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64" r:id="rId3"/>
    <p:sldId id="267" r:id="rId4"/>
    <p:sldId id="265" r:id="rId5"/>
    <p:sldId id="266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38" autoAdjust="0"/>
  </p:normalViewPr>
  <p:slideViewPr>
    <p:cSldViewPr snapToGrid="0">
      <p:cViewPr varScale="1">
        <p:scale>
          <a:sx n="59" d="100"/>
          <a:sy n="59" d="100"/>
        </p:scale>
        <p:origin x="78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8D0B5-7B65-4E77-BF58-9318819049C8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64684-A725-4BAA-8D5C-803635DDC0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6172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自我介紹，講明目的 </a:t>
            </a:r>
            <a:r>
              <a:rPr lang="en-US" altLang="zh-TW" dirty="0" smtClean="0"/>
              <a:t>(</a:t>
            </a:r>
            <a:r>
              <a:rPr lang="zh-TW" altLang="en-US" dirty="0" smtClean="0"/>
              <a:t>運用數值方法來解析 </a:t>
            </a:r>
            <a:r>
              <a:rPr lang="en-US" altLang="zh-TW" dirty="0" err="1" smtClean="0"/>
              <a:t>O’neil’s</a:t>
            </a:r>
            <a:r>
              <a:rPr lang="en-US" altLang="zh-TW" dirty="0" smtClean="0"/>
              <a:t> problem)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64684-A725-4BAA-8D5C-803635DDC0E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1405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回到講義 </a:t>
            </a:r>
            <a:r>
              <a:rPr lang="en-US" altLang="zh-TW" dirty="0" smtClean="0"/>
              <a:t>page</a:t>
            </a:r>
            <a:r>
              <a:rPr lang="en-US" altLang="zh-TW" baseline="0" dirty="0" smtClean="0"/>
              <a:t> 6: </a:t>
            </a:r>
            <a:r>
              <a:rPr lang="zh-TW" altLang="en-US" baseline="0" dirty="0" smtClean="0"/>
              <a:t>分別講這四條方程式的意義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64684-A725-4BAA-8D5C-803635DDC0E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788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從第四式來的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64684-A725-4BAA-8D5C-803635DDC0E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1945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9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397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06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89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766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85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781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045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921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569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742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04E0-391F-41F7-9E57-97A19C054BAA}" type="datetimeFigureOut">
              <a:rPr lang="zh-TW" altLang="en-US" smtClean="0"/>
              <a:t>2015/5/15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35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000" b="1" dirty="0" smtClean="0"/>
              <a:t>Characteristic transport and diffusion in multi-beams-plasma </a:t>
            </a:r>
            <a:r>
              <a:rPr lang="en-US" altLang="zh-TW" sz="4000" b="1" dirty="0" smtClean="0"/>
              <a:t>system</a:t>
            </a: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r>
              <a:rPr lang="en-US" altLang="zh-TW" sz="4000" b="1" dirty="0" smtClean="0"/>
              <a:t/>
            </a:r>
            <a:br>
              <a:rPr lang="en-US" altLang="zh-TW" sz="4000" b="1" dirty="0" smtClean="0"/>
            </a:b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Hands on Session </a:t>
            </a:r>
            <a:r>
              <a:rPr lang="en-US" altLang="zh-TW" dirty="0" smtClean="0"/>
              <a:t>6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Lecturer: </a:t>
            </a:r>
            <a:r>
              <a:rPr lang="en-US" altLang="zh-TW" dirty="0" err="1" smtClean="0"/>
              <a:t>Fulvio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Zonca</a:t>
            </a:r>
            <a:endParaRPr lang="en-US" altLang="zh-TW" dirty="0" smtClean="0"/>
          </a:p>
          <a:p>
            <a:r>
              <a:rPr lang="en-US" altLang="zh-TW" dirty="0" smtClean="0"/>
              <a:t>TA: Chen Zhao, </a:t>
            </a:r>
            <a:r>
              <a:rPr lang="en-US" altLang="zh-TW" dirty="0" err="1"/>
              <a:t>Quan</a:t>
            </a:r>
            <a:r>
              <a:rPr lang="en-US" altLang="zh-TW" dirty="0"/>
              <a:t> Yuan and </a:t>
            </a:r>
            <a:r>
              <a:rPr lang="en-US" altLang="zh-TW" dirty="0" smtClean="0"/>
              <a:t>Po-Yen Lai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07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System</a:t>
            </a:r>
            <a:endParaRPr lang="zh-TW" altLang="en-US" b="1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39381" y="376300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dirty="0" smtClean="0"/>
              <a:t>Initial conditions</a:t>
            </a:r>
            <a:endParaRPr lang="zh-TW" altLang="en-US" dirty="0"/>
          </a:p>
        </p:txBody>
      </p:sp>
      <p:sp>
        <p:nvSpPr>
          <p:cNvPr id="6" name="TextBox 4"/>
          <p:cNvSpPr txBox="1"/>
          <p:nvPr/>
        </p:nvSpPr>
        <p:spPr>
          <a:xfrm>
            <a:off x="639381" y="1488861"/>
            <a:ext cx="451399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300" dirty="0" smtClean="0">
                <a:latin typeface="+mj-lt"/>
                <a:cs typeface="Times New Roman" pitchFamily="18" charset="0"/>
              </a:rPr>
              <a:t>Initial beams distribution:</a:t>
            </a:r>
            <a:endParaRPr lang="zh-CN" altLang="en-US" sz="3300" dirty="0" smtClean="0">
              <a:latin typeface="+mj-lt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4245" y="1443293"/>
            <a:ext cx="27527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Dokumente und Einstellungen\marsch\Eigene Dateien\IMPRS\Lecture_SS_03\Treumann27.tif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4" r="49201"/>
          <a:stretch/>
        </p:blipFill>
        <p:spPr bwMode="auto">
          <a:xfrm>
            <a:off x="873456" y="2137564"/>
            <a:ext cx="2511188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C:\Dokumente und Einstellungen\marsch\Eigene Dateien\IMPRS\Lecture_SS_03\Treumann27.tif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0" r="49201"/>
          <a:stretch/>
        </p:blipFill>
        <p:spPr bwMode="auto">
          <a:xfrm>
            <a:off x="3384644" y="2137564"/>
            <a:ext cx="108311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C:\Dokumente und Einstellungen\marsch\Eigene Dateien\IMPRS\Lecture_SS_03\Treumann27.tif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0" r="49201"/>
          <a:stretch/>
        </p:blipFill>
        <p:spPr bwMode="auto">
          <a:xfrm>
            <a:off x="4442172" y="2137332"/>
            <a:ext cx="108311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4"/>
          <p:cNvSpPr txBox="1"/>
          <p:nvPr/>
        </p:nvSpPr>
        <p:spPr>
          <a:xfrm>
            <a:off x="5485851" y="2799678"/>
            <a:ext cx="503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cs typeface="Times New Roman" pitchFamily="18" charset="0"/>
              </a:rPr>
              <a:t>…</a:t>
            </a:r>
            <a:endParaRPr lang="zh-CN" altLang="en-US" sz="3600" dirty="0" smtClean="0">
              <a:cs typeface="Times New Roman" pitchFamily="18" charset="0"/>
            </a:endParaRPr>
          </a:p>
        </p:txBody>
      </p:sp>
      <p:pic>
        <p:nvPicPr>
          <p:cNvPr id="14" name="Picture 9" descr="C:\Dokumente und Einstellungen\marsch\Eigene Dateien\IMPRS\Lecture_SS_03\Treumann27.tif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0" r="49201"/>
          <a:stretch/>
        </p:blipFill>
        <p:spPr bwMode="auto">
          <a:xfrm>
            <a:off x="5924500" y="2136366"/>
            <a:ext cx="1083111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790321"/>
              </p:ext>
            </p:extLst>
          </p:nvPr>
        </p:nvGraphicFramePr>
        <p:xfrm>
          <a:off x="860847" y="4798392"/>
          <a:ext cx="6743701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6" imgW="2501640" imgH="533160" progId="Equation.DSMT4">
                  <p:embed/>
                </p:oleObj>
              </mc:Choice>
              <mc:Fallback>
                <p:oleObj name="Equation" r:id="rId6" imgW="2501640" imgH="533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60847" y="4798392"/>
                        <a:ext cx="6743701" cy="1439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63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Dynamics of phase space</a:t>
            </a:r>
            <a:endParaRPr lang="zh-TW" altLang="en-US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01" y="1517887"/>
            <a:ext cx="672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Diffusion</a:t>
            </a:r>
            <a:endParaRPr lang="zh-TW" altLang="en-US" b="1" dirty="0"/>
          </a:p>
        </p:txBody>
      </p:sp>
      <p:sp>
        <p:nvSpPr>
          <p:cNvPr id="6" name="矩形 5"/>
          <p:cNvSpPr/>
          <p:nvPr/>
        </p:nvSpPr>
        <p:spPr>
          <a:xfrm>
            <a:off x="628649" y="1528070"/>
            <a:ext cx="8025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/>
              <a:t>T</a:t>
            </a:r>
            <a:r>
              <a:rPr lang="en-US" altLang="zh-TW" sz="2400" dirty="0" smtClean="0"/>
              <a:t>he </a:t>
            </a:r>
            <a:r>
              <a:rPr lang="en-US" altLang="zh-TW" sz="2400" dirty="0"/>
              <a:t>transport </a:t>
            </a:r>
            <a:r>
              <a:rPr lang="en-US" altLang="zh-TW" sz="2400" dirty="0" smtClean="0"/>
              <a:t>exponent can be describe the </a:t>
            </a:r>
            <a:r>
              <a:rPr lang="en-US" altLang="zh-TW" sz="2400" dirty="0"/>
              <a:t>characterization of </a:t>
            </a:r>
            <a:r>
              <a:rPr lang="en-US" altLang="zh-TW" sz="2400" dirty="0" smtClean="0"/>
              <a:t>transport: </a:t>
            </a:r>
            <a:endParaRPr lang="zh-TW" altLang="en-US" sz="24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1995" y="1970893"/>
            <a:ext cx="2692990" cy="4446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矩形 7"/>
              <p:cNvSpPr/>
              <p:nvPr/>
            </p:nvSpPr>
            <p:spPr>
              <a:xfrm>
                <a:off x="617401" y="2516438"/>
                <a:ext cx="7886700" cy="3416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We can estimate the </a:t>
                </a:r>
                <a:r>
                  <a:rPr lang="en-US" altLang="zh-TW" sz="2400" dirty="0" smtClean="0">
                    <a:sym typeface="Symbol" panose="05050102010706020507" pitchFamily="18" charset="2"/>
                  </a:rPr>
                  <a:t> value using diagnostic of velocity of particles in PIC simulation.</a:t>
                </a:r>
                <a:r>
                  <a:rPr lang="en-US" altLang="zh-TW" sz="2400" dirty="0" smtClean="0"/>
                  <a:t> </a:t>
                </a: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 smtClean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TW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TW" sz="2400" dirty="0" smtClean="0"/>
                  <a:t>The particles, initially have the velocity in the range of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0.01</m:t>
                    </m:r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𝑡h</m:t>
                        </m:r>
                      </m:sub>
                    </m:sSub>
                  </m:oMath>
                </a14:m>
                <a:r>
                  <a:rPr lang="en-US" altLang="zh-TW" sz="2400" dirty="0" smtClean="0"/>
                  <a:t>, are statistically accounted.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401" y="2516438"/>
                <a:ext cx="7886700" cy="3416320"/>
              </a:xfrm>
              <a:prstGeom prst="rect">
                <a:avLst/>
              </a:prstGeom>
              <a:blipFill rotWithShape="0">
                <a:blip r:embed="rId4"/>
                <a:stretch>
                  <a:fillRect l="-1005" t="-1786" b="-32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399" y="3071632"/>
            <a:ext cx="3963268" cy="1854657"/>
          </a:xfrm>
          <a:prstGeom prst="rect">
            <a:avLst/>
          </a:prstGeom>
        </p:spPr>
      </p:pic>
      <p:pic>
        <p:nvPicPr>
          <p:cNvPr id="9" name="Picture 9" descr="C:\Dokumente und Einstellungen\marsch\Eigene Dateien\IMPRS\Lecture_SS_03\Treumann27.tif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00" r="49201"/>
          <a:stretch/>
        </p:blipFill>
        <p:spPr bwMode="auto">
          <a:xfrm>
            <a:off x="6556033" y="5638853"/>
            <a:ext cx="1900230" cy="117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線接點 4"/>
          <p:cNvCxnSpPr/>
          <p:nvPr/>
        </p:nvCxnSpPr>
        <p:spPr>
          <a:xfrm>
            <a:off x="7287904" y="5638853"/>
            <a:ext cx="0" cy="966663"/>
          </a:xfrm>
          <a:prstGeom prst="line">
            <a:avLst/>
          </a:prstGeom>
          <a:ln w="25400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7494895" y="5638853"/>
            <a:ext cx="0" cy="966663"/>
          </a:xfrm>
          <a:prstGeom prst="line">
            <a:avLst/>
          </a:prstGeom>
          <a:ln w="25400" cap="rnd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H="1" flipV="1">
            <a:off x="7274256" y="5638853"/>
            <a:ext cx="252000" cy="0"/>
          </a:xfrm>
          <a:prstGeom prst="line">
            <a:avLst/>
          </a:prstGeom>
          <a:ln w="25400" cap="rnd">
            <a:solidFill>
              <a:srgbClr val="FF0000"/>
            </a:solidFill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矩形 13"/>
              <p:cNvSpPr/>
              <p:nvPr/>
            </p:nvSpPr>
            <p:spPr>
              <a:xfrm>
                <a:off x="7443842" y="5454186"/>
                <a:ext cx="9849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𝑡h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842" y="5454186"/>
                <a:ext cx="98495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797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Time evolution of diffusion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000" y="1461038"/>
            <a:ext cx="3600000" cy="27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888" y="4100832"/>
            <a:ext cx="3600000" cy="270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24" y="1461038"/>
            <a:ext cx="36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6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Nonlinear </a:t>
            </a:r>
            <a:r>
              <a:rPr lang="en-US" altLang="zh-TW" dirty="0"/>
              <a:t>time evolution of the electric field </a:t>
            </a:r>
            <a:r>
              <a:rPr lang="en-US" altLang="zh-TW" dirty="0" smtClean="0"/>
              <a:t>intensity (e.g., Lecture 6-18)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0" y="1690689"/>
            <a:ext cx="787759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500" dirty="0">
                <a:solidFill>
                  <a:schemeClr val="accent6">
                    <a:lumMod val="50000"/>
                  </a:schemeClr>
                </a:solidFill>
              </a:rPr>
              <a:t>If the PIC is adopted, you can diagnostic the spatial distribution of electric fields at dumping time; then, do the Fourier transform to calculate the corresponding electric fields. (</a:t>
            </a:r>
            <a:r>
              <a:rPr lang="en-US" altLang="zh-TW" sz="2500" b="1" i="1" dirty="0" err="1">
                <a:solidFill>
                  <a:schemeClr val="accent6">
                    <a:lumMod val="50000"/>
                  </a:schemeClr>
                </a:solidFill>
              </a:rPr>
              <a:t>E</a:t>
            </a:r>
            <a:r>
              <a:rPr lang="en-US" altLang="zh-TW" sz="2500" baseline="-25000" dirty="0" err="1">
                <a:solidFill>
                  <a:schemeClr val="accent6">
                    <a:lumMod val="50000"/>
                  </a:schemeClr>
                </a:solidFill>
              </a:rPr>
              <a:t>k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altLang="zh-TW" sz="2500" dirty="0" smtClean="0">
                <a:solidFill>
                  <a:srgbClr val="C00000"/>
                </a:solidFill>
              </a:rPr>
              <a:t>(Noted: the grids number and macro particle number should be enough)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altLang="zh-TW" sz="25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500" dirty="0">
                <a:solidFill>
                  <a:schemeClr val="accent6">
                    <a:lumMod val="50000"/>
                  </a:schemeClr>
                </a:solidFill>
              </a:rPr>
              <a:t>If the </a:t>
            </a:r>
            <a:r>
              <a:rPr lang="en-US" altLang="zh-TW" sz="2500" dirty="0" err="1">
                <a:solidFill>
                  <a:schemeClr val="accent6">
                    <a:lumMod val="50000"/>
                  </a:schemeClr>
                </a:solidFill>
              </a:rPr>
              <a:t>Oneil’s</a:t>
            </a:r>
            <a:r>
              <a:rPr lang="en-US" altLang="zh-TW" sz="2500" dirty="0">
                <a:solidFill>
                  <a:schemeClr val="accent6">
                    <a:lumMod val="50000"/>
                  </a:schemeClr>
                </a:solidFill>
              </a:rPr>
              <a:t> multi-beam sheet model is adopted, you 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directly output the information of the corresponding electric potential. (</a:t>
            </a:r>
            <a:r>
              <a:rPr lang="en-US" altLang="zh-TW" sz="2500" b="1" dirty="0" smtClean="0">
                <a:solidFill>
                  <a:schemeClr val="accent6">
                    <a:lumMod val="50000"/>
                  </a:schemeClr>
                </a:solidFill>
                <a:sym typeface="Symbol" panose="05050102010706020507" pitchFamily="18" charset="2"/>
              </a:rPr>
              <a:t></a:t>
            </a:r>
            <a:r>
              <a:rPr lang="en-US" altLang="zh-TW" sz="2500" baseline="-25000" dirty="0" smtClean="0">
                <a:solidFill>
                  <a:schemeClr val="accent6">
                    <a:lumMod val="50000"/>
                  </a:schemeClr>
                </a:solidFill>
              </a:rPr>
              <a:t>k</a:t>
            </a:r>
            <a:r>
              <a:rPr lang="en-US" altLang="zh-TW" sz="2500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endParaRPr lang="zh-TW" alt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0310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FTLE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628650" y="1690689"/>
            <a:ext cx="7877596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After obtaining </a:t>
            </a:r>
            <a:r>
              <a:rPr lang="en-US" altLang="zh-TW" sz="2500" b="1" i="1" dirty="0" err="1" smtClean="0">
                <a:solidFill>
                  <a:schemeClr val="accent6">
                    <a:lumMod val="50000"/>
                  </a:schemeClr>
                </a:solidFill>
              </a:rPr>
              <a:t>E</a:t>
            </a:r>
            <a:r>
              <a:rPr lang="en-US" altLang="zh-TW" sz="2500" baseline="-25000" dirty="0" err="1" smtClean="0">
                <a:solidFill>
                  <a:schemeClr val="accent6">
                    <a:lumMod val="50000"/>
                  </a:schemeClr>
                </a:solidFill>
              </a:rPr>
              <a:t>k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 or </a:t>
            </a:r>
            <a:r>
              <a:rPr lang="en-US" altLang="zh-TW" sz="2500" b="1" dirty="0">
                <a:solidFill>
                  <a:schemeClr val="accent6">
                    <a:lumMod val="50000"/>
                  </a:schemeClr>
                </a:solidFill>
                <a:sym typeface="Symbol" panose="05050102010706020507" pitchFamily="18" charset="2"/>
              </a:rPr>
              <a:t></a:t>
            </a:r>
            <a:r>
              <a:rPr lang="en-US" altLang="zh-TW" sz="2500" baseline="-25000" dirty="0" smtClean="0">
                <a:solidFill>
                  <a:schemeClr val="accent6">
                    <a:lumMod val="50000"/>
                  </a:schemeClr>
                </a:solidFill>
              </a:rPr>
              <a:t>k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, you can easily finish the FTEL plot.</a:t>
            </a:r>
          </a:p>
          <a:p>
            <a:pPr algn="just"/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      (See hand-on session 4)</a:t>
            </a:r>
            <a:endParaRPr lang="zh-TW" altLang="en-US" sz="2500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4429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2477714"/>
            <a:ext cx="7886700" cy="1325563"/>
          </a:xfrm>
        </p:spPr>
        <p:txBody>
          <a:bodyPr/>
          <a:lstStyle/>
          <a:p>
            <a:pPr algn="ctr"/>
            <a:r>
              <a:rPr lang="en-US" altLang="zh-TW" dirty="0" smtClean="0"/>
              <a:t>Thanks for your attention!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01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231</Words>
  <Application>Microsoft Office PowerPoint</Application>
  <PresentationFormat>如螢幕大小 (4:3)</PresentationFormat>
  <Paragraphs>35</Paragraphs>
  <Slides>8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8" baseType="lpstr">
      <vt:lpstr>宋体</vt:lpstr>
      <vt:lpstr>新細明體</vt:lpstr>
      <vt:lpstr>Arial</vt:lpstr>
      <vt:lpstr>Calibri</vt:lpstr>
      <vt:lpstr>Calibri Light</vt:lpstr>
      <vt:lpstr>Cambria Math</vt:lpstr>
      <vt:lpstr>Symbol</vt:lpstr>
      <vt:lpstr>Times New Roman</vt:lpstr>
      <vt:lpstr>Office 佈景主題</vt:lpstr>
      <vt:lpstr>Equation</vt:lpstr>
      <vt:lpstr>Characteristic transport and diffusion in multi-beams-plasma system  </vt:lpstr>
      <vt:lpstr>System</vt:lpstr>
      <vt:lpstr>Dynamics of phase space</vt:lpstr>
      <vt:lpstr>Diffusion</vt:lpstr>
      <vt:lpstr>Time evolution of diffusion</vt:lpstr>
      <vt:lpstr>Nonlinear time evolution of the electric field intensity (e.g., Lecture 6-18)</vt:lpstr>
      <vt:lpstr>FTLE</vt:lpstr>
      <vt:lpstr>Thanks for your attention!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賴柏延</dc:creator>
  <cp:lastModifiedBy>PoYen</cp:lastModifiedBy>
  <cp:revision>66</cp:revision>
  <dcterms:created xsi:type="dcterms:W3CDTF">2015-04-28T13:20:55Z</dcterms:created>
  <dcterms:modified xsi:type="dcterms:W3CDTF">2015-05-15T06:27:35Z</dcterms:modified>
</cp:coreProperties>
</file>