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7" r:id="rId13"/>
    <p:sldId id="278" r:id="rId14"/>
    <p:sldId id="274" r:id="rId15"/>
    <p:sldId id="276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734" autoAdjust="0"/>
  </p:normalViewPr>
  <p:slideViewPr>
    <p:cSldViewPr snapToGrid="0">
      <p:cViewPr varScale="1">
        <p:scale>
          <a:sx n="61" d="100"/>
          <a:sy n="61" d="100"/>
        </p:scale>
        <p:origin x="165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298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3397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2068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3895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7665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385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781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0451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921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569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04E0-391F-41F7-9E57-97A19C054BAA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7421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D04E0-391F-41F7-9E57-97A19C054BAA}" type="datetimeFigureOut">
              <a:rPr lang="zh-TW" altLang="en-US" smtClean="0"/>
              <a:t>2015/5/8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F519F-A8FA-4102-A52A-5F5792BFCC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357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sz="4000" dirty="0"/>
              <a:t>The nonlinear beam-plasma system: </a:t>
            </a: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en-US" altLang="zh-TW" sz="4000" dirty="0" smtClean="0"/>
              <a:t/>
            </a:r>
            <a:br>
              <a:rPr lang="en-US" altLang="zh-TW" sz="4000" dirty="0" smtClean="0"/>
            </a:br>
            <a:r>
              <a:rPr lang="en-US" altLang="zh-TW" dirty="0" smtClean="0"/>
              <a:t>O’Neil </a:t>
            </a:r>
            <a:r>
              <a:rPr lang="en-US" altLang="zh-TW" dirty="0"/>
              <a:t>formulation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Hands on Session </a:t>
            </a:r>
            <a:r>
              <a:rPr lang="en-US" altLang="zh-TW" dirty="0" smtClean="0"/>
              <a:t>3</a:t>
            </a:r>
          </a:p>
          <a:p>
            <a:endParaRPr lang="en-US" altLang="zh-TW" dirty="0" smtClean="0"/>
          </a:p>
          <a:p>
            <a:r>
              <a:rPr lang="en-US" altLang="zh-TW" dirty="0" smtClean="0"/>
              <a:t>Lecturer: </a:t>
            </a:r>
            <a:r>
              <a:rPr lang="en-US" altLang="zh-TW" dirty="0" err="1" smtClean="0"/>
              <a:t>Fulvio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Zonca</a:t>
            </a:r>
            <a:endParaRPr lang="en-US" altLang="zh-TW" dirty="0" smtClean="0"/>
          </a:p>
          <a:p>
            <a:r>
              <a:rPr lang="en-US" altLang="zh-TW" dirty="0" smtClean="0"/>
              <a:t>TA: Chen Zhao, Yuan </a:t>
            </a:r>
            <a:r>
              <a:rPr lang="en-US" altLang="zh-TW" dirty="0" err="1" smtClean="0"/>
              <a:t>Quan</a:t>
            </a:r>
            <a:r>
              <a:rPr lang="en-US" altLang="zh-TW" dirty="0" smtClean="0"/>
              <a:t> and Po-Yen Lai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5073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/>
              <a:t>FIG. 4. The momentum of the system as a function of time.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26" y="1759081"/>
            <a:ext cx="6480000" cy="395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0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FIG. 5. The energy of the system as a function of time.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541" y="1690689"/>
            <a:ext cx="6480000" cy="37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1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911" y="3304840"/>
            <a:ext cx="4800000" cy="360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145" y="693403"/>
            <a:ext cx="4800000" cy="3600000"/>
          </a:xfrm>
          <a:prstGeom prst="rect">
            <a:avLst/>
          </a:prstGeom>
        </p:spPr>
      </p:pic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Animations: Time evolution of beam particles in phase space under different initial conditions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1152647" y="2345714"/>
            <a:ext cx="12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l-GR" altLang="zh-TW" sz="3600" i="1" dirty="0" smtClean="0">
                <a:latin typeface="Times New Roman"/>
                <a:cs typeface="Times New Roman"/>
              </a:rPr>
              <a:t>dξ</a:t>
            </a:r>
            <a:r>
              <a:rPr kumimoji="1" lang="en-US" altLang="zh-TW" sz="3600" dirty="0" smtClean="0">
                <a:latin typeface="Times New Roman"/>
                <a:cs typeface="Times New Roman"/>
              </a:rPr>
              <a:t>/</a:t>
            </a:r>
            <a:r>
              <a:rPr kumimoji="1" lang="en-US" altLang="zh-TW" sz="3600" i="1" dirty="0" err="1" smtClean="0">
                <a:latin typeface="Times New Roman"/>
                <a:cs typeface="Times New Roman"/>
              </a:rPr>
              <a:t>dτ</a:t>
            </a:r>
            <a:endParaRPr kumimoji="1" lang="zh-TW" altLang="en-US" sz="3600" i="1" dirty="0">
              <a:latin typeface="Times New Roman"/>
              <a:cs typeface="Times New Roman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174240" y="4948428"/>
            <a:ext cx="12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l-GR" altLang="zh-TW" sz="3600" i="1" dirty="0" smtClean="0">
                <a:latin typeface="Times New Roman"/>
                <a:cs typeface="Times New Roman"/>
              </a:rPr>
              <a:t>dξ</a:t>
            </a:r>
            <a:r>
              <a:rPr kumimoji="1" lang="en-US" altLang="zh-TW" sz="3600" dirty="0" smtClean="0">
                <a:latin typeface="Times New Roman"/>
                <a:cs typeface="Times New Roman"/>
              </a:rPr>
              <a:t>/</a:t>
            </a:r>
            <a:r>
              <a:rPr kumimoji="1" lang="en-US" altLang="zh-TW" sz="3600" i="1" dirty="0" err="1" smtClean="0">
                <a:latin typeface="Times New Roman"/>
                <a:cs typeface="Times New Roman"/>
              </a:rPr>
              <a:t>dτ</a:t>
            </a:r>
            <a:endParaRPr kumimoji="1" lang="zh-TW" altLang="en-US" sz="3600" i="1" dirty="0">
              <a:latin typeface="Times New Roman"/>
              <a:cs typeface="Times New Roman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4154099" y="3647072"/>
            <a:ext cx="1124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l-GR" altLang="zh-TW" sz="3600" i="1" dirty="0">
                <a:latin typeface="Times New Roman"/>
                <a:cs typeface="Times New Roman"/>
              </a:rPr>
              <a:t>ξ</a:t>
            </a:r>
            <a:endParaRPr kumimoji="1" lang="zh-TW" altLang="en-US" sz="3600" dirty="0">
              <a:latin typeface="Times New Roman"/>
              <a:cs typeface="Times New Roman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154099" y="6255321"/>
            <a:ext cx="1124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l-GR" altLang="zh-TW" sz="3600" i="1" dirty="0">
                <a:latin typeface="Times New Roman"/>
                <a:cs typeface="Times New Roman"/>
              </a:rPr>
              <a:t>ξ</a:t>
            </a:r>
            <a:endParaRPr kumimoji="1" lang="zh-TW" altLang="en-US" sz="3600" dirty="0">
              <a:latin typeface="Times New Roman"/>
              <a:cs typeface="Times New Roman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矩形 16"/>
              <p:cNvSpPr/>
              <p:nvPr/>
            </p:nvSpPr>
            <p:spPr>
              <a:xfrm>
                <a:off x="6320145" y="2388205"/>
                <a:ext cx="219066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altLang="zh-TW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zh-TW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=0.01</m:t>
                      </m:r>
                    </m:oMath>
                  </m:oMathPara>
                </a14:m>
                <a:endParaRPr lang="zh-TW" altLang="zh-TW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矩形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0145" y="2388205"/>
                <a:ext cx="2190664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6330653" y="5015789"/>
                <a:ext cx="199189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Φ</m:t>
                      </m:r>
                      <m:d>
                        <m:dPr>
                          <m:ctrlPr>
                            <a:rPr lang="en-US" altLang="zh-TW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e>
                      </m:d>
                      <m:r>
                        <a:rPr lang="en-US" altLang="zh-TW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=0.1</m:t>
                      </m:r>
                    </m:oMath>
                  </m:oMathPara>
                </a14:m>
                <a:endParaRPr lang="zh-TW" altLang="zh-TW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0653" y="5015789"/>
                <a:ext cx="1991891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318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8650" y="2477714"/>
            <a:ext cx="7886700" cy="1325563"/>
          </a:xfrm>
        </p:spPr>
        <p:txBody>
          <a:bodyPr/>
          <a:lstStyle/>
          <a:p>
            <a:pPr algn="ctr"/>
            <a:r>
              <a:rPr lang="en-US" altLang="zh-TW" dirty="0" smtClean="0"/>
              <a:t>Thanks for your attention!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7749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Appendix: Derivation of  conservation laws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28650" y="1503403"/>
            <a:ext cx="788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Momentum conservation Eq. (8):</a:t>
            </a:r>
            <a:endParaRPr lang="zh-TW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788" y="2058496"/>
            <a:ext cx="539606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0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Appendix: Derivation of  conservation laws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28650" y="1503403"/>
            <a:ext cx="788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Energy conservation Eq. (9):</a:t>
            </a:r>
            <a:endParaRPr lang="zh-TW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22" y="2105131"/>
            <a:ext cx="7405715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56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Normalized governing equations</a:t>
            </a:r>
            <a:endParaRPr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628650" y="1503403"/>
            <a:ext cx="7886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normalized governing equations describing beam-plasma system in lecture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be shown as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zh-TW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2429262"/>
            <a:ext cx="8239978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33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Normalized governing equations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628650" y="1503403"/>
            <a:ext cx="788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Eq. (4) can be written as:</a:t>
            </a:r>
            <a:endParaRPr lang="zh-TW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760" y="1965068"/>
            <a:ext cx="6106154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97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Initial </a:t>
            </a:r>
            <a:r>
              <a:rPr lang="en-US" altLang="zh-TW" dirty="0"/>
              <a:t>conditions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28650" y="1503403"/>
            <a:ext cx="7886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conditions of positions and velocities for the sheets following the </a:t>
            </a:r>
            <a:r>
              <a:rPr lang="en-US" altLang="zh-TW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Eqs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(19) in the paper [</a:t>
            </a:r>
            <a:r>
              <a:rPr lang="en-US" altLang="zh-TW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O’neil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al 1971] can be expressed as follows:</a:t>
            </a:r>
            <a:endParaRPr lang="zh-TW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30" y="2736780"/>
            <a:ext cx="8640000" cy="95448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字方塊 6"/>
              <p:cNvSpPr txBox="1"/>
              <p:nvPr/>
            </p:nvSpPr>
            <p:spPr>
              <a:xfrm>
                <a:off x="637829" y="4993914"/>
                <a:ext cx="78867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Where, </a:t>
                </a:r>
                <a:r>
                  <a:rPr lang="en-US" altLang="zh-TW" sz="2400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δ</a:t>
                </a:r>
                <a:r>
                  <a:rPr lang="en-US" altLang="zh-TW" sz="2400" i="1" baseline="-25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ξ</a:t>
                </a:r>
                <a:r>
                  <a:rPr lang="en-US" altLang="zh-TW" sz="2400" i="1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j</a:t>
                </a:r>
                <a:r>
                  <a:rPr lang="zh-TW" altLang="zh-TW" sz="2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∆</a:t>
                </a:r>
                <a:r>
                  <a:rPr lang="en-US" altLang="zh-TW" sz="24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means that the initial positions of the sheets are evenly spaced within the simulation </a:t>
                </a:r>
                <a:r>
                  <a:rPr lang="en-US" altLang="zh-TW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box.</a:t>
                </a:r>
              </a:p>
              <a:p>
                <a:r>
                  <a:rPr lang="en-US" altLang="zh-TW" sz="24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Note: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Φ</m:t>
                    </m:r>
                    <m:d>
                      <m:dPr>
                        <m:ctrlP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e>
                    </m:d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0.0</m:t>
                    </m:r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endParaRPr lang="zh-TW" altLang="zh-TW" sz="24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文字方塊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829" y="4993914"/>
                <a:ext cx="7886700" cy="1200329"/>
              </a:xfrm>
              <a:prstGeom prst="rect">
                <a:avLst/>
              </a:prstGeom>
              <a:blipFill rotWithShape="0">
                <a:blip r:embed="rId3"/>
                <a:stretch>
                  <a:fillRect l="-1237" t="-4061" b="-1066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30" y="3867004"/>
            <a:ext cx="8640000" cy="102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66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Flow chart of numerical approaches  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4081846" y="2920842"/>
            <a:ext cx="2667000" cy="1754326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Use the 4</a:t>
            </a:r>
            <a:r>
              <a:rPr lang="en-US" altLang="zh-TW" baseline="30000" dirty="0" smtClean="0">
                <a:solidFill>
                  <a:srgbClr val="C00000"/>
                </a:solidFill>
              </a:rPr>
              <a:t>th</a:t>
            </a:r>
            <a:r>
              <a:rPr lang="en-US" altLang="zh-TW" dirty="0" smtClean="0">
                <a:solidFill>
                  <a:srgbClr val="C00000"/>
                </a:solidFill>
              </a:rPr>
              <a:t> order </a:t>
            </a:r>
            <a:r>
              <a:rPr lang="en-US" altLang="zh-TW" dirty="0" err="1" smtClean="0">
                <a:solidFill>
                  <a:srgbClr val="C00000"/>
                </a:solidFill>
              </a:rPr>
              <a:t>Runge-Kutta</a:t>
            </a:r>
            <a:r>
              <a:rPr lang="en-US" altLang="zh-TW" dirty="0" smtClean="0">
                <a:solidFill>
                  <a:srgbClr val="C00000"/>
                </a:solidFill>
              </a:rPr>
              <a:t> method to iterate the time-dependent governing equations</a:t>
            </a:r>
          </a:p>
          <a:p>
            <a:pPr algn="ctr"/>
            <a:endParaRPr lang="en-US" altLang="zh-TW" dirty="0" smtClean="0">
              <a:solidFill>
                <a:srgbClr val="C00000"/>
              </a:solidFill>
            </a:endParaRPr>
          </a:p>
          <a:p>
            <a:pPr algn="ctr"/>
            <a:endParaRPr lang="en-US" altLang="zh-TW" dirty="0" smtClean="0">
              <a:solidFill>
                <a:srgbClr val="C0000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692643" y="1506023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Set the initial conditions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692643" y="2094878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Initialize the useful arrays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4833312" y="6116281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Dump data</a:t>
            </a:r>
          </a:p>
        </p:txBody>
      </p:sp>
      <p:sp>
        <p:nvSpPr>
          <p:cNvPr id="10" name="菱形 9"/>
          <p:cNvSpPr/>
          <p:nvPr/>
        </p:nvSpPr>
        <p:spPr>
          <a:xfrm>
            <a:off x="1145995" y="3356316"/>
            <a:ext cx="2793884" cy="961256"/>
          </a:xfrm>
          <a:prstGeom prst="diamond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Programmed stop or not</a:t>
            </a:r>
            <a:endParaRPr lang="zh-TW" alt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直線接點 12"/>
          <p:cNvCxnSpPr/>
          <p:nvPr/>
        </p:nvCxnSpPr>
        <p:spPr>
          <a:xfrm>
            <a:off x="3511031" y="2787989"/>
            <a:ext cx="3600000" cy="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7111031" y="2817136"/>
            <a:ext cx="0" cy="216000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 flipH="1" flipV="1">
            <a:off x="2072466" y="4191153"/>
            <a:ext cx="2138" cy="1845226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arrow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>
            <a:off x="6166812" y="5067660"/>
            <a:ext cx="0" cy="1001687"/>
          </a:xfrm>
          <a:prstGeom prst="line">
            <a:avLst/>
          </a:prstGeom>
          <a:ln w="254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844031" y="6036379"/>
            <a:ext cx="2667000" cy="369332"/>
          </a:xfrm>
          <a:prstGeom prst="rect">
            <a:avLst/>
          </a:prstGeom>
          <a:noFill/>
          <a:ln w="25400" cap="rnd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End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1493419" y="4882994"/>
            <a:ext cx="689722" cy="369332"/>
          </a:xfrm>
          <a:prstGeom prst="rect">
            <a:avLst/>
          </a:prstGeom>
          <a:noFill/>
          <a:ln w="2540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Yes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2357850" y="3000372"/>
            <a:ext cx="1869550" cy="369332"/>
          </a:xfrm>
          <a:prstGeom prst="rect">
            <a:avLst/>
          </a:prstGeom>
          <a:noFill/>
          <a:ln w="25400" cap="rnd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No   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en-US" altLang="zh-TW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= </a:t>
            </a:r>
            <a:r>
              <a:rPr lang="en-US" altLang="zh-TW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+ </a:t>
            </a:r>
            <a:r>
              <a:rPr lang="en-US" altLang="zh-TW" i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        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4804713" y="4634041"/>
            <a:ext cx="1389897" cy="369332"/>
          </a:xfrm>
          <a:prstGeom prst="rect">
            <a:avLst/>
          </a:prstGeom>
          <a:noFill/>
          <a:ln w="25400" cap="rnd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Main loop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6176256" y="5383266"/>
            <a:ext cx="1869550" cy="369332"/>
          </a:xfrm>
          <a:prstGeom prst="rect">
            <a:avLst/>
          </a:prstGeom>
          <a:noFill/>
          <a:ln w="25400" cap="rnd"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  <a:latin typeface="Symbol" panose="05050102010706020507" pitchFamily="18" charset="2"/>
                <a:cs typeface="Times New Roman" panose="02020603050405020304" pitchFamily="18" charset="0"/>
              </a:rPr>
              <a:t>= </a:t>
            </a:r>
            <a:r>
              <a:rPr lang="en-US" altLang="zh-TW" i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TW" baseline="-25000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dump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        </a:t>
            </a:r>
          </a:p>
        </p:txBody>
      </p:sp>
      <p:cxnSp>
        <p:nvCxnSpPr>
          <p:cNvPr id="35" name="直線接點 34"/>
          <p:cNvCxnSpPr/>
          <p:nvPr/>
        </p:nvCxnSpPr>
        <p:spPr>
          <a:xfrm>
            <a:off x="5026143" y="1875355"/>
            <a:ext cx="0" cy="214122"/>
          </a:xfrm>
          <a:prstGeom prst="line">
            <a:avLst/>
          </a:prstGeom>
          <a:ln w="25400" cap="rnd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 flipH="1">
            <a:off x="3500014" y="4988602"/>
            <a:ext cx="3600000" cy="0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/>
          <p:nvPr/>
        </p:nvCxnSpPr>
        <p:spPr>
          <a:xfrm flipH="1" flipV="1">
            <a:off x="2606373" y="4352752"/>
            <a:ext cx="865799" cy="624384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 flipV="1">
            <a:off x="2688490" y="2799577"/>
            <a:ext cx="783682" cy="493932"/>
          </a:xfrm>
          <a:prstGeom prst="line">
            <a:avLst/>
          </a:prstGeom>
          <a:ln w="50800" cap="rnd">
            <a:solidFill>
              <a:schemeClr val="tx1"/>
            </a:solidFill>
            <a:prstDash val="solid"/>
            <a:round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/>
          <p:cNvCxnSpPr/>
          <p:nvPr/>
        </p:nvCxnSpPr>
        <p:spPr>
          <a:xfrm>
            <a:off x="5026143" y="2464210"/>
            <a:ext cx="0" cy="324000"/>
          </a:xfrm>
          <a:prstGeom prst="line">
            <a:avLst/>
          </a:prstGeom>
          <a:ln w="25400" cap="rnd">
            <a:solidFill>
              <a:schemeClr val="tx1"/>
            </a:solidFill>
            <a:prstDash val="solid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0244" y="4153150"/>
            <a:ext cx="2316923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0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/>
              <a:t>FIG. 1. Wave amplitude is a function of time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628650" y="1503403"/>
            <a:ext cx="7886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the Eq. (1) to (3) and Eq. (5) and consider the initial conditions showing in Eq. (6) and Eq. (7) under M = 500; we can numerically obtain the results as follows.</a:t>
            </a:r>
            <a:endParaRPr lang="zh-TW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796" y="3072028"/>
            <a:ext cx="5400000" cy="292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73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zh-TW" dirty="0"/>
              <a:t>FIG. 2. Real and imaginary part of the instantaneous wave frequency as a function of time.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882" y="1795982"/>
            <a:ext cx="4557188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7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 smtClean="0"/>
              <a:t>FIG. 3. The </a:t>
            </a:r>
            <a:r>
              <a:rPr lang="en-US" altLang="zh-TW" dirty="0"/>
              <a:t>information of beam sheets in phase space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4437878" y="5109739"/>
            <a:ext cx="1124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l-GR" altLang="zh-TW" sz="3600" i="1" dirty="0">
                <a:latin typeface="Times New Roman"/>
                <a:cs typeface="Times New Roman"/>
              </a:rPr>
              <a:t>ξ</a:t>
            </a:r>
            <a:endParaRPr kumimoji="1" lang="zh-TW" altLang="en-US" sz="3600" dirty="0">
              <a:latin typeface="Times New Roman"/>
              <a:cs typeface="Times New Roman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58964" y="3159847"/>
            <a:ext cx="121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l-GR" altLang="zh-TW" sz="3600" i="1" dirty="0" smtClean="0">
                <a:latin typeface="Times New Roman"/>
                <a:cs typeface="Times New Roman"/>
              </a:rPr>
              <a:t>dξ</a:t>
            </a:r>
            <a:r>
              <a:rPr kumimoji="1" lang="en-US" altLang="zh-TW" sz="3600" dirty="0" smtClean="0">
                <a:latin typeface="Times New Roman"/>
                <a:cs typeface="Times New Roman"/>
              </a:rPr>
              <a:t>/</a:t>
            </a:r>
            <a:r>
              <a:rPr kumimoji="1" lang="en-US" altLang="zh-TW" sz="3600" i="1" dirty="0" err="1" smtClean="0">
                <a:latin typeface="Times New Roman"/>
                <a:cs typeface="Times New Roman"/>
              </a:rPr>
              <a:t>dτ</a:t>
            </a:r>
            <a:endParaRPr kumimoji="1" lang="zh-TW" altLang="en-US" sz="3600" i="1" dirty="0">
              <a:latin typeface="Times New Roman"/>
              <a:cs typeface="Times New Roman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778" y="1612234"/>
            <a:ext cx="6596444" cy="36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61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Conservation </a:t>
            </a:r>
            <a:r>
              <a:rPr lang="en-US" altLang="zh-TW" dirty="0" smtClean="0"/>
              <a:t>laws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628650" y="1503403"/>
            <a:ext cx="788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Conservation law of momentum and energy can be written as</a:t>
            </a:r>
            <a:endParaRPr lang="zh-TW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544" y="2203345"/>
            <a:ext cx="7789590" cy="18000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37829" y="4046463"/>
            <a:ext cx="7886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we can represent the momentum and energy of system as the function of time to demonstrate the conservation laws in </a:t>
            </a:r>
            <a:r>
              <a:rPr lang="en-US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two slides.</a:t>
            </a:r>
            <a:endParaRPr lang="zh-TW" altLang="zh-TW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93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372</Words>
  <Application>Microsoft Office PowerPoint</Application>
  <PresentationFormat>如螢幕大小 (4:3)</PresentationFormat>
  <Paragraphs>47</Paragraphs>
  <Slides>15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3" baseType="lpstr">
      <vt:lpstr>新細明體</vt:lpstr>
      <vt:lpstr>Arial</vt:lpstr>
      <vt:lpstr>Calibri</vt:lpstr>
      <vt:lpstr>Calibri Light</vt:lpstr>
      <vt:lpstr>Cambria Math</vt:lpstr>
      <vt:lpstr>Symbol</vt:lpstr>
      <vt:lpstr>Times New Roman</vt:lpstr>
      <vt:lpstr>Office 佈景主題</vt:lpstr>
      <vt:lpstr>The nonlinear beam-plasma system:   O’Neil formulation</vt:lpstr>
      <vt:lpstr>Normalized governing equations</vt:lpstr>
      <vt:lpstr>Normalized governing equations</vt:lpstr>
      <vt:lpstr>Initial conditions</vt:lpstr>
      <vt:lpstr>Flow chart of numerical approaches  </vt:lpstr>
      <vt:lpstr>FIG. 1. Wave amplitude is a function of time</vt:lpstr>
      <vt:lpstr>FIG. 2. Real and imaginary part of the instantaneous wave frequency as a function of time.</vt:lpstr>
      <vt:lpstr>FIG. 3. The information of beam sheets in phase space</vt:lpstr>
      <vt:lpstr>Conservation laws</vt:lpstr>
      <vt:lpstr>FIG. 4. The momentum of the system as a function of time.</vt:lpstr>
      <vt:lpstr>FIG. 5. The energy of the system as a function of time.</vt:lpstr>
      <vt:lpstr>Animations: Time evolution of beam particles in phase space under different initial conditions</vt:lpstr>
      <vt:lpstr>Thanks for your attention!</vt:lpstr>
      <vt:lpstr>Appendix: Derivation of  conservation laws</vt:lpstr>
      <vt:lpstr>Appendix: Derivation of  conservation laws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賴柏延</dc:creator>
  <cp:lastModifiedBy>PoYen</cp:lastModifiedBy>
  <cp:revision>42</cp:revision>
  <dcterms:created xsi:type="dcterms:W3CDTF">2015-04-28T13:20:55Z</dcterms:created>
  <dcterms:modified xsi:type="dcterms:W3CDTF">2015-05-08T10:58:10Z</dcterms:modified>
</cp:coreProperties>
</file>