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s/slide99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4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354" r:id="rId17"/>
    <p:sldId id="355" r:id="rId18"/>
    <p:sldId id="356" r:id="rId19"/>
    <p:sldId id="357" r:id="rId20"/>
    <p:sldId id="358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360" r:id="rId36"/>
    <p:sldId id="285" r:id="rId37"/>
    <p:sldId id="286" r:id="rId38"/>
    <p:sldId id="287" r:id="rId39"/>
    <p:sldId id="288" r:id="rId40"/>
    <p:sldId id="289" r:id="rId41"/>
    <p:sldId id="290" r:id="rId42"/>
    <p:sldId id="292" r:id="rId43"/>
    <p:sldId id="291" r:id="rId44"/>
    <p:sldId id="293" r:id="rId45"/>
    <p:sldId id="294" r:id="rId46"/>
    <p:sldId id="295" r:id="rId47"/>
    <p:sldId id="296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10" r:id="rId60"/>
    <p:sldId id="309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9" r:id="rId79"/>
    <p:sldId id="330" r:id="rId80"/>
    <p:sldId id="328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07" Type="http://schemas.openxmlformats.org/officeDocument/2006/relationships/theme" Target="theme/theme1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102" Type="http://schemas.openxmlformats.org/officeDocument/2006/relationships/slide" Target="slides/slide100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89E85-5177-49AE-AEFB-9B84AC601E11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F83713-67D1-4349-AB36-3203620BFC53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36104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9C397-61AF-4482-9A24-6CA9A51508ED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39564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9C397-61AF-4482-9A24-6CA9A51508ED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3956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9C397-61AF-4482-9A24-6CA9A51508ED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3956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9C397-61AF-4482-9A24-6CA9A51508ED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3956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225F-804E-4E66-8E88-157A4DE97542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731-0A1A-47D7-AA3E-12996E4FBE5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65978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225F-804E-4E66-8E88-157A4DE97542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731-0A1A-47D7-AA3E-12996E4FBE5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6501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225F-804E-4E66-8E88-157A4DE97542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731-0A1A-47D7-AA3E-12996E4FBE5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5591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000" spc="-12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198409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513DB3D1-05F1-479B-9C16-3CD4BF2D99AA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C0819B20-5F05-4989-AE2A-1B04E777E6F6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7234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DB3D1-05F1-479B-9C16-3CD4BF2D99AA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/>
              <a:t>4/24/2015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9B20-5F05-4989-AE2A-1B04E777E6F6}" type="slidenum">
              <a:rPr lang="en-US" smtClean="0">
                <a:solidFill>
                  <a:srgbClr val="50B4C8">
                    <a:alpha val="20000"/>
                  </a:srgbClr>
                </a:solidFill>
              </a:rPr>
              <a:pPr/>
              <a:t>‹N›</a:t>
            </a:fld>
            <a:endParaRPr 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79401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0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187275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DB3D1-05F1-479B-9C16-3CD4BF2D99AA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/>
              <a:t>4/24/2015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9B20-5F05-4989-AE2A-1B04E777E6F6}" type="slidenum">
              <a:rPr lang="en-US" smtClean="0">
                <a:solidFill>
                  <a:srgbClr val="50B4C8">
                    <a:alpha val="20000"/>
                  </a:srgbClr>
                </a:solidFill>
              </a:rPr>
              <a:pPr/>
              <a:t>‹N›</a:t>
            </a:fld>
            <a:endParaRPr 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0733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7738" y="1993392"/>
            <a:ext cx="3806190" cy="376732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DB3D1-05F1-479B-9C16-3CD4BF2D99AA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/>
              <a:t>4/24/2015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9B20-5F05-4989-AE2A-1B04E777E6F6}" type="slidenum">
              <a:rPr lang="en-US" smtClean="0">
                <a:solidFill>
                  <a:srgbClr val="50B4C8">
                    <a:alpha val="20000"/>
                  </a:srgbClr>
                </a:solidFill>
              </a:rPr>
              <a:pPr/>
              <a:t>‹N›</a:t>
            </a:fld>
            <a:endParaRPr 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1868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32000"/>
            <a:ext cx="3806190" cy="72340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36150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310" y="2029968"/>
            <a:ext cx="3806190" cy="72237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310" y="2734056"/>
            <a:ext cx="3806190" cy="32004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DB3D1-05F1-479B-9C16-3CD4BF2D99AA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/>
              <a:t>4/24/2015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9B20-5F05-4989-AE2A-1B04E777E6F6}" type="slidenum">
              <a:rPr lang="en-US" smtClean="0">
                <a:solidFill>
                  <a:srgbClr val="50B4C8">
                    <a:alpha val="20000"/>
                  </a:srgbClr>
                </a:solidFill>
              </a:rPr>
              <a:pPr/>
              <a:t>‹N›</a:t>
            </a:fld>
            <a:endParaRPr 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74684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DB3D1-05F1-479B-9C16-3CD4BF2D99AA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/>
              <a:t>4/24/2015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9B20-5F05-4989-AE2A-1B04E777E6F6}" type="slidenum">
              <a:rPr lang="en-US" smtClean="0">
                <a:solidFill>
                  <a:srgbClr val="50B4C8">
                    <a:alpha val="20000"/>
                  </a:srgbClr>
                </a:solidFill>
              </a:rPr>
              <a:pPr/>
              <a:t>‹N›</a:t>
            </a:fld>
            <a:endParaRPr 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2738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DB3D1-05F1-479B-9C16-3CD4BF2D99AA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/>
              <a:t>4/24/2015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9B20-5F05-4989-AE2A-1B04E777E6F6}" type="slidenum">
              <a:rPr lang="en-US" smtClean="0">
                <a:solidFill>
                  <a:srgbClr val="50B4C8">
                    <a:alpha val="20000"/>
                  </a:srgbClr>
                </a:solidFill>
              </a:rPr>
              <a:pPr/>
              <a:t>‹N›</a:t>
            </a:fld>
            <a:endParaRPr 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3756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404040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DB3D1-05F1-479B-9C16-3CD4BF2D99AA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/>
              <a:t>4/24/2015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C0819B20-5F05-4989-AE2A-1B04E777E6F6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60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225F-804E-4E66-8E88-157A4DE97542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731-0A1A-47D7-AA3E-12996E4FBE5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34013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rgbClr val="4D4D4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fld id="{513DB3D1-05F1-479B-9C16-3CD4BF2D99AA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75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C0819B20-5F05-4989-AE2A-1B04E777E6F6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67319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DB3D1-05F1-479B-9C16-3CD4BF2D99AA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/>
              <a:t>4/24/2015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9B20-5F05-4989-AE2A-1B04E777E6F6}" type="slidenum">
              <a:rPr lang="en-US" smtClean="0">
                <a:solidFill>
                  <a:srgbClr val="50B4C8">
                    <a:alpha val="20000"/>
                  </a:srgbClr>
                </a:solidFill>
              </a:rPr>
              <a:pPr/>
              <a:t>‹N›</a:t>
            </a:fld>
            <a:endParaRPr 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25667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DB3D1-05F1-479B-9C16-3CD4BF2D99AA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/>
              <a:t>4/24/2015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19B20-5F05-4989-AE2A-1B04E777E6F6}" type="slidenum">
              <a:rPr lang="en-US" smtClean="0">
                <a:solidFill>
                  <a:srgbClr val="50B4C8">
                    <a:alpha val="20000"/>
                  </a:srgbClr>
                </a:solidFill>
              </a:rPr>
              <a:pPr/>
              <a:t>‹N›</a:t>
            </a:fld>
            <a:endParaRPr 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6511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225F-804E-4E66-8E88-157A4DE97542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731-0A1A-47D7-AA3E-12996E4FBE5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6047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225F-804E-4E66-8E88-157A4DE97542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731-0A1A-47D7-AA3E-12996E4FBE5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0236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225F-804E-4E66-8E88-157A4DE97542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731-0A1A-47D7-AA3E-12996E4FBE5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022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225F-804E-4E66-8E88-157A4DE97542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731-0A1A-47D7-AA3E-12996E4FBE5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5034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225F-804E-4E66-8E88-157A4DE97542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731-0A1A-47D7-AA3E-12996E4FBE5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4368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225F-804E-4E66-8E88-157A4DE97542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731-0A1A-47D7-AA3E-12996E4FBE5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791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225F-804E-4E66-8E88-157A4DE97542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2F731-0A1A-47D7-AA3E-12996E4FBE5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2646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4225F-804E-4E66-8E88-157A4DE97542}" type="datetimeFigureOut">
              <a:rPr lang="en-US" smtClean="0"/>
              <a:pPr/>
              <a:t>4/24/2015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2F731-0A1A-47D7-AA3E-12996E4FBE5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4719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206" y="1993393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fld id="{513DB3D1-05F1-479B-9C16-3CD4BF2D99AA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/>
              <a:t>4/24/2015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41193" y="5829748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0" b="0">
                <a:ln>
                  <a:noFill/>
                </a:ln>
                <a:solidFill>
                  <a:schemeClr val="accent1">
                    <a:alpha val="20000"/>
                  </a:schemeClr>
                </a:solidFill>
                <a:latin typeface="+mj-lt"/>
              </a:defRPr>
            </a:lvl1pPr>
          </a:lstStyle>
          <a:p>
            <a:fld id="{C0819B20-5F05-4989-AE2A-1B04E777E6F6}" type="slidenum">
              <a:rPr lang="en-US" smtClean="0">
                <a:solidFill>
                  <a:srgbClr val="50B4C8">
                    <a:alpha val="20000"/>
                  </a:srgbClr>
                </a:solidFill>
              </a:rPr>
              <a:pPr/>
              <a:t>‹N›</a:t>
            </a:fld>
            <a:endParaRPr 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7442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74320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5.png"/><Relationship Id="rId5" Type="http://schemas.openxmlformats.org/officeDocument/2006/relationships/image" Target="../media/image36.gif"/><Relationship Id="rId4" Type="http://schemas.openxmlformats.org/officeDocument/2006/relationships/image" Target="../media/image19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4.png"/><Relationship Id="rId7" Type="http://schemas.openxmlformats.org/officeDocument/2006/relationships/image" Target="../media/image6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0.png"/><Relationship Id="rId5" Type="http://schemas.openxmlformats.org/officeDocument/2006/relationships/image" Target="../media/image36.gif"/><Relationship Id="rId4" Type="http://schemas.openxmlformats.org/officeDocument/2006/relationships/image" Target="../media/image19.png"/><Relationship Id="rId9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0.png"/><Relationship Id="rId4" Type="http://schemas.openxmlformats.org/officeDocument/2006/relationships/image" Target="../media/image47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3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19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692696"/>
            <a:ext cx="8820472" cy="1440160"/>
          </a:xfrm>
        </p:spPr>
        <p:txBody>
          <a:bodyPr>
            <a:normAutofit/>
          </a:bodyPr>
          <a:lstStyle/>
          <a:p>
            <a:r>
              <a:rPr lang="it-IT" dirty="0" smtClean="0">
                <a:solidFill>
                  <a:srgbClr val="6A71A2"/>
                </a:solidFill>
                <a:latin typeface="Candara" pitchFamily="34" charset="0"/>
              </a:rPr>
              <a:t>The </a:t>
            </a:r>
            <a:r>
              <a:rPr lang="it-IT" dirty="0" err="1" smtClean="0">
                <a:solidFill>
                  <a:srgbClr val="6A71A2"/>
                </a:solidFill>
                <a:latin typeface="Candara" pitchFamily="34" charset="0"/>
              </a:rPr>
              <a:t>concept</a:t>
            </a:r>
            <a:r>
              <a:rPr lang="it-IT" dirty="0" smtClean="0">
                <a:solidFill>
                  <a:srgbClr val="6A71A2"/>
                </a:solidFill>
                <a:latin typeface="Candara" pitchFamily="34" charset="0"/>
              </a:rPr>
              <a:t> and </a:t>
            </a:r>
            <a:r>
              <a:rPr lang="it-IT" dirty="0" err="1" smtClean="0">
                <a:solidFill>
                  <a:srgbClr val="6A71A2"/>
                </a:solidFill>
                <a:latin typeface="Candara" pitchFamily="34" charset="0"/>
              </a:rPr>
              <a:t>use</a:t>
            </a:r>
            <a:r>
              <a:rPr lang="it-IT" dirty="0" smtClean="0">
                <a:solidFill>
                  <a:srgbClr val="6A71A2"/>
                </a:solidFill>
                <a:latin typeface="Candara" pitchFamily="34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ndara" pitchFamily="34" charset="0"/>
              </a:rPr>
              <a:t>of</a:t>
            </a:r>
            <a:r>
              <a:rPr lang="it-IT" dirty="0" smtClean="0">
                <a:solidFill>
                  <a:srgbClr val="6A71A2"/>
                </a:solidFill>
                <a:latin typeface="Candara" pitchFamily="34" charset="0"/>
              </a:rPr>
              <a:t> </a:t>
            </a:r>
            <a:br>
              <a:rPr lang="it-IT" dirty="0" smtClean="0">
                <a:solidFill>
                  <a:srgbClr val="6A71A2"/>
                </a:solidFill>
                <a:latin typeface="Candara" pitchFamily="34" charset="0"/>
              </a:rPr>
            </a:br>
            <a:r>
              <a:rPr lang="it-IT" dirty="0" err="1" smtClean="0">
                <a:solidFill>
                  <a:srgbClr val="6A71A2"/>
                </a:solidFill>
                <a:latin typeface="Candara" pitchFamily="34" charset="0"/>
              </a:rPr>
              <a:t>Lagrangian</a:t>
            </a:r>
            <a:r>
              <a:rPr lang="it-IT" dirty="0" smtClean="0">
                <a:solidFill>
                  <a:srgbClr val="6A71A2"/>
                </a:solidFill>
                <a:latin typeface="Candara" pitchFamily="34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ndara" pitchFamily="34" charset="0"/>
              </a:rPr>
              <a:t>Coherent</a:t>
            </a:r>
            <a:r>
              <a:rPr lang="it-IT" dirty="0" smtClean="0">
                <a:solidFill>
                  <a:srgbClr val="6A71A2"/>
                </a:solidFill>
                <a:latin typeface="Candara" pitchFamily="34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ndara" pitchFamily="34" charset="0"/>
              </a:rPr>
              <a:t>Structures</a:t>
            </a:r>
            <a:endParaRPr lang="en-US" dirty="0">
              <a:solidFill>
                <a:srgbClr val="6A71A2"/>
              </a:solidFill>
              <a:latin typeface="Candara" pitchFamily="34" charset="0"/>
            </a:endParaRPr>
          </a:p>
        </p:txBody>
      </p:sp>
      <p:pic>
        <p:nvPicPr>
          <p:cNvPr id="4" name="Immagine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9897" y="4981590"/>
            <a:ext cx="3407352" cy="18764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0112" y="5124981"/>
            <a:ext cx="2918177" cy="1589628"/>
          </a:xfrm>
          <a:prstGeom prst="rect">
            <a:avLst/>
          </a:prstGeom>
        </p:spPr>
      </p:pic>
      <p:sp>
        <p:nvSpPr>
          <p:cNvPr id="9" name="Sottotitolo 2"/>
          <p:cNvSpPr>
            <a:spLocks noGrp="1"/>
          </p:cNvSpPr>
          <p:nvPr>
            <p:ph type="subTitle" idx="1"/>
          </p:nvPr>
        </p:nvSpPr>
        <p:spPr>
          <a:xfrm>
            <a:off x="611560" y="2254730"/>
            <a:ext cx="7632848" cy="2848109"/>
          </a:xfrm>
        </p:spPr>
        <p:txBody>
          <a:bodyPr>
            <a:normAutofit/>
          </a:bodyPr>
          <a:lstStyle/>
          <a:p>
            <a:r>
              <a:rPr lang="it-IT" sz="2400" dirty="0" smtClean="0">
                <a:latin typeface="Candara" pitchFamily="34" charset="0"/>
              </a:rPr>
              <a:t>M. Falessi</a:t>
            </a:r>
            <a:r>
              <a:rPr lang="it-IT" sz="2400" baseline="30000" dirty="0" smtClean="0">
                <a:latin typeface="Candara" pitchFamily="34" charset="0"/>
              </a:rPr>
              <a:t>1,2</a:t>
            </a:r>
            <a:r>
              <a:rPr lang="it-IT" sz="2400" dirty="0" smtClean="0">
                <a:latin typeface="Candara" pitchFamily="34" charset="0"/>
              </a:rPr>
              <a:t>, F. Pegoraro</a:t>
            </a:r>
            <a:r>
              <a:rPr lang="it-IT" sz="2400" baseline="30000" dirty="0" smtClean="0">
                <a:latin typeface="Candara" pitchFamily="34" charset="0"/>
              </a:rPr>
              <a:t>3</a:t>
            </a:r>
            <a:r>
              <a:rPr lang="it-IT" sz="2400" dirty="0" smtClean="0">
                <a:latin typeface="Candara" pitchFamily="34" charset="0"/>
              </a:rPr>
              <a:t>, N. Carlevaro</a:t>
            </a:r>
            <a:r>
              <a:rPr lang="it-IT" sz="2400" baseline="30000" dirty="0" smtClean="0">
                <a:latin typeface="Candara" pitchFamily="34" charset="0"/>
              </a:rPr>
              <a:t>2,4</a:t>
            </a:r>
            <a:r>
              <a:rPr lang="it-IT" sz="2400" dirty="0" smtClean="0">
                <a:latin typeface="Candara" pitchFamily="34" charset="0"/>
              </a:rPr>
              <a:t>, G. Montani</a:t>
            </a:r>
            <a:r>
              <a:rPr lang="it-IT" sz="2400" baseline="30000" dirty="0" smtClean="0">
                <a:latin typeface="Candara" pitchFamily="34" charset="0"/>
              </a:rPr>
              <a:t>2,4</a:t>
            </a:r>
            <a:r>
              <a:rPr lang="it-IT" sz="2400" dirty="0" smtClean="0">
                <a:latin typeface="Candara" pitchFamily="34" charset="0"/>
              </a:rPr>
              <a:t>, F. Zonca</a:t>
            </a:r>
            <a:r>
              <a:rPr lang="it-IT" sz="2400" baseline="30000" dirty="0" smtClean="0">
                <a:latin typeface="Candara" pitchFamily="34" charset="0"/>
              </a:rPr>
              <a:t>2</a:t>
            </a:r>
          </a:p>
          <a:p>
            <a:endParaRPr lang="it-IT" sz="2000" baseline="30000" dirty="0">
              <a:latin typeface="Candara" pitchFamily="34" charset="0"/>
            </a:endParaRPr>
          </a:p>
          <a:p>
            <a:pPr algn="l"/>
            <a:r>
              <a:rPr lang="it-IT" sz="2000" baseline="30000" dirty="0" smtClean="0">
                <a:latin typeface="Candara" pitchFamily="34" charset="0"/>
              </a:rPr>
              <a:t>1</a:t>
            </a:r>
            <a:r>
              <a:rPr lang="it-IT" sz="2000" dirty="0" smtClean="0">
                <a:latin typeface="Candara" pitchFamily="34" charset="0"/>
              </a:rPr>
              <a:t>Dipartimento di Matematica e Fisica Università di Roma tre, </a:t>
            </a:r>
            <a:r>
              <a:rPr lang="it-IT" sz="2000" baseline="30000" dirty="0" smtClean="0">
                <a:latin typeface="Candara" pitchFamily="34" charset="0"/>
              </a:rPr>
              <a:t>2</a:t>
            </a:r>
            <a:r>
              <a:rPr lang="it-IT" sz="2000" dirty="0" smtClean="0">
                <a:latin typeface="Candara" pitchFamily="34" charset="0"/>
              </a:rPr>
              <a:t>ENEA for </a:t>
            </a:r>
            <a:r>
              <a:rPr lang="it-IT" sz="2000" dirty="0" err="1" smtClean="0">
                <a:latin typeface="Candara" pitchFamily="34" charset="0"/>
              </a:rPr>
              <a:t>EUROfusion</a:t>
            </a:r>
            <a:r>
              <a:rPr lang="it-IT" sz="2000" dirty="0" smtClean="0">
                <a:latin typeface="Candara" pitchFamily="34" charset="0"/>
              </a:rPr>
              <a:t> - C.R. Frascati (Roma), </a:t>
            </a:r>
            <a:r>
              <a:rPr lang="it-IT" sz="2000" baseline="30000" dirty="0" smtClean="0">
                <a:latin typeface="Candara" pitchFamily="34" charset="0"/>
              </a:rPr>
              <a:t>3</a:t>
            </a:r>
            <a:r>
              <a:rPr lang="it-IT" sz="2000" dirty="0" smtClean="0">
                <a:latin typeface="Candara" pitchFamily="34" charset="0"/>
              </a:rPr>
              <a:t>Dipartimento di Fisica Università di Pisa, </a:t>
            </a:r>
            <a:r>
              <a:rPr lang="it-IT" sz="2000" baseline="30000" dirty="0" smtClean="0">
                <a:latin typeface="Candara" pitchFamily="34" charset="0"/>
              </a:rPr>
              <a:t>4</a:t>
            </a:r>
            <a:r>
              <a:rPr lang="it-IT" sz="2000" dirty="0" smtClean="0">
                <a:latin typeface="Candara" pitchFamily="34" charset="0"/>
              </a:rPr>
              <a:t>Dipartimento di Fisica Università Sapienza.</a:t>
            </a:r>
          </a:p>
          <a:p>
            <a:endParaRPr lang="it-IT" sz="2000" baseline="30000" dirty="0">
              <a:latin typeface="Candara" pitchFamily="34" charset="0"/>
            </a:endParaRPr>
          </a:p>
          <a:p>
            <a:r>
              <a:rPr lang="it-IT" sz="2800" dirty="0" smtClean="0">
                <a:solidFill>
                  <a:schemeClr val="bg1"/>
                </a:solidFill>
                <a:latin typeface="Candara" pitchFamily="34" charset="0"/>
              </a:rPr>
              <a:t> </a:t>
            </a:r>
            <a:r>
              <a:rPr lang="it-IT" sz="2800" b="1" dirty="0" err="1" smtClean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latin typeface="Candara" pitchFamily="34" charset="0"/>
              </a:rPr>
              <a:t>Hands-on</a:t>
            </a:r>
            <a:r>
              <a:rPr lang="it-IT" sz="2800" b="1" dirty="0" smtClean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latin typeface="Candara" pitchFamily="34" charset="0"/>
              </a:rPr>
              <a:t> Session 1 – </a:t>
            </a:r>
            <a:r>
              <a:rPr lang="it-IT" sz="2800" b="1" dirty="0" err="1" smtClean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latin typeface="Candara" pitchFamily="34" charset="0"/>
              </a:rPr>
              <a:t>May</a:t>
            </a:r>
            <a:r>
              <a:rPr lang="it-IT" sz="2800" b="1" dirty="0" smtClean="0">
                <a:ln>
                  <a:solidFill>
                    <a:srgbClr val="FF0000"/>
                  </a:solidFill>
                </a:ln>
                <a:solidFill>
                  <a:schemeClr val="tx1"/>
                </a:solidFill>
                <a:latin typeface="Candara" pitchFamily="34" charset="0"/>
              </a:rPr>
              <a:t> 5th 2015 </a:t>
            </a:r>
            <a:endParaRPr lang="en-US" sz="2800" b="1" dirty="0">
              <a:ln>
                <a:solidFill>
                  <a:srgbClr val="FF0000"/>
                </a:solidFill>
              </a:ln>
              <a:solidFill>
                <a:schemeClr val="tx1"/>
              </a:solidFill>
              <a:latin typeface="Candara" pitchFamily="34" charset="0"/>
            </a:endParaRPr>
          </a:p>
          <a:p>
            <a:endParaRPr lang="en-US" sz="2800" baseline="30000" dirty="0">
              <a:solidFill>
                <a:schemeClr val="tx1"/>
              </a:solidFill>
              <a:latin typeface="Candara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783746" y="44624"/>
            <a:ext cx="5366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400" dirty="0" smtClean="0">
                <a:solidFill>
                  <a:srgbClr val="0070C0"/>
                </a:solidFill>
              </a:rPr>
              <a:t>IFTS Intensive </a:t>
            </a:r>
            <a:r>
              <a:rPr lang="it-IT" sz="1400" dirty="0" err="1" smtClean="0">
                <a:solidFill>
                  <a:srgbClr val="0070C0"/>
                </a:solidFill>
              </a:rPr>
              <a:t>Course</a:t>
            </a:r>
            <a:r>
              <a:rPr lang="it-IT" sz="1400" dirty="0" smtClean="0">
                <a:solidFill>
                  <a:srgbClr val="0070C0"/>
                </a:solidFill>
              </a:rPr>
              <a:t> on </a:t>
            </a:r>
            <a:r>
              <a:rPr lang="it-IT" sz="1400" dirty="0" err="1" smtClean="0">
                <a:solidFill>
                  <a:srgbClr val="0070C0"/>
                </a:solidFill>
              </a:rPr>
              <a:t>Advaned</a:t>
            </a:r>
            <a:r>
              <a:rPr lang="it-IT" sz="1400" dirty="0" smtClean="0">
                <a:solidFill>
                  <a:srgbClr val="0070C0"/>
                </a:solidFill>
              </a:rPr>
              <a:t> Plasma </a:t>
            </a:r>
            <a:r>
              <a:rPr lang="it-IT" sz="1400" dirty="0" err="1" smtClean="0">
                <a:solidFill>
                  <a:srgbClr val="0070C0"/>
                </a:solidFill>
              </a:rPr>
              <a:t>Physics-Spring</a:t>
            </a:r>
            <a:r>
              <a:rPr lang="it-IT" sz="1400" dirty="0" smtClean="0">
                <a:solidFill>
                  <a:srgbClr val="0070C0"/>
                </a:solidFill>
              </a:rPr>
              <a:t> 2015</a:t>
            </a:r>
          </a:p>
          <a:p>
            <a:pPr algn="ctr"/>
            <a:r>
              <a:rPr lang="it-IT" sz="1400" dirty="0" err="1" smtClean="0">
                <a:solidFill>
                  <a:srgbClr val="0070C0"/>
                </a:solidFill>
              </a:rPr>
              <a:t>Theory</a:t>
            </a:r>
            <a:r>
              <a:rPr lang="it-IT" sz="1400" dirty="0" smtClean="0">
                <a:solidFill>
                  <a:srgbClr val="0070C0"/>
                </a:solidFill>
              </a:rPr>
              <a:t> and </a:t>
            </a:r>
            <a:r>
              <a:rPr lang="it-IT" sz="1400" dirty="0" err="1" smtClean="0">
                <a:solidFill>
                  <a:srgbClr val="0070C0"/>
                </a:solidFill>
              </a:rPr>
              <a:t>simulation</a:t>
            </a:r>
            <a:r>
              <a:rPr lang="it-IT" sz="1400" dirty="0" smtClean="0">
                <a:solidFill>
                  <a:srgbClr val="0070C0"/>
                </a:solidFill>
              </a:rPr>
              <a:t> </a:t>
            </a:r>
            <a:r>
              <a:rPr lang="it-IT" sz="1400" dirty="0" err="1" smtClean="0">
                <a:solidFill>
                  <a:srgbClr val="0070C0"/>
                </a:solidFill>
              </a:rPr>
              <a:t>of</a:t>
            </a:r>
            <a:r>
              <a:rPr lang="it-IT" sz="1400" dirty="0" smtClean="0">
                <a:solidFill>
                  <a:srgbClr val="0070C0"/>
                </a:solidFill>
              </a:rPr>
              <a:t> </a:t>
            </a:r>
            <a:r>
              <a:rPr lang="it-IT" sz="1400" dirty="0" err="1" smtClean="0">
                <a:solidFill>
                  <a:srgbClr val="0070C0"/>
                </a:solidFill>
              </a:rPr>
              <a:t>nonlinear</a:t>
            </a:r>
            <a:r>
              <a:rPr lang="it-IT" sz="1400" dirty="0" smtClean="0">
                <a:solidFill>
                  <a:srgbClr val="0070C0"/>
                </a:solidFill>
              </a:rPr>
              <a:t> </a:t>
            </a:r>
            <a:r>
              <a:rPr lang="it-IT" sz="1400" dirty="0" err="1" smtClean="0">
                <a:solidFill>
                  <a:srgbClr val="0070C0"/>
                </a:solidFill>
              </a:rPr>
              <a:t>physics</a:t>
            </a:r>
            <a:r>
              <a:rPr lang="it-IT" sz="1400" dirty="0" smtClean="0">
                <a:solidFill>
                  <a:srgbClr val="0070C0"/>
                </a:solidFill>
              </a:rPr>
              <a:t> </a:t>
            </a:r>
            <a:r>
              <a:rPr lang="it-IT" sz="1400" dirty="0" err="1" smtClean="0">
                <a:solidFill>
                  <a:srgbClr val="0070C0"/>
                </a:solidFill>
              </a:rPr>
              <a:t>of</a:t>
            </a:r>
            <a:r>
              <a:rPr lang="it-IT" sz="1400" dirty="0" smtClean="0">
                <a:solidFill>
                  <a:srgbClr val="0070C0"/>
                </a:solidFill>
              </a:rPr>
              <a:t> the </a:t>
            </a:r>
            <a:r>
              <a:rPr lang="it-IT" sz="1400" dirty="0" err="1" smtClean="0">
                <a:solidFill>
                  <a:srgbClr val="0070C0"/>
                </a:solidFill>
              </a:rPr>
              <a:t>beam-plasma</a:t>
            </a:r>
            <a:r>
              <a:rPr lang="it-IT" sz="1400" dirty="0" smtClean="0">
                <a:solidFill>
                  <a:srgbClr val="0070C0"/>
                </a:solidFill>
              </a:rPr>
              <a:t> system</a:t>
            </a:r>
            <a:endParaRPr lang="en-US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845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800336" cy="1251141"/>
          </a:xfrm>
        </p:spPr>
        <p:txBody>
          <a:bodyPr>
            <a:normAutofit fontScale="90000"/>
          </a:bodyPr>
          <a:lstStyle/>
          <a:p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Analogy with transport processes in fluids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7575" y="980728"/>
            <a:ext cx="8188850" cy="14401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dirty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Analogy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 with the </a:t>
            </a:r>
            <a:r>
              <a:rPr lang="it-IT" sz="2800" b="1" dirty="0" err="1" smtClean="0">
                <a:latin typeface="Cambria" pitchFamily="18" charset="0"/>
                <a:ea typeface="Roboto" pitchFamily="2" charset="0"/>
              </a:rPr>
              <a:t>Lagrangian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>
                <a:latin typeface="Cambria" pitchFamily="18" charset="0"/>
                <a:ea typeface="Roboto" pitchFamily="2" charset="0"/>
              </a:rPr>
              <a:t>advection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 of </a:t>
            </a:r>
            <a:r>
              <a:rPr lang="it-IT" sz="2800" b="1" dirty="0">
                <a:latin typeface="Cambria" pitchFamily="18" charset="0"/>
                <a:ea typeface="Roboto" pitchFamily="2" charset="0"/>
              </a:rPr>
              <a:t>passive </a:t>
            </a:r>
            <a:r>
              <a:rPr lang="it-IT" sz="2800" b="1" dirty="0" err="1">
                <a:latin typeface="Cambria" pitchFamily="18" charset="0"/>
                <a:ea typeface="Roboto" pitchFamily="2" charset="0"/>
              </a:rPr>
              <a:t>tracers</a:t>
            </a:r>
            <a:r>
              <a:rPr lang="it-IT" sz="2800" b="1" dirty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in a </a:t>
            </a:r>
            <a:r>
              <a:rPr lang="it-IT" sz="2800" dirty="0" err="1">
                <a:latin typeface="Cambria" pitchFamily="18" charset="0"/>
                <a:ea typeface="Roboto" pitchFamily="2" charset="0"/>
              </a:rPr>
              <a:t>fluid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: </a:t>
            </a:r>
          </a:p>
          <a:p>
            <a:pPr marL="0" indent="0">
              <a:lnSpc>
                <a:spcPct val="150000"/>
              </a:lnSpc>
              <a:buNone/>
            </a:pPr>
            <a:endParaRPr lang="it-IT" sz="2800" dirty="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prstClr val="white"/>
                </a:solidFill>
                <a:latin typeface="Candara" pitchFamily="34" charset="0"/>
              </a:rPr>
              <a:t>Matteo Valerio </a:t>
            </a:r>
            <a:r>
              <a:rPr lang="it-IT" err="1">
                <a:solidFill>
                  <a:prstClr val="white"/>
                </a:solidFill>
                <a:latin typeface="Candara" pitchFamily="34" charset="0"/>
              </a:rPr>
              <a:t>Falessi</a:t>
            </a:r>
            <a:endParaRPr lang="en-US">
              <a:solidFill>
                <a:prstClr val="white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70253" y="6413727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white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prstClr val="white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solidFill>
                <a:prstClr val="black">
                  <a:lumMod val="85000"/>
                  <a:lumOff val="15000"/>
                </a:prstClr>
              </a:solidFill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solidFill>
                <a:prstClr val="black">
                  <a:lumMod val="85000"/>
                  <a:lumOff val="15000"/>
                </a:prstClr>
              </a:solidFill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" name="CasellaDiTesto 12"/>
              <p:cNvSpPr txBox="1"/>
              <p:nvPr/>
            </p:nvSpPr>
            <p:spPr>
              <a:xfrm>
                <a:off x="1941303" y="2636912"/>
                <a:ext cx="5183407" cy="14280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  <m:acc>
                            <m:accPr>
                              <m:chr m:val="⃗"/>
                              <m:ctrlPr>
                                <a:rPr lang="it-IT" sz="4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it-IT" sz="4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</m:num>
                        <m:den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𝑡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)=</m:t>
                      </m:r>
                      <m:acc>
                        <m:accPr>
                          <m:chr m:val="⃗"/>
                          <m:ctrlP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𝑢</m:t>
                          </m:r>
                        </m:e>
                      </m:acc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acc>
                        <m:accPr>
                          <m:chr m:val="⃗"/>
                          <m:ctrlP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𝑡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),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𝑡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440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3" name="CasellaDiTes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1303" y="2636912"/>
                <a:ext cx="5183407" cy="1428083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Connettore 2 29"/>
          <p:cNvCxnSpPr>
            <a:stCxn id="34" idx="0"/>
          </p:cNvCxnSpPr>
          <p:nvPr/>
        </p:nvCxnSpPr>
        <p:spPr>
          <a:xfrm flipV="1">
            <a:off x="5068470" y="3875098"/>
            <a:ext cx="723618" cy="3370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CasellaDiTesto 33"/>
          <p:cNvSpPr txBox="1"/>
          <p:nvPr/>
        </p:nvSpPr>
        <p:spPr>
          <a:xfrm>
            <a:off x="1187624" y="4212196"/>
            <a:ext cx="7761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>
                <a:solidFill>
                  <a:prstClr val="black"/>
                </a:solidFill>
                <a:latin typeface="Cambria" pitchFamily="18" charset="0"/>
              </a:rPr>
              <a:t>Advecting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mbria" pitchFamily="18" charset="0"/>
              </a:rPr>
              <a:t>field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mbria" pitchFamily="18" charset="0"/>
              </a:rPr>
              <a:t>obtained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mbria" pitchFamily="18" charset="0"/>
              </a:rPr>
              <a:t>solving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</a:rPr>
              <a:t> the P.D.E.</a:t>
            </a:r>
            <a:endParaRPr lang="en-US" sz="2800" dirty="0">
              <a:solidFill>
                <a:prstClr val="black"/>
              </a:solidFill>
              <a:latin typeface="Cambria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5" name="Content Placeholder 4"/>
              <p:cNvSpPr txBox="1">
                <a:spLocks/>
              </p:cNvSpPr>
              <p:nvPr/>
            </p:nvSpPr>
            <p:spPr>
              <a:xfrm>
                <a:off x="390854" y="4735416"/>
                <a:ext cx="8188850" cy="144016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91440" indent="-91440" algn="l" defTabSz="914400" rtl="0" eaLnBrk="1" latinLnBrk="0" hangingPunct="1">
                  <a:lnSpc>
                    <a:spcPct val="85000"/>
                  </a:lnSpc>
                  <a:spcBef>
                    <a:spcPts val="1300"/>
                  </a:spcBef>
                  <a:buFont typeface="Arial" pitchFamily="34" charset="0"/>
                  <a:buChar char=" 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274320" indent="-34290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548640" indent="-54864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2000" i="1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822960" indent="-82296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097280" indent="-109728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200000" indent="-22860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400000" indent="-22860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600000" indent="-22860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800000" indent="-22860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50000"/>
                  </a:lnSpc>
                  <a:buFont typeface="Arial" pitchFamily="34" charset="0"/>
                  <a:buChar char="•"/>
                </a:pPr>
                <a:r>
                  <a:rPr lang="it-IT" sz="2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</a:t>
                </a:r>
                <a:r>
                  <a:rPr lang="it-IT" sz="28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Is</a:t>
                </a:r>
                <a:r>
                  <a:rPr lang="it-IT" sz="2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</a:t>
                </a:r>
                <a:r>
                  <a:rPr lang="it-IT" sz="28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it</a:t>
                </a:r>
                <a:r>
                  <a:rPr lang="it-IT" sz="2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</a:t>
                </a:r>
                <a:r>
                  <a:rPr lang="it-IT" sz="28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possible</a:t>
                </a:r>
                <a:r>
                  <a:rPr lang="it-IT" sz="2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to </a:t>
                </a:r>
                <a:r>
                  <a:rPr lang="it-IT" sz="28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understand</a:t>
                </a:r>
                <a:r>
                  <a:rPr lang="it-IT" sz="2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</a:t>
                </a:r>
                <a:r>
                  <a:rPr lang="it-IT" sz="2800" b="1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transport</a:t>
                </a:r>
                <a:r>
                  <a:rPr lang="it-IT" sz="2800" b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</a:t>
                </a:r>
                <a:r>
                  <a:rPr lang="it-IT" sz="2800" b="1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processes</a:t>
                </a:r>
                <a:r>
                  <a:rPr lang="it-IT" sz="2800" b="1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</a:t>
                </a:r>
                <a:r>
                  <a:rPr lang="it-IT" sz="28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looking</a:t>
                </a:r>
                <a:r>
                  <a:rPr lang="it-IT" sz="2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</a:t>
                </a:r>
                <a:r>
                  <a:rPr lang="it-IT" sz="28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only</a:t>
                </a:r>
                <a:r>
                  <a:rPr lang="it-IT" sz="2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</a:t>
                </a:r>
                <a:r>
                  <a:rPr lang="it-IT" sz="28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at</a:t>
                </a:r>
                <a:r>
                  <a:rPr lang="it-IT" sz="2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it-IT" sz="280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it-IT" sz="280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/>
                            <a:ea typeface="Cambria Math" pitchFamily="18" charset="0"/>
                          </a:rPr>
                          <m:t>𝑢</m:t>
                        </m:r>
                      </m:e>
                    </m:acc>
                    <m:r>
                      <a:rPr lang="it-IT" sz="280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itchFamily="18" charset="0"/>
                        <a:ea typeface="Cambria Math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it-IT" sz="280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it-IT" sz="280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/>
                            <a:ea typeface="Cambria Math" pitchFamily="18" charset="0"/>
                          </a:rPr>
                          <m:t>𝑥</m:t>
                        </m:r>
                      </m:e>
                    </m:acc>
                    <m:d>
                      <m:dPr>
                        <m:ctrlPr>
                          <a:rPr lang="it-IT" sz="280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/>
                            <a:ea typeface="Cambria Math" pitchFamily="18" charset="0"/>
                          </a:rPr>
                        </m:ctrlPr>
                      </m:dPr>
                      <m:e>
                        <m:r>
                          <a:rPr lang="it-IT" sz="2800" i="1" smtClean="0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𝑡</m:t>
                        </m:r>
                      </m:e>
                    </m:d>
                    <m:r>
                      <a:rPr lang="it-IT" sz="280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itchFamily="18" charset="0"/>
                        <a:ea typeface="Cambria Math" pitchFamily="18" charset="0"/>
                      </a:rPr>
                      <m:t>,</m:t>
                    </m:r>
                    <m:r>
                      <a:rPr lang="it-IT" sz="280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itchFamily="18" charset="0"/>
                        <a:ea typeface="Cambria Math" pitchFamily="18" charset="0"/>
                      </a:rPr>
                      <m:t>𝑡</m:t>
                    </m:r>
                    <m:r>
                      <a:rPr lang="it-IT" sz="2800" i="1" smtClean="0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itchFamily="18" charset="0"/>
                        <a:ea typeface="Cambria Math" pitchFamily="18" charset="0"/>
                      </a:rPr>
                      <m:t>)</m:t>
                    </m:r>
                  </m:oMath>
                </a14:m>
                <a:r>
                  <a:rPr lang="it-IT" sz="2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 Math" pitchFamily="18" charset="0"/>
                    <a:ea typeface="Cambria Math" pitchFamily="18" charset="0"/>
                  </a:rPr>
                  <a:t> ?</a:t>
                </a:r>
              </a:p>
            </p:txBody>
          </p:sp>
        </mc:Choice>
        <mc:Fallback>
          <p:sp>
            <p:nvSpPr>
              <p:cNvPr id="35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854" y="4735416"/>
                <a:ext cx="8188850" cy="1440160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l="-1266" b="-1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0507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30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785803" cy="1250951"/>
          </a:xfrm>
        </p:spPr>
        <p:txBody>
          <a:bodyPr>
            <a:normAutofit/>
          </a:bodyPr>
          <a:lstStyle/>
          <a:p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Conclusions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and future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development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	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161163" y="620688"/>
                <a:ext cx="5178028" cy="3779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300" dirty="0">
                    <a:latin typeface="Cambria" pitchFamily="18" charset="0"/>
                  </a:rPr>
                  <a:t>LCS </a:t>
                </a:r>
                <a:r>
                  <a:rPr lang="it-IT" sz="2300" dirty="0" err="1" smtClean="0">
                    <a:latin typeface="Cambria" pitchFamily="18" charset="0"/>
                  </a:rPr>
                  <a:t>generalize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these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>
                    <a:latin typeface="Cambria" pitchFamily="18" charset="0"/>
                  </a:rPr>
                  <a:t>structures</a:t>
                </a:r>
                <a:r>
                  <a:rPr lang="it-IT" sz="2300" dirty="0">
                    <a:latin typeface="Cambria" pitchFamily="18" charset="0"/>
                  </a:rPr>
                  <a:t> in a </a:t>
                </a:r>
                <a:r>
                  <a:rPr lang="it-IT" sz="2300" b="1" dirty="0">
                    <a:latin typeface="Cambria" pitchFamily="18" charset="0"/>
                  </a:rPr>
                  <a:t>time </a:t>
                </a:r>
                <a:r>
                  <a:rPr lang="it-IT" sz="2300" b="1" dirty="0" err="1">
                    <a:latin typeface="Cambria" pitchFamily="18" charset="0"/>
                  </a:rPr>
                  <a:t>dependent</a:t>
                </a:r>
                <a:r>
                  <a:rPr lang="it-IT" sz="2300" b="1" dirty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system</a:t>
                </a:r>
                <a:r>
                  <a:rPr lang="it-IT" sz="23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300" dirty="0" err="1" smtClean="0">
                    <a:latin typeface="Cambria" pitchFamily="18" charset="0"/>
                  </a:rPr>
                  <a:t>they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describe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b="1" dirty="0" err="1" smtClean="0">
                    <a:latin typeface="Cambria" pitchFamily="18" charset="0"/>
                  </a:rPr>
                  <a:t>transport</a:t>
                </a:r>
                <a:r>
                  <a:rPr lang="it-IT" sz="2300" b="1" dirty="0" smtClean="0">
                    <a:latin typeface="Cambria" pitchFamily="18" charset="0"/>
                  </a:rPr>
                  <a:t> </a:t>
                </a:r>
                <a:r>
                  <a:rPr lang="it-IT" sz="2300" b="1" dirty="0" err="1">
                    <a:latin typeface="Cambria" pitchFamily="18" charset="0"/>
                  </a:rPr>
                  <a:t>processes</a:t>
                </a:r>
                <a:r>
                  <a:rPr lang="it-IT" sz="2300" b="1" dirty="0">
                    <a:latin typeface="Cambria" pitchFamily="18" charset="0"/>
                  </a:rPr>
                  <a:t> </a:t>
                </a:r>
                <a:r>
                  <a:rPr lang="it-IT" sz="2300" dirty="0" smtClean="0">
                    <a:latin typeface="Cambria" pitchFamily="18" charset="0"/>
                  </a:rPr>
                  <a:t>happening </a:t>
                </a:r>
                <a:r>
                  <a:rPr lang="it-IT" sz="2300" dirty="0">
                    <a:latin typeface="Cambria" pitchFamily="18" charset="0"/>
                  </a:rPr>
                  <a:t>in a </a:t>
                </a:r>
                <a:r>
                  <a:rPr lang="it-IT" sz="2300" dirty="0" err="1">
                    <a:latin typeface="Cambria" pitchFamily="18" charset="0"/>
                  </a:rPr>
                  <a:t>well</a:t>
                </a:r>
                <a:r>
                  <a:rPr lang="it-IT" sz="2300" dirty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defined</a:t>
                </a:r>
                <a:r>
                  <a:rPr lang="it-IT" sz="2300" dirty="0" smtClean="0">
                    <a:latin typeface="Cambria" pitchFamily="18" charset="0"/>
                  </a:rPr>
                  <a:t>, </a:t>
                </a:r>
                <a:r>
                  <a:rPr lang="it-IT" sz="2300" b="1" dirty="0" err="1">
                    <a:latin typeface="Cambria" pitchFamily="18" charset="0"/>
                  </a:rPr>
                  <a:t>characteristic</a:t>
                </a:r>
                <a:r>
                  <a:rPr lang="it-IT" sz="2300" b="1" dirty="0">
                    <a:latin typeface="Cambria" pitchFamily="18" charset="0"/>
                  </a:rPr>
                  <a:t> </a:t>
                </a:r>
                <a:r>
                  <a:rPr lang="it-IT" sz="2300" b="1" dirty="0" smtClean="0">
                    <a:latin typeface="Cambria" pitchFamily="18" charset="0"/>
                  </a:rPr>
                  <a:t>time</a:t>
                </a:r>
                <a:r>
                  <a:rPr lang="it-IT" sz="2300" dirty="0" smtClean="0">
                    <a:latin typeface="Cambria" pitchFamily="18" charset="0"/>
                  </a:rPr>
                  <a:t>, </a:t>
                </a:r>
                <a:r>
                  <a:rPr lang="it-IT" sz="2300" dirty="0" err="1" smtClean="0">
                    <a:latin typeface="Cambria" pitchFamily="18" charset="0"/>
                  </a:rPr>
                  <a:t>chosen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tuning</a:t>
                </a:r>
                <a:r>
                  <a:rPr lang="it-IT" sz="2300" dirty="0" smtClean="0">
                    <a:latin typeface="Cambria" pitchFamily="18" charset="0"/>
                  </a:rPr>
                  <a:t> the </a:t>
                </a:r>
                <a:r>
                  <a:rPr lang="it-IT" sz="2300" dirty="0" err="1" smtClean="0">
                    <a:latin typeface="Cambria" pitchFamily="18" charset="0"/>
                  </a:rPr>
                  <a:t>parameter</a:t>
                </a:r>
                <a:r>
                  <a:rPr lang="it-IT" sz="2300" dirty="0" smtClean="0">
                    <a:latin typeface="Cambria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300" b="0" i="0" smtClean="0">
                        <a:latin typeface="Cambria Math"/>
                      </a:rPr>
                      <m:t>Δ</m:t>
                    </m:r>
                    <m:r>
                      <a:rPr lang="it-IT" sz="2300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it-IT" sz="2300" dirty="0" smtClean="0">
                    <a:latin typeface="Cambria" pitchFamily="18" charset="0"/>
                  </a:rPr>
                  <a:t>; 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300" dirty="0" smtClean="0">
                    <a:latin typeface="Cambria" pitchFamily="18" charset="0"/>
                  </a:rPr>
                  <a:t>LCS can be </a:t>
                </a:r>
                <a:r>
                  <a:rPr lang="it-IT" sz="2300" dirty="0" err="1" smtClean="0">
                    <a:latin typeface="Cambria" pitchFamily="18" charset="0"/>
                  </a:rPr>
                  <a:t>approximated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studying</a:t>
                </a:r>
                <a:r>
                  <a:rPr lang="it-IT" sz="2300" dirty="0" smtClean="0">
                    <a:latin typeface="Cambria" pitchFamily="18" charset="0"/>
                  </a:rPr>
                  <a:t> the FTLE </a:t>
                </a:r>
                <a:r>
                  <a:rPr lang="it-IT" sz="2300" dirty="0" err="1" smtClean="0">
                    <a:latin typeface="Cambria" pitchFamily="18" charset="0"/>
                  </a:rPr>
                  <a:t>field</a:t>
                </a:r>
                <a:r>
                  <a:rPr lang="it-IT" sz="2300" dirty="0" smtClean="0">
                    <a:latin typeface="Cambria" pitchFamily="18" charset="0"/>
                  </a:rPr>
                  <a:t>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2400" i="1">
                            <a:latin typeface="Cambria Math"/>
                          </a:rPr>
                        </m:ctrlPr>
                      </m:sSubSupPr>
                      <m:e>
                        <m:sSup>
                          <m:sSupPr>
                            <m:ctrlPr>
                              <a:rPr lang="it-IT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it-IT" sz="2400" i="1">
                                <a:latin typeface="Cambria Math"/>
                              </a:rPr>
                              <m:t>𝜎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it-IT" sz="2400" b="0" i="0" smtClean="0">
                                <a:latin typeface="Cambria Math"/>
                              </a:rPr>
                              <m:t>Δ</m:t>
                            </m:r>
                            <m:r>
                              <a:rPr lang="it-IT" sz="2400" b="0" i="1" smtClean="0">
                                <a:latin typeface="Cambria Math"/>
                              </a:rPr>
                              <m:t>𝑡</m:t>
                            </m:r>
                          </m:sup>
                        </m:sSup>
                      </m:e>
                      <m:sub>
                        <m:r>
                          <a:rPr lang="it-IT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it-IT" sz="2400">
                        <a:latin typeface="Cambria Math"/>
                      </a:rPr>
                      <m:t>(</m:t>
                    </m:r>
                    <m:r>
                      <a:rPr lang="it-IT" sz="2400" i="1">
                        <a:latin typeface="Cambria Math"/>
                      </a:rPr>
                      <m:t>𝑥</m:t>
                    </m:r>
                    <m:r>
                      <a:rPr lang="it-IT" sz="2400">
                        <a:latin typeface="Cambria Math"/>
                      </a:rPr>
                      <m:t>,</m:t>
                    </m:r>
                    <m:r>
                      <a:rPr lang="it-IT" sz="2400" i="1">
                        <a:latin typeface="Cambria Math"/>
                      </a:rPr>
                      <m:t>𝑦</m:t>
                    </m:r>
                    <m:r>
                      <a:rPr lang="it-IT" sz="2400">
                        <a:latin typeface="Cambria Math"/>
                      </a:rPr>
                      <m:t>)</m:t>
                    </m:r>
                  </m:oMath>
                </a14:m>
                <a:r>
                  <a:rPr lang="it-IT" sz="23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en-US" sz="2600" dirty="0"/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63" y="620688"/>
                <a:ext cx="5178028" cy="3779817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823757"/>
            <a:ext cx="969350" cy="1956293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3650" y="867909"/>
            <a:ext cx="1283956" cy="1765988"/>
          </a:xfrm>
          <a:prstGeom prst="rect">
            <a:avLst/>
          </a:prstGeom>
        </p:spPr>
      </p:pic>
      <p:sp>
        <p:nvSpPr>
          <p:cNvPr id="14" name="Freccia a destra 13"/>
          <p:cNvSpPr/>
          <p:nvPr/>
        </p:nvSpPr>
        <p:spPr>
          <a:xfrm>
            <a:off x="7085104" y="1556338"/>
            <a:ext cx="583240" cy="628998"/>
          </a:xfrm>
          <a:prstGeom prst="rightArrow">
            <a:avLst/>
          </a:prstGeom>
          <a:solidFill>
            <a:srgbClr val="6D7A9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04160" y="2598460"/>
            <a:ext cx="2666071" cy="21595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31" name="CasellaDiTesto 30"/>
              <p:cNvSpPr txBox="1"/>
              <p:nvPr/>
            </p:nvSpPr>
            <p:spPr>
              <a:xfrm>
                <a:off x="6981509" y="889657"/>
                <a:ext cx="3457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1" name="CasellaDiTesto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509" y="889657"/>
                <a:ext cx="345799" cy="369332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2" name="CasellaDiTesto 31"/>
              <p:cNvSpPr txBox="1"/>
              <p:nvPr/>
            </p:nvSpPr>
            <p:spPr>
              <a:xfrm>
                <a:off x="7668344" y="889657"/>
                <a:ext cx="8563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/>
                        </a:rPr>
                        <m:t>𝑡</m:t>
                      </m:r>
                      <m:r>
                        <a:rPr lang="it-IT" b="0" i="1" smtClean="0"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it-IT" b="0" i="0" smtClean="0">
                          <a:latin typeface="Cambria Math"/>
                        </a:rPr>
                        <m:t>Δ</m:t>
                      </m:r>
                      <m:r>
                        <a:rPr lang="it-IT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2" name="CasellaDiTesto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889657"/>
                <a:ext cx="856388" cy="369332"/>
              </a:xfrm>
              <a:prstGeom prst="rect">
                <a:avLst/>
              </a:prstGeom>
              <a:blipFill rotWithShape="1"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8831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30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785803" cy="1250951"/>
          </a:xfrm>
        </p:spPr>
        <p:txBody>
          <a:bodyPr>
            <a:normAutofit/>
          </a:bodyPr>
          <a:lstStyle/>
          <a:p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Conclusions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and future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development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	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161163" y="620688"/>
                <a:ext cx="5178028" cy="5539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300" dirty="0">
                    <a:latin typeface="Cambria" pitchFamily="18" charset="0"/>
                  </a:rPr>
                  <a:t>LCS </a:t>
                </a:r>
                <a:r>
                  <a:rPr lang="it-IT" sz="2300" dirty="0" err="1" smtClean="0">
                    <a:latin typeface="Cambria" pitchFamily="18" charset="0"/>
                  </a:rPr>
                  <a:t>generalize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these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>
                    <a:latin typeface="Cambria" pitchFamily="18" charset="0"/>
                  </a:rPr>
                  <a:t>structures</a:t>
                </a:r>
                <a:r>
                  <a:rPr lang="it-IT" sz="2300" dirty="0">
                    <a:latin typeface="Cambria" pitchFamily="18" charset="0"/>
                  </a:rPr>
                  <a:t> in a </a:t>
                </a:r>
                <a:r>
                  <a:rPr lang="it-IT" sz="2300" b="1" dirty="0">
                    <a:latin typeface="Cambria" pitchFamily="18" charset="0"/>
                  </a:rPr>
                  <a:t>time </a:t>
                </a:r>
                <a:r>
                  <a:rPr lang="it-IT" sz="2300" b="1" dirty="0" err="1">
                    <a:latin typeface="Cambria" pitchFamily="18" charset="0"/>
                  </a:rPr>
                  <a:t>dependent</a:t>
                </a:r>
                <a:r>
                  <a:rPr lang="it-IT" sz="2300" b="1" dirty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system</a:t>
                </a:r>
                <a:r>
                  <a:rPr lang="it-IT" sz="23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300" dirty="0" err="1" smtClean="0">
                    <a:latin typeface="Cambria" pitchFamily="18" charset="0"/>
                  </a:rPr>
                  <a:t>they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describe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b="1" dirty="0" err="1" smtClean="0">
                    <a:latin typeface="Cambria" pitchFamily="18" charset="0"/>
                  </a:rPr>
                  <a:t>transport</a:t>
                </a:r>
                <a:r>
                  <a:rPr lang="it-IT" sz="2300" b="1" dirty="0" smtClean="0">
                    <a:latin typeface="Cambria" pitchFamily="18" charset="0"/>
                  </a:rPr>
                  <a:t> </a:t>
                </a:r>
                <a:r>
                  <a:rPr lang="it-IT" sz="2300" b="1" dirty="0" err="1">
                    <a:latin typeface="Cambria" pitchFamily="18" charset="0"/>
                  </a:rPr>
                  <a:t>processes</a:t>
                </a:r>
                <a:r>
                  <a:rPr lang="it-IT" sz="2300" b="1" dirty="0">
                    <a:latin typeface="Cambria" pitchFamily="18" charset="0"/>
                  </a:rPr>
                  <a:t> </a:t>
                </a:r>
                <a:r>
                  <a:rPr lang="it-IT" sz="2300" dirty="0" smtClean="0">
                    <a:latin typeface="Cambria" pitchFamily="18" charset="0"/>
                  </a:rPr>
                  <a:t>happening </a:t>
                </a:r>
                <a:r>
                  <a:rPr lang="it-IT" sz="2300" dirty="0">
                    <a:latin typeface="Cambria" pitchFamily="18" charset="0"/>
                  </a:rPr>
                  <a:t>in a </a:t>
                </a:r>
                <a:r>
                  <a:rPr lang="it-IT" sz="2300" dirty="0" err="1">
                    <a:latin typeface="Cambria" pitchFamily="18" charset="0"/>
                  </a:rPr>
                  <a:t>well</a:t>
                </a:r>
                <a:r>
                  <a:rPr lang="it-IT" sz="2300" dirty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defined</a:t>
                </a:r>
                <a:r>
                  <a:rPr lang="it-IT" sz="2300" dirty="0" smtClean="0">
                    <a:latin typeface="Cambria" pitchFamily="18" charset="0"/>
                  </a:rPr>
                  <a:t>, </a:t>
                </a:r>
                <a:r>
                  <a:rPr lang="it-IT" sz="2300" b="1" dirty="0" err="1">
                    <a:latin typeface="Cambria" pitchFamily="18" charset="0"/>
                  </a:rPr>
                  <a:t>characteristic</a:t>
                </a:r>
                <a:r>
                  <a:rPr lang="it-IT" sz="2300" b="1" dirty="0">
                    <a:latin typeface="Cambria" pitchFamily="18" charset="0"/>
                  </a:rPr>
                  <a:t> </a:t>
                </a:r>
                <a:r>
                  <a:rPr lang="it-IT" sz="2300" b="1" dirty="0" smtClean="0">
                    <a:latin typeface="Cambria" pitchFamily="18" charset="0"/>
                  </a:rPr>
                  <a:t>time</a:t>
                </a:r>
                <a:r>
                  <a:rPr lang="it-IT" sz="2300" dirty="0" smtClean="0">
                    <a:latin typeface="Cambria" pitchFamily="18" charset="0"/>
                  </a:rPr>
                  <a:t>, </a:t>
                </a:r>
                <a:r>
                  <a:rPr lang="it-IT" sz="2300" dirty="0" err="1" smtClean="0">
                    <a:latin typeface="Cambria" pitchFamily="18" charset="0"/>
                  </a:rPr>
                  <a:t>chosen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tuning</a:t>
                </a:r>
                <a:r>
                  <a:rPr lang="it-IT" sz="2300" dirty="0" smtClean="0">
                    <a:latin typeface="Cambria" pitchFamily="18" charset="0"/>
                  </a:rPr>
                  <a:t> the </a:t>
                </a:r>
                <a:r>
                  <a:rPr lang="it-IT" sz="2300" dirty="0" err="1" smtClean="0">
                    <a:latin typeface="Cambria" pitchFamily="18" charset="0"/>
                  </a:rPr>
                  <a:t>parameter</a:t>
                </a:r>
                <a:r>
                  <a:rPr lang="it-IT" sz="2300" dirty="0" smtClean="0">
                    <a:latin typeface="Cambria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300" b="0" i="0" smtClean="0">
                        <a:latin typeface="Cambria Math"/>
                      </a:rPr>
                      <m:t>Δ</m:t>
                    </m:r>
                    <m:r>
                      <a:rPr lang="it-IT" sz="2300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it-IT" sz="2300" dirty="0" smtClean="0">
                    <a:latin typeface="Cambria" pitchFamily="18" charset="0"/>
                  </a:rPr>
                  <a:t>; 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300" dirty="0" smtClean="0">
                    <a:latin typeface="Cambria" pitchFamily="18" charset="0"/>
                  </a:rPr>
                  <a:t>LCS can be </a:t>
                </a:r>
                <a:r>
                  <a:rPr lang="it-IT" sz="2300" dirty="0" err="1" smtClean="0">
                    <a:latin typeface="Cambria" pitchFamily="18" charset="0"/>
                  </a:rPr>
                  <a:t>approximated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studying</a:t>
                </a:r>
                <a:r>
                  <a:rPr lang="it-IT" sz="2300" dirty="0" smtClean="0">
                    <a:latin typeface="Cambria" pitchFamily="18" charset="0"/>
                  </a:rPr>
                  <a:t> the FTLE </a:t>
                </a:r>
                <a:r>
                  <a:rPr lang="it-IT" sz="2300" dirty="0" err="1" smtClean="0">
                    <a:latin typeface="Cambria" pitchFamily="18" charset="0"/>
                  </a:rPr>
                  <a:t>field</a:t>
                </a:r>
                <a:r>
                  <a:rPr lang="it-IT" sz="2300" dirty="0" smtClean="0">
                    <a:latin typeface="Cambria" pitchFamily="18" charset="0"/>
                  </a:rPr>
                  <a:t>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2400" i="1">
                            <a:latin typeface="Cambria Math"/>
                          </a:rPr>
                        </m:ctrlPr>
                      </m:sSubSupPr>
                      <m:e>
                        <m:sSup>
                          <m:sSupPr>
                            <m:ctrlPr>
                              <a:rPr lang="it-IT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it-IT" sz="2400" i="1">
                                <a:latin typeface="Cambria Math"/>
                              </a:rPr>
                              <m:t>𝜎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it-IT" sz="2400" b="0" i="0" smtClean="0">
                                <a:latin typeface="Cambria Math"/>
                              </a:rPr>
                              <m:t>Δ</m:t>
                            </m:r>
                            <m:r>
                              <a:rPr lang="it-IT" sz="2400" b="0" i="1" smtClean="0">
                                <a:latin typeface="Cambria Math"/>
                              </a:rPr>
                              <m:t>𝑡</m:t>
                            </m:r>
                          </m:sup>
                        </m:sSup>
                      </m:e>
                      <m:sub>
                        <m:r>
                          <a:rPr lang="it-IT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it-IT" sz="2400">
                        <a:latin typeface="Cambria Math"/>
                      </a:rPr>
                      <m:t>(</m:t>
                    </m:r>
                    <m:r>
                      <a:rPr lang="it-IT" sz="2400" i="1">
                        <a:latin typeface="Cambria Math"/>
                      </a:rPr>
                      <m:t>𝑥</m:t>
                    </m:r>
                    <m:r>
                      <a:rPr lang="it-IT" sz="2400">
                        <a:latin typeface="Cambria Math"/>
                      </a:rPr>
                      <m:t>,</m:t>
                    </m:r>
                    <m:r>
                      <a:rPr lang="it-IT" sz="2400" i="1">
                        <a:latin typeface="Cambria Math"/>
                      </a:rPr>
                      <m:t>𝑦</m:t>
                    </m:r>
                    <m:r>
                      <a:rPr lang="it-IT" sz="2400">
                        <a:latin typeface="Cambria Math"/>
                      </a:rPr>
                      <m:t>)</m:t>
                    </m:r>
                  </m:oMath>
                </a14:m>
                <a:r>
                  <a:rPr lang="it-IT" sz="23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300" dirty="0">
                    <a:latin typeface="Cambria" pitchFamily="18" charset="0"/>
                  </a:rPr>
                  <a:t>i</a:t>
                </a:r>
                <a:r>
                  <a:rPr lang="it-IT" sz="2300" dirty="0" smtClean="0">
                    <a:latin typeface="Cambria" pitchFamily="18" charset="0"/>
                  </a:rPr>
                  <a:t>n plasma </a:t>
                </a:r>
                <a:r>
                  <a:rPr lang="it-IT" sz="2300" dirty="0" err="1" smtClean="0">
                    <a:latin typeface="Cambria" pitchFamily="18" charset="0"/>
                  </a:rPr>
                  <a:t>physics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they</a:t>
                </a:r>
                <a:r>
                  <a:rPr lang="it-IT" sz="2300" dirty="0" smtClean="0">
                    <a:latin typeface="Cambria" pitchFamily="18" charset="0"/>
                  </a:rPr>
                  <a:t> are </a:t>
                </a:r>
                <a:r>
                  <a:rPr lang="it-IT" sz="2300" dirty="0" err="1" smtClean="0">
                    <a:latin typeface="Cambria" pitchFamily="18" charset="0"/>
                  </a:rPr>
                  <a:t>relatively</a:t>
                </a:r>
                <a:r>
                  <a:rPr lang="it-IT" sz="2300" dirty="0" smtClean="0">
                    <a:latin typeface="Cambria" pitchFamily="18" charset="0"/>
                  </a:rPr>
                  <a:t> new and </a:t>
                </a:r>
                <a:r>
                  <a:rPr lang="it-IT" sz="2300" dirty="0" err="1" smtClean="0">
                    <a:latin typeface="Cambria" pitchFamily="18" charset="0"/>
                  </a:rPr>
                  <a:t>could</a:t>
                </a:r>
                <a:r>
                  <a:rPr lang="it-IT" sz="2300" dirty="0" smtClean="0">
                    <a:latin typeface="Cambria" pitchFamily="18" charset="0"/>
                  </a:rPr>
                  <a:t> be </a:t>
                </a:r>
                <a:r>
                  <a:rPr lang="it-IT" sz="2300" dirty="0" err="1" smtClean="0">
                    <a:latin typeface="Cambria" pitchFamily="18" charset="0"/>
                  </a:rPr>
                  <a:t>used</a:t>
                </a:r>
                <a:r>
                  <a:rPr lang="it-IT" sz="2300" dirty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as</a:t>
                </a:r>
                <a:r>
                  <a:rPr lang="it-IT" sz="2300" dirty="0" smtClean="0">
                    <a:latin typeface="Cambria" pitchFamily="18" charset="0"/>
                  </a:rPr>
                  <a:t> a </a:t>
                </a:r>
                <a:r>
                  <a:rPr lang="it-IT" sz="2300" b="1" dirty="0" smtClean="0">
                    <a:latin typeface="Cambria" pitchFamily="18" charset="0"/>
                  </a:rPr>
                  <a:t>post-processing </a:t>
                </a:r>
                <a:r>
                  <a:rPr lang="it-IT" sz="2300" b="1" dirty="0" err="1" smtClean="0">
                    <a:latin typeface="Cambria" pitchFamily="18" charset="0"/>
                  </a:rPr>
                  <a:t>diagnostic</a:t>
                </a:r>
                <a:r>
                  <a:rPr lang="it-IT" sz="2300" dirty="0" smtClean="0">
                    <a:latin typeface="Cambria" pitchFamily="18" charset="0"/>
                  </a:rPr>
                  <a:t> to </a:t>
                </a:r>
                <a:r>
                  <a:rPr lang="it-IT" sz="2300" dirty="0" err="1" smtClean="0">
                    <a:latin typeface="Cambria" pitchFamily="18" charset="0"/>
                  </a:rPr>
                  <a:t>study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b="1" dirty="0" err="1" smtClean="0">
                    <a:latin typeface="Cambria" pitchFamily="18" charset="0"/>
                  </a:rPr>
                  <a:t>transport</a:t>
                </a:r>
                <a:r>
                  <a:rPr lang="it-IT" sz="2300" b="1" dirty="0" smtClean="0">
                    <a:latin typeface="Cambria" pitchFamily="18" charset="0"/>
                  </a:rPr>
                  <a:t> </a:t>
                </a:r>
                <a:r>
                  <a:rPr lang="it-IT" sz="2300" b="1" dirty="0" err="1" smtClean="0">
                    <a:latin typeface="Cambria" pitchFamily="18" charset="0"/>
                  </a:rPr>
                  <a:t>phenomena</a:t>
                </a:r>
                <a:r>
                  <a:rPr lang="it-IT" sz="2300" dirty="0" smtClean="0">
                    <a:latin typeface="Cambria" pitchFamily="18" charset="0"/>
                  </a:rPr>
                  <a:t> in </a:t>
                </a:r>
                <a:r>
                  <a:rPr lang="it-IT" sz="2300" b="1" dirty="0" err="1" smtClean="0">
                    <a:latin typeface="Cambria" pitchFamily="18" charset="0"/>
                  </a:rPr>
                  <a:t>simulations</a:t>
                </a:r>
                <a:r>
                  <a:rPr lang="it-IT" sz="2300" b="1" dirty="0" smtClean="0">
                    <a:latin typeface="Cambria" pitchFamily="18" charset="0"/>
                  </a:rPr>
                  <a:t> </a:t>
                </a:r>
                <a:r>
                  <a:rPr lang="it-IT" sz="2300" dirty="0" smtClean="0">
                    <a:latin typeface="Cambria" pitchFamily="18" charset="0"/>
                  </a:rPr>
                  <a:t>and</a:t>
                </a:r>
                <a:r>
                  <a:rPr lang="it-IT" sz="2300" b="1" dirty="0" smtClean="0">
                    <a:latin typeface="Cambria" pitchFamily="18" charset="0"/>
                  </a:rPr>
                  <a:t> </a:t>
                </a:r>
                <a:r>
                  <a:rPr lang="it-IT" sz="2300" b="1" dirty="0" err="1" smtClean="0">
                    <a:latin typeface="Cambria" pitchFamily="18" charset="0"/>
                  </a:rPr>
                  <a:t>experiments</a:t>
                </a:r>
                <a:r>
                  <a:rPr lang="it-IT" sz="2300" dirty="0">
                    <a:latin typeface="Cambria" pitchFamily="18" charset="0"/>
                  </a:rPr>
                  <a:t>.</a:t>
                </a:r>
                <a:endParaRPr lang="en-US" sz="2300" dirty="0"/>
              </a:p>
              <a:p>
                <a:pPr marL="285750" indent="-285750">
                  <a:buFont typeface="Arial" pitchFamily="34" charset="0"/>
                  <a:buChar char="•"/>
                </a:pPr>
                <a:endParaRPr lang="en-US" sz="2600" dirty="0"/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63" y="620688"/>
                <a:ext cx="5178028" cy="5539080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823757"/>
            <a:ext cx="969350" cy="1956293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3650" y="867909"/>
            <a:ext cx="1283956" cy="1765988"/>
          </a:xfrm>
          <a:prstGeom prst="rect">
            <a:avLst/>
          </a:prstGeom>
        </p:spPr>
      </p:pic>
      <p:sp>
        <p:nvSpPr>
          <p:cNvPr id="14" name="Freccia a destra 13"/>
          <p:cNvSpPr/>
          <p:nvPr/>
        </p:nvSpPr>
        <p:spPr>
          <a:xfrm>
            <a:off x="7085104" y="1556338"/>
            <a:ext cx="583240" cy="628998"/>
          </a:xfrm>
          <a:prstGeom prst="rightArrow">
            <a:avLst/>
          </a:prstGeom>
          <a:solidFill>
            <a:srgbClr val="6D7A9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04160" y="2598460"/>
            <a:ext cx="2666071" cy="2159518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78975" y="4757979"/>
            <a:ext cx="1456993" cy="1479334"/>
          </a:xfrm>
          <a:prstGeom prst="rect">
            <a:avLst/>
          </a:prstGeom>
        </p:spPr>
      </p:pic>
      <p:pic>
        <p:nvPicPr>
          <p:cNvPr id="16" name="Segnaposto contenuto 13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3843" y="4740353"/>
            <a:ext cx="1982621" cy="143028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31" name="CasellaDiTesto 30"/>
              <p:cNvSpPr txBox="1"/>
              <p:nvPr/>
            </p:nvSpPr>
            <p:spPr>
              <a:xfrm>
                <a:off x="6981509" y="889657"/>
                <a:ext cx="3457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1" name="CasellaDiTesto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509" y="889657"/>
                <a:ext cx="345799" cy="369332"/>
              </a:xfrm>
              <a:prstGeom prst="rect">
                <a:avLst/>
              </a:prstGeom>
              <a:blipFill rotWithShape="1"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2" name="CasellaDiTesto 31"/>
              <p:cNvSpPr txBox="1"/>
              <p:nvPr/>
            </p:nvSpPr>
            <p:spPr>
              <a:xfrm>
                <a:off x="7668344" y="889657"/>
                <a:ext cx="8563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/>
                        </a:rPr>
                        <m:t>𝑡</m:t>
                      </m:r>
                      <m:r>
                        <a:rPr lang="it-IT" b="0" i="1" smtClean="0"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it-IT" b="0" i="0" smtClean="0">
                          <a:latin typeface="Cambria Math"/>
                        </a:rPr>
                        <m:t>Δ</m:t>
                      </m:r>
                      <m:r>
                        <a:rPr lang="it-IT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2" name="CasellaDiTesto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889657"/>
                <a:ext cx="856388" cy="369332"/>
              </a:xfrm>
              <a:prstGeom prst="rect">
                <a:avLst/>
              </a:prstGeom>
              <a:blipFill rotWithShape="1"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676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Velocity field: the double gyre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7</a:t>
            </a:r>
            <a:r>
              <a:rPr lang="it-IT" baseline="30000" dirty="0" smtClean="0">
                <a:solidFill>
                  <a:schemeClr val="bg1"/>
                </a:solidFill>
                <a:latin typeface="Candara" pitchFamily="34" charset="0"/>
              </a:rPr>
              <a:t>th 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IAEA Technical Meeting on Plasma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Instabilities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4" name="Segnaposto contenuto 1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340" y="951323"/>
            <a:ext cx="8735971" cy="5118733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436096" y="594414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Shadden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212 (2005)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439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Velocity field: the double gyre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7</a:t>
            </a:r>
            <a:r>
              <a:rPr lang="it-IT" baseline="30000" dirty="0" smtClean="0">
                <a:solidFill>
                  <a:schemeClr val="bg1"/>
                </a:solidFill>
                <a:latin typeface="Candara" pitchFamily="34" charset="0"/>
              </a:rPr>
              <a:t>th 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IAEA Technical Meeting on Plasma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Instabilities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4" name="Segnaposto contenuto 1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4340" y="951323"/>
            <a:ext cx="8735971" cy="5118733"/>
          </a:xfrm>
          <a:prstGeom prst="rect">
            <a:avLst/>
          </a:prstGeom>
        </p:spPr>
      </p:pic>
      <p:sp>
        <p:nvSpPr>
          <p:cNvPr id="20" name="CasellaDiTesto 19"/>
          <p:cNvSpPr txBox="1"/>
          <p:nvPr/>
        </p:nvSpPr>
        <p:spPr>
          <a:xfrm>
            <a:off x="472148" y="5813843"/>
            <a:ext cx="3975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 smtClean="0">
                <a:latin typeface="Cambria" pitchFamily="18" charset="0"/>
              </a:rPr>
              <a:t>Tracers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trajectories</a:t>
            </a:r>
            <a:r>
              <a:rPr lang="it-IT" sz="2800" dirty="0" smtClean="0">
                <a:latin typeface="Cambria" pitchFamily="18" charset="0"/>
              </a:rPr>
              <a:t>?</a:t>
            </a:r>
            <a:endParaRPr lang="en-US" sz="2800" dirty="0">
              <a:latin typeface="Cambria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436096" y="594414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Shadden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212 (2005)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0011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Velocity field: Monterey Bay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0396" y="912278"/>
            <a:ext cx="6252864" cy="5397981"/>
          </a:xfrm>
        </p:spPr>
      </p:pic>
      <p:sp>
        <p:nvSpPr>
          <p:cNvPr id="13" name="CasellaDiTesto 12"/>
          <p:cNvSpPr txBox="1"/>
          <p:nvPr/>
        </p:nvSpPr>
        <p:spPr>
          <a:xfrm>
            <a:off x="6119664" y="592421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Lekien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210 (2005)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4902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Velocity field: Monterey Bay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0396" y="912278"/>
            <a:ext cx="6252864" cy="5397981"/>
          </a:xfrm>
        </p:spPr>
      </p:pic>
      <p:sp>
        <p:nvSpPr>
          <p:cNvPr id="12" name="CasellaDiTesto 11"/>
          <p:cNvSpPr txBox="1"/>
          <p:nvPr/>
        </p:nvSpPr>
        <p:spPr>
          <a:xfrm>
            <a:off x="7092280" y="3215352"/>
            <a:ext cx="2555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 smtClean="0">
                <a:latin typeface="Cambria" pitchFamily="18" charset="0"/>
              </a:rPr>
              <a:t>Tracers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trajectories</a:t>
            </a:r>
            <a:r>
              <a:rPr lang="it-IT" sz="2800" dirty="0" smtClean="0">
                <a:latin typeface="Cambria" pitchFamily="18" charset="0"/>
              </a:rPr>
              <a:t>?</a:t>
            </a:r>
            <a:endParaRPr lang="en-US" sz="2800" dirty="0">
              <a:latin typeface="Cambria" pitchFamily="18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6119664" y="592421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Lekien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210 (2005)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4" name="Rectangle 5"/>
          <p:cNvSpPr/>
          <p:nvPr/>
        </p:nvSpPr>
        <p:spPr>
          <a:xfrm>
            <a:off x="179512" y="6418151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72287" y="6381328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652120" y="6381328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3728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en-US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Lagrangian</a:t>
            </a:r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en-US" sz="4400" err="1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v</a:t>
            </a:r>
            <a:r>
              <a:rPr lang="en-US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</a:t>
            </a:r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en-US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Eulerian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7575" y="1335019"/>
            <a:ext cx="8065294" cy="3766185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sz="2800" dirty="0" smtClean="0">
                <a:latin typeface="Cambria" pitchFamily="18" charset="0"/>
              </a:rPr>
              <a:t>The </a:t>
            </a:r>
            <a:r>
              <a:rPr lang="it-IT" sz="2800" dirty="0" err="1" smtClean="0">
                <a:latin typeface="Cambria" pitchFamily="18" charset="0"/>
              </a:rPr>
              <a:t>trajectories</a:t>
            </a:r>
            <a:r>
              <a:rPr lang="it-IT" sz="2800" dirty="0" smtClean="0">
                <a:latin typeface="Cambria" pitchFamily="18" charset="0"/>
              </a:rPr>
              <a:t> of the </a:t>
            </a:r>
            <a:r>
              <a:rPr lang="it-IT" sz="2800" dirty="0" err="1" smtClean="0">
                <a:latin typeface="Cambria" pitchFamily="18" charset="0"/>
              </a:rPr>
              <a:t>particles</a:t>
            </a:r>
            <a:r>
              <a:rPr lang="it-IT" sz="2800" dirty="0" smtClean="0">
                <a:latin typeface="Cambria" pitchFamily="18" charset="0"/>
              </a:rPr>
              <a:t> are </a:t>
            </a:r>
            <a:r>
              <a:rPr lang="it-IT" sz="2800" b="1" dirty="0" err="1" smtClean="0">
                <a:latin typeface="Cambria" pitchFamily="18" charset="0"/>
              </a:rPr>
              <a:t>Lagrangian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while</a:t>
            </a:r>
            <a:r>
              <a:rPr lang="it-IT" sz="2800" dirty="0" smtClean="0">
                <a:latin typeface="Cambria" pitchFamily="18" charset="0"/>
              </a:rPr>
              <a:t> the </a:t>
            </a:r>
            <a:r>
              <a:rPr lang="it-IT" sz="2800" dirty="0" err="1" smtClean="0">
                <a:latin typeface="Cambria" pitchFamily="18" charset="0"/>
              </a:rPr>
              <a:t>velocity</a:t>
            </a:r>
            <a:r>
              <a:rPr lang="it-IT" sz="2800" dirty="0" smtClean="0">
                <a:latin typeface="Cambria" pitchFamily="18" charset="0"/>
              </a:rPr>
              <a:t>  </a:t>
            </a:r>
            <a:r>
              <a:rPr lang="it-IT" sz="2800" dirty="0" err="1" smtClean="0">
                <a:latin typeface="Cambria" pitchFamily="18" charset="0"/>
              </a:rPr>
              <a:t>field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is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b="1" dirty="0" err="1" smtClean="0">
                <a:latin typeface="Cambria" pitchFamily="18" charset="0"/>
              </a:rPr>
              <a:t>Eulerian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7330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en-US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Lagrangian</a:t>
            </a:r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en-US" sz="4400" err="1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v</a:t>
            </a:r>
            <a:r>
              <a:rPr lang="en-US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</a:t>
            </a:r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en-US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Eulerian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7575" y="1335019"/>
            <a:ext cx="8065294" cy="3766185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sz="2800" dirty="0" smtClean="0">
                <a:latin typeface="Cambria" pitchFamily="18" charset="0"/>
              </a:rPr>
              <a:t>The </a:t>
            </a:r>
            <a:r>
              <a:rPr lang="it-IT" sz="2800" dirty="0" err="1" smtClean="0">
                <a:latin typeface="Cambria" pitchFamily="18" charset="0"/>
              </a:rPr>
              <a:t>trajectories</a:t>
            </a:r>
            <a:r>
              <a:rPr lang="it-IT" sz="2800" dirty="0" smtClean="0">
                <a:latin typeface="Cambria" pitchFamily="18" charset="0"/>
              </a:rPr>
              <a:t> of the </a:t>
            </a:r>
            <a:r>
              <a:rPr lang="it-IT" sz="2800" dirty="0" err="1" smtClean="0">
                <a:latin typeface="Cambria" pitchFamily="18" charset="0"/>
              </a:rPr>
              <a:t>particles</a:t>
            </a:r>
            <a:r>
              <a:rPr lang="it-IT" sz="2800" dirty="0" smtClean="0">
                <a:latin typeface="Cambria" pitchFamily="18" charset="0"/>
              </a:rPr>
              <a:t> are </a:t>
            </a:r>
            <a:r>
              <a:rPr lang="it-IT" sz="2800" b="1" dirty="0" err="1" smtClean="0">
                <a:latin typeface="Cambria" pitchFamily="18" charset="0"/>
              </a:rPr>
              <a:t>Lagrangian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while</a:t>
            </a:r>
            <a:r>
              <a:rPr lang="it-IT" sz="2800" dirty="0" smtClean="0">
                <a:latin typeface="Cambria" pitchFamily="18" charset="0"/>
              </a:rPr>
              <a:t> the </a:t>
            </a:r>
            <a:r>
              <a:rPr lang="it-IT" sz="2800" dirty="0" err="1" smtClean="0">
                <a:latin typeface="Cambria" pitchFamily="18" charset="0"/>
              </a:rPr>
              <a:t>velocity</a:t>
            </a:r>
            <a:r>
              <a:rPr lang="it-IT" sz="2800" dirty="0" smtClean="0">
                <a:latin typeface="Cambria" pitchFamily="18" charset="0"/>
              </a:rPr>
              <a:t>  </a:t>
            </a:r>
            <a:r>
              <a:rPr lang="it-IT" sz="2800" dirty="0" err="1" smtClean="0">
                <a:latin typeface="Cambria" pitchFamily="18" charset="0"/>
              </a:rPr>
              <a:t>field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is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b="1" dirty="0" err="1" smtClean="0">
                <a:latin typeface="Cambria" pitchFamily="18" charset="0"/>
              </a:rPr>
              <a:t>Eulerian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it-IT" sz="2800" dirty="0">
                <a:latin typeface="Cambria" pitchFamily="18" charset="0"/>
              </a:rPr>
              <a:t> </a:t>
            </a:r>
            <a:r>
              <a:rPr lang="it-IT" sz="2800" dirty="0" smtClean="0">
                <a:latin typeface="Cambria" pitchFamily="18" charset="0"/>
              </a:rPr>
              <a:t>an </a:t>
            </a:r>
            <a:r>
              <a:rPr lang="it-IT" sz="2800" b="1" dirty="0" err="1" smtClean="0">
                <a:latin typeface="Cambria" pitchFamily="18" charset="0"/>
              </a:rPr>
              <a:t>integration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is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needed</a:t>
            </a:r>
            <a:r>
              <a:rPr lang="it-IT" sz="2800" dirty="0" smtClean="0">
                <a:latin typeface="Cambria" pitchFamily="18" charset="0"/>
              </a:rPr>
              <a:t> to </a:t>
            </a:r>
            <a:r>
              <a:rPr lang="it-IT" sz="2800" dirty="0" err="1" smtClean="0">
                <a:latin typeface="Cambria" pitchFamily="18" charset="0"/>
              </a:rPr>
              <a:t>obtain</a:t>
            </a:r>
            <a:r>
              <a:rPr lang="it-IT" sz="2800" dirty="0" smtClean="0">
                <a:latin typeface="Cambria" pitchFamily="18" charset="0"/>
              </a:rPr>
              <a:t> the </a:t>
            </a:r>
            <a:r>
              <a:rPr lang="it-IT" sz="2800" dirty="0" err="1" smtClean="0">
                <a:latin typeface="Cambria" pitchFamily="18" charset="0"/>
              </a:rPr>
              <a:t>trajectories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0" indent="0">
              <a:buNone/>
            </a:pPr>
            <a:endParaRPr lang="it-IT" dirty="0" smtClean="0">
              <a:latin typeface="Cambria" pitchFamily="18" charset="0"/>
            </a:endParaRPr>
          </a:p>
          <a:p>
            <a:pPr marL="0" indent="0"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9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1291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en-US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Lagrangian</a:t>
            </a:r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en-US" sz="4400" err="1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v</a:t>
            </a:r>
            <a:r>
              <a:rPr lang="en-US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</a:t>
            </a:r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en-US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Eulerian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7575" y="1335019"/>
            <a:ext cx="8065294" cy="3766185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sz="2800" dirty="0" smtClean="0">
                <a:latin typeface="Cambria" pitchFamily="18" charset="0"/>
              </a:rPr>
              <a:t>The </a:t>
            </a:r>
            <a:r>
              <a:rPr lang="it-IT" sz="2800" dirty="0" err="1" smtClean="0">
                <a:latin typeface="Cambria" pitchFamily="18" charset="0"/>
              </a:rPr>
              <a:t>trajectories</a:t>
            </a:r>
            <a:r>
              <a:rPr lang="it-IT" sz="2800" dirty="0" smtClean="0">
                <a:latin typeface="Cambria" pitchFamily="18" charset="0"/>
              </a:rPr>
              <a:t> of the </a:t>
            </a:r>
            <a:r>
              <a:rPr lang="it-IT" sz="2800" dirty="0" err="1" smtClean="0">
                <a:latin typeface="Cambria" pitchFamily="18" charset="0"/>
              </a:rPr>
              <a:t>particles</a:t>
            </a:r>
            <a:r>
              <a:rPr lang="it-IT" sz="2800" dirty="0" smtClean="0">
                <a:latin typeface="Cambria" pitchFamily="18" charset="0"/>
              </a:rPr>
              <a:t> are </a:t>
            </a:r>
            <a:r>
              <a:rPr lang="it-IT" sz="2800" b="1" dirty="0" err="1" smtClean="0">
                <a:latin typeface="Cambria" pitchFamily="18" charset="0"/>
              </a:rPr>
              <a:t>Lagrangian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while</a:t>
            </a:r>
            <a:r>
              <a:rPr lang="it-IT" sz="2800" dirty="0" smtClean="0">
                <a:latin typeface="Cambria" pitchFamily="18" charset="0"/>
              </a:rPr>
              <a:t> the </a:t>
            </a:r>
            <a:r>
              <a:rPr lang="it-IT" sz="2800" dirty="0" err="1" smtClean="0">
                <a:latin typeface="Cambria" pitchFamily="18" charset="0"/>
              </a:rPr>
              <a:t>velocity</a:t>
            </a:r>
            <a:r>
              <a:rPr lang="it-IT" sz="2800" dirty="0" smtClean="0">
                <a:latin typeface="Cambria" pitchFamily="18" charset="0"/>
              </a:rPr>
              <a:t>  </a:t>
            </a:r>
            <a:r>
              <a:rPr lang="it-IT" sz="2800" dirty="0" err="1" smtClean="0">
                <a:latin typeface="Cambria" pitchFamily="18" charset="0"/>
              </a:rPr>
              <a:t>field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is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b="1" dirty="0" err="1" smtClean="0">
                <a:latin typeface="Cambria" pitchFamily="18" charset="0"/>
              </a:rPr>
              <a:t>Eulerian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it-IT" sz="2800" dirty="0">
                <a:latin typeface="Cambria" pitchFamily="18" charset="0"/>
              </a:rPr>
              <a:t> </a:t>
            </a:r>
            <a:r>
              <a:rPr lang="it-IT" sz="2800" dirty="0" smtClean="0">
                <a:latin typeface="Cambria" pitchFamily="18" charset="0"/>
              </a:rPr>
              <a:t>an </a:t>
            </a:r>
            <a:r>
              <a:rPr lang="it-IT" sz="2800" b="1" dirty="0" err="1" smtClean="0">
                <a:latin typeface="Cambria" pitchFamily="18" charset="0"/>
              </a:rPr>
              <a:t>integration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is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needed</a:t>
            </a:r>
            <a:r>
              <a:rPr lang="it-IT" sz="2800" dirty="0" smtClean="0">
                <a:latin typeface="Cambria" pitchFamily="18" charset="0"/>
              </a:rPr>
              <a:t> to </a:t>
            </a:r>
            <a:r>
              <a:rPr lang="it-IT" sz="2800" dirty="0" err="1" smtClean="0">
                <a:latin typeface="Cambria" pitchFamily="18" charset="0"/>
              </a:rPr>
              <a:t>obtain</a:t>
            </a:r>
            <a:r>
              <a:rPr lang="it-IT" sz="2800" dirty="0" smtClean="0">
                <a:latin typeface="Cambria" pitchFamily="18" charset="0"/>
              </a:rPr>
              <a:t> the </a:t>
            </a:r>
            <a:r>
              <a:rPr lang="it-IT" sz="2800" dirty="0" err="1" smtClean="0">
                <a:latin typeface="Cambria" pitchFamily="18" charset="0"/>
              </a:rPr>
              <a:t>trajectories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it-IT" sz="2800" dirty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sensitivity</a:t>
            </a:r>
            <a:r>
              <a:rPr lang="it-IT" sz="2800" dirty="0" smtClean="0">
                <a:latin typeface="Cambria" pitchFamily="18" charset="0"/>
              </a:rPr>
              <a:t> to </a:t>
            </a:r>
            <a:r>
              <a:rPr lang="it-IT" sz="2800" b="1" dirty="0" err="1" smtClean="0">
                <a:latin typeface="Cambria" pitchFamily="18" charset="0"/>
              </a:rPr>
              <a:t>initial</a:t>
            </a:r>
            <a:r>
              <a:rPr lang="it-IT" sz="2800" b="1" dirty="0" smtClean="0">
                <a:latin typeface="Cambria" pitchFamily="18" charset="0"/>
              </a:rPr>
              <a:t> </a:t>
            </a:r>
            <a:r>
              <a:rPr lang="it-IT" sz="2800" b="1" dirty="0" err="1" smtClean="0">
                <a:latin typeface="Cambria" pitchFamily="18" charset="0"/>
              </a:rPr>
              <a:t>condition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problem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0" indent="0"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9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6211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en-US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Lagrangian</a:t>
            </a:r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en-US" sz="4400" err="1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v</a:t>
            </a:r>
            <a:r>
              <a:rPr lang="en-US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</a:t>
            </a:r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en-US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Eulerian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7575" y="1335019"/>
            <a:ext cx="8065294" cy="3766185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sz="2800" dirty="0" smtClean="0">
                <a:latin typeface="Cambria" pitchFamily="18" charset="0"/>
              </a:rPr>
              <a:t>The </a:t>
            </a:r>
            <a:r>
              <a:rPr lang="it-IT" sz="2800" dirty="0" err="1" smtClean="0">
                <a:latin typeface="Cambria" pitchFamily="18" charset="0"/>
              </a:rPr>
              <a:t>trajectories</a:t>
            </a:r>
            <a:r>
              <a:rPr lang="it-IT" sz="2800" dirty="0" smtClean="0">
                <a:latin typeface="Cambria" pitchFamily="18" charset="0"/>
              </a:rPr>
              <a:t> of the </a:t>
            </a:r>
            <a:r>
              <a:rPr lang="it-IT" sz="2800" dirty="0" err="1" smtClean="0">
                <a:latin typeface="Cambria" pitchFamily="18" charset="0"/>
              </a:rPr>
              <a:t>particles</a:t>
            </a:r>
            <a:r>
              <a:rPr lang="it-IT" sz="2800" dirty="0" smtClean="0">
                <a:latin typeface="Cambria" pitchFamily="18" charset="0"/>
              </a:rPr>
              <a:t> are </a:t>
            </a:r>
            <a:r>
              <a:rPr lang="it-IT" sz="2800" b="1" dirty="0" err="1" smtClean="0">
                <a:latin typeface="Cambria" pitchFamily="18" charset="0"/>
              </a:rPr>
              <a:t>Lagrangian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while</a:t>
            </a:r>
            <a:r>
              <a:rPr lang="it-IT" sz="2800" dirty="0" smtClean="0">
                <a:latin typeface="Cambria" pitchFamily="18" charset="0"/>
              </a:rPr>
              <a:t> the </a:t>
            </a:r>
            <a:r>
              <a:rPr lang="it-IT" sz="2800" dirty="0" err="1" smtClean="0">
                <a:latin typeface="Cambria" pitchFamily="18" charset="0"/>
              </a:rPr>
              <a:t>velocity</a:t>
            </a:r>
            <a:r>
              <a:rPr lang="it-IT" sz="2800" dirty="0" smtClean="0">
                <a:latin typeface="Cambria" pitchFamily="18" charset="0"/>
              </a:rPr>
              <a:t>  </a:t>
            </a:r>
            <a:r>
              <a:rPr lang="it-IT" sz="2800" dirty="0" err="1" smtClean="0">
                <a:latin typeface="Cambria" pitchFamily="18" charset="0"/>
              </a:rPr>
              <a:t>field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is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b="1" dirty="0" err="1" smtClean="0">
                <a:latin typeface="Cambria" pitchFamily="18" charset="0"/>
              </a:rPr>
              <a:t>Eulerian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it-IT" sz="2800" dirty="0">
                <a:latin typeface="Cambria" pitchFamily="18" charset="0"/>
              </a:rPr>
              <a:t> </a:t>
            </a:r>
            <a:r>
              <a:rPr lang="it-IT" sz="2800" dirty="0" smtClean="0">
                <a:latin typeface="Cambria" pitchFamily="18" charset="0"/>
              </a:rPr>
              <a:t>an </a:t>
            </a:r>
            <a:r>
              <a:rPr lang="it-IT" sz="2800" b="1" dirty="0" err="1" smtClean="0">
                <a:latin typeface="Cambria" pitchFamily="18" charset="0"/>
              </a:rPr>
              <a:t>integration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is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needed</a:t>
            </a:r>
            <a:r>
              <a:rPr lang="it-IT" sz="2800" dirty="0" smtClean="0">
                <a:latin typeface="Cambria" pitchFamily="18" charset="0"/>
              </a:rPr>
              <a:t> to </a:t>
            </a:r>
            <a:r>
              <a:rPr lang="it-IT" sz="2800" dirty="0" err="1" smtClean="0">
                <a:latin typeface="Cambria" pitchFamily="18" charset="0"/>
              </a:rPr>
              <a:t>obtain</a:t>
            </a:r>
            <a:r>
              <a:rPr lang="it-IT" sz="2800" dirty="0" smtClean="0">
                <a:latin typeface="Cambria" pitchFamily="18" charset="0"/>
              </a:rPr>
              <a:t> the </a:t>
            </a:r>
            <a:r>
              <a:rPr lang="it-IT" sz="2800" dirty="0" err="1" smtClean="0">
                <a:latin typeface="Cambria" pitchFamily="18" charset="0"/>
              </a:rPr>
              <a:t>trajectories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it-IT" sz="2800" dirty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sensitivity</a:t>
            </a:r>
            <a:r>
              <a:rPr lang="it-IT" sz="2800" dirty="0" smtClean="0">
                <a:latin typeface="Cambria" pitchFamily="18" charset="0"/>
              </a:rPr>
              <a:t> to </a:t>
            </a:r>
            <a:r>
              <a:rPr lang="it-IT" sz="2800" b="1" dirty="0" err="1" smtClean="0">
                <a:latin typeface="Cambria" pitchFamily="18" charset="0"/>
              </a:rPr>
              <a:t>initial</a:t>
            </a:r>
            <a:r>
              <a:rPr lang="it-IT" sz="2800" b="1" dirty="0" smtClean="0">
                <a:latin typeface="Cambria" pitchFamily="18" charset="0"/>
              </a:rPr>
              <a:t> </a:t>
            </a:r>
            <a:r>
              <a:rPr lang="it-IT" sz="2800" b="1" dirty="0" err="1" smtClean="0">
                <a:latin typeface="Cambria" pitchFamily="18" charset="0"/>
              </a:rPr>
              <a:t>condition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problem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>
                <a:latin typeface="Cambria" pitchFamily="18" charset="0"/>
              </a:rPr>
              <a:t>c</a:t>
            </a:r>
            <a:r>
              <a:rPr lang="it-IT" sz="2800" dirty="0" err="1" smtClean="0">
                <a:latin typeface="Cambria" pitchFamily="18" charset="0"/>
              </a:rPr>
              <a:t>omplicated</a:t>
            </a:r>
            <a:r>
              <a:rPr lang="it-IT" sz="2800" dirty="0" smtClean="0">
                <a:latin typeface="Cambria" pitchFamily="18" charset="0"/>
              </a:rPr>
              <a:t> plots of </a:t>
            </a:r>
            <a:r>
              <a:rPr lang="it-IT" sz="2800" dirty="0" err="1" smtClean="0">
                <a:latin typeface="Cambria" pitchFamily="18" charset="0"/>
              </a:rPr>
              <a:t>bundles</a:t>
            </a:r>
            <a:r>
              <a:rPr lang="it-IT" sz="2800" dirty="0" smtClean="0">
                <a:latin typeface="Cambria" pitchFamily="18" charset="0"/>
              </a:rPr>
              <a:t> of </a:t>
            </a:r>
            <a:r>
              <a:rPr lang="it-IT" sz="2800" dirty="0" err="1" smtClean="0">
                <a:latin typeface="Cambria" pitchFamily="18" charset="0"/>
              </a:rPr>
              <a:t>trajectories</a:t>
            </a:r>
            <a:r>
              <a:rPr lang="it-IT" sz="2800" dirty="0" smtClean="0">
                <a:latin typeface="Cambria" pitchFamily="18" charset="0"/>
              </a:rPr>
              <a:t> are </a:t>
            </a:r>
            <a:r>
              <a:rPr lang="it-IT" sz="2800" dirty="0" err="1" smtClean="0">
                <a:latin typeface="Cambria" pitchFamily="18" charset="0"/>
              </a:rPr>
              <a:t>required</a:t>
            </a:r>
            <a:r>
              <a:rPr lang="it-IT" sz="2800" dirty="0" smtClean="0">
                <a:latin typeface="Cambria" pitchFamily="18" charset="0"/>
              </a:rPr>
              <a:t> to </a:t>
            </a:r>
            <a:r>
              <a:rPr lang="it-IT" sz="2800" dirty="0" err="1" smtClean="0">
                <a:latin typeface="Cambria" pitchFamily="18" charset="0"/>
              </a:rPr>
              <a:t>study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b="1" dirty="0" err="1" smtClean="0">
                <a:latin typeface="Cambria" pitchFamily="18" charset="0"/>
              </a:rPr>
              <a:t>transport</a:t>
            </a:r>
            <a:r>
              <a:rPr lang="it-IT" sz="2800" b="1" dirty="0" smtClean="0">
                <a:latin typeface="Cambria" pitchFamily="18" charset="0"/>
              </a:rPr>
              <a:t> </a:t>
            </a:r>
            <a:r>
              <a:rPr lang="it-IT" sz="2800" b="1" dirty="0" err="1" smtClean="0">
                <a:latin typeface="Cambria" pitchFamily="18" charset="0"/>
              </a:rPr>
              <a:t>processes</a:t>
            </a:r>
            <a:r>
              <a:rPr lang="it-IT" sz="2800" dirty="0">
                <a:latin typeface="Cambria" pitchFamily="18" charset="0"/>
              </a:rPr>
              <a:t>.</a:t>
            </a:r>
            <a:endParaRPr lang="it-IT" sz="2800" dirty="0" smtClean="0">
              <a:latin typeface="Cambria" pitchFamily="18" charset="0"/>
            </a:endParaRPr>
          </a:p>
          <a:p>
            <a:pPr marL="0" indent="0">
              <a:buNone/>
            </a:pPr>
            <a:endParaRPr lang="it-IT" dirty="0" smtClean="0">
              <a:latin typeface="Cambria" pitchFamily="18" charset="0"/>
            </a:endParaRPr>
          </a:p>
          <a:p>
            <a:pPr marL="0" indent="0"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9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7518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en-US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Lagrangian</a:t>
            </a:r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en-US" sz="4400" err="1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v</a:t>
            </a:r>
            <a:r>
              <a:rPr lang="en-US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</a:t>
            </a:r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en-US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Eulerian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7575" y="1335019"/>
            <a:ext cx="8065294" cy="3766185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sz="2800" dirty="0" smtClean="0">
                <a:latin typeface="Cambria" pitchFamily="18" charset="0"/>
              </a:rPr>
              <a:t>The </a:t>
            </a:r>
            <a:r>
              <a:rPr lang="it-IT" sz="2800" dirty="0" err="1" smtClean="0">
                <a:latin typeface="Cambria" pitchFamily="18" charset="0"/>
              </a:rPr>
              <a:t>trajectories</a:t>
            </a:r>
            <a:r>
              <a:rPr lang="it-IT" sz="2800" dirty="0" smtClean="0">
                <a:latin typeface="Cambria" pitchFamily="18" charset="0"/>
              </a:rPr>
              <a:t> of the </a:t>
            </a:r>
            <a:r>
              <a:rPr lang="it-IT" sz="2800" dirty="0" err="1" smtClean="0">
                <a:latin typeface="Cambria" pitchFamily="18" charset="0"/>
              </a:rPr>
              <a:t>particles</a:t>
            </a:r>
            <a:r>
              <a:rPr lang="it-IT" sz="2800" dirty="0" smtClean="0">
                <a:latin typeface="Cambria" pitchFamily="18" charset="0"/>
              </a:rPr>
              <a:t> are </a:t>
            </a:r>
            <a:r>
              <a:rPr lang="it-IT" sz="2800" b="1" dirty="0" err="1" smtClean="0">
                <a:latin typeface="Cambria" pitchFamily="18" charset="0"/>
              </a:rPr>
              <a:t>Lagrangian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while</a:t>
            </a:r>
            <a:r>
              <a:rPr lang="it-IT" sz="2800" dirty="0" smtClean="0">
                <a:latin typeface="Cambria" pitchFamily="18" charset="0"/>
              </a:rPr>
              <a:t> the </a:t>
            </a:r>
            <a:r>
              <a:rPr lang="it-IT" sz="2800" dirty="0" err="1" smtClean="0">
                <a:latin typeface="Cambria" pitchFamily="18" charset="0"/>
              </a:rPr>
              <a:t>velocity</a:t>
            </a:r>
            <a:r>
              <a:rPr lang="it-IT" sz="2800" dirty="0" smtClean="0">
                <a:latin typeface="Cambria" pitchFamily="18" charset="0"/>
              </a:rPr>
              <a:t>  </a:t>
            </a:r>
            <a:r>
              <a:rPr lang="it-IT" sz="2800" dirty="0" err="1" smtClean="0">
                <a:latin typeface="Cambria" pitchFamily="18" charset="0"/>
              </a:rPr>
              <a:t>field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is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b="1" dirty="0" err="1" smtClean="0">
                <a:latin typeface="Cambria" pitchFamily="18" charset="0"/>
              </a:rPr>
              <a:t>Eulerian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it-IT" sz="2800" dirty="0">
                <a:latin typeface="Cambria" pitchFamily="18" charset="0"/>
              </a:rPr>
              <a:t> </a:t>
            </a:r>
            <a:r>
              <a:rPr lang="it-IT" sz="2800" dirty="0" smtClean="0">
                <a:latin typeface="Cambria" pitchFamily="18" charset="0"/>
              </a:rPr>
              <a:t>an </a:t>
            </a:r>
            <a:r>
              <a:rPr lang="it-IT" sz="2800" b="1" dirty="0" err="1" smtClean="0">
                <a:latin typeface="Cambria" pitchFamily="18" charset="0"/>
              </a:rPr>
              <a:t>integration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is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needed</a:t>
            </a:r>
            <a:r>
              <a:rPr lang="it-IT" sz="2800" dirty="0" smtClean="0">
                <a:latin typeface="Cambria" pitchFamily="18" charset="0"/>
              </a:rPr>
              <a:t> to </a:t>
            </a:r>
            <a:r>
              <a:rPr lang="it-IT" sz="2800" dirty="0" err="1" smtClean="0">
                <a:latin typeface="Cambria" pitchFamily="18" charset="0"/>
              </a:rPr>
              <a:t>obtain</a:t>
            </a:r>
            <a:r>
              <a:rPr lang="it-IT" sz="2800" dirty="0" smtClean="0">
                <a:latin typeface="Cambria" pitchFamily="18" charset="0"/>
              </a:rPr>
              <a:t> the </a:t>
            </a:r>
            <a:r>
              <a:rPr lang="it-IT" sz="2800" dirty="0" err="1" smtClean="0">
                <a:latin typeface="Cambria" pitchFamily="18" charset="0"/>
              </a:rPr>
              <a:t>trajectories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it-IT" sz="2800" dirty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sensitivity</a:t>
            </a:r>
            <a:r>
              <a:rPr lang="it-IT" sz="2800" dirty="0" smtClean="0">
                <a:latin typeface="Cambria" pitchFamily="18" charset="0"/>
              </a:rPr>
              <a:t> to </a:t>
            </a:r>
            <a:r>
              <a:rPr lang="it-IT" sz="2800" b="1" dirty="0" err="1" smtClean="0">
                <a:latin typeface="Cambria" pitchFamily="18" charset="0"/>
              </a:rPr>
              <a:t>initial</a:t>
            </a:r>
            <a:r>
              <a:rPr lang="it-IT" sz="2800" b="1" dirty="0" smtClean="0">
                <a:latin typeface="Cambria" pitchFamily="18" charset="0"/>
              </a:rPr>
              <a:t> </a:t>
            </a:r>
            <a:r>
              <a:rPr lang="it-IT" sz="2800" b="1" dirty="0" err="1" smtClean="0">
                <a:latin typeface="Cambria" pitchFamily="18" charset="0"/>
              </a:rPr>
              <a:t>condition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problem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>
                <a:latin typeface="Cambria" pitchFamily="18" charset="0"/>
              </a:rPr>
              <a:t>c</a:t>
            </a:r>
            <a:r>
              <a:rPr lang="it-IT" sz="2800" dirty="0" err="1" smtClean="0">
                <a:latin typeface="Cambria" pitchFamily="18" charset="0"/>
              </a:rPr>
              <a:t>omplicated</a:t>
            </a:r>
            <a:r>
              <a:rPr lang="it-IT" sz="2800" dirty="0" smtClean="0">
                <a:latin typeface="Cambria" pitchFamily="18" charset="0"/>
              </a:rPr>
              <a:t> plots of </a:t>
            </a:r>
            <a:r>
              <a:rPr lang="it-IT" sz="2800" dirty="0" err="1" smtClean="0">
                <a:latin typeface="Cambria" pitchFamily="18" charset="0"/>
              </a:rPr>
              <a:t>bundles</a:t>
            </a:r>
            <a:r>
              <a:rPr lang="it-IT" sz="2800" dirty="0" smtClean="0">
                <a:latin typeface="Cambria" pitchFamily="18" charset="0"/>
              </a:rPr>
              <a:t> of </a:t>
            </a:r>
            <a:r>
              <a:rPr lang="it-IT" sz="2800" dirty="0" err="1" smtClean="0">
                <a:latin typeface="Cambria" pitchFamily="18" charset="0"/>
              </a:rPr>
              <a:t>trajectories</a:t>
            </a:r>
            <a:r>
              <a:rPr lang="it-IT" sz="2800" dirty="0" smtClean="0">
                <a:latin typeface="Cambria" pitchFamily="18" charset="0"/>
              </a:rPr>
              <a:t> are </a:t>
            </a:r>
            <a:r>
              <a:rPr lang="it-IT" sz="2800" dirty="0" err="1" smtClean="0">
                <a:latin typeface="Cambria" pitchFamily="18" charset="0"/>
              </a:rPr>
              <a:t>required</a:t>
            </a:r>
            <a:r>
              <a:rPr lang="it-IT" sz="2800" dirty="0" smtClean="0">
                <a:latin typeface="Cambria" pitchFamily="18" charset="0"/>
              </a:rPr>
              <a:t> to </a:t>
            </a:r>
            <a:r>
              <a:rPr lang="it-IT" sz="2800" dirty="0" err="1" smtClean="0">
                <a:latin typeface="Cambria" pitchFamily="18" charset="0"/>
              </a:rPr>
              <a:t>study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b="1" dirty="0" err="1" smtClean="0">
                <a:latin typeface="Cambria" pitchFamily="18" charset="0"/>
              </a:rPr>
              <a:t>transport</a:t>
            </a:r>
            <a:r>
              <a:rPr lang="it-IT" sz="2800" b="1" dirty="0" smtClean="0">
                <a:latin typeface="Cambria" pitchFamily="18" charset="0"/>
              </a:rPr>
              <a:t> </a:t>
            </a:r>
            <a:r>
              <a:rPr lang="it-IT" sz="2800" b="1" dirty="0" err="1" smtClean="0">
                <a:latin typeface="Cambria" pitchFamily="18" charset="0"/>
              </a:rPr>
              <a:t>processes</a:t>
            </a:r>
            <a:r>
              <a:rPr lang="it-IT" sz="2800" dirty="0">
                <a:latin typeface="Cambria" pitchFamily="18" charset="0"/>
              </a:rPr>
              <a:t>.</a:t>
            </a:r>
            <a:endParaRPr lang="it-IT" sz="2800" dirty="0" smtClean="0">
              <a:latin typeface="Cambria" pitchFamily="18" charset="0"/>
            </a:endParaRPr>
          </a:p>
          <a:p>
            <a:pPr marL="0" indent="0">
              <a:buNone/>
            </a:pPr>
            <a:endParaRPr lang="it-IT" dirty="0" smtClean="0">
              <a:latin typeface="Cambria" pitchFamily="18" charset="0"/>
            </a:endParaRPr>
          </a:p>
          <a:p>
            <a:pPr marL="0" indent="0"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704400" y="5013176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 err="1" smtClean="0">
                <a:latin typeface="Cambria" pitchFamily="18" charset="0"/>
              </a:rPr>
              <a:t>Let’s</a:t>
            </a:r>
            <a:r>
              <a:rPr lang="it-IT" sz="3200" dirty="0" smtClean="0">
                <a:latin typeface="Cambria" pitchFamily="18" charset="0"/>
              </a:rPr>
              <a:t> start with the </a:t>
            </a:r>
            <a:r>
              <a:rPr lang="it-IT" sz="3200" b="1" dirty="0" smtClean="0">
                <a:latin typeface="Cambria" pitchFamily="18" charset="0"/>
              </a:rPr>
              <a:t>steady state </a:t>
            </a:r>
            <a:r>
              <a:rPr lang="it-IT" sz="3200" dirty="0" smtClean="0">
                <a:latin typeface="Cambria" pitchFamily="18" charset="0"/>
              </a:rPr>
              <a:t>…</a:t>
            </a:r>
            <a:endParaRPr lang="en-US" sz="3200" dirty="0">
              <a:latin typeface="Cambria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3666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584312" cy="1251141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Transport processes in plasma physics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7575" y="980728"/>
            <a:ext cx="8126873" cy="20162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dirty="0" smtClean="0">
                <a:latin typeface="Cambria" pitchFamily="18" charset="0"/>
                <a:ea typeface="Roboto" pitchFamily="2" charset="0"/>
              </a:rPr>
              <a:t> The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study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of </a:t>
            </a:r>
            <a:r>
              <a:rPr lang="it-IT" sz="2800" b="1" dirty="0" err="1" smtClean="0">
                <a:latin typeface="Cambria" pitchFamily="18" charset="0"/>
                <a:ea typeface="Roboto" pitchFamily="2" charset="0"/>
              </a:rPr>
              <a:t>transport</a:t>
            </a:r>
            <a:r>
              <a:rPr lang="it-IT" sz="2800" b="1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b="1" dirty="0" err="1" smtClean="0">
                <a:latin typeface="Cambria" pitchFamily="18" charset="0"/>
                <a:ea typeface="Roboto" pitchFamily="2" charset="0"/>
              </a:rPr>
              <a:t>processes</a:t>
            </a:r>
            <a:r>
              <a:rPr lang="it-IT" sz="2800" b="1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is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of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main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importance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in plasma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physics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.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Different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models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are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used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to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analyze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the plasma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behavior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:</a:t>
            </a: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019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Velocity field: steady double gyre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412" y="1124744"/>
            <a:ext cx="8250957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CasellaDiTesto 21"/>
          <p:cNvSpPr txBox="1"/>
          <p:nvPr/>
        </p:nvSpPr>
        <p:spPr>
          <a:xfrm>
            <a:off x="6084168" y="546286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Adapted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from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Shadden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4824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Velocity field: steady double gyre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412" y="1124744"/>
            <a:ext cx="8250957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8" name="Connettore 2 27"/>
          <p:cNvCxnSpPr/>
          <p:nvPr/>
        </p:nvCxnSpPr>
        <p:spPr>
          <a:xfrm flipH="1">
            <a:off x="5292080" y="1412776"/>
            <a:ext cx="504056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CasellaDiTesto 34"/>
          <p:cNvSpPr txBox="1"/>
          <p:nvPr/>
        </p:nvSpPr>
        <p:spPr>
          <a:xfrm>
            <a:off x="4139951" y="867548"/>
            <a:ext cx="4492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err="1" smtClean="0">
                <a:latin typeface="Cambria" pitchFamily="18" charset="0"/>
              </a:rPr>
              <a:t>Streamlines</a:t>
            </a:r>
            <a:r>
              <a:rPr lang="it-IT" sz="2800" smtClean="0">
                <a:latin typeface="Cambria" pitchFamily="18" charset="0"/>
              </a:rPr>
              <a:t> are </a:t>
            </a:r>
            <a:r>
              <a:rPr lang="it-IT" sz="2800" err="1" smtClean="0">
                <a:latin typeface="Cambria" pitchFamily="18" charset="0"/>
              </a:rPr>
              <a:t>trajectories</a:t>
            </a:r>
            <a:r>
              <a:rPr lang="it-IT" sz="2800" smtClean="0">
                <a:latin typeface="Cambria" pitchFamily="18" charset="0"/>
              </a:rPr>
              <a:t>!</a:t>
            </a:r>
            <a:endParaRPr lang="en-US" sz="2800">
              <a:latin typeface="Cambria" pitchFamily="18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6084168" y="546286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Adapted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from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Shadden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5240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Velocity field: steady double gyre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412" y="1124744"/>
            <a:ext cx="8250957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" name="Connettore 2 6"/>
          <p:cNvCxnSpPr/>
          <p:nvPr/>
        </p:nvCxnSpPr>
        <p:spPr>
          <a:xfrm flipH="1" flipV="1">
            <a:off x="4716018" y="5301208"/>
            <a:ext cx="576062" cy="4187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nettore 2 13"/>
          <p:cNvCxnSpPr/>
          <p:nvPr/>
        </p:nvCxnSpPr>
        <p:spPr>
          <a:xfrm flipH="1" flipV="1">
            <a:off x="4716016" y="1700810"/>
            <a:ext cx="1224136" cy="4019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4986238" y="5719930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 smtClean="0">
                <a:latin typeface="Cambria" pitchFamily="18" charset="0"/>
              </a:rPr>
              <a:t>Saddle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points</a:t>
            </a:r>
            <a:endParaRPr lang="en-US" sz="2800" dirty="0">
              <a:latin typeface="Cambria" pitchFamily="18" charset="0"/>
            </a:endParaRPr>
          </a:p>
        </p:txBody>
      </p:sp>
      <p:cxnSp>
        <p:nvCxnSpPr>
          <p:cNvPr id="24" name="Connettore 2 23"/>
          <p:cNvCxnSpPr/>
          <p:nvPr/>
        </p:nvCxnSpPr>
        <p:spPr>
          <a:xfrm flipV="1">
            <a:off x="2915816" y="3789040"/>
            <a:ext cx="1641012" cy="20882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CasellaDiTesto 25"/>
          <p:cNvSpPr txBox="1"/>
          <p:nvPr/>
        </p:nvSpPr>
        <p:spPr>
          <a:xfrm>
            <a:off x="1187624" y="5719930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err="1" smtClean="0">
                <a:latin typeface="Cambria" pitchFamily="18" charset="0"/>
              </a:rPr>
              <a:t>Separatrix</a:t>
            </a:r>
            <a:endParaRPr lang="en-US" sz="2800">
              <a:latin typeface="Cambria" pitchFamily="18" charset="0"/>
            </a:endParaRPr>
          </a:p>
        </p:txBody>
      </p:sp>
      <p:cxnSp>
        <p:nvCxnSpPr>
          <p:cNvPr id="28" name="Connettore 2 27"/>
          <p:cNvCxnSpPr/>
          <p:nvPr/>
        </p:nvCxnSpPr>
        <p:spPr>
          <a:xfrm flipH="1">
            <a:off x="5292080" y="1412776"/>
            <a:ext cx="504056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CasellaDiTesto 34"/>
          <p:cNvSpPr txBox="1"/>
          <p:nvPr/>
        </p:nvSpPr>
        <p:spPr>
          <a:xfrm>
            <a:off x="4139951" y="867548"/>
            <a:ext cx="4492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err="1" smtClean="0">
                <a:latin typeface="Cambria" pitchFamily="18" charset="0"/>
              </a:rPr>
              <a:t>Streamlines</a:t>
            </a:r>
            <a:r>
              <a:rPr lang="it-IT" sz="2800" smtClean="0">
                <a:latin typeface="Cambria" pitchFamily="18" charset="0"/>
              </a:rPr>
              <a:t> are </a:t>
            </a:r>
            <a:r>
              <a:rPr lang="it-IT" sz="2800" err="1" smtClean="0">
                <a:latin typeface="Cambria" pitchFamily="18" charset="0"/>
              </a:rPr>
              <a:t>trajectories</a:t>
            </a:r>
            <a:r>
              <a:rPr lang="it-IT" sz="2800" smtClean="0">
                <a:latin typeface="Cambria" pitchFamily="18" charset="0"/>
              </a:rPr>
              <a:t>!</a:t>
            </a:r>
            <a:endParaRPr lang="en-US" sz="2800">
              <a:latin typeface="Cambria" pitchFamily="18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6084168" y="546286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Adapted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from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Shadden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7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5157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 fontScale="90000"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Transport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processes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in steady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systems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11560" y="627528"/>
            <a:ext cx="70567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2800" dirty="0" err="1" smtClean="0">
                <a:latin typeface="Cambria" pitchFamily="18" charset="0"/>
              </a:rPr>
              <a:t>Streamlines</a:t>
            </a:r>
            <a:r>
              <a:rPr lang="it-IT" sz="2800" dirty="0" smtClean="0">
                <a:latin typeface="Cambria" pitchFamily="18" charset="0"/>
              </a:rPr>
              <a:t> (</a:t>
            </a:r>
            <a:r>
              <a:rPr lang="it-IT" sz="2800" b="1" dirty="0" err="1" smtClean="0">
                <a:latin typeface="Cambria" pitchFamily="18" charset="0"/>
              </a:rPr>
              <a:t>Eulerian</a:t>
            </a:r>
            <a:r>
              <a:rPr lang="it-IT" sz="2800" dirty="0" smtClean="0">
                <a:latin typeface="Cambria" pitchFamily="18" charset="0"/>
              </a:rPr>
              <a:t>) and </a:t>
            </a:r>
            <a:r>
              <a:rPr lang="it-IT" sz="2800" dirty="0" err="1" smtClean="0">
                <a:latin typeface="Cambria" pitchFamily="18" charset="0"/>
              </a:rPr>
              <a:t>trajectories</a:t>
            </a:r>
            <a:r>
              <a:rPr lang="it-IT" sz="2800" dirty="0" smtClean="0">
                <a:latin typeface="Cambria" pitchFamily="18" charset="0"/>
              </a:rPr>
              <a:t> (</a:t>
            </a:r>
            <a:r>
              <a:rPr lang="it-IT" sz="2800" b="1" dirty="0" err="1" smtClean="0">
                <a:latin typeface="Cambria" pitchFamily="18" charset="0"/>
              </a:rPr>
              <a:t>Lagrangian</a:t>
            </a:r>
            <a:r>
              <a:rPr lang="it-IT" sz="2800" dirty="0" smtClean="0">
                <a:latin typeface="Cambria" pitchFamily="18" charset="0"/>
              </a:rPr>
              <a:t>) coincide;</a:t>
            </a: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4536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 fontScale="90000"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Transport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processes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in steady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systems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11560" y="627528"/>
            <a:ext cx="705678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2800" dirty="0" err="1" smtClean="0">
                <a:latin typeface="Cambria" pitchFamily="18" charset="0"/>
              </a:rPr>
              <a:t>Streamlines</a:t>
            </a:r>
            <a:r>
              <a:rPr lang="it-IT" sz="2800" dirty="0" smtClean="0">
                <a:latin typeface="Cambria" pitchFamily="18" charset="0"/>
              </a:rPr>
              <a:t> (</a:t>
            </a:r>
            <a:r>
              <a:rPr lang="it-IT" sz="2800" b="1" dirty="0" err="1" smtClean="0">
                <a:latin typeface="Cambria" pitchFamily="18" charset="0"/>
              </a:rPr>
              <a:t>Eulerian</a:t>
            </a:r>
            <a:r>
              <a:rPr lang="it-IT" sz="2800" dirty="0" smtClean="0">
                <a:latin typeface="Cambria" pitchFamily="18" charset="0"/>
              </a:rPr>
              <a:t>) and </a:t>
            </a:r>
            <a:r>
              <a:rPr lang="it-IT" sz="2800" dirty="0" err="1" smtClean="0">
                <a:latin typeface="Cambria" pitchFamily="18" charset="0"/>
              </a:rPr>
              <a:t>trajectories</a:t>
            </a:r>
            <a:r>
              <a:rPr lang="it-IT" sz="2800" dirty="0" smtClean="0">
                <a:latin typeface="Cambria" pitchFamily="18" charset="0"/>
              </a:rPr>
              <a:t> (</a:t>
            </a:r>
            <a:r>
              <a:rPr lang="it-IT" sz="2800" b="1" dirty="0" err="1" smtClean="0">
                <a:latin typeface="Cambria" pitchFamily="18" charset="0"/>
              </a:rPr>
              <a:t>Lagrangian</a:t>
            </a:r>
            <a:r>
              <a:rPr lang="it-IT" sz="2800" dirty="0" smtClean="0">
                <a:latin typeface="Cambria" pitchFamily="18" charset="0"/>
              </a:rPr>
              <a:t>) coincide;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800" dirty="0" err="1">
                <a:latin typeface="Cambria" pitchFamily="18" charset="0"/>
              </a:rPr>
              <a:t>t</a:t>
            </a:r>
            <a:r>
              <a:rPr lang="it-IT" sz="2800" dirty="0" err="1" smtClean="0">
                <a:latin typeface="Cambria" pitchFamily="18" charset="0"/>
              </a:rPr>
              <a:t>ransport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processes</a:t>
            </a:r>
            <a:r>
              <a:rPr lang="it-IT" sz="2800" dirty="0" smtClean="0">
                <a:latin typeface="Cambria" pitchFamily="18" charset="0"/>
              </a:rPr>
              <a:t> , i.e. the </a:t>
            </a:r>
            <a:r>
              <a:rPr lang="it-IT" sz="2800" b="1" dirty="0" smtClean="0">
                <a:latin typeface="Cambria" pitchFamily="18" charset="0"/>
              </a:rPr>
              <a:t>mixing of passive </a:t>
            </a:r>
            <a:r>
              <a:rPr lang="it-IT" sz="2800" b="1" dirty="0" err="1" smtClean="0">
                <a:latin typeface="Cambria" pitchFamily="18" charset="0"/>
              </a:rPr>
              <a:t>tracers</a:t>
            </a:r>
            <a:r>
              <a:rPr lang="it-IT" sz="2800" dirty="0" smtClean="0">
                <a:latin typeface="Cambria" pitchFamily="18" charset="0"/>
              </a:rPr>
              <a:t>, can be </a:t>
            </a:r>
            <a:r>
              <a:rPr lang="it-IT" sz="2800" dirty="0" err="1" smtClean="0">
                <a:latin typeface="Cambria" pitchFamily="18" charset="0"/>
              </a:rPr>
              <a:t>described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looking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only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at</a:t>
            </a:r>
            <a:r>
              <a:rPr lang="it-IT" sz="2800" dirty="0" smtClean="0">
                <a:latin typeface="Cambria" pitchFamily="18" charset="0"/>
              </a:rPr>
              <a:t> the </a:t>
            </a:r>
            <a:r>
              <a:rPr lang="it-IT" sz="2800" dirty="0" err="1" smtClean="0">
                <a:latin typeface="Cambria" pitchFamily="18" charset="0"/>
              </a:rPr>
              <a:t>velocity</a:t>
            </a:r>
            <a:r>
              <a:rPr lang="it-IT" sz="2800" dirty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field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6034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 fontScale="90000"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Transport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processes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in steady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systems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611560" y="627528"/>
                <a:ext cx="7056784" cy="4247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800" dirty="0" err="1" smtClean="0">
                    <a:latin typeface="Cambria" pitchFamily="18" charset="0"/>
                  </a:rPr>
                  <a:t>Streamlines</a:t>
                </a:r>
                <a:r>
                  <a:rPr lang="it-IT" sz="2800" dirty="0" smtClean="0">
                    <a:latin typeface="Cambria" pitchFamily="18" charset="0"/>
                  </a:rPr>
                  <a:t> (</a:t>
                </a:r>
                <a:r>
                  <a:rPr lang="it-IT" sz="2800" b="1" dirty="0" err="1" smtClean="0">
                    <a:latin typeface="Cambria" pitchFamily="18" charset="0"/>
                  </a:rPr>
                  <a:t>Eulerian</a:t>
                </a:r>
                <a:r>
                  <a:rPr lang="it-IT" sz="2800" dirty="0" smtClean="0">
                    <a:latin typeface="Cambria" pitchFamily="18" charset="0"/>
                  </a:rPr>
                  <a:t>) and </a:t>
                </a:r>
                <a:r>
                  <a:rPr lang="it-IT" sz="2800" dirty="0" err="1" smtClean="0">
                    <a:latin typeface="Cambria" pitchFamily="18" charset="0"/>
                  </a:rPr>
                  <a:t>trajectories</a:t>
                </a:r>
                <a:r>
                  <a:rPr lang="it-IT" sz="2800" dirty="0" smtClean="0">
                    <a:latin typeface="Cambria" pitchFamily="18" charset="0"/>
                  </a:rPr>
                  <a:t> (</a:t>
                </a:r>
                <a:r>
                  <a:rPr lang="it-IT" sz="2800" b="1" dirty="0" err="1" smtClean="0">
                    <a:latin typeface="Cambria" pitchFamily="18" charset="0"/>
                  </a:rPr>
                  <a:t>Lagrangian</a:t>
                </a:r>
                <a:r>
                  <a:rPr lang="it-IT" sz="2800" dirty="0" smtClean="0">
                    <a:latin typeface="Cambria" pitchFamily="18" charset="0"/>
                  </a:rPr>
                  <a:t>) coincide;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800" dirty="0" err="1">
                    <a:latin typeface="Cambria" pitchFamily="18" charset="0"/>
                  </a:rPr>
                  <a:t>t</a:t>
                </a:r>
                <a:r>
                  <a:rPr lang="it-IT" sz="2800" dirty="0" err="1" smtClean="0">
                    <a:latin typeface="Cambria" pitchFamily="18" charset="0"/>
                  </a:rPr>
                  <a:t>ransport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processes</a:t>
                </a:r>
                <a:r>
                  <a:rPr lang="it-IT" sz="2800" dirty="0" smtClean="0">
                    <a:latin typeface="Cambria" pitchFamily="18" charset="0"/>
                  </a:rPr>
                  <a:t> , i.e. the </a:t>
                </a:r>
                <a:r>
                  <a:rPr lang="it-IT" sz="2800" b="1" dirty="0" smtClean="0">
                    <a:latin typeface="Cambria" pitchFamily="18" charset="0"/>
                  </a:rPr>
                  <a:t>mixing of passive </a:t>
                </a:r>
                <a:r>
                  <a:rPr lang="it-IT" sz="2800" b="1" dirty="0" err="1" smtClean="0">
                    <a:latin typeface="Cambria" pitchFamily="18" charset="0"/>
                  </a:rPr>
                  <a:t>tracers</a:t>
                </a:r>
                <a:r>
                  <a:rPr lang="it-IT" sz="2800" dirty="0" smtClean="0">
                    <a:latin typeface="Cambria" pitchFamily="18" charset="0"/>
                  </a:rPr>
                  <a:t>, can be </a:t>
                </a:r>
                <a:r>
                  <a:rPr lang="it-IT" sz="2800" dirty="0" err="1" smtClean="0">
                    <a:latin typeface="Cambria" pitchFamily="18" charset="0"/>
                  </a:rPr>
                  <a:t>described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looking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only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at</a:t>
                </a:r>
                <a:r>
                  <a:rPr lang="it-IT" sz="2800" dirty="0" smtClean="0">
                    <a:latin typeface="Cambria" pitchFamily="18" charset="0"/>
                  </a:rPr>
                  <a:t> the </a:t>
                </a:r>
                <a:r>
                  <a:rPr lang="it-IT" sz="2800" dirty="0" err="1" smtClean="0">
                    <a:latin typeface="Cambria" pitchFamily="18" charset="0"/>
                  </a:rPr>
                  <a:t>velocity</a:t>
                </a:r>
                <a:r>
                  <a:rPr lang="it-IT" sz="2800" dirty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field</a:t>
                </a:r>
                <a:r>
                  <a:rPr lang="it-IT" sz="28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800" dirty="0" err="1" smtClean="0">
                    <a:latin typeface="Cambria" pitchFamily="18" charset="0"/>
                  </a:rPr>
                  <a:t>stable</a:t>
                </a:r>
                <a:r>
                  <a:rPr lang="it-IT" sz="2800" dirty="0" smtClean="0">
                    <a:latin typeface="Cambria" pitchFamily="18" charset="0"/>
                  </a:rPr>
                  <a:t> and </a:t>
                </a:r>
                <a:r>
                  <a:rPr lang="it-IT" sz="2800" dirty="0" err="1" smtClean="0">
                    <a:latin typeface="Cambria" pitchFamily="18" charset="0"/>
                  </a:rPr>
                  <a:t>unstable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manifolds</a:t>
                </a:r>
                <a:r>
                  <a:rPr lang="it-IT" sz="2800" dirty="0" smtClean="0">
                    <a:latin typeface="Cambria" pitchFamily="18" charset="0"/>
                  </a:rPr>
                  <a:t> relative to the </a:t>
                </a:r>
                <a:r>
                  <a:rPr lang="it-IT" sz="2800" dirty="0" err="1" smtClean="0">
                    <a:latin typeface="Cambria" pitchFamily="18" charset="0"/>
                  </a:rPr>
                  <a:t>fixed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points</a:t>
                </a:r>
                <a:r>
                  <a:rPr lang="it-IT" sz="2800" dirty="0" smtClean="0">
                    <a:latin typeface="Cambria" pitchFamily="18" charset="0"/>
                  </a:rPr>
                  <a:t> of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it-IT" sz="2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it-IT" sz="2800" b="0" i="1" smtClean="0">
                            <a:latin typeface="Cambria Math"/>
                          </a:rPr>
                          <m:t>𝑢</m:t>
                        </m:r>
                      </m:e>
                    </m:acc>
                    <m:r>
                      <a:rPr lang="it-IT" sz="2800" b="0" i="1" smtClean="0">
                        <a:latin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it-IT" sz="2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it-IT" sz="2800" b="0" i="1" smtClean="0">
                            <a:latin typeface="Cambria Math"/>
                          </a:rPr>
                          <m:t>𝑥</m:t>
                        </m:r>
                      </m:e>
                    </m:acc>
                    <m:d>
                      <m:dPr>
                        <m:ctrlPr>
                          <a:rPr lang="it-IT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it-IT" sz="28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it-IT" sz="2800" b="0" i="1" smtClean="0">
                        <a:latin typeface="Cambria Math"/>
                      </a:rPr>
                      <m:t>,</m:t>
                    </m:r>
                    <m:r>
                      <a:rPr lang="it-IT" sz="2800" b="0" i="1" smtClean="0">
                        <a:latin typeface="Cambria Math"/>
                      </a:rPr>
                      <m:t>𝑡</m:t>
                    </m:r>
                    <m:r>
                      <a:rPr lang="it-IT" sz="28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it-IT" sz="2800" dirty="0" smtClean="0">
                    <a:latin typeface="Cambria" pitchFamily="18" charset="0"/>
                  </a:rPr>
                  <a:t> split the </a:t>
                </a:r>
                <a:r>
                  <a:rPr lang="it-IT" sz="2800" dirty="0" err="1" smtClean="0">
                    <a:latin typeface="Cambria" pitchFamily="18" charset="0"/>
                  </a:rPr>
                  <a:t>phase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space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into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b="1" dirty="0" smtClean="0">
                    <a:latin typeface="Cambria" pitchFamily="18" charset="0"/>
                  </a:rPr>
                  <a:t>macro-</a:t>
                </a:r>
                <a:r>
                  <a:rPr lang="it-IT" sz="2800" b="1" dirty="0" err="1" smtClean="0">
                    <a:latin typeface="Cambria" pitchFamily="18" charset="0"/>
                  </a:rPr>
                  <a:t>regions</a:t>
                </a:r>
                <a:r>
                  <a:rPr lang="it-IT" sz="28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en-US" dirty="0"/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627528"/>
                <a:ext cx="7056784" cy="4247317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468" r="-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666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 fontScale="90000"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Transport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processes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in steady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systems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611560" y="627528"/>
                <a:ext cx="7056784" cy="59708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800" dirty="0" err="1" smtClean="0">
                    <a:latin typeface="Cambria" pitchFamily="18" charset="0"/>
                  </a:rPr>
                  <a:t>Streamlines</a:t>
                </a:r>
                <a:r>
                  <a:rPr lang="it-IT" sz="2800" dirty="0" smtClean="0">
                    <a:latin typeface="Cambria" pitchFamily="18" charset="0"/>
                  </a:rPr>
                  <a:t> (</a:t>
                </a:r>
                <a:r>
                  <a:rPr lang="it-IT" sz="2800" b="1" dirty="0" err="1" smtClean="0">
                    <a:latin typeface="Cambria" pitchFamily="18" charset="0"/>
                  </a:rPr>
                  <a:t>Eulerian</a:t>
                </a:r>
                <a:r>
                  <a:rPr lang="it-IT" sz="2800" dirty="0" smtClean="0">
                    <a:latin typeface="Cambria" pitchFamily="18" charset="0"/>
                  </a:rPr>
                  <a:t>) and </a:t>
                </a:r>
                <a:r>
                  <a:rPr lang="it-IT" sz="2800" dirty="0" err="1" smtClean="0">
                    <a:latin typeface="Cambria" pitchFamily="18" charset="0"/>
                  </a:rPr>
                  <a:t>trajectories</a:t>
                </a:r>
                <a:r>
                  <a:rPr lang="it-IT" sz="2800" dirty="0" smtClean="0">
                    <a:latin typeface="Cambria" pitchFamily="18" charset="0"/>
                  </a:rPr>
                  <a:t> (</a:t>
                </a:r>
                <a:r>
                  <a:rPr lang="it-IT" sz="2800" b="1" dirty="0" err="1" smtClean="0">
                    <a:latin typeface="Cambria" pitchFamily="18" charset="0"/>
                  </a:rPr>
                  <a:t>Lagrangian</a:t>
                </a:r>
                <a:r>
                  <a:rPr lang="it-IT" sz="2800" dirty="0" smtClean="0">
                    <a:latin typeface="Cambria" pitchFamily="18" charset="0"/>
                  </a:rPr>
                  <a:t>) coincide;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800" dirty="0" err="1">
                    <a:latin typeface="Cambria" pitchFamily="18" charset="0"/>
                  </a:rPr>
                  <a:t>t</a:t>
                </a:r>
                <a:r>
                  <a:rPr lang="it-IT" sz="2800" dirty="0" err="1" smtClean="0">
                    <a:latin typeface="Cambria" pitchFamily="18" charset="0"/>
                  </a:rPr>
                  <a:t>ransport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processes</a:t>
                </a:r>
                <a:r>
                  <a:rPr lang="it-IT" sz="2800" dirty="0" smtClean="0">
                    <a:latin typeface="Cambria" pitchFamily="18" charset="0"/>
                  </a:rPr>
                  <a:t> , i.e. the </a:t>
                </a:r>
                <a:r>
                  <a:rPr lang="it-IT" sz="2800" b="1" dirty="0" smtClean="0">
                    <a:latin typeface="Cambria" pitchFamily="18" charset="0"/>
                  </a:rPr>
                  <a:t>mixing of passive </a:t>
                </a:r>
                <a:r>
                  <a:rPr lang="it-IT" sz="2800" b="1" dirty="0" err="1" smtClean="0">
                    <a:latin typeface="Cambria" pitchFamily="18" charset="0"/>
                  </a:rPr>
                  <a:t>tracers</a:t>
                </a:r>
                <a:r>
                  <a:rPr lang="it-IT" sz="2800" dirty="0" smtClean="0">
                    <a:latin typeface="Cambria" pitchFamily="18" charset="0"/>
                  </a:rPr>
                  <a:t>, can be </a:t>
                </a:r>
                <a:r>
                  <a:rPr lang="it-IT" sz="2800" dirty="0" err="1" smtClean="0">
                    <a:latin typeface="Cambria" pitchFamily="18" charset="0"/>
                  </a:rPr>
                  <a:t>described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looking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only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at</a:t>
                </a:r>
                <a:r>
                  <a:rPr lang="it-IT" sz="2800" dirty="0" smtClean="0">
                    <a:latin typeface="Cambria" pitchFamily="18" charset="0"/>
                  </a:rPr>
                  <a:t> the </a:t>
                </a:r>
                <a:r>
                  <a:rPr lang="it-IT" sz="2800" dirty="0" err="1" smtClean="0">
                    <a:latin typeface="Cambria" pitchFamily="18" charset="0"/>
                  </a:rPr>
                  <a:t>velocity</a:t>
                </a:r>
                <a:r>
                  <a:rPr lang="it-IT" sz="2800" dirty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field</a:t>
                </a:r>
                <a:r>
                  <a:rPr lang="it-IT" sz="28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800" dirty="0" err="1" smtClean="0">
                    <a:latin typeface="Cambria" pitchFamily="18" charset="0"/>
                  </a:rPr>
                  <a:t>stable</a:t>
                </a:r>
                <a:r>
                  <a:rPr lang="it-IT" sz="2800" dirty="0" smtClean="0">
                    <a:latin typeface="Cambria" pitchFamily="18" charset="0"/>
                  </a:rPr>
                  <a:t> and </a:t>
                </a:r>
                <a:r>
                  <a:rPr lang="it-IT" sz="2800" dirty="0" err="1" smtClean="0">
                    <a:latin typeface="Cambria" pitchFamily="18" charset="0"/>
                  </a:rPr>
                  <a:t>unstable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manifolds</a:t>
                </a:r>
                <a:r>
                  <a:rPr lang="it-IT" sz="2800" dirty="0" smtClean="0">
                    <a:latin typeface="Cambria" pitchFamily="18" charset="0"/>
                  </a:rPr>
                  <a:t> relative to the </a:t>
                </a:r>
                <a:r>
                  <a:rPr lang="it-IT" sz="2800" dirty="0" err="1" smtClean="0">
                    <a:latin typeface="Cambria" pitchFamily="18" charset="0"/>
                  </a:rPr>
                  <a:t>fixed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points</a:t>
                </a:r>
                <a:r>
                  <a:rPr lang="it-IT" sz="2800" dirty="0" smtClean="0">
                    <a:latin typeface="Cambria" pitchFamily="18" charset="0"/>
                  </a:rPr>
                  <a:t> of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it-IT" sz="2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it-IT" sz="2800" b="0" i="1" smtClean="0">
                            <a:latin typeface="Cambria Math"/>
                          </a:rPr>
                          <m:t>𝑢</m:t>
                        </m:r>
                      </m:e>
                    </m:acc>
                    <m:r>
                      <a:rPr lang="it-IT" sz="2800" b="0" i="1" smtClean="0">
                        <a:latin typeface="Cambria Math"/>
                      </a:rPr>
                      <m:t>(</m:t>
                    </m:r>
                    <m:acc>
                      <m:accPr>
                        <m:chr m:val="⃗"/>
                        <m:ctrlPr>
                          <a:rPr lang="it-IT" sz="28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it-IT" sz="2800" b="0" i="1" smtClean="0">
                            <a:latin typeface="Cambria Math"/>
                          </a:rPr>
                          <m:t>𝑥</m:t>
                        </m:r>
                      </m:e>
                    </m:acc>
                    <m:d>
                      <m:dPr>
                        <m:ctrlPr>
                          <a:rPr lang="it-IT" sz="28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it-IT" sz="28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it-IT" sz="2800" b="0" i="1" smtClean="0">
                        <a:latin typeface="Cambria Math"/>
                      </a:rPr>
                      <m:t>,</m:t>
                    </m:r>
                    <m:r>
                      <a:rPr lang="it-IT" sz="2800" b="0" i="1" smtClean="0">
                        <a:latin typeface="Cambria Math"/>
                      </a:rPr>
                      <m:t>𝑡</m:t>
                    </m:r>
                    <m:r>
                      <a:rPr lang="it-IT" sz="28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it-IT" sz="2800" dirty="0" smtClean="0">
                    <a:latin typeface="Cambria" pitchFamily="18" charset="0"/>
                  </a:rPr>
                  <a:t> split the </a:t>
                </a:r>
                <a:r>
                  <a:rPr lang="it-IT" sz="2800" dirty="0" err="1" smtClean="0">
                    <a:latin typeface="Cambria" pitchFamily="18" charset="0"/>
                  </a:rPr>
                  <a:t>phase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space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into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b="1" dirty="0" smtClean="0">
                    <a:latin typeface="Cambria" pitchFamily="18" charset="0"/>
                  </a:rPr>
                  <a:t>macro-</a:t>
                </a:r>
                <a:r>
                  <a:rPr lang="it-IT" sz="2800" b="1" dirty="0" err="1" smtClean="0">
                    <a:latin typeface="Cambria" pitchFamily="18" charset="0"/>
                  </a:rPr>
                  <a:t>regions</a:t>
                </a:r>
                <a:r>
                  <a:rPr lang="it-IT" sz="28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800" dirty="0" err="1">
                    <a:latin typeface="Cambria" pitchFamily="18" charset="0"/>
                  </a:rPr>
                  <a:t>t</a:t>
                </a:r>
                <a:r>
                  <a:rPr lang="it-IT" sz="2800" dirty="0" err="1" smtClean="0">
                    <a:latin typeface="Cambria" pitchFamily="18" charset="0"/>
                  </a:rPr>
                  <a:t>racers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starting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into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different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regions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will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have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qualitatively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different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evolution</a:t>
                </a:r>
                <a:r>
                  <a:rPr lang="it-IT" sz="2800" dirty="0" smtClean="0">
                    <a:latin typeface="Cambria" pitchFamily="18" charset="0"/>
                  </a:rPr>
                  <a:t>. </a:t>
                </a:r>
                <a:r>
                  <a:rPr lang="it-IT" sz="2800" dirty="0">
                    <a:latin typeface="Cambria" pitchFamily="18" charset="0"/>
                  </a:rPr>
                  <a:t>T</a:t>
                </a:r>
                <a:r>
                  <a:rPr lang="it-IT" sz="2800" dirty="0" smtClean="0">
                    <a:latin typeface="Cambria" pitchFamily="18" charset="0"/>
                  </a:rPr>
                  <a:t>he </a:t>
                </a:r>
                <a:r>
                  <a:rPr lang="it-IT" sz="2800" dirty="0" err="1" smtClean="0">
                    <a:latin typeface="Cambria" pitchFamily="18" charset="0"/>
                  </a:rPr>
                  <a:t>boundaries</a:t>
                </a:r>
                <a:r>
                  <a:rPr lang="it-IT" sz="2800" dirty="0" smtClean="0">
                    <a:latin typeface="Cambria" pitchFamily="18" charset="0"/>
                  </a:rPr>
                  <a:t> of </a:t>
                </a:r>
                <a:r>
                  <a:rPr lang="it-IT" sz="2800" dirty="0" err="1" smtClean="0">
                    <a:latin typeface="Cambria" pitchFamily="18" charset="0"/>
                  </a:rPr>
                  <a:t>these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regions</a:t>
                </a:r>
                <a:r>
                  <a:rPr lang="it-IT" sz="2800" dirty="0" smtClean="0">
                    <a:latin typeface="Cambria" pitchFamily="18" charset="0"/>
                  </a:rPr>
                  <a:t> are </a:t>
                </a:r>
                <a:r>
                  <a:rPr lang="it-IT" sz="2800" b="1" dirty="0" err="1" smtClean="0">
                    <a:latin typeface="Cambria" pitchFamily="18" charset="0"/>
                  </a:rPr>
                  <a:t>transport</a:t>
                </a:r>
                <a:r>
                  <a:rPr lang="it-IT" sz="2800" b="1" dirty="0" smtClean="0">
                    <a:latin typeface="Cambria" pitchFamily="18" charset="0"/>
                  </a:rPr>
                  <a:t> </a:t>
                </a:r>
                <a:r>
                  <a:rPr lang="it-IT" sz="2800" b="1" dirty="0" err="1" smtClean="0">
                    <a:latin typeface="Cambria" pitchFamily="18" charset="0"/>
                  </a:rPr>
                  <a:t>barriers</a:t>
                </a:r>
                <a:r>
                  <a:rPr lang="it-IT" sz="28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en-US" dirty="0"/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627528"/>
                <a:ext cx="7056784" cy="5970865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468" r="-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1421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Velocity field: steady double gyre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2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450" y="980728"/>
            <a:ext cx="8054865" cy="4720150"/>
          </a:xfrm>
        </p:spPr>
      </p:pic>
      <p:sp>
        <p:nvSpPr>
          <p:cNvPr id="23" name="CasellaDiTesto 22"/>
          <p:cNvSpPr txBox="1"/>
          <p:nvPr/>
        </p:nvSpPr>
        <p:spPr>
          <a:xfrm>
            <a:off x="6084168" y="546286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Adapted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from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Shadden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3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667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Velocity field: steady double gyre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2" name="Segnaposto contenut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450" y="980728"/>
            <a:ext cx="8054865" cy="4720150"/>
          </a:xfrm>
        </p:spPr>
      </p:pic>
      <p:cxnSp>
        <p:nvCxnSpPr>
          <p:cNvPr id="13" name="Connettore 1 12"/>
          <p:cNvCxnSpPr/>
          <p:nvPr/>
        </p:nvCxnSpPr>
        <p:spPr bwMode="auto">
          <a:xfrm>
            <a:off x="4541656" y="1484784"/>
            <a:ext cx="15172" cy="3826696"/>
          </a:xfrm>
          <a:prstGeom prst="line">
            <a:avLst/>
          </a:prstGeom>
          <a:ln w="38100">
            <a:headEnd type="none" w="med" len="med"/>
            <a:tailEnd type="non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CasellaDiTesto 4"/>
          <p:cNvSpPr txBox="1"/>
          <p:nvPr/>
        </p:nvSpPr>
        <p:spPr>
          <a:xfrm>
            <a:off x="380450" y="5805264"/>
            <a:ext cx="84717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latin typeface="Cambria" pitchFamily="18" charset="0"/>
              </a:rPr>
              <a:t>Fluid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elements</a:t>
            </a:r>
            <a:r>
              <a:rPr lang="it-IT" sz="2400" dirty="0" smtClean="0">
                <a:latin typeface="Cambria" pitchFamily="18" charset="0"/>
              </a:rPr>
              <a:t> A and B can mix </a:t>
            </a:r>
            <a:r>
              <a:rPr lang="it-IT" sz="2400" dirty="0" err="1" smtClean="0">
                <a:latin typeface="Cambria" pitchFamily="18" charset="0"/>
              </a:rPr>
              <a:t>while</a:t>
            </a:r>
            <a:r>
              <a:rPr lang="it-IT" sz="2400" dirty="0" smtClean="0">
                <a:latin typeface="Cambria" pitchFamily="18" charset="0"/>
              </a:rPr>
              <a:t> B and C diverge.</a:t>
            </a:r>
            <a:endParaRPr lang="en-US" sz="2400" dirty="0">
              <a:latin typeface="Cambria" pitchFamily="18" charset="0"/>
            </a:endParaRPr>
          </a:p>
        </p:txBody>
      </p:sp>
      <p:cxnSp>
        <p:nvCxnSpPr>
          <p:cNvPr id="17" name="Connettore 2 16"/>
          <p:cNvCxnSpPr/>
          <p:nvPr/>
        </p:nvCxnSpPr>
        <p:spPr>
          <a:xfrm flipH="1">
            <a:off x="4713445" y="1507922"/>
            <a:ext cx="2162811" cy="1710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6194724" y="961564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 smtClean="0">
                <a:latin typeface="Cambria" pitchFamily="18" charset="0"/>
              </a:rPr>
              <a:t>Separatrix</a:t>
            </a:r>
            <a:endParaRPr lang="en-US" sz="2800" dirty="0">
              <a:latin typeface="Cambria" pitchFamily="18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6084168" y="546286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Adapted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from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Shadden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4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875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Stable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and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unstable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manifolds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5904" y="1435705"/>
            <a:ext cx="4012192" cy="3986590"/>
          </a:xfrm>
          <a:prstGeom prst="rect">
            <a:avLst/>
          </a:prstGeom>
        </p:spPr>
      </p:pic>
      <p:sp>
        <p:nvSpPr>
          <p:cNvPr id="15" name="CasellaDiTesto 14"/>
          <p:cNvSpPr txBox="1"/>
          <p:nvPr/>
        </p:nvSpPr>
        <p:spPr>
          <a:xfrm>
            <a:off x="251520" y="1242338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Adapted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from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Haller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3" name="Freccia bidirezionale verticale 2"/>
          <p:cNvSpPr/>
          <p:nvPr/>
        </p:nvSpPr>
        <p:spPr>
          <a:xfrm rot="5400000">
            <a:off x="4499992" y="3146461"/>
            <a:ext cx="216024" cy="797224"/>
          </a:xfrm>
          <a:prstGeom prst="up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ccia in su 19"/>
          <p:cNvSpPr/>
          <p:nvPr/>
        </p:nvSpPr>
        <p:spPr>
          <a:xfrm>
            <a:off x="4499992" y="3545073"/>
            <a:ext cx="216024" cy="398612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ccia in su 20"/>
          <p:cNvSpPr/>
          <p:nvPr/>
        </p:nvSpPr>
        <p:spPr>
          <a:xfrm flipV="1">
            <a:off x="4499992" y="3146461"/>
            <a:ext cx="216024" cy="398612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3892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584312" cy="1251141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Transport processes in plasma physics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7575" y="980728"/>
            <a:ext cx="8126873" cy="201622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dirty="0" smtClean="0">
                <a:latin typeface="Cambria" pitchFamily="18" charset="0"/>
                <a:ea typeface="Roboto" pitchFamily="2" charset="0"/>
              </a:rPr>
              <a:t> The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study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of </a:t>
            </a:r>
            <a:r>
              <a:rPr lang="it-IT" sz="2800" b="1" dirty="0" err="1" smtClean="0">
                <a:latin typeface="Cambria" pitchFamily="18" charset="0"/>
                <a:ea typeface="Roboto" pitchFamily="2" charset="0"/>
              </a:rPr>
              <a:t>transport</a:t>
            </a:r>
            <a:r>
              <a:rPr lang="it-IT" sz="2800" b="1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b="1" dirty="0" err="1" smtClean="0">
                <a:latin typeface="Cambria" pitchFamily="18" charset="0"/>
                <a:ea typeface="Roboto" pitchFamily="2" charset="0"/>
              </a:rPr>
              <a:t>processes</a:t>
            </a:r>
            <a:r>
              <a:rPr lang="it-IT" sz="2800" b="1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is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of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main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importance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in plasma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physics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.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Different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models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are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used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to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analyze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the plasma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behavior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:</a:t>
            </a: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41589" y="3284984"/>
            <a:ext cx="75608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two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fluids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and MHD;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Vlasov-Poisson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Eulerian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;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Vlasov-Poisson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Lagrangian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, i.e. PIC;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t-IT" sz="2800" dirty="0" smtClean="0">
                <a:latin typeface="Cambria" pitchFamily="18" charset="0"/>
                <a:ea typeface="Roboto" pitchFamily="2" charset="0"/>
              </a:rPr>
              <a:t>N-body.</a:t>
            </a:r>
          </a:p>
        </p:txBody>
      </p:sp>
      <p:sp>
        <p:nvSpPr>
          <p:cNvPr id="9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7929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Stable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and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unstable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manifolds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65904" y="1435705"/>
            <a:ext cx="4012192" cy="3986590"/>
          </a:xfrm>
          <a:prstGeom prst="rect">
            <a:avLst/>
          </a:prstGeom>
        </p:spPr>
      </p:pic>
      <p:cxnSp>
        <p:nvCxnSpPr>
          <p:cNvPr id="14" name="Connettore 2 13"/>
          <p:cNvCxnSpPr/>
          <p:nvPr/>
        </p:nvCxnSpPr>
        <p:spPr>
          <a:xfrm flipV="1">
            <a:off x="2411760" y="4005064"/>
            <a:ext cx="1944216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 flipH="1" flipV="1">
            <a:off x="5868144" y="3645024"/>
            <a:ext cx="355991" cy="450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481528" y="5085184"/>
            <a:ext cx="430649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err="1" smtClean="0">
                <a:latin typeface="Cambria" pitchFamily="18" charset="0"/>
              </a:rPr>
              <a:t>Stable</a:t>
            </a:r>
            <a:r>
              <a:rPr lang="it-IT" sz="2800" b="1" dirty="0" smtClean="0">
                <a:latin typeface="Cambria" pitchFamily="18" charset="0"/>
              </a:rPr>
              <a:t> </a:t>
            </a:r>
            <a:r>
              <a:rPr lang="it-IT" sz="2800" b="1" dirty="0" err="1" smtClean="0">
                <a:latin typeface="Cambria" pitchFamily="18" charset="0"/>
              </a:rPr>
              <a:t>manifold</a:t>
            </a:r>
            <a:r>
              <a:rPr lang="it-IT" sz="2800" dirty="0" smtClean="0">
                <a:latin typeface="Cambria" pitchFamily="18" charset="0"/>
              </a:rPr>
              <a:t>:</a:t>
            </a:r>
          </a:p>
          <a:p>
            <a:r>
              <a:rPr lang="it-IT" sz="2400" dirty="0" err="1" smtClean="0">
                <a:latin typeface="Cambria" pitchFamily="18" charset="0"/>
              </a:rPr>
              <a:t>Points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advected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into</a:t>
            </a:r>
            <a:r>
              <a:rPr lang="it-IT" sz="2400" dirty="0" smtClean="0">
                <a:latin typeface="Cambria" pitchFamily="18" charset="0"/>
              </a:rPr>
              <a:t> the </a:t>
            </a:r>
            <a:r>
              <a:rPr lang="it-IT" sz="2400" dirty="0" err="1" smtClean="0">
                <a:latin typeface="Cambria" pitchFamily="18" charset="0"/>
              </a:rPr>
              <a:t>saddle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point</a:t>
            </a:r>
            <a:r>
              <a:rPr lang="it-IT" sz="2400" dirty="0" smtClean="0">
                <a:latin typeface="Cambria" pitchFamily="18" charset="0"/>
              </a:rPr>
              <a:t> (</a:t>
            </a:r>
            <a:r>
              <a:rPr lang="it-IT" sz="2400" dirty="0" err="1" smtClean="0">
                <a:latin typeface="Cambria" pitchFamily="18" charset="0"/>
              </a:rPr>
              <a:t>asymptotically</a:t>
            </a:r>
            <a:r>
              <a:rPr lang="it-IT" sz="2400" dirty="0" smtClean="0">
                <a:latin typeface="Cambria" pitchFamily="18" charset="0"/>
              </a:rPr>
              <a:t>)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5292078" y="4028812"/>
            <a:ext cx="362273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err="1" smtClean="0">
                <a:latin typeface="Cambria" pitchFamily="18" charset="0"/>
              </a:rPr>
              <a:t>Unstable</a:t>
            </a:r>
            <a:r>
              <a:rPr lang="it-IT" sz="2800" b="1" dirty="0" smtClean="0">
                <a:latin typeface="Cambria" pitchFamily="18" charset="0"/>
              </a:rPr>
              <a:t> </a:t>
            </a:r>
            <a:r>
              <a:rPr lang="it-IT" sz="2800" b="1" dirty="0" err="1" smtClean="0">
                <a:latin typeface="Cambria" pitchFamily="18" charset="0"/>
              </a:rPr>
              <a:t>manifold</a:t>
            </a:r>
            <a:r>
              <a:rPr lang="it-IT" sz="2800" dirty="0" smtClean="0">
                <a:latin typeface="Cambria" pitchFamily="18" charset="0"/>
              </a:rPr>
              <a:t>:</a:t>
            </a:r>
          </a:p>
          <a:p>
            <a:r>
              <a:rPr lang="it-IT" sz="2400" dirty="0" err="1">
                <a:latin typeface="Cambria" pitchFamily="18" charset="0"/>
              </a:rPr>
              <a:t>Points</a:t>
            </a:r>
            <a:r>
              <a:rPr lang="it-IT" sz="2400" dirty="0">
                <a:latin typeface="Cambria" pitchFamily="18" charset="0"/>
              </a:rPr>
              <a:t> </a:t>
            </a:r>
            <a:r>
              <a:rPr lang="it-IT" sz="2400" dirty="0" err="1">
                <a:latin typeface="Cambria" pitchFamily="18" charset="0"/>
              </a:rPr>
              <a:t>advected</a:t>
            </a:r>
            <a:r>
              <a:rPr lang="it-IT" sz="2400" dirty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into</a:t>
            </a:r>
            <a:r>
              <a:rPr lang="it-IT" sz="2400" dirty="0" smtClean="0">
                <a:latin typeface="Cambria" pitchFamily="18" charset="0"/>
              </a:rPr>
              <a:t> the </a:t>
            </a:r>
            <a:r>
              <a:rPr lang="it-IT" sz="2400" dirty="0" err="1" smtClean="0">
                <a:latin typeface="Cambria" pitchFamily="18" charset="0"/>
              </a:rPr>
              <a:t>saddle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point</a:t>
            </a:r>
            <a:r>
              <a:rPr lang="it-IT" sz="2400" dirty="0" smtClean="0">
                <a:latin typeface="Cambria" pitchFamily="18" charset="0"/>
              </a:rPr>
              <a:t> with a </a:t>
            </a:r>
            <a:r>
              <a:rPr lang="it-IT" sz="2400" dirty="0" err="1" smtClean="0">
                <a:latin typeface="Cambria" pitchFamily="18" charset="0"/>
              </a:rPr>
              <a:t>backward</a:t>
            </a:r>
            <a:r>
              <a:rPr lang="it-IT" sz="2400" dirty="0" smtClean="0">
                <a:latin typeface="Cambria" pitchFamily="18" charset="0"/>
              </a:rPr>
              <a:t>-time </a:t>
            </a:r>
            <a:r>
              <a:rPr lang="it-IT" sz="2400" dirty="0" err="1" smtClean="0">
                <a:latin typeface="Cambria" pitchFamily="18" charset="0"/>
              </a:rPr>
              <a:t>evolution</a:t>
            </a:r>
            <a:r>
              <a:rPr lang="it-IT" sz="2400" dirty="0" smtClean="0">
                <a:latin typeface="Cambria" pitchFamily="18" charset="0"/>
              </a:rPr>
              <a:t> (</a:t>
            </a:r>
            <a:r>
              <a:rPr lang="it-IT" sz="2400" dirty="0" err="1" smtClean="0">
                <a:latin typeface="Cambria" pitchFamily="18" charset="0"/>
              </a:rPr>
              <a:t>asymptotically</a:t>
            </a:r>
            <a:r>
              <a:rPr lang="it-IT" sz="2400" dirty="0" smtClean="0">
                <a:latin typeface="Cambria" pitchFamily="18" charset="0"/>
              </a:rPr>
              <a:t>)</a:t>
            </a:r>
            <a:endParaRPr lang="en-US" sz="2400" dirty="0">
              <a:latin typeface="Cambria" pitchFamily="18" charset="0"/>
            </a:endParaRPr>
          </a:p>
          <a:p>
            <a:endParaRPr lang="en-US" sz="2800" dirty="0">
              <a:latin typeface="Cambria" pitchFamily="18" charset="0"/>
            </a:endParaRPr>
          </a:p>
        </p:txBody>
      </p:sp>
      <p:cxnSp>
        <p:nvCxnSpPr>
          <p:cNvPr id="19" name="Connettore 2 18"/>
          <p:cNvCxnSpPr/>
          <p:nvPr/>
        </p:nvCxnSpPr>
        <p:spPr>
          <a:xfrm flipH="1">
            <a:off x="5148065" y="1503948"/>
            <a:ext cx="841567" cy="4848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5989632" y="980728"/>
            <a:ext cx="3154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err="1" smtClean="0">
                <a:latin typeface="Cambria" pitchFamily="18" charset="0"/>
              </a:rPr>
              <a:t>Parcel</a:t>
            </a:r>
            <a:r>
              <a:rPr lang="it-IT" sz="2800" smtClean="0">
                <a:latin typeface="Cambria" pitchFamily="18" charset="0"/>
              </a:rPr>
              <a:t> of </a:t>
            </a:r>
            <a:r>
              <a:rPr lang="it-IT" sz="2800" err="1" smtClean="0">
                <a:latin typeface="Cambria" pitchFamily="18" charset="0"/>
              </a:rPr>
              <a:t>fluid</a:t>
            </a:r>
            <a:endParaRPr lang="en-US" sz="2800">
              <a:latin typeface="Cambria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51520" y="1242338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Adapted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from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Haller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3" name="Freccia bidirezionale verticale 2"/>
          <p:cNvSpPr/>
          <p:nvPr/>
        </p:nvSpPr>
        <p:spPr>
          <a:xfrm rot="5400000">
            <a:off x="4499992" y="3146461"/>
            <a:ext cx="216024" cy="797224"/>
          </a:xfrm>
          <a:prstGeom prst="upDown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ccia in su 19"/>
          <p:cNvSpPr/>
          <p:nvPr/>
        </p:nvSpPr>
        <p:spPr>
          <a:xfrm>
            <a:off x="4499992" y="3545073"/>
            <a:ext cx="216024" cy="398612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ccia in su 20"/>
          <p:cNvSpPr/>
          <p:nvPr/>
        </p:nvSpPr>
        <p:spPr>
          <a:xfrm flipV="1">
            <a:off x="4499992" y="3146461"/>
            <a:ext cx="216024" cy="398612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0492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340" y="-182387"/>
            <a:ext cx="9952276" cy="1251141"/>
          </a:xfrm>
        </p:spPr>
        <p:txBody>
          <a:bodyPr>
            <a:normAutofit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Time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dependent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systems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77575" y="980728"/>
            <a:ext cx="836331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700" dirty="0" smtClean="0">
                <a:latin typeface="Cambria" pitchFamily="18" charset="0"/>
              </a:rPr>
              <a:t>How to </a:t>
            </a:r>
            <a:r>
              <a:rPr lang="it-IT" sz="2700" dirty="0" err="1" smtClean="0">
                <a:latin typeface="Cambria" pitchFamily="18" charset="0"/>
              </a:rPr>
              <a:t>obtain</a:t>
            </a:r>
            <a:r>
              <a:rPr lang="it-IT" sz="2700" dirty="0" smtClean="0">
                <a:latin typeface="Cambria" pitchFamily="18" charset="0"/>
              </a:rPr>
              <a:t> </a:t>
            </a:r>
            <a:r>
              <a:rPr lang="it-IT" sz="2700" b="1" dirty="0" err="1" smtClean="0">
                <a:latin typeface="Cambria" pitchFamily="18" charset="0"/>
              </a:rPr>
              <a:t>transport</a:t>
            </a:r>
            <a:r>
              <a:rPr lang="it-IT" sz="2700" b="1" dirty="0" smtClean="0">
                <a:latin typeface="Cambria" pitchFamily="18" charset="0"/>
              </a:rPr>
              <a:t> </a:t>
            </a:r>
            <a:r>
              <a:rPr lang="it-IT" sz="2700" b="1" dirty="0" err="1" smtClean="0">
                <a:latin typeface="Cambria" pitchFamily="18" charset="0"/>
              </a:rPr>
              <a:t>barriers</a:t>
            </a:r>
            <a:r>
              <a:rPr lang="it-IT" sz="2700" b="1" dirty="0" smtClean="0">
                <a:latin typeface="Cambria" pitchFamily="18" charset="0"/>
              </a:rPr>
              <a:t> </a:t>
            </a:r>
            <a:r>
              <a:rPr lang="it-IT" sz="2700" dirty="0" smtClean="0">
                <a:latin typeface="Cambria" pitchFamily="18" charset="0"/>
              </a:rPr>
              <a:t>in a: 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sz="2700" dirty="0" smtClean="0">
                <a:latin typeface="Cambria" pitchFamily="18" charset="0"/>
              </a:rPr>
              <a:t>time </a:t>
            </a:r>
            <a:r>
              <a:rPr lang="it-IT" sz="2700" dirty="0" err="1" smtClean="0">
                <a:latin typeface="Cambria" pitchFamily="18" charset="0"/>
              </a:rPr>
              <a:t>dependent</a:t>
            </a:r>
            <a:r>
              <a:rPr lang="it-IT" sz="2700" dirty="0" smtClean="0">
                <a:latin typeface="Cambria" pitchFamily="18" charset="0"/>
              </a:rPr>
              <a:t> </a:t>
            </a:r>
            <a:r>
              <a:rPr lang="it-IT" sz="2700" dirty="0" err="1" smtClean="0">
                <a:latin typeface="Cambria" pitchFamily="18" charset="0"/>
              </a:rPr>
              <a:t>system</a:t>
            </a:r>
            <a:r>
              <a:rPr lang="it-IT" sz="2700" dirty="0" smtClean="0">
                <a:latin typeface="Cambria" pitchFamily="18" charset="0"/>
              </a:rPr>
              <a:t>?</a:t>
            </a:r>
          </a:p>
          <a:p>
            <a:pPr lvl="1"/>
            <a:endParaRPr lang="en-US" sz="2700" dirty="0">
              <a:latin typeface="Cambria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14183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340" y="-182387"/>
            <a:ext cx="9952276" cy="1251141"/>
          </a:xfrm>
        </p:spPr>
        <p:txBody>
          <a:bodyPr>
            <a:normAutofit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Time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dependent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systems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77575" y="980728"/>
            <a:ext cx="836331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700" dirty="0" smtClean="0">
                <a:latin typeface="Cambria" pitchFamily="18" charset="0"/>
              </a:rPr>
              <a:t>How to </a:t>
            </a:r>
            <a:r>
              <a:rPr lang="it-IT" sz="2700" dirty="0" err="1" smtClean="0">
                <a:latin typeface="Cambria" pitchFamily="18" charset="0"/>
              </a:rPr>
              <a:t>obtain</a:t>
            </a:r>
            <a:r>
              <a:rPr lang="it-IT" sz="2700" dirty="0" smtClean="0">
                <a:latin typeface="Cambria" pitchFamily="18" charset="0"/>
              </a:rPr>
              <a:t> </a:t>
            </a:r>
            <a:r>
              <a:rPr lang="it-IT" sz="2700" b="1" dirty="0" err="1" smtClean="0">
                <a:latin typeface="Cambria" pitchFamily="18" charset="0"/>
              </a:rPr>
              <a:t>transport</a:t>
            </a:r>
            <a:r>
              <a:rPr lang="it-IT" sz="2700" b="1" dirty="0" smtClean="0">
                <a:latin typeface="Cambria" pitchFamily="18" charset="0"/>
              </a:rPr>
              <a:t> </a:t>
            </a:r>
            <a:r>
              <a:rPr lang="it-IT" sz="2700" b="1" dirty="0" err="1" smtClean="0">
                <a:latin typeface="Cambria" pitchFamily="18" charset="0"/>
              </a:rPr>
              <a:t>barriers</a:t>
            </a:r>
            <a:r>
              <a:rPr lang="it-IT" sz="2700" b="1" dirty="0" smtClean="0">
                <a:latin typeface="Cambria" pitchFamily="18" charset="0"/>
              </a:rPr>
              <a:t> </a:t>
            </a:r>
            <a:r>
              <a:rPr lang="it-IT" sz="2700" dirty="0" smtClean="0">
                <a:latin typeface="Cambria" pitchFamily="18" charset="0"/>
              </a:rPr>
              <a:t>in a: 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sz="2700" dirty="0" smtClean="0">
                <a:latin typeface="Cambria" pitchFamily="18" charset="0"/>
              </a:rPr>
              <a:t>time </a:t>
            </a:r>
            <a:r>
              <a:rPr lang="it-IT" sz="2700" dirty="0" err="1" smtClean="0">
                <a:latin typeface="Cambria" pitchFamily="18" charset="0"/>
              </a:rPr>
              <a:t>dependent</a:t>
            </a:r>
            <a:r>
              <a:rPr lang="it-IT" sz="2700" dirty="0" smtClean="0">
                <a:latin typeface="Cambria" pitchFamily="18" charset="0"/>
              </a:rPr>
              <a:t> </a:t>
            </a:r>
            <a:r>
              <a:rPr lang="it-IT" sz="2700" dirty="0" err="1" smtClean="0">
                <a:latin typeface="Cambria" pitchFamily="18" charset="0"/>
              </a:rPr>
              <a:t>system</a:t>
            </a:r>
            <a:r>
              <a:rPr lang="it-IT" sz="2700" dirty="0" smtClean="0">
                <a:latin typeface="Cambria" pitchFamily="18" charset="0"/>
              </a:rPr>
              <a:t>?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sz="2700" dirty="0" err="1" smtClean="0">
                <a:latin typeface="Cambria" pitchFamily="18" charset="0"/>
              </a:rPr>
              <a:t>Numerical</a:t>
            </a:r>
            <a:r>
              <a:rPr lang="it-IT" sz="2700" dirty="0" smtClean="0">
                <a:latin typeface="Cambria" pitchFamily="18" charset="0"/>
              </a:rPr>
              <a:t> </a:t>
            </a:r>
            <a:r>
              <a:rPr lang="it-IT" sz="2700" dirty="0" err="1" smtClean="0">
                <a:latin typeface="Cambria" pitchFamily="18" charset="0"/>
              </a:rPr>
              <a:t>simulation</a:t>
            </a:r>
            <a:r>
              <a:rPr lang="it-IT" sz="2700" dirty="0" smtClean="0">
                <a:latin typeface="Cambria" pitchFamily="18" charset="0"/>
              </a:rPr>
              <a:t>?</a:t>
            </a:r>
          </a:p>
          <a:p>
            <a:pPr marL="971550" lvl="1" indent="-514350">
              <a:buFont typeface="+mj-lt"/>
              <a:buAutoNum type="arabicPeriod"/>
            </a:pPr>
            <a:endParaRPr lang="it-IT" sz="2700" dirty="0" smtClean="0">
              <a:latin typeface="Cambria" pitchFamily="18" charset="0"/>
            </a:endParaRPr>
          </a:p>
          <a:p>
            <a:endParaRPr lang="en-US" sz="2700" dirty="0">
              <a:latin typeface="Cambria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3037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340" y="-182387"/>
            <a:ext cx="9952276" cy="1251141"/>
          </a:xfrm>
        </p:spPr>
        <p:txBody>
          <a:bodyPr>
            <a:normAutofit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Time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dependent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systems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77575" y="980728"/>
            <a:ext cx="836331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700" dirty="0" smtClean="0">
                <a:latin typeface="Cambria" pitchFamily="18" charset="0"/>
              </a:rPr>
              <a:t>How to </a:t>
            </a:r>
            <a:r>
              <a:rPr lang="it-IT" sz="2700" dirty="0" err="1" smtClean="0">
                <a:latin typeface="Cambria" pitchFamily="18" charset="0"/>
              </a:rPr>
              <a:t>obtain</a:t>
            </a:r>
            <a:r>
              <a:rPr lang="it-IT" sz="2700" dirty="0" smtClean="0">
                <a:latin typeface="Cambria" pitchFamily="18" charset="0"/>
              </a:rPr>
              <a:t> </a:t>
            </a:r>
            <a:r>
              <a:rPr lang="it-IT" sz="2700" b="1" dirty="0" err="1" smtClean="0">
                <a:latin typeface="Cambria" pitchFamily="18" charset="0"/>
              </a:rPr>
              <a:t>transport</a:t>
            </a:r>
            <a:r>
              <a:rPr lang="it-IT" sz="2700" b="1" dirty="0" smtClean="0">
                <a:latin typeface="Cambria" pitchFamily="18" charset="0"/>
              </a:rPr>
              <a:t> </a:t>
            </a:r>
            <a:r>
              <a:rPr lang="it-IT" sz="2700" b="1" dirty="0" err="1" smtClean="0">
                <a:latin typeface="Cambria" pitchFamily="18" charset="0"/>
              </a:rPr>
              <a:t>barriers</a:t>
            </a:r>
            <a:r>
              <a:rPr lang="it-IT" sz="2700" b="1" dirty="0" smtClean="0">
                <a:latin typeface="Cambria" pitchFamily="18" charset="0"/>
              </a:rPr>
              <a:t> </a:t>
            </a:r>
            <a:r>
              <a:rPr lang="it-IT" sz="2700" dirty="0" smtClean="0">
                <a:latin typeface="Cambria" pitchFamily="18" charset="0"/>
              </a:rPr>
              <a:t>in a: 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sz="2700" dirty="0" smtClean="0">
                <a:latin typeface="Cambria" pitchFamily="18" charset="0"/>
              </a:rPr>
              <a:t>time </a:t>
            </a:r>
            <a:r>
              <a:rPr lang="it-IT" sz="2700" dirty="0" err="1" smtClean="0">
                <a:latin typeface="Cambria" pitchFamily="18" charset="0"/>
              </a:rPr>
              <a:t>dependent</a:t>
            </a:r>
            <a:r>
              <a:rPr lang="it-IT" sz="2700" dirty="0" smtClean="0">
                <a:latin typeface="Cambria" pitchFamily="18" charset="0"/>
              </a:rPr>
              <a:t> </a:t>
            </a:r>
            <a:r>
              <a:rPr lang="it-IT" sz="2700" dirty="0" err="1" smtClean="0">
                <a:latin typeface="Cambria" pitchFamily="18" charset="0"/>
              </a:rPr>
              <a:t>system</a:t>
            </a:r>
            <a:r>
              <a:rPr lang="it-IT" sz="2700" dirty="0" smtClean="0">
                <a:latin typeface="Cambria" pitchFamily="18" charset="0"/>
              </a:rPr>
              <a:t>?</a:t>
            </a:r>
          </a:p>
          <a:p>
            <a:pPr marL="971550" lvl="1" indent="-514350">
              <a:buFont typeface="+mj-lt"/>
              <a:buAutoNum type="arabicPeriod"/>
            </a:pPr>
            <a:r>
              <a:rPr lang="it-IT" sz="2700" dirty="0" err="1" smtClean="0">
                <a:latin typeface="Cambria" pitchFamily="18" charset="0"/>
              </a:rPr>
              <a:t>Numerical</a:t>
            </a:r>
            <a:r>
              <a:rPr lang="it-IT" sz="2700" dirty="0" smtClean="0">
                <a:latin typeface="Cambria" pitchFamily="18" charset="0"/>
              </a:rPr>
              <a:t> </a:t>
            </a:r>
            <a:r>
              <a:rPr lang="it-IT" sz="2700" dirty="0" err="1" smtClean="0">
                <a:latin typeface="Cambria" pitchFamily="18" charset="0"/>
              </a:rPr>
              <a:t>simulation</a:t>
            </a:r>
            <a:r>
              <a:rPr lang="it-IT" sz="2700" dirty="0" smtClean="0">
                <a:latin typeface="Cambria" pitchFamily="18" charset="0"/>
              </a:rPr>
              <a:t>?</a:t>
            </a:r>
          </a:p>
          <a:p>
            <a:pPr marL="971550" lvl="1" indent="-514350">
              <a:buFont typeface="+mj-lt"/>
              <a:buAutoNum type="arabicPeriod"/>
            </a:pPr>
            <a:endParaRPr lang="it-IT" sz="2700" dirty="0" smtClean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2700" dirty="0" err="1" smtClean="0">
                <a:latin typeface="Cambria" pitchFamily="18" charset="0"/>
              </a:rPr>
              <a:t>Several</a:t>
            </a:r>
            <a:r>
              <a:rPr lang="it-IT" sz="2700" dirty="0" smtClean="0">
                <a:latin typeface="Cambria" pitchFamily="18" charset="0"/>
              </a:rPr>
              <a:t> </a:t>
            </a:r>
            <a:r>
              <a:rPr lang="it-IT" sz="2700" dirty="0" err="1" smtClean="0">
                <a:latin typeface="Cambria" pitchFamily="18" charset="0"/>
              </a:rPr>
              <a:t>problems</a:t>
            </a:r>
            <a:r>
              <a:rPr lang="it-IT" sz="2700" dirty="0" smtClean="0">
                <a:latin typeface="Cambria" pitchFamily="18" charset="0"/>
              </a:rPr>
              <a:t>:  </a:t>
            </a: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3094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340" y="-182387"/>
            <a:ext cx="9952276" cy="1251141"/>
          </a:xfrm>
        </p:spPr>
        <p:txBody>
          <a:bodyPr>
            <a:normAutofit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Time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dependent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systems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477575" y="980728"/>
                <a:ext cx="8363314" cy="30008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700" dirty="0" smtClean="0">
                    <a:latin typeface="Cambria" pitchFamily="18" charset="0"/>
                  </a:rPr>
                  <a:t>How to </a:t>
                </a:r>
                <a:r>
                  <a:rPr lang="it-IT" sz="2700" dirty="0" err="1" smtClean="0">
                    <a:latin typeface="Cambria" pitchFamily="18" charset="0"/>
                  </a:rPr>
                  <a:t>obtain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b="1" dirty="0" err="1" smtClean="0">
                    <a:latin typeface="Cambria" pitchFamily="18" charset="0"/>
                  </a:rPr>
                  <a:t>transport</a:t>
                </a:r>
                <a:r>
                  <a:rPr lang="it-IT" sz="2700" b="1" dirty="0" smtClean="0">
                    <a:latin typeface="Cambria" pitchFamily="18" charset="0"/>
                  </a:rPr>
                  <a:t> </a:t>
                </a:r>
                <a:r>
                  <a:rPr lang="it-IT" sz="2700" b="1" dirty="0" err="1" smtClean="0">
                    <a:latin typeface="Cambria" pitchFamily="18" charset="0"/>
                  </a:rPr>
                  <a:t>barriers</a:t>
                </a:r>
                <a:r>
                  <a:rPr lang="it-IT" sz="2700" b="1" dirty="0" smtClean="0">
                    <a:latin typeface="Cambria" pitchFamily="18" charset="0"/>
                  </a:rPr>
                  <a:t> </a:t>
                </a:r>
                <a:r>
                  <a:rPr lang="it-IT" sz="2700" dirty="0" smtClean="0">
                    <a:latin typeface="Cambria" pitchFamily="18" charset="0"/>
                  </a:rPr>
                  <a:t>in a: 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smtClean="0">
                    <a:latin typeface="Cambria" pitchFamily="18" charset="0"/>
                  </a:rPr>
                  <a:t>time </a:t>
                </a:r>
                <a:r>
                  <a:rPr lang="it-IT" sz="2700" dirty="0" err="1" smtClean="0">
                    <a:latin typeface="Cambria" pitchFamily="18" charset="0"/>
                  </a:rPr>
                  <a:t>dependent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system</a:t>
                </a:r>
                <a:r>
                  <a:rPr lang="it-IT" sz="2700" dirty="0" smtClean="0">
                    <a:latin typeface="Cambria" pitchFamily="18" charset="0"/>
                  </a:rPr>
                  <a:t>?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err="1" smtClean="0">
                    <a:latin typeface="Cambria" pitchFamily="18" charset="0"/>
                  </a:rPr>
                  <a:t>Numerical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simulation</a:t>
                </a:r>
                <a:r>
                  <a:rPr lang="it-IT" sz="2700" dirty="0" smtClean="0">
                    <a:latin typeface="Cambria" pitchFamily="18" charset="0"/>
                  </a:rPr>
                  <a:t>?</a:t>
                </a:r>
              </a:p>
              <a:p>
                <a:pPr marL="971550" lvl="1" indent="-514350">
                  <a:buFont typeface="+mj-lt"/>
                  <a:buAutoNum type="arabicPeriod"/>
                </a:pPr>
                <a:endParaRPr lang="it-IT" sz="27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700" dirty="0" err="1" smtClean="0">
                    <a:latin typeface="Cambria" pitchFamily="18" charset="0"/>
                  </a:rPr>
                  <a:t>Several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problems</a:t>
                </a:r>
                <a:r>
                  <a:rPr lang="it-IT" sz="2700" dirty="0" smtClean="0">
                    <a:latin typeface="Cambria" pitchFamily="18" charset="0"/>
                  </a:rPr>
                  <a:t>:  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smtClean="0">
                    <a:latin typeface="Cambria" pitchFamily="18" charset="0"/>
                  </a:rPr>
                  <a:t>no connection </a:t>
                </a:r>
                <a:r>
                  <a:rPr lang="it-IT" sz="2700" dirty="0" err="1" smtClean="0">
                    <a:latin typeface="Cambria" pitchFamily="18" charset="0"/>
                  </a:rPr>
                  <a:t>between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trajectories</a:t>
                </a:r>
                <a:r>
                  <a:rPr lang="it-IT" sz="2700" dirty="0" smtClean="0">
                    <a:latin typeface="Cambria" pitchFamily="18" charset="0"/>
                  </a:rPr>
                  <a:t> and </a:t>
                </a:r>
                <a:r>
                  <a:rPr lang="it-IT" sz="2700" dirty="0" err="1" smtClean="0">
                    <a:latin typeface="Cambria" pitchFamily="18" charset="0"/>
                  </a:rPr>
                  <a:t>fixed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points</a:t>
                </a:r>
                <a:r>
                  <a:rPr lang="it-IT" sz="2700" dirty="0" smtClean="0">
                    <a:latin typeface="Cambria" pitchFamily="18" charset="0"/>
                  </a:rPr>
                  <a:t> of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it-IT" sz="27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it-IT" sz="2700" b="0" i="1" smtClean="0">
                            <a:latin typeface="Cambria Math"/>
                          </a:rPr>
                          <m:t>𝑢</m:t>
                        </m:r>
                      </m:e>
                    </m:acc>
                    <m:r>
                      <a:rPr lang="it-IT" sz="2700" b="0" i="1" smtClean="0">
                        <a:latin typeface="Cambria Math"/>
                      </a:rPr>
                      <m:t>(</m:t>
                    </m:r>
                    <m:r>
                      <a:rPr lang="it-IT" sz="2700" b="0" i="1" smtClean="0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it-IT" sz="27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it-IT" sz="27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it-IT" sz="2700" b="0" i="1" smtClean="0">
                        <a:latin typeface="Cambria Math"/>
                      </a:rPr>
                      <m:t>,</m:t>
                    </m:r>
                    <m:r>
                      <a:rPr lang="it-IT" sz="2700" b="0" i="1" smtClean="0">
                        <a:latin typeface="Cambria Math"/>
                      </a:rPr>
                      <m:t>𝑡</m:t>
                    </m:r>
                    <m:r>
                      <a:rPr lang="it-IT" sz="27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it-IT" sz="2700" dirty="0" smtClean="0">
                    <a:latin typeface="Cambria" pitchFamily="18" charset="0"/>
                  </a:rPr>
                  <a:t>;</a:t>
                </a:r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75" y="980728"/>
                <a:ext cx="8363314" cy="3000821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166" t="-1829" b="-42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7212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340" y="-182387"/>
            <a:ext cx="9952276" cy="1251141"/>
          </a:xfrm>
        </p:spPr>
        <p:txBody>
          <a:bodyPr>
            <a:normAutofit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Time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dependent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systems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477575" y="980728"/>
                <a:ext cx="8363314" cy="38318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700" dirty="0" smtClean="0">
                    <a:latin typeface="Cambria" pitchFamily="18" charset="0"/>
                  </a:rPr>
                  <a:t>How to </a:t>
                </a:r>
                <a:r>
                  <a:rPr lang="it-IT" sz="2700" dirty="0" err="1" smtClean="0">
                    <a:latin typeface="Cambria" pitchFamily="18" charset="0"/>
                  </a:rPr>
                  <a:t>obtain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b="1" dirty="0" err="1" smtClean="0">
                    <a:latin typeface="Cambria" pitchFamily="18" charset="0"/>
                  </a:rPr>
                  <a:t>transport</a:t>
                </a:r>
                <a:r>
                  <a:rPr lang="it-IT" sz="2700" b="1" dirty="0" smtClean="0">
                    <a:latin typeface="Cambria" pitchFamily="18" charset="0"/>
                  </a:rPr>
                  <a:t> </a:t>
                </a:r>
                <a:r>
                  <a:rPr lang="it-IT" sz="2700" b="1" dirty="0" err="1" smtClean="0">
                    <a:latin typeface="Cambria" pitchFamily="18" charset="0"/>
                  </a:rPr>
                  <a:t>barriers</a:t>
                </a:r>
                <a:r>
                  <a:rPr lang="it-IT" sz="2700" b="1" dirty="0" smtClean="0">
                    <a:latin typeface="Cambria" pitchFamily="18" charset="0"/>
                  </a:rPr>
                  <a:t> </a:t>
                </a:r>
                <a:r>
                  <a:rPr lang="it-IT" sz="2700" dirty="0" smtClean="0">
                    <a:latin typeface="Cambria" pitchFamily="18" charset="0"/>
                  </a:rPr>
                  <a:t>in a: 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smtClean="0">
                    <a:latin typeface="Cambria" pitchFamily="18" charset="0"/>
                  </a:rPr>
                  <a:t>time </a:t>
                </a:r>
                <a:r>
                  <a:rPr lang="it-IT" sz="2700" dirty="0" err="1" smtClean="0">
                    <a:latin typeface="Cambria" pitchFamily="18" charset="0"/>
                  </a:rPr>
                  <a:t>dependent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system</a:t>
                </a:r>
                <a:r>
                  <a:rPr lang="it-IT" sz="2700" dirty="0" smtClean="0">
                    <a:latin typeface="Cambria" pitchFamily="18" charset="0"/>
                  </a:rPr>
                  <a:t>?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err="1" smtClean="0">
                    <a:latin typeface="Cambria" pitchFamily="18" charset="0"/>
                  </a:rPr>
                  <a:t>Numerical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simulation</a:t>
                </a:r>
                <a:r>
                  <a:rPr lang="it-IT" sz="2700" dirty="0" smtClean="0">
                    <a:latin typeface="Cambria" pitchFamily="18" charset="0"/>
                  </a:rPr>
                  <a:t>?</a:t>
                </a:r>
              </a:p>
              <a:p>
                <a:pPr marL="971550" lvl="1" indent="-514350">
                  <a:buFont typeface="+mj-lt"/>
                  <a:buAutoNum type="arabicPeriod"/>
                </a:pPr>
                <a:endParaRPr lang="it-IT" sz="27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700" dirty="0" err="1" smtClean="0">
                    <a:latin typeface="Cambria" pitchFamily="18" charset="0"/>
                  </a:rPr>
                  <a:t>Several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problems</a:t>
                </a:r>
                <a:r>
                  <a:rPr lang="it-IT" sz="2700" dirty="0" smtClean="0">
                    <a:latin typeface="Cambria" pitchFamily="18" charset="0"/>
                  </a:rPr>
                  <a:t>:  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smtClean="0">
                    <a:latin typeface="Cambria" pitchFamily="18" charset="0"/>
                  </a:rPr>
                  <a:t>no connection </a:t>
                </a:r>
                <a:r>
                  <a:rPr lang="it-IT" sz="2700" dirty="0" err="1" smtClean="0">
                    <a:latin typeface="Cambria" pitchFamily="18" charset="0"/>
                  </a:rPr>
                  <a:t>between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trajectories</a:t>
                </a:r>
                <a:r>
                  <a:rPr lang="it-IT" sz="2700" dirty="0" smtClean="0">
                    <a:latin typeface="Cambria" pitchFamily="18" charset="0"/>
                  </a:rPr>
                  <a:t> and </a:t>
                </a:r>
                <a:r>
                  <a:rPr lang="it-IT" sz="2700" dirty="0" err="1" smtClean="0">
                    <a:latin typeface="Cambria" pitchFamily="18" charset="0"/>
                  </a:rPr>
                  <a:t>fixed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points</a:t>
                </a:r>
                <a:r>
                  <a:rPr lang="it-IT" sz="2700" dirty="0" smtClean="0">
                    <a:latin typeface="Cambria" pitchFamily="18" charset="0"/>
                  </a:rPr>
                  <a:t> of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it-IT" sz="27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it-IT" sz="2700" b="0" i="1" smtClean="0">
                            <a:latin typeface="Cambria Math"/>
                          </a:rPr>
                          <m:t>𝑢</m:t>
                        </m:r>
                      </m:e>
                    </m:acc>
                    <m:r>
                      <a:rPr lang="it-IT" sz="2700" b="0" i="1" smtClean="0">
                        <a:latin typeface="Cambria Math"/>
                      </a:rPr>
                      <m:t>(</m:t>
                    </m:r>
                    <m:r>
                      <a:rPr lang="it-IT" sz="2700" b="0" i="1" smtClean="0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it-IT" sz="27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it-IT" sz="27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it-IT" sz="2700" b="0" i="1" smtClean="0">
                        <a:latin typeface="Cambria Math"/>
                      </a:rPr>
                      <m:t>,</m:t>
                    </m:r>
                    <m:r>
                      <a:rPr lang="it-IT" sz="2700" b="0" i="1" smtClean="0">
                        <a:latin typeface="Cambria Math"/>
                      </a:rPr>
                      <m:t>𝑡</m:t>
                    </m:r>
                    <m:r>
                      <a:rPr lang="it-IT" sz="27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it-IT" sz="2700" dirty="0" smtClean="0">
                    <a:latin typeface="Cambria" pitchFamily="18" charset="0"/>
                  </a:rPr>
                  <a:t>;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b="1" dirty="0" smtClean="0">
                    <a:latin typeface="Cambria" pitchFamily="18" charset="0"/>
                  </a:rPr>
                  <a:t>finite time </a:t>
                </a:r>
                <a:r>
                  <a:rPr lang="it-IT" sz="2700" dirty="0" smtClean="0">
                    <a:latin typeface="Cambria" pitchFamily="18" charset="0"/>
                  </a:rPr>
                  <a:t>of the </a:t>
                </a:r>
                <a:r>
                  <a:rPr lang="it-IT" sz="2700" dirty="0" err="1" smtClean="0">
                    <a:latin typeface="Cambria" pitchFamily="18" charset="0"/>
                  </a:rPr>
                  <a:t>simulation</a:t>
                </a:r>
                <a:r>
                  <a:rPr lang="it-IT" sz="2700" dirty="0" smtClean="0">
                    <a:latin typeface="Cambria" pitchFamily="18" charset="0"/>
                  </a:rPr>
                  <a:t>;</a:t>
                </a:r>
              </a:p>
              <a:p>
                <a:pPr lvl="1"/>
                <a:endParaRPr lang="en-US" sz="2700" dirty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75" y="980728"/>
                <a:ext cx="8363314" cy="3831818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166" t="-1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9550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340" y="-182387"/>
            <a:ext cx="9952276" cy="1251141"/>
          </a:xfrm>
        </p:spPr>
        <p:txBody>
          <a:bodyPr>
            <a:normAutofit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Time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dependent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systems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477575" y="980728"/>
                <a:ext cx="8363314" cy="4247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700" dirty="0" smtClean="0">
                    <a:latin typeface="Cambria" pitchFamily="18" charset="0"/>
                  </a:rPr>
                  <a:t>How to </a:t>
                </a:r>
                <a:r>
                  <a:rPr lang="it-IT" sz="2700" dirty="0" err="1" smtClean="0">
                    <a:latin typeface="Cambria" pitchFamily="18" charset="0"/>
                  </a:rPr>
                  <a:t>obtain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b="1" dirty="0" err="1" smtClean="0">
                    <a:latin typeface="Cambria" pitchFamily="18" charset="0"/>
                  </a:rPr>
                  <a:t>transport</a:t>
                </a:r>
                <a:r>
                  <a:rPr lang="it-IT" sz="2700" b="1" dirty="0" smtClean="0">
                    <a:latin typeface="Cambria" pitchFamily="18" charset="0"/>
                  </a:rPr>
                  <a:t> </a:t>
                </a:r>
                <a:r>
                  <a:rPr lang="it-IT" sz="2700" b="1" dirty="0" err="1" smtClean="0">
                    <a:latin typeface="Cambria" pitchFamily="18" charset="0"/>
                  </a:rPr>
                  <a:t>barriers</a:t>
                </a:r>
                <a:r>
                  <a:rPr lang="it-IT" sz="2700" b="1" dirty="0" smtClean="0">
                    <a:latin typeface="Cambria" pitchFamily="18" charset="0"/>
                  </a:rPr>
                  <a:t> </a:t>
                </a:r>
                <a:r>
                  <a:rPr lang="it-IT" sz="2700" dirty="0" smtClean="0">
                    <a:latin typeface="Cambria" pitchFamily="18" charset="0"/>
                  </a:rPr>
                  <a:t>in a: 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smtClean="0">
                    <a:latin typeface="Cambria" pitchFamily="18" charset="0"/>
                  </a:rPr>
                  <a:t>time </a:t>
                </a:r>
                <a:r>
                  <a:rPr lang="it-IT" sz="2700" dirty="0" err="1" smtClean="0">
                    <a:latin typeface="Cambria" pitchFamily="18" charset="0"/>
                  </a:rPr>
                  <a:t>dependent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system</a:t>
                </a:r>
                <a:r>
                  <a:rPr lang="it-IT" sz="2700" dirty="0" smtClean="0">
                    <a:latin typeface="Cambria" pitchFamily="18" charset="0"/>
                  </a:rPr>
                  <a:t>?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err="1" smtClean="0">
                    <a:latin typeface="Cambria" pitchFamily="18" charset="0"/>
                  </a:rPr>
                  <a:t>Numerical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simulation</a:t>
                </a:r>
                <a:r>
                  <a:rPr lang="it-IT" sz="2700" dirty="0" smtClean="0">
                    <a:latin typeface="Cambria" pitchFamily="18" charset="0"/>
                  </a:rPr>
                  <a:t>?</a:t>
                </a:r>
              </a:p>
              <a:p>
                <a:pPr marL="971550" lvl="1" indent="-514350">
                  <a:buFont typeface="+mj-lt"/>
                  <a:buAutoNum type="arabicPeriod"/>
                </a:pPr>
                <a:endParaRPr lang="it-IT" sz="27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700" dirty="0" err="1" smtClean="0">
                    <a:latin typeface="Cambria" pitchFamily="18" charset="0"/>
                  </a:rPr>
                  <a:t>Several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problems</a:t>
                </a:r>
                <a:r>
                  <a:rPr lang="it-IT" sz="2700" dirty="0" smtClean="0">
                    <a:latin typeface="Cambria" pitchFamily="18" charset="0"/>
                  </a:rPr>
                  <a:t>:  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smtClean="0">
                    <a:latin typeface="Cambria" pitchFamily="18" charset="0"/>
                  </a:rPr>
                  <a:t>no connection </a:t>
                </a:r>
                <a:r>
                  <a:rPr lang="it-IT" sz="2700" dirty="0" err="1" smtClean="0">
                    <a:latin typeface="Cambria" pitchFamily="18" charset="0"/>
                  </a:rPr>
                  <a:t>between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trajectories</a:t>
                </a:r>
                <a:r>
                  <a:rPr lang="it-IT" sz="2700" dirty="0" smtClean="0">
                    <a:latin typeface="Cambria" pitchFamily="18" charset="0"/>
                  </a:rPr>
                  <a:t> and </a:t>
                </a:r>
                <a:r>
                  <a:rPr lang="it-IT" sz="2700" dirty="0" err="1" smtClean="0">
                    <a:latin typeface="Cambria" pitchFamily="18" charset="0"/>
                  </a:rPr>
                  <a:t>fixed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points</a:t>
                </a:r>
                <a:r>
                  <a:rPr lang="it-IT" sz="2700" dirty="0" smtClean="0">
                    <a:latin typeface="Cambria" pitchFamily="18" charset="0"/>
                  </a:rPr>
                  <a:t> of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it-IT" sz="27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it-IT" sz="2700" b="0" i="1" smtClean="0">
                            <a:latin typeface="Cambria Math"/>
                          </a:rPr>
                          <m:t>𝑢</m:t>
                        </m:r>
                      </m:e>
                    </m:acc>
                    <m:r>
                      <a:rPr lang="it-IT" sz="2700" b="0" i="1" smtClean="0">
                        <a:latin typeface="Cambria Math"/>
                      </a:rPr>
                      <m:t>(</m:t>
                    </m:r>
                    <m:r>
                      <a:rPr lang="it-IT" sz="2700" b="0" i="1" smtClean="0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it-IT" sz="27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it-IT" sz="27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it-IT" sz="2700" b="0" i="1" smtClean="0">
                        <a:latin typeface="Cambria Math"/>
                      </a:rPr>
                      <m:t>,</m:t>
                    </m:r>
                    <m:r>
                      <a:rPr lang="it-IT" sz="2700" b="0" i="1" smtClean="0">
                        <a:latin typeface="Cambria Math"/>
                      </a:rPr>
                      <m:t>𝑡</m:t>
                    </m:r>
                    <m:r>
                      <a:rPr lang="it-IT" sz="27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it-IT" sz="2700" dirty="0" smtClean="0">
                    <a:latin typeface="Cambria" pitchFamily="18" charset="0"/>
                  </a:rPr>
                  <a:t>;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b="1" dirty="0" smtClean="0">
                    <a:latin typeface="Cambria" pitchFamily="18" charset="0"/>
                  </a:rPr>
                  <a:t>finite time </a:t>
                </a:r>
                <a:r>
                  <a:rPr lang="it-IT" sz="2700" dirty="0" smtClean="0">
                    <a:latin typeface="Cambria" pitchFamily="18" charset="0"/>
                  </a:rPr>
                  <a:t>of the </a:t>
                </a:r>
                <a:r>
                  <a:rPr lang="it-IT" sz="2700" dirty="0" err="1" smtClean="0">
                    <a:latin typeface="Cambria" pitchFamily="18" charset="0"/>
                  </a:rPr>
                  <a:t>simulation</a:t>
                </a:r>
                <a:r>
                  <a:rPr lang="it-IT" sz="2700" dirty="0" smtClean="0">
                    <a:latin typeface="Cambria" pitchFamily="18" charset="0"/>
                  </a:rPr>
                  <a:t>;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b="1" dirty="0">
                    <a:latin typeface="Cambria" pitchFamily="18" charset="0"/>
                  </a:rPr>
                  <a:t>g</a:t>
                </a:r>
                <a:r>
                  <a:rPr lang="it-IT" sz="2700" b="1" dirty="0" smtClean="0">
                    <a:latin typeface="Cambria" pitchFamily="18" charset="0"/>
                  </a:rPr>
                  <a:t>lobal mixing </a:t>
                </a:r>
                <a:r>
                  <a:rPr lang="it-IT" sz="2700" dirty="0" smtClean="0">
                    <a:latin typeface="Cambria" pitchFamily="18" charset="0"/>
                  </a:rPr>
                  <a:t>in a long-</a:t>
                </a:r>
                <a:r>
                  <a:rPr lang="it-IT" sz="2700" dirty="0" err="1" smtClean="0">
                    <a:latin typeface="Cambria" pitchFamily="18" charset="0"/>
                  </a:rPr>
                  <a:t>enough</a:t>
                </a:r>
                <a:r>
                  <a:rPr lang="it-IT" sz="2700" dirty="0" smtClean="0">
                    <a:latin typeface="Cambria" pitchFamily="18" charset="0"/>
                  </a:rPr>
                  <a:t> time </a:t>
                </a:r>
                <a:r>
                  <a:rPr lang="it-IT" sz="2700" dirty="0" err="1" smtClean="0">
                    <a:latin typeface="Cambria" pitchFamily="18" charset="0"/>
                  </a:rPr>
                  <a:t>span</a:t>
                </a:r>
                <a:endParaRPr lang="it-IT" sz="2700" dirty="0" smtClean="0">
                  <a:latin typeface="Cambria" pitchFamily="18" charset="0"/>
                </a:endParaRPr>
              </a:p>
              <a:p>
                <a:pPr marL="971550" lvl="1" indent="-514350">
                  <a:buFont typeface="+mj-lt"/>
                  <a:buAutoNum type="arabicPeriod"/>
                </a:pPr>
                <a:endParaRPr lang="it-IT" sz="2700" dirty="0" smtClean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75" y="980728"/>
                <a:ext cx="8363314" cy="4247317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166" t="-12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0700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340" y="-182387"/>
            <a:ext cx="9952276" cy="1251141"/>
          </a:xfrm>
        </p:spPr>
        <p:txBody>
          <a:bodyPr>
            <a:normAutofit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Time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dependent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systems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477575" y="980728"/>
                <a:ext cx="8363314" cy="56938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700" dirty="0" smtClean="0">
                    <a:latin typeface="Cambria" pitchFamily="18" charset="0"/>
                  </a:rPr>
                  <a:t>How to </a:t>
                </a:r>
                <a:r>
                  <a:rPr lang="it-IT" sz="2700" dirty="0" err="1" smtClean="0">
                    <a:latin typeface="Cambria" pitchFamily="18" charset="0"/>
                  </a:rPr>
                  <a:t>obtain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b="1" dirty="0" err="1" smtClean="0">
                    <a:latin typeface="Cambria" pitchFamily="18" charset="0"/>
                  </a:rPr>
                  <a:t>transport</a:t>
                </a:r>
                <a:r>
                  <a:rPr lang="it-IT" sz="2700" b="1" dirty="0" smtClean="0">
                    <a:latin typeface="Cambria" pitchFamily="18" charset="0"/>
                  </a:rPr>
                  <a:t> </a:t>
                </a:r>
                <a:r>
                  <a:rPr lang="it-IT" sz="2700" b="1" dirty="0" err="1" smtClean="0">
                    <a:latin typeface="Cambria" pitchFamily="18" charset="0"/>
                  </a:rPr>
                  <a:t>barriers</a:t>
                </a:r>
                <a:r>
                  <a:rPr lang="it-IT" sz="2700" b="1" dirty="0" smtClean="0">
                    <a:latin typeface="Cambria" pitchFamily="18" charset="0"/>
                  </a:rPr>
                  <a:t> </a:t>
                </a:r>
                <a:r>
                  <a:rPr lang="it-IT" sz="2700" dirty="0" smtClean="0">
                    <a:latin typeface="Cambria" pitchFamily="18" charset="0"/>
                  </a:rPr>
                  <a:t>in a: 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smtClean="0">
                    <a:latin typeface="Cambria" pitchFamily="18" charset="0"/>
                  </a:rPr>
                  <a:t>time </a:t>
                </a:r>
                <a:r>
                  <a:rPr lang="it-IT" sz="2700" dirty="0" err="1" smtClean="0">
                    <a:latin typeface="Cambria" pitchFamily="18" charset="0"/>
                  </a:rPr>
                  <a:t>dependent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system</a:t>
                </a:r>
                <a:r>
                  <a:rPr lang="it-IT" sz="2700" dirty="0" smtClean="0">
                    <a:latin typeface="Cambria" pitchFamily="18" charset="0"/>
                  </a:rPr>
                  <a:t>?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err="1" smtClean="0">
                    <a:latin typeface="Cambria" pitchFamily="18" charset="0"/>
                  </a:rPr>
                  <a:t>Numerical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simulation</a:t>
                </a:r>
                <a:r>
                  <a:rPr lang="it-IT" sz="2700" dirty="0" smtClean="0">
                    <a:latin typeface="Cambria" pitchFamily="18" charset="0"/>
                  </a:rPr>
                  <a:t>?</a:t>
                </a:r>
              </a:p>
              <a:p>
                <a:pPr marL="971550" lvl="1" indent="-514350">
                  <a:buFont typeface="+mj-lt"/>
                  <a:buAutoNum type="arabicPeriod"/>
                </a:pPr>
                <a:endParaRPr lang="it-IT" sz="27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700" dirty="0" err="1" smtClean="0">
                    <a:latin typeface="Cambria" pitchFamily="18" charset="0"/>
                  </a:rPr>
                  <a:t>Several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problems</a:t>
                </a:r>
                <a:r>
                  <a:rPr lang="it-IT" sz="2700" dirty="0" smtClean="0">
                    <a:latin typeface="Cambria" pitchFamily="18" charset="0"/>
                  </a:rPr>
                  <a:t>:  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smtClean="0">
                    <a:latin typeface="Cambria" pitchFamily="18" charset="0"/>
                  </a:rPr>
                  <a:t>no connection </a:t>
                </a:r>
                <a:r>
                  <a:rPr lang="it-IT" sz="2700" dirty="0" err="1" smtClean="0">
                    <a:latin typeface="Cambria" pitchFamily="18" charset="0"/>
                  </a:rPr>
                  <a:t>between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trajectories</a:t>
                </a:r>
                <a:r>
                  <a:rPr lang="it-IT" sz="2700" dirty="0" smtClean="0">
                    <a:latin typeface="Cambria" pitchFamily="18" charset="0"/>
                  </a:rPr>
                  <a:t> and </a:t>
                </a:r>
                <a:r>
                  <a:rPr lang="it-IT" sz="2700" dirty="0" err="1" smtClean="0">
                    <a:latin typeface="Cambria" pitchFamily="18" charset="0"/>
                  </a:rPr>
                  <a:t>fixed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points</a:t>
                </a:r>
                <a:r>
                  <a:rPr lang="it-IT" sz="2700" dirty="0" smtClean="0">
                    <a:latin typeface="Cambria" pitchFamily="18" charset="0"/>
                  </a:rPr>
                  <a:t> of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it-IT" sz="27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it-IT" sz="2700" b="0" i="1" smtClean="0">
                            <a:latin typeface="Cambria Math"/>
                          </a:rPr>
                          <m:t>𝑢</m:t>
                        </m:r>
                      </m:e>
                    </m:acc>
                    <m:r>
                      <a:rPr lang="it-IT" sz="2700" b="0" i="1" smtClean="0">
                        <a:latin typeface="Cambria Math"/>
                      </a:rPr>
                      <m:t>(</m:t>
                    </m:r>
                    <m:r>
                      <a:rPr lang="it-IT" sz="2700" b="0" i="1" smtClean="0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it-IT" sz="27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it-IT" sz="2700" b="0" i="1" smtClean="0">
                            <a:latin typeface="Cambria Math"/>
                          </a:rPr>
                          <m:t>𝑡</m:t>
                        </m:r>
                      </m:e>
                    </m:d>
                    <m:r>
                      <a:rPr lang="it-IT" sz="2700" b="0" i="1" smtClean="0">
                        <a:latin typeface="Cambria Math"/>
                      </a:rPr>
                      <m:t>,</m:t>
                    </m:r>
                    <m:r>
                      <a:rPr lang="it-IT" sz="2700" b="0" i="1" smtClean="0">
                        <a:latin typeface="Cambria Math"/>
                      </a:rPr>
                      <m:t>𝑡</m:t>
                    </m:r>
                    <m:r>
                      <a:rPr lang="it-IT" sz="27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it-IT" sz="2700" dirty="0" smtClean="0">
                    <a:latin typeface="Cambria" pitchFamily="18" charset="0"/>
                  </a:rPr>
                  <a:t>;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b="1" dirty="0" smtClean="0">
                    <a:latin typeface="Cambria" pitchFamily="18" charset="0"/>
                  </a:rPr>
                  <a:t>finite time </a:t>
                </a:r>
                <a:r>
                  <a:rPr lang="it-IT" sz="2700" dirty="0" smtClean="0">
                    <a:latin typeface="Cambria" pitchFamily="18" charset="0"/>
                  </a:rPr>
                  <a:t>of the </a:t>
                </a:r>
                <a:r>
                  <a:rPr lang="it-IT" sz="2700" dirty="0" err="1" smtClean="0">
                    <a:latin typeface="Cambria" pitchFamily="18" charset="0"/>
                  </a:rPr>
                  <a:t>simulation</a:t>
                </a:r>
                <a:r>
                  <a:rPr lang="it-IT" sz="2700" dirty="0" smtClean="0">
                    <a:latin typeface="Cambria" pitchFamily="18" charset="0"/>
                  </a:rPr>
                  <a:t>;</a:t>
                </a:r>
              </a:p>
              <a:p>
                <a:pPr marL="971550" lvl="1" indent="-514350">
                  <a:buFont typeface="+mj-lt"/>
                  <a:buAutoNum type="arabicPeriod"/>
                </a:pP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b="1" dirty="0">
                    <a:latin typeface="Cambria" pitchFamily="18" charset="0"/>
                  </a:rPr>
                  <a:t>g</a:t>
                </a:r>
                <a:r>
                  <a:rPr lang="it-IT" sz="2700" b="1" dirty="0" smtClean="0">
                    <a:latin typeface="Cambria" pitchFamily="18" charset="0"/>
                  </a:rPr>
                  <a:t>lobal mixing </a:t>
                </a:r>
                <a:r>
                  <a:rPr lang="it-IT" sz="2700" dirty="0" smtClean="0">
                    <a:latin typeface="Cambria" pitchFamily="18" charset="0"/>
                  </a:rPr>
                  <a:t>in a long-</a:t>
                </a:r>
                <a:r>
                  <a:rPr lang="it-IT" sz="2700" dirty="0" err="1" smtClean="0">
                    <a:latin typeface="Cambria" pitchFamily="18" charset="0"/>
                  </a:rPr>
                  <a:t>enough</a:t>
                </a:r>
                <a:r>
                  <a:rPr lang="it-IT" sz="2700" dirty="0" smtClean="0">
                    <a:latin typeface="Cambria" pitchFamily="18" charset="0"/>
                  </a:rPr>
                  <a:t> time </a:t>
                </a:r>
                <a:r>
                  <a:rPr lang="it-IT" sz="2700" dirty="0" err="1" smtClean="0">
                    <a:latin typeface="Cambria" pitchFamily="18" charset="0"/>
                  </a:rPr>
                  <a:t>span</a:t>
                </a:r>
                <a:endParaRPr lang="it-IT" sz="2700" dirty="0" smtClean="0">
                  <a:latin typeface="Cambria" pitchFamily="18" charset="0"/>
                </a:endParaRPr>
              </a:p>
              <a:p>
                <a:pPr marL="971550" lvl="1" indent="-514350">
                  <a:buFont typeface="+mj-lt"/>
                  <a:buAutoNum type="arabicPeriod"/>
                </a:pPr>
                <a:endParaRPr lang="it-IT" sz="27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700" dirty="0" smtClean="0">
                    <a:latin typeface="Cambria" pitchFamily="18" charset="0"/>
                  </a:rPr>
                  <a:t>A </a:t>
                </a:r>
                <a:r>
                  <a:rPr lang="it-IT" sz="2700" b="1" dirty="0" err="1" smtClean="0">
                    <a:latin typeface="Cambria" pitchFamily="18" charset="0"/>
                  </a:rPr>
                  <a:t>generalization</a:t>
                </a:r>
                <a:r>
                  <a:rPr lang="it-IT" sz="2700" dirty="0" smtClean="0">
                    <a:latin typeface="Cambria" pitchFamily="18" charset="0"/>
                  </a:rPr>
                  <a:t> of the </a:t>
                </a:r>
                <a:r>
                  <a:rPr lang="it-IT" sz="2700" dirty="0" err="1" smtClean="0">
                    <a:latin typeface="Cambria" pitchFamily="18" charset="0"/>
                  </a:rPr>
                  <a:t>stable</a:t>
                </a:r>
                <a:r>
                  <a:rPr lang="it-IT" sz="2700" dirty="0" smtClean="0">
                    <a:latin typeface="Cambria" pitchFamily="18" charset="0"/>
                  </a:rPr>
                  <a:t> and  </a:t>
                </a:r>
                <a:r>
                  <a:rPr lang="it-IT" sz="2700" dirty="0" err="1" smtClean="0">
                    <a:latin typeface="Cambria" pitchFamily="18" charset="0"/>
                  </a:rPr>
                  <a:t>unstable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manifolds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is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needed</a:t>
                </a:r>
                <a:r>
                  <a:rPr lang="it-IT" sz="2700" dirty="0" smtClean="0">
                    <a:latin typeface="Cambria" pitchFamily="18" charset="0"/>
                  </a:rPr>
                  <a:t> to split the domain </a:t>
                </a:r>
                <a:r>
                  <a:rPr lang="it-IT" sz="2700" dirty="0" err="1" smtClean="0">
                    <a:latin typeface="Cambria" pitchFamily="18" charset="0"/>
                  </a:rPr>
                  <a:t>into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b="1" dirty="0" smtClean="0">
                    <a:latin typeface="Cambria" pitchFamily="18" charset="0"/>
                  </a:rPr>
                  <a:t>macro-</a:t>
                </a:r>
                <a:r>
                  <a:rPr lang="it-IT" sz="2700" b="1" dirty="0" err="1" smtClean="0">
                    <a:latin typeface="Cambria" pitchFamily="18" charset="0"/>
                  </a:rPr>
                  <a:t>regions</a:t>
                </a:r>
                <a:r>
                  <a:rPr lang="it-IT" sz="2700" b="1" dirty="0" smtClean="0">
                    <a:latin typeface="Cambria" pitchFamily="18" charset="0"/>
                  </a:rPr>
                  <a:t> </a:t>
                </a:r>
                <a:r>
                  <a:rPr lang="it-IT" sz="2700" dirty="0" err="1" smtClean="0">
                    <a:latin typeface="Cambria" pitchFamily="18" charset="0"/>
                  </a:rPr>
                  <a:t>not</a:t>
                </a:r>
                <a:r>
                  <a:rPr lang="it-IT" sz="2700" dirty="0">
                    <a:latin typeface="Cambria" pitchFamily="18" charset="0"/>
                  </a:rPr>
                  <a:t> </a:t>
                </a:r>
                <a:r>
                  <a:rPr lang="it-IT" sz="2700" dirty="0" smtClean="0">
                    <a:latin typeface="Cambria" pitchFamily="18" charset="0"/>
                  </a:rPr>
                  <a:t>mixing over a </a:t>
                </a:r>
                <a:r>
                  <a:rPr lang="it-IT" sz="2700" b="1" dirty="0" smtClean="0">
                    <a:latin typeface="Cambria" pitchFamily="18" charset="0"/>
                  </a:rPr>
                  <a:t>finite time</a:t>
                </a:r>
                <a:r>
                  <a:rPr lang="it-IT" sz="2700" dirty="0" smtClean="0">
                    <a:latin typeface="Cambria" pitchFamily="18" charset="0"/>
                  </a:rPr>
                  <a:t> </a:t>
                </a:r>
                <a:r>
                  <a:rPr lang="it-IT" sz="2700" b="1" dirty="0" err="1" smtClean="0">
                    <a:latin typeface="Cambria" pitchFamily="18" charset="0"/>
                  </a:rPr>
                  <a:t>span</a:t>
                </a:r>
                <a:r>
                  <a:rPr lang="it-IT" sz="2700" dirty="0">
                    <a:latin typeface="Cambria" pitchFamily="18" charset="0"/>
                  </a:rPr>
                  <a:t>.</a:t>
                </a:r>
                <a:endParaRPr lang="en-US" sz="2700" dirty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75" y="980728"/>
                <a:ext cx="8363314" cy="5693866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166" t="-9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1248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979848" cy="1251141"/>
          </a:xfrm>
        </p:spPr>
        <p:txBody>
          <a:bodyPr>
            <a:normAutofit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Lagrangian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coherent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structures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(LCS)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395473"/>
            <a:ext cx="2015239" cy="406705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CasellaDiTesto 4"/>
              <p:cNvSpPr txBox="1"/>
              <p:nvPr/>
            </p:nvSpPr>
            <p:spPr>
              <a:xfrm>
                <a:off x="2698807" y="1586479"/>
                <a:ext cx="68628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3200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807" y="1586479"/>
                <a:ext cx="686287" cy="584775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CasellaDiTesto 25"/>
          <p:cNvSpPr txBox="1"/>
          <p:nvPr/>
        </p:nvSpPr>
        <p:spPr>
          <a:xfrm>
            <a:off x="6084168" y="5358503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Adapted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from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Haller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8292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979848" cy="1251141"/>
          </a:xfrm>
        </p:spPr>
        <p:txBody>
          <a:bodyPr>
            <a:normAutofit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Lagrangian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coherent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structures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(LCS)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395473"/>
            <a:ext cx="2015239" cy="406705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2120" y="1586479"/>
            <a:ext cx="2679198" cy="3685040"/>
          </a:xfrm>
          <a:prstGeom prst="rect">
            <a:avLst/>
          </a:prstGeom>
        </p:spPr>
      </p:pic>
      <p:sp>
        <p:nvSpPr>
          <p:cNvPr id="9" name="Freccia a destra 8"/>
          <p:cNvSpPr/>
          <p:nvPr/>
        </p:nvSpPr>
        <p:spPr>
          <a:xfrm>
            <a:off x="3563888" y="2924943"/>
            <a:ext cx="1485732" cy="1008112"/>
          </a:xfrm>
          <a:prstGeom prst="rightArrow">
            <a:avLst/>
          </a:prstGeom>
          <a:solidFill>
            <a:srgbClr val="6D7A9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CasellaDiTesto 4"/>
              <p:cNvSpPr txBox="1"/>
              <p:nvPr/>
            </p:nvSpPr>
            <p:spPr>
              <a:xfrm>
                <a:off x="2698807" y="1586479"/>
                <a:ext cx="68628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3200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807" y="1586479"/>
                <a:ext cx="686287" cy="584775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CasellaDiTesto 14"/>
              <p:cNvSpPr txBox="1"/>
              <p:nvPr/>
            </p:nvSpPr>
            <p:spPr>
              <a:xfrm>
                <a:off x="6271754" y="1586478"/>
                <a:ext cx="14685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3200" b="0" i="1" smtClean="0">
                        <a:latin typeface="Cambria Math"/>
                      </a:rPr>
                      <m:t>𝑡</m:t>
                    </m:r>
                    <m:r>
                      <a:rPr lang="it-IT" sz="3200" b="0" i="1" smtClean="0"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it-IT" sz="3200" b="0" i="0" smtClean="0">
                        <a:latin typeface="Cambria Math"/>
                      </a:rPr>
                      <m:t>Δ</m:t>
                    </m:r>
                    <m:r>
                      <a:rPr lang="it-IT" sz="3200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en-US" sz="3200" dirty="0" smtClean="0"/>
                  <a:t> </a:t>
                </a:r>
                <a:endParaRPr lang="en-US" sz="3200" dirty="0"/>
              </a:p>
            </p:txBody>
          </p:sp>
        </mc:Choice>
        <mc:Fallback>
          <p:sp>
            <p:nvSpPr>
              <p:cNvPr id="15" name="CasellaDiTes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1754" y="1586478"/>
                <a:ext cx="1468598" cy="584775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CasellaDiTesto 25"/>
          <p:cNvSpPr txBox="1"/>
          <p:nvPr/>
        </p:nvSpPr>
        <p:spPr>
          <a:xfrm>
            <a:off x="6084168" y="5358503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Adapted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from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Haller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4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7481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Transport processes in plasma physics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2559" y="1011190"/>
            <a:ext cx="8054865" cy="19442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dirty="0" smtClean="0">
                <a:latin typeface="Cambria" pitchFamily="18" charset="0"/>
                <a:ea typeface="Roboto" pitchFamily="2" charset="0"/>
              </a:rPr>
              <a:t>  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T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he </a:t>
            </a:r>
            <a:r>
              <a:rPr lang="it-IT" sz="2800" b="1" dirty="0" err="1" smtClean="0">
                <a:latin typeface="Cambria" pitchFamily="18" charset="0"/>
                <a:ea typeface="Roboto" pitchFamily="2" charset="0"/>
              </a:rPr>
              <a:t>transport</a:t>
            </a:r>
            <a:r>
              <a:rPr lang="it-IT" sz="2800" b="1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b="1" dirty="0" err="1" smtClean="0">
                <a:latin typeface="Cambria" pitchFamily="18" charset="0"/>
                <a:ea typeface="Roboto" pitchFamily="2" charset="0"/>
              </a:rPr>
              <a:t>process</a:t>
            </a:r>
            <a:r>
              <a:rPr lang="it-IT" sz="2800" b="1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in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these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system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is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essentially</a:t>
            </a:r>
            <a:r>
              <a:rPr lang="it-IT" sz="2800" b="1" dirty="0" smtClean="0">
                <a:latin typeface="Cambria" pitchFamily="18" charset="0"/>
                <a:ea typeface="Roboto" pitchFamily="2" charset="0"/>
              </a:rPr>
              <a:t> the mixing 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of: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  <a:ea typeface="Roboto" pitchFamily="2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it-IT" sz="2800" dirty="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prstClr val="white"/>
                </a:solidFill>
                <a:latin typeface="Candara" pitchFamily="34" charset="0"/>
              </a:rPr>
              <a:t>Matteo Valerio </a:t>
            </a:r>
            <a:r>
              <a:rPr lang="it-IT" err="1">
                <a:solidFill>
                  <a:prstClr val="white"/>
                </a:solidFill>
                <a:latin typeface="Candara" pitchFamily="34" charset="0"/>
              </a:rPr>
              <a:t>Falessi</a:t>
            </a:r>
            <a:endParaRPr lang="en-US">
              <a:solidFill>
                <a:prstClr val="white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white"/>
                </a:solidFill>
                <a:latin typeface="Candara" pitchFamily="34" charset="0"/>
              </a:rPr>
              <a:t>NLED web seminar </a:t>
            </a:r>
            <a:endParaRPr lang="en-US" dirty="0">
              <a:solidFill>
                <a:prstClr val="white"/>
              </a:solidFill>
              <a:latin typeface="Candara" pitchFamily="34" charset="0"/>
            </a:endParaRPr>
          </a:p>
        </p:txBody>
      </p:sp>
      <p:sp>
        <p:nvSpPr>
          <p:cNvPr id="9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8278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979848" cy="1251141"/>
          </a:xfrm>
        </p:spPr>
        <p:txBody>
          <a:bodyPr>
            <a:normAutofit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Lagrangian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coherent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structures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(LCS)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395473"/>
            <a:ext cx="2015239" cy="4067053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2120" y="1586479"/>
            <a:ext cx="2679198" cy="3685040"/>
          </a:xfrm>
          <a:prstGeom prst="rect">
            <a:avLst/>
          </a:prstGeom>
        </p:spPr>
      </p:pic>
      <p:sp>
        <p:nvSpPr>
          <p:cNvPr id="9" name="Freccia a destra 8"/>
          <p:cNvSpPr/>
          <p:nvPr/>
        </p:nvSpPr>
        <p:spPr>
          <a:xfrm>
            <a:off x="3563888" y="2924943"/>
            <a:ext cx="1485732" cy="1008112"/>
          </a:xfrm>
          <a:prstGeom prst="rightArrow">
            <a:avLst/>
          </a:prstGeom>
          <a:solidFill>
            <a:srgbClr val="6D7A9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asellaDiTesto 11"/>
          <p:cNvSpPr txBox="1"/>
          <p:nvPr/>
        </p:nvSpPr>
        <p:spPr>
          <a:xfrm>
            <a:off x="190225" y="5718635"/>
            <a:ext cx="8763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 smtClean="0">
                <a:latin typeface="Cambria" pitchFamily="18" charset="0"/>
              </a:rPr>
              <a:t>These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generalized</a:t>
            </a:r>
            <a:r>
              <a:rPr lang="it-IT" sz="2800" dirty="0" smtClean="0">
                <a:latin typeface="Cambria" pitchFamily="18" charset="0"/>
              </a:rPr>
              <a:t>, finite time, </a:t>
            </a:r>
            <a:r>
              <a:rPr lang="it-IT" sz="2800" dirty="0" err="1" smtClean="0">
                <a:latin typeface="Cambria" pitchFamily="18" charset="0"/>
              </a:rPr>
              <a:t>structures</a:t>
            </a:r>
            <a:r>
              <a:rPr lang="it-IT" sz="2800" dirty="0" smtClean="0">
                <a:latin typeface="Cambria" pitchFamily="18" charset="0"/>
              </a:rPr>
              <a:t> are </a:t>
            </a:r>
            <a:r>
              <a:rPr lang="it-IT" sz="2800" dirty="0" err="1" smtClean="0">
                <a:latin typeface="Cambria" pitchFamily="18" charset="0"/>
              </a:rPr>
              <a:t>called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b="1" dirty="0" smtClean="0">
                <a:latin typeface="Cambria" pitchFamily="18" charset="0"/>
              </a:rPr>
              <a:t>LCS</a:t>
            </a:r>
            <a:r>
              <a:rPr lang="it-IT" sz="2800" dirty="0" smtClean="0">
                <a:latin typeface="Cambria" pitchFamily="18" charset="0"/>
              </a:rPr>
              <a:t>. </a:t>
            </a:r>
            <a:endParaRPr lang="en-US" sz="2800" dirty="0">
              <a:latin typeface="Cambria" pitchFamily="18" charset="0"/>
            </a:endParaRPr>
          </a:p>
        </p:txBody>
      </p:sp>
      <p:cxnSp>
        <p:nvCxnSpPr>
          <p:cNvPr id="14" name="Connettore 2 13"/>
          <p:cNvCxnSpPr/>
          <p:nvPr/>
        </p:nvCxnSpPr>
        <p:spPr>
          <a:xfrm>
            <a:off x="5049620" y="1923717"/>
            <a:ext cx="2402700" cy="641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3541846" y="1400497"/>
            <a:ext cx="235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latin typeface="Cambria" pitchFamily="18" charset="0"/>
              </a:rPr>
              <a:t>Repulsive LCS</a:t>
            </a:r>
            <a:endParaRPr lang="en-US" sz="2800" dirty="0">
              <a:latin typeface="Cambria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CasellaDiTesto 4"/>
              <p:cNvSpPr txBox="1"/>
              <p:nvPr/>
            </p:nvSpPr>
            <p:spPr>
              <a:xfrm>
                <a:off x="2698807" y="1586479"/>
                <a:ext cx="68628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sz="3200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sz="3200" dirty="0"/>
              </a:p>
            </p:txBody>
          </p:sp>
        </mc:Choice>
        <mc:Fallback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807" y="1586479"/>
                <a:ext cx="686287" cy="584775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CasellaDiTesto 14"/>
              <p:cNvSpPr txBox="1"/>
              <p:nvPr/>
            </p:nvSpPr>
            <p:spPr>
              <a:xfrm>
                <a:off x="6271754" y="1586478"/>
                <a:ext cx="14685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3200" b="0" i="1" smtClean="0">
                        <a:latin typeface="Cambria Math"/>
                      </a:rPr>
                      <m:t>𝑡</m:t>
                    </m:r>
                    <m:r>
                      <a:rPr lang="it-IT" sz="3200" b="0" i="1" smtClean="0">
                        <a:latin typeface="Cambria Math"/>
                      </a:rPr>
                      <m:t>+</m:t>
                    </m:r>
                    <m:r>
                      <m:rPr>
                        <m:sty m:val="p"/>
                      </m:rPr>
                      <a:rPr lang="it-IT" sz="3200" b="0" i="0" smtClean="0">
                        <a:latin typeface="Cambria Math"/>
                      </a:rPr>
                      <m:t>Δ</m:t>
                    </m:r>
                    <m:r>
                      <a:rPr lang="it-IT" sz="3200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en-US" sz="3200" dirty="0" smtClean="0"/>
                  <a:t> </a:t>
                </a:r>
                <a:endParaRPr lang="en-US" sz="3200" dirty="0"/>
              </a:p>
            </p:txBody>
          </p:sp>
        </mc:Choice>
        <mc:Fallback>
          <p:sp>
            <p:nvSpPr>
              <p:cNvPr id="15" name="CasellaDiTes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1754" y="1586478"/>
                <a:ext cx="1468598" cy="584775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Connettore 2 16"/>
          <p:cNvCxnSpPr/>
          <p:nvPr/>
        </p:nvCxnSpPr>
        <p:spPr>
          <a:xfrm flipH="1">
            <a:off x="2123728" y="1923717"/>
            <a:ext cx="1931050" cy="3965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CasellaDiTesto 25"/>
          <p:cNvSpPr txBox="1"/>
          <p:nvPr/>
        </p:nvSpPr>
        <p:spPr>
          <a:xfrm>
            <a:off x="6084168" y="5358503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Adapted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from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Haller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5042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 fontScale="90000"/>
          </a:bodyPr>
          <a:lstStyle/>
          <a:p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Finite time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Lyapunov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exponents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(FTLE)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611560" y="1412776"/>
            <a:ext cx="7272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800" dirty="0" smtClean="0">
                <a:latin typeface="Cambria" pitchFamily="18" charset="0"/>
              </a:rPr>
              <a:t>Trajectories </a:t>
            </a:r>
            <a:r>
              <a:rPr lang="it-IT" sz="2800" dirty="0" err="1" smtClean="0">
                <a:latin typeface="Cambria" pitchFamily="18" charset="0"/>
              </a:rPr>
              <a:t>near</a:t>
            </a:r>
            <a:r>
              <a:rPr lang="it-IT" sz="2800" dirty="0" smtClean="0">
                <a:latin typeface="Cambria" pitchFamily="18" charset="0"/>
              </a:rPr>
              <a:t> a </a:t>
            </a:r>
            <a:r>
              <a:rPr lang="it-IT" sz="2800" dirty="0" err="1" smtClean="0">
                <a:latin typeface="Cambria" pitchFamily="18" charset="0"/>
              </a:rPr>
              <a:t>saddle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point</a:t>
            </a:r>
            <a:r>
              <a:rPr lang="it-IT" sz="2800" dirty="0" smtClean="0">
                <a:latin typeface="Cambria" pitchFamily="18" charset="0"/>
              </a:rPr>
              <a:t> diverge  </a:t>
            </a:r>
            <a:r>
              <a:rPr lang="it-IT" sz="2800" dirty="0" err="1" smtClean="0">
                <a:latin typeface="Cambria" pitchFamily="18" charset="0"/>
              </a:rPr>
              <a:t>faster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endParaRPr lang="it-IT" sz="2800" dirty="0"/>
          </a:p>
          <a:p>
            <a:pPr lvl="0"/>
            <a:endParaRPr lang="it-IT" sz="2800" i="1" dirty="0" smtClean="0">
              <a:latin typeface="Cambria Math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3997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 fontScale="90000"/>
          </a:bodyPr>
          <a:lstStyle/>
          <a:p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Finite time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Lyapunov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exponents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(FTLE)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611560" y="1412776"/>
                <a:ext cx="7272808" cy="2534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800" dirty="0" smtClean="0">
                    <a:latin typeface="Cambria" pitchFamily="18" charset="0"/>
                  </a:rPr>
                  <a:t>Trajectories </a:t>
                </a:r>
                <a:r>
                  <a:rPr lang="it-IT" sz="2800" dirty="0" err="1" smtClean="0">
                    <a:latin typeface="Cambria" pitchFamily="18" charset="0"/>
                  </a:rPr>
                  <a:t>near</a:t>
                </a:r>
                <a:r>
                  <a:rPr lang="it-IT" sz="2800" dirty="0" smtClean="0">
                    <a:latin typeface="Cambria" pitchFamily="18" charset="0"/>
                  </a:rPr>
                  <a:t> a </a:t>
                </a:r>
                <a:r>
                  <a:rPr lang="it-IT" sz="2800" dirty="0" err="1" smtClean="0">
                    <a:latin typeface="Cambria" pitchFamily="18" charset="0"/>
                  </a:rPr>
                  <a:t>saddle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point</a:t>
                </a:r>
                <a:r>
                  <a:rPr lang="it-IT" sz="2800" dirty="0" smtClean="0">
                    <a:latin typeface="Cambria" pitchFamily="18" charset="0"/>
                  </a:rPr>
                  <a:t> diverge  </a:t>
                </a:r>
                <a:r>
                  <a:rPr lang="it-IT" sz="2800" dirty="0" err="1" smtClean="0">
                    <a:latin typeface="Cambria" pitchFamily="18" charset="0"/>
                  </a:rPr>
                  <a:t>faster</a:t>
                </a:r>
                <a:r>
                  <a:rPr lang="it-IT" sz="28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800" dirty="0">
                    <a:latin typeface="Cambria" pitchFamily="18" charset="0"/>
                  </a:rPr>
                  <a:t>t</a:t>
                </a:r>
                <a:r>
                  <a:rPr lang="it-IT" sz="2800" dirty="0" smtClean="0">
                    <a:latin typeface="Cambria" pitchFamily="18" charset="0"/>
                  </a:rPr>
                  <a:t>he </a:t>
                </a:r>
                <a:r>
                  <a:rPr lang="it-IT" sz="2800" dirty="0" err="1" smtClean="0">
                    <a:latin typeface="Cambria" pitchFamily="18" charset="0"/>
                  </a:rPr>
                  <a:t>separation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between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two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points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800" i="1">
                        <a:latin typeface="Cambria Math"/>
                      </a:rPr>
                      <m:t>𝛿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it-IT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it-IT" sz="2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it-IT" sz="2800" dirty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advected</a:t>
                </a:r>
                <a:r>
                  <a:rPr lang="it-IT" sz="2800" dirty="0" smtClean="0">
                    <a:latin typeface="Cambria" pitchFamily="18" charset="0"/>
                  </a:rPr>
                  <a:t> by the </a:t>
                </a:r>
                <a:r>
                  <a:rPr lang="it-IT" sz="2800" dirty="0" err="1" smtClean="0">
                    <a:latin typeface="Cambria" pitchFamily="18" charset="0"/>
                  </a:rPr>
                  <a:t>fluid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is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descripted</a:t>
                </a:r>
                <a:r>
                  <a:rPr lang="it-IT" sz="2800" dirty="0" smtClean="0">
                    <a:latin typeface="Cambria" pitchFamily="18" charset="0"/>
                  </a:rPr>
                  <a:t> by  the </a:t>
                </a:r>
                <a:r>
                  <a:rPr lang="it-IT" sz="2800" b="1" dirty="0" err="1" smtClean="0">
                    <a:latin typeface="Cambria" pitchFamily="18" charset="0"/>
                  </a:rPr>
                  <a:t>Lyapunov</a:t>
                </a:r>
                <a:r>
                  <a:rPr lang="it-IT" sz="2800" b="1" dirty="0" smtClean="0">
                    <a:latin typeface="Cambria" pitchFamily="18" charset="0"/>
                  </a:rPr>
                  <a:t> </a:t>
                </a:r>
                <a:r>
                  <a:rPr lang="it-IT" sz="2800" b="1" dirty="0" err="1" smtClean="0">
                    <a:latin typeface="Cambria" pitchFamily="18" charset="0"/>
                  </a:rPr>
                  <a:t>exponent</a:t>
                </a:r>
                <a:r>
                  <a:rPr lang="it-IT" sz="2800" b="1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field</a:t>
                </a:r>
                <a:r>
                  <a:rPr lang="it-IT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2800" i="1">
                            <a:latin typeface="Cambria Math"/>
                          </a:rPr>
                        </m:ctrlPr>
                      </m:sSubSupPr>
                      <m:e>
                        <m:sSup>
                          <m:sSupPr>
                            <m:ctrlPr>
                              <a:rPr lang="it-IT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it-IT" sz="2800" i="1">
                                <a:latin typeface="Cambria Math"/>
                              </a:rPr>
                              <m:t>𝜎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it-IT" sz="2800" b="0" i="0" smtClean="0">
                                <a:latin typeface="Cambria Math"/>
                              </a:rPr>
                              <m:t>Δ</m:t>
                            </m:r>
                            <m:r>
                              <a:rPr lang="it-IT" sz="2800" b="0" i="1" smtClean="0">
                                <a:latin typeface="Cambria Math"/>
                              </a:rPr>
                              <m:t>𝑡</m:t>
                            </m:r>
                          </m:sup>
                        </m:sSup>
                      </m:e>
                      <m:sub>
                        <m:r>
                          <a:rPr lang="it-IT" sz="28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it-IT" sz="2800">
                        <a:latin typeface="Cambria Math"/>
                      </a:rPr>
                      <m:t>(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r>
                      <a:rPr lang="it-IT" sz="2800">
                        <a:latin typeface="Cambria Math"/>
                      </a:rPr>
                      <m:t>,</m:t>
                    </m:r>
                    <m:r>
                      <a:rPr lang="it-IT" sz="2800" i="1">
                        <a:latin typeface="Cambria Math"/>
                      </a:rPr>
                      <m:t>𝑦</m:t>
                    </m:r>
                    <m:r>
                      <a:rPr lang="it-IT" sz="2800">
                        <a:latin typeface="Cambria Math"/>
                      </a:rPr>
                      <m:t>)</m:t>
                    </m:r>
                  </m:oMath>
                </a14:m>
                <a:endParaRPr lang="it-IT" sz="2800" dirty="0"/>
              </a:p>
              <a:p>
                <a:pPr lvl="0"/>
                <a:endParaRPr lang="it-IT" i="1" dirty="0">
                  <a:latin typeface="Cambria Math"/>
                </a:endParaRPr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412776"/>
                <a:ext cx="7272808" cy="2534925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425" t="-24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6906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 fontScale="90000"/>
          </a:bodyPr>
          <a:lstStyle/>
          <a:p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Finite time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Lyapunov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exponents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(FTLE)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611560" y="1412776"/>
                <a:ext cx="7272808" cy="36620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800" dirty="0" smtClean="0">
                    <a:latin typeface="Cambria" pitchFamily="18" charset="0"/>
                  </a:rPr>
                  <a:t>Trajectories </a:t>
                </a:r>
                <a:r>
                  <a:rPr lang="it-IT" sz="2800" dirty="0" err="1" smtClean="0">
                    <a:latin typeface="Cambria" pitchFamily="18" charset="0"/>
                  </a:rPr>
                  <a:t>near</a:t>
                </a:r>
                <a:r>
                  <a:rPr lang="it-IT" sz="2800" dirty="0" smtClean="0">
                    <a:latin typeface="Cambria" pitchFamily="18" charset="0"/>
                  </a:rPr>
                  <a:t> a </a:t>
                </a:r>
                <a:r>
                  <a:rPr lang="it-IT" sz="2800" dirty="0" err="1" smtClean="0">
                    <a:latin typeface="Cambria" pitchFamily="18" charset="0"/>
                  </a:rPr>
                  <a:t>saddle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point</a:t>
                </a:r>
                <a:r>
                  <a:rPr lang="it-IT" sz="2800" dirty="0" smtClean="0">
                    <a:latin typeface="Cambria" pitchFamily="18" charset="0"/>
                  </a:rPr>
                  <a:t> diverge  </a:t>
                </a:r>
                <a:r>
                  <a:rPr lang="it-IT" sz="2800" dirty="0" err="1" smtClean="0">
                    <a:latin typeface="Cambria" pitchFamily="18" charset="0"/>
                  </a:rPr>
                  <a:t>faster</a:t>
                </a:r>
                <a:r>
                  <a:rPr lang="it-IT" sz="28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800" dirty="0">
                    <a:latin typeface="Cambria" pitchFamily="18" charset="0"/>
                  </a:rPr>
                  <a:t>t</a:t>
                </a:r>
                <a:r>
                  <a:rPr lang="it-IT" sz="2800" dirty="0" smtClean="0">
                    <a:latin typeface="Cambria" pitchFamily="18" charset="0"/>
                  </a:rPr>
                  <a:t>he </a:t>
                </a:r>
                <a:r>
                  <a:rPr lang="it-IT" sz="2800" dirty="0" err="1" smtClean="0">
                    <a:latin typeface="Cambria" pitchFamily="18" charset="0"/>
                  </a:rPr>
                  <a:t>separation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between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two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points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800" i="1">
                        <a:latin typeface="Cambria Math"/>
                      </a:rPr>
                      <m:t>𝛿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it-IT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it-IT" sz="2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it-IT" sz="2800" dirty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advected</a:t>
                </a:r>
                <a:r>
                  <a:rPr lang="it-IT" sz="2800" dirty="0" smtClean="0">
                    <a:latin typeface="Cambria" pitchFamily="18" charset="0"/>
                  </a:rPr>
                  <a:t> by the </a:t>
                </a:r>
                <a:r>
                  <a:rPr lang="it-IT" sz="2800" dirty="0" err="1" smtClean="0">
                    <a:latin typeface="Cambria" pitchFamily="18" charset="0"/>
                  </a:rPr>
                  <a:t>fluid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is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descripted</a:t>
                </a:r>
                <a:r>
                  <a:rPr lang="it-IT" sz="2800" dirty="0" smtClean="0">
                    <a:latin typeface="Cambria" pitchFamily="18" charset="0"/>
                  </a:rPr>
                  <a:t> by  the </a:t>
                </a:r>
                <a:r>
                  <a:rPr lang="it-IT" sz="2800" b="1" dirty="0" err="1" smtClean="0">
                    <a:latin typeface="Cambria" pitchFamily="18" charset="0"/>
                  </a:rPr>
                  <a:t>Lyapunov</a:t>
                </a:r>
                <a:r>
                  <a:rPr lang="it-IT" sz="2800" b="1" dirty="0" smtClean="0">
                    <a:latin typeface="Cambria" pitchFamily="18" charset="0"/>
                  </a:rPr>
                  <a:t> </a:t>
                </a:r>
                <a:r>
                  <a:rPr lang="it-IT" sz="2800" b="1" dirty="0" err="1" smtClean="0">
                    <a:latin typeface="Cambria" pitchFamily="18" charset="0"/>
                  </a:rPr>
                  <a:t>exponent</a:t>
                </a:r>
                <a:r>
                  <a:rPr lang="it-IT" sz="2800" b="1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field</a:t>
                </a:r>
                <a:r>
                  <a:rPr lang="it-IT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2800" i="1">
                            <a:latin typeface="Cambria Math"/>
                          </a:rPr>
                        </m:ctrlPr>
                      </m:sSubSupPr>
                      <m:e>
                        <m:sSup>
                          <m:sSupPr>
                            <m:ctrlPr>
                              <a:rPr lang="it-IT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it-IT" sz="2800" i="1">
                                <a:latin typeface="Cambria Math"/>
                              </a:rPr>
                              <m:t>𝜎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it-IT" sz="2800" b="0" i="0" smtClean="0">
                                <a:latin typeface="Cambria Math"/>
                              </a:rPr>
                              <m:t>Δ</m:t>
                            </m:r>
                            <m:r>
                              <a:rPr lang="it-IT" sz="2800" b="0" i="1" smtClean="0">
                                <a:latin typeface="Cambria Math"/>
                              </a:rPr>
                              <m:t>𝑡</m:t>
                            </m:r>
                          </m:sup>
                        </m:sSup>
                      </m:e>
                      <m:sub>
                        <m:r>
                          <a:rPr lang="it-IT" sz="28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it-IT" sz="2800">
                        <a:latin typeface="Cambria Math"/>
                      </a:rPr>
                      <m:t>(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r>
                      <a:rPr lang="it-IT" sz="2800">
                        <a:latin typeface="Cambria Math"/>
                      </a:rPr>
                      <m:t>,</m:t>
                    </m:r>
                    <m:r>
                      <a:rPr lang="it-IT" sz="2800" i="1">
                        <a:latin typeface="Cambria Math"/>
                      </a:rPr>
                      <m:t>𝑦</m:t>
                    </m:r>
                    <m:r>
                      <a:rPr lang="it-IT" sz="2800">
                        <a:latin typeface="Cambria Math"/>
                      </a:rPr>
                      <m:t>)</m:t>
                    </m:r>
                  </m:oMath>
                </a14:m>
                <a:endParaRPr lang="it-IT" sz="2800" dirty="0"/>
              </a:p>
              <a:p>
                <a:pPr lvl="0"/>
                <a:endParaRPr lang="it-IT" i="1" dirty="0">
                  <a:latin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it-IT" sz="2800" i="1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it-IT" sz="2800" i="1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it-IT" sz="2800">
                                  <a:latin typeface="Cambria Math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it-IT" sz="2800" i="1">
                                  <a:latin typeface="Cambria Math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it-IT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it-IT" sz="2800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lim>
                          </m:limLow>
                        </m:fName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it-IT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it-IT" sz="2800" i="1">
                                  <a:latin typeface="Cambria Math"/>
                                </a:rPr>
                                <m:t>𝛿</m:t>
                              </m:r>
                              <m:r>
                                <a:rPr lang="it-IT" sz="28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it-IT" sz="2800">
                                  <a:latin typeface="Cambria Math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it-IT" sz="2800" b="0" i="0" smtClean="0">
                                  <a:latin typeface="Cambria Math"/>
                                </a:rPr>
                                <m:t>t</m:t>
                              </m:r>
                              <m:r>
                                <a:rPr lang="it-IT" sz="2800" b="0" i="0" smtClean="0">
                                  <a:latin typeface="Cambria Math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it-IT" sz="2800" b="0" i="0" smtClean="0">
                                  <a:latin typeface="Cambria Math"/>
                                </a:rPr>
                                <m:t>Δ</m:t>
                              </m:r>
                              <m:r>
                                <a:rPr lang="it-IT" sz="2800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it-IT" sz="2800">
                                  <a:latin typeface="Cambria Math"/>
                                </a:rPr>
                                <m:t>)</m:t>
                              </m:r>
                            </m:e>
                          </m:d>
                        </m:e>
                      </m:func>
                      <m:r>
                        <a:rPr lang="it-IT" sz="280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t-IT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it-IT" sz="28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sSubSup>
                            <m:sSubSupPr>
                              <m:ctrlPr>
                                <a:rPr lang="it-IT" sz="2800" i="1">
                                  <a:latin typeface="Cambria Math"/>
                                </a:rPr>
                              </m:ctrlPr>
                            </m:sSubSupPr>
                            <m:e>
                              <m:sSup>
                                <m:sSupPr>
                                  <m:ctrlPr>
                                    <a:rPr lang="it-IT" sz="28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it-IT" sz="2800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it-IT" sz="2800" b="0" i="0" smtClean="0">
                                      <a:latin typeface="Cambria Math"/>
                                    </a:rPr>
                                    <m:t>Δ</m:t>
                                  </m:r>
                                  <m:r>
                                    <a:rPr lang="it-IT" sz="2800" b="0" i="1" smtClean="0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  <m:sub>
                              <m:r>
                                <a:rPr lang="it-IT" sz="2800" i="1">
                                  <a:latin typeface="Cambria Math"/>
                                </a:rPr>
                                <m:t>𝑡</m:t>
                              </m:r>
                            </m:sub>
                            <m:sup/>
                          </m:sSubSup>
                        </m:sup>
                      </m:sSup>
                      <m:d>
                        <m:dPr>
                          <m:begChr m:val="‖"/>
                          <m:endChr m:val="‖"/>
                          <m:ctrlPr>
                            <a:rPr lang="it-IT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it-IT" sz="2800" i="1">
                              <a:latin typeface="Cambria Math"/>
                            </a:rPr>
                            <m:t>𝛿</m:t>
                          </m:r>
                          <m:r>
                            <a:rPr lang="it-IT" sz="2800" i="1">
                              <a:latin typeface="Cambria Math"/>
                            </a:rPr>
                            <m:t>𝑥</m:t>
                          </m:r>
                          <m:r>
                            <a:rPr lang="it-IT" sz="2800">
                              <a:latin typeface="Cambria Math"/>
                            </a:rPr>
                            <m:t>(</m:t>
                          </m:r>
                          <m:r>
                            <a:rPr lang="it-IT" sz="2800" i="1">
                              <a:latin typeface="Cambria Math"/>
                            </a:rPr>
                            <m:t>𝑡</m:t>
                          </m:r>
                          <m:r>
                            <a:rPr lang="it-IT" sz="2800">
                              <a:latin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it-IT" sz="2800" dirty="0"/>
              </a:p>
              <a:p>
                <a:pPr marL="457200" lvl="0" indent="-457200">
                  <a:buFont typeface="Arial" pitchFamily="34" charset="0"/>
                  <a:buChar char="•"/>
                </a:pPr>
                <a:endParaRPr lang="it-IT" sz="2800" i="1" dirty="0" smtClean="0">
                  <a:latin typeface="Cambria Math"/>
                </a:endParaRPr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412776"/>
                <a:ext cx="7272808" cy="3662028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425" t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733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 fontScale="90000"/>
          </a:bodyPr>
          <a:lstStyle/>
          <a:p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Finite time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Lyapunov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exponents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(FTLE)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611560" y="1412776"/>
                <a:ext cx="7272808" cy="4092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800" dirty="0" smtClean="0">
                    <a:latin typeface="Cambria" pitchFamily="18" charset="0"/>
                  </a:rPr>
                  <a:t>Trajectories </a:t>
                </a:r>
                <a:r>
                  <a:rPr lang="it-IT" sz="2800" dirty="0" err="1" smtClean="0">
                    <a:latin typeface="Cambria" pitchFamily="18" charset="0"/>
                  </a:rPr>
                  <a:t>near</a:t>
                </a:r>
                <a:r>
                  <a:rPr lang="it-IT" sz="2800" dirty="0" smtClean="0">
                    <a:latin typeface="Cambria" pitchFamily="18" charset="0"/>
                  </a:rPr>
                  <a:t> a </a:t>
                </a:r>
                <a:r>
                  <a:rPr lang="it-IT" sz="2800" dirty="0" err="1" smtClean="0">
                    <a:latin typeface="Cambria" pitchFamily="18" charset="0"/>
                  </a:rPr>
                  <a:t>saddle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point</a:t>
                </a:r>
                <a:r>
                  <a:rPr lang="it-IT" sz="2800" dirty="0" smtClean="0">
                    <a:latin typeface="Cambria" pitchFamily="18" charset="0"/>
                  </a:rPr>
                  <a:t> diverge  </a:t>
                </a:r>
                <a:r>
                  <a:rPr lang="it-IT" sz="2800" dirty="0" err="1" smtClean="0">
                    <a:latin typeface="Cambria" pitchFamily="18" charset="0"/>
                  </a:rPr>
                  <a:t>faster</a:t>
                </a:r>
                <a:r>
                  <a:rPr lang="it-IT" sz="28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800" dirty="0">
                    <a:latin typeface="Cambria" pitchFamily="18" charset="0"/>
                  </a:rPr>
                  <a:t>t</a:t>
                </a:r>
                <a:r>
                  <a:rPr lang="it-IT" sz="2800" dirty="0" smtClean="0">
                    <a:latin typeface="Cambria" pitchFamily="18" charset="0"/>
                  </a:rPr>
                  <a:t>he </a:t>
                </a:r>
                <a:r>
                  <a:rPr lang="it-IT" sz="2800" dirty="0" err="1" smtClean="0">
                    <a:latin typeface="Cambria" pitchFamily="18" charset="0"/>
                  </a:rPr>
                  <a:t>separation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between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two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points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800" i="1">
                        <a:latin typeface="Cambria Math"/>
                      </a:rPr>
                      <m:t>𝛿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it-IT" sz="2800" i="1">
                            <a:latin typeface="Cambria Math"/>
                          </a:rPr>
                        </m:ctrlPr>
                      </m:dPr>
                      <m:e>
                        <m:r>
                          <a:rPr lang="it-IT" sz="2800" i="1">
                            <a:latin typeface="Cambria Math"/>
                          </a:rPr>
                          <m:t>𝑡</m:t>
                        </m:r>
                      </m:e>
                    </m:d>
                  </m:oMath>
                </a14:m>
                <a:r>
                  <a:rPr lang="it-IT" sz="2800" dirty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advected</a:t>
                </a:r>
                <a:r>
                  <a:rPr lang="it-IT" sz="2800" dirty="0" smtClean="0">
                    <a:latin typeface="Cambria" pitchFamily="18" charset="0"/>
                  </a:rPr>
                  <a:t> by the </a:t>
                </a:r>
                <a:r>
                  <a:rPr lang="it-IT" sz="2800" dirty="0" err="1" smtClean="0">
                    <a:latin typeface="Cambria" pitchFamily="18" charset="0"/>
                  </a:rPr>
                  <a:t>fluid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is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descripted</a:t>
                </a:r>
                <a:r>
                  <a:rPr lang="it-IT" sz="2800" dirty="0" smtClean="0">
                    <a:latin typeface="Cambria" pitchFamily="18" charset="0"/>
                  </a:rPr>
                  <a:t> by  the </a:t>
                </a:r>
                <a:r>
                  <a:rPr lang="it-IT" sz="2800" b="1" dirty="0" err="1" smtClean="0">
                    <a:latin typeface="Cambria" pitchFamily="18" charset="0"/>
                  </a:rPr>
                  <a:t>Lyapunov</a:t>
                </a:r>
                <a:r>
                  <a:rPr lang="it-IT" sz="2800" b="1" dirty="0" smtClean="0">
                    <a:latin typeface="Cambria" pitchFamily="18" charset="0"/>
                  </a:rPr>
                  <a:t> </a:t>
                </a:r>
                <a:r>
                  <a:rPr lang="it-IT" sz="2800" b="1" dirty="0" err="1" smtClean="0">
                    <a:latin typeface="Cambria" pitchFamily="18" charset="0"/>
                  </a:rPr>
                  <a:t>exponent</a:t>
                </a:r>
                <a:r>
                  <a:rPr lang="it-IT" sz="2800" b="1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field</a:t>
                </a:r>
                <a:r>
                  <a:rPr lang="it-IT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2800" i="1">
                            <a:latin typeface="Cambria Math"/>
                          </a:rPr>
                        </m:ctrlPr>
                      </m:sSubSupPr>
                      <m:e>
                        <m:sSup>
                          <m:sSupPr>
                            <m:ctrlPr>
                              <a:rPr lang="it-IT" sz="28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it-IT" sz="2800" i="1">
                                <a:latin typeface="Cambria Math"/>
                              </a:rPr>
                              <m:t>𝜎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it-IT" sz="2800" b="0" i="0" smtClean="0">
                                <a:latin typeface="Cambria Math"/>
                              </a:rPr>
                              <m:t>Δ</m:t>
                            </m:r>
                            <m:r>
                              <a:rPr lang="it-IT" sz="2800" b="0" i="1" smtClean="0">
                                <a:latin typeface="Cambria Math"/>
                              </a:rPr>
                              <m:t>𝑡</m:t>
                            </m:r>
                          </m:sup>
                        </m:sSup>
                      </m:e>
                      <m:sub>
                        <m:r>
                          <a:rPr lang="it-IT" sz="28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it-IT" sz="2800">
                        <a:latin typeface="Cambria Math"/>
                      </a:rPr>
                      <m:t>(</m:t>
                    </m:r>
                    <m:r>
                      <a:rPr lang="it-IT" sz="2800" i="1">
                        <a:latin typeface="Cambria Math"/>
                      </a:rPr>
                      <m:t>𝑥</m:t>
                    </m:r>
                    <m:r>
                      <a:rPr lang="it-IT" sz="2800">
                        <a:latin typeface="Cambria Math"/>
                      </a:rPr>
                      <m:t>,</m:t>
                    </m:r>
                    <m:r>
                      <a:rPr lang="it-IT" sz="2800" i="1">
                        <a:latin typeface="Cambria Math"/>
                      </a:rPr>
                      <m:t>𝑦</m:t>
                    </m:r>
                    <m:r>
                      <a:rPr lang="it-IT" sz="2800">
                        <a:latin typeface="Cambria Math"/>
                      </a:rPr>
                      <m:t>)</m:t>
                    </m:r>
                  </m:oMath>
                </a14:m>
                <a:endParaRPr lang="it-IT" sz="2800" dirty="0"/>
              </a:p>
              <a:p>
                <a:pPr lvl="0"/>
                <a:endParaRPr lang="it-IT" i="1" dirty="0">
                  <a:latin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it-IT" sz="2800" i="1">
                              <a:latin typeface="Cambria Math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it-IT" sz="2800" i="1">
                                  <a:latin typeface="Cambria Math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it-IT" sz="2800">
                                  <a:latin typeface="Cambria Math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it-IT" sz="2800" i="1">
                                  <a:latin typeface="Cambria Math"/>
                                </a:rPr>
                                <m:t>𝛿</m:t>
                              </m:r>
                              <m:d>
                                <m:dPr>
                                  <m:ctrlPr>
                                    <a:rPr lang="it-IT" sz="2800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it-IT" sz="2800" i="1">
                                      <a:latin typeface="Cambria Math"/>
                                    </a:rPr>
                                    <m:t>𝑡</m:t>
                                  </m:r>
                                </m:e>
                              </m:d>
                            </m:lim>
                          </m:limLow>
                        </m:fName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it-IT" sz="2800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it-IT" sz="2800" i="1">
                                  <a:latin typeface="Cambria Math"/>
                                </a:rPr>
                                <m:t>𝛿</m:t>
                              </m:r>
                              <m:r>
                                <a:rPr lang="it-IT" sz="28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it-IT" sz="2800">
                                  <a:latin typeface="Cambria Math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it-IT" sz="2800" b="0" i="0" smtClean="0">
                                  <a:latin typeface="Cambria Math"/>
                                </a:rPr>
                                <m:t>t</m:t>
                              </m:r>
                              <m:r>
                                <a:rPr lang="it-IT" sz="2800" b="0" i="0" smtClean="0">
                                  <a:latin typeface="Cambria Math"/>
                                </a:rPr>
                                <m:t>+</m:t>
                              </m:r>
                              <m:r>
                                <m:rPr>
                                  <m:sty m:val="p"/>
                                </m:rPr>
                                <a:rPr lang="it-IT" sz="2800" b="0" i="0" smtClean="0">
                                  <a:latin typeface="Cambria Math"/>
                                </a:rPr>
                                <m:t>Δ</m:t>
                              </m:r>
                              <m:r>
                                <a:rPr lang="it-IT" sz="2800" b="0" i="1" smtClean="0">
                                  <a:latin typeface="Cambria Math"/>
                                </a:rPr>
                                <m:t>𝑡</m:t>
                              </m:r>
                              <m:r>
                                <a:rPr lang="it-IT" sz="2800">
                                  <a:latin typeface="Cambria Math"/>
                                </a:rPr>
                                <m:t>)</m:t>
                              </m:r>
                            </m:e>
                          </m:d>
                        </m:e>
                      </m:func>
                      <m:r>
                        <a:rPr lang="it-IT" sz="280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t-IT" sz="28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it-IT" sz="2800" i="1">
                              <a:latin typeface="Cambria Math"/>
                            </a:rPr>
                            <m:t>𝑒</m:t>
                          </m:r>
                        </m:e>
                        <m:sup>
                          <m:sSubSup>
                            <m:sSubSupPr>
                              <m:ctrlPr>
                                <a:rPr lang="it-IT" sz="2800" i="1">
                                  <a:latin typeface="Cambria Math"/>
                                </a:rPr>
                              </m:ctrlPr>
                            </m:sSubSupPr>
                            <m:e>
                              <m:sSup>
                                <m:sSupPr>
                                  <m:ctrlPr>
                                    <a:rPr lang="it-IT" sz="28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it-IT" sz="2800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it-IT" sz="2800" b="0" i="0" smtClean="0">
                                      <a:latin typeface="Cambria Math"/>
                                    </a:rPr>
                                    <m:t>Δ</m:t>
                                  </m:r>
                                  <m:r>
                                    <a:rPr lang="it-IT" sz="2800" b="0" i="1" smtClean="0">
                                      <a:latin typeface="Cambria Math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  <m:sub>
                              <m:r>
                                <a:rPr lang="it-IT" sz="2800" i="1">
                                  <a:latin typeface="Cambria Math"/>
                                </a:rPr>
                                <m:t>𝑡</m:t>
                              </m:r>
                            </m:sub>
                            <m:sup/>
                          </m:sSubSup>
                        </m:sup>
                      </m:sSup>
                      <m:d>
                        <m:dPr>
                          <m:begChr m:val="‖"/>
                          <m:endChr m:val="‖"/>
                          <m:ctrlPr>
                            <a:rPr lang="it-IT" sz="28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it-IT" sz="2800" i="1">
                              <a:latin typeface="Cambria Math"/>
                            </a:rPr>
                            <m:t>𝛿</m:t>
                          </m:r>
                          <m:r>
                            <a:rPr lang="it-IT" sz="2800" i="1">
                              <a:latin typeface="Cambria Math"/>
                            </a:rPr>
                            <m:t>𝑥</m:t>
                          </m:r>
                          <m:r>
                            <a:rPr lang="it-IT" sz="2800">
                              <a:latin typeface="Cambria Math"/>
                            </a:rPr>
                            <m:t>(</m:t>
                          </m:r>
                          <m:r>
                            <a:rPr lang="it-IT" sz="2800" i="1">
                              <a:latin typeface="Cambria Math"/>
                            </a:rPr>
                            <m:t>𝑡</m:t>
                          </m:r>
                          <m:r>
                            <a:rPr lang="it-IT" sz="2800">
                              <a:latin typeface="Cambria Math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it-IT" sz="2800" dirty="0"/>
              </a:p>
              <a:p>
                <a:pPr marL="457200" lvl="0" indent="-457200">
                  <a:buFont typeface="Arial" pitchFamily="34" charset="0"/>
                  <a:buChar char="•"/>
                </a:pPr>
                <a:endParaRPr lang="it-IT" sz="2800" i="1" dirty="0" smtClean="0">
                  <a:latin typeface="Cambria Math"/>
                </a:endParaRPr>
              </a:p>
              <a:p>
                <a:pPr marL="457200" lvl="0" indent="-457200">
                  <a:buFont typeface="Arial" pitchFamily="34" charset="0"/>
                  <a:buChar char="•"/>
                </a:pPr>
                <a:r>
                  <a:rPr lang="it-IT" sz="2800" dirty="0" err="1">
                    <a:latin typeface="Cambria" pitchFamily="18" charset="0"/>
                  </a:rPr>
                  <a:t>t</a:t>
                </a:r>
                <a:r>
                  <a:rPr lang="it-IT" sz="2800" dirty="0" err="1" smtClean="0">
                    <a:latin typeface="Cambria" pitchFamily="18" charset="0"/>
                  </a:rPr>
                  <a:t>wo</a:t>
                </a:r>
                <a:r>
                  <a:rPr lang="it-IT" sz="2800" dirty="0" smtClean="0">
                    <a:latin typeface="Cambria" pitchFamily="18" charset="0"/>
                  </a:rPr>
                  <a:t> </a:t>
                </a:r>
                <a:r>
                  <a:rPr lang="it-IT" sz="2800" dirty="0" err="1" smtClean="0">
                    <a:latin typeface="Cambria" pitchFamily="18" charset="0"/>
                  </a:rPr>
                  <a:t>parameters</a:t>
                </a:r>
                <a:r>
                  <a:rPr lang="it-IT" sz="2800" dirty="0" smtClean="0">
                    <a:latin typeface="Cambria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it-IT" sz="2800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en-US" sz="2800" dirty="0" smtClean="0">
                    <a:latin typeface="Cambria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800" b="0" i="0" smtClean="0">
                        <a:latin typeface="Cambria Math"/>
                      </a:rPr>
                      <m:t>Δ</m:t>
                    </m:r>
                    <m:r>
                      <a:rPr lang="it-IT" sz="2800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en-US" sz="2800" dirty="0" smtClean="0">
                    <a:latin typeface="Cambria" pitchFamily="18" charset="0"/>
                  </a:rPr>
                  <a:t>.</a:t>
                </a:r>
                <a:endParaRPr lang="en-US" sz="2800" dirty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412776"/>
                <a:ext cx="7272808" cy="4092915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425" t="-1490" b="-32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404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FTLE: steady double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gyre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394789" y="1007197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Shadden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212 (2005)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0450" y="1655242"/>
            <a:ext cx="7359902" cy="419514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14" name="CasellaDiTesto 13"/>
              <p:cNvSpPr txBox="1"/>
              <p:nvPr/>
            </p:nvSpPr>
            <p:spPr>
              <a:xfrm>
                <a:off x="7305007" y="2856344"/>
                <a:ext cx="2232247" cy="106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100" dirty="0" smtClean="0">
                    <a:latin typeface="Cambria" pitchFamily="18" charset="0"/>
                  </a:rPr>
                  <a:t>FTLE </a:t>
                </a:r>
                <a:r>
                  <a:rPr lang="it-IT" sz="2100" dirty="0" err="1" smtClean="0">
                    <a:latin typeface="Cambria" pitchFamily="18" charset="0"/>
                  </a:rPr>
                  <a:t>field</a:t>
                </a:r>
                <a:r>
                  <a:rPr lang="it-IT" sz="2100" dirty="0" smtClean="0">
                    <a:latin typeface="Cambria" pitchFamily="18" charset="0"/>
                  </a:rPr>
                  <a:t> for </a:t>
                </a:r>
                <a:r>
                  <a:rPr lang="it-IT" sz="2100" dirty="0" err="1" smtClean="0">
                    <a:latin typeface="Cambria" pitchFamily="18" charset="0"/>
                  </a:rPr>
                  <a:t>different</a:t>
                </a:r>
                <a:r>
                  <a:rPr lang="it-IT" sz="21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100" b="0" i="0" smtClean="0">
                        <a:latin typeface="Cambria Math"/>
                      </a:rPr>
                      <m:t>Δ</m:t>
                    </m:r>
                    <m:r>
                      <a:rPr lang="it-IT" sz="2100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en-US" sz="2100" dirty="0" smtClean="0">
                    <a:latin typeface="Cambria" pitchFamily="18" charset="0"/>
                  </a:rPr>
                  <a:t> values</a:t>
                </a:r>
                <a:endParaRPr lang="en-US" sz="2100" dirty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14" name="CasellaDiTesto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007" y="2856344"/>
                <a:ext cx="2232247" cy="1061829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2997" t="-3448" b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2767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FTLE: steady double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gyre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394789" y="1007197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Shadden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212 (2005)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497" y="1675977"/>
            <a:ext cx="7164227" cy="407166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CasellaDiTesto 14"/>
              <p:cNvSpPr txBox="1"/>
              <p:nvPr/>
            </p:nvSpPr>
            <p:spPr>
              <a:xfrm>
                <a:off x="7305007" y="2869588"/>
                <a:ext cx="223224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100" dirty="0" smtClean="0">
                    <a:latin typeface="Cambria" pitchFamily="18" charset="0"/>
                  </a:rPr>
                  <a:t>FTLE </a:t>
                </a:r>
                <a:r>
                  <a:rPr lang="it-IT" sz="2100" dirty="0" err="1" smtClean="0">
                    <a:latin typeface="Cambria" pitchFamily="18" charset="0"/>
                  </a:rPr>
                  <a:t>field</a:t>
                </a:r>
                <a:r>
                  <a:rPr lang="it-IT" sz="2100" dirty="0" smtClean="0">
                    <a:latin typeface="Cambria" pitchFamily="18" charset="0"/>
                  </a:rPr>
                  <a:t> for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100" b="0" i="0" smtClean="0">
                        <a:latin typeface="Cambria Math"/>
                      </a:rPr>
                      <m:t>Δ</m:t>
                    </m:r>
                    <m:r>
                      <a:rPr lang="it-IT" sz="2100" b="0" i="1" smtClean="0">
                        <a:latin typeface="Cambria Math"/>
                      </a:rPr>
                      <m:t>𝑡</m:t>
                    </m:r>
                    <m:r>
                      <a:rPr lang="it-IT" sz="2100" b="0" i="1" smtClean="0">
                        <a:latin typeface="Cambria Math"/>
                      </a:rPr>
                      <m:t>=17</m:t>
                    </m:r>
                  </m:oMath>
                </a14:m>
                <a:r>
                  <a:rPr lang="en-US" sz="2100" dirty="0" smtClean="0">
                    <a:latin typeface="Cambria" pitchFamily="18" charset="0"/>
                  </a:rPr>
                  <a:t> </a:t>
                </a:r>
                <a:endParaRPr lang="en-US" sz="2100" dirty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15" name="CasellaDiTes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007" y="2869588"/>
                <a:ext cx="2232247" cy="738664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2997" t="-4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4493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FTLE: steady double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gyre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77575" y="5729934"/>
            <a:ext cx="75508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 smtClean="0">
                <a:latin typeface="Cambria" pitchFamily="18" charset="0"/>
              </a:rPr>
              <a:t>What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about</a:t>
            </a:r>
            <a:r>
              <a:rPr lang="it-IT" sz="2800" dirty="0" smtClean="0">
                <a:latin typeface="Cambria" pitchFamily="18" charset="0"/>
              </a:rPr>
              <a:t> the </a:t>
            </a:r>
            <a:r>
              <a:rPr lang="it-IT" sz="2800" b="1" dirty="0" smtClean="0">
                <a:latin typeface="Cambria" pitchFamily="18" charset="0"/>
              </a:rPr>
              <a:t>time </a:t>
            </a:r>
            <a:r>
              <a:rPr lang="it-IT" sz="2800" b="1" dirty="0" err="1" smtClean="0">
                <a:latin typeface="Cambria" pitchFamily="18" charset="0"/>
              </a:rPr>
              <a:t>dependent</a:t>
            </a:r>
            <a:r>
              <a:rPr lang="it-IT" sz="2800" dirty="0" smtClean="0">
                <a:latin typeface="Cambria" pitchFamily="18" charset="0"/>
              </a:rPr>
              <a:t> double </a:t>
            </a:r>
            <a:r>
              <a:rPr lang="it-IT" sz="2800" dirty="0" err="1" smtClean="0">
                <a:latin typeface="Cambria" pitchFamily="18" charset="0"/>
              </a:rPr>
              <a:t>gyre</a:t>
            </a:r>
            <a:r>
              <a:rPr lang="it-IT" sz="2800" dirty="0" smtClean="0">
                <a:latin typeface="Cambria" pitchFamily="18" charset="0"/>
              </a:rPr>
              <a:t>?</a:t>
            </a:r>
            <a:endParaRPr lang="en-US" sz="2800" dirty="0">
              <a:latin typeface="Cambria" pitchFamily="18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394789" y="1007197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Shadden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212 (2005)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497" y="1675977"/>
            <a:ext cx="7164227" cy="407166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CasellaDiTesto 14"/>
              <p:cNvSpPr txBox="1"/>
              <p:nvPr/>
            </p:nvSpPr>
            <p:spPr>
              <a:xfrm>
                <a:off x="7305007" y="2869588"/>
                <a:ext cx="2232247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100" dirty="0" smtClean="0">
                    <a:latin typeface="Cambria" pitchFamily="18" charset="0"/>
                  </a:rPr>
                  <a:t>FTLE </a:t>
                </a:r>
                <a:r>
                  <a:rPr lang="it-IT" sz="2100" dirty="0" err="1" smtClean="0">
                    <a:latin typeface="Cambria" pitchFamily="18" charset="0"/>
                  </a:rPr>
                  <a:t>field</a:t>
                </a:r>
                <a:r>
                  <a:rPr lang="it-IT" sz="2100" dirty="0" smtClean="0">
                    <a:latin typeface="Cambria" pitchFamily="18" charset="0"/>
                  </a:rPr>
                  <a:t> for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100" b="0" i="0" smtClean="0">
                        <a:latin typeface="Cambria Math"/>
                      </a:rPr>
                      <m:t>Δ</m:t>
                    </m:r>
                    <m:r>
                      <a:rPr lang="it-IT" sz="2100" b="0" i="1" smtClean="0">
                        <a:latin typeface="Cambria Math"/>
                      </a:rPr>
                      <m:t>𝑡</m:t>
                    </m:r>
                    <m:r>
                      <a:rPr lang="it-IT" sz="2100" b="0" i="1" smtClean="0">
                        <a:latin typeface="Cambria Math"/>
                      </a:rPr>
                      <m:t>=17</m:t>
                    </m:r>
                  </m:oMath>
                </a14:m>
                <a:r>
                  <a:rPr lang="en-US" sz="2100" dirty="0" smtClean="0">
                    <a:latin typeface="Cambria" pitchFamily="18" charset="0"/>
                  </a:rPr>
                  <a:t> </a:t>
                </a:r>
                <a:endParaRPr lang="en-US" sz="2100" dirty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15" name="CasellaDiTes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5007" y="2869588"/>
                <a:ext cx="2232247" cy="738664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2997" t="-4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13583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FTLE: time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dependent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double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gyre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394789" y="1007197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Shadden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212 (2005)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659" y="1370974"/>
            <a:ext cx="8648526" cy="4740057"/>
          </a:xfrm>
          <a:prstGeom prst="rect">
            <a:avLst/>
          </a:prstGeom>
        </p:spPr>
      </p:pic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3220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FTLE: time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dependent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double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gyre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394789" y="1007197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Shadden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212 (2005)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2168" y="2059672"/>
            <a:ext cx="7339788" cy="380266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12" name="CasellaDiTesto 11"/>
              <p:cNvSpPr txBox="1"/>
              <p:nvPr/>
            </p:nvSpPr>
            <p:spPr>
              <a:xfrm>
                <a:off x="682258" y="5862338"/>
                <a:ext cx="32229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100" dirty="0" smtClean="0">
                    <a:latin typeface="Cambria" pitchFamily="18" charset="0"/>
                  </a:rPr>
                  <a:t>FTLE </a:t>
                </a:r>
                <a:r>
                  <a:rPr lang="it-IT" sz="2100" dirty="0" err="1" smtClean="0">
                    <a:latin typeface="Cambria" pitchFamily="18" charset="0"/>
                  </a:rPr>
                  <a:t>field</a:t>
                </a:r>
                <a:r>
                  <a:rPr lang="it-IT" sz="2100" dirty="0" smtClean="0">
                    <a:latin typeface="Cambria" pitchFamily="18" charset="0"/>
                  </a:rPr>
                  <a:t> for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100" b="0" i="0" smtClean="0">
                        <a:latin typeface="Cambria Math"/>
                      </a:rPr>
                      <m:t>Δ</m:t>
                    </m:r>
                    <m:r>
                      <a:rPr lang="it-IT" sz="2100" b="0" i="1" smtClean="0">
                        <a:latin typeface="Cambria Math"/>
                      </a:rPr>
                      <m:t>𝑡</m:t>
                    </m:r>
                    <m:r>
                      <a:rPr lang="it-IT" sz="2100" b="0" i="1" smtClean="0">
                        <a:latin typeface="Cambria Math"/>
                      </a:rPr>
                      <m:t>=10</m:t>
                    </m:r>
                  </m:oMath>
                </a14:m>
                <a:r>
                  <a:rPr lang="en-US" sz="2100" dirty="0" smtClean="0">
                    <a:latin typeface="Cambria" pitchFamily="18" charset="0"/>
                  </a:rPr>
                  <a:t> </a:t>
                </a:r>
                <a:endParaRPr lang="en-US" sz="2100" dirty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12" name="CasellaDiTesto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258" y="5862338"/>
                <a:ext cx="3222900" cy="415498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2268" t="-8824" b="-27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6553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Transport processes in plasma physics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2559" y="1011190"/>
            <a:ext cx="8054865" cy="19442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dirty="0" smtClean="0">
                <a:latin typeface="Cambria" pitchFamily="18" charset="0"/>
                <a:ea typeface="Roboto" pitchFamily="2" charset="0"/>
              </a:rPr>
              <a:t>  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T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he </a:t>
            </a:r>
            <a:r>
              <a:rPr lang="it-IT" sz="2800" b="1" dirty="0" err="1" smtClean="0">
                <a:latin typeface="Cambria" pitchFamily="18" charset="0"/>
                <a:ea typeface="Roboto" pitchFamily="2" charset="0"/>
              </a:rPr>
              <a:t>transport</a:t>
            </a:r>
            <a:r>
              <a:rPr lang="it-IT" sz="2800" b="1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b="1" dirty="0" err="1" smtClean="0">
                <a:latin typeface="Cambria" pitchFamily="18" charset="0"/>
                <a:ea typeface="Roboto" pitchFamily="2" charset="0"/>
              </a:rPr>
              <a:t>process</a:t>
            </a:r>
            <a:r>
              <a:rPr lang="it-IT" sz="2800" b="1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in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these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system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is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essentially</a:t>
            </a:r>
            <a:r>
              <a:rPr lang="it-IT" sz="2800" b="1" dirty="0" smtClean="0">
                <a:latin typeface="Cambria" pitchFamily="18" charset="0"/>
                <a:ea typeface="Roboto" pitchFamily="2" charset="0"/>
              </a:rPr>
              <a:t> the mixing 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of: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  <a:ea typeface="Roboto" pitchFamily="2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it-IT" sz="2800" dirty="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prstClr val="white"/>
                </a:solidFill>
                <a:latin typeface="Candara" pitchFamily="34" charset="0"/>
              </a:rPr>
              <a:t>Matteo Valerio </a:t>
            </a:r>
            <a:r>
              <a:rPr lang="it-IT" err="1">
                <a:solidFill>
                  <a:prstClr val="white"/>
                </a:solidFill>
                <a:latin typeface="Candara" pitchFamily="34" charset="0"/>
              </a:rPr>
              <a:t>Falessi</a:t>
            </a:r>
            <a:endParaRPr lang="en-US">
              <a:solidFill>
                <a:prstClr val="white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white"/>
                </a:solidFill>
                <a:latin typeface="Candara" pitchFamily="34" charset="0"/>
              </a:rPr>
              <a:t>NLED web seminar </a:t>
            </a:r>
            <a:endParaRPr lang="en-US" dirty="0">
              <a:solidFill>
                <a:prstClr val="white"/>
              </a:solidFill>
              <a:latin typeface="Candara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55576" y="2443133"/>
            <a:ext cx="6120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t-IT" sz="2800" dirty="0" err="1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Fluid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elements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;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t-IT" sz="2800" dirty="0" err="1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phase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space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volumes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;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t-IT" sz="2800" dirty="0" err="1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charge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distribution</a:t>
            </a:r>
            <a:endParaRPr lang="it-IT" sz="2800" dirty="0">
              <a:solidFill>
                <a:prstClr val="black"/>
              </a:solidFill>
              <a:latin typeface="Cambria" pitchFamily="18" charset="0"/>
              <a:ea typeface="Roboto" pitchFamily="2" charset="0"/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7393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FTLE: time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dependent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double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gyre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394789" y="1007197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Shadden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212 (2005)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1857310"/>
            <a:ext cx="7333042" cy="389402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14" name="CasellaDiTesto 13"/>
              <p:cNvSpPr txBox="1"/>
              <p:nvPr/>
            </p:nvSpPr>
            <p:spPr>
              <a:xfrm>
                <a:off x="755576" y="5874204"/>
                <a:ext cx="32229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100" dirty="0" smtClean="0">
                    <a:latin typeface="Cambria" pitchFamily="18" charset="0"/>
                  </a:rPr>
                  <a:t>FTLE </a:t>
                </a:r>
                <a:r>
                  <a:rPr lang="it-IT" sz="2100" dirty="0" err="1" smtClean="0">
                    <a:latin typeface="Cambria" pitchFamily="18" charset="0"/>
                  </a:rPr>
                  <a:t>field</a:t>
                </a:r>
                <a:r>
                  <a:rPr lang="it-IT" sz="2100" dirty="0" smtClean="0">
                    <a:latin typeface="Cambria" pitchFamily="18" charset="0"/>
                  </a:rPr>
                  <a:t> for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100" b="0" i="0" smtClean="0">
                        <a:latin typeface="Cambria Math"/>
                      </a:rPr>
                      <m:t>Δ</m:t>
                    </m:r>
                    <m:r>
                      <a:rPr lang="it-IT" sz="2100" b="0" i="1" smtClean="0">
                        <a:latin typeface="Cambria Math"/>
                      </a:rPr>
                      <m:t>𝑡</m:t>
                    </m:r>
                    <m:r>
                      <a:rPr lang="it-IT" sz="2100" b="0" i="1" smtClean="0">
                        <a:latin typeface="Cambria Math"/>
                      </a:rPr>
                      <m:t>=20</m:t>
                    </m:r>
                  </m:oMath>
                </a14:m>
                <a:r>
                  <a:rPr lang="en-US" sz="2100" dirty="0" smtClean="0">
                    <a:latin typeface="Cambria" pitchFamily="18" charset="0"/>
                  </a:rPr>
                  <a:t> </a:t>
                </a:r>
                <a:endParaRPr lang="en-US" sz="2100" dirty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14" name="CasellaDiTesto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5874204"/>
                <a:ext cx="3222900" cy="415498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2268" t="-8824" b="-27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9233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FTLE: time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dependent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double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gyre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46" y="980728"/>
            <a:ext cx="9149748" cy="4896544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5238649" y="5858711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Shadden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212 (2005)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CasellaDiTesto 4"/>
              <p:cNvSpPr txBox="1"/>
              <p:nvPr/>
            </p:nvSpPr>
            <p:spPr>
              <a:xfrm>
                <a:off x="683568" y="5781767"/>
                <a:ext cx="159043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it-IT" sz="2800" b="0" i="0" smtClean="0">
                          <a:latin typeface="Cambria Math"/>
                        </a:rPr>
                        <m:t>Δ</m:t>
                      </m:r>
                      <m:r>
                        <a:rPr lang="it-IT" sz="2800" b="0" i="1" smtClean="0">
                          <a:latin typeface="Cambria Math"/>
                        </a:rPr>
                        <m:t> </m:t>
                      </m:r>
                      <m:r>
                        <a:rPr lang="it-IT" sz="2800" b="0" i="1" smtClean="0">
                          <a:latin typeface="Cambria Math"/>
                        </a:rPr>
                        <m:t>𝑡</m:t>
                      </m:r>
                      <m:r>
                        <a:rPr lang="it-IT" sz="2800" b="0" i="1" smtClean="0">
                          <a:latin typeface="Cambria Math"/>
                        </a:rPr>
                        <m:t>=10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5781767"/>
                <a:ext cx="1590435" cy="523220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6426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dirty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FTLE: 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time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dependent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double </a:t>
            </a:r>
            <a:r>
              <a:rPr lang="it-IT" sz="4400" dirty="0" err="1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gyre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2" y="1007812"/>
            <a:ext cx="9017517" cy="4913842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5238649" y="5858711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Shadden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212 (2005)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928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FTLE: 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Monterey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bay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7352" y="980728"/>
            <a:ext cx="6529296" cy="5288730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6072452" y="5914857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Lekien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210 (2005)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1486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FTLE: 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Monterey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bay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7352" y="980728"/>
            <a:ext cx="6529296" cy="5288730"/>
          </a:xfrm>
          <a:prstGeom prst="rect">
            <a:avLst/>
          </a:prstGeom>
        </p:spPr>
      </p:pic>
      <p:cxnSp>
        <p:nvCxnSpPr>
          <p:cNvPr id="15" name="Connettore 2 14"/>
          <p:cNvCxnSpPr/>
          <p:nvPr/>
        </p:nvCxnSpPr>
        <p:spPr>
          <a:xfrm flipH="1">
            <a:off x="6372200" y="2961782"/>
            <a:ext cx="1296145" cy="509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6984268" y="2136188"/>
            <a:ext cx="2205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700" dirty="0" err="1" smtClean="0">
                <a:latin typeface="Cambria" pitchFamily="18" charset="0"/>
              </a:rPr>
              <a:t>Recirculating</a:t>
            </a:r>
            <a:endParaRPr lang="it-IT" sz="2700" dirty="0" smtClean="0">
              <a:latin typeface="Cambria" pitchFamily="18" charset="0"/>
            </a:endParaRPr>
          </a:p>
          <a:p>
            <a:r>
              <a:rPr lang="it-IT" sz="2700" dirty="0" smtClean="0">
                <a:latin typeface="Cambria" pitchFamily="18" charset="0"/>
              </a:rPr>
              <a:t>water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6072452" y="5914857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Lekien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210 (2005)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4" name="CasellaDiTesto 13"/>
              <p:cNvSpPr txBox="1"/>
              <p:nvPr/>
            </p:nvSpPr>
            <p:spPr>
              <a:xfrm>
                <a:off x="683568" y="5781767"/>
                <a:ext cx="267380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800" b="0" i="0" smtClean="0">
                        <a:latin typeface="Cambria Math"/>
                      </a:rPr>
                      <m:t>Δ</m:t>
                    </m:r>
                    <m:r>
                      <a:rPr lang="it-IT" sz="2800" b="0" i="1" smtClean="0">
                        <a:latin typeface="Cambria Math"/>
                      </a:rPr>
                      <m:t> </m:t>
                    </m:r>
                    <m:r>
                      <a:rPr lang="it-IT" sz="2800" b="0" i="1" smtClean="0">
                        <a:latin typeface="Cambria Math"/>
                      </a:rPr>
                      <m:t>𝑡</m:t>
                    </m:r>
                    <m:r>
                      <a:rPr lang="it-IT" sz="2800" b="0" i="1" smtClean="0">
                        <a:latin typeface="Cambria Math"/>
                      </a:rPr>
                      <m:t>=200 </m:t>
                    </m:r>
                    <m:r>
                      <a:rPr lang="it-IT" sz="2800" b="0" i="1" smtClean="0">
                        <a:latin typeface="Cambria Math"/>
                      </a:rPr>
                      <m:t>h</m:t>
                    </m:r>
                  </m:oMath>
                </a14:m>
                <a:r>
                  <a:rPr lang="en-US" sz="2800" dirty="0" smtClean="0">
                    <a:latin typeface="Cambria" pitchFamily="18" charset="0"/>
                  </a:rPr>
                  <a:t>ours</a:t>
                </a:r>
                <a:endParaRPr lang="en-US" sz="2800" dirty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14" name="CasellaDiTesto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5781767"/>
                <a:ext cx="2673809" cy="523220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t="-11628" r="-3417" b="-313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1748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The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beam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plasma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instability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50241" y="6395316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38036" y="1249938"/>
            <a:ext cx="52717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800" dirty="0" err="1" smtClean="0">
                <a:latin typeface="Cambria" pitchFamily="18" charset="0"/>
              </a:rPr>
              <a:t>Interaction</a:t>
            </a:r>
            <a:r>
              <a:rPr lang="it-IT" sz="2800" dirty="0" smtClean="0">
                <a:latin typeface="Cambria" pitchFamily="18" charset="0"/>
              </a:rPr>
              <a:t> of a </a:t>
            </a:r>
            <a:r>
              <a:rPr lang="it-IT" sz="2800" dirty="0" err="1" smtClean="0">
                <a:latin typeface="Cambria" pitchFamily="18" charset="0"/>
              </a:rPr>
              <a:t>monochromatic</a:t>
            </a:r>
            <a:r>
              <a:rPr lang="it-IT" sz="2800" dirty="0" smtClean="0">
                <a:latin typeface="Cambria" pitchFamily="18" charset="0"/>
              </a:rPr>
              <a:t> electron </a:t>
            </a:r>
            <a:r>
              <a:rPr lang="it-IT" sz="2800" dirty="0" err="1" smtClean="0">
                <a:latin typeface="Cambria" pitchFamily="18" charset="0"/>
              </a:rPr>
              <a:t>beam</a:t>
            </a:r>
            <a:r>
              <a:rPr lang="it-IT" sz="2800" dirty="0" smtClean="0">
                <a:latin typeface="Cambria" pitchFamily="18" charset="0"/>
              </a:rPr>
              <a:t> with a </a:t>
            </a:r>
            <a:r>
              <a:rPr lang="it-IT" sz="2800" dirty="0" err="1" smtClean="0">
                <a:latin typeface="Cambria" pitchFamily="18" charset="0"/>
              </a:rPr>
              <a:t>cold</a:t>
            </a:r>
            <a:r>
              <a:rPr lang="it-IT" sz="2800" dirty="0" smtClean="0">
                <a:latin typeface="Cambria" pitchFamily="18" charset="0"/>
              </a:rPr>
              <a:t> plasma;</a:t>
            </a:r>
          </a:p>
          <a:p>
            <a:endParaRPr lang="it-IT" sz="2800" dirty="0" smtClean="0">
              <a:latin typeface="Cambria" pitchFamily="18" charset="0"/>
            </a:endParaRPr>
          </a:p>
          <a:p>
            <a:endParaRPr lang="it-IT" sz="2800" dirty="0" smtClean="0">
              <a:latin typeface="Cambria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96500" y="5954245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O’Neil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POF 14 (1971)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3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67937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The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beam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plasma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instability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50241" y="6395316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38036" y="1249938"/>
            <a:ext cx="52717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800" dirty="0" err="1" smtClean="0">
                <a:latin typeface="Cambria" pitchFamily="18" charset="0"/>
              </a:rPr>
              <a:t>Interaction</a:t>
            </a:r>
            <a:r>
              <a:rPr lang="it-IT" sz="2800" dirty="0" smtClean="0">
                <a:latin typeface="Cambria" pitchFamily="18" charset="0"/>
              </a:rPr>
              <a:t> of a </a:t>
            </a:r>
            <a:r>
              <a:rPr lang="it-IT" sz="2800" dirty="0" err="1" smtClean="0">
                <a:latin typeface="Cambria" pitchFamily="18" charset="0"/>
              </a:rPr>
              <a:t>monochromatic</a:t>
            </a:r>
            <a:r>
              <a:rPr lang="it-IT" sz="2800" dirty="0" smtClean="0">
                <a:latin typeface="Cambria" pitchFamily="18" charset="0"/>
              </a:rPr>
              <a:t> electron </a:t>
            </a:r>
            <a:r>
              <a:rPr lang="it-IT" sz="2800" dirty="0" err="1" smtClean="0">
                <a:latin typeface="Cambria" pitchFamily="18" charset="0"/>
              </a:rPr>
              <a:t>beam</a:t>
            </a:r>
            <a:r>
              <a:rPr lang="it-IT" sz="2800" dirty="0" smtClean="0">
                <a:latin typeface="Cambria" pitchFamily="18" charset="0"/>
              </a:rPr>
              <a:t> with a </a:t>
            </a:r>
            <a:r>
              <a:rPr lang="it-IT" sz="2800" dirty="0" err="1" smtClean="0">
                <a:latin typeface="Cambria" pitchFamily="18" charset="0"/>
              </a:rPr>
              <a:t>cold</a:t>
            </a:r>
            <a:r>
              <a:rPr lang="it-IT" sz="2800" dirty="0" smtClean="0">
                <a:latin typeface="Cambria" pitchFamily="18" charset="0"/>
              </a:rPr>
              <a:t> plasma;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800" dirty="0" err="1" smtClean="0">
                <a:latin typeface="Cambria" pitchFamily="18" charset="0"/>
              </a:rPr>
              <a:t>Langmuir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resonant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wave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endParaRPr lang="it-IT" sz="2800" dirty="0" smtClean="0">
              <a:latin typeface="Cambria" pitchFamily="18" charset="0"/>
            </a:endParaRPr>
          </a:p>
          <a:p>
            <a:endParaRPr lang="it-IT" sz="2800" dirty="0" smtClean="0">
              <a:latin typeface="Cambria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96500" y="5954245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O’Neil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POF 14 (1971)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3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657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The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beam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plasma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instability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50241" y="6395316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0868" y="1231448"/>
            <a:ext cx="3595895" cy="233371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38036" y="1249938"/>
            <a:ext cx="527175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800" dirty="0" err="1" smtClean="0">
                <a:latin typeface="Cambria" pitchFamily="18" charset="0"/>
              </a:rPr>
              <a:t>Interaction</a:t>
            </a:r>
            <a:r>
              <a:rPr lang="it-IT" sz="2800" dirty="0" smtClean="0">
                <a:latin typeface="Cambria" pitchFamily="18" charset="0"/>
              </a:rPr>
              <a:t> of a </a:t>
            </a:r>
            <a:r>
              <a:rPr lang="it-IT" sz="2800" dirty="0" err="1" smtClean="0">
                <a:latin typeface="Cambria" pitchFamily="18" charset="0"/>
              </a:rPr>
              <a:t>monochromatic</a:t>
            </a:r>
            <a:r>
              <a:rPr lang="it-IT" sz="2800" dirty="0" smtClean="0">
                <a:latin typeface="Cambria" pitchFamily="18" charset="0"/>
              </a:rPr>
              <a:t> electron </a:t>
            </a:r>
            <a:r>
              <a:rPr lang="it-IT" sz="2800" dirty="0" err="1" smtClean="0">
                <a:latin typeface="Cambria" pitchFamily="18" charset="0"/>
              </a:rPr>
              <a:t>beam</a:t>
            </a:r>
            <a:r>
              <a:rPr lang="it-IT" sz="2800" dirty="0" smtClean="0">
                <a:latin typeface="Cambria" pitchFamily="18" charset="0"/>
              </a:rPr>
              <a:t> with a </a:t>
            </a:r>
            <a:r>
              <a:rPr lang="it-IT" sz="2800" dirty="0" err="1" smtClean="0">
                <a:latin typeface="Cambria" pitchFamily="18" charset="0"/>
              </a:rPr>
              <a:t>cold</a:t>
            </a:r>
            <a:r>
              <a:rPr lang="it-IT" sz="2800" dirty="0" smtClean="0">
                <a:latin typeface="Cambria" pitchFamily="18" charset="0"/>
              </a:rPr>
              <a:t> plasma;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800" dirty="0" err="1" smtClean="0">
                <a:latin typeface="Cambria" pitchFamily="18" charset="0"/>
              </a:rPr>
              <a:t>Langmuir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resonant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wave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endParaRPr lang="it-IT" sz="2800" dirty="0" smtClean="0">
              <a:latin typeface="Cambria" pitchFamily="18" charset="0"/>
            </a:endParaRPr>
          </a:p>
          <a:p>
            <a:endParaRPr lang="it-IT" sz="2800" dirty="0" smtClean="0">
              <a:latin typeface="Cambria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96500" y="5954245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O’Neil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POF 14 (1971)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3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5450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The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beam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plasma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instability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50241" y="6395316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0868" y="1231448"/>
            <a:ext cx="3595895" cy="233371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38036" y="1249938"/>
            <a:ext cx="527175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800" dirty="0" err="1" smtClean="0">
                <a:latin typeface="Cambria" pitchFamily="18" charset="0"/>
              </a:rPr>
              <a:t>Interaction</a:t>
            </a:r>
            <a:r>
              <a:rPr lang="it-IT" sz="2800" dirty="0" smtClean="0">
                <a:latin typeface="Cambria" pitchFamily="18" charset="0"/>
              </a:rPr>
              <a:t> of a </a:t>
            </a:r>
            <a:r>
              <a:rPr lang="it-IT" sz="2800" dirty="0" err="1" smtClean="0">
                <a:latin typeface="Cambria" pitchFamily="18" charset="0"/>
              </a:rPr>
              <a:t>monochromatic</a:t>
            </a:r>
            <a:r>
              <a:rPr lang="it-IT" sz="2800" dirty="0" smtClean="0">
                <a:latin typeface="Cambria" pitchFamily="18" charset="0"/>
              </a:rPr>
              <a:t> electron </a:t>
            </a:r>
            <a:r>
              <a:rPr lang="it-IT" sz="2800" dirty="0" err="1" smtClean="0">
                <a:latin typeface="Cambria" pitchFamily="18" charset="0"/>
              </a:rPr>
              <a:t>beam</a:t>
            </a:r>
            <a:r>
              <a:rPr lang="it-IT" sz="2800" dirty="0" smtClean="0">
                <a:latin typeface="Cambria" pitchFamily="18" charset="0"/>
              </a:rPr>
              <a:t> with a </a:t>
            </a:r>
            <a:r>
              <a:rPr lang="it-IT" sz="2800" dirty="0" err="1" smtClean="0">
                <a:latin typeface="Cambria" pitchFamily="18" charset="0"/>
              </a:rPr>
              <a:t>cold</a:t>
            </a:r>
            <a:r>
              <a:rPr lang="it-IT" sz="2800" dirty="0" smtClean="0">
                <a:latin typeface="Cambria" pitchFamily="18" charset="0"/>
              </a:rPr>
              <a:t> plasma;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800" dirty="0" err="1" smtClean="0">
                <a:latin typeface="Cambria" pitchFamily="18" charset="0"/>
              </a:rPr>
              <a:t>Langmuir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resonant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wave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800" dirty="0" err="1">
                <a:latin typeface="Cambria" pitchFamily="18" charset="0"/>
              </a:rPr>
              <a:t>c</a:t>
            </a:r>
            <a:r>
              <a:rPr lang="it-IT" sz="2800" dirty="0" err="1" smtClean="0">
                <a:latin typeface="Cambria" pitchFamily="18" charset="0"/>
              </a:rPr>
              <a:t>lump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formation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endParaRPr lang="it-IT" sz="2800" dirty="0" smtClean="0">
              <a:latin typeface="Cambria" pitchFamily="18" charset="0"/>
            </a:endParaRPr>
          </a:p>
          <a:p>
            <a:endParaRPr lang="it-IT" sz="2800" dirty="0" smtClean="0">
              <a:latin typeface="Cambria" pitchFamily="18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496500" y="5954245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O’Neil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POF 14 (1971)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3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712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The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beam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plasma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instability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50241" y="6395316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0868" y="1231448"/>
            <a:ext cx="3595895" cy="233371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38036" y="1249938"/>
            <a:ext cx="527175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800" dirty="0" err="1" smtClean="0">
                <a:latin typeface="Cambria" pitchFamily="18" charset="0"/>
              </a:rPr>
              <a:t>Interaction</a:t>
            </a:r>
            <a:r>
              <a:rPr lang="it-IT" sz="2800" dirty="0" smtClean="0">
                <a:latin typeface="Cambria" pitchFamily="18" charset="0"/>
              </a:rPr>
              <a:t> of a </a:t>
            </a:r>
            <a:r>
              <a:rPr lang="it-IT" sz="2800" dirty="0" err="1" smtClean="0">
                <a:latin typeface="Cambria" pitchFamily="18" charset="0"/>
              </a:rPr>
              <a:t>monochromatic</a:t>
            </a:r>
            <a:r>
              <a:rPr lang="it-IT" sz="2800" dirty="0" smtClean="0">
                <a:latin typeface="Cambria" pitchFamily="18" charset="0"/>
              </a:rPr>
              <a:t> electron </a:t>
            </a:r>
            <a:r>
              <a:rPr lang="it-IT" sz="2800" dirty="0" err="1" smtClean="0">
                <a:latin typeface="Cambria" pitchFamily="18" charset="0"/>
              </a:rPr>
              <a:t>beam</a:t>
            </a:r>
            <a:r>
              <a:rPr lang="it-IT" sz="2800" dirty="0" smtClean="0">
                <a:latin typeface="Cambria" pitchFamily="18" charset="0"/>
              </a:rPr>
              <a:t> with a </a:t>
            </a:r>
            <a:r>
              <a:rPr lang="it-IT" sz="2800" dirty="0" err="1" smtClean="0">
                <a:latin typeface="Cambria" pitchFamily="18" charset="0"/>
              </a:rPr>
              <a:t>cold</a:t>
            </a:r>
            <a:r>
              <a:rPr lang="it-IT" sz="2800" dirty="0" smtClean="0">
                <a:latin typeface="Cambria" pitchFamily="18" charset="0"/>
              </a:rPr>
              <a:t> plasma;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800" dirty="0" err="1" smtClean="0">
                <a:latin typeface="Cambria" pitchFamily="18" charset="0"/>
              </a:rPr>
              <a:t>Langmuir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resonant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wave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800" dirty="0" err="1">
                <a:latin typeface="Cambria" pitchFamily="18" charset="0"/>
              </a:rPr>
              <a:t>c</a:t>
            </a:r>
            <a:r>
              <a:rPr lang="it-IT" sz="2800" dirty="0" err="1" smtClean="0">
                <a:latin typeface="Cambria" pitchFamily="18" charset="0"/>
              </a:rPr>
              <a:t>lump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formation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endParaRPr lang="it-IT" sz="2800" dirty="0" smtClean="0">
              <a:latin typeface="Cambria" pitchFamily="18" charset="0"/>
            </a:endParaRPr>
          </a:p>
          <a:p>
            <a:endParaRPr lang="it-IT" sz="2800" dirty="0" smtClean="0">
              <a:latin typeface="Cambria" pitchFamily="18" charset="0"/>
            </a:endParaRP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17551" y="3703119"/>
            <a:ext cx="3665278" cy="2636296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496500" y="5954245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O’Neil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POF 14 (1971)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3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5022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 fontScale="90000"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Transport processes in plasma physics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2559" y="1011190"/>
            <a:ext cx="8054865" cy="19442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dirty="0" smtClean="0">
                <a:latin typeface="Cambria" pitchFamily="18" charset="0"/>
                <a:ea typeface="Roboto" pitchFamily="2" charset="0"/>
              </a:rPr>
              <a:t>  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T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he </a:t>
            </a:r>
            <a:r>
              <a:rPr lang="it-IT" sz="2800" b="1" dirty="0" err="1" smtClean="0">
                <a:latin typeface="Cambria" pitchFamily="18" charset="0"/>
                <a:ea typeface="Roboto" pitchFamily="2" charset="0"/>
              </a:rPr>
              <a:t>transport</a:t>
            </a:r>
            <a:r>
              <a:rPr lang="it-IT" sz="2800" b="1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b="1" dirty="0" err="1" smtClean="0">
                <a:latin typeface="Cambria" pitchFamily="18" charset="0"/>
                <a:ea typeface="Roboto" pitchFamily="2" charset="0"/>
              </a:rPr>
              <a:t>process</a:t>
            </a:r>
            <a:r>
              <a:rPr lang="it-IT" sz="2800" b="1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in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these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system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is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essentially</a:t>
            </a:r>
            <a:r>
              <a:rPr lang="it-IT" sz="2800" b="1" dirty="0" smtClean="0">
                <a:latin typeface="Cambria" pitchFamily="18" charset="0"/>
                <a:ea typeface="Roboto" pitchFamily="2" charset="0"/>
              </a:rPr>
              <a:t> the mixing 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of: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  <a:ea typeface="Roboto" pitchFamily="2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it-IT" sz="2800" dirty="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prstClr val="white"/>
                </a:solidFill>
                <a:latin typeface="Candara" pitchFamily="34" charset="0"/>
              </a:rPr>
              <a:t>Matteo Valerio </a:t>
            </a:r>
            <a:r>
              <a:rPr lang="it-IT" err="1">
                <a:solidFill>
                  <a:prstClr val="white"/>
                </a:solidFill>
                <a:latin typeface="Candara" pitchFamily="34" charset="0"/>
              </a:rPr>
              <a:t>Falessi</a:t>
            </a:r>
            <a:endParaRPr lang="en-US">
              <a:solidFill>
                <a:prstClr val="white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white"/>
                </a:solidFill>
                <a:latin typeface="Candara" pitchFamily="34" charset="0"/>
              </a:rPr>
              <a:t>NLED web seminar </a:t>
            </a:r>
            <a:endParaRPr lang="en-US" dirty="0">
              <a:solidFill>
                <a:prstClr val="white"/>
              </a:solidFill>
              <a:latin typeface="Candara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55576" y="2443133"/>
            <a:ext cx="61206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t-IT" sz="2800" dirty="0" err="1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Fluid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elements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;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t-IT" sz="2800" dirty="0" err="1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phase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space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volumes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;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it-IT" sz="2800" dirty="0" err="1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charge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mbria" pitchFamily="18" charset="0"/>
                <a:ea typeface="Roboto" pitchFamily="2" charset="0"/>
              </a:rPr>
              <a:t>distribution</a:t>
            </a:r>
            <a:endParaRPr lang="it-IT" sz="2800" dirty="0">
              <a:solidFill>
                <a:prstClr val="black"/>
              </a:solidFill>
              <a:latin typeface="Cambria" pitchFamily="18" charset="0"/>
              <a:ea typeface="Roboto" pitchFamily="2" charset="0"/>
            </a:endParaRPr>
          </a:p>
          <a:p>
            <a:endParaRPr lang="en-US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1" name="Content Placeholder 4"/>
              <p:cNvSpPr txBox="1">
                <a:spLocks/>
              </p:cNvSpPr>
              <p:nvPr/>
            </p:nvSpPr>
            <p:spPr>
              <a:xfrm>
                <a:off x="529394" y="4499413"/>
                <a:ext cx="8419921" cy="194421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91440" indent="-91440" algn="l" defTabSz="914400" rtl="0" eaLnBrk="1" latinLnBrk="0" hangingPunct="1">
                  <a:lnSpc>
                    <a:spcPct val="85000"/>
                  </a:lnSpc>
                  <a:spcBef>
                    <a:spcPts val="1300"/>
                  </a:spcBef>
                  <a:buFont typeface="Arial" pitchFamily="34" charset="0"/>
                  <a:buChar char=" 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274320" indent="-34290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24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548640" indent="-54864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2000" i="1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822960" indent="-82296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097280" indent="-109728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200000" indent="-22860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6pPr>
                <a:lvl7pPr marL="1400000" indent="-22860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7pPr>
                <a:lvl8pPr marL="1600000" indent="-22860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8pPr>
                <a:lvl9pPr marL="1800000" indent="-228600" algn="l" defTabSz="914400" rtl="0" eaLnBrk="1" latinLnBrk="0" hangingPunct="1">
                  <a:lnSpc>
                    <a:spcPct val="85000"/>
                  </a:lnSpc>
                  <a:spcBef>
                    <a:spcPts val="600"/>
                  </a:spcBef>
                  <a:buFont typeface="Arial" pitchFamily="34" charset="0"/>
                  <a:buChar char=" 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50000"/>
                  </a:lnSpc>
                  <a:buFont typeface="Arial" pitchFamily="34" charset="0"/>
                  <a:buNone/>
                </a:pPr>
                <a:r>
                  <a:rPr lang="it-IT" sz="2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under the </a:t>
                </a:r>
                <a:r>
                  <a:rPr lang="it-IT" sz="28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effect</a:t>
                </a:r>
                <a:r>
                  <a:rPr lang="it-IT" sz="2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of an </a:t>
                </a:r>
                <a:r>
                  <a:rPr lang="it-IT" sz="2800" b="1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advecting</a:t>
                </a:r>
                <a:r>
                  <a:rPr lang="it-IT" sz="2800" b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</a:t>
                </a:r>
                <a:r>
                  <a:rPr lang="it-IT" sz="2800" b="1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field</a:t>
                </a:r>
                <a:r>
                  <a:rPr lang="it-IT" sz="2800" b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it-IT" sz="28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it-IT" sz="28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/>
                            <a:ea typeface="Cambria Math" pitchFamily="18" charset="0"/>
                          </a:rPr>
                          <m:t>𝑢</m:t>
                        </m:r>
                      </m:e>
                    </m:acc>
                    <m:r>
                      <a:rPr lang="it-IT" sz="28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itchFamily="18" charset="0"/>
                        <a:ea typeface="Cambria Math" pitchFamily="18" charset="0"/>
                      </a:rPr>
                      <m:t>(</m:t>
                    </m:r>
                    <m:acc>
                      <m:accPr>
                        <m:chr m:val="⃗"/>
                        <m:ctrlPr>
                          <a:rPr lang="it-IT" sz="28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/>
                            <a:ea typeface="Cambria Math" pitchFamily="18" charset="0"/>
                          </a:rPr>
                        </m:ctrlPr>
                      </m:accPr>
                      <m:e>
                        <m:r>
                          <a:rPr lang="it-IT" sz="28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/>
                            <a:ea typeface="Cambria Math" pitchFamily="18" charset="0"/>
                          </a:rPr>
                          <m:t>𝑥</m:t>
                        </m:r>
                      </m:e>
                    </m:acc>
                    <m:d>
                      <m:dPr>
                        <m:ctrlPr>
                          <a:rPr lang="it-IT" sz="28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/>
                            <a:ea typeface="Cambria Math" pitchFamily="18" charset="0"/>
                          </a:rPr>
                        </m:ctrlPr>
                      </m:dPr>
                      <m:e>
                        <m:r>
                          <a:rPr lang="it-IT" sz="2800" i="1">
                            <a:solidFill>
                              <a:prstClr val="black">
                                <a:lumMod val="85000"/>
                                <a:lumOff val="15000"/>
                              </a:prstClr>
                            </a:solidFill>
                            <a:latin typeface="Cambria Math" pitchFamily="18" charset="0"/>
                            <a:ea typeface="Cambria Math" pitchFamily="18" charset="0"/>
                          </a:rPr>
                          <m:t>𝑡</m:t>
                        </m:r>
                      </m:e>
                    </m:d>
                    <m:r>
                      <a:rPr lang="it-IT" sz="28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itchFamily="18" charset="0"/>
                        <a:ea typeface="Cambria Math" pitchFamily="18" charset="0"/>
                      </a:rPr>
                      <m:t>,</m:t>
                    </m:r>
                    <m:r>
                      <a:rPr lang="it-IT" sz="28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itchFamily="18" charset="0"/>
                        <a:ea typeface="Cambria Math" pitchFamily="18" charset="0"/>
                      </a:rPr>
                      <m:t>𝑡</m:t>
                    </m:r>
                    <m:r>
                      <a:rPr lang="it-IT" sz="2800" i="1">
                        <a:solidFill>
                          <a:prstClr val="black">
                            <a:lumMod val="85000"/>
                            <a:lumOff val="15000"/>
                          </a:prstClr>
                        </a:solidFill>
                        <a:latin typeface="Cambria Math" pitchFamily="18" charset="0"/>
                        <a:ea typeface="Cambria Math" pitchFamily="18" charset="0"/>
                      </a:rPr>
                      <m:t>)</m:t>
                    </m:r>
                  </m:oMath>
                </a14:m>
                <a:r>
                  <a:rPr lang="it-IT" sz="2800" b="1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</a:t>
                </a:r>
                <a:r>
                  <a:rPr lang="it-IT" sz="28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which</a:t>
                </a:r>
                <a:r>
                  <a:rPr lang="it-IT" sz="2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can be </a:t>
                </a:r>
                <a:r>
                  <a:rPr lang="it-IT" sz="28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obtained</a:t>
                </a:r>
                <a:r>
                  <a:rPr lang="it-IT" sz="28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</a:t>
                </a:r>
                <a:r>
                  <a:rPr lang="it-IT" sz="28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solving</a:t>
                </a:r>
                <a:r>
                  <a:rPr lang="it-IT" sz="2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the </a:t>
                </a:r>
                <a:r>
                  <a:rPr lang="it-IT" sz="28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dynamics</a:t>
                </a:r>
                <a:r>
                  <a:rPr lang="it-IT" sz="2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</a:t>
                </a:r>
                <a:r>
                  <a:rPr lang="it-IT" sz="28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equation</a:t>
                </a:r>
                <a:r>
                  <a:rPr lang="it-IT" sz="2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</a:t>
                </a:r>
                <a:r>
                  <a:rPr lang="it-IT" sz="28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analytically</a:t>
                </a:r>
                <a:r>
                  <a:rPr lang="it-IT" sz="2800" dirty="0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 or </a:t>
                </a:r>
                <a:r>
                  <a:rPr lang="it-IT" sz="2800" dirty="0" err="1" smtClean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numerically</a:t>
                </a:r>
                <a:r>
                  <a:rPr lang="it-IT" sz="2800" dirty="0">
                    <a:solidFill>
                      <a:prstClr val="black">
                        <a:lumMod val="85000"/>
                        <a:lumOff val="15000"/>
                      </a:prstClr>
                    </a:solidFill>
                    <a:latin typeface="Cambria" pitchFamily="18" charset="0"/>
                    <a:ea typeface="Roboto" pitchFamily="2" charset="0"/>
                  </a:rPr>
                  <a:t>.</a:t>
                </a:r>
                <a:endParaRPr lang="it-IT" sz="2800" b="1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mbria" pitchFamily="18" charset="0"/>
                  <a:ea typeface="Roboto" pitchFamily="2" charset="0"/>
                </a:endParaRPr>
              </a:p>
              <a:p>
                <a:pPr>
                  <a:lnSpc>
                    <a:spcPct val="150000"/>
                  </a:lnSpc>
                  <a:buFont typeface="Arial" pitchFamily="34" charset="0"/>
                  <a:buChar char="•"/>
                </a:pPr>
                <a:endParaRPr lang="it-IT" sz="28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mbria" pitchFamily="18" charset="0"/>
                  <a:ea typeface="Roboto" pitchFamily="2" charset="0"/>
                </a:endParaRPr>
              </a:p>
              <a:p>
                <a:pPr marL="514350" indent="-514350">
                  <a:lnSpc>
                    <a:spcPct val="150000"/>
                  </a:lnSpc>
                  <a:buFont typeface="+mj-lt"/>
                  <a:buAutoNum type="arabicPeriod"/>
                </a:pPr>
                <a:endParaRPr lang="it-IT" sz="2800" dirty="0" smtClean="0">
                  <a:solidFill>
                    <a:prstClr val="black">
                      <a:lumMod val="85000"/>
                      <a:lumOff val="15000"/>
                    </a:prstClr>
                  </a:solidFill>
                  <a:latin typeface="Cambria" pitchFamily="18" charset="0"/>
                  <a:ea typeface="Roboto" pitchFamily="2" charset="0"/>
                </a:endParaRPr>
              </a:p>
            </p:txBody>
          </p:sp>
        </mc:Choice>
        <mc:Fallback>
          <p:sp>
            <p:nvSpPr>
              <p:cNvPr id="11" name="Content Placeholder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394" y="4499413"/>
                <a:ext cx="8419921" cy="1944216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521" r="-797" b="-2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8981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The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beam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plasma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instability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50241" y="6395316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0868" y="1231448"/>
            <a:ext cx="3595895" cy="233371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38036" y="1249938"/>
            <a:ext cx="527175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800" dirty="0" err="1" smtClean="0">
                <a:latin typeface="Cambria" pitchFamily="18" charset="0"/>
              </a:rPr>
              <a:t>Interaction</a:t>
            </a:r>
            <a:r>
              <a:rPr lang="it-IT" sz="2800" dirty="0" smtClean="0">
                <a:latin typeface="Cambria" pitchFamily="18" charset="0"/>
              </a:rPr>
              <a:t> of a </a:t>
            </a:r>
            <a:r>
              <a:rPr lang="it-IT" sz="2800" dirty="0" err="1" smtClean="0">
                <a:latin typeface="Cambria" pitchFamily="18" charset="0"/>
              </a:rPr>
              <a:t>monochromatic</a:t>
            </a:r>
            <a:r>
              <a:rPr lang="it-IT" sz="2800" dirty="0" smtClean="0">
                <a:latin typeface="Cambria" pitchFamily="18" charset="0"/>
              </a:rPr>
              <a:t> electron </a:t>
            </a:r>
            <a:r>
              <a:rPr lang="it-IT" sz="2800" dirty="0" err="1" smtClean="0">
                <a:latin typeface="Cambria" pitchFamily="18" charset="0"/>
              </a:rPr>
              <a:t>beam</a:t>
            </a:r>
            <a:r>
              <a:rPr lang="it-IT" sz="2800" dirty="0" smtClean="0">
                <a:latin typeface="Cambria" pitchFamily="18" charset="0"/>
              </a:rPr>
              <a:t> with a </a:t>
            </a:r>
            <a:r>
              <a:rPr lang="it-IT" sz="2800" dirty="0" err="1" smtClean="0">
                <a:latin typeface="Cambria" pitchFamily="18" charset="0"/>
              </a:rPr>
              <a:t>cold</a:t>
            </a:r>
            <a:r>
              <a:rPr lang="it-IT" sz="2800" dirty="0" smtClean="0">
                <a:latin typeface="Cambria" pitchFamily="18" charset="0"/>
              </a:rPr>
              <a:t> plasma;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800" dirty="0" err="1" smtClean="0">
                <a:latin typeface="Cambria" pitchFamily="18" charset="0"/>
              </a:rPr>
              <a:t>Langmuir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resonant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wave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800" dirty="0" err="1">
                <a:latin typeface="Cambria" pitchFamily="18" charset="0"/>
              </a:rPr>
              <a:t>c</a:t>
            </a:r>
            <a:r>
              <a:rPr lang="it-IT" sz="2800" dirty="0" err="1" smtClean="0">
                <a:latin typeface="Cambria" pitchFamily="18" charset="0"/>
              </a:rPr>
              <a:t>lump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formation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800" b="1" dirty="0" err="1">
                <a:latin typeface="Cambria" pitchFamily="18" charset="0"/>
              </a:rPr>
              <a:t>s</a:t>
            </a:r>
            <a:r>
              <a:rPr lang="it-IT" sz="2800" b="1" dirty="0" err="1" smtClean="0">
                <a:latin typeface="Cambria" pitchFamily="18" charset="0"/>
              </a:rPr>
              <a:t>patial</a:t>
            </a:r>
            <a:r>
              <a:rPr lang="it-IT" sz="2800" b="1" dirty="0" smtClean="0">
                <a:latin typeface="Cambria" pitchFamily="18" charset="0"/>
              </a:rPr>
              <a:t> </a:t>
            </a:r>
            <a:r>
              <a:rPr lang="it-IT" sz="2800" b="1" dirty="0" err="1" smtClean="0">
                <a:latin typeface="Cambria" pitchFamily="18" charset="0"/>
              </a:rPr>
              <a:t>bunching</a:t>
            </a:r>
            <a:r>
              <a:rPr lang="it-IT" sz="2800" b="1" dirty="0" smtClean="0">
                <a:latin typeface="Cambria" pitchFamily="18" charset="0"/>
              </a:rPr>
              <a:t> </a:t>
            </a:r>
            <a:r>
              <a:rPr lang="it-IT" sz="2800" dirty="0" smtClean="0">
                <a:latin typeface="Cambria" pitchFamily="18" charset="0"/>
              </a:rPr>
              <a:t>and </a:t>
            </a:r>
            <a:r>
              <a:rPr lang="it-IT" sz="2800" dirty="0" err="1" smtClean="0">
                <a:latin typeface="Cambria" pitchFamily="18" charset="0"/>
              </a:rPr>
              <a:t>trapped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particles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endParaRPr lang="it-IT" sz="2800" dirty="0" smtClean="0">
              <a:latin typeface="Cambria" pitchFamily="18" charset="0"/>
            </a:endParaRPr>
          </a:p>
          <a:p>
            <a:endParaRPr lang="it-IT" sz="2800" dirty="0" smtClean="0">
              <a:latin typeface="Cambria" pitchFamily="18" charset="0"/>
            </a:endParaRP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17551" y="3703119"/>
            <a:ext cx="3665278" cy="2636296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496500" y="5954245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O’Neil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POF 14 (1971)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3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78222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The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beam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plasma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instability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50241" y="6395316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0868" y="1231448"/>
            <a:ext cx="3595895" cy="233371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38036" y="1249938"/>
            <a:ext cx="527175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800" dirty="0" err="1" smtClean="0">
                <a:latin typeface="Cambria" pitchFamily="18" charset="0"/>
              </a:rPr>
              <a:t>Interaction</a:t>
            </a:r>
            <a:r>
              <a:rPr lang="it-IT" sz="2800" dirty="0" smtClean="0">
                <a:latin typeface="Cambria" pitchFamily="18" charset="0"/>
              </a:rPr>
              <a:t> of a </a:t>
            </a:r>
            <a:r>
              <a:rPr lang="it-IT" sz="2800" dirty="0" err="1" smtClean="0">
                <a:latin typeface="Cambria" pitchFamily="18" charset="0"/>
              </a:rPr>
              <a:t>monochromatic</a:t>
            </a:r>
            <a:r>
              <a:rPr lang="it-IT" sz="2800" dirty="0" smtClean="0">
                <a:latin typeface="Cambria" pitchFamily="18" charset="0"/>
              </a:rPr>
              <a:t> electron </a:t>
            </a:r>
            <a:r>
              <a:rPr lang="it-IT" sz="2800" dirty="0" err="1" smtClean="0">
                <a:latin typeface="Cambria" pitchFamily="18" charset="0"/>
              </a:rPr>
              <a:t>beam</a:t>
            </a:r>
            <a:r>
              <a:rPr lang="it-IT" sz="2800" dirty="0" smtClean="0">
                <a:latin typeface="Cambria" pitchFamily="18" charset="0"/>
              </a:rPr>
              <a:t> with a </a:t>
            </a:r>
            <a:r>
              <a:rPr lang="it-IT" sz="2800" dirty="0" err="1" smtClean="0">
                <a:latin typeface="Cambria" pitchFamily="18" charset="0"/>
              </a:rPr>
              <a:t>cold</a:t>
            </a:r>
            <a:r>
              <a:rPr lang="it-IT" sz="2800" dirty="0" smtClean="0">
                <a:latin typeface="Cambria" pitchFamily="18" charset="0"/>
              </a:rPr>
              <a:t> plasma;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800" dirty="0" err="1" smtClean="0">
                <a:latin typeface="Cambria" pitchFamily="18" charset="0"/>
              </a:rPr>
              <a:t>Langmuir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resonant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wave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800" dirty="0" err="1">
                <a:latin typeface="Cambria" pitchFamily="18" charset="0"/>
              </a:rPr>
              <a:t>c</a:t>
            </a:r>
            <a:r>
              <a:rPr lang="it-IT" sz="2800" dirty="0" err="1" smtClean="0">
                <a:latin typeface="Cambria" pitchFamily="18" charset="0"/>
              </a:rPr>
              <a:t>lump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formation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800" b="1" dirty="0" err="1">
                <a:latin typeface="Cambria" pitchFamily="18" charset="0"/>
              </a:rPr>
              <a:t>s</a:t>
            </a:r>
            <a:r>
              <a:rPr lang="it-IT" sz="2800" b="1" dirty="0" err="1" smtClean="0">
                <a:latin typeface="Cambria" pitchFamily="18" charset="0"/>
              </a:rPr>
              <a:t>patial</a:t>
            </a:r>
            <a:r>
              <a:rPr lang="it-IT" sz="2800" b="1" dirty="0" smtClean="0">
                <a:latin typeface="Cambria" pitchFamily="18" charset="0"/>
              </a:rPr>
              <a:t> </a:t>
            </a:r>
            <a:r>
              <a:rPr lang="it-IT" sz="2800" b="1" dirty="0" err="1" smtClean="0">
                <a:latin typeface="Cambria" pitchFamily="18" charset="0"/>
              </a:rPr>
              <a:t>bunching</a:t>
            </a:r>
            <a:r>
              <a:rPr lang="it-IT" sz="2800" b="1" dirty="0" smtClean="0">
                <a:latin typeface="Cambria" pitchFamily="18" charset="0"/>
              </a:rPr>
              <a:t> </a:t>
            </a:r>
            <a:r>
              <a:rPr lang="it-IT" sz="2800" dirty="0" smtClean="0">
                <a:latin typeface="Cambria" pitchFamily="18" charset="0"/>
              </a:rPr>
              <a:t>and </a:t>
            </a:r>
            <a:r>
              <a:rPr lang="it-IT" sz="2800" dirty="0" err="1" smtClean="0">
                <a:latin typeface="Cambria" pitchFamily="18" charset="0"/>
              </a:rPr>
              <a:t>trapped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particles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800" b="1" dirty="0" err="1" smtClean="0">
                <a:latin typeface="Cambria" pitchFamily="18" charset="0"/>
              </a:rPr>
              <a:t>transport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processes</a:t>
            </a:r>
            <a:r>
              <a:rPr lang="it-IT" sz="2800" dirty="0" smtClean="0">
                <a:latin typeface="Cambria" pitchFamily="18" charset="0"/>
              </a:rPr>
              <a:t> in the </a:t>
            </a:r>
            <a:r>
              <a:rPr lang="it-IT" sz="2800" dirty="0" err="1" smtClean="0">
                <a:latin typeface="Cambria" pitchFamily="18" charset="0"/>
              </a:rPr>
              <a:t>phase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space</a:t>
            </a:r>
            <a:r>
              <a:rPr lang="it-IT" sz="2800" dirty="0" smtClean="0">
                <a:latin typeface="Cambria" pitchFamily="18" charset="0"/>
              </a:rPr>
              <a:t> are </a:t>
            </a:r>
            <a:r>
              <a:rPr lang="it-IT" sz="2800" dirty="0" err="1" smtClean="0">
                <a:latin typeface="Cambria" pitchFamily="18" charset="0"/>
              </a:rPr>
              <a:t>not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clear</a:t>
            </a:r>
            <a:r>
              <a:rPr lang="it-IT" sz="2800" dirty="0" smtClean="0">
                <a:latin typeface="Cambria" pitchFamily="18" charset="0"/>
              </a:rPr>
              <a:t> just by  </a:t>
            </a:r>
            <a:r>
              <a:rPr lang="it-IT" sz="2800" dirty="0" err="1" smtClean="0">
                <a:latin typeface="Cambria" pitchFamily="18" charset="0"/>
              </a:rPr>
              <a:t>looking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at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snapshots</a:t>
            </a:r>
            <a:r>
              <a:rPr lang="it-IT" sz="2800" dirty="0" smtClean="0">
                <a:latin typeface="Cambria" pitchFamily="18" charset="0"/>
              </a:rPr>
              <a:t> of the </a:t>
            </a:r>
            <a:r>
              <a:rPr lang="it-IT" sz="2800" dirty="0" err="1" smtClean="0">
                <a:latin typeface="Cambria" pitchFamily="18" charset="0"/>
              </a:rPr>
              <a:t>simulation</a:t>
            </a:r>
            <a:r>
              <a:rPr lang="it-IT" sz="2800" dirty="0" smtClean="0">
                <a:latin typeface="Cambria" pitchFamily="18" charset="0"/>
              </a:rPr>
              <a:t>; </a:t>
            </a:r>
          </a:p>
          <a:p>
            <a:endParaRPr lang="it-IT" sz="2800" dirty="0" smtClean="0">
              <a:latin typeface="Cambria" pitchFamily="18" charset="0"/>
            </a:endParaRPr>
          </a:p>
          <a:p>
            <a:endParaRPr lang="it-IT" sz="2800" dirty="0" smtClean="0">
              <a:latin typeface="Cambria" pitchFamily="18" charset="0"/>
            </a:endParaRP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17551" y="3703119"/>
            <a:ext cx="3665278" cy="2636296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496500" y="5954245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O’Neil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POF 14 (1971)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3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6475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Poincaré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map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vs LCS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25979" y="6413727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64340" y="1231448"/>
            <a:ext cx="52717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800" smtClean="0">
              <a:latin typeface="Cambria" pitchFamily="18" charset="0"/>
            </a:endParaRPr>
          </a:p>
          <a:p>
            <a:endParaRPr lang="it-IT" sz="2800" smtClean="0">
              <a:latin typeface="Cambria" pitchFamily="18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55744"/>
            <a:ext cx="6014292" cy="2732847"/>
          </a:xfrm>
          <a:prstGeom prst="rect">
            <a:avLst/>
          </a:prstGeom>
        </p:spPr>
      </p:pic>
      <p:sp>
        <p:nvSpPr>
          <p:cNvPr id="25" name="CasellaDiTesto 24"/>
          <p:cNvSpPr txBox="1"/>
          <p:nvPr/>
        </p:nvSpPr>
        <p:spPr>
          <a:xfrm>
            <a:off x="-20727" y="3403925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Tennyson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71 (1994)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9178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Poincaré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map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vs LCS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25979" y="6413727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64340" y="1231448"/>
            <a:ext cx="52717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800" smtClean="0">
              <a:latin typeface="Cambria" pitchFamily="18" charset="0"/>
            </a:endParaRPr>
          </a:p>
          <a:p>
            <a:endParaRPr lang="it-IT" sz="2800" smtClean="0">
              <a:latin typeface="Cambria" pitchFamily="18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55744"/>
            <a:ext cx="6014292" cy="2732847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113142" y="3798332"/>
            <a:ext cx="54669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it-IT" sz="2800" b="1" dirty="0" err="1" smtClean="0">
                <a:latin typeface="Cambria" pitchFamily="18" charset="0"/>
              </a:rPr>
              <a:t>Asymptotically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periodic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457200" indent="-457200">
              <a:buFont typeface="Arial" pitchFamily="34" charset="0"/>
              <a:buChar char="•"/>
            </a:pPr>
            <a:endParaRPr lang="it-IT" sz="2800" dirty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3219440" y="980728"/>
            <a:ext cx="2921842" cy="1656184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onnettore 2 21"/>
          <p:cNvCxnSpPr/>
          <p:nvPr/>
        </p:nvCxnSpPr>
        <p:spPr>
          <a:xfrm flipH="1" flipV="1">
            <a:off x="5148064" y="2636914"/>
            <a:ext cx="648072" cy="7670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5009343" y="3385647"/>
            <a:ext cx="2230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Periodic</a:t>
            </a:r>
            <a:r>
              <a:rPr lang="it-IT" dirty="0"/>
              <a:t> </a:t>
            </a:r>
            <a:r>
              <a:rPr lang="it-IT" dirty="0" err="1" smtClean="0"/>
              <a:t>behavior</a:t>
            </a:r>
            <a:endParaRPr lang="en-US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-20727" y="3403925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Tennyson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71 (1994)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5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9194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Poincaré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map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vs LCS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25979" y="6413727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64340" y="1231448"/>
            <a:ext cx="52717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800" smtClean="0">
              <a:latin typeface="Cambria" pitchFamily="18" charset="0"/>
            </a:endParaRPr>
          </a:p>
          <a:p>
            <a:endParaRPr lang="it-IT" sz="2800" smtClean="0">
              <a:latin typeface="Cambria" pitchFamily="18" charset="0"/>
            </a:endParaRP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37637" y="806001"/>
            <a:ext cx="2941747" cy="292540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55744"/>
            <a:ext cx="6014292" cy="2732847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113142" y="3798332"/>
            <a:ext cx="546697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it-IT" sz="2800" b="1" dirty="0" err="1" smtClean="0">
                <a:latin typeface="Cambria" pitchFamily="18" charset="0"/>
              </a:rPr>
              <a:t>Asymptotically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periodic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800" b="1" dirty="0">
                <a:latin typeface="Cambria" pitchFamily="18" charset="0"/>
              </a:rPr>
              <a:t>s</a:t>
            </a:r>
            <a:r>
              <a:rPr lang="it-IT" sz="2800" b="1" dirty="0" smtClean="0">
                <a:latin typeface="Cambria" pitchFamily="18" charset="0"/>
              </a:rPr>
              <a:t>ingle </a:t>
            </a:r>
            <a:r>
              <a:rPr lang="it-IT" sz="2800" b="1" dirty="0" err="1" smtClean="0">
                <a:latin typeface="Cambria" pitchFamily="18" charset="0"/>
              </a:rPr>
              <a:t>particle</a:t>
            </a:r>
            <a:r>
              <a:rPr lang="it-IT" sz="2800" b="1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motion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described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trough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Poincaré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map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457200" indent="-457200">
              <a:buFont typeface="Arial" pitchFamily="34" charset="0"/>
              <a:buChar char="•"/>
            </a:pPr>
            <a:endParaRPr lang="it-IT" sz="2800" dirty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3219440" y="980728"/>
            <a:ext cx="2921842" cy="1656184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Connettore 2 14"/>
          <p:cNvCxnSpPr>
            <a:stCxn id="12" idx="6"/>
          </p:cNvCxnSpPr>
          <p:nvPr/>
        </p:nvCxnSpPr>
        <p:spPr>
          <a:xfrm>
            <a:off x="6141282" y="1808820"/>
            <a:ext cx="44694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 flipH="1" flipV="1">
            <a:off x="5148064" y="2636914"/>
            <a:ext cx="648072" cy="7670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5009343" y="3385647"/>
            <a:ext cx="2230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Periodic</a:t>
            </a:r>
            <a:r>
              <a:rPr lang="it-IT" dirty="0"/>
              <a:t> </a:t>
            </a:r>
            <a:r>
              <a:rPr lang="it-IT" dirty="0" err="1" smtClean="0"/>
              <a:t>behavior</a:t>
            </a:r>
            <a:endParaRPr lang="en-US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-20727" y="3403925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Tennyson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71 (1994)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7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793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Poincaré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map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vs LCS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297597" y="6443412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64340" y="1231448"/>
            <a:ext cx="52717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800" smtClean="0">
              <a:latin typeface="Cambria" pitchFamily="18" charset="0"/>
            </a:endParaRPr>
          </a:p>
          <a:p>
            <a:endParaRPr lang="it-IT" sz="2800" smtClean="0">
              <a:latin typeface="Cambria" pitchFamily="18" charset="0"/>
            </a:endParaRP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37637" y="806001"/>
            <a:ext cx="2941747" cy="292540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55744"/>
            <a:ext cx="6014292" cy="2732847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113142" y="3798332"/>
            <a:ext cx="54669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it-IT" sz="2800" b="1" dirty="0" err="1" smtClean="0">
                <a:latin typeface="Cambria" pitchFamily="18" charset="0"/>
              </a:rPr>
              <a:t>Asymptotically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periodic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800" b="1" dirty="0">
                <a:latin typeface="Cambria" pitchFamily="18" charset="0"/>
              </a:rPr>
              <a:t>s</a:t>
            </a:r>
            <a:r>
              <a:rPr lang="it-IT" sz="2800" b="1" dirty="0" smtClean="0">
                <a:latin typeface="Cambria" pitchFamily="18" charset="0"/>
              </a:rPr>
              <a:t>ingle </a:t>
            </a:r>
            <a:r>
              <a:rPr lang="it-IT" sz="2800" b="1" dirty="0" err="1" smtClean="0">
                <a:latin typeface="Cambria" pitchFamily="18" charset="0"/>
              </a:rPr>
              <a:t>particle</a:t>
            </a:r>
            <a:r>
              <a:rPr lang="it-IT" sz="2800" b="1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motion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described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trough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Poincaré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map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800" b="1" dirty="0" err="1">
                <a:latin typeface="Cambria" pitchFamily="18" charset="0"/>
              </a:rPr>
              <a:t>o</a:t>
            </a:r>
            <a:r>
              <a:rPr lang="it-IT" sz="2800" b="1" dirty="0" err="1" smtClean="0">
                <a:latin typeface="Cambria" pitchFamily="18" charset="0"/>
              </a:rPr>
              <a:t>nset</a:t>
            </a:r>
            <a:r>
              <a:rPr lang="it-IT" sz="2800" b="1" dirty="0" smtClean="0">
                <a:latin typeface="Cambria" pitchFamily="18" charset="0"/>
              </a:rPr>
              <a:t> of the </a:t>
            </a:r>
            <a:r>
              <a:rPr lang="it-IT" sz="2800" b="1" dirty="0" err="1" smtClean="0">
                <a:latin typeface="Cambria" pitchFamily="18" charset="0"/>
              </a:rPr>
              <a:t>instability</a:t>
            </a:r>
            <a:r>
              <a:rPr lang="it-IT" sz="2800" dirty="0" smtClean="0">
                <a:latin typeface="Cambria" pitchFamily="18" charset="0"/>
              </a:rPr>
              <a:t>?</a:t>
            </a:r>
          </a:p>
          <a:p>
            <a:pPr marL="457200" indent="-457200">
              <a:buFont typeface="Arial" pitchFamily="34" charset="0"/>
              <a:buChar char="•"/>
            </a:pPr>
            <a:endParaRPr lang="it-IT" sz="2800" dirty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3219440" y="980728"/>
            <a:ext cx="2921842" cy="1656184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Connettore 2 14"/>
          <p:cNvCxnSpPr>
            <a:stCxn id="12" idx="6"/>
          </p:cNvCxnSpPr>
          <p:nvPr/>
        </p:nvCxnSpPr>
        <p:spPr>
          <a:xfrm>
            <a:off x="6141282" y="1808820"/>
            <a:ext cx="44694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 flipH="1" flipV="1">
            <a:off x="5148064" y="2636914"/>
            <a:ext cx="648072" cy="7670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5009343" y="3385647"/>
            <a:ext cx="2230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Periodic</a:t>
            </a:r>
            <a:r>
              <a:rPr lang="it-IT" dirty="0"/>
              <a:t> </a:t>
            </a:r>
            <a:r>
              <a:rPr lang="it-IT" dirty="0" err="1" smtClean="0"/>
              <a:t>behavior</a:t>
            </a:r>
            <a:endParaRPr lang="en-US" dirty="0"/>
          </a:p>
        </p:txBody>
      </p:sp>
      <p:cxnSp>
        <p:nvCxnSpPr>
          <p:cNvPr id="36" name="Connettore 2 35"/>
          <p:cNvCxnSpPr>
            <a:stCxn id="40" idx="0"/>
          </p:cNvCxnSpPr>
          <p:nvPr/>
        </p:nvCxnSpPr>
        <p:spPr>
          <a:xfrm flipH="1" flipV="1">
            <a:off x="7740352" y="2904346"/>
            <a:ext cx="247345" cy="6659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CasellaDiTesto 39"/>
          <p:cNvSpPr txBox="1"/>
          <p:nvPr/>
        </p:nvSpPr>
        <p:spPr>
          <a:xfrm>
            <a:off x="6964371" y="3570313"/>
            <a:ext cx="2046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Trapped</a:t>
            </a:r>
            <a:r>
              <a:rPr lang="it-IT" dirty="0" smtClean="0"/>
              <a:t> </a:t>
            </a:r>
            <a:r>
              <a:rPr lang="it-IT" dirty="0" err="1" smtClean="0"/>
              <a:t>particles</a:t>
            </a:r>
            <a:endParaRPr lang="en-US" dirty="0"/>
          </a:p>
        </p:txBody>
      </p:sp>
      <p:sp>
        <p:nvSpPr>
          <p:cNvPr id="41" name="Ovale 40"/>
          <p:cNvSpPr/>
          <p:nvPr/>
        </p:nvSpPr>
        <p:spPr>
          <a:xfrm>
            <a:off x="6964371" y="1680209"/>
            <a:ext cx="1253200" cy="1224136"/>
          </a:xfrm>
          <a:prstGeom prst="ellipse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asellaDiTesto 24"/>
          <p:cNvSpPr txBox="1"/>
          <p:nvPr/>
        </p:nvSpPr>
        <p:spPr>
          <a:xfrm>
            <a:off x="-20727" y="3403925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Tennyson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71 (1994)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20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3838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Poincaré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map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vs LCS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297597" y="6443412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64340" y="1231448"/>
            <a:ext cx="52717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800" smtClean="0">
              <a:latin typeface="Cambria" pitchFamily="18" charset="0"/>
            </a:endParaRPr>
          </a:p>
          <a:p>
            <a:endParaRPr lang="it-IT" sz="2800" smtClean="0">
              <a:latin typeface="Cambria" pitchFamily="18" charset="0"/>
            </a:endParaRP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37637" y="806001"/>
            <a:ext cx="2941747" cy="292540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55744"/>
            <a:ext cx="6014292" cy="2732847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113142" y="3798332"/>
            <a:ext cx="54669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it-IT" sz="2800" b="1" dirty="0" err="1" smtClean="0">
                <a:latin typeface="Cambria" pitchFamily="18" charset="0"/>
              </a:rPr>
              <a:t>Asymptotically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periodic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800" b="1" dirty="0">
                <a:latin typeface="Cambria" pitchFamily="18" charset="0"/>
              </a:rPr>
              <a:t>s</a:t>
            </a:r>
            <a:r>
              <a:rPr lang="it-IT" sz="2800" b="1" dirty="0" smtClean="0">
                <a:latin typeface="Cambria" pitchFamily="18" charset="0"/>
              </a:rPr>
              <a:t>ingle </a:t>
            </a:r>
            <a:r>
              <a:rPr lang="it-IT" sz="2800" b="1" dirty="0" err="1" smtClean="0">
                <a:latin typeface="Cambria" pitchFamily="18" charset="0"/>
              </a:rPr>
              <a:t>particle</a:t>
            </a:r>
            <a:r>
              <a:rPr lang="it-IT" sz="2800" b="1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motion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described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trough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Poincaré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map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800" b="1" dirty="0" err="1">
                <a:latin typeface="Cambria" pitchFamily="18" charset="0"/>
              </a:rPr>
              <a:t>o</a:t>
            </a:r>
            <a:r>
              <a:rPr lang="it-IT" sz="2800" b="1" dirty="0" err="1" smtClean="0">
                <a:latin typeface="Cambria" pitchFamily="18" charset="0"/>
              </a:rPr>
              <a:t>nset</a:t>
            </a:r>
            <a:r>
              <a:rPr lang="it-IT" sz="2800" b="1" dirty="0" smtClean="0">
                <a:latin typeface="Cambria" pitchFamily="18" charset="0"/>
              </a:rPr>
              <a:t> of the </a:t>
            </a:r>
            <a:r>
              <a:rPr lang="it-IT" sz="2800" b="1" dirty="0" err="1" smtClean="0">
                <a:latin typeface="Cambria" pitchFamily="18" charset="0"/>
              </a:rPr>
              <a:t>instability</a:t>
            </a:r>
            <a:r>
              <a:rPr lang="it-IT" sz="2800" dirty="0" smtClean="0">
                <a:latin typeface="Cambria" pitchFamily="18" charset="0"/>
              </a:rPr>
              <a:t>?</a:t>
            </a:r>
          </a:p>
          <a:p>
            <a:pPr marL="457200" indent="-457200">
              <a:buFont typeface="Arial" pitchFamily="34" charset="0"/>
              <a:buChar char="•"/>
            </a:pPr>
            <a:endParaRPr lang="it-IT" sz="2800" dirty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3219440" y="980728"/>
            <a:ext cx="2921842" cy="1656184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Connettore 2 14"/>
          <p:cNvCxnSpPr>
            <a:stCxn id="12" idx="6"/>
          </p:cNvCxnSpPr>
          <p:nvPr/>
        </p:nvCxnSpPr>
        <p:spPr>
          <a:xfrm>
            <a:off x="6141282" y="1808820"/>
            <a:ext cx="44694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Ovale 17"/>
          <p:cNvSpPr/>
          <p:nvPr/>
        </p:nvSpPr>
        <p:spPr>
          <a:xfrm>
            <a:off x="585823" y="980728"/>
            <a:ext cx="2921842" cy="1656184"/>
          </a:xfrm>
          <a:prstGeom prst="ellipse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onnettore 2 21"/>
          <p:cNvCxnSpPr/>
          <p:nvPr/>
        </p:nvCxnSpPr>
        <p:spPr>
          <a:xfrm flipH="1" flipV="1">
            <a:off x="5148064" y="2636914"/>
            <a:ext cx="648072" cy="7670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5009343" y="3385647"/>
            <a:ext cx="2230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Periodic</a:t>
            </a:r>
            <a:r>
              <a:rPr lang="it-IT" dirty="0"/>
              <a:t> </a:t>
            </a:r>
            <a:r>
              <a:rPr lang="it-IT" dirty="0" err="1" smtClean="0"/>
              <a:t>behavior</a:t>
            </a:r>
            <a:endParaRPr lang="en-US" dirty="0"/>
          </a:p>
        </p:txBody>
      </p:sp>
      <p:cxnSp>
        <p:nvCxnSpPr>
          <p:cNvPr id="24" name="Connettore 2 23"/>
          <p:cNvCxnSpPr/>
          <p:nvPr/>
        </p:nvCxnSpPr>
        <p:spPr>
          <a:xfrm flipH="1" flipV="1">
            <a:off x="2571370" y="2636916"/>
            <a:ext cx="1064526" cy="7407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3032900" y="3377632"/>
            <a:ext cx="2230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Aperiodic</a:t>
            </a:r>
            <a:r>
              <a:rPr lang="it-IT" dirty="0" smtClean="0"/>
              <a:t> </a:t>
            </a:r>
            <a:r>
              <a:rPr lang="it-IT" dirty="0" err="1" smtClean="0"/>
              <a:t>behavior</a:t>
            </a:r>
            <a:endParaRPr lang="en-US" dirty="0"/>
          </a:p>
        </p:txBody>
      </p:sp>
      <p:cxnSp>
        <p:nvCxnSpPr>
          <p:cNvPr id="36" name="Connettore 2 35"/>
          <p:cNvCxnSpPr>
            <a:stCxn id="40" idx="0"/>
          </p:cNvCxnSpPr>
          <p:nvPr/>
        </p:nvCxnSpPr>
        <p:spPr>
          <a:xfrm flipH="1" flipV="1">
            <a:off x="7740352" y="2904346"/>
            <a:ext cx="247345" cy="6659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CasellaDiTesto 39"/>
          <p:cNvSpPr txBox="1"/>
          <p:nvPr/>
        </p:nvSpPr>
        <p:spPr>
          <a:xfrm>
            <a:off x="6964371" y="3570313"/>
            <a:ext cx="2046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Trapped</a:t>
            </a:r>
            <a:r>
              <a:rPr lang="it-IT" dirty="0" smtClean="0"/>
              <a:t> </a:t>
            </a:r>
            <a:r>
              <a:rPr lang="it-IT" dirty="0" err="1" smtClean="0"/>
              <a:t>particles</a:t>
            </a:r>
            <a:endParaRPr lang="en-US" dirty="0"/>
          </a:p>
        </p:txBody>
      </p:sp>
      <p:sp>
        <p:nvSpPr>
          <p:cNvPr id="41" name="Ovale 40"/>
          <p:cNvSpPr/>
          <p:nvPr/>
        </p:nvSpPr>
        <p:spPr>
          <a:xfrm>
            <a:off x="6964371" y="1680209"/>
            <a:ext cx="1253200" cy="1224136"/>
          </a:xfrm>
          <a:prstGeom prst="ellipse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asellaDiTesto 24"/>
          <p:cNvSpPr txBox="1"/>
          <p:nvPr/>
        </p:nvSpPr>
        <p:spPr>
          <a:xfrm>
            <a:off x="-20727" y="3403925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Tennyson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71 (1994)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26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1843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Poincaré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map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vs LCS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297597" y="6443412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64340" y="1231448"/>
            <a:ext cx="52717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800" smtClean="0">
              <a:latin typeface="Cambria" pitchFamily="18" charset="0"/>
            </a:endParaRPr>
          </a:p>
          <a:p>
            <a:endParaRPr lang="it-IT" sz="2800" smtClean="0">
              <a:latin typeface="Cambria" pitchFamily="18" charset="0"/>
            </a:endParaRP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37637" y="806001"/>
            <a:ext cx="2941747" cy="292540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55744"/>
            <a:ext cx="6014292" cy="2732847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113142" y="3798332"/>
            <a:ext cx="54669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it-IT" sz="2800" b="1" dirty="0" err="1" smtClean="0">
                <a:latin typeface="Cambria" pitchFamily="18" charset="0"/>
              </a:rPr>
              <a:t>Asymptotically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periodic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800" b="1" dirty="0">
                <a:latin typeface="Cambria" pitchFamily="18" charset="0"/>
              </a:rPr>
              <a:t>s</a:t>
            </a:r>
            <a:r>
              <a:rPr lang="it-IT" sz="2800" b="1" dirty="0" smtClean="0">
                <a:latin typeface="Cambria" pitchFamily="18" charset="0"/>
              </a:rPr>
              <a:t>ingle </a:t>
            </a:r>
            <a:r>
              <a:rPr lang="it-IT" sz="2800" b="1" dirty="0" err="1" smtClean="0">
                <a:latin typeface="Cambria" pitchFamily="18" charset="0"/>
              </a:rPr>
              <a:t>particle</a:t>
            </a:r>
            <a:r>
              <a:rPr lang="it-IT" sz="2800" b="1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motion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described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trough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Poincaré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map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800" b="1" dirty="0" err="1">
                <a:latin typeface="Cambria" pitchFamily="18" charset="0"/>
              </a:rPr>
              <a:t>o</a:t>
            </a:r>
            <a:r>
              <a:rPr lang="it-IT" sz="2800" b="1" dirty="0" err="1" smtClean="0">
                <a:latin typeface="Cambria" pitchFamily="18" charset="0"/>
              </a:rPr>
              <a:t>nset</a:t>
            </a:r>
            <a:r>
              <a:rPr lang="it-IT" sz="2800" b="1" dirty="0" smtClean="0">
                <a:latin typeface="Cambria" pitchFamily="18" charset="0"/>
              </a:rPr>
              <a:t> of the </a:t>
            </a:r>
            <a:r>
              <a:rPr lang="it-IT" sz="2800" b="1" dirty="0" err="1" smtClean="0">
                <a:latin typeface="Cambria" pitchFamily="18" charset="0"/>
              </a:rPr>
              <a:t>instability</a:t>
            </a:r>
            <a:r>
              <a:rPr lang="it-IT" sz="2800" dirty="0" smtClean="0">
                <a:latin typeface="Cambria" pitchFamily="18" charset="0"/>
              </a:rPr>
              <a:t>?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800" dirty="0" smtClean="0">
                <a:latin typeface="Cambria" pitchFamily="18" charset="0"/>
              </a:rPr>
              <a:t>Multi-</a:t>
            </a:r>
            <a:r>
              <a:rPr lang="it-IT" sz="2800" dirty="0" err="1" smtClean="0">
                <a:latin typeface="Cambria" pitchFamily="18" charset="0"/>
              </a:rPr>
              <a:t>beams</a:t>
            </a:r>
            <a:r>
              <a:rPr lang="it-IT" sz="2800" dirty="0" smtClean="0">
                <a:latin typeface="Cambria" pitchFamily="18" charset="0"/>
              </a:rPr>
              <a:t>? </a:t>
            </a:r>
          </a:p>
          <a:p>
            <a:pPr marL="457200" indent="-457200">
              <a:buFont typeface="Arial" pitchFamily="34" charset="0"/>
              <a:buChar char="•"/>
            </a:pPr>
            <a:endParaRPr lang="it-IT" sz="2800" dirty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3219440" y="980728"/>
            <a:ext cx="2921842" cy="1656184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Connettore 2 14"/>
          <p:cNvCxnSpPr>
            <a:stCxn id="12" idx="6"/>
          </p:cNvCxnSpPr>
          <p:nvPr/>
        </p:nvCxnSpPr>
        <p:spPr>
          <a:xfrm>
            <a:off x="6141282" y="1808820"/>
            <a:ext cx="44694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Ovale 17"/>
          <p:cNvSpPr/>
          <p:nvPr/>
        </p:nvSpPr>
        <p:spPr>
          <a:xfrm>
            <a:off x="585823" y="980728"/>
            <a:ext cx="2921842" cy="1656184"/>
          </a:xfrm>
          <a:prstGeom prst="ellipse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onnettore 2 21"/>
          <p:cNvCxnSpPr/>
          <p:nvPr/>
        </p:nvCxnSpPr>
        <p:spPr>
          <a:xfrm flipH="1" flipV="1">
            <a:off x="5148064" y="2636914"/>
            <a:ext cx="648072" cy="7670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5009343" y="3385647"/>
            <a:ext cx="2230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Periodic</a:t>
            </a:r>
            <a:r>
              <a:rPr lang="it-IT" dirty="0"/>
              <a:t> </a:t>
            </a:r>
            <a:r>
              <a:rPr lang="it-IT" dirty="0" err="1" smtClean="0"/>
              <a:t>behavior</a:t>
            </a:r>
            <a:endParaRPr lang="en-US" dirty="0"/>
          </a:p>
        </p:txBody>
      </p:sp>
      <p:cxnSp>
        <p:nvCxnSpPr>
          <p:cNvPr id="24" name="Connettore 2 23"/>
          <p:cNvCxnSpPr/>
          <p:nvPr/>
        </p:nvCxnSpPr>
        <p:spPr>
          <a:xfrm flipH="1" flipV="1">
            <a:off x="2571370" y="2636916"/>
            <a:ext cx="1064526" cy="7407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3032900" y="3377632"/>
            <a:ext cx="2230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Aperiodic</a:t>
            </a:r>
            <a:r>
              <a:rPr lang="it-IT" dirty="0" smtClean="0"/>
              <a:t> </a:t>
            </a:r>
            <a:r>
              <a:rPr lang="it-IT" dirty="0" err="1" smtClean="0"/>
              <a:t>behavior</a:t>
            </a:r>
            <a:endParaRPr lang="en-US" dirty="0"/>
          </a:p>
        </p:txBody>
      </p:sp>
      <p:cxnSp>
        <p:nvCxnSpPr>
          <p:cNvPr id="36" name="Connettore 2 35"/>
          <p:cNvCxnSpPr>
            <a:stCxn id="40" idx="0"/>
          </p:cNvCxnSpPr>
          <p:nvPr/>
        </p:nvCxnSpPr>
        <p:spPr>
          <a:xfrm flipH="1" flipV="1">
            <a:off x="7740352" y="2904346"/>
            <a:ext cx="247345" cy="6659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CasellaDiTesto 39"/>
          <p:cNvSpPr txBox="1"/>
          <p:nvPr/>
        </p:nvSpPr>
        <p:spPr>
          <a:xfrm>
            <a:off x="6964371" y="3570313"/>
            <a:ext cx="2046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Trapped</a:t>
            </a:r>
            <a:r>
              <a:rPr lang="it-IT" dirty="0" smtClean="0"/>
              <a:t> </a:t>
            </a:r>
            <a:r>
              <a:rPr lang="it-IT" dirty="0" err="1" smtClean="0"/>
              <a:t>particles</a:t>
            </a:r>
            <a:endParaRPr lang="en-US" dirty="0"/>
          </a:p>
        </p:txBody>
      </p:sp>
      <p:sp>
        <p:nvSpPr>
          <p:cNvPr id="41" name="Ovale 40"/>
          <p:cNvSpPr/>
          <p:nvPr/>
        </p:nvSpPr>
        <p:spPr>
          <a:xfrm>
            <a:off x="6964371" y="1680209"/>
            <a:ext cx="1253200" cy="1224136"/>
          </a:xfrm>
          <a:prstGeom prst="ellipse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asellaDiTesto 24"/>
          <p:cNvSpPr txBox="1"/>
          <p:nvPr/>
        </p:nvSpPr>
        <p:spPr>
          <a:xfrm>
            <a:off x="-20727" y="3403925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Tennyson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71 (1994)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26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6091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Poincaré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map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vs LCS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297597" y="6443412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64340" y="1231448"/>
            <a:ext cx="52717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800" smtClean="0">
              <a:latin typeface="Cambria" pitchFamily="18" charset="0"/>
            </a:endParaRPr>
          </a:p>
          <a:p>
            <a:endParaRPr lang="it-IT" sz="2800" smtClean="0">
              <a:latin typeface="Cambria" pitchFamily="18" charset="0"/>
            </a:endParaRPr>
          </a:p>
        </p:txBody>
      </p:sp>
      <p:pic>
        <p:nvPicPr>
          <p:cNvPr id="19" name="Immagin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37637" y="806001"/>
            <a:ext cx="2941747" cy="2925404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55744"/>
            <a:ext cx="6014292" cy="2732847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113142" y="3798332"/>
            <a:ext cx="54669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it-IT" sz="2800" b="1" dirty="0" err="1" smtClean="0">
                <a:latin typeface="Cambria" pitchFamily="18" charset="0"/>
              </a:rPr>
              <a:t>Asymptotically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periodic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800" b="1" dirty="0">
                <a:latin typeface="Cambria" pitchFamily="18" charset="0"/>
              </a:rPr>
              <a:t>s</a:t>
            </a:r>
            <a:r>
              <a:rPr lang="it-IT" sz="2800" b="1" dirty="0" smtClean="0">
                <a:latin typeface="Cambria" pitchFamily="18" charset="0"/>
              </a:rPr>
              <a:t>ingle </a:t>
            </a:r>
            <a:r>
              <a:rPr lang="it-IT" sz="2800" b="1" dirty="0" err="1" smtClean="0">
                <a:latin typeface="Cambria" pitchFamily="18" charset="0"/>
              </a:rPr>
              <a:t>particle</a:t>
            </a:r>
            <a:r>
              <a:rPr lang="it-IT" sz="2800" b="1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motion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described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trough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Poincaré</a:t>
            </a:r>
            <a:r>
              <a:rPr lang="it-IT" sz="2800" dirty="0" smtClean="0">
                <a:latin typeface="Cambria" pitchFamily="18" charset="0"/>
              </a:rPr>
              <a:t> </a:t>
            </a:r>
            <a:r>
              <a:rPr lang="it-IT" sz="2800" dirty="0" err="1" smtClean="0">
                <a:latin typeface="Cambria" pitchFamily="18" charset="0"/>
              </a:rPr>
              <a:t>map</a:t>
            </a:r>
            <a:r>
              <a:rPr lang="it-IT" sz="2800" dirty="0" smtClean="0">
                <a:latin typeface="Cambria" pitchFamily="18" charset="0"/>
              </a:rPr>
              <a:t>;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800" b="1" dirty="0" err="1">
                <a:latin typeface="Cambria" pitchFamily="18" charset="0"/>
              </a:rPr>
              <a:t>o</a:t>
            </a:r>
            <a:r>
              <a:rPr lang="it-IT" sz="2800" b="1" dirty="0" err="1" smtClean="0">
                <a:latin typeface="Cambria" pitchFamily="18" charset="0"/>
              </a:rPr>
              <a:t>nset</a:t>
            </a:r>
            <a:r>
              <a:rPr lang="it-IT" sz="2800" b="1" dirty="0" smtClean="0">
                <a:latin typeface="Cambria" pitchFamily="18" charset="0"/>
              </a:rPr>
              <a:t> of the </a:t>
            </a:r>
            <a:r>
              <a:rPr lang="it-IT" sz="2800" b="1" dirty="0" err="1" smtClean="0">
                <a:latin typeface="Cambria" pitchFamily="18" charset="0"/>
              </a:rPr>
              <a:t>instability</a:t>
            </a:r>
            <a:r>
              <a:rPr lang="it-IT" sz="2800" dirty="0" smtClean="0">
                <a:latin typeface="Cambria" pitchFamily="18" charset="0"/>
              </a:rPr>
              <a:t>?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it-IT" sz="2800" dirty="0" smtClean="0">
                <a:latin typeface="Cambria" pitchFamily="18" charset="0"/>
              </a:rPr>
              <a:t>Multi-</a:t>
            </a:r>
            <a:r>
              <a:rPr lang="it-IT" sz="2800" dirty="0" err="1" smtClean="0">
                <a:latin typeface="Cambria" pitchFamily="18" charset="0"/>
              </a:rPr>
              <a:t>beams</a:t>
            </a:r>
            <a:r>
              <a:rPr lang="it-IT" sz="2800" dirty="0" smtClean="0">
                <a:latin typeface="Cambria" pitchFamily="18" charset="0"/>
              </a:rPr>
              <a:t>? </a:t>
            </a:r>
          </a:p>
          <a:p>
            <a:pPr marL="457200" indent="-457200">
              <a:buFont typeface="Arial" pitchFamily="34" charset="0"/>
              <a:buChar char="•"/>
            </a:pPr>
            <a:endParaRPr lang="it-IT" sz="2800" dirty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</p:txBody>
      </p:sp>
      <p:sp>
        <p:nvSpPr>
          <p:cNvPr id="12" name="Ovale 11"/>
          <p:cNvSpPr/>
          <p:nvPr/>
        </p:nvSpPr>
        <p:spPr>
          <a:xfrm>
            <a:off x="3219440" y="980728"/>
            <a:ext cx="2921842" cy="1656184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Connettore 2 14"/>
          <p:cNvCxnSpPr>
            <a:stCxn id="12" idx="6"/>
          </p:cNvCxnSpPr>
          <p:nvPr/>
        </p:nvCxnSpPr>
        <p:spPr>
          <a:xfrm>
            <a:off x="6141282" y="1808820"/>
            <a:ext cx="44694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Ovale 17"/>
          <p:cNvSpPr/>
          <p:nvPr/>
        </p:nvSpPr>
        <p:spPr>
          <a:xfrm>
            <a:off x="585823" y="980728"/>
            <a:ext cx="2921842" cy="1656184"/>
          </a:xfrm>
          <a:prstGeom prst="ellipse">
            <a:avLst/>
          </a:prstGeom>
          <a:noFill/>
          <a:ln>
            <a:solidFill>
              <a:srgbClr val="0070C0"/>
            </a:solidFill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onnettore 2 21"/>
          <p:cNvCxnSpPr/>
          <p:nvPr/>
        </p:nvCxnSpPr>
        <p:spPr>
          <a:xfrm flipH="1" flipV="1">
            <a:off x="5148064" y="2636914"/>
            <a:ext cx="648072" cy="76701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5009343" y="3385647"/>
            <a:ext cx="2230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Periodic</a:t>
            </a:r>
            <a:r>
              <a:rPr lang="it-IT" dirty="0"/>
              <a:t> </a:t>
            </a:r>
            <a:r>
              <a:rPr lang="it-IT" dirty="0" err="1" smtClean="0"/>
              <a:t>behavior</a:t>
            </a:r>
            <a:endParaRPr lang="en-US" dirty="0"/>
          </a:p>
        </p:txBody>
      </p:sp>
      <p:cxnSp>
        <p:nvCxnSpPr>
          <p:cNvPr id="24" name="Connettore 2 23"/>
          <p:cNvCxnSpPr/>
          <p:nvPr/>
        </p:nvCxnSpPr>
        <p:spPr>
          <a:xfrm flipH="1" flipV="1">
            <a:off x="2571370" y="2636916"/>
            <a:ext cx="1064526" cy="7407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3032900" y="3377632"/>
            <a:ext cx="2230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Aperiodic</a:t>
            </a:r>
            <a:r>
              <a:rPr lang="it-IT" dirty="0" smtClean="0"/>
              <a:t> </a:t>
            </a:r>
            <a:r>
              <a:rPr lang="it-IT" dirty="0" err="1" smtClean="0"/>
              <a:t>behavior</a:t>
            </a:r>
            <a:endParaRPr lang="en-US" dirty="0"/>
          </a:p>
        </p:txBody>
      </p:sp>
      <p:pic>
        <p:nvPicPr>
          <p:cNvPr id="31" name="Immagine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3016" y="3862713"/>
            <a:ext cx="3701472" cy="2551014"/>
          </a:xfrm>
          <a:prstGeom prst="rect">
            <a:avLst/>
          </a:prstGeom>
        </p:spPr>
      </p:pic>
      <p:cxnSp>
        <p:nvCxnSpPr>
          <p:cNvPr id="36" name="Connettore 2 35"/>
          <p:cNvCxnSpPr>
            <a:stCxn id="40" idx="0"/>
          </p:cNvCxnSpPr>
          <p:nvPr/>
        </p:nvCxnSpPr>
        <p:spPr>
          <a:xfrm flipH="1" flipV="1">
            <a:off x="7740352" y="2904346"/>
            <a:ext cx="247345" cy="66596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CasellaDiTesto 39"/>
          <p:cNvSpPr txBox="1"/>
          <p:nvPr/>
        </p:nvSpPr>
        <p:spPr>
          <a:xfrm>
            <a:off x="6964371" y="3570313"/>
            <a:ext cx="2046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/>
              <a:t>Trapped</a:t>
            </a:r>
            <a:r>
              <a:rPr lang="it-IT" dirty="0" smtClean="0"/>
              <a:t> </a:t>
            </a:r>
            <a:r>
              <a:rPr lang="it-IT" dirty="0" err="1" smtClean="0"/>
              <a:t>particles</a:t>
            </a:r>
            <a:endParaRPr lang="en-US" dirty="0"/>
          </a:p>
        </p:txBody>
      </p:sp>
      <p:sp>
        <p:nvSpPr>
          <p:cNvPr id="41" name="Ovale 40"/>
          <p:cNvSpPr/>
          <p:nvPr/>
        </p:nvSpPr>
        <p:spPr>
          <a:xfrm>
            <a:off x="6964371" y="1680209"/>
            <a:ext cx="1253200" cy="1224136"/>
          </a:xfrm>
          <a:prstGeom prst="ellipse">
            <a:avLst/>
          </a:prstGeom>
          <a:noFill/>
          <a:ln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asellaDiTesto 24"/>
          <p:cNvSpPr txBox="1"/>
          <p:nvPr/>
        </p:nvSpPr>
        <p:spPr>
          <a:xfrm>
            <a:off x="-20727" y="3403925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Tennyson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Physica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D 71 (1994)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26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5622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 fontScale="90000"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Beam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plasma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instability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: FTLE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profiles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24744"/>
            <a:ext cx="8916119" cy="2989243"/>
          </a:xfrm>
          <a:prstGeom prst="rect">
            <a:avLst/>
          </a:prstGeom>
        </p:spPr>
      </p:pic>
      <p:sp>
        <p:nvSpPr>
          <p:cNvPr id="13" name="Segnaposto contenuto 2"/>
          <p:cNvSpPr txBox="1">
            <a:spLocks/>
          </p:cNvSpPr>
          <p:nvPr/>
        </p:nvSpPr>
        <p:spPr>
          <a:xfrm>
            <a:off x="248079" y="4402727"/>
            <a:ext cx="8811920" cy="1899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err="1" smtClean="0">
                <a:latin typeface="Cambria" pitchFamily="18" charset="0"/>
              </a:rPr>
              <a:t>Superimposition</a:t>
            </a:r>
            <a:r>
              <a:rPr lang="it-IT" dirty="0" smtClean="0">
                <a:latin typeface="Cambria" pitchFamily="18" charset="0"/>
              </a:rPr>
              <a:t> of the FTLE </a:t>
            </a:r>
            <a:r>
              <a:rPr lang="it-IT" dirty="0" err="1" smtClean="0">
                <a:latin typeface="Cambria" pitchFamily="18" charset="0"/>
              </a:rPr>
              <a:t>calculated</a:t>
            </a:r>
            <a:r>
              <a:rPr lang="it-IT" dirty="0" smtClean="0">
                <a:latin typeface="Cambria" pitchFamily="18" charset="0"/>
              </a:rPr>
              <a:t> with </a:t>
            </a:r>
            <a:r>
              <a:rPr lang="it-IT" b="1" dirty="0" err="1" smtClean="0">
                <a:latin typeface="Cambria" pitchFamily="18" charset="0"/>
              </a:rPr>
              <a:t>forward</a:t>
            </a:r>
            <a:r>
              <a:rPr lang="it-IT" b="1" dirty="0" smtClean="0">
                <a:latin typeface="Cambria" pitchFamily="18" charset="0"/>
              </a:rPr>
              <a:t> and </a:t>
            </a:r>
            <a:r>
              <a:rPr lang="it-IT" b="1" dirty="0" err="1" smtClean="0">
                <a:latin typeface="Cambria" pitchFamily="18" charset="0"/>
              </a:rPr>
              <a:t>backward</a:t>
            </a:r>
            <a:r>
              <a:rPr lang="it-IT" b="1" dirty="0" smtClean="0">
                <a:latin typeface="Cambria" pitchFamily="18" charset="0"/>
              </a:rPr>
              <a:t> time </a:t>
            </a:r>
            <a:r>
              <a:rPr lang="it-IT" b="1" dirty="0" err="1" smtClean="0">
                <a:latin typeface="Cambria" pitchFamily="18" charset="0"/>
              </a:rPr>
              <a:t>integrations</a:t>
            </a:r>
            <a:r>
              <a:rPr lang="it-IT" dirty="0" smtClean="0">
                <a:latin typeface="Cambria" pitchFamily="18" charset="0"/>
              </a:rPr>
              <a:t>: repulsive and </a:t>
            </a:r>
            <a:r>
              <a:rPr lang="it-IT" dirty="0" err="1" smtClean="0">
                <a:latin typeface="Cambria" pitchFamily="18" charset="0"/>
              </a:rPr>
              <a:t>attractive</a:t>
            </a:r>
            <a:r>
              <a:rPr lang="it-IT" dirty="0" smtClean="0">
                <a:latin typeface="Cambria" pitchFamily="18" charset="0"/>
              </a:rPr>
              <a:t> LCS;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Cambria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1783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800336" cy="1251141"/>
          </a:xfrm>
        </p:spPr>
        <p:txBody>
          <a:bodyPr>
            <a:normAutofit fontScale="90000"/>
          </a:bodyPr>
          <a:lstStyle/>
          <a:p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Analogy with transport processes in fluids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7575" y="980728"/>
            <a:ext cx="8188850" cy="14401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dirty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Analogy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 with the </a:t>
            </a:r>
            <a:r>
              <a:rPr lang="it-IT" sz="2800" b="1" dirty="0" err="1" smtClean="0">
                <a:latin typeface="Cambria" pitchFamily="18" charset="0"/>
                <a:ea typeface="Roboto" pitchFamily="2" charset="0"/>
              </a:rPr>
              <a:t>Lagrangian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>
                <a:latin typeface="Cambria" pitchFamily="18" charset="0"/>
                <a:ea typeface="Roboto" pitchFamily="2" charset="0"/>
              </a:rPr>
              <a:t>advection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 of </a:t>
            </a:r>
            <a:r>
              <a:rPr lang="it-IT" sz="2800" b="1" dirty="0">
                <a:latin typeface="Cambria" pitchFamily="18" charset="0"/>
                <a:ea typeface="Roboto" pitchFamily="2" charset="0"/>
              </a:rPr>
              <a:t>passive </a:t>
            </a:r>
            <a:r>
              <a:rPr lang="it-IT" sz="2800" b="1" dirty="0" err="1">
                <a:latin typeface="Cambria" pitchFamily="18" charset="0"/>
                <a:ea typeface="Roboto" pitchFamily="2" charset="0"/>
              </a:rPr>
              <a:t>tracers</a:t>
            </a:r>
            <a:r>
              <a:rPr lang="it-IT" sz="2800" b="1" dirty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in a </a:t>
            </a:r>
            <a:r>
              <a:rPr lang="it-IT" sz="2800" dirty="0" err="1">
                <a:latin typeface="Cambria" pitchFamily="18" charset="0"/>
                <a:ea typeface="Roboto" pitchFamily="2" charset="0"/>
              </a:rPr>
              <a:t>fluid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: </a:t>
            </a:r>
          </a:p>
          <a:p>
            <a:pPr marL="0" indent="0">
              <a:lnSpc>
                <a:spcPct val="150000"/>
              </a:lnSpc>
              <a:buNone/>
            </a:pPr>
            <a:endParaRPr lang="it-IT" sz="2800" dirty="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prstClr val="white"/>
                </a:solidFill>
                <a:latin typeface="Candara" pitchFamily="34" charset="0"/>
              </a:rPr>
              <a:t>Matteo Valerio </a:t>
            </a:r>
            <a:r>
              <a:rPr lang="it-IT" err="1">
                <a:solidFill>
                  <a:prstClr val="white"/>
                </a:solidFill>
                <a:latin typeface="Candara" pitchFamily="34" charset="0"/>
              </a:rPr>
              <a:t>Falessi</a:t>
            </a:r>
            <a:endParaRPr lang="en-US">
              <a:solidFill>
                <a:prstClr val="white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70253" y="6413727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white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prstClr val="white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solidFill>
                <a:prstClr val="black">
                  <a:lumMod val="85000"/>
                  <a:lumOff val="15000"/>
                </a:prstClr>
              </a:solidFill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solidFill>
                <a:prstClr val="black">
                  <a:lumMod val="85000"/>
                  <a:lumOff val="15000"/>
                </a:prstClr>
              </a:solidFill>
              <a:latin typeface="Cambria" pitchFamily="18" charset="0"/>
              <a:ea typeface="Roboto" pitchFamily="2" charset="0"/>
            </a:endParaRPr>
          </a:p>
        </p:txBody>
      </p:sp>
      <p:sp>
        <p:nvSpPr>
          <p:cNvPr id="9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3142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 fontScale="90000"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Beam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plasma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instability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: FTLE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profiles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24744"/>
            <a:ext cx="8916119" cy="2989243"/>
          </a:xfrm>
          <a:prstGeom prst="rect">
            <a:avLst/>
          </a:prstGeom>
        </p:spPr>
      </p:pic>
      <p:cxnSp>
        <p:nvCxnSpPr>
          <p:cNvPr id="20" name="Connettore 2 19"/>
          <p:cNvCxnSpPr/>
          <p:nvPr/>
        </p:nvCxnSpPr>
        <p:spPr>
          <a:xfrm flipH="1" flipV="1">
            <a:off x="2305448" y="2063538"/>
            <a:ext cx="1546472" cy="19546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CasellaDiTesto 37"/>
          <p:cNvSpPr txBox="1"/>
          <p:nvPr/>
        </p:nvSpPr>
        <p:spPr>
          <a:xfrm>
            <a:off x="3556628" y="4018156"/>
            <a:ext cx="4570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Cambria" pitchFamily="18" charset="0"/>
              </a:rPr>
              <a:t>Backward</a:t>
            </a:r>
            <a:r>
              <a:rPr lang="it-IT" dirty="0" smtClean="0">
                <a:latin typeface="Cambria" pitchFamily="18" charset="0"/>
              </a:rPr>
              <a:t> FTLE </a:t>
            </a:r>
            <a:r>
              <a:rPr lang="it-IT" dirty="0" err="1" smtClean="0">
                <a:latin typeface="Cambria" pitchFamily="18" charset="0"/>
              </a:rPr>
              <a:t>Contour</a:t>
            </a:r>
            <a:r>
              <a:rPr lang="it-IT" dirty="0" smtClean="0">
                <a:latin typeface="Cambria" pitchFamily="18" charset="0"/>
              </a:rPr>
              <a:t> plot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3" name="Segnaposto contenuto 2"/>
          <p:cNvSpPr txBox="1">
            <a:spLocks/>
          </p:cNvSpPr>
          <p:nvPr/>
        </p:nvSpPr>
        <p:spPr>
          <a:xfrm>
            <a:off x="248079" y="4402727"/>
            <a:ext cx="8811920" cy="1899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err="1" smtClean="0">
                <a:latin typeface="Cambria" pitchFamily="18" charset="0"/>
              </a:rPr>
              <a:t>Superimposition</a:t>
            </a:r>
            <a:r>
              <a:rPr lang="it-IT" dirty="0" smtClean="0">
                <a:latin typeface="Cambria" pitchFamily="18" charset="0"/>
              </a:rPr>
              <a:t> of the FTLE </a:t>
            </a:r>
            <a:r>
              <a:rPr lang="it-IT" dirty="0" err="1" smtClean="0">
                <a:latin typeface="Cambria" pitchFamily="18" charset="0"/>
              </a:rPr>
              <a:t>calculated</a:t>
            </a:r>
            <a:r>
              <a:rPr lang="it-IT" dirty="0" smtClean="0">
                <a:latin typeface="Cambria" pitchFamily="18" charset="0"/>
              </a:rPr>
              <a:t> with </a:t>
            </a:r>
            <a:r>
              <a:rPr lang="it-IT" b="1" dirty="0" err="1" smtClean="0">
                <a:latin typeface="Cambria" pitchFamily="18" charset="0"/>
              </a:rPr>
              <a:t>forward</a:t>
            </a:r>
            <a:r>
              <a:rPr lang="it-IT" b="1" dirty="0" smtClean="0">
                <a:latin typeface="Cambria" pitchFamily="18" charset="0"/>
              </a:rPr>
              <a:t> and </a:t>
            </a:r>
            <a:r>
              <a:rPr lang="it-IT" b="1" dirty="0" err="1" smtClean="0">
                <a:latin typeface="Cambria" pitchFamily="18" charset="0"/>
              </a:rPr>
              <a:t>backward</a:t>
            </a:r>
            <a:r>
              <a:rPr lang="it-IT" b="1" dirty="0" smtClean="0">
                <a:latin typeface="Cambria" pitchFamily="18" charset="0"/>
              </a:rPr>
              <a:t> time </a:t>
            </a:r>
            <a:r>
              <a:rPr lang="it-IT" b="1" dirty="0" err="1" smtClean="0">
                <a:latin typeface="Cambria" pitchFamily="18" charset="0"/>
              </a:rPr>
              <a:t>integrations</a:t>
            </a:r>
            <a:r>
              <a:rPr lang="it-IT" dirty="0" smtClean="0">
                <a:latin typeface="Cambria" pitchFamily="18" charset="0"/>
              </a:rPr>
              <a:t>: repulsive and </a:t>
            </a:r>
            <a:r>
              <a:rPr lang="it-IT" dirty="0" err="1" smtClean="0">
                <a:latin typeface="Cambria" pitchFamily="18" charset="0"/>
              </a:rPr>
              <a:t>attractive</a:t>
            </a:r>
            <a:r>
              <a:rPr lang="it-IT" dirty="0" smtClean="0">
                <a:latin typeface="Cambria" pitchFamily="18" charset="0"/>
              </a:rPr>
              <a:t> LCS;</a:t>
            </a:r>
          </a:p>
          <a:p>
            <a:pPr marL="0" indent="0">
              <a:buNone/>
            </a:pPr>
            <a:endParaRPr lang="it-IT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Cambria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29659" y="4023611"/>
            <a:ext cx="4570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Cambria" pitchFamily="18" charset="0"/>
              </a:rPr>
              <a:t>Forward</a:t>
            </a:r>
            <a:r>
              <a:rPr lang="it-IT" dirty="0" smtClean="0">
                <a:latin typeface="Cambria" pitchFamily="18" charset="0"/>
              </a:rPr>
              <a:t> FTLE </a:t>
            </a:r>
            <a:r>
              <a:rPr lang="it-IT" dirty="0" err="1" smtClean="0">
                <a:latin typeface="Cambria" pitchFamily="18" charset="0"/>
              </a:rPr>
              <a:t>Contour</a:t>
            </a:r>
            <a:r>
              <a:rPr lang="it-IT" dirty="0" smtClean="0">
                <a:latin typeface="Cambria" pitchFamily="18" charset="0"/>
              </a:rPr>
              <a:t> plot</a:t>
            </a:r>
            <a:endParaRPr lang="en-US" dirty="0">
              <a:latin typeface="Cambria" pitchFamily="18" charset="0"/>
            </a:endParaRPr>
          </a:p>
        </p:txBody>
      </p:sp>
      <p:cxnSp>
        <p:nvCxnSpPr>
          <p:cNvPr id="17" name="Connettore 2 16"/>
          <p:cNvCxnSpPr/>
          <p:nvPr/>
        </p:nvCxnSpPr>
        <p:spPr>
          <a:xfrm flipV="1">
            <a:off x="1763688" y="1844827"/>
            <a:ext cx="432048" cy="21787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 flipH="1">
            <a:off x="2699794" y="1628800"/>
            <a:ext cx="93610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nettore 2 31"/>
          <p:cNvCxnSpPr/>
          <p:nvPr/>
        </p:nvCxnSpPr>
        <p:spPr>
          <a:xfrm>
            <a:off x="4211960" y="1628800"/>
            <a:ext cx="246099" cy="8004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nettore 2 38"/>
          <p:cNvCxnSpPr/>
          <p:nvPr/>
        </p:nvCxnSpPr>
        <p:spPr>
          <a:xfrm>
            <a:off x="5148064" y="1628800"/>
            <a:ext cx="1872208" cy="7242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CasellaDiTesto 41"/>
          <p:cNvSpPr txBox="1"/>
          <p:nvPr/>
        </p:nvSpPr>
        <p:spPr>
          <a:xfrm>
            <a:off x="3143356" y="1293551"/>
            <a:ext cx="4570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Cambria" pitchFamily="18" charset="0"/>
              </a:rPr>
              <a:t>Recirculating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particles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6597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 fontScale="90000"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Beam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plasma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instability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: FTLE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profiles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24744"/>
            <a:ext cx="8916119" cy="2989243"/>
          </a:xfrm>
          <a:prstGeom prst="rect">
            <a:avLst/>
          </a:prstGeom>
        </p:spPr>
      </p:pic>
      <p:cxnSp>
        <p:nvCxnSpPr>
          <p:cNvPr id="20" name="Connettore 2 19"/>
          <p:cNvCxnSpPr/>
          <p:nvPr/>
        </p:nvCxnSpPr>
        <p:spPr>
          <a:xfrm flipH="1" flipV="1">
            <a:off x="2305448" y="2063538"/>
            <a:ext cx="1546472" cy="19546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CasellaDiTesto 37"/>
          <p:cNvSpPr txBox="1"/>
          <p:nvPr/>
        </p:nvSpPr>
        <p:spPr>
          <a:xfrm>
            <a:off x="3556628" y="4018156"/>
            <a:ext cx="4570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Cambria" pitchFamily="18" charset="0"/>
              </a:rPr>
              <a:t>Backward</a:t>
            </a:r>
            <a:r>
              <a:rPr lang="it-IT" dirty="0" smtClean="0">
                <a:latin typeface="Cambria" pitchFamily="18" charset="0"/>
              </a:rPr>
              <a:t> FTLE </a:t>
            </a:r>
            <a:r>
              <a:rPr lang="it-IT" dirty="0" err="1" smtClean="0">
                <a:latin typeface="Cambria" pitchFamily="18" charset="0"/>
              </a:rPr>
              <a:t>Contour</a:t>
            </a:r>
            <a:r>
              <a:rPr lang="it-IT" dirty="0" smtClean="0">
                <a:latin typeface="Cambria" pitchFamily="18" charset="0"/>
              </a:rPr>
              <a:t> plot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3" name="Segnaposto contenuto 2"/>
          <p:cNvSpPr txBox="1">
            <a:spLocks/>
          </p:cNvSpPr>
          <p:nvPr/>
        </p:nvSpPr>
        <p:spPr>
          <a:xfrm>
            <a:off x="248079" y="4402727"/>
            <a:ext cx="8811920" cy="1899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err="1" smtClean="0">
                <a:latin typeface="Cambria" pitchFamily="18" charset="0"/>
              </a:rPr>
              <a:t>Superimposition</a:t>
            </a:r>
            <a:r>
              <a:rPr lang="it-IT" dirty="0" smtClean="0">
                <a:latin typeface="Cambria" pitchFamily="18" charset="0"/>
              </a:rPr>
              <a:t> of the FTLE </a:t>
            </a:r>
            <a:r>
              <a:rPr lang="it-IT" dirty="0" err="1" smtClean="0">
                <a:latin typeface="Cambria" pitchFamily="18" charset="0"/>
              </a:rPr>
              <a:t>calculated</a:t>
            </a:r>
            <a:r>
              <a:rPr lang="it-IT" dirty="0" smtClean="0">
                <a:latin typeface="Cambria" pitchFamily="18" charset="0"/>
              </a:rPr>
              <a:t> with </a:t>
            </a:r>
            <a:r>
              <a:rPr lang="it-IT" b="1" dirty="0" err="1" smtClean="0">
                <a:latin typeface="Cambria" pitchFamily="18" charset="0"/>
              </a:rPr>
              <a:t>forward</a:t>
            </a:r>
            <a:r>
              <a:rPr lang="it-IT" b="1" dirty="0" smtClean="0">
                <a:latin typeface="Cambria" pitchFamily="18" charset="0"/>
              </a:rPr>
              <a:t> and </a:t>
            </a:r>
            <a:r>
              <a:rPr lang="it-IT" b="1" dirty="0" err="1" smtClean="0">
                <a:latin typeface="Cambria" pitchFamily="18" charset="0"/>
              </a:rPr>
              <a:t>backward</a:t>
            </a:r>
            <a:r>
              <a:rPr lang="it-IT" b="1" dirty="0" smtClean="0">
                <a:latin typeface="Cambria" pitchFamily="18" charset="0"/>
              </a:rPr>
              <a:t> time </a:t>
            </a:r>
            <a:r>
              <a:rPr lang="it-IT" b="1" dirty="0" err="1" smtClean="0">
                <a:latin typeface="Cambria" pitchFamily="18" charset="0"/>
              </a:rPr>
              <a:t>integrations</a:t>
            </a:r>
            <a:r>
              <a:rPr lang="it-IT" dirty="0" smtClean="0">
                <a:latin typeface="Cambria" pitchFamily="18" charset="0"/>
              </a:rPr>
              <a:t>: repulsive and </a:t>
            </a:r>
            <a:r>
              <a:rPr lang="it-IT" dirty="0" err="1" smtClean="0">
                <a:latin typeface="Cambria" pitchFamily="18" charset="0"/>
              </a:rPr>
              <a:t>attractive</a:t>
            </a:r>
            <a:r>
              <a:rPr lang="it-IT" dirty="0" smtClean="0">
                <a:latin typeface="Cambria" pitchFamily="18" charset="0"/>
              </a:rPr>
              <a:t> LCS;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phase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space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splitted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into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b="1" dirty="0" smtClean="0">
                <a:latin typeface="Cambria" pitchFamily="18" charset="0"/>
              </a:rPr>
              <a:t>macro-</a:t>
            </a:r>
            <a:r>
              <a:rPr lang="it-IT" b="1" dirty="0" err="1" smtClean="0">
                <a:latin typeface="Cambria" pitchFamily="18" charset="0"/>
              </a:rPr>
              <a:t>regions</a:t>
            </a:r>
            <a:r>
              <a:rPr lang="it-IT" dirty="0" smtClean="0">
                <a:latin typeface="Cambria" pitchFamily="18" charset="0"/>
              </a:rPr>
              <a:t> with slow </a:t>
            </a:r>
            <a:r>
              <a:rPr lang="it-IT" dirty="0" err="1" smtClean="0">
                <a:latin typeface="Cambria" pitchFamily="18" charset="0"/>
              </a:rPr>
              <a:t>transport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processes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between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them</a:t>
            </a:r>
            <a:r>
              <a:rPr lang="it-IT" dirty="0" smtClean="0">
                <a:latin typeface="Cambria" pitchFamily="18" charset="0"/>
              </a:rPr>
              <a:t>;</a:t>
            </a:r>
          </a:p>
          <a:p>
            <a:pPr marL="0" indent="0"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Cambria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29659" y="4023611"/>
            <a:ext cx="4570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Cambria" pitchFamily="18" charset="0"/>
              </a:rPr>
              <a:t>Forward</a:t>
            </a:r>
            <a:r>
              <a:rPr lang="it-IT" dirty="0" smtClean="0">
                <a:latin typeface="Cambria" pitchFamily="18" charset="0"/>
              </a:rPr>
              <a:t> FTLE </a:t>
            </a:r>
            <a:r>
              <a:rPr lang="it-IT" dirty="0" err="1" smtClean="0">
                <a:latin typeface="Cambria" pitchFamily="18" charset="0"/>
              </a:rPr>
              <a:t>Contour</a:t>
            </a:r>
            <a:r>
              <a:rPr lang="it-IT" dirty="0" smtClean="0">
                <a:latin typeface="Cambria" pitchFamily="18" charset="0"/>
              </a:rPr>
              <a:t> plot</a:t>
            </a:r>
            <a:endParaRPr lang="en-US" dirty="0">
              <a:latin typeface="Cambria" pitchFamily="18" charset="0"/>
            </a:endParaRPr>
          </a:p>
        </p:txBody>
      </p:sp>
      <p:cxnSp>
        <p:nvCxnSpPr>
          <p:cNvPr id="17" name="Connettore 2 16"/>
          <p:cNvCxnSpPr/>
          <p:nvPr/>
        </p:nvCxnSpPr>
        <p:spPr>
          <a:xfrm flipV="1">
            <a:off x="1763688" y="1844827"/>
            <a:ext cx="432048" cy="21787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 flipH="1">
            <a:off x="2699794" y="1628800"/>
            <a:ext cx="93610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nettore 2 31"/>
          <p:cNvCxnSpPr/>
          <p:nvPr/>
        </p:nvCxnSpPr>
        <p:spPr>
          <a:xfrm>
            <a:off x="4211960" y="1628800"/>
            <a:ext cx="246099" cy="8004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nettore 2 38"/>
          <p:cNvCxnSpPr/>
          <p:nvPr/>
        </p:nvCxnSpPr>
        <p:spPr>
          <a:xfrm>
            <a:off x="5148064" y="1628800"/>
            <a:ext cx="1872208" cy="7242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CasellaDiTesto 41"/>
          <p:cNvSpPr txBox="1"/>
          <p:nvPr/>
        </p:nvSpPr>
        <p:spPr>
          <a:xfrm>
            <a:off x="3143356" y="1293551"/>
            <a:ext cx="4570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Cambria" pitchFamily="18" charset="0"/>
              </a:rPr>
              <a:t>Recirculating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particles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6185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007573" cy="1251141"/>
          </a:xfrm>
        </p:spPr>
        <p:txBody>
          <a:bodyPr>
            <a:normAutofit fontScale="90000"/>
          </a:bodyPr>
          <a:lstStyle/>
          <a:p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Beam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plasma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instability</a:t>
            </a:r>
            <a:r>
              <a:rPr lang="it-IT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: FTLE </a:t>
            </a:r>
            <a:r>
              <a:rPr lang="it-IT" sz="440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profiles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24744"/>
            <a:ext cx="8916119" cy="2989243"/>
          </a:xfrm>
          <a:prstGeom prst="rect">
            <a:avLst/>
          </a:prstGeom>
        </p:spPr>
      </p:pic>
      <p:cxnSp>
        <p:nvCxnSpPr>
          <p:cNvPr id="20" name="Connettore 2 19"/>
          <p:cNvCxnSpPr/>
          <p:nvPr/>
        </p:nvCxnSpPr>
        <p:spPr>
          <a:xfrm flipH="1" flipV="1">
            <a:off x="2305448" y="2063538"/>
            <a:ext cx="1546472" cy="19546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CasellaDiTesto 37"/>
          <p:cNvSpPr txBox="1"/>
          <p:nvPr/>
        </p:nvSpPr>
        <p:spPr>
          <a:xfrm>
            <a:off x="3556628" y="4018156"/>
            <a:ext cx="4570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Cambria" pitchFamily="18" charset="0"/>
              </a:rPr>
              <a:t>Backward</a:t>
            </a:r>
            <a:r>
              <a:rPr lang="it-IT" dirty="0" smtClean="0">
                <a:latin typeface="Cambria" pitchFamily="18" charset="0"/>
              </a:rPr>
              <a:t> FTLE </a:t>
            </a:r>
            <a:r>
              <a:rPr lang="it-IT" dirty="0" err="1" smtClean="0">
                <a:latin typeface="Cambria" pitchFamily="18" charset="0"/>
              </a:rPr>
              <a:t>Contour</a:t>
            </a:r>
            <a:r>
              <a:rPr lang="it-IT" dirty="0" smtClean="0">
                <a:latin typeface="Cambria" pitchFamily="18" charset="0"/>
              </a:rPr>
              <a:t> plot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3" name="Segnaposto contenuto 2"/>
          <p:cNvSpPr txBox="1">
            <a:spLocks/>
          </p:cNvSpPr>
          <p:nvPr/>
        </p:nvSpPr>
        <p:spPr>
          <a:xfrm>
            <a:off x="248079" y="4402727"/>
            <a:ext cx="8811920" cy="189995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dirty="0" err="1" smtClean="0">
                <a:latin typeface="Cambria" pitchFamily="18" charset="0"/>
              </a:rPr>
              <a:t>Superimposition</a:t>
            </a:r>
            <a:r>
              <a:rPr lang="it-IT" dirty="0" smtClean="0">
                <a:latin typeface="Cambria" pitchFamily="18" charset="0"/>
              </a:rPr>
              <a:t> of the FTLE </a:t>
            </a:r>
            <a:r>
              <a:rPr lang="it-IT" dirty="0" err="1" smtClean="0">
                <a:latin typeface="Cambria" pitchFamily="18" charset="0"/>
              </a:rPr>
              <a:t>calculated</a:t>
            </a:r>
            <a:r>
              <a:rPr lang="it-IT" dirty="0" smtClean="0">
                <a:latin typeface="Cambria" pitchFamily="18" charset="0"/>
              </a:rPr>
              <a:t> with </a:t>
            </a:r>
            <a:r>
              <a:rPr lang="it-IT" b="1" dirty="0" err="1" smtClean="0">
                <a:latin typeface="Cambria" pitchFamily="18" charset="0"/>
              </a:rPr>
              <a:t>forward</a:t>
            </a:r>
            <a:r>
              <a:rPr lang="it-IT" b="1" dirty="0" smtClean="0">
                <a:latin typeface="Cambria" pitchFamily="18" charset="0"/>
              </a:rPr>
              <a:t> and </a:t>
            </a:r>
            <a:r>
              <a:rPr lang="it-IT" b="1" dirty="0" err="1" smtClean="0">
                <a:latin typeface="Cambria" pitchFamily="18" charset="0"/>
              </a:rPr>
              <a:t>backward</a:t>
            </a:r>
            <a:r>
              <a:rPr lang="it-IT" b="1" dirty="0" smtClean="0">
                <a:latin typeface="Cambria" pitchFamily="18" charset="0"/>
              </a:rPr>
              <a:t> time </a:t>
            </a:r>
            <a:r>
              <a:rPr lang="it-IT" b="1" dirty="0" err="1" smtClean="0">
                <a:latin typeface="Cambria" pitchFamily="18" charset="0"/>
              </a:rPr>
              <a:t>integrations</a:t>
            </a:r>
            <a:r>
              <a:rPr lang="it-IT" dirty="0" smtClean="0">
                <a:latin typeface="Cambria" pitchFamily="18" charset="0"/>
              </a:rPr>
              <a:t>: repulsive and </a:t>
            </a:r>
            <a:r>
              <a:rPr lang="it-IT" dirty="0" err="1" smtClean="0">
                <a:latin typeface="Cambria" pitchFamily="18" charset="0"/>
              </a:rPr>
              <a:t>attractive</a:t>
            </a:r>
            <a:r>
              <a:rPr lang="it-IT" dirty="0" smtClean="0">
                <a:latin typeface="Cambria" pitchFamily="18" charset="0"/>
              </a:rPr>
              <a:t> LCS;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phase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space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splitted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into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b="1" dirty="0" smtClean="0">
                <a:latin typeface="Cambria" pitchFamily="18" charset="0"/>
              </a:rPr>
              <a:t>macro-</a:t>
            </a:r>
            <a:r>
              <a:rPr lang="it-IT" b="1" dirty="0" err="1" smtClean="0">
                <a:latin typeface="Cambria" pitchFamily="18" charset="0"/>
              </a:rPr>
              <a:t>regions</a:t>
            </a:r>
            <a:r>
              <a:rPr lang="it-IT" dirty="0" smtClean="0">
                <a:latin typeface="Cambria" pitchFamily="18" charset="0"/>
              </a:rPr>
              <a:t> with slow </a:t>
            </a:r>
            <a:r>
              <a:rPr lang="it-IT" dirty="0" err="1" smtClean="0">
                <a:latin typeface="Cambria" pitchFamily="18" charset="0"/>
              </a:rPr>
              <a:t>transport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processes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between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them</a:t>
            </a:r>
            <a:r>
              <a:rPr lang="it-IT" dirty="0" smtClean="0">
                <a:latin typeface="Cambria" pitchFamily="18" charset="0"/>
              </a:rPr>
              <a:t>;</a:t>
            </a:r>
          </a:p>
          <a:p>
            <a:pPr>
              <a:buFont typeface="Arial" pitchFamily="34" charset="0"/>
              <a:buChar char="•"/>
            </a:pPr>
            <a:r>
              <a:rPr lang="it-IT" dirty="0" smtClean="0">
                <a:latin typeface="Cambria" pitchFamily="18" charset="0"/>
              </a:rPr>
              <a:t> </a:t>
            </a:r>
            <a:r>
              <a:rPr lang="it-IT" b="1" dirty="0" smtClean="0">
                <a:latin typeface="Cambria" pitchFamily="18" charset="0"/>
              </a:rPr>
              <a:t>no </a:t>
            </a:r>
            <a:r>
              <a:rPr lang="it-IT" b="1" dirty="0" err="1" smtClean="0">
                <a:latin typeface="Cambria" pitchFamily="18" charset="0"/>
              </a:rPr>
              <a:t>trapped</a:t>
            </a:r>
            <a:r>
              <a:rPr lang="it-IT" b="1" dirty="0" smtClean="0">
                <a:latin typeface="Cambria" pitchFamily="18" charset="0"/>
              </a:rPr>
              <a:t> </a:t>
            </a:r>
            <a:r>
              <a:rPr lang="it-IT" b="1" dirty="0" err="1" smtClean="0">
                <a:latin typeface="Cambria" pitchFamily="18" charset="0"/>
              </a:rPr>
              <a:t>particles</a:t>
            </a:r>
            <a:r>
              <a:rPr lang="it-IT" b="1" dirty="0" smtClean="0">
                <a:latin typeface="Cambria" pitchFamily="18" charset="0"/>
              </a:rPr>
              <a:t> </a:t>
            </a:r>
            <a:r>
              <a:rPr lang="it-IT" dirty="0" smtClean="0">
                <a:latin typeface="Cambria" pitchFamily="18" charset="0"/>
              </a:rPr>
              <a:t>(</a:t>
            </a:r>
            <a:r>
              <a:rPr lang="it-IT" dirty="0" err="1" smtClean="0">
                <a:latin typeface="Cambria" pitchFamily="18" charset="0"/>
              </a:rPr>
              <a:t>asymptotic</a:t>
            </a:r>
            <a:r>
              <a:rPr lang="it-IT" dirty="0" smtClean="0">
                <a:latin typeface="Cambria" pitchFamily="18" charset="0"/>
              </a:rPr>
              <a:t>) </a:t>
            </a:r>
            <a:r>
              <a:rPr lang="it-IT" dirty="0" err="1" smtClean="0">
                <a:latin typeface="Cambria" pitchFamily="18" charset="0"/>
              </a:rPr>
              <a:t>but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b="1" dirty="0" err="1" smtClean="0">
                <a:latin typeface="Cambria" pitchFamily="18" charset="0"/>
              </a:rPr>
              <a:t>recirculating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ones</a:t>
            </a:r>
            <a:r>
              <a:rPr lang="it-IT" dirty="0" smtClean="0">
                <a:latin typeface="Cambria" pitchFamily="18" charset="0"/>
              </a:rPr>
              <a:t>.</a:t>
            </a:r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Cambria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129659" y="4023611"/>
            <a:ext cx="4570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Cambria" pitchFamily="18" charset="0"/>
              </a:rPr>
              <a:t>Forward</a:t>
            </a:r>
            <a:r>
              <a:rPr lang="it-IT" dirty="0" smtClean="0">
                <a:latin typeface="Cambria" pitchFamily="18" charset="0"/>
              </a:rPr>
              <a:t> FTLE </a:t>
            </a:r>
            <a:r>
              <a:rPr lang="it-IT" dirty="0" err="1" smtClean="0">
                <a:latin typeface="Cambria" pitchFamily="18" charset="0"/>
              </a:rPr>
              <a:t>Contour</a:t>
            </a:r>
            <a:r>
              <a:rPr lang="it-IT" dirty="0" smtClean="0">
                <a:latin typeface="Cambria" pitchFamily="18" charset="0"/>
              </a:rPr>
              <a:t> plot</a:t>
            </a:r>
            <a:endParaRPr lang="en-US" dirty="0">
              <a:latin typeface="Cambria" pitchFamily="18" charset="0"/>
            </a:endParaRPr>
          </a:p>
        </p:txBody>
      </p:sp>
      <p:cxnSp>
        <p:nvCxnSpPr>
          <p:cNvPr id="17" name="Connettore 2 16"/>
          <p:cNvCxnSpPr/>
          <p:nvPr/>
        </p:nvCxnSpPr>
        <p:spPr>
          <a:xfrm flipV="1">
            <a:off x="1763688" y="1844827"/>
            <a:ext cx="432048" cy="21787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 flipH="1">
            <a:off x="2699794" y="1628800"/>
            <a:ext cx="936102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nettore 2 31"/>
          <p:cNvCxnSpPr/>
          <p:nvPr/>
        </p:nvCxnSpPr>
        <p:spPr>
          <a:xfrm>
            <a:off x="4211960" y="1628800"/>
            <a:ext cx="246099" cy="8004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Connettore 2 38"/>
          <p:cNvCxnSpPr/>
          <p:nvPr/>
        </p:nvCxnSpPr>
        <p:spPr>
          <a:xfrm>
            <a:off x="5148064" y="1628800"/>
            <a:ext cx="1872208" cy="7242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CasellaDiTesto 41"/>
          <p:cNvSpPr txBox="1"/>
          <p:nvPr/>
        </p:nvSpPr>
        <p:spPr>
          <a:xfrm>
            <a:off x="3143356" y="1293551"/>
            <a:ext cx="4570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Cambria" pitchFamily="18" charset="0"/>
              </a:rPr>
              <a:t>Recirculating</a:t>
            </a:r>
            <a:r>
              <a:rPr lang="it-IT" dirty="0" smtClean="0">
                <a:latin typeface="Cambria" pitchFamily="18" charset="0"/>
              </a:rPr>
              <a:t> </a:t>
            </a:r>
            <a:r>
              <a:rPr lang="it-IT" dirty="0" err="1" smtClean="0">
                <a:latin typeface="Cambria" pitchFamily="18" charset="0"/>
              </a:rPr>
              <a:t>particles</a:t>
            </a:r>
            <a:endParaRPr lang="en-US" dirty="0">
              <a:latin typeface="Cambria" pitchFamily="18" charset="0"/>
            </a:endParaRPr>
          </a:p>
        </p:txBody>
      </p:sp>
      <p:sp>
        <p:nvSpPr>
          <p:cNvPr id="1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35678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751967" cy="125114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138034" y="908720"/>
            <a:ext cx="480607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it-IT" sz="2400" b="1" dirty="0" smtClean="0">
                <a:latin typeface="Cambria" pitchFamily="18" charset="0"/>
              </a:rPr>
              <a:t>Transport </a:t>
            </a:r>
            <a:r>
              <a:rPr lang="it-IT" sz="2400" dirty="0" err="1" smtClean="0">
                <a:latin typeface="Cambria" pitchFamily="18" charset="0"/>
              </a:rPr>
              <a:t>phenomena</a:t>
            </a:r>
            <a:r>
              <a:rPr lang="it-IT" sz="2400" b="1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during</a:t>
            </a:r>
            <a:r>
              <a:rPr lang="it-IT" sz="2400" dirty="0" smtClean="0">
                <a:latin typeface="Cambria" pitchFamily="18" charset="0"/>
              </a:rPr>
              <a:t> a 3-d </a:t>
            </a:r>
            <a:r>
              <a:rPr lang="it-IT" sz="2400" b="1" dirty="0" err="1" smtClean="0">
                <a:latin typeface="Cambria" pitchFamily="18" charset="0"/>
              </a:rPr>
              <a:t>collisionless</a:t>
            </a:r>
            <a:r>
              <a:rPr lang="it-IT" sz="2400" b="1" dirty="0" smtClean="0">
                <a:latin typeface="Cambria" pitchFamily="18" charset="0"/>
              </a:rPr>
              <a:t> </a:t>
            </a:r>
            <a:r>
              <a:rPr lang="it-IT" sz="2400" b="1" dirty="0" err="1" smtClean="0">
                <a:latin typeface="Cambria" pitchFamily="18" charset="0"/>
              </a:rPr>
              <a:t>magnetic</a:t>
            </a:r>
            <a:r>
              <a:rPr lang="it-IT" sz="2400" b="1" dirty="0" smtClean="0">
                <a:latin typeface="Cambria" pitchFamily="18" charset="0"/>
              </a:rPr>
              <a:t> </a:t>
            </a:r>
            <a:r>
              <a:rPr lang="it-IT" sz="2400" b="1" dirty="0" err="1" smtClean="0">
                <a:latin typeface="Cambria" pitchFamily="18" charset="0"/>
              </a:rPr>
              <a:t>reconnection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process</a:t>
            </a:r>
            <a:r>
              <a:rPr lang="it-IT" sz="24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600" dirty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it-IT" sz="2600" dirty="0" smtClean="0">
              <a:latin typeface="Cambria" pitchFamily="18" charset="0"/>
            </a:endParaRPr>
          </a:p>
          <a:p>
            <a:r>
              <a:rPr lang="it-IT" sz="2800" dirty="0" smtClean="0">
                <a:latin typeface="Cambria" pitchFamily="18" charset="0"/>
              </a:rPr>
              <a:t>	</a:t>
            </a:r>
          </a:p>
          <a:p>
            <a:pPr marL="285750" indent="-28575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endParaRPr lang="it-IT" sz="2800" dirty="0" smtClean="0">
              <a:latin typeface="Cambria" pitchFamily="18" charset="0"/>
            </a:endParaRPr>
          </a:p>
          <a:p>
            <a:endParaRPr lang="it-IT" sz="2800" dirty="0" smtClean="0">
              <a:latin typeface="Cambria" pitchFamily="18" charset="0"/>
            </a:endParaRPr>
          </a:p>
        </p:txBody>
      </p:sp>
      <p:sp>
        <p:nvSpPr>
          <p:cNvPr id="9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6741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751967" cy="125114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CasellaDiTesto 14"/>
              <p:cNvSpPr txBox="1"/>
              <p:nvPr/>
            </p:nvSpPr>
            <p:spPr>
              <a:xfrm>
                <a:off x="138034" y="908720"/>
                <a:ext cx="4806071" cy="48936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b="1" dirty="0" smtClean="0">
                    <a:latin typeface="Cambria" pitchFamily="18" charset="0"/>
                  </a:rPr>
                  <a:t>Transport </a:t>
                </a:r>
                <a:r>
                  <a:rPr lang="it-IT" sz="2400" dirty="0" err="1" smtClean="0">
                    <a:latin typeface="Cambria" pitchFamily="18" charset="0"/>
                  </a:rPr>
                  <a:t>phenomena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during</a:t>
                </a:r>
                <a:r>
                  <a:rPr lang="it-IT" sz="2400" dirty="0" smtClean="0">
                    <a:latin typeface="Cambria" pitchFamily="18" charset="0"/>
                  </a:rPr>
                  <a:t> a 3-d </a:t>
                </a:r>
                <a:r>
                  <a:rPr lang="it-IT" sz="2400" b="1" dirty="0" err="1" smtClean="0">
                    <a:latin typeface="Cambria" pitchFamily="18" charset="0"/>
                  </a:rPr>
                  <a:t>collisionless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magnetic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reconnection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process</a:t>
                </a:r>
                <a:r>
                  <a:rPr lang="it-IT" sz="24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err="1" smtClean="0">
                    <a:latin typeface="Cambria" pitchFamily="18" charset="0"/>
                  </a:rPr>
                  <a:t>two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fluids</a:t>
                </a:r>
                <a:r>
                  <a:rPr lang="it-IT" sz="2400" dirty="0" smtClean="0">
                    <a:latin typeface="Cambria" pitchFamily="18" charset="0"/>
                  </a:rPr>
                  <a:t>, </a:t>
                </a:r>
                <a:r>
                  <a:rPr lang="it-IT" sz="2400" dirty="0" err="1" smtClean="0">
                    <a:latin typeface="Cambria" pitchFamily="18" charset="0"/>
                  </a:rPr>
                  <a:t>low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𝛽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 model in </a:t>
                </a:r>
                <a:r>
                  <a:rPr lang="it-IT" sz="2400" dirty="0" err="1" smtClean="0">
                    <a:latin typeface="Cambria" pitchFamily="18" charset="0"/>
                  </a:rPr>
                  <a:t>slab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geometry</a:t>
                </a:r>
                <a:r>
                  <a:rPr lang="it-IT" sz="2400" dirty="0" smtClean="0">
                    <a:latin typeface="Cambria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𝑦</m:t>
                    </m:r>
                    <m:r>
                      <a:rPr lang="it-IT" sz="2400" b="0" i="1" smtClean="0">
                        <a:latin typeface="Cambria Math"/>
                      </a:rPr>
                      <m:t>,</m:t>
                    </m:r>
                    <m:r>
                      <a:rPr lang="it-IT" sz="2400" b="1" i="1" smtClean="0">
                        <a:latin typeface="Cambria Math"/>
                      </a:rPr>
                      <m:t>𝒛</m:t>
                    </m:r>
                  </m:oMath>
                </a14:m>
                <a:r>
                  <a:rPr lang="it-IT" sz="2400" b="1" dirty="0" smtClean="0">
                    <a:latin typeface="Cambria" pitchFamily="18" charset="0"/>
                  </a:rPr>
                  <a:t> periodicity</a:t>
                </a:r>
                <a:r>
                  <a:rPr lang="it-IT" sz="2400" dirty="0" smtClean="0">
                    <a:latin typeface="Cambria" pitchFamily="18" charset="0"/>
                  </a:rPr>
                  <a:t>) 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en-US" sz="2600" dirty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600" dirty="0" smtClean="0">
                  <a:latin typeface="Cambria" pitchFamily="18" charset="0"/>
                </a:endParaRPr>
              </a:p>
              <a:p>
                <a:r>
                  <a:rPr lang="it-IT" sz="2800" dirty="0" smtClean="0">
                    <a:latin typeface="Cambria" pitchFamily="18" charset="0"/>
                  </a:rPr>
                  <a:t>	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endParaRPr lang="it-IT" sz="2800" dirty="0" smtClean="0">
                  <a:latin typeface="Cambria" pitchFamily="18" charset="0"/>
                </a:endParaRPr>
              </a:p>
              <a:p>
                <a:endParaRPr lang="it-IT" sz="2800" dirty="0" smtClean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15" name="CasellaDiTes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34" y="908720"/>
                <a:ext cx="4806071" cy="4893647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777" t="-9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7608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751967" cy="125114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CasellaDiTesto 14"/>
              <p:cNvSpPr txBox="1"/>
              <p:nvPr/>
            </p:nvSpPr>
            <p:spPr>
              <a:xfrm>
                <a:off x="138034" y="908720"/>
                <a:ext cx="4806071" cy="6001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b="1" dirty="0" smtClean="0">
                    <a:latin typeface="Cambria" pitchFamily="18" charset="0"/>
                  </a:rPr>
                  <a:t>Transport </a:t>
                </a:r>
                <a:r>
                  <a:rPr lang="it-IT" sz="2400" dirty="0" err="1" smtClean="0">
                    <a:latin typeface="Cambria" pitchFamily="18" charset="0"/>
                  </a:rPr>
                  <a:t>phenomena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during</a:t>
                </a:r>
                <a:r>
                  <a:rPr lang="it-IT" sz="2400" dirty="0" smtClean="0">
                    <a:latin typeface="Cambria" pitchFamily="18" charset="0"/>
                  </a:rPr>
                  <a:t> a 3-d </a:t>
                </a:r>
                <a:r>
                  <a:rPr lang="it-IT" sz="2400" b="1" dirty="0" err="1" smtClean="0">
                    <a:latin typeface="Cambria" pitchFamily="18" charset="0"/>
                  </a:rPr>
                  <a:t>collisionless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magnetic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reconnection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process</a:t>
                </a:r>
                <a:r>
                  <a:rPr lang="it-IT" sz="24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err="1" smtClean="0">
                    <a:latin typeface="Cambria" pitchFamily="18" charset="0"/>
                  </a:rPr>
                  <a:t>two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fluids</a:t>
                </a:r>
                <a:r>
                  <a:rPr lang="it-IT" sz="2400" dirty="0" smtClean="0">
                    <a:latin typeface="Cambria" pitchFamily="18" charset="0"/>
                  </a:rPr>
                  <a:t>, </a:t>
                </a:r>
                <a:r>
                  <a:rPr lang="it-IT" sz="2400" dirty="0" err="1" smtClean="0">
                    <a:latin typeface="Cambria" pitchFamily="18" charset="0"/>
                  </a:rPr>
                  <a:t>low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𝛽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 model in </a:t>
                </a:r>
                <a:r>
                  <a:rPr lang="it-IT" sz="2400" dirty="0" err="1" smtClean="0">
                    <a:latin typeface="Cambria" pitchFamily="18" charset="0"/>
                  </a:rPr>
                  <a:t>slab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geometry</a:t>
                </a:r>
                <a:r>
                  <a:rPr lang="it-IT" sz="2400" dirty="0" smtClean="0">
                    <a:latin typeface="Cambria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𝑦</m:t>
                    </m:r>
                    <m:r>
                      <a:rPr lang="it-IT" sz="2400" b="0" i="1" smtClean="0">
                        <a:latin typeface="Cambria Math"/>
                      </a:rPr>
                      <m:t>,</m:t>
                    </m:r>
                    <m:r>
                      <a:rPr lang="it-IT" sz="2400" b="1" i="1" smtClean="0">
                        <a:latin typeface="Cambria Math"/>
                      </a:rPr>
                      <m:t>𝒛</m:t>
                    </m:r>
                  </m:oMath>
                </a14:m>
                <a:r>
                  <a:rPr lang="it-IT" sz="2400" b="1" dirty="0" smtClean="0">
                    <a:latin typeface="Cambria" pitchFamily="18" charset="0"/>
                  </a:rPr>
                  <a:t> periodicity</a:t>
                </a:r>
                <a:r>
                  <a:rPr lang="it-IT" sz="2400" dirty="0" smtClean="0">
                    <a:latin typeface="Cambria" pitchFamily="18" charset="0"/>
                  </a:rPr>
                  <a:t>) 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err="1" smtClean="0">
                    <a:latin typeface="Cambria" pitchFamily="18" charset="0"/>
                  </a:rPr>
                  <a:t>Magnetic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field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lines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satisfy</a:t>
                </a:r>
                <a:r>
                  <a:rPr lang="it-IT" sz="2400" dirty="0" smtClean="0">
                    <a:latin typeface="Cambria" pitchFamily="18" charset="0"/>
                  </a:rPr>
                  <a:t> Hamilton </a:t>
                </a:r>
                <a:r>
                  <a:rPr lang="it-IT" sz="2400" dirty="0" err="1" smtClean="0">
                    <a:latin typeface="Cambria" pitchFamily="18" charset="0"/>
                  </a:rPr>
                  <a:t>equations</a:t>
                </a:r>
                <a:r>
                  <a:rPr lang="it-IT" sz="2400" dirty="0" smtClean="0">
                    <a:latin typeface="Cambria" pitchFamily="18" charset="0"/>
                  </a:rPr>
                  <a:t> with the </a:t>
                </a:r>
                <a:r>
                  <a:rPr lang="it-IT" sz="2400" dirty="0" err="1" smtClean="0">
                    <a:latin typeface="Cambria" pitchFamily="18" charset="0"/>
                  </a:rPr>
                  <a:t>helical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flux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function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400">
                        <a:latin typeface="Cambria Math"/>
                      </a:rPr>
                      <m:t>Ψ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as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𝐻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en-US" sz="2600" dirty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600" dirty="0" smtClean="0">
                  <a:latin typeface="Cambria" pitchFamily="18" charset="0"/>
                </a:endParaRPr>
              </a:p>
              <a:p>
                <a:r>
                  <a:rPr lang="it-IT" sz="2800" dirty="0" smtClean="0">
                    <a:latin typeface="Cambria" pitchFamily="18" charset="0"/>
                  </a:rPr>
                  <a:t>	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endParaRPr lang="it-IT" sz="2800" dirty="0" smtClean="0">
                  <a:latin typeface="Cambria" pitchFamily="18" charset="0"/>
                </a:endParaRPr>
              </a:p>
              <a:p>
                <a:endParaRPr lang="it-IT" sz="2800" dirty="0" smtClean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15" name="CasellaDiTes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34" y="908720"/>
                <a:ext cx="4806071" cy="6001643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777" t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1151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751967" cy="125114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4619563" y="980727"/>
                <a:ext cx="4475949" cy="793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𝑑𝑥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𝑑𝑧</m:t>
                          </m:r>
                        </m:den>
                      </m:f>
                      <m:d>
                        <m:d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it-IT" sz="2200" b="0" i="1" smtClean="0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it-IT" sz="2200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it-IT" sz="2200" b="0" i="0" smtClean="0">
                              <a:latin typeface="Cambria Math"/>
                            </a:rPr>
                            <m:t>Ψ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it-IT" sz="2200" b="0" i="1" smtClean="0">
                              <a:latin typeface="Cambria Math"/>
                            </a:rPr>
                            <m:t>𝑦</m:t>
                          </m:r>
                        </m:den>
                      </m:f>
                      <m:r>
                        <a:rPr lang="it-IT" sz="2200" b="0" i="1" smtClean="0">
                          <a:latin typeface="Cambria Math"/>
                        </a:rPr>
                        <m:t>,    </m:t>
                      </m:r>
                      <m:f>
                        <m:fPr>
                          <m:ctrlPr>
                            <a:rPr lang="it-IT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𝑑𝑧</m:t>
                          </m:r>
                        </m:den>
                      </m:f>
                      <m:d>
                        <m:d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it-IT" sz="2200" b="0" i="1" smtClean="0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it-IT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it-IT" sz="2200" b="0" i="0" smtClean="0">
                              <a:latin typeface="Cambria Math"/>
                            </a:rPr>
                            <m:t>Ψ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it-IT" sz="2200" b="0" i="1" smtClean="0">
                              <a:latin typeface="Cambria Math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563" y="980727"/>
                <a:ext cx="4475949" cy="793935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CasellaDiTesto 14"/>
              <p:cNvSpPr txBox="1"/>
              <p:nvPr/>
            </p:nvSpPr>
            <p:spPr>
              <a:xfrm>
                <a:off x="138034" y="908720"/>
                <a:ext cx="4806071" cy="6001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b="1" dirty="0" smtClean="0">
                    <a:latin typeface="Cambria" pitchFamily="18" charset="0"/>
                  </a:rPr>
                  <a:t>Transport </a:t>
                </a:r>
                <a:r>
                  <a:rPr lang="it-IT" sz="2400" dirty="0" err="1" smtClean="0">
                    <a:latin typeface="Cambria" pitchFamily="18" charset="0"/>
                  </a:rPr>
                  <a:t>phenomena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during</a:t>
                </a:r>
                <a:r>
                  <a:rPr lang="it-IT" sz="2400" dirty="0" smtClean="0">
                    <a:latin typeface="Cambria" pitchFamily="18" charset="0"/>
                  </a:rPr>
                  <a:t> a 3-d </a:t>
                </a:r>
                <a:r>
                  <a:rPr lang="it-IT" sz="2400" b="1" dirty="0" err="1" smtClean="0">
                    <a:latin typeface="Cambria" pitchFamily="18" charset="0"/>
                  </a:rPr>
                  <a:t>collisionless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magnetic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reconnection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process</a:t>
                </a:r>
                <a:r>
                  <a:rPr lang="it-IT" sz="24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err="1" smtClean="0">
                    <a:latin typeface="Cambria" pitchFamily="18" charset="0"/>
                  </a:rPr>
                  <a:t>two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fluids</a:t>
                </a:r>
                <a:r>
                  <a:rPr lang="it-IT" sz="2400" dirty="0" smtClean="0">
                    <a:latin typeface="Cambria" pitchFamily="18" charset="0"/>
                  </a:rPr>
                  <a:t>, </a:t>
                </a:r>
                <a:r>
                  <a:rPr lang="it-IT" sz="2400" dirty="0" err="1" smtClean="0">
                    <a:latin typeface="Cambria" pitchFamily="18" charset="0"/>
                  </a:rPr>
                  <a:t>low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𝛽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 model in </a:t>
                </a:r>
                <a:r>
                  <a:rPr lang="it-IT" sz="2400" dirty="0" err="1" smtClean="0">
                    <a:latin typeface="Cambria" pitchFamily="18" charset="0"/>
                  </a:rPr>
                  <a:t>slab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geometry</a:t>
                </a:r>
                <a:r>
                  <a:rPr lang="it-IT" sz="2400" dirty="0" smtClean="0">
                    <a:latin typeface="Cambria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𝑦</m:t>
                    </m:r>
                    <m:r>
                      <a:rPr lang="it-IT" sz="2400" b="0" i="1" smtClean="0">
                        <a:latin typeface="Cambria Math"/>
                      </a:rPr>
                      <m:t>,</m:t>
                    </m:r>
                    <m:r>
                      <a:rPr lang="it-IT" sz="2400" b="1" i="1" smtClean="0">
                        <a:latin typeface="Cambria Math"/>
                      </a:rPr>
                      <m:t>𝒛</m:t>
                    </m:r>
                  </m:oMath>
                </a14:m>
                <a:r>
                  <a:rPr lang="it-IT" sz="2400" b="1" dirty="0" smtClean="0">
                    <a:latin typeface="Cambria" pitchFamily="18" charset="0"/>
                  </a:rPr>
                  <a:t> periodicity</a:t>
                </a:r>
                <a:r>
                  <a:rPr lang="it-IT" sz="2400" dirty="0" smtClean="0">
                    <a:latin typeface="Cambria" pitchFamily="18" charset="0"/>
                  </a:rPr>
                  <a:t>) 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err="1" smtClean="0">
                    <a:latin typeface="Cambria" pitchFamily="18" charset="0"/>
                  </a:rPr>
                  <a:t>Magnetic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field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lines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satisfy</a:t>
                </a:r>
                <a:r>
                  <a:rPr lang="it-IT" sz="2400" dirty="0" smtClean="0">
                    <a:latin typeface="Cambria" pitchFamily="18" charset="0"/>
                  </a:rPr>
                  <a:t> Hamilton </a:t>
                </a:r>
                <a:r>
                  <a:rPr lang="it-IT" sz="2400" dirty="0" err="1" smtClean="0">
                    <a:latin typeface="Cambria" pitchFamily="18" charset="0"/>
                  </a:rPr>
                  <a:t>equations</a:t>
                </a:r>
                <a:r>
                  <a:rPr lang="it-IT" sz="2400" dirty="0" smtClean="0">
                    <a:latin typeface="Cambria" pitchFamily="18" charset="0"/>
                  </a:rPr>
                  <a:t> with the </a:t>
                </a:r>
                <a:r>
                  <a:rPr lang="it-IT" sz="2400" dirty="0" err="1" smtClean="0">
                    <a:latin typeface="Cambria" pitchFamily="18" charset="0"/>
                  </a:rPr>
                  <a:t>helical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flux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function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400">
                        <a:latin typeface="Cambria Math"/>
                      </a:rPr>
                      <m:t>Ψ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as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𝐻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en-US" sz="2600" dirty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600" dirty="0" smtClean="0">
                  <a:latin typeface="Cambria" pitchFamily="18" charset="0"/>
                </a:endParaRPr>
              </a:p>
              <a:p>
                <a:r>
                  <a:rPr lang="it-IT" sz="2800" dirty="0" smtClean="0">
                    <a:latin typeface="Cambria" pitchFamily="18" charset="0"/>
                  </a:rPr>
                  <a:t>	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endParaRPr lang="it-IT" sz="2800" dirty="0" smtClean="0">
                  <a:latin typeface="Cambria" pitchFamily="18" charset="0"/>
                </a:endParaRPr>
              </a:p>
              <a:p>
                <a:endParaRPr lang="it-IT" sz="2800" dirty="0" smtClean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15" name="CasellaDiTes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34" y="908720"/>
                <a:ext cx="4806071" cy="6001643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1777" t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24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751967" cy="125114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4619563" y="980727"/>
                <a:ext cx="4475949" cy="793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𝑑𝑥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𝑑𝑧</m:t>
                          </m:r>
                        </m:den>
                      </m:f>
                      <m:d>
                        <m:d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it-IT" sz="2200" b="0" i="1" smtClean="0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it-IT" sz="2200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it-IT" sz="2200" b="0" i="0" smtClean="0">
                              <a:latin typeface="Cambria Math"/>
                            </a:rPr>
                            <m:t>Ψ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it-IT" sz="2200" b="0" i="1" smtClean="0">
                              <a:latin typeface="Cambria Math"/>
                            </a:rPr>
                            <m:t>𝑦</m:t>
                          </m:r>
                        </m:den>
                      </m:f>
                      <m:r>
                        <a:rPr lang="it-IT" sz="2200" b="0" i="1" smtClean="0">
                          <a:latin typeface="Cambria Math"/>
                        </a:rPr>
                        <m:t>,    </m:t>
                      </m:r>
                      <m:f>
                        <m:fPr>
                          <m:ctrlPr>
                            <a:rPr lang="it-IT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𝑑𝑧</m:t>
                          </m:r>
                        </m:den>
                      </m:f>
                      <m:d>
                        <m:d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it-IT" sz="2200" b="0" i="1" smtClean="0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it-IT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it-IT" sz="2200" b="0" i="0" smtClean="0">
                              <a:latin typeface="Cambria Math"/>
                            </a:rPr>
                            <m:t>Ψ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it-IT" sz="2200" b="0" i="1" smtClean="0">
                              <a:latin typeface="Cambria Math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563" y="980727"/>
                <a:ext cx="4475949" cy="793935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1414" y="1815775"/>
            <a:ext cx="2232248" cy="167343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CasellaDiTesto 14"/>
              <p:cNvSpPr txBox="1"/>
              <p:nvPr/>
            </p:nvSpPr>
            <p:spPr>
              <a:xfrm>
                <a:off x="138034" y="908720"/>
                <a:ext cx="4806071" cy="6001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b="1" dirty="0" smtClean="0">
                    <a:latin typeface="Cambria" pitchFamily="18" charset="0"/>
                  </a:rPr>
                  <a:t>Transport </a:t>
                </a:r>
                <a:r>
                  <a:rPr lang="it-IT" sz="2400" dirty="0" err="1" smtClean="0">
                    <a:latin typeface="Cambria" pitchFamily="18" charset="0"/>
                  </a:rPr>
                  <a:t>phenomena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during</a:t>
                </a:r>
                <a:r>
                  <a:rPr lang="it-IT" sz="2400" dirty="0" smtClean="0">
                    <a:latin typeface="Cambria" pitchFamily="18" charset="0"/>
                  </a:rPr>
                  <a:t> a 3-d </a:t>
                </a:r>
                <a:r>
                  <a:rPr lang="it-IT" sz="2400" b="1" dirty="0" err="1" smtClean="0">
                    <a:latin typeface="Cambria" pitchFamily="18" charset="0"/>
                  </a:rPr>
                  <a:t>collisionless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magnetic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reconnection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process</a:t>
                </a:r>
                <a:r>
                  <a:rPr lang="it-IT" sz="24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err="1" smtClean="0">
                    <a:latin typeface="Cambria" pitchFamily="18" charset="0"/>
                  </a:rPr>
                  <a:t>two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fluids</a:t>
                </a:r>
                <a:r>
                  <a:rPr lang="it-IT" sz="2400" dirty="0" smtClean="0">
                    <a:latin typeface="Cambria" pitchFamily="18" charset="0"/>
                  </a:rPr>
                  <a:t>, </a:t>
                </a:r>
                <a:r>
                  <a:rPr lang="it-IT" sz="2400" dirty="0" err="1" smtClean="0">
                    <a:latin typeface="Cambria" pitchFamily="18" charset="0"/>
                  </a:rPr>
                  <a:t>low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𝛽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 model in </a:t>
                </a:r>
                <a:r>
                  <a:rPr lang="it-IT" sz="2400" dirty="0" err="1" smtClean="0">
                    <a:latin typeface="Cambria" pitchFamily="18" charset="0"/>
                  </a:rPr>
                  <a:t>slab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geometry</a:t>
                </a:r>
                <a:r>
                  <a:rPr lang="it-IT" sz="2400" dirty="0" smtClean="0">
                    <a:latin typeface="Cambria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𝑦</m:t>
                    </m:r>
                    <m:r>
                      <a:rPr lang="it-IT" sz="2400" b="0" i="1" smtClean="0">
                        <a:latin typeface="Cambria Math"/>
                      </a:rPr>
                      <m:t>,</m:t>
                    </m:r>
                    <m:r>
                      <a:rPr lang="it-IT" sz="2400" b="1" i="1" smtClean="0">
                        <a:latin typeface="Cambria Math"/>
                      </a:rPr>
                      <m:t>𝒛</m:t>
                    </m:r>
                  </m:oMath>
                </a14:m>
                <a:r>
                  <a:rPr lang="it-IT" sz="2400" b="1" dirty="0" smtClean="0">
                    <a:latin typeface="Cambria" pitchFamily="18" charset="0"/>
                  </a:rPr>
                  <a:t> periodicity</a:t>
                </a:r>
                <a:r>
                  <a:rPr lang="it-IT" sz="2400" dirty="0" smtClean="0">
                    <a:latin typeface="Cambria" pitchFamily="18" charset="0"/>
                  </a:rPr>
                  <a:t>) 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err="1" smtClean="0">
                    <a:latin typeface="Cambria" pitchFamily="18" charset="0"/>
                  </a:rPr>
                  <a:t>Magnetic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field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lines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satisfy</a:t>
                </a:r>
                <a:r>
                  <a:rPr lang="it-IT" sz="2400" dirty="0" smtClean="0">
                    <a:latin typeface="Cambria" pitchFamily="18" charset="0"/>
                  </a:rPr>
                  <a:t> Hamilton </a:t>
                </a:r>
                <a:r>
                  <a:rPr lang="it-IT" sz="2400" dirty="0" err="1" smtClean="0">
                    <a:latin typeface="Cambria" pitchFamily="18" charset="0"/>
                  </a:rPr>
                  <a:t>equations</a:t>
                </a:r>
                <a:r>
                  <a:rPr lang="it-IT" sz="2400" dirty="0" smtClean="0">
                    <a:latin typeface="Cambria" pitchFamily="18" charset="0"/>
                  </a:rPr>
                  <a:t> with the </a:t>
                </a:r>
                <a:r>
                  <a:rPr lang="it-IT" sz="2400" dirty="0" err="1" smtClean="0">
                    <a:latin typeface="Cambria" pitchFamily="18" charset="0"/>
                  </a:rPr>
                  <a:t>helical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flux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function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400">
                        <a:latin typeface="Cambria Math"/>
                      </a:rPr>
                      <m:t>Ψ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as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𝐻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en-US" sz="2600" dirty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600" dirty="0" smtClean="0">
                  <a:latin typeface="Cambria" pitchFamily="18" charset="0"/>
                </a:endParaRPr>
              </a:p>
              <a:p>
                <a:r>
                  <a:rPr lang="it-IT" sz="2800" dirty="0" smtClean="0">
                    <a:latin typeface="Cambria" pitchFamily="18" charset="0"/>
                  </a:rPr>
                  <a:t>	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endParaRPr lang="it-IT" sz="2800" dirty="0" smtClean="0">
                  <a:latin typeface="Cambria" pitchFamily="18" charset="0"/>
                </a:endParaRPr>
              </a:p>
              <a:p>
                <a:endParaRPr lang="it-IT" sz="2800" dirty="0" smtClean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15" name="CasellaDiTes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34" y="908720"/>
                <a:ext cx="4806071" cy="6001643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l="-1777" t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9547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751967" cy="125114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4619563" y="980727"/>
                <a:ext cx="4475949" cy="793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𝑑𝑥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𝑑𝑧</m:t>
                          </m:r>
                        </m:den>
                      </m:f>
                      <m:d>
                        <m:d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it-IT" sz="2200" b="0" i="1" smtClean="0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it-IT" sz="2200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it-IT" sz="2200" b="0" i="0" smtClean="0">
                              <a:latin typeface="Cambria Math"/>
                            </a:rPr>
                            <m:t>Ψ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it-IT" sz="2200" b="0" i="1" smtClean="0">
                              <a:latin typeface="Cambria Math"/>
                            </a:rPr>
                            <m:t>𝑦</m:t>
                          </m:r>
                        </m:den>
                      </m:f>
                      <m:r>
                        <a:rPr lang="it-IT" sz="2200" b="0" i="1" smtClean="0">
                          <a:latin typeface="Cambria Math"/>
                        </a:rPr>
                        <m:t>,    </m:t>
                      </m:r>
                      <m:f>
                        <m:fPr>
                          <m:ctrlPr>
                            <a:rPr lang="it-IT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𝑑𝑧</m:t>
                          </m:r>
                        </m:den>
                      </m:f>
                      <m:d>
                        <m:d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it-IT" sz="2200" b="0" i="1" smtClean="0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it-IT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it-IT" sz="2200" b="0" i="0" smtClean="0">
                              <a:latin typeface="Cambria Math"/>
                            </a:rPr>
                            <m:t>Ψ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it-IT" sz="2200" b="0" i="1" smtClean="0">
                              <a:latin typeface="Cambria Math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563" y="980727"/>
                <a:ext cx="4475949" cy="793935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1414" y="1815775"/>
            <a:ext cx="2232248" cy="167343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CasellaDiTesto 14"/>
              <p:cNvSpPr txBox="1"/>
              <p:nvPr/>
            </p:nvSpPr>
            <p:spPr>
              <a:xfrm>
                <a:off x="138034" y="908720"/>
                <a:ext cx="4806071" cy="7109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b="1" dirty="0" smtClean="0">
                    <a:latin typeface="Cambria" pitchFamily="18" charset="0"/>
                  </a:rPr>
                  <a:t>Transport </a:t>
                </a:r>
                <a:r>
                  <a:rPr lang="it-IT" sz="2400" dirty="0" err="1" smtClean="0">
                    <a:latin typeface="Cambria" pitchFamily="18" charset="0"/>
                  </a:rPr>
                  <a:t>phenomena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during</a:t>
                </a:r>
                <a:r>
                  <a:rPr lang="it-IT" sz="2400" dirty="0" smtClean="0">
                    <a:latin typeface="Cambria" pitchFamily="18" charset="0"/>
                  </a:rPr>
                  <a:t> a 3-d </a:t>
                </a:r>
                <a:r>
                  <a:rPr lang="it-IT" sz="2400" b="1" dirty="0" err="1" smtClean="0">
                    <a:latin typeface="Cambria" pitchFamily="18" charset="0"/>
                  </a:rPr>
                  <a:t>collisionless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magnetic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reconnection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process</a:t>
                </a:r>
                <a:r>
                  <a:rPr lang="it-IT" sz="24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err="1" smtClean="0">
                    <a:latin typeface="Cambria" pitchFamily="18" charset="0"/>
                  </a:rPr>
                  <a:t>two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fluids</a:t>
                </a:r>
                <a:r>
                  <a:rPr lang="it-IT" sz="2400" dirty="0" smtClean="0">
                    <a:latin typeface="Cambria" pitchFamily="18" charset="0"/>
                  </a:rPr>
                  <a:t>, </a:t>
                </a:r>
                <a:r>
                  <a:rPr lang="it-IT" sz="2400" dirty="0" err="1" smtClean="0">
                    <a:latin typeface="Cambria" pitchFamily="18" charset="0"/>
                  </a:rPr>
                  <a:t>low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𝛽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 model in </a:t>
                </a:r>
                <a:r>
                  <a:rPr lang="it-IT" sz="2400" dirty="0" err="1" smtClean="0">
                    <a:latin typeface="Cambria" pitchFamily="18" charset="0"/>
                  </a:rPr>
                  <a:t>slab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geometry</a:t>
                </a:r>
                <a:r>
                  <a:rPr lang="it-IT" sz="2400" dirty="0" smtClean="0">
                    <a:latin typeface="Cambria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𝑦</m:t>
                    </m:r>
                    <m:r>
                      <a:rPr lang="it-IT" sz="2400" b="0" i="1" smtClean="0">
                        <a:latin typeface="Cambria Math"/>
                      </a:rPr>
                      <m:t>,</m:t>
                    </m:r>
                    <m:r>
                      <a:rPr lang="it-IT" sz="2400" b="1" i="1" smtClean="0">
                        <a:latin typeface="Cambria Math"/>
                      </a:rPr>
                      <m:t>𝒛</m:t>
                    </m:r>
                  </m:oMath>
                </a14:m>
                <a:r>
                  <a:rPr lang="it-IT" sz="2400" b="1" dirty="0" smtClean="0">
                    <a:latin typeface="Cambria" pitchFamily="18" charset="0"/>
                  </a:rPr>
                  <a:t> periodicity</a:t>
                </a:r>
                <a:r>
                  <a:rPr lang="it-IT" sz="2400" dirty="0" smtClean="0">
                    <a:latin typeface="Cambria" pitchFamily="18" charset="0"/>
                  </a:rPr>
                  <a:t>) 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err="1" smtClean="0">
                    <a:latin typeface="Cambria" pitchFamily="18" charset="0"/>
                  </a:rPr>
                  <a:t>Magnetic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field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lines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satisfy</a:t>
                </a:r>
                <a:r>
                  <a:rPr lang="it-IT" sz="2400" dirty="0" smtClean="0">
                    <a:latin typeface="Cambria" pitchFamily="18" charset="0"/>
                  </a:rPr>
                  <a:t> Hamilton </a:t>
                </a:r>
                <a:r>
                  <a:rPr lang="it-IT" sz="2400" dirty="0" err="1" smtClean="0">
                    <a:latin typeface="Cambria" pitchFamily="18" charset="0"/>
                  </a:rPr>
                  <a:t>equations</a:t>
                </a:r>
                <a:r>
                  <a:rPr lang="it-IT" sz="2400" dirty="0" smtClean="0">
                    <a:latin typeface="Cambria" pitchFamily="18" charset="0"/>
                  </a:rPr>
                  <a:t> with the </a:t>
                </a:r>
                <a:r>
                  <a:rPr lang="it-IT" sz="2400" dirty="0" err="1" smtClean="0">
                    <a:latin typeface="Cambria" pitchFamily="18" charset="0"/>
                  </a:rPr>
                  <a:t>helical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flux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function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400">
                        <a:latin typeface="Cambria Math"/>
                      </a:rPr>
                      <m:t>Ψ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as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𝐻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smtClean="0">
                    <a:latin typeface="Cambria" pitchFamily="18" charset="0"/>
                  </a:rPr>
                  <a:t>The </a:t>
                </a:r>
                <a:r>
                  <a:rPr lang="it-IT" sz="2400" b="1" dirty="0" err="1" smtClean="0">
                    <a:latin typeface="Cambria" pitchFamily="18" charset="0"/>
                  </a:rPr>
                  <a:t>advecting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field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is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obtained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extracting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it-IT" sz="2400" b="0" i="0" smtClean="0">
                        <a:latin typeface="Cambria Math"/>
                      </a:rPr>
                      <m:t>Ψ</m:t>
                    </m:r>
                    <m:r>
                      <a:rPr lang="it-IT" sz="2400" b="0" i="1" smtClean="0">
                        <a:latin typeface="Cambria Math"/>
                      </a:rPr>
                      <m:t>(</m:t>
                    </m:r>
                    <m:r>
                      <a:rPr lang="it-IT" sz="2400" b="0" i="1" smtClean="0">
                        <a:latin typeface="Cambria Math"/>
                      </a:rPr>
                      <m:t>𝑥</m:t>
                    </m:r>
                    <m:r>
                      <a:rPr lang="it-IT" sz="2400" b="0" i="1" smtClean="0">
                        <a:latin typeface="Cambria Math"/>
                      </a:rPr>
                      <m:t>,</m:t>
                    </m:r>
                    <m:r>
                      <a:rPr lang="it-IT" sz="2400" b="0" i="1" smtClean="0">
                        <a:latin typeface="Cambria Math"/>
                      </a:rPr>
                      <m:t>𝑦</m:t>
                    </m:r>
                    <m:r>
                      <a:rPr lang="it-IT" sz="2400" b="0" i="1" smtClean="0">
                        <a:latin typeface="Cambria Math"/>
                      </a:rPr>
                      <m:t>,</m:t>
                    </m:r>
                    <m:r>
                      <a:rPr lang="it-IT" sz="2400" b="0" i="1" smtClean="0">
                        <a:latin typeface="Cambria Math"/>
                      </a:rPr>
                      <m:t>𝑥</m:t>
                    </m:r>
                    <m:r>
                      <a:rPr lang="it-IT" sz="2400" b="0" i="1" smtClean="0">
                        <a:latin typeface="Cambria Math"/>
                      </a:rPr>
                      <m:t>;</m:t>
                    </m:r>
                    <m:r>
                      <a:rPr lang="it-IT" sz="2400" b="0" i="1" smtClean="0">
                        <a:latin typeface="Cambria Math"/>
                      </a:rPr>
                      <m:t>𝑡</m:t>
                    </m:r>
                    <m:r>
                      <a:rPr lang="it-IT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 smtClean="0">
                    <a:latin typeface="Cambria" pitchFamily="18" charset="0"/>
                  </a:rPr>
                  <a:t>from the numerical simulation;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en-US" sz="2600" dirty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600" dirty="0" smtClean="0">
                  <a:latin typeface="Cambria" pitchFamily="18" charset="0"/>
                </a:endParaRPr>
              </a:p>
              <a:p>
                <a:r>
                  <a:rPr lang="it-IT" sz="2800" dirty="0" smtClean="0">
                    <a:latin typeface="Cambria" pitchFamily="18" charset="0"/>
                  </a:rPr>
                  <a:t>	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endParaRPr lang="it-IT" sz="2800" dirty="0" smtClean="0">
                  <a:latin typeface="Cambria" pitchFamily="18" charset="0"/>
                </a:endParaRPr>
              </a:p>
              <a:p>
                <a:endParaRPr lang="it-IT" sz="2800" dirty="0" smtClean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15" name="CasellaDiTes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34" y="908720"/>
                <a:ext cx="4806071" cy="7109639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l="-1777" t="-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4545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751967" cy="125114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4619563" y="980727"/>
                <a:ext cx="4475949" cy="793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𝑑𝑥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𝑑𝑧</m:t>
                          </m:r>
                        </m:den>
                      </m:f>
                      <m:d>
                        <m:d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it-IT" sz="2200" b="0" i="1" smtClean="0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it-IT" sz="2200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it-IT" sz="2200" b="0" i="0" smtClean="0">
                              <a:latin typeface="Cambria Math"/>
                            </a:rPr>
                            <m:t>Ψ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it-IT" sz="2200" b="0" i="1" smtClean="0">
                              <a:latin typeface="Cambria Math"/>
                            </a:rPr>
                            <m:t>𝑦</m:t>
                          </m:r>
                        </m:den>
                      </m:f>
                      <m:r>
                        <a:rPr lang="it-IT" sz="2200" b="0" i="1" smtClean="0">
                          <a:latin typeface="Cambria Math"/>
                        </a:rPr>
                        <m:t>,    </m:t>
                      </m:r>
                      <m:f>
                        <m:fPr>
                          <m:ctrlPr>
                            <a:rPr lang="it-IT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𝑑𝑧</m:t>
                          </m:r>
                        </m:den>
                      </m:f>
                      <m:d>
                        <m:d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it-IT" sz="2200" b="0" i="1" smtClean="0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it-IT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it-IT" sz="2200" b="0" i="0" smtClean="0">
                              <a:latin typeface="Cambria Math"/>
                            </a:rPr>
                            <m:t>Ψ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it-IT" sz="2200" b="0" i="1" smtClean="0">
                              <a:latin typeface="Cambria Math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563" y="980727"/>
                <a:ext cx="4475949" cy="793935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magin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7606" y="3425435"/>
            <a:ext cx="4319863" cy="2988292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1414" y="1815775"/>
            <a:ext cx="2232248" cy="1673439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7812360" y="311988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Califano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lec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.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CasellaDiTesto 14"/>
              <p:cNvSpPr txBox="1"/>
              <p:nvPr/>
            </p:nvSpPr>
            <p:spPr>
              <a:xfrm>
                <a:off x="138034" y="908720"/>
                <a:ext cx="4806071" cy="7109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b="1" dirty="0" smtClean="0">
                    <a:latin typeface="Cambria" pitchFamily="18" charset="0"/>
                  </a:rPr>
                  <a:t>Transport </a:t>
                </a:r>
                <a:r>
                  <a:rPr lang="it-IT" sz="2400" dirty="0" err="1" smtClean="0">
                    <a:latin typeface="Cambria" pitchFamily="18" charset="0"/>
                  </a:rPr>
                  <a:t>phenomena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during</a:t>
                </a:r>
                <a:r>
                  <a:rPr lang="it-IT" sz="2400" dirty="0" smtClean="0">
                    <a:latin typeface="Cambria" pitchFamily="18" charset="0"/>
                  </a:rPr>
                  <a:t> a 3-d </a:t>
                </a:r>
                <a:r>
                  <a:rPr lang="it-IT" sz="2400" b="1" dirty="0" err="1" smtClean="0">
                    <a:latin typeface="Cambria" pitchFamily="18" charset="0"/>
                  </a:rPr>
                  <a:t>collisionless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magnetic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reconnection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process</a:t>
                </a:r>
                <a:r>
                  <a:rPr lang="it-IT" sz="24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err="1" smtClean="0">
                    <a:latin typeface="Cambria" pitchFamily="18" charset="0"/>
                  </a:rPr>
                  <a:t>two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fluids</a:t>
                </a:r>
                <a:r>
                  <a:rPr lang="it-IT" sz="2400" dirty="0" smtClean="0">
                    <a:latin typeface="Cambria" pitchFamily="18" charset="0"/>
                  </a:rPr>
                  <a:t>, </a:t>
                </a:r>
                <a:r>
                  <a:rPr lang="it-IT" sz="2400" dirty="0" err="1" smtClean="0">
                    <a:latin typeface="Cambria" pitchFamily="18" charset="0"/>
                  </a:rPr>
                  <a:t>low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𝛽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 model in </a:t>
                </a:r>
                <a:r>
                  <a:rPr lang="it-IT" sz="2400" dirty="0" err="1" smtClean="0">
                    <a:latin typeface="Cambria" pitchFamily="18" charset="0"/>
                  </a:rPr>
                  <a:t>slab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geometry</a:t>
                </a:r>
                <a:r>
                  <a:rPr lang="it-IT" sz="2400" dirty="0" smtClean="0">
                    <a:latin typeface="Cambria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𝑦</m:t>
                    </m:r>
                    <m:r>
                      <a:rPr lang="it-IT" sz="2400" b="0" i="1" smtClean="0">
                        <a:latin typeface="Cambria Math"/>
                      </a:rPr>
                      <m:t>,</m:t>
                    </m:r>
                    <m:r>
                      <a:rPr lang="it-IT" sz="2400" b="1" i="1" smtClean="0">
                        <a:latin typeface="Cambria Math"/>
                      </a:rPr>
                      <m:t>𝒛</m:t>
                    </m:r>
                  </m:oMath>
                </a14:m>
                <a:r>
                  <a:rPr lang="it-IT" sz="2400" b="1" dirty="0" smtClean="0">
                    <a:latin typeface="Cambria" pitchFamily="18" charset="0"/>
                  </a:rPr>
                  <a:t> periodicity</a:t>
                </a:r>
                <a:r>
                  <a:rPr lang="it-IT" sz="2400" dirty="0" smtClean="0">
                    <a:latin typeface="Cambria" pitchFamily="18" charset="0"/>
                  </a:rPr>
                  <a:t>) 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err="1" smtClean="0">
                    <a:latin typeface="Cambria" pitchFamily="18" charset="0"/>
                  </a:rPr>
                  <a:t>Magnetic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field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lines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satisfy</a:t>
                </a:r>
                <a:r>
                  <a:rPr lang="it-IT" sz="2400" dirty="0" smtClean="0">
                    <a:latin typeface="Cambria" pitchFamily="18" charset="0"/>
                  </a:rPr>
                  <a:t> Hamilton </a:t>
                </a:r>
                <a:r>
                  <a:rPr lang="it-IT" sz="2400" dirty="0" err="1" smtClean="0">
                    <a:latin typeface="Cambria" pitchFamily="18" charset="0"/>
                  </a:rPr>
                  <a:t>equations</a:t>
                </a:r>
                <a:r>
                  <a:rPr lang="it-IT" sz="2400" dirty="0" smtClean="0">
                    <a:latin typeface="Cambria" pitchFamily="18" charset="0"/>
                  </a:rPr>
                  <a:t> with the </a:t>
                </a:r>
                <a:r>
                  <a:rPr lang="it-IT" sz="2400" dirty="0" err="1" smtClean="0">
                    <a:latin typeface="Cambria" pitchFamily="18" charset="0"/>
                  </a:rPr>
                  <a:t>helical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flux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function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400">
                        <a:latin typeface="Cambria Math"/>
                      </a:rPr>
                      <m:t>Ψ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as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𝐻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smtClean="0">
                    <a:latin typeface="Cambria" pitchFamily="18" charset="0"/>
                  </a:rPr>
                  <a:t>The </a:t>
                </a:r>
                <a:r>
                  <a:rPr lang="it-IT" sz="2400" b="1" dirty="0" err="1" smtClean="0">
                    <a:latin typeface="Cambria" pitchFamily="18" charset="0"/>
                  </a:rPr>
                  <a:t>advecting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field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is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obtained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extracting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it-IT" sz="2400" b="0" i="0" smtClean="0">
                        <a:latin typeface="Cambria Math"/>
                      </a:rPr>
                      <m:t>Ψ</m:t>
                    </m:r>
                    <m:r>
                      <a:rPr lang="it-IT" sz="2400" b="0" i="1" smtClean="0">
                        <a:latin typeface="Cambria Math"/>
                      </a:rPr>
                      <m:t>(</m:t>
                    </m:r>
                    <m:r>
                      <a:rPr lang="it-IT" sz="2400" b="0" i="1" smtClean="0">
                        <a:latin typeface="Cambria Math"/>
                      </a:rPr>
                      <m:t>𝑥</m:t>
                    </m:r>
                    <m:r>
                      <a:rPr lang="it-IT" sz="2400" b="0" i="1" smtClean="0">
                        <a:latin typeface="Cambria Math"/>
                      </a:rPr>
                      <m:t>,</m:t>
                    </m:r>
                    <m:r>
                      <a:rPr lang="it-IT" sz="2400" b="0" i="1" smtClean="0">
                        <a:latin typeface="Cambria Math"/>
                      </a:rPr>
                      <m:t>𝑦</m:t>
                    </m:r>
                    <m:r>
                      <a:rPr lang="it-IT" sz="2400" b="0" i="1" smtClean="0">
                        <a:latin typeface="Cambria Math"/>
                      </a:rPr>
                      <m:t>,</m:t>
                    </m:r>
                    <m:r>
                      <a:rPr lang="it-IT" sz="2400" b="0" i="1" smtClean="0">
                        <a:latin typeface="Cambria Math"/>
                      </a:rPr>
                      <m:t>𝑥</m:t>
                    </m:r>
                    <m:r>
                      <a:rPr lang="it-IT" sz="2400" b="0" i="1" smtClean="0">
                        <a:latin typeface="Cambria Math"/>
                      </a:rPr>
                      <m:t>;</m:t>
                    </m:r>
                    <m:r>
                      <a:rPr lang="it-IT" sz="2400" b="0" i="1" smtClean="0">
                        <a:latin typeface="Cambria Math"/>
                      </a:rPr>
                      <m:t>𝑡</m:t>
                    </m:r>
                    <m:r>
                      <a:rPr lang="it-IT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 smtClean="0">
                    <a:latin typeface="Cambria" pitchFamily="18" charset="0"/>
                  </a:rPr>
                  <a:t>from the numerical simulation;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en-US" sz="2600" dirty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600" dirty="0" smtClean="0">
                  <a:latin typeface="Cambria" pitchFamily="18" charset="0"/>
                </a:endParaRPr>
              </a:p>
              <a:p>
                <a:r>
                  <a:rPr lang="it-IT" sz="2800" dirty="0" smtClean="0">
                    <a:latin typeface="Cambria" pitchFamily="18" charset="0"/>
                  </a:rPr>
                  <a:t>	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endParaRPr lang="it-IT" sz="2800" dirty="0" smtClean="0">
                  <a:latin typeface="Cambria" pitchFamily="18" charset="0"/>
                </a:endParaRPr>
              </a:p>
              <a:p>
                <a:endParaRPr lang="it-IT" sz="2800" dirty="0" smtClean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15" name="CasellaDiTes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34" y="908720"/>
                <a:ext cx="4806071" cy="7109639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l="-1777" t="-6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6654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800336" cy="1251141"/>
          </a:xfrm>
        </p:spPr>
        <p:txBody>
          <a:bodyPr>
            <a:normAutofit fontScale="90000"/>
          </a:bodyPr>
          <a:lstStyle/>
          <a:p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Analogy with transport processes in fluids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7575" y="980728"/>
            <a:ext cx="8188850" cy="14401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dirty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Analogy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 with the </a:t>
            </a:r>
            <a:r>
              <a:rPr lang="it-IT" sz="2800" b="1" dirty="0" err="1" smtClean="0">
                <a:latin typeface="Cambria" pitchFamily="18" charset="0"/>
                <a:ea typeface="Roboto" pitchFamily="2" charset="0"/>
              </a:rPr>
              <a:t>Lagrangian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>
                <a:latin typeface="Cambria" pitchFamily="18" charset="0"/>
                <a:ea typeface="Roboto" pitchFamily="2" charset="0"/>
              </a:rPr>
              <a:t>advection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 of </a:t>
            </a:r>
            <a:r>
              <a:rPr lang="it-IT" sz="2800" b="1" dirty="0">
                <a:latin typeface="Cambria" pitchFamily="18" charset="0"/>
                <a:ea typeface="Roboto" pitchFamily="2" charset="0"/>
              </a:rPr>
              <a:t>passive </a:t>
            </a:r>
            <a:r>
              <a:rPr lang="it-IT" sz="2800" b="1" dirty="0" err="1">
                <a:latin typeface="Cambria" pitchFamily="18" charset="0"/>
                <a:ea typeface="Roboto" pitchFamily="2" charset="0"/>
              </a:rPr>
              <a:t>tracers</a:t>
            </a:r>
            <a:r>
              <a:rPr lang="it-IT" sz="2800" b="1" dirty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in a </a:t>
            </a:r>
            <a:r>
              <a:rPr lang="it-IT" sz="2800" dirty="0" err="1">
                <a:latin typeface="Cambria" pitchFamily="18" charset="0"/>
                <a:ea typeface="Roboto" pitchFamily="2" charset="0"/>
              </a:rPr>
              <a:t>fluid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: </a:t>
            </a:r>
          </a:p>
          <a:p>
            <a:pPr marL="0" indent="0">
              <a:lnSpc>
                <a:spcPct val="150000"/>
              </a:lnSpc>
              <a:buNone/>
            </a:pPr>
            <a:endParaRPr lang="it-IT" sz="2800" dirty="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prstClr val="white"/>
                </a:solidFill>
                <a:latin typeface="Candara" pitchFamily="34" charset="0"/>
              </a:rPr>
              <a:t>Matteo Valerio </a:t>
            </a:r>
            <a:r>
              <a:rPr lang="it-IT" err="1">
                <a:solidFill>
                  <a:prstClr val="white"/>
                </a:solidFill>
                <a:latin typeface="Candara" pitchFamily="34" charset="0"/>
              </a:rPr>
              <a:t>Falessi</a:t>
            </a:r>
            <a:endParaRPr lang="en-US">
              <a:solidFill>
                <a:prstClr val="white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70253" y="6413727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white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prstClr val="white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solidFill>
                <a:prstClr val="black">
                  <a:lumMod val="85000"/>
                  <a:lumOff val="15000"/>
                </a:prstClr>
              </a:solidFill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solidFill>
                <a:prstClr val="black">
                  <a:lumMod val="85000"/>
                  <a:lumOff val="15000"/>
                </a:prstClr>
              </a:solidFill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" name="CasellaDiTesto 12"/>
              <p:cNvSpPr txBox="1"/>
              <p:nvPr/>
            </p:nvSpPr>
            <p:spPr>
              <a:xfrm>
                <a:off x="1941303" y="2636912"/>
                <a:ext cx="5183407" cy="14280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  <m:acc>
                            <m:accPr>
                              <m:chr m:val="⃗"/>
                              <m:ctrlPr>
                                <a:rPr lang="it-IT" sz="4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it-IT" sz="4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</m:num>
                        <m:den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𝑡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)=</m:t>
                      </m:r>
                      <m:acc>
                        <m:accPr>
                          <m:chr m:val="⃗"/>
                          <m:ctrlP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𝑢</m:t>
                          </m:r>
                        </m:e>
                      </m:acc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acc>
                        <m:accPr>
                          <m:chr m:val="⃗"/>
                          <m:ctrlP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𝑡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),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𝑡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440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3" name="CasellaDiTes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1303" y="2636912"/>
                <a:ext cx="5183407" cy="1428083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0260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751967" cy="125114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4619563" y="980727"/>
                <a:ext cx="4475949" cy="7939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𝑑𝑥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𝑑𝑧</m:t>
                          </m:r>
                        </m:den>
                      </m:f>
                      <m:d>
                        <m:d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it-IT" sz="2200" b="0" i="1" smtClean="0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it-IT" sz="2200" b="0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it-IT" sz="2200" b="0" i="0" smtClean="0">
                              <a:latin typeface="Cambria Math"/>
                            </a:rPr>
                            <m:t>Ψ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it-IT" sz="2200" b="0" i="1" smtClean="0">
                              <a:latin typeface="Cambria Math"/>
                            </a:rPr>
                            <m:t>𝑦</m:t>
                          </m:r>
                        </m:den>
                      </m:f>
                      <m:r>
                        <a:rPr lang="it-IT" sz="2200" b="0" i="1" smtClean="0">
                          <a:latin typeface="Cambria Math"/>
                        </a:rPr>
                        <m:t>,    </m:t>
                      </m:r>
                      <m:f>
                        <m:fPr>
                          <m:ctrlPr>
                            <a:rPr lang="it-IT" sz="22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𝑑𝑦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𝑑𝑧</m:t>
                          </m:r>
                        </m:den>
                      </m:f>
                      <m:d>
                        <m:d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it-IT" sz="2200" b="0" i="1" smtClean="0">
                              <a:latin typeface="Cambria Math"/>
                            </a:rPr>
                            <m:t>𝑧</m:t>
                          </m:r>
                        </m:e>
                      </m:d>
                      <m:r>
                        <a:rPr lang="it-IT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it-IT" sz="22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m:rPr>
                              <m:sty m:val="p"/>
                            </m:rPr>
                            <a:rPr lang="it-IT" sz="2200" b="0" i="0" smtClean="0">
                              <a:latin typeface="Cambria Math"/>
                            </a:rPr>
                            <m:t>Ψ</m:t>
                          </m:r>
                        </m:num>
                        <m:den>
                          <m:r>
                            <a:rPr lang="it-IT" sz="2200" b="0" i="1" smtClean="0">
                              <a:latin typeface="Cambria Math"/>
                            </a:rPr>
                            <m:t>𝜕</m:t>
                          </m:r>
                          <m:r>
                            <a:rPr lang="it-IT" sz="2200" b="0" i="1" smtClean="0">
                              <a:latin typeface="Cambria Math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563" y="980727"/>
                <a:ext cx="4475949" cy="793935"/>
              </a:xfrm>
              <a:prstGeom prst="rect">
                <a:avLst/>
              </a:prstGeom>
              <a:blipFill rotWithShape="1"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magin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7606" y="3425435"/>
            <a:ext cx="4319863" cy="2988292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41414" y="1815775"/>
            <a:ext cx="2232248" cy="1673439"/>
          </a:xfrm>
          <a:prstGeom prst="rect">
            <a:avLst/>
          </a:prstGeom>
        </p:spPr>
      </p:pic>
      <p:sp>
        <p:nvSpPr>
          <p:cNvPr id="13" name="CasellaDiTesto 12"/>
          <p:cNvSpPr txBox="1"/>
          <p:nvPr/>
        </p:nvSpPr>
        <p:spPr>
          <a:xfrm>
            <a:off x="7812360" y="311988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Califano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 </a:t>
            </a:r>
            <a:r>
              <a:rPr lang="it-IT" dirty="0" err="1" smtClean="0">
                <a:solidFill>
                  <a:srgbClr val="6A71A2"/>
                </a:solidFill>
                <a:latin typeface="Cambria" pitchFamily="18" charset="0"/>
              </a:rPr>
              <a:t>lec</a:t>
            </a:r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.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5" name="CasellaDiTesto 14"/>
              <p:cNvSpPr txBox="1"/>
              <p:nvPr/>
            </p:nvSpPr>
            <p:spPr>
              <a:xfrm>
                <a:off x="138034" y="908720"/>
                <a:ext cx="4806071" cy="8586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b="1" dirty="0" smtClean="0">
                    <a:latin typeface="Cambria" pitchFamily="18" charset="0"/>
                  </a:rPr>
                  <a:t>Transport </a:t>
                </a:r>
                <a:r>
                  <a:rPr lang="it-IT" sz="2400" dirty="0" err="1" smtClean="0">
                    <a:latin typeface="Cambria" pitchFamily="18" charset="0"/>
                  </a:rPr>
                  <a:t>phenomena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during</a:t>
                </a:r>
                <a:r>
                  <a:rPr lang="it-IT" sz="2400" dirty="0" smtClean="0">
                    <a:latin typeface="Cambria" pitchFamily="18" charset="0"/>
                  </a:rPr>
                  <a:t> a 3-d </a:t>
                </a:r>
                <a:r>
                  <a:rPr lang="it-IT" sz="2400" b="1" dirty="0" err="1" smtClean="0">
                    <a:latin typeface="Cambria" pitchFamily="18" charset="0"/>
                  </a:rPr>
                  <a:t>collisionless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magnetic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reconnection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process</a:t>
                </a:r>
                <a:r>
                  <a:rPr lang="it-IT" sz="24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err="1" smtClean="0">
                    <a:latin typeface="Cambria" pitchFamily="18" charset="0"/>
                  </a:rPr>
                  <a:t>two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fluids</a:t>
                </a:r>
                <a:r>
                  <a:rPr lang="it-IT" sz="2400" dirty="0" smtClean="0">
                    <a:latin typeface="Cambria" pitchFamily="18" charset="0"/>
                  </a:rPr>
                  <a:t>, </a:t>
                </a:r>
                <a:r>
                  <a:rPr lang="it-IT" sz="2400" dirty="0" err="1" smtClean="0">
                    <a:latin typeface="Cambria" pitchFamily="18" charset="0"/>
                  </a:rPr>
                  <a:t>low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𝛽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 model in </a:t>
                </a:r>
                <a:r>
                  <a:rPr lang="it-IT" sz="2400" dirty="0" err="1" smtClean="0">
                    <a:latin typeface="Cambria" pitchFamily="18" charset="0"/>
                  </a:rPr>
                  <a:t>slab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geometry</a:t>
                </a:r>
                <a:r>
                  <a:rPr lang="it-IT" sz="2400" dirty="0" smtClean="0">
                    <a:latin typeface="Cambria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𝑦</m:t>
                    </m:r>
                    <m:r>
                      <a:rPr lang="it-IT" sz="2400" b="0" i="1" smtClean="0">
                        <a:latin typeface="Cambria Math"/>
                      </a:rPr>
                      <m:t>,</m:t>
                    </m:r>
                    <m:r>
                      <a:rPr lang="it-IT" sz="2400" b="1" i="1" smtClean="0">
                        <a:latin typeface="Cambria Math"/>
                      </a:rPr>
                      <m:t>𝒛</m:t>
                    </m:r>
                  </m:oMath>
                </a14:m>
                <a:r>
                  <a:rPr lang="it-IT" sz="2400" b="1" dirty="0" smtClean="0">
                    <a:latin typeface="Cambria" pitchFamily="18" charset="0"/>
                  </a:rPr>
                  <a:t> periodicity</a:t>
                </a:r>
                <a:r>
                  <a:rPr lang="it-IT" sz="2400" dirty="0" smtClean="0">
                    <a:latin typeface="Cambria" pitchFamily="18" charset="0"/>
                  </a:rPr>
                  <a:t>) 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err="1" smtClean="0">
                    <a:latin typeface="Cambria" pitchFamily="18" charset="0"/>
                  </a:rPr>
                  <a:t>Magnetic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field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lines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satisfy</a:t>
                </a:r>
                <a:r>
                  <a:rPr lang="it-IT" sz="2400" dirty="0" smtClean="0">
                    <a:latin typeface="Cambria" pitchFamily="18" charset="0"/>
                  </a:rPr>
                  <a:t> Hamilton </a:t>
                </a:r>
                <a:r>
                  <a:rPr lang="it-IT" sz="2400" dirty="0" err="1" smtClean="0">
                    <a:latin typeface="Cambria" pitchFamily="18" charset="0"/>
                  </a:rPr>
                  <a:t>equations</a:t>
                </a:r>
                <a:r>
                  <a:rPr lang="it-IT" sz="2400" dirty="0" smtClean="0">
                    <a:latin typeface="Cambria" pitchFamily="18" charset="0"/>
                  </a:rPr>
                  <a:t> with the </a:t>
                </a:r>
                <a:r>
                  <a:rPr lang="it-IT" sz="2400" dirty="0" err="1" smtClean="0">
                    <a:latin typeface="Cambria" pitchFamily="18" charset="0"/>
                  </a:rPr>
                  <a:t>helical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flux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function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400">
                        <a:latin typeface="Cambria Math"/>
                      </a:rPr>
                      <m:t>Ψ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as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/>
                      </a:rPr>
                      <m:t>𝐻</m:t>
                    </m:r>
                  </m:oMath>
                </a14:m>
                <a:r>
                  <a:rPr lang="it-IT" sz="24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smtClean="0">
                    <a:latin typeface="Cambria" pitchFamily="18" charset="0"/>
                  </a:rPr>
                  <a:t>The </a:t>
                </a:r>
                <a:r>
                  <a:rPr lang="it-IT" sz="2400" b="1" dirty="0" err="1" smtClean="0">
                    <a:latin typeface="Cambria" pitchFamily="18" charset="0"/>
                  </a:rPr>
                  <a:t>advecting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field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is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obtained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extracting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400" b="0" i="0" smtClean="0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it-IT" sz="2400" b="0" i="0" smtClean="0">
                        <a:latin typeface="Cambria Math"/>
                      </a:rPr>
                      <m:t>Ψ</m:t>
                    </m:r>
                    <m:r>
                      <a:rPr lang="it-IT" sz="2400" b="0" i="1" smtClean="0">
                        <a:latin typeface="Cambria Math"/>
                      </a:rPr>
                      <m:t>(</m:t>
                    </m:r>
                    <m:r>
                      <a:rPr lang="it-IT" sz="2400" b="0" i="1" smtClean="0">
                        <a:latin typeface="Cambria Math"/>
                      </a:rPr>
                      <m:t>𝑥</m:t>
                    </m:r>
                    <m:r>
                      <a:rPr lang="it-IT" sz="2400" b="0" i="1" smtClean="0">
                        <a:latin typeface="Cambria Math"/>
                      </a:rPr>
                      <m:t>,</m:t>
                    </m:r>
                    <m:r>
                      <a:rPr lang="it-IT" sz="2400" b="0" i="1" smtClean="0">
                        <a:latin typeface="Cambria Math"/>
                      </a:rPr>
                      <m:t>𝑦</m:t>
                    </m:r>
                    <m:r>
                      <a:rPr lang="it-IT" sz="2400" b="0" i="1" smtClean="0">
                        <a:latin typeface="Cambria Math"/>
                      </a:rPr>
                      <m:t>,</m:t>
                    </m:r>
                    <m:r>
                      <a:rPr lang="it-IT" sz="2400" b="0" i="1" smtClean="0">
                        <a:latin typeface="Cambria Math"/>
                      </a:rPr>
                      <m:t>𝑥</m:t>
                    </m:r>
                    <m:r>
                      <a:rPr lang="it-IT" sz="2400" b="0" i="1" smtClean="0">
                        <a:latin typeface="Cambria Math"/>
                      </a:rPr>
                      <m:t>;</m:t>
                    </m:r>
                    <m:r>
                      <a:rPr lang="it-IT" sz="2400" b="0" i="1" smtClean="0">
                        <a:latin typeface="Cambria Math"/>
                      </a:rPr>
                      <m:t>𝑡</m:t>
                    </m:r>
                    <m:r>
                      <a:rPr lang="it-IT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sz="2400" dirty="0" smtClean="0"/>
                  <a:t> </a:t>
                </a:r>
                <a:r>
                  <a:rPr lang="en-US" sz="2400" dirty="0" smtClean="0">
                    <a:latin typeface="Cambria" pitchFamily="18" charset="0"/>
                  </a:rPr>
                  <a:t>from the numerical simulation;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400" dirty="0" smtClean="0">
                    <a:latin typeface="Cambria" pitchFamily="18" charset="0"/>
                  </a:rPr>
                  <a:t>The</a:t>
                </a:r>
                <a:r>
                  <a:rPr lang="it-IT" sz="2400" b="1" dirty="0" smtClean="0">
                    <a:latin typeface="Cambria" pitchFamily="18" charset="0"/>
                  </a:rPr>
                  <a:t> </a:t>
                </a:r>
                <a:r>
                  <a:rPr lang="it-IT" sz="2400" b="1" dirty="0" err="1" smtClean="0">
                    <a:latin typeface="Cambria" pitchFamily="18" charset="0"/>
                  </a:rPr>
                  <a:t>Stochasticity</a:t>
                </a:r>
                <a:r>
                  <a:rPr lang="it-IT" sz="2400" dirty="0" smtClean="0">
                    <a:latin typeface="Cambria" pitchFamily="18" charset="0"/>
                  </a:rPr>
                  <a:t> of the </a:t>
                </a:r>
                <a:r>
                  <a:rPr lang="it-IT" sz="2400" dirty="0" err="1" smtClean="0">
                    <a:latin typeface="Cambria" pitchFamily="18" charset="0"/>
                  </a:rPr>
                  <a:t>magnetic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field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develops</a:t>
                </a:r>
                <a:r>
                  <a:rPr lang="it-IT" sz="2400" dirty="0" smtClean="0">
                    <a:latin typeface="Cambria" pitchFamily="18" charset="0"/>
                  </a:rPr>
                  <a:t> from the </a:t>
                </a:r>
                <a:r>
                  <a:rPr lang="it-IT" sz="2400" dirty="0" err="1" smtClean="0">
                    <a:latin typeface="Cambria" pitchFamily="18" charset="0"/>
                  </a:rPr>
                  <a:t>interaction</a:t>
                </a:r>
                <a:r>
                  <a:rPr lang="it-IT" sz="2400" dirty="0" smtClean="0">
                    <a:latin typeface="Cambria" pitchFamily="18" charset="0"/>
                  </a:rPr>
                  <a:t> </a:t>
                </a:r>
                <a:r>
                  <a:rPr lang="it-IT" sz="2400" dirty="0" err="1" smtClean="0">
                    <a:latin typeface="Cambria" pitchFamily="18" charset="0"/>
                  </a:rPr>
                  <a:t>between</a:t>
                </a:r>
                <a:r>
                  <a:rPr lang="it-IT" sz="2400" dirty="0" smtClean="0">
                    <a:latin typeface="Cambria" pitchFamily="18" charset="0"/>
                  </a:rPr>
                  <a:t>  </a:t>
                </a:r>
                <a:r>
                  <a:rPr lang="it-IT" sz="2400" dirty="0" err="1" smtClean="0">
                    <a:latin typeface="Cambria" pitchFamily="18" charset="0"/>
                  </a:rPr>
                  <a:t>chains</a:t>
                </a:r>
                <a:r>
                  <a:rPr lang="it-IT" sz="2400" dirty="0" smtClean="0">
                    <a:latin typeface="Cambria" pitchFamily="18" charset="0"/>
                  </a:rPr>
                  <a:t> of </a:t>
                </a:r>
                <a:r>
                  <a:rPr lang="it-IT" sz="2400" dirty="0" err="1" smtClean="0">
                    <a:latin typeface="Cambria" pitchFamily="18" charset="0"/>
                  </a:rPr>
                  <a:t>islands</a:t>
                </a:r>
                <a:r>
                  <a:rPr lang="it-IT" sz="24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en-US" sz="2600" dirty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600" dirty="0" smtClean="0">
                  <a:latin typeface="Cambria" pitchFamily="18" charset="0"/>
                </a:endParaRPr>
              </a:p>
              <a:p>
                <a:r>
                  <a:rPr lang="it-IT" sz="2800" dirty="0" smtClean="0">
                    <a:latin typeface="Cambria" pitchFamily="18" charset="0"/>
                  </a:rPr>
                  <a:t>	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endParaRPr lang="it-IT" sz="2800" dirty="0" smtClean="0">
                  <a:latin typeface="Cambria" pitchFamily="18" charset="0"/>
                </a:endParaRPr>
              </a:p>
              <a:p>
                <a:endParaRPr lang="it-IT" sz="2800" dirty="0" smtClean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15" name="CasellaDiTesto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34" y="908720"/>
                <a:ext cx="4806071" cy="8586966"/>
              </a:xfrm>
              <a:prstGeom prst="rect">
                <a:avLst/>
              </a:prstGeom>
              <a:blipFill rotWithShape="1">
                <a:blip r:embed="rId5" cstate="print"/>
                <a:stretch>
                  <a:fillRect l="-1777" t="-568" r="-15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7649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3" name="Segnaposto contenuto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7613" y="915122"/>
            <a:ext cx="5688632" cy="5166276"/>
          </a:xfrm>
          <a:prstGeom prst="rect">
            <a:avLst/>
          </a:prstGeom>
        </p:spPr>
      </p:pic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800975" cy="125095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43" name="Segnaposto contenuto 2"/>
          <p:cNvSpPr txBox="1">
            <a:spLocks/>
          </p:cNvSpPr>
          <p:nvPr/>
        </p:nvSpPr>
        <p:spPr>
          <a:xfrm>
            <a:off x="4597354" y="6052373"/>
            <a:ext cx="4566946" cy="41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Cambria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7" name="CasellaDiTesto 46"/>
          <p:cNvSpPr txBox="1"/>
          <p:nvPr/>
        </p:nvSpPr>
        <p:spPr>
          <a:xfrm>
            <a:off x="6754584" y="79606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Borgogno POP 18 2011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6036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3" name="Segnaposto contenuto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7613" y="915122"/>
            <a:ext cx="5688632" cy="5166276"/>
          </a:xfrm>
          <a:prstGeom prst="rect">
            <a:avLst/>
          </a:prstGeom>
        </p:spPr>
      </p:pic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800975" cy="125095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cxnSp>
        <p:nvCxnSpPr>
          <p:cNvPr id="4" name="Connettore 2 3"/>
          <p:cNvCxnSpPr/>
          <p:nvPr/>
        </p:nvCxnSpPr>
        <p:spPr>
          <a:xfrm flipV="1">
            <a:off x="1043608" y="2132856"/>
            <a:ext cx="172819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11696" y="2312876"/>
            <a:ext cx="17159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smtClean="0">
                <a:latin typeface="Cambria" pitchFamily="18" charset="0"/>
              </a:rPr>
              <a:t>Linear </a:t>
            </a:r>
            <a:r>
              <a:rPr lang="it-IT" sz="2100" dirty="0" err="1" smtClean="0">
                <a:latin typeface="Cambria" pitchFamily="18" charset="0"/>
              </a:rPr>
              <a:t>growth</a:t>
            </a:r>
            <a:endParaRPr lang="en-US" sz="2100" dirty="0">
              <a:latin typeface="Cambria" pitchFamily="18" charset="0"/>
            </a:endParaRPr>
          </a:p>
        </p:txBody>
      </p:sp>
      <p:sp>
        <p:nvSpPr>
          <p:cNvPr id="43" name="Segnaposto contenuto 2"/>
          <p:cNvSpPr txBox="1">
            <a:spLocks/>
          </p:cNvSpPr>
          <p:nvPr/>
        </p:nvSpPr>
        <p:spPr>
          <a:xfrm>
            <a:off x="4597354" y="6052373"/>
            <a:ext cx="4566946" cy="41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Cambria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7" name="CasellaDiTesto 46"/>
          <p:cNvSpPr txBox="1"/>
          <p:nvPr/>
        </p:nvSpPr>
        <p:spPr>
          <a:xfrm>
            <a:off x="6754584" y="79606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Borgogno POP 18 2011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5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7775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3" name="Segnaposto contenuto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7613" y="915122"/>
            <a:ext cx="5688632" cy="5166276"/>
          </a:xfrm>
          <a:prstGeom prst="rect">
            <a:avLst/>
          </a:prstGeom>
        </p:spPr>
      </p:pic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800975" cy="125095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cxnSp>
        <p:nvCxnSpPr>
          <p:cNvPr id="4" name="Connettore 2 3"/>
          <p:cNvCxnSpPr/>
          <p:nvPr/>
        </p:nvCxnSpPr>
        <p:spPr>
          <a:xfrm flipV="1">
            <a:off x="1043608" y="2132856"/>
            <a:ext cx="172819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11696" y="2312876"/>
            <a:ext cx="17159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smtClean="0">
                <a:latin typeface="Cambria" pitchFamily="18" charset="0"/>
              </a:rPr>
              <a:t>Linear </a:t>
            </a:r>
            <a:r>
              <a:rPr lang="it-IT" sz="2100" dirty="0" err="1" smtClean="0">
                <a:latin typeface="Cambria" pitchFamily="18" charset="0"/>
              </a:rPr>
              <a:t>growth</a:t>
            </a:r>
            <a:endParaRPr lang="en-US" sz="2100" dirty="0">
              <a:latin typeface="Cambria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7065170" y="2319874"/>
            <a:ext cx="2160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err="1" smtClean="0">
                <a:latin typeface="Cambria" pitchFamily="18" charset="0"/>
              </a:rPr>
              <a:t>Two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separated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chaotic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regions</a:t>
            </a:r>
            <a:endParaRPr lang="en-US" sz="2100" dirty="0">
              <a:latin typeface="Cambria" pitchFamily="18" charset="0"/>
            </a:endParaRPr>
          </a:p>
        </p:txBody>
      </p:sp>
      <p:cxnSp>
        <p:nvCxnSpPr>
          <p:cNvPr id="16" name="Connettore 2 15"/>
          <p:cNvCxnSpPr/>
          <p:nvPr/>
        </p:nvCxnSpPr>
        <p:spPr>
          <a:xfrm flipH="1" flipV="1">
            <a:off x="6224136" y="2222866"/>
            <a:ext cx="868144" cy="2700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Segnaposto contenuto 2"/>
          <p:cNvSpPr txBox="1">
            <a:spLocks/>
          </p:cNvSpPr>
          <p:nvPr/>
        </p:nvSpPr>
        <p:spPr>
          <a:xfrm>
            <a:off x="4597354" y="6052373"/>
            <a:ext cx="4566946" cy="41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Cambria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7" name="CasellaDiTesto 46"/>
          <p:cNvSpPr txBox="1"/>
          <p:nvPr/>
        </p:nvSpPr>
        <p:spPr>
          <a:xfrm>
            <a:off x="6754584" y="79606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Borgogno POP 18 2011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7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5844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3" name="Segnaposto contenuto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7613" y="915122"/>
            <a:ext cx="5688632" cy="5166276"/>
          </a:xfrm>
          <a:prstGeom prst="rect">
            <a:avLst/>
          </a:prstGeom>
        </p:spPr>
      </p:pic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800975" cy="125095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cxnSp>
        <p:nvCxnSpPr>
          <p:cNvPr id="4" name="Connettore 2 3"/>
          <p:cNvCxnSpPr/>
          <p:nvPr/>
        </p:nvCxnSpPr>
        <p:spPr>
          <a:xfrm flipV="1">
            <a:off x="1043608" y="2132856"/>
            <a:ext cx="172819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11696" y="2312876"/>
            <a:ext cx="17159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smtClean="0">
                <a:latin typeface="Cambria" pitchFamily="18" charset="0"/>
              </a:rPr>
              <a:t>Linear </a:t>
            </a:r>
            <a:r>
              <a:rPr lang="it-IT" sz="2100" dirty="0" err="1" smtClean="0">
                <a:latin typeface="Cambria" pitchFamily="18" charset="0"/>
              </a:rPr>
              <a:t>growth</a:t>
            </a:r>
            <a:endParaRPr lang="en-US" sz="2100" dirty="0">
              <a:latin typeface="Cambria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7065170" y="2319874"/>
            <a:ext cx="2160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err="1" smtClean="0">
                <a:latin typeface="Cambria" pitchFamily="18" charset="0"/>
              </a:rPr>
              <a:t>Two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separated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chaotic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regions</a:t>
            </a:r>
            <a:endParaRPr lang="en-US" sz="2100" dirty="0">
              <a:latin typeface="Cambria" pitchFamily="18" charset="0"/>
            </a:endParaRPr>
          </a:p>
        </p:txBody>
      </p:sp>
      <p:cxnSp>
        <p:nvCxnSpPr>
          <p:cNvPr id="16" name="Connettore 2 15"/>
          <p:cNvCxnSpPr/>
          <p:nvPr/>
        </p:nvCxnSpPr>
        <p:spPr>
          <a:xfrm flipH="1" flipV="1">
            <a:off x="6224136" y="2222866"/>
            <a:ext cx="868144" cy="2700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 flipV="1">
            <a:off x="1403648" y="4797152"/>
            <a:ext cx="1512168" cy="1710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CasellaDiTesto 23"/>
          <p:cNvSpPr txBox="1"/>
          <p:nvPr/>
        </p:nvSpPr>
        <p:spPr>
          <a:xfrm>
            <a:off x="96136" y="4662727"/>
            <a:ext cx="169218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smtClean="0">
                <a:latin typeface="Cambria" pitchFamily="18" charset="0"/>
              </a:rPr>
              <a:t>The </a:t>
            </a:r>
            <a:r>
              <a:rPr lang="it-IT" sz="2100" dirty="0" err="1" smtClean="0">
                <a:latin typeface="Cambria" pitchFamily="18" charset="0"/>
              </a:rPr>
              <a:t>two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regions</a:t>
            </a:r>
            <a:r>
              <a:rPr lang="it-IT" sz="2100" dirty="0" smtClean="0">
                <a:latin typeface="Cambria" pitchFamily="18" charset="0"/>
              </a:rPr>
              <a:t> merge</a:t>
            </a:r>
            <a:endParaRPr lang="en-US" sz="2100" dirty="0">
              <a:latin typeface="Cambria" pitchFamily="18" charset="0"/>
            </a:endParaRPr>
          </a:p>
        </p:txBody>
      </p:sp>
      <p:sp>
        <p:nvSpPr>
          <p:cNvPr id="43" name="Segnaposto contenuto 2"/>
          <p:cNvSpPr txBox="1">
            <a:spLocks/>
          </p:cNvSpPr>
          <p:nvPr/>
        </p:nvSpPr>
        <p:spPr>
          <a:xfrm>
            <a:off x="4597354" y="6052373"/>
            <a:ext cx="4566946" cy="41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Cambria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7" name="CasellaDiTesto 46"/>
          <p:cNvSpPr txBox="1"/>
          <p:nvPr/>
        </p:nvSpPr>
        <p:spPr>
          <a:xfrm>
            <a:off x="6754584" y="79606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Borgogno POP 18 2011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7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771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3" name="Segnaposto contenuto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7613" y="915122"/>
            <a:ext cx="5688632" cy="5166276"/>
          </a:xfrm>
          <a:prstGeom prst="rect">
            <a:avLst/>
          </a:prstGeom>
        </p:spPr>
      </p:pic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800975" cy="125095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cxnSp>
        <p:nvCxnSpPr>
          <p:cNvPr id="4" name="Connettore 2 3"/>
          <p:cNvCxnSpPr/>
          <p:nvPr/>
        </p:nvCxnSpPr>
        <p:spPr>
          <a:xfrm flipV="1">
            <a:off x="1043608" y="2132856"/>
            <a:ext cx="172819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11696" y="2312876"/>
            <a:ext cx="17159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smtClean="0">
                <a:latin typeface="Cambria" pitchFamily="18" charset="0"/>
              </a:rPr>
              <a:t>Linear </a:t>
            </a:r>
            <a:r>
              <a:rPr lang="it-IT" sz="2100" dirty="0" err="1" smtClean="0">
                <a:latin typeface="Cambria" pitchFamily="18" charset="0"/>
              </a:rPr>
              <a:t>growth</a:t>
            </a:r>
            <a:endParaRPr lang="en-US" sz="2100" dirty="0">
              <a:latin typeface="Cambria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7065170" y="2319874"/>
            <a:ext cx="2160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err="1" smtClean="0">
                <a:latin typeface="Cambria" pitchFamily="18" charset="0"/>
              </a:rPr>
              <a:t>Two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separated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chaotic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regions</a:t>
            </a:r>
            <a:endParaRPr lang="en-US" sz="2100" dirty="0">
              <a:latin typeface="Cambria" pitchFamily="18" charset="0"/>
            </a:endParaRPr>
          </a:p>
        </p:txBody>
      </p:sp>
      <p:cxnSp>
        <p:nvCxnSpPr>
          <p:cNvPr id="16" name="Connettore 2 15"/>
          <p:cNvCxnSpPr/>
          <p:nvPr/>
        </p:nvCxnSpPr>
        <p:spPr>
          <a:xfrm flipH="1" flipV="1">
            <a:off x="6224136" y="2222866"/>
            <a:ext cx="868144" cy="2700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 flipV="1">
            <a:off x="1403648" y="4797152"/>
            <a:ext cx="1512168" cy="1710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CasellaDiTesto 23"/>
          <p:cNvSpPr txBox="1"/>
          <p:nvPr/>
        </p:nvSpPr>
        <p:spPr>
          <a:xfrm>
            <a:off x="96136" y="4662727"/>
            <a:ext cx="169218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smtClean="0">
                <a:latin typeface="Cambria" pitchFamily="18" charset="0"/>
              </a:rPr>
              <a:t>The </a:t>
            </a:r>
            <a:r>
              <a:rPr lang="it-IT" sz="2100" dirty="0" err="1" smtClean="0">
                <a:latin typeface="Cambria" pitchFamily="18" charset="0"/>
              </a:rPr>
              <a:t>two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regions</a:t>
            </a:r>
            <a:r>
              <a:rPr lang="it-IT" sz="2100" dirty="0" smtClean="0">
                <a:latin typeface="Cambria" pitchFamily="18" charset="0"/>
              </a:rPr>
              <a:t> merge</a:t>
            </a:r>
            <a:endParaRPr lang="en-US" sz="2100" dirty="0">
              <a:latin typeface="Cambria" pitchFamily="18" charset="0"/>
            </a:endParaRPr>
          </a:p>
        </p:txBody>
      </p:sp>
      <p:cxnSp>
        <p:nvCxnSpPr>
          <p:cNvPr id="26" name="Connettore 2 25"/>
          <p:cNvCxnSpPr/>
          <p:nvPr/>
        </p:nvCxnSpPr>
        <p:spPr>
          <a:xfrm flipH="1" flipV="1">
            <a:off x="6084169" y="4797152"/>
            <a:ext cx="1296142" cy="855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CasellaDiTesto 31"/>
          <p:cNvSpPr txBox="1"/>
          <p:nvPr/>
        </p:nvSpPr>
        <p:spPr>
          <a:xfrm>
            <a:off x="7380311" y="4662727"/>
            <a:ext cx="169218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err="1" smtClean="0">
                <a:latin typeface="Cambria" pitchFamily="18" charset="0"/>
              </a:rPr>
              <a:t>unique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stochastic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region</a:t>
            </a:r>
            <a:endParaRPr lang="en-US" sz="2100" dirty="0">
              <a:latin typeface="Cambria" pitchFamily="18" charset="0"/>
            </a:endParaRPr>
          </a:p>
        </p:txBody>
      </p:sp>
      <p:sp>
        <p:nvSpPr>
          <p:cNvPr id="43" name="Segnaposto contenuto 2"/>
          <p:cNvSpPr txBox="1">
            <a:spLocks/>
          </p:cNvSpPr>
          <p:nvPr/>
        </p:nvSpPr>
        <p:spPr>
          <a:xfrm>
            <a:off x="4597354" y="6052373"/>
            <a:ext cx="4566946" cy="41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Cambria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7" name="CasellaDiTesto 46"/>
          <p:cNvSpPr txBox="1"/>
          <p:nvPr/>
        </p:nvSpPr>
        <p:spPr>
          <a:xfrm>
            <a:off x="6754584" y="79606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Borgogno POP 18 2011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19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CasellaDiTesto 20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22" name="CasellaDiTesto 21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0831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3" name="Segnaposto contenuto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7613" y="915122"/>
            <a:ext cx="5688632" cy="5166276"/>
          </a:xfrm>
          <a:prstGeom prst="rect">
            <a:avLst/>
          </a:prstGeom>
        </p:spPr>
      </p:pic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800975" cy="125095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cxnSp>
        <p:nvCxnSpPr>
          <p:cNvPr id="4" name="Connettore 2 3"/>
          <p:cNvCxnSpPr/>
          <p:nvPr/>
        </p:nvCxnSpPr>
        <p:spPr>
          <a:xfrm flipV="1">
            <a:off x="1043608" y="2132856"/>
            <a:ext cx="172819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11696" y="2312876"/>
            <a:ext cx="17159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smtClean="0">
                <a:latin typeface="Cambria" pitchFamily="18" charset="0"/>
              </a:rPr>
              <a:t>Linear </a:t>
            </a:r>
            <a:r>
              <a:rPr lang="it-IT" sz="2100" dirty="0" err="1" smtClean="0">
                <a:latin typeface="Cambria" pitchFamily="18" charset="0"/>
              </a:rPr>
              <a:t>growth</a:t>
            </a:r>
            <a:endParaRPr lang="en-US" sz="2100" dirty="0">
              <a:latin typeface="Cambria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7065170" y="2319874"/>
            <a:ext cx="2160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err="1" smtClean="0">
                <a:latin typeface="Cambria" pitchFamily="18" charset="0"/>
              </a:rPr>
              <a:t>Two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separated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chaotic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regions</a:t>
            </a:r>
            <a:endParaRPr lang="en-US" sz="2100" dirty="0">
              <a:latin typeface="Cambria" pitchFamily="18" charset="0"/>
            </a:endParaRPr>
          </a:p>
        </p:txBody>
      </p:sp>
      <p:cxnSp>
        <p:nvCxnSpPr>
          <p:cNvPr id="16" name="Connettore 2 15"/>
          <p:cNvCxnSpPr/>
          <p:nvPr/>
        </p:nvCxnSpPr>
        <p:spPr>
          <a:xfrm flipH="1" flipV="1">
            <a:off x="6224136" y="2222866"/>
            <a:ext cx="868144" cy="2700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 flipV="1">
            <a:off x="1403648" y="4797152"/>
            <a:ext cx="1512168" cy="1710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CasellaDiTesto 23"/>
          <p:cNvSpPr txBox="1"/>
          <p:nvPr/>
        </p:nvSpPr>
        <p:spPr>
          <a:xfrm>
            <a:off x="96136" y="4662727"/>
            <a:ext cx="169218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smtClean="0">
                <a:latin typeface="Cambria" pitchFamily="18" charset="0"/>
              </a:rPr>
              <a:t>The </a:t>
            </a:r>
            <a:r>
              <a:rPr lang="it-IT" sz="2100" dirty="0" err="1" smtClean="0">
                <a:latin typeface="Cambria" pitchFamily="18" charset="0"/>
              </a:rPr>
              <a:t>two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regions</a:t>
            </a:r>
            <a:r>
              <a:rPr lang="it-IT" sz="2100" dirty="0" smtClean="0">
                <a:latin typeface="Cambria" pitchFamily="18" charset="0"/>
              </a:rPr>
              <a:t> merge</a:t>
            </a:r>
            <a:endParaRPr lang="en-US" sz="2100" dirty="0">
              <a:latin typeface="Cambria" pitchFamily="18" charset="0"/>
            </a:endParaRPr>
          </a:p>
        </p:txBody>
      </p:sp>
      <p:cxnSp>
        <p:nvCxnSpPr>
          <p:cNvPr id="26" name="Connettore 2 25"/>
          <p:cNvCxnSpPr/>
          <p:nvPr/>
        </p:nvCxnSpPr>
        <p:spPr>
          <a:xfrm flipH="1" flipV="1">
            <a:off x="6084169" y="4797152"/>
            <a:ext cx="1296142" cy="855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CasellaDiTesto 31"/>
          <p:cNvSpPr txBox="1"/>
          <p:nvPr/>
        </p:nvSpPr>
        <p:spPr>
          <a:xfrm>
            <a:off x="7380311" y="4662727"/>
            <a:ext cx="169218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err="1" smtClean="0">
                <a:latin typeface="Cambria" pitchFamily="18" charset="0"/>
              </a:rPr>
              <a:t>unique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stochastic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region</a:t>
            </a:r>
            <a:endParaRPr lang="en-US" sz="2100" dirty="0">
              <a:latin typeface="Cambria" pitchFamily="18" charset="0"/>
            </a:endParaRPr>
          </a:p>
        </p:txBody>
      </p:sp>
      <p:sp>
        <p:nvSpPr>
          <p:cNvPr id="43" name="Segnaposto contenuto 2"/>
          <p:cNvSpPr txBox="1">
            <a:spLocks/>
          </p:cNvSpPr>
          <p:nvPr/>
        </p:nvSpPr>
        <p:spPr>
          <a:xfrm>
            <a:off x="4597354" y="6052373"/>
            <a:ext cx="4566946" cy="41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Cambria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7" name="CasellaDiTesto 46"/>
          <p:cNvSpPr txBox="1"/>
          <p:nvPr/>
        </p:nvSpPr>
        <p:spPr>
          <a:xfrm>
            <a:off x="6754584" y="79606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Borgogno POP 18 2011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22" name="Segnaposto contenuto 2"/>
          <p:cNvSpPr txBox="1">
            <a:spLocks/>
          </p:cNvSpPr>
          <p:nvPr/>
        </p:nvSpPr>
        <p:spPr>
          <a:xfrm>
            <a:off x="0" y="6002876"/>
            <a:ext cx="4566946" cy="41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100" dirty="0" err="1" smtClean="0">
                <a:latin typeface="Cambria" pitchFamily="18" charset="0"/>
              </a:rPr>
              <a:t>Electrons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move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along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field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lines</a:t>
            </a:r>
            <a:r>
              <a:rPr lang="it-IT" sz="2100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Cambria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21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3479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3" name="Segnaposto contenuto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7613" y="915122"/>
            <a:ext cx="5688632" cy="5166276"/>
          </a:xfrm>
          <a:prstGeom prst="rect">
            <a:avLst/>
          </a:prstGeom>
        </p:spPr>
      </p:pic>
      <p:sp>
        <p:nvSpPr>
          <p:cNvPr id="14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800975" cy="125095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cxnSp>
        <p:nvCxnSpPr>
          <p:cNvPr id="4" name="Connettore 2 3"/>
          <p:cNvCxnSpPr/>
          <p:nvPr/>
        </p:nvCxnSpPr>
        <p:spPr>
          <a:xfrm flipV="1">
            <a:off x="1043608" y="2132856"/>
            <a:ext cx="172819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11696" y="2312876"/>
            <a:ext cx="17159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smtClean="0">
                <a:latin typeface="Cambria" pitchFamily="18" charset="0"/>
              </a:rPr>
              <a:t>Linear </a:t>
            </a:r>
            <a:r>
              <a:rPr lang="it-IT" sz="2100" dirty="0" err="1" smtClean="0">
                <a:latin typeface="Cambria" pitchFamily="18" charset="0"/>
              </a:rPr>
              <a:t>growth</a:t>
            </a:r>
            <a:endParaRPr lang="en-US" sz="2100" dirty="0">
              <a:latin typeface="Cambria" pitchFamily="18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7065170" y="2319874"/>
            <a:ext cx="21602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err="1" smtClean="0">
                <a:latin typeface="Cambria" pitchFamily="18" charset="0"/>
              </a:rPr>
              <a:t>Two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separated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chaotic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regions</a:t>
            </a:r>
            <a:endParaRPr lang="en-US" sz="2100" dirty="0">
              <a:latin typeface="Cambria" pitchFamily="18" charset="0"/>
            </a:endParaRPr>
          </a:p>
        </p:txBody>
      </p:sp>
      <p:cxnSp>
        <p:nvCxnSpPr>
          <p:cNvPr id="16" name="Connettore 2 15"/>
          <p:cNvCxnSpPr/>
          <p:nvPr/>
        </p:nvCxnSpPr>
        <p:spPr>
          <a:xfrm flipH="1" flipV="1">
            <a:off x="6224136" y="2222866"/>
            <a:ext cx="868144" cy="2700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 flipV="1">
            <a:off x="1403648" y="4797152"/>
            <a:ext cx="1512168" cy="1710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CasellaDiTesto 23"/>
          <p:cNvSpPr txBox="1"/>
          <p:nvPr/>
        </p:nvSpPr>
        <p:spPr>
          <a:xfrm>
            <a:off x="96136" y="4662727"/>
            <a:ext cx="169218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smtClean="0">
                <a:latin typeface="Cambria" pitchFamily="18" charset="0"/>
              </a:rPr>
              <a:t>The </a:t>
            </a:r>
            <a:r>
              <a:rPr lang="it-IT" sz="2100" dirty="0" err="1" smtClean="0">
                <a:latin typeface="Cambria" pitchFamily="18" charset="0"/>
              </a:rPr>
              <a:t>two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regions</a:t>
            </a:r>
            <a:r>
              <a:rPr lang="it-IT" sz="2100" dirty="0" smtClean="0">
                <a:latin typeface="Cambria" pitchFamily="18" charset="0"/>
              </a:rPr>
              <a:t> merge</a:t>
            </a:r>
            <a:endParaRPr lang="en-US" sz="2100" dirty="0">
              <a:latin typeface="Cambria" pitchFamily="18" charset="0"/>
            </a:endParaRPr>
          </a:p>
        </p:txBody>
      </p:sp>
      <p:cxnSp>
        <p:nvCxnSpPr>
          <p:cNvPr id="26" name="Connettore 2 25"/>
          <p:cNvCxnSpPr/>
          <p:nvPr/>
        </p:nvCxnSpPr>
        <p:spPr>
          <a:xfrm flipH="1" flipV="1">
            <a:off x="6084169" y="4797152"/>
            <a:ext cx="1296142" cy="855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CasellaDiTesto 31"/>
          <p:cNvSpPr txBox="1"/>
          <p:nvPr/>
        </p:nvSpPr>
        <p:spPr>
          <a:xfrm>
            <a:off x="7380311" y="4662727"/>
            <a:ext cx="169218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100" dirty="0" err="1" smtClean="0">
                <a:latin typeface="Cambria" pitchFamily="18" charset="0"/>
              </a:rPr>
              <a:t>unique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stochastic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region</a:t>
            </a:r>
            <a:endParaRPr lang="en-US" sz="2100" dirty="0">
              <a:latin typeface="Cambria" pitchFamily="18" charset="0"/>
            </a:endParaRPr>
          </a:p>
        </p:txBody>
      </p:sp>
      <p:sp>
        <p:nvSpPr>
          <p:cNvPr id="38" name="Freccia a destra 37"/>
          <p:cNvSpPr/>
          <p:nvPr/>
        </p:nvSpPr>
        <p:spPr>
          <a:xfrm>
            <a:off x="3770637" y="6052373"/>
            <a:ext cx="375706" cy="311855"/>
          </a:xfrm>
          <a:prstGeom prst="rightArrow">
            <a:avLst/>
          </a:prstGeom>
          <a:solidFill>
            <a:srgbClr val="6A71A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egnaposto contenuto 2"/>
          <p:cNvSpPr txBox="1">
            <a:spLocks/>
          </p:cNvSpPr>
          <p:nvPr/>
        </p:nvSpPr>
        <p:spPr>
          <a:xfrm>
            <a:off x="4597354" y="6052373"/>
            <a:ext cx="4566946" cy="41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Cambria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4" name="Segnaposto contenuto 2"/>
          <p:cNvSpPr txBox="1">
            <a:spLocks/>
          </p:cNvSpPr>
          <p:nvPr/>
        </p:nvSpPr>
        <p:spPr>
          <a:xfrm>
            <a:off x="4146343" y="6018028"/>
            <a:ext cx="5319795" cy="3613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100" dirty="0" smtClean="0">
                <a:latin typeface="Cambria" pitchFamily="18" charset="0"/>
              </a:rPr>
              <a:t>LCS </a:t>
            </a:r>
            <a:r>
              <a:rPr lang="it-IT" sz="2100" dirty="0" err="1" smtClean="0">
                <a:latin typeface="Cambria" pitchFamily="18" charset="0"/>
              </a:rPr>
              <a:t>have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implications</a:t>
            </a:r>
            <a:r>
              <a:rPr lang="it-IT" sz="2100" dirty="0" smtClean="0">
                <a:latin typeface="Cambria" pitchFamily="18" charset="0"/>
              </a:rPr>
              <a:t> on plasma </a:t>
            </a:r>
            <a:r>
              <a:rPr lang="it-IT" sz="2100" dirty="0" err="1" smtClean="0">
                <a:latin typeface="Cambria" pitchFamily="18" charset="0"/>
              </a:rPr>
              <a:t>transport</a:t>
            </a:r>
            <a:endParaRPr lang="it-IT" sz="2100" dirty="0" smtClean="0">
              <a:latin typeface="Cambria" pitchFamily="18" charset="0"/>
            </a:endParaRPr>
          </a:p>
          <a:p>
            <a:pPr>
              <a:buFont typeface="Arial" pitchFamily="34" charset="0"/>
              <a:buChar char="•"/>
            </a:pPr>
            <a:endParaRPr lang="it-IT" sz="2200" dirty="0" smtClean="0">
              <a:latin typeface="Cambria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it-IT" sz="2200" dirty="0" smtClean="0"/>
          </a:p>
          <a:p>
            <a:pPr>
              <a:buFont typeface="Arial" pitchFamily="34" charset="0"/>
              <a:buChar char="•"/>
            </a:pPr>
            <a:endParaRPr lang="en-US" sz="2200" dirty="0"/>
          </a:p>
        </p:txBody>
      </p:sp>
      <p:sp>
        <p:nvSpPr>
          <p:cNvPr id="47" name="CasellaDiTesto 46"/>
          <p:cNvSpPr txBox="1"/>
          <p:nvPr/>
        </p:nvSpPr>
        <p:spPr>
          <a:xfrm>
            <a:off x="6754584" y="796062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6A71A2"/>
                </a:solidFill>
                <a:latin typeface="Cambria" pitchFamily="18" charset="0"/>
              </a:rPr>
              <a:t>Borgogno POP 18 2011</a:t>
            </a:r>
            <a:endParaRPr lang="en-US" dirty="0">
              <a:solidFill>
                <a:srgbClr val="6A71A2"/>
              </a:solidFill>
              <a:latin typeface="Cambria" pitchFamily="18" charset="0"/>
            </a:endParaRPr>
          </a:p>
        </p:txBody>
      </p:sp>
      <p:sp>
        <p:nvSpPr>
          <p:cNvPr id="22" name="Segnaposto contenuto 2"/>
          <p:cNvSpPr txBox="1">
            <a:spLocks/>
          </p:cNvSpPr>
          <p:nvPr/>
        </p:nvSpPr>
        <p:spPr>
          <a:xfrm>
            <a:off x="0" y="6002876"/>
            <a:ext cx="4566946" cy="410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2100" dirty="0" err="1" smtClean="0">
                <a:latin typeface="Cambria" pitchFamily="18" charset="0"/>
              </a:rPr>
              <a:t>Electrons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move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along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field</a:t>
            </a:r>
            <a:r>
              <a:rPr lang="it-IT" sz="2100" dirty="0" smtClean="0">
                <a:latin typeface="Cambria" pitchFamily="18" charset="0"/>
              </a:rPr>
              <a:t> </a:t>
            </a:r>
            <a:r>
              <a:rPr lang="it-IT" sz="2100" dirty="0" err="1" smtClean="0">
                <a:latin typeface="Cambria" pitchFamily="18" charset="0"/>
              </a:rPr>
              <a:t>lines</a:t>
            </a:r>
            <a:r>
              <a:rPr lang="it-IT" sz="2100" dirty="0" smtClean="0">
                <a:latin typeface="Cambria" pitchFamily="18" charset="0"/>
              </a:rPr>
              <a:t> </a:t>
            </a:r>
          </a:p>
          <a:p>
            <a:pPr>
              <a:buFont typeface="Arial" pitchFamily="34" charset="0"/>
              <a:buChar char="•"/>
            </a:pPr>
            <a:endParaRPr lang="it-IT" dirty="0" smtClean="0">
              <a:latin typeface="Cambria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it-IT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23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299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4" name="Segnaposto contenuto 1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980728"/>
            <a:ext cx="7272808" cy="5246686"/>
          </a:xfrm>
          <a:prstGeom prst="rect">
            <a:avLst/>
          </a:prstGeom>
        </p:spPr>
      </p:pic>
      <p:sp>
        <p:nvSpPr>
          <p:cNvPr id="30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785803" cy="125095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9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9885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4" name="Segnaposto contenuto 1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980728"/>
            <a:ext cx="7272808" cy="5246686"/>
          </a:xfrm>
          <a:prstGeom prst="rect">
            <a:avLst/>
          </a:prstGeom>
        </p:spPr>
      </p:pic>
      <p:cxnSp>
        <p:nvCxnSpPr>
          <p:cNvPr id="9" name="Connettore 2 8"/>
          <p:cNvCxnSpPr/>
          <p:nvPr/>
        </p:nvCxnSpPr>
        <p:spPr>
          <a:xfrm flipV="1">
            <a:off x="2411760" y="1844824"/>
            <a:ext cx="576064" cy="9933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>
            <a:off x="2411760" y="3861048"/>
            <a:ext cx="890532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CasellaDiTesto 26"/>
          <p:cNvSpPr txBox="1"/>
          <p:nvPr/>
        </p:nvSpPr>
        <p:spPr>
          <a:xfrm>
            <a:off x="1142052" y="3399383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latin typeface="Cambria" pitchFamily="18" charset="0"/>
              </a:rPr>
              <a:t>Attractive</a:t>
            </a:r>
            <a:r>
              <a:rPr lang="it-IT" sz="2400" dirty="0" smtClean="0">
                <a:latin typeface="Cambria" pitchFamily="18" charset="0"/>
              </a:rPr>
              <a:t> LCS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1142052" y="2838127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Cambria" pitchFamily="18" charset="0"/>
              </a:rPr>
              <a:t>Repulsive LCS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30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785803" cy="125095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13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5275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152" y="-182387"/>
            <a:ext cx="8800336" cy="1251141"/>
          </a:xfrm>
        </p:spPr>
        <p:txBody>
          <a:bodyPr>
            <a:normAutofit fontScale="90000"/>
          </a:bodyPr>
          <a:lstStyle/>
          <a:p>
            <a:r>
              <a:rPr lang="en-US" sz="440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Analogy with transport processes in fluids</a:t>
            </a:r>
            <a:endParaRPr lang="en-US" sz="440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77575" y="980728"/>
            <a:ext cx="8188850" cy="14401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it-IT" sz="2800" dirty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 smtClean="0">
                <a:latin typeface="Cambria" pitchFamily="18" charset="0"/>
                <a:ea typeface="Roboto" pitchFamily="2" charset="0"/>
              </a:rPr>
              <a:t>Analogy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 with the </a:t>
            </a:r>
            <a:r>
              <a:rPr lang="it-IT" sz="2800" b="1" dirty="0" err="1" smtClean="0">
                <a:latin typeface="Cambria" pitchFamily="18" charset="0"/>
                <a:ea typeface="Roboto" pitchFamily="2" charset="0"/>
              </a:rPr>
              <a:t>Lagrangian</a:t>
            </a:r>
            <a:r>
              <a:rPr lang="it-IT" sz="2800" dirty="0" smtClean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 err="1">
                <a:latin typeface="Cambria" pitchFamily="18" charset="0"/>
                <a:ea typeface="Roboto" pitchFamily="2" charset="0"/>
              </a:rPr>
              <a:t>advection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 of </a:t>
            </a:r>
            <a:r>
              <a:rPr lang="it-IT" sz="2800" b="1" dirty="0">
                <a:latin typeface="Cambria" pitchFamily="18" charset="0"/>
                <a:ea typeface="Roboto" pitchFamily="2" charset="0"/>
              </a:rPr>
              <a:t>passive </a:t>
            </a:r>
            <a:r>
              <a:rPr lang="it-IT" sz="2800" b="1" dirty="0" err="1">
                <a:latin typeface="Cambria" pitchFamily="18" charset="0"/>
                <a:ea typeface="Roboto" pitchFamily="2" charset="0"/>
              </a:rPr>
              <a:t>tracers</a:t>
            </a:r>
            <a:r>
              <a:rPr lang="it-IT" sz="2800" b="1" dirty="0">
                <a:latin typeface="Cambria" pitchFamily="18" charset="0"/>
                <a:ea typeface="Roboto" pitchFamily="2" charset="0"/>
              </a:rPr>
              <a:t> 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in a </a:t>
            </a:r>
            <a:r>
              <a:rPr lang="it-IT" sz="2800" dirty="0" err="1">
                <a:latin typeface="Cambria" pitchFamily="18" charset="0"/>
                <a:ea typeface="Roboto" pitchFamily="2" charset="0"/>
              </a:rPr>
              <a:t>fluid</a:t>
            </a:r>
            <a:r>
              <a:rPr lang="it-IT" sz="2800" dirty="0">
                <a:latin typeface="Cambria" pitchFamily="18" charset="0"/>
                <a:ea typeface="Roboto" pitchFamily="2" charset="0"/>
              </a:rPr>
              <a:t>: </a:t>
            </a:r>
          </a:p>
          <a:p>
            <a:pPr marL="0" indent="0">
              <a:lnSpc>
                <a:spcPct val="150000"/>
              </a:lnSpc>
              <a:buNone/>
            </a:pPr>
            <a:endParaRPr lang="it-IT" sz="2800" dirty="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>
                <a:solidFill>
                  <a:prstClr val="white"/>
                </a:solidFill>
                <a:latin typeface="Candara" pitchFamily="34" charset="0"/>
              </a:rPr>
              <a:t>Matteo Valerio </a:t>
            </a:r>
            <a:r>
              <a:rPr lang="it-IT" err="1">
                <a:solidFill>
                  <a:prstClr val="white"/>
                </a:solidFill>
                <a:latin typeface="Candara" pitchFamily="34" charset="0"/>
              </a:rPr>
              <a:t>Falessi</a:t>
            </a:r>
            <a:endParaRPr lang="en-US">
              <a:solidFill>
                <a:prstClr val="white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70253" y="6413727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prstClr val="white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prstClr val="white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477575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solidFill>
                <a:prstClr val="black">
                  <a:lumMod val="85000"/>
                  <a:lumOff val="15000"/>
                </a:prstClr>
              </a:solidFill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solidFill>
                <a:prstClr val="black">
                  <a:lumMod val="85000"/>
                  <a:lumOff val="15000"/>
                </a:prstClr>
              </a:solidFill>
              <a:latin typeface="Cambria" pitchFamily="18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" name="CasellaDiTesto 12"/>
              <p:cNvSpPr txBox="1"/>
              <p:nvPr/>
            </p:nvSpPr>
            <p:spPr>
              <a:xfrm>
                <a:off x="1941303" y="2636912"/>
                <a:ext cx="5183407" cy="14280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  <m:acc>
                            <m:accPr>
                              <m:chr m:val="⃗"/>
                              <m:ctrlPr>
                                <a:rPr lang="it-IT" sz="4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it-IT" sz="44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acc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</m:num>
                        <m:den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𝑑</m:t>
                          </m:r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𝑡</m:t>
                          </m:r>
                        </m:den>
                      </m:f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𝑡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)=</m:t>
                      </m:r>
                      <m:acc>
                        <m:accPr>
                          <m:chr m:val="⃗"/>
                          <m:ctrlP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𝑢</m:t>
                          </m:r>
                        </m:e>
                      </m:acc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acc>
                        <m:accPr>
                          <m:chr m:val="⃗"/>
                          <m:ctrlP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it-IT" sz="44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𝑡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),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𝑡</m:t>
                      </m:r>
                      <m:r>
                        <a:rPr lang="it-IT" sz="4400" i="1">
                          <a:solidFill>
                            <a:prstClr val="black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440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13" name="CasellaDiTesto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1303" y="2636912"/>
                <a:ext cx="5183407" cy="1428083"/>
              </a:xfrm>
              <a:prstGeom prst="rect">
                <a:avLst/>
              </a:prstGeom>
              <a:blipFill rotWithShape="1"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Connettore 2 29"/>
          <p:cNvCxnSpPr>
            <a:stCxn id="34" idx="0"/>
          </p:cNvCxnSpPr>
          <p:nvPr/>
        </p:nvCxnSpPr>
        <p:spPr>
          <a:xfrm flipV="1">
            <a:off x="5068470" y="3875098"/>
            <a:ext cx="723618" cy="3370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CasellaDiTesto 33"/>
          <p:cNvSpPr txBox="1"/>
          <p:nvPr/>
        </p:nvSpPr>
        <p:spPr>
          <a:xfrm>
            <a:off x="1187624" y="4212196"/>
            <a:ext cx="7761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>
                <a:solidFill>
                  <a:prstClr val="black"/>
                </a:solidFill>
                <a:latin typeface="Cambria" pitchFamily="18" charset="0"/>
              </a:rPr>
              <a:t>Advecting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mbria" pitchFamily="18" charset="0"/>
              </a:rPr>
              <a:t>field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mbria" pitchFamily="18" charset="0"/>
              </a:rPr>
              <a:t>obtained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</a:rPr>
              <a:t> </a:t>
            </a:r>
            <a:r>
              <a:rPr lang="it-IT" sz="2800" dirty="0" err="1">
                <a:solidFill>
                  <a:prstClr val="black"/>
                </a:solidFill>
                <a:latin typeface="Cambria" pitchFamily="18" charset="0"/>
              </a:rPr>
              <a:t>solving</a:t>
            </a:r>
            <a:r>
              <a:rPr lang="it-IT" sz="2800" dirty="0">
                <a:solidFill>
                  <a:prstClr val="black"/>
                </a:solidFill>
                <a:latin typeface="Cambria" pitchFamily="18" charset="0"/>
              </a:rPr>
              <a:t> the P.D.E.</a:t>
            </a:r>
            <a:endParaRPr lang="en-US" sz="2800" dirty="0">
              <a:solidFill>
                <a:prstClr val="black"/>
              </a:solidFill>
              <a:latin typeface="Cambria" pitchFamily="18" charset="0"/>
            </a:endParaRP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3297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pic>
        <p:nvPicPr>
          <p:cNvPr id="14" name="Segnaposto contenuto 1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980728"/>
            <a:ext cx="7272808" cy="5246686"/>
          </a:xfrm>
          <a:prstGeom prst="rect">
            <a:avLst/>
          </a:prstGeom>
        </p:spPr>
      </p:pic>
      <p:cxnSp>
        <p:nvCxnSpPr>
          <p:cNvPr id="9" name="Connettore 2 8"/>
          <p:cNvCxnSpPr/>
          <p:nvPr/>
        </p:nvCxnSpPr>
        <p:spPr>
          <a:xfrm flipV="1">
            <a:off x="2411760" y="1844824"/>
            <a:ext cx="576064" cy="9933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nettore 2 18"/>
          <p:cNvCxnSpPr/>
          <p:nvPr/>
        </p:nvCxnSpPr>
        <p:spPr>
          <a:xfrm>
            <a:off x="2411760" y="3861048"/>
            <a:ext cx="890532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CasellaDiTesto 26"/>
          <p:cNvSpPr txBox="1"/>
          <p:nvPr/>
        </p:nvSpPr>
        <p:spPr>
          <a:xfrm>
            <a:off x="1142052" y="3399383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latin typeface="Cambria" pitchFamily="18" charset="0"/>
              </a:rPr>
              <a:t>Attractive</a:t>
            </a:r>
            <a:r>
              <a:rPr lang="it-IT" sz="2400" dirty="0" smtClean="0">
                <a:latin typeface="Cambria" pitchFamily="18" charset="0"/>
              </a:rPr>
              <a:t> LCS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1142052" y="2838127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Cambria" pitchFamily="18" charset="0"/>
              </a:rPr>
              <a:t>Repulsive LCS</a:t>
            </a:r>
            <a:endParaRPr lang="en-US" sz="2400" dirty="0">
              <a:latin typeface="Cambria" pitchFamily="18" charset="0"/>
            </a:endParaRPr>
          </a:p>
        </p:txBody>
      </p:sp>
      <p:sp>
        <p:nvSpPr>
          <p:cNvPr id="30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785803" cy="1250951"/>
          </a:xfrm>
        </p:spPr>
        <p:txBody>
          <a:bodyPr>
            <a:normAutofit fontScale="90000"/>
          </a:bodyPr>
          <a:lstStyle/>
          <a:p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3-d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Collisionless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Magnetic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reconnection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cxnSp>
        <p:nvCxnSpPr>
          <p:cNvPr id="34" name="Connettore 2 33"/>
          <p:cNvCxnSpPr/>
          <p:nvPr/>
        </p:nvCxnSpPr>
        <p:spPr>
          <a:xfrm flipH="1">
            <a:off x="4211960" y="3399382"/>
            <a:ext cx="1728192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CasellaDiTesto 35"/>
          <p:cNvSpPr txBox="1"/>
          <p:nvPr/>
        </p:nvSpPr>
        <p:spPr>
          <a:xfrm>
            <a:off x="5940152" y="3168550"/>
            <a:ext cx="2376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err="1" smtClean="0">
                <a:latin typeface="Cambria" pitchFamily="18" charset="0"/>
              </a:rPr>
              <a:t>Recirculating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regions</a:t>
            </a:r>
            <a:endParaRPr lang="en-US" sz="2400" dirty="0">
              <a:latin typeface="Cambria" pitchFamily="18" charset="0"/>
            </a:endParaRPr>
          </a:p>
        </p:txBody>
      </p:sp>
      <p:cxnSp>
        <p:nvCxnSpPr>
          <p:cNvPr id="15" name="Connettore 2 14"/>
          <p:cNvCxnSpPr/>
          <p:nvPr/>
        </p:nvCxnSpPr>
        <p:spPr>
          <a:xfrm flipH="1">
            <a:off x="3302292" y="3717032"/>
            <a:ext cx="2637860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 flipH="1" flipV="1">
            <a:off x="4404428" y="1556792"/>
            <a:ext cx="1535724" cy="16889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nettore 2 20"/>
          <p:cNvCxnSpPr/>
          <p:nvPr/>
        </p:nvCxnSpPr>
        <p:spPr>
          <a:xfrm>
            <a:off x="6372200" y="4149080"/>
            <a:ext cx="0" cy="13064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22" name="CasellaDiTesto 21"/>
              <p:cNvSpPr txBox="1"/>
              <p:nvPr/>
            </p:nvSpPr>
            <p:spPr>
              <a:xfrm>
                <a:off x="899591" y="5977755"/>
                <a:ext cx="7632849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sz="2100" dirty="0" smtClean="0">
                    <a:latin typeface="Cambria" pitchFamily="18" charset="0"/>
                  </a:rPr>
                  <a:t>LCS act as transport barriers for </a:t>
                </a:r>
                <a14:m>
                  <m:oMath xmlns:m="http://schemas.openxmlformats.org/officeDocument/2006/math">
                    <m:r>
                      <a:rPr lang="it-IT" sz="2100">
                        <a:latin typeface="Cambria Math"/>
                      </a:rPr>
                      <m:t>1</m:t>
                    </m:r>
                    <m:r>
                      <a:rPr lang="it-IT" sz="2100" b="0" i="0" smtClean="0">
                        <a:latin typeface="Cambria Math"/>
                      </a:rPr>
                      <m:t>000</m:t>
                    </m:r>
                  </m:oMath>
                </a14:m>
                <a:r>
                  <a:rPr lang="en-US" sz="2100" dirty="0" smtClean="0">
                    <a:latin typeface="Cambria" pitchFamily="18" charset="0"/>
                  </a:rPr>
                  <a:t> iterations of the map </a:t>
                </a:r>
                <a:endParaRPr lang="en-US" sz="2100" dirty="0">
                  <a:latin typeface="Cambria" pitchFamily="18" charset="0"/>
                </a:endParaRPr>
              </a:p>
            </p:txBody>
          </p:sp>
        </mc:Choice>
        <mc:Fallback>
          <p:sp>
            <p:nvSpPr>
              <p:cNvPr id="22" name="CasellaDiTesto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1" y="5977755"/>
                <a:ext cx="7632849" cy="415498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958" t="-8824" b="-279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3563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30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785803" cy="1250951"/>
          </a:xfrm>
        </p:spPr>
        <p:txBody>
          <a:bodyPr>
            <a:normAutofit/>
          </a:bodyPr>
          <a:lstStyle/>
          <a:p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Summary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-15820" y="980727"/>
            <a:ext cx="566793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 err="1" smtClean="0">
                <a:latin typeface="Cambria" pitchFamily="18" charset="0"/>
              </a:rPr>
              <a:t>Studying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b="1" dirty="0" err="1" smtClean="0">
                <a:latin typeface="Cambria" pitchFamily="18" charset="0"/>
              </a:rPr>
              <a:t>transport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processes</a:t>
            </a:r>
            <a:r>
              <a:rPr lang="it-IT" sz="2400" dirty="0" smtClean="0">
                <a:latin typeface="Cambria" pitchFamily="18" charset="0"/>
              </a:rPr>
              <a:t> in a </a:t>
            </a:r>
            <a:r>
              <a:rPr lang="it-IT" sz="2400" b="1" dirty="0" smtClean="0">
                <a:latin typeface="Cambria" pitchFamily="18" charset="0"/>
              </a:rPr>
              <a:t>plasma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requires</a:t>
            </a:r>
            <a:r>
              <a:rPr lang="it-IT" sz="2400" dirty="0" smtClean="0">
                <a:latin typeface="Cambria" pitchFamily="18" charset="0"/>
              </a:rPr>
              <a:t> to deal with </a:t>
            </a:r>
            <a:r>
              <a:rPr lang="it-IT" sz="2400" b="1" dirty="0" err="1" smtClean="0">
                <a:latin typeface="Cambria" pitchFamily="18" charset="0"/>
              </a:rPr>
              <a:t>Lagrangian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quantitities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such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bundles</a:t>
            </a:r>
            <a:r>
              <a:rPr lang="it-IT" sz="2400" dirty="0" smtClean="0">
                <a:latin typeface="Cambria" pitchFamily="18" charset="0"/>
              </a:rPr>
              <a:t> of </a:t>
            </a:r>
            <a:r>
              <a:rPr lang="it-IT" sz="2400" dirty="0" err="1" smtClean="0">
                <a:latin typeface="Cambria" pitchFamily="18" charset="0"/>
              </a:rPr>
              <a:t>trajectories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advected</a:t>
            </a:r>
            <a:r>
              <a:rPr lang="it-IT" sz="2400" dirty="0" smtClean="0">
                <a:latin typeface="Cambria" pitchFamily="18" charset="0"/>
              </a:rPr>
              <a:t> by the  </a:t>
            </a:r>
            <a:r>
              <a:rPr lang="it-IT" sz="2400" b="1" dirty="0" err="1" smtClean="0">
                <a:latin typeface="Cambria" pitchFamily="18" charset="0"/>
              </a:rPr>
              <a:t>fields</a:t>
            </a:r>
            <a:r>
              <a:rPr lang="it-IT" sz="2400" dirty="0" smtClean="0">
                <a:latin typeface="Cambria" pitchFamily="18" charset="0"/>
              </a:rPr>
              <a:t>;</a:t>
            </a: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078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30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785803" cy="1250951"/>
          </a:xfrm>
        </p:spPr>
        <p:txBody>
          <a:bodyPr>
            <a:normAutofit/>
          </a:bodyPr>
          <a:lstStyle/>
          <a:p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Summary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-15820" y="980727"/>
            <a:ext cx="566793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 err="1" smtClean="0">
                <a:latin typeface="Cambria" pitchFamily="18" charset="0"/>
              </a:rPr>
              <a:t>Studying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b="1" dirty="0" err="1" smtClean="0">
                <a:latin typeface="Cambria" pitchFamily="18" charset="0"/>
              </a:rPr>
              <a:t>transport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processes</a:t>
            </a:r>
            <a:r>
              <a:rPr lang="it-IT" sz="2400" dirty="0" smtClean="0">
                <a:latin typeface="Cambria" pitchFamily="18" charset="0"/>
              </a:rPr>
              <a:t> in a </a:t>
            </a:r>
            <a:r>
              <a:rPr lang="it-IT" sz="2400" b="1" dirty="0" smtClean="0">
                <a:latin typeface="Cambria" pitchFamily="18" charset="0"/>
              </a:rPr>
              <a:t>plasma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requires</a:t>
            </a:r>
            <a:r>
              <a:rPr lang="it-IT" sz="2400" dirty="0" smtClean="0">
                <a:latin typeface="Cambria" pitchFamily="18" charset="0"/>
              </a:rPr>
              <a:t> to deal with </a:t>
            </a:r>
            <a:r>
              <a:rPr lang="it-IT" sz="2400" b="1" dirty="0" err="1" smtClean="0">
                <a:latin typeface="Cambria" pitchFamily="18" charset="0"/>
              </a:rPr>
              <a:t>Lagrangian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quantitities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such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bundles</a:t>
            </a:r>
            <a:r>
              <a:rPr lang="it-IT" sz="2400" dirty="0" smtClean="0">
                <a:latin typeface="Cambria" pitchFamily="18" charset="0"/>
              </a:rPr>
              <a:t> of </a:t>
            </a:r>
            <a:r>
              <a:rPr lang="it-IT" sz="2400" dirty="0" err="1" smtClean="0">
                <a:latin typeface="Cambria" pitchFamily="18" charset="0"/>
              </a:rPr>
              <a:t>trajectories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advected</a:t>
            </a:r>
            <a:r>
              <a:rPr lang="it-IT" sz="2400" dirty="0" smtClean="0">
                <a:latin typeface="Cambria" pitchFamily="18" charset="0"/>
              </a:rPr>
              <a:t> by the  </a:t>
            </a:r>
            <a:r>
              <a:rPr lang="it-IT" sz="2400" b="1" dirty="0" err="1" smtClean="0">
                <a:latin typeface="Cambria" pitchFamily="18" charset="0"/>
              </a:rPr>
              <a:t>fields</a:t>
            </a:r>
            <a:r>
              <a:rPr lang="it-IT" sz="24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>
                <a:latin typeface="Cambria" pitchFamily="18" charset="0"/>
              </a:rPr>
              <a:t>i</a:t>
            </a:r>
            <a:r>
              <a:rPr lang="it-IT" sz="2400" dirty="0" smtClean="0">
                <a:latin typeface="Cambria" pitchFamily="18" charset="0"/>
              </a:rPr>
              <a:t>n a </a:t>
            </a:r>
            <a:r>
              <a:rPr lang="it-IT" sz="2400" b="1" dirty="0" smtClean="0">
                <a:latin typeface="Cambria" pitchFamily="18" charset="0"/>
              </a:rPr>
              <a:t>time </a:t>
            </a:r>
            <a:r>
              <a:rPr lang="it-IT" sz="2400" b="1" dirty="0" err="1" smtClean="0">
                <a:latin typeface="Cambria" pitchFamily="18" charset="0"/>
              </a:rPr>
              <a:t>dependent</a:t>
            </a:r>
            <a:r>
              <a:rPr lang="it-IT" sz="2400" dirty="0" smtClean="0">
                <a:latin typeface="Cambria" pitchFamily="18" charset="0"/>
              </a:rPr>
              <a:t>, </a:t>
            </a:r>
            <a:r>
              <a:rPr lang="it-IT" sz="2400" dirty="0" err="1" smtClean="0">
                <a:latin typeface="Cambria" pitchFamily="18" charset="0"/>
              </a:rPr>
              <a:t>system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we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cannot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quantify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transport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looking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only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at</a:t>
            </a:r>
            <a:r>
              <a:rPr lang="it-IT" sz="2400" dirty="0" smtClean="0">
                <a:latin typeface="Cambria" pitchFamily="18" charset="0"/>
              </a:rPr>
              <a:t> the </a:t>
            </a:r>
            <a:r>
              <a:rPr lang="it-IT" sz="2400" dirty="0" err="1" smtClean="0">
                <a:latin typeface="Cambria" pitchFamily="18" charset="0"/>
              </a:rPr>
              <a:t>evolution</a:t>
            </a:r>
            <a:r>
              <a:rPr lang="it-IT" sz="2400" dirty="0" smtClean="0">
                <a:latin typeface="Cambria" pitchFamily="18" charset="0"/>
              </a:rPr>
              <a:t> of the </a:t>
            </a:r>
            <a:r>
              <a:rPr lang="it-IT" sz="2400" b="1" dirty="0" err="1" smtClean="0">
                <a:latin typeface="Cambria" pitchFamily="18" charset="0"/>
              </a:rPr>
              <a:t>Eulerian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fields</a:t>
            </a:r>
            <a:r>
              <a:rPr lang="it-IT" sz="2400" dirty="0" smtClean="0">
                <a:latin typeface="Cambria" pitchFamily="18" charset="0"/>
              </a:rPr>
              <a:t>;</a:t>
            </a:r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0855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30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785803" cy="1250951"/>
          </a:xfrm>
        </p:spPr>
        <p:txBody>
          <a:bodyPr>
            <a:normAutofit/>
          </a:bodyPr>
          <a:lstStyle/>
          <a:p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Summary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-15820" y="980727"/>
            <a:ext cx="566793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 err="1" smtClean="0">
                <a:latin typeface="Cambria" pitchFamily="18" charset="0"/>
              </a:rPr>
              <a:t>Studying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b="1" dirty="0" err="1" smtClean="0">
                <a:latin typeface="Cambria" pitchFamily="18" charset="0"/>
              </a:rPr>
              <a:t>transport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processes</a:t>
            </a:r>
            <a:r>
              <a:rPr lang="it-IT" sz="2400" dirty="0" smtClean="0">
                <a:latin typeface="Cambria" pitchFamily="18" charset="0"/>
              </a:rPr>
              <a:t> in a </a:t>
            </a:r>
            <a:r>
              <a:rPr lang="it-IT" sz="2400" b="1" dirty="0" smtClean="0">
                <a:latin typeface="Cambria" pitchFamily="18" charset="0"/>
              </a:rPr>
              <a:t>plasma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requires</a:t>
            </a:r>
            <a:r>
              <a:rPr lang="it-IT" sz="2400" dirty="0" smtClean="0">
                <a:latin typeface="Cambria" pitchFamily="18" charset="0"/>
              </a:rPr>
              <a:t> to deal with </a:t>
            </a:r>
            <a:r>
              <a:rPr lang="it-IT" sz="2400" b="1" dirty="0" err="1" smtClean="0">
                <a:latin typeface="Cambria" pitchFamily="18" charset="0"/>
              </a:rPr>
              <a:t>Lagrangian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quantitities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such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bundles</a:t>
            </a:r>
            <a:r>
              <a:rPr lang="it-IT" sz="2400" dirty="0" smtClean="0">
                <a:latin typeface="Cambria" pitchFamily="18" charset="0"/>
              </a:rPr>
              <a:t> of </a:t>
            </a:r>
            <a:r>
              <a:rPr lang="it-IT" sz="2400" dirty="0" err="1" smtClean="0">
                <a:latin typeface="Cambria" pitchFamily="18" charset="0"/>
              </a:rPr>
              <a:t>trajectories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advected</a:t>
            </a:r>
            <a:r>
              <a:rPr lang="it-IT" sz="2400" dirty="0" smtClean="0">
                <a:latin typeface="Cambria" pitchFamily="18" charset="0"/>
              </a:rPr>
              <a:t> by the  </a:t>
            </a:r>
            <a:r>
              <a:rPr lang="it-IT" sz="2400" b="1" dirty="0" err="1" smtClean="0">
                <a:latin typeface="Cambria" pitchFamily="18" charset="0"/>
              </a:rPr>
              <a:t>fields</a:t>
            </a:r>
            <a:r>
              <a:rPr lang="it-IT" sz="24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>
                <a:latin typeface="Cambria" pitchFamily="18" charset="0"/>
              </a:rPr>
              <a:t>i</a:t>
            </a:r>
            <a:r>
              <a:rPr lang="it-IT" sz="2400" dirty="0" smtClean="0">
                <a:latin typeface="Cambria" pitchFamily="18" charset="0"/>
              </a:rPr>
              <a:t>n a </a:t>
            </a:r>
            <a:r>
              <a:rPr lang="it-IT" sz="2400" b="1" dirty="0" smtClean="0">
                <a:latin typeface="Cambria" pitchFamily="18" charset="0"/>
              </a:rPr>
              <a:t>time </a:t>
            </a:r>
            <a:r>
              <a:rPr lang="it-IT" sz="2400" b="1" dirty="0" err="1" smtClean="0">
                <a:latin typeface="Cambria" pitchFamily="18" charset="0"/>
              </a:rPr>
              <a:t>dependent</a:t>
            </a:r>
            <a:r>
              <a:rPr lang="it-IT" sz="2400" dirty="0" smtClean="0">
                <a:latin typeface="Cambria" pitchFamily="18" charset="0"/>
              </a:rPr>
              <a:t>, </a:t>
            </a:r>
            <a:r>
              <a:rPr lang="it-IT" sz="2400" dirty="0" err="1" smtClean="0">
                <a:latin typeface="Cambria" pitchFamily="18" charset="0"/>
              </a:rPr>
              <a:t>system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we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cannot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quantify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transport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looking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only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at</a:t>
            </a:r>
            <a:r>
              <a:rPr lang="it-IT" sz="2400" dirty="0" smtClean="0">
                <a:latin typeface="Cambria" pitchFamily="18" charset="0"/>
              </a:rPr>
              <a:t> the </a:t>
            </a:r>
            <a:r>
              <a:rPr lang="it-IT" sz="2400" dirty="0" err="1" smtClean="0">
                <a:latin typeface="Cambria" pitchFamily="18" charset="0"/>
              </a:rPr>
              <a:t>evolution</a:t>
            </a:r>
            <a:r>
              <a:rPr lang="it-IT" sz="2400" dirty="0" smtClean="0">
                <a:latin typeface="Cambria" pitchFamily="18" charset="0"/>
              </a:rPr>
              <a:t> of the </a:t>
            </a:r>
            <a:r>
              <a:rPr lang="it-IT" sz="2400" b="1" dirty="0" err="1" smtClean="0">
                <a:latin typeface="Cambria" pitchFamily="18" charset="0"/>
              </a:rPr>
              <a:t>Eulerian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fields</a:t>
            </a:r>
            <a:r>
              <a:rPr lang="it-IT" sz="2400" dirty="0" smtClean="0">
                <a:latin typeface="Cambria" pitchFamily="18" charset="0"/>
              </a:rPr>
              <a:t>;</a:t>
            </a:r>
          </a:p>
        </p:txBody>
      </p:sp>
      <p:pic>
        <p:nvPicPr>
          <p:cNvPr id="12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8245" y="980728"/>
            <a:ext cx="3683940" cy="3180277"/>
          </a:xfrm>
        </p:spPr>
      </p:pic>
      <p:sp>
        <p:nvSpPr>
          <p:cNvPr id="13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5413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30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785803" cy="1250951"/>
          </a:xfrm>
        </p:spPr>
        <p:txBody>
          <a:bodyPr>
            <a:normAutofit/>
          </a:bodyPr>
          <a:lstStyle/>
          <a:p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Summary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-15820" y="980727"/>
            <a:ext cx="5667939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 err="1" smtClean="0">
                <a:latin typeface="Cambria" pitchFamily="18" charset="0"/>
              </a:rPr>
              <a:t>Studying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b="1" dirty="0" err="1" smtClean="0">
                <a:latin typeface="Cambria" pitchFamily="18" charset="0"/>
              </a:rPr>
              <a:t>transport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processes</a:t>
            </a:r>
            <a:r>
              <a:rPr lang="it-IT" sz="2400" dirty="0" smtClean="0">
                <a:latin typeface="Cambria" pitchFamily="18" charset="0"/>
              </a:rPr>
              <a:t> in a </a:t>
            </a:r>
            <a:r>
              <a:rPr lang="it-IT" sz="2400" b="1" dirty="0" smtClean="0">
                <a:latin typeface="Cambria" pitchFamily="18" charset="0"/>
              </a:rPr>
              <a:t>plasma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requires</a:t>
            </a:r>
            <a:r>
              <a:rPr lang="it-IT" sz="2400" dirty="0" smtClean="0">
                <a:latin typeface="Cambria" pitchFamily="18" charset="0"/>
              </a:rPr>
              <a:t> to deal with </a:t>
            </a:r>
            <a:r>
              <a:rPr lang="it-IT" sz="2400" b="1" dirty="0" err="1" smtClean="0">
                <a:latin typeface="Cambria" pitchFamily="18" charset="0"/>
              </a:rPr>
              <a:t>Lagrangian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quantitities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such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bundles</a:t>
            </a:r>
            <a:r>
              <a:rPr lang="it-IT" sz="2400" dirty="0" smtClean="0">
                <a:latin typeface="Cambria" pitchFamily="18" charset="0"/>
              </a:rPr>
              <a:t> of </a:t>
            </a:r>
            <a:r>
              <a:rPr lang="it-IT" sz="2400" dirty="0" err="1" smtClean="0">
                <a:latin typeface="Cambria" pitchFamily="18" charset="0"/>
              </a:rPr>
              <a:t>trajectories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advected</a:t>
            </a:r>
            <a:r>
              <a:rPr lang="it-IT" sz="2400" dirty="0" smtClean="0">
                <a:latin typeface="Cambria" pitchFamily="18" charset="0"/>
              </a:rPr>
              <a:t> by the  </a:t>
            </a:r>
            <a:r>
              <a:rPr lang="it-IT" sz="2400" b="1" dirty="0" err="1" smtClean="0">
                <a:latin typeface="Cambria" pitchFamily="18" charset="0"/>
              </a:rPr>
              <a:t>fields</a:t>
            </a:r>
            <a:r>
              <a:rPr lang="it-IT" sz="24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>
                <a:latin typeface="Cambria" pitchFamily="18" charset="0"/>
              </a:rPr>
              <a:t>i</a:t>
            </a:r>
            <a:r>
              <a:rPr lang="it-IT" sz="2400" dirty="0" smtClean="0">
                <a:latin typeface="Cambria" pitchFamily="18" charset="0"/>
              </a:rPr>
              <a:t>n a </a:t>
            </a:r>
            <a:r>
              <a:rPr lang="it-IT" sz="2400" b="1" dirty="0" smtClean="0">
                <a:latin typeface="Cambria" pitchFamily="18" charset="0"/>
              </a:rPr>
              <a:t>time </a:t>
            </a:r>
            <a:r>
              <a:rPr lang="it-IT" sz="2400" b="1" dirty="0" err="1" smtClean="0">
                <a:latin typeface="Cambria" pitchFamily="18" charset="0"/>
              </a:rPr>
              <a:t>dependent</a:t>
            </a:r>
            <a:r>
              <a:rPr lang="it-IT" sz="2400" dirty="0" smtClean="0">
                <a:latin typeface="Cambria" pitchFamily="18" charset="0"/>
              </a:rPr>
              <a:t>, </a:t>
            </a:r>
            <a:r>
              <a:rPr lang="it-IT" sz="2400" dirty="0" err="1" smtClean="0">
                <a:latin typeface="Cambria" pitchFamily="18" charset="0"/>
              </a:rPr>
              <a:t>system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we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cannot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quantify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transport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looking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only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at</a:t>
            </a:r>
            <a:r>
              <a:rPr lang="it-IT" sz="2400" dirty="0" smtClean="0">
                <a:latin typeface="Cambria" pitchFamily="18" charset="0"/>
              </a:rPr>
              <a:t> the </a:t>
            </a:r>
            <a:r>
              <a:rPr lang="it-IT" sz="2400" dirty="0" err="1" smtClean="0">
                <a:latin typeface="Cambria" pitchFamily="18" charset="0"/>
              </a:rPr>
              <a:t>evolution</a:t>
            </a:r>
            <a:r>
              <a:rPr lang="it-IT" sz="2400" dirty="0" smtClean="0">
                <a:latin typeface="Cambria" pitchFamily="18" charset="0"/>
              </a:rPr>
              <a:t> of the </a:t>
            </a:r>
            <a:r>
              <a:rPr lang="it-IT" sz="2400" b="1" dirty="0" err="1" smtClean="0">
                <a:latin typeface="Cambria" pitchFamily="18" charset="0"/>
              </a:rPr>
              <a:t>Eulerian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fields</a:t>
            </a:r>
            <a:r>
              <a:rPr lang="it-IT" sz="24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 err="1">
                <a:latin typeface="Cambria" pitchFamily="18" charset="0"/>
              </a:rPr>
              <a:t>i</a:t>
            </a:r>
            <a:r>
              <a:rPr lang="it-IT" sz="2400" dirty="0" err="1" smtClean="0">
                <a:latin typeface="Cambria" pitchFamily="18" charset="0"/>
              </a:rPr>
              <a:t>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is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not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possible</a:t>
            </a:r>
            <a:r>
              <a:rPr lang="it-IT" sz="2400" dirty="0" smtClean="0">
                <a:latin typeface="Cambria" pitchFamily="18" charset="0"/>
              </a:rPr>
              <a:t> to </a:t>
            </a:r>
            <a:r>
              <a:rPr lang="it-IT" sz="2400" b="1" dirty="0" smtClean="0">
                <a:latin typeface="Cambria" pitchFamily="18" charset="0"/>
              </a:rPr>
              <a:t>split</a:t>
            </a:r>
            <a:r>
              <a:rPr lang="it-IT" sz="2400" dirty="0" smtClean="0">
                <a:latin typeface="Cambria" pitchFamily="18" charset="0"/>
              </a:rPr>
              <a:t> the domain </a:t>
            </a:r>
            <a:r>
              <a:rPr lang="it-IT" sz="2400" dirty="0" err="1" smtClean="0">
                <a:latin typeface="Cambria" pitchFamily="18" charset="0"/>
              </a:rPr>
              <a:t>into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b="1" dirty="0" smtClean="0">
                <a:latin typeface="Cambria" pitchFamily="18" charset="0"/>
              </a:rPr>
              <a:t>macro-</a:t>
            </a:r>
            <a:r>
              <a:rPr lang="it-IT" sz="2400" b="1" dirty="0" err="1" smtClean="0">
                <a:latin typeface="Cambria" pitchFamily="18" charset="0"/>
              </a:rPr>
              <a:t>regions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which</a:t>
            </a:r>
            <a:r>
              <a:rPr lang="it-IT" sz="2400" dirty="0" smtClean="0">
                <a:latin typeface="Cambria" pitchFamily="18" charset="0"/>
              </a:rPr>
              <a:t> do </a:t>
            </a:r>
            <a:r>
              <a:rPr lang="it-IT" sz="2400" dirty="0" err="1" smtClean="0">
                <a:latin typeface="Cambria" pitchFamily="18" charset="0"/>
              </a:rPr>
              <a:t>not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exchange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tracers</a:t>
            </a:r>
            <a:r>
              <a:rPr lang="it-IT" sz="2400" dirty="0" smtClean="0">
                <a:latin typeface="Cambria" pitchFamily="18" charset="0"/>
              </a:rPr>
              <a:t> just by </a:t>
            </a:r>
            <a:r>
              <a:rPr lang="it-IT" sz="2400" dirty="0" err="1" smtClean="0">
                <a:latin typeface="Cambria" pitchFamily="18" charset="0"/>
              </a:rPr>
              <a:t>looking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at</a:t>
            </a:r>
            <a:r>
              <a:rPr lang="it-IT" sz="2400" dirty="0" smtClean="0">
                <a:latin typeface="Cambria" pitchFamily="18" charset="0"/>
              </a:rPr>
              <a:t> the </a:t>
            </a:r>
            <a:r>
              <a:rPr lang="it-IT" sz="2400" dirty="0" err="1" smtClean="0">
                <a:latin typeface="Cambria" pitchFamily="18" charset="0"/>
              </a:rPr>
              <a:t>instantaneous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velocity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field</a:t>
            </a:r>
            <a:r>
              <a:rPr lang="it-IT" sz="2400" dirty="0" smtClean="0">
                <a:latin typeface="Cambria" pitchFamily="18" charset="0"/>
              </a:rPr>
              <a:t>;</a:t>
            </a:r>
          </a:p>
        </p:txBody>
      </p:sp>
      <p:pic>
        <p:nvPicPr>
          <p:cNvPr id="12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8245" y="980728"/>
            <a:ext cx="3683940" cy="3180277"/>
          </a:xfrm>
        </p:spPr>
      </p:pic>
      <p:sp>
        <p:nvSpPr>
          <p:cNvPr id="13" name="Rectangle 5"/>
          <p:cNvSpPr/>
          <p:nvPr/>
        </p:nvSpPr>
        <p:spPr>
          <a:xfrm>
            <a:off x="179512" y="640885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272287" y="637203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652120" y="637203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4595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30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785803" cy="1250951"/>
          </a:xfrm>
        </p:spPr>
        <p:txBody>
          <a:bodyPr>
            <a:normAutofit/>
          </a:bodyPr>
          <a:lstStyle/>
          <a:p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Summary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-15820" y="980727"/>
            <a:ext cx="5667939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 err="1" smtClean="0">
                <a:latin typeface="Cambria" pitchFamily="18" charset="0"/>
              </a:rPr>
              <a:t>Studying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b="1" dirty="0" err="1" smtClean="0">
                <a:latin typeface="Cambria" pitchFamily="18" charset="0"/>
              </a:rPr>
              <a:t>transport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processes</a:t>
            </a:r>
            <a:r>
              <a:rPr lang="it-IT" sz="2400" dirty="0" smtClean="0">
                <a:latin typeface="Cambria" pitchFamily="18" charset="0"/>
              </a:rPr>
              <a:t> in a </a:t>
            </a:r>
            <a:r>
              <a:rPr lang="it-IT" sz="2400" b="1" dirty="0" smtClean="0">
                <a:latin typeface="Cambria" pitchFamily="18" charset="0"/>
              </a:rPr>
              <a:t>plasma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requires</a:t>
            </a:r>
            <a:r>
              <a:rPr lang="it-IT" sz="2400" dirty="0" smtClean="0">
                <a:latin typeface="Cambria" pitchFamily="18" charset="0"/>
              </a:rPr>
              <a:t> to deal with </a:t>
            </a:r>
            <a:r>
              <a:rPr lang="it-IT" sz="2400" b="1" dirty="0" err="1" smtClean="0">
                <a:latin typeface="Cambria" pitchFamily="18" charset="0"/>
              </a:rPr>
              <a:t>Lagrangian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quantitities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such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bundles</a:t>
            </a:r>
            <a:r>
              <a:rPr lang="it-IT" sz="2400" dirty="0" smtClean="0">
                <a:latin typeface="Cambria" pitchFamily="18" charset="0"/>
              </a:rPr>
              <a:t> of </a:t>
            </a:r>
            <a:r>
              <a:rPr lang="it-IT" sz="2400" dirty="0" err="1" smtClean="0">
                <a:latin typeface="Cambria" pitchFamily="18" charset="0"/>
              </a:rPr>
              <a:t>trajectories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advected</a:t>
            </a:r>
            <a:r>
              <a:rPr lang="it-IT" sz="2400" dirty="0" smtClean="0">
                <a:latin typeface="Cambria" pitchFamily="18" charset="0"/>
              </a:rPr>
              <a:t> by the  </a:t>
            </a:r>
            <a:r>
              <a:rPr lang="it-IT" sz="2400" b="1" dirty="0" err="1" smtClean="0">
                <a:latin typeface="Cambria" pitchFamily="18" charset="0"/>
              </a:rPr>
              <a:t>fields</a:t>
            </a:r>
            <a:r>
              <a:rPr lang="it-IT" sz="24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>
                <a:latin typeface="Cambria" pitchFamily="18" charset="0"/>
              </a:rPr>
              <a:t>i</a:t>
            </a:r>
            <a:r>
              <a:rPr lang="it-IT" sz="2400" dirty="0" smtClean="0">
                <a:latin typeface="Cambria" pitchFamily="18" charset="0"/>
              </a:rPr>
              <a:t>n a </a:t>
            </a:r>
            <a:r>
              <a:rPr lang="it-IT" sz="2400" b="1" dirty="0" smtClean="0">
                <a:latin typeface="Cambria" pitchFamily="18" charset="0"/>
              </a:rPr>
              <a:t>time </a:t>
            </a:r>
            <a:r>
              <a:rPr lang="it-IT" sz="2400" b="1" dirty="0" err="1" smtClean="0">
                <a:latin typeface="Cambria" pitchFamily="18" charset="0"/>
              </a:rPr>
              <a:t>dependent</a:t>
            </a:r>
            <a:r>
              <a:rPr lang="it-IT" sz="2400" dirty="0" smtClean="0">
                <a:latin typeface="Cambria" pitchFamily="18" charset="0"/>
              </a:rPr>
              <a:t>, </a:t>
            </a:r>
            <a:r>
              <a:rPr lang="it-IT" sz="2400" dirty="0" err="1" smtClean="0">
                <a:latin typeface="Cambria" pitchFamily="18" charset="0"/>
              </a:rPr>
              <a:t>system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we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cannot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quantify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transport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looking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only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at</a:t>
            </a:r>
            <a:r>
              <a:rPr lang="it-IT" sz="2400" dirty="0" smtClean="0">
                <a:latin typeface="Cambria" pitchFamily="18" charset="0"/>
              </a:rPr>
              <a:t> the </a:t>
            </a:r>
            <a:r>
              <a:rPr lang="it-IT" sz="2400" dirty="0" err="1" smtClean="0">
                <a:latin typeface="Cambria" pitchFamily="18" charset="0"/>
              </a:rPr>
              <a:t>evolution</a:t>
            </a:r>
            <a:r>
              <a:rPr lang="it-IT" sz="2400" dirty="0" smtClean="0">
                <a:latin typeface="Cambria" pitchFamily="18" charset="0"/>
              </a:rPr>
              <a:t> of the </a:t>
            </a:r>
            <a:r>
              <a:rPr lang="it-IT" sz="2400" b="1" dirty="0" err="1" smtClean="0">
                <a:latin typeface="Cambria" pitchFamily="18" charset="0"/>
              </a:rPr>
              <a:t>Eulerian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fields</a:t>
            </a:r>
            <a:r>
              <a:rPr lang="it-IT" sz="24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it-IT" sz="2400" dirty="0" err="1">
                <a:latin typeface="Cambria" pitchFamily="18" charset="0"/>
              </a:rPr>
              <a:t>i</a:t>
            </a:r>
            <a:r>
              <a:rPr lang="it-IT" sz="2400" dirty="0" err="1" smtClean="0">
                <a:latin typeface="Cambria" pitchFamily="18" charset="0"/>
              </a:rPr>
              <a:t>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is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not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possible</a:t>
            </a:r>
            <a:r>
              <a:rPr lang="it-IT" sz="2400" dirty="0" smtClean="0">
                <a:latin typeface="Cambria" pitchFamily="18" charset="0"/>
              </a:rPr>
              <a:t> to </a:t>
            </a:r>
            <a:r>
              <a:rPr lang="it-IT" sz="2400" b="1" dirty="0" smtClean="0">
                <a:latin typeface="Cambria" pitchFamily="18" charset="0"/>
              </a:rPr>
              <a:t>split</a:t>
            </a:r>
            <a:r>
              <a:rPr lang="it-IT" sz="2400" dirty="0" smtClean="0">
                <a:latin typeface="Cambria" pitchFamily="18" charset="0"/>
              </a:rPr>
              <a:t> the domain </a:t>
            </a:r>
            <a:r>
              <a:rPr lang="it-IT" sz="2400" dirty="0" err="1" smtClean="0">
                <a:latin typeface="Cambria" pitchFamily="18" charset="0"/>
              </a:rPr>
              <a:t>into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b="1" dirty="0" smtClean="0">
                <a:latin typeface="Cambria" pitchFamily="18" charset="0"/>
              </a:rPr>
              <a:t>macro-</a:t>
            </a:r>
            <a:r>
              <a:rPr lang="it-IT" sz="2400" b="1" dirty="0" err="1" smtClean="0">
                <a:latin typeface="Cambria" pitchFamily="18" charset="0"/>
              </a:rPr>
              <a:t>regions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which</a:t>
            </a:r>
            <a:r>
              <a:rPr lang="it-IT" sz="2400" dirty="0" smtClean="0">
                <a:latin typeface="Cambria" pitchFamily="18" charset="0"/>
              </a:rPr>
              <a:t> do </a:t>
            </a:r>
            <a:r>
              <a:rPr lang="it-IT" sz="2400" dirty="0" err="1" smtClean="0">
                <a:latin typeface="Cambria" pitchFamily="18" charset="0"/>
              </a:rPr>
              <a:t>not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exchange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tracers</a:t>
            </a:r>
            <a:r>
              <a:rPr lang="it-IT" sz="2400" dirty="0" smtClean="0">
                <a:latin typeface="Cambria" pitchFamily="18" charset="0"/>
              </a:rPr>
              <a:t> just by </a:t>
            </a:r>
            <a:r>
              <a:rPr lang="it-IT" sz="2400" dirty="0" err="1" smtClean="0">
                <a:latin typeface="Cambria" pitchFamily="18" charset="0"/>
              </a:rPr>
              <a:t>looking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at</a:t>
            </a:r>
            <a:r>
              <a:rPr lang="it-IT" sz="2400" dirty="0" smtClean="0">
                <a:latin typeface="Cambria" pitchFamily="18" charset="0"/>
              </a:rPr>
              <a:t> the </a:t>
            </a:r>
            <a:r>
              <a:rPr lang="it-IT" sz="2400" dirty="0" err="1" smtClean="0">
                <a:latin typeface="Cambria" pitchFamily="18" charset="0"/>
              </a:rPr>
              <a:t>instantaneous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velocity</a:t>
            </a:r>
            <a:r>
              <a:rPr lang="it-IT" sz="2400" dirty="0" smtClean="0">
                <a:latin typeface="Cambria" pitchFamily="18" charset="0"/>
              </a:rPr>
              <a:t> </a:t>
            </a:r>
            <a:r>
              <a:rPr lang="it-IT" sz="2400" dirty="0" err="1" smtClean="0">
                <a:latin typeface="Cambria" pitchFamily="18" charset="0"/>
              </a:rPr>
              <a:t>field</a:t>
            </a:r>
            <a:r>
              <a:rPr lang="it-IT" sz="2400" dirty="0" smtClean="0">
                <a:latin typeface="Cambria" pitchFamily="18" charset="0"/>
              </a:rPr>
              <a:t>;</a:t>
            </a:r>
          </a:p>
        </p:txBody>
      </p:sp>
      <p:pic>
        <p:nvPicPr>
          <p:cNvPr id="12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18245" y="980728"/>
            <a:ext cx="3683940" cy="3180277"/>
          </a:xfrm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3" y="3825434"/>
            <a:ext cx="3502106" cy="2560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4812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30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785803" cy="1250951"/>
          </a:xfrm>
        </p:spPr>
        <p:txBody>
          <a:bodyPr>
            <a:normAutofit/>
          </a:bodyPr>
          <a:lstStyle/>
          <a:p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Conclusions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and future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development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	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61163" y="620688"/>
            <a:ext cx="51780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2300" dirty="0">
                <a:latin typeface="Cambria" pitchFamily="18" charset="0"/>
              </a:rPr>
              <a:t>LCS </a:t>
            </a:r>
            <a:r>
              <a:rPr lang="it-IT" sz="2300" dirty="0" err="1" smtClean="0">
                <a:latin typeface="Cambria" pitchFamily="18" charset="0"/>
              </a:rPr>
              <a:t>generalize</a:t>
            </a:r>
            <a:r>
              <a:rPr lang="it-IT" sz="2300" dirty="0" smtClean="0">
                <a:latin typeface="Cambria" pitchFamily="18" charset="0"/>
              </a:rPr>
              <a:t> </a:t>
            </a:r>
            <a:r>
              <a:rPr lang="it-IT" sz="2300" dirty="0" err="1" smtClean="0">
                <a:latin typeface="Cambria" pitchFamily="18" charset="0"/>
              </a:rPr>
              <a:t>these</a:t>
            </a:r>
            <a:r>
              <a:rPr lang="it-IT" sz="2300" dirty="0" smtClean="0">
                <a:latin typeface="Cambria" pitchFamily="18" charset="0"/>
              </a:rPr>
              <a:t> </a:t>
            </a:r>
            <a:r>
              <a:rPr lang="it-IT" sz="2300" dirty="0" err="1">
                <a:latin typeface="Cambria" pitchFamily="18" charset="0"/>
              </a:rPr>
              <a:t>structures</a:t>
            </a:r>
            <a:r>
              <a:rPr lang="it-IT" sz="2300" dirty="0">
                <a:latin typeface="Cambria" pitchFamily="18" charset="0"/>
              </a:rPr>
              <a:t> in a </a:t>
            </a:r>
            <a:r>
              <a:rPr lang="it-IT" sz="2300" b="1" dirty="0">
                <a:latin typeface="Cambria" pitchFamily="18" charset="0"/>
              </a:rPr>
              <a:t>time </a:t>
            </a:r>
            <a:r>
              <a:rPr lang="it-IT" sz="2300" b="1" dirty="0" err="1">
                <a:latin typeface="Cambria" pitchFamily="18" charset="0"/>
              </a:rPr>
              <a:t>dependent</a:t>
            </a:r>
            <a:r>
              <a:rPr lang="it-IT" sz="2300" b="1" dirty="0">
                <a:latin typeface="Cambria" pitchFamily="18" charset="0"/>
              </a:rPr>
              <a:t> </a:t>
            </a:r>
            <a:r>
              <a:rPr lang="it-IT" sz="2300" dirty="0" err="1" smtClean="0">
                <a:latin typeface="Cambria" pitchFamily="18" charset="0"/>
              </a:rPr>
              <a:t>system</a:t>
            </a:r>
            <a:r>
              <a:rPr lang="it-IT" sz="2300" dirty="0" smtClean="0">
                <a:latin typeface="Cambria" pitchFamily="18" charset="0"/>
              </a:rPr>
              <a:t>;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2600" dirty="0"/>
          </a:p>
        </p:txBody>
      </p:sp>
      <p:sp>
        <p:nvSpPr>
          <p:cNvPr id="12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88223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30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785803" cy="1250951"/>
          </a:xfrm>
        </p:spPr>
        <p:txBody>
          <a:bodyPr>
            <a:normAutofit/>
          </a:bodyPr>
          <a:lstStyle/>
          <a:p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Conclusions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and future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development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	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61163" y="620688"/>
            <a:ext cx="517802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it-IT" sz="2800" dirty="0" smtClean="0">
              <a:latin typeface="Cambria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sz="2300" dirty="0">
                <a:latin typeface="Cambria" pitchFamily="18" charset="0"/>
              </a:rPr>
              <a:t>LCS </a:t>
            </a:r>
            <a:r>
              <a:rPr lang="it-IT" sz="2300" dirty="0" err="1" smtClean="0">
                <a:latin typeface="Cambria" pitchFamily="18" charset="0"/>
              </a:rPr>
              <a:t>generalize</a:t>
            </a:r>
            <a:r>
              <a:rPr lang="it-IT" sz="2300" dirty="0" smtClean="0">
                <a:latin typeface="Cambria" pitchFamily="18" charset="0"/>
              </a:rPr>
              <a:t> </a:t>
            </a:r>
            <a:r>
              <a:rPr lang="it-IT" sz="2300" dirty="0" err="1" smtClean="0">
                <a:latin typeface="Cambria" pitchFamily="18" charset="0"/>
              </a:rPr>
              <a:t>these</a:t>
            </a:r>
            <a:r>
              <a:rPr lang="it-IT" sz="2300" dirty="0" smtClean="0">
                <a:latin typeface="Cambria" pitchFamily="18" charset="0"/>
              </a:rPr>
              <a:t> </a:t>
            </a:r>
            <a:r>
              <a:rPr lang="it-IT" sz="2300" dirty="0" err="1">
                <a:latin typeface="Cambria" pitchFamily="18" charset="0"/>
              </a:rPr>
              <a:t>structures</a:t>
            </a:r>
            <a:r>
              <a:rPr lang="it-IT" sz="2300" dirty="0">
                <a:latin typeface="Cambria" pitchFamily="18" charset="0"/>
              </a:rPr>
              <a:t> in a </a:t>
            </a:r>
            <a:r>
              <a:rPr lang="it-IT" sz="2300" b="1" dirty="0">
                <a:latin typeface="Cambria" pitchFamily="18" charset="0"/>
              </a:rPr>
              <a:t>time </a:t>
            </a:r>
            <a:r>
              <a:rPr lang="it-IT" sz="2300" b="1" dirty="0" err="1">
                <a:latin typeface="Cambria" pitchFamily="18" charset="0"/>
              </a:rPr>
              <a:t>dependent</a:t>
            </a:r>
            <a:r>
              <a:rPr lang="it-IT" sz="2300" b="1" dirty="0">
                <a:latin typeface="Cambria" pitchFamily="18" charset="0"/>
              </a:rPr>
              <a:t> </a:t>
            </a:r>
            <a:r>
              <a:rPr lang="it-IT" sz="2300" dirty="0" err="1" smtClean="0">
                <a:latin typeface="Cambria" pitchFamily="18" charset="0"/>
              </a:rPr>
              <a:t>system</a:t>
            </a:r>
            <a:r>
              <a:rPr lang="it-IT" sz="2300" dirty="0" smtClean="0">
                <a:latin typeface="Cambria" pitchFamily="18" charset="0"/>
              </a:rPr>
              <a:t>;</a:t>
            </a:r>
          </a:p>
        </p:txBody>
      </p:sp>
      <p:pic>
        <p:nvPicPr>
          <p:cNvPr id="12" name="Immagin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823757"/>
            <a:ext cx="969350" cy="1956293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3650" y="867909"/>
            <a:ext cx="1283956" cy="1765988"/>
          </a:xfrm>
          <a:prstGeom prst="rect">
            <a:avLst/>
          </a:prstGeom>
        </p:spPr>
      </p:pic>
      <p:sp>
        <p:nvSpPr>
          <p:cNvPr id="14" name="Freccia a destra 13"/>
          <p:cNvSpPr/>
          <p:nvPr/>
        </p:nvSpPr>
        <p:spPr>
          <a:xfrm>
            <a:off x="7085104" y="1556338"/>
            <a:ext cx="583240" cy="628998"/>
          </a:xfrm>
          <a:prstGeom prst="rightArrow">
            <a:avLst/>
          </a:prstGeom>
          <a:solidFill>
            <a:srgbClr val="6D7A9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1" name="CasellaDiTesto 30"/>
              <p:cNvSpPr txBox="1"/>
              <p:nvPr/>
            </p:nvSpPr>
            <p:spPr>
              <a:xfrm>
                <a:off x="6981509" y="889657"/>
                <a:ext cx="3457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1" name="CasellaDiTesto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509" y="889657"/>
                <a:ext cx="345799" cy="369332"/>
              </a:xfrm>
              <a:prstGeom prst="rect">
                <a:avLst/>
              </a:prstGeom>
              <a:blipFill rotWithShape="1"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2" name="CasellaDiTesto 31"/>
              <p:cNvSpPr txBox="1"/>
              <p:nvPr/>
            </p:nvSpPr>
            <p:spPr>
              <a:xfrm>
                <a:off x="7668344" y="889657"/>
                <a:ext cx="8563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/>
                        </a:rPr>
                        <m:t>𝑡</m:t>
                      </m:r>
                      <m:r>
                        <a:rPr lang="it-IT" b="0" i="1" smtClean="0"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it-IT" b="0" i="0" smtClean="0">
                          <a:latin typeface="Cambria Math"/>
                        </a:rPr>
                        <m:t>Δ</m:t>
                      </m:r>
                      <m:r>
                        <a:rPr lang="it-IT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2" name="CasellaDiTesto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889657"/>
                <a:ext cx="856388" cy="369332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6720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30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785803" cy="1250951"/>
          </a:xfrm>
        </p:spPr>
        <p:txBody>
          <a:bodyPr>
            <a:normAutofit/>
          </a:bodyPr>
          <a:lstStyle/>
          <a:p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Conclusions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and future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development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	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161163" y="620688"/>
                <a:ext cx="5178028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300" dirty="0">
                    <a:latin typeface="Cambria" pitchFamily="18" charset="0"/>
                  </a:rPr>
                  <a:t>LCS </a:t>
                </a:r>
                <a:r>
                  <a:rPr lang="it-IT" sz="2300" dirty="0" err="1" smtClean="0">
                    <a:latin typeface="Cambria" pitchFamily="18" charset="0"/>
                  </a:rPr>
                  <a:t>generalize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these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>
                    <a:latin typeface="Cambria" pitchFamily="18" charset="0"/>
                  </a:rPr>
                  <a:t>structures</a:t>
                </a:r>
                <a:r>
                  <a:rPr lang="it-IT" sz="2300" dirty="0">
                    <a:latin typeface="Cambria" pitchFamily="18" charset="0"/>
                  </a:rPr>
                  <a:t> in a </a:t>
                </a:r>
                <a:r>
                  <a:rPr lang="it-IT" sz="2300" b="1" dirty="0">
                    <a:latin typeface="Cambria" pitchFamily="18" charset="0"/>
                  </a:rPr>
                  <a:t>time </a:t>
                </a:r>
                <a:r>
                  <a:rPr lang="it-IT" sz="2300" b="1" dirty="0" err="1">
                    <a:latin typeface="Cambria" pitchFamily="18" charset="0"/>
                  </a:rPr>
                  <a:t>dependent</a:t>
                </a:r>
                <a:r>
                  <a:rPr lang="it-IT" sz="2300" b="1" dirty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system</a:t>
                </a:r>
                <a:r>
                  <a:rPr lang="it-IT" sz="23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300" dirty="0" err="1" smtClean="0">
                    <a:latin typeface="Cambria" pitchFamily="18" charset="0"/>
                  </a:rPr>
                  <a:t>they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describe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b="1" dirty="0" err="1" smtClean="0">
                    <a:latin typeface="Cambria" pitchFamily="18" charset="0"/>
                  </a:rPr>
                  <a:t>transport</a:t>
                </a:r>
                <a:r>
                  <a:rPr lang="it-IT" sz="2300" b="1" dirty="0" smtClean="0">
                    <a:latin typeface="Cambria" pitchFamily="18" charset="0"/>
                  </a:rPr>
                  <a:t> </a:t>
                </a:r>
                <a:r>
                  <a:rPr lang="it-IT" sz="2300" b="1" dirty="0" err="1">
                    <a:latin typeface="Cambria" pitchFamily="18" charset="0"/>
                  </a:rPr>
                  <a:t>processes</a:t>
                </a:r>
                <a:r>
                  <a:rPr lang="it-IT" sz="2300" b="1" dirty="0">
                    <a:latin typeface="Cambria" pitchFamily="18" charset="0"/>
                  </a:rPr>
                  <a:t> </a:t>
                </a:r>
                <a:r>
                  <a:rPr lang="it-IT" sz="2300" dirty="0" smtClean="0">
                    <a:latin typeface="Cambria" pitchFamily="18" charset="0"/>
                  </a:rPr>
                  <a:t>happening </a:t>
                </a:r>
                <a:r>
                  <a:rPr lang="it-IT" sz="2300" dirty="0">
                    <a:latin typeface="Cambria" pitchFamily="18" charset="0"/>
                  </a:rPr>
                  <a:t>in a </a:t>
                </a:r>
                <a:r>
                  <a:rPr lang="it-IT" sz="2300" dirty="0" err="1">
                    <a:latin typeface="Cambria" pitchFamily="18" charset="0"/>
                  </a:rPr>
                  <a:t>well</a:t>
                </a:r>
                <a:r>
                  <a:rPr lang="it-IT" sz="2300" dirty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defined</a:t>
                </a:r>
                <a:r>
                  <a:rPr lang="it-IT" sz="2300" dirty="0" smtClean="0">
                    <a:latin typeface="Cambria" pitchFamily="18" charset="0"/>
                  </a:rPr>
                  <a:t>, </a:t>
                </a:r>
                <a:r>
                  <a:rPr lang="it-IT" sz="2300" b="1" dirty="0" err="1">
                    <a:latin typeface="Cambria" pitchFamily="18" charset="0"/>
                  </a:rPr>
                  <a:t>characteristic</a:t>
                </a:r>
                <a:r>
                  <a:rPr lang="it-IT" sz="2300" b="1" dirty="0">
                    <a:latin typeface="Cambria" pitchFamily="18" charset="0"/>
                  </a:rPr>
                  <a:t> </a:t>
                </a:r>
                <a:r>
                  <a:rPr lang="it-IT" sz="2300" b="1" dirty="0" smtClean="0">
                    <a:latin typeface="Cambria" pitchFamily="18" charset="0"/>
                  </a:rPr>
                  <a:t>time</a:t>
                </a:r>
                <a:r>
                  <a:rPr lang="it-IT" sz="2300" dirty="0" smtClean="0">
                    <a:latin typeface="Cambria" pitchFamily="18" charset="0"/>
                  </a:rPr>
                  <a:t>, </a:t>
                </a:r>
                <a:r>
                  <a:rPr lang="it-IT" sz="2300" dirty="0" err="1" smtClean="0">
                    <a:latin typeface="Cambria" pitchFamily="18" charset="0"/>
                  </a:rPr>
                  <a:t>chosen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tuning</a:t>
                </a:r>
                <a:r>
                  <a:rPr lang="it-IT" sz="2300" dirty="0" smtClean="0">
                    <a:latin typeface="Cambria" pitchFamily="18" charset="0"/>
                  </a:rPr>
                  <a:t> the </a:t>
                </a:r>
                <a:r>
                  <a:rPr lang="it-IT" sz="2300" dirty="0" err="1" smtClean="0">
                    <a:latin typeface="Cambria" pitchFamily="18" charset="0"/>
                  </a:rPr>
                  <a:t>parameter</a:t>
                </a:r>
                <a:r>
                  <a:rPr lang="it-IT" sz="2300" dirty="0" smtClean="0">
                    <a:latin typeface="Cambria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300" b="0" i="0" smtClean="0">
                        <a:latin typeface="Cambria Math"/>
                      </a:rPr>
                      <m:t>Δ</m:t>
                    </m:r>
                    <m:r>
                      <a:rPr lang="it-IT" sz="2300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it-IT" sz="2300" dirty="0" smtClean="0">
                    <a:latin typeface="Cambria" pitchFamily="18" charset="0"/>
                  </a:rPr>
                  <a:t>; 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en-US" sz="2600" dirty="0"/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63" y="620688"/>
                <a:ext cx="5178028" cy="3046988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823757"/>
            <a:ext cx="969350" cy="1956293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3650" y="867909"/>
            <a:ext cx="1283956" cy="1765988"/>
          </a:xfrm>
          <a:prstGeom prst="rect">
            <a:avLst/>
          </a:prstGeom>
        </p:spPr>
      </p:pic>
      <p:sp>
        <p:nvSpPr>
          <p:cNvPr id="14" name="Freccia a destra 13"/>
          <p:cNvSpPr/>
          <p:nvPr/>
        </p:nvSpPr>
        <p:spPr>
          <a:xfrm>
            <a:off x="7085104" y="1556338"/>
            <a:ext cx="583240" cy="628998"/>
          </a:xfrm>
          <a:prstGeom prst="rightArrow">
            <a:avLst/>
          </a:prstGeom>
          <a:solidFill>
            <a:srgbClr val="6D7A9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1" name="CasellaDiTesto 30"/>
              <p:cNvSpPr txBox="1"/>
              <p:nvPr/>
            </p:nvSpPr>
            <p:spPr>
              <a:xfrm>
                <a:off x="6981509" y="889657"/>
                <a:ext cx="3457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1" name="CasellaDiTesto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509" y="889657"/>
                <a:ext cx="345799" cy="369332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2" name="CasellaDiTesto 31"/>
              <p:cNvSpPr txBox="1"/>
              <p:nvPr/>
            </p:nvSpPr>
            <p:spPr>
              <a:xfrm>
                <a:off x="7668344" y="889657"/>
                <a:ext cx="8563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/>
                        </a:rPr>
                        <m:t>𝑡</m:t>
                      </m:r>
                      <m:r>
                        <a:rPr lang="it-IT" b="0" i="1" smtClean="0"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it-IT" b="0" i="0" smtClean="0">
                          <a:latin typeface="Cambria Math"/>
                        </a:rPr>
                        <m:t>Δ</m:t>
                      </m:r>
                      <m:r>
                        <a:rPr lang="it-IT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2" name="CasellaDiTesto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889657"/>
                <a:ext cx="856388" cy="369332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45389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64340" y="92743"/>
            <a:ext cx="8784976" cy="665017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588224" y="6413727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mtClean="0">
                <a:solidFill>
                  <a:schemeClr val="bg1"/>
                </a:solidFill>
                <a:latin typeface="Candara" pitchFamily="34" charset="0"/>
              </a:rPr>
              <a:t>Matteo Valerio </a:t>
            </a:r>
            <a:r>
              <a:rPr lang="it-IT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380450" y="6393253"/>
            <a:ext cx="5843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NLED web seminar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Content Placeholder 4"/>
          <p:cNvSpPr txBox="1">
            <a:spLocks/>
          </p:cNvSpPr>
          <p:nvPr/>
        </p:nvSpPr>
        <p:spPr>
          <a:xfrm>
            <a:off x="559614" y="980728"/>
            <a:ext cx="8188850" cy="44747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74320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  <a:p>
            <a:pPr marL="0" indent="0">
              <a:lnSpc>
                <a:spcPct val="150000"/>
              </a:lnSpc>
              <a:buFont typeface="Arial" pitchFamily="34" charset="0"/>
              <a:buNone/>
            </a:pPr>
            <a:endParaRPr lang="it-IT" sz="2800" smtClean="0">
              <a:latin typeface="Cambria" pitchFamily="18" charset="0"/>
              <a:ea typeface="Roboto" pitchFamily="2" charset="0"/>
            </a:endParaRPr>
          </a:p>
        </p:txBody>
      </p:sp>
      <p:sp>
        <p:nvSpPr>
          <p:cNvPr id="30" name="Title 3"/>
          <p:cNvSpPr>
            <a:spLocks noGrp="1"/>
          </p:cNvSpPr>
          <p:nvPr>
            <p:ph type="title"/>
          </p:nvPr>
        </p:nvSpPr>
        <p:spPr>
          <a:xfrm>
            <a:off x="163513" y="-182563"/>
            <a:ext cx="8785803" cy="1250951"/>
          </a:xfrm>
        </p:spPr>
        <p:txBody>
          <a:bodyPr>
            <a:normAutofit/>
          </a:bodyPr>
          <a:lstStyle/>
          <a:p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Conclusions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 and future </a:t>
            </a:r>
            <a:r>
              <a:rPr lang="it-IT" sz="4400" dirty="0" err="1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development</a:t>
            </a:r>
            <a:r>
              <a:rPr lang="it-IT" sz="4400" dirty="0" smtClean="0">
                <a:solidFill>
                  <a:schemeClr val="bg1"/>
                </a:solidFill>
                <a:latin typeface="Candara" pitchFamily="34" charset="0"/>
                <a:ea typeface="Roboto" pitchFamily="2" charset="0"/>
              </a:rPr>
              <a:t>	</a:t>
            </a:r>
            <a:endParaRPr lang="en-US" sz="4400" dirty="0">
              <a:solidFill>
                <a:schemeClr val="bg1"/>
              </a:solidFill>
              <a:latin typeface="Candara" pitchFamily="34" charset="0"/>
              <a:ea typeface="Roboto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CasellaDiTesto 8"/>
              <p:cNvSpPr txBox="1"/>
              <p:nvPr/>
            </p:nvSpPr>
            <p:spPr>
              <a:xfrm>
                <a:off x="161163" y="620688"/>
                <a:ext cx="5178028" cy="37798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itchFamily="34" charset="0"/>
                  <a:buChar char="•"/>
                </a:pPr>
                <a:endParaRPr lang="it-IT" sz="2800" dirty="0" smtClean="0">
                  <a:latin typeface="Cambria" pitchFamily="18" charset="0"/>
                </a:endParaRP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300" dirty="0">
                    <a:latin typeface="Cambria" pitchFamily="18" charset="0"/>
                  </a:rPr>
                  <a:t>LCS </a:t>
                </a:r>
                <a:r>
                  <a:rPr lang="it-IT" sz="2300" dirty="0" err="1" smtClean="0">
                    <a:latin typeface="Cambria" pitchFamily="18" charset="0"/>
                  </a:rPr>
                  <a:t>generalize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these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>
                    <a:latin typeface="Cambria" pitchFamily="18" charset="0"/>
                  </a:rPr>
                  <a:t>structures</a:t>
                </a:r>
                <a:r>
                  <a:rPr lang="it-IT" sz="2300" dirty="0">
                    <a:latin typeface="Cambria" pitchFamily="18" charset="0"/>
                  </a:rPr>
                  <a:t> in a </a:t>
                </a:r>
                <a:r>
                  <a:rPr lang="it-IT" sz="2300" b="1" dirty="0">
                    <a:latin typeface="Cambria" pitchFamily="18" charset="0"/>
                  </a:rPr>
                  <a:t>time </a:t>
                </a:r>
                <a:r>
                  <a:rPr lang="it-IT" sz="2300" b="1" dirty="0" err="1">
                    <a:latin typeface="Cambria" pitchFamily="18" charset="0"/>
                  </a:rPr>
                  <a:t>dependent</a:t>
                </a:r>
                <a:r>
                  <a:rPr lang="it-IT" sz="2300" b="1" dirty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system</a:t>
                </a:r>
                <a:r>
                  <a:rPr lang="it-IT" sz="23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300" dirty="0" err="1" smtClean="0">
                    <a:latin typeface="Cambria" pitchFamily="18" charset="0"/>
                  </a:rPr>
                  <a:t>they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describe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b="1" dirty="0" err="1" smtClean="0">
                    <a:latin typeface="Cambria" pitchFamily="18" charset="0"/>
                  </a:rPr>
                  <a:t>transport</a:t>
                </a:r>
                <a:r>
                  <a:rPr lang="it-IT" sz="2300" b="1" dirty="0" smtClean="0">
                    <a:latin typeface="Cambria" pitchFamily="18" charset="0"/>
                  </a:rPr>
                  <a:t> </a:t>
                </a:r>
                <a:r>
                  <a:rPr lang="it-IT" sz="2300" b="1" dirty="0" err="1">
                    <a:latin typeface="Cambria" pitchFamily="18" charset="0"/>
                  </a:rPr>
                  <a:t>processes</a:t>
                </a:r>
                <a:r>
                  <a:rPr lang="it-IT" sz="2300" b="1" dirty="0">
                    <a:latin typeface="Cambria" pitchFamily="18" charset="0"/>
                  </a:rPr>
                  <a:t> </a:t>
                </a:r>
                <a:r>
                  <a:rPr lang="it-IT" sz="2300" dirty="0" smtClean="0">
                    <a:latin typeface="Cambria" pitchFamily="18" charset="0"/>
                  </a:rPr>
                  <a:t>happening </a:t>
                </a:r>
                <a:r>
                  <a:rPr lang="it-IT" sz="2300" dirty="0">
                    <a:latin typeface="Cambria" pitchFamily="18" charset="0"/>
                  </a:rPr>
                  <a:t>in a </a:t>
                </a:r>
                <a:r>
                  <a:rPr lang="it-IT" sz="2300" dirty="0" err="1">
                    <a:latin typeface="Cambria" pitchFamily="18" charset="0"/>
                  </a:rPr>
                  <a:t>well</a:t>
                </a:r>
                <a:r>
                  <a:rPr lang="it-IT" sz="2300" dirty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defined</a:t>
                </a:r>
                <a:r>
                  <a:rPr lang="it-IT" sz="2300" dirty="0" smtClean="0">
                    <a:latin typeface="Cambria" pitchFamily="18" charset="0"/>
                  </a:rPr>
                  <a:t>, </a:t>
                </a:r>
                <a:r>
                  <a:rPr lang="it-IT" sz="2300" b="1" dirty="0" err="1">
                    <a:latin typeface="Cambria" pitchFamily="18" charset="0"/>
                  </a:rPr>
                  <a:t>characteristic</a:t>
                </a:r>
                <a:r>
                  <a:rPr lang="it-IT" sz="2300" b="1" dirty="0">
                    <a:latin typeface="Cambria" pitchFamily="18" charset="0"/>
                  </a:rPr>
                  <a:t> </a:t>
                </a:r>
                <a:r>
                  <a:rPr lang="it-IT" sz="2300" b="1" dirty="0" smtClean="0">
                    <a:latin typeface="Cambria" pitchFamily="18" charset="0"/>
                  </a:rPr>
                  <a:t>time</a:t>
                </a:r>
                <a:r>
                  <a:rPr lang="it-IT" sz="2300" dirty="0" smtClean="0">
                    <a:latin typeface="Cambria" pitchFamily="18" charset="0"/>
                  </a:rPr>
                  <a:t>, </a:t>
                </a:r>
                <a:r>
                  <a:rPr lang="it-IT" sz="2300" dirty="0" err="1" smtClean="0">
                    <a:latin typeface="Cambria" pitchFamily="18" charset="0"/>
                  </a:rPr>
                  <a:t>chosen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tuning</a:t>
                </a:r>
                <a:r>
                  <a:rPr lang="it-IT" sz="2300" dirty="0" smtClean="0">
                    <a:latin typeface="Cambria" pitchFamily="18" charset="0"/>
                  </a:rPr>
                  <a:t> the </a:t>
                </a:r>
                <a:r>
                  <a:rPr lang="it-IT" sz="2300" dirty="0" err="1" smtClean="0">
                    <a:latin typeface="Cambria" pitchFamily="18" charset="0"/>
                  </a:rPr>
                  <a:t>parameter</a:t>
                </a:r>
                <a:r>
                  <a:rPr lang="it-IT" sz="2300" dirty="0" smtClean="0">
                    <a:latin typeface="Cambria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it-IT" sz="2300" b="0" i="0" smtClean="0">
                        <a:latin typeface="Cambria Math"/>
                      </a:rPr>
                      <m:t>Δ</m:t>
                    </m:r>
                    <m:r>
                      <a:rPr lang="it-IT" sz="2300" b="0" i="1" smtClean="0">
                        <a:latin typeface="Cambria Math"/>
                      </a:rPr>
                      <m:t>𝑡</m:t>
                    </m:r>
                  </m:oMath>
                </a14:m>
                <a:r>
                  <a:rPr lang="it-IT" sz="2300" dirty="0" smtClean="0">
                    <a:latin typeface="Cambria" pitchFamily="18" charset="0"/>
                  </a:rPr>
                  <a:t>; 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r>
                  <a:rPr lang="it-IT" sz="2300" dirty="0" smtClean="0">
                    <a:latin typeface="Cambria" pitchFamily="18" charset="0"/>
                  </a:rPr>
                  <a:t>LCS can be </a:t>
                </a:r>
                <a:r>
                  <a:rPr lang="it-IT" sz="2300" dirty="0" err="1" smtClean="0">
                    <a:latin typeface="Cambria" pitchFamily="18" charset="0"/>
                  </a:rPr>
                  <a:t>approximated</a:t>
                </a:r>
                <a:r>
                  <a:rPr lang="it-IT" sz="2300" dirty="0" smtClean="0">
                    <a:latin typeface="Cambria" pitchFamily="18" charset="0"/>
                  </a:rPr>
                  <a:t> </a:t>
                </a:r>
                <a:r>
                  <a:rPr lang="it-IT" sz="2300" dirty="0" err="1" smtClean="0">
                    <a:latin typeface="Cambria" pitchFamily="18" charset="0"/>
                  </a:rPr>
                  <a:t>studying</a:t>
                </a:r>
                <a:r>
                  <a:rPr lang="it-IT" sz="2300" dirty="0" smtClean="0">
                    <a:latin typeface="Cambria" pitchFamily="18" charset="0"/>
                  </a:rPr>
                  <a:t> the FTLE </a:t>
                </a:r>
                <a:r>
                  <a:rPr lang="it-IT" sz="2300" dirty="0" err="1" smtClean="0">
                    <a:latin typeface="Cambria" pitchFamily="18" charset="0"/>
                  </a:rPr>
                  <a:t>field</a:t>
                </a:r>
                <a:r>
                  <a:rPr lang="it-IT" sz="2300" dirty="0" smtClean="0">
                    <a:latin typeface="Cambria" pitchFamily="18" charset="0"/>
                  </a:rPr>
                  <a:t>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it-IT" sz="2400" i="1">
                            <a:latin typeface="Cambria Math"/>
                          </a:rPr>
                        </m:ctrlPr>
                      </m:sSubSupPr>
                      <m:e>
                        <m:sSup>
                          <m:sSupPr>
                            <m:ctrlPr>
                              <a:rPr lang="it-IT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it-IT" sz="2400" i="1">
                                <a:latin typeface="Cambria Math"/>
                              </a:rPr>
                              <m:t>𝜎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it-IT" sz="2400" b="0" i="0" smtClean="0">
                                <a:latin typeface="Cambria Math"/>
                              </a:rPr>
                              <m:t>Δ</m:t>
                            </m:r>
                            <m:r>
                              <a:rPr lang="it-IT" sz="2400" b="0" i="1" smtClean="0">
                                <a:latin typeface="Cambria Math"/>
                              </a:rPr>
                              <m:t>𝑡</m:t>
                            </m:r>
                          </m:sup>
                        </m:sSup>
                      </m:e>
                      <m:sub>
                        <m:r>
                          <a:rPr lang="it-IT" sz="2400" i="1">
                            <a:latin typeface="Cambria Math"/>
                          </a:rPr>
                          <m:t>𝑡</m:t>
                        </m:r>
                      </m:sub>
                      <m:sup/>
                    </m:sSubSup>
                    <m:r>
                      <a:rPr lang="it-IT" sz="2400">
                        <a:latin typeface="Cambria Math"/>
                      </a:rPr>
                      <m:t>(</m:t>
                    </m:r>
                    <m:r>
                      <a:rPr lang="it-IT" sz="2400" i="1">
                        <a:latin typeface="Cambria Math"/>
                      </a:rPr>
                      <m:t>𝑥</m:t>
                    </m:r>
                    <m:r>
                      <a:rPr lang="it-IT" sz="2400">
                        <a:latin typeface="Cambria Math"/>
                      </a:rPr>
                      <m:t>,</m:t>
                    </m:r>
                    <m:r>
                      <a:rPr lang="it-IT" sz="2400" i="1">
                        <a:latin typeface="Cambria Math"/>
                      </a:rPr>
                      <m:t>𝑦</m:t>
                    </m:r>
                    <m:r>
                      <a:rPr lang="it-IT" sz="2400">
                        <a:latin typeface="Cambria Math"/>
                      </a:rPr>
                      <m:t>)</m:t>
                    </m:r>
                  </m:oMath>
                </a14:m>
                <a:r>
                  <a:rPr lang="it-IT" sz="2300" dirty="0" smtClean="0">
                    <a:latin typeface="Cambria" pitchFamily="18" charset="0"/>
                  </a:rPr>
                  <a:t>;</a:t>
                </a:r>
              </a:p>
              <a:p>
                <a:pPr marL="285750" indent="-285750">
                  <a:buFont typeface="Arial" pitchFamily="34" charset="0"/>
                  <a:buChar char="•"/>
                </a:pPr>
                <a:endParaRPr lang="en-US" sz="2600" dirty="0"/>
              </a:p>
            </p:txBody>
          </p:sp>
        </mc:Choice>
        <mc:Fallback>
          <p:sp>
            <p:nvSpPr>
              <p:cNvPr id="9" name="CasellaDiTes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63" y="620688"/>
                <a:ext cx="5178028" cy="3779817"/>
              </a:xfrm>
              <a:prstGeom prst="rect">
                <a:avLst/>
              </a:prstGeom>
              <a:blipFill rotWithShape="1">
                <a:blip r:embed="rId2" cstate="print"/>
                <a:stretch>
                  <a:fillRect l="-1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Immagin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12160" y="823757"/>
            <a:ext cx="969350" cy="1956293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33650" y="867909"/>
            <a:ext cx="1283956" cy="1765988"/>
          </a:xfrm>
          <a:prstGeom prst="rect">
            <a:avLst/>
          </a:prstGeom>
        </p:spPr>
      </p:pic>
      <p:sp>
        <p:nvSpPr>
          <p:cNvPr id="14" name="Freccia a destra 13"/>
          <p:cNvSpPr/>
          <p:nvPr/>
        </p:nvSpPr>
        <p:spPr>
          <a:xfrm>
            <a:off x="7085104" y="1556338"/>
            <a:ext cx="583240" cy="628998"/>
          </a:xfrm>
          <a:prstGeom prst="rightArrow">
            <a:avLst/>
          </a:prstGeom>
          <a:solidFill>
            <a:srgbClr val="6D7A9F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1" name="CasellaDiTesto 30"/>
              <p:cNvSpPr txBox="1"/>
              <p:nvPr/>
            </p:nvSpPr>
            <p:spPr>
              <a:xfrm>
                <a:off x="6981509" y="889657"/>
                <a:ext cx="34579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1" name="CasellaDiTesto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1509" y="889657"/>
                <a:ext cx="345799" cy="369332"/>
              </a:xfrm>
              <a:prstGeom prst="rect">
                <a:avLst/>
              </a:prstGeom>
              <a:blipFill rotWithShape="1"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xmlns="" Requires="a14">
          <p:sp>
            <p:nvSpPr>
              <p:cNvPr id="32" name="CasellaDiTesto 31"/>
              <p:cNvSpPr txBox="1"/>
              <p:nvPr/>
            </p:nvSpPr>
            <p:spPr>
              <a:xfrm>
                <a:off x="7668344" y="889657"/>
                <a:ext cx="8563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smtClean="0">
                          <a:latin typeface="Cambria Math"/>
                        </a:rPr>
                        <m:t>𝑡</m:t>
                      </m:r>
                      <m:r>
                        <a:rPr lang="it-IT" b="0" i="1" smtClean="0"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it-IT" b="0" i="0" smtClean="0">
                          <a:latin typeface="Cambria Math"/>
                        </a:rPr>
                        <m:t>Δ</m:t>
                      </m:r>
                      <m:r>
                        <a:rPr lang="it-IT" b="0" i="1" smtClean="0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2" name="CasellaDiTesto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8344" y="889657"/>
                <a:ext cx="856388" cy="369332"/>
              </a:xfrm>
              <a:prstGeom prst="rect">
                <a:avLst/>
              </a:prstGeom>
              <a:blipFill rotWithShape="1"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5"/>
          <p:cNvSpPr/>
          <p:nvPr/>
        </p:nvSpPr>
        <p:spPr>
          <a:xfrm>
            <a:off x="179512" y="6432139"/>
            <a:ext cx="8784976" cy="332509"/>
          </a:xfrm>
          <a:prstGeom prst="rect">
            <a:avLst/>
          </a:prstGeom>
          <a:solidFill>
            <a:srgbClr val="6D7A9F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272287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Hands-on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Session 1 – </a:t>
            </a:r>
            <a:r>
              <a:rPr lang="it-IT" b="1" dirty="0" err="1">
                <a:ln>
                  <a:solidFill>
                    <a:srgbClr val="FF0000"/>
                  </a:solidFill>
                </a:ln>
                <a:latin typeface="Candara" pitchFamily="34" charset="0"/>
              </a:rPr>
              <a:t>May</a:t>
            </a:r>
            <a:r>
              <a:rPr lang="it-IT" b="1" dirty="0">
                <a:ln>
                  <a:solidFill>
                    <a:srgbClr val="FF0000"/>
                  </a:solidFill>
                </a:ln>
                <a:latin typeface="Candara" pitchFamily="34" charset="0"/>
              </a:rPr>
              <a:t> 5th 2015 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5652120" y="6395316"/>
            <a:ext cx="4320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Slides</a:t>
            </a:r>
            <a:r>
              <a:rPr lang="it-IT" dirty="0" smtClean="0">
                <a:solidFill>
                  <a:schemeClr val="bg1"/>
                </a:solidFill>
                <a:latin typeface="Candara" pitchFamily="34" charset="0"/>
              </a:rPr>
              <a:t> by Matteo Valerio </a:t>
            </a:r>
            <a:r>
              <a:rPr lang="it-IT" dirty="0" err="1" smtClean="0">
                <a:solidFill>
                  <a:schemeClr val="bg1"/>
                </a:solidFill>
                <a:latin typeface="Candara" pitchFamily="34" charset="0"/>
              </a:rPr>
              <a:t>Falessi</a:t>
            </a:r>
            <a:endParaRPr lang="en-US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6733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51102</TotalTime>
  <Words>3868</Words>
  <Application>Microsoft Office PowerPoint</Application>
  <PresentationFormat>Presentazione su schermo (4:3)</PresentationFormat>
  <Paragraphs>843</Paragraphs>
  <Slides>101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101</vt:i4>
      </vt:variant>
    </vt:vector>
  </HeadingPairs>
  <TitlesOfParts>
    <vt:vector size="103" baseType="lpstr">
      <vt:lpstr>Tema di Office</vt:lpstr>
      <vt:lpstr>Metropolitan</vt:lpstr>
      <vt:lpstr>The concept and use of  Lagrangian Coherent Structures</vt:lpstr>
      <vt:lpstr>Transport processes in plasma physics</vt:lpstr>
      <vt:lpstr>Transport processes in plasma physics</vt:lpstr>
      <vt:lpstr>Transport processes in plasma physics</vt:lpstr>
      <vt:lpstr>Transport processes in plasma physics</vt:lpstr>
      <vt:lpstr>Transport processes in plasma physics</vt:lpstr>
      <vt:lpstr>Analogy with transport processes in fluids</vt:lpstr>
      <vt:lpstr>Analogy with transport processes in fluids</vt:lpstr>
      <vt:lpstr>Analogy with transport processes in fluids</vt:lpstr>
      <vt:lpstr>Analogy with transport processes in fluids</vt:lpstr>
      <vt:lpstr>Velocity field: the double gyre</vt:lpstr>
      <vt:lpstr>Velocity field: the double gyre</vt:lpstr>
      <vt:lpstr>Velocity field: Monterey Bay</vt:lpstr>
      <vt:lpstr>Velocity field: Monterey Bay</vt:lpstr>
      <vt:lpstr>Lagrangian vs Eulerian</vt:lpstr>
      <vt:lpstr>Lagrangian vs Eulerian</vt:lpstr>
      <vt:lpstr>Lagrangian vs Eulerian</vt:lpstr>
      <vt:lpstr>Lagrangian vs Eulerian</vt:lpstr>
      <vt:lpstr>Lagrangian vs Eulerian</vt:lpstr>
      <vt:lpstr>Velocity field: steady double gyre</vt:lpstr>
      <vt:lpstr>Velocity field: steady double gyre</vt:lpstr>
      <vt:lpstr>Velocity field: steady double gyre</vt:lpstr>
      <vt:lpstr>Transport processes in steady systems</vt:lpstr>
      <vt:lpstr>Transport processes in steady systems</vt:lpstr>
      <vt:lpstr>Transport processes in steady systems</vt:lpstr>
      <vt:lpstr>Transport processes in steady systems</vt:lpstr>
      <vt:lpstr>Velocity field: steady double gyre</vt:lpstr>
      <vt:lpstr>Velocity field: steady double gyre</vt:lpstr>
      <vt:lpstr>Stable and unstable manifolds</vt:lpstr>
      <vt:lpstr>Stable and unstable manifolds</vt:lpstr>
      <vt:lpstr>Time dependent systems</vt:lpstr>
      <vt:lpstr>Time dependent systems</vt:lpstr>
      <vt:lpstr>Time dependent systems</vt:lpstr>
      <vt:lpstr>Time dependent systems</vt:lpstr>
      <vt:lpstr>Time dependent systems</vt:lpstr>
      <vt:lpstr>Time dependent systems</vt:lpstr>
      <vt:lpstr>Time dependent systems</vt:lpstr>
      <vt:lpstr>Lagrangian coherent structures (LCS)</vt:lpstr>
      <vt:lpstr>Lagrangian coherent structures (LCS)</vt:lpstr>
      <vt:lpstr>Lagrangian coherent structures (LCS)</vt:lpstr>
      <vt:lpstr>Finite time Lyapunov exponents (FTLE)</vt:lpstr>
      <vt:lpstr>Finite time Lyapunov exponents (FTLE)</vt:lpstr>
      <vt:lpstr>Finite time Lyapunov exponents (FTLE)</vt:lpstr>
      <vt:lpstr>Finite time Lyapunov exponents (FTLE)</vt:lpstr>
      <vt:lpstr>FTLE: steady double gyre</vt:lpstr>
      <vt:lpstr>FTLE: steady double gyre</vt:lpstr>
      <vt:lpstr>FTLE: steady double gyre</vt:lpstr>
      <vt:lpstr>FTLE: time dependent double gyre</vt:lpstr>
      <vt:lpstr>FTLE: time dependent double gyre</vt:lpstr>
      <vt:lpstr>FTLE: time dependent double gyre</vt:lpstr>
      <vt:lpstr>FTLE: time dependent double gyre</vt:lpstr>
      <vt:lpstr>FTLE: time dependent double gyre</vt:lpstr>
      <vt:lpstr>FTLE: Monterey bay</vt:lpstr>
      <vt:lpstr>FTLE: Monterey bay</vt:lpstr>
      <vt:lpstr>The beam plasma instability</vt:lpstr>
      <vt:lpstr>The beam plasma instability</vt:lpstr>
      <vt:lpstr>The beam plasma instability</vt:lpstr>
      <vt:lpstr>The beam plasma instability</vt:lpstr>
      <vt:lpstr>The beam plasma instability</vt:lpstr>
      <vt:lpstr>The beam plasma instability</vt:lpstr>
      <vt:lpstr>The beam plasma instability</vt:lpstr>
      <vt:lpstr>Poincaré map vs LCS</vt:lpstr>
      <vt:lpstr>Poincaré map vs LCS</vt:lpstr>
      <vt:lpstr>Poincaré map vs LCS</vt:lpstr>
      <vt:lpstr>Poincaré map vs LCS</vt:lpstr>
      <vt:lpstr>Poincaré map vs LCS</vt:lpstr>
      <vt:lpstr>Poincaré map vs LCS</vt:lpstr>
      <vt:lpstr>Poincaré map vs LCS</vt:lpstr>
      <vt:lpstr>Beam plasma instability: FTLE profiles</vt:lpstr>
      <vt:lpstr>Beam plasma instability: FTLE profiles</vt:lpstr>
      <vt:lpstr>Beam plasma instability: FTLE profiles</vt:lpstr>
      <vt:lpstr>Beam plasma instability: FTLE profiles</vt:lpstr>
      <vt:lpstr>3-d Collisionless Magnetic reconnection</vt:lpstr>
      <vt:lpstr>3-d Collisionless Magnetic reconnection</vt:lpstr>
      <vt:lpstr>3-d Collisionless Magnetic reconnection</vt:lpstr>
      <vt:lpstr>3-d Collisionless Magnetic reconnection</vt:lpstr>
      <vt:lpstr>3-d Collisionless Magnetic reconnection</vt:lpstr>
      <vt:lpstr>3-d Collisionless Magnetic reconnection</vt:lpstr>
      <vt:lpstr>3-d Collisionless Magnetic reconnection</vt:lpstr>
      <vt:lpstr>3-d Collisionless Magnetic reconnection</vt:lpstr>
      <vt:lpstr>3-d Collisionless Magnetic reconnection</vt:lpstr>
      <vt:lpstr>3-d Collisionless Magnetic reconnection</vt:lpstr>
      <vt:lpstr>3-d Collisionless Magnetic reconnection</vt:lpstr>
      <vt:lpstr>3-d Collisionless Magnetic reconnection</vt:lpstr>
      <vt:lpstr>3-d Collisionless Magnetic reconnection</vt:lpstr>
      <vt:lpstr>3-d Collisionless Magnetic reconnection</vt:lpstr>
      <vt:lpstr>3-d Collisionless Magnetic reconnection</vt:lpstr>
      <vt:lpstr>3-d Collisionless Magnetic reconnection</vt:lpstr>
      <vt:lpstr>3-d Collisionless Magnetic reconnection</vt:lpstr>
      <vt:lpstr>3-d Collisionless Magnetic reconnection</vt:lpstr>
      <vt:lpstr>Summary</vt:lpstr>
      <vt:lpstr>Summary</vt:lpstr>
      <vt:lpstr>Summary</vt:lpstr>
      <vt:lpstr>Summary</vt:lpstr>
      <vt:lpstr>Summary</vt:lpstr>
      <vt:lpstr>Conclusions and future development </vt:lpstr>
      <vt:lpstr>Conclusions and future development </vt:lpstr>
      <vt:lpstr>Conclusions and future development </vt:lpstr>
      <vt:lpstr>Conclusions and future development </vt:lpstr>
      <vt:lpstr>Conclusions and future development </vt:lpstr>
      <vt:lpstr>Conclusions and future development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 processes in plasma physics: a new approach</dc:title>
  <dc:creator>matteo</dc:creator>
  <cp:lastModifiedBy>fulvio</cp:lastModifiedBy>
  <cp:revision>29</cp:revision>
  <dcterms:created xsi:type="dcterms:W3CDTF">2015-03-16T09:11:07Z</dcterms:created>
  <dcterms:modified xsi:type="dcterms:W3CDTF">2015-04-24T11:30:20Z</dcterms:modified>
</cp:coreProperties>
</file>