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2"/>
  </p:notesMasterIdLst>
  <p:sldIdLst>
    <p:sldId id="256" r:id="rId2"/>
    <p:sldId id="303" r:id="rId3"/>
    <p:sldId id="384" r:id="rId4"/>
    <p:sldId id="385" r:id="rId5"/>
    <p:sldId id="386" r:id="rId6"/>
    <p:sldId id="387" r:id="rId7"/>
    <p:sldId id="388" r:id="rId8"/>
    <p:sldId id="389" r:id="rId9"/>
    <p:sldId id="390" r:id="rId10"/>
    <p:sldId id="392" r:id="rId11"/>
    <p:sldId id="391" r:id="rId12"/>
    <p:sldId id="393" r:id="rId13"/>
    <p:sldId id="400" r:id="rId14"/>
    <p:sldId id="394" r:id="rId15"/>
    <p:sldId id="382" r:id="rId16"/>
    <p:sldId id="366" r:id="rId17"/>
    <p:sldId id="399" r:id="rId18"/>
    <p:sldId id="396" r:id="rId19"/>
    <p:sldId id="368" r:id="rId20"/>
    <p:sldId id="397" r:id="rId21"/>
    <p:sldId id="381" r:id="rId22"/>
    <p:sldId id="398" r:id="rId23"/>
    <p:sldId id="409" r:id="rId24"/>
    <p:sldId id="380" r:id="rId25"/>
    <p:sldId id="374" r:id="rId26"/>
    <p:sldId id="375" r:id="rId27"/>
    <p:sldId id="338" r:id="rId28"/>
    <p:sldId id="352" r:id="rId29"/>
    <p:sldId id="371" r:id="rId30"/>
    <p:sldId id="377" r:id="rId31"/>
    <p:sldId id="351" r:id="rId32"/>
    <p:sldId id="376" r:id="rId33"/>
    <p:sldId id="406" r:id="rId34"/>
    <p:sldId id="407" r:id="rId35"/>
    <p:sldId id="408" r:id="rId36"/>
    <p:sldId id="294" r:id="rId37"/>
    <p:sldId id="402" r:id="rId38"/>
    <p:sldId id="403" r:id="rId39"/>
    <p:sldId id="404" r:id="rId40"/>
    <p:sldId id="405" r:id="rId41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59"/>
    <p:restoredTop sz="93987"/>
  </p:normalViewPr>
  <p:slideViewPr>
    <p:cSldViewPr snapToGrid="0" snapToObjects="1">
      <p:cViewPr varScale="1">
        <p:scale>
          <a:sx n="69" d="100"/>
          <a:sy n="69" d="100"/>
        </p:scale>
        <p:origin x="552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0" name="Shape 16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1pPr>
    <a:lvl2pPr indent="228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2pPr>
    <a:lvl3pPr indent="457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3pPr>
    <a:lvl4pPr indent="685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4pPr>
    <a:lvl5pPr indent="9144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5pPr>
    <a:lvl6pPr indent="11430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6pPr>
    <a:lvl7pPr indent="13716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7pPr>
    <a:lvl8pPr indent="16002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8pPr>
    <a:lvl9pPr indent="1828800" defTabSz="457200" latinLnBrk="0">
      <a:lnSpc>
        <a:spcPct val="125000"/>
      </a:lnSpc>
      <a:defRPr sz="2400">
        <a:latin typeface="Avenir"/>
        <a:ea typeface="Avenir"/>
        <a:cs typeface="Avenir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1766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109825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5B47F-DB9E-32B6-8913-9BAFC0C40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293D27-7669-33CD-67ED-DC7DA76CE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846160-4A42-0584-4CA9-6199FA00C3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198979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B336B-7BE1-007F-C01D-4BAC45A2D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4C2E40-E946-E655-9DE5-EAB2F655D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8BD43A-6632-4628-5543-CB9801B91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964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F2094D-BDD2-E026-FC8C-DA8E60C6F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E24F4C-EB03-7016-788C-34F842EA4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5778CB-0082-E184-5A3A-7BEC92252C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5500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289F0-4210-0E40-27C3-0C2EA99BF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576B30-B43A-0F00-AF3F-669518890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FAE7E7-32C9-9B90-94F6-B0E546742F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1833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55D57-522C-7AE2-641F-B56A6E6FE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5D8972-ACCC-3EC9-B5E2-A28DE4954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27FA1-81DE-018F-04A8-12E8D4DF2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996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9765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641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2093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20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356D0-84F2-C040-3DD1-EC91F8960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08820E-B284-2D6D-1EAC-34D0F8FB65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AD772-4B21-8ADE-68F5-CB050874D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50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081FC-7632-D6D1-98F2-71406332B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0267CA-FE88-9352-2C0A-F3857FB56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C387B4-C28F-FB65-0262-D3F5DC428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415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8A646-DCEC-B838-83AE-C2E9E93DF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C46918-A3BE-485C-05B1-51D0AF1E6F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1A275A-6A3A-613B-F940-80D20DE1A1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10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1A508-75F9-933B-2903-3521F18DC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A1B222-317E-92EF-211B-7C980C8660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5C46D-0991-0906-7992-F00CF866E1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920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42719-CD15-2498-F93A-EEA5D47B6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5E5D6-BF35-9C61-1B7F-2E0326812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8D7E15-C9B2-8F56-0A5E-651AC69B5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066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5E026-5D4F-07D9-BB8C-2E226A433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00ED6C-A3B9-970C-D247-70731F209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B87CDE-07A0-1CF3-C701-09F0E3A1B6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1211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F993F-E941-C543-0BA5-03A02374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CFEBCD-FE03-218C-9B12-19BD28ADB5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E7B436-9105-D648-8382-131162DCD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698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6114A-CBAA-F2CE-6427-EE06E5617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138A9D-5390-95A3-94D5-C2D9742E66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8EC975-4033-02D6-D004-9D70487CC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110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ti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693385" y="1638300"/>
            <a:ext cx="13953493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93385" y="50292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2142132" y="635000"/>
            <a:ext cx="13039065" cy="652272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693385" y="6718300"/>
            <a:ext cx="13953493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93385" y="81915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56480" y="9245600"/>
            <a:ext cx="410369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3623844" y="635000"/>
            <a:ext cx="16476637" cy="8238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39" y="4762500"/>
            <a:ext cx="7112217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21"/>
          </p:nvPr>
        </p:nvSpPr>
        <p:spPr>
          <a:xfrm>
            <a:off x="6045385" y="2603500"/>
            <a:ext cx="12573384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70039" y="2603500"/>
            <a:ext cx="7112217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idx="21"/>
          </p:nvPr>
        </p:nvSpPr>
        <p:spPr>
          <a:xfrm>
            <a:off x="-3166630" y="889000"/>
            <a:ext cx="15968621" cy="79840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8907206" y="5026948"/>
            <a:ext cx="8077448" cy="404070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quarter" idx="23"/>
          </p:nvPr>
        </p:nvSpPr>
        <p:spPr>
          <a:xfrm>
            <a:off x="8670131" y="886748"/>
            <a:ext cx="7823439" cy="39116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>
            <a:spLocks noGrp="1"/>
          </p:cNvSpPr>
          <p:nvPr>
            <p:ph type="body" sz="quarter" idx="21"/>
          </p:nvPr>
        </p:nvSpPr>
        <p:spPr>
          <a:xfrm>
            <a:off x="1693385" y="6362700"/>
            <a:ext cx="13953493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>
            <a:spLocks noGrp="1"/>
          </p:cNvSpPr>
          <p:nvPr>
            <p:ph type="body" sz="quarter" idx="22"/>
          </p:nvPr>
        </p:nvSpPr>
        <p:spPr>
          <a:xfrm>
            <a:off x="1693385" y="4267200"/>
            <a:ext cx="13953493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-1083766" y="0"/>
            <a:ext cx="19497641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" y="5502"/>
            <a:ext cx="17335148" cy="17813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026" y="1651906"/>
            <a:ext cx="17362314" cy="56689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" y="5561779"/>
            <a:ext cx="17335148" cy="17813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" descr="Image"/>
          <p:cNvPicPr>
            <a:picLocks noChangeAspect="1"/>
          </p:cNvPicPr>
          <p:nvPr/>
        </p:nvPicPr>
        <p:blipFill>
          <a:blip r:embed="rId4">
            <a:alphaModFix amt="29515"/>
          </a:blip>
          <a:stretch>
            <a:fillRect/>
          </a:stretch>
        </p:blipFill>
        <p:spPr>
          <a:xfrm>
            <a:off x="10618237" y="671119"/>
            <a:ext cx="6666477" cy="6650955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2839" y="8510276"/>
            <a:ext cx="424350" cy="419220"/>
          </a:xfrm>
          <a:prstGeom prst="rect">
            <a:avLst/>
          </a:prstGeom>
        </p:spPr>
        <p:txBody>
          <a:bodyPr lIns="70423" tIns="70423" rIns="70423" bIns="70423" anchor="ctr"/>
          <a:lstStyle>
            <a:lvl1pPr algn="r" defTabSz="1525853">
              <a:defRPr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536" y="-16363"/>
            <a:ext cx="17340264" cy="1221446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Body Level One…"/>
          <p:cNvSpPr txBox="1">
            <a:spLocks noGrp="1"/>
          </p:cNvSpPr>
          <p:nvPr>
            <p:ph type="body" idx="1"/>
          </p:nvPr>
        </p:nvSpPr>
        <p:spPr>
          <a:xfrm>
            <a:off x="867012" y="2229860"/>
            <a:ext cx="15606239" cy="6428285"/>
          </a:xfrm>
          <a:prstGeom prst="rect">
            <a:avLst/>
          </a:prstGeom>
        </p:spPr>
        <p:txBody>
          <a:bodyPr lIns="70423" tIns="70423" rIns="70423" bIns="70423" anchor="t"/>
          <a:lstStyle>
            <a:lvl1pPr marL="546012" indent="-546012" defTabSz="1525853">
              <a:spcBef>
                <a:spcPts val="900"/>
              </a:spcBef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1pPr>
            <a:lvl2pPr marL="1090357" indent="-553924" defTabSz="1525853">
              <a:spcBef>
                <a:spcPts val="900"/>
              </a:spcBef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2pPr>
            <a:lvl3pPr marL="1558209" indent="-485343" defTabSz="1525853">
              <a:spcBef>
                <a:spcPts val="900"/>
              </a:spcBef>
              <a:buSzPct val="100000"/>
              <a:buFont typeface="Arial"/>
              <a:defRPr sz="3800">
                <a:latin typeface="Arial"/>
                <a:ea typeface="Arial"/>
                <a:cs typeface="Arial"/>
                <a:sym typeface="Arial"/>
              </a:defRPr>
            </a:lvl3pPr>
            <a:lvl4pPr marL="2052438" indent="-443139" defTabSz="1525853">
              <a:spcBef>
                <a:spcPts val="900"/>
              </a:spcBef>
              <a:buSzPct val="100000"/>
              <a:buFont typeface="Arial"/>
              <a:buChar char="–"/>
              <a:defRPr sz="3800">
                <a:latin typeface="Arial"/>
                <a:ea typeface="Arial"/>
                <a:cs typeface="Arial"/>
                <a:sym typeface="Arial"/>
              </a:defRPr>
            </a:lvl4pPr>
            <a:lvl5pPr marL="2588870" indent="-443139" defTabSz="1525853">
              <a:spcBef>
                <a:spcPts val="900"/>
              </a:spcBef>
              <a:buSzPct val="100000"/>
              <a:buFont typeface="Arial"/>
              <a:buChar char="»"/>
              <a:defRPr sz="38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130" name="Title Text"/>
          <p:cNvSpPr txBox="1">
            <a:spLocks noGrp="1"/>
          </p:cNvSpPr>
          <p:nvPr>
            <p:ph type="title"/>
          </p:nvPr>
        </p:nvSpPr>
        <p:spPr>
          <a:xfrm>
            <a:off x="934747" y="294249"/>
            <a:ext cx="14305720" cy="600222"/>
          </a:xfrm>
          <a:prstGeom prst="rect">
            <a:avLst/>
          </a:prstGeom>
        </p:spPr>
        <p:txBody>
          <a:bodyPr lIns="70423" tIns="70423" rIns="70423" bIns="70423"/>
          <a:lstStyle>
            <a:lvl1pPr algn="l" defTabSz="1525853">
              <a:lnSpc>
                <a:spcPts val="5200"/>
              </a:lnSpc>
              <a:defRPr sz="4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pic>
        <p:nvPicPr>
          <p:cNvPr id="13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1243" y="133321"/>
            <a:ext cx="896790" cy="88749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7">
            <a:extLst>
              <a:ext uri="{FF2B5EF4-FFF2-40B4-BE49-F238E27FC236}">
                <a16:creationId xmlns:a16="http://schemas.microsoft.com/office/drawing/2014/main" id="{0FC55D58-2F91-9E8B-45B3-F3069504FF15}"/>
              </a:ext>
            </a:extLst>
          </p:cNvPr>
          <p:cNvSpPr txBox="1"/>
          <p:nvPr userDrawn="1"/>
        </p:nvSpPr>
        <p:spPr>
          <a:xfrm>
            <a:off x="6318092" y="9191806"/>
            <a:ext cx="4704077" cy="44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0423" tIns="70423" rIns="70423" bIns="70423">
            <a:spAutoFit/>
          </a:bodyPr>
          <a:lstStyle/>
          <a:p>
            <a:pPr algn="l" defTabSz="1525853">
              <a:defRPr sz="2000">
                <a:latin typeface="Calibri"/>
                <a:ea typeface="Calibri"/>
                <a:cs typeface="Calibri"/>
                <a:sym typeface="Calibri"/>
              </a:defRPr>
            </a:pPr>
            <a:r>
              <a:rPr lang="it-IT" sz="2000" dirty="0" err="1"/>
              <a:t>F</a:t>
            </a:r>
            <a:r>
              <a:rPr lang="it-IT" sz="2000" dirty="0"/>
              <a:t>. Zonca et al. － ENN </a:t>
            </a:r>
            <a:r>
              <a:rPr lang="it-IT" sz="2000" dirty="0" err="1"/>
              <a:t>Colloquium</a:t>
            </a:r>
            <a:r>
              <a:rPr lang="it-IT" sz="2000" dirty="0"/>
              <a:t>, July 2026</a:t>
            </a:r>
          </a:p>
        </p:txBody>
      </p:sp>
      <p:pic>
        <p:nvPicPr>
          <p:cNvPr id="4" name="Picture 8" descr="Picture 8">
            <a:extLst>
              <a:ext uri="{FF2B5EF4-FFF2-40B4-BE49-F238E27FC236}">
                <a16:creationId xmlns:a16="http://schemas.microsoft.com/office/drawing/2014/main" id="{B2208024-DFD7-7187-5D09-A0FD411AA12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783678" y="9080010"/>
            <a:ext cx="4556585" cy="67359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DC17EC-6CE1-30B1-F88B-49274057A9F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13536" y="8892333"/>
            <a:ext cx="4552285" cy="86072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Text"/>
          <p:cNvSpPr txBox="1">
            <a:spLocks noGrp="1"/>
          </p:cNvSpPr>
          <p:nvPr>
            <p:ph type="title"/>
          </p:nvPr>
        </p:nvSpPr>
        <p:spPr>
          <a:xfrm>
            <a:off x="1192142" y="519291"/>
            <a:ext cx="13508261" cy="1033523"/>
          </a:xfrm>
          <a:prstGeom prst="rect">
            <a:avLst/>
          </a:prstGeom>
        </p:spPr>
        <p:txBody>
          <a:bodyPr lIns="65023" tIns="65023" rIns="65023" bIns="65023"/>
          <a:lstStyle>
            <a:lvl1pPr algn="l" defTabSz="1300480">
              <a:lnSpc>
                <a:spcPct val="90000"/>
              </a:lnSpc>
              <a:defRPr sz="3800" b="1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r>
              <a:t>Title Text</a:t>
            </a:r>
          </a:p>
        </p:txBody>
      </p:sp>
      <p:sp>
        <p:nvSpPr>
          <p:cNvPr id="140" name="Connettore 1 8"/>
          <p:cNvSpPr/>
          <p:nvPr/>
        </p:nvSpPr>
        <p:spPr>
          <a:xfrm>
            <a:off x="1192144" y="9040145"/>
            <a:ext cx="15345809" cy="1"/>
          </a:xfrm>
          <a:prstGeom prst="line">
            <a:avLst/>
          </a:prstGeom>
          <a:ln w="3175">
            <a:solidFill>
              <a:srgbClr val="2E75B6"/>
            </a:solidFill>
            <a:miter/>
          </a:ln>
        </p:spPr>
        <p:txBody>
          <a:bodyPr lIns="65023" tIns="65023" rIns="65023" bIns="65023"/>
          <a:lstStyle/>
          <a:p>
            <a:pPr algn="l" defTabSz="1300480">
              <a:defRPr sz="2400"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14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192142" y="1889379"/>
            <a:ext cx="7641577" cy="6724044"/>
          </a:xfrm>
          <a:prstGeom prst="rect">
            <a:avLst/>
          </a:prstGeom>
        </p:spPr>
        <p:txBody>
          <a:bodyPr lIns="65023" tIns="65023" rIns="65023" bIns="65023" anchor="t"/>
          <a:lstStyle>
            <a:lvl1pPr marL="310242" indent="-310242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1pPr>
            <a:lvl2pPr marL="819150" indent="-36195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2pPr>
            <a:lvl3pPr marL="1348739" indent="-434339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3pPr>
            <a:lvl4pPr marL="18542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4pPr>
            <a:lvl5pPr marL="2311400" indent="-482600" defTabSz="1300480">
              <a:lnSpc>
                <a:spcPct val="90000"/>
              </a:lnSpc>
              <a:spcBef>
                <a:spcPts val="1400"/>
              </a:spcBef>
              <a:buSzPct val="100000"/>
              <a:buFont typeface="Arial"/>
              <a:defRPr sz="38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5776356" y="9111021"/>
            <a:ext cx="371766" cy="377537"/>
          </a:xfrm>
          <a:prstGeom prst="rect">
            <a:avLst/>
          </a:prstGeom>
        </p:spPr>
        <p:txBody>
          <a:bodyPr lIns="65023" tIns="65023" rIns="65023" bIns="65023" anchor="ctr"/>
          <a:lstStyle>
            <a:lvl1pPr algn="r" defTabSz="1300480">
              <a:defRPr sz="160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270039" y="4445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270039" y="26035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56480" y="9251950"/>
            <a:ext cx="410369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hf hdr="0" ftr="0" dt="0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3.gif"/><Relationship Id="rId5" Type="http://schemas.openxmlformats.org/officeDocument/2006/relationships/image" Target="../media/image42.gif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0.png"/><Relationship Id="rId5" Type="http://schemas.openxmlformats.org/officeDocument/2006/relationships/image" Target="../media/image46.gif"/><Relationship Id="rId4" Type="http://schemas.openxmlformats.org/officeDocument/2006/relationships/image" Target="../media/image45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fs.enea.it/zonca/CNPS/" TargetMode="Externa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400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0.png"/><Relationship Id="rId5" Type="http://schemas.openxmlformats.org/officeDocument/2006/relationships/image" Target="../media/image1.png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4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Picture 8" descr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3678" y="9009084"/>
            <a:ext cx="4556585" cy="673590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Nonlinear gyrokinetic theory of…"/>
          <p:cNvSpPr txBox="1"/>
          <p:nvPr/>
        </p:nvSpPr>
        <p:spPr>
          <a:xfrm>
            <a:off x="625086" y="3055968"/>
            <a:ext cx="10332957" cy="1456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42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it-IT" sz="4400" dirty="0" err="1"/>
              <a:t>Physics</a:t>
            </a:r>
            <a:r>
              <a:rPr lang="it-IT" sz="4400" dirty="0"/>
              <a:t> of </a:t>
            </a:r>
            <a:r>
              <a:rPr lang="it-IT" sz="4400" dirty="0" err="1"/>
              <a:t>Alfvén</a:t>
            </a:r>
            <a:r>
              <a:rPr lang="it-IT" sz="4400" dirty="0"/>
              <a:t> </a:t>
            </a:r>
            <a:r>
              <a:rPr lang="it-IT" sz="4400" dirty="0" err="1"/>
              <a:t>wave</a:t>
            </a:r>
            <a:r>
              <a:rPr lang="it-IT" sz="4400" dirty="0"/>
              <a:t> and </a:t>
            </a:r>
            <a:r>
              <a:rPr lang="it-IT" sz="4400" dirty="0" err="1"/>
              <a:t>energetic</a:t>
            </a:r>
            <a:r>
              <a:rPr lang="it-IT" sz="4400" dirty="0"/>
              <a:t> </a:t>
            </a:r>
          </a:p>
          <a:p>
            <a:pPr algn="l">
              <a:defRPr sz="4200" b="1">
                <a:latin typeface="Helvetica"/>
                <a:ea typeface="Helvetica"/>
                <a:cs typeface="Helvetica"/>
                <a:sym typeface="Helvetica"/>
              </a:defRPr>
            </a:pPr>
            <a:r>
              <a:rPr lang="it-IT" sz="4400" dirty="0" err="1"/>
              <a:t>particles</a:t>
            </a:r>
            <a:r>
              <a:rPr lang="it-IT" sz="4400" dirty="0"/>
              <a:t> in </a:t>
            </a:r>
            <a:r>
              <a:rPr lang="it-IT" sz="4400" dirty="0" err="1"/>
              <a:t>burning</a:t>
            </a:r>
            <a:r>
              <a:rPr lang="it-IT" sz="4400" dirty="0"/>
              <a:t> </a:t>
            </a:r>
            <a:r>
              <a:rPr lang="it-IT" sz="4400" dirty="0" err="1"/>
              <a:t>plasmas</a:t>
            </a:r>
            <a:r>
              <a:rPr lang="it-IT" sz="4400" dirty="0"/>
              <a:t>*</a:t>
            </a:r>
            <a:endParaRPr sz="4400" dirty="0"/>
          </a:p>
        </p:txBody>
      </p:sp>
      <p:sp>
        <p:nvSpPr>
          <p:cNvPr id="171" name="Acknowledgments: S. Briguglio, Ph. Lauber, G. Vlad, X. Tao, X. Wang"/>
          <p:cNvSpPr txBox="1"/>
          <p:nvPr/>
        </p:nvSpPr>
        <p:spPr>
          <a:xfrm>
            <a:off x="-13536" y="7369095"/>
            <a:ext cx="12073812" cy="902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1350644" marR="457200" lvl="3" indent="-664844" algn="l" defTabSz="457200">
              <a:spcBef>
                <a:spcPts val="1000"/>
              </a:spcBef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2600" dirty="0"/>
              <a:t>*In </a:t>
            </a:r>
            <a:r>
              <a:rPr lang="it-IT" sz="2600" dirty="0" err="1"/>
              <a:t>collaboration</a:t>
            </a:r>
            <a:r>
              <a:rPr lang="it-IT" sz="2600" dirty="0"/>
              <a:t> with L. Chen, M. V. Falessi, </a:t>
            </a:r>
            <a:r>
              <a:rPr lang="it-IT" sz="2600" dirty="0" err="1"/>
              <a:t>Ph</a:t>
            </a:r>
            <a:r>
              <a:rPr lang="it-IT" sz="2600" dirty="0"/>
              <a:t>. Lauber, A. Mishchenko, </a:t>
            </a:r>
            <a:r>
              <a:rPr lang="it-IT" sz="2600" dirty="0" err="1"/>
              <a:t>Z</a:t>
            </a:r>
            <a:r>
              <a:rPr lang="it-IT" sz="2600" dirty="0"/>
              <a:t>. </a:t>
            </a:r>
            <a:r>
              <a:rPr lang="it-IT" sz="2600" dirty="0" err="1"/>
              <a:t>Qiu</a:t>
            </a:r>
            <a:r>
              <a:rPr lang="it-IT" sz="2600" dirty="0"/>
              <a:t>, X. Tao and G. Wei</a:t>
            </a:r>
            <a:r>
              <a:rPr sz="2600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5DCF36-034F-7F3A-1AF6-32E0092F7EC6}"/>
              </a:ext>
            </a:extLst>
          </p:cNvPr>
          <p:cNvSpPr txBox="1"/>
          <p:nvPr/>
        </p:nvSpPr>
        <p:spPr>
          <a:xfrm>
            <a:off x="14664664" y="70926"/>
            <a:ext cx="2520035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r"/>
            <a:r>
              <a:rPr lang="it-IT" sz="16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July 7th,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60C1D7-0A7D-1219-50EB-2B938F7BE9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3678" y="7505604"/>
            <a:ext cx="4025900" cy="965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5914ED1-73DE-F560-59BB-648A883CB1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910"/>
            <a:ext cx="6954852" cy="1426638"/>
          </a:xfrm>
          <a:prstGeom prst="rect">
            <a:avLst/>
          </a:prstGeom>
        </p:spPr>
      </p:pic>
      <p:sp>
        <p:nvSpPr>
          <p:cNvPr id="9" name="Rectangle 18">
            <a:extLst>
              <a:ext uri="{FF2B5EF4-FFF2-40B4-BE49-F238E27FC236}">
                <a16:creationId xmlns:a16="http://schemas.microsoft.com/office/drawing/2014/main" id="{45F6E651-2755-A335-8C14-285CB110624A}"/>
              </a:ext>
            </a:extLst>
          </p:cNvPr>
          <p:cNvSpPr txBox="1"/>
          <p:nvPr/>
        </p:nvSpPr>
        <p:spPr>
          <a:xfrm>
            <a:off x="625086" y="4717788"/>
            <a:ext cx="1892701" cy="634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0423" tIns="70423" rIns="70423" bIns="70423">
            <a:spAutoFit/>
          </a:bodyPr>
          <a:lstStyle/>
          <a:p>
            <a:pPr algn="l" defTabSz="1525853">
              <a:defRPr sz="3200" b="1" baseline="30687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baseline="0" dirty="0"/>
              <a:t>F. Zonca</a:t>
            </a:r>
            <a:r>
              <a:rPr lang="en-GB" dirty="0"/>
              <a:t>1,2</a:t>
            </a:r>
          </a:p>
        </p:txBody>
      </p:sp>
      <p:sp>
        <p:nvSpPr>
          <p:cNvPr id="10" name="Rectangle 18">
            <a:extLst>
              <a:ext uri="{FF2B5EF4-FFF2-40B4-BE49-F238E27FC236}">
                <a16:creationId xmlns:a16="http://schemas.microsoft.com/office/drawing/2014/main" id="{688DF8FA-D5E2-7BE9-F335-76F367324DCD}"/>
              </a:ext>
            </a:extLst>
          </p:cNvPr>
          <p:cNvSpPr txBox="1"/>
          <p:nvPr/>
        </p:nvSpPr>
        <p:spPr>
          <a:xfrm>
            <a:off x="625086" y="5792055"/>
            <a:ext cx="10311672" cy="511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0423" tIns="70423" rIns="70423" bIns="70423">
            <a:spAutoFit/>
          </a:bodyPr>
          <a:lstStyle/>
          <a:p>
            <a:pPr algn="l" defTabSz="1525853">
              <a:defRPr sz="2800" baseline="30500">
                <a:latin typeface="Calibri"/>
                <a:ea typeface="Calibri"/>
                <a:cs typeface="Calibri"/>
                <a:sym typeface="Calibri"/>
              </a:defRPr>
            </a:pPr>
            <a:r>
              <a:rPr sz="2400" dirty="0"/>
              <a:t>1</a:t>
            </a:r>
            <a:r>
              <a:rPr sz="2400" baseline="0" dirty="0"/>
              <a:t>Center for Nonlinear Plasma Science and ENEA C.R. Frascati, 00044 Frascati, Italy</a:t>
            </a:r>
          </a:p>
        </p:txBody>
      </p:sp>
      <p:sp>
        <p:nvSpPr>
          <p:cNvPr id="12" name="Rectangle 19">
            <a:extLst>
              <a:ext uri="{FF2B5EF4-FFF2-40B4-BE49-F238E27FC236}">
                <a16:creationId xmlns:a16="http://schemas.microsoft.com/office/drawing/2014/main" id="{BD6DB7FB-A40B-2C8A-D078-25D5B619C33B}"/>
              </a:ext>
            </a:extLst>
          </p:cNvPr>
          <p:cNvSpPr txBox="1"/>
          <p:nvPr/>
        </p:nvSpPr>
        <p:spPr>
          <a:xfrm>
            <a:off x="625086" y="6303608"/>
            <a:ext cx="12411701" cy="44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0423" tIns="70423" rIns="70423" bIns="70423">
            <a:spAutoFit/>
          </a:bodyPr>
          <a:lstStyle/>
          <a:p>
            <a:pPr algn="l" defTabSz="1525853">
              <a:lnSpc>
                <a:spcPct val="80000"/>
              </a:lnSpc>
              <a:defRPr sz="2800" baseline="30500">
                <a:latin typeface="Calibri"/>
                <a:ea typeface="Calibri"/>
                <a:cs typeface="Calibri"/>
                <a:sym typeface="Calibri"/>
              </a:defRPr>
            </a:pPr>
            <a:r>
              <a:rPr sz="2400" dirty="0"/>
              <a:t>2</a:t>
            </a:r>
            <a:r>
              <a:rPr sz="2400" baseline="0" dirty="0"/>
              <a:t>IFTS and </a:t>
            </a:r>
            <a:r>
              <a:rPr lang="it-IT" sz="2400" baseline="0" dirty="0"/>
              <a:t>School of </a:t>
            </a:r>
            <a:r>
              <a:rPr sz="2400" baseline="0" dirty="0"/>
              <a:t>Physics, Zhejiang University, Hangzhou, 310027 P.R. China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D8E57B-15F1-FB36-4896-ABF7AD381C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3536" y="8892333"/>
            <a:ext cx="4552285" cy="86072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5967082" y="382278"/>
            <a:ext cx="270462" cy="4192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 dirty="0"/>
          </a:p>
        </p:txBody>
      </p:sp>
      <p:sp>
        <p:nvSpPr>
          <p:cNvPr id="301" name="TextBox 3"/>
          <p:cNvSpPr txBox="1"/>
          <p:nvPr/>
        </p:nvSpPr>
        <p:spPr>
          <a:xfrm>
            <a:off x="651117" y="145858"/>
            <a:ext cx="15076725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44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/>
              <a:t>Shear </a:t>
            </a:r>
            <a:r>
              <a:rPr lang="it-IT" dirty="0" err="1"/>
              <a:t>Alfvén</a:t>
            </a:r>
            <a:r>
              <a:rPr lang="it-IT" dirty="0"/>
              <a:t> </a:t>
            </a:r>
            <a:r>
              <a:rPr lang="it-IT" dirty="0" err="1"/>
              <a:t>waves</a:t>
            </a:r>
            <a:r>
              <a:rPr lang="it-IT" dirty="0"/>
              <a:t> and t</a:t>
            </a:r>
            <a:r>
              <a:rPr dirty="0"/>
              <a:t>he physics of burning plasmas</a:t>
            </a:r>
          </a:p>
        </p:txBody>
      </p:sp>
      <p:sp>
        <p:nvSpPr>
          <p:cNvPr id="303" name="Plasma and fusion…"/>
          <p:cNvSpPr txBox="1"/>
          <p:nvPr/>
        </p:nvSpPr>
        <p:spPr>
          <a:xfrm>
            <a:off x="2893947" y="4383579"/>
            <a:ext cx="3898503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Plasma and fusion</a:t>
            </a:r>
          </a:p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reactivity profiles</a:t>
            </a:r>
          </a:p>
        </p:txBody>
      </p:sp>
      <p:sp>
        <p:nvSpPr>
          <p:cNvPr id="304" name="Multi-spatiotemporal…"/>
          <p:cNvSpPr txBox="1"/>
          <p:nvPr/>
        </p:nvSpPr>
        <p:spPr>
          <a:xfrm>
            <a:off x="6569300" y="2565767"/>
            <a:ext cx="481555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Multi-spatiotemporal </a:t>
            </a:r>
          </a:p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scale fluctuations</a:t>
            </a:r>
          </a:p>
        </p:txBody>
      </p:sp>
      <p:sp>
        <p:nvSpPr>
          <p:cNvPr id="305" name="Meso &amp; macro-scale…"/>
          <p:cNvSpPr txBox="1"/>
          <p:nvPr/>
        </p:nvSpPr>
        <p:spPr>
          <a:xfrm>
            <a:off x="6553340" y="6501531"/>
            <a:ext cx="484748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Meso &amp; macro-scale</a:t>
            </a:r>
          </a:p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distortion of equilibrium</a:t>
            </a:r>
          </a:p>
        </p:txBody>
      </p:sp>
      <p:sp>
        <p:nvSpPr>
          <p:cNvPr id="306" name="Turbulence &amp; fluctuation…"/>
          <p:cNvSpPr txBox="1"/>
          <p:nvPr/>
        </p:nvSpPr>
        <p:spPr>
          <a:xfrm>
            <a:off x="10090653" y="4533649"/>
            <a:ext cx="5078313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Turbulence &amp; fluctuation</a:t>
            </a:r>
          </a:p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driven fluxes</a:t>
            </a:r>
          </a:p>
        </p:txBody>
      </p:sp>
      <p:pic>
        <p:nvPicPr>
          <p:cNvPr id="30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181" y="2725891"/>
            <a:ext cx="1573878" cy="1573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1016" y="2792741"/>
            <a:ext cx="1592786" cy="1592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549438" y="5973183"/>
            <a:ext cx="1592786" cy="1592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519281" y="5982636"/>
            <a:ext cx="1573878" cy="1573878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003CAF7-A70D-CFE8-635D-6FC30D58505B}"/>
              </a:ext>
            </a:extLst>
          </p:cNvPr>
          <p:cNvSpPr txBox="1"/>
          <p:nvPr/>
        </p:nvSpPr>
        <p:spPr>
          <a:xfrm>
            <a:off x="2995399" y="1988197"/>
            <a:ext cx="12181114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457200" algn="l" defTabSz="457200">
              <a:spcBef>
                <a:spcPts val="1000"/>
              </a:spcBef>
              <a:buSzPct val="45000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3200" dirty="0">
                <a:solidFill>
                  <a:schemeClr val="tx1"/>
                </a:solidFill>
              </a:rPr>
              <a:t>[</a:t>
            </a:r>
            <a:r>
              <a:rPr lang="en-GB" sz="2800" dirty="0">
                <a:solidFill>
                  <a:schemeClr val="tx1"/>
                </a:solidFill>
              </a:rPr>
              <a:t>C&amp;Z Rev. Mod. Phys. Review article]: Nonlinear gyrokinetic description]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934D9EED-4349-9ED7-D4F2-898A0E3AC988}"/>
              </a:ext>
            </a:extLst>
          </p:cNvPr>
          <p:cNvSpPr txBox="1"/>
          <p:nvPr/>
        </p:nvSpPr>
        <p:spPr>
          <a:xfrm>
            <a:off x="651117" y="1381012"/>
            <a:ext cx="1218111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dirty="0">
                <a:solidFill>
                  <a:srgbClr val="C00000"/>
                </a:solidFill>
                <a:latin typeface="Helvetica" pitchFamily="2" charset="0"/>
              </a:rPr>
              <a:t>Burning plasmas </a:t>
            </a:r>
            <a:r>
              <a:rPr dirty="0">
                <a:latin typeface="Helvetica" pitchFamily="2" charset="0"/>
              </a:rPr>
              <a:t>as </a:t>
            </a:r>
            <a:r>
              <a:rPr dirty="0">
                <a:solidFill>
                  <a:srgbClr val="0070C0"/>
                </a:solidFill>
                <a:latin typeface="Helvetica" pitchFamily="2" charset="0"/>
              </a:rPr>
              <a:t>complex self-organized systems</a:t>
            </a:r>
            <a:r>
              <a:rPr dirty="0">
                <a:latin typeface="Helvetica" pitchFamily="2" charset="0"/>
              </a:rPr>
              <a:t>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7283AA-440E-4B6F-8EA7-58C430DDF3B6}"/>
              </a:ext>
            </a:extLst>
          </p:cNvPr>
          <p:cNvSpPr/>
          <p:nvPr/>
        </p:nvSpPr>
        <p:spPr>
          <a:xfrm>
            <a:off x="6677740" y="2572972"/>
            <a:ext cx="4383722" cy="1193801"/>
          </a:xfrm>
          <a:prstGeom prst="rect">
            <a:avLst/>
          </a:prstGeom>
          <a:solidFill>
            <a:srgbClr val="C00000">
              <a:alpha val="25000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54ED3D-75DA-9D1D-8E38-E299666C8AF0}"/>
              </a:ext>
            </a:extLst>
          </p:cNvPr>
          <p:cNvSpPr/>
          <p:nvPr/>
        </p:nvSpPr>
        <p:spPr>
          <a:xfrm>
            <a:off x="6582394" y="6459993"/>
            <a:ext cx="4847480" cy="1193801"/>
          </a:xfrm>
          <a:prstGeom prst="rect">
            <a:avLst/>
          </a:prstGeom>
          <a:solidFill>
            <a:srgbClr val="C00000">
              <a:alpha val="25000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9732478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53883-41D6-B82F-EC0C-832C74351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90FE7928-B593-EA60-C14B-67E5761ECA6E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3</a:t>
            </a:r>
            <a:endParaRPr dirty="0"/>
          </a:p>
        </p:txBody>
      </p:sp>
      <p:sp>
        <p:nvSpPr>
          <p:cNvPr id="301" name="TextBox 3">
            <a:extLst>
              <a:ext uri="{FF2B5EF4-FFF2-40B4-BE49-F238E27FC236}">
                <a16:creationId xmlns:a16="http://schemas.microsoft.com/office/drawing/2014/main" id="{5A173167-5971-9CDE-8CBD-7AF6CC058260}"/>
              </a:ext>
            </a:extLst>
          </p:cNvPr>
          <p:cNvSpPr txBox="1"/>
          <p:nvPr/>
        </p:nvSpPr>
        <p:spPr>
          <a:xfrm>
            <a:off x="2738895" y="202038"/>
            <a:ext cx="11862471" cy="77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44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dirty="0" err="1"/>
              <a:t>Broader</a:t>
            </a:r>
            <a:r>
              <a:rPr lang="it-IT" dirty="0"/>
              <a:t> </a:t>
            </a:r>
            <a:r>
              <a:rPr lang="it-IT" dirty="0" err="1"/>
              <a:t>relevance</a:t>
            </a:r>
            <a:r>
              <a:rPr lang="it-IT" dirty="0"/>
              <a:t>: </a:t>
            </a:r>
            <a:r>
              <a:rPr lang="it-IT" dirty="0" err="1"/>
              <a:t>Earth’s</a:t>
            </a:r>
            <a:r>
              <a:rPr lang="it-IT" dirty="0"/>
              <a:t> </a:t>
            </a:r>
            <a:r>
              <a:rPr lang="it-IT" dirty="0" err="1"/>
              <a:t>radiation</a:t>
            </a:r>
            <a:r>
              <a:rPr lang="it-IT" dirty="0"/>
              <a:t> </a:t>
            </a:r>
            <a:r>
              <a:rPr lang="it-IT" dirty="0" err="1"/>
              <a:t>belts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5E307F7-0C2C-EEB9-96A9-861335F69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89" y="1528175"/>
            <a:ext cx="9548756" cy="58932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D1B3BF-B803-2AE2-FAF7-551DF1B0B979}"/>
              </a:ext>
            </a:extLst>
          </p:cNvPr>
          <p:cNvSpPr txBox="1"/>
          <p:nvPr/>
        </p:nvSpPr>
        <p:spPr>
          <a:xfrm>
            <a:off x="9241281" y="1528175"/>
            <a:ext cx="8098982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Significant MeV electron population</a:t>
            </a:r>
          </a:p>
          <a:p>
            <a:pPr marL="571500" marR="0" indent="-5715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Wingdings" pitchFamily="2" charset="2"/>
              <a:buChar char="q"/>
              <a:tabLst/>
            </a:pPr>
            <a:r>
              <a:rPr lang="en-US" dirty="0">
                <a:solidFill>
                  <a:srgbClr val="FF0000"/>
                </a:solidFill>
                <a:latin typeface="Helvetica" pitchFamily="2" charset="0"/>
              </a:rPr>
              <a:t>Formation mechanism?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Helvetica" pitchFamily="2" charset="0"/>
              <a:sym typeface="Helvetica Ligh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241BB58-6AC1-C779-7528-D600E4FBB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3963" y="2738763"/>
            <a:ext cx="7089535" cy="4696443"/>
          </a:xfrm>
          <a:prstGeom prst="rect">
            <a:avLst/>
          </a:prstGeom>
        </p:spPr>
      </p:pic>
      <p:sp>
        <p:nvSpPr>
          <p:cNvPr id="14" name="TextBox 12">
            <a:extLst>
              <a:ext uri="{FF2B5EF4-FFF2-40B4-BE49-F238E27FC236}">
                <a16:creationId xmlns:a16="http://schemas.microsoft.com/office/drawing/2014/main" id="{81CCF9AE-F91C-0894-57CB-237ACDCF32BD}"/>
              </a:ext>
            </a:extLst>
          </p:cNvPr>
          <p:cNvSpPr txBox="1"/>
          <p:nvPr/>
        </p:nvSpPr>
        <p:spPr>
          <a:xfrm>
            <a:off x="679886" y="7582426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lang="en-GB" dirty="0">
                <a:solidFill>
                  <a:srgbClr val="FF0000"/>
                </a:solidFill>
                <a:effectLst/>
                <a:latin typeface="Helvetica" pitchFamily="2" charset="0"/>
              </a:rPr>
              <a:t>Whistler mode chorus</a:t>
            </a: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n-GB" dirty="0">
                <a:solidFill>
                  <a:schemeClr val="tx1"/>
                </a:solidFill>
                <a:latin typeface="Helvetica" pitchFamily="2" charset="0"/>
              </a:rPr>
              <a:t>is responsible for electron acceleration to MeV energy in Earth’s radiation belts  (R. B. Horne, Nature 2005)</a:t>
            </a:r>
            <a:endParaRPr lang="en-GB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90887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3DC09-7BAF-26DB-7D18-9C29A6450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99F714BC-3516-0AC0-9410-05F62F2E73EE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4</a:t>
            </a:r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A596F9-CC48-8475-C2CD-6D0437C66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338" y="2559519"/>
            <a:ext cx="13567584" cy="4918705"/>
          </a:xfrm>
          <a:prstGeom prst="rect">
            <a:avLst/>
          </a:prstGeom>
        </p:spPr>
      </p:pic>
      <p:sp>
        <p:nvSpPr>
          <p:cNvPr id="4" name="TextBox 12">
            <a:extLst>
              <a:ext uri="{FF2B5EF4-FFF2-40B4-BE49-F238E27FC236}">
                <a16:creationId xmlns:a16="http://schemas.microsoft.com/office/drawing/2014/main" id="{043C5C40-AE05-EBB4-FDAA-B92801F8F8BE}"/>
              </a:ext>
            </a:extLst>
          </p:cNvPr>
          <p:cNvSpPr txBox="1"/>
          <p:nvPr/>
        </p:nvSpPr>
        <p:spPr>
          <a:xfrm>
            <a:off x="679886" y="1339093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Rich spectrum of </a:t>
            </a:r>
            <a:r>
              <a:rPr lang="en-GB" dirty="0" err="1">
                <a:solidFill>
                  <a:srgbClr val="FF0000"/>
                </a:solidFill>
                <a:latin typeface="Helvetica" pitchFamily="2" charset="0"/>
              </a:rPr>
              <a:t>Alfvénic</a:t>
            </a: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 fluctuations</a:t>
            </a:r>
            <a:r>
              <a:rPr lang="en-GB" dirty="0">
                <a:solidFill>
                  <a:schemeClr val="tx1"/>
                </a:solidFill>
                <a:latin typeface="Helvetica" pitchFamily="2" charset="0"/>
              </a:rPr>
              <a:t> is observed experimentally (E. D. Fredrickson et al., Phys. Plasmas 2006)</a:t>
            </a:r>
            <a:endParaRPr lang="en-GB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830E38A1-2724-01DB-0491-D32975DEC21C}"/>
              </a:ext>
            </a:extLst>
          </p:cNvPr>
          <p:cNvSpPr txBox="1"/>
          <p:nvPr/>
        </p:nvSpPr>
        <p:spPr>
          <a:xfrm>
            <a:off x="679886" y="7512730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lang="en-GB" dirty="0">
                <a:solidFill>
                  <a:schemeClr val="tx1"/>
                </a:solidFill>
                <a:latin typeface="Helvetica" pitchFamily="2" charset="0"/>
              </a:rPr>
              <a:t>Resonant excitation of </a:t>
            </a: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Alfvén eigenmodes, EPM and fishbones </a:t>
            </a:r>
            <a:r>
              <a:rPr lang="en-GB" dirty="0">
                <a:solidFill>
                  <a:schemeClr val="tx1"/>
                </a:solidFill>
                <a:latin typeface="Helvetica" pitchFamily="2" charset="0"/>
              </a:rPr>
              <a:t>by energetic particles and </a:t>
            </a:r>
            <a:r>
              <a:rPr lang="en-GB" dirty="0">
                <a:solidFill>
                  <a:srgbClr val="0070C0"/>
                </a:solidFill>
                <a:latin typeface="Helvetica" pitchFamily="2" charset="0"/>
              </a:rPr>
              <a:t>ensuing effects on transport</a:t>
            </a:r>
            <a:endParaRPr lang="en-GB" dirty="0">
              <a:solidFill>
                <a:srgbClr val="0070C0"/>
              </a:solidFill>
              <a:effectLst/>
              <a:latin typeface="Helvetica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FE771055-B112-39E9-048E-C133164630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12993" y="65258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Experimental</a:t>
            </a:r>
            <a:r>
              <a:rPr lang="it-IT" dirty="0"/>
              <a:t> </a:t>
            </a:r>
            <a:r>
              <a:rPr lang="it-IT" dirty="0" err="1"/>
              <a:t>observations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4011117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7698E-53B8-0671-EC45-CFD8C1D3B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0AA8E658-B189-11D8-A7D7-10DFD1F4523B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5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09EA5743-CBD6-D663-CCE4-DBF495979F44}"/>
              </a:ext>
            </a:extLst>
          </p:cNvPr>
          <p:cNvSpPr txBox="1"/>
          <p:nvPr/>
        </p:nvSpPr>
        <p:spPr>
          <a:xfrm>
            <a:off x="679886" y="1337571"/>
            <a:ext cx="16213612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general fishbone like dispersion relation </a:t>
            </a: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(GFLDR) provides the unified description of </a:t>
            </a:r>
            <a:r>
              <a:rPr lang="en-GB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spectral properties, mode structure, and resonant excitation by energetic particles in realistic nonuniform equilibria </a:t>
            </a:r>
            <a:r>
              <a:rPr lang="en-GB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(Z&amp;C Phys. Plasmas 2014)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88F10413-22FD-F205-E5DE-CD6457EBFA37}"/>
              </a:ext>
            </a:extLst>
          </p:cNvPr>
          <p:cNvSpPr txBox="1"/>
          <p:nvPr/>
        </p:nvSpPr>
        <p:spPr>
          <a:xfrm>
            <a:off x="679886" y="7789729"/>
            <a:ext cx="1621361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lang="en-GB" dirty="0">
                <a:solidFill>
                  <a:schemeClr val="tx1"/>
                </a:solidFill>
                <a:latin typeface="Helvetica" pitchFamily="2" charset="0"/>
              </a:rPr>
              <a:t>Constructed from the </a:t>
            </a:r>
            <a:r>
              <a:rPr lang="en-GB" dirty="0">
                <a:solidFill>
                  <a:srgbClr val="FF0000"/>
                </a:solidFill>
                <a:latin typeface="Helvetica" pitchFamily="2" charset="0"/>
              </a:rPr>
              <a:t>GK energy functional </a:t>
            </a:r>
            <a:r>
              <a:rPr lang="en-GB" dirty="0">
                <a:solidFill>
                  <a:schemeClr val="tx1"/>
                </a:solidFill>
                <a:latin typeface="Helvetica" pitchFamily="2" charset="0"/>
              </a:rPr>
              <a:t>(Hasegawa and Chen 1991)</a:t>
            </a:r>
            <a:endParaRPr lang="en-GB" dirty="0">
              <a:solidFill>
                <a:schemeClr val="tx1"/>
              </a:solidFill>
              <a:effectLst/>
              <a:latin typeface="Helvetica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41150DD-6160-F6C2-1F1C-AF12CFEC86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12993" y="65258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Unified</a:t>
            </a:r>
            <a:r>
              <a:rPr lang="it-IT" dirty="0"/>
              <a:t> </a:t>
            </a:r>
            <a:r>
              <a:rPr lang="it-IT" dirty="0" err="1"/>
              <a:t>theoretical</a:t>
            </a:r>
            <a:r>
              <a:rPr lang="it-IT" dirty="0"/>
              <a:t> </a:t>
            </a:r>
            <a:r>
              <a:rPr lang="it-IT" dirty="0" err="1"/>
              <a:t>approach</a:t>
            </a:r>
            <a:endParaRPr dirty="0"/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BAC3BA13-000C-9DF4-369F-0BC327C9B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7731" y="3224210"/>
            <a:ext cx="12360842" cy="41664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7512378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6F040-689B-AA8D-CF0B-772F8AE58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689C937B-60C9-78BE-CCD4-F82B0E6604B2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6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23D447AB-34C4-FEEF-96E3-6CDC9D514F38}"/>
              </a:ext>
            </a:extLst>
          </p:cNvPr>
          <p:cNvSpPr txBox="1"/>
          <p:nvPr/>
        </p:nvSpPr>
        <p:spPr>
          <a:xfrm>
            <a:off x="679886" y="1307281"/>
            <a:ext cx="1621361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GFLDR can be cast as </a:t>
            </a:r>
            <a:r>
              <a:rPr lang="en-GB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(Z&amp;C Phys. Plasmas 2014)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7F2ABDC-E740-D34F-3289-06A3891C48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106" y="81114"/>
            <a:ext cx="12580049" cy="113440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The General </a:t>
            </a:r>
            <a:r>
              <a:rPr lang="it-IT" dirty="0" err="1"/>
              <a:t>fishbone</a:t>
            </a:r>
            <a:r>
              <a:rPr lang="it-IT" dirty="0"/>
              <a:t> like </a:t>
            </a:r>
            <a:r>
              <a:rPr lang="it-IT" dirty="0" err="1"/>
              <a:t>dispersion</a:t>
            </a:r>
            <a:r>
              <a:rPr lang="it-IT" dirty="0"/>
              <a:t> relation</a:t>
            </a:r>
            <a:endParaRPr dirty="0"/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6AF4612B-A6F6-530E-51D4-C5BFAD5DD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953" y="3249624"/>
            <a:ext cx="6626121" cy="101263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generalized GK inertia">
            <a:extLst>
              <a:ext uri="{FF2B5EF4-FFF2-40B4-BE49-F238E27FC236}">
                <a16:creationId xmlns:a16="http://schemas.microsoft.com/office/drawing/2014/main" id="{6EF2EE97-70E7-23BF-3F38-56E7C1ED9706}"/>
              </a:ext>
            </a:extLst>
          </p:cNvPr>
          <p:cNvSpPr txBox="1"/>
          <p:nvPr/>
        </p:nvSpPr>
        <p:spPr>
          <a:xfrm>
            <a:off x="2117586" y="4548505"/>
            <a:ext cx="512860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L="1350644" marR="457200" indent="-1350644" algn="l" defTabSz="457200">
              <a:spcBef>
                <a:spcPts val="1000"/>
              </a:spcBef>
              <a:defRPr sz="28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3600" dirty="0"/>
              <a:t>generalized GK inertia</a:t>
            </a:r>
          </a:p>
        </p:txBody>
      </p:sp>
      <p:sp>
        <p:nvSpPr>
          <p:cNvPr id="10" name="GK potential energy/compression">
            <a:extLst>
              <a:ext uri="{FF2B5EF4-FFF2-40B4-BE49-F238E27FC236}">
                <a16:creationId xmlns:a16="http://schemas.microsoft.com/office/drawing/2014/main" id="{735C2786-B14B-B60E-A5DF-A1B6E7D2FAD1}"/>
              </a:ext>
            </a:extLst>
          </p:cNvPr>
          <p:cNvSpPr txBox="1"/>
          <p:nvPr/>
        </p:nvSpPr>
        <p:spPr>
          <a:xfrm>
            <a:off x="9931379" y="4548505"/>
            <a:ext cx="743846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L="1350644" marR="457200" indent="-1350644" algn="l" defTabSz="457200">
              <a:spcBef>
                <a:spcPts val="1000"/>
              </a:spcBef>
              <a:defRPr sz="28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3600" dirty="0"/>
              <a:t>GK potential energy/compression</a:t>
            </a:r>
          </a:p>
        </p:txBody>
      </p:sp>
      <p:sp>
        <p:nvSpPr>
          <p:cNvPr id="11" name="Rectangle">
            <a:extLst>
              <a:ext uri="{FF2B5EF4-FFF2-40B4-BE49-F238E27FC236}">
                <a16:creationId xmlns:a16="http://schemas.microsoft.com/office/drawing/2014/main" id="{3D725ED1-855B-C32C-114D-EBF81979670B}"/>
              </a:ext>
            </a:extLst>
          </p:cNvPr>
          <p:cNvSpPr/>
          <p:nvPr/>
        </p:nvSpPr>
        <p:spPr>
          <a:xfrm>
            <a:off x="9931379" y="3060216"/>
            <a:ext cx="1655493" cy="1391445"/>
          </a:xfrm>
          <a:prstGeom prst="rect">
            <a:avLst/>
          </a:prstGeom>
          <a:solidFill>
            <a:schemeClr val="accent1">
              <a:alpha val="24555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“fluid” potential energy/MHD">
            <a:extLst>
              <a:ext uri="{FF2B5EF4-FFF2-40B4-BE49-F238E27FC236}">
                <a16:creationId xmlns:a16="http://schemas.microsoft.com/office/drawing/2014/main" id="{BD495EA4-15FB-414A-640B-3D9E38D9A634}"/>
              </a:ext>
            </a:extLst>
          </p:cNvPr>
          <p:cNvSpPr txBox="1"/>
          <p:nvPr/>
        </p:nvSpPr>
        <p:spPr>
          <a:xfrm>
            <a:off x="7414966" y="2221891"/>
            <a:ext cx="690488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marL="1350644" marR="457200" indent="-1350644" algn="l" defTabSz="457200">
              <a:spcBef>
                <a:spcPts val="1000"/>
              </a:spcBef>
              <a:defRPr sz="2800">
                <a:solidFill>
                  <a:schemeClr val="accent2">
                    <a:hueOff val="-554920"/>
                    <a:satOff val="-21482"/>
                    <a:lumOff val="-6228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sz="3600" dirty="0"/>
              <a:t>“fluid” potential energy/MHD</a:t>
            </a:r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ACA5C2F4-009B-16E8-D21E-E019581FA85B}"/>
              </a:ext>
            </a:extLst>
          </p:cNvPr>
          <p:cNvSpPr/>
          <p:nvPr/>
        </p:nvSpPr>
        <p:spPr>
          <a:xfrm>
            <a:off x="7414966" y="3060216"/>
            <a:ext cx="1709281" cy="1391445"/>
          </a:xfrm>
          <a:prstGeom prst="rect">
            <a:avLst/>
          </a:prstGeom>
          <a:blipFill>
            <a:blip r:embed="rId3">
              <a:alphaModFix amt="24873"/>
            </a:blip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18B68732-C756-C0FA-1749-6EFE1511EABF}"/>
              </a:ext>
            </a:extLst>
          </p:cNvPr>
          <p:cNvSpPr/>
          <p:nvPr/>
        </p:nvSpPr>
        <p:spPr>
          <a:xfrm>
            <a:off x="4845155" y="3060216"/>
            <a:ext cx="1762679" cy="1391445"/>
          </a:xfrm>
          <a:prstGeom prst="rect">
            <a:avLst/>
          </a:prstGeom>
          <a:solidFill>
            <a:schemeClr val="accent5">
              <a:alpha val="24873"/>
            </a:schemeClr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E12E50A3-14C7-3C93-4FB4-A5D89B9EA28C}"/>
              </a:ext>
            </a:extLst>
          </p:cNvPr>
          <p:cNvSpPr txBox="1"/>
          <p:nvPr/>
        </p:nvSpPr>
        <p:spPr>
          <a:xfrm>
            <a:off x="679886" y="5664531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GFLDR is a </a:t>
            </a:r>
            <a:r>
              <a:rPr lang="en-GB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prediction first approach</a:t>
            </a: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which readily offers a </a:t>
            </a:r>
            <a:r>
              <a:rPr lang="en-GB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falsification test</a:t>
            </a: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to experimental observations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46CB1E4D-1D4B-97C5-1271-ABE123259EE5}"/>
              </a:ext>
            </a:extLst>
          </p:cNvPr>
          <p:cNvSpPr txBox="1"/>
          <p:nvPr/>
        </p:nvSpPr>
        <p:spPr>
          <a:xfrm>
            <a:off x="679886" y="7080622"/>
            <a:ext cx="16213612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GFLDR identifies </a:t>
            </a:r>
            <a:r>
              <a:rPr lang="en-GB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spatiotemporal scales</a:t>
            </a: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underlying </a:t>
            </a:r>
            <a:r>
              <a:rPr lang="en-GB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relevant physics</a:t>
            </a: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it </a:t>
            </a:r>
            <a:r>
              <a:rPr lang="en-GB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elevates interpretation</a:t>
            </a: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experimental observations and numerical simulation results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65732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69591-E51D-C510-6348-E461E8EF8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5364A4-85F5-39F2-2BC1-5AEA1B925E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624" y="2288909"/>
            <a:ext cx="7092082" cy="7040504"/>
          </a:xfrm>
          <a:prstGeom prst="rect">
            <a:avLst/>
          </a:prstGeom>
        </p:spPr>
      </p:pic>
      <p:sp>
        <p:nvSpPr>
          <p:cNvPr id="298" name="Slide Number">
            <a:extLst>
              <a:ext uri="{FF2B5EF4-FFF2-40B4-BE49-F238E27FC236}">
                <a16:creationId xmlns:a16="http://schemas.microsoft.com/office/drawing/2014/main" id="{50B5D24F-C074-2FB3-B2E2-7CE8DEAFAC91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7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C72A26E0-3C58-2E42-C30C-DC117A8EBA35}"/>
              </a:ext>
            </a:extLst>
          </p:cNvPr>
          <p:cNvSpPr txBox="1"/>
          <p:nvPr/>
        </p:nvSpPr>
        <p:spPr>
          <a:xfrm>
            <a:off x="679886" y="1215518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GFLDR has successfully been applied to AUG, DIII-D, FTU, HL-2A, HL-3, JET, NSTX, DTT, … 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EE87DF4-9FD6-9C26-1C6F-62CCF5268E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106" y="81114"/>
            <a:ext cx="1258004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High frequency </a:t>
            </a:r>
            <a:r>
              <a:rPr lang="it-IT" dirty="0" err="1"/>
              <a:t>fishbones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JET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B60EB4-EFB3-0D6B-58F1-C2FF240D7D04}"/>
              </a:ext>
            </a:extLst>
          </p:cNvPr>
          <p:cNvSpPr txBox="1"/>
          <p:nvPr/>
        </p:nvSpPr>
        <p:spPr>
          <a:xfrm>
            <a:off x="9024706" y="8302120"/>
            <a:ext cx="823142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Courtesy of F. Nabais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2005 Phys. Plasmas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102509</a:t>
            </a:r>
          </a:p>
        </p:txBody>
      </p:sp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D0C6A320-C8A2-93E4-F0C2-A4365E066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385" y="2539330"/>
            <a:ext cx="6626121" cy="1012631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Rectangle">
            <a:extLst>
              <a:ext uri="{FF2B5EF4-FFF2-40B4-BE49-F238E27FC236}">
                <a16:creationId xmlns:a16="http://schemas.microsoft.com/office/drawing/2014/main" id="{D4E156FD-C5D2-4A31-4D20-0F5A5F8EF9CE}"/>
              </a:ext>
            </a:extLst>
          </p:cNvPr>
          <p:cNvSpPr/>
          <p:nvPr/>
        </p:nvSpPr>
        <p:spPr>
          <a:xfrm>
            <a:off x="15177811" y="2349922"/>
            <a:ext cx="1655493" cy="1391445"/>
          </a:xfrm>
          <a:prstGeom prst="rect">
            <a:avLst/>
          </a:prstGeom>
          <a:solidFill>
            <a:schemeClr val="accent1">
              <a:alpha val="24555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Rectangle">
            <a:extLst>
              <a:ext uri="{FF2B5EF4-FFF2-40B4-BE49-F238E27FC236}">
                <a16:creationId xmlns:a16="http://schemas.microsoft.com/office/drawing/2014/main" id="{FA58C1BE-470E-0CA5-1E6C-7FC976A3C965}"/>
              </a:ext>
            </a:extLst>
          </p:cNvPr>
          <p:cNvSpPr/>
          <p:nvPr/>
        </p:nvSpPr>
        <p:spPr>
          <a:xfrm>
            <a:off x="12661398" y="2349922"/>
            <a:ext cx="1709281" cy="1391445"/>
          </a:xfrm>
          <a:prstGeom prst="rect">
            <a:avLst/>
          </a:prstGeom>
          <a:blipFill>
            <a:blip r:embed="rId4">
              <a:alphaModFix amt="24873"/>
            </a:blip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AF068B6F-812B-F766-C5F8-8E4490FEDAEE}"/>
              </a:ext>
            </a:extLst>
          </p:cNvPr>
          <p:cNvSpPr/>
          <p:nvPr/>
        </p:nvSpPr>
        <p:spPr>
          <a:xfrm>
            <a:off x="10091587" y="2349922"/>
            <a:ext cx="1762679" cy="1391445"/>
          </a:xfrm>
          <a:prstGeom prst="rect">
            <a:avLst/>
          </a:prstGeom>
          <a:solidFill>
            <a:schemeClr val="accent5">
              <a:alpha val="24873"/>
            </a:schemeClr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9A06F9E8-8887-3EB0-968B-01B337AEDD31}"/>
              </a:ext>
            </a:extLst>
          </p:cNvPr>
          <p:cNvSpPr/>
          <p:nvPr/>
        </p:nvSpPr>
        <p:spPr>
          <a:xfrm rot="4059451">
            <a:off x="7692860" y="2329120"/>
            <a:ext cx="712817" cy="3375536"/>
          </a:xfrm>
          <a:prstGeom prst="downArrow">
            <a:avLst/>
          </a:prstGeom>
          <a:solidFill>
            <a:schemeClr val="accent5">
              <a:lumMod val="40000"/>
              <a:lumOff val="60000"/>
              <a:alpha val="78786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6B03730-B33F-37BC-ECFB-5400EC78F9BE}"/>
              </a:ext>
            </a:extLst>
          </p:cNvPr>
          <p:cNvSpPr txBox="1"/>
          <p:nvPr/>
        </p:nvSpPr>
        <p:spPr>
          <a:xfrm>
            <a:off x="9146534" y="4739341"/>
            <a:ext cx="7987764" cy="2564805"/>
          </a:xfrm>
          <a:prstGeom prst="rect">
            <a:avLst/>
          </a:prstGeom>
          <a:solidFill>
            <a:srgbClr val="C00000">
              <a:alpha val="25646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lang="en-IT" sz="3200" dirty="0">
                <a:latin typeface="Helvetica" pitchFamily="2" charset="0"/>
              </a:rPr>
              <a:t>Shear Alfvén continuum accumulation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p</a:t>
            </a:r>
            <a:r>
              <a:rPr kumimoji="0" lang="en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oint is degenerate with GAM frequency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 pitchFamily="2" charset="0"/>
              <a:sym typeface="Helvetica Light"/>
            </a:endParaRP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Thermal plasma kinetic effects set onset 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threshold for high frequency fishbones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657813-2D4F-94DE-E09C-5C0B22F94D58}"/>
              </a:ext>
            </a:extLst>
          </p:cNvPr>
          <p:cNvSpPr txBox="1"/>
          <p:nvPr/>
        </p:nvSpPr>
        <p:spPr>
          <a:xfrm>
            <a:off x="12059190" y="4267417"/>
            <a:ext cx="507510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Z&amp;C et al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2009 </a:t>
            </a:r>
            <a:r>
              <a:rPr lang="en-GB" sz="24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Nuc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Fus.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49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085009</a:t>
            </a:r>
          </a:p>
        </p:txBody>
      </p:sp>
    </p:spTree>
    <p:extLst>
      <p:ext uri="{BB962C8B-B14F-4D97-AF65-F5344CB8AC3E}">
        <p14:creationId xmlns:p14="http://schemas.microsoft.com/office/powerpoint/2010/main" val="165580819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0DD1B-56DE-8A04-FDB4-82691A170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E36656-50EB-74C2-6C66-DBA0B0FE6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2624" y="2288909"/>
            <a:ext cx="7092082" cy="7040504"/>
          </a:xfrm>
          <a:prstGeom prst="rect">
            <a:avLst/>
          </a:prstGeom>
        </p:spPr>
      </p:pic>
      <p:sp>
        <p:nvSpPr>
          <p:cNvPr id="298" name="Slide Number">
            <a:extLst>
              <a:ext uri="{FF2B5EF4-FFF2-40B4-BE49-F238E27FC236}">
                <a16:creationId xmlns:a16="http://schemas.microsoft.com/office/drawing/2014/main" id="{090612DB-1685-DEBC-44EB-FC6AFA77FBD7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7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35A1F527-5E22-0C2F-8059-A1CB7FA62E7C}"/>
              </a:ext>
            </a:extLst>
          </p:cNvPr>
          <p:cNvSpPr txBox="1"/>
          <p:nvPr/>
        </p:nvSpPr>
        <p:spPr>
          <a:xfrm>
            <a:off x="679886" y="1215518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GFLDR has successfully been applied to AUG, DIII-D, FTU, HL-2A, HL-3, JET, NSTX, DTT … 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76BF43C-F1C8-7239-CAF7-6D51B6D129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106" y="81114"/>
            <a:ext cx="1258004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High frequency </a:t>
            </a:r>
            <a:r>
              <a:rPr lang="it-IT" dirty="0" err="1"/>
              <a:t>fishbones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JET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4E1E79-9C61-2732-3416-86AA0B24DF75}"/>
              </a:ext>
            </a:extLst>
          </p:cNvPr>
          <p:cNvSpPr txBox="1"/>
          <p:nvPr/>
        </p:nvSpPr>
        <p:spPr>
          <a:xfrm>
            <a:off x="9024706" y="8302120"/>
            <a:ext cx="8231420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Courtesy of F. Nabais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2005 Phys. Plasmas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102509</a:t>
            </a:r>
          </a:p>
        </p:txBody>
      </p:sp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2A3368CB-34D2-EFC4-97DC-3AD7F6AAF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9385" y="2539330"/>
            <a:ext cx="6626121" cy="1012631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Rectangle">
            <a:extLst>
              <a:ext uri="{FF2B5EF4-FFF2-40B4-BE49-F238E27FC236}">
                <a16:creationId xmlns:a16="http://schemas.microsoft.com/office/drawing/2014/main" id="{50CDCED7-F506-D54D-AE8E-C0C987307D89}"/>
              </a:ext>
            </a:extLst>
          </p:cNvPr>
          <p:cNvSpPr/>
          <p:nvPr/>
        </p:nvSpPr>
        <p:spPr>
          <a:xfrm>
            <a:off x="15177811" y="2349922"/>
            <a:ext cx="1655493" cy="1391445"/>
          </a:xfrm>
          <a:prstGeom prst="rect">
            <a:avLst/>
          </a:prstGeom>
          <a:solidFill>
            <a:schemeClr val="accent1">
              <a:alpha val="24555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Rectangle">
            <a:extLst>
              <a:ext uri="{FF2B5EF4-FFF2-40B4-BE49-F238E27FC236}">
                <a16:creationId xmlns:a16="http://schemas.microsoft.com/office/drawing/2014/main" id="{6A6FA957-3DA3-1EF9-35BA-ABF601A6A176}"/>
              </a:ext>
            </a:extLst>
          </p:cNvPr>
          <p:cNvSpPr/>
          <p:nvPr/>
        </p:nvSpPr>
        <p:spPr>
          <a:xfrm>
            <a:off x="12661398" y="2349922"/>
            <a:ext cx="1709281" cy="1391445"/>
          </a:xfrm>
          <a:prstGeom prst="rect">
            <a:avLst/>
          </a:prstGeom>
          <a:blipFill>
            <a:blip r:embed="rId4">
              <a:alphaModFix amt="24873"/>
            </a:blip>
          </a:blip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Rectangle">
            <a:extLst>
              <a:ext uri="{FF2B5EF4-FFF2-40B4-BE49-F238E27FC236}">
                <a16:creationId xmlns:a16="http://schemas.microsoft.com/office/drawing/2014/main" id="{603306B9-6828-2717-8AF9-B3E3F80986D6}"/>
              </a:ext>
            </a:extLst>
          </p:cNvPr>
          <p:cNvSpPr/>
          <p:nvPr/>
        </p:nvSpPr>
        <p:spPr>
          <a:xfrm>
            <a:off x="10091587" y="2349922"/>
            <a:ext cx="1762679" cy="1391445"/>
          </a:xfrm>
          <a:prstGeom prst="rect">
            <a:avLst/>
          </a:prstGeom>
          <a:solidFill>
            <a:schemeClr val="accent5">
              <a:alpha val="24873"/>
            </a:schemeClr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Down Arrow 20">
            <a:extLst>
              <a:ext uri="{FF2B5EF4-FFF2-40B4-BE49-F238E27FC236}">
                <a16:creationId xmlns:a16="http://schemas.microsoft.com/office/drawing/2014/main" id="{55DFFBC6-F223-8F98-FF74-2F330F4F91E6}"/>
              </a:ext>
            </a:extLst>
          </p:cNvPr>
          <p:cNvSpPr/>
          <p:nvPr/>
        </p:nvSpPr>
        <p:spPr>
          <a:xfrm rot="4515670">
            <a:off x="9257841" y="-580049"/>
            <a:ext cx="736806" cy="11310665"/>
          </a:xfrm>
          <a:prstGeom prst="downArrow">
            <a:avLst/>
          </a:prstGeom>
          <a:solidFill>
            <a:schemeClr val="accent1">
              <a:lumMod val="40000"/>
              <a:lumOff val="60000"/>
              <a:alpha val="58716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34625F-F9D7-3F52-330D-408D2A322A80}"/>
              </a:ext>
            </a:extLst>
          </p:cNvPr>
          <p:cNvSpPr txBox="1"/>
          <p:nvPr/>
        </p:nvSpPr>
        <p:spPr>
          <a:xfrm>
            <a:off x="9146534" y="5116502"/>
            <a:ext cx="8194551" cy="3057247"/>
          </a:xfrm>
          <a:prstGeom prst="rect">
            <a:avLst/>
          </a:prstGeom>
          <a:solidFill>
            <a:schemeClr val="accent1">
              <a:lumMod val="75000"/>
              <a:alpha val="25646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Energetic particles provide effective drive</a:t>
            </a:r>
            <a:endParaRPr lang="en-IT" sz="3200" dirty="0">
              <a:latin typeface="Helvetica" pitchFamily="2" charset="0"/>
            </a:endParaRP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3200" dirty="0">
                <a:latin typeface="Helvetica" pitchFamily="2" charset="0"/>
              </a:rPr>
              <a:t>w</a:t>
            </a:r>
            <a:r>
              <a:rPr lang="en-IT" sz="3200" dirty="0">
                <a:latin typeface="Helvetica" pitchFamily="2" charset="0"/>
              </a:rPr>
              <a:t>ith strong ICRH in low-density plasma</a:t>
            </a:r>
            <a:endParaRPr kumimoji="0" lang="en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 pitchFamily="2" charset="0"/>
              <a:sym typeface="Helvetica Light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 pitchFamily="2" charset="0"/>
              <a:sym typeface="Helvetica Light"/>
            </a:endParaRPr>
          </a:p>
          <a:p>
            <a:pPr marL="457200" marR="0" indent="-45720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q"/>
              <a:tabLst/>
            </a:pPr>
            <a:r>
              <a:rPr kumimoji="0" lang="en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Nonlinear chirping dynamics is consistent 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3200" dirty="0">
                <a:latin typeface="Helvetica" pitchFamily="2" charset="0"/>
              </a:rPr>
              <a:t>w</a:t>
            </a:r>
            <a:r>
              <a:rPr kumimoji="0" lang="en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ith predicted evolution due to precession</a:t>
            </a:r>
          </a:p>
          <a:p>
            <a:pPr marR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GB" sz="3200" dirty="0">
                <a:latin typeface="Helvetica" pitchFamily="2" charset="0"/>
              </a:rPr>
              <a:t>r</a:t>
            </a:r>
            <a:r>
              <a:rPr lang="en-IT" sz="3200" dirty="0">
                <a:latin typeface="Helvetica" pitchFamily="2" charset="0"/>
              </a:rPr>
              <a:t>esonance of EP tail</a:t>
            </a:r>
            <a:endParaRPr kumimoji="0" lang="en-IT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" pitchFamily="2" charset="0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CB2759-CED1-4CB5-674E-F3C81468FC0D}"/>
              </a:ext>
            </a:extLst>
          </p:cNvPr>
          <p:cNvSpPr txBox="1"/>
          <p:nvPr/>
        </p:nvSpPr>
        <p:spPr>
          <a:xfrm>
            <a:off x="12181018" y="4587728"/>
            <a:ext cx="507510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Z&amp;C et al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2009 </a:t>
            </a:r>
            <a:r>
              <a:rPr lang="en-GB" sz="24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Nuc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Fus.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49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085009</a:t>
            </a:r>
          </a:p>
        </p:txBody>
      </p:sp>
    </p:spTree>
    <p:extLst>
      <p:ext uri="{BB962C8B-B14F-4D97-AF65-F5344CB8AC3E}">
        <p14:creationId xmlns:p14="http://schemas.microsoft.com/office/powerpoint/2010/main" val="414144452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8342C-80C1-EFAD-F5C0-39BF0C36C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B33C1CAA-644D-DD70-C42D-1542B4916C9A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8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AFFC02F4-F340-C390-A9C4-D28CCC040E19}"/>
              </a:ext>
            </a:extLst>
          </p:cNvPr>
          <p:cNvSpPr txBox="1"/>
          <p:nvPr/>
        </p:nvSpPr>
        <p:spPr>
          <a:xfrm>
            <a:off x="563324" y="1215518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SAW-ISW (Shear Alfvén-Ion Sound) continuum computed by GFLDR for realistic DTT equilibrium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976116C-B9A9-F244-8F92-C5F81E94A1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106" y="81114"/>
            <a:ext cx="1258004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Importance</a:t>
            </a:r>
            <a:r>
              <a:rPr lang="it-IT" dirty="0"/>
              <a:t> of </a:t>
            </a:r>
            <a:r>
              <a:rPr lang="it-IT" dirty="0" err="1"/>
              <a:t>polarization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5AD295-BD4E-D5D6-EB58-4492B6308BC5}"/>
              </a:ext>
            </a:extLst>
          </p:cNvPr>
          <p:cNvSpPr txBox="1"/>
          <p:nvPr/>
        </p:nvSpPr>
        <p:spPr>
          <a:xfrm>
            <a:off x="10626213" y="1993343"/>
            <a:ext cx="615072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G. Wei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2024 Phys. Plasmas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31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072505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71DE336-6B77-CCD1-9A90-2625BDC7D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61" y="2879755"/>
            <a:ext cx="5701084" cy="58436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6836D4-6544-A94F-2963-684EEC543846}"/>
              </a:ext>
            </a:extLst>
          </p:cNvPr>
          <p:cNvSpPr txBox="1"/>
          <p:nvPr/>
        </p:nvSpPr>
        <p:spPr>
          <a:xfrm>
            <a:off x="1002623" y="2504428"/>
            <a:ext cx="4568559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Divertor Tokamak Test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B485C1-41A1-0FAB-7591-83BE00316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224" y="2879755"/>
            <a:ext cx="9695712" cy="17970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30876C-E25D-B9C0-8CC9-62A0CEB17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019" y="5432917"/>
            <a:ext cx="4622800" cy="4572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9C38FF-4ADA-972A-A2E9-171EE3072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44005" y="5432917"/>
            <a:ext cx="4432300" cy="45720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62BEF4FF-A3EC-9EB0-D3ED-CA3A28543BA8}"/>
              </a:ext>
            </a:extLst>
          </p:cNvPr>
          <p:cNvSpPr/>
          <p:nvPr/>
        </p:nvSpPr>
        <p:spPr>
          <a:xfrm>
            <a:off x="9341110" y="2682109"/>
            <a:ext cx="1285103" cy="1247402"/>
          </a:xfrm>
          <a:prstGeom prst="ellipse">
            <a:avLst/>
          </a:prstGeom>
          <a:blipFill dpi="0" rotWithShape="1">
            <a:blip r:embed="rId6">
              <a:alphaModFix amt="35218"/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1A89363-06E0-3E20-6959-49EBBB96772C}"/>
              </a:ext>
            </a:extLst>
          </p:cNvPr>
          <p:cNvSpPr/>
          <p:nvPr/>
        </p:nvSpPr>
        <p:spPr>
          <a:xfrm>
            <a:off x="14090223" y="2662913"/>
            <a:ext cx="1285103" cy="1247402"/>
          </a:xfrm>
          <a:prstGeom prst="ellipse">
            <a:avLst/>
          </a:prstGeom>
          <a:blipFill dpi="0" rotWithShape="1">
            <a:blip r:embed="rId6">
              <a:alphaModFix amt="35218"/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3" name="Down Arrow 22">
            <a:extLst>
              <a:ext uri="{FF2B5EF4-FFF2-40B4-BE49-F238E27FC236}">
                <a16:creationId xmlns:a16="http://schemas.microsoft.com/office/drawing/2014/main" id="{8837418A-1EEE-4AD0-48CD-BC893706A52B}"/>
              </a:ext>
            </a:extLst>
          </p:cNvPr>
          <p:cNvSpPr/>
          <p:nvPr/>
        </p:nvSpPr>
        <p:spPr>
          <a:xfrm rot="3079847">
            <a:off x="7960735" y="3120983"/>
            <a:ext cx="725173" cy="2863308"/>
          </a:xfrm>
          <a:prstGeom prst="downArrow">
            <a:avLst/>
          </a:prstGeom>
          <a:blipFill dpi="0" rotWithShape="1">
            <a:blip r:embed="rId6">
              <a:alphaModFix amt="48960"/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Down Arrow 23">
            <a:extLst>
              <a:ext uri="{FF2B5EF4-FFF2-40B4-BE49-F238E27FC236}">
                <a16:creationId xmlns:a16="http://schemas.microsoft.com/office/drawing/2014/main" id="{1B79C8CF-618A-89D2-0DD8-ED41A6886AAD}"/>
              </a:ext>
            </a:extLst>
          </p:cNvPr>
          <p:cNvSpPr/>
          <p:nvPr/>
        </p:nvSpPr>
        <p:spPr>
          <a:xfrm rot="1730036">
            <a:off x="13281576" y="3410291"/>
            <a:ext cx="667265" cy="2026508"/>
          </a:xfrm>
          <a:prstGeom prst="downArrow">
            <a:avLst/>
          </a:prstGeom>
          <a:blipFill dpi="0" rotWithShape="1">
            <a:blip r:embed="rId6">
              <a:alphaModFix amt="48960"/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6315906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DAD8C-4924-B1CF-5CB9-912911AF1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9BFB18E6-924C-758D-0941-744F43599300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8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AC76E608-2E99-C71B-F438-12CEC9DB670F}"/>
              </a:ext>
            </a:extLst>
          </p:cNvPr>
          <p:cNvSpPr txBox="1"/>
          <p:nvPr/>
        </p:nvSpPr>
        <p:spPr>
          <a:xfrm>
            <a:off x="563324" y="1215518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SAW-ISW (Shear Alfvén-Ion Sound) continuum computed by GFLDR for realistic DTT equilibrium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86634155-4593-A09B-5908-C4A58D7FFC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106" y="81114"/>
            <a:ext cx="1258004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Importance</a:t>
            </a:r>
            <a:r>
              <a:rPr lang="it-IT" dirty="0"/>
              <a:t> of </a:t>
            </a:r>
            <a:r>
              <a:rPr lang="it-IT" dirty="0" err="1"/>
              <a:t>polarization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8D69C5-74FD-3E4E-47A5-845C1E3ED24A}"/>
              </a:ext>
            </a:extLst>
          </p:cNvPr>
          <p:cNvSpPr txBox="1"/>
          <p:nvPr/>
        </p:nvSpPr>
        <p:spPr>
          <a:xfrm>
            <a:off x="10626213" y="1993343"/>
            <a:ext cx="615072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G. Wei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2024 Phys. Plasmas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31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072505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D90723-FE15-5F96-31E8-1B5E434D2D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61" y="2879755"/>
            <a:ext cx="5701084" cy="58436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BF0F50-B8F0-DA0F-7825-D8CFE200F100}"/>
              </a:ext>
            </a:extLst>
          </p:cNvPr>
          <p:cNvSpPr txBox="1"/>
          <p:nvPr/>
        </p:nvSpPr>
        <p:spPr>
          <a:xfrm>
            <a:off x="1002623" y="2504428"/>
            <a:ext cx="4568559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Divertor Tokamak Test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86B7C9-F0AB-967C-D15C-56F3BE8B1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224" y="2879755"/>
            <a:ext cx="9695712" cy="1797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E6CAAF-567E-C76D-B02A-1E29A4F6E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7003" y="5347386"/>
            <a:ext cx="8066950" cy="27586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49D2BD-64D7-FEB4-153C-9FFBD0A769DE}"/>
              </a:ext>
            </a:extLst>
          </p:cNvPr>
          <p:cNvSpPr txBox="1"/>
          <p:nvPr/>
        </p:nvSpPr>
        <p:spPr>
          <a:xfrm>
            <a:off x="10639288" y="4752351"/>
            <a:ext cx="212237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Alfvénicity</a:t>
            </a:r>
            <a:endParaRPr kumimoji="0" lang="en-IT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119DC5-E4C0-F02D-134B-27578D7C917D}"/>
              </a:ext>
            </a:extLst>
          </p:cNvPr>
          <p:cNvSpPr txBox="1"/>
          <p:nvPr/>
        </p:nvSpPr>
        <p:spPr>
          <a:xfrm>
            <a:off x="10265541" y="8229143"/>
            <a:ext cx="687207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M.</a:t>
            </a:r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V. Falessi 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2019 Phys. Plasmas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082502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036919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38CE5-6BEE-E2A8-E089-98B681EAC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D9724724-F16A-78E5-51A3-1A5B8BAC33F8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8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EB98C3E8-BC02-21D2-3DFD-BDF794E1F4CE}"/>
              </a:ext>
            </a:extLst>
          </p:cNvPr>
          <p:cNvSpPr txBox="1"/>
          <p:nvPr/>
        </p:nvSpPr>
        <p:spPr>
          <a:xfrm>
            <a:off x="563324" y="1215518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SAW-ISW (Shear Alfvén-Ion Sound) continuum computed by GFLDR for realistic DTT equilibrium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7C72732-6984-A618-5B05-D0C6AC1440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106" y="81114"/>
            <a:ext cx="1258004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Importance</a:t>
            </a:r>
            <a:r>
              <a:rPr lang="it-IT" dirty="0"/>
              <a:t> of </a:t>
            </a:r>
            <a:r>
              <a:rPr lang="it-IT" dirty="0" err="1"/>
              <a:t>polarization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CCDFAF-E739-C8D7-A532-AE9FD872E5AA}"/>
              </a:ext>
            </a:extLst>
          </p:cNvPr>
          <p:cNvSpPr txBox="1"/>
          <p:nvPr/>
        </p:nvSpPr>
        <p:spPr>
          <a:xfrm>
            <a:off x="10626213" y="1993343"/>
            <a:ext cx="615072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G. Wei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2024 Phys. Plasmas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31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072505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6B24AE-5BB1-2F3F-DCD7-31F58D8D6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61" y="2879755"/>
            <a:ext cx="5701084" cy="58436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A344E89-A28E-451D-D1D5-5470BDA8AA35}"/>
              </a:ext>
            </a:extLst>
          </p:cNvPr>
          <p:cNvSpPr txBox="1"/>
          <p:nvPr/>
        </p:nvSpPr>
        <p:spPr>
          <a:xfrm>
            <a:off x="1002623" y="2504428"/>
            <a:ext cx="4568559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Divertor Tokamak Test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D58957-A8C0-274A-0453-49881A583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694" y="2801945"/>
            <a:ext cx="8939946" cy="62640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41BEAA-E1A1-66A8-4FFB-96947E75CF64}"/>
              </a:ext>
            </a:extLst>
          </p:cNvPr>
          <p:cNvSpPr txBox="1"/>
          <p:nvPr/>
        </p:nvSpPr>
        <p:spPr>
          <a:xfrm rot="5400000">
            <a:off x="15620538" y="5213596"/>
            <a:ext cx="1971694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Alfvénicity</a:t>
            </a:r>
          </a:p>
        </p:txBody>
      </p:sp>
    </p:spTree>
    <p:extLst>
      <p:ext uri="{BB962C8B-B14F-4D97-AF65-F5344CB8AC3E}">
        <p14:creationId xmlns:p14="http://schemas.microsoft.com/office/powerpoint/2010/main" val="14427106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F21C3-D94E-7AF4-3C1B-AA9A28F48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54053720-75DF-D7E3-74B1-2C1055F582D1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9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FDC306D1-FBEE-01A3-9D86-610081C8FE5E}"/>
              </a:ext>
            </a:extLst>
          </p:cNvPr>
          <p:cNvSpPr txBox="1"/>
          <p:nvPr/>
        </p:nvSpPr>
        <p:spPr>
          <a:xfrm>
            <a:off x="563324" y="1215518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Interaction of TAE with SAW-ISW continuum leads to resonant absorption and damping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00FFCB49-17D1-A172-C6F5-99E62B5506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106" y="81114"/>
            <a:ext cx="1258004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Crucial</a:t>
            </a:r>
            <a:r>
              <a:rPr lang="it-IT" dirty="0"/>
              <a:t> </a:t>
            </a:r>
            <a:r>
              <a:rPr lang="it-IT" dirty="0" err="1"/>
              <a:t>role</a:t>
            </a:r>
            <a:r>
              <a:rPr lang="it-IT" dirty="0"/>
              <a:t> of mode </a:t>
            </a:r>
            <a:r>
              <a:rPr lang="it-IT" dirty="0" err="1"/>
              <a:t>structures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AB74E1-5215-2D12-95C6-A499C3D06B14}"/>
              </a:ext>
            </a:extLst>
          </p:cNvPr>
          <p:cNvSpPr txBox="1"/>
          <p:nvPr/>
        </p:nvSpPr>
        <p:spPr>
          <a:xfrm>
            <a:off x="10626213" y="1993343"/>
            <a:ext cx="615072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G. Wei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2024 Phys. Plasmas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31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072505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73C097-ECA7-6C6D-8459-2EDD3EA1C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65267"/>
            <a:ext cx="8232109" cy="50436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378B25-73D7-F935-9ED4-D2B6AF9B0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2109" y="2465267"/>
            <a:ext cx="8642399" cy="5294990"/>
          </a:xfrm>
          <a:prstGeom prst="rect">
            <a:avLst/>
          </a:prstGeom>
        </p:spPr>
      </p:pic>
      <p:sp>
        <p:nvSpPr>
          <p:cNvPr id="11" name="TextBox 12">
            <a:extLst>
              <a:ext uri="{FF2B5EF4-FFF2-40B4-BE49-F238E27FC236}">
                <a16:creationId xmlns:a16="http://schemas.microsoft.com/office/drawing/2014/main" id="{62D9B2E9-9FA6-67B0-18F6-5B313BA6AB7F}"/>
              </a:ext>
            </a:extLst>
          </p:cNvPr>
          <p:cNvSpPr txBox="1"/>
          <p:nvPr/>
        </p:nvSpPr>
        <p:spPr>
          <a:xfrm>
            <a:off x="563324" y="7508883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 structures in ballooning and real space are crucial for correct description of damping and drive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97807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E7ACE-4A82-13E2-29E3-5556A3A45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8F172D22-1E0C-3F9C-867D-4AFD4C892676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41437" y="382278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10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12F72F88-CBCA-E886-62B6-BE389CA1B43E}"/>
              </a:ext>
            </a:extLst>
          </p:cNvPr>
          <p:cNvSpPr txBox="1"/>
          <p:nvPr/>
        </p:nvSpPr>
        <p:spPr>
          <a:xfrm>
            <a:off x="563324" y="1215518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Recent experimental observations from DIII-D capture mode polarization effects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537195A9-5622-DAA6-BBB3-E4EDE5F1BB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106" y="81114"/>
            <a:ext cx="1258004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Recent</a:t>
            </a:r>
            <a:r>
              <a:rPr lang="it-IT" dirty="0"/>
              <a:t> </a:t>
            </a:r>
            <a:r>
              <a:rPr lang="it-IT" dirty="0" err="1"/>
              <a:t>experimental</a:t>
            </a:r>
            <a:r>
              <a:rPr lang="it-IT" dirty="0"/>
              <a:t> </a:t>
            </a:r>
            <a:r>
              <a:rPr lang="it-IT" dirty="0" err="1"/>
              <a:t>observations</a:t>
            </a:r>
            <a:endParaRPr dirty="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FFC4765C-122C-249D-34A2-AE06B532D4D8}"/>
              </a:ext>
            </a:extLst>
          </p:cNvPr>
          <p:cNvSpPr txBox="1"/>
          <p:nvPr/>
        </p:nvSpPr>
        <p:spPr>
          <a:xfrm>
            <a:off x="563324" y="7508883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GFLDR provides precise prediction of experimental measurements and awaits for falsification test 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429882F-E4A7-AC09-C183-42E9442C4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4627" y="2229305"/>
            <a:ext cx="7383140" cy="54654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20D478-CCE0-FC7A-EC58-B4C366E23CC2}"/>
              </a:ext>
            </a:extLst>
          </p:cNvPr>
          <p:cNvSpPr txBox="1"/>
          <p:nvPr/>
        </p:nvSpPr>
        <p:spPr>
          <a:xfrm>
            <a:off x="10196613" y="1993343"/>
            <a:ext cx="700993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W.W Heidbrink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2025 </a:t>
            </a:r>
            <a:r>
              <a:rPr lang="en-GB" sz="24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Nucl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Fusion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65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112002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E325-A429-2257-DF2B-8BDBD9C2BC67}"/>
              </a:ext>
            </a:extLst>
          </p:cNvPr>
          <p:cNvSpPr txBox="1"/>
          <p:nvPr/>
        </p:nvSpPr>
        <p:spPr>
          <a:xfrm>
            <a:off x="1272740" y="3622065"/>
            <a:ext cx="4918013" cy="16414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2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Polarization </a:t>
            </a:r>
            <a:r>
              <a:rPr kumimoji="0" lang="en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analogous to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Alfvénicity</a:t>
            </a:r>
            <a:r>
              <a:rPr lang="en-IT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defined in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7631BA-ABD7-8FDB-AF90-B30D8D36C9AE}"/>
              </a:ext>
            </a:extLst>
          </p:cNvPr>
          <p:cNvSpPr txBox="1"/>
          <p:nvPr/>
        </p:nvSpPr>
        <p:spPr>
          <a:xfrm>
            <a:off x="295710" y="4801273"/>
            <a:ext cx="687207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M.</a:t>
            </a:r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V. Falessi 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2019 Phys. Plasmas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082502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88589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D1FAD-CE67-A44D-25D5-1017B72C0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9650771D-D7E2-DCCF-6D76-8024D11E39FF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41437" y="382278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11</a:t>
            </a:r>
            <a:endParaRPr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DA4196A-AFF1-E5E6-9A20-B4CAE08EDC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80106" y="81114"/>
            <a:ext cx="1258004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Crucial</a:t>
            </a:r>
            <a:r>
              <a:rPr lang="it-IT" dirty="0"/>
              <a:t> </a:t>
            </a:r>
            <a:r>
              <a:rPr lang="it-IT" dirty="0" err="1"/>
              <a:t>role</a:t>
            </a:r>
            <a:r>
              <a:rPr lang="it-IT" dirty="0"/>
              <a:t> of </a:t>
            </a:r>
            <a:r>
              <a:rPr lang="it-IT" dirty="0" err="1"/>
              <a:t>wave</a:t>
            </a:r>
            <a:r>
              <a:rPr lang="it-IT" dirty="0"/>
              <a:t> </a:t>
            </a:r>
            <a:r>
              <a:rPr lang="it-IT" dirty="0" err="1"/>
              <a:t>particle</a:t>
            </a:r>
            <a:r>
              <a:rPr lang="it-IT" dirty="0"/>
              <a:t> </a:t>
            </a:r>
            <a:r>
              <a:rPr lang="it-IT" dirty="0" err="1"/>
              <a:t>resonances</a:t>
            </a:r>
            <a:endParaRPr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CE27E1-6397-FD04-BC6B-054AE14D6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542" y="5729796"/>
            <a:ext cx="10309164" cy="39426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210062D-B1F8-C767-9CAE-8FF4359FC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542" y="2171718"/>
            <a:ext cx="10585412" cy="40483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6A3B779-D4FF-F1AB-9A35-B6D0C8884837}"/>
              </a:ext>
            </a:extLst>
          </p:cNvPr>
          <p:cNvSpPr txBox="1"/>
          <p:nvPr/>
        </p:nvSpPr>
        <p:spPr>
          <a:xfrm>
            <a:off x="563324" y="1254679"/>
            <a:ext cx="16213612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just">
              <a:buClr>
                <a:schemeClr val="tx1"/>
              </a:buClr>
              <a:buFont typeface="Wingdings" pitchFamily="2" charset="2"/>
              <a:buChar char="q"/>
            </a:pPr>
            <a:r>
              <a:rPr lang="en-GB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 structures in ballooning and real space also affect the wave-particle resonances and power exchange</a:t>
            </a:r>
            <a:endParaRPr lang="en-GB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63B080-6266-E7A0-D26B-01CCCFBE7172}"/>
              </a:ext>
            </a:extLst>
          </p:cNvPr>
          <p:cNvSpPr txBox="1"/>
          <p:nvPr/>
        </p:nvSpPr>
        <p:spPr>
          <a:xfrm>
            <a:off x="10897121" y="1935756"/>
            <a:ext cx="587981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G. Wei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2025 </a:t>
            </a:r>
            <a:r>
              <a:rPr lang="en-GB" sz="24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Nucl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Fusion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65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106035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111D3D-501C-8811-82B2-9D1782D722EA}"/>
              </a:ext>
            </a:extLst>
          </p:cNvPr>
          <p:cNvSpPr txBox="1"/>
          <p:nvPr/>
        </p:nvSpPr>
        <p:spPr>
          <a:xfrm rot="5400000">
            <a:off x="13925416" y="3800014"/>
            <a:ext cx="206947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Circulating</a:t>
            </a:r>
            <a:endParaRPr kumimoji="0" lang="en-IT" sz="3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E06D55-3E7E-8A47-D6B3-1FD237B10F65}"/>
              </a:ext>
            </a:extLst>
          </p:cNvPr>
          <p:cNvSpPr txBox="1"/>
          <p:nvPr/>
        </p:nvSpPr>
        <p:spPr>
          <a:xfrm rot="5400000">
            <a:off x="14137814" y="7379063"/>
            <a:ext cx="1644681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2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Trapped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14CA8E-3942-0942-86DC-C1E8116FBF24}"/>
              </a:ext>
            </a:extLst>
          </p:cNvPr>
          <p:cNvSpPr txBox="1"/>
          <p:nvPr/>
        </p:nvSpPr>
        <p:spPr>
          <a:xfrm>
            <a:off x="496792" y="3525188"/>
            <a:ext cx="2923877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EP: isotropic 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slowing down</a:t>
            </a:r>
            <a:endParaRPr kumimoji="0" lang="en-IT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B8A6387-2642-2908-39BE-B931D4FCC5FA}"/>
              </a:ext>
            </a:extLst>
          </p:cNvPr>
          <p:cNvSpPr txBox="1"/>
          <p:nvPr/>
        </p:nvSpPr>
        <p:spPr>
          <a:xfrm>
            <a:off x="213489" y="6997412"/>
            <a:ext cx="3738204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GFLDR synthetic</a:t>
            </a: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</a:t>
            </a: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diagnostics</a:t>
            </a:r>
            <a:endParaRPr kumimoji="0" lang="en-IT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61186288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F90DD-2DEB-D18F-AF55-CE4204EFB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">
            <a:extLst>
              <a:ext uri="{FF2B5EF4-FFF2-40B4-BE49-F238E27FC236}">
                <a16:creationId xmlns:a16="http://schemas.microsoft.com/office/drawing/2014/main" id="{62D76F11-A208-5038-CFB0-46857F7E7B28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6005558" y="382278"/>
            <a:ext cx="230832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2</a:t>
            </a:r>
            <a:endParaRPr dirty="0"/>
          </a:p>
        </p:txBody>
      </p:sp>
      <p:sp>
        <p:nvSpPr>
          <p:cNvPr id="303" name="Plasma and fusion…">
            <a:extLst>
              <a:ext uri="{FF2B5EF4-FFF2-40B4-BE49-F238E27FC236}">
                <a16:creationId xmlns:a16="http://schemas.microsoft.com/office/drawing/2014/main" id="{3C91D766-77D6-F440-761D-F4C3BD18B613}"/>
              </a:ext>
            </a:extLst>
          </p:cNvPr>
          <p:cNvSpPr txBox="1"/>
          <p:nvPr/>
        </p:nvSpPr>
        <p:spPr>
          <a:xfrm>
            <a:off x="2893947" y="4383579"/>
            <a:ext cx="3898503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Plasma and fusion</a:t>
            </a:r>
          </a:p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reactivity profiles</a:t>
            </a:r>
          </a:p>
        </p:txBody>
      </p:sp>
      <p:sp>
        <p:nvSpPr>
          <p:cNvPr id="304" name="Multi-spatiotemporal…">
            <a:extLst>
              <a:ext uri="{FF2B5EF4-FFF2-40B4-BE49-F238E27FC236}">
                <a16:creationId xmlns:a16="http://schemas.microsoft.com/office/drawing/2014/main" id="{DF884171-4DEA-376A-4EEE-85CDCBCF3B52}"/>
              </a:ext>
            </a:extLst>
          </p:cNvPr>
          <p:cNvSpPr txBox="1"/>
          <p:nvPr/>
        </p:nvSpPr>
        <p:spPr>
          <a:xfrm>
            <a:off x="6569300" y="2565767"/>
            <a:ext cx="4815558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Multi-spatiotemporal </a:t>
            </a:r>
          </a:p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scale fluctuations</a:t>
            </a:r>
          </a:p>
        </p:txBody>
      </p:sp>
      <p:sp>
        <p:nvSpPr>
          <p:cNvPr id="305" name="Meso &amp; macro-scale…">
            <a:extLst>
              <a:ext uri="{FF2B5EF4-FFF2-40B4-BE49-F238E27FC236}">
                <a16:creationId xmlns:a16="http://schemas.microsoft.com/office/drawing/2014/main" id="{CF23F8C7-D614-9CBC-05D2-D0435FDE6E9B}"/>
              </a:ext>
            </a:extLst>
          </p:cNvPr>
          <p:cNvSpPr txBox="1"/>
          <p:nvPr/>
        </p:nvSpPr>
        <p:spPr>
          <a:xfrm>
            <a:off x="6553340" y="6501531"/>
            <a:ext cx="4847481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Meso &amp; macro-scale</a:t>
            </a:r>
          </a:p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distortion of equilibrium</a:t>
            </a:r>
          </a:p>
        </p:txBody>
      </p:sp>
      <p:sp>
        <p:nvSpPr>
          <p:cNvPr id="306" name="Turbulence &amp; fluctuation…">
            <a:extLst>
              <a:ext uri="{FF2B5EF4-FFF2-40B4-BE49-F238E27FC236}">
                <a16:creationId xmlns:a16="http://schemas.microsoft.com/office/drawing/2014/main" id="{BF6BF13D-84EA-7A0D-9B6E-28AEA8ECFA7B}"/>
              </a:ext>
            </a:extLst>
          </p:cNvPr>
          <p:cNvSpPr txBox="1"/>
          <p:nvPr/>
        </p:nvSpPr>
        <p:spPr>
          <a:xfrm>
            <a:off x="10090653" y="4533649"/>
            <a:ext cx="5078313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Turbulence &amp; fluctuation</a:t>
            </a:r>
          </a:p>
          <a:p>
            <a:pPr>
              <a:defRPr>
                <a:latin typeface="Helvetica"/>
                <a:ea typeface="Helvetica"/>
                <a:cs typeface="Helvetica"/>
                <a:sym typeface="Helvetica"/>
              </a:defRPr>
            </a:pPr>
            <a:r>
              <a:t>driven fluxes</a:t>
            </a:r>
          </a:p>
        </p:txBody>
      </p:sp>
      <p:pic>
        <p:nvPicPr>
          <p:cNvPr id="307" name="Image" descr="Image">
            <a:extLst>
              <a:ext uri="{FF2B5EF4-FFF2-40B4-BE49-F238E27FC236}">
                <a16:creationId xmlns:a16="http://schemas.microsoft.com/office/drawing/2014/main" id="{02832A3C-4EC8-B926-D4D9-DF29664ED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8181" y="2725891"/>
            <a:ext cx="1573878" cy="1573877"/>
          </a:xfrm>
          <a:prstGeom prst="rect">
            <a:avLst/>
          </a:prstGeom>
          <a:ln w="12700">
            <a:miter lim="400000"/>
          </a:ln>
        </p:spPr>
      </p:pic>
      <p:pic>
        <p:nvPicPr>
          <p:cNvPr id="308" name="Image" descr="Image">
            <a:extLst>
              <a:ext uri="{FF2B5EF4-FFF2-40B4-BE49-F238E27FC236}">
                <a16:creationId xmlns:a16="http://schemas.microsoft.com/office/drawing/2014/main" id="{4ECC1771-C38C-F3C4-0205-22AD79B13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81016" y="2792741"/>
            <a:ext cx="1592786" cy="1592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9" name="Image" descr="Image">
            <a:extLst>
              <a:ext uri="{FF2B5EF4-FFF2-40B4-BE49-F238E27FC236}">
                <a16:creationId xmlns:a16="http://schemas.microsoft.com/office/drawing/2014/main" id="{3F211239-A0CC-F2D5-B146-8DBB32040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1549438" y="5973183"/>
            <a:ext cx="1592786" cy="15927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0" name="Image" descr="Image">
            <a:extLst>
              <a:ext uri="{FF2B5EF4-FFF2-40B4-BE49-F238E27FC236}">
                <a16:creationId xmlns:a16="http://schemas.microsoft.com/office/drawing/2014/main" id="{7D0C2DC9-9F80-D262-8B5A-FAC866EFB9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519281" y="5982636"/>
            <a:ext cx="1573878" cy="157387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AB960C-AD07-C082-46EA-AA8F6B87C6CA}"/>
              </a:ext>
            </a:extLst>
          </p:cNvPr>
          <p:cNvSpPr txBox="1"/>
          <p:nvPr/>
        </p:nvSpPr>
        <p:spPr>
          <a:xfrm>
            <a:off x="11524794" y="7967771"/>
            <a:ext cx="323486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b="1" dirty="0">
                <a:solidFill>
                  <a:schemeClr val="accent5"/>
                </a:solidFill>
              </a:rPr>
              <a:t>NL </a:t>
            </a:r>
            <a:r>
              <a:rPr lang="it-IT" b="1" dirty="0" err="1">
                <a:solidFill>
                  <a:schemeClr val="accent5"/>
                </a:solidFill>
              </a:rPr>
              <a:t>wave-wave</a:t>
            </a:r>
            <a:endParaRPr lang="it-IT" b="1" dirty="0">
              <a:solidFill>
                <a:schemeClr val="accent5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C316C4-0B3F-B30B-A5F3-14B568DC6DFE}"/>
              </a:ext>
            </a:extLst>
          </p:cNvPr>
          <p:cNvSpPr txBox="1"/>
          <p:nvPr/>
        </p:nvSpPr>
        <p:spPr>
          <a:xfrm>
            <a:off x="2095597" y="7973926"/>
            <a:ext cx="373499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b="1" dirty="0">
                <a:solidFill>
                  <a:schemeClr val="accent5"/>
                </a:solidFill>
              </a:rPr>
              <a:t>NL </a:t>
            </a:r>
            <a:r>
              <a:rPr lang="it-IT" b="1" dirty="0" err="1">
                <a:solidFill>
                  <a:schemeClr val="accent5"/>
                </a:solidFill>
              </a:rPr>
              <a:t>wave-particle</a:t>
            </a:r>
            <a:endParaRPr lang="it-IT" b="1" dirty="0">
              <a:solidFill>
                <a:schemeClr val="accent5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EA453BE-4EB1-AC01-AF41-86A8D3D13572}"/>
              </a:ext>
            </a:extLst>
          </p:cNvPr>
          <p:cNvCxnSpPr>
            <a:cxnSpLocks/>
            <a:stCxn id="4" idx="0"/>
          </p:cNvCxnSpPr>
          <p:nvPr/>
        </p:nvCxnSpPr>
        <p:spPr>
          <a:xfrm flipV="1">
            <a:off x="3963095" y="7703726"/>
            <a:ext cx="2218964" cy="270201"/>
          </a:xfrm>
          <a:prstGeom prst="straightConnector1">
            <a:avLst/>
          </a:prstGeom>
          <a:noFill/>
          <a:ln w="25400" cap="flat">
            <a:solidFill>
              <a:srgbClr val="C00000"/>
            </a:solidFill>
            <a:prstDash val="solid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F3F0601-01E7-18B2-1185-AC6B6D9774F4}"/>
              </a:ext>
            </a:extLst>
          </p:cNvPr>
          <p:cNvCxnSpPr>
            <a:cxnSpLocks/>
          </p:cNvCxnSpPr>
          <p:nvPr/>
        </p:nvCxnSpPr>
        <p:spPr>
          <a:xfrm flipH="1" flipV="1">
            <a:off x="9020958" y="3944867"/>
            <a:ext cx="4467681" cy="3995647"/>
          </a:xfrm>
          <a:prstGeom prst="straightConnector1">
            <a:avLst/>
          </a:prstGeom>
          <a:noFill/>
          <a:ln w="25400" cap="flat">
            <a:solidFill>
              <a:srgbClr val="C00000"/>
            </a:solidFill>
            <a:prstDash val="solid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DA6024C-0BCD-4878-3876-7EAB7E3B92F8}"/>
              </a:ext>
            </a:extLst>
          </p:cNvPr>
          <p:cNvCxnSpPr>
            <a:cxnSpLocks/>
          </p:cNvCxnSpPr>
          <p:nvPr/>
        </p:nvCxnSpPr>
        <p:spPr>
          <a:xfrm flipV="1">
            <a:off x="3959812" y="3944867"/>
            <a:ext cx="4412776" cy="4008513"/>
          </a:xfrm>
          <a:prstGeom prst="straightConnector1">
            <a:avLst/>
          </a:prstGeom>
          <a:noFill/>
          <a:ln w="25400" cap="flat">
            <a:solidFill>
              <a:srgbClr val="C00000"/>
            </a:solidFill>
            <a:prstDash val="solid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7444487-6D60-0526-B911-43BB3A40CAC2}"/>
              </a:ext>
            </a:extLst>
          </p:cNvPr>
          <p:cNvCxnSpPr>
            <a:cxnSpLocks/>
          </p:cNvCxnSpPr>
          <p:nvPr/>
        </p:nvCxnSpPr>
        <p:spPr>
          <a:xfrm flipH="1" flipV="1">
            <a:off x="11458020" y="7730985"/>
            <a:ext cx="2030619" cy="247699"/>
          </a:xfrm>
          <a:prstGeom prst="straightConnector1">
            <a:avLst/>
          </a:prstGeom>
          <a:noFill/>
          <a:ln w="25400" cap="flat">
            <a:solidFill>
              <a:srgbClr val="C00000"/>
            </a:solidFill>
            <a:prstDash val="solid"/>
            <a:miter lim="400000"/>
            <a:tailEnd type="triangle" w="lg" len="lg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E4773BD8-4CEA-A9FE-0BEA-DA560E549C5A}"/>
              </a:ext>
            </a:extLst>
          </p:cNvPr>
          <p:cNvSpPr/>
          <p:nvPr/>
        </p:nvSpPr>
        <p:spPr>
          <a:xfrm>
            <a:off x="5998542" y="7763375"/>
            <a:ext cx="5874797" cy="1577004"/>
          </a:xfrm>
          <a:prstGeom prst="ellipse">
            <a:avLst/>
          </a:prstGeom>
          <a:blipFill dpi="0" rotWithShape="1">
            <a:blip r:embed="rId4">
              <a:alphaModFix amt="45958"/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845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ED9720-065E-D7B5-5B32-B9E77BA72B5A}"/>
              </a:ext>
            </a:extLst>
          </p:cNvPr>
          <p:cNvSpPr txBox="1"/>
          <p:nvPr/>
        </p:nvSpPr>
        <p:spPr>
          <a:xfrm>
            <a:off x="6248768" y="7904888"/>
            <a:ext cx="5456623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Deviation from local </a:t>
            </a:r>
          </a:p>
          <a:p>
            <a:r>
              <a:rPr lang="en-US" sz="3200" b="1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thermodynamic equilibrium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1BC7B-CA29-ACC0-7376-0690148169C8}"/>
              </a:ext>
            </a:extLst>
          </p:cNvPr>
          <p:cNvSpPr txBox="1"/>
          <p:nvPr/>
        </p:nvSpPr>
        <p:spPr>
          <a:xfrm>
            <a:off x="2995399" y="1988197"/>
            <a:ext cx="12181114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457200" algn="l" defTabSz="457200">
              <a:spcBef>
                <a:spcPts val="1000"/>
              </a:spcBef>
              <a:buSzPct val="45000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3200" dirty="0">
                <a:solidFill>
                  <a:schemeClr val="tx1"/>
                </a:solidFill>
              </a:rPr>
              <a:t>[</a:t>
            </a:r>
            <a:r>
              <a:rPr lang="en-GB" sz="2800" dirty="0">
                <a:solidFill>
                  <a:schemeClr val="tx1"/>
                </a:solidFill>
              </a:rPr>
              <a:t>C&amp;Z Rev. Mod. Phys. Review article]: Nonlinear gyrokinetic description]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AD6564CA-4D7E-974B-4A57-4FF22FA04EF6}"/>
              </a:ext>
            </a:extLst>
          </p:cNvPr>
          <p:cNvSpPr txBox="1"/>
          <p:nvPr/>
        </p:nvSpPr>
        <p:spPr>
          <a:xfrm>
            <a:off x="651117" y="1381012"/>
            <a:ext cx="1218111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dirty="0">
                <a:solidFill>
                  <a:srgbClr val="C00000"/>
                </a:solidFill>
                <a:latin typeface="Helvetica" pitchFamily="2" charset="0"/>
              </a:rPr>
              <a:t>Burning plasmas </a:t>
            </a:r>
            <a:r>
              <a:rPr dirty="0">
                <a:latin typeface="Helvetica" pitchFamily="2" charset="0"/>
              </a:rPr>
              <a:t>as </a:t>
            </a:r>
            <a:r>
              <a:rPr dirty="0">
                <a:solidFill>
                  <a:srgbClr val="0070C0"/>
                </a:solidFill>
                <a:latin typeface="Helvetica" pitchFamily="2" charset="0"/>
              </a:rPr>
              <a:t>complex self-organized systems</a:t>
            </a:r>
            <a:r>
              <a:rPr dirty="0">
                <a:latin typeface="Helvetica" pitchFamily="2" charset="0"/>
              </a:rPr>
              <a:t>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0E9672-E102-CFB5-0A65-B9A09E25E2F8}"/>
              </a:ext>
            </a:extLst>
          </p:cNvPr>
          <p:cNvSpPr/>
          <p:nvPr/>
        </p:nvSpPr>
        <p:spPr>
          <a:xfrm>
            <a:off x="6677740" y="2572972"/>
            <a:ext cx="4383722" cy="1193801"/>
          </a:xfrm>
          <a:prstGeom prst="rect">
            <a:avLst/>
          </a:prstGeom>
          <a:solidFill>
            <a:srgbClr val="C00000">
              <a:alpha val="25000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FB37171-6A54-6BCB-4943-2CD2615EC85D}"/>
              </a:ext>
            </a:extLst>
          </p:cNvPr>
          <p:cNvSpPr/>
          <p:nvPr/>
        </p:nvSpPr>
        <p:spPr>
          <a:xfrm>
            <a:off x="6582394" y="6459993"/>
            <a:ext cx="4847480" cy="1193801"/>
          </a:xfrm>
          <a:prstGeom prst="rect">
            <a:avLst/>
          </a:prstGeom>
          <a:solidFill>
            <a:srgbClr val="C00000">
              <a:alpha val="25000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F922632D-6B20-ED2F-127F-1726524241B3}"/>
              </a:ext>
            </a:extLst>
          </p:cNvPr>
          <p:cNvSpPr txBox="1"/>
          <p:nvPr/>
        </p:nvSpPr>
        <p:spPr>
          <a:xfrm>
            <a:off x="651117" y="115081"/>
            <a:ext cx="15076725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defRPr sz="44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it-IT" sz="4800" dirty="0" err="1"/>
              <a:t>Nonlinear</a:t>
            </a:r>
            <a:r>
              <a:rPr lang="it-IT" sz="4800" dirty="0"/>
              <a:t> dynamics and </a:t>
            </a:r>
            <a:r>
              <a:rPr lang="it-IT" sz="4800" dirty="0" err="1"/>
              <a:t>transport</a:t>
            </a:r>
            <a:endParaRPr sz="4800" dirty="0"/>
          </a:p>
        </p:txBody>
      </p:sp>
    </p:spTree>
    <p:extLst>
      <p:ext uri="{BB962C8B-B14F-4D97-AF65-F5344CB8AC3E}">
        <p14:creationId xmlns:p14="http://schemas.microsoft.com/office/powerpoint/2010/main" val="272375571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ceptual steps…">
            <a:extLst>
              <a:ext uri="{FF2B5EF4-FFF2-40B4-BE49-F238E27FC236}">
                <a16:creationId xmlns:a16="http://schemas.microsoft.com/office/drawing/2014/main" id="{9800BEDA-6654-9295-D122-54669F0DA54F}"/>
              </a:ext>
            </a:extLst>
          </p:cNvPr>
          <p:cNvSpPr txBox="1"/>
          <p:nvPr/>
        </p:nvSpPr>
        <p:spPr>
          <a:xfrm>
            <a:off x="485193" y="2400382"/>
            <a:ext cx="16570584" cy="2821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 b="1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3200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Proper </a:t>
            </a:r>
            <a:r>
              <a:rPr lang="en-GB" sz="3200" dirty="0">
                <a:solidFill>
                  <a:srgbClr val="C00000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nonlinear equilibrium</a:t>
            </a:r>
            <a:endParaRPr sz="3200" dirty="0">
              <a:solidFill>
                <a:srgbClr val="C00000"/>
              </a:solidFill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790700" marR="457200" lvl="3" indent="-457200" algn="l" defTabSz="457200">
              <a:spcBef>
                <a:spcPts val="1000"/>
              </a:spcBef>
              <a:buSzPct val="100000"/>
              <a:buFont typeface="Wingdings" pitchFamily="2" charset="2"/>
              <a:buChar char="Ø"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>
                <a:latin typeface="Helvetica" pitchFamily="2" charset="0"/>
              </a:rPr>
              <a:t>Long </a:t>
            </a:r>
            <a:r>
              <a:rPr lang="it-IT" sz="3200" dirty="0" err="1">
                <a:latin typeface="Helvetica" pitchFamily="2" charset="0"/>
              </a:rPr>
              <a:t>lived</a:t>
            </a:r>
            <a:r>
              <a:rPr lang="it-IT" sz="3200" dirty="0">
                <a:latin typeface="Helvetica" pitchFamily="2" charset="0"/>
              </a:rPr>
              <a:t> (</a:t>
            </a:r>
            <a:r>
              <a:rPr lang="it-IT" sz="3200" dirty="0" err="1">
                <a:latin typeface="Helvetica" pitchFamily="2" charset="0"/>
              </a:rPr>
              <a:t>undamped</a:t>
            </a:r>
            <a:r>
              <a:rPr lang="it-IT" sz="3200" dirty="0">
                <a:latin typeface="Helvetica" pitchFamily="2" charset="0"/>
              </a:rPr>
              <a:t> by </a:t>
            </a:r>
            <a:r>
              <a:rPr lang="it-IT" sz="3200" dirty="0" err="1">
                <a:latin typeface="Helvetica" pitchFamily="2" charset="0"/>
              </a:rPr>
              <a:t>collision</a:t>
            </a:r>
            <a:r>
              <a:rPr lang="it-IT" sz="3200" dirty="0">
                <a:latin typeface="Helvetica" pitchFamily="2" charset="0"/>
              </a:rPr>
              <a:t>) </a:t>
            </a:r>
            <a:r>
              <a:rPr lang="it-IT" sz="3200" dirty="0" err="1">
                <a:latin typeface="Helvetica" pitchFamily="2" charset="0"/>
              </a:rPr>
              <a:t>zonal</a:t>
            </a:r>
            <a:r>
              <a:rPr lang="it-IT" sz="3200" dirty="0">
                <a:latin typeface="Helvetica" pitchFamily="2" charset="0"/>
              </a:rPr>
              <a:t> e.m. fields and </a:t>
            </a:r>
            <a:r>
              <a:rPr lang="it-IT" sz="3200" dirty="0" err="1">
                <a:latin typeface="Helvetica" pitchFamily="2" charset="0"/>
              </a:rPr>
              <a:t>corresponding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phase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space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zonal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structures</a:t>
            </a:r>
            <a:r>
              <a:rPr lang="it-IT" sz="3200" dirty="0">
                <a:latin typeface="Helvetica" pitchFamily="2" charset="0"/>
              </a:rPr>
              <a:t>: </a:t>
            </a:r>
            <a:r>
              <a:rPr lang="it-IT" sz="3200" b="1" dirty="0" err="1">
                <a:solidFill>
                  <a:srgbClr val="C00000"/>
                </a:solidFill>
                <a:latin typeface="Helvetica" pitchFamily="2" charset="0"/>
              </a:rPr>
              <a:t>Zonal</a:t>
            </a:r>
            <a:r>
              <a:rPr lang="it-IT" sz="3200" b="1" dirty="0">
                <a:solidFill>
                  <a:srgbClr val="C00000"/>
                </a:solidFill>
                <a:latin typeface="Helvetica" pitchFamily="2" charset="0"/>
              </a:rPr>
              <a:t> State</a:t>
            </a:r>
          </a:p>
          <a:p>
            <a:pPr marL="1790700" marR="457200" lvl="3" indent="-457200" algn="l" defTabSz="457200">
              <a:spcBef>
                <a:spcPts val="1000"/>
              </a:spcBef>
              <a:buSzPct val="100000"/>
              <a:buFont typeface="Wingdings" pitchFamily="2" charset="2"/>
              <a:buChar char="Ø"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>
                <a:latin typeface="Helvetica" pitchFamily="2" charset="0"/>
              </a:rPr>
              <a:t>Must </a:t>
            </a:r>
            <a:r>
              <a:rPr lang="it-IT" sz="3200" dirty="0">
                <a:solidFill>
                  <a:srgbClr val="002060"/>
                </a:solidFill>
                <a:latin typeface="Helvetica" pitchFamily="2" charset="0"/>
              </a:rPr>
              <a:t>self-</a:t>
            </a:r>
            <a:r>
              <a:rPr lang="it-IT" sz="3200" dirty="0" err="1">
                <a:solidFill>
                  <a:srgbClr val="002060"/>
                </a:solidFill>
                <a:latin typeface="Helvetica" pitchFamily="2" charset="0"/>
              </a:rPr>
              <a:t>consistently</a:t>
            </a:r>
            <a:r>
              <a:rPr lang="it-IT" sz="3200" dirty="0">
                <a:solidFill>
                  <a:srgbClr val="002060"/>
                </a:solidFill>
                <a:latin typeface="Helvetica" pitchFamily="2" charset="0"/>
              </a:rPr>
              <a:t> compute </a:t>
            </a:r>
            <a:r>
              <a:rPr lang="it-IT" sz="3200" dirty="0" err="1">
                <a:solidFill>
                  <a:srgbClr val="C00000"/>
                </a:solidFill>
                <a:latin typeface="Helvetica" pitchFamily="2" charset="0"/>
              </a:rPr>
              <a:t>Zonal</a:t>
            </a:r>
            <a:r>
              <a:rPr lang="it-IT" sz="3200" dirty="0">
                <a:solidFill>
                  <a:srgbClr val="C00000"/>
                </a:solidFill>
                <a:latin typeface="Helvetica" pitchFamily="2" charset="0"/>
              </a:rPr>
              <a:t> State 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in the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presence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of</a:t>
            </a:r>
            <a:r>
              <a:rPr lang="it-IT" sz="3200" dirty="0">
                <a:solidFill>
                  <a:srgbClr val="C00000"/>
                </a:solidFill>
                <a:latin typeface="Helvetica" pitchFamily="2" charset="0"/>
              </a:rPr>
              <a:t> finite </a:t>
            </a:r>
            <a:r>
              <a:rPr lang="it-IT" sz="3200" dirty="0" err="1">
                <a:solidFill>
                  <a:srgbClr val="C00000"/>
                </a:solidFill>
                <a:latin typeface="Helvetica" pitchFamily="2" charset="0"/>
              </a:rPr>
              <a:t>level</a:t>
            </a:r>
            <a:r>
              <a:rPr lang="it-IT" sz="3200" dirty="0">
                <a:solidFill>
                  <a:srgbClr val="C00000"/>
                </a:solidFill>
                <a:latin typeface="Helvetica" pitchFamily="2" charset="0"/>
              </a:rPr>
              <a:t> of </a:t>
            </a:r>
            <a:r>
              <a:rPr lang="it-IT" sz="3200" dirty="0" err="1">
                <a:solidFill>
                  <a:srgbClr val="C00000"/>
                </a:solidFill>
                <a:latin typeface="Helvetica" pitchFamily="2" charset="0"/>
              </a:rPr>
              <a:t>fluctuations</a:t>
            </a:r>
            <a:endParaRPr lang="it-IT" sz="3200" dirty="0">
              <a:solidFill>
                <a:srgbClr val="C00000"/>
              </a:solidFill>
              <a:latin typeface="Helvetica" pitchFamily="2" charset="0"/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1A18C4CA-2D59-2416-C574-E836BF90E62C}"/>
              </a:ext>
            </a:extLst>
          </p:cNvPr>
          <p:cNvSpPr txBox="1">
            <a:spLocks/>
          </p:cNvSpPr>
          <p:nvPr/>
        </p:nvSpPr>
        <p:spPr>
          <a:xfrm>
            <a:off x="15922776" y="382278"/>
            <a:ext cx="35907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en-IT" dirty="0"/>
              <a:t>12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DDB4F2E2-1B0F-A5E8-0CC6-8C8031FB31A1}"/>
              </a:ext>
            </a:extLst>
          </p:cNvPr>
          <p:cNvSpPr txBox="1">
            <a:spLocks/>
          </p:cNvSpPr>
          <p:nvPr/>
        </p:nvSpPr>
        <p:spPr>
          <a:xfrm>
            <a:off x="16050985" y="462882"/>
            <a:ext cx="10265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endParaRPr lang="en-IT" dirty="0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EBC335A8-F4CA-6C92-C1B7-6DA7E04F4330}"/>
              </a:ext>
            </a:extLst>
          </p:cNvPr>
          <p:cNvSpPr txBox="1"/>
          <p:nvPr/>
        </p:nvSpPr>
        <p:spPr>
          <a:xfrm>
            <a:off x="485193" y="1272124"/>
            <a:ext cx="16752414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</a:t>
            </a:r>
            <a:r>
              <a:rPr lang="en-GB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first-principle-based</a:t>
            </a:r>
            <a:r>
              <a:rPr lang="en-GB" sz="320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self-consistent approach</a:t>
            </a:r>
            <a:r>
              <a:rPr lang="en-GB" sz="320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 crucial for developing a predictive capability of plasma </a:t>
            </a:r>
            <a:r>
              <a:rPr lang="en-GB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behaviors</a:t>
            </a: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on long time scales</a:t>
            </a:r>
            <a:endParaRPr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F7621051-E2A0-0A6B-91CD-198D2A535E3A}"/>
              </a:ext>
            </a:extLst>
          </p:cNvPr>
          <p:cNvSpPr txBox="1">
            <a:spLocks/>
          </p:cNvSpPr>
          <p:nvPr/>
        </p:nvSpPr>
        <p:spPr>
          <a:xfrm>
            <a:off x="2912993" y="65258"/>
            <a:ext cx="10870319" cy="1134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0423" tIns="70423" rIns="70423" bIns="70423" anchor="ctr">
            <a:normAutofit/>
          </a:bodyPr>
          <a:lstStyle>
            <a:lvl1pPr marL="0" marR="0" indent="0" algn="ctr" defTabSz="1525853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GB" dirty="0"/>
              <a:t>Phase space transport - I</a:t>
            </a:r>
          </a:p>
        </p:txBody>
      </p:sp>
    </p:spTree>
    <p:extLst>
      <p:ext uri="{BB962C8B-B14F-4D97-AF65-F5344CB8AC3E}">
        <p14:creationId xmlns:p14="http://schemas.microsoft.com/office/powerpoint/2010/main" val="149957525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0BC71-F98F-B450-3149-69C9F7652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ceptual steps…">
            <a:extLst>
              <a:ext uri="{FF2B5EF4-FFF2-40B4-BE49-F238E27FC236}">
                <a16:creationId xmlns:a16="http://schemas.microsoft.com/office/drawing/2014/main" id="{8973E260-7BE0-9DAF-0CFB-03EDA579EE88}"/>
              </a:ext>
            </a:extLst>
          </p:cNvPr>
          <p:cNvSpPr txBox="1"/>
          <p:nvPr/>
        </p:nvSpPr>
        <p:spPr>
          <a:xfrm>
            <a:off x="485193" y="2387526"/>
            <a:ext cx="16570584" cy="3934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 b="1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3200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Proper </a:t>
            </a:r>
            <a:r>
              <a:rPr lang="en-GB" sz="3200" dirty="0">
                <a:solidFill>
                  <a:srgbClr val="C00000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nonlinear equilibrium</a:t>
            </a:r>
            <a:endParaRPr sz="3200" dirty="0">
              <a:solidFill>
                <a:srgbClr val="C00000"/>
              </a:solidFill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790700" marR="457200" lvl="3" indent="-457200" algn="l" defTabSz="457200">
              <a:spcBef>
                <a:spcPts val="1000"/>
              </a:spcBef>
              <a:buSzPct val="100000"/>
              <a:buFont typeface="Wingdings" pitchFamily="2" charset="2"/>
              <a:buChar char="Ø"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>
                <a:latin typeface="Helvetica" pitchFamily="2" charset="0"/>
              </a:rPr>
              <a:t>Long </a:t>
            </a:r>
            <a:r>
              <a:rPr lang="it-IT" sz="3200" dirty="0" err="1">
                <a:latin typeface="Helvetica" pitchFamily="2" charset="0"/>
              </a:rPr>
              <a:t>lived</a:t>
            </a:r>
            <a:r>
              <a:rPr lang="it-IT" sz="3200" dirty="0">
                <a:latin typeface="Helvetica" pitchFamily="2" charset="0"/>
              </a:rPr>
              <a:t> (</a:t>
            </a:r>
            <a:r>
              <a:rPr lang="it-IT" sz="3200" dirty="0" err="1">
                <a:latin typeface="Helvetica" pitchFamily="2" charset="0"/>
              </a:rPr>
              <a:t>undamped</a:t>
            </a:r>
            <a:r>
              <a:rPr lang="it-IT" sz="3200" dirty="0">
                <a:latin typeface="Helvetica" pitchFamily="2" charset="0"/>
              </a:rPr>
              <a:t> by </a:t>
            </a:r>
            <a:r>
              <a:rPr lang="it-IT" sz="3200" dirty="0" err="1">
                <a:latin typeface="Helvetica" pitchFamily="2" charset="0"/>
              </a:rPr>
              <a:t>collision</a:t>
            </a:r>
            <a:r>
              <a:rPr lang="it-IT" sz="3200" dirty="0">
                <a:latin typeface="Helvetica" pitchFamily="2" charset="0"/>
              </a:rPr>
              <a:t>) </a:t>
            </a:r>
            <a:r>
              <a:rPr lang="it-IT" sz="3200" dirty="0" err="1">
                <a:latin typeface="Helvetica" pitchFamily="2" charset="0"/>
              </a:rPr>
              <a:t>zonal</a:t>
            </a:r>
            <a:r>
              <a:rPr lang="it-IT" sz="3200" dirty="0">
                <a:latin typeface="Helvetica" pitchFamily="2" charset="0"/>
              </a:rPr>
              <a:t> e.m. fields and </a:t>
            </a:r>
            <a:r>
              <a:rPr lang="it-IT" sz="3200" dirty="0" err="1">
                <a:latin typeface="Helvetica" pitchFamily="2" charset="0"/>
              </a:rPr>
              <a:t>corresponding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phase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space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zonal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structures</a:t>
            </a:r>
            <a:r>
              <a:rPr lang="it-IT" sz="3200" dirty="0">
                <a:latin typeface="Helvetica" pitchFamily="2" charset="0"/>
              </a:rPr>
              <a:t>: </a:t>
            </a:r>
            <a:r>
              <a:rPr lang="it-IT" sz="3200" b="1" dirty="0" err="1">
                <a:solidFill>
                  <a:srgbClr val="C00000"/>
                </a:solidFill>
                <a:latin typeface="Helvetica" pitchFamily="2" charset="0"/>
              </a:rPr>
              <a:t>Zonal</a:t>
            </a:r>
            <a:r>
              <a:rPr lang="it-IT" sz="3200" b="1" dirty="0">
                <a:solidFill>
                  <a:srgbClr val="C00000"/>
                </a:solidFill>
                <a:latin typeface="Helvetica" pitchFamily="2" charset="0"/>
              </a:rPr>
              <a:t> State</a:t>
            </a:r>
          </a:p>
          <a:p>
            <a:pPr marL="1790700" marR="457200" lvl="3" indent="-457200" algn="l" defTabSz="457200">
              <a:spcBef>
                <a:spcPts val="1000"/>
              </a:spcBef>
              <a:buSzPct val="100000"/>
              <a:buFont typeface="Wingdings" pitchFamily="2" charset="2"/>
              <a:buChar char="Ø"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>
                <a:latin typeface="Helvetica" pitchFamily="2" charset="0"/>
              </a:rPr>
              <a:t>Must </a:t>
            </a:r>
            <a:r>
              <a:rPr lang="it-IT" sz="3200" dirty="0">
                <a:solidFill>
                  <a:srgbClr val="002060"/>
                </a:solidFill>
                <a:latin typeface="Helvetica" pitchFamily="2" charset="0"/>
              </a:rPr>
              <a:t>self-</a:t>
            </a:r>
            <a:r>
              <a:rPr lang="it-IT" sz="3200" dirty="0" err="1">
                <a:solidFill>
                  <a:srgbClr val="002060"/>
                </a:solidFill>
                <a:latin typeface="Helvetica" pitchFamily="2" charset="0"/>
              </a:rPr>
              <a:t>consistently</a:t>
            </a:r>
            <a:r>
              <a:rPr lang="it-IT" sz="3200" dirty="0">
                <a:solidFill>
                  <a:srgbClr val="002060"/>
                </a:solidFill>
                <a:latin typeface="Helvetica" pitchFamily="2" charset="0"/>
              </a:rPr>
              <a:t> compute </a:t>
            </a:r>
            <a:r>
              <a:rPr lang="it-IT" sz="3200" dirty="0" err="1">
                <a:solidFill>
                  <a:srgbClr val="C00000"/>
                </a:solidFill>
                <a:latin typeface="Helvetica" pitchFamily="2" charset="0"/>
              </a:rPr>
              <a:t>Zonal</a:t>
            </a:r>
            <a:r>
              <a:rPr lang="it-IT" sz="3200" dirty="0">
                <a:solidFill>
                  <a:srgbClr val="C00000"/>
                </a:solidFill>
                <a:latin typeface="Helvetica" pitchFamily="2" charset="0"/>
              </a:rPr>
              <a:t> State 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in the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presence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of</a:t>
            </a:r>
            <a:r>
              <a:rPr lang="it-IT" sz="3200" dirty="0">
                <a:solidFill>
                  <a:srgbClr val="C00000"/>
                </a:solidFill>
                <a:latin typeface="Helvetica" pitchFamily="2" charset="0"/>
              </a:rPr>
              <a:t> finite </a:t>
            </a:r>
            <a:r>
              <a:rPr lang="it-IT" sz="3200" dirty="0" err="1">
                <a:solidFill>
                  <a:srgbClr val="C00000"/>
                </a:solidFill>
                <a:latin typeface="Helvetica" pitchFamily="2" charset="0"/>
              </a:rPr>
              <a:t>level</a:t>
            </a:r>
            <a:r>
              <a:rPr lang="it-IT" sz="3200" dirty="0">
                <a:solidFill>
                  <a:srgbClr val="C00000"/>
                </a:solidFill>
                <a:latin typeface="Helvetica" pitchFamily="2" charset="0"/>
              </a:rPr>
              <a:t> of </a:t>
            </a:r>
            <a:r>
              <a:rPr lang="it-IT" sz="3200" dirty="0" err="1">
                <a:solidFill>
                  <a:srgbClr val="C00000"/>
                </a:solidFill>
                <a:latin typeface="Helvetica" pitchFamily="2" charset="0"/>
              </a:rPr>
              <a:t>fluctuations</a:t>
            </a:r>
            <a:endParaRPr lang="it-IT" sz="3200" dirty="0">
              <a:solidFill>
                <a:srgbClr val="C00000"/>
              </a:solidFill>
              <a:latin typeface="Helvetica" pitchFamily="2" charset="0"/>
            </a:endParaRPr>
          </a:p>
          <a:p>
            <a:pPr marL="1790700" marR="457200" lvl="3" indent="-457200" algn="l" defTabSz="457200">
              <a:spcBef>
                <a:spcPts val="1000"/>
              </a:spcBef>
              <a:buSzPct val="100000"/>
              <a:buFont typeface="Wingdings" pitchFamily="2" charset="2"/>
              <a:buChar char="Ø"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Routinely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observed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experimentally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[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zonal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flows – X.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Du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et al. PRL 2025;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zonal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currents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– W.W.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Heidbrink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et al. ITPEA EP 2026]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EAE3B49-D0A5-02BD-2161-E3235F6BE146}"/>
              </a:ext>
            </a:extLst>
          </p:cNvPr>
          <p:cNvSpPr txBox="1">
            <a:spLocks/>
          </p:cNvSpPr>
          <p:nvPr/>
        </p:nvSpPr>
        <p:spPr>
          <a:xfrm>
            <a:off x="15922776" y="382278"/>
            <a:ext cx="35907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en-IT" dirty="0"/>
              <a:t>12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EFC983FB-6DC8-1A39-A379-D845674AF717}"/>
              </a:ext>
            </a:extLst>
          </p:cNvPr>
          <p:cNvSpPr txBox="1">
            <a:spLocks/>
          </p:cNvSpPr>
          <p:nvPr/>
        </p:nvSpPr>
        <p:spPr>
          <a:xfrm>
            <a:off x="16050985" y="462882"/>
            <a:ext cx="10265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endParaRPr lang="en-IT" dirty="0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5D4062D1-B439-B2FD-A8CB-BD924388ACA1}"/>
              </a:ext>
            </a:extLst>
          </p:cNvPr>
          <p:cNvSpPr txBox="1"/>
          <p:nvPr/>
        </p:nvSpPr>
        <p:spPr>
          <a:xfrm>
            <a:off x="485193" y="1272124"/>
            <a:ext cx="16752414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</a:t>
            </a:r>
            <a:r>
              <a:rPr lang="en-GB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first-principle-based</a:t>
            </a:r>
            <a:r>
              <a:rPr lang="en-GB" sz="320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self-consistent approach</a:t>
            </a:r>
            <a:r>
              <a:rPr lang="en-GB" sz="320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 crucial for developing a predictive capability of plasma </a:t>
            </a:r>
            <a:r>
              <a:rPr lang="en-GB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behaviors</a:t>
            </a: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on long time scales</a:t>
            </a:r>
            <a:endParaRPr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5EEBF1DD-8304-2C5C-B9ED-1D02BE0BCFD4}"/>
              </a:ext>
            </a:extLst>
          </p:cNvPr>
          <p:cNvSpPr txBox="1">
            <a:spLocks/>
          </p:cNvSpPr>
          <p:nvPr/>
        </p:nvSpPr>
        <p:spPr>
          <a:xfrm>
            <a:off x="2912993" y="65258"/>
            <a:ext cx="10870319" cy="1134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0423" tIns="70423" rIns="70423" bIns="70423" anchor="ctr">
            <a:normAutofit/>
          </a:bodyPr>
          <a:lstStyle>
            <a:lvl1pPr marL="0" marR="0" indent="0" algn="ctr" defTabSz="1525853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GB" dirty="0"/>
              <a:t>Phase space transport - I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4D16250-AE50-543D-5358-D0A043D9F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251883"/>
            <a:ext cx="5356565" cy="352172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B76CB09-7789-10E6-4504-02A7E1914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9331" y="6053015"/>
            <a:ext cx="5900932" cy="370058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A9990F1-05B4-822B-1BCA-DF78CEFFD207}"/>
              </a:ext>
            </a:extLst>
          </p:cNvPr>
          <p:cNvSpPr txBox="1"/>
          <p:nvPr/>
        </p:nvSpPr>
        <p:spPr>
          <a:xfrm>
            <a:off x="5749832" y="6686462"/>
            <a:ext cx="215443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Helvetica" pitchFamily="2" charset="0"/>
              </a:rPr>
              <a:t>z</a:t>
            </a: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onal flow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45C4E30-46C2-9776-BA7E-7C27967CB9DA}"/>
              </a:ext>
            </a:extLst>
          </p:cNvPr>
          <p:cNvSpPr txBox="1"/>
          <p:nvPr/>
        </p:nvSpPr>
        <p:spPr>
          <a:xfrm>
            <a:off x="8670131" y="6686462"/>
            <a:ext cx="276998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Helvetica" pitchFamily="2" charset="0"/>
              </a:rPr>
              <a:t>z</a:t>
            </a: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onal current</a:t>
            </a:r>
          </a:p>
        </p:txBody>
      </p:sp>
    </p:spTree>
    <p:extLst>
      <p:ext uri="{BB962C8B-B14F-4D97-AF65-F5344CB8AC3E}">
        <p14:creationId xmlns:p14="http://schemas.microsoft.com/office/powerpoint/2010/main" val="316150775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BE4B3-6621-F9C5-3B31-EBAE75A99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ceptual steps…">
            <a:extLst>
              <a:ext uri="{FF2B5EF4-FFF2-40B4-BE49-F238E27FC236}">
                <a16:creationId xmlns:a16="http://schemas.microsoft.com/office/drawing/2014/main" id="{1D334FFF-404D-7364-AA0E-E064FBBF9BB8}"/>
              </a:ext>
            </a:extLst>
          </p:cNvPr>
          <p:cNvSpPr txBox="1"/>
          <p:nvPr/>
        </p:nvSpPr>
        <p:spPr>
          <a:xfrm>
            <a:off x="485193" y="2398742"/>
            <a:ext cx="16570584" cy="2821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 b="1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3200" dirty="0">
                <a:solidFill>
                  <a:schemeClr val="tx1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Proper </a:t>
            </a:r>
            <a:r>
              <a:rPr lang="en-GB" sz="3200" dirty="0">
                <a:solidFill>
                  <a:srgbClr val="C00000"/>
                </a:solidFill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nonlinear equilibrium</a:t>
            </a:r>
            <a:endParaRPr sz="3200" dirty="0">
              <a:solidFill>
                <a:srgbClr val="C00000"/>
              </a:solidFill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790700" marR="457200" lvl="3" indent="-457200" algn="l" defTabSz="457200">
              <a:spcBef>
                <a:spcPts val="1000"/>
              </a:spcBef>
              <a:buSzPct val="100000"/>
              <a:buFont typeface="Wingdings" pitchFamily="2" charset="2"/>
              <a:buChar char="Ø"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>
                <a:latin typeface="Helvetica" pitchFamily="2" charset="0"/>
              </a:rPr>
              <a:t>Long </a:t>
            </a:r>
            <a:r>
              <a:rPr lang="it-IT" sz="3200" dirty="0" err="1">
                <a:latin typeface="Helvetica" pitchFamily="2" charset="0"/>
              </a:rPr>
              <a:t>lived</a:t>
            </a:r>
            <a:r>
              <a:rPr lang="it-IT" sz="3200" dirty="0">
                <a:latin typeface="Helvetica" pitchFamily="2" charset="0"/>
              </a:rPr>
              <a:t> (</a:t>
            </a:r>
            <a:r>
              <a:rPr lang="it-IT" sz="3200" dirty="0" err="1">
                <a:latin typeface="Helvetica" pitchFamily="2" charset="0"/>
              </a:rPr>
              <a:t>undamped</a:t>
            </a:r>
            <a:r>
              <a:rPr lang="it-IT" sz="3200" dirty="0">
                <a:latin typeface="Helvetica" pitchFamily="2" charset="0"/>
              </a:rPr>
              <a:t> by </a:t>
            </a:r>
            <a:r>
              <a:rPr lang="it-IT" sz="3200" dirty="0" err="1">
                <a:latin typeface="Helvetica" pitchFamily="2" charset="0"/>
              </a:rPr>
              <a:t>collision</a:t>
            </a:r>
            <a:r>
              <a:rPr lang="it-IT" sz="3200" dirty="0">
                <a:latin typeface="Helvetica" pitchFamily="2" charset="0"/>
              </a:rPr>
              <a:t>) </a:t>
            </a:r>
            <a:r>
              <a:rPr lang="it-IT" sz="3200" dirty="0" err="1">
                <a:latin typeface="Helvetica" pitchFamily="2" charset="0"/>
              </a:rPr>
              <a:t>zonal</a:t>
            </a:r>
            <a:r>
              <a:rPr lang="it-IT" sz="3200" dirty="0">
                <a:latin typeface="Helvetica" pitchFamily="2" charset="0"/>
              </a:rPr>
              <a:t> e.m. fields and </a:t>
            </a:r>
            <a:r>
              <a:rPr lang="it-IT" sz="3200" dirty="0" err="1">
                <a:latin typeface="Helvetica" pitchFamily="2" charset="0"/>
              </a:rPr>
              <a:t>corresponding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phase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space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zonal</a:t>
            </a:r>
            <a:r>
              <a:rPr lang="it-IT" sz="3200" dirty="0">
                <a:latin typeface="Helvetica" pitchFamily="2" charset="0"/>
              </a:rPr>
              <a:t> </a:t>
            </a:r>
            <a:r>
              <a:rPr lang="it-IT" sz="3200" dirty="0" err="1">
                <a:latin typeface="Helvetica" pitchFamily="2" charset="0"/>
              </a:rPr>
              <a:t>structures</a:t>
            </a:r>
            <a:r>
              <a:rPr lang="it-IT" sz="3200" dirty="0">
                <a:latin typeface="Helvetica" pitchFamily="2" charset="0"/>
              </a:rPr>
              <a:t>: </a:t>
            </a:r>
            <a:r>
              <a:rPr lang="it-IT" sz="3200" b="1" dirty="0" err="1">
                <a:solidFill>
                  <a:srgbClr val="C00000"/>
                </a:solidFill>
                <a:latin typeface="Helvetica" pitchFamily="2" charset="0"/>
              </a:rPr>
              <a:t>Zonal</a:t>
            </a:r>
            <a:r>
              <a:rPr lang="it-IT" sz="3200" b="1" dirty="0">
                <a:solidFill>
                  <a:srgbClr val="C00000"/>
                </a:solidFill>
                <a:latin typeface="Helvetica" pitchFamily="2" charset="0"/>
              </a:rPr>
              <a:t> State</a:t>
            </a:r>
          </a:p>
          <a:p>
            <a:pPr marL="1790700" marR="457200" lvl="3" indent="-457200" algn="l" defTabSz="457200">
              <a:spcBef>
                <a:spcPts val="1000"/>
              </a:spcBef>
              <a:buSzPct val="100000"/>
              <a:buFont typeface="Wingdings" pitchFamily="2" charset="2"/>
              <a:buChar char="Ø"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>
                <a:latin typeface="Helvetica" pitchFamily="2" charset="0"/>
              </a:rPr>
              <a:t>Must </a:t>
            </a:r>
            <a:r>
              <a:rPr lang="it-IT" sz="3200" dirty="0">
                <a:solidFill>
                  <a:srgbClr val="002060"/>
                </a:solidFill>
                <a:latin typeface="Helvetica" pitchFamily="2" charset="0"/>
              </a:rPr>
              <a:t>self-</a:t>
            </a:r>
            <a:r>
              <a:rPr lang="it-IT" sz="3200" dirty="0" err="1">
                <a:solidFill>
                  <a:srgbClr val="002060"/>
                </a:solidFill>
                <a:latin typeface="Helvetica" pitchFamily="2" charset="0"/>
              </a:rPr>
              <a:t>consistently</a:t>
            </a:r>
            <a:r>
              <a:rPr lang="it-IT" sz="3200" dirty="0">
                <a:solidFill>
                  <a:srgbClr val="002060"/>
                </a:solidFill>
                <a:latin typeface="Helvetica" pitchFamily="2" charset="0"/>
              </a:rPr>
              <a:t> compute </a:t>
            </a:r>
            <a:r>
              <a:rPr lang="it-IT" sz="3200" dirty="0" err="1">
                <a:solidFill>
                  <a:srgbClr val="C00000"/>
                </a:solidFill>
                <a:latin typeface="Helvetica" pitchFamily="2" charset="0"/>
              </a:rPr>
              <a:t>Zonal</a:t>
            </a:r>
            <a:r>
              <a:rPr lang="it-IT" sz="3200" dirty="0">
                <a:solidFill>
                  <a:srgbClr val="C00000"/>
                </a:solidFill>
                <a:latin typeface="Helvetica" pitchFamily="2" charset="0"/>
              </a:rPr>
              <a:t> State 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in the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presence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of</a:t>
            </a:r>
            <a:r>
              <a:rPr lang="it-IT" sz="3200" dirty="0">
                <a:solidFill>
                  <a:srgbClr val="C00000"/>
                </a:solidFill>
                <a:latin typeface="Helvetica" pitchFamily="2" charset="0"/>
              </a:rPr>
              <a:t> finite </a:t>
            </a:r>
            <a:r>
              <a:rPr lang="it-IT" sz="3200" dirty="0" err="1">
                <a:solidFill>
                  <a:srgbClr val="C00000"/>
                </a:solidFill>
                <a:latin typeface="Helvetica" pitchFamily="2" charset="0"/>
              </a:rPr>
              <a:t>level</a:t>
            </a:r>
            <a:r>
              <a:rPr lang="it-IT" sz="3200" dirty="0">
                <a:solidFill>
                  <a:srgbClr val="C00000"/>
                </a:solidFill>
                <a:latin typeface="Helvetica" pitchFamily="2" charset="0"/>
              </a:rPr>
              <a:t> of </a:t>
            </a:r>
            <a:r>
              <a:rPr lang="it-IT" sz="3200" dirty="0" err="1">
                <a:solidFill>
                  <a:srgbClr val="C00000"/>
                </a:solidFill>
                <a:latin typeface="Helvetica" pitchFamily="2" charset="0"/>
              </a:rPr>
              <a:t>fluctuations</a:t>
            </a:r>
            <a:endParaRPr lang="it-IT" sz="3200" dirty="0">
              <a:solidFill>
                <a:srgbClr val="C00000"/>
              </a:solidFill>
              <a:latin typeface="Helvetica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42895A-56B9-CBA5-C564-7762C7F122F2}"/>
              </a:ext>
            </a:extLst>
          </p:cNvPr>
          <p:cNvGrpSpPr/>
          <p:nvPr/>
        </p:nvGrpSpPr>
        <p:grpSpPr>
          <a:xfrm>
            <a:off x="485193" y="5481199"/>
            <a:ext cx="15172532" cy="3446027"/>
            <a:chOff x="485193" y="5827195"/>
            <a:chExt cx="15172532" cy="344602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6AF9F0F-A5E2-D00F-F684-4C2051743DCC}"/>
                </a:ext>
              </a:extLst>
            </p:cNvPr>
            <p:cNvGrpSpPr/>
            <p:nvPr/>
          </p:nvGrpSpPr>
          <p:grpSpPr>
            <a:xfrm>
              <a:off x="485193" y="5827195"/>
              <a:ext cx="15172532" cy="3446027"/>
              <a:chOff x="244490" y="4480339"/>
              <a:chExt cx="12757095" cy="3446027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EEC66A-9A37-2CB0-C71B-F58919DA1B85}"/>
                  </a:ext>
                </a:extLst>
              </p:cNvPr>
              <p:cNvSpPr txBox="1"/>
              <p:nvPr/>
            </p:nvSpPr>
            <p:spPr>
              <a:xfrm>
                <a:off x="244490" y="4480339"/>
                <a:ext cx="12757095" cy="11541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36000" marR="457200" lvl="2" indent="0" algn="just" defTabSz="457200">
                  <a:spcAft>
                    <a:spcPts val="600"/>
                  </a:spcAft>
                  <a:buSzPct val="100000"/>
                  <a:buFont typeface="Wingdings" pitchFamily="2" charset="2"/>
                  <a:buChar char="q"/>
                  <a:defRPr sz="2600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rPr lang="it-IT" sz="3200" dirty="0"/>
                  <a:t> Separate macro-meso </a:t>
                </a:r>
                <a:r>
                  <a:rPr lang="it-IT" sz="3200" dirty="0" err="1"/>
                  <a:t>spatiotemporal</a:t>
                </a:r>
                <a:r>
                  <a:rPr lang="it-IT" sz="3200" dirty="0"/>
                  <a:t> </a:t>
                </a:r>
                <a:r>
                  <a:rPr lang="it-IT" sz="3200" dirty="0" err="1"/>
                  <a:t>scales</a:t>
                </a:r>
                <a:r>
                  <a:rPr lang="it-IT" sz="3200" dirty="0"/>
                  <a:t> from micro-meso </a:t>
                </a:r>
                <a:r>
                  <a:rPr lang="it-IT" sz="3200" dirty="0" err="1"/>
                  <a:t>scales</a:t>
                </a:r>
                <a:r>
                  <a:rPr lang="it-IT" sz="3200" dirty="0"/>
                  <a:t> </a:t>
                </a:r>
                <a:r>
                  <a:rPr lang="it-IT" sz="3200" dirty="0">
                    <a:sym typeface="Wingdings" pitchFamily="2" charset="2"/>
                  </a:rPr>
                  <a:t> </a:t>
                </a:r>
              </a:p>
              <a:p>
                <a:pPr marL="1789200" marR="457200" lvl="2" indent="-457200" algn="just" defTabSz="457200">
                  <a:spcAft>
                    <a:spcPts val="600"/>
                  </a:spcAft>
                  <a:buSzPct val="100000"/>
                  <a:buFont typeface="Wingdings" pitchFamily="2" charset="2"/>
                  <a:buChar char="Ø"/>
                  <a:defRPr sz="2600"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rPr lang="it-IT" sz="3200" dirty="0" err="1">
                    <a:sym typeface="Wingdings" pitchFamily="2" charset="2"/>
                  </a:rPr>
                  <a:t>Renormalized</a:t>
                </a:r>
                <a:r>
                  <a:rPr lang="it-IT" sz="3200" dirty="0">
                    <a:sym typeface="Wingdings" pitchFamily="2" charset="2"/>
                  </a:rPr>
                  <a:t> </a:t>
                </a:r>
                <a:r>
                  <a:rPr lang="it-IT" sz="3200" dirty="0" err="1">
                    <a:sym typeface="Wingdings" pitchFamily="2" charset="2"/>
                  </a:rPr>
                  <a:t>equilibrium</a:t>
                </a:r>
                <a:r>
                  <a:rPr lang="it-IT" sz="3200" dirty="0">
                    <a:sym typeface="Wingdings" pitchFamily="2" charset="2"/>
                  </a:rPr>
                  <a:t> accounting for self-interaction</a:t>
                </a: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57C2B44E-C983-E4D9-C6C2-01E0B881D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202314" y="5918796"/>
                <a:ext cx="4600172" cy="1350980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3060F76-CF55-8DF1-4B2E-55B386758792}"/>
                  </a:ext>
                </a:extLst>
              </p:cNvPr>
              <p:cNvSpPr txBox="1"/>
              <p:nvPr/>
            </p:nvSpPr>
            <p:spPr>
              <a:xfrm>
                <a:off x="3200548" y="7269776"/>
                <a:ext cx="2789225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meso-macro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11946F-54FC-EDF4-EC21-2FC6A6BB964E}"/>
                  </a:ext>
                </a:extLst>
              </p:cNvPr>
              <p:cNvSpPr txBox="1"/>
              <p:nvPr/>
            </p:nvSpPr>
            <p:spPr>
              <a:xfrm>
                <a:off x="7563673" y="7269776"/>
                <a:ext cx="2215797" cy="65659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none" lIns="50800" tIns="50800" rIns="50800" bIns="50800" numCol="1" spcCol="38100" rtlCol="0" anchor="ctr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</a:rPr>
                  <a:t>micro-</a:t>
                </a:r>
                <a:r>
                  <a:rPr lang="en-US" b="1" dirty="0" err="1">
                    <a:solidFill>
                      <a:schemeClr val="accent1"/>
                    </a:solidFill>
                  </a:rPr>
                  <a:t>meso</a:t>
                </a:r>
                <a:endParaRPr 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278E4E21-C565-DE18-E314-C3198373C85C}"/>
                  </a:ext>
                </a:extLst>
              </p:cNvPr>
              <p:cNvSpPr/>
              <p:nvPr/>
            </p:nvSpPr>
            <p:spPr>
              <a:xfrm>
                <a:off x="6173342" y="6252697"/>
                <a:ext cx="2418494" cy="663615"/>
              </a:xfrm>
              <a:prstGeom prst="ellipse">
                <a:avLst/>
              </a:prstGeom>
              <a:blipFill dpi="0" rotWithShape="1">
                <a:blip r:embed="rId3">
                  <a:alphaModFix amt="40000"/>
                </a:blip>
                <a:srcRect/>
                <a:tile tx="0" ty="0" sx="100000" sy="100000" flip="none" algn="tl"/>
              </a:blip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endParaRPr lang="en-US" sz="2400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8A14723E-16E8-67CB-D914-4BCFCF4AA3CF}"/>
                  </a:ext>
                </a:extLst>
              </p:cNvPr>
              <p:cNvSpPr/>
              <p:nvPr/>
            </p:nvSpPr>
            <p:spPr>
              <a:xfrm>
                <a:off x="5106690" y="6281341"/>
                <a:ext cx="834993" cy="663615"/>
              </a:xfrm>
              <a:prstGeom prst="ellipse">
                <a:avLst/>
              </a:prstGeom>
              <a:solidFill>
                <a:srgbClr val="FF0000">
                  <a:alpha val="40242"/>
                </a:srgbClr>
              </a:solidFill>
              <a:ln w="12700" cap="flat">
                <a:noFill/>
                <a:miter lim="400000"/>
              </a:ln>
              <a:effectLst>
                <a:outerShdw blurRad="38100" dist="25400" dir="5400000" rotWithShape="0">
                  <a:srgbClr val="000000">
                    <a:alpha val="50000"/>
                  </a:srgbClr>
                </a:outerShdw>
              </a:effectLst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endParaRPr lang="en-US" sz="240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1EB6DDE6-82E2-ACDE-1284-5D1E1DA507C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401566" y="6973669"/>
                <a:ext cx="632579" cy="420764"/>
              </a:xfrm>
              <a:prstGeom prst="straightConnector1">
                <a:avLst/>
              </a:prstGeom>
              <a:noFill/>
              <a:ln w="41275" cap="flat">
                <a:solidFill>
                  <a:srgbClr val="0070C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A182A4D1-C040-5EE0-E271-5278A112C016}"/>
                  </a:ext>
                </a:extLst>
              </p:cNvPr>
              <p:cNvCxnSpPr/>
              <p:nvPr/>
            </p:nvCxnSpPr>
            <p:spPr>
              <a:xfrm flipV="1">
                <a:off x="4548313" y="6806324"/>
                <a:ext cx="687558" cy="653142"/>
              </a:xfrm>
              <a:prstGeom prst="straightConnector1">
                <a:avLst/>
              </a:prstGeom>
              <a:noFill/>
              <a:ln w="41275" cap="flat">
                <a:solidFill>
                  <a:srgbClr val="C00000"/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F591AD-76D4-E7B0-2B12-ED8CEAE03091}"/>
                </a:ext>
              </a:extLst>
            </p:cNvPr>
            <p:cNvSpPr txBox="1"/>
            <p:nvPr/>
          </p:nvSpPr>
          <p:spPr>
            <a:xfrm>
              <a:off x="11739177" y="7638998"/>
              <a:ext cx="3055324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r>
                <a:rPr lang="en-US" sz="3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(orbit averaging)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CC4B999-4C0D-AEDC-D316-8278F87C3749}"/>
                </a:ext>
              </a:extLst>
            </p:cNvPr>
            <p:cNvSpPr txBox="1"/>
            <p:nvPr/>
          </p:nvSpPr>
          <p:spPr>
            <a:xfrm>
              <a:off x="11739177" y="7197443"/>
              <a:ext cx="3055324" cy="595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r>
                <a:rPr lang="en-US" sz="3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_____________</a:t>
              </a:r>
            </a:p>
          </p:txBody>
        </p:sp>
      </p:grpSp>
      <p:sp>
        <p:nvSpPr>
          <p:cNvPr id="14" name="Slide Number">
            <a:extLst>
              <a:ext uri="{FF2B5EF4-FFF2-40B4-BE49-F238E27FC236}">
                <a16:creationId xmlns:a16="http://schemas.microsoft.com/office/drawing/2014/main" id="{5F400EC4-5DD2-A7C9-7D77-BC06B26C360E}"/>
              </a:ext>
            </a:extLst>
          </p:cNvPr>
          <p:cNvSpPr txBox="1">
            <a:spLocks/>
          </p:cNvSpPr>
          <p:nvPr/>
        </p:nvSpPr>
        <p:spPr>
          <a:xfrm>
            <a:off x="15922776" y="382278"/>
            <a:ext cx="35907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en-IT" dirty="0"/>
              <a:t>12</a:t>
            </a:r>
          </a:p>
        </p:txBody>
      </p:sp>
      <p:sp>
        <p:nvSpPr>
          <p:cNvPr id="15" name="Slide Number">
            <a:extLst>
              <a:ext uri="{FF2B5EF4-FFF2-40B4-BE49-F238E27FC236}">
                <a16:creationId xmlns:a16="http://schemas.microsoft.com/office/drawing/2014/main" id="{89E184D0-B6ED-CD73-D63F-7958C400E778}"/>
              </a:ext>
            </a:extLst>
          </p:cNvPr>
          <p:cNvSpPr txBox="1">
            <a:spLocks/>
          </p:cNvSpPr>
          <p:nvPr/>
        </p:nvSpPr>
        <p:spPr>
          <a:xfrm>
            <a:off x="16050985" y="462882"/>
            <a:ext cx="102656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endParaRPr lang="en-IT" dirty="0"/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42DC96B6-BD50-77D0-D7C9-6A3C3C458309}"/>
              </a:ext>
            </a:extLst>
          </p:cNvPr>
          <p:cNvSpPr txBox="1"/>
          <p:nvPr/>
        </p:nvSpPr>
        <p:spPr>
          <a:xfrm>
            <a:off x="485193" y="1274110"/>
            <a:ext cx="16752414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</a:t>
            </a:r>
            <a:r>
              <a:rPr lang="en-GB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first-principle-based</a:t>
            </a:r>
            <a:r>
              <a:rPr lang="en-GB" sz="320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GB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self-consistent approach</a:t>
            </a:r>
            <a:r>
              <a:rPr lang="en-GB" sz="320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 crucial for developing a predictive capability of plasma </a:t>
            </a:r>
            <a:r>
              <a:rPr lang="en-GB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behaviors</a:t>
            </a: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on long time scales</a:t>
            </a:r>
            <a:endParaRPr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66310D9D-BEA1-8047-7BAE-685886F40A86}"/>
              </a:ext>
            </a:extLst>
          </p:cNvPr>
          <p:cNvSpPr txBox="1">
            <a:spLocks/>
          </p:cNvSpPr>
          <p:nvPr/>
        </p:nvSpPr>
        <p:spPr>
          <a:xfrm>
            <a:off x="2912993" y="65258"/>
            <a:ext cx="10870319" cy="1134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0423" tIns="70423" rIns="70423" bIns="70423" anchor="ctr">
            <a:normAutofit/>
          </a:bodyPr>
          <a:lstStyle>
            <a:lvl1pPr marL="0" marR="0" indent="0" algn="ctr" defTabSz="1525853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en-GB" dirty="0"/>
              <a:t>Phase space transport - I</a:t>
            </a:r>
          </a:p>
        </p:txBody>
      </p:sp>
    </p:spTree>
    <p:extLst>
      <p:ext uri="{BB962C8B-B14F-4D97-AF65-F5344CB8AC3E}">
        <p14:creationId xmlns:p14="http://schemas.microsoft.com/office/powerpoint/2010/main" val="16209502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itle 3"/>
          <p:cNvSpPr txBox="1">
            <a:spLocks noGrp="1"/>
          </p:cNvSpPr>
          <p:nvPr>
            <p:ph type="title"/>
          </p:nvPr>
        </p:nvSpPr>
        <p:spPr>
          <a:xfrm>
            <a:off x="2912993" y="65258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dirty="0"/>
              <a:t>Phase space </a:t>
            </a:r>
            <a:r>
              <a:rPr lang="it-IT" dirty="0" err="1"/>
              <a:t>transport</a:t>
            </a:r>
            <a:r>
              <a:rPr lang="it-IT" dirty="0"/>
              <a:t> - II</a:t>
            </a:r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DFBF280-272D-4058-52A9-558954FABFEF}"/>
              </a:ext>
            </a:extLst>
          </p:cNvPr>
          <p:cNvGrpSpPr/>
          <p:nvPr/>
        </p:nvGrpSpPr>
        <p:grpSpPr>
          <a:xfrm>
            <a:off x="672674" y="1384537"/>
            <a:ext cx="16383103" cy="3111795"/>
            <a:chOff x="672674" y="1384537"/>
            <a:chExt cx="16383103" cy="311179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9856755-9201-3F2C-C06E-B55917E7872C}"/>
                </a:ext>
              </a:extLst>
            </p:cNvPr>
            <p:cNvSpPr txBox="1"/>
            <p:nvPr/>
          </p:nvSpPr>
          <p:spPr>
            <a:xfrm>
              <a:off x="672674" y="1384537"/>
              <a:ext cx="16383103" cy="1077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36000" marR="457200" lvl="2" indent="0" algn="just" defTabSz="457200">
                <a:spcAft>
                  <a:spcPts val="600"/>
                </a:spcAft>
                <a:buSzPct val="100000"/>
                <a:buFont typeface="Wingdings" pitchFamily="2" charset="2"/>
                <a:buChar char="q"/>
                <a:defRPr sz="26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lang="it-IT" sz="3200" dirty="0"/>
                <a:t> </a:t>
              </a:r>
              <a:r>
                <a:rPr lang="it-IT" sz="3200" b="1" dirty="0" err="1">
                  <a:solidFill>
                    <a:srgbClr val="FF0000"/>
                  </a:solidFill>
                </a:rPr>
                <a:t>Phase</a:t>
              </a:r>
              <a:r>
                <a:rPr lang="it-IT" sz="3200" b="1" dirty="0">
                  <a:solidFill>
                    <a:srgbClr val="FF0000"/>
                  </a:solidFill>
                </a:rPr>
                <a:t> </a:t>
              </a:r>
              <a:r>
                <a:rPr lang="it-IT" sz="3200" b="1" dirty="0" err="1">
                  <a:solidFill>
                    <a:srgbClr val="FF0000"/>
                  </a:solidFill>
                </a:rPr>
                <a:t>space</a:t>
              </a:r>
              <a:r>
                <a:rPr lang="it-IT" sz="3200" b="1" dirty="0">
                  <a:solidFill>
                    <a:srgbClr val="FF0000"/>
                  </a:solidFill>
                </a:rPr>
                <a:t> </a:t>
              </a:r>
              <a:r>
                <a:rPr lang="it-IT" sz="3200" b="1" dirty="0" err="1">
                  <a:solidFill>
                    <a:srgbClr val="FF0000"/>
                  </a:solidFill>
                </a:rPr>
                <a:t>zonal</a:t>
              </a:r>
              <a:r>
                <a:rPr lang="it-IT" sz="3200" b="1" dirty="0">
                  <a:solidFill>
                    <a:srgbClr val="FF0000"/>
                  </a:solidFill>
                </a:rPr>
                <a:t> </a:t>
              </a:r>
              <a:r>
                <a:rPr lang="it-IT" sz="3200" b="1" dirty="0" err="1">
                  <a:solidFill>
                    <a:srgbClr val="FF0000"/>
                  </a:solidFill>
                </a:rPr>
                <a:t>structure</a:t>
              </a:r>
              <a:r>
                <a:rPr lang="it-IT" sz="3200" b="1" dirty="0">
                  <a:solidFill>
                    <a:srgbClr val="FF0000"/>
                  </a:solidFill>
                </a:rPr>
                <a:t> (PSZS)</a:t>
              </a:r>
              <a:r>
                <a:rPr lang="it-IT" sz="3200" dirty="0"/>
                <a:t> </a:t>
              </a:r>
              <a:r>
                <a:rPr lang="it-IT" sz="3200" dirty="0" err="1"/>
                <a:t>evolution</a:t>
              </a:r>
              <a:r>
                <a:rPr lang="it-IT" sz="3200" dirty="0"/>
                <a:t> </a:t>
              </a:r>
              <a:r>
                <a:rPr lang="it-IT" sz="3200" dirty="0" err="1"/>
                <a:t>equation</a:t>
              </a:r>
              <a:r>
                <a:rPr lang="it-IT" sz="3200" dirty="0"/>
                <a:t> (</a:t>
              </a:r>
              <a:r>
                <a:rPr lang="it-IT" sz="3200" dirty="0" err="1"/>
                <a:t>nearly</a:t>
              </a:r>
              <a:r>
                <a:rPr lang="it-IT" sz="3200" dirty="0"/>
                <a:t> </a:t>
              </a:r>
              <a:r>
                <a:rPr lang="it-IT" sz="3200" dirty="0" err="1"/>
                <a:t>integrable</a:t>
              </a:r>
              <a:r>
                <a:rPr lang="it-IT" sz="3200" dirty="0"/>
                <a:t> system) [Falessi et al NJP 2023]</a:t>
              </a:r>
            </a:p>
          </p:txBody>
        </p:sp>
        <p:pic>
          <p:nvPicPr>
            <p:cNvPr id="4" name="Screenshot 2022-05-18 at 09.55.15.pdf" descr="Screenshot 2022-05-18 at 09.55.15.pdf">
              <a:extLst>
                <a:ext uri="{FF2B5EF4-FFF2-40B4-BE49-F238E27FC236}">
                  <a16:creationId xmlns:a16="http://schemas.microsoft.com/office/drawing/2014/main" id="{3E43C448-D318-D297-A691-8E2E4CB6C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45752" y="2646630"/>
              <a:ext cx="13004800" cy="1849702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6" name="Slide Number">
            <a:extLst>
              <a:ext uri="{FF2B5EF4-FFF2-40B4-BE49-F238E27FC236}">
                <a16:creationId xmlns:a16="http://schemas.microsoft.com/office/drawing/2014/main" id="{242552BE-84C3-1A9E-BDB6-E679BD21904B}"/>
              </a:ext>
            </a:extLst>
          </p:cNvPr>
          <p:cNvSpPr txBox="1">
            <a:spLocks/>
          </p:cNvSpPr>
          <p:nvPr/>
        </p:nvSpPr>
        <p:spPr>
          <a:xfrm>
            <a:off x="15922776" y="382278"/>
            <a:ext cx="35907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en-IT" dirty="0"/>
              <a:t>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EFFB87-397A-8704-C002-CF5F4062C1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3692" y="4645973"/>
            <a:ext cx="6092434" cy="44530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2E92DB-57C0-1984-D7BA-F1F4E1236E98}"/>
              </a:ext>
            </a:extLst>
          </p:cNvPr>
          <p:cNvSpPr txBox="1"/>
          <p:nvPr/>
        </p:nvSpPr>
        <p:spPr>
          <a:xfrm>
            <a:off x="1041365" y="8369063"/>
            <a:ext cx="61346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X. Du 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2021 Phys. Rev. Lett.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082502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A041A8-6F9A-6503-02E5-361C80C1DD76}"/>
              </a:ext>
            </a:extLst>
          </p:cNvPr>
          <p:cNvSpPr txBox="1"/>
          <p:nvPr/>
        </p:nvSpPr>
        <p:spPr>
          <a:xfrm>
            <a:off x="603120" y="5722186"/>
            <a:ext cx="8051590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buNone/>
            </a:pPr>
            <a:r>
              <a:rPr lang="en-GB" sz="3200" dirty="0">
                <a:latin typeface="Helvetica" pitchFamily="2" charset="0"/>
              </a:rPr>
              <a:t>M</a:t>
            </a:r>
            <a:r>
              <a:rPr lang="en-GB" sz="3200" dirty="0">
                <a:effectLst/>
                <a:latin typeface="Helvetica" pitchFamily="2" charset="0"/>
              </a:rPr>
              <a:t>easured RSAE induced flow </a:t>
            </a:r>
          </a:p>
          <a:p>
            <a:pPr>
              <a:buNone/>
            </a:pPr>
            <a:r>
              <a:rPr lang="en-GB" sz="3200" dirty="0">
                <a:effectLst/>
                <a:latin typeface="Helvetica" pitchFamily="2" charset="0"/>
              </a:rPr>
              <a:t>images along with</a:t>
            </a:r>
            <a:r>
              <a:rPr lang="en-GB" sz="3200" dirty="0">
                <a:latin typeface="Helvetica" pitchFamily="2" charset="0"/>
              </a:rPr>
              <a:t> </a:t>
            </a:r>
            <a:r>
              <a:rPr lang="en-GB" sz="3200" dirty="0">
                <a:effectLst/>
                <a:latin typeface="Helvetica" pitchFamily="2" charset="0"/>
              </a:rPr>
              <a:t>the streamlines; </a:t>
            </a:r>
          </a:p>
          <a:p>
            <a:pPr>
              <a:buNone/>
            </a:pPr>
            <a:r>
              <a:rPr lang="en-GB" sz="3200" dirty="0">
                <a:effectLst/>
                <a:latin typeface="Helvetica" pitchFamily="2" charset="0"/>
              </a:rPr>
              <a:t>at INPA measured pitch of</a:t>
            </a:r>
            <a:r>
              <a:rPr lang="en-GB" sz="3200" dirty="0">
                <a:latin typeface="Helvetica" pitchFamily="2" charset="0"/>
              </a:rPr>
              <a:t> </a:t>
            </a:r>
            <a:r>
              <a:rPr lang="en-GB" sz="3200" dirty="0">
                <a:effectLst/>
                <a:latin typeface="Helvetica" pitchFamily="2" charset="0"/>
              </a:rPr>
              <a:t>0:78 in DIII-D</a:t>
            </a:r>
          </a:p>
        </p:txBody>
      </p:sp>
    </p:spTree>
    <p:extLst>
      <p:ext uri="{BB962C8B-B14F-4D97-AF65-F5344CB8AC3E}">
        <p14:creationId xmlns:p14="http://schemas.microsoft.com/office/powerpoint/2010/main" val="89834973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F7737-ED2C-0B89-C807-4F960F1D7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itle 3">
            <a:extLst>
              <a:ext uri="{FF2B5EF4-FFF2-40B4-BE49-F238E27FC236}">
                <a16:creationId xmlns:a16="http://schemas.microsoft.com/office/drawing/2014/main" id="{6BBDEDC3-3A85-8EF6-42A8-67F4B0E748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12993" y="65258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dirty="0"/>
              <a:t>Phase space </a:t>
            </a:r>
            <a:r>
              <a:rPr lang="it-IT" dirty="0" err="1"/>
              <a:t>transport</a:t>
            </a:r>
            <a:r>
              <a:rPr lang="it-IT" dirty="0"/>
              <a:t> - II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5FC0B8-5F3A-254C-0BFE-725EB1BFA534}"/>
              </a:ext>
            </a:extLst>
          </p:cNvPr>
          <p:cNvSpPr txBox="1"/>
          <p:nvPr/>
        </p:nvSpPr>
        <p:spPr>
          <a:xfrm>
            <a:off x="672674" y="5168189"/>
            <a:ext cx="16112641" cy="42627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6000" marR="457200" lvl="2" indent="0" algn="just" defTabSz="457200">
              <a:spcAft>
                <a:spcPts val="600"/>
              </a:spcAft>
              <a:buSzPct val="100000"/>
              <a:buFont typeface="Wingdings" pitchFamily="2" charset="2"/>
              <a:buChar char="q"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/>
              <a:t> </a:t>
            </a:r>
            <a:r>
              <a:rPr lang="it-IT" sz="3200" dirty="0" err="1"/>
              <a:t>Intrinsically</a:t>
            </a:r>
            <a:r>
              <a:rPr lang="it-IT" sz="3200" dirty="0"/>
              <a:t> </a:t>
            </a:r>
            <a:r>
              <a:rPr lang="it-IT" sz="3200" dirty="0">
                <a:solidFill>
                  <a:srgbClr val="C00000"/>
                </a:solidFill>
              </a:rPr>
              <a:t>full-</a:t>
            </a:r>
            <a:r>
              <a:rPr lang="it-IT" sz="3200" dirty="0" err="1">
                <a:solidFill>
                  <a:srgbClr val="C00000"/>
                </a:solidFill>
              </a:rPr>
              <a:t>F</a:t>
            </a:r>
            <a:r>
              <a:rPr lang="it-IT" sz="3200" dirty="0"/>
              <a:t> [Falessi et al NJP 2023] </a:t>
            </a:r>
            <a:r>
              <a:rPr lang="it-IT" sz="3200" dirty="0" err="1"/>
              <a:t>but</a:t>
            </a:r>
            <a:r>
              <a:rPr lang="it-IT" sz="3200" dirty="0"/>
              <a:t> </a:t>
            </a:r>
            <a:r>
              <a:rPr lang="it-IT" sz="3200" dirty="0" err="1"/>
              <a:t>reduced</a:t>
            </a:r>
            <a:r>
              <a:rPr lang="it-IT" sz="3200" dirty="0"/>
              <a:t> to the </a:t>
            </a:r>
            <a:r>
              <a:rPr lang="it-IT" sz="3200" dirty="0">
                <a:solidFill>
                  <a:srgbClr val="C00000"/>
                </a:solidFill>
              </a:rPr>
              <a:t>3D action </a:t>
            </a:r>
            <a:r>
              <a:rPr lang="it-IT" sz="3200" dirty="0" err="1">
                <a:solidFill>
                  <a:srgbClr val="C00000"/>
                </a:solidFill>
              </a:rPr>
              <a:t>space</a:t>
            </a:r>
            <a:r>
              <a:rPr lang="it-IT" sz="3200" dirty="0">
                <a:solidFill>
                  <a:srgbClr val="C00000"/>
                </a:solidFill>
              </a:rPr>
              <a:t> </a:t>
            </a:r>
            <a:r>
              <a:rPr lang="it-IT" sz="3200" dirty="0"/>
              <a:t>(</a:t>
            </a:r>
            <a:r>
              <a:rPr lang="it-IT" sz="3200" dirty="0" err="1"/>
              <a:t>contants</a:t>
            </a:r>
            <a:r>
              <a:rPr lang="it-IT" sz="3200" dirty="0"/>
              <a:t> of </a:t>
            </a:r>
            <a:r>
              <a:rPr lang="it-IT" sz="3200" dirty="0" err="1"/>
              <a:t>motion</a:t>
            </a:r>
            <a:r>
              <a:rPr lang="it-IT" sz="3200" dirty="0"/>
              <a:t>) </a:t>
            </a:r>
            <a:r>
              <a:rPr lang="it-IT" sz="3200" dirty="0">
                <a:sym typeface="Wingdings" pitchFamily="2" charset="2"/>
              </a:rPr>
              <a:t> </a:t>
            </a:r>
            <a:r>
              <a:rPr lang="it-IT" sz="3200" dirty="0" err="1">
                <a:sym typeface="Wingdings" pitchFamily="2" charset="2"/>
              </a:rPr>
              <a:t>verified</a:t>
            </a:r>
            <a:r>
              <a:rPr lang="it-IT" sz="3200" dirty="0">
                <a:sym typeface="Wingdings" pitchFamily="2" charset="2"/>
              </a:rPr>
              <a:t> </a:t>
            </a:r>
            <a:r>
              <a:rPr lang="it-IT" sz="3200" dirty="0" err="1">
                <a:sym typeface="Wingdings" pitchFamily="2" charset="2"/>
              </a:rPr>
              <a:t>numerically</a:t>
            </a:r>
            <a:r>
              <a:rPr lang="it-IT" sz="3200" dirty="0">
                <a:sym typeface="Wingdings" pitchFamily="2" charset="2"/>
              </a:rPr>
              <a:t> with HMGC+HYMAGYC </a:t>
            </a:r>
            <a:r>
              <a:rPr lang="it-IT" sz="3200" dirty="0" err="1">
                <a:sym typeface="Wingdings" pitchFamily="2" charset="2"/>
              </a:rPr>
              <a:t>codes</a:t>
            </a:r>
            <a:r>
              <a:rPr lang="it-IT" sz="3200" dirty="0">
                <a:sym typeface="Wingdings" pitchFamily="2" charset="2"/>
              </a:rPr>
              <a:t> </a:t>
            </a:r>
            <a:r>
              <a:rPr lang="en-GB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[S. Briguglio and G. Vlad, 2020]</a:t>
            </a:r>
            <a:endParaRPr lang="it-IT" sz="3200" dirty="0"/>
          </a:p>
          <a:p>
            <a:pPr marL="36000" marR="457200" lvl="2" indent="0" algn="just" defTabSz="457200">
              <a:spcAft>
                <a:spcPts val="600"/>
              </a:spcAft>
              <a:buSzPct val="100000"/>
              <a:buFont typeface="Wingdings" pitchFamily="2" charset="2"/>
              <a:buChar char="q"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it-IT" sz="3200" dirty="0"/>
          </a:p>
          <a:p>
            <a:pPr marL="36000" marR="457200" lvl="2" indent="0" algn="just" defTabSz="457200">
              <a:spcAft>
                <a:spcPts val="600"/>
              </a:spcAft>
              <a:buSzPct val="100000"/>
              <a:buFont typeface="Wingdings" pitchFamily="2" charset="2"/>
              <a:buChar char="q"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/>
              <a:t> </a:t>
            </a:r>
            <a:r>
              <a:rPr lang="it-IT" sz="3200" dirty="0">
                <a:solidFill>
                  <a:srgbClr val="C00000"/>
                </a:solidFill>
              </a:rPr>
              <a:t>Ready for </a:t>
            </a:r>
            <a:r>
              <a:rPr lang="it-IT" sz="3200" dirty="0" err="1">
                <a:solidFill>
                  <a:srgbClr val="C00000"/>
                </a:solidFill>
              </a:rPr>
              <a:t>implementation</a:t>
            </a:r>
            <a:r>
              <a:rPr lang="it-IT" sz="3200" dirty="0">
                <a:solidFill>
                  <a:srgbClr val="C00000"/>
                </a:solidFill>
              </a:rPr>
              <a:t> in non-linear GK </a:t>
            </a:r>
            <a:r>
              <a:rPr lang="it-IT" sz="3200" dirty="0" err="1">
                <a:solidFill>
                  <a:srgbClr val="C00000"/>
                </a:solidFill>
              </a:rPr>
              <a:t>codes</a:t>
            </a:r>
            <a:r>
              <a:rPr lang="it-IT" sz="3200" dirty="0"/>
              <a:t>, </a:t>
            </a:r>
            <a:r>
              <a:rPr lang="it-IT" sz="3200" dirty="0" err="1"/>
              <a:t>including</a:t>
            </a:r>
            <a:r>
              <a:rPr lang="it-IT" sz="3200" dirty="0"/>
              <a:t> </a:t>
            </a:r>
            <a:r>
              <a:rPr lang="it-IT" sz="3200" dirty="0" err="1">
                <a:solidFill>
                  <a:srgbClr val="C00000"/>
                </a:solidFill>
              </a:rPr>
              <a:t>thermal</a:t>
            </a:r>
            <a:r>
              <a:rPr lang="it-IT" sz="3200" dirty="0">
                <a:solidFill>
                  <a:srgbClr val="C00000"/>
                </a:solidFill>
              </a:rPr>
              <a:t> component </a:t>
            </a:r>
            <a:r>
              <a:rPr lang="it-IT" sz="3200" dirty="0" err="1"/>
              <a:t>if</a:t>
            </a:r>
            <a:r>
              <a:rPr lang="it-IT" sz="3200" dirty="0"/>
              <a:t> </a:t>
            </a:r>
            <a:r>
              <a:rPr lang="it-IT" sz="3200" b="1" dirty="0" err="1">
                <a:solidFill>
                  <a:schemeClr val="accent1"/>
                </a:solidFill>
              </a:rPr>
              <a:t>whole</a:t>
            </a:r>
            <a:r>
              <a:rPr lang="it-IT" sz="3200" b="1" dirty="0">
                <a:solidFill>
                  <a:schemeClr val="accent1"/>
                </a:solidFill>
              </a:rPr>
              <a:t> </a:t>
            </a:r>
            <a:r>
              <a:rPr lang="it-IT" sz="3200" b="1" dirty="0" err="1">
                <a:solidFill>
                  <a:schemeClr val="accent1"/>
                </a:solidFill>
              </a:rPr>
              <a:t>transport</a:t>
            </a:r>
            <a:r>
              <a:rPr lang="it-IT" sz="3200" b="1" dirty="0">
                <a:solidFill>
                  <a:schemeClr val="accent1"/>
                </a:solidFill>
              </a:rPr>
              <a:t> </a:t>
            </a:r>
            <a:r>
              <a:rPr lang="it-IT" sz="3200" b="1" dirty="0" err="1">
                <a:solidFill>
                  <a:schemeClr val="accent1"/>
                </a:solidFill>
              </a:rPr>
              <a:t>description</a:t>
            </a:r>
            <a:r>
              <a:rPr lang="it-IT" sz="3200" b="1" dirty="0">
                <a:solidFill>
                  <a:schemeClr val="accent1"/>
                </a:solidFill>
              </a:rPr>
              <a:t> </a:t>
            </a:r>
            <a:r>
              <a:rPr lang="it-IT" sz="3200" b="1" dirty="0" err="1">
                <a:solidFill>
                  <a:schemeClr val="accent1"/>
                </a:solidFill>
              </a:rPr>
              <a:t>is</a:t>
            </a:r>
            <a:r>
              <a:rPr lang="it-IT" sz="3200" b="1" dirty="0">
                <a:solidFill>
                  <a:schemeClr val="accent1"/>
                </a:solidFill>
              </a:rPr>
              <a:t> </a:t>
            </a:r>
            <a:r>
              <a:rPr lang="it-IT" sz="3200" b="1" dirty="0" err="1">
                <a:solidFill>
                  <a:schemeClr val="accent1"/>
                </a:solidFill>
              </a:rPr>
              <a:t>lifted</a:t>
            </a:r>
            <a:r>
              <a:rPr lang="it-IT" sz="3200" b="1" dirty="0">
                <a:solidFill>
                  <a:schemeClr val="accent1"/>
                </a:solidFill>
              </a:rPr>
              <a:t> to the </a:t>
            </a:r>
            <a:r>
              <a:rPr lang="it-IT" sz="3200" b="1" dirty="0" err="1">
                <a:solidFill>
                  <a:schemeClr val="accent1"/>
                </a:solidFill>
              </a:rPr>
              <a:t>phase</a:t>
            </a:r>
            <a:r>
              <a:rPr lang="it-IT" sz="3200" b="1" dirty="0">
                <a:solidFill>
                  <a:schemeClr val="accent1"/>
                </a:solidFill>
              </a:rPr>
              <a:t> </a:t>
            </a:r>
            <a:r>
              <a:rPr lang="it-IT" sz="3200" b="1" dirty="0" err="1">
                <a:solidFill>
                  <a:schemeClr val="accent1"/>
                </a:solidFill>
              </a:rPr>
              <a:t>space</a:t>
            </a:r>
            <a:r>
              <a:rPr lang="it-IT" sz="3200" b="1" dirty="0">
                <a:solidFill>
                  <a:schemeClr val="accent1"/>
                </a:solidFill>
              </a:rPr>
              <a:t> </a:t>
            </a:r>
            <a:r>
              <a:rPr lang="it-IT" sz="3200" dirty="0"/>
              <a:t>[S.J. Wang et al. PRL 2024, </a:t>
            </a:r>
            <a:r>
              <a:rPr lang="it-IT" sz="3200" dirty="0">
                <a:solidFill>
                  <a:srgbClr val="C00000"/>
                </a:solidFill>
              </a:rPr>
              <a:t>ITB by ITG</a:t>
            </a:r>
            <a:r>
              <a:rPr lang="it-IT" sz="3200" dirty="0">
                <a:solidFill>
                  <a:schemeClr val="tx1"/>
                </a:solidFill>
              </a:rPr>
              <a:t>] </a:t>
            </a:r>
            <a:r>
              <a:rPr lang="it-IT" sz="3200" dirty="0">
                <a:solidFill>
                  <a:schemeClr val="tx1"/>
                </a:solidFill>
                <a:sym typeface="Wingdings" pitchFamily="2" charset="2"/>
              </a:rPr>
              <a:t> </a:t>
            </a:r>
            <a:endParaRPr lang="it-IT" sz="3200" b="1" dirty="0">
              <a:solidFill>
                <a:schemeClr val="tx1"/>
              </a:solidFill>
            </a:endParaRPr>
          </a:p>
          <a:p>
            <a:pPr marL="36000" marR="457200" lvl="2" indent="0" algn="just" defTabSz="457200">
              <a:spcAft>
                <a:spcPts val="600"/>
              </a:spcAft>
              <a:buSzPct val="100000"/>
              <a:buFont typeface="Wingdings" pitchFamily="2" charset="2"/>
              <a:buChar char="q"/>
              <a:defRPr sz="26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lang="it-IT" sz="3200" b="1" dirty="0">
              <a:solidFill>
                <a:schemeClr val="accent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3498F77-190A-CF06-6A05-7F19A89237E2}"/>
              </a:ext>
            </a:extLst>
          </p:cNvPr>
          <p:cNvGrpSpPr/>
          <p:nvPr/>
        </p:nvGrpSpPr>
        <p:grpSpPr>
          <a:xfrm>
            <a:off x="672674" y="1384537"/>
            <a:ext cx="16383103" cy="3111795"/>
            <a:chOff x="672674" y="1384537"/>
            <a:chExt cx="16383103" cy="311179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80568DD-13AA-35A5-6A8A-262ECC4114F5}"/>
                </a:ext>
              </a:extLst>
            </p:cNvPr>
            <p:cNvSpPr txBox="1"/>
            <p:nvPr/>
          </p:nvSpPr>
          <p:spPr>
            <a:xfrm>
              <a:off x="672674" y="1384537"/>
              <a:ext cx="16383103" cy="1077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36000" marR="457200" lvl="2" indent="0" algn="just" defTabSz="457200">
                <a:spcAft>
                  <a:spcPts val="600"/>
                </a:spcAft>
                <a:buSzPct val="100000"/>
                <a:buFont typeface="Wingdings" pitchFamily="2" charset="2"/>
                <a:buChar char="q"/>
                <a:defRPr sz="2600">
                  <a:latin typeface="Helvetica Neue"/>
                  <a:ea typeface="Helvetica Neue"/>
                  <a:cs typeface="Helvetica Neue"/>
                  <a:sym typeface="Helvetica Neue"/>
                </a:defRPr>
              </a:pPr>
              <a:r>
                <a:rPr lang="it-IT" sz="3200" dirty="0"/>
                <a:t> </a:t>
              </a:r>
              <a:r>
                <a:rPr lang="it-IT" sz="3200" b="1" dirty="0" err="1">
                  <a:solidFill>
                    <a:srgbClr val="FF0000"/>
                  </a:solidFill>
                </a:rPr>
                <a:t>Phase</a:t>
              </a:r>
              <a:r>
                <a:rPr lang="it-IT" sz="3200" b="1" dirty="0">
                  <a:solidFill>
                    <a:srgbClr val="FF0000"/>
                  </a:solidFill>
                </a:rPr>
                <a:t> </a:t>
              </a:r>
              <a:r>
                <a:rPr lang="it-IT" sz="3200" b="1" dirty="0" err="1">
                  <a:solidFill>
                    <a:srgbClr val="FF0000"/>
                  </a:solidFill>
                </a:rPr>
                <a:t>space</a:t>
              </a:r>
              <a:r>
                <a:rPr lang="it-IT" sz="3200" b="1" dirty="0">
                  <a:solidFill>
                    <a:srgbClr val="FF0000"/>
                  </a:solidFill>
                </a:rPr>
                <a:t> </a:t>
              </a:r>
              <a:r>
                <a:rPr lang="it-IT" sz="3200" b="1" dirty="0" err="1">
                  <a:solidFill>
                    <a:srgbClr val="FF0000"/>
                  </a:solidFill>
                </a:rPr>
                <a:t>zonal</a:t>
              </a:r>
              <a:r>
                <a:rPr lang="it-IT" sz="3200" b="1" dirty="0">
                  <a:solidFill>
                    <a:srgbClr val="FF0000"/>
                  </a:solidFill>
                </a:rPr>
                <a:t> </a:t>
              </a:r>
              <a:r>
                <a:rPr lang="it-IT" sz="3200" b="1" dirty="0" err="1">
                  <a:solidFill>
                    <a:srgbClr val="FF0000"/>
                  </a:solidFill>
                </a:rPr>
                <a:t>structure</a:t>
              </a:r>
              <a:r>
                <a:rPr lang="it-IT" sz="3200" b="1" dirty="0">
                  <a:solidFill>
                    <a:srgbClr val="FF0000"/>
                  </a:solidFill>
                </a:rPr>
                <a:t> (PSZS)</a:t>
              </a:r>
              <a:r>
                <a:rPr lang="it-IT" sz="3200" dirty="0"/>
                <a:t> </a:t>
              </a:r>
              <a:r>
                <a:rPr lang="it-IT" sz="3200" dirty="0" err="1"/>
                <a:t>evolution</a:t>
              </a:r>
              <a:r>
                <a:rPr lang="it-IT" sz="3200" dirty="0"/>
                <a:t> </a:t>
              </a:r>
              <a:r>
                <a:rPr lang="it-IT" sz="3200" dirty="0" err="1"/>
                <a:t>equation</a:t>
              </a:r>
              <a:r>
                <a:rPr lang="it-IT" sz="3200" dirty="0"/>
                <a:t> (</a:t>
              </a:r>
              <a:r>
                <a:rPr lang="it-IT" sz="3200" dirty="0" err="1"/>
                <a:t>nearly</a:t>
              </a:r>
              <a:r>
                <a:rPr lang="it-IT" sz="3200" dirty="0"/>
                <a:t> </a:t>
              </a:r>
              <a:r>
                <a:rPr lang="it-IT" sz="3200" dirty="0" err="1"/>
                <a:t>integrable</a:t>
              </a:r>
              <a:r>
                <a:rPr lang="it-IT" sz="3200" dirty="0"/>
                <a:t> system) [Falessi et al NJP 2023]</a:t>
              </a:r>
            </a:p>
          </p:txBody>
        </p:sp>
        <p:pic>
          <p:nvPicPr>
            <p:cNvPr id="4" name="Screenshot 2022-05-18 at 09.55.15.pdf" descr="Screenshot 2022-05-18 at 09.55.15.pdf">
              <a:extLst>
                <a:ext uri="{FF2B5EF4-FFF2-40B4-BE49-F238E27FC236}">
                  <a16:creationId xmlns:a16="http://schemas.microsoft.com/office/drawing/2014/main" id="{D338F1F0-62EC-24C5-C192-C133039DC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45752" y="2646630"/>
              <a:ext cx="13004800" cy="1849702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6" name="Slide Number">
            <a:extLst>
              <a:ext uri="{FF2B5EF4-FFF2-40B4-BE49-F238E27FC236}">
                <a16:creationId xmlns:a16="http://schemas.microsoft.com/office/drawing/2014/main" id="{01F5EED8-7124-7EF9-4809-6BD285F9328A}"/>
              </a:ext>
            </a:extLst>
          </p:cNvPr>
          <p:cNvSpPr txBox="1">
            <a:spLocks/>
          </p:cNvSpPr>
          <p:nvPr/>
        </p:nvSpPr>
        <p:spPr>
          <a:xfrm>
            <a:off x="15922776" y="382278"/>
            <a:ext cx="35907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en-IT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534285352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A0CCD-70BA-CED1-310D-58E7FF056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lide Number">
            <a:extLst>
              <a:ext uri="{FF2B5EF4-FFF2-40B4-BE49-F238E27FC236}">
                <a16:creationId xmlns:a16="http://schemas.microsoft.com/office/drawing/2014/main" id="{6CCF940C-48F8-043F-EB0A-99CFF68ACD62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858655" y="426325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14</a:t>
            </a:r>
            <a:endParaRPr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A28FB5FD-8D4A-02F9-EC80-7D06C349E4A9}"/>
              </a:ext>
            </a:extLst>
          </p:cNvPr>
          <p:cNvSpPr txBox="1">
            <a:spLocks/>
          </p:cNvSpPr>
          <p:nvPr/>
        </p:nvSpPr>
        <p:spPr>
          <a:xfrm>
            <a:off x="745261" y="68733"/>
            <a:ext cx="10870319" cy="1134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0423" tIns="70423" rIns="70423" bIns="70423" anchor="ctr">
            <a:normAutofit/>
          </a:bodyPr>
          <a:lstStyle>
            <a:lvl1pPr marL="0" marR="0" indent="0" algn="ctr" defTabSz="1525853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endParaRPr lang="it-IT" dirty="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F20999A1-4F61-0334-0577-955A3D9B7DEC}"/>
              </a:ext>
            </a:extLst>
          </p:cNvPr>
          <p:cNvSpPr txBox="1"/>
          <p:nvPr/>
        </p:nvSpPr>
        <p:spPr>
          <a:xfrm>
            <a:off x="785836" y="1321240"/>
            <a:ext cx="1525235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Zonal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flows and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currents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are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equally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important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NL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dynamic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evolution</a:t>
            </a:r>
            <a:endParaRPr lang="it-IT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781AE38-385F-1F74-C249-C1F9CB435E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82106" y="117338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Zonal</a:t>
            </a:r>
            <a:r>
              <a:rPr lang="it-IT" dirty="0"/>
              <a:t> </a:t>
            </a:r>
            <a:r>
              <a:rPr lang="it-IT" dirty="0" err="1"/>
              <a:t>electromagnetic</a:t>
            </a:r>
            <a:r>
              <a:rPr lang="it-IT" dirty="0"/>
              <a:t> fields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41F6A8-CC75-BA76-F4CD-45CF1B4FA591}"/>
              </a:ext>
            </a:extLst>
          </p:cNvPr>
          <p:cNvSpPr txBox="1"/>
          <p:nvPr/>
        </p:nvSpPr>
        <p:spPr>
          <a:xfrm>
            <a:off x="223708" y="7722134"/>
            <a:ext cx="6516795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kumimoji="0" lang="en-IT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[Y. Kaspi et al </a:t>
            </a:r>
            <a:r>
              <a:rPr lang="en-GB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2018 Nature 555(7695):223-226]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0823AF-0314-3FCB-1095-CD1AC4C77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20" y="3825894"/>
            <a:ext cx="5486752" cy="37369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276BBB-B752-21A2-C5D4-24C7D55551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755" y="2749290"/>
            <a:ext cx="11310073" cy="314462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F3F4BC1-EC33-BD91-ABCA-B09E07D6AAD7}"/>
              </a:ext>
            </a:extLst>
          </p:cNvPr>
          <p:cNvSpPr txBox="1"/>
          <p:nvPr/>
        </p:nvSpPr>
        <p:spPr>
          <a:xfrm>
            <a:off x="785836" y="3037218"/>
            <a:ext cx="299280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Jupiter’s wind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3ABC5D-85B4-AD3F-5C18-98F79E95AC3B}"/>
              </a:ext>
            </a:extLst>
          </p:cNvPr>
          <p:cNvSpPr txBox="1"/>
          <p:nvPr/>
        </p:nvSpPr>
        <p:spPr>
          <a:xfrm>
            <a:off x="6762829" y="5893913"/>
            <a:ext cx="215443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Helvetica" pitchFamily="2" charset="0"/>
              </a:rPr>
              <a:t>z</a:t>
            </a: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onal flow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6AAB5-6040-07B0-2E9E-B2B7CC120842}"/>
              </a:ext>
            </a:extLst>
          </p:cNvPr>
          <p:cNvSpPr txBox="1"/>
          <p:nvPr/>
        </p:nvSpPr>
        <p:spPr>
          <a:xfrm>
            <a:off x="10196797" y="5893913"/>
            <a:ext cx="276998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Helvetica" pitchFamily="2" charset="0"/>
              </a:rPr>
              <a:t>z</a:t>
            </a: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onal current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F48629-F8D0-223F-F9AB-3CC155307408}"/>
              </a:ext>
            </a:extLst>
          </p:cNvPr>
          <p:cNvSpPr txBox="1"/>
          <p:nvPr/>
        </p:nvSpPr>
        <p:spPr>
          <a:xfrm>
            <a:off x="10861371" y="2376140"/>
            <a:ext cx="62340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Z. Qiu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2013 </a:t>
            </a:r>
            <a:r>
              <a:rPr lang="en-GB" sz="24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Europhys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Lett..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101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35001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DCF417-B40E-9E63-A824-86C8C4F3DC96}"/>
              </a:ext>
            </a:extLst>
          </p:cNvPr>
          <p:cNvSpPr txBox="1"/>
          <p:nvPr/>
        </p:nvSpPr>
        <p:spPr>
          <a:xfrm>
            <a:off x="11404945" y="1989988"/>
            <a:ext cx="57611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C&amp;Z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2012 Phys. Rev. Lett..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109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145002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73980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CF8AE-25E7-38D7-EBB6-DB2DFC000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lide Number">
            <a:extLst>
              <a:ext uri="{FF2B5EF4-FFF2-40B4-BE49-F238E27FC236}">
                <a16:creationId xmlns:a16="http://schemas.microsoft.com/office/drawing/2014/main" id="{62EC8D18-0B3E-1044-94BD-F1A0EBA2B961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858655" y="426325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14</a:t>
            </a:r>
            <a:endParaRPr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6A557DDD-24E5-9D90-8B26-FF9B7BBB92A1}"/>
              </a:ext>
            </a:extLst>
          </p:cNvPr>
          <p:cNvSpPr txBox="1">
            <a:spLocks/>
          </p:cNvSpPr>
          <p:nvPr/>
        </p:nvSpPr>
        <p:spPr>
          <a:xfrm>
            <a:off x="745261" y="68733"/>
            <a:ext cx="10870319" cy="1134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0423" tIns="70423" rIns="70423" bIns="70423" anchor="ctr">
            <a:normAutofit/>
          </a:bodyPr>
          <a:lstStyle>
            <a:lvl1pPr marL="0" marR="0" indent="0" algn="ctr" defTabSz="1525853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endParaRPr lang="it-IT" dirty="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D04FD4AE-2617-7FDE-900E-B9D6BFAD7C1A}"/>
              </a:ext>
            </a:extLst>
          </p:cNvPr>
          <p:cNvSpPr txBox="1"/>
          <p:nvPr/>
        </p:nvSpPr>
        <p:spPr>
          <a:xfrm>
            <a:off x="785836" y="1321240"/>
            <a:ext cx="1525235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Zonal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flows and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currents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are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equally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important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NL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dynamic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evolution</a:t>
            </a:r>
            <a:endParaRPr lang="it-IT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4229ABE7-B0C5-3138-635C-8D1517D617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82106" y="117338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Zonal</a:t>
            </a:r>
            <a:r>
              <a:rPr lang="it-IT" dirty="0"/>
              <a:t> </a:t>
            </a:r>
            <a:r>
              <a:rPr lang="it-IT" dirty="0" err="1"/>
              <a:t>electromagnetic</a:t>
            </a:r>
            <a:r>
              <a:rPr lang="it-IT" dirty="0"/>
              <a:t> fields</a:t>
            </a:r>
            <a:endParaRPr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53A836-9C8F-384D-7942-5AC0E068D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755" y="2749290"/>
            <a:ext cx="11310073" cy="314462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B8AFFE7-1E68-31E6-3BE8-8DC03D6DB6B6}"/>
              </a:ext>
            </a:extLst>
          </p:cNvPr>
          <p:cNvSpPr txBox="1"/>
          <p:nvPr/>
        </p:nvSpPr>
        <p:spPr>
          <a:xfrm>
            <a:off x="6762829" y="5893913"/>
            <a:ext cx="215443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Helvetica" pitchFamily="2" charset="0"/>
              </a:rPr>
              <a:t>z</a:t>
            </a: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onal flow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2CA724-9C6B-C9B1-8E1E-B53B089C4771}"/>
              </a:ext>
            </a:extLst>
          </p:cNvPr>
          <p:cNvSpPr txBox="1"/>
          <p:nvPr/>
        </p:nvSpPr>
        <p:spPr>
          <a:xfrm>
            <a:off x="10196797" y="5893913"/>
            <a:ext cx="276998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latin typeface="Helvetica" pitchFamily="2" charset="0"/>
              </a:rPr>
              <a:t>z</a:t>
            </a: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onal current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08BFCC2-F652-9F7D-39C5-FA3CF5CFCD91}"/>
              </a:ext>
            </a:extLst>
          </p:cNvPr>
          <p:cNvSpPr txBox="1"/>
          <p:nvPr/>
        </p:nvSpPr>
        <p:spPr>
          <a:xfrm>
            <a:off x="10861371" y="2376140"/>
            <a:ext cx="623407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Z. Qiu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2013 </a:t>
            </a:r>
            <a:r>
              <a:rPr lang="en-GB" sz="24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Europhys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Lett..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101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35001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72B340-8159-11D7-A3A1-FE9E77FD48B1}"/>
              </a:ext>
            </a:extLst>
          </p:cNvPr>
          <p:cNvSpPr txBox="1"/>
          <p:nvPr/>
        </p:nvSpPr>
        <p:spPr>
          <a:xfrm>
            <a:off x="11404945" y="1989988"/>
            <a:ext cx="57611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C&amp;Z</a:t>
            </a:r>
            <a:r>
              <a:rPr kumimoji="0" lang="en-IT" sz="24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2012 Phys. Rev. Lett..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109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145002</a:t>
            </a:r>
            <a:endParaRPr lang="en-GB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4784AC-07F5-BF49-FCC6-1220B9B9CE1F}"/>
              </a:ext>
            </a:extLst>
          </p:cNvPr>
          <p:cNvSpPr txBox="1"/>
          <p:nvPr/>
        </p:nvSpPr>
        <p:spPr>
          <a:xfrm>
            <a:off x="785836" y="7107021"/>
            <a:ext cx="16350188" cy="1697901"/>
          </a:xfrm>
          <a:prstGeom prst="rect">
            <a:avLst/>
          </a:prstGeom>
          <a:solidFill>
            <a:srgbClr val="C00000">
              <a:alpha val="26000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Core plasma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also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plays a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crucial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role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determining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the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properties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the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zonal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state</a:t>
            </a:r>
          </a:p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Reversed shear Alfvén eigenmodes (RSAE): paradigm for Alfvénic fluctuation dominating the core of reactor relevant plasmas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26872C-353A-6098-D0F6-C567F1C756CD}"/>
              </a:ext>
            </a:extLst>
          </p:cNvPr>
          <p:cNvSpPr txBox="1"/>
          <p:nvPr/>
        </p:nvSpPr>
        <p:spPr>
          <a:xfrm>
            <a:off x="33894" y="3552476"/>
            <a:ext cx="585897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NOVEL FINDINGS</a:t>
            </a:r>
          </a:p>
          <a:p>
            <a:r>
              <a:rPr lang="en-IT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Chen et al.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2025 </a:t>
            </a:r>
            <a:r>
              <a:rPr lang="en-GB" sz="2400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Nucl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Fusion. </a:t>
            </a:r>
            <a:r>
              <a:rPr lang="en-GB" sz="24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65 </a:t>
            </a:r>
            <a:r>
              <a:rPr lang="en-GB" sz="2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016018</a:t>
            </a:r>
            <a:endParaRPr lang="en-GB" sz="24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D527628-DD95-5631-73B3-394536702D8B}"/>
              </a:ext>
            </a:extLst>
          </p:cNvPr>
          <p:cNvSpPr/>
          <p:nvPr/>
        </p:nvSpPr>
        <p:spPr>
          <a:xfrm>
            <a:off x="33894" y="3242859"/>
            <a:ext cx="6040465" cy="1817122"/>
          </a:xfrm>
          <a:prstGeom prst="ellipse">
            <a:avLst/>
          </a:prstGeom>
          <a:solidFill>
            <a:srgbClr val="C00000">
              <a:alpha val="27405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61774292-5425-BE38-5672-023919A498AF}"/>
              </a:ext>
            </a:extLst>
          </p:cNvPr>
          <p:cNvSpPr/>
          <p:nvPr/>
        </p:nvSpPr>
        <p:spPr>
          <a:xfrm>
            <a:off x="2641753" y="5059981"/>
            <a:ext cx="963828" cy="1867756"/>
          </a:xfrm>
          <a:prstGeom prst="downArrow">
            <a:avLst/>
          </a:prstGeom>
          <a:solidFill>
            <a:srgbClr val="C00000">
              <a:alpha val="25748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7593809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4B7EA-7F05-096A-D9F5-390D3C46B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7600D30A-C445-12D3-068C-B0A46FA8A4F6}"/>
              </a:ext>
            </a:extLst>
          </p:cNvPr>
          <p:cNvSpPr txBox="1">
            <a:spLocks/>
          </p:cNvSpPr>
          <p:nvPr/>
        </p:nvSpPr>
        <p:spPr>
          <a:xfrm>
            <a:off x="2912993" y="65258"/>
            <a:ext cx="10870319" cy="1134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0423" tIns="70423" rIns="70423" bIns="70423" anchor="ctr">
            <a:normAutofit/>
          </a:bodyPr>
          <a:lstStyle>
            <a:lvl1pPr marL="0" marR="0" indent="0" algn="ctr" defTabSz="1525853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r>
              <a:rPr lang="it-IT"/>
              <a:t>Zonal State: RSAE case</a:t>
            </a:r>
            <a:endParaRPr lang="it-IT" dirty="0"/>
          </a:p>
        </p:txBody>
      </p:sp>
      <p:sp>
        <p:nvSpPr>
          <p:cNvPr id="10" name="Slide Number">
            <a:extLst>
              <a:ext uri="{FF2B5EF4-FFF2-40B4-BE49-F238E27FC236}">
                <a16:creationId xmlns:a16="http://schemas.microsoft.com/office/drawing/2014/main" id="{994D945A-6B94-C4B4-1C9E-2C2207C34233}"/>
              </a:ext>
            </a:extLst>
          </p:cNvPr>
          <p:cNvSpPr txBox="1">
            <a:spLocks/>
          </p:cNvSpPr>
          <p:nvPr/>
        </p:nvSpPr>
        <p:spPr>
          <a:xfrm>
            <a:off x="15957238" y="422850"/>
            <a:ext cx="35907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r>
              <a:rPr lang="en-IT" dirty="0"/>
              <a:t>15</a:t>
            </a:r>
          </a:p>
        </p:txBody>
      </p:sp>
      <p:sp>
        <p:nvSpPr>
          <p:cNvPr id="12" name="Numerical verification by HMGC + HYMAGYC codes [S. Briguglio…">
            <a:extLst>
              <a:ext uri="{FF2B5EF4-FFF2-40B4-BE49-F238E27FC236}">
                <a16:creationId xmlns:a16="http://schemas.microsoft.com/office/drawing/2014/main" id="{210FD8FD-E908-AB2B-3448-A6E2C2863796}"/>
              </a:ext>
            </a:extLst>
          </p:cNvPr>
          <p:cNvSpPr txBox="1"/>
          <p:nvPr/>
        </p:nvSpPr>
        <p:spPr>
          <a:xfrm>
            <a:off x="638412" y="4011964"/>
            <a:ext cx="10870319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Theory and GTC code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simulations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RSAE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saturation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show [Chen et al, </a:t>
            </a:r>
            <a:r>
              <a:rPr lang="en-GB" sz="3200" dirty="0" err="1">
                <a:solidFill>
                  <a:schemeClr val="tx1"/>
                </a:solidFill>
                <a:sym typeface="Helvetica Neue"/>
              </a:rPr>
              <a:t>Nucl</a:t>
            </a:r>
            <a:r>
              <a:rPr lang="en-GB" sz="3200" dirty="0">
                <a:solidFill>
                  <a:schemeClr val="tx1"/>
                </a:solidFill>
                <a:sym typeface="Helvetica Neue"/>
              </a:rPr>
              <a:t>. Fusion 65 (2025) 016018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]</a:t>
            </a:r>
            <a:endParaRPr sz="320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25B6BC6-F977-61ED-2533-A4EE7E5B82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8783" y="1506079"/>
            <a:ext cx="6153019" cy="748207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2768F06-7CAC-BDE8-A6A5-D995500BC603}"/>
              </a:ext>
            </a:extLst>
          </p:cNvPr>
          <p:cNvSpPr txBox="1"/>
          <p:nvPr/>
        </p:nvSpPr>
        <p:spPr>
          <a:xfrm>
            <a:off x="13993325" y="7072310"/>
            <a:ext cx="2899833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_____ simulation</a:t>
            </a: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000" dirty="0"/>
              <a:t>…….. theory</a:t>
            </a:r>
            <a:endParaRPr kumimoji="0" lang="en-US" sz="3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Slow and fast spatiotemporal…">
            <a:extLst>
              <a:ext uri="{FF2B5EF4-FFF2-40B4-BE49-F238E27FC236}">
                <a16:creationId xmlns:a16="http://schemas.microsoft.com/office/drawing/2014/main" id="{FBB4D790-5737-8990-9F9E-CF25EFBA7665}"/>
              </a:ext>
            </a:extLst>
          </p:cNvPr>
          <p:cNvSpPr txBox="1"/>
          <p:nvPr/>
        </p:nvSpPr>
        <p:spPr>
          <a:xfrm>
            <a:off x="1542327" y="5105105"/>
            <a:ext cx="9966404" cy="3934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Ø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2800" dirty="0" err="1">
                <a:solidFill>
                  <a:schemeClr val="tx1"/>
                </a:solidFill>
              </a:rPr>
              <a:t>zonal</a:t>
            </a:r>
            <a:r>
              <a:rPr lang="it-IT" sz="2800" dirty="0">
                <a:solidFill>
                  <a:schemeClr val="tx1"/>
                </a:solidFill>
              </a:rPr>
              <a:t> flow </a:t>
            </a:r>
            <a:r>
              <a:rPr lang="it-IT" sz="2800" dirty="0" err="1">
                <a:solidFill>
                  <a:schemeClr val="tx1"/>
                </a:solidFill>
              </a:rPr>
              <a:t>has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negligible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effect</a:t>
            </a:r>
            <a:r>
              <a:rPr lang="it-IT" sz="2800" dirty="0">
                <a:solidFill>
                  <a:schemeClr val="tx1"/>
                </a:solidFill>
              </a:rPr>
              <a:t> on EP </a:t>
            </a:r>
            <a:r>
              <a:rPr lang="it-IT" sz="2800" dirty="0" err="1">
                <a:solidFill>
                  <a:schemeClr val="tx1"/>
                </a:solidFill>
              </a:rPr>
              <a:t>resonance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detuning</a:t>
            </a:r>
            <a:r>
              <a:rPr lang="it-IT" sz="2800" dirty="0">
                <a:solidFill>
                  <a:schemeClr val="tx1"/>
                </a:solidFill>
              </a:rPr>
              <a:t> (</a:t>
            </a:r>
            <a:r>
              <a:rPr lang="it-IT" sz="2800" dirty="0" err="1">
                <a:solidFill>
                  <a:schemeClr val="tx1"/>
                </a:solidFill>
              </a:rPr>
              <a:t>shearing</a:t>
            </a:r>
            <a:r>
              <a:rPr lang="it-IT" sz="2800" dirty="0">
                <a:solidFill>
                  <a:schemeClr val="tx1"/>
                </a:solidFill>
              </a:rPr>
              <a:t>)</a:t>
            </a:r>
          </a:p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Ø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2800" dirty="0" err="1">
                <a:solidFill>
                  <a:schemeClr val="tx1"/>
                </a:solidFill>
              </a:rPr>
              <a:t>zonal</a:t>
            </a:r>
            <a:r>
              <a:rPr lang="it-IT" sz="2800" dirty="0">
                <a:solidFill>
                  <a:schemeClr val="tx1"/>
                </a:solidFill>
              </a:rPr>
              <a:t> e.m. fields </a:t>
            </a:r>
            <a:r>
              <a:rPr lang="it-IT" sz="2800" dirty="0" err="1">
                <a:solidFill>
                  <a:srgbClr val="C00000"/>
                </a:solidFill>
              </a:rPr>
              <a:t>enhance</a:t>
            </a:r>
            <a:r>
              <a:rPr lang="it-IT" sz="2800" dirty="0">
                <a:solidFill>
                  <a:srgbClr val="C00000"/>
                </a:solidFill>
              </a:rPr>
              <a:t> the EP drive via </a:t>
            </a:r>
            <a:r>
              <a:rPr lang="it-IT" sz="2800" dirty="0" err="1">
                <a:solidFill>
                  <a:srgbClr val="C00000"/>
                </a:solidFill>
              </a:rPr>
              <a:t>phase</a:t>
            </a:r>
            <a:r>
              <a:rPr lang="it-IT" sz="2800" dirty="0">
                <a:solidFill>
                  <a:srgbClr val="C00000"/>
                </a:solidFill>
              </a:rPr>
              <a:t> </a:t>
            </a:r>
            <a:r>
              <a:rPr lang="it-IT" sz="2800" dirty="0" err="1">
                <a:solidFill>
                  <a:srgbClr val="C00000"/>
                </a:solidFill>
              </a:rPr>
              <a:t>space</a:t>
            </a:r>
            <a:r>
              <a:rPr lang="it-IT" sz="2800" dirty="0">
                <a:solidFill>
                  <a:srgbClr val="C00000"/>
                </a:solidFill>
              </a:rPr>
              <a:t> </a:t>
            </a:r>
            <a:r>
              <a:rPr lang="it-IT" sz="2800" dirty="0" err="1">
                <a:solidFill>
                  <a:srgbClr val="C00000"/>
                </a:solidFill>
              </a:rPr>
              <a:t>zonal</a:t>
            </a:r>
            <a:r>
              <a:rPr lang="it-IT" sz="2800" dirty="0">
                <a:solidFill>
                  <a:srgbClr val="C00000"/>
                </a:solidFill>
              </a:rPr>
              <a:t> </a:t>
            </a:r>
            <a:r>
              <a:rPr lang="it-IT" sz="2800" dirty="0" err="1">
                <a:solidFill>
                  <a:srgbClr val="C00000"/>
                </a:solidFill>
              </a:rPr>
              <a:t>structures</a:t>
            </a:r>
            <a:endParaRPr lang="it-IT" sz="2800" dirty="0">
              <a:solidFill>
                <a:srgbClr val="C00000"/>
              </a:solidFill>
            </a:endParaRPr>
          </a:p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Ø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2800" dirty="0" err="1">
                <a:solidFill>
                  <a:schemeClr val="tx1"/>
                </a:solidFill>
              </a:rPr>
              <a:t>zonal</a:t>
            </a:r>
            <a:r>
              <a:rPr lang="it-IT" sz="2800" dirty="0">
                <a:solidFill>
                  <a:schemeClr val="tx1"/>
                </a:solidFill>
              </a:rPr>
              <a:t> e.m. fields are </a:t>
            </a:r>
            <a:r>
              <a:rPr lang="it-IT" sz="2800" dirty="0" err="1">
                <a:solidFill>
                  <a:schemeClr val="tx1"/>
                </a:solidFill>
              </a:rPr>
              <a:t>dominated</a:t>
            </a:r>
            <a:r>
              <a:rPr lang="it-IT" sz="2800" dirty="0">
                <a:solidFill>
                  <a:schemeClr val="tx1"/>
                </a:solidFill>
              </a:rPr>
              <a:t> by </a:t>
            </a:r>
            <a:r>
              <a:rPr lang="it-IT" sz="2800" dirty="0" err="1">
                <a:solidFill>
                  <a:schemeClr val="tx1"/>
                </a:solidFill>
              </a:rPr>
              <a:t>zonal</a:t>
            </a:r>
            <a:r>
              <a:rPr lang="it-IT" sz="2800" dirty="0">
                <a:solidFill>
                  <a:schemeClr val="tx1"/>
                </a:solidFill>
              </a:rPr>
              <a:t> </a:t>
            </a:r>
            <a:r>
              <a:rPr lang="it-IT" sz="2800" dirty="0" err="1">
                <a:solidFill>
                  <a:schemeClr val="tx1"/>
                </a:solidFill>
              </a:rPr>
              <a:t>current</a:t>
            </a:r>
            <a:endParaRPr lang="it-IT" sz="2800" dirty="0">
              <a:solidFill>
                <a:schemeClr val="tx1"/>
              </a:solidFill>
            </a:endParaRPr>
          </a:p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Ø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2800" dirty="0" err="1">
                <a:solidFill>
                  <a:srgbClr val="C00000"/>
                </a:solidFill>
              </a:rPr>
              <a:t>saturation</a:t>
            </a:r>
            <a:r>
              <a:rPr lang="it-IT" sz="2800" dirty="0">
                <a:solidFill>
                  <a:schemeClr val="tx1"/>
                </a:solidFill>
              </a:rPr>
              <a:t> takes place via </a:t>
            </a:r>
            <a:r>
              <a:rPr lang="it-IT" sz="2800" dirty="0" err="1">
                <a:solidFill>
                  <a:schemeClr val="tx1"/>
                </a:solidFill>
              </a:rPr>
              <a:t>downward</a:t>
            </a:r>
            <a:r>
              <a:rPr lang="it-IT" sz="2800" dirty="0">
                <a:solidFill>
                  <a:schemeClr val="tx1"/>
                </a:solidFill>
              </a:rPr>
              <a:t> frequency shift and </a:t>
            </a:r>
            <a:r>
              <a:rPr lang="it-IT" sz="2800" dirty="0" err="1">
                <a:solidFill>
                  <a:srgbClr val="C00000"/>
                </a:solidFill>
              </a:rPr>
              <a:t>enhanced</a:t>
            </a:r>
            <a:r>
              <a:rPr lang="it-IT" sz="2800" dirty="0">
                <a:solidFill>
                  <a:srgbClr val="C00000"/>
                </a:solidFill>
              </a:rPr>
              <a:t> damping due to core plasma </a:t>
            </a:r>
            <a:r>
              <a:rPr lang="it-IT" sz="2800" dirty="0" err="1">
                <a:solidFill>
                  <a:srgbClr val="C00000"/>
                </a:solidFill>
              </a:rPr>
              <a:t>effects</a:t>
            </a:r>
            <a:r>
              <a:rPr lang="it-IT" sz="2800" dirty="0">
                <a:solidFill>
                  <a:srgbClr val="C00000"/>
                </a:solidFill>
              </a:rPr>
              <a:t> </a:t>
            </a:r>
            <a:r>
              <a:rPr lang="it-IT" sz="2800" dirty="0">
                <a:solidFill>
                  <a:schemeClr val="tx1"/>
                </a:solidFill>
              </a:rPr>
              <a:t>(</a:t>
            </a:r>
            <a:r>
              <a:rPr lang="it-IT" sz="2800" dirty="0" err="1">
                <a:solidFill>
                  <a:schemeClr val="tx1"/>
                </a:solidFill>
              </a:rPr>
              <a:t>ongoing</a:t>
            </a:r>
            <a:r>
              <a:rPr lang="it-IT" sz="2800" dirty="0">
                <a:solidFill>
                  <a:schemeClr val="tx1"/>
                </a:solidFill>
              </a:rPr>
              <a:t> work) 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2864E4-9EAE-BE23-1E99-E3F6EEFCFCE7}"/>
              </a:ext>
            </a:extLst>
          </p:cNvPr>
          <p:cNvSpPr txBox="1"/>
          <p:nvPr/>
        </p:nvSpPr>
        <p:spPr>
          <a:xfrm>
            <a:off x="4988946" y="8660271"/>
            <a:ext cx="7652737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 </a:t>
            </a:r>
            <a:r>
              <a:rPr lang="en-US" b="1" dirty="0">
                <a:solidFill>
                  <a:srgbClr val="C00000"/>
                </a:solidFill>
                <a:latin typeface="Helvetica" pitchFamily="2" charset="0"/>
              </a:rPr>
              <a:t>contrary to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" pitchFamily="2" charset="0"/>
                <a:sym typeface="Helvetica Light"/>
              </a:rPr>
              <a:t> common wisdom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n-lt"/>
                <a:ea typeface="+mn-ea"/>
                <a:cs typeface="+mn-cs"/>
                <a:sym typeface="Wingdings" pitchFamily="2" charset="2"/>
              </a:rPr>
              <a:t>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7D3D5A-ED7C-837B-E35F-E26B2C641119}"/>
              </a:ext>
            </a:extLst>
          </p:cNvPr>
          <p:cNvSpPr txBox="1"/>
          <p:nvPr/>
        </p:nvSpPr>
        <p:spPr>
          <a:xfrm>
            <a:off x="638413" y="1329178"/>
            <a:ext cx="10870319" cy="26827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Core plasma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also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plays a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crucial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role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determining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the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properties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the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zonal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state</a:t>
            </a:r>
          </a:p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Reversed shear Alfvén eigenmodes (RSAE): paradigm for Alfvénic fluctuation dominating the core of reactor relevant plasmas</a:t>
            </a:r>
          </a:p>
        </p:txBody>
      </p:sp>
    </p:spTree>
    <p:extLst>
      <p:ext uri="{BB962C8B-B14F-4D97-AF65-F5344CB8AC3E}">
        <p14:creationId xmlns:p14="http://schemas.microsoft.com/office/powerpoint/2010/main" val="4204882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/>
      <p:bldP spid="17" grpId="0" animBg="1"/>
      <p:bldP spid="19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527B7-5166-A901-F089-5BAD7E2F7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diagram of a function&#10;&#10;AI-generated content may be incorrect.">
            <a:extLst>
              <a:ext uri="{FF2B5EF4-FFF2-40B4-BE49-F238E27FC236}">
                <a16:creationId xmlns:a16="http://schemas.microsoft.com/office/drawing/2014/main" id="{FC12E5BB-3120-87E7-F712-91B7A66077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464" y="2254676"/>
            <a:ext cx="7182542" cy="5855136"/>
          </a:xfrm>
          <a:prstGeom prst="rect">
            <a:avLst/>
          </a:prstGeom>
        </p:spPr>
      </p:pic>
      <p:pic>
        <p:nvPicPr>
          <p:cNvPr id="5" name="Picture 4" descr="A diagram of a function&#10;&#10;AI-generated content may be incorrect.">
            <a:extLst>
              <a:ext uri="{FF2B5EF4-FFF2-40B4-BE49-F238E27FC236}">
                <a16:creationId xmlns:a16="http://schemas.microsoft.com/office/drawing/2014/main" id="{D3B394EA-6C7E-612D-B358-250A23D0BA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7" y="2254676"/>
            <a:ext cx="7182543" cy="5855136"/>
          </a:xfrm>
          <a:prstGeom prst="rect">
            <a:avLst/>
          </a:prstGeom>
        </p:spPr>
      </p:pic>
      <p:sp>
        <p:nvSpPr>
          <p:cNvPr id="319" name="Title 3">
            <a:extLst>
              <a:ext uri="{FF2B5EF4-FFF2-40B4-BE49-F238E27FC236}">
                <a16:creationId xmlns:a16="http://schemas.microsoft.com/office/drawing/2014/main" id="{7C8739C4-C8C0-2FEA-5E2C-7626A33417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06276" y="66048"/>
            <a:ext cx="11200572" cy="113440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Importance</a:t>
            </a:r>
            <a:r>
              <a:rPr lang="it-IT" dirty="0"/>
              <a:t> of global </a:t>
            </a:r>
            <a:r>
              <a:rPr lang="it-IT" dirty="0" err="1"/>
              <a:t>kinetic</a:t>
            </a:r>
            <a:r>
              <a:rPr lang="it-IT" dirty="0"/>
              <a:t> </a:t>
            </a:r>
            <a:r>
              <a:rPr lang="it-IT" dirty="0" err="1"/>
              <a:t>approaches</a:t>
            </a:r>
            <a:endParaRPr dirty="0"/>
          </a:p>
        </p:txBody>
      </p:sp>
      <p:sp>
        <p:nvSpPr>
          <p:cNvPr id="320" name="Slide Number">
            <a:extLst>
              <a:ext uri="{FF2B5EF4-FFF2-40B4-BE49-F238E27FC236}">
                <a16:creationId xmlns:a16="http://schemas.microsoft.com/office/drawing/2014/main" id="{4025BE68-2E25-C613-0B23-D4113ADC52C2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57238" y="274566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16</a:t>
            </a:r>
            <a:endParaRPr dirty="0"/>
          </a:p>
        </p:txBody>
      </p:sp>
      <p:sp>
        <p:nvSpPr>
          <p:cNvPr id="3" name="Numerical verification by HMGC + HYMAGYC codes [S. Briguglio…">
            <a:extLst>
              <a:ext uri="{FF2B5EF4-FFF2-40B4-BE49-F238E27FC236}">
                <a16:creationId xmlns:a16="http://schemas.microsoft.com/office/drawing/2014/main" id="{5C30D742-E8D2-C8BE-5758-80A335596EFF}"/>
              </a:ext>
            </a:extLst>
          </p:cNvPr>
          <p:cNvSpPr txBox="1"/>
          <p:nvPr/>
        </p:nvSpPr>
        <p:spPr>
          <a:xfrm>
            <a:off x="773896" y="1219701"/>
            <a:ext cx="16631136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Generation of </a:t>
            </a:r>
            <a:r>
              <a:rPr lang="en-IT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zonal electromagnetic fields </a:t>
            </a:r>
            <a:r>
              <a:rPr lang="en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strongly depends on the </a:t>
            </a:r>
            <a:r>
              <a:rPr lang="en-IT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spectral features</a:t>
            </a:r>
            <a:r>
              <a:rPr lang="en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the underlying fluctuations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738076-A4E9-5BBF-B969-1C88CCDA2D10}"/>
              </a:ext>
            </a:extLst>
          </p:cNvPr>
          <p:cNvSpPr txBox="1"/>
          <p:nvPr/>
        </p:nvSpPr>
        <p:spPr>
          <a:xfrm>
            <a:off x="1699592" y="7191611"/>
            <a:ext cx="1421295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T" sz="36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[local]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337A6C-A6E6-A7A8-FF77-84F49FDCEC91}"/>
              </a:ext>
            </a:extLst>
          </p:cNvPr>
          <p:cNvSpPr txBox="1"/>
          <p:nvPr/>
        </p:nvSpPr>
        <p:spPr>
          <a:xfrm>
            <a:off x="9937795" y="7191610"/>
            <a:ext cx="2029341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T" sz="36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[global] </a:t>
            </a:r>
            <a:endParaRPr lang="en-US" dirty="0"/>
          </a:p>
        </p:txBody>
      </p:sp>
      <p:sp>
        <p:nvSpPr>
          <p:cNvPr id="15" name="Rectangle">
            <a:extLst>
              <a:ext uri="{FF2B5EF4-FFF2-40B4-BE49-F238E27FC236}">
                <a16:creationId xmlns:a16="http://schemas.microsoft.com/office/drawing/2014/main" id="{AD271126-33AF-D7A5-FC7D-DBEB1820003E}"/>
              </a:ext>
            </a:extLst>
          </p:cNvPr>
          <p:cNvSpPr/>
          <p:nvPr/>
        </p:nvSpPr>
        <p:spPr>
          <a:xfrm>
            <a:off x="10270435" y="2548197"/>
            <a:ext cx="1637067" cy="4467144"/>
          </a:xfrm>
          <a:prstGeom prst="rect">
            <a:avLst/>
          </a:prstGeom>
          <a:solidFill>
            <a:schemeClr val="accent6">
              <a:lumOff val="-8741"/>
              <a:alpha val="2487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6" name="Rectangle">
            <a:extLst>
              <a:ext uri="{FF2B5EF4-FFF2-40B4-BE49-F238E27FC236}">
                <a16:creationId xmlns:a16="http://schemas.microsoft.com/office/drawing/2014/main" id="{3D43407B-4C31-4579-3A0E-4FDA1E33709E}"/>
              </a:ext>
            </a:extLst>
          </p:cNvPr>
          <p:cNvSpPr/>
          <p:nvPr/>
        </p:nvSpPr>
        <p:spPr>
          <a:xfrm>
            <a:off x="1895062" y="2623239"/>
            <a:ext cx="1637067" cy="4467144"/>
          </a:xfrm>
          <a:prstGeom prst="rect">
            <a:avLst/>
          </a:prstGeom>
          <a:solidFill>
            <a:schemeClr val="accent6">
              <a:lumOff val="-8741"/>
              <a:alpha val="2487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8" name="Rectangle">
            <a:extLst>
              <a:ext uri="{FF2B5EF4-FFF2-40B4-BE49-F238E27FC236}">
                <a16:creationId xmlns:a16="http://schemas.microsoft.com/office/drawing/2014/main" id="{4A3E745F-BD20-E8C2-B483-2362B42EFC96}"/>
              </a:ext>
            </a:extLst>
          </p:cNvPr>
          <p:cNvSpPr/>
          <p:nvPr/>
        </p:nvSpPr>
        <p:spPr>
          <a:xfrm>
            <a:off x="14044203" y="2548197"/>
            <a:ext cx="1637067" cy="4467144"/>
          </a:xfrm>
          <a:prstGeom prst="rect">
            <a:avLst/>
          </a:prstGeom>
          <a:solidFill>
            <a:schemeClr val="accent6">
              <a:lumOff val="-8741"/>
              <a:alpha val="2487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9" name="Rectangle">
            <a:extLst>
              <a:ext uri="{FF2B5EF4-FFF2-40B4-BE49-F238E27FC236}">
                <a16:creationId xmlns:a16="http://schemas.microsoft.com/office/drawing/2014/main" id="{EE282513-C43B-9115-730F-74F817678B5F}"/>
              </a:ext>
            </a:extLst>
          </p:cNvPr>
          <p:cNvSpPr/>
          <p:nvPr/>
        </p:nvSpPr>
        <p:spPr>
          <a:xfrm>
            <a:off x="5731438" y="2623239"/>
            <a:ext cx="1637067" cy="4467144"/>
          </a:xfrm>
          <a:prstGeom prst="rect">
            <a:avLst/>
          </a:prstGeom>
          <a:solidFill>
            <a:schemeClr val="accent6">
              <a:lumOff val="-8741"/>
              <a:alpha val="24878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EFCD10-936D-AEF0-63B2-600DEDC31A68}"/>
              </a:ext>
            </a:extLst>
          </p:cNvPr>
          <p:cNvSpPr txBox="1"/>
          <p:nvPr/>
        </p:nvSpPr>
        <p:spPr>
          <a:xfrm>
            <a:off x="13848065" y="2519037"/>
            <a:ext cx="2029341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</a:t>
            </a:r>
            <a:r>
              <a:rPr lang="en-IT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oundary</a:t>
            </a:r>
          </a:p>
          <a:p>
            <a:r>
              <a:rPr lang="en-IT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conditions</a:t>
            </a:r>
            <a:endParaRPr lang="en-US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D3A0CD-D928-05BF-8E8B-1A5A68A48524}"/>
              </a:ext>
            </a:extLst>
          </p:cNvPr>
          <p:cNvSpPr txBox="1"/>
          <p:nvPr/>
        </p:nvSpPr>
        <p:spPr>
          <a:xfrm>
            <a:off x="10090979" y="2568005"/>
            <a:ext cx="2029341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</a:t>
            </a:r>
            <a:r>
              <a:rPr lang="en-IT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oundary</a:t>
            </a:r>
          </a:p>
          <a:p>
            <a:r>
              <a:rPr lang="en-IT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conditions</a:t>
            </a:r>
            <a:endParaRPr 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0549CF-F806-2F99-7010-D326CD15A41D}"/>
              </a:ext>
            </a:extLst>
          </p:cNvPr>
          <p:cNvSpPr txBox="1"/>
          <p:nvPr/>
        </p:nvSpPr>
        <p:spPr>
          <a:xfrm>
            <a:off x="5544695" y="2568005"/>
            <a:ext cx="2029341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</a:t>
            </a:r>
            <a:r>
              <a:rPr lang="en-IT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oundary</a:t>
            </a:r>
          </a:p>
          <a:p>
            <a:r>
              <a:rPr lang="en-IT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conditions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45AB7A7-B738-D149-33D1-0A892383925F}"/>
              </a:ext>
            </a:extLst>
          </p:cNvPr>
          <p:cNvSpPr txBox="1"/>
          <p:nvPr/>
        </p:nvSpPr>
        <p:spPr>
          <a:xfrm>
            <a:off x="1717145" y="2568005"/>
            <a:ext cx="2029341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</a:t>
            </a:r>
            <a:r>
              <a:rPr lang="en-IT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oundary</a:t>
            </a:r>
          </a:p>
          <a:p>
            <a:r>
              <a:rPr lang="en-IT" sz="28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conditions</a:t>
            </a:r>
            <a:endParaRPr lang="en-US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D4363D-43AE-5A0A-6F55-36AD6D77BA75}"/>
              </a:ext>
            </a:extLst>
          </p:cNvPr>
          <p:cNvSpPr txBox="1"/>
          <p:nvPr/>
        </p:nvSpPr>
        <p:spPr>
          <a:xfrm>
            <a:off x="12300238" y="1798077"/>
            <a:ext cx="5020606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F. Zonca et al., AAPPS-DPP 2025]</a:t>
            </a:r>
          </a:p>
        </p:txBody>
      </p:sp>
      <p:sp>
        <p:nvSpPr>
          <p:cNvPr id="4" name="Numerical verification by HMGC + HYMAGYC codes [S. Briguglio…">
            <a:extLst>
              <a:ext uri="{FF2B5EF4-FFF2-40B4-BE49-F238E27FC236}">
                <a16:creationId xmlns:a16="http://schemas.microsoft.com/office/drawing/2014/main" id="{F292C91E-E18B-82C9-5547-9670DCF8B3AD}"/>
              </a:ext>
            </a:extLst>
          </p:cNvPr>
          <p:cNvSpPr txBox="1"/>
          <p:nvPr/>
        </p:nvSpPr>
        <p:spPr>
          <a:xfrm>
            <a:off x="773896" y="7727403"/>
            <a:ext cx="16631136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Kinetic Alfvén waves </a:t>
            </a:r>
            <a:r>
              <a:rPr lang="en-IT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absorption and propagation properties </a:t>
            </a:r>
            <a:r>
              <a:rPr lang="en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must be described by </a:t>
            </a:r>
            <a:r>
              <a:rPr lang="en-IT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proper global kinetic approaches. </a:t>
            </a:r>
            <a:endParaRPr lang="en-IT" sz="3200" b="1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59642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0855B-F97C-438D-960D-6EAFA1697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4">
            <a:extLst>
              <a:ext uri="{FF2B5EF4-FFF2-40B4-BE49-F238E27FC236}">
                <a16:creationId xmlns:a16="http://schemas.microsoft.com/office/drawing/2014/main" id="{D069362D-5B00-1046-43C9-EAADFEA3D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810" y="2053734"/>
            <a:ext cx="9304101" cy="3660924"/>
          </a:xfrm>
          <a:prstGeom prst="rect">
            <a:avLst/>
          </a:prstGeom>
        </p:spPr>
      </p:pic>
      <p:pic>
        <p:nvPicPr>
          <p:cNvPr id="10" name="Grafik 5">
            <a:extLst>
              <a:ext uri="{FF2B5EF4-FFF2-40B4-BE49-F238E27FC236}">
                <a16:creationId xmlns:a16="http://schemas.microsoft.com/office/drawing/2014/main" id="{D59B300C-8489-3B68-ADAD-898BB8B0F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8761" y="6012688"/>
            <a:ext cx="9012201" cy="3740912"/>
          </a:xfrm>
          <a:prstGeom prst="rect">
            <a:avLst/>
          </a:prstGeom>
        </p:spPr>
      </p:pic>
      <p:pic>
        <p:nvPicPr>
          <p:cNvPr id="11" name="Grafik 7">
            <a:extLst>
              <a:ext uri="{FF2B5EF4-FFF2-40B4-BE49-F238E27FC236}">
                <a16:creationId xmlns:a16="http://schemas.microsoft.com/office/drawing/2014/main" id="{3C9E505C-4D75-28D6-5A42-C3E7649232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2814" y="2018644"/>
            <a:ext cx="4019782" cy="3607497"/>
          </a:xfrm>
          <a:prstGeom prst="rect">
            <a:avLst/>
          </a:prstGeom>
        </p:spPr>
      </p:pic>
      <p:pic>
        <p:nvPicPr>
          <p:cNvPr id="12" name="Grafik 8">
            <a:extLst>
              <a:ext uri="{FF2B5EF4-FFF2-40B4-BE49-F238E27FC236}">
                <a16:creationId xmlns:a16="http://schemas.microsoft.com/office/drawing/2014/main" id="{CA97DDBD-EB44-D4B3-CF56-9E0AAC78DB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176" y="5910278"/>
            <a:ext cx="4108157" cy="3686808"/>
          </a:xfrm>
          <a:prstGeom prst="rect">
            <a:avLst/>
          </a:prstGeom>
        </p:spPr>
      </p:pic>
      <p:sp>
        <p:nvSpPr>
          <p:cNvPr id="319" name="Title 3">
            <a:extLst>
              <a:ext uri="{FF2B5EF4-FFF2-40B4-BE49-F238E27FC236}">
                <a16:creationId xmlns:a16="http://schemas.microsoft.com/office/drawing/2014/main" id="{D0156430-16F3-F1B7-7BD0-44885C285E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4975" y="65258"/>
            <a:ext cx="14628558" cy="113440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ORB5 code: core plasma </a:t>
            </a:r>
            <a:r>
              <a:rPr lang="it-IT" dirty="0" err="1"/>
              <a:t>confinement</a:t>
            </a:r>
            <a:r>
              <a:rPr lang="it-IT" dirty="0"/>
              <a:t> </a:t>
            </a:r>
            <a:r>
              <a:rPr lang="it-IT" dirty="0" err="1"/>
              <a:t>improvement</a:t>
            </a:r>
            <a:endParaRPr dirty="0"/>
          </a:p>
        </p:txBody>
      </p:sp>
      <p:sp>
        <p:nvSpPr>
          <p:cNvPr id="320" name="Slide Number">
            <a:extLst>
              <a:ext uri="{FF2B5EF4-FFF2-40B4-BE49-F238E27FC236}">
                <a16:creationId xmlns:a16="http://schemas.microsoft.com/office/drawing/2014/main" id="{19173C55-7697-3F1D-7742-A4118602CFE5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57238" y="422850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17</a:t>
            </a:r>
            <a:endParaRPr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5C116CC9-EA90-4E9F-1B57-7BD5DC7869F8}"/>
              </a:ext>
            </a:extLst>
          </p:cNvPr>
          <p:cNvSpPr txBox="1"/>
          <p:nvPr/>
        </p:nvSpPr>
        <p:spPr>
          <a:xfrm>
            <a:off x="587849" y="1176875"/>
            <a:ext cx="16752414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Nonlinear gyrokinetic simulations with ORB5 code demonstrate</a:t>
            </a:r>
            <a:r>
              <a:rPr lang="en-GB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clear reduction in the heat flux for both the bulk ions and the electrons</a:t>
            </a:r>
            <a:endParaRPr sz="320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D3F3915-898D-AB58-4FFD-D652BE8357D4}"/>
                  </a:ext>
                </a:extLst>
              </p:cNvPr>
              <p:cNvSpPr txBox="1"/>
              <p:nvPr/>
            </p:nvSpPr>
            <p:spPr>
              <a:xfrm>
                <a:off x="587849" y="5566686"/>
                <a:ext cx="13221477" cy="584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marL="571500" indent="-571500" algn="l">
                  <a:buFont typeface="Wingdings" pitchFamily="2" charset="2"/>
                  <a:buChar char="q"/>
                </a:pPr>
                <a:r>
                  <a:rPr 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Total heat flux reduced by the fast ions!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de-DE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de-DE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de-DE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de-DE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en-US" sz="3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D3F3915-898D-AB58-4FFD-D652BE8357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49" y="5566686"/>
                <a:ext cx="13221477" cy="584775"/>
              </a:xfrm>
              <a:prstGeom prst="rect">
                <a:avLst/>
              </a:prstGeom>
              <a:blipFill>
                <a:blip r:embed="rId7"/>
                <a:stretch>
                  <a:fillRect l="-1056" t="-12766" b="-31915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F5ECA68-19E8-B9A6-C733-B7763E0CE52B}"/>
              </a:ext>
            </a:extLst>
          </p:cNvPr>
          <p:cNvSpPr txBox="1"/>
          <p:nvPr/>
        </p:nvSpPr>
        <p:spPr>
          <a:xfrm>
            <a:off x="10543531" y="1705481"/>
            <a:ext cx="679673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Courtesy A. Mishchenko and ORB5 Team 2025]</a:t>
            </a:r>
          </a:p>
        </p:txBody>
      </p:sp>
    </p:spTree>
    <p:extLst>
      <p:ext uri="{BB962C8B-B14F-4D97-AF65-F5344CB8AC3E}">
        <p14:creationId xmlns:p14="http://schemas.microsoft.com/office/powerpoint/2010/main" val="758603782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EA0BB-14C7-811F-0559-CE010440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3">
            <a:extLst>
              <a:ext uri="{FF2B5EF4-FFF2-40B4-BE49-F238E27FC236}">
                <a16:creationId xmlns:a16="http://schemas.microsoft.com/office/drawing/2014/main" id="{1708C585-C349-6B33-20CB-9BC7F5F3B3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04975" y="65258"/>
            <a:ext cx="14628558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ORB5 code: AITG/KBM </a:t>
            </a:r>
            <a:r>
              <a:rPr lang="it-IT" dirty="0" err="1"/>
              <a:t>Zonal</a:t>
            </a:r>
            <a:r>
              <a:rPr lang="it-IT" dirty="0"/>
              <a:t> State</a:t>
            </a:r>
            <a:endParaRPr dirty="0"/>
          </a:p>
        </p:txBody>
      </p:sp>
      <p:sp>
        <p:nvSpPr>
          <p:cNvPr id="320" name="Slide Number">
            <a:extLst>
              <a:ext uri="{FF2B5EF4-FFF2-40B4-BE49-F238E27FC236}">
                <a16:creationId xmlns:a16="http://schemas.microsoft.com/office/drawing/2014/main" id="{2F102B29-A482-BDD8-13D5-8EC5B61CCF9B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848752" y="422850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18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12">
                <a:extLst>
                  <a:ext uri="{FF2B5EF4-FFF2-40B4-BE49-F238E27FC236}">
                    <a16:creationId xmlns:a16="http://schemas.microsoft.com/office/drawing/2014/main" id="{FC7197AC-1BBE-496D-E510-9F3D6F880436}"/>
                  </a:ext>
                </a:extLst>
              </p:cNvPr>
              <p:cNvSpPr txBox="1"/>
              <p:nvPr/>
            </p:nvSpPr>
            <p:spPr>
              <a:xfrm>
                <a:off x="587849" y="1199662"/>
                <a:ext cx="16752414" cy="157992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marL="571500" indent="-571500" algn="l">
                  <a:buClr>
                    <a:schemeClr val="tx1"/>
                  </a:buClr>
                  <a:buSzPct val="100000"/>
                  <a:buChar char="❑"/>
                </a:pPr>
                <a:r>
                  <a:rPr lang="en-GB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Properties of the </a:t>
                </a:r>
                <a:r>
                  <a:rPr lang="en-GB" sz="3200" dirty="0">
                    <a:solidFill>
                      <a:srgbClr val="C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Zonal State become </a:t>
                </a:r>
                <a:r>
                  <a:rPr lang="en-GB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increasingly </a:t>
                </a:r>
                <a:r>
                  <a:rPr lang="en-GB" sz="3200" dirty="0">
                    <a:solidFill>
                      <a:srgbClr val="C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more global as plasma </a:t>
                </a:r>
                <a14:m>
                  <m:oMath xmlns:m="http://schemas.openxmlformats.org/officeDocument/2006/math">
                    <m:r>
                      <a:rPr lang="en-GB" sz="320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𝛽</m:t>
                    </m:r>
                  </m:oMath>
                </a14:m>
                <a:r>
                  <a:rPr lang="en-GB" sz="3200" dirty="0">
                    <a:solidFill>
                      <a:srgbClr val="C00000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is increased</a:t>
                </a:r>
                <a:endParaRPr lang="en-GB" sz="3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pPr marL="571500" indent="-571500" algn="l">
                  <a:buClr>
                    <a:schemeClr val="tx1"/>
                  </a:buClr>
                  <a:buSzPct val="100000"/>
                  <a:buChar char="❑"/>
                </a:pPr>
                <a:r>
                  <a:rPr lang="en-GB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Mesoscale phenomena, such as kinetic Alfvén wave propagation, need to be captured for a correct description of the plasma dynamics</a:t>
                </a:r>
                <a:endParaRPr sz="3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4" name="TextBox 12">
                <a:extLst>
                  <a:ext uri="{FF2B5EF4-FFF2-40B4-BE49-F238E27FC236}">
                    <a16:creationId xmlns:a16="http://schemas.microsoft.com/office/drawing/2014/main" id="{FC7197AC-1BBE-496D-E510-9F3D6F880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849" y="1199662"/>
                <a:ext cx="16752414" cy="1579920"/>
              </a:xfrm>
              <a:prstGeom prst="rect">
                <a:avLst/>
              </a:prstGeom>
              <a:blipFill>
                <a:blip r:embed="rId2"/>
                <a:stretch>
                  <a:fillRect l="-1364" t="-8000" r="-303" b="-1200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Grafik 2">
            <a:extLst>
              <a:ext uri="{FF2B5EF4-FFF2-40B4-BE49-F238E27FC236}">
                <a16:creationId xmlns:a16="http://schemas.microsoft.com/office/drawing/2014/main" id="{5355B3B9-599D-6A08-CC4C-EF6985A20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663" y="2740519"/>
            <a:ext cx="8814962" cy="3540003"/>
          </a:xfrm>
          <a:prstGeom prst="rect">
            <a:avLst/>
          </a:prstGeom>
        </p:spPr>
      </p:pic>
      <p:pic>
        <p:nvPicPr>
          <p:cNvPr id="8" name="Grafik 6">
            <a:extLst>
              <a:ext uri="{FF2B5EF4-FFF2-40B4-BE49-F238E27FC236}">
                <a16:creationId xmlns:a16="http://schemas.microsoft.com/office/drawing/2014/main" id="{6FC12062-79CB-0F8C-1B58-DAA8A9DF7B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193" y="6001452"/>
            <a:ext cx="4180965" cy="3752148"/>
          </a:xfrm>
          <a:prstGeom prst="rect">
            <a:avLst/>
          </a:prstGeom>
        </p:spPr>
      </p:pic>
      <p:pic>
        <p:nvPicPr>
          <p:cNvPr id="9" name="Grafik 9">
            <a:extLst>
              <a:ext uri="{FF2B5EF4-FFF2-40B4-BE49-F238E27FC236}">
                <a16:creationId xmlns:a16="http://schemas.microsoft.com/office/drawing/2014/main" id="{1D1B23DA-8308-66BE-B301-C7A9F5A1CC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763" y="5857702"/>
            <a:ext cx="4341144" cy="38958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ACFAFD0-C1F5-9FCF-417E-E12150469C3F}"/>
              </a:ext>
            </a:extLst>
          </p:cNvPr>
          <p:cNvSpPr txBox="1"/>
          <p:nvPr/>
        </p:nvSpPr>
        <p:spPr>
          <a:xfrm>
            <a:off x="2821354" y="5962207"/>
            <a:ext cx="2183335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ithout EP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07E6F4-7479-800B-09AA-E249C0433668}"/>
              </a:ext>
            </a:extLst>
          </p:cNvPr>
          <p:cNvSpPr txBox="1"/>
          <p:nvPr/>
        </p:nvSpPr>
        <p:spPr>
          <a:xfrm>
            <a:off x="7416764" y="5857702"/>
            <a:ext cx="2183335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ith EP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7">
                <a:extLst>
                  <a:ext uri="{FF2B5EF4-FFF2-40B4-BE49-F238E27FC236}">
                    <a16:creationId xmlns:a16="http://schemas.microsoft.com/office/drawing/2014/main" id="{E881793D-6ADE-5CDF-EC40-B5E1CFFFCE9C}"/>
                  </a:ext>
                </a:extLst>
              </p:cNvPr>
              <p:cNvSpPr txBox="1"/>
              <p:nvPr/>
            </p:nvSpPr>
            <p:spPr>
              <a:xfrm>
                <a:off x="11411324" y="2779582"/>
                <a:ext cx="5582354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71500" indent="-571500" algn="l">
                  <a:buFont typeface="Wingdings" pitchFamily="2" charset="2"/>
                  <a:buChar char="q"/>
                </a:pPr>
                <a:r>
                  <a:rPr lang="de-DE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de-DE" sz="32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de-DE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de-DE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de-DE" sz="32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𝟐𝟒</m:t>
                    </m:r>
                    <m:r>
                      <a:rPr lang="de-DE" sz="32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de-DE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, </a:t>
                </a:r>
                <a:r>
                  <a:rPr lang="en-US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 dynamics is different. Fast ion heat flux is substantial.</a:t>
                </a:r>
                <a:r>
                  <a:rPr lang="de-DE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Total </a:t>
                </a:r>
                <a:r>
                  <a:rPr lang="de-DE" sz="3200" dirty="0" err="1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heat</a:t>
                </a:r>
                <a:r>
                  <a:rPr lang="de-DE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de-DE" sz="3200" dirty="0" err="1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flux</a:t>
                </a:r>
                <a:r>
                  <a:rPr lang="de-DE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de-DE" sz="3200" dirty="0" err="1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is</a:t>
                </a:r>
                <a:r>
                  <a:rPr lang="de-DE" sz="3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not </a:t>
                </a:r>
                <a:r>
                  <a:rPr lang="de-DE" sz="3200" dirty="0" err="1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reduced</a:t>
                </a:r>
                <a:endParaRPr lang="en-US" sz="32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13" name="Textfeld 17">
                <a:extLst>
                  <a:ext uri="{FF2B5EF4-FFF2-40B4-BE49-F238E27FC236}">
                    <a16:creationId xmlns:a16="http://schemas.microsoft.com/office/drawing/2014/main" id="{E881793D-6ADE-5CDF-EC40-B5E1CFFFC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1324" y="2779582"/>
                <a:ext cx="5582354" cy="2554545"/>
              </a:xfrm>
              <a:prstGeom prst="rect">
                <a:avLst/>
              </a:prstGeom>
              <a:blipFill>
                <a:blip r:embed="rId6"/>
                <a:stretch>
                  <a:fillRect l="-2494" t="-2956" r="-3628" b="-6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feld 24">
            <a:extLst>
              <a:ext uri="{FF2B5EF4-FFF2-40B4-BE49-F238E27FC236}">
                <a16:creationId xmlns:a16="http://schemas.microsoft.com/office/drawing/2014/main" id="{D04C5202-394B-7ED5-FF45-A962D7669267}"/>
              </a:ext>
            </a:extLst>
          </p:cNvPr>
          <p:cNvSpPr txBox="1"/>
          <p:nvPr/>
        </p:nvSpPr>
        <p:spPr>
          <a:xfrm>
            <a:off x="11460439" y="6452737"/>
            <a:ext cx="558235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itchFamily="2" charset="2"/>
              <a:buChar char="q"/>
            </a:pPr>
            <a:r>
              <a:rPr lang="de-DE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Global </a:t>
            </a:r>
            <a:r>
              <a:rPr lang="de-DE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Alfvenic</a:t>
            </a:r>
            <a:r>
              <a:rPr lang="de-DE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de-DE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mode</a:t>
            </a:r>
            <a:r>
              <a:rPr lang="de-DE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(a BAE?) </a:t>
            </a:r>
            <a:r>
              <a:rPr lang="de-DE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develops</a:t>
            </a:r>
            <a:r>
              <a:rPr lang="de-DE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de-DE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driving</a:t>
            </a:r>
            <a:r>
              <a:rPr lang="de-DE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fast </a:t>
            </a:r>
            <a:r>
              <a:rPr lang="de-DE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ion</a:t>
            </a:r>
            <a:r>
              <a:rPr lang="de-DE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de-DE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energy</a:t>
            </a:r>
            <a:r>
              <a:rPr lang="de-DE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de-DE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flux</a:t>
            </a:r>
            <a:r>
              <a:rPr lang="de-DE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Work in </a:t>
            </a:r>
            <a:r>
              <a:rPr lang="de-DE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progress</a:t>
            </a:r>
            <a:r>
              <a:rPr lang="de-DE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!</a:t>
            </a:r>
            <a:endParaRPr lang="en-US" sz="32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9977E3-EEAA-2F84-1446-C7403C6C8525}"/>
              </a:ext>
            </a:extLst>
          </p:cNvPr>
          <p:cNvSpPr txBox="1"/>
          <p:nvPr/>
        </p:nvSpPr>
        <p:spPr>
          <a:xfrm>
            <a:off x="10543531" y="2242246"/>
            <a:ext cx="6796732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Courtesy A. Mishchenko and ORB5 Team 2025]</a:t>
            </a:r>
          </a:p>
        </p:txBody>
      </p:sp>
    </p:spTree>
    <p:extLst>
      <p:ext uri="{BB962C8B-B14F-4D97-AF65-F5344CB8AC3E}">
        <p14:creationId xmlns:p14="http://schemas.microsoft.com/office/powerpoint/2010/main" val="414101153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3"/>
          <p:cNvSpPr txBox="1">
            <a:spLocks noGrp="1"/>
          </p:cNvSpPr>
          <p:nvPr>
            <p:ph type="title"/>
          </p:nvPr>
        </p:nvSpPr>
        <p:spPr>
          <a:xfrm>
            <a:off x="2066208" y="68733"/>
            <a:ext cx="12594485" cy="113440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EP workflow: PSZS in LIGKA/HAGIS</a:t>
            </a:r>
            <a:endParaRPr dirty="0"/>
          </a:p>
        </p:txBody>
      </p:sp>
      <p:sp>
        <p:nvSpPr>
          <p:cNvPr id="47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5823610" y="426325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19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752280-6135-0B48-86CD-D08512CB2A32}"/>
              </a:ext>
            </a:extLst>
          </p:cNvPr>
          <p:cNvSpPr txBox="1"/>
          <p:nvPr/>
        </p:nvSpPr>
        <p:spPr>
          <a:xfrm>
            <a:off x="2480733" y="2718108"/>
            <a:ext cx="3795911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ITER 15MA case; </a:t>
            </a:r>
          </a:p>
          <a:p>
            <a:r>
              <a:rPr lang="it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TAE </a:t>
            </a:r>
            <a:r>
              <a:rPr lang="it-IT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</a:t>
            </a:r>
            <a:r>
              <a:rPr lang="it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=13</a:t>
            </a:r>
          </a:p>
        </p:txBody>
      </p:sp>
      <p:pic>
        <p:nvPicPr>
          <p:cNvPr id="7" name="100015_29_F.pdf" descr="100015_29_F.pdf">
            <a:extLst>
              <a:ext uri="{FF2B5EF4-FFF2-40B4-BE49-F238E27FC236}">
                <a16:creationId xmlns:a16="http://schemas.microsoft.com/office/drawing/2014/main" id="{03090A5C-D98D-52BE-6335-D2DB7C0DD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969" y="3928696"/>
            <a:ext cx="6647741" cy="4653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</p:pic>
      <p:sp>
        <p:nvSpPr>
          <p:cNvPr id="17" name="ATEP code: solve transport equation for PSZS with sources and collisions">
            <a:extLst>
              <a:ext uri="{FF2B5EF4-FFF2-40B4-BE49-F238E27FC236}">
                <a16:creationId xmlns:a16="http://schemas.microsoft.com/office/drawing/2014/main" id="{8F60A1D7-2B98-60C5-A641-E9ABA04261F4}"/>
              </a:ext>
            </a:extLst>
          </p:cNvPr>
          <p:cNvSpPr txBox="1"/>
          <p:nvPr/>
        </p:nvSpPr>
        <p:spPr>
          <a:xfrm>
            <a:off x="1463795" y="8430749"/>
            <a:ext cx="5632626" cy="31741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7093" tIns="27093" rIns="27093" bIns="27093" anchor="ctr">
            <a:spAutoFit/>
          </a:bodyPr>
          <a:lstStyle>
            <a:lvl1pPr algn="ctr" defTabSz="309562">
              <a:defRPr sz="9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it-IT" sz="1707" dirty="0">
                <a:latin typeface="+mn-lt"/>
              </a:rPr>
              <a:t>ITER plasma from H&amp;CD WF by M. Schneider</a:t>
            </a:r>
            <a:endParaRPr sz="1707" dirty="0">
              <a:solidFill>
                <a:srgbClr val="003399"/>
              </a:solidFill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A6605E-0398-3018-76F3-B9387C3457D4}"/>
              </a:ext>
            </a:extLst>
          </p:cNvPr>
          <p:cNvSpPr txBox="1"/>
          <p:nvPr/>
        </p:nvSpPr>
        <p:spPr>
          <a:xfrm>
            <a:off x="11838692" y="1223046"/>
            <a:ext cx="549669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P. Lauber et al., NF 64, 096010 (2024)]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8787D3-4E28-0EFB-0C32-34C30782A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3011" y="3081601"/>
            <a:ext cx="6301226" cy="47753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ECA102-743E-BD37-2BAE-ACF23AE41241}"/>
              </a:ext>
            </a:extLst>
          </p:cNvPr>
          <p:cNvSpPr txBox="1"/>
          <p:nvPr/>
        </p:nvSpPr>
        <p:spPr>
          <a:xfrm>
            <a:off x="13716712" y="4343321"/>
            <a:ext cx="222817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2800" dirty="0"/>
              <a:t>f=75.5kHz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7AC5B0-56AD-17F5-13C5-8ECCC366E844}"/>
              </a:ext>
            </a:extLst>
          </p:cNvPr>
          <p:cNvSpPr txBox="1"/>
          <p:nvPr/>
        </p:nvSpPr>
        <p:spPr>
          <a:xfrm>
            <a:off x="10900174" y="7856970"/>
            <a:ext cx="4539704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Computed by LIGKA </a:t>
            </a:r>
          </a:p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Using EP Workflow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3D3826E3-0A07-79FE-35FB-F8B0AA91ABF0}"/>
              </a:ext>
            </a:extLst>
          </p:cNvPr>
          <p:cNvSpPr txBox="1"/>
          <p:nvPr/>
        </p:nvSpPr>
        <p:spPr>
          <a:xfrm>
            <a:off x="631594" y="1291336"/>
            <a:ext cx="12594484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Clr>
                <a:schemeClr val="tx1"/>
              </a:buClr>
              <a:buSzPct val="100000"/>
              <a:buChar char="❑"/>
            </a:pPr>
            <a:r>
              <a:rPr lang="it-IT" dirty="0" err="1">
                <a:solidFill>
                  <a:srgbClr val="C00000"/>
                </a:solidFill>
                <a:latin typeface="Helvetica" pitchFamily="2" charset="0"/>
              </a:rPr>
              <a:t>Energetic</a:t>
            </a:r>
            <a:r>
              <a:rPr lang="it-IT" dirty="0">
                <a:solidFill>
                  <a:srgbClr val="C00000"/>
                </a:solidFill>
                <a:latin typeface="Helvetica" pitchFamily="2" charset="0"/>
              </a:rPr>
              <a:t> </a:t>
            </a:r>
            <a:r>
              <a:rPr lang="it-IT" dirty="0" err="1">
                <a:solidFill>
                  <a:srgbClr val="C00000"/>
                </a:solidFill>
                <a:latin typeface="Helvetica" pitchFamily="2" charset="0"/>
              </a:rPr>
              <a:t>Particle</a:t>
            </a:r>
            <a:r>
              <a:rPr lang="it-IT" dirty="0">
                <a:solidFill>
                  <a:srgbClr val="C00000"/>
                </a:solidFill>
                <a:latin typeface="Helvetica" pitchFamily="2" charset="0"/>
              </a:rPr>
              <a:t> workflow </a:t>
            </a:r>
            <a:r>
              <a:rPr lang="it-IT" dirty="0" err="1">
                <a:solidFill>
                  <a:schemeClr val="tx1"/>
                </a:solidFill>
                <a:latin typeface="Helvetica" pitchFamily="2" charset="0"/>
              </a:rPr>
              <a:t>fully</a:t>
            </a:r>
            <a:r>
              <a:rPr lang="it-IT" dirty="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" pitchFamily="2" charset="0"/>
              </a:rPr>
              <a:t>integrated</a:t>
            </a:r>
            <a:r>
              <a:rPr lang="it-IT" dirty="0">
                <a:solidFill>
                  <a:schemeClr val="tx1"/>
                </a:solidFill>
                <a:latin typeface="Helvetica" pitchFamily="2" charset="0"/>
              </a:rPr>
              <a:t> in IMAS</a:t>
            </a:r>
          </a:p>
          <a:p>
            <a:pPr algn="l">
              <a:buClr>
                <a:schemeClr val="tx1"/>
              </a:buClr>
              <a:buSzPct val="100000"/>
            </a:pPr>
            <a:r>
              <a:rPr lang="it-IT" dirty="0">
                <a:solidFill>
                  <a:srgbClr val="C00000"/>
                </a:solidFill>
                <a:latin typeface="Helvetica" pitchFamily="2" charset="0"/>
              </a:rPr>
              <a:t>     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[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EUROfusion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Enabling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Research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 project ATEP (</a:t>
            </a:r>
            <a:r>
              <a:rPr lang="it-IT" sz="3200" dirty="0" err="1">
                <a:solidFill>
                  <a:schemeClr val="tx1"/>
                </a:solidFill>
                <a:latin typeface="Helvetica" pitchFamily="2" charset="0"/>
              </a:rPr>
              <a:t>Lauber</a:t>
            </a:r>
            <a:r>
              <a:rPr lang="it-IT" sz="3200" dirty="0">
                <a:solidFill>
                  <a:schemeClr val="tx1"/>
                </a:solidFill>
                <a:latin typeface="Helvetica" pitchFamily="2" charset="0"/>
              </a:rPr>
              <a:t>/Falessi)] </a:t>
            </a:r>
            <a:endParaRPr sz="3200" dirty="0">
              <a:solidFill>
                <a:schemeClr val="tx1"/>
              </a:solidFill>
              <a:latin typeface="Helvetica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DC4E90-AC14-131B-CAE3-B72B7F47E0BD}"/>
              </a:ext>
            </a:extLst>
          </p:cNvPr>
          <p:cNvSpPr txBox="1"/>
          <p:nvPr/>
        </p:nvSpPr>
        <p:spPr>
          <a:xfrm>
            <a:off x="11104272" y="2403126"/>
            <a:ext cx="4493217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it-IT" sz="2400" b="1" dirty="0" err="1">
                <a:solidFill>
                  <a:schemeClr val="accent1">
                    <a:lumMod val="75000"/>
                  </a:schemeClr>
                </a:solidFill>
              </a:rPr>
              <a:t>Courtesy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 of </a:t>
            </a:r>
            <a:r>
              <a:rPr lang="it-IT" sz="2400" b="1" dirty="0" err="1">
                <a:solidFill>
                  <a:schemeClr val="accent1">
                    <a:lumMod val="75000"/>
                  </a:schemeClr>
                </a:solidFill>
              </a:rPr>
              <a:t>Ph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it-IT" sz="2400" b="1" dirty="0" err="1">
                <a:solidFill>
                  <a:schemeClr val="accent1">
                    <a:lumMod val="75000"/>
                  </a:schemeClr>
                </a:solidFill>
              </a:rPr>
              <a:t>Lauber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; 2022]</a:t>
            </a:r>
          </a:p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[EFTC 2023 </a:t>
            </a:r>
            <a:r>
              <a:rPr lang="it-IT" sz="2400" b="1" dirty="0" err="1">
                <a:solidFill>
                  <a:schemeClr val="accent1">
                    <a:lumMod val="75000"/>
                  </a:schemeClr>
                </a:solidFill>
              </a:rPr>
              <a:t>invited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6769295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3"/>
          <p:cNvSpPr txBox="1">
            <a:spLocks noGrp="1"/>
          </p:cNvSpPr>
          <p:nvPr>
            <p:ph type="title"/>
          </p:nvPr>
        </p:nvSpPr>
        <p:spPr>
          <a:xfrm>
            <a:off x="2912993" y="68733"/>
            <a:ext cx="11381505" cy="113440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Distribution </a:t>
            </a:r>
            <a:r>
              <a:rPr lang="it-IT" dirty="0" err="1"/>
              <a:t>function</a:t>
            </a:r>
            <a:r>
              <a:rPr lang="it-IT" dirty="0"/>
              <a:t> </a:t>
            </a:r>
            <a:r>
              <a:rPr lang="it-IT" dirty="0" err="1"/>
              <a:t>representation</a:t>
            </a:r>
            <a:endParaRPr dirty="0"/>
          </a:p>
        </p:txBody>
      </p:sp>
      <p:sp>
        <p:nvSpPr>
          <p:cNvPr id="47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5784773" y="426325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20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C8D529-DDF4-B64B-9797-54C5CFC701A0}"/>
              </a:ext>
            </a:extLst>
          </p:cNvPr>
          <p:cNvSpPr txBox="1"/>
          <p:nvPr/>
        </p:nvSpPr>
        <p:spPr>
          <a:xfrm>
            <a:off x="10036115" y="2470327"/>
            <a:ext cx="360515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b="1" dirty="0">
                <a:solidFill>
                  <a:schemeClr val="tx1"/>
                </a:solidFill>
              </a:rPr>
              <a:t>[</a:t>
            </a:r>
            <a:r>
              <a:rPr lang="it-IT" sz="2400" b="1" dirty="0" err="1">
                <a:solidFill>
                  <a:schemeClr val="tx1"/>
                </a:solidFill>
              </a:rPr>
              <a:t>Courtesy</a:t>
            </a:r>
            <a:r>
              <a:rPr lang="it-IT" sz="2400" b="1" dirty="0">
                <a:solidFill>
                  <a:schemeClr val="tx1"/>
                </a:solidFill>
              </a:rPr>
              <a:t> of </a:t>
            </a:r>
            <a:r>
              <a:rPr lang="it-IT" sz="2400" b="1" dirty="0" err="1">
                <a:solidFill>
                  <a:schemeClr val="tx1"/>
                </a:solidFill>
              </a:rPr>
              <a:t>Ph</a:t>
            </a:r>
            <a:r>
              <a:rPr lang="it-IT" sz="2400" b="1" dirty="0">
                <a:solidFill>
                  <a:schemeClr val="tx1"/>
                </a:solidFill>
              </a:rPr>
              <a:t>. </a:t>
            </a:r>
            <a:r>
              <a:rPr lang="it-IT" sz="2400" b="1" dirty="0" err="1">
                <a:solidFill>
                  <a:schemeClr val="tx1"/>
                </a:solidFill>
              </a:rPr>
              <a:t>Lauber</a:t>
            </a:r>
            <a:r>
              <a:rPr lang="it-IT" sz="2400" b="1" dirty="0">
                <a:solidFill>
                  <a:schemeClr val="tx1"/>
                </a:solidFill>
              </a:rPr>
              <a:t>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88128E-8562-08AC-B1FB-A3F04475C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5738" y="3224336"/>
            <a:ext cx="13809221" cy="4138037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25E898AC-9AE4-37FF-85B0-94D4B8567AE3}"/>
              </a:ext>
            </a:extLst>
          </p:cNvPr>
          <p:cNvSpPr txBox="1"/>
          <p:nvPr/>
        </p:nvSpPr>
        <p:spPr>
          <a:xfrm>
            <a:off x="908264" y="7253958"/>
            <a:ext cx="15252356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Binning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smoothing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and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splining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allow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to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construct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regular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derivatives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space</a:t>
            </a:r>
            <a:endParaRPr lang="it-IT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D830CC-3BC8-92FE-6AD1-25AB649B4E9D}"/>
              </a:ext>
            </a:extLst>
          </p:cNvPr>
          <p:cNvSpPr txBox="1"/>
          <p:nvPr/>
        </p:nvSpPr>
        <p:spPr>
          <a:xfrm>
            <a:off x="2155031" y="2354556"/>
            <a:ext cx="6515100" cy="954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2800" i="1" dirty="0">
                <a:latin typeface="Helvetica" pitchFamily="2" charset="0"/>
              </a:rPr>
              <a:t>original marker data as calculated by the NEMO/SPOT package</a:t>
            </a:r>
            <a:endParaRPr lang="en-GB" sz="2800" dirty="0">
              <a:latin typeface="Helvetica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FA3E0A-A56D-907C-3B8C-7B73F1623D44}"/>
              </a:ext>
            </a:extLst>
          </p:cNvPr>
          <p:cNvSpPr txBox="1"/>
          <p:nvPr/>
        </p:nvSpPr>
        <p:spPr>
          <a:xfrm>
            <a:off x="11838692" y="1223046"/>
            <a:ext cx="549669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P. Lauber et al., NF 64, 096010 (2024)]</a:t>
            </a:r>
          </a:p>
        </p:txBody>
      </p:sp>
    </p:spTree>
    <p:extLst>
      <p:ext uri="{BB962C8B-B14F-4D97-AF65-F5344CB8AC3E}">
        <p14:creationId xmlns:p14="http://schemas.microsoft.com/office/powerpoint/2010/main" val="226001948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9187140-F62D-8EE9-B82C-4E99BB514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791" y="1808923"/>
            <a:ext cx="9303593" cy="6977695"/>
          </a:xfrm>
          <a:prstGeom prst="rect">
            <a:avLst/>
          </a:prstGeom>
        </p:spPr>
      </p:pic>
      <p:sp>
        <p:nvSpPr>
          <p:cNvPr id="469" name="Title 3"/>
          <p:cNvSpPr txBox="1">
            <a:spLocks noGrp="1"/>
          </p:cNvSpPr>
          <p:nvPr>
            <p:ph type="title"/>
          </p:nvPr>
        </p:nvSpPr>
        <p:spPr>
          <a:xfrm>
            <a:off x="2912993" y="68733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ATEP 3D code - I</a:t>
            </a:r>
            <a:endParaRPr dirty="0"/>
          </a:p>
        </p:txBody>
      </p:sp>
      <p:sp>
        <p:nvSpPr>
          <p:cNvPr id="47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5839994" y="426325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21</a:t>
            </a:r>
            <a:endParaRPr dirty="0"/>
          </a:p>
        </p:txBody>
      </p:sp>
      <p:sp>
        <p:nvSpPr>
          <p:cNvPr id="3" name="CasellaDiTesto 1">
            <a:extLst>
              <a:ext uri="{FF2B5EF4-FFF2-40B4-BE49-F238E27FC236}">
                <a16:creationId xmlns:a16="http://schemas.microsoft.com/office/drawing/2014/main" id="{9F5C8FF4-7F72-0436-6F21-0603C47D9BCD}"/>
              </a:ext>
            </a:extLst>
          </p:cNvPr>
          <p:cNvSpPr txBox="1"/>
          <p:nvPr/>
        </p:nvSpPr>
        <p:spPr>
          <a:xfrm>
            <a:off x="13993235" y="1516903"/>
            <a:ext cx="3034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Helvetica" pitchFamily="2" charset="0"/>
              </a:rPr>
              <a:t>[Courtesy G. Meng] 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Helvetica" pitchFamily="2" charset="0"/>
              </a:rPr>
              <a:t>[Invited EPS 2024]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C459568A-5A27-49E2-86B9-61DE601438EA}"/>
              </a:ext>
            </a:extLst>
          </p:cNvPr>
          <p:cNvSpPr txBox="1"/>
          <p:nvPr/>
        </p:nvSpPr>
        <p:spPr>
          <a:xfrm>
            <a:off x="706321" y="2629590"/>
            <a:ext cx="13134817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Initial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value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problem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solved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with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orbit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averaged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collision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operator: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282A7F-3186-CB8A-C654-634851C985DC}"/>
              </a:ext>
            </a:extLst>
          </p:cNvPr>
          <p:cNvSpPr txBox="1"/>
          <p:nvPr/>
        </p:nvSpPr>
        <p:spPr>
          <a:xfrm>
            <a:off x="10549012" y="7687807"/>
            <a:ext cx="6142917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 algn="l">
              <a:buFont typeface="Arial"/>
              <a:buChar char="•"/>
              <a:defRPr/>
            </a:pPr>
            <a:r>
              <a:rPr lang="en-US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Source model: Gaussian function for NBI for comparison with SPOT</a:t>
            </a:r>
          </a:p>
          <a:p>
            <a:pPr marL="285750" indent="-285750" algn="l">
              <a:buFont typeface="Arial"/>
              <a:buChar char="•"/>
              <a:defRPr/>
            </a:pP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A4FB0AF2-5EC6-1BB9-58B1-4F02D8157C65}"/>
              </a:ext>
            </a:extLst>
          </p:cNvPr>
          <p:cNvSpPr txBox="1"/>
          <p:nvPr/>
        </p:nvSpPr>
        <p:spPr>
          <a:xfrm>
            <a:off x="706321" y="1367214"/>
            <a:ext cx="1525235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it-IT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ATEP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and </a:t>
            </a:r>
            <a:r>
              <a:rPr lang="it-IT" dirty="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advanced</a:t>
            </a:r>
            <a:r>
              <a:rPr lang="it-IT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transport</a:t>
            </a:r>
            <a:r>
              <a:rPr lang="it-IT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model for </a:t>
            </a:r>
            <a:r>
              <a:rPr lang="it-IT" dirty="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energetic</a:t>
            </a:r>
            <a:r>
              <a:rPr lang="it-IT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particles</a:t>
            </a:r>
            <a:endParaRPr lang="it-IT" dirty="0">
              <a:solidFill>
                <a:srgbClr val="C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67497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3"/>
          <p:cNvSpPr txBox="1">
            <a:spLocks noGrp="1"/>
          </p:cNvSpPr>
          <p:nvPr>
            <p:ph type="title"/>
          </p:nvPr>
        </p:nvSpPr>
        <p:spPr>
          <a:xfrm>
            <a:off x="2912993" y="68733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ATEP 3D code - II</a:t>
            </a:r>
            <a:endParaRPr dirty="0"/>
          </a:p>
        </p:txBody>
      </p:sp>
      <p:sp>
        <p:nvSpPr>
          <p:cNvPr id="47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5912361" y="426325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22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3BBB0E-0C23-F560-E6A0-9FDBDE456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79574" y="2407054"/>
            <a:ext cx="12181115" cy="4569917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C459568A-5A27-49E2-86B9-61DE601438EA}"/>
              </a:ext>
            </a:extLst>
          </p:cNvPr>
          <p:cNvSpPr txBox="1"/>
          <p:nvPr/>
        </p:nvSpPr>
        <p:spPr>
          <a:xfrm>
            <a:off x="709127" y="1449029"/>
            <a:ext cx="15582122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it-IT" dirty="0">
                <a:solidFill>
                  <a:schemeClr val="tx1"/>
                </a:solidFill>
              </a:rPr>
              <a:t>Steady state </a:t>
            </a:r>
            <a:r>
              <a:rPr lang="it-IT" dirty="0" err="1">
                <a:solidFill>
                  <a:schemeClr val="tx1"/>
                </a:solidFill>
              </a:rPr>
              <a:t>solution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obtained</a:t>
            </a:r>
            <a:r>
              <a:rPr lang="it-IT" dirty="0">
                <a:solidFill>
                  <a:schemeClr val="tx1"/>
                </a:solidFill>
              </a:rPr>
              <a:t> with sources and </a:t>
            </a:r>
            <a:r>
              <a:rPr lang="it-IT" dirty="0" err="1">
                <a:solidFill>
                  <a:schemeClr val="tx1"/>
                </a:solidFill>
              </a:rPr>
              <a:t>collisions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78EF1B-7FA9-751B-A877-9082DB70C1FD}"/>
              </a:ext>
            </a:extLst>
          </p:cNvPr>
          <p:cNvSpPr txBox="1"/>
          <p:nvPr/>
        </p:nvSpPr>
        <p:spPr>
          <a:xfrm>
            <a:off x="6822899" y="7186602"/>
            <a:ext cx="10326766" cy="18158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 algn="l">
              <a:buFont typeface="Wingdings" pitchFamily="2" charset="2"/>
              <a:buChar char="Ø"/>
              <a:defRPr/>
            </a:pPr>
            <a:r>
              <a:rPr lang="en-US" sz="2800" dirty="0">
                <a:latin typeface="Helvetica" pitchFamily="2" charset="0"/>
              </a:rPr>
              <a:t>Comparison with SPOT, reasonable agreement</a:t>
            </a:r>
          </a:p>
          <a:p>
            <a:pPr marL="457200" indent="-457200" algn="l">
              <a:buFont typeface="Wingdings" pitchFamily="2" charset="2"/>
              <a:buChar char="Ø"/>
              <a:defRPr/>
            </a:pPr>
            <a:r>
              <a:rPr lang="en-US" sz="2800" dirty="0">
                <a:latin typeface="Helvetica" pitchFamily="2" charset="0"/>
              </a:rPr>
              <a:t>slowed-down in </a:t>
            </a:r>
            <a:r>
              <a:rPr lang="en-US" sz="2800" dirty="0">
                <a:solidFill>
                  <a:srgbClr val="C00000"/>
                </a:solidFill>
                <a:latin typeface="Helvetica" pitchFamily="2" charset="0"/>
              </a:rPr>
              <a:t>1 second: transport time scale!</a:t>
            </a:r>
          </a:p>
          <a:p>
            <a:pPr marL="457200" indent="-457200" algn="l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chemeClr val="accent1"/>
                </a:solidFill>
                <a:latin typeface="Helvetica" pitchFamily="2" charset="0"/>
              </a:rPr>
              <a:t>ATEP-3D, 30 mins/case</a:t>
            </a:r>
          </a:p>
          <a:p>
            <a:pPr marL="457200" indent="-457200" algn="l">
              <a:buClr>
                <a:schemeClr val="tx1"/>
              </a:buClr>
              <a:buFont typeface="Wingdings" pitchFamily="2" charset="2"/>
              <a:buChar char="Ø"/>
              <a:defRPr/>
            </a:pPr>
            <a:r>
              <a:rPr lang="en-US" sz="2800" dirty="0">
                <a:solidFill>
                  <a:schemeClr val="accent1"/>
                </a:solidFill>
                <a:latin typeface="Helvetica" pitchFamily="2" charset="0"/>
              </a:rPr>
              <a:t>Monte-Carlo code, several days/case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57B151-CBBE-90F8-3E1B-F6D78FE374AE}"/>
              </a:ext>
            </a:extLst>
          </p:cNvPr>
          <p:cNvSpPr txBox="1"/>
          <p:nvPr/>
        </p:nvSpPr>
        <p:spPr>
          <a:xfrm>
            <a:off x="1352955" y="7161087"/>
            <a:ext cx="4734175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 algn="l">
              <a:buFont typeface="Wingdings" pitchFamily="2" charset="2"/>
              <a:buChar char="Ø"/>
              <a:defRPr/>
            </a:pPr>
            <a:r>
              <a:rPr lang="en-US" sz="2800" dirty="0">
                <a:latin typeface="Helvetica" pitchFamily="2" charset="0"/>
              </a:rPr>
              <a:t>Source model: Gaussian function for NBI</a:t>
            </a:r>
          </a:p>
          <a:p>
            <a:pPr marL="285750" indent="-285750" algn="l">
              <a:buFont typeface="Arial"/>
              <a:buChar char="•"/>
              <a:defRPr/>
            </a:pP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CasellaDiTesto 1">
            <a:extLst>
              <a:ext uri="{FF2B5EF4-FFF2-40B4-BE49-F238E27FC236}">
                <a16:creationId xmlns:a16="http://schemas.microsoft.com/office/drawing/2014/main" id="{57C56369-9059-3E3B-ABF0-36CEA107B799}"/>
              </a:ext>
            </a:extLst>
          </p:cNvPr>
          <p:cNvSpPr txBox="1"/>
          <p:nvPr/>
        </p:nvSpPr>
        <p:spPr>
          <a:xfrm>
            <a:off x="13965428" y="1449029"/>
            <a:ext cx="3034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Helvetica" pitchFamily="2" charset="0"/>
              </a:rPr>
              <a:t>[Courtesy G. Meng] </a:t>
            </a:r>
          </a:p>
          <a:p>
            <a:r>
              <a:rPr lang="en-US" sz="2400" b="1" dirty="0">
                <a:solidFill>
                  <a:schemeClr val="accent1"/>
                </a:solidFill>
                <a:latin typeface="Helvetica" pitchFamily="2" charset="0"/>
              </a:rPr>
              <a:t>[Invited EPS 2024]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AE61D3-A364-9B59-A97A-0AD24B5CEDEF}"/>
              </a:ext>
            </a:extLst>
          </p:cNvPr>
          <p:cNvSpPr txBox="1"/>
          <p:nvPr/>
        </p:nvSpPr>
        <p:spPr>
          <a:xfrm>
            <a:off x="11918107" y="6776233"/>
            <a:ext cx="5347618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G. Meng et al., NF 64, 096009 (2024)]</a:t>
            </a:r>
          </a:p>
        </p:txBody>
      </p:sp>
    </p:spTree>
    <p:extLst>
      <p:ext uri="{BB962C8B-B14F-4D97-AF65-F5344CB8AC3E}">
        <p14:creationId xmlns:p14="http://schemas.microsoft.com/office/powerpoint/2010/main" val="2215663479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3"/>
          <p:cNvSpPr txBox="1">
            <a:spLocks noGrp="1"/>
          </p:cNvSpPr>
          <p:nvPr>
            <p:ph type="title"/>
          </p:nvPr>
        </p:nvSpPr>
        <p:spPr>
          <a:xfrm>
            <a:off x="2912993" y="68733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Off-</a:t>
            </a:r>
            <a:r>
              <a:rPr lang="it-IT" dirty="0" err="1"/>
              <a:t>axis</a:t>
            </a:r>
            <a:r>
              <a:rPr lang="it-IT" dirty="0"/>
              <a:t> </a:t>
            </a:r>
            <a:r>
              <a:rPr lang="it-IT" dirty="0" err="1"/>
              <a:t>beam</a:t>
            </a:r>
            <a:r>
              <a:rPr lang="it-IT" dirty="0"/>
              <a:t> </a:t>
            </a:r>
            <a:r>
              <a:rPr lang="it-IT" dirty="0" err="1"/>
              <a:t>relaxation</a:t>
            </a:r>
            <a:r>
              <a:rPr lang="it-IT" dirty="0"/>
              <a:t> in ITER</a:t>
            </a:r>
            <a:endParaRPr dirty="0"/>
          </a:p>
        </p:txBody>
      </p:sp>
      <p:sp>
        <p:nvSpPr>
          <p:cNvPr id="470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5858655" y="426325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23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752280-6135-0B48-86CD-D08512CB2A32}"/>
              </a:ext>
            </a:extLst>
          </p:cNvPr>
          <p:cNvSpPr txBox="1"/>
          <p:nvPr/>
        </p:nvSpPr>
        <p:spPr>
          <a:xfrm>
            <a:off x="3698994" y="1649162"/>
            <a:ext cx="3795911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ITER 15MA case; </a:t>
            </a:r>
          </a:p>
          <a:p>
            <a:r>
              <a:rPr lang="it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TAE </a:t>
            </a:r>
            <a:r>
              <a:rPr lang="it-IT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</a:t>
            </a:r>
            <a:r>
              <a:rPr lang="it-IT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=13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88D47D-5FCE-8A59-C9A1-3081F10CD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170" y="2745699"/>
            <a:ext cx="12245919" cy="46760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21B274-D0E1-8475-BCE4-BD94424A6E46}"/>
              </a:ext>
            </a:extLst>
          </p:cNvPr>
          <p:cNvSpPr txBox="1"/>
          <p:nvPr/>
        </p:nvSpPr>
        <p:spPr>
          <a:xfrm>
            <a:off x="2547171" y="7304729"/>
            <a:ext cx="12245919" cy="23801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GB" sz="2800" dirty="0">
                <a:latin typeface="Helvetica" pitchFamily="2" charset="0"/>
              </a:rPr>
              <a:t>Radial projection (</a:t>
            </a:r>
            <a:r>
              <a:rPr lang="el-GR" sz="2800" dirty="0" err="1">
                <a:latin typeface="Helvetica" pitchFamily="2" charset="0"/>
              </a:rPr>
              <a:t>ϱ</a:t>
            </a:r>
            <a:r>
              <a:rPr lang="en-GB" sz="2800" dirty="0">
                <a:latin typeface="Helvetica" pitchFamily="2" charset="0"/>
              </a:rPr>
              <a:t>tor) of the distribution function of energetic</a:t>
            </a:r>
          </a:p>
          <a:p>
            <a:r>
              <a:rPr lang="en-GB" sz="2800" dirty="0">
                <a:latin typeface="Helvetica" pitchFamily="2" charset="0"/>
              </a:rPr>
              <a:t>hydrogen particles, #100015/1, initial (as given by NEMO/SPOT) and final state after evolving the PSZS transport equation for 700ms (1000 time steps) with </a:t>
            </a:r>
            <a:r>
              <a:rPr lang="en-GB" sz="2800" dirty="0">
                <a:solidFill>
                  <a:schemeClr val="tx1"/>
                </a:solidFill>
                <a:latin typeface="Helvetica" pitchFamily="2" charset="0"/>
              </a:rPr>
              <a:t>constant-amplitude</a:t>
            </a:r>
            <a:r>
              <a:rPr lang="en-GB" sz="2800" dirty="0">
                <a:solidFill>
                  <a:srgbClr val="0000FF"/>
                </a:solidFill>
                <a:latin typeface="Helvetica" pitchFamily="2" charset="0"/>
              </a:rPr>
              <a:t> </a:t>
            </a:r>
            <a:r>
              <a:rPr lang="en-GB" sz="2800" dirty="0">
                <a:solidFill>
                  <a:schemeClr val="accent1"/>
                </a:solidFill>
                <a:latin typeface="Helvetica" pitchFamily="2" charset="0"/>
              </a:rPr>
              <a:t>TAE with </a:t>
            </a:r>
            <a:r>
              <a:rPr lang="en-GB" sz="2800" dirty="0">
                <a:solidFill>
                  <a:schemeClr val="accent1"/>
                </a:solidFill>
                <a:latin typeface="Symbol" pitchFamily="2" charset="2"/>
              </a:rPr>
              <a:t>d</a:t>
            </a:r>
            <a:r>
              <a:rPr lang="en-GB" sz="2800" dirty="0">
                <a:solidFill>
                  <a:schemeClr val="accent1"/>
                </a:solidFill>
                <a:latin typeface="Helvetica" pitchFamily="2" charset="0"/>
              </a:rPr>
              <a:t>B/B = 10</a:t>
            </a:r>
            <a:r>
              <a:rPr lang="en-GB" sz="2800" baseline="30000" dirty="0">
                <a:solidFill>
                  <a:schemeClr val="accent1"/>
                </a:solidFill>
                <a:latin typeface="Helvetica" pitchFamily="2" charset="0"/>
              </a:rPr>
              <a:t>-5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BF5982-0C0B-62A9-9964-828D709E1EA9}"/>
              </a:ext>
            </a:extLst>
          </p:cNvPr>
          <p:cNvSpPr txBox="1"/>
          <p:nvPr/>
        </p:nvSpPr>
        <p:spPr>
          <a:xfrm>
            <a:off x="10036115" y="2234451"/>
            <a:ext cx="360515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b="1" dirty="0">
                <a:solidFill>
                  <a:schemeClr val="tx1"/>
                </a:solidFill>
              </a:rPr>
              <a:t>[</a:t>
            </a:r>
            <a:r>
              <a:rPr lang="it-IT" sz="2400" b="1" dirty="0" err="1">
                <a:solidFill>
                  <a:schemeClr val="tx1"/>
                </a:solidFill>
              </a:rPr>
              <a:t>Courtesy</a:t>
            </a:r>
            <a:r>
              <a:rPr lang="it-IT" sz="2400" b="1" dirty="0">
                <a:solidFill>
                  <a:schemeClr val="tx1"/>
                </a:solidFill>
              </a:rPr>
              <a:t> of </a:t>
            </a:r>
            <a:r>
              <a:rPr lang="it-IT" sz="2400" b="1" dirty="0" err="1">
                <a:solidFill>
                  <a:schemeClr val="tx1"/>
                </a:solidFill>
              </a:rPr>
              <a:t>Ph</a:t>
            </a:r>
            <a:r>
              <a:rPr lang="it-IT" sz="2400" b="1" dirty="0">
                <a:solidFill>
                  <a:schemeClr val="tx1"/>
                </a:solidFill>
              </a:rPr>
              <a:t>. </a:t>
            </a:r>
            <a:r>
              <a:rPr lang="it-IT" sz="2400" b="1" dirty="0" err="1">
                <a:solidFill>
                  <a:schemeClr val="tx1"/>
                </a:solidFill>
              </a:rPr>
              <a:t>Lauber</a:t>
            </a:r>
            <a:r>
              <a:rPr lang="it-IT" sz="2400" b="1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B82882-3A3B-60B4-A1A7-3473C785AD6A}"/>
              </a:ext>
            </a:extLst>
          </p:cNvPr>
          <p:cNvSpPr txBox="1"/>
          <p:nvPr/>
        </p:nvSpPr>
        <p:spPr>
          <a:xfrm>
            <a:off x="11838692" y="1223046"/>
            <a:ext cx="5496697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b="1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P. Lauber et al., NF 64, 096010 (2024)]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043A49B-0910-6683-F569-0B64BAFD92B2}"/>
              </a:ext>
            </a:extLst>
          </p:cNvPr>
          <p:cNvSpPr txBox="1">
            <a:spLocks/>
          </p:cNvSpPr>
          <p:nvPr/>
        </p:nvSpPr>
        <p:spPr>
          <a:xfrm>
            <a:off x="745261" y="68733"/>
            <a:ext cx="10870319" cy="1134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0423" tIns="70423" rIns="70423" bIns="70423" anchor="ctr">
            <a:normAutofit/>
          </a:bodyPr>
          <a:lstStyle>
            <a:lvl1pPr marL="0" marR="0" indent="0" algn="ctr" defTabSz="1525853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0609031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E8BF1-CAE5-8010-F7DE-59C8D659E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Slide Number">
            <a:extLst>
              <a:ext uri="{FF2B5EF4-FFF2-40B4-BE49-F238E27FC236}">
                <a16:creationId xmlns:a16="http://schemas.microsoft.com/office/drawing/2014/main" id="{DE9602CB-62F7-8AD6-28D2-FECA4202F8CE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858655" y="426325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24</a:t>
            </a:r>
            <a:endParaRPr dirty="0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950761B7-4183-A886-6A37-9A02801A3B05}"/>
              </a:ext>
            </a:extLst>
          </p:cNvPr>
          <p:cNvSpPr txBox="1">
            <a:spLocks/>
          </p:cNvSpPr>
          <p:nvPr/>
        </p:nvSpPr>
        <p:spPr>
          <a:xfrm>
            <a:off x="745261" y="68733"/>
            <a:ext cx="10870319" cy="11344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0423" tIns="70423" rIns="70423" bIns="70423" anchor="ctr">
            <a:normAutofit/>
          </a:bodyPr>
          <a:lstStyle>
            <a:lvl1pPr marL="0" marR="0" indent="0" algn="ctr" defTabSz="1525853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000" b="1" i="0" u="none" strike="noStrike" cap="none" spc="0" baseline="0"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228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hangingPunct="1"/>
            <a:endParaRPr lang="it-IT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838801B9-D21B-E6C0-5585-4F57C9B905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4969" y="88642"/>
            <a:ext cx="1087031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Verification</a:t>
            </a:r>
            <a:r>
              <a:rPr lang="it-IT" dirty="0"/>
              <a:t> of </a:t>
            </a:r>
            <a:r>
              <a:rPr lang="it-IT" dirty="0" err="1"/>
              <a:t>phase</a:t>
            </a:r>
            <a:r>
              <a:rPr lang="it-IT" dirty="0"/>
              <a:t> </a:t>
            </a:r>
            <a:r>
              <a:rPr lang="it-IT" dirty="0" err="1"/>
              <a:t>space</a:t>
            </a:r>
            <a:r>
              <a:rPr lang="it-IT" dirty="0"/>
              <a:t> </a:t>
            </a:r>
            <a:r>
              <a:rPr lang="it-IT" dirty="0" err="1"/>
              <a:t>fluxes</a:t>
            </a:r>
            <a:endParaRPr dirty="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C08FC0E-5AAA-B1B9-815F-40E380FF47DB}"/>
              </a:ext>
            </a:extLst>
          </p:cNvPr>
          <p:cNvSpPr txBox="1"/>
          <p:nvPr/>
        </p:nvSpPr>
        <p:spPr>
          <a:xfrm>
            <a:off x="785836" y="1242955"/>
            <a:ext cx="15252356" cy="12105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Phase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space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fluxes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computed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with ATEP 3D and ORB5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demostrate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 good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level</a:t>
            </a:r>
            <a:r>
              <a:rPr lang="it-IT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</a:t>
            </a:r>
            <a:r>
              <a:rPr lang="it-IT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consistency</a:t>
            </a:r>
            <a:endParaRPr lang="it-IT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CFA5D51-07E9-D916-63FD-F6B121114C9E}"/>
                  </a:ext>
                </a:extLst>
              </p:cNvPr>
              <p:cNvSpPr txBox="1"/>
              <p:nvPr/>
            </p:nvSpPr>
            <p:spPr>
              <a:xfrm>
                <a:off x="1859988" y="7818147"/>
                <a:ext cx="15252356" cy="138499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wrap="square">
                <a:spAutoFit/>
              </a:bodyPr>
              <a:lstStyle/>
              <a:p>
                <a:pPr algn="l"/>
                <a:r>
                  <a:rPr lang="en-US" sz="28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Phase space zonal structure </a:t>
                </a:r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𝛿</m:t>
                    </m:r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Neue" panose="02000503000000020004" pitchFamily="2" charset="0"/>
                          </a:rPr>
                        </m:ctrlPr>
                      </m:sSubPr>
                      <m:e>
                        <m:r>
                          <a:rPr lang="it-IT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Neue" panose="02000503000000020004" pitchFamily="2" charset="0"/>
                          </a:rPr>
                          <m:t>𝐹</m:t>
                        </m:r>
                      </m:e>
                      <m:sub>
                        <m:r>
                          <a:rPr lang="it-IT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Helvetica Neue" panose="02000503000000020004" pitchFamily="2" charset="0"/>
                          </a:rPr>
                          <m:t>𝐸𝑃</m:t>
                        </m:r>
                      </m:sub>
                    </m:sSub>
                  </m:oMath>
                </a14:m>
                <a:r>
                  <a:rPr lang="en-US" sz="28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as function of canonical toroidal momentum and energy for passing particles as calculated by LIGKA/ATEP (left) and ORB5 (right). An ITER NBI case with two TAEs n=18 and n=19 is compared in the non-linear saturation phase.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CFA5D51-07E9-D916-63FD-F6B121114C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9988" y="7818147"/>
                <a:ext cx="15252356" cy="1384995"/>
              </a:xfrm>
              <a:prstGeom prst="rect">
                <a:avLst/>
              </a:prstGeom>
              <a:blipFill>
                <a:blip r:embed="rId3"/>
                <a:stretch>
                  <a:fillRect l="-832" t="-4545" b="-11818"/>
                </a:stretch>
              </a:blipFill>
              <a:ln w="12700" cap="flat">
                <a:noFill/>
                <a:miter lim="4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4B2CB3C9-80BD-780D-53F7-19766D6D7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278" y="2394932"/>
            <a:ext cx="13655914" cy="548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41666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910D0-4DB5-0D0D-BD43-B446A68FF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lide Number">
            <a:extLst>
              <a:ext uri="{FF2B5EF4-FFF2-40B4-BE49-F238E27FC236}">
                <a16:creationId xmlns:a16="http://schemas.microsoft.com/office/drawing/2014/main" id="{C4803D30-C739-4A61-8DDB-47E121BC97DD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57238" y="274566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25</a:t>
            </a:r>
            <a:endParaRPr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C4BB7FE-5D52-D1D2-A728-C30A6C958FFD}"/>
              </a:ext>
            </a:extLst>
          </p:cNvPr>
          <p:cNvSpPr/>
          <p:nvPr/>
        </p:nvSpPr>
        <p:spPr>
          <a:xfrm>
            <a:off x="142142" y="1356930"/>
            <a:ext cx="10324787" cy="448732"/>
          </a:xfrm>
          <a:prstGeom prst="roundRect">
            <a:avLst/>
          </a:prstGeom>
          <a:solidFill>
            <a:srgbClr val="FFFFFF"/>
          </a:solidFill>
          <a:ln w="12700" cap="flat">
            <a:noFill/>
            <a:miter lim="400000"/>
          </a:ln>
          <a:effectLst>
            <a:outerShdw dir="5400000" sx="1000" sy="1000" algn="ctr" rotWithShape="0">
              <a:schemeClr val="bg1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6C346425-651F-1914-5CD8-49A15B396D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4971" y="66207"/>
            <a:ext cx="10870319" cy="113440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Numerical</a:t>
            </a:r>
            <a:r>
              <a:rPr lang="it-IT" dirty="0"/>
              <a:t> </a:t>
            </a:r>
            <a:r>
              <a:rPr lang="it-IT" dirty="0" err="1"/>
              <a:t>simulation</a:t>
            </a:r>
            <a:r>
              <a:rPr lang="it-IT" dirty="0"/>
              <a:t> of EPM </a:t>
            </a:r>
            <a:r>
              <a:rPr lang="it-IT" dirty="0" err="1"/>
              <a:t>chirping</a:t>
            </a:r>
            <a:endParaRPr dirty="0"/>
          </a:p>
        </p:txBody>
      </p:sp>
      <p:sp>
        <p:nvSpPr>
          <p:cNvPr id="2" name="Example from Space Physics: chorus emission &amp; chirping…">
            <a:extLst>
              <a:ext uri="{FF2B5EF4-FFF2-40B4-BE49-F238E27FC236}">
                <a16:creationId xmlns:a16="http://schemas.microsoft.com/office/drawing/2014/main" id="{9DE6F32F-670B-65E5-07E5-C6B456D2DD9D}"/>
              </a:ext>
            </a:extLst>
          </p:cNvPr>
          <p:cNvSpPr txBox="1"/>
          <p:nvPr/>
        </p:nvSpPr>
        <p:spPr>
          <a:xfrm>
            <a:off x="476342" y="1228405"/>
            <a:ext cx="15839970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rgbClr val="0438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dirty="0">
                <a:solidFill>
                  <a:schemeClr val="tx1"/>
                </a:solidFill>
              </a:rPr>
              <a:t>PIC </a:t>
            </a:r>
            <a:r>
              <a:rPr lang="it-IT" dirty="0" err="1">
                <a:solidFill>
                  <a:schemeClr val="tx1"/>
                </a:solidFill>
              </a:rPr>
              <a:t>simulations</a:t>
            </a:r>
            <a:r>
              <a:rPr lang="it-IT" dirty="0">
                <a:solidFill>
                  <a:schemeClr val="tx1"/>
                </a:solidFill>
              </a:rPr>
              <a:t> in </a:t>
            </a:r>
            <a:r>
              <a:rPr lang="it-IT" dirty="0" err="1">
                <a:solidFill>
                  <a:schemeClr val="tx1"/>
                </a:solidFill>
              </a:rPr>
              <a:t>tokamaks</a:t>
            </a:r>
            <a:r>
              <a:rPr lang="it-IT" dirty="0">
                <a:solidFill>
                  <a:schemeClr val="tx1"/>
                </a:solidFill>
              </a:rPr>
              <a:t> show linear scaling of </a:t>
            </a:r>
            <a:r>
              <a:rPr lang="it-IT" dirty="0" err="1">
                <a:solidFill>
                  <a:schemeClr val="tx1"/>
                </a:solidFill>
              </a:rPr>
              <a:t>chirping</a:t>
            </a:r>
            <a:r>
              <a:rPr lang="it-IT" dirty="0">
                <a:solidFill>
                  <a:schemeClr val="tx1"/>
                </a:solidFill>
              </a:rPr>
              <a:t> rate with </a:t>
            </a:r>
            <a:r>
              <a:rPr lang="it-IT" dirty="0" err="1">
                <a:solidFill>
                  <a:schemeClr val="tx1"/>
                </a:solidFill>
              </a:rPr>
              <a:t>amplitude</a:t>
            </a:r>
            <a:r>
              <a:rPr lang="it-IT" dirty="0">
                <a:solidFill>
                  <a:schemeClr val="tx1"/>
                </a:solidFill>
              </a:rPr>
              <a:t> [X. </a:t>
            </a:r>
            <a:r>
              <a:rPr lang="it-IT" dirty="0" err="1">
                <a:solidFill>
                  <a:schemeClr val="tx1"/>
                </a:solidFill>
              </a:rPr>
              <a:t>Wang</a:t>
            </a:r>
            <a:r>
              <a:rPr lang="it-IT" dirty="0">
                <a:solidFill>
                  <a:schemeClr val="tx1"/>
                </a:solidFill>
              </a:rPr>
              <a:t> et al, EPS-DPP </a:t>
            </a:r>
            <a:r>
              <a:rPr lang="it-IT" dirty="0" err="1">
                <a:solidFill>
                  <a:schemeClr val="tx1"/>
                </a:solidFill>
              </a:rPr>
              <a:t>invited</a:t>
            </a:r>
            <a:r>
              <a:rPr lang="it-IT" dirty="0">
                <a:solidFill>
                  <a:schemeClr val="tx1"/>
                </a:solidFill>
              </a:rPr>
              <a:t> 2023]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73EE9E-E122-2F2F-1998-E52CC266A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974" y="2444407"/>
            <a:ext cx="9965811" cy="65177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AB37E29-4E37-A44F-5286-86B04C479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3570" y="3129408"/>
            <a:ext cx="6223439" cy="32572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D23B50-A05D-9106-E55B-CEB345181C90}"/>
              </a:ext>
            </a:extLst>
          </p:cNvPr>
          <p:cNvSpPr txBox="1"/>
          <p:nvPr/>
        </p:nvSpPr>
        <p:spPr>
          <a:xfrm>
            <a:off x="12254302" y="6089146"/>
            <a:ext cx="3882473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>
                <a:latin typeface="Helvetica" pitchFamily="2" charset="0"/>
              </a:rPr>
              <a:t>i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" pitchFamily="2" charset="0"/>
                <a:sym typeface="Helvetica Light"/>
              </a:rPr>
              <a:t>ntensity contour plot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3562AA-E8C3-FF6A-10E2-B92D02A82038}"/>
              </a:ext>
            </a:extLst>
          </p:cNvPr>
          <p:cNvSpPr txBox="1"/>
          <p:nvPr/>
        </p:nvSpPr>
        <p:spPr>
          <a:xfrm>
            <a:off x="9534711" y="8093207"/>
            <a:ext cx="421108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 </a:t>
            </a:r>
            <a:r>
              <a:rPr lang="en-US" sz="3200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t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heory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 prediction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710372810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B70F4-9136-D586-DBF5-222BE2485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lide Number">
            <a:extLst>
              <a:ext uri="{FF2B5EF4-FFF2-40B4-BE49-F238E27FC236}">
                <a16:creationId xmlns:a16="http://schemas.microsoft.com/office/drawing/2014/main" id="{73F8811F-AFEC-C08C-F2E0-D596026A4298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57238" y="274566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26</a:t>
            </a:r>
            <a:endParaRPr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D34898F-88C2-5ACE-A7B9-66F9C13DE2FD}"/>
              </a:ext>
            </a:extLst>
          </p:cNvPr>
          <p:cNvSpPr/>
          <p:nvPr/>
        </p:nvSpPr>
        <p:spPr>
          <a:xfrm>
            <a:off x="142142" y="1356930"/>
            <a:ext cx="10324787" cy="448732"/>
          </a:xfrm>
          <a:prstGeom prst="roundRect">
            <a:avLst/>
          </a:prstGeom>
          <a:solidFill>
            <a:srgbClr val="FFFFFF"/>
          </a:solidFill>
          <a:ln w="12700" cap="flat">
            <a:noFill/>
            <a:miter lim="400000"/>
          </a:ln>
          <a:effectLst>
            <a:outerShdw dir="5400000" sx="1000" sy="1000" algn="ctr" rotWithShape="0">
              <a:schemeClr val="bg1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D99F857C-F8CE-4E24-380C-59A3DC22C3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61167" y="94001"/>
            <a:ext cx="1087031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129131">
              <a:lnSpc>
                <a:spcPct val="90000"/>
              </a:lnSpc>
              <a:defRPr sz="3700" b="1"/>
            </a:lvl1pPr>
          </a:lstStyle>
          <a:p>
            <a:r>
              <a:rPr lang="it-IT" sz="5000" dirty="0" err="1"/>
              <a:t>Earth’s</a:t>
            </a:r>
            <a:r>
              <a:rPr lang="it-IT" sz="5000" dirty="0"/>
              <a:t> </a:t>
            </a:r>
            <a:r>
              <a:rPr lang="it-IT" sz="5000" dirty="0" err="1"/>
              <a:t>chorus</a:t>
            </a:r>
            <a:r>
              <a:rPr lang="it-IT" sz="5000" dirty="0"/>
              <a:t> </a:t>
            </a:r>
            <a:r>
              <a:rPr lang="it-IT" sz="5000" dirty="0" err="1"/>
              <a:t>chirping</a:t>
            </a:r>
            <a:endParaRPr sz="5000" dirty="0"/>
          </a:p>
        </p:txBody>
      </p:sp>
      <p:sp>
        <p:nvSpPr>
          <p:cNvPr id="12" name="Example from Space Physics: chorus emission &amp; chirping…">
            <a:extLst>
              <a:ext uri="{FF2B5EF4-FFF2-40B4-BE49-F238E27FC236}">
                <a16:creationId xmlns:a16="http://schemas.microsoft.com/office/drawing/2014/main" id="{B5B3B236-30C3-74AD-00A3-41181BF9F249}"/>
              </a:ext>
            </a:extLst>
          </p:cNvPr>
          <p:cNvSpPr txBox="1"/>
          <p:nvPr/>
        </p:nvSpPr>
        <p:spPr>
          <a:xfrm>
            <a:off x="277888" y="1347971"/>
            <a:ext cx="17062375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SzPct val="100000"/>
              <a:buFont typeface="Wingdings" pitchFamily="2" charset="2"/>
              <a:buChar char="q"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Adopt the </a:t>
            </a:r>
            <a:r>
              <a:rPr lang="it-IT" dirty="0">
                <a:solidFill>
                  <a:schemeClr val="accent5"/>
                </a:solidFill>
              </a:rPr>
              <a:t>general</a:t>
            </a:r>
            <a:r>
              <a:rPr dirty="0">
                <a:solidFill>
                  <a:schemeClr val="accent5"/>
                </a:solidFill>
              </a:rPr>
              <a:t> approach </a:t>
            </a:r>
            <a:r>
              <a:rPr dirty="0"/>
              <a:t>to construct the </a:t>
            </a:r>
            <a:r>
              <a:rPr dirty="0">
                <a:solidFill>
                  <a:schemeClr val="accent5"/>
                </a:solidFill>
              </a:rPr>
              <a:t>nonlinear growth rate and frequency shift</a:t>
            </a:r>
            <a:endParaRPr dirty="0"/>
          </a:p>
        </p:txBody>
      </p:sp>
      <p:pic>
        <p:nvPicPr>
          <p:cNvPr id="18" name="Picture 1" descr="Picture 1">
            <a:extLst>
              <a:ext uri="{FF2B5EF4-FFF2-40B4-BE49-F238E27FC236}">
                <a16:creationId xmlns:a16="http://schemas.microsoft.com/office/drawing/2014/main" id="{0CBDBCBA-F0DE-49A7-77EB-7CCC46A87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831" y="1886130"/>
            <a:ext cx="6267213" cy="43511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" descr="Image">
            <a:extLst>
              <a:ext uri="{FF2B5EF4-FFF2-40B4-BE49-F238E27FC236}">
                <a16:creationId xmlns:a16="http://schemas.microsoft.com/office/drawing/2014/main" id="{99E7EA0B-76ED-EB90-1773-99B3AE2D6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515" y="1975490"/>
            <a:ext cx="4902201" cy="1371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ee also X. Tao, F. Zonca, L. Chen and Y. Wu,…">
            <a:extLst>
              <a:ext uri="{FF2B5EF4-FFF2-40B4-BE49-F238E27FC236}">
                <a16:creationId xmlns:a16="http://schemas.microsoft.com/office/drawing/2014/main" id="{05E7AF26-391E-0D56-EB9B-F0891B4A2EE6}"/>
              </a:ext>
            </a:extLst>
          </p:cNvPr>
          <p:cNvSpPr txBox="1"/>
          <p:nvPr/>
        </p:nvSpPr>
        <p:spPr>
          <a:xfrm>
            <a:off x="984618" y="4317594"/>
            <a:ext cx="8134467" cy="1980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defRPr sz="22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X. Tao, F. Zonca, L. Chen, A “Trap-Release-Amplify” model of Chorus Waves, JGR: Space Physics, 126, e2021JA029585 </a:t>
            </a:r>
            <a:br>
              <a:rPr sz="1200" dirty="0"/>
            </a:br>
            <a:endParaRPr sz="1200" dirty="0"/>
          </a:p>
          <a:p>
            <a:pPr algn="l" defTabSz="457200">
              <a:defRPr sz="22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F</a:t>
            </a:r>
            <a:r>
              <a:rPr lang="it-IT" dirty="0"/>
              <a:t>. Zonca</a:t>
            </a:r>
            <a:r>
              <a:rPr dirty="0"/>
              <a:t>, X</a:t>
            </a:r>
            <a:r>
              <a:rPr lang="it-IT" dirty="0"/>
              <a:t>. </a:t>
            </a:r>
            <a:r>
              <a:rPr dirty="0"/>
              <a:t>T</a:t>
            </a:r>
            <a:r>
              <a:rPr lang="it-IT" dirty="0" err="1"/>
              <a:t>ao</a:t>
            </a:r>
            <a:r>
              <a:rPr dirty="0"/>
              <a:t>, L</a:t>
            </a:r>
            <a:r>
              <a:rPr lang="it-IT" dirty="0"/>
              <a:t>. </a:t>
            </a:r>
            <a:r>
              <a:rPr dirty="0"/>
              <a:t>C</a:t>
            </a:r>
            <a:r>
              <a:rPr lang="it-IT" dirty="0" err="1"/>
              <a:t>hen</a:t>
            </a:r>
            <a:r>
              <a:rPr dirty="0"/>
              <a:t>, </a:t>
            </a:r>
            <a:r>
              <a:rPr lang="it-IT" dirty="0" err="1"/>
              <a:t>Nonlinear</a:t>
            </a:r>
            <a:r>
              <a:rPr lang="it-IT" dirty="0"/>
              <a:t> </a:t>
            </a:r>
            <a:r>
              <a:rPr lang="it-IT" dirty="0" err="1"/>
              <a:t>dynamics</a:t>
            </a:r>
            <a:r>
              <a:rPr lang="it-IT" dirty="0"/>
              <a:t> and </a:t>
            </a:r>
            <a:r>
              <a:rPr lang="it-IT" dirty="0" err="1"/>
              <a:t>phase</a:t>
            </a:r>
            <a:r>
              <a:rPr lang="it-IT" dirty="0"/>
              <a:t> </a:t>
            </a:r>
            <a:r>
              <a:rPr lang="it-IT" dirty="0" err="1"/>
              <a:t>space</a:t>
            </a:r>
            <a:r>
              <a:rPr lang="it-IT" dirty="0"/>
              <a:t> </a:t>
            </a:r>
            <a:r>
              <a:rPr lang="it-IT" dirty="0" err="1"/>
              <a:t>transport</a:t>
            </a:r>
            <a:r>
              <a:rPr lang="it-IT" dirty="0"/>
              <a:t> by </a:t>
            </a:r>
            <a:r>
              <a:rPr lang="it-IT" dirty="0" err="1"/>
              <a:t>chorus</a:t>
            </a:r>
            <a:r>
              <a:rPr lang="it-IT" dirty="0"/>
              <a:t> </a:t>
            </a:r>
            <a:r>
              <a:rPr lang="it-IT" dirty="0" err="1"/>
              <a:t>emission</a:t>
            </a:r>
            <a:r>
              <a:rPr lang="it-IT" dirty="0"/>
              <a:t> </a:t>
            </a:r>
            <a:r>
              <a:rPr dirty="0"/>
              <a:t>RMPP</a:t>
            </a:r>
            <a:r>
              <a:rPr lang="it-IT" dirty="0"/>
              <a:t> 5, 8; A </a:t>
            </a:r>
            <a:r>
              <a:rPr lang="it-IT" dirty="0" err="1"/>
              <a:t>theoretical</a:t>
            </a:r>
            <a:r>
              <a:rPr lang="it-IT" dirty="0"/>
              <a:t> </a:t>
            </a:r>
            <a:r>
              <a:rPr lang="it-IT" dirty="0" err="1"/>
              <a:t>framework</a:t>
            </a:r>
            <a:r>
              <a:rPr lang="it-IT" dirty="0"/>
              <a:t> of </a:t>
            </a:r>
            <a:r>
              <a:rPr lang="it-IT" dirty="0" err="1"/>
              <a:t>chorus</a:t>
            </a:r>
            <a:r>
              <a:rPr lang="it-IT" dirty="0"/>
              <a:t> </a:t>
            </a:r>
            <a:r>
              <a:rPr lang="it-IT" dirty="0" err="1"/>
              <a:t>wave</a:t>
            </a:r>
            <a:r>
              <a:rPr lang="it-IT" dirty="0"/>
              <a:t> </a:t>
            </a:r>
            <a:r>
              <a:rPr lang="it-IT" dirty="0" err="1"/>
              <a:t>excitation</a:t>
            </a:r>
            <a:r>
              <a:rPr lang="it-IT" dirty="0"/>
              <a:t>, </a:t>
            </a:r>
            <a:r>
              <a:rPr dirty="0"/>
              <a:t>JG</a:t>
            </a:r>
            <a:r>
              <a:rPr lang="it-IT" dirty="0" err="1"/>
              <a:t>R</a:t>
            </a:r>
            <a:r>
              <a:rPr lang="it-IT" dirty="0"/>
              <a:t> 127, </a:t>
            </a:r>
            <a:r>
              <a:rPr lang="it-IT" sz="2200" dirty="0">
                <a:sym typeface="Helvetica"/>
              </a:rPr>
              <a:t>e2021JA029760</a:t>
            </a:r>
            <a:endParaRPr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366C98-C7F1-6B7A-930F-D6BB5BA4B1A7}"/>
              </a:ext>
            </a:extLst>
          </p:cNvPr>
          <p:cNvSpPr txBox="1"/>
          <p:nvPr/>
        </p:nvSpPr>
        <p:spPr>
          <a:xfrm>
            <a:off x="2596453" y="3528213"/>
            <a:ext cx="380232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[</a:t>
            </a:r>
            <a:r>
              <a:rPr kumimoji="0" lang="it-IT" sz="2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Vomvoridis</a:t>
            </a: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et al 1982]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BFA015C-D3E0-D086-1D13-24664DD74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6515" y="6352429"/>
            <a:ext cx="6516039" cy="26985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DF8DBC1-93B0-882B-6073-D80CF5D554DE}"/>
              </a:ext>
            </a:extLst>
          </p:cNvPr>
          <p:cNvSpPr txBox="1"/>
          <p:nvPr/>
        </p:nvSpPr>
        <p:spPr>
          <a:xfrm>
            <a:off x="2396201" y="8807892"/>
            <a:ext cx="549990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Van Allen probe [Mauk et al 2013]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8F18A9-0441-F8EF-11DB-0674206F2B4C}"/>
              </a:ext>
            </a:extLst>
          </p:cNvPr>
          <p:cNvSpPr txBox="1"/>
          <p:nvPr/>
        </p:nvSpPr>
        <p:spPr>
          <a:xfrm>
            <a:off x="9186438" y="6424837"/>
            <a:ext cx="640399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Chorus Power Spectral Densities (PSD)</a:t>
            </a:r>
            <a:endParaRPr kumimoji="0" lang="en-IT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002134184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E50E6-EC5D-E535-449A-78ADB559E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lide Number">
            <a:extLst>
              <a:ext uri="{FF2B5EF4-FFF2-40B4-BE49-F238E27FC236}">
                <a16:creationId xmlns:a16="http://schemas.microsoft.com/office/drawing/2014/main" id="{809872E3-F4C2-A584-5620-246891770F75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57238" y="274566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26</a:t>
            </a:r>
            <a:endParaRPr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24E7877-17E3-0A16-DD21-DA7925BD271F}"/>
              </a:ext>
            </a:extLst>
          </p:cNvPr>
          <p:cNvSpPr/>
          <p:nvPr/>
        </p:nvSpPr>
        <p:spPr>
          <a:xfrm>
            <a:off x="142142" y="1356930"/>
            <a:ext cx="10324787" cy="448732"/>
          </a:xfrm>
          <a:prstGeom prst="roundRect">
            <a:avLst/>
          </a:prstGeom>
          <a:solidFill>
            <a:srgbClr val="FFFFFF"/>
          </a:solidFill>
          <a:ln w="12700" cap="flat">
            <a:noFill/>
            <a:miter lim="400000"/>
          </a:ln>
          <a:effectLst>
            <a:outerShdw dir="5400000" sx="1000" sy="1000" algn="ctr" rotWithShape="0">
              <a:schemeClr val="bg1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2E3E0C3B-6C97-8152-5487-40E655A455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61167" y="94001"/>
            <a:ext cx="10870319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129131">
              <a:lnSpc>
                <a:spcPct val="90000"/>
              </a:lnSpc>
              <a:defRPr sz="3700" b="1"/>
            </a:lvl1pPr>
          </a:lstStyle>
          <a:p>
            <a:r>
              <a:rPr lang="it-IT" sz="5000" dirty="0" err="1"/>
              <a:t>Earth’s</a:t>
            </a:r>
            <a:r>
              <a:rPr lang="it-IT" sz="5000" dirty="0"/>
              <a:t> </a:t>
            </a:r>
            <a:r>
              <a:rPr lang="it-IT" sz="5000" dirty="0" err="1"/>
              <a:t>chorus</a:t>
            </a:r>
            <a:r>
              <a:rPr lang="it-IT" sz="5000" dirty="0"/>
              <a:t> </a:t>
            </a:r>
            <a:r>
              <a:rPr lang="it-IT" sz="5000" dirty="0" err="1"/>
              <a:t>chirping</a:t>
            </a:r>
            <a:endParaRPr sz="5000" dirty="0"/>
          </a:p>
        </p:txBody>
      </p:sp>
      <p:sp>
        <p:nvSpPr>
          <p:cNvPr id="12" name="Example from Space Physics: chorus emission &amp; chirping…">
            <a:extLst>
              <a:ext uri="{FF2B5EF4-FFF2-40B4-BE49-F238E27FC236}">
                <a16:creationId xmlns:a16="http://schemas.microsoft.com/office/drawing/2014/main" id="{7D2C5D58-3089-ED8B-32A8-5C66D5069794}"/>
              </a:ext>
            </a:extLst>
          </p:cNvPr>
          <p:cNvSpPr txBox="1"/>
          <p:nvPr/>
        </p:nvSpPr>
        <p:spPr>
          <a:xfrm>
            <a:off x="277888" y="1347971"/>
            <a:ext cx="17062375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SzPct val="100000"/>
              <a:buFont typeface="Wingdings" pitchFamily="2" charset="2"/>
              <a:buChar char="q"/>
              <a:defRPr sz="32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Adopt the </a:t>
            </a:r>
            <a:r>
              <a:rPr lang="it-IT" dirty="0">
                <a:solidFill>
                  <a:schemeClr val="accent5"/>
                </a:solidFill>
              </a:rPr>
              <a:t>general</a:t>
            </a:r>
            <a:r>
              <a:rPr dirty="0">
                <a:solidFill>
                  <a:schemeClr val="accent5"/>
                </a:solidFill>
              </a:rPr>
              <a:t> approach </a:t>
            </a:r>
            <a:r>
              <a:rPr dirty="0"/>
              <a:t>to construct the </a:t>
            </a:r>
            <a:r>
              <a:rPr dirty="0">
                <a:solidFill>
                  <a:schemeClr val="accent5"/>
                </a:solidFill>
              </a:rPr>
              <a:t>nonlinear growth rate and frequency shift</a:t>
            </a:r>
            <a:endParaRPr dirty="0"/>
          </a:p>
        </p:txBody>
      </p:sp>
      <p:pic>
        <p:nvPicPr>
          <p:cNvPr id="18" name="Picture 1" descr="Picture 1">
            <a:extLst>
              <a:ext uri="{FF2B5EF4-FFF2-40B4-BE49-F238E27FC236}">
                <a16:creationId xmlns:a16="http://schemas.microsoft.com/office/drawing/2014/main" id="{0E1994AD-5081-A61F-43FE-864C5BF6C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4831" y="1886130"/>
            <a:ext cx="6267213" cy="435112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Image" descr="Image">
            <a:extLst>
              <a:ext uri="{FF2B5EF4-FFF2-40B4-BE49-F238E27FC236}">
                <a16:creationId xmlns:a16="http://schemas.microsoft.com/office/drawing/2014/main" id="{A6CF6552-2026-2021-584D-ACC5AD267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515" y="1975490"/>
            <a:ext cx="4902201" cy="1371601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See also X. Tao, F. Zonca, L. Chen and Y. Wu,…">
            <a:extLst>
              <a:ext uri="{FF2B5EF4-FFF2-40B4-BE49-F238E27FC236}">
                <a16:creationId xmlns:a16="http://schemas.microsoft.com/office/drawing/2014/main" id="{1C3287F3-0CF3-C47B-3D09-D6B9AE131D3A}"/>
              </a:ext>
            </a:extLst>
          </p:cNvPr>
          <p:cNvSpPr txBox="1"/>
          <p:nvPr/>
        </p:nvSpPr>
        <p:spPr>
          <a:xfrm>
            <a:off x="984618" y="4317594"/>
            <a:ext cx="8134467" cy="1980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457200">
              <a:defRPr sz="22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X. Tao, F. Zonca, L. Chen, A “Trap-Release-Amplify” model of Chorus Waves, JGR: Space Physics, 126, e2021JA029585 </a:t>
            </a:r>
            <a:br>
              <a:rPr sz="1200" dirty="0"/>
            </a:br>
            <a:endParaRPr sz="1200" dirty="0"/>
          </a:p>
          <a:p>
            <a:pPr algn="l" defTabSz="457200">
              <a:defRPr sz="22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F</a:t>
            </a:r>
            <a:r>
              <a:rPr lang="it-IT" dirty="0"/>
              <a:t>. Zonca</a:t>
            </a:r>
            <a:r>
              <a:rPr dirty="0"/>
              <a:t>, X</a:t>
            </a:r>
            <a:r>
              <a:rPr lang="it-IT" dirty="0"/>
              <a:t>. </a:t>
            </a:r>
            <a:r>
              <a:rPr dirty="0"/>
              <a:t>T</a:t>
            </a:r>
            <a:r>
              <a:rPr lang="it-IT" dirty="0" err="1"/>
              <a:t>ao</a:t>
            </a:r>
            <a:r>
              <a:rPr dirty="0"/>
              <a:t>, L</a:t>
            </a:r>
            <a:r>
              <a:rPr lang="it-IT" dirty="0"/>
              <a:t>. </a:t>
            </a:r>
            <a:r>
              <a:rPr dirty="0"/>
              <a:t>C</a:t>
            </a:r>
            <a:r>
              <a:rPr lang="it-IT" dirty="0" err="1"/>
              <a:t>hen</a:t>
            </a:r>
            <a:r>
              <a:rPr dirty="0"/>
              <a:t>, </a:t>
            </a:r>
            <a:r>
              <a:rPr lang="it-IT" dirty="0" err="1"/>
              <a:t>Nonlinear</a:t>
            </a:r>
            <a:r>
              <a:rPr lang="it-IT" dirty="0"/>
              <a:t> </a:t>
            </a:r>
            <a:r>
              <a:rPr lang="it-IT" dirty="0" err="1"/>
              <a:t>dynamics</a:t>
            </a:r>
            <a:r>
              <a:rPr lang="it-IT" dirty="0"/>
              <a:t> and </a:t>
            </a:r>
            <a:r>
              <a:rPr lang="it-IT" dirty="0" err="1"/>
              <a:t>phase</a:t>
            </a:r>
            <a:r>
              <a:rPr lang="it-IT" dirty="0"/>
              <a:t> </a:t>
            </a:r>
            <a:r>
              <a:rPr lang="it-IT" dirty="0" err="1"/>
              <a:t>space</a:t>
            </a:r>
            <a:r>
              <a:rPr lang="it-IT" dirty="0"/>
              <a:t> </a:t>
            </a:r>
            <a:r>
              <a:rPr lang="it-IT" dirty="0" err="1"/>
              <a:t>transport</a:t>
            </a:r>
            <a:r>
              <a:rPr lang="it-IT" dirty="0"/>
              <a:t> by </a:t>
            </a:r>
            <a:r>
              <a:rPr lang="it-IT" dirty="0" err="1"/>
              <a:t>chorus</a:t>
            </a:r>
            <a:r>
              <a:rPr lang="it-IT" dirty="0"/>
              <a:t> </a:t>
            </a:r>
            <a:r>
              <a:rPr lang="it-IT" dirty="0" err="1"/>
              <a:t>emission</a:t>
            </a:r>
            <a:r>
              <a:rPr lang="it-IT" dirty="0"/>
              <a:t> </a:t>
            </a:r>
            <a:r>
              <a:rPr dirty="0"/>
              <a:t>RMPP</a:t>
            </a:r>
            <a:r>
              <a:rPr lang="it-IT" dirty="0"/>
              <a:t> 5, 8; A </a:t>
            </a:r>
            <a:r>
              <a:rPr lang="it-IT" dirty="0" err="1"/>
              <a:t>theoretical</a:t>
            </a:r>
            <a:r>
              <a:rPr lang="it-IT" dirty="0"/>
              <a:t> </a:t>
            </a:r>
            <a:r>
              <a:rPr lang="it-IT" dirty="0" err="1"/>
              <a:t>framework</a:t>
            </a:r>
            <a:r>
              <a:rPr lang="it-IT" dirty="0"/>
              <a:t> of </a:t>
            </a:r>
            <a:r>
              <a:rPr lang="it-IT" dirty="0" err="1"/>
              <a:t>chorus</a:t>
            </a:r>
            <a:r>
              <a:rPr lang="it-IT" dirty="0"/>
              <a:t> </a:t>
            </a:r>
            <a:r>
              <a:rPr lang="it-IT" dirty="0" err="1"/>
              <a:t>wave</a:t>
            </a:r>
            <a:r>
              <a:rPr lang="it-IT" dirty="0"/>
              <a:t> </a:t>
            </a:r>
            <a:r>
              <a:rPr lang="it-IT" dirty="0" err="1"/>
              <a:t>excitation</a:t>
            </a:r>
            <a:r>
              <a:rPr lang="it-IT" dirty="0"/>
              <a:t>, </a:t>
            </a:r>
            <a:r>
              <a:rPr dirty="0"/>
              <a:t>JG</a:t>
            </a:r>
            <a:r>
              <a:rPr lang="it-IT" dirty="0" err="1"/>
              <a:t>R</a:t>
            </a:r>
            <a:r>
              <a:rPr lang="it-IT" dirty="0"/>
              <a:t> 127, </a:t>
            </a:r>
            <a:r>
              <a:rPr lang="it-IT" sz="2200" dirty="0">
                <a:sym typeface="Helvetica"/>
              </a:rPr>
              <a:t>e2021JA029760</a:t>
            </a:r>
            <a:endParaRPr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C7CC27-ED0D-19D5-D720-B5F2DF04EF79}"/>
              </a:ext>
            </a:extLst>
          </p:cNvPr>
          <p:cNvSpPr txBox="1"/>
          <p:nvPr/>
        </p:nvSpPr>
        <p:spPr>
          <a:xfrm>
            <a:off x="2596453" y="3528213"/>
            <a:ext cx="3802323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[</a:t>
            </a:r>
            <a:r>
              <a:rPr kumimoji="0" lang="it-IT" sz="2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Vomvoridis</a:t>
            </a:r>
            <a:r>
              <a:rPr kumimoji="0" lang="it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 et al 1982]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DA28914-6F6D-24CC-843F-C381C6B21F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6515" y="6352429"/>
            <a:ext cx="6516039" cy="26985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5EFE741-FAA5-0A8B-9FBB-8F002C49C17A}"/>
              </a:ext>
            </a:extLst>
          </p:cNvPr>
          <p:cNvSpPr txBox="1"/>
          <p:nvPr/>
        </p:nvSpPr>
        <p:spPr>
          <a:xfrm>
            <a:off x="7565360" y="8517511"/>
            <a:ext cx="5499904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Van Allen probe [Mauk et al 2013]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B57DEE-86B3-B7D9-7B5F-AB4E495AEA60}"/>
              </a:ext>
            </a:extLst>
          </p:cNvPr>
          <p:cNvSpPr txBox="1"/>
          <p:nvPr/>
        </p:nvSpPr>
        <p:spPr>
          <a:xfrm>
            <a:off x="9186438" y="6424837"/>
            <a:ext cx="6403997" cy="5334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Chorus Power Spectral Densities (PSD)</a:t>
            </a:r>
            <a:endParaRPr kumimoji="0" lang="en-IT" sz="2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57BE46-A07E-8675-A54C-A496D201349B}"/>
              </a:ext>
            </a:extLst>
          </p:cNvPr>
          <p:cNvSpPr txBox="1"/>
          <p:nvPr/>
        </p:nvSpPr>
        <p:spPr>
          <a:xfrm>
            <a:off x="8831703" y="7084345"/>
            <a:ext cx="7843494" cy="718145"/>
          </a:xfrm>
          <a:prstGeom prst="rect">
            <a:avLst/>
          </a:prstGeom>
          <a:solidFill>
            <a:schemeClr val="accent1">
              <a:lumMod val="75000"/>
              <a:alpha val="25127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T" sz="40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Universality of chirping process</a:t>
            </a:r>
            <a:endParaRPr kumimoji="0" lang="en-IT" sz="4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412356610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15839995" y="433420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27</a:t>
            </a:r>
            <a:endParaRPr dirty="0"/>
          </a:p>
        </p:txBody>
      </p:sp>
      <p:sp>
        <p:nvSpPr>
          <p:cNvPr id="529" name="Title 3"/>
          <p:cNvSpPr txBox="1">
            <a:spLocks noGrp="1"/>
          </p:cNvSpPr>
          <p:nvPr>
            <p:ph type="title"/>
          </p:nvPr>
        </p:nvSpPr>
        <p:spPr>
          <a:xfrm>
            <a:off x="2912993" y="65258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Discussion</a:t>
            </a:r>
            <a:r>
              <a:rPr lang="it-IT" dirty="0"/>
              <a:t> and </a:t>
            </a:r>
            <a:r>
              <a:rPr dirty="0"/>
              <a:t>Conclusions</a:t>
            </a:r>
          </a:p>
        </p:txBody>
      </p:sp>
      <p:sp>
        <p:nvSpPr>
          <p:cNvPr id="530" name="Applications to realistic cases of practical interest (CFETR, BEST, DTT, etc.) are in progress along with the extension to 3D stellarator equilibria [EUROfusion projects ATEP/TSVV#10 (Lauber/Mishchenko)]…"/>
          <p:cNvSpPr txBox="1"/>
          <p:nvPr/>
        </p:nvSpPr>
        <p:spPr>
          <a:xfrm>
            <a:off x="802433" y="5530843"/>
            <a:ext cx="16029990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just" defTabSz="457200">
              <a:spcBef>
                <a:spcPts val="1000"/>
              </a:spcBef>
              <a:buSzPct val="100000"/>
              <a:buFont typeface="Wingdings" pitchFamily="2" charset="2"/>
              <a:buChar char="Ø"/>
              <a:defRPr sz="3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3300" dirty="0"/>
              <a:t>Applications to </a:t>
            </a:r>
            <a:r>
              <a:rPr sz="3300" dirty="0">
                <a:solidFill>
                  <a:srgbClr val="C00000"/>
                </a:solidFill>
              </a:rPr>
              <a:t>realistic cases of practical interest </a:t>
            </a:r>
            <a:r>
              <a:rPr sz="3300" dirty="0"/>
              <a:t>(</a:t>
            </a:r>
            <a:r>
              <a:rPr lang="it-IT" sz="3300" dirty="0"/>
              <a:t>ITER, JET, AUG, </a:t>
            </a:r>
            <a:r>
              <a:rPr sz="3300" dirty="0"/>
              <a:t>DTT,</a:t>
            </a:r>
            <a:r>
              <a:rPr lang="it-IT" sz="3300" dirty="0"/>
              <a:t> </a:t>
            </a:r>
            <a:r>
              <a:rPr sz="3300" dirty="0"/>
              <a:t>etc.) are in progress along with </a:t>
            </a:r>
            <a:r>
              <a:rPr lang="it-IT" sz="3300" dirty="0"/>
              <a:t>extension to 3D </a:t>
            </a:r>
            <a:r>
              <a:rPr lang="it-IT" sz="3300" dirty="0" err="1"/>
              <a:t>confinement</a:t>
            </a:r>
            <a:r>
              <a:rPr lang="it-IT" sz="3300" dirty="0"/>
              <a:t> systems </a:t>
            </a:r>
            <a:r>
              <a:rPr sz="3300" dirty="0"/>
              <a:t>[</a:t>
            </a:r>
            <a:r>
              <a:rPr sz="3300" dirty="0" err="1"/>
              <a:t>EUROfusion</a:t>
            </a:r>
            <a:r>
              <a:rPr sz="3300" dirty="0"/>
              <a:t> projects ATEP/TSVV#10</a:t>
            </a:r>
            <a:r>
              <a:rPr lang="it-IT" sz="3300" dirty="0"/>
              <a:t>/G</a:t>
            </a:r>
            <a:r>
              <a:rPr sz="3300" dirty="0"/>
              <a:t> (Lauber/Mishchenko)</a:t>
            </a:r>
            <a:r>
              <a:rPr lang="it-IT" sz="3300" dirty="0"/>
              <a:t>; MAECI-NSFC projects (ENEA-SWIP)</a:t>
            </a:r>
            <a:r>
              <a:rPr sz="3300" dirty="0"/>
              <a:t>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F0D03B-96C2-4C4D-B9A0-E621DBEC980D}"/>
              </a:ext>
            </a:extLst>
          </p:cNvPr>
          <p:cNvSpPr txBox="1"/>
          <p:nvPr/>
        </p:nvSpPr>
        <p:spPr>
          <a:xfrm>
            <a:off x="8553434" y="7664761"/>
            <a:ext cx="8786829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algn="l"/>
            <a:r>
              <a:rPr lang="it-IT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Main</a:t>
            </a:r>
            <a:r>
              <a:rPr lang="it-IT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references</a:t>
            </a:r>
            <a:r>
              <a:rPr lang="it-IT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are </a:t>
            </a:r>
            <a:r>
              <a:rPr lang="it-IT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available</a:t>
            </a:r>
            <a:r>
              <a:rPr lang="it-IT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</a:t>
            </a:r>
            <a:r>
              <a:rPr lang="it-IT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the CNPS site:</a:t>
            </a:r>
          </a:p>
          <a:p>
            <a:pPr algn="l"/>
            <a:r>
              <a:rPr lang="it-IT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2"/>
              </a:rPr>
              <a:t>https://www.afs.enea.it/zonca/CNPS/</a:t>
            </a:r>
            <a:r>
              <a:rPr lang="it-IT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3" name="Nonlinear GK theory of Alfvénic fluctuations and EP transport in burning plasmas is mature…">
            <a:extLst>
              <a:ext uri="{FF2B5EF4-FFF2-40B4-BE49-F238E27FC236}">
                <a16:creationId xmlns:a16="http://schemas.microsoft.com/office/drawing/2014/main" id="{CBBCDCF2-D5A1-05B7-89DA-206271378D2E}"/>
              </a:ext>
            </a:extLst>
          </p:cNvPr>
          <p:cNvSpPr txBox="1"/>
          <p:nvPr/>
        </p:nvSpPr>
        <p:spPr>
          <a:xfrm>
            <a:off x="802432" y="1488711"/>
            <a:ext cx="16029991" cy="3406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just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Ø"/>
              <a:defRPr sz="3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it-IT" sz="3300" dirty="0" err="1">
                <a:solidFill>
                  <a:schemeClr val="tx1"/>
                </a:solidFill>
              </a:rPr>
              <a:t>There</a:t>
            </a:r>
            <a:r>
              <a:rPr lang="it-IT" sz="3300" dirty="0">
                <a:solidFill>
                  <a:schemeClr val="tx1"/>
                </a:solidFill>
              </a:rPr>
              <a:t> </a:t>
            </a:r>
            <a:r>
              <a:rPr lang="it-IT" sz="3300" dirty="0" err="1">
                <a:solidFill>
                  <a:schemeClr val="tx1"/>
                </a:solidFill>
              </a:rPr>
              <a:t>exists</a:t>
            </a:r>
            <a:r>
              <a:rPr lang="it-IT" sz="3300" dirty="0">
                <a:solidFill>
                  <a:schemeClr val="tx1"/>
                </a:solidFill>
              </a:rPr>
              <a:t> an </a:t>
            </a:r>
            <a:r>
              <a:rPr lang="it-IT" sz="3300" dirty="0">
                <a:solidFill>
                  <a:srgbClr val="C00000"/>
                </a:solidFill>
              </a:rPr>
              <a:t>o</a:t>
            </a:r>
            <a:r>
              <a:rPr sz="3300" dirty="0" err="1">
                <a:solidFill>
                  <a:srgbClr val="C00000"/>
                </a:solidFill>
              </a:rPr>
              <a:t>verarching</a:t>
            </a:r>
            <a:r>
              <a:rPr sz="3300" dirty="0">
                <a:solidFill>
                  <a:srgbClr val="C00000"/>
                </a:solidFill>
              </a:rPr>
              <a:t> and unified theoretical framework</a:t>
            </a:r>
            <a:r>
              <a:rPr sz="3300" dirty="0"/>
              <a:t> for self-consistent description of </a:t>
            </a:r>
            <a:r>
              <a:rPr lang="it-IT" sz="3300" dirty="0" err="1"/>
              <a:t>fluctuation</a:t>
            </a:r>
            <a:r>
              <a:rPr lang="it-IT" sz="3300" dirty="0"/>
              <a:t> </a:t>
            </a:r>
            <a:r>
              <a:rPr lang="it-IT" sz="3300" dirty="0" err="1"/>
              <a:t>spectra</a:t>
            </a:r>
            <a:r>
              <a:rPr lang="it-IT" sz="3300" dirty="0"/>
              <a:t> and </a:t>
            </a:r>
            <a:r>
              <a:rPr lang="it-IT" sz="3300" dirty="0" err="1"/>
              <a:t>corresponding</a:t>
            </a:r>
            <a:r>
              <a:rPr lang="it-IT" sz="3300" dirty="0"/>
              <a:t> </a:t>
            </a:r>
            <a:r>
              <a:rPr lang="it-IT" sz="3300" dirty="0" err="1"/>
              <a:t>transport</a:t>
            </a:r>
            <a:r>
              <a:rPr lang="it-IT" sz="3300" dirty="0"/>
              <a:t> in </a:t>
            </a:r>
            <a:r>
              <a:rPr lang="it-IT" sz="3300" dirty="0" err="1"/>
              <a:t>reactor-relevant</a:t>
            </a:r>
            <a:r>
              <a:rPr lang="it-IT" sz="3300" dirty="0"/>
              <a:t> fusion </a:t>
            </a:r>
            <a:r>
              <a:rPr lang="it-IT" sz="3300" dirty="0" err="1"/>
              <a:t>plasmas</a:t>
            </a:r>
            <a:endParaRPr lang="it-IT" sz="3300" dirty="0"/>
          </a:p>
          <a:p>
            <a:pPr marR="457200" algn="just" defTabSz="457200">
              <a:spcBef>
                <a:spcPts val="1000"/>
              </a:spcBef>
              <a:buSzPct val="100000"/>
              <a:defRPr sz="3300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3300" dirty="0"/>
          </a:p>
          <a:p>
            <a:pPr marL="457200" marR="457200" indent="-457200" algn="just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Ø"/>
              <a:defRPr sz="3300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sz="3300" dirty="0">
                <a:solidFill>
                  <a:srgbClr val="C00000"/>
                </a:solidFill>
              </a:rPr>
              <a:t>Numerical applications </a:t>
            </a:r>
            <a:r>
              <a:rPr sz="3300" dirty="0"/>
              <a:t>have been made for </a:t>
            </a:r>
            <a:r>
              <a:rPr sz="3300" dirty="0">
                <a:solidFill>
                  <a:srgbClr val="C00000"/>
                </a:solidFill>
              </a:rPr>
              <a:t>selected reference cases</a:t>
            </a:r>
            <a:r>
              <a:rPr sz="3300" dirty="0"/>
              <a:t> and </a:t>
            </a:r>
            <a:r>
              <a:rPr lang="it-IT" sz="3300" dirty="0" err="1">
                <a:solidFill>
                  <a:srgbClr val="C00000"/>
                </a:solidFill>
              </a:rPr>
              <a:t>verification</a:t>
            </a:r>
            <a:r>
              <a:rPr sz="3300" dirty="0"/>
              <a:t> of the approach is complete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3104E-A12C-291C-1569-097BD2840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3">
            <a:extLst>
              <a:ext uri="{FF2B5EF4-FFF2-40B4-BE49-F238E27FC236}">
                <a16:creationId xmlns:a16="http://schemas.microsoft.com/office/drawing/2014/main" id="{E0F173EB-9BA8-C642-2894-13637A4B3E1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01167" y="42945"/>
            <a:ext cx="11737927" cy="113440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Extending</a:t>
            </a:r>
            <a:r>
              <a:rPr lang="it-IT" dirty="0"/>
              <a:t> the GFLDR to short </a:t>
            </a:r>
            <a:r>
              <a:rPr lang="it-IT" dirty="0" err="1"/>
              <a:t>wavelength</a:t>
            </a:r>
            <a:endParaRPr dirty="0"/>
          </a:p>
        </p:txBody>
      </p:sp>
      <p:sp>
        <p:nvSpPr>
          <p:cNvPr id="320" name="Slide Number">
            <a:extLst>
              <a:ext uri="{FF2B5EF4-FFF2-40B4-BE49-F238E27FC236}">
                <a16:creationId xmlns:a16="http://schemas.microsoft.com/office/drawing/2014/main" id="{42C03193-F2F4-C1A9-0F5B-82394595B0E5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57238" y="274566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28</a:t>
            </a:r>
            <a:endParaRPr dirty="0"/>
          </a:p>
        </p:txBody>
      </p:sp>
      <p:sp>
        <p:nvSpPr>
          <p:cNvPr id="3" name="Numerical verification by HMGC + HYMAGYC codes [S. Briguglio…">
            <a:extLst>
              <a:ext uri="{FF2B5EF4-FFF2-40B4-BE49-F238E27FC236}">
                <a16:creationId xmlns:a16="http://schemas.microsoft.com/office/drawing/2014/main" id="{61A68039-39B7-22FA-0B60-3B96D817A123}"/>
              </a:ext>
            </a:extLst>
          </p:cNvPr>
          <p:cNvSpPr txBox="1"/>
          <p:nvPr/>
        </p:nvSpPr>
        <p:spPr>
          <a:xfrm>
            <a:off x="773896" y="1219701"/>
            <a:ext cx="16631136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rgbClr val="FF030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Separate linear and nonlinear responses and project on linear parallel mode structures to derive nonlinear envelope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Numerical verification by HMGC + HYMAGYC codes [S. Briguglio…">
                <a:extLst>
                  <a:ext uri="{FF2B5EF4-FFF2-40B4-BE49-F238E27FC236}">
                    <a16:creationId xmlns:a16="http://schemas.microsoft.com/office/drawing/2014/main" id="{B4053784-35FC-6F74-AD57-FA4CD2FDFA70}"/>
                  </a:ext>
                </a:extLst>
              </p:cNvPr>
              <p:cNvSpPr txBox="1"/>
              <p:nvPr/>
            </p:nvSpPr>
            <p:spPr>
              <a:xfrm>
                <a:off x="773895" y="4322257"/>
                <a:ext cx="16631136" cy="1109086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anchor="ctr">
                <a:spAutoFit/>
              </a:bodyPr>
              <a:lstStyle/>
              <a:p>
                <a:pPr marL="457200" marR="457200" indent="-457200" algn="l" defTabSz="457200">
                  <a:spcBef>
                    <a:spcPts val="1000"/>
                  </a:spcBef>
                  <a:buClr>
                    <a:schemeClr val="tx1"/>
                  </a:buClr>
                  <a:buSzPct val="100000"/>
                  <a:buFont typeface="Wingdings" pitchFamily="2" charset="2"/>
                  <a:buChar char="q"/>
                  <a:defRPr sz="3200">
                    <a:solidFill>
                      <a:srgbClr val="FF030D"/>
                    </a:solidFill>
                    <a:latin typeface="Helvetica Neue"/>
                    <a:ea typeface="Helvetica Neue"/>
                    <a:cs typeface="Helvetica Neue"/>
                    <a:sym typeface="Helvetica Neue"/>
                  </a:defRPr>
                </a:pPr>
                <a:r>
                  <a:rPr lang="en-IT" sz="32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Introduced envelope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T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</m:ctrlPr>
                      </m:sSubPr>
                      <m:e>
                        <m:r>
                          <a:rPr lang="it-IT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𝑨</m:t>
                        </m:r>
                      </m:e>
                      <m:sub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</m:ctrlPr>
                      </m:dPr>
                      <m:e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𝑟</m:t>
                        </m:r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,</m:t>
                        </m:r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𝑡</m:t>
                        </m:r>
                      </m:e>
                    </m:d>
                    <m:r>
                      <a:rPr lang="it-IT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" panose="02000503000000020004" pitchFamily="2" charset="0"/>
                        <a:cs typeface="Helvetica Neue" panose="02000503000000020004" pitchFamily="2" charset="0"/>
                      </a:rPr>
                      <m:t>=</m:t>
                    </m:r>
                    <m:sSub>
                      <m:sSubPr>
                        <m:ctrlP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</m:ctrlPr>
                          </m:accPr>
                          <m:e>
                            <m:r>
                              <a:rPr lang="it-IT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  <m:t>𝒆</m:t>
                            </m:r>
                          </m:e>
                        </m:acc>
                      </m:e>
                      <m:sub>
                        <m:r>
                          <a:rPr lang="it-IT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</m:ctrlPr>
                      </m:sSubPr>
                      <m:e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𝐴</m:t>
                        </m:r>
                      </m:e>
                      <m:sub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𝑛</m:t>
                        </m:r>
                      </m:sub>
                    </m:sSub>
                    <m:d>
                      <m:dPr>
                        <m:ctrlP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</m:ctrlPr>
                      </m:dPr>
                      <m:e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𝑟</m:t>
                        </m:r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,</m:t>
                        </m:r>
                        <m:r>
                          <a:rPr lang="it-IT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IT" sz="32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,</a:t>
                </a:r>
                <a:r>
                  <a:rPr lang="en-IT" sz="3200" b="1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IT" sz="32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with polarization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it-IT" sz="32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</m:ctrlPr>
                          </m:accPr>
                          <m:e>
                            <m:r>
                              <a:rPr lang="it-IT" sz="32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Helvetica Neue" panose="02000503000000020004" pitchFamily="2" charset="0"/>
                                <a:cs typeface="Helvetica Neue" panose="02000503000000020004" pitchFamily="2" charset="0"/>
                              </a:rPr>
                              <m:t>𝒆</m:t>
                            </m:r>
                          </m:e>
                        </m:acc>
                      </m:e>
                      <m:sub>
                        <m:r>
                          <a:rPr lang="it-IT" sz="3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𝑛</m:t>
                        </m:r>
                      </m:sub>
                    </m:sSub>
                    <m:r>
                      <a:rPr lang="it-IT" sz="32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" panose="02000503000000020004" pitchFamily="2" charset="0"/>
                        <a:cs typeface="Helvetica Neue" panose="02000503000000020004" pitchFamily="2" charset="0"/>
                      </a:rPr>
                      <m:t>,</m:t>
                    </m:r>
                  </m:oMath>
                </a14:m>
                <a:r>
                  <a:rPr lang="en-IT" sz="32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eikonal representation and parallel mode structure,</a:t>
                </a:r>
                <a:r>
                  <a:rPr lang="en-IT" sz="3200" b="1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T" sz="3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</m:ctrlPr>
                      </m:sSubPr>
                      <m:e>
                        <m:r>
                          <a:rPr lang="it-IT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𝑦</m:t>
                        </m:r>
                      </m:e>
                      <m:sub>
                        <m:r>
                          <a:rPr lang="it-IT" sz="3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Helvetica Neue" panose="02000503000000020004" pitchFamily="2" charset="0"/>
                            <a:cs typeface="Helvetica Neue" panose="02000503000000020004" pitchFamily="2" charset="0"/>
                          </a:rPr>
                          <m:t>1,2</m:t>
                        </m:r>
                      </m:sub>
                    </m:sSub>
                    <m:r>
                      <a:rPr lang="it-IT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" panose="02000503000000020004" pitchFamily="2" charset="0"/>
                        <a:cs typeface="Helvetica Neue" panose="02000503000000020004" pitchFamily="2" charset="0"/>
                      </a:rPr>
                      <m:t>(</m:t>
                    </m:r>
                    <m:r>
                      <a:rPr lang="it-IT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" panose="02000503000000020004" pitchFamily="2" charset="0"/>
                        <a:cs typeface="Helvetica Neue" panose="02000503000000020004" pitchFamily="2" charset="0"/>
                      </a:rPr>
                      <m:t>𝑟</m:t>
                    </m:r>
                    <m:r>
                      <a:rPr lang="it-IT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Helvetica Neue" panose="02000503000000020004" pitchFamily="2" charset="0"/>
                        <a:cs typeface="Helvetica Neue" panose="02000503000000020004" pitchFamily="2" charset="0"/>
                      </a:rPr>
                      <m:t>,</m:t>
                    </m:r>
                    <m:r>
                      <a:rPr lang="it-IT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𝜗</m:t>
                    </m:r>
                    <m:r>
                      <a:rPr lang="it-IT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Helvetica Neue" panose="02000503000000020004" pitchFamily="2" charset="0"/>
                      </a:rPr>
                      <m:t>)</m:t>
                    </m:r>
                  </m:oMath>
                </a14:m>
                <a:endParaRPr lang="en-IT" sz="3200" dirty="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4" name="Numerical verification by HMGC + HYMAGYC codes [S. Briguglio…">
                <a:extLst>
                  <a:ext uri="{FF2B5EF4-FFF2-40B4-BE49-F238E27FC236}">
                    <a16:creationId xmlns:a16="http://schemas.microsoft.com/office/drawing/2014/main" id="{B4053784-35FC-6F74-AD57-FA4CD2FDF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895" y="4322257"/>
                <a:ext cx="16631136" cy="1109086"/>
              </a:xfrm>
              <a:prstGeom prst="rect">
                <a:avLst/>
              </a:prstGeom>
              <a:blipFill>
                <a:blip r:embed="rId3"/>
                <a:stretch>
                  <a:fillRect l="-1068" t="-5682" b="-1477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D601924-9874-3478-1033-C907CBF1471A}"/>
              </a:ext>
            </a:extLst>
          </p:cNvPr>
          <p:cNvSpPr txBox="1"/>
          <p:nvPr/>
        </p:nvSpPr>
        <p:spPr>
          <a:xfrm>
            <a:off x="12112870" y="1742893"/>
            <a:ext cx="52273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GB" sz="2400" dirty="0">
                <a:solidFill>
                  <a:schemeClr val="tx1"/>
                </a:solidFill>
              </a:rPr>
              <a:t>C&amp;Z Rev. Mod. Phys. Review article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9C8D96-6BFD-6D71-D0ED-C881F22C3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516" y="2618700"/>
            <a:ext cx="15539895" cy="8458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F4ECED-6282-BD5F-9EE3-ADE921C3926F}"/>
              </a:ext>
            </a:extLst>
          </p:cNvPr>
          <p:cNvSpPr txBox="1"/>
          <p:nvPr/>
        </p:nvSpPr>
        <p:spPr>
          <a:xfrm>
            <a:off x="4685192" y="3665667"/>
            <a:ext cx="3282950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>
                <a:solidFill>
                  <a:srgbClr val="0070C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</a:t>
            </a: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inear response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D25ECD-E4CF-F9F8-D020-64344A50041D}"/>
              </a:ext>
            </a:extLst>
          </p:cNvPr>
          <p:cNvSpPr txBox="1"/>
          <p:nvPr/>
        </p:nvSpPr>
        <p:spPr>
          <a:xfrm>
            <a:off x="13223652" y="3665667"/>
            <a:ext cx="4052391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dirty="0" err="1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nonl</a:t>
            </a: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inear response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70B6FD-6D44-0082-A017-33291CD6EC73}"/>
              </a:ext>
            </a:extLst>
          </p:cNvPr>
          <p:cNvSpPr/>
          <p:nvPr/>
        </p:nvSpPr>
        <p:spPr>
          <a:xfrm>
            <a:off x="1319516" y="2307178"/>
            <a:ext cx="11358516" cy="1398631"/>
          </a:xfrm>
          <a:prstGeom prst="rect">
            <a:avLst/>
          </a:prstGeom>
          <a:blipFill dpi="0" rotWithShape="1">
            <a:blip r:embed="rId5">
              <a:alphaModFix amt="25650"/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337D14-B56C-B579-CDA5-F186668A2D2A}"/>
              </a:ext>
            </a:extLst>
          </p:cNvPr>
          <p:cNvSpPr/>
          <p:nvPr/>
        </p:nvSpPr>
        <p:spPr>
          <a:xfrm>
            <a:off x="13402800" y="2342304"/>
            <a:ext cx="3521105" cy="1398631"/>
          </a:xfrm>
          <a:prstGeom prst="rect">
            <a:avLst/>
          </a:prstGeom>
          <a:solidFill>
            <a:srgbClr val="C00000">
              <a:alpha val="25547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C11D4BA-9DE6-27A9-804B-7408DD5300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1547" y="7478177"/>
            <a:ext cx="7569200" cy="11811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9240F5-942A-B91D-0E11-CE744FBD17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2770" y="7589734"/>
            <a:ext cx="3533467" cy="9441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9B37DC8-497F-481D-F5FF-BEDAFD9168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40375" y="5511375"/>
            <a:ext cx="13098176" cy="186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84691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53AD4-1885-DBDE-09E6-1BE18FAB9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3">
            <a:extLst>
              <a:ext uri="{FF2B5EF4-FFF2-40B4-BE49-F238E27FC236}">
                <a16:creationId xmlns:a16="http://schemas.microsoft.com/office/drawing/2014/main" id="{F89E828E-79BC-D63D-0EA8-8937A62596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01167" y="42945"/>
            <a:ext cx="11737927" cy="1134404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 err="1"/>
              <a:t>Extending</a:t>
            </a:r>
            <a:r>
              <a:rPr lang="it-IT" dirty="0"/>
              <a:t> the GFLDR to short </a:t>
            </a:r>
            <a:r>
              <a:rPr lang="it-IT" dirty="0" err="1"/>
              <a:t>wavelength</a:t>
            </a:r>
            <a:endParaRPr dirty="0"/>
          </a:p>
        </p:txBody>
      </p:sp>
      <p:sp>
        <p:nvSpPr>
          <p:cNvPr id="320" name="Slide Number">
            <a:extLst>
              <a:ext uri="{FF2B5EF4-FFF2-40B4-BE49-F238E27FC236}">
                <a16:creationId xmlns:a16="http://schemas.microsoft.com/office/drawing/2014/main" id="{49AE25DF-70F9-59C3-C291-9F3F6C313475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57238" y="274566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29</a:t>
            </a:r>
            <a:endParaRPr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75482BA1-81DF-B547-27F3-B74A9C159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17" y="1664639"/>
            <a:ext cx="16984285" cy="5554407"/>
          </a:xfrm>
          <a:prstGeom prst="rect">
            <a:avLst/>
          </a:prstGeom>
        </p:spPr>
      </p:pic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C6E5F0D-811B-BAFD-BD2D-FC91EEF15070}"/>
              </a:ext>
            </a:extLst>
          </p:cNvPr>
          <p:cNvSpPr/>
          <p:nvPr/>
        </p:nvSpPr>
        <p:spPr>
          <a:xfrm>
            <a:off x="142142" y="1356930"/>
            <a:ext cx="10324787" cy="448732"/>
          </a:xfrm>
          <a:prstGeom prst="roundRect">
            <a:avLst/>
          </a:prstGeom>
          <a:solidFill>
            <a:srgbClr val="FFFFFF"/>
          </a:solidFill>
          <a:ln w="12700" cap="flat">
            <a:noFill/>
            <a:miter lim="400000"/>
          </a:ln>
          <a:effectLst>
            <a:outerShdw dir="5400000" sx="1000" sy="1000" algn="ctr" rotWithShape="0">
              <a:schemeClr val="bg1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8" name="propagation…">
            <a:extLst>
              <a:ext uri="{FF2B5EF4-FFF2-40B4-BE49-F238E27FC236}">
                <a16:creationId xmlns:a16="http://schemas.microsoft.com/office/drawing/2014/main" id="{9A2107BE-923C-B65D-8424-4FEE6D967772}"/>
              </a:ext>
            </a:extLst>
          </p:cNvPr>
          <p:cNvSpPr txBox="1"/>
          <p:nvPr/>
        </p:nvSpPr>
        <p:spPr>
          <a:xfrm>
            <a:off x="14772571" y="1258273"/>
            <a:ext cx="2655851" cy="1703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>
              <a:defRPr sz="2400">
                <a:solidFill>
                  <a:schemeClr val="accent1"/>
                </a:solidFill>
              </a:defRPr>
            </a:pPr>
            <a:r>
              <a:rPr sz="2600" dirty="0"/>
              <a:t>propagation</a:t>
            </a:r>
          </a:p>
          <a:p>
            <a:pPr>
              <a:defRPr sz="2400">
                <a:solidFill>
                  <a:schemeClr val="accent2"/>
                </a:solidFill>
              </a:defRPr>
            </a:pPr>
            <a:r>
              <a:rPr sz="2600" dirty="0" err="1"/>
              <a:t>freq.shift</a:t>
            </a:r>
            <a:r>
              <a:rPr sz="2600" dirty="0"/>
              <a:t>/growth</a:t>
            </a:r>
          </a:p>
          <a:p>
            <a:pPr>
              <a:defRPr sz="2400">
                <a:solidFill>
                  <a:schemeClr val="accent5"/>
                </a:solidFill>
              </a:defRPr>
            </a:pPr>
            <a:r>
              <a:rPr sz="2600" dirty="0"/>
              <a:t>dispersiveness</a:t>
            </a:r>
          </a:p>
          <a:p>
            <a:pPr>
              <a:defRPr sz="2400">
                <a:solidFill>
                  <a:schemeClr val="accent6">
                    <a:lumOff val="-8741"/>
                  </a:schemeClr>
                </a:solidFill>
              </a:defRPr>
            </a:pPr>
            <a:r>
              <a:rPr sz="2600" dirty="0"/>
              <a:t>nonlinear/forcing</a:t>
            </a:r>
          </a:p>
        </p:txBody>
      </p:sp>
      <p:sp>
        <p:nvSpPr>
          <p:cNvPr id="29" name="Line">
            <a:extLst>
              <a:ext uri="{FF2B5EF4-FFF2-40B4-BE49-F238E27FC236}">
                <a16:creationId xmlns:a16="http://schemas.microsoft.com/office/drawing/2014/main" id="{435E1737-527E-03FE-A639-37B548FDCD25}"/>
              </a:ext>
            </a:extLst>
          </p:cNvPr>
          <p:cNvSpPr/>
          <p:nvPr/>
        </p:nvSpPr>
        <p:spPr>
          <a:xfrm flipH="1">
            <a:off x="7085646" y="1551923"/>
            <a:ext cx="7753229" cy="281517"/>
          </a:xfrm>
          <a:prstGeom prst="line">
            <a:avLst/>
          </a:prstGeom>
          <a:ln w="53975">
            <a:solidFill>
              <a:schemeClr val="accent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30" name="Line">
            <a:extLst>
              <a:ext uri="{FF2B5EF4-FFF2-40B4-BE49-F238E27FC236}">
                <a16:creationId xmlns:a16="http://schemas.microsoft.com/office/drawing/2014/main" id="{5F1E2B0B-07E8-ED96-44A8-5F4835612A1D}"/>
              </a:ext>
            </a:extLst>
          </p:cNvPr>
          <p:cNvSpPr/>
          <p:nvPr/>
        </p:nvSpPr>
        <p:spPr>
          <a:xfrm flipH="1">
            <a:off x="11708962" y="1993989"/>
            <a:ext cx="3031622" cy="281516"/>
          </a:xfrm>
          <a:prstGeom prst="line">
            <a:avLst/>
          </a:prstGeom>
          <a:ln w="50800">
            <a:solidFill>
              <a:schemeClr val="accent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31" name="Line">
            <a:extLst>
              <a:ext uri="{FF2B5EF4-FFF2-40B4-BE49-F238E27FC236}">
                <a16:creationId xmlns:a16="http://schemas.microsoft.com/office/drawing/2014/main" id="{1C20F04D-203D-1C73-FF25-A1DB31142457}"/>
              </a:ext>
            </a:extLst>
          </p:cNvPr>
          <p:cNvSpPr/>
          <p:nvPr/>
        </p:nvSpPr>
        <p:spPr>
          <a:xfrm flipH="1">
            <a:off x="9834992" y="2413700"/>
            <a:ext cx="5042938" cy="986208"/>
          </a:xfrm>
          <a:prstGeom prst="line">
            <a:avLst/>
          </a:prstGeom>
          <a:ln w="50800">
            <a:solidFill>
              <a:schemeClr val="accent5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32" name="Line">
            <a:extLst>
              <a:ext uri="{FF2B5EF4-FFF2-40B4-BE49-F238E27FC236}">
                <a16:creationId xmlns:a16="http://schemas.microsoft.com/office/drawing/2014/main" id="{5AC4CF17-FCD2-AA1C-A85B-98C00AA316FE}"/>
              </a:ext>
            </a:extLst>
          </p:cNvPr>
          <p:cNvSpPr/>
          <p:nvPr/>
        </p:nvSpPr>
        <p:spPr>
          <a:xfrm flipH="1">
            <a:off x="14049549" y="2952262"/>
            <a:ext cx="1614451" cy="447646"/>
          </a:xfrm>
          <a:prstGeom prst="line">
            <a:avLst/>
          </a:prstGeom>
          <a:ln w="50800">
            <a:solidFill>
              <a:schemeClr val="accent6">
                <a:lumOff val="-8741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/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6BB3EE1C-961A-E330-9167-6FEE5946EED2}"/>
              </a:ext>
            </a:extLst>
          </p:cNvPr>
          <p:cNvSpPr txBox="1"/>
          <p:nvPr/>
        </p:nvSpPr>
        <p:spPr>
          <a:xfrm>
            <a:off x="206117" y="1170348"/>
            <a:ext cx="12181115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Nonlinear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evolution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equation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has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NLSE-like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form</a:t>
            </a:r>
            <a:endParaRPr lang="it-IT" sz="320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56CEF0D6-A0E2-91EC-1DBB-A628BF36D377}"/>
              </a:ext>
            </a:extLst>
          </p:cNvPr>
          <p:cNvSpPr/>
          <p:nvPr/>
        </p:nvSpPr>
        <p:spPr>
          <a:xfrm>
            <a:off x="444138" y="1915433"/>
            <a:ext cx="6531428" cy="1134404"/>
          </a:xfrm>
          <a:prstGeom prst="rect">
            <a:avLst/>
          </a:prstGeom>
          <a:blipFill>
            <a:blip r:embed="rId4">
              <a:alphaModFix amt="24641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B4F09AE1-AC92-DAB3-42C5-81C8F251FA28}"/>
              </a:ext>
            </a:extLst>
          </p:cNvPr>
          <p:cNvSpPr/>
          <p:nvPr/>
        </p:nvSpPr>
        <p:spPr>
          <a:xfrm>
            <a:off x="7344736" y="1923253"/>
            <a:ext cx="4214557" cy="1134404"/>
          </a:xfrm>
          <a:prstGeom prst="rect">
            <a:avLst/>
          </a:prstGeom>
          <a:blipFill>
            <a:blip r:embed="rId5">
              <a:alphaModFix amt="25452"/>
            </a:blip>
          </a:blip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E9FFC9AE-D557-3ACE-F30A-99928C7C7B32}"/>
              </a:ext>
            </a:extLst>
          </p:cNvPr>
          <p:cNvSpPr/>
          <p:nvPr/>
        </p:nvSpPr>
        <p:spPr>
          <a:xfrm>
            <a:off x="1676263" y="3173092"/>
            <a:ext cx="8094754" cy="1157265"/>
          </a:xfrm>
          <a:prstGeom prst="rect">
            <a:avLst/>
          </a:prstGeom>
          <a:solidFill>
            <a:schemeClr val="accent5">
              <a:alpha val="25029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Rectangle">
            <a:extLst>
              <a:ext uri="{FF2B5EF4-FFF2-40B4-BE49-F238E27FC236}">
                <a16:creationId xmlns:a16="http://schemas.microsoft.com/office/drawing/2014/main" id="{9A1E60AB-D3EB-34C0-BEDD-F3100D940F36}"/>
              </a:ext>
            </a:extLst>
          </p:cNvPr>
          <p:cNvSpPr/>
          <p:nvPr/>
        </p:nvSpPr>
        <p:spPr>
          <a:xfrm>
            <a:off x="10634550" y="3195954"/>
            <a:ext cx="3081449" cy="1134404"/>
          </a:xfrm>
          <a:prstGeom prst="rect">
            <a:avLst/>
          </a:prstGeom>
          <a:solidFill>
            <a:schemeClr val="accent6">
              <a:alpha val="2459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99D5F73-D969-E509-F9DF-EC8E1A10FA8E}"/>
              </a:ext>
            </a:extLst>
          </p:cNvPr>
          <p:cNvSpPr/>
          <p:nvPr/>
        </p:nvSpPr>
        <p:spPr>
          <a:xfrm>
            <a:off x="12081354" y="6599278"/>
            <a:ext cx="34034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[FZ </a:t>
            </a:r>
            <a:r>
              <a:rPr lang="it-IT" sz="28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etal</a:t>
            </a:r>
            <a:r>
              <a:rPr lang="it-IT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JPCS 2021]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AAC9A91-2246-902E-6F48-29D6AB741C35}"/>
              </a:ext>
            </a:extLst>
          </p:cNvPr>
          <p:cNvSpPr txBox="1"/>
          <p:nvPr/>
        </p:nvSpPr>
        <p:spPr>
          <a:xfrm>
            <a:off x="11260198" y="6025078"/>
            <a:ext cx="5056114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b="1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From </a:t>
            </a:r>
            <a:r>
              <a:rPr lang="it-IT" sz="3200" b="1" dirty="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local</a:t>
            </a:r>
            <a:r>
              <a:rPr lang="it-IT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b="1" dirty="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dispersion</a:t>
            </a:r>
            <a:r>
              <a:rPr lang="it-IT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b="1" dirty="0" err="1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rel</a:t>
            </a:r>
            <a:r>
              <a:rPr lang="it-IT" sz="3200" b="1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kumimoji="0" lang="it-IT" sz="32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Helvetica Light"/>
            </a:endParaRP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DFAEEF7D-77F1-42E8-8070-A46F7AAE52A2}"/>
              </a:ext>
            </a:extLst>
          </p:cNvPr>
          <p:cNvSpPr txBox="1"/>
          <p:nvPr/>
        </p:nvSpPr>
        <p:spPr>
          <a:xfrm>
            <a:off x="257053" y="7219046"/>
            <a:ext cx="16984285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By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formal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manipulation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spectral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evolution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and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assumption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on NL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term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it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possible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to reduce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this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equation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to a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Stochastic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it-IT" sz="3200" dirty="0" err="1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Differential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Equation (SDE)</a:t>
            </a:r>
          </a:p>
          <a:p>
            <a:pPr algn="l">
              <a:buSzPct val="100000"/>
            </a:pP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                                                                                 </a:t>
            </a:r>
            <a:r>
              <a:rPr lang="it-IT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itchFamily="2" charset="2"/>
              </a:rPr>
              <a:t></a:t>
            </a:r>
            <a:endParaRPr lang="it-IT" sz="320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035C397-F6FF-2794-DEC3-608012DB144D}"/>
              </a:ext>
            </a:extLst>
          </p:cNvPr>
          <p:cNvSpPr txBox="1"/>
          <p:nvPr/>
        </p:nvSpPr>
        <p:spPr>
          <a:xfrm>
            <a:off x="10153933" y="8212857"/>
            <a:ext cx="4735271" cy="595035"/>
          </a:xfrm>
          <a:prstGeom prst="rect">
            <a:avLst/>
          </a:prstGeom>
          <a:solidFill>
            <a:srgbClr val="C00000">
              <a:alpha val="25127"/>
            </a:srgb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Presentation by H. Jhang</a:t>
            </a:r>
          </a:p>
        </p:txBody>
      </p:sp>
    </p:spTree>
    <p:extLst>
      <p:ext uri="{BB962C8B-B14F-4D97-AF65-F5344CB8AC3E}">
        <p14:creationId xmlns:p14="http://schemas.microsoft.com/office/powerpoint/2010/main" val="125318452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40A29-4E56-0088-D104-CD2DDB824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3">
            <a:extLst>
              <a:ext uri="{FF2B5EF4-FFF2-40B4-BE49-F238E27FC236}">
                <a16:creationId xmlns:a16="http://schemas.microsoft.com/office/drawing/2014/main" id="{EFFC38EA-AD4B-AA54-DC42-0EE2E06511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01167" y="42945"/>
            <a:ext cx="11737927" cy="11344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The Dyson-like </a:t>
            </a:r>
            <a:r>
              <a:rPr lang="it-IT" dirty="0" err="1"/>
              <a:t>equation</a:t>
            </a:r>
            <a:endParaRPr dirty="0"/>
          </a:p>
        </p:txBody>
      </p:sp>
      <p:sp>
        <p:nvSpPr>
          <p:cNvPr id="320" name="Slide Number">
            <a:extLst>
              <a:ext uri="{FF2B5EF4-FFF2-40B4-BE49-F238E27FC236}">
                <a16:creationId xmlns:a16="http://schemas.microsoft.com/office/drawing/2014/main" id="{6A008E5A-0F66-FC3F-4359-8BCD28D2E412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57238" y="274566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r>
              <a:rPr lang="it-IT" dirty="0"/>
              <a:t>30</a:t>
            </a:r>
            <a:endParaRPr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CFAB1C2A-545F-40B1-8AC0-DAF60150870A}"/>
              </a:ext>
            </a:extLst>
          </p:cNvPr>
          <p:cNvSpPr/>
          <p:nvPr/>
        </p:nvSpPr>
        <p:spPr>
          <a:xfrm>
            <a:off x="142142" y="1356930"/>
            <a:ext cx="10324787" cy="448732"/>
          </a:xfrm>
          <a:prstGeom prst="roundRect">
            <a:avLst/>
          </a:prstGeom>
          <a:solidFill>
            <a:srgbClr val="FFFFFF"/>
          </a:solidFill>
          <a:ln w="12700" cap="flat">
            <a:noFill/>
            <a:miter lim="400000"/>
          </a:ln>
          <a:effectLst>
            <a:outerShdw dir="5400000" sx="1000" sy="1000" algn="ctr" rotWithShape="0">
              <a:schemeClr val="bg1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0DC639FE-1005-27FB-35DC-00F6112FDA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4163" y="2172170"/>
            <a:ext cx="12564931" cy="92373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">
            <a:extLst>
              <a:ext uri="{FF2B5EF4-FFF2-40B4-BE49-F238E27FC236}">
                <a16:creationId xmlns:a16="http://schemas.microsoft.com/office/drawing/2014/main" id="{5569BAE8-A38F-A581-FA81-EF785A9F5D47}"/>
              </a:ext>
            </a:extLst>
          </p:cNvPr>
          <p:cNvSpPr/>
          <p:nvPr/>
        </p:nvSpPr>
        <p:spPr>
          <a:xfrm>
            <a:off x="6287605" y="2066833"/>
            <a:ext cx="4195417" cy="1134404"/>
          </a:xfrm>
          <a:prstGeom prst="rect">
            <a:avLst/>
          </a:prstGeom>
          <a:solidFill>
            <a:schemeClr val="accent5">
              <a:alpha val="25352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3DCB7086-AFDC-50EB-6D9B-DD783F52EADB}"/>
              </a:ext>
            </a:extLst>
          </p:cNvPr>
          <p:cNvSpPr/>
          <p:nvPr/>
        </p:nvSpPr>
        <p:spPr>
          <a:xfrm>
            <a:off x="10817272" y="2066833"/>
            <a:ext cx="3907748" cy="1134404"/>
          </a:xfrm>
          <a:prstGeom prst="rect">
            <a:avLst/>
          </a:prstGeom>
          <a:solidFill>
            <a:schemeClr val="accent5">
              <a:alpha val="25352"/>
            </a:scheme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low terms generate “secularities”…">
            <a:extLst>
              <a:ext uri="{FF2B5EF4-FFF2-40B4-BE49-F238E27FC236}">
                <a16:creationId xmlns:a16="http://schemas.microsoft.com/office/drawing/2014/main" id="{A6879EEA-8E83-65F3-8AFE-8F3170D2845E}"/>
              </a:ext>
            </a:extLst>
          </p:cNvPr>
          <p:cNvSpPr txBox="1"/>
          <p:nvPr/>
        </p:nvSpPr>
        <p:spPr>
          <a:xfrm>
            <a:off x="7893848" y="3759522"/>
            <a:ext cx="8582478" cy="1215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 b="1">
                <a:solidFill>
                  <a:srgbClr val="0438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Slow terms generate “secularities”</a:t>
            </a:r>
          </a:p>
          <a:p>
            <a:pPr marL="457200" marR="457200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 b="1">
                <a:solidFill>
                  <a:srgbClr val="0438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>
                <a:solidFill>
                  <a:schemeClr val="accent5"/>
                </a:solidFill>
              </a:rPr>
              <a:t>Renormalization &amp; Dyson like equation</a:t>
            </a:r>
          </a:p>
        </p:txBody>
      </p:sp>
      <p:pic>
        <p:nvPicPr>
          <p:cNvPr id="8" name="Image" descr="Image">
            <a:extLst>
              <a:ext uri="{FF2B5EF4-FFF2-40B4-BE49-F238E27FC236}">
                <a16:creationId xmlns:a16="http://schemas.microsoft.com/office/drawing/2014/main" id="{F4CB1828-7DFD-86A6-CBAB-89E22AEBB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917" y="5426714"/>
            <a:ext cx="14919899" cy="289805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9" name="Principal series of secular terms">
            <a:extLst>
              <a:ext uri="{FF2B5EF4-FFF2-40B4-BE49-F238E27FC236}">
                <a16:creationId xmlns:a16="http://schemas.microsoft.com/office/drawing/2014/main" id="{8B07120C-B4A3-CC50-F903-8DD2BF97AEBA}"/>
              </a:ext>
            </a:extLst>
          </p:cNvPr>
          <p:cNvSpPr txBox="1"/>
          <p:nvPr/>
        </p:nvSpPr>
        <p:spPr>
          <a:xfrm>
            <a:off x="1033670" y="8080604"/>
            <a:ext cx="8885583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spAutoFit/>
          </a:bodyPr>
          <a:lstStyle/>
          <a:p>
            <a:pPr marL="1790700" marR="457200" lvl="3" indent="-457200" algn="l" defTabSz="457200">
              <a:spcBef>
                <a:spcPts val="1000"/>
              </a:spcBef>
              <a:buClr>
                <a:schemeClr val="tx1"/>
              </a:buClr>
              <a:buSzPct val="100000"/>
              <a:buFont typeface="Wingdings" pitchFamily="2" charset="2"/>
              <a:buChar char="q"/>
              <a:defRPr sz="3200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dirty="0"/>
              <a:t>Principal series of secular terms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D34F75D-6908-2EEB-8AB1-401AC77E1AF5}"/>
              </a:ext>
            </a:extLst>
          </p:cNvPr>
          <p:cNvSpPr txBox="1"/>
          <p:nvPr/>
        </p:nvSpPr>
        <p:spPr>
          <a:xfrm>
            <a:off x="183371" y="1271112"/>
            <a:ext cx="14960996" cy="595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en-GB" sz="32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Evolution of PSZS are dominated by emission and absorption of same k</a:t>
            </a:r>
            <a:endParaRPr lang="it-IT" sz="320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Van Hove L (1955)">
            <a:extLst>
              <a:ext uri="{FF2B5EF4-FFF2-40B4-BE49-F238E27FC236}">
                <a16:creationId xmlns:a16="http://schemas.microsoft.com/office/drawing/2014/main" id="{B3EAC290-638F-E998-1908-B274F47004AD}"/>
              </a:ext>
            </a:extLst>
          </p:cNvPr>
          <p:cNvSpPr txBox="1"/>
          <p:nvPr/>
        </p:nvSpPr>
        <p:spPr>
          <a:xfrm>
            <a:off x="863937" y="4028391"/>
            <a:ext cx="387445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/>
          <a:p>
            <a:r>
              <a:rPr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Van Hove L (1955)</a:t>
            </a:r>
          </a:p>
        </p:txBody>
      </p:sp>
      <p:sp>
        <p:nvSpPr>
          <p:cNvPr id="15" name="PrigogineI(1962)">
            <a:extLst>
              <a:ext uri="{FF2B5EF4-FFF2-40B4-BE49-F238E27FC236}">
                <a16:creationId xmlns:a16="http://schemas.microsoft.com/office/drawing/2014/main" id="{3CF9215B-A394-8974-C1BC-DAABA171E0D1}"/>
              </a:ext>
            </a:extLst>
          </p:cNvPr>
          <p:cNvSpPr txBox="1"/>
          <p:nvPr/>
        </p:nvSpPr>
        <p:spPr>
          <a:xfrm>
            <a:off x="877315" y="4513044"/>
            <a:ext cx="3446456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/>
          <a:p>
            <a:r>
              <a:rPr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PrigogineI</a:t>
            </a:r>
            <a:r>
              <a:rPr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(1962)</a:t>
            </a:r>
          </a:p>
        </p:txBody>
      </p:sp>
      <p:sp>
        <p:nvSpPr>
          <p:cNvPr id="16" name="BalescuR(1963)">
            <a:extLst>
              <a:ext uri="{FF2B5EF4-FFF2-40B4-BE49-F238E27FC236}">
                <a16:creationId xmlns:a16="http://schemas.microsoft.com/office/drawing/2014/main" id="{2DED8390-59C7-C61C-326A-696C56468945}"/>
              </a:ext>
            </a:extLst>
          </p:cNvPr>
          <p:cNvSpPr txBox="1"/>
          <p:nvPr/>
        </p:nvSpPr>
        <p:spPr>
          <a:xfrm>
            <a:off x="845375" y="5021284"/>
            <a:ext cx="333584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numCol="1" anchor="ctr">
            <a:spAutoFit/>
          </a:bodyPr>
          <a:lstStyle/>
          <a:p>
            <a:r>
              <a:rPr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BalescuR</a:t>
            </a:r>
            <a:r>
              <a:rPr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(1963)</a:t>
            </a:r>
          </a:p>
        </p:txBody>
      </p:sp>
    </p:spTree>
    <p:extLst>
      <p:ext uri="{BB962C8B-B14F-4D97-AF65-F5344CB8AC3E}">
        <p14:creationId xmlns:p14="http://schemas.microsoft.com/office/powerpoint/2010/main" val="1109371872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B95E5-24CA-C759-8989-7356B2180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lide Number">
            <a:extLst>
              <a:ext uri="{FF2B5EF4-FFF2-40B4-BE49-F238E27FC236}">
                <a16:creationId xmlns:a16="http://schemas.microsoft.com/office/drawing/2014/main" id="{7648D196-BD9F-C985-9F0F-A212075F325E}"/>
              </a:ext>
            </a:extLst>
          </p:cNvPr>
          <p:cNvSpPr txBox="1">
            <a:spLocks noGrp="1"/>
          </p:cNvSpPr>
          <p:nvPr>
            <p:ph type="sldNum" sz="quarter" idx="4294967295"/>
          </p:nvPr>
        </p:nvSpPr>
        <p:spPr>
          <a:xfrm>
            <a:off x="15957238" y="274566"/>
            <a:ext cx="359074" cy="37959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lang="it-IT" dirty="0"/>
              <a:t>31</a:t>
            </a:r>
            <a:endParaRPr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9B5B452-6FEA-056D-0704-BBF6DF0763C5}"/>
              </a:ext>
            </a:extLst>
          </p:cNvPr>
          <p:cNvSpPr/>
          <p:nvPr/>
        </p:nvSpPr>
        <p:spPr>
          <a:xfrm>
            <a:off x="142142" y="1356930"/>
            <a:ext cx="10324787" cy="448732"/>
          </a:xfrm>
          <a:prstGeom prst="roundRect">
            <a:avLst/>
          </a:prstGeom>
          <a:solidFill>
            <a:srgbClr val="FFFFFF"/>
          </a:solidFill>
          <a:ln w="12700" cap="flat">
            <a:noFill/>
            <a:miter lim="400000"/>
          </a:ln>
          <a:effectLst>
            <a:outerShdw dir="5400000" sx="1000" sy="1000" algn="ctr" rotWithShape="0">
              <a:schemeClr val="bg1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B4ABC8-5175-4C28-2F7C-69641FA041F4}"/>
              </a:ext>
            </a:extLst>
          </p:cNvPr>
          <p:cNvSpPr txBox="1"/>
          <p:nvPr/>
        </p:nvSpPr>
        <p:spPr>
          <a:xfrm>
            <a:off x="142142" y="1261923"/>
            <a:ext cx="16335464" cy="1087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en-GB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Combining the NLSE description of radial envelope and DSE for PSZS one can obtain description of EP avalanches and due to EPM evolution</a:t>
            </a:r>
            <a:endParaRPr lang="it-IT" sz="320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33127EF6-EEA8-2075-5AFE-8E334C4EC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34971" y="66207"/>
            <a:ext cx="10870319" cy="1134404"/>
          </a:xfrm>
          <a:prstGeom prst="rect">
            <a:avLst/>
          </a:prstGeom>
        </p:spPr>
        <p:txBody>
          <a:bodyPr/>
          <a:lstStyle>
            <a:lvl1pPr algn="ctr">
              <a:lnSpc>
                <a:spcPct val="90000"/>
              </a:lnSpc>
              <a:defRPr sz="5000" b="1"/>
            </a:lvl1pPr>
          </a:lstStyle>
          <a:p>
            <a:r>
              <a:rPr lang="it-IT" dirty="0"/>
              <a:t>The </a:t>
            </a:r>
            <a:r>
              <a:rPr dirty="0"/>
              <a:t>Dyson Schrödinger Model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F57BBD-1980-C40F-DD8A-84FCC26E1CF9}"/>
              </a:ext>
            </a:extLst>
          </p:cNvPr>
          <p:cNvSpPr txBox="1"/>
          <p:nvPr/>
        </p:nvSpPr>
        <p:spPr>
          <a:xfrm>
            <a:off x="2917307" y="2492533"/>
            <a:ext cx="294952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IT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Helvetica Light"/>
              </a:rPr>
              <a:t>Z&amp;C equation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615BBC-691B-8C44-C5BA-7EE62E369B4A}"/>
              </a:ext>
            </a:extLst>
          </p:cNvPr>
          <p:cNvSpPr txBox="1"/>
          <p:nvPr/>
        </p:nvSpPr>
        <p:spPr>
          <a:xfrm>
            <a:off x="1778372" y="3054834"/>
            <a:ext cx="5227393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dirty="0">
                <a:solidFill>
                  <a:schemeClr val="accent1">
                    <a:lumMod val="75000"/>
                  </a:schemeClr>
                </a:solidFill>
              </a:rPr>
              <a:t>[</a:t>
            </a:r>
            <a:r>
              <a:rPr lang="en-GB" sz="2400" dirty="0">
                <a:solidFill>
                  <a:schemeClr val="tx1"/>
                </a:solidFill>
              </a:rPr>
              <a:t>C&amp;Z Rev. Mod. Phys. Review article</a:t>
            </a:r>
            <a:r>
              <a:rPr lang="en-GB" sz="24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]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3BEA092-958E-DD68-27B5-0E35D6439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8128" y="5121218"/>
            <a:ext cx="5694828" cy="19720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1DF3C17-9057-3035-B374-B9958BF01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0491" y="6289738"/>
            <a:ext cx="2789772" cy="39548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6192CD0-A418-185A-8463-2FA4ECB69D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3097" y="2628091"/>
            <a:ext cx="6019859" cy="84942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8E0F12D-1D88-DB20-D46C-668CF67E37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507" y="3834534"/>
            <a:ext cx="7048500" cy="49022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6A1132A-40BA-ACCF-87E8-CC886FD4680D}"/>
              </a:ext>
            </a:extLst>
          </p:cNvPr>
          <p:cNvSpPr txBox="1"/>
          <p:nvPr/>
        </p:nvSpPr>
        <p:spPr>
          <a:xfrm>
            <a:off x="3925343" y="8571126"/>
            <a:ext cx="3877664" cy="4719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it-IT" sz="2400" i="1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From Vlad et al PPCF 2004</a:t>
            </a:r>
            <a:endParaRPr lang="en-GB" sz="2400" i="1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B154D0CC-2446-A119-C67B-5A8B5170C3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9874" y="4145175"/>
            <a:ext cx="4392164" cy="8494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96670E3-B4DB-3DFE-45E6-880471BC3D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40781" y="3748001"/>
            <a:ext cx="3696716" cy="56347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67D3C93-0BAD-227D-B777-A63BFB9351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40780" y="4344302"/>
            <a:ext cx="4219971" cy="548264"/>
          </a:xfrm>
          <a:prstGeom prst="rect">
            <a:avLst/>
          </a:prstGeom>
        </p:spPr>
      </p:pic>
      <p:sp>
        <p:nvSpPr>
          <p:cNvPr id="27" name="Left Brace 26">
            <a:extLst>
              <a:ext uri="{FF2B5EF4-FFF2-40B4-BE49-F238E27FC236}">
                <a16:creationId xmlns:a16="http://schemas.microsoft.com/office/drawing/2014/main" id="{F988E01E-F061-3624-06D8-D3CCAF0A493F}"/>
              </a:ext>
            </a:extLst>
          </p:cNvPr>
          <p:cNvSpPr/>
          <p:nvPr/>
        </p:nvSpPr>
        <p:spPr>
          <a:xfrm>
            <a:off x="12574503" y="3813448"/>
            <a:ext cx="338742" cy="1589032"/>
          </a:xfrm>
          <a:prstGeom prst="leftBrac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16CD70C-43B2-785E-9C3B-B6B033233C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98541" y="5006995"/>
            <a:ext cx="2648830" cy="39548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15F178E-3D1B-93EA-D50D-A5CC0EF22C6E}"/>
              </a:ext>
            </a:extLst>
          </p:cNvPr>
          <p:cNvSpPr txBox="1"/>
          <p:nvPr/>
        </p:nvSpPr>
        <p:spPr>
          <a:xfrm>
            <a:off x="8403097" y="6910530"/>
            <a:ext cx="8857654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71500" indent="-571500" algn="l">
              <a:buSzPct val="100000"/>
              <a:buFont typeface="Wingdings-Regular"/>
              <a:buChar char="❑"/>
            </a:pPr>
            <a:r>
              <a:rPr lang="en-GB" sz="3200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Radial group velocity of wave-packet maximizes wave-particle power transfer for chirping rate</a:t>
            </a:r>
            <a:endParaRPr lang="it-IT" sz="3200" dirty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AE117034-7614-571D-E7FB-FD8BD2181C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19608" y="8406875"/>
            <a:ext cx="2593637" cy="72835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822B946C-29E8-26B4-0BE3-983FF515ED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624393" y="8505923"/>
            <a:ext cx="2067456" cy="60233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EE18438-E3AD-C6EC-5AC0-00227EB7327F}"/>
              </a:ext>
            </a:extLst>
          </p:cNvPr>
          <p:cNvSpPr/>
          <p:nvPr/>
        </p:nvSpPr>
        <p:spPr>
          <a:xfrm>
            <a:off x="8144700" y="2349400"/>
            <a:ext cx="6278256" cy="1433857"/>
          </a:xfrm>
          <a:prstGeom prst="rect">
            <a:avLst/>
          </a:prstGeom>
          <a:solidFill>
            <a:srgbClr val="C00000">
              <a:alpha val="25547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D8485BD-E647-8436-806B-2B66E209387C}"/>
              </a:ext>
            </a:extLst>
          </p:cNvPr>
          <p:cNvSpPr/>
          <p:nvPr/>
        </p:nvSpPr>
        <p:spPr>
          <a:xfrm>
            <a:off x="10137913" y="8396670"/>
            <a:ext cx="2775332" cy="817142"/>
          </a:xfrm>
          <a:prstGeom prst="rect">
            <a:avLst/>
          </a:prstGeom>
          <a:solidFill>
            <a:srgbClr val="C00000">
              <a:alpha val="25547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7F76D43-FD01-894F-17AB-EDBE2001FEB2}"/>
              </a:ext>
            </a:extLst>
          </p:cNvPr>
          <p:cNvSpPr/>
          <p:nvPr/>
        </p:nvSpPr>
        <p:spPr>
          <a:xfrm>
            <a:off x="13467120" y="8370360"/>
            <a:ext cx="2401637" cy="843452"/>
          </a:xfrm>
          <a:prstGeom prst="rect">
            <a:avLst/>
          </a:prstGeom>
          <a:solidFill>
            <a:srgbClr val="C00000">
              <a:alpha val="25547"/>
            </a:srgb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IT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415911223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39569</TotalTime>
  <Words>2782</Words>
  <Application>Microsoft Macintosh PowerPoint</Application>
  <PresentationFormat>Custom</PresentationFormat>
  <Paragraphs>333</Paragraphs>
  <Slides>40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52" baseType="lpstr">
      <vt:lpstr>Arial</vt:lpstr>
      <vt:lpstr>Avenir</vt:lpstr>
      <vt:lpstr>Calibri</vt:lpstr>
      <vt:lpstr>Cambria Math</vt:lpstr>
      <vt:lpstr>Century Gothic</vt:lpstr>
      <vt:lpstr>Helvetica</vt:lpstr>
      <vt:lpstr>Helvetica Light</vt:lpstr>
      <vt:lpstr>Helvetica Neue</vt:lpstr>
      <vt:lpstr>Symbol</vt:lpstr>
      <vt:lpstr>Wingdings</vt:lpstr>
      <vt:lpstr>Wingdings-Regular</vt:lpstr>
      <vt:lpstr>White</vt:lpstr>
      <vt:lpstr>PowerPoint Presentation</vt:lpstr>
      <vt:lpstr>PowerPoint Presentation</vt:lpstr>
      <vt:lpstr>PowerPoint Presentation</vt:lpstr>
      <vt:lpstr>Experimental observations</vt:lpstr>
      <vt:lpstr>Unified theoretical approach</vt:lpstr>
      <vt:lpstr>The General fishbone like dispersion relation</vt:lpstr>
      <vt:lpstr>High frequency fishbones at JET</vt:lpstr>
      <vt:lpstr>High frequency fishbones at JET</vt:lpstr>
      <vt:lpstr>Importance of polarization</vt:lpstr>
      <vt:lpstr>Importance of polarization</vt:lpstr>
      <vt:lpstr>Importance of polarization</vt:lpstr>
      <vt:lpstr>Crucial role of mode structures</vt:lpstr>
      <vt:lpstr>Recent experimental observations</vt:lpstr>
      <vt:lpstr>Crucial role of wave particle resonances</vt:lpstr>
      <vt:lpstr>PowerPoint Presentation</vt:lpstr>
      <vt:lpstr>PowerPoint Presentation</vt:lpstr>
      <vt:lpstr>PowerPoint Presentation</vt:lpstr>
      <vt:lpstr>PowerPoint Presentation</vt:lpstr>
      <vt:lpstr>Phase space transport - II</vt:lpstr>
      <vt:lpstr>Phase space transport - II</vt:lpstr>
      <vt:lpstr>Zonal electromagnetic fields</vt:lpstr>
      <vt:lpstr>Zonal electromagnetic fields</vt:lpstr>
      <vt:lpstr>PowerPoint Presentation</vt:lpstr>
      <vt:lpstr>Importance of global kinetic approaches</vt:lpstr>
      <vt:lpstr>ORB5 code: core plasma confinement improvement</vt:lpstr>
      <vt:lpstr>ORB5 code: AITG/KBM Zonal State</vt:lpstr>
      <vt:lpstr>EP workflow: PSZS in LIGKA/HAGIS</vt:lpstr>
      <vt:lpstr>Distribution function representation</vt:lpstr>
      <vt:lpstr>ATEP 3D code - I</vt:lpstr>
      <vt:lpstr>ATEP 3D code - II</vt:lpstr>
      <vt:lpstr>Off-axis beam relaxation in ITER</vt:lpstr>
      <vt:lpstr>Verification of phase space fluxes</vt:lpstr>
      <vt:lpstr>Numerical simulation of EPM chirping</vt:lpstr>
      <vt:lpstr>Earth’s chorus chirping</vt:lpstr>
      <vt:lpstr>Earth’s chorus chirping</vt:lpstr>
      <vt:lpstr>Discussion and Conclusions</vt:lpstr>
      <vt:lpstr>Extending the GFLDR to short wavelength</vt:lpstr>
      <vt:lpstr>Extending the GFLDR to short wavelength</vt:lpstr>
      <vt:lpstr>The Dyson-like equation</vt:lpstr>
      <vt:lpstr>The Dyson Schrödinger Model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Fulvio Zonca</cp:lastModifiedBy>
  <cp:revision>456</cp:revision>
  <dcterms:modified xsi:type="dcterms:W3CDTF">2026-07-06T17:02:23Z</dcterms:modified>
</cp:coreProperties>
</file>