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300" r:id="rId3"/>
    <p:sldId id="378" r:id="rId4"/>
    <p:sldId id="379" r:id="rId5"/>
    <p:sldId id="380" r:id="rId6"/>
    <p:sldId id="377" r:id="rId7"/>
    <p:sldId id="257" r:id="rId8"/>
    <p:sldId id="363" r:id="rId9"/>
    <p:sldId id="381" r:id="rId10"/>
    <p:sldId id="382" r:id="rId11"/>
    <p:sldId id="317" r:id="rId12"/>
    <p:sldId id="383" r:id="rId13"/>
    <p:sldId id="384" r:id="rId14"/>
    <p:sldId id="385" r:id="rId15"/>
    <p:sldId id="298" r:id="rId16"/>
    <p:sldId id="386" r:id="rId17"/>
    <p:sldId id="387" r:id="rId18"/>
    <p:sldId id="328" r:id="rId19"/>
    <p:sldId id="324" r:id="rId20"/>
    <p:sldId id="325" r:id="rId21"/>
    <p:sldId id="388" r:id="rId22"/>
    <p:sldId id="389" r:id="rId23"/>
    <p:sldId id="390" r:id="rId24"/>
    <p:sldId id="391" r:id="rId25"/>
    <p:sldId id="339" r:id="rId26"/>
    <p:sldId id="261" r:id="rId27"/>
    <p:sldId id="262" r:id="rId28"/>
    <p:sldId id="265" r:id="rId29"/>
    <p:sldId id="266" r:id="rId30"/>
    <p:sldId id="263" r:id="rId31"/>
    <p:sldId id="392" r:id="rId32"/>
    <p:sldId id="303" r:id="rId33"/>
    <p:sldId id="366" r:id="rId34"/>
    <p:sldId id="393" r:id="rId35"/>
    <p:sldId id="368" r:id="rId36"/>
    <p:sldId id="369" r:id="rId37"/>
    <p:sldId id="372" r:id="rId38"/>
    <p:sldId id="352" r:id="rId39"/>
    <p:sldId id="371" r:id="rId40"/>
    <p:sldId id="373" r:id="rId41"/>
    <p:sldId id="351" r:id="rId42"/>
    <p:sldId id="294" r:id="rId43"/>
    <p:sldId id="394" r:id="rId44"/>
    <p:sldId id="395" r:id="rId45"/>
    <p:sldId id="396" r:id="rId46"/>
    <p:sldId id="397" r:id="rId47"/>
    <p:sldId id="398" r:id="rId4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68"/>
    <p:restoredTop sz="94487"/>
  </p:normalViewPr>
  <p:slideViewPr>
    <p:cSldViewPr snapToGrid="0" snapToObjects="1">
      <p:cViewPr varScale="1">
        <p:scale>
          <a:sx n="75" d="100"/>
          <a:sy n="75" d="100"/>
        </p:scale>
        <p:origin x="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1pPr>
    <a:lvl2pPr indent="2286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2pPr>
    <a:lvl3pPr indent="4572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3pPr>
    <a:lvl4pPr indent="6858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4pPr>
    <a:lvl5pPr indent="9144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5pPr>
    <a:lvl6pPr indent="11430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6pPr>
    <a:lvl7pPr indent="13716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7pPr>
    <a:lvl8pPr indent="16002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8pPr>
    <a:lvl9pPr indent="18288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7667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7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1995A-7E31-5463-B3AD-15E3B95DE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38567-E665-E0A9-782E-BDA3603C7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07031B-67CD-DADA-8AD3-4270A02E6F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2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48768-C8BA-4071-8DEA-424FEEA43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127990-265A-B774-E236-D804680B5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395BE8-5AE4-BD6E-58D1-834313699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626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449292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857AB-23AC-69FD-C399-44CB56EE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63088-2C81-B9D0-CC9D-09541E04E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833CFC-656A-725E-41F3-A7B519F93F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5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641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09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2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812800" y="0"/>
            <a:ext cx="14622784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02"/>
            <a:ext cx="13000964" cy="1781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69" y="1651905"/>
            <a:ext cx="13021338" cy="5668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61778"/>
            <a:ext cx="13000964" cy="1781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" descr="Image"/>
          <p:cNvPicPr>
            <a:picLocks noChangeAspect="1"/>
          </p:cNvPicPr>
          <p:nvPr/>
        </p:nvPicPr>
        <p:blipFill>
          <a:blip r:embed="rId4">
            <a:alphaModFix amt="29515"/>
          </a:blip>
          <a:stretch>
            <a:fillRect/>
          </a:stretch>
        </p:blipFill>
        <p:spPr>
          <a:xfrm>
            <a:off x="6312184" y="671119"/>
            <a:ext cx="6650955" cy="665095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85653" y="8478585"/>
            <a:ext cx="3034454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52" y="-16363"/>
            <a:ext cx="13004801" cy="122144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650239" y="2229859"/>
            <a:ext cx="11704322" cy="6428285"/>
          </a:xfrm>
          <a:prstGeom prst="rect">
            <a:avLst/>
          </a:prstGeom>
        </p:spPr>
        <p:txBody>
          <a:bodyPr lIns="70423" tIns="70423" rIns="70423" bIns="70423" anchor="t"/>
          <a:lstStyle>
            <a:lvl1pPr marL="546012" indent="-546012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1pPr>
            <a:lvl2pPr marL="1090357" indent="-553924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2pPr>
            <a:lvl3pPr marL="1558209" indent="-485343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3pPr>
            <a:lvl4pPr marL="2052438" indent="-443139" defTabSz="1525853">
              <a:spcBef>
                <a:spcPts val="900"/>
              </a:spcBef>
              <a:buSzPct val="100000"/>
              <a:buFont typeface="Arial"/>
              <a:buChar char="–"/>
              <a:defRPr sz="3800">
                <a:latin typeface="Arial"/>
                <a:ea typeface="Arial"/>
                <a:cs typeface="Arial"/>
                <a:sym typeface="Arial"/>
              </a:defRPr>
            </a:lvl4pPr>
            <a:lvl5pPr marL="2588870" indent="-443139" defTabSz="1525853">
              <a:spcBef>
                <a:spcPts val="900"/>
              </a:spcBef>
              <a:buSzPct val="100000"/>
              <a:buFont typeface="Arial"/>
              <a:buChar char="»"/>
              <a:defRPr sz="3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701039" y="294249"/>
            <a:ext cx="10728962" cy="600222"/>
          </a:xfrm>
          <a:prstGeom prst="rect">
            <a:avLst/>
          </a:prstGeom>
        </p:spPr>
        <p:txBody>
          <a:bodyPr lIns="70423" tIns="70423" rIns="70423" bIns="70423"/>
          <a:lstStyle>
            <a:lvl1pPr algn="l" defTabSz="1525853">
              <a:lnSpc>
                <a:spcPts val="5200"/>
              </a:lnSpc>
              <a:defRPr sz="4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pic>
        <p:nvPicPr>
          <p:cNvPr id="13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045" y="207964"/>
            <a:ext cx="746761" cy="74676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56986" y="353059"/>
            <a:ext cx="3034455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0FC55D58-2F91-9E8B-45B3-F3069504FF15}"/>
              </a:ext>
            </a:extLst>
          </p:cNvPr>
          <p:cNvSpPr txBox="1"/>
          <p:nvPr userDrawn="1"/>
        </p:nvSpPr>
        <p:spPr>
          <a:xfrm>
            <a:off x="5000804" y="9234352"/>
            <a:ext cx="3003191" cy="44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0423" tIns="70423" rIns="70423" bIns="70423">
            <a:spAutoFit/>
          </a:bodyPr>
          <a:lstStyle/>
          <a:p>
            <a:pPr algn="l" defTabSz="1525853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Rome -</a:t>
            </a:r>
            <a:r>
              <a:rPr dirty="0"/>
              <a:t> </a:t>
            </a:r>
            <a:r>
              <a:rPr lang="it-IT" dirty="0" err="1"/>
              <a:t>December</a:t>
            </a:r>
            <a:r>
              <a:rPr lang="it-IT" dirty="0"/>
              <a:t> 1</a:t>
            </a:r>
            <a:r>
              <a:rPr lang="it-IT" baseline="30000" dirty="0"/>
              <a:t>st</a:t>
            </a:r>
            <a:r>
              <a:rPr lang="it-IT" dirty="0"/>
              <a:t>, 2025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Text"/>
          <p:cNvSpPr txBox="1">
            <a:spLocks noGrp="1"/>
          </p:cNvSpPr>
          <p:nvPr>
            <p:ph type="title"/>
          </p:nvPr>
        </p:nvSpPr>
        <p:spPr>
          <a:xfrm>
            <a:off x="894079" y="519290"/>
            <a:ext cx="10130886" cy="1033523"/>
          </a:xfrm>
          <a:prstGeom prst="rect">
            <a:avLst/>
          </a:prstGeom>
        </p:spPr>
        <p:txBody>
          <a:bodyPr lIns="65023" tIns="65023" rIns="65023" bIns="65023"/>
          <a:lstStyle>
            <a:lvl1pPr algn="l" defTabSz="1300480">
              <a:lnSpc>
                <a:spcPct val="90000"/>
              </a:lnSpc>
              <a:defRPr sz="3800" b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Connettore 1 8"/>
          <p:cNvSpPr/>
          <p:nvPr/>
        </p:nvSpPr>
        <p:spPr>
          <a:xfrm>
            <a:off x="894080" y="9040144"/>
            <a:ext cx="11509005" cy="1"/>
          </a:xfrm>
          <a:prstGeom prst="line">
            <a:avLst/>
          </a:prstGeom>
          <a:ln w="3175">
            <a:solidFill>
              <a:srgbClr val="2E75B6"/>
            </a:solidFill>
            <a:miter/>
          </a:ln>
        </p:spPr>
        <p:txBody>
          <a:bodyPr lIns="65023" tIns="65023" rIns="65023" bIns="65023"/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4079" y="1889379"/>
            <a:ext cx="5731008" cy="6724044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310242" indent="-310242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1pPr>
            <a:lvl2pPr marL="819150" indent="-36195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2pPr>
            <a:lvl3pPr marL="1348739" indent="-434339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3pPr>
            <a:lvl4pPr marL="18542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4pPr>
            <a:lvl5pPr marL="23114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1994" y="9114114"/>
            <a:ext cx="348727" cy="3713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65227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2717800" y="635000"/>
            <a:ext cx="12357100" cy="8238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4533900" y="26035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21"/>
          </p:nvPr>
        </p:nvSpPr>
        <p:spPr>
          <a:xfrm>
            <a:off x="-2374900" y="889000"/>
            <a:ext cx="11976100" cy="7984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6680200" y="5026947"/>
            <a:ext cx="6057901" cy="40407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quarter" idx="23"/>
          </p:nvPr>
        </p:nvSpPr>
        <p:spPr>
          <a:xfrm>
            <a:off x="6502400" y="886747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7.png"/><Relationship Id="rId7" Type="http://schemas.openxmlformats.org/officeDocument/2006/relationships/image" Target="../media/image58.t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.tif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0.png"/><Relationship Id="rId5" Type="http://schemas.openxmlformats.org/officeDocument/2006/relationships/image" Target="../media/image60.tif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tiff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68.png"/><Relationship Id="rId4" Type="http://schemas.openxmlformats.org/officeDocument/2006/relationships/image" Target="../media/image67.t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7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6.png"/><Relationship Id="rId4" Type="http://schemas.openxmlformats.org/officeDocument/2006/relationships/image" Target="../media/image8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Rectangle 18"/>
          <p:cNvSpPr txBox="1"/>
          <p:nvPr/>
        </p:nvSpPr>
        <p:spPr>
          <a:xfrm>
            <a:off x="629896" y="5632332"/>
            <a:ext cx="11869423" cy="58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baseline="0" dirty="0"/>
              <a:t>Center for Nonlinear Plasma Science and ENEA C.R. Frascati, 00044 Frascati, Italy</a:t>
            </a:r>
          </a:p>
        </p:txBody>
      </p:sp>
      <p:sp>
        <p:nvSpPr>
          <p:cNvPr id="168" name="Nonlinear gyrokinetic theory of…"/>
          <p:cNvSpPr txBox="1"/>
          <p:nvPr/>
        </p:nvSpPr>
        <p:spPr>
          <a:xfrm>
            <a:off x="509975" y="2462958"/>
            <a:ext cx="9291005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42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it-IT" dirty="0" err="1"/>
              <a:t>Recent</a:t>
            </a:r>
            <a:r>
              <a:rPr lang="it-IT" dirty="0"/>
              <a:t> </a:t>
            </a:r>
            <a:r>
              <a:rPr lang="it-IT" dirty="0" err="1"/>
              <a:t>advances</a:t>
            </a:r>
            <a:r>
              <a:rPr lang="it-IT" dirty="0"/>
              <a:t> in plasma </a:t>
            </a:r>
            <a:r>
              <a:rPr lang="it-IT" dirty="0" err="1"/>
              <a:t>physics</a:t>
            </a:r>
            <a:endParaRPr lang="it-IT" dirty="0"/>
          </a:p>
        </p:txBody>
      </p:sp>
      <p:sp>
        <p:nvSpPr>
          <p:cNvPr id="169" name="Rectangle 18"/>
          <p:cNvSpPr txBox="1"/>
          <p:nvPr/>
        </p:nvSpPr>
        <p:spPr>
          <a:xfrm>
            <a:off x="629896" y="4928332"/>
            <a:ext cx="2271009" cy="634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3200" b="1" baseline="3068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aseline="0" dirty="0"/>
              <a:t>Fulvio Zonca</a:t>
            </a:r>
            <a:endParaRPr dirty="0"/>
          </a:p>
        </p:txBody>
      </p:sp>
      <p:sp>
        <p:nvSpPr>
          <p:cNvPr id="170" name="Rectangle 19"/>
          <p:cNvSpPr txBox="1"/>
          <p:nvPr/>
        </p:nvSpPr>
        <p:spPr>
          <a:xfrm>
            <a:off x="629896" y="6110640"/>
            <a:ext cx="12411701" cy="495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0423" tIns="70423" rIns="70423" bIns="70423">
            <a:spAutoFit/>
          </a:bodyPr>
          <a:lstStyle/>
          <a:p>
            <a:pPr algn="l" defTabSz="1525853">
              <a:lnSpc>
                <a:spcPct val="80000"/>
              </a:lnSpc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baseline="0" dirty="0"/>
              <a:t>IFTS and </a:t>
            </a:r>
            <a:r>
              <a:rPr lang="it-IT" baseline="0" dirty="0"/>
              <a:t>School of </a:t>
            </a:r>
            <a:r>
              <a:rPr baseline="0" dirty="0"/>
              <a:t>Physics, Zhejiang University, Hangzhou, 310027 P.R. China</a:t>
            </a:r>
          </a:p>
        </p:txBody>
      </p:sp>
      <p:sp>
        <p:nvSpPr>
          <p:cNvPr id="171" name="Acknowledgments: S. Briguglio, Ph. Lauber, G. Vlad, X. Tao, X. Wang"/>
          <p:cNvSpPr txBox="1"/>
          <p:nvPr/>
        </p:nvSpPr>
        <p:spPr>
          <a:xfrm>
            <a:off x="-13640" y="7445971"/>
            <a:ext cx="12635358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1350644" marR="457200" lvl="3" indent="-664844" algn="l" defTabSz="457200">
              <a:spcBef>
                <a:spcPts val="1000"/>
              </a:spcBef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Acknowledgments: S. Briguglio,</a:t>
            </a:r>
            <a:r>
              <a:rPr lang="it-IT" dirty="0"/>
              <a:t> L. Chen, M.V. Falessi, </a:t>
            </a:r>
            <a:r>
              <a:rPr lang="it-IT" dirty="0" err="1"/>
              <a:t>Ph</a:t>
            </a:r>
            <a:r>
              <a:rPr lang="it-IT" dirty="0"/>
              <a:t>. </a:t>
            </a:r>
            <a:r>
              <a:rPr lang="it-IT" dirty="0" err="1"/>
              <a:t>Lauber</a:t>
            </a:r>
            <a:r>
              <a:rPr lang="it-IT" dirty="0"/>
              <a:t>, G. </a:t>
            </a:r>
            <a:r>
              <a:rPr lang="it-IT" dirty="0" err="1"/>
              <a:t>Meng</a:t>
            </a:r>
            <a:r>
              <a:rPr lang="it-IT" dirty="0"/>
              <a:t>, A. </a:t>
            </a:r>
            <a:r>
              <a:rPr lang="it-IT" dirty="0" err="1"/>
              <a:t>Mishchenko</a:t>
            </a:r>
            <a:r>
              <a:rPr lang="it-IT" dirty="0"/>
              <a:t>, </a:t>
            </a:r>
            <a:r>
              <a:rPr lang="it-IT" dirty="0" err="1"/>
              <a:t>Z</a:t>
            </a:r>
            <a:r>
              <a:rPr lang="it-IT" dirty="0"/>
              <a:t>. </a:t>
            </a:r>
            <a:r>
              <a:rPr lang="it-IT" dirty="0" err="1"/>
              <a:t>Qiu</a:t>
            </a:r>
            <a:r>
              <a:rPr lang="it-IT" dirty="0"/>
              <a:t>, </a:t>
            </a:r>
            <a:r>
              <a:rPr dirty="0"/>
              <a:t>X. Tao, </a:t>
            </a:r>
            <a:r>
              <a:rPr lang="it-IT" dirty="0"/>
              <a:t>G. Vlad, </a:t>
            </a:r>
            <a:r>
              <a:rPr dirty="0"/>
              <a:t>X. Wang</a:t>
            </a:r>
            <a:r>
              <a:rPr lang="it-IT" dirty="0"/>
              <a:t>, G. Wei</a:t>
            </a:r>
            <a:r>
              <a:rPr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DCF36-034F-7F3A-1AF6-32E0092F7EC6}"/>
              </a:ext>
            </a:extLst>
          </p:cNvPr>
          <p:cNvSpPr txBox="1"/>
          <p:nvPr/>
        </p:nvSpPr>
        <p:spPr>
          <a:xfrm>
            <a:off x="10401641" y="65064"/>
            <a:ext cx="2520035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600" i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December</a:t>
            </a:r>
            <a:r>
              <a:rPr lang="it-IT" sz="16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1st, 2025</a:t>
            </a:r>
            <a:endParaRPr kumimoji="0" lang="it-IT" sz="1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6E749-795F-A6CA-C696-8CA6181F3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>
            <a:extLst>
              <a:ext uri="{FF2B5EF4-FFF2-40B4-BE49-F238E27FC236}">
                <a16:creationId xmlns:a16="http://schemas.microsoft.com/office/drawing/2014/main" id="{80ACFB44-2FB5-A91B-803D-497112E0A9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7779" y="65258"/>
            <a:ext cx="10977802" cy="113440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sz="4400" dirty="0" err="1"/>
              <a:t>What</a:t>
            </a:r>
            <a:r>
              <a:rPr lang="it-IT" sz="4400" dirty="0"/>
              <a:t> </a:t>
            </a:r>
            <a:r>
              <a:rPr lang="it-IT" sz="4400" dirty="0" err="1"/>
              <a:t>is</a:t>
            </a:r>
            <a:r>
              <a:rPr lang="it-IT" sz="4400" dirty="0"/>
              <a:t> chorus?</a:t>
            </a:r>
            <a:endParaRPr sz="4400" dirty="0"/>
          </a:p>
        </p:txBody>
      </p:sp>
      <p:sp>
        <p:nvSpPr>
          <p:cNvPr id="181" name="Slide Number">
            <a:extLst>
              <a:ext uri="{FF2B5EF4-FFF2-40B4-BE49-F238E27FC236}">
                <a16:creationId xmlns:a16="http://schemas.microsoft.com/office/drawing/2014/main" id="{1B1A3381-C7F6-71D2-B0D1-1C40F6CD969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 dirty="0"/>
          </a:p>
        </p:txBody>
      </p:sp>
      <p:pic>
        <p:nvPicPr>
          <p:cNvPr id="183" name="Picture 8" descr="Picture 8">
            <a:extLst>
              <a:ext uri="{FF2B5EF4-FFF2-40B4-BE49-F238E27FC236}">
                <a16:creationId xmlns:a16="http://schemas.microsoft.com/office/drawing/2014/main" id="{CF32BC76-1499-9BA4-2833-9E423E57B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>
            <a:extLst>
              <a:ext uri="{FF2B5EF4-FFF2-40B4-BE49-F238E27FC236}">
                <a16:creationId xmlns:a16="http://schemas.microsoft.com/office/drawing/2014/main" id="{289FB4A9-CBA4-3403-75A2-AA9383A8E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C9F888-F661-5A2D-A58D-51F30DA2EA37}"/>
              </a:ext>
            </a:extLst>
          </p:cNvPr>
          <p:cNvSpPr/>
          <p:nvPr/>
        </p:nvSpPr>
        <p:spPr>
          <a:xfrm>
            <a:off x="637778" y="1372282"/>
            <a:ext cx="12256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200" marR="457200" lvl="2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 err="1"/>
              <a:t>These</a:t>
            </a:r>
            <a:r>
              <a:rPr lang="it-IT" sz="3200" dirty="0"/>
              <a:t> bursts are </a:t>
            </a:r>
            <a:r>
              <a:rPr lang="it-IT" sz="3200" dirty="0" err="1"/>
              <a:t>known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chorus </a:t>
            </a:r>
            <a:r>
              <a:rPr lang="it-IT" sz="3200" dirty="0" err="1"/>
              <a:t>because</a:t>
            </a:r>
            <a:r>
              <a:rPr lang="it-IT" sz="3200" dirty="0"/>
              <a:t> of </a:t>
            </a:r>
            <a:r>
              <a:rPr lang="it-IT" sz="3200" dirty="0" err="1"/>
              <a:t>their</a:t>
            </a:r>
            <a:r>
              <a:rPr lang="it-IT" sz="3200" dirty="0"/>
              <a:t> </a:t>
            </a:r>
            <a:r>
              <a:rPr lang="it-IT" sz="3200" dirty="0" err="1"/>
              <a:t>characteristic</a:t>
            </a:r>
            <a:r>
              <a:rPr lang="it-IT" sz="3200" dirty="0"/>
              <a:t> frequency </a:t>
            </a:r>
            <a:r>
              <a:rPr lang="it-IT" sz="3200" dirty="0" err="1"/>
              <a:t>chirping</a:t>
            </a:r>
            <a:endParaRPr lang="it-IT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81526-1ECD-7563-1EEC-5390D9E9E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39" y="3317847"/>
            <a:ext cx="12282990" cy="48883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5D9B4D-838D-3811-B6DB-DA2206EC61CE}"/>
              </a:ext>
            </a:extLst>
          </p:cNvPr>
          <p:cNvSpPr txBox="1"/>
          <p:nvPr/>
        </p:nvSpPr>
        <p:spPr>
          <a:xfrm>
            <a:off x="9096327" y="2400640"/>
            <a:ext cx="3908473" cy="964367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GB" sz="2800" dirty="0">
                <a:effectLst/>
                <a:latin typeface="TimesNewRomanPSMT"/>
              </a:rPr>
              <a:t>Angelopoulos V. 2008. </a:t>
            </a:r>
          </a:p>
          <a:p>
            <a:pPr algn="l"/>
            <a:r>
              <a:rPr lang="en-GB" sz="2800" dirty="0">
                <a:solidFill>
                  <a:srgbClr val="0000FF"/>
                </a:solidFill>
                <a:effectLst/>
                <a:latin typeface="TimesNewRomanPSMT"/>
              </a:rPr>
              <a:t>Space Sci Rev</a:t>
            </a:r>
            <a:r>
              <a:rPr lang="en-GB" sz="2800" dirty="0">
                <a:effectLst/>
                <a:latin typeface="TimesNewRomanPSMT"/>
              </a:rPr>
              <a:t>, 141: 5–34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8498501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3"/>
          <p:cNvSpPr txBox="1">
            <a:spLocks noGrp="1"/>
          </p:cNvSpPr>
          <p:nvPr>
            <p:ph type="title"/>
          </p:nvPr>
        </p:nvSpPr>
        <p:spPr>
          <a:xfrm>
            <a:off x="745261" y="8483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Earth’s</a:t>
            </a:r>
            <a:r>
              <a:rPr lang="it-IT" dirty="0"/>
              <a:t> </a:t>
            </a:r>
            <a:r>
              <a:rPr lang="it-IT" dirty="0" err="1"/>
              <a:t>radiation</a:t>
            </a:r>
            <a:r>
              <a:rPr lang="it-IT" dirty="0"/>
              <a:t> </a:t>
            </a:r>
            <a:r>
              <a:rPr lang="it-IT" dirty="0" err="1"/>
              <a:t>belts</a:t>
            </a:r>
            <a:endParaRPr dirty="0"/>
          </a:p>
        </p:txBody>
      </p:sp>
      <p:sp>
        <p:nvSpPr>
          <p:cNvPr id="2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 dirty="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CE409122-D64E-B97E-5AD6-1D44F4F14813}"/>
              </a:ext>
            </a:extLst>
          </p:cNvPr>
          <p:cNvSpPr txBox="1"/>
          <p:nvPr/>
        </p:nvSpPr>
        <p:spPr>
          <a:xfrm>
            <a:off x="411843" y="7341896"/>
            <a:ext cx="12589742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❑"/>
            </a:pPr>
            <a:r>
              <a:rPr lang="en-GB" dirty="0">
                <a:solidFill>
                  <a:srgbClr val="FF0000"/>
                </a:solidFill>
                <a:effectLst/>
                <a:latin typeface="Helvetica" pitchFamily="2" charset="0"/>
              </a:rPr>
              <a:t>Whistler mode chorus</a:t>
            </a:r>
            <a:r>
              <a:rPr lang="en-GB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is responsible for electron acceleration to MeV energy in Earth’s radiation belts                   </a:t>
            </a:r>
          </a:p>
          <a:p>
            <a:pPr algn="l">
              <a:buSzPct val="100000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             (R. B. Horne, Nature 2005)</a:t>
            </a:r>
            <a:endParaRPr lang="en-GB" dirty="0"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A17D3-5B44-DE8D-F168-74B4E3A98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865" y="3244177"/>
            <a:ext cx="6019800" cy="3987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DB90FF-F99A-7CDE-132C-198A9A4A4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5" y="1666722"/>
            <a:ext cx="7099300" cy="4381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99B4A7-3A45-7AF6-F387-AFEE6289B3B8}"/>
              </a:ext>
            </a:extLst>
          </p:cNvPr>
          <p:cNvSpPr txBox="1"/>
          <p:nvPr/>
        </p:nvSpPr>
        <p:spPr>
          <a:xfrm>
            <a:off x="6925947" y="1457624"/>
            <a:ext cx="5783635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571500" marR="0" indent="-5715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Significant MeV electron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     population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itchFamily="2" charset="2"/>
              <a:buChar char="q"/>
              <a:tabLst/>
            </a:pPr>
            <a:r>
              <a:rPr lang="en-US" dirty="0">
                <a:solidFill>
                  <a:srgbClr val="FF0000"/>
                </a:solidFill>
                <a:latin typeface="Helvetica" pitchFamily="2" charset="0"/>
              </a:rPr>
              <a:t>Formation mechanism?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DFDBA062-1173-1696-06A2-A7ECDA7C0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9" descr="Picture 9">
            <a:extLst>
              <a:ext uri="{FF2B5EF4-FFF2-40B4-BE49-F238E27FC236}">
                <a16:creationId xmlns:a16="http://schemas.microsoft.com/office/drawing/2014/main" id="{1DF6583C-4289-8CA9-4F89-0B62D32D7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719856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C6A2E-F79D-D701-F8CB-8357A0AA2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3">
            <a:extLst>
              <a:ext uri="{FF2B5EF4-FFF2-40B4-BE49-F238E27FC236}">
                <a16:creationId xmlns:a16="http://schemas.microsoft.com/office/drawing/2014/main" id="{97E84E80-CCEE-39CF-B8FF-775EEC55D9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8483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Wave</a:t>
            </a:r>
            <a:r>
              <a:rPr lang="it-IT" dirty="0"/>
              <a:t> </a:t>
            </a:r>
            <a:r>
              <a:rPr lang="it-IT" dirty="0" err="1"/>
              <a:t>packet</a:t>
            </a:r>
            <a:r>
              <a:rPr lang="it-IT" dirty="0"/>
              <a:t> </a:t>
            </a:r>
            <a:r>
              <a:rPr lang="it-IT" dirty="0" err="1"/>
              <a:t>evolution</a:t>
            </a:r>
            <a:endParaRPr dirty="0"/>
          </a:p>
        </p:txBody>
      </p:sp>
      <p:sp>
        <p:nvSpPr>
          <p:cNvPr id="299" name="Slide Number">
            <a:extLst>
              <a:ext uri="{FF2B5EF4-FFF2-40B4-BE49-F238E27FC236}">
                <a16:creationId xmlns:a16="http://schemas.microsoft.com/office/drawing/2014/main" id="{8C41AA00-1059-3B38-A43B-2BB6105770A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 dirty="0"/>
          </a:p>
        </p:txBody>
      </p:sp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C8E0EFE3-ECDA-7869-7075-755BF8A39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9" descr="Picture 9">
            <a:extLst>
              <a:ext uri="{FF2B5EF4-FFF2-40B4-BE49-F238E27FC236}">
                <a16:creationId xmlns:a16="http://schemas.microsoft.com/office/drawing/2014/main" id="{B26A4AB3-D091-4A30-E718-142150F3B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CE4E1F87-D565-6EB9-CAB6-ECE9FF3BCE6B}"/>
              </a:ext>
            </a:extLst>
          </p:cNvPr>
          <p:cNvSpPr txBox="1"/>
          <p:nvPr/>
        </p:nvSpPr>
        <p:spPr>
          <a:xfrm>
            <a:off x="201699" y="1487463"/>
            <a:ext cx="127998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Consider a parallel (to ambient </a:t>
            </a:r>
            <a:r>
              <a:rPr lang="en-GB" b="1" dirty="0">
                <a:solidFill>
                  <a:schemeClr val="tx1"/>
                </a:solidFill>
                <a:latin typeface="Helvetica" pitchFamily="2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) propagating wave packet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CBB72F-D276-6F0F-86A5-3C64C46A5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196" y="2087744"/>
            <a:ext cx="9506499" cy="15366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72F8DF-1BB7-3473-E834-BD2518578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3051" y="4417168"/>
            <a:ext cx="5918698" cy="1545147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E35341CD-CFFF-F21C-7D59-73F9B5927165}"/>
              </a:ext>
            </a:extLst>
          </p:cNvPr>
          <p:cNvSpPr txBox="1"/>
          <p:nvPr/>
        </p:nvSpPr>
        <p:spPr>
          <a:xfrm>
            <a:off x="215307" y="3574819"/>
            <a:ext cx="127998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From Faraday’s law (</a:t>
            </a:r>
            <a:r>
              <a:rPr lang="en-GB" b="1" dirty="0">
                <a:solidFill>
                  <a:schemeClr val="tx1"/>
                </a:solidFill>
                <a:latin typeface="Helvetica" pitchFamily="2" charset="0"/>
              </a:rPr>
              <a:t>z</a:t>
            </a: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 being the unit vector along </a:t>
            </a:r>
            <a:r>
              <a:rPr lang="en-GB" b="1" dirty="0">
                <a:solidFill>
                  <a:schemeClr val="tx1"/>
                </a:solidFill>
                <a:latin typeface="Helvetica" pitchFamily="2" charset="0"/>
              </a:rPr>
              <a:t>B</a:t>
            </a: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)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10939CE-A29C-E42B-C0CA-CB84001C8BDC}"/>
              </a:ext>
            </a:extLst>
          </p:cNvPr>
          <p:cNvSpPr txBox="1"/>
          <p:nvPr/>
        </p:nvSpPr>
        <p:spPr>
          <a:xfrm>
            <a:off x="215307" y="5774858"/>
            <a:ext cx="12799886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Separate perturbed current density in thermal and “hot” components; and use </a:t>
            </a:r>
            <a:r>
              <a:rPr lang="en-GB" dirty="0" err="1">
                <a:solidFill>
                  <a:schemeClr val="tx1"/>
                </a:solidFill>
                <a:latin typeface="Helvetica" pitchFamily="2" charset="0"/>
              </a:rPr>
              <a:t>Ampére’s</a:t>
            </a: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 law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E587CE-4E94-7EA8-4779-7EA5F0B63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5674" y="6890154"/>
            <a:ext cx="8644257" cy="16475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51AFDC-5B96-72AD-8470-50149ABC98BF}"/>
              </a:ext>
            </a:extLst>
          </p:cNvPr>
          <p:cNvSpPr txBox="1"/>
          <p:nvPr/>
        </p:nvSpPr>
        <p:spPr>
          <a:xfrm>
            <a:off x="8274196" y="8475144"/>
            <a:ext cx="440986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= “hot” electron current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5A36DA-F440-8596-E218-23C6473056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2918" y="8381360"/>
            <a:ext cx="835446" cy="7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5040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7EE9-4D0A-42C5-BD2F-0FF93D815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3">
            <a:extLst>
              <a:ext uri="{FF2B5EF4-FFF2-40B4-BE49-F238E27FC236}">
                <a16:creationId xmlns:a16="http://schemas.microsoft.com/office/drawing/2014/main" id="{8C6A09F1-4DF7-63D5-30E4-8427FC13B8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8483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Hot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99" name="Slide Number">
            <a:extLst>
              <a:ext uri="{FF2B5EF4-FFF2-40B4-BE49-F238E27FC236}">
                <a16:creationId xmlns:a16="http://schemas.microsoft.com/office/drawing/2014/main" id="{73FCC7B1-46B4-6EAD-3997-8B28F6534E1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 dirty="0"/>
          </a:p>
        </p:txBody>
      </p:sp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5C1A8AAF-E485-1F92-9468-3E8341785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9" descr="Picture 9">
            <a:extLst>
              <a:ext uri="{FF2B5EF4-FFF2-40B4-BE49-F238E27FC236}">
                <a16:creationId xmlns:a16="http://schemas.microsoft.com/office/drawing/2014/main" id="{551ECE6F-E561-2DBD-B27C-29149098C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3D52519D-8CB8-3B0B-CE1E-531F12007CAE}"/>
              </a:ext>
            </a:extLst>
          </p:cNvPr>
          <p:cNvSpPr txBox="1"/>
          <p:nvPr/>
        </p:nvSpPr>
        <p:spPr>
          <a:xfrm>
            <a:off x="204914" y="1276121"/>
            <a:ext cx="12799886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Calculate hot electron response from linearized Vlasov equation with</a:t>
            </a:r>
          </a:p>
          <a:p>
            <a:pPr algn="l">
              <a:buSzPct val="100000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05FD365E-25DD-0A8A-6001-62CFC3F09227}"/>
              </a:ext>
            </a:extLst>
          </p:cNvPr>
          <p:cNvSpPr txBox="1"/>
          <p:nvPr/>
        </p:nvSpPr>
        <p:spPr>
          <a:xfrm>
            <a:off x="215307" y="3902508"/>
            <a:ext cx="127998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Using cylindrical coordinates                       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BB350-8213-5854-C450-8E56C09FE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051" y="1788328"/>
            <a:ext cx="2427244" cy="718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DCE38D-5BC5-1557-8553-A93225FD5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84" y="2389311"/>
            <a:ext cx="11779750" cy="14935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9FC412-B045-BA34-5DAC-0238E5A40A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1234" y="3990878"/>
            <a:ext cx="2917223" cy="5629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56774D-AC40-CCA5-3A09-AEE623F427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0116" y="3968483"/>
            <a:ext cx="2686295" cy="6333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8372BE-DA2E-FBE2-915E-AF1A4F9863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9201" y="4773958"/>
            <a:ext cx="11462240" cy="3035455"/>
          </a:xfrm>
          <a:prstGeom prst="rect">
            <a:avLst/>
          </a:prstGeom>
        </p:spPr>
      </p:pic>
      <p:sp>
        <p:nvSpPr>
          <p:cNvPr id="17" name="TextBox 12">
            <a:extLst>
              <a:ext uri="{FF2B5EF4-FFF2-40B4-BE49-F238E27FC236}">
                <a16:creationId xmlns:a16="http://schemas.microsoft.com/office/drawing/2014/main" id="{CF8C5794-F701-B0B4-1AD4-5CBF71C03B20}"/>
              </a:ext>
            </a:extLst>
          </p:cNvPr>
          <p:cNvSpPr txBox="1"/>
          <p:nvPr/>
        </p:nvSpPr>
        <p:spPr>
          <a:xfrm>
            <a:off x="204914" y="7965366"/>
            <a:ext cx="127998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Resonance condition when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EEBE0F5-8115-F0B3-76E0-5C8A6E1732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101" y="7960119"/>
            <a:ext cx="4735823" cy="65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1767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9D92C-EA4B-2873-C3F6-F94433735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3">
            <a:extLst>
              <a:ext uri="{FF2B5EF4-FFF2-40B4-BE49-F238E27FC236}">
                <a16:creationId xmlns:a16="http://schemas.microsoft.com/office/drawing/2014/main" id="{E33C4D98-1699-30E6-92B4-7D9BA5B0B5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8483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99" name="Slide Number">
            <a:extLst>
              <a:ext uri="{FF2B5EF4-FFF2-40B4-BE49-F238E27FC236}">
                <a16:creationId xmlns:a16="http://schemas.microsoft.com/office/drawing/2014/main" id="{21DEA838-9E97-995D-BE83-EE8DB62D9B83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 dirty="0"/>
          </a:p>
        </p:txBody>
      </p:sp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9C6D5321-E51E-6F51-DC90-02429998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9" descr="Picture 9">
            <a:extLst>
              <a:ext uri="{FF2B5EF4-FFF2-40B4-BE49-F238E27FC236}">
                <a16:creationId xmlns:a16="http://schemas.microsoft.com/office/drawing/2014/main" id="{C9F26DE9-8DD7-11F0-2CC6-FA4F1F28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96678F21-076A-22CF-7AAC-77F94D0E1536}"/>
              </a:ext>
            </a:extLst>
          </p:cNvPr>
          <p:cNvSpPr txBox="1"/>
          <p:nvPr/>
        </p:nvSpPr>
        <p:spPr>
          <a:xfrm>
            <a:off x="204914" y="1219242"/>
            <a:ext cx="12799886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Single particle equations of motion for electrons interacting with whistler wave packet are the starting point to uncover </a:t>
            </a:r>
            <a:r>
              <a:rPr lang="en-GB">
                <a:solidFill>
                  <a:schemeClr val="tx1"/>
                </a:solidFill>
                <a:latin typeface="Helvetica" pitchFamily="2" charset="0"/>
              </a:rPr>
              <a:t>nonlinear electron response</a:t>
            </a:r>
            <a:endParaRPr lang="en-GB" dirty="0">
              <a:solidFill>
                <a:schemeClr val="tx1"/>
              </a:solidFill>
              <a:latin typeface="Helvetica" pitchFamily="2" charset="0"/>
            </a:endParaRPr>
          </a:p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Effect of fluctuations and B-field nonuniformity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7C2C1-EAC3-04FE-288A-271AA31FD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392" y="3537825"/>
            <a:ext cx="9870188" cy="4340083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4FFE76DC-86DB-1FD7-72CE-46020BC92A49}"/>
              </a:ext>
            </a:extLst>
          </p:cNvPr>
          <p:cNvSpPr txBox="1"/>
          <p:nvPr/>
        </p:nvSpPr>
        <p:spPr>
          <a:xfrm>
            <a:off x="204914" y="7562074"/>
            <a:ext cx="12799886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</a:rPr>
              <a:t>Can be cast as nonlinear pendulum equation with wave particle trapping frequency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4A5ADF-8154-8316-550C-4333FCDCE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400" y="8181624"/>
            <a:ext cx="47244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5040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Phase</a:t>
            </a:r>
            <a:r>
              <a:rPr lang="it-IT" dirty="0"/>
              <a:t> </a:t>
            </a:r>
            <a:r>
              <a:rPr lang="it-IT" dirty="0" err="1"/>
              <a:t>space</a:t>
            </a:r>
            <a:r>
              <a:rPr lang="it-IT" dirty="0"/>
              <a:t> </a:t>
            </a:r>
            <a:r>
              <a:rPr lang="it-IT" dirty="0" err="1"/>
              <a:t>structures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 dirty="0"/>
          </a:p>
        </p:txBody>
      </p:sp>
      <p:pic>
        <p:nvPicPr>
          <p:cNvPr id="23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0EE139-BE21-0243-80E5-08D365B0B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17925"/>
            <a:ext cx="13004800" cy="7117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A2B1C3-AED5-274C-BC61-BF53652AB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631" y="8745448"/>
            <a:ext cx="6121400" cy="1041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31D7C-05D8-B040-8770-6B33670B1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541" y="8397169"/>
            <a:ext cx="27559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A62310-37E2-EF48-A799-11D2447AC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5363" y="9004103"/>
            <a:ext cx="4774822" cy="63664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41A34B8-DF88-E901-219A-8171BC0702C8}"/>
              </a:ext>
            </a:extLst>
          </p:cNvPr>
          <p:cNvSpPr/>
          <p:nvPr/>
        </p:nvSpPr>
        <p:spPr>
          <a:xfrm>
            <a:off x="2726265" y="2334481"/>
            <a:ext cx="2152309" cy="4438853"/>
          </a:xfrm>
          <a:prstGeom prst="ellipse">
            <a:avLst/>
          </a:prstGeom>
          <a:blipFill dpi="0" rotWithShape="1">
            <a:blip r:embed="rId9">
              <a:alphaModFix amt="35255"/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7C304C-DF31-6068-DCA2-17165C92A086}"/>
              </a:ext>
            </a:extLst>
          </p:cNvPr>
          <p:cNvSpPr/>
          <p:nvPr/>
        </p:nvSpPr>
        <p:spPr>
          <a:xfrm>
            <a:off x="8072351" y="2334480"/>
            <a:ext cx="2152309" cy="4438853"/>
          </a:xfrm>
          <a:prstGeom prst="ellipse">
            <a:avLst/>
          </a:prstGeom>
          <a:blipFill dpi="0" rotWithShape="1">
            <a:blip r:embed="rId9">
              <a:alphaModFix amt="35255"/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940869D-4667-4D07-5388-E96426A10C98}"/>
              </a:ext>
            </a:extLst>
          </p:cNvPr>
          <p:cNvSpPr/>
          <p:nvPr/>
        </p:nvSpPr>
        <p:spPr>
          <a:xfrm>
            <a:off x="2495501" y="1770453"/>
            <a:ext cx="2613835" cy="5566905"/>
          </a:xfrm>
          <a:prstGeom prst="ellipse">
            <a:avLst/>
          </a:prstGeom>
          <a:solidFill>
            <a:schemeClr val="accent5">
              <a:alpha val="26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7790B1-D71B-0E97-6963-DDC66F72B0B2}"/>
              </a:ext>
            </a:extLst>
          </p:cNvPr>
          <p:cNvSpPr/>
          <p:nvPr/>
        </p:nvSpPr>
        <p:spPr>
          <a:xfrm>
            <a:off x="7809300" y="1770452"/>
            <a:ext cx="2613835" cy="5566905"/>
          </a:xfrm>
          <a:prstGeom prst="ellipse">
            <a:avLst/>
          </a:prstGeom>
          <a:solidFill>
            <a:schemeClr val="accent5">
              <a:alpha val="26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A73137-5AF2-0124-0EBD-0D5C63FBA07E}"/>
              </a:ext>
            </a:extLst>
          </p:cNvPr>
          <p:cNvSpPr txBox="1"/>
          <p:nvPr/>
        </p:nvSpPr>
        <p:spPr>
          <a:xfrm>
            <a:off x="5274620" y="8152821"/>
            <a:ext cx="768319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C</a:t>
            </a:r>
            <a:r>
              <a:rPr kumimoji="0" lang="en-IT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ontinuous emission &amp; absorption</a:t>
            </a:r>
          </a:p>
        </p:txBody>
      </p:sp>
    </p:spTree>
    <p:extLst>
      <p:ext uri="{BB962C8B-B14F-4D97-AF65-F5344CB8AC3E}">
        <p14:creationId xmlns:p14="http://schemas.microsoft.com/office/powerpoint/2010/main" val="35585957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 dirty="0"/>
          </a:p>
        </p:txBody>
      </p:sp>
      <p:pic>
        <p:nvPicPr>
          <p:cNvPr id="24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97A5B7A-CAA4-0246-8B02-86CBE36D6BAF}"/>
              </a:ext>
            </a:extLst>
          </p:cNvPr>
          <p:cNvSpPr txBox="1"/>
          <p:nvPr/>
        </p:nvSpPr>
        <p:spPr>
          <a:xfrm>
            <a:off x="199033" y="1315598"/>
            <a:ext cx="12606734" cy="121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dirty="0">
                <a:solidFill>
                  <a:schemeClr val="accent5"/>
                </a:solidFill>
              </a:rPr>
              <a:t>Renormalization via same-k interactions:</a:t>
            </a:r>
          </a:p>
          <a:p>
            <a:pPr marL="2235200" marR="457200" lvl="4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200" dirty="0"/>
              <a:t>Secular growth on short time scale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605A0-25CB-BC4D-8BB7-19A6B6BB8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276" y="2626751"/>
            <a:ext cx="4920287" cy="1341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8D8F50-02C2-BF4E-84A1-4839828EE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278" y="3900220"/>
            <a:ext cx="10551157" cy="2454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BF67D-48B5-5445-B633-F45ECD6C0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8257" y="6808899"/>
            <a:ext cx="5911814" cy="1151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AB130D-79FA-4A4B-9E8D-CBC6A7657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3325" y="7960551"/>
            <a:ext cx="4386755" cy="630142"/>
          </a:xfrm>
          <a:prstGeom prst="rect">
            <a:avLst/>
          </a:prstGeom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952E8680-3B91-3F46-8316-E27EB8331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5158943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D7A0B-6CA4-CC6A-CC2F-F80DF3DD8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>
            <a:extLst>
              <a:ext uri="{FF2B5EF4-FFF2-40B4-BE49-F238E27FC236}">
                <a16:creationId xmlns:a16="http://schemas.microsoft.com/office/drawing/2014/main" id="{AAA1D34C-DCC7-0CE2-C073-73AD6181D0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Nonlinear</a:t>
            </a:r>
            <a:r>
              <a:rPr lang="it-IT" dirty="0"/>
              <a:t> electron </a:t>
            </a:r>
            <a:r>
              <a:rPr lang="it-IT" dirty="0" err="1"/>
              <a:t>response</a:t>
            </a:r>
            <a:endParaRPr dirty="0"/>
          </a:p>
        </p:txBody>
      </p:sp>
      <p:sp>
        <p:nvSpPr>
          <p:cNvPr id="238" name="Slide Number">
            <a:extLst>
              <a:ext uri="{FF2B5EF4-FFF2-40B4-BE49-F238E27FC236}">
                <a16:creationId xmlns:a16="http://schemas.microsoft.com/office/drawing/2014/main" id="{A4108417-F7FA-2E2F-FDA2-93D607F8785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 dirty="0"/>
          </a:p>
        </p:txBody>
      </p:sp>
      <p:pic>
        <p:nvPicPr>
          <p:cNvPr id="240" name="Picture 7" descr="Picture 7">
            <a:extLst>
              <a:ext uri="{FF2B5EF4-FFF2-40B4-BE49-F238E27FC236}">
                <a16:creationId xmlns:a16="http://schemas.microsoft.com/office/drawing/2014/main" id="{8F6023CB-DE20-FF15-2AB9-D2BC04601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lculate (analytically) DW/DAW scattering cross sections:…">
            <a:extLst>
              <a:ext uri="{FF2B5EF4-FFF2-40B4-BE49-F238E27FC236}">
                <a16:creationId xmlns:a16="http://schemas.microsoft.com/office/drawing/2014/main" id="{6D9ED258-6692-035A-D4D1-509620C0E008}"/>
              </a:ext>
            </a:extLst>
          </p:cNvPr>
          <p:cNvSpPr txBox="1"/>
          <p:nvPr/>
        </p:nvSpPr>
        <p:spPr>
          <a:xfrm>
            <a:off x="199033" y="1315598"/>
            <a:ext cx="12606734" cy="1646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ma14="http://schemas.microsoft.com/office/mac/drawingml/2011/main" xmlns:a14="http://schemas.microsoft.com/office/drawing/2010/main" xmlns:mc="http://schemas.openxmlformats.org/markup-compatibility/2006" val="1"/>
            </a:ext>
          </a:extLst>
        </p:spPr>
        <p:txBody>
          <a:bodyPr lIns="50800" tIns="50800" rIns="50800" bIns="50800" anchor="t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altLang="zh-CN" dirty="0">
                <a:solidFill>
                  <a:schemeClr val="accent5"/>
                </a:solidFill>
              </a:rPr>
              <a:t>Renormalization via same-k interactions:</a:t>
            </a:r>
          </a:p>
          <a:p>
            <a:pPr marL="2235200" marR="457200" lvl="1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3000" dirty="0"/>
              <a:t>By iterative solution one obtains the dominant renormalized response </a:t>
            </a:r>
            <a:r>
              <a:rPr lang="en-US" sz="3000" dirty="0">
                <a:sym typeface="Wingdings" pitchFamily="2" charset="2"/>
              </a:rPr>
              <a:t> </a:t>
            </a:r>
            <a:r>
              <a:rPr lang="en-US" sz="3000" b="1" dirty="0">
                <a:solidFill>
                  <a:srgbClr val="C00000"/>
                </a:solidFill>
                <a:sym typeface="Wingdings" pitchFamily="2" charset="2"/>
              </a:rPr>
              <a:t>Dyson – like equation (DSE)</a:t>
            </a:r>
            <a:endParaRPr lang="en-US" sz="3000" b="1" dirty="0">
              <a:solidFill>
                <a:srgbClr val="C00000"/>
              </a:solidFill>
            </a:endParaRPr>
          </a:p>
        </p:txBody>
      </p:sp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99E5F2D3-226A-C0D6-995B-BE7CB7CA5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0BBC51-7140-B59D-9AEC-E803BF8EF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341" y="3182221"/>
            <a:ext cx="8166789" cy="22828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1A496E-AEE2-1C33-4749-E02CB2DC91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326" y="5419482"/>
            <a:ext cx="13004800" cy="27346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AB6896-9E97-7A21-136A-0B4788695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326" y="8188057"/>
            <a:ext cx="7374535" cy="15438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94BDAC-A45F-E19B-FD4A-05FAFC8F7D09}"/>
              </a:ext>
            </a:extLst>
          </p:cNvPr>
          <p:cNvSpPr txBox="1"/>
          <p:nvPr/>
        </p:nvSpPr>
        <p:spPr>
          <a:xfrm>
            <a:off x="7622253" y="8235889"/>
            <a:ext cx="3957815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 err="1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esonance</a:t>
            </a: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</a:t>
            </a:r>
            <a:r>
              <a:rPr kumimoji="0" lang="it-IT" sz="28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broadening</a:t>
            </a:r>
            <a:endParaRPr kumimoji="0" lang="it-IT" sz="2800" b="1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85604B-3AEA-A645-12A5-214EC298C854}"/>
              </a:ext>
            </a:extLst>
          </p:cNvPr>
          <p:cNvCxnSpPr>
            <a:cxnSpLocks/>
          </p:cNvCxnSpPr>
          <p:nvPr/>
        </p:nvCxnSpPr>
        <p:spPr>
          <a:xfrm flipV="1">
            <a:off x="6522522" y="8503639"/>
            <a:ext cx="1099731" cy="7470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27A866-ADE1-984D-9A7C-8F14182E7E94}"/>
              </a:ext>
            </a:extLst>
          </p:cNvPr>
          <p:cNvSpPr txBox="1"/>
          <p:nvPr/>
        </p:nvSpPr>
        <p:spPr>
          <a:xfrm>
            <a:off x="10382287" y="2900992"/>
            <a:ext cx="242374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[RMPP 2021 5:8]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E39F9A-8716-FCCD-D42D-BA187F602BF6}"/>
              </a:ext>
            </a:extLst>
          </p:cNvPr>
          <p:cNvSpPr txBox="1"/>
          <p:nvPr/>
        </p:nvSpPr>
        <p:spPr>
          <a:xfrm>
            <a:off x="199033" y="2955945"/>
            <a:ext cx="47797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n-IT" sz="2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[JGR 2022 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127:e2021JA029760</a:t>
            </a:r>
            <a:r>
              <a:rPr kumimoji="0" lang="en-IT" sz="2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1588207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5000" dirty="0" err="1"/>
              <a:t>Earth’s</a:t>
            </a:r>
            <a:r>
              <a:rPr lang="it-IT" sz="5000" dirty="0"/>
              <a:t> </a:t>
            </a:r>
            <a:r>
              <a:rPr lang="it-IT" sz="5000" dirty="0" err="1"/>
              <a:t>chorus</a:t>
            </a:r>
            <a:r>
              <a:rPr lang="it-IT" sz="5000" dirty="0"/>
              <a:t> </a:t>
            </a:r>
            <a:r>
              <a:rPr lang="it-IT" sz="5000" dirty="0" err="1"/>
              <a:t>chirping</a:t>
            </a:r>
            <a:endParaRPr sz="5000" dirty="0"/>
          </a:p>
        </p:txBody>
      </p:sp>
      <p:sp>
        <p:nvSpPr>
          <p:cNvPr id="4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pic>
        <p:nvPicPr>
          <p:cNvPr id="49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Example from Space Physics: chorus emission &amp; chirping…"/>
          <p:cNvSpPr txBox="1"/>
          <p:nvPr/>
        </p:nvSpPr>
        <p:spPr>
          <a:xfrm>
            <a:off x="277888" y="1468729"/>
            <a:ext cx="12449024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q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Adopt the </a:t>
            </a:r>
            <a:r>
              <a:rPr lang="it-IT" dirty="0">
                <a:solidFill>
                  <a:schemeClr val="accent5"/>
                </a:solidFill>
              </a:rPr>
              <a:t>general</a:t>
            </a:r>
            <a:r>
              <a:rPr dirty="0">
                <a:solidFill>
                  <a:schemeClr val="accent5"/>
                </a:solidFill>
              </a:rPr>
              <a:t> approach </a:t>
            </a:r>
            <a:r>
              <a:rPr dirty="0"/>
              <a:t>to construct the </a:t>
            </a:r>
            <a:r>
              <a:rPr dirty="0">
                <a:solidFill>
                  <a:schemeClr val="accent5"/>
                </a:solidFill>
              </a:rPr>
              <a:t>nonlinear growth rate and frequency shift</a:t>
            </a:r>
            <a:endParaRPr dirty="0"/>
          </a:p>
        </p:txBody>
      </p:sp>
      <p:pic>
        <p:nvPicPr>
          <p:cNvPr id="493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1055"/>
            <a:ext cx="6686844" cy="4642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9433" y="3583408"/>
            <a:ext cx="4902201" cy="1371601"/>
          </a:xfrm>
          <a:prstGeom prst="rect">
            <a:avLst/>
          </a:prstGeom>
          <a:ln w="12700">
            <a:miter lim="400000"/>
          </a:ln>
        </p:spPr>
      </p:pic>
      <p:sp>
        <p:nvSpPr>
          <p:cNvPr id="496" name="See also X. Tao, F. Zonca, L. Chen and Y. Wu,…"/>
          <p:cNvSpPr txBox="1"/>
          <p:nvPr/>
        </p:nvSpPr>
        <p:spPr>
          <a:xfrm>
            <a:off x="6899918" y="6144946"/>
            <a:ext cx="6115275" cy="2657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22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X. Tao, F. Zonca, L. Chen, A “Trap-Release-Amplify” model of Chorus Waves, JGR: Space Physics, 126, e2021JA029585 </a:t>
            </a:r>
            <a:br>
              <a:rPr sz="1200" dirty="0"/>
            </a:br>
            <a:endParaRPr sz="1200" dirty="0"/>
          </a:p>
          <a:p>
            <a:pPr algn="l" defTabSz="457200">
              <a:defRPr sz="2200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F</a:t>
            </a:r>
            <a:r>
              <a:rPr lang="it-IT" dirty="0"/>
              <a:t>. Zonca</a:t>
            </a:r>
            <a:r>
              <a:rPr dirty="0"/>
              <a:t>, X</a:t>
            </a:r>
            <a:r>
              <a:rPr lang="it-IT" dirty="0"/>
              <a:t>. </a:t>
            </a:r>
            <a:r>
              <a:rPr dirty="0"/>
              <a:t>T</a:t>
            </a:r>
            <a:r>
              <a:rPr lang="it-IT" dirty="0" err="1"/>
              <a:t>ao</a:t>
            </a:r>
            <a:r>
              <a:rPr dirty="0"/>
              <a:t>, L</a:t>
            </a:r>
            <a:r>
              <a:rPr lang="it-IT" dirty="0"/>
              <a:t>. </a:t>
            </a:r>
            <a:r>
              <a:rPr dirty="0"/>
              <a:t>C</a:t>
            </a:r>
            <a:r>
              <a:rPr lang="it-IT" dirty="0" err="1"/>
              <a:t>hen</a:t>
            </a:r>
            <a:r>
              <a:rPr dirty="0"/>
              <a:t>, </a:t>
            </a:r>
            <a:r>
              <a:rPr lang="it-IT" dirty="0" err="1"/>
              <a:t>Nonlinear</a:t>
            </a:r>
            <a:r>
              <a:rPr lang="it-IT" dirty="0"/>
              <a:t> </a:t>
            </a:r>
            <a:r>
              <a:rPr lang="it-IT" dirty="0" err="1"/>
              <a:t>dynamics</a:t>
            </a:r>
            <a:r>
              <a:rPr lang="it-IT" dirty="0"/>
              <a:t> and </a:t>
            </a:r>
            <a:r>
              <a:rPr lang="it-IT" dirty="0" err="1"/>
              <a:t>phase</a:t>
            </a:r>
            <a:r>
              <a:rPr lang="it-IT" dirty="0"/>
              <a:t> </a:t>
            </a:r>
            <a:r>
              <a:rPr lang="it-IT" dirty="0" err="1"/>
              <a:t>space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 by </a:t>
            </a:r>
            <a:r>
              <a:rPr lang="it-IT" dirty="0" err="1"/>
              <a:t>chorus</a:t>
            </a:r>
            <a:r>
              <a:rPr lang="it-IT" dirty="0"/>
              <a:t> </a:t>
            </a:r>
            <a:r>
              <a:rPr lang="it-IT" dirty="0" err="1"/>
              <a:t>emission</a:t>
            </a:r>
            <a:r>
              <a:rPr lang="it-IT" dirty="0"/>
              <a:t> </a:t>
            </a:r>
            <a:r>
              <a:rPr dirty="0"/>
              <a:t>RMPP</a:t>
            </a:r>
            <a:r>
              <a:rPr lang="it-IT" dirty="0"/>
              <a:t> 5, 8; A </a:t>
            </a:r>
            <a:r>
              <a:rPr lang="it-IT" dirty="0" err="1"/>
              <a:t>theoretical</a:t>
            </a:r>
            <a:r>
              <a:rPr lang="it-IT" dirty="0"/>
              <a:t> </a:t>
            </a:r>
            <a:r>
              <a:rPr lang="it-IT" dirty="0" err="1"/>
              <a:t>framework</a:t>
            </a:r>
            <a:r>
              <a:rPr lang="it-IT" dirty="0"/>
              <a:t> of </a:t>
            </a:r>
            <a:r>
              <a:rPr lang="it-IT" dirty="0" err="1"/>
              <a:t>chorus</a:t>
            </a:r>
            <a:r>
              <a:rPr lang="it-IT" dirty="0"/>
              <a:t> </a:t>
            </a:r>
            <a:r>
              <a:rPr lang="it-IT" dirty="0" err="1"/>
              <a:t>wave</a:t>
            </a:r>
            <a:r>
              <a:rPr lang="it-IT" dirty="0"/>
              <a:t> </a:t>
            </a:r>
            <a:r>
              <a:rPr lang="it-IT" dirty="0" err="1"/>
              <a:t>excitation</a:t>
            </a:r>
            <a:r>
              <a:rPr lang="it-IT" dirty="0"/>
              <a:t>, </a:t>
            </a:r>
            <a:r>
              <a:rPr dirty="0"/>
              <a:t>JG</a:t>
            </a:r>
            <a:r>
              <a:rPr lang="it-IT" dirty="0" err="1"/>
              <a:t>R</a:t>
            </a:r>
            <a:r>
              <a:rPr lang="it-IT" dirty="0"/>
              <a:t> 127, </a:t>
            </a:r>
            <a:r>
              <a:rPr lang="it-IT" sz="2200" dirty="0">
                <a:sym typeface="Helvetica"/>
              </a:rPr>
              <a:t>e2021JA029760</a:t>
            </a:r>
            <a:endParaRPr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AB704-DDCE-A444-8008-1B57D555A382}"/>
              </a:ext>
            </a:extLst>
          </p:cNvPr>
          <p:cNvSpPr txBox="1"/>
          <p:nvPr/>
        </p:nvSpPr>
        <p:spPr>
          <a:xfrm>
            <a:off x="8835738" y="5016498"/>
            <a:ext cx="380232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[</a:t>
            </a:r>
            <a:r>
              <a:rPr kumimoji="0" lang="it-IT" sz="2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Vomvoridis</a:t>
            </a:r>
            <a:r>
              <a:rPr kumimoji="0" lang="it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et al 1982]</a:t>
            </a:r>
          </a:p>
        </p:txBody>
      </p:sp>
      <p:pic>
        <p:nvPicPr>
          <p:cNvPr id="3" name="Picture 8" descr="Picture 8">
            <a:extLst>
              <a:ext uri="{FF2B5EF4-FFF2-40B4-BE49-F238E27FC236}">
                <a16:creationId xmlns:a16="http://schemas.microsoft.com/office/drawing/2014/main" id="{11B0A6C9-F55A-2F70-F54A-03BE003E9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7815211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89B1F1-DF51-A015-D53C-192C5AE01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905" y="7009078"/>
            <a:ext cx="3393456" cy="2607168"/>
          </a:xfrm>
          <a:prstGeom prst="rect">
            <a:avLst/>
          </a:prstGeom>
        </p:spPr>
      </p:pic>
      <p:sp>
        <p:nvSpPr>
          <p:cNvPr id="488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5000" dirty="0"/>
              <a:t>Chorus </a:t>
            </a:r>
            <a:r>
              <a:rPr lang="it-IT" sz="5000" dirty="0" err="1"/>
              <a:t>chirping</a:t>
            </a:r>
            <a:r>
              <a:rPr lang="it-IT" sz="5000" dirty="0"/>
              <a:t> </a:t>
            </a:r>
            <a:r>
              <a:rPr lang="it-IT" sz="5000" dirty="0" err="1"/>
              <a:t>at</a:t>
            </a:r>
            <a:r>
              <a:rPr lang="it-IT" sz="5000" dirty="0"/>
              <a:t> Mars</a:t>
            </a:r>
            <a:endParaRPr sz="5000" dirty="0"/>
          </a:p>
        </p:txBody>
      </p:sp>
      <p:sp>
        <p:nvSpPr>
          <p:cNvPr id="4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  <p:pic>
        <p:nvPicPr>
          <p:cNvPr id="491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Example from Space Physics: chorus emission &amp; chirping…"/>
          <p:cNvSpPr txBox="1"/>
          <p:nvPr/>
        </p:nvSpPr>
        <p:spPr>
          <a:xfrm>
            <a:off x="108141" y="1199661"/>
            <a:ext cx="12896659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chemeClr val="tx1"/>
                </a:solidFill>
              </a:rPr>
              <a:t>PIC </a:t>
            </a:r>
            <a:r>
              <a:rPr lang="it-IT" dirty="0" err="1">
                <a:solidFill>
                  <a:schemeClr val="tx1"/>
                </a:solidFill>
              </a:rPr>
              <a:t>simulations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based</a:t>
            </a:r>
            <a:r>
              <a:rPr lang="it-IT" dirty="0">
                <a:solidFill>
                  <a:schemeClr val="tx1"/>
                </a:solidFill>
              </a:rPr>
              <a:t> on the </a:t>
            </a:r>
            <a:r>
              <a:rPr lang="it-IT" dirty="0" err="1">
                <a:solidFill>
                  <a:schemeClr val="tx1"/>
                </a:solidFill>
              </a:rPr>
              <a:t>same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theoretical</a:t>
            </a:r>
            <a:r>
              <a:rPr lang="it-IT" dirty="0">
                <a:solidFill>
                  <a:schemeClr val="tx1"/>
                </a:solidFill>
              </a:rPr>
              <a:t> framework </a:t>
            </a:r>
            <a:r>
              <a:rPr lang="it-IT" dirty="0" err="1">
                <a:solidFill>
                  <a:schemeClr val="accent5"/>
                </a:solidFill>
              </a:rPr>
              <a:t>predict</a:t>
            </a:r>
            <a:r>
              <a:rPr lang="it-IT" dirty="0">
                <a:solidFill>
                  <a:schemeClr val="accent5"/>
                </a:solidFill>
              </a:rPr>
              <a:t> chorus </a:t>
            </a:r>
            <a:r>
              <a:rPr lang="it-IT" dirty="0" err="1">
                <a:solidFill>
                  <a:schemeClr val="accent5"/>
                </a:solidFill>
              </a:rPr>
              <a:t>chirping</a:t>
            </a:r>
            <a:r>
              <a:rPr lang="it-IT" dirty="0">
                <a:solidFill>
                  <a:schemeClr val="accent5"/>
                </a:solidFill>
              </a:rPr>
              <a:t> </a:t>
            </a:r>
            <a:r>
              <a:rPr lang="it-IT" dirty="0" err="1">
                <a:solidFill>
                  <a:schemeClr val="accent5"/>
                </a:solidFill>
              </a:rPr>
              <a:t>at</a:t>
            </a:r>
            <a:r>
              <a:rPr lang="it-IT" dirty="0">
                <a:solidFill>
                  <a:schemeClr val="accent5"/>
                </a:solidFill>
              </a:rPr>
              <a:t> MARS</a:t>
            </a:r>
            <a:r>
              <a:rPr lang="it-IT" dirty="0">
                <a:solidFill>
                  <a:schemeClr val="tx1"/>
                </a:solidFill>
              </a:rPr>
              <a:t> [Teng et al, </a:t>
            </a:r>
            <a:r>
              <a:rPr lang="it-IT" dirty="0" err="1">
                <a:solidFill>
                  <a:schemeClr val="tx1"/>
                </a:solidFill>
              </a:rPr>
              <a:t>Nat</a:t>
            </a:r>
            <a:r>
              <a:rPr lang="it-IT" dirty="0">
                <a:solidFill>
                  <a:schemeClr val="tx1"/>
                </a:solidFill>
              </a:rPr>
              <a:t>. Comm. 2023]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2237D-6543-7EE1-E8EB-DDF307EBC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413" y="2240202"/>
            <a:ext cx="6032500" cy="6832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5170E3-2D8B-FFC2-F4B3-A5F75E9CA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39" y="2423384"/>
            <a:ext cx="6057900" cy="4622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82AF48-E323-C6C5-044A-827C59AD4C62}"/>
              </a:ext>
            </a:extLst>
          </p:cNvPr>
          <p:cNvSpPr txBox="1"/>
          <p:nvPr/>
        </p:nvSpPr>
        <p:spPr>
          <a:xfrm>
            <a:off x="7485104" y="5015190"/>
            <a:ext cx="515913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Helvetica" pitchFamily="2" charset="0"/>
              </a:rPr>
              <a:t>https://</a:t>
            </a:r>
            <a:r>
              <a:rPr lang="en-GB" sz="2000" dirty="0" err="1">
                <a:effectLst/>
                <a:latin typeface="Helvetica" pitchFamily="2" charset="0"/>
              </a:rPr>
              <a:t>doi.org</a:t>
            </a:r>
            <a:r>
              <a:rPr lang="en-GB" sz="2000" dirty="0">
                <a:effectLst/>
                <a:latin typeface="Helvetica" pitchFamily="2" charset="0"/>
              </a:rPr>
              <a:t>/10.1038/s41467-023-38776-z </a:t>
            </a:r>
            <a:endParaRPr lang="en-GB" sz="20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692F79-CF00-20B5-57DB-7CC0690928AC}"/>
              </a:ext>
            </a:extLst>
          </p:cNvPr>
          <p:cNvSpPr txBox="1"/>
          <p:nvPr/>
        </p:nvSpPr>
        <p:spPr>
          <a:xfrm>
            <a:off x="91369" y="6874749"/>
            <a:ext cx="3266920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Observation from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Helvetica" pitchFamily="2" charset="0"/>
              </a:rPr>
              <a:t>MAVEN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pic>
        <p:nvPicPr>
          <p:cNvPr id="2" name="Picture 8" descr="Picture 8">
            <a:extLst>
              <a:ext uri="{FF2B5EF4-FFF2-40B4-BE49-F238E27FC236}">
                <a16:creationId xmlns:a16="http://schemas.microsoft.com/office/drawing/2014/main" id="{D9816827-A70E-F41B-3E0B-888AC5372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9894814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pic>
        <p:nvPicPr>
          <p:cNvPr id="28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it-IT" dirty="0"/>
              <a:t>Plasma in nature…</a:t>
            </a:r>
            <a:endParaRPr dirty="0"/>
          </a:p>
        </p:txBody>
      </p:sp>
      <p:pic>
        <p:nvPicPr>
          <p:cNvPr id="6" name="Picture 5" descr="A sun with bright light&#10;&#10;AI-generated content may be incorrect.">
            <a:extLst>
              <a:ext uri="{FF2B5EF4-FFF2-40B4-BE49-F238E27FC236}">
                <a16:creationId xmlns:a16="http://schemas.microsoft.com/office/drawing/2014/main" id="{5BEE29AB-DF42-59AC-3D5D-F36A6D484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0" y="1388399"/>
            <a:ext cx="6975101" cy="69751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952A17-9BE5-6193-ADD7-F69F05054A79}"/>
              </a:ext>
            </a:extLst>
          </p:cNvPr>
          <p:cNvSpPr txBox="1"/>
          <p:nvPr/>
        </p:nvSpPr>
        <p:spPr>
          <a:xfrm>
            <a:off x="7549742" y="4737476"/>
            <a:ext cx="534441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IT" altLang="en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Strong solar flare flashes </a:t>
            </a: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IT" altLang="en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the Sun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E104A-2466-D213-85DE-DDC2A4FBA671}"/>
              </a:ext>
            </a:extLst>
          </p:cNvPr>
          <p:cNvSpPr txBox="1"/>
          <p:nvPr/>
        </p:nvSpPr>
        <p:spPr>
          <a:xfrm>
            <a:off x="7465698" y="7398530"/>
            <a:ext cx="525624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IT" altLang="en-IT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NASA's Solar Dynamics Observatory.</a:t>
            </a: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IT" altLang="en-IT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NASA/SDO</a:t>
            </a:r>
            <a:endParaRPr lang="en-IT" altLang="en-IT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375E22-D571-7E32-3A04-A04A5E5EAEEC}"/>
              </a:ext>
            </a:extLst>
          </p:cNvPr>
          <p:cNvSpPr txBox="1"/>
          <p:nvPr/>
        </p:nvSpPr>
        <p:spPr>
          <a:xfrm>
            <a:off x="317403" y="8321946"/>
            <a:ext cx="56121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GB" altLang="en-IT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https://</a:t>
            </a:r>
            <a:r>
              <a:rPr lang="en-GB" altLang="en-IT" sz="24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science.nasa.gov</a:t>
            </a:r>
            <a:r>
              <a:rPr lang="en-GB" altLang="en-IT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/universe/stars/</a:t>
            </a:r>
            <a:endParaRPr lang="en-IT" altLang="en-IT" sz="24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43325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5000" dirty="0"/>
              <a:t>Universal </a:t>
            </a:r>
            <a:r>
              <a:rPr lang="it-IT" sz="5000" dirty="0" err="1"/>
              <a:t>process</a:t>
            </a:r>
            <a:endParaRPr sz="5000" dirty="0"/>
          </a:p>
        </p:txBody>
      </p:sp>
      <p:sp>
        <p:nvSpPr>
          <p:cNvPr id="4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492" name="Example from Space Physics: chorus emission &amp; chirping…"/>
          <p:cNvSpPr txBox="1"/>
          <p:nvPr/>
        </p:nvSpPr>
        <p:spPr>
          <a:xfrm>
            <a:off x="118534" y="1260600"/>
            <a:ext cx="13140266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chemeClr val="tx1"/>
                </a:solidFill>
              </a:rPr>
              <a:t>PIC </a:t>
            </a:r>
            <a:r>
              <a:rPr lang="it-IT" dirty="0" err="1">
                <a:solidFill>
                  <a:schemeClr val="tx1"/>
                </a:solidFill>
              </a:rPr>
              <a:t>simulations</a:t>
            </a:r>
            <a:r>
              <a:rPr lang="it-IT" dirty="0">
                <a:solidFill>
                  <a:schemeClr val="tx1"/>
                </a:solidFill>
              </a:rPr>
              <a:t> in </a:t>
            </a:r>
            <a:r>
              <a:rPr lang="it-IT" dirty="0" err="1">
                <a:solidFill>
                  <a:schemeClr val="tx1"/>
                </a:solidFill>
              </a:rPr>
              <a:t>tokamaks</a:t>
            </a:r>
            <a:r>
              <a:rPr lang="it-IT" dirty="0">
                <a:solidFill>
                  <a:schemeClr val="tx1"/>
                </a:solidFill>
              </a:rPr>
              <a:t> show linear scaling of </a:t>
            </a:r>
            <a:r>
              <a:rPr lang="it-IT" dirty="0" err="1">
                <a:solidFill>
                  <a:schemeClr val="tx1"/>
                </a:solidFill>
              </a:rPr>
              <a:t>chirping</a:t>
            </a:r>
            <a:r>
              <a:rPr lang="it-IT" dirty="0">
                <a:solidFill>
                  <a:schemeClr val="tx1"/>
                </a:solidFill>
              </a:rPr>
              <a:t> rate with </a:t>
            </a:r>
            <a:r>
              <a:rPr lang="it-IT" dirty="0" err="1">
                <a:solidFill>
                  <a:schemeClr val="tx1"/>
                </a:solidFill>
              </a:rPr>
              <a:t>amplitude</a:t>
            </a:r>
            <a:r>
              <a:rPr lang="it-IT" dirty="0">
                <a:solidFill>
                  <a:schemeClr val="tx1"/>
                </a:solidFill>
              </a:rPr>
              <a:t> [X. </a:t>
            </a:r>
            <a:r>
              <a:rPr lang="it-IT" dirty="0" err="1">
                <a:solidFill>
                  <a:schemeClr val="tx1"/>
                </a:solidFill>
              </a:rPr>
              <a:t>Wang</a:t>
            </a:r>
            <a:r>
              <a:rPr lang="it-IT" dirty="0">
                <a:solidFill>
                  <a:schemeClr val="tx1"/>
                </a:solidFill>
              </a:rPr>
              <a:t> et al, EPS-DPP </a:t>
            </a:r>
            <a:r>
              <a:rPr lang="it-IT" dirty="0" err="1">
                <a:solidFill>
                  <a:schemeClr val="tx1"/>
                </a:solidFill>
              </a:rPr>
              <a:t>invited</a:t>
            </a:r>
            <a:r>
              <a:rPr lang="it-IT" dirty="0">
                <a:solidFill>
                  <a:schemeClr val="tx1"/>
                </a:solidFill>
              </a:rPr>
              <a:t> 2023]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E7E3A-32C2-23AA-9A10-D00A26C17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0584"/>
            <a:ext cx="9508612" cy="6218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C90590-E9DE-10F4-5475-D6848E6E2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614" y="3546475"/>
            <a:ext cx="5083540" cy="2660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0FAC1-0851-2AAC-69AD-8E6E571F5269}"/>
              </a:ext>
            </a:extLst>
          </p:cNvPr>
          <p:cNvSpPr txBox="1"/>
          <p:nvPr/>
        </p:nvSpPr>
        <p:spPr>
          <a:xfrm>
            <a:off x="8536643" y="6006069"/>
            <a:ext cx="3882473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Helvetica" pitchFamily="2" charset="0"/>
              </a:rPr>
              <a:t>i</a:t>
            </a: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ntensity contour plot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29750-6882-92F5-D45D-8067F64705C3}"/>
              </a:ext>
            </a:extLst>
          </p:cNvPr>
          <p:cNvSpPr txBox="1"/>
          <p:nvPr/>
        </p:nvSpPr>
        <p:spPr>
          <a:xfrm>
            <a:off x="6990294" y="7894981"/>
            <a:ext cx="421108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 </a:t>
            </a:r>
            <a:r>
              <a:rPr lang="en-US" sz="3200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t</a:t>
            </a: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heory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 prediction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pic>
        <p:nvPicPr>
          <p:cNvPr id="2" name="Picture 9" descr="Picture 9">
            <a:extLst>
              <a:ext uri="{FF2B5EF4-FFF2-40B4-BE49-F238E27FC236}">
                <a16:creationId xmlns:a16="http://schemas.microsoft.com/office/drawing/2014/main" id="{2EF527E8-B36D-9EE6-61D7-68E1968D0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B9E41015-2921-E1FD-3312-296A5581D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6865622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A5EF8-3B99-F581-4C75-27B38E93F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3">
            <a:extLst>
              <a:ext uri="{FF2B5EF4-FFF2-40B4-BE49-F238E27FC236}">
                <a16:creationId xmlns:a16="http://schemas.microsoft.com/office/drawing/2014/main" id="{4905D86B-B3C0-D200-61DF-1ADDBFEB1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4000" dirty="0"/>
              <a:t>Electron dynamics in the Van Allen </a:t>
            </a:r>
            <a:r>
              <a:rPr lang="it-IT" sz="4000" dirty="0" err="1"/>
              <a:t>belts</a:t>
            </a:r>
            <a:endParaRPr sz="4000" dirty="0"/>
          </a:p>
        </p:txBody>
      </p:sp>
      <p:sp>
        <p:nvSpPr>
          <p:cNvPr id="489" name="Slide Number">
            <a:extLst>
              <a:ext uri="{FF2B5EF4-FFF2-40B4-BE49-F238E27FC236}">
                <a16:creationId xmlns:a16="http://schemas.microsoft.com/office/drawing/2014/main" id="{3FAA04AF-BBD4-2CE2-A2BE-4D0E4BB0E6D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492" name="Example from Space Physics: chorus emission &amp; chirping…">
            <a:extLst>
              <a:ext uri="{FF2B5EF4-FFF2-40B4-BE49-F238E27FC236}">
                <a16:creationId xmlns:a16="http://schemas.microsoft.com/office/drawing/2014/main" id="{AD5CF891-1657-B40A-0A3E-3EB42BF67B62}"/>
              </a:ext>
            </a:extLst>
          </p:cNvPr>
          <p:cNvSpPr txBox="1"/>
          <p:nvPr/>
        </p:nvSpPr>
        <p:spPr>
          <a:xfrm>
            <a:off x="121039" y="1587909"/>
            <a:ext cx="12894154" cy="466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Earth's radiation belts are regions of space filled with high‐energy electrons that can damage satellites and disrupt space‐based technologies. 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GB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Chorus is a major driver of changes in these belts whether these waves cause electrons to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GB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Whether electrons change their motion gradually over time or through sudden, strong nonlinear jumps due to chorus has been debated for years</a:t>
            </a:r>
          </a:p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2" name="Picture 9" descr="Picture 9">
            <a:extLst>
              <a:ext uri="{FF2B5EF4-FFF2-40B4-BE49-F238E27FC236}">
                <a16:creationId xmlns:a16="http://schemas.microsoft.com/office/drawing/2014/main" id="{81D07B5B-D8ED-3BC0-5F14-19731C0A8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53D67A45-005F-9D17-C4C5-3C4475717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A7E0A6-4847-74D2-E0F4-3BE6071AD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6028508"/>
            <a:ext cx="6516039" cy="2698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CA150B-CBB0-B6AA-F1C0-941468B6A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185" y="6090854"/>
            <a:ext cx="6255028" cy="25904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49FD5C-58D5-53BA-6646-4C9C51377EF0}"/>
              </a:ext>
            </a:extLst>
          </p:cNvPr>
          <p:cNvSpPr txBox="1"/>
          <p:nvPr/>
        </p:nvSpPr>
        <p:spPr>
          <a:xfrm>
            <a:off x="121039" y="5590086"/>
            <a:ext cx="549990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Van Allen probe [Mauk et al 2013]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8C676-7E34-A0BF-FEB8-0D02C54D384A}"/>
              </a:ext>
            </a:extLst>
          </p:cNvPr>
          <p:cNvSpPr txBox="1"/>
          <p:nvPr/>
        </p:nvSpPr>
        <p:spPr>
          <a:xfrm>
            <a:off x="8130416" y="5577933"/>
            <a:ext cx="260648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PIC simulations</a:t>
            </a:r>
            <a:endParaRPr kumimoji="0" lang="en-IT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42B157-4AE6-BBAA-6A6C-06E027C0E877}"/>
              </a:ext>
            </a:extLst>
          </p:cNvPr>
          <p:cNvSpPr txBox="1"/>
          <p:nvPr/>
        </p:nvSpPr>
        <p:spPr>
          <a:xfrm>
            <a:off x="2978423" y="8591160"/>
            <a:ext cx="6403997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Chorus Power Spectral Densities (PSD)</a:t>
            </a:r>
            <a:endParaRPr kumimoji="0" lang="en-IT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C6DC9A-8437-27B4-5D5F-58F1A0546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8540" y="8342197"/>
            <a:ext cx="12319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A3A09E-78BB-5074-D906-2C1C0D53D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6243" y="8350529"/>
            <a:ext cx="1231900" cy="36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91E7A7-6E02-2E18-9F8D-F9157521955E}"/>
              </a:ext>
            </a:extLst>
          </p:cNvPr>
          <p:cNvSpPr txBox="1"/>
          <p:nvPr/>
        </p:nvSpPr>
        <p:spPr>
          <a:xfrm>
            <a:off x="8259083" y="1122723"/>
            <a:ext cx="475611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[X.Tao et al. AGU Advances 2025]</a:t>
            </a:r>
            <a:endParaRPr kumimoji="0" lang="en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315305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79FBE-16DA-8EA8-4948-C2D42438D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3">
            <a:extLst>
              <a:ext uri="{FF2B5EF4-FFF2-40B4-BE49-F238E27FC236}">
                <a16:creationId xmlns:a16="http://schemas.microsoft.com/office/drawing/2014/main" id="{8C741627-85DA-AFF4-209C-60F82B04B6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4000" dirty="0"/>
              <a:t>Electron dynamics in the Van Allen </a:t>
            </a:r>
            <a:r>
              <a:rPr lang="it-IT" sz="4000" dirty="0" err="1"/>
              <a:t>belts</a:t>
            </a:r>
            <a:endParaRPr sz="4000" dirty="0"/>
          </a:p>
        </p:txBody>
      </p:sp>
      <p:sp>
        <p:nvSpPr>
          <p:cNvPr id="489" name="Slide Number">
            <a:extLst>
              <a:ext uri="{FF2B5EF4-FFF2-40B4-BE49-F238E27FC236}">
                <a16:creationId xmlns:a16="http://schemas.microsoft.com/office/drawing/2014/main" id="{79D43E26-9771-720E-734C-5D7E8E440BD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pic>
        <p:nvPicPr>
          <p:cNvPr id="2" name="Picture 9" descr="Picture 9">
            <a:extLst>
              <a:ext uri="{FF2B5EF4-FFF2-40B4-BE49-F238E27FC236}">
                <a16:creationId xmlns:a16="http://schemas.microsoft.com/office/drawing/2014/main" id="{186D5BA5-0AB5-6EF6-C4BF-4F0177FF1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DD83C795-E665-0F36-87D6-160E34F40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88CD6-1D27-1274-46BC-170A38332B6B}"/>
              </a:ext>
            </a:extLst>
          </p:cNvPr>
          <p:cNvSpPr txBox="1"/>
          <p:nvPr/>
        </p:nvSpPr>
        <p:spPr>
          <a:xfrm>
            <a:off x="380365" y="1369471"/>
            <a:ext cx="549990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Van Allen probe [Mauk et al 2013]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F140D0-ED7E-C7AD-CA2D-5AC7559D8240}"/>
              </a:ext>
            </a:extLst>
          </p:cNvPr>
          <p:cNvSpPr txBox="1"/>
          <p:nvPr/>
        </p:nvSpPr>
        <p:spPr>
          <a:xfrm>
            <a:off x="8259083" y="1122723"/>
            <a:ext cx="475611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[X.Tao et al. AGU Advances 2025]</a:t>
            </a:r>
            <a:endParaRPr kumimoji="0" lang="en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4E849-AA03-D921-2854-EB78C1BC6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46" y="1843610"/>
            <a:ext cx="9952182" cy="66939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4B8DC6-EA29-88B1-3E19-18E7D16AD849}"/>
              </a:ext>
            </a:extLst>
          </p:cNvPr>
          <p:cNvSpPr txBox="1"/>
          <p:nvPr/>
        </p:nvSpPr>
        <p:spPr>
          <a:xfrm>
            <a:off x="1827075" y="3692578"/>
            <a:ext cx="260648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PIC simulations</a:t>
            </a:r>
            <a:endParaRPr kumimoji="0" lang="en-IT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4320174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A1E3B-B614-4CC8-35CE-8B67A1B2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itle 3">
            <a:extLst>
              <a:ext uri="{FF2B5EF4-FFF2-40B4-BE49-F238E27FC236}">
                <a16:creationId xmlns:a16="http://schemas.microsoft.com/office/drawing/2014/main" id="{081BC319-BF6B-4B08-51D6-4C9632C2BB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129131">
              <a:lnSpc>
                <a:spcPct val="90000"/>
              </a:lnSpc>
              <a:defRPr sz="3700" b="1"/>
            </a:lvl1pPr>
          </a:lstStyle>
          <a:p>
            <a:r>
              <a:rPr lang="it-IT" sz="4000" dirty="0"/>
              <a:t>Electron dynamics in the Van Allen </a:t>
            </a:r>
            <a:r>
              <a:rPr lang="it-IT" sz="4000" dirty="0" err="1"/>
              <a:t>belts</a:t>
            </a:r>
            <a:endParaRPr sz="4000" dirty="0"/>
          </a:p>
        </p:txBody>
      </p:sp>
      <p:sp>
        <p:nvSpPr>
          <p:cNvPr id="489" name="Slide Number">
            <a:extLst>
              <a:ext uri="{FF2B5EF4-FFF2-40B4-BE49-F238E27FC236}">
                <a16:creationId xmlns:a16="http://schemas.microsoft.com/office/drawing/2014/main" id="{E90F0D2E-46B4-9179-4451-8715967C922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pic>
        <p:nvPicPr>
          <p:cNvPr id="2" name="Picture 9" descr="Picture 9">
            <a:extLst>
              <a:ext uri="{FF2B5EF4-FFF2-40B4-BE49-F238E27FC236}">
                <a16:creationId xmlns:a16="http://schemas.microsoft.com/office/drawing/2014/main" id="{BFAB66C6-2211-6B72-DDED-3543FB94D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64EE1343-FF07-22BD-24D0-A6254456C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F44C5C-6CCC-BB1B-7587-77D2A464D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20023"/>
            <a:ext cx="12993804" cy="3175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556CA3-02E7-46FF-F1FE-72A94D9CFAE8}"/>
              </a:ext>
            </a:extLst>
          </p:cNvPr>
          <p:cNvSpPr txBox="1"/>
          <p:nvPr/>
        </p:nvSpPr>
        <p:spPr>
          <a:xfrm>
            <a:off x="10996" y="1199662"/>
            <a:ext cx="475611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[X.Tao et al. AGU Advances 2025]</a:t>
            </a:r>
            <a:endParaRPr kumimoji="0" lang="en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8" name="Example from Space Physics: chorus emission &amp; chirping…">
            <a:extLst>
              <a:ext uri="{FF2B5EF4-FFF2-40B4-BE49-F238E27FC236}">
                <a16:creationId xmlns:a16="http://schemas.microsoft.com/office/drawing/2014/main" id="{FE554B16-6736-B748-1F26-C4525C1243B7}"/>
              </a:ext>
            </a:extLst>
          </p:cNvPr>
          <p:cNvSpPr txBox="1"/>
          <p:nvPr/>
        </p:nvSpPr>
        <p:spPr>
          <a:xfrm>
            <a:off x="351354" y="4667150"/>
            <a:ext cx="12542799" cy="4134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indent="-457200" algn="l">
              <a:buFont typeface="Wingdings" pitchFamily="2" charset="2"/>
              <a:buChar char="q"/>
            </a:pPr>
            <a:r>
              <a:rPr lang="en-GB" sz="3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Realistic simulations show that chorus-driven electron dynamics transition from coherent to diffusive over time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en-GB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en-GB" sz="3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Coherent interactions are important for wave–particle effects with timescales shorter than an electron bounce period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en-GB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en-GB" sz="3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Chorus‐driven electron transport matches that from equivalent broadband waves and quasilinear theory over long timescales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BF862B-75C5-F1BF-1811-9AF92AC6791E}"/>
              </a:ext>
            </a:extLst>
          </p:cNvPr>
          <p:cNvSpPr txBox="1"/>
          <p:nvPr/>
        </p:nvSpPr>
        <p:spPr>
          <a:xfrm>
            <a:off x="7186674" y="4195226"/>
            <a:ext cx="582851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[E</a:t>
            </a:r>
            <a:r>
              <a:rPr lang="en-IT" sz="2400" baseline="-25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0</a:t>
            </a: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= 511keV; </a:t>
            </a:r>
            <a:r>
              <a:rPr lang="en-IT" sz="2400" dirty="0">
                <a:latin typeface="Symbol" pitchFamily="2" charset="2"/>
                <a:ea typeface="Helvetica Neue" panose="02000503000000020004" pitchFamily="2" charset="0"/>
                <a:cs typeface="Helvetica Neue" panose="02000503000000020004" pitchFamily="2" charset="0"/>
              </a:rPr>
              <a:t>a</a:t>
            </a:r>
            <a:r>
              <a:rPr lang="en-IT" sz="2400" baseline="-25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0</a:t>
            </a:r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= equatorial pitch angle]</a:t>
            </a:r>
            <a:endParaRPr kumimoji="0" lang="en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6206425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4E066-86A6-33C2-0C2C-2EDF9D3AB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>
            <a:extLst>
              <a:ext uri="{FF2B5EF4-FFF2-40B4-BE49-F238E27FC236}">
                <a16:creationId xmlns:a16="http://schemas.microsoft.com/office/drawing/2014/main" id="{403418D0-64D3-8F8B-87C9-070493C96C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>
            <a:extLst>
              <a:ext uri="{FF2B5EF4-FFF2-40B4-BE49-F238E27FC236}">
                <a16:creationId xmlns:a16="http://schemas.microsoft.com/office/drawing/2014/main" id="{9C4F8E8E-A342-6D9A-C791-EC1E7492575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pic>
        <p:nvPicPr>
          <p:cNvPr id="183" name="Picture 8" descr="Picture 8">
            <a:extLst>
              <a:ext uri="{FF2B5EF4-FFF2-40B4-BE49-F238E27FC236}">
                <a16:creationId xmlns:a16="http://schemas.microsoft.com/office/drawing/2014/main" id="{9007E9A3-48F7-9618-00BB-79880B8E3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>
            <a:extLst>
              <a:ext uri="{FF2B5EF4-FFF2-40B4-BE49-F238E27FC236}">
                <a16:creationId xmlns:a16="http://schemas.microsoft.com/office/drawing/2014/main" id="{0DA7597C-E526-7C57-CA19-CEB2FF76A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D44BDF-5DD2-4757-FD16-456B7417E6A9}"/>
              </a:ext>
            </a:extLst>
          </p:cNvPr>
          <p:cNvSpPr/>
          <p:nvPr/>
        </p:nvSpPr>
        <p:spPr>
          <a:xfrm>
            <a:off x="637778" y="2000557"/>
            <a:ext cx="122563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200" marR="457200" lvl="2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Whistler </a:t>
            </a:r>
            <a:r>
              <a:rPr lang="it-IT" sz="3200" dirty="0" err="1"/>
              <a:t>waves</a:t>
            </a:r>
            <a:r>
              <a:rPr lang="it-IT" sz="3200" dirty="0"/>
              <a:t> in the </a:t>
            </a:r>
            <a:r>
              <a:rPr lang="it-IT" sz="3200" dirty="0" err="1"/>
              <a:t>Earth’s</a:t>
            </a:r>
            <a:r>
              <a:rPr lang="it-IT" sz="3200" dirty="0"/>
              <a:t> </a:t>
            </a:r>
            <a:r>
              <a:rPr lang="it-IT" sz="3200" dirty="0" err="1"/>
              <a:t>magnetosphere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what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drives chorus frequency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chirping</a:t>
            </a:r>
            <a:endParaRPr lang="it-IT" sz="2800" dirty="0">
              <a:solidFill>
                <a:schemeClr val="tx1"/>
              </a:solidFill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particle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acceleration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distribution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in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Earth’s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radiation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belts</a:t>
            </a:r>
            <a:endParaRPr lang="it-IT" sz="1600" dirty="0">
              <a:solidFill>
                <a:schemeClr val="tx1"/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/>
              <a:t>complex</a:t>
            </a:r>
            <a:r>
              <a:rPr lang="it-IT" sz="3200" dirty="0"/>
              <a:t> self-</a:t>
            </a:r>
            <a:r>
              <a:rPr lang="it-IT" sz="3200" dirty="0" err="1"/>
              <a:t>organized</a:t>
            </a:r>
            <a:r>
              <a:rPr lang="it-IT" sz="3200" dirty="0"/>
              <a:t> systems: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nonlinear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: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describing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transport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long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4AF7BA4-1757-EBE6-BDA6-228A76541CEB}"/>
              </a:ext>
            </a:extLst>
          </p:cNvPr>
          <p:cNvSpPr/>
          <p:nvPr/>
        </p:nvSpPr>
        <p:spPr>
          <a:xfrm>
            <a:off x="637778" y="5952226"/>
            <a:ext cx="11940798" cy="2007220"/>
          </a:xfrm>
          <a:prstGeom prst="roundRect">
            <a:avLst/>
          </a:prstGeom>
          <a:solidFill>
            <a:srgbClr val="FFFFFF">
              <a:alpha val="7579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C746659-F80D-72EB-9F93-3828A28A96BC}"/>
              </a:ext>
            </a:extLst>
          </p:cNvPr>
          <p:cNvSpPr/>
          <p:nvPr/>
        </p:nvSpPr>
        <p:spPr>
          <a:xfrm>
            <a:off x="426224" y="1662311"/>
            <a:ext cx="11940798" cy="2007220"/>
          </a:xfrm>
          <a:prstGeom prst="roundRect">
            <a:avLst/>
          </a:prstGeom>
          <a:solidFill>
            <a:srgbClr val="FFFFFF">
              <a:alpha val="84000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8626018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25</a:t>
            </a:fld>
            <a:endParaRPr dirty="0"/>
          </a:p>
        </p:txBody>
      </p:sp>
      <p:pic>
        <p:nvPicPr>
          <p:cNvPr id="28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physics of burning plasmas</a:t>
            </a:r>
          </a:p>
        </p:txBody>
      </p:sp>
      <p:sp>
        <p:nvSpPr>
          <p:cNvPr id="286" name="TextBox 7"/>
          <p:cNvSpPr txBox="1"/>
          <p:nvPr/>
        </p:nvSpPr>
        <p:spPr>
          <a:xfrm>
            <a:off x="1080406" y="2603110"/>
            <a:ext cx="11000015" cy="3057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Many interacting degrees of freedom </a:t>
            </a:r>
            <a:r>
              <a:rPr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yield a variety of interesting nonlinear behaviors characterized by a </a:t>
            </a:r>
            <a:r>
              <a:rPr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broad range of spatiotemporal scales</a:t>
            </a:r>
          </a:p>
          <a:p>
            <a:pPr marL="457200" indent="-457200" algn="l">
              <a:buFont typeface="Wingdings" pitchFamily="2" charset="2"/>
              <a:buChar char="q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solidFill>
                <a:srgbClr val="FF030D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571500" indent="-571500" algn="l"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Turbulent and fluctuation induced transport </a:t>
            </a:r>
            <a:r>
              <a:rPr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dominate power losses (other than radiation)</a:t>
            </a:r>
          </a:p>
        </p:txBody>
      </p:sp>
      <p:sp>
        <p:nvSpPr>
          <p:cNvPr id="287" name="TextBox 12"/>
          <p:cNvSpPr txBox="1"/>
          <p:nvPr/>
        </p:nvSpPr>
        <p:spPr>
          <a:xfrm>
            <a:off x="536121" y="1708489"/>
            <a:ext cx="121811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❑"/>
            </a:pPr>
            <a:r>
              <a:rPr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 plasmas 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 </a:t>
            </a:r>
            <a:r>
              <a:rPr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 self-organized systems: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5D910A8E-6ECA-3BCB-7827-0420A71915C5}"/>
              </a:ext>
            </a:extLst>
          </p:cNvPr>
          <p:cNvSpPr txBox="1"/>
          <p:nvPr/>
        </p:nvSpPr>
        <p:spPr>
          <a:xfrm>
            <a:off x="536121" y="6280525"/>
            <a:ext cx="12181114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Font typeface="Wingdings" pitchFamily="2" charset="2"/>
              <a:buChar char="q"/>
            </a:pPr>
            <a:r>
              <a:rPr lang="it-IT" dirty="0" err="1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Outstanding</a:t>
            </a:r>
            <a:r>
              <a:rPr lang="it-IT"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challenge: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develop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understanding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spatiotemporal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cross-scale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couplings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predictive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capability of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such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ITER/DEMO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8288981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26</a:t>
            </a:fld>
            <a:endParaRPr/>
          </a:p>
        </p:txBody>
      </p:sp>
      <p:pic>
        <p:nvPicPr>
          <p:cNvPr id="21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Recent JET results</a:t>
            </a:r>
          </a:p>
        </p:txBody>
      </p:sp>
      <p:sp>
        <p:nvSpPr>
          <p:cNvPr id="215" name="Fusion Reactor Power density fraction…"/>
          <p:cNvSpPr txBox="1"/>
          <p:nvPr/>
        </p:nvSpPr>
        <p:spPr>
          <a:xfrm>
            <a:off x="5906201" y="6671117"/>
            <a:ext cx="7077457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Fusion Reactor Power density fraction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dominated by alpha particles: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Equation"/>
              <p:cNvSpPr txBox="1"/>
              <p:nvPr/>
            </p:nvSpPr>
            <p:spPr>
              <a:xfrm>
                <a:off x="6088472" y="7758751"/>
                <a:ext cx="3584101" cy="108743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𝑎𝑑𝑑</m:t>
                              </m:r>
                            </m:sub>
                          </m:sSub>
                        </m:den>
                      </m:f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1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472" y="7758751"/>
                <a:ext cx="3584101" cy="1087433"/>
              </a:xfrm>
              <a:prstGeom prst="rect">
                <a:avLst/>
              </a:prstGeom>
              <a:blipFill>
                <a:blip r:embed="rId4"/>
                <a:stretch>
                  <a:fillRect l="-4240" t="-3488" r="-5300" b="-2093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Equation"/>
              <p:cNvSpPr txBox="1"/>
              <p:nvPr/>
            </p:nvSpPr>
            <p:spPr>
              <a:xfrm>
                <a:off x="10503324" y="8057024"/>
                <a:ext cx="2225885" cy="49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sub>
                      </m:sSub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1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324" y="8057024"/>
                <a:ext cx="2225885" cy="490887"/>
              </a:xfrm>
              <a:prstGeom prst="rect">
                <a:avLst/>
              </a:prstGeom>
              <a:blipFill>
                <a:blip r:embed="rId5"/>
                <a:stretch>
                  <a:fillRect l="-9091" r="-14773" b="-5384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156" y="1617792"/>
            <a:ext cx="6487547" cy="4769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466" y="2021101"/>
            <a:ext cx="5936618" cy="3962693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Joint European Torus"/>
          <p:cNvSpPr txBox="1"/>
          <p:nvPr/>
        </p:nvSpPr>
        <p:spPr>
          <a:xfrm>
            <a:off x="272388" y="1263189"/>
            <a:ext cx="5280292" cy="702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Joint European Torus</a:t>
            </a:r>
          </a:p>
        </p:txBody>
      </p:sp>
      <p:sp>
        <p:nvSpPr>
          <p:cNvPr id="221" name="Culham (Oxford), UK"/>
          <p:cNvSpPr txBox="1"/>
          <p:nvPr/>
        </p:nvSpPr>
        <p:spPr>
          <a:xfrm>
            <a:off x="375965" y="6160341"/>
            <a:ext cx="384619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Culham (Oxford), UK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Equation"/>
              <p:cNvSpPr txBox="1"/>
              <p:nvPr/>
            </p:nvSpPr>
            <p:spPr>
              <a:xfrm>
                <a:off x="2491171" y="7431825"/>
                <a:ext cx="1410717" cy="39273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&lt;0.3</m:t>
                      </m:r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2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171" y="7431825"/>
                <a:ext cx="1410717" cy="392736"/>
              </a:xfrm>
              <a:prstGeom prst="rect">
                <a:avLst/>
              </a:prstGeom>
              <a:blipFill>
                <a:blip r:embed="rId8"/>
                <a:stretch>
                  <a:fillRect l="-14286" r="-17857" b="-75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3" name="achieved"/>
          <p:cNvSpPr txBox="1"/>
          <p:nvPr/>
        </p:nvSpPr>
        <p:spPr>
          <a:xfrm>
            <a:off x="389466" y="7379075"/>
            <a:ext cx="196047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achieved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4" y="6462183"/>
            <a:ext cx="10907487" cy="2298686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 dirty="0"/>
          </a:p>
        </p:txBody>
      </p:sp>
      <p:pic>
        <p:nvPicPr>
          <p:cNvPr id="228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The ITER experiment</a:t>
            </a:r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986" y="1794062"/>
            <a:ext cx="5578526" cy="5578527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International Tokamak Experimental Reactor"/>
          <p:cNvSpPr txBox="1"/>
          <p:nvPr/>
        </p:nvSpPr>
        <p:spPr>
          <a:xfrm>
            <a:off x="81978" y="1169797"/>
            <a:ext cx="10709663" cy="702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International Tokamak Experimental Reactor</a:t>
            </a:r>
          </a:p>
        </p:txBody>
      </p:sp>
      <p:sp>
        <p:nvSpPr>
          <p:cNvPr id="233" name="China, the European Union, India, Japan,…"/>
          <p:cNvSpPr txBox="1"/>
          <p:nvPr/>
        </p:nvSpPr>
        <p:spPr>
          <a:xfrm>
            <a:off x="96354" y="4247518"/>
            <a:ext cx="7565518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China</a:t>
            </a:r>
            <a:r>
              <a:rPr b="0"/>
              <a:t>, the </a:t>
            </a:r>
            <a:r>
              <a:t>European Union</a:t>
            </a:r>
            <a:r>
              <a:rPr b="0"/>
              <a:t>, </a:t>
            </a:r>
            <a:r>
              <a:t>India</a:t>
            </a:r>
            <a:r>
              <a:rPr b="0"/>
              <a:t>, </a:t>
            </a:r>
            <a:r>
              <a:t>Japan</a:t>
            </a:r>
            <a:r>
              <a:rPr b="0"/>
              <a:t>,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Korea</a:t>
            </a:r>
            <a:r>
              <a:rPr b="0"/>
              <a:t>, </a:t>
            </a:r>
            <a:r>
              <a:t>Russia</a:t>
            </a:r>
            <a:r>
              <a:rPr b="0"/>
              <a:t> and the </a:t>
            </a:r>
            <a:r>
              <a:t>United States</a:t>
            </a:r>
          </a:p>
        </p:txBody>
      </p:sp>
      <p:sp>
        <p:nvSpPr>
          <p:cNvPr id="234" name="Construction in Cadarache…"/>
          <p:cNvSpPr txBox="1"/>
          <p:nvPr/>
        </p:nvSpPr>
        <p:spPr>
          <a:xfrm>
            <a:off x="79421" y="2882267"/>
            <a:ext cx="4996816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Construction in Cadarache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(Aix en Provence), France</a:t>
            </a:r>
          </a:p>
        </p:txBody>
      </p:sp>
      <p:sp>
        <p:nvSpPr>
          <p:cNvPr id="235" name="EXPECTED COST ~ 20B€"/>
          <p:cNvSpPr txBox="1"/>
          <p:nvPr/>
        </p:nvSpPr>
        <p:spPr>
          <a:xfrm>
            <a:off x="96354" y="5589800"/>
            <a:ext cx="466953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EXPECTED COST ~ 20B€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Equation"/>
              <p:cNvSpPr txBox="1"/>
              <p:nvPr/>
            </p:nvSpPr>
            <p:spPr>
              <a:xfrm>
                <a:off x="224790" y="2130902"/>
                <a:ext cx="3230663" cy="49088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3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90" y="2130902"/>
                <a:ext cx="3230663" cy="490888"/>
              </a:xfrm>
              <a:prstGeom prst="rect">
                <a:avLst/>
              </a:prstGeom>
              <a:blipFill>
                <a:blip r:embed="rId6"/>
                <a:stretch>
                  <a:fillRect l="-6250" r="-15234" b="-512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 roadmap to fusion energy…</a:t>
            </a:r>
          </a:p>
        </p:txBody>
      </p:sp>
      <p:pic>
        <p:nvPicPr>
          <p:cNvPr id="26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1244"/>
            <a:ext cx="13004800" cy="7474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3773B4-99C0-6C4F-AF5D-263442CB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168" y="1241244"/>
            <a:ext cx="2523671" cy="6050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C932D2-8DCE-3065-CE87-7D7C77BA37B0}"/>
              </a:ext>
            </a:extLst>
          </p:cNvPr>
          <p:cNvSpPr txBox="1"/>
          <p:nvPr/>
        </p:nvSpPr>
        <p:spPr>
          <a:xfrm>
            <a:off x="0" y="2957055"/>
            <a:ext cx="3460883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69 MJ fusion energy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on Oct 3 2023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713CC-080C-7D2B-D3EE-54EB323EEDD0}"/>
              </a:ext>
            </a:extLst>
          </p:cNvPr>
          <p:cNvSpPr txBox="1"/>
          <p:nvPr/>
        </p:nvSpPr>
        <p:spPr>
          <a:xfrm>
            <a:off x="0" y="5864859"/>
            <a:ext cx="3460884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9 MJ fusion energy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on Dec </a:t>
            </a: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2021 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1056D538-7B96-FCEE-D019-34B9EF4861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28</a:t>
            </a:fld>
            <a:endParaRPr dirty="0"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29</a:t>
            </a:fld>
            <a:endParaRPr/>
          </a:p>
        </p:txBody>
      </p:sp>
      <p:pic>
        <p:nvPicPr>
          <p:cNvPr id="26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…increasing size/cost</a:t>
            </a:r>
          </a:p>
        </p:txBody>
      </p:sp>
      <p:pic>
        <p:nvPicPr>
          <p:cNvPr id="26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321" y="1602408"/>
            <a:ext cx="6574158" cy="5244718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TextBox 3"/>
          <p:cNvSpPr txBox="1"/>
          <p:nvPr/>
        </p:nvSpPr>
        <p:spPr>
          <a:xfrm>
            <a:off x="93472" y="7244451"/>
            <a:ext cx="8399171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…a challenge for technology</a:t>
            </a:r>
          </a:p>
        </p:txBody>
      </p:sp>
      <p:sp>
        <p:nvSpPr>
          <p:cNvPr id="271" name="…and for physics"/>
          <p:cNvSpPr txBox="1"/>
          <p:nvPr/>
        </p:nvSpPr>
        <p:spPr>
          <a:xfrm>
            <a:off x="8097176" y="8158627"/>
            <a:ext cx="4802982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…and for physics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B5B3-EC62-2BA9-BEF5-5FF84FEF7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>
            <a:extLst>
              <a:ext uri="{FF2B5EF4-FFF2-40B4-BE49-F238E27FC236}">
                <a16:creationId xmlns:a16="http://schemas.microsoft.com/office/drawing/2014/main" id="{8E235014-8AA7-DEA5-0917-393098E5CF8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83" name="Picture 8" descr="Picture 8">
            <a:extLst>
              <a:ext uri="{FF2B5EF4-FFF2-40B4-BE49-F238E27FC236}">
                <a16:creationId xmlns:a16="http://schemas.microsoft.com/office/drawing/2014/main" id="{6EDB0998-6987-90BE-41B7-0D23F35D2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>
            <a:extLst>
              <a:ext uri="{FF2B5EF4-FFF2-40B4-BE49-F238E27FC236}">
                <a16:creationId xmlns:a16="http://schemas.microsoft.com/office/drawing/2014/main" id="{52FF044A-62D6-28BE-B12C-BDEC747BB6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>
            <a:extLst>
              <a:ext uri="{FF2B5EF4-FFF2-40B4-BE49-F238E27FC236}">
                <a16:creationId xmlns:a16="http://schemas.microsoft.com/office/drawing/2014/main" id="{4F83EF9E-839C-5CE1-2557-2C3089B62CB1}"/>
              </a:ext>
            </a:extLst>
          </p:cNvPr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it-IT" dirty="0"/>
              <a:t>Plasma in nature…</a:t>
            </a:r>
            <a:endParaRPr dirty="0"/>
          </a:p>
        </p:txBody>
      </p:sp>
      <p:pic>
        <p:nvPicPr>
          <p:cNvPr id="2" name="2511_022_AR_EN.mp4">
            <a:hlinkClick r:id="" action="ppaction://media"/>
            <a:extLst>
              <a:ext uri="{FF2B5EF4-FFF2-40B4-BE49-F238E27FC236}">
                <a16:creationId xmlns:a16="http://schemas.microsoft.com/office/drawing/2014/main" id="{79CAED79-BBFA-CFAF-15B1-10FF70501A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03613" y="2145450"/>
            <a:ext cx="9753600" cy="5461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E2AD51-F989-544A-E0B9-745F309C0E0D}"/>
              </a:ext>
            </a:extLst>
          </p:cNvPr>
          <p:cNvSpPr txBox="1"/>
          <p:nvPr/>
        </p:nvSpPr>
        <p:spPr>
          <a:xfrm>
            <a:off x="858808" y="1309418"/>
            <a:ext cx="1203534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GB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SOHO’s view of the early November 2025 coronal mass ejections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86FF0E-A76A-C7E8-2A01-DCDC96E71563}"/>
              </a:ext>
            </a:extLst>
          </p:cNvPr>
          <p:cNvSpPr txBox="1"/>
          <p:nvPr/>
        </p:nvSpPr>
        <p:spPr>
          <a:xfrm>
            <a:off x="1703613" y="7727890"/>
            <a:ext cx="5337233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https://www.esa.int/ESA_Multimedia/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69D72D-FA5C-F773-E8CD-51FBB85A9A29}"/>
              </a:ext>
            </a:extLst>
          </p:cNvPr>
          <p:cNvSpPr txBox="1"/>
          <p:nvPr/>
        </p:nvSpPr>
        <p:spPr>
          <a:xfrm>
            <a:off x="1703613" y="8075033"/>
            <a:ext cx="660918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GB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Solar and </a:t>
            </a:r>
            <a:r>
              <a:rPr lang="en-GB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Heliospheric</a:t>
            </a:r>
            <a:r>
              <a:rPr lang="en-GB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Observatory spacecraft </a:t>
            </a:r>
            <a:endParaRPr kumimoji="0" lang="en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62338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Divertor Tokamak Test facility</a:t>
            </a:r>
          </a:p>
        </p:txBody>
      </p:sp>
      <p:sp>
        <p:nvSpPr>
          <p:cNvPr id="243" name="Divertor Tokamak Test (DTT) facility"/>
          <p:cNvSpPr txBox="1"/>
          <p:nvPr/>
        </p:nvSpPr>
        <p:spPr>
          <a:xfrm>
            <a:off x="48415" y="1169797"/>
            <a:ext cx="8677055" cy="702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Divertor Tokamak Test (DTT) facility</a:t>
            </a:r>
          </a:p>
        </p:txBody>
      </p:sp>
      <p:sp>
        <p:nvSpPr>
          <p:cNvPr id="244" name="Construction at ENEA Labs in…"/>
          <p:cNvSpPr txBox="1"/>
          <p:nvPr/>
        </p:nvSpPr>
        <p:spPr>
          <a:xfrm>
            <a:off x="7246774" y="2412975"/>
            <a:ext cx="5647380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 err="1"/>
              <a:t>Superconducting</a:t>
            </a:r>
            <a:r>
              <a:rPr lang="it-IT" dirty="0"/>
              <a:t> </a:t>
            </a:r>
            <a:r>
              <a:rPr lang="it-IT" dirty="0" err="1"/>
              <a:t>tokamak</a:t>
            </a:r>
            <a:endParaRPr lang="it-IT" dirty="0"/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/>
              <a:t>C</a:t>
            </a:r>
            <a:r>
              <a:rPr dirty="0" err="1"/>
              <a:t>onstruction</a:t>
            </a:r>
            <a:r>
              <a:rPr dirty="0"/>
              <a:t> at ENEA Labs in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Frascati (Rome), Italy</a:t>
            </a:r>
          </a:p>
        </p:txBody>
      </p:sp>
      <p:sp>
        <p:nvSpPr>
          <p:cNvPr id="245" name="EXPECTED COST ~ 600M€"/>
          <p:cNvSpPr txBox="1"/>
          <p:nvPr/>
        </p:nvSpPr>
        <p:spPr>
          <a:xfrm>
            <a:off x="130221" y="7603197"/>
            <a:ext cx="49981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EXPECTED COST ~ </a:t>
            </a:r>
            <a:r>
              <a:rPr lang="it-IT" dirty="0"/>
              <a:t>65</a:t>
            </a:r>
            <a:r>
              <a:rPr dirty="0"/>
              <a:t>0M€</a:t>
            </a:r>
          </a:p>
        </p:txBody>
      </p:sp>
      <p:pic>
        <p:nvPicPr>
          <p:cNvPr id="2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1944499"/>
            <a:ext cx="5937680" cy="558652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Construction at ENEA Labs in…">
            <a:extLst>
              <a:ext uri="{FF2B5EF4-FFF2-40B4-BE49-F238E27FC236}">
                <a16:creationId xmlns:a16="http://schemas.microsoft.com/office/drawing/2014/main" id="{431FC50B-6D64-3D4A-8279-CE39A91B9C11}"/>
              </a:ext>
            </a:extLst>
          </p:cNvPr>
          <p:cNvSpPr txBox="1"/>
          <p:nvPr/>
        </p:nvSpPr>
        <p:spPr>
          <a:xfrm>
            <a:off x="7290405" y="4897227"/>
            <a:ext cx="5053995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rgbClr val="C00000"/>
                </a:solidFill>
              </a:rPr>
              <a:t>First plasma </a:t>
            </a:r>
            <a:r>
              <a:rPr lang="it-IT" dirty="0" err="1">
                <a:solidFill>
                  <a:srgbClr val="C00000"/>
                </a:solidFill>
              </a:rPr>
              <a:t>expected</a:t>
            </a:r>
            <a:r>
              <a:rPr lang="it-IT" dirty="0">
                <a:solidFill>
                  <a:srgbClr val="C00000"/>
                </a:solidFill>
              </a:rPr>
              <a:t>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rgbClr val="C00000"/>
                </a:solidFill>
              </a:rPr>
              <a:t>Fall 2031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D27A5AB6-D9D0-065C-16F1-3A3B3936F28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30</a:t>
            </a:fld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B14499-CCF4-AA3B-F946-6DF93130F823}"/>
              </a:ext>
            </a:extLst>
          </p:cNvPr>
          <p:cNvSpPr txBox="1"/>
          <p:nvPr/>
        </p:nvSpPr>
        <p:spPr>
          <a:xfrm>
            <a:off x="7317036" y="6687301"/>
            <a:ext cx="3770264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Focus on power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</a:t>
            </a:r>
            <a:r>
              <a:rPr lang="en-IT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article exhaust</a:t>
            </a:r>
            <a:endParaRPr kumimoji="0" lang="en-IT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5B41ACD0-B0CB-75F0-33D7-94DB2989B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9" descr="Picture 9">
            <a:extLst>
              <a:ext uri="{FF2B5EF4-FFF2-40B4-BE49-F238E27FC236}">
                <a16:creationId xmlns:a16="http://schemas.microsoft.com/office/drawing/2014/main" id="{D37701BC-9C11-88D6-CDC7-AA1617BCA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9AD92-2DB3-7CC1-BF63-6B8F376C2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Box 3">
            <a:extLst>
              <a:ext uri="{FF2B5EF4-FFF2-40B4-BE49-F238E27FC236}">
                <a16:creationId xmlns:a16="http://schemas.microsoft.com/office/drawing/2014/main" id="{05F728ED-F05F-3523-406C-7ABE9746DC5E}"/>
              </a:ext>
            </a:extLst>
          </p:cNvPr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Divertor Tokamak Test facility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C229B868-ED0D-5C86-1B69-CC01C7C6F14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31</a:t>
            </a:fld>
            <a:endParaRPr dirty="0"/>
          </a:p>
        </p:txBody>
      </p:sp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1C5E5480-4C43-7B0A-45D1-129176A0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9" descr="Picture 9">
            <a:extLst>
              <a:ext uri="{FF2B5EF4-FFF2-40B4-BE49-F238E27FC236}">
                <a16:creationId xmlns:a16="http://schemas.microsoft.com/office/drawing/2014/main" id="{B413341A-49D9-942E-3EAA-60C01E540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ivertor Tokamak Test (DTT) facility">
            <a:extLst>
              <a:ext uri="{FF2B5EF4-FFF2-40B4-BE49-F238E27FC236}">
                <a16:creationId xmlns:a16="http://schemas.microsoft.com/office/drawing/2014/main" id="{29C9F210-FAC7-FBBA-1806-8B907E7312B2}"/>
              </a:ext>
            </a:extLst>
          </p:cNvPr>
          <p:cNvSpPr txBox="1"/>
          <p:nvPr/>
        </p:nvSpPr>
        <p:spPr>
          <a:xfrm>
            <a:off x="48415" y="1282719"/>
            <a:ext cx="8677055" cy="702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accent5"/>
                </a:solidFill>
              </a:rPr>
              <a:t>Divertor Tokamak Test (DTT) facility</a:t>
            </a: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B5D0F210-1F5D-1696-E104-4AAAD786C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600" y="1309441"/>
            <a:ext cx="3427060" cy="322438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One of the key issues towards demonstration…">
            <a:extLst>
              <a:ext uri="{FF2B5EF4-FFF2-40B4-BE49-F238E27FC236}">
                <a16:creationId xmlns:a16="http://schemas.microsoft.com/office/drawing/2014/main" id="{9916F589-2C7C-953D-E3EE-59C62D0DC396}"/>
              </a:ext>
            </a:extLst>
          </p:cNvPr>
          <p:cNvSpPr txBox="1"/>
          <p:nvPr/>
        </p:nvSpPr>
        <p:spPr>
          <a:xfrm>
            <a:off x="128026" y="1948811"/>
            <a:ext cx="12728445" cy="121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SzPct val="85000"/>
              <a:buFont typeface="Wingdings" pitchFamily="2" charset="2"/>
              <a:buChar char="q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One of the </a:t>
            </a:r>
            <a:r>
              <a:rPr dirty="0">
                <a:solidFill>
                  <a:schemeClr val="accent5"/>
                </a:solidFill>
              </a:rPr>
              <a:t>key issues</a:t>
            </a:r>
            <a:r>
              <a:rPr dirty="0"/>
              <a:t> towards demonstration</a:t>
            </a:r>
            <a:r>
              <a:rPr lang="it-IT" dirty="0"/>
              <a:t> of</a:t>
            </a:r>
            <a:r>
              <a:rPr dirty="0"/>
              <a:t> </a:t>
            </a:r>
          </a:p>
          <a:p>
            <a:pPr marL="1350644" marR="457200" indent="-1350644" algn="l" defTabSz="457200">
              <a:spcBef>
                <a:spcPts val="1000"/>
              </a:spcBef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 </a:t>
            </a:r>
            <a:r>
              <a:rPr lang="it-IT" dirty="0"/>
              <a:t>  </a:t>
            </a:r>
            <a:r>
              <a:rPr dirty="0">
                <a:solidFill>
                  <a:srgbClr val="000000"/>
                </a:solidFill>
              </a:rPr>
              <a:t>fusion energy is</a:t>
            </a:r>
            <a:r>
              <a:rPr dirty="0"/>
              <a:t> </a:t>
            </a:r>
            <a:r>
              <a:rPr dirty="0">
                <a:solidFill>
                  <a:schemeClr val="accent5"/>
                </a:solidFill>
              </a:rPr>
              <a:t>Power </a:t>
            </a:r>
            <a:r>
              <a:rPr lang="it-IT" dirty="0">
                <a:solidFill>
                  <a:schemeClr val="accent5"/>
                </a:solidFill>
              </a:rPr>
              <a:t>&amp; </a:t>
            </a:r>
            <a:r>
              <a:rPr lang="it-IT" dirty="0" err="1">
                <a:solidFill>
                  <a:schemeClr val="accent5"/>
                </a:solidFill>
              </a:rPr>
              <a:t>Particle</a:t>
            </a:r>
            <a:r>
              <a:rPr lang="it-IT" dirty="0">
                <a:solidFill>
                  <a:schemeClr val="accent5"/>
                </a:solidFill>
              </a:rPr>
              <a:t> </a:t>
            </a:r>
            <a:r>
              <a:rPr dirty="0" err="1">
                <a:solidFill>
                  <a:schemeClr val="accent5"/>
                </a:solidFill>
              </a:rPr>
              <a:t>EXhaust</a:t>
            </a:r>
            <a:r>
              <a:rPr dirty="0">
                <a:solidFill>
                  <a:schemeClr val="accent5"/>
                </a:solidFill>
              </a:rPr>
              <a:t> </a:t>
            </a:r>
            <a:r>
              <a:rPr dirty="0"/>
              <a:t>(</a:t>
            </a:r>
            <a:r>
              <a:rPr dirty="0">
                <a:solidFill>
                  <a:srgbClr val="000000"/>
                </a:solidFill>
              </a:rPr>
              <a:t>P</a:t>
            </a:r>
            <a:r>
              <a:rPr lang="it-IT" dirty="0" err="1">
                <a:solidFill>
                  <a:srgbClr val="000000"/>
                </a:solidFill>
              </a:rPr>
              <a:t>P</a:t>
            </a:r>
            <a:r>
              <a:rPr dirty="0">
                <a:solidFill>
                  <a:srgbClr val="000000"/>
                </a:solidFill>
              </a:rPr>
              <a:t>EX</a:t>
            </a:r>
            <a:r>
              <a:rPr dirty="0"/>
              <a:t>)</a:t>
            </a:r>
          </a:p>
        </p:txBody>
      </p:sp>
      <p:sp>
        <p:nvSpPr>
          <p:cNvPr id="9" name="Integration of various physics and technology                                          aspects is crucial…">
            <a:extLst>
              <a:ext uri="{FF2B5EF4-FFF2-40B4-BE49-F238E27FC236}">
                <a16:creationId xmlns:a16="http://schemas.microsoft.com/office/drawing/2014/main" id="{256C32A0-630B-4FCD-0782-186EED9ADD1C}"/>
              </a:ext>
            </a:extLst>
          </p:cNvPr>
          <p:cNvSpPr txBox="1"/>
          <p:nvPr/>
        </p:nvSpPr>
        <p:spPr>
          <a:xfrm>
            <a:off x="6221237" y="5394362"/>
            <a:ext cx="7052104" cy="10874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395111" marR="457200" indent="-395111" algn="l" defTabSz="457200">
              <a:spcBef>
                <a:spcPts val="1000"/>
              </a:spcBef>
              <a:buSzPct val="45000"/>
              <a:buBlip>
                <a:blip r:embed="rId5"/>
              </a:buBlip>
              <a:defRPr sz="3200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Integration</a:t>
            </a:r>
            <a:r>
              <a:rPr dirty="0">
                <a:solidFill>
                  <a:srgbClr val="0433FF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dirty="0">
                <a:solidFill>
                  <a:srgbClr val="FF030D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various</a:t>
            </a:r>
            <a:r>
              <a:rPr dirty="0">
                <a:solidFill>
                  <a:srgbClr val="FF030D"/>
                </a:solidFill>
              </a:rPr>
              <a:t> </a:t>
            </a:r>
            <a:r>
              <a:rPr dirty="0"/>
              <a:t>physics</a:t>
            </a:r>
            <a:r>
              <a:rPr dirty="0">
                <a:solidFill>
                  <a:srgbClr val="FF030D"/>
                </a:solidFill>
              </a:rPr>
              <a:t> </a:t>
            </a:r>
            <a:r>
              <a:rPr dirty="0"/>
              <a:t>and</a:t>
            </a:r>
            <a:r>
              <a:rPr dirty="0">
                <a:solidFill>
                  <a:srgbClr val="FF030D"/>
                </a:solidFill>
              </a:rPr>
              <a:t> </a:t>
            </a:r>
            <a:r>
              <a:rPr dirty="0"/>
              <a:t>technology</a:t>
            </a:r>
            <a:r>
              <a:rPr dirty="0">
                <a:solidFill>
                  <a:srgbClr val="FF030D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aspects is </a:t>
            </a:r>
            <a:r>
              <a:rPr dirty="0"/>
              <a:t>crucial</a:t>
            </a:r>
            <a:endParaRPr dirty="0">
              <a:solidFill>
                <a:srgbClr val="FF030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69B5EE-1D0F-6687-5EAF-FD80899AE264}"/>
              </a:ext>
            </a:extLst>
          </p:cNvPr>
          <p:cNvSpPr txBox="1"/>
          <p:nvPr/>
        </p:nvSpPr>
        <p:spPr>
          <a:xfrm>
            <a:off x="6384550" y="7681238"/>
            <a:ext cx="6620249" cy="20723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Courtesy</a:t>
            </a:r>
            <a:r>
              <a:rPr kumimoji="0" lang="it-IT" sz="32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of B. </a:t>
            </a:r>
            <a:r>
              <a:rPr kumimoji="0" lang="it-IT" sz="3200" b="1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Wan</a:t>
            </a:r>
            <a:endParaRPr kumimoji="0" lang="it-IT" sz="3200" b="1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3.rd </a:t>
            </a: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Trilateral</a:t>
            </a:r>
            <a:r>
              <a:rPr lang="it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International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Workshop on EP </a:t>
            </a: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Physics</a:t>
            </a: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,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Nov</a:t>
            </a: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7-10, 2022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6F988C-D301-F9A4-2390-F0AE8F287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162" y="3099664"/>
            <a:ext cx="6432943" cy="66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5223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pic>
        <p:nvPicPr>
          <p:cNvPr id="29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physics of burning plasmas</a:t>
            </a:r>
          </a:p>
        </p:txBody>
      </p:sp>
      <p:sp>
        <p:nvSpPr>
          <p:cNvPr id="302" name="TextBox 12"/>
          <p:cNvSpPr txBox="1"/>
          <p:nvPr/>
        </p:nvSpPr>
        <p:spPr>
          <a:xfrm>
            <a:off x="536121" y="1708489"/>
            <a:ext cx="121811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❑"/>
            </a:pPr>
            <a:r>
              <a:rPr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 plasmas 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 </a:t>
            </a:r>
            <a:r>
              <a:rPr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 self-organized systems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</p:txBody>
      </p:sp>
      <p:sp>
        <p:nvSpPr>
          <p:cNvPr id="303" name="Plasma and fusion…"/>
          <p:cNvSpPr txBox="1"/>
          <p:nvPr/>
        </p:nvSpPr>
        <p:spPr>
          <a:xfrm>
            <a:off x="737612" y="4391972"/>
            <a:ext cx="3875709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Plasma and fusion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reactivity profiles</a:t>
            </a:r>
          </a:p>
        </p:txBody>
      </p:sp>
      <p:sp>
        <p:nvSpPr>
          <p:cNvPr id="304" name="Multi-spatiotemporal…"/>
          <p:cNvSpPr txBox="1"/>
          <p:nvPr/>
        </p:nvSpPr>
        <p:spPr>
          <a:xfrm>
            <a:off x="4401569" y="2574160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Multi-spatiotemporal 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scale fluctuations</a:t>
            </a:r>
          </a:p>
        </p:txBody>
      </p:sp>
      <p:sp>
        <p:nvSpPr>
          <p:cNvPr id="305" name="Meso &amp; macro-scale…"/>
          <p:cNvSpPr txBox="1"/>
          <p:nvPr/>
        </p:nvSpPr>
        <p:spPr>
          <a:xfrm>
            <a:off x="4401569" y="6509924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Meso &amp; macro-scale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distortion of equilibrium</a:t>
            </a:r>
          </a:p>
        </p:txBody>
      </p:sp>
      <p:sp>
        <p:nvSpPr>
          <p:cNvPr id="306" name="Turbulence &amp; fluctuation…"/>
          <p:cNvSpPr txBox="1"/>
          <p:nvPr/>
        </p:nvSpPr>
        <p:spPr>
          <a:xfrm>
            <a:off x="7948035" y="4542042"/>
            <a:ext cx="502808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Turbulence &amp; fluctuation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driven fluxes</a:t>
            </a:r>
          </a:p>
        </p:txBody>
      </p:sp>
      <p:pic>
        <p:nvPicPr>
          <p:cNvPr id="30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50" y="2725890"/>
            <a:ext cx="1573878" cy="157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285" y="2792740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81707" y="5973182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351550" y="5982636"/>
            <a:ext cx="1573878" cy="157387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137B52-087B-5542-A80D-DD5918F34305}"/>
              </a:ext>
            </a:extLst>
          </p:cNvPr>
          <p:cNvSpPr/>
          <p:nvPr/>
        </p:nvSpPr>
        <p:spPr>
          <a:xfrm>
            <a:off x="4613321" y="2574160"/>
            <a:ext cx="4383722" cy="1193801"/>
          </a:xfrm>
          <a:prstGeom prst="rect">
            <a:avLst/>
          </a:prstGeom>
          <a:solidFill>
            <a:srgbClr val="C00000">
              <a:alpha val="25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D7355F-1511-3949-B3DC-9385EE8A05C2}"/>
              </a:ext>
            </a:extLst>
          </p:cNvPr>
          <p:cNvSpPr/>
          <p:nvPr/>
        </p:nvSpPr>
        <p:spPr>
          <a:xfrm>
            <a:off x="4269647" y="6509924"/>
            <a:ext cx="4980138" cy="1193801"/>
          </a:xfrm>
          <a:prstGeom prst="rect">
            <a:avLst/>
          </a:prstGeom>
          <a:solidFill>
            <a:srgbClr val="C00000">
              <a:alpha val="25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754BF-CB9A-8247-A48B-E5D6C24ADBD6}"/>
              </a:ext>
            </a:extLst>
          </p:cNvPr>
          <p:cNvSpPr txBox="1"/>
          <p:nvPr/>
        </p:nvSpPr>
        <p:spPr>
          <a:xfrm>
            <a:off x="9381707" y="8084770"/>
            <a:ext cx="332302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NL </a:t>
            </a:r>
            <a:r>
              <a:rPr lang="it-IT" b="1" dirty="0" err="1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ave-wave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07124-7740-634C-B588-929A3BF15DD1}"/>
              </a:ext>
            </a:extLst>
          </p:cNvPr>
          <p:cNvSpPr txBox="1"/>
          <p:nvPr/>
        </p:nvSpPr>
        <p:spPr>
          <a:xfrm>
            <a:off x="0" y="8026257"/>
            <a:ext cx="383278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NL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wave-particle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9F62A36-55E4-564F-9B67-4E683BC4C14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916391" y="7756056"/>
            <a:ext cx="2218964" cy="270201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E54A38-CAA7-614A-963A-873BE3149E7A}"/>
              </a:ext>
            </a:extLst>
          </p:cNvPr>
          <p:cNvCxnSpPr>
            <a:cxnSpLocks/>
          </p:cNvCxnSpPr>
          <p:nvPr/>
        </p:nvCxnSpPr>
        <p:spPr>
          <a:xfrm flipH="1" flipV="1">
            <a:off x="6853226" y="3944866"/>
            <a:ext cx="4467681" cy="3995647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C42921-5428-C946-B8A0-726CE16DD12B}"/>
              </a:ext>
            </a:extLst>
          </p:cNvPr>
          <p:cNvCxnSpPr>
            <a:cxnSpLocks/>
          </p:cNvCxnSpPr>
          <p:nvPr/>
        </p:nvCxnSpPr>
        <p:spPr>
          <a:xfrm flipV="1">
            <a:off x="1792081" y="3944866"/>
            <a:ext cx="4412776" cy="4008513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2EFDFFD-EA7F-C84B-A028-E2C5A2D77AC1}"/>
              </a:ext>
            </a:extLst>
          </p:cNvPr>
          <p:cNvCxnSpPr>
            <a:cxnSpLocks/>
          </p:cNvCxnSpPr>
          <p:nvPr/>
        </p:nvCxnSpPr>
        <p:spPr>
          <a:xfrm flipH="1" flipV="1">
            <a:off x="9290288" y="7730984"/>
            <a:ext cx="2030619" cy="247699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8FE44234-F0F9-85A9-82A9-5AE07B6092A5}"/>
              </a:ext>
            </a:extLst>
          </p:cNvPr>
          <p:cNvSpPr/>
          <p:nvPr/>
        </p:nvSpPr>
        <p:spPr>
          <a:xfrm>
            <a:off x="3474841" y="7710225"/>
            <a:ext cx="6669011" cy="1590274"/>
          </a:xfrm>
          <a:prstGeom prst="ellipse">
            <a:avLst/>
          </a:prstGeom>
          <a:blipFill dpi="0" rotWithShape="1">
            <a:blip r:embed="rId6">
              <a:alphaModFix amt="45958"/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845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69D0F-B3E6-6720-46AE-1593E754C6F4}"/>
              </a:ext>
            </a:extLst>
          </p:cNvPr>
          <p:cNvSpPr txBox="1"/>
          <p:nvPr/>
        </p:nvSpPr>
        <p:spPr>
          <a:xfrm>
            <a:off x="4081036" y="7904887"/>
            <a:ext cx="5456623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Deviation from loca</a:t>
            </a: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thermodynamic equilibrium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73247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Phase space </a:t>
            </a:r>
            <a:r>
              <a:rPr lang="it-IT" dirty="0" err="1"/>
              <a:t>transport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33</a:t>
            </a:fld>
            <a:endParaRPr dirty="0"/>
          </a:p>
        </p:txBody>
      </p:sp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onceptual steps…">
            <a:extLst>
              <a:ext uri="{FF2B5EF4-FFF2-40B4-BE49-F238E27FC236}">
                <a16:creationId xmlns:a16="http://schemas.microsoft.com/office/drawing/2014/main" id="{9800BEDA-6654-9295-D122-54669F0DA54F}"/>
              </a:ext>
            </a:extLst>
          </p:cNvPr>
          <p:cNvSpPr txBox="1"/>
          <p:nvPr/>
        </p:nvSpPr>
        <p:spPr>
          <a:xfrm>
            <a:off x="213359" y="1374759"/>
            <a:ext cx="12788226" cy="2821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Proper </a:t>
            </a:r>
            <a:r>
              <a:rPr lang="en-GB" dirty="0">
                <a:solidFill>
                  <a:srgbClr val="C00000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nonlinear equilibrium</a:t>
            </a:r>
            <a:endParaRPr dirty="0">
              <a:solidFill>
                <a:srgbClr val="C00000"/>
              </a:solidFill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790700" marR="457200" lvl="3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latin typeface="Helvetica" pitchFamily="2" charset="0"/>
              </a:rPr>
              <a:t>Long </a:t>
            </a:r>
            <a:r>
              <a:rPr lang="it-IT" dirty="0" err="1">
                <a:latin typeface="Helvetica" pitchFamily="2" charset="0"/>
              </a:rPr>
              <a:t>lived</a:t>
            </a:r>
            <a:r>
              <a:rPr lang="it-IT" dirty="0">
                <a:latin typeface="Helvetica" pitchFamily="2" charset="0"/>
              </a:rPr>
              <a:t> (</a:t>
            </a:r>
            <a:r>
              <a:rPr lang="it-IT" dirty="0" err="1">
                <a:latin typeface="Helvetica" pitchFamily="2" charset="0"/>
              </a:rPr>
              <a:t>undamped</a:t>
            </a:r>
            <a:r>
              <a:rPr lang="it-IT" dirty="0">
                <a:latin typeface="Helvetica" pitchFamily="2" charset="0"/>
              </a:rPr>
              <a:t> by </a:t>
            </a:r>
            <a:r>
              <a:rPr lang="it-IT" dirty="0" err="1">
                <a:latin typeface="Helvetica" pitchFamily="2" charset="0"/>
              </a:rPr>
              <a:t>collision</a:t>
            </a:r>
            <a:r>
              <a:rPr lang="it-IT" dirty="0">
                <a:latin typeface="Helvetica" pitchFamily="2" charset="0"/>
              </a:rPr>
              <a:t>) </a:t>
            </a:r>
            <a:r>
              <a:rPr lang="it-IT" dirty="0" err="1">
                <a:latin typeface="Helvetica" pitchFamily="2" charset="0"/>
              </a:rPr>
              <a:t>zonal</a:t>
            </a:r>
            <a:r>
              <a:rPr lang="it-IT" dirty="0">
                <a:latin typeface="Helvetica" pitchFamily="2" charset="0"/>
              </a:rPr>
              <a:t> e.m. fields and </a:t>
            </a:r>
            <a:r>
              <a:rPr lang="it-IT" dirty="0" err="1">
                <a:latin typeface="Helvetica" pitchFamily="2" charset="0"/>
              </a:rPr>
              <a:t>corresponding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phase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space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zonal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structures</a:t>
            </a:r>
            <a:r>
              <a:rPr lang="it-IT" dirty="0">
                <a:latin typeface="Helvetica" pitchFamily="2" charset="0"/>
              </a:rPr>
              <a:t>: </a:t>
            </a:r>
            <a:r>
              <a:rPr lang="it-IT" b="1" dirty="0" err="1">
                <a:solidFill>
                  <a:srgbClr val="C00000"/>
                </a:solidFill>
                <a:latin typeface="Helvetica" pitchFamily="2" charset="0"/>
              </a:rPr>
              <a:t>Zonal</a:t>
            </a:r>
            <a:r>
              <a:rPr lang="it-IT" b="1" dirty="0">
                <a:solidFill>
                  <a:srgbClr val="C00000"/>
                </a:solidFill>
                <a:latin typeface="Helvetica" pitchFamily="2" charset="0"/>
              </a:rPr>
              <a:t> State</a:t>
            </a:r>
          </a:p>
          <a:p>
            <a:pPr marL="1790700" marR="457200" lvl="3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latin typeface="Helvetica" pitchFamily="2" charset="0"/>
              </a:rPr>
              <a:t>Must </a:t>
            </a:r>
            <a:r>
              <a:rPr lang="it-IT" dirty="0">
                <a:solidFill>
                  <a:srgbClr val="002060"/>
                </a:solidFill>
                <a:latin typeface="Helvetica" pitchFamily="2" charset="0"/>
              </a:rPr>
              <a:t>self-</a:t>
            </a:r>
            <a:r>
              <a:rPr lang="it-IT" dirty="0" err="1">
                <a:solidFill>
                  <a:srgbClr val="002060"/>
                </a:solidFill>
                <a:latin typeface="Helvetica" pitchFamily="2" charset="0"/>
              </a:rPr>
              <a:t>consistently</a:t>
            </a:r>
            <a:r>
              <a:rPr lang="it-IT" dirty="0">
                <a:solidFill>
                  <a:srgbClr val="002060"/>
                </a:solidFill>
                <a:latin typeface="Helvetica" pitchFamily="2" charset="0"/>
              </a:rPr>
              <a:t> compute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Zonal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State </a:t>
            </a:r>
            <a:r>
              <a:rPr lang="it-IT" dirty="0">
                <a:solidFill>
                  <a:schemeClr val="tx1"/>
                </a:solidFill>
                <a:latin typeface="Helvetica" pitchFamily="2" charset="0"/>
              </a:rPr>
              <a:t>in the </a:t>
            </a:r>
            <a:r>
              <a:rPr lang="it-IT" dirty="0" err="1">
                <a:solidFill>
                  <a:schemeClr val="tx1"/>
                </a:solidFill>
                <a:latin typeface="Helvetica" pitchFamily="2" charset="0"/>
              </a:rPr>
              <a:t>presence</a:t>
            </a:r>
            <a:r>
              <a:rPr lang="it-IT" dirty="0">
                <a:solidFill>
                  <a:schemeClr val="tx1"/>
                </a:solidFill>
                <a:latin typeface="Helvetica" pitchFamily="2" charset="0"/>
              </a:rPr>
              <a:t> of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finite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level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of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fluctuations</a:t>
            </a:r>
            <a:endParaRPr lang="it-IT" dirty="0">
              <a:solidFill>
                <a:srgbClr val="C00000"/>
              </a:solidFill>
              <a:latin typeface="Helvetica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CDF9E1-67D9-FEBF-54B0-39D548365E80}"/>
              </a:ext>
            </a:extLst>
          </p:cNvPr>
          <p:cNvGrpSpPr/>
          <p:nvPr/>
        </p:nvGrpSpPr>
        <p:grpSpPr>
          <a:xfrm>
            <a:off x="247705" y="4735143"/>
            <a:ext cx="12757095" cy="3446027"/>
            <a:chOff x="244490" y="4480339"/>
            <a:chExt cx="12757095" cy="344602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47B7FCD-9E59-32A6-4898-AACD453AF820}"/>
                </a:ext>
              </a:extLst>
            </p:cNvPr>
            <p:cNvSpPr txBox="1"/>
            <p:nvPr/>
          </p:nvSpPr>
          <p:spPr>
            <a:xfrm>
              <a:off x="244490" y="4480339"/>
              <a:ext cx="12757095" cy="1154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36000" marR="457200" lvl="2" indent="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q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/>
                <a:t> Separate macro-meso </a:t>
              </a:r>
              <a:r>
                <a:rPr lang="it-IT" sz="3200" dirty="0" err="1"/>
                <a:t>spatiotemporal</a:t>
              </a:r>
              <a:r>
                <a:rPr lang="it-IT" sz="3200" dirty="0"/>
                <a:t> </a:t>
              </a:r>
              <a:r>
                <a:rPr lang="it-IT" sz="3200" dirty="0" err="1"/>
                <a:t>scales</a:t>
              </a:r>
              <a:r>
                <a:rPr lang="it-IT" sz="3200" dirty="0"/>
                <a:t> from micro-</a:t>
              </a:r>
              <a:r>
                <a:rPr lang="it-IT" sz="3200" dirty="0" err="1"/>
                <a:t>scales</a:t>
              </a:r>
              <a:r>
                <a:rPr lang="it-IT" sz="3200" dirty="0"/>
                <a:t> </a:t>
              </a:r>
              <a:r>
                <a:rPr lang="it-IT" sz="3200" dirty="0">
                  <a:sym typeface="Wingdings" pitchFamily="2" charset="2"/>
                </a:rPr>
                <a:t> </a:t>
              </a:r>
            </a:p>
            <a:p>
              <a:pPr marL="1789200" marR="457200" lvl="2" indent="-45720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Ø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 err="1">
                  <a:sym typeface="Wingdings" pitchFamily="2" charset="2"/>
                </a:rPr>
                <a:t>Renormalized</a:t>
              </a:r>
              <a:r>
                <a:rPr lang="it-IT" sz="3200" dirty="0">
                  <a:sym typeface="Wingdings" pitchFamily="2" charset="2"/>
                </a:rPr>
                <a:t> </a:t>
              </a:r>
              <a:r>
                <a:rPr lang="it-IT" sz="3200" dirty="0" err="1">
                  <a:sym typeface="Wingdings" pitchFamily="2" charset="2"/>
                </a:rPr>
                <a:t>equilibrium</a:t>
              </a:r>
              <a:r>
                <a:rPr lang="it-IT" sz="3200" dirty="0">
                  <a:sym typeface="Wingdings" pitchFamily="2" charset="2"/>
                </a:rPr>
                <a:t> accounting for self-interaction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0303D4-7B50-FEF1-1DF2-E9E26A643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02314" y="5918796"/>
              <a:ext cx="4600172" cy="135098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7EB6C-8D01-1C58-7EC1-471F2EDF1369}"/>
                </a:ext>
              </a:extLst>
            </p:cNvPr>
            <p:cNvSpPr txBox="1"/>
            <p:nvPr/>
          </p:nvSpPr>
          <p:spPr>
            <a:xfrm>
              <a:off x="3200548" y="7269776"/>
              <a:ext cx="2789225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rgbClr val="C00000"/>
                  </a:solidFill>
                </a:rPr>
                <a:t>m</a:t>
              </a: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eso-macro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692638-030F-C88A-715B-42968C6A422F}"/>
                </a:ext>
              </a:extLst>
            </p:cNvPr>
            <p:cNvSpPr txBox="1"/>
            <p:nvPr/>
          </p:nvSpPr>
          <p:spPr>
            <a:xfrm>
              <a:off x="8019149" y="7269776"/>
              <a:ext cx="1304845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micro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0BC78C6-B6E4-F54E-BAC8-45DF6447AF0E}"/>
                </a:ext>
              </a:extLst>
            </p:cNvPr>
            <p:cNvSpPr/>
            <p:nvPr/>
          </p:nvSpPr>
          <p:spPr>
            <a:xfrm>
              <a:off x="6173342" y="6023891"/>
              <a:ext cx="2418494" cy="1121228"/>
            </a:xfrm>
            <a:prstGeom prst="ellipse">
              <a:avLst/>
            </a:prstGeom>
            <a:blipFill dpi="0" rotWithShape="1">
              <a:blip r:embed="rId4">
                <a:alphaModFix amt="40000"/>
              </a:blip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F336CE9-64ED-A958-347C-263E03AC820F}"/>
                </a:ext>
              </a:extLst>
            </p:cNvPr>
            <p:cNvSpPr/>
            <p:nvPr/>
          </p:nvSpPr>
          <p:spPr>
            <a:xfrm>
              <a:off x="5106690" y="6230284"/>
              <a:ext cx="834993" cy="765730"/>
            </a:xfrm>
            <a:prstGeom prst="ellipse">
              <a:avLst/>
            </a:prstGeom>
            <a:solidFill>
              <a:srgbClr val="FF0000">
                <a:alpha val="40242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A7FCAA0-0E35-DA44-0054-74EA7518A0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01566" y="6973669"/>
              <a:ext cx="632579" cy="420764"/>
            </a:xfrm>
            <a:prstGeom prst="straightConnector1">
              <a:avLst/>
            </a:prstGeom>
            <a:noFill/>
            <a:ln w="41275" cap="flat">
              <a:solidFill>
                <a:srgbClr val="0070C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8F87225-9E2C-A54B-B04A-E492501FF630}"/>
                </a:ext>
              </a:extLst>
            </p:cNvPr>
            <p:cNvCxnSpPr/>
            <p:nvPr/>
          </p:nvCxnSpPr>
          <p:spPr>
            <a:xfrm flipV="1">
              <a:off x="4548313" y="6806324"/>
              <a:ext cx="687558" cy="653142"/>
            </a:xfrm>
            <a:prstGeom prst="straightConnector1">
              <a:avLst/>
            </a:prstGeom>
            <a:noFill/>
            <a:ln w="41275" cap="flat">
              <a:solidFill>
                <a:srgbClr val="C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812E1AB5-E12E-2015-6359-BD8D4E591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575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CD739-E5F2-B16E-E106-1351E8C23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>
            <a:extLst>
              <a:ext uri="{FF2B5EF4-FFF2-40B4-BE49-F238E27FC236}">
                <a16:creationId xmlns:a16="http://schemas.microsoft.com/office/drawing/2014/main" id="{4EB30819-3637-3AD0-B0DE-1D4E38562C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Zonal</a:t>
            </a:r>
            <a:r>
              <a:rPr lang="it-IT" dirty="0"/>
              <a:t> </a:t>
            </a:r>
            <a:r>
              <a:rPr lang="it-IT" dirty="0" err="1"/>
              <a:t>Structures</a:t>
            </a:r>
            <a:endParaRPr dirty="0"/>
          </a:p>
        </p:txBody>
      </p:sp>
      <p:sp>
        <p:nvSpPr>
          <p:cNvPr id="340" name="Slide Number">
            <a:extLst>
              <a:ext uri="{FF2B5EF4-FFF2-40B4-BE49-F238E27FC236}">
                <a16:creationId xmlns:a16="http://schemas.microsoft.com/office/drawing/2014/main" id="{F38D6193-5CDA-7311-77AC-4CE05D20F72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34</a:t>
            </a:fld>
            <a:endParaRPr dirty="0"/>
          </a:p>
        </p:txBody>
      </p:sp>
      <p:pic>
        <p:nvPicPr>
          <p:cNvPr id="342" name="Picture 7" descr="Picture 7">
            <a:extLst>
              <a:ext uri="{FF2B5EF4-FFF2-40B4-BE49-F238E27FC236}">
                <a16:creationId xmlns:a16="http://schemas.microsoft.com/office/drawing/2014/main" id="{516F3FDB-C855-7F04-D4BE-C1FBD152D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5CD3F17B-ADCE-6C44-3503-87537D20A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CD06F9B-8F60-D4D1-FEA0-A3FFC0AF835E}"/>
              </a:ext>
            </a:extLst>
          </p:cNvPr>
          <p:cNvSpPr txBox="1"/>
          <p:nvPr/>
        </p:nvSpPr>
        <p:spPr>
          <a:xfrm>
            <a:off x="553655" y="6503543"/>
            <a:ext cx="651679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n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[Y. Kaspi et al </a:t>
            </a:r>
            <a:r>
              <a:rPr lang="en-GB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2018 Nature 555(7695):223-226]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3B77F0-8BCA-E96A-D787-472F0A46C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0" y="1440305"/>
            <a:ext cx="7080667" cy="48225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8D9332-D5F5-BBCA-27B6-0BEFB37D1B04}"/>
              </a:ext>
            </a:extLst>
          </p:cNvPr>
          <p:cNvSpPr txBox="1"/>
          <p:nvPr/>
        </p:nvSpPr>
        <p:spPr>
          <a:xfrm>
            <a:off x="878350" y="7602497"/>
            <a:ext cx="651679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it-IT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Zonal</a:t>
            </a: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e.m. Fields in a tokamak</a:t>
            </a:r>
            <a:endParaRPr lang="en-GB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6E25A3-68BD-6E7D-A08C-ECDCD608BD29}"/>
              </a:ext>
            </a:extLst>
          </p:cNvPr>
          <p:cNvSpPr txBox="1"/>
          <p:nvPr/>
        </p:nvSpPr>
        <p:spPr>
          <a:xfrm>
            <a:off x="1235189" y="8107103"/>
            <a:ext cx="651679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it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</a:t>
            </a:r>
            <a:r>
              <a:rPr lang="it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Impact on </a:t>
            </a:r>
            <a:r>
              <a:rPr lang="it-IT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phase</a:t>
            </a:r>
            <a:r>
              <a:rPr lang="it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space</a:t>
            </a:r>
            <a:r>
              <a:rPr lang="it-IT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structures</a:t>
            </a:r>
            <a:endParaRPr lang="en-GB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75D9C-D1E9-6BEF-6585-1E7B64006E8D}"/>
              </a:ext>
            </a:extLst>
          </p:cNvPr>
          <p:cNvSpPr txBox="1"/>
          <p:nvPr/>
        </p:nvSpPr>
        <p:spPr>
          <a:xfrm>
            <a:off x="7352387" y="7566770"/>
            <a:ext cx="59471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Wingdings" pitchFamily="2" charset="2"/>
              </a:rPr>
              <a:t></a:t>
            </a:r>
            <a:endParaRPr kumimoji="0" lang="en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7560305-1619-8CAB-BA67-BA7A838B4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642" y="6800890"/>
            <a:ext cx="4972551" cy="21830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ECA047-3714-8B3E-A766-2BA4EB3357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8721" y="2804688"/>
            <a:ext cx="5466080" cy="3632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81D6C7A-2A71-6A1F-67CA-0996AB89006E}"/>
              </a:ext>
            </a:extLst>
          </p:cNvPr>
          <p:cNvSpPr txBox="1"/>
          <p:nvPr/>
        </p:nvSpPr>
        <p:spPr>
          <a:xfrm>
            <a:off x="7752032" y="2204724"/>
            <a:ext cx="503945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n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[Y. Xiao et al </a:t>
            </a:r>
            <a:r>
              <a:rPr lang="en-GB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2015 POP 22, 022516]</a:t>
            </a:r>
          </a:p>
        </p:txBody>
      </p:sp>
    </p:spTree>
    <p:extLst>
      <p:ext uri="{BB962C8B-B14F-4D97-AF65-F5344CB8AC3E}">
        <p14:creationId xmlns:p14="http://schemas.microsoft.com/office/powerpoint/2010/main" val="4445205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Phase space </a:t>
            </a:r>
            <a:r>
              <a:rPr lang="it-IT" dirty="0" err="1"/>
              <a:t>transport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35</a:t>
            </a:fld>
            <a:endParaRPr dirty="0"/>
          </a:p>
        </p:txBody>
      </p:sp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A18547A-E60C-6441-9C93-7BB3CB8A1C24}"/>
              </a:ext>
            </a:extLst>
          </p:cNvPr>
          <p:cNvGrpSpPr/>
          <p:nvPr/>
        </p:nvGrpSpPr>
        <p:grpSpPr>
          <a:xfrm>
            <a:off x="0" y="1384536"/>
            <a:ext cx="13004800" cy="3118161"/>
            <a:chOff x="0" y="1384536"/>
            <a:chExt cx="13004800" cy="3118161"/>
          </a:xfrm>
        </p:grpSpPr>
        <p:pic>
          <p:nvPicPr>
            <p:cNvPr id="20" name="Screenshot 2022-05-18 at 09.55.15.pdf" descr="Screenshot 2022-05-18 at 09.55.15.pdf">
              <a:extLst>
                <a:ext uri="{FF2B5EF4-FFF2-40B4-BE49-F238E27FC236}">
                  <a16:creationId xmlns:a16="http://schemas.microsoft.com/office/drawing/2014/main" id="{670BFE00-44F8-A46A-7E38-B78817464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652995"/>
              <a:ext cx="13004800" cy="184970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856755-9201-3F2C-C06E-B55917E7872C}"/>
                </a:ext>
              </a:extLst>
            </p:cNvPr>
            <p:cNvSpPr txBox="1"/>
            <p:nvPr/>
          </p:nvSpPr>
          <p:spPr>
            <a:xfrm>
              <a:off x="247705" y="1384536"/>
              <a:ext cx="12757095" cy="1077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36000" marR="457200" lvl="2" indent="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q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/>
                <a:t> </a:t>
              </a:r>
              <a:r>
                <a:rPr lang="it-IT" sz="3200" dirty="0" err="1"/>
                <a:t>Phase</a:t>
              </a:r>
              <a:r>
                <a:rPr lang="it-IT" sz="3200" dirty="0"/>
                <a:t> </a:t>
              </a:r>
              <a:r>
                <a:rPr lang="it-IT" sz="3200" dirty="0" err="1"/>
                <a:t>space</a:t>
              </a:r>
              <a:r>
                <a:rPr lang="it-IT" sz="3200" dirty="0"/>
                <a:t> </a:t>
              </a:r>
              <a:r>
                <a:rPr lang="it-IT" sz="3200" dirty="0" err="1"/>
                <a:t>zonal</a:t>
              </a:r>
              <a:r>
                <a:rPr lang="it-IT" sz="3200" dirty="0"/>
                <a:t> </a:t>
              </a:r>
              <a:r>
                <a:rPr lang="it-IT" sz="3200" dirty="0" err="1"/>
                <a:t>structure</a:t>
              </a:r>
              <a:r>
                <a:rPr lang="it-IT" sz="3200" dirty="0"/>
                <a:t> </a:t>
              </a:r>
              <a:r>
                <a:rPr lang="it-IT" sz="3200" dirty="0" err="1"/>
                <a:t>evolution</a:t>
              </a:r>
              <a:r>
                <a:rPr lang="it-IT" sz="3200" dirty="0"/>
                <a:t> </a:t>
              </a:r>
              <a:r>
                <a:rPr lang="it-IT" sz="3200" dirty="0" err="1"/>
                <a:t>equation</a:t>
              </a:r>
              <a:r>
                <a:rPr lang="it-IT" sz="3200" dirty="0"/>
                <a:t> (</a:t>
              </a:r>
              <a:r>
                <a:rPr lang="it-IT" sz="3200" dirty="0" err="1"/>
                <a:t>nearly</a:t>
              </a:r>
              <a:r>
                <a:rPr lang="it-IT" sz="3200" dirty="0"/>
                <a:t> </a:t>
              </a:r>
              <a:r>
                <a:rPr lang="it-IT" sz="3200" dirty="0" err="1"/>
                <a:t>integrable</a:t>
              </a:r>
              <a:r>
                <a:rPr lang="it-IT" sz="3200" dirty="0"/>
                <a:t> system) [Falessi et al NJP 2023]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3229A14-29C6-7826-0FB8-2853E1099EEA}"/>
              </a:ext>
            </a:extLst>
          </p:cNvPr>
          <p:cNvSpPr txBox="1"/>
          <p:nvPr/>
        </p:nvSpPr>
        <p:spPr>
          <a:xfrm>
            <a:off x="244490" y="5168188"/>
            <a:ext cx="12757095" cy="37702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Intrinsically</a:t>
            </a:r>
            <a:r>
              <a:rPr lang="it-IT" sz="3200" dirty="0"/>
              <a:t> </a:t>
            </a:r>
            <a:r>
              <a:rPr lang="it-IT" sz="3200" dirty="0">
                <a:solidFill>
                  <a:srgbClr val="C00000"/>
                </a:solidFill>
              </a:rPr>
              <a:t>full-</a:t>
            </a:r>
            <a:r>
              <a:rPr lang="it-IT" sz="3200" dirty="0" err="1">
                <a:solidFill>
                  <a:srgbClr val="C00000"/>
                </a:solidFill>
              </a:rPr>
              <a:t>F</a:t>
            </a:r>
            <a:r>
              <a:rPr lang="it-IT" sz="3200" dirty="0"/>
              <a:t> [Falessi et al NJP 2023] </a:t>
            </a:r>
            <a:r>
              <a:rPr lang="it-IT" sz="3200" dirty="0" err="1"/>
              <a:t>but</a:t>
            </a:r>
            <a:r>
              <a:rPr lang="it-IT" sz="3200" dirty="0"/>
              <a:t> </a:t>
            </a:r>
            <a:r>
              <a:rPr lang="it-IT" sz="3200" dirty="0" err="1"/>
              <a:t>reduced</a:t>
            </a:r>
            <a:r>
              <a:rPr lang="it-IT" sz="3200" dirty="0"/>
              <a:t> to the   </a:t>
            </a:r>
            <a:r>
              <a:rPr lang="it-IT" sz="3200" dirty="0">
                <a:solidFill>
                  <a:srgbClr val="C00000"/>
                </a:solidFill>
              </a:rPr>
              <a:t>3D action </a:t>
            </a:r>
            <a:r>
              <a:rPr lang="it-IT" sz="3200" dirty="0" err="1">
                <a:solidFill>
                  <a:srgbClr val="C00000"/>
                </a:solidFill>
              </a:rPr>
              <a:t>space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/>
              <a:t>(</a:t>
            </a:r>
            <a:r>
              <a:rPr lang="it-IT" sz="3200" dirty="0" err="1"/>
              <a:t>contants</a:t>
            </a:r>
            <a:r>
              <a:rPr lang="it-IT" sz="3200" dirty="0"/>
              <a:t> of </a:t>
            </a:r>
            <a:r>
              <a:rPr lang="it-IT" sz="3200" dirty="0" err="1"/>
              <a:t>motion</a:t>
            </a:r>
            <a:r>
              <a:rPr lang="it-IT" sz="3200" dirty="0"/>
              <a:t>)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/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>
                <a:solidFill>
                  <a:srgbClr val="C00000"/>
                </a:solidFill>
              </a:rPr>
              <a:t>Ready for </a:t>
            </a:r>
            <a:r>
              <a:rPr lang="it-IT" sz="3200" dirty="0" err="1">
                <a:solidFill>
                  <a:srgbClr val="C00000"/>
                </a:solidFill>
              </a:rPr>
              <a:t>implementation</a:t>
            </a:r>
            <a:r>
              <a:rPr lang="it-IT" sz="3200" dirty="0">
                <a:solidFill>
                  <a:srgbClr val="C00000"/>
                </a:solidFill>
              </a:rPr>
              <a:t> in non-linear GK </a:t>
            </a:r>
            <a:r>
              <a:rPr lang="it-IT" sz="3200" dirty="0" err="1">
                <a:solidFill>
                  <a:srgbClr val="C00000"/>
                </a:solidFill>
              </a:rPr>
              <a:t>codes</a:t>
            </a:r>
            <a:r>
              <a:rPr lang="it-IT" sz="3200" dirty="0"/>
              <a:t>, </a:t>
            </a:r>
            <a:r>
              <a:rPr lang="it-IT" sz="3200" dirty="0" err="1"/>
              <a:t>including</a:t>
            </a:r>
            <a:r>
              <a:rPr lang="it-IT" sz="3200" dirty="0"/>
              <a:t> </a:t>
            </a:r>
            <a:r>
              <a:rPr lang="it-IT" sz="3200" dirty="0" err="1">
                <a:solidFill>
                  <a:srgbClr val="C00000"/>
                </a:solidFill>
              </a:rPr>
              <a:t>thermal</a:t>
            </a:r>
            <a:r>
              <a:rPr lang="it-IT" sz="3200" dirty="0">
                <a:solidFill>
                  <a:srgbClr val="C00000"/>
                </a:solidFill>
              </a:rPr>
              <a:t> component </a:t>
            </a:r>
            <a:r>
              <a:rPr lang="it-IT" sz="3200" dirty="0" err="1"/>
              <a:t>if</a:t>
            </a:r>
            <a:r>
              <a:rPr lang="it-IT" sz="3200" dirty="0"/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whole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transport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description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is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lifted</a:t>
            </a:r>
            <a:r>
              <a:rPr lang="it-IT" sz="3200" b="1" dirty="0">
                <a:solidFill>
                  <a:schemeClr val="accent1"/>
                </a:solidFill>
              </a:rPr>
              <a:t> to the </a:t>
            </a:r>
            <a:r>
              <a:rPr lang="it-IT" sz="3200" b="1" dirty="0" err="1">
                <a:solidFill>
                  <a:schemeClr val="accent1"/>
                </a:solidFill>
              </a:rPr>
              <a:t>phase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space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dirty="0"/>
              <a:t>[S.J. Wang et al. PRL 2024</a:t>
            </a:r>
            <a:r>
              <a:rPr lang="it-IT" sz="3200" dirty="0">
                <a:solidFill>
                  <a:schemeClr val="tx1"/>
                </a:solidFill>
              </a:rPr>
              <a:t>]</a:t>
            </a:r>
            <a:endParaRPr lang="it-IT" sz="3200" b="1" dirty="0">
              <a:solidFill>
                <a:schemeClr val="tx1"/>
              </a:solidFill>
            </a:endParaRPr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b="1" dirty="0">
              <a:solidFill>
                <a:schemeClr val="accent1"/>
              </a:solidFill>
            </a:endParaRPr>
          </a:p>
        </p:txBody>
      </p:sp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8B88899E-81C3-900C-43DB-FE3CF69D4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983497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Phase</a:t>
            </a:r>
            <a:r>
              <a:rPr lang="it-IT" dirty="0"/>
              <a:t> </a:t>
            </a:r>
            <a:r>
              <a:rPr lang="it-IT" dirty="0" err="1"/>
              <a:t>space</a:t>
            </a:r>
            <a:r>
              <a:rPr lang="it-IT" dirty="0"/>
              <a:t> </a:t>
            </a:r>
            <a:r>
              <a:rPr lang="it-IT" dirty="0" err="1"/>
              <a:t>zonal</a:t>
            </a:r>
            <a:r>
              <a:rPr lang="it-IT" dirty="0"/>
              <a:t> </a:t>
            </a:r>
            <a:r>
              <a:rPr lang="it-IT" dirty="0" err="1"/>
              <a:t>structures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36</a:t>
            </a:fld>
            <a:endParaRPr dirty="0"/>
          </a:p>
        </p:txBody>
      </p:sp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7B5EE-9EEC-7651-23B8-FC4C8C04F7C3}"/>
              </a:ext>
            </a:extLst>
          </p:cNvPr>
          <p:cNvSpPr/>
          <p:nvPr/>
        </p:nvSpPr>
        <p:spPr>
          <a:xfrm>
            <a:off x="745261" y="1394931"/>
            <a:ext cx="12023682" cy="6848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Long time scale </a:t>
            </a:r>
            <a:r>
              <a:rPr lang="it-IT" sz="3200" dirty="0" err="1"/>
              <a:t>evolution</a:t>
            </a:r>
            <a:r>
              <a:rPr lang="it-IT" sz="3200" dirty="0"/>
              <a:t> due to </a:t>
            </a:r>
            <a:r>
              <a:rPr lang="it-IT" sz="3200" dirty="0" err="1"/>
              <a:t>transport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captured</a:t>
            </a:r>
            <a:r>
              <a:rPr lang="it-IT" sz="3200" dirty="0"/>
              <a:t> by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accent1"/>
                </a:solidFill>
              </a:rPr>
              <a:t>     </a:t>
            </a:r>
            <a:r>
              <a:rPr lang="it-IT" sz="3200" dirty="0" err="1">
                <a:solidFill>
                  <a:schemeClr val="accent1"/>
                </a:solidFill>
              </a:rPr>
              <a:t>equilibrium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distortions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preserving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equilibrium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symmetry</a:t>
            </a:r>
            <a:endParaRPr lang="it-IT" sz="3200" dirty="0">
              <a:solidFill>
                <a:schemeClr val="accent1"/>
              </a:solidFill>
            </a:endParaRP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/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 err="1">
                <a:solidFill>
                  <a:schemeClr val="tx1"/>
                </a:solidFill>
              </a:rPr>
              <a:t>Neighboring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nonlinear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equilibria</a:t>
            </a:r>
            <a:r>
              <a:rPr lang="it-IT" sz="3200" dirty="0">
                <a:solidFill>
                  <a:schemeClr val="tx1"/>
                </a:solidFill>
              </a:rPr>
              <a:t> [C&amp;Z, NF 2007]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6FA249-1A72-5901-098D-D199BBC64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50" y="2781093"/>
            <a:ext cx="7150100" cy="4876428"/>
          </a:xfrm>
          <a:prstGeom prst="rect">
            <a:avLst/>
          </a:prstGeom>
        </p:spPr>
      </p:pic>
      <p:pic>
        <p:nvPicPr>
          <p:cNvPr id="4" name="Picture 8" descr="Picture 8">
            <a:extLst>
              <a:ext uri="{FF2B5EF4-FFF2-40B4-BE49-F238E27FC236}">
                <a16:creationId xmlns:a16="http://schemas.microsoft.com/office/drawing/2014/main" id="{9BAD0028-67D9-4C68-F22E-31BDDBEF2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5380912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PSZS in LIGKA/HAGIS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37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7673265" y="2279122"/>
            <a:ext cx="449321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; 2022]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[EFTC 2023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invited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52280-6135-0B48-86CD-D08512CB2A32}"/>
              </a:ext>
            </a:extLst>
          </p:cNvPr>
          <p:cNvSpPr txBox="1"/>
          <p:nvPr/>
        </p:nvSpPr>
        <p:spPr>
          <a:xfrm>
            <a:off x="1150787" y="2515084"/>
            <a:ext cx="3795911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ITER 15MA case;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TAE </a:t>
            </a:r>
            <a:r>
              <a:rPr kumimoji="0" lang="it-IT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=13</a:t>
            </a:r>
          </a:p>
        </p:txBody>
      </p:sp>
      <p:pic>
        <p:nvPicPr>
          <p:cNvPr id="7" name="100015_29_F.pdf" descr="100015_29_F.pdf">
            <a:extLst>
              <a:ext uri="{FF2B5EF4-FFF2-40B4-BE49-F238E27FC236}">
                <a16:creationId xmlns:a16="http://schemas.microsoft.com/office/drawing/2014/main" id="{03090A5C-D98D-52BE-6335-D2DB7C0DD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7" y="3170880"/>
            <a:ext cx="6647741" cy="4653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7" name="ATEP code: solve transport equation for PSZS with sources and collisions">
            <a:extLst>
              <a:ext uri="{FF2B5EF4-FFF2-40B4-BE49-F238E27FC236}">
                <a16:creationId xmlns:a16="http://schemas.microsoft.com/office/drawing/2014/main" id="{8F60A1D7-2B98-60C5-A641-E9ABA04261F4}"/>
              </a:ext>
            </a:extLst>
          </p:cNvPr>
          <p:cNvSpPr txBox="1"/>
          <p:nvPr/>
        </p:nvSpPr>
        <p:spPr>
          <a:xfrm>
            <a:off x="547794" y="7672934"/>
            <a:ext cx="5632626" cy="3174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ctr" defTabSz="309562">
              <a:defRPr sz="9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it-IT" sz="1707" dirty="0">
                <a:latin typeface="+mn-lt"/>
              </a:rPr>
              <a:t>ITER plasma from H&amp;CD WF by M. Schneider</a:t>
            </a:r>
            <a:endParaRPr sz="1707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8787D3-4E28-0EFB-0C32-34C30782A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599" y="3283716"/>
            <a:ext cx="5664200" cy="4292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CA102-743E-BD37-2BAE-ACF23AE41241}"/>
              </a:ext>
            </a:extLst>
          </p:cNvPr>
          <p:cNvSpPr txBox="1"/>
          <p:nvPr/>
        </p:nvSpPr>
        <p:spPr>
          <a:xfrm>
            <a:off x="10262839" y="3928695"/>
            <a:ext cx="222817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/>
              <a:t>f=75.5kHz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7AC5B0-56AD-17F5-13C5-8ECCC366E844}"/>
              </a:ext>
            </a:extLst>
          </p:cNvPr>
          <p:cNvSpPr txBox="1"/>
          <p:nvPr/>
        </p:nvSpPr>
        <p:spPr>
          <a:xfrm>
            <a:off x="7650022" y="7719265"/>
            <a:ext cx="4539704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Computed by LIGKA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Using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EP Workflow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3393F-5F6D-BC35-2E3B-574A5E596FC9}"/>
              </a:ext>
            </a:extLst>
          </p:cNvPr>
          <p:cNvSpPr txBox="1"/>
          <p:nvPr/>
        </p:nvSpPr>
        <p:spPr>
          <a:xfrm>
            <a:off x="7508103" y="1203137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972EC7-287D-63F5-877E-4532FD7CF1F9}"/>
              </a:ext>
            </a:extLst>
          </p:cNvPr>
          <p:cNvSpPr txBox="1"/>
          <p:nvPr/>
        </p:nvSpPr>
        <p:spPr>
          <a:xfrm>
            <a:off x="-13639" y="1676143"/>
            <a:ext cx="797173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T" sz="3600" b="1" i="0" u="none" strike="noStrike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Toroidal Alfvén Eigenmodes in ITER</a:t>
            </a:r>
          </a:p>
        </p:txBody>
      </p:sp>
    </p:spTree>
    <p:extLst>
      <p:ext uri="{BB962C8B-B14F-4D97-AF65-F5344CB8AC3E}">
        <p14:creationId xmlns:p14="http://schemas.microsoft.com/office/powerpoint/2010/main" val="3247491039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Distribution </a:t>
            </a:r>
            <a:r>
              <a:rPr lang="it-IT" dirty="0" err="1"/>
              <a:t>function</a:t>
            </a:r>
            <a:r>
              <a:rPr lang="it-IT" dirty="0"/>
              <a:t> </a:t>
            </a:r>
            <a:r>
              <a:rPr lang="it-IT" dirty="0" err="1"/>
              <a:t>representation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38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8057122" y="2102894"/>
            <a:ext cx="36051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88128E-8562-08AC-B1FB-A3F04475C0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91" y="2811792"/>
            <a:ext cx="12794302" cy="3833909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25E898AC-9AE4-37FF-85B0-94D4B8567AE3}"/>
              </a:ext>
            </a:extLst>
          </p:cNvPr>
          <p:cNvSpPr txBox="1"/>
          <p:nvPr/>
        </p:nvSpPr>
        <p:spPr>
          <a:xfrm>
            <a:off x="411842" y="6962457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Binning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smoothing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splining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allow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to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construct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regular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derivatives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phase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space</a:t>
            </a:r>
            <a:endParaRPr lang="it-IT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D830CC-3BC8-92FE-6AD1-25AB649B4E9D}"/>
              </a:ext>
            </a:extLst>
          </p:cNvPr>
          <p:cNvSpPr txBox="1"/>
          <p:nvPr/>
        </p:nvSpPr>
        <p:spPr>
          <a:xfrm>
            <a:off x="0" y="1593195"/>
            <a:ext cx="6515100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i="1" dirty="0">
                <a:effectLst/>
                <a:latin typeface="Helvetica" pitchFamily="2" charset="0"/>
              </a:rPr>
              <a:t>original marker data as calculated by the NEMO/SPOT package</a:t>
            </a:r>
            <a:endParaRPr lang="en-GB" sz="2800" dirty="0">
              <a:effectLst/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4F0F22-7DB4-5FCC-B2DA-1AD214AED78D}"/>
              </a:ext>
            </a:extLst>
          </p:cNvPr>
          <p:cNvSpPr txBox="1"/>
          <p:nvPr/>
        </p:nvSpPr>
        <p:spPr>
          <a:xfrm>
            <a:off x="7508103" y="1162204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</p:spTree>
    <p:extLst>
      <p:ext uri="{BB962C8B-B14F-4D97-AF65-F5344CB8AC3E}">
        <p14:creationId xmlns:p14="http://schemas.microsoft.com/office/powerpoint/2010/main" val="226001948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187140-F62D-8EE9-B82C-4E99BB51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059" y="1808922"/>
            <a:ext cx="9303593" cy="6977695"/>
          </a:xfrm>
          <a:prstGeom prst="rect">
            <a:avLst/>
          </a:prstGeom>
        </p:spPr>
      </p:pic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ATEP 3D code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39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1">
            <a:extLst>
              <a:ext uri="{FF2B5EF4-FFF2-40B4-BE49-F238E27FC236}">
                <a16:creationId xmlns:a16="http://schemas.microsoft.com/office/drawing/2014/main" id="{9F5C8FF4-7F72-0436-6F21-0603C47D9BCD}"/>
              </a:ext>
            </a:extLst>
          </p:cNvPr>
          <p:cNvSpPr txBox="1"/>
          <p:nvPr/>
        </p:nvSpPr>
        <p:spPr>
          <a:xfrm>
            <a:off x="10006218" y="1992884"/>
            <a:ext cx="303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[Courtesy G. Meng]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[Invited EPS 2024]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C459568A-5A27-49E2-86B9-61DE601438EA}"/>
              </a:ext>
            </a:extLst>
          </p:cNvPr>
          <p:cNvSpPr txBox="1"/>
          <p:nvPr/>
        </p:nvSpPr>
        <p:spPr>
          <a:xfrm>
            <a:off x="411842" y="1327108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Initial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value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problem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solved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orbit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collision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operator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282A7F-3186-CB8A-C654-634851C985DC}"/>
              </a:ext>
            </a:extLst>
          </p:cNvPr>
          <p:cNvSpPr txBox="1"/>
          <p:nvPr/>
        </p:nvSpPr>
        <p:spPr>
          <a:xfrm>
            <a:off x="7199814" y="7868939"/>
            <a:ext cx="6142917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l">
              <a:buFont typeface="Arial"/>
              <a:buChar char="•"/>
              <a:defRPr/>
            </a:pP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Source model: Gaussian function for NBI for comparison with SPOT</a:t>
            </a:r>
          </a:p>
        </p:txBody>
      </p:sp>
    </p:spTree>
    <p:extLst>
      <p:ext uri="{BB962C8B-B14F-4D97-AF65-F5344CB8AC3E}">
        <p14:creationId xmlns:p14="http://schemas.microsoft.com/office/powerpoint/2010/main" val="1340674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B5B3-EC62-2BA9-BEF5-5FF84FEF7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>
            <a:extLst>
              <a:ext uri="{FF2B5EF4-FFF2-40B4-BE49-F238E27FC236}">
                <a16:creationId xmlns:a16="http://schemas.microsoft.com/office/drawing/2014/main" id="{8E235014-8AA7-DEA5-0917-393098E5CF8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283" name="Picture 8" descr="Picture 8">
            <a:extLst>
              <a:ext uri="{FF2B5EF4-FFF2-40B4-BE49-F238E27FC236}">
                <a16:creationId xmlns:a16="http://schemas.microsoft.com/office/drawing/2014/main" id="{6EDB0998-6987-90BE-41B7-0D23F35D2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>
            <a:extLst>
              <a:ext uri="{FF2B5EF4-FFF2-40B4-BE49-F238E27FC236}">
                <a16:creationId xmlns:a16="http://schemas.microsoft.com/office/drawing/2014/main" id="{52FF044A-62D6-28BE-B12C-BDEC747BB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>
            <a:extLst>
              <a:ext uri="{FF2B5EF4-FFF2-40B4-BE49-F238E27FC236}">
                <a16:creationId xmlns:a16="http://schemas.microsoft.com/office/drawing/2014/main" id="{4F83EF9E-839C-5CE1-2557-2C3089B62CB1}"/>
              </a:ext>
            </a:extLst>
          </p:cNvPr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it-IT" dirty="0"/>
              <a:t>Plasma in nature…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7B765E-2AE5-3DC8-DF61-69E4361ACE9A}"/>
              </a:ext>
            </a:extLst>
          </p:cNvPr>
          <p:cNvSpPr txBox="1"/>
          <p:nvPr/>
        </p:nvSpPr>
        <p:spPr>
          <a:xfrm>
            <a:off x="7519314" y="3447543"/>
            <a:ext cx="4680769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GB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Plateau Rosa in Cervinia </a:t>
            </a:r>
          </a:p>
          <a:p>
            <a:pPr algn="l"/>
            <a:r>
              <a:rPr lang="en-GB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Nov. 12</a:t>
            </a:r>
            <a:r>
              <a:rPr lang="en-GB" sz="32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</a:t>
            </a:r>
            <a:r>
              <a:rPr lang="en-GB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2025</a:t>
            </a:r>
          </a:p>
        </p:txBody>
      </p:sp>
      <p:pic>
        <p:nvPicPr>
          <p:cNvPr id="7" name="Picture 6" descr="A mountain range with a red sky&#10;&#10;AI-generated content may be incorrect.">
            <a:extLst>
              <a:ext uri="{FF2B5EF4-FFF2-40B4-BE49-F238E27FC236}">
                <a16:creationId xmlns:a16="http://schemas.microsoft.com/office/drawing/2014/main" id="{F3B275DF-C90B-E352-3982-58AFE7A3D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05" y="1388527"/>
            <a:ext cx="6888813" cy="6888813"/>
          </a:xfrm>
          <a:prstGeom prst="rect">
            <a:avLst/>
          </a:prstGeom>
        </p:spPr>
      </p:pic>
      <p:pic>
        <p:nvPicPr>
          <p:cNvPr id="3074" name="Picture 2" descr="📸">
            <a:extLst>
              <a:ext uri="{FF2B5EF4-FFF2-40B4-BE49-F238E27FC236}">
                <a16:creationId xmlns:a16="http://schemas.microsoft.com/office/drawing/2014/main" id="{8A78E750-09E2-3AAE-4F4F-1981182D1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979" y="8397982"/>
            <a:ext cx="297903" cy="29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6E5E71-F178-E89A-A812-4FEC2EB121AF}"/>
              </a:ext>
            </a:extLst>
          </p:cNvPr>
          <p:cNvSpPr txBox="1"/>
          <p:nvPr/>
        </p:nvSpPr>
        <p:spPr>
          <a:xfrm>
            <a:off x="117341" y="8277340"/>
            <a:ext cx="499976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IT" altLang="en-IT" sz="2400" dirty="0">
                <a:solidFill>
                  <a:srgbClr val="05050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Credit foto     : Meteo Valle d'Aosta</a:t>
            </a:r>
            <a:endParaRPr lang="en-IT" altLang="en-IT" sz="24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14442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ATEP 3D code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40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3BBB0E-0C23-F560-E6A0-9FDBDE456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11842" y="2407053"/>
            <a:ext cx="12181115" cy="4569917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C459568A-5A27-49E2-86B9-61DE601438EA}"/>
              </a:ext>
            </a:extLst>
          </p:cNvPr>
          <p:cNvSpPr txBox="1"/>
          <p:nvPr/>
        </p:nvSpPr>
        <p:spPr>
          <a:xfrm>
            <a:off x="411842" y="1327108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Steady state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solution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obtained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sources</a:t>
            </a:r>
          </a:p>
          <a:p>
            <a:pPr algn="l">
              <a:buSzPct val="100000"/>
            </a:pP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and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collisions</a:t>
            </a:r>
            <a:endParaRPr lang="it-IT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8EF1B-7FA9-751B-A877-9082DB70C1FD}"/>
              </a:ext>
            </a:extLst>
          </p:cNvPr>
          <p:cNvSpPr txBox="1"/>
          <p:nvPr/>
        </p:nvSpPr>
        <p:spPr>
          <a:xfrm>
            <a:off x="4960690" y="7278406"/>
            <a:ext cx="9468350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Comparison with SPOT, reasonable agreement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slowed-down in </a:t>
            </a:r>
            <a:r>
              <a:rPr lang="en-US" sz="2800" dirty="0">
                <a:solidFill>
                  <a:srgbClr val="C00000"/>
                </a:solidFill>
                <a:latin typeface="Helvetica" pitchFamily="2" charset="0"/>
              </a:rPr>
              <a:t>1 second: transport time scale!</a:t>
            </a:r>
          </a:p>
          <a:p>
            <a:pPr marL="457200" indent="-457200" algn="l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800" b="0" dirty="0">
                <a:solidFill>
                  <a:schemeClr val="accent1"/>
                </a:solidFill>
                <a:latin typeface="Helvetica" pitchFamily="2" charset="0"/>
              </a:rPr>
              <a:t>ATEP-3D, 30 mins/case</a:t>
            </a:r>
          </a:p>
          <a:p>
            <a:pPr marL="457200" indent="-457200" algn="l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800" b="0" dirty="0">
                <a:solidFill>
                  <a:schemeClr val="accent1"/>
                </a:solidFill>
                <a:latin typeface="Helvetica" pitchFamily="2" charset="0"/>
              </a:rPr>
              <a:t>Monte-Carlo code, several days/case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57B151-CBBE-90F8-3E1B-F6D78FE374AE}"/>
              </a:ext>
            </a:extLst>
          </p:cNvPr>
          <p:cNvSpPr txBox="1"/>
          <p:nvPr/>
        </p:nvSpPr>
        <p:spPr>
          <a:xfrm>
            <a:off x="35485" y="7238906"/>
            <a:ext cx="4734175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Source model: Gaussian function for NBI</a:t>
            </a:r>
          </a:p>
          <a:p>
            <a:pPr marL="285750" indent="-285750" algn="l">
              <a:buFont typeface="Arial"/>
              <a:buChar char="•"/>
              <a:defRPr/>
            </a:pP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6" name="CasellaDiTesto 1">
            <a:extLst>
              <a:ext uri="{FF2B5EF4-FFF2-40B4-BE49-F238E27FC236}">
                <a16:creationId xmlns:a16="http://schemas.microsoft.com/office/drawing/2014/main" id="{57C56369-9059-3E3B-ABF0-36CEA107B799}"/>
              </a:ext>
            </a:extLst>
          </p:cNvPr>
          <p:cNvSpPr txBox="1"/>
          <p:nvPr/>
        </p:nvSpPr>
        <p:spPr>
          <a:xfrm>
            <a:off x="10006218" y="1339450"/>
            <a:ext cx="303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[Courtesy G. Meng]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[Invited EPS 2024]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4EAE31-BA8B-1842-1FD8-965484651F40}"/>
              </a:ext>
            </a:extLst>
          </p:cNvPr>
          <p:cNvSpPr txBox="1"/>
          <p:nvPr/>
        </p:nvSpPr>
        <p:spPr>
          <a:xfrm>
            <a:off x="7621697" y="6806482"/>
            <a:ext cx="534761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G. Meng et al., NF 64, 096009 (2024)]</a:t>
            </a:r>
          </a:p>
        </p:txBody>
      </p:sp>
    </p:spTree>
    <p:extLst>
      <p:ext uri="{BB962C8B-B14F-4D97-AF65-F5344CB8AC3E}">
        <p14:creationId xmlns:p14="http://schemas.microsoft.com/office/powerpoint/2010/main" val="2716943109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Off-</a:t>
            </a:r>
            <a:r>
              <a:rPr lang="it-IT" dirty="0" err="1"/>
              <a:t>axis</a:t>
            </a:r>
            <a:r>
              <a:rPr lang="it-IT" dirty="0"/>
              <a:t> </a:t>
            </a:r>
            <a:r>
              <a:rPr lang="it-IT" dirty="0" err="1"/>
              <a:t>beam</a:t>
            </a:r>
            <a:r>
              <a:rPr lang="it-IT" dirty="0"/>
              <a:t> </a:t>
            </a:r>
            <a:r>
              <a:rPr lang="it-IT" dirty="0" err="1"/>
              <a:t>relaxation</a:t>
            </a:r>
            <a:r>
              <a:rPr lang="it-IT" dirty="0"/>
              <a:t> in ITER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41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8013841" y="2300152"/>
            <a:ext cx="369171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52280-6135-0B48-86CD-D08512CB2A32}"/>
              </a:ext>
            </a:extLst>
          </p:cNvPr>
          <p:cNvSpPr txBox="1"/>
          <p:nvPr/>
        </p:nvSpPr>
        <p:spPr>
          <a:xfrm>
            <a:off x="943646" y="1638132"/>
            <a:ext cx="3795911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ITER 15MA case;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TAE </a:t>
            </a:r>
            <a:r>
              <a:rPr kumimoji="0" lang="it-IT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=13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88D47D-5FCE-8A59-C9A1-3081F10CD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40" y="2669446"/>
            <a:ext cx="12245919" cy="46760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21B274-D0E1-8475-BCE4-BD94424A6E46}"/>
              </a:ext>
            </a:extLst>
          </p:cNvPr>
          <p:cNvSpPr txBox="1"/>
          <p:nvPr/>
        </p:nvSpPr>
        <p:spPr>
          <a:xfrm>
            <a:off x="379439" y="7304728"/>
            <a:ext cx="12245919" cy="2380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GB" sz="2800" dirty="0">
                <a:effectLst/>
                <a:latin typeface="Helvetica" pitchFamily="2" charset="0"/>
              </a:rPr>
              <a:t>Radial projection (</a:t>
            </a:r>
            <a:r>
              <a:rPr lang="el-GR" sz="2800" dirty="0" err="1">
                <a:effectLst/>
                <a:latin typeface="Helvetica" pitchFamily="2" charset="0"/>
              </a:rPr>
              <a:t>ϱ</a:t>
            </a:r>
            <a:r>
              <a:rPr lang="en-GB" sz="2800" dirty="0">
                <a:effectLst/>
                <a:latin typeface="Helvetica" pitchFamily="2" charset="0"/>
              </a:rPr>
              <a:t>tor) of the distribution function of energetic</a:t>
            </a:r>
          </a:p>
          <a:p>
            <a:r>
              <a:rPr lang="en-GB" sz="2800" dirty="0">
                <a:effectLst/>
                <a:latin typeface="Helvetica" pitchFamily="2" charset="0"/>
              </a:rPr>
              <a:t>hydrogen particles, #100015/1, initial (as</a:t>
            </a:r>
            <a:r>
              <a:rPr lang="en-GB" sz="2800" dirty="0">
                <a:latin typeface="Helvetica" pitchFamily="2" charset="0"/>
              </a:rPr>
              <a:t> </a:t>
            </a:r>
            <a:r>
              <a:rPr lang="en-GB" sz="2800" dirty="0">
                <a:effectLst/>
                <a:latin typeface="Helvetica" pitchFamily="2" charset="0"/>
              </a:rPr>
              <a:t>given by NEMO/SPOT) and final state after evolving the PSZS transport equation for</a:t>
            </a:r>
            <a:r>
              <a:rPr lang="en-GB" sz="2800" dirty="0">
                <a:latin typeface="Helvetica" pitchFamily="2" charset="0"/>
              </a:rPr>
              <a:t> </a:t>
            </a:r>
            <a:r>
              <a:rPr lang="en-GB" sz="2800" dirty="0">
                <a:effectLst/>
                <a:latin typeface="Helvetica" pitchFamily="2" charset="0"/>
              </a:rPr>
              <a:t>700ms (1000 time steps) with </a:t>
            </a:r>
            <a:r>
              <a:rPr lang="en-GB" sz="2800" dirty="0">
                <a:solidFill>
                  <a:schemeClr val="tx1"/>
                </a:solidFill>
                <a:effectLst/>
                <a:latin typeface="Helvetica" pitchFamily="2" charset="0"/>
              </a:rPr>
              <a:t>constant-amplitude</a:t>
            </a:r>
            <a:r>
              <a:rPr lang="en-GB" sz="2800" dirty="0">
                <a:solidFill>
                  <a:srgbClr val="0000FF"/>
                </a:solidFill>
                <a:effectLst/>
                <a:latin typeface="Helvetica" pitchFamily="2" charset="0"/>
              </a:rPr>
              <a:t> </a:t>
            </a:r>
            <a:r>
              <a:rPr lang="en-GB" sz="2800" dirty="0">
                <a:solidFill>
                  <a:schemeClr val="accent1"/>
                </a:solidFill>
                <a:latin typeface="Helvetica" pitchFamily="2" charset="0"/>
              </a:rPr>
              <a:t>TAE with </a:t>
            </a:r>
            <a:r>
              <a:rPr lang="en-GB" sz="2800" dirty="0">
                <a:solidFill>
                  <a:schemeClr val="accent1"/>
                </a:solidFill>
                <a:latin typeface="Symbol" pitchFamily="2" charset="2"/>
              </a:rPr>
              <a:t>d</a:t>
            </a:r>
            <a:r>
              <a:rPr lang="en-GB" sz="2800" dirty="0">
                <a:solidFill>
                  <a:schemeClr val="accent1"/>
                </a:solidFill>
                <a:latin typeface="Helvetica" pitchFamily="2" charset="0"/>
              </a:rPr>
              <a:t>B/B = 10</a:t>
            </a:r>
            <a:r>
              <a:rPr lang="en-GB" sz="2800" baseline="30000" dirty="0">
                <a:solidFill>
                  <a:schemeClr val="accent1"/>
                </a:solidFill>
                <a:latin typeface="Helvetica" pitchFamily="2" charset="0"/>
              </a:rPr>
              <a:t>-5</a:t>
            </a:r>
            <a:endParaRPr lang="en-GB" sz="2800" baseline="30000" dirty="0">
              <a:solidFill>
                <a:schemeClr val="accent1"/>
              </a:solidFill>
              <a:effectLst/>
              <a:latin typeface="Helvetica" pitchFamily="2" charset="0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5097D-BD03-17E7-1197-A9A6F1325E8D}"/>
              </a:ext>
            </a:extLst>
          </p:cNvPr>
          <p:cNvSpPr txBox="1"/>
          <p:nvPr/>
        </p:nvSpPr>
        <p:spPr>
          <a:xfrm>
            <a:off x="7508103" y="1162204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</p:spTree>
    <p:extLst>
      <p:ext uri="{BB962C8B-B14F-4D97-AF65-F5344CB8AC3E}">
        <p14:creationId xmlns:p14="http://schemas.microsoft.com/office/powerpoint/2010/main" val="3830609031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42</a:t>
            </a:fld>
            <a:endParaRPr/>
          </a:p>
        </p:txBody>
      </p:sp>
      <p:pic>
        <p:nvPicPr>
          <p:cNvPr id="52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Discussion</a:t>
            </a:r>
            <a:r>
              <a:rPr lang="it-IT" dirty="0"/>
              <a:t> and </a:t>
            </a:r>
            <a:r>
              <a:rPr dirty="0"/>
              <a:t>Conclusions</a:t>
            </a:r>
          </a:p>
        </p:txBody>
      </p:sp>
      <p:sp>
        <p:nvSpPr>
          <p:cNvPr id="3" name="Nonlinear GK theory of Alfvénic fluctuations and EP transport in burning plasmas is mature…">
            <a:extLst>
              <a:ext uri="{FF2B5EF4-FFF2-40B4-BE49-F238E27FC236}">
                <a16:creationId xmlns:a16="http://schemas.microsoft.com/office/drawing/2014/main" id="{CBBCDCF2-D5A1-05B7-89DA-206271378D2E}"/>
              </a:ext>
            </a:extLst>
          </p:cNvPr>
          <p:cNvSpPr txBox="1"/>
          <p:nvPr/>
        </p:nvSpPr>
        <p:spPr>
          <a:xfrm>
            <a:off x="371092" y="1365392"/>
            <a:ext cx="12606601" cy="7381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800" b="1" dirty="0">
                <a:solidFill>
                  <a:schemeClr val="accent5"/>
                </a:solidFill>
                <a:sym typeface="Helvetica Neue"/>
              </a:rPr>
              <a:t>Weakly coupled plasmas exhibit complex, self-organizing collective </a:t>
            </a:r>
            <a:r>
              <a:rPr lang="en-GB" sz="2800" b="1" dirty="0" err="1">
                <a:solidFill>
                  <a:schemeClr val="accent5"/>
                </a:solidFill>
                <a:sym typeface="Helvetica Neue"/>
              </a:rPr>
              <a:t>behaviors</a:t>
            </a:r>
            <a:r>
              <a:rPr lang="en-GB" sz="2800" b="1" dirty="0">
                <a:solidFill>
                  <a:schemeClr val="accent5"/>
                </a:solidFill>
                <a:sym typeface="Helvetica Neue"/>
              </a:rPr>
              <a:t> across vast scales</a:t>
            </a:r>
            <a:r>
              <a:rPr lang="en-GB" sz="2800" dirty="0">
                <a:sym typeface="Helvetica Neue"/>
              </a:rPr>
              <a:t>, providing a unifying framework for understanding phenomena in both planetary magnetospheres and fusion reactors.</a:t>
            </a:r>
          </a:p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800" b="1" dirty="0">
                <a:solidFill>
                  <a:schemeClr val="accent5"/>
                </a:solidFill>
              </a:rPr>
              <a:t>New insights into whistler wave chorus dynamics</a:t>
            </a:r>
            <a:r>
              <a:rPr lang="en-GB" sz="2800" dirty="0">
                <a:solidFill>
                  <a:schemeClr val="accent5"/>
                </a:solidFill>
              </a:rPr>
              <a:t> </a:t>
            </a:r>
            <a:r>
              <a:rPr lang="en-GB" sz="2800" dirty="0"/>
              <a:t>illuminate mechanisms of frequency chirping and energetic electron phase space transport within Earth's radiation belts.</a:t>
            </a:r>
          </a:p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800" b="1" dirty="0">
                <a:solidFill>
                  <a:schemeClr val="accent5"/>
                </a:solidFill>
                <a:sym typeface="Helvetica Neue"/>
              </a:rPr>
              <a:t>Advanced kinetic and phase-space models enable computationally validated predictive capabilities</a:t>
            </a:r>
            <a:r>
              <a:rPr lang="en-GB" sz="2800" dirty="0">
                <a:solidFill>
                  <a:schemeClr val="accent5"/>
                </a:solidFill>
                <a:sym typeface="Helvetica Neue"/>
              </a:rPr>
              <a:t> </a:t>
            </a:r>
            <a:r>
              <a:rPr lang="en-GB" sz="2800" dirty="0">
                <a:sym typeface="Helvetica Neue"/>
              </a:rPr>
              <a:t>for reactor-relevant fusion plasmas, describing their long-time scale </a:t>
            </a:r>
            <a:r>
              <a:rPr lang="en-GB" sz="2800" dirty="0" err="1">
                <a:sym typeface="Helvetica Neue"/>
              </a:rPr>
              <a:t>behavior</a:t>
            </a:r>
            <a:r>
              <a:rPr lang="en-GB" sz="2800" dirty="0">
                <a:sym typeface="Helvetica Neue"/>
              </a:rPr>
              <a:t> as self-consistent nonlinear equilibria.</a:t>
            </a:r>
          </a:p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800" dirty="0">
                <a:sym typeface="Helvetica Neue"/>
              </a:rPr>
              <a:t>Plasma physics stands as a profoundly intellectually stimulating and practically important field, revealing </a:t>
            </a:r>
            <a:r>
              <a:rPr lang="en-GB" sz="2800" b="1" dirty="0">
                <a:solidFill>
                  <a:schemeClr val="accent5"/>
                </a:solidFill>
                <a:sym typeface="Helvetica Neue"/>
              </a:rPr>
              <a:t>fundamental principles of complex collective phenomena and self-organization that span diverse areas of physics</a:t>
            </a:r>
            <a:r>
              <a:rPr lang="en-GB" sz="2800" dirty="0">
                <a:sym typeface="Helvetica Neue"/>
              </a:rPr>
              <a:t>, from understanding the cosmos to enabling clean energy solutions.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CA9B8-D4A8-9E81-5010-C082D80A0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>
            <a:extLst>
              <a:ext uri="{FF2B5EF4-FFF2-40B4-BE49-F238E27FC236}">
                <a16:creationId xmlns:a16="http://schemas.microsoft.com/office/drawing/2014/main" id="{5BE51247-1ABF-3FE2-B5F0-A05A386515A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43</a:t>
            </a:fld>
            <a:endParaRPr/>
          </a:p>
        </p:txBody>
      </p:sp>
      <p:pic>
        <p:nvPicPr>
          <p:cNvPr id="527" name="Picture 8" descr="Picture 8">
            <a:extLst>
              <a:ext uri="{FF2B5EF4-FFF2-40B4-BE49-F238E27FC236}">
                <a16:creationId xmlns:a16="http://schemas.microsoft.com/office/drawing/2014/main" id="{557EB45F-C221-902E-A0E5-AC0343BBD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>
            <a:extLst>
              <a:ext uri="{FF2B5EF4-FFF2-40B4-BE49-F238E27FC236}">
                <a16:creationId xmlns:a16="http://schemas.microsoft.com/office/drawing/2014/main" id="{4EF2A3E9-96C3-ED6C-F13C-BC5D4AA11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>
            <a:extLst>
              <a:ext uri="{FF2B5EF4-FFF2-40B4-BE49-F238E27FC236}">
                <a16:creationId xmlns:a16="http://schemas.microsoft.com/office/drawing/2014/main" id="{507DE9CC-BACE-4B98-220D-C59B7C7619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Backup slides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F067C5-BD8B-CC22-B768-DE4C9BAF3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14" y="1621514"/>
            <a:ext cx="11719772" cy="692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48842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94A03-CA38-5E75-6F95-CCF79A4B7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>
            <a:extLst>
              <a:ext uri="{FF2B5EF4-FFF2-40B4-BE49-F238E27FC236}">
                <a16:creationId xmlns:a16="http://schemas.microsoft.com/office/drawing/2014/main" id="{FF024442-FA3C-906D-8106-00353B4E67A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44</a:t>
            </a:fld>
            <a:endParaRPr/>
          </a:p>
        </p:txBody>
      </p:sp>
      <p:pic>
        <p:nvPicPr>
          <p:cNvPr id="527" name="Picture 8" descr="Picture 8">
            <a:extLst>
              <a:ext uri="{FF2B5EF4-FFF2-40B4-BE49-F238E27FC236}">
                <a16:creationId xmlns:a16="http://schemas.microsoft.com/office/drawing/2014/main" id="{2AB66526-0521-5CF5-0A9A-C973035B9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>
            <a:extLst>
              <a:ext uri="{FF2B5EF4-FFF2-40B4-BE49-F238E27FC236}">
                <a16:creationId xmlns:a16="http://schemas.microsoft.com/office/drawing/2014/main" id="{B698C7B5-9451-D4C5-8747-0A8FE8E56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>
            <a:extLst>
              <a:ext uri="{FF2B5EF4-FFF2-40B4-BE49-F238E27FC236}">
                <a16:creationId xmlns:a16="http://schemas.microsoft.com/office/drawing/2014/main" id="{DC10D3FA-7F42-DC27-B245-1C2102C55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Inertial</a:t>
            </a:r>
            <a:r>
              <a:rPr lang="it-IT" dirty="0"/>
              <a:t> </a:t>
            </a:r>
            <a:r>
              <a:rPr lang="it-IT" dirty="0" err="1"/>
              <a:t>confinement</a:t>
            </a:r>
            <a:r>
              <a:rPr lang="it-IT" dirty="0"/>
              <a:t> fusion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6C714-E1FE-7761-4836-BA392F83C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30" y="1525563"/>
            <a:ext cx="11920380" cy="703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6270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944D7-E782-0727-A49A-19C08103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>
            <a:extLst>
              <a:ext uri="{FF2B5EF4-FFF2-40B4-BE49-F238E27FC236}">
                <a16:creationId xmlns:a16="http://schemas.microsoft.com/office/drawing/2014/main" id="{6F4ED04D-D763-7A06-6119-8DD362EC5D1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45</a:t>
            </a:fld>
            <a:endParaRPr/>
          </a:p>
        </p:txBody>
      </p:sp>
      <p:pic>
        <p:nvPicPr>
          <p:cNvPr id="527" name="Picture 8" descr="Picture 8">
            <a:extLst>
              <a:ext uri="{FF2B5EF4-FFF2-40B4-BE49-F238E27FC236}">
                <a16:creationId xmlns:a16="http://schemas.microsoft.com/office/drawing/2014/main" id="{F43A3D87-7794-BFE1-5E5A-9DDCA66D4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>
            <a:extLst>
              <a:ext uri="{FF2B5EF4-FFF2-40B4-BE49-F238E27FC236}">
                <a16:creationId xmlns:a16="http://schemas.microsoft.com/office/drawing/2014/main" id="{4C768D1A-C015-0286-F566-E67A3C04F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>
            <a:extLst>
              <a:ext uri="{FF2B5EF4-FFF2-40B4-BE49-F238E27FC236}">
                <a16:creationId xmlns:a16="http://schemas.microsoft.com/office/drawing/2014/main" id="{AAE3361B-4152-5B08-6C5C-C6C3BFBE18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Inertial</a:t>
            </a:r>
            <a:r>
              <a:rPr lang="it-IT" dirty="0"/>
              <a:t> </a:t>
            </a:r>
            <a:r>
              <a:rPr lang="it-IT" dirty="0" err="1"/>
              <a:t>confinement</a:t>
            </a:r>
            <a:r>
              <a:rPr lang="it-IT" dirty="0"/>
              <a:t> fusion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DD21C3-8273-CAF0-12EE-B1B34E151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36" y="1474431"/>
            <a:ext cx="11849047" cy="699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24239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78A46-E6CF-AFCD-490E-D45C66D78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>
            <a:extLst>
              <a:ext uri="{FF2B5EF4-FFF2-40B4-BE49-F238E27FC236}">
                <a16:creationId xmlns:a16="http://schemas.microsoft.com/office/drawing/2014/main" id="{C0BA7535-4820-5CE1-339C-D802684531D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46</a:t>
            </a:fld>
            <a:endParaRPr/>
          </a:p>
        </p:txBody>
      </p:sp>
      <p:pic>
        <p:nvPicPr>
          <p:cNvPr id="527" name="Picture 8" descr="Picture 8">
            <a:extLst>
              <a:ext uri="{FF2B5EF4-FFF2-40B4-BE49-F238E27FC236}">
                <a16:creationId xmlns:a16="http://schemas.microsoft.com/office/drawing/2014/main" id="{48681D9B-CC73-EECB-09F9-A4D451186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>
            <a:extLst>
              <a:ext uri="{FF2B5EF4-FFF2-40B4-BE49-F238E27FC236}">
                <a16:creationId xmlns:a16="http://schemas.microsoft.com/office/drawing/2014/main" id="{953315AC-3CC7-527B-25EA-D02B28FDB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>
            <a:extLst>
              <a:ext uri="{FF2B5EF4-FFF2-40B4-BE49-F238E27FC236}">
                <a16:creationId xmlns:a16="http://schemas.microsoft.com/office/drawing/2014/main" id="{D0515CE4-EF36-A1CA-2BDC-DDABC9B37E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Inertial</a:t>
            </a:r>
            <a:r>
              <a:rPr lang="it-IT" dirty="0"/>
              <a:t> </a:t>
            </a:r>
            <a:r>
              <a:rPr lang="it-IT" dirty="0" err="1"/>
              <a:t>confinement</a:t>
            </a:r>
            <a:r>
              <a:rPr lang="it-IT" dirty="0"/>
              <a:t> fusion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7453C3-A135-A8C1-BCE5-AA62F948D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10" y="1525563"/>
            <a:ext cx="12225180" cy="721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74923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5D26-796A-A682-1620-284F87370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>
            <a:extLst>
              <a:ext uri="{FF2B5EF4-FFF2-40B4-BE49-F238E27FC236}">
                <a16:creationId xmlns:a16="http://schemas.microsoft.com/office/drawing/2014/main" id="{3F427B4D-490D-D2AE-5614-7FD593A3235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47</a:t>
            </a:fld>
            <a:endParaRPr/>
          </a:p>
        </p:txBody>
      </p:sp>
      <p:pic>
        <p:nvPicPr>
          <p:cNvPr id="527" name="Picture 8" descr="Picture 8">
            <a:extLst>
              <a:ext uri="{FF2B5EF4-FFF2-40B4-BE49-F238E27FC236}">
                <a16:creationId xmlns:a16="http://schemas.microsoft.com/office/drawing/2014/main" id="{75EE31BA-DAC6-6155-ADCA-2284123A8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>
            <a:extLst>
              <a:ext uri="{FF2B5EF4-FFF2-40B4-BE49-F238E27FC236}">
                <a16:creationId xmlns:a16="http://schemas.microsoft.com/office/drawing/2014/main" id="{43D3541D-2016-DC51-38CC-E3C7584AB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>
            <a:extLst>
              <a:ext uri="{FF2B5EF4-FFF2-40B4-BE49-F238E27FC236}">
                <a16:creationId xmlns:a16="http://schemas.microsoft.com/office/drawing/2014/main" id="{23B98378-0D8A-ECCE-D675-2CB96ABE8F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Inertial</a:t>
            </a:r>
            <a:r>
              <a:rPr lang="it-IT" dirty="0"/>
              <a:t> </a:t>
            </a:r>
            <a:r>
              <a:rPr lang="it-IT" dirty="0" err="1"/>
              <a:t>confinement</a:t>
            </a:r>
            <a:r>
              <a:rPr lang="it-IT" dirty="0"/>
              <a:t> fusion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A458B2-597A-1881-E94F-EAC16CA5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68580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D63411-3D77-7684-04CA-0423D0934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779" y="1494346"/>
            <a:ext cx="4292021" cy="6764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DE62DC-C087-772E-2AE0-5F90ED5C581C}"/>
              </a:ext>
            </a:extLst>
          </p:cNvPr>
          <p:cNvSpPr txBox="1"/>
          <p:nvPr/>
        </p:nvSpPr>
        <p:spPr>
          <a:xfrm>
            <a:off x="431800" y="1522365"/>
            <a:ext cx="8695267" cy="66274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en-IT" altLang="en-IT" b="1"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Recent NIF fusion gain records: </a:t>
            </a: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</a:pPr>
            <a:endParaRPr lang="en-IT" altLang="en-IT" b="1" dirty="0">
              <a:solidFill>
                <a:schemeClr val="accent5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IT" altLang="en-IT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April 7, 2025:</a:t>
            </a:r>
            <a:r>
              <a:rPr lang="en-IT" altLang="en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A new record gain of Q=4.13 was achieved, with a yield of 8.6 MJ from 2.08 MJ of laser energy.</a:t>
            </a: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IT" altLang="en-IT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IT" altLang="en-IT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February 23, 2025:</a:t>
            </a:r>
            <a:r>
              <a:rPr lang="en-IT" altLang="en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A target gain of Q=2.44 was set with a 2.05 MJ shot producing 5.0 MJ.</a:t>
            </a: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IT" altLang="en-IT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0" algn="l" defTabSz="91440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IT" altLang="en-IT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December 5, 2022:</a:t>
            </a:r>
            <a:r>
              <a:rPr lang="en-IT" altLang="en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This was the first time an experiment achieved a target gain greater than one, Q=1.54, producing 3.15 MJ from 2.05 MJ of laser energy. </a:t>
            </a:r>
          </a:p>
        </p:txBody>
      </p:sp>
    </p:spTree>
    <p:extLst>
      <p:ext uri="{BB962C8B-B14F-4D97-AF65-F5344CB8AC3E}">
        <p14:creationId xmlns:p14="http://schemas.microsoft.com/office/powerpoint/2010/main" val="10935331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93F5-2AA3-DF19-FB42-B166D137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>
            <a:extLst>
              <a:ext uri="{FF2B5EF4-FFF2-40B4-BE49-F238E27FC236}">
                <a16:creationId xmlns:a16="http://schemas.microsoft.com/office/drawing/2014/main" id="{1615CC22-72E9-ED73-66AA-1F31C2672843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pic>
        <p:nvPicPr>
          <p:cNvPr id="283" name="Picture 8" descr="Picture 8">
            <a:extLst>
              <a:ext uri="{FF2B5EF4-FFF2-40B4-BE49-F238E27FC236}">
                <a16:creationId xmlns:a16="http://schemas.microsoft.com/office/drawing/2014/main" id="{411FB7F9-80C9-F296-22B8-BE4A5E495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>
            <a:extLst>
              <a:ext uri="{FF2B5EF4-FFF2-40B4-BE49-F238E27FC236}">
                <a16:creationId xmlns:a16="http://schemas.microsoft.com/office/drawing/2014/main" id="{42F3D880-8FDA-DE73-44FE-7CB02B674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>
            <a:extLst>
              <a:ext uri="{FF2B5EF4-FFF2-40B4-BE49-F238E27FC236}">
                <a16:creationId xmlns:a16="http://schemas.microsoft.com/office/drawing/2014/main" id="{908898A8-AFF5-6843-FD75-0E00C544F2CB}"/>
              </a:ext>
            </a:extLst>
          </p:cNvPr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it-IT" dirty="0"/>
              <a:t>… and il </a:t>
            </a:r>
            <a:r>
              <a:rPr lang="it-IT" dirty="0" err="1"/>
              <a:t>laboratory</a:t>
            </a:r>
            <a:endParaRPr dirty="0"/>
          </a:p>
        </p:txBody>
      </p:sp>
      <p:pic>
        <p:nvPicPr>
          <p:cNvPr id="3" name="Picture 2" descr="A cross-section of a machine&#10;&#10;AI-generated content may be incorrect.">
            <a:extLst>
              <a:ext uri="{FF2B5EF4-FFF2-40B4-BE49-F238E27FC236}">
                <a16:creationId xmlns:a16="http://schemas.microsoft.com/office/drawing/2014/main" id="{C76C83C1-DAA8-8EDF-F7C4-61348B5BE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56" y="1868525"/>
            <a:ext cx="10907487" cy="65756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FD92C0-2702-5324-D039-231C5E43020E}"/>
              </a:ext>
            </a:extLst>
          </p:cNvPr>
          <p:cNvSpPr txBox="1"/>
          <p:nvPr/>
        </p:nvSpPr>
        <p:spPr>
          <a:xfrm>
            <a:off x="2763976" y="1309418"/>
            <a:ext cx="822500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GB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International Tokamak Experimental Reactor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23AD8B-9AEE-D8C3-B320-3359DD04FA21}"/>
              </a:ext>
            </a:extLst>
          </p:cNvPr>
          <p:cNvSpPr txBox="1"/>
          <p:nvPr/>
        </p:nvSpPr>
        <p:spPr>
          <a:xfrm>
            <a:off x="9184589" y="8444182"/>
            <a:ext cx="2849568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GB" sz="2400" dirty="0"/>
              <a:t>https://</a:t>
            </a:r>
            <a:r>
              <a:rPr lang="en-GB" sz="2400" dirty="0" err="1"/>
              <a:t>www.iter.org</a:t>
            </a: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31622807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40C99-A4E0-4CC6-8753-5FABA0E07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>
            <a:extLst>
              <a:ext uri="{FF2B5EF4-FFF2-40B4-BE49-F238E27FC236}">
                <a16:creationId xmlns:a16="http://schemas.microsoft.com/office/drawing/2014/main" id="{219ABE90-F3E4-968C-E81B-42FBFD804DB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283" name="Picture 8" descr="Picture 8">
            <a:extLst>
              <a:ext uri="{FF2B5EF4-FFF2-40B4-BE49-F238E27FC236}">
                <a16:creationId xmlns:a16="http://schemas.microsoft.com/office/drawing/2014/main" id="{7AD6519B-5601-BAF4-D0DC-1A08471A6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>
            <a:extLst>
              <a:ext uri="{FF2B5EF4-FFF2-40B4-BE49-F238E27FC236}">
                <a16:creationId xmlns:a16="http://schemas.microsoft.com/office/drawing/2014/main" id="{CE65DBC2-EFAF-232C-92C5-285C7B2F3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>
            <a:extLst>
              <a:ext uri="{FF2B5EF4-FFF2-40B4-BE49-F238E27FC236}">
                <a16:creationId xmlns:a16="http://schemas.microsoft.com/office/drawing/2014/main" id="{EAD93E99-C361-EC67-A8F5-E042A63A67AB}"/>
              </a:ext>
            </a:extLst>
          </p:cNvPr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</a:t>
            </a:r>
            <a:r>
              <a:rPr lang="it-IT" dirty="0" err="1"/>
              <a:t>lasma</a:t>
            </a:r>
            <a:r>
              <a:rPr lang="it-IT" dirty="0"/>
              <a:t> state</a:t>
            </a:r>
            <a:endParaRPr dirty="0"/>
          </a:p>
        </p:txBody>
      </p:sp>
      <p:sp>
        <p:nvSpPr>
          <p:cNvPr id="287" name="TextBox 12">
            <a:extLst>
              <a:ext uri="{FF2B5EF4-FFF2-40B4-BE49-F238E27FC236}">
                <a16:creationId xmlns:a16="http://schemas.microsoft.com/office/drawing/2014/main" id="{4213BE2E-A99A-959C-8ED3-0EA77AC4966F}"/>
              </a:ext>
            </a:extLst>
          </p:cNvPr>
          <p:cNvSpPr txBox="1"/>
          <p:nvPr/>
        </p:nvSpPr>
        <p:spPr>
          <a:xfrm>
            <a:off x="489856" y="2683239"/>
            <a:ext cx="1218111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main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properties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can be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assigned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by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its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particle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density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temperature T …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6B049-507A-ECC1-EF2C-EECB2FB9F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913" y="3777671"/>
            <a:ext cx="7452973" cy="52951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B52226-2ABC-D185-0BD7-9D8A24322A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867" y="8899547"/>
            <a:ext cx="1313091" cy="346510"/>
          </a:xfrm>
          <a:prstGeom prst="rect">
            <a:avLst/>
          </a:prstGeo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94DAF33A-8161-4E10-C58A-0D2033160890}"/>
              </a:ext>
            </a:extLst>
          </p:cNvPr>
          <p:cNvSpPr txBox="1"/>
          <p:nvPr/>
        </p:nvSpPr>
        <p:spPr>
          <a:xfrm>
            <a:off x="489856" y="1301171"/>
            <a:ext cx="1218111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fully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or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ionized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gas,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which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generally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neutral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exhibits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collective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behaviors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FB3F3E35-2B9D-A684-B66A-4B95DB5CF1CC}"/>
              </a:ext>
            </a:extLst>
          </p:cNvPr>
          <p:cNvSpPr txBox="1"/>
          <p:nvPr/>
        </p:nvSpPr>
        <p:spPr>
          <a:xfrm>
            <a:off x="507441" y="2602253"/>
            <a:ext cx="12181114" cy="121058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Tx/>
              <a:buChar char="❑"/>
            </a:pP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… and by the </a:t>
            </a:r>
            <a:r>
              <a:rPr lang="en-GB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strength of inter-particle interactions relative to kinetic energy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55267D-DDE0-652B-7719-8EFC87CC889B}"/>
              </a:ext>
            </a:extLst>
          </p:cNvPr>
          <p:cNvSpPr/>
          <p:nvPr/>
        </p:nvSpPr>
        <p:spPr>
          <a:xfrm>
            <a:off x="6084277" y="4405652"/>
            <a:ext cx="1811215" cy="1579306"/>
          </a:xfrm>
          <a:prstGeom prst="ellipse">
            <a:avLst/>
          </a:prstGeom>
          <a:solidFill>
            <a:schemeClr val="accent5">
              <a:alpha val="23676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CABB7B-6A3F-2752-1549-DE5D89FCDC6C}"/>
              </a:ext>
            </a:extLst>
          </p:cNvPr>
          <p:cNvSpPr/>
          <p:nvPr/>
        </p:nvSpPr>
        <p:spPr>
          <a:xfrm>
            <a:off x="4273062" y="6289737"/>
            <a:ext cx="1811215" cy="1579306"/>
          </a:xfrm>
          <a:prstGeom prst="ellipse">
            <a:avLst/>
          </a:prstGeom>
          <a:solidFill>
            <a:schemeClr val="accent5">
              <a:alpha val="23676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848810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Theoretical</a:t>
            </a:r>
            <a:r>
              <a:rPr lang="it-IT" dirty="0"/>
              <a:t> framework</a:t>
            </a:r>
            <a:endParaRPr dirty="0"/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75" name="Need to develop the nonlinear physics in order to properly construct the SAW turbulent spectrum and assess the associated heating/acceleration and transports.…"/>
          <p:cNvSpPr txBox="1"/>
          <p:nvPr/>
        </p:nvSpPr>
        <p:spPr>
          <a:xfrm>
            <a:off x="13974" y="1442252"/>
            <a:ext cx="13011911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q"/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chemeClr val="tx1"/>
                </a:solidFill>
              </a:rPr>
              <a:t>Need a </a:t>
            </a:r>
            <a:r>
              <a:rPr dirty="0">
                <a:solidFill>
                  <a:srgbClr val="C00000"/>
                </a:solidFill>
              </a:rPr>
              <a:t>comprehensive theoretical framework</a:t>
            </a:r>
            <a:r>
              <a:rPr dirty="0">
                <a:solidFill>
                  <a:schemeClr val="tx1"/>
                </a:solidFill>
              </a:rPr>
              <a:t> for the </a:t>
            </a:r>
            <a:r>
              <a:rPr dirty="0">
                <a:solidFill>
                  <a:srgbClr val="C00000"/>
                </a:solidFill>
              </a:rPr>
              <a:t>self-consistent</a:t>
            </a:r>
            <a:r>
              <a:rPr dirty="0">
                <a:solidFill>
                  <a:schemeClr val="tx1"/>
                </a:solidFill>
              </a:rPr>
              <a:t> description of </a:t>
            </a:r>
            <a:r>
              <a:rPr lang="it-IT" dirty="0" err="1">
                <a:solidFill>
                  <a:schemeClr val="accent1"/>
                </a:solidFill>
              </a:rPr>
              <a:t>fluctuation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spectrum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and </a:t>
            </a:r>
            <a:r>
              <a:rPr lang="it-IT" dirty="0" err="1">
                <a:solidFill>
                  <a:schemeClr val="tx1"/>
                </a:solidFill>
              </a:rPr>
              <a:t>corresponding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fluctuation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induced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transport</a:t>
            </a:r>
            <a:r>
              <a:rPr dirty="0">
                <a:solidFill>
                  <a:schemeClr val="tx1"/>
                </a:solidFill>
              </a:rPr>
              <a:t> [C&amp;Z </a:t>
            </a:r>
            <a:r>
              <a:rPr lang="it-IT" sz="2800" dirty="0">
                <a:solidFill>
                  <a:schemeClr val="tx1"/>
                </a:solidFill>
              </a:rPr>
              <a:t>Rev. </a:t>
            </a:r>
            <a:r>
              <a:rPr lang="it-IT" sz="2800" dirty="0" err="1">
                <a:solidFill>
                  <a:schemeClr val="tx1"/>
                </a:solidFill>
              </a:rPr>
              <a:t>Mod</a:t>
            </a:r>
            <a:r>
              <a:rPr lang="it-IT" sz="2800" dirty="0">
                <a:solidFill>
                  <a:schemeClr val="tx1"/>
                </a:solidFill>
              </a:rPr>
              <a:t>. </a:t>
            </a:r>
            <a:r>
              <a:rPr lang="it-IT" sz="2800" dirty="0" err="1">
                <a:solidFill>
                  <a:schemeClr val="tx1"/>
                </a:solidFill>
              </a:rPr>
              <a:t>Phys</a:t>
            </a:r>
            <a:r>
              <a:rPr lang="it-IT" sz="2800" dirty="0">
                <a:solidFill>
                  <a:schemeClr val="tx1"/>
                </a:solidFill>
              </a:rPr>
              <a:t>. Review </a:t>
            </a:r>
            <a:r>
              <a:rPr lang="it-IT" sz="2800" dirty="0" err="1">
                <a:solidFill>
                  <a:schemeClr val="tx1"/>
                </a:solidFill>
              </a:rPr>
              <a:t>article</a:t>
            </a:r>
            <a:r>
              <a:rPr lang="it-IT" sz="2800" dirty="0">
                <a:solidFill>
                  <a:schemeClr val="tx1"/>
                </a:solidFill>
              </a:rPr>
              <a:t>]</a:t>
            </a:r>
          </a:p>
        </p:txBody>
      </p:sp>
      <p:pic>
        <p:nvPicPr>
          <p:cNvPr id="17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3D0699-517A-8E77-5473-2D6FC9178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16" y="3143466"/>
            <a:ext cx="6421770" cy="34666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39FBCE-6836-9DA3-3AD1-5227DBE00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400" y="7163575"/>
            <a:ext cx="6159377" cy="1656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A4715F-2661-C7CC-21D9-E8C27F798412}"/>
              </a:ext>
            </a:extLst>
          </p:cNvPr>
          <p:cNvSpPr txBox="1"/>
          <p:nvPr/>
        </p:nvSpPr>
        <p:spPr>
          <a:xfrm>
            <a:off x="2397773" y="6506985"/>
            <a:ext cx="179536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Maxwell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A2CBFE-94EA-B5FF-F0BB-3616CF988ED4}"/>
              </a:ext>
            </a:extLst>
          </p:cNvPr>
          <p:cNvSpPr txBox="1"/>
          <p:nvPr/>
        </p:nvSpPr>
        <p:spPr>
          <a:xfrm>
            <a:off x="7579404" y="5163707"/>
            <a:ext cx="230832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Boltzmann</a:t>
            </a:r>
          </a:p>
        </p:txBody>
      </p:sp>
      <p:pic>
        <p:nvPicPr>
          <p:cNvPr id="1026" name="Picture 2" descr="Ludwig Boltzmann (1844-1906) in 1875. Credit: American Institute of... |  Download Scientific Diagram">
            <a:extLst>
              <a:ext uri="{FF2B5EF4-FFF2-40B4-BE49-F238E27FC236}">
                <a16:creationId xmlns:a16="http://schemas.microsoft.com/office/drawing/2014/main" id="{88C239BE-763A-3F95-A0FA-D1928A409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030" y="3199530"/>
            <a:ext cx="2715912" cy="398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E62211-65E1-AA18-8136-2ABC036912EE}"/>
              </a:ext>
            </a:extLst>
          </p:cNvPr>
          <p:cNvSpPr txBox="1"/>
          <p:nvPr/>
        </p:nvSpPr>
        <p:spPr>
          <a:xfrm>
            <a:off x="1305460" y="7469941"/>
            <a:ext cx="397999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Self-consistency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AF56DE-09BC-FC0D-9AD2-A176BEC97F12}"/>
              </a:ext>
            </a:extLst>
          </p:cNvPr>
          <p:cNvSpPr txBox="1"/>
          <p:nvPr/>
        </p:nvSpPr>
        <p:spPr>
          <a:xfrm>
            <a:off x="1305460" y="7181851"/>
            <a:ext cx="3979990" cy="121058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Complexity and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Self-organization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607E2A4-5044-4E3D-E6AF-72D63C96BE43}"/>
              </a:ext>
            </a:extLst>
          </p:cNvPr>
          <p:cNvSpPr/>
          <p:nvPr/>
        </p:nvSpPr>
        <p:spPr>
          <a:xfrm>
            <a:off x="1064308" y="7037462"/>
            <a:ext cx="4462294" cy="1544487"/>
          </a:xfrm>
          <a:prstGeom prst="ellipse">
            <a:avLst/>
          </a:prstGeom>
          <a:solidFill>
            <a:srgbClr val="C00000">
              <a:alpha val="25813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2000557"/>
            <a:ext cx="122563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200" marR="457200" lvl="2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Whistler </a:t>
            </a:r>
            <a:r>
              <a:rPr lang="it-IT" sz="3200" dirty="0" err="1"/>
              <a:t>waves</a:t>
            </a:r>
            <a:r>
              <a:rPr lang="it-IT" sz="3200" dirty="0"/>
              <a:t> in the </a:t>
            </a:r>
            <a:r>
              <a:rPr lang="it-IT" sz="3200" dirty="0" err="1"/>
              <a:t>Earth’s</a:t>
            </a:r>
            <a:r>
              <a:rPr lang="it-IT" sz="3200" dirty="0"/>
              <a:t> </a:t>
            </a:r>
            <a:r>
              <a:rPr lang="it-IT" sz="3200" dirty="0" err="1"/>
              <a:t>magnetosphere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what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drives chorus frequency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chirping</a:t>
            </a:r>
            <a:endParaRPr lang="it-IT" sz="2800" dirty="0">
              <a:solidFill>
                <a:schemeClr val="tx1"/>
              </a:solidFill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particle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acceleration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distribution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in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Earth’s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radiation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belts</a:t>
            </a:r>
            <a:endParaRPr lang="it-IT" sz="1600" dirty="0">
              <a:solidFill>
                <a:schemeClr val="tx1"/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/>
              <a:t>complex</a:t>
            </a:r>
            <a:r>
              <a:rPr lang="it-IT" sz="3200" dirty="0"/>
              <a:t> self-</a:t>
            </a:r>
            <a:r>
              <a:rPr lang="it-IT" sz="3200" dirty="0" err="1"/>
              <a:t>organized</a:t>
            </a:r>
            <a:r>
              <a:rPr lang="it-IT" sz="3200" dirty="0"/>
              <a:t> systems: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nonlinear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: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describing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transport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long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 useBgFill="1">
        <p:nvSpPr>
          <p:cNvPr id="3" name="Rounded Rectangle 2">
            <a:extLst>
              <a:ext uri="{FF2B5EF4-FFF2-40B4-BE49-F238E27FC236}">
                <a16:creationId xmlns:a16="http://schemas.microsoft.com/office/drawing/2014/main" id="{152EE4BC-4EC0-75E5-8E73-737A78CFE674}"/>
              </a:ext>
            </a:extLst>
          </p:cNvPr>
          <p:cNvSpPr/>
          <p:nvPr/>
        </p:nvSpPr>
        <p:spPr>
          <a:xfrm>
            <a:off x="306189" y="3886200"/>
            <a:ext cx="12060833" cy="4073246"/>
          </a:xfrm>
          <a:prstGeom prst="roundRect">
            <a:avLst/>
          </a:prstGeom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026324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1AEE5-8919-554A-ECD7-F246D9CED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>
            <a:extLst>
              <a:ext uri="{FF2B5EF4-FFF2-40B4-BE49-F238E27FC236}">
                <a16:creationId xmlns:a16="http://schemas.microsoft.com/office/drawing/2014/main" id="{B80398D3-729B-B004-CA68-C5F9EFDE94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7779" y="65258"/>
            <a:ext cx="10977802" cy="113440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sz="4000" dirty="0"/>
              <a:t>Whistler </a:t>
            </a:r>
            <a:r>
              <a:rPr lang="it-IT" sz="4000" dirty="0" err="1"/>
              <a:t>waves</a:t>
            </a:r>
            <a:r>
              <a:rPr lang="it-IT" sz="4000" dirty="0"/>
              <a:t> in the </a:t>
            </a:r>
            <a:r>
              <a:rPr lang="it-IT" sz="4000" dirty="0" err="1"/>
              <a:t>Eath’s</a:t>
            </a:r>
            <a:r>
              <a:rPr lang="it-IT" sz="4000" dirty="0"/>
              <a:t> </a:t>
            </a:r>
            <a:r>
              <a:rPr lang="it-IT" sz="4000" dirty="0" err="1"/>
              <a:t>magnetosphere</a:t>
            </a:r>
            <a:endParaRPr sz="4000" dirty="0"/>
          </a:p>
        </p:txBody>
      </p:sp>
      <p:sp>
        <p:nvSpPr>
          <p:cNvPr id="181" name="Slide Number">
            <a:extLst>
              <a:ext uri="{FF2B5EF4-FFF2-40B4-BE49-F238E27FC236}">
                <a16:creationId xmlns:a16="http://schemas.microsoft.com/office/drawing/2014/main" id="{30C12473-8E07-3852-23B2-DFD9E49083C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183" name="Picture 8" descr="Picture 8">
            <a:extLst>
              <a:ext uri="{FF2B5EF4-FFF2-40B4-BE49-F238E27FC236}">
                <a16:creationId xmlns:a16="http://schemas.microsoft.com/office/drawing/2014/main" id="{A54BAF63-D8CA-2095-43FF-EE375F2B4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>
            <a:extLst>
              <a:ext uri="{FF2B5EF4-FFF2-40B4-BE49-F238E27FC236}">
                <a16:creationId xmlns:a16="http://schemas.microsoft.com/office/drawing/2014/main" id="{393B7E0C-1B35-2E37-8D45-3A3A3C51C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4EF1A5-47D6-6B2E-332B-326E1A3258C0}"/>
              </a:ext>
            </a:extLst>
          </p:cNvPr>
          <p:cNvSpPr/>
          <p:nvPr/>
        </p:nvSpPr>
        <p:spPr>
          <a:xfrm>
            <a:off x="637778" y="6186205"/>
            <a:ext cx="12256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200" marR="457200" lvl="2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The </a:t>
            </a:r>
            <a:r>
              <a:rPr lang="it-IT" sz="3200" dirty="0" err="1"/>
              <a:t>Earth’s</a:t>
            </a:r>
            <a:r>
              <a:rPr lang="it-IT" sz="3200" dirty="0"/>
              <a:t> </a:t>
            </a:r>
            <a:r>
              <a:rPr lang="it-IT" sz="3200" dirty="0" err="1"/>
              <a:t>magnetospheric</a:t>
            </a:r>
            <a:r>
              <a:rPr lang="it-IT" sz="3200" dirty="0"/>
              <a:t> plasma, under </a:t>
            </a:r>
            <a:r>
              <a:rPr lang="it-IT" sz="3200" dirty="0" err="1"/>
              <a:t>certain</a:t>
            </a:r>
            <a:r>
              <a:rPr lang="it-IT" sz="3200" dirty="0"/>
              <a:t> </a:t>
            </a:r>
            <a:r>
              <a:rPr lang="it-IT" sz="3200" dirty="0" err="1"/>
              <a:t>conditions</a:t>
            </a:r>
            <a:r>
              <a:rPr lang="it-IT" sz="3200" dirty="0"/>
              <a:t>, can </a:t>
            </a:r>
            <a:r>
              <a:rPr lang="it-IT" sz="3200" dirty="0" err="1"/>
              <a:t>amplify</a:t>
            </a:r>
            <a:r>
              <a:rPr lang="it-IT" sz="3200" dirty="0"/>
              <a:t> </a:t>
            </a:r>
            <a:r>
              <a:rPr lang="it-IT" sz="3200" dirty="0" err="1"/>
              <a:t>specific</a:t>
            </a:r>
            <a:r>
              <a:rPr lang="it-IT" sz="3200" dirty="0"/>
              <a:t> </a:t>
            </a:r>
            <a:r>
              <a:rPr lang="it-IT" sz="3200" dirty="0" err="1"/>
              <a:t>types</a:t>
            </a:r>
            <a:r>
              <a:rPr lang="it-IT" sz="3200" dirty="0"/>
              <a:t> of e.m. </a:t>
            </a:r>
            <a:r>
              <a:rPr lang="it-IT" sz="3200" dirty="0" err="1"/>
              <a:t>waves</a:t>
            </a:r>
            <a:endParaRPr lang="it-IT" sz="3200" dirty="0"/>
          </a:p>
          <a:p>
            <a:pPr marL="493200" marR="457200" lvl="2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Whistler </a:t>
            </a:r>
            <a:r>
              <a:rPr lang="it-IT" sz="3200" dirty="0" err="1"/>
              <a:t>waves</a:t>
            </a:r>
            <a:r>
              <a:rPr lang="it-IT" sz="3200" dirty="0"/>
              <a:t>, </a:t>
            </a:r>
            <a:r>
              <a:rPr lang="it-IT" sz="3200" dirty="0" err="1"/>
              <a:t>as</a:t>
            </a:r>
            <a:r>
              <a:rPr lang="it-IT" sz="3200" dirty="0"/>
              <a:t> e.m. </a:t>
            </a:r>
            <a:r>
              <a:rPr lang="it-IT" sz="3200" dirty="0" err="1"/>
              <a:t>fluctuations</a:t>
            </a:r>
            <a:r>
              <a:rPr lang="it-IT" sz="3200" dirty="0"/>
              <a:t> </a:t>
            </a:r>
            <a:r>
              <a:rPr lang="it-IT" sz="3200" dirty="0" err="1"/>
              <a:t>propagating</a:t>
            </a:r>
            <a:r>
              <a:rPr lang="it-IT" sz="3200" dirty="0"/>
              <a:t> </a:t>
            </a:r>
            <a:r>
              <a:rPr lang="it-IT" sz="3200" dirty="0" err="1"/>
              <a:t>at</a:t>
            </a:r>
            <a:r>
              <a:rPr lang="it-IT" sz="3200" dirty="0"/>
              <a:t> </a:t>
            </a:r>
            <a:r>
              <a:rPr lang="it-IT" sz="3200" dirty="0" err="1"/>
              <a:t>less</a:t>
            </a:r>
            <a:r>
              <a:rPr lang="it-IT" sz="3200" dirty="0"/>
              <a:t> </a:t>
            </a:r>
            <a:r>
              <a:rPr lang="it-IT" sz="3200" dirty="0" err="1"/>
              <a:t>than</a:t>
            </a:r>
            <a:r>
              <a:rPr lang="it-IT" sz="3200" dirty="0"/>
              <a:t>   the non-</a:t>
            </a:r>
            <a:r>
              <a:rPr lang="it-IT" sz="3200" dirty="0" err="1"/>
              <a:t>relativistic</a:t>
            </a:r>
            <a:r>
              <a:rPr lang="it-IT" sz="3200" dirty="0"/>
              <a:t> electron </a:t>
            </a:r>
            <a:r>
              <a:rPr lang="it-IT" sz="3200" dirty="0" err="1"/>
              <a:t>cyclotron</a:t>
            </a:r>
            <a:r>
              <a:rPr lang="it-IT" sz="3200" dirty="0"/>
              <a:t> frequency, can </a:t>
            </a:r>
            <a:r>
              <a:rPr lang="it-IT" sz="3200" dirty="0" err="1"/>
              <a:t>occur</a:t>
            </a:r>
            <a:r>
              <a:rPr lang="it-IT" sz="3200" dirty="0"/>
              <a:t> in </a:t>
            </a:r>
            <a:r>
              <a:rPr lang="it-IT" sz="3200" dirty="0">
                <a:solidFill>
                  <a:schemeClr val="accent5"/>
                </a:solidFill>
              </a:rPr>
              <a:t>~0.1s bursts </a:t>
            </a:r>
            <a:r>
              <a:rPr lang="it-IT" sz="3200" dirty="0"/>
              <a:t>with </a:t>
            </a:r>
            <a:r>
              <a:rPr lang="it-IT" sz="3200" dirty="0" err="1"/>
              <a:t>either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5"/>
                </a:solidFill>
              </a:rPr>
              <a:t>rising</a:t>
            </a:r>
            <a:r>
              <a:rPr lang="it-IT" sz="3200" dirty="0">
                <a:solidFill>
                  <a:schemeClr val="accent5"/>
                </a:solidFill>
              </a:rPr>
              <a:t> or </a:t>
            </a:r>
            <a:r>
              <a:rPr lang="it-IT" sz="3200" dirty="0" err="1">
                <a:solidFill>
                  <a:schemeClr val="accent5"/>
                </a:solidFill>
              </a:rPr>
              <a:t>falling</a:t>
            </a:r>
            <a:r>
              <a:rPr lang="it-IT" sz="3200" dirty="0">
                <a:solidFill>
                  <a:schemeClr val="accent5"/>
                </a:solidFill>
              </a:rPr>
              <a:t> </a:t>
            </a:r>
            <a:r>
              <a:rPr lang="it-IT" sz="3200" dirty="0" err="1">
                <a:solidFill>
                  <a:schemeClr val="accent5"/>
                </a:solidFill>
              </a:rPr>
              <a:t>tones</a:t>
            </a:r>
            <a:endParaRPr lang="it-IT" sz="2800" dirty="0">
              <a:solidFill>
                <a:schemeClr val="accent5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169CED-AB0A-2D77-DC6D-099F58FB9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4714" y="1354113"/>
            <a:ext cx="10800086" cy="483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707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26457</TotalTime>
  <Words>2151</Words>
  <Application>Microsoft Macintosh PowerPoint</Application>
  <PresentationFormat>Custom</PresentationFormat>
  <Paragraphs>324</Paragraphs>
  <Slides>47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0" baseType="lpstr">
      <vt:lpstr>Arial</vt:lpstr>
      <vt:lpstr>Avenir</vt:lpstr>
      <vt:lpstr>Calibri</vt:lpstr>
      <vt:lpstr>Cambria Math</vt:lpstr>
      <vt:lpstr>Century Gothic</vt:lpstr>
      <vt:lpstr>Helvetica</vt:lpstr>
      <vt:lpstr>Helvetica Light</vt:lpstr>
      <vt:lpstr>Helvetica Neue</vt:lpstr>
      <vt:lpstr>Symbol</vt:lpstr>
      <vt:lpstr>TimesNewRomanPSMT</vt:lpstr>
      <vt:lpstr>Wingdings</vt:lpstr>
      <vt:lpstr>Wingdings-Regular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Theoretical framework</vt:lpstr>
      <vt:lpstr>Outline</vt:lpstr>
      <vt:lpstr>Whistler waves in the Eath’s magnetosphere</vt:lpstr>
      <vt:lpstr>What is chorus?</vt:lpstr>
      <vt:lpstr>Earth’s radiation belts</vt:lpstr>
      <vt:lpstr>Wave packet evolution</vt:lpstr>
      <vt:lpstr>Hot electron response</vt:lpstr>
      <vt:lpstr>Nonlinear electron response</vt:lpstr>
      <vt:lpstr>Phase space structures</vt:lpstr>
      <vt:lpstr>Nonlinear electron response</vt:lpstr>
      <vt:lpstr>Nonlinear electron response</vt:lpstr>
      <vt:lpstr>Earth’s chorus chirping</vt:lpstr>
      <vt:lpstr>Chorus chirping at Mars</vt:lpstr>
      <vt:lpstr>Universal process</vt:lpstr>
      <vt:lpstr>Electron dynamics in the Van Allen belts</vt:lpstr>
      <vt:lpstr>Electron dynamics in the Van Allen belts</vt:lpstr>
      <vt:lpstr>Electron dynamics in the Van Allen belts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Phase space transport</vt:lpstr>
      <vt:lpstr>Zonal Structures</vt:lpstr>
      <vt:lpstr>Phase space transport</vt:lpstr>
      <vt:lpstr>Phase space zonal structures</vt:lpstr>
      <vt:lpstr>PSZS in LIGKA/HAGIS</vt:lpstr>
      <vt:lpstr>Distribution function representation</vt:lpstr>
      <vt:lpstr>ATEP 3D code</vt:lpstr>
      <vt:lpstr>ATEP 3D code</vt:lpstr>
      <vt:lpstr>Off-axis beam relaxation in ITER</vt:lpstr>
      <vt:lpstr>Discussion and Conclusions</vt:lpstr>
      <vt:lpstr>Backup slides</vt:lpstr>
      <vt:lpstr>Inertial confinement fusion</vt:lpstr>
      <vt:lpstr>Inertial confinement fusion</vt:lpstr>
      <vt:lpstr>Inertial confinement fusion</vt:lpstr>
      <vt:lpstr>Inertial confinement fusion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Fulvio Zonca</cp:lastModifiedBy>
  <cp:revision>261</cp:revision>
  <dcterms:modified xsi:type="dcterms:W3CDTF">2025-12-01T10:12:31Z</dcterms:modified>
</cp:coreProperties>
</file>