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56" r:id="rId2"/>
    <p:sldId id="300" r:id="rId3"/>
    <p:sldId id="339" r:id="rId4"/>
    <p:sldId id="340" r:id="rId5"/>
    <p:sldId id="301" r:id="rId6"/>
    <p:sldId id="261" r:id="rId7"/>
    <p:sldId id="262" r:id="rId8"/>
    <p:sldId id="265" r:id="rId9"/>
    <p:sldId id="266" r:id="rId10"/>
    <p:sldId id="263" r:id="rId11"/>
    <p:sldId id="302" r:id="rId12"/>
    <p:sldId id="257" r:id="rId13"/>
    <p:sldId id="363" r:id="rId14"/>
    <p:sldId id="364" r:id="rId15"/>
    <p:sldId id="303" r:id="rId16"/>
    <p:sldId id="365" r:id="rId17"/>
    <p:sldId id="366" r:id="rId18"/>
    <p:sldId id="368" r:id="rId19"/>
    <p:sldId id="369" r:id="rId20"/>
    <p:sldId id="370" r:id="rId21"/>
    <p:sldId id="372" r:id="rId22"/>
    <p:sldId id="352" r:id="rId23"/>
    <p:sldId id="371" r:id="rId24"/>
    <p:sldId id="373" r:id="rId25"/>
    <p:sldId id="351" r:id="rId26"/>
    <p:sldId id="374" r:id="rId27"/>
    <p:sldId id="304" r:id="rId28"/>
    <p:sldId id="343" r:id="rId29"/>
    <p:sldId id="375" r:id="rId30"/>
    <p:sldId id="361" r:id="rId31"/>
    <p:sldId id="376" r:id="rId32"/>
    <p:sldId id="269" r:id="rId33"/>
    <p:sldId id="270" r:id="rId34"/>
    <p:sldId id="276" r:id="rId35"/>
    <p:sldId id="281" r:id="rId36"/>
    <p:sldId id="268" r:id="rId37"/>
    <p:sldId id="274" r:id="rId38"/>
    <p:sldId id="282" r:id="rId39"/>
    <p:sldId id="294" r:id="rId4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51"/>
    <p:restoredTop sz="94712"/>
  </p:normalViewPr>
  <p:slideViewPr>
    <p:cSldViewPr snapToGrid="0" snapToObjects="1">
      <p:cViewPr varScale="1">
        <p:scale>
          <a:sx n="74" d="100"/>
          <a:sy n="74" d="100"/>
        </p:scale>
        <p:origin x="14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0" name="Shape 16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Avenir"/>
        <a:ea typeface="Avenir"/>
        <a:cs typeface="Avenir"/>
        <a:sym typeface="Avenir Roman"/>
      </a:defRPr>
    </a:lvl1pPr>
    <a:lvl2pPr indent="228600" defTabSz="457200" latinLnBrk="0">
      <a:lnSpc>
        <a:spcPct val="125000"/>
      </a:lnSpc>
      <a:defRPr sz="2400">
        <a:latin typeface="Avenir"/>
        <a:ea typeface="Avenir"/>
        <a:cs typeface="Avenir"/>
        <a:sym typeface="Avenir Roman"/>
      </a:defRPr>
    </a:lvl2pPr>
    <a:lvl3pPr indent="457200" defTabSz="457200" latinLnBrk="0">
      <a:lnSpc>
        <a:spcPct val="125000"/>
      </a:lnSpc>
      <a:defRPr sz="2400">
        <a:latin typeface="Avenir"/>
        <a:ea typeface="Avenir"/>
        <a:cs typeface="Avenir"/>
        <a:sym typeface="Avenir Roman"/>
      </a:defRPr>
    </a:lvl3pPr>
    <a:lvl4pPr indent="685800" defTabSz="457200" latinLnBrk="0">
      <a:lnSpc>
        <a:spcPct val="125000"/>
      </a:lnSpc>
      <a:defRPr sz="2400">
        <a:latin typeface="Avenir"/>
        <a:ea typeface="Avenir"/>
        <a:cs typeface="Avenir"/>
        <a:sym typeface="Avenir Roman"/>
      </a:defRPr>
    </a:lvl4pPr>
    <a:lvl5pPr indent="914400" defTabSz="457200" latinLnBrk="0">
      <a:lnSpc>
        <a:spcPct val="125000"/>
      </a:lnSpc>
      <a:defRPr sz="2400">
        <a:latin typeface="Avenir"/>
        <a:ea typeface="Avenir"/>
        <a:cs typeface="Avenir"/>
        <a:sym typeface="Avenir Roman"/>
      </a:defRPr>
    </a:lvl5pPr>
    <a:lvl6pPr indent="1143000" defTabSz="457200" latinLnBrk="0">
      <a:lnSpc>
        <a:spcPct val="125000"/>
      </a:lnSpc>
      <a:defRPr sz="2400">
        <a:latin typeface="Avenir"/>
        <a:ea typeface="Avenir"/>
        <a:cs typeface="Avenir"/>
        <a:sym typeface="Avenir Roman"/>
      </a:defRPr>
    </a:lvl6pPr>
    <a:lvl7pPr indent="1371600" defTabSz="457200" latinLnBrk="0">
      <a:lnSpc>
        <a:spcPct val="125000"/>
      </a:lnSpc>
      <a:defRPr sz="2400">
        <a:latin typeface="Avenir"/>
        <a:ea typeface="Avenir"/>
        <a:cs typeface="Avenir"/>
        <a:sym typeface="Avenir Roman"/>
      </a:defRPr>
    </a:lvl7pPr>
    <a:lvl8pPr indent="1600200" defTabSz="457200" latinLnBrk="0">
      <a:lnSpc>
        <a:spcPct val="125000"/>
      </a:lnSpc>
      <a:defRPr sz="2400">
        <a:latin typeface="Avenir"/>
        <a:ea typeface="Avenir"/>
        <a:cs typeface="Avenir"/>
        <a:sym typeface="Avenir Roman"/>
      </a:defRPr>
    </a:lvl8pPr>
    <a:lvl9pPr indent="1828800" defTabSz="457200" latinLnBrk="0">
      <a:lnSpc>
        <a:spcPct val="125000"/>
      </a:lnSpc>
      <a:defRPr sz="2400">
        <a:latin typeface="Avenir"/>
        <a:ea typeface="Avenir"/>
        <a:cs typeface="Avenir"/>
        <a:sym typeface="Avenir Roman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176673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0953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3781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375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749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039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290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6417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2093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5208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3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ti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>
            <a:spLocks noGrp="1"/>
          </p:cNvSpPr>
          <p:nvPr>
            <p:ph type="body" sz="quarter" idx="21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>
            <a:spLocks noGrp="1"/>
          </p:cNvSpPr>
          <p:nvPr>
            <p:ph type="body" sz="quarter" idx="22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21"/>
          </p:nvPr>
        </p:nvSpPr>
        <p:spPr>
          <a:xfrm>
            <a:off x="-812800" y="0"/>
            <a:ext cx="14622784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" y="5502"/>
            <a:ext cx="13000964" cy="17813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269" y="1651905"/>
            <a:ext cx="13021338" cy="56689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" y="5561778"/>
            <a:ext cx="13000964" cy="17813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Image" descr="Image"/>
          <p:cNvPicPr>
            <a:picLocks noChangeAspect="1"/>
          </p:cNvPicPr>
          <p:nvPr/>
        </p:nvPicPr>
        <p:blipFill>
          <a:blip r:embed="rId4">
            <a:alphaModFix amt="29515"/>
          </a:blip>
          <a:stretch>
            <a:fillRect/>
          </a:stretch>
        </p:blipFill>
        <p:spPr>
          <a:xfrm>
            <a:off x="6312184" y="671119"/>
            <a:ext cx="6650955" cy="6650955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85653" y="8478585"/>
            <a:ext cx="3034454" cy="482601"/>
          </a:xfrm>
          <a:prstGeom prst="rect">
            <a:avLst/>
          </a:prstGeom>
        </p:spPr>
        <p:txBody>
          <a:bodyPr lIns="70423" tIns="70423" rIns="70423" bIns="70423" anchor="ctr"/>
          <a:lstStyle>
            <a:lvl1pPr algn="r" defTabSz="1525853"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52" y="-16363"/>
            <a:ext cx="13004801" cy="1221446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Body Level One…"/>
          <p:cNvSpPr txBox="1">
            <a:spLocks noGrp="1"/>
          </p:cNvSpPr>
          <p:nvPr>
            <p:ph type="body" idx="1"/>
          </p:nvPr>
        </p:nvSpPr>
        <p:spPr>
          <a:xfrm>
            <a:off x="650239" y="2229859"/>
            <a:ext cx="11704322" cy="6428285"/>
          </a:xfrm>
          <a:prstGeom prst="rect">
            <a:avLst/>
          </a:prstGeom>
        </p:spPr>
        <p:txBody>
          <a:bodyPr lIns="70423" tIns="70423" rIns="70423" bIns="70423" anchor="t"/>
          <a:lstStyle>
            <a:lvl1pPr marL="546012" indent="-546012" defTabSz="1525853">
              <a:spcBef>
                <a:spcPts val="900"/>
              </a:spcBef>
              <a:buSzPct val="100000"/>
              <a:buFont typeface="Arial"/>
              <a:defRPr sz="3800">
                <a:latin typeface="Arial"/>
                <a:ea typeface="Arial"/>
                <a:cs typeface="Arial"/>
                <a:sym typeface="Arial"/>
              </a:defRPr>
            </a:lvl1pPr>
            <a:lvl2pPr marL="1090357" indent="-553924" defTabSz="1525853">
              <a:spcBef>
                <a:spcPts val="900"/>
              </a:spcBef>
              <a:buSzPct val="100000"/>
              <a:buFont typeface="Arial"/>
              <a:defRPr sz="3800">
                <a:latin typeface="Arial"/>
                <a:ea typeface="Arial"/>
                <a:cs typeface="Arial"/>
                <a:sym typeface="Arial"/>
              </a:defRPr>
            </a:lvl2pPr>
            <a:lvl3pPr marL="1558209" indent="-485343" defTabSz="1525853">
              <a:spcBef>
                <a:spcPts val="900"/>
              </a:spcBef>
              <a:buSzPct val="100000"/>
              <a:buFont typeface="Arial"/>
              <a:defRPr sz="3800">
                <a:latin typeface="Arial"/>
                <a:ea typeface="Arial"/>
                <a:cs typeface="Arial"/>
                <a:sym typeface="Arial"/>
              </a:defRPr>
            </a:lvl3pPr>
            <a:lvl4pPr marL="2052438" indent="-443139" defTabSz="1525853">
              <a:spcBef>
                <a:spcPts val="900"/>
              </a:spcBef>
              <a:buSzPct val="100000"/>
              <a:buFont typeface="Arial"/>
              <a:buChar char="–"/>
              <a:defRPr sz="3800">
                <a:latin typeface="Arial"/>
                <a:ea typeface="Arial"/>
                <a:cs typeface="Arial"/>
                <a:sym typeface="Arial"/>
              </a:defRPr>
            </a:lvl4pPr>
            <a:lvl5pPr marL="2588870" indent="-443139" defTabSz="1525853">
              <a:spcBef>
                <a:spcPts val="900"/>
              </a:spcBef>
              <a:buSzPct val="100000"/>
              <a:buFont typeface="Arial"/>
              <a:buChar char="»"/>
              <a:defRPr sz="38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0" name="Title Text"/>
          <p:cNvSpPr txBox="1">
            <a:spLocks noGrp="1"/>
          </p:cNvSpPr>
          <p:nvPr>
            <p:ph type="title"/>
          </p:nvPr>
        </p:nvSpPr>
        <p:spPr>
          <a:xfrm>
            <a:off x="701039" y="294249"/>
            <a:ext cx="10728962" cy="600222"/>
          </a:xfrm>
          <a:prstGeom prst="rect">
            <a:avLst/>
          </a:prstGeom>
        </p:spPr>
        <p:txBody>
          <a:bodyPr lIns="70423" tIns="70423" rIns="70423" bIns="70423"/>
          <a:lstStyle>
            <a:lvl1pPr algn="l" defTabSz="1525853">
              <a:lnSpc>
                <a:spcPts val="5200"/>
              </a:lnSpc>
              <a:defRPr sz="48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pic>
        <p:nvPicPr>
          <p:cNvPr id="13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2045" y="207964"/>
            <a:ext cx="746761" cy="746761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756986" y="353059"/>
            <a:ext cx="3034455" cy="482601"/>
          </a:xfrm>
          <a:prstGeom prst="rect">
            <a:avLst/>
          </a:prstGeom>
        </p:spPr>
        <p:txBody>
          <a:bodyPr lIns="70423" tIns="70423" rIns="70423" bIns="70423" anchor="ctr"/>
          <a:lstStyle>
            <a:lvl1pPr algn="r" defTabSz="1525853"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Rectangle 17">
            <a:extLst>
              <a:ext uri="{FF2B5EF4-FFF2-40B4-BE49-F238E27FC236}">
                <a16:creationId xmlns:a16="http://schemas.microsoft.com/office/drawing/2014/main" id="{0FC55D58-2F91-9E8B-45B3-F3069504FF15}"/>
              </a:ext>
            </a:extLst>
          </p:cNvPr>
          <p:cNvSpPr txBox="1"/>
          <p:nvPr userDrawn="1"/>
        </p:nvSpPr>
        <p:spPr>
          <a:xfrm>
            <a:off x="5029461" y="9232922"/>
            <a:ext cx="2925573" cy="449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0423" tIns="70423" rIns="70423" bIns="70423">
            <a:spAutoFit/>
          </a:bodyPr>
          <a:lstStyle/>
          <a:p>
            <a:pPr algn="l" defTabSz="1525853">
              <a:defRPr sz="2000">
                <a:latin typeface="Calibri"/>
                <a:ea typeface="Calibri"/>
                <a:cs typeface="Calibri"/>
                <a:sym typeface="Calibri"/>
              </a:defRPr>
            </a:pPr>
            <a:r>
              <a:rPr lang="it-IT" dirty="0"/>
              <a:t>Rome -</a:t>
            </a:r>
            <a:r>
              <a:rPr dirty="0"/>
              <a:t> </a:t>
            </a:r>
            <a:r>
              <a:rPr lang="it-IT" dirty="0" err="1"/>
              <a:t>October</a:t>
            </a:r>
            <a:r>
              <a:rPr lang="it-IT" dirty="0"/>
              <a:t> 22</a:t>
            </a:r>
            <a:r>
              <a:rPr lang="it-IT" baseline="30000" dirty="0"/>
              <a:t>nd</a:t>
            </a:r>
            <a:r>
              <a:rPr lang="it-IT" dirty="0"/>
              <a:t>, 2025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itle Text"/>
          <p:cNvSpPr txBox="1">
            <a:spLocks noGrp="1"/>
          </p:cNvSpPr>
          <p:nvPr>
            <p:ph type="title"/>
          </p:nvPr>
        </p:nvSpPr>
        <p:spPr>
          <a:xfrm>
            <a:off x="894079" y="519290"/>
            <a:ext cx="10130886" cy="1033523"/>
          </a:xfrm>
          <a:prstGeom prst="rect">
            <a:avLst/>
          </a:prstGeom>
        </p:spPr>
        <p:txBody>
          <a:bodyPr lIns="65023" tIns="65023" rIns="65023" bIns="65023"/>
          <a:lstStyle>
            <a:lvl1pPr algn="l" defTabSz="1300480">
              <a:lnSpc>
                <a:spcPct val="90000"/>
              </a:lnSpc>
              <a:defRPr sz="3800" b="1">
                <a:solidFill>
                  <a:srgbClr val="0070C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r>
              <a:t>Title Text</a:t>
            </a:r>
          </a:p>
        </p:txBody>
      </p:sp>
      <p:sp>
        <p:nvSpPr>
          <p:cNvPr id="140" name="Connettore 1 8"/>
          <p:cNvSpPr/>
          <p:nvPr/>
        </p:nvSpPr>
        <p:spPr>
          <a:xfrm>
            <a:off x="894080" y="9040144"/>
            <a:ext cx="11509005" cy="1"/>
          </a:xfrm>
          <a:prstGeom prst="line">
            <a:avLst/>
          </a:prstGeom>
          <a:ln w="3175">
            <a:solidFill>
              <a:srgbClr val="2E75B6"/>
            </a:solidFill>
            <a:miter/>
          </a:ln>
        </p:spPr>
        <p:txBody>
          <a:bodyPr lIns="65023" tIns="65023" rIns="65023" bIns="65023"/>
          <a:lstStyle/>
          <a:p>
            <a:pPr algn="l" defTabSz="1300480">
              <a:defRPr sz="2400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4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94079" y="1889379"/>
            <a:ext cx="5731008" cy="6724044"/>
          </a:xfrm>
          <a:prstGeom prst="rect">
            <a:avLst/>
          </a:prstGeom>
        </p:spPr>
        <p:txBody>
          <a:bodyPr lIns="65023" tIns="65023" rIns="65023" bIns="65023" anchor="t"/>
          <a:lstStyle>
            <a:lvl1pPr marL="310242" indent="-310242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1pPr>
            <a:lvl2pPr marL="819150" indent="-361950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2pPr>
            <a:lvl3pPr marL="1348739" indent="-434339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3pPr>
            <a:lvl4pPr marL="1854200" indent="-482600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4pPr>
            <a:lvl5pPr marL="2311400" indent="-482600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61994" y="9114114"/>
            <a:ext cx="348727" cy="371349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sz="16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21"/>
          </p:nvPr>
        </p:nvSpPr>
        <p:spPr>
          <a:xfrm>
            <a:off x="1606550" y="635000"/>
            <a:ext cx="9779000" cy="652272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21"/>
          </p:nvPr>
        </p:nvSpPr>
        <p:spPr>
          <a:xfrm>
            <a:off x="2717800" y="635000"/>
            <a:ext cx="12357100" cy="82380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21"/>
          </p:nvPr>
        </p:nvSpPr>
        <p:spPr>
          <a:xfrm>
            <a:off x="4533900" y="2603500"/>
            <a:ext cx="942975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idx="21"/>
          </p:nvPr>
        </p:nvSpPr>
        <p:spPr>
          <a:xfrm>
            <a:off x="-2374900" y="889000"/>
            <a:ext cx="11976100" cy="79840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22"/>
          </p:nvPr>
        </p:nvSpPr>
        <p:spPr>
          <a:xfrm>
            <a:off x="6680200" y="5026947"/>
            <a:ext cx="6057901" cy="404070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sz="quarter" idx="23"/>
          </p:nvPr>
        </p:nvSpPr>
        <p:spPr>
          <a:xfrm>
            <a:off x="6502400" y="886747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.png"/><Relationship Id="rId5" Type="http://schemas.openxmlformats.org/officeDocument/2006/relationships/image" Target="../media/image22.png"/><Relationship Id="rId4" Type="http://schemas.openxmlformats.org/officeDocument/2006/relationships/image" Target="../media/image21.t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.png"/><Relationship Id="rId5" Type="http://schemas.openxmlformats.org/officeDocument/2006/relationships/image" Target="../media/image22.png"/><Relationship Id="rId4" Type="http://schemas.openxmlformats.org/officeDocument/2006/relationships/image" Target="../media/image21.t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1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4.png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1.png"/><Relationship Id="rId5" Type="http://schemas.openxmlformats.org/officeDocument/2006/relationships/image" Target="../media/image1.png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3.tif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7.png"/><Relationship Id="rId7" Type="http://schemas.openxmlformats.org/officeDocument/2006/relationships/image" Target="../media/image5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1.png"/><Relationship Id="rId5" Type="http://schemas.openxmlformats.org/officeDocument/2006/relationships/image" Target="../media/image50.gif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afs.enea.it/zonca/CNPS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12.t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tif"/><Relationship Id="rId5" Type="http://schemas.openxmlformats.org/officeDocument/2006/relationships/image" Target="../media/image12.png"/><Relationship Id="rId4" Type="http://schemas.openxmlformats.org/officeDocument/2006/relationships/image" Target="../media/image1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png"/><Relationship Id="rId5" Type="http://schemas.openxmlformats.org/officeDocument/2006/relationships/image" Target="../media/image14.tif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Rectangle 18"/>
          <p:cNvSpPr txBox="1"/>
          <p:nvPr/>
        </p:nvSpPr>
        <p:spPr>
          <a:xfrm>
            <a:off x="324539" y="5566131"/>
            <a:ext cx="11869423" cy="585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0423" tIns="70423" rIns="70423" bIns="70423">
            <a:spAutoFit/>
          </a:bodyPr>
          <a:lstStyle/>
          <a:p>
            <a:pPr algn="l" defTabSz="1525853">
              <a:defRPr sz="2800" baseline="30500"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1</a:t>
            </a:r>
            <a:r>
              <a:rPr baseline="0" dirty="0"/>
              <a:t>Center for Nonlinear Plasma Science and ENEA C.R. Frascati, 00044 Frascati, Italy</a:t>
            </a:r>
          </a:p>
        </p:txBody>
      </p:sp>
      <p:sp>
        <p:nvSpPr>
          <p:cNvPr id="166" name="Rectangle 19"/>
          <p:cNvSpPr txBox="1"/>
          <p:nvPr/>
        </p:nvSpPr>
        <p:spPr>
          <a:xfrm>
            <a:off x="329845" y="6415087"/>
            <a:ext cx="12411701" cy="5853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0423" tIns="70423" rIns="70423" bIns="70423">
            <a:spAutoFit/>
          </a:bodyPr>
          <a:lstStyle/>
          <a:p>
            <a:pPr algn="l" defTabSz="1525853">
              <a:lnSpc>
                <a:spcPct val="80000"/>
              </a:lnSpc>
              <a:defRPr sz="2800" baseline="30500"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3</a:t>
            </a:r>
            <a:r>
              <a:rPr baseline="0" dirty="0"/>
              <a:t>Dept. Physics and Astronomy, University of California Irvine, Irvine, CA, USA</a:t>
            </a:r>
          </a:p>
        </p:txBody>
      </p:sp>
      <p:sp>
        <p:nvSpPr>
          <p:cNvPr id="168" name="Nonlinear gyrokinetic theory of…"/>
          <p:cNvSpPr txBox="1"/>
          <p:nvPr/>
        </p:nvSpPr>
        <p:spPr>
          <a:xfrm>
            <a:off x="509975" y="2139793"/>
            <a:ext cx="12008095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42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lang="it-IT" dirty="0"/>
              <a:t>The Dyson-</a:t>
            </a:r>
            <a:r>
              <a:rPr lang="it-IT" dirty="0" err="1"/>
              <a:t>Schrödinger</a:t>
            </a:r>
            <a:r>
              <a:rPr lang="it-IT" dirty="0"/>
              <a:t> model: a </a:t>
            </a:r>
            <a:r>
              <a:rPr lang="it-IT" dirty="0" err="1"/>
              <a:t>paradigm</a:t>
            </a:r>
            <a:r>
              <a:rPr lang="it-IT" dirty="0"/>
              <a:t> for</a:t>
            </a:r>
          </a:p>
          <a:p>
            <a:pPr algn="l">
              <a:defRPr sz="42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lang="it-IT" dirty="0" err="1"/>
              <a:t>predicting</a:t>
            </a:r>
            <a:r>
              <a:rPr lang="it-IT" dirty="0"/>
              <a:t> fusion </a:t>
            </a:r>
            <a:r>
              <a:rPr lang="it-IT" dirty="0" err="1"/>
              <a:t>reactor</a:t>
            </a:r>
            <a:r>
              <a:rPr lang="it-IT" dirty="0"/>
              <a:t> performance</a:t>
            </a:r>
          </a:p>
        </p:txBody>
      </p:sp>
      <p:sp>
        <p:nvSpPr>
          <p:cNvPr id="169" name="Rectangle 18"/>
          <p:cNvSpPr txBox="1"/>
          <p:nvPr/>
        </p:nvSpPr>
        <p:spPr>
          <a:xfrm>
            <a:off x="509975" y="4908463"/>
            <a:ext cx="11646974" cy="634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0423" tIns="70423" rIns="70423" bIns="70423">
            <a:spAutoFit/>
          </a:bodyPr>
          <a:lstStyle/>
          <a:p>
            <a:pPr algn="l" defTabSz="1525853">
              <a:defRPr sz="3200" b="1" baseline="30687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baseline="0" dirty="0" err="1"/>
              <a:t>Fulvio</a:t>
            </a:r>
            <a:r>
              <a:rPr baseline="0" dirty="0"/>
              <a:t> Zonca</a:t>
            </a:r>
            <a:r>
              <a:rPr dirty="0"/>
              <a:t>1,2</a:t>
            </a:r>
            <a:r>
              <a:rPr baseline="0" dirty="0"/>
              <a:t>, Liu Chen</a:t>
            </a:r>
            <a:r>
              <a:rPr dirty="0"/>
              <a:t>2,3,1</a:t>
            </a:r>
            <a:r>
              <a:rPr baseline="0" dirty="0"/>
              <a:t>, Matteo V. Falessi</a:t>
            </a:r>
            <a:r>
              <a:rPr dirty="0"/>
              <a:t>1</a:t>
            </a:r>
            <a:r>
              <a:rPr lang="it-IT" baseline="0" dirty="0"/>
              <a:t>, </a:t>
            </a:r>
            <a:r>
              <a:rPr baseline="0" dirty="0"/>
              <a:t>and Zhiyong Qiu</a:t>
            </a:r>
            <a:r>
              <a:rPr lang="it-IT" dirty="0"/>
              <a:t>4</a:t>
            </a:r>
            <a:r>
              <a:rPr dirty="0"/>
              <a:t>,1</a:t>
            </a:r>
          </a:p>
        </p:txBody>
      </p:sp>
      <p:sp>
        <p:nvSpPr>
          <p:cNvPr id="170" name="Rectangle 19"/>
          <p:cNvSpPr txBox="1"/>
          <p:nvPr/>
        </p:nvSpPr>
        <p:spPr>
          <a:xfrm>
            <a:off x="329845" y="6025480"/>
            <a:ext cx="12411701" cy="4955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0423" tIns="70423" rIns="70423" bIns="70423">
            <a:spAutoFit/>
          </a:bodyPr>
          <a:lstStyle/>
          <a:p>
            <a:pPr algn="l" defTabSz="1525853">
              <a:lnSpc>
                <a:spcPct val="80000"/>
              </a:lnSpc>
              <a:defRPr sz="2800" baseline="30500"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2</a:t>
            </a:r>
            <a:r>
              <a:rPr baseline="0" dirty="0"/>
              <a:t>IFTS and </a:t>
            </a:r>
            <a:r>
              <a:rPr lang="it-IT" baseline="0" dirty="0"/>
              <a:t>School of </a:t>
            </a:r>
            <a:r>
              <a:rPr baseline="0" dirty="0"/>
              <a:t>Physics, Zhejiang University, Hangzhou, 310027 P.R. China</a:t>
            </a:r>
          </a:p>
        </p:txBody>
      </p:sp>
      <p:sp>
        <p:nvSpPr>
          <p:cNvPr id="171" name="Acknowledgments: S. Briguglio, Ph. Lauber, G. Vlad, X. Tao, X. Wang"/>
          <p:cNvSpPr txBox="1"/>
          <p:nvPr/>
        </p:nvSpPr>
        <p:spPr>
          <a:xfrm>
            <a:off x="-584200" y="7429822"/>
            <a:ext cx="14173199" cy="502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1350644" marR="457200" lvl="3" indent="-664844" algn="l" defTabSz="457200">
              <a:spcBef>
                <a:spcPts val="1000"/>
              </a:spcBef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Acknowledgments: S. Briguglio,</a:t>
            </a:r>
            <a:r>
              <a:rPr lang="it-IT" dirty="0"/>
              <a:t> </a:t>
            </a:r>
            <a:r>
              <a:rPr lang="it-IT" dirty="0" err="1"/>
              <a:t>Ph</a:t>
            </a:r>
            <a:r>
              <a:rPr lang="it-IT" dirty="0"/>
              <a:t>. </a:t>
            </a:r>
            <a:r>
              <a:rPr lang="it-IT" dirty="0" err="1"/>
              <a:t>Lauber</a:t>
            </a:r>
            <a:r>
              <a:rPr lang="it-IT" dirty="0"/>
              <a:t>, A. </a:t>
            </a:r>
            <a:r>
              <a:rPr lang="it-IT" dirty="0" err="1"/>
              <a:t>Mishchenko</a:t>
            </a:r>
            <a:r>
              <a:rPr lang="it-IT" dirty="0"/>
              <a:t>, </a:t>
            </a:r>
            <a:r>
              <a:rPr dirty="0"/>
              <a:t>X. Tao, </a:t>
            </a:r>
            <a:r>
              <a:rPr lang="it-IT" dirty="0"/>
              <a:t>G. Vlad, </a:t>
            </a:r>
            <a:r>
              <a:rPr dirty="0"/>
              <a:t>X. Wang </a:t>
            </a:r>
          </a:p>
        </p:txBody>
      </p:sp>
      <p:sp>
        <p:nvSpPr>
          <p:cNvPr id="12" name="Acknowledgments: S. Briguglio, Ph. Lauber, G. Vlad, X. Tao, X. Wang">
            <a:extLst>
              <a:ext uri="{FF2B5EF4-FFF2-40B4-BE49-F238E27FC236}">
                <a16:creationId xmlns:a16="http://schemas.microsoft.com/office/drawing/2014/main" id="{F990E3DB-7EC7-5C4E-8B00-3E210B8566AC}"/>
              </a:ext>
            </a:extLst>
          </p:cNvPr>
          <p:cNvSpPr txBox="1"/>
          <p:nvPr/>
        </p:nvSpPr>
        <p:spPr>
          <a:xfrm>
            <a:off x="-679592" y="7903432"/>
            <a:ext cx="13233401" cy="16106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1422644" marR="457200" lvl="3" indent="-664844" algn="l" defTabSz="457200"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dirty="0" err="1"/>
              <a:t>Support</a:t>
            </a:r>
            <a:r>
              <a:rPr lang="it-IT" dirty="0"/>
              <a:t> from</a:t>
            </a:r>
            <a:r>
              <a:rPr dirty="0"/>
              <a:t>: </a:t>
            </a:r>
            <a:r>
              <a:rPr lang="it-IT" sz="2400" dirty="0" err="1"/>
              <a:t>EUROfusion</a:t>
            </a:r>
            <a:r>
              <a:rPr lang="it-IT" sz="2400" dirty="0"/>
              <a:t> projects ATEP and TSVV#10</a:t>
            </a:r>
          </a:p>
          <a:p>
            <a:pPr marL="1422644" marR="457200" lvl="3" indent="-664844" algn="l" defTabSz="457200"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400" dirty="0"/>
              <a:t>                        </a:t>
            </a:r>
            <a:r>
              <a:rPr lang="en-GB" sz="2400" b="0" i="0" u="none" strike="noStrike" dirty="0">
                <a:solidFill>
                  <a:srgbClr val="333333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National Science Foundation of China Project No. 12261131622</a:t>
            </a:r>
          </a:p>
          <a:p>
            <a:pPr marL="1422644" marR="457200" lvl="3" indent="-664844" algn="l" defTabSz="457200"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GB" sz="2400" dirty="0">
                <a:solidFill>
                  <a:srgbClr val="333333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                             </a:t>
            </a:r>
            <a:r>
              <a:rPr lang="en-GB" sz="2400" b="0" i="0" u="none" strike="noStrike" dirty="0">
                <a:solidFill>
                  <a:srgbClr val="333333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Italian Ministry of Foreign Affairs and International Cooperation</a:t>
            </a:r>
          </a:p>
          <a:p>
            <a:pPr marL="1422644" marR="457200" lvl="3" indent="-664844" algn="l" defTabSz="457200"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GB" sz="2400" dirty="0">
                <a:solidFill>
                  <a:srgbClr val="333333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                                          </a:t>
            </a:r>
            <a:r>
              <a:rPr lang="en-GB" sz="2400" b="0" i="0" u="none" strike="noStrike" dirty="0">
                <a:solidFill>
                  <a:srgbClr val="333333"/>
                </a:solidFill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grant number CN23GR02 </a:t>
            </a:r>
            <a:r>
              <a:rPr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5DCF36-034F-7F3A-1AF6-32E0092F7EC6}"/>
              </a:ext>
            </a:extLst>
          </p:cNvPr>
          <p:cNvSpPr txBox="1"/>
          <p:nvPr/>
        </p:nvSpPr>
        <p:spPr>
          <a:xfrm>
            <a:off x="10401641" y="65064"/>
            <a:ext cx="2520035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1600" i="1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October</a:t>
            </a:r>
            <a:r>
              <a:rPr lang="it-IT" sz="1600"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22nd, 2025</a:t>
            </a:r>
            <a:endParaRPr kumimoji="0" lang="it-IT" sz="1600" b="0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FFC930EB-E517-0B93-3B61-8D57C1D90D1E}"/>
              </a:ext>
            </a:extLst>
          </p:cNvPr>
          <p:cNvSpPr txBox="1"/>
          <p:nvPr/>
        </p:nvSpPr>
        <p:spPr>
          <a:xfrm>
            <a:off x="324539" y="6823129"/>
            <a:ext cx="12711381" cy="4955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0423" tIns="70423" rIns="70423" bIns="70423">
            <a:spAutoFit/>
          </a:bodyPr>
          <a:lstStyle/>
          <a:p>
            <a:pPr algn="l" defTabSz="1525853">
              <a:lnSpc>
                <a:spcPct val="80000"/>
              </a:lnSpc>
              <a:defRPr sz="2800" baseline="30500">
                <a:latin typeface="Calibri"/>
                <a:ea typeface="Calibri"/>
                <a:cs typeface="Calibri"/>
                <a:sym typeface="Calibri"/>
              </a:defRPr>
            </a:pPr>
            <a:r>
              <a:rPr lang="it-IT" dirty="0"/>
              <a:t>4</a:t>
            </a:r>
            <a:r>
              <a:rPr lang="it-IT" baseline="0" dirty="0"/>
              <a:t>Key </a:t>
            </a:r>
            <a:r>
              <a:rPr lang="it-IT" baseline="0" dirty="0" err="1"/>
              <a:t>Laboratory</a:t>
            </a:r>
            <a:r>
              <a:rPr lang="it-IT" baseline="0" dirty="0"/>
              <a:t> of </a:t>
            </a:r>
            <a:r>
              <a:rPr lang="it-IT" baseline="0" dirty="0" err="1"/>
              <a:t>Frontier</a:t>
            </a:r>
            <a:r>
              <a:rPr lang="it-IT" baseline="0" dirty="0"/>
              <a:t> </a:t>
            </a:r>
            <a:r>
              <a:rPr lang="it-IT" baseline="0" dirty="0" err="1"/>
              <a:t>Physics</a:t>
            </a:r>
            <a:r>
              <a:rPr lang="it-IT" baseline="0" dirty="0"/>
              <a:t> in Contr. </a:t>
            </a:r>
            <a:r>
              <a:rPr lang="it-IT" baseline="0" dirty="0" err="1"/>
              <a:t>Nucl</a:t>
            </a:r>
            <a:r>
              <a:rPr lang="it-IT" baseline="0" dirty="0"/>
              <a:t>. Fusion and IPP, CAS, Hefei, PR China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TextBox 3"/>
          <p:cNvSpPr txBox="1"/>
          <p:nvPr/>
        </p:nvSpPr>
        <p:spPr>
          <a:xfrm>
            <a:off x="1126670" y="204537"/>
            <a:ext cx="10907487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/>
              <a:t>Divertor Tokamak Test facility</a:t>
            </a:r>
          </a:p>
        </p:txBody>
      </p:sp>
      <p:sp>
        <p:nvSpPr>
          <p:cNvPr id="243" name="Divertor Tokamak Test (DTT) facility"/>
          <p:cNvSpPr txBox="1"/>
          <p:nvPr/>
        </p:nvSpPr>
        <p:spPr>
          <a:xfrm>
            <a:off x="127723" y="1171924"/>
            <a:ext cx="8518439" cy="698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900" b="1">
                <a:solidFill>
                  <a:srgbClr val="FF030D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Divertor Tokamak Test (DTT) facility</a:t>
            </a:r>
          </a:p>
        </p:txBody>
      </p:sp>
      <p:sp>
        <p:nvSpPr>
          <p:cNvPr id="244" name="Construction at ENEA Labs in…"/>
          <p:cNvSpPr txBox="1"/>
          <p:nvPr/>
        </p:nvSpPr>
        <p:spPr>
          <a:xfrm>
            <a:off x="7246774" y="2412975"/>
            <a:ext cx="5647380" cy="14875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dirty="0" err="1"/>
              <a:t>Superconducting</a:t>
            </a:r>
            <a:r>
              <a:rPr lang="it-IT" dirty="0"/>
              <a:t> </a:t>
            </a:r>
            <a:r>
              <a:rPr lang="it-IT" dirty="0" err="1"/>
              <a:t>tokamak</a:t>
            </a:r>
            <a:endParaRPr lang="it-IT" dirty="0"/>
          </a:p>
          <a:p>
            <a: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dirty="0"/>
              <a:t>C</a:t>
            </a:r>
            <a:r>
              <a:rPr dirty="0" err="1"/>
              <a:t>onstruction</a:t>
            </a:r>
            <a:r>
              <a:rPr dirty="0"/>
              <a:t> at ENEA Labs in </a:t>
            </a:r>
          </a:p>
          <a:p>
            <a: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Frascati (Rome), Italy</a:t>
            </a:r>
          </a:p>
        </p:txBody>
      </p:sp>
      <p:sp>
        <p:nvSpPr>
          <p:cNvPr id="245" name="EXPECTED COST ~ 600M€"/>
          <p:cNvSpPr txBox="1"/>
          <p:nvPr/>
        </p:nvSpPr>
        <p:spPr>
          <a:xfrm>
            <a:off x="130221" y="7603197"/>
            <a:ext cx="4998163" cy="564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/>
              <a:t>EXPECTED COST ~ </a:t>
            </a:r>
            <a:r>
              <a:rPr lang="it-IT" dirty="0"/>
              <a:t>65</a:t>
            </a:r>
            <a:r>
              <a:rPr dirty="0"/>
              <a:t>0M€</a:t>
            </a:r>
          </a:p>
        </p:txBody>
      </p:sp>
      <p:pic>
        <p:nvPicPr>
          <p:cNvPr id="24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800" y="1944499"/>
            <a:ext cx="5937680" cy="5586527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Construction at ENEA Labs in…">
            <a:extLst>
              <a:ext uri="{FF2B5EF4-FFF2-40B4-BE49-F238E27FC236}">
                <a16:creationId xmlns:a16="http://schemas.microsoft.com/office/drawing/2014/main" id="{431FC50B-6D64-3D4A-8279-CE39A91B9C11}"/>
              </a:ext>
            </a:extLst>
          </p:cNvPr>
          <p:cNvSpPr txBox="1"/>
          <p:nvPr/>
        </p:nvSpPr>
        <p:spPr>
          <a:xfrm>
            <a:off x="7290405" y="4897227"/>
            <a:ext cx="5053995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dirty="0">
                <a:solidFill>
                  <a:srgbClr val="C00000"/>
                </a:solidFill>
              </a:rPr>
              <a:t>First plasma </a:t>
            </a:r>
            <a:r>
              <a:rPr lang="it-IT" dirty="0" err="1">
                <a:solidFill>
                  <a:srgbClr val="C00000"/>
                </a:solidFill>
              </a:rPr>
              <a:t>expected</a:t>
            </a:r>
            <a:r>
              <a:rPr lang="it-IT" dirty="0">
                <a:solidFill>
                  <a:srgbClr val="C00000"/>
                </a:solidFill>
              </a:rPr>
              <a:t> </a:t>
            </a:r>
          </a:p>
          <a:p>
            <a: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dirty="0">
                <a:solidFill>
                  <a:srgbClr val="C00000"/>
                </a:solidFill>
              </a:rPr>
              <a:t>Fall 2031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D27A5AB6-D9D0-065C-16F1-3A3B3936F28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10</a:t>
            </a:fld>
            <a:endParaRPr dirty="0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/>
          </a:p>
        </p:txBody>
      </p:sp>
      <p:pic>
        <p:nvPicPr>
          <p:cNvPr id="299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extBox 3"/>
          <p:cNvSpPr txBox="1"/>
          <p:nvPr/>
        </p:nvSpPr>
        <p:spPr>
          <a:xfrm>
            <a:off x="1126670" y="204537"/>
            <a:ext cx="10907487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/>
              <a:t>The physics of burning plasmas - </a:t>
            </a:r>
            <a:r>
              <a:rPr lang="it-IT" dirty="0"/>
              <a:t>I</a:t>
            </a:r>
            <a:r>
              <a:rPr dirty="0"/>
              <a:t>II</a:t>
            </a:r>
          </a:p>
        </p:txBody>
      </p:sp>
      <p:sp>
        <p:nvSpPr>
          <p:cNvPr id="302" name="TextBox 12"/>
          <p:cNvSpPr txBox="1"/>
          <p:nvPr/>
        </p:nvSpPr>
        <p:spPr>
          <a:xfrm>
            <a:off x="536121" y="1708489"/>
            <a:ext cx="12181114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buSzPct val="100000"/>
              <a:buChar char="❑"/>
            </a:pPr>
            <a:r>
              <a:rPr dirty="0">
                <a:solidFill>
                  <a:srgbClr val="FF030D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Burning plasmas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as </a:t>
            </a:r>
            <a:r>
              <a:rPr dirty="0">
                <a:solidFill>
                  <a:srgbClr val="0438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complex self-organized systems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:</a:t>
            </a:r>
          </a:p>
        </p:txBody>
      </p:sp>
      <p:sp>
        <p:nvSpPr>
          <p:cNvPr id="303" name="Plasma and fusion…"/>
          <p:cNvSpPr txBox="1"/>
          <p:nvPr/>
        </p:nvSpPr>
        <p:spPr>
          <a:xfrm>
            <a:off x="737612" y="4391972"/>
            <a:ext cx="3875709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Plasma and fusion</a:t>
            </a:r>
          </a:p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reactivity profiles</a:t>
            </a:r>
          </a:p>
        </p:txBody>
      </p:sp>
      <p:sp>
        <p:nvSpPr>
          <p:cNvPr id="304" name="Multi-spatiotemporal…"/>
          <p:cNvSpPr txBox="1"/>
          <p:nvPr/>
        </p:nvSpPr>
        <p:spPr>
          <a:xfrm>
            <a:off x="4401569" y="2574160"/>
            <a:ext cx="4815558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Multi-spatiotemporal </a:t>
            </a:r>
          </a:p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scale fluctuations</a:t>
            </a:r>
          </a:p>
        </p:txBody>
      </p:sp>
      <p:sp>
        <p:nvSpPr>
          <p:cNvPr id="305" name="Meso &amp; macro-scale…"/>
          <p:cNvSpPr txBox="1"/>
          <p:nvPr/>
        </p:nvSpPr>
        <p:spPr>
          <a:xfrm>
            <a:off x="4401569" y="6509924"/>
            <a:ext cx="4815558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Meso &amp; macro-scale</a:t>
            </a:r>
          </a:p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distortion of equilibrium</a:t>
            </a:r>
          </a:p>
        </p:txBody>
      </p:sp>
      <p:sp>
        <p:nvSpPr>
          <p:cNvPr id="306" name="Turbulence &amp; fluctuation…"/>
          <p:cNvSpPr txBox="1"/>
          <p:nvPr/>
        </p:nvSpPr>
        <p:spPr>
          <a:xfrm>
            <a:off x="7948035" y="4542042"/>
            <a:ext cx="5028085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Turbulence &amp; fluctuation</a:t>
            </a:r>
          </a:p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driven fluxes</a:t>
            </a:r>
          </a:p>
        </p:txBody>
      </p:sp>
      <p:pic>
        <p:nvPicPr>
          <p:cNvPr id="307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450" y="2725890"/>
            <a:ext cx="1573878" cy="1573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3285" y="2792740"/>
            <a:ext cx="1592786" cy="15927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381707" y="5973182"/>
            <a:ext cx="1592786" cy="15927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351550" y="5982636"/>
            <a:ext cx="1573878" cy="1573878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712F52A-AFBA-2F7B-DEF9-904260DEDF61}"/>
              </a:ext>
            </a:extLst>
          </p:cNvPr>
          <p:cNvSpPr txBox="1"/>
          <p:nvPr/>
        </p:nvSpPr>
        <p:spPr>
          <a:xfrm>
            <a:off x="4081036" y="7769977"/>
            <a:ext cx="5456623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Deviation from loca</a:t>
            </a:r>
            <a:r>
              <a:rPr lang="en-US" sz="3200" b="1" dirty="0">
                <a:solidFill>
                  <a:srgbClr val="0070C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b="1" dirty="0">
                <a:solidFill>
                  <a:srgbClr val="0070C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thermodynamic equilibrium</a:t>
            </a:r>
            <a:endParaRPr kumimoji="0" lang="en-US" sz="3200" b="1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12C8231-9C31-4848-8D76-1F5E2EB57B17}"/>
              </a:ext>
            </a:extLst>
          </p:cNvPr>
          <p:cNvSpPr/>
          <p:nvPr/>
        </p:nvSpPr>
        <p:spPr>
          <a:xfrm>
            <a:off x="3474841" y="7620285"/>
            <a:ext cx="6669011" cy="1590274"/>
          </a:xfrm>
          <a:prstGeom prst="ellipse">
            <a:avLst/>
          </a:prstGeom>
          <a:blipFill dpi="0" rotWithShape="1">
            <a:blip r:embed="rId6">
              <a:alphaModFix amt="45958"/>
            </a:blip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845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61266450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Theoretical</a:t>
            </a:r>
            <a:r>
              <a:rPr lang="it-IT" dirty="0"/>
              <a:t> framework</a:t>
            </a:r>
            <a:endParaRPr dirty="0"/>
          </a:p>
        </p:txBody>
      </p:sp>
      <p:sp>
        <p:nvSpPr>
          <p:cNvPr id="1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/>
          </a:p>
        </p:txBody>
      </p:sp>
      <p:sp>
        <p:nvSpPr>
          <p:cNvPr id="175" name="Need to develop the nonlinear physics in order to properly construct the SAW turbulent spectrum and assess the associated heating/acceleration and transports.…"/>
          <p:cNvSpPr txBox="1"/>
          <p:nvPr/>
        </p:nvSpPr>
        <p:spPr>
          <a:xfrm>
            <a:off x="13974" y="1442252"/>
            <a:ext cx="13011911" cy="1579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marL="457200" marR="457200" indent="-457200" algn="l" defTabSz="457200">
              <a:spcBef>
                <a:spcPts val="1000"/>
              </a:spcBef>
              <a:buSzPct val="100000"/>
              <a:buFont typeface="Wingdings" pitchFamily="2" charset="2"/>
              <a:buChar char="q"/>
              <a:defRPr sz="3200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>
                <a:solidFill>
                  <a:schemeClr val="tx1"/>
                </a:solidFill>
              </a:rPr>
              <a:t>Need a </a:t>
            </a:r>
            <a:r>
              <a:rPr dirty="0">
                <a:solidFill>
                  <a:srgbClr val="C00000"/>
                </a:solidFill>
              </a:rPr>
              <a:t>comprehensive theoretical framework</a:t>
            </a:r>
            <a:r>
              <a:rPr dirty="0">
                <a:solidFill>
                  <a:schemeClr val="tx1"/>
                </a:solidFill>
              </a:rPr>
              <a:t> for the </a:t>
            </a:r>
            <a:r>
              <a:rPr dirty="0">
                <a:solidFill>
                  <a:srgbClr val="C00000"/>
                </a:solidFill>
              </a:rPr>
              <a:t>self-consistent</a:t>
            </a:r>
            <a:r>
              <a:rPr dirty="0">
                <a:solidFill>
                  <a:schemeClr val="tx1"/>
                </a:solidFill>
              </a:rPr>
              <a:t> description of </a:t>
            </a:r>
            <a:r>
              <a:rPr lang="it-IT" dirty="0" err="1">
                <a:solidFill>
                  <a:schemeClr val="accent1"/>
                </a:solidFill>
              </a:rPr>
              <a:t>fluctuation</a:t>
            </a:r>
            <a:r>
              <a:rPr lang="it-IT" dirty="0">
                <a:solidFill>
                  <a:schemeClr val="accent1"/>
                </a:solidFill>
              </a:rPr>
              <a:t> </a:t>
            </a:r>
            <a:r>
              <a:rPr lang="it-IT" dirty="0" err="1">
                <a:solidFill>
                  <a:schemeClr val="accent1"/>
                </a:solidFill>
              </a:rPr>
              <a:t>spectrum</a:t>
            </a:r>
            <a:r>
              <a:rPr lang="it-IT" dirty="0">
                <a:solidFill>
                  <a:schemeClr val="accent1"/>
                </a:solidFill>
              </a:rPr>
              <a:t> </a:t>
            </a:r>
            <a:r>
              <a:rPr lang="it-IT" dirty="0">
                <a:solidFill>
                  <a:schemeClr val="tx1"/>
                </a:solidFill>
              </a:rPr>
              <a:t>and </a:t>
            </a:r>
            <a:r>
              <a:rPr lang="it-IT" dirty="0" err="1">
                <a:solidFill>
                  <a:schemeClr val="tx1"/>
                </a:solidFill>
              </a:rPr>
              <a:t>corresponding</a:t>
            </a:r>
            <a:r>
              <a:rPr lang="it-IT" dirty="0">
                <a:solidFill>
                  <a:schemeClr val="accent1"/>
                </a:solidFill>
              </a:rPr>
              <a:t> </a:t>
            </a:r>
            <a:r>
              <a:rPr lang="it-IT" dirty="0" err="1">
                <a:solidFill>
                  <a:schemeClr val="accent1"/>
                </a:solidFill>
              </a:rPr>
              <a:t>fluctuation</a:t>
            </a:r>
            <a:r>
              <a:rPr lang="it-IT" dirty="0">
                <a:solidFill>
                  <a:schemeClr val="accent1"/>
                </a:solidFill>
              </a:rPr>
              <a:t> </a:t>
            </a:r>
            <a:r>
              <a:rPr lang="it-IT" dirty="0" err="1">
                <a:solidFill>
                  <a:schemeClr val="accent1"/>
                </a:solidFill>
              </a:rPr>
              <a:t>induced</a:t>
            </a:r>
            <a:r>
              <a:rPr lang="it-IT" dirty="0">
                <a:solidFill>
                  <a:schemeClr val="accent1"/>
                </a:solidFill>
              </a:rPr>
              <a:t> </a:t>
            </a:r>
            <a:r>
              <a:rPr lang="it-IT" dirty="0" err="1">
                <a:solidFill>
                  <a:schemeClr val="accent1"/>
                </a:solidFill>
              </a:rPr>
              <a:t>transport</a:t>
            </a:r>
            <a:r>
              <a:rPr dirty="0">
                <a:solidFill>
                  <a:schemeClr val="tx1"/>
                </a:solidFill>
              </a:rPr>
              <a:t> [C&amp;Z </a:t>
            </a:r>
            <a:r>
              <a:rPr lang="it-IT" sz="2800" dirty="0">
                <a:solidFill>
                  <a:schemeClr val="tx1"/>
                </a:solidFill>
              </a:rPr>
              <a:t>Rev. </a:t>
            </a:r>
            <a:r>
              <a:rPr lang="it-IT" sz="2800" dirty="0" err="1">
                <a:solidFill>
                  <a:schemeClr val="tx1"/>
                </a:solidFill>
              </a:rPr>
              <a:t>Mod</a:t>
            </a:r>
            <a:r>
              <a:rPr lang="it-IT" sz="2800" dirty="0">
                <a:solidFill>
                  <a:schemeClr val="tx1"/>
                </a:solidFill>
              </a:rPr>
              <a:t>. </a:t>
            </a:r>
            <a:r>
              <a:rPr lang="it-IT" sz="2800" dirty="0" err="1">
                <a:solidFill>
                  <a:schemeClr val="tx1"/>
                </a:solidFill>
              </a:rPr>
              <a:t>Phys</a:t>
            </a:r>
            <a:r>
              <a:rPr lang="it-IT" sz="2800" dirty="0">
                <a:solidFill>
                  <a:schemeClr val="tx1"/>
                </a:solidFill>
              </a:rPr>
              <a:t>. Review </a:t>
            </a:r>
            <a:r>
              <a:rPr lang="it-IT" sz="2800" dirty="0" err="1">
                <a:solidFill>
                  <a:schemeClr val="tx1"/>
                </a:solidFill>
              </a:rPr>
              <a:t>article</a:t>
            </a:r>
            <a:r>
              <a:rPr lang="it-IT" sz="2800" dirty="0">
                <a:solidFill>
                  <a:schemeClr val="tx1"/>
                </a:solidFill>
              </a:rPr>
              <a:t>]</a:t>
            </a:r>
          </a:p>
        </p:txBody>
      </p:sp>
      <p:pic>
        <p:nvPicPr>
          <p:cNvPr id="176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53D0699-517A-8E77-5473-2D6FC91780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416" y="3143466"/>
            <a:ext cx="6421770" cy="34666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39FBCE-6836-9DA3-3AD1-5227DBE006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2400" y="7163575"/>
            <a:ext cx="6159377" cy="16569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A4715F-2661-C7CC-21D9-E8C27F798412}"/>
              </a:ext>
            </a:extLst>
          </p:cNvPr>
          <p:cNvSpPr txBox="1"/>
          <p:nvPr/>
        </p:nvSpPr>
        <p:spPr>
          <a:xfrm>
            <a:off x="2397773" y="6506985"/>
            <a:ext cx="1795364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Maxwell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A2CBFE-94EA-B5FF-F0BB-3616CF988ED4}"/>
              </a:ext>
            </a:extLst>
          </p:cNvPr>
          <p:cNvSpPr txBox="1"/>
          <p:nvPr/>
        </p:nvSpPr>
        <p:spPr>
          <a:xfrm>
            <a:off x="7579404" y="5163707"/>
            <a:ext cx="2308325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Boltzmann</a:t>
            </a:r>
          </a:p>
        </p:txBody>
      </p:sp>
      <p:pic>
        <p:nvPicPr>
          <p:cNvPr id="1026" name="Picture 2" descr="Ludwig Boltzmann (1844-1906) in 1875. Credit: American Institute of... |  Download Scientific Diagram">
            <a:extLst>
              <a:ext uri="{FF2B5EF4-FFF2-40B4-BE49-F238E27FC236}">
                <a16:creationId xmlns:a16="http://schemas.microsoft.com/office/drawing/2014/main" id="{88C239BE-763A-3F95-A0FA-D1928A409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9030" y="3199530"/>
            <a:ext cx="2715912" cy="398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E62211-65E1-AA18-8136-2ABC036912EE}"/>
              </a:ext>
            </a:extLst>
          </p:cNvPr>
          <p:cNvSpPr txBox="1"/>
          <p:nvPr/>
        </p:nvSpPr>
        <p:spPr>
          <a:xfrm>
            <a:off x="1900931" y="7937375"/>
            <a:ext cx="3979990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Self-consistency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748B6EA-56BE-B542-DA17-D44471F2CFE9}"/>
              </a:ext>
            </a:extLst>
          </p:cNvPr>
          <p:cNvSpPr/>
          <p:nvPr/>
        </p:nvSpPr>
        <p:spPr>
          <a:xfrm>
            <a:off x="1900931" y="7540093"/>
            <a:ext cx="3979990" cy="1544487"/>
          </a:xfrm>
          <a:prstGeom prst="ellipse">
            <a:avLst/>
          </a:prstGeom>
          <a:solidFill>
            <a:srgbClr val="C00000">
              <a:alpha val="25813"/>
            </a:srgb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Outline</a:t>
            </a:r>
            <a:endParaRPr dirty="0"/>
          </a:p>
        </p:txBody>
      </p:sp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13</a:t>
            </a:fld>
            <a:endParaRPr/>
          </a:p>
        </p:txBody>
      </p:sp>
      <p:pic>
        <p:nvPicPr>
          <p:cNvPr id="183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0F6B554-1F66-F443-96E6-2ABC1D5DF7EF}"/>
              </a:ext>
            </a:extLst>
          </p:cNvPr>
          <p:cNvSpPr/>
          <p:nvPr/>
        </p:nvSpPr>
        <p:spPr>
          <a:xfrm>
            <a:off x="637778" y="1289025"/>
            <a:ext cx="12256376" cy="7386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marR="457200" lvl="2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</a:t>
            </a:r>
            <a:r>
              <a:rPr lang="it-IT" sz="3200" dirty="0" err="1"/>
              <a:t>Burning</a:t>
            </a:r>
            <a:r>
              <a:rPr lang="it-IT" sz="3200" dirty="0"/>
              <a:t> </a:t>
            </a:r>
            <a:r>
              <a:rPr lang="it-IT" sz="3200" dirty="0" err="1"/>
              <a:t>plasmas</a:t>
            </a:r>
            <a:r>
              <a:rPr lang="it-IT" sz="3200" dirty="0"/>
              <a:t> </a:t>
            </a:r>
            <a:r>
              <a:rPr lang="it-IT" sz="3200" dirty="0" err="1"/>
              <a:t>as</a:t>
            </a:r>
            <a:r>
              <a:rPr lang="it-IT" sz="3200" dirty="0"/>
              <a:t> </a:t>
            </a:r>
            <a:r>
              <a:rPr lang="it-IT" sz="3200" dirty="0" err="1">
                <a:solidFill>
                  <a:schemeClr val="accent1"/>
                </a:solidFill>
              </a:rPr>
              <a:t>complex</a:t>
            </a:r>
            <a:r>
              <a:rPr lang="it-IT" sz="3200" dirty="0">
                <a:solidFill>
                  <a:schemeClr val="accent1"/>
                </a:solidFill>
              </a:rPr>
              <a:t> self-</a:t>
            </a:r>
            <a:r>
              <a:rPr lang="it-IT" sz="3200" dirty="0" err="1">
                <a:solidFill>
                  <a:schemeClr val="accent1"/>
                </a:solidFill>
              </a:rPr>
              <a:t>organized</a:t>
            </a:r>
            <a:r>
              <a:rPr lang="it-IT" sz="3200" dirty="0">
                <a:solidFill>
                  <a:schemeClr val="accent1"/>
                </a:solidFill>
              </a:rPr>
              <a:t> systems</a:t>
            </a:r>
          </a:p>
          <a:p>
            <a:pPr marL="36000" marR="457200" lvl="2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1600" dirty="0"/>
          </a:p>
          <a:p>
            <a:pPr marL="36000" marR="457200" lvl="4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</a:t>
            </a:r>
            <a:r>
              <a:rPr lang="it-IT" sz="3200" dirty="0" err="1"/>
              <a:t>Phase</a:t>
            </a:r>
            <a:r>
              <a:rPr lang="it-IT" sz="3200" dirty="0"/>
              <a:t> </a:t>
            </a:r>
            <a:r>
              <a:rPr lang="it-IT" sz="3200" dirty="0" err="1"/>
              <a:t>space</a:t>
            </a:r>
            <a:r>
              <a:rPr lang="it-IT" sz="3200" dirty="0"/>
              <a:t> </a:t>
            </a:r>
            <a:r>
              <a:rPr lang="it-IT" sz="3200" dirty="0" err="1"/>
              <a:t>transport</a:t>
            </a:r>
            <a:r>
              <a:rPr lang="it-IT" sz="3200" dirty="0"/>
              <a:t> and </a:t>
            </a:r>
            <a:r>
              <a:rPr lang="it-IT" sz="3200" dirty="0" err="1"/>
              <a:t>structure</a:t>
            </a:r>
            <a:r>
              <a:rPr lang="it-IT" sz="3200" dirty="0"/>
              <a:t> </a:t>
            </a:r>
            <a:r>
              <a:rPr lang="it-IT" sz="3200" dirty="0" err="1"/>
              <a:t>formation</a:t>
            </a:r>
            <a:r>
              <a:rPr lang="it-IT" sz="3200" dirty="0"/>
              <a:t>:</a:t>
            </a: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nonlinear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equilibrium</a:t>
            </a:r>
            <a:r>
              <a:rPr lang="it-IT" sz="2800" dirty="0">
                <a:solidFill>
                  <a:schemeClr val="tx1"/>
                </a:solidFill>
              </a:rPr>
              <a:t>: </a:t>
            </a:r>
            <a:r>
              <a:rPr lang="it-IT" sz="2800" dirty="0" err="1">
                <a:solidFill>
                  <a:schemeClr val="tx1"/>
                </a:solidFill>
              </a:rPr>
              <a:t>phase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space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zonal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structures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</a:p>
          <a:p>
            <a:pPr marL="1692000" marR="457200" lvl="8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tx1"/>
                </a:solidFill>
              </a:rPr>
              <a:t>	and </a:t>
            </a:r>
            <a:r>
              <a:rPr lang="it-IT" sz="2800" dirty="0" err="1">
                <a:solidFill>
                  <a:schemeClr val="tx1"/>
                </a:solidFill>
              </a:rPr>
              <a:t>zonal</a:t>
            </a:r>
            <a:r>
              <a:rPr lang="it-IT" sz="2800" dirty="0">
                <a:solidFill>
                  <a:schemeClr val="tx1"/>
                </a:solidFill>
              </a:rPr>
              <a:t> e.m. fields</a:t>
            </a: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EP workflow for computing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equilibrium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evolution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on     </a:t>
            </a:r>
          </a:p>
          <a:p>
            <a:pPr marL="1692000" marR="457200" lvl="8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long time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scales</a:t>
            </a:r>
            <a:r>
              <a:rPr lang="it-IT" sz="2800" dirty="0">
                <a:solidFill>
                  <a:schemeClr val="tx1"/>
                </a:solidFill>
              </a:rPr>
              <a:t> ~</a:t>
            </a:r>
            <a:r>
              <a:rPr lang="it-IT" sz="2800" dirty="0" err="1">
                <a:solidFill>
                  <a:schemeClr val="tx1"/>
                </a:solidFill>
                <a:latin typeface="Symbol" pitchFamily="2" charset="2"/>
              </a:rPr>
              <a:t>t</a:t>
            </a:r>
            <a:r>
              <a:rPr lang="it-IT" sz="2800" baseline="-25000" dirty="0" err="1">
                <a:solidFill>
                  <a:schemeClr val="tx1"/>
                </a:solidFill>
              </a:rPr>
              <a:t>E</a:t>
            </a:r>
            <a:endParaRPr lang="it-IT" sz="2800" baseline="-25000" dirty="0">
              <a:solidFill>
                <a:schemeClr val="tx1"/>
              </a:solidFill>
            </a:endParaRPr>
          </a:p>
          <a:p>
            <a:pPr marL="36000" marR="457200" lvl="6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1600" dirty="0"/>
              <a:t> </a:t>
            </a:r>
          </a:p>
          <a:p>
            <a:pPr marL="36000" marR="457200" lvl="4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</a:t>
            </a:r>
            <a:r>
              <a:rPr lang="it-IT" sz="3200" dirty="0" err="1"/>
              <a:t>Hierarchy</a:t>
            </a:r>
            <a:r>
              <a:rPr lang="it-IT" sz="3200" dirty="0"/>
              <a:t> of </a:t>
            </a:r>
            <a:r>
              <a:rPr lang="it-IT" sz="3200" dirty="0" err="1"/>
              <a:t>reduced</a:t>
            </a:r>
            <a:r>
              <a:rPr lang="it-IT" sz="3200" dirty="0"/>
              <a:t> models (</a:t>
            </a:r>
            <a:r>
              <a:rPr lang="it-IT" sz="3200" dirty="0" err="1"/>
              <a:t>within</a:t>
            </a:r>
            <a:r>
              <a:rPr lang="it-IT" sz="3200" dirty="0"/>
              <a:t> </a:t>
            </a:r>
            <a:r>
              <a:rPr lang="it-IT" sz="3200" dirty="0" err="1"/>
              <a:t>unified</a:t>
            </a:r>
            <a:r>
              <a:rPr lang="it-IT" sz="3200" dirty="0"/>
              <a:t> </a:t>
            </a:r>
            <a:r>
              <a:rPr lang="it-IT" sz="3200" dirty="0" err="1"/>
              <a:t>theoretical</a:t>
            </a:r>
            <a:r>
              <a:rPr lang="it-IT" sz="3200" dirty="0"/>
              <a:t>  </a:t>
            </a:r>
          </a:p>
          <a:p>
            <a:pPr marL="36000" marR="457200" lvl="4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    framework): </a:t>
            </a: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full NL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gyrokinetic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description</a:t>
            </a:r>
            <a:endParaRPr lang="it-IT" sz="2800" dirty="0">
              <a:solidFill>
                <a:schemeClr val="tx1"/>
              </a:solidFill>
              <a:sym typeface="Wingdings" pitchFamily="2" charset="2"/>
            </a:endParaRP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>
                <a:solidFill>
                  <a:schemeClr val="tx1"/>
                </a:solidFill>
                <a:latin typeface="Helvetica" pitchFamily="2" charset="0"/>
                <a:sym typeface="Wingdings" pitchFamily="2" charset="2"/>
              </a:rPr>
              <a:t>the Dyson-</a:t>
            </a:r>
            <a:r>
              <a:rPr lang="it-IT" sz="2800" dirty="0" err="1">
                <a:solidFill>
                  <a:schemeClr val="tx1"/>
                </a:solidFill>
                <a:latin typeface="Helvetica" pitchFamily="2" charset="0"/>
                <a:sym typeface="Wingdings" pitchFamily="2" charset="2"/>
              </a:rPr>
              <a:t>Sch</a:t>
            </a:r>
            <a:r>
              <a:rPr lang="en-US" sz="2800" dirty="0" err="1">
                <a:effectLst/>
                <a:latin typeface="Helvetica" pitchFamily="2" charset="0"/>
                <a:ea typeface="Calibri" panose="020F0502020204030204" pitchFamily="34" charset="0"/>
              </a:rPr>
              <a:t>ö</a:t>
            </a:r>
            <a:r>
              <a:rPr lang="it-IT" sz="2800" dirty="0" err="1">
                <a:solidFill>
                  <a:schemeClr val="tx1"/>
                </a:solidFill>
                <a:latin typeface="Helvetica" pitchFamily="2" charset="0"/>
                <a:sym typeface="Wingdings" pitchFamily="2" charset="2"/>
              </a:rPr>
              <a:t>rdinger</a:t>
            </a:r>
            <a:r>
              <a:rPr lang="it-IT" sz="2800" dirty="0">
                <a:solidFill>
                  <a:schemeClr val="tx1"/>
                </a:solidFill>
                <a:latin typeface="Helvetica" pitchFamily="2" charset="0"/>
                <a:sym typeface="Wingdings" pitchFamily="2" charset="2"/>
              </a:rPr>
              <a:t> Model</a:t>
            </a:r>
            <a:endParaRPr lang="it-IT" sz="2800" dirty="0">
              <a:solidFill>
                <a:schemeClr val="tx1"/>
              </a:solidFill>
              <a:sym typeface="Wingdings" pitchFamily="2" charset="2"/>
            </a:endParaRP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Quasilinear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limit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and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other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reduced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local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models</a:t>
            </a:r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1600" dirty="0">
              <a:solidFill>
                <a:schemeClr val="accent1">
                  <a:hueOff val="47394"/>
                  <a:satOff val="-25753"/>
                  <a:lumOff val="-7544"/>
                </a:schemeClr>
              </a:solidFill>
            </a:endParaRPr>
          </a:p>
          <a:p>
            <a:pPr marL="493200" marR="457200" lvl="5" indent="-45720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>
                <a:solidFill>
                  <a:schemeClr val="tx1"/>
                </a:solidFill>
              </a:rPr>
              <a:t> </a:t>
            </a:r>
            <a:r>
              <a:rPr lang="it-IT" sz="3200" dirty="0" err="1">
                <a:solidFill>
                  <a:schemeClr val="tx1"/>
                </a:solidFill>
              </a:rPr>
              <a:t>Discussion</a:t>
            </a:r>
            <a:r>
              <a:rPr lang="it-IT" sz="3200" dirty="0">
                <a:solidFill>
                  <a:schemeClr val="tx1"/>
                </a:solidFill>
              </a:rPr>
              <a:t> and </a:t>
            </a:r>
            <a:r>
              <a:rPr lang="it-IT" sz="3200" dirty="0" err="1">
                <a:solidFill>
                  <a:schemeClr val="tx1"/>
                </a:solidFill>
              </a:rPr>
              <a:t>conclusions</a:t>
            </a:r>
            <a:endParaRPr lang="it-IT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632424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Outline</a:t>
            </a:r>
            <a:endParaRPr dirty="0"/>
          </a:p>
        </p:txBody>
      </p:sp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14</a:t>
            </a:fld>
            <a:endParaRPr/>
          </a:p>
        </p:txBody>
      </p:sp>
      <p:pic>
        <p:nvPicPr>
          <p:cNvPr id="183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0F6B554-1F66-F443-96E6-2ABC1D5DF7EF}"/>
              </a:ext>
            </a:extLst>
          </p:cNvPr>
          <p:cNvSpPr/>
          <p:nvPr/>
        </p:nvSpPr>
        <p:spPr>
          <a:xfrm>
            <a:off x="637778" y="1289025"/>
            <a:ext cx="12256376" cy="7386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marR="457200" lvl="2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</a:t>
            </a:r>
            <a:r>
              <a:rPr lang="it-IT" sz="3200" dirty="0" err="1"/>
              <a:t>Burning</a:t>
            </a:r>
            <a:r>
              <a:rPr lang="it-IT" sz="3200" dirty="0"/>
              <a:t> </a:t>
            </a:r>
            <a:r>
              <a:rPr lang="it-IT" sz="3200" dirty="0" err="1"/>
              <a:t>plasmas</a:t>
            </a:r>
            <a:r>
              <a:rPr lang="it-IT" sz="3200" dirty="0"/>
              <a:t> </a:t>
            </a:r>
            <a:r>
              <a:rPr lang="it-IT" sz="3200" dirty="0" err="1"/>
              <a:t>as</a:t>
            </a:r>
            <a:r>
              <a:rPr lang="it-IT" sz="3200" dirty="0"/>
              <a:t> </a:t>
            </a:r>
            <a:r>
              <a:rPr lang="it-IT" sz="3200" dirty="0" err="1">
                <a:solidFill>
                  <a:schemeClr val="accent1"/>
                </a:solidFill>
              </a:rPr>
              <a:t>complex</a:t>
            </a:r>
            <a:r>
              <a:rPr lang="it-IT" sz="3200" dirty="0">
                <a:solidFill>
                  <a:schemeClr val="accent1"/>
                </a:solidFill>
              </a:rPr>
              <a:t> self-</a:t>
            </a:r>
            <a:r>
              <a:rPr lang="it-IT" sz="3200" dirty="0" err="1">
                <a:solidFill>
                  <a:schemeClr val="accent1"/>
                </a:solidFill>
              </a:rPr>
              <a:t>organized</a:t>
            </a:r>
            <a:r>
              <a:rPr lang="it-IT" sz="3200" dirty="0">
                <a:solidFill>
                  <a:schemeClr val="accent1"/>
                </a:solidFill>
              </a:rPr>
              <a:t> systems</a:t>
            </a:r>
          </a:p>
          <a:p>
            <a:pPr marL="36000" marR="457200" lvl="2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1600" dirty="0"/>
          </a:p>
          <a:p>
            <a:pPr marL="36000" marR="457200" lvl="4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</a:t>
            </a:r>
            <a:r>
              <a:rPr lang="it-IT" sz="3200" dirty="0" err="1"/>
              <a:t>Phase</a:t>
            </a:r>
            <a:r>
              <a:rPr lang="it-IT" sz="3200" dirty="0"/>
              <a:t> </a:t>
            </a:r>
            <a:r>
              <a:rPr lang="it-IT" sz="3200" dirty="0" err="1"/>
              <a:t>space</a:t>
            </a:r>
            <a:r>
              <a:rPr lang="it-IT" sz="3200" dirty="0"/>
              <a:t> </a:t>
            </a:r>
            <a:r>
              <a:rPr lang="it-IT" sz="3200" dirty="0" err="1"/>
              <a:t>transport</a:t>
            </a:r>
            <a:r>
              <a:rPr lang="it-IT" sz="3200" dirty="0"/>
              <a:t> and </a:t>
            </a:r>
            <a:r>
              <a:rPr lang="it-IT" sz="3200" dirty="0" err="1"/>
              <a:t>structure</a:t>
            </a:r>
            <a:r>
              <a:rPr lang="it-IT" sz="3200" dirty="0"/>
              <a:t> </a:t>
            </a:r>
            <a:r>
              <a:rPr lang="it-IT" sz="3200" dirty="0" err="1"/>
              <a:t>formation</a:t>
            </a:r>
            <a:r>
              <a:rPr lang="it-IT" sz="3200" dirty="0"/>
              <a:t>:</a:t>
            </a: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nonlinear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equilibrium</a:t>
            </a:r>
            <a:r>
              <a:rPr lang="it-IT" sz="2800" dirty="0">
                <a:solidFill>
                  <a:schemeClr val="tx1"/>
                </a:solidFill>
              </a:rPr>
              <a:t>: </a:t>
            </a:r>
            <a:r>
              <a:rPr lang="it-IT" sz="2800" dirty="0" err="1">
                <a:solidFill>
                  <a:schemeClr val="tx1"/>
                </a:solidFill>
              </a:rPr>
              <a:t>phase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space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zonal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structures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</a:p>
          <a:p>
            <a:pPr marL="1692000" marR="457200" lvl="8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tx1"/>
                </a:solidFill>
              </a:rPr>
              <a:t>	and </a:t>
            </a:r>
            <a:r>
              <a:rPr lang="it-IT" sz="2800" dirty="0" err="1">
                <a:solidFill>
                  <a:schemeClr val="tx1"/>
                </a:solidFill>
              </a:rPr>
              <a:t>zonal</a:t>
            </a:r>
            <a:r>
              <a:rPr lang="it-IT" sz="2800" dirty="0">
                <a:solidFill>
                  <a:schemeClr val="tx1"/>
                </a:solidFill>
              </a:rPr>
              <a:t> e.m. fields</a:t>
            </a: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EP workflow for computing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equilibrium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evolution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on     </a:t>
            </a:r>
          </a:p>
          <a:p>
            <a:pPr marL="1692000" marR="457200" lvl="8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long time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scales</a:t>
            </a:r>
            <a:r>
              <a:rPr lang="it-IT" sz="2800" dirty="0">
                <a:solidFill>
                  <a:schemeClr val="tx1"/>
                </a:solidFill>
              </a:rPr>
              <a:t> ~</a:t>
            </a:r>
            <a:r>
              <a:rPr lang="it-IT" sz="2800" dirty="0" err="1">
                <a:solidFill>
                  <a:schemeClr val="tx1"/>
                </a:solidFill>
                <a:latin typeface="Symbol" pitchFamily="2" charset="2"/>
              </a:rPr>
              <a:t>t</a:t>
            </a:r>
            <a:r>
              <a:rPr lang="it-IT" sz="2800" baseline="-25000" dirty="0" err="1">
                <a:solidFill>
                  <a:schemeClr val="tx1"/>
                </a:solidFill>
              </a:rPr>
              <a:t>E</a:t>
            </a:r>
            <a:endParaRPr lang="it-IT" sz="2800" baseline="-25000" dirty="0">
              <a:solidFill>
                <a:schemeClr val="tx1"/>
              </a:solidFill>
            </a:endParaRPr>
          </a:p>
          <a:p>
            <a:pPr marL="36000" marR="457200" lvl="6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1600" dirty="0"/>
              <a:t> </a:t>
            </a:r>
          </a:p>
          <a:p>
            <a:pPr marL="36000" marR="457200" lvl="4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</a:t>
            </a:r>
            <a:r>
              <a:rPr lang="it-IT" sz="3200" dirty="0" err="1"/>
              <a:t>Hierarchy</a:t>
            </a:r>
            <a:r>
              <a:rPr lang="it-IT" sz="3200" dirty="0"/>
              <a:t> of </a:t>
            </a:r>
            <a:r>
              <a:rPr lang="it-IT" sz="3200" dirty="0" err="1"/>
              <a:t>reduced</a:t>
            </a:r>
            <a:r>
              <a:rPr lang="it-IT" sz="3200" dirty="0"/>
              <a:t> models (</a:t>
            </a:r>
            <a:r>
              <a:rPr lang="it-IT" sz="3200" dirty="0" err="1"/>
              <a:t>within</a:t>
            </a:r>
            <a:r>
              <a:rPr lang="it-IT" sz="3200" dirty="0"/>
              <a:t> </a:t>
            </a:r>
            <a:r>
              <a:rPr lang="it-IT" sz="3200" dirty="0" err="1"/>
              <a:t>unified</a:t>
            </a:r>
            <a:r>
              <a:rPr lang="it-IT" sz="3200" dirty="0"/>
              <a:t> </a:t>
            </a:r>
            <a:r>
              <a:rPr lang="it-IT" sz="3200" dirty="0" err="1"/>
              <a:t>theoretical</a:t>
            </a:r>
            <a:r>
              <a:rPr lang="it-IT" sz="3200" dirty="0"/>
              <a:t>  </a:t>
            </a:r>
          </a:p>
          <a:p>
            <a:pPr marL="36000" marR="457200" lvl="4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    framework): </a:t>
            </a: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full NL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gyrokinetic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description</a:t>
            </a:r>
            <a:endParaRPr lang="it-IT" sz="2800" dirty="0">
              <a:solidFill>
                <a:schemeClr val="tx1"/>
              </a:solidFill>
              <a:sym typeface="Wingdings" pitchFamily="2" charset="2"/>
            </a:endParaRP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>
                <a:solidFill>
                  <a:schemeClr val="tx1"/>
                </a:solidFill>
                <a:latin typeface="Helvetica" pitchFamily="2" charset="0"/>
                <a:sym typeface="Wingdings" pitchFamily="2" charset="2"/>
              </a:rPr>
              <a:t>the Dyson-</a:t>
            </a:r>
            <a:r>
              <a:rPr lang="it-IT" sz="2800" dirty="0" err="1">
                <a:solidFill>
                  <a:schemeClr val="tx1"/>
                </a:solidFill>
                <a:latin typeface="Helvetica" pitchFamily="2" charset="0"/>
                <a:sym typeface="Wingdings" pitchFamily="2" charset="2"/>
              </a:rPr>
              <a:t>Sch</a:t>
            </a:r>
            <a:r>
              <a:rPr lang="en-US" sz="2800" dirty="0" err="1">
                <a:effectLst/>
                <a:latin typeface="Helvetica" pitchFamily="2" charset="0"/>
                <a:ea typeface="Calibri" panose="020F0502020204030204" pitchFamily="34" charset="0"/>
              </a:rPr>
              <a:t>ö</a:t>
            </a:r>
            <a:r>
              <a:rPr lang="it-IT" sz="2800" dirty="0" err="1">
                <a:solidFill>
                  <a:schemeClr val="tx1"/>
                </a:solidFill>
                <a:latin typeface="Helvetica" pitchFamily="2" charset="0"/>
                <a:sym typeface="Wingdings" pitchFamily="2" charset="2"/>
              </a:rPr>
              <a:t>rdinger</a:t>
            </a:r>
            <a:r>
              <a:rPr lang="it-IT" sz="2800" dirty="0">
                <a:solidFill>
                  <a:schemeClr val="tx1"/>
                </a:solidFill>
                <a:latin typeface="Helvetica" pitchFamily="2" charset="0"/>
                <a:sym typeface="Wingdings" pitchFamily="2" charset="2"/>
              </a:rPr>
              <a:t> Model</a:t>
            </a:r>
            <a:endParaRPr lang="it-IT" sz="2800" dirty="0">
              <a:solidFill>
                <a:schemeClr val="tx1"/>
              </a:solidFill>
              <a:sym typeface="Wingdings" pitchFamily="2" charset="2"/>
            </a:endParaRP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Quasilinear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limit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and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other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reduced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local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models</a:t>
            </a:r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1600" dirty="0">
              <a:solidFill>
                <a:schemeClr val="accent1">
                  <a:hueOff val="47394"/>
                  <a:satOff val="-25753"/>
                  <a:lumOff val="-7544"/>
                </a:schemeClr>
              </a:solidFill>
            </a:endParaRPr>
          </a:p>
          <a:p>
            <a:pPr marL="493200" marR="457200" lvl="5" indent="-45720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>
                <a:solidFill>
                  <a:schemeClr val="tx1"/>
                </a:solidFill>
              </a:rPr>
              <a:t> </a:t>
            </a:r>
            <a:r>
              <a:rPr lang="it-IT" sz="3200" dirty="0" err="1">
                <a:solidFill>
                  <a:schemeClr val="tx1"/>
                </a:solidFill>
              </a:rPr>
              <a:t>Discussion</a:t>
            </a:r>
            <a:r>
              <a:rPr lang="it-IT" sz="3200" dirty="0">
                <a:solidFill>
                  <a:schemeClr val="tx1"/>
                </a:solidFill>
              </a:rPr>
              <a:t> and </a:t>
            </a:r>
            <a:r>
              <a:rPr lang="it-IT" sz="3200" dirty="0" err="1">
                <a:solidFill>
                  <a:schemeClr val="tx1"/>
                </a:solidFill>
              </a:rPr>
              <a:t>conclusions</a:t>
            </a:r>
            <a:endParaRPr lang="it-IT" sz="3200" dirty="0">
              <a:solidFill>
                <a:schemeClr val="tx1"/>
              </a:solidFill>
            </a:endParaRPr>
          </a:p>
        </p:txBody>
      </p:sp>
      <p:sp useBgFill="1">
        <p:nvSpPr>
          <p:cNvPr id="4" name="Rounded Rectangle 3">
            <a:extLst>
              <a:ext uri="{FF2B5EF4-FFF2-40B4-BE49-F238E27FC236}">
                <a16:creationId xmlns:a16="http://schemas.microsoft.com/office/drawing/2014/main" id="{85A78D86-F8EE-EBE9-4F80-343C8E446532}"/>
              </a:ext>
            </a:extLst>
          </p:cNvPr>
          <p:cNvSpPr/>
          <p:nvPr/>
        </p:nvSpPr>
        <p:spPr>
          <a:xfrm>
            <a:off x="268501" y="2136247"/>
            <a:ext cx="12392422" cy="6539416"/>
          </a:xfrm>
          <a:prstGeom prst="roundRect">
            <a:avLst/>
          </a:prstGeom>
          <a:ln w="12700" cap="flat">
            <a:noFill/>
            <a:miter lim="400000"/>
          </a:ln>
          <a:effectLst>
            <a:outerShdw dir="5400000" sx="1000" sy="1000" algn="ctr" rotWithShape="0">
              <a:schemeClr val="bg1"/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407966125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15</a:t>
            </a:fld>
            <a:endParaRPr/>
          </a:p>
        </p:txBody>
      </p:sp>
      <p:pic>
        <p:nvPicPr>
          <p:cNvPr id="299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301" name="TextBox 3"/>
          <p:cNvSpPr txBox="1"/>
          <p:nvPr/>
        </p:nvSpPr>
        <p:spPr>
          <a:xfrm>
            <a:off x="1126670" y="204537"/>
            <a:ext cx="10907487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/>
              <a:t>The physics of burning plasmas - </a:t>
            </a:r>
            <a:r>
              <a:rPr lang="it-IT" dirty="0"/>
              <a:t>IV</a:t>
            </a:r>
            <a:endParaRPr dirty="0"/>
          </a:p>
        </p:txBody>
      </p:sp>
      <p:sp>
        <p:nvSpPr>
          <p:cNvPr id="302" name="TextBox 12"/>
          <p:cNvSpPr txBox="1"/>
          <p:nvPr/>
        </p:nvSpPr>
        <p:spPr>
          <a:xfrm>
            <a:off x="536121" y="1708489"/>
            <a:ext cx="12181114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buClr>
                <a:schemeClr val="tx1"/>
              </a:buClr>
              <a:buSzPct val="100000"/>
              <a:buChar char="❑"/>
            </a:pPr>
            <a:r>
              <a:rPr dirty="0">
                <a:solidFill>
                  <a:srgbClr val="FF030D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Burning plasmas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as </a:t>
            </a:r>
            <a:r>
              <a:rPr dirty="0">
                <a:solidFill>
                  <a:srgbClr val="0438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complex self-organized systems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:</a:t>
            </a:r>
          </a:p>
        </p:txBody>
      </p:sp>
      <p:sp>
        <p:nvSpPr>
          <p:cNvPr id="303" name="Plasma and fusion…"/>
          <p:cNvSpPr txBox="1"/>
          <p:nvPr/>
        </p:nvSpPr>
        <p:spPr>
          <a:xfrm>
            <a:off x="737612" y="4391972"/>
            <a:ext cx="3875709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Plasma and fusion</a:t>
            </a:r>
          </a:p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reactivity profiles</a:t>
            </a:r>
          </a:p>
        </p:txBody>
      </p:sp>
      <p:sp>
        <p:nvSpPr>
          <p:cNvPr id="304" name="Multi-spatiotemporal…"/>
          <p:cNvSpPr txBox="1"/>
          <p:nvPr/>
        </p:nvSpPr>
        <p:spPr>
          <a:xfrm>
            <a:off x="4401569" y="2574160"/>
            <a:ext cx="4815558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Multi-spatiotemporal </a:t>
            </a:r>
          </a:p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scale fluctuations</a:t>
            </a:r>
          </a:p>
        </p:txBody>
      </p:sp>
      <p:sp>
        <p:nvSpPr>
          <p:cNvPr id="305" name="Meso &amp; macro-scale…"/>
          <p:cNvSpPr txBox="1"/>
          <p:nvPr/>
        </p:nvSpPr>
        <p:spPr>
          <a:xfrm>
            <a:off x="4401569" y="6509924"/>
            <a:ext cx="4815558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Meso &amp; macro-scale</a:t>
            </a:r>
          </a:p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distortion of equilibrium</a:t>
            </a:r>
          </a:p>
        </p:txBody>
      </p:sp>
      <p:sp>
        <p:nvSpPr>
          <p:cNvPr id="306" name="Turbulence &amp; fluctuation…"/>
          <p:cNvSpPr txBox="1"/>
          <p:nvPr/>
        </p:nvSpPr>
        <p:spPr>
          <a:xfrm>
            <a:off x="7948035" y="4542042"/>
            <a:ext cx="5028085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Turbulence &amp; fluctuation</a:t>
            </a:r>
          </a:p>
          <a:p>
            <a:pPr>
              <a:defRPr>
                <a:latin typeface="Helvetica"/>
                <a:ea typeface="Helvetica"/>
                <a:cs typeface="Helvetica"/>
                <a:sym typeface="Helvetica"/>
              </a:defRPr>
            </a:pPr>
            <a:r>
              <a:t>driven fluxes</a:t>
            </a:r>
          </a:p>
        </p:txBody>
      </p:sp>
      <p:pic>
        <p:nvPicPr>
          <p:cNvPr id="307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450" y="2725890"/>
            <a:ext cx="1573878" cy="1573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3285" y="2792740"/>
            <a:ext cx="1592786" cy="15927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381707" y="5973182"/>
            <a:ext cx="1592786" cy="1592785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2351550" y="5982636"/>
            <a:ext cx="1573878" cy="1573878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9137B52-087B-5542-A80D-DD5918F34305}"/>
              </a:ext>
            </a:extLst>
          </p:cNvPr>
          <p:cNvSpPr/>
          <p:nvPr/>
        </p:nvSpPr>
        <p:spPr>
          <a:xfrm>
            <a:off x="4613321" y="2574160"/>
            <a:ext cx="4383722" cy="1193801"/>
          </a:xfrm>
          <a:prstGeom prst="rect">
            <a:avLst/>
          </a:prstGeom>
          <a:solidFill>
            <a:srgbClr val="C00000">
              <a:alpha val="25000"/>
            </a:srgb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D7355F-1511-3949-B3DC-9385EE8A05C2}"/>
              </a:ext>
            </a:extLst>
          </p:cNvPr>
          <p:cNvSpPr/>
          <p:nvPr/>
        </p:nvSpPr>
        <p:spPr>
          <a:xfrm>
            <a:off x="4269647" y="6509924"/>
            <a:ext cx="4980138" cy="1193801"/>
          </a:xfrm>
          <a:prstGeom prst="rect">
            <a:avLst/>
          </a:prstGeom>
          <a:solidFill>
            <a:srgbClr val="C00000">
              <a:alpha val="25000"/>
            </a:srgbClr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2754BF-CB9A-8247-A48B-E5D6C24ADBD6}"/>
              </a:ext>
            </a:extLst>
          </p:cNvPr>
          <p:cNvSpPr txBox="1"/>
          <p:nvPr/>
        </p:nvSpPr>
        <p:spPr>
          <a:xfrm>
            <a:off x="9381707" y="8084770"/>
            <a:ext cx="3323026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b="1" dirty="0">
                <a:solidFill>
                  <a:schemeClr val="accent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NL </a:t>
            </a:r>
            <a:r>
              <a:rPr lang="it-IT" b="1" dirty="0" err="1">
                <a:solidFill>
                  <a:schemeClr val="accent5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</a:t>
            </a:r>
            <a:r>
              <a:rPr kumimoji="0" lang="it-IT" sz="3600" b="1" i="0" u="none" strike="noStrike" cap="none" spc="0" normalizeH="0" baseline="0" dirty="0" err="1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ave-wave</a:t>
            </a: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chemeClr val="accent5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107124-7740-634C-B588-929A3BF15DD1}"/>
              </a:ext>
            </a:extLst>
          </p:cNvPr>
          <p:cNvSpPr txBox="1"/>
          <p:nvPr/>
        </p:nvSpPr>
        <p:spPr>
          <a:xfrm>
            <a:off x="0" y="8026257"/>
            <a:ext cx="3832781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1" i="0" u="none" strike="noStrike" cap="none" spc="0" normalizeH="0" baseline="0" dirty="0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NL </a:t>
            </a:r>
            <a:r>
              <a:rPr kumimoji="0" lang="it-IT" sz="3600" b="1" i="0" u="none" strike="noStrike" cap="none" spc="0" normalizeH="0" baseline="0" dirty="0" err="1">
                <a:ln>
                  <a:noFill/>
                </a:ln>
                <a:solidFill>
                  <a:schemeClr val="accent5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wave-particle</a:t>
            </a:r>
            <a:endParaRPr kumimoji="0" lang="it-IT" sz="3600" b="1" i="0" u="none" strike="noStrike" cap="none" spc="0" normalizeH="0" baseline="0" dirty="0">
              <a:ln>
                <a:noFill/>
              </a:ln>
              <a:solidFill>
                <a:schemeClr val="accent5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9F62A36-55E4-564F-9B67-4E683BC4C14F}"/>
              </a:ext>
            </a:extLst>
          </p:cNvPr>
          <p:cNvCxnSpPr>
            <a:cxnSpLocks/>
            <a:stCxn id="4" idx="0"/>
          </p:cNvCxnSpPr>
          <p:nvPr/>
        </p:nvCxnSpPr>
        <p:spPr>
          <a:xfrm flipV="1">
            <a:off x="1916391" y="7756056"/>
            <a:ext cx="2218964" cy="270201"/>
          </a:xfrm>
          <a:prstGeom prst="straightConnector1">
            <a:avLst/>
          </a:prstGeom>
          <a:noFill/>
          <a:ln w="25400" cap="flat">
            <a:solidFill>
              <a:srgbClr val="C00000"/>
            </a:solidFill>
            <a:prstDash val="solid"/>
            <a:miter lim="400000"/>
            <a:tailEnd type="triangle" w="lg" len="lg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8E54A38-CAA7-614A-963A-873BE3149E7A}"/>
              </a:ext>
            </a:extLst>
          </p:cNvPr>
          <p:cNvCxnSpPr>
            <a:cxnSpLocks/>
          </p:cNvCxnSpPr>
          <p:nvPr/>
        </p:nvCxnSpPr>
        <p:spPr>
          <a:xfrm flipH="1" flipV="1">
            <a:off x="6853226" y="3944866"/>
            <a:ext cx="4467681" cy="3995647"/>
          </a:xfrm>
          <a:prstGeom prst="straightConnector1">
            <a:avLst/>
          </a:prstGeom>
          <a:noFill/>
          <a:ln w="25400" cap="flat">
            <a:solidFill>
              <a:srgbClr val="C00000"/>
            </a:solidFill>
            <a:prstDash val="solid"/>
            <a:miter lim="400000"/>
            <a:tailEnd type="triangle" w="lg" len="lg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4C42921-5428-C946-B8A0-726CE16DD12B}"/>
              </a:ext>
            </a:extLst>
          </p:cNvPr>
          <p:cNvCxnSpPr>
            <a:cxnSpLocks/>
          </p:cNvCxnSpPr>
          <p:nvPr/>
        </p:nvCxnSpPr>
        <p:spPr>
          <a:xfrm flipV="1">
            <a:off x="1792081" y="3944866"/>
            <a:ext cx="4412776" cy="4008513"/>
          </a:xfrm>
          <a:prstGeom prst="straightConnector1">
            <a:avLst/>
          </a:prstGeom>
          <a:noFill/>
          <a:ln w="25400" cap="flat">
            <a:solidFill>
              <a:srgbClr val="C00000"/>
            </a:solidFill>
            <a:prstDash val="solid"/>
            <a:miter lim="400000"/>
            <a:tailEnd type="triangle" w="lg" len="lg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2EFDFFD-EA7F-C84B-A028-E2C5A2D77AC1}"/>
              </a:ext>
            </a:extLst>
          </p:cNvPr>
          <p:cNvCxnSpPr>
            <a:cxnSpLocks/>
          </p:cNvCxnSpPr>
          <p:nvPr/>
        </p:nvCxnSpPr>
        <p:spPr>
          <a:xfrm flipH="1" flipV="1">
            <a:off x="9290288" y="7730984"/>
            <a:ext cx="2030619" cy="247699"/>
          </a:xfrm>
          <a:prstGeom prst="straightConnector1">
            <a:avLst/>
          </a:prstGeom>
          <a:noFill/>
          <a:ln w="25400" cap="flat">
            <a:solidFill>
              <a:srgbClr val="C00000"/>
            </a:solidFill>
            <a:prstDash val="solid"/>
            <a:miter lim="400000"/>
            <a:tailEnd type="triangle" w="lg" len="lg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8FE44234-F0F9-85A9-82A9-5AE07B6092A5}"/>
              </a:ext>
            </a:extLst>
          </p:cNvPr>
          <p:cNvSpPr/>
          <p:nvPr/>
        </p:nvSpPr>
        <p:spPr>
          <a:xfrm>
            <a:off x="3474841" y="7710225"/>
            <a:ext cx="6669011" cy="1590274"/>
          </a:xfrm>
          <a:prstGeom prst="ellipse">
            <a:avLst/>
          </a:prstGeom>
          <a:blipFill dpi="0" rotWithShape="1">
            <a:blip r:embed="rId6">
              <a:alphaModFix amt="45958"/>
            </a:blip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845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569D0F-B3E6-6720-46AE-1593E754C6F4}"/>
              </a:ext>
            </a:extLst>
          </p:cNvPr>
          <p:cNvSpPr txBox="1"/>
          <p:nvPr/>
        </p:nvSpPr>
        <p:spPr>
          <a:xfrm>
            <a:off x="4081036" y="7904887"/>
            <a:ext cx="5456623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Deviation from loca</a:t>
            </a:r>
            <a:r>
              <a:rPr lang="en-US" sz="3200" b="1" dirty="0">
                <a:solidFill>
                  <a:srgbClr val="0070C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b="1" dirty="0">
                <a:solidFill>
                  <a:srgbClr val="0070C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thermodynamic equilibrium</a:t>
            </a:r>
            <a:endParaRPr kumimoji="0" lang="en-US" sz="3200" b="1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597324785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Outline</a:t>
            </a:r>
            <a:endParaRPr dirty="0"/>
          </a:p>
        </p:txBody>
      </p:sp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16</a:t>
            </a:fld>
            <a:endParaRPr/>
          </a:p>
        </p:txBody>
      </p:sp>
      <p:pic>
        <p:nvPicPr>
          <p:cNvPr id="183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0F6B554-1F66-F443-96E6-2ABC1D5DF7EF}"/>
              </a:ext>
            </a:extLst>
          </p:cNvPr>
          <p:cNvSpPr/>
          <p:nvPr/>
        </p:nvSpPr>
        <p:spPr>
          <a:xfrm>
            <a:off x="637778" y="1289025"/>
            <a:ext cx="12256376" cy="7386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marR="457200" lvl="2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</a:t>
            </a:r>
            <a:r>
              <a:rPr lang="it-IT" sz="3200" dirty="0" err="1"/>
              <a:t>Burning</a:t>
            </a:r>
            <a:r>
              <a:rPr lang="it-IT" sz="3200" dirty="0"/>
              <a:t> </a:t>
            </a:r>
            <a:r>
              <a:rPr lang="it-IT" sz="3200" dirty="0" err="1"/>
              <a:t>plasmas</a:t>
            </a:r>
            <a:r>
              <a:rPr lang="it-IT" sz="3200" dirty="0"/>
              <a:t> </a:t>
            </a:r>
            <a:r>
              <a:rPr lang="it-IT" sz="3200" dirty="0" err="1"/>
              <a:t>as</a:t>
            </a:r>
            <a:r>
              <a:rPr lang="it-IT" sz="3200" dirty="0"/>
              <a:t> </a:t>
            </a:r>
            <a:r>
              <a:rPr lang="it-IT" sz="3200" dirty="0" err="1">
                <a:solidFill>
                  <a:schemeClr val="accent1"/>
                </a:solidFill>
              </a:rPr>
              <a:t>complex</a:t>
            </a:r>
            <a:r>
              <a:rPr lang="it-IT" sz="3200" dirty="0">
                <a:solidFill>
                  <a:schemeClr val="accent1"/>
                </a:solidFill>
              </a:rPr>
              <a:t> self-</a:t>
            </a:r>
            <a:r>
              <a:rPr lang="it-IT" sz="3200" dirty="0" err="1">
                <a:solidFill>
                  <a:schemeClr val="accent1"/>
                </a:solidFill>
              </a:rPr>
              <a:t>organized</a:t>
            </a:r>
            <a:r>
              <a:rPr lang="it-IT" sz="3200" dirty="0">
                <a:solidFill>
                  <a:schemeClr val="accent1"/>
                </a:solidFill>
              </a:rPr>
              <a:t> systems</a:t>
            </a:r>
          </a:p>
          <a:p>
            <a:pPr marL="36000" marR="457200" lvl="2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1600" dirty="0"/>
          </a:p>
          <a:p>
            <a:pPr marL="36000" marR="457200" lvl="4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</a:t>
            </a:r>
            <a:r>
              <a:rPr lang="it-IT" sz="3200" dirty="0" err="1"/>
              <a:t>Phase</a:t>
            </a:r>
            <a:r>
              <a:rPr lang="it-IT" sz="3200" dirty="0"/>
              <a:t> </a:t>
            </a:r>
            <a:r>
              <a:rPr lang="it-IT" sz="3200" dirty="0" err="1"/>
              <a:t>space</a:t>
            </a:r>
            <a:r>
              <a:rPr lang="it-IT" sz="3200" dirty="0"/>
              <a:t> </a:t>
            </a:r>
            <a:r>
              <a:rPr lang="it-IT" sz="3200" dirty="0" err="1"/>
              <a:t>transport</a:t>
            </a:r>
            <a:r>
              <a:rPr lang="it-IT" sz="3200" dirty="0"/>
              <a:t> and </a:t>
            </a:r>
            <a:r>
              <a:rPr lang="it-IT" sz="3200" dirty="0" err="1"/>
              <a:t>structure</a:t>
            </a:r>
            <a:r>
              <a:rPr lang="it-IT" sz="3200" dirty="0"/>
              <a:t> </a:t>
            </a:r>
            <a:r>
              <a:rPr lang="it-IT" sz="3200" dirty="0" err="1"/>
              <a:t>formation</a:t>
            </a:r>
            <a:r>
              <a:rPr lang="it-IT" sz="3200" dirty="0"/>
              <a:t>:</a:t>
            </a: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nonlinear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equilibrium</a:t>
            </a:r>
            <a:r>
              <a:rPr lang="it-IT" sz="2800" dirty="0">
                <a:solidFill>
                  <a:schemeClr val="tx1"/>
                </a:solidFill>
              </a:rPr>
              <a:t>: </a:t>
            </a:r>
            <a:r>
              <a:rPr lang="it-IT" sz="2800" dirty="0" err="1">
                <a:solidFill>
                  <a:schemeClr val="tx1"/>
                </a:solidFill>
              </a:rPr>
              <a:t>phase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space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zonal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structures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</a:p>
          <a:p>
            <a:pPr marL="1692000" marR="457200" lvl="8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tx1"/>
                </a:solidFill>
              </a:rPr>
              <a:t>	and </a:t>
            </a:r>
            <a:r>
              <a:rPr lang="it-IT" sz="2800" dirty="0" err="1">
                <a:solidFill>
                  <a:schemeClr val="tx1"/>
                </a:solidFill>
              </a:rPr>
              <a:t>zonal</a:t>
            </a:r>
            <a:r>
              <a:rPr lang="it-IT" sz="2800" dirty="0">
                <a:solidFill>
                  <a:schemeClr val="tx1"/>
                </a:solidFill>
              </a:rPr>
              <a:t> e.m. fields</a:t>
            </a: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EP workflow for computing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equilibrium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evolution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on     </a:t>
            </a:r>
          </a:p>
          <a:p>
            <a:pPr marL="1692000" marR="457200" lvl="8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long time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scales</a:t>
            </a:r>
            <a:r>
              <a:rPr lang="it-IT" sz="2800" dirty="0">
                <a:solidFill>
                  <a:schemeClr val="tx1"/>
                </a:solidFill>
              </a:rPr>
              <a:t> ~</a:t>
            </a:r>
            <a:r>
              <a:rPr lang="it-IT" sz="2800" dirty="0" err="1">
                <a:solidFill>
                  <a:schemeClr val="tx1"/>
                </a:solidFill>
                <a:latin typeface="Symbol" pitchFamily="2" charset="2"/>
              </a:rPr>
              <a:t>t</a:t>
            </a:r>
            <a:r>
              <a:rPr lang="it-IT" sz="2800" baseline="-25000" dirty="0" err="1">
                <a:solidFill>
                  <a:schemeClr val="tx1"/>
                </a:solidFill>
              </a:rPr>
              <a:t>E</a:t>
            </a:r>
            <a:endParaRPr lang="it-IT" sz="2800" baseline="-25000" dirty="0">
              <a:solidFill>
                <a:schemeClr val="tx1"/>
              </a:solidFill>
            </a:endParaRPr>
          </a:p>
          <a:p>
            <a:pPr marL="36000" marR="457200" lvl="6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1600" dirty="0"/>
              <a:t> </a:t>
            </a:r>
          </a:p>
          <a:p>
            <a:pPr marL="36000" marR="457200" lvl="4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</a:t>
            </a:r>
            <a:r>
              <a:rPr lang="it-IT" sz="3200" dirty="0" err="1"/>
              <a:t>Hierarchy</a:t>
            </a:r>
            <a:r>
              <a:rPr lang="it-IT" sz="3200" dirty="0"/>
              <a:t> of </a:t>
            </a:r>
            <a:r>
              <a:rPr lang="it-IT" sz="3200" dirty="0" err="1"/>
              <a:t>reduced</a:t>
            </a:r>
            <a:r>
              <a:rPr lang="it-IT" sz="3200" dirty="0"/>
              <a:t> models (</a:t>
            </a:r>
            <a:r>
              <a:rPr lang="it-IT" sz="3200" dirty="0" err="1"/>
              <a:t>within</a:t>
            </a:r>
            <a:r>
              <a:rPr lang="it-IT" sz="3200" dirty="0"/>
              <a:t> </a:t>
            </a:r>
            <a:r>
              <a:rPr lang="it-IT" sz="3200" dirty="0" err="1"/>
              <a:t>unified</a:t>
            </a:r>
            <a:r>
              <a:rPr lang="it-IT" sz="3200" dirty="0"/>
              <a:t> </a:t>
            </a:r>
            <a:r>
              <a:rPr lang="it-IT" sz="3200" dirty="0" err="1"/>
              <a:t>theoretical</a:t>
            </a:r>
            <a:r>
              <a:rPr lang="it-IT" sz="3200" dirty="0"/>
              <a:t>  </a:t>
            </a:r>
          </a:p>
          <a:p>
            <a:pPr marL="36000" marR="457200" lvl="4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    framework): </a:t>
            </a: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full NL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gyrokinetic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description</a:t>
            </a:r>
            <a:endParaRPr lang="it-IT" sz="2800" dirty="0">
              <a:solidFill>
                <a:schemeClr val="tx1"/>
              </a:solidFill>
              <a:sym typeface="Wingdings" pitchFamily="2" charset="2"/>
            </a:endParaRP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>
                <a:solidFill>
                  <a:schemeClr val="tx1"/>
                </a:solidFill>
                <a:latin typeface="Helvetica" pitchFamily="2" charset="0"/>
                <a:sym typeface="Wingdings" pitchFamily="2" charset="2"/>
              </a:rPr>
              <a:t>the Dyson-</a:t>
            </a:r>
            <a:r>
              <a:rPr lang="it-IT" sz="2800" dirty="0" err="1">
                <a:solidFill>
                  <a:schemeClr val="tx1"/>
                </a:solidFill>
                <a:latin typeface="Helvetica" pitchFamily="2" charset="0"/>
                <a:sym typeface="Wingdings" pitchFamily="2" charset="2"/>
              </a:rPr>
              <a:t>Sch</a:t>
            </a:r>
            <a:r>
              <a:rPr lang="en-US" sz="2800" dirty="0" err="1">
                <a:effectLst/>
                <a:latin typeface="Helvetica" pitchFamily="2" charset="0"/>
                <a:ea typeface="Calibri" panose="020F0502020204030204" pitchFamily="34" charset="0"/>
              </a:rPr>
              <a:t>ö</a:t>
            </a:r>
            <a:r>
              <a:rPr lang="it-IT" sz="2800" dirty="0" err="1">
                <a:solidFill>
                  <a:schemeClr val="tx1"/>
                </a:solidFill>
                <a:latin typeface="Helvetica" pitchFamily="2" charset="0"/>
                <a:sym typeface="Wingdings" pitchFamily="2" charset="2"/>
              </a:rPr>
              <a:t>rdinger</a:t>
            </a:r>
            <a:r>
              <a:rPr lang="it-IT" sz="2800" dirty="0">
                <a:solidFill>
                  <a:schemeClr val="tx1"/>
                </a:solidFill>
                <a:latin typeface="Helvetica" pitchFamily="2" charset="0"/>
                <a:sym typeface="Wingdings" pitchFamily="2" charset="2"/>
              </a:rPr>
              <a:t> Model</a:t>
            </a:r>
            <a:endParaRPr lang="it-IT" sz="2800" dirty="0">
              <a:solidFill>
                <a:schemeClr val="tx1"/>
              </a:solidFill>
              <a:sym typeface="Wingdings" pitchFamily="2" charset="2"/>
            </a:endParaRP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Quasilinear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limit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and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other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reduced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local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models</a:t>
            </a:r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1600" dirty="0">
              <a:solidFill>
                <a:schemeClr val="accent1">
                  <a:hueOff val="47394"/>
                  <a:satOff val="-25753"/>
                  <a:lumOff val="-7544"/>
                </a:schemeClr>
              </a:solidFill>
            </a:endParaRPr>
          </a:p>
          <a:p>
            <a:pPr marL="493200" marR="457200" lvl="5" indent="-45720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>
                <a:solidFill>
                  <a:schemeClr val="tx1"/>
                </a:solidFill>
              </a:rPr>
              <a:t> </a:t>
            </a:r>
            <a:r>
              <a:rPr lang="it-IT" sz="3200" dirty="0" err="1">
                <a:solidFill>
                  <a:schemeClr val="tx1"/>
                </a:solidFill>
              </a:rPr>
              <a:t>Discussion</a:t>
            </a:r>
            <a:r>
              <a:rPr lang="it-IT" sz="3200" dirty="0">
                <a:solidFill>
                  <a:schemeClr val="tx1"/>
                </a:solidFill>
              </a:rPr>
              <a:t> and </a:t>
            </a:r>
            <a:r>
              <a:rPr lang="it-IT" sz="3200" dirty="0" err="1">
                <a:solidFill>
                  <a:schemeClr val="tx1"/>
                </a:solidFill>
              </a:rPr>
              <a:t>conclusions</a:t>
            </a:r>
            <a:endParaRPr lang="it-IT" sz="3200" dirty="0">
              <a:solidFill>
                <a:schemeClr val="tx1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5A78D86-F8EE-EBE9-4F80-343C8E446532}"/>
              </a:ext>
            </a:extLst>
          </p:cNvPr>
          <p:cNvSpPr/>
          <p:nvPr/>
        </p:nvSpPr>
        <p:spPr>
          <a:xfrm>
            <a:off x="268500" y="3815861"/>
            <a:ext cx="12480346" cy="4859801"/>
          </a:xfrm>
          <a:prstGeom prst="roundRect">
            <a:avLst/>
          </a:prstGeom>
          <a:solidFill>
            <a:srgbClr val="FFFFFF">
              <a:alpha val="79624"/>
            </a:srgbClr>
          </a:solidFill>
          <a:ln w="12700" cap="flat">
            <a:noFill/>
            <a:miter lim="400000"/>
          </a:ln>
          <a:effectLst>
            <a:outerShdw dir="5400000" sx="1000" sy="1000" algn="ctr" rotWithShape="0">
              <a:schemeClr val="bg1"/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0ED32BF-469C-F2A9-2C7C-3F1E476C8D48}"/>
              </a:ext>
            </a:extLst>
          </p:cNvPr>
          <p:cNvSpPr/>
          <p:nvPr/>
        </p:nvSpPr>
        <p:spPr>
          <a:xfrm>
            <a:off x="466562" y="1199661"/>
            <a:ext cx="12427592" cy="962545"/>
          </a:xfrm>
          <a:prstGeom prst="roundRect">
            <a:avLst/>
          </a:prstGeom>
          <a:solidFill>
            <a:srgbClr val="FFFFFF">
              <a:alpha val="79624"/>
            </a:srgbClr>
          </a:solidFill>
          <a:ln w="12700" cap="flat">
            <a:noFill/>
            <a:miter lim="400000"/>
          </a:ln>
          <a:effectLst>
            <a:outerShdw dir="5400000" sx="1000" sy="1000" algn="ctr" rotWithShape="0">
              <a:schemeClr val="bg1"/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745685203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dirty="0"/>
              <a:t>Phase space </a:t>
            </a:r>
            <a:r>
              <a:rPr lang="it-IT" dirty="0" err="1"/>
              <a:t>transport</a:t>
            </a:r>
            <a:r>
              <a:rPr lang="it-IT" dirty="0"/>
              <a:t> - I</a:t>
            </a:r>
            <a:endParaRPr dirty="0"/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17</a:t>
            </a:fld>
            <a:endParaRPr dirty="0"/>
          </a:p>
        </p:txBody>
      </p:sp>
      <p:pic>
        <p:nvPicPr>
          <p:cNvPr id="341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onceptual steps…">
            <a:extLst>
              <a:ext uri="{FF2B5EF4-FFF2-40B4-BE49-F238E27FC236}">
                <a16:creationId xmlns:a16="http://schemas.microsoft.com/office/drawing/2014/main" id="{9800BEDA-6654-9295-D122-54669F0DA54F}"/>
              </a:ext>
            </a:extLst>
          </p:cNvPr>
          <p:cNvSpPr txBox="1"/>
          <p:nvPr/>
        </p:nvSpPr>
        <p:spPr>
          <a:xfrm>
            <a:off x="213359" y="1374759"/>
            <a:ext cx="12788226" cy="2821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457200" marR="457200" indent="-457200" algn="l" defTabSz="457200">
              <a:spcBef>
                <a:spcPts val="1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GB" dirty="0">
                <a:solidFill>
                  <a:schemeClr val="tx1"/>
                </a:solidFill>
                <a:latin typeface="Helvetica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Proper </a:t>
            </a:r>
            <a:r>
              <a:rPr lang="en-GB" dirty="0">
                <a:solidFill>
                  <a:srgbClr val="C00000"/>
                </a:solidFill>
                <a:latin typeface="Helvetica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nonlinear equilibrium</a:t>
            </a:r>
            <a:endParaRPr dirty="0">
              <a:solidFill>
                <a:srgbClr val="C00000"/>
              </a:solidFill>
              <a:latin typeface="Helvetica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1790700" marR="457200" lvl="3" indent="-457200" algn="l" defTabSz="457200">
              <a:spcBef>
                <a:spcPts val="1000"/>
              </a:spcBef>
              <a:buSzPct val="100000"/>
              <a:buFont typeface="Wingdings" pitchFamily="2" charset="2"/>
              <a:buChar char="Ø"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dirty="0">
                <a:latin typeface="Helvetica" pitchFamily="2" charset="0"/>
              </a:rPr>
              <a:t>Long </a:t>
            </a:r>
            <a:r>
              <a:rPr lang="it-IT" dirty="0" err="1">
                <a:latin typeface="Helvetica" pitchFamily="2" charset="0"/>
              </a:rPr>
              <a:t>lived</a:t>
            </a:r>
            <a:r>
              <a:rPr lang="it-IT" dirty="0">
                <a:latin typeface="Helvetica" pitchFamily="2" charset="0"/>
              </a:rPr>
              <a:t> (</a:t>
            </a:r>
            <a:r>
              <a:rPr lang="it-IT" dirty="0" err="1">
                <a:latin typeface="Helvetica" pitchFamily="2" charset="0"/>
              </a:rPr>
              <a:t>undamped</a:t>
            </a:r>
            <a:r>
              <a:rPr lang="it-IT" dirty="0">
                <a:latin typeface="Helvetica" pitchFamily="2" charset="0"/>
              </a:rPr>
              <a:t> by </a:t>
            </a:r>
            <a:r>
              <a:rPr lang="it-IT" dirty="0" err="1">
                <a:latin typeface="Helvetica" pitchFamily="2" charset="0"/>
              </a:rPr>
              <a:t>collision</a:t>
            </a:r>
            <a:r>
              <a:rPr lang="it-IT" dirty="0">
                <a:latin typeface="Helvetica" pitchFamily="2" charset="0"/>
              </a:rPr>
              <a:t>) </a:t>
            </a:r>
            <a:r>
              <a:rPr lang="it-IT" dirty="0" err="1">
                <a:latin typeface="Helvetica" pitchFamily="2" charset="0"/>
              </a:rPr>
              <a:t>zonal</a:t>
            </a:r>
            <a:r>
              <a:rPr lang="it-IT" dirty="0">
                <a:latin typeface="Helvetica" pitchFamily="2" charset="0"/>
              </a:rPr>
              <a:t> e.m. fields and </a:t>
            </a:r>
            <a:r>
              <a:rPr lang="it-IT" dirty="0" err="1">
                <a:latin typeface="Helvetica" pitchFamily="2" charset="0"/>
              </a:rPr>
              <a:t>corresponding</a:t>
            </a:r>
            <a:r>
              <a:rPr lang="it-IT" dirty="0">
                <a:latin typeface="Helvetica" pitchFamily="2" charset="0"/>
              </a:rPr>
              <a:t> </a:t>
            </a:r>
            <a:r>
              <a:rPr lang="it-IT" dirty="0" err="1">
                <a:latin typeface="Helvetica" pitchFamily="2" charset="0"/>
              </a:rPr>
              <a:t>phase</a:t>
            </a:r>
            <a:r>
              <a:rPr lang="it-IT" dirty="0">
                <a:latin typeface="Helvetica" pitchFamily="2" charset="0"/>
              </a:rPr>
              <a:t> </a:t>
            </a:r>
            <a:r>
              <a:rPr lang="it-IT" dirty="0" err="1">
                <a:latin typeface="Helvetica" pitchFamily="2" charset="0"/>
              </a:rPr>
              <a:t>space</a:t>
            </a:r>
            <a:r>
              <a:rPr lang="it-IT" dirty="0">
                <a:latin typeface="Helvetica" pitchFamily="2" charset="0"/>
              </a:rPr>
              <a:t> </a:t>
            </a:r>
            <a:r>
              <a:rPr lang="it-IT" dirty="0" err="1">
                <a:latin typeface="Helvetica" pitchFamily="2" charset="0"/>
              </a:rPr>
              <a:t>zonal</a:t>
            </a:r>
            <a:r>
              <a:rPr lang="it-IT" dirty="0">
                <a:latin typeface="Helvetica" pitchFamily="2" charset="0"/>
              </a:rPr>
              <a:t> </a:t>
            </a:r>
            <a:r>
              <a:rPr lang="it-IT" dirty="0" err="1">
                <a:latin typeface="Helvetica" pitchFamily="2" charset="0"/>
              </a:rPr>
              <a:t>structures</a:t>
            </a:r>
            <a:r>
              <a:rPr lang="it-IT" dirty="0">
                <a:latin typeface="Helvetica" pitchFamily="2" charset="0"/>
              </a:rPr>
              <a:t>: </a:t>
            </a:r>
            <a:r>
              <a:rPr lang="it-IT" b="1" dirty="0" err="1">
                <a:solidFill>
                  <a:srgbClr val="C00000"/>
                </a:solidFill>
                <a:latin typeface="Helvetica" pitchFamily="2" charset="0"/>
              </a:rPr>
              <a:t>Zonal</a:t>
            </a:r>
            <a:r>
              <a:rPr lang="it-IT" b="1" dirty="0">
                <a:solidFill>
                  <a:srgbClr val="C00000"/>
                </a:solidFill>
                <a:latin typeface="Helvetica" pitchFamily="2" charset="0"/>
              </a:rPr>
              <a:t> State</a:t>
            </a:r>
          </a:p>
          <a:p>
            <a:pPr marL="1790700" marR="457200" lvl="3" indent="-457200" algn="l" defTabSz="457200">
              <a:spcBef>
                <a:spcPts val="1000"/>
              </a:spcBef>
              <a:buSzPct val="100000"/>
              <a:buFont typeface="Wingdings" pitchFamily="2" charset="2"/>
              <a:buChar char="Ø"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dirty="0">
                <a:latin typeface="Helvetica" pitchFamily="2" charset="0"/>
              </a:rPr>
              <a:t>Must </a:t>
            </a:r>
            <a:r>
              <a:rPr lang="it-IT" dirty="0">
                <a:solidFill>
                  <a:srgbClr val="002060"/>
                </a:solidFill>
                <a:latin typeface="Helvetica" pitchFamily="2" charset="0"/>
              </a:rPr>
              <a:t>self-</a:t>
            </a:r>
            <a:r>
              <a:rPr lang="it-IT" dirty="0" err="1">
                <a:solidFill>
                  <a:srgbClr val="002060"/>
                </a:solidFill>
                <a:latin typeface="Helvetica" pitchFamily="2" charset="0"/>
              </a:rPr>
              <a:t>consistently</a:t>
            </a:r>
            <a:r>
              <a:rPr lang="it-IT" dirty="0">
                <a:solidFill>
                  <a:srgbClr val="002060"/>
                </a:solidFill>
                <a:latin typeface="Helvetica" pitchFamily="2" charset="0"/>
              </a:rPr>
              <a:t> compute </a:t>
            </a:r>
            <a:r>
              <a:rPr lang="it-IT" dirty="0" err="1">
                <a:solidFill>
                  <a:srgbClr val="C00000"/>
                </a:solidFill>
                <a:latin typeface="Helvetica" pitchFamily="2" charset="0"/>
              </a:rPr>
              <a:t>Zonal</a:t>
            </a:r>
            <a:r>
              <a:rPr lang="it-IT" dirty="0">
                <a:solidFill>
                  <a:srgbClr val="C00000"/>
                </a:solidFill>
                <a:latin typeface="Helvetica" pitchFamily="2" charset="0"/>
              </a:rPr>
              <a:t> State </a:t>
            </a:r>
            <a:r>
              <a:rPr lang="it-IT" dirty="0">
                <a:solidFill>
                  <a:schemeClr val="tx1"/>
                </a:solidFill>
                <a:latin typeface="Helvetica" pitchFamily="2" charset="0"/>
              </a:rPr>
              <a:t>in the </a:t>
            </a:r>
            <a:r>
              <a:rPr lang="it-IT" dirty="0" err="1">
                <a:solidFill>
                  <a:schemeClr val="tx1"/>
                </a:solidFill>
                <a:latin typeface="Helvetica" pitchFamily="2" charset="0"/>
              </a:rPr>
              <a:t>presence</a:t>
            </a:r>
            <a:r>
              <a:rPr lang="it-IT" dirty="0">
                <a:solidFill>
                  <a:schemeClr val="tx1"/>
                </a:solidFill>
                <a:latin typeface="Helvetica" pitchFamily="2" charset="0"/>
              </a:rPr>
              <a:t> of</a:t>
            </a:r>
            <a:r>
              <a:rPr lang="it-IT" dirty="0">
                <a:solidFill>
                  <a:srgbClr val="C00000"/>
                </a:solidFill>
                <a:latin typeface="Helvetica" pitchFamily="2" charset="0"/>
              </a:rPr>
              <a:t> finite </a:t>
            </a:r>
            <a:r>
              <a:rPr lang="it-IT" dirty="0" err="1">
                <a:solidFill>
                  <a:srgbClr val="C00000"/>
                </a:solidFill>
                <a:latin typeface="Helvetica" pitchFamily="2" charset="0"/>
              </a:rPr>
              <a:t>level</a:t>
            </a:r>
            <a:r>
              <a:rPr lang="it-IT" dirty="0">
                <a:solidFill>
                  <a:srgbClr val="C00000"/>
                </a:solidFill>
                <a:latin typeface="Helvetica" pitchFamily="2" charset="0"/>
              </a:rPr>
              <a:t> of </a:t>
            </a:r>
            <a:r>
              <a:rPr lang="it-IT" dirty="0" err="1">
                <a:solidFill>
                  <a:srgbClr val="C00000"/>
                </a:solidFill>
                <a:latin typeface="Helvetica" pitchFamily="2" charset="0"/>
              </a:rPr>
              <a:t>fluctuations</a:t>
            </a:r>
            <a:endParaRPr lang="it-IT" dirty="0">
              <a:solidFill>
                <a:srgbClr val="C00000"/>
              </a:solidFill>
              <a:latin typeface="Helvetica" pitchFamily="2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4CDF9E1-67D9-FEBF-54B0-39D548365E80}"/>
              </a:ext>
            </a:extLst>
          </p:cNvPr>
          <p:cNvGrpSpPr/>
          <p:nvPr/>
        </p:nvGrpSpPr>
        <p:grpSpPr>
          <a:xfrm>
            <a:off x="247705" y="4735143"/>
            <a:ext cx="12757095" cy="3446027"/>
            <a:chOff x="244490" y="4480339"/>
            <a:chExt cx="12757095" cy="344602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47B7FCD-9E59-32A6-4898-AACD453AF820}"/>
                </a:ext>
              </a:extLst>
            </p:cNvPr>
            <p:cNvSpPr txBox="1"/>
            <p:nvPr/>
          </p:nvSpPr>
          <p:spPr>
            <a:xfrm>
              <a:off x="244490" y="4480339"/>
              <a:ext cx="12757095" cy="11541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marL="36000" marR="457200" lvl="2" indent="0" algn="just" defTabSz="457200">
                <a:spcAft>
                  <a:spcPts val="600"/>
                </a:spcAft>
                <a:buSzPct val="100000"/>
                <a:buFont typeface="Wingdings" pitchFamily="2" charset="2"/>
                <a:buChar char="q"/>
                <a:defRPr sz="2600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lang="it-IT" sz="3200" dirty="0"/>
                <a:t> Separate macro-meso </a:t>
              </a:r>
              <a:r>
                <a:rPr lang="it-IT" sz="3200" dirty="0" err="1"/>
                <a:t>spatiotemporal</a:t>
              </a:r>
              <a:r>
                <a:rPr lang="it-IT" sz="3200" dirty="0"/>
                <a:t> </a:t>
              </a:r>
              <a:r>
                <a:rPr lang="it-IT" sz="3200" dirty="0" err="1"/>
                <a:t>scales</a:t>
              </a:r>
              <a:r>
                <a:rPr lang="it-IT" sz="3200" dirty="0"/>
                <a:t> from micro-</a:t>
              </a:r>
              <a:r>
                <a:rPr lang="it-IT" sz="3200" dirty="0" err="1"/>
                <a:t>scales</a:t>
              </a:r>
              <a:r>
                <a:rPr lang="it-IT" sz="3200" dirty="0"/>
                <a:t> </a:t>
              </a:r>
              <a:r>
                <a:rPr lang="it-IT" sz="3200" dirty="0">
                  <a:sym typeface="Wingdings" pitchFamily="2" charset="2"/>
                </a:rPr>
                <a:t> </a:t>
              </a:r>
            </a:p>
            <a:p>
              <a:pPr marL="1789200" marR="457200" lvl="2" indent="-457200" algn="just" defTabSz="457200">
                <a:spcAft>
                  <a:spcPts val="600"/>
                </a:spcAft>
                <a:buSzPct val="100000"/>
                <a:buFont typeface="Wingdings" pitchFamily="2" charset="2"/>
                <a:buChar char="Ø"/>
                <a:defRPr sz="2600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lang="it-IT" sz="3200" dirty="0" err="1">
                  <a:sym typeface="Wingdings" pitchFamily="2" charset="2"/>
                </a:rPr>
                <a:t>Renormalized</a:t>
              </a:r>
              <a:r>
                <a:rPr lang="it-IT" sz="3200" dirty="0">
                  <a:sym typeface="Wingdings" pitchFamily="2" charset="2"/>
                </a:rPr>
                <a:t> </a:t>
              </a:r>
              <a:r>
                <a:rPr lang="it-IT" sz="3200" dirty="0" err="1">
                  <a:sym typeface="Wingdings" pitchFamily="2" charset="2"/>
                </a:rPr>
                <a:t>equilibrium</a:t>
              </a:r>
              <a:r>
                <a:rPr lang="it-IT" sz="3200" dirty="0">
                  <a:sym typeface="Wingdings" pitchFamily="2" charset="2"/>
                </a:rPr>
                <a:t> accounting for self-interaction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80303D4-7B50-FEF1-1DF2-E9E26A6430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02314" y="5918796"/>
              <a:ext cx="4600172" cy="135098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357EB6C-8D01-1C58-7EC1-471F2EDF1369}"/>
                </a:ext>
              </a:extLst>
            </p:cNvPr>
            <p:cNvSpPr txBox="1"/>
            <p:nvPr/>
          </p:nvSpPr>
          <p:spPr>
            <a:xfrm>
              <a:off x="3200548" y="7269776"/>
              <a:ext cx="2789225" cy="6565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solidFill>
                    <a:srgbClr val="C00000"/>
                  </a:solidFill>
                </a:rPr>
                <a:t>m</a:t>
              </a:r>
              <a:r>
                <a:rPr kumimoji="0" lang="en-US" sz="3600" b="1" i="0" u="none" strike="noStrike" cap="none" spc="0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eso-macro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F692638-030F-C88A-715B-42968C6A422F}"/>
                </a:ext>
              </a:extLst>
            </p:cNvPr>
            <p:cNvSpPr txBox="1"/>
            <p:nvPr/>
          </p:nvSpPr>
          <p:spPr>
            <a:xfrm>
              <a:off x="8019149" y="7269776"/>
              <a:ext cx="1304845" cy="6565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spc="0" normalizeH="0" baseline="0" dirty="0">
                  <a:ln>
                    <a:noFill/>
                  </a:ln>
                  <a:solidFill>
                    <a:schemeClr val="accent1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Light"/>
                </a:rPr>
                <a:t>micro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0BC78C6-B6E4-F54E-BAC8-45DF6447AF0E}"/>
                </a:ext>
              </a:extLst>
            </p:cNvPr>
            <p:cNvSpPr/>
            <p:nvPr/>
          </p:nvSpPr>
          <p:spPr>
            <a:xfrm>
              <a:off x="6173342" y="6023891"/>
              <a:ext cx="2418494" cy="1121228"/>
            </a:xfrm>
            <a:prstGeom prst="ellipse">
              <a:avLst/>
            </a:prstGeom>
            <a:blipFill dpi="0" rotWithShape="1">
              <a:blip r:embed="rId5">
                <a:alphaModFix amt="40000"/>
              </a:blip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F336CE9-64ED-A958-347C-263E03AC820F}"/>
                </a:ext>
              </a:extLst>
            </p:cNvPr>
            <p:cNvSpPr/>
            <p:nvPr/>
          </p:nvSpPr>
          <p:spPr>
            <a:xfrm>
              <a:off x="5106690" y="6230284"/>
              <a:ext cx="834993" cy="765730"/>
            </a:xfrm>
            <a:prstGeom prst="ellipse">
              <a:avLst/>
            </a:prstGeom>
            <a:solidFill>
              <a:srgbClr val="FF0000">
                <a:alpha val="40242"/>
              </a:srgbClr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4A7FCAA0-0E35-DA44-0054-74EA7518A0B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01566" y="6973669"/>
              <a:ext cx="632579" cy="420764"/>
            </a:xfrm>
            <a:prstGeom prst="straightConnector1">
              <a:avLst/>
            </a:prstGeom>
            <a:noFill/>
            <a:ln w="41275" cap="flat">
              <a:solidFill>
                <a:srgbClr val="0070C0"/>
              </a:solidFill>
              <a:prstDash val="solid"/>
              <a:miter lim="4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E8F87225-9E2C-A54B-B04A-E492501FF630}"/>
                </a:ext>
              </a:extLst>
            </p:cNvPr>
            <p:cNvCxnSpPr/>
            <p:nvPr/>
          </p:nvCxnSpPr>
          <p:spPr>
            <a:xfrm flipV="1">
              <a:off x="4548313" y="6806324"/>
              <a:ext cx="687558" cy="653142"/>
            </a:xfrm>
            <a:prstGeom prst="straightConnector1">
              <a:avLst/>
            </a:prstGeom>
            <a:noFill/>
            <a:ln w="41275" cap="flat">
              <a:solidFill>
                <a:srgbClr val="C00000"/>
              </a:solidFill>
              <a:prstDash val="solid"/>
              <a:miter lim="4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</p:spTree>
    <p:extLst>
      <p:ext uri="{BB962C8B-B14F-4D97-AF65-F5344CB8AC3E}">
        <p14:creationId xmlns:p14="http://schemas.microsoft.com/office/powerpoint/2010/main" val="14995752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dirty="0"/>
              <a:t>Phase space </a:t>
            </a:r>
            <a:r>
              <a:rPr lang="it-IT" dirty="0" err="1"/>
              <a:t>transport</a:t>
            </a:r>
            <a:r>
              <a:rPr lang="it-IT" dirty="0"/>
              <a:t> - II</a:t>
            </a:r>
            <a:endParaRPr dirty="0"/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18</a:t>
            </a:fld>
            <a:endParaRPr dirty="0"/>
          </a:p>
        </p:txBody>
      </p:sp>
      <p:pic>
        <p:nvPicPr>
          <p:cNvPr id="341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A18547A-E60C-6441-9C93-7BB3CB8A1C24}"/>
              </a:ext>
            </a:extLst>
          </p:cNvPr>
          <p:cNvGrpSpPr/>
          <p:nvPr/>
        </p:nvGrpSpPr>
        <p:grpSpPr>
          <a:xfrm>
            <a:off x="0" y="1384536"/>
            <a:ext cx="13004800" cy="3118161"/>
            <a:chOff x="0" y="1384536"/>
            <a:chExt cx="13004800" cy="3118161"/>
          </a:xfrm>
        </p:grpSpPr>
        <p:pic>
          <p:nvPicPr>
            <p:cNvPr id="20" name="Screenshot 2022-05-18 at 09.55.15.pdf" descr="Screenshot 2022-05-18 at 09.55.15.pdf">
              <a:extLst>
                <a:ext uri="{FF2B5EF4-FFF2-40B4-BE49-F238E27FC236}">
                  <a16:creationId xmlns:a16="http://schemas.microsoft.com/office/drawing/2014/main" id="{670BFE00-44F8-A46A-7E38-B78817464D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652995"/>
              <a:ext cx="13004800" cy="1849702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9856755-9201-3F2C-C06E-B55917E7872C}"/>
                </a:ext>
              </a:extLst>
            </p:cNvPr>
            <p:cNvSpPr txBox="1"/>
            <p:nvPr/>
          </p:nvSpPr>
          <p:spPr>
            <a:xfrm>
              <a:off x="247705" y="1384536"/>
              <a:ext cx="12757095" cy="10772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marL="36000" marR="457200" lvl="2" indent="0" algn="just" defTabSz="457200">
                <a:spcAft>
                  <a:spcPts val="600"/>
                </a:spcAft>
                <a:buSzPct val="100000"/>
                <a:buFont typeface="Wingdings" pitchFamily="2" charset="2"/>
                <a:buChar char="q"/>
                <a:defRPr sz="2600"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lang="it-IT" sz="3200" dirty="0"/>
                <a:t> </a:t>
              </a:r>
              <a:r>
                <a:rPr lang="it-IT" sz="3200" dirty="0" err="1"/>
                <a:t>Phase</a:t>
              </a:r>
              <a:r>
                <a:rPr lang="it-IT" sz="3200" dirty="0"/>
                <a:t> </a:t>
              </a:r>
              <a:r>
                <a:rPr lang="it-IT" sz="3200" dirty="0" err="1"/>
                <a:t>space</a:t>
              </a:r>
              <a:r>
                <a:rPr lang="it-IT" sz="3200" dirty="0"/>
                <a:t> </a:t>
              </a:r>
              <a:r>
                <a:rPr lang="it-IT" sz="3200" dirty="0" err="1"/>
                <a:t>zonal</a:t>
              </a:r>
              <a:r>
                <a:rPr lang="it-IT" sz="3200" dirty="0"/>
                <a:t> </a:t>
              </a:r>
              <a:r>
                <a:rPr lang="it-IT" sz="3200" dirty="0" err="1"/>
                <a:t>structure</a:t>
              </a:r>
              <a:r>
                <a:rPr lang="it-IT" sz="3200" dirty="0"/>
                <a:t> </a:t>
              </a:r>
              <a:r>
                <a:rPr lang="it-IT" sz="3200" dirty="0" err="1"/>
                <a:t>evolution</a:t>
              </a:r>
              <a:r>
                <a:rPr lang="it-IT" sz="3200" dirty="0"/>
                <a:t> </a:t>
              </a:r>
              <a:r>
                <a:rPr lang="it-IT" sz="3200" dirty="0" err="1"/>
                <a:t>equation</a:t>
              </a:r>
              <a:r>
                <a:rPr lang="it-IT" sz="3200" dirty="0"/>
                <a:t> (</a:t>
              </a:r>
              <a:r>
                <a:rPr lang="it-IT" sz="3200" dirty="0" err="1"/>
                <a:t>nearly</a:t>
              </a:r>
              <a:r>
                <a:rPr lang="it-IT" sz="3200" dirty="0"/>
                <a:t> </a:t>
              </a:r>
              <a:r>
                <a:rPr lang="it-IT" sz="3200" dirty="0" err="1"/>
                <a:t>integrable</a:t>
              </a:r>
              <a:r>
                <a:rPr lang="it-IT" sz="3200" dirty="0"/>
                <a:t> system) [Falessi et al NJP 2023]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3229A14-29C6-7826-0FB8-2853E1099EEA}"/>
              </a:ext>
            </a:extLst>
          </p:cNvPr>
          <p:cNvSpPr txBox="1"/>
          <p:nvPr/>
        </p:nvSpPr>
        <p:spPr>
          <a:xfrm>
            <a:off x="244490" y="5168188"/>
            <a:ext cx="12757095" cy="37702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6000" marR="457200" lvl="2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</a:t>
            </a:r>
            <a:r>
              <a:rPr lang="it-IT" sz="3200" dirty="0" err="1"/>
              <a:t>Intrinsically</a:t>
            </a:r>
            <a:r>
              <a:rPr lang="it-IT" sz="3200" dirty="0"/>
              <a:t> </a:t>
            </a:r>
            <a:r>
              <a:rPr lang="it-IT" sz="3200" dirty="0">
                <a:solidFill>
                  <a:srgbClr val="C00000"/>
                </a:solidFill>
              </a:rPr>
              <a:t>full-</a:t>
            </a:r>
            <a:r>
              <a:rPr lang="it-IT" sz="3200" dirty="0" err="1">
                <a:solidFill>
                  <a:srgbClr val="C00000"/>
                </a:solidFill>
              </a:rPr>
              <a:t>F</a:t>
            </a:r>
            <a:r>
              <a:rPr lang="it-IT" sz="3200" dirty="0"/>
              <a:t> [Falessi et al NJP 2023] </a:t>
            </a:r>
            <a:r>
              <a:rPr lang="it-IT" sz="3200" dirty="0" err="1"/>
              <a:t>but</a:t>
            </a:r>
            <a:r>
              <a:rPr lang="it-IT" sz="3200" dirty="0"/>
              <a:t> </a:t>
            </a:r>
            <a:r>
              <a:rPr lang="it-IT" sz="3200" dirty="0" err="1"/>
              <a:t>reduced</a:t>
            </a:r>
            <a:r>
              <a:rPr lang="it-IT" sz="3200" dirty="0"/>
              <a:t> to the   </a:t>
            </a:r>
            <a:r>
              <a:rPr lang="it-IT" sz="3200" dirty="0">
                <a:solidFill>
                  <a:srgbClr val="C00000"/>
                </a:solidFill>
              </a:rPr>
              <a:t>3D action </a:t>
            </a:r>
            <a:r>
              <a:rPr lang="it-IT" sz="3200" dirty="0" err="1">
                <a:solidFill>
                  <a:srgbClr val="C00000"/>
                </a:solidFill>
              </a:rPr>
              <a:t>space</a:t>
            </a:r>
            <a:r>
              <a:rPr lang="it-IT" sz="3200" dirty="0">
                <a:solidFill>
                  <a:srgbClr val="C00000"/>
                </a:solidFill>
              </a:rPr>
              <a:t> </a:t>
            </a:r>
            <a:r>
              <a:rPr lang="it-IT" sz="3200" dirty="0"/>
              <a:t>(</a:t>
            </a:r>
            <a:r>
              <a:rPr lang="it-IT" sz="3200" dirty="0" err="1"/>
              <a:t>contants</a:t>
            </a:r>
            <a:r>
              <a:rPr lang="it-IT" sz="3200" dirty="0"/>
              <a:t> of </a:t>
            </a:r>
            <a:r>
              <a:rPr lang="it-IT" sz="3200" dirty="0" err="1"/>
              <a:t>motion</a:t>
            </a:r>
            <a:r>
              <a:rPr lang="it-IT" sz="3200" dirty="0"/>
              <a:t>)</a:t>
            </a:r>
          </a:p>
          <a:p>
            <a:pPr marL="36000" marR="457200" lvl="2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3200" dirty="0"/>
          </a:p>
          <a:p>
            <a:pPr marL="36000" marR="457200" lvl="2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</a:t>
            </a:r>
            <a:r>
              <a:rPr lang="it-IT" sz="3200" dirty="0">
                <a:solidFill>
                  <a:srgbClr val="C00000"/>
                </a:solidFill>
              </a:rPr>
              <a:t>Ready for </a:t>
            </a:r>
            <a:r>
              <a:rPr lang="it-IT" sz="3200" dirty="0" err="1">
                <a:solidFill>
                  <a:srgbClr val="C00000"/>
                </a:solidFill>
              </a:rPr>
              <a:t>implementation</a:t>
            </a:r>
            <a:r>
              <a:rPr lang="it-IT" sz="3200" dirty="0">
                <a:solidFill>
                  <a:srgbClr val="C00000"/>
                </a:solidFill>
              </a:rPr>
              <a:t> in non-linear GK </a:t>
            </a:r>
            <a:r>
              <a:rPr lang="it-IT" sz="3200" dirty="0" err="1">
                <a:solidFill>
                  <a:srgbClr val="C00000"/>
                </a:solidFill>
              </a:rPr>
              <a:t>codes</a:t>
            </a:r>
            <a:r>
              <a:rPr lang="it-IT" sz="3200" dirty="0"/>
              <a:t>, </a:t>
            </a:r>
            <a:r>
              <a:rPr lang="it-IT" sz="3200" dirty="0" err="1"/>
              <a:t>including</a:t>
            </a:r>
            <a:r>
              <a:rPr lang="it-IT" sz="3200" dirty="0"/>
              <a:t> </a:t>
            </a:r>
            <a:r>
              <a:rPr lang="it-IT" sz="3200" dirty="0" err="1">
                <a:solidFill>
                  <a:srgbClr val="C00000"/>
                </a:solidFill>
              </a:rPr>
              <a:t>thermal</a:t>
            </a:r>
            <a:r>
              <a:rPr lang="it-IT" sz="3200" dirty="0">
                <a:solidFill>
                  <a:srgbClr val="C00000"/>
                </a:solidFill>
              </a:rPr>
              <a:t> component </a:t>
            </a:r>
            <a:r>
              <a:rPr lang="it-IT" sz="3200" dirty="0" err="1"/>
              <a:t>if</a:t>
            </a:r>
            <a:r>
              <a:rPr lang="it-IT" sz="3200" dirty="0"/>
              <a:t> </a:t>
            </a:r>
            <a:r>
              <a:rPr lang="it-IT" sz="3200" b="1" dirty="0" err="1">
                <a:solidFill>
                  <a:schemeClr val="accent1"/>
                </a:solidFill>
              </a:rPr>
              <a:t>whole</a:t>
            </a:r>
            <a:r>
              <a:rPr lang="it-IT" sz="3200" b="1" dirty="0">
                <a:solidFill>
                  <a:schemeClr val="accent1"/>
                </a:solidFill>
              </a:rPr>
              <a:t> </a:t>
            </a:r>
            <a:r>
              <a:rPr lang="it-IT" sz="3200" b="1" dirty="0" err="1">
                <a:solidFill>
                  <a:schemeClr val="accent1"/>
                </a:solidFill>
              </a:rPr>
              <a:t>transport</a:t>
            </a:r>
            <a:r>
              <a:rPr lang="it-IT" sz="3200" b="1" dirty="0">
                <a:solidFill>
                  <a:schemeClr val="accent1"/>
                </a:solidFill>
              </a:rPr>
              <a:t> </a:t>
            </a:r>
            <a:r>
              <a:rPr lang="it-IT" sz="3200" b="1" dirty="0" err="1">
                <a:solidFill>
                  <a:schemeClr val="accent1"/>
                </a:solidFill>
              </a:rPr>
              <a:t>description</a:t>
            </a:r>
            <a:r>
              <a:rPr lang="it-IT" sz="3200" b="1" dirty="0">
                <a:solidFill>
                  <a:schemeClr val="accent1"/>
                </a:solidFill>
              </a:rPr>
              <a:t> </a:t>
            </a:r>
            <a:r>
              <a:rPr lang="it-IT" sz="3200" b="1" dirty="0" err="1">
                <a:solidFill>
                  <a:schemeClr val="accent1"/>
                </a:solidFill>
              </a:rPr>
              <a:t>is</a:t>
            </a:r>
            <a:r>
              <a:rPr lang="it-IT" sz="3200" b="1" dirty="0">
                <a:solidFill>
                  <a:schemeClr val="accent1"/>
                </a:solidFill>
              </a:rPr>
              <a:t> </a:t>
            </a:r>
            <a:r>
              <a:rPr lang="it-IT" sz="3200" b="1" dirty="0" err="1">
                <a:solidFill>
                  <a:schemeClr val="accent1"/>
                </a:solidFill>
              </a:rPr>
              <a:t>lifted</a:t>
            </a:r>
            <a:r>
              <a:rPr lang="it-IT" sz="3200" b="1" dirty="0">
                <a:solidFill>
                  <a:schemeClr val="accent1"/>
                </a:solidFill>
              </a:rPr>
              <a:t> to the </a:t>
            </a:r>
            <a:r>
              <a:rPr lang="it-IT" sz="3200" b="1" dirty="0" err="1">
                <a:solidFill>
                  <a:schemeClr val="accent1"/>
                </a:solidFill>
              </a:rPr>
              <a:t>phase</a:t>
            </a:r>
            <a:r>
              <a:rPr lang="it-IT" sz="3200" b="1" dirty="0">
                <a:solidFill>
                  <a:schemeClr val="accent1"/>
                </a:solidFill>
              </a:rPr>
              <a:t> </a:t>
            </a:r>
            <a:r>
              <a:rPr lang="it-IT" sz="3200" b="1" dirty="0" err="1">
                <a:solidFill>
                  <a:schemeClr val="accent1"/>
                </a:solidFill>
              </a:rPr>
              <a:t>space</a:t>
            </a:r>
            <a:r>
              <a:rPr lang="it-IT" sz="3200" b="1" dirty="0">
                <a:solidFill>
                  <a:schemeClr val="accent1"/>
                </a:solidFill>
              </a:rPr>
              <a:t> </a:t>
            </a:r>
            <a:r>
              <a:rPr lang="it-IT" sz="3200" dirty="0"/>
              <a:t>[S.J. Wang et al. PRL 2024, </a:t>
            </a:r>
            <a:r>
              <a:rPr lang="it-IT" sz="3200" dirty="0">
                <a:solidFill>
                  <a:srgbClr val="C00000"/>
                </a:solidFill>
              </a:rPr>
              <a:t>ITB by ITG</a:t>
            </a:r>
            <a:r>
              <a:rPr lang="it-IT" sz="3200" dirty="0">
                <a:solidFill>
                  <a:schemeClr val="tx1"/>
                </a:solidFill>
              </a:rPr>
              <a:t>]</a:t>
            </a:r>
            <a:endParaRPr lang="it-IT" sz="3200" b="1" dirty="0">
              <a:solidFill>
                <a:schemeClr val="tx1"/>
              </a:solidFill>
            </a:endParaRPr>
          </a:p>
          <a:p>
            <a:pPr marL="36000" marR="457200" lvl="2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3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3497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Phase</a:t>
            </a:r>
            <a:r>
              <a:rPr lang="it-IT" dirty="0"/>
              <a:t> </a:t>
            </a:r>
            <a:r>
              <a:rPr lang="it-IT" dirty="0" err="1"/>
              <a:t>space</a:t>
            </a:r>
            <a:r>
              <a:rPr lang="it-IT" dirty="0"/>
              <a:t> </a:t>
            </a:r>
            <a:r>
              <a:rPr lang="it-IT" dirty="0" err="1"/>
              <a:t>zonal</a:t>
            </a:r>
            <a:r>
              <a:rPr lang="it-IT" dirty="0"/>
              <a:t> </a:t>
            </a:r>
            <a:r>
              <a:rPr lang="it-IT" dirty="0" err="1"/>
              <a:t>structures</a:t>
            </a:r>
            <a:endParaRPr dirty="0"/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19</a:t>
            </a:fld>
            <a:endParaRPr dirty="0"/>
          </a:p>
        </p:txBody>
      </p:sp>
      <p:pic>
        <p:nvPicPr>
          <p:cNvPr id="341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7F7B5EE-9EEC-7651-23B8-FC4C8C04F7C3}"/>
              </a:ext>
            </a:extLst>
          </p:cNvPr>
          <p:cNvSpPr/>
          <p:nvPr/>
        </p:nvSpPr>
        <p:spPr>
          <a:xfrm>
            <a:off x="745261" y="1394931"/>
            <a:ext cx="12023682" cy="6848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marR="457200" lvl="2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Long time scale </a:t>
            </a:r>
            <a:r>
              <a:rPr lang="it-IT" sz="3200" dirty="0" err="1"/>
              <a:t>evolution</a:t>
            </a:r>
            <a:r>
              <a:rPr lang="it-IT" sz="3200" dirty="0"/>
              <a:t> due to </a:t>
            </a:r>
            <a:r>
              <a:rPr lang="it-IT" sz="3200" dirty="0" err="1"/>
              <a:t>transport</a:t>
            </a:r>
            <a:r>
              <a:rPr lang="it-IT" sz="3200" dirty="0"/>
              <a:t> </a:t>
            </a:r>
            <a:r>
              <a:rPr lang="it-IT" sz="3200" dirty="0" err="1"/>
              <a:t>is</a:t>
            </a:r>
            <a:r>
              <a:rPr lang="it-IT" sz="3200" dirty="0"/>
              <a:t> </a:t>
            </a:r>
            <a:r>
              <a:rPr lang="it-IT" sz="3200" dirty="0" err="1"/>
              <a:t>captured</a:t>
            </a:r>
            <a:r>
              <a:rPr lang="it-IT" sz="3200" dirty="0"/>
              <a:t> by</a:t>
            </a:r>
          </a:p>
          <a:p>
            <a:pPr marL="36000" marR="457200" lvl="2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>
                <a:solidFill>
                  <a:schemeClr val="accent1"/>
                </a:solidFill>
              </a:rPr>
              <a:t>     </a:t>
            </a:r>
            <a:r>
              <a:rPr lang="it-IT" sz="3200" dirty="0" err="1">
                <a:solidFill>
                  <a:schemeClr val="accent1"/>
                </a:solidFill>
              </a:rPr>
              <a:t>equilibrium</a:t>
            </a:r>
            <a:r>
              <a:rPr lang="it-IT" sz="3200" dirty="0">
                <a:solidFill>
                  <a:schemeClr val="accent1"/>
                </a:solidFill>
              </a:rPr>
              <a:t> </a:t>
            </a:r>
            <a:r>
              <a:rPr lang="it-IT" sz="3200" dirty="0" err="1">
                <a:solidFill>
                  <a:schemeClr val="accent1"/>
                </a:solidFill>
              </a:rPr>
              <a:t>distortions</a:t>
            </a:r>
            <a:r>
              <a:rPr lang="it-IT" sz="3200" dirty="0">
                <a:solidFill>
                  <a:schemeClr val="accent1"/>
                </a:solidFill>
              </a:rPr>
              <a:t> </a:t>
            </a:r>
            <a:r>
              <a:rPr lang="it-IT" sz="3200" dirty="0" err="1">
                <a:solidFill>
                  <a:schemeClr val="accent1"/>
                </a:solidFill>
              </a:rPr>
              <a:t>preserving</a:t>
            </a:r>
            <a:r>
              <a:rPr lang="it-IT" sz="3200" dirty="0">
                <a:solidFill>
                  <a:schemeClr val="accent1"/>
                </a:solidFill>
              </a:rPr>
              <a:t> </a:t>
            </a:r>
            <a:r>
              <a:rPr lang="it-IT" sz="3200" dirty="0" err="1">
                <a:solidFill>
                  <a:schemeClr val="accent1"/>
                </a:solidFill>
              </a:rPr>
              <a:t>equilibrium</a:t>
            </a:r>
            <a:r>
              <a:rPr lang="it-IT" sz="3200" dirty="0">
                <a:solidFill>
                  <a:schemeClr val="accent1"/>
                </a:solidFill>
              </a:rPr>
              <a:t> </a:t>
            </a:r>
            <a:r>
              <a:rPr lang="it-IT" sz="3200" dirty="0" err="1">
                <a:solidFill>
                  <a:schemeClr val="accent1"/>
                </a:solidFill>
              </a:rPr>
              <a:t>symmetry</a:t>
            </a:r>
            <a:endParaRPr lang="it-IT" sz="3200" dirty="0">
              <a:solidFill>
                <a:schemeClr val="accent1"/>
              </a:solidFill>
            </a:endParaRPr>
          </a:p>
          <a:p>
            <a:pPr marL="36000" marR="457200" lvl="2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3200" dirty="0"/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3200" dirty="0">
              <a:solidFill>
                <a:schemeClr val="accent1">
                  <a:hueOff val="47394"/>
                  <a:satOff val="-25753"/>
                  <a:lumOff val="-7544"/>
                </a:schemeClr>
              </a:solidFill>
            </a:endParaRPr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3200" dirty="0">
              <a:solidFill>
                <a:schemeClr val="accent1">
                  <a:hueOff val="47394"/>
                  <a:satOff val="-25753"/>
                  <a:lumOff val="-7544"/>
                </a:schemeClr>
              </a:solidFill>
            </a:endParaRPr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3200" dirty="0">
              <a:solidFill>
                <a:schemeClr val="accent1">
                  <a:hueOff val="47394"/>
                  <a:satOff val="-25753"/>
                  <a:lumOff val="-7544"/>
                </a:schemeClr>
              </a:solidFill>
            </a:endParaRPr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3200" dirty="0">
              <a:solidFill>
                <a:schemeClr val="accent1">
                  <a:hueOff val="47394"/>
                  <a:satOff val="-25753"/>
                  <a:lumOff val="-7544"/>
                </a:schemeClr>
              </a:solidFill>
            </a:endParaRPr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3200" dirty="0">
              <a:solidFill>
                <a:schemeClr val="accent1">
                  <a:hueOff val="47394"/>
                  <a:satOff val="-25753"/>
                  <a:lumOff val="-7544"/>
                </a:schemeClr>
              </a:solidFill>
            </a:endParaRPr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3200" dirty="0">
              <a:solidFill>
                <a:schemeClr val="accent1">
                  <a:hueOff val="47394"/>
                  <a:satOff val="-25753"/>
                  <a:lumOff val="-7544"/>
                </a:schemeClr>
              </a:solidFill>
            </a:endParaRPr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3200" dirty="0">
              <a:solidFill>
                <a:schemeClr val="accent1">
                  <a:hueOff val="47394"/>
                  <a:satOff val="-25753"/>
                  <a:lumOff val="-7544"/>
                </a:schemeClr>
              </a:solidFill>
            </a:endParaRPr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>
                <a:solidFill>
                  <a:schemeClr val="tx1"/>
                </a:solidFill>
              </a:rPr>
              <a:t> </a:t>
            </a:r>
          </a:p>
          <a:p>
            <a:pPr marL="493200" marR="457200" lvl="5" indent="-45720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 err="1">
                <a:solidFill>
                  <a:schemeClr val="tx1"/>
                </a:solidFill>
              </a:rPr>
              <a:t>Neighboring</a:t>
            </a:r>
            <a:r>
              <a:rPr lang="it-IT" sz="3200" dirty="0">
                <a:solidFill>
                  <a:schemeClr val="tx1"/>
                </a:solidFill>
              </a:rPr>
              <a:t> </a:t>
            </a:r>
            <a:r>
              <a:rPr lang="it-IT" sz="3200" dirty="0" err="1">
                <a:solidFill>
                  <a:schemeClr val="tx1"/>
                </a:solidFill>
              </a:rPr>
              <a:t>nonlinear</a:t>
            </a:r>
            <a:r>
              <a:rPr lang="it-IT" sz="3200" dirty="0">
                <a:solidFill>
                  <a:schemeClr val="tx1"/>
                </a:solidFill>
              </a:rPr>
              <a:t> </a:t>
            </a:r>
            <a:r>
              <a:rPr lang="it-IT" sz="3200" dirty="0" err="1">
                <a:solidFill>
                  <a:schemeClr val="tx1"/>
                </a:solidFill>
              </a:rPr>
              <a:t>equilibria</a:t>
            </a:r>
            <a:r>
              <a:rPr lang="it-IT" sz="3200" dirty="0">
                <a:solidFill>
                  <a:schemeClr val="tx1"/>
                </a:solidFill>
              </a:rPr>
              <a:t> [C&amp;Z, NF 2007]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6FA249-1A72-5901-098D-D199BBC64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7350" y="2781093"/>
            <a:ext cx="7150100" cy="48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8091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</a:t>
            </a:fld>
            <a:endParaRPr/>
          </a:p>
        </p:txBody>
      </p:sp>
      <p:pic>
        <p:nvPicPr>
          <p:cNvPr id="283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TextBox 3"/>
          <p:cNvSpPr txBox="1"/>
          <p:nvPr/>
        </p:nvSpPr>
        <p:spPr>
          <a:xfrm>
            <a:off x="1126670" y="204537"/>
            <a:ext cx="10907487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/>
              <a:t>The p</a:t>
            </a:r>
            <a:r>
              <a:rPr lang="it-IT" dirty="0" err="1"/>
              <a:t>lasma</a:t>
            </a:r>
            <a:r>
              <a:rPr lang="it-IT" dirty="0"/>
              <a:t> state</a:t>
            </a:r>
            <a:endParaRPr dirty="0"/>
          </a:p>
        </p:txBody>
      </p:sp>
      <p:sp>
        <p:nvSpPr>
          <p:cNvPr id="287" name="TextBox 12"/>
          <p:cNvSpPr txBox="1"/>
          <p:nvPr/>
        </p:nvSpPr>
        <p:spPr>
          <a:xfrm>
            <a:off x="489856" y="2683239"/>
            <a:ext cx="12181114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buSzPct val="100000"/>
              <a:buChar char="❑"/>
            </a:pP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Plasma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main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properties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can be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assigned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by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its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particle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density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and temperature T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304B16-63F8-D4DA-89F6-8B2AEE789F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5913" y="3777671"/>
            <a:ext cx="7452973" cy="529513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DFBFBB0-0BED-3619-EF2A-60B9E25EB4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3867" y="8899547"/>
            <a:ext cx="1313091" cy="346510"/>
          </a:xfrm>
          <a:prstGeom prst="rect">
            <a:avLst/>
          </a:prstGeom>
        </p:spPr>
      </p:pic>
      <p:sp>
        <p:nvSpPr>
          <p:cNvPr id="4" name="TextBox 12">
            <a:extLst>
              <a:ext uri="{FF2B5EF4-FFF2-40B4-BE49-F238E27FC236}">
                <a16:creationId xmlns:a16="http://schemas.microsoft.com/office/drawing/2014/main" id="{B88D7750-26C0-EC2B-A19D-83658B9468D3}"/>
              </a:ext>
            </a:extLst>
          </p:cNvPr>
          <p:cNvSpPr txBox="1"/>
          <p:nvPr/>
        </p:nvSpPr>
        <p:spPr>
          <a:xfrm>
            <a:off x="489856" y="1301171"/>
            <a:ext cx="12181114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buSzPct val="100000"/>
              <a:buChar char="❑"/>
            </a:pP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Plasma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: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fully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or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partly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ionized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gas,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which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is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generally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neutral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in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average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and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exhibits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collective</a:t>
            </a:r>
            <a:r>
              <a:rPr lang="it-IT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behaviors</a:t>
            </a:r>
            <a:endParaRPr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43325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Outline</a:t>
            </a:r>
            <a:endParaRPr dirty="0"/>
          </a:p>
        </p:txBody>
      </p:sp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20</a:t>
            </a:fld>
            <a:endParaRPr/>
          </a:p>
        </p:txBody>
      </p:sp>
      <p:pic>
        <p:nvPicPr>
          <p:cNvPr id="183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0F6B554-1F66-F443-96E6-2ABC1D5DF7EF}"/>
              </a:ext>
            </a:extLst>
          </p:cNvPr>
          <p:cNvSpPr/>
          <p:nvPr/>
        </p:nvSpPr>
        <p:spPr>
          <a:xfrm>
            <a:off x="637778" y="1289025"/>
            <a:ext cx="12256376" cy="7386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marR="457200" lvl="2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</a:t>
            </a:r>
            <a:r>
              <a:rPr lang="it-IT" sz="3200" dirty="0" err="1"/>
              <a:t>Burning</a:t>
            </a:r>
            <a:r>
              <a:rPr lang="it-IT" sz="3200" dirty="0"/>
              <a:t> </a:t>
            </a:r>
            <a:r>
              <a:rPr lang="it-IT" sz="3200" dirty="0" err="1"/>
              <a:t>plasmas</a:t>
            </a:r>
            <a:r>
              <a:rPr lang="it-IT" sz="3200" dirty="0"/>
              <a:t> </a:t>
            </a:r>
            <a:r>
              <a:rPr lang="it-IT" sz="3200" dirty="0" err="1"/>
              <a:t>as</a:t>
            </a:r>
            <a:r>
              <a:rPr lang="it-IT" sz="3200" dirty="0"/>
              <a:t> </a:t>
            </a:r>
            <a:r>
              <a:rPr lang="it-IT" sz="3200" dirty="0" err="1">
                <a:solidFill>
                  <a:schemeClr val="accent1"/>
                </a:solidFill>
              </a:rPr>
              <a:t>complex</a:t>
            </a:r>
            <a:r>
              <a:rPr lang="it-IT" sz="3200" dirty="0">
                <a:solidFill>
                  <a:schemeClr val="accent1"/>
                </a:solidFill>
              </a:rPr>
              <a:t> self-</a:t>
            </a:r>
            <a:r>
              <a:rPr lang="it-IT" sz="3200" dirty="0" err="1">
                <a:solidFill>
                  <a:schemeClr val="accent1"/>
                </a:solidFill>
              </a:rPr>
              <a:t>organized</a:t>
            </a:r>
            <a:r>
              <a:rPr lang="it-IT" sz="3200" dirty="0">
                <a:solidFill>
                  <a:schemeClr val="accent1"/>
                </a:solidFill>
              </a:rPr>
              <a:t> systems</a:t>
            </a:r>
          </a:p>
          <a:p>
            <a:pPr marL="36000" marR="457200" lvl="2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1600" dirty="0"/>
          </a:p>
          <a:p>
            <a:pPr marL="36000" marR="457200" lvl="4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</a:t>
            </a:r>
            <a:r>
              <a:rPr lang="it-IT" sz="3200" dirty="0" err="1"/>
              <a:t>Phase</a:t>
            </a:r>
            <a:r>
              <a:rPr lang="it-IT" sz="3200" dirty="0"/>
              <a:t> </a:t>
            </a:r>
            <a:r>
              <a:rPr lang="it-IT" sz="3200" dirty="0" err="1"/>
              <a:t>space</a:t>
            </a:r>
            <a:r>
              <a:rPr lang="it-IT" sz="3200" dirty="0"/>
              <a:t> </a:t>
            </a:r>
            <a:r>
              <a:rPr lang="it-IT" sz="3200" dirty="0" err="1"/>
              <a:t>transport</a:t>
            </a:r>
            <a:r>
              <a:rPr lang="it-IT" sz="3200" dirty="0"/>
              <a:t> and </a:t>
            </a:r>
            <a:r>
              <a:rPr lang="it-IT" sz="3200" dirty="0" err="1"/>
              <a:t>structure</a:t>
            </a:r>
            <a:r>
              <a:rPr lang="it-IT" sz="3200" dirty="0"/>
              <a:t> </a:t>
            </a:r>
            <a:r>
              <a:rPr lang="it-IT" sz="3200" dirty="0" err="1"/>
              <a:t>formation</a:t>
            </a:r>
            <a:r>
              <a:rPr lang="it-IT" sz="3200" dirty="0"/>
              <a:t>:</a:t>
            </a: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nonlinear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equilibrium</a:t>
            </a:r>
            <a:r>
              <a:rPr lang="it-IT" sz="2800" dirty="0">
                <a:solidFill>
                  <a:schemeClr val="tx1"/>
                </a:solidFill>
              </a:rPr>
              <a:t>: </a:t>
            </a:r>
            <a:r>
              <a:rPr lang="it-IT" sz="2800" dirty="0" err="1">
                <a:solidFill>
                  <a:schemeClr val="tx1"/>
                </a:solidFill>
              </a:rPr>
              <a:t>phase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space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zonal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structures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</a:p>
          <a:p>
            <a:pPr marL="1692000" marR="457200" lvl="8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tx1"/>
                </a:solidFill>
              </a:rPr>
              <a:t>	and </a:t>
            </a:r>
            <a:r>
              <a:rPr lang="it-IT" sz="2800" dirty="0" err="1">
                <a:solidFill>
                  <a:schemeClr val="tx1"/>
                </a:solidFill>
              </a:rPr>
              <a:t>zonal</a:t>
            </a:r>
            <a:r>
              <a:rPr lang="it-IT" sz="2800" dirty="0">
                <a:solidFill>
                  <a:schemeClr val="tx1"/>
                </a:solidFill>
              </a:rPr>
              <a:t> e.m. fields</a:t>
            </a: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EP workflow for computing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equilibrium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evolution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on     </a:t>
            </a:r>
          </a:p>
          <a:p>
            <a:pPr marL="1692000" marR="457200" lvl="8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long time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scales</a:t>
            </a:r>
            <a:r>
              <a:rPr lang="it-IT" sz="2800" dirty="0">
                <a:solidFill>
                  <a:schemeClr val="tx1"/>
                </a:solidFill>
              </a:rPr>
              <a:t> ~</a:t>
            </a:r>
            <a:r>
              <a:rPr lang="it-IT" sz="2800" dirty="0" err="1">
                <a:solidFill>
                  <a:schemeClr val="tx1"/>
                </a:solidFill>
                <a:latin typeface="Symbol" pitchFamily="2" charset="2"/>
              </a:rPr>
              <a:t>t</a:t>
            </a:r>
            <a:r>
              <a:rPr lang="it-IT" sz="2800" baseline="-25000" dirty="0" err="1">
                <a:solidFill>
                  <a:schemeClr val="tx1"/>
                </a:solidFill>
              </a:rPr>
              <a:t>E</a:t>
            </a:r>
            <a:endParaRPr lang="it-IT" sz="2800" baseline="-25000" dirty="0">
              <a:solidFill>
                <a:schemeClr val="tx1"/>
              </a:solidFill>
            </a:endParaRPr>
          </a:p>
          <a:p>
            <a:pPr marL="36000" marR="457200" lvl="6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1600" dirty="0"/>
              <a:t> </a:t>
            </a:r>
          </a:p>
          <a:p>
            <a:pPr marL="36000" marR="457200" lvl="4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</a:t>
            </a:r>
            <a:r>
              <a:rPr lang="it-IT" sz="3200" dirty="0" err="1"/>
              <a:t>Hierarchy</a:t>
            </a:r>
            <a:r>
              <a:rPr lang="it-IT" sz="3200" dirty="0"/>
              <a:t> of </a:t>
            </a:r>
            <a:r>
              <a:rPr lang="it-IT" sz="3200" dirty="0" err="1"/>
              <a:t>reduced</a:t>
            </a:r>
            <a:r>
              <a:rPr lang="it-IT" sz="3200" dirty="0"/>
              <a:t> models (</a:t>
            </a:r>
            <a:r>
              <a:rPr lang="it-IT" sz="3200" dirty="0" err="1"/>
              <a:t>within</a:t>
            </a:r>
            <a:r>
              <a:rPr lang="it-IT" sz="3200" dirty="0"/>
              <a:t> </a:t>
            </a:r>
            <a:r>
              <a:rPr lang="it-IT" sz="3200" dirty="0" err="1"/>
              <a:t>unified</a:t>
            </a:r>
            <a:r>
              <a:rPr lang="it-IT" sz="3200" dirty="0"/>
              <a:t> </a:t>
            </a:r>
            <a:r>
              <a:rPr lang="it-IT" sz="3200" dirty="0" err="1"/>
              <a:t>theoretical</a:t>
            </a:r>
            <a:r>
              <a:rPr lang="it-IT" sz="3200" dirty="0"/>
              <a:t>  </a:t>
            </a:r>
          </a:p>
          <a:p>
            <a:pPr marL="36000" marR="457200" lvl="4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    framework): </a:t>
            </a: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full NL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gyrokinetic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description</a:t>
            </a:r>
            <a:endParaRPr lang="it-IT" sz="2800" dirty="0">
              <a:solidFill>
                <a:schemeClr val="tx1"/>
              </a:solidFill>
              <a:sym typeface="Wingdings" pitchFamily="2" charset="2"/>
            </a:endParaRP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>
                <a:solidFill>
                  <a:schemeClr val="tx1"/>
                </a:solidFill>
                <a:latin typeface="Helvetica" pitchFamily="2" charset="0"/>
                <a:sym typeface="Wingdings" pitchFamily="2" charset="2"/>
              </a:rPr>
              <a:t>the Dyson-</a:t>
            </a:r>
            <a:r>
              <a:rPr lang="it-IT" sz="2800" dirty="0" err="1">
                <a:solidFill>
                  <a:schemeClr val="tx1"/>
                </a:solidFill>
                <a:latin typeface="Helvetica" pitchFamily="2" charset="0"/>
                <a:sym typeface="Wingdings" pitchFamily="2" charset="2"/>
              </a:rPr>
              <a:t>Sch</a:t>
            </a:r>
            <a:r>
              <a:rPr lang="en-US" sz="2800" dirty="0" err="1">
                <a:effectLst/>
                <a:latin typeface="Helvetica" pitchFamily="2" charset="0"/>
                <a:ea typeface="Calibri" panose="020F0502020204030204" pitchFamily="34" charset="0"/>
              </a:rPr>
              <a:t>ö</a:t>
            </a:r>
            <a:r>
              <a:rPr lang="it-IT" sz="2800" dirty="0" err="1">
                <a:solidFill>
                  <a:schemeClr val="tx1"/>
                </a:solidFill>
                <a:latin typeface="Helvetica" pitchFamily="2" charset="0"/>
                <a:sym typeface="Wingdings" pitchFamily="2" charset="2"/>
              </a:rPr>
              <a:t>rdinger</a:t>
            </a:r>
            <a:r>
              <a:rPr lang="it-IT" sz="2800" dirty="0">
                <a:solidFill>
                  <a:schemeClr val="tx1"/>
                </a:solidFill>
                <a:latin typeface="Helvetica" pitchFamily="2" charset="0"/>
                <a:sym typeface="Wingdings" pitchFamily="2" charset="2"/>
              </a:rPr>
              <a:t> Model</a:t>
            </a:r>
            <a:endParaRPr lang="it-IT" sz="2800" dirty="0">
              <a:solidFill>
                <a:schemeClr val="tx1"/>
              </a:solidFill>
              <a:sym typeface="Wingdings" pitchFamily="2" charset="2"/>
            </a:endParaRP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Quasilinear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limit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and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other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reduced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local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models</a:t>
            </a:r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1600" dirty="0">
              <a:solidFill>
                <a:schemeClr val="accent1">
                  <a:hueOff val="47394"/>
                  <a:satOff val="-25753"/>
                  <a:lumOff val="-7544"/>
                </a:schemeClr>
              </a:solidFill>
            </a:endParaRPr>
          </a:p>
          <a:p>
            <a:pPr marL="493200" marR="457200" lvl="5" indent="-45720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>
                <a:solidFill>
                  <a:schemeClr val="tx1"/>
                </a:solidFill>
              </a:rPr>
              <a:t> </a:t>
            </a:r>
            <a:r>
              <a:rPr lang="it-IT" sz="3200" dirty="0" err="1">
                <a:solidFill>
                  <a:schemeClr val="tx1"/>
                </a:solidFill>
              </a:rPr>
              <a:t>Discussion</a:t>
            </a:r>
            <a:r>
              <a:rPr lang="it-IT" sz="3200" dirty="0">
                <a:solidFill>
                  <a:schemeClr val="tx1"/>
                </a:solidFill>
              </a:rPr>
              <a:t> and </a:t>
            </a:r>
            <a:r>
              <a:rPr lang="it-IT" sz="3200" dirty="0" err="1">
                <a:solidFill>
                  <a:schemeClr val="tx1"/>
                </a:solidFill>
              </a:rPr>
              <a:t>conclusions</a:t>
            </a:r>
            <a:endParaRPr lang="it-IT" sz="3200" dirty="0">
              <a:solidFill>
                <a:schemeClr val="tx1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5A78D86-F8EE-EBE9-4F80-343C8E446532}"/>
              </a:ext>
            </a:extLst>
          </p:cNvPr>
          <p:cNvSpPr/>
          <p:nvPr/>
        </p:nvSpPr>
        <p:spPr>
          <a:xfrm>
            <a:off x="268500" y="4969569"/>
            <a:ext cx="12427592" cy="3697356"/>
          </a:xfrm>
          <a:prstGeom prst="roundRect">
            <a:avLst/>
          </a:prstGeom>
          <a:solidFill>
            <a:srgbClr val="FFFFFF">
              <a:alpha val="79624"/>
            </a:srgbClr>
          </a:solidFill>
          <a:ln w="12700" cap="flat">
            <a:noFill/>
            <a:miter lim="400000"/>
          </a:ln>
          <a:effectLst>
            <a:outerShdw dir="5400000" sx="1000" sy="1000" algn="ctr" rotWithShape="0">
              <a:schemeClr val="bg1"/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0ED32BF-469C-F2A9-2C7C-3F1E476C8D48}"/>
              </a:ext>
            </a:extLst>
          </p:cNvPr>
          <p:cNvSpPr/>
          <p:nvPr/>
        </p:nvSpPr>
        <p:spPr>
          <a:xfrm>
            <a:off x="466562" y="1199661"/>
            <a:ext cx="12427592" cy="962545"/>
          </a:xfrm>
          <a:prstGeom prst="roundRect">
            <a:avLst/>
          </a:prstGeom>
          <a:solidFill>
            <a:srgbClr val="FFFFFF">
              <a:alpha val="79624"/>
            </a:srgbClr>
          </a:solidFill>
          <a:ln w="12700" cap="flat">
            <a:noFill/>
            <a:miter lim="400000"/>
          </a:ln>
          <a:effectLst>
            <a:outerShdw dir="5400000" sx="1000" sy="1000" algn="ctr" rotWithShape="0">
              <a:schemeClr val="bg1"/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63D8DF1-5291-DF96-D829-808DEBDD794A}"/>
              </a:ext>
            </a:extLst>
          </p:cNvPr>
          <p:cNvSpPr/>
          <p:nvPr/>
        </p:nvSpPr>
        <p:spPr>
          <a:xfrm>
            <a:off x="637778" y="2723904"/>
            <a:ext cx="12427592" cy="962545"/>
          </a:xfrm>
          <a:prstGeom prst="roundRect">
            <a:avLst/>
          </a:prstGeom>
          <a:solidFill>
            <a:srgbClr val="FFFFFF">
              <a:alpha val="79624"/>
            </a:srgbClr>
          </a:solidFill>
          <a:ln w="12700" cap="flat">
            <a:noFill/>
            <a:miter lim="400000"/>
          </a:ln>
          <a:effectLst>
            <a:outerShdw dir="5400000" sx="1000" sy="1000" algn="ctr" rotWithShape="0">
              <a:schemeClr val="bg1"/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100108847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Title 3"/>
          <p:cNvSpPr txBox="1">
            <a:spLocks noGrp="1"/>
          </p:cNvSpPr>
          <p:nvPr>
            <p:ph type="title"/>
          </p:nvPr>
        </p:nvSpPr>
        <p:spPr>
          <a:xfrm>
            <a:off x="745261" y="68733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/>
              <a:t>PSZS in LIGKA/HAGIS</a:t>
            </a:r>
            <a:endParaRPr dirty="0"/>
          </a:p>
        </p:txBody>
      </p:sp>
      <p:sp>
        <p:nvSpPr>
          <p:cNvPr id="4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21</a:t>
            </a:fld>
            <a:endParaRPr/>
          </a:p>
        </p:txBody>
      </p:sp>
      <p:pic>
        <p:nvPicPr>
          <p:cNvPr id="471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2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C8D529-DDF4-B64B-9797-54C5CFC701A0}"/>
              </a:ext>
            </a:extLst>
          </p:cNvPr>
          <p:cNvSpPr txBox="1"/>
          <p:nvPr/>
        </p:nvSpPr>
        <p:spPr>
          <a:xfrm>
            <a:off x="7673265" y="2279122"/>
            <a:ext cx="4493217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[</a:t>
            </a:r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</a:rPr>
              <a:t>Courtesy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</a:rPr>
              <a:t>Ph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</a:rPr>
              <a:t>Lauber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; 2022]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sym typeface="Helvetica Light"/>
              </a:rPr>
              <a:t>[EFTC 2023 </a:t>
            </a:r>
            <a:r>
              <a:rPr kumimoji="0" lang="it-IT" sz="2400" b="1" i="0" u="none" strike="noStrike" cap="none" spc="0" normalizeH="0" baseline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sym typeface="Helvetica Light"/>
              </a:rPr>
              <a:t>invited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sym typeface="Helvetica Light"/>
              </a:rPr>
              <a:t>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752280-6135-0B48-86CD-D08512CB2A32}"/>
              </a:ext>
            </a:extLst>
          </p:cNvPr>
          <p:cNvSpPr txBox="1"/>
          <p:nvPr/>
        </p:nvSpPr>
        <p:spPr>
          <a:xfrm>
            <a:off x="1134955" y="2091404"/>
            <a:ext cx="3795911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ITER 15MA case;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TAE </a:t>
            </a:r>
            <a:r>
              <a:rPr kumimoji="0" lang="it-IT" sz="36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n</a:t>
            </a:r>
            <a:r>
              <a:rPr kumimoji="0" lang="it-IT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=13</a:t>
            </a:r>
          </a:p>
        </p:txBody>
      </p:sp>
      <p:pic>
        <p:nvPicPr>
          <p:cNvPr id="7" name="100015_29_F.pdf" descr="100015_29_F.pdf">
            <a:extLst>
              <a:ext uri="{FF2B5EF4-FFF2-40B4-BE49-F238E27FC236}">
                <a16:creationId xmlns:a16="http://schemas.microsoft.com/office/drawing/2014/main" id="{03090A5C-D98D-52BE-6335-D2DB7C0DD0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67" y="3170880"/>
            <a:ext cx="6647741" cy="46534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sp>
        <p:nvSpPr>
          <p:cNvPr id="17" name="ATEP code: solve transport equation for PSZS with sources and collisions">
            <a:extLst>
              <a:ext uri="{FF2B5EF4-FFF2-40B4-BE49-F238E27FC236}">
                <a16:creationId xmlns:a16="http://schemas.microsoft.com/office/drawing/2014/main" id="{8F60A1D7-2B98-60C5-A641-E9ABA04261F4}"/>
              </a:ext>
            </a:extLst>
          </p:cNvPr>
          <p:cNvSpPr txBox="1"/>
          <p:nvPr/>
        </p:nvSpPr>
        <p:spPr>
          <a:xfrm>
            <a:off x="547794" y="7672934"/>
            <a:ext cx="5632626" cy="31741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7093" tIns="27093" rIns="27093" bIns="27093" anchor="ctr">
            <a:spAutoFit/>
          </a:bodyPr>
          <a:lstStyle>
            <a:lvl1pPr algn="ctr" defTabSz="309562">
              <a:defRPr sz="900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lang="it-IT" sz="1707" dirty="0">
                <a:latin typeface="+mn-lt"/>
              </a:rPr>
              <a:t>ITER plasma from H&amp;CD WF by M. Schneider</a:t>
            </a:r>
            <a:endParaRPr sz="1707" dirty="0">
              <a:solidFill>
                <a:srgbClr val="003399"/>
              </a:solidFill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8787D3-4E28-0EFB-0C32-34C30782A7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7599" y="3283716"/>
            <a:ext cx="5664200" cy="4292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ECA102-743E-BD37-2BAE-ACF23AE41241}"/>
              </a:ext>
            </a:extLst>
          </p:cNvPr>
          <p:cNvSpPr txBox="1"/>
          <p:nvPr/>
        </p:nvSpPr>
        <p:spPr>
          <a:xfrm>
            <a:off x="10262839" y="3928695"/>
            <a:ext cx="2228174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dirty="0"/>
              <a:t>f=75.5kHz</a:t>
            </a:r>
            <a:endParaRPr kumimoji="0" lang="en-U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7AC5B0-56AD-17F5-13C5-8ECCC366E844}"/>
              </a:ext>
            </a:extLst>
          </p:cNvPr>
          <p:cNvSpPr txBox="1"/>
          <p:nvPr/>
        </p:nvSpPr>
        <p:spPr>
          <a:xfrm>
            <a:off x="7650022" y="7719265"/>
            <a:ext cx="4539704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Computed by LIGKA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Using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EP Workflow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03393F-5F6D-BC35-2E3B-574A5E596FC9}"/>
              </a:ext>
            </a:extLst>
          </p:cNvPr>
          <p:cNvSpPr txBox="1"/>
          <p:nvPr/>
        </p:nvSpPr>
        <p:spPr>
          <a:xfrm>
            <a:off x="7508103" y="1203137"/>
            <a:ext cx="5496697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[</a:t>
            </a:r>
            <a:r>
              <a:rPr lang="en-GB" sz="24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P. Lauber et al., NF 64, 096010 (2024)]</a:t>
            </a:r>
          </a:p>
        </p:txBody>
      </p:sp>
    </p:spTree>
    <p:extLst>
      <p:ext uri="{BB962C8B-B14F-4D97-AF65-F5344CB8AC3E}">
        <p14:creationId xmlns:p14="http://schemas.microsoft.com/office/powerpoint/2010/main" val="3247491039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Title 3"/>
          <p:cNvSpPr txBox="1">
            <a:spLocks noGrp="1"/>
          </p:cNvSpPr>
          <p:nvPr>
            <p:ph type="title"/>
          </p:nvPr>
        </p:nvSpPr>
        <p:spPr>
          <a:xfrm>
            <a:off x="745261" y="68733"/>
            <a:ext cx="10870319" cy="1134404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/>
              <a:t>Distribution </a:t>
            </a:r>
            <a:r>
              <a:rPr lang="it-IT" dirty="0" err="1"/>
              <a:t>function</a:t>
            </a:r>
            <a:r>
              <a:rPr lang="it-IT" dirty="0"/>
              <a:t> </a:t>
            </a:r>
            <a:r>
              <a:rPr lang="it-IT" dirty="0" err="1"/>
              <a:t>representation</a:t>
            </a:r>
            <a:endParaRPr dirty="0"/>
          </a:p>
        </p:txBody>
      </p:sp>
      <p:sp>
        <p:nvSpPr>
          <p:cNvPr id="4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22</a:t>
            </a:fld>
            <a:endParaRPr/>
          </a:p>
        </p:txBody>
      </p:sp>
      <p:pic>
        <p:nvPicPr>
          <p:cNvPr id="471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2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C8D529-DDF4-B64B-9797-54C5CFC701A0}"/>
              </a:ext>
            </a:extLst>
          </p:cNvPr>
          <p:cNvSpPr txBox="1"/>
          <p:nvPr/>
        </p:nvSpPr>
        <p:spPr>
          <a:xfrm>
            <a:off x="8057122" y="2102894"/>
            <a:ext cx="3605154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[</a:t>
            </a:r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</a:rPr>
              <a:t>Courtesy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</a:rPr>
              <a:t>Ph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</a:rPr>
              <a:t>Lauber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]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88128E-8562-08AC-B1FB-A3F04475C0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891" y="2811792"/>
            <a:ext cx="12794302" cy="3833909"/>
          </a:xfrm>
          <a:prstGeom prst="rect">
            <a:avLst/>
          </a:prstGeom>
        </p:spPr>
      </p:pic>
      <p:sp>
        <p:nvSpPr>
          <p:cNvPr id="7" name="TextBox 12">
            <a:extLst>
              <a:ext uri="{FF2B5EF4-FFF2-40B4-BE49-F238E27FC236}">
                <a16:creationId xmlns:a16="http://schemas.microsoft.com/office/drawing/2014/main" id="{25E898AC-9AE4-37FF-85B0-94D4B8567AE3}"/>
              </a:ext>
            </a:extLst>
          </p:cNvPr>
          <p:cNvSpPr txBox="1"/>
          <p:nvPr/>
        </p:nvSpPr>
        <p:spPr>
          <a:xfrm>
            <a:off x="411842" y="6962457"/>
            <a:ext cx="12181115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buSzPct val="100000"/>
              <a:buFont typeface="Wingdings-Regular"/>
              <a:buChar char="❑"/>
            </a:pP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Binning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smoothing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and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splining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allow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to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construct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regular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derivatives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in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phase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space</a:t>
            </a:r>
            <a:endParaRPr lang="it-IT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D830CC-3BC8-92FE-6AD1-25AB649B4E9D}"/>
              </a:ext>
            </a:extLst>
          </p:cNvPr>
          <p:cNvSpPr txBox="1"/>
          <p:nvPr/>
        </p:nvSpPr>
        <p:spPr>
          <a:xfrm>
            <a:off x="0" y="1593195"/>
            <a:ext cx="6515100" cy="9541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2800" i="1" dirty="0">
                <a:effectLst/>
                <a:latin typeface="Helvetica" pitchFamily="2" charset="0"/>
              </a:rPr>
              <a:t>original marker data as calculated by the NEMO/SPOT package</a:t>
            </a:r>
            <a:endParaRPr lang="en-GB" sz="2800" dirty="0">
              <a:effectLst/>
              <a:latin typeface="Helvetica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4F0F22-7DB4-5FCC-B2DA-1AD214AED78D}"/>
              </a:ext>
            </a:extLst>
          </p:cNvPr>
          <p:cNvSpPr txBox="1"/>
          <p:nvPr/>
        </p:nvSpPr>
        <p:spPr>
          <a:xfrm>
            <a:off x="7508103" y="1162204"/>
            <a:ext cx="5496697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[</a:t>
            </a:r>
            <a:r>
              <a:rPr lang="en-GB" sz="24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P. Lauber et al., NF 64, 096010 (2024)]</a:t>
            </a:r>
          </a:p>
        </p:txBody>
      </p:sp>
    </p:spTree>
    <p:extLst>
      <p:ext uri="{BB962C8B-B14F-4D97-AF65-F5344CB8AC3E}">
        <p14:creationId xmlns:p14="http://schemas.microsoft.com/office/powerpoint/2010/main" val="2260019483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9187140-F62D-8EE9-B82C-4E99BB514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059" y="1808922"/>
            <a:ext cx="9303593" cy="6977695"/>
          </a:xfrm>
          <a:prstGeom prst="rect">
            <a:avLst/>
          </a:prstGeom>
        </p:spPr>
      </p:pic>
      <p:sp>
        <p:nvSpPr>
          <p:cNvPr id="469" name="Title 3"/>
          <p:cNvSpPr txBox="1">
            <a:spLocks noGrp="1"/>
          </p:cNvSpPr>
          <p:nvPr>
            <p:ph type="title"/>
          </p:nvPr>
        </p:nvSpPr>
        <p:spPr>
          <a:xfrm>
            <a:off x="745261" y="68733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/>
              <a:t>ATEP 3D code - I</a:t>
            </a:r>
            <a:endParaRPr dirty="0"/>
          </a:p>
        </p:txBody>
      </p:sp>
      <p:sp>
        <p:nvSpPr>
          <p:cNvPr id="4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23</a:t>
            </a:fld>
            <a:endParaRPr/>
          </a:p>
        </p:txBody>
      </p:sp>
      <p:pic>
        <p:nvPicPr>
          <p:cNvPr id="471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2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CasellaDiTesto 1">
            <a:extLst>
              <a:ext uri="{FF2B5EF4-FFF2-40B4-BE49-F238E27FC236}">
                <a16:creationId xmlns:a16="http://schemas.microsoft.com/office/drawing/2014/main" id="{9F5C8FF4-7F72-0436-6F21-0603C47D9BCD}"/>
              </a:ext>
            </a:extLst>
          </p:cNvPr>
          <p:cNvSpPr txBox="1"/>
          <p:nvPr/>
        </p:nvSpPr>
        <p:spPr>
          <a:xfrm>
            <a:off x="10006218" y="1992884"/>
            <a:ext cx="30344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Helvetica" pitchFamily="2" charset="0"/>
              </a:rPr>
              <a:t>[Courtesy G. Meng] </a:t>
            </a:r>
          </a:p>
          <a:p>
            <a:r>
              <a:rPr lang="en-US" sz="2400" b="1" dirty="0">
                <a:solidFill>
                  <a:schemeClr val="accent1"/>
                </a:solidFill>
                <a:latin typeface="Helvetica" pitchFamily="2" charset="0"/>
              </a:rPr>
              <a:t>[Invited EPS 2024]</a:t>
            </a:r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C459568A-5A27-49E2-86B9-61DE601438EA}"/>
              </a:ext>
            </a:extLst>
          </p:cNvPr>
          <p:cNvSpPr txBox="1"/>
          <p:nvPr/>
        </p:nvSpPr>
        <p:spPr>
          <a:xfrm>
            <a:off x="411842" y="1327108"/>
            <a:ext cx="12181115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buSzPct val="100000"/>
              <a:buFont typeface="Wingdings-Regular"/>
              <a:buChar char="❑"/>
            </a:pP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Initial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value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problem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solved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with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orbit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averaged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collision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operator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282A7F-3186-CB8A-C654-634851C985DC}"/>
              </a:ext>
            </a:extLst>
          </p:cNvPr>
          <p:cNvSpPr txBox="1"/>
          <p:nvPr/>
        </p:nvSpPr>
        <p:spPr>
          <a:xfrm>
            <a:off x="7199814" y="7868939"/>
            <a:ext cx="6142917" cy="9541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 algn="l">
              <a:buFont typeface="Arial"/>
              <a:buChar char="•"/>
              <a:defRPr/>
            </a:pPr>
            <a:r>
              <a:rPr lang="en-US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Source model: Gaussian function for NBI for comparison with SPOT</a:t>
            </a:r>
          </a:p>
        </p:txBody>
      </p:sp>
    </p:spTree>
    <p:extLst>
      <p:ext uri="{BB962C8B-B14F-4D97-AF65-F5344CB8AC3E}">
        <p14:creationId xmlns:p14="http://schemas.microsoft.com/office/powerpoint/2010/main" val="134067497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Title 3"/>
          <p:cNvSpPr txBox="1">
            <a:spLocks noGrp="1"/>
          </p:cNvSpPr>
          <p:nvPr>
            <p:ph type="title"/>
          </p:nvPr>
        </p:nvSpPr>
        <p:spPr>
          <a:xfrm>
            <a:off x="745261" y="68733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/>
              <a:t>ATEP 3D code - II</a:t>
            </a:r>
            <a:endParaRPr dirty="0"/>
          </a:p>
        </p:txBody>
      </p:sp>
      <p:sp>
        <p:nvSpPr>
          <p:cNvPr id="4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24</a:t>
            </a:fld>
            <a:endParaRPr/>
          </a:p>
        </p:txBody>
      </p:sp>
      <p:pic>
        <p:nvPicPr>
          <p:cNvPr id="471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A3BBB0E-0C23-F560-E6A0-9FDBDE456F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11842" y="2407053"/>
            <a:ext cx="12181115" cy="4569917"/>
          </a:xfrm>
          <a:prstGeom prst="rect">
            <a:avLst/>
          </a:prstGeom>
        </p:spPr>
      </p:pic>
      <p:sp>
        <p:nvSpPr>
          <p:cNvPr id="5" name="TextBox 12">
            <a:extLst>
              <a:ext uri="{FF2B5EF4-FFF2-40B4-BE49-F238E27FC236}">
                <a16:creationId xmlns:a16="http://schemas.microsoft.com/office/drawing/2014/main" id="{C459568A-5A27-49E2-86B9-61DE601438EA}"/>
              </a:ext>
            </a:extLst>
          </p:cNvPr>
          <p:cNvSpPr txBox="1"/>
          <p:nvPr/>
        </p:nvSpPr>
        <p:spPr>
          <a:xfrm>
            <a:off x="411842" y="1327108"/>
            <a:ext cx="12181115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buSzPct val="100000"/>
              <a:buFont typeface="Wingdings-Regular"/>
              <a:buChar char="❑"/>
            </a:pP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Steady state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solution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obtained</a:t>
            </a: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with sources</a:t>
            </a:r>
          </a:p>
          <a:p>
            <a:pPr algn="l">
              <a:buSzPct val="100000"/>
            </a:pPr>
            <a:r>
              <a:rPr lang="it-IT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    and </a:t>
            </a:r>
            <a:r>
              <a:rPr lang="it-IT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collisions</a:t>
            </a:r>
            <a:endParaRPr lang="it-IT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78EF1B-7FA9-751B-A877-9082DB70C1FD}"/>
              </a:ext>
            </a:extLst>
          </p:cNvPr>
          <p:cNvSpPr txBox="1"/>
          <p:nvPr/>
        </p:nvSpPr>
        <p:spPr>
          <a:xfrm>
            <a:off x="4960690" y="7278406"/>
            <a:ext cx="9468350" cy="1815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00" indent="-457200" algn="l">
              <a:buFont typeface="Wingdings" pitchFamily="2" charset="2"/>
              <a:buChar char="Ø"/>
              <a:defRPr/>
            </a:pPr>
            <a:r>
              <a:rPr lang="en-US" sz="2800" dirty="0">
                <a:latin typeface="Helvetica" pitchFamily="2" charset="0"/>
              </a:rPr>
              <a:t>Comparison with SPOT, reasonable agreement</a:t>
            </a:r>
          </a:p>
          <a:p>
            <a:pPr marL="457200" indent="-457200" algn="l">
              <a:buFont typeface="Wingdings" pitchFamily="2" charset="2"/>
              <a:buChar char="Ø"/>
              <a:defRPr/>
            </a:pPr>
            <a:r>
              <a:rPr lang="en-US" sz="2800" dirty="0">
                <a:latin typeface="Helvetica" pitchFamily="2" charset="0"/>
              </a:rPr>
              <a:t>slowed-down in </a:t>
            </a:r>
            <a:r>
              <a:rPr lang="en-US" sz="2800" dirty="0">
                <a:solidFill>
                  <a:srgbClr val="C00000"/>
                </a:solidFill>
                <a:latin typeface="Helvetica" pitchFamily="2" charset="0"/>
              </a:rPr>
              <a:t>1 second: transport time scale!</a:t>
            </a:r>
          </a:p>
          <a:p>
            <a:pPr marL="457200" indent="-457200" algn="l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800" b="0" dirty="0">
                <a:solidFill>
                  <a:schemeClr val="accent1"/>
                </a:solidFill>
                <a:latin typeface="Helvetica" pitchFamily="2" charset="0"/>
              </a:rPr>
              <a:t>ATEP-3D, 30 mins/case</a:t>
            </a:r>
          </a:p>
          <a:p>
            <a:pPr marL="457200" indent="-457200" algn="l"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2800" b="0" dirty="0">
                <a:solidFill>
                  <a:schemeClr val="accent1"/>
                </a:solidFill>
                <a:latin typeface="Helvetica" pitchFamily="2" charset="0"/>
              </a:rPr>
              <a:t>Monte-Carlo code, several days/case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C57B151-CBBE-90F8-3E1B-F6D78FE374AE}"/>
              </a:ext>
            </a:extLst>
          </p:cNvPr>
          <p:cNvSpPr txBox="1"/>
          <p:nvPr/>
        </p:nvSpPr>
        <p:spPr>
          <a:xfrm>
            <a:off x="35485" y="7238906"/>
            <a:ext cx="4734175" cy="1384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00" indent="-457200" algn="l">
              <a:buFont typeface="Wingdings" pitchFamily="2" charset="2"/>
              <a:buChar char="Ø"/>
              <a:defRPr/>
            </a:pPr>
            <a:r>
              <a:rPr lang="en-US" sz="2800" dirty="0">
                <a:latin typeface="Helvetica" pitchFamily="2" charset="0"/>
              </a:rPr>
              <a:t>Source model: Gaussian function for NBI</a:t>
            </a:r>
          </a:p>
          <a:p>
            <a:pPr marL="285750" indent="-285750" algn="l">
              <a:buFont typeface="Arial"/>
              <a:buChar char="•"/>
              <a:defRPr/>
            </a:pPr>
            <a:endParaRPr lang="en-US" sz="2800" b="0" dirty="0">
              <a:solidFill>
                <a:srgbClr val="0000FF"/>
              </a:solidFill>
            </a:endParaRPr>
          </a:p>
        </p:txBody>
      </p:sp>
      <p:sp>
        <p:nvSpPr>
          <p:cNvPr id="6" name="CasellaDiTesto 1">
            <a:extLst>
              <a:ext uri="{FF2B5EF4-FFF2-40B4-BE49-F238E27FC236}">
                <a16:creationId xmlns:a16="http://schemas.microsoft.com/office/drawing/2014/main" id="{57C56369-9059-3E3B-ABF0-36CEA107B799}"/>
              </a:ext>
            </a:extLst>
          </p:cNvPr>
          <p:cNvSpPr txBox="1"/>
          <p:nvPr/>
        </p:nvSpPr>
        <p:spPr>
          <a:xfrm>
            <a:off x="10006218" y="1339450"/>
            <a:ext cx="30344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Helvetica" pitchFamily="2" charset="0"/>
              </a:rPr>
              <a:t>[Courtesy G. Meng] </a:t>
            </a:r>
          </a:p>
          <a:p>
            <a:r>
              <a:rPr lang="en-US" sz="2400" b="1" dirty="0">
                <a:solidFill>
                  <a:schemeClr val="accent1"/>
                </a:solidFill>
                <a:latin typeface="Helvetica" pitchFamily="2" charset="0"/>
              </a:rPr>
              <a:t>[Invited EPS 2024]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4EAE31-BA8B-1842-1FD8-965484651F40}"/>
              </a:ext>
            </a:extLst>
          </p:cNvPr>
          <p:cNvSpPr txBox="1"/>
          <p:nvPr/>
        </p:nvSpPr>
        <p:spPr>
          <a:xfrm>
            <a:off x="7621697" y="6806482"/>
            <a:ext cx="5347618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[</a:t>
            </a:r>
            <a:r>
              <a:rPr lang="en-GB" sz="24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G. Meng et al., NF 64, 096009 (2024)]</a:t>
            </a:r>
          </a:p>
        </p:txBody>
      </p:sp>
    </p:spTree>
    <p:extLst>
      <p:ext uri="{BB962C8B-B14F-4D97-AF65-F5344CB8AC3E}">
        <p14:creationId xmlns:p14="http://schemas.microsoft.com/office/powerpoint/2010/main" val="2716943109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Title 3"/>
          <p:cNvSpPr txBox="1">
            <a:spLocks noGrp="1"/>
          </p:cNvSpPr>
          <p:nvPr>
            <p:ph type="title"/>
          </p:nvPr>
        </p:nvSpPr>
        <p:spPr>
          <a:xfrm>
            <a:off x="745261" y="68733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/>
              <a:t>Off-</a:t>
            </a:r>
            <a:r>
              <a:rPr lang="it-IT" dirty="0" err="1"/>
              <a:t>axis</a:t>
            </a:r>
            <a:r>
              <a:rPr lang="it-IT" dirty="0"/>
              <a:t> </a:t>
            </a:r>
            <a:r>
              <a:rPr lang="it-IT" dirty="0" err="1"/>
              <a:t>beam</a:t>
            </a:r>
            <a:r>
              <a:rPr lang="it-IT" dirty="0"/>
              <a:t> </a:t>
            </a:r>
            <a:r>
              <a:rPr lang="it-IT" dirty="0" err="1"/>
              <a:t>relaxation</a:t>
            </a:r>
            <a:r>
              <a:rPr lang="it-IT" dirty="0"/>
              <a:t> in ITER</a:t>
            </a:r>
            <a:endParaRPr dirty="0"/>
          </a:p>
        </p:txBody>
      </p:sp>
      <p:sp>
        <p:nvSpPr>
          <p:cNvPr id="4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25</a:t>
            </a:fld>
            <a:endParaRPr/>
          </a:p>
        </p:txBody>
      </p:sp>
      <p:pic>
        <p:nvPicPr>
          <p:cNvPr id="471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2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C8D529-DDF4-B64B-9797-54C5CFC701A0}"/>
              </a:ext>
            </a:extLst>
          </p:cNvPr>
          <p:cNvSpPr txBox="1"/>
          <p:nvPr/>
        </p:nvSpPr>
        <p:spPr>
          <a:xfrm>
            <a:off x="8013841" y="2300152"/>
            <a:ext cx="3691716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rPr>
              <a:t>[</a:t>
            </a:r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rPr>
              <a:t>Courtesy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rPr>
              <a:t> of </a:t>
            </a:r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rPr>
              <a:t>Ph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rPr>
              <a:t>. </a:t>
            </a:r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rPr>
              <a:t>Lauber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Helvetica" pitchFamily="2" charset="0"/>
              </a:rPr>
              <a:t>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752280-6135-0B48-86CD-D08512CB2A32}"/>
              </a:ext>
            </a:extLst>
          </p:cNvPr>
          <p:cNvSpPr txBox="1"/>
          <p:nvPr/>
        </p:nvSpPr>
        <p:spPr>
          <a:xfrm>
            <a:off x="943646" y="1638132"/>
            <a:ext cx="3795911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ITER 15MA case;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TAE </a:t>
            </a:r>
            <a:r>
              <a:rPr kumimoji="0" lang="it-IT" sz="36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n</a:t>
            </a:r>
            <a:r>
              <a:rPr kumimoji="0" lang="it-IT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=13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88D47D-5FCE-8A59-C9A1-3081F10CDE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440" y="2669446"/>
            <a:ext cx="12245919" cy="46760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521B274-D0E1-8475-BCE4-BD94424A6E46}"/>
              </a:ext>
            </a:extLst>
          </p:cNvPr>
          <p:cNvSpPr txBox="1"/>
          <p:nvPr/>
        </p:nvSpPr>
        <p:spPr>
          <a:xfrm>
            <a:off x="379439" y="7304728"/>
            <a:ext cx="12245919" cy="23801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GB" sz="2800" dirty="0">
                <a:effectLst/>
                <a:latin typeface="Helvetica" pitchFamily="2" charset="0"/>
              </a:rPr>
              <a:t>Radial projection (</a:t>
            </a:r>
            <a:r>
              <a:rPr lang="el-GR" sz="2800" dirty="0" err="1">
                <a:effectLst/>
                <a:latin typeface="Helvetica" pitchFamily="2" charset="0"/>
              </a:rPr>
              <a:t>ϱ</a:t>
            </a:r>
            <a:r>
              <a:rPr lang="en-GB" sz="2800" dirty="0">
                <a:effectLst/>
                <a:latin typeface="Helvetica" pitchFamily="2" charset="0"/>
              </a:rPr>
              <a:t>tor) of the distribution function of energetic</a:t>
            </a:r>
          </a:p>
          <a:p>
            <a:r>
              <a:rPr lang="en-GB" sz="2800" dirty="0">
                <a:effectLst/>
                <a:latin typeface="Helvetica" pitchFamily="2" charset="0"/>
              </a:rPr>
              <a:t>hydrogen particles, #100015/1, initial (as</a:t>
            </a:r>
            <a:r>
              <a:rPr lang="en-GB" sz="2800" dirty="0">
                <a:latin typeface="Helvetica" pitchFamily="2" charset="0"/>
              </a:rPr>
              <a:t> </a:t>
            </a:r>
            <a:r>
              <a:rPr lang="en-GB" sz="2800" dirty="0">
                <a:effectLst/>
                <a:latin typeface="Helvetica" pitchFamily="2" charset="0"/>
              </a:rPr>
              <a:t>given by NEMO/SPOT) and final state after evolving the PSZS transport equation for</a:t>
            </a:r>
            <a:r>
              <a:rPr lang="en-GB" sz="2800" dirty="0">
                <a:latin typeface="Helvetica" pitchFamily="2" charset="0"/>
              </a:rPr>
              <a:t> </a:t>
            </a:r>
            <a:r>
              <a:rPr lang="en-GB" sz="2800" dirty="0">
                <a:effectLst/>
                <a:latin typeface="Helvetica" pitchFamily="2" charset="0"/>
              </a:rPr>
              <a:t>700ms (1000 time steps) with </a:t>
            </a:r>
            <a:r>
              <a:rPr lang="en-GB" sz="2800" dirty="0">
                <a:solidFill>
                  <a:schemeClr val="tx1"/>
                </a:solidFill>
                <a:effectLst/>
                <a:latin typeface="Helvetica" pitchFamily="2" charset="0"/>
              </a:rPr>
              <a:t>constant-amplitude</a:t>
            </a:r>
            <a:r>
              <a:rPr lang="en-GB" sz="2800" dirty="0">
                <a:solidFill>
                  <a:srgbClr val="0000FF"/>
                </a:solidFill>
                <a:effectLst/>
                <a:latin typeface="Helvetica" pitchFamily="2" charset="0"/>
              </a:rPr>
              <a:t> </a:t>
            </a:r>
            <a:r>
              <a:rPr lang="en-GB" sz="2800" dirty="0">
                <a:solidFill>
                  <a:schemeClr val="accent1"/>
                </a:solidFill>
                <a:latin typeface="Helvetica" pitchFamily="2" charset="0"/>
              </a:rPr>
              <a:t>TAE with </a:t>
            </a:r>
            <a:r>
              <a:rPr lang="en-GB" sz="2800" dirty="0">
                <a:solidFill>
                  <a:schemeClr val="accent1"/>
                </a:solidFill>
                <a:latin typeface="Symbol" pitchFamily="2" charset="2"/>
              </a:rPr>
              <a:t>d</a:t>
            </a:r>
            <a:r>
              <a:rPr lang="en-GB" sz="2800" dirty="0">
                <a:solidFill>
                  <a:schemeClr val="accent1"/>
                </a:solidFill>
                <a:latin typeface="Helvetica" pitchFamily="2" charset="0"/>
              </a:rPr>
              <a:t>B/B = 10</a:t>
            </a:r>
            <a:r>
              <a:rPr lang="en-GB" sz="2800" baseline="30000" dirty="0">
                <a:solidFill>
                  <a:schemeClr val="accent1"/>
                </a:solidFill>
                <a:latin typeface="Helvetica" pitchFamily="2" charset="0"/>
              </a:rPr>
              <a:t>-5</a:t>
            </a:r>
            <a:endParaRPr lang="en-GB" sz="2800" baseline="30000" dirty="0">
              <a:solidFill>
                <a:schemeClr val="accent1"/>
              </a:solidFill>
              <a:effectLst/>
              <a:latin typeface="Helvetica" pitchFamily="2" charset="0"/>
            </a:endParaRP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B5097D-BD03-17E7-1197-A9A6F1325E8D}"/>
              </a:ext>
            </a:extLst>
          </p:cNvPr>
          <p:cNvSpPr txBox="1"/>
          <p:nvPr/>
        </p:nvSpPr>
        <p:spPr>
          <a:xfrm>
            <a:off x="7508103" y="1162204"/>
            <a:ext cx="5496697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it-IT" sz="2400" b="1" dirty="0">
                <a:solidFill>
                  <a:schemeClr val="accent1">
                    <a:lumMod val="75000"/>
                  </a:schemeClr>
                </a:solidFill>
              </a:rPr>
              <a:t>[</a:t>
            </a:r>
            <a:r>
              <a:rPr lang="en-GB" sz="24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P. Lauber et al., NF 64, 096010 (2024)]</a:t>
            </a:r>
          </a:p>
        </p:txBody>
      </p:sp>
    </p:spTree>
    <p:extLst>
      <p:ext uri="{BB962C8B-B14F-4D97-AF65-F5344CB8AC3E}">
        <p14:creationId xmlns:p14="http://schemas.microsoft.com/office/powerpoint/2010/main" val="3830609031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Outline</a:t>
            </a:r>
            <a:endParaRPr dirty="0"/>
          </a:p>
        </p:txBody>
      </p:sp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26</a:t>
            </a:fld>
            <a:endParaRPr/>
          </a:p>
        </p:txBody>
      </p:sp>
      <p:pic>
        <p:nvPicPr>
          <p:cNvPr id="183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0F6B554-1F66-F443-96E6-2ABC1D5DF7EF}"/>
              </a:ext>
            </a:extLst>
          </p:cNvPr>
          <p:cNvSpPr/>
          <p:nvPr/>
        </p:nvSpPr>
        <p:spPr>
          <a:xfrm>
            <a:off x="637778" y="1289025"/>
            <a:ext cx="12256376" cy="7386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" marR="457200" lvl="2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</a:t>
            </a:r>
            <a:r>
              <a:rPr lang="it-IT" sz="3200" dirty="0" err="1"/>
              <a:t>Burning</a:t>
            </a:r>
            <a:r>
              <a:rPr lang="it-IT" sz="3200" dirty="0"/>
              <a:t> </a:t>
            </a:r>
            <a:r>
              <a:rPr lang="it-IT" sz="3200" dirty="0" err="1"/>
              <a:t>plasmas</a:t>
            </a:r>
            <a:r>
              <a:rPr lang="it-IT" sz="3200" dirty="0"/>
              <a:t> </a:t>
            </a:r>
            <a:r>
              <a:rPr lang="it-IT" sz="3200" dirty="0" err="1"/>
              <a:t>as</a:t>
            </a:r>
            <a:r>
              <a:rPr lang="it-IT" sz="3200" dirty="0"/>
              <a:t> </a:t>
            </a:r>
            <a:r>
              <a:rPr lang="it-IT" sz="3200" dirty="0" err="1">
                <a:solidFill>
                  <a:schemeClr val="accent1"/>
                </a:solidFill>
              </a:rPr>
              <a:t>complex</a:t>
            </a:r>
            <a:r>
              <a:rPr lang="it-IT" sz="3200" dirty="0">
                <a:solidFill>
                  <a:schemeClr val="accent1"/>
                </a:solidFill>
              </a:rPr>
              <a:t> self-</a:t>
            </a:r>
            <a:r>
              <a:rPr lang="it-IT" sz="3200" dirty="0" err="1">
                <a:solidFill>
                  <a:schemeClr val="accent1"/>
                </a:solidFill>
              </a:rPr>
              <a:t>organized</a:t>
            </a:r>
            <a:r>
              <a:rPr lang="it-IT" sz="3200" dirty="0">
                <a:solidFill>
                  <a:schemeClr val="accent1"/>
                </a:solidFill>
              </a:rPr>
              <a:t> systems</a:t>
            </a:r>
          </a:p>
          <a:p>
            <a:pPr marL="36000" marR="457200" lvl="2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1600" dirty="0"/>
          </a:p>
          <a:p>
            <a:pPr marL="36000" marR="457200" lvl="4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</a:t>
            </a:r>
            <a:r>
              <a:rPr lang="it-IT" sz="3200" dirty="0" err="1"/>
              <a:t>Phase</a:t>
            </a:r>
            <a:r>
              <a:rPr lang="it-IT" sz="3200" dirty="0"/>
              <a:t> </a:t>
            </a:r>
            <a:r>
              <a:rPr lang="it-IT" sz="3200" dirty="0" err="1"/>
              <a:t>space</a:t>
            </a:r>
            <a:r>
              <a:rPr lang="it-IT" sz="3200" dirty="0"/>
              <a:t> </a:t>
            </a:r>
            <a:r>
              <a:rPr lang="it-IT" sz="3200" dirty="0" err="1"/>
              <a:t>transport</a:t>
            </a:r>
            <a:r>
              <a:rPr lang="it-IT" sz="3200" dirty="0"/>
              <a:t> and </a:t>
            </a:r>
            <a:r>
              <a:rPr lang="it-IT" sz="3200" dirty="0" err="1"/>
              <a:t>structure</a:t>
            </a:r>
            <a:r>
              <a:rPr lang="it-IT" sz="3200" dirty="0"/>
              <a:t> </a:t>
            </a:r>
            <a:r>
              <a:rPr lang="it-IT" sz="3200" dirty="0" err="1"/>
              <a:t>formation</a:t>
            </a:r>
            <a:r>
              <a:rPr lang="it-IT" sz="3200" dirty="0"/>
              <a:t>:</a:t>
            </a: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nonlinear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equilibrium</a:t>
            </a:r>
            <a:r>
              <a:rPr lang="it-IT" sz="2800" dirty="0">
                <a:solidFill>
                  <a:schemeClr val="tx1"/>
                </a:solidFill>
              </a:rPr>
              <a:t>: </a:t>
            </a:r>
            <a:r>
              <a:rPr lang="it-IT" sz="2800" dirty="0" err="1">
                <a:solidFill>
                  <a:schemeClr val="tx1"/>
                </a:solidFill>
              </a:rPr>
              <a:t>phase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space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zonal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  <a:r>
              <a:rPr lang="it-IT" sz="2800" dirty="0" err="1">
                <a:solidFill>
                  <a:schemeClr val="tx1"/>
                </a:solidFill>
              </a:rPr>
              <a:t>structures</a:t>
            </a:r>
            <a:r>
              <a:rPr lang="it-IT" sz="2800" dirty="0">
                <a:solidFill>
                  <a:schemeClr val="tx1"/>
                </a:solidFill>
              </a:rPr>
              <a:t> </a:t>
            </a:r>
          </a:p>
          <a:p>
            <a:pPr marL="1692000" marR="457200" lvl="8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tx1"/>
                </a:solidFill>
              </a:rPr>
              <a:t>	and </a:t>
            </a:r>
            <a:r>
              <a:rPr lang="it-IT" sz="2800" dirty="0" err="1">
                <a:solidFill>
                  <a:schemeClr val="tx1"/>
                </a:solidFill>
              </a:rPr>
              <a:t>zonal</a:t>
            </a:r>
            <a:r>
              <a:rPr lang="it-IT" sz="2800" dirty="0">
                <a:solidFill>
                  <a:schemeClr val="tx1"/>
                </a:solidFill>
              </a:rPr>
              <a:t> e.m. fields</a:t>
            </a: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EP workflow for computing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equilibrium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evolution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on     </a:t>
            </a:r>
          </a:p>
          <a:p>
            <a:pPr marL="1692000" marR="457200" lvl="8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long time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scales</a:t>
            </a:r>
            <a:r>
              <a:rPr lang="it-IT" sz="2800" dirty="0">
                <a:solidFill>
                  <a:schemeClr val="tx1"/>
                </a:solidFill>
              </a:rPr>
              <a:t> ~</a:t>
            </a:r>
            <a:r>
              <a:rPr lang="it-IT" sz="2800" dirty="0" err="1">
                <a:solidFill>
                  <a:schemeClr val="tx1"/>
                </a:solidFill>
                <a:latin typeface="Symbol" pitchFamily="2" charset="2"/>
              </a:rPr>
              <a:t>t</a:t>
            </a:r>
            <a:r>
              <a:rPr lang="it-IT" sz="2800" baseline="-25000" dirty="0" err="1">
                <a:solidFill>
                  <a:schemeClr val="tx1"/>
                </a:solidFill>
              </a:rPr>
              <a:t>E</a:t>
            </a:r>
            <a:endParaRPr lang="it-IT" sz="2800" baseline="-25000" dirty="0">
              <a:solidFill>
                <a:schemeClr val="tx1"/>
              </a:solidFill>
            </a:endParaRPr>
          </a:p>
          <a:p>
            <a:pPr marL="36000" marR="457200" lvl="6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1600" dirty="0"/>
              <a:t> </a:t>
            </a:r>
          </a:p>
          <a:p>
            <a:pPr marL="36000" marR="457200" lvl="4" indent="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</a:t>
            </a:r>
            <a:r>
              <a:rPr lang="it-IT" sz="3200" dirty="0" err="1"/>
              <a:t>Hierarchy</a:t>
            </a:r>
            <a:r>
              <a:rPr lang="it-IT" sz="3200" dirty="0"/>
              <a:t> of </a:t>
            </a:r>
            <a:r>
              <a:rPr lang="it-IT" sz="3200" dirty="0" err="1"/>
              <a:t>reduced</a:t>
            </a:r>
            <a:r>
              <a:rPr lang="it-IT" sz="3200" dirty="0"/>
              <a:t> models (</a:t>
            </a:r>
            <a:r>
              <a:rPr lang="it-IT" sz="3200" dirty="0" err="1"/>
              <a:t>within</a:t>
            </a:r>
            <a:r>
              <a:rPr lang="it-IT" sz="3200" dirty="0"/>
              <a:t> </a:t>
            </a:r>
            <a:r>
              <a:rPr lang="it-IT" sz="3200" dirty="0" err="1"/>
              <a:t>unified</a:t>
            </a:r>
            <a:r>
              <a:rPr lang="it-IT" sz="3200" dirty="0"/>
              <a:t> </a:t>
            </a:r>
            <a:r>
              <a:rPr lang="it-IT" sz="3200" dirty="0" err="1"/>
              <a:t>theoretical</a:t>
            </a:r>
            <a:r>
              <a:rPr lang="it-IT" sz="3200" dirty="0"/>
              <a:t>  </a:t>
            </a:r>
          </a:p>
          <a:p>
            <a:pPr marL="36000" marR="457200" lvl="4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/>
              <a:t>     framework): </a:t>
            </a: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full NL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gyrokinetic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description</a:t>
            </a:r>
            <a:endParaRPr lang="it-IT" sz="2800" dirty="0">
              <a:solidFill>
                <a:schemeClr val="tx1"/>
              </a:solidFill>
              <a:sym typeface="Wingdings" pitchFamily="2" charset="2"/>
            </a:endParaRP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>
                <a:solidFill>
                  <a:schemeClr val="tx1"/>
                </a:solidFill>
                <a:latin typeface="Helvetica" pitchFamily="2" charset="0"/>
                <a:sym typeface="Wingdings" pitchFamily="2" charset="2"/>
              </a:rPr>
              <a:t>the Dyson-</a:t>
            </a:r>
            <a:r>
              <a:rPr lang="it-IT" sz="2800" dirty="0" err="1">
                <a:solidFill>
                  <a:schemeClr val="tx1"/>
                </a:solidFill>
                <a:latin typeface="Helvetica" pitchFamily="2" charset="0"/>
                <a:sym typeface="Wingdings" pitchFamily="2" charset="2"/>
              </a:rPr>
              <a:t>Sch</a:t>
            </a:r>
            <a:r>
              <a:rPr lang="en-US" sz="2800" dirty="0" err="1">
                <a:effectLst/>
                <a:latin typeface="Helvetica" pitchFamily="2" charset="0"/>
                <a:ea typeface="Calibri" panose="020F0502020204030204" pitchFamily="34" charset="0"/>
              </a:rPr>
              <a:t>ö</a:t>
            </a:r>
            <a:r>
              <a:rPr lang="it-IT" sz="2800" dirty="0" err="1">
                <a:solidFill>
                  <a:schemeClr val="tx1"/>
                </a:solidFill>
                <a:latin typeface="Helvetica" pitchFamily="2" charset="0"/>
                <a:sym typeface="Wingdings" pitchFamily="2" charset="2"/>
              </a:rPr>
              <a:t>rdinger</a:t>
            </a:r>
            <a:r>
              <a:rPr lang="it-IT" sz="2800" dirty="0">
                <a:solidFill>
                  <a:schemeClr val="tx1"/>
                </a:solidFill>
                <a:latin typeface="Helvetica" pitchFamily="2" charset="0"/>
                <a:sym typeface="Wingdings" pitchFamily="2" charset="2"/>
              </a:rPr>
              <a:t> Model</a:t>
            </a:r>
            <a:endParaRPr lang="it-IT" sz="2800" dirty="0">
              <a:solidFill>
                <a:schemeClr val="tx1"/>
              </a:solidFill>
              <a:sym typeface="Wingdings" pitchFamily="2" charset="2"/>
            </a:endParaRPr>
          </a:p>
          <a:p>
            <a:pPr marL="1692000" marR="457200" lvl="6" indent="-457200" algn="just" defTabSz="457200">
              <a:spcAft>
                <a:spcPts val="600"/>
              </a:spcAft>
              <a:buClr>
                <a:schemeClr val="tx1"/>
              </a:buClr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2800"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Quasilinear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limit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and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other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reduced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sz="2800" dirty="0" err="1">
                <a:solidFill>
                  <a:schemeClr val="tx1"/>
                </a:solidFill>
                <a:sym typeface="Wingdings" pitchFamily="2" charset="2"/>
              </a:rPr>
              <a:t>local</a:t>
            </a:r>
            <a:r>
              <a:rPr lang="it-IT" sz="2800" dirty="0">
                <a:solidFill>
                  <a:schemeClr val="tx1"/>
                </a:solidFill>
                <a:sym typeface="Wingdings" pitchFamily="2" charset="2"/>
              </a:rPr>
              <a:t> models</a:t>
            </a:r>
          </a:p>
          <a:p>
            <a:pPr marL="36000" marR="457200" lvl="5" indent="0" algn="just" defTabSz="457200">
              <a:spcAft>
                <a:spcPts val="600"/>
              </a:spcAft>
              <a:buSzPct val="100000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it-IT" sz="1600" dirty="0">
              <a:solidFill>
                <a:schemeClr val="accent1">
                  <a:hueOff val="47394"/>
                  <a:satOff val="-25753"/>
                  <a:lumOff val="-7544"/>
                </a:schemeClr>
              </a:solidFill>
            </a:endParaRPr>
          </a:p>
          <a:p>
            <a:pPr marL="493200" marR="457200" lvl="5" indent="-457200" algn="just" defTabSz="457200">
              <a:spcAft>
                <a:spcPts val="600"/>
              </a:spcAft>
              <a:buSzPct val="100000"/>
              <a:buFont typeface="Wingdings" pitchFamily="2" charset="2"/>
              <a:buChar char="q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sz="3200" dirty="0">
                <a:solidFill>
                  <a:schemeClr val="tx1"/>
                </a:solidFill>
              </a:rPr>
              <a:t> </a:t>
            </a:r>
            <a:r>
              <a:rPr lang="it-IT" sz="3200" dirty="0" err="1">
                <a:solidFill>
                  <a:schemeClr val="tx1"/>
                </a:solidFill>
              </a:rPr>
              <a:t>Discussion</a:t>
            </a:r>
            <a:r>
              <a:rPr lang="it-IT" sz="3200" dirty="0">
                <a:solidFill>
                  <a:schemeClr val="tx1"/>
                </a:solidFill>
              </a:rPr>
              <a:t> and </a:t>
            </a:r>
            <a:r>
              <a:rPr lang="it-IT" sz="3200" dirty="0" err="1">
                <a:solidFill>
                  <a:schemeClr val="tx1"/>
                </a:solidFill>
              </a:rPr>
              <a:t>conclusions</a:t>
            </a:r>
            <a:endParaRPr lang="it-IT" sz="3200" dirty="0">
              <a:solidFill>
                <a:schemeClr val="tx1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5A78D86-F8EE-EBE9-4F80-343C8E446532}"/>
              </a:ext>
            </a:extLst>
          </p:cNvPr>
          <p:cNvSpPr/>
          <p:nvPr/>
        </p:nvSpPr>
        <p:spPr>
          <a:xfrm>
            <a:off x="413808" y="1353705"/>
            <a:ext cx="12427592" cy="3675496"/>
          </a:xfrm>
          <a:prstGeom prst="roundRect">
            <a:avLst/>
          </a:prstGeom>
          <a:solidFill>
            <a:srgbClr val="FFFFFF">
              <a:alpha val="79624"/>
            </a:srgbClr>
          </a:solidFill>
          <a:ln w="12700" cap="flat">
            <a:noFill/>
            <a:miter lim="400000"/>
          </a:ln>
          <a:effectLst>
            <a:outerShdw dir="5400000" sx="1000" sy="1000" algn="ctr" rotWithShape="0">
              <a:schemeClr val="bg1"/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0ED32BF-469C-F2A9-2C7C-3F1E476C8D48}"/>
              </a:ext>
            </a:extLst>
          </p:cNvPr>
          <p:cNvSpPr/>
          <p:nvPr/>
        </p:nvSpPr>
        <p:spPr>
          <a:xfrm>
            <a:off x="577208" y="7755242"/>
            <a:ext cx="12427592" cy="962545"/>
          </a:xfrm>
          <a:prstGeom prst="roundRect">
            <a:avLst/>
          </a:prstGeom>
          <a:solidFill>
            <a:srgbClr val="FFFFFF">
              <a:alpha val="79624"/>
            </a:srgbClr>
          </a:solidFill>
          <a:ln w="12700" cap="flat">
            <a:noFill/>
            <a:miter lim="400000"/>
          </a:ln>
          <a:effectLst>
            <a:outerShdw dir="5400000" sx="1000" sy="1000" algn="ctr" rotWithShape="0">
              <a:schemeClr val="bg1"/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458644427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 defTabSz="1251200">
              <a:lnSpc>
                <a:spcPct val="90000"/>
              </a:lnSpc>
              <a:defRPr sz="4100" b="1"/>
            </a:lvl1pPr>
          </a:lstStyle>
          <a:p>
            <a:r>
              <a:t>Structure formation in magnetized plasmas</a:t>
            </a:r>
          </a:p>
        </p:txBody>
      </p:sp>
      <p:sp>
        <p:nvSpPr>
          <p:cNvPr id="3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27</a:t>
            </a:fld>
            <a:endParaRPr/>
          </a:p>
        </p:txBody>
      </p:sp>
      <p:pic>
        <p:nvPicPr>
          <p:cNvPr id="375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376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D8C8082-060F-9C4B-CA0F-5E2A7D7B80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330" y="1314288"/>
            <a:ext cx="4538694" cy="47567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AB10F7B-A4D6-6889-F3F0-9E896285EB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6851" y="4404482"/>
            <a:ext cx="8214359" cy="43648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425A0A-3CC4-59D2-36A1-26B67ADA8780}"/>
              </a:ext>
            </a:extLst>
          </p:cNvPr>
          <p:cNvSpPr txBox="1"/>
          <p:nvPr/>
        </p:nvSpPr>
        <p:spPr>
          <a:xfrm>
            <a:off x="5916032" y="2196778"/>
            <a:ext cx="5975995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" pitchFamily="2" charset="0"/>
                <a:sym typeface="Helvetica Light"/>
              </a:rPr>
              <a:t>Structures are dominated by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Helvetica" pitchFamily="2" charset="0"/>
                <a:sym typeface="Helvetica Light"/>
              </a:rPr>
              <a:t>B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Helvetica" pitchFamily="2" charset="0"/>
                <a:sym typeface="Helvetica Light"/>
              </a:rPr>
              <a:t> field aligned filaments</a:t>
            </a:r>
          </a:p>
        </p:txBody>
      </p:sp>
    </p:spTree>
    <p:extLst>
      <p:ext uri="{BB962C8B-B14F-4D97-AF65-F5344CB8AC3E}">
        <p14:creationId xmlns:p14="http://schemas.microsoft.com/office/powerpoint/2010/main" val="3877610264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2B85A58-2E75-3535-45C6-9DF2FFE55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9032" y="2250865"/>
            <a:ext cx="7772400" cy="3494014"/>
          </a:xfrm>
          <a:prstGeom prst="rect">
            <a:avLst/>
          </a:prstGeom>
        </p:spPr>
      </p:pic>
      <p:sp>
        <p:nvSpPr>
          <p:cNvPr id="373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 defTabSz="1251200">
              <a:lnSpc>
                <a:spcPct val="90000"/>
              </a:lnSpc>
              <a:defRPr sz="4100" b="1"/>
            </a:lvl1pPr>
          </a:lstStyle>
          <a:p>
            <a:r>
              <a:rPr lang="it-IT" dirty="0"/>
              <a:t>Dynamics of </a:t>
            </a:r>
            <a:r>
              <a:rPr lang="it-IT" dirty="0" err="1"/>
              <a:t>filament</a:t>
            </a:r>
            <a:r>
              <a:rPr lang="it-IT" dirty="0"/>
              <a:t> bundles</a:t>
            </a:r>
            <a:endParaRPr dirty="0"/>
          </a:p>
        </p:txBody>
      </p:sp>
      <p:sp>
        <p:nvSpPr>
          <p:cNvPr id="3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28</a:t>
            </a:fld>
            <a:endParaRPr/>
          </a:p>
        </p:txBody>
      </p:sp>
      <p:pic>
        <p:nvPicPr>
          <p:cNvPr id="375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376" name="Picture 7" descr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707443-D0CA-2ABA-5B6B-F10322BE7D65}"/>
              </a:ext>
            </a:extLst>
          </p:cNvPr>
          <p:cNvSpPr txBox="1"/>
          <p:nvPr/>
        </p:nvSpPr>
        <p:spPr>
          <a:xfrm>
            <a:off x="8084555" y="1274552"/>
            <a:ext cx="4754508" cy="17645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Determine </a:t>
            </a:r>
            <a:r>
              <a:rPr kumimoji="0" lang="en-US" sz="3600" b="1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internal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1" dirty="0">
                <a:solidFill>
                  <a:srgbClr val="0070C0"/>
                </a:solidFill>
              </a:rPr>
              <a:t>filament structure </a:t>
            </a:r>
            <a:r>
              <a:rPr lang="en-US" dirty="0"/>
              <a:t>and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twisting</a:t>
            </a: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  </a:t>
            </a:r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5A37BB56-BFD1-BE1E-84C0-574A2F39DD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029" y="5949943"/>
            <a:ext cx="7459765" cy="2805505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7040B8-F4A9-9C21-AAD0-D0D0013C2EA3}"/>
              </a:ext>
            </a:extLst>
          </p:cNvPr>
          <p:cNvSpPr txBox="1"/>
          <p:nvPr/>
        </p:nvSpPr>
        <p:spPr>
          <a:xfrm>
            <a:off x="7406861" y="6380612"/>
            <a:ext cx="4672754" cy="17645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Determine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b="1" dirty="0">
                <a:solidFill>
                  <a:srgbClr val="0070C0"/>
                </a:solidFill>
              </a:rPr>
              <a:t>radial envelope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>
                <a:solidFill>
                  <a:srgbClr val="FF0000"/>
                </a:solidFill>
                <a:sym typeface="Wingdings" pitchFamily="2" charset="2"/>
              </a:rPr>
              <a:t></a:t>
            </a:r>
            <a:r>
              <a:rPr lang="en-US" dirty="0">
                <a:solidFill>
                  <a:srgbClr val="FF0000"/>
                </a:solidFill>
              </a:rPr>
              <a:t> fluctuation intensity</a:t>
            </a: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9" name="radial direction">
            <a:extLst>
              <a:ext uri="{FF2B5EF4-FFF2-40B4-BE49-F238E27FC236}">
                <a16:creationId xmlns:a16="http://schemas.microsoft.com/office/drawing/2014/main" id="{600E5103-201C-CD26-0D79-83FEF6CA05FA}"/>
              </a:ext>
            </a:extLst>
          </p:cNvPr>
          <p:cNvSpPr txBox="1"/>
          <p:nvPr/>
        </p:nvSpPr>
        <p:spPr>
          <a:xfrm>
            <a:off x="5989691" y="8274067"/>
            <a:ext cx="2310131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</a:defRPr>
            </a:lvl1pPr>
          </a:lstStyle>
          <a:p>
            <a:r>
              <a:rPr dirty="0"/>
              <a:t>radial direction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7D8BA00-A6E4-D1A3-4D18-70F3C35B6F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213582"/>
            <a:ext cx="4759570" cy="252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001900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/>
              <a:t>NL </a:t>
            </a:r>
            <a:r>
              <a:rPr lang="it-IT" dirty="0" err="1"/>
              <a:t>envelope</a:t>
            </a:r>
            <a:r>
              <a:rPr lang="it-IT" dirty="0"/>
              <a:t> </a:t>
            </a:r>
            <a:r>
              <a:rPr lang="it-IT" dirty="0" err="1"/>
              <a:t>evolution</a:t>
            </a:r>
            <a:r>
              <a:rPr lang="it-IT" dirty="0"/>
              <a:t> </a:t>
            </a:r>
            <a:r>
              <a:rPr lang="it-IT" dirty="0" err="1"/>
              <a:t>equation</a:t>
            </a:r>
            <a:r>
              <a:rPr lang="it-IT" dirty="0"/>
              <a:t> - I</a:t>
            </a:r>
            <a:endParaRPr dirty="0"/>
          </a:p>
        </p:txBody>
      </p:sp>
      <p:sp>
        <p:nvSpPr>
          <p:cNvPr id="38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432425"/>
            <a:ext cx="3034455" cy="40007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/>
          <a:lstStyle/>
          <a:p>
            <a:fld id="{86CB4B4D-7CA3-9044-876B-883B54F8677D}" type="slidenum">
              <a:rPr/>
              <a:t>29</a:t>
            </a:fld>
            <a:endParaRPr/>
          </a:p>
        </p:txBody>
      </p:sp>
      <p:pic>
        <p:nvPicPr>
          <p:cNvPr id="390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391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976D737-B116-8106-1E5A-6D2CC9A4A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150" y="2572049"/>
            <a:ext cx="10555520" cy="6200613"/>
          </a:xfrm>
          <a:prstGeom prst="rect">
            <a:avLst/>
          </a:prstGeom>
        </p:spPr>
      </p:pic>
      <p:sp>
        <p:nvSpPr>
          <p:cNvPr id="3" name="Need to develop the nonlinear physics in order to properly construct the SAW turbulent spectrum and assess the associated heating/acceleration and transports.…">
            <a:extLst>
              <a:ext uri="{FF2B5EF4-FFF2-40B4-BE49-F238E27FC236}">
                <a16:creationId xmlns:a16="http://schemas.microsoft.com/office/drawing/2014/main" id="{CADD8C2E-5400-24B3-6C8F-6A9A080FBBE1}"/>
              </a:ext>
            </a:extLst>
          </p:cNvPr>
          <p:cNvSpPr txBox="1"/>
          <p:nvPr/>
        </p:nvSpPr>
        <p:spPr>
          <a:xfrm>
            <a:off x="462332" y="1414922"/>
            <a:ext cx="12542467" cy="15799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marL="457200" marR="457200" indent="-457200" algn="l" defTabSz="457200">
              <a:buClr>
                <a:schemeClr val="tx1"/>
              </a:buClr>
              <a:buSzPct val="100000"/>
              <a:buFont typeface="Wingdings" pitchFamily="2" charset="2"/>
              <a:buChar char="q"/>
              <a:defRPr sz="3200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b="1" dirty="0">
                <a:solidFill>
                  <a:srgbClr val="C00000"/>
                </a:solidFill>
                <a:sym typeface="Wingdings" pitchFamily="2" charset="2"/>
              </a:rPr>
              <a:t>Mesoscale </a:t>
            </a:r>
            <a:r>
              <a:rPr lang="it-IT" b="1" dirty="0" err="1">
                <a:solidFill>
                  <a:srgbClr val="C00000"/>
                </a:solidFill>
                <a:sym typeface="Wingdings" pitchFamily="2" charset="2"/>
              </a:rPr>
              <a:t>structure</a:t>
            </a:r>
            <a:r>
              <a:rPr lang="it-IT" b="1" dirty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lang="it-IT" b="1" dirty="0" err="1">
                <a:solidFill>
                  <a:srgbClr val="C00000"/>
                </a:solidFill>
                <a:sym typeface="Wingdings" pitchFamily="2" charset="2"/>
              </a:rPr>
              <a:t>formation</a:t>
            </a:r>
            <a:r>
              <a:rPr lang="it-IT" b="1" dirty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lang="it-IT" dirty="0" err="1">
                <a:solidFill>
                  <a:schemeClr val="tx1"/>
                </a:solidFill>
                <a:sym typeface="Wingdings" pitchFamily="2" charset="2"/>
              </a:rPr>
              <a:t>is</a:t>
            </a:r>
            <a:r>
              <a:rPr lang="it-IT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dirty="0" err="1">
                <a:solidFill>
                  <a:schemeClr val="tx1"/>
                </a:solidFill>
                <a:sym typeface="Wingdings" pitchFamily="2" charset="2"/>
              </a:rPr>
              <a:t>favored</a:t>
            </a:r>
            <a:r>
              <a:rPr lang="it-IT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dirty="0" err="1">
                <a:solidFill>
                  <a:schemeClr val="tx1"/>
                </a:solidFill>
                <a:sym typeface="Wingdings" pitchFamily="2" charset="2"/>
              </a:rPr>
              <a:t>when</a:t>
            </a:r>
            <a:r>
              <a:rPr lang="it-IT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dirty="0" err="1">
                <a:solidFill>
                  <a:schemeClr val="tx1"/>
                </a:solidFill>
                <a:sym typeface="Wingdings" pitchFamily="2" charset="2"/>
              </a:rPr>
              <a:t>radial</a:t>
            </a:r>
            <a:r>
              <a:rPr lang="it-IT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it-IT" dirty="0" err="1">
                <a:solidFill>
                  <a:srgbClr val="0070C0"/>
                </a:solidFill>
                <a:sym typeface="Wingdings" pitchFamily="2" charset="2"/>
              </a:rPr>
              <a:t>propagation</a:t>
            </a:r>
            <a:r>
              <a:rPr lang="it-IT" dirty="0">
                <a:solidFill>
                  <a:srgbClr val="0070C0"/>
                </a:solidFill>
                <a:sym typeface="Wingdings" pitchFamily="2" charset="2"/>
              </a:rPr>
              <a:t> of </a:t>
            </a:r>
            <a:r>
              <a:rPr lang="it-IT" dirty="0" err="1">
                <a:solidFill>
                  <a:srgbClr val="0070C0"/>
                </a:solidFill>
                <a:sym typeface="Wingdings" pitchFamily="2" charset="2"/>
              </a:rPr>
              <a:t>wave-packets</a:t>
            </a:r>
            <a:r>
              <a:rPr lang="it-IT" dirty="0">
                <a:solidFill>
                  <a:srgbClr val="0070C0"/>
                </a:solidFill>
                <a:sym typeface="Wingdings" pitchFamily="2" charset="2"/>
              </a:rPr>
              <a:t> </a:t>
            </a:r>
            <a:r>
              <a:rPr lang="it-IT" dirty="0" err="1">
                <a:solidFill>
                  <a:srgbClr val="0070C0"/>
                </a:solidFill>
                <a:sym typeface="Wingdings" pitchFamily="2" charset="2"/>
              </a:rPr>
              <a:t>is</a:t>
            </a:r>
            <a:r>
              <a:rPr lang="it-IT" dirty="0">
                <a:solidFill>
                  <a:srgbClr val="0070C0"/>
                </a:solidFill>
                <a:sym typeface="Wingdings" pitchFamily="2" charset="2"/>
              </a:rPr>
              <a:t> slow</a:t>
            </a:r>
            <a:r>
              <a:rPr lang="it-IT" dirty="0">
                <a:solidFill>
                  <a:schemeClr val="tx1"/>
                </a:solidFill>
                <a:sym typeface="Wingdings" pitchFamily="2" charset="2"/>
              </a:rPr>
              <a:t>, accounting for </a:t>
            </a:r>
            <a:r>
              <a:rPr lang="it-IT" dirty="0" err="1">
                <a:solidFill>
                  <a:srgbClr val="0070C0"/>
                </a:solidFill>
                <a:sym typeface="Wingdings" pitchFamily="2" charset="2"/>
              </a:rPr>
              <a:t>reflection</a:t>
            </a:r>
            <a:r>
              <a:rPr lang="it-IT" dirty="0">
                <a:solidFill>
                  <a:srgbClr val="0070C0"/>
                </a:solidFill>
                <a:sym typeface="Wingdings" pitchFamily="2" charset="2"/>
              </a:rPr>
              <a:t> </a:t>
            </a:r>
          </a:p>
          <a:p>
            <a:pPr marR="457200" algn="l" defTabSz="457200">
              <a:buSzPct val="45000"/>
              <a:defRPr sz="3200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dirty="0">
                <a:solidFill>
                  <a:srgbClr val="0070C0"/>
                </a:solidFill>
                <a:sym typeface="Wingdings" pitchFamily="2" charset="2"/>
              </a:rPr>
              <a:t>                                                                  by plasma </a:t>
            </a:r>
            <a:r>
              <a:rPr lang="it-IT" dirty="0" err="1">
                <a:solidFill>
                  <a:srgbClr val="0070C0"/>
                </a:solidFill>
                <a:sym typeface="Wingdings" pitchFamily="2" charset="2"/>
              </a:rPr>
              <a:t>nonuniformity</a:t>
            </a:r>
            <a:r>
              <a:rPr lang="it-IT" dirty="0">
                <a:solidFill>
                  <a:srgbClr val="0070C0"/>
                </a:solidFill>
                <a:sym typeface="Wingdings" pitchFamily="2" charset="2"/>
              </a:rPr>
              <a:t> </a:t>
            </a:r>
            <a:endParaRPr lang="it-IT" sz="2800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067E8F-BB13-5C85-1910-43A4D2DCCBB7}"/>
              </a:ext>
            </a:extLst>
          </p:cNvPr>
          <p:cNvSpPr txBox="1"/>
          <p:nvPr/>
        </p:nvSpPr>
        <p:spPr>
          <a:xfrm>
            <a:off x="7939039" y="4461767"/>
            <a:ext cx="4693593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Nonlinear </a:t>
            </a:r>
            <a:r>
              <a:rPr lang="en-GB" b="0" i="0" u="none" strike="noStrike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Schrödinger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Equation (NLSE)</a:t>
            </a:r>
          </a:p>
        </p:txBody>
      </p:sp>
    </p:spTree>
    <p:extLst>
      <p:ext uri="{BB962C8B-B14F-4D97-AF65-F5344CB8AC3E}">
        <p14:creationId xmlns:p14="http://schemas.microsoft.com/office/powerpoint/2010/main" val="289099486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pic>
        <p:nvPicPr>
          <p:cNvPr id="283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TextBox 3"/>
          <p:cNvSpPr txBox="1"/>
          <p:nvPr/>
        </p:nvSpPr>
        <p:spPr>
          <a:xfrm>
            <a:off x="1126670" y="204537"/>
            <a:ext cx="10907487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The physics of burning plasmas - I</a:t>
            </a:r>
          </a:p>
        </p:txBody>
      </p:sp>
      <p:sp>
        <p:nvSpPr>
          <p:cNvPr id="286" name="TextBox 7"/>
          <p:cNvSpPr txBox="1"/>
          <p:nvPr/>
        </p:nvSpPr>
        <p:spPr>
          <a:xfrm>
            <a:off x="1080406" y="2603110"/>
            <a:ext cx="11000015" cy="30572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buClr>
                <a:schemeClr val="tx1"/>
              </a:buClr>
              <a:buSzPct val="100000"/>
              <a:buChar char="➢"/>
              <a:defRPr sz="3200">
                <a:solidFill>
                  <a:schemeClr val="accent1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Many interacting degrees of freedom </a:t>
            </a:r>
            <a:r>
              <a:rPr dirty="0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yield a variety of interesting nonlinear behaviors characterized by a </a:t>
            </a:r>
            <a:r>
              <a:rPr dirty="0">
                <a:solidFill>
                  <a:srgbClr val="FF030D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broad range of spatiotemporal scales</a:t>
            </a:r>
          </a:p>
          <a:p>
            <a:pPr algn="l">
              <a:defRPr sz="3200">
                <a:solidFill>
                  <a:schemeClr val="accent1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dirty="0">
              <a:solidFill>
                <a:srgbClr val="FF030D"/>
              </a:solidFill>
            </a:endParaRPr>
          </a:p>
          <a:p>
            <a:pPr marL="571500" indent="-571500" algn="l">
              <a:buClr>
                <a:schemeClr val="tx1"/>
              </a:buClr>
              <a:buSzPct val="100000"/>
              <a:buChar char="➢"/>
              <a:defRPr sz="3200">
                <a:solidFill>
                  <a:schemeClr val="accent1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Turbulent and fluctuation induced transport </a:t>
            </a:r>
            <a:r>
              <a:rPr dirty="0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dominate power losses (other than radiation)</a:t>
            </a:r>
          </a:p>
        </p:txBody>
      </p:sp>
      <p:sp>
        <p:nvSpPr>
          <p:cNvPr id="287" name="TextBox 12"/>
          <p:cNvSpPr txBox="1"/>
          <p:nvPr/>
        </p:nvSpPr>
        <p:spPr>
          <a:xfrm>
            <a:off x="536121" y="1708489"/>
            <a:ext cx="12181114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buClr>
                <a:schemeClr val="tx1"/>
              </a:buClr>
              <a:buSzPct val="100000"/>
              <a:buChar char="❑"/>
            </a:pPr>
            <a:r>
              <a:rPr dirty="0">
                <a:solidFill>
                  <a:srgbClr val="FF030D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Burning plasmas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as </a:t>
            </a:r>
            <a:r>
              <a:rPr dirty="0">
                <a:solidFill>
                  <a:srgbClr val="0438F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complex self-organized systems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828898173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/>
              <a:t>NL </a:t>
            </a:r>
            <a:r>
              <a:rPr lang="it-IT" dirty="0" err="1"/>
              <a:t>envelope</a:t>
            </a:r>
            <a:r>
              <a:rPr lang="it-IT" dirty="0"/>
              <a:t> </a:t>
            </a:r>
            <a:r>
              <a:rPr lang="it-IT" dirty="0" err="1"/>
              <a:t>evolution</a:t>
            </a:r>
            <a:r>
              <a:rPr lang="it-IT" dirty="0"/>
              <a:t> </a:t>
            </a:r>
            <a:r>
              <a:rPr lang="it-IT" dirty="0" err="1"/>
              <a:t>equation</a:t>
            </a:r>
            <a:r>
              <a:rPr lang="it-IT" dirty="0"/>
              <a:t> - II</a:t>
            </a:r>
            <a:endParaRPr dirty="0"/>
          </a:p>
        </p:txBody>
      </p:sp>
      <p:sp>
        <p:nvSpPr>
          <p:cNvPr id="38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432425"/>
            <a:ext cx="3034455" cy="40007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/>
          <a:lstStyle/>
          <a:p>
            <a:fld id="{86CB4B4D-7CA3-9044-876B-883B54F8677D}" type="slidenum">
              <a:rPr/>
              <a:t>30</a:t>
            </a:fld>
            <a:endParaRPr/>
          </a:p>
        </p:txBody>
      </p:sp>
      <p:pic>
        <p:nvPicPr>
          <p:cNvPr id="390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391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392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6756"/>
            <a:ext cx="13004800" cy="7060088"/>
          </a:xfrm>
          <a:prstGeom prst="rect">
            <a:avLst/>
          </a:prstGeom>
          <a:ln w="12700">
            <a:miter lim="400000"/>
          </a:ln>
        </p:spPr>
      </p:pic>
      <p:sp>
        <p:nvSpPr>
          <p:cNvPr id="394" name="Rectangle"/>
          <p:cNvSpPr/>
          <p:nvPr/>
        </p:nvSpPr>
        <p:spPr>
          <a:xfrm>
            <a:off x="308645" y="1917830"/>
            <a:ext cx="5028275" cy="1134404"/>
          </a:xfrm>
          <a:prstGeom prst="rect">
            <a:avLst/>
          </a:prstGeom>
          <a:blipFill>
            <a:blip r:embed="rId5">
              <a:alphaModFix amt="24641"/>
            </a:blip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95" name="Rectangle"/>
          <p:cNvSpPr/>
          <p:nvPr/>
        </p:nvSpPr>
        <p:spPr>
          <a:xfrm>
            <a:off x="846742" y="3098800"/>
            <a:ext cx="6653477" cy="962545"/>
          </a:xfrm>
          <a:prstGeom prst="rect">
            <a:avLst/>
          </a:prstGeom>
          <a:solidFill>
            <a:schemeClr val="accent5">
              <a:alpha val="25029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96" name="Rectangle"/>
          <p:cNvSpPr/>
          <p:nvPr/>
        </p:nvSpPr>
        <p:spPr>
          <a:xfrm>
            <a:off x="7780942" y="3098800"/>
            <a:ext cx="2888854" cy="962545"/>
          </a:xfrm>
          <a:prstGeom prst="rect">
            <a:avLst/>
          </a:prstGeom>
          <a:solidFill>
            <a:schemeClr val="accent6">
              <a:alpha val="24590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97" name="Rectangle"/>
          <p:cNvSpPr/>
          <p:nvPr/>
        </p:nvSpPr>
        <p:spPr>
          <a:xfrm>
            <a:off x="5566445" y="1917830"/>
            <a:ext cx="3137430" cy="1134404"/>
          </a:xfrm>
          <a:prstGeom prst="rect">
            <a:avLst/>
          </a:prstGeom>
          <a:blipFill>
            <a:blip r:embed="rId6">
              <a:alphaModFix amt="25452"/>
            </a:blip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98" name="propagation…"/>
          <p:cNvSpPr txBox="1"/>
          <p:nvPr/>
        </p:nvSpPr>
        <p:spPr>
          <a:xfrm>
            <a:off x="10466929" y="1523999"/>
            <a:ext cx="2395729" cy="157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400">
                <a:solidFill>
                  <a:schemeClr val="accent1"/>
                </a:solidFill>
              </a:defRPr>
            </a:pPr>
            <a:r>
              <a:rPr dirty="0"/>
              <a:t>propagation</a:t>
            </a:r>
          </a:p>
          <a:p>
            <a:pPr>
              <a:defRPr sz="2400">
                <a:solidFill>
                  <a:schemeClr val="accent2"/>
                </a:solidFill>
              </a:defRPr>
            </a:pPr>
            <a:r>
              <a:rPr dirty="0" err="1"/>
              <a:t>freq.shift</a:t>
            </a:r>
            <a:r>
              <a:rPr dirty="0"/>
              <a:t>/growth</a:t>
            </a:r>
          </a:p>
          <a:p>
            <a:pPr>
              <a:defRPr sz="2400">
                <a:solidFill>
                  <a:schemeClr val="accent5"/>
                </a:solidFill>
              </a:defRPr>
            </a:pPr>
            <a:r>
              <a:rPr dirty="0"/>
              <a:t>dispersiveness</a:t>
            </a:r>
          </a:p>
          <a:p>
            <a:pPr>
              <a:defRPr sz="2400">
                <a:solidFill>
                  <a:schemeClr val="accent6">
                    <a:lumOff val="-8741"/>
                  </a:schemeClr>
                </a:solidFill>
              </a:defRPr>
            </a:pPr>
            <a:r>
              <a:rPr dirty="0"/>
              <a:t>nonlinear/forcing</a:t>
            </a:r>
          </a:p>
        </p:txBody>
      </p:sp>
      <p:sp>
        <p:nvSpPr>
          <p:cNvPr id="399" name="Line"/>
          <p:cNvSpPr/>
          <p:nvPr/>
        </p:nvSpPr>
        <p:spPr>
          <a:xfrm flipH="1">
            <a:off x="5346369" y="1883567"/>
            <a:ext cx="5404590" cy="120923"/>
          </a:xfrm>
          <a:prstGeom prst="line">
            <a:avLst/>
          </a:prstGeom>
          <a:ln w="25400">
            <a:solidFill>
              <a:schemeClr val="accent1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400" name="Line"/>
          <p:cNvSpPr/>
          <p:nvPr/>
        </p:nvSpPr>
        <p:spPr>
          <a:xfrm flipH="1">
            <a:off x="8750233" y="2227105"/>
            <a:ext cx="1792235" cy="132030"/>
          </a:xfrm>
          <a:prstGeom prst="line">
            <a:avLst/>
          </a:prstGeom>
          <a:ln w="25400">
            <a:solidFill>
              <a:schemeClr val="accent2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401" name="Line"/>
          <p:cNvSpPr/>
          <p:nvPr/>
        </p:nvSpPr>
        <p:spPr>
          <a:xfrm flipH="1">
            <a:off x="7510846" y="2570733"/>
            <a:ext cx="3031621" cy="702158"/>
          </a:xfrm>
          <a:prstGeom prst="line">
            <a:avLst/>
          </a:prstGeom>
          <a:ln w="25400">
            <a:solidFill>
              <a:schemeClr val="accent5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402" name="Line"/>
          <p:cNvSpPr/>
          <p:nvPr/>
        </p:nvSpPr>
        <p:spPr>
          <a:xfrm flipH="1">
            <a:off x="10722271" y="3109295"/>
            <a:ext cx="606266" cy="389410"/>
          </a:xfrm>
          <a:prstGeom prst="line">
            <a:avLst/>
          </a:prstGeom>
          <a:ln w="25400">
            <a:solidFill>
              <a:schemeClr val="accent6">
                <a:lumOff val="-874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665530C-3850-984B-AC1B-8A51F83EC0EF}"/>
              </a:ext>
            </a:extLst>
          </p:cNvPr>
          <p:cNvSpPr/>
          <p:nvPr/>
        </p:nvSpPr>
        <p:spPr>
          <a:xfrm>
            <a:off x="9035151" y="5899852"/>
            <a:ext cx="34034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[FZ </a:t>
            </a:r>
            <a:r>
              <a:rPr lang="it-IT" sz="2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etal</a:t>
            </a:r>
            <a:r>
              <a:rPr lang="it-IT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JPCS 2021]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484C6F-4AE5-F14A-9F60-A1D03100979B}"/>
              </a:ext>
            </a:extLst>
          </p:cNvPr>
          <p:cNvSpPr txBox="1"/>
          <p:nvPr/>
        </p:nvSpPr>
        <p:spPr>
          <a:xfrm>
            <a:off x="8012928" y="5291464"/>
            <a:ext cx="5059078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200" b="1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From </a:t>
            </a:r>
            <a:r>
              <a:rPr lang="it-IT" sz="3200" b="1" dirty="0" err="1">
                <a:solidFill>
                  <a:srgbClr val="C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local</a:t>
            </a:r>
            <a:r>
              <a:rPr lang="it-IT" sz="3200" b="1" dirty="0">
                <a:solidFill>
                  <a:srgbClr val="C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sz="3200" b="1" dirty="0" err="1">
                <a:solidFill>
                  <a:srgbClr val="C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dispersion</a:t>
            </a:r>
            <a:r>
              <a:rPr lang="it-IT" sz="3200" b="1" dirty="0">
                <a:solidFill>
                  <a:srgbClr val="C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sz="3200" b="1" dirty="0" err="1">
                <a:solidFill>
                  <a:srgbClr val="C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rel</a:t>
            </a:r>
            <a:r>
              <a:rPr lang="it-IT" sz="3200" b="1" dirty="0">
                <a:solidFill>
                  <a:srgbClr val="C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.</a:t>
            </a:r>
            <a:endParaRPr kumimoji="0" lang="it-IT" sz="3200" b="1" i="0" u="none" strike="noStrike" cap="none" spc="0" normalizeH="0" baseline="0" dirty="0">
              <a:ln>
                <a:noFill/>
              </a:ln>
              <a:solidFill>
                <a:srgbClr val="C00000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0599D29-B41E-DFCE-9CCE-91BD5CF5463D}"/>
              </a:ext>
            </a:extLst>
          </p:cNvPr>
          <p:cNvSpPr/>
          <p:nvPr/>
        </p:nvSpPr>
        <p:spPr>
          <a:xfrm>
            <a:off x="142142" y="1356930"/>
            <a:ext cx="10324787" cy="448732"/>
          </a:xfrm>
          <a:prstGeom prst="roundRect">
            <a:avLst/>
          </a:prstGeom>
          <a:solidFill>
            <a:srgbClr val="FFFFFF"/>
          </a:solidFill>
          <a:ln w="12700" cap="flat">
            <a:noFill/>
            <a:miter lim="400000"/>
          </a:ln>
          <a:effectLst>
            <a:outerShdw dir="5400000" sx="1000" sy="1000" algn="ctr" rotWithShape="0">
              <a:schemeClr val="bg1"/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0DADFC00-5F90-242E-A3F6-F591907DCD81}"/>
              </a:ext>
            </a:extLst>
          </p:cNvPr>
          <p:cNvSpPr txBox="1"/>
          <p:nvPr/>
        </p:nvSpPr>
        <p:spPr>
          <a:xfrm>
            <a:off x="206117" y="1136160"/>
            <a:ext cx="12181115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buSzPct val="100000"/>
              <a:buFont typeface="Wingdings-Regular"/>
              <a:buChar char="❑"/>
            </a:pPr>
            <a:r>
              <a:rPr lang="it-IT" sz="3200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Nonlinear</a:t>
            </a:r>
            <a:r>
              <a:rPr lang="it-IT" sz="32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sz="3200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evolution</a:t>
            </a:r>
            <a:r>
              <a:rPr lang="it-IT" sz="32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sz="3200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equation</a:t>
            </a:r>
            <a:r>
              <a:rPr lang="it-IT" sz="32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sz="3200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has</a:t>
            </a:r>
            <a:r>
              <a:rPr lang="it-IT" sz="32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NLSE-like </a:t>
            </a:r>
            <a:r>
              <a:rPr lang="it-IT" sz="3200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form</a:t>
            </a:r>
            <a:endParaRPr lang="it-IT" sz="3200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1296576-B658-D83A-564E-9E8878BB8275}"/>
              </a:ext>
            </a:extLst>
          </p:cNvPr>
          <p:cNvSpPr/>
          <p:nvPr/>
        </p:nvSpPr>
        <p:spPr>
          <a:xfrm>
            <a:off x="628094" y="8187726"/>
            <a:ext cx="10324787" cy="448732"/>
          </a:xfrm>
          <a:prstGeom prst="roundRect">
            <a:avLst/>
          </a:prstGeom>
          <a:solidFill>
            <a:srgbClr val="FFFFFF"/>
          </a:solidFill>
          <a:ln w="12700" cap="flat">
            <a:noFill/>
            <a:miter lim="400000"/>
          </a:ln>
          <a:effectLst>
            <a:outerShdw dir="5400000" sx="1000" sy="1000" algn="ctr" rotWithShape="0">
              <a:schemeClr val="bg1"/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4ADE11F-8670-5DF9-54C9-DDEEE190A460}"/>
              </a:ext>
            </a:extLst>
          </p:cNvPr>
          <p:cNvSpPr/>
          <p:nvPr/>
        </p:nvSpPr>
        <p:spPr>
          <a:xfrm>
            <a:off x="138249" y="6636726"/>
            <a:ext cx="12181115" cy="1759944"/>
          </a:xfrm>
          <a:prstGeom prst="roundRect">
            <a:avLst/>
          </a:prstGeom>
          <a:solidFill>
            <a:srgbClr val="FFFFFF"/>
          </a:solidFill>
          <a:ln w="12700" cap="flat">
            <a:noFill/>
            <a:miter lim="400000"/>
          </a:ln>
          <a:effectLst>
            <a:outerShdw dir="5400000" sx="1000" sy="1000" algn="ctr" rotWithShape="0">
              <a:schemeClr val="bg1"/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6FD55117-2887-CEEB-1A65-2BBF3B865C91}"/>
              </a:ext>
            </a:extLst>
          </p:cNvPr>
          <p:cNvSpPr txBox="1"/>
          <p:nvPr/>
        </p:nvSpPr>
        <p:spPr>
          <a:xfrm>
            <a:off x="248127" y="6835554"/>
            <a:ext cx="12181115" cy="1087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buSzPct val="100000"/>
              <a:buFont typeface="Wingdings-Regular"/>
              <a:buChar char="❑"/>
            </a:pPr>
            <a:r>
              <a:rPr lang="it-IT" sz="32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NLSE-like </a:t>
            </a:r>
            <a:r>
              <a:rPr lang="it-IT" sz="3200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structure</a:t>
            </a:r>
            <a:r>
              <a:rPr lang="it-IT" sz="32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sz="3200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is</a:t>
            </a:r>
            <a:r>
              <a:rPr lang="it-IT" sz="32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of </a:t>
            </a:r>
            <a:r>
              <a:rPr lang="it-IT" sz="3200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crucial</a:t>
            </a:r>
            <a:r>
              <a:rPr lang="it-IT" sz="32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sz="3200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importance</a:t>
            </a:r>
            <a:r>
              <a:rPr lang="it-IT" sz="32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for the </a:t>
            </a:r>
            <a:r>
              <a:rPr lang="it-IT" sz="3200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proper</a:t>
            </a:r>
            <a:r>
              <a:rPr lang="it-IT" sz="32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sz="3200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analysis</a:t>
            </a:r>
            <a:r>
              <a:rPr lang="it-IT" sz="32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of </a:t>
            </a:r>
            <a:r>
              <a:rPr lang="it-IT" sz="3200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structure</a:t>
            </a:r>
            <a:r>
              <a:rPr lang="it-IT" sz="32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sz="3200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formation</a:t>
            </a:r>
            <a:r>
              <a:rPr lang="it-IT" sz="32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in </a:t>
            </a:r>
            <a:r>
              <a:rPr lang="it-IT" sz="3200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strongly</a:t>
            </a:r>
            <a:r>
              <a:rPr lang="it-IT" sz="32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sz="3200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magnetized</a:t>
            </a:r>
            <a:r>
              <a:rPr lang="it-IT" sz="3200" dirty="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sz="3200" dirty="0" err="1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plasmas</a:t>
            </a:r>
            <a:endParaRPr lang="it-IT" sz="3200" dirty="0">
              <a:solidFill>
                <a:schemeClr val="tx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589084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7990E31-431E-900C-3B29-1E60D4D6B5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1403" y="6881278"/>
            <a:ext cx="7772400" cy="2327287"/>
          </a:xfrm>
          <a:prstGeom prst="rect">
            <a:avLst/>
          </a:prstGeom>
        </p:spPr>
      </p:pic>
      <p:sp>
        <p:nvSpPr>
          <p:cNvPr id="426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 defTabSz="1251200">
              <a:lnSpc>
                <a:spcPct val="90000"/>
              </a:lnSpc>
              <a:defRPr sz="4100" b="1"/>
            </a:lvl1pPr>
          </a:lstStyle>
          <a:p>
            <a:r>
              <a:t>Turbulence spreading via soliton formation</a:t>
            </a:r>
          </a:p>
        </p:txBody>
      </p:sp>
      <p:sp>
        <p:nvSpPr>
          <p:cNvPr id="42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432425"/>
            <a:ext cx="3034455" cy="40007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/>
          <a:lstStyle/>
          <a:p>
            <a:fld id="{86CB4B4D-7CA3-9044-876B-883B54F8677D}" type="slidenum">
              <a:rPr/>
              <a:t>31</a:t>
            </a:fld>
            <a:endParaRPr/>
          </a:p>
        </p:txBody>
      </p:sp>
      <p:pic>
        <p:nvPicPr>
          <p:cNvPr id="428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429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64BB007-0CB6-57B3-7ECE-4BBED5FA1CD4}"/>
              </a:ext>
            </a:extLst>
          </p:cNvPr>
          <p:cNvGrpSpPr/>
          <p:nvPr/>
        </p:nvGrpSpPr>
        <p:grpSpPr>
          <a:xfrm>
            <a:off x="-10152" y="1380424"/>
            <a:ext cx="13004801" cy="5368010"/>
            <a:chOff x="-10152" y="1380424"/>
            <a:chExt cx="13004801" cy="5368010"/>
          </a:xfrm>
        </p:grpSpPr>
        <p:pic>
          <p:nvPicPr>
            <p:cNvPr id="430" name="Image" descr="Image"/>
            <p:cNvPicPr>
              <a:picLocks noChangeAspect="1"/>
            </p:cNvPicPr>
            <p:nvPr/>
          </p:nvPicPr>
          <p:blipFill>
            <a:blip r:embed="rId5"/>
            <a:srcRect t="31177"/>
            <a:stretch>
              <a:fillRect/>
            </a:stretch>
          </p:blipFill>
          <p:spPr>
            <a:xfrm>
              <a:off x="-10152" y="1380424"/>
              <a:ext cx="13004801" cy="4858954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432" name="TextBox 12"/>
            <p:cNvSpPr txBox="1"/>
            <p:nvPr/>
          </p:nvSpPr>
          <p:spPr>
            <a:xfrm>
              <a:off x="411842" y="6091844"/>
              <a:ext cx="12181115" cy="6565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50800" tIns="50800" rIns="50800" bIns="50800" anchor="ctr">
              <a:spAutoFit/>
            </a:bodyPr>
            <a:lstStyle/>
            <a:p>
              <a:pPr marL="571500" indent="-571500" algn="l">
                <a:buSzPct val="100000"/>
                <a:buFont typeface="Wingdings-Regular"/>
                <a:buChar char="❑"/>
              </a:pPr>
              <a:r>
                <a:rPr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Described by </a:t>
              </a:r>
              <a:r>
                <a:rPr dirty="0">
                  <a:solidFill>
                    <a:srgbClr val="C00000"/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NLSE for wave action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9124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dirty="0"/>
              <a:t>Relevant limits I</a:t>
            </a:r>
          </a:p>
        </p:txBody>
      </p:sp>
      <p:sp>
        <p:nvSpPr>
          <p:cNvPr id="2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432425"/>
            <a:ext cx="3034455" cy="40007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/>
          <a:lstStyle/>
          <a:p>
            <a:fld id="{86CB4B4D-7CA3-9044-876B-883B54F8677D}" type="slidenum">
              <a:rPr/>
              <a:t>32</a:t>
            </a:fld>
            <a:endParaRPr/>
          </a:p>
        </p:txBody>
      </p:sp>
      <p:pic>
        <p:nvPicPr>
          <p:cNvPr id="269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72" name="The wave kinetic equation…"/>
          <p:cNvSpPr txBox="1"/>
          <p:nvPr/>
        </p:nvSpPr>
        <p:spPr>
          <a:xfrm>
            <a:off x="110366" y="1333371"/>
            <a:ext cx="12763765" cy="16544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57200" marR="457200" indent="-457200" algn="l" defTabSz="457200">
              <a:spcBef>
                <a:spcPts val="1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>
                <a:solidFill>
                  <a:srgbClr val="C00000"/>
                </a:solidFill>
              </a:rPr>
              <a:t>The wave kinetic equation</a:t>
            </a:r>
          </a:p>
          <a:p>
            <a:pPr marL="2235200" marR="457200" lvl="4" indent="-457200" algn="just" defTabSz="457200">
              <a:spcBef>
                <a:spcPts val="1000"/>
              </a:spcBef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Dispersive term is dropped</a:t>
            </a:r>
          </a:p>
          <a:p>
            <a:pPr marL="2235200" marR="457200" lvl="4" indent="-457200" algn="just" defTabSz="457200">
              <a:spcBef>
                <a:spcPts val="1000"/>
              </a:spcBef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Nonlinear term is simplified (k-space diffusion)</a:t>
            </a:r>
          </a:p>
        </p:txBody>
      </p:sp>
      <p:pic>
        <p:nvPicPr>
          <p:cNvPr id="273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152" y="3366473"/>
            <a:ext cx="13004801" cy="4971726"/>
          </a:xfrm>
          <a:prstGeom prst="rect">
            <a:avLst/>
          </a:prstGeom>
          <a:ln w="12700">
            <a:miter lim="400000"/>
          </a:ln>
        </p:spPr>
      </p:pic>
      <p:sp>
        <p:nvSpPr>
          <p:cNvPr id="274" name="Rectangle"/>
          <p:cNvSpPr/>
          <p:nvPr/>
        </p:nvSpPr>
        <p:spPr>
          <a:xfrm>
            <a:off x="308645" y="3970866"/>
            <a:ext cx="8406012" cy="1134404"/>
          </a:xfrm>
          <a:prstGeom prst="rect">
            <a:avLst/>
          </a:prstGeom>
          <a:solidFill>
            <a:schemeClr val="accent2">
              <a:alpha val="25352"/>
            </a:schemeClr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5" name="Rectangle"/>
          <p:cNvSpPr/>
          <p:nvPr/>
        </p:nvSpPr>
        <p:spPr>
          <a:xfrm>
            <a:off x="913119" y="6087299"/>
            <a:ext cx="12041850" cy="1134404"/>
          </a:xfrm>
          <a:prstGeom prst="rect">
            <a:avLst/>
          </a:prstGeom>
          <a:solidFill>
            <a:schemeClr val="accent2">
              <a:alpha val="25352"/>
            </a:schemeClr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6" name="Rectangle"/>
          <p:cNvSpPr/>
          <p:nvPr/>
        </p:nvSpPr>
        <p:spPr>
          <a:xfrm>
            <a:off x="913119" y="7230299"/>
            <a:ext cx="7069536" cy="1134404"/>
          </a:xfrm>
          <a:prstGeom prst="rect">
            <a:avLst/>
          </a:prstGeom>
          <a:solidFill>
            <a:schemeClr val="accent2">
              <a:alpha val="25352"/>
            </a:schemeClr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77" name="Rectangle"/>
          <p:cNvSpPr/>
          <p:nvPr/>
        </p:nvSpPr>
        <p:spPr>
          <a:xfrm>
            <a:off x="7757492" y="5037433"/>
            <a:ext cx="2816624" cy="1134404"/>
          </a:xfrm>
          <a:prstGeom prst="rect">
            <a:avLst/>
          </a:prstGeom>
          <a:solidFill>
            <a:schemeClr val="accent5">
              <a:alpha val="25352"/>
            </a:schemeClr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84B9A41-6C91-4127-01A0-0E3A37241A65}"/>
              </a:ext>
            </a:extLst>
          </p:cNvPr>
          <p:cNvSpPr/>
          <p:nvPr/>
        </p:nvSpPr>
        <p:spPr>
          <a:xfrm>
            <a:off x="249329" y="3462142"/>
            <a:ext cx="10324787" cy="448732"/>
          </a:xfrm>
          <a:prstGeom prst="roundRect">
            <a:avLst/>
          </a:prstGeom>
          <a:solidFill>
            <a:srgbClr val="FFFFFF"/>
          </a:solidFill>
          <a:ln w="12700" cap="flat">
            <a:noFill/>
            <a:miter lim="400000"/>
          </a:ln>
          <a:effectLst>
            <a:outerShdw dir="5400000" sx="1000" sy="1000" algn="ctr" rotWithShape="0">
              <a:schemeClr val="bg1"/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6155366-28EE-8481-F170-CC28237CBB72}"/>
              </a:ext>
            </a:extLst>
          </p:cNvPr>
          <p:cNvSpPr/>
          <p:nvPr/>
        </p:nvSpPr>
        <p:spPr>
          <a:xfrm>
            <a:off x="8954399" y="8434484"/>
            <a:ext cx="34034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/>
              <a:t>[FZ </a:t>
            </a:r>
            <a:r>
              <a:rPr lang="it-IT" sz="2800" dirty="0" err="1"/>
              <a:t>etal</a:t>
            </a:r>
            <a:r>
              <a:rPr lang="it-IT" sz="2800" dirty="0"/>
              <a:t> JPCS 2021]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B4548-30A2-5A09-DAE3-3F40DBE92864}"/>
              </a:ext>
            </a:extLst>
          </p:cNvPr>
          <p:cNvSpPr txBox="1"/>
          <p:nvPr/>
        </p:nvSpPr>
        <p:spPr>
          <a:xfrm>
            <a:off x="8133243" y="7826096"/>
            <a:ext cx="4911602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200" b="1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From </a:t>
            </a:r>
            <a:r>
              <a:rPr lang="it-IT" sz="3200" b="1" dirty="0" err="1">
                <a:solidFill>
                  <a:srgbClr val="C00000"/>
                </a:solidFill>
              </a:rPr>
              <a:t>local</a:t>
            </a:r>
            <a:r>
              <a:rPr lang="it-IT" sz="3200" b="1" dirty="0">
                <a:solidFill>
                  <a:srgbClr val="C00000"/>
                </a:solidFill>
              </a:rPr>
              <a:t> </a:t>
            </a:r>
            <a:r>
              <a:rPr lang="it-IT" sz="3200" b="1" dirty="0" err="1">
                <a:solidFill>
                  <a:srgbClr val="C00000"/>
                </a:solidFill>
              </a:rPr>
              <a:t>dispersion</a:t>
            </a:r>
            <a:r>
              <a:rPr lang="it-IT" sz="3200" b="1" dirty="0">
                <a:solidFill>
                  <a:srgbClr val="C00000"/>
                </a:solidFill>
              </a:rPr>
              <a:t> </a:t>
            </a:r>
            <a:r>
              <a:rPr lang="it-IT" sz="3200" b="1" dirty="0" err="1">
                <a:solidFill>
                  <a:srgbClr val="C00000"/>
                </a:solidFill>
              </a:rPr>
              <a:t>rel</a:t>
            </a:r>
            <a:r>
              <a:rPr lang="it-IT" sz="3200" b="1" dirty="0">
                <a:solidFill>
                  <a:srgbClr val="C00000"/>
                </a:solidFill>
              </a:rPr>
              <a:t>.</a:t>
            </a:r>
            <a:endParaRPr kumimoji="0" lang="it-IT" sz="3200" b="1" i="0" u="none" strike="noStrike" cap="none" spc="0" normalizeH="0" baseline="0" dirty="0">
              <a:ln>
                <a:noFill/>
              </a:ln>
              <a:solidFill>
                <a:srgbClr val="C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dirty="0"/>
              <a:t>Relevant limits II</a:t>
            </a:r>
          </a:p>
        </p:txBody>
      </p:sp>
      <p:sp>
        <p:nvSpPr>
          <p:cNvPr id="28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432425"/>
            <a:ext cx="3034455" cy="40007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/>
          <a:lstStyle/>
          <a:p>
            <a:fld id="{86CB4B4D-7CA3-9044-876B-883B54F8677D}" type="slidenum">
              <a:rPr/>
              <a:t>33</a:t>
            </a:fld>
            <a:endParaRPr/>
          </a:p>
        </p:txBody>
      </p:sp>
      <p:pic>
        <p:nvPicPr>
          <p:cNvPr id="281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84" name="The QL field amplitude equation…"/>
          <p:cNvSpPr txBox="1"/>
          <p:nvPr/>
        </p:nvSpPr>
        <p:spPr>
          <a:xfrm>
            <a:off x="110366" y="1333371"/>
            <a:ext cx="12763765" cy="16544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57200" marR="457200" indent="-457200" algn="l" defTabSz="457200">
              <a:spcBef>
                <a:spcPts val="1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>
                <a:solidFill>
                  <a:srgbClr val="C00000"/>
                </a:solidFill>
              </a:rPr>
              <a:t>The QL field amplitude equation</a:t>
            </a:r>
          </a:p>
          <a:p>
            <a:pPr marL="2235200" marR="457200" lvl="4" indent="-457200" algn="just" defTabSz="457200">
              <a:spcBef>
                <a:spcPts val="1000"/>
              </a:spcBef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Radial local limit</a:t>
            </a:r>
          </a:p>
          <a:p>
            <a:pPr marL="2235200" marR="457200" lvl="4" indent="-457200" algn="just" defTabSz="457200">
              <a:spcBef>
                <a:spcPts val="1000"/>
              </a:spcBef>
              <a:buSzPct val="100000"/>
              <a:buFont typeface="Wingdings" pitchFamily="2" charset="2"/>
              <a:buChar char="Ø"/>
              <a:defRPr sz="26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Nonlinear term is simplified (QL diffusion equation)</a:t>
            </a:r>
          </a:p>
        </p:txBody>
      </p:sp>
      <p:pic>
        <p:nvPicPr>
          <p:cNvPr id="285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152" y="3366473"/>
            <a:ext cx="13004801" cy="4971726"/>
          </a:xfrm>
          <a:prstGeom prst="rect">
            <a:avLst/>
          </a:prstGeom>
          <a:ln w="12700">
            <a:miter lim="400000"/>
          </a:ln>
        </p:spPr>
      </p:pic>
      <p:sp>
        <p:nvSpPr>
          <p:cNvPr id="286" name="Rectangle"/>
          <p:cNvSpPr/>
          <p:nvPr/>
        </p:nvSpPr>
        <p:spPr>
          <a:xfrm>
            <a:off x="308645" y="3970866"/>
            <a:ext cx="2328864" cy="1134404"/>
          </a:xfrm>
          <a:prstGeom prst="rect">
            <a:avLst/>
          </a:prstGeom>
          <a:solidFill>
            <a:schemeClr val="accent2">
              <a:alpha val="25352"/>
            </a:schemeClr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7" name="Rectangle"/>
          <p:cNvSpPr/>
          <p:nvPr/>
        </p:nvSpPr>
        <p:spPr>
          <a:xfrm>
            <a:off x="7757492" y="5037433"/>
            <a:ext cx="2816624" cy="1134404"/>
          </a:xfrm>
          <a:prstGeom prst="rect">
            <a:avLst/>
          </a:prstGeom>
          <a:solidFill>
            <a:schemeClr val="accent5">
              <a:alpha val="25352"/>
            </a:schemeClr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8" name="Rectangle"/>
          <p:cNvSpPr/>
          <p:nvPr/>
        </p:nvSpPr>
        <p:spPr>
          <a:xfrm>
            <a:off x="5337968" y="3974660"/>
            <a:ext cx="3338514" cy="1134404"/>
          </a:xfrm>
          <a:prstGeom prst="rect">
            <a:avLst/>
          </a:prstGeom>
          <a:solidFill>
            <a:schemeClr val="accent2">
              <a:alpha val="25352"/>
            </a:schemeClr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17E0570-ABFB-7871-271C-ABD1812F293F}"/>
              </a:ext>
            </a:extLst>
          </p:cNvPr>
          <p:cNvSpPr/>
          <p:nvPr/>
        </p:nvSpPr>
        <p:spPr>
          <a:xfrm>
            <a:off x="175574" y="3397910"/>
            <a:ext cx="10324787" cy="448732"/>
          </a:xfrm>
          <a:prstGeom prst="roundRect">
            <a:avLst/>
          </a:prstGeom>
          <a:solidFill>
            <a:srgbClr val="FFFFFF"/>
          </a:solidFill>
          <a:ln w="12700" cap="flat">
            <a:noFill/>
            <a:miter lim="400000"/>
          </a:ln>
          <a:effectLst>
            <a:outerShdw dir="5400000" sx="1000" sy="1000" algn="ctr" rotWithShape="0">
              <a:schemeClr val="bg1"/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BC7F2B-B72F-85D7-AF68-15C67D65F337}"/>
              </a:ext>
            </a:extLst>
          </p:cNvPr>
          <p:cNvSpPr/>
          <p:nvPr/>
        </p:nvSpPr>
        <p:spPr>
          <a:xfrm>
            <a:off x="8924747" y="8303782"/>
            <a:ext cx="34034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800" dirty="0"/>
              <a:t>[FZ </a:t>
            </a:r>
            <a:r>
              <a:rPr lang="it-IT" sz="2800" dirty="0" err="1"/>
              <a:t>etal</a:t>
            </a:r>
            <a:r>
              <a:rPr lang="it-IT" sz="2800" dirty="0"/>
              <a:t> JPCS 2021]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C5BC42-E16E-15BF-053F-08A394853E3D}"/>
              </a:ext>
            </a:extLst>
          </p:cNvPr>
          <p:cNvSpPr txBox="1"/>
          <p:nvPr/>
        </p:nvSpPr>
        <p:spPr>
          <a:xfrm>
            <a:off x="8103591" y="7695394"/>
            <a:ext cx="4911602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200" b="1" i="0" u="none" strike="noStrike" cap="none" spc="0" normalizeH="0" baseline="0" dirty="0">
                <a:ln>
                  <a:noFill/>
                </a:ln>
                <a:solidFill>
                  <a:srgbClr val="C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From </a:t>
            </a:r>
            <a:r>
              <a:rPr lang="it-IT" sz="3200" b="1" dirty="0" err="1">
                <a:solidFill>
                  <a:srgbClr val="C00000"/>
                </a:solidFill>
              </a:rPr>
              <a:t>local</a:t>
            </a:r>
            <a:r>
              <a:rPr lang="it-IT" sz="3200" b="1" dirty="0">
                <a:solidFill>
                  <a:srgbClr val="C00000"/>
                </a:solidFill>
              </a:rPr>
              <a:t> </a:t>
            </a:r>
            <a:r>
              <a:rPr lang="it-IT" sz="3200" b="1" dirty="0" err="1">
                <a:solidFill>
                  <a:srgbClr val="C00000"/>
                </a:solidFill>
              </a:rPr>
              <a:t>dispersion</a:t>
            </a:r>
            <a:r>
              <a:rPr lang="it-IT" sz="3200" b="1" dirty="0">
                <a:solidFill>
                  <a:srgbClr val="C00000"/>
                </a:solidFill>
              </a:rPr>
              <a:t> </a:t>
            </a:r>
            <a:r>
              <a:rPr lang="it-IT" sz="3200" b="1" dirty="0" err="1">
                <a:solidFill>
                  <a:srgbClr val="C00000"/>
                </a:solidFill>
              </a:rPr>
              <a:t>rel</a:t>
            </a:r>
            <a:r>
              <a:rPr lang="it-IT" sz="3200" b="1" dirty="0">
                <a:solidFill>
                  <a:srgbClr val="C00000"/>
                </a:solidFill>
              </a:rPr>
              <a:t>.</a:t>
            </a:r>
            <a:endParaRPr kumimoji="0" lang="it-IT" sz="3200" b="1" i="0" u="none" strike="noStrike" cap="none" spc="0" normalizeH="0" baseline="0" dirty="0">
              <a:ln>
                <a:noFill/>
              </a:ln>
              <a:solidFill>
                <a:srgbClr val="C00000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en-GB" dirty="0"/>
              <a:t>Dyson Schrödinger Model I</a:t>
            </a:r>
            <a:endParaRPr dirty="0"/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34</a:t>
            </a:fld>
            <a:endParaRPr dirty="0"/>
          </a:p>
        </p:txBody>
      </p:sp>
      <p:pic>
        <p:nvPicPr>
          <p:cNvPr id="341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344" name="Conceptual steps…"/>
          <p:cNvSpPr txBox="1"/>
          <p:nvPr/>
        </p:nvSpPr>
        <p:spPr>
          <a:xfrm>
            <a:off x="118533" y="1502871"/>
            <a:ext cx="13004801" cy="2200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57200" marR="457200" indent="-457200" algn="l" defTabSz="457200">
              <a:spcBef>
                <a:spcPts val="1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 sz="3200" b="1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>
                <a:solidFill>
                  <a:schemeClr val="accent1"/>
                </a:solidFill>
              </a:rPr>
              <a:t>Conceptual steps</a:t>
            </a:r>
            <a:endParaRPr b="0" dirty="0">
              <a:solidFill>
                <a:schemeClr val="accent1"/>
              </a:solidFill>
            </a:endParaRPr>
          </a:p>
          <a:p>
            <a:pPr marL="1790700" marR="457200" lvl="3" indent="-457200" algn="l" defTabSz="457200">
              <a:spcBef>
                <a:spcPts val="1000"/>
              </a:spcBef>
              <a:buSzPct val="100000"/>
              <a:buFont typeface="Wingdings" pitchFamily="2" charset="2"/>
              <a:buChar char="Ø"/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Both “slow” (CGL equilibrium evolution) and “fast” (NL spatiotemporal scale; e.g. avalanches) evolution of PSZS are dominated by emission and absorption of same k</a:t>
            </a:r>
          </a:p>
        </p:txBody>
      </p:sp>
      <p:pic>
        <p:nvPicPr>
          <p:cNvPr id="345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783" y="4001261"/>
            <a:ext cx="12564931" cy="923730"/>
          </a:xfrm>
          <a:prstGeom prst="rect">
            <a:avLst/>
          </a:prstGeom>
          <a:ln w="12700">
            <a:miter lim="400000"/>
          </a:ln>
        </p:spPr>
      </p:pic>
      <p:sp>
        <p:nvSpPr>
          <p:cNvPr id="346" name="Rectangle"/>
          <p:cNvSpPr/>
          <p:nvPr/>
        </p:nvSpPr>
        <p:spPr>
          <a:xfrm>
            <a:off x="4523225" y="3895924"/>
            <a:ext cx="4195417" cy="1134404"/>
          </a:xfrm>
          <a:prstGeom prst="rect">
            <a:avLst/>
          </a:prstGeom>
          <a:solidFill>
            <a:schemeClr val="accent5">
              <a:alpha val="25352"/>
            </a:schemeClr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7" name="Rectangle"/>
          <p:cNvSpPr/>
          <p:nvPr/>
        </p:nvSpPr>
        <p:spPr>
          <a:xfrm>
            <a:off x="9052892" y="3895924"/>
            <a:ext cx="3907748" cy="1134404"/>
          </a:xfrm>
          <a:prstGeom prst="rect">
            <a:avLst/>
          </a:prstGeom>
          <a:solidFill>
            <a:schemeClr val="accent5">
              <a:alpha val="25352"/>
            </a:schemeClr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8" name="Slow terms generate “secularities”…"/>
          <p:cNvSpPr txBox="1"/>
          <p:nvPr/>
        </p:nvSpPr>
        <p:spPr>
          <a:xfrm>
            <a:off x="4438334" y="4997467"/>
            <a:ext cx="8582478" cy="12157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57200" marR="457200" indent="-457200" algn="l" defTabSz="457200">
              <a:spcBef>
                <a:spcPts val="1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  <a:defRPr sz="3200" b="1">
                <a:solidFill>
                  <a:srgbClr val="0438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it-IT" dirty="0">
                <a:solidFill>
                  <a:schemeClr val="accent1"/>
                </a:solidFill>
              </a:rPr>
              <a:t>NL</a:t>
            </a:r>
            <a:r>
              <a:rPr dirty="0">
                <a:solidFill>
                  <a:schemeClr val="accent1"/>
                </a:solidFill>
              </a:rPr>
              <a:t> terms generate “secularities”</a:t>
            </a:r>
            <a:r>
              <a:rPr lang="it-IT" dirty="0">
                <a:solidFill>
                  <a:schemeClr val="accent1"/>
                </a:solidFill>
              </a:rPr>
              <a:t> </a:t>
            </a:r>
            <a:endParaRPr dirty="0">
              <a:solidFill>
                <a:schemeClr val="accent1"/>
              </a:solidFill>
            </a:endParaRPr>
          </a:p>
          <a:p>
            <a:pPr marL="457200" marR="457200" indent="-457200" algn="l" defTabSz="457200">
              <a:spcBef>
                <a:spcPts val="1000"/>
              </a:spcBef>
              <a:buClr>
                <a:schemeClr val="tx1"/>
              </a:buClr>
              <a:buSzPct val="100000"/>
              <a:buFont typeface="Wingdings" pitchFamily="2" charset="2"/>
              <a:buChar char="Ø"/>
              <a:defRPr sz="3200" b="1">
                <a:solidFill>
                  <a:srgbClr val="0438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>
                <a:solidFill>
                  <a:schemeClr val="accent5"/>
                </a:solidFill>
              </a:rPr>
              <a:t>Renormalization &amp; Dyson like equation</a:t>
            </a:r>
          </a:p>
        </p:txBody>
      </p:sp>
      <p:grpSp>
        <p:nvGrpSpPr>
          <p:cNvPr id="354" name="Group"/>
          <p:cNvGrpSpPr/>
          <p:nvPr/>
        </p:nvGrpSpPr>
        <p:grpSpPr>
          <a:xfrm>
            <a:off x="-1155077" y="5270182"/>
            <a:ext cx="14159879" cy="3546488"/>
            <a:chOff x="0" y="0"/>
            <a:chExt cx="14159877" cy="3546486"/>
          </a:xfrm>
        </p:grpSpPr>
        <p:pic>
          <p:nvPicPr>
            <p:cNvPr id="349" name="Image" descr="Image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55076" y="848387"/>
              <a:ext cx="13004801" cy="25556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50" name="Principal series of secular terms"/>
            <p:cNvSpPr txBox="1"/>
            <p:nvPr/>
          </p:nvSpPr>
          <p:spPr>
            <a:xfrm>
              <a:off x="0" y="2951451"/>
              <a:ext cx="8208978" cy="5950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marL="1790700" marR="457200" lvl="3" indent="-457200" algn="l" defTabSz="457200">
                <a:spcBef>
                  <a:spcPts val="1000"/>
                </a:spcBef>
                <a:buClr>
                  <a:schemeClr val="tx1"/>
                </a:buClr>
                <a:buSzPct val="100000"/>
                <a:buFont typeface="Wingdings" pitchFamily="2" charset="2"/>
                <a:buChar char="Ø"/>
                <a:defRPr sz="3200">
                  <a:solidFill>
                    <a:schemeClr val="accent1">
                      <a:hueOff val="47394"/>
                      <a:satOff val="-25753"/>
                      <a:lumOff val="-7544"/>
                    </a:schemeClr>
                  </a:solidFill>
                  <a:latin typeface="Helvetica Neue"/>
                  <a:ea typeface="Helvetica Neue"/>
                  <a:cs typeface="Helvetica Neue"/>
                  <a:sym typeface="Helvetica Neue"/>
                </a:defRPr>
              </a:pPr>
              <a:r>
                <a:rPr dirty="0">
                  <a:solidFill>
                    <a:schemeClr val="accent1"/>
                  </a:solidFill>
                </a:rPr>
                <a:t>Principal series of secular terms</a:t>
              </a:r>
            </a:p>
          </p:txBody>
        </p:sp>
        <p:sp>
          <p:nvSpPr>
            <p:cNvPr id="351" name="Van Hove L (1955)"/>
            <p:cNvSpPr txBox="1"/>
            <p:nvPr/>
          </p:nvSpPr>
          <p:spPr>
            <a:xfrm>
              <a:off x="1219727" y="0"/>
              <a:ext cx="3900832" cy="647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Van Hove L (1955)</a:t>
              </a:r>
            </a:p>
          </p:txBody>
        </p:sp>
        <p:sp>
          <p:nvSpPr>
            <p:cNvPr id="352" name="PrigogineI(1962)"/>
            <p:cNvSpPr txBox="1"/>
            <p:nvPr/>
          </p:nvSpPr>
          <p:spPr>
            <a:xfrm>
              <a:off x="1249970" y="484653"/>
              <a:ext cx="3518612" cy="647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PrigogineI(1962)</a:t>
              </a:r>
            </a:p>
          </p:txBody>
        </p:sp>
        <p:sp>
          <p:nvSpPr>
            <p:cNvPr id="353" name="BalescuR(1963)"/>
            <p:cNvSpPr txBox="1"/>
            <p:nvPr/>
          </p:nvSpPr>
          <p:spPr>
            <a:xfrm>
              <a:off x="1186064" y="992892"/>
              <a:ext cx="3392425" cy="647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BalescuR(1963)</a:t>
              </a:r>
            </a:p>
          </p:txBody>
        </p:sp>
      </p:grp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35</a:t>
            </a:fld>
            <a:endParaRPr/>
          </a:p>
        </p:txBody>
      </p:sp>
      <p:pic>
        <p:nvPicPr>
          <p:cNvPr id="399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400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402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91087"/>
            <a:ext cx="13004800" cy="697142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7">
            <a:extLst>
              <a:ext uri="{FF2B5EF4-FFF2-40B4-BE49-F238E27FC236}">
                <a16:creationId xmlns:a16="http://schemas.microsoft.com/office/drawing/2014/main" id="{E2F5B089-6838-8D45-CF70-8133236041D2}"/>
              </a:ext>
            </a:extLst>
          </p:cNvPr>
          <p:cNvSpPr txBox="1"/>
          <p:nvPr/>
        </p:nvSpPr>
        <p:spPr>
          <a:xfrm>
            <a:off x="4857734" y="9202032"/>
            <a:ext cx="3199304" cy="449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0423" tIns="70423" rIns="70423" bIns="70423">
            <a:spAutoFit/>
          </a:bodyPr>
          <a:lstStyle/>
          <a:p>
            <a:pPr algn="l" defTabSz="1525853">
              <a:defRPr sz="2000">
                <a:latin typeface="Calibri"/>
                <a:ea typeface="Calibri"/>
                <a:cs typeface="Calibri"/>
                <a:sym typeface="Calibri"/>
              </a:defRPr>
            </a:pPr>
            <a:r>
              <a:rPr lang="it-IT" dirty="0"/>
              <a:t>Milano</a:t>
            </a:r>
            <a:r>
              <a:rPr dirty="0"/>
              <a:t>, </a:t>
            </a:r>
            <a:r>
              <a:rPr lang="it-IT" dirty="0"/>
              <a:t>Sep. 5</a:t>
            </a:r>
            <a:r>
              <a:rPr lang="it-IT" baseline="30000" dirty="0"/>
              <a:t>th</a:t>
            </a:r>
            <a:r>
              <a:rPr lang="it-IT" dirty="0"/>
              <a:t>, 2023</a:t>
            </a:r>
            <a:endParaRPr dirty="0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95EEB5C3-CFDB-1A5A-DCE0-2C960E5549F4}"/>
              </a:ext>
            </a:extLst>
          </p:cNvPr>
          <p:cNvSpPr txBox="1">
            <a:spLocks/>
          </p:cNvSpPr>
          <p:nvPr/>
        </p:nvSpPr>
        <p:spPr>
          <a:xfrm>
            <a:off x="745261" y="65258"/>
            <a:ext cx="10870319" cy="11344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0423" tIns="70423" rIns="70423" bIns="70423" anchor="ctr">
            <a:normAutofit/>
          </a:bodyPr>
          <a:lstStyle>
            <a:lvl1pPr marL="0" marR="0" indent="0" algn="ctr" defTabSz="1525853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000" b="1" i="0" u="none" strike="noStrike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228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5842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GB" dirty="0"/>
              <a:t>Dyson Schrödinger Model II</a:t>
            </a: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Energetic</a:t>
            </a:r>
            <a:r>
              <a:rPr lang="it-IT" dirty="0"/>
              <a:t> </a:t>
            </a:r>
            <a:r>
              <a:rPr lang="it-IT" dirty="0" err="1"/>
              <a:t>particle</a:t>
            </a:r>
            <a:r>
              <a:rPr lang="it-IT" dirty="0"/>
              <a:t> </a:t>
            </a:r>
            <a:r>
              <a:rPr lang="it-IT" dirty="0" err="1"/>
              <a:t>avalanches</a:t>
            </a:r>
            <a:endParaRPr dirty="0"/>
          </a:p>
        </p:txBody>
      </p:sp>
      <p:sp>
        <p:nvSpPr>
          <p:cNvPr id="26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432425"/>
            <a:ext cx="3034455" cy="40007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/>
          <a:lstStyle/>
          <a:p>
            <a:fld id="{86CB4B4D-7CA3-9044-876B-883B54F8677D}" type="slidenum">
              <a:rPr/>
              <a:t>36</a:t>
            </a:fld>
            <a:endParaRPr/>
          </a:p>
        </p:txBody>
      </p:sp>
      <p:pic>
        <p:nvPicPr>
          <p:cNvPr id="262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3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7BF692E-218F-9B9B-C230-459069A5DD74}"/>
              </a:ext>
            </a:extLst>
          </p:cNvPr>
          <p:cNvSpPr/>
          <p:nvPr/>
        </p:nvSpPr>
        <p:spPr>
          <a:xfrm>
            <a:off x="9864317" y="2171671"/>
            <a:ext cx="1751263" cy="53854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dist="25400" sx="1000" sy="1000" rotWithShape="0">
              <a:srgbClr val="000000"/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3E4566-AB0F-64A9-4387-9C4D5693AA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88598"/>
            <a:ext cx="12908294" cy="5417373"/>
          </a:xfrm>
          <a:prstGeom prst="rect">
            <a:avLst/>
          </a:prstGeom>
        </p:spPr>
      </p:pic>
      <p:sp>
        <p:nvSpPr>
          <p:cNvPr id="5" name="TextBox 12">
            <a:extLst>
              <a:ext uri="{FF2B5EF4-FFF2-40B4-BE49-F238E27FC236}">
                <a16:creationId xmlns:a16="http://schemas.microsoft.com/office/drawing/2014/main" id="{228E2A16-7EE5-EB8B-06E5-DC53B59DDDB6}"/>
              </a:ext>
            </a:extLst>
          </p:cNvPr>
          <p:cNvSpPr txBox="1"/>
          <p:nvPr/>
        </p:nvSpPr>
        <p:spPr>
          <a:xfrm>
            <a:off x="411841" y="7273138"/>
            <a:ext cx="12181115" cy="1210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buSzPct val="100000"/>
              <a:buFont typeface="Wingdings-Regular"/>
              <a:buChar char="❑"/>
            </a:pPr>
            <a:r>
              <a:rPr dirty="0"/>
              <a:t>Described by </a:t>
            </a:r>
            <a:r>
              <a:rPr dirty="0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</a:rPr>
              <a:t>NLSE for wave action</a:t>
            </a:r>
            <a:r>
              <a:rPr lang="it-IT" dirty="0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</a:rPr>
              <a:t> </a:t>
            </a:r>
            <a:r>
              <a:rPr lang="it-IT" dirty="0">
                <a:solidFill>
                  <a:schemeClr val="tx1"/>
                </a:solidFill>
              </a:rPr>
              <a:t>and self-</a:t>
            </a:r>
            <a:r>
              <a:rPr lang="it-IT" dirty="0" err="1">
                <a:solidFill>
                  <a:schemeClr val="tx1"/>
                </a:solidFill>
              </a:rPr>
              <a:t>consistent</a:t>
            </a:r>
            <a:endParaRPr lang="it-IT" dirty="0">
              <a:solidFill>
                <a:schemeClr val="tx1"/>
              </a:solidFill>
            </a:endParaRPr>
          </a:p>
          <a:p>
            <a:pPr algn="l">
              <a:buSzPct val="100000"/>
            </a:pPr>
            <a:r>
              <a:rPr lang="it-IT" dirty="0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</a:rPr>
              <a:t>     </a:t>
            </a:r>
            <a:r>
              <a:rPr lang="it-IT" dirty="0" err="1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</a:rPr>
              <a:t>energetic</a:t>
            </a:r>
            <a:r>
              <a:rPr lang="it-IT" dirty="0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</a:rPr>
              <a:t> </a:t>
            </a:r>
            <a:r>
              <a:rPr lang="it-IT" dirty="0" err="1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</a:rPr>
              <a:t>particle</a:t>
            </a:r>
            <a:r>
              <a:rPr lang="it-IT" dirty="0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</a:rPr>
              <a:t> </a:t>
            </a:r>
            <a:r>
              <a:rPr lang="it-IT" dirty="0" err="1">
                <a:solidFill>
                  <a:schemeClr val="accent5">
                    <a:hueOff val="-176146"/>
                    <a:satOff val="3665"/>
                    <a:lumOff val="-13986"/>
                  </a:schemeClr>
                </a:solidFill>
              </a:rPr>
              <a:t>transport</a:t>
            </a:r>
            <a:endParaRPr dirty="0">
              <a:solidFill>
                <a:schemeClr val="accent5">
                  <a:hueOff val="-176146"/>
                  <a:satOff val="3665"/>
                  <a:lumOff val="-13986"/>
                </a:schemeClr>
              </a:solidFill>
            </a:endParaRPr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dirty="0"/>
              <a:t>Phase space zonal structures - II</a:t>
            </a:r>
          </a:p>
        </p:txBody>
      </p:sp>
      <p:sp>
        <p:nvSpPr>
          <p:cNvPr id="3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37</a:t>
            </a:fld>
            <a:endParaRPr/>
          </a:p>
        </p:txBody>
      </p:sp>
      <p:pic>
        <p:nvPicPr>
          <p:cNvPr id="321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36" y="8874951"/>
            <a:ext cx="5553849" cy="82101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029" y="8769368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325" name="Numerical verification by HMGC + HYMAGYC codes [S. Briguglio…"/>
          <p:cNvSpPr txBox="1"/>
          <p:nvPr/>
        </p:nvSpPr>
        <p:spPr>
          <a:xfrm>
            <a:off x="281192" y="1219945"/>
            <a:ext cx="12152704" cy="16918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21027" marR="457200" indent="-321027" algn="l" defTabSz="457200">
              <a:spcBef>
                <a:spcPts val="1000"/>
              </a:spcBef>
              <a:buSzPct val="45000"/>
              <a:buBlip>
                <a:blip r:embed="rId4"/>
              </a:buBlip>
              <a:defRPr sz="3200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Numerical verification by HMGC + HYMAGYC codes </a:t>
            </a:r>
            <a:r>
              <a:rPr sz="2800">
                <a:solidFill>
                  <a:srgbClr val="000000"/>
                </a:solidFill>
              </a:rPr>
              <a:t>[S. Briguglio </a:t>
            </a:r>
          </a:p>
          <a:p>
            <a:pPr marL="1350644" marR="457200" indent="-1350644" algn="l" defTabSz="457200">
              <a:spcBef>
                <a:spcPts val="1000"/>
              </a:spcBef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and G. Vlad, 2020 - EUROfusion project MET] - ongoing work within </a:t>
            </a:r>
          </a:p>
          <a:p>
            <a:pPr marL="1350644" marR="457200" indent="-1350644" algn="l" defTabSz="457200">
              <a:spcBef>
                <a:spcPts val="1000"/>
              </a:spcBef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EUROfusion projects ATEP (Lauber/Falessi) &amp; TSVV#10 (Mishchenko)</a:t>
            </a:r>
          </a:p>
        </p:txBody>
      </p:sp>
      <p:pic>
        <p:nvPicPr>
          <p:cNvPr id="326" name="Segnaposto contenuto 9" descr="Segnaposto contenuto 9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7038929" y="2932071"/>
            <a:ext cx="5946323" cy="5946324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Slow and fast spatiotemporal…">
            <a:extLst>
              <a:ext uri="{FF2B5EF4-FFF2-40B4-BE49-F238E27FC236}">
                <a16:creationId xmlns:a16="http://schemas.microsoft.com/office/drawing/2014/main" id="{552A3F08-ECE1-7F4B-AFE5-B52ED52239CA}"/>
              </a:ext>
            </a:extLst>
          </p:cNvPr>
          <p:cNvSpPr txBox="1"/>
          <p:nvPr/>
        </p:nvSpPr>
        <p:spPr>
          <a:xfrm>
            <a:off x="175731" y="3648524"/>
            <a:ext cx="6252353" cy="12157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21027" marR="457200" indent="-321027" algn="l" defTabSz="457200">
              <a:spcBef>
                <a:spcPts val="1000"/>
              </a:spcBef>
              <a:buSzPct val="45000"/>
              <a:buBlip>
                <a:blip r:embed="rId4"/>
              </a:buBlip>
              <a:defRPr sz="3200">
                <a:solidFill>
                  <a:srgbClr val="FF030D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Slow </a:t>
            </a:r>
            <a:r>
              <a:rPr dirty="0">
                <a:solidFill>
                  <a:srgbClr val="000000"/>
                </a:solidFill>
              </a:rPr>
              <a:t>and</a:t>
            </a:r>
            <a:r>
              <a:rPr dirty="0"/>
              <a:t> </a:t>
            </a:r>
            <a:r>
              <a:rPr dirty="0">
                <a:solidFill>
                  <a:schemeClr val="accent1">
                    <a:hueOff val="47394"/>
                    <a:satOff val="-25753"/>
                    <a:lumOff val="-7544"/>
                  </a:schemeClr>
                </a:solidFill>
              </a:rPr>
              <a:t>fast</a:t>
            </a:r>
            <a:r>
              <a:rPr dirty="0"/>
              <a:t> </a:t>
            </a:r>
            <a:r>
              <a:rPr dirty="0">
                <a:solidFill>
                  <a:srgbClr val="000000"/>
                </a:solidFill>
              </a:rPr>
              <a:t>spatiotemporal</a:t>
            </a:r>
          </a:p>
          <a:p>
            <a:pPr marL="1350644" marR="457200" indent="-1350644" algn="l" defTabSz="457200">
              <a:spcBef>
                <a:spcPts val="1000"/>
              </a:spcBef>
              <a:defRPr sz="32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responses</a:t>
            </a:r>
          </a:p>
        </p:txBody>
      </p:sp>
      <p:pic>
        <p:nvPicPr>
          <p:cNvPr id="18" name="Image" descr="Image">
            <a:extLst>
              <a:ext uri="{FF2B5EF4-FFF2-40B4-BE49-F238E27FC236}">
                <a16:creationId xmlns:a16="http://schemas.microsoft.com/office/drawing/2014/main" id="{20832687-35AB-784E-82C8-637E2E8FC4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200" y="5073650"/>
            <a:ext cx="4927600" cy="825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Image" descr="Image">
            <a:extLst>
              <a:ext uri="{FF2B5EF4-FFF2-40B4-BE49-F238E27FC236}">
                <a16:creationId xmlns:a16="http://schemas.microsoft.com/office/drawing/2014/main" id="{EAE0B0E8-D4C8-A54E-97C7-634EC00B86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4683" y="5890683"/>
            <a:ext cx="4508501" cy="1054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" name="Image" descr="Image">
            <a:extLst>
              <a:ext uri="{FF2B5EF4-FFF2-40B4-BE49-F238E27FC236}">
                <a16:creationId xmlns:a16="http://schemas.microsoft.com/office/drawing/2014/main" id="{5A72B7B8-EE6F-A248-912D-022689E160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35766" y="7156450"/>
            <a:ext cx="4445001" cy="1028700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Rectangle">
            <a:extLst>
              <a:ext uri="{FF2B5EF4-FFF2-40B4-BE49-F238E27FC236}">
                <a16:creationId xmlns:a16="http://schemas.microsoft.com/office/drawing/2014/main" id="{3406276D-65A9-B740-960C-969C3A6C2E52}"/>
              </a:ext>
            </a:extLst>
          </p:cNvPr>
          <p:cNvSpPr/>
          <p:nvPr/>
        </p:nvSpPr>
        <p:spPr>
          <a:xfrm>
            <a:off x="1056613" y="5075893"/>
            <a:ext cx="1490928" cy="821014"/>
          </a:xfrm>
          <a:prstGeom prst="rect">
            <a:avLst/>
          </a:prstGeom>
          <a:solidFill>
            <a:schemeClr val="accent5">
              <a:hueOff val="-176146"/>
              <a:satOff val="3665"/>
              <a:lumOff val="-13986"/>
              <a:alpha val="24878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" name="phase space flux">
            <a:extLst>
              <a:ext uri="{FF2B5EF4-FFF2-40B4-BE49-F238E27FC236}">
                <a16:creationId xmlns:a16="http://schemas.microsoft.com/office/drawing/2014/main" id="{4CE48249-01DF-CB4F-9710-15838A0D9DB9}"/>
              </a:ext>
            </a:extLst>
          </p:cNvPr>
          <p:cNvSpPr txBox="1"/>
          <p:nvPr/>
        </p:nvSpPr>
        <p:spPr>
          <a:xfrm>
            <a:off x="1952322" y="8793912"/>
            <a:ext cx="3621025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6">
                    <a:lumOff val="-8741"/>
                  </a:schemeClr>
                </a:solidFill>
              </a:defRPr>
            </a:lvl1pPr>
          </a:lstStyle>
          <a:p>
            <a:r>
              <a:t>phase space flux</a:t>
            </a:r>
          </a:p>
        </p:txBody>
      </p:sp>
      <p:sp>
        <p:nvSpPr>
          <p:cNvPr id="23" name="Rectangle">
            <a:extLst>
              <a:ext uri="{FF2B5EF4-FFF2-40B4-BE49-F238E27FC236}">
                <a16:creationId xmlns:a16="http://schemas.microsoft.com/office/drawing/2014/main" id="{27437842-B23E-5947-A7D5-0D34A5203EC5}"/>
              </a:ext>
            </a:extLst>
          </p:cNvPr>
          <p:cNvSpPr/>
          <p:nvPr/>
        </p:nvSpPr>
        <p:spPr>
          <a:xfrm>
            <a:off x="2694516" y="5867653"/>
            <a:ext cx="4197438" cy="1221446"/>
          </a:xfrm>
          <a:prstGeom prst="rect">
            <a:avLst/>
          </a:prstGeom>
          <a:solidFill>
            <a:schemeClr val="accent6">
              <a:lumOff val="-8741"/>
              <a:alpha val="24878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" name="Rectangle">
            <a:extLst>
              <a:ext uri="{FF2B5EF4-FFF2-40B4-BE49-F238E27FC236}">
                <a16:creationId xmlns:a16="http://schemas.microsoft.com/office/drawing/2014/main" id="{5FA01B7D-F810-B643-A5AD-AEFBC994FD93}"/>
              </a:ext>
            </a:extLst>
          </p:cNvPr>
          <p:cNvSpPr/>
          <p:nvPr/>
        </p:nvSpPr>
        <p:spPr>
          <a:xfrm>
            <a:off x="2872316" y="7113255"/>
            <a:ext cx="4197438" cy="1221446"/>
          </a:xfrm>
          <a:prstGeom prst="rect">
            <a:avLst/>
          </a:prstGeom>
          <a:solidFill>
            <a:schemeClr val="accent6">
              <a:lumOff val="-8741"/>
              <a:alpha val="24878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" name="Line">
            <a:extLst>
              <a:ext uri="{FF2B5EF4-FFF2-40B4-BE49-F238E27FC236}">
                <a16:creationId xmlns:a16="http://schemas.microsoft.com/office/drawing/2014/main" id="{FCA4C849-BDFC-4444-A1DE-5B04C8BE7A55}"/>
              </a:ext>
            </a:extLst>
          </p:cNvPr>
          <p:cNvSpPr/>
          <p:nvPr/>
        </p:nvSpPr>
        <p:spPr>
          <a:xfrm flipV="1">
            <a:off x="2569890" y="8414273"/>
            <a:ext cx="741093" cy="406599"/>
          </a:xfrm>
          <a:prstGeom prst="line">
            <a:avLst/>
          </a:prstGeom>
          <a:ln w="25400">
            <a:solidFill>
              <a:schemeClr val="accent6">
                <a:lumOff val="-874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6" name="Line">
            <a:extLst>
              <a:ext uri="{FF2B5EF4-FFF2-40B4-BE49-F238E27FC236}">
                <a16:creationId xmlns:a16="http://schemas.microsoft.com/office/drawing/2014/main" id="{FC8039A0-DF10-8840-8578-8C29980D26D0}"/>
              </a:ext>
            </a:extLst>
          </p:cNvPr>
          <p:cNvSpPr/>
          <p:nvPr/>
        </p:nvSpPr>
        <p:spPr>
          <a:xfrm flipV="1">
            <a:off x="2468687" y="7141955"/>
            <a:ext cx="207556" cy="1690304"/>
          </a:xfrm>
          <a:prstGeom prst="line">
            <a:avLst/>
          </a:prstGeom>
          <a:ln w="25400">
            <a:solidFill>
              <a:schemeClr val="accent6">
                <a:lumOff val="-874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38</a:t>
            </a:fld>
            <a:endParaRPr/>
          </a:p>
        </p:txBody>
      </p:sp>
      <p:pic>
        <p:nvPicPr>
          <p:cNvPr id="406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407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pic>
        <p:nvPicPr>
          <p:cNvPr id="408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332" y="2215206"/>
            <a:ext cx="12374132" cy="7121115"/>
          </a:xfrm>
          <a:prstGeom prst="rect">
            <a:avLst/>
          </a:prstGeom>
          <a:ln w="12700">
            <a:miter lim="400000"/>
          </a:ln>
        </p:spPr>
      </p:pic>
      <p:sp>
        <p:nvSpPr>
          <p:cNvPr id="409" name="Recovering QL limit: … for a broad spectrum"/>
          <p:cNvSpPr txBox="1"/>
          <p:nvPr/>
        </p:nvSpPr>
        <p:spPr>
          <a:xfrm>
            <a:off x="291150" y="1301033"/>
            <a:ext cx="10458233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700" b="1">
                <a:solidFill>
                  <a:srgbClr val="FF030D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Recovering QL limit: </a:t>
            </a:r>
            <a:r>
              <a:rPr sz="3200" b="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Light"/>
              </a:rPr>
              <a:t>… for a broad spectrum</a:t>
            </a:r>
          </a:p>
        </p:txBody>
      </p:sp>
      <p:sp>
        <p:nvSpPr>
          <p:cNvPr id="410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dirty="0"/>
              <a:t>Dyson Schrödinger Model I</a:t>
            </a:r>
            <a:r>
              <a:rPr lang="it-IT" dirty="0"/>
              <a:t>II</a:t>
            </a:r>
            <a:endParaRPr dirty="0"/>
          </a:p>
        </p:txBody>
      </p:sp>
      <p:pic>
        <p:nvPicPr>
          <p:cNvPr id="412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5900" y="8094133"/>
            <a:ext cx="2675115" cy="7133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39</a:t>
            </a:fld>
            <a:endParaRPr/>
          </a:p>
        </p:txBody>
      </p:sp>
      <p:pic>
        <p:nvPicPr>
          <p:cNvPr id="527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528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529" name="Title 3"/>
          <p:cNvSpPr txBox="1">
            <a:spLocks noGrp="1"/>
          </p:cNvSpPr>
          <p:nvPr>
            <p:ph type="title"/>
          </p:nvPr>
        </p:nvSpPr>
        <p:spPr>
          <a:xfrm>
            <a:off x="745261" y="65258"/>
            <a:ext cx="10870319" cy="1134404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defRPr sz="5000" b="1"/>
            </a:lvl1pPr>
          </a:lstStyle>
          <a:p>
            <a:r>
              <a:rPr lang="it-IT" dirty="0" err="1"/>
              <a:t>Discussion</a:t>
            </a:r>
            <a:r>
              <a:rPr lang="it-IT" dirty="0"/>
              <a:t> and </a:t>
            </a:r>
            <a:r>
              <a:rPr dirty="0"/>
              <a:t>Conclusions</a:t>
            </a:r>
          </a:p>
        </p:txBody>
      </p:sp>
      <p:sp>
        <p:nvSpPr>
          <p:cNvPr id="530" name="Applications to realistic cases of practical interest (CFETR, BEST, DTT, etc.) are in progress along with the extension to 3D stellarator equilibria [EUROfusion projects ATEP/TSVV#10 (Lauber/Mishchenko)]…"/>
          <p:cNvSpPr txBox="1"/>
          <p:nvPr/>
        </p:nvSpPr>
        <p:spPr>
          <a:xfrm>
            <a:off x="199098" y="5072216"/>
            <a:ext cx="12606602" cy="21339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57200" marR="457200" indent="-457200" algn="just" defTabSz="457200">
              <a:spcBef>
                <a:spcPts val="1000"/>
              </a:spcBef>
              <a:buSzPct val="100000"/>
              <a:buFont typeface="Wingdings" pitchFamily="2" charset="2"/>
              <a:buChar char="q"/>
              <a:defRPr sz="33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Applications to </a:t>
            </a:r>
            <a:r>
              <a:rPr dirty="0">
                <a:solidFill>
                  <a:srgbClr val="C00000"/>
                </a:solidFill>
              </a:rPr>
              <a:t>realistic cases of practical interest </a:t>
            </a:r>
            <a:r>
              <a:rPr dirty="0"/>
              <a:t>(</a:t>
            </a:r>
            <a:r>
              <a:rPr lang="it-IT" dirty="0"/>
              <a:t>ITER, JET, AUG, </a:t>
            </a:r>
            <a:r>
              <a:rPr dirty="0"/>
              <a:t>DTT,</a:t>
            </a:r>
            <a:r>
              <a:rPr lang="it-IT" dirty="0"/>
              <a:t> </a:t>
            </a:r>
            <a:r>
              <a:rPr dirty="0"/>
              <a:t>etc.) are in progress along with </a:t>
            </a:r>
            <a:r>
              <a:rPr lang="it-IT" dirty="0"/>
              <a:t>extension to 3D </a:t>
            </a:r>
            <a:r>
              <a:rPr lang="it-IT" dirty="0" err="1"/>
              <a:t>confinement</a:t>
            </a:r>
            <a:r>
              <a:rPr lang="it-IT" dirty="0"/>
              <a:t> systems </a:t>
            </a:r>
            <a:r>
              <a:rPr dirty="0"/>
              <a:t>[</a:t>
            </a:r>
            <a:r>
              <a:rPr dirty="0" err="1"/>
              <a:t>EUROfusion</a:t>
            </a:r>
            <a:r>
              <a:rPr dirty="0"/>
              <a:t> projects ATEP/TSVV#10 (Lauber/</a:t>
            </a:r>
            <a:r>
              <a:rPr dirty="0" err="1"/>
              <a:t>Mishchenko</a:t>
            </a:r>
            <a:r>
              <a:rPr dirty="0"/>
              <a:t>)</a:t>
            </a:r>
            <a:r>
              <a:rPr lang="it-IT" dirty="0"/>
              <a:t>; MAECI-NSFC projects (ENEA-SWIP)</a:t>
            </a:r>
            <a:r>
              <a:rPr dirty="0"/>
              <a:t>]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F0D03B-96C2-4C4D-B9A0-E621DBEC980D}"/>
              </a:ext>
            </a:extLst>
          </p:cNvPr>
          <p:cNvSpPr txBox="1"/>
          <p:nvPr/>
        </p:nvSpPr>
        <p:spPr>
          <a:xfrm>
            <a:off x="4228364" y="7813410"/>
            <a:ext cx="8786829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Main</a:t>
            </a:r>
            <a:r>
              <a:rPr kumimoji="0" lang="it-IT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 </a:t>
            </a:r>
            <a:r>
              <a:rPr kumimoji="0" lang="it-IT" sz="3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references</a:t>
            </a:r>
            <a:r>
              <a:rPr kumimoji="0" lang="it-IT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 are </a:t>
            </a:r>
            <a:r>
              <a:rPr kumimoji="0" lang="it-IT" sz="3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availabl</a:t>
            </a:r>
            <a:r>
              <a:rPr lang="it-IT" sz="32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</a:t>
            </a:r>
            <a:r>
              <a:rPr lang="it-IT" sz="3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it-IT" sz="32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at</a:t>
            </a:r>
            <a:r>
              <a:rPr lang="it-IT" sz="3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the CNPS site:</a:t>
            </a:r>
          </a:p>
          <a:p>
            <a:pPr algn="l"/>
            <a:r>
              <a:rPr lang="it-IT" sz="3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4"/>
              </a:rPr>
              <a:t>https://www.afs.enea.it/zonca/CNPS/</a:t>
            </a:r>
            <a:r>
              <a:rPr lang="it-IT" sz="3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endParaRPr kumimoji="0" lang="it-IT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Light"/>
            </a:endParaRPr>
          </a:p>
        </p:txBody>
      </p:sp>
      <p:sp>
        <p:nvSpPr>
          <p:cNvPr id="3" name="Nonlinear GK theory of Alfvénic fluctuations and EP transport in burning plasmas is mature…">
            <a:extLst>
              <a:ext uri="{FF2B5EF4-FFF2-40B4-BE49-F238E27FC236}">
                <a16:creationId xmlns:a16="http://schemas.microsoft.com/office/drawing/2014/main" id="{CBBCDCF2-D5A1-05B7-89DA-206271378D2E}"/>
              </a:ext>
            </a:extLst>
          </p:cNvPr>
          <p:cNvSpPr txBox="1"/>
          <p:nvPr/>
        </p:nvSpPr>
        <p:spPr>
          <a:xfrm>
            <a:off x="199099" y="1207527"/>
            <a:ext cx="12606601" cy="34060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57200" marR="457200" indent="-457200" algn="just" defTabSz="457200">
              <a:spcBef>
                <a:spcPts val="1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 sz="33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>
                <a:solidFill>
                  <a:srgbClr val="C00000"/>
                </a:solidFill>
              </a:rPr>
              <a:t>Overarching and unified theoretical framework</a:t>
            </a:r>
            <a:r>
              <a:rPr dirty="0"/>
              <a:t> for self-consistent description of </a:t>
            </a:r>
            <a:r>
              <a:rPr lang="it-IT" dirty="0" err="1"/>
              <a:t>fluctuation</a:t>
            </a:r>
            <a:r>
              <a:rPr lang="it-IT" dirty="0"/>
              <a:t> </a:t>
            </a:r>
            <a:r>
              <a:rPr lang="it-IT" dirty="0" err="1"/>
              <a:t>spectra</a:t>
            </a:r>
            <a:r>
              <a:rPr lang="it-IT" dirty="0"/>
              <a:t> and </a:t>
            </a:r>
            <a:r>
              <a:rPr lang="it-IT" dirty="0" err="1"/>
              <a:t>corresponding</a:t>
            </a:r>
            <a:r>
              <a:rPr lang="it-IT" dirty="0"/>
              <a:t> </a:t>
            </a:r>
            <a:r>
              <a:rPr lang="it-IT" dirty="0" err="1"/>
              <a:t>transport</a:t>
            </a:r>
            <a:r>
              <a:rPr lang="it-IT" dirty="0"/>
              <a:t> in </a:t>
            </a:r>
            <a:r>
              <a:rPr lang="it-IT" dirty="0" err="1"/>
              <a:t>reactor-relevant</a:t>
            </a:r>
            <a:r>
              <a:rPr lang="it-IT" dirty="0"/>
              <a:t> fusion </a:t>
            </a:r>
            <a:r>
              <a:rPr lang="it-IT" dirty="0" err="1"/>
              <a:t>plasmas</a:t>
            </a:r>
            <a:endParaRPr lang="it-IT" dirty="0"/>
          </a:p>
          <a:p>
            <a:pPr marR="457200" algn="just" defTabSz="457200">
              <a:spcBef>
                <a:spcPts val="1000"/>
              </a:spcBef>
              <a:buSzPct val="100000"/>
              <a:defRPr sz="33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dirty="0"/>
          </a:p>
          <a:p>
            <a:pPr marL="457200" marR="457200" indent="-457200" algn="just" defTabSz="457200">
              <a:spcBef>
                <a:spcPts val="1000"/>
              </a:spcBef>
              <a:buClr>
                <a:schemeClr val="tx1"/>
              </a:buClr>
              <a:buSzPct val="100000"/>
              <a:buFont typeface="Wingdings" pitchFamily="2" charset="2"/>
              <a:buChar char="q"/>
              <a:defRPr sz="33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>
                <a:solidFill>
                  <a:srgbClr val="C00000"/>
                </a:solidFill>
              </a:rPr>
              <a:t>Numerical applications </a:t>
            </a:r>
            <a:r>
              <a:rPr dirty="0"/>
              <a:t>have been made for </a:t>
            </a:r>
            <a:r>
              <a:rPr dirty="0">
                <a:solidFill>
                  <a:srgbClr val="C00000"/>
                </a:solidFill>
              </a:rPr>
              <a:t>selected reference cases</a:t>
            </a:r>
            <a:r>
              <a:rPr dirty="0"/>
              <a:t> and </a:t>
            </a:r>
            <a:r>
              <a:rPr lang="it-IT" dirty="0" err="1">
                <a:solidFill>
                  <a:srgbClr val="C00000"/>
                </a:solidFill>
              </a:rPr>
              <a:t>verification</a:t>
            </a:r>
            <a:r>
              <a:rPr dirty="0"/>
              <a:t> of the approach is complete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  <p:pic>
        <p:nvPicPr>
          <p:cNvPr id="283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TextBox 3"/>
          <p:cNvSpPr txBox="1"/>
          <p:nvPr/>
        </p:nvSpPr>
        <p:spPr>
          <a:xfrm>
            <a:off x="1126670" y="204537"/>
            <a:ext cx="10907487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/>
              <a:t>The </a:t>
            </a:r>
            <a:r>
              <a:rPr lang="it-IT" dirty="0" err="1"/>
              <a:t>importance</a:t>
            </a:r>
            <a:r>
              <a:rPr lang="it-IT" dirty="0"/>
              <a:t> of </a:t>
            </a:r>
            <a:r>
              <a:rPr lang="it-IT" dirty="0" err="1"/>
              <a:t>toroidal</a:t>
            </a:r>
            <a:r>
              <a:rPr lang="it-IT" dirty="0"/>
              <a:t> </a:t>
            </a:r>
            <a:r>
              <a:rPr lang="it-IT" dirty="0" err="1"/>
              <a:t>geometry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8919E9-6C07-D3F0-C8D7-9D788B32A1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453" y="1576583"/>
            <a:ext cx="13025253" cy="69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00587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/>
          </a:p>
        </p:txBody>
      </p:sp>
      <p:pic>
        <p:nvPicPr>
          <p:cNvPr id="291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TextBox 3"/>
          <p:cNvSpPr txBox="1"/>
          <p:nvPr/>
        </p:nvSpPr>
        <p:spPr>
          <a:xfrm>
            <a:off x="1126670" y="204537"/>
            <a:ext cx="10907487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/>
              <a:t>The physics of burning plasmas - </a:t>
            </a:r>
            <a:r>
              <a:rPr lang="it-IT" dirty="0"/>
              <a:t>I</a:t>
            </a:r>
            <a:r>
              <a:rPr dirty="0"/>
              <a:t>I</a:t>
            </a:r>
          </a:p>
        </p:txBody>
      </p:sp>
      <p:sp>
        <p:nvSpPr>
          <p:cNvPr id="294" name="TextBox 7"/>
          <p:cNvSpPr txBox="1"/>
          <p:nvPr/>
        </p:nvSpPr>
        <p:spPr>
          <a:xfrm>
            <a:off x="1080406" y="1555995"/>
            <a:ext cx="11000015" cy="1087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571500" indent="-571500" algn="l">
              <a:buClr>
                <a:schemeClr val="tx1"/>
              </a:buClr>
              <a:buSzPct val="100000"/>
              <a:buFont typeface="Wingdings" pitchFamily="2" charset="2"/>
              <a:buChar char="q"/>
              <a:defRPr sz="3200">
                <a:solidFill>
                  <a:schemeClr val="accent1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Turbulent and fluctuation induced transport </a:t>
            </a:r>
            <a:r>
              <a:rPr dirty="0">
                <a:solidFill>
                  <a:srgbClr val="000000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dominate power losses (other than radiation):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5" name="TextBox 7"/>
              <p:cNvSpPr txBox="1"/>
              <p:nvPr/>
            </p:nvSpPr>
            <p:spPr>
              <a:xfrm>
                <a:off x="1080405" y="2223625"/>
                <a:ext cx="11000015" cy="6549037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lIns="50800" tIns="50800" rIns="50800" bIns="50800" anchor="ctr">
                <a:spAutoFit/>
              </a:bodyPr>
              <a:lstStyle/>
              <a:p>
                <a:pPr algn="l">
                  <a:defRPr sz="3200">
                    <a:solidFill>
                      <a:schemeClr val="accent1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lang="it-IT" dirty="0">
                  <a:solidFill>
                    <a:srgbClr val="000000"/>
                  </a:solidFill>
                </a:endParaRPr>
              </a:p>
              <a:p>
                <a:pPr marL="1143000" lvl="4" indent="-228600" algn="l">
                  <a:buSzPct val="100000"/>
                  <a:buChar char="➡"/>
                  <a:defRPr sz="3200">
                    <a:solidFill>
                      <a:schemeClr val="accent1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r>
                  <a:rPr lang="it-IT" dirty="0">
                    <a:solidFill>
                      <a:srgbClr val="000000"/>
                    </a:solidFill>
                  </a:rPr>
                  <a:t> </a:t>
                </a:r>
                <a:r>
                  <a:rPr lang="it-IT" dirty="0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maximum instability drive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38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38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ar-AE" sz="38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⊥</m:t>
                        </m:r>
                      </m:sub>
                    </m:sSub>
                    <m:r>
                      <a:rPr lang="ar-AE" sz="38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∼</m:t>
                    </m:r>
                    <m:sSub>
                      <m:sSubPr>
                        <m:ctrlPr>
                          <a:rPr lang="ar-AE" sz="38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38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ar-AE" sz="38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ar-AE" dirty="0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</a:rPr>
                  <a:t> </a:t>
                </a:r>
                <a:r>
                  <a:rPr lang="it-IT" dirty="0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to tap         expansion free energy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𝐿𝑒</m:t>
                        </m:r>
                      </m:sub>
                    </m:sSub>
                    <m:r>
                      <a:rPr lang="ar-AE" sz="385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𝐿𝑖</m:t>
                        </m:r>
                      </m:sub>
                    </m:sSub>
                    <m:r>
                      <a:rPr lang="ar-AE" sz="385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∼(</m:t>
                    </m:r>
                    <m:sSub>
                      <m:sSubPr>
                        <m:ctrlP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ar-AE" sz="385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p>
                      <m:sSupPr>
                        <m:ctrlP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f>
                          <m:fPr>
                            <m:type m:val="lin"/>
                            <m:ctrlPr>
                              <a:rPr lang="ar-AE" sz="3850" i="1">
                                <a:solidFill>
                                  <a:srgbClr val="C8250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ar-AE" sz="3850" i="1">
                                <a:solidFill>
                                  <a:srgbClr val="C82505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ar-AE" sz="3850" i="1">
                                <a:solidFill>
                                  <a:srgbClr val="C82505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ar-AE" sz="385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ar-AE" sz="3850" i="1" dirty="0">
                  <a:solidFill>
                    <a:srgbClr val="C82505"/>
                  </a:solidFill>
                  <a:latin typeface="Cambria Math" panose="02040503050406030204" pitchFamily="18" charset="0"/>
                </a:endParaRPr>
              </a:p>
              <a:p>
                <a:pPr marL="914400" lvl="4" indent="0" algn="l">
                  <a:buSzPct val="100000"/>
                  <a:defRPr sz="3200">
                    <a:solidFill>
                      <a:schemeClr val="accent1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r>
                  <a:rPr lang="it-IT" sz="3850" dirty="0">
                    <a:solidFill>
                      <a:srgbClr val="C82505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ar-AE" sz="385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𝐿𝑖</m:t>
                        </m:r>
                      </m:sub>
                    </m:sSub>
                    <m:r>
                      <a:rPr lang="ar-AE" sz="385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∼(</m:t>
                    </m:r>
                    <m:sSub>
                      <m:sSubPr>
                        <m:ctrlP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ar-AE" sz="385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sSup>
                      <m:sSupPr>
                        <m:ctrlP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f>
                          <m:fPr>
                            <m:type m:val="lin"/>
                            <m:ctrlPr>
                              <a:rPr lang="ar-AE" sz="3850" i="1">
                                <a:solidFill>
                                  <a:srgbClr val="C82505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ar-AE" sz="3850" i="1">
                                <a:solidFill>
                                  <a:srgbClr val="C82505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ar-AE" sz="3850" i="1">
                                <a:solidFill>
                                  <a:srgbClr val="C82505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ar-AE" sz="32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ar-AE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ar-AE" sz="3850" i="1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it-IT" sz="3850" b="0" i="1" smtClean="0">
                            <a:solidFill>
                              <a:srgbClr val="C82505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ar-AE" sz="385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it-IT" sz="3850" b="0" i="1" smtClean="0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ar-AE" sz="385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 marL="914400" lvl="4" indent="0" algn="l">
                  <a:buSzPct val="100000"/>
                  <a:defRPr sz="3200">
                    <a:solidFill>
                      <a:schemeClr val="accent1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14:m>
                  <m:oMath xmlns:m="http://schemas.openxmlformats.org/officeDocument/2006/math">
                    <m:r>
                      <a:rPr lang="it-IT" sz="445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ar-AE" sz="44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ar-AE" dirty="0">
                    <a:solidFill>
                      <a:srgbClr val="000000"/>
                    </a:solidFill>
                  </a:rPr>
                  <a:t>  </a:t>
                </a:r>
                <a:r>
                  <a:rPr lang="it-IT" dirty="0">
                    <a:solidFill>
                      <a:schemeClr val="accent1">
                        <a:hueOff val="47394"/>
                        <a:satOff val="-25753"/>
                        <a:lumOff val="-7544"/>
                      </a:schemeClr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different than in present exp</a:t>
                </a:r>
                <a:r>
                  <a:rPr lang="it-IT" dirty="0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.</a:t>
                </a:r>
              </a:p>
              <a:p>
                <a:pPr algn="l">
                  <a:defRPr sz="3200">
                    <a:solidFill>
                      <a:schemeClr val="accent1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lang="it-IT" dirty="0">
                  <a:solidFill>
                    <a:srgbClr val="000000"/>
                  </a:solidFill>
                </a:endParaRPr>
              </a:p>
              <a:p>
                <a:pPr marL="1143000" lvl="4" indent="-228600" algn="l">
                  <a:buSzPct val="100000"/>
                  <a:buChar char="➡"/>
                  <a:defRPr sz="3200">
                    <a:solidFill>
                      <a:schemeClr val="accent1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r>
                  <a:rPr lang="it-IT" dirty="0">
                    <a:solidFill>
                      <a:srgbClr val="000000"/>
                    </a:solidFill>
                  </a:rPr>
                  <a:t> </a:t>
                </a:r>
                <a:r>
                  <a:rPr lang="it-IT" dirty="0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simple descriptions</a:t>
                </a:r>
                <a:r>
                  <a:rPr lang="it-IT" dirty="0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 such as dual-cascade in 2D-fluid turbulence </a:t>
                </a:r>
                <a:r>
                  <a:rPr lang="it-IT" dirty="0"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fail to capture</a:t>
                </a:r>
                <a:r>
                  <a:rPr lang="it-IT" dirty="0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 </a:t>
                </a:r>
                <a:r>
                  <a:rPr lang="it-IT" dirty="0">
                    <a:solidFill>
                      <a:schemeClr val="accent5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rich underlying physics</a:t>
                </a:r>
              </a:p>
              <a:p>
                <a:pPr algn="l">
                  <a:defRPr sz="3200">
                    <a:solidFill>
                      <a:schemeClr val="accent1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endParaRPr lang="it-IT" dirty="0">
                  <a:solidFill>
                    <a:schemeClr val="accent5"/>
                  </a:solidFill>
                </a:endParaRPr>
              </a:p>
              <a:p>
                <a:pPr marL="1143000" lvl="4" indent="-228600" algn="l">
                  <a:buSzPct val="100000"/>
                  <a:buChar char="➡"/>
                  <a:defRPr sz="3200">
                    <a:solidFill>
                      <a:schemeClr val="accent1"/>
                    </a:solidFill>
                    <a:latin typeface="Helvetica"/>
                    <a:ea typeface="Helvetica"/>
                    <a:cs typeface="Helvetica"/>
                    <a:sym typeface="Helvetica"/>
                  </a:defRPr>
                </a:pPr>
                <a:r>
                  <a:rPr lang="it-IT" dirty="0">
                    <a:solidFill>
                      <a:schemeClr val="accent5"/>
                    </a:solidFill>
                  </a:rPr>
                  <a:t> </a:t>
                </a:r>
                <a:r>
                  <a:rPr lang="it-IT" dirty="0">
                    <a:solidFill>
                      <a:schemeClr val="accent5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outstanding challenge: </a:t>
                </a:r>
                <a:r>
                  <a:rPr lang="it-IT" dirty="0">
                    <a:solidFill>
                      <a:srgbClr val="000000"/>
                    </a:solidFill>
                    <a:latin typeface="Helvetica Neue" panose="02000503000000020004" pitchFamily="2" charset="0"/>
                    <a:ea typeface="Helvetica Neue" panose="02000503000000020004" pitchFamily="2" charset="0"/>
                    <a:cs typeface="Helvetica Neue" panose="02000503000000020004" pitchFamily="2" charset="0"/>
                  </a:rPr>
                  <a:t>develop understanding of spatiotemporal cross-scale couplings and predictive capability of burning plasmas such as ITER/DEMO</a:t>
                </a:r>
                <a:endParaRPr lang="it-IT" dirty="0">
                  <a:solidFill>
                    <a:schemeClr val="accent5"/>
                  </a:solidFill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endParaRPr>
              </a:p>
            </p:txBody>
          </p:sp>
        </mc:Choice>
        <mc:Fallback xmlns="">
          <p:sp>
            <p:nvSpPr>
              <p:cNvPr id="295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405" y="2223625"/>
                <a:ext cx="11000015" cy="6549037"/>
              </a:xfrm>
              <a:prstGeom prst="rect">
                <a:avLst/>
              </a:prstGeom>
              <a:blipFill>
                <a:blip r:embed="rId4"/>
                <a:stretch>
                  <a:fillRect r="-1037" b="-2519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578506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pic>
        <p:nvPicPr>
          <p:cNvPr id="212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3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TextBox 3"/>
          <p:cNvSpPr txBox="1"/>
          <p:nvPr/>
        </p:nvSpPr>
        <p:spPr>
          <a:xfrm>
            <a:off x="1126670" y="204537"/>
            <a:ext cx="10907487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Recent JET results</a:t>
            </a:r>
          </a:p>
        </p:txBody>
      </p:sp>
      <p:sp>
        <p:nvSpPr>
          <p:cNvPr id="215" name="Fusion Reactor Power density fraction…"/>
          <p:cNvSpPr txBox="1"/>
          <p:nvPr/>
        </p:nvSpPr>
        <p:spPr>
          <a:xfrm>
            <a:off x="5906201" y="6671117"/>
            <a:ext cx="7077457" cy="1030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Fusion Reactor Power density fraction</a:t>
            </a:r>
          </a:p>
          <a:p>
            <a: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dominated by alpha particles: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6" name="Equation"/>
              <p:cNvSpPr txBox="1"/>
              <p:nvPr/>
            </p:nvSpPr>
            <p:spPr>
              <a:xfrm>
                <a:off x="6088472" y="7758751"/>
                <a:ext cx="3584101" cy="1087433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sub>
                          </m:sSub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sz="36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𝑎𝑑𝑑</m:t>
                              </m:r>
                            </m:sub>
                          </m:sSub>
                        </m:den>
                      </m:f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≃</m:t>
                      </m:r>
                      <m:f>
                        <m:fPr>
                          <m:ctrlP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+5</m:t>
                          </m:r>
                        </m:den>
                      </m:f>
                    </m:oMath>
                  </m:oMathPara>
                </a14:m>
                <a:endParaRPr sz="3600"/>
              </a:p>
            </p:txBody>
          </p:sp>
        </mc:Choice>
        <mc:Fallback xmlns="">
          <p:sp>
            <p:nvSpPr>
              <p:cNvPr id="216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8472" y="7758751"/>
                <a:ext cx="3584101" cy="1087433"/>
              </a:xfrm>
              <a:prstGeom prst="rect">
                <a:avLst/>
              </a:prstGeom>
              <a:blipFill>
                <a:blip r:embed="rId4"/>
                <a:stretch>
                  <a:fillRect l="-4240" t="-3488" r="-5300" b="-20930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7" name="Equation"/>
              <p:cNvSpPr txBox="1"/>
              <p:nvPr/>
            </p:nvSpPr>
            <p:spPr>
              <a:xfrm>
                <a:off x="10503324" y="8057024"/>
                <a:ext cx="2225885" cy="490887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𝑎𝑑𝑑</m:t>
                          </m:r>
                        </m:sub>
                      </m:sSub>
                    </m:oMath>
                  </m:oMathPara>
                </a14:m>
                <a:endParaRPr sz="3600"/>
              </a:p>
            </p:txBody>
          </p:sp>
        </mc:Choice>
        <mc:Fallback xmlns="">
          <p:sp>
            <p:nvSpPr>
              <p:cNvPr id="217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3324" y="8057024"/>
                <a:ext cx="2225885" cy="490887"/>
              </a:xfrm>
              <a:prstGeom prst="rect">
                <a:avLst/>
              </a:prstGeom>
              <a:blipFill>
                <a:blip r:embed="rId5"/>
                <a:stretch>
                  <a:fillRect l="-9091" r="-14773" b="-53846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8" name="Image" descr="Imag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1156" y="1617792"/>
            <a:ext cx="6487547" cy="476931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Image" descr="Image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466" y="2021101"/>
            <a:ext cx="5936618" cy="3962693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Joint European Torus"/>
          <p:cNvSpPr txBox="1"/>
          <p:nvPr/>
        </p:nvSpPr>
        <p:spPr>
          <a:xfrm>
            <a:off x="314431" y="1265316"/>
            <a:ext cx="5196205" cy="698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900" b="1">
                <a:solidFill>
                  <a:srgbClr val="FF030D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Joint European Torus</a:t>
            </a:r>
          </a:p>
        </p:txBody>
      </p:sp>
      <p:sp>
        <p:nvSpPr>
          <p:cNvPr id="221" name="Culham (Oxford), UK"/>
          <p:cNvSpPr txBox="1"/>
          <p:nvPr/>
        </p:nvSpPr>
        <p:spPr>
          <a:xfrm>
            <a:off x="375965" y="6160341"/>
            <a:ext cx="3846196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Culham (Oxford), UK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2" name="Equation"/>
              <p:cNvSpPr txBox="1"/>
              <p:nvPr/>
            </p:nvSpPr>
            <p:spPr>
              <a:xfrm>
                <a:off x="2491171" y="7431825"/>
                <a:ext cx="1410717" cy="392736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&lt;0.3</m:t>
                      </m:r>
                    </m:oMath>
                  </m:oMathPara>
                </a14:m>
                <a:endParaRPr sz="3600"/>
              </a:p>
            </p:txBody>
          </p:sp>
        </mc:Choice>
        <mc:Fallback xmlns="">
          <p:sp>
            <p:nvSpPr>
              <p:cNvPr id="222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1171" y="7431825"/>
                <a:ext cx="1410717" cy="392736"/>
              </a:xfrm>
              <a:prstGeom prst="rect">
                <a:avLst/>
              </a:prstGeom>
              <a:blipFill>
                <a:blip r:embed="rId8"/>
                <a:stretch>
                  <a:fillRect l="-14286" r="-17857" b="-75000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3" name="achieved"/>
          <p:cNvSpPr txBox="1"/>
          <p:nvPr/>
        </p:nvSpPr>
        <p:spPr>
          <a:xfrm>
            <a:off x="389466" y="7379075"/>
            <a:ext cx="1960473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achieved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934" y="6462183"/>
            <a:ext cx="10907487" cy="2298686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 dirty="0"/>
          </a:p>
        </p:txBody>
      </p:sp>
      <p:pic>
        <p:nvPicPr>
          <p:cNvPr id="228" name="Picture 8" descr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30" name="TextBox 3"/>
          <p:cNvSpPr txBox="1"/>
          <p:nvPr/>
        </p:nvSpPr>
        <p:spPr>
          <a:xfrm>
            <a:off x="1126670" y="204537"/>
            <a:ext cx="10907487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The ITER experiment</a:t>
            </a:r>
          </a:p>
        </p:txBody>
      </p:sp>
      <p:pic>
        <p:nvPicPr>
          <p:cNvPr id="231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8986" y="1794062"/>
            <a:ext cx="5578526" cy="5578527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International Tokamak Experimental Reactor"/>
          <p:cNvSpPr txBox="1"/>
          <p:nvPr/>
        </p:nvSpPr>
        <p:spPr>
          <a:xfrm>
            <a:off x="154340" y="1171924"/>
            <a:ext cx="10564938" cy="698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900" b="1">
                <a:solidFill>
                  <a:srgbClr val="FF030D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International Tokamak Experimental Reactor</a:t>
            </a:r>
          </a:p>
        </p:txBody>
      </p:sp>
      <p:sp>
        <p:nvSpPr>
          <p:cNvPr id="233" name="China, the European Union, India, Japan,…"/>
          <p:cNvSpPr txBox="1"/>
          <p:nvPr/>
        </p:nvSpPr>
        <p:spPr>
          <a:xfrm>
            <a:off x="96354" y="4247518"/>
            <a:ext cx="7565518" cy="1030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China</a:t>
            </a:r>
            <a:r>
              <a:rPr b="0"/>
              <a:t>, the </a:t>
            </a:r>
            <a:r>
              <a:t>European Union</a:t>
            </a:r>
            <a:r>
              <a:rPr b="0"/>
              <a:t>, </a:t>
            </a:r>
            <a:r>
              <a:t>India</a:t>
            </a:r>
            <a:r>
              <a:rPr b="0"/>
              <a:t>, </a:t>
            </a:r>
            <a:r>
              <a:t>Japan</a:t>
            </a:r>
            <a:r>
              <a:rPr b="0"/>
              <a:t>, </a:t>
            </a:r>
          </a:p>
          <a:p>
            <a: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Korea</a:t>
            </a:r>
            <a:r>
              <a:rPr b="0"/>
              <a:t>, </a:t>
            </a:r>
            <a:r>
              <a:t>Russia</a:t>
            </a:r>
            <a:r>
              <a:rPr b="0"/>
              <a:t> and the </a:t>
            </a:r>
            <a:r>
              <a:t>United States</a:t>
            </a:r>
          </a:p>
        </p:txBody>
      </p:sp>
      <p:sp>
        <p:nvSpPr>
          <p:cNvPr id="234" name="Construction in Cadarache…"/>
          <p:cNvSpPr txBox="1"/>
          <p:nvPr/>
        </p:nvSpPr>
        <p:spPr>
          <a:xfrm>
            <a:off x="79421" y="2882267"/>
            <a:ext cx="4996816" cy="1030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Construction in Cadarache</a:t>
            </a:r>
          </a:p>
          <a:p>
            <a: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 (Aix en Provence), France</a:t>
            </a:r>
          </a:p>
        </p:txBody>
      </p:sp>
      <p:sp>
        <p:nvSpPr>
          <p:cNvPr id="235" name="EXPECTED COST ~ 20B€"/>
          <p:cNvSpPr txBox="1"/>
          <p:nvPr/>
        </p:nvSpPr>
        <p:spPr>
          <a:xfrm>
            <a:off x="96354" y="5589800"/>
            <a:ext cx="4669537" cy="560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3000" b="1">
                <a:solidFill>
                  <a:srgbClr val="333333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EXPECTED COST ~ 20B€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7" name="Equation"/>
              <p:cNvSpPr txBox="1"/>
              <p:nvPr/>
            </p:nvSpPr>
            <p:spPr>
              <a:xfrm>
                <a:off x="224790" y="2130902"/>
                <a:ext cx="3230663" cy="490888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sz="36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𝑎𝑑𝑑</m:t>
                          </m:r>
                        </m:sub>
                      </m:sSub>
                      <m:r>
                        <a:rPr sz="3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sz="3600"/>
              </a:p>
            </p:txBody>
          </p:sp>
        </mc:Choice>
        <mc:Fallback xmlns="">
          <p:sp>
            <p:nvSpPr>
              <p:cNvPr id="237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790" y="2130902"/>
                <a:ext cx="3230663" cy="490888"/>
              </a:xfrm>
              <a:prstGeom prst="rect">
                <a:avLst/>
              </a:prstGeom>
              <a:blipFill>
                <a:blip r:embed="rId6"/>
                <a:stretch>
                  <a:fillRect l="-6250" r="-15234" b="-51282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60" name="TextBox 3"/>
          <p:cNvSpPr txBox="1"/>
          <p:nvPr/>
        </p:nvSpPr>
        <p:spPr>
          <a:xfrm>
            <a:off x="1126670" y="204537"/>
            <a:ext cx="10907487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A roadmap to fusion energy…</a:t>
            </a:r>
          </a:p>
        </p:txBody>
      </p:sp>
      <p:pic>
        <p:nvPicPr>
          <p:cNvPr id="262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41244"/>
            <a:ext cx="13004800" cy="7474312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93773B4-99C0-6C4F-AF5D-263442CBD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4168" y="1241244"/>
            <a:ext cx="2523671" cy="6050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5C932D2-8DCE-3065-CE87-7D7C77BA37B0}"/>
              </a:ext>
            </a:extLst>
          </p:cNvPr>
          <p:cNvSpPr txBox="1"/>
          <p:nvPr/>
        </p:nvSpPr>
        <p:spPr>
          <a:xfrm>
            <a:off x="0" y="2957055"/>
            <a:ext cx="3460883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69 MJ fusion energy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on Oct 3 2023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8713CC-080C-7D2B-D3EE-54EB323EEDD0}"/>
              </a:ext>
            </a:extLst>
          </p:cNvPr>
          <p:cNvSpPr txBox="1"/>
          <p:nvPr/>
        </p:nvSpPr>
        <p:spPr>
          <a:xfrm>
            <a:off x="0" y="5864859"/>
            <a:ext cx="3460884" cy="96436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5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9 MJ fusion energy </a:t>
            </a:r>
          </a:p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on Dec </a:t>
            </a:r>
            <a:r>
              <a:rPr lang="en-US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21</a:t>
            </a:r>
            <a:r>
              <a:rPr kumimoji="0" lang="en-US" sz="2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Light"/>
              </a:rPr>
              <a:t> 2021 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1056D538-7B96-FCEE-D019-34B9EF4861F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859699" y="391159"/>
            <a:ext cx="3034455" cy="4826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/>
          </a:p>
        </p:txBody>
      </p:sp>
      <p:pic>
        <p:nvPicPr>
          <p:cNvPr id="265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608" y="9072802"/>
            <a:ext cx="4556585" cy="673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639" y="8772662"/>
            <a:ext cx="1914570" cy="962545"/>
          </a:xfrm>
          <a:prstGeom prst="rect">
            <a:avLst/>
          </a:prstGeom>
          <a:ln w="12700">
            <a:miter lim="400000"/>
          </a:ln>
        </p:spPr>
      </p:pic>
      <p:sp>
        <p:nvSpPr>
          <p:cNvPr id="267" name="TextBox 3"/>
          <p:cNvSpPr txBox="1"/>
          <p:nvPr/>
        </p:nvSpPr>
        <p:spPr>
          <a:xfrm>
            <a:off x="1126670" y="204537"/>
            <a:ext cx="10907487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…increasing size/cost</a:t>
            </a:r>
          </a:p>
        </p:txBody>
      </p:sp>
      <p:pic>
        <p:nvPicPr>
          <p:cNvPr id="269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5321" y="1602408"/>
            <a:ext cx="6574158" cy="5244718"/>
          </a:xfrm>
          <a:prstGeom prst="rect">
            <a:avLst/>
          </a:prstGeom>
          <a:ln w="12700">
            <a:miter lim="400000"/>
          </a:ln>
        </p:spPr>
      </p:pic>
      <p:sp>
        <p:nvSpPr>
          <p:cNvPr id="270" name="TextBox 3"/>
          <p:cNvSpPr txBox="1"/>
          <p:nvPr/>
        </p:nvSpPr>
        <p:spPr>
          <a:xfrm>
            <a:off x="93472" y="7244451"/>
            <a:ext cx="8399171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…a challenge for technology</a:t>
            </a:r>
          </a:p>
        </p:txBody>
      </p:sp>
      <p:sp>
        <p:nvSpPr>
          <p:cNvPr id="271" name="…and for physics"/>
          <p:cNvSpPr txBox="1"/>
          <p:nvPr/>
        </p:nvSpPr>
        <p:spPr>
          <a:xfrm>
            <a:off x="8097176" y="8158627"/>
            <a:ext cx="4802982" cy="77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4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…and for physics</a:t>
            </a:r>
          </a:p>
        </p:txBody>
      </p: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16506</TotalTime>
  <Words>2005</Words>
  <Application>Microsoft Macintosh PowerPoint</Application>
  <PresentationFormat>Custom</PresentationFormat>
  <Paragraphs>347</Paragraphs>
  <Slides>39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1" baseType="lpstr">
      <vt:lpstr>Arial</vt:lpstr>
      <vt:lpstr>Avenir</vt:lpstr>
      <vt:lpstr>Calibri</vt:lpstr>
      <vt:lpstr>Cambria Math</vt:lpstr>
      <vt:lpstr>Century Gothic</vt:lpstr>
      <vt:lpstr>Helvetica</vt:lpstr>
      <vt:lpstr>Helvetica Light</vt:lpstr>
      <vt:lpstr>Helvetica Neue</vt:lpstr>
      <vt:lpstr>Symbol</vt:lpstr>
      <vt:lpstr>Wingdings</vt:lpstr>
      <vt:lpstr>Wingdings-Regular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Theoretical framework</vt:lpstr>
      <vt:lpstr>Outline</vt:lpstr>
      <vt:lpstr>Outline</vt:lpstr>
      <vt:lpstr>PowerPoint Presentation</vt:lpstr>
      <vt:lpstr>Outline</vt:lpstr>
      <vt:lpstr>Phase space transport - I</vt:lpstr>
      <vt:lpstr>Phase space transport - II</vt:lpstr>
      <vt:lpstr>Phase space zonal structures</vt:lpstr>
      <vt:lpstr>Outline</vt:lpstr>
      <vt:lpstr>PSZS in LIGKA/HAGIS</vt:lpstr>
      <vt:lpstr>Distribution function representation</vt:lpstr>
      <vt:lpstr>ATEP 3D code - I</vt:lpstr>
      <vt:lpstr>ATEP 3D code - II</vt:lpstr>
      <vt:lpstr>Off-axis beam relaxation in ITER</vt:lpstr>
      <vt:lpstr>Outline</vt:lpstr>
      <vt:lpstr>Structure formation in magnetized plasmas</vt:lpstr>
      <vt:lpstr>Dynamics of filament bundles</vt:lpstr>
      <vt:lpstr>NL envelope evolution equation - I</vt:lpstr>
      <vt:lpstr>NL envelope evolution equation - II</vt:lpstr>
      <vt:lpstr>Turbulence spreading via soliton formation</vt:lpstr>
      <vt:lpstr>Relevant limits I</vt:lpstr>
      <vt:lpstr>Relevant limits II</vt:lpstr>
      <vt:lpstr>Dyson Schrödinger Model I</vt:lpstr>
      <vt:lpstr>PowerPoint Presentation</vt:lpstr>
      <vt:lpstr>Energetic particle avalanches</vt:lpstr>
      <vt:lpstr>Phase space zonal structures - II</vt:lpstr>
      <vt:lpstr>Dyson Schrödinger Model III</vt:lpstr>
      <vt:lpstr>Discussion and 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Fulvio Zonca</cp:lastModifiedBy>
  <cp:revision>185</cp:revision>
  <dcterms:modified xsi:type="dcterms:W3CDTF">2025-10-22T09:31:45Z</dcterms:modified>
</cp:coreProperties>
</file>