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av" ContentType="audio/x-wav"/>
  <Default Extension="tif" ContentType="image/t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5"/>
  </p:notesMasterIdLst>
  <p:sldIdLst>
    <p:sldId id="256" r:id="rId2"/>
    <p:sldId id="270" r:id="rId3"/>
    <p:sldId id="289" r:id="rId4"/>
    <p:sldId id="288" r:id="rId5"/>
    <p:sldId id="308" r:id="rId6"/>
    <p:sldId id="290" r:id="rId7"/>
    <p:sldId id="291" r:id="rId8"/>
    <p:sldId id="309" r:id="rId9"/>
    <p:sldId id="292" r:id="rId10"/>
    <p:sldId id="310" r:id="rId11"/>
    <p:sldId id="297" r:id="rId12"/>
    <p:sldId id="298" r:id="rId13"/>
    <p:sldId id="296" r:id="rId14"/>
    <p:sldId id="299" r:id="rId15"/>
    <p:sldId id="300" r:id="rId16"/>
    <p:sldId id="301" r:id="rId17"/>
    <p:sldId id="302" r:id="rId18"/>
    <p:sldId id="304" r:id="rId19"/>
    <p:sldId id="293" r:id="rId20"/>
    <p:sldId id="294" r:id="rId21"/>
    <p:sldId id="295" r:id="rId22"/>
    <p:sldId id="303" r:id="rId23"/>
    <p:sldId id="307" r:id="rId24"/>
    <p:sldId id="305" r:id="rId25"/>
    <p:sldId id="306" r:id="rId26"/>
    <p:sldId id="287" r:id="rId27"/>
    <p:sldId id="317" r:id="rId28"/>
    <p:sldId id="312" r:id="rId29"/>
    <p:sldId id="314" r:id="rId30"/>
    <p:sldId id="313" r:id="rId31"/>
    <p:sldId id="316" r:id="rId32"/>
    <p:sldId id="315" r:id="rId33"/>
    <p:sldId id="311" r:id="rId34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21"/>
    <p:restoredTop sz="94745"/>
  </p:normalViewPr>
  <p:slideViewPr>
    <p:cSldViewPr snapToGrid="0" snapToObjects="1">
      <p:cViewPr varScale="1">
        <p:scale>
          <a:sx n="79" d="100"/>
          <a:sy n="79" d="100"/>
        </p:scale>
        <p:origin x="142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139" name="Shape 13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1pPr>
    <a:lvl2pPr indent="2286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2pPr>
    <a:lvl3pPr indent="4572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3pPr>
    <a:lvl4pPr indent="6858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4pPr>
    <a:lvl5pPr indent="9144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5pPr>
    <a:lvl6pPr indent="11430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6pPr>
    <a:lvl7pPr indent="13716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7pPr>
    <a:lvl8pPr indent="16002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8pPr>
    <a:lvl9pPr indent="18288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ti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>
            <a:spLocks noGrp="1"/>
          </p:cNvSpPr>
          <p:nvPr>
            <p:ph type="body" sz="quarter" idx="21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>
            <a:spLocks noGrp="1"/>
          </p:cNvSpPr>
          <p:nvPr>
            <p:ph type="body" sz="quarter" idx="22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21"/>
          </p:nvPr>
        </p:nvSpPr>
        <p:spPr>
          <a:xfrm>
            <a:off x="-812800" y="0"/>
            <a:ext cx="14622784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8" y="5502"/>
            <a:ext cx="13000964" cy="17813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18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269" y="1651905"/>
            <a:ext cx="13021338" cy="5668959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8" y="5561778"/>
            <a:ext cx="13000964" cy="17813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0" name="Image" descr="Image"/>
          <p:cNvPicPr>
            <a:picLocks noChangeAspect="1"/>
          </p:cNvPicPr>
          <p:nvPr/>
        </p:nvPicPr>
        <p:blipFill>
          <a:blip r:embed="rId4">
            <a:alphaModFix amt="29515"/>
          </a:blip>
          <a:stretch>
            <a:fillRect/>
          </a:stretch>
        </p:blipFill>
        <p:spPr>
          <a:xfrm>
            <a:off x="6312184" y="671119"/>
            <a:ext cx="6650955" cy="6650955"/>
          </a:xfrm>
          <a:prstGeom prst="rect">
            <a:avLst/>
          </a:prstGeom>
          <a:ln w="12700">
            <a:miter lim="400000"/>
          </a:ln>
        </p:spPr>
      </p:pic>
      <p:sp>
        <p:nvSpPr>
          <p:cNvPr id="12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85653" y="8478585"/>
            <a:ext cx="3034454" cy="482601"/>
          </a:xfrm>
          <a:prstGeom prst="rect">
            <a:avLst/>
          </a:prstGeom>
        </p:spPr>
        <p:txBody>
          <a:bodyPr lIns="70423" tIns="70423" rIns="70423" bIns="70423" anchor="ctr"/>
          <a:lstStyle>
            <a:lvl1pPr algn="r" defTabSz="1525853">
              <a:defRPr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152" y="-16363"/>
            <a:ext cx="13004801" cy="1221446"/>
          </a:xfrm>
          <a:prstGeom prst="rect">
            <a:avLst/>
          </a:prstGeom>
          <a:ln w="12700">
            <a:miter lim="400000"/>
          </a:ln>
        </p:spPr>
      </p:pic>
      <p:sp>
        <p:nvSpPr>
          <p:cNvPr id="129" name="Body Level One…"/>
          <p:cNvSpPr txBox="1">
            <a:spLocks noGrp="1"/>
          </p:cNvSpPr>
          <p:nvPr>
            <p:ph type="body" idx="1"/>
          </p:nvPr>
        </p:nvSpPr>
        <p:spPr>
          <a:xfrm>
            <a:off x="650239" y="2229859"/>
            <a:ext cx="11704322" cy="6428285"/>
          </a:xfrm>
          <a:prstGeom prst="rect">
            <a:avLst/>
          </a:prstGeom>
        </p:spPr>
        <p:txBody>
          <a:bodyPr lIns="70423" tIns="70423" rIns="70423" bIns="70423" anchor="t"/>
          <a:lstStyle>
            <a:lvl1pPr marL="546012" indent="-546012" defTabSz="1525853">
              <a:spcBef>
                <a:spcPts val="900"/>
              </a:spcBef>
              <a:buSzPct val="100000"/>
              <a:buFont typeface="Arial"/>
              <a:defRPr sz="3800">
                <a:latin typeface="Arial"/>
                <a:ea typeface="Arial"/>
                <a:cs typeface="Arial"/>
                <a:sym typeface="Arial"/>
              </a:defRPr>
            </a:lvl1pPr>
            <a:lvl2pPr marL="1090357" indent="-553924" defTabSz="1525853">
              <a:spcBef>
                <a:spcPts val="900"/>
              </a:spcBef>
              <a:buSzPct val="100000"/>
              <a:buFont typeface="Arial"/>
              <a:defRPr sz="3800">
                <a:latin typeface="Arial"/>
                <a:ea typeface="Arial"/>
                <a:cs typeface="Arial"/>
                <a:sym typeface="Arial"/>
              </a:defRPr>
            </a:lvl2pPr>
            <a:lvl3pPr marL="1558209" indent="-485343" defTabSz="1525853">
              <a:spcBef>
                <a:spcPts val="900"/>
              </a:spcBef>
              <a:buSzPct val="100000"/>
              <a:buFont typeface="Arial"/>
              <a:defRPr sz="3800">
                <a:latin typeface="Arial"/>
                <a:ea typeface="Arial"/>
                <a:cs typeface="Arial"/>
                <a:sym typeface="Arial"/>
              </a:defRPr>
            </a:lvl3pPr>
            <a:lvl4pPr marL="2052438" indent="-443139" defTabSz="1525853">
              <a:spcBef>
                <a:spcPts val="900"/>
              </a:spcBef>
              <a:buSzPct val="100000"/>
              <a:buFont typeface="Arial"/>
              <a:buChar char="–"/>
              <a:defRPr sz="3800">
                <a:latin typeface="Arial"/>
                <a:ea typeface="Arial"/>
                <a:cs typeface="Arial"/>
                <a:sym typeface="Arial"/>
              </a:defRPr>
            </a:lvl4pPr>
            <a:lvl5pPr marL="2588870" indent="-443139" defTabSz="1525853">
              <a:spcBef>
                <a:spcPts val="900"/>
              </a:spcBef>
              <a:buSzPct val="100000"/>
              <a:buFont typeface="Arial"/>
              <a:buChar char="»"/>
              <a:defRPr sz="3800"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0" name="Title Text"/>
          <p:cNvSpPr txBox="1">
            <a:spLocks noGrp="1"/>
          </p:cNvSpPr>
          <p:nvPr>
            <p:ph type="title"/>
          </p:nvPr>
        </p:nvSpPr>
        <p:spPr>
          <a:xfrm>
            <a:off x="701039" y="294249"/>
            <a:ext cx="10728962" cy="600222"/>
          </a:xfrm>
          <a:prstGeom prst="rect">
            <a:avLst/>
          </a:prstGeom>
        </p:spPr>
        <p:txBody>
          <a:bodyPr lIns="70423" tIns="70423" rIns="70423" bIns="70423"/>
          <a:lstStyle>
            <a:lvl1pPr algn="l" defTabSz="1525853">
              <a:lnSpc>
                <a:spcPts val="5200"/>
              </a:lnSpc>
              <a:defRPr sz="48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pic>
        <p:nvPicPr>
          <p:cNvPr id="131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12045" y="207964"/>
            <a:ext cx="746761" cy="746761"/>
          </a:xfrm>
          <a:prstGeom prst="rect">
            <a:avLst/>
          </a:prstGeom>
          <a:ln w="12700">
            <a:miter lim="400000"/>
          </a:ln>
        </p:spPr>
      </p:pic>
      <p:sp>
        <p:nvSpPr>
          <p:cNvPr id="1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756986" y="353059"/>
            <a:ext cx="3034455" cy="482601"/>
          </a:xfrm>
          <a:prstGeom prst="rect">
            <a:avLst/>
          </a:prstGeom>
        </p:spPr>
        <p:txBody>
          <a:bodyPr lIns="70423" tIns="70423" rIns="70423" bIns="70423" anchor="ctr"/>
          <a:lstStyle>
            <a:lvl1pPr algn="r" defTabSz="1525853">
              <a:defRPr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21"/>
          </p:nvPr>
        </p:nvSpPr>
        <p:spPr>
          <a:xfrm>
            <a:off x="1606550" y="635000"/>
            <a:ext cx="9779000" cy="652272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11798" y="9245600"/>
            <a:ext cx="368504" cy="3810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21"/>
          </p:nvPr>
        </p:nvSpPr>
        <p:spPr>
          <a:xfrm>
            <a:off x="2717800" y="635000"/>
            <a:ext cx="12357100" cy="82380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idx="21"/>
          </p:nvPr>
        </p:nvSpPr>
        <p:spPr>
          <a:xfrm>
            <a:off x="4533900" y="2603500"/>
            <a:ext cx="942975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idx="21"/>
          </p:nvPr>
        </p:nvSpPr>
        <p:spPr>
          <a:xfrm>
            <a:off x="-2374900" y="889000"/>
            <a:ext cx="11976100" cy="79840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84" name="Image"/>
          <p:cNvSpPr>
            <a:spLocks noGrp="1"/>
          </p:cNvSpPr>
          <p:nvPr>
            <p:ph type="pic" sz="quarter" idx="22"/>
          </p:nvPr>
        </p:nvSpPr>
        <p:spPr>
          <a:xfrm>
            <a:off x="6680200" y="5026947"/>
            <a:ext cx="6057901" cy="404070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85" name="Image"/>
          <p:cNvSpPr>
            <a:spLocks noGrp="1"/>
          </p:cNvSpPr>
          <p:nvPr>
            <p:ph type="pic" sz="quarter" idx="23"/>
          </p:nvPr>
        </p:nvSpPr>
        <p:spPr>
          <a:xfrm>
            <a:off x="6502400" y="886747"/>
            <a:ext cx="5867400" cy="39116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7.png"/><Relationship Id="rId7" Type="http://schemas.openxmlformats.org/officeDocument/2006/relationships/image" Target="../media/image2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3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7.png"/><Relationship Id="rId7" Type="http://schemas.openxmlformats.org/officeDocument/2006/relationships/image" Target="../media/image3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3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9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7.png"/><Relationship Id="rId7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4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png"/><Relationship Id="rId7" Type="http://schemas.openxmlformats.org/officeDocument/2006/relationships/image" Target="../media/image4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70.png"/><Relationship Id="rId5" Type="http://schemas.openxmlformats.org/officeDocument/2006/relationships/image" Target="../media/image13.png"/><Relationship Id="rId10" Type="http://schemas.openxmlformats.org/officeDocument/2006/relationships/image" Target="../media/image47.png"/><Relationship Id="rId4" Type="http://schemas.openxmlformats.org/officeDocument/2006/relationships/image" Target="../media/image7.png"/><Relationship Id="rId9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44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7.png"/><Relationship Id="rId7" Type="http://schemas.openxmlformats.org/officeDocument/2006/relationships/image" Target="../media/image5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7.png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9.png"/><Relationship Id="rId5" Type="http://schemas.openxmlformats.org/officeDocument/2006/relationships/image" Target="../media/image13.png"/><Relationship Id="rId4" Type="http://schemas.openxmlformats.org/officeDocument/2006/relationships/image" Target="../media/image5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media" Target="../media/media2.mp4"/><Relationship Id="rId7" Type="http://schemas.openxmlformats.org/officeDocument/2006/relationships/image" Target="../media/image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4.xml"/><Relationship Id="rId10" Type="http://schemas.openxmlformats.org/officeDocument/2006/relationships/image" Target="../media/image61.png"/><Relationship Id="rId4" Type="http://schemas.openxmlformats.org/officeDocument/2006/relationships/video" Target="../media/media2.mp4"/><Relationship Id="rId9" Type="http://schemas.openxmlformats.org/officeDocument/2006/relationships/image" Target="../media/image6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arxiv.org/pdf/2106.15026" TargetMode="External"/><Relationship Id="rId3" Type="http://schemas.openxmlformats.org/officeDocument/2006/relationships/image" Target="../media/image7.png"/><Relationship Id="rId7" Type="http://schemas.openxmlformats.org/officeDocument/2006/relationships/hyperlink" Target="https://arxiv.org/pdf/2107.03151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png"/><Relationship Id="rId5" Type="http://schemas.openxmlformats.org/officeDocument/2006/relationships/image" Target="../media/image56.png"/><Relationship Id="rId4" Type="http://schemas.openxmlformats.org/officeDocument/2006/relationships/hyperlink" Target="http://journals.aps.org/rmp/abstract/10.1103/RevModPhys.88.015008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.png"/><Relationship Id="rId5" Type="http://schemas.openxmlformats.org/officeDocument/2006/relationships/audio" Target="../media/audio1.wav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.png"/><Relationship Id="rId5" Type="http://schemas.openxmlformats.org/officeDocument/2006/relationships/image" Target="../media/image44.png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hyperlink" Target="https://agupubs.onlinelibrary.wiley.com/doi/10.1029/2021JA029585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arxiv.org/pdf/2106.15026" TargetMode="External"/><Relationship Id="rId5" Type="http://schemas.openxmlformats.org/officeDocument/2006/relationships/hyperlink" Target="https://arxiv.org/pdf/2107.03151" TargetMode="Externa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7.png"/><Relationship Id="rId7" Type="http://schemas.openxmlformats.org/officeDocument/2006/relationships/image" Target="../media/image1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3.png"/><Relationship Id="rId9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Rectangle 17"/>
          <p:cNvSpPr txBox="1"/>
          <p:nvPr/>
        </p:nvSpPr>
        <p:spPr>
          <a:xfrm>
            <a:off x="4818026" y="9186774"/>
            <a:ext cx="3820999" cy="4456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0423" tIns="70423" rIns="70423" bIns="70423">
            <a:spAutoFit/>
          </a:bodyPr>
          <a:lstStyle/>
          <a:p>
            <a:pPr algn="l" defTabSz="1525853">
              <a:defRPr sz="2000"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Frascati, </a:t>
            </a:r>
            <a:r>
              <a:rPr lang="it-IT" dirty="0" err="1"/>
              <a:t>September</a:t>
            </a:r>
            <a:r>
              <a:rPr dirty="0"/>
              <a:t> </a:t>
            </a:r>
            <a:r>
              <a:rPr lang="it-IT" dirty="0"/>
              <a:t>3</a:t>
            </a:r>
            <a:r>
              <a:rPr lang="it-IT" baseline="30000" dirty="0"/>
              <a:t>rd</a:t>
            </a:r>
            <a:r>
              <a:rPr dirty="0"/>
              <a:t> 202</a:t>
            </a:r>
            <a:r>
              <a:rPr lang="it-IT" dirty="0"/>
              <a:t>1</a:t>
            </a:r>
            <a:endParaRPr dirty="0"/>
          </a:p>
        </p:txBody>
      </p:sp>
      <p:sp>
        <p:nvSpPr>
          <p:cNvPr id="144" name="Rectangle 18"/>
          <p:cNvSpPr txBox="1"/>
          <p:nvPr/>
        </p:nvSpPr>
        <p:spPr>
          <a:xfrm>
            <a:off x="522675" y="6073799"/>
            <a:ext cx="11869423" cy="5853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0423" tIns="70423" rIns="70423" bIns="70423">
            <a:spAutoFit/>
          </a:bodyPr>
          <a:lstStyle/>
          <a:p>
            <a:pPr algn="l" defTabSz="1525853">
              <a:defRPr sz="2800" baseline="30500"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1</a:t>
            </a:r>
            <a:r>
              <a:rPr baseline="0" dirty="0"/>
              <a:t>Center for Nonlinear Plasma Science and ENEA C.R. Frascati, 00044 Frascati, Italy</a:t>
            </a:r>
          </a:p>
        </p:txBody>
      </p:sp>
      <p:sp>
        <p:nvSpPr>
          <p:cNvPr id="145" name="Rectangle 19"/>
          <p:cNvSpPr txBox="1"/>
          <p:nvPr/>
        </p:nvSpPr>
        <p:spPr>
          <a:xfrm>
            <a:off x="522675" y="6502874"/>
            <a:ext cx="12411701" cy="5853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0423" tIns="70423" rIns="70423" bIns="70423">
            <a:spAutoFit/>
          </a:bodyPr>
          <a:lstStyle/>
          <a:p>
            <a:pPr algn="l" defTabSz="1525853">
              <a:lnSpc>
                <a:spcPct val="80000"/>
              </a:lnSpc>
              <a:defRPr sz="2800" baseline="30500"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2</a:t>
            </a:r>
            <a:r>
              <a:rPr baseline="0" dirty="0"/>
              <a:t>IFTS and Dept. Physics, Zhejiang University, Hangzhou, 310027 P.R. China</a:t>
            </a:r>
          </a:p>
        </p:txBody>
      </p:sp>
      <p:sp>
        <p:nvSpPr>
          <p:cNvPr id="146" name="TextBox 3"/>
          <p:cNvSpPr txBox="1"/>
          <p:nvPr/>
        </p:nvSpPr>
        <p:spPr>
          <a:xfrm>
            <a:off x="7712061" y="56922"/>
            <a:ext cx="5236506" cy="3982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60022" tIns="60022" rIns="60022" bIns="60022">
            <a:spAutoFit/>
          </a:bodyPr>
          <a:lstStyle/>
          <a:p>
            <a:pPr algn="l" defTabSz="1525853">
              <a:defRPr sz="1800" i="1">
                <a:latin typeface="Calibri"/>
                <a:ea typeface="Calibri"/>
                <a:cs typeface="Calibri"/>
                <a:sym typeface="Calibri"/>
              </a:defRPr>
            </a:pPr>
            <a:r>
              <a:rPr lang="it-IT" dirty="0"/>
              <a:t>CNPS </a:t>
            </a:r>
            <a:r>
              <a:rPr dirty="0"/>
              <a:t>– </a:t>
            </a:r>
            <a:r>
              <a:rPr lang="it-IT" dirty="0"/>
              <a:t>DTT MHD&amp;TH Seminar - </a:t>
            </a:r>
            <a:r>
              <a:rPr lang="it-IT" dirty="0" err="1"/>
              <a:t>September</a:t>
            </a:r>
            <a:r>
              <a:rPr dirty="0"/>
              <a:t> </a:t>
            </a:r>
            <a:r>
              <a:rPr lang="it-IT" dirty="0"/>
              <a:t>3</a:t>
            </a:r>
            <a:r>
              <a:rPr lang="it-IT" baseline="30000" dirty="0"/>
              <a:t>rd</a:t>
            </a:r>
            <a:r>
              <a:rPr dirty="0"/>
              <a:t>, 202</a:t>
            </a:r>
            <a:r>
              <a:rPr lang="it-IT" dirty="0"/>
              <a:t>1</a:t>
            </a:r>
            <a:endParaRPr dirty="0"/>
          </a:p>
        </p:txBody>
      </p:sp>
      <p:sp>
        <p:nvSpPr>
          <p:cNvPr id="147" name="Energetic Particle effects…"/>
          <p:cNvSpPr txBox="1"/>
          <p:nvPr/>
        </p:nvSpPr>
        <p:spPr>
          <a:xfrm>
            <a:off x="660924" y="3246352"/>
            <a:ext cx="11482310" cy="1703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sz="52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 lang="it-IT" dirty="0" err="1"/>
              <a:t>When</a:t>
            </a:r>
            <a:r>
              <a:rPr lang="it-IT" dirty="0"/>
              <a:t> the </a:t>
            </a:r>
            <a:r>
              <a:rPr lang="it-IT" dirty="0" err="1"/>
              <a:t>chorus</a:t>
            </a:r>
            <a:r>
              <a:rPr lang="it-IT" dirty="0"/>
              <a:t> </a:t>
            </a:r>
            <a:r>
              <a:rPr lang="it-IT" dirty="0" err="1"/>
              <a:t>sings</a:t>
            </a:r>
            <a:r>
              <a:rPr lang="it-IT" dirty="0"/>
              <a:t> … </a:t>
            </a:r>
          </a:p>
          <a:p>
            <a:pPr algn="l">
              <a:defRPr sz="52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 lang="it-IT" dirty="0"/>
              <a:t>… and </a:t>
            </a:r>
            <a:r>
              <a:rPr lang="it-IT" dirty="0" err="1"/>
              <a:t>laboratory</a:t>
            </a:r>
            <a:r>
              <a:rPr lang="it-IT" dirty="0"/>
              <a:t> </a:t>
            </a:r>
            <a:r>
              <a:rPr lang="it-IT" dirty="0" err="1"/>
              <a:t>plasmas</a:t>
            </a:r>
            <a:r>
              <a:rPr lang="it-IT" dirty="0"/>
              <a:t> join in (*)</a:t>
            </a:r>
          </a:p>
        </p:txBody>
      </p:sp>
      <p:sp>
        <p:nvSpPr>
          <p:cNvPr id="148" name="Rectangle 18"/>
          <p:cNvSpPr txBox="1"/>
          <p:nvPr/>
        </p:nvSpPr>
        <p:spPr>
          <a:xfrm>
            <a:off x="649675" y="5547657"/>
            <a:ext cx="7062386" cy="6346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0423" tIns="70423" rIns="70423" bIns="70423">
            <a:spAutoFit/>
          </a:bodyPr>
          <a:lstStyle/>
          <a:p>
            <a:pPr algn="l" defTabSz="1525853">
              <a:defRPr sz="3200" b="1" baseline="3068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it-IT" baseline="0" dirty="0"/>
              <a:t>Fulvio Zonca</a:t>
            </a:r>
            <a:r>
              <a:rPr lang="it-IT" dirty="0"/>
              <a:t>1,2</a:t>
            </a:r>
            <a:r>
              <a:rPr lang="it-IT" baseline="0" dirty="0"/>
              <a:t>, </a:t>
            </a:r>
            <a:r>
              <a:rPr lang="it-IT" baseline="0" dirty="0" err="1"/>
              <a:t>Xin</a:t>
            </a:r>
            <a:r>
              <a:rPr lang="it-IT" baseline="0" dirty="0"/>
              <a:t> Tao</a:t>
            </a:r>
            <a:r>
              <a:rPr lang="it-IT" dirty="0"/>
              <a:t>3</a:t>
            </a:r>
            <a:r>
              <a:rPr lang="it-IT" baseline="0" dirty="0"/>
              <a:t> and </a:t>
            </a:r>
            <a:r>
              <a:rPr lang="it-IT" baseline="0" dirty="0" err="1"/>
              <a:t>Liu</a:t>
            </a:r>
            <a:r>
              <a:rPr lang="it-IT" baseline="0" dirty="0"/>
              <a:t> Chen</a:t>
            </a:r>
            <a:r>
              <a:rPr lang="it-IT" dirty="0"/>
              <a:t>2,1</a:t>
            </a:r>
            <a:endParaRPr dirty="0"/>
          </a:p>
        </p:txBody>
      </p:sp>
      <p:sp>
        <p:nvSpPr>
          <p:cNvPr id="14" name="Rectangle 18">
            <a:extLst>
              <a:ext uri="{FF2B5EF4-FFF2-40B4-BE49-F238E27FC236}">
                <a16:creationId xmlns:a16="http://schemas.microsoft.com/office/drawing/2014/main" id="{4FB0C406-9DB6-8542-83C4-0040C65E2341}"/>
              </a:ext>
            </a:extLst>
          </p:cNvPr>
          <p:cNvSpPr txBox="1"/>
          <p:nvPr/>
        </p:nvSpPr>
        <p:spPr>
          <a:xfrm>
            <a:off x="514787" y="6815419"/>
            <a:ext cx="11087525" cy="5731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0423" tIns="70423" rIns="70423" bIns="70423">
            <a:spAutoFit/>
          </a:bodyPr>
          <a:lstStyle/>
          <a:p>
            <a:pPr algn="l" defTabSz="1525853">
              <a:defRPr sz="2800" baseline="30500">
                <a:latin typeface="Calibri"/>
                <a:ea typeface="Calibri"/>
                <a:cs typeface="Calibri"/>
                <a:sym typeface="Calibri"/>
              </a:defRPr>
            </a:pPr>
            <a:r>
              <a:rPr lang="it-IT" dirty="0"/>
              <a:t>3</a:t>
            </a:r>
            <a:r>
              <a:rPr lang="it-IT" baseline="0" dirty="0"/>
              <a:t>Department of </a:t>
            </a:r>
            <a:r>
              <a:rPr lang="it-IT" baseline="0" dirty="0" err="1"/>
              <a:t>Geophysics</a:t>
            </a:r>
            <a:r>
              <a:rPr lang="it-IT" baseline="0" dirty="0"/>
              <a:t> and </a:t>
            </a:r>
            <a:r>
              <a:rPr lang="it-IT" baseline="0" dirty="0" err="1"/>
              <a:t>Planetary</a:t>
            </a:r>
            <a:r>
              <a:rPr lang="it-IT" baseline="0" dirty="0"/>
              <a:t> </a:t>
            </a:r>
            <a:r>
              <a:rPr lang="it-IT" baseline="0" dirty="0" err="1"/>
              <a:t>Sciences</a:t>
            </a:r>
            <a:r>
              <a:rPr lang="it-IT" baseline="0" dirty="0"/>
              <a:t>, USTC, Hefei, P.R. China</a:t>
            </a:r>
            <a:endParaRPr lang="it-IT" sz="2800" dirty="0">
              <a:sym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1D4C76-2B63-9D42-B1C8-DA8D4785A802}"/>
              </a:ext>
            </a:extLst>
          </p:cNvPr>
          <p:cNvSpPr txBox="1"/>
          <p:nvPr/>
        </p:nvSpPr>
        <p:spPr>
          <a:xfrm>
            <a:off x="431695" y="7448175"/>
            <a:ext cx="11711539" cy="9643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2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(*) </a:t>
            </a:r>
            <a:r>
              <a:rPr kumimoji="0" lang="it-IT" sz="2800" b="1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Contributions</a:t>
            </a:r>
            <a:r>
              <a:rPr kumimoji="0" lang="it-IT" sz="2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from: S. </a:t>
            </a:r>
            <a:r>
              <a:rPr kumimoji="0" lang="it-IT" sz="2800" b="1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Briguglio</a:t>
            </a:r>
            <a:r>
              <a:rPr kumimoji="0" lang="it-IT" sz="2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, M.V. </a:t>
            </a:r>
            <a:r>
              <a:rPr kumimoji="0" lang="it-IT" sz="2800" b="1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Falessi</a:t>
            </a:r>
            <a:r>
              <a:rPr kumimoji="0" lang="it-IT" sz="2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, G. </a:t>
            </a:r>
            <a:r>
              <a:rPr kumimoji="0" lang="it-IT" sz="2800" b="1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Fogaccia</a:t>
            </a:r>
            <a:r>
              <a:rPr kumimoji="0" lang="it-IT" sz="2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, V. Fusco, 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2800" b="1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Z</a:t>
            </a:r>
            <a:r>
              <a:rPr kumimoji="0" lang="it-IT" sz="2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. </a:t>
            </a:r>
            <a:r>
              <a:rPr kumimoji="0" lang="it-IT" sz="2800" b="1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Qiu</a:t>
            </a:r>
            <a:r>
              <a:rPr kumimoji="0" lang="it-IT" sz="2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, G. Vlad, X. </a:t>
            </a:r>
            <a:r>
              <a:rPr kumimoji="0" lang="it-IT" sz="2800" b="1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Wang</a:t>
            </a:r>
            <a:endParaRPr kumimoji="0" lang="it-IT" sz="2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/>
              <a:t>Self </a:t>
            </a:r>
            <a:r>
              <a:rPr lang="it-IT" dirty="0" err="1"/>
              <a:t>consistent</a:t>
            </a:r>
            <a:r>
              <a:rPr lang="it-IT" dirty="0"/>
              <a:t> NL </a:t>
            </a:r>
            <a:r>
              <a:rPr lang="it-IT" dirty="0" err="1"/>
              <a:t>description</a:t>
            </a:r>
            <a:endParaRPr dirty="0"/>
          </a:p>
        </p:txBody>
      </p:sp>
      <p:sp>
        <p:nvSpPr>
          <p:cNvPr id="2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10</a:t>
            </a:fld>
            <a:endParaRPr dirty="0"/>
          </a:p>
        </p:txBody>
      </p:sp>
      <p:pic>
        <p:nvPicPr>
          <p:cNvPr id="239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7736" y="8874951"/>
            <a:ext cx="5553849" cy="8210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029" y="8769368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Calculate (analytically) DW/DAW scattering cross sections:…">
            <a:extLst>
              <a:ext uri="{FF2B5EF4-FFF2-40B4-BE49-F238E27FC236}">
                <a16:creationId xmlns:a16="http://schemas.microsoft.com/office/drawing/2014/main" id="{C2FA4AE3-34C7-3943-A24B-5A6F25704F4B}"/>
              </a:ext>
            </a:extLst>
          </p:cNvPr>
          <p:cNvSpPr txBox="1"/>
          <p:nvPr/>
        </p:nvSpPr>
        <p:spPr>
          <a:xfrm>
            <a:off x="184707" y="1597172"/>
            <a:ext cx="12606734" cy="58477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a14="http://schemas.microsoft.com/office/drawing/2010/main" xmlns:ma14="http://schemas.microsoft.com/office/mac/drawingml/2011/main" xmlns:m="http://schemas.openxmlformats.org/officeDocument/2006/math" xmlns="" val="1"/>
            </a:ext>
          </a:extLst>
        </p:spPr>
        <p:txBody>
          <a:bodyPr lIns="50800" tIns="50800" rIns="50800" bIns="50800" anchor="t">
            <a:spAutoFit/>
          </a:bodyPr>
          <a:lstStyle/>
          <a:p>
            <a:pPr marL="321027" marR="457200" indent="-321027" algn="l" defTabSz="457200">
              <a:spcBef>
                <a:spcPts val="1000"/>
              </a:spcBef>
              <a:buSzPct val="45000"/>
              <a:buBlip>
                <a:blip r:embed="rId4"/>
              </a:buBlip>
              <a:defRPr sz="3200" b="1">
                <a:solidFill>
                  <a:srgbClr val="FF030D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altLang="zh-CN" sz="3200" dirty="0"/>
              <a:t>Basic underlying idea:</a:t>
            </a:r>
          </a:p>
          <a:p>
            <a:pPr marL="2099027" marR="457200" lvl="4" indent="-321027" algn="just" defTabSz="457200">
              <a:spcBef>
                <a:spcPts val="1000"/>
              </a:spcBef>
              <a:buSzPct val="45000"/>
              <a:buBlip>
                <a:blip r:embed="rId4">
                  <a:extLst/>
                </a:blip>
              </a:buBlip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altLang="zh-CN" sz="2800" dirty="0" err="1"/>
              <a:t>We</a:t>
            </a:r>
            <a:r>
              <a:rPr lang="it-IT" altLang="zh-CN" sz="2800" dirty="0"/>
              <a:t> </a:t>
            </a:r>
            <a:r>
              <a:rPr lang="it-IT" sz="2800" dirty="0">
                <a:sym typeface="Helvetica Neue"/>
              </a:rPr>
              <a:t>focus on the </a:t>
            </a:r>
            <a:r>
              <a:rPr lang="it-IT" sz="2800" dirty="0" err="1">
                <a:solidFill>
                  <a:srgbClr val="C00000"/>
                </a:solidFill>
                <a:sym typeface="Helvetica Neue"/>
              </a:rPr>
              <a:t>nonlinear</a:t>
            </a:r>
            <a:r>
              <a:rPr lang="it-IT" sz="2800" dirty="0">
                <a:solidFill>
                  <a:srgbClr val="C00000"/>
                </a:solidFill>
                <a:sym typeface="Helvetica Neue"/>
              </a:rPr>
              <a:t> </a:t>
            </a:r>
            <a:r>
              <a:rPr lang="it-IT" sz="2800" dirty="0" err="1">
                <a:solidFill>
                  <a:srgbClr val="C00000"/>
                </a:solidFill>
                <a:sym typeface="Helvetica Neue"/>
              </a:rPr>
              <a:t>particle</a:t>
            </a:r>
            <a:r>
              <a:rPr lang="it-IT" sz="2800" dirty="0">
                <a:solidFill>
                  <a:srgbClr val="C00000"/>
                </a:solidFill>
                <a:sym typeface="Helvetica Neue"/>
              </a:rPr>
              <a:t> </a:t>
            </a:r>
            <a:r>
              <a:rPr lang="it-IT" sz="2800" dirty="0" err="1">
                <a:solidFill>
                  <a:srgbClr val="C00000"/>
                </a:solidFill>
                <a:sym typeface="Helvetica Neue"/>
              </a:rPr>
              <a:t>response</a:t>
            </a:r>
            <a:r>
              <a:rPr lang="it-IT" sz="2800" dirty="0">
                <a:solidFill>
                  <a:srgbClr val="C00000"/>
                </a:solidFill>
                <a:sym typeface="Helvetica Neue"/>
              </a:rPr>
              <a:t> </a:t>
            </a:r>
            <a:r>
              <a:rPr lang="it-IT" sz="2800" dirty="0" err="1">
                <a:solidFill>
                  <a:srgbClr val="C00000"/>
                </a:solidFill>
                <a:sym typeface="Helvetica Neue"/>
              </a:rPr>
              <a:t>without</a:t>
            </a:r>
            <a:r>
              <a:rPr lang="it-IT" sz="2800" dirty="0">
                <a:solidFill>
                  <a:srgbClr val="C00000"/>
                </a:solidFill>
                <a:sym typeface="Helvetica Neue"/>
              </a:rPr>
              <a:t> fast </a:t>
            </a:r>
            <a:r>
              <a:rPr lang="it-IT" sz="2800" dirty="0" err="1">
                <a:solidFill>
                  <a:srgbClr val="C00000"/>
                </a:solidFill>
                <a:sym typeface="Helvetica Neue"/>
              </a:rPr>
              <a:t>temporal</a:t>
            </a:r>
            <a:r>
              <a:rPr lang="it-IT" sz="2800" dirty="0">
                <a:solidFill>
                  <a:srgbClr val="C00000"/>
                </a:solidFill>
                <a:sym typeface="Helvetica Neue"/>
              </a:rPr>
              <a:t> or </a:t>
            </a:r>
            <a:r>
              <a:rPr lang="it-IT" sz="2800" dirty="0" err="1">
                <a:solidFill>
                  <a:srgbClr val="C00000"/>
                </a:solidFill>
                <a:sym typeface="Helvetica Neue"/>
              </a:rPr>
              <a:t>spatial</a:t>
            </a:r>
            <a:r>
              <a:rPr lang="it-IT" sz="2800" dirty="0">
                <a:solidFill>
                  <a:srgbClr val="C00000"/>
                </a:solidFill>
                <a:sym typeface="Helvetica Neue"/>
              </a:rPr>
              <a:t> </a:t>
            </a:r>
            <a:r>
              <a:rPr lang="it-IT" sz="2800" dirty="0" err="1">
                <a:solidFill>
                  <a:srgbClr val="C00000"/>
                </a:solidFill>
                <a:sym typeface="Helvetica Neue"/>
              </a:rPr>
              <a:t>dependences</a:t>
            </a:r>
            <a:r>
              <a:rPr lang="it-IT" sz="2800" dirty="0">
                <a:sym typeface="Helvetica Neue"/>
              </a:rPr>
              <a:t>, </a:t>
            </a:r>
            <a:r>
              <a:rPr lang="it-IT" sz="2800" dirty="0" err="1">
                <a:sym typeface="Helvetica Neue"/>
              </a:rPr>
              <a:t>which</a:t>
            </a:r>
            <a:r>
              <a:rPr lang="it-IT" sz="2800" dirty="0">
                <a:sym typeface="Helvetica Neue"/>
              </a:rPr>
              <a:t> </a:t>
            </a:r>
            <a:r>
              <a:rPr lang="it-IT" sz="2800" dirty="0" err="1">
                <a:sym typeface="Helvetica Neue"/>
              </a:rPr>
              <a:t>correspond</a:t>
            </a:r>
            <a:r>
              <a:rPr lang="it-IT" sz="2800" dirty="0">
                <a:sym typeface="Helvetica Neue"/>
              </a:rPr>
              <a:t> to the </a:t>
            </a:r>
            <a:r>
              <a:rPr lang="it-IT" sz="2800" dirty="0">
                <a:solidFill>
                  <a:srgbClr val="C00000"/>
                </a:solidFill>
                <a:sym typeface="Helvetica Neue"/>
              </a:rPr>
              <a:t>self-</a:t>
            </a:r>
            <a:r>
              <a:rPr lang="it-IT" sz="2800" dirty="0" err="1">
                <a:solidFill>
                  <a:srgbClr val="C00000"/>
                </a:solidFill>
                <a:sym typeface="Helvetica Neue"/>
              </a:rPr>
              <a:t>interaction</a:t>
            </a:r>
            <a:r>
              <a:rPr lang="it-IT" sz="2800" dirty="0">
                <a:solidFill>
                  <a:srgbClr val="C00000"/>
                </a:solidFill>
                <a:sym typeface="Helvetica Neue"/>
              </a:rPr>
              <a:t> of the </a:t>
            </a:r>
            <a:r>
              <a:rPr lang="it-IT" sz="2800" dirty="0" err="1">
                <a:solidFill>
                  <a:srgbClr val="C00000"/>
                </a:solidFill>
                <a:sym typeface="Helvetica Neue"/>
              </a:rPr>
              <a:t>wavenumber</a:t>
            </a:r>
            <a:r>
              <a:rPr lang="it-IT" sz="2800" dirty="0">
                <a:solidFill>
                  <a:srgbClr val="C00000"/>
                </a:solidFill>
                <a:sym typeface="Helvetica Neue"/>
              </a:rPr>
              <a:t> of </a:t>
            </a:r>
            <a:r>
              <a:rPr lang="it-IT" sz="2800" dirty="0" err="1">
                <a:solidFill>
                  <a:srgbClr val="C00000"/>
                </a:solidFill>
                <a:sym typeface="Helvetica Neue"/>
              </a:rPr>
              <a:t>interest</a:t>
            </a:r>
            <a:r>
              <a:rPr lang="it-IT" sz="2800" dirty="0">
                <a:solidFill>
                  <a:srgbClr val="C00000"/>
                </a:solidFill>
                <a:sym typeface="Helvetica Neue"/>
              </a:rPr>
              <a:t> with </a:t>
            </a:r>
            <a:r>
              <a:rPr lang="it-IT" sz="2800" dirty="0" err="1">
                <a:solidFill>
                  <a:srgbClr val="C00000"/>
                </a:solidFill>
                <a:sym typeface="Helvetica Neue"/>
              </a:rPr>
              <a:t>itself</a:t>
            </a:r>
            <a:r>
              <a:rPr lang="it-IT" sz="2800" dirty="0">
                <a:sym typeface="Helvetica Neue"/>
              </a:rPr>
              <a:t>. </a:t>
            </a:r>
            <a:r>
              <a:rPr lang="it-IT" sz="2800" dirty="0">
                <a:solidFill>
                  <a:schemeClr val="accent1"/>
                </a:solidFill>
                <a:sym typeface="Helvetica Neue"/>
              </a:rPr>
              <a:t>(*)</a:t>
            </a:r>
          </a:p>
          <a:p>
            <a:pPr marL="2099027" marR="457200" lvl="4" indent="-321027" algn="just" defTabSz="457200">
              <a:spcBef>
                <a:spcPts val="1000"/>
              </a:spcBef>
              <a:buSzPct val="45000"/>
              <a:buBlip>
                <a:blip r:embed="rId4">
                  <a:extLst/>
                </a:blip>
              </a:buBlip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2800" dirty="0" err="1">
                <a:sym typeface="Helvetica Neue"/>
              </a:rPr>
              <a:t>This</a:t>
            </a:r>
            <a:r>
              <a:rPr lang="it-IT" sz="2800" dirty="0">
                <a:sym typeface="Helvetica Neue"/>
              </a:rPr>
              <a:t> </a:t>
            </a:r>
            <a:r>
              <a:rPr lang="it-IT" sz="2800" dirty="0" err="1">
                <a:sym typeface="Helvetica Neue"/>
              </a:rPr>
              <a:t>nonlinear</a:t>
            </a:r>
            <a:r>
              <a:rPr lang="it-IT" sz="2800" dirty="0">
                <a:sym typeface="Helvetica Neue"/>
              </a:rPr>
              <a:t> </a:t>
            </a:r>
            <a:r>
              <a:rPr lang="it-IT" sz="2800" dirty="0" err="1">
                <a:sym typeface="Helvetica Neue"/>
              </a:rPr>
              <a:t>response</a:t>
            </a:r>
            <a:r>
              <a:rPr lang="it-IT" sz="2800" dirty="0">
                <a:sym typeface="Helvetica Neue"/>
              </a:rPr>
              <a:t> </a:t>
            </a:r>
            <a:r>
              <a:rPr lang="it-IT" sz="2800" dirty="0" err="1">
                <a:sym typeface="Helvetica Neue"/>
              </a:rPr>
              <a:t>obeys</a:t>
            </a:r>
            <a:r>
              <a:rPr lang="it-IT" sz="2800" dirty="0">
                <a:sym typeface="Helvetica Neue"/>
              </a:rPr>
              <a:t> an </a:t>
            </a:r>
            <a:r>
              <a:rPr lang="it-IT" sz="2800" dirty="0" err="1">
                <a:solidFill>
                  <a:srgbClr val="C00000"/>
                </a:solidFill>
                <a:sym typeface="Helvetica Neue"/>
              </a:rPr>
              <a:t>evolution</a:t>
            </a:r>
            <a:r>
              <a:rPr lang="it-IT" sz="2800" dirty="0">
                <a:solidFill>
                  <a:srgbClr val="C00000"/>
                </a:solidFill>
                <a:sym typeface="Helvetica Neue"/>
              </a:rPr>
              <a:t> </a:t>
            </a:r>
            <a:r>
              <a:rPr lang="it-IT" sz="2800" dirty="0" err="1">
                <a:solidFill>
                  <a:srgbClr val="C00000"/>
                </a:solidFill>
                <a:sym typeface="Helvetica Neue"/>
              </a:rPr>
              <a:t>equation</a:t>
            </a:r>
            <a:r>
              <a:rPr lang="it-IT" sz="2800" dirty="0">
                <a:sym typeface="Helvetica Neue"/>
              </a:rPr>
              <a:t>, </a:t>
            </a:r>
            <a:r>
              <a:rPr lang="it-IT" sz="2800" dirty="0" err="1">
                <a:sym typeface="Helvetica Neue"/>
              </a:rPr>
              <a:t>which</a:t>
            </a:r>
            <a:r>
              <a:rPr lang="it-IT" sz="2800" dirty="0">
                <a:sym typeface="Helvetica Neue"/>
              </a:rPr>
              <a:t> </a:t>
            </a:r>
            <a:r>
              <a:rPr lang="it-IT" sz="2800" dirty="0" err="1">
                <a:solidFill>
                  <a:srgbClr val="C00000"/>
                </a:solidFill>
                <a:sym typeface="Helvetica Neue"/>
              </a:rPr>
              <a:t>may</a:t>
            </a:r>
            <a:r>
              <a:rPr lang="it-IT" sz="2800" dirty="0">
                <a:solidFill>
                  <a:srgbClr val="C00000"/>
                </a:solidFill>
                <a:sym typeface="Helvetica Neue"/>
              </a:rPr>
              <a:t> look </a:t>
            </a:r>
            <a:r>
              <a:rPr lang="it-IT" sz="2800" dirty="0" err="1">
                <a:solidFill>
                  <a:srgbClr val="C00000"/>
                </a:solidFill>
                <a:sym typeface="Helvetica Neue"/>
              </a:rPr>
              <a:t>like</a:t>
            </a:r>
            <a:r>
              <a:rPr lang="it-IT" sz="2800" dirty="0">
                <a:solidFill>
                  <a:srgbClr val="C00000"/>
                </a:solidFill>
                <a:sym typeface="Helvetica Neue"/>
              </a:rPr>
              <a:t> a “</a:t>
            </a:r>
            <a:r>
              <a:rPr lang="it-IT" sz="2800" dirty="0" err="1">
                <a:solidFill>
                  <a:srgbClr val="C00000"/>
                </a:solidFill>
                <a:sym typeface="Helvetica Neue"/>
              </a:rPr>
              <a:t>quasilinear</a:t>
            </a:r>
            <a:r>
              <a:rPr lang="it-IT" sz="2800" dirty="0">
                <a:solidFill>
                  <a:srgbClr val="C00000"/>
                </a:solidFill>
                <a:sym typeface="Helvetica Neue"/>
              </a:rPr>
              <a:t>” </a:t>
            </a:r>
            <a:r>
              <a:rPr lang="it-IT" sz="2800" dirty="0" err="1">
                <a:solidFill>
                  <a:srgbClr val="C00000"/>
                </a:solidFill>
                <a:sym typeface="Helvetica Neue"/>
              </a:rPr>
              <a:t>description</a:t>
            </a:r>
            <a:r>
              <a:rPr lang="it-IT" sz="2800" dirty="0">
                <a:sym typeface="Helvetica Neue"/>
              </a:rPr>
              <a:t> </a:t>
            </a:r>
            <a:r>
              <a:rPr lang="it-IT" sz="2800" dirty="0" err="1">
                <a:sym typeface="Helvetica Neue"/>
              </a:rPr>
              <a:t>at</a:t>
            </a:r>
            <a:r>
              <a:rPr lang="it-IT" sz="2800" dirty="0">
                <a:sym typeface="Helvetica Neue"/>
              </a:rPr>
              <a:t> first </a:t>
            </a:r>
            <a:r>
              <a:rPr lang="it-IT" sz="2800" dirty="0" err="1">
                <a:sym typeface="Helvetica Neue"/>
              </a:rPr>
              <a:t>glance</a:t>
            </a:r>
            <a:r>
              <a:rPr lang="it-IT" sz="2800" dirty="0">
                <a:sym typeface="Helvetica Neue"/>
              </a:rPr>
              <a:t> </a:t>
            </a:r>
            <a:r>
              <a:rPr lang="it-IT" sz="2800" dirty="0" err="1">
                <a:sym typeface="Helvetica Neue"/>
              </a:rPr>
              <a:t>but</a:t>
            </a:r>
            <a:r>
              <a:rPr lang="it-IT" sz="2800" dirty="0">
                <a:sym typeface="Helvetica Neue"/>
              </a:rPr>
              <a:t> </a:t>
            </a:r>
            <a:r>
              <a:rPr lang="it-IT" sz="2800" dirty="0" err="1">
                <a:sym typeface="Helvetica Neue"/>
              </a:rPr>
              <a:t>is</a:t>
            </a:r>
            <a:r>
              <a:rPr lang="it-IT" sz="2800" dirty="0">
                <a:sym typeface="Helvetica Neue"/>
              </a:rPr>
              <a:t>, </a:t>
            </a:r>
            <a:r>
              <a:rPr lang="it-IT" sz="2800" dirty="0" err="1">
                <a:sym typeface="Helvetica Neue"/>
              </a:rPr>
              <a:t>indeed</a:t>
            </a:r>
            <a:r>
              <a:rPr lang="it-IT" sz="2800" dirty="0">
                <a:sym typeface="Helvetica Neue"/>
              </a:rPr>
              <a:t>, </a:t>
            </a:r>
            <a:r>
              <a:rPr lang="it-IT" sz="2800" dirty="0" err="1">
                <a:sym typeface="Helvetica Neue"/>
              </a:rPr>
              <a:t>much</a:t>
            </a:r>
            <a:r>
              <a:rPr lang="it-IT" sz="2800" dirty="0">
                <a:sym typeface="Helvetica Neue"/>
              </a:rPr>
              <a:t> more general </a:t>
            </a:r>
            <a:r>
              <a:rPr lang="it-IT" sz="2800" dirty="0" err="1">
                <a:sym typeface="Helvetica Neue"/>
              </a:rPr>
              <a:t>as</a:t>
            </a:r>
            <a:r>
              <a:rPr lang="it-IT" sz="2800" dirty="0">
                <a:sym typeface="Helvetica Neue"/>
              </a:rPr>
              <a:t> </a:t>
            </a:r>
            <a:r>
              <a:rPr lang="it-IT" sz="2800" dirty="0" err="1">
                <a:sym typeface="Helvetica Neue"/>
              </a:rPr>
              <a:t>will</a:t>
            </a:r>
            <a:r>
              <a:rPr lang="it-IT" sz="2800" dirty="0">
                <a:sym typeface="Helvetica Neue"/>
              </a:rPr>
              <a:t> be </a:t>
            </a:r>
            <a:r>
              <a:rPr lang="it-IT" sz="2800" dirty="0" err="1">
                <a:sym typeface="Helvetica Neue"/>
              </a:rPr>
              <a:t>shown</a:t>
            </a:r>
            <a:r>
              <a:rPr lang="it-IT" sz="2800" dirty="0">
                <a:sym typeface="Helvetica Neue"/>
              </a:rPr>
              <a:t> and </a:t>
            </a:r>
            <a:r>
              <a:rPr lang="it-IT" sz="2800" dirty="0" err="1">
                <a:sym typeface="Helvetica Neue"/>
              </a:rPr>
              <a:t>discussed</a:t>
            </a:r>
            <a:r>
              <a:rPr lang="it-IT" sz="2800" dirty="0">
                <a:sym typeface="Helvetica Neue"/>
              </a:rPr>
              <a:t> in the </a:t>
            </a:r>
            <a:r>
              <a:rPr lang="it-IT" sz="2800" dirty="0" err="1">
                <a:sym typeface="Helvetica Neue"/>
              </a:rPr>
              <a:t>following</a:t>
            </a:r>
            <a:r>
              <a:rPr lang="it-IT" sz="2800" dirty="0">
                <a:sym typeface="Helvetica Neue"/>
              </a:rPr>
              <a:t>. </a:t>
            </a:r>
          </a:p>
          <a:p>
            <a:pPr marL="2099027" marR="457200" lvl="4" indent="-321027" algn="just" defTabSz="457200">
              <a:spcBef>
                <a:spcPts val="1000"/>
              </a:spcBef>
              <a:buSzPct val="45000"/>
              <a:buBlip>
                <a:blip r:embed="rId4">
                  <a:extLst/>
                </a:blip>
              </a:buBlip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2800" dirty="0">
                <a:sym typeface="Helvetica Neue"/>
              </a:rPr>
              <a:t>The </a:t>
            </a:r>
            <a:r>
              <a:rPr lang="it-IT" sz="2800" dirty="0" err="1">
                <a:sym typeface="Helvetica Neue"/>
              </a:rPr>
              <a:t>present</a:t>
            </a:r>
            <a:r>
              <a:rPr lang="it-IT" sz="2800" dirty="0">
                <a:sym typeface="Helvetica Neue"/>
              </a:rPr>
              <a:t> </a:t>
            </a:r>
            <a:r>
              <a:rPr lang="it-IT" sz="2800" dirty="0" err="1">
                <a:sym typeface="Helvetica Neue"/>
              </a:rPr>
              <a:t>approach</a:t>
            </a:r>
            <a:r>
              <a:rPr lang="it-IT" sz="2800" dirty="0">
                <a:sym typeface="Helvetica Neue"/>
              </a:rPr>
              <a:t> </a:t>
            </a:r>
            <a:r>
              <a:rPr lang="it-IT" sz="2800" dirty="0" err="1">
                <a:sym typeface="Helvetica Neue"/>
              </a:rPr>
              <a:t>has</a:t>
            </a:r>
            <a:r>
              <a:rPr lang="it-IT" sz="2800" dirty="0">
                <a:sym typeface="Helvetica Neue"/>
              </a:rPr>
              <a:t> a </a:t>
            </a:r>
            <a:r>
              <a:rPr lang="it-IT" sz="2800" dirty="0" err="1">
                <a:sym typeface="Helvetica Neue"/>
              </a:rPr>
              <a:t>close</a:t>
            </a:r>
            <a:r>
              <a:rPr lang="it-IT" sz="2800" dirty="0">
                <a:sym typeface="Helvetica Neue"/>
              </a:rPr>
              <a:t> connection of with the </a:t>
            </a:r>
            <a:r>
              <a:rPr lang="it-IT" sz="2800" dirty="0">
                <a:solidFill>
                  <a:srgbClr val="C00000"/>
                </a:solidFill>
                <a:sym typeface="Helvetica Neue"/>
              </a:rPr>
              <a:t>Dyson </a:t>
            </a:r>
            <a:r>
              <a:rPr lang="it-IT" sz="2800" dirty="0" err="1">
                <a:solidFill>
                  <a:srgbClr val="C00000"/>
                </a:solidFill>
                <a:sym typeface="Helvetica Neue"/>
              </a:rPr>
              <a:t>equation</a:t>
            </a:r>
            <a:r>
              <a:rPr lang="it-IT" sz="2800" dirty="0">
                <a:solidFill>
                  <a:srgbClr val="C00000"/>
                </a:solidFill>
                <a:sym typeface="Helvetica Neue"/>
              </a:rPr>
              <a:t> </a:t>
            </a:r>
            <a:r>
              <a:rPr lang="it-IT" sz="2800" dirty="0">
                <a:sym typeface="Helvetica Neue"/>
              </a:rPr>
              <a:t>and the so-</a:t>
            </a:r>
            <a:r>
              <a:rPr lang="it-IT" sz="2800" dirty="0" err="1">
                <a:sym typeface="Helvetica Neue"/>
              </a:rPr>
              <a:t>called</a:t>
            </a:r>
            <a:r>
              <a:rPr lang="it-IT" sz="2800" dirty="0">
                <a:sym typeface="Helvetica Neue"/>
              </a:rPr>
              <a:t> “</a:t>
            </a:r>
            <a:r>
              <a:rPr lang="it-IT" sz="2800" dirty="0" err="1">
                <a:sym typeface="Helvetica Neue"/>
              </a:rPr>
              <a:t>principal</a:t>
            </a:r>
            <a:r>
              <a:rPr lang="it-IT" sz="2800" dirty="0">
                <a:sym typeface="Helvetica Neue"/>
              </a:rPr>
              <a:t> </a:t>
            </a:r>
            <a:r>
              <a:rPr lang="it-IT" sz="2800" dirty="0" err="1">
                <a:sym typeface="Helvetica Neue"/>
              </a:rPr>
              <a:t>series</a:t>
            </a:r>
            <a:r>
              <a:rPr lang="it-IT" sz="2800" dirty="0">
                <a:sym typeface="Helvetica Neue"/>
              </a:rPr>
              <a:t>” of </a:t>
            </a:r>
            <a:r>
              <a:rPr lang="it-IT" sz="2800" dirty="0" err="1">
                <a:sym typeface="Helvetica Neue"/>
              </a:rPr>
              <a:t>secular</a:t>
            </a:r>
            <a:r>
              <a:rPr lang="it-IT" sz="2800" dirty="0">
                <a:sym typeface="Helvetica Neue"/>
              </a:rPr>
              <a:t> </a:t>
            </a:r>
            <a:r>
              <a:rPr lang="it-IT" sz="2800" dirty="0" err="1">
                <a:sym typeface="Helvetica Neue"/>
              </a:rPr>
              <a:t>terms</a:t>
            </a:r>
            <a:r>
              <a:rPr lang="it-IT" sz="2800" dirty="0">
                <a:sym typeface="Helvetica Neue"/>
              </a:rPr>
              <a:t>. </a:t>
            </a:r>
          </a:p>
          <a:p>
            <a:pPr marL="2099027" marR="457200" lvl="4" indent="-321027" algn="just" defTabSz="457200">
              <a:spcBef>
                <a:spcPts val="1000"/>
              </a:spcBef>
              <a:buSzPct val="45000"/>
              <a:buBlip>
                <a:blip r:embed="rId4">
                  <a:extLst/>
                </a:blip>
              </a:buBlip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lang="it-IT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05B058-E1C6-074D-978B-3603120DE16D}"/>
              </a:ext>
            </a:extLst>
          </p:cNvPr>
          <p:cNvSpPr txBox="1"/>
          <p:nvPr/>
        </p:nvSpPr>
        <p:spPr>
          <a:xfrm>
            <a:off x="424036" y="8086657"/>
            <a:ext cx="5756384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r>
              <a:rPr lang="it-IT" sz="2800" dirty="0">
                <a:solidFill>
                  <a:schemeClr val="accent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/>
              </a:rPr>
              <a:t>(*) </a:t>
            </a:r>
            <a:r>
              <a:rPr lang="it-IT" sz="2800" dirty="0" err="1">
                <a:solidFill>
                  <a:schemeClr val="accent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/>
              </a:rPr>
              <a:t>Acknowledgment</a:t>
            </a:r>
            <a:r>
              <a:rPr lang="it-IT" sz="2800" dirty="0">
                <a:solidFill>
                  <a:schemeClr val="accent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/>
              </a:rPr>
              <a:t>: D. </a:t>
            </a:r>
            <a:r>
              <a:rPr lang="it-IT" sz="2800" dirty="0" err="1">
                <a:solidFill>
                  <a:schemeClr val="accent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/>
              </a:rPr>
              <a:t>F</a:t>
            </a:r>
            <a:r>
              <a:rPr lang="it-IT" sz="2800" dirty="0">
                <a:solidFill>
                  <a:schemeClr val="accent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/>
              </a:rPr>
              <a:t>. </a:t>
            </a:r>
            <a:r>
              <a:rPr lang="it-IT" sz="2800" dirty="0" err="1">
                <a:solidFill>
                  <a:schemeClr val="accent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/>
              </a:rPr>
              <a:t>Escande</a:t>
            </a:r>
            <a:endParaRPr lang="it-IT" sz="2800" dirty="0">
              <a:solidFill>
                <a:schemeClr val="accent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480577494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 err="1"/>
              <a:t>Holes</a:t>
            </a:r>
            <a:r>
              <a:rPr lang="it-IT" dirty="0"/>
              <a:t> and </a:t>
            </a:r>
            <a:r>
              <a:rPr lang="it-IT" dirty="0" err="1"/>
              <a:t>clumps</a:t>
            </a:r>
            <a:endParaRPr dirty="0"/>
          </a:p>
        </p:txBody>
      </p:sp>
      <p:sp>
        <p:nvSpPr>
          <p:cNvPr id="2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11</a:t>
            </a:fld>
            <a:endParaRPr dirty="0"/>
          </a:p>
        </p:txBody>
      </p:sp>
      <p:pic>
        <p:nvPicPr>
          <p:cNvPr id="239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7736" y="8874951"/>
            <a:ext cx="5553849" cy="8210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029" y="8769368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Calculate (analytically) DW/DAW scattering cross sections:…">
            <a:extLst>
              <a:ext uri="{FF2B5EF4-FFF2-40B4-BE49-F238E27FC236}">
                <a16:creationId xmlns:a16="http://schemas.microsoft.com/office/drawing/2014/main" id="{B50745F4-9174-4A4D-A01E-E1D2C85EC157}"/>
              </a:ext>
            </a:extLst>
          </p:cNvPr>
          <p:cNvSpPr txBox="1"/>
          <p:nvPr/>
        </p:nvSpPr>
        <p:spPr>
          <a:xfrm>
            <a:off x="184707" y="1597172"/>
            <a:ext cx="12606734" cy="3821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a14="http://schemas.microsoft.com/office/drawing/2010/main" xmlns:ma14="http://schemas.microsoft.com/office/mac/drawingml/2011/main" xmlns:m="http://schemas.openxmlformats.org/officeDocument/2006/math" xmlns="" val="1"/>
            </a:ext>
          </a:extLst>
        </p:spPr>
        <p:txBody>
          <a:bodyPr lIns="50800" tIns="50800" rIns="50800" bIns="50800" anchor="t">
            <a:spAutoFit/>
          </a:bodyPr>
          <a:lstStyle/>
          <a:p>
            <a:pPr marL="321027" marR="457200" indent="-321027" algn="l" defTabSz="457200">
              <a:spcBef>
                <a:spcPts val="1000"/>
              </a:spcBef>
              <a:buSzPct val="45000"/>
              <a:buBlip>
                <a:blip r:embed="rId4"/>
              </a:buBlip>
              <a:defRPr sz="3200" b="1">
                <a:solidFill>
                  <a:srgbClr val="FF030D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altLang="zh-CN" sz="3200" dirty="0"/>
              <a:t>Formation of structures in phase space:</a:t>
            </a:r>
          </a:p>
          <a:p>
            <a:pPr marL="2099027" marR="457200" lvl="4" indent="-321027" algn="just" defTabSz="457200">
              <a:spcBef>
                <a:spcPts val="1000"/>
              </a:spcBef>
              <a:buSzPct val="45000"/>
              <a:buBlip>
                <a:blip r:embed="rId4"/>
              </a:buBlip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altLang="zh-CN" sz="2800" dirty="0"/>
              <a:t>For rising tone chorus, phase locked particles gain energy and momentum but loose parallel energy</a:t>
            </a:r>
          </a:p>
          <a:p>
            <a:pPr marL="2099027" marR="457200" lvl="4" indent="-321027" algn="just" defTabSz="457200">
              <a:spcBef>
                <a:spcPts val="1000"/>
              </a:spcBef>
              <a:buSzPct val="45000"/>
              <a:buBlip>
                <a:blip r:embed="rId4"/>
              </a:buBlip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lang="en-US" altLang="zh-CN" sz="2800" dirty="0"/>
          </a:p>
          <a:p>
            <a:pPr marL="2099027" marR="457200" lvl="4" indent="-321027" algn="just" defTabSz="457200">
              <a:spcBef>
                <a:spcPts val="1000"/>
              </a:spcBef>
              <a:buSzPct val="45000"/>
              <a:buBlip>
                <a:blip r:embed="rId4"/>
              </a:buBlip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2800" dirty="0"/>
              <a:t>Structures are formed near resonance:</a:t>
            </a:r>
          </a:p>
          <a:p>
            <a:pPr marL="1778000" marR="457200" lvl="5" indent="0" algn="just" defTabSz="457200">
              <a:spcBef>
                <a:spcPts val="1000"/>
              </a:spcBef>
              <a:buSzPct val="45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2800" dirty="0"/>
              <a:t>	                </a:t>
            </a:r>
            <a:r>
              <a:rPr lang="en-US" sz="2800" dirty="0">
                <a:solidFill>
                  <a:srgbClr val="C00000"/>
                </a:solidFill>
              </a:rPr>
              <a:t>Holes</a:t>
            </a:r>
            <a:r>
              <a:rPr lang="en-US" sz="2800" dirty="0"/>
              <a:t>: lower density </a:t>
            </a:r>
            <a:r>
              <a:rPr lang="en-US" sz="2800" dirty="0" err="1"/>
              <a:t>w.r.t</a:t>
            </a:r>
            <a:r>
              <a:rPr lang="en-US" sz="2800" dirty="0"/>
              <a:t>. unperturbed surrounding</a:t>
            </a:r>
          </a:p>
          <a:p>
            <a:pPr marL="1778000" marR="457200" lvl="5" indent="0" algn="just" defTabSz="457200">
              <a:spcBef>
                <a:spcPts val="1000"/>
              </a:spcBef>
              <a:buSzPct val="45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2800" dirty="0"/>
              <a:t>                </a:t>
            </a:r>
            <a:r>
              <a:rPr lang="en-US" sz="2800" dirty="0">
                <a:solidFill>
                  <a:srgbClr val="C00000"/>
                </a:solidFill>
              </a:rPr>
              <a:t>Clumps</a:t>
            </a:r>
            <a:r>
              <a:rPr lang="en-US" sz="2800" dirty="0"/>
              <a:t>: higher density </a:t>
            </a:r>
            <a:r>
              <a:rPr lang="en-US" sz="2800" dirty="0" err="1"/>
              <a:t>w.r.t</a:t>
            </a:r>
            <a:r>
              <a:rPr lang="en-US" sz="2800" dirty="0"/>
              <a:t>. unperturbed surrounding</a:t>
            </a:r>
            <a:endParaRPr lang="it-IT" sz="28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5E34870-B642-B748-8E95-E45BD2BDEF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4167" y="5651771"/>
            <a:ext cx="8455544" cy="10569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5772E09-A5DB-6847-AB68-13EA937909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18896" y="3092595"/>
            <a:ext cx="5848540" cy="5976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EF6F6B9-3E29-C048-AF52-BBC37B1C9C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9111" y="6560648"/>
            <a:ext cx="2608325" cy="58582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CC9214D-993E-5C44-BD21-E525946100F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07510" y="7146475"/>
            <a:ext cx="8613084" cy="172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512344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 err="1"/>
              <a:t>Holes</a:t>
            </a:r>
            <a:r>
              <a:rPr lang="it-IT" dirty="0"/>
              <a:t> and </a:t>
            </a:r>
            <a:r>
              <a:rPr lang="it-IT" dirty="0" err="1"/>
              <a:t>clumps</a:t>
            </a:r>
            <a:endParaRPr dirty="0"/>
          </a:p>
        </p:txBody>
      </p:sp>
      <p:sp>
        <p:nvSpPr>
          <p:cNvPr id="2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12</a:t>
            </a:fld>
            <a:endParaRPr dirty="0"/>
          </a:p>
        </p:txBody>
      </p:sp>
      <p:pic>
        <p:nvPicPr>
          <p:cNvPr id="239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7736" y="8874951"/>
            <a:ext cx="5553849" cy="8210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029" y="8769368"/>
            <a:ext cx="1914570" cy="962545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10EE139-BE21-0243-80E5-08D365B0BB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17925"/>
            <a:ext cx="13004800" cy="711774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6A2B1C3-AED5-274C-BC61-BF53652ABA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0185" y="8675110"/>
            <a:ext cx="6121400" cy="1041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431D7C-05D8-B040-8770-6B33670B17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2541" y="8397169"/>
            <a:ext cx="2755900" cy="609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DA62310-37E2-EF48-A799-11D2447ACDB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05363" y="8980658"/>
            <a:ext cx="45720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595738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/>
              <a:t>Self-</a:t>
            </a:r>
            <a:r>
              <a:rPr lang="it-IT" dirty="0" err="1"/>
              <a:t>consistent</a:t>
            </a:r>
            <a:r>
              <a:rPr lang="it-IT" dirty="0"/>
              <a:t> NL electron </a:t>
            </a:r>
            <a:r>
              <a:rPr lang="it-IT" dirty="0" err="1"/>
              <a:t>response</a:t>
            </a:r>
            <a:endParaRPr dirty="0"/>
          </a:p>
        </p:txBody>
      </p:sp>
      <p:sp>
        <p:nvSpPr>
          <p:cNvPr id="2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13</a:t>
            </a:fld>
            <a:endParaRPr dirty="0"/>
          </a:p>
        </p:txBody>
      </p:sp>
      <p:pic>
        <p:nvPicPr>
          <p:cNvPr id="239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7736" y="8874951"/>
            <a:ext cx="5553849" cy="8210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029" y="8769368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Calculate (analytically) DW/DAW scattering cross sections:…">
            <a:extLst>
              <a:ext uri="{FF2B5EF4-FFF2-40B4-BE49-F238E27FC236}">
                <a16:creationId xmlns:a16="http://schemas.microsoft.com/office/drawing/2014/main" id="{697A5B7A-CAA4-0246-8B02-86CBE36D6BAF}"/>
              </a:ext>
            </a:extLst>
          </p:cNvPr>
          <p:cNvSpPr txBox="1"/>
          <p:nvPr/>
        </p:nvSpPr>
        <p:spPr>
          <a:xfrm>
            <a:off x="184707" y="1597172"/>
            <a:ext cx="12606734" cy="11541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a14="http://schemas.microsoft.com/office/drawing/2010/main" xmlns:ma14="http://schemas.microsoft.com/office/mac/drawingml/2011/main" xmlns:m="http://schemas.openxmlformats.org/officeDocument/2006/math" xmlns="" val="1"/>
            </a:ext>
          </a:extLst>
        </p:spPr>
        <p:txBody>
          <a:bodyPr lIns="50800" tIns="50800" rIns="50800" bIns="50800" anchor="t">
            <a:spAutoFit/>
          </a:bodyPr>
          <a:lstStyle/>
          <a:p>
            <a:pPr marL="321027" marR="457200" indent="-321027" algn="l" defTabSz="457200">
              <a:spcBef>
                <a:spcPts val="1000"/>
              </a:spcBef>
              <a:buSzPct val="45000"/>
              <a:buBlip>
                <a:blip r:embed="rId4"/>
              </a:buBlip>
              <a:defRPr sz="3200" b="1">
                <a:solidFill>
                  <a:srgbClr val="FF030D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altLang="zh-CN" sz="3200" dirty="0"/>
              <a:t>Asymptotic expansion:</a:t>
            </a:r>
          </a:p>
          <a:p>
            <a:pPr marL="2099027" marR="457200" lvl="4" indent="-321027" algn="just" defTabSz="457200">
              <a:spcBef>
                <a:spcPts val="1000"/>
              </a:spcBef>
              <a:buSzPct val="45000"/>
              <a:buBlip>
                <a:blip r:embed="rId4"/>
              </a:buBlip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altLang="zh-CN" sz="2800" dirty="0"/>
              <a:t>Formally solving NL </a:t>
            </a:r>
            <a:r>
              <a:rPr lang="en-US" altLang="zh-CN" sz="2800" dirty="0" err="1"/>
              <a:t>Vlasov</a:t>
            </a:r>
            <a:r>
              <a:rPr lang="en-US" altLang="zh-CN" sz="2800" dirty="0"/>
              <a:t> using small amplitude expansion</a:t>
            </a:r>
            <a:endParaRPr lang="it-IT" sz="28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E4FAEBE-4C59-174C-A43D-B8744638BB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0224" y="2877846"/>
            <a:ext cx="3695700" cy="635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DFA832-5CF5-0249-AC2D-324E0BC9E4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974" y="3512846"/>
            <a:ext cx="7696200" cy="1079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212D6BB-5655-F149-8D46-2B1CE97FFA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82958" y="6188251"/>
            <a:ext cx="8810232" cy="21626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B7E8118-B809-5648-A623-50052E5843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31305" y="5070667"/>
            <a:ext cx="7708900" cy="85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740178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 err="1"/>
              <a:t>Nonlinear</a:t>
            </a:r>
            <a:r>
              <a:rPr lang="it-IT" dirty="0"/>
              <a:t> electron </a:t>
            </a:r>
            <a:r>
              <a:rPr lang="it-IT" dirty="0" err="1"/>
              <a:t>response</a:t>
            </a:r>
            <a:endParaRPr dirty="0"/>
          </a:p>
        </p:txBody>
      </p:sp>
      <p:sp>
        <p:nvSpPr>
          <p:cNvPr id="2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14</a:t>
            </a:fld>
            <a:endParaRPr dirty="0"/>
          </a:p>
        </p:txBody>
      </p:sp>
      <p:pic>
        <p:nvPicPr>
          <p:cNvPr id="239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7736" y="8874951"/>
            <a:ext cx="5553849" cy="8210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029" y="8769368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Calculate (analytically) DW/DAW scattering cross sections:…">
            <a:extLst>
              <a:ext uri="{FF2B5EF4-FFF2-40B4-BE49-F238E27FC236}">
                <a16:creationId xmlns:a16="http://schemas.microsoft.com/office/drawing/2014/main" id="{697A5B7A-CAA4-0246-8B02-86CBE36D6BAF}"/>
              </a:ext>
            </a:extLst>
          </p:cNvPr>
          <p:cNvSpPr txBox="1"/>
          <p:nvPr/>
        </p:nvSpPr>
        <p:spPr>
          <a:xfrm>
            <a:off x="184707" y="1597172"/>
            <a:ext cx="12606734" cy="11541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a14="http://schemas.microsoft.com/office/drawing/2010/main" xmlns:ma14="http://schemas.microsoft.com/office/mac/drawingml/2011/main" xmlns:m="http://schemas.openxmlformats.org/officeDocument/2006/math" xmlns="" val="1"/>
            </a:ext>
          </a:extLst>
        </p:spPr>
        <p:txBody>
          <a:bodyPr lIns="50800" tIns="50800" rIns="50800" bIns="50800" anchor="t">
            <a:spAutoFit/>
          </a:bodyPr>
          <a:lstStyle/>
          <a:p>
            <a:pPr marL="321027" marR="457200" indent="-321027" algn="l" defTabSz="457200">
              <a:spcBef>
                <a:spcPts val="1000"/>
              </a:spcBef>
              <a:buSzPct val="45000"/>
              <a:buBlip>
                <a:blip r:embed="rId4"/>
              </a:buBlip>
              <a:defRPr sz="3200" b="1">
                <a:solidFill>
                  <a:srgbClr val="FF030D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altLang="zh-CN" sz="3200" dirty="0"/>
              <a:t>Asymptotic expansion:</a:t>
            </a:r>
          </a:p>
          <a:p>
            <a:pPr marL="2099027" marR="457200" lvl="4" indent="-321027" algn="just" defTabSz="457200">
              <a:spcBef>
                <a:spcPts val="1000"/>
              </a:spcBef>
              <a:buSzPct val="45000"/>
              <a:buBlip>
                <a:blip r:embed="rId4"/>
              </a:buBlip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altLang="zh-CN" sz="2800" dirty="0"/>
              <a:t>Formally solving NL </a:t>
            </a:r>
            <a:r>
              <a:rPr lang="en-US" altLang="zh-CN" sz="2800" dirty="0" err="1"/>
              <a:t>Vlasov</a:t>
            </a:r>
            <a:r>
              <a:rPr lang="en-US" altLang="zh-CN" sz="2800" dirty="0"/>
              <a:t> using small amplitude expansion</a:t>
            </a:r>
            <a:endParaRPr lang="it-IT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EF181E-A205-F441-97FF-5C6FAE97AA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6224" y="3031877"/>
            <a:ext cx="9283700" cy="1625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33AB235-A7CA-0341-B281-A69B93A3FE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2920" y="4890401"/>
            <a:ext cx="5715000" cy="17399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CDB55C6-F1F4-E34A-92CF-F29BCA5690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12874" y="6764393"/>
            <a:ext cx="9550400" cy="17653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63FE771-AF7C-1347-911A-FBA786D128E2}"/>
              </a:ext>
            </a:extLst>
          </p:cNvPr>
          <p:cNvSpPr txBox="1"/>
          <p:nvPr/>
        </p:nvSpPr>
        <p:spPr>
          <a:xfrm>
            <a:off x="11615580" y="7925504"/>
            <a:ext cx="512962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0" i="0" u="none" strike="noStrike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(52)</a:t>
            </a:r>
          </a:p>
        </p:txBody>
      </p:sp>
    </p:spTree>
    <p:extLst>
      <p:ext uri="{BB962C8B-B14F-4D97-AF65-F5344CB8AC3E}">
        <p14:creationId xmlns:p14="http://schemas.microsoft.com/office/powerpoint/2010/main" val="293770972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 err="1"/>
              <a:t>Nonlinear</a:t>
            </a:r>
            <a:r>
              <a:rPr lang="it-IT" dirty="0"/>
              <a:t> electron </a:t>
            </a:r>
            <a:r>
              <a:rPr lang="it-IT" dirty="0" err="1"/>
              <a:t>response</a:t>
            </a:r>
            <a:endParaRPr dirty="0"/>
          </a:p>
        </p:txBody>
      </p:sp>
      <p:sp>
        <p:nvSpPr>
          <p:cNvPr id="2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15</a:t>
            </a:fld>
            <a:endParaRPr dirty="0"/>
          </a:p>
        </p:txBody>
      </p:sp>
      <p:pic>
        <p:nvPicPr>
          <p:cNvPr id="239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7736" y="8874951"/>
            <a:ext cx="5553849" cy="8210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029" y="8769368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Calculate (analytically) DW/DAW scattering cross sections:…">
            <a:extLst>
              <a:ext uri="{FF2B5EF4-FFF2-40B4-BE49-F238E27FC236}">
                <a16:creationId xmlns:a16="http://schemas.microsoft.com/office/drawing/2014/main" id="{697A5B7A-CAA4-0246-8B02-86CBE36D6BAF}"/>
              </a:ext>
            </a:extLst>
          </p:cNvPr>
          <p:cNvSpPr txBox="1"/>
          <p:nvPr/>
        </p:nvSpPr>
        <p:spPr>
          <a:xfrm>
            <a:off x="184707" y="1597172"/>
            <a:ext cx="12606734" cy="25750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a14="http://schemas.microsoft.com/office/drawing/2010/main" xmlns:ma14="http://schemas.microsoft.com/office/mac/drawingml/2011/main" xmlns:m="http://schemas.openxmlformats.org/officeDocument/2006/math" xmlns="" val="1"/>
            </a:ext>
          </a:extLst>
        </p:spPr>
        <p:txBody>
          <a:bodyPr lIns="50800" tIns="50800" rIns="50800" bIns="50800" anchor="t">
            <a:spAutoFit/>
          </a:bodyPr>
          <a:lstStyle/>
          <a:p>
            <a:pPr marL="321027" marR="457200" indent="-321027" algn="l" defTabSz="457200">
              <a:spcBef>
                <a:spcPts val="1000"/>
              </a:spcBef>
              <a:buSzPct val="45000"/>
              <a:buBlip>
                <a:blip r:embed="rId4"/>
              </a:buBlip>
              <a:defRPr sz="3200" b="1">
                <a:solidFill>
                  <a:srgbClr val="FF030D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altLang="zh-CN" sz="3200" dirty="0"/>
              <a:t>Renormalization via same-k interactions:</a:t>
            </a:r>
          </a:p>
          <a:p>
            <a:pPr marL="2099027" marR="457200" lvl="4" indent="-321027" algn="just" defTabSz="457200">
              <a:spcBef>
                <a:spcPts val="1000"/>
              </a:spcBef>
              <a:buSzPct val="45000"/>
              <a:buBlip>
                <a:blip r:embed="rId4"/>
              </a:buBlip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2800" dirty="0"/>
              <a:t>Consider the NL contribution without fast spatiotemporal scales</a:t>
            </a:r>
          </a:p>
          <a:p>
            <a:pPr marL="2099027" marR="457200" lvl="4" indent="-321027" algn="just" defTabSz="457200">
              <a:spcBef>
                <a:spcPts val="1000"/>
              </a:spcBef>
              <a:buSzPct val="45000"/>
              <a:buBlip>
                <a:blip r:embed="rId4"/>
              </a:buBlip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2800" dirty="0"/>
              <a:t>Effect of self-interactions of the wave number of interest with itself</a:t>
            </a:r>
            <a:endParaRPr lang="it-IT" sz="28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BAEEC8A-AED5-4D49-9996-45D0A87B50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341107"/>
            <a:ext cx="13004800" cy="4153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33532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 err="1"/>
              <a:t>Nonlinear</a:t>
            </a:r>
            <a:r>
              <a:rPr lang="it-IT" dirty="0"/>
              <a:t> electron </a:t>
            </a:r>
            <a:r>
              <a:rPr lang="it-IT" dirty="0" err="1"/>
              <a:t>response</a:t>
            </a:r>
            <a:endParaRPr dirty="0"/>
          </a:p>
        </p:txBody>
      </p:sp>
      <p:sp>
        <p:nvSpPr>
          <p:cNvPr id="2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16</a:t>
            </a:fld>
            <a:endParaRPr dirty="0"/>
          </a:p>
        </p:txBody>
      </p:sp>
      <p:pic>
        <p:nvPicPr>
          <p:cNvPr id="239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7736" y="8874951"/>
            <a:ext cx="5553849" cy="8210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029" y="8769368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Calculate (analytically) DW/DAW scattering cross sections:…">
            <a:extLst>
              <a:ext uri="{FF2B5EF4-FFF2-40B4-BE49-F238E27FC236}">
                <a16:creationId xmlns:a16="http://schemas.microsoft.com/office/drawing/2014/main" id="{697A5B7A-CAA4-0246-8B02-86CBE36D6BAF}"/>
              </a:ext>
            </a:extLst>
          </p:cNvPr>
          <p:cNvSpPr txBox="1"/>
          <p:nvPr/>
        </p:nvSpPr>
        <p:spPr>
          <a:xfrm>
            <a:off x="184707" y="1597172"/>
            <a:ext cx="12606734" cy="11541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a14="http://schemas.microsoft.com/office/drawing/2010/main" xmlns:ma14="http://schemas.microsoft.com/office/mac/drawingml/2011/main" xmlns:m="http://schemas.openxmlformats.org/officeDocument/2006/math" xmlns="" val="1"/>
            </a:ext>
          </a:extLst>
        </p:spPr>
        <p:txBody>
          <a:bodyPr lIns="50800" tIns="50800" rIns="50800" bIns="50800" anchor="t">
            <a:spAutoFit/>
          </a:bodyPr>
          <a:lstStyle/>
          <a:p>
            <a:pPr marL="321027" marR="457200" indent="-321027" algn="l" defTabSz="457200">
              <a:spcBef>
                <a:spcPts val="1000"/>
              </a:spcBef>
              <a:buSzPct val="45000"/>
              <a:buBlip>
                <a:blip r:embed="rId4"/>
              </a:buBlip>
              <a:defRPr sz="3200" b="1">
                <a:solidFill>
                  <a:srgbClr val="FF030D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altLang="zh-CN" sz="3200" dirty="0"/>
              <a:t>Renormalization via same-k interactions:</a:t>
            </a:r>
          </a:p>
          <a:p>
            <a:pPr marL="2099027" marR="457200" lvl="4" indent="-321027" algn="just" defTabSz="457200">
              <a:spcBef>
                <a:spcPts val="1000"/>
              </a:spcBef>
              <a:buSzPct val="45000"/>
              <a:buBlip>
                <a:blip r:embed="rId4">
                  <a:extLst/>
                </a:blip>
              </a:buBlip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2800" dirty="0"/>
              <a:t>Secular growth on short time scale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5F605A0-25CB-BC4D-8BB7-19A6B6BB8E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0276" y="2841898"/>
            <a:ext cx="4920287" cy="134189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48D8F50-02C2-BF4E-84A1-4839828EEA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1496" y="4299730"/>
            <a:ext cx="10551157" cy="24541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40BF67D-48B5-5445-B633-F45ECD6C06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46693" y="7723299"/>
            <a:ext cx="5911814" cy="11516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BAB130D-79FA-4A4B-9E8D-CBC6A76572B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81761" y="8970387"/>
            <a:ext cx="4386755" cy="630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589435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 err="1"/>
              <a:t>Nonlinear</a:t>
            </a:r>
            <a:r>
              <a:rPr lang="it-IT" dirty="0"/>
              <a:t> electron </a:t>
            </a:r>
            <a:r>
              <a:rPr lang="it-IT" dirty="0" err="1"/>
              <a:t>response</a:t>
            </a:r>
            <a:endParaRPr dirty="0"/>
          </a:p>
        </p:txBody>
      </p:sp>
      <p:sp>
        <p:nvSpPr>
          <p:cNvPr id="2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17</a:t>
            </a:fld>
            <a:endParaRPr dirty="0"/>
          </a:p>
        </p:txBody>
      </p:sp>
      <p:pic>
        <p:nvPicPr>
          <p:cNvPr id="239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7736" y="8874951"/>
            <a:ext cx="5553849" cy="8210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029" y="8769368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Calculate (analytically) DW/DAW scattering cross sections:…">
            <a:extLst>
              <a:ext uri="{FF2B5EF4-FFF2-40B4-BE49-F238E27FC236}">
                <a16:creationId xmlns:a16="http://schemas.microsoft.com/office/drawing/2014/main" id="{697A5B7A-CAA4-0246-8B02-86CBE36D6BAF}"/>
              </a:ext>
            </a:extLst>
          </p:cNvPr>
          <p:cNvSpPr txBox="1"/>
          <p:nvPr/>
        </p:nvSpPr>
        <p:spPr>
          <a:xfrm>
            <a:off x="184707" y="1597172"/>
            <a:ext cx="12606734" cy="1585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a14="http://schemas.microsoft.com/office/drawing/2010/main" xmlns:ma14="http://schemas.microsoft.com/office/mac/drawingml/2011/main" xmlns:m="http://schemas.openxmlformats.org/officeDocument/2006/math" xmlns="" val="1"/>
            </a:ext>
          </a:extLst>
        </p:spPr>
        <p:txBody>
          <a:bodyPr lIns="50800" tIns="50800" rIns="50800" bIns="50800" anchor="t">
            <a:spAutoFit/>
          </a:bodyPr>
          <a:lstStyle/>
          <a:p>
            <a:pPr marL="321027" marR="457200" indent="-321027" algn="l" defTabSz="457200">
              <a:spcBef>
                <a:spcPts val="1000"/>
              </a:spcBef>
              <a:buSzPct val="45000"/>
              <a:buBlip>
                <a:blip r:embed="rId4"/>
              </a:buBlip>
              <a:defRPr sz="3200" b="1">
                <a:solidFill>
                  <a:srgbClr val="FF030D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altLang="zh-CN" sz="3200" dirty="0"/>
              <a:t>Renormalization via same-k interactions:</a:t>
            </a:r>
          </a:p>
          <a:p>
            <a:pPr marL="2099027" marR="457200" lvl="4" indent="-321027" algn="just" defTabSz="457200">
              <a:spcBef>
                <a:spcPts val="1000"/>
              </a:spcBef>
              <a:buSzPct val="45000"/>
              <a:buBlip>
                <a:blip r:embed="rId4">
                  <a:extLst/>
                </a:blip>
              </a:buBlip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2800" dirty="0"/>
              <a:t>By iterative solution one obtains the dominant renormalized response </a:t>
            </a:r>
            <a:r>
              <a:rPr lang="en-US" sz="2800" dirty="0">
                <a:sym typeface="Wingdings" pitchFamily="2" charset="2"/>
              </a:rPr>
              <a:t> </a:t>
            </a:r>
            <a:r>
              <a:rPr lang="en-US" sz="2800" b="1" dirty="0">
                <a:solidFill>
                  <a:srgbClr val="C00000"/>
                </a:solidFill>
                <a:sym typeface="Wingdings" pitchFamily="2" charset="2"/>
              </a:rPr>
              <a:t>Dyson – like equation (DSE)</a:t>
            </a:r>
            <a:endParaRPr lang="en-US" sz="2800" b="1" dirty="0">
              <a:solidFill>
                <a:srgbClr val="C0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DA53850-9DCD-3B45-8461-1EDBA19615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64341" y="3182221"/>
            <a:ext cx="8166789" cy="228289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F617F4A-6BBC-9C40-9668-5EC8974BCF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4326" y="5419482"/>
            <a:ext cx="13004800" cy="27346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C2DFCB1-B4E1-7F43-A8A0-85D74C4B9F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4326" y="8188057"/>
            <a:ext cx="7374535" cy="154385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AC1AA4E-350C-A84A-BBB3-7122E31B24B4}"/>
              </a:ext>
            </a:extLst>
          </p:cNvPr>
          <p:cNvSpPr txBox="1"/>
          <p:nvPr/>
        </p:nvSpPr>
        <p:spPr>
          <a:xfrm>
            <a:off x="7718433" y="8235889"/>
            <a:ext cx="3765454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2800" b="1" dirty="0" err="1">
                <a:solidFill>
                  <a:srgbClr val="FF0000"/>
                </a:solidFill>
              </a:rPr>
              <a:t>r</a:t>
            </a:r>
            <a:r>
              <a:rPr kumimoji="0" lang="it-IT" sz="2800" b="1" i="0" u="none" strike="noStrike" cap="none" spc="0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esonance</a:t>
            </a:r>
            <a:r>
              <a:rPr kumimoji="0" lang="it-IT" sz="28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</a:t>
            </a:r>
            <a:r>
              <a:rPr kumimoji="0" lang="it-IT" sz="2800" b="1" i="0" u="none" strike="noStrike" cap="none" spc="0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broadening</a:t>
            </a:r>
            <a:endParaRPr kumimoji="0" lang="it-IT" sz="28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412784E-95BE-C443-AE11-AF97E4FF8BA1}"/>
              </a:ext>
            </a:extLst>
          </p:cNvPr>
          <p:cNvCxnSpPr>
            <a:cxnSpLocks/>
          </p:cNvCxnSpPr>
          <p:nvPr/>
        </p:nvCxnSpPr>
        <p:spPr>
          <a:xfrm flipV="1">
            <a:off x="6618702" y="8483822"/>
            <a:ext cx="1099731" cy="747001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789283739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01E1CC7-A4DA-2040-911D-22063091A4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1421" y="7433487"/>
            <a:ext cx="9169400" cy="1663700"/>
          </a:xfrm>
          <a:prstGeom prst="rect">
            <a:avLst/>
          </a:prstGeom>
        </p:spPr>
      </p:pic>
      <p:sp>
        <p:nvSpPr>
          <p:cNvPr id="237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 err="1"/>
              <a:t>Resonance</a:t>
            </a:r>
            <a:r>
              <a:rPr lang="it-IT" dirty="0"/>
              <a:t> </a:t>
            </a:r>
            <a:r>
              <a:rPr lang="it-IT" dirty="0" err="1"/>
              <a:t>Broadening</a:t>
            </a:r>
            <a:endParaRPr dirty="0"/>
          </a:p>
        </p:txBody>
      </p:sp>
      <p:sp>
        <p:nvSpPr>
          <p:cNvPr id="2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18</a:t>
            </a:fld>
            <a:endParaRPr dirty="0"/>
          </a:p>
        </p:txBody>
      </p:sp>
      <p:pic>
        <p:nvPicPr>
          <p:cNvPr id="239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7736" y="8874951"/>
            <a:ext cx="5553849" cy="8210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Picture 7" descr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029" y="8769368"/>
            <a:ext cx="1914570" cy="962545"/>
          </a:xfrm>
          <a:prstGeom prst="rect">
            <a:avLst/>
          </a:prstGeom>
          <a:ln w="12700">
            <a:miter lim="400000"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Calculate (analytically) DW/DAW scattering cross sections:…">
                <a:extLst>
                  <a:ext uri="{FF2B5EF4-FFF2-40B4-BE49-F238E27FC236}">
                    <a16:creationId xmlns:a16="http://schemas.microsoft.com/office/drawing/2014/main" id="{697A5B7A-CAA4-0246-8B02-86CBE36D6BAF}"/>
                  </a:ext>
                </a:extLst>
              </p:cNvPr>
              <p:cNvSpPr txBox="1"/>
              <p:nvPr/>
            </p:nvSpPr>
            <p:spPr>
              <a:xfrm>
                <a:off x="184707" y="1237168"/>
                <a:ext cx="12606734" cy="607218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m="http://schemas.openxmlformats.org/officeDocument/2006/math" xmlns="" val="1"/>
                </a:ext>
              </a:extLst>
            </p:spPr>
            <p:txBody>
              <a:bodyPr lIns="50800" tIns="50800" rIns="50800" bIns="50800" anchor="t">
                <a:spAutoFit/>
              </a:bodyPr>
              <a:lstStyle/>
              <a:p>
                <a:pPr marL="321027" marR="457200" indent="-321027" algn="l" defTabSz="457200">
                  <a:spcBef>
                    <a:spcPts val="1000"/>
                  </a:spcBef>
                  <a:buSzPct val="45000"/>
                  <a:buBlip>
                    <a:blip r:embed="rId5"/>
                  </a:buBlip>
                  <a:defRPr sz="3200" b="1">
                    <a:solidFill>
                      <a:srgbClr val="FF030D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defRPr>
                </a:pPr>
                <a:r>
                  <a:rPr lang="en-US" altLang="zh-CN" sz="3200" dirty="0"/>
                  <a:t>Coupling of </a:t>
                </a:r>
                <a14:m>
                  <m:oMath xmlns:m="http://schemas.openxmlformats.org/officeDocument/2006/math">
                    <m:r>
                      <a:rPr lang="en-US" altLang="zh-CN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𝜹</m:t>
                    </m:r>
                    <m:acc>
                      <m:accPr>
                        <m:chr m:val="̅"/>
                        <m:ctrlPr>
                          <a:rPr lang="en-US" altLang="zh-CN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it-IT" altLang="zh-CN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𝒇</m:t>
                        </m:r>
                      </m:e>
                    </m:acc>
                    <m:r>
                      <a:rPr lang="it-IT" altLang="zh-CN" sz="3200" b="1" i="1" baseline="-25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𝒌</m:t>
                    </m:r>
                    <m:r>
                      <a:rPr lang="it-IT" altLang="zh-CN" sz="3200" b="1" i="1" baseline="-11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it-IT" altLang="zh-CN" sz="3200" b="1" i="1" baseline="-25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𝒌</m:t>
                    </m:r>
                    <m:r>
                      <a:rPr lang="it-IT" altLang="zh-CN" sz="3200" b="1" i="1" baseline="-25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altLang="zh-CN" sz="3200" dirty="0"/>
                  <a:t> with (k’)* and </a:t>
                </a:r>
                <a14:m>
                  <m:oMath xmlns:m="http://schemas.openxmlformats.org/officeDocument/2006/math">
                    <m:r>
                      <a:rPr lang="en-US" altLang="zh-CN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𝜹</m:t>
                    </m:r>
                    <m:acc>
                      <m:accPr>
                        <m:chr m:val="̅"/>
                        <m:ctrlPr>
                          <a:rPr lang="en-US" altLang="zh-CN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it-IT" altLang="zh-CN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𝒇</m:t>
                        </m:r>
                      </m:e>
                    </m:acc>
                    <m:r>
                      <a:rPr lang="it-IT" altLang="zh-CN" sz="3200" b="1" i="1" baseline="-25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𝒌</m:t>
                    </m:r>
                    <m:r>
                      <a:rPr lang="it-IT" altLang="zh-CN" sz="3200" b="1" i="1" baseline="-9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it-IT" altLang="zh-CN" sz="3200" b="1" i="1" baseline="-25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𝒌</m:t>
                    </m:r>
                    <m:r>
                      <a:rPr lang="it-IT" altLang="zh-CN" sz="3200" b="1" i="1" baseline="-25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 </m:t>
                    </m:r>
                  </m:oMath>
                </a14:m>
                <a:r>
                  <a:rPr lang="en-US" altLang="zh-CN" sz="3200" dirty="0"/>
                  <a:t>with k’ (Dupree 66):</a:t>
                </a:r>
              </a:p>
            </p:txBody>
          </p:sp>
        </mc:Choice>
        <mc:Fallback xmlns="">
          <p:sp>
            <p:nvSpPr>
              <p:cNvPr id="7" name="Calculate (analytically) DW/DAW scattering cross sections:…">
                <a:extLst>
                  <a:ext uri="{FF2B5EF4-FFF2-40B4-BE49-F238E27FC236}">
                    <a16:creationId xmlns:a16="http://schemas.microsoft.com/office/drawing/2014/main" id="{697A5B7A-CAA4-0246-8B02-86CBE36D6B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07" y="1237168"/>
                <a:ext cx="12606734" cy="607218"/>
              </a:xfrm>
              <a:prstGeom prst="rect">
                <a:avLst/>
              </a:prstGeom>
              <a:blipFill>
                <a:blip r:embed="rId6"/>
                <a:stretch>
                  <a:fillRect t="-8163" b="-34694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a14="http://schemas.microsoft.com/office/drawing/2010/main" xmlns:ma14="http://schemas.microsoft.com/office/mac/drawingml/2011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4448729B-0431-3C4D-ADAA-AF9338F246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3228" y="2245894"/>
            <a:ext cx="7374535" cy="154385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BFEF6D4-5243-2846-9DCB-A39272DA9672}"/>
              </a:ext>
            </a:extLst>
          </p:cNvPr>
          <p:cNvSpPr txBox="1"/>
          <p:nvPr/>
        </p:nvSpPr>
        <p:spPr>
          <a:xfrm>
            <a:off x="9025987" y="2293726"/>
            <a:ext cx="3765454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2800" b="1" dirty="0" err="1">
                <a:solidFill>
                  <a:srgbClr val="FF0000"/>
                </a:solidFill>
              </a:rPr>
              <a:t>r</a:t>
            </a:r>
            <a:r>
              <a:rPr kumimoji="0" lang="it-IT" sz="2800" b="1" i="0" u="none" strike="noStrike" cap="none" spc="0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esonance</a:t>
            </a:r>
            <a:r>
              <a:rPr kumimoji="0" lang="it-IT" sz="28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</a:t>
            </a:r>
            <a:r>
              <a:rPr kumimoji="0" lang="it-IT" sz="2800" b="1" i="0" u="none" strike="noStrike" cap="none" spc="0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broadening</a:t>
            </a:r>
            <a:endParaRPr kumimoji="0" lang="it-IT" sz="28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A050DB9-5499-E444-8293-ADB6755B6DFE}"/>
              </a:ext>
            </a:extLst>
          </p:cNvPr>
          <p:cNvCxnSpPr>
            <a:cxnSpLocks/>
          </p:cNvCxnSpPr>
          <p:nvPr/>
        </p:nvCxnSpPr>
        <p:spPr>
          <a:xfrm flipV="1">
            <a:off x="7926256" y="2541659"/>
            <a:ext cx="1099731" cy="747001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A9534F86-22F6-C04A-BE3F-EE3458ABB35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93229" y="3826355"/>
            <a:ext cx="6154508" cy="201394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B63D240-C84D-D348-9EB9-E1DE854B939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66401" y="2813623"/>
            <a:ext cx="3825040" cy="69727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01EB8E1-B886-C945-B878-6BFB7377549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09121" y="6105389"/>
            <a:ext cx="7251700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489666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/>
              <a:t>Self </a:t>
            </a:r>
            <a:r>
              <a:rPr lang="it-IT" dirty="0" err="1"/>
              <a:t>consistent</a:t>
            </a:r>
            <a:r>
              <a:rPr lang="it-IT" dirty="0"/>
              <a:t> NL </a:t>
            </a:r>
            <a:r>
              <a:rPr lang="it-IT" dirty="0" err="1"/>
              <a:t>description</a:t>
            </a:r>
            <a:endParaRPr dirty="0"/>
          </a:p>
        </p:txBody>
      </p:sp>
      <p:sp>
        <p:nvSpPr>
          <p:cNvPr id="2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19</a:t>
            </a:fld>
            <a:endParaRPr dirty="0"/>
          </a:p>
        </p:txBody>
      </p:sp>
      <p:pic>
        <p:nvPicPr>
          <p:cNvPr id="239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7736" y="8874951"/>
            <a:ext cx="5553849" cy="8210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029" y="8769368"/>
            <a:ext cx="1914570" cy="962545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4275E40-D96F-EE4E-8B19-90D2195F92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527" y="2543409"/>
            <a:ext cx="12463914" cy="586195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7DEB28E-12FC-FE41-B891-157C48AEF843}"/>
              </a:ext>
            </a:extLst>
          </p:cNvPr>
          <p:cNvSpPr/>
          <p:nvPr/>
        </p:nvSpPr>
        <p:spPr>
          <a:xfrm>
            <a:off x="-1348659" y="1533076"/>
            <a:ext cx="65024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Brief recap :</a:t>
            </a:r>
            <a:endParaRPr lang="it-IT" b="1" dirty="0">
              <a:solidFill>
                <a:srgbClr val="C00000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7223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 err="1"/>
              <a:t>What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chorus</a:t>
            </a:r>
            <a:endParaRPr dirty="0"/>
          </a:p>
        </p:txBody>
      </p:sp>
      <p:sp>
        <p:nvSpPr>
          <p:cNvPr id="2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</a:t>
            </a:fld>
            <a:endParaRPr dirty="0"/>
          </a:p>
        </p:txBody>
      </p:sp>
      <p:pic>
        <p:nvPicPr>
          <p:cNvPr id="239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7736" y="8874951"/>
            <a:ext cx="5553849" cy="8210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029" y="8769368"/>
            <a:ext cx="1914570" cy="96254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C8DDD76-4236-3D45-96A8-BC8BC0CFE3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958" y="1487463"/>
            <a:ext cx="12644484" cy="693976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3B3F4F0-BFED-4147-86C8-6EC4126E9741}"/>
              </a:ext>
            </a:extLst>
          </p:cNvPr>
          <p:cNvSpPr txBox="1"/>
          <p:nvPr/>
        </p:nvSpPr>
        <p:spPr>
          <a:xfrm>
            <a:off x="1779814" y="5857414"/>
            <a:ext cx="4898571" cy="56425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000" b="0" i="0" u="none" strike="noStrike" cap="none" spc="0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Light"/>
              </a:rPr>
              <a:t>Earths</a:t>
            </a:r>
            <a:r>
              <a:rPr kumimoji="0" lang="it-IT" sz="3000" b="0" i="0" u="none" strike="noStrike" cap="none" spc="0" normalizeH="0" baseline="0" dirty="0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Light"/>
              </a:rPr>
              <a:t> </a:t>
            </a:r>
            <a:r>
              <a:rPr kumimoji="0" lang="it-IT" sz="3000" b="0" i="0" u="none" strike="noStrike" cap="none" spc="0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Light"/>
              </a:rPr>
              <a:t>magnetospheric</a:t>
            </a:r>
            <a:r>
              <a:rPr kumimoji="0" lang="it-IT" sz="3000" b="0" i="0" u="none" strike="noStrike" cap="none" spc="0" normalizeH="0" baseline="0" dirty="0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Light"/>
              </a:rPr>
              <a:t> plasma,</a:t>
            </a:r>
          </a:p>
        </p:txBody>
      </p:sp>
    </p:spTree>
    <p:extLst>
      <p:ext uri="{BB962C8B-B14F-4D97-AF65-F5344CB8AC3E}">
        <p14:creationId xmlns:p14="http://schemas.microsoft.com/office/powerpoint/2010/main" val="2414492273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 err="1"/>
              <a:t>Renormalized</a:t>
            </a:r>
            <a:r>
              <a:rPr lang="it-IT" dirty="0"/>
              <a:t> </a:t>
            </a:r>
            <a:r>
              <a:rPr lang="it-IT" dirty="0" err="1"/>
              <a:t>particle</a:t>
            </a:r>
            <a:r>
              <a:rPr lang="it-IT" dirty="0"/>
              <a:t> </a:t>
            </a:r>
            <a:r>
              <a:rPr lang="it-IT" dirty="0" err="1"/>
              <a:t>response</a:t>
            </a:r>
            <a:endParaRPr dirty="0"/>
          </a:p>
        </p:txBody>
      </p:sp>
      <p:sp>
        <p:nvSpPr>
          <p:cNvPr id="2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20</a:t>
            </a:fld>
            <a:endParaRPr dirty="0"/>
          </a:p>
        </p:txBody>
      </p:sp>
      <p:pic>
        <p:nvPicPr>
          <p:cNvPr id="239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7736" y="8874951"/>
            <a:ext cx="5553849" cy="8210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029" y="8769368"/>
            <a:ext cx="1914570" cy="962545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0EC153E-41E9-DB4D-92FA-684F1337A8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615" y="1524000"/>
            <a:ext cx="12658166" cy="705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011564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/>
              <a:t>Dyson </a:t>
            </a:r>
            <a:r>
              <a:rPr lang="it-IT" dirty="0" err="1"/>
              <a:t>description</a:t>
            </a:r>
            <a:r>
              <a:rPr lang="it-IT" dirty="0"/>
              <a:t> of </a:t>
            </a:r>
            <a:r>
              <a:rPr lang="it-IT" dirty="0" err="1"/>
              <a:t>chorus</a:t>
            </a:r>
            <a:r>
              <a:rPr lang="it-IT" dirty="0"/>
              <a:t> </a:t>
            </a:r>
            <a:r>
              <a:rPr lang="it-IT" dirty="0" err="1"/>
              <a:t>chirping</a:t>
            </a:r>
            <a:endParaRPr dirty="0"/>
          </a:p>
        </p:txBody>
      </p:sp>
      <p:sp>
        <p:nvSpPr>
          <p:cNvPr id="2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21</a:t>
            </a:fld>
            <a:endParaRPr dirty="0"/>
          </a:p>
        </p:txBody>
      </p:sp>
      <p:pic>
        <p:nvPicPr>
          <p:cNvPr id="239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7736" y="8874951"/>
            <a:ext cx="5553849" cy="8210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029" y="8769368"/>
            <a:ext cx="1914570" cy="962545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35B0679-3C53-F547-8228-FA0D360DF6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757" y="1355271"/>
            <a:ext cx="12651915" cy="7050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972617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C7795F7-624E-9B4B-A676-1D118D31BE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6006" y="4320753"/>
            <a:ext cx="8407400" cy="17145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AC08172-E8AB-7A48-8E1A-D1B03C7D43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9709" y="5736388"/>
            <a:ext cx="5624097" cy="4017212"/>
          </a:xfrm>
          <a:prstGeom prst="rect">
            <a:avLst/>
          </a:prstGeom>
        </p:spPr>
      </p:pic>
      <p:sp>
        <p:nvSpPr>
          <p:cNvPr id="237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 err="1"/>
              <a:t>Reduced</a:t>
            </a:r>
            <a:r>
              <a:rPr lang="it-IT" dirty="0"/>
              <a:t> Dyson </a:t>
            </a:r>
            <a:r>
              <a:rPr lang="it-IT" dirty="0" err="1"/>
              <a:t>description</a:t>
            </a:r>
            <a:endParaRPr dirty="0"/>
          </a:p>
        </p:txBody>
      </p:sp>
      <p:sp>
        <p:nvSpPr>
          <p:cNvPr id="2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22</a:t>
            </a:fld>
            <a:endParaRPr dirty="0"/>
          </a:p>
        </p:txBody>
      </p:sp>
      <p:pic>
        <p:nvPicPr>
          <p:cNvPr id="239" name="Picture 6" descr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7736" y="8874951"/>
            <a:ext cx="5553849" cy="8210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Picture 7" descr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029" y="8769368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Calculate (analytically) DW/DAW scattering cross sections:…">
            <a:extLst>
              <a:ext uri="{FF2B5EF4-FFF2-40B4-BE49-F238E27FC236}">
                <a16:creationId xmlns:a16="http://schemas.microsoft.com/office/drawing/2014/main" id="{697A5B7A-CAA4-0246-8B02-86CBE36D6BAF}"/>
              </a:ext>
            </a:extLst>
          </p:cNvPr>
          <p:cNvSpPr txBox="1"/>
          <p:nvPr/>
        </p:nvSpPr>
        <p:spPr>
          <a:xfrm>
            <a:off x="184707" y="1237168"/>
            <a:ext cx="12606734" cy="31341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a14="http://schemas.microsoft.com/office/drawing/2010/main" xmlns:ma14="http://schemas.microsoft.com/office/mac/drawingml/2011/main" xmlns:m="http://schemas.openxmlformats.org/officeDocument/2006/math" xmlns="" val="1"/>
            </a:ext>
          </a:extLst>
        </p:spPr>
        <p:txBody>
          <a:bodyPr lIns="50800" tIns="50800" rIns="50800" bIns="50800" anchor="t">
            <a:spAutoFit/>
          </a:bodyPr>
          <a:lstStyle/>
          <a:p>
            <a:pPr marL="321027" marR="457200" indent="-321027" algn="l" defTabSz="457200">
              <a:spcBef>
                <a:spcPts val="1000"/>
              </a:spcBef>
              <a:buSzPct val="45000"/>
              <a:buBlip>
                <a:blip r:embed="rId6"/>
              </a:buBlip>
              <a:defRPr sz="3200" b="1">
                <a:solidFill>
                  <a:srgbClr val="FF030D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altLang="zh-CN" sz="3200" dirty="0"/>
              <a:t>Reduced Dyson description:</a:t>
            </a:r>
          </a:p>
          <a:p>
            <a:pPr marL="2099027" marR="457200" lvl="4" indent="-321027" algn="just" defTabSz="457200">
              <a:spcBef>
                <a:spcPts val="1000"/>
              </a:spcBef>
              <a:buSzPct val="45000"/>
              <a:buBlip>
                <a:blip r:embed="rId6">
                  <a:extLst/>
                </a:blip>
              </a:buBlip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2800" dirty="0"/>
              <a:t>Derive evolution equation for nonlinear growth and frequency shift</a:t>
            </a:r>
          </a:p>
          <a:p>
            <a:pPr marL="2099027" marR="457200" lvl="4" indent="-321027" algn="just" defTabSz="457200">
              <a:spcBef>
                <a:spcPts val="1000"/>
              </a:spcBef>
              <a:buSzPct val="45000"/>
              <a:buBlip>
                <a:blip r:embed="rId6">
                  <a:extLst/>
                </a:blip>
              </a:buBlip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2800" dirty="0"/>
              <a:t>Based on the existence of a narrow (quasi-coherent) spectrum and its resonant excitation</a:t>
            </a:r>
          </a:p>
          <a:p>
            <a:pPr marL="2099027" marR="457200" lvl="4" indent="-321027" algn="just" defTabSz="457200">
              <a:spcBef>
                <a:spcPts val="1000"/>
              </a:spcBef>
              <a:buSzPct val="45000"/>
              <a:buBlip>
                <a:blip r:embed="rId6">
                  <a:extLst/>
                </a:blip>
              </a:buBlip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2800" dirty="0"/>
              <a:t>Use localized source to ignore magnetic field non-uniformity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C56D385-F518-C34F-B274-78EB3DD92A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1674" y="6482443"/>
            <a:ext cx="5459767" cy="1143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B304C52-7398-E64E-83A1-AF953AB5DCB1}"/>
              </a:ext>
            </a:extLst>
          </p:cNvPr>
          <p:cNvSpPr txBox="1"/>
          <p:nvPr/>
        </p:nvSpPr>
        <p:spPr>
          <a:xfrm>
            <a:off x="7992568" y="7775829"/>
            <a:ext cx="1902765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28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propagator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E6A8674-07E1-1449-B298-71014AF4EC22}"/>
              </a:ext>
            </a:extLst>
          </p:cNvPr>
          <p:cNvCxnSpPr>
            <a:cxnSpLocks/>
          </p:cNvCxnSpPr>
          <p:nvPr/>
        </p:nvCxnSpPr>
        <p:spPr>
          <a:xfrm flipH="1" flipV="1">
            <a:off x="7701811" y="7538646"/>
            <a:ext cx="290757" cy="474367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0D44BD3A-5AFA-D643-9D55-C3454925FA15}"/>
              </a:ext>
            </a:extLst>
          </p:cNvPr>
          <p:cNvSpPr txBox="1"/>
          <p:nvPr/>
        </p:nvSpPr>
        <p:spPr>
          <a:xfrm>
            <a:off x="8965874" y="8309308"/>
            <a:ext cx="3765454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2800" b="1" dirty="0" err="1">
                <a:solidFill>
                  <a:srgbClr val="FF0000"/>
                </a:solidFill>
              </a:rPr>
              <a:t>r</a:t>
            </a:r>
            <a:r>
              <a:rPr kumimoji="0" lang="it-IT" sz="2800" b="1" i="0" u="none" strike="noStrike" cap="none" spc="0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esonance</a:t>
            </a:r>
            <a:r>
              <a:rPr kumimoji="0" lang="it-IT" sz="28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</a:t>
            </a:r>
            <a:r>
              <a:rPr kumimoji="0" lang="it-IT" sz="2800" b="1" i="0" u="none" strike="noStrike" cap="none" spc="0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broadening</a:t>
            </a:r>
            <a:endParaRPr kumimoji="0" lang="it-IT" sz="28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C636EAC-187A-8A48-B6A1-03EF3D776EF8}"/>
              </a:ext>
            </a:extLst>
          </p:cNvPr>
          <p:cNvCxnSpPr>
            <a:cxnSpLocks/>
          </p:cNvCxnSpPr>
          <p:nvPr/>
        </p:nvCxnSpPr>
        <p:spPr>
          <a:xfrm flipV="1">
            <a:off x="11048895" y="7562307"/>
            <a:ext cx="1099731" cy="747001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2133122217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 err="1"/>
              <a:t>Reduced</a:t>
            </a:r>
            <a:r>
              <a:rPr lang="it-IT" dirty="0"/>
              <a:t> Dyson </a:t>
            </a:r>
            <a:r>
              <a:rPr lang="it-IT" dirty="0" err="1"/>
              <a:t>description</a:t>
            </a:r>
            <a:endParaRPr dirty="0"/>
          </a:p>
        </p:txBody>
      </p:sp>
      <p:sp>
        <p:nvSpPr>
          <p:cNvPr id="2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23</a:t>
            </a:fld>
            <a:endParaRPr dirty="0"/>
          </a:p>
        </p:txBody>
      </p:sp>
      <p:pic>
        <p:nvPicPr>
          <p:cNvPr id="239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7736" y="8874951"/>
            <a:ext cx="5553849" cy="8210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029" y="8769368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Calculate (analytically) DW/DAW scattering cross sections:…">
            <a:extLst>
              <a:ext uri="{FF2B5EF4-FFF2-40B4-BE49-F238E27FC236}">
                <a16:creationId xmlns:a16="http://schemas.microsoft.com/office/drawing/2014/main" id="{697A5B7A-CAA4-0246-8B02-86CBE36D6BAF}"/>
              </a:ext>
            </a:extLst>
          </p:cNvPr>
          <p:cNvSpPr txBox="1"/>
          <p:nvPr/>
        </p:nvSpPr>
        <p:spPr>
          <a:xfrm>
            <a:off x="184707" y="1237168"/>
            <a:ext cx="12606734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a14="http://schemas.microsoft.com/office/drawing/2010/main" xmlns:ma14="http://schemas.microsoft.com/office/mac/drawingml/2011/main" xmlns:m="http://schemas.openxmlformats.org/officeDocument/2006/math" xmlns="" val="1"/>
            </a:ext>
          </a:extLst>
        </p:spPr>
        <p:txBody>
          <a:bodyPr lIns="50800" tIns="50800" rIns="50800" bIns="50800" anchor="t">
            <a:spAutoFit/>
          </a:bodyPr>
          <a:lstStyle/>
          <a:p>
            <a:pPr marL="321027" marR="457200" indent="-321027" algn="l" defTabSz="457200">
              <a:spcBef>
                <a:spcPts val="1000"/>
              </a:spcBef>
              <a:buSzPct val="45000"/>
              <a:buBlip>
                <a:blip r:embed="rId4"/>
              </a:buBlip>
              <a:defRPr sz="3200" b="1">
                <a:solidFill>
                  <a:srgbClr val="FF030D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altLang="zh-CN" sz="3200" dirty="0"/>
              <a:t>Reduced Dyson description: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173EACE-E92D-7F4A-8DF3-79A0D6EBA6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4285" y="1905934"/>
            <a:ext cx="6337300" cy="24511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54D3C08-4EDA-1B46-912D-B43AF9046E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785" y="1956734"/>
            <a:ext cx="6422424" cy="2400300"/>
          </a:xfrm>
          <a:prstGeom prst="rect">
            <a:avLst/>
          </a:prstGeom>
        </p:spPr>
      </p:pic>
      <p:sp>
        <p:nvSpPr>
          <p:cNvPr id="12" name="Calculate (analytically) DW/DAW scattering cross sections:…">
            <a:extLst>
              <a:ext uri="{FF2B5EF4-FFF2-40B4-BE49-F238E27FC236}">
                <a16:creationId xmlns:a16="http://schemas.microsoft.com/office/drawing/2014/main" id="{16F266C6-5DE5-874A-BD78-3DAF10C0FE37}"/>
              </a:ext>
            </a:extLst>
          </p:cNvPr>
          <p:cNvSpPr txBox="1"/>
          <p:nvPr/>
        </p:nvSpPr>
        <p:spPr>
          <a:xfrm>
            <a:off x="184707" y="4563417"/>
            <a:ext cx="12606734" cy="17132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a14="http://schemas.microsoft.com/office/drawing/2010/main" xmlns:ma14="http://schemas.microsoft.com/office/mac/drawingml/2011/main" xmlns:m="http://schemas.openxmlformats.org/officeDocument/2006/math" xmlns="" val="1"/>
            </a:ext>
          </a:extLst>
        </p:spPr>
        <p:txBody>
          <a:bodyPr lIns="50800" tIns="50800" rIns="50800" bIns="50800" anchor="t">
            <a:spAutoFit/>
          </a:bodyPr>
          <a:lstStyle/>
          <a:p>
            <a:pPr marL="321027" marR="457200" indent="-321027" algn="l" defTabSz="457200">
              <a:spcBef>
                <a:spcPts val="1000"/>
              </a:spcBef>
              <a:buSzPct val="45000"/>
              <a:buBlip>
                <a:blip r:embed="rId4"/>
              </a:buBlip>
              <a:defRPr sz="3200" b="1">
                <a:solidFill>
                  <a:srgbClr val="FF030D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altLang="zh-CN" sz="3200" dirty="0"/>
              <a:t>Narrow spectrum: recovers </a:t>
            </a:r>
            <a:r>
              <a:rPr lang="en-US" altLang="zh-CN" sz="3200" dirty="0" err="1"/>
              <a:t>Vomvoridis</a:t>
            </a:r>
            <a:r>
              <a:rPr lang="en-US" altLang="zh-CN" sz="3200" dirty="0"/>
              <a:t> 1982</a:t>
            </a:r>
          </a:p>
          <a:p>
            <a:pPr marL="2099027" marR="457200" lvl="4" indent="-321027" algn="just" defTabSz="457200">
              <a:spcBef>
                <a:spcPts val="1000"/>
              </a:spcBef>
              <a:buSzPct val="45000"/>
              <a:buBlip>
                <a:blip r:embed="rId4">
                  <a:extLst/>
                </a:blip>
              </a:buBlip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2800" dirty="0"/>
              <a:t>Analytic result derived for the first time</a:t>
            </a:r>
          </a:p>
          <a:p>
            <a:pPr marL="2099027" marR="457200" lvl="4" indent="-321027" algn="just" defTabSz="457200">
              <a:spcBef>
                <a:spcPts val="1000"/>
              </a:spcBef>
              <a:buSzPct val="45000"/>
              <a:buBlip>
                <a:blip r:embed="rId4">
                  <a:extLst/>
                </a:blip>
              </a:buBlip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2800" dirty="0"/>
              <a:t>Self similar solution that ballistically propagates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1665473-F8A0-4C46-90C5-BB3CE34099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5050" y="6702738"/>
            <a:ext cx="6947894" cy="113497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CAF2131-B1BC-A44A-AB3D-36B0D8BCAC5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44723" y="6702738"/>
            <a:ext cx="3824526" cy="128892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4C70127-D25A-8F42-ABCD-0203E0E68401}"/>
              </a:ext>
            </a:extLst>
          </p:cNvPr>
          <p:cNvSpPr/>
          <p:nvPr/>
        </p:nvSpPr>
        <p:spPr>
          <a:xfrm>
            <a:off x="2066618" y="2733692"/>
            <a:ext cx="3184072" cy="898071"/>
          </a:xfrm>
          <a:prstGeom prst="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493092E-F121-4444-B26C-B8CF1AF5CE23}"/>
              </a:ext>
            </a:extLst>
          </p:cNvPr>
          <p:cNvSpPr/>
          <p:nvPr/>
        </p:nvSpPr>
        <p:spPr>
          <a:xfrm>
            <a:off x="8632623" y="2686165"/>
            <a:ext cx="4158817" cy="898071"/>
          </a:xfrm>
          <a:prstGeom prst="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B2620E3-CD27-5742-A03B-E5645FF0632D}"/>
              </a:ext>
            </a:extLst>
          </p:cNvPr>
          <p:cNvSpPr/>
          <p:nvPr/>
        </p:nvSpPr>
        <p:spPr>
          <a:xfrm>
            <a:off x="310504" y="6639212"/>
            <a:ext cx="6752439" cy="1352455"/>
          </a:xfrm>
          <a:prstGeom prst="rect">
            <a:avLst/>
          </a:prstGeom>
          <a:solidFill>
            <a:schemeClr val="accent5">
              <a:lumMod val="60000"/>
              <a:lumOff val="40000"/>
              <a:alpha val="30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4EC5F0B-96A1-FB48-8BF1-2DFA86A345FF}"/>
              </a:ext>
            </a:extLst>
          </p:cNvPr>
          <p:cNvSpPr/>
          <p:nvPr/>
        </p:nvSpPr>
        <p:spPr>
          <a:xfrm>
            <a:off x="7844722" y="6694626"/>
            <a:ext cx="3770858" cy="1391198"/>
          </a:xfrm>
          <a:prstGeom prst="rect">
            <a:avLst/>
          </a:prstGeom>
          <a:solidFill>
            <a:schemeClr val="accent5">
              <a:lumMod val="60000"/>
              <a:lumOff val="40000"/>
              <a:alpha val="30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097929366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 err="1"/>
              <a:t>Numerical</a:t>
            </a:r>
            <a:r>
              <a:rPr lang="it-IT" dirty="0"/>
              <a:t> </a:t>
            </a:r>
            <a:r>
              <a:rPr lang="it-IT" dirty="0" err="1"/>
              <a:t>results</a:t>
            </a:r>
            <a:endParaRPr dirty="0"/>
          </a:p>
        </p:txBody>
      </p:sp>
      <p:sp>
        <p:nvSpPr>
          <p:cNvPr id="2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24</a:t>
            </a:fld>
            <a:endParaRPr dirty="0"/>
          </a:p>
        </p:txBody>
      </p:sp>
      <p:pic>
        <p:nvPicPr>
          <p:cNvPr id="239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7736" y="8874951"/>
            <a:ext cx="5553849" cy="8210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029" y="8769368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Calculate (analytically) DW/DAW scattering cross sections:…">
            <a:extLst>
              <a:ext uri="{FF2B5EF4-FFF2-40B4-BE49-F238E27FC236}">
                <a16:creationId xmlns:a16="http://schemas.microsoft.com/office/drawing/2014/main" id="{697A5B7A-CAA4-0246-8B02-86CBE36D6BAF}"/>
              </a:ext>
            </a:extLst>
          </p:cNvPr>
          <p:cNvSpPr txBox="1"/>
          <p:nvPr/>
        </p:nvSpPr>
        <p:spPr>
          <a:xfrm>
            <a:off x="184707" y="1379334"/>
            <a:ext cx="12606734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a14="http://schemas.microsoft.com/office/drawing/2010/main" xmlns:ma14="http://schemas.microsoft.com/office/mac/drawingml/2011/main" xmlns:m="http://schemas.openxmlformats.org/officeDocument/2006/math" xmlns="" val="1"/>
            </a:ext>
          </a:extLst>
        </p:spPr>
        <p:txBody>
          <a:bodyPr lIns="50800" tIns="50800" rIns="50800" bIns="50800" anchor="t">
            <a:spAutoFit/>
          </a:bodyPr>
          <a:lstStyle/>
          <a:p>
            <a:pPr marL="321027" marR="457200" indent="-321027" algn="l" defTabSz="457200">
              <a:spcBef>
                <a:spcPts val="1000"/>
              </a:spcBef>
              <a:buSzPct val="45000"/>
              <a:buBlip>
                <a:blip r:embed="rId4"/>
              </a:buBlip>
              <a:defRPr sz="3200" b="1">
                <a:solidFill>
                  <a:srgbClr val="FF030D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altLang="zh-CN" sz="3200" dirty="0"/>
              <a:t>Reduced Dyson description: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F95F1B-B24D-F045-AF14-CE48833786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261" y="2385075"/>
            <a:ext cx="11269809" cy="5857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653459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 err="1"/>
              <a:t>Numerical</a:t>
            </a:r>
            <a:r>
              <a:rPr lang="it-IT" dirty="0"/>
              <a:t> </a:t>
            </a:r>
            <a:r>
              <a:rPr lang="it-IT" dirty="0" err="1"/>
              <a:t>results</a:t>
            </a:r>
            <a:endParaRPr dirty="0"/>
          </a:p>
        </p:txBody>
      </p:sp>
      <p:sp>
        <p:nvSpPr>
          <p:cNvPr id="2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25</a:t>
            </a:fld>
            <a:endParaRPr dirty="0"/>
          </a:p>
        </p:txBody>
      </p:sp>
      <p:pic>
        <p:nvPicPr>
          <p:cNvPr id="239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7736" y="8874951"/>
            <a:ext cx="5553849" cy="8210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029" y="8769368"/>
            <a:ext cx="1914570" cy="962545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951CA96-207D-CD47-8CDA-7EC80A40BE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1115" y="3352202"/>
            <a:ext cx="6686844" cy="4642459"/>
          </a:xfrm>
          <a:prstGeom prst="rect">
            <a:avLst/>
          </a:prstGeom>
        </p:spPr>
      </p:pic>
      <p:sp>
        <p:nvSpPr>
          <p:cNvPr id="9" name="Calculate (analytically) DW/DAW scattering cross sections:…">
            <a:extLst>
              <a:ext uri="{FF2B5EF4-FFF2-40B4-BE49-F238E27FC236}">
                <a16:creationId xmlns:a16="http://schemas.microsoft.com/office/drawing/2014/main" id="{2791EBC1-05EB-C744-954D-33EDFA6A3534}"/>
              </a:ext>
            </a:extLst>
          </p:cNvPr>
          <p:cNvSpPr txBox="1"/>
          <p:nvPr/>
        </p:nvSpPr>
        <p:spPr>
          <a:xfrm>
            <a:off x="0" y="1353764"/>
            <a:ext cx="12606734" cy="11541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a14="http://schemas.microsoft.com/office/drawing/2010/main" xmlns:ma14="http://schemas.microsoft.com/office/mac/drawingml/2011/main" xmlns:m="http://schemas.openxmlformats.org/officeDocument/2006/math" xmlns="" val="1"/>
            </a:ext>
          </a:extLst>
        </p:spPr>
        <p:txBody>
          <a:bodyPr lIns="50800" tIns="50800" rIns="50800" bIns="50800" anchor="t">
            <a:spAutoFit/>
          </a:bodyPr>
          <a:lstStyle/>
          <a:p>
            <a:pPr marL="321027" marR="457200" indent="-321027" algn="l" defTabSz="457200">
              <a:spcBef>
                <a:spcPts val="1000"/>
              </a:spcBef>
              <a:buSzPct val="45000"/>
              <a:buBlip>
                <a:blip r:embed="rId5"/>
              </a:buBlip>
              <a:defRPr sz="3200" b="1">
                <a:solidFill>
                  <a:srgbClr val="FF030D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altLang="zh-CN" sz="3200" dirty="0"/>
              <a:t>Reduced Dyson description</a:t>
            </a:r>
          </a:p>
          <a:p>
            <a:pPr marL="2099027" marR="457200" lvl="4" indent="-321027" algn="just" defTabSz="457200">
              <a:spcBef>
                <a:spcPts val="1000"/>
              </a:spcBef>
              <a:buSzPct val="45000"/>
              <a:buBlip>
                <a:blip r:embed="rId5">
                  <a:extLst/>
                </a:blip>
              </a:buBlip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2800" dirty="0"/>
              <a:t>Chirping rate 7.5 x 10-4 consistent with PIC simulation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FC115C-41D7-CB43-8AFD-236C7EED5E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45729" y="3352202"/>
            <a:ext cx="6118660" cy="4456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315557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en-US" dirty="0"/>
              <a:t>A one - chirp show</a:t>
            </a:r>
            <a:endParaRPr dirty="0"/>
          </a:p>
        </p:txBody>
      </p:sp>
      <p:sp>
        <p:nvSpPr>
          <p:cNvPr id="2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26</a:t>
            </a:fld>
            <a:endParaRPr dirty="0"/>
          </a:p>
        </p:txBody>
      </p:sp>
      <p:pic>
        <p:nvPicPr>
          <p:cNvPr id="239" name="Picture 6" descr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47736" y="8874951"/>
            <a:ext cx="5553849" cy="8210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Picture 7" descr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2029" y="8769368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Calculate (analytically) DW/DAW scattering cross sections:…"/>
          <p:cNvSpPr txBox="1"/>
          <p:nvPr/>
        </p:nvSpPr>
        <p:spPr>
          <a:xfrm>
            <a:off x="394851" y="1189225"/>
            <a:ext cx="12606734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a14="http://schemas.microsoft.com/office/drawing/2010/main" xmlns:ma14="http://schemas.microsoft.com/office/mac/drawingml/2011/main" xmlns:m="http://schemas.openxmlformats.org/officeDocument/2006/math" xmlns="" val="1"/>
            </a:ext>
          </a:extLst>
        </p:spPr>
        <p:txBody>
          <a:bodyPr lIns="50800" tIns="50800" rIns="50800" bIns="50800" anchor="t">
            <a:spAutoFit/>
          </a:bodyPr>
          <a:lstStyle/>
          <a:p>
            <a:pPr marL="321027" marR="457200" indent="-321027" algn="l" defTabSz="457200">
              <a:spcBef>
                <a:spcPts val="1000"/>
              </a:spcBef>
              <a:buSzPct val="45000"/>
              <a:buBlip>
                <a:blip r:embed="rId8"/>
              </a:buBlip>
              <a:defRPr sz="3200" b="1">
                <a:solidFill>
                  <a:srgbClr val="FF030D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altLang="zh-CN" dirty="0"/>
              <a:t>A one – chirp show: single chorus element</a:t>
            </a:r>
          </a:p>
        </p:txBody>
      </p:sp>
      <p:pic>
        <p:nvPicPr>
          <p:cNvPr id="3" name="DeltawNL2E-5.mp4">
            <a:hlinkClick r:id="" action="ppaction://media"/>
            <a:extLst>
              <a:ext uri="{FF2B5EF4-FFF2-40B4-BE49-F238E27FC236}">
                <a16:creationId xmlns:a16="http://schemas.microsoft.com/office/drawing/2014/main" id="{C334B29D-591F-C14F-A811-CC6AAEEAE33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698218" y="2052164"/>
            <a:ext cx="6639189" cy="4922157"/>
          </a:xfrm>
          <a:prstGeom prst="rect">
            <a:avLst/>
          </a:prstGeom>
        </p:spPr>
      </p:pic>
      <p:pic>
        <p:nvPicPr>
          <p:cNvPr id="4" name="IINL2E-5.mp4">
            <a:hlinkClick r:id="" action="ppaction://media"/>
            <a:extLst>
              <a:ext uri="{FF2B5EF4-FFF2-40B4-BE49-F238E27FC236}">
                <a16:creationId xmlns:a16="http://schemas.microsoft.com/office/drawing/2014/main" id="{F77465AA-8DEC-E74D-9B4D-797E4FDB6AD9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7046" y="2137825"/>
            <a:ext cx="6651172" cy="4750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47180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8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41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5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/>
              <a:t>Universal </a:t>
            </a:r>
            <a:r>
              <a:rPr lang="it-IT" dirty="0" err="1"/>
              <a:t>chirping</a:t>
            </a:r>
            <a:r>
              <a:rPr lang="it-IT" dirty="0"/>
              <a:t> </a:t>
            </a:r>
            <a:r>
              <a:rPr lang="it-IT" dirty="0" err="1"/>
              <a:t>phenomena</a:t>
            </a:r>
            <a:endParaRPr dirty="0"/>
          </a:p>
        </p:txBody>
      </p:sp>
      <p:sp>
        <p:nvSpPr>
          <p:cNvPr id="2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27</a:t>
            </a:fld>
            <a:endParaRPr dirty="0"/>
          </a:p>
        </p:txBody>
      </p:sp>
      <p:pic>
        <p:nvPicPr>
          <p:cNvPr id="239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7736" y="8874951"/>
            <a:ext cx="5553849" cy="8210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029" y="8769368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60554FE-D090-6340-95B4-221496F15DD3}"/>
              </a:ext>
            </a:extLst>
          </p:cNvPr>
          <p:cNvSpPr/>
          <p:nvPr/>
        </p:nvSpPr>
        <p:spPr>
          <a:xfrm>
            <a:off x="622299" y="1436052"/>
            <a:ext cx="98769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L. Chen and F. Zonca, </a:t>
            </a:r>
            <a:r>
              <a:rPr lang="en-US" altLang="zh-CN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hlinkClick r:id="rId4"/>
              </a:rPr>
              <a:t>RMP </a:t>
            </a:r>
            <a:r>
              <a:rPr lang="en-US" altLang="zh-CN" b="1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hlinkClick r:id="rId4"/>
              </a:rPr>
              <a:t>88</a:t>
            </a:r>
            <a:r>
              <a:rPr lang="en-US" altLang="zh-CN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hlinkClick r:id="rId4"/>
              </a:rPr>
              <a:t>, 015008 (2016)</a:t>
            </a:r>
            <a:endParaRPr lang="en-US" altLang="zh-CN" dirty="0">
              <a:solidFill>
                <a:schemeClr val="tx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0DE74D2-E71F-6847-A084-19C78DD945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0420" y="6048829"/>
            <a:ext cx="4393112" cy="148055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03158CE-608E-594B-92F9-97B30FAA558E}"/>
              </a:ext>
            </a:extLst>
          </p:cNvPr>
          <p:cNvSpPr txBox="1"/>
          <p:nvPr/>
        </p:nvSpPr>
        <p:spPr>
          <a:xfrm>
            <a:off x="617450" y="2164756"/>
            <a:ext cx="10656763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it-IT" dirty="0"/>
              <a:t>Wide </a:t>
            </a:r>
            <a:r>
              <a:rPr lang="it-IT" dirty="0" err="1"/>
              <a:t>variety</a:t>
            </a:r>
            <a:r>
              <a:rPr lang="it-IT" dirty="0"/>
              <a:t> of </a:t>
            </a:r>
            <a:r>
              <a:rPr lang="it-IT" dirty="0" err="1"/>
              <a:t>frequency</a:t>
            </a:r>
            <a:r>
              <a:rPr lang="it-IT" dirty="0"/>
              <a:t> </a:t>
            </a:r>
            <a:r>
              <a:rPr lang="it-IT" dirty="0" err="1"/>
              <a:t>sweeping</a:t>
            </a:r>
            <a:r>
              <a:rPr lang="it-IT" dirty="0"/>
              <a:t> </a:t>
            </a:r>
            <a:r>
              <a:rPr lang="it-IT" dirty="0" err="1"/>
              <a:t>phenomena</a:t>
            </a:r>
            <a:endParaRPr lang="it-IT" dirty="0"/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it-IT" b="1" dirty="0">
                <a:solidFill>
                  <a:srgbClr val="C00000"/>
                </a:solidFill>
              </a:rPr>
              <a:t>Universal</a:t>
            </a:r>
            <a:r>
              <a:rPr kumimoji="0" lang="it-IT" sz="3600" b="1" i="0" u="none" strike="noStrike" cap="none" spc="0" normalizeH="0" baseline="0" dirty="0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</a:t>
            </a:r>
            <a:r>
              <a:rPr kumimoji="0" lang="it-IT" sz="3600" b="1" i="0" u="none" strike="noStrike" cap="none" spc="0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process</a:t>
            </a:r>
            <a:r>
              <a:rPr kumimoji="0" lang="it-IT" sz="3600" b="1" i="0" u="none" strike="noStrike" cap="none" spc="0" normalizeH="0" baseline="0" dirty="0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</a:t>
            </a:r>
            <a:r>
              <a:rPr lang="it-IT" dirty="0" err="1"/>
              <a:t>when</a:t>
            </a:r>
            <a:r>
              <a:rPr lang="it-IT" dirty="0"/>
              <a:t>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1EF7A70-CB37-6148-A2DD-E10CA55F8475}"/>
              </a:ext>
            </a:extLst>
          </p:cNvPr>
          <p:cNvSpPr txBox="1"/>
          <p:nvPr/>
        </p:nvSpPr>
        <p:spPr>
          <a:xfrm>
            <a:off x="2297743" y="3252566"/>
            <a:ext cx="10493697" cy="287258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it-IT" dirty="0" err="1">
                <a:solidFill>
                  <a:schemeClr val="accent1">
                    <a:lumMod val="75000"/>
                  </a:schemeClr>
                </a:solidFill>
              </a:rPr>
              <a:t>Spontaneous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it-IT" dirty="0" err="1">
                <a:solidFill>
                  <a:schemeClr val="accent1">
                    <a:lumMod val="75000"/>
                  </a:schemeClr>
                </a:solidFill>
              </a:rPr>
              <a:t>emission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it-IT" dirty="0"/>
              <a:t>(</a:t>
            </a:r>
            <a:r>
              <a:rPr lang="it-IT" dirty="0" err="1"/>
              <a:t>instability</a:t>
            </a:r>
            <a:r>
              <a:rPr lang="it-IT" dirty="0"/>
              <a:t>)</a:t>
            </a: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it-IT" dirty="0">
                <a:solidFill>
                  <a:schemeClr val="accent1">
                    <a:lumMod val="75000"/>
                  </a:schemeClr>
                </a:solidFill>
              </a:rPr>
              <a:t>Non-perturbative</a:t>
            </a:r>
            <a:r>
              <a:rPr lang="it-IT" dirty="0"/>
              <a:t> (</a:t>
            </a:r>
            <a:r>
              <a:rPr lang="it-IT" dirty="0" err="1"/>
              <a:t>dispersiveness</a:t>
            </a:r>
            <a:r>
              <a:rPr lang="it-IT" dirty="0"/>
              <a:t>, continuum)</a:t>
            </a: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it-IT" dirty="0" err="1"/>
              <a:t>Resulting</a:t>
            </a:r>
            <a:r>
              <a:rPr lang="it-IT" dirty="0"/>
              <a:t> in </a:t>
            </a:r>
            <a:r>
              <a:rPr lang="it-IT" dirty="0" err="1">
                <a:solidFill>
                  <a:srgbClr val="C00000"/>
                </a:solidFill>
              </a:rPr>
              <a:t>secular</a:t>
            </a:r>
            <a:r>
              <a:rPr lang="it-IT" dirty="0">
                <a:solidFill>
                  <a:srgbClr val="C00000"/>
                </a:solidFill>
              </a:rPr>
              <a:t> </a:t>
            </a:r>
            <a:r>
              <a:rPr lang="it-IT" dirty="0" err="1">
                <a:solidFill>
                  <a:srgbClr val="C00000"/>
                </a:solidFill>
              </a:rPr>
              <a:t>propagation</a:t>
            </a:r>
            <a:r>
              <a:rPr lang="it-IT" dirty="0">
                <a:solidFill>
                  <a:srgbClr val="C00000"/>
                </a:solidFill>
              </a:rPr>
              <a:t> of </a:t>
            </a:r>
            <a:r>
              <a:rPr lang="it-IT" dirty="0" err="1">
                <a:solidFill>
                  <a:srgbClr val="C00000"/>
                </a:solidFill>
              </a:rPr>
              <a:t>phase</a:t>
            </a:r>
            <a:endParaRPr lang="it-IT" dirty="0">
              <a:solidFill>
                <a:srgbClr val="C00000"/>
              </a:solidFill>
            </a:endParaRPr>
          </a:p>
          <a:p>
            <a:pPr marR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it-IT" dirty="0">
                <a:solidFill>
                  <a:srgbClr val="C00000"/>
                </a:solidFill>
              </a:rPr>
              <a:t>    </a:t>
            </a:r>
            <a:r>
              <a:rPr lang="it-IT" dirty="0" err="1">
                <a:solidFill>
                  <a:srgbClr val="C00000"/>
                </a:solidFill>
              </a:rPr>
              <a:t>space</a:t>
            </a:r>
            <a:r>
              <a:rPr lang="it-IT" dirty="0">
                <a:solidFill>
                  <a:srgbClr val="C00000"/>
                </a:solidFill>
              </a:rPr>
              <a:t> </a:t>
            </a:r>
            <a:r>
              <a:rPr lang="it-IT" dirty="0" err="1">
                <a:solidFill>
                  <a:srgbClr val="C00000"/>
                </a:solidFill>
              </a:rPr>
              <a:t>resonance</a:t>
            </a:r>
            <a:r>
              <a:rPr lang="it-IT" dirty="0">
                <a:solidFill>
                  <a:srgbClr val="C00000"/>
                </a:solidFill>
              </a:rPr>
              <a:t> </a:t>
            </a:r>
            <a:r>
              <a:rPr lang="it-IT" dirty="0" err="1">
                <a:solidFill>
                  <a:srgbClr val="C00000"/>
                </a:solidFill>
              </a:rPr>
              <a:t>structures</a:t>
            </a:r>
            <a:r>
              <a:rPr lang="it-IT" dirty="0">
                <a:solidFill>
                  <a:srgbClr val="C00000"/>
                </a:solidFill>
              </a:rPr>
              <a:t> </a:t>
            </a:r>
            <a:r>
              <a:rPr lang="it-IT" dirty="0" err="1">
                <a:solidFill>
                  <a:srgbClr val="C00000"/>
                </a:solidFill>
              </a:rPr>
              <a:t>at</a:t>
            </a:r>
            <a:r>
              <a:rPr lang="it-IT" dirty="0">
                <a:solidFill>
                  <a:srgbClr val="C00000"/>
                </a:solidFill>
              </a:rPr>
              <a:t> rate ~</a:t>
            </a:r>
            <a:r>
              <a:rPr lang="it-IT" dirty="0" err="1">
                <a:solidFill>
                  <a:srgbClr val="C00000"/>
                </a:solidFill>
              </a:rPr>
              <a:t>amplitude</a:t>
            </a:r>
            <a:endParaRPr lang="it-IT" dirty="0">
              <a:solidFill>
                <a:srgbClr val="C00000"/>
              </a:solidFill>
            </a:endParaRP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it-IT" dirty="0">
                <a:solidFill>
                  <a:srgbClr val="0070C0"/>
                </a:solidFill>
              </a:rPr>
              <a:t>E.g., </a:t>
            </a:r>
            <a:r>
              <a:rPr lang="it-IT" dirty="0" err="1">
                <a:solidFill>
                  <a:srgbClr val="0070C0"/>
                </a:solidFill>
              </a:rPr>
              <a:t>chorus</a:t>
            </a:r>
            <a:r>
              <a:rPr lang="it-IT" dirty="0">
                <a:solidFill>
                  <a:srgbClr val="0070C0"/>
                </a:solidFill>
              </a:rPr>
              <a:t> </a:t>
            </a:r>
            <a:r>
              <a:rPr lang="it-IT" dirty="0" err="1">
                <a:solidFill>
                  <a:srgbClr val="0070C0"/>
                </a:solidFill>
              </a:rPr>
              <a:t>chirping</a:t>
            </a:r>
            <a:r>
              <a:rPr lang="it-IT" dirty="0">
                <a:solidFill>
                  <a:srgbClr val="0070C0"/>
                </a:solidFill>
              </a:rPr>
              <a:t> (</a:t>
            </a:r>
            <a:r>
              <a:rPr lang="it-IT" dirty="0" err="1">
                <a:solidFill>
                  <a:srgbClr val="0070C0"/>
                </a:solidFill>
              </a:rPr>
              <a:t>Vomvoridis</a:t>
            </a:r>
            <a:r>
              <a:rPr lang="it-IT" dirty="0">
                <a:solidFill>
                  <a:srgbClr val="0070C0"/>
                </a:solidFill>
              </a:rPr>
              <a:t>, 1982; …)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567285E-FA8B-1A4C-B911-8C980A501EB2}"/>
              </a:ext>
            </a:extLst>
          </p:cNvPr>
          <p:cNvSpPr txBox="1"/>
          <p:nvPr/>
        </p:nvSpPr>
        <p:spPr>
          <a:xfrm>
            <a:off x="2297743" y="7664362"/>
            <a:ext cx="965649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it-IT" dirty="0" err="1">
                <a:solidFill>
                  <a:srgbClr val="C00000"/>
                </a:solidFill>
              </a:rPr>
              <a:t>Predicted</a:t>
            </a:r>
            <a:r>
              <a:rPr lang="it-IT" dirty="0">
                <a:solidFill>
                  <a:srgbClr val="C00000"/>
                </a:solidFill>
              </a:rPr>
              <a:t> and </a:t>
            </a:r>
            <a:r>
              <a:rPr lang="it-IT" dirty="0" err="1">
                <a:solidFill>
                  <a:srgbClr val="C00000"/>
                </a:solidFill>
              </a:rPr>
              <a:t>observed</a:t>
            </a:r>
            <a:r>
              <a:rPr lang="it-IT" dirty="0">
                <a:solidFill>
                  <a:srgbClr val="C00000"/>
                </a:solidFill>
              </a:rPr>
              <a:t> in fusion </a:t>
            </a:r>
            <a:r>
              <a:rPr lang="it-IT" dirty="0" err="1">
                <a:solidFill>
                  <a:srgbClr val="C00000"/>
                </a:solidFill>
              </a:rPr>
              <a:t>plasmas</a:t>
            </a:r>
            <a:r>
              <a:rPr lang="it-IT" dirty="0"/>
              <a:t>: </a:t>
            </a:r>
          </a:p>
          <a:p>
            <a:pPr marR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it-IT" dirty="0"/>
              <a:t>    (EPM, </a:t>
            </a:r>
            <a:r>
              <a:rPr lang="it-IT" dirty="0" err="1"/>
              <a:t>fishbones</a:t>
            </a:r>
            <a:r>
              <a:rPr lang="it-IT" dirty="0"/>
              <a:t>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8196E9-AA58-264B-BBD1-C82DA64D1619}"/>
              </a:ext>
            </a:extLst>
          </p:cNvPr>
          <p:cNvSpPr/>
          <p:nvPr/>
        </p:nvSpPr>
        <p:spPr>
          <a:xfrm>
            <a:off x="6352123" y="6312051"/>
            <a:ext cx="6439317" cy="1082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99027" marR="457200" lvl="4" indent="-321027" algn="r" defTabSz="457200">
              <a:spcBef>
                <a:spcPts val="1000"/>
              </a:spcBef>
              <a:buSzPct val="45000"/>
              <a:buBlip>
                <a:blip r:embed="rId6"/>
              </a:buBlip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2800" dirty="0">
                <a:sym typeface="Helvetica Neue"/>
              </a:rPr>
              <a:t>arXiv:2107.03151; </a:t>
            </a:r>
            <a:r>
              <a:rPr lang="it-IT" sz="2800" dirty="0">
                <a:sym typeface="Helvetica Neue"/>
                <a:hlinkClick r:id="rId7"/>
              </a:rPr>
              <a:t>PDF</a:t>
            </a:r>
            <a:endParaRPr lang="en-US" altLang="zh-CN" sz="2800" dirty="0"/>
          </a:p>
          <a:p>
            <a:pPr marL="2099027" marR="457200" lvl="4" indent="-321027" algn="r" defTabSz="457200">
              <a:spcBef>
                <a:spcPts val="1000"/>
              </a:spcBef>
              <a:buSzPct val="45000"/>
              <a:buBlip>
                <a:blip r:embed="rId6"/>
              </a:buBlip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2800" dirty="0">
                <a:sym typeface="Helvetica Neue"/>
              </a:rPr>
              <a:t>arXiv:2106.15026 </a:t>
            </a:r>
            <a:r>
              <a:rPr lang="it-IT" sz="2800" dirty="0">
                <a:sym typeface="Helvetica Neue"/>
                <a:hlinkClick r:id="rId8"/>
              </a:rPr>
              <a:t>PDF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197902357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BE4248C-A937-154E-BC08-11A7FE8BC4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029" y="3062481"/>
            <a:ext cx="13004800" cy="5960037"/>
          </a:xfrm>
          <a:prstGeom prst="rect">
            <a:avLst/>
          </a:prstGeom>
        </p:spPr>
      </p:pic>
      <p:sp>
        <p:nvSpPr>
          <p:cNvPr id="237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/>
              <a:t>Back to fusion </a:t>
            </a:r>
            <a:r>
              <a:rPr lang="it-IT" dirty="0" err="1"/>
              <a:t>plasmas</a:t>
            </a:r>
            <a:r>
              <a:rPr lang="it-IT" dirty="0"/>
              <a:t> - EPM</a:t>
            </a:r>
            <a:endParaRPr dirty="0"/>
          </a:p>
        </p:txBody>
      </p:sp>
      <p:sp>
        <p:nvSpPr>
          <p:cNvPr id="2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28</a:t>
            </a:fld>
            <a:endParaRPr dirty="0"/>
          </a:p>
        </p:txBody>
      </p:sp>
      <p:pic>
        <p:nvPicPr>
          <p:cNvPr id="239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7736" y="8874951"/>
            <a:ext cx="5553849" cy="8210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Picture 7" descr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029" y="8769368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6D61687-171F-F24C-97E4-5139E39F1044}"/>
              </a:ext>
            </a:extLst>
          </p:cNvPr>
          <p:cNvSpPr txBox="1"/>
          <p:nvPr/>
        </p:nvSpPr>
        <p:spPr>
          <a:xfrm>
            <a:off x="170785" y="1200817"/>
            <a:ext cx="12222601" cy="17030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en-US" b="1" dirty="0">
                <a:solidFill>
                  <a:srgbClr val="FF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/>
              </a:rPr>
              <a:t>Theoretical framework systematically verified by NL </a:t>
            </a:r>
          </a:p>
          <a:p>
            <a:pPr algn="l"/>
            <a:r>
              <a:rPr lang="en-US" b="1" dirty="0">
                <a:solidFill>
                  <a:srgbClr val="FF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/>
              </a:rPr>
              <a:t>Hybrid MHD GK simulations</a:t>
            </a:r>
            <a:r>
              <a:rPr lang="it-IT" b="1" dirty="0">
                <a:solidFill>
                  <a:srgbClr val="FF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/>
              </a:rPr>
              <a:t> (HMGC)</a:t>
            </a:r>
            <a:r>
              <a:rPr lang="en-US" altLang="zh-CN" b="1" dirty="0">
                <a:solidFill>
                  <a:srgbClr val="FF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: </a:t>
            </a:r>
            <a:r>
              <a:rPr lang="en-US" altLang="zh-CN" sz="28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(Xin Wang seminar </a:t>
            </a:r>
          </a:p>
          <a:p>
            <a:pPr algn="l"/>
            <a:r>
              <a:rPr lang="en-US" altLang="zh-CN" sz="28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Apr. 09/2021; Sergio </a:t>
            </a:r>
            <a:r>
              <a:rPr lang="en-US" altLang="zh-CN" sz="2800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Briguglio</a:t>
            </a:r>
            <a:r>
              <a:rPr lang="en-US" altLang="zh-CN" sz="28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seminar Apr. 23/2021; </a:t>
            </a:r>
            <a:r>
              <a:rPr lang="en-US" altLang="zh-CN" sz="3200" dirty="0">
                <a:solidFill>
                  <a:srgbClr val="FF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Chirping explained</a:t>
            </a:r>
            <a:r>
              <a:rPr lang="en-US" altLang="zh-CN" sz="28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56657518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/>
              <a:t>Back to fusion </a:t>
            </a:r>
            <a:r>
              <a:rPr lang="it-IT" dirty="0" err="1"/>
              <a:t>plasmas</a:t>
            </a:r>
            <a:r>
              <a:rPr lang="it-IT" dirty="0"/>
              <a:t> - </a:t>
            </a:r>
            <a:r>
              <a:rPr lang="it-IT" dirty="0" err="1"/>
              <a:t>fishbones</a:t>
            </a:r>
            <a:endParaRPr dirty="0"/>
          </a:p>
        </p:txBody>
      </p:sp>
      <p:sp>
        <p:nvSpPr>
          <p:cNvPr id="23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756986" y="3530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 smtClean="0"/>
              <a:t>29</a:t>
            </a:fld>
            <a:endParaRPr dirty="0"/>
          </a:p>
        </p:txBody>
      </p:sp>
      <p:pic>
        <p:nvPicPr>
          <p:cNvPr id="239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7736" y="8874951"/>
            <a:ext cx="5553849" cy="8210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029" y="8769368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6D61687-171F-F24C-97E4-5139E39F1044}"/>
              </a:ext>
            </a:extLst>
          </p:cNvPr>
          <p:cNvSpPr txBox="1"/>
          <p:nvPr/>
        </p:nvSpPr>
        <p:spPr>
          <a:xfrm>
            <a:off x="170785" y="1231595"/>
            <a:ext cx="12222601" cy="16414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en-US" b="1" dirty="0">
                <a:solidFill>
                  <a:srgbClr val="FF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/>
              </a:rPr>
              <a:t>Theoretical framework systematically verified by NL </a:t>
            </a:r>
          </a:p>
          <a:p>
            <a:pPr algn="l"/>
            <a:r>
              <a:rPr lang="en-US" b="1" dirty="0">
                <a:solidFill>
                  <a:srgbClr val="FF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/>
              </a:rPr>
              <a:t>Hybrid MHD GK simulations</a:t>
            </a:r>
            <a:r>
              <a:rPr lang="it-IT" b="1" dirty="0">
                <a:solidFill>
                  <a:srgbClr val="FF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/>
              </a:rPr>
              <a:t> (HMGC&amp;HYMAGYC)</a:t>
            </a:r>
            <a:r>
              <a:rPr lang="en-US" altLang="zh-CN" b="1" dirty="0">
                <a:solidFill>
                  <a:srgbClr val="FF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: </a:t>
            </a:r>
          </a:p>
          <a:p>
            <a:pPr algn="l"/>
            <a:r>
              <a:rPr lang="en-US" altLang="zh-CN" sz="28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(G. Vlad et al. </a:t>
            </a:r>
            <a:r>
              <a:rPr lang="it-IT" sz="2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New </a:t>
            </a:r>
            <a:r>
              <a:rPr lang="it-IT" sz="2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J</a:t>
            </a:r>
            <a:r>
              <a:rPr lang="it-IT" sz="2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. </a:t>
            </a:r>
            <a:r>
              <a:rPr lang="it-IT" sz="2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Phys</a:t>
            </a:r>
            <a:r>
              <a:rPr lang="it-IT" sz="2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. 18 (2016) 105004</a:t>
            </a:r>
            <a:r>
              <a:rPr lang="en-US" altLang="zh-CN" sz="28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ECE3F7-8318-9C46-90E8-7E0B04500F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920" y="2873070"/>
            <a:ext cx="5905500" cy="58674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49C596C-D160-1346-9977-529BDB9914B3}"/>
              </a:ext>
            </a:extLst>
          </p:cNvPr>
          <p:cNvSpPr/>
          <p:nvPr/>
        </p:nvSpPr>
        <p:spPr>
          <a:xfrm>
            <a:off x="1902541" y="8581963"/>
            <a:ext cx="488467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FF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XHMGC e-</a:t>
            </a:r>
            <a:r>
              <a:rPr lang="it-IT" dirty="0" err="1">
                <a:solidFill>
                  <a:srgbClr val="FF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fishbones</a:t>
            </a:r>
            <a:r>
              <a:rPr lang="it-IT" dirty="0">
                <a:solidFill>
                  <a:srgbClr val="FF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; </a:t>
            </a:r>
          </a:p>
          <a:p>
            <a:r>
              <a:rPr lang="it-IT" dirty="0" err="1">
                <a:solidFill>
                  <a:srgbClr val="FF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weakly</a:t>
            </a:r>
            <a:r>
              <a:rPr lang="it-IT" dirty="0">
                <a:solidFill>
                  <a:srgbClr val="FF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dirty="0" err="1">
                <a:solidFill>
                  <a:srgbClr val="FF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hollow</a:t>
            </a:r>
            <a:r>
              <a:rPr lang="it-IT" dirty="0">
                <a:solidFill>
                  <a:srgbClr val="FF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dirty="0" err="1">
                <a:solidFill>
                  <a:srgbClr val="FF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q</a:t>
            </a:r>
            <a:r>
              <a:rPr lang="it-IT" dirty="0">
                <a:solidFill>
                  <a:srgbClr val="FF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dirty="0" err="1">
                <a:solidFill>
                  <a:srgbClr val="FF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profile</a:t>
            </a:r>
            <a:endParaRPr lang="it-IT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143173-7706-6547-A698-8A951243C9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4236" y="2905003"/>
            <a:ext cx="5905500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24186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 err="1"/>
              <a:t>Chorus</a:t>
            </a:r>
            <a:r>
              <a:rPr lang="it-IT" dirty="0"/>
              <a:t> </a:t>
            </a:r>
            <a:r>
              <a:rPr lang="it-IT" dirty="0" err="1"/>
              <a:t>chirping</a:t>
            </a:r>
            <a:endParaRPr dirty="0"/>
          </a:p>
        </p:txBody>
      </p:sp>
      <p:sp>
        <p:nvSpPr>
          <p:cNvPr id="2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</a:t>
            </a:fld>
            <a:endParaRPr dirty="0"/>
          </a:p>
        </p:txBody>
      </p:sp>
      <p:pic>
        <p:nvPicPr>
          <p:cNvPr id="239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7736" y="8874951"/>
            <a:ext cx="5553849" cy="8210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029" y="8769368"/>
            <a:ext cx="1914570" cy="962545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DFD9415-2C54-C44C-9D7C-BA7E900334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185" y="1347101"/>
            <a:ext cx="12050485" cy="7356400"/>
          </a:xfrm>
          <a:prstGeom prst="rect">
            <a:avLst/>
          </a:prstGeom>
        </p:spPr>
      </p:pic>
      <p:pic>
        <p:nvPicPr>
          <p:cNvPr id="4" name="Picture 3">
            <a:hlinkClick r:id="" action="ppaction://noaction" highlightClick="1">
              <a:snd r:embed="rId5" name="chorus.wav"/>
            </a:hlinkClick>
            <a:extLst>
              <a:ext uri="{FF2B5EF4-FFF2-40B4-BE49-F238E27FC236}">
                <a16:creationId xmlns:a16="http://schemas.microsoft.com/office/drawing/2014/main" id="{BF7BF50B-555B-6743-B857-B379D2728A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4097" y="1711103"/>
            <a:ext cx="1957344" cy="1468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454474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/>
              <a:t>A </a:t>
            </a:r>
            <a:r>
              <a:rPr lang="it-IT" dirty="0" err="1"/>
              <a:t>hierarchy</a:t>
            </a:r>
            <a:r>
              <a:rPr lang="it-IT" dirty="0"/>
              <a:t> of </a:t>
            </a:r>
            <a:r>
              <a:rPr lang="it-IT" dirty="0" err="1"/>
              <a:t>models</a:t>
            </a:r>
            <a:endParaRPr dirty="0"/>
          </a:p>
        </p:txBody>
      </p:sp>
      <p:sp>
        <p:nvSpPr>
          <p:cNvPr id="2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30</a:t>
            </a:fld>
            <a:endParaRPr dirty="0"/>
          </a:p>
        </p:txBody>
      </p:sp>
      <p:pic>
        <p:nvPicPr>
          <p:cNvPr id="239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7736" y="8874951"/>
            <a:ext cx="5553849" cy="8210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029" y="8769368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6D61687-171F-F24C-97E4-5139E39F1044}"/>
              </a:ext>
            </a:extLst>
          </p:cNvPr>
          <p:cNvSpPr txBox="1"/>
          <p:nvPr/>
        </p:nvSpPr>
        <p:spPr>
          <a:xfrm>
            <a:off x="263641" y="1315429"/>
            <a:ext cx="6870471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algn="l"/>
            <a:r>
              <a:rPr lang="en-US" altLang="zh-CN" b="1" dirty="0">
                <a:solidFill>
                  <a:srgbClr val="FF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Connecting Chorus with DSM: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509C197-14EB-5546-BF95-FDE395624E35}"/>
              </a:ext>
            </a:extLst>
          </p:cNvPr>
          <p:cNvSpPr txBox="1"/>
          <p:nvPr/>
        </p:nvSpPr>
        <p:spPr>
          <a:xfrm>
            <a:off x="263641" y="5992792"/>
            <a:ext cx="7697620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algn="l"/>
            <a:r>
              <a:rPr lang="en-US" altLang="zh-CN" b="1" dirty="0">
                <a:solidFill>
                  <a:srgbClr val="FF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Recovering Quasilinear from DSM: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B7D76E-4D97-0D40-B464-3D14A9CBF9D4}"/>
              </a:ext>
            </a:extLst>
          </p:cNvPr>
          <p:cNvSpPr txBox="1"/>
          <p:nvPr/>
        </p:nvSpPr>
        <p:spPr>
          <a:xfrm>
            <a:off x="182758" y="2006239"/>
            <a:ext cx="12541895" cy="36728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571500" indent="-571500" algn="l">
              <a:buFont typeface="Wingdings" pitchFamily="2" charset="2"/>
              <a:buChar char="Ø"/>
            </a:pPr>
            <a:r>
              <a:rPr lang="it-IT" sz="3200" dirty="0"/>
              <a:t>The DSM </a:t>
            </a:r>
            <a:r>
              <a:rPr lang="it-IT" sz="3200" dirty="0" err="1"/>
              <a:t>is</a:t>
            </a:r>
            <a:r>
              <a:rPr lang="it-IT" sz="3200" dirty="0"/>
              <a:t> made of </a:t>
            </a:r>
            <a:r>
              <a:rPr lang="it-IT" sz="3200" dirty="0" err="1">
                <a:solidFill>
                  <a:srgbClr val="0070C0"/>
                </a:solidFill>
              </a:rPr>
              <a:t>two</a:t>
            </a:r>
            <a:r>
              <a:rPr lang="it-IT" sz="3200" dirty="0">
                <a:solidFill>
                  <a:srgbClr val="0070C0"/>
                </a:solidFill>
              </a:rPr>
              <a:t> </a:t>
            </a:r>
            <a:r>
              <a:rPr lang="it-IT" sz="3200" dirty="0" err="1">
                <a:solidFill>
                  <a:srgbClr val="0070C0"/>
                </a:solidFill>
              </a:rPr>
              <a:t>components</a:t>
            </a:r>
            <a:r>
              <a:rPr lang="it-IT" sz="3200" dirty="0"/>
              <a:t>: the Dyson </a:t>
            </a:r>
            <a:r>
              <a:rPr lang="it-IT" sz="3200" dirty="0" err="1"/>
              <a:t>Schwinger</a:t>
            </a:r>
            <a:r>
              <a:rPr lang="it-IT" sz="3200" dirty="0"/>
              <a:t> </a:t>
            </a:r>
          </a:p>
          <a:p>
            <a:pPr algn="l"/>
            <a:r>
              <a:rPr lang="it-IT" sz="3200" dirty="0"/>
              <a:t>     Equation (</a:t>
            </a:r>
            <a:r>
              <a:rPr lang="it-IT" sz="3200" dirty="0">
                <a:solidFill>
                  <a:srgbClr val="0070C0"/>
                </a:solidFill>
              </a:rPr>
              <a:t>DSE</a:t>
            </a:r>
            <a:r>
              <a:rPr lang="it-IT" sz="3200" dirty="0"/>
              <a:t>) and </a:t>
            </a:r>
            <a:r>
              <a:rPr lang="it-IT" sz="3200" dirty="0">
                <a:solidFill>
                  <a:srgbClr val="0070C0"/>
                </a:solidFill>
              </a:rPr>
              <a:t>NLSE</a:t>
            </a:r>
          </a:p>
          <a:p>
            <a:pPr marL="457200" indent="-457200" algn="l">
              <a:buFont typeface="Wingdings" pitchFamily="2" charset="2"/>
              <a:buChar char="Ø"/>
            </a:pPr>
            <a:r>
              <a:rPr lang="it-IT" sz="3200" dirty="0"/>
              <a:t> The </a:t>
            </a:r>
            <a:r>
              <a:rPr lang="it-IT" sz="3200" dirty="0">
                <a:solidFill>
                  <a:srgbClr val="0070C0"/>
                </a:solidFill>
              </a:rPr>
              <a:t>NLSE </a:t>
            </a:r>
            <a:r>
              <a:rPr lang="it-IT" sz="3200" dirty="0" err="1">
                <a:solidFill>
                  <a:srgbClr val="0070C0"/>
                </a:solidFill>
              </a:rPr>
              <a:t>evolves</a:t>
            </a:r>
            <a:r>
              <a:rPr lang="it-IT" sz="3200" dirty="0">
                <a:solidFill>
                  <a:srgbClr val="0070C0"/>
                </a:solidFill>
              </a:rPr>
              <a:t> the </a:t>
            </a:r>
            <a:r>
              <a:rPr lang="it-IT" sz="3200" dirty="0" err="1">
                <a:solidFill>
                  <a:srgbClr val="0070C0"/>
                </a:solidFill>
              </a:rPr>
              <a:t>spectrum</a:t>
            </a:r>
            <a:r>
              <a:rPr lang="it-IT" sz="3200" dirty="0">
                <a:solidFill>
                  <a:srgbClr val="0070C0"/>
                </a:solidFill>
              </a:rPr>
              <a:t> </a:t>
            </a:r>
            <a:r>
              <a:rPr lang="it-IT" sz="3200" dirty="0" err="1"/>
              <a:t>consistent</a:t>
            </a:r>
            <a:r>
              <a:rPr lang="it-IT" sz="3200" dirty="0"/>
              <a:t> with the </a:t>
            </a:r>
            <a:r>
              <a:rPr lang="it-IT" sz="3200" dirty="0" err="1"/>
              <a:t>nonlinear</a:t>
            </a:r>
            <a:r>
              <a:rPr lang="it-IT" sz="3200" dirty="0"/>
              <a:t> </a:t>
            </a:r>
          </a:p>
          <a:p>
            <a:pPr algn="l"/>
            <a:r>
              <a:rPr lang="it-IT" sz="3200" dirty="0"/>
              <a:t>     </a:t>
            </a:r>
            <a:r>
              <a:rPr lang="it-IT" sz="3200" dirty="0" err="1"/>
              <a:t>equilibrium</a:t>
            </a:r>
            <a:r>
              <a:rPr lang="it-IT" sz="3200" dirty="0"/>
              <a:t> </a:t>
            </a:r>
            <a:r>
              <a:rPr lang="it-IT" sz="3200" dirty="0" err="1"/>
              <a:t>solution</a:t>
            </a:r>
            <a:r>
              <a:rPr lang="it-IT" sz="3200" dirty="0"/>
              <a:t>; the </a:t>
            </a:r>
            <a:r>
              <a:rPr lang="it-IT" sz="3200" dirty="0">
                <a:solidFill>
                  <a:srgbClr val="0070C0"/>
                </a:solidFill>
              </a:rPr>
              <a:t>DSE </a:t>
            </a:r>
            <a:r>
              <a:rPr lang="it-IT" sz="3200" dirty="0" err="1">
                <a:solidFill>
                  <a:srgbClr val="0070C0"/>
                </a:solidFill>
              </a:rPr>
              <a:t>evolves</a:t>
            </a:r>
            <a:r>
              <a:rPr lang="it-IT" sz="3200" dirty="0">
                <a:solidFill>
                  <a:srgbClr val="0070C0"/>
                </a:solidFill>
              </a:rPr>
              <a:t> the </a:t>
            </a:r>
            <a:r>
              <a:rPr lang="it-IT" sz="3200" dirty="0" err="1">
                <a:solidFill>
                  <a:srgbClr val="0070C0"/>
                </a:solidFill>
              </a:rPr>
              <a:t>nonlinear</a:t>
            </a:r>
            <a:r>
              <a:rPr lang="it-IT" sz="3200" dirty="0">
                <a:solidFill>
                  <a:srgbClr val="0070C0"/>
                </a:solidFill>
              </a:rPr>
              <a:t> </a:t>
            </a:r>
            <a:r>
              <a:rPr lang="it-IT" sz="3200" dirty="0" err="1">
                <a:solidFill>
                  <a:srgbClr val="0070C0"/>
                </a:solidFill>
              </a:rPr>
              <a:t>equilibrium</a:t>
            </a:r>
            <a:r>
              <a:rPr lang="it-IT" sz="3200" dirty="0">
                <a:solidFill>
                  <a:srgbClr val="0070C0"/>
                </a:solidFill>
              </a:rPr>
              <a:t> </a:t>
            </a:r>
          </a:p>
          <a:p>
            <a:pPr algn="l"/>
            <a:r>
              <a:rPr lang="it-IT" sz="3200" dirty="0"/>
              <a:t>     </a:t>
            </a:r>
            <a:r>
              <a:rPr lang="it-IT" sz="3200" dirty="0" err="1"/>
              <a:t>given</a:t>
            </a:r>
            <a:r>
              <a:rPr lang="it-IT" sz="3200" dirty="0"/>
              <a:t> the </a:t>
            </a:r>
            <a:r>
              <a:rPr lang="it-IT" sz="3200" dirty="0" err="1"/>
              <a:t>spectrum</a:t>
            </a:r>
            <a:endParaRPr lang="it-IT" sz="3200" dirty="0"/>
          </a:p>
          <a:p>
            <a:pPr marL="571500" indent="-571500" algn="l">
              <a:buFont typeface="Wingdings" pitchFamily="2" charset="2"/>
              <a:buChar char="Ø"/>
            </a:pPr>
            <a:r>
              <a:rPr lang="it-IT" dirty="0"/>
              <a:t>The </a:t>
            </a:r>
            <a:r>
              <a:rPr lang="it-IT" dirty="0" err="1">
                <a:solidFill>
                  <a:srgbClr val="0070C0"/>
                </a:solidFill>
              </a:rPr>
              <a:t>chorus</a:t>
            </a:r>
            <a:r>
              <a:rPr lang="it-IT" dirty="0">
                <a:solidFill>
                  <a:srgbClr val="0070C0"/>
                </a:solidFill>
              </a:rPr>
              <a:t> </a:t>
            </a:r>
            <a:r>
              <a:rPr lang="it-IT" dirty="0" err="1">
                <a:solidFill>
                  <a:srgbClr val="0070C0"/>
                </a:solidFill>
              </a:rPr>
              <a:t>problem</a:t>
            </a:r>
            <a:r>
              <a:rPr lang="it-IT" dirty="0">
                <a:solidFill>
                  <a:srgbClr val="0070C0"/>
                </a:solidFill>
              </a:rPr>
              <a:t> </a:t>
            </a:r>
            <a:r>
              <a:rPr lang="it-IT" dirty="0" err="1">
                <a:solidFill>
                  <a:srgbClr val="0070C0"/>
                </a:solidFill>
              </a:rPr>
              <a:t>is</a:t>
            </a:r>
            <a:r>
              <a:rPr lang="it-IT" dirty="0">
                <a:solidFill>
                  <a:srgbClr val="0070C0"/>
                </a:solidFill>
              </a:rPr>
              <a:t> the </a:t>
            </a:r>
            <a:r>
              <a:rPr lang="it-IT" dirty="0" err="1">
                <a:solidFill>
                  <a:srgbClr val="0070C0"/>
                </a:solidFill>
              </a:rPr>
              <a:t>analogue</a:t>
            </a:r>
            <a:r>
              <a:rPr lang="it-IT" dirty="0">
                <a:solidFill>
                  <a:srgbClr val="0070C0"/>
                </a:solidFill>
              </a:rPr>
              <a:t> of DSM</a:t>
            </a:r>
            <a:r>
              <a:rPr lang="it-IT" dirty="0"/>
              <a:t>, </a:t>
            </a:r>
            <a:r>
              <a:rPr lang="it-IT" dirty="0" err="1"/>
              <a:t>where</a:t>
            </a:r>
            <a:r>
              <a:rPr lang="it-IT" dirty="0"/>
              <a:t> </a:t>
            </a:r>
          </a:p>
          <a:p>
            <a:pPr algn="l"/>
            <a:r>
              <a:rPr lang="it-IT" dirty="0"/>
              <a:t>     the </a:t>
            </a:r>
            <a:r>
              <a:rPr lang="it-IT" dirty="0">
                <a:solidFill>
                  <a:srgbClr val="0070C0"/>
                </a:solidFill>
              </a:rPr>
              <a:t>NLSE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replaced</a:t>
            </a:r>
            <a:r>
              <a:rPr lang="it-IT" dirty="0"/>
              <a:t> by the </a:t>
            </a:r>
            <a:r>
              <a:rPr lang="it-IT" dirty="0">
                <a:solidFill>
                  <a:srgbClr val="0070C0"/>
                </a:solidFill>
              </a:rPr>
              <a:t>WKE</a:t>
            </a:r>
            <a:endParaRPr lang="it-IT" sz="3200" dirty="0">
              <a:solidFill>
                <a:srgbClr val="0070C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9E29B8B-4B9C-F049-8FB2-4AB86A9334B3}"/>
              </a:ext>
            </a:extLst>
          </p:cNvPr>
          <p:cNvSpPr txBox="1"/>
          <p:nvPr/>
        </p:nvSpPr>
        <p:spPr>
          <a:xfrm>
            <a:off x="304791" y="6597365"/>
            <a:ext cx="12145954" cy="15799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571500" indent="-571500" algn="l">
              <a:buFont typeface="Wingdings" pitchFamily="2" charset="2"/>
              <a:buChar char="Ø"/>
            </a:pPr>
            <a:r>
              <a:rPr lang="it-IT" sz="3200" dirty="0" err="1"/>
              <a:t>This</a:t>
            </a:r>
            <a:r>
              <a:rPr lang="it-IT" sz="3200" dirty="0"/>
              <a:t> </a:t>
            </a:r>
            <a:r>
              <a:rPr lang="it-IT" sz="3200" dirty="0" err="1">
                <a:solidFill>
                  <a:srgbClr val="0070C0"/>
                </a:solidFill>
              </a:rPr>
              <a:t>correspondence</a:t>
            </a:r>
            <a:r>
              <a:rPr lang="it-IT" sz="3200" dirty="0">
                <a:solidFill>
                  <a:srgbClr val="0070C0"/>
                </a:solidFill>
              </a:rPr>
              <a:t> of DSM to </a:t>
            </a:r>
            <a:r>
              <a:rPr lang="it-IT" sz="3200" dirty="0" err="1">
                <a:solidFill>
                  <a:srgbClr val="0070C0"/>
                </a:solidFill>
              </a:rPr>
              <a:t>chorus</a:t>
            </a:r>
            <a:r>
              <a:rPr lang="it-IT" sz="3200" dirty="0">
                <a:solidFill>
                  <a:srgbClr val="0070C0"/>
                </a:solidFill>
              </a:rPr>
              <a:t> </a:t>
            </a:r>
            <a:r>
              <a:rPr lang="it-IT" sz="3200" dirty="0" err="1">
                <a:solidFill>
                  <a:srgbClr val="0070C0"/>
                </a:solidFill>
              </a:rPr>
              <a:t>problem</a:t>
            </a:r>
            <a:r>
              <a:rPr lang="it-IT" sz="3200" dirty="0"/>
              <a:t> </a:t>
            </a:r>
            <a:r>
              <a:rPr lang="it-IT" sz="3200" dirty="0" err="1"/>
              <a:t>allows</a:t>
            </a:r>
            <a:r>
              <a:rPr lang="it-IT" sz="3200" dirty="0"/>
              <a:t> to </a:t>
            </a:r>
          </a:p>
          <a:p>
            <a:pPr algn="l"/>
            <a:r>
              <a:rPr lang="it-IT" sz="3200" dirty="0">
                <a:solidFill>
                  <a:srgbClr val="0070C0"/>
                </a:solidFill>
              </a:rPr>
              <a:t>    </a:t>
            </a:r>
            <a:r>
              <a:rPr lang="it-IT" sz="3200" dirty="0">
                <a:solidFill>
                  <a:schemeClr val="tx1"/>
                </a:solidFill>
              </a:rPr>
              <a:t>illustrate </a:t>
            </a:r>
            <a:r>
              <a:rPr lang="it-IT" sz="3200" dirty="0" err="1">
                <a:solidFill>
                  <a:schemeClr val="tx1"/>
                </a:solidFill>
              </a:rPr>
              <a:t>how</a:t>
            </a:r>
            <a:r>
              <a:rPr lang="it-IT" sz="3200" dirty="0">
                <a:solidFill>
                  <a:schemeClr val="tx1"/>
                </a:solidFill>
              </a:rPr>
              <a:t> </a:t>
            </a:r>
            <a:r>
              <a:rPr lang="it-IT" sz="3200" dirty="0" err="1">
                <a:solidFill>
                  <a:schemeClr val="tx1"/>
                </a:solidFill>
              </a:rPr>
              <a:t>Quasilinear</a:t>
            </a:r>
            <a:r>
              <a:rPr lang="it-IT" sz="3200" dirty="0">
                <a:solidFill>
                  <a:schemeClr val="tx1"/>
                </a:solidFill>
              </a:rPr>
              <a:t> </a:t>
            </a:r>
            <a:r>
              <a:rPr lang="it-IT" sz="3200" dirty="0" err="1">
                <a:solidFill>
                  <a:schemeClr val="tx1"/>
                </a:solidFill>
              </a:rPr>
              <a:t>description</a:t>
            </a:r>
            <a:r>
              <a:rPr lang="it-IT" sz="3200" dirty="0">
                <a:solidFill>
                  <a:schemeClr val="tx1"/>
                </a:solidFill>
              </a:rPr>
              <a:t> </a:t>
            </a:r>
            <a:r>
              <a:rPr lang="it-IT" sz="3200" dirty="0" err="1">
                <a:solidFill>
                  <a:schemeClr val="tx1"/>
                </a:solidFill>
              </a:rPr>
              <a:t>is</a:t>
            </a:r>
            <a:r>
              <a:rPr lang="it-IT" sz="3200" dirty="0">
                <a:solidFill>
                  <a:schemeClr val="tx1"/>
                </a:solidFill>
              </a:rPr>
              <a:t> </a:t>
            </a:r>
            <a:r>
              <a:rPr lang="it-IT" sz="3200" dirty="0" err="1">
                <a:solidFill>
                  <a:schemeClr val="tx1"/>
                </a:solidFill>
              </a:rPr>
              <a:t>recovered</a:t>
            </a:r>
            <a:r>
              <a:rPr lang="it-IT" sz="3200" dirty="0">
                <a:solidFill>
                  <a:schemeClr val="tx1"/>
                </a:solidFill>
              </a:rPr>
              <a:t> in the </a:t>
            </a:r>
            <a:r>
              <a:rPr lang="it-IT" sz="3200" dirty="0" err="1">
                <a:solidFill>
                  <a:schemeClr val="tx1"/>
                </a:solidFill>
              </a:rPr>
              <a:t>proper</a:t>
            </a:r>
            <a:endParaRPr lang="it-IT" sz="3200" dirty="0">
              <a:solidFill>
                <a:schemeClr val="tx1"/>
              </a:solidFill>
            </a:endParaRPr>
          </a:p>
          <a:p>
            <a:pPr algn="l"/>
            <a:r>
              <a:rPr lang="it-IT" sz="3200" dirty="0">
                <a:solidFill>
                  <a:schemeClr val="tx1"/>
                </a:solidFill>
              </a:rPr>
              <a:t>    </a:t>
            </a:r>
            <a:r>
              <a:rPr lang="it-IT" sz="3200" dirty="0" err="1">
                <a:solidFill>
                  <a:schemeClr val="tx1"/>
                </a:solidFill>
              </a:rPr>
              <a:t>limit</a:t>
            </a:r>
            <a:r>
              <a:rPr lang="it-IT" sz="3200" dirty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9777734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 err="1"/>
              <a:t>Quasilinear</a:t>
            </a:r>
            <a:r>
              <a:rPr lang="it-IT" dirty="0"/>
              <a:t> </a:t>
            </a:r>
            <a:r>
              <a:rPr lang="it-IT" dirty="0" err="1"/>
              <a:t>limit</a:t>
            </a:r>
            <a:endParaRPr dirty="0"/>
          </a:p>
        </p:txBody>
      </p:sp>
      <p:sp>
        <p:nvSpPr>
          <p:cNvPr id="2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31</a:t>
            </a:fld>
            <a:endParaRPr dirty="0"/>
          </a:p>
        </p:txBody>
      </p:sp>
      <p:pic>
        <p:nvPicPr>
          <p:cNvPr id="239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7736" y="8874951"/>
            <a:ext cx="5553849" cy="8210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029" y="8769368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9E29B8B-4B9C-F049-8FB2-4AB86A9334B3}"/>
              </a:ext>
            </a:extLst>
          </p:cNvPr>
          <p:cNvSpPr txBox="1"/>
          <p:nvPr/>
        </p:nvSpPr>
        <p:spPr>
          <a:xfrm>
            <a:off x="457076" y="6523562"/>
            <a:ext cx="11841383" cy="20723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742950" indent="-742950" algn="l">
              <a:buFont typeface="+mj-lt"/>
              <a:buAutoNum type="arabicPeriod"/>
            </a:pPr>
            <a:r>
              <a:rPr lang="it-IT" sz="3200" dirty="0"/>
              <a:t>Propagator </a:t>
            </a:r>
            <a:r>
              <a:rPr lang="it-IT" sz="3200" dirty="0" err="1"/>
              <a:t>becomes</a:t>
            </a:r>
            <a:r>
              <a:rPr lang="it-IT" sz="3200" dirty="0"/>
              <a:t> the linear </a:t>
            </a:r>
            <a:r>
              <a:rPr lang="it-IT" sz="3200" dirty="0" err="1"/>
              <a:t>one</a:t>
            </a:r>
            <a:endParaRPr lang="it-IT" sz="3200" dirty="0"/>
          </a:p>
          <a:p>
            <a:pPr marL="742950" indent="-742950" algn="l">
              <a:buFont typeface="+mj-lt"/>
              <a:buAutoNum type="arabicPeriod"/>
            </a:pPr>
            <a:r>
              <a:rPr lang="it-IT" sz="3200" dirty="0"/>
              <a:t>The </a:t>
            </a:r>
            <a:r>
              <a:rPr lang="it-IT" sz="3200" dirty="0" err="1"/>
              <a:t>spectrum</a:t>
            </a:r>
            <a:r>
              <a:rPr lang="it-IT" sz="3200" dirty="0"/>
              <a:t> </a:t>
            </a:r>
            <a:r>
              <a:rPr lang="it-IT" sz="3200" dirty="0" err="1"/>
              <a:t>is</a:t>
            </a:r>
            <a:r>
              <a:rPr lang="it-IT" sz="3200" dirty="0"/>
              <a:t> </a:t>
            </a:r>
            <a:r>
              <a:rPr lang="it-IT" sz="3200" dirty="0" err="1"/>
              <a:t>considered</a:t>
            </a:r>
            <a:r>
              <a:rPr lang="it-IT" sz="3200" dirty="0"/>
              <a:t> </a:t>
            </a:r>
            <a:r>
              <a:rPr lang="it-IT" sz="3200" dirty="0" err="1"/>
              <a:t>broad</a:t>
            </a:r>
            <a:r>
              <a:rPr lang="it-IT" sz="3200" dirty="0"/>
              <a:t> (</a:t>
            </a:r>
            <a:r>
              <a:rPr lang="it-IT" sz="3200" dirty="0" err="1"/>
              <a:t>w.r.t</a:t>
            </a:r>
            <a:r>
              <a:rPr lang="it-IT" sz="3200" dirty="0"/>
              <a:t>. </a:t>
            </a:r>
            <a:r>
              <a:rPr lang="it-IT" sz="3200" dirty="0" err="1">
                <a:latin typeface="Symbol" pitchFamily="2" charset="2"/>
              </a:rPr>
              <a:t>w</a:t>
            </a:r>
            <a:r>
              <a:rPr lang="it-IT" sz="3200" baseline="-25000" dirty="0" err="1"/>
              <a:t>trap</a:t>
            </a:r>
            <a:r>
              <a:rPr lang="it-IT" sz="3200" dirty="0"/>
              <a:t>) small </a:t>
            </a:r>
            <a:r>
              <a:rPr lang="it-IT" sz="3200" dirty="0" err="1"/>
              <a:t>Kubo</a:t>
            </a:r>
            <a:r>
              <a:rPr lang="it-IT" sz="3200" dirty="0"/>
              <a:t> #</a:t>
            </a:r>
          </a:p>
          <a:p>
            <a:pPr marL="742950" indent="-742950" algn="l">
              <a:buFont typeface="+mj-lt"/>
              <a:buAutoNum type="arabicPeriod"/>
            </a:pPr>
            <a:r>
              <a:rPr lang="it-IT" sz="3200" dirty="0" err="1"/>
              <a:t>Resonances</a:t>
            </a:r>
            <a:r>
              <a:rPr lang="it-IT" sz="3200" dirty="0"/>
              <a:t> </a:t>
            </a:r>
            <a:r>
              <a:rPr lang="it-IT" sz="3200" dirty="0" err="1"/>
              <a:t>overlap</a:t>
            </a:r>
            <a:r>
              <a:rPr lang="it-IT" sz="3200" dirty="0"/>
              <a:t> and </a:t>
            </a:r>
            <a:r>
              <a:rPr lang="it-IT" sz="3200" dirty="0" err="1">
                <a:latin typeface="Symbol" pitchFamily="2" charset="2"/>
              </a:rPr>
              <a:t>w</a:t>
            </a:r>
            <a:r>
              <a:rPr lang="it-IT" sz="3200" baseline="-25000" dirty="0" err="1"/>
              <a:t>trap</a:t>
            </a:r>
            <a:r>
              <a:rPr lang="it-IT" sz="3200" dirty="0"/>
              <a:t> &gt;&gt; 1/</a:t>
            </a:r>
            <a:r>
              <a:rPr lang="it-IT" sz="3200" dirty="0" err="1">
                <a:latin typeface="Symbol" pitchFamily="2" charset="2"/>
              </a:rPr>
              <a:t>t</a:t>
            </a:r>
            <a:r>
              <a:rPr lang="it-IT" sz="3200" baseline="-25000" dirty="0" err="1"/>
              <a:t>diff</a:t>
            </a:r>
            <a:r>
              <a:rPr lang="it-IT" sz="3200" baseline="-25000" dirty="0"/>
              <a:t>  </a:t>
            </a:r>
            <a:r>
              <a:rPr lang="it-IT" sz="3200" dirty="0"/>
              <a:t>~</a:t>
            </a:r>
            <a:r>
              <a:rPr lang="it-IT" sz="3200" baseline="-25000" dirty="0"/>
              <a:t> </a:t>
            </a:r>
            <a:r>
              <a:rPr lang="it-IT" sz="3200" dirty="0"/>
              <a:t>1/</a:t>
            </a:r>
            <a:r>
              <a:rPr lang="it-IT" sz="3200" dirty="0" err="1">
                <a:latin typeface="Symbol" pitchFamily="2" charset="2"/>
                <a:ea typeface="Helvetica Neue" panose="02000503000000020004" pitchFamily="2" charset="0"/>
                <a:cs typeface="Helvetica Neue" panose="02000503000000020004" pitchFamily="2" charset="0"/>
              </a:rPr>
              <a:t>t</a:t>
            </a:r>
            <a:r>
              <a:rPr lang="it-IT" sz="3200" baseline="-250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NL</a:t>
            </a:r>
            <a:endParaRPr lang="it-IT" sz="3200" baseline="-25000" dirty="0"/>
          </a:p>
          <a:p>
            <a:pPr marL="742950" indent="-742950" algn="l">
              <a:buFont typeface="+mj-lt"/>
              <a:buAutoNum type="arabicPeriod"/>
            </a:pPr>
            <a:r>
              <a:rPr lang="it-IT" sz="3200" dirty="0" err="1"/>
              <a:t>Near</a:t>
            </a:r>
            <a:r>
              <a:rPr lang="it-IT" sz="3200" dirty="0"/>
              <a:t> </a:t>
            </a:r>
            <a:r>
              <a:rPr lang="it-IT" sz="3200" dirty="0" err="1"/>
              <a:t>marginal</a:t>
            </a:r>
            <a:r>
              <a:rPr lang="it-IT" sz="3200" dirty="0"/>
              <a:t> </a:t>
            </a:r>
            <a:r>
              <a:rPr lang="it-IT" sz="3200" dirty="0" err="1"/>
              <a:t>stability</a:t>
            </a:r>
            <a:r>
              <a:rPr lang="it-IT" sz="3200" dirty="0"/>
              <a:t>: </a:t>
            </a:r>
            <a:r>
              <a:rPr lang="it-IT" sz="3200" dirty="0">
                <a:latin typeface="Symbol" pitchFamily="2" charset="2"/>
              </a:rPr>
              <a:t>g</a:t>
            </a:r>
            <a:r>
              <a:rPr lang="it-IT" sz="3200" dirty="0"/>
              <a:t> </a:t>
            </a:r>
            <a:r>
              <a:rPr lang="it-IT" sz="3200" dirty="0" err="1"/>
              <a:t>even</a:t>
            </a:r>
            <a:r>
              <a:rPr lang="it-IT" sz="3200" dirty="0"/>
              <a:t> </a:t>
            </a:r>
            <a:r>
              <a:rPr lang="it-IT" sz="3200" dirty="0" err="1"/>
              <a:t>smaller</a:t>
            </a:r>
            <a:r>
              <a:rPr lang="it-IT" sz="3200" dirty="0"/>
              <a:t> </a:t>
            </a:r>
            <a:r>
              <a:rPr lang="it-IT" sz="3200" dirty="0" err="1"/>
              <a:t>than</a:t>
            </a:r>
            <a:r>
              <a:rPr lang="it-IT" sz="3200" dirty="0"/>
              <a:t> 1/</a:t>
            </a:r>
            <a:r>
              <a:rPr lang="it-IT" sz="3200" dirty="0" err="1">
                <a:latin typeface="Symbol" pitchFamily="2" charset="2"/>
              </a:rPr>
              <a:t>t</a:t>
            </a:r>
            <a:r>
              <a:rPr lang="it-IT" sz="3200" baseline="-25000" dirty="0" err="1"/>
              <a:t>diff</a:t>
            </a:r>
            <a:r>
              <a:rPr lang="it-IT" sz="3200" baseline="-25000" dirty="0"/>
              <a:t>  </a:t>
            </a:r>
            <a:r>
              <a:rPr lang="it-IT" sz="3200" dirty="0"/>
              <a:t>~</a:t>
            </a:r>
            <a:r>
              <a:rPr lang="it-IT" sz="3200" baseline="-25000" dirty="0"/>
              <a:t> </a:t>
            </a:r>
            <a:r>
              <a:rPr lang="it-IT" sz="3200" dirty="0"/>
              <a:t>1/</a:t>
            </a:r>
            <a:r>
              <a:rPr lang="it-IT" sz="3200" dirty="0" err="1">
                <a:latin typeface="Symbol" pitchFamily="2" charset="2"/>
                <a:ea typeface="Helvetica Neue" panose="02000503000000020004" pitchFamily="2" charset="0"/>
                <a:cs typeface="Helvetica Neue" panose="02000503000000020004" pitchFamily="2" charset="0"/>
              </a:rPr>
              <a:t>t</a:t>
            </a:r>
            <a:r>
              <a:rPr lang="it-IT" sz="3200" baseline="-250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NL</a:t>
            </a:r>
            <a:endParaRPr lang="it-IT" sz="3200" baseline="-25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02C3668-7045-8A42-BD45-4E6DF904FC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7424" y="2049973"/>
            <a:ext cx="8166789" cy="228289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2749924-C01E-B84B-9026-F38A16373107}"/>
              </a:ext>
            </a:extLst>
          </p:cNvPr>
          <p:cNvSpPr txBox="1"/>
          <p:nvPr/>
        </p:nvSpPr>
        <p:spPr>
          <a:xfrm>
            <a:off x="530013" y="1393383"/>
            <a:ext cx="5847755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  <a:sym typeface="Wingdings" pitchFamily="2" charset="2"/>
              </a:rPr>
              <a:t>Dyson – like equation (DSE)</a:t>
            </a:r>
            <a:endParaRPr kumimoji="0" lang="it-IT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BF1093A-12C0-AD41-9546-FF79C3A36A7E}"/>
              </a:ext>
            </a:extLst>
          </p:cNvPr>
          <p:cNvSpPr txBox="1"/>
          <p:nvPr/>
        </p:nvSpPr>
        <p:spPr>
          <a:xfrm>
            <a:off x="658253" y="4420714"/>
            <a:ext cx="2795637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r>
              <a:rPr kumimoji="0" lang="en-US" sz="36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Wingdings" pitchFamily="2" charset="2"/>
              </a:rPr>
              <a:t>Closed by …</a:t>
            </a:r>
            <a:endParaRPr kumimoji="0" lang="it-IT" sz="36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10881CF-DF07-2B4A-98D9-737D8B671C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9678" y="4332869"/>
            <a:ext cx="7374535" cy="154385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378C8EC-6993-2144-AE5B-3EBAC912C1A3}"/>
              </a:ext>
            </a:extLst>
          </p:cNvPr>
          <p:cNvSpPr txBox="1"/>
          <p:nvPr/>
        </p:nvSpPr>
        <p:spPr>
          <a:xfrm>
            <a:off x="9199844" y="4123483"/>
            <a:ext cx="3765454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2800" b="1" dirty="0" err="1">
                <a:solidFill>
                  <a:srgbClr val="FF0000"/>
                </a:solidFill>
              </a:rPr>
              <a:t>r</a:t>
            </a:r>
            <a:r>
              <a:rPr kumimoji="0" lang="it-IT" sz="2800" b="1" i="0" u="none" strike="noStrike" cap="none" spc="0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esonance</a:t>
            </a:r>
            <a:r>
              <a:rPr kumimoji="0" lang="it-IT" sz="28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</a:t>
            </a:r>
            <a:r>
              <a:rPr kumimoji="0" lang="it-IT" sz="2800" b="1" i="0" u="none" strike="noStrike" cap="none" spc="0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broadening</a:t>
            </a:r>
            <a:endParaRPr kumimoji="0" lang="it-IT" sz="28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51224C9-EC10-C142-9FD3-8306BDE83D25}"/>
              </a:ext>
            </a:extLst>
          </p:cNvPr>
          <p:cNvCxnSpPr>
            <a:cxnSpLocks/>
          </p:cNvCxnSpPr>
          <p:nvPr/>
        </p:nvCxnSpPr>
        <p:spPr>
          <a:xfrm flipV="1">
            <a:off x="10532706" y="4628634"/>
            <a:ext cx="1099731" cy="747001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8035E2BC-7CC6-EB42-B7A3-63BE42744B7E}"/>
              </a:ext>
            </a:extLst>
          </p:cNvPr>
          <p:cNvSpPr txBox="1"/>
          <p:nvPr/>
        </p:nvSpPr>
        <p:spPr>
          <a:xfrm>
            <a:off x="8805505" y="6294914"/>
            <a:ext cx="4159793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2800" b="1" dirty="0">
                <a:solidFill>
                  <a:srgbClr val="FF0000"/>
                </a:solidFill>
              </a:rPr>
              <a:t>s</a:t>
            </a:r>
            <a:r>
              <a:rPr kumimoji="0" lang="it-IT" sz="28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low </a:t>
            </a:r>
            <a:r>
              <a:rPr kumimoji="0" lang="it-IT" sz="2800" b="1" i="0" u="none" strike="noStrike" cap="none" spc="0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spatiotemporal</a:t>
            </a:r>
            <a:r>
              <a:rPr kumimoji="0" lang="it-IT" sz="28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</a:t>
            </a:r>
            <a:r>
              <a:rPr kumimoji="0" lang="it-IT" sz="2800" b="1" i="0" u="none" strike="noStrike" cap="none" spc="0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dep</a:t>
            </a:r>
            <a:r>
              <a:rPr kumimoji="0" lang="it-IT" sz="28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.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8B45985-928A-4848-9823-AA413410F183}"/>
              </a:ext>
            </a:extLst>
          </p:cNvPr>
          <p:cNvCxnSpPr>
            <a:cxnSpLocks/>
          </p:cNvCxnSpPr>
          <p:nvPr/>
        </p:nvCxnSpPr>
        <p:spPr>
          <a:xfrm>
            <a:off x="9173548" y="5779127"/>
            <a:ext cx="1166875" cy="613968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6" name="&quot;No&quot; Symbol 5">
            <a:extLst>
              <a:ext uri="{FF2B5EF4-FFF2-40B4-BE49-F238E27FC236}">
                <a16:creationId xmlns:a16="http://schemas.microsoft.com/office/drawing/2014/main" id="{0F8C8B13-F5C6-4348-AC4F-A7C90C756FA9}"/>
              </a:ext>
            </a:extLst>
          </p:cNvPr>
          <p:cNvSpPr/>
          <p:nvPr/>
        </p:nvSpPr>
        <p:spPr>
          <a:xfrm>
            <a:off x="8581662" y="5253209"/>
            <a:ext cx="519917" cy="525245"/>
          </a:xfrm>
          <a:prstGeom prst="noSmoking">
            <a:avLst/>
          </a:prstGeom>
          <a:blipFill rotWithShape="1">
            <a:blip r:embed="rId6">
              <a:alphaModFix amt="20000"/>
            </a:blip>
            <a:srcRect/>
            <a:tile tx="0" ty="0" sx="100000" sy="100000" flip="none" algn="tl"/>
          </a:blipFill>
          <a:ln w="12700" cap="flat">
            <a:solidFill>
              <a:schemeClr val="accent5">
                <a:lumMod val="60000"/>
                <a:lumOff val="40000"/>
              </a:schemeClr>
            </a:solidFill>
            <a:miter lim="400000"/>
          </a:ln>
          <a:effectLst>
            <a:outerShdw blurRad="38100" dist="25400" dir="5400000" rotWithShape="0">
              <a:srgbClr val="000000">
                <a:alpha val="47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2" name="&quot;No&quot; Symbol 21">
            <a:extLst>
              <a:ext uri="{FF2B5EF4-FFF2-40B4-BE49-F238E27FC236}">
                <a16:creationId xmlns:a16="http://schemas.microsoft.com/office/drawing/2014/main" id="{D50B358A-3AF2-8748-8925-89C7907A1383}"/>
              </a:ext>
            </a:extLst>
          </p:cNvPr>
          <p:cNvSpPr/>
          <p:nvPr/>
        </p:nvSpPr>
        <p:spPr>
          <a:xfrm>
            <a:off x="10023558" y="5262667"/>
            <a:ext cx="519917" cy="525245"/>
          </a:xfrm>
          <a:prstGeom prst="noSmoking">
            <a:avLst/>
          </a:prstGeom>
          <a:blipFill rotWithShape="1">
            <a:blip r:embed="rId6">
              <a:alphaModFix amt="20000"/>
            </a:blip>
            <a:srcRect/>
            <a:tile tx="0" ty="0" sx="100000" sy="100000" flip="none" algn="tl"/>
          </a:blipFill>
          <a:ln w="12700" cap="flat">
            <a:solidFill>
              <a:schemeClr val="accent5">
                <a:lumMod val="60000"/>
                <a:lumOff val="40000"/>
              </a:schemeClr>
            </a:solidFill>
            <a:miter lim="400000"/>
          </a:ln>
          <a:effectLst>
            <a:outerShdw blurRad="38100" dist="25400" dir="5400000" rotWithShape="0">
              <a:srgbClr val="000000">
                <a:alpha val="47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308821626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 err="1"/>
              <a:t>Chorus</a:t>
            </a:r>
            <a:r>
              <a:rPr lang="it-IT" dirty="0"/>
              <a:t> and fusion </a:t>
            </a:r>
            <a:r>
              <a:rPr lang="it-IT" dirty="0" err="1"/>
              <a:t>plasmas</a:t>
            </a:r>
            <a:r>
              <a:rPr lang="it-IT" dirty="0"/>
              <a:t> - II</a:t>
            </a:r>
            <a:endParaRPr dirty="0"/>
          </a:p>
        </p:txBody>
      </p:sp>
      <p:sp>
        <p:nvSpPr>
          <p:cNvPr id="2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32</a:t>
            </a:fld>
            <a:endParaRPr dirty="0"/>
          </a:p>
        </p:txBody>
      </p:sp>
      <p:pic>
        <p:nvPicPr>
          <p:cNvPr id="239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7736" y="8874951"/>
            <a:ext cx="5553849" cy="8210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029" y="8769368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6D61687-171F-F24C-97E4-5139E39F1044}"/>
              </a:ext>
            </a:extLst>
          </p:cNvPr>
          <p:cNvSpPr txBox="1"/>
          <p:nvPr/>
        </p:nvSpPr>
        <p:spPr>
          <a:xfrm>
            <a:off x="158174" y="1233882"/>
            <a:ext cx="12633267" cy="10874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Direct connection with Dyson </a:t>
            </a:r>
            <a:r>
              <a:rPr lang="en-US" altLang="zh-CN" b="1" dirty="0" err="1">
                <a:solidFill>
                  <a:srgbClr val="FF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Schr</a:t>
            </a:r>
            <a:r>
              <a:rPr lang="en-US" b="1" dirty="0" err="1">
                <a:solidFill>
                  <a:srgbClr val="FF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/>
              </a:rPr>
              <a:t>ö</a:t>
            </a:r>
            <a:r>
              <a:rPr lang="it-IT" b="1" dirty="0" err="1">
                <a:solidFill>
                  <a:srgbClr val="FF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/>
              </a:rPr>
              <a:t>dinger</a:t>
            </a:r>
            <a:r>
              <a:rPr lang="it-IT" b="1" dirty="0">
                <a:solidFill>
                  <a:srgbClr val="FF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/>
              </a:rPr>
              <a:t> Model (DSM) </a:t>
            </a:r>
            <a:r>
              <a:rPr lang="en-US" altLang="zh-CN" b="1" dirty="0">
                <a:solidFill>
                  <a:srgbClr val="FF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:</a:t>
            </a:r>
          </a:p>
          <a:p>
            <a:pPr algn="r"/>
            <a:r>
              <a:rPr lang="en-US" altLang="zh-CN" sz="28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(ZCFQ </a:t>
            </a:r>
            <a:r>
              <a:rPr lang="en-US" altLang="zh-CN" sz="28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seminar Nov 20/2020)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64B0F9-A362-9345-BCFD-58EFBAD5FA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187" y="2321359"/>
            <a:ext cx="10357378" cy="5954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638987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en-US" dirty="0"/>
              <a:t>Conclusions</a:t>
            </a:r>
            <a:endParaRPr dirty="0"/>
          </a:p>
        </p:txBody>
      </p:sp>
      <p:sp>
        <p:nvSpPr>
          <p:cNvPr id="2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33</a:t>
            </a:fld>
            <a:endParaRPr dirty="0"/>
          </a:p>
        </p:txBody>
      </p:sp>
      <p:pic>
        <p:nvPicPr>
          <p:cNvPr id="239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7736" y="8874951"/>
            <a:ext cx="5553849" cy="8210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029" y="8769368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Calculate (analytically) DW/DAW scattering cross sections:…"/>
          <p:cNvSpPr txBox="1"/>
          <p:nvPr/>
        </p:nvSpPr>
        <p:spPr>
          <a:xfrm>
            <a:off x="398066" y="7802305"/>
            <a:ext cx="12606734" cy="12157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a14="http://schemas.microsoft.com/office/drawing/2010/main" xmlns:ma14="http://schemas.microsoft.com/office/mac/drawingml/2011/main" xmlns:m="http://schemas.openxmlformats.org/officeDocument/2006/math" xmlns="" val="1"/>
            </a:ext>
          </a:extLst>
        </p:spPr>
        <p:txBody>
          <a:bodyPr lIns="50800" tIns="50800" rIns="50800" bIns="50800" anchor="t">
            <a:spAutoFit/>
          </a:bodyPr>
          <a:lstStyle/>
          <a:p>
            <a:pPr marR="457200" defTabSz="457200">
              <a:spcBef>
                <a:spcPts val="1000"/>
              </a:spcBef>
              <a:buSzPct val="45000"/>
              <a:defRPr sz="3200" b="1">
                <a:solidFill>
                  <a:srgbClr val="FF030D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altLang="zh-CN" dirty="0"/>
              <a:t>THANK YOU!</a:t>
            </a:r>
          </a:p>
          <a:p>
            <a:pPr marR="457200" defTabSz="457200">
              <a:spcBef>
                <a:spcPts val="1000"/>
              </a:spcBef>
              <a:buSzPct val="45000"/>
              <a:defRPr sz="3200" b="1">
                <a:solidFill>
                  <a:srgbClr val="FF030D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altLang="zh-CN" dirty="0"/>
              <a:t>Your questions are welcome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6FDCD3-6F4E-784E-A68F-4E5082881FA8}"/>
              </a:ext>
            </a:extLst>
          </p:cNvPr>
          <p:cNvSpPr txBox="1"/>
          <p:nvPr/>
        </p:nvSpPr>
        <p:spPr>
          <a:xfrm>
            <a:off x="148022" y="1248315"/>
            <a:ext cx="12853564" cy="65043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571500" indent="-571500" algn="l">
              <a:buFont typeface="Wingdings" pitchFamily="2" charset="2"/>
              <a:buChar char="Ø"/>
            </a:pPr>
            <a:r>
              <a:rPr lang="it-IT" sz="3200" dirty="0"/>
              <a:t>The </a:t>
            </a:r>
            <a:r>
              <a:rPr lang="it-IT" sz="3200" dirty="0" err="1">
                <a:solidFill>
                  <a:srgbClr val="C00000"/>
                </a:solidFill>
              </a:rPr>
              <a:t>theoretical</a:t>
            </a:r>
            <a:r>
              <a:rPr lang="it-IT" sz="3200" dirty="0">
                <a:solidFill>
                  <a:srgbClr val="C00000"/>
                </a:solidFill>
              </a:rPr>
              <a:t> </a:t>
            </a:r>
            <a:r>
              <a:rPr lang="it-IT" sz="3200" dirty="0" err="1">
                <a:solidFill>
                  <a:srgbClr val="C00000"/>
                </a:solidFill>
              </a:rPr>
              <a:t>framework</a:t>
            </a:r>
            <a:r>
              <a:rPr lang="it-IT" sz="3200" dirty="0">
                <a:solidFill>
                  <a:srgbClr val="C00000"/>
                </a:solidFill>
              </a:rPr>
              <a:t> for </a:t>
            </a:r>
            <a:r>
              <a:rPr lang="it-IT" sz="3200" dirty="0" err="1">
                <a:solidFill>
                  <a:srgbClr val="C00000"/>
                </a:solidFill>
              </a:rPr>
              <a:t>chorus</a:t>
            </a:r>
            <a:r>
              <a:rPr lang="it-IT" sz="3200" dirty="0">
                <a:solidFill>
                  <a:srgbClr val="C00000"/>
                </a:solidFill>
              </a:rPr>
              <a:t> </a:t>
            </a:r>
            <a:r>
              <a:rPr lang="it-IT" sz="3200" dirty="0" err="1">
                <a:solidFill>
                  <a:srgbClr val="C00000"/>
                </a:solidFill>
              </a:rPr>
              <a:t>emission</a:t>
            </a:r>
            <a:r>
              <a:rPr lang="it-IT" sz="3200" dirty="0">
                <a:solidFill>
                  <a:srgbClr val="C00000"/>
                </a:solidFill>
              </a:rPr>
              <a:t> </a:t>
            </a:r>
            <a:r>
              <a:rPr lang="it-IT" sz="3200" dirty="0" err="1">
                <a:solidFill>
                  <a:srgbClr val="C00000"/>
                </a:solidFill>
              </a:rPr>
              <a:t>is</a:t>
            </a:r>
            <a:r>
              <a:rPr lang="it-IT" sz="3200" dirty="0">
                <a:solidFill>
                  <a:srgbClr val="C00000"/>
                </a:solidFill>
              </a:rPr>
              <a:t> </a:t>
            </a:r>
            <a:r>
              <a:rPr lang="it-IT" sz="3200" dirty="0" err="1">
                <a:solidFill>
                  <a:srgbClr val="C00000"/>
                </a:solidFill>
              </a:rPr>
              <a:t>fully</a:t>
            </a:r>
            <a:r>
              <a:rPr lang="it-IT" sz="3200" dirty="0">
                <a:solidFill>
                  <a:srgbClr val="C00000"/>
                </a:solidFill>
              </a:rPr>
              <a:t> </a:t>
            </a:r>
          </a:p>
          <a:p>
            <a:pPr algn="l"/>
            <a:r>
              <a:rPr lang="it-IT" sz="3200" dirty="0">
                <a:solidFill>
                  <a:srgbClr val="C00000"/>
                </a:solidFill>
              </a:rPr>
              <a:t>     </a:t>
            </a:r>
            <a:r>
              <a:rPr lang="it-IT" sz="3200" dirty="0" err="1">
                <a:solidFill>
                  <a:srgbClr val="C00000"/>
                </a:solidFill>
              </a:rPr>
              <a:t>developed</a:t>
            </a:r>
            <a:r>
              <a:rPr lang="it-IT" sz="3200" dirty="0"/>
              <a:t> </a:t>
            </a:r>
            <a:r>
              <a:rPr lang="it-IT" sz="3200" dirty="0" err="1"/>
              <a:t>based</a:t>
            </a:r>
            <a:r>
              <a:rPr lang="it-IT" sz="3200" dirty="0"/>
              <a:t> on the DSE+WKE </a:t>
            </a:r>
            <a:r>
              <a:rPr lang="it-IT" sz="3200" dirty="0" err="1"/>
              <a:t>solution</a:t>
            </a:r>
            <a:r>
              <a:rPr lang="it-IT" sz="3200" dirty="0"/>
              <a:t>. </a:t>
            </a:r>
            <a:r>
              <a:rPr lang="it-IT" sz="3200" dirty="0" err="1"/>
              <a:t>Supported</a:t>
            </a:r>
            <a:r>
              <a:rPr lang="it-IT" sz="3200" dirty="0"/>
              <a:t> by</a:t>
            </a:r>
          </a:p>
          <a:p>
            <a:pPr algn="l"/>
            <a:r>
              <a:rPr lang="it-IT" sz="3200" dirty="0"/>
              <a:t>     </a:t>
            </a:r>
            <a:r>
              <a:rPr lang="it-IT" sz="3200" dirty="0" err="1">
                <a:solidFill>
                  <a:srgbClr val="C00000"/>
                </a:solidFill>
              </a:rPr>
              <a:t>extensive</a:t>
            </a:r>
            <a:r>
              <a:rPr lang="it-IT" sz="3200" dirty="0">
                <a:solidFill>
                  <a:srgbClr val="C00000"/>
                </a:solidFill>
              </a:rPr>
              <a:t> </a:t>
            </a:r>
            <a:r>
              <a:rPr lang="it-IT" sz="3200" dirty="0" err="1">
                <a:solidFill>
                  <a:srgbClr val="C00000"/>
                </a:solidFill>
              </a:rPr>
              <a:t>numerical</a:t>
            </a:r>
            <a:r>
              <a:rPr lang="it-IT" sz="3200" dirty="0">
                <a:solidFill>
                  <a:srgbClr val="C00000"/>
                </a:solidFill>
              </a:rPr>
              <a:t> </a:t>
            </a:r>
            <a:r>
              <a:rPr lang="it-IT" sz="3200" dirty="0" err="1">
                <a:solidFill>
                  <a:srgbClr val="C00000"/>
                </a:solidFill>
              </a:rPr>
              <a:t>verification</a:t>
            </a:r>
            <a:r>
              <a:rPr lang="it-IT" sz="3200" dirty="0"/>
              <a:t>.  </a:t>
            </a:r>
          </a:p>
          <a:p>
            <a:pPr marL="457200" indent="-457200" algn="l">
              <a:buFont typeface="Wingdings" pitchFamily="2" charset="2"/>
              <a:buChar char="Ø"/>
            </a:pPr>
            <a:r>
              <a:rPr lang="it-IT" sz="3200" dirty="0"/>
              <a:t> </a:t>
            </a:r>
            <a:r>
              <a:rPr lang="it-IT" sz="3200" dirty="0" err="1"/>
              <a:t>It</a:t>
            </a:r>
            <a:r>
              <a:rPr lang="it-IT" sz="3200" dirty="0"/>
              <a:t> </a:t>
            </a:r>
            <a:r>
              <a:rPr lang="it-IT" sz="3200" dirty="0" err="1"/>
              <a:t>describes</a:t>
            </a:r>
            <a:r>
              <a:rPr lang="it-IT" sz="3200" dirty="0"/>
              <a:t> </a:t>
            </a:r>
            <a:r>
              <a:rPr lang="it-IT" sz="3200" b="1" dirty="0" err="1">
                <a:solidFill>
                  <a:schemeClr val="accent2">
                    <a:lumMod val="50000"/>
                  </a:schemeClr>
                </a:solidFill>
              </a:rPr>
              <a:t>universal</a:t>
            </a:r>
            <a:r>
              <a:rPr lang="it-IT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it-IT" sz="3200" b="1" dirty="0" err="1">
                <a:solidFill>
                  <a:schemeClr val="accent2">
                    <a:lumMod val="50000"/>
                  </a:schemeClr>
                </a:solidFill>
              </a:rPr>
              <a:t>chirping</a:t>
            </a:r>
            <a:r>
              <a:rPr lang="it-IT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it-IT" sz="3200" b="1" dirty="0" err="1">
                <a:solidFill>
                  <a:schemeClr val="accent2">
                    <a:lumMod val="50000"/>
                  </a:schemeClr>
                </a:solidFill>
              </a:rPr>
              <a:t>phenomena</a:t>
            </a:r>
            <a:r>
              <a:rPr lang="it-IT" sz="3200" b="1" dirty="0">
                <a:solidFill>
                  <a:schemeClr val="accent2">
                    <a:lumMod val="50000"/>
                  </a:schemeClr>
                </a:solidFill>
              </a:rPr>
              <a:t> in </a:t>
            </a:r>
            <a:r>
              <a:rPr lang="it-IT" sz="3200" b="1" dirty="0" err="1">
                <a:solidFill>
                  <a:schemeClr val="accent2">
                    <a:lumMod val="50000"/>
                  </a:schemeClr>
                </a:solidFill>
              </a:rPr>
              <a:t>space</a:t>
            </a:r>
            <a:r>
              <a:rPr lang="it-IT" sz="3200" b="1" dirty="0">
                <a:solidFill>
                  <a:schemeClr val="accent2">
                    <a:lumMod val="50000"/>
                  </a:schemeClr>
                </a:solidFill>
              </a:rPr>
              <a:t>/lab </a:t>
            </a:r>
            <a:r>
              <a:rPr lang="it-IT" sz="3200" b="1" dirty="0" err="1">
                <a:solidFill>
                  <a:schemeClr val="accent2">
                    <a:lumMod val="50000"/>
                  </a:schemeClr>
                </a:solidFill>
              </a:rPr>
              <a:t>plasmas</a:t>
            </a:r>
            <a:r>
              <a:rPr lang="it-IT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 marL="571500" indent="-571500" algn="l">
              <a:buFont typeface="Wingdings" pitchFamily="2" charset="2"/>
              <a:buChar char="Ø"/>
            </a:pPr>
            <a:r>
              <a:rPr lang="it-IT" sz="3200" dirty="0"/>
              <a:t>The </a:t>
            </a:r>
            <a:r>
              <a:rPr lang="it-IT" sz="3200" dirty="0" err="1">
                <a:solidFill>
                  <a:srgbClr val="0070C0"/>
                </a:solidFill>
              </a:rPr>
              <a:t>chorus</a:t>
            </a:r>
            <a:r>
              <a:rPr lang="it-IT" sz="3200" dirty="0">
                <a:solidFill>
                  <a:srgbClr val="0070C0"/>
                </a:solidFill>
              </a:rPr>
              <a:t> </a:t>
            </a:r>
            <a:r>
              <a:rPr lang="it-IT" sz="3200" dirty="0" err="1">
                <a:solidFill>
                  <a:srgbClr val="0070C0"/>
                </a:solidFill>
              </a:rPr>
              <a:t>problem</a:t>
            </a:r>
            <a:r>
              <a:rPr lang="it-IT" sz="3200" dirty="0">
                <a:solidFill>
                  <a:srgbClr val="0070C0"/>
                </a:solidFill>
              </a:rPr>
              <a:t> </a:t>
            </a:r>
            <a:r>
              <a:rPr lang="it-IT" sz="3200" dirty="0" err="1">
                <a:solidFill>
                  <a:srgbClr val="0070C0"/>
                </a:solidFill>
              </a:rPr>
              <a:t>is</a:t>
            </a:r>
            <a:r>
              <a:rPr lang="it-IT" sz="3200" dirty="0">
                <a:solidFill>
                  <a:srgbClr val="0070C0"/>
                </a:solidFill>
              </a:rPr>
              <a:t> the </a:t>
            </a:r>
            <a:r>
              <a:rPr lang="it-IT" sz="3200" dirty="0" err="1">
                <a:solidFill>
                  <a:srgbClr val="0070C0"/>
                </a:solidFill>
              </a:rPr>
              <a:t>analogue</a:t>
            </a:r>
            <a:r>
              <a:rPr lang="it-IT" sz="3200" dirty="0">
                <a:solidFill>
                  <a:srgbClr val="0070C0"/>
                </a:solidFill>
              </a:rPr>
              <a:t> of DSM</a:t>
            </a:r>
            <a:r>
              <a:rPr lang="it-IT" sz="3200" dirty="0"/>
              <a:t>, </a:t>
            </a:r>
            <a:r>
              <a:rPr lang="it-IT" sz="3200" dirty="0" err="1"/>
              <a:t>where</a:t>
            </a:r>
            <a:r>
              <a:rPr lang="it-IT" sz="3200" dirty="0"/>
              <a:t> </a:t>
            </a:r>
          </a:p>
          <a:p>
            <a:pPr algn="l"/>
            <a:r>
              <a:rPr lang="it-IT" sz="3200" dirty="0"/>
              <a:t>     the </a:t>
            </a:r>
            <a:r>
              <a:rPr lang="it-IT" sz="3200" dirty="0">
                <a:solidFill>
                  <a:srgbClr val="0070C0"/>
                </a:solidFill>
              </a:rPr>
              <a:t>NLSE</a:t>
            </a:r>
            <a:r>
              <a:rPr lang="it-IT" sz="3200" dirty="0"/>
              <a:t> </a:t>
            </a:r>
            <a:r>
              <a:rPr lang="it-IT" sz="3200" dirty="0" err="1"/>
              <a:t>is</a:t>
            </a:r>
            <a:r>
              <a:rPr lang="it-IT" sz="3200" dirty="0"/>
              <a:t> </a:t>
            </a:r>
            <a:r>
              <a:rPr lang="it-IT" sz="3200" dirty="0" err="1"/>
              <a:t>replaced</a:t>
            </a:r>
            <a:r>
              <a:rPr lang="it-IT" sz="3200" dirty="0"/>
              <a:t> by the </a:t>
            </a:r>
            <a:r>
              <a:rPr lang="it-IT" sz="3200" dirty="0">
                <a:solidFill>
                  <a:srgbClr val="0070C0"/>
                </a:solidFill>
              </a:rPr>
              <a:t>WKE. </a:t>
            </a:r>
            <a:r>
              <a:rPr lang="it-IT" sz="3200" dirty="0" err="1">
                <a:solidFill>
                  <a:schemeClr val="tx1"/>
                </a:solidFill>
              </a:rPr>
              <a:t>This</a:t>
            </a:r>
            <a:r>
              <a:rPr lang="it-IT" sz="3200" dirty="0">
                <a:solidFill>
                  <a:schemeClr val="tx1"/>
                </a:solidFill>
              </a:rPr>
              <a:t> </a:t>
            </a:r>
            <a:r>
              <a:rPr lang="it-IT" sz="3200" dirty="0" err="1">
                <a:solidFill>
                  <a:schemeClr val="tx1"/>
                </a:solidFill>
              </a:rPr>
              <a:t>provides</a:t>
            </a:r>
            <a:r>
              <a:rPr lang="it-IT" sz="3200" dirty="0">
                <a:solidFill>
                  <a:schemeClr val="tx1"/>
                </a:solidFill>
              </a:rPr>
              <a:t> a </a:t>
            </a:r>
            <a:r>
              <a:rPr lang="it-IT" sz="3200" dirty="0" err="1">
                <a:solidFill>
                  <a:schemeClr val="tx1"/>
                </a:solidFill>
              </a:rPr>
              <a:t>direct</a:t>
            </a:r>
            <a:r>
              <a:rPr lang="it-IT" sz="3200" dirty="0">
                <a:solidFill>
                  <a:schemeClr val="tx1"/>
                </a:solidFill>
              </a:rPr>
              <a:t> </a:t>
            </a:r>
            <a:r>
              <a:rPr lang="it-IT" sz="3200" dirty="0" err="1">
                <a:solidFill>
                  <a:schemeClr val="tx1"/>
                </a:solidFill>
              </a:rPr>
              <a:t>route</a:t>
            </a:r>
            <a:endParaRPr lang="it-IT" sz="3200" dirty="0">
              <a:solidFill>
                <a:schemeClr val="tx1"/>
              </a:solidFill>
            </a:endParaRPr>
          </a:p>
          <a:p>
            <a:pPr algn="l"/>
            <a:r>
              <a:rPr lang="it-IT" sz="3200" dirty="0">
                <a:solidFill>
                  <a:schemeClr val="tx1"/>
                </a:solidFill>
              </a:rPr>
              <a:t>     to </a:t>
            </a:r>
            <a:r>
              <a:rPr lang="it-IT" sz="3200" dirty="0" err="1">
                <a:solidFill>
                  <a:schemeClr val="tx1"/>
                </a:solidFill>
              </a:rPr>
              <a:t>demonstration</a:t>
            </a:r>
            <a:r>
              <a:rPr lang="it-IT" sz="3200" dirty="0">
                <a:solidFill>
                  <a:schemeClr val="tx1"/>
                </a:solidFill>
              </a:rPr>
              <a:t> </a:t>
            </a:r>
            <a:r>
              <a:rPr lang="it-IT" sz="3200" dirty="0" err="1">
                <a:solidFill>
                  <a:schemeClr val="tx1"/>
                </a:solidFill>
              </a:rPr>
              <a:t>that</a:t>
            </a:r>
            <a:r>
              <a:rPr lang="it-IT" sz="3200" dirty="0">
                <a:solidFill>
                  <a:schemeClr val="tx1"/>
                </a:solidFill>
              </a:rPr>
              <a:t> the </a:t>
            </a:r>
            <a:r>
              <a:rPr lang="it-IT" sz="3200" dirty="0">
                <a:solidFill>
                  <a:srgbClr val="0070C0"/>
                </a:solidFill>
              </a:rPr>
              <a:t>DSE+WKE/NLSE </a:t>
            </a:r>
            <a:r>
              <a:rPr lang="it-IT" sz="3200" dirty="0" err="1">
                <a:solidFill>
                  <a:srgbClr val="0070C0"/>
                </a:solidFill>
              </a:rPr>
              <a:t>solution</a:t>
            </a:r>
            <a:r>
              <a:rPr lang="it-IT" sz="3200" dirty="0">
                <a:solidFill>
                  <a:srgbClr val="0070C0"/>
                </a:solidFill>
              </a:rPr>
              <a:t> </a:t>
            </a:r>
            <a:r>
              <a:rPr lang="it-IT" sz="3200" dirty="0" err="1">
                <a:solidFill>
                  <a:srgbClr val="0070C0"/>
                </a:solidFill>
              </a:rPr>
              <a:t>reduces</a:t>
            </a:r>
            <a:r>
              <a:rPr lang="it-IT" sz="3200" dirty="0">
                <a:solidFill>
                  <a:srgbClr val="0070C0"/>
                </a:solidFill>
              </a:rPr>
              <a:t> to QL</a:t>
            </a:r>
            <a:endParaRPr lang="it-IT" sz="3200" dirty="0">
              <a:solidFill>
                <a:schemeClr val="tx1"/>
              </a:solidFill>
            </a:endParaRPr>
          </a:p>
          <a:p>
            <a:pPr algn="l"/>
            <a:r>
              <a:rPr lang="it-IT" sz="3200" dirty="0">
                <a:solidFill>
                  <a:schemeClr val="tx1"/>
                </a:solidFill>
              </a:rPr>
              <a:t>     in the </a:t>
            </a:r>
            <a:r>
              <a:rPr lang="it-IT" sz="3200" dirty="0" err="1">
                <a:solidFill>
                  <a:schemeClr val="tx1"/>
                </a:solidFill>
              </a:rPr>
              <a:t>proper</a:t>
            </a:r>
            <a:r>
              <a:rPr lang="it-IT" sz="3200" dirty="0">
                <a:solidFill>
                  <a:schemeClr val="tx1"/>
                </a:solidFill>
              </a:rPr>
              <a:t> </a:t>
            </a:r>
            <a:r>
              <a:rPr lang="it-IT" sz="3200" dirty="0" err="1">
                <a:solidFill>
                  <a:schemeClr val="tx1"/>
                </a:solidFill>
              </a:rPr>
              <a:t>limit</a:t>
            </a:r>
            <a:endParaRPr lang="it-IT" sz="3200" dirty="0">
              <a:solidFill>
                <a:schemeClr val="tx1"/>
              </a:solidFill>
            </a:endParaRPr>
          </a:p>
          <a:p>
            <a:pPr marL="571500" indent="-571500" algn="l">
              <a:buFont typeface="Wingdings" pitchFamily="2" charset="2"/>
              <a:buChar char="Ø"/>
            </a:pPr>
            <a:r>
              <a:rPr lang="it-IT" sz="3200" dirty="0" err="1"/>
              <a:t>This</a:t>
            </a:r>
            <a:r>
              <a:rPr lang="it-IT" sz="3200" dirty="0"/>
              <a:t> </a:t>
            </a:r>
            <a:r>
              <a:rPr lang="it-IT" sz="3200" dirty="0" err="1"/>
              <a:t>illustrates</a:t>
            </a:r>
            <a:r>
              <a:rPr lang="it-IT" sz="3200" dirty="0"/>
              <a:t> the </a:t>
            </a:r>
            <a:r>
              <a:rPr lang="it-IT" sz="3200" dirty="0">
                <a:solidFill>
                  <a:srgbClr val="C00000"/>
                </a:solidFill>
              </a:rPr>
              <a:t>DSM </a:t>
            </a:r>
            <a:r>
              <a:rPr lang="it-IT" sz="3200" dirty="0" err="1">
                <a:solidFill>
                  <a:srgbClr val="C00000"/>
                </a:solidFill>
              </a:rPr>
              <a:t>as</a:t>
            </a:r>
            <a:r>
              <a:rPr lang="it-IT" sz="3200" dirty="0">
                <a:solidFill>
                  <a:srgbClr val="C00000"/>
                </a:solidFill>
              </a:rPr>
              <a:t> a </a:t>
            </a:r>
            <a:r>
              <a:rPr lang="it-IT" sz="3200" dirty="0" err="1">
                <a:solidFill>
                  <a:srgbClr val="C00000"/>
                </a:solidFill>
              </a:rPr>
              <a:t>rubust</a:t>
            </a:r>
            <a:r>
              <a:rPr lang="it-IT" sz="3200" dirty="0">
                <a:solidFill>
                  <a:srgbClr val="C00000"/>
                </a:solidFill>
              </a:rPr>
              <a:t> </a:t>
            </a:r>
            <a:r>
              <a:rPr lang="it-IT" sz="3200" dirty="0" err="1">
                <a:solidFill>
                  <a:srgbClr val="C00000"/>
                </a:solidFill>
              </a:rPr>
              <a:t>framework</a:t>
            </a:r>
            <a:r>
              <a:rPr lang="it-IT" sz="3200" dirty="0">
                <a:solidFill>
                  <a:srgbClr val="C00000"/>
                </a:solidFill>
              </a:rPr>
              <a:t> </a:t>
            </a:r>
            <a:r>
              <a:rPr lang="it-IT" sz="3200" dirty="0"/>
              <a:t>for a </a:t>
            </a:r>
            <a:r>
              <a:rPr lang="it-IT" sz="3200" dirty="0" err="1">
                <a:solidFill>
                  <a:srgbClr val="C00000"/>
                </a:solidFill>
              </a:rPr>
              <a:t>hierarchy</a:t>
            </a:r>
            <a:r>
              <a:rPr lang="it-IT" sz="3200" dirty="0">
                <a:solidFill>
                  <a:srgbClr val="C00000"/>
                </a:solidFill>
              </a:rPr>
              <a:t> of </a:t>
            </a:r>
          </a:p>
          <a:p>
            <a:pPr algn="l"/>
            <a:r>
              <a:rPr lang="it-IT" sz="3200" dirty="0">
                <a:solidFill>
                  <a:srgbClr val="C00000"/>
                </a:solidFill>
              </a:rPr>
              <a:t>     </a:t>
            </a:r>
            <a:r>
              <a:rPr lang="it-IT" sz="3200" dirty="0" err="1">
                <a:solidFill>
                  <a:srgbClr val="C00000"/>
                </a:solidFill>
              </a:rPr>
              <a:t>reduced</a:t>
            </a:r>
            <a:r>
              <a:rPr lang="it-IT" sz="3200" dirty="0">
                <a:solidFill>
                  <a:srgbClr val="C00000"/>
                </a:solidFill>
              </a:rPr>
              <a:t> </a:t>
            </a:r>
            <a:r>
              <a:rPr lang="it-IT" sz="3200" dirty="0" err="1">
                <a:solidFill>
                  <a:srgbClr val="C00000"/>
                </a:solidFill>
              </a:rPr>
              <a:t>models</a:t>
            </a:r>
            <a:r>
              <a:rPr lang="it-IT" sz="3200" dirty="0">
                <a:solidFill>
                  <a:schemeClr val="tx1"/>
                </a:solidFill>
              </a:rPr>
              <a:t>, </a:t>
            </a:r>
            <a:r>
              <a:rPr lang="it-IT" sz="3200" dirty="0" err="1">
                <a:solidFill>
                  <a:schemeClr val="tx1"/>
                </a:solidFill>
              </a:rPr>
              <a:t>yielding</a:t>
            </a:r>
            <a:r>
              <a:rPr lang="it-IT" sz="3200" dirty="0">
                <a:solidFill>
                  <a:schemeClr val="tx1"/>
                </a:solidFill>
              </a:rPr>
              <a:t> QL and </a:t>
            </a:r>
            <a:r>
              <a:rPr lang="it-IT" sz="3200" dirty="0" err="1">
                <a:solidFill>
                  <a:schemeClr val="tx1"/>
                </a:solidFill>
              </a:rPr>
              <a:t>local</a:t>
            </a:r>
            <a:r>
              <a:rPr lang="it-IT" sz="3200" dirty="0">
                <a:solidFill>
                  <a:schemeClr val="tx1"/>
                </a:solidFill>
              </a:rPr>
              <a:t> CG</a:t>
            </a:r>
          </a:p>
          <a:p>
            <a:pPr marL="571500" indent="-571500" algn="l">
              <a:buFont typeface="Wingdings" pitchFamily="2" charset="2"/>
              <a:buChar char="Ø"/>
            </a:pPr>
            <a:r>
              <a:rPr lang="it-IT" sz="3200" dirty="0" err="1"/>
              <a:t>These</a:t>
            </a:r>
            <a:r>
              <a:rPr lang="it-IT" sz="3200" dirty="0"/>
              <a:t> </a:t>
            </a:r>
            <a:r>
              <a:rPr lang="it-IT" sz="3200" dirty="0" err="1"/>
              <a:t>results</a:t>
            </a:r>
            <a:r>
              <a:rPr lang="it-IT" sz="3200" dirty="0"/>
              <a:t> </a:t>
            </a:r>
            <a:r>
              <a:rPr lang="it-IT" sz="3200" dirty="0" err="1"/>
              <a:t>suggest</a:t>
            </a:r>
            <a:r>
              <a:rPr lang="it-IT" sz="3200" dirty="0"/>
              <a:t> the </a:t>
            </a:r>
            <a:r>
              <a:rPr lang="it-IT" sz="3200" dirty="0" err="1">
                <a:solidFill>
                  <a:srgbClr val="0070C0"/>
                </a:solidFill>
              </a:rPr>
              <a:t>systematic</a:t>
            </a:r>
            <a:r>
              <a:rPr lang="it-IT" sz="3200" dirty="0">
                <a:solidFill>
                  <a:srgbClr val="0070C0"/>
                </a:solidFill>
              </a:rPr>
              <a:t> </a:t>
            </a:r>
            <a:r>
              <a:rPr lang="it-IT" sz="3200" dirty="0" err="1">
                <a:solidFill>
                  <a:srgbClr val="0070C0"/>
                </a:solidFill>
              </a:rPr>
              <a:t>application</a:t>
            </a:r>
            <a:r>
              <a:rPr lang="it-IT" sz="3200" dirty="0">
                <a:solidFill>
                  <a:srgbClr val="0070C0"/>
                </a:solidFill>
              </a:rPr>
              <a:t> of DSM </a:t>
            </a:r>
            <a:r>
              <a:rPr lang="it-IT" sz="3200" dirty="0"/>
              <a:t>to a</a:t>
            </a:r>
          </a:p>
          <a:p>
            <a:pPr algn="l"/>
            <a:r>
              <a:rPr lang="it-IT" sz="3200" dirty="0">
                <a:solidFill>
                  <a:schemeClr val="tx1"/>
                </a:solidFill>
              </a:rPr>
              <a:t>     </a:t>
            </a:r>
            <a:r>
              <a:rPr lang="it-IT" sz="3200" dirty="0" err="1">
                <a:solidFill>
                  <a:srgbClr val="0070C0"/>
                </a:solidFill>
              </a:rPr>
              <a:t>broader</a:t>
            </a:r>
            <a:r>
              <a:rPr lang="it-IT" sz="3200" dirty="0">
                <a:solidFill>
                  <a:srgbClr val="0070C0"/>
                </a:solidFill>
              </a:rPr>
              <a:t> </a:t>
            </a:r>
            <a:r>
              <a:rPr lang="it-IT" sz="3200" dirty="0" err="1">
                <a:solidFill>
                  <a:srgbClr val="0070C0"/>
                </a:solidFill>
              </a:rPr>
              <a:t>class</a:t>
            </a:r>
            <a:r>
              <a:rPr lang="it-IT" sz="3200" dirty="0">
                <a:solidFill>
                  <a:srgbClr val="0070C0"/>
                </a:solidFill>
              </a:rPr>
              <a:t> </a:t>
            </a:r>
            <a:r>
              <a:rPr lang="it-IT" sz="3200" dirty="0">
                <a:solidFill>
                  <a:schemeClr val="tx1"/>
                </a:solidFill>
              </a:rPr>
              <a:t>of </a:t>
            </a:r>
            <a:r>
              <a:rPr lang="it-IT" sz="3200" dirty="0" err="1">
                <a:solidFill>
                  <a:schemeClr val="tx1"/>
                </a:solidFill>
              </a:rPr>
              <a:t>problems</a:t>
            </a:r>
            <a:r>
              <a:rPr lang="it-IT" sz="3200" dirty="0">
                <a:solidFill>
                  <a:schemeClr val="tx1"/>
                </a:solidFill>
              </a:rPr>
              <a:t> </a:t>
            </a:r>
            <a:r>
              <a:rPr lang="it-IT" sz="3200" dirty="0" err="1">
                <a:solidFill>
                  <a:schemeClr val="tx1"/>
                </a:solidFill>
              </a:rPr>
              <a:t>dealing</a:t>
            </a:r>
            <a:r>
              <a:rPr lang="it-IT" sz="3200" dirty="0">
                <a:solidFill>
                  <a:schemeClr val="tx1"/>
                </a:solidFill>
              </a:rPr>
              <a:t> with </a:t>
            </a:r>
            <a:r>
              <a:rPr lang="it-IT" sz="3200" dirty="0" err="1">
                <a:solidFill>
                  <a:srgbClr val="0070C0"/>
                </a:solidFill>
              </a:rPr>
              <a:t>transport</a:t>
            </a:r>
            <a:r>
              <a:rPr lang="it-IT" sz="3200" dirty="0">
                <a:solidFill>
                  <a:srgbClr val="0070C0"/>
                </a:solidFill>
              </a:rPr>
              <a:t> in </a:t>
            </a:r>
            <a:r>
              <a:rPr lang="it-IT" sz="3200" dirty="0" err="1">
                <a:solidFill>
                  <a:srgbClr val="0070C0"/>
                </a:solidFill>
              </a:rPr>
              <a:t>phase</a:t>
            </a:r>
            <a:r>
              <a:rPr lang="it-IT" sz="3200" dirty="0">
                <a:solidFill>
                  <a:srgbClr val="0070C0"/>
                </a:solidFill>
              </a:rPr>
              <a:t> </a:t>
            </a:r>
            <a:r>
              <a:rPr lang="it-IT" sz="3200" dirty="0" err="1">
                <a:solidFill>
                  <a:srgbClr val="0070C0"/>
                </a:solidFill>
              </a:rPr>
              <a:t>space</a:t>
            </a:r>
            <a:endParaRPr lang="it-IT" sz="3200" dirty="0">
              <a:solidFill>
                <a:srgbClr val="0070C0"/>
              </a:solidFill>
            </a:endParaRPr>
          </a:p>
          <a:p>
            <a:pPr algn="l"/>
            <a:r>
              <a:rPr lang="it-IT" sz="3200" dirty="0">
                <a:solidFill>
                  <a:schemeClr val="tx1"/>
                </a:solidFill>
              </a:rPr>
              <a:t>     (</a:t>
            </a:r>
            <a:r>
              <a:rPr lang="it-IT" sz="3200" dirty="0" err="1">
                <a:solidFill>
                  <a:schemeClr val="tx1"/>
                </a:solidFill>
              </a:rPr>
              <a:t>beyond</a:t>
            </a:r>
            <a:r>
              <a:rPr lang="it-IT" sz="3200" dirty="0">
                <a:solidFill>
                  <a:schemeClr val="tx1"/>
                </a:solidFill>
              </a:rPr>
              <a:t> AE/EPM/</a:t>
            </a:r>
            <a:r>
              <a:rPr lang="it-IT" sz="3200" dirty="0" err="1">
                <a:solidFill>
                  <a:schemeClr val="tx1"/>
                </a:solidFill>
              </a:rPr>
              <a:t>fishbones</a:t>
            </a:r>
            <a:r>
              <a:rPr lang="it-IT" sz="3200" dirty="0">
                <a:solidFill>
                  <a:schemeClr val="tx1"/>
                </a:solidFill>
              </a:rPr>
              <a:t>) </a:t>
            </a:r>
            <a:r>
              <a:rPr lang="it-IT" sz="3200" dirty="0">
                <a:solidFill>
                  <a:schemeClr val="tx1"/>
                </a:solidFill>
                <a:sym typeface="Wingdings" pitchFamily="2" charset="2"/>
              </a:rPr>
              <a:t> </a:t>
            </a:r>
            <a:r>
              <a:rPr lang="it-IT" sz="3200" dirty="0">
                <a:solidFill>
                  <a:schemeClr val="accent2">
                    <a:lumMod val="75000"/>
                  </a:schemeClr>
                </a:solidFill>
                <a:sym typeface="Wingdings" pitchFamily="2" charset="2"/>
              </a:rPr>
              <a:t>ATEP/TSVV#10 </a:t>
            </a:r>
            <a:r>
              <a:rPr lang="it-IT" sz="3200" dirty="0" err="1">
                <a:solidFill>
                  <a:schemeClr val="accent2">
                    <a:lumMod val="75000"/>
                  </a:schemeClr>
                </a:solidFill>
                <a:sym typeface="Wingdings" pitchFamily="2" charset="2"/>
              </a:rPr>
              <a:t>EUROfusion</a:t>
            </a:r>
            <a:r>
              <a:rPr lang="it-IT" sz="3200" dirty="0">
                <a:solidFill>
                  <a:schemeClr val="accent2">
                    <a:lumMod val="75000"/>
                  </a:schemeClr>
                </a:solidFill>
                <a:sym typeface="Wingdings" pitchFamily="2" charset="2"/>
              </a:rPr>
              <a:t> </a:t>
            </a:r>
            <a:r>
              <a:rPr lang="it-IT" sz="3200" dirty="0" err="1">
                <a:solidFill>
                  <a:schemeClr val="accent2">
                    <a:lumMod val="75000"/>
                  </a:schemeClr>
                </a:solidFill>
                <a:sym typeface="Wingdings" pitchFamily="2" charset="2"/>
              </a:rPr>
              <a:t>Proj</a:t>
            </a:r>
            <a:r>
              <a:rPr lang="it-IT" sz="3200" dirty="0">
                <a:solidFill>
                  <a:schemeClr val="tx1"/>
                </a:solidFill>
                <a:sym typeface="Wingdings" pitchFamily="2" charset="2"/>
              </a:rPr>
              <a:t>.</a:t>
            </a:r>
            <a:endParaRPr lang="it-IT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344710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 err="1"/>
              <a:t>Chorus</a:t>
            </a:r>
            <a:r>
              <a:rPr lang="it-IT" dirty="0"/>
              <a:t> and fusion </a:t>
            </a:r>
            <a:r>
              <a:rPr lang="it-IT" dirty="0" err="1"/>
              <a:t>plasmas</a:t>
            </a:r>
            <a:r>
              <a:rPr lang="it-IT" dirty="0"/>
              <a:t> - I</a:t>
            </a:r>
            <a:endParaRPr dirty="0"/>
          </a:p>
        </p:txBody>
      </p:sp>
      <p:sp>
        <p:nvSpPr>
          <p:cNvPr id="2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4</a:t>
            </a:fld>
            <a:endParaRPr dirty="0"/>
          </a:p>
        </p:txBody>
      </p:sp>
      <p:pic>
        <p:nvPicPr>
          <p:cNvPr id="239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7736" y="8874951"/>
            <a:ext cx="5553849" cy="8210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029" y="8769368"/>
            <a:ext cx="1914570" cy="962545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697FA4E-003E-5740-B616-0A1D29B05F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79" y="1199661"/>
            <a:ext cx="12758232" cy="7454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090276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 err="1"/>
              <a:t>Chorus</a:t>
            </a:r>
            <a:r>
              <a:rPr lang="it-IT" dirty="0"/>
              <a:t> and fusion </a:t>
            </a:r>
            <a:r>
              <a:rPr lang="it-IT" dirty="0" err="1"/>
              <a:t>plasmas</a:t>
            </a:r>
            <a:r>
              <a:rPr lang="it-IT" dirty="0"/>
              <a:t> - II</a:t>
            </a:r>
            <a:endParaRPr dirty="0"/>
          </a:p>
        </p:txBody>
      </p:sp>
      <p:sp>
        <p:nvSpPr>
          <p:cNvPr id="2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5</a:t>
            </a:fld>
            <a:endParaRPr dirty="0"/>
          </a:p>
        </p:txBody>
      </p:sp>
      <p:pic>
        <p:nvPicPr>
          <p:cNvPr id="239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7736" y="8874951"/>
            <a:ext cx="5553849" cy="8210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029" y="8769368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6D61687-171F-F24C-97E4-5139E39F1044}"/>
              </a:ext>
            </a:extLst>
          </p:cNvPr>
          <p:cNvSpPr txBox="1"/>
          <p:nvPr/>
        </p:nvSpPr>
        <p:spPr>
          <a:xfrm>
            <a:off x="158174" y="1233882"/>
            <a:ext cx="12633267" cy="10874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Direct connection with Dyson </a:t>
            </a:r>
            <a:r>
              <a:rPr lang="en-US" altLang="zh-CN" b="1" dirty="0" err="1">
                <a:solidFill>
                  <a:srgbClr val="FF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Schr</a:t>
            </a:r>
            <a:r>
              <a:rPr lang="en-US" b="1" dirty="0" err="1">
                <a:solidFill>
                  <a:srgbClr val="FF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/>
              </a:rPr>
              <a:t>ö</a:t>
            </a:r>
            <a:r>
              <a:rPr lang="it-IT" b="1" dirty="0" err="1">
                <a:solidFill>
                  <a:srgbClr val="FF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/>
              </a:rPr>
              <a:t>dinger</a:t>
            </a:r>
            <a:r>
              <a:rPr lang="it-IT" b="1" dirty="0">
                <a:solidFill>
                  <a:srgbClr val="FF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/>
              </a:rPr>
              <a:t> Model (DSM) </a:t>
            </a:r>
            <a:r>
              <a:rPr lang="en-US" altLang="zh-CN" b="1" dirty="0">
                <a:solidFill>
                  <a:srgbClr val="FF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:</a:t>
            </a:r>
          </a:p>
          <a:p>
            <a:pPr algn="r"/>
            <a:r>
              <a:rPr lang="en-US" altLang="zh-CN" sz="28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(ZCFQ </a:t>
            </a:r>
            <a:r>
              <a:rPr lang="en-US" altLang="zh-CN" sz="28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seminar Nov 20/2020)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64B0F9-A362-9345-BCFD-58EFBAD5FA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187" y="2321359"/>
            <a:ext cx="10357378" cy="5954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83598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 err="1"/>
              <a:t>Numerical</a:t>
            </a:r>
            <a:r>
              <a:rPr lang="it-IT" dirty="0"/>
              <a:t>/</a:t>
            </a:r>
            <a:r>
              <a:rPr lang="it-IT" dirty="0" err="1"/>
              <a:t>Theoretical</a:t>
            </a:r>
            <a:r>
              <a:rPr lang="it-IT" dirty="0"/>
              <a:t> </a:t>
            </a:r>
            <a:r>
              <a:rPr lang="it-IT" dirty="0" err="1"/>
              <a:t>framework</a:t>
            </a:r>
            <a:endParaRPr dirty="0"/>
          </a:p>
        </p:txBody>
      </p:sp>
      <p:sp>
        <p:nvSpPr>
          <p:cNvPr id="2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6</a:t>
            </a:fld>
            <a:endParaRPr dirty="0"/>
          </a:p>
        </p:txBody>
      </p:sp>
      <p:pic>
        <p:nvPicPr>
          <p:cNvPr id="239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7736" y="8874951"/>
            <a:ext cx="5553849" cy="8210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029" y="8769368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Calculate (analytically) DW/DAW scattering cross sections:…">
            <a:extLst>
              <a:ext uri="{FF2B5EF4-FFF2-40B4-BE49-F238E27FC236}">
                <a16:creationId xmlns:a16="http://schemas.microsoft.com/office/drawing/2014/main" id="{A845676B-512E-4544-8494-014DE6715F5B}"/>
              </a:ext>
            </a:extLst>
          </p:cNvPr>
          <p:cNvSpPr txBox="1"/>
          <p:nvPr/>
        </p:nvSpPr>
        <p:spPr>
          <a:xfrm>
            <a:off x="394851" y="4417954"/>
            <a:ext cx="12606734" cy="30059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a14="http://schemas.microsoft.com/office/drawing/2010/main" xmlns:ma14="http://schemas.microsoft.com/office/mac/drawingml/2011/main" xmlns:m="http://schemas.openxmlformats.org/officeDocument/2006/math" xmlns="" val="1"/>
            </a:ext>
          </a:extLst>
        </p:spPr>
        <p:txBody>
          <a:bodyPr lIns="50800" tIns="50800" rIns="50800" bIns="50800" anchor="t">
            <a:spAutoFit/>
          </a:bodyPr>
          <a:lstStyle/>
          <a:p>
            <a:pPr marL="321027" marR="457200" indent="-321027" algn="l" defTabSz="457200">
              <a:spcBef>
                <a:spcPts val="1000"/>
              </a:spcBef>
              <a:buSzPct val="45000"/>
              <a:buBlip>
                <a:blip r:embed="rId4"/>
              </a:buBlip>
              <a:defRPr sz="3200" b="1">
                <a:solidFill>
                  <a:srgbClr val="FF030D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altLang="zh-CN" sz="3200" dirty="0"/>
              <a:t>Theoretical framework fully analyzed:</a:t>
            </a:r>
          </a:p>
          <a:p>
            <a:pPr marL="2099027" marR="457200" lvl="4" indent="-321027" algn="just" defTabSz="457200">
              <a:spcBef>
                <a:spcPts val="1000"/>
              </a:spcBef>
              <a:buSzPct val="45000"/>
              <a:buBlip>
                <a:blip r:embed="rId4"/>
              </a:buBlip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altLang="zh-CN" sz="2800" dirty="0"/>
              <a:t>A theoretical framework of chorus wave excitation (</a:t>
            </a:r>
            <a:r>
              <a:rPr lang="it-IT" sz="2800" dirty="0" err="1">
                <a:sym typeface="Helvetica Neue"/>
              </a:rPr>
              <a:t>arXiv</a:t>
            </a:r>
            <a:r>
              <a:rPr lang="it-IT" sz="2800" dirty="0">
                <a:sym typeface="Helvetica Neue"/>
              </a:rPr>
              <a:t> </a:t>
            </a:r>
            <a:r>
              <a:rPr lang="it-IT" sz="2800" dirty="0" err="1">
                <a:sym typeface="Helvetica Neue"/>
              </a:rPr>
              <a:t>preprint</a:t>
            </a:r>
            <a:r>
              <a:rPr lang="it-IT" sz="2800" dirty="0">
                <a:sym typeface="Helvetica Neue"/>
              </a:rPr>
              <a:t> arXiv:2107.03151; </a:t>
            </a:r>
            <a:r>
              <a:rPr lang="it-IT" sz="2800" dirty="0" err="1">
                <a:sym typeface="Helvetica Neue"/>
              </a:rPr>
              <a:t>submitted</a:t>
            </a:r>
            <a:r>
              <a:rPr lang="it-IT" sz="2800" dirty="0">
                <a:sym typeface="Helvetica Neue"/>
              </a:rPr>
              <a:t> to JGR; </a:t>
            </a:r>
            <a:r>
              <a:rPr lang="it-IT" sz="2800" dirty="0">
                <a:sym typeface="Helvetica Neue"/>
                <a:hlinkClick r:id="rId5"/>
              </a:rPr>
              <a:t>PDF</a:t>
            </a:r>
            <a:r>
              <a:rPr lang="it-IT" sz="2800" dirty="0">
                <a:sym typeface="Helvetica Neue"/>
              </a:rPr>
              <a:t>)</a:t>
            </a:r>
            <a:endParaRPr lang="en-US" altLang="zh-CN" sz="2800" dirty="0"/>
          </a:p>
          <a:p>
            <a:pPr marL="2099027" marR="457200" lvl="4" indent="-321027" algn="just" defTabSz="457200">
              <a:spcBef>
                <a:spcPts val="1000"/>
              </a:spcBef>
              <a:buSzPct val="45000"/>
              <a:buBlip>
                <a:blip r:embed="rId4"/>
              </a:buBlip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altLang="zh-CN" sz="2800" dirty="0" err="1"/>
              <a:t>Nonlinear</a:t>
            </a:r>
            <a:r>
              <a:rPr lang="it-IT" altLang="zh-CN" sz="2800" dirty="0"/>
              <a:t> </a:t>
            </a:r>
            <a:r>
              <a:rPr lang="it-IT" altLang="zh-CN" sz="2800" dirty="0" err="1"/>
              <a:t>dynamics</a:t>
            </a:r>
            <a:r>
              <a:rPr lang="it-IT" altLang="zh-CN" sz="2800" dirty="0"/>
              <a:t> and </a:t>
            </a:r>
            <a:r>
              <a:rPr lang="it-IT" altLang="zh-CN" sz="2800" dirty="0" err="1"/>
              <a:t>phase</a:t>
            </a:r>
            <a:r>
              <a:rPr lang="it-IT" altLang="zh-CN" sz="2800" dirty="0"/>
              <a:t> </a:t>
            </a:r>
            <a:r>
              <a:rPr lang="it-IT" altLang="zh-CN" sz="2800" dirty="0" err="1"/>
              <a:t>space</a:t>
            </a:r>
            <a:r>
              <a:rPr lang="it-IT" altLang="zh-CN" sz="2800" dirty="0"/>
              <a:t> </a:t>
            </a:r>
            <a:r>
              <a:rPr lang="it-IT" altLang="zh-CN" sz="2800" dirty="0" err="1"/>
              <a:t>transport</a:t>
            </a:r>
            <a:r>
              <a:rPr lang="it-IT" altLang="zh-CN" sz="2800" dirty="0"/>
              <a:t> by </a:t>
            </a:r>
            <a:r>
              <a:rPr lang="it-IT" altLang="zh-CN" sz="2800" dirty="0" err="1"/>
              <a:t>chorus</a:t>
            </a:r>
            <a:r>
              <a:rPr lang="it-IT" altLang="zh-CN" sz="2800" dirty="0"/>
              <a:t> </a:t>
            </a:r>
            <a:r>
              <a:rPr lang="it-IT" altLang="zh-CN" sz="2800" dirty="0" err="1"/>
              <a:t>emission</a:t>
            </a:r>
            <a:r>
              <a:rPr lang="it-IT" altLang="zh-CN" sz="2800" dirty="0"/>
              <a:t> (</a:t>
            </a:r>
            <a:r>
              <a:rPr lang="it-IT" sz="2800" dirty="0" err="1">
                <a:sym typeface="Helvetica Neue"/>
              </a:rPr>
              <a:t>arXiv</a:t>
            </a:r>
            <a:r>
              <a:rPr lang="it-IT" sz="2800" dirty="0">
                <a:sym typeface="Helvetica Neue"/>
              </a:rPr>
              <a:t> </a:t>
            </a:r>
            <a:r>
              <a:rPr lang="it-IT" sz="2800" dirty="0" err="1">
                <a:sym typeface="Helvetica Neue"/>
              </a:rPr>
              <a:t>preprint</a:t>
            </a:r>
            <a:r>
              <a:rPr lang="it-IT" sz="2800" dirty="0">
                <a:sym typeface="Helvetica Neue"/>
              </a:rPr>
              <a:t> arXiv:2106.15026; tutorial </a:t>
            </a:r>
            <a:r>
              <a:rPr lang="it-IT" sz="2800" dirty="0" err="1">
                <a:sym typeface="Helvetica Neue"/>
              </a:rPr>
              <a:t>submitted</a:t>
            </a:r>
            <a:r>
              <a:rPr lang="it-IT" sz="2800" dirty="0">
                <a:sym typeface="Helvetica Neue"/>
              </a:rPr>
              <a:t> to RMPP; </a:t>
            </a:r>
            <a:r>
              <a:rPr lang="it-IT" sz="2800" dirty="0">
                <a:sym typeface="Helvetica Neue"/>
                <a:hlinkClick r:id="rId6"/>
              </a:rPr>
              <a:t>PDF</a:t>
            </a:r>
            <a:r>
              <a:rPr lang="it-IT" sz="2800" dirty="0">
                <a:sym typeface="Helvetica Neue"/>
              </a:rPr>
              <a:t>)</a:t>
            </a:r>
            <a:endParaRPr lang="it-IT" sz="28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DE1600A-1AD1-434F-ABAE-DEF40EF16E51}"/>
              </a:ext>
            </a:extLst>
          </p:cNvPr>
          <p:cNvSpPr/>
          <p:nvPr/>
        </p:nvSpPr>
        <p:spPr>
          <a:xfrm>
            <a:off x="394852" y="1624628"/>
            <a:ext cx="12606734" cy="20056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1027" marR="457200" indent="-321027" algn="l" defTabSz="457200">
              <a:spcBef>
                <a:spcPts val="1000"/>
              </a:spcBef>
              <a:buSzPct val="45000"/>
              <a:buBlip>
                <a:blip r:embed="rId4"/>
              </a:buBlip>
              <a:defRPr sz="3200" b="1">
                <a:solidFill>
                  <a:srgbClr val="FF030D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altLang="zh-CN" sz="3200" dirty="0"/>
              <a:t>Numerical simulation results summarized:</a:t>
            </a:r>
          </a:p>
          <a:p>
            <a:pPr marL="2099027" marR="457200" lvl="4" indent="-321027" algn="l" defTabSz="457200">
              <a:spcBef>
                <a:spcPts val="1000"/>
              </a:spcBef>
              <a:buSzPct val="45000"/>
              <a:buBlip>
                <a:blip r:embed="rId4"/>
              </a:buBlip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2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 “Trap‐Release‐</a:t>
            </a:r>
            <a:r>
              <a:rPr lang="it-IT" sz="2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Amplify</a:t>
            </a:r>
            <a:r>
              <a:rPr lang="it-IT" sz="2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” Model of </a:t>
            </a:r>
            <a:r>
              <a:rPr lang="it-IT" sz="2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Chorus</a:t>
            </a:r>
            <a:r>
              <a:rPr lang="it-IT" sz="2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sz="2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Waves</a:t>
            </a:r>
            <a:r>
              <a:rPr lang="it-IT" sz="2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  </a:t>
            </a:r>
            <a:r>
              <a:rPr lang="it-IT" sz="2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published</a:t>
            </a:r>
            <a:r>
              <a:rPr lang="it-IT" sz="2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 in Journal of </a:t>
            </a:r>
            <a:r>
              <a:rPr lang="it-IT" sz="2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Geophysical</a:t>
            </a:r>
            <a:r>
              <a:rPr lang="it-IT" sz="2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sz="2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Research</a:t>
            </a:r>
            <a:r>
              <a:rPr lang="it-IT" sz="2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: Space </a:t>
            </a:r>
            <a:r>
              <a:rPr lang="it-IT" sz="2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Physics</a:t>
            </a:r>
            <a:r>
              <a:rPr lang="it-IT" sz="2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(</a:t>
            </a:r>
            <a:r>
              <a:rPr lang="it-IT" sz="2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hlinkClick r:id="rId7"/>
              </a:rPr>
              <a:t>PDF</a:t>
            </a:r>
            <a:r>
              <a:rPr lang="it-IT" sz="2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)</a:t>
            </a:r>
            <a:endParaRPr lang="en-US" altLang="zh-CN" sz="2800" dirty="0"/>
          </a:p>
        </p:txBody>
      </p:sp>
    </p:spTree>
    <p:extLst>
      <p:ext uri="{BB962C8B-B14F-4D97-AF65-F5344CB8AC3E}">
        <p14:creationId xmlns:p14="http://schemas.microsoft.com/office/powerpoint/2010/main" val="3245188425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0D54857-BD53-9245-A970-DFD3C378D2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029" y="6148592"/>
            <a:ext cx="12966700" cy="2959100"/>
          </a:xfrm>
          <a:prstGeom prst="rect">
            <a:avLst/>
          </a:prstGeom>
        </p:spPr>
      </p:pic>
      <p:sp>
        <p:nvSpPr>
          <p:cNvPr id="237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 err="1"/>
              <a:t>Wave</a:t>
            </a:r>
            <a:r>
              <a:rPr lang="it-IT" dirty="0"/>
              <a:t> </a:t>
            </a:r>
            <a:r>
              <a:rPr lang="it-IT" dirty="0" err="1"/>
              <a:t>packet</a:t>
            </a:r>
            <a:r>
              <a:rPr lang="it-IT" dirty="0"/>
              <a:t> </a:t>
            </a:r>
            <a:r>
              <a:rPr lang="it-IT" dirty="0" err="1"/>
              <a:t>evolution</a:t>
            </a:r>
            <a:r>
              <a:rPr lang="it-IT" dirty="0"/>
              <a:t> - I</a:t>
            </a:r>
            <a:endParaRPr dirty="0"/>
          </a:p>
        </p:txBody>
      </p:sp>
      <p:sp>
        <p:nvSpPr>
          <p:cNvPr id="2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7</a:t>
            </a:fld>
            <a:endParaRPr dirty="0"/>
          </a:p>
        </p:txBody>
      </p:sp>
      <p:pic>
        <p:nvPicPr>
          <p:cNvPr id="239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7736" y="8874951"/>
            <a:ext cx="5553849" cy="8210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Picture 7" descr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029" y="8769368"/>
            <a:ext cx="1914570" cy="962545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1A267F7-19BE-D74C-A5D9-A5D5F66E48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2300" y="4981963"/>
            <a:ext cx="7803196" cy="122288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EA26FD9-02C0-3642-AFC2-B4161AC514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00" y="1295007"/>
            <a:ext cx="12992100" cy="39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270548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/>
              <a:t>Linear electron </a:t>
            </a:r>
            <a:r>
              <a:rPr lang="it-IT" dirty="0" err="1"/>
              <a:t>response</a:t>
            </a:r>
            <a:endParaRPr dirty="0"/>
          </a:p>
        </p:txBody>
      </p:sp>
      <p:sp>
        <p:nvSpPr>
          <p:cNvPr id="2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8</a:t>
            </a:fld>
            <a:endParaRPr dirty="0"/>
          </a:p>
        </p:txBody>
      </p:sp>
      <p:pic>
        <p:nvPicPr>
          <p:cNvPr id="239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7736" y="8874951"/>
            <a:ext cx="5553849" cy="8210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029" y="8769368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Calculate (analytically) DW/DAW scattering cross sections:…">
            <a:extLst>
              <a:ext uri="{FF2B5EF4-FFF2-40B4-BE49-F238E27FC236}">
                <a16:creationId xmlns:a16="http://schemas.microsoft.com/office/drawing/2014/main" id="{697A5B7A-CAA4-0246-8B02-86CBE36D6BAF}"/>
              </a:ext>
            </a:extLst>
          </p:cNvPr>
          <p:cNvSpPr txBox="1"/>
          <p:nvPr/>
        </p:nvSpPr>
        <p:spPr>
          <a:xfrm>
            <a:off x="184707" y="1597172"/>
            <a:ext cx="12606734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a14="http://schemas.microsoft.com/office/drawing/2010/main" xmlns:ma14="http://schemas.microsoft.com/office/mac/drawingml/2011/main" xmlns:m="http://schemas.openxmlformats.org/officeDocument/2006/math" xmlns="" val="1"/>
            </a:ext>
          </a:extLst>
        </p:spPr>
        <p:txBody>
          <a:bodyPr lIns="50800" tIns="50800" rIns="50800" bIns="50800" anchor="t">
            <a:spAutoFit/>
          </a:bodyPr>
          <a:lstStyle/>
          <a:p>
            <a:pPr marL="321027" marR="457200" indent="-321027" algn="l" defTabSz="457200">
              <a:spcBef>
                <a:spcPts val="1000"/>
              </a:spcBef>
              <a:buSzPct val="45000"/>
              <a:buBlip>
                <a:blip r:embed="rId4"/>
              </a:buBlip>
              <a:defRPr sz="3200" b="1">
                <a:solidFill>
                  <a:srgbClr val="FF030D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altLang="zh-CN" sz="3200" dirty="0"/>
              <a:t>Compute electron current from particle response: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7930B0-D572-B541-8B4C-B177EA7611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261" y="2192207"/>
            <a:ext cx="4813300" cy="4267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D04F473-E125-9643-89B9-B0F06F6647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19115" y="2377893"/>
            <a:ext cx="5911814" cy="11516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1FED33-4F66-DE40-B03A-1FC1478B23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4246" y="6604108"/>
            <a:ext cx="4386755" cy="63014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8C5E972-3F71-8A47-9E70-A125A90C3F56}"/>
              </a:ext>
            </a:extLst>
          </p:cNvPr>
          <p:cNvSpPr txBox="1"/>
          <p:nvPr/>
        </p:nvSpPr>
        <p:spPr>
          <a:xfrm>
            <a:off x="9258378" y="7260460"/>
            <a:ext cx="3401572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200" b="0" i="0" u="none" strike="noStrike" cap="none" spc="0" normalizeH="0" baseline="0" dirty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Linear propagator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ABF99D-D515-B44B-BFBC-4196E80392CD}"/>
              </a:ext>
            </a:extLst>
          </p:cNvPr>
          <p:cNvSpPr txBox="1"/>
          <p:nvPr/>
        </p:nvSpPr>
        <p:spPr>
          <a:xfrm>
            <a:off x="9138192" y="3509051"/>
            <a:ext cx="3425617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3200" dirty="0">
                <a:solidFill>
                  <a:srgbClr val="0070C0"/>
                </a:solidFill>
              </a:rPr>
              <a:t>Electron </a:t>
            </a:r>
            <a:r>
              <a:rPr lang="it-IT" sz="3200" dirty="0" err="1">
                <a:solidFill>
                  <a:srgbClr val="0070C0"/>
                </a:solidFill>
              </a:rPr>
              <a:t>response</a:t>
            </a:r>
            <a:endParaRPr kumimoji="0" lang="it-IT" sz="3200" b="0" i="0" u="none" strike="noStrike" cap="none" spc="0" normalizeH="0" baseline="0" dirty="0">
              <a:ln>
                <a:noFill/>
              </a:ln>
              <a:solidFill>
                <a:srgbClr val="0070C0"/>
              </a:solidFill>
              <a:effectLst/>
              <a:uFillTx/>
              <a:sym typeface="Helvetica Ligh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F7AE615-A125-9344-B9FD-CF1D44A0147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00071" y="4185618"/>
            <a:ext cx="6569873" cy="21498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E202100-7038-A440-AAA9-9BEA26E0029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5261" y="6757191"/>
            <a:ext cx="4754851" cy="8020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4C5F155-E4BA-6741-84EF-9DB059336B9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59564" y="7979601"/>
            <a:ext cx="7607300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86608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 err="1"/>
              <a:t>Wave</a:t>
            </a:r>
            <a:r>
              <a:rPr lang="it-IT" dirty="0"/>
              <a:t> </a:t>
            </a:r>
            <a:r>
              <a:rPr lang="it-IT" dirty="0" err="1"/>
              <a:t>packet</a:t>
            </a:r>
            <a:r>
              <a:rPr lang="it-IT" dirty="0"/>
              <a:t> </a:t>
            </a:r>
            <a:r>
              <a:rPr lang="it-IT" dirty="0" err="1"/>
              <a:t>evolution</a:t>
            </a:r>
            <a:r>
              <a:rPr lang="it-IT" dirty="0"/>
              <a:t> - II</a:t>
            </a:r>
            <a:endParaRPr dirty="0"/>
          </a:p>
        </p:txBody>
      </p:sp>
      <p:sp>
        <p:nvSpPr>
          <p:cNvPr id="2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9</a:t>
            </a:fld>
            <a:endParaRPr dirty="0"/>
          </a:p>
        </p:txBody>
      </p:sp>
      <p:pic>
        <p:nvPicPr>
          <p:cNvPr id="239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7736" y="8874951"/>
            <a:ext cx="5553849" cy="8210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029" y="8769368"/>
            <a:ext cx="1914570" cy="962545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B057D1A-6E88-4143-B818-21840ADB38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871" y="1322613"/>
            <a:ext cx="12168323" cy="7241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97000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4099</TotalTime>
  <Words>1220</Words>
  <Application>Microsoft Macintosh PowerPoint</Application>
  <PresentationFormat>Custom</PresentationFormat>
  <Paragraphs>183</Paragraphs>
  <Slides>33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4" baseType="lpstr">
      <vt:lpstr>Arial</vt:lpstr>
      <vt:lpstr>Avenir Roman</vt:lpstr>
      <vt:lpstr>Calibri</vt:lpstr>
      <vt:lpstr>Cambria Math</vt:lpstr>
      <vt:lpstr>Helvetica</vt:lpstr>
      <vt:lpstr>Helvetica Light</vt:lpstr>
      <vt:lpstr>Helvetica Neue</vt:lpstr>
      <vt:lpstr>Symbol</vt:lpstr>
      <vt:lpstr>Times New Roman</vt:lpstr>
      <vt:lpstr>Wingdings</vt:lpstr>
      <vt:lpstr>White</vt:lpstr>
      <vt:lpstr>PowerPoint Presentation</vt:lpstr>
      <vt:lpstr>What is chorus</vt:lpstr>
      <vt:lpstr>Chorus chirping</vt:lpstr>
      <vt:lpstr>Chorus and fusion plasmas - I</vt:lpstr>
      <vt:lpstr>Chorus and fusion plasmas - II</vt:lpstr>
      <vt:lpstr>Numerical/Theoretical framework</vt:lpstr>
      <vt:lpstr>Wave packet evolution - I</vt:lpstr>
      <vt:lpstr>Linear electron response</vt:lpstr>
      <vt:lpstr>Wave packet evolution - II</vt:lpstr>
      <vt:lpstr>Self consistent NL description</vt:lpstr>
      <vt:lpstr>Holes and clumps</vt:lpstr>
      <vt:lpstr>Holes and clumps</vt:lpstr>
      <vt:lpstr>Self-consistent NL electron response</vt:lpstr>
      <vt:lpstr>Nonlinear electron response</vt:lpstr>
      <vt:lpstr>Nonlinear electron response</vt:lpstr>
      <vt:lpstr>Nonlinear electron response</vt:lpstr>
      <vt:lpstr>Nonlinear electron response</vt:lpstr>
      <vt:lpstr>Resonance Broadening</vt:lpstr>
      <vt:lpstr>Self consistent NL description</vt:lpstr>
      <vt:lpstr>Renormalized particle response</vt:lpstr>
      <vt:lpstr>Dyson description of chorus chirping</vt:lpstr>
      <vt:lpstr>Reduced Dyson description</vt:lpstr>
      <vt:lpstr>Reduced Dyson description</vt:lpstr>
      <vt:lpstr>Numerical results</vt:lpstr>
      <vt:lpstr>Numerical results</vt:lpstr>
      <vt:lpstr>A one - chirp show</vt:lpstr>
      <vt:lpstr>Universal chirping phenomena</vt:lpstr>
      <vt:lpstr>Back to fusion plasmas - EPM</vt:lpstr>
      <vt:lpstr>Back to fusion plasmas - fishbones</vt:lpstr>
      <vt:lpstr>A hierarchy of models</vt:lpstr>
      <vt:lpstr>Quasilinear limit</vt:lpstr>
      <vt:lpstr>Chorus and fusion plasmas - II</vt:lpstr>
      <vt:lpstr>Conclusions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李adan</dc:creator>
  <cp:lastModifiedBy>Microsoft Office User</cp:lastModifiedBy>
  <cp:revision>147</cp:revision>
  <cp:lastPrinted>2021-09-03T10:47:45Z</cp:lastPrinted>
  <dcterms:modified xsi:type="dcterms:W3CDTF">2021-09-03T10:49:21Z</dcterms:modified>
</cp:coreProperties>
</file>