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21"/>
  </p:notesMasterIdLst>
  <p:sldIdLst>
    <p:sldId id="256" r:id="rId2"/>
    <p:sldId id="383" r:id="rId3"/>
    <p:sldId id="374" r:id="rId4"/>
    <p:sldId id="390" r:id="rId5"/>
    <p:sldId id="392" r:id="rId6"/>
    <p:sldId id="388" r:id="rId7"/>
    <p:sldId id="389" r:id="rId8"/>
    <p:sldId id="394" r:id="rId9"/>
    <p:sldId id="393" r:id="rId10"/>
    <p:sldId id="395" r:id="rId11"/>
    <p:sldId id="334" r:id="rId12"/>
    <p:sldId id="298" r:id="rId13"/>
    <p:sldId id="387" r:id="rId14"/>
    <p:sldId id="352" r:id="rId15"/>
    <p:sldId id="391" r:id="rId16"/>
    <p:sldId id="384" r:id="rId17"/>
    <p:sldId id="386" r:id="rId18"/>
    <p:sldId id="385" r:id="rId19"/>
    <p:sldId id="294" r:id="rId20"/>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02"/>
    <p:restoredTop sz="93731"/>
  </p:normalViewPr>
  <p:slideViewPr>
    <p:cSldViewPr snapToGrid="0" snapToObjects="1">
      <p:cViewPr varScale="1">
        <p:scale>
          <a:sx n="74" d="100"/>
          <a:sy n="74" d="100"/>
        </p:scale>
        <p:origin x="45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xfrm>
            <a:off x="381000" y="685800"/>
            <a:ext cx="6096000" cy="3429000"/>
          </a:xfrm>
          <a:prstGeom prst="rect">
            <a:avLst/>
          </a:prstGeom>
        </p:spPr>
        <p:txBody>
          <a:bodyPr/>
          <a:lstStyle/>
          <a:p>
            <a:endParaRPr/>
          </a:p>
        </p:txBody>
      </p:sp>
      <p:sp>
        <p:nvSpPr>
          <p:cNvPr id="160" name="Shape 16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Avenir"/>
        <a:ea typeface="Avenir"/>
        <a:cs typeface="Avenir"/>
        <a:sym typeface="Avenir Roman"/>
      </a:defRPr>
    </a:lvl1pPr>
    <a:lvl2pPr indent="228600" defTabSz="457200" latinLnBrk="0">
      <a:lnSpc>
        <a:spcPct val="125000"/>
      </a:lnSpc>
      <a:defRPr sz="2400">
        <a:latin typeface="Avenir"/>
        <a:ea typeface="Avenir"/>
        <a:cs typeface="Avenir"/>
        <a:sym typeface="Avenir Roman"/>
      </a:defRPr>
    </a:lvl2pPr>
    <a:lvl3pPr indent="457200" defTabSz="457200" latinLnBrk="0">
      <a:lnSpc>
        <a:spcPct val="125000"/>
      </a:lnSpc>
      <a:defRPr sz="2400">
        <a:latin typeface="Avenir"/>
        <a:ea typeface="Avenir"/>
        <a:cs typeface="Avenir"/>
        <a:sym typeface="Avenir Roman"/>
      </a:defRPr>
    </a:lvl3pPr>
    <a:lvl4pPr indent="685800" defTabSz="457200" latinLnBrk="0">
      <a:lnSpc>
        <a:spcPct val="125000"/>
      </a:lnSpc>
      <a:defRPr sz="2400">
        <a:latin typeface="Avenir"/>
        <a:ea typeface="Avenir"/>
        <a:cs typeface="Avenir"/>
        <a:sym typeface="Avenir Roman"/>
      </a:defRPr>
    </a:lvl4pPr>
    <a:lvl5pPr indent="914400" defTabSz="457200" latinLnBrk="0">
      <a:lnSpc>
        <a:spcPct val="125000"/>
      </a:lnSpc>
      <a:defRPr sz="2400">
        <a:latin typeface="Avenir"/>
        <a:ea typeface="Avenir"/>
        <a:cs typeface="Avenir"/>
        <a:sym typeface="Avenir Roman"/>
      </a:defRPr>
    </a:lvl5pPr>
    <a:lvl6pPr indent="1143000" defTabSz="457200" latinLnBrk="0">
      <a:lnSpc>
        <a:spcPct val="125000"/>
      </a:lnSpc>
      <a:defRPr sz="2400">
        <a:latin typeface="Avenir"/>
        <a:ea typeface="Avenir"/>
        <a:cs typeface="Avenir"/>
        <a:sym typeface="Avenir Roman"/>
      </a:defRPr>
    </a:lvl6pPr>
    <a:lvl7pPr indent="1371600" defTabSz="457200" latinLnBrk="0">
      <a:lnSpc>
        <a:spcPct val="125000"/>
      </a:lnSpc>
      <a:defRPr sz="2400">
        <a:latin typeface="Avenir"/>
        <a:ea typeface="Avenir"/>
        <a:cs typeface="Avenir"/>
        <a:sym typeface="Avenir Roman"/>
      </a:defRPr>
    </a:lvl7pPr>
    <a:lvl8pPr indent="1600200" defTabSz="457200" latinLnBrk="0">
      <a:lnSpc>
        <a:spcPct val="125000"/>
      </a:lnSpc>
      <a:defRPr sz="2400">
        <a:latin typeface="Avenir"/>
        <a:ea typeface="Avenir"/>
        <a:cs typeface="Avenir"/>
        <a:sym typeface="Avenir Roman"/>
      </a:defRPr>
    </a:lvl8pPr>
    <a:lvl9pPr indent="1828800" defTabSz="457200" latinLnBrk="0">
      <a:lnSpc>
        <a:spcPct val="125000"/>
      </a:lnSpc>
      <a:defRPr sz="2400">
        <a:latin typeface="Avenir"/>
        <a:ea typeface="Avenir"/>
        <a:cs typeface="Avenir"/>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917667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E24ED-E9AB-B900-0E38-9A9CF2B3B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4339E-5DFC-CD7B-7746-695DDF01E9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0AD781-3DA3-C2A7-45B2-A57736A35CD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4673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Tree>
    <p:extLst>
      <p:ext uri="{BB962C8B-B14F-4D97-AF65-F5344CB8AC3E}">
        <p14:creationId xmlns:p14="http://schemas.microsoft.com/office/powerpoint/2010/main" val="568251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48CF3-CDFE-6360-795E-99D4CCC310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EC2AE-7784-6398-202C-A27DE06D9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0B614A-9157-F687-D196-E1754C75746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44066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712093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510F0-07AC-63C2-3197-89071BBF8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8AE4CA-4351-FA40-9926-E4E2D5A1F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EA3DB-891C-3135-A73E-A2DA6399EE9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4041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26773-4CB7-8FD2-56A3-CB50A5C195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C1A121-3610-9993-7907-901DCA7A7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E450C-CC68-4CA6-9D2D-AA58490991F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8675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A667A-ACA9-87EC-567E-815E58537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33ABB9-4E6A-07F5-637B-E8DA43178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59498A-AE9E-94D1-4B1F-27BB91211C8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11705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C506A-FC5A-BDA1-E6A2-6560410BE8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C9823D-C6FD-07D4-5CD0-CC0ED1CD0E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FCF0A-64A6-DF8A-15EF-C9179D3A458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4850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D2C5E-3017-BE2E-54D4-9950E676C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91968-CE00-E576-9830-1FE5819CF45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34AEFAA-F9A4-8224-50C8-021DDDC7A6A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31566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9976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8BF09-9EFB-0E6A-9A47-97821D4D66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5D5A5-71AE-F1E5-E0DC-B9A6016264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D78F0-D76B-898E-F7E9-345DC2D6F64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760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35E46-E3F8-E66E-91F0-8F875786B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68896-9175-C348-ACD1-CBF1958168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7B5F4E-23CC-58D9-5EF8-A1FB16AC5A3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055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C041B-458F-DC52-B168-A6197CF4B1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EAF38-44C2-9EFC-4B92-BEAE62BF5B7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D9EDF4A-516B-00F0-52B8-0431222134D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28211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AE01C-43CA-CA6C-1223-1D1F64DFF0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131E0-F4FC-FFEF-0481-D0B0A7E3053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4D7FF28-76E7-B901-46B4-35A783E470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6411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352A4-E9E6-6A01-E92D-C8E46AFAC7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4FE3D-C3EE-D8B8-5C8A-EBD12820DC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DEF103-7433-2481-408E-6F015371A9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00658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BFABB-FBD3-F201-6450-A6E7FA3C2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7BCEC-2EC5-933D-3E2B-495DE913CD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3EAB3B-9F37-0000-C13A-79C795790BA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0226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ti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693385" y="1638300"/>
            <a:ext cx="13953493" cy="3302000"/>
          </a:xfrm>
          <a:prstGeom prst="rect">
            <a:avLst/>
          </a:prstGeom>
        </p:spPr>
        <p:txBody>
          <a:bodyPr anchor="b"/>
          <a:lstStyle/>
          <a:p>
            <a:r>
              <a:t>Title Text</a:t>
            </a:r>
          </a:p>
        </p:txBody>
      </p:sp>
      <p:sp>
        <p:nvSpPr>
          <p:cNvPr id="12" name="Body Level One…"/>
          <p:cNvSpPr txBox="1">
            <a:spLocks noGrp="1"/>
          </p:cNvSpPr>
          <p:nvPr>
            <p:ph type="body" sz="quarter" idx="1"/>
          </p:nvPr>
        </p:nvSpPr>
        <p:spPr>
          <a:xfrm>
            <a:off x="1693385" y="5029200"/>
            <a:ext cx="13953493"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21"/>
          </p:nvPr>
        </p:nvSpPr>
        <p:spPr>
          <a:xfrm>
            <a:off x="1693385" y="6362700"/>
            <a:ext cx="13953493" cy="469900"/>
          </a:xfrm>
          <a:prstGeom prst="rect">
            <a:avLst/>
          </a:prstGeom>
        </p:spPr>
        <p:txBody>
          <a:bodyPr anchor="t">
            <a:spAutoFit/>
          </a:bodyPr>
          <a:lstStyle>
            <a:lvl1pPr marL="0" indent="0" algn="ctr">
              <a:spcBef>
                <a:spcPts val="0"/>
              </a:spcBef>
              <a:buSzTx/>
              <a:buNone/>
              <a:defRPr sz="2400">
                <a:latin typeface="Helvetica"/>
                <a:ea typeface="Helvetica"/>
                <a:cs typeface="Helvetica"/>
                <a:sym typeface="Helvetica"/>
              </a:defRPr>
            </a:lvl1pPr>
          </a:lstStyle>
          <a:p>
            <a:r>
              <a:t>–Johnny Appleseed</a:t>
            </a:r>
          </a:p>
        </p:txBody>
      </p:sp>
      <p:sp>
        <p:nvSpPr>
          <p:cNvPr id="94" name="“Type a quote here.”"/>
          <p:cNvSpPr>
            <a:spLocks noGrp="1"/>
          </p:cNvSpPr>
          <p:nvPr>
            <p:ph type="body" sz="quarter" idx="22"/>
          </p:nvPr>
        </p:nvSpPr>
        <p:spPr>
          <a:xfrm>
            <a:off x="1693385" y="4267200"/>
            <a:ext cx="13953493" cy="685800"/>
          </a:xfrm>
          <a:prstGeom prst="rect">
            <a:avLst/>
          </a:prstGeom>
        </p:spPr>
        <p:txBody>
          <a:bodyPr>
            <a:spAutoFit/>
          </a:bodyPr>
          <a:lstStyle>
            <a:lvl1pPr marL="0" indent="0" algn="ctr">
              <a:spcBef>
                <a:spcPts val="0"/>
              </a:spcBef>
              <a:buSzTx/>
              <a:buNone/>
              <a:defRPr sz="3800"/>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1083766" y="0"/>
            <a:ext cx="19497641"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pic>
        <p:nvPicPr>
          <p:cNvPr id="117" name="Image" descr="Image"/>
          <p:cNvPicPr>
            <a:picLocks noChangeAspect="1"/>
          </p:cNvPicPr>
          <p:nvPr/>
        </p:nvPicPr>
        <p:blipFill>
          <a:blip r:embed="rId2"/>
          <a:stretch>
            <a:fillRect/>
          </a:stretch>
        </p:blipFill>
        <p:spPr>
          <a:xfrm>
            <a:off x="2558" y="5502"/>
            <a:ext cx="17335148" cy="1781348"/>
          </a:xfrm>
          <a:prstGeom prst="rect">
            <a:avLst/>
          </a:prstGeom>
          <a:ln w="12700">
            <a:miter lim="400000"/>
          </a:ln>
        </p:spPr>
      </p:pic>
      <p:pic>
        <p:nvPicPr>
          <p:cNvPr id="118" name="Image" descr="Image"/>
          <p:cNvPicPr>
            <a:picLocks noChangeAspect="1"/>
          </p:cNvPicPr>
          <p:nvPr/>
        </p:nvPicPr>
        <p:blipFill>
          <a:blip r:embed="rId3"/>
          <a:stretch>
            <a:fillRect/>
          </a:stretch>
        </p:blipFill>
        <p:spPr>
          <a:xfrm>
            <a:off x="-11026" y="1651906"/>
            <a:ext cx="17362314" cy="5668959"/>
          </a:xfrm>
          <a:prstGeom prst="rect">
            <a:avLst/>
          </a:prstGeom>
          <a:ln w="12700">
            <a:miter lim="400000"/>
          </a:ln>
        </p:spPr>
      </p:pic>
      <p:pic>
        <p:nvPicPr>
          <p:cNvPr id="119" name="Image" descr="Image"/>
          <p:cNvPicPr>
            <a:picLocks noChangeAspect="1"/>
          </p:cNvPicPr>
          <p:nvPr/>
        </p:nvPicPr>
        <p:blipFill>
          <a:blip r:embed="rId2"/>
          <a:stretch>
            <a:fillRect/>
          </a:stretch>
        </p:blipFill>
        <p:spPr>
          <a:xfrm>
            <a:off x="2558" y="5561779"/>
            <a:ext cx="17335148" cy="1781349"/>
          </a:xfrm>
          <a:prstGeom prst="rect">
            <a:avLst/>
          </a:prstGeom>
          <a:ln w="12700">
            <a:miter lim="400000"/>
          </a:ln>
        </p:spPr>
      </p:pic>
      <p:pic>
        <p:nvPicPr>
          <p:cNvPr id="120" name="Image" descr="Image"/>
          <p:cNvPicPr>
            <a:picLocks noChangeAspect="1"/>
          </p:cNvPicPr>
          <p:nvPr/>
        </p:nvPicPr>
        <p:blipFill>
          <a:blip r:embed="rId4">
            <a:alphaModFix amt="29515"/>
          </a:blip>
          <a:stretch>
            <a:fillRect/>
          </a:stretch>
        </p:blipFill>
        <p:spPr>
          <a:xfrm>
            <a:off x="10618237" y="671119"/>
            <a:ext cx="6666477" cy="6650955"/>
          </a:xfrm>
          <a:prstGeom prst="rect">
            <a:avLst/>
          </a:prstGeom>
          <a:ln w="12700">
            <a:miter lim="400000"/>
          </a:ln>
        </p:spPr>
      </p:pic>
      <p:sp>
        <p:nvSpPr>
          <p:cNvPr id="121" name="Slide Number"/>
          <p:cNvSpPr txBox="1">
            <a:spLocks noGrp="1"/>
          </p:cNvSpPr>
          <p:nvPr>
            <p:ph type="sldNum" sz="quarter" idx="2"/>
          </p:nvPr>
        </p:nvSpPr>
        <p:spPr>
          <a:xfrm>
            <a:off x="12002839" y="8510276"/>
            <a:ext cx="424350" cy="419220"/>
          </a:xfrm>
          <a:prstGeom prst="rect">
            <a:avLst/>
          </a:prstGeom>
        </p:spPr>
        <p:txBody>
          <a:bodyPr lIns="70423" tIns="70423" rIns="70423" bIns="70423" anchor="ctr"/>
          <a:lstStyle>
            <a:lvl1pPr algn="r" defTabSz="1525853">
              <a:defRPr>
                <a:solidFill>
                  <a:srgbClr val="888888"/>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pic>
        <p:nvPicPr>
          <p:cNvPr id="128" name="Image" descr="Image"/>
          <p:cNvPicPr>
            <a:picLocks noChangeAspect="1"/>
          </p:cNvPicPr>
          <p:nvPr/>
        </p:nvPicPr>
        <p:blipFill>
          <a:blip r:embed="rId2"/>
          <a:stretch>
            <a:fillRect/>
          </a:stretch>
        </p:blipFill>
        <p:spPr>
          <a:xfrm>
            <a:off x="-13536" y="-16363"/>
            <a:ext cx="17340264" cy="1221446"/>
          </a:xfrm>
          <a:prstGeom prst="rect">
            <a:avLst/>
          </a:prstGeom>
          <a:ln w="12700">
            <a:miter lim="400000"/>
          </a:ln>
        </p:spPr>
      </p:pic>
      <p:sp>
        <p:nvSpPr>
          <p:cNvPr id="129" name="Body Level One…"/>
          <p:cNvSpPr txBox="1">
            <a:spLocks noGrp="1"/>
          </p:cNvSpPr>
          <p:nvPr>
            <p:ph type="body" idx="1"/>
          </p:nvPr>
        </p:nvSpPr>
        <p:spPr>
          <a:xfrm>
            <a:off x="867012" y="2229860"/>
            <a:ext cx="15606239" cy="6428285"/>
          </a:xfrm>
          <a:prstGeom prst="rect">
            <a:avLst/>
          </a:prstGeom>
        </p:spPr>
        <p:txBody>
          <a:bodyPr lIns="70423" tIns="70423" rIns="70423" bIns="70423" anchor="t"/>
          <a:lstStyle>
            <a:lvl1pPr marL="546012" indent="-546012" defTabSz="1525853">
              <a:spcBef>
                <a:spcPts val="900"/>
              </a:spcBef>
              <a:buSzPct val="100000"/>
              <a:buFont typeface="Arial"/>
              <a:defRPr sz="3800">
                <a:latin typeface="Arial"/>
                <a:ea typeface="Arial"/>
                <a:cs typeface="Arial"/>
                <a:sym typeface="Arial"/>
              </a:defRPr>
            </a:lvl1pPr>
            <a:lvl2pPr marL="1090357" indent="-553924" defTabSz="1525853">
              <a:spcBef>
                <a:spcPts val="900"/>
              </a:spcBef>
              <a:buSzPct val="100000"/>
              <a:buFont typeface="Arial"/>
              <a:defRPr sz="3800">
                <a:latin typeface="Arial"/>
                <a:ea typeface="Arial"/>
                <a:cs typeface="Arial"/>
                <a:sym typeface="Arial"/>
              </a:defRPr>
            </a:lvl2pPr>
            <a:lvl3pPr marL="1558209" indent="-485343" defTabSz="1525853">
              <a:spcBef>
                <a:spcPts val="900"/>
              </a:spcBef>
              <a:buSzPct val="100000"/>
              <a:buFont typeface="Arial"/>
              <a:defRPr sz="3800">
                <a:latin typeface="Arial"/>
                <a:ea typeface="Arial"/>
                <a:cs typeface="Arial"/>
                <a:sym typeface="Arial"/>
              </a:defRPr>
            </a:lvl3pPr>
            <a:lvl4pPr marL="2052438" indent="-443139" defTabSz="1525853">
              <a:spcBef>
                <a:spcPts val="900"/>
              </a:spcBef>
              <a:buSzPct val="100000"/>
              <a:buFont typeface="Arial"/>
              <a:buChar char="–"/>
              <a:defRPr sz="3800">
                <a:latin typeface="Arial"/>
                <a:ea typeface="Arial"/>
                <a:cs typeface="Arial"/>
                <a:sym typeface="Arial"/>
              </a:defRPr>
            </a:lvl4pPr>
            <a:lvl5pPr marL="2588870" indent="-443139" defTabSz="1525853">
              <a:spcBef>
                <a:spcPts val="900"/>
              </a:spcBef>
              <a:buSzPct val="100000"/>
              <a:buFont typeface="Arial"/>
              <a:buChar char="»"/>
              <a:defRPr sz="3800">
                <a:latin typeface="Arial"/>
                <a:ea typeface="Arial"/>
                <a:cs typeface="Arial"/>
                <a:sym typeface="Aria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0" name="Title Text"/>
          <p:cNvSpPr txBox="1">
            <a:spLocks noGrp="1"/>
          </p:cNvSpPr>
          <p:nvPr>
            <p:ph type="title"/>
          </p:nvPr>
        </p:nvSpPr>
        <p:spPr>
          <a:xfrm>
            <a:off x="934747" y="294249"/>
            <a:ext cx="14305720" cy="600222"/>
          </a:xfrm>
          <a:prstGeom prst="rect">
            <a:avLst/>
          </a:prstGeom>
        </p:spPr>
        <p:txBody>
          <a:bodyPr lIns="70423" tIns="70423" rIns="70423" bIns="70423"/>
          <a:lstStyle>
            <a:lvl1pPr algn="l" defTabSz="1525853">
              <a:lnSpc>
                <a:spcPts val="5200"/>
              </a:lnSpc>
              <a:defRPr sz="4800">
                <a:latin typeface="Arial"/>
                <a:ea typeface="Arial"/>
                <a:cs typeface="Arial"/>
                <a:sym typeface="Arial"/>
              </a:defRPr>
            </a:lvl1pPr>
          </a:lstStyle>
          <a:p>
            <a:r>
              <a:t>Title Text</a:t>
            </a:r>
          </a:p>
        </p:txBody>
      </p:sp>
      <p:pic>
        <p:nvPicPr>
          <p:cNvPr id="131" name="Image" descr="Image"/>
          <p:cNvPicPr>
            <a:picLocks noChangeAspect="1"/>
          </p:cNvPicPr>
          <p:nvPr/>
        </p:nvPicPr>
        <p:blipFill>
          <a:blip r:embed="rId3"/>
          <a:stretch>
            <a:fillRect/>
          </a:stretch>
        </p:blipFill>
        <p:spPr>
          <a:xfrm>
            <a:off x="16291243" y="133321"/>
            <a:ext cx="896790" cy="887490"/>
          </a:xfrm>
          <a:prstGeom prst="rect">
            <a:avLst/>
          </a:prstGeom>
          <a:ln w="12700">
            <a:miter lim="400000"/>
          </a:ln>
        </p:spPr>
      </p:pic>
      <p:sp>
        <p:nvSpPr>
          <p:cNvPr id="2" name="Rectangle 17">
            <a:extLst>
              <a:ext uri="{FF2B5EF4-FFF2-40B4-BE49-F238E27FC236}">
                <a16:creationId xmlns:a16="http://schemas.microsoft.com/office/drawing/2014/main" id="{0FC55D58-2F91-9E8B-45B3-F3069504FF15}"/>
              </a:ext>
            </a:extLst>
          </p:cNvPr>
          <p:cNvSpPr txBox="1"/>
          <p:nvPr userDrawn="1"/>
        </p:nvSpPr>
        <p:spPr>
          <a:xfrm>
            <a:off x="6916434" y="9272327"/>
            <a:ext cx="3480324" cy="449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0423" tIns="70423" rIns="70423" bIns="70423">
            <a:spAutoFit/>
          </a:bodyPr>
          <a:lstStyle/>
          <a:p>
            <a:pPr algn="l" defTabSz="1525853">
              <a:defRPr sz="2000">
                <a:latin typeface="Calibri"/>
                <a:ea typeface="Calibri"/>
                <a:cs typeface="Calibri"/>
                <a:sym typeface="Calibri"/>
              </a:defRPr>
            </a:pPr>
            <a:r>
              <a:rPr lang="it-IT" sz="2000" dirty="0" err="1"/>
              <a:t>F</a:t>
            </a:r>
            <a:r>
              <a:rPr lang="it-IT" sz="2000" dirty="0"/>
              <a:t>. Zonca et al. － CELRIC 2026</a:t>
            </a:r>
          </a:p>
        </p:txBody>
      </p:sp>
      <p:pic>
        <p:nvPicPr>
          <p:cNvPr id="3" name="Picture 9" descr="Picture 9">
            <a:extLst>
              <a:ext uri="{FF2B5EF4-FFF2-40B4-BE49-F238E27FC236}">
                <a16:creationId xmlns:a16="http://schemas.microsoft.com/office/drawing/2014/main" id="{1BF297FA-9FD2-D859-E13A-EE051192F3E7}"/>
              </a:ext>
            </a:extLst>
          </p:cNvPr>
          <p:cNvPicPr>
            <a:picLocks noChangeAspect="1"/>
          </p:cNvPicPr>
          <p:nvPr userDrawn="1"/>
        </p:nvPicPr>
        <p:blipFill>
          <a:blip r:embed="rId4"/>
          <a:stretch>
            <a:fillRect/>
          </a:stretch>
        </p:blipFill>
        <p:spPr>
          <a:xfrm>
            <a:off x="0" y="8791055"/>
            <a:ext cx="1914570" cy="962545"/>
          </a:xfrm>
          <a:prstGeom prst="rect">
            <a:avLst/>
          </a:prstGeom>
          <a:ln w="12700">
            <a:miter lim="400000"/>
          </a:ln>
        </p:spPr>
      </p:pic>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1_Titolo e contenuto">
    <p:spTree>
      <p:nvGrpSpPr>
        <p:cNvPr id="1" name=""/>
        <p:cNvGrpSpPr/>
        <p:nvPr/>
      </p:nvGrpSpPr>
      <p:grpSpPr>
        <a:xfrm>
          <a:off x="0" y="0"/>
          <a:ext cx="0" cy="0"/>
          <a:chOff x="0" y="0"/>
          <a:chExt cx="0" cy="0"/>
        </a:xfrm>
      </p:grpSpPr>
      <p:sp>
        <p:nvSpPr>
          <p:cNvPr id="139" name="Title Text"/>
          <p:cNvSpPr txBox="1">
            <a:spLocks noGrp="1"/>
          </p:cNvSpPr>
          <p:nvPr>
            <p:ph type="title"/>
          </p:nvPr>
        </p:nvSpPr>
        <p:spPr>
          <a:xfrm>
            <a:off x="1192142" y="519291"/>
            <a:ext cx="13508261" cy="1033523"/>
          </a:xfrm>
          <a:prstGeom prst="rect">
            <a:avLst/>
          </a:prstGeom>
        </p:spPr>
        <p:txBody>
          <a:bodyPr lIns="65023" tIns="65023" rIns="65023" bIns="65023"/>
          <a:lstStyle>
            <a:lvl1pPr algn="l" defTabSz="1300480">
              <a:lnSpc>
                <a:spcPct val="90000"/>
              </a:lnSpc>
              <a:defRPr sz="3800" b="1">
                <a:solidFill>
                  <a:srgbClr val="0070C0"/>
                </a:solidFill>
                <a:latin typeface="Century Gothic"/>
                <a:ea typeface="Century Gothic"/>
                <a:cs typeface="Century Gothic"/>
                <a:sym typeface="Century Gothic"/>
              </a:defRPr>
            </a:lvl1pPr>
          </a:lstStyle>
          <a:p>
            <a:r>
              <a:t>Title Text</a:t>
            </a:r>
          </a:p>
        </p:txBody>
      </p:sp>
      <p:sp>
        <p:nvSpPr>
          <p:cNvPr id="140" name="Connettore 1 8"/>
          <p:cNvSpPr/>
          <p:nvPr/>
        </p:nvSpPr>
        <p:spPr>
          <a:xfrm>
            <a:off x="1192144" y="9040145"/>
            <a:ext cx="15345809" cy="1"/>
          </a:xfrm>
          <a:prstGeom prst="line">
            <a:avLst/>
          </a:prstGeom>
          <a:ln w="3175">
            <a:solidFill>
              <a:srgbClr val="2E75B6"/>
            </a:solidFill>
            <a:miter/>
          </a:ln>
        </p:spPr>
        <p:txBody>
          <a:bodyPr lIns="65023" tIns="65023" rIns="65023" bIns="65023"/>
          <a:lstStyle/>
          <a:p>
            <a:pPr algn="l" defTabSz="1300480">
              <a:defRPr sz="2400">
                <a:latin typeface="Calibri"/>
                <a:ea typeface="Calibri"/>
                <a:cs typeface="Calibri"/>
                <a:sym typeface="Calibri"/>
              </a:defRPr>
            </a:pPr>
            <a:endParaRPr sz="2400"/>
          </a:p>
        </p:txBody>
      </p:sp>
      <p:sp>
        <p:nvSpPr>
          <p:cNvPr id="141" name="Body Level One…"/>
          <p:cNvSpPr txBox="1">
            <a:spLocks noGrp="1"/>
          </p:cNvSpPr>
          <p:nvPr>
            <p:ph type="body" sz="half" idx="1"/>
          </p:nvPr>
        </p:nvSpPr>
        <p:spPr>
          <a:xfrm>
            <a:off x="1192142" y="1889379"/>
            <a:ext cx="7641577" cy="6724044"/>
          </a:xfrm>
          <a:prstGeom prst="rect">
            <a:avLst/>
          </a:prstGeom>
        </p:spPr>
        <p:txBody>
          <a:bodyPr lIns="65023" tIns="65023" rIns="65023" bIns="65023" anchor="t"/>
          <a:lstStyle>
            <a:lvl1pPr marL="310242" indent="-310242" defTabSz="1300480">
              <a:lnSpc>
                <a:spcPct val="90000"/>
              </a:lnSpc>
              <a:spcBef>
                <a:spcPts val="1400"/>
              </a:spcBef>
              <a:buSzPct val="100000"/>
              <a:buFont typeface="Arial"/>
              <a:defRPr sz="3800">
                <a:latin typeface="Calibri"/>
                <a:ea typeface="Calibri"/>
                <a:cs typeface="Calibri"/>
                <a:sym typeface="Calibri"/>
              </a:defRPr>
            </a:lvl1pPr>
            <a:lvl2pPr marL="819150" indent="-361950" defTabSz="1300480">
              <a:lnSpc>
                <a:spcPct val="90000"/>
              </a:lnSpc>
              <a:spcBef>
                <a:spcPts val="1400"/>
              </a:spcBef>
              <a:buSzPct val="100000"/>
              <a:buFont typeface="Arial"/>
              <a:defRPr sz="3800">
                <a:latin typeface="Calibri"/>
                <a:ea typeface="Calibri"/>
                <a:cs typeface="Calibri"/>
                <a:sym typeface="Calibri"/>
              </a:defRPr>
            </a:lvl2pPr>
            <a:lvl3pPr marL="1348739" indent="-434339" defTabSz="1300480">
              <a:lnSpc>
                <a:spcPct val="90000"/>
              </a:lnSpc>
              <a:spcBef>
                <a:spcPts val="1400"/>
              </a:spcBef>
              <a:buSzPct val="100000"/>
              <a:buFont typeface="Arial"/>
              <a:defRPr sz="3800">
                <a:latin typeface="Calibri"/>
                <a:ea typeface="Calibri"/>
                <a:cs typeface="Calibri"/>
                <a:sym typeface="Calibri"/>
              </a:defRPr>
            </a:lvl3pPr>
            <a:lvl4pPr marL="1854200" indent="-482600" defTabSz="1300480">
              <a:lnSpc>
                <a:spcPct val="90000"/>
              </a:lnSpc>
              <a:spcBef>
                <a:spcPts val="1400"/>
              </a:spcBef>
              <a:buSzPct val="100000"/>
              <a:buFont typeface="Arial"/>
              <a:defRPr sz="3800">
                <a:latin typeface="Calibri"/>
                <a:ea typeface="Calibri"/>
                <a:cs typeface="Calibri"/>
                <a:sym typeface="Calibri"/>
              </a:defRPr>
            </a:lvl4pPr>
            <a:lvl5pPr marL="2311400" indent="-482600" defTabSz="1300480">
              <a:lnSpc>
                <a:spcPct val="90000"/>
              </a:lnSpc>
              <a:spcBef>
                <a:spcPts val="1400"/>
              </a:spcBef>
              <a:buSzPct val="100000"/>
              <a:buFont typeface="Arial"/>
              <a:defRPr sz="380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42" name="Slide Number"/>
          <p:cNvSpPr txBox="1">
            <a:spLocks noGrp="1"/>
          </p:cNvSpPr>
          <p:nvPr>
            <p:ph type="sldNum" sz="quarter" idx="2"/>
          </p:nvPr>
        </p:nvSpPr>
        <p:spPr>
          <a:xfrm>
            <a:off x="15776356" y="9111021"/>
            <a:ext cx="371766" cy="377537"/>
          </a:xfrm>
          <a:prstGeom prst="rect">
            <a:avLst/>
          </a:prstGeom>
        </p:spPr>
        <p:txBody>
          <a:bodyPr lIns="65023" tIns="65023" rIns="65023" bIns="65023" anchor="ctr"/>
          <a:lstStyle>
            <a:lvl1pPr algn="r" defTabSz="1300480">
              <a:defRPr sz="1600">
                <a:solidFill>
                  <a:srgbClr val="0070C0"/>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21"/>
          </p:nvPr>
        </p:nvSpPr>
        <p:spPr>
          <a:xfrm>
            <a:off x="2142132" y="635000"/>
            <a:ext cx="13039065" cy="6522729"/>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693385" y="6718300"/>
            <a:ext cx="13953493" cy="1422400"/>
          </a:xfrm>
          <a:prstGeom prst="rect">
            <a:avLst/>
          </a:prstGeom>
        </p:spPr>
        <p:txBody>
          <a:bodyPr anchor="b"/>
          <a:lstStyle/>
          <a:p>
            <a:r>
              <a:t>Title Text</a:t>
            </a:r>
          </a:p>
        </p:txBody>
      </p:sp>
      <p:sp>
        <p:nvSpPr>
          <p:cNvPr id="22" name="Body Level One…"/>
          <p:cNvSpPr txBox="1">
            <a:spLocks noGrp="1"/>
          </p:cNvSpPr>
          <p:nvPr>
            <p:ph type="body" sz="quarter" idx="1"/>
          </p:nvPr>
        </p:nvSpPr>
        <p:spPr>
          <a:xfrm>
            <a:off x="1693385" y="8191500"/>
            <a:ext cx="13953493"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xfrm>
            <a:off x="8456480" y="9245600"/>
            <a:ext cx="410369" cy="37959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693385" y="3225800"/>
            <a:ext cx="13953493"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3623844" y="635000"/>
            <a:ext cx="16476637" cy="8238067"/>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270039" y="635000"/>
            <a:ext cx="7112217" cy="3987800"/>
          </a:xfrm>
          <a:prstGeom prst="rect">
            <a:avLst/>
          </a:prstGeom>
        </p:spPr>
        <p:txBody>
          <a:bodyPr anchor="b"/>
          <a:lstStyle>
            <a:lvl1pPr>
              <a:defRPr sz="6000"/>
            </a:lvl1pPr>
          </a:lstStyle>
          <a:p>
            <a:r>
              <a:t>Title Text</a:t>
            </a:r>
          </a:p>
        </p:txBody>
      </p:sp>
      <p:sp>
        <p:nvSpPr>
          <p:cNvPr id="40" name="Body Level One…"/>
          <p:cNvSpPr txBox="1">
            <a:spLocks noGrp="1"/>
          </p:cNvSpPr>
          <p:nvPr>
            <p:ph type="body" sz="quarter" idx="1"/>
          </p:nvPr>
        </p:nvSpPr>
        <p:spPr>
          <a:xfrm>
            <a:off x="1270039" y="4762500"/>
            <a:ext cx="7112217"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21"/>
          </p:nvPr>
        </p:nvSpPr>
        <p:spPr>
          <a:xfrm>
            <a:off x="6045385" y="2603500"/>
            <a:ext cx="12573384" cy="62865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270039" y="2603500"/>
            <a:ext cx="7112217"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270039" y="1270000"/>
            <a:ext cx="14800185"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21"/>
          </p:nvPr>
        </p:nvSpPr>
        <p:spPr>
          <a:xfrm>
            <a:off x="-3166630" y="889000"/>
            <a:ext cx="15968621" cy="7984067"/>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8907206" y="5026948"/>
            <a:ext cx="8077448" cy="4040705"/>
          </a:xfrm>
          <a:prstGeom prst="rect">
            <a:avLst/>
          </a:prstGeom>
        </p:spPr>
        <p:txBody>
          <a:bodyPr lIns="91439" tIns="45719" rIns="91439" bIns="45719" anchor="t">
            <a:noAutofit/>
          </a:bodyPr>
          <a:lstStyle/>
          <a:p>
            <a:endParaRPr/>
          </a:p>
        </p:txBody>
      </p:sp>
      <p:sp>
        <p:nvSpPr>
          <p:cNvPr id="85" name="Image"/>
          <p:cNvSpPr>
            <a:spLocks noGrp="1"/>
          </p:cNvSpPr>
          <p:nvPr>
            <p:ph type="pic" sz="quarter" idx="23"/>
          </p:nvPr>
        </p:nvSpPr>
        <p:spPr>
          <a:xfrm>
            <a:off x="8670131" y="886748"/>
            <a:ext cx="7823439" cy="3911601"/>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270039" y="444500"/>
            <a:ext cx="14800185"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270039" y="2603500"/>
            <a:ext cx="14800185"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56480" y="9251950"/>
            <a:ext cx="410369" cy="379591"/>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hf hdr="0" ftr="0" dt="0"/>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JPG"/><Relationship Id="rId4" Type="http://schemas.openxmlformats.org/officeDocument/2006/relationships/image" Target="../media/image12.jpe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Picture 9" descr="Picture 9"/>
          <p:cNvPicPr>
            <a:picLocks noChangeAspect="1"/>
          </p:cNvPicPr>
          <p:nvPr/>
        </p:nvPicPr>
        <p:blipFill>
          <a:blip r:embed="rId3"/>
          <a:stretch>
            <a:fillRect/>
          </a:stretch>
        </p:blipFill>
        <p:spPr>
          <a:xfrm>
            <a:off x="0" y="8791055"/>
            <a:ext cx="1914570" cy="962545"/>
          </a:xfrm>
          <a:prstGeom prst="rect">
            <a:avLst/>
          </a:prstGeom>
          <a:ln w="12700">
            <a:miter lim="400000"/>
          </a:ln>
        </p:spPr>
      </p:pic>
      <p:sp>
        <p:nvSpPr>
          <p:cNvPr id="168" name="Nonlinear gyrokinetic theory of…"/>
          <p:cNvSpPr txBox="1"/>
          <p:nvPr/>
        </p:nvSpPr>
        <p:spPr>
          <a:xfrm>
            <a:off x="743536" y="3206099"/>
            <a:ext cx="9525043"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a:defRPr sz="4200" b="1">
                <a:latin typeface="Helvetica"/>
                <a:ea typeface="Helvetica"/>
                <a:cs typeface="Helvetica"/>
                <a:sym typeface="Helvetica"/>
              </a:defRPr>
            </a:pPr>
            <a:r>
              <a:rPr lang="en-GB" sz="4800" b="1" dirty="0">
                <a:sym typeface="Helvetica"/>
              </a:rPr>
              <a:t>La </a:t>
            </a:r>
            <a:r>
              <a:rPr lang="en-GB" sz="4800" b="1" dirty="0" err="1">
                <a:sym typeface="Helvetica"/>
              </a:rPr>
              <a:t>collaborazione</a:t>
            </a:r>
            <a:r>
              <a:rPr lang="en-GB" sz="4800" b="1" dirty="0">
                <a:sym typeface="Helvetica"/>
              </a:rPr>
              <a:t> </a:t>
            </a:r>
            <a:r>
              <a:rPr lang="en-GB" sz="4800" b="1" dirty="0" err="1">
                <a:sym typeface="Helvetica"/>
              </a:rPr>
              <a:t>tra</a:t>
            </a:r>
            <a:r>
              <a:rPr lang="en-GB" sz="4800" b="1" dirty="0">
                <a:sym typeface="Helvetica"/>
              </a:rPr>
              <a:t> ENEA </a:t>
            </a:r>
          </a:p>
          <a:p>
            <a:pPr algn="l">
              <a:defRPr sz="4200" b="1">
                <a:latin typeface="Helvetica"/>
                <a:ea typeface="Helvetica"/>
                <a:cs typeface="Helvetica"/>
                <a:sym typeface="Helvetica"/>
              </a:defRPr>
            </a:pPr>
            <a:r>
              <a:rPr lang="en-GB" sz="4800" b="1" dirty="0">
                <a:sym typeface="Helvetica"/>
              </a:rPr>
              <a:t>e Chinese Academy of Sciences</a:t>
            </a:r>
          </a:p>
        </p:txBody>
      </p:sp>
      <p:sp>
        <p:nvSpPr>
          <p:cNvPr id="171" name="Acknowledgments: S. Briguglio, Ph. Lauber, G. Vlad, X. Tao, X. Wang"/>
          <p:cNvSpPr txBox="1"/>
          <p:nvPr/>
        </p:nvSpPr>
        <p:spPr>
          <a:xfrm>
            <a:off x="0" y="7324223"/>
            <a:ext cx="14664664" cy="5027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1350644" marR="457200" lvl="3" indent="-664844" algn="l" defTabSz="457200">
              <a:spcBef>
                <a:spcPts val="1000"/>
              </a:spcBef>
              <a:defRPr sz="2600">
                <a:latin typeface="Helvetica Neue"/>
                <a:ea typeface="Helvetica Neue"/>
                <a:cs typeface="Helvetica Neue"/>
                <a:sym typeface="Helvetica Neue"/>
              </a:defRPr>
            </a:pPr>
            <a:r>
              <a:rPr sz="2600" dirty="0"/>
              <a:t>Acknowledgments: </a:t>
            </a:r>
            <a:r>
              <a:rPr lang="it-IT" sz="2600" dirty="0"/>
              <a:t>G. Celentano, A. Del Nevo, M. V. Falessi, G. M. Polli, M. Tarantino</a:t>
            </a:r>
            <a:endParaRPr sz="2600" dirty="0"/>
          </a:p>
        </p:txBody>
      </p:sp>
      <p:sp>
        <p:nvSpPr>
          <p:cNvPr id="2" name="TextBox 1">
            <a:extLst>
              <a:ext uri="{FF2B5EF4-FFF2-40B4-BE49-F238E27FC236}">
                <a16:creationId xmlns:a16="http://schemas.microsoft.com/office/drawing/2014/main" id="{455DCF36-034F-7F3A-1AF6-32E0092F7EC6}"/>
              </a:ext>
            </a:extLst>
          </p:cNvPr>
          <p:cNvSpPr txBox="1"/>
          <p:nvPr/>
        </p:nvSpPr>
        <p:spPr>
          <a:xfrm>
            <a:off x="14664664" y="70926"/>
            <a:ext cx="2520035"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r"/>
            <a:r>
              <a:rPr lang="it-IT" sz="1600" i="1" dirty="0">
                <a:latin typeface="Helvetica Neue" panose="02000503000000020004" pitchFamily="2" charset="0"/>
                <a:ea typeface="Helvetica Neue" panose="02000503000000020004" pitchFamily="2" charset="0"/>
                <a:cs typeface="Helvetica Neue" panose="02000503000000020004" pitchFamily="2" charset="0"/>
              </a:rPr>
              <a:t>March 20th, 2026</a:t>
            </a:r>
          </a:p>
        </p:txBody>
      </p:sp>
      <p:sp>
        <p:nvSpPr>
          <p:cNvPr id="9" name="Rectangle 18">
            <a:extLst>
              <a:ext uri="{FF2B5EF4-FFF2-40B4-BE49-F238E27FC236}">
                <a16:creationId xmlns:a16="http://schemas.microsoft.com/office/drawing/2014/main" id="{45F6E651-2755-A335-8C14-285CB110624A}"/>
              </a:ext>
            </a:extLst>
          </p:cNvPr>
          <p:cNvSpPr txBox="1"/>
          <p:nvPr/>
        </p:nvSpPr>
        <p:spPr>
          <a:xfrm>
            <a:off x="743536" y="4786019"/>
            <a:ext cx="7769309" cy="7577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0423" tIns="70423" rIns="70423" bIns="70423">
            <a:spAutoFit/>
          </a:bodyPr>
          <a:lstStyle/>
          <a:p>
            <a:pPr algn="l" defTabSz="1525853">
              <a:defRPr sz="3200" b="1" baseline="30687">
                <a:solidFill>
                  <a:srgbClr val="FFFFFF"/>
                </a:solidFill>
                <a:latin typeface="Calibri"/>
                <a:ea typeface="Calibri"/>
                <a:cs typeface="Calibri"/>
                <a:sym typeface="Calibri"/>
              </a:defRPr>
            </a:pPr>
            <a:r>
              <a:rPr lang="en-GB" sz="4000" baseline="0" dirty="0"/>
              <a:t>Fulvio Zonca</a:t>
            </a:r>
            <a:r>
              <a:rPr lang="en-GB" sz="4000" dirty="0"/>
              <a:t> </a:t>
            </a:r>
            <a:r>
              <a:rPr lang="en-GB" sz="4000" baseline="0" dirty="0"/>
              <a:t>and ENEA Contributors</a:t>
            </a:r>
            <a:endParaRPr lang="en-GB" sz="4000" dirty="0"/>
          </a:p>
        </p:txBody>
      </p:sp>
      <p:sp>
        <p:nvSpPr>
          <p:cNvPr id="10" name="Rectangle 18">
            <a:extLst>
              <a:ext uri="{FF2B5EF4-FFF2-40B4-BE49-F238E27FC236}">
                <a16:creationId xmlns:a16="http://schemas.microsoft.com/office/drawing/2014/main" id="{688DF8FA-D5E2-7BE9-F335-76F367324DCD}"/>
              </a:ext>
            </a:extLst>
          </p:cNvPr>
          <p:cNvSpPr txBox="1"/>
          <p:nvPr/>
        </p:nvSpPr>
        <p:spPr>
          <a:xfrm>
            <a:off x="743536" y="5679742"/>
            <a:ext cx="11903454" cy="5731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0423" tIns="70423" rIns="70423" bIns="70423">
            <a:spAutoFit/>
          </a:bodyPr>
          <a:lstStyle/>
          <a:p>
            <a:pPr algn="l" defTabSz="1525853">
              <a:defRPr sz="2800" baseline="30500">
                <a:latin typeface="Calibri"/>
                <a:ea typeface="Calibri"/>
                <a:cs typeface="Calibri"/>
                <a:sym typeface="Calibri"/>
              </a:defRPr>
            </a:pPr>
            <a:r>
              <a:rPr sz="2800" baseline="0" dirty="0"/>
              <a:t>Center for Nonlinear Plasma Science and ENEA C.R. Frascati, 00044 Frascati, Italy</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362F2-01E3-7A1D-F220-05A4F807E248}"/>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DF12BA74-D9CC-6CAD-7017-BBC7CAEBC235}"/>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10</a:t>
            </a:fld>
            <a:endParaRPr dirty="0"/>
          </a:p>
        </p:txBody>
      </p:sp>
      <p:sp>
        <p:nvSpPr>
          <p:cNvPr id="14" name="TextBox 13">
            <a:extLst>
              <a:ext uri="{FF2B5EF4-FFF2-40B4-BE49-F238E27FC236}">
                <a16:creationId xmlns:a16="http://schemas.microsoft.com/office/drawing/2014/main" id="{A24901E2-3554-09C8-DE11-E393AAE0B694}"/>
              </a:ext>
            </a:extLst>
          </p:cNvPr>
          <p:cNvSpPr txBox="1"/>
          <p:nvPr/>
        </p:nvSpPr>
        <p:spPr>
          <a:xfrm>
            <a:off x="841849" y="1401086"/>
            <a:ext cx="16252351"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71500" indent="-571500" algn="l">
              <a:buFont typeface="Wingdings" pitchFamily="2" charset="2"/>
              <a:buChar char="q"/>
            </a:pPr>
            <a:r>
              <a:rPr lang="en-US" sz="3200" dirty="0">
                <a:latin typeface="Helvetica Neue" panose="02000503000000020004" pitchFamily="2" charset="0"/>
                <a:ea typeface="Helvetica Neue" panose="02000503000000020004" pitchFamily="2" charset="0"/>
                <a:cs typeface="Helvetica Neue" panose="02000503000000020004" pitchFamily="2" charset="0"/>
              </a:rPr>
              <a:t>Deployment of fusion energy and research of Gen-IV fission reactors offers great opportunities of collaboration with China, involving National Labs., Universities and public-private partnership</a:t>
            </a:r>
          </a:p>
        </p:txBody>
      </p:sp>
      <p:sp>
        <p:nvSpPr>
          <p:cNvPr id="5" name="Title 3">
            <a:extLst>
              <a:ext uri="{FF2B5EF4-FFF2-40B4-BE49-F238E27FC236}">
                <a16:creationId xmlns:a16="http://schemas.microsoft.com/office/drawing/2014/main" id="{4478B079-4547-D2B5-7307-A5DDF37B21F7}"/>
              </a:ext>
            </a:extLst>
          </p:cNvPr>
          <p:cNvSpPr txBox="1">
            <a:spLocks/>
          </p:cNvSpPr>
          <p:nvPr/>
        </p:nvSpPr>
        <p:spPr>
          <a:xfrm>
            <a:off x="2912993" y="65258"/>
            <a:ext cx="10870319" cy="1134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0423" tIns="70423" rIns="70423" bIns="70423" anchor="ctr">
            <a:normAutofit fontScale="92500"/>
          </a:bodyPr>
          <a:lstStyle>
            <a:lvl1pPr marL="0" marR="0" indent="0" algn="ctr" defTabSz="1525853" rtl="0" latinLnBrk="0">
              <a:lnSpc>
                <a:spcPct val="90000"/>
              </a:lnSpc>
              <a:spcBef>
                <a:spcPts val="0"/>
              </a:spcBef>
              <a:spcAft>
                <a:spcPts val="0"/>
              </a:spcAft>
              <a:buClrTx/>
              <a:buSzTx/>
              <a:buFontTx/>
              <a:buNone/>
              <a:tabLst/>
              <a:defRPr sz="5000" b="1" i="0" u="none" strike="noStrike" cap="none" spc="0" baseline="0">
                <a:solidFill>
                  <a:srgbClr val="000000"/>
                </a:solidFill>
                <a:uFillTx/>
                <a:latin typeface="Arial"/>
                <a:ea typeface="Arial"/>
                <a:cs typeface="Arial"/>
                <a:sym typeface="Arial"/>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9pPr>
          </a:lstStyle>
          <a:p>
            <a:pPr hangingPunct="1"/>
            <a:r>
              <a:rPr lang="it-IT" dirty="0" err="1"/>
              <a:t>Opportunities</a:t>
            </a:r>
            <a:r>
              <a:rPr lang="it-IT" dirty="0"/>
              <a:t>, training and </a:t>
            </a:r>
            <a:r>
              <a:rPr lang="it-IT" dirty="0" err="1"/>
              <a:t>education</a:t>
            </a:r>
            <a:endParaRPr lang="it-IT" dirty="0"/>
          </a:p>
        </p:txBody>
      </p:sp>
      <p:sp>
        <p:nvSpPr>
          <p:cNvPr id="3" name="Applications to realistic cases of practical interest (CFETR, BEST, DTT, etc.) are in progress along with the extension to 3D stellarator equilibria [EUROfusion projects ATEP/TSVV#10 (Lauber/Mishchenko)]…">
            <a:extLst>
              <a:ext uri="{FF2B5EF4-FFF2-40B4-BE49-F238E27FC236}">
                <a16:creationId xmlns:a16="http://schemas.microsoft.com/office/drawing/2014/main" id="{85A4A35C-935D-5EC3-4101-A2C03E8353B6}"/>
              </a:ext>
            </a:extLst>
          </p:cNvPr>
          <p:cNvSpPr txBox="1"/>
          <p:nvPr/>
        </p:nvSpPr>
        <p:spPr>
          <a:xfrm>
            <a:off x="953029" y="3775983"/>
            <a:ext cx="16029990" cy="595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57200" indent="-457200" algn="l">
              <a:buFont typeface="Wingdings" pitchFamily="2" charset="2"/>
              <a:buChar char="q"/>
            </a:pPr>
            <a:r>
              <a:rPr lang="en-GB" sz="3200" dirty="0">
                <a:latin typeface="Helvetica Neue" panose="02000503000000020004" pitchFamily="2" charset="0"/>
                <a:ea typeface="Helvetica Neue" panose="02000503000000020004" pitchFamily="2" charset="0"/>
                <a:cs typeface="Helvetica Neue" panose="02000503000000020004" pitchFamily="2" charset="0"/>
              </a:rPr>
              <a:t>This is carried out under the 2008 China–Euratom cooperation agreement</a:t>
            </a:r>
            <a:endParaRPr lang="en-IT" sz="32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Applications to realistic cases of practical interest (CFETR, BEST, DTT, etc.) are in progress along with the extension to 3D stellarator equilibria [EUROfusion projects ATEP/TSVV#10 (Lauber/Mishchenko)]…">
            <a:extLst>
              <a:ext uri="{FF2B5EF4-FFF2-40B4-BE49-F238E27FC236}">
                <a16:creationId xmlns:a16="http://schemas.microsoft.com/office/drawing/2014/main" id="{C07DA506-938F-35B6-25A4-66723F0474FA}"/>
              </a:ext>
            </a:extLst>
          </p:cNvPr>
          <p:cNvSpPr txBox="1"/>
          <p:nvPr/>
        </p:nvSpPr>
        <p:spPr>
          <a:xfrm>
            <a:off x="953029" y="5176255"/>
            <a:ext cx="16029990"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57200" marR="457200" indent="-457200" algn="just" defTabSz="457200">
              <a:spcBef>
                <a:spcPts val="1000"/>
              </a:spcBef>
              <a:buSzPct val="100000"/>
              <a:buFont typeface="Wingdings" pitchFamily="2" charset="2"/>
              <a:buChar char="q"/>
              <a:defRPr sz="3300">
                <a:latin typeface="Helvetica Neue"/>
                <a:ea typeface="Helvetica Neue"/>
                <a:cs typeface="Helvetica Neue"/>
                <a:sym typeface="Helvetica Neue"/>
              </a:defRPr>
            </a:pPr>
            <a:r>
              <a:rPr lang="it-IT" sz="3200" dirty="0"/>
              <a:t>Long </a:t>
            </a:r>
            <a:r>
              <a:rPr lang="it-IT" sz="3200" dirty="0" err="1"/>
              <a:t>term</a:t>
            </a:r>
            <a:r>
              <a:rPr lang="it-IT" sz="3200" dirty="0"/>
              <a:t> commitment in </a:t>
            </a:r>
            <a:r>
              <a:rPr lang="it-IT" sz="3200" dirty="0" err="1"/>
              <a:t>these</a:t>
            </a:r>
            <a:r>
              <a:rPr lang="it-IT" sz="3200" dirty="0"/>
              <a:t> activities </a:t>
            </a:r>
            <a:r>
              <a:rPr lang="it-IT" sz="3200" dirty="0" err="1"/>
              <a:t>emphasizes</a:t>
            </a:r>
            <a:r>
              <a:rPr lang="it-IT" sz="3200" dirty="0"/>
              <a:t> the </a:t>
            </a:r>
            <a:r>
              <a:rPr lang="it-IT" sz="3200" dirty="0" err="1"/>
              <a:t>crucial</a:t>
            </a:r>
            <a:r>
              <a:rPr lang="it-IT" sz="3200" dirty="0"/>
              <a:t> </a:t>
            </a:r>
            <a:r>
              <a:rPr lang="it-IT" sz="3200" dirty="0" err="1"/>
              <a:t>importance</a:t>
            </a:r>
            <a:r>
              <a:rPr lang="it-IT" sz="3200" dirty="0"/>
              <a:t> of training and </a:t>
            </a:r>
            <a:r>
              <a:rPr lang="it-IT" sz="3200" dirty="0" err="1"/>
              <a:t>education</a:t>
            </a:r>
            <a:r>
              <a:rPr lang="it-IT" sz="3200" dirty="0"/>
              <a:t> </a:t>
            </a:r>
            <a:r>
              <a:rPr lang="it-IT" sz="3200" dirty="0" err="1"/>
              <a:t>as</a:t>
            </a:r>
            <a:r>
              <a:rPr lang="it-IT" sz="3200" dirty="0"/>
              <a:t> </a:t>
            </a:r>
            <a:r>
              <a:rPr lang="it-IT" sz="3200" dirty="0" err="1"/>
              <a:t>fundamental</a:t>
            </a:r>
            <a:r>
              <a:rPr lang="it-IT" sz="3200" dirty="0"/>
              <a:t> </a:t>
            </a:r>
            <a:r>
              <a:rPr lang="it-IT" sz="3200" dirty="0" err="1"/>
              <a:t>elements</a:t>
            </a:r>
            <a:r>
              <a:rPr lang="it-IT" sz="3200" dirty="0"/>
              <a:t> for </a:t>
            </a:r>
            <a:r>
              <a:rPr lang="it-IT" sz="3200" dirty="0" err="1"/>
              <a:t>promoting</a:t>
            </a:r>
            <a:r>
              <a:rPr lang="it-IT" sz="3200" dirty="0"/>
              <a:t> </a:t>
            </a:r>
            <a:r>
              <a:rPr lang="it-IT" sz="3200" dirty="0" err="1"/>
              <a:t>cooperation</a:t>
            </a:r>
            <a:r>
              <a:rPr lang="it-IT" sz="3200" dirty="0"/>
              <a:t>.</a:t>
            </a:r>
            <a:endParaRPr sz="3200" dirty="0"/>
          </a:p>
        </p:txBody>
      </p:sp>
      <p:sp>
        <p:nvSpPr>
          <p:cNvPr id="4" name="Applications to realistic cases of practical interest (CFETR, BEST, DTT, etc.) are in progress along with the extension to 3D stellarator equilibria [EUROfusion projects ATEP/TSVV#10 (Lauber/Mishchenko)]…">
            <a:extLst>
              <a:ext uri="{FF2B5EF4-FFF2-40B4-BE49-F238E27FC236}">
                <a16:creationId xmlns:a16="http://schemas.microsoft.com/office/drawing/2014/main" id="{F440C200-ED48-0A2D-332C-51FF363C59D0}"/>
              </a:ext>
            </a:extLst>
          </p:cNvPr>
          <p:cNvSpPr txBox="1"/>
          <p:nvPr/>
        </p:nvSpPr>
        <p:spPr>
          <a:xfrm>
            <a:off x="953029" y="6772594"/>
            <a:ext cx="16029990"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57200" marR="457200" indent="-457200" algn="just" defTabSz="457200">
              <a:spcBef>
                <a:spcPts val="1000"/>
              </a:spcBef>
              <a:buSzPct val="100000"/>
              <a:buFont typeface="Wingdings" pitchFamily="2" charset="2"/>
              <a:buChar char="q"/>
              <a:defRPr sz="3300">
                <a:latin typeface="Helvetica Neue"/>
                <a:ea typeface="Helvetica Neue"/>
                <a:cs typeface="Helvetica Neue"/>
                <a:sym typeface="Helvetica Neue"/>
              </a:defRPr>
            </a:pPr>
            <a:r>
              <a:rPr lang="it-IT" sz="3200" dirty="0"/>
              <a:t>Training and </a:t>
            </a:r>
            <a:r>
              <a:rPr lang="it-IT" sz="3200" dirty="0" err="1"/>
              <a:t>education</a:t>
            </a:r>
            <a:r>
              <a:rPr lang="it-IT" sz="3200" dirty="0"/>
              <a:t>, </a:t>
            </a:r>
            <a:r>
              <a:rPr lang="it-IT" sz="3200" dirty="0" err="1"/>
              <a:t>as</a:t>
            </a:r>
            <a:r>
              <a:rPr lang="it-IT" sz="3200" dirty="0"/>
              <a:t> </a:t>
            </a:r>
            <a:r>
              <a:rPr lang="it-IT" sz="3200" dirty="0" err="1"/>
              <a:t>well</a:t>
            </a:r>
            <a:r>
              <a:rPr lang="it-IT" sz="3200" dirty="0"/>
              <a:t> </a:t>
            </a:r>
            <a:r>
              <a:rPr lang="it-IT" sz="3200" dirty="0" err="1"/>
              <a:t>as</a:t>
            </a:r>
            <a:r>
              <a:rPr lang="it-IT" sz="3200" dirty="0"/>
              <a:t> promotion of </a:t>
            </a:r>
            <a:r>
              <a:rPr lang="it-IT" sz="3200" dirty="0" err="1"/>
              <a:t>researcher</a:t>
            </a:r>
            <a:r>
              <a:rPr lang="it-IT" sz="3200" dirty="0"/>
              <a:t> </a:t>
            </a:r>
            <a:r>
              <a:rPr lang="it-IT" sz="3200" dirty="0" err="1"/>
              <a:t>mobility</a:t>
            </a:r>
            <a:r>
              <a:rPr lang="it-IT" sz="3200" dirty="0"/>
              <a:t> and of joint </a:t>
            </a:r>
            <a:r>
              <a:rPr lang="it-IT" sz="3200" dirty="0" err="1"/>
              <a:t>research</a:t>
            </a:r>
            <a:r>
              <a:rPr lang="it-IT" sz="3200" dirty="0"/>
              <a:t> and </a:t>
            </a:r>
            <a:r>
              <a:rPr lang="it-IT" sz="3200" dirty="0" err="1"/>
              <a:t>collaboration</a:t>
            </a:r>
            <a:r>
              <a:rPr lang="it-IT" sz="3200" dirty="0"/>
              <a:t> framework </a:t>
            </a:r>
            <a:r>
              <a:rPr lang="it-IT" sz="3200" dirty="0" err="1"/>
              <a:t>is</a:t>
            </a:r>
            <a:r>
              <a:rPr lang="it-IT" sz="3200" dirty="0"/>
              <a:t> </a:t>
            </a:r>
            <a:r>
              <a:rPr lang="it-IT" sz="3200" dirty="0" err="1"/>
              <a:t>specifically</a:t>
            </a:r>
            <a:r>
              <a:rPr lang="it-IT" sz="3200" dirty="0"/>
              <a:t> </a:t>
            </a:r>
            <a:r>
              <a:rPr lang="it-IT" sz="3200" dirty="0" err="1"/>
              <a:t>targeted</a:t>
            </a:r>
            <a:r>
              <a:rPr lang="it-IT" sz="3200" dirty="0"/>
              <a:t> by the Center for </a:t>
            </a:r>
            <a:r>
              <a:rPr lang="it-IT" sz="3200" dirty="0" err="1"/>
              <a:t>Nonlinear</a:t>
            </a:r>
            <a:r>
              <a:rPr lang="it-IT" sz="3200" dirty="0"/>
              <a:t> Plasma Science.</a:t>
            </a:r>
            <a:endParaRPr sz="3200" dirty="0"/>
          </a:p>
        </p:txBody>
      </p:sp>
    </p:spTree>
    <p:extLst>
      <p:ext uri="{BB962C8B-B14F-4D97-AF65-F5344CB8AC3E}">
        <p14:creationId xmlns:p14="http://schemas.microsoft.com/office/powerpoint/2010/main" val="37410525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1CF21-3881-F96B-CA8D-5B08FFE6A041}"/>
            </a:ext>
          </a:extLst>
        </p:cNvPr>
        <p:cNvGrpSpPr/>
        <p:nvPr/>
      </p:nvGrpSpPr>
      <p:grpSpPr>
        <a:xfrm>
          <a:off x="0" y="0"/>
          <a:ext cx="0" cy="0"/>
          <a:chOff x="0" y="0"/>
          <a:chExt cx="0" cy="0"/>
        </a:xfrm>
      </p:grpSpPr>
      <p:pic>
        <p:nvPicPr>
          <p:cNvPr id="175" name="Picture 8" descr="Picture 8">
            <a:extLst>
              <a:ext uri="{FF2B5EF4-FFF2-40B4-BE49-F238E27FC236}">
                <a16:creationId xmlns:a16="http://schemas.microsoft.com/office/drawing/2014/main" id="{87413058-98FC-54CE-1247-45F9DE090343}"/>
              </a:ext>
            </a:extLst>
          </p:cNvPr>
          <p:cNvPicPr>
            <a:picLocks noChangeAspect="1"/>
          </p:cNvPicPr>
          <p:nvPr/>
        </p:nvPicPr>
        <p:blipFill>
          <a:blip r:embed="rId2"/>
          <a:stretch>
            <a:fillRect/>
          </a:stretch>
        </p:blipFill>
        <p:spPr>
          <a:xfrm>
            <a:off x="12730458" y="9072802"/>
            <a:ext cx="4556585" cy="673590"/>
          </a:xfrm>
          <a:prstGeom prst="rect">
            <a:avLst/>
          </a:prstGeom>
          <a:ln w="12700">
            <a:miter lim="400000"/>
          </a:ln>
        </p:spPr>
      </p:pic>
      <p:sp>
        <p:nvSpPr>
          <p:cNvPr id="177" name="TextBox 3">
            <a:extLst>
              <a:ext uri="{FF2B5EF4-FFF2-40B4-BE49-F238E27FC236}">
                <a16:creationId xmlns:a16="http://schemas.microsoft.com/office/drawing/2014/main" id="{0BAD8633-CBFB-5346-3AB1-FB683A8872E3}"/>
              </a:ext>
            </a:extLst>
          </p:cNvPr>
          <p:cNvSpPr txBox="1"/>
          <p:nvPr/>
        </p:nvSpPr>
        <p:spPr>
          <a:xfrm>
            <a:off x="3294402" y="205908"/>
            <a:ext cx="10907487" cy="779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4400" b="1">
                <a:latin typeface="Helvetica"/>
                <a:ea typeface="Helvetica"/>
                <a:cs typeface="Helvetica"/>
                <a:sym typeface="Helvetica"/>
              </a:defRPr>
            </a:lvl1pPr>
          </a:lstStyle>
          <a:p>
            <a:r>
              <a:t>Center for Nonlinear Plasma Science</a:t>
            </a:r>
          </a:p>
        </p:txBody>
      </p:sp>
      <p:sp>
        <p:nvSpPr>
          <p:cNvPr id="179" name="TextBox 7">
            <a:extLst>
              <a:ext uri="{FF2B5EF4-FFF2-40B4-BE49-F238E27FC236}">
                <a16:creationId xmlns:a16="http://schemas.microsoft.com/office/drawing/2014/main" id="{CDED4057-5F5D-9048-2755-DF51766931CA}"/>
              </a:ext>
            </a:extLst>
          </p:cNvPr>
          <p:cNvSpPr txBox="1"/>
          <p:nvPr/>
        </p:nvSpPr>
        <p:spPr>
          <a:xfrm>
            <a:off x="1108364" y="1907856"/>
            <a:ext cx="16169742" cy="24109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471" indent="-571471" algn="l">
              <a:buClr>
                <a:schemeClr val="tx1"/>
              </a:buClr>
              <a:buSzPct val="100000"/>
              <a:buChar char="➢"/>
              <a:defRPr sz="3200">
                <a:solidFill>
                  <a:schemeClr val="accent1"/>
                </a:solidFill>
                <a:latin typeface="Helvetica"/>
                <a:ea typeface="Helvetica"/>
                <a:cs typeface="Helvetica"/>
                <a:sym typeface="Helvetica"/>
              </a:defRPr>
            </a:pPr>
            <a:r>
              <a:rPr lang="en-GB" sz="3000" dirty="0">
                <a:solidFill>
                  <a:schemeClr val="tx1"/>
                </a:solidFill>
              </a:rPr>
              <a:t>Established in 2020 as "Virtual </a:t>
            </a:r>
            <a:r>
              <a:rPr lang="en-GB" sz="3000" dirty="0" err="1">
                <a:solidFill>
                  <a:schemeClr val="tx1"/>
                </a:solidFill>
              </a:rPr>
              <a:t>Center</a:t>
            </a:r>
            <a:r>
              <a:rPr lang="en-GB" sz="3000" dirty="0">
                <a:solidFill>
                  <a:schemeClr val="tx1"/>
                </a:solidFill>
              </a:rPr>
              <a:t>" based on two hubs, one located at the ENEA Frascati Research </a:t>
            </a:r>
            <a:r>
              <a:rPr lang="en-GB" sz="3000" dirty="0" err="1">
                <a:solidFill>
                  <a:schemeClr val="tx1"/>
                </a:solidFill>
              </a:rPr>
              <a:t>Center</a:t>
            </a:r>
            <a:r>
              <a:rPr lang="en-GB" sz="3000" dirty="0">
                <a:solidFill>
                  <a:schemeClr val="tx1"/>
                </a:solidFill>
              </a:rPr>
              <a:t> and another at the University of Science and Technology of China, Hefei (CAS) and Institute for Fusion Theory and Simulation</a:t>
            </a:r>
          </a:p>
          <a:p>
            <a:pPr algn="l">
              <a:buClr>
                <a:schemeClr val="tx1"/>
              </a:buClr>
              <a:buSzPct val="100000"/>
              <a:defRPr sz="3200">
                <a:solidFill>
                  <a:schemeClr val="accent1"/>
                </a:solidFill>
                <a:latin typeface="Helvetica"/>
                <a:ea typeface="Helvetica"/>
                <a:cs typeface="Helvetica"/>
                <a:sym typeface="Helvetica"/>
              </a:defRPr>
            </a:pPr>
            <a:r>
              <a:rPr lang="en-GB" sz="3000" dirty="0">
                <a:solidFill>
                  <a:schemeClr val="tx1"/>
                </a:solidFill>
              </a:rPr>
              <a:t>      (School of Physics) at Zhejiang University, Hangzhou</a:t>
            </a:r>
          </a:p>
          <a:p>
            <a:pPr marL="571471" indent="-571471" algn="l">
              <a:buClr>
                <a:schemeClr val="tx1"/>
              </a:buClr>
              <a:buSzPct val="100000"/>
              <a:buChar char="➢"/>
              <a:defRPr sz="3200">
                <a:solidFill>
                  <a:schemeClr val="accent1"/>
                </a:solidFill>
                <a:latin typeface="Helvetica"/>
                <a:ea typeface="Helvetica"/>
                <a:cs typeface="Helvetica"/>
                <a:sym typeface="Helvetica"/>
              </a:defRPr>
            </a:pPr>
            <a:r>
              <a:rPr lang="en-GB" sz="3000" dirty="0">
                <a:solidFill>
                  <a:schemeClr val="tx1"/>
                </a:solidFill>
              </a:rPr>
              <a:t>To promote a joint research and collaboration network</a:t>
            </a:r>
          </a:p>
        </p:txBody>
      </p:sp>
      <p:sp>
        <p:nvSpPr>
          <p:cNvPr id="180" name="TextBox 12">
            <a:extLst>
              <a:ext uri="{FF2B5EF4-FFF2-40B4-BE49-F238E27FC236}">
                <a16:creationId xmlns:a16="http://schemas.microsoft.com/office/drawing/2014/main" id="{CEB4DCBC-700F-F3E9-AE17-80E3DB529008}"/>
              </a:ext>
            </a:extLst>
          </p:cNvPr>
          <p:cNvSpPr txBox="1"/>
          <p:nvPr/>
        </p:nvSpPr>
        <p:spPr>
          <a:xfrm>
            <a:off x="289039" y="1251266"/>
            <a:ext cx="14793573"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marL="571500" indent="-571500" algn="l">
              <a:buSzPct val="100000"/>
              <a:buChar char="❑"/>
            </a:lvl1pPr>
          </a:lstStyle>
          <a:p>
            <a:r>
              <a:rPr dirty="0">
                <a:latin typeface="Helvetica" pitchFamily="2" charset="0"/>
              </a:rPr>
              <a:t>Center for Nonlinear Plasma Science (CNPS)</a:t>
            </a:r>
            <a:r>
              <a:rPr lang="it-IT" dirty="0">
                <a:latin typeface="Helvetica" pitchFamily="2" charset="0"/>
              </a:rPr>
              <a:t> @ ENEA Frascati</a:t>
            </a:r>
            <a:r>
              <a:rPr dirty="0">
                <a:latin typeface="Helvetica" pitchFamily="2" charset="0"/>
              </a:rPr>
              <a:t>:</a:t>
            </a:r>
          </a:p>
        </p:txBody>
      </p:sp>
      <p:pic>
        <p:nvPicPr>
          <p:cNvPr id="2" name="图片 3">
            <a:extLst>
              <a:ext uri="{FF2B5EF4-FFF2-40B4-BE49-F238E27FC236}">
                <a16:creationId xmlns:a16="http://schemas.microsoft.com/office/drawing/2014/main" id="{201E53E7-848A-205C-5AFF-78F0FDE354B6}"/>
              </a:ext>
            </a:extLst>
          </p:cNvPr>
          <p:cNvPicPr>
            <a:picLocks noChangeAspect="1"/>
          </p:cNvPicPr>
          <p:nvPr/>
        </p:nvPicPr>
        <p:blipFill>
          <a:blip r:embed="rId3"/>
          <a:stretch>
            <a:fillRect/>
          </a:stretch>
        </p:blipFill>
        <p:spPr>
          <a:xfrm>
            <a:off x="8486177" y="4334051"/>
            <a:ext cx="7795512" cy="4384976"/>
          </a:xfrm>
          <a:prstGeom prst="rect">
            <a:avLst/>
          </a:prstGeom>
        </p:spPr>
      </p:pic>
      <p:pic>
        <p:nvPicPr>
          <p:cNvPr id="4" name="Picture 3" descr="A group of people standing in a hallway&#10;&#10;Description automatically generated">
            <a:extLst>
              <a:ext uri="{FF2B5EF4-FFF2-40B4-BE49-F238E27FC236}">
                <a16:creationId xmlns:a16="http://schemas.microsoft.com/office/drawing/2014/main" id="{8007494D-477F-78A7-F0C5-0C9A19ED2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364" y="4343388"/>
            <a:ext cx="6577462" cy="4384976"/>
          </a:xfrm>
          <a:prstGeom prst="rect">
            <a:avLst/>
          </a:prstGeom>
        </p:spPr>
      </p:pic>
      <p:sp>
        <p:nvSpPr>
          <p:cNvPr id="5" name="TextBox 4">
            <a:extLst>
              <a:ext uri="{FF2B5EF4-FFF2-40B4-BE49-F238E27FC236}">
                <a16:creationId xmlns:a16="http://schemas.microsoft.com/office/drawing/2014/main" id="{643B0B3B-4E05-9686-2E50-35A7BFFA2B2C}"/>
              </a:ext>
            </a:extLst>
          </p:cNvPr>
          <p:cNvSpPr txBox="1"/>
          <p:nvPr/>
        </p:nvSpPr>
        <p:spPr>
          <a:xfrm>
            <a:off x="2176079" y="8722631"/>
            <a:ext cx="4105291" cy="471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584170"/>
            <a:r>
              <a:rPr lang="en-GB" sz="2399" dirty="0">
                <a:latin typeface="Helvetica Neue" panose="02000503000000020004" pitchFamily="2" charset="0"/>
                <a:ea typeface="Helvetica Neue" panose="02000503000000020004" pitchFamily="2" charset="0"/>
                <a:cs typeface="Helvetica Neue" panose="02000503000000020004" pitchFamily="2" charset="0"/>
              </a:rPr>
              <a:t>T</a:t>
            </a:r>
            <a:r>
              <a:rPr lang="en-IT" sz="2399" dirty="0">
                <a:latin typeface="Helvetica Neue" panose="02000503000000020004" pitchFamily="2" charset="0"/>
                <a:ea typeface="Helvetica Neue" panose="02000503000000020004" pitchFamily="2" charset="0"/>
                <a:cs typeface="Helvetica Neue" panose="02000503000000020004" pitchFamily="2" charset="0"/>
              </a:rPr>
              <a:t>eaching at ZJU (since 2009)</a:t>
            </a:r>
          </a:p>
        </p:txBody>
      </p:sp>
      <p:sp>
        <p:nvSpPr>
          <p:cNvPr id="6" name="TextBox 5">
            <a:extLst>
              <a:ext uri="{FF2B5EF4-FFF2-40B4-BE49-F238E27FC236}">
                <a16:creationId xmlns:a16="http://schemas.microsoft.com/office/drawing/2014/main" id="{BA033D3D-97ED-0331-85F0-CB4B657F4250}"/>
              </a:ext>
            </a:extLst>
          </p:cNvPr>
          <p:cNvSpPr txBox="1"/>
          <p:nvPr/>
        </p:nvSpPr>
        <p:spPr>
          <a:xfrm>
            <a:off x="11058894" y="8645849"/>
            <a:ext cx="2726707" cy="471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584170"/>
            <a:r>
              <a:rPr lang="en-GB" sz="2399" dirty="0">
                <a:latin typeface="Helvetica Neue" panose="02000503000000020004" pitchFamily="2" charset="0"/>
                <a:ea typeface="Helvetica Neue" panose="02000503000000020004" pitchFamily="2" charset="0"/>
                <a:cs typeface="Helvetica Neue" panose="02000503000000020004" pitchFamily="2" charset="0"/>
              </a:rPr>
              <a:t>Mentoring at ENEA</a:t>
            </a:r>
            <a:endParaRPr lang="en-IT" sz="2399"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Slide Number">
            <a:extLst>
              <a:ext uri="{FF2B5EF4-FFF2-40B4-BE49-F238E27FC236}">
                <a16:creationId xmlns:a16="http://schemas.microsoft.com/office/drawing/2014/main" id="{7F222607-AEE9-2BE8-4EE4-D5896BB58E26}"/>
              </a:ext>
            </a:extLst>
          </p:cNvPr>
          <p:cNvSpPr txBox="1">
            <a:spLocks/>
          </p:cNvSpPr>
          <p:nvPr/>
        </p:nvSpPr>
        <p:spPr>
          <a:xfrm>
            <a:off x="16001544" y="422850"/>
            <a:ext cx="270462" cy="419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fld id="{86CB4B4D-7CA3-9044-876B-883B54F8677D}" type="slidenum">
              <a:rPr lang="en-IT" smtClean="0"/>
              <a:pPr/>
              <a:t>11</a:t>
            </a:fld>
            <a:endParaRPr lang="en-IT" dirty="0"/>
          </a:p>
        </p:txBody>
      </p:sp>
    </p:spTree>
    <p:extLst>
      <p:ext uri="{BB962C8B-B14F-4D97-AF65-F5344CB8AC3E}">
        <p14:creationId xmlns:p14="http://schemas.microsoft.com/office/powerpoint/2010/main" val="344122468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 name="Picture 8" descr="Picture 8"/>
          <p:cNvPicPr>
            <a:picLocks noChangeAspect="1"/>
          </p:cNvPicPr>
          <p:nvPr/>
        </p:nvPicPr>
        <p:blipFill>
          <a:blip r:embed="rId3"/>
          <a:stretch>
            <a:fillRect/>
          </a:stretch>
        </p:blipFill>
        <p:spPr>
          <a:xfrm>
            <a:off x="12551426" y="8942504"/>
            <a:ext cx="4556585" cy="673590"/>
          </a:xfrm>
          <a:prstGeom prst="rect">
            <a:avLst/>
          </a:prstGeom>
          <a:ln w="12700">
            <a:miter lim="400000"/>
          </a:ln>
        </p:spPr>
      </p:pic>
      <p:sp>
        <p:nvSpPr>
          <p:cNvPr id="177" name="TextBox 3"/>
          <p:cNvSpPr txBox="1"/>
          <p:nvPr/>
        </p:nvSpPr>
        <p:spPr>
          <a:xfrm>
            <a:off x="2218948" y="147510"/>
            <a:ext cx="12963977" cy="77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4400" b="1">
                <a:latin typeface="Helvetica"/>
                <a:ea typeface="Helvetica"/>
                <a:cs typeface="Helvetica"/>
                <a:sym typeface="Helvetica"/>
              </a:defRPr>
            </a:lvl1pPr>
          </a:lstStyle>
          <a:p>
            <a:r>
              <a:rPr dirty="0"/>
              <a:t>C</a:t>
            </a:r>
            <a:r>
              <a:rPr lang="it-IT" dirty="0" err="1"/>
              <a:t>ollaborative</a:t>
            </a:r>
            <a:r>
              <a:rPr lang="it-IT" dirty="0"/>
              <a:t> framework on theory &amp; </a:t>
            </a:r>
            <a:r>
              <a:rPr lang="it-IT" dirty="0" err="1"/>
              <a:t>simulation</a:t>
            </a:r>
            <a:endParaRPr dirty="0"/>
          </a:p>
        </p:txBody>
      </p:sp>
      <p:sp>
        <p:nvSpPr>
          <p:cNvPr id="181" name="TextBox 13"/>
          <p:cNvSpPr txBox="1"/>
          <p:nvPr/>
        </p:nvSpPr>
        <p:spPr>
          <a:xfrm>
            <a:off x="1551412" y="1857757"/>
            <a:ext cx="11000014"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71471" indent="-571471" algn="l">
              <a:buSzPct val="100000"/>
              <a:buFont typeface="Wingdings" pitchFamily="2" charset="2"/>
              <a:buChar char="Ø"/>
              <a:defRPr sz="3200">
                <a:latin typeface="Helvetica"/>
                <a:ea typeface="Helvetica"/>
                <a:cs typeface="Helvetica"/>
                <a:sym typeface="Helvetica"/>
              </a:defRPr>
            </a:pPr>
            <a:r>
              <a:rPr lang="it-IT" sz="3200" dirty="0" err="1"/>
              <a:t>Southwestern</a:t>
            </a:r>
            <a:r>
              <a:rPr lang="it-IT" sz="3200" dirty="0"/>
              <a:t> Institute of </a:t>
            </a:r>
            <a:r>
              <a:rPr lang="it-IT" sz="3200" dirty="0" err="1"/>
              <a:t>Physics</a:t>
            </a:r>
            <a:r>
              <a:rPr lang="it-IT" sz="3200" dirty="0"/>
              <a:t>, Chengdu, China, 2022</a:t>
            </a:r>
          </a:p>
          <a:p>
            <a:pPr marL="571471" indent="-571471" algn="l">
              <a:buSzPct val="100000"/>
              <a:buFont typeface="Wingdings" pitchFamily="2" charset="2"/>
              <a:buChar char="Ø"/>
              <a:defRPr sz="3200">
                <a:latin typeface="Helvetica"/>
                <a:ea typeface="Helvetica"/>
                <a:cs typeface="Helvetica"/>
                <a:sym typeface="Helvetica"/>
              </a:defRPr>
            </a:pPr>
            <a:r>
              <a:rPr lang="it-IT" sz="3200" dirty="0"/>
              <a:t>CREATE Consortium, </a:t>
            </a:r>
            <a:r>
              <a:rPr lang="it-IT" sz="3200" dirty="0" err="1"/>
              <a:t>Naples</a:t>
            </a:r>
            <a:r>
              <a:rPr lang="it-IT" sz="3200" dirty="0"/>
              <a:t>, </a:t>
            </a:r>
            <a:r>
              <a:rPr lang="it-IT" sz="3200" dirty="0" err="1"/>
              <a:t>Italy</a:t>
            </a:r>
            <a:r>
              <a:rPr lang="it-IT" sz="3200" dirty="0"/>
              <a:t>, 2022</a:t>
            </a:r>
          </a:p>
          <a:p>
            <a:pPr marL="571471" indent="-571471" algn="l">
              <a:buSzPct val="100000"/>
              <a:buFont typeface="Wingdings" pitchFamily="2" charset="2"/>
              <a:buChar char="Ø"/>
              <a:defRPr sz="3200">
                <a:latin typeface="Helvetica"/>
                <a:ea typeface="Helvetica"/>
                <a:cs typeface="Helvetica"/>
                <a:sym typeface="Helvetica"/>
              </a:defRPr>
            </a:pPr>
            <a:r>
              <a:rPr lang="it-IT" sz="3200" dirty="0">
                <a:solidFill>
                  <a:schemeClr val="tx1"/>
                </a:solidFill>
              </a:rPr>
              <a:t>Korea Institute of Fusion Energy, </a:t>
            </a:r>
            <a:r>
              <a:rPr lang="it-IT" sz="3200" dirty="0" err="1">
                <a:solidFill>
                  <a:schemeClr val="tx1"/>
                </a:solidFill>
              </a:rPr>
              <a:t>Daejeon</a:t>
            </a:r>
            <a:r>
              <a:rPr lang="it-IT" sz="3200" dirty="0">
                <a:solidFill>
                  <a:schemeClr val="tx1"/>
                </a:solidFill>
              </a:rPr>
              <a:t>, August 2023</a:t>
            </a:r>
            <a:endParaRPr sz="3200" dirty="0">
              <a:solidFill>
                <a:schemeClr val="tx1"/>
              </a:solidFill>
            </a:endParaRPr>
          </a:p>
        </p:txBody>
      </p:sp>
      <p:sp>
        <p:nvSpPr>
          <p:cNvPr id="12" name="TextBox 6">
            <a:extLst>
              <a:ext uri="{FF2B5EF4-FFF2-40B4-BE49-F238E27FC236}">
                <a16:creationId xmlns:a16="http://schemas.microsoft.com/office/drawing/2014/main" id="{92892386-13EC-0C4C-A64B-1F1C8C9F6914}"/>
              </a:ext>
            </a:extLst>
          </p:cNvPr>
          <p:cNvSpPr txBox="1"/>
          <p:nvPr/>
        </p:nvSpPr>
        <p:spPr>
          <a:xfrm>
            <a:off x="501393" y="1249025"/>
            <a:ext cx="12181114"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71500" indent="-571500" algn="l">
              <a:buSzPct val="100000"/>
              <a:buChar char="❑"/>
              <a:defRPr>
                <a:latin typeface="Helvetica"/>
                <a:ea typeface="Helvetica"/>
                <a:cs typeface="Helvetica"/>
                <a:sym typeface="Helvetica"/>
              </a:defRPr>
            </a:lvl1pPr>
          </a:lstStyle>
          <a:p>
            <a:r>
              <a:rPr lang="it-IT" dirty="0" err="1"/>
              <a:t>Recent</a:t>
            </a:r>
            <a:r>
              <a:rPr lang="it-IT" dirty="0"/>
              <a:t> extensions and new CNPS hubs</a:t>
            </a:r>
            <a:endParaRPr dirty="0"/>
          </a:p>
        </p:txBody>
      </p:sp>
      <p:sp>
        <p:nvSpPr>
          <p:cNvPr id="3" name="TextBox 7">
            <a:extLst>
              <a:ext uri="{FF2B5EF4-FFF2-40B4-BE49-F238E27FC236}">
                <a16:creationId xmlns:a16="http://schemas.microsoft.com/office/drawing/2014/main" id="{0FE6171A-7B4D-4F31-4618-D23C4BDF8C1E}"/>
              </a:ext>
            </a:extLst>
          </p:cNvPr>
          <p:cNvSpPr txBox="1"/>
          <p:nvPr/>
        </p:nvSpPr>
        <p:spPr>
          <a:xfrm>
            <a:off x="1551412" y="4367918"/>
            <a:ext cx="14677857" cy="2072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471" indent="-571471" algn="l">
              <a:buFont typeface="Wingdings" pitchFamily="2" charset="2"/>
              <a:buChar char="Ø"/>
            </a:pPr>
            <a:r>
              <a:rPr lang="it-IT" sz="3200" dirty="0">
                <a:latin typeface="Helvetica Neue" panose="02000503000000020004" pitchFamily="2" charset="0"/>
                <a:ea typeface="Helvetica Neue" panose="02000503000000020004" pitchFamily="2" charset="0"/>
                <a:cs typeface="Helvetica Neue" panose="02000503000000020004" pitchFamily="2" charset="0"/>
              </a:rPr>
              <a:t>Strong link with </a:t>
            </a:r>
            <a:r>
              <a:rPr lang="en-GB" sz="3200" dirty="0">
                <a:latin typeface="Helvetica Neue" panose="02000503000000020004" pitchFamily="2" charset="0"/>
                <a:ea typeface="Helvetica Neue" panose="02000503000000020004" pitchFamily="2" charset="0"/>
                <a:cs typeface="Helvetica Neue" panose="02000503000000020004" pitchFamily="2" charset="0"/>
              </a:rPr>
              <a:t>Key Laboratory of Frontier Physics in Contr. </a:t>
            </a:r>
            <a:r>
              <a:rPr lang="en-GB" sz="3200" dirty="0" err="1">
                <a:latin typeface="Helvetica Neue" panose="02000503000000020004" pitchFamily="2" charset="0"/>
                <a:ea typeface="Helvetica Neue" panose="02000503000000020004" pitchFamily="2" charset="0"/>
                <a:cs typeface="Helvetica Neue" panose="02000503000000020004" pitchFamily="2" charset="0"/>
              </a:rPr>
              <a:t>Nucl</a:t>
            </a:r>
            <a:r>
              <a:rPr lang="en-GB" sz="3200" dirty="0">
                <a:latin typeface="Helvetica Neue" panose="02000503000000020004" pitchFamily="2" charset="0"/>
                <a:ea typeface="Helvetica Neue" panose="02000503000000020004" pitchFamily="2" charset="0"/>
                <a:cs typeface="Helvetica Neue" panose="02000503000000020004" pitchFamily="2" charset="0"/>
              </a:rPr>
              <a:t>. Fusion</a:t>
            </a:r>
          </a:p>
          <a:p>
            <a:pPr marL="571471" indent="-571471" algn="l">
              <a:buFont typeface="Wingdings" pitchFamily="2" charset="2"/>
              <a:buChar char="Ø"/>
            </a:pPr>
            <a:r>
              <a:rPr lang="en-GB" sz="3200" dirty="0">
                <a:latin typeface="Helvetica Neue" panose="02000503000000020004" pitchFamily="2" charset="0"/>
                <a:ea typeface="Helvetica Neue" panose="02000503000000020004" pitchFamily="2" charset="0"/>
                <a:cs typeface="Helvetica Neue" panose="02000503000000020004" pitchFamily="2" charset="0"/>
              </a:rPr>
              <a:t>Strong collaboration with Theory Group on burning plasma physics</a:t>
            </a:r>
          </a:p>
          <a:p>
            <a:pPr marL="571471" indent="-571471" algn="l">
              <a:buFont typeface="Wingdings" pitchFamily="2" charset="2"/>
              <a:buChar char="Ø"/>
            </a:pPr>
            <a:r>
              <a:rPr lang="en-GB" sz="3200" dirty="0">
                <a:latin typeface="Helvetica Neue" panose="02000503000000020004" pitchFamily="2" charset="0"/>
                <a:ea typeface="Helvetica Neue" panose="02000503000000020004" pitchFamily="2" charset="0"/>
                <a:cs typeface="Helvetica Neue" panose="02000503000000020004" pitchFamily="2" charset="0"/>
              </a:rPr>
              <a:t>Project on “Turbulence and transport in burning plasmas” supported by MAECI and NSFC (2023-25)</a:t>
            </a:r>
          </a:p>
        </p:txBody>
      </p:sp>
      <p:sp>
        <p:nvSpPr>
          <p:cNvPr id="4" name="TextBox 12">
            <a:extLst>
              <a:ext uri="{FF2B5EF4-FFF2-40B4-BE49-F238E27FC236}">
                <a16:creationId xmlns:a16="http://schemas.microsoft.com/office/drawing/2014/main" id="{2E646657-FB29-A44D-4ABD-34031B4CBC29}"/>
              </a:ext>
            </a:extLst>
          </p:cNvPr>
          <p:cNvSpPr txBox="1"/>
          <p:nvPr/>
        </p:nvSpPr>
        <p:spPr>
          <a:xfrm>
            <a:off x="501393" y="3692912"/>
            <a:ext cx="12181114"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L="571500" indent="-571500" algn="l">
              <a:buSzPct val="100000"/>
              <a:buChar char="❑"/>
            </a:lvl1pPr>
          </a:lstStyle>
          <a:p>
            <a:r>
              <a:rPr lang="it-IT" dirty="0" err="1">
                <a:latin typeface="Helvetica" pitchFamily="2" charset="0"/>
              </a:rPr>
              <a:t>Recent</a:t>
            </a:r>
            <a:r>
              <a:rPr lang="it-IT" dirty="0">
                <a:latin typeface="Helvetica" pitchFamily="2" charset="0"/>
              </a:rPr>
              <a:t> </a:t>
            </a:r>
            <a:r>
              <a:rPr lang="it-IT" dirty="0" err="1">
                <a:latin typeface="Helvetica" pitchFamily="2" charset="0"/>
              </a:rPr>
              <a:t>strengthening</a:t>
            </a:r>
            <a:r>
              <a:rPr lang="it-IT" dirty="0">
                <a:latin typeface="Helvetica" pitchFamily="2" charset="0"/>
              </a:rPr>
              <a:t> of CNPS </a:t>
            </a:r>
            <a:r>
              <a:rPr lang="it-IT" dirty="0" err="1">
                <a:latin typeface="Helvetica" pitchFamily="2" charset="0"/>
              </a:rPr>
              <a:t>collaboration</a:t>
            </a:r>
            <a:r>
              <a:rPr lang="it-IT" dirty="0">
                <a:latin typeface="Helvetica" pitchFamily="2" charset="0"/>
              </a:rPr>
              <a:t> </a:t>
            </a:r>
            <a:r>
              <a:rPr lang="it-IT" dirty="0" err="1">
                <a:latin typeface="Helvetica" pitchFamily="2" charset="0"/>
              </a:rPr>
              <a:t>at</a:t>
            </a:r>
            <a:r>
              <a:rPr lang="it-IT" dirty="0">
                <a:latin typeface="Helvetica" pitchFamily="2" charset="0"/>
              </a:rPr>
              <a:t> ASIPP</a:t>
            </a:r>
            <a:r>
              <a:rPr dirty="0">
                <a:latin typeface="Helvetica" pitchFamily="2" charset="0"/>
              </a:rPr>
              <a:t>:</a:t>
            </a:r>
          </a:p>
        </p:txBody>
      </p:sp>
      <p:sp>
        <p:nvSpPr>
          <p:cNvPr id="5" name="TextBox 12">
            <a:extLst>
              <a:ext uri="{FF2B5EF4-FFF2-40B4-BE49-F238E27FC236}">
                <a16:creationId xmlns:a16="http://schemas.microsoft.com/office/drawing/2014/main" id="{4B9E4608-C079-3F7F-FA15-C8F76A14B848}"/>
              </a:ext>
            </a:extLst>
          </p:cNvPr>
          <p:cNvSpPr txBox="1"/>
          <p:nvPr/>
        </p:nvSpPr>
        <p:spPr>
          <a:xfrm>
            <a:off x="501393" y="6671342"/>
            <a:ext cx="12181114"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L="571500" indent="-571500" algn="l">
              <a:buSzPct val="100000"/>
              <a:buChar char="❑"/>
            </a:lvl1pPr>
          </a:lstStyle>
          <a:p>
            <a:r>
              <a:rPr lang="it-IT" dirty="0">
                <a:latin typeface="Helvetica Neue" panose="02000503000000020004" pitchFamily="2" charset="0"/>
                <a:ea typeface="Helvetica Neue" panose="02000503000000020004" pitchFamily="2" charset="0"/>
                <a:cs typeface="Helvetica Neue" panose="02000503000000020004" pitchFamily="2" charset="0"/>
              </a:rPr>
              <a:t>Focus of future </a:t>
            </a:r>
            <a:r>
              <a:rPr lang="it-IT" dirty="0" err="1">
                <a:latin typeface="Helvetica Neue" panose="02000503000000020004" pitchFamily="2" charset="0"/>
                <a:ea typeface="Helvetica Neue" panose="02000503000000020004" pitchFamily="2" charset="0"/>
                <a:cs typeface="Helvetica Neue" panose="02000503000000020004" pitchFamily="2" charset="0"/>
              </a:rPr>
              <a:t>collaboration</a:t>
            </a:r>
            <a:r>
              <a:rPr dirty="0">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6" name="TextBox 7">
            <a:extLst>
              <a:ext uri="{FF2B5EF4-FFF2-40B4-BE49-F238E27FC236}">
                <a16:creationId xmlns:a16="http://schemas.microsoft.com/office/drawing/2014/main" id="{66F4A196-F1C5-D6F8-2B91-1C01CA6F7C34}"/>
              </a:ext>
            </a:extLst>
          </p:cNvPr>
          <p:cNvSpPr txBox="1"/>
          <p:nvPr/>
        </p:nvSpPr>
        <p:spPr>
          <a:xfrm>
            <a:off x="1551412" y="7352104"/>
            <a:ext cx="13872618" cy="1087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471" indent="-571471" algn="l">
              <a:buFont typeface="Wingdings" pitchFamily="2" charset="2"/>
              <a:buChar char="Ø"/>
            </a:pPr>
            <a:r>
              <a:rPr lang="it-IT" sz="3200" dirty="0">
                <a:latin typeface="Helvetica Neue" panose="02000503000000020004" pitchFamily="2" charset="0"/>
                <a:ea typeface="Helvetica Neue" panose="02000503000000020004" pitchFamily="2" charset="0"/>
                <a:cs typeface="Helvetica Neue" panose="02000503000000020004" pitchFamily="2" charset="0"/>
              </a:rPr>
              <a:t>Development of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predictive</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modelling</a:t>
            </a:r>
            <a:r>
              <a:rPr lang="it-IT" sz="3200" dirty="0">
                <a:latin typeface="Helvetica Neue" panose="02000503000000020004" pitchFamily="2" charset="0"/>
                <a:ea typeface="Helvetica Neue" panose="02000503000000020004" pitchFamily="2" charset="0"/>
                <a:cs typeface="Helvetica Neue" panose="02000503000000020004" pitchFamily="2" charset="0"/>
              </a:rPr>
              <a:t> of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reactor</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relevant</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burning</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plasmas</a:t>
            </a:r>
            <a:endParaRPr lang="en-GB" sz="3200" dirty="0">
              <a:latin typeface="Helvetica Neue" panose="02000503000000020004" pitchFamily="2" charset="0"/>
              <a:ea typeface="Helvetica Neue" panose="02000503000000020004" pitchFamily="2" charset="0"/>
              <a:cs typeface="Helvetica Neue" panose="02000503000000020004" pitchFamily="2" charset="0"/>
            </a:endParaRPr>
          </a:p>
          <a:p>
            <a:pPr marL="571471" indent="-571471" algn="l">
              <a:buFont typeface="Wingdings" pitchFamily="2" charset="2"/>
              <a:buChar char="Ø"/>
            </a:pPr>
            <a:r>
              <a:rPr lang="en-GB" sz="3200" dirty="0">
                <a:latin typeface="Helvetica Neue" panose="02000503000000020004" pitchFamily="2" charset="0"/>
                <a:ea typeface="Helvetica Neue" panose="02000503000000020004" pitchFamily="2" charset="0"/>
                <a:cs typeface="Helvetica Neue" panose="02000503000000020004" pitchFamily="2" charset="0"/>
              </a:rPr>
              <a:t>Theory and simulation of EAST, BEST, DTT, CFETR</a:t>
            </a:r>
          </a:p>
        </p:txBody>
      </p:sp>
      <p:sp>
        <p:nvSpPr>
          <p:cNvPr id="2" name="Slide Number">
            <a:extLst>
              <a:ext uri="{FF2B5EF4-FFF2-40B4-BE49-F238E27FC236}">
                <a16:creationId xmlns:a16="http://schemas.microsoft.com/office/drawing/2014/main" id="{31D2EC84-A46B-FFC3-F096-B1D7C2162FB5}"/>
              </a:ext>
            </a:extLst>
          </p:cNvPr>
          <p:cNvSpPr txBox="1">
            <a:spLocks/>
          </p:cNvSpPr>
          <p:nvPr/>
        </p:nvSpPr>
        <p:spPr>
          <a:xfrm>
            <a:off x="16001544" y="422850"/>
            <a:ext cx="270462" cy="419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fld id="{86CB4B4D-7CA3-9044-876B-883B54F8677D}" type="slidenum">
              <a:rPr lang="en-IT" smtClean="0"/>
              <a:pPr/>
              <a:t>12</a:t>
            </a:fld>
            <a:endParaRPr lang="en-IT" dirty="0"/>
          </a:p>
        </p:txBody>
      </p:sp>
      <p:pic>
        <p:nvPicPr>
          <p:cNvPr id="7" name="Picture 6" descr="MAECI Webpage">
            <a:extLst>
              <a:ext uri="{FF2B5EF4-FFF2-40B4-BE49-F238E27FC236}">
                <a16:creationId xmlns:a16="http://schemas.microsoft.com/office/drawing/2014/main" id="{C0C86B83-C205-52F9-A9D2-7359D46BF716}"/>
              </a:ext>
            </a:extLst>
          </p:cNvPr>
          <p:cNvPicPr>
            <a:picLocks noChangeAspect="1"/>
          </p:cNvPicPr>
          <p:nvPr/>
        </p:nvPicPr>
        <p:blipFill>
          <a:blip r:embed="rId4"/>
          <a:stretch>
            <a:fillRect/>
          </a:stretch>
        </p:blipFill>
        <p:spPr>
          <a:xfrm>
            <a:off x="0" y="8504587"/>
            <a:ext cx="4163376" cy="1249013"/>
          </a:xfrm>
          <a:prstGeom prst="rect">
            <a:avLst/>
          </a:prstGeom>
        </p:spPr>
      </p:pic>
      <p:pic>
        <p:nvPicPr>
          <p:cNvPr id="8" name="Picture 9" descr="Picture 9">
            <a:extLst>
              <a:ext uri="{FF2B5EF4-FFF2-40B4-BE49-F238E27FC236}">
                <a16:creationId xmlns:a16="http://schemas.microsoft.com/office/drawing/2014/main" id="{7428C26D-26B0-B573-A514-329F498CA81B}"/>
              </a:ext>
            </a:extLst>
          </p:cNvPr>
          <p:cNvPicPr>
            <a:picLocks noChangeAspect="1"/>
          </p:cNvPicPr>
          <p:nvPr/>
        </p:nvPicPr>
        <p:blipFill>
          <a:blip r:embed="rId5"/>
          <a:stretch>
            <a:fillRect/>
          </a:stretch>
        </p:blipFill>
        <p:spPr>
          <a:xfrm>
            <a:off x="0" y="56087"/>
            <a:ext cx="1914570" cy="962545"/>
          </a:xfrm>
          <a:prstGeom prst="rect">
            <a:avLst/>
          </a:prstGeom>
          <a:ln w="12700">
            <a:miter lim="400000"/>
          </a:ln>
        </p:spPr>
      </p:pic>
    </p:spTree>
    <p:extLst>
      <p:ext uri="{BB962C8B-B14F-4D97-AF65-F5344CB8AC3E}">
        <p14:creationId xmlns:p14="http://schemas.microsoft.com/office/powerpoint/2010/main" val="155912558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086CE-D5D9-D6F1-6137-E0A4F4CD19D2}"/>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1C295A36-202E-B355-72E9-3A4CBD52232E}"/>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dirty="0"/>
          </a:p>
        </p:txBody>
      </p:sp>
      <p:sp>
        <p:nvSpPr>
          <p:cNvPr id="14" name="TextBox 13">
            <a:extLst>
              <a:ext uri="{FF2B5EF4-FFF2-40B4-BE49-F238E27FC236}">
                <a16:creationId xmlns:a16="http://schemas.microsoft.com/office/drawing/2014/main" id="{A0F26977-ED84-7569-26C8-695DED19733F}"/>
              </a:ext>
            </a:extLst>
          </p:cNvPr>
          <p:cNvSpPr txBox="1"/>
          <p:nvPr/>
        </p:nvSpPr>
        <p:spPr>
          <a:xfrm>
            <a:off x="841849" y="1401086"/>
            <a:ext cx="16252351"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71500" indent="-571500" algn="l">
              <a:buFont typeface="Wingdings" pitchFamily="2" charset="2"/>
              <a:buChar char="q"/>
            </a:pPr>
            <a:r>
              <a:rPr lang="en-US" sz="3200" dirty="0">
                <a:latin typeface="Helvetica Neue" panose="02000503000000020004" pitchFamily="2" charset="0"/>
                <a:ea typeface="Helvetica Neue" panose="02000503000000020004" pitchFamily="2" charset="0"/>
                <a:cs typeface="Helvetica Neue" panose="02000503000000020004" pitchFamily="2" charset="0"/>
              </a:rPr>
              <a:t>Establish a framework for joining knowledge and experience aiming at developing technologies for the deployment of fusion energy and increasing reactor safety</a:t>
            </a:r>
          </a:p>
        </p:txBody>
      </p:sp>
      <p:sp>
        <p:nvSpPr>
          <p:cNvPr id="5" name="Title 3">
            <a:extLst>
              <a:ext uri="{FF2B5EF4-FFF2-40B4-BE49-F238E27FC236}">
                <a16:creationId xmlns:a16="http://schemas.microsoft.com/office/drawing/2014/main" id="{36732667-885B-835B-B111-60CA1EC413E3}"/>
              </a:ext>
            </a:extLst>
          </p:cNvPr>
          <p:cNvSpPr txBox="1">
            <a:spLocks/>
          </p:cNvSpPr>
          <p:nvPr/>
        </p:nvSpPr>
        <p:spPr>
          <a:xfrm>
            <a:off x="2912993" y="65258"/>
            <a:ext cx="10870319" cy="1134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0423" tIns="70423" rIns="70423" bIns="70423" anchor="ctr">
            <a:normAutofit/>
          </a:bodyPr>
          <a:lstStyle>
            <a:lvl1pPr marL="0" marR="0" indent="0" algn="ctr" defTabSz="1525853" rtl="0" latinLnBrk="0">
              <a:lnSpc>
                <a:spcPct val="90000"/>
              </a:lnSpc>
              <a:spcBef>
                <a:spcPts val="0"/>
              </a:spcBef>
              <a:spcAft>
                <a:spcPts val="0"/>
              </a:spcAft>
              <a:buClrTx/>
              <a:buSzTx/>
              <a:buFontTx/>
              <a:buNone/>
              <a:tabLst/>
              <a:defRPr sz="5000" b="1" i="0" u="none" strike="noStrike" cap="none" spc="0" baseline="0">
                <a:solidFill>
                  <a:srgbClr val="000000"/>
                </a:solidFill>
                <a:uFillTx/>
                <a:latin typeface="Arial"/>
                <a:ea typeface="Arial"/>
                <a:cs typeface="Arial"/>
                <a:sym typeface="Arial"/>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9pPr>
          </a:lstStyle>
          <a:p>
            <a:pPr hangingPunct="1"/>
            <a:r>
              <a:rPr lang="it-IT" dirty="0"/>
              <a:t>Fusion and </a:t>
            </a:r>
            <a:r>
              <a:rPr lang="it-IT" dirty="0" err="1"/>
              <a:t>Fission</a:t>
            </a:r>
            <a:endParaRPr lang="it-IT" dirty="0"/>
          </a:p>
        </p:txBody>
      </p:sp>
      <p:sp>
        <p:nvSpPr>
          <p:cNvPr id="7" name="TextBox 6">
            <a:extLst>
              <a:ext uri="{FF2B5EF4-FFF2-40B4-BE49-F238E27FC236}">
                <a16:creationId xmlns:a16="http://schemas.microsoft.com/office/drawing/2014/main" id="{59DE6FB3-3FB4-EA99-C742-44A05C28F937}"/>
              </a:ext>
            </a:extLst>
          </p:cNvPr>
          <p:cNvSpPr txBox="1"/>
          <p:nvPr/>
        </p:nvSpPr>
        <p:spPr>
          <a:xfrm>
            <a:off x="3235149" y="6731558"/>
            <a:ext cx="10869963"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lang="en-IT" sz="3200" dirty="0">
                <a:latin typeface="Helvetica Neue" panose="02000503000000020004" pitchFamily="2" charset="0"/>
                <a:ea typeface="Helvetica Neue" panose="02000503000000020004" pitchFamily="2" charset="0"/>
                <a:cs typeface="Helvetica Neue" panose="02000503000000020004" pitchFamily="2" charset="0"/>
              </a:rPr>
              <a:t>Fusion reactor concept design, including breeding blanket </a:t>
            </a:r>
          </a:p>
          <a:p>
            <a:pPr marL="0" marR="0" indent="0" defTabSz="584200" rtl="0" fontAlgn="auto" latinLnBrk="0" hangingPunct="0">
              <a:lnSpc>
                <a:spcPct val="100000"/>
              </a:lnSpc>
              <a:spcBef>
                <a:spcPts val="0"/>
              </a:spcBef>
              <a:spcAft>
                <a:spcPts val="0"/>
              </a:spcAft>
              <a:buClrTx/>
              <a:buSzTx/>
              <a:buFontTx/>
              <a:buNone/>
              <a:tabLst/>
            </a:pPr>
            <a:r>
              <a:rPr lang="en-IT" sz="3200" dirty="0">
                <a:latin typeface="Helvetica Neue" panose="02000503000000020004" pitchFamily="2" charset="0"/>
                <a:ea typeface="Helvetica Neue" panose="02000503000000020004" pitchFamily="2" charset="0"/>
                <a:cs typeface="Helvetica Neue" panose="02000503000000020004" pitchFamily="2" charset="0"/>
              </a:rPr>
              <a:t>as well as divertor technology</a:t>
            </a:r>
            <a:endParaRPr kumimoji="0" lang="en-IT" sz="32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15" name="TextBox 14">
            <a:extLst>
              <a:ext uri="{FF2B5EF4-FFF2-40B4-BE49-F238E27FC236}">
                <a16:creationId xmlns:a16="http://schemas.microsoft.com/office/drawing/2014/main" id="{0EEBB529-8459-714F-8545-7C0F1DE99A49}"/>
              </a:ext>
            </a:extLst>
          </p:cNvPr>
          <p:cNvSpPr txBox="1"/>
          <p:nvPr/>
        </p:nvSpPr>
        <p:spPr>
          <a:xfrm>
            <a:off x="5005989" y="3809840"/>
            <a:ext cx="1901161"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Fusion</a:t>
            </a:r>
          </a:p>
        </p:txBody>
      </p:sp>
      <p:sp>
        <p:nvSpPr>
          <p:cNvPr id="16" name="Oval 15">
            <a:extLst>
              <a:ext uri="{FF2B5EF4-FFF2-40B4-BE49-F238E27FC236}">
                <a16:creationId xmlns:a16="http://schemas.microsoft.com/office/drawing/2014/main" id="{A9446C86-B2B6-DD4D-DF58-CF851658DB52}"/>
              </a:ext>
            </a:extLst>
          </p:cNvPr>
          <p:cNvSpPr/>
          <p:nvPr/>
        </p:nvSpPr>
        <p:spPr>
          <a:xfrm>
            <a:off x="4400658" y="2841500"/>
            <a:ext cx="2867871" cy="2706299"/>
          </a:xfrm>
          <a:prstGeom prst="ellipse">
            <a:avLst/>
          </a:prstGeom>
          <a:solidFill>
            <a:schemeClr val="accent5">
              <a:alpha val="29733"/>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9" name="Oval 18">
            <a:extLst>
              <a:ext uri="{FF2B5EF4-FFF2-40B4-BE49-F238E27FC236}">
                <a16:creationId xmlns:a16="http://schemas.microsoft.com/office/drawing/2014/main" id="{7C863385-67F9-4129-E373-75FCB5D090EE}"/>
              </a:ext>
            </a:extLst>
          </p:cNvPr>
          <p:cNvSpPr/>
          <p:nvPr/>
        </p:nvSpPr>
        <p:spPr>
          <a:xfrm>
            <a:off x="1459324" y="6000685"/>
            <a:ext cx="14356546" cy="2346859"/>
          </a:xfrm>
          <a:prstGeom prst="ellipse">
            <a:avLst/>
          </a:prstGeom>
          <a:solidFill>
            <a:schemeClr val="accent5">
              <a:alpha val="29733"/>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3" name="TextBox 2">
            <a:extLst>
              <a:ext uri="{FF2B5EF4-FFF2-40B4-BE49-F238E27FC236}">
                <a16:creationId xmlns:a16="http://schemas.microsoft.com/office/drawing/2014/main" id="{56B9E803-87D8-4E45-3414-77520AC47BA3}"/>
              </a:ext>
            </a:extLst>
          </p:cNvPr>
          <p:cNvSpPr txBox="1"/>
          <p:nvPr/>
        </p:nvSpPr>
        <p:spPr>
          <a:xfrm>
            <a:off x="10433114" y="3809839"/>
            <a:ext cx="2014974"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Fission</a:t>
            </a:r>
          </a:p>
        </p:txBody>
      </p:sp>
      <p:sp>
        <p:nvSpPr>
          <p:cNvPr id="4" name="Oval 3">
            <a:extLst>
              <a:ext uri="{FF2B5EF4-FFF2-40B4-BE49-F238E27FC236}">
                <a16:creationId xmlns:a16="http://schemas.microsoft.com/office/drawing/2014/main" id="{ECB244B0-D5DC-2C8F-E13F-A6676D79C12D}"/>
              </a:ext>
            </a:extLst>
          </p:cNvPr>
          <p:cNvSpPr/>
          <p:nvPr/>
        </p:nvSpPr>
        <p:spPr>
          <a:xfrm>
            <a:off x="10006665" y="2932214"/>
            <a:ext cx="2867871" cy="2706299"/>
          </a:xfrm>
          <a:prstGeom prst="ellipse">
            <a:avLst/>
          </a:prstGeom>
          <a:solidFill>
            <a:schemeClr val="accent5">
              <a:alpha val="29733"/>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6" name="Left-right Arrow 5">
            <a:extLst>
              <a:ext uri="{FF2B5EF4-FFF2-40B4-BE49-F238E27FC236}">
                <a16:creationId xmlns:a16="http://schemas.microsoft.com/office/drawing/2014/main" id="{0CC02841-D597-96DE-C8F3-7CE7EE7A788D}"/>
              </a:ext>
            </a:extLst>
          </p:cNvPr>
          <p:cNvSpPr/>
          <p:nvPr/>
        </p:nvSpPr>
        <p:spPr>
          <a:xfrm>
            <a:off x="7501524" y="3889449"/>
            <a:ext cx="2272146" cy="954592"/>
          </a:xfrm>
          <a:prstGeom prst="leftRightArrow">
            <a:avLst/>
          </a:prstGeom>
          <a:solidFill>
            <a:srgbClr val="C00000">
              <a:alpha val="25345"/>
            </a:srgb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42799530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Title 3"/>
          <p:cNvSpPr txBox="1">
            <a:spLocks noGrp="1"/>
          </p:cNvSpPr>
          <p:nvPr>
            <p:ph type="title"/>
          </p:nvPr>
        </p:nvSpPr>
        <p:spPr>
          <a:xfrm>
            <a:off x="2912993" y="68733"/>
            <a:ext cx="11381505" cy="1134404"/>
          </a:xfrm>
          <a:prstGeom prst="rect">
            <a:avLst/>
          </a:prstGeom>
        </p:spPr>
        <p:txBody>
          <a:bodyPr>
            <a:noAutofit/>
          </a:bodyPr>
          <a:lstStyle>
            <a:lvl1pPr algn="ctr">
              <a:lnSpc>
                <a:spcPct val="90000"/>
              </a:lnSpc>
              <a:defRPr sz="5000" b="1"/>
            </a:lvl1pPr>
          </a:lstStyle>
          <a:p>
            <a:r>
              <a:rPr lang="it-IT" dirty="0"/>
              <a:t>ENEA – ASIPP </a:t>
            </a:r>
            <a:r>
              <a:rPr lang="it-IT" dirty="0" err="1"/>
              <a:t>collaboration</a:t>
            </a:r>
            <a:endParaRPr dirty="0"/>
          </a:p>
        </p:txBody>
      </p:sp>
      <p:sp>
        <p:nvSpPr>
          <p:cNvPr id="470" name="Slide Number"/>
          <p:cNvSpPr txBox="1">
            <a:spLocks noGrp="1"/>
          </p:cNvSpPr>
          <p:nvPr>
            <p:ph type="sldNum" sz="quarter" idx="4294967295"/>
          </p:nvPr>
        </p:nvSpPr>
        <p:spPr>
          <a:xfrm>
            <a:off x="15851224" y="426325"/>
            <a:ext cx="39870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dirty="0"/>
          </a:p>
        </p:txBody>
      </p:sp>
      <p:sp>
        <p:nvSpPr>
          <p:cNvPr id="2" name="TextBox 1">
            <a:extLst>
              <a:ext uri="{FF2B5EF4-FFF2-40B4-BE49-F238E27FC236}">
                <a16:creationId xmlns:a16="http://schemas.microsoft.com/office/drawing/2014/main" id="{360D6999-996B-50D8-A9DB-0098580C3D2E}"/>
              </a:ext>
            </a:extLst>
          </p:cNvPr>
          <p:cNvSpPr txBox="1"/>
          <p:nvPr/>
        </p:nvSpPr>
        <p:spPr>
          <a:xfrm>
            <a:off x="11809104" y="9189343"/>
            <a:ext cx="539410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Courtesy of </a:t>
            </a:r>
            <a:r>
              <a:rPr lang="en-IT" sz="2800" i="1" dirty="0">
                <a:latin typeface="Helvetica Neue" panose="02000503000000020004" pitchFamily="2" charset="0"/>
                <a:ea typeface="Helvetica Neue" panose="02000503000000020004" pitchFamily="2" charset="0"/>
                <a:cs typeface="Helvetica Neue" panose="02000503000000020004" pitchFamily="2" charset="0"/>
              </a:rPr>
              <a:t>Alessandro Del</a:t>
            </a: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 Nevo</a:t>
            </a:r>
          </a:p>
        </p:txBody>
      </p:sp>
      <p:sp>
        <p:nvSpPr>
          <p:cNvPr id="5" name="Segnaposto testo 2">
            <a:extLst>
              <a:ext uri="{FF2B5EF4-FFF2-40B4-BE49-F238E27FC236}">
                <a16:creationId xmlns:a16="http://schemas.microsoft.com/office/drawing/2014/main" id="{DD12D948-3845-AF67-086B-C2A0510CDA01}"/>
              </a:ext>
            </a:extLst>
          </p:cNvPr>
          <p:cNvSpPr txBox="1">
            <a:spLocks/>
          </p:cNvSpPr>
          <p:nvPr/>
        </p:nvSpPr>
        <p:spPr>
          <a:xfrm>
            <a:off x="254000" y="1375839"/>
            <a:ext cx="7670800" cy="7640801"/>
          </a:xfrm>
          <a:prstGeom prst="rect">
            <a:avLst/>
          </a:prstGeom>
        </p:spPr>
        <p:txBody>
          <a:bodyPr/>
          <a:lst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9pPr>
          </a:lstStyle>
          <a:p>
            <a:pPr algn="just" hangingPunct="1">
              <a:spcBef>
                <a:spcPts val="600"/>
              </a:spcBef>
              <a:buFont typeface="Wingdings" pitchFamily="2" charset="2"/>
              <a:buChar char="Ø"/>
            </a:pPr>
            <a:r>
              <a:rPr lang="en-GB" sz="2800" dirty="0" err="1">
                <a:latin typeface="Helvetica Neue" panose="02000503000000020004" pitchFamily="2" charset="0"/>
                <a:ea typeface="Helvetica Neue" panose="02000503000000020004" pitchFamily="2" charset="0"/>
                <a:cs typeface="Helvetica Neue" panose="02000503000000020004" pitchFamily="2" charset="0"/>
              </a:rPr>
              <a:t>EUROfusion</a:t>
            </a:r>
            <a:r>
              <a:rPr lang="en-GB" sz="2800" dirty="0">
                <a:latin typeface="Helvetica Neue" panose="02000503000000020004" pitchFamily="2" charset="0"/>
                <a:ea typeface="Helvetica Neue" panose="02000503000000020004" pitchFamily="2" charset="0"/>
                <a:cs typeface="Helvetica Neue" panose="02000503000000020004" pitchFamily="2" charset="0"/>
              </a:rPr>
              <a:t> – EU-China cooperation</a:t>
            </a:r>
          </a:p>
          <a:p>
            <a:pPr lvl="1" algn="just" hangingPunct="1">
              <a:spcBef>
                <a:spcPts val="600"/>
              </a:spcBef>
              <a:buSzPct val="100000"/>
              <a:buFont typeface="Arial" panose="020B0604020202020204" pitchFamily="34" charset="0"/>
              <a:buChar char="•"/>
            </a:pPr>
            <a:r>
              <a:rPr lang="en-GB" sz="2400" b="1" dirty="0">
                <a:latin typeface="Helvetica Neue" panose="02000503000000020004" pitchFamily="2" charset="0"/>
                <a:ea typeface="Helvetica Neue" panose="02000503000000020004" pitchFamily="2" charset="0"/>
                <a:cs typeface="Helvetica Neue" panose="02000503000000020004" pitchFamily="2" charset="0"/>
              </a:rPr>
              <a:t>ENEA </a:t>
            </a:r>
            <a:r>
              <a:rPr lang="it-IT" sz="2400" b="1" dirty="0">
                <a:latin typeface="Helvetica Neue" panose="02000503000000020004" pitchFamily="2" charset="0"/>
                <a:ea typeface="Helvetica Neue" panose="02000503000000020004" pitchFamily="2" charset="0"/>
                <a:cs typeface="Helvetica Neue" panose="02000503000000020004" pitchFamily="2" charset="0"/>
              </a:rPr>
              <a:t>– </a:t>
            </a:r>
            <a:r>
              <a:rPr lang="en-US" sz="2400" b="1" dirty="0">
                <a:latin typeface="Helvetica Neue" panose="02000503000000020004" pitchFamily="2" charset="0"/>
                <a:ea typeface="Helvetica Neue" panose="02000503000000020004" pitchFamily="2" charset="0"/>
                <a:cs typeface="Helvetica Neue" panose="02000503000000020004" pitchFamily="2" charset="0"/>
              </a:rPr>
              <a:t>ASIPP </a:t>
            </a:r>
            <a:r>
              <a:rPr lang="en-GB" sz="2400" dirty="0">
                <a:latin typeface="Helvetica Neue" panose="02000503000000020004" pitchFamily="2" charset="0"/>
                <a:ea typeface="Helvetica Neue" panose="02000503000000020004" pitchFamily="2" charset="0"/>
                <a:cs typeface="Helvetica Neue" panose="02000503000000020004" pitchFamily="2" charset="0"/>
              </a:rPr>
              <a:t>cooperation</a:t>
            </a:r>
            <a:r>
              <a:rPr lang="en-US" sz="2400" dirty="0">
                <a:latin typeface="Helvetica Neue" panose="02000503000000020004" pitchFamily="2" charset="0"/>
                <a:ea typeface="Helvetica Neue" panose="02000503000000020004" pitchFamily="2" charset="0"/>
                <a:cs typeface="Helvetica Neue" panose="02000503000000020004" pitchFamily="2" charset="0"/>
              </a:rPr>
              <a:t> since 2017</a:t>
            </a:r>
          </a:p>
          <a:p>
            <a:pPr lvl="1" algn="just" hangingPunct="1">
              <a:spcBef>
                <a:spcPts val="600"/>
              </a:spcBef>
              <a:buSzPct val="100000"/>
              <a:buFont typeface="Arial" panose="020B0604020202020204" pitchFamily="34" charset="0"/>
              <a:buChar char="•"/>
            </a:pPr>
            <a:r>
              <a:rPr lang="en-US" sz="2400" b="1" dirty="0">
                <a:latin typeface="Helvetica Neue" panose="02000503000000020004" pitchFamily="2" charset="0"/>
                <a:ea typeface="Helvetica Neue" panose="02000503000000020004" pitchFamily="2" charset="0"/>
                <a:cs typeface="Helvetica Neue" panose="02000503000000020004" pitchFamily="2" charset="0"/>
              </a:rPr>
              <a:t>Breeding Blanket</a:t>
            </a:r>
            <a:r>
              <a:rPr lang="en-GB" sz="2400" b="1" dirty="0">
                <a:latin typeface="Helvetica Neue" panose="02000503000000020004" pitchFamily="2" charset="0"/>
                <a:ea typeface="Helvetica Neue" panose="02000503000000020004" pitchFamily="2" charset="0"/>
                <a:cs typeface="Helvetica Neue" panose="02000503000000020004" pitchFamily="2" charset="0"/>
              </a:rPr>
              <a:t> </a:t>
            </a:r>
            <a:r>
              <a:rPr lang="en-GB" sz="2400" dirty="0">
                <a:latin typeface="Helvetica Neue" panose="02000503000000020004" pitchFamily="2" charset="0"/>
                <a:ea typeface="Helvetica Neue" panose="02000503000000020004" pitchFamily="2" charset="0"/>
                <a:cs typeface="Helvetica Neue" panose="02000503000000020004" pitchFamily="2" charset="0"/>
              </a:rPr>
              <a:t>(</a:t>
            </a:r>
            <a:r>
              <a:rPr lang="en-GB" sz="2400" i="1" dirty="0">
                <a:latin typeface="Helvetica Neue" panose="02000503000000020004" pitchFamily="2" charset="0"/>
                <a:ea typeface="Helvetica Neue" panose="02000503000000020004" pitchFamily="2" charset="0"/>
                <a:cs typeface="Helvetica Neue" panose="02000503000000020004" pitchFamily="2" charset="0"/>
              </a:rPr>
              <a:t>and also </a:t>
            </a:r>
            <a:r>
              <a:rPr lang="en-GB" sz="2400" i="1" dirty="0" err="1">
                <a:latin typeface="Helvetica Neue" panose="02000503000000020004" pitchFamily="2" charset="0"/>
                <a:ea typeface="Helvetica Neue" panose="02000503000000020004" pitchFamily="2" charset="0"/>
                <a:cs typeface="Helvetica Neue" panose="02000503000000020004" pitchFamily="2" charset="0"/>
              </a:rPr>
              <a:t>BoP</a:t>
            </a:r>
            <a:r>
              <a:rPr lang="en-GB" sz="2400" i="1" dirty="0">
                <a:latin typeface="Helvetica Neue" panose="02000503000000020004" pitchFamily="2" charset="0"/>
                <a:ea typeface="Helvetica Neue" panose="02000503000000020004" pitchFamily="2" charset="0"/>
                <a:cs typeface="Helvetica Neue" panose="02000503000000020004" pitchFamily="2" charset="0"/>
              </a:rPr>
              <a:t> and safety</a:t>
            </a:r>
            <a:r>
              <a:rPr lang="en-GB" sz="2400" dirty="0">
                <a:latin typeface="Helvetica Neue" panose="02000503000000020004" pitchFamily="2" charset="0"/>
                <a:ea typeface="Helvetica Neue" panose="02000503000000020004" pitchFamily="2" charset="0"/>
                <a:cs typeface="Helvetica Neue" panose="02000503000000020004" pitchFamily="2" charset="0"/>
              </a:rPr>
              <a:t>)</a:t>
            </a:r>
            <a:endParaRPr lang="en-GB"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endParaRPr>
          </a:p>
          <a:p>
            <a:pPr lvl="1" algn="just" hangingPunct="1">
              <a:spcBef>
                <a:spcPts val="600"/>
              </a:spcBef>
              <a:buSzPct val="100000"/>
              <a:buFont typeface="Arial" panose="020B0604020202020204" pitchFamily="34" charset="0"/>
              <a:buChar char="•"/>
            </a:pPr>
            <a:r>
              <a:rPr lang="en-US" sz="2400" dirty="0">
                <a:latin typeface="Helvetica Neue" panose="02000503000000020004" pitchFamily="2" charset="0"/>
                <a:ea typeface="Helvetica Neue" panose="02000503000000020004" pitchFamily="2" charset="0"/>
                <a:cs typeface="Helvetica Neue" panose="02000503000000020004" pitchFamily="2" charset="0"/>
              </a:rPr>
              <a:t>Focus on new experimental infrastructures for testing components and mock-ups</a:t>
            </a:r>
          </a:p>
          <a:p>
            <a:pPr lvl="1" algn="just" hangingPunct="1">
              <a:spcBef>
                <a:spcPts val="600"/>
              </a:spcBef>
              <a:buSzPct val="100000"/>
              <a:buFont typeface="Arial" panose="020B0604020202020204" pitchFamily="34" charset="0"/>
              <a:buChar char="•"/>
            </a:pPr>
            <a:r>
              <a:rPr lang="en-US" sz="2400" dirty="0">
                <a:latin typeface="Helvetica Neue" panose="02000503000000020004" pitchFamily="2" charset="0"/>
                <a:ea typeface="Helvetica Neue" panose="02000503000000020004" pitchFamily="2" charset="0"/>
                <a:cs typeface="Helvetica Neue" panose="02000503000000020004" pitchFamily="2" charset="0"/>
              </a:rPr>
              <a:t>Objective: 1) Maximize/optimize the use of experimental infrastructures (complementary experiments). 2) Exchange of information for accelerating development of technologies and validation of design. </a:t>
            </a:r>
          </a:p>
          <a:p>
            <a:pPr algn="just" hangingPunct="1">
              <a:buFont typeface="Wingdings" pitchFamily="2" charset="2"/>
              <a:buChar char="Ø"/>
            </a:pPr>
            <a:r>
              <a:rPr lang="en-US" sz="2800" dirty="0">
                <a:latin typeface="Helvetica Neue" panose="02000503000000020004" pitchFamily="2" charset="0"/>
                <a:ea typeface="Helvetica Neue" panose="02000503000000020004" pitchFamily="2" charset="0"/>
                <a:cs typeface="Helvetica Neue" panose="02000503000000020004" pitchFamily="2" charset="0"/>
              </a:rPr>
              <a:t>ENEA C.R. </a:t>
            </a:r>
            <a:r>
              <a:rPr lang="en-US" sz="2800" dirty="0" err="1">
                <a:latin typeface="Helvetica Neue" panose="02000503000000020004" pitchFamily="2" charset="0"/>
                <a:ea typeface="Helvetica Neue" panose="02000503000000020004" pitchFamily="2" charset="0"/>
                <a:cs typeface="Helvetica Neue" panose="02000503000000020004" pitchFamily="2" charset="0"/>
              </a:rPr>
              <a:t>Brasimone</a:t>
            </a:r>
            <a:r>
              <a:rPr lang="en-US" sz="2800" dirty="0">
                <a:latin typeface="Helvetica Neue" panose="02000503000000020004" pitchFamily="2" charset="0"/>
                <a:ea typeface="Helvetica Neue" panose="02000503000000020004" pitchFamily="2" charset="0"/>
                <a:cs typeface="Helvetica Neue" panose="02000503000000020004" pitchFamily="2" charset="0"/>
              </a:rPr>
              <a:t>: experimental platform W-HYDRA (Water-Loop, STEAM and LIFUS5/Mod4 in construction</a:t>
            </a:r>
          </a:p>
          <a:p>
            <a:pPr algn="just" hangingPunct="1">
              <a:spcBef>
                <a:spcPts val="600"/>
              </a:spcBef>
              <a:buFont typeface="Wingdings" pitchFamily="2" charset="2"/>
              <a:buChar char="Ø"/>
            </a:pPr>
            <a:r>
              <a:rPr lang="en-US" sz="2800" dirty="0">
                <a:latin typeface="Helvetica Neue" panose="02000503000000020004" pitchFamily="2" charset="0"/>
                <a:ea typeface="Helvetica Neue" panose="02000503000000020004" pitchFamily="2" charset="0"/>
                <a:cs typeface="Helvetica Neue" panose="02000503000000020004" pitchFamily="2" charset="0"/>
              </a:rPr>
              <a:t>ASIPP- CRAFT campus, Hefei: </a:t>
            </a:r>
            <a:r>
              <a:rPr lang="en-US" sz="2800" dirty="0" err="1">
                <a:latin typeface="Helvetica Neue" panose="02000503000000020004" pitchFamily="2" charset="0"/>
                <a:ea typeface="Helvetica Neue" panose="02000503000000020004" pitchFamily="2" charset="0"/>
                <a:cs typeface="Helvetica Neue" panose="02000503000000020004" pitchFamily="2" charset="0"/>
              </a:rPr>
              <a:t>PbLi</a:t>
            </a:r>
            <a:r>
              <a:rPr lang="en-US" sz="2800" dirty="0">
                <a:latin typeface="Helvetica Neue" panose="02000503000000020004" pitchFamily="2" charset="0"/>
                <a:ea typeface="Helvetica Neue" panose="02000503000000020004" pitchFamily="2" charset="0"/>
                <a:cs typeface="Helvetica Neue" panose="02000503000000020004" pitchFamily="2" charset="0"/>
              </a:rPr>
              <a:t> loop and 2 Water-Loops constructed and commissioned</a:t>
            </a:r>
          </a:p>
        </p:txBody>
      </p:sp>
      <p:pic>
        <p:nvPicPr>
          <p:cNvPr id="9" name="Picture 8">
            <a:extLst>
              <a:ext uri="{FF2B5EF4-FFF2-40B4-BE49-F238E27FC236}">
                <a16:creationId xmlns:a16="http://schemas.microsoft.com/office/drawing/2014/main" id="{B874E084-2AB8-9B2A-2FAF-520257D2B5C1}"/>
              </a:ext>
            </a:extLst>
          </p:cNvPr>
          <p:cNvPicPr>
            <a:picLocks noChangeAspect="1"/>
          </p:cNvPicPr>
          <p:nvPr/>
        </p:nvPicPr>
        <p:blipFill>
          <a:blip r:embed="rId3"/>
          <a:stretch>
            <a:fillRect/>
          </a:stretch>
        </p:blipFill>
        <p:spPr>
          <a:xfrm>
            <a:off x="254000" y="68733"/>
            <a:ext cx="3393749" cy="954492"/>
          </a:xfrm>
          <a:prstGeom prst="rect">
            <a:avLst/>
          </a:prstGeom>
        </p:spPr>
      </p:pic>
      <p:pic>
        <p:nvPicPr>
          <p:cNvPr id="11" name="Immagine 4">
            <a:extLst>
              <a:ext uri="{FF2B5EF4-FFF2-40B4-BE49-F238E27FC236}">
                <a16:creationId xmlns:a16="http://schemas.microsoft.com/office/drawing/2014/main" id="{ED2DD80B-CA8F-9E78-6608-3BCD3E32152C}"/>
              </a:ext>
            </a:extLst>
          </p:cNvPr>
          <p:cNvPicPr>
            <a:picLocks noChangeAspect="1"/>
          </p:cNvPicPr>
          <p:nvPr/>
        </p:nvPicPr>
        <p:blipFill>
          <a:blip r:embed="rId4"/>
          <a:srcRect t="10048" b="36275"/>
          <a:stretch>
            <a:fillRect/>
          </a:stretch>
        </p:blipFill>
        <p:spPr>
          <a:xfrm>
            <a:off x="8435846" y="5606325"/>
            <a:ext cx="3754776" cy="3583016"/>
          </a:xfrm>
          <a:prstGeom prst="rect">
            <a:avLst/>
          </a:prstGeom>
        </p:spPr>
      </p:pic>
      <p:pic>
        <p:nvPicPr>
          <p:cNvPr id="12" name="Immagine 6">
            <a:extLst>
              <a:ext uri="{FF2B5EF4-FFF2-40B4-BE49-F238E27FC236}">
                <a16:creationId xmlns:a16="http://schemas.microsoft.com/office/drawing/2014/main" id="{1B152D53-7AEE-D375-55AF-E9087BEF6E66}"/>
              </a:ext>
            </a:extLst>
          </p:cNvPr>
          <p:cNvPicPr>
            <a:picLocks noChangeAspect="1"/>
          </p:cNvPicPr>
          <p:nvPr/>
        </p:nvPicPr>
        <p:blipFill>
          <a:blip r:embed="rId5"/>
          <a:srcRect t="31004" b="22534"/>
          <a:stretch>
            <a:fillRect/>
          </a:stretch>
        </p:blipFill>
        <p:spPr>
          <a:xfrm>
            <a:off x="8435846" y="1433171"/>
            <a:ext cx="3989061" cy="3286135"/>
          </a:xfrm>
          <a:prstGeom prst="rect">
            <a:avLst/>
          </a:prstGeom>
        </p:spPr>
      </p:pic>
      <p:pic>
        <p:nvPicPr>
          <p:cNvPr id="13" name="Immagine 13">
            <a:extLst>
              <a:ext uri="{FF2B5EF4-FFF2-40B4-BE49-F238E27FC236}">
                <a16:creationId xmlns:a16="http://schemas.microsoft.com/office/drawing/2014/main" id="{670A12B3-404A-2906-F76F-1BBDC3D0CF3C}"/>
              </a:ext>
            </a:extLst>
          </p:cNvPr>
          <p:cNvPicPr>
            <a:picLocks noChangeAspect="1"/>
          </p:cNvPicPr>
          <p:nvPr/>
        </p:nvPicPr>
        <p:blipFill>
          <a:blip r:embed="rId6"/>
          <a:stretch>
            <a:fillRect/>
          </a:stretch>
        </p:blipFill>
        <p:spPr>
          <a:xfrm>
            <a:off x="13121467" y="1375839"/>
            <a:ext cx="3679631" cy="3400800"/>
          </a:xfrm>
          <a:prstGeom prst="rect">
            <a:avLst/>
          </a:prstGeom>
        </p:spPr>
      </p:pic>
      <p:sp>
        <p:nvSpPr>
          <p:cNvPr id="14" name="CasellaDiTesto 7">
            <a:extLst>
              <a:ext uri="{FF2B5EF4-FFF2-40B4-BE49-F238E27FC236}">
                <a16:creationId xmlns:a16="http://schemas.microsoft.com/office/drawing/2014/main" id="{14EA9993-51EA-1F99-E24C-AB67E9A1B954}"/>
              </a:ext>
            </a:extLst>
          </p:cNvPr>
          <p:cNvSpPr txBox="1"/>
          <p:nvPr/>
        </p:nvSpPr>
        <p:spPr>
          <a:xfrm>
            <a:off x="7981887" y="4857685"/>
            <a:ext cx="4896977" cy="677108"/>
          </a:xfrm>
          <a:prstGeom prst="rect">
            <a:avLst/>
          </a:prstGeom>
        </p:spPr>
        <p:txBody>
          <a:bodyPr vert="horz" wrap="square" lIns="91440" tIns="0" rIns="91440" bIns="0" rtlCol="0">
            <a:spAutoFit/>
          </a:bodyPr>
          <a:lstStyle/>
          <a:p>
            <a:pPr algn="ctr"/>
            <a:r>
              <a:rPr lang="en-GB" sz="22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Italian and Chinese delegations -visit to EAST in Hefei (2024)</a:t>
            </a:r>
          </a:p>
        </p:txBody>
      </p:sp>
      <p:sp>
        <p:nvSpPr>
          <p:cNvPr id="15" name="CasellaDiTesto 14">
            <a:extLst>
              <a:ext uri="{FF2B5EF4-FFF2-40B4-BE49-F238E27FC236}">
                <a16:creationId xmlns:a16="http://schemas.microsoft.com/office/drawing/2014/main" id="{CFFB7FA9-89A4-E0C0-1981-D82CD88C767F}"/>
              </a:ext>
            </a:extLst>
          </p:cNvPr>
          <p:cNvSpPr txBox="1"/>
          <p:nvPr/>
        </p:nvSpPr>
        <p:spPr>
          <a:xfrm>
            <a:off x="13040307" y="4919695"/>
            <a:ext cx="3908294" cy="677108"/>
          </a:xfrm>
          <a:prstGeom prst="rect">
            <a:avLst/>
          </a:prstGeom>
        </p:spPr>
        <p:txBody>
          <a:bodyPr vert="horz" wrap="square" lIns="91440" tIns="0" rIns="91440" bIns="0" rtlCol="0">
            <a:spAutoFit/>
          </a:bodyPr>
          <a:lstStyle/>
          <a:p>
            <a:pPr algn="ctr"/>
            <a:r>
              <a:rPr lang="en-GB" sz="22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Water Loop 2x1700kWe electrical heaters</a:t>
            </a:r>
          </a:p>
        </p:txBody>
      </p:sp>
      <p:sp>
        <p:nvSpPr>
          <p:cNvPr id="16" name="CasellaDiTesto 5">
            <a:extLst>
              <a:ext uri="{FF2B5EF4-FFF2-40B4-BE49-F238E27FC236}">
                <a16:creationId xmlns:a16="http://schemas.microsoft.com/office/drawing/2014/main" id="{3B1B5EC4-251D-254F-CCC7-8FDF36ACEB23}"/>
              </a:ext>
            </a:extLst>
          </p:cNvPr>
          <p:cNvSpPr txBox="1"/>
          <p:nvPr/>
        </p:nvSpPr>
        <p:spPr>
          <a:xfrm>
            <a:off x="12456441" y="8431187"/>
            <a:ext cx="4629822" cy="677108"/>
          </a:xfrm>
          <a:prstGeom prst="rect">
            <a:avLst/>
          </a:prstGeom>
        </p:spPr>
        <p:txBody>
          <a:bodyPr vert="horz" wrap="square" lIns="91440" tIns="0" rIns="91440" bIns="0" rtlCol="0">
            <a:spAutoFit/>
          </a:bodyPr>
          <a:lstStyle/>
          <a:p>
            <a:pPr algn="l"/>
            <a:r>
              <a:rPr lang="en-GB" sz="2200" b="1" noProof="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View on the Chinese Water-Loop in Hefei</a:t>
            </a:r>
          </a:p>
        </p:txBody>
      </p:sp>
      <p:pic>
        <p:nvPicPr>
          <p:cNvPr id="17" name="Picture 16" descr="Chinese Academy of Sciences">
            <a:extLst>
              <a:ext uri="{FF2B5EF4-FFF2-40B4-BE49-F238E27FC236}">
                <a16:creationId xmlns:a16="http://schemas.microsoft.com/office/drawing/2014/main" id="{E0A4F104-0CE3-46F7-FDC7-C97CCD8CE869}"/>
              </a:ext>
            </a:extLst>
          </p:cNvPr>
          <p:cNvPicPr>
            <a:picLocks noChangeAspect="1"/>
          </p:cNvPicPr>
          <p:nvPr/>
        </p:nvPicPr>
        <p:blipFill>
          <a:blip r:embed="rId7"/>
          <a:stretch>
            <a:fillRect/>
          </a:stretch>
        </p:blipFill>
        <p:spPr>
          <a:xfrm>
            <a:off x="13821105" y="6299200"/>
            <a:ext cx="2142989" cy="1774395"/>
          </a:xfrm>
          <a:prstGeom prst="rect">
            <a:avLst/>
          </a:prstGeom>
        </p:spPr>
      </p:pic>
    </p:spTree>
    <p:extLst>
      <p:ext uri="{BB962C8B-B14F-4D97-AF65-F5344CB8AC3E}">
        <p14:creationId xmlns:p14="http://schemas.microsoft.com/office/powerpoint/2010/main" val="226001948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D573C-9976-55DD-3D78-5DD49860CC9D}"/>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8BFAAF8D-8788-8235-4EB0-51DE50C7D9DA}"/>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15</a:t>
            </a:fld>
            <a:endParaRPr dirty="0"/>
          </a:p>
        </p:txBody>
      </p:sp>
      <p:sp>
        <p:nvSpPr>
          <p:cNvPr id="14" name="TextBox 13">
            <a:extLst>
              <a:ext uri="{FF2B5EF4-FFF2-40B4-BE49-F238E27FC236}">
                <a16:creationId xmlns:a16="http://schemas.microsoft.com/office/drawing/2014/main" id="{084356BC-E667-A742-804A-538DB4F8FAD5}"/>
              </a:ext>
            </a:extLst>
          </p:cNvPr>
          <p:cNvSpPr txBox="1"/>
          <p:nvPr/>
        </p:nvSpPr>
        <p:spPr>
          <a:xfrm>
            <a:off x="841849" y="1401086"/>
            <a:ext cx="16252351"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71500" indent="-571500" algn="l">
              <a:buFont typeface="Wingdings" pitchFamily="2" charset="2"/>
              <a:buChar char="q"/>
            </a:pPr>
            <a:r>
              <a:rPr lang="en-US" sz="3200" dirty="0">
                <a:latin typeface="Helvetica Neue" panose="02000503000000020004" pitchFamily="2" charset="0"/>
                <a:ea typeface="Helvetica Neue" panose="02000503000000020004" pitchFamily="2" charset="0"/>
                <a:cs typeface="Helvetica Neue" panose="02000503000000020004" pitchFamily="2" charset="0"/>
              </a:rPr>
              <a:t>Establish a framework for joining knowledge and experience aiming at developing technologies for the deployment of fusion energy and increasing reactor safety</a:t>
            </a:r>
          </a:p>
        </p:txBody>
      </p:sp>
      <p:sp>
        <p:nvSpPr>
          <p:cNvPr id="5" name="Title 3">
            <a:extLst>
              <a:ext uri="{FF2B5EF4-FFF2-40B4-BE49-F238E27FC236}">
                <a16:creationId xmlns:a16="http://schemas.microsoft.com/office/drawing/2014/main" id="{94E4D686-3F94-1810-BBC8-3DD243DF282A}"/>
              </a:ext>
            </a:extLst>
          </p:cNvPr>
          <p:cNvSpPr txBox="1">
            <a:spLocks/>
          </p:cNvSpPr>
          <p:nvPr/>
        </p:nvSpPr>
        <p:spPr>
          <a:xfrm>
            <a:off x="2912993" y="65258"/>
            <a:ext cx="10870319" cy="11344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0423" tIns="70423" rIns="70423" bIns="70423" anchor="ctr">
            <a:normAutofit/>
          </a:bodyPr>
          <a:lstStyle>
            <a:lvl1pPr marL="0" marR="0" indent="0" algn="ctr" defTabSz="1525853" rtl="0" latinLnBrk="0">
              <a:lnSpc>
                <a:spcPct val="90000"/>
              </a:lnSpc>
              <a:spcBef>
                <a:spcPts val="0"/>
              </a:spcBef>
              <a:spcAft>
                <a:spcPts val="0"/>
              </a:spcAft>
              <a:buClrTx/>
              <a:buSzTx/>
              <a:buFontTx/>
              <a:buNone/>
              <a:tabLst/>
              <a:defRPr sz="5000" b="1" i="0" u="none" strike="noStrike" cap="none" spc="0" baseline="0">
                <a:solidFill>
                  <a:srgbClr val="000000"/>
                </a:solidFill>
                <a:uFillTx/>
                <a:latin typeface="Arial"/>
                <a:ea typeface="Arial"/>
                <a:cs typeface="Arial"/>
                <a:sym typeface="Arial"/>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9pPr>
          </a:lstStyle>
          <a:p>
            <a:pPr hangingPunct="1"/>
            <a:r>
              <a:rPr lang="it-IT" dirty="0"/>
              <a:t>Fusion and </a:t>
            </a:r>
            <a:r>
              <a:rPr lang="it-IT" dirty="0" err="1"/>
              <a:t>Fission</a:t>
            </a:r>
            <a:endParaRPr lang="it-IT" dirty="0"/>
          </a:p>
        </p:txBody>
      </p:sp>
      <p:sp>
        <p:nvSpPr>
          <p:cNvPr id="7" name="TextBox 6">
            <a:extLst>
              <a:ext uri="{FF2B5EF4-FFF2-40B4-BE49-F238E27FC236}">
                <a16:creationId xmlns:a16="http://schemas.microsoft.com/office/drawing/2014/main" id="{31F3AA9B-8035-CDC8-46BE-D70F0F68933A}"/>
              </a:ext>
            </a:extLst>
          </p:cNvPr>
          <p:cNvSpPr txBox="1"/>
          <p:nvPr/>
        </p:nvSpPr>
        <p:spPr>
          <a:xfrm>
            <a:off x="1905504" y="3159965"/>
            <a:ext cx="10316927"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IT" sz="2800" b="0" i="0" u="none" strike="noStrike" cap="none" spc="0" normalizeH="0" baseline="0" dirty="0">
                <a:ln>
                  <a:noFill/>
                </a:ln>
                <a:solidFill>
                  <a:srgbClr val="000000"/>
                </a:solidFill>
                <a:effectLst/>
                <a:uFillTx/>
                <a:latin typeface="+mn-lt"/>
                <a:ea typeface="+mn-ea"/>
                <a:cs typeface="+mn-cs"/>
                <a:sym typeface="Helvetica Light"/>
              </a:rPr>
              <a:t>Lithium cooled Fast Reactor (LFR) is one of the most promising </a:t>
            </a:r>
          </a:p>
          <a:p>
            <a:pPr marL="0" marR="0" indent="0" algn="l" defTabSz="584200" rtl="0" fontAlgn="auto" latinLnBrk="0" hangingPunct="0">
              <a:lnSpc>
                <a:spcPct val="100000"/>
              </a:lnSpc>
              <a:spcBef>
                <a:spcPts val="0"/>
              </a:spcBef>
              <a:spcAft>
                <a:spcPts val="0"/>
              </a:spcAft>
              <a:buClrTx/>
              <a:buSzTx/>
              <a:buFontTx/>
              <a:buNone/>
              <a:tabLst/>
            </a:pPr>
            <a:r>
              <a:rPr kumimoji="0" lang="en-IT" sz="2800" b="0" i="0" u="none" strike="noStrike" cap="none" spc="0" normalizeH="0" baseline="0" dirty="0">
                <a:ln>
                  <a:noFill/>
                </a:ln>
                <a:solidFill>
                  <a:srgbClr val="000000"/>
                </a:solidFill>
                <a:effectLst/>
                <a:uFillTx/>
                <a:latin typeface="+mn-lt"/>
                <a:ea typeface="+mn-ea"/>
                <a:cs typeface="+mn-cs"/>
                <a:sym typeface="Helvetica Light"/>
              </a:rPr>
              <a:t>concepts </a:t>
            </a:r>
            <a:r>
              <a:rPr lang="en-IT" sz="2800" dirty="0"/>
              <a:t> </a:t>
            </a:r>
            <a:r>
              <a:rPr kumimoji="0" lang="en-IT" sz="2800" b="0" i="0" u="none" strike="noStrike" cap="none" spc="0" normalizeH="0" baseline="0" dirty="0">
                <a:ln>
                  <a:noFill/>
                </a:ln>
                <a:solidFill>
                  <a:srgbClr val="000000"/>
                </a:solidFill>
                <a:effectLst/>
                <a:uFillTx/>
                <a:latin typeface="+mn-lt"/>
                <a:ea typeface="+mn-ea"/>
                <a:cs typeface="+mn-cs"/>
                <a:sym typeface="Helvetica Light"/>
              </a:rPr>
              <a:t>in the frame of Generation IV International Forum</a:t>
            </a:r>
          </a:p>
        </p:txBody>
      </p:sp>
      <p:sp>
        <p:nvSpPr>
          <p:cNvPr id="8" name="TextBox 7">
            <a:extLst>
              <a:ext uri="{FF2B5EF4-FFF2-40B4-BE49-F238E27FC236}">
                <a16:creationId xmlns:a16="http://schemas.microsoft.com/office/drawing/2014/main" id="{4052B05E-F70E-4EB8-466B-C4756EF8F3CB}"/>
              </a:ext>
            </a:extLst>
          </p:cNvPr>
          <p:cNvSpPr txBox="1"/>
          <p:nvPr/>
        </p:nvSpPr>
        <p:spPr>
          <a:xfrm>
            <a:off x="4462328" y="4850612"/>
            <a:ext cx="12073072"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lang="en-IT" sz="2800" dirty="0"/>
              <a:t>Since 5th Framework Programme, EC has recognized the importance </a:t>
            </a:r>
          </a:p>
          <a:p>
            <a:pPr marL="0" marR="0" indent="0" algn="l" defTabSz="584200" rtl="0" fontAlgn="auto" latinLnBrk="0" hangingPunct="0">
              <a:lnSpc>
                <a:spcPct val="100000"/>
              </a:lnSpc>
              <a:spcBef>
                <a:spcPts val="0"/>
              </a:spcBef>
              <a:spcAft>
                <a:spcPts val="0"/>
              </a:spcAft>
              <a:buClrTx/>
              <a:buSzTx/>
              <a:buFontTx/>
              <a:buNone/>
              <a:tabLst/>
            </a:pPr>
            <a:r>
              <a:rPr lang="en-IT" sz="2800" dirty="0"/>
              <a:t>of investigating Heavy Liquid Metal (HLM) technology in support of LFR </a:t>
            </a:r>
          </a:p>
          <a:p>
            <a:pPr marL="0" marR="0" indent="0" algn="l" defTabSz="584200" rtl="0" fontAlgn="auto" latinLnBrk="0" hangingPunct="0">
              <a:lnSpc>
                <a:spcPct val="100000"/>
              </a:lnSpc>
              <a:spcBef>
                <a:spcPts val="0"/>
              </a:spcBef>
              <a:spcAft>
                <a:spcPts val="0"/>
              </a:spcAft>
              <a:buClrTx/>
              <a:buSzTx/>
              <a:buFontTx/>
              <a:buNone/>
              <a:tabLst/>
            </a:pPr>
            <a:r>
              <a:rPr lang="en-IT" sz="2800" dirty="0"/>
              <a:t>and Accelerator Driven Subcritical (ADS) reactors</a:t>
            </a:r>
            <a:endParaRPr kumimoji="0" lang="en-IT" sz="28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13" name="TextBox 12">
            <a:extLst>
              <a:ext uri="{FF2B5EF4-FFF2-40B4-BE49-F238E27FC236}">
                <a16:creationId xmlns:a16="http://schemas.microsoft.com/office/drawing/2014/main" id="{E6F19DEA-BF66-C61E-DA7E-E96DAC6422D6}"/>
              </a:ext>
            </a:extLst>
          </p:cNvPr>
          <p:cNvSpPr txBox="1"/>
          <p:nvPr/>
        </p:nvSpPr>
        <p:spPr>
          <a:xfrm>
            <a:off x="6008607" y="6885446"/>
            <a:ext cx="11416587"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lang="en-IT" sz="2800" dirty="0"/>
              <a:t>Hefei Institutes of Physical Science are collaborating with ENEA </a:t>
            </a:r>
          </a:p>
          <a:p>
            <a:pPr marL="0" marR="0" indent="0" algn="l" defTabSz="584200" rtl="0" fontAlgn="auto" latinLnBrk="0" hangingPunct="0">
              <a:lnSpc>
                <a:spcPct val="100000"/>
              </a:lnSpc>
              <a:spcBef>
                <a:spcPts val="0"/>
              </a:spcBef>
              <a:spcAft>
                <a:spcPts val="0"/>
              </a:spcAft>
              <a:buClrTx/>
              <a:buSzTx/>
              <a:buFontTx/>
              <a:buNone/>
              <a:tabLst/>
            </a:pPr>
            <a:r>
              <a:rPr lang="en-IT" sz="2800" dirty="0"/>
              <a:t>on the development of China L</a:t>
            </a:r>
            <a:r>
              <a:rPr lang="en-GB" sz="2800" dirty="0"/>
              <a:t>e</a:t>
            </a:r>
            <a:r>
              <a:rPr lang="en-IT" sz="2800" dirty="0"/>
              <a:t>ad Alloy cooled Reactor (CLEAR) and </a:t>
            </a:r>
          </a:p>
          <a:p>
            <a:pPr marL="0" marR="0" indent="0" algn="l" defTabSz="584200" rtl="0" fontAlgn="auto" latinLnBrk="0" hangingPunct="0">
              <a:lnSpc>
                <a:spcPct val="100000"/>
              </a:lnSpc>
              <a:spcBef>
                <a:spcPts val="0"/>
              </a:spcBef>
              <a:spcAft>
                <a:spcPts val="0"/>
              </a:spcAft>
              <a:buClrTx/>
              <a:buSzTx/>
              <a:buFontTx/>
              <a:buNone/>
              <a:tabLst/>
            </a:pPr>
            <a:r>
              <a:rPr lang="en-IT" sz="2800" dirty="0"/>
              <a:t>series of metal loops, lead-lithium, lead-bismuth, etc.</a:t>
            </a:r>
            <a:endParaRPr kumimoji="0" lang="en-IT" sz="28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15" name="TextBox 14">
            <a:extLst>
              <a:ext uri="{FF2B5EF4-FFF2-40B4-BE49-F238E27FC236}">
                <a16:creationId xmlns:a16="http://schemas.microsoft.com/office/drawing/2014/main" id="{55B4B839-76D5-1E89-162E-8501B7CC3219}"/>
              </a:ext>
            </a:extLst>
          </p:cNvPr>
          <p:cNvSpPr txBox="1"/>
          <p:nvPr/>
        </p:nvSpPr>
        <p:spPr>
          <a:xfrm>
            <a:off x="898018" y="6885446"/>
            <a:ext cx="2014975"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Fission</a:t>
            </a:r>
          </a:p>
        </p:txBody>
      </p:sp>
      <p:sp>
        <p:nvSpPr>
          <p:cNvPr id="16" name="Oval 15">
            <a:extLst>
              <a:ext uri="{FF2B5EF4-FFF2-40B4-BE49-F238E27FC236}">
                <a16:creationId xmlns:a16="http://schemas.microsoft.com/office/drawing/2014/main" id="{729FDD67-F834-A1A8-E13C-F41808AEA710}"/>
              </a:ext>
            </a:extLst>
          </p:cNvPr>
          <p:cNvSpPr/>
          <p:nvPr/>
        </p:nvSpPr>
        <p:spPr>
          <a:xfrm>
            <a:off x="471569" y="5922146"/>
            <a:ext cx="2867871" cy="2706299"/>
          </a:xfrm>
          <a:prstGeom prst="ellipse">
            <a:avLst/>
          </a:prstGeom>
          <a:solidFill>
            <a:schemeClr val="accent5">
              <a:alpha val="29733"/>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
        <p:nvSpPr>
          <p:cNvPr id="17" name="Down Arrow 16">
            <a:extLst>
              <a:ext uri="{FF2B5EF4-FFF2-40B4-BE49-F238E27FC236}">
                <a16:creationId xmlns:a16="http://schemas.microsoft.com/office/drawing/2014/main" id="{1F689EC5-1882-41B7-9261-BC524352481F}"/>
              </a:ext>
            </a:extLst>
          </p:cNvPr>
          <p:cNvSpPr/>
          <p:nvPr/>
        </p:nvSpPr>
        <p:spPr>
          <a:xfrm rot="14710500">
            <a:off x="3171374" y="5971455"/>
            <a:ext cx="1028525" cy="1099849"/>
          </a:xfrm>
          <a:prstGeom prst="downArrow">
            <a:avLst/>
          </a:prstGeom>
          <a:solidFill>
            <a:srgbClr val="C00000">
              <a:alpha val="25485"/>
            </a:srgb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
        <p:nvSpPr>
          <p:cNvPr id="18" name="Oval 17">
            <a:extLst>
              <a:ext uri="{FF2B5EF4-FFF2-40B4-BE49-F238E27FC236}">
                <a16:creationId xmlns:a16="http://schemas.microsoft.com/office/drawing/2014/main" id="{69A99671-FAE0-0AFE-4F5C-B2E4481AAD69}"/>
              </a:ext>
            </a:extLst>
          </p:cNvPr>
          <p:cNvSpPr/>
          <p:nvPr/>
        </p:nvSpPr>
        <p:spPr>
          <a:xfrm>
            <a:off x="1471659" y="2721616"/>
            <a:ext cx="11184616" cy="1769262"/>
          </a:xfrm>
          <a:prstGeom prst="ellipse">
            <a:avLst/>
          </a:prstGeom>
          <a:solidFill>
            <a:schemeClr val="accent5">
              <a:alpha val="29733"/>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
        <p:nvSpPr>
          <p:cNvPr id="19" name="Oval 18">
            <a:extLst>
              <a:ext uri="{FF2B5EF4-FFF2-40B4-BE49-F238E27FC236}">
                <a16:creationId xmlns:a16="http://schemas.microsoft.com/office/drawing/2014/main" id="{AA90A12E-8E52-86BE-BA56-1709EBA8D5A1}"/>
              </a:ext>
            </a:extLst>
          </p:cNvPr>
          <p:cNvSpPr/>
          <p:nvPr/>
        </p:nvSpPr>
        <p:spPr>
          <a:xfrm>
            <a:off x="3322811" y="4508807"/>
            <a:ext cx="13729320" cy="2078864"/>
          </a:xfrm>
          <a:prstGeom prst="ellipse">
            <a:avLst/>
          </a:prstGeom>
          <a:solidFill>
            <a:schemeClr val="accent5">
              <a:alpha val="29733"/>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
        <p:nvSpPr>
          <p:cNvPr id="20" name="Oval 19">
            <a:extLst>
              <a:ext uri="{FF2B5EF4-FFF2-40B4-BE49-F238E27FC236}">
                <a16:creationId xmlns:a16="http://schemas.microsoft.com/office/drawing/2014/main" id="{3B6B3EDB-BC0E-E5D7-FB08-6831E6172373}"/>
              </a:ext>
            </a:extLst>
          </p:cNvPr>
          <p:cNvSpPr/>
          <p:nvPr/>
        </p:nvSpPr>
        <p:spPr>
          <a:xfrm>
            <a:off x="4749222" y="6714525"/>
            <a:ext cx="12614301" cy="1907979"/>
          </a:xfrm>
          <a:prstGeom prst="ellipse">
            <a:avLst/>
          </a:prstGeom>
          <a:solidFill>
            <a:schemeClr val="accent5">
              <a:alpha val="29733"/>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
        <p:nvSpPr>
          <p:cNvPr id="21" name="Down Arrow 20">
            <a:extLst>
              <a:ext uri="{FF2B5EF4-FFF2-40B4-BE49-F238E27FC236}">
                <a16:creationId xmlns:a16="http://schemas.microsoft.com/office/drawing/2014/main" id="{486DB5C1-9E5E-9BC4-CABD-85C74E559614}"/>
              </a:ext>
            </a:extLst>
          </p:cNvPr>
          <p:cNvSpPr/>
          <p:nvPr/>
        </p:nvSpPr>
        <p:spPr>
          <a:xfrm rot="16523299">
            <a:off x="3343081" y="7115223"/>
            <a:ext cx="1028525" cy="1099849"/>
          </a:xfrm>
          <a:prstGeom prst="downArrow">
            <a:avLst/>
          </a:prstGeom>
          <a:solidFill>
            <a:srgbClr val="C00000">
              <a:alpha val="25485"/>
            </a:srgb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
        <p:nvSpPr>
          <p:cNvPr id="22" name="Down Arrow 21">
            <a:extLst>
              <a:ext uri="{FF2B5EF4-FFF2-40B4-BE49-F238E27FC236}">
                <a16:creationId xmlns:a16="http://schemas.microsoft.com/office/drawing/2014/main" id="{48EA9529-60CB-82B5-9C37-5AEB867EAECD}"/>
              </a:ext>
            </a:extLst>
          </p:cNvPr>
          <p:cNvSpPr/>
          <p:nvPr/>
        </p:nvSpPr>
        <p:spPr>
          <a:xfrm rot="11918375">
            <a:off x="2152923" y="4171170"/>
            <a:ext cx="1064066" cy="1896455"/>
          </a:xfrm>
          <a:prstGeom prst="downArrow">
            <a:avLst/>
          </a:prstGeom>
          <a:solidFill>
            <a:srgbClr val="C00000">
              <a:alpha val="25485"/>
            </a:srgb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23911436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FF88-B6AB-2BD2-0F1C-0C23A735358D}"/>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49503D45-7424-A642-1A4D-4BE274B20E7D}"/>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dirty="0"/>
          </a:p>
        </p:txBody>
      </p:sp>
      <p:sp>
        <p:nvSpPr>
          <p:cNvPr id="5" name="Title 3">
            <a:extLst>
              <a:ext uri="{FF2B5EF4-FFF2-40B4-BE49-F238E27FC236}">
                <a16:creationId xmlns:a16="http://schemas.microsoft.com/office/drawing/2014/main" id="{EC9BC39B-91C9-6440-E257-522FBFC225EA}"/>
              </a:ext>
            </a:extLst>
          </p:cNvPr>
          <p:cNvSpPr txBox="1">
            <a:spLocks/>
          </p:cNvSpPr>
          <p:nvPr/>
        </p:nvSpPr>
        <p:spPr>
          <a:xfrm>
            <a:off x="2912993" y="65258"/>
            <a:ext cx="10870319" cy="1134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0423" tIns="70423" rIns="70423" bIns="70423" anchor="ctr">
            <a:normAutofit/>
          </a:bodyPr>
          <a:lstStyle>
            <a:lvl1pPr marL="0" marR="0" indent="0" algn="ctr" defTabSz="1525853" rtl="0" latinLnBrk="0">
              <a:lnSpc>
                <a:spcPct val="90000"/>
              </a:lnSpc>
              <a:spcBef>
                <a:spcPts val="0"/>
              </a:spcBef>
              <a:spcAft>
                <a:spcPts val="0"/>
              </a:spcAft>
              <a:buClrTx/>
              <a:buSzTx/>
              <a:buFontTx/>
              <a:buNone/>
              <a:tabLst/>
              <a:defRPr sz="5000" b="1" i="0" u="none" strike="noStrike" cap="none" spc="0" baseline="0">
                <a:solidFill>
                  <a:srgbClr val="000000"/>
                </a:solidFill>
                <a:uFillTx/>
                <a:latin typeface="Arial"/>
                <a:ea typeface="Arial"/>
                <a:cs typeface="Arial"/>
                <a:sym typeface="Arial"/>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9pPr>
          </a:lstStyle>
          <a:p>
            <a:pPr hangingPunct="1"/>
            <a:r>
              <a:rPr lang="it-IT" dirty="0"/>
              <a:t>ENEA – INEST </a:t>
            </a:r>
            <a:r>
              <a:rPr lang="it-IT" dirty="0" err="1"/>
              <a:t>collaboration</a:t>
            </a:r>
            <a:endParaRPr lang="it-IT" dirty="0"/>
          </a:p>
        </p:txBody>
      </p:sp>
      <p:sp>
        <p:nvSpPr>
          <p:cNvPr id="2" name="Segnaposto testo 4">
            <a:extLst>
              <a:ext uri="{FF2B5EF4-FFF2-40B4-BE49-F238E27FC236}">
                <a16:creationId xmlns:a16="http://schemas.microsoft.com/office/drawing/2014/main" id="{7AAA7DA7-2599-EF00-92F7-AEB1588CA08D}"/>
              </a:ext>
            </a:extLst>
          </p:cNvPr>
          <p:cNvSpPr txBox="1">
            <a:spLocks/>
          </p:cNvSpPr>
          <p:nvPr/>
        </p:nvSpPr>
        <p:spPr>
          <a:xfrm>
            <a:off x="272067" y="1517691"/>
            <a:ext cx="16796128" cy="6718218"/>
          </a:xfrm>
          <a:prstGeom prst="rect">
            <a:avLst/>
          </a:prstGeom>
        </p:spPr>
        <p:txBody>
          <a:bodyPr/>
          <a:lst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9pPr>
          </a:lstStyle>
          <a:p>
            <a:pPr marL="0" indent="0" algn="just" hangingPunct="1">
              <a:spcBef>
                <a:spcPts val="0"/>
              </a:spcBef>
              <a:spcAft>
                <a:spcPts val="600"/>
              </a:spcAft>
              <a:buNone/>
            </a:pPr>
            <a:r>
              <a:rPr lang="it-IT" sz="4000" dirty="0">
                <a:latin typeface="Helvetica Neue" panose="02000503000000020004" pitchFamily="2" charset="0"/>
                <a:ea typeface="Helvetica Neue" panose="02000503000000020004" pitchFamily="2" charset="0"/>
                <a:cs typeface="Helvetica Neue" panose="02000503000000020004" pitchFamily="2" charset="0"/>
              </a:rPr>
              <a:t>Collaboration on Heavy Liquid Metal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technology</a:t>
            </a:r>
            <a:r>
              <a:rPr lang="it-IT" sz="4000" dirty="0">
                <a:latin typeface="Helvetica Neue" panose="02000503000000020004" pitchFamily="2" charset="0"/>
                <a:ea typeface="Helvetica Neue" panose="02000503000000020004" pitchFamily="2" charset="0"/>
                <a:cs typeface="Helvetica Neue" panose="02000503000000020004" pitchFamily="2" charset="0"/>
              </a:rPr>
              <a:t> for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Gen</a:t>
            </a:r>
            <a:r>
              <a:rPr lang="it-IT" sz="4000" dirty="0">
                <a:latin typeface="Helvetica Neue" panose="02000503000000020004" pitchFamily="2" charset="0"/>
                <a:ea typeface="Helvetica Neue" panose="02000503000000020004" pitchFamily="2" charset="0"/>
                <a:cs typeface="Helvetica Neue" panose="02000503000000020004" pitchFamily="2" charset="0"/>
              </a:rPr>
              <a:t>-IV Lead-</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cooled</a:t>
            </a:r>
            <a:r>
              <a:rPr lang="it-IT" sz="4000" dirty="0">
                <a:latin typeface="Helvetica Neue" panose="02000503000000020004" pitchFamily="2" charset="0"/>
                <a:ea typeface="Helvetica Neue" panose="02000503000000020004" pitchFamily="2" charset="0"/>
                <a:cs typeface="Helvetica Neue" panose="02000503000000020004" pitchFamily="2" charset="0"/>
              </a:rPr>
              <a:t> Fast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Reactor</a:t>
            </a:r>
            <a:r>
              <a:rPr lang="it-IT" sz="4000" dirty="0">
                <a:latin typeface="Helvetica Neue" panose="02000503000000020004" pitchFamily="2" charset="0"/>
                <a:ea typeface="Helvetica Neue" panose="02000503000000020004" pitchFamily="2" charset="0"/>
                <a:cs typeface="Helvetica Neue" panose="02000503000000020004" pitchFamily="2" charset="0"/>
              </a:rPr>
              <a:t>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development</a:t>
            </a:r>
            <a:endParaRPr lang="it-IT" sz="4000" dirty="0">
              <a:latin typeface="Helvetica Neue" panose="02000503000000020004" pitchFamily="2" charset="0"/>
              <a:ea typeface="Helvetica Neue" panose="02000503000000020004" pitchFamily="2" charset="0"/>
              <a:cs typeface="Helvetica Neue" panose="02000503000000020004" pitchFamily="2" charset="0"/>
            </a:endParaRPr>
          </a:p>
          <a:p>
            <a:pPr lvl="1" algn="just" hangingPunct="1">
              <a:spcBef>
                <a:spcPts val="0"/>
              </a:spcBef>
              <a:spcAft>
                <a:spcPts val="600"/>
              </a:spcAft>
              <a:buFont typeface="Wingdings" pitchFamily="2" charset="2"/>
              <a:buChar char="Ø"/>
            </a:pPr>
            <a:r>
              <a:rPr lang="it-IT" sz="4000" dirty="0">
                <a:latin typeface="Helvetica Neue" panose="02000503000000020004" pitchFamily="2" charset="0"/>
                <a:ea typeface="Helvetica Neue" panose="02000503000000020004" pitchFamily="2" charset="0"/>
                <a:cs typeface="Helvetica Neue" panose="02000503000000020004" pitchFamily="2" charset="0"/>
              </a:rPr>
              <a:t>	Lead-</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Bismuth</a:t>
            </a:r>
            <a:r>
              <a:rPr lang="it-IT" sz="4000" dirty="0">
                <a:latin typeface="Helvetica Neue" panose="02000503000000020004" pitchFamily="2" charset="0"/>
                <a:ea typeface="Helvetica Neue" panose="02000503000000020004" pitchFamily="2" charset="0"/>
                <a:cs typeface="Helvetica Neue" panose="02000503000000020004" pitchFamily="2" charset="0"/>
              </a:rPr>
              <a:t>/Lead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technology</a:t>
            </a:r>
            <a:endParaRPr lang="it-IT" sz="4000" dirty="0">
              <a:latin typeface="Helvetica Neue" panose="02000503000000020004" pitchFamily="2" charset="0"/>
              <a:ea typeface="Helvetica Neue" panose="02000503000000020004" pitchFamily="2" charset="0"/>
              <a:cs typeface="Helvetica Neue" panose="02000503000000020004" pitchFamily="2" charset="0"/>
            </a:endParaRPr>
          </a:p>
          <a:p>
            <a:pPr lvl="1" algn="just" hangingPunct="1">
              <a:spcBef>
                <a:spcPts val="0"/>
              </a:spcBef>
              <a:spcAft>
                <a:spcPts val="600"/>
              </a:spcAft>
              <a:buFont typeface="Wingdings" pitchFamily="2" charset="2"/>
              <a:buChar char="Ø"/>
            </a:pPr>
            <a:r>
              <a:rPr lang="it-IT" sz="4000" dirty="0">
                <a:latin typeface="Helvetica Neue" panose="02000503000000020004" pitchFamily="2" charset="0"/>
                <a:ea typeface="Helvetica Neue" panose="02000503000000020004" pitchFamily="2" charset="0"/>
                <a:cs typeface="Helvetica Neue" panose="02000503000000020004" pitchFamily="2" charset="0"/>
              </a:rPr>
              <a:t>	Components &amp; Systems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Qualification</a:t>
            </a:r>
            <a:endParaRPr lang="it-IT" sz="4000" dirty="0">
              <a:latin typeface="Helvetica Neue" panose="02000503000000020004" pitchFamily="2" charset="0"/>
              <a:ea typeface="Helvetica Neue" panose="02000503000000020004" pitchFamily="2" charset="0"/>
              <a:cs typeface="Helvetica Neue" panose="02000503000000020004" pitchFamily="2" charset="0"/>
            </a:endParaRPr>
          </a:p>
          <a:p>
            <a:pPr lvl="1" algn="just" hangingPunct="1">
              <a:spcBef>
                <a:spcPts val="0"/>
              </a:spcBef>
              <a:spcAft>
                <a:spcPts val="600"/>
              </a:spcAft>
              <a:buFont typeface="Wingdings" pitchFamily="2" charset="2"/>
              <a:buChar char="Ø"/>
            </a:pPr>
            <a:r>
              <a:rPr lang="it-IT" sz="4000" dirty="0">
                <a:latin typeface="Helvetica Neue" panose="02000503000000020004" pitchFamily="2" charset="0"/>
                <a:ea typeface="Helvetica Neue" panose="02000503000000020004" pitchFamily="2" charset="0"/>
                <a:cs typeface="Helvetica Neue" panose="02000503000000020004" pitchFamily="2" charset="0"/>
              </a:rPr>
              <a:t>	Thermal-</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Hydraulics</a:t>
            </a:r>
            <a:endParaRPr lang="it-IT" sz="4000" dirty="0">
              <a:latin typeface="Helvetica Neue" panose="02000503000000020004" pitchFamily="2" charset="0"/>
              <a:ea typeface="Helvetica Neue" panose="02000503000000020004" pitchFamily="2" charset="0"/>
              <a:cs typeface="Helvetica Neue" panose="02000503000000020004" pitchFamily="2" charset="0"/>
            </a:endParaRPr>
          </a:p>
          <a:p>
            <a:pPr lvl="1" algn="just" hangingPunct="1">
              <a:spcBef>
                <a:spcPts val="0"/>
              </a:spcBef>
              <a:spcAft>
                <a:spcPts val="600"/>
              </a:spcAft>
              <a:buFont typeface="Wingdings" pitchFamily="2" charset="2"/>
              <a:buChar char="Ø"/>
            </a:pPr>
            <a:r>
              <a:rPr lang="it-IT" sz="4000" dirty="0">
                <a:latin typeface="Helvetica Neue" panose="02000503000000020004" pitchFamily="2" charset="0"/>
                <a:ea typeface="Helvetica Neue" panose="02000503000000020004" pitchFamily="2" charset="0"/>
                <a:cs typeface="Helvetica Neue" panose="02000503000000020004" pitchFamily="2" charset="0"/>
              </a:rPr>
              <a:t>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Materials</a:t>
            </a:r>
            <a:r>
              <a:rPr lang="it-IT" sz="4000" dirty="0">
                <a:latin typeface="Helvetica Neue" panose="02000503000000020004" pitchFamily="2" charset="0"/>
                <a:ea typeface="Helvetica Neue" panose="02000503000000020004" pitchFamily="2" charset="0"/>
                <a:cs typeface="Helvetica Neue" panose="02000503000000020004" pitchFamily="2" charset="0"/>
              </a:rPr>
              <a:t> &amp;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Chemistry</a:t>
            </a:r>
            <a:endParaRPr lang="it-IT" sz="4000" dirty="0">
              <a:latin typeface="Helvetica Neue" panose="02000503000000020004" pitchFamily="2" charset="0"/>
              <a:ea typeface="Helvetica Neue" panose="02000503000000020004" pitchFamily="2" charset="0"/>
              <a:cs typeface="Helvetica Neue" panose="02000503000000020004" pitchFamily="2" charset="0"/>
            </a:endParaRPr>
          </a:p>
          <a:p>
            <a:pPr lvl="1" algn="just" hangingPunct="1">
              <a:spcBef>
                <a:spcPts val="0"/>
              </a:spcBef>
              <a:spcAft>
                <a:spcPts val="600"/>
              </a:spcAft>
              <a:buFont typeface="Wingdings" pitchFamily="2" charset="2"/>
              <a:buChar char="Ø"/>
            </a:pPr>
            <a:r>
              <a:rPr lang="it-IT" sz="4000" dirty="0">
                <a:latin typeface="Helvetica Neue" panose="02000503000000020004" pitchFamily="2" charset="0"/>
                <a:ea typeface="Helvetica Neue" panose="02000503000000020004" pitchFamily="2" charset="0"/>
                <a:cs typeface="Helvetica Neue" panose="02000503000000020004" pitchFamily="2" charset="0"/>
              </a:rPr>
              <a:t>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Numerical</a:t>
            </a:r>
            <a:r>
              <a:rPr lang="it-IT" sz="4000" dirty="0">
                <a:latin typeface="Helvetica Neue" panose="02000503000000020004" pitchFamily="2" charset="0"/>
                <a:ea typeface="Helvetica Neue" panose="02000503000000020004" pitchFamily="2" charset="0"/>
                <a:cs typeface="Helvetica Neue" panose="02000503000000020004" pitchFamily="2" charset="0"/>
              </a:rPr>
              <a:t> Tools</a:t>
            </a:r>
          </a:p>
          <a:p>
            <a:pPr lvl="1" algn="just" hangingPunct="1">
              <a:spcBef>
                <a:spcPts val="0"/>
              </a:spcBef>
              <a:spcAft>
                <a:spcPts val="600"/>
              </a:spcAft>
              <a:buFont typeface="Wingdings" pitchFamily="2" charset="2"/>
              <a:buChar char="Ø"/>
            </a:pPr>
            <a:r>
              <a:rPr lang="it-IT" sz="4000" dirty="0">
                <a:latin typeface="Helvetica Neue" panose="02000503000000020004" pitchFamily="2" charset="0"/>
                <a:ea typeface="Helvetica Neue" panose="02000503000000020004" pitchFamily="2" charset="0"/>
                <a:cs typeface="Helvetica Neue" panose="02000503000000020004" pitchFamily="2" charset="0"/>
              </a:rPr>
              <a:t>	Training </a:t>
            </a:r>
          </a:p>
          <a:p>
            <a:pPr lvl="1" algn="just" hangingPunct="1">
              <a:spcBef>
                <a:spcPts val="0"/>
              </a:spcBef>
              <a:spcAft>
                <a:spcPts val="600"/>
              </a:spcAft>
              <a:buFont typeface="Wingdings" pitchFamily="2" charset="2"/>
              <a:buChar char="Ø"/>
            </a:pPr>
            <a:r>
              <a:rPr lang="it-IT" sz="4000" dirty="0">
                <a:latin typeface="Helvetica Neue" panose="02000503000000020004" pitchFamily="2" charset="0"/>
                <a:ea typeface="Helvetica Neue" panose="02000503000000020004" pitchFamily="2" charset="0"/>
                <a:cs typeface="Helvetica Neue" panose="02000503000000020004" pitchFamily="2" charset="0"/>
              </a:rPr>
              <a:t>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Research</a:t>
            </a:r>
            <a:r>
              <a:rPr lang="it-IT" sz="4000" dirty="0">
                <a:latin typeface="Helvetica Neue" panose="02000503000000020004" pitchFamily="2" charset="0"/>
                <a:ea typeface="Helvetica Neue" panose="02000503000000020004" pitchFamily="2" charset="0"/>
                <a:cs typeface="Helvetica Neue" panose="02000503000000020004" pitchFamily="2" charset="0"/>
              </a:rPr>
              <a:t> </a:t>
            </a:r>
            <a:r>
              <a:rPr lang="it-IT" sz="4000" dirty="0" err="1">
                <a:latin typeface="Helvetica Neue" panose="02000503000000020004" pitchFamily="2" charset="0"/>
                <a:ea typeface="Helvetica Neue" panose="02000503000000020004" pitchFamily="2" charset="0"/>
                <a:cs typeface="Helvetica Neue" panose="02000503000000020004" pitchFamily="2" charset="0"/>
              </a:rPr>
              <a:t>Infrastracture</a:t>
            </a:r>
            <a:r>
              <a:rPr lang="it-IT" sz="4000" dirty="0">
                <a:latin typeface="Helvetica Neue" panose="02000503000000020004" pitchFamily="2" charset="0"/>
                <a:ea typeface="Helvetica Neue" panose="02000503000000020004" pitchFamily="2" charset="0"/>
                <a:cs typeface="Helvetica Neue" panose="02000503000000020004" pitchFamily="2" charset="0"/>
              </a:rPr>
              <a:t> Development</a:t>
            </a:r>
          </a:p>
        </p:txBody>
      </p:sp>
      <p:sp>
        <p:nvSpPr>
          <p:cNvPr id="3" name="TextBox 2">
            <a:extLst>
              <a:ext uri="{FF2B5EF4-FFF2-40B4-BE49-F238E27FC236}">
                <a16:creationId xmlns:a16="http://schemas.microsoft.com/office/drawing/2014/main" id="{93E3C92E-0D53-1549-B6A3-D3D0F3E8649E}"/>
              </a:ext>
            </a:extLst>
          </p:cNvPr>
          <p:cNvSpPr txBox="1"/>
          <p:nvPr/>
        </p:nvSpPr>
        <p:spPr>
          <a:xfrm>
            <a:off x="440360" y="8266687"/>
            <a:ext cx="494526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Courtesy of Mariano Tarantino</a:t>
            </a:r>
          </a:p>
        </p:txBody>
      </p:sp>
      <p:pic>
        <p:nvPicPr>
          <p:cNvPr id="4" name="图片 2" descr="微信图片_20220918155259">
            <a:extLst>
              <a:ext uri="{FF2B5EF4-FFF2-40B4-BE49-F238E27FC236}">
                <a16:creationId xmlns:a16="http://schemas.microsoft.com/office/drawing/2014/main" id="{C132B7BE-98EC-1883-B194-B84313E25C33}"/>
              </a:ext>
            </a:extLst>
          </p:cNvPr>
          <p:cNvPicPr>
            <a:picLocks noChangeAspect="1"/>
          </p:cNvPicPr>
          <p:nvPr/>
        </p:nvPicPr>
        <p:blipFill>
          <a:blip r:embed="rId3"/>
          <a:stretch>
            <a:fillRect/>
          </a:stretch>
        </p:blipFill>
        <p:spPr>
          <a:xfrm>
            <a:off x="10649593" y="8733395"/>
            <a:ext cx="6611786" cy="831155"/>
          </a:xfrm>
          <a:prstGeom prst="rect">
            <a:avLst/>
          </a:prstGeom>
        </p:spPr>
      </p:pic>
    </p:spTree>
    <p:extLst>
      <p:ext uri="{BB962C8B-B14F-4D97-AF65-F5344CB8AC3E}">
        <p14:creationId xmlns:p14="http://schemas.microsoft.com/office/powerpoint/2010/main" val="167603304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FA46F-1C84-A645-24EC-48474922A3D6}"/>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9E105C00-098C-5E29-25D9-B9538030C7F7}"/>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17</a:t>
            </a:fld>
            <a:endParaRPr dirty="0"/>
          </a:p>
        </p:txBody>
      </p:sp>
      <p:sp>
        <p:nvSpPr>
          <p:cNvPr id="5" name="Title 3">
            <a:extLst>
              <a:ext uri="{FF2B5EF4-FFF2-40B4-BE49-F238E27FC236}">
                <a16:creationId xmlns:a16="http://schemas.microsoft.com/office/drawing/2014/main" id="{BC5C309E-1228-EADA-08F2-864DFF249EAE}"/>
              </a:ext>
            </a:extLst>
          </p:cNvPr>
          <p:cNvSpPr txBox="1">
            <a:spLocks/>
          </p:cNvSpPr>
          <p:nvPr/>
        </p:nvSpPr>
        <p:spPr>
          <a:xfrm>
            <a:off x="2912993" y="65258"/>
            <a:ext cx="10870319" cy="1134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0423" tIns="70423" rIns="70423" bIns="70423" anchor="ctr">
            <a:normAutofit/>
          </a:bodyPr>
          <a:lstStyle>
            <a:lvl1pPr marL="0" marR="0" indent="0" algn="ctr" defTabSz="1525853" rtl="0" latinLnBrk="0">
              <a:lnSpc>
                <a:spcPct val="90000"/>
              </a:lnSpc>
              <a:spcBef>
                <a:spcPts val="0"/>
              </a:spcBef>
              <a:spcAft>
                <a:spcPts val="0"/>
              </a:spcAft>
              <a:buClrTx/>
              <a:buSzTx/>
              <a:buFontTx/>
              <a:buNone/>
              <a:tabLst/>
              <a:defRPr sz="5000" b="1" i="0" u="none" strike="noStrike" cap="none" spc="0" baseline="0">
                <a:solidFill>
                  <a:srgbClr val="000000"/>
                </a:solidFill>
                <a:uFillTx/>
                <a:latin typeface="Arial"/>
                <a:ea typeface="Arial"/>
                <a:cs typeface="Arial"/>
                <a:sym typeface="Arial"/>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9pPr>
          </a:lstStyle>
          <a:p>
            <a:pPr hangingPunct="1"/>
            <a:r>
              <a:rPr lang="it-IT" dirty="0"/>
              <a:t>CLEAR-S Facility</a:t>
            </a:r>
          </a:p>
        </p:txBody>
      </p:sp>
      <p:sp>
        <p:nvSpPr>
          <p:cNvPr id="3" name="TextBox 2">
            <a:extLst>
              <a:ext uri="{FF2B5EF4-FFF2-40B4-BE49-F238E27FC236}">
                <a16:creationId xmlns:a16="http://schemas.microsoft.com/office/drawing/2014/main" id="{1945AAFF-325C-4ED2-F5D0-35A48CE57390}"/>
              </a:ext>
            </a:extLst>
          </p:cNvPr>
          <p:cNvSpPr txBox="1"/>
          <p:nvPr/>
        </p:nvSpPr>
        <p:spPr>
          <a:xfrm>
            <a:off x="12033521" y="9189343"/>
            <a:ext cx="494526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Courtesy of Mariano Tarantino</a:t>
            </a:r>
          </a:p>
        </p:txBody>
      </p:sp>
      <p:sp>
        <p:nvSpPr>
          <p:cNvPr id="35" name="CasellaDiTesto 12">
            <a:extLst>
              <a:ext uri="{FF2B5EF4-FFF2-40B4-BE49-F238E27FC236}">
                <a16:creationId xmlns:a16="http://schemas.microsoft.com/office/drawing/2014/main" id="{F359D184-0BB3-A90E-27EE-05C4B022D439}"/>
              </a:ext>
            </a:extLst>
          </p:cNvPr>
          <p:cNvSpPr txBox="1"/>
          <p:nvPr/>
        </p:nvSpPr>
        <p:spPr>
          <a:xfrm>
            <a:off x="14623145" y="1324347"/>
            <a:ext cx="2756798" cy="492443"/>
          </a:xfrm>
          <a:prstGeom prst="rect">
            <a:avLst/>
          </a:prstGeom>
          <a:solidFill>
            <a:schemeClr val="bg1"/>
          </a:solidFill>
        </p:spPr>
        <p:txBody>
          <a:bodyPr vert="horz" wrap="square" lIns="91440" tIns="0" rIns="91440" bIns="0" rtlCol="0">
            <a:spAutoFit/>
          </a:bodyPr>
          <a:lstStyle/>
          <a:p>
            <a:pPr algn="l"/>
            <a:r>
              <a:rPr lang="it-IT" sz="3200" dirty="0">
                <a:latin typeface="Helvetica Neue" panose="02000503000000020004" pitchFamily="2" charset="0"/>
                <a:ea typeface="Helvetica Neue" panose="02000503000000020004" pitchFamily="2" charset="0"/>
                <a:cs typeface="Helvetica Neue" panose="02000503000000020004" pitchFamily="2" charset="0"/>
              </a:rPr>
              <a:t>Test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Section</a:t>
            </a:r>
            <a:endParaRPr lang="it-IT" sz="32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Rectangle 25">
            <a:extLst>
              <a:ext uri="{FF2B5EF4-FFF2-40B4-BE49-F238E27FC236}">
                <a16:creationId xmlns:a16="http://schemas.microsoft.com/office/drawing/2014/main" id="{1A794D4C-1297-2736-8BD2-7E87DA5F781C}"/>
              </a:ext>
            </a:extLst>
          </p:cNvPr>
          <p:cNvSpPr>
            <a:spLocks noChangeArrowheads="1"/>
          </p:cNvSpPr>
          <p:nvPr/>
        </p:nvSpPr>
        <p:spPr bwMode="auto">
          <a:xfrm>
            <a:off x="165295" y="1018817"/>
            <a:ext cx="5495395" cy="843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0794" tIns="50397" rIns="100794" bIns="50397">
            <a:spAutoFit/>
          </a:bodyPr>
          <a:lstStyle>
            <a:lvl1pPr marL="387350" indent="-387350" defTabSz="1006475" eaLnBrk="0" hangingPunct="0">
              <a:spcBef>
                <a:spcPts val="800"/>
              </a:spcBef>
              <a:buClr>
                <a:srgbClr val="000000"/>
              </a:buClr>
              <a:buSzPct val="100000"/>
              <a:buFont typeface="Times New Roman" pitchFamily="18" charset="0"/>
              <a:defRPr sz="3200">
                <a:solidFill>
                  <a:srgbClr val="000000"/>
                </a:solidFill>
                <a:latin typeface="Calibri" pitchFamily="34" charset="0"/>
              </a:defRPr>
            </a:lvl1pPr>
            <a:lvl2pPr defTabSz="1006475" eaLnBrk="0" hangingPunct="0">
              <a:spcBef>
                <a:spcPts val="700"/>
              </a:spcBef>
              <a:buClr>
                <a:srgbClr val="000000"/>
              </a:buClr>
              <a:buSzPct val="100000"/>
              <a:buFont typeface="Times New Roman" pitchFamily="18" charset="0"/>
              <a:defRPr sz="2800">
                <a:solidFill>
                  <a:srgbClr val="000000"/>
                </a:solidFill>
                <a:latin typeface="Calibri" pitchFamily="34" charset="0"/>
              </a:defRPr>
            </a:lvl2pPr>
            <a:lvl3pPr indent="-230188" defTabSz="1006475" eaLnBrk="0" hangingPunct="0">
              <a:spcBef>
                <a:spcPts val="613"/>
              </a:spcBef>
              <a:buClr>
                <a:srgbClr val="000000"/>
              </a:buClr>
              <a:buSzPct val="100000"/>
              <a:buFont typeface="Times New Roman" pitchFamily="18" charset="0"/>
              <a:defRPr sz="2400">
                <a:solidFill>
                  <a:srgbClr val="000000"/>
                </a:solidFill>
                <a:latin typeface="Calibri" pitchFamily="34" charset="0"/>
              </a:defRPr>
            </a:lvl3pPr>
            <a:lvl4pPr defTabSz="1006475" eaLnBrk="0" hangingPunct="0">
              <a:spcBef>
                <a:spcPts val="500"/>
              </a:spcBef>
              <a:buClr>
                <a:srgbClr val="000000"/>
              </a:buClr>
              <a:buSzPct val="100000"/>
              <a:buFont typeface="Times New Roman" pitchFamily="18" charset="0"/>
              <a:defRPr sz="2000">
                <a:solidFill>
                  <a:srgbClr val="000000"/>
                </a:solidFill>
                <a:latin typeface="Calibri" pitchFamily="34" charset="0"/>
              </a:defRPr>
            </a:lvl4pPr>
            <a:lvl5pPr defTabSz="1006475" eaLnBrk="0" hangingPunct="0">
              <a:spcBef>
                <a:spcPts val="500"/>
              </a:spcBef>
              <a:buClr>
                <a:srgbClr val="000000"/>
              </a:buClr>
              <a:buSzPct val="100000"/>
              <a:buFont typeface="Times New Roman" pitchFamily="18" charset="0"/>
              <a:defRPr sz="2000">
                <a:solidFill>
                  <a:srgbClr val="000000"/>
                </a:solidFill>
                <a:latin typeface="Calibri" pitchFamily="34" charset="0"/>
              </a:defRPr>
            </a:lvl5pPr>
            <a:lvl6pPr marL="2514600" indent="-228600" defTabSz="1006475"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defRPr>
            </a:lvl6pPr>
            <a:lvl7pPr marL="2971800" indent="-228600" defTabSz="1006475"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defRPr>
            </a:lvl7pPr>
            <a:lvl8pPr marL="3429000" indent="-228600" defTabSz="1006475"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defRPr>
            </a:lvl8pPr>
            <a:lvl9pPr marL="3886200" indent="-228600" defTabSz="1006475"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defRPr>
            </a:lvl9pPr>
          </a:lstStyle>
          <a:p>
            <a:pPr algn="just" eaLnBrk="1" hangingPunct="1">
              <a:lnSpc>
                <a:spcPct val="150000"/>
              </a:lnSpc>
              <a:spcBef>
                <a:spcPct val="0"/>
              </a:spcBef>
              <a:buClrTx/>
              <a:buSzTx/>
              <a:buFontTx/>
              <a:buBlip>
                <a:blip r:embed="rId3"/>
              </a:buBlip>
              <a:defRPr/>
            </a:pPr>
            <a:r>
              <a:rPr lang="en-US" altLang="it-IT" sz="2800" dirty="0">
                <a:cs typeface="Arial" charset="0"/>
              </a:rPr>
              <a:t>LBE pool-type facility </a:t>
            </a:r>
          </a:p>
          <a:p>
            <a:pPr algn="just" eaLnBrk="1" hangingPunct="1">
              <a:lnSpc>
                <a:spcPct val="150000"/>
              </a:lnSpc>
              <a:spcBef>
                <a:spcPct val="0"/>
              </a:spcBef>
              <a:buClrTx/>
              <a:buSzTx/>
              <a:buFontTx/>
              <a:buBlip>
                <a:blip r:embed="rId3"/>
              </a:buBlip>
              <a:defRPr/>
            </a:pPr>
            <a:r>
              <a:rPr lang="en-US" altLang="it-IT" sz="2800" dirty="0">
                <a:cs typeface="Arial" charset="0"/>
              </a:rPr>
              <a:t>400 tons of LBE</a:t>
            </a:r>
          </a:p>
          <a:p>
            <a:pPr algn="just" eaLnBrk="1" hangingPunct="1">
              <a:lnSpc>
                <a:spcPct val="150000"/>
              </a:lnSpc>
              <a:spcBef>
                <a:spcPct val="0"/>
              </a:spcBef>
              <a:buClrTx/>
              <a:buSzTx/>
              <a:buFontTx/>
              <a:buBlip>
                <a:blip r:embed="rId3"/>
              </a:buBlip>
              <a:defRPr/>
            </a:pPr>
            <a:r>
              <a:rPr lang="en-US" altLang="it-IT" sz="2800" dirty="0">
                <a:cs typeface="Arial" charset="0"/>
              </a:rPr>
              <a:t>2,5 MW Thermal Power</a:t>
            </a:r>
          </a:p>
          <a:p>
            <a:pPr algn="just" eaLnBrk="1" hangingPunct="1">
              <a:lnSpc>
                <a:spcPct val="150000"/>
              </a:lnSpc>
              <a:spcBef>
                <a:spcPct val="0"/>
              </a:spcBef>
              <a:buClrTx/>
              <a:buSzTx/>
              <a:buFontTx/>
              <a:buBlip>
                <a:blip r:embed="rId3"/>
              </a:buBlip>
              <a:defRPr/>
            </a:pPr>
            <a:r>
              <a:rPr lang="en-US" altLang="it-IT" sz="2800" dirty="0">
                <a:cs typeface="Arial" charset="0"/>
              </a:rPr>
              <a:t>LBE flowrate250 kg/s </a:t>
            </a:r>
          </a:p>
          <a:p>
            <a:pPr algn="just" eaLnBrk="1" hangingPunct="1">
              <a:lnSpc>
                <a:spcPct val="150000"/>
              </a:lnSpc>
              <a:spcBef>
                <a:spcPct val="0"/>
              </a:spcBef>
              <a:buClrTx/>
              <a:buSzTx/>
              <a:buFontTx/>
              <a:buBlip>
                <a:blip r:embed="rId3"/>
              </a:buBlip>
              <a:defRPr/>
            </a:pPr>
            <a:r>
              <a:rPr lang="en-US" altLang="it-IT" sz="2800" dirty="0">
                <a:cs typeface="Arial" charset="0"/>
              </a:rPr>
              <a:t>Operating Temperature 250-550°C</a:t>
            </a:r>
          </a:p>
          <a:p>
            <a:pPr algn="just" eaLnBrk="1" hangingPunct="1">
              <a:lnSpc>
                <a:spcPct val="150000"/>
              </a:lnSpc>
              <a:spcBef>
                <a:spcPct val="0"/>
              </a:spcBef>
              <a:buClrTx/>
              <a:buSzTx/>
              <a:buFontTx/>
              <a:buBlip>
                <a:blip r:embed="rId3"/>
              </a:buBlip>
              <a:defRPr/>
            </a:pPr>
            <a:r>
              <a:rPr lang="en-US" altLang="it-IT" sz="2800" dirty="0">
                <a:cs typeface="Arial" charset="0"/>
              </a:rPr>
              <a:t>Secondary Side with pressurized water @100 bar</a:t>
            </a:r>
          </a:p>
          <a:p>
            <a:pPr algn="just" eaLnBrk="1" hangingPunct="1">
              <a:lnSpc>
                <a:spcPct val="150000"/>
              </a:lnSpc>
              <a:spcBef>
                <a:spcPct val="0"/>
              </a:spcBef>
              <a:buClrTx/>
              <a:buSzTx/>
              <a:buFontTx/>
              <a:buBlip>
                <a:blip r:embed="rId3"/>
              </a:buBlip>
              <a:defRPr/>
            </a:pPr>
            <a:r>
              <a:rPr lang="en-US" altLang="it-IT" sz="2800" dirty="0">
                <a:cs typeface="Arial" charset="0"/>
              </a:rPr>
              <a:t>Unique Facility in China</a:t>
            </a:r>
          </a:p>
          <a:p>
            <a:pPr algn="just" eaLnBrk="1" hangingPunct="1">
              <a:lnSpc>
                <a:spcPct val="150000"/>
              </a:lnSpc>
              <a:spcBef>
                <a:spcPct val="0"/>
              </a:spcBef>
              <a:buClrTx/>
              <a:buSzTx/>
              <a:buFontTx/>
              <a:buBlip>
                <a:blip r:embed="rId3"/>
              </a:buBlip>
              <a:defRPr/>
            </a:pPr>
            <a:r>
              <a:rPr lang="en-US" altLang="it-IT" sz="2800" dirty="0">
                <a:cs typeface="Arial" charset="0"/>
              </a:rPr>
              <a:t>Strong involvement of Italian Supply Chain with SRS as Industrial Architecture</a:t>
            </a:r>
          </a:p>
          <a:p>
            <a:pPr marL="0" indent="0" algn="just" eaLnBrk="1" hangingPunct="1">
              <a:lnSpc>
                <a:spcPct val="150000"/>
              </a:lnSpc>
              <a:spcBef>
                <a:spcPct val="0"/>
              </a:spcBef>
              <a:buClrTx/>
              <a:buSzTx/>
              <a:defRPr/>
            </a:pPr>
            <a:endParaRPr lang="en-US" altLang="it-IT" sz="2800" dirty="0">
              <a:cs typeface="Arial" charset="0"/>
            </a:endParaRPr>
          </a:p>
        </p:txBody>
      </p:sp>
      <p:pic>
        <p:nvPicPr>
          <p:cNvPr id="4" name="Immagine 1" descr="Immagine che contiene macchina, ingegneria, acciaio, industria&#10;&#10;Il contenuto generato dall'IA potrebbe non essere corretto.">
            <a:extLst>
              <a:ext uri="{FF2B5EF4-FFF2-40B4-BE49-F238E27FC236}">
                <a16:creationId xmlns:a16="http://schemas.microsoft.com/office/drawing/2014/main" id="{060503F9-43D1-AEE1-218D-9CE12934139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918670" y="1444727"/>
            <a:ext cx="5495394" cy="4102591"/>
          </a:xfrm>
          <a:prstGeom prst="rect">
            <a:avLst/>
          </a:prstGeom>
        </p:spPr>
      </p:pic>
      <p:pic>
        <p:nvPicPr>
          <p:cNvPr id="6" name="Picture 2" descr="D:\CLEAR-S\Film\Images\Cam_07\Cam_07_3774.jpg">
            <a:extLst>
              <a:ext uri="{FF2B5EF4-FFF2-40B4-BE49-F238E27FC236}">
                <a16:creationId xmlns:a16="http://schemas.microsoft.com/office/drawing/2014/main" id="{FC9E8A8D-04F4-1D13-B2F7-5228C0E272F1}"/>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a:stretch/>
        </p:blipFill>
        <p:spPr bwMode="auto">
          <a:xfrm>
            <a:off x="5936750" y="5635560"/>
            <a:ext cx="5477314" cy="4052527"/>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8">
            <a:extLst>
              <a:ext uri="{FF2B5EF4-FFF2-40B4-BE49-F238E27FC236}">
                <a16:creationId xmlns:a16="http://schemas.microsoft.com/office/drawing/2014/main" id="{0CCA2C0A-DAF1-9F5A-3B90-1B57C2BD19E7}"/>
              </a:ext>
            </a:extLst>
          </p:cNvPr>
          <p:cNvSpPr txBox="1"/>
          <p:nvPr/>
        </p:nvSpPr>
        <p:spPr>
          <a:xfrm>
            <a:off x="5918670" y="5054875"/>
            <a:ext cx="3863191" cy="492443"/>
          </a:xfrm>
          <a:prstGeom prst="rect">
            <a:avLst/>
          </a:prstGeom>
          <a:solidFill>
            <a:schemeClr val="bg1"/>
          </a:solidFill>
        </p:spPr>
        <p:txBody>
          <a:bodyPr vert="horz" wrap="square" lIns="91440" tIns="0" rIns="91440" bIns="0" rtlCol="0">
            <a:spAutoFit/>
          </a:bodyPr>
          <a:lstStyle/>
          <a:p>
            <a:r>
              <a:rPr lang="it-IT" sz="3200" dirty="0">
                <a:latin typeface="Helvetica Neue" panose="02000503000000020004" pitchFamily="2" charset="0"/>
                <a:ea typeface="Helvetica Neue" panose="02000503000000020004" pitchFamily="2" charset="0"/>
                <a:cs typeface="Helvetica Neue" panose="02000503000000020004" pitchFamily="2" charset="0"/>
              </a:rPr>
              <a:t>CORE SIMULATOR</a:t>
            </a:r>
          </a:p>
        </p:txBody>
      </p:sp>
      <p:sp>
        <p:nvSpPr>
          <p:cNvPr id="8" name="CasellaDiTesto 11">
            <a:extLst>
              <a:ext uri="{FF2B5EF4-FFF2-40B4-BE49-F238E27FC236}">
                <a16:creationId xmlns:a16="http://schemas.microsoft.com/office/drawing/2014/main" id="{8AF4CC95-97FD-ED9D-4B49-0FAC58C6E624}"/>
              </a:ext>
            </a:extLst>
          </p:cNvPr>
          <p:cNvSpPr txBox="1"/>
          <p:nvPr/>
        </p:nvSpPr>
        <p:spPr>
          <a:xfrm>
            <a:off x="9296400" y="9157466"/>
            <a:ext cx="2117664" cy="492443"/>
          </a:xfrm>
          <a:prstGeom prst="rect">
            <a:avLst/>
          </a:prstGeom>
          <a:solidFill>
            <a:schemeClr val="bg1"/>
          </a:solidFill>
        </p:spPr>
        <p:txBody>
          <a:bodyPr vert="horz" wrap="square" lIns="91440" tIns="0" rIns="91440" bIns="0" rtlCol="0">
            <a:spAutoFit/>
          </a:bodyPr>
          <a:lstStyle/>
          <a:p>
            <a:pPr algn="r"/>
            <a:r>
              <a:rPr lang="it-IT" sz="3200" dirty="0">
                <a:latin typeface="Helvetica Neue" panose="02000503000000020004" pitchFamily="2" charset="0"/>
                <a:ea typeface="Helvetica Neue" panose="02000503000000020004" pitchFamily="2" charset="0"/>
                <a:cs typeface="Helvetica Neue" panose="02000503000000020004" pitchFamily="2" charset="0"/>
              </a:rPr>
              <a:t>3D Layout</a:t>
            </a:r>
          </a:p>
        </p:txBody>
      </p:sp>
      <p:pic>
        <p:nvPicPr>
          <p:cNvPr id="9" name="Picture 3" descr="C:\Users\mariano.tarantino\Desktop\IMG-20170322-WA0002.jpg">
            <a:extLst>
              <a:ext uri="{FF2B5EF4-FFF2-40B4-BE49-F238E27FC236}">
                <a16:creationId xmlns:a16="http://schemas.microsoft.com/office/drawing/2014/main" id="{A80B4A44-C1DD-847F-B4B5-77B6AD936146}"/>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11534230" y="1928976"/>
            <a:ext cx="3088914" cy="5491400"/>
          </a:xfrm>
          <a:prstGeom prst="rect">
            <a:avLst/>
          </a:prstGeom>
          <a:noFill/>
          <a:extLst>
            <a:ext uri="{909E8E84-426E-40DD-AFC4-6F175D3DCCD1}">
              <a14:hiddenFill xmlns:a14="http://schemas.microsoft.com/office/drawing/2010/main">
                <a:solidFill>
                  <a:srgbClr val="FFFFFF"/>
                </a:solidFill>
              </a14:hiddenFill>
            </a:ext>
          </a:extLst>
        </p:spPr>
      </p:pic>
      <p:pic>
        <p:nvPicPr>
          <p:cNvPr id="10" name="Immagine 4" descr="Immagine che contiene tubo, ingegneria, industria, acciaio&#10;&#10;Il contenuto generato dall'IA potrebbe non essere corretto.">
            <a:extLst>
              <a:ext uri="{FF2B5EF4-FFF2-40B4-BE49-F238E27FC236}">
                <a16:creationId xmlns:a16="http://schemas.microsoft.com/office/drawing/2014/main" id="{1594A556-590D-1688-B277-D3E9D0954B05}"/>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4743311" y="1928976"/>
            <a:ext cx="2283091" cy="6744239"/>
          </a:xfrm>
          <a:prstGeom prst="rect">
            <a:avLst/>
          </a:prstGeom>
        </p:spPr>
      </p:pic>
      <p:sp>
        <p:nvSpPr>
          <p:cNvPr id="12" name="CasellaDiTesto 12">
            <a:extLst>
              <a:ext uri="{FF2B5EF4-FFF2-40B4-BE49-F238E27FC236}">
                <a16:creationId xmlns:a16="http://schemas.microsoft.com/office/drawing/2014/main" id="{90740C24-C81C-BE85-4D99-252DD7D65E16}"/>
              </a:ext>
            </a:extLst>
          </p:cNvPr>
          <p:cNvSpPr txBox="1"/>
          <p:nvPr/>
        </p:nvSpPr>
        <p:spPr>
          <a:xfrm>
            <a:off x="11866346" y="7532562"/>
            <a:ext cx="2756798" cy="492443"/>
          </a:xfrm>
          <a:prstGeom prst="rect">
            <a:avLst/>
          </a:prstGeom>
          <a:solidFill>
            <a:schemeClr val="bg1"/>
          </a:solidFill>
        </p:spPr>
        <p:txBody>
          <a:bodyPr vert="horz" wrap="square" lIns="91440" tIns="0" rIns="91440" bIns="0" rtlCol="0">
            <a:spAutoFit/>
          </a:bodyPr>
          <a:lstStyle/>
          <a:p>
            <a:pPr algn="l"/>
            <a:r>
              <a:rPr lang="it-IT" sz="3200" dirty="0">
                <a:latin typeface="Helvetica Neue" panose="02000503000000020004" pitchFamily="2" charset="0"/>
                <a:ea typeface="Helvetica Neue" panose="02000503000000020004" pitchFamily="2" charset="0"/>
                <a:cs typeface="Helvetica Neue" panose="02000503000000020004" pitchFamily="2" charset="0"/>
              </a:rPr>
              <a:t>Joint Team</a:t>
            </a:r>
          </a:p>
        </p:txBody>
      </p:sp>
    </p:spTree>
    <p:extLst>
      <p:ext uri="{BB962C8B-B14F-4D97-AF65-F5344CB8AC3E}">
        <p14:creationId xmlns:p14="http://schemas.microsoft.com/office/powerpoint/2010/main" val="25391700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C9556-624F-A03C-C912-9A29709A2E80}"/>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D9E9BACC-73F5-56EB-455F-C2E55C2688CA}"/>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18</a:t>
            </a:fld>
            <a:endParaRPr dirty="0"/>
          </a:p>
        </p:txBody>
      </p:sp>
      <p:sp>
        <p:nvSpPr>
          <p:cNvPr id="5" name="Title 3">
            <a:extLst>
              <a:ext uri="{FF2B5EF4-FFF2-40B4-BE49-F238E27FC236}">
                <a16:creationId xmlns:a16="http://schemas.microsoft.com/office/drawing/2014/main" id="{1391F5FC-4D2F-C98D-6289-D1931E703931}"/>
              </a:ext>
            </a:extLst>
          </p:cNvPr>
          <p:cNvSpPr txBox="1">
            <a:spLocks/>
          </p:cNvSpPr>
          <p:nvPr/>
        </p:nvSpPr>
        <p:spPr>
          <a:xfrm>
            <a:off x="2912993" y="65258"/>
            <a:ext cx="10870319" cy="11344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0423" tIns="70423" rIns="70423" bIns="70423" anchor="ctr">
            <a:normAutofit/>
          </a:bodyPr>
          <a:lstStyle>
            <a:lvl1pPr marL="0" marR="0" indent="0" algn="ctr" defTabSz="1525853" rtl="0" latinLnBrk="0">
              <a:lnSpc>
                <a:spcPct val="90000"/>
              </a:lnSpc>
              <a:spcBef>
                <a:spcPts val="0"/>
              </a:spcBef>
              <a:spcAft>
                <a:spcPts val="0"/>
              </a:spcAft>
              <a:buClrTx/>
              <a:buSzTx/>
              <a:buFontTx/>
              <a:buNone/>
              <a:tabLst/>
              <a:defRPr sz="5000" b="1" i="0" u="none" strike="noStrike" cap="none" spc="0" baseline="0">
                <a:solidFill>
                  <a:srgbClr val="000000"/>
                </a:solidFill>
                <a:uFillTx/>
                <a:latin typeface="Arial"/>
                <a:ea typeface="Arial"/>
                <a:cs typeface="Arial"/>
                <a:sym typeface="Arial"/>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9pPr>
          </a:lstStyle>
          <a:p>
            <a:pPr hangingPunct="1"/>
            <a:r>
              <a:rPr lang="it-IT" dirty="0"/>
              <a:t>CLEAR-M1x Facility</a:t>
            </a:r>
          </a:p>
        </p:txBody>
      </p:sp>
      <p:sp>
        <p:nvSpPr>
          <p:cNvPr id="3" name="TextBox 2">
            <a:extLst>
              <a:ext uri="{FF2B5EF4-FFF2-40B4-BE49-F238E27FC236}">
                <a16:creationId xmlns:a16="http://schemas.microsoft.com/office/drawing/2014/main" id="{CE6B3BD1-2DC5-12B2-4EAF-466B3EAFCD3A}"/>
              </a:ext>
            </a:extLst>
          </p:cNvPr>
          <p:cNvSpPr txBox="1"/>
          <p:nvPr/>
        </p:nvSpPr>
        <p:spPr>
          <a:xfrm>
            <a:off x="12033521" y="9189343"/>
            <a:ext cx="494526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Courtesy of Mariano Tarantino</a:t>
            </a:r>
          </a:p>
        </p:txBody>
      </p:sp>
      <p:sp>
        <p:nvSpPr>
          <p:cNvPr id="24" name="Rectangle 25">
            <a:extLst>
              <a:ext uri="{FF2B5EF4-FFF2-40B4-BE49-F238E27FC236}">
                <a16:creationId xmlns:a16="http://schemas.microsoft.com/office/drawing/2014/main" id="{09D1C4B3-7F3A-78DF-1813-83947E7469E0}"/>
              </a:ext>
            </a:extLst>
          </p:cNvPr>
          <p:cNvSpPr>
            <a:spLocks noChangeArrowheads="1"/>
          </p:cNvSpPr>
          <p:nvPr/>
        </p:nvSpPr>
        <p:spPr bwMode="auto">
          <a:xfrm>
            <a:off x="0" y="1018817"/>
            <a:ext cx="5668218" cy="843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0794" tIns="50397" rIns="100794" bIns="50397">
            <a:spAutoFit/>
          </a:bodyPr>
          <a:lstStyle>
            <a:lvl1pPr marL="387350" indent="-387350" defTabSz="1006475" eaLnBrk="0" hangingPunct="0">
              <a:spcBef>
                <a:spcPts val="800"/>
              </a:spcBef>
              <a:buClr>
                <a:srgbClr val="000000"/>
              </a:buClr>
              <a:buSzPct val="100000"/>
              <a:buFont typeface="Times New Roman" pitchFamily="18" charset="0"/>
              <a:defRPr sz="3200">
                <a:solidFill>
                  <a:srgbClr val="000000"/>
                </a:solidFill>
                <a:latin typeface="Calibri" pitchFamily="34" charset="0"/>
              </a:defRPr>
            </a:lvl1pPr>
            <a:lvl2pPr defTabSz="1006475" eaLnBrk="0" hangingPunct="0">
              <a:spcBef>
                <a:spcPts val="700"/>
              </a:spcBef>
              <a:buClr>
                <a:srgbClr val="000000"/>
              </a:buClr>
              <a:buSzPct val="100000"/>
              <a:buFont typeface="Times New Roman" pitchFamily="18" charset="0"/>
              <a:defRPr sz="2800">
                <a:solidFill>
                  <a:srgbClr val="000000"/>
                </a:solidFill>
                <a:latin typeface="Calibri" pitchFamily="34" charset="0"/>
              </a:defRPr>
            </a:lvl2pPr>
            <a:lvl3pPr indent="-230188" defTabSz="1006475" eaLnBrk="0" hangingPunct="0">
              <a:spcBef>
                <a:spcPts val="613"/>
              </a:spcBef>
              <a:buClr>
                <a:srgbClr val="000000"/>
              </a:buClr>
              <a:buSzPct val="100000"/>
              <a:buFont typeface="Times New Roman" pitchFamily="18" charset="0"/>
              <a:defRPr sz="2400">
                <a:solidFill>
                  <a:srgbClr val="000000"/>
                </a:solidFill>
                <a:latin typeface="Calibri" pitchFamily="34" charset="0"/>
              </a:defRPr>
            </a:lvl3pPr>
            <a:lvl4pPr defTabSz="1006475" eaLnBrk="0" hangingPunct="0">
              <a:spcBef>
                <a:spcPts val="500"/>
              </a:spcBef>
              <a:buClr>
                <a:srgbClr val="000000"/>
              </a:buClr>
              <a:buSzPct val="100000"/>
              <a:buFont typeface="Times New Roman" pitchFamily="18" charset="0"/>
              <a:defRPr sz="2000">
                <a:solidFill>
                  <a:srgbClr val="000000"/>
                </a:solidFill>
                <a:latin typeface="Calibri" pitchFamily="34" charset="0"/>
              </a:defRPr>
            </a:lvl4pPr>
            <a:lvl5pPr defTabSz="1006475" eaLnBrk="0" hangingPunct="0">
              <a:spcBef>
                <a:spcPts val="500"/>
              </a:spcBef>
              <a:buClr>
                <a:srgbClr val="000000"/>
              </a:buClr>
              <a:buSzPct val="100000"/>
              <a:buFont typeface="Times New Roman" pitchFamily="18" charset="0"/>
              <a:defRPr sz="2000">
                <a:solidFill>
                  <a:srgbClr val="000000"/>
                </a:solidFill>
                <a:latin typeface="Calibri" pitchFamily="34" charset="0"/>
              </a:defRPr>
            </a:lvl5pPr>
            <a:lvl6pPr marL="2514600" indent="-228600" defTabSz="1006475"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defRPr>
            </a:lvl6pPr>
            <a:lvl7pPr marL="2971800" indent="-228600" defTabSz="1006475"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defRPr>
            </a:lvl7pPr>
            <a:lvl8pPr marL="3429000" indent="-228600" defTabSz="1006475"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defRPr>
            </a:lvl8pPr>
            <a:lvl9pPr marL="3886200" indent="-228600" defTabSz="1006475"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defRPr>
            </a:lvl9pPr>
          </a:lstStyle>
          <a:p>
            <a:pPr algn="just" eaLnBrk="1" hangingPunct="1">
              <a:lnSpc>
                <a:spcPct val="150000"/>
              </a:lnSpc>
              <a:spcBef>
                <a:spcPct val="0"/>
              </a:spcBef>
              <a:buClrTx/>
              <a:buSzTx/>
              <a:buFontTx/>
              <a:buBlip>
                <a:blip r:embed="rId3"/>
              </a:buBlip>
              <a:defRPr/>
            </a:pPr>
            <a:r>
              <a:rPr lang="en-US" altLang="it-IT" sz="2800" dirty="0">
                <a:cs typeface="Arial" charset="0"/>
              </a:rPr>
              <a:t>LBE pool-type facility (movable facility installed on truck)</a:t>
            </a:r>
          </a:p>
          <a:p>
            <a:pPr algn="just" eaLnBrk="1" hangingPunct="1">
              <a:lnSpc>
                <a:spcPct val="150000"/>
              </a:lnSpc>
              <a:spcBef>
                <a:spcPct val="0"/>
              </a:spcBef>
              <a:buClrTx/>
              <a:buSzTx/>
              <a:buFontTx/>
              <a:buBlip>
                <a:blip r:embed="rId3"/>
              </a:buBlip>
              <a:defRPr/>
            </a:pPr>
            <a:r>
              <a:rPr lang="en-US" altLang="it-IT" sz="2800" dirty="0">
                <a:cs typeface="Arial" charset="0"/>
              </a:rPr>
              <a:t>&gt; tons of LBE</a:t>
            </a:r>
          </a:p>
          <a:p>
            <a:pPr algn="just" eaLnBrk="1" hangingPunct="1">
              <a:lnSpc>
                <a:spcPct val="150000"/>
              </a:lnSpc>
              <a:spcBef>
                <a:spcPct val="0"/>
              </a:spcBef>
              <a:buClrTx/>
              <a:buSzTx/>
              <a:buFontTx/>
              <a:buBlip>
                <a:blip r:embed="rId3"/>
              </a:buBlip>
              <a:defRPr/>
            </a:pPr>
            <a:r>
              <a:rPr lang="en-US" altLang="it-IT" sz="2800" dirty="0">
                <a:cs typeface="Arial" charset="0"/>
              </a:rPr>
              <a:t>2,5 MW Thermal Power</a:t>
            </a:r>
          </a:p>
          <a:p>
            <a:pPr algn="just" eaLnBrk="1" hangingPunct="1">
              <a:lnSpc>
                <a:spcPct val="150000"/>
              </a:lnSpc>
              <a:spcBef>
                <a:spcPct val="0"/>
              </a:spcBef>
              <a:buClrTx/>
              <a:buSzTx/>
              <a:buFontTx/>
              <a:buBlip>
                <a:blip r:embed="rId3"/>
              </a:buBlip>
              <a:defRPr/>
            </a:pPr>
            <a:r>
              <a:rPr lang="en-US" altLang="it-IT" sz="2800" dirty="0">
                <a:cs typeface="Arial" charset="0"/>
              </a:rPr>
              <a:t>LBE flowrate250 kg/s </a:t>
            </a:r>
          </a:p>
          <a:p>
            <a:pPr algn="just" eaLnBrk="1" hangingPunct="1">
              <a:lnSpc>
                <a:spcPct val="150000"/>
              </a:lnSpc>
              <a:spcBef>
                <a:spcPct val="0"/>
              </a:spcBef>
              <a:buClrTx/>
              <a:buSzTx/>
              <a:buFontTx/>
              <a:buBlip>
                <a:blip r:embed="rId3"/>
              </a:buBlip>
              <a:defRPr/>
            </a:pPr>
            <a:r>
              <a:rPr lang="en-US" altLang="it-IT" sz="2800" dirty="0">
                <a:cs typeface="Arial" charset="0"/>
              </a:rPr>
              <a:t>Operating Temperature 250-550°C</a:t>
            </a:r>
          </a:p>
          <a:p>
            <a:pPr algn="just" eaLnBrk="1" hangingPunct="1">
              <a:lnSpc>
                <a:spcPct val="150000"/>
              </a:lnSpc>
              <a:spcBef>
                <a:spcPct val="0"/>
              </a:spcBef>
              <a:buClrTx/>
              <a:buSzTx/>
              <a:buFontTx/>
              <a:buBlip>
                <a:blip r:embed="rId3"/>
              </a:buBlip>
              <a:defRPr/>
            </a:pPr>
            <a:r>
              <a:rPr lang="en-US" altLang="it-IT" sz="2800" dirty="0">
                <a:cs typeface="Arial" charset="0"/>
              </a:rPr>
              <a:t>Secondary Side with pressurized water @100 bar</a:t>
            </a:r>
          </a:p>
          <a:p>
            <a:pPr algn="just" eaLnBrk="1" hangingPunct="1">
              <a:lnSpc>
                <a:spcPct val="150000"/>
              </a:lnSpc>
              <a:spcBef>
                <a:spcPct val="0"/>
              </a:spcBef>
              <a:buClrTx/>
              <a:buSzTx/>
              <a:buFontTx/>
              <a:buBlip>
                <a:blip r:embed="rId3"/>
              </a:buBlip>
              <a:defRPr/>
            </a:pPr>
            <a:r>
              <a:rPr lang="en-US" altLang="it-IT" sz="2800" dirty="0">
                <a:cs typeface="Arial" charset="0"/>
              </a:rPr>
              <a:t>Unique Facility in China</a:t>
            </a:r>
          </a:p>
          <a:p>
            <a:pPr algn="just" eaLnBrk="1" hangingPunct="1">
              <a:lnSpc>
                <a:spcPct val="150000"/>
              </a:lnSpc>
              <a:spcBef>
                <a:spcPct val="0"/>
              </a:spcBef>
              <a:buClrTx/>
              <a:buSzTx/>
              <a:buFontTx/>
              <a:buBlip>
                <a:blip r:embed="rId3"/>
              </a:buBlip>
              <a:defRPr/>
            </a:pPr>
            <a:r>
              <a:rPr lang="en-US" altLang="it-IT" sz="2800" dirty="0">
                <a:cs typeface="Arial" charset="0"/>
              </a:rPr>
              <a:t>Strong involvement of Italian Supply Chain with SRS as Industrial Architecture</a:t>
            </a:r>
          </a:p>
          <a:p>
            <a:pPr marL="0" indent="0" algn="just" eaLnBrk="1" hangingPunct="1">
              <a:lnSpc>
                <a:spcPct val="150000"/>
              </a:lnSpc>
              <a:spcBef>
                <a:spcPct val="0"/>
              </a:spcBef>
              <a:buClrTx/>
              <a:buSzTx/>
              <a:defRPr/>
            </a:pPr>
            <a:endParaRPr lang="en-US" altLang="it-IT" sz="2800" dirty="0">
              <a:cs typeface="Arial" charset="0"/>
            </a:endParaRPr>
          </a:p>
        </p:txBody>
      </p:sp>
      <p:pic>
        <p:nvPicPr>
          <p:cNvPr id="25" name="Immagine 3" descr="Immagine che contiene strumento, macchina, terreno, pavimento&#10;&#10;Il contenuto generato dall'IA potrebbe non essere corretto.">
            <a:extLst>
              <a:ext uri="{FF2B5EF4-FFF2-40B4-BE49-F238E27FC236}">
                <a16:creationId xmlns:a16="http://schemas.microsoft.com/office/drawing/2014/main" id="{D717C678-4CAD-79FB-3027-3B9E22A29EC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2432402" y="6167067"/>
            <a:ext cx="4642403" cy="2542197"/>
          </a:xfrm>
          <a:prstGeom prst="rect">
            <a:avLst/>
          </a:prstGeom>
        </p:spPr>
      </p:pic>
      <p:pic>
        <p:nvPicPr>
          <p:cNvPr id="26" name="Immagine 4" descr="Immagine che contiene acciaio, tubo, ingegneria, macchina&#10;&#10;Il contenuto generato dall'IA potrebbe non essere corretto.">
            <a:extLst>
              <a:ext uri="{FF2B5EF4-FFF2-40B4-BE49-F238E27FC236}">
                <a16:creationId xmlns:a16="http://schemas.microsoft.com/office/drawing/2014/main" id="{22080A06-4D43-AB9E-B88A-2EFEA573CED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2729159" y="1952640"/>
            <a:ext cx="3553989" cy="3103856"/>
          </a:xfrm>
          <a:prstGeom prst="rect">
            <a:avLst/>
          </a:prstGeom>
        </p:spPr>
      </p:pic>
      <p:pic>
        <p:nvPicPr>
          <p:cNvPr id="27" name="Immagine 5" descr="Immagine che contiene macchina, tubo, ingegneria, acciaio&#10;&#10;Il contenuto generato dall'IA potrebbe non essere corretto.">
            <a:extLst>
              <a:ext uri="{FF2B5EF4-FFF2-40B4-BE49-F238E27FC236}">
                <a16:creationId xmlns:a16="http://schemas.microsoft.com/office/drawing/2014/main" id="{5AB2507E-3051-4F69-1AD0-96F3E339AF0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223548" y="1274106"/>
            <a:ext cx="2804245" cy="4482711"/>
          </a:xfrm>
          <a:prstGeom prst="rect">
            <a:avLst/>
          </a:prstGeom>
        </p:spPr>
      </p:pic>
      <p:pic>
        <p:nvPicPr>
          <p:cNvPr id="28" name="Immagine 7" descr="Immagine che contiene pneumatico, ruota, macchina, Ricambio auto&#10;&#10;Il contenuto generato dall'IA potrebbe non essere corretto.">
            <a:extLst>
              <a:ext uri="{FF2B5EF4-FFF2-40B4-BE49-F238E27FC236}">
                <a16:creationId xmlns:a16="http://schemas.microsoft.com/office/drawing/2014/main" id="{088D9BD4-09F0-8356-33B5-4D146C69D58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145516" y="5834702"/>
            <a:ext cx="5371492" cy="3021464"/>
          </a:xfrm>
          <a:prstGeom prst="rect">
            <a:avLst/>
          </a:prstGeom>
        </p:spPr>
      </p:pic>
      <p:sp>
        <p:nvSpPr>
          <p:cNvPr id="33" name="CasellaDiTesto 8">
            <a:extLst>
              <a:ext uri="{FF2B5EF4-FFF2-40B4-BE49-F238E27FC236}">
                <a16:creationId xmlns:a16="http://schemas.microsoft.com/office/drawing/2014/main" id="{E0060F2D-C34C-2BD7-2A86-7CFFD3292E29}"/>
              </a:ext>
            </a:extLst>
          </p:cNvPr>
          <p:cNvSpPr txBox="1"/>
          <p:nvPr/>
        </p:nvSpPr>
        <p:spPr>
          <a:xfrm>
            <a:off x="7134628" y="1199662"/>
            <a:ext cx="2893165" cy="492443"/>
          </a:xfrm>
          <a:prstGeom prst="rect">
            <a:avLst/>
          </a:prstGeom>
          <a:solidFill>
            <a:schemeClr val="bg1"/>
          </a:solidFill>
        </p:spPr>
        <p:txBody>
          <a:bodyPr vert="horz" wrap="square" lIns="91440" tIns="0" rIns="91440" bIns="0" rtlCol="0">
            <a:spAutoFit/>
          </a:bodyPr>
          <a:lstStyle/>
          <a:p>
            <a:r>
              <a:rPr lang="it-IT" sz="3200" dirty="0">
                <a:latin typeface="Helvetica Neue" panose="02000503000000020004" pitchFamily="2" charset="0"/>
                <a:ea typeface="Helvetica Neue" panose="02000503000000020004" pitchFamily="2" charset="0"/>
                <a:cs typeface="Helvetica Neue" panose="02000503000000020004" pitchFamily="2" charset="0"/>
              </a:rPr>
              <a:t>Test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Section</a:t>
            </a:r>
            <a:endParaRPr lang="it-IT" sz="32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CasellaDiTesto 9">
            <a:extLst>
              <a:ext uri="{FF2B5EF4-FFF2-40B4-BE49-F238E27FC236}">
                <a16:creationId xmlns:a16="http://schemas.microsoft.com/office/drawing/2014/main" id="{34153ECC-27D4-DC8D-9354-414D9D45E6CD}"/>
              </a:ext>
            </a:extLst>
          </p:cNvPr>
          <p:cNvSpPr txBox="1"/>
          <p:nvPr/>
        </p:nvSpPr>
        <p:spPr>
          <a:xfrm>
            <a:off x="12574557" y="5082477"/>
            <a:ext cx="3863191" cy="984885"/>
          </a:xfrm>
          <a:prstGeom prst="rect">
            <a:avLst/>
          </a:prstGeom>
          <a:solidFill>
            <a:schemeClr val="bg1"/>
          </a:solidFill>
        </p:spPr>
        <p:txBody>
          <a:bodyPr vert="horz" wrap="square" lIns="91440" tIns="0" rIns="91440" bIns="0" rtlCol="0">
            <a:spAutoFit/>
          </a:bodyPr>
          <a:lstStyle/>
          <a:p>
            <a:pPr algn="l"/>
            <a:r>
              <a:rPr lang="it-IT" sz="3200" dirty="0">
                <a:latin typeface="Helvetica Neue" panose="02000503000000020004" pitchFamily="2" charset="0"/>
                <a:ea typeface="Helvetica Neue" panose="02000503000000020004" pitchFamily="2" charset="0"/>
                <a:cs typeface="Helvetica Neue" panose="02000503000000020004" pitchFamily="2" charset="0"/>
              </a:rPr>
              <a:t>Innovative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Steam</a:t>
            </a:r>
            <a:r>
              <a:rPr lang="it-IT" sz="3200" dirty="0">
                <a:latin typeface="Helvetica Neue" panose="02000503000000020004" pitchFamily="2" charset="0"/>
                <a:ea typeface="Helvetica Neue" panose="02000503000000020004" pitchFamily="2" charset="0"/>
                <a:cs typeface="Helvetica Neue" panose="02000503000000020004" pitchFamily="2" charset="0"/>
              </a:rPr>
              <a:t> Generator</a:t>
            </a:r>
          </a:p>
        </p:txBody>
      </p:sp>
      <p:sp>
        <p:nvSpPr>
          <p:cNvPr id="35" name="CasellaDiTesto 12">
            <a:extLst>
              <a:ext uri="{FF2B5EF4-FFF2-40B4-BE49-F238E27FC236}">
                <a16:creationId xmlns:a16="http://schemas.microsoft.com/office/drawing/2014/main" id="{36938879-A32E-C587-5A22-8BD274C2874D}"/>
              </a:ext>
            </a:extLst>
          </p:cNvPr>
          <p:cNvSpPr txBox="1"/>
          <p:nvPr/>
        </p:nvSpPr>
        <p:spPr>
          <a:xfrm>
            <a:off x="12404913" y="8254971"/>
            <a:ext cx="2756798" cy="492443"/>
          </a:xfrm>
          <a:prstGeom prst="rect">
            <a:avLst/>
          </a:prstGeom>
          <a:solidFill>
            <a:schemeClr val="bg1"/>
          </a:solidFill>
        </p:spPr>
        <p:txBody>
          <a:bodyPr vert="horz" wrap="square" lIns="91440" tIns="0" rIns="91440" bIns="0" rtlCol="0">
            <a:spAutoFit/>
          </a:bodyPr>
          <a:lstStyle/>
          <a:p>
            <a:pPr algn="l"/>
            <a:r>
              <a:rPr lang="it-IT" sz="3200" dirty="0">
                <a:latin typeface="Helvetica Neue" panose="02000503000000020004" pitchFamily="2" charset="0"/>
                <a:ea typeface="Helvetica Neue" panose="02000503000000020004" pitchFamily="2" charset="0"/>
                <a:cs typeface="Helvetica Neue" panose="02000503000000020004" pitchFamily="2" charset="0"/>
              </a:rPr>
              <a:t>LBE-Pump</a:t>
            </a:r>
          </a:p>
        </p:txBody>
      </p:sp>
      <p:sp>
        <p:nvSpPr>
          <p:cNvPr id="36" name="CasellaDiTesto 11">
            <a:extLst>
              <a:ext uri="{FF2B5EF4-FFF2-40B4-BE49-F238E27FC236}">
                <a16:creationId xmlns:a16="http://schemas.microsoft.com/office/drawing/2014/main" id="{8C88D3A7-51DB-1C57-62DC-644CEA76C2EB}"/>
              </a:ext>
            </a:extLst>
          </p:cNvPr>
          <p:cNvSpPr txBox="1"/>
          <p:nvPr/>
        </p:nvSpPr>
        <p:spPr>
          <a:xfrm>
            <a:off x="6145516" y="8856166"/>
            <a:ext cx="3506484" cy="492443"/>
          </a:xfrm>
          <a:prstGeom prst="rect">
            <a:avLst/>
          </a:prstGeom>
          <a:solidFill>
            <a:schemeClr val="bg1"/>
          </a:solidFill>
        </p:spPr>
        <p:txBody>
          <a:bodyPr vert="horz" wrap="square" lIns="91440" tIns="0" rIns="91440" bIns="0" rtlCol="0">
            <a:spAutoFit/>
          </a:bodyPr>
          <a:lstStyle/>
          <a:p>
            <a:pPr algn="l"/>
            <a:r>
              <a:rPr lang="it-IT" sz="3200" dirty="0">
                <a:latin typeface="Helvetica Neue" panose="02000503000000020004" pitchFamily="2" charset="0"/>
                <a:ea typeface="Helvetica Neue" panose="02000503000000020004" pitchFamily="2" charset="0"/>
                <a:cs typeface="Helvetica Neue" panose="02000503000000020004" pitchFamily="2" charset="0"/>
              </a:rPr>
              <a:t>Facility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Overview</a:t>
            </a:r>
            <a:endParaRPr lang="it-IT" sz="32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65954704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 name="Slide Number"/>
          <p:cNvSpPr txBox="1">
            <a:spLocks noGrp="1"/>
          </p:cNvSpPr>
          <p:nvPr>
            <p:ph type="sldNum" sz="quarter" idx="4294967295"/>
          </p:nvPr>
        </p:nvSpPr>
        <p:spPr>
          <a:xfrm>
            <a:off x="15820181" y="433420"/>
            <a:ext cx="398702" cy="419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19</a:t>
            </a:fld>
            <a:endParaRPr dirty="0"/>
          </a:p>
        </p:txBody>
      </p:sp>
      <p:sp>
        <p:nvSpPr>
          <p:cNvPr id="529" name="Title 3"/>
          <p:cNvSpPr txBox="1">
            <a:spLocks noGrp="1"/>
          </p:cNvSpPr>
          <p:nvPr>
            <p:ph type="title"/>
          </p:nvPr>
        </p:nvSpPr>
        <p:spPr>
          <a:xfrm>
            <a:off x="2912993" y="65258"/>
            <a:ext cx="10870319" cy="1134404"/>
          </a:xfrm>
          <a:prstGeom prst="rect">
            <a:avLst/>
          </a:prstGeom>
        </p:spPr>
        <p:txBody>
          <a:bodyPr/>
          <a:lstStyle>
            <a:lvl1pPr algn="ctr">
              <a:lnSpc>
                <a:spcPct val="90000"/>
              </a:lnSpc>
              <a:defRPr sz="5000" b="1"/>
            </a:lvl1pPr>
          </a:lstStyle>
          <a:p>
            <a:r>
              <a:rPr lang="it-IT" dirty="0" err="1"/>
              <a:t>Discussion</a:t>
            </a:r>
            <a:r>
              <a:rPr lang="it-IT" dirty="0"/>
              <a:t> and </a:t>
            </a:r>
            <a:r>
              <a:rPr dirty="0"/>
              <a:t>Conclusions</a:t>
            </a:r>
          </a:p>
        </p:txBody>
      </p:sp>
      <p:sp>
        <p:nvSpPr>
          <p:cNvPr id="530" name="Applications to realistic cases of practical interest (CFETR, BEST, DTT, etc.) are in progress along with the extension to 3D stellarator equilibria [EUROfusion projects ATEP/TSVV#10 (Lauber/Mishchenko)]…"/>
          <p:cNvSpPr txBox="1"/>
          <p:nvPr/>
        </p:nvSpPr>
        <p:spPr>
          <a:xfrm>
            <a:off x="802432" y="5530844"/>
            <a:ext cx="16029990"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57200" marR="457200" indent="-457200" algn="just" defTabSz="457200">
              <a:spcBef>
                <a:spcPts val="1000"/>
              </a:spcBef>
              <a:buSzPct val="100000"/>
              <a:buFont typeface="Wingdings" pitchFamily="2" charset="2"/>
              <a:buChar char="Ø"/>
              <a:defRPr sz="3300">
                <a:latin typeface="Helvetica Neue"/>
                <a:ea typeface="Helvetica Neue"/>
                <a:cs typeface="Helvetica Neue"/>
                <a:sym typeface="Helvetica Neue"/>
              </a:defRPr>
            </a:pPr>
            <a:r>
              <a:rPr lang="it-IT" sz="3300" dirty="0"/>
              <a:t>Common </a:t>
            </a:r>
            <a:r>
              <a:rPr lang="it-IT" sz="3300" dirty="0" err="1"/>
              <a:t>research</a:t>
            </a:r>
            <a:r>
              <a:rPr lang="it-IT" sz="3300" dirty="0"/>
              <a:t> projects </a:t>
            </a:r>
            <a:r>
              <a:rPr lang="it-IT" sz="3300" dirty="0" err="1"/>
              <a:t>offer</a:t>
            </a:r>
            <a:r>
              <a:rPr lang="it-IT" sz="3300" dirty="0"/>
              <a:t> </a:t>
            </a:r>
            <a:r>
              <a:rPr lang="it-IT" sz="3300" dirty="0" err="1"/>
              <a:t>rich</a:t>
            </a:r>
            <a:r>
              <a:rPr lang="it-IT" sz="3300" dirty="0"/>
              <a:t> </a:t>
            </a:r>
            <a:r>
              <a:rPr lang="it-IT" sz="3300" dirty="0" err="1"/>
              <a:t>opportunities</a:t>
            </a:r>
            <a:r>
              <a:rPr lang="it-IT" sz="3300" dirty="0"/>
              <a:t> for National </a:t>
            </a:r>
            <a:r>
              <a:rPr lang="it-IT" sz="3300" dirty="0" err="1"/>
              <a:t>Laboratories</a:t>
            </a:r>
            <a:r>
              <a:rPr lang="it-IT" sz="3300" dirty="0"/>
              <a:t>, </a:t>
            </a:r>
            <a:r>
              <a:rPr lang="it-IT" sz="3300" dirty="0" err="1"/>
              <a:t>Universities</a:t>
            </a:r>
            <a:r>
              <a:rPr lang="it-IT" sz="3300" dirty="0"/>
              <a:t> </a:t>
            </a:r>
            <a:r>
              <a:rPr lang="it-IT" sz="3300" dirty="0" err="1"/>
              <a:t>as</a:t>
            </a:r>
            <a:r>
              <a:rPr lang="it-IT" sz="3300" dirty="0"/>
              <a:t> </a:t>
            </a:r>
            <a:r>
              <a:rPr lang="it-IT" sz="3300" dirty="0" err="1"/>
              <a:t>well</a:t>
            </a:r>
            <a:r>
              <a:rPr lang="it-IT" sz="3300" dirty="0"/>
              <a:t> </a:t>
            </a:r>
            <a:r>
              <a:rPr lang="it-IT" sz="3300" dirty="0" err="1"/>
              <a:t>as</a:t>
            </a:r>
            <a:r>
              <a:rPr lang="it-IT" sz="3300" dirty="0"/>
              <a:t> public-private-partnership</a:t>
            </a:r>
            <a:endParaRPr sz="3300" dirty="0"/>
          </a:p>
        </p:txBody>
      </p:sp>
      <p:sp>
        <p:nvSpPr>
          <p:cNvPr id="3" name="Nonlinear GK theory of Alfvénic fluctuations and EP transport in burning plasmas is mature…">
            <a:extLst>
              <a:ext uri="{FF2B5EF4-FFF2-40B4-BE49-F238E27FC236}">
                <a16:creationId xmlns:a16="http://schemas.microsoft.com/office/drawing/2014/main" id="{CBBCDCF2-D5A1-05B7-89DA-206271378D2E}"/>
              </a:ext>
            </a:extLst>
          </p:cNvPr>
          <p:cNvSpPr txBox="1"/>
          <p:nvPr/>
        </p:nvSpPr>
        <p:spPr>
          <a:xfrm>
            <a:off x="802432" y="1234796"/>
            <a:ext cx="16029991" cy="39138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57200" marR="457200" indent="-457200" algn="just" defTabSz="457200">
              <a:spcBef>
                <a:spcPts val="1000"/>
              </a:spcBef>
              <a:buClr>
                <a:schemeClr val="tx1"/>
              </a:buClr>
              <a:buSzPct val="100000"/>
              <a:buFont typeface="Wingdings" pitchFamily="2" charset="2"/>
              <a:buChar char="Ø"/>
              <a:defRPr sz="3300">
                <a:latin typeface="Helvetica Neue"/>
                <a:ea typeface="Helvetica Neue"/>
                <a:cs typeface="Helvetica Neue"/>
                <a:sym typeface="Helvetica Neue"/>
              </a:defRPr>
            </a:pPr>
            <a:r>
              <a:rPr lang="it-IT" sz="3300" dirty="0">
                <a:solidFill>
                  <a:schemeClr val="tx1"/>
                </a:solidFill>
              </a:rPr>
              <a:t>Collaboration </a:t>
            </a:r>
            <a:r>
              <a:rPr lang="it-IT" sz="3300" dirty="0" err="1">
                <a:solidFill>
                  <a:schemeClr val="tx1"/>
                </a:solidFill>
              </a:rPr>
              <a:t>between</a:t>
            </a:r>
            <a:r>
              <a:rPr lang="it-IT" sz="3300" dirty="0">
                <a:solidFill>
                  <a:schemeClr val="tx1"/>
                </a:solidFill>
              </a:rPr>
              <a:t> ENEA and CAS </a:t>
            </a:r>
            <a:r>
              <a:rPr lang="it-IT" sz="3300" dirty="0" err="1">
                <a:solidFill>
                  <a:schemeClr val="tx1"/>
                </a:solidFill>
              </a:rPr>
              <a:t>traces</a:t>
            </a:r>
            <a:r>
              <a:rPr lang="it-IT" sz="3300" dirty="0">
                <a:solidFill>
                  <a:schemeClr val="tx1"/>
                </a:solidFill>
              </a:rPr>
              <a:t> back more </a:t>
            </a:r>
            <a:r>
              <a:rPr lang="it-IT" sz="3300" dirty="0" err="1">
                <a:solidFill>
                  <a:schemeClr val="tx1"/>
                </a:solidFill>
              </a:rPr>
              <a:t>than</a:t>
            </a:r>
            <a:r>
              <a:rPr lang="it-IT" sz="3300" dirty="0">
                <a:solidFill>
                  <a:schemeClr val="tx1"/>
                </a:solidFill>
              </a:rPr>
              <a:t> </a:t>
            </a:r>
            <a:r>
              <a:rPr lang="it-IT" sz="3300" dirty="0" err="1">
                <a:solidFill>
                  <a:schemeClr val="tx1"/>
                </a:solidFill>
              </a:rPr>
              <a:t>two</a:t>
            </a:r>
            <a:r>
              <a:rPr lang="it-IT" sz="3300" dirty="0">
                <a:solidFill>
                  <a:schemeClr val="tx1"/>
                </a:solidFill>
              </a:rPr>
              <a:t> </a:t>
            </a:r>
            <a:r>
              <a:rPr lang="it-IT" sz="3300" dirty="0" err="1">
                <a:solidFill>
                  <a:schemeClr val="tx1"/>
                </a:solidFill>
              </a:rPr>
              <a:t>decades</a:t>
            </a:r>
            <a:r>
              <a:rPr lang="it-IT" sz="3300" dirty="0">
                <a:solidFill>
                  <a:schemeClr val="tx1"/>
                </a:solidFill>
              </a:rPr>
              <a:t> and </a:t>
            </a:r>
            <a:r>
              <a:rPr lang="it-IT" sz="3300" dirty="0" err="1">
                <a:solidFill>
                  <a:schemeClr val="tx1"/>
                </a:solidFill>
              </a:rPr>
              <a:t>encompasses</a:t>
            </a:r>
            <a:r>
              <a:rPr lang="it-IT" sz="3300" dirty="0">
                <a:solidFill>
                  <a:schemeClr val="tx1"/>
                </a:solidFill>
              </a:rPr>
              <a:t> </a:t>
            </a:r>
            <a:r>
              <a:rPr lang="it-IT" sz="3300" dirty="0" err="1">
                <a:solidFill>
                  <a:schemeClr val="tx1"/>
                </a:solidFill>
              </a:rPr>
              <a:t>scientific</a:t>
            </a:r>
            <a:r>
              <a:rPr lang="it-IT" sz="3300" dirty="0">
                <a:solidFill>
                  <a:schemeClr val="tx1"/>
                </a:solidFill>
              </a:rPr>
              <a:t> and </a:t>
            </a:r>
            <a:r>
              <a:rPr lang="it-IT" sz="3300" dirty="0" err="1">
                <a:solidFill>
                  <a:schemeClr val="tx1"/>
                </a:solidFill>
              </a:rPr>
              <a:t>technology</a:t>
            </a:r>
            <a:r>
              <a:rPr lang="it-IT" sz="3300" dirty="0">
                <a:solidFill>
                  <a:schemeClr val="tx1"/>
                </a:solidFill>
              </a:rPr>
              <a:t> </a:t>
            </a:r>
            <a:r>
              <a:rPr lang="it-IT" sz="3300" dirty="0" err="1">
                <a:solidFill>
                  <a:schemeClr val="tx1"/>
                </a:solidFill>
              </a:rPr>
              <a:t>research</a:t>
            </a:r>
            <a:r>
              <a:rPr lang="it-IT" sz="3300" dirty="0">
                <a:solidFill>
                  <a:schemeClr val="tx1"/>
                </a:solidFill>
              </a:rPr>
              <a:t> in the fields of </a:t>
            </a:r>
            <a:r>
              <a:rPr lang="it-IT" sz="3300" dirty="0" err="1">
                <a:solidFill>
                  <a:schemeClr val="tx1"/>
                </a:solidFill>
              </a:rPr>
              <a:t>controlled</a:t>
            </a:r>
            <a:r>
              <a:rPr lang="it-IT" sz="3300" dirty="0">
                <a:solidFill>
                  <a:schemeClr val="tx1"/>
                </a:solidFill>
              </a:rPr>
              <a:t> </a:t>
            </a:r>
            <a:r>
              <a:rPr lang="it-IT" sz="3300" dirty="0" err="1">
                <a:solidFill>
                  <a:schemeClr val="tx1"/>
                </a:solidFill>
              </a:rPr>
              <a:t>thermonuclear</a:t>
            </a:r>
            <a:r>
              <a:rPr lang="it-IT" sz="3300" dirty="0">
                <a:solidFill>
                  <a:schemeClr val="tx1"/>
                </a:solidFill>
              </a:rPr>
              <a:t> fusion and </a:t>
            </a:r>
            <a:r>
              <a:rPr lang="it-IT" sz="3300" dirty="0" err="1">
                <a:solidFill>
                  <a:schemeClr val="tx1"/>
                </a:solidFill>
              </a:rPr>
              <a:t>next</a:t>
            </a:r>
            <a:r>
              <a:rPr lang="it-IT" sz="3300" dirty="0">
                <a:solidFill>
                  <a:schemeClr val="tx1"/>
                </a:solidFill>
              </a:rPr>
              <a:t> generation </a:t>
            </a:r>
            <a:r>
              <a:rPr lang="it-IT" sz="3300" dirty="0" err="1">
                <a:solidFill>
                  <a:schemeClr val="tx1"/>
                </a:solidFill>
              </a:rPr>
              <a:t>fission</a:t>
            </a:r>
            <a:r>
              <a:rPr lang="it-IT" sz="3300" dirty="0">
                <a:solidFill>
                  <a:schemeClr val="tx1"/>
                </a:solidFill>
              </a:rPr>
              <a:t> </a:t>
            </a:r>
            <a:r>
              <a:rPr lang="it-IT" sz="3300" dirty="0" err="1">
                <a:solidFill>
                  <a:schemeClr val="tx1"/>
                </a:solidFill>
              </a:rPr>
              <a:t>reactors</a:t>
            </a:r>
            <a:r>
              <a:rPr lang="it-IT" sz="3300" dirty="0">
                <a:solidFill>
                  <a:schemeClr val="tx1"/>
                </a:solidFill>
              </a:rPr>
              <a:t>.</a:t>
            </a:r>
            <a:endParaRPr lang="it-IT" sz="3300" dirty="0"/>
          </a:p>
          <a:p>
            <a:pPr marR="457200" algn="just" defTabSz="457200">
              <a:spcBef>
                <a:spcPts val="1000"/>
              </a:spcBef>
              <a:buSzPct val="100000"/>
              <a:defRPr sz="3300">
                <a:latin typeface="Helvetica Neue"/>
                <a:ea typeface="Helvetica Neue"/>
                <a:cs typeface="Helvetica Neue"/>
                <a:sym typeface="Helvetica Neue"/>
              </a:defRPr>
            </a:pPr>
            <a:endParaRPr sz="3300" dirty="0"/>
          </a:p>
          <a:p>
            <a:pPr marL="457200" marR="457200" indent="-457200" algn="just" defTabSz="457200">
              <a:spcBef>
                <a:spcPts val="1000"/>
              </a:spcBef>
              <a:buClr>
                <a:schemeClr val="tx1"/>
              </a:buClr>
              <a:buSzPct val="100000"/>
              <a:buFont typeface="Wingdings" pitchFamily="2" charset="2"/>
              <a:buChar char="Ø"/>
              <a:defRPr sz="3300">
                <a:latin typeface="Helvetica Neue"/>
                <a:ea typeface="Helvetica Neue"/>
                <a:cs typeface="Helvetica Neue"/>
                <a:sym typeface="Helvetica Neue"/>
              </a:defRPr>
            </a:pPr>
            <a:r>
              <a:rPr lang="it-IT" sz="3300" dirty="0" err="1">
                <a:solidFill>
                  <a:schemeClr val="tx1"/>
                </a:solidFill>
              </a:rPr>
              <a:t>Existing</a:t>
            </a:r>
            <a:r>
              <a:rPr lang="it-IT" sz="3300" dirty="0">
                <a:solidFill>
                  <a:schemeClr val="tx1"/>
                </a:solidFill>
              </a:rPr>
              <a:t> </a:t>
            </a:r>
            <a:r>
              <a:rPr lang="it-IT" sz="3300" dirty="0" err="1">
                <a:solidFill>
                  <a:schemeClr val="tx1"/>
                </a:solidFill>
              </a:rPr>
              <a:t>collaborations</a:t>
            </a:r>
            <a:r>
              <a:rPr lang="it-IT" sz="3300" dirty="0">
                <a:solidFill>
                  <a:schemeClr val="tx1"/>
                </a:solidFill>
              </a:rPr>
              <a:t> focus on the </a:t>
            </a:r>
            <a:r>
              <a:rPr lang="it-IT" sz="3300" dirty="0" err="1">
                <a:solidFill>
                  <a:schemeClr val="tx1"/>
                </a:solidFill>
              </a:rPr>
              <a:t>realization</a:t>
            </a:r>
            <a:r>
              <a:rPr lang="it-IT" sz="3300" dirty="0">
                <a:solidFill>
                  <a:schemeClr val="tx1"/>
                </a:solidFill>
              </a:rPr>
              <a:t> of </a:t>
            </a:r>
            <a:r>
              <a:rPr lang="it-IT" sz="3300" dirty="0" err="1">
                <a:solidFill>
                  <a:schemeClr val="tx1"/>
                </a:solidFill>
              </a:rPr>
              <a:t>experimental</a:t>
            </a:r>
            <a:r>
              <a:rPr lang="it-IT" sz="3300" dirty="0">
                <a:solidFill>
                  <a:schemeClr val="tx1"/>
                </a:solidFill>
              </a:rPr>
              <a:t> </a:t>
            </a:r>
            <a:r>
              <a:rPr lang="it-IT" sz="3300" dirty="0" err="1">
                <a:solidFill>
                  <a:schemeClr val="tx1"/>
                </a:solidFill>
              </a:rPr>
              <a:t>infrastructures</a:t>
            </a:r>
            <a:r>
              <a:rPr lang="it-IT" sz="3300" dirty="0">
                <a:solidFill>
                  <a:schemeClr val="tx1"/>
                </a:solidFill>
              </a:rPr>
              <a:t>, </a:t>
            </a:r>
            <a:r>
              <a:rPr lang="it-IT" sz="3300" dirty="0" err="1">
                <a:solidFill>
                  <a:schemeClr val="tx1"/>
                </a:solidFill>
              </a:rPr>
              <a:t>such</a:t>
            </a:r>
            <a:r>
              <a:rPr lang="it-IT" sz="3300" dirty="0">
                <a:solidFill>
                  <a:schemeClr val="tx1"/>
                </a:solidFill>
              </a:rPr>
              <a:t> </a:t>
            </a:r>
            <a:r>
              <a:rPr lang="it-IT" sz="3300" dirty="0" err="1">
                <a:solidFill>
                  <a:schemeClr val="tx1"/>
                </a:solidFill>
              </a:rPr>
              <a:t>as</a:t>
            </a:r>
            <a:r>
              <a:rPr lang="it-IT" sz="3300" dirty="0">
                <a:solidFill>
                  <a:schemeClr val="tx1"/>
                </a:solidFill>
              </a:rPr>
              <a:t> BEST (ASIPP, Hefei) and DTT (Frascati), and studies of </a:t>
            </a:r>
            <a:r>
              <a:rPr lang="it-IT" sz="3300" dirty="0" err="1">
                <a:solidFill>
                  <a:schemeClr val="tx1"/>
                </a:solidFill>
              </a:rPr>
              <a:t>Gen</a:t>
            </a:r>
            <a:r>
              <a:rPr lang="it-IT" sz="3300" dirty="0">
                <a:solidFill>
                  <a:schemeClr val="tx1"/>
                </a:solidFill>
              </a:rPr>
              <a:t>-IV </a:t>
            </a:r>
            <a:r>
              <a:rPr lang="it-IT" sz="3300" dirty="0" err="1">
                <a:solidFill>
                  <a:schemeClr val="tx1"/>
                </a:solidFill>
              </a:rPr>
              <a:t>fission</a:t>
            </a:r>
            <a:r>
              <a:rPr lang="it-IT" sz="3300" dirty="0">
                <a:solidFill>
                  <a:schemeClr val="tx1"/>
                </a:solidFill>
              </a:rPr>
              <a:t> </a:t>
            </a:r>
            <a:r>
              <a:rPr lang="it-IT" sz="3300" dirty="0" err="1">
                <a:solidFill>
                  <a:schemeClr val="tx1"/>
                </a:solidFill>
              </a:rPr>
              <a:t>reactors</a:t>
            </a:r>
            <a:endParaRPr sz="3300" dirty="0">
              <a:solidFill>
                <a:schemeClr val="tx1"/>
              </a:solidFill>
            </a:endParaRPr>
          </a:p>
        </p:txBody>
      </p:sp>
      <p:sp>
        <p:nvSpPr>
          <p:cNvPr id="6" name="Applications to realistic cases of practical interest (CFETR, BEST, DTT, etc.) are in progress along with the extension to 3D stellarator equilibria [EUROfusion projects ATEP/TSVV#10 (Lauber/Mishchenko)]…">
            <a:extLst>
              <a:ext uri="{FF2B5EF4-FFF2-40B4-BE49-F238E27FC236}">
                <a16:creationId xmlns:a16="http://schemas.microsoft.com/office/drawing/2014/main" id="{3BAB82F8-FDF9-C5FE-8F73-873BF0E72077}"/>
              </a:ext>
            </a:extLst>
          </p:cNvPr>
          <p:cNvSpPr txBox="1"/>
          <p:nvPr/>
        </p:nvSpPr>
        <p:spPr>
          <a:xfrm>
            <a:off x="802433" y="7297696"/>
            <a:ext cx="16029990"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57200" marR="457200" indent="-457200" algn="just" defTabSz="457200">
              <a:spcBef>
                <a:spcPts val="1000"/>
              </a:spcBef>
              <a:buSzPct val="100000"/>
              <a:buFont typeface="Wingdings" pitchFamily="2" charset="2"/>
              <a:buChar char="Ø"/>
              <a:defRPr sz="3300">
                <a:latin typeface="Helvetica Neue"/>
                <a:ea typeface="Helvetica Neue"/>
                <a:cs typeface="Helvetica Neue"/>
                <a:sym typeface="Helvetica Neue"/>
              </a:defRPr>
            </a:pPr>
            <a:r>
              <a:rPr lang="it-IT" sz="3300" dirty="0"/>
              <a:t>Long </a:t>
            </a:r>
            <a:r>
              <a:rPr lang="it-IT" sz="3300" dirty="0" err="1"/>
              <a:t>term</a:t>
            </a:r>
            <a:r>
              <a:rPr lang="it-IT" sz="3300" dirty="0"/>
              <a:t> commitment in </a:t>
            </a:r>
            <a:r>
              <a:rPr lang="it-IT" sz="3300" dirty="0" err="1"/>
              <a:t>these</a:t>
            </a:r>
            <a:r>
              <a:rPr lang="it-IT" sz="3300" dirty="0"/>
              <a:t> activities </a:t>
            </a:r>
            <a:r>
              <a:rPr lang="it-IT" sz="3300" dirty="0" err="1"/>
              <a:t>emphasizes</a:t>
            </a:r>
            <a:r>
              <a:rPr lang="it-IT" sz="3300" dirty="0"/>
              <a:t> the </a:t>
            </a:r>
            <a:r>
              <a:rPr lang="it-IT" sz="3300" dirty="0" err="1"/>
              <a:t>crucial</a:t>
            </a:r>
            <a:r>
              <a:rPr lang="it-IT" sz="3300" dirty="0"/>
              <a:t> </a:t>
            </a:r>
            <a:r>
              <a:rPr lang="it-IT" sz="3300" dirty="0" err="1"/>
              <a:t>importance</a:t>
            </a:r>
            <a:r>
              <a:rPr lang="it-IT" sz="3300" dirty="0"/>
              <a:t> of training and </a:t>
            </a:r>
            <a:r>
              <a:rPr lang="it-IT" sz="3300" dirty="0" err="1"/>
              <a:t>education</a:t>
            </a:r>
            <a:r>
              <a:rPr lang="it-IT" sz="3300" dirty="0"/>
              <a:t> </a:t>
            </a:r>
            <a:r>
              <a:rPr lang="it-IT" sz="3300" dirty="0" err="1"/>
              <a:t>as</a:t>
            </a:r>
            <a:r>
              <a:rPr lang="it-IT" sz="3300" dirty="0"/>
              <a:t> </a:t>
            </a:r>
            <a:r>
              <a:rPr lang="it-IT" sz="3300" dirty="0" err="1"/>
              <a:t>fundamental</a:t>
            </a:r>
            <a:r>
              <a:rPr lang="it-IT" sz="3300" dirty="0"/>
              <a:t> </a:t>
            </a:r>
            <a:r>
              <a:rPr lang="it-IT" sz="3300" dirty="0" err="1"/>
              <a:t>elements</a:t>
            </a:r>
            <a:r>
              <a:rPr lang="it-IT" sz="3300" dirty="0"/>
              <a:t> for </a:t>
            </a:r>
            <a:r>
              <a:rPr lang="it-IT" sz="3300" dirty="0" err="1"/>
              <a:t>promoting</a:t>
            </a:r>
            <a:r>
              <a:rPr lang="it-IT" sz="3300" dirty="0"/>
              <a:t> </a:t>
            </a:r>
            <a:r>
              <a:rPr lang="it-IT" sz="3300" dirty="0" err="1"/>
              <a:t>cooperation</a:t>
            </a:r>
            <a:r>
              <a:rPr lang="it-IT" sz="3300" dirty="0"/>
              <a:t>.</a:t>
            </a:r>
            <a:endParaRPr sz="33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101EC-A7E0-C44C-27C4-0DAF9D00B018}"/>
            </a:ext>
          </a:extLst>
        </p:cNvPr>
        <p:cNvGrpSpPr/>
        <p:nvPr/>
      </p:nvGrpSpPr>
      <p:grpSpPr>
        <a:xfrm>
          <a:off x="0" y="0"/>
          <a:ext cx="0" cy="0"/>
          <a:chOff x="0" y="0"/>
          <a:chExt cx="0" cy="0"/>
        </a:xfrm>
      </p:grpSpPr>
      <p:sp>
        <p:nvSpPr>
          <p:cNvPr id="180" name="Title 3">
            <a:extLst>
              <a:ext uri="{FF2B5EF4-FFF2-40B4-BE49-F238E27FC236}">
                <a16:creationId xmlns:a16="http://schemas.microsoft.com/office/drawing/2014/main" id="{477F2428-D1B9-D749-A2BE-18BA061362B3}"/>
              </a:ext>
            </a:extLst>
          </p:cNvPr>
          <p:cNvSpPr txBox="1">
            <a:spLocks noGrp="1"/>
          </p:cNvSpPr>
          <p:nvPr>
            <p:ph type="title"/>
          </p:nvPr>
        </p:nvSpPr>
        <p:spPr>
          <a:xfrm>
            <a:off x="2912993" y="65258"/>
            <a:ext cx="10870319" cy="1134404"/>
          </a:xfrm>
          <a:prstGeom prst="rect">
            <a:avLst/>
          </a:prstGeom>
        </p:spPr>
        <p:txBody>
          <a:bodyPr/>
          <a:lstStyle>
            <a:lvl1pPr algn="ctr">
              <a:lnSpc>
                <a:spcPct val="90000"/>
              </a:lnSpc>
              <a:defRPr sz="5000" b="1"/>
            </a:lvl1pPr>
          </a:lstStyle>
          <a:p>
            <a:r>
              <a:rPr lang="it-IT" dirty="0"/>
              <a:t>ENEA </a:t>
            </a:r>
            <a:r>
              <a:rPr lang="it-IT" dirty="0" err="1"/>
              <a:t>collaboration</a:t>
            </a:r>
            <a:r>
              <a:rPr lang="it-IT" dirty="0"/>
              <a:t> with CAS</a:t>
            </a:r>
            <a:endParaRPr dirty="0"/>
          </a:p>
        </p:txBody>
      </p:sp>
      <p:sp>
        <p:nvSpPr>
          <p:cNvPr id="181" name="Slide Number">
            <a:extLst>
              <a:ext uri="{FF2B5EF4-FFF2-40B4-BE49-F238E27FC236}">
                <a16:creationId xmlns:a16="http://schemas.microsoft.com/office/drawing/2014/main" id="{49AF99D7-B14F-9FB3-DA3E-43DE9C0A4E10}"/>
              </a:ext>
            </a:extLst>
          </p:cNvPr>
          <p:cNvSpPr txBox="1">
            <a:spLocks noGrp="1"/>
          </p:cNvSpPr>
          <p:nvPr>
            <p:ph type="sldNum" sz="quarter" idx="4294967295"/>
          </p:nvPr>
        </p:nvSpPr>
        <p:spPr>
          <a:xfrm>
            <a:off x="15929759" y="422850"/>
            <a:ext cx="27046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smtClean="0"/>
              <a:t>2</a:t>
            </a:fld>
            <a:endParaRPr dirty="0"/>
          </a:p>
        </p:txBody>
      </p:sp>
      <p:sp>
        <p:nvSpPr>
          <p:cNvPr id="4" name="形状 304">
            <a:extLst>
              <a:ext uri="{FF2B5EF4-FFF2-40B4-BE49-F238E27FC236}">
                <a16:creationId xmlns:a16="http://schemas.microsoft.com/office/drawing/2014/main" id="{5958AAB5-9DEF-9ECF-2753-7ED21D1BE620}"/>
              </a:ext>
            </a:extLst>
          </p:cNvPr>
          <p:cNvSpPr/>
          <p:nvPr/>
        </p:nvSpPr>
        <p:spPr>
          <a:xfrm rot="21357103">
            <a:off x="2069787" y="2095805"/>
            <a:ext cx="13200688" cy="5724429"/>
          </a:xfrm>
          <a:prstGeom prst="swooshArrow">
            <a:avLst>
              <a:gd name="adj1" fmla="val 23083"/>
              <a:gd name="adj2" fmla="val 25000"/>
            </a:avLst>
          </a:prstGeom>
          <a:solidFill>
            <a:srgbClr val="FAD4BC"/>
          </a:solidFill>
          <a:ln>
            <a:noFill/>
          </a:ln>
          <a:effectLst/>
        </p:spPr>
        <p:txBody>
          <a:bodyPr/>
          <a:lstStyle/>
          <a:p>
            <a:pPr defTabSz="650240" eaLnBrk="1" hangingPunct="1">
              <a:defRPr/>
            </a:pPr>
            <a:endParaRPr lang="zh-CN" altLang="en-US" sz="1050" kern="0" dirty="0">
              <a:solidFill>
                <a:prstClr val="black">
                  <a:hueOff val="0"/>
                  <a:satOff val="0"/>
                  <a:lumOff val="0"/>
                  <a:alphaOff val="0"/>
                </a:prstClr>
              </a:solidFill>
              <a:latin typeface="+mn-ea"/>
              <a:ea typeface="+mn-ea"/>
            </a:endParaRPr>
          </a:p>
        </p:txBody>
      </p:sp>
      <p:grpSp>
        <p:nvGrpSpPr>
          <p:cNvPr id="5" name="组合 342">
            <a:extLst>
              <a:ext uri="{FF2B5EF4-FFF2-40B4-BE49-F238E27FC236}">
                <a16:creationId xmlns:a16="http://schemas.microsoft.com/office/drawing/2014/main" id="{D953DC93-C61E-EE50-822A-1FD328572FBA}"/>
              </a:ext>
            </a:extLst>
          </p:cNvPr>
          <p:cNvGrpSpPr/>
          <p:nvPr/>
        </p:nvGrpSpPr>
        <p:grpSpPr>
          <a:xfrm>
            <a:off x="2177791" y="7841738"/>
            <a:ext cx="13751968" cy="1846604"/>
            <a:chOff x="623889" y="3209929"/>
            <a:chExt cx="10944224" cy="438144"/>
          </a:xfrm>
          <a:solidFill>
            <a:srgbClr val="DDF0FF"/>
          </a:solidFill>
        </p:grpSpPr>
        <p:sp>
          <p:nvSpPr>
            <p:cNvPr id="6" name="矩形 343">
              <a:extLst>
                <a:ext uri="{FF2B5EF4-FFF2-40B4-BE49-F238E27FC236}">
                  <a16:creationId xmlns:a16="http://schemas.microsoft.com/office/drawing/2014/main" id="{3E98C7E2-C301-199F-9C19-C7BEC54D1EE1}"/>
                </a:ext>
              </a:extLst>
            </p:cNvPr>
            <p:cNvSpPr/>
            <p:nvPr/>
          </p:nvSpPr>
          <p:spPr>
            <a:xfrm>
              <a:off x="1108099" y="3344465"/>
              <a:ext cx="9613876" cy="169069"/>
            </a:xfrm>
            <a:prstGeom prst="rect">
              <a:avLst/>
            </a:prstGeom>
            <a:solidFill>
              <a:schemeClr val="accent1">
                <a:lumMod val="40000"/>
                <a:lumOff val="60000"/>
              </a:schemeClr>
            </a:solidFill>
            <a:ln w="12700" cap="flat" cmpd="sng" algn="ctr">
              <a:noFill/>
              <a:prstDash val="solid"/>
              <a:miter lim="800000"/>
            </a:ln>
            <a:effectLst/>
          </p:spPr>
          <p:txBody>
            <a:bodyPr rtlCol="0" anchor="ctr"/>
            <a:lstStyle/>
            <a:p>
              <a:pPr algn="ctr" defTabSz="685800" eaLnBrk="1" fontAlgn="auto">
                <a:spcBef>
                  <a:spcPts val="0"/>
                </a:spcBef>
                <a:spcAft>
                  <a:spcPts val="0"/>
                </a:spcAft>
                <a:defRPr/>
              </a:pPr>
              <a:endParaRPr lang="zh-CN" altLang="en-US" sz="1050" b="1" kern="0" dirty="0">
                <a:solidFill>
                  <a:prstClr val="white"/>
                </a:solidFill>
                <a:latin typeface="+mn-ea"/>
                <a:ea typeface="+mn-ea"/>
                <a:sym typeface="Calibri" panose="020F0502020204030204"/>
              </a:endParaRPr>
            </a:p>
          </p:txBody>
        </p:sp>
        <p:sp>
          <p:nvSpPr>
            <p:cNvPr id="7" name="矩形 344">
              <a:extLst>
                <a:ext uri="{FF2B5EF4-FFF2-40B4-BE49-F238E27FC236}">
                  <a16:creationId xmlns:a16="http://schemas.microsoft.com/office/drawing/2014/main" id="{F2E1424F-6087-5807-CB9B-64A6FA08ADBB}"/>
                </a:ext>
              </a:extLst>
            </p:cNvPr>
            <p:cNvSpPr/>
            <p:nvPr/>
          </p:nvSpPr>
          <p:spPr>
            <a:xfrm>
              <a:off x="623889" y="3344465"/>
              <a:ext cx="50397" cy="169069"/>
            </a:xfrm>
            <a:prstGeom prst="rect">
              <a:avLst/>
            </a:prstGeom>
            <a:solidFill>
              <a:schemeClr val="accent1">
                <a:lumMod val="40000"/>
                <a:lumOff val="60000"/>
              </a:schemeClr>
            </a:solidFill>
            <a:ln w="12700" cap="flat" cmpd="sng" algn="ctr">
              <a:noFill/>
              <a:prstDash val="solid"/>
              <a:miter lim="800000"/>
            </a:ln>
            <a:effectLst/>
          </p:spPr>
          <p:txBody>
            <a:bodyPr rtlCol="0" anchor="ctr"/>
            <a:lstStyle/>
            <a:p>
              <a:pPr algn="ctr" defTabSz="685800" eaLnBrk="1" fontAlgn="auto">
                <a:spcBef>
                  <a:spcPts val="0"/>
                </a:spcBef>
                <a:spcAft>
                  <a:spcPts val="0"/>
                </a:spcAft>
                <a:defRPr/>
              </a:pPr>
              <a:endParaRPr lang="zh-CN" altLang="en-US" sz="1050" b="1" kern="0">
                <a:solidFill>
                  <a:prstClr val="white"/>
                </a:solidFill>
                <a:latin typeface="+mn-ea"/>
                <a:ea typeface="+mn-ea"/>
                <a:sym typeface="Calibri" panose="020F0502020204030204"/>
              </a:endParaRPr>
            </a:p>
          </p:txBody>
        </p:sp>
        <p:sp>
          <p:nvSpPr>
            <p:cNvPr id="8" name="矩形 345">
              <a:extLst>
                <a:ext uri="{FF2B5EF4-FFF2-40B4-BE49-F238E27FC236}">
                  <a16:creationId xmlns:a16="http://schemas.microsoft.com/office/drawing/2014/main" id="{60DFE4F3-988E-0348-BDA4-89082668F713}"/>
                </a:ext>
              </a:extLst>
            </p:cNvPr>
            <p:cNvSpPr/>
            <p:nvPr/>
          </p:nvSpPr>
          <p:spPr>
            <a:xfrm>
              <a:off x="717047" y="3344465"/>
              <a:ext cx="107093" cy="169069"/>
            </a:xfrm>
            <a:prstGeom prst="rect">
              <a:avLst/>
            </a:prstGeom>
            <a:solidFill>
              <a:schemeClr val="accent1">
                <a:lumMod val="40000"/>
                <a:lumOff val="60000"/>
              </a:schemeClr>
            </a:solidFill>
            <a:ln w="12700" cap="flat" cmpd="sng" algn="ctr">
              <a:noFill/>
              <a:prstDash val="solid"/>
              <a:miter lim="800000"/>
            </a:ln>
            <a:effectLst/>
          </p:spPr>
          <p:txBody>
            <a:bodyPr rtlCol="0" anchor="ctr"/>
            <a:lstStyle/>
            <a:p>
              <a:pPr algn="ctr" defTabSz="685800" eaLnBrk="1" fontAlgn="auto">
                <a:spcBef>
                  <a:spcPts val="0"/>
                </a:spcBef>
                <a:spcAft>
                  <a:spcPts val="0"/>
                </a:spcAft>
                <a:defRPr/>
              </a:pPr>
              <a:endParaRPr lang="zh-CN" altLang="en-US" sz="1050" b="1" kern="0">
                <a:solidFill>
                  <a:prstClr val="white"/>
                </a:solidFill>
                <a:latin typeface="+mn-ea"/>
                <a:ea typeface="+mn-ea"/>
                <a:sym typeface="Calibri" panose="020F0502020204030204"/>
              </a:endParaRPr>
            </a:p>
          </p:txBody>
        </p:sp>
        <p:sp>
          <p:nvSpPr>
            <p:cNvPr id="9" name="矩形 346">
              <a:extLst>
                <a:ext uri="{FF2B5EF4-FFF2-40B4-BE49-F238E27FC236}">
                  <a16:creationId xmlns:a16="http://schemas.microsoft.com/office/drawing/2014/main" id="{38513993-D9AB-949B-4122-E0A6C3943516}"/>
                </a:ext>
              </a:extLst>
            </p:cNvPr>
            <p:cNvSpPr/>
            <p:nvPr/>
          </p:nvSpPr>
          <p:spPr>
            <a:xfrm>
              <a:off x="866901" y="3344465"/>
              <a:ext cx="198437" cy="169069"/>
            </a:xfrm>
            <a:prstGeom prst="rect">
              <a:avLst/>
            </a:prstGeom>
            <a:solidFill>
              <a:schemeClr val="accent1">
                <a:lumMod val="40000"/>
                <a:lumOff val="60000"/>
              </a:schemeClr>
            </a:solidFill>
            <a:ln w="12700" cap="flat" cmpd="sng" algn="ctr">
              <a:noFill/>
              <a:prstDash val="solid"/>
              <a:miter lim="800000"/>
            </a:ln>
            <a:effectLst/>
          </p:spPr>
          <p:txBody>
            <a:bodyPr rtlCol="0" anchor="ctr"/>
            <a:lstStyle/>
            <a:p>
              <a:pPr algn="ctr" defTabSz="685800" eaLnBrk="1" fontAlgn="auto">
                <a:spcBef>
                  <a:spcPts val="0"/>
                </a:spcBef>
                <a:spcAft>
                  <a:spcPts val="0"/>
                </a:spcAft>
                <a:defRPr/>
              </a:pPr>
              <a:endParaRPr lang="zh-CN" altLang="en-US" sz="1050" b="1" kern="0">
                <a:solidFill>
                  <a:prstClr val="white"/>
                </a:solidFill>
                <a:latin typeface="+mn-ea"/>
                <a:ea typeface="+mn-ea"/>
                <a:sym typeface="Calibri" panose="020F0502020204030204"/>
              </a:endParaRPr>
            </a:p>
          </p:txBody>
        </p:sp>
        <p:sp>
          <p:nvSpPr>
            <p:cNvPr id="10" name="矩形 347">
              <a:extLst>
                <a:ext uri="{FF2B5EF4-FFF2-40B4-BE49-F238E27FC236}">
                  <a16:creationId xmlns:a16="http://schemas.microsoft.com/office/drawing/2014/main" id="{3A43BAE1-7E50-C3DC-A08B-9BDCFD897C7B}"/>
                </a:ext>
              </a:extLst>
            </p:cNvPr>
            <p:cNvSpPr/>
            <p:nvPr/>
          </p:nvSpPr>
          <p:spPr>
            <a:xfrm>
              <a:off x="10994902" y="3344465"/>
              <a:ext cx="107093" cy="169069"/>
            </a:xfrm>
            <a:prstGeom prst="rect">
              <a:avLst/>
            </a:prstGeom>
            <a:solidFill>
              <a:schemeClr val="accent1">
                <a:lumMod val="40000"/>
                <a:lumOff val="60000"/>
              </a:schemeClr>
            </a:solidFill>
            <a:ln w="12700" cap="flat" cmpd="sng" algn="ctr">
              <a:noFill/>
              <a:prstDash val="solid"/>
              <a:miter lim="800000"/>
            </a:ln>
            <a:effectLst/>
          </p:spPr>
          <p:txBody>
            <a:bodyPr rtlCol="0" anchor="ctr"/>
            <a:lstStyle/>
            <a:p>
              <a:pPr algn="ctr" defTabSz="685800" eaLnBrk="1" fontAlgn="auto">
                <a:spcBef>
                  <a:spcPts val="0"/>
                </a:spcBef>
                <a:spcAft>
                  <a:spcPts val="0"/>
                </a:spcAft>
                <a:defRPr/>
              </a:pPr>
              <a:endParaRPr lang="zh-CN" altLang="en-US" sz="1050" b="1" kern="0">
                <a:solidFill>
                  <a:prstClr val="white"/>
                </a:solidFill>
                <a:latin typeface="+mn-ea"/>
                <a:ea typeface="+mn-ea"/>
                <a:sym typeface="Calibri" panose="020F0502020204030204"/>
              </a:endParaRPr>
            </a:p>
          </p:txBody>
        </p:sp>
        <p:sp>
          <p:nvSpPr>
            <p:cNvPr id="11" name="矩形 348">
              <a:extLst>
                <a:ext uri="{FF2B5EF4-FFF2-40B4-BE49-F238E27FC236}">
                  <a16:creationId xmlns:a16="http://schemas.microsoft.com/office/drawing/2014/main" id="{AE30717C-4DB3-22B6-72F9-72F7121F0368}"/>
                </a:ext>
              </a:extLst>
            </p:cNvPr>
            <p:cNvSpPr/>
            <p:nvPr/>
          </p:nvSpPr>
          <p:spPr>
            <a:xfrm>
              <a:off x="10759220" y="3344465"/>
              <a:ext cx="198437" cy="169069"/>
            </a:xfrm>
            <a:prstGeom prst="rect">
              <a:avLst/>
            </a:prstGeom>
            <a:solidFill>
              <a:schemeClr val="accent1">
                <a:lumMod val="40000"/>
                <a:lumOff val="60000"/>
              </a:schemeClr>
            </a:solidFill>
            <a:ln w="12700" cap="flat" cmpd="sng" algn="ctr">
              <a:noFill/>
              <a:prstDash val="solid"/>
              <a:miter lim="800000"/>
            </a:ln>
            <a:effectLst/>
          </p:spPr>
          <p:txBody>
            <a:bodyPr rtlCol="0" anchor="ctr"/>
            <a:lstStyle/>
            <a:p>
              <a:pPr algn="ctr" defTabSz="685800" eaLnBrk="1" fontAlgn="auto">
                <a:spcBef>
                  <a:spcPts val="0"/>
                </a:spcBef>
                <a:spcAft>
                  <a:spcPts val="0"/>
                </a:spcAft>
                <a:defRPr/>
              </a:pPr>
              <a:endParaRPr lang="zh-CN" altLang="en-US" sz="1050" b="1" kern="0">
                <a:solidFill>
                  <a:prstClr val="white"/>
                </a:solidFill>
                <a:latin typeface="+mn-ea"/>
                <a:ea typeface="+mn-ea"/>
                <a:sym typeface="Calibri" panose="020F0502020204030204"/>
              </a:endParaRPr>
            </a:p>
          </p:txBody>
        </p:sp>
        <p:sp>
          <p:nvSpPr>
            <p:cNvPr id="12" name="等腰三角形 127">
              <a:extLst>
                <a:ext uri="{FF2B5EF4-FFF2-40B4-BE49-F238E27FC236}">
                  <a16:creationId xmlns:a16="http://schemas.microsoft.com/office/drawing/2014/main" id="{48254872-8B7F-44F0-2A62-FDCBAEFB8BFA}"/>
                </a:ext>
              </a:extLst>
            </p:cNvPr>
            <p:cNvSpPr/>
            <p:nvPr/>
          </p:nvSpPr>
          <p:spPr>
            <a:xfrm rot="5400000">
              <a:off x="11159803" y="3239763"/>
              <a:ext cx="438144" cy="378476"/>
            </a:xfrm>
            <a:prstGeom prst="triangle">
              <a:avLst/>
            </a:prstGeom>
            <a:solidFill>
              <a:schemeClr val="accent1">
                <a:lumMod val="40000"/>
                <a:lumOff val="60000"/>
              </a:schemeClr>
            </a:solidFill>
            <a:ln w="12700" cap="flat" cmpd="sng" algn="ctr">
              <a:noFill/>
              <a:prstDash val="solid"/>
              <a:miter lim="800000"/>
            </a:ln>
            <a:effectLst/>
          </p:spPr>
          <p:txBody>
            <a:bodyPr rtlCol="0" anchor="ctr"/>
            <a:lstStyle/>
            <a:p>
              <a:pPr algn="ctr" defTabSz="685800" eaLnBrk="1" fontAlgn="auto">
                <a:spcBef>
                  <a:spcPts val="0"/>
                </a:spcBef>
                <a:spcAft>
                  <a:spcPts val="0"/>
                </a:spcAft>
                <a:defRPr/>
              </a:pPr>
              <a:endParaRPr lang="zh-CN" altLang="en-US" sz="1050" b="1" kern="0">
                <a:solidFill>
                  <a:prstClr val="white"/>
                </a:solidFill>
                <a:latin typeface="+mn-ea"/>
                <a:ea typeface="+mn-ea"/>
                <a:sym typeface="Calibri" panose="020F0502020204030204"/>
              </a:endParaRPr>
            </a:p>
          </p:txBody>
        </p:sp>
      </p:grpSp>
      <p:pic>
        <p:nvPicPr>
          <p:cNvPr id="2" name="Picture 1" descr="Agenzia nazionale per le nuove tecnologie, l’energia e lo sviluppo economico sostenibile">
            <a:extLst>
              <a:ext uri="{FF2B5EF4-FFF2-40B4-BE49-F238E27FC236}">
                <a16:creationId xmlns:a16="http://schemas.microsoft.com/office/drawing/2014/main" id="{8F679F38-4A6B-C4A9-E87F-96B1D4872E4D}"/>
              </a:ext>
            </a:extLst>
          </p:cNvPr>
          <p:cNvPicPr>
            <a:picLocks noChangeAspect="1"/>
          </p:cNvPicPr>
          <p:nvPr/>
        </p:nvPicPr>
        <p:blipFill>
          <a:blip r:embed="rId3"/>
          <a:stretch>
            <a:fillRect/>
          </a:stretch>
        </p:blipFill>
        <p:spPr>
          <a:xfrm>
            <a:off x="271640" y="1326191"/>
            <a:ext cx="2641353" cy="880973"/>
          </a:xfrm>
          <a:prstGeom prst="rect">
            <a:avLst/>
          </a:prstGeom>
        </p:spPr>
      </p:pic>
      <p:sp>
        <p:nvSpPr>
          <p:cNvPr id="13" name="TextBox 12">
            <a:extLst>
              <a:ext uri="{FF2B5EF4-FFF2-40B4-BE49-F238E27FC236}">
                <a16:creationId xmlns:a16="http://schemas.microsoft.com/office/drawing/2014/main" id="{EF263C6E-64A0-98BA-A663-D4E2E3FFA298}"/>
              </a:ext>
            </a:extLst>
          </p:cNvPr>
          <p:cNvSpPr txBox="1"/>
          <p:nvPr/>
        </p:nvSpPr>
        <p:spPr>
          <a:xfrm>
            <a:off x="3033197" y="1228068"/>
            <a:ext cx="11880147"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GB" sz="3200" b="1" i="0" u="none" strike="noStrike" dirty="0">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Italian National Agency for New Technologies, Energy and Sustainable Economic Development</a:t>
            </a:r>
            <a:endParaRPr lang="en-IT" sz="3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4" name="Picture 13">
            <a:extLst>
              <a:ext uri="{FF2B5EF4-FFF2-40B4-BE49-F238E27FC236}">
                <a16:creationId xmlns:a16="http://schemas.microsoft.com/office/drawing/2014/main" id="{BEDF7C24-8792-6B4A-7BA3-8B33F48E919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388335" y="6688309"/>
            <a:ext cx="4680287" cy="1067166"/>
          </a:xfrm>
          <a:prstGeom prst="rect">
            <a:avLst/>
          </a:prstGeom>
        </p:spPr>
      </p:pic>
      <p:sp>
        <p:nvSpPr>
          <p:cNvPr id="15" name="椭圆 325">
            <a:extLst>
              <a:ext uri="{FF2B5EF4-FFF2-40B4-BE49-F238E27FC236}">
                <a16:creationId xmlns:a16="http://schemas.microsoft.com/office/drawing/2014/main" id="{B9D40C6E-B947-4CC4-1F8F-85994B24E9B7}"/>
              </a:ext>
            </a:extLst>
          </p:cNvPr>
          <p:cNvSpPr/>
          <p:nvPr/>
        </p:nvSpPr>
        <p:spPr>
          <a:xfrm>
            <a:off x="2755527" y="7435278"/>
            <a:ext cx="211605" cy="223934"/>
          </a:xfrm>
          <a:prstGeom prst="ellipse">
            <a:avLst/>
          </a:prstGeom>
          <a:solidFill>
            <a:srgbClr val="0170C1">
              <a:lumMod val="60000"/>
              <a:lumOff val="40000"/>
            </a:srgbClr>
          </a:solidFill>
          <a:ln w="12700" cap="flat" cmpd="sng" algn="ctr">
            <a:solidFill>
              <a:sysClr val="window" lastClr="FFFFFF">
                <a:hueOff val="0"/>
                <a:satOff val="0"/>
                <a:lumOff val="0"/>
                <a:alphaOff val="0"/>
              </a:sysClr>
            </a:solidFill>
            <a:prstDash val="solid"/>
            <a:miter lim="800000"/>
          </a:ln>
          <a:effectLst/>
        </p:spPr>
        <p:txBody>
          <a:bodyPr/>
          <a:lstStyle/>
          <a:p>
            <a:endParaRPr lang="zh-CN" altLang="en-US"/>
          </a:p>
        </p:txBody>
      </p:sp>
      <p:sp>
        <p:nvSpPr>
          <p:cNvPr id="16" name="TextBox 15">
            <a:extLst>
              <a:ext uri="{FF2B5EF4-FFF2-40B4-BE49-F238E27FC236}">
                <a16:creationId xmlns:a16="http://schemas.microsoft.com/office/drawing/2014/main" id="{E87A6632-B6A1-91A2-9D50-938D23832DB8}"/>
              </a:ext>
            </a:extLst>
          </p:cNvPr>
          <p:cNvSpPr txBox="1"/>
          <p:nvPr/>
        </p:nvSpPr>
        <p:spPr>
          <a:xfrm>
            <a:off x="13707603" y="8473315"/>
            <a:ext cx="90409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IT" sz="2800" dirty="0">
                <a:latin typeface="Helvetica Neue" panose="02000503000000020004" pitchFamily="2" charset="0"/>
                <a:ea typeface="Helvetica Neue" panose="02000503000000020004" pitchFamily="2" charset="0"/>
                <a:cs typeface="Helvetica Neue" panose="02000503000000020004" pitchFamily="2" charset="0"/>
              </a:rPr>
              <a:t>2024</a:t>
            </a:r>
            <a:endParaRPr kumimoji="0" lang="en-IT" sz="28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17" name="TextBox 16">
            <a:extLst>
              <a:ext uri="{FF2B5EF4-FFF2-40B4-BE49-F238E27FC236}">
                <a16:creationId xmlns:a16="http://schemas.microsoft.com/office/drawing/2014/main" id="{A71F06AE-139D-28A9-EE46-157B68A324EB}"/>
              </a:ext>
            </a:extLst>
          </p:cNvPr>
          <p:cNvSpPr txBox="1"/>
          <p:nvPr/>
        </p:nvSpPr>
        <p:spPr>
          <a:xfrm>
            <a:off x="2815689" y="8485859"/>
            <a:ext cx="90409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1998</a:t>
            </a:r>
          </a:p>
        </p:txBody>
      </p:sp>
      <p:sp>
        <p:nvSpPr>
          <p:cNvPr id="18" name="TextBox 17">
            <a:extLst>
              <a:ext uri="{FF2B5EF4-FFF2-40B4-BE49-F238E27FC236}">
                <a16:creationId xmlns:a16="http://schemas.microsoft.com/office/drawing/2014/main" id="{751C2765-6B57-301E-26DB-100A85965573}"/>
              </a:ext>
            </a:extLst>
          </p:cNvPr>
          <p:cNvSpPr txBox="1"/>
          <p:nvPr/>
        </p:nvSpPr>
        <p:spPr>
          <a:xfrm>
            <a:off x="-14308" y="6581995"/>
            <a:ext cx="4510850"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1998 China and Italy sign a general</a:t>
            </a:r>
          </a:p>
          <a:p>
            <a:pPr marL="0" marR="0" indent="0" algn="ctr" defTabSz="584200" rtl="0" fontAlgn="auto" latinLnBrk="0" hangingPunct="0">
              <a:lnSpc>
                <a:spcPct val="100000"/>
              </a:lnSpc>
              <a:spcBef>
                <a:spcPts val="0"/>
              </a:spcBef>
              <a:spcAft>
                <a:spcPts val="0"/>
              </a:spcAft>
              <a:buClrTx/>
              <a:buSzTx/>
              <a:buFontTx/>
              <a:buNone/>
              <a:tabLst/>
            </a:pPr>
            <a:r>
              <a:rPr lang="en-GB" sz="2000" dirty="0">
                <a:latin typeface="Helvetica Neue" panose="02000503000000020004" pitchFamily="2" charset="0"/>
                <a:ea typeface="Helvetica Neue" panose="02000503000000020004" pitchFamily="2" charset="0"/>
                <a:cs typeface="Helvetica Neue" panose="02000503000000020004" pitchFamily="2" charset="0"/>
              </a:rPr>
              <a:t>A</a:t>
            </a:r>
            <a:r>
              <a:rPr lang="en-IT" sz="2000" dirty="0">
                <a:latin typeface="Helvetica Neue" panose="02000503000000020004" pitchFamily="2" charset="0"/>
                <a:ea typeface="Helvetica Neue" panose="02000503000000020004" pitchFamily="2" charset="0"/>
                <a:cs typeface="Helvetica Neue" panose="02000503000000020004" pitchFamily="2" charset="0"/>
              </a:rPr>
              <a:t>greement on science and technology</a:t>
            </a:r>
            <a:endPar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3" name="椭圆 305">
            <a:extLst>
              <a:ext uri="{FF2B5EF4-FFF2-40B4-BE49-F238E27FC236}">
                <a16:creationId xmlns:a16="http://schemas.microsoft.com/office/drawing/2014/main" id="{1E6F9FA6-83BC-E6E0-3ABC-6A0FADF14386}"/>
              </a:ext>
            </a:extLst>
          </p:cNvPr>
          <p:cNvSpPr/>
          <p:nvPr/>
        </p:nvSpPr>
        <p:spPr>
          <a:xfrm>
            <a:off x="6050337" y="5042764"/>
            <a:ext cx="336163" cy="342746"/>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zh-CN" altLang="en-US"/>
          </a:p>
        </p:txBody>
      </p:sp>
      <p:sp>
        <p:nvSpPr>
          <p:cNvPr id="19" name="TextBox 18">
            <a:extLst>
              <a:ext uri="{FF2B5EF4-FFF2-40B4-BE49-F238E27FC236}">
                <a16:creationId xmlns:a16="http://schemas.microsoft.com/office/drawing/2014/main" id="{F791DC2D-5114-7B81-E461-F7F0F362D1B6}"/>
              </a:ext>
            </a:extLst>
          </p:cNvPr>
          <p:cNvSpPr txBox="1"/>
          <p:nvPr/>
        </p:nvSpPr>
        <p:spPr>
          <a:xfrm>
            <a:off x="6050337" y="8525532"/>
            <a:ext cx="90409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IT" sz="2800" dirty="0">
                <a:latin typeface="Helvetica Neue" panose="02000503000000020004" pitchFamily="2" charset="0"/>
                <a:ea typeface="Helvetica Neue" panose="02000503000000020004" pitchFamily="2" charset="0"/>
                <a:cs typeface="Helvetica Neue" panose="02000503000000020004" pitchFamily="2" charset="0"/>
              </a:rPr>
              <a:t>200</a:t>
            </a:r>
            <a:r>
              <a:rPr kumimoji="0" lang="en-IT" sz="28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8</a:t>
            </a:r>
          </a:p>
        </p:txBody>
      </p:sp>
      <p:sp>
        <p:nvSpPr>
          <p:cNvPr id="20" name="TextBox 19">
            <a:extLst>
              <a:ext uri="{FF2B5EF4-FFF2-40B4-BE49-F238E27FC236}">
                <a16:creationId xmlns:a16="http://schemas.microsoft.com/office/drawing/2014/main" id="{2CB966B8-8A93-3168-45A3-6A9658C97474}"/>
              </a:ext>
            </a:extLst>
          </p:cNvPr>
          <p:cNvSpPr txBox="1"/>
          <p:nvPr/>
        </p:nvSpPr>
        <p:spPr>
          <a:xfrm>
            <a:off x="1033122" y="4571280"/>
            <a:ext cx="544059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2008 China and the European Atomic Energy</a:t>
            </a:r>
          </a:p>
          <a:p>
            <a:pPr marL="0" marR="0" indent="0" algn="l" defTabSz="584200" rtl="0" fontAlgn="auto" latinLnBrk="0" hangingPunct="0">
              <a:lnSpc>
                <a:spcPct val="100000"/>
              </a:lnSpc>
              <a:spcBef>
                <a:spcPts val="0"/>
              </a:spcBef>
              <a:spcAft>
                <a:spcPts val="0"/>
              </a:spcAft>
              <a:buClrTx/>
              <a:buSzTx/>
              <a:buFontTx/>
              <a:buNone/>
              <a:tabLst/>
            </a:pPr>
            <a:r>
              <a:rPr lang="en-IT" sz="2000" dirty="0">
                <a:latin typeface="Helvetica Neue" panose="02000503000000020004" pitchFamily="2" charset="0"/>
                <a:ea typeface="Helvetica Neue" panose="02000503000000020004" pitchFamily="2" charset="0"/>
                <a:cs typeface="Helvetica Neue" panose="02000503000000020004" pitchFamily="2" charset="0"/>
              </a:rPr>
              <a:t>Community sign a cooperation agreement</a:t>
            </a:r>
            <a:endPar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21" name="TextBox 20">
            <a:extLst>
              <a:ext uri="{FF2B5EF4-FFF2-40B4-BE49-F238E27FC236}">
                <a16:creationId xmlns:a16="http://schemas.microsoft.com/office/drawing/2014/main" id="{A473B9D6-F6B1-5E11-EF4F-AC5AD54E62C2}"/>
              </a:ext>
            </a:extLst>
          </p:cNvPr>
          <p:cNvSpPr txBox="1"/>
          <p:nvPr/>
        </p:nvSpPr>
        <p:spPr>
          <a:xfrm>
            <a:off x="9576350" y="8527011"/>
            <a:ext cx="90409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IT" sz="2800" dirty="0">
                <a:latin typeface="Helvetica Neue" panose="02000503000000020004" pitchFamily="2" charset="0"/>
                <a:ea typeface="Helvetica Neue" panose="02000503000000020004" pitchFamily="2" charset="0"/>
                <a:cs typeface="Helvetica Neue" panose="02000503000000020004" pitchFamily="2" charset="0"/>
              </a:rPr>
              <a:t>2017</a:t>
            </a:r>
            <a:endParaRPr kumimoji="0" lang="en-IT" sz="28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22" name="TextBox 21">
            <a:extLst>
              <a:ext uri="{FF2B5EF4-FFF2-40B4-BE49-F238E27FC236}">
                <a16:creationId xmlns:a16="http://schemas.microsoft.com/office/drawing/2014/main" id="{7B9094C8-D6C3-2162-255B-1DD2AF3DCF06}"/>
              </a:ext>
            </a:extLst>
          </p:cNvPr>
          <p:cNvSpPr txBox="1"/>
          <p:nvPr/>
        </p:nvSpPr>
        <p:spPr>
          <a:xfrm>
            <a:off x="7648405" y="8525532"/>
            <a:ext cx="90409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IT" sz="2800" dirty="0">
                <a:latin typeface="Helvetica Neue" panose="02000503000000020004" pitchFamily="2" charset="0"/>
                <a:ea typeface="Helvetica Neue" panose="02000503000000020004" pitchFamily="2" charset="0"/>
                <a:cs typeface="Helvetica Neue" panose="02000503000000020004" pitchFamily="2" charset="0"/>
              </a:rPr>
              <a:t>2012</a:t>
            </a:r>
            <a:endParaRPr kumimoji="0" lang="en-IT" sz="28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23" name="TextBox 22">
            <a:extLst>
              <a:ext uri="{FF2B5EF4-FFF2-40B4-BE49-F238E27FC236}">
                <a16:creationId xmlns:a16="http://schemas.microsoft.com/office/drawing/2014/main" id="{0E0CF904-3B97-260C-C445-40734A261397}"/>
              </a:ext>
            </a:extLst>
          </p:cNvPr>
          <p:cNvSpPr txBox="1"/>
          <p:nvPr/>
        </p:nvSpPr>
        <p:spPr>
          <a:xfrm>
            <a:off x="10507309" y="8525532"/>
            <a:ext cx="90409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IT" sz="2800" dirty="0">
                <a:latin typeface="Helvetica Neue" panose="02000503000000020004" pitchFamily="2" charset="0"/>
                <a:ea typeface="Helvetica Neue" panose="02000503000000020004" pitchFamily="2" charset="0"/>
                <a:cs typeface="Helvetica Neue" panose="02000503000000020004" pitchFamily="2" charset="0"/>
              </a:rPr>
              <a:t>2018</a:t>
            </a:r>
            <a:endParaRPr kumimoji="0" lang="en-IT" sz="28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24" name="椭圆 306">
            <a:extLst>
              <a:ext uri="{FF2B5EF4-FFF2-40B4-BE49-F238E27FC236}">
                <a16:creationId xmlns:a16="http://schemas.microsoft.com/office/drawing/2014/main" id="{0570EA7F-D28B-1455-F760-6CFB7CD851F2}"/>
              </a:ext>
            </a:extLst>
          </p:cNvPr>
          <p:cNvSpPr/>
          <p:nvPr/>
        </p:nvSpPr>
        <p:spPr>
          <a:xfrm>
            <a:off x="7620349" y="4331698"/>
            <a:ext cx="454843" cy="458962"/>
          </a:xfrm>
          <a:prstGeom prst="ellipse">
            <a:avLst/>
          </a:prstGeom>
          <a:solidFill>
            <a:srgbClr val="0170C1"/>
          </a:solidFill>
          <a:ln w="12700" cap="flat" cmpd="sng" algn="ctr">
            <a:solidFill>
              <a:sysClr val="window" lastClr="FFFFFF">
                <a:hueOff val="0"/>
                <a:satOff val="0"/>
                <a:lumOff val="0"/>
                <a:alphaOff val="0"/>
              </a:sysClr>
            </a:solidFill>
            <a:prstDash val="solid"/>
            <a:miter lim="800000"/>
          </a:ln>
          <a:effectLst/>
        </p:spPr>
        <p:txBody>
          <a:bodyPr/>
          <a:lstStyle/>
          <a:p>
            <a:pPr defTabSz="650240" eaLnBrk="1" hangingPunct="1">
              <a:defRPr/>
            </a:pPr>
            <a:endParaRPr lang="zh-CN" altLang="en-US" sz="1050" kern="0" dirty="0">
              <a:solidFill>
                <a:prstClr val="white"/>
              </a:solidFill>
              <a:latin typeface="+mn-ea"/>
              <a:ea typeface="+mn-ea"/>
            </a:endParaRPr>
          </a:p>
        </p:txBody>
      </p:sp>
      <p:sp>
        <p:nvSpPr>
          <p:cNvPr id="25" name="椭圆 307">
            <a:extLst>
              <a:ext uri="{FF2B5EF4-FFF2-40B4-BE49-F238E27FC236}">
                <a16:creationId xmlns:a16="http://schemas.microsoft.com/office/drawing/2014/main" id="{904C770F-803E-0F55-BA07-5F0FB3EE2C18}"/>
              </a:ext>
            </a:extLst>
          </p:cNvPr>
          <p:cNvSpPr/>
          <p:nvPr/>
        </p:nvSpPr>
        <p:spPr>
          <a:xfrm>
            <a:off x="9557478" y="3686630"/>
            <a:ext cx="544277" cy="505556"/>
          </a:xfrm>
          <a:prstGeom prst="ellipse">
            <a:avLst/>
          </a:prstGeom>
          <a:solidFill>
            <a:srgbClr val="92D050"/>
          </a:solidFill>
          <a:ln w="12700" cap="flat" cmpd="sng" algn="ctr">
            <a:solidFill>
              <a:sysClr val="window" lastClr="FFFFFF">
                <a:hueOff val="0"/>
                <a:satOff val="0"/>
                <a:lumOff val="0"/>
                <a:alphaOff val="0"/>
              </a:sysClr>
            </a:solidFill>
            <a:prstDash val="solid"/>
            <a:miter lim="800000"/>
          </a:ln>
          <a:effectLst/>
        </p:spPr>
        <p:txBody>
          <a:bodyPr/>
          <a:lstStyle/>
          <a:p>
            <a:endParaRPr lang="zh-CN" altLang="en-US"/>
          </a:p>
        </p:txBody>
      </p:sp>
      <p:sp>
        <p:nvSpPr>
          <p:cNvPr id="26" name="椭圆 308">
            <a:extLst>
              <a:ext uri="{FF2B5EF4-FFF2-40B4-BE49-F238E27FC236}">
                <a16:creationId xmlns:a16="http://schemas.microsoft.com/office/drawing/2014/main" id="{6F2F7052-9514-4701-E0C7-58B258427665}"/>
              </a:ext>
            </a:extLst>
          </p:cNvPr>
          <p:cNvSpPr/>
          <p:nvPr/>
        </p:nvSpPr>
        <p:spPr>
          <a:xfrm>
            <a:off x="10507309" y="3453730"/>
            <a:ext cx="544277" cy="505556"/>
          </a:xfrm>
          <a:prstGeom prst="ellipse">
            <a:avLst/>
          </a:prstGeom>
          <a:solidFill>
            <a:srgbClr val="00B050"/>
          </a:solidFill>
          <a:ln w="12700" cap="flat" cmpd="sng" algn="ctr">
            <a:solidFill>
              <a:sysClr val="window" lastClr="FFFFFF">
                <a:hueOff val="0"/>
                <a:satOff val="0"/>
                <a:lumOff val="0"/>
                <a:alphaOff val="0"/>
              </a:sysClr>
            </a:solidFill>
            <a:prstDash val="solid"/>
            <a:miter lim="800000"/>
          </a:ln>
          <a:effectLst/>
        </p:spPr>
        <p:txBody>
          <a:bodyPr/>
          <a:lstStyle/>
          <a:p>
            <a:endParaRPr lang="zh-CN" altLang="en-US"/>
          </a:p>
        </p:txBody>
      </p:sp>
      <p:sp>
        <p:nvSpPr>
          <p:cNvPr id="27" name="椭圆 309">
            <a:extLst>
              <a:ext uri="{FF2B5EF4-FFF2-40B4-BE49-F238E27FC236}">
                <a16:creationId xmlns:a16="http://schemas.microsoft.com/office/drawing/2014/main" id="{47C42985-DFC1-0B5A-FBD0-5C59D8F240B4}"/>
              </a:ext>
            </a:extLst>
          </p:cNvPr>
          <p:cNvSpPr/>
          <p:nvPr/>
        </p:nvSpPr>
        <p:spPr>
          <a:xfrm>
            <a:off x="13477462" y="2771012"/>
            <a:ext cx="795130" cy="731599"/>
          </a:xfrm>
          <a:prstGeom prst="ellipse">
            <a:avLst/>
          </a:prstGeom>
          <a:solidFill>
            <a:srgbClr val="CE3184"/>
          </a:solidFill>
          <a:ln w="12700" cap="flat" cmpd="sng" algn="ctr">
            <a:solidFill>
              <a:sysClr val="window" lastClr="FFFFFF">
                <a:hueOff val="0"/>
                <a:satOff val="0"/>
                <a:lumOff val="0"/>
                <a:alphaOff val="0"/>
              </a:sysClr>
            </a:solidFill>
            <a:prstDash val="solid"/>
            <a:miter lim="800000"/>
          </a:ln>
          <a:effectLst/>
        </p:spPr>
        <p:txBody>
          <a:bodyPr/>
          <a:lstStyle/>
          <a:p>
            <a:endParaRPr lang="zh-CN" altLang="en-US"/>
          </a:p>
        </p:txBody>
      </p:sp>
      <p:sp>
        <p:nvSpPr>
          <p:cNvPr id="28" name="TextBox 27">
            <a:extLst>
              <a:ext uri="{FF2B5EF4-FFF2-40B4-BE49-F238E27FC236}">
                <a16:creationId xmlns:a16="http://schemas.microsoft.com/office/drawing/2014/main" id="{FB97A5E1-DDC3-126B-F274-0DCDF3AB1539}"/>
              </a:ext>
            </a:extLst>
          </p:cNvPr>
          <p:cNvSpPr txBox="1"/>
          <p:nvPr/>
        </p:nvSpPr>
        <p:spPr>
          <a:xfrm>
            <a:off x="2265611" y="3600213"/>
            <a:ext cx="602568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2012 ENEA signs a Memorandum of Understanding</a:t>
            </a:r>
          </a:p>
          <a:p>
            <a:pPr marL="0" marR="0" indent="0" algn="l" defTabSz="584200" rtl="0" fontAlgn="auto" latinLnBrk="0" hangingPunct="0">
              <a:lnSpc>
                <a:spcPct val="100000"/>
              </a:lnSpc>
              <a:spcBef>
                <a:spcPts val="0"/>
              </a:spcBef>
              <a:spcAft>
                <a:spcPts val="0"/>
              </a:spcAft>
              <a:buClrTx/>
              <a:buSzTx/>
              <a:buFontTx/>
              <a:buNone/>
              <a:tabLst/>
            </a:pPr>
            <a:r>
              <a:rPr lang="en-GB" sz="2000" dirty="0">
                <a:latin typeface="Helvetica Neue" panose="02000503000000020004" pitchFamily="2" charset="0"/>
                <a:ea typeface="Helvetica Neue" panose="02000503000000020004" pitchFamily="2" charset="0"/>
                <a:cs typeface="Helvetica Neue" panose="02000503000000020004" pitchFamily="2" charset="0"/>
              </a:rPr>
              <a:t>w</a:t>
            </a:r>
            <a:r>
              <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ith Hefei Institutes of Physical Science at CAS</a:t>
            </a:r>
          </a:p>
        </p:txBody>
      </p:sp>
      <p:sp>
        <p:nvSpPr>
          <p:cNvPr id="29" name="TextBox 28">
            <a:extLst>
              <a:ext uri="{FF2B5EF4-FFF2-40B4-BE49-F238E27FC236}">
                <a16:creationId xmlns:a16="http://schemas.microsoft.com/office/drawing/2014/main" id="{79C090BB-7977-60BE-920A-29B9D14DFCB9}"/>
              </a:ext>
            </a:extLst>
          </p:cNvPr>
          <p:cNvSpPr txBox="1"/>
          <p:nvPr/>
        </p:nvSpPr>
        <p:spPr>
          <a:xfrm>
            <a:off x="9251086" y="4331698"/>
            <a:ext cx="65562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2017 ENEA extends the Memorandum of Understanding</a:t>
            </a:r>
          </a:p>
          <a:p>
            <a:pPr marL="0" marR="0" indent="0" algn="l" defTabSz="584200" rtl="0" fontAlgn="auto" latinLnBrk="0" hangingPunct="0">
              <a:lnSpc>
                <a:spcPct val="100000"/>
              </a:lnSpc>
              <a:spcBef>
                <a:spcPts val="0"/>
              </a:spcBef>
              <a:spcAft>
                <a:spcPts val="0"/>
              </a:spcAft>
              <a:buClrTx/>
              <a:buSzTx/>
              <a:buFontTx/>
              <a:buNone/>
              <a:tabLst/>
            </a:pPr>
            <a:r>
              <a:rPr lang="en-GB" sz="2000" dirty="0">
                <a:latin typeface="Helvetica Neue" panose="02000503000000020004" pitchFamily="2" charset="0"/>
                <a:ea typeface="Helvetica Neue" panose="02000503000000020004" pitchFamily="2" charset="0"/>
                <a:cs typeface="Helvetica Neue" panose="02000503000000020004" pitchFamily="2" charset="0"/>
              </a:rPr>
              <a:t>w</a:t>
            </a:r>
            <a:r>
              <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ith Hefei Institutes of Physical Science at CAS</a:t>
            </a:r>
          </a:p>
        </p:txBody>
      </p:sp>
      <p:sp>
        <p:nvSpPr>
          <p:cNvPr id="30" name="TextBox 29">
            <a:extLst>
              <a:ext uri="{FF2B5EF4-FFF2-40B4-BE49-F238E27FC236}">
                <a16:creationId xmlns:a16="http://schemas.microsoft.com/office/drawing/2014/main" id="{8D186B10-1413-B510-FE89-FDB37D947B31}"/>
              </a:ext>
            </a:extLst>
          </p:cNvPr>
          <p:cNvSpPr txBox="1"/>
          <p:nvPr/>
        </p:nvSpPr>
        <p:spPr>
          <a:xfrm>
            <a:off x="5548243" y="2711645"/>
            <a:ext cx="586057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2018 ENEA and CAS sign a MoU on fusion energy</a:t>
            </a:r>
          </a:p>
          <a:p>
            <a:pPr marL="0" marR="0" indent="0" algn="l" defTabSz="584200" rtl="0" fontAlgn="auto" latinLnBrk="0" hangingPunct="0">
              <a:lnSpc>
                <a:spcPct val="100000"/>
              </a:lnSpc>
              <a:spcBef>
                <a:spcPts val="0"/>
              </a:spcBef>
              <a:spcAft>
                <a:spcPts val="0"/>
              </a:spcAft>
              <a:buClrTx/>
              <a:buSzTx/>
              <a:buFontTx/>
              <a:buNone/>
              <a:tabLst/>
            </a:pPr>
            <a:r>
              <a:rPr lang="en-GB" sz="2000" dirty="0">
                <a:latin typeface="Helvetica Neue" panose="02000503000000020004" pitchFamily="2" charset="0"/>
                <a:ea typeface="Helvetica Neue" panose="02000503000000020004" pitchFamily="2" charset="0"/>
                <a:cs typeface="Helvetica Neue" panose="02000503000000020004" pitchFamily="2" charset="0"/>
              </a:rPr>
              <a:t>deployment a</a:t>
            </a:r>
            <a:r>
              <a:rPr kumimoji="0" lang="en-GB"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nd increasing fission reactor safety</a:t>
            </a:r>
            <a:endPar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31" name="TextBox 30">
            <a:extLst>
              <a:ext uri="{FF2B5EF4-FFF2-40B4-BE49-F238E27FC236}">
                <a16:creationId xmlns:a16="http://schemas.microsoft.com/office/drawing/2014/main" id="{3881E647-86FC-428E-80AE-978927C547A1}"/>
              </a:ext>
            </a:extLst>
          </p:cNvPr>
          <p:cNvSpPr txBox="1"/>
          <p:nvPr/>
        </p:nvSpPr>
        <p:spPr>
          <a:xfrm>
            <a:off x="11728635" y="2028749"/>
            <a:ext cx="5156861"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2024 ENEA and CAS extend and strengthen</a:t>
            </a:r>
          </a:p>
          <a:p>
            <a:pPr marL="0" marR="0" indent="0" algn="l" defTabSz="584200" rtl="0" fontAlgn="auto" latinLnBrk="0" hangingPunct="0">
              <a:lnSpc>
                <a:spcPct val="100000"/>
              </a:lnSpc>
              <a:spcBef>
                <a:spcPts val="0"/>
              </a:spcBef>
              <a:spcAft>
                <a:spcPts val="0"/>
              </a:spcAft>
              <a:buClrTx/>
              <a:buSzTx/>
              <a:buFontTx/>
              <a:buNone/>
              <a:tabLst/>
            </a:pPr>
            <a:r>
              <a:rPr lang="en-GB" sz="2000" dirty="0">
                <a:latin typeface="Helvetica Neue" panose="02000503000000020004" pitchFamily="2" charset="0"/>
                <a:ea typeface="Helvetica Neue" panose="02000503000000020004" pitchFamily="2" charset="0"/>
                <a:cs typeface="Helvetica Neue" panose="02000503000000020004" pitchFamily="2" charset="0"/>
              </a:rPr>
              <a:t>t</a:t>
            </a:r>
            <a:r>
              <a:rPr lang="en-IT" sz="2000" dirty="0">
                <a:latin typeface="Helvetica Neue" panose="02000503000000020004" pitchFamily="2" charset="0"/>
                <a:ea typeface="Helvetica Neue" panose="02000503000000020004" pitchFamily="2" charset="0"/>
                <a:cs typeface="Helvetica Neue" panose="02000503000000020004" pitchFamily="2" charset="0"/>
              </a:rPr>
              <a:t>he 2018 Memorandum of Understanding</a:t>
            </a:r>
            <a:endParaRPr kumimoji="0" lang="en-IT" sz="20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cxnSp>
        <p:nvCxnSpPr>
          <p:cNvPr id="48" name="Straight Arrow Connector 47">
            <a:extLst>
              <a:ext uri="{FF2B5EF4-FFF2-40B4-BE49-F238E27FC236}">
                <a16:creationId xmlns:a16="http://schemas.microsoft.com/office/drawing/2014/main" id="{30DFF5B5-F798-C5D0-2EE3-D3C4FB1D9D8E}"/>
              </a:ext>
            </a:extLst>
          </p:cNvPr>
          <p:cNvCxnSpPr>
            <a:cxnSpLocks/>
          </p:cNvCxnSpPr>
          <p:nvPr/>
        </p:nvCxnSpPr>
        <p:spPr>
          <a:xfrm flipV="1">
            <a:off x="9287442" y="4027002"/>
            <a:ext cx="1301560" cy="1928496"/>
          </a:xfrm>
          <a:prstGeom prst="straightConnector1">
            <a:avLst/>
          </a:prstGeom>
          <a:ln w="63500">
            <a:headEnd type="stealth"/>
            <a:tailEnd type="none"/>
          </a:ln>
        </p:spPr>
        <p:style>
          <a:lnRef idx="1">
            <a:schemeClr val="accent2"/>
          </a:lnRef>
          <a:fillRef idx="0">
            <a:schemeClr val="accent2"/>
          </a:fillRef>
          <a:effectRef idx="0">
            <a:schemeClr val="accent2"/>
          </a:effectRef>
          <a:fontRef idx="minor">
            <a:schemeClr val="tx1"/>
          </a:fontRef>
        </p:style>
      </p:cxnSp>
      <p:sp>
        <p:nvSpPr>
          <p:cNvPr id="49" name="TextBox 48">
            <a:extLst>
              <a:ext uri="{FF2B5EF4-FFF2-40B4-BE49-F238E27FC236}">
                <a16:creationId xmlns:a16="http://schemas.microsoft.com/office/drawing/2014/main" id="{8BFCD877-3318-9AE6-18A6-84A89AC33E4E}"/>
              </a:ext>
            </a:extLst>
          </p:cNvPr>
          <p:cNvSpPr txBox="1"/>
          <p:nvPr/>
        </p:nvSpPr>
        <p:spPr>
          <a:xfrm>
            <a:off x="4728133" y="6040074"/>
            <a:ext cx="7904408" cy="2072362"/>
          </a:xfrm>
          <a:prstGeom prst="rect">
            <a:avLst/>
          </a:prstGeom>
          <a:solidFill>
            <a:schemeClr val="accent2">
              <a:lumMod val="20000"/>
              <a:lumOff val="80000"/>
            </a:schemeClr>
          </a:solidFill>
          <a:ln w="12700" cap="flat">
            <a:solidFill>
              <a:schemeClr val="accent2">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IT" sz="32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Emphasis on:</a:t>
            </a:r>
          </a:p>
          <a:p>
            <a:pPr marL="457200" marR="0" indent="-457200" algn="l" defTabSz="584200" rtl="0" fontAlgn="auto" latinLnBrk="0" hangingPunct="0">
              <a:lnSpc>
                <a:spcPct val="100000"/>
              </a:lnSpc>
              <a:spcBef>
                <a:spcPts val="0"/>
              </a:spcBef>
              <a:spcAft>
                <a:spcPts val="0"/>
              </a:spcAft>
              <a:buClrTx/>
              <a:buSzTx/>
              <a:buFont typeface="Wingdings" pitchFamily="2" charset="2"/>
              <a:buChar char="§"/>
              <a:tabLst/>
            </a:pPr>
            <a:r>
              <a:rPr kumimoji="0" lang="en-IT" sz="32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Divertor Tokamak Test facility (ENEA)</a:t>
            </a:r>
          </a:p>
          <a:p>
            <a:pPr marL="457200" marR="0" indent="-457200" algn="l" defTabSz="584200" rtl="0" fontAlgn="auto" latinLnBrk="0" hangingPunct="0">
              <a:lnSpc>
                <a:spcPct val="100000"/>
              </a:lnSpc>
              <a:spcBef>
                <a:spcPts val="0"/>
              </a:spcBef>
              <a:spcAft>
                <a:spcPts val="0"/>
              </a:spcAft>
              <a:buClrTx/>
              <a:buSzTx/>
              <a:buFont typeface="Wingdings" pitchFamily="2" charset="2"/>
              <a:buChar char="§"/>
              <a:tabLst/>
            </a:pPr>
            <a:r>
              <a:rPr lang="en-IT" sz="3200" dirty="0">
                <a:latin typeface="Helvetica Neue" panose="02000503000000020004" pitchFamily="2" charset="0"/>
                <a:ea typeface="Helvetica Neue" panose="02000503000000020004" pitchFamily="2" charset="0"/>
                <a:cs typeface="Helvetica Neue" panose="02000503000000020004" pitchFamily="2" charset="0"/>
              </a:rPr>
              <a:t>China Fusion Engineering Test Reactor </a:t>
            </a:r>
          </a:p>
          <a:p>
            <a:pPr marL="457200" marR="0" indent="-457200" algn="l" defTabSz="584200" rtl="0" fontAlgn="auto" latinLnBrk="0" hangingPunct="0">
              <a:lnSpc>
                <a:spcPct val="100000"/>
              </a:lnSpc>
              <a:spcBef>
                <a:spcPts val="0"/>
              </a:spcBef>
              <a:spcAft>
                <a:spcPts val="0"/>
              </a:spcAft>
              <a:buClrTx/>
              <a:buSzTx/>
              <a:buFont typeface="Wingdings" pitchFamily="2" charset="2"/>
              <a:buChar char="§"/>
              <a:tabLst/>
            </a:pPr>
            <a:r>
              <a:rPr kumimoji="0" lang="en-IT" sz="32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Generation IV lead-cooled fast reactors</a:t>
            </a:r>
          </a:p>
        </p:txBody>
      </p:sp>
      <p:pic>
        <p:nvPicPr>
          <p:cNvPr id="50" name="Picture 49">
            <a:extLst>
              <a:ext uri="{FF2B5EF4-FFF2-40B4-BE49-F238E27FC236}">
                <a16:creationId xmlns:a16="http://schemas.microsoft.com/office/drawing/2014/main" id="{453FF98C-FDFD-1445-33DB-808F78A09B95}"/>
              </a:ext>
            </a:extLst>
          </p:cNvPr>
          <p:cNvPicPr>
            <a:picLocks noChangeAspect="1"/>
          </p:cNvPicPr>
          <p:nvPr/>
        </p:nvPicPr>
        <p:blipFill>
          <a:blip r:embed="rId5"/>
          <a:stretch>
            <a:fillRect/>
          </a:stretch>
        </p:blipFill>
        <p:spPr>
          <a:xfrm>
            <a:off x="12660229" y="6543047"/>
            <a:ext cx="2859243" cy="3183697"/>
          </a:xfrm>
          <a:prstGeom prst="rect">
            <a:avLst/>
          </a:prstGeom>
        </p:spPr>
      </p:pic>
      <p:pic>
        <p:nvPicPr>
          <p:cNvPr id="51" name="Image" descr="Image">
            <a:extLst>
              <a:ext uri="{FF2B5EF4-FFF2-40B4-BE49-F238E27FC236}">
                <a16:creationId xmlns:a16="http://schemas.microsoft.com/office/drawing/2014/main" id="{7044DD5A-CE59-DF25-1F2C-9DA373C4B207}"/>
              </a:ext>
            </a:extLst>
          </p:cNvPr>
          <p:cNvPicPr>
            <a:picLocks noChangeAspect="1"/>
          </p:cNvPicPr>
          <p:nvPr/>
        </p:nvPicPr>
        <p:blipFill>
          <a:blip r:embed="rId6"/>
          <a:stretch>
            <a:fillRect/>
          </a:stretch>
        </p:blipFill>
        <p:spPr>
          <a:xfrm>
            <a:off x="12656914" y="4027001"/>
            <a:ext cx="2794280" cy="2629027"/>
          </a:xfrm>
          <a:prstGeom prst="rect">
            <a:avLst/>
          </a:prstGeom>
          <a:ln w="12700">
            <a:miter lim="400000"/>
          </a:ln>
        </p:spPr>
      </p:pic>
      <p:sp>
        <p:nvSpPr>
          <p:cNvPr id="32" name="TextBox 31">
            <a:extLst>
              <a:ext uri="{FF2B5EF4-FFF2-40B4-BE49-F238E27FC236}">
                <a16:creationId xmlns:a16="http://schemas.microsoft.com/office/drawing/2014/main" id="{17539863-2EE0-E924-EDFB-BE89F48B8BC4}"/>
              </a:ext>
            </a:extLst>
          </p:cNvPr>
          <p:cNvSpPr txBox="1"/>
          <p:nvPr/>
        </p:nvSpPr>
        <p:spPr>
          <a:xfrm>
            <a:off x="15438506" y="4329898"/>
            <a:ext cx="2152833" cy="21339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a:p>
            <a:pPr marL="0" marR="0" indent="0" algn="ctr" defTabSz="584200" rtl="0" fontAlgn="auto" latinLnBrk="0" hangingPunct="0">
              <a:lnSpc>
                <a:spcPct val="100000"/>
              </a:lnSpc>
              <a:spcBef>
                <a:spcPts val="0"/>
              </a:spcBef>
              <a:spcAft>
                <a:spcPts val="0"/>
              </a:spcAft>
              <a:buClrTx/>
              <a:buSzTx/>
              <a:buFontTx/>
              <a:buNone/>
              <a:tabLst/>
            </a:pPr>
            <a:r>
              <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 DTT     </a:t>
            </a:r>
          </a:p>
          <a:p>
            <a:pPr marL="0" marR="0" indent="0" algn="ctr" defTabSz="584200" rtl="0" fontAlgn="auto" latinLnBrk="0" hangingPunct="0">
              <a:lnSpc>
                <a:spcPct val="100000"/>
              </a:lnSpc>
              <a:spcBef>
                <a:spcPts val="0"/>
              </a:spcBef>
              <a:spcAft>
                <a:spcPts val="0"/>
              </a:spcAft>
              <a:buClrTx/>
              <a:buSzTx/>
              <a:buFontTx/>
              <a:buNone/>
              <a:tabLst/>
            </a:pPr>
            <a:endPar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
        <p:nvSpPr>
          <p:cNvPr id="33" name="TextBox 32">
            <a:extLst>
              <a:ext uri="{FF2B5EF4-FFF2-40B4-BE49-F238E27FC236}">
                <a16:creationId xmlns:a16="http://schemas.microsoft.com/office/drawing/2014/main" id="{706D9945-C60A-A081-BB39-5A7C246EA8C6}"/>
              </a:ext>
            </a:extLst>
          </p:cNvPr>
          <p:cNvSpPr txBox="1"/>
          <p:nvPr/>
        </p:nvSpPr>
        <p:spPr>
          <a:xfrm>
            <a:off x="15489924" y="6067650"/>
            <a:ext cx="1973297" cy="34881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lang="en-IT" sz="4400" b="1" dirty="0">
              <a:latin typeface="Helvetica Neue" panose="02000503000000020004" pitchFamily="2" charset="0"/>
              <a:ea typeface="Helvetica Neue" panose="02000503000000020004" pitchFamily="2" charset="0"/>
              <a:cs typeface="Helvetica Neue" panose="02000503000000020004" pitchFamily="2" charset="0"/>
            </a:endParaRPr>
          </a:p>
          <a:p>
            <a:pPr marL="0" marR="0" indent="0" algn="ctr" defTabSz="584200" rtl="0" fontAlgn="auto" latinLnBrk="0" hangingPunct="0">
              <a:lnSpc>
                <a:spcPct val="100000"/>
              </a:lnSpc>
              <a:spcBef>
                <a:spcPts val="0"/>
              </a:spcBef>
              <a:spcAft>
                <a:spcPts val="0"/>
              </a:spcAft>
              <a:buClrTx/>
              <a:buSzTx/>
              <a:buFontTx/>
              <a:buNone/>
              <a:tabLst/>
            </a:pPr>
            <a:endParaRPr lang="en-IT" sz="4400" b="1" dirty="0">
              <a:latin typeface="Helvetica Neue" panose="02000503000000020004" pitchFamily="2" charset="0"/>
              <a:ea typeface="Helvetica Neue" panose="02000503000000020004" pitchFamily="2" charset="0"/>
              <a:cs typeface="Helvetica Neue" panose="02000503000000020004" pitchFamily="2" charset="0"/>
            </a:endParaRPr>
          </a:p>
          <a:p>
            <a:pPr marL="0" marR="0" indent="0" algn="ctr" defTabSz="584200" rtl="0" fontAlgn="auto" latinLnBrk="0" hangingPunct="0">
              <a:lnSpc>
                <a:spcPct val="100000"/>
              </a:lnSpc>
              <a:spcBef>
                <a:spcPts val="0"/>
              </a:spcBef>
              <a:spcAft>
                <a:spcPts val="0"/>
              </a:spcAft>
              <a:buClrTx/>
              <a:buSzTx/>
              <a:buFontTx/>
              <a:buNone/>
              <a:tabLst/>
            </a:pPr>
            <a:r>
              <a:rPr lang="en-IT" sz="4400" b="1" dirty="0">
                <a:latin typeface="Helvetica Neue" panose="02000503000000020004" pitchFamily="2" charset="0"/>
                <a:ea typeface="Helvetica Neue" panose="02000503000000020004" pitchFamily="2" charset="0"/>
                <a:cs typeface="Helvetica Neue" panose="02000503000000020004" pitchFamily="2" charset="0"/>
              </a:rPr>
              <a:t>CFETR</a:t>
            </a:r>
          </a:p>
          <a:p>
            <a:pPr marL="0" marR="0" indent="0" algn="ctr" defTabSz="584200" rtl="0" fontAlgn="auto" latinLnBrk="0" hangingPunct="0">
              <a:lnSpc>
                <a:spcPct val="100000"/>
              </a:lnSpc>
              <a:spcBef>
                <a:spcPts val="0"/>
              </a:spcBef>
              <a:spcAft>
                <a:spcPts val="0"/>
              </a:spcAft>
              <a:buClrTx/>
              <a:buSzTx/>
              <a:buFontTx/>
              <a:buNone/>
              <a:tabLst/>
            </a:pPr>
            <a:endPar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a:p>
            <a:pPr marL="0" marR="0" indent="0" algn="ctr" defTabSz="584200" rtl="0" fontAlgn="auto" latinLnBrk="0" hangingPunct="0">
              <a:lnSpc>
                <a:spcPct val="100000"/>
              </a:lnSpc>
              <a:spcBef>
                <a:spcPts val="0"/>
              </a:spcBef>
              <a:spcAft>
                <a:spcPts val="0"/>
              </a:spcAft>
              <a:buClrTx/>
              <a:buSzTx/>
              <a:buFontTx/>
              <a:buNone/>
              <a:tabLst/>
            </a:pPr>
            <a:endPar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Tree>
    <p:extLst>
      <p:ext uri="{BB962C8B-B14F-4D97-AF65-F5344CB8AC3E}">
        <p14:creationId xmlns:p14="http://schemas.microsoft.com/office/powerpoint/2010/main" val="42875115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subTnLst>
                                    <p:set>
                                      <p:cBhvr override="childStyle">
                                        <p:cTn dur="1" fill="hold" display="0" masterRel="nextClick" afterEffect="1"/>
                                        <p:tgtEl>
                                          <p:spTgt spid="48"/>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subTnLst>
                                    <p:set>
                                      <p:cBhvr override="childStyle">
                                        <p:cTn dur="1" fill="hold" display="0" masterRel="nextClick" afterEffect="1"/>
                                        <p:tgtEl>
                                          <p:spTgt spid="49"/>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subTnLst>
                                    <p:set>
                                      <p:cBhvr override="childStyle">
                                        <p:cTn dur="1" fill="hold" display="0" masterRel="nextClick" afterEffect="1"/>
                                        <p:tgtEl>
                                          <p:spTgt spid="50"/>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subTnLst>
                                    <p:set>
                                      <p:cBhvr override="childStyle">
                                        <p:cTn dur="1" fill="hold" display="0" masterRel="nextClick" afterEffect="1"/>
                                        <p:tgtEl>
                                          <p:spTgt spid="51"/>
                                        </p:tgtEl>
                                        <p:attrNameLst>
                                          <p:attrName>style.visibility</p:attrName>
                                        </p:attrNameLst>
                                      </p:cBhvr>
                                      <p:to>
                                        <p:strVal val="hidden"/>
                                      </p:to>
                                    </p:set>
                                  </p:subTnLst>
                                </p:cTn>
                              </p:par>
                              <p:par>
                                <p:cTn id="19" presetID="1" presetClass="entr" presetSubtype="0" fill="hold" grpId="1"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subTnLst>
                                    <p:set>
                                      <p:cBhvr override="childStyle">
                                        <p:cTn dur="1" fill="hold" display="0" masterRel="nextClick" afterEffect="1"/>
                                        <p:tgtEl>
                                          <p:spTgt spid="32"/>
                                        </p:tgtEl>
                                        <p:attrNameLst>
                                          <p:attrName>style.visibility</p:attrName>
                                        </p:attrNameLst>
                                      </p:cBhvr>
                                      <p:to>
                                        <p:strVal val="hidden"/>
                                      </p:to>
                                    </p:set>
                                  </p:subTnLst>
                                </p:cTn>
                              </p:par>
                              <p:par>
                                <p:cTn id="21" presetID="1" presetClass="entr" presetSubtype="0" fill="hold" grpId="1"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subTnLst>
                                    <p:set>
                                      <p:cBhvr override="childStyle">
                                        <p:cTn dur="1" fill="hold" display="0" masterRel="nextClick" afterEffect="1"/>
                                        <p:tgtEl>
                                          <p:spTgt spid="32"/>
                                        </p:tgtEl>
                                        <p:attrNameLst>
                                          <p:attrName>style.visibility</p:attrName>
                                        </p:attrNameLst>
                                      </p:cBhvr>
                                      <p:to>
                                        <p:strVal val="hidden"/>
                                      </p:to>
                                    </p:set>
                                  </p:sub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6" grpId="0" animBg="1"/>
      <p:bldP spid="27" grpId="0" animBg="1"/>
      <p:bldP spid="30" grpId="0"/>
      <p:bldP spid="31" grpId="0"/>
      <p:bldP spid="49" grpId="0" animBg="1"/>
      <p:bldP spid="32" grpId="0" animBg="1"/>
      <p:bldP spid="32" grpId="1" animBg="1"/>
      <p:bldP spid="33" grpId="0" animBg="1"/>
      <p:bldP spid="3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0855B-F97C-438D-960D-6EAFA169764A}"/>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19173C55-7697-3F1D-7742-A4118602CFE5}"/>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dirty="0"/>
          </a:p>
        </p:txBody>
      </p:sp>
      <p:sp>
        <p:nvSpPr>
          <p:cNvPr id="14" name="TextBox 13">
            <a:extLst>
              <a:ext uri="{FF2B5EF4-FFF2-40B4-BE49-F238E27FC236}">
                <a16:creationId xmlns:a16="http://schemas.microsoft.com/office/drawing/2014/main" id="{9D3F3915-898D-AB58-4FFD-D652BE8357D4}"/>
              </a:ext>
            </a:extLst>
          </p:cNvPr>
          <p:cNvSpPr txBox="1"/>
          <p:nvPr/>
        </p:nvSpPr>
        <p:spPr>
          <a:xfrm>
            <a:off x="841849" y="1401086"/>
            <a:ext cx="16252351"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71500" indent="-571500" algn="l">
              <a:buFont typeface="Wingdings" pitchFamily="2" charset="2"/>
              <a:buChar char="q"/>
            </a:pPr>
            <a:r>
              <a:rPr lang="en-US" sz="3200" dirty="0">
                <a:latin typeface="Helvetica Neue" panose="02000503000000020004" pitchFamily="2" charset="0"/>
                <a:ea typeface="Helvetica Neue" panose="02000503000000020004" pitchFamily="2" charset="0"/>
                <a:cs typeface="Helvetica Neue" panose="02000503000000020004" pitchFamily="2" charset="0"/>
              </a:rPr>
              <a:t>Establish a framework for joining knowledge and experience aiming at developing technologies for the deployment of fusion energy and increasing reactor safety</a:t>
            </a:r>
          </a:p>
        </p:txBody>
      </p:sp>
      <p:sp>
        <p:nvSpPr>
          <p:cNvPr id="5" name="Title 3">
            <a:extLst>
              <a:ext uri="{FF2B5EF4-FFF2-40B4-BE49-F238E27FC236}">
                <a16:creationId xmlns:a16="http://schemas.microsoft.com/office/drawing/2014/main" id="{79DED160-838A-6B29-D7C2-C1AD42C3E6DB}"/>
              </a:ext>
            </a:extLst>
          </p:cNvPr>
          <p:cNvSpPr txBox="1">
            <a:spLocks/>
          </p:cNvSpPr>
          <p:nvPr/>
        </p:nvSpPr>
        <p:spPr>
          <a:xfrm>
            <a:off x="2912993" y="65258"/>
            <a:ext cx="10870319" cy="11344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0423" tIns="70423" rIns="70423" bIns="70423" anchor="ctr">
            <a:normAutofit/>
          </a:bodyPr>
          <a:lstStyle>
            <a:lvl1pPr marL="0" marR="0" indent="0" algn="ctr" defTabSz="1525853" rtl="0" latinLnBrk="0">
              <a:lnSpc>
                <a:spcPct val="90000"/>
              </a:lnSpc>
              <a:spcBef>
                <a:spcPts val="0"/>
              </a:spcBef>
              <a:spcAft>
                <a:spcPts val="0"/>
              </a:spcAft>
              <a:buClrTx/>
              <a:buSzTx/>
              <a:buFontTx/>
              <a:buNone/>
              <a:tabLst/>
              <a:defRPr sz="5000" b="1" i="0" u="none" strike="noStrike" cap="none" spc="0" baseline="0">
                <a:solidFill>
                  <a:srgbClr val="000000"/>
                </a:solidFill>
                <a:uFillTx/>
                <a:latin typeface="Arial"/>
                <a:ea typeface="Arial"/>
                <a:cs typeface="Arial"/>
                <a:sym typeface="Arial"/>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Light"/>
              </a:defRPr>
            </a:lvl9pPr>
          </a:lstStyle>
          <a:p>
            <a:pPr hangingPunct="1"/>
            <a:r>
              <a:rPr lang="it-IT" dirty="0"/>
              <a:t>Fusion and </a:t>
            </a:r>
            <a:r>
              <a:rPr lang="it-IT" dirty="0" err="1"/>
              <a:t>Fission</a:t>
            </a:r>
            <a:endParaRPr lang="it-IT" dirty="0"/>
          </a:p>
        </p:txBody>
      </p:sp>
      <p:sp>
        <p:nvSpPr>
          <p:cNvPr id="7" name="TextBox 6">
            <a:extLst>
              <a:ext uri="{FF2B5EF4-FFF2-40B4-BE49-F238E27FC236}">
                <a16:creationId xmlns:a16="http://schemas.microsoft.com/office/drawing/2014/main" id="{69B2E205-0F7D-F6D3-3400-624F0BC19297}"/>
              </a:ext>
            </a:extLst>
          </p:cNvPr>
          <p:cNvSpPr txBox="1"/>
          <p:nvPr/>
        </p:nvSpPr>
        <p:spPr>
          <a:xfrm>
            <a:off x="5198251" y="2840314"/>
            <a:ext cx="6299802"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IT" sz="44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Particular emphasis on</a:t>
            </a:r>
          </a:p>
        </p:txBody>
      </p:sp>
      <p:sp>
        <p:nvSpPr>
          <p:cNvPr id="8" name="TextBox 7">
            <a:extLst>
              <a:ext uri="{FF2B5EF4-FFF2-40B4-BE49-F238E27FC236}">
                <a16:creationId xmlns:a16="http://schemas.microsoft.com/office/drawing/2014/main" id="{4F2F12D8-BB4A-5884-1E2A-53E1B4D9C84B}"/>
              </a:ext>
            </a:extLst>
          </p:cNvPr>
          <p:cNvSpPr txBox="1"/>
          <p:nvPr/>
        </p:nvSpPr>
        <p:spPr>
          <a:xfrm>
            <a:off x="318147" y="6208338"/>
            <a:ext cx="15941774" cy="2133918"/>
          </a:xfrm>
          <a:prstGeom prst="rect">
            <a:avLst/>
          </a:prstGeom>
          <a:solidFill>
            <a:srgbClr val="C00000">
              <a:alpha val="22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lang="en-IT" sz="4400" dirty="0">
                <a:latin typeface="Helvetica Neue" panose="02000503000000020004" pitchFamily="2" charset="0"/>
                <a:ea typeface="Helvetica Neue" panose="02000503000000020004" pitchFamily="2" charset="0"/>
                <a:cs typeface="Helvetica Neue" panose="02000503000000020004" pitchFamily="2" charset="0"/>
              </a:rPr>
              <a:t>The Divertor Tokamak Test (DTT) facility</a:t>
            </a:r>
          </a:p>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lang="en-IT" sz="4400" dirty="0">
                <a:latin typeface="Helvetica Neue" panose="02000503000000020004" pitchFamily="2" charset="0"/>
                <a:ea typeface="Helvetica Neue" panose="02000503000000020004" pitchFamily="2" charset="0"/>
                <a:cs typeface="Helvetica Neue" panose="02000503000000020004" pitchFamily="2" charset="0"/>
              </a:rPr>
              <a:t>The demonstrative Chinese fusion reactor CFETR</a:t>
            </a:r>
          </a:p>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kumimoji="0" lang="en-IT" sz="4400" b="0"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The Burning Experimental Superconducting Tokamak (BEST)</a:t>
            </a:r>
          </a:p>
        </p:txBody>
      </p:sp>
      <p:sp>
        <p:nvSpPr>
          <p:cNvPr id="18" name="Oval 17">
            <a:extLst>
              <a:ext uri="{FF2B5EF4-FFF2-40B4-BE49-F238E27FC236}">
                <a16:creationId xmlns:a16="http://schemas.microsoft.com/office/drawing/2014/main" id="{D2B6F9B1-98F9-004E-11FA-A3D0BD552408}"/>
              </a:ext>
            </a:extLst>
          </p:cNvPr>
          <p:cNvSpPr/>
          <p:nvPr/>
        </p:nvSpPr>
        <p:spPr>
          <a:xfrm>
            <a:off x="3857343" y="2478304"/>
            <a:ext cx="8899411" cy="1769262"/>
          </a:xfrm>
          <a:prstGeom prst="ellipse">
            <a:avLst/>
          </a:prstGeom>
          <a:solidFill>
            <a:schemeClr val="accent5">
              <a:alpha val="29733"/>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
        <p:nvSpPr>
          <p:cNvPr id="22" name="Down Arrow 21">
            <a:extLst>
              <a:ext uri="{FF2B5EF4-FFF2-40B4-BE49-F238E27FC236}">
                <a16:creationId xmlns:a16="http://schemas.microsoft.com/office/drawing/2014/main" id="{96772434-1645-5703-0A59-D15B041D6013}"/>
              </a:ext>
            </a:extLst>
          </p:cNvPr>
          <p:cNvSpPr/>
          <p:nvPr/>
        </p:nvSpPr>
        <p:spPr>
          <a:xfrm rot="1838848">
            <a:off x="3444486" y="3826615"/>
            <a:ext cx="1197251" cy="2511523"/>
          </a:xfrm>
          <a:prstGeom prst="downArrow">
            <a:avLst/>
          </a:prstGeom>
          <a:solidFill>
            <a:srgbClr val="C00000">
              <a:alpha val="25485"/>
            </a:srgb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
        <p:nvSpPr>
          <p:cNvPr id="23" name="TextBox 22">
            <a:extLst>
              <a:ext uri="{FF2B5EF4-FFF2-40B4-BE49-F238E27FC236}">
                <a16:creationId xmlns:a16="http://schemas.microsoft.com/office/drawing/2014/main" id="{099BEC0D-CAE4-245E-F5C4-12AF0DBE3F17}"/>
              </a:ext>
            </a:extLst>
          </p:cNvPr>
          <p:cNvSpPr txBox="1"/>
          <p:nvPr/>
        </p:nvSpPr>
        <p:spPr>
          <a:xfrm>
            <a:off x="5878535" y="6211140"/>
            <a:ext cx="11215665" cy="779701"/>
          </a:xfrm>
          <a:prstGeom prst="rect">
            <a:avLst/>
          </a:prstGeom>
          <a:solidFill>
            <a:srgbClr val="C00000">
              <a:alpha val="22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lang="en-IT" sz="4400" dirty="0">
                <a:latin typeface="Helvetica Neue" panose="02000503000000020004" pitchFamily="2" charset="0"/>
                <a:ea typeface="Helvetica Neue" panose="02000503000000020004" pitchFamily="2" charset="0"/>
                <a:cs typeface="Helvetica Neue" panose="02000503000000020004" pitchFamily="2" charset="0"/>
              </a:rPr>
              <a:t>The lead cooled Gen-IV fission reactors</a:t>
            </a:r>
          </a:p>
        </p:txBody>
      </p:sp>
      <p:sp>
        <p:nvSpPr>
          <p:cNvPr id="24" name="Down Arrow 23">
            <a:extLst>
              <a:ext uri="{FF2B5EF4-FFF2-40B4-BE49-F238E27FC236}">
                <a16:creationId xmlns:a16="http://schemas.microsoft.com/office/drawing/2014/main" id="{FC83B2E8-AA40-9335-07AF-16E4EC19418D}"/>
              </a:ext>
            </a:extLst>
          </p:cNvPr>
          <p:cNvSpPr/>
          <p:nvPr/>
        </p:nvSpPr>
        <p:spPr>
          <a:xfrm rot="20640983">
            <a:off x="10935379" y="4004873"/>
            <a:ext cx="1125752" cy="2155004"/>
          </a:xfrm>
          <a:prstGeom prst="downArrow">
            <a:avLst/>
          </a:prstGeom>
          <a:solidFill>
            <a:srgbClr val="C00000">
              <a:alpha val="25485"/>
            </a:srgb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75860378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2" grpId="0" animBg="1"/>
      <p:bldP spid="23"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494C2-93C4-65EA-1D06-E9032E45AE0E}"/>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1BB33A22-48B4-510B-31EE-E12057103433}"/>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a:t>
            </a:fld>
            <a:endParaRPr dirty="0"/>
          </a:p>
        </p:txBody>
      </p:sp>
      <p:sp>
        <p:nvSpPr>
          <p:cNvPr id="2" name="TextBox 3">
            <a:extLst>
              <a:ext uri="{FF2B5EF4-FFF2-40B4-BE49-F238E27FC236}">
                <a16:creationId xmlns:a16="http://schemas.microsoft.com/office/drawing/2014/main" id="{CCF3F465-59C8-6332-FEC1-00C3F420FA48}"/>
              </a:ext>
            </a:extLst>
          </p:cNvPr>
          <p:cNvSpPr txBox="1"/>
          <p:nvPr/>
        </p:nvSpPr>
        <p:spPr>
          <a:xfrm>
            <a:off x="3216387" y="118325"/>
            <a:ext cx="10907487" cy="774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4400" b="1">
                <a:latin typeface="Helvetica"/>
                <a:ea typeface="Helvetica"/>
                <a:cs typeface="Helvetica"/>
                <a:sym typeface="Helvetica"/>
              </a:defRPr>
            </a:lvl1pPr>
          </a:lstStyle>
          <a:p>
            <a:r>
              <a:rPr dirty="0"/>
              <a:t>Divertor Tokamak Test facility</a:t>
            </a:r>
          </a:p>
        </p:txBody>
      </p:sp>
      <p:sp>
        <p:nvSpPr>
          <p:cNvPr id="3" name="Divertor Tokamak Test (DTT) facility">
            <a:extLst>
              <a:ext uri="{FF2B5EF4-FFF2-40B4-BE49-F238E27FC236}">
                <a16:creationId xmlns:a16="http://schemas.microsoft.com/office/drawing/2014/main" id="{B7A6A506-F5E3-B836-035E-E18FDBE38793}"/>
              </a:ext>
            </a:extLst>
          </p:cNvPr>
          <p:cNvSpPr txBox="1"/>
          <p:nvPr/>
        </p:nvSpPr>
        <p:spPr>
          <a:xfrm>
            <a:off x="48415" y="1169797"/>
            <a:ext cx="8677055" cy="7027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900" b="1">
                <a:solidFill>
                  <a:srgbClr val="FF030D"/>
                </a:solidFill>
                <a:latin typeface="Helvetica"/>
                <a:ea typeface="Helvetica"/>
                <a:cs typeface="Helvetica"/>
                <a:sym typeface="Helvetica"/>
              </a:defRPr>
            </a:lvl1pPr>
          </a:lstStyle>
          <a:p>
            <a:r>
              <a:rPr dirty="0">
                <a:solidFill>
                  <a:schemeClr val="accent5"/>
                </a:solidFill>
              </a:rPr>
              <a:t>Divertor Tokamak Test (DTT) facility</a:t>
            </a:r>
          </a:p>
        </p:txBody>
      </p:sp>
      <p:sp>
        <p:nvSpPr>
          <p:cNvPr id="4" name="Construction at ENEA Labs in…">
            <a:extLst>
              <a:ext uri="{FF2B5EF4-FFF2-40B4-BE49-F238E27FC236}">
                <a16:creationId xmlns:a16="http://schemas.microsoft.com/office/drawing/2014/main" id="{DE6F07AD-78EE-871A-1208-E28A93590D52}"/>
              </a:ext>
            </a:extLst>
          </p:cNvPr>
          <p:cNvSpPr txBox="1"/>
          <p:nvPr/>
        </p:nvSpPr>
        <p:spPr>
          <a:xfrm>
            <a:off x="10848956" y="2641097"/>
            <a:ext cx="5647380" cy="14875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3000" b="1">
                <a:solidFill>
                  <a:srgbClr val="333333"/>
                </a:solidFill>
                <a:latin typeface="Helvetica Neue"/>
                <a:ea typeface="Helvetica Neue"/>
                <a:cs typeface="Helvetica Neue"/>
                <a:sym typeface="Helvetica Neue"/>
              </a:defRPr>
            </a:pPr>
            <a:r>
              <a:rPr lang="it-IT" dirty="0" err="1"/>
              <a:t>Superconducting</a:t>
            </a:r>
            <a:r>
              <a:rPr lang="it-IT" dirty="0"/>
              <a:t> </a:t>
            </a:r>
            <a:r>
              <a:rPr lang="it-IT" dirty="0" err="1"/>
              <a:t>tokamak</a:t>
            </a:r>
            <a:endParaRPr lang="it-IT" dirty="0"/>
          </a:p>
          <a:p>
            <a:pPr algn="l" defTabSz="457200">
              <a:defRPr sz="3000" b="1">
                <a:solidFill>
                  <a:srgbClr val="333333"/>
                </a:solidFill>
                <a:latin typeface="Helvetica Neue"/>
                <a:ea typeface="Helvetica Neue"/>
                <a:cs typeface="Helvetica Neue"/>
                <a:sym typeface="Helvetica Neue"/>
              </a:defRPr>
            </a:pPr>
            <a:r>
              <a:rPr lang="it-IT" dirty="0"/>
              <a:t>C</a:t>
            </a:r>
            <a:r>
              <a:rPr dirty="0" err="1"/>
              <a:t>onstruction</a:t>
            </a:r>
            <a:r>
              <a:rPr dirty="0"/>
              <a:t> at ENEA Labs in </a:t>
            </a:r>
          </a:p>
          <a:p>
            <a:pPr algn="l" defTabSz="457200">
              <a:defRPr sz="3000" b="1">
                <a:solidFill>
                  <a:srgbClr val="333333"/>
                </a:solidFill>
                <a:latin typeface="Helvetica Neue"/>
                <a:ea typeface="Helvetica Neue"/>
                <a:cs typeface="Helvetica Neue"/>
                <a:sym typeface="Helvetica Neue"/>
              </a:defRPr>
            </a:pPr>
            <a:r>
              <a:rPr dirty="0"/>
              <a:t>Frascati (Rome), Italy</a:t>
            </a:r>
          </a:p>
        </p:txBody>
      </p:sp>
      <p:sp>
        <p:nvSpPr>
          <p:cNvPr id="6" name="EXPECTED COST ~ 600M€">
            <a:extLst>
              <a:ext uri="{FF2B5EF4-FFF2-40B4-BE49-F238E27FC236}">
                <a16:creationId xmlns:a16="http://schemas.microsoft.com/office/drawing/2014/main" id="{7FBF21D9-F9B3-055E-E56B-9B1209173102}"/>
              </a:ext>
            </a:extLst>
          </p:cNvPr>
          <p:cNvSpPr txBox="1"/>
          <p:nvPr/>
        </p:nvSpPr>
        <p:spPr>
          <a:xfrm>
            <a:off x="1887860" y="7926362"/>
            <a:ext cx="5105565" cy="5642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457200">
              <a:defRPr sz="3000" b="1">
                <a:solidFill>
                  <a:srgbClr val="333333"/>
                </a:solidFill>
                <a:latin typeface="Helvetica Neue"/>
                <a:ea typeface="Helvetica Neue"/>
                <a:cs typeface="Helvetica Neue"/>
                <a:sym typeface="Helvetica Neue"/>
              </a:defRPr>
            </a:lvl1pPr>
          </a:lstStyle>
          <a:p>
            <a:r>
              <a:rPr dirty="0"/>
              <a:t>EXPECTED COST ~ </a:t>
            </a:r>
            <a:r>
              <a:rPr lang="it-IT" dirty="0"/>
              <a:t>750</a:t>
            </a:r>
            <a:r>
              <a:rPr dirty="0"/>
              <a:t>M</a:t>
            </a:r>
            <a:r>
              <a:rPr lang="it-IT" dirty="0"/>
              <a:t> </a:t>
            </a:r>
            <a:r>
              <a:rPr dirty="0"/>
              <a:t>€</a:t>
            </a:r>
          </a:p>
        </p:txBody>
      </p:sp>
      <p:pic>
        <p:nvPicPr>
          <p:cNvPr id="9" name="Image" descr="Image">
            <a:extLst>
              <a:ext uri="{FF2B5EF4-FFF2-40B4-BE49-F238E27FC236}">
                <a16:creationId xmlns:a16="http://schemas.microsoft.com/office/drawing/2014/main" id="{7669868C-A3FD-A8B5-7D7E-DFD038465B84}"/>
              </a:ext>
            </a:extLst>
          </p:cNvPr>
          <p:cNvPicPr>
            <a:picLocks noChangeAspect="1"/>
          </p:cNvPicPr>
          <p:nvPr/>
        </p:nvPicPr>
        <p:blipFill>
          <a:blip r:embed="rId3"/>
          <a:stretch>
            <a:fillRect/>
          </a:stretch>
        </p:blipFill>
        <p:spPr>
          <a:xfrm>
            <a:off x="1418102" y="2016670"/>
            <a:ext cx="5937680" cy="5586527"/>
          </a:xfrm>
          <a:prstGeom prst="rect">
            <a:avLst/>
          </a:prstGeom>
          <a:ln w="12700">
            <a:miter lim="400000"/>
          </a:ln>
        </p:spPr>
      </p:pic>
      <p:sp>
        <p:nvSpPr>
          <p:cNvPr id="10" name="Construction at ENEA Labs in…">
            <a:extLst>
              <a:ext uri="{FF2B5EF4-FFF2-40B4-BE49-F238E27FC236}">
                <a16:creationId xmlns:a16="http://schemas.microsoft.com/office/drawing/2014/main" id="{BBBF78E9-0883-1F4D-C029-DD136FBA95EF}"/>
              </a:ext>
            </a:extLst>
          </p:cNvPr>
          <p:cNvSpPr txBox="1"/>
          <p:nvPr/>
        </p:nvSpPr>
        <p:spPr>
          <a:xfrm>
            <a:off x="10848956" y="5125863"/>
            <a:ext cx="5423050" cy="5642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defTabSz="457200">
              <a:defRPr sz="3000" b="1">
                <a:solidFill>
                  <a:srgbClr val="333333"/>
                </a:solidFill>
                <a:latin typeface="Helvetica Neue"/>
                <a:ea typeface="Helvetica Neue"/>
                <a:cs typeface="Helvetica Neue"/>
                <a:sym typeface="Helvetica Neue"/>
              </a:defRPr>
            </a:pPr>
            <a:r>
              <a:rPr lang="it-IT" dirty="0">
                <a:solidFill>
                  <a:srgbClr val="C00000"/>
                </a:solidFill>
              </a:rPr>
              <a:t>First plasma </a:t>
            </a:r>
            <a:r>
              <a:rPr lang="it-IT" dirty="0" err="1">
                <a:solidFill>
                  <a:srgbClr val="C00000"/>
                </a:solidFill>
              </a:rPr>
              <a:t>expected</a:t>
            </a:r>
            <a:r>
              <a:rPr lang="it-IT" dirty="0">
                <a:solidFill>
                  <a:srgbClr val="C00000"/>
                </a:solidFill>
              </a:rPr>
              <a:t> 2032</a:t>
            </a:r>
            <a:endParaRPr dirty="0">
              <a:solidFill>
                <a:srgbClr val="C00000"/>
              </a:solidFill>
            </a:endParaRPr>
          </a:p>
        </p:txBody>
      </p:sp>
      <p:sp>
        <p:nvSpPr>
          <p:cNvPr id="11" name="TextBox 10">
            <a:extLst>
              <a:ext uri="{FF2B5EF4-FFF2-40B4-BE49-F238E27FC236}">
                <a16:creationId xmlns:a16="http://schemas.microsoft.com/office/drawing/2014/main" id="{DDCF1903-3FC6-4F7A-B212-144D9A497680}"/>
              </a:ext>
            </a:extLst>
          </p:cNvPr>
          <p:cNvSpPr txBox="1"/>
          <p:nvPr/>
        </p:nvSpPr>
        <p:spPr>
          <a:xfrm>
            <a:off x="10848956" y="6997903"/>
            <a:ext cx="3770264"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36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Focus on power </a:t>
            </a:r>
          </a:p>
          <a:p>
            <a:pPr marL="0" marR="0" indent="0" algn="ctr" defTabSz="584200" rtl="0" fontAlgn="auto" latinLnBrk="0" hangingPunct="0">
              <a:lnSpc>
                <a:spcPct val="100000"/>
              </a:lnSpc>
              <a:spcBef>
                <a:spcPts val="0"/>
              </a:spcBef>
              <a:spcAft>
                <a:spcPts val="0"/>
              </a:spcAft>
              <a:buClrTx/>
              <a:buSzTx/>
              <a:buFontTx/>
              <a:buNone/>
              <a:tabLst/>
            </a:pPr>
            <a:r>
              <a:rPr lang="en-GB" b="1" dirty="0">
                <a:latin typeface="Helvetica Neue" panose="02000503000000020004" pitchFamily="2" charset="0"/>
                <a:ea typeface="Helvetica Neue" panose="02000503000000020004" pitchFamily="2" charset="0"/>
                <a:cs typeface="Helvetica Neue" panose="02000503000000020004" pitchFamily="2" charset="0"/>
              </a:rPr>
              <a:t>p</a:t>
            </a:r>
            <a:r>
              <a:rPr lang="en-IT" b="1" dirty="0">
                <a:latin typeface="Helvetica Neue" panose="02000503000000020004" pitchFamily="2" charset="0"/>
                <a:ea typeface="Helvetica Neue" panose="02000503000000020004" pitchFamily="2" charset="0"/>
                <a:cs typeface="Helvetica Neue" panose="02000503000000020004" pitchFamily="2" charset="0"/>
              </a:rPr>
              <a:t>article exhaust</a:t>
            </a:r>
            <a:endParaRPr kumimoji="0" lang="en-IT" sz="36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spTree>
    <p:extLst>
      <p:ext uri="{BB962C8B-B14F-4D97-AF65-F5344CB8AC3E}">
        <p14:creationId xmlns:p14="http://schemas.microsoft.com/office/powerpoint/2010/main" val="390947674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69C43-DAF5-748D-4DD6-FFB9BDA14772}"/>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1DD7A2DC-6BA6-FD8A-51E1-D9C4124F6445}"/>
              </a:ext>
            </a:extLst>
          </p:cNvPr>
          <p:cNvSpPr txBox="1">
            <a:spLocks noGrp="1"/>
          </p:cNvSpPr>
          <p:nvPr>
            <p:ph type="sldNum" sz="quarter" idx="4294967295"/>
          </p:nvPr>
        </p:nvSpPr>
        <p:spPr>
          <a:xfrm>
            <a:off x="15890708" y="422850"/>
            <a:ext cx="270462" cy="419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a:t>
            </a:fld>
            <a:endParaRPr dirty="0"/>
          </a:p>
        </p:txBody>
      </p:sp>
      <p:sp>
        <p:nvSpPr>
          <p:cNvPr id="2" name="TextBox 3">
            <a:extLst>
              <a:ext uri="{FF2B5EF4-FFF2-40B4-BE49-F238E27FC236}">
                <a16:creationId xmlns:a16="http://schemas.microsoft.com/office/drawing/2014/main" id="{60C5519C-7885-FDF4-421E-F9988BFEFFF3}"/>
              </a:ext>
            </a:extLst>
          </p:cNvPr>
          <p:cNvSpPr txBox="1"/>
          <p:nvPr/>
        </p:nvSpPr>
        <p:spPr>
          <a:xfrm>
            <a:off x="3216387" y="174397"/>
            <a:ext cx="10907487" cy="774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4400" b="1">
                <a:latin typeface="Helvetica"/>
                <a:ea typeface="Helvetica"/>
                <a:cs typeface="Helvetica"/>
                <a:sym typeface="Helvetica"/>
              </a:defRPr>
            </a:lvl1pPr>
          </a:lstStyle>
          <a:p>
            <a:r>
              <a:rPr dirty="0"/>
              <a:t>D</a:t>
            </a:r>
            <a:r>
              <a:rPr lang="it-IT" dirty="0"/>
              <a:t>TT – ASIPP </a:t>
            </a:r>
            <a:r>
              <a:rPr lang="it-IT" dirty="0" err="1"/>
              <a:t>collaboration</a:t>
            </a:r>
            <a:endParaRPr dirty="0"/>
          </a:p>
        </p:txBody>
      </p:sp>
      <p:pic>
        <p:nvPicPr>
          <p:cNvPr id="5" name="Picture 4" descr="DTT-Project">
            <a:extLst>
              <a:ext uri="{FF2B5EF4-FFF2-40B4-BE49-F238E27FC236}">
                <a16:creationId xmlns:a16="http://schemas.microsoft.com/office/drawing/2014/main" id="{036F2A3D-B8D1-A985-109D-1E56DD111FFA}"/>
              </a:ext>
            </a:extLst>
          </p:cNvPr>
          <p:cNvPicPr>
            <a:picLocks noChangeAspect="1"/>
          </p:cNvPicPr>
          <p:nvPr/>
        </p:nvPicPr>
        <p:blipFill>
          <a:blip r:embed="rId3"/>
          <a:stretch>
            <a:fillRect/>
          </a:stretch>
        </p:blipFill>
        <p:spPr>
          <a:xfrm>
            <a:off x="48415" y="73859"/>
            <a:ext cx="1095938" cy="1095938"/>
          </a:xfrm>
          <a:prstGeom prst="rect">
            <a:avLst/>
          </a:prstGeom>
        </p:spPr>
      </p:pic>
      <p:pic>
        <p:nvPicPr>
          <p:cNvPr id="7" name="Picture 6" descr="Chinese Academy of Sciences">
            <a:extLst>
              <a:ext uri="{FF2B5EF4-FFF2-40B4-BE49-F238E27FC236}">
                <a16:creationId xmlns:a16="http://schemas.microsoft.com/office/drawing/2014/main" id="{171B4C52-F57A-4769-74BA-7D55DF189C8C}"/>
              </a:ext>
            </a:extLst>
          </p:cNvPr>
          <p:cNvPicPr>
            <a:picLocks noChangeAspect="1"/>
          </p:cNvPicPr>
          <p:nvPr/>
        </p:nvPicPr>
        <p:blipFill>
          <a:blip r:embed="rId4"/>
          <a:stretch>
            <a:fillRect/>
          </a:stretch>
        </p:blipFill>
        <p:spPr>
          <a:xfrm>
            <a:off x="16181396" y="41301"/>
            <a:ext cx="1110452" cy="1040895"/>
          </a:xfrm>
          <a:prstGeom prst="rect">
            <a:avLst/>
          </a:prstGeom>
        </p:spPr>
      </p:pic>
      <p:pic>
        <p:nvPicPr>
          <p:cNvPr id="8" name="Immagine 9">
            <a:extLst>
              <a:ext uri="{FF2B5EF4-FFF2-40B4-BE49-F238E27FC236}">
                <a16:creationId xmlns:a16="http://schemas.microsoft.com/office/drawing/2014/main" id="{6C801B61-6D47-6601-6740-6A184C2242DC}"/>
              </a:ext>
            </a:extLst>
          </p:cNvPr>
          <p:cNvPicPr>
            <a:picLocks noChangeAspect="1"/>
          </p:cNvPicPr>
          <p:nvPr/>
        </p:nvPicPr>
        <p:blipFill>
          <a:blip r:embed="rId5"/>
          <a:stretch>
            <a:fillRect/>
          </a:stretch>
        </p:blipFill>
        <p:spPr>
          <a:xfrm>
            <a:off x="12524509" y="1237031"/>
            <a:ext cx="4767339" cy="8475267"/>
          </a:xfrm>
          <a:prstGeom prst="rect">
            <a:avLst/>
          </a:prstGeom>
        </p:spPr>
      </p:pic>
      <p:sp>
        <p:nvSpPr>
          <p:cNvPr id="12" name="Segnaposto testo 2">
            <a:extLst>
              <a:ext uri="{FF2B5EF4-FFF2-40B4-BE49-F238E27FC236}">
                <a16:creationId xmlns:a16="http://schemas.microsoft.com/office/drawing/2014/main" id="{23AE97A9-297F-F0BA-B636-AFDA47C29BC2}"/>
              </a:ext>
            </a:extLst>
          </p:cNvPr>
          <p:cNvSpPr txBox="1">
            <a:spLocks/>
          </p:cNvSpPr>
          <p:nvPr/>
        </p:nvSpPr>
        <p:spPr>
          <a:xfrm>
            <a:off x="48415" y="1237031"/>
            <a:ext cx="12235600" cy="7996257"/>
          </a:xfrm>
          <a:prstGeom prst="rect">
            <a:avLst/>
          </a:prstGeom>
        </p:spPr>
        <p:txBody>
          <a:bodyPr/>
          <a:lst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9pPr>
          </a:lstStyle>
          <a:p>
            <a:pPr algn="just" hangingPunct="1">
              <a:spcAft>
                <a:spcPts val="300"/>
              </a:spcAft>
              <a:buFont typeface="Wingdings" pitchFamily="2" charset="2"/>
              <a:buChar char="q"/>
            </a:pPr>
            <a:r>
              <a:rPr lang="en-US" sz="3100" dirty="0">
                <a:latin typeface="Helvetica Neue" panose="02000503000000020004" pitchFamily="2" charset="0"/>
                <a:ea typeface="Helvetica Neue" panose="02000503000000020004" pitchFamily="2" charset="0"/>
                <a:cs typeface="Helvetica Neue" panose="02000503000000020004" pitchFamily="2" charset="0"/>
              </a:rPr>
              <a:t>Prof. </a:t>
            </a:r>
            <a:r>
              <a:rPr lang="en-US" sz="3100" dirty="0" err="1">
                <a:latin typeface="Helvetica Neue" panose="02000503000000020004" pitchFamily="2" charset="0"/>
                <a:ea typeface="Helvetica Neue" panose="02000503000000020004" pitchFamily="2" charset="0"/>
                <a:cs typeface="Helvetica Neue" panose="02000503000000020004" pitchFamily="2" charset="0"/>
              </a:rPr>
              <a:t>Jiangang</a:t>
            </a:r>
            <a:r>
              <a:rPr lang="en-US" sz="3100" dirty="0">
                <a:latin typeface="Helvetica Neue" panose="02000503000000020004" pitchFamily="2" charset="0"/>
                <a:ea typeface="Helvetica Neue" panose="02000503000000020004" pitchFamily="2" charset="0"/>
                <a:cs typeface="Helvetica Neue" panose="02000503000000020004" pitchFamily="2" charset="0"/>
              </a:rPr>
              <a:t> Li, member of Chinese Academy of Engineering and also member of the DTT Technical and Scientific Committee since its establishment</a:t>
            </a:r>
          </a:p>
          <a:p>
            <a:pPr algn="just" hangingPunct="1">
              <a:spcBef>
                <a:spcPts val="600"/>
              </a:spcBef>
              <a:spcAft>
                <a:spcPts val="300"/>
              </a:spcAft>
              <a:buFont typeface="Wingdings" pitchFamily="2" charset="2"/>
              <a:buChar char="q"/>
            </a:pPr>
            <a:r>
              <a:rPr lang="en-US" sz="3100" dirty="0">
                <a:latin typeface="Helvetica Neue" panose="02000503000000020004" pitchFamily="2" charset="0"/>
                <a:ea typeface="Helvetica Neue" panose="02000503000000020004" pitchFamily="2" charset="0"/>
                <a:cs typeface="Helvetica Neue" panose="02000503000000020004" pitchFamily="2" charset="0"/>
              </a:rPr>
              <a:t>Exchange of information in the design and fabrication of superconducting magnets in particular with regard to the hybrid solution (LTS and HTS) adopted for BEST and to be exported in DTT</a:t>
            </a:r>
          </a:p>
          <a:p>
            <a:pPr algn="just" hangingPunct="1">
              <a:spcBef>
                <a:spcPts val="600"/>
              </a:spcBef>
              <a:spcAft>
                <a:spcPts val="300"/>
              </a:spcAft>
              <a:buFont typeface="Wingdings" pitchFamily="2" charset="2"/>
              <a:buChar char="q"/>
            </a:pPr>
            <a:r>
              <a:rPr lang="en-US" sz="3100" dirty="0">
                <a:latin typeface="Helvetica Neue" panose="02000503000000020004" pitchFamily="2" charset="0"/>
                <a:ea typeface="Helvetica Neue" panose="02000503000000020004" pitchFamily="2" charset="0"/>
                <a:cs typeface="Helvetica Neue" panose="02000503000000020004" pitchFamily="2" charset="0"/>
              </a:rPr>
              <a:t>Exchange of information in the design and fabrication of plasma facing components</a:t>
            </a:r>
          </a:p>
          <a:p>
            <a:pPr algn="just" hangingPunct="1">
              <a:spcBef>
                <a:spcPts val="600"/>
              </a:spcBef>
              <a:spcAft>
                <a:spcPts val="300"/>
              </a:spcAft>
              <a:buFont typeface="Wingdings" pitchFamily="2" charset="2"/>
              <a:buChar char="q"/>
            </a:pPr>
            <a:r>
              <a:rPr lang="en-US" sz="3100" dirty="0">
                <a:latin typeface="Helvetica Neue" panose="02000503000000020004" pitchFamily="2" charset="0"/>
                <a:ea typeface="Helvetica Neue" panose="02000503000000020004" pitchFamily="2" charset="0"/>
                <a:cs typeface="Helvetica Neue" panose="02000503000000020004" pitchFamily="2" charset="0"/>
              </a:rPr>
              <a:t>Exchange of information for possible collaboration between on the feasibility study on a MMC power supply for NBI.</a:t>
            </a:r>
          </a:p>
          <a:p>
            <a:pPr algn="just" hangingPunct="1">
              <a:spcBef>
                <a:spcPts val="600"/>
              </a:spcBef>
              <a:spcAft>
                <a:spcPts val="300"/>
              </a:spcAft>
              <a:buFont typeface="Wingdings" pitchFamily="2" charset="2"/>
              <a:buChar char="q"/>
            </a:pPr>
            <a:r>
              <a:rPr lang="en-US" sz="3100" dirty="0">
                <a:latin typeface="Helvetica Neue" panose="02000503000000020004" pitchFamily="2" charset="0"/>
                <a:ea typeface="Helvetica Neue" panose="02000503000000020004" pitchFamily="2" charset="0"/>
                <a:cs typeface="Helvetica Neue" panose="02000503000000020004" pitchFamily="2" charset="0"/>
              </a:rPr>
              <a:t>Exchange of information for possible collaboration in the filed of remote handling for DTT and CRAFT, the Comprehensive Research Facility for Fusion Technology, especially with regard to the pipe cut and welding</a:t>
            </a:r>
            <a:r>
              <a:rPr lang="en-US" sz="3200" dirty="0">
                <a:latin typeface="Helvetica Neue" panose="02000503000000020004" pitchFamily="2" charset="0"/>
                <a:ea typeface="Helvetica Neue" panose="02000503000000020004" pitchFamily="2" charset="0"/>
                <a:cs typeface="Helvetica Neue" panose="02000503000000020004" pitchFamily="2" charset="0"/>
              </a:rPr>
              <a:t>.</a:t>
            </a:r>
          </a:p>
          <a:p>
            <a:pPr algn="just" hangingPunct="1">
              <a:spcBef>
                <a:spcPts val="600"/>
              </a:spcBef>
              <a:buFont typeface="Wingdings" pitchFamily="2" charset="2"/>
              <a:buChar char="q"/>
            </a:pPr>
            <a:endParaRPr lang="en-US" sz="2600" dirty="0"/>
          </a:p>
          <a:p>
            <a:pPr algn="just" hangingPunct="1">
              <a:spcBef>
                <a:spcPts val="600"/>
              </a:spcBef>
              <a:buFont typeface="Wingdings" pitchFamily="2" charset="2"/>
              <a:buChar char="q"/>
            </a:pPr>
            <a:endParaRPr lang="en-US" sz="2600" dirty="0"/>
          </a:p>
        </p:txBody>
      </p:sp>
      <p:sp>
        <p:nvSpPr>
          <p:cNvPr id="13" name="TextBox 12">
            <a:extLst>
              <a:ext uri="{FF2B5EF4-FFF2-40B4-BE49-F238E27FC236}">
                <a16:creationId xmlns:a16="http://schemas.microsoft.com/office/drawing/2014/main" id="{807118D0-0531-B1B8-98BC-677F8C8447AF}"/>
              </a:ext>
            </a:extLst>
          </p:cNvPr>
          <p:cNvSpPr txBox="1"/>
          <p:nvPr/>
        </p:nvSpPr>
        <p:spPr>
          <a:xfrm>
            <a:off x="12619891" y="9178819"/>
            <a:ext cx="4576574" cy="53347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Courtesy of Gian Mario Polli</a:t>
            </a:r>
          </a:p>
        </p:txBody>
      </p:sp>
      <p:sp>
        <p:nvSpPr>
          <p:cNvPr id="17" name="Right Arrow 16">
            <a:extLst>
              <a:ext uri="{FF2B5EF4-FFF2-40B4-BE49-F238E27FC236}">
                <a16:creationId xmlns:a16="http://schemas.microsoft.com/office/drawing/2014/main" id="{B88BC1BD-F439-8CAD-3977-E979CD9A3C13}"/>
              </a:ext>
            </a:extLst>
          </p:cNvPr>
          <p:cNvSpPr/>
          <p:nvPr/>
        </p:nvSpPr>
        <p:spPr>
          <a:xfrm>
            <a:off x="11110300" y="8384419"/>
            <a:ext cx="1052945" cy="537670"/>
          </a:xfrm>
          <a:prstGeom prst="rightArrow">
            <a:avLst/>
          </a:prstGeom>
          <a:solidFill>
            <a:srgbClr val="C0000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IT" sz="24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55860563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C1A20-DD62-6A2A-881E-C5774AF752DC}"/>
            </a:ext>
          </a:extLst>
        </p:cNvPr>
        <p:cNvGrpSpPr/>
        <p:nvPr/>
      </p:nvGrpSpPr>
      <p:grpSpPr>
        <a:xfrm>
          <a:off x="0" y="0"/>
          <a:ext cx="0" cy="0"/>
          <a:chOff x="0" y="0"/>
          <a:chExt cx="0" cy="0"/>
        </a:xfrm>
      </p:grpSpPr>
      <p:sp>
        <p:nvSpPr>
          <p:cNvPr id="469" name="Title 3">
            <a:extLst>
              <a:ext uri="{FF2B5EF4-FFF2-40B4-BE49-F238E27FC236}">
                <a16:creationId xmlns:a16="http://schemas.microsoft.com/office/drawing/2014/main" id="{E5D58475-41B1-E6F5-0E0C-6C1B42EA3243}"/>
              </a:ext>
            </a:extLst>
          </p:cNvPr>
          <p:cNvSpPr txBox="1">
            <a:spLocks noGrp="1"/>
          </p:cNvSpPr>
          <p:nvPr>
            <p:ph type="title"/>
          </p:nvPr>
        </p:nvSpPr>
        <p:spPr>
          <a:xfrm>
            <a:off x="3647749" y="40112"/>
            <a:ext cx="11381505" cy="1134404"/>
          </a:xfrm>
          <a:prstGeom prst="rect">
            <a:avLst/>
          </a:prstGeom>
        </p:spPr>
        <p:txBody>
          <a:bodyPr>
            <a:noAutofit/>
          </a:bodyPr>
          <a:lstStyle>
            <a:lvl1pPr algn="ctr">
              <a:lnSpc>
                <a:spcPct val="90000"/>
              </a:lnSpc>
              <a:defRPr sz="5000" b="1"/>
            </a:lvl1pPr>
          </a:lstStyle>
          <a:p>
            <a:r>
              <a:rPr lang="it-IT" dirty="0"/>
              <a:t>EU – CN </a:t>
            </a:r>
            <a:r>
              <a:rPr lang="it-IT" dirty="0" err="1"/>
              <a:t>collaboration</a:t>
            </a:r>
            <a:r>
              <a:rPr lang="it-IT" dirty="0"/>
              <a:t> on </a:t>
            </a:r>
            <a:r>
              <a:rPr lang="it-IT" dirty="0" err="1"/>
              <a:t>magnets</a:t>
            </a:r>
            <a:endParaRPr dirty="0"/>
          </a:p>
        </p:txBody>
      </p:sp>
      <p:sp>
        <p:nvSpPr>
          <p:cNvPr id="470" name="Slide Number">
            <a:extLst>
              <a:ext uri="{FF2B5EF4-FFF2-40B4-BE49-F238E27FC236}">
                <a16:creationId xmlns:a16="http://schemas.microsoft.com/office/drawing/2014/main" id="{1584DDD8-480C-1E53-0243-B85AF68C82E5}"/>
              </a:ext>
            </a:extLst>
          </p:cNvPr>
          <p:cNvSpPr txBox="1">
            <a:spLocks noGrp="1"/>
          </p:cNvSpPr>
          <p:nvPr>
            <p:ph type="sldNum" sz="quarter" idx="4294967295"/>
          </p:nvPr>
        </p:nvSpPr>
        <p:spPr>
          <a:xfrm>
            <a:off x="15764959" y="426325"/>
            <a:ext cx="398702" cy="419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a:t>
            </a:fld>
            <a:endParaRPr/>
          </a:p>
        </p:txBody>
      </p:sp>
      <p:sp>
        <p:nvSpPr>
          <p:cNvPr id="2" name="TextBox 1">
            <a:extLst>
              <a:ext uri="{FF2B5EF4-FFF2-40B4-BE49-F238E27FC236}">
                <a16:creationId xmlns:a16="http://schemas.microsoft.com/office/drawing/2014/main" id="{68870A1B-3A4B-DAA0-08EC-A3CCB3F68525}"/>
              </a:ext>
            </a:extLst>
          </p:cNvPr>
          <p:cNvSpPr txBox="1"/>
          <p:nvPr/>
        </p:nvSpPr>
        <p:spPr>
          <a:xfrm>
            <a:off x="11845171" y="9189343"/>
            <a:ext cx="5321971"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Courtesy of Giuseppe Celentano</a:t>
            </a:r>
          </a:p>
        </p:txBody>
      </p:sp>
      <p:pic>
        <p:nvPicPr>
          <p:cNvPr id="9" name="Picture 8">
            <a:extLst>
              <a:ext uri="{FF2B5EF4-FFF2-40B4-BE49-F238E27FC236}">
                <a16:creationId xmlns:a16="http://schemas.microsoft.com/office/drawing/2014/main" id="{C27732AC-AF9F-4B80-E9FB-5D8773C05684}"/>
              </a:ext>
            </a:extLst>
          </p:cNvPr>
          <p:cNvPicPr>
            <a:picLocks noChangeAspect="1"/>
          </p:cNvPicPr>
          <p:nvPr/>
        </p:nvPicPr>
        <p:blipFill>
          <a:blip r:embed="rId3"/>
          <a:stretch>
            <a:fillRect/>
          </a:stretch>
        </p:blipFill>
        <p:spPr>
          <a:xfrm>
            <a:off x="254000" y="68733"/>
            <a:ext cx="3393749" cy="954492"/>
          </a:xfrm>
          <a:prstGeom prst="rect">
            <a:avLst/>
          </a:prstGeom>
        </p:spPr>
      </p:pic>
      <p:pic>
        <p:nvPicPr>
          <p:cNvPr id="17" name="Picture 16" descr="Chinese Academy of Sciences">
            <a:extLst>
              <a:ext uri="{FF2B5EF4-FFF2-40B4-BE49-F238E27FC236}">
                <a16:creationId xmlns:a16="http://schemas.microsoft.com/office/drawing/2014/main" id="{EE045809-D773-752F-4287-7F9FA2BA8A0F}"/>
              </a:ext>
            </a:extLst>
          </p:cNvPr>
          <p:cNvPicPr>
            <a:picLocks noChangeAspect="1"/>
          </p:cNvPicPr>
          <p:nvPr/>
        </p:nvPicPr>
        <p:blipFill>
          <a:blip r:embed="rId4"/>
          <a:stretch>
            <a:fillRect/>
          </a:stretch>
        </p:blipFill>
        <p:spPr>
          <a:xfrm>
            <a:off x="16180432" y="65875"/>
            <a:ext cx="1110452" cy="1040895"/>
          </a:xfrm>
          <a:prstGeom prst="rect">
            <a:avLst/>
          </a:prstGeom>
        </p:spPr>
      </p:pic>
      <p:sp>
        <p:nvSpPr>
          <p:cNvPr id="3" name="Segnaposto testo 4">
            <a:extLst>
              <a:ext uri="{FF2B5EF4-FFF2-40B4-BE49-F238E27FC236}">
                <a16:creationId xmlns:a16="http://schemas.microsoft.com/office/drawing/2014/main" id="{55D42DA4-4ADB-E9E1-3B7E-36791F997459}"/>
              </a:ext>
            </a:extLst>
          </p:cNvPr>
          <p:cNvSpPr txBox="1">
            <a:spLocks/>
          </p:cNvSpPr>
          <p:nvPr/>
        </p:nvSpPr>
        <p:spPr>
          <a:xfrm>
            <a:off x="523395" y="1447250"/>
            <a:ext cx="16767489" cy="1353065"/>
          </a:xfrm>
          <a:prstGeom prst="rect">
            <a:avLst/>
          </a:prstGeom>
        </p:spPr>
        <p:txBody>
          <a:bodyPr/>
          <a:lst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9pPr>
          </a:lstStyle>
          <a:p>
            <a:pPr marL="0" indent="0" hangingPunct="1">
              <a:buFontTx/>
              <a:buNone/>
            </a:pPr>
            <a:r>
              <a:rPr lang="en-US" sz="3200" b="1" dirty="0">
                <a:latin typeface="Helvetica Neue" panose="02000503000000020004" pitchFamily="2" charset="0"/>
                <a:ea typeface="Helvetica Neue" panose="02000503000000020004" pitchFamily="2" charset="0"/>
                <a:cs typeface="Helvetica Neue" panose="02000503000000020004" pitchFamily="2" charset="0"/>
              </a:rPr>
              <a:t>In the </a:t>
            </a:r>
            <a:r>
              <a:rPr lang="en-US" sz="3200" b="1" dirty="0" err="1">
                <a:latin typeface="Helvetica Neue" panose="02000503000000020004" pitchFamily="2" charset="0"/>
                <a:ea typeface="Helvetica Neue" panose="02000503000000020004" pitchFamily="2" charset="0"/>
                <a:cs typeface="Helvetica Neue" panose="02000503000000020004" pitchFamily="2" charset="0"/>
              </a:rPr>
              <a:t>EUROfusion</a:t>
            </a:r>
            <a:r>
              <a:rPr lang="en-US" sz="3200" b="1" dirty="0">
                <a:latin typeface="Helvetica Neue" panose="02000503000000020004" pitchFamily="2" charset="0"/>
                <a:ea typeface="Helvetica Neue" panose="02000503000000020004" pitchFamily="2" charset="0"/>
                <a:cs typeface="Helvetica Neue" panose="02000503000000020004" pitchFamily="2" charset="0"/>
              </a:rPr>
              <a:t> framework, since 2020, ENEA has signed a collaboration agreement with ASIPP to develop the </a:t>
            </a:r>
            <a:r>
              <a:rPr lang="en-US" sz="3200" b="1"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HTS technology for fusion magnets</a:t>
            </a:r>
            <a:r>
              <a:rPr lang="en-US" sz="3200" b="1" dirty="0">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4" name="CasellaDiTesto 5">
            <a:extLst>
              <a:ext uri="{FF2B5EF4-FFF2-40B4-BE49-F238E27FC236}">
                <a16:creationId xmlns:a16="http://schemas.microsoft.com/office/drawing/2014/main" id="{4053C1F8-4F93-69D0-718A-A283564FB081}"/>
              </a:ext>
            </a:extLst>
          </p:cNvPr>
          <p:cNvSpPr txBox="1"/>
          <p:nvPr/>
        </p:nvSpPr>
        <p:spPr>
          <a:xfrm>
            <a:off x="523395" y="2664542"/>
            <a:ext cx="15216268" cy="1474956"/>
          </a:xfrm>
          <a:prstGeom prst="rect">
            <a:avLst/>
          </a:prstGeom>
          <a:noFill/>
        </p:spPr>
        <p:txBody>
          <a:bodyPr wrap="square">
            <a:spAutoFit/>
          </a:bodyPr>
          <a:lstStyle/>
          <a:p>
            <a:pPr>
              <a:lnSpc>
                <a:spcPct val="150000"/>
              </a:lnSpc>
            </a:pPr>
            <a:r>
              <a:rPr lang="en-GB" sz="3200" b="1" dirty="0" err="1">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EUROfusion</a:t>
            </a:r>
            <a:r>
              <a:rPr lang="en-GB" sz="3200" b="1"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institutions</a:t>
            </a:r>
            <a:r>
              <a:rPr lang="en-GB" sz="3200" dirty="0">
                <a:latin typeface="Helvetica Neue" panose="02000503000000020004" pitchFamily="2" charset="0"/>
                <a:ea typeface="Helvetica Neue" panose="02000503000000020004" pitchFamily="2" charset="0"/>
                <a:cs typeface="Helvetica Neue" panose="02000503000000020004" pitchFamily="2" charset="0"/>
              </a:rPr>
              <a:t>:  ENEA, EPFL, Uni. Twente, IPPLM, IAP, CEA, KIT</a:t>
            </a:r>
          </a:p>
          <a:p>
            <a:pPr>
              <a:lnSpc>
                <a:spcPct val="150000"/>
              </a:lnSpc>
            </a:pPr>
            <a:r>
              <a:rPr lang="en-GB" sz="3200" b="1"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Chinese institution</a:t>
            </a:r>
            <a:r>
              <a:rPr lang="en-GB" sz="3200" dirty="0">
                <a:latin typeface="Helvetica Neue" panose="02000503000000020004" pitchFamily="2" charset="0"/>
                <a:ea typeface="Helvetica Neue" panose="02000503000000020004" pitchFamily="2" charset="0"/>
                <a:cs typeface="Helvetica Neue" panose="02000503000000020004" pitchFamily="2" charset="0"/>
              </a:rPr>
              <a:t>: ASIPP</a:t>
            </a:r>
          </a:p>
        </p:txBody>
      </p:sp>
      <p:sp>
        <p:nvSpPr>
          <p:cNvPr id="6" name="Segnaposto testo 5">
            <a:extLst>
              <a:ext uri="{FF2B5EF4-FFF2-40B4-BE49-F238E27FC236}">
                <a16:creationId xmlns:a16="http://schemas.microsoft.com/office/drawing/2014/main" id="{D8E56DA7-B594-F9DD-C7E4-0D881E5F5D8D}"/>
              </a:ext>
            </a:extLst>
          </p:cNvPr>
          <p:cNvSpPr txBox="1">
            <a:spLocks/>
          </p:cNvSpPr>
          <p:nvPr/>
        </p:nvSpPr>
        <p:spPr>
          <a:xfrm>
            <a:off x="523395" y="4608884"/>
            <a:ext cx="16357600" cy="2573012"/>
          </a:xfrm>
          <a:prstGeom prst="rect">
            <a:avLst/>
          </a:prstGeom>
          <a:ln>
            <a:solidFill>
              <a:srgbClr val="C00000"/>
            </a:solidFill>
          </a:ln>
        </p:spPr>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16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buFont typeface="Wingdings" pitchFamily="2" charset="2"/>
              <a:buChar char="Ø"/>
            </a:pPr>
            <a:r>
              <a:rPr lang="en-US" sz="2800" noProof="0" dirty="0">
                <a:latin typeface="Helvetica Neue" panose="02000503000000020004" pitchFamily="2" charset="0"/>
                <a:ea typeface="Helvetica Neue" panose="02000503000000020004" pitchFamily="2" charset="0"/>
                <a:cs typeface="Helvetica Neue" panose="02000503000000020004" pitchFamily="2" charset="0"/>
              </a:rPr>
              <a:t>The aim is to cooperate on High Temperature Superconducting (HTS) technologies for EU-DEMO, BEST and CFTER magnet systems to maximize the probability of success of these projects. </a:t>
            </a:r>
          </a:p>
          <a:p>
            <a:pPr>
              <a:spcAft>
                <a:spcPts val="600"/>
              </a:spcAft>
              <a:buFont typeface="Wingdings" pitchFamily="2" charset="2"/>
              <a:buChar char="Ø"/>
            </a:pPr>
            <a:r>
              <a:rPr lang="en-US" sz="2800" noProof="0" dirty="0">
                <a:latin typeface="Helvetica Neue" panose="02000503000000020004" pitchFamily="2" charset="0"/>
                <a:ea typeface="Helvetica Neue" panose="02000503000000020004" pitchFamily="2" charset="0"/>
                <a:cs typeface="Helvetica Neue" panose="02000503000000020004" pitchFamily="2" charset="0"/>
              </a:rPr>
              <a:t>Exchange of personnel (including hosting PhD students and visiting researchers) is organized between ASIPP and EU Institutions.</a:t>
            </a:r>
          </a:p>
          <a:p>
            <a:pPr>
              <a:spcAft>
                <a:spcPts val="600"/>
              </a:spcAft>
              <a:buFont typeface="Wingdings" pitchFamily="2" charset="2"/>
              <a:buChar char="Ø"/>
            </a:pPr>
            <a:r>
              <a:rPr lang="en-US" sz="2800" dirty="0">
                <a:latin typeface="Helvetica Neue" panose="02000503000000020004" pitchFamily="2" charset="0"/>
                <a:ea typeface="Helvetica Neue" panose="02000503000000020004" pitchFamily="2" charset="0"/>
                <a:cs typeface="Helvetica Neue" panose="02000503000000020004" pitchFamily="2" charset="0"/>
              </a:rPr>
              <a:t>Recently, the collaboration for defining the BEST Research Plan has started.</a:t>
            </a:r>
            <a:endParaRPr lang="en-US" sz="2800" noProof="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35102835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56E63-3046-B5A7-FE45-98AEF98B40E7}"/>
            </a:ext>
          </a:extLst>
        </p:cNvPr>
        <p:cNvGrpSpPr/>
        <p:nvPr/>
      </p:nvGrpSpPr>
      <p:grpSpPr>
        <a:xfrm>
          <a:off x="0" y="0"/>
          <a:ext cx="0" cy="0"/>
          <a:chOff x="0" y="0"/>
          <a:chExt cx="0" cy="0"/>
        </a:xfrm>
      </p:grpSpPr>
      <p:sp>
        <p:nvSpPr>
          <p:cNvPr id="469" name="Title 3">
            <a:extLst>
              <a:ext uri="{FF2B5EF4-FFF2-40B4-BE49-F238E27FC236}">
                <a16:creationId xmlns:a16="http://schemas.microsoft.com/office/drawing/2014/main" id="{D8443C6A-0DC3-D0ED-B3DD-9EE6AED8D43C}"/>
              </a:ext>
            </a:extLst>
          </p:cNvPr>
          <p:cNvSpPr txBox="1">
            <a:spLocks noGrp="1"/>
          </p:cNvSpPr>
          <p:nvPr>
            <p:ph type="title"/>
          </p:nvPr>
        </p:nvSpPr>
        <p:spPr>
          <a:xfrm>
            <a:off x="2159001" y="40112"/>
            <a:ext cx="12870254" cy="1134404"/>
          </a:xfrm>
          <a:prstGeom prst="rect">
            <a:avLst/>
          </a:prstGeom>
        </p:spPr>
        <p:txBody>
          <a:bodyPr>
            <a:noAutofit/>
          </a:bodyPr>
          <a:lstStyle>
            <a:lvl1pPr algn="ctr">
              <a:lnSpc>
                <a:spcPct val="90000"/>
              </a:lnSpc>
              <a:defRPr sz="5000" b="1"/>
            </a:lvl1pPr>
          </a:lstStyle>
          <a:p>
            <a:r>
              <a:rPr lang="it-IT" dirty="0"/>
              <a:t>ENEA activities in EU – CN </a:t>
            </a:r>
            <a:r>
              <a:rPr lang="it-IT" dirty="0" err="1"/>
              <a:t>collaboration</a:t>
            </a:r>
            <a:endParaRPr dirty="0"/>
          </a:p>
        </p:txBody>
      </p:sp>
      <p:sp>
        <p:nvSpPr>
          <p:cNvPr id="470" name="Slide Number">
            <a:extLst>
              <a:ext uri="{FF2B5EF4-FFF2-40B4-BE49-F238E27FC236}">
                <a16:creationId xmlns:a16="http://schemas.microsoft.com/office/drawing/2014/main" id="{EF04E8BC-1205-4DC8-4EE5-349D32693992}"/>
              </a:ext>
            </a:extLst>
          </p:cNvPr>
          <p:cNvSpPr txBox="1">
            <a:spLocks noGrp="1"/>
          </p:cNvSpPr>
          <p:nvPr>
            <p:ph type="sldNum" sz="quarter" idx="4294967295"/>
          </p:nvPr>
        </p:nvSpPr>
        <p:spPr>
          <a:xfrm>
            <a:off x="15764959" y="426325"/>
            <a:ext cx="39870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
        <p:nvSpPr>
          <p:cNvPr id="2" name="TextBox 1">
            <a:extLst>
              <a:ext uri="{FF2B5EF4-FFF2-40B4-BE49-F238E27FC236}">
                <a16:creationId xmlns:a16="http://schemas.microsoft.com/office/drawing/2014/main" id="{71CF1119-224D-393C-E6B3-A45021B428CF}"/>
              </a:ext>
            </a:extLst>
          </p:cNvPr>
          <p:cNvSpPr txBox="1"/>
          <p:nvPr/>
        </p:nvSpPr>
        <p:spPr>
          <a:xfrm>
            <a:off x="0" y="8316550"/>
            <a:ext cx="5321971"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Courtesy of Giuseppe Celentano</a:t>
            </a:r>
          </a:p>
        </p:txBody>
      </p:sp>
      <p:pic>
        <p:nvPicPr>
          <p:cNvPr id="9" name="Picture 8">
            <a:extLst>
              <a:ext uri="{FF2B5EF4-FFF2-40B4-BE49-F238E27FC236}">
                <a16:creationId xmlns:a16="http://schemas.microsoft.com/office/drawing/2014/main" id="{3FFC830E-2DE1-E9AD-AF35-C675590D1C78}"/>
              </a:ext>
            </a:extLst>
          </p:cNvPr>
          <p:cNvPicPr>
            <a:picLocks noChangeAspect="1"/>
          </p:cNvPicPr>
          <p:nvPr/>
        </p:nvPicPr>
        <p:blipFill>
          <a:blip r:embed="rId3"/>
          <a:stretch>
            <a:fillRect/>
          </a:stretch>
        </p:blipFill>
        <p:spPr>
          <a:xfrm>
            <a:off x="13946514" y="8850029"/>
            <a:ext cx="3393749" cy="954492"/>
          </a:xfrm>
          <a:prstGeom prst="rect">
            <a:avLst/>
          </a:prstGeom>
        </p:spPr>
      </p:pic>
      <p:pic>
        <p:nvPicPr>
          <p:cNvPr id="17" name="Picture 16" descr="Chinese Academy of Sciences">
            <a:extLst>
              <a:ext uri="{FF2B5EF4-FFF2-40B4-BE49-F238E27FC236}">
                <a16:creationId xmlns:a16="http://schemas.microsoft.com/office/drawing/2014/main" id="{F4312D1C-28FC-6111-3294-2B2C64E05BA5}"/>
              </a:ext>
            </a:extLst>
          </p:cNvPr>
          <p:cNvPicPr>
            <a:picLocks noChangeAspect="1"/>
          </p:cNvPicPr>
          <p:nvPr/>
        </p:nvPicPr>
        <p:blipFill>
          <a:blip r:embed="rId4"/>
          <a:stretch>
            <a:fillRect/>
          </a:stretch>
        </p:blipFill>
        <p:spPr>
          <a:xfrm>
            <a:off x="16180432" y="65875"/>
            <a:ext cx="1110452" cy="1040895"/>
          </a:xfrm>
          <a:prstGeom prst="rect">
            <a:avLst/>
          </a:prstGeom>
        </p:spPr>
      </p:pic>
      <p:sp>
        <p:nvSpPr>
          <p:cNvPr id="5" name="Rettangolo 33">
            <a:extLst>
              <a:ext uri="{FF2B5EF4-FFF2-40B4-BE49-F238E27FC236}">
                <a16:creationId xmlns:a16="http://schemas.microsoft.com/office/drawing/2014/main" id="{3F582F0D-5F21-8701-EA74-99A692041BEC}"/>
              </a:ext>
            </a:extLst>
          </p:cNvPr>
          <p:cNvSpPr/>
          <p:nvPr/>
        </p:nvSpPr>
        <p:spPr>
          <a:xfrm>
            <a:off x="152830" y="1394644"/>
            <a:ext cx="8038045" cy="1815882"/>
          </a:xfrm>
          <a:prstGeom prst="rect">
            <a:avLst/>
          </a:prstGeom>
          <a:ln w="25400">
            <a:noFill/>
          </a:ln>
        </p:spPr>
        <p:txBody>
          <a:bodyPr wrap="square">
            <a:spAutoFit/>
          </a:bodyPr>
          <a:lstStyle/>
          <a:p>
            <a:r>
              <a:rPr lang="en-GB" sz="2800" b="1" dirty="0">
                <a:solidFill>
                  <a:srgbClr val="0000FF"/>
                </a:solidFill>
                <a:latin typeface="Helvetica Neue" panose="02000503000000020004" pitchFamily="2" charset="0"/>
                <a:ea typeface="Helvetica Neue" panose="02000503000000020004" pitchFamily="2" charset="0"/>
                <a:cs typeface="Helvetica Neue" panose="02000503000000020004" pitchFamily="2" charset="0"/>
              </a:rPr>
              <a:t>Experiment to study the quench propagation on HTS conductors.</a:t>
            </a:r>
          </a:p>
          <a:p>
            <a:r>
              <a:rPr lang="en-GB" sz="2800" dirty="0">
                <a:latin typeface="Helvetica Neue" panose="02000503000000020004" pitchFamily="2" charset="0"/>
                <a:ea typeface="Helvetica Neue" panose="02000503000000020004" pitchFamily="2" charset="0"/>
                <a:cs typeface="Helvetica Neue" panose="02000503000000020004" pitchFamily="2" charset="0"/>
              </a:rPr>
              <a:t>to quantify quench propagation velocity and effects of localized hot spot temperature</a:t>
            </a:r>
          </a:p>
        </p:txBody>
      </p:sp>
      <p:grpSp>
        <p:nvGrpSpPr>
          <p:cNvPr id="7" name="Gruppo 36">
            <a:extLst>
              <a:ext uri="{FF2B5EF4-FFF2-40B4-BE49-F238E27FC236}">
                <a16:creationId xmlns:a16="http://schemas.microsoft.com/office/drawing/2014/main" id="{51423571-2D11-0462-73D4-132570EAD007}"/>
              </a:ext>
            </a:extLst>
          </p:cNvPr>
          <p:cNvGrpSpPr/>
          <p:nvPr/>
        </p:nvGrpSpPr>
        <p:grpSpPr>
          <a:xfrm>
            <a:off x="416908" y="3498384"/>
            <a:ext cx="7509888" cy="4860572"/>
            <a:chOff x="29325" y="2319722"/>
            <a:chExt cx="3931572" cy="2193445"/>
          </a:xfrm>
        </p:grpSpPr>
        <p:pic>
          <p:nvPicPr>
            <p:cNvPr id="8" name="Immagine 31">
              <a:extLst>
                <a:ext uri="{FF2B5EF4-FFF2-40B4-BE49-F238E27FC236}">
                  <a16:creationId xmlns:a16="http://schemas.microsoft.com/office/drawing/2014/main" id="{67FDD65B-8527-E3E9-90E3-0862CDBA30C2}"/>
                </a:ext>
              </a:extLst>
            </p:cNvPr>
            <p:cNvPicPr>
              <a:picLocks noChangeAspect="1"/>
            </p:cNvPicPr>
            <p:nvPr/>
          </p:nvPicPr>
          <p:blipFill>
            <a:blip r:embed="rId5"/>
            <a:stretch>
              <a:fillRect/>
            </a:stretch>
          </p:blipFill>
          <p:spPr>
            <a:xfrm>
              <a:off x="29325" y="2319722"/>
              <a:ext cx="3931572" cy="2193445"/>
            </a:xfrm>
            <a:prstGeom prst="rect">
              <a:avLst/>
            </a:prstGeom>
          </p:spPr>
        </p:pic>
        <p:sp>
          <p:nvSpPr>
            <p:cNvPr id="10" name="Rettangolo 32">
              <a:extLst>
                <a:ext uri="{FF2B5EF4-FFF2-40B4-BE49-F238E27FC236}">
                  <a16:creationId xmlns:a16="http://schemas.microsoft.com/office/drawing/2014/main" id="{0CA23F4A-185D-2159-3809-567D878566DB}"/>
                </a:ext>
              </a:extLst>
            </p:cNvPr>
            <p:cNvSpPr/>
            <p:nvPr/>
          </p:nvSpPr>
          <p:spPr>
            <a:xfrm>
              <a:off x="1785887" y="2393854"/>
              <a:ext cx="882369" cy="184597"/>
            </a:xfrm>
            <a:prstGeom prst="rect">
              <a:avLst/>
            </a:prstGeom>
          </p:spPr>
          <p:txBody>
            <a:bodyPr wrap="none">
              <a:spAutoFit/>
            </a:bodyPr>
            <a:lstStyle>
              <a:defPPr>
                <a:defRPr lang="it-IT"/>
              </a:defPPr>
              <a:lvl1pPr marL="0" algn="l" defTabSz="457048" rtl="0" eaLnBrk="1" latinLnBrk="0" hangingPunct="1">
                <a:defRPr sz="1800" kern="1200">
                  <a:solidFill>
                    <a:schemeClr val="tx1"/>
                  </a:solidFill>
                  <a:latin typeface="+mn-lt"/>
                  <a:ea typeface="+mn-ea"/>
                  <a:cs typeface="+mn-cs"/>
                </a:defRPr>
              </a:lvl1pPr>
              <a:lvl2pPr marL="457048" algn="l" defTabSz="457048" rtl="0" eaLnBrk="1" latinLnBrk="0" hangingPunct="1">
                <a:defRPr sz="1800" kern="1200">
                  <a:solidFill>
                    <a:schemeClr val="tx1"/>
                  </a:solidFill>
                  <a:latin typeface="+mn-lt"/>
                  <a:ea typeface="+mn-ea"/>
                  <a:cs typeface="+mn-cs"/>
                </a:defRPr>
              </a:lvl2pPr>
              <a:lvl3pPr marL="914096" algn="l" defTabSz="457048" rtl="0" eaLnBrk="1" latinLnBrk="0" hangingPunct="1">
                <a:defRPr sz="1800" kern="1200">
                  <a:solidFill>
                    <a:schemeClr val="tx1"/>
                  </a:solidFill>
                  <a:latin typeface="+mn-lt"/>
                  <a:ea typeface="+mn-ea"/>
                  <a:cs typeface="+mn-cs"/>
                </a:defRPr>
              </a:lvl3pPr>
              <a:lvl4pPr marL="1371143" algn="l" defTabSz="457048" rtl="0" eaLnBrk="1" latinLnBrk="0" hangingPunct="1">
                <a:defRPr sz="1800" kern="1200">
                  <a:solidFill>
                    <a:schemeClr val="tx1"/>
                  </a:solidFill>
                  <a:latin typeface="+mn-lt"/>
                  <a:ea typeface="+mn-ea"/>
                  <a:cs typeface="+mn-cs"/>
                </a:defRPr>
              </a:lvl4pPr>
              <a:lvl5pPr marL="1828189" algn="l" defTabSz="457048" rtl="0" eaLnBrk="1" latinLnBrk="0" hangingPunct="1">
                <a:defRPr sz="1800" kern="1200">
                  <a:solidFill>
                    <a:schemeClr val="tx1"/>
                  </a:solidFill>
                  <a:latin typeface="+mn-lt"/>
                  <a:ea typeface="+mn-ea"/>
                  <a:cs typeface="+mn-cs"/>
                </a:defRPr>
              </a:lvl5pPr>
              <a:lvl6pPr marL="2285238" algn="l" defTabSz="457048" rtl="0" eaLnBrk="1" latinLnBrk="0" hangingPunct="1">
                <a:defRPr sz="1800" kern="1200">
                  <a:solidFill>
                    <a:schemeClr val="tx1"/>
                  </a:solidFill>
                  <a:latin typeface="+mn-lt"/>
                  <a:ea typeface="+mn-ea"/>
                  <a:cs typeface="+mn-cs"/>
                </a:defRPr>
              </a:lvl6pPr>
              <a:lvl7pPr marL="2742287" algn="l" defTabSz="457048" rtl="0" eaLnBrk="1" latinLnBrk="0" hangingPunct="1">
                <a:defRPr sz="1800" kern="1200">
                  <a:solidFill>
                    <a:schemeClr val="tx1"/>
                  </a:solidFill>
                  <a:latin typeface="+mn-lt"/>
                  <a:ea typeface="+mn-ea"/>
                  <a:cs typeface="+mn-cs"/>
                </a:defRPr>
              </a:lvl7pPr>
              <a:lvl8pPr marL="3199332" algn="l" defTabSz="457048" rtl="0" eaLnBrk="1" latinLnBrk="0" hangingPunct="1">
                <a:defRPr sz="1800" kern="1200">
                  <a:solidFill>
                    <a:schemeClr val="tx1"/>
                  </a:solidFill>
                  <a:latin typeface="+mn-lt"/>
                  <a:ea typeface="+mn-ea"/>
                  <a:cs typeface="+mn-cs"/>
                </a:defRPr>
              </a:lvl8pPr>
              <a:lvl9pPr marL="3656380" algn="l" defTabSz="457048" rtl="0" eaLnBrk="1" latinLnBrk="0" hangingPunct="1">
                <a:defRPr sz="1800" kern="1200">
                  <a:solidFill>
                    <a:schemeClr val="tx1"/>
                  </a:solidFill>
                  <a:latin typeface="+mn-lt"/>
                  <a:ea typeface="+mn-ea"/>
                  <a:cs typeface="+mn-cs"/>
                </a:defRPr>
              </a:lvl9pPr>
            </a:lstStyle>
            <a:p>
              <a:r>
                <a:rPr lang="en-GB" sz="1000" dirty="0">
                  <a:solidFill>
                    <a:srgbClr val="0700FF"/>
                  </a:solidFill>
                </a:rPr>
                <a:t>@ 15 kA, 10.85 T</a:t>
              </a:r>
              <a:endParaRPr lang="it-IT" sz="1000" dirty="0">
                <a:solidFill>
                  <a:srgbClr val="0700FF"/>
                </a:solidFill>
              </a:endParaRPr>
            </a:p>
          </p:txBody>
        </p:sp>
        <p:sp>
          <p:nvSpPr>
            <p:cNvPr id="11" name="Rettangolo 34">
              <a:extLst>
                <a:ext uri="{FF2B5EF4-FFF2-40B4-BE49-F238E27FC236}">
                  <a16:creationId xmlns:a16="http://schemas.microsoft.com/office/drawing/2014/main" id="{C3E5F7A0-D82D-F36B-3C7B-9E9B2D48747C}"/>
                </a:ext>
              </a:extLst>
            </p:cNvPr>
            <p:cNvSpPr/>
            <p:nvPr/>
          </p:nvSpPr>
          <p:spPr>
            <a:xfrm>
              <a:off x="1785886" y="2560284"/>
              <a:ext cx="882369" cy="184597"/>
            </a:xfrm>
            <a:prstGeom prst="rect">
              <a:avLst/>
            </a:prstGeom>
          </p:spPr>
          <p:txBody>
            <a:bodyPr wrap="none">
              <a:spAutoFit/>
            </a:bodyPr>
            <a:lstStyle>
              <a:defPPr>
                <a:defRPr lang="it-IT"/>
              </a:defPPr>
              <a:lvl1pPr marL="0" algn="l" defTabSz="457048" rtl="0" eaLnBrk="1" latinLnBrk="0" hangingPunct="1">
                <a:defRPr sz="1800" kern="1200">
                  <a:solidFill>
                    <a:schemeClr val="tx1"/>
                  </a:solidFill>
                  <a:latin typeface="+mn-lt"/>
                  <a:ea typeface="+mn-ea"/>
                  <a:cs typeface="+mn-cs"/>
                </a:defRPr>
              </a:lvl1pPr>
              <a:lvl2pPr marL="457048" algn="l" defTabSz="457048" rtl="0" eaLnBrk="1" latinLnBrk="0" hangingPunct="1">
                <a:defRPr sz="1800" kern="1200">
                  <a:solidFill>
                    <a:schemeClr val="tx1"/>
                  </a:solidFill>
                  <a:latin typeface="+mn-lt"/>
                  <a:ea typeface="+mn-ea"/>
                  <a:cs typeface="+mn-cs"/>
                </a:defRPr>
              </a:lvl2pPr>
              <a:lvl3pPr marL="914096" algn="l" defTabSz="457048" rtl="0" eaLnBrk="1" latinLnBrk="0" hangingPunct="1">
                <a:defRPr sz="1800" kern="1200">
                  <a:solidFill>
                    <a:schemeClr val="tx1"/>
                  </a:solidFill>
                  <a:latin typeface="+mn-lt"/>
                  <a:ea typeface="+mn-ea"/>
                  <a:cs typeface="+mn-cs"/>
                </a:defRPr>
              </a:lvl3pPr>
              <a:lvl4pPr marL="1371143" algn="l" defTabSz="457048" rtl="0" eaLnBrk="1" latinLnBrk="0" hangingPunct="1">
                <a:defRPr sz="1800" kern="1200">
                  <a:solidFill>
                    <a:schemeClr val="tx1"/>
                  </a:solidFill>
                  <a:latin typeface="+mn-lt"/>
                  <a:ea typeface="+mn-ea"/>
                  <a:cs typeface="+mn-cs"/>
                </a:defRPr>
              </a:lvl4pPr>
              <a:lvl5pPr marL="1828189" algn="l" defTabSz="457048" rtl="0" eaLnBrk="1" latinLnBrk="0" hangingPunct="1">
                <a:defRPr sz="1800" kern="1200">
                  <a:solidFill>
                    <a:schemeClr val="tx1"/>
                  </a:solidFill>
                  <a:latin typeface="+mn-lt"/>
                  <a:ea typeface="+mn-ea"/>
                  <a:cs typeface="+mn-cs"/>
                </a:defRPr>
              </a:lvl5pPr>
              <a:lvl6pPr marL="2285238" algn="l" defTabSz="457048" rtl="0" eaLnBrk="1" latinLnBrk="0" hangingPunct="1">
                <a:defRPr sz="1800" kern="1200">
                  <a:solidFill>
                    <a:schemeClr val="tx1"/>
                  </a:solidFill>
                  <a:latin typeface="+mn-lt"/>
                  <a:ea typeface="+mn-ea"/>
                  <a:cs typeface="+mn-cs"/>
                </a:defRPr>
              </a:lvl6pPr>
              <a:lvl7pPr marL="2742287" algn="l" defTabSz="457048" rtl="0" eaLnBrk="1" latinLnBrk="0" hangingPunct="1">
                <a:defRPr sz="1800" kern="1200">
                  <a:solidFill>
                    <a:schemeClr val="tx1"/>
                  </a:solidFill>
                  <a:latin typeface="+mn-lt"/>
                  <a:ea typeface="+mn-ea"/>
                  <a:cs typeface="+mn-cs"/>
                </a:defRPr>
              </a:lvl7pPr>
              <a:lvl8pPr marL="3199332" algn="l" defTabSz="457048" rtl="0" eaLnBrk="1" latinLnBrk="0" hangingPunct="1">
                <a:defRPr sz="1800" kern="1200">
                  <a:solidFill>
                    <a:schemeClr val="tx1"/>
                  </a:solidFill>
                  <a:latin typeface="+mn-lt"/>
                  <a:ea typeface="+mn-ea"/>
                  <a:cs typeface="+mn-cs"/>
                </a:defRPr>
              </a:lvl8pPr>
              <a:lvl9pPr marL="3656380" algn="l" defTabSz="457048" rtl="0" eaLnBrk="1" latinLnBrk="0" hangingPunct="1">
                <a:defRPr sz="1800" kern="1200">
                  <a:solidFill>
                    <a:schemeClr val="tx1"/>
                  </a:solidFill>
                  <a:latin typeface="+mn-lt"/>
                  <a:ea typeface="+mn-ea"/>
                  <a:cs typeface="+mn-cs"/>
                </a:defRPr>
              </a:lvl9pPr>
            </a:lstStyle>
            <a:p>
              <a:r>
                <a:rPr lang="en-GB" sz="1000" dirty="0">
                  <a:solidFill>
                    <a:srgbClr val="FF0000"/>
                  </a:solidFill>
                </a:rPr>
                <a:t>@ 13 kA, 10.85 T</a:t>
              </a:r>
              <a:endParaRPr lang="it-IT" sz="1000" dirty="0">
                <a:solidFill>
                  <a:srgbClr val="FF0000"/>
                </a:solidFill>
              </a:endParaRPr>
            </a:p>
          </p:txBody>
        </p:sp>
        <p:pic>
          <p:nvPicPr>
            <p:cNvPr id="12" name="Immagine 37">
              <a:extLst>
                <a:ext uri="{FF2B5EF4-FFF2-40B4-BE49-F238E27FC236}">
                  <a16:creationId xmlns:a16="http://schemas.microsoft.com/office/drawing/2014/main" id="{689AEBFA-0C05-EF89-F2CC-FA40F1915939}"/>
                </a:ext>
              </a:extLst>
            </p:cNvPr>
            <p:cNvPicPr>
              <a:picLocks noChangeAspect="1"/>
            </p:cNvPicPr>
            <p:nvPr/>
          </p:nvPicPr>
          <p:blipFill>
            <a:blip r:embed="rId6"/>
            <a:stretch>
              <a:fillRect/>
            </a:stretch>
          </p:blipFill>
          <p:spPr>
            <a:xfrm>
              <a:off x="728696" y="3650467"/>
              <a:ext cx="504000" cy="498980"/>
            </a:xfrm>
            <a:prstGeom prst="rect">
              <a:avLst/>
            </a:prstGeom>
          </p:spPr>
        </p:pic>
        <p:pic>
          <p:nvPicPr>
            <p:cNvPr id="13" name="Immagine 38">
              <a:extLst>
                <a:ext uri="{FF2B5EF4-FFF2-40B4-BE49-F238E27FC236}">
                  <a16:creationId xmlns:a16="http://schemas.microsoft.com/office/drawing/2014/main" id="{89A80494-9104-04CD-B3D0-FDB4D3505759}"/>
                </a:ext>
              </a:extLst>
            </p:cNvPr>
            <p:cNvPicPr>
              <a:picLocks noChangeAspect="1"/>
            </p:cNvPicPr>
            <p:nvPr/>
          </p:nvPicPr>
          <p:blipFill>
            <a:blip r:embed="rId7"/>
            <a:stretch>
              <a:fillRect/>
            </a:stretch>
          </p:blipFill>
          <p:spPr>
            <a:xfrm>
              <a:off x="1400070" y="3078677"/>
              <a:ext cx="504000" cy="499060"/>
            </a:xfrm>
            <a:prstGeom prst="rect">
              <a:avLst/>
            </a:prstGeom>
          </p:spPr>
        </p:pic>
      </p:grpSp>
      <p:pic>
        <p:nvPicPr>
          <p:cNvPr id="14" name="Immagine 16">
            <a:extLst>
              <a:ext uri="{FF2B5EF4-FFF2-40B4-BE49-F238E27FC236}">
                <a16:creationId xmlns:a16="http://schemas.microsoft.com/office/drawing/2014/main" id="{97C6F983-1FA1-BE83-2F9E-E6194B7EFBA3}"/>
              </a:ext>
            </a:extLst>
          </p:cNvPr>
          <p:cNvPicPr>
            <a:picLocks noChangeAspect="1"/>
          </p:cNvPicPr>
          <p:nvPr/>
        </p:nvPicPr>
        <p:blipFill>
          <a:blip r:embed="rId8">
            <a:extLst>
              <a:ext uri="{28A0092B-C50C-407E-A947-70E740481C1C}">
                <a14:useLocalDpi xmlns:a14="http://schemas.microsoft.com/office/drawing/2010/main" val="0"/>
              </a:ext>
            </a:extLst>
          </a:blip>
          <a:srcRect t="13940" b="11371"/>
          <a:stretch>
            <a:fillRect/>
          </a:stretch>
        </p:blipFill>
        <p:spPr>
          <a:xfrm>
            <a:off x="12039348" y="3014248"/>
            <a:ext cx="3759349" cy="3743754"/>
          </a:xfrm>
          <a:prstGeom prst="rect">
            <a:avLst/>
          </a:prstGeom>
        </p:spPr>
      </p:pic>
      <p:sp>
        <p:nvSpPr>
          <p:cNvPr id="15" name="CasellaDiTesto 17">
            <a:extLst>
              <a:ext uri="{FF2B5EF4-FFF2-40B4-BE49-F238E27FC236}">
                <a16:creationId xmlns:a16="http://schemas.microsoft.com/office/drawing/2014/main" id="{9C1C3187-BD02-D066-2530-6EA94A253D90}"/>
              </a:ext>
            </a:extLst>
          </p:cNvPr>
          <p:cNvSpPr txBox="1"/>
          <p:nvPr/>
        </p:nvSpPr>
        <p:spPr>
          <a:xfrm>
            <a:off x="15764959" y="2813027"/>
            <a:ext cx="1575303" cy="984885"/>
          </a:xfrm>
          <a:prstGeom prst="rect">
            <a:avLst/>
          </a:prstGeom>
        </p:spPr>
        <p:txBody>
          <a:bodyPr vert="horz" wrap="square" lIns="121920" tIns="0" rIns="121920" bIns="0" rtlCol="0">
            <a:spAutoFit/>
          </a:bodyPr>
          <a:lstStyle/>
          <a:p>
            <a:r>
              <a:rPr lang="it-IT" sz="3200" dirty="0">
                <a:latin typeface="Helvetica Neue" panose="02000503000000020004" pitchFamily="2" charset="0"/>
                <a:ea typeface="Helvetica Neue" panose="02000503000000020004" pitchFamily="2" charset="0"/>
                <a:cs typeface="Helvetica Neue" panose="02000503000000020004" pitchFamily="2" charset="0"/>
              </a:rPr>
              <a:t>Steel Jacket</a:t>
            </a:r>
          </a:p>
        </p:txBody>
      </p:sp>
      <p:cxnSp>
        <p:nvCxnSpPr>
          <p:cNvPr id="16" name="Connettore 2 18">
            <a:extLst>
              <a:ext uri="{FF2B5EF4-FFF2-40B4-BE49-F238E27FC236}">
                <a16:creationId xmlns:a16="http://schemas.microsoft.com/office/drawing/2014/main" id="{AAB81055-D280-42D0-ACE1-8C1290DED5B4}"/>
              </a:ext>
            </a:extLst>
          </p:cNvPr>
          <p:cNvCxnSpPr>
            <a:cxnSpLocks/>
          </p:cNvCxnSpPr>
          <p:nvPr/>
        </p:nvCxnSpPr>
        <p:spPr>
          <a:xfrm flipH="1">
            <a:off x="14976249" y="3259400"/>
            <a:ext cx="988061" cy="154216"/>
          </a:xfrm>
          <a:prstGeom prst="straightConnector1">
            <a:avLst/>
          </a:prstGeom>
          <a:ln w="127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nettore 2 20">
            <a:extLst>
              <a:ext uri="{FF2B5EF4-FFF2-40B4-BE49-F238E27FC236}">
                <a16:creationId xmlns:a16="http://schemas.microsoft.com/office/drawing/2014/main" id="{90BA7F80-9366-690D-4A1E-32454D3222AB}"/>
              </a:ext>
            </a:extLst>
          </p:cNvPr>
          <p:cNvCxnSpPr>
            <a:cxnSpLocks/>
          </p:cNvCxnSpPr>
          <p:nvPr/>
        </p:nvCxnSpPr>
        <p:spPr>
          <a:xfrm flipH="1" flipV="1">
            <a:off x="14281010" y="5114260"/>
            <a:ext cx="1603182" cy="1084808"/>
          </a:xfrm>
          <a:prstGeom prst="straightConnector1">
            <a:avLst/>
          </a:prstGeom>
          <a:ln w="127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9" name="CasellaDiTesto 21">
            <a:extLst>
              <a:ext uri="{FF2B5EF4-FFF2-40B4-BE49-F238E27FC236}">
                <a16:creationId xmlns:a16="http://schemas.microsoft.com/office/drawing/2014/main" id="{C8206A22-BCDF-6719-CF2E-07461E086503}"/>
              </a:ext>
            </a:extLst>
          </p:cNvPr>
          <p:cNvSpPr txBox="1"/>
          <p:nvPr/>
        </p:nvSpPr>
        <p:spPr>
          <a:xfrm>
            <a:off x="15860175" y="5793644"/>
            <a:ext cx="1384869" cy="984885"/>
          </a:xfrm>
          <a:prstGeom prst="rect">
            <a:avLst/>
          </a:prstGeom>
        </p:spPr>
        <p:txBody>
          <a:bodyPr vert="horz" wrap="square" lIns="121920" tIns="0" rIns="121920" bIns="0" rtlCol="0">
            <a:spAutoFit/>
          </a:bodyPr>
          <a:lstStyle/>
          <a:p>
            <a:r>
              <a:rPr lang="it-IT" sz="3200" dirty="0">
                <a:latin typeface="Helvetica Neue" panose="02000503000000020004" pitchFamily="2" charset="0"/>
                <a:ea typeface="Helvetica Neue" panose="02000503000000020004" pitchFamily="2" charset="0"/>
                <a:cs typeface="Helvetica Neue" panose="02000503000000020004" pitchFamily="2" charset="0"/>
              </a:rPr>
              <a:t>Steel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Spiral</a:t>
            </a:r>
            <a:endParaRPr lang="it-IT" sz="3200" dirty="0">
              <a:latin typeface="Helvetica Neue" panose="02000503000000020004" pitchFamily="2" charset="0"/>
              <a:ea typeface="Helvetica Neue" panose="02000503000000020004" pitchFamily="2" charset="0"/>
              <a:cs typeface="Helvetica Neue" panose="02000503000000020004" pitchFamily="2" charset="0"/>
            </a:endParaRPr>
          </a:p>
        </p:txBody>
      </p:sp>
      <p:cxnSp>
        <p:nvCxnSpPr>
          <p:cNvPr id="20" name="Connettore 2 24">
            <a:extLst>
              <a:ext uri="{FF2B5EF4-FFF2-40B4-BE49-F238E27FC236}">
                <a16:creationId xmlns:a16="http://schemas.microsoft.com/office/drawing/2014/main" id="{961E94B0-289F-CB09-B6C8-C2F45D9D3D26}"/>
              </a:ext>
            </a:extLst>
          </p:cNvPr>
          <p:cNvCxnSpPr>
            <a:cxnSpLocks/>
          </p:cNvCxnSpPr>
          <p:nvPr/>
        </p:nvCxnSpPr>
        <p:spPr>
          <a:xfrm flipH="1">
            <a:off x="14713527" y="4538739"/>
            <a:ext cx="1250783" cy="60216"/>
          </a:xfrm>
          <a:prstGeom prst="straightConnector1">
            <a:avLst/>
          </a:prstGeom>
          <a:ln w="12700">
            <a:solidFill>
              <a:srgbClr val="C00000"/>
            </a:solidFill>
            <a:tailEnd type="triangle"/>
          </a:ln>
        </p:spPr>
        <p:style>
          <a:lnRef idx="2">
            <a:schemeClr val="accent1"/>
          </a:lnRef>
          <a:fillRef idx="0">
            <a:schemeClr val="accent1"/>
          </a:fillRef>
          <a:effectRef idx="1">
            <a:schemeClr val="accent1"/>
          </a:effectRef>
          <a:fontRef idx="minor">
            <a:schemeClr val="tx1"/>
          </a:fontRef>
        </p:style>
      </p:cxnSp>
      <p:pic>
        <p:nvPicPr>
          <p:cNvPr id="21" name="Immagine 25" descr="Immagine che contiene testo, schermata, linea, design&#10;&#10;Descrizione generata automaticamente">
            <a:extLst>
              <a:ext uri="{FF2B5EF4-FFF2-40B4-BE49-F238E27FC236}">
                <a16:creationId xmlns:a16="http://schemas.microsoft.com/office/drawing/2014/main" id="{A22FBA8B-B39E-B1C1-3B48-1B1C13E43DDC}"/>
              </a:ext>
            </a:extLst>
          </p:cNvPr>
          <p:cNvPicPr>
            <a:picLocks noChangeAspect="1"/>
          </p:cNvPicPr>
          <p:nvPr/>
        </p:nvPicPr>
        <p:blipFill>
          <a:blip r:embed="rId9"/>
          <a:srcRect r="39718" b="40999"/>
          <a:stretch/>
        </p:blipFill>
        <p:spPr>
          <a:xfrm>
            <a:off x="12800451" y="7000111"/>
            <a:ext cx="4320133" cy="1919935"/>
          </a:xfrm>
          <a:prstGeom prst="rect">
            <a:avLst/>
          </a:prstGeom>
        </p:spPr>
      </p:pic>
      <p:pic>
        <p:nvPicPr>
          <p:cNvPr id="22" name="Immagine 41">
            <a:extLst>
              <a:ext uri="{FF2B5EF4-FFF2-40B4-BE49-F238E27FC236}">
                <a16:creationId xmlns:a16="http://schemas.microsoft.com/office/drawing/2014/main" id="{8AD4C8E2-47F6-0123-2E0F-689CF79B008B}"/>
              </a:ext>
            </a:extLst>
          </p:cNvPr>
          <p:cNvPicPr>
            <a:picLocks noChangeAspect="1"/>
          </p:cNvPicPr>
          <p:nvPr/>
        </p:nvPicPr>
        <p:blipFill rotWithShape="1">
          <a:blip r:embed="rId10"/>
          <a:srcRect l="24665" t="28285" r="6089" b="21757"/>
          <a:stretch/>
        </p:blipFill>
        <p:spPr>
          <a:xfrm>
            <a:off x="8015919" y="4437756"/>
            <a:ext cx="3995782" cy="2337504"/>
          </a:xfrm>
          <a:prstGeom prst="rect">
            <a:avLst/>
          </a:prstGeom>
        </p:spPr>
      </p:pic>
      <p:sp>
        <p:nvSpPr>
          <p:cNvPr id="23" name="Rettangolo 45">
            <a:extLst>
              <a:ext uri="{FF2B5EF4-FFF2-40B4-BE49-F238E27FC236}">
                <a16:creationId xmlns:a16="http://schemas.microsoft.com/office/drawing/2014/main" id="{6A9AB13D-D60B-D33F-E4E9-A1CE22F7B2FF}"/>
              </a:ext>
            </a:extLst>
          </p:cNvPr>
          <p:cNvSpPr/>
          <p:nvPr/>
        </p:nvSpPr>
        <p:spPr>
          <a:xfrm>
            <a:off x="8134030" y="1276782"/>
            <a:ext cx="9332842" cy="1474634"/>
          </a:xfrm>
          <a:prstGeom prst="rect">
            <a:avLst/>
          </a:prstGeom>
          <a:ln w="25400">
            <a:noFill/>
          </a:ln>
        </p:spPr>
        <p:txBody>
          <a:bodyPr wrap="square">
            <a:spAutoFit/>
          </a:bodyPr>
          <a:lstStyle/>
          <a:p>
            <a:pPr>
              <a:lnSpc>
                <a:spcPct val="150000"/>
              </a:lnSpc>
            </a:pPr>
            <a:r>
              <a:rPr lang="en-GB" sz="3200" b="1"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Assess the performance of HTS conductors with electromagnetic cycles (60kA, 18T, 4.5K). </a:t>
            </a:r>
          </a:p>
        </p:txBody>
      </p:sp>
      <p:sp>
        <p:nvSpPr>
          <p:cNvPr id="24" name="Rettangolo 50">
            <a:extLst>
              <a:ext uri="{FF2B5EF4-FFF2-40B4-BE49-F238E27FC236}">
                <a16:creationId xmlns:a16="http://schemas.microsoft.com/office/drawing/2014/main" id="{08B34CAD-1A64-EABA-F6F3-C96153C3D370}"/>
              </a:ext>
            </a:extLst>
          </p:cNvPr>
          <p:cNvSpPr/>
          <p:nvPr/>
        </p:nvSpPr>
        <p:spPr>
          <a:xfrm>
            <a:off x="8166858" y="2994497"/>
            <a:ext cx="3909949" cy="1077218"/>
          </a:xfrm>
          <a:prstGeom prst="rect">
            <a:avLst/>
          </a:prstGeom>
        </p:spPr>
        <p:txBody>
          <a:bodyPr wrap="square">
            <a:spAutoFit/>
          </a:bodyPr>
          <a:lstStyle/>
          <a:p>
            <a:pPr algn="ctr"/>
            <a:r>
              <a:rPr lang="it-IT" sz="3200" dirty="0" err="1">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SECtor</a:t>
            </a:r>
            <a:r>
              <a:rPr lang="it-IT" sz="3200"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ASsembled</a:t>
            </a:r>
            <a:r>
              <a:rPr lang="it-IT" sz="3200"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conductor</a:t>
            </a:r>
            <a:endParaRPr lang="it-IT" sz="3200"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CasellaDiTesto 11">
            <a:extLst>
              <a:ext uri="{FF2B5EF4-FFF2-40B4-BE49-F238E27FC236}">
                <a16:creationId xmlns:a16="http://schemas.microsoft.com/office/drawing/2014/main" id="{81B8979D-76E8-2FFF-0180-58E67701D3C9}"/>
              </a:ext>
            </a:extLst>
          </p:cNvPr>
          <p:cNvSpPr txBox="1"/>
          <p:nvPr/>
        </p:nvSpPr>
        <p:spPr>
          <a:xfrm>
            <a:off x="8343704" y="7075594"/>
            <a:ext cx="4555316" cy="1569660"/>
          </a:xfrm>
          <a:prstGeom prst="rect">
            <a:avLst/>
          </a:prstGeom>
          <a:noFill/>
        </p:spPr>
        <p:txBody>
          <a:bodyPr wrap="square">
            <a:spAutoFit/>
          </a:bodyPr>
          <a:lstStyle/>
          <a:p>
            <a:pPr algn="l"/>
            <a:r>
              <a:rPr lang="it-IT" sz="3200" dirty="0" err="1">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BRAided</a:t>
            </a:r>
            <a:r>
              <a:rPr lang="it-IT" sz="3200"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STAcks</a:t>
            </a:r>
            <a:r>
              <a:rPr lang="it-IT" sz="3200"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rPr>
              <a:t> (BRAST) of REBCO tapes</a:t>
            </a:r>
          </a:p>
        </p:txBody>
      </p:sp>
      <p:sp>
        <p:nvSpPr>
          <p:cNvPr id="29" name="CasellaDiTesto 21">
            <a:extLst>
              <a:ext uri="{FF2B5EF4-FFF2-40B4-BE49-F238E27FC236}">
                <a16:creationId xmlns:a16="http://schemas.microsoft.com/office/drawing/2014/main" id="{C4B7F10F-2D02-D1B1-6571-AFD47FC0FA56}"/>
              </a:ext>
            </a:extLst>
          </p:cNvPr>
          <p:cNvSpPr txBox="1"/>
          <p:nvPr/>
        </p:nvSpPr>
        <p:spPr>
          <a:xfrm>
            <a:off x="15860174" y="4205526"/>
            <a:ext cx="1384869" cy="984885"/>
          </a:xfrm>
          <a:prstGeom prst="rect">
            <a:avLst/>
          </a:prstGeom>
        </p:spPr>
        <p:txBody>
          <a:bodyPr vert="horz" wrap="square" lIns="121920" tIns="0" rIns="121920" bIns="0" rtlCol="0">
            <a:spAutoFit/>
          </a:bodyPr>
          <a:lstStyle/>
          <a:p>
            <a:r>
              <a:rPr lang="it-IT" sz="3200" dirty="0">
                <a:latin typeface="Helvetica Neue" panose="02000503000000020004" pitchFamily="2" charset="0"/>
                <a:ea typeface="Helvetica Neue" panose="02000503000000020004" pitchFamily="2" charset="0"/>
                <a:cs typeface="Helvetica Neue" panose="02000503000000020004" pitchFamily="2" charset="0"/>
              </a:rPr>
              <a:t>Cu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profile</a:t>
            </a:r>
            <a:endParaRPr lang="it-IT" sz="3200" dirty="0">
              <a:latin typeface="Helvetica Neue" panose="02000503000000020004" pitchFamily="2" charset="0"/>
              <a:ea typeface="Helvetica Neue" panose="02000503000000020004" pitchFamily="2" charset="0"/>
              <a:cs typeface="Helvetica Neue" panose="02000503000000020004" pitchFamily="2" charset="0"/>
            </a:endParaRPr>
          </a:p>
        </p:txBody>
      </p:sp>
      <p:cxnSp>
        <p:nvCxnSpPr>
          <p:cNvPr id="32" name="Connettore 2 20">
            <a:extLst>
              <a:ext uri="{FF2B5EF4-FFF2-40B4-BE49-F238E27FC236}">
                <a16:creationId xmlns:a16="http://schemas.microsoft.com/office/drawing/2014/main" id="{4678AFCF-A8FF-FE92-0B82-E36BED3303B4}"/>
              </a:ext>
            </a:extLst>
          </p:cNvPr>
          <p:cNvCxnSpPr>
            <a:cxnSpLocks/>
          </p:cNvCxnSpPr>
          <p:nvPr/>
        </p:nvCxnSpPr>
        <p:spPr>
          <a:xfrm flipH="1" flipV="1">
            <a:off x="14713527" y="5928670"/>
            <a:ext cx="525445" cy="862807"/>
          </a:xfrm>
          <a:prstGeom prst="straightConnector1">
            <a:avLst/>
          </a:prstGeom>
          <a:ln w="127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065316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FD34-67B7-983B-B39A-E47C4FAD5DD5}"/>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EBE1417D-C397-DD4C-7D37-2B7BB20E6256}"/>
              </a:ext>
            </a:extLst>
          </p:cNvPr>
          <p:cNvSpPr txBox="1">
            <a:spLocks noGrp="1"/>
          </p:cNvSpPr>
          <p:nvPr>
            <p:ph type="sldNum" sz="quarter" idx="4294967295"/>
          </p:nvPr>
        </p:nvSpPr>
        <p:spPr>
          <a:xfrm>
            <a:off x="16001544" y="422850"/>
            <a:ext cx="270462" cy="4192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8</a:t>
            </a:fld>
            <a:endParaRPr dirty="0"/>
          </a:p>
        </p:txBody>
      </p:sp>
      <p:sp>
        <p:nvSpPr>
          <p:cNvPr id="2" name="TextBox 3">
            <a:extLst>
              <a:ext uri="{FF2B5EF4-FFF2-40B4-BE49-F238E27FC236}">
                <a16:creationId xmlns:a16="http://schemas.microsoft.com/office/drawing/2014/main" id="{7833D8F5-5893-630B-37AF-83DD2064B6B7}"/>
              </a:ext>
            </a:extLst>
          </p:cNvPr>
          <p:cNvSpPr txBox="1"/>
          <p:nvPr/>
        </p:nvSpPr>
        <p:spPr>
          <a:xfrm>
            <a:off x="1979372" y="144909"/>
            <a:ext cx="13492195" cy="77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4400" b="1">
                <a:latin typeface="Helvetica"/>
                <a:ea typeface="Helvetica"/>
                <a:cs typeface="Helvetica"/>
                <a:sym typeface="Helvetica"/>
              </a:defRPr>
            </a:lvl1pPr>
          </a:lstStyle>
          <a:p>
            <a:r>
              <a:rPr lang="it-IT" dirty="0" err="1"/>
              <a:t>Burning</a:t>
            </a:r>
            <a:r>
              <a:rPr lang="it-IT" dirty="0"/>
              <a:t> </a:t>
            </a:r>
            <a:r>
              <a:rPr lang="it-IT" dirty="0" err="1"/>
              <a:t>Experimental</a:t>
            </a:r>
            <a:r>
              <a:rPr lang="it-IT" dirty="0"/>
              <a:t> </a:t>
            </a:r>
            <a:r>
              <a:rPr lang="it-IT" dirty="0" err="1"/>
              <a:t>Superconducting</a:t>
            </a:r>
            <a:r>
              <a:rPr lang="it-IT" dirty="0"/>
              <a:t> Tokamak</a:t>
            </a:r>
            <a:endParaRPr dirty="0"/>
          </a:p>
        </p:txBody>
      </p:sp>
      <p:sp>
        <p:nvSpPr>
          <p:cNvPr id="3" name="Divertor Tokamak Test (DTT) facility">
            <a:extLst>
              <a:ext uri="{FF2B5EF4-FFF2-40B4-BE49-F238E27FC236}">
                <a16:creationId xmlns:a16="http://schemas.microsoft.com/office/drawing/2014/main" id="{0A5A1666-D522-FEB5-6239-15F4121C05C0}"/>
              </a:ext>
            </a:extLst>
          </p:cNvPr>
          <p:cNvSpPr txBox="1"/>
          <p:nvPr/>
        </p:nvSpPr>
        <p:spPr>
          <a:xfrm>
            <a:off x="731292" y="1262890"/>
            <a:ext cx="7311297"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3900" b="1">
                <a:solidFill>
                  <a:srgbClr val="FF030D"/>
                </a:solidFill>
                <a:latin typeface="Helvetica"/>
                <a:ea typeface="Helvetica"/>
                <a:cs typeface="Helvetica"/>
                <a:sym typeface="Helvetica"/>
              </a:defRPr>
            </a:lvl1pPr>
          </a:lstStyle>
          <a:p>
            <a:r>
              <a:rPr lang="it-IT" dirty="0" err="1">
                <a:solidFill>
                  <a:schemeClr val="accent5"/>
                </a:solidFill>
              </a:rPr>
              <a:t>Burning</a:t>
            </a:r>
            <a:r>
              <a:rPr lang="it-IT" dirty="0">
                <a:solidFill>
                  <a:schemeClr val="accent5"/>
                </a:solidFill>
              </a:rPr>
              <a:t> plasma </a:t>
            </a:r>
            <a:r>
              <a:rPr lang="it-IT" dirty="0" err="1">
                <a:solidFill>
                  <a:schemeClr val="accent5"/>
                </a:solidFill>
              </a:rPr>
              <a:t>Experimental</a:t>
            </a:r>
            <a:r>
              <a:rPr lang="it-IT" dirty="0">
                <a:solidFill>
                  <a:schemeClr val="accent5"/>
                </a:solidFill>
              </a:rPr>
              <a:t> </a:t>
            </a:r>
          </a:p>
          <a:p>
            <a:r>
              <a:rPr lang="it-IT" dirty="0" err="1">
                <a:solidFill>
                  <a:schemeClr val="accent5"/>
                </a:solidFill>
              </a:rPr>
              <a:t>Superconducting</a:t>
            </a:r>
            <a:r>
              <a:rPr lang="it-IT" dirty="0">
                <a:solidFill>
                  <a:schemeClr val="accent5"/>
                </a:solidFill>
              </a:rPr>
              <a:t> Tokamak</a:t>
            </a:r>
            <a:endParaRPr dirty="0">
              <a:solidFill>
                <a:schemeClr val="accent5"/>
              </a:solidFill>
            </a:endParaRPr>
          </a:p>
        </p:txBody>
      </p:sp>
      <p:sp>
        <p:nvSpPr>
          <p:cNvPr id="4" name="Construction at ENEA Labs in…">
            <a:extLst>
              <a:ext uri="{FF2B5EF4-FFF2-40B4-BE49-F238E27FC236}">
                <a16:creationId xmlns:a16="http://schemas.microsoft.com/office/drawing/2014/main" id="{5751B16C-8F91-2CDF-C4B1-7A92A0A4CBD6}"/>
              </a:ext>
            </a:extLst>
          </p:cNvPr>
          <p:cNvSpPr txBox="1"/>
          <p:nvPr/>
        </p:nvSpPr>
        <p:spPr>
          <a:xfrm>
            <a:off x="10848956" y="2641097"/>
            <a:ext cx="5738750" cy="14875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defRPr sz="3000" b="1">
                <a:solidFill>
                  <a:srgbClr val="333333"/>
                </a:solidFill>
                <a:latin typeface="Helvetica Neue"/>
                <a:ea typeface="Helvetica Neue"/>
                <a:cs typeface="Helvetica Neue"/>
                <a:sym typeface="Helvetica Neue"/>
              </a:defRPr>
            </a:pPr>
            <a:r>
              <a:rPr lang="it-IT" dirty="0" err="1"/>
              <a:t>Superconducting</a:t>
            </a:r>
            <a:r>
              <a:rPr lang="it-IT" dirty="0"/>
              <a:t> </a:t>
            </a:r>
            <a:r>
              <a:rPr lang="it-IT" dirty="0" err="1"/>
              <a:t>tokamak</a:t>
            </a:r>
            <a:endParaRPr lang="it-IT" dirty="0"/>
          </a:p>
          <a:p>
            <a:pPr algn="l" defTabSz="457200">
              <a:defRPr sz="3000" b="1">
                <a:solidFill>
                  <a:srgbClr val="333333"/>
                </a:solidFill>
                <a:latin typeface="Helvetica Neue"/>
                <a:ea typeface="Helvetica Neue"/>
                <a:cs typeface="Helvetica Neue"/>
                <a:sym typeface="Helvetica Neue"/>
              </a:defRPr>
            </a:pPr>
            <a:r>
              <a:rPr lang="it-IT" dirty="0"/>
              <a:t>C</a:t>
            </a:r>
            <a:r>
              <a:rPr dirty="0" err="1"/>
              <a:t>onstruction</a:t>
            </a:r>
            <a:r>
              <a:rPr dirty="0"/>
              <a:t> at </a:t>
            </a:r>
            <a:r>
              <a:rPr lang="it-IT" dirty="0"/>
              <a:t>ASIPP</a:t>
            </a:r>
            <a:r>
              <a:rPr dirty="0"/>
              <a:t> Labs in </a:t>
            </a:r>
          </a:p>
          <a:p>
            <a:pPr algn="l" defTabSz="457200">
              <a:defRPr sz="3000" b="1">
                <a:solidFill>
                  <a:srgbClr val="333333"/>
                </a:solidFill>
                <a:latin typeface="Helvetica Neue"/>
                <a:ea typeface="Helvetica Neue"/>
                <a:cs typeface="Helvetica Neue"/>
                <a:sym typeface="Helvetica Neue"/>
              </a:defRPr>
            </a:pPr>
            <a:r>
              <a:rPr lang="it-IT" dirty="0"/>
              <a:t>Hefei</a:t>
            </a:r>
            <a:r>
              <a:rPr dirty="0"/>
              <a:t>, </a:t>
            </a:r>
            <a:r>
              <a:rPr lang="it-IT" dirty="0"/>
              <a:t>China</a:t>
            </a:r>
            <a:endParaRPr dirty="0"/>
          </a:p>
        </p:txBody>
      </p:sp>
      <p:sp>
        <p:nvSpPr>
          <p:cNvPr id="6" name="EXPECTED COST ~ 600M€">
            <a:extLst>
              <a:ext uri="{FF2B5EF4-FFF2-40B4-BE49-F238E27FC236}">
                <a16:creationId xmlns:a16="http://schemas.microsoft.com/office/drawing/2014/main" id="{54CF8872-B50B-3D26-4334-89ECDC8C2734}"/>
              </a:ext>
            </a:extLst>
          </p:cNvPr>
          <p:cNvSpPr txBox="1"/>
          <p:nvPr/>
        </p:nvSpPr>
        <p:spPr>
          <a:xfrm>
            <a:off x="1418099" y="8208581"/>
            <a:ext cx="7106112"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l" defTabSz="457200">
              <a:defRPr sz="3000" b="1">
                <a:solidFill>
                  <a:srgbClr val="333333"/>
                </a:solidFill>
                <a:latin typeface="Helvetica Neue"/>
                <a:ea typeface="Helvetica Neue"/>
                <a:cs typeface="Helvetica Neue"/>
                <a:sym typeface="Helvetica Neue"/>
              </a:defRPr>
            </a:lvl1pPr>
          </a:lstStyle>
          <a:p>
            <a:r>
              <a:rPr dirty="0"/>
              <a:t>EXPECTED COST ~</a:t>
            </a:r>
            <a:r>
              <a:rPr lang="it-IT" dirty="0"/>
              <a:t> 8.5B CNY ~</a:t>
            </a:r>
            <a:r>
              <a:rPr dirty="0"/>
              <a:t> </a:t>
            </a:r>
            <a:r>
              <a:rPr lang="it-IT" dirty="0"/>
              <a:t>1.1B</a:t>
            </a:r>
            <a:r>
              <a:rPr dirty="0"/>
              <a:t>€</a:t>
            </a:r>
            <a:r>
              <a:rPr lang="it-IT" dirty="0"/>
              <a:t> </a:t>
            </a:r>
            <a:endParaRPr dirty="0"/>
          </a:p>
        </p:txBody>
      </p:sp>
      <p:sp>
        <p:nvSpPr>
          <p:cNvPr id="10" name="Construction at ENEA Labs in…">
            <a:extLst>
              <a:ext uri="{FF2B5EF4-FFF2-40B4-BE49-F238E27FC236}">
                <a16:creationId xmlns:a16="http://schemas.microsoft.com/office/drawing/2014/main" id="{524B2342-1898-02F8-534F-403C89F0767A}"/>
              </a:ext>
            </a:extLst>
          </p:cNvPr>
          <p:cNvSpPr txBox="1"/>
          <p:nvPr/>
        </p:nvSpPr>
        <p:spPr>
          <a:xfrm>
            <a:off x="10848956" y="5125863"/>
            <a:ext cx="5423050"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l" defTabSz="457200">
              <a:defRPr sz="3000" b="1">
                <a:solidFill>
                  <a:srgbClr val="333333"/>
                </a:solidFill>
                <a:latin typeface="Helvetica Neue"/>
                <a:ea typeface="Helvetica Neue"/>
                <a:cs typeface="Helvetica Neue"/>
                <a:sym typeface="Helvetica Neue"/>
              </a:defRPr>
            </a:pPr>
            <a:r>
              <a:rPr lang="it-IT" dirty="0">
                <a:solidFill>
                  <a:srgbClr val="C00000"/>
                </a:solidFill>
              </a:rPr>
              <a:t>First plasma </a:t>
            </a:r>
            <a:r>
              <a:rPr lang="it-IT" dirty="0" err="1">
                <a:solidFill>
                  <a:srgbClr val="C00000"/>
                </a:solidFill>
              </a:rPr>
              <a:t>expected</a:t>
            </a:r>
            <a:r>
              <a:rPr lang="it-IT" dirty="0">
                <a:solidFill>
                  <a:srgbClr val="C00000"/>
                </a:solidFill>
              </a:rPr>
              <a:t> 2028</a:t>
            </a:r>
            <a:endParaRPr dirty="0">
              <a:solidFill>
                <a:srgbClr val="C00000"/>
              </a:solidFill>
            </a:endParaRPr>
          </a:p>
        </p:txBody>
      </p:sp>
      <p:sp>
        <p:nvSpPr>
          <p:cNvPr id="11" name="TextBox 10">
            <a:extLst>
              <a:ext uri="{FF2B5EF4-FFF2-40B4-BE49-F238E27FC236}">
                <a16:creationId xmlns:a16="http://schemas.microsoft.com/office/drawing/2014/main" id="{15D4F822-0EB4-3AC1-DE1A-4683150A42A3}"/>
              </a:ext>
            </a:extLst>
          </p:cNvPr>
          <p:cNvSpPr txBox="1"/>
          <p:nvPr/>
        </p:nvSpPr>
        <p:spPr>
          <a:xfrm>
            <a:off x="10586910" y="6687299"/>
            <a:ext cx="5947142"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36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Focus on D-T fuel cycle </a:t>
            </a:r>
          </a:p>
          <a:p>
            <a:pPr marL="0" marR="0" indent="0" algn="ctr" defTabSz="584200" rtl="0" fontAlgn="auto" latinLnBrk="0" hangingPunct="0">
              <a:lnSpc>
                <a:spcPct val="100000"/>
              </a:lnSpc>
              <a:spcBef>
                <a:spcPts val="0"/>
              </a:spcBef>
              <a:spcAft>
                <a:spcPts val="0"/>
              </a:spcAft>
              <a:buClrTx/>
              <a:buSzTx/>
              <a:buFontTx/>
              <a:buNone/>
              <a:tabLst/>
            </a:pPr>
            <a:r>
              <a:rPr lang="en-GB" b="1" dirty="0">
                <a:latin typeface="Helvetica Neue" panose="02000503000000020004" pitchFamily="2" charset="0"/>
                <a:ea typeface="Helvetica Neue" panose="02000503000000020004" pitchFamily="2" charset="0"/>
                <a:cs typeface="Helvetica Neue" panose="02000503000000020004" pitchFamily="2" charset="0"/>
              </a:rPr>
              <a:t>a</a:t>
            </a:r>
            <a:r>
              <a:rPr kumimoji="0" lang="en-GB" sz="36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nd demonstration of </a:t>
            </a:r>
          </a:p>
          <a:p>
            <a:pPr marL="0" marR="0" indent="0" algn="ctr" defTabSz="584200" rtl="0" fontAlgn="auto" latinLnBrk="0" hangingPunct="0">
              <a:lnSpc>
                <a:spcPct val="100000"/>
              </a:lnSpc>
              <a:spcBef>
                <a:spcPts val="0"/>
              </a:spcBef>
              <a:spcAft>
                <a:spcPts val="0"/>
              </a:spcAft>
              <a:buClrTx/>
              <a:buSzTx/>
              <a:buFontTx/>
              <a:buNone/>
              <a:tabLst/>
            </a:pPr>
            <a:r>
              <a:rPr lang="en-GB" b="1" dirty="0">
                <a:latin typeface="Helvetica Neue" panose="02000503000000020004" pitchFamily="2" charset="0"/>
                <a:ea typeface="Helvetica Neue" panose="02000503000000020004" pitchFamily="2" charset="0"/>
                <a:cs typeface="Helvetica Neue" panose="02000503000000020004" pitchFamily="2" charset="0"/>
              </a:rPr>
              <a:t>burning plasma conditions</a:t>
            </a:r>
            <a:endParaRPr kumimoji="0" lang="en-IT" sz="3600" b="1" i="0"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endParaRPr>
          </a:p>
        </p:txBody>
      </p:sp>
      <p:pic>
        <p:nvPicPr>
          <p:cNvPr id="5" name="Picture 4">
            <a:extLst>
              <a:ext uri="{FF2B5EF4-FFF2-40B4-BE49-F238E27FC236}">
                <a16:creationId xmlns:a16="http://schemas.microsoft.com/office/drawing/2014/main" id="{2854E178-D37D-7838-32FE-5D6491643048}"/>
              </a:ext>
            </a:extLst>
          </p:cNvPr>
          <p:cNvPicPr>
            <a:picLocks noChangeAspect="1"/>
          </p:cNvPicPr>
          <p:nvPr/>
        </p:nvPicPr>
        <p:blipFill>
          <a:blip r:embed="rId3"/>
          <a:stretch>
            <a:fillRect/>
          </a:stretch>
        </p:blipFill>
        <p:spPr>
          <a:xfrm>
            <a:off x="1418099" y="2565811"/>
            <a:ext cx="6111821" cy="5571976"/>
          </a:xfrm>
          <a:prstGeom prst="rect">
            <a:avLst/>
          </a:prstGeom>
        </p:spPr>
      </p:pic>
    </p:spTree>
    <p:extLst>
      <p:ext uri="{BB962C8B-B14F-4D97-AF65-F5344CB8AC3E}">
        <p14:creationId xmlns:p14="http://schemas.microsoft.com/office/powerpoint/2010/main" val="186008789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B418D-F4A3-BA3D-F76B-FA6BB783FD41}"/>
            </a:ext>
          </a:extLst>
        </p:cNvPr>
        <p:cNvGrpSpPr/>
        <p:nvPr/>
      </p:nvGrpSpPr>
      <p:grpSpPr>
        <a:xfrm>
          <a:off x="0" y="0"/>
          <a:ext cx="0" cy="0"/>
          <a:chOff x="0" y="0"/>
          <a:chExt cx="0" cy="0"/>
        </a:xfrm>
      </p:grpSpPr>
      <p:sp>
        <p:nvSpPr>
          <p:cNvPr id="320" name="Slide Number">
            <a:extLst>
              <a:ext uri="{FF2B5EF4-FFF2-40B4-BE49-F238E27FC236}">
                <a16:creationId xmlns:a16="http://schemas.microsoft.com/office/drawing/2014/main" id="{6F8D60F3-3360-7ACA-15CF-B8BA750941D1}"/>
              </a:ext>
            </a:extLst>
          </p:cNvPr>
          <p:cNvSpPr txBox="1">
            <a:spLocks noGrp="1"/>
          </p:cNvSpPr>
          <p:nvPr>
            <p:ph type="sldNum" sz="quarter" idx="4294967295"/>
          </p:nvPr>
        </p:nvSpPr>
        <p:spPr>
          <a:xfrm>
            <a:off x="15890708" y="422850"/>
            <a:ext cx="270462" cy="4192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dirty="0"/>
          </a:p>
        </p:txBody>
      </p:sp>
      <p:sp>
        <p:nvSpPr>
          <p:cNvPr id="2" name="TextBox 3">
            <a:extLst>
              <a:ext uri="{FF2B5EF4-FFF2-40B4-BE49-F238E27FC236}">
                <a16:creationId xmlns:a16="http://schemas.microsoft.com/office/drawing/2014/main" id="{CBDE6D30-B7A5-EE31-501F-14942C99D6F5}"/>
              </a:ext>
            </a:extLst>
          </p:cNvPr>
          <p:cNvSpPr txBox="1"/>
          <p:nvPr/>
        </p:nvSpPr>
        <p:spPr>
          <a:xfrm>
            <a:off x="3216387" y="174397"/>
            <a:ext cx="10907487" cy="774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4400" b="1">
                <a:latin typeface="Helvetica"/>
                <a:ea typeface="Helvetica"/>
                <a:cs typeface="Helvetica"/>
                <a:sym typeface="Helvetica"/>
              </a:defRPr>
            </a:lvl1pPr>
          </a:lstStyle>
          <a:p>
            <a:r>
              <a:rPr lang="it-IT" dirty="0"/>
              <a:t>ENEA </a:t>
            </a:r>
            <a:r>
              <a:rPr lang="it-IT" dirty="0" err="1"/>
              <a:t>contribution</a:t>
            </a:r>
            <a:r>
              <a:rPr lang="it-IT" dirty="0"/>
              <a:t> to BEST</a:t>
            </a:r>
            <a:endParaRPr dirty="0"/>
          </a:p>
        </p:txBody>
      </p:sp>
      <p:sp>
        <p:nvSpPr>
          <p:cNvPr id="13" name="TextBox 12">
            <a:extLst>
              <a:ext uri="{FF2B5EF4-FFF2-40B4-BE49-F238E27FC236}">
                <a16:creationId xmlns:a16="http://schemas.microsoft.com/office/drawing/2014/main" id="{5DC156E2-5712-A18B-E874-74BC16F51D2B}"/>
              </a:ext>
            </a:extLst>
          </p:cNvPr>
          <p:cNvSpPr txBox="1"/>
          <p:nvPr/>
        </p:nvSpPr>
        <p:spPr>
          <a:xfrm>
            <a:off x="11346671" y="9258146"/>
            <a:ext cx="555440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IT" sz="2800" b="0" i="1" u="none" strike="noStrike" cap="none" spc="0" normalizeH="0" baseline="0" dirty="0">
                <a:ln>
                  <a:noFill/>
                </a:ln>
                <a:solidFill>
                  <a:srgbClr val="000000"/>
                </a:solidFill>
                <a:effectLst/>
                <a:uFillTx/>
                <a:latin typeface="Helvetica Neue" panose="02000503000000020004" pitchFamily="2" charset="0"/>
                <a:ea typeface="Helvetica Neue" panose="02000503000000020004" pitchFamily="2" charset="0"/>
                <a:cs typeface="Helvetica Neue" panose="02000503000000020004" pitchFamily="2" charset="0"/>
                <a:sym typeface="Helvetica Light"/>
              </a:rPr>
              <a:t>Courtesy of Matteo Valerio Falessi</a:t>
            </a:r>
          </a:p>
        </p:txBody>
      </p:sp>
      <p:sp>
        <p:nvSpPr>
          <p:cNvPr id="3" name="Segnaposto testo 4">
            <a:extLst>
              <a:ext uri="{FF2B5EF4-FFF2-40B4-BE49-F238E27FC236}">
                <a16:creationId xmlns:a16="http://schemas.microsoft.com/office/drawing/2014/main" id="{65E5723C-3586-ACEC-2335-B4899000F3F8}"/>
              </a:ext>
            </a:extLst>
          </p:cNvPr>
          <p:cNvSpPr txBox="1">
            <a:spLocks/>
          </p:cNvSpPr>
          <p:nvPr/>
        </p:nvSpPr>
        <p:spPr>
          <a:xfrm>
            <a:off x="309486" y="1624628"/>
            <a:ext cx="10642401" cy="4442242"/>
          </a:xfrm>
          <a:prstGeom prst="rect">
            <a:avLst/>
          </a:prstGeom>
        </p:spPr>
        <p:txBody>
          <a:bodyPr vert="horz" wrap="square" lIns="91440" tIns="45720" rIns="91440" bIns="45720" rtlCol="0" anchor="t">
            <a:spAutoFit/>
          </a:bodyPr>
          <a:lst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solidFill>
                  <a:srgbClr val="000000"/>
                </a:solidFill>
                <a:uFillTx/>
                <a:latin typeface="+mn-lt"/>
                <a:ea typeface="+mn-ea"/>
                <a:cs typeface="+mn-cs"/>
                <a:sym typeface="Helvetica Light"/>
              </a:defRPr>
            </a:lvl9pPr>
          </a:lstStyle>
          <a:p>
            <a:pPr algn="just" hangingPunct="1">
              <a:spcBef>
                <a:spcPts val="20"/>
              </a:spcBef>
              <a:spcAft>
                <a:spcPts val="800"/>
              </a:spcAft>
              <a:buFont typeface="Wingdings" pitchFamily="2" charset="2"/>
              <a:buChar char="q"/>
            </a:pPr>
            <a:r>
              <a:rPr lang="it-IT" sz="3200" dirty="0" err="1">
                <a:latin typeface="Helvetica Neue" panose="02000503000000020004" pitchFamily="2" charset="0"/>
                <a:ea typeface="Helvetica Neue" panose="02000503000000020004" pitchFamily="2" charset="0"/>
                <a:cs typeface="Helvetica Neue" panose="02000503000000020004" pitchFamily="2" charset="0"/>
              </a:rPr>
              <a:t>Programme</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developed</a:t>
            </a:r>
            <a:r>
              <a:rPr lang="it-IT" sz="3200" dirty="0">
                <a:latin typeface="Helvetica Neue" panose="02000503000000020004" pitchFamily="2" charset="0"/>
                <a:ea typeface="Helvetica Neue" panose="02000503000000020004" pitchFamily="2" charset="0"/>
                <a:cs typeface="Helvetica Neue" panose="02000503000000020004" pitchFamily="2" charset="0"/>
              </a:rPr>
              <a:t> with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EUROfusion</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participation</a:t>
            </a:r>
            <a:r>
              <a:rPr lang="it-IT" sz="3200" dirty="0">
                <a:latin typeface="Helvetica Neue" panose="02000503000000020004" pitchFamily="2" charset="0"/>
                <a:ea typeface="Helvetica Neue" panose="02000503000000020004" pitchFamily="2" charset="0"/>
                <a:cs typeface="Helvetica Neue" panose="02000503000000020004" pitchFamily="2" charset="0"/>
              </a:rPr>
              <a:t>.</a:t>
            </a:r>
          </a:p>
          <a:p>
            <a:pPr algn="just" hangingPunct="1">
              <a:spcBef>
                <a:spcPts val="20"/>
              </a:spcBef>
              <a:spcAft>
                <a:spcPts val="800"/>
              </a:spcAft>
              <a:buFont typeface="Wingdings" pitchFamily="2" charset="2"/>
              <a:buChar char="q"/>
            </a:pPr>
            <a:endParaRPr lang="it-IT" sz="3200" dirty="0">
              <a:latin typeface="Helvetica Neue" panose="02000503000000020004" pitchFamily="2" charset="0"/>
              <a:ea typeface="Helvetica Neue" panose="02000503000000020004" pitchFamily="2" charset="0"/>
              <a:cs typeface="Helvetica Neue" panose="02000503000000020004" pitchFamily="2" charset="0"/>
            </a:endParaRPr>
          </a:p>
          <a:p>
            <a:pPr algn="just" hangingPunct="1">
              <a:spcBef>
                <a:spcPts val="20"/>
              </a:spcBef>
              <a:spcAft>
                <a:spcPts val="800"/>
              </a:spcAft>
              <a:buFont typeface="Wingdings" pitchFamily="2" charset="2"/>
              <a:buChar char="q"/>
            </a:pPr>
            <a:r>
              <a:rPr lang="it-IT" sz="3200" dirty="0">
                <a:latin typeface="Helvetica Neue" panose="02000503000000020004" pitchFamily="2" charset="0"/>
                <a:ea typeface="Helvetica Neue" panose="02000503000000020004" pitchFamily="2" charset="0"/>
                <a:cs typeface="Helvetica Neue" panose="02000503000000020004" pitchFamily="2" charset="0"/>
              </a:rPr>
              <a:t>ENEA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contributes</a:t>
            </a:r>
            <a:r>
              <a:rPr lang="it-IT" sz="3200" dirty="0">
                <a:latin typeface="Helvetica Neue" panose="02000503000000020004" pitchFamily="2" charset="0"/>
                <a:ea typeface="Helvetica Neue" panose="02000503000000020004" pitchFamily="2" charset="0"/>
                <a:cs typeface="Helvetica Neue" panose="02000503000000020004" pitchFamily="2" charset="0"/>
              </a:rPr>
              <a:t> with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two</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experts</a:t>
            </a:r>
            <a:r>
              <a:rPr lang="it-IT" sz="3200" dirty="0">
                <a:latin typeface="Helvetica Neue" panose="02000503000000020004" pitchFamily="2" charset="0"/>
                <a:ea typeface="Helvetica Neue" panose="02000503000000020004" pitchFamily="2" charset="0"/>
                <a:cs typeface="Helvetica Neue" panose="02000503000000020004" pitchFamily="2" charset="0"/>
              </a:rPr>
              <a:t>; ENEA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hosts</a:t>
            </a:r>
            <a:r>
              <a:rPr lang="it-IT" sz="3200" dirty="0">
                <a:latin typeface="Helvetica Neue" panose="02000503000000020004" pitchFamily="2" charset="0"/>
                <a:ea typeface="Helvetica Neue" panose="02000503000000020004" pitchFamily="2" charset="0"/>
                <a:cs typeface="Helvetica Neue" panose="02000503000000020004" pitchFamily="2" charset="0"/>
              </a:rPr>
              <a:t> one of the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leading</a:t>
            </a:r>
            <a:r>
              <a:rPr lang="it-IT" sz="3200" dirty="0">
                <a:latin typeface="Helvetica Neue" panose="02000503000000020004" pitchFamily="2" charset="0"/>
                <a:ea typeface="Helvetica Neue" panose="02000503000000020004" pitchFamily="2" charset="0"/>
                <a:cs typeface="Helvetica Neue" panose="02000503000000020004" pitchFamily="2" charset="0"/>
              </a:rPr>
              <a:t> groups in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burning</a:t>
            </a:r>
            <a:r>
              <a:rPr lang="it-IT" sz="3200" dirty="0">
                <a:latin typeface="Helvetica Neue" panose="02000503000000020004" pitchFamily="2" charset="0"/>
                <a:ea typeface="Helvetica Neue" panose="02000503000000020004" pitchFamily="2" charset="0"/>
                <a:cs typeface="Helvetica Neue" panose="02000503000000020004" pitchFamily="2" charset="0"/>
              </a:rPr>
              <a:t> plasma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physics</a:t>
            </a:r>
            <a:r>
              <a:rPr lang="it-IT" sz="3200" dirty="0">
                <a:latin typeface="Helvetica Neue" panose="02000503000000020004" pitchFamily="2" charset="0"/>
                <a:ea typeface="Helvetica Neue" panose="02000503000000020004" pitchFamily="2" charset="0"/>
                <a:cs typeface="Helvetica Neue" panose="02000503000000020004" pitchFamily="2" charset="0"/>
              </a:rPr>
              <a:t> and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also</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leading</a:t>
            </a:r>
            <a:r>
              <a:rPr lang="it-IT" sz="3200" dirty="0">
                <a:latin typeface="Helvetica Neue" panose="02000503000000020004" pitchFamily="2" charset="0"/>
                <a:ea typeface="Helvetica Neue" panose="02000503000000020004" pitchFamily="2" charset="0"/>
                <a:cs typeface="Helvetica Neue" panose="02000503000000020004" pitchFamily="2" charset="0"/>
              </a:rPr>
              <a:t> groups in fusion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technologies</a:t>
            </a:r>
            <a:endParaRPr lang="it-IT" sz="3200" dirty="0">
              <a:latin typeface="Helvetica Neue" panose="02000503000000020004" pitchFamily="2" charset="0"/>
              <a:ea typeface="Helvetica Neue" panose="02000503000000020004" pitchFamily="2" charset="0"/>
              <a:cs typeface="Helvetica Neue" panose="02000503000000020004" pitchFamily="2" charset="0"/>
            </a:endParaRPr>
          </a:p>
          <a:p>
            <a:pPr algn="just" hangingPunct="1">
              <a:spcBef>
                <a:spcPts val="20"/>
              </a:spcBef>
              <a:spcAft>
                <a:spcPts val="800"/>
              </a:spcAft>
              <a:buFont typeface="Wingdings" pitchFamily="2" charset="2"/>
              <a:buChar char="q"/>
            </a:pPr>
            <a:endParaRPr lang="it-IT" sz="3200" dirty="0">
              <a:latin typeface="Helvetica Neue" panose="02000503000000020004" pitchFamily="2" charset="0"/>
              <a:ea typeface="Helvetica Neue" panose="02000503000000020004" pitchFamily="2" charset="0"/>
              <a:cs typeface="Helvetica Neue" panose="02000503000000020004" pitchFamily="2" charset="0"/>
            </a:endParaRPr>
          </a:p>
          <a:p>
            <a:pPr algn="just" hangingPunct="1">
              <a:spcBef>
                <a:spcPts val="20"/>
              </a:spcBef>
              <a:spcAft>
                <a:spcPts val="800"/>
              </a:spcAft>
              <a:buFont typeface="Wingdings" pitchFamily="2" charset="2"/>
              <a:buChar char="q"/>
            </a:pPr>
            <a:r>
              <a:rPr lang="it-IT" sz="3200" dirty="0" err="1">
                <a:latin typeface="Helvetica Neue" panose="02000503000000020004" pitchFamily="2" charset="0"/>
                <a:ea typeface="Helvetica Neue" panose="02000503000000020004" pitchFamily="2" charset="0"/>
                <a:cs typeface="Helvetica Neue" panose="02000503000000020004" pitchFamily="2" charset="0"/>
              </a:rPr>
              <a:t>Results</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will</a:t>
            </a:r>
            <a:r>
              <a:rPr lang="it-IT" sz="3200" dirty="0">
                <a:latin typeface="Helvetica Neue" panose="02000503000000020004" pitchFamily="2" charset="0"/>
                <a:ea typeface="Helvetica Neue" panose="02000503000000020004" pitchFamily="2" charset="0"/>
                <a:cs typeface="Helvetica Neue" panose="02000503000000020004" pitchFamily="2" charset="0"/>
              </a:rPr>
              <a:t> support ITER and DTT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physics</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creating</a:t>
            </a:r>
            <a:r>
              <a:rPr lang="it-IT" sz="3200" dirty="0">
                <a:latin typeface="Helvetica Neue" panose="02000503000000020004" pitchFamily="2" charset="0"/>
                <a:ea typeface="Helvetica Neue" panose="02000503000000020004" pitchFamily="2" charset="0"/>
                <a:cs typeface="Helvetica Neue" panose="02000503000000020004" pitchFamily="2" charset="0"/>
              </a:rPr>
              <a:t> strong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synergy</a:t>
            </a:r>
            <a:r>
              <a:rPr lang="it-IT" sz="3200" dirty="0">
                <a:latin typeface="Helvetica Neue" panose="02000503000000020004" pitchFamily="2" charset="0"/>
                <a:ea typeface="Helvetica Neue" panose="02000503000000020004" pitchFamily="2" charset="0"/>
                <a:cs typeface="Helvetica Neue" panose="02000503000000020004" pitchFamily="2" charset="0"/>
              </a:rPr>
              <a:t> </a:t>
            </a:r>
            <a:r>
              <a:rPr lang="it-IT" sz="3200" dirty="0" err="1">
                <a:latin typeface="Helvetica Neue" panose="02000503000000020004" pitchFamily="2" charset="0"/>
                <a:ea typeface="Helvetica Neue" panose="02000503000000020004" pitchFamily="2" charset="0"/>
                <a:cs typeface="Helvetica Neue" panose="02000503000000020004" pitchFamily="2" charset="0"/>
              </a:rPr>
              <a:t>between</a:t>
            </a:r>
            <a:r>
              <a:rPr lang="it-IT" sz="3200" dirty="0">
                <a:latin typeface="Helvetica Neue" panose="02000503000000020004" pitchFamily="2" charset="0"/>
                <a:ea typeface="Helvetica Neue" panose="02000503000000020004" pitchFamily="2" charset="0"/>
                <a:cs typeface="Helvetica Neue" panose="02000503000000020004" pitchFamily="2" charset="0"/>
              </a:rPr>
              <a:t> the devices.</a:t>
            </a:r>
          </a:p>
        </p:txBody>
      </p:sp>
      <p:pic>
        <p:nvPicPr>
          <p:cNvPr id="4" name="Picture 3">
            <a:extLst>
              <a:ext uri="{FF2B5EF4-FFF2-40B4-BE49-F238E27FC236}">
                <a16:creationId xmlns:a16="http://schemas.microsoft.com/office/drawing/2014/main" id="{CBB756CD-0DD5-2A98-D398-5F105EC7583C}"/>
              </a:ext>
            </a:extLst>
          </p:cNvPr>
          <p:cNvPicPr>
            <a:picLocks noChangeAspect="1"/>
          </p:cNvPicPr>
          <p:nvPr/>
        </p:nvPicPr>
        <p:blipFill>
          <a:blip r:embed="rId3"/>
          <a:stretch>
            <a:fillRect/>
          </a:stretch>
        </p:blipFill>
        <p:spPr>
          <a:xfrm>
            <a:off x="11346671" y="1437719"/>
            <a:ext cx="5554405" cy="7820427"/>
          </a:xfrm>
          <a:prstGeom prst="rect">
            <a:avLst/>
          </a:prstGeom>
        </p:spPr>
      </p:pic>
    </p:spTree>
    <p:extLst>
      <p:ext uri="{BB962C8B-B14F-4D97-AF65-F5344CB8AC3E}">
        <p14:creationId xmlns:p14="http://schemas.microsoft.com/office/powerpoint/2010/main" val="427104681"/>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30005</TotalTime>
  <Words>1582</Words>
  <Application>Microsoft Macintosh PowerPoint</Application>
  <PresentationFormat>Custom</PresentationFormat>
  <Paragraphs>211</Paragraphs>
  <Slides>19</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Avenir</vt:lpstr>
      <vt:lpstr>Calibri</vt:lpstr>
      <vt:lpstr>Century Gothic</vt:lpstr>
      <vt:lpstr>Helvetica</vt:lpstr>
      <vt:lpstr>Helvetica Light</vt:lpstr>
      <vt:lpstr>Helvetica Neue</vt:lpstr>
      <vt:lpstr>Wingdings</vt:lpstr>
      <vt:lpstr>White</vt:lpstr>
      <vt:lpstr>PowerPoint Presentation</vt:lpstr>
      <vt:lpstr>ENEA collaboration with CAS</vt:lpstr>
      <vt:lpstr>PowerPoint Presentation</vt:lpstr>
      <vt:lpstr>PowerPoint Presentation</vt:lpstr>
      <vt:lpstr>PowerPoint Presentation</vt:lpstr>
      <vt:lpstr>EU – CN collaboration on magnets</vt:lpstr>
      <vt:lpstr>ENEA activities in EU – CN collaboration</vt:lpstr>
      <vt:lpstr>PowerPoint Presentation</vt:lpstr>
      <vt:lpstr>PowerPoint Presentation</vt:lpstr>
      <vt:lpstr>PowerPoint Presentation</vt:lpstr>
      <vt:lpstr>PowerPoint Presentation</vt:lpstr>
      <vt:lpstr>PowerPoint Presentation</vt:lpstr>
      <vt:lpstr>PowerPoint Presentation</vt:lpstr>
      <vt:lpstr>ENEA – ASIPP collaboration</vt:lpstr>
      <vt:lpstr>PowerPoint Presentation</vt:lpstr>
      <vt:lpstr>PowerPoint Presentation</vt:lpstr>
      <vt:lpstr>PowerPoint Presentation</vt:lpstr>
      <vt:lpstr>PowerPoint Presentation</vt:lpstr>
      <vt:lpstr>Discussion and 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Fulvio Zonca</cp:lastModifiedBy>
  <cp:revision>458</cp:revision>
  <dcterms:modified xsi:type="dcterms:W3CDTF">2026-03-18T14:03:05Z</dcterms:modified>
</cp:coreProperties>
</file>