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embeddings/oleObject4.bin" ContentType="application/vnd.openxmlformats-officedocument.oleObject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embeddings/oleObject2.bin" ContentType="application/vnd.openxmlformats-officedocument.oleObject"/>
  <Override PartName="/ppt/embeddings/oleObject6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embeddings/oleObject5.bin" ContentType="application/vnd.openxmlformats-officedocument.oleObject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oleObject1.bin" ContentType="application/vnd.openxmlformats-officedocument.oleObject"/>
  <Default Extension="pict" ContentType="image/pi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oleObject3.bin" ContentType="application/vnd.openxmlformats-officedocument.oleObject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8" r:id="rId3"/>
    <p:sldId id="266" r:id="rId4"/>
    <p:sldId id="267" r:id="rId5"/>
    <p:sldId id="269" r:id="rId6"/>
    <p:sldId id="271" r:id="rId7"/>
    <p:sldId id="273" r:id="rId8"/>
    <p:sldId id="307" r:id="rId9"/>
    <p:sldId id="305" r:id="rId10"/>
    <p:sldId id="275" r:id="rId11"/>
    <p:sldId id="306" r:id="rId12"/>
    <p:sldId id="284" r:id="rId13"/>
    <p:sldId id="287" r:id="rId14"/>
    <p:sldId id="288" r:id="rId15"/>
    <p:sldId id="289" r:id="rId16"/>
    <p:sldId id="291" r:id="rId17"/>
    <p:sldId id="292" r:id="rId18"/>
    <p:sldId id="293" r:id="rId19"/>
    <p:sldId id="294" r:id="rId20"/>
    <p:sldId id="297" r:id="rId21"/>
    <p:sldId id="304" r:id="rId22"/>
    <p:sldId id="300" r:id="rId23"/>
    <p:sldId id="301" r:id="rId24"/>
    <p:sldId id="302" r:id="rId25"/>
    <p:sldId id="30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000FF"/>
    <a:srgbClr val="FBFFFF"/>
    <a:srgbClr val="F19F2F"/>
    <a:srgbClr val="FF00AC"/>
    <a:srgbClr val="FF41D5"/>
    <a:srgbClr val="349998"/>
    <a:srgbClr val="D37EA7"/>
    <a:srgbClr val="FD66CB"/>
    <a:srgbClr val="FF5252"/>
    <a:srgbClr val="A2090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ableStyles" Target="tableStyle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printerSettings" Target="printerSettings/printerSettings1.bin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esProps" Target="presProps.xml"/><Relationship Id="rId26" Type="http://schemas.openxmlformats.org/officeDocument/2006/relationships/slide" Target="slides/slide25.xml"/><Relationship Id="rId30" Type="http://schemas.openxmlformats.org/officeDocument/2006/relationships/theme" Target="theme/theme1.xml"/><Relationship Id="rId11" Type="http://schemas.openxmlformats.org/officeDocument/2006/relationships/slide" Target="slides/slide10.xml"/><Relationship Id="rId29" Type="http://schemas.openxmlformats.org/officeDocument/2006/relationships/viewProps" Target="view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ict"/><Relationship Id="rId1" Type="http://schemas.openxmlformats.org/officeDocument/2006/relationships/image" Target="../media/image13.pict"/><Relationship Id="rId2" Type="http://schemas.openxmlformats.org/officeDocument/2006/relationships/image" Target="../media/image14.pict"/><Relationship Id="rId3" Type="http://schemas.openxmlformats.org/officeDocument/2006/relationships/image" Target="../media/image15.pict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ict"/><Relationship Id="rId1" Type="http://schemas.openxmlformats.org/officeDocument/2006/relationships/image" Target="../media/image45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D644E-161B-CE47-8AEB-018DC8AAEE70}" type="datetimeFigureOut">
              <a:rPr lang="en-US"/>
              <a:pPr/>
              <a:t>6/13/16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281F3-E780-754C-804F-6CC8A28252B6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6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3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4" Type="http://schemas.openxmlformats.org/officeDocument/2006/relationships/image" Target="../media/image55.jpeg"/><Relationship Id="rId5" Type="http://schemas.openxmlformats.org/officeDocument/2006/relationships/image" Target="../media/image56.tiff"/><Relationship Id="rId7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9" Type="http://schemas.openxmlformats.org/officeDocument/2006/relationships/image" Target="../media/image60.jpeg"/><Relationship Id="rId3" Type="http://schemas.openxmlformats.org/officeDocument/2006/relationships/image" Target="../media/image54.jpeg"/><Relationship Id="rId6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5.jpeg"/><Relationship Id="rId4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Relationship Id="rId3" Type="http://schemas.openxmlformats.org/officeDocument/2006/relationships/image" Target="../media/image62.jpeg"/><Relationship Id="rId5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70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jpeg"/><Relationship Id="rId5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Relationship Id="rId3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4" Type="http://schemas.openxmlformats.org/officeDocument/2006/relationships/image" Target="../media/image79.png"/><Relationship Id="rId10" Type="http://schemas.openxmlformats.org/officeDocument/2006/relationships/image" Target="../media/image85.png"/><Relationship Id="rId5" Type="http://schemas.openxmlformats.org/officeDocument/2006/relationships/image" Target="../media/image80.png"/><Relationship Id="rId7" Type="http://schemas.openxmlformats.org/officeDocument/2006/relationships/image" Target="../media/image82.png"/><Relationship Id="rId11" Type="http://schemas.openxmlformats.org/officeDocument/2006/relationships/image" Target="../media/image86.png"/><Relationship Id="rId1" Type="http://schemas.openxmlformats.org/officeDocument/2006/relationships/video" Target="file://localhost/Users/franco/Files/Lavori/ICPP2016-Taiwan/Proto-SPHERA_History-2016/Proto-SPHERA_%E5%8E%86%E5%8F%B2/Shot78_moviePlasma-Rallent.mp4" TargetMode="Externa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84.png"/><Relationship Id="rId3" Type="http://schemas.openxmlformats.org/officeDocument/2006/relationships/image" Target="../media/image78.png"/><Relationship Id="rId6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7" Type="http://schemas.openxmlformats.org/officeDocument/2006/relationships/image" Target="../media/image92.png"/><Relationship Id="rId1" Type="http://schemas.openxmlformats.org/officeDocument/2006/relationships/video" Target="file://localhost/Users/franco/Files/Lavori/ICPP2016-Taiwan/Proto-SPHERA_History-2016/Proto-SPHERA_%E5%8E%86%E5%8F%B2/205Catodo1.mp4" TargetMode="External"/><Relationship Id="rId2" Type="http://schemas.openxmlformats.org/officeDocument/2006/relationships/video" Target="file://localhost/Users/franco/Files/Lavori/ICPP2016-Taiwan/Proto-SPHERA_History-2016/Proto-SPHERA_%E5%8E%86%E5%8F%B2/205Fast.mp4" TargetMode="External"/><Relationship Id="rId3" Type="http://schemas.openxmlformats.org/officeDocument/2006/relationships/video" Target="file://localhost/Users/franco/Files/Lavori/ICPP2016-Taiwan/Proto-SPHERA_History-2016/205Anodo2.mp4" TargetMode="External"/><Relationship Id="rId6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95.png"/><Relationship Id="rId1" Type="http://schemas.openxmlformats.org/officeDocument/2006/relationships/video" Target="file://localhost/Users/franco/Files/Lavori/ICPP2016-Taiwan/Proto-SPHERA_History-2016/Proto-SPHERA_%E5%8E%86%E5%8F%B2/227Fast.mp4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3" Type="http://schemas.openxmlformats.org/officeDocument/2006/relationships/image" Target="../media/image97.jpeg"/><Relationship Id="rId5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38.jpeg"/><Relationship Id="rId25" Type="http://schemas.openxmlformats.org/officeDocument/2006/relationships/image" Target="../media/image53.png"/><Relationship Id="rId8" Type="http://schemas.openxmlformats.org/officeDocument/2006/relationships/image" Target="../media/image103.jpeg"/><Relationship Id="rId13" Type="http://schemas.openxmlformats.org/officeDocument/2006/relationships/image" Target="../media/image108.tiff"/><Relationship Id="rId10" Type="http://schemas.openxmlformats.org/officeDocument/2006/relationships/image" Target="../media/image105.png"/><Relationship Id="rId12" Type="http://schemas.openxmlformats.org/officeDocument/2006/relationships/image" Target="../media/image107.jpeg"/><Relationship Id="rId17" Type="http://schemas.openxmlformats.org/officeDocument/2006/relationships/image" Target="../media/image43.jpeg"/><Relationship Id="rId9" Type="http://schemas.openxmlformats.org/officeDocument/2006/relationships/image" Target="../media/image104.jpeg"/><Relationship Id="rId18" Type="http://schemas.openxmlformats.org/officeDocument/2006/relationships/image" Target="../media/image112.jpeg"/><Relationship Id="rId3" Type="http://schemas.openxmlformats.org/officeDocument/2006/relationships/image" Target="../media/image51.jpeg"/><Relationship Id="rId27" Type="http://schemas.openxmlformats.org/officeDocument/2006/relationships/image" Target="../media/image118.png"/><Relationship Id="rId14" Type="http://schemas.openxmlformats.org/officeDocument/2006/relationships/image" Target="../media/image109.jpeg"/><Relationship Id="rId23" Type="http://schemas.openxmlformats.org/officeDocument/2006/relationships/image" Target="../media/image116.jpeg"/><Relationship Id="rId4" Type="http://schemas.openxmlformats.org/officeDocument/2006/relationships/image" Target="../media/image12.png"/><Relationship Id="rId28" Type="http://schemas.openxmlformats.org/officeDocument/2006/relationships/image" Target="../media/image119.png"/><Relationship Id="rId26" Type="http://schemas.openxmlformats.org/officeDocument/2006/relationships/image" Target="../media/image117.jpeg"/><Relationship Id="rId11" Type="http://schemas.openxmlformats.org/officeDocument/2006/relationships/image" Target="../media/image106.jpeg"/><Relationship Id="rId6" Type="http://schemas.openxmlformats.org/officeDocument/2006/relationships/image" Target="../media/image102.jpeg"/><Relationship Id="rId16" Type="http://schemas.openxmlformats.org/officeDocument/2006/relationships/image" Target="../media/image111.jpeg"/><Relationship Id="rId5" Type="http://schemas.openxmlformats.org/officeDocument/2006/relationships/image" Target="../media/image101.jpeg"/><Relationship Id="rId15" Type="http://schemas.openxmlformats.org/officeDocument/2006/relationships/image" Target="../media/image110.jpeg"/><Relationship Id="rId19" Type="http://schemas.openxmlformats.org/officeDocument/2006/relationships/image" Target="../media/image113.jpeg"/><Relationship Id="rId20" Type="http://schemas.openxmlformats.org/officeDocument/2006/relationships/image" Target="../media/image49.png"/><Relationship Id="rId22" Type="http://schemas.openxmlformats.org/officeDocument/2006/relationships/image" Target="../media/image115.jpeg"/><Relationship Id="rId21" Type="http://schemas.openxmlformats.org/officeDocument/2006/relationships/image" Target="../media/image114.jpeg"/><Relationship Id="rId2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2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jpeg"/><Relationship Id="rId5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2.bin"/><Relationship Id="rId4" Type="http://schemas.openxmlformats.org/officeDocument/2006/relationships/image" Target="../media/image17.jpeg"/><Relationship Id="rId7" Type="http://schemas.openxmlformats.org/officeDocument/2006/relationships/image" Target="../media/image20.jpeg"/><Relationship Id="rId11" Type="http://schemas.openxmlformats.org/officeDocument/2006/relationships/image" Target="../media/image24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16" Type="http://schemas.openxmlformats.org/officeDocument/2006/relationships/oleObject" Target="../embeddings/oleObject4.bin"/><Relationship Id="rId8" Type="http://schemas.openxmlformats.org/officeDocument/2006/relationships/image" Target="../media/image21.png"/><Relationship Id="rId13" Type="http://schemas.openxmlformats.org/officeDocument/2006/relationships/oleObject" Target="../embeddings/oleObject1.bin"/><Relationship Id="rId10" Type="http://schemas.openxmlformats.org/officeDocument/2006/relationships/image" Target="../media/image23.png"/><Relationship Id="rId5" Type="http://schemas.openxmlformats.org/officeDocument/2006/relationships/image" Target="../media/image18.jpeg"/><Relationship Id="rId15" Type="http://schemas.openxmlformats.org/officeDocument/2006/relationships/oleObject" Target="../embeddings/oleObject3.bin"/><Relationship Id="rId12" Type="http://schemas.openxmlformats.org/officeDocument/2006/relationships/image" Target="../media/image25.jpeg"/><Relationship Id="rId2" Type="http://schemas.openxmlformats.org/officeDocument/2006/relationships/video" Target="file://localhost/Users/franco/Files/Lavori/ICPP2016-Taiwan/Proto-SPHERA_History-2016/Proto-SPHERA_%E5%8E%86%E5%8F%B2/Irvine.mp4" TargetMode="External"/><Relationship Id="rId9" Type="http://schemas.openxmlformats.org/officeDocument/2006/relationships/image" Target="../media/image22.pdf"/><Relationship Id="rId3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6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df"/><Relationship Id="rId3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4" Type="http://schemas.openxmlformats.org/officeDocument/2006/relationships/image" Target="../media/image36.png"/><Relationship Id="rId5" Type="http://schemas.openxmlformats.org/officeDocument/2006/relationships/image" Target="../media/image37.jpeg"/><Relationship Id="rId7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Relationship Id="rId6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Relationship Id="rId5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4" Type="http://schemas.openxmlformats.org/officeDocument/2006/relationships/image" Target="../media/image48.jpeg"/><Relationship Id="rId5" Type="http://schemas.openxmlformats.org/officeDocument/2006/relationships/oleObject" Target="../embeddings/oleObject5.bin"/><Relationship Id="rId7" Type="http://schemas.openxmlformats.org/officeDocument/2006/relationships/image" Target="../media/image49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7.jpeg"/><Relationship Id="rId6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295612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/>
              <a:t>The plasma centerpost obtained in the PROTO-SPHERA experiment</a:t>
            </a:r>
          </a:p>
          <a:p>
            <a:pPr algn="ctr">
              <a:spcAft>
                <a:spcPts val="0"/>
              </a:spcAft>
            </a:pPr>
            <a:r>
              <a:rPr lang="en-US" i="1" u="sng"/>
              <a:t>F. Alladio</a:t>
            </a:r>
            <a:r>
              <a:rPr lang="en-US" i="1"/>
              <a:t>, </a:t>
            </a:r>
            <a:r>
              <a:rPr lang="en-US" i="1">
                <a:ea typeface="Times New Roman"/>
                <a:cs typeface="Times New Roman"/>
              </a:rPr>
              <a:t>L.Boncagni, F.Causa, F.Crescenzi, E.Giovannozzi, A.Grosso, A.Lampasi, </a:t>
            </a:r>
            <a:endParaRPr lang="en-US" i="1">
              <a:ea typeface="Times New Roman"/>
              <a:cs typeface="Courier"/>
            </a:endParaRPr>
          </a:p>
          <a:p>
            <a:pPr algn="ctr">
              <a:spcAft>
                <a:spcPts val="0"/>
              </a:spcAft>
            </a:pPr>
            <a:r>
              <a:rPr lang="en-US" i="1">
                <a:ea typeface="Times New Roman"/>
                <a:cs typeface="Times New Roman"/>
              </a:rPr>
              <a:t>G.Maffia, A.Mancuso, P.Micozzi, V.Piergotti, G.Rocchi, A.Sibio, B.Tilia, V.Zanza</a:t>
            </a:r>
          </a:p>
          <a:p>
            <a:pPr algn="ctr">
              <a:spcAft>
                <a:spcPts val="0"/>
              </a:spcAft>
            </a:pPr>
            <a:endParaRPr lang="en-US" sz="800" i="1"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600"/>
              <a:t>Centro Ricerche ENEA, Frascati C.P. 65 (Roma) </a:t>
            </a:r>
            <a:r>
              <a:rPr lang="en-US" sz="1600" i="1"/>
              <a:t>franco.alladio@enea.it</a:t>
            </a:r>
            <a:endParaRPr lang="en-US" sz="1600" i="1">
              <a:ea typeface="Times New Roman"/>
              <a:cs typeface="Courier"/>
            </a:endParaRPr>
          </a:p>
          <a:p>
            <a:pPr algn="ctr"/>
            <a:endParaRPr lang="en-US" sz="1200" i="1"/>
          </a:p>
          <a:p>
            <a:endParaRPr lang="en-US"/>
          </a:p>
        </p:txBody>
      </p:sp>
      <p:pic>
        <p:nvPicPr>
          <p:cNvPr id="4" name="Picture 3" descr="Foto20141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1345"/>
            <a:ext cx="3392097" cy="45115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92098" y="1855744"/>
            <a:ext cx="5751902" cy="44930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opf&amp;LorentzFinal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267" y="2785791"/>
            <a:ext cx="2806733" cy="2568130"/>
          </a:xfrm>
          <a:prstGeom prst="rect">
            <a:avLst/>
          </a:prstGeom>
        </p:spPr>
      </p:pic>
      <p:pic>
        <p:nvPicPr>
          <p:cNvPr id="10" name="Picture 43" descr="Copertin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4867" y="1831345"/>
            <a:ext cx="2425038" cy="4511593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594234" y="5337435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395815" y="1853244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9213" y="1853243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4233" y="4735258"/>
            <a:ext cx="1699132" cy="1596731"/>
          </a:xfrm>
          <a:prstGeom prst="rect">
            <a:avLst/>
          </a:prstGeom>
        </p:spPr>
      </p:pic>
      <p:pic>
        <p:nvPicPr>
          <p:cNvPr id="15" name="Picture 14" descr="IUPAP_header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38" y="6348822"/>
            <a:ext cx="3805718" cy="509178"/>
          </a:xfrm>
          <a:prstGeom prst="rect">
            <a:avLst/>
          </a:prstGeom>
        </p:spPr>
      </p:pic>
      <p:pic>
        <p:nvPicPr>
          <p:cNvPr id="16" name="Picture 15" descr="AAPP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0206" y="6348823"/>
            <a:ext cx="1561806" cy="50917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62364" y="6406460"/>
            <a:ext cx="3995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ICPP 2016, Kaohsiung, Taiwan A2P1-5 2016/6/28 MCP-Oral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659" y="36454"/>
            <a:ext cx="61407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4080"/>
                </a:solidFill>
              </a:rPr>
              <a:t>In </a:t>
            </a:r>
            <a:r>
              <a:rPr lang="en-US" sz="2000" b="1">
                <a:solidFill>
                  <a:srgbClr val="004080"/>
                </a:solidFill>
              </a:rPr>
              <a:t>2002</a:t>
            </a:r>
            <a:r>
              <a:rPr lang="en-US" sz="2000">
                <a:solidFill>
                  <a:srgbClr val="004080"/>
                </a:solidFill>
              </a:rPr>
              <a:t> at Frascati an </a:t>
            </a:r>
            <a:r>
              <a:rPr lang="en-US" sz="2000" b="1">
                <a:solidFill>
                  <a:srgbClr val="004080"/>
                </a:solidFill>
              </a:rPr>
              <a:t>International Workshop,</a:t>
            </a:r>
            <a:endParaRPr lang="en-US" sz="2000">
              <a:solidFill>
                <a:srgbClr val="004080"/>
              </a:solidFill>
            </a:endParaRPr>
          </a:p>
          <a:p>
            <a:r>
              <a:rPr lang="en-US" sz="2000">
                <a:solidFill>
                  <a:srgbClr val="004080"/>
                </a:solidFill>
              </a:rPr>
              <a:t>chaired by </a:t>
            </a:r>
            <a:r>
              <a:rPr lang="en-US" sz="2000" b="1">
                <a:solidFill>
                  <a:srgbClr val="004080"/>
                </a:solidFill>
              </a:rPr>
              <a:t>Martin Peng</a:t>
            </a:r>
            <a:r>
              <a:rPr lang="en-US" sz="2000">
                <a:solidFill>
                  <a:srgbClr val="004080"/>
                </a:solidFill>
              </a:rPr>
              <a:t>, advised to build in two steps:</a:t>
            </a:r>
          </a:p>
          <a:p>
            <a:r>
              <a:rPr lang="en-US" sz="2000">
                <a:solidFill>
                  <a:srgbClr val="660066"/>
                </a:solidFill>
              </a:rPr>
              <a:t>• first step: check Plasma Centerpost’s feasibility</a:t>
            </a:r>
          </a:p>
          <a:p>
            <a:r>
              <a:rPr lang="en-US" sz="2000">
                <a:solidFill>
                  <a:srgbClr val="FF0000"/>
                </a:solidFill>
              </a:rPr>
              <a:t>• second step: the machine would have been</a:t>
            </a:r>
          </a:p>
          <a:p>
            <a:r>
              <a:rPr lang="en-US" sz="2000">
                <a:solidFill>
                  <a:srgbClr val="FF0000"/>
                </a:solidFill>
              </a:rPr>
              <a:t>   completed such as to produce the Spherical Torus</a:t>
            </a:r>
          </a:p>
        </p:txBody>
      </p:sp>
      <p:pic>
        <p:nvPicPr>
          <p:cNvPr id="8" name="Picture 4" descr="FigConfr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5317" y="1776054"/>
            <a:ext cx="50292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860" y="3838200"/>
            <a:ext cx="2007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660066"/>
                </a:solidFill>
                <a:cs typeface="Comic Sans MS"/>
              </a:rPr>
              <a:t>Phase1: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8 PFcoils</a:t>
            </a:r>
          </a:p>
          <a:p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Centerpost shape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6421673" y="3867227"/>
            <a:ext cx="26628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cs typeface="Comic Sans MS"/>
              </a:rPr>
              <a:t>Phase 2: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cs typeface="Comic Sans MS"/>
              </a:rPr>
              <a:t>8 PF shaping coils</a:t>
            </a:r>
          </a:p>
          <a:p>
            <a:r>
              <a:rPr lang="en-US">
                <a:cs typeface="Comic Sans MS"/>
              </a:rPr>
              <a:t>+ </a:t>
            </a:r>
            <a:r>
              <a:rPr lang="en-US">
                <a:solidFill>
                  <a:srgbClr val="FF0000"/>
                </a:solidFill>
                <a:cs typeface="Comic Sans MS"/>
              </a:rPr>
              <a:t>10 PF compressing coils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9900" y="4481221"/>
            <a:ext cx="1467679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  <a:effectLst>
            <a:outerShdw blurRad="40000" dist="20000" dir="5400000" rotWithShape="0">
              <a:schemeClr val="tx1">
                <a:lumMod val="75000"/>
                <a:lumOff val="25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6421673" y="3865639"/>
            <a:ext cx="1860311" cy="1588"/>
          </a:xfrm>
          <a:prstGeom prst="straightConnector1">
            <a:avLst/>
          </a:prstGeom>
          <a:ln>
            <a:solidFill>
              <a:srgbClr val="F5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808" y="5672843"/>
            <a:ext cx="914952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/>
              <a:t>The PF coils have been designed as two sets, each connected in series </a:t>
            </a:r>
          </a:p>
          <a:p>
            <a:pPr>
              <a:spcAft>
                <a:spcPts val="600"/>
              </a:spcAft>
            </a:pPr>
            <a:r>
              <a:rPr lang="en-US" b="1">
                <a:solidFill>
                  <a:srgbClr val="595959"/>
                </a:solidFill>
              </a:rPr>
              <a:t>Group B (4+4 coils)</a:t>
            </a:r>
            <a:r>
              <a:rPr lang="en-US">
                <a:solidFill>
                  <a:srgbClr val="595959"/>
                </a:solidFill>
              </a:rPr>
              <a:t>: Centerpost shaping PF coils …</a:t>
            </a:r>
            <a:r>
              <a:rPr lang="en-US" sz="1600" b="1">
                <a:solidFill>
                  <a:srgbClr val="595959"/>
                </a:solidFill>
              </a:rPr>
              <a:t>thick AISI casings (</a:t>
            </a:r>
            <a:r>
              <a:rPr lang="el-GR" sz="1600" b="1">
                <a:solidFill>
                  <a:srgbClr val="595959"/>
                </a:solidFill>
                <a:latin typeface="Times New Roman"/>
                <a:cs typeface="Times New Roman"/>
              </a:rPr>
              <a:t>τ</a:t>
            </a:r>
            <a:r>
              <a:rPr lang="en-US" sz="1600" b="1">
                <a:solidFill>
                  <a:srgbClr val="595959"/>
                </a:solidFill>
                <a:latin typeface="Times New Roman"/>
                <a:cs typeface="Times New Roman"/>
              </a:rPr>
              <a:t>~</a:t>
            </a:r>
            <a:r>
              <a:rPr lang="en-US" sz="1600" b="1">
                <a:solidFill>
                  <a:srgbClr val="595959"/>
                </a:solidFill>
              </a:rPr>
              <a:t>2ms),</a:t>
            </a:r>
            <a:r>
              <a:rPr lang="en-US" i="1">
                <a:solidFill>
                  <a:srgbClr val="595959"/>
                </a:solidFill>
              </a:rPr>
              <a:t> </a:t>
            </a:r>
            <a:r>
              <a:rPr lang="en-US" b="1" i="1">
                <a:solidFill>
                  <a:srgbClr val="595959"/>
                </a:solidFill>
              </a:rPr>
              <a:t>now inside machine</a:t>
            </a: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20336" y="6086859"/>
            <a:ext cx="9116124" cy="349139"/>
          </a:xfrm>
          <a:prstGeom prst="rect">
            <a:avLst/>
          </a:prstGeom>
          <a:noFill/>
          <a:ln w="28575">
            <a:solidFill>
              <a:srgbClr val="595959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/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22762" y="6435998"/>
            <a:ext cx="9113698" cy="34913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/>
          </a:p>
        </p:txBody>
      </p:sp>
      <p:sp>
        <p:nvSpPr>
          <p:cNvPr id="26" name="TextBox 25"/>
          <p:cNvSpPr txBox="1"/>
          <p:nvPr/>
        </p:nvSpPr>
        <p:spPr>
          <a:xfrm>
            <a:off x="11816" y="6437838"/>
            <a:ext cx="912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>
                <a:solidFill>
                  <a:srgbClr val="FF0000"/>
                </a:solidFill>
                <a:ea typeface="华文细黑"/>
                <a:cs typeface="华文细黑"/>
              </a:rPr>
              <a:t>Group A (5+5 coils): </a:t>
            </a:r>
            <a:r>
              <a:rPr lang="en-US">
                <a:solidFill>
                  <a:srgbClr val="FF0000"/>
                </a:solidFill>
              </a:rPr>
              <a:t>ST compression PF coils </a:t>
            </a:r>
            <a:r>
              <a:rPr lang="en-US" sz="1600">
                <a:solidFill>
                  <a:srgbClr val="FF0000"/>
                </a:solidFill>
              </a:rPr>
              <a:t>…</a:t>
            </a:r>
            <a:r>
              <a:rPr lang="en-US" sz="1600" i="1">
                <a:solidFill>
                  <a:srgbClr val="FF0000"/>
                </a:solidFill>
              </a:rPr>
              <a:t>not yet built </a:t>
            </a:r>
            <a:r>
              <a:rPr lang="en-US" sz="1600" b="1">
                <a:solidFill>
                  <a:srgbClr val="FF0000"/>
                </a:solidFill>
              </a:rPr>
              <a:t>thin Inconel casings B diffusion in </a:t>
            </a:r>
            <a:r>
              <a:rPr lang="el-GR" sz="1600" b="1">
                <a:solidFill>
                  <a:srgbClr val="FF0000"/>
                </a:solidFill>
                <a:latin typeface="Times New Roman"/>
                <a:cs typeface="Times New Roman"/>
              </a:rPr>
              <a:t>τ</a:t>
            </a:r>
            <a:r>
              <a:rPr lang="en-US" sz="1600" b="1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600" b="1">
                <a:solidFill>
                  <a:srgbClr val="FF0000"/>
                </a:solidFill>
              </a:rPr>
              <a:t>200 </a:t>
            </a:r>
            <a:r>
              <a:rPr lang="en-US" sz="1600">
                <a:solidFill>
                  <a:srgbClr val="FF0000"/>
                </a:solidFill>
              </a:rPr>
              <a:t>µs </a:t>
            </a:r>
            <a:endParaRPr lang="en-US" sz="1600" b="1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pic>
        <p:nvPicPr>
          <p:cNvPr id="27" name="Picture 26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7" y="1667670"/>
            <a:ext cx="1054923" cy="125689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9710" y="2847926"/>
            <a:ext cx="1153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/>
              <a:t>Martin Peng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30013" y="415870"/>
            <a:ext cx="1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>
                <a:solidFill>
                  <a:srgbClr val="EE2E96"/>
                </a:solidFill>
                <a:cs typeface="Calibri"/>
              </a:rPr>
              <a:t>Anode arc anchor</a:t>
            </a:r>
          </a:p>
          <a:p>
            <a:pPr algn="ctr"/>
            <a:r>
              <a:rPr lang="en-US" sz="1600" i="1">
                <a:solidFill>
                  <a:srgbClr val="EE2E96"/>
                </a:solidFill>
                <a:cs typeface="Calibri"/>
              </a:rPr>
              <a:t>was feared, as it</a:t>
            </a:r>
          </a:p>
          <a:p>
            <a:pPr algn="ctr"/>
            <a:r>
              <a:rPr lang="en-US" sz="1600" i="1">
                <a:solidFill>
                  <a:srgbClr val="EE2E96"/>
                </a:solidFill>
                <a:cs typeface="Calibri"/>
              </a:rPr>
              <a:t>is often observed</a:t>
            </a:r>
          </a:p>
          <a:p>
            <a:pPr algn="ctr"/>
            <a:r>
              <a:rPr lang="en-US" sz="1600" i="1">
                <a:solidFill>
                  <a:srgbClr val="EE2E96"/>
                </a:solidFill>
                <a:cs typeface="Calibri"/>
              </a:rPr>
              <a:t>in arc welding,</a:t>
            </a:r>
          </a:p>
          <a:p>
            <a:pPr algn="ctr"/>
            <a:r>
              <a:rPr lang="en-US" sz="1600" i="1">
                <a:solidFill>
                  <a:srgbClr val="EE2E96"/>
                </a:solidFill>
                <a:cs typeface="Calibri"/>
              </a:rPr>
              <a:t>plasma torches…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213" y="6731"/>
            <a:ext cx="1474787" cy="2927714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6021191" y="724195"/>
            <a:ext cx="1648022" cy="1588"/>
          </a:xfrm>
          <a:prstGeom prst="straightConnector1">
            <a:avLst/>
          </a:prstGeom>
          <a:ln>
            <a:solidFill>
              <a:srgbClr val="EE2E9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492" y="10950"/>
            <a:ext cx="1439210" cy="1820952"/>
          </a:xfrm>
          <a:prstGeom prst="rect">
            <a:avLst/>
          </a:prstGeom>
        </p:spPr>
      </p:pic>
      <p:pic>
        <p:nvPicPr>
          <p:cNvPr id="13" name="Picture 12" descr="Phoeni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359" y="3238515"/>
            <a:ext cx="1412778" cy="1236181"/>
          </a:xfrm>
          <a:prstGeom prst="rect">
            <a:avLst/>
          </a:prstGeom>
        </p:spPr>
      </p:pic>
      <p:pic>
        <p:nvPicPr>
          <p:cNvPr id="14" name="Picture 13" descr="Start-grou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604" y="1810055"/>
            <a:ext cx="2182138" cy="2664644"/>
          </a:xfrm>
          <a:prstGeom prst="rect">
            <a:avLst/>
          </a:prstGeom>
        </p:spPr>
      </p:pic>
      <p:pic>
        <p:nvPicPr>
          <p:cNvPr id="15" name="Picture 14" descr="Torso-plasma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137" y="2806819"/>
            <a:ext cx="2428035" cy="1667877"/>
          </a:xfrm>
          <a:prstGeom prst="rect">
            <a:avLst/>
          </a:prstGeom>
        </p:spPr>
      </p:pic>
      <p:pic>
        <p:nvPicPr>
          <p:cNvPr id="16" name="Picture 6" descr="Torso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0606" y="1800193"/>
            <a:ext cx="2266157" cy="278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6338241" y="21899"/>
            <a:ext cx="1394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/>
              <a:t>Derek Robinson</a:t>
            </a:r>
          </a:p>
          <a:p>
            <a:pPr algn="ctr"/>
            <a:r>
              <a:rPr lang="en-US" sz="1400" b="1" i="1"/>
              <a:t>1941-2002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49069" y="2527391"/>
            <a:ext cx="2504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>
                <a:effectLst>
                  <a:outerShdw blurRad="50800" dist="38100" dir="2700000">
                    <a:srgbClr val="FA7124"/>
                  </a:outerShdw>
                </a:effectLst>
              </a:rPr>
              <a:t>Torsatron Torso (Culham) 1975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11049" y="3040830"/>
            <a:ext cx="10862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>
                <a:solidFill>
                  <a:schemeClr val="bg1"/>
                </a:solidFill>
                <a:effectLst>
                  <a:outerShdw blurRad="50800" dist="38100" dir="2700000">
                    <a:srgbClr val="FA7124"/>
                  </a:outerShdw>
                </a:effectLst>
              </a:rPr>
              <a:t>START 1991</a:t>
            </a:r>
          </a:p>
        </p:txBody>
      </p:sp>
      <p:pic>
        <p:nvPicPr>
          <p:cNvPr id="21" name="Picture 20" descr="Champagn-exp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45" y="66689"/>
            <a:ext cx="1502903" cy="176671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87276" y="282343"/>
            <a:ext cx="5300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000000"/>
                </a:solidFill>
                <a:cs typeface="Comic Sans MS"/>
              </a:rPr>
              <a:t>Derek Robinson (director of Culham from 1991)</a:t>
            </a:r>
          </a:p>
          <a:p>
            <a:r>
              <a:rPr lang="en-US" i="1">
                <a:solidFill>
                  <a:srgbClr val="000000"/>
                </a:solidFill>
                <a:cs typeface="Comic Sans MS"/>
              </a:rPr>
              <a:t>was very interested in the </a:t>
            </a:r>
            <a:r>
              <a:rPr lang="en-US" i="1">
                <a:solidFill>
                  <a:srgbClr val="FF00D2"/>
                </a:solidFill>
                <a:cs typeface="Comic Sans MS"/>
              </a:rPr>
              <a:t>“Champagne bottle” </a:t>
            </a:r>
          </a:p>
          <a:p>
            <a:r>
              <a:rPr lang="en-US" i="1">
                <a:solidFill>
                  <a:srgbClr val="FF00D2"/>
                </a:solidFill>
                <a:cs typeface="Comic Sans MS"/>
              </a:rPr>
              <a:t>experiment</a:t>
            </a:r>
            <a:r>
              <a:rPr lang="en-US" i="1">
                <a:solidFill>
                  <a:srgbClr val="FF0000"/>
                </a:solidFill>
                <a:cs typeface="Comic Sans MS"/>
              </a:rPr>
              <a:t>: </a:t>
            </a:r>
            <a:r>
              <a:rPr lang="en-US" i="1">
                <a:cs typeface="Comic Sans MS"/>
              </a:rPr>
              <a:t>in 1999 he proposed to build at </a:t>
            </a:r>
          </a:p>
          <a:p>
            <a:r>
              <a:rPr lang="en-US" i="1">
                <a:cs typeface="Comic Sans MS"/>
              </a:rPr>
              <a:t>Culham PROTO-SPHERA inside the START vessel</a:t>
            </a:r>
          </a:p>
        </p:txBody>
      </p:sp>
      <p:pic>
        <p:nvPicPr>
          <p:cNvPr id="24" name="Picture 23" descr="ASG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1137" y="1810055"/>
            <a:ext cx="1632259" cy="266464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479374" y="1810055"/>
            <a:ext cx="1563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i="1">
                <a:solidFill>
                  <a:schemeClr val="bg1"/>
                </a:solidFill>
                <a:effectLst>
                  <a:outerShdw blurRad="50800" dist="38100" dir="2700000">
                    <a:srgbClr val="FA7124"/>
                  </a:outerShdw>
                </a:effectLst>
              </a:rPr>
              <a:t>PROTO-SPHERA 2010</a:t>
            </a:r>
          </a:p>
        </p:txBody>
      </p:sp>
      <p:pic>
        <p:nvPicPr>
          <p:cNvPr id="23" name="Picture 22" descr="Start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1599" y="4453957"/>
            <a:ext cx="7261254" cy="239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1163901" y="4387107"/>
            <a:ext cx="7032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effectLst>
                  <a:outerShdw blurRad="63500" dist="63500" dir="2700000">
                    <a:srgbClr val="FFFF00"/>
                  </a:outerShdw>
                </a:effectLst>
                <a:latin typeface="华文楷体"/>
                <a:ea typeface="华文楷体"/>
                <a:cs typeface="华文楷体"/>
              </a:rPr>
              <a:t>From </a:t>
            </a:r>
            <a:r>
              <a:rPr lang="en-US" altLang="zh-CN" sz="2000" b="1">
                <a:solidFill>
                  <a:srgbClr val="FF0000"/>
                </a:solidFill>
                <a:effectLst>
                  <a:outerShdw blurRad="63500" dist="63500" dir="2700000">
                    <a:srgbClr val="FFFF00"/>
                  </a:outerShdw>
                </a:effectLst>
                <a:ea typeface="华文楷体"/>
                <a:cs typeface="华文楷体"/>
              </a:rPr>
              <a:t>Culham </a:t>
            </a:r>
            <a:r>
              <a:rPr lang="en-US" altLang="zh-CN" sz="2000" b="1">
                <a:solidFill>
                  <a:srgbClr val="FF0000"/>
                </a:solidFill>
                <a:effectLst>
                  <a:outerShdw blurRad="63500" dist="63500" dir="2700000">
                    <a:srgbClr val="FFFF00"/>
                  </a:outerShdw>
                </a:effectLst>
                <a:latin typeface="华文楷体"/>
                <a:ea typeface="华文楷体"/>
                <a:cs typeface="华文楷体"/>
              </a:rPr>
              <a:t>the old vacuum vessel </a:t>
            </a:r>
            <a:r>
              <a:rPr lang="en-US" altLang="zh-CN" sz="2000" b="1">
                <a:solidFill>
                  <a:schemeClr val="bg1"/>
                </a:solidFill>
                <a:effectLst>
                  <a:outerShdw blurRad="63500" dist="38100" dir="2700000">
                    <a:srgbClr val="FFFF00"/>
                  </a:outerShdw>
                </a:effectLst>
                <a:latin typeface="华文楷体"/>
                <a:ea typeface="华文楷体"/>
                <a:cs typeface="华文楷体"/>
              </a:rPr>
              <a:t>found its way to </a:t>
            </a:r>
            <a:r>
              <a:rPr lang="en-US" altLang="zh-CN" sz="2000" b="1">
                <a:solidFill>
                  <a:srgbClr val="FFFFFF"/>
                </a:solidFill>
                <a:effectLst>
                  <a:outerShdw blurRad="63500" dist="38100" dir="2700000">
                    <a:srgbClr val="FFFF00"/>
                  </a:outerShdw>
                </a:effectLst>
                <a:ea typeface="华文楷体"/>
                <a:cs typeface="华文楷体"/>
              </a:rPr>
              <a:t>Frascati 2004</a:t>
            </a:r>
            <a:endParaRPr lang="en-US" sz="2000" b="1">
              <a:solidFill>
                <a:srgbClr val="FFFFFF"/>
              </a:solidFill>
              <a:effectLst>
                <a:outerShdw blurRad="63500" dist="38100" dir="2700000">
                  <a:srgbClr val="FFFF00"/>
                </a:outerShdw>
              </a:effectLst>
              <a:ea typeface="华文楷体"/>
              <a:cs typeface="华文楷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VacuumTestGro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43011" y="391230"/>
            <a:ext cx="5748331" cy="323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401135" y="2769753"/>
            <a:ext cx="6465887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FF0000"/>
                </a:solidFill>
                <a:cs typeface="Calibri"/>
              </a:rPr>
              <a:t>Years 2004 - 2010:</a:t>
            </a:r>
          </a:p>
        </p:txBody>
      </p:sp>
      <p:pic>
        <p:nvPicPr>
          <p:cNvPr id="6" name="Picture 5" descr="Zamp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2414" y="391230"/>
            <a:ext cx="2341455" cy="328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opf2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317">
            <a:off x="93431" y="674029"/>
            <a:ext cx="2209690" cy="19898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5604" y="3557410"/>
            <a:ext cx="864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  <a:cs typeface="Calibri"/>
              </a:rPr>
              <a:t>…from ideas 		  …to detailed design							</a:t>
            </a:r>
            <a:r>
              <a:rPr lang="en-US" b="1" i="1">
                <a:solidFill>
                  <a:srgbClr val="FF0000"/>
                </a:solidFill>
                <a:cs typeface="Calibri"/>
              </a:rPr>
              <a:t> …to hard metal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895" y="21898"/>
            <a:ext cx="9120879" cy="35077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76304" y="0"/>
            <a:ext cx="79916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effectLst>
                  <a:outerShdw blurRad="63500" dist="63500" dir="2700000">
                    <a:srgbClr val="FF0000">
                      <a:alpha val="79000"/>
                    </a:srgbClr>
                  </a:outerShdw>
                </a:effectLst>
                <a:cs typeface="Calibri"/>
              </a:rPr>
              <a:t>PROTO-SPHERA was built (2006-2009) by ASG Superconductors of Genoa, cost 1 M€</a:t>
            </a:r>
            <a:endParaRPr lang="en-US" b="1">
              <a:solidFill>
                <a:srgbClr val="FFFF00"/>
              </a:solidFill>
              <a:effectLst>
                <a:outerShdw blurRad="63500" dist="63500" dir="2700000">
                  <a:srgbClr val="FF0000">
                    <a:alpha val="79000"/>
                  </a:srgbClr>
                </a:outerShdw>
              </a:effectLst>
              <a:ea typeface="华文细黑"/>
              <a:cs typeface="华文细黑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945" y="3910789"/>
            <a:ext cx="5804397" cy="25776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86945" y="6131399"/>
            <a:ext cx="5865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  <a:cs typeface="Calibri"/>
              </a:rPr>
              <a:t>Electrical power supplies built by EEI of  Vicenza, cost 0.7 M€</a:t>
            </a: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3031305" y="6422933"/>
            <a:ext cx="6060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rgbClr val="FF0000"/>
                </a:solidFill>
                <a:cs typeface="Calibri"/>
              </a:rPr>
              <a:t>Years 2011 - 2014: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332919" y="6670857"/>
            <a:ext cx="343760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12" descr="P1010098 PanoFinal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196" y="3905866"/>
            <a:ext cx="2196318" cy="259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Lightning Bolt 28"/>
          <p:cNvSpPr/>
          <p:nvPr/>
        </p:nvSpPr>
        <p:spPr>
          <a:xfrm rot="701427">
            <a:off x="2030796" y="4297032"/>
            <a:ext cx="449155" cy="1351477"/>
          </a:xfrm>
          <a:prstGeom prst="lightningBolt">
            <a:avLst/>
          </a:prstGeom>
          <a:solidFill>
            <a:srgbClr val="EE8FBE">
              <a:alpha val="33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46038" y="4650278"/>
            <a:ext cx="11517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09556"/>
                </a:solidFill>
                <a:latin typeface="Calibri"/>
                <a:cs typeface="Calibri"/>
              </a:rPr>
              <a:t>Anode</a:t>
            </a:r>
            <a:endParaRPr lang="en-US" b="1">
              <a:latin typeface="Calibri"/>
              <a:cs typeface="Calibri"/>
            </a:endParaRPr>
          </a:p>
          <a:p>
            <a:endParaRPr lang="en-US" sz="800" b="1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PF2 coils</a:t>
            </a:r>
          </a:p>
          <a:p>
            <a:r>
              <a:rPr lang="en-US" b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Throttles</a:t>
            </a:r>
          </a:p>
          <a:p>
            <a:endParaRPr lang="en-US" sz="800" b="1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  <a:p>
            <a:r>
              <a:rPr lang="en-US" b="1">
                <a:solidFill>
                  <a:srgbClr val="C09556"/>
                </a:solidFill>
                <a:latin typeface="Calibri"/>
                <a:cs typeface="Calibri"/>
              </a:rPr>
              <a:t>Cathode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897697" y="4357795"/>
            <a:ext cx="1197895" cy="111656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97697" y="5326902"/>
            <a:ext cx="1209618" cy="1474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97697" y="5968409"/>
            <a:ext cx="426965" cy="228684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772849" y="3991935"/>
            <a:ext cx="865749" cy="850942"/>
          </a:xfrm>
          <a:prstGeom prst="straightConnector1">
            <a:avLst/>
          </a:prstGeom>
          <a:ln>
            <a:solidFill>
              <a:srgbClr val="C0955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043683" y="382185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• </a:t>
            </a:r>
            <a:r>
              <a:rPr lang="en-US" sz="1600" b="1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Cathode heating</a:t>
            </a:r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 6 x(1.7 kA,25 </a:t>
            </a:r>
            <a:r>
              <a:rPr lang="en-US" sz="1600" smtClean="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V)rms</a:t>
            </a:r>
            <a:endParaRPr lang="en-US" sz="1600">
              <a:solidFill>
                <a:srgbClr val="FFFF00"/>
              </a:solidFill>
              <a:effectLst>
                <a:outerShdw blurRad="63500" dist="63500" dir="2700000">
                  <a:srgbClr val="FF0000"/>
                </a:outerShdw>
              </a:effectLst>
            </a:endParaRPr>
          </a:p>
          <a:p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• </a:t>
            </a:r>
            <a:r>
              <a:rPr lang="en-US" sz="1600" b="1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PF coils</a:t>
            </a:r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: 2kA, 350 V</a:t>
            </a:r>
          </a:p>
          <a:p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• </a:t>
            </a:r>
            <a:r>
              <a:rPr lang="en-US" sz="1600" b="1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Plasma centerpost</a:t>
            </a:r>
            <a:r>
              <a:rPr lang="en-US" sz="1600">
                <a:solidFill>
                  <a:srgbClr val="FFFF00"/>
                </a:solidFill>
                <a:effectLst>
                  <a:outerShdw blurRad="63500" dist="63500" dir="2700000">
                    <a:srgbClr val="FF0000"/>
                  </a:outerShdw>
                </a:effectLst>
              </a:rPr>
              <a:t>: 10 kA, 350 V 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780252" y="3588790"/>
            <a:ext cx="6861187" cy="22117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960" y="208001"/>
            <a:ext cx="4335808" cy="3641341"/>
          </a:xfrm>
          <a:prstGeom prst="rect">
            <a:avLst/>
          </a:prstGeom>
        </p:spPr>
      </p:pic>
      <p:pic>
        <p:nvPicPr>
          <p:cNvPr id="13" name="Picture 12" descr="A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34" y="5180117"/>
            <a:ext cx="1803065" cy="166297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541" y="4377321"/>
            <a:ext cx="3174395" cy="186984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281520" y="4040836"/>
            <a:ext cx="313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down: 3000º K heated cathode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87436" y="4343607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present stage cathode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(18 x 3 emitters): aim 10 kA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65540" y="5584760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final stage cathode, 6 x present</a:t>
            </a:r>
          </a:p>
          <a:p>
            <a:pPr algn="ctr"/>
            <a:r>
              <a:rPr lang="en-US" sz="160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(108 x 3 emitters): aim 60 kA</a:t>
            </a:r>
          </a:p>
        </p:txBody>
      </p:sp>
      <p:sp>
        <p:nvSpPr>
          <p:cNvPr id="37" name="Lightning Bolt 36"/>
          <p:cNvSpPr/>
          <p:nvPr/>
        </p:nvSpPr>
        <p:spPr>
          <a:xfrm rot="1179371">
            <a:off x="5461310" y="2196084"/>
            <a:ext cx="1325789" cy="2925629"/>
          </a:xfrm>
          <a:prstGeom prst="lightningBolt">
            <a:avLst/>
          </a:prstGeom>
          <a:solidFill>
            <a:srgbClr val="3366FF">
              <a:alpha val="34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Anodo2-cala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622" y="60410"/>
            <a:ext cx="4330268" cy="6027930"/>
          </a:xfrm>
          <a:prstGeom prst="rect">
            <a:avLst/>
          </a:prstGeom>
        </p:spPr>
      </p:pic>
      <p:pic>
        <p:nvPicPr>
          <p:cNvPr id="41" name="Picture 40" descr="Caduceus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0137" y="5259454"/>
            <a:ext cx="1770677" cy="157732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090755" y="6200720"/>
            <a:ext cx="3240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626468"/>
                </a:solidFill>
              </a:rPr>
              <a:t>“Caduceus”-like emitting spirals</a:t>
            </a:r>
          </a:p>
          <a:p>
            <a:pPr algn="ctr"/>
            <a:r>
              <a:rPr lang="en-US"/>
              <a:t>have now survived </a:t>
            </a:r>
            <a:r>
              <a:rPr lang="en-US">
                <a:cs typeface="Times New Roman"/>
              </a:rPr>
              <a:t>&gt; </a:t>
            </a:r>
            <a:r>
              <a:rPr lang="en-US"/>
              <a:t>1000 cycles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3971960" y="6551764"/>
            <a:ext cx="336897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466609" y="58031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annular</a:t>
            </a:r>
          </a:p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anode lowered</a:t>
            </a:r>
          </a:p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on top of machine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24567" y="153254"/>
            <a:ext cx="2920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up: hollow gas-puffed anode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10" y="4003626"/>
            <a:ext cx="2991945" cy="21721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310" y="682817"/>
            <a:ext cx="2991945" cy="23346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426" y="6169083"/>
            <a:ext cx="8397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is GND potential		</a:t>
            </a:r>
            <a:r>
              <a:rPr lang="en-US" b="1">
                <a:solidFill>
                  <a:srgbClr val="A2A2A2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			</a:t>
            </a:r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floating, </a:t>
            </a:r>
          </a:p>
          <a:p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					can be connected to potentials: </a:t>
            </a:r>
            <a:r>
              <a:rPr lang="en-US" b="1">
                <a:solidFill>
                  <a:srgbClr val="FF0000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anode +</a:t>
            </a:r>
            <a:r>
              <a:rPr lang="en-US" b="1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 </a:t>
            </a:r>
            <a:r>
              <a:rPr lang="en-US" b="1">
                <a:solidFill>
                  <a:srgbClr val="0000FF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cathode -</a:t>
            </a:r>
            <a:r>
              <a:rPr lang="en-US" b="1">
                <a:solidFill>
                  <a:srgbClr val="565463"/>
                </a:solidFill>
                <a:effectLst>
                  <a:outerShdw blurRad="63500" dist="63500" dir="2700000">
                    <a:srgbClr val="CDAF7E"/>
                  </a:outerShdw>
                </a:effectLst>
              </a:rPr>
              <a:t>，</a:t>
            </a:r>
            <a:r>
              <a:rPr lang="en-US" b="1">
                <a:solidFill>
                  <a:srgbClr val="969696"/>
                </a:solidFill>
                <a:effectLst>
                  <a:outerShdw blurRad="63500" dist="63500" dir="2700000">
                    <a:srgbClr val="000000"/>
                  </a:outerShdw>
                </a:effectLst>
              </a:rPr>
              <a:t>vessel 0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934200" y="3633777"/>
            <a:ext cx="3089930" cy="1588"/>
          </a:xfrm>
          <a:prstGeom prst="line">
            <a:avLst/>
          </a:prstGeom>
          <a:ln w="69850">
            <a:solidFill>
              <a:srgbClr val="62697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76358" y="3667418"/>
            <a:ext cx="3088342" cy="1588"/>
          </a:xfrm>
          <a:prstGeom prst="line">
            <a:avLst/>
          </a:prstGeom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8" descr="Fig2b.jpg"/>
          <p:cNvPicPr>
            <a:picLocks noChangeAspect="1"/>
          </p:cNvPicPr>
          <p:nvPr/>
        </p:nvPicPr>
        <p:blipFill>
          <a:blip r:embed="rId4">
            <a:lum contrast="32000"/>
            <a:alphaModFix amt="78000"/>
          </a:blip>
          <a:srcRect/>
          <a:stretch>
            <a:fillRect/>
          </a:stretch>
        </p:blipFill>
        <p:spPr bwMode="auto">
          <a:xfrm>
            <a:off x="1476035" y="693766"/>
            <a:ext cx="3182757" cy="530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56339" y="1929893"/>
            <a:ext cx="77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PF4up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631" y="2299225"/>
            <a:ext cx="778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PF3up</a:t>
            </a:r>
          </a:p>
          <a:p>
            <a:r>
              <a:rPr lang="en-US" b="1"/>
              <a:t>PF2up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039" y="4458226"/>
            <a:ext cx="88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PF4low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1674" y="3789863"/>
            <a:ext cx="882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PF2low</a:t>
            </a:r>
          </a:p>
          <a:p>
            <a:r>
              <a:rPr lang="en-US" b="1"/>
              <a:t>PF3low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079277" y="2055171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079277" y="2188147"/>
            <a:ext cx="1679528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134542" y="4747739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134542" y="4597629"/>
            <a:ext cx="1548152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76834" y="2529146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676834" y="2791916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676834" y="4017446"/>
            <a:ext cx="1081971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674473" y="4292403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798830" y="2277327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00267" y="1951791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anode</a:t>
            </a:r>
            <a:endParaRPr lang="en-US" sz="1600" b="1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820726" y="4486551"/>
            <a:ext cx="1718776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25219" y="4159669"/>
            <a:ext cx="877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cathode</a:t>
            </a:r>
            <a:endParaRPr lang="en-US" sz="1600" b="1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16200000" flipV="1">
            <a:off x="3181060" y="2929589"/>
            <a:ext cx="392564" cy="273682"/>
          </a:xfrm>
          <a:prstGeom prst="straightConnector1">
            <a:avLst/>
          </a:prstGeom>
          <a:ln>
            <a:solidFill>
              <a:srgbClr val="DF96D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3164291" y="3568853"/>
            <a:ext cx="447999" cy="295577"/>
          </a:xfrm>
          <a:prstGeom prst="straightConnector1">
            <a:avLst/>
          </a:prstGeom>
          <a:ln>
            <a:solidFill>
              <a:srgbClr val="DF96D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57974" y="3113739"/>
            <a:ext cx="277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DF96DF"/>
                </a:solidFill>
                <a:effectLst>
                  <a:outerShdw blurRad="50800" dist="38100" dir="2700000">
                    <a:srgbClr val="000000">
                      <a:alpha val="88000"/>
                    </a:srgbClr>
                  </a:outerShdw>
                </a:effectLst>
              </a:rPr>
              <a:t>Plasma  current must run</a:t>
            </a:r>
          </a:p>
          <a:p>
            <a:pPr algn="ctr"/>
            <a:r>
              <a:rPr lang="en-US" b="1">
                <a:solidFill>
                  <a:srgbClr val="DF96DF"/>
                </a:solidFill>
                <a:effectLst>
                  <a:outerShdw blurRad="50800" dist="38100" dir="2700000">
                    <a:srgbClr val="000000">
                      <a:alpha val="88000"/>
                    </a:srgbClr>
                  </a:outerShdw>
                </a:effectLst>
              </a:rPr>
              <a:t>through  both PF2 throttles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822" y="500237"/>
            <a:ext cx="1997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细黑"/>
                <a:cs typeface="华文细黑"/>
              </a:rPr>
              <a:t>8 PF coils in series</a:t>
            </a:r>
          </a:p>
          <a:p>
            <a:pPr algn="ctr"/>
            <a:r>
              <a:rPr lang="en-US" b="1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细黑"/>
                <a:cs typeface="华文细黑"/>
              </a:rPr>
              <a:t>inside the machine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9837" y="3204003"/>
            <a:ext cx="1911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D4D4D4"/>
                </a:solidFill>
                <a:effectLst>
                  <a:outerShdw blurRad="63500" dist="38100" dir="2700000">
                    <a:srgbClr val="000000">
                      <a:alpha val="88000"/>
                    </a:srgbClr>
                  </a:outerShdw>
                </a:effectLst>
              </a:rPr>
              <a:t>Aluminium   cylindrical</a:t>
            </a:r>
          </a:p>
          <a:p>
            <a:pPr algn="ctr"/>
            <a:r>
              <a:rPr lang="en-US" sz="1400" b="1">
                <a:solidFill>
                  <a:srgbClr val="D4D4D4"/>
                </a:solidFill>
                <a:effectLst>
                  <a:outerShdw blurRad="63500" dist="38100" dir="2700000">
                    <a:srgbClr val="000000">
                      <a:alpha val="88000"/>
                    </a:srgbClr>
                  </a:outerShdw>
                </a:effectLst>
              </a:rPr>
              <a:t>   START   vessel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7100" y="1268091"/>
            <a:ext cx="13601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Stainless steel </a:t>
            </a:r>
          </a:p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up\down </a:t>
            </a:r>
          </a:p>
          <a:p>
            <a:pPr algn="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new extensions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36574" y="5417795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Stainless steel </a:t>
            </a:r>
          </a:p>
          <a:p>
            <a:pPr algn="ctr"/>
            <a:r>
              <a:rPr lang="en-US" sz="1400" b="1">
                <a:solidFill>
                  <a:srgbClr val="7E7E7E"/>
                </a:solidFill>
                <a:effectLst>
                  <a:outerShdw blurRad="38100" dist="38100" dir="2700000">
                    <a:srgbClr val="000000">
                      <a:alpha val="79000"/>
                    </a:srgbClr>
                  </a:outerShdw>
                </a:effectLst>
                <a:cs typeface="Hei"/>
              </a:rPr>
              <a:t>up\down new lids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780494" y="2749587"/>
            <a:ext cx="20253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annular shape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372792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>
                <a:solidFill>
                  <a:srgbClr val="0000FF"/>
                </a:solidFill>
                <a:cs typeface="Calibri"/>
              </a:rPr>
              <a:t>Only the </a:t>
            </a:r>
            <a:r>
              <a:rPr lang="en-US" b="1">
                <a:cs typeface="Calibri"/>
              </a:rPr>
              <a:t>PF coils </a:t>
            </a:r>
            <a:r>
              <a:rPr lang="en-US" b="1">
                <a:solidFill>
                  <a:srgbClr val="0000FF"/>
                </a:solidFill>
                <a:cs typeface="Calibri"/>
              </a:rPr>
              <a:t>necessary for setting up</a:t>
            </a:r>
          </a:p>
          <a:p>
            <a:r>
              <a:rPr lang="en-US" b="1">
                <a:solidFill>
                  <a:srgbClr val="0000FF"/>
                </a:solidFill>
                <a:cs typeface="Calibri"/>
              </a:rPr>
              <a:t>the </a:t>
            </a:r>
            <a:r>
              <a:rPr lang="en-US" b="1">
                <a:solidFill>
                  <a:srgbClr val="E729AD"/>
                </a:solidFill>
                <a:cs typeface="Calibri"/>
              </a:rPr>
              <a:t>plasma centerpost </a:t>
            </a:r>
            <a:r>
              <a:rPr lang="en-US" b="1">
                <a:solidFill>
                  <a:srgbClr val="0000FF"/>
                </a:solidFill>
                <a:cs typeface="Calibri"/>
              </a:rPr>
              <a:t>have  been built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774195" y="3916034"/>
            <a:ext cx="20253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annular shape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t141_movieAnod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15" y="1232920"/>
            <a:ext cx="3883790" cy="26921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54" y="3955611"/>
            <a:ext cx="3881651" cy="29023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7454" y="1232920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  <a:effectLst>
                  <a:outerShdw blurRad="50800" dist="63500" dir="19560000">
                    <a:schemeClr val="bg1"/>
                  </a:outerShdw>
                </a:effectLst>
              </a:rPr>
              <a:t>Argon plasma: break-down 80 V</a:t>
            </a:r>
            <a:endParaRPr lang="en-US">
              <a:effectLst>
                <a:outerShdw blurRad="50800" dist="63500" dir="19560000">
                  <a:schemeClr val="bg1"/>
                </a:outerShdw>
              </a:effectLst>
            </a:endParaRPr>
          </a:p>
        </p:txBody>
      </p:sp>
      <p:pic>
        <p:nvPicPr>
          <p:cNvPr id="8" name="Picture 7" descr="Shot141_moviePlasmaFast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230" y="2708006"/>
            <a:ext cx="3079544" cy="33441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3101" y="1684911"/>
            <a:ext cx="4208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annular anode plasma is never filamented</a:t>
            </a:r>
          </a:p>
          <a:p>
            <a:pPr algn="r"/>
            <a:r>
              <a:rPr lang="en-US" b="1">
                <a:solidFill>
                  <a:srgbClr val="660066"/>
                </a:solidFill>
              </a:rPr>
              <a:t>whereas annular catode plasma is</a:t>
            </a:r>
          </a:p>
          <a:p>
            <a:pPr algn="r"/>
            <a:r>
              <a:rPr lang="en-US" b="1">
                <a:solidFill>
                  <a:srgbClr val="660066"/>
                </a:solidFill>
              </a:rPr>
              <a:t>filamented (due to sparse emitters</a:t>
            </a:r>
            <a:r>
              <a:rPr lang="en-US" sz="2000" b="1">
                <a:solidFill>
                  <a:srgbClr val="660066"/>
                </a:solidFill>
                <a:latin typeface="华文楷体"/>
                <a:ea typeface="华文楷体"/>
                <a:cs typeface="华文楷体"/>
              </a:rPr>
              <a:t>）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2751477" y="3343447"/>
            <a:ext cx="3190275" cy="1702823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3705976" y="974533"/>
            <a:ext cx="1006773" cy="9743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3179" y="3095832"/>
            <a:ext cx="139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华文楷体"/>
                <a:cs typeface="华文楷体"/>
              </a:rPr>
              <a:t>anode camera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4498" y="4205899"/>
            <a:ext cx="1545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华文楷体"/>
                <a:cs typeface="华文楷体"/>
              </a:rPr>
              <a:t>cathode camera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52532" y="6053932"/>
            <a:ext cx="444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even plasma centerpost is in part filamented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10800000">
            <a:off x="7338803" y="5789996"/>
            <a:ext cx="606883" cy="3521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63687" y="188864"/>
            <a:ext cx="4160113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hollow annular anode </a:t>
            </a:r>
            <a:r>
              <a:rPr lang="en-US" b="1" smtClean="0">
                <a:solidFill>
                  <a:srgbClr val="0000FF"/>
                </a:solidFill>
              </a:rPr>
              <a:t>performs</a:t>
            </a:r>
            <a:endParaRPr lang="en-US" b="1">
              <a:solidFill>
                <a:srgbClr val="0000FF"/>
              </a:solidFill>
            </a:endParaRPr>
          </a:p>
          <a:p>
            <a:r>
              <a:rPr lang="en-US"/>
              <a:t>• plasma goes through both PF2 throttles</a:t>
            </a:r>
            <a:endParaRPr lang="en-US" sz="800"/>
          </a:p>
          <a:p>
            <a:r>
              <a:rPr lang="en-US"/>
              <a:t>• plasma enters anode gas-puffing holes</a:t>
            </a:r>
            <a:endParaRPr lang="en-US" sz="800"/>
          </a:p>
          <a:p>
            <a:r>
              <a:rPr lang="en-US"/>
              <a:t>• no sign (</a:t>
            </a:r>
            <a:r>
              <a:rPr lang="en-US" b="1"/>
              <a:t>I </a:t>
            </a:r>
            <a:r>
              <a:rPr lang="en-US" b="1">
                <a:latin typeface="Symbol" charset="2"/>
                <a:cs typeface="Symbol" charset="2"/>
              </a:rPr>
              <a:t>&lt; </a:t>
            </a:r>
            <a:r>
              <a:rPr lang="en-US" b="1" smtClean="0"/>
              <a:t>3.5 </a:t>
            </a:r>
            <a:r>
              <a:rPr lang="en-US" b="1"/>
              <a:t>kA</a:t>
            </a:r>
            <a:r>
              <a:rPr lang="en-US"/>
              <a:t>) of anode attachment</a:t>
            </a:r>
          </a:p>
          <a:p>
            <a:r>
              <a:rPr lang="en-US"/>
              <a:t>• filling pressure </a:t>
            </a:r>
            <a:r>
              <a:rPr lang="en-US" b="1"/>
              <a:t>10</a:t>
            </a:r>
            <a:r>
              <a:rPr lang="en-US" b="1" baseline="30000"/>
              <a:t>-3 </a:t>
            </a:r>
            <a:r>
              <a:rPr lang="en-US" b="1"/>
              <a:t>- 10</a:t>
            </a:r>
            <a:r>
              <a:rPr lang="en-US" b="1" baseline="30000"/>
              <a:t>-2</a:t>
            </a:r>
            <a:r>
              <a:rPr lang="en-US" b="1"/>
              <a:t> mbar</a:t>
            </a:r>
          </a:p>
          <a:p>
            <a:r>
              <a:rPr lang="en-US"/>
              <a:t>   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10800000">
            <a:off x="4223102" y="2023596"/>
            <a:ext cx="2222736" cy="158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973" y="77679"/>
            <a:ext cx="2729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A good surprise:</a:t>
            </a:r>
          </a:p>
          <a:p>
            <a:r>
              <a:rPr lang="en-US" sz="2000" b="1">
                <a:solidFill>
                  <a:srgbClr val="0000FF"/>
                </a:solidFill>
              </a:rPr>
              <a:t>no anode arc anchoring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-ESuperp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865"/>
            <a:ext cx="5084345" cy="56324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4345" y="1512678"/>
            <a:ext cx="37689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E729AD"/>
                </a:solidFill>
              </a:rPr>
              <a:t>Plasma-induced electric potential:</a:t>
            </a:r>
          </a:p>
          <a:p>
            <a:endParaRPr lang="en-US" sz="1000" b="1">
              <a:ea typeface="华文楷体"/>
              <a:cs typeface="华文楷体"/>
            </a:endParaRPr>
          </a:p>
          <a:p>
            <a:r>
              <a:rPr lang="en-US" b="1">
                <a:solidFill>
                  <a:srgbClr val="FF0000"/>
                </a:solidFill>
                <a:ea typeface="华文楷体"/>
                <a:cs typeface="华文楷体"/>
              </a:rPr>
              <a:t>near the annular anode</a:t>
            </a:r>
          </a:p>
          <a:p>
            <a:r>
              <a:rPr lang="en-US" b="1">
                <a:ea typeface="华文楷体"/>
                <a:cs typeface="华文楷体"/>
              </a:rPr>
              <a:t>the </a:t>
            </a:r>
            <a:r>
              <a:rPr lang="en-US" b="1">
                <a:solidFill>
                  <a:srgbClr val="0A23FF"/>
                </a:solidFill>
                <a:ea typeface="华文楷体"/>
                <a:cs typeface="华文楷体"/>
              </a:rPr>
              <a:t>E</a:t>
            </a:r>
            <a:r>
              <a:rPr lang="en-US" altLang="zh-CN" b="1">
                <a:solidFill>
                  <a:srgbClr val="0A23FF"/>
                </a:solidFill>
                <a:ea typeface="华文楷体"/>
                <a:cs typeface="华文楷体"/>
              </a:rPr>
              <a:t> field </a:t>
            </a:r>
            <a:r>
              <a:rPr lang="en-US" b="1">
                <a:ea typeface="华文楷体"/>
                <a:cs typeface="华文楷体"/>
              </a:rPr>
              <a:t>is in part perpendicular</a:t>
            </a:r>
          </a:p>
          <a:p>
            <a:r>
              <a:rPr lang="en-US" b="1">
                <a:solidFill>
                  <a:srgbClr val="660066"/>
                </a:solidFill>
                <a:ea typeface="华文楷体"/>
                <a:cs typeface="华文楷体"/>
              </a:rPr>
              <a:t>to the B field</a:t>
            </a:r>
          </a:p>
          <a:p>
            <a:endParaRPr lang="en-US" b="1">
              <a:solidFill>
                <a:srgbClr val="660066"/>
              </a:solidFill>
              <a:ea typeface="华文楷体"/>
              <a:cs typeface="华文楷体"/>
            </a:endParaRPr>
          </a:p>
          <a:p>
            <a:endParaRPr lang="en-US" b="1">
              <a:ea typeface="华文楷体"/>
              <a:cs typeface="华文楷体"/>
            </a:endParaRPr>
          </a:p>
          <a:p>
            <a:r>
              <a:rPr lang="en-US" b="1">
                <a:ea typeface="华文楷体"/>
                <a:cs typeface="华文楷体"/>
              </a:rPr>
              <a:t>... </a:t>
            </a:r>
            <a:r>
              <a:rPr lang="en-US" b="1">
                <a:solidFill>
                  <a:srgbClr val="0A23FF"/>
                </a:solidFill>
                <a:ea typeface="华文楷体"/>
                <a:cs typeface="华文楷体"/>
              </a:rPr>
              <a:t>E </a:t>
            </a:r>
            <a:r>
              <a:rPr lang="en-US" b="1">
                <a:ea typeface="华文楷体"/>
                <a:cs typeface="华文楷体"/>
              </a:rPr>
              <a:t>X </a:t>
            </a:r>
            <a:r>
              <a:rPr lang="en-US" b="1">
                <a:solidFill>
                  <a:srgbClr val="660066"/>
                </a:solidFill>
                <a:ea typeface="华文楷体"/>
                <a:cs typeface="华文楷体"/>
              </a:rPr>
              <a:t>B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E729AD"/>
                </a:solidFill>
              </a:rPr>
              <a:t>azimuthal plasma rotation</a:t>
            </a:r>
            <a:endParaRPr lang="en-US" b="1">
              <a:solidFill>
                <a:srgbClr val="EA4DBB"/>
              </a:solidFill>
              <a:ea typeface="华文楷体"/>
              <a:cs typeface="华文楷体"/>
            </a:endParaRPr>
          </a:p>
          <a:p>
            <a:r>
              <a:rPr lang="en-US" b="1"/>
              <a:t>… </a:t>
            </a:r>
            <a:r>
              <a:rPr lang="en-US" b="1">
                <a:solidFill>
                  <a:srgbClr val="F19F2F"/>
                </a:solidFill>
              </a:rPr>
              <a:t>starting from PF2up throttle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4345" y="4909710"/>
            <a:ext cx="3610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E2AF7"/>
                </a:solidFill>
              </a:rPr>
              <a:t>near the annular </a:t>
            </a:r>
            <a:r>
              <a:rPr lang="en-US" b="1" smtClean="0">
                <a:solidFill>
                  <a:srgbClr val="0E2AF7"/>
                </a:solidFill>
              </a:rPr>
              <a:t>cathode</a:t>
            </a:r>
          </a:p>
          <a:p>
            <a:r>
              <a:rPr lang="en-US" b="1">
                <a:ea typeface="华文楷体"/>
                <a:cs typeface="华文楷体"/>
              </a:rPr>
              <a:t>the </a:t>
            </a:r>
            <a:r>
              <a:rPr lang="en-US" b="1">
                <a:solidFill>
                  <a:srgbClr val="FF0000"/>
                </a:solidFill>
                <a:ea typeface="华文楷体"/>
                <a:cs typeface="华文楷体"/>
              </a:rPr>
              <a:t>E </a:t>
            </a:r>
            <a:r>
              <a:rPr lang="en-US" altLang="zh-CN" b="1">
                <a:solidFill>
                  <a:srgbClr val="FF0000"/>
                </a:solidFill>
                <a:ea typeface="华文楷体"/>
                <a:cs typeface="华文楷体"/>
              </a:rPr>
              <a:t>field</a:t>
            </a:r>
            <a:r>
              <a:rPr lang="en-US" b="1">
                <a:ea typeface="华文楷体"/>
                <a:cs typeface="华文楷体"/>
              </a:rPr>
              <a:t> is parallel to </a:t>
            </a:r>
            <a:r>
              <a:rPr lang="en-US" b="1">
                <a:solidFill>
                  <a:srgbClr val="660066"/>
                </a:solidFill>
                <a:ea typeface="华文楷体"/>
                <a:cs typeface="华文楷体"/>
              </a:rPr>
              <a:t>B field</a:t>
            </a:r>
          </a:p>
          <a:p>
            <a:r>
              <a:rPr lang="en-US" b="1">
                <a:ea typeface="华文楷体"/>
                <a:cs typeface="华文楷体"/>
              </a:rPr>
              <a:t>… no </a:t>
            </a:r>
            <a:r>
              <a:rPr lang="en-US" b="1">
                <a:solidFill>
                  <a:srgbClr val="FF0000"/>
                </a:solidFill>
                <a:ea typeface="华文楷体"/>
                <a:cs typeface="华文楷体"/>
              </a:rPr>
              <a:t>E</a:t>
            </a:r>
            <a:r>
              <a:rPr lang="en-US" b="1">
                <a:solidFill>
                  <a:srgbClr val="0A23FF"/>
                </a:solidFill>
                <a:ea typeface="华文楷体"/>
                <a:cs typeface="华文楷体"/>
              </a:rPr>
              <a:t> </a:t>
            </a:r>
            <a:r>
              <a:rPr lang="en-US" b="1">
                <a:ea typeface="华文楷体"/>
                <a:cs typeface="华文楷体"/>
              </a:rPr>
              <a:t>X </a:t>
            </a:r>
            <a:r>
              <a:rPr lang="en-US" b="1">
                <a:solidFill>
                  <a:srgbClr val="660066"/>
                </a:solidFill>
                <a:ea typeface="华文楷体"/>
                <a:cs typeface="华文楷体"/>
              </a:rPr>
              <a:t>B</a:t>
            </a:r>
            <a:r>
              <a:rPr lang="en-US" b="1">
                <a:solidFill>
                  <a:srgbClr val="EA4DBB"/>
                </a:solidFill>
                <a:ea typeface="华文楷体"/>
                <a:cs typeface="华文楷体"/>
              </a:rPr>
              <a:t> plasma rotation</a:t>
            </a:r>
            <a:endParaRPr lang="en-US" b="1">
              <a:ea typeface="华文楷体"/>
              <a:cs typeface="华文楷体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0816" y="4215252"/>
            <a:ext cx="3148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  <a:r>
              <a:rPr lang="en-US" baseline="-25000"/>
              <a:t>ExB</a:t>
            </a:r>
            <a:r>
              <a:rPr lang="en-US"/>
              <a:t>=(E/B)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10</a:t>
            </a:r>
            <a:r>
              <a:rPr lang="en-US" baseline="30000"/>
              <a:t>4</a:t>
            </a:r>
            <a:r>
              <a:rPr lang="en-US"/>
              <a:t> m/s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v</a:t>
            </a:r>
            <a:r>
              <a:rPr lang="en-US" baseline="-25000"/>
              <a:t>drift </a:t>
            </a:r>
            <a:r>
              <a:rPr lang="en-US">
                <a:latin typeface="Times New Roman"/>
                <a:cs typeface="Times New Roman"/>
              </a:rPr>
              <a:t>~ </a:t>
            </a:r>
            <a:r>
              <a:rPr lang="en-US"/>
              <a:t>v</a:t>
            </a:r>
            <a:r>
              <a:rPr lang="en-US" baseline="-25000"/>
              <a:t>thi</a:t>
            </a: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2539848" y="3073216"/>
            <a:ext cx="2156228" cy="583051"/>
          </a:xfrm>
          <a:prstGeom prst="straightConnector1">
            <a:avLst/>
          </a:prstGeom>
          <a:ln>
            <a:solidFill>
              <a:srgbClr val="F19F2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93457" y="3657854"/>
            <a:ext cx="2891723" cy="1588"/>
          </a:xfrm>
          <a:prstGeom prst="line">
            <a:avLst/>
          </a:prstGeom>
          <a:ln>
            <a:solidFill>
              <a:srgbClr val="F19F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800653"/>
            <a:ext cx="9134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600" b="1">
                <a:solidFill>
                  <a:srgbClr val="660066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the magnetic field</a:t>
            </a:r>
            <a:r>
              <a:rPr lang="en-US" sz="1600" b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is up\down symmetric</a:t>
            </a:r>
            <a:r>
              <a:rPr lang="en-US" sz="2000" b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               </a:t>
            </a:r>
            <a:r>
              <a:rPr lang="en-US" sz="1600" b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but the electrostatic field is not up\down symmetric </a:t>
            </a:r>
            <a:endParaRPr lang="el-GR" sz="1600" b="1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  <a:p>
            <a:pPr algn="r"/>
            <a:r>
              <a:rPr lang="en-US" sz="1600" b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and is different near </a:t>
            </a:r>
            <a:r>
              <a:rPr lang="en-US" sz="1600" b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"/>
              </a:rPr>
              <a:t>the anode</a:t>
            </a:r>
            <a:r>
              <a:rPr lang="en-US" sz="1600" b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"/>
              </a:rPr>
              <a:t> or near </a:t>
            </a:r>
            <a:r>
              <a:rPr lang="en-US" sz="1600" b="1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"/>
              </a:rPr>
              <a:t>the cathode</a:t>
            </a:r>
            <a:endParaRPr lang="en-US" sz="1600" b="1">
              <a:solidFill>
                <a:srgbClr val="40404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961" y="447011"/>
            <a:ext cx="676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E729AD"/>
                </a:solidFill>
                <a:ea typeface="华文细黑"/>
                <a:cs typeface="华文细黑"/>
              </a:rPr>
              <a:t>The electrostatic potential distribution is dominated by the plasma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5389" y="77679"/>
            <a:ext cx="3082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Electrostatic plasma effects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5257" y="5971539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vacuum vessel at GND 0</a:t>
            </a:r>
            <a:r>
              <a:rPr lang="en-US" altLang="zh-CN" b="1">
                <a:solidFill>
                  <a:srgbClr val="96969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V</a:t>
            </a:r>
            <a:endParaRPr lang="en-US" b="1"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545" y="4184279"/>
            <a:ext cx="1705906" cy="18525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54" y="5669029"/>
            <a:ext cx="2815629" cy="1035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9156" y="3614669"/>
            <a:ext cx="1168652" cy="2930701"/>
          </a:xfrm>
          <a:prstGeom prst="rect">
            <a:avLst/>
          </a:prstGeom>
        </p:spPr>
      </p:pic>
      <p:pic>
        <p:nvPicPr>
          <p:cNvPr id="9" name="Shot78_moviePlasma-Rallent.wm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2231" y="1035705"/>
            <a:ext cx="4393078" cy="46333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391" y="1937341"/>
            <a:ext cx="1701048" cy="1677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9506" y="1937341"/>
            <a:ext cx="1668406" cy="16773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29770" y="1392825"/>
            <a:ext cx="157791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rgbClr val="2E62B4"/>
                </a:solidFill>
                <a:effectLst>
                  <a:outerShdw blurRad="50800" dist="63500" dir="2700000">
                    <a:schemeClr val="bg1"/>
                  </a:outerShdw>
                </a:effectLst>
              </a:rPr>
              <a:t>Argon plasma</a:t>
            </a:r>
          </a:p>
          <a:p>
            <a:pPr algn="ctr"/>
            <a:r>
              <a:rPr lang="en-US" sz="1600" b="1" i="1">
                <a:solidFill>
                  <a:srgbClr val="2E62B4"/>
                </a:solidFill>
                <a:effectLst>
                  <a:outerShdw blurRad="50800" dist="63500" dir="2700000">
                    <a:schemeClr val="bg1"/>
                  </a:outerShdw>
                </a:effectLst>
              </a:rPr>
              <a:t>breakdown 80V</a:t>
            </a:r>
            <a:endParaRPr lang="en-US" sz="1600" b="1" i="1">
              <a:solidFill>
                <a:srgbClr val="2E62B4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6031" y="3536608"/>
            <a:ext cx="1215439" cy="30087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6031" y="1118803"/>
            <a:ext cx="1203192" cy="3023334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rot="5400000">
            <a:off x="7113876" y="1856235"/>
            <a:ext cx="1291370" cy="1858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4095101" y="1818249"/>
            <a:ext cx="1291371" cy="26182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28573" y="6404500"/>
            <a:ext cx="3978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>
                <a:solidFill>
                  <a:srgbClr val="EA4DBB"/>
                </a:solidFill>
              </a:rPr>
              <a:t>discharges along field lines near X-point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57664" y="5882898"/>
            <a:ext cx="776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78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8135" y="1393690"/>
            <a:ext cx="16669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924DB0"/>
                </a:solidFill>
                <a:effectLst>
                  <a:outerShdw blurRad="50800" dist="63500" dir="2700000">
                    <a:schemeClr val="bg1"/>
                  </a:outerShdw>
                </a:effectLst>
              </a:rPr>
              <a:t>Hydrogen plasma</a:t>
            </a:r>
          </a:p>
          <a:p>
            <a:r>
              <a:rPr lang="en-US" sz="1600" b="1" i="1">
                <a:solidFill>
                  <a:srgbClr val="924DB0"/>
                </a:solidFill>
                <a:effectLst>
                  <a:outerShdw blurRad="50800" dist="63500" dir="2700000">
                    <a:schemeClr val="bg1"/>
                  </a:outerShdw>
                </a:effectLst>
              </a:rPr>
              <a:t>breakdown 180V</a:t>
            </a:r>
            <a:endParaRPr lang="en-US" sz="1600" b="1" i="1">
              <a:solidFill>
                <a:srgbClr val="924DB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817" y="103145"/>
            <a:ext cx="4516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May 2015 annular anode experiment</a:t>
            </a:r>
          </a:p>
          <a:p>
            <a:r>
              <a:rPr lang="en-US"/>
              <a:t>half of the plasma current: (1kA\2kA)</a:t>
            </a:r>
          </a:p>
          <a:p>
            <a:r>
              <a:rPr lang="en-US"/>
              <a:t>was going around the required path due to</a:t>
            </a:r>
          </a:p>
          <a:p>
            <a:pPr algn="ctr"/>
            <a:r>
              <a:rPr lang="en-US"/>
              <a:t> </a:t>
            </a:r>
            <a:r>
              <a:rPr lang="en-US" b="1" u="sng"/>
              <a:t>equatorial X-point inside the vessel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10800000" flipH="1">
            <a:off x="5161417" y="5091154"/>
            <a:ext cx="159128" cy="1541809"/>
          </a:xfrm>
          <a:prstGeom prst="straightConnector1">
            <a:avLst/>
          </a:prstGeom>
          <a:ln>
            <a:solidFill>
              <a:srgbClr val="EA4DB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344" y="186133"/>
            <a:ext cx="3097272" cy="1207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" y="1609268"/>
            <a:ext cx="4076221" cy="41581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4123" y="3485826"/>
            <a:ext cx="2929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60807E"/>
                </a:solidFill>
                <a:ea typeface="华文细黑"/>
                <a:cs typeface="华文细黑"/>
              </a:rPr>
              <a:t>4 external PF coils</a:t>
            </a:r>
            <a:endParaRPr lang="en-US" b="1" smtClean="0">
              <a:solidFill>
                <a:srgbClr val="000090"/>
              </a:solidFill>
              <a:ea typeface="华文细黑"/>
              <a:cs typeface="华文细黑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6200000" flipV="1">
            <a:off x="3220541" y="2518656"/>
            <a:ext cx="1901004" cy="43790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 flipV="1">
            <a:off x="3952091" y="3670492"/>
            <a:ext cx="437905" cy="1826534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3952091" y="3063064"/>
            <a:ext cx="437905" cy="60742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875912" y="3786182"/>
            <a:ext cx="634058" cy="43791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205" y="1168938"/>
            <a:ext cx="4229420" cy="23790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204" y="3838877"/>
            <a:ext cx="4229420" cy="2379049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4598001" y="3074012"/>
            <a:ext cx="922272" cy="484924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619897" y="2745551"/>
            <a:ext cx="768991" cy="74027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846982" y="3803181"/>
            <a:ext cx="1008000" cy="26561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30845" y="3866883"/>
            <a:ext cx="792000" cy="718826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 flipH="1">
            <a:off x="4422838" y="3547988"/>
            <a:ext cx="208005" cy="12250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400944" y="3485826"/>
            <a:ext cx="218953" cy="165445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06008" y="3682744"/>
            <a:ext cx="586107" cy="144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411897" y="3688110"/>
            <a:ext cx="218948" cy="18000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6360263"/>
            <a:ext cx="917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668577"/>
                </a:solidFill>
              </a:rPr>
              <a:t>plasma fired after 0.75 s of PF current </a:t>
            </a:r>
            <a:r>
              <a:rPr lang="en-US"/>
              <a:t>to allow for skin currente diffusion in Al vessel and SS lids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5090" y="76633"/>
            <a:ext cx="8958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/>
              <a:t>The equatorial X –point </a:t>
            </a:r>
            <a:r>
              <a:rPr lang="en-US" b="1" smtClean="0"/>
              <a:t>has been removed from </a:t>
            </a:r>
            <a:r>
              <a:rPr lang="en-US" b="1"/>
              <a:t>inside the </a:t>
            </a:r>
            <a:r>
              <a:rPr lang="en-US" b="1" smtClean="0"/>
              <a:t>vessel</a:t>
            </a:r>
            <a:endParaRPr lang="en-US" b="1"/>
          </a:p>
          <a:p>
            <a:pPr algn="just"/>
            <a:r>
              <a:rPr lang="en-US" b="1">
                <a:solidFill>
                  <a:srgbClr val="668577"/>
                </a:solidFill>
              </a:rPr>
              <a:t>4 external PF coils have been added (</a:t>
            </a:r>
            <a:r>
              <a:rPr lang="en-US" b="1">
                <a:solidFill>
                  <a:srgbClr val="000000"/>
                </a:solidFill>
              </a:rPr>
              <a:t>home-made from</a:t>
            </a:r>
            <a:r>
              <a:rPr lang="en-US" b="1">
                <a:solidFill>
                  <a:srgbClr val="668577"/>
                </a:solidFill>
              </a:rPr>
              <a:t> </a:t>
            </a:r>
            <a:r>
              <a:rPr lang="en-US" b="1" smtClean="0">
                <a:solidFill>
                  <a:srgbClr val="668577"/>
                </a:solidFill>
              </a:rPr>
              <a:t>spare </a:t>
            </a:r>
            <a:r>
              <a:rPr lang="en-US" b="1">
                <a:solidFill>
                  <a:srgbClr val="668577"/>
                </a:solidFill>
              </a:rPr>
              <a:t>connection cables)</a:t>
            </a:r>
          </a:p>
          <a:p>
            <a:pPr algn="just"/>
            <a:r>
              <a:rPr lang="en-US" b="1">
                <a:solidFill>
                  <a:srgbClr val="000000"/>
                </a:solidFill>
              </a:rPr>
              <a:t>…and fed in series with the internal PF coils (PF </a:t>
            </a:r>
            <a:r>
              <a:rPr lang="en-US" b="1" smtClean="0">
                <a:solidFill>
                  <a:srgbClr val="000000"/>
                </a:solidFill>
              </a:rPr>
              <a:t>coils power </a:t>
            </a:r>
            <a:r>
              <a:rPr lang="en-US" b="1">
                <a:solidFill>
                  <a:srgbClr val="000000"/>
                </a:solidFill>
              </a:rPr>
              <a:t>supply has sufficient margin)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t205_Tensioni_e_corrent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4434" y="1581159"/>
            <a:ext cx="5072120" cy="4396838"/>
          </a:xfrm>
          <a:prstGeom prst="rect">
            <a:avLst/>
          </a:prstGeom>
        </p:spPr>
      </p:pic>
      <p:pic>
        <p:nvPicPr>
          <p:cNvPr id="6" name="205Catodo1.wm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55388" y="4618889"/>
            <a:ext cx="3003685" cy="2239111"/>
          </a:xfrm>
          <a:prstGeom prst="rect">
            <a:avLst/>
          </a:prstGeom>
        </p:spPr>
      </p:pic>
      <p:pic>
        <p:nvPicPr>
          <p:cNvPr id="7" name="205Fast.wmv">
            <a:hlinkClick r:id="" action="ppaction://media"/>
          </p:cNvPr>
          <p:cNvPicPr/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01408" y="1899194"/>
            <a:ext cx="3312399" cy="3597059"/>
          </a:xfrm>
          <a:prstGeom prst="rect">
            <a:avLst/>
          </a:prstGeom>
        </p:spPr>
      </p:pic>
      <p:pic>
        <p:nvPicPr>
          <p:cNvPr id="8" name="205Anodo2.wmv">
            <a:hlinkClick r:id="" action="ppaction://media"/>
          </p:cNvPr>
          <p:cNvPicPr/>
          <p:nvPr>
            <a:videoFile r:link="rId3"/>
          </p:nvPr>
        </p:nvPicPr>
        <p:blipFill>
          <a:blip r:embed="rId8"/>
          <a:stretch>
            <a:fillRect/>
          </a:stretch>
        </p:blipFill>
        <p:spPr>
          <a:xfrm>
            <a:off x="7313" y="0"/>
            <a:ext cx="2937460" cy="21897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42903" y="3285220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/>
              <a:t>Shot 205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462954" y="5507202"/>
            <a:ext cx="0" cy="635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96714" y="169525"/>
            <a:ext cx="59719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October 2015 experiments with </a:t>
            </a:r>
            <a:r>
              <a:rPr lang="en-US" b="1">
                <a:solidFill>
                  <a:srgbClr val="668577"/>
                </a:solidFill>
              </a:rPr>
              <a:t>external PF coils</a:t>
            </a:r>
            <a:r>
              <a:rPr lang="en-US" b="1"/>
              <a:t>:</a:t>
            </a:r>
          </a:p>
          <a:p>
            <a:endParaRPr lang="en-US" b="1"/>
          </a:p>
          <a:p>
            <a:r>
              <a:rPr lang="en-US" b="1">
                <a:solidFill>
                  <a:srgbClr val="0E2AF7"/>
                </a:solidFill>
              </a:rPr>
              <a:t>Argon discharge </a:t>
            </a:r>
            <a:r>
              <a:rPr lang="en-US" b="1"/>
              <a:t>reaching 3 kA for 0.15 s</a:t>
            </a:r>
          </a:p>
          <a:p>
            <a:endParaRPr lang="en-US"/>
          </a:p>
          <a:p>
            <a:r>
              <a:rPr lang="en-US" b="1"/>
              <a:t>the whole plasma current runs through both PF2  throttles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66101" y="6142892"/>
            <a:ext cx="5502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mtClean="0">
                <a:solidFill>
                  <a:srgbClr val="668577"/>
                </a:solidFill>
              </a:rPr>
              <a:t>plasma fired after 0.75 s of PF current </a:t>
            </a:r>
          </a:p>
          <a:p>
            <a:pPr algn="ctr"/>
            <a:r>
              <a:rPr lang="en-US" b="1" smtClean="0">
                <a:solidFill>
                  <a:srgbClr val="668577"/>
                </a:solidFill>
              </a:rPr>
              <a:t>(skin current time to remove X-point from inside vessel)</a:t>
            </a:r>
            <a:endParaRPr lang="en-US" b="1">
              <a:solidFill>
                <a:srgbClr val="6685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mute="1">
                <p:cTn id="28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 mute="1">
                <p:cTn id="2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video>
              <p:cMediaNode mute="1"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96" y="1175392"/>
            <a:ext cx="913104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>
                <a:ea typeface="华文细黑"/>
                <a:cs typeface="华文细黑"/>
              </a:rPr>
              <a:t>Outline</a:t>
            </a:r>
          </a:p>
          <a:p>
            <a:endParaRPr lang="en-US" sz="2400" b="1">
              <a:ea typeface="华文细黑"/>
              <a:cs typeface="华文细黑"/>
            </a:endParaRPr>
          </a:p>
          <a:p>
            <a:endParaRPr lang="en-US" sz="2400" b="1">
              <a:ea typeface="华文细黑"/>
              <a:cs typeface="华文细黑"/>
            </a:endParaRPr>
          </a:p>
          <a:p>
            <a:endParaRPr lang="en-US" sz="2000" b="1">
              <a:ea typeface="华文细黑"/>
              <a:cs typeface="华文细黑"/>
            </a:endParaRPr>
          </a:p>
          <a:p>
            <a:r>
              <a:rPr lang="en-US" sz="2000" b="1">
                <a:solidFill>
                  <a:srgbClr val="10868A"/>
                </a:solidFill>
                <a:ea typeface="华文细黑"/>
                <a:cs typeface="华文细黑"/>
              </a:rPr>
              <a:t>How to form a Spherical Torus around a Plasma Centerpost:</a:t>
            </a:r>
          </a:p>
          <a:p>
            <a:r>
              <a:rPr lang="en-US" sz="2000" b="1">
                <a:solidFill>
                  <a:srgbClr val="10868A"/>
                </a:solidFill>
                <a:ea typeface="华文细黑"/>
                <a:cs typeface="华文细黑"/>
              </a:rPr>
              <a:t>											</a:t>
            </a:r>
            <a:r>
              <a:rPr lang="en-US" sz="2000" b="1">
                <a:ea typeface="华文细黑"/>
                <a:cs typeface="华文细黑"/>
              </a:rPr>
              <a:t>1994-1997</a:t>
            </a:r>
          </a:p>
          <a:p>
            <a:endParaRPr lang="en-US" sz="2000" b="1">
              <a:solidFill>
                <a:srgbClr val="10868A"/>
              </a:solidFill>
              <a:ea typeface="华文细黑"/>
              <a:cs typeface="华文细黑"/>
            </a:endParaRPr>
          </a:p>
          <a:p>
            <a:r>
              <a:rPr lang="en-US" sz="2000" b="1">
                <a:solidFill>
                  <a:srgbClr val="000000"/>
                </a:solidFill>
                <a:ea typeface="华文细黑"/>
                <a:cs typeface="华文细黑"/>
              </a:rPr>
              <a:t>Before the construction of the experiment </a:t>
            </a:r>
          </a:p>
          <a:p>
            <a:r>
              <a:rPr lang="en-US" sz="2000" b="1">
                <a:solidFill>
                  <a:srgbClr val="000000"/>
                </a:solidFill>
                <a:ea typeface="华文细黑"/>
                <a:cs typeface="华文细黑"/>
              </a:rPr>
              <a:t>			two issues were addressed: 1997-2002</a:t>
            </a:r>
          </a:p>
          <a:p>
            <a:r>
              <a:rPr lang="en-US" sz="2000" b="1">
                <a:solidFill>
                  <a:srgbClr val="10868A"/>
                </a:solidFill>
                <a:ea typeface="华文细黑"/>
                <a:cs typeface="华文细黑"/>
              </a:rPr>
              <a:t>• reliability of electrodes</a:t>
            </a:r>
          </a:p>
          <a:p>
            <a:r>
              <a:rPr lang="en-US" sz="2000" b="1">
                <a:solidFill>
                  <a:srgbClr val="10868A"/>
                </a:solidFill>
                <a:ea typeface="华文细黑"/>
                <a:cs typeface="华文细黑"/>
              </a:rPr>
              <a:t>• ideal MHD stability of the magnetic configuration</a:t>
            </a:r>
          </a:p>
          <a:p>
            <a:endParaRPr lang="en-US" sz="2000" b="1">
              <a:solidFill>
                <a:srgbClr val="10868A"/>
              </a:solidFill>
              <a:ea typeface="华文细黑"/>
              <a:cs typeface="华文细黑"/>
            </a:endParaRPr>
          </a:p>
          <a:p>
            <a:r>
              <a:rPr lang="en-US" sz="2000" b="1">
                <a:solidFill>
                  <a:srgbClr val="000000"/>
                </a:solidFill>
                <a:ea typeface="华文细黑"/>
                <a:cs typeface="华文细黑"/>
              </a:rPr>
              <a:t>An old vacuum chamber, as a gift from Great Britain,</a:t>
            </a:r>
          </a:p>
          <a:p>
            <a:r>
              <a:rPr lang="en-US" sz="2000" b="1">
                <a:solidFill>
                  <a:srgbClr val="000000"/>
                </a:solidFill>
                <a:ea typeface="华文细黑"/>
                <a:cs typeface="华文细黑"/>
              </a:rPr>
              <a:t>started the construction of the experiment:	 2003-2013</a:t>
            </a:r>
          </a:p>
          <a:p>
            <a:endParaRPr lang="en-US" sz="2000" b="1">
              <a:solidFill>
                <a:srgbClr val="10868A"/>
              </a:solidFill>
              <a:ea typeface="华文细黑"/>
              <a:cs typeface="华文细黑"/>
            </a:endParaRPr>
          </a:p>
          <a:p>
            <a:r>
              <a:rPr lang="en-US" sz="2000" b="1">
                <a:solidFill>
                  <a:srgbClr val="10868A"/>
                </a:solidFill>
                <a:ea typeface="华文细黑"/>
                <a:cs typeface="华文细黑"/>
              </a:rPr>
              <a:t>PROTO-SPHERA got its first plasma centerpost: </a:t>
            </a:r>
            <a:r>
              <a:rPr lang="en-US" sz="2000" b="1">
                <a:solidFill>
                  <a:srgbClr val="000000"/>
                </a:solidFill>
                <a:ea typeface="华文细黑"/>
                <a:cs typeface="华文细黑"/>
              </a:rPr>
              <a:t>2014-2015</a:t>
            </a:r>
            <a:endParaRPr lang="en-US" sz="2000">
              <a:solidFill>
                <a:srgbClr val="000000"/>
              </a:solidFill>
              <a:ea typeface="华文细黑"/>
              <a:cs typeface="华文细黑"/>
            </a:endParaRPr>
          </a:p>
        </p:txBody>
      </p:sp>
      <p:pic>
        <p:nvPicPr>
          <p:cNvPr id="6" name="Picture 5" descr="App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5665" y="25977"/>
            <a:ext cx="3553599" cy="59417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39011" y="481740"/>
            <a:ext cx="4025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10868A"/>
                </a:solidFill>
                <a:ea typeface="华文楷体"/>
                <a:cs typeface="华文楷体"/>
              </a:rPr>
              <a:t>二龍戲珠  </a:t>
            </a:r>
            <a:r>
              <a:rPr lang="en-US" sz="2400" b="1">
                <a:solidFill>
                  <a:srgbClr val="10868A"/>
                </a:solidFill>
                <a:latin typeface="华文楷体"/>
                <a:ea typeface="华文楷体"/>
                <a:cs typeface="华文楷体"/>
              </a:rPr>
              <a:t>èrlóng xìzhū</a:t>
            </a:r>
          </a:p>
          <a:p>
            <a:r>
              <a:rPr lang="en-US" sz="2000" b="1">
                <a:solidFill>
                  <a:srgbClr val="10868A"/>
                </a:solidFill>
                <a:ea typeface="华文楷体"/>
                <a:cs typeface="华文楷体"/>
              </a:rPr>
              <a:t>…two dragons a playing with a pearl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nsioniPFlow.pc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866" y="1992657"/>
            <a:ext cx="4799133" cy="4131769"/>
          </a:xfrm>
          <a:prstGeom prst="rect">
            <a:avLst/>
          </a:prstGeom>
        </p:spPr>
      </p:pic>
      <p:pic>
        <p:nvPicPr>
          <p:cNvPr id="5" name="227Fast.wm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95" y="1861279"/>
            <a:ext cx="4238335" cy="4602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1595" y="3634960"/>
            <a:ext cx="867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/>
              <a:t>Shot 227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84933" y="1221156"/>
            <a:ext cx="5137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voltage spikes have been eliminated on PF2/3low,</a:t>
            </a:r>
          </a:p>
          <a:p>
            <a:pPr algn="ctr"/>
            <a:r>
              <a:rPr lang="en-US"/>
              <a:t>after 1 V amplitude jump even small sparks vanish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6200000" flipH="1">
            <a:off x="5432452" y="2608366"/>
            <a:ext cx="2359827" cy="8101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895" y="52717"/>
            <a:ext cx="76408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• straighter grounding of lower PF coils</a:t>
            </a:r>
          </a:p>
          <a:p>
            <a:r>
              <a:rPr lang="en-US" sz="2000" b="1"/>
              <a:t>• flowing current only in the two external PF coils nearer to equator</a:t>
            </a:r>
          </a:p>
          <a:p>
            <a:r>
              <a:rPr lang="en-US" sz="2000" b="1">
                <a:ea typeface="华文细黑"/>
                <a:cs typeface="华文细黑"/>
              </a:rPr>
              <a:t>allows for </a:t>
            </a:r>
            <a:r>
              <a:rPr lang="en-US" sz="2000" b="1"/>
              <a:t>a better filling of the cathode and quieter centerpost plasma</a:t>
            </a:r>
            <a:endParaRPr lang="en-US" sz="2000" b="1">
              <a:ea typeface="华文细黑"/>
              <a:cs typeface="华文细黑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03030" y="1447744"/>
            <a:ext cx="2124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1394"/>
                </a:solidFill>
                <a:ea typeface="华文楷体"/>
                <a:cs typeface="华文楷体"/>
              </a:rPr>
              <a:t>Argon plasma </a:t>
            </a:r>
            <a:r>
              <a:rPr lang="en-US" sz="2000" b="1"/>
              <a:t>2kA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94" y="797900"/>
            <a:ext cx="2781300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0" y="0"/>
            <a:ext cx="91439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FB5253"/>
                </a:solidFill>
                <a:cs typeface="Comic Sans MS"/>
              </a:rPr>
              <a:t>CKF configuration is a possible evolution of the Proto-Sphera concept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" y="2612491"/>
            <a:ext cx="5426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B5253"/>
                </a:solidFill>
                <a:cs typeface="Comic Sans MS"/>
              </a:rPr>
              <a:t>CKF found to be ideally MHD stable up to β=1</a:t>
            </a:r>
          </a:p>
          <a:p>
            <a:r>
              <a:rPr lang="en-US">
                <a:solidFill>
                  <a:srgbClr val="5B6EB1"/>
                </a:solidFill>
                <a:cs typeface="Comic Sans MS"/>
              </a:rPr>
              <a:t>…promising for future fusion space thrusters?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0" y="400110"/>
            <a:ext cx="6895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B5253"/>
                </a:solidFill>
              </a:rPr>
              <a:t>Degenerate X-points on Proto-Sphera anode (and cathode) are nozzles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0272" y="723447"/>
            <a:ext cx="648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rgbClr val="5B6EB1"/>
                </a:solidFill>
              </a:rPr>
              <a:t>Different orbits of co\counter-circulating charged fusion products</a:t>
            </a:r>
          </a:p>
          <a:p>
            <a:pPr algn="r"/>
            <a:r>
              <a:rPr lang="en-US" b="1">
                <a:solidFill>
                  <a:srgbClr val="5B6EB1"/>
                </a:solidFill>
              </a:rPr>
              <a:t>…preferential </a:t>
            </a:r>
            <a:r>
              <a:rPr lang="en-US" b="1" smtClean="0">
                <a:solidFill>
                  <a:srgbClr val="5B6EB1"/>
                </a:solidFill>
              </a:rPr>
              <a:t>thrust through </a:t>
            </a:r>
            <a:r>
              <a:rPr lang="en-US" b="1">
                <a:solidFill>
                  <a:srgbClr val="5B6EB1"/>
                </a:solidFill>
              </a:rPr>
              <a:t>one of the two degenerate X-points</a:t>
            </a:r>
            <a:r>
              <a:rPr lang="en-US">
                <a:solidFill>
                  <a:srgbClr val="5B6EB1"/>
                </a:solidFill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5678" y="2019085"/>
            <a:ext cx="1291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>
                <a:solidFill>
                  <a:schemeClr val="bg1"/>
                </a:solidFill>
              </a:rPr>
              <a:t>2015 experiment</a:t>
            </a:r>
          </a:p>
        </p:txBody>
      </p:sp>
      <p:pic>
        <p:nvPicPr>
          <p:cNvPr id="17" name="Picture 16" descr="PS-CK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4" y="3277798"/>
            <a:ext cx="4512090" cy="263596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9063" y="5924707"/>
            <a:ext cx="5563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	      Proto-Sphera: 	a </a:t>
            </a:r>
            <a:r>
              <a:rPr lang="en-US" b="1">
                <a:solidFill>
                  <a:srgbClr val="FB5253"/>
                </a:solidFill>
              </a:rPr>
              <a:t>CKF</a:t>
            </a:r>
            <a:r>
              <a:rPr lang="en-US" b="1"/>
              <a:t> whose </a:t>
            </a:r>
          </a:p>
          <a:p>
            <a:r>
              <a:rPr lang="en-US" b="1">
                <a:solidFill>
                  <a:srgbClr val="AA8888"/>
                </a:solidFill>
              </a:rPr>
              <a:t>surrounding Plasma </a:t>
            </a:r>
            <a:r>
              <a:rPr lang="en-US" b="1"/>
              <a:t>terminates upon </a:t>
            </a:r>
            <a:r>
              <a:rPr lang="en-US" b="1">
                <a:solidFill>
                  <a:srgbClr val="B74DFF"/>
                </a:solidFill>
              </a:rPr>
              <a:t>electrodes</a:t>
            </a:r>
          </a:p>
          <a:p>
            <a:r>
              <a:rPr lang="en-US" b="1"/>
              <a:t>and whose </a:t>
            </a:r>
            <a:r>
              <a:rPr lang="en-US" b="1">
                <a:solidFill>
                  <a:srgbClr val="F82BC6"/>
                </a:solidFill>
              </a:rPr>
              <a:t>Secondary Tori </a:t>
            </a:r>
            <a:r>
              <a:rPr lang="en-US" b="1">
                <a:solidFill>
                  <a:srgbClr val="000000"/>
                </a:solidFill>
              </a:rPr>
              <a:t>are substituted by PF2/3 coils</a:t>
            </a:r>
          </a:p>
        </p:txBody>
      </p:sp>
      <p:pic>
        <p:nvPicPr>
          <p:cNvPr id="18" name="Picture 17" descr="App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154" y="1814772"/>
            <a:ext cx="4459127" cy="36564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1701" y="1409173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640500"/>
                </a:solidFill>
              </a:rPr>
              <a:t>n</a:t>
            </a:r>
            <a:r>
              <a:rPr lang="en-US" sz="2000" b="1" baseline="-25000">
                <a:solidFill>
                  <a:srgbClr val="640500"/>
                </a:solidFill>
              </a:rPr>
              <a:t>α</a:t>
            </a:r>
            <a:r>
              <a:rPr lang="en-US" sz="2000" b="1">
                <a:solidFill>
                  <a:srgbClr val="640500"/>
                </a:solidFill>
              </a:rPr>
              <a:t> charged fusion product density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3929" y="5784171"/>
            <a:ext cx="1119394" cy="105193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60915" y="5459204"/>
            <a:ext cx="4283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>
                <a:solidFill>
                  <a:srgbClr val="10868A"/>
                </a:solidFill>
              </a:rPr>
              <a:t>F. Rogier, G. Bracco, A. Mancuso, P. Micozzi, F. Alladio </a:t>
            </a:r>
          </a:p>
          <a:p>
            <a:pPr algn="r"/>
            <a:r>
              <a:rPr lang="en-US" sz="1200" b="1" i="1">
                <a:solidFill>
                  <a:srgbClr val="10868A"/>
                </a:solidFill>
              </a:rPr>
              <a:t>Simply Connected High-beta Magnetic</a:t>
            </a:r>
          </a:p>
          <a:p>
            <a:pPr algn="r"/>
            <a:r>
              <a:rPr lang="en-US" sz="1200" b="1" i="1">
                <a:solidFill>
                  <a:srgbClr val="10868A"/>
                </a:solidFill>
              </a:rPr>
              <a:t>Configurations </a:t>
            </a:r>
            <a:r>
              <a:rPr lang="en-US" sz="1200" b="1">
                <a:solidFill>
                  <a:srgbClr val="10868A"/>
                </a:solidFill>
              </a:rPr>
              <a:t>ICPP 2002, Sidney (Australia)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oto-Vessel-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" y="939282"/>
            <a:ext cx="4523186" cy="583869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rot="10800000" flipV="1">
            <a:off x="2813538" y="1532820"/>
            <a:ext cx="1759312" cy="14452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634289" y="3224653"/>
            <a:ext cx="2421453" cy="145630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056" y="67161"/>
            <a:ext cx="820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5">
                    <a:lumMod val="75000"/>
                  </a:schemeClr>
                </a:solidFill>
              </a:rPr>
              <a:t>To be build after 10 kA plasma centerpost routinely achieved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573933" y="1330540"/>
            <a:ext cx="4438692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Group A: ST compression coils </a:t>
            </a:r>
            <a:r>
              <a:rPr lang="en-US">
                <a:solidFill>
                  <a:srgbClr val="FF0000"/>
                </a:solidFill>
              </a:rPr>
              <a:t>(5+5 series</a:t>
            </a:r>
            <a:r>
              <a:rPr lang="en-US" b="1">
                <a:solidFill>
                  <a:srgbClr val="FF0000"/>
                </a:solidFill>
              </a:rPr>
              <a:t>)</a:t>
            </a:r>
          </a:p>
          <a:p>
            <a:r>
              <a:rPr lang="en-US" i="1">
                <a:solidFill>
                  <a:srgbClr val="FF0000"/>
                </a:solidFill>
              </a:rPr>
              <a:t>Not yet built, but inner vessel ready to host</a:t>
            </a:r>
          </a:p>
          <a:p>
            <a:r>
              <a:rPr lang="en-US"/>
              <a:t>• high voltage (</a:t>
            </a:r>
            <a:r>
              <a:rPr lang="en-US">
                <a:latin typeface="Times New Roman"/>
                <a:cs typeface="Times New Roman"/>
              </a:rPr>
              <a:t>~</a:t>
            </a:r>
            <a:r>
              <a:rPr lang="en-US"/>
              <a:t>20 kV) insulation</a:t>
            </a:r>
          </a:p>
          <a:p>
            <a:pPr>
              <a:buFont typeface="Wingdings" charset="2"/>
              <a:buChar char=""/>
            </a:pPr>
            <a:r>
              <a:rPr lang="en-US"/>
              <a:t> thin Inconel casings		    </a:t>
            </a:r>
            <a:r>
              <a:rPr lang="en-US" smtClean="0"/>
              <a:t>cost </a:t>
            </a:r>
            <a:r>
              <a:rPr lang="en-US" smtClean="0">
                <a:latin typeface="Times New Roman"/>
                <a:cs typeface="Times New Roman"/>
              </a:rPr>
              <a:t>~ </a:t>
            </a:r>
            <a:r>
              <a:rPr lang="en-US" smtClean="0"/>
              <a:t>0.5M</a:t>
            </a:r>
            <a:r>
              <a:rPr lang="en-US"/>
              <a:t>€ </a:t>
            </a:r>
          </a:p>
        </p:txBody>
      </p:sp>
      <p:sp>
        <p:nvSpPr>
          <p:cNvPr id="21" name="TextBox 8"/>
          <p:cNvSpPr txBox="1">
            <a:spLocks noChangeArrowheads="1"/>
          </p:cNvSpPr>
          <p:nvPr/>
        </p:nvSpPr>
        <p:spPr bwMode="auto">
          <a:xfrm>
            <a:off x="4569816" y="2967100"/>
            <a:ext cx="4431861" cy="147732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Final Power Supplies for:</a:t>
            </a:r>
            <a:endParaRPr lang="en-US" sz="800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1) Group A PF coils	                      </a:t>
            </a:r>
            <a:r>
              <a:rPr lang="en-US" smtClean="0"/>
              <a:t>cost </a:t>
            </a:r>
            <a:r>
              <a:rPr lang="en-US">
                <a:latin typeface="Times New Roman"/>
                <a:cs typeface="Times New Roman"/>
              </a:rPr>
              <a:t>~</a:t>
            </a:r>
            <a:r>
              <a:rPr lang="en-US"/>
              <a:t> 0.1M€ </a:t>
            </a:r>
          </a:p>
          <a:p>
            <a:r>
              <a:rPr lang="en-US">
                <a:solidFill>
                  <a:srgbClr val="0000FF"/>
                </a:solidFill>
              </a:rPr>
              <a:t>2) Cathode (current 10 </a:t>
            </a:r>
            <a:r>
              <a:rPr lang="en-US" sz="1600">
                <a:solidFill>
                  <a:srgbClr val="0000FF"/>
                </a:solidFill>
              </a:rPr>
              <a:t>→</a:t>
            </a:r>
            <a:r>
              <a:rPr lang="en-US">
                <a:solidFill>
                  <a:srgbClr val="0000FF"/>
                </a:solidFill>
              </a:rPr>
              <a:t> 60 </a:t>
            </a:r>
            <a:r>
              <a:rPr lang="en-US" smtClean="0">
                <a:solidFill>
                  <a:srgbClr val="0000FF"/>
                </a:solidFill>
              </a:rPr>
              <a:t>kA)</a:t>
            </a:r>
            <a:r>
              <a:rPr lang="en-US" smtClean="0"/>
              <a:t>cost </a:t>
            </a:r>
            <a:r>
              <a:rPr lang="en-US">
                <a:latin typeface="Times New Roman"/>
                <a:cs typeface="Times New Roman"/>
              </a:rPr>
              <a:t>~</a:t>
            </a:r>
            <a:r>
              <a:rPr lang="en-US"/>
              <a:t> 0.2M€ </a:t>
            </a:r>
          </a:p>
          <a:p>
            <a:r>
              <a:rPr lang="en-US">
                <a:solidFill>
                  <a:srgbClr val="0000FF"/>
                </a:solidFill>
              </a:rPr>
              <a:t>3) Screw Pinch (I</a:t>
            </a:r>
            <a:r>
              <a:rPr lang="en-US" baseline="-25000">
                <a:solidFill>
                  <a:srgbClr val="0000FF"/>
                </a:solidFill>
              </a:rPr>
              <a:t>e</a:t>
            </a:r>
            <a:r>
              <a:rPr lang="en-US">
                <a:solidFill>
                  <a:srgbClr val="0000FF"/>
                </a:solidFill>
              </a:rPr>
              <a:t> 10 </a:t>
            </a:r>
            <a:r>
              <a:rPr lang="en-US" sz="1600">
                <a:solidFill>
                  <a:srgbClr val="0000FF"/>
                </a:solidFill>
              </a:rPr>
              <a:t>→</a:t>
            </a:r>
            <a:r>
              <a:rPr lang="en-US">
                <a:solidFill>
                  <a:srgbClr val="0000FF"/>
                </a:solidFill>
              </a:rPr>
              <a:t> 60 kA)    </a:t>
            </a:r>
            <a:r>
              <a:rPr lang="en-US" smtClean="0"/>
              <a:t>cost </a:t>
            </a:r>
            <a:r>
              <a:rPr lang="en-US">
                <a:latin typeface="Times New Roman"/>
                <a:cs typeface="Times New Roman"/>
              </a:rPr>
              <a:t>~</a:t>
            </a:r>
            <a:r>
              <a:rPr lang="en-US"/>
              <a:t> 0.6M€ </a:t>
            </a:r>
          </a:p>
          <a:p>
            <a:r>
              <a:rPr lang="en-US" b="1" i="1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SuperCapacitors will be used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69816" y="2561647"/>
            <a:ext cx="4438692" cy="369332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660066"/>
                </a:solidFill>
              </a:rPr>
              <a:t>Tungsten filaments </a:t>
            </a:r>
            <a:r>
              <a:rPr lang="en-US">
                <a:solidFill>
                  <a:srgbClr val="660066"/>
                </a:solidFill>
              </a:rPr>
              <a:t>(54 </a:t>
            </a:r>
            <a:r>
              <a:rPr lang="en-US" sz="1600">
                <a:solidFill>
                  <a:srgbClr val="660066"/>
                </a:solidFill>
              </a:rPr>
              <a:t>→</a:t>
            </a:r>
            <a:r>
              <a:rPr lang="en-US">
                <a:solidFill>
                  <a:srgbClr val="660066"/>
                </a:solidFill>
              </a:rPr>
              <a:t> 324)</a:t>
            </a:r>
            <a:r>
              <a:rPr lang="en-US" i="1">
                <a:solidFill>
                  <a:srgbClr val="660066"/>
                </a:solidFill>
              </a:rPr>
              <a:t> </a:t>
            </a:r>
            <a:r>
              <a:rPr lang="en-US" smtClean="0"/>
              <a:t>cost </a:t>
            </a:r>
            <a:r>
              <a:rPr lang="en-US">
                <a:latin typeface="Times New Roman"/>
                <a:cs typeface="Times New Roman"/>
              </a:rPr>
              <a:t>~</a:t>
            </a:r>
            <a:r>
              <a:rPr lang="en-US"/>
              <a:t> 0.2M€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3934" y="4757037"/>
            <a:ext cx="4427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Cost up to now 				     </a:t>
            </a:r>
            <a:r>
              <a:rPr lang="en-US" b="1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>
                <a:solidFill>
                  <a:srgbClr val="FF0000"/>
                </a:solidFill>
              </a:rPr>
              <a:t>2.0 M€</a:t>
            </a:r>
          </a:p>
          <a:p>
            <a:r>
              <a:rPr lang="en-US" b="1">
                <a:solidFill>
                  <a:srgbClr val="FF0000"/>
                </a:solidFill>
              </a:rPr>
              <a:t>Cost for final stage of experiment      </a:t>
            </a:r>
            <a:r>
              <a:rPr lang="en-US" b="1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>
                <a:solidFill>
                  <a:srgbClr val="FF0000"/>
                </a:solidFill>
              </a:rPr>
              <a:t>1.6 M€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62985" y="754616"/>
            <a:ext cx="4438692" cy="369332"/>
          </a:xfrm>
          <a:prstGeom prst="rect">
            <a:avLst/>
          </a:prstGeom>
          <a:noFill/>
          <a:ln w="38100">
            <a:solidFill>
              <a:srgbClr val="3185A4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185A4"/>
                </a:solidFill>
              </a:rPr>
              <a:t>Group B: shaping coils </a:t>
            </a:r>
            <a:r>
              <a:rPr lang="en-US">
                <a:solidFill>
                  <a:srgbClr val="3185A4"/>
                </a:solidFill>
              </a:rPr>
              <a:t>(4+4 series) </a:t>
            </a:r>
            <a:r>
              <a:rPr lang="en-US" sz="1600" i="1">
                <a:solidFill>
                  <a:srgbClr val="3185A4"/>
                </a:solidFill>
              </a:rPr>
              <a:t>…existing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3262391" y="1123947"/>
            <a:ext cx="1300594" cy="824923"/>
          </a:xfrm>
          <a:prstGeom prst="straightConnector1">
            <a:avLst/>
          </a:prstGeom>
          <a:ln>
            <a:solidFill>
              <a:srgbClr val="3185A4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41" y="57117"/>
            <a:ext cx="912885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Status</a:t>
            </a:r>
            <a:endParaRPr lang="en-US"/>
          </a:p>
          <a:p>
            <a:endParaRPr lang="en-US" sz="1200"/>
          </a:p>
          <a:p>
            <a:r>
              <a:rPr lang="en-US" b="1">
                <a:solidFill>
                  <a:srgbClr val="10868A"/>
                </a:solidFill>
              </a:rPr>
              <a:t>PROTO-SPHERA is producing its first centerpost plasmas</a:t>
            </a:r>
            <a:r>
              <a:rPr lang="en-US"/>
              <a:t>	</a:t>
            </a:r>
            <a:r>
              <a:rPr lang="en-US" i="1"/>
              <a:t>…better late than never!</a:t>
            </a:r>
            <a:r>
              <a:rPr lang="en-US" i="1">
                <a:latin typeface="华文楷体"/>
                <a:ea typeface="华文楷体"/>
                <a:cs typeface="华文楷体"/>
              </a:rPr>
              <a:t> </a:t>
            </a:r>
            <a:endParaRPr lang="en-US" sz="2000">
              <a:latin typeface="华文楷体"/>
              <a:ea typeface="华文楷体"/>
              <a:cs typeface="华文楷体"/>
            </a:endParaRPr>
          </a:p>
          <a:p>
            <a:endParaRPr lang="en-US" sz="1200"/>
          </a:p>
          <a:p>
            <a:r>
              <a:rPr lang="en-US" b="1">
                <a:solidFill>
                  <a:srgbClr val="10868A"/>
                </a:solidFill>
              </a:rPr>
              <a:t>Hollow gas puffed anode is a success, no any anode arc attachment</a:t>
            </a:r>
          </a:p>
          <a:p>
            <a:r>
              <a:rPr lang="en-US"/>
              <a:t>(plasma induced electrostatic effect, E x B drift rotation of the plasma)</a:t>
            </a:r>
          </a:p>
          <a:p>
            <a:endParaRPr lang="en-US" sz="1200"/>
          </a:p>
          <a:p>
            <a:r>
              <a:rPr lang="en-US"/>
              <a:t>Target 8.5kA in plasma centerpost: </a:t>
            </a:r>
            <a:r>
              <a:rPr lang="en-US" b="1">
                <a:solidFill>
                  <a:srgbClr val="10868A"/>
                </a:solidFill>
              </a:rPr>
              <a:t>3.5 kA = 40% has been sustained in Argon plasma</a:t>
            </a:r>
            <a:endParaRPr lang="en-US" b="1">
              <a:solidFill>
                <a:srgbClr val="10868A"/>
              </a:solidFill>
              <a:ea typeface="华文楷体"/>
              <a:cs typeface="华文楷体"/>
            </a:endParaRPr>
          </a:p>
          <a:p>
            <a:endParaRPr lang="en-US" sz="1200" b="1">
              <a:solidFill>
                <a:srgbClr val="10868A"/>
              </a:solidFill>
              <a:ea typeface="华文楷体"/>
              <a:cs typeface="华文楷体"/>
            </a:endParaRPr>
          </a:p>
          <a:p>
            <a:r>
              <a:rPr lang="en-US" b="1">
                <a:solidFill>
                  <a:srgbClr val="10868A"/>
                </a:solidFill>
                <a:ea typeface="华文楷体"/>
                <a:cs typeface="华文楷体"/>
              </a:rPr>
              <a:t>To achieve full current of 8.5 kA boundary conditions must be adjusted</a:t>
            </a:r>
            <a:r>
              <a:rPr lang="en-US">
                <a:ea typeface="华文楷体"/>
                <a:cs typeface="华文楷体"/>
              </a:rPr>
              <a:t>:</a:t>
            </a:r>
          </a:p>
          <a:p>
            <a:r>
              <a:rPr lang="en-US">
                <a:ea typeface="华文楷体"/>
                <a:cs typeface="华文楷体"/>
              </a:rPr>
              <a:t>• </a:t>
            </a:r>
            <a:r>
              <a:rPr lang="en-US" b="1">
                <a:solidFill>
                  <a:srgbClr val="10868A"/>
                </a:solidFill>
                <a:ea typeface="华文楷体"/>
                <a:cs typeface="华文楷体"/>
              </a:rPr>
              <a:t>electrostatically</a:t>
            </a:r>
            <a:r>
              <a:rPr lang="en-US">
                <a:ea typeface="华文楷体"/>
                <a:cs typeface="华文楷体"/>
              </a:rPr>
              <a:t> by connecting PF coils casings, built floating with respect to the vessel</a:t>
            </a:r>
          </a:p>
          <a:p>
            <a:r>
              <a:rPr lang="en-US">
                <a:ea typeface="华文楷体"/>
                <a:cs typeface="华文楷体"/>
              </a:rPr>
              <a:t>• </a:t>
            </a:r>
            <a:r>
              <a:rPr lang="en-US" b="1">
                <a:solidFill>
                  <a:srgbClr val="10868A"/>
                </a:solidFill>
                <a:ea typeface="华文楷体"/>
                <a:cs typeface="华文楷体"/>
              </a:rPr>
              <a:t>magnetically</a:t>
            </a:r>
            <a:r>
              <a:rPr lang="en-US">
                <a:ea typeface="华文楷体"/>
                <a:cs typeface="华文楷体"/>
              </a:rPr>
              <a:t> by additional PF coils external to the vacuum vessel</a:t>
            </a:r>
          </a:p>
          <a:p>
            <a:endParaRPr lang="en-US" sz="1200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After Argon centerpost is tamed (80 V </a:t>
            </a:r>
            <a:r>
              <a:rPr lang="en-US" smtClean="0">
                <a:ea typeface="华文楷体"/>
                <a:cs typeface="华文楷体"/>
              </a:rPr>
              <a:t>breakdown</a:t>
            </a:r>
            <a:r>
              <a:rPr lang="en-US">
                <a:ea typeface="华文楷体"/>
                <a:cs typeface="华文楷体"/>
              </a:rPr>
              <a:t>), start fight with Hydrogen centerpost (180 V)</a:t>
            </a:r>
          </a:p>
          <a:p>
            <a:endParaRPr lang="en-US" sz="1200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If full current of plasma centerpost(10 kA) is achieved and sustained with 54 sparcely spaced</a:t>
            </a:r>
          </a:p>
          <a:p>
            <a:r>
              <a:rPr lang="en-US">
                <a:ea typeface="华文楷体"/>
                <a:cs typeface="华文楷体"/>
              </a:rPr>
              <a:t>emitting filaments, then full current (60 kA) will be even better achieved with 324 filaments</a:t>
            </a:r>
          </a:p>
          <a:p>
            <a:endParaRPr lang="en-US" sz="1400">
              <a:ea typeface="华文楷体"/>
              <a:cs typeface="华文楷体"/>
            </a:endParaRPr>
          </a:p>
          <a:p>
            <a:r>
              <a:rPr lang="en-US">
                <a:ea typeface="华文楷体"/>
                <a:cs typeface="华文楷体"/>
              </a:rPr>
              <a:t>	</a:t>
            </a:r>
            <a:r>
              <a:rPr lang="en-US" b="1">
                <a:solidFill>
                  <a:srgbClr val="10868A"/>
                </a:solidFill>
                <a:ea typeface="华文楷体"/>
                <a:cs typeface="华文楷体"/>
              </a:rPr>
              <a:t>    First stage of PROTO-SPHERA is only a first step</a:t>
            </a:r>
            <a:r>
              <a:rPr lang="en-US" sz="2400" b="1">
                <a:solidFill>
                  <a:srgbClr val="10868A"/>
                </a:solidFill>
                <a:ea typeface="华文楷体"/>
                <a:cs typeface="华文楷体"/>
              </a:rPr>
              <a:t> </a:t>
            </a:r>
            <a:r>
              <a:rPr lang="en-US" sz="2400" b="1">
                <a:solidFill>
                  <a:srgbClr val="10868A"/>
                </a:solidFill>
                <a:latin typeface="华文楷体"/>
                <a:ea typeface="华文楷体"/>
                <a:cs typeface="华文楷体"/>
              </a:rPr>
              <a:t>…</a:t>
            </a:r>
            <a:endParaRPr lang="en-US" sz="2400">
              <a:ea typeface="华文楷体"/>
              <a:cs typeface="华文楷体"/>
            </a:endParaRPr>
          </a:p>
          <a:p>
            <a:endParaRPr lang="en-US" sz="1000">
              <a:ea typeface="华文楷体"/>
              <a:cs typeface="华文楷体"/>
            </a:endParaRPr>
          </a:p>
          <a:p>
            <a:r>
              <a:rPr lang="en-US">
                <a:latin typeface="华文楷体"/>
                <a:ea typeface="华文楷体"/>
                <a:cs typeface="华文楷体"/>
              </a:rPr>
              <a:t>							</a:t>
            </a:r>
          </a:p>
          <a:p>
            <a:r>
              <a:rPr lang="en-US" sz="2000" b="1">
                <a:latin typeface="华文楷体"/>
                <a:ea typeface="华文楷体"/>
                <a:cs typeface="华文楷体"/>
              </a:rPr>
              <a:t>						</a:t>
            </a:r>
            <a:r>
              <a:rPr lang="en-US" sz="2400" b="1">
                <a:solidFill>
                  <a:srgbClr val="10868A"/>
                </a:solidFill>
                <a:latin typeface="华文楷体"/>
                <a:ea typeface="华文楷体"/>
                <a:cs typeface="华文楷体"/>
              </a:rPr>
              <a:t>…放龍入海!     fànglóng rùhǎi</a:t>
            </a:r>
          </a:p>
          <a:p>
            <a:r>
              <a:rPr lang="en-US" sz="2000" i="1">
                <a:latin typeface="华文楷体"/>
                <a:ea typeface="华文楷体"/>
                <a:cs typeface="华文楷体"/>
              </a:rPr>
              <a:t>					</a:t>
            </a:r>
          </a:p>
          <a:p>
            <a:r>
              <a:rPr lang="en-US" sz="2000" b="1" i="1">
                <a:solidFill>
                  <a:srgbClr val="10868A"/>
                </a:solidFill>
                <a:latin typeface="华文楷体"/>
                <a:ea typeface="华文楷体"/>
                <a:cs typeface="华文楷体"/>
              </a:rPr>
              <a:t>					   </a:t>
            </a:r>
            <a:r>
              <a:rPr lang="en-US" b="1" i="1">
                <a:solidFill>
                  <a:srgbClr val="10868A"/>
                </a:solidFill>
              </a:rPr>
              <a:t>…give a chance to the dragon to show his endowments into the sea!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41" y="4313793"/>
            <a:ext cx="2707374" cy="2544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9480" y="875894"/>
            <a:ext cx="8900415" cy="48936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Perspective</a:t>
            </a:r>
          </a:p>
          <a:p>
            <a:endParaRPr lang="en-US" sz="2400" b="1"/>
          </a:p>
          <a:p>
            <a:r>
              <a:rPr lang="en-US" sz="2400" b="1"/>
              <a:t>Proto-Sphera will assess a new magnetic confinement configuration</a:t>
            </a:r>
          </a:p>
          <a:p>
            <a:endParaRPr lang="en-US" sz="2400"/>
          </a:p>
          <a:p>
            <a:r>
              <a:rPr lang="en-US" sz="2400"/>
              <a:t>•	simply connected (easier construction &amp; maintenance)</a:t>
            </a:r>
          </a:p>
          <a:p>
            <a:endParaRPr lang="en-US" sz="2400"/>
          </a:p>
          <a:p>
            <a:r>
              <a:rPr lang="en-US" sz="2400"/>
              <a:t>•	with high plasma </a:t>
            </a:r>
            <a:r>
              <a:rPr lang="el-GR" sz="2000" b="1" i="1">
                <a:latin typeface="Times"/>
                <a:cs typeface="Times"/>
              </a:rPr>
              <a:t>β</a:t>
            </a:r>
            <a:r>
              <a:rPr lang="el-GR" sz="2400"/>
              <a:t> </a:t>
            </a:r>
            <a:r>
              <a:rPr lang="en-US" sz="2400"/>
              <a:t>capability</a:t>
            </a:r>
          </a:p>
          <a:p>
            <a:endParaRPr lang="en-US" sz="2400"/>
          </a:p>
          <a:p>
            <a:r>
              <a:rPr lang="en-US" sz="2400"/>
              <a:t>•	sustained by magnetic helicity injection instead of ohmic drive</a:t>
            </a:r>
          </a:p>
          <a:p>
            <a:endParaRPr lang="en-US" sz="2400"/>
          </a:p>
          <a:p>
            <a:r>
              <a:rPr lang="en-US" sz="2400" b="1">
                <a:solidFill>
                  <a:srgbClr val="FF0000"/>
                </a:solidFill>
              </a:rPr>
              <a:t>Proto-Sphera can develop this program:</a:t>
            </a:r>
          </a:p>
          <a:p>
            <a:r>
              <a:rPr lang="en-US" sz="2400" b="1">
                <a:solidFill>
                  <a:srgbClr val="FF0000"/>
                </a:solidFill>
              </a:rPr>
              <a:t>at very low costs ( </a:t>
            </a:r>
            <a:r>
              <a:rPr lang="en-US" sz="2400" b="1">
                <a:solidFill>
                  <a:srgbClr val="FF0000"/>
                </a:solidFill>
                <a:latin typeface="Times"/>
                <a:cs typeface="Times"/>
              </a:rPr>
              <a:t>~</a:t>
            </a:r>
            <a:r>
              <a:rPr lang="en-US" sz="2400" b="1">
                <a:solidFill>
                  <a:srgbClr val="FF0000"/>
                </a:solidFill>
                <a:cs typeface="Times New Roman"/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1.6M€ + 2M€ already spent)</a:t>
            </a:r>
          </a:p>
          <a:p>
            <a:r>
              <a:rPr lang="en-US" sz="2400" b="1">
                <a:solidFill>
                  <a:srgbClr val="FF0000"/>
                </a:solidFill>
              </a:rPr>
              <a:t>in a flexible way (new components can be easily added)</a:t>
            </a: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9213" y="0"/>
            <a:ext cx="147478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37100" cy="1354617"/>
          </a:xfrm>
          <a:prstGeom prst="rect">
            <a:avLst/>
          </a:prstGeom>
        </p:spPr>
      </p:pic>
      <p:pic>
        <p:nvPicPr>
          <p:cNvPr id="5" name="Picture 4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100" y="0"/>
            <a:ext cx="1176282" cy="1401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136" y="-1"/>
            <a:ext cx="1083694" cy="1354617"/>
          </a:xfrm>
          <a:prstGeom prst="rect">
            <a:avLst/>
          </a:prstGeom>
        </p:spPr>
      </p:pic>
      <p:pic>
        <p:nvPicPr>
          <p:cNvPr id="7" name="Picture 6" descr="SandroRegge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3928" y="-1"/>
            <a:ext cx="1921446" cy="1970298"/>
          </a:xfrm>
          <a:prstGeom prst="rect">
            <a:avLst/>
          </a:prstGeom>
        </p:spPr>
      </p:pic>
      <p:pic>
        <p:nvPicPr>
          <p:cNvPr id="8" name="Picture 7" descr="Paol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8135" y="-1"/>
            <a:ext cx="1269925" cy="1729898"/>
          </a:xfrm>
          <a:prstGeom prst="rect">
            <a:avLst/>
          </a:prstGeom>
        </p:spPr>
      </p:pic>
      <p:pic>
        <p:nvPicPr>
          <p:cNvPr id="9" name="Picture 8" descr="Livi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0166" y="0"/>
            <a:ext cx="1564592" cy="1564592"/>
          </a:xfrm>
          <a:prstGeom prst="rect">
            <a:avLst/>
          </a:prstGeom>
        </p:spPr>
      </p:pic>
      <p:pic>
        <p:nvPicPr>
          <p:cNvPr id="10" name="Picture 9" descr="Stamos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8901" y="1916803"/>
            <a:ext cx="1246244" cy="1746305"/>
          </a:xfrm>
          <a:prstGeom prst="rect">
            <a:avLst/>
          </a:prstGeom>
        </p:spPr>
      </p:pic>
      <p:pic>
        <p:nvPicPr>
          <p:cNvPr id="11" name="Picture 10" descr="A_Cucchia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932" y="1916993"/>
            <a:ext cx="1021969" cy="10219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2160" y="2861549"/>
            <a:ext cx="2190280" cy="1449904"/>
          </a:xfrm>
          <a:prstGeom prst="rect">
            <a:avLst/>
          </a:prstGeom>
        </p:spPr>
      </p:pic>
      <p:pic>
        <p:nvPicPr>
          <p:cNvPr id="14" name="Picture 13" descr="Luca2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9087" y="5329868"/>
            <a:ext cx="1665385" cy="1418662"/>
          </a:xfrm>
          <a:prstGeom prst="rect">
            <a:avLst/>
          </a:prstGeom>
        </p:spPr>
      </p:pic>
      <p:pic>
        <p:nvPicPr>
          <p:cNvPr id="15" name="Picture 14" descr="Fabio1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9337" y="5351766"/>
            <a:ext cx="1144505" cy="1393648"/>
          </a:xfrm>
          <a:prstGeom prst="rect">
            <a:avLst/>
          </a:prstGeom>
        </p:spPr>
      </p:pic>
      <p:pic>
        <p:nvPicPr>
          <p:cNvPr id="16" name="Picture 15" descr="Vincenzo1.tif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56864" y="2934691"/>
            <a:ext cx="1151368" cy="2593788"/>
          </a:xfrm>
          <a:prstGeom prst="rect">
            <a:avLst/>
          </a:prstGeom>
        </p:spPr>
      </p:pic>
      <p:pic>
        <p:nvPicPr>
          <p:cNvPr id="17" name="Picture 16" descr="Andrea&amp;Benedetto1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82360" y="5309497"/>
            <a:ext cx="1988359" cy="1436711"/>
          </a:xfrm>
          <a:prstGeom prst="rect">
            <a:avLst/>
          </a:prstGeom>
        </p:spPr>
      </p:pic>
      <p:pic>
        <p:nvPicPr>
          <p:cNvPr id="18" name="Picture 17" descr="Federica1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85434" y="5528479"/>
            <a:ext cx="897095" cy="1220050"/>
          </a:xfrm>
          <a:prstGeom prst="rect">
            <a:avLst/>
          </a:prstGeom>
        </p:spPr>
      </p:pic>
      <p:pic>
        <p:nvPicPr>
          <p:cNvPr id="19" name="Picture 18" descr="Leonardo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5374" y="0"/>
            <a:ext cx="1392615" cy="1564592"/>
          </a:xfrm>
          <a:prstGeom prst="rect">
            <a:avLst/>
          </a:prstGeom>
        </p:spPr>
      </p:pic>
      <p:pic>
        <p:nvPicPr>
          <p:cNvPr id="20" name="Picture 19" descr="Farengo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4701823"/>
            <a:ext cx="1501633" cy="2071874"/>
          </a:xfrm>
          <a:prstGeom prst="rect">
            <a:avLst/>
          </a:prstGeom>
        </p:spPr>
      </p:pic>
      <p:pic>
        <p:nvPicPr>
          <p:cNvPr id="21" name="Picture 20" descr="CoilsB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36502" y="4029008"/>
            <a:ext cx="1820362" cy="1365271"/>
          </a:xfrm>
          <a:prstGeom prst="rect">
            <a:avLst/>
          </a:prstGeom>
          <a:ln w="25400">
            <a:noFill/>
          </a:ln>
        </p:spPr>
      </p:pic>
      <p:pic>
        <p:nvPicPr>
          <p:cNvPr id="22" name="Picture 21" descr="BobineB_ASG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55145" y="1352591"/>
            <a:ext cx="2527931" cy="1636845"/>
          </a:xfrm>
          <a:prstGeom prst="rect">
            <a:avLst/>
          </a:prstGeom>
          <a:ln w="25400">
            <a:noFill/>
          </a:ln>
        </p:spPr>
      </p:pic>
      <p:pic>
        <p:nvPicPr>
          <p:cNvPr id="23" name="Picture 22" descr="Fançois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51409" y="2294961"/>
            <a:ext cx="903349" cy="1373092"/>
          </a:xfrm>
          <a:prstGeom prst="rect">
            <a:avLst/>
          </a:prstGeom>
        </p:spPr>
      </p:pic>
      <p:pic>
        <p:nvPicPr>
          <p:cNvPr id="24" name="Picture 23" descr="Lampasi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74805" y="2389097"/>
            <a:ext cx="1276604" cy="1276604"/>
          </a:xfrm>
          <a:prstGeom prst="rect">
            <a:avLst/>
          </a:prstGeom>
        </p:spPr>
      </p:pic>
      <p:pic>
        <p:nvPicPr>
          <p:cNvPr id="25" name="Picture 24" descr="Giuseppe1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55145" y="2389097"/>
            <a:ext cx="1021969" cy="1278956"/>
          </a:xfrm>
          <a:prstGeom prst="rect">
            <a:avLst/>
          </a:prstGeom>
        </p:spPr>
      </p:pic>
      <p:pic>
        <p:nvPicPr>
          <p:cNvPr id="26" name="Picture 25" descr="Anodo2-calato.jp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53750" y="3668053"/>
            <a:ext cx="1897224" cy="2156177"/>
          </a:xfrm>
          <a:prstGeom prst="rect">
            <a:avLst/>
          </a:prstGeom>
        </p:spPr>
      </p:pic>
      <p:pic>
        <p:nvPicPr>
          <p:cNvPr id="27" name="Picture 26" descr="Proto_Sandro.jp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1354617"/>
            <a:ext cx="2530426" cy="15278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47722" y="1354617"/>
            <a:ext cx="1439210" cy="1820952"/>
          </a:xfrm>
          <a:prstGeom prst="rect">
            <a:avLst/>
          </a:prstGeom>
        </p:spPr>
      </p:pic>
      <p:pic>
        <p:nvPicPr>
          <p:cNvPr id="29" name="Picture 28" descr="Sandro1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2882421"/>
            <a:ext cx="1936502" cy="184971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11189" y="3680253"/>
            <a:ext cx="1153599" cy="168398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099813" y="5878975"/>
            <a:ext cx="2005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>
                <a:cs typeface="Comic Sans MS"/>
              </a:rPr>
              <a:t>Other authors</a:t>
            </a:r>
          </a:p>
          <a:p>
            <a:pPr algn="r"/>
            <a:r>
              <a:rPr lang="en-US" sz="2400" i="1">
                <a:cs typeface="Comic Sans MS"/>
              </a:rPr>
              <a:t>(</a:t>
            </a:r>
            <a:r>
              <a:rPr lang="en-US" sz="2400" i="1">
                <a:latin typeface="Times"/>
                <a:cs typeface="Times"/>
              </a:rPr>
              <a:t>~</a:t>
            </a:r>
            <a:r>
              <a:rPr lang="en-US" sz="2400" i="1">
                <a:cs typeface="Comic Sans MS"/>
              </a:rPr>
              <a:t>all of them)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908901" y="3643037"/>
            <a:ext cx="1302288" cy="1721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68553" y="5685294"/>
            <a:ext cx="53655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444440"/>
                </a:solidFill>
              </a:rPr>
              <a:t>60 µs </a:t>
            </a:r>
            <a:r>
              <a:rPr lang="en-US" sz="2000">
                <a:solidFill>
                  <a:srgbClr val="444440"/>
                </a:solidFill>
              </a:rPr>
              <a:t>formation</a:t>
            </a:r>
          </a:p>
          <a:p>
            <a:r>
              <a:rPr lang="en-US" sz="2000" b="1">
                <a:solidFill>
                  <a:srgbClr val="444440"/>
                </a:solidFill>
              </a:rPr>
              <a:t>20 µs </a:t>
            </a:r>
            <a:r>
              <a:rPr lang="en-US" sz="2000">
                <a:solidFill>
                  <a:srgbClr val="444440"/>
                </a:solidFill>
              </a:rPr>
              <a:t>sustainment</a:t>
            </a:r>
          </a:p>
          <a:p>
            <a:r>
              <a:rPr lang="en-US" sz="2000">
                <a:solidFill>
                  <a:srgbClr val="444440"/>
                </a:solidFill>
              </a:rPr>
              <a:t>total duration </a:t>
            </a:r>
            <a:r>
              <a:rPr lang="en-US" sz="2000" b="1">
                <a:solidFill>
                  <a:srgbClr val="444440"/>
                </a:solidFill>
              </a:rPr>
              <a:t>80 µs ∼100 </a:t>
            </a:r>
            <a:r>
              <a:rPr lang="el-GR" sz="2000" b="1">
                <a:solidFill>
                  <a:srgbClr val="444440"/>
                </a:solidFill>
              </a:rPr>
              <a:t>τ</a:t>
            </a:r>
            <a:r>
              <a:rPr lang="en-US" sz="2000" b="1" baseline="-25000">
                <a:solidFill>
                  <a:srgbClr val="444440"/>
                </a:solidFill>
              </a:rPr>
              <a:t>Alfvén</a:t>
            </a:r>
            <a:r>
              <a:rPr lang="en-US" sz="2000" b="1">
                <a:solidFill>
                  <a:srgbClr val="444440"/>
                </a:solidFill>
              </a:rPr>
              <a:t>&lt;</a:t>
            </a:r>
            <a:r>
              <a:rPr lang="el-GR" sz="2000" b="1">
                <a:solidFill>
                  <a:srgbClr val="444440"/>
                </a:solidFill>
              </a:rPr>
              <a:t>τ</a:t>
            </a:r>
            <a:r>
              <a:rPr lang="en-US" sz="2000" b="1" baseline="-25000">
                <a:solidFill>
                  <a:srgbClr val="444440"/>
                </a:solidFill>
              </a:rPr>
              <a:t>res</a:t>
            </a:r>
            <a:r>
              <a:rPr lang="en-US" sz="2000" b="1">
                <a:solidFill>
                  <a:srgbClr val="444440"/>
                </a:solidFill>
              </a:rPr>
              <a:t> </a:t>
            </a:r>
            <a:r>
              <a:rPr lang="en-US" sz="2000">
                <a:solidFill>
                  <a:srgbClr val="444440"/>
                </a:solidFill>
              </a:rPr>
              <a:t>resistive time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108" y="1320745"/>
            <a:ext cx="2249081" cy="1619339"/>
          </a:xfrm>
          <a:prstGeom prst="rect">
            <a:avLst/>
          </a:prstGeom>
        </p:spPr>
      </p:pic>
      <p:pic>
        <p:nvPicPr>
          <p:cNvPr id="7" name="Picture 6" descr="T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35" y="4391701"/>
            <a:ext cx="2070556" cy="2455350"/>
          </a:xfrm>
          <a:prstGeom prst="rect">
            <a:avLst/>
          </a:prstGeom>
        </p:spPr>
      </p:pic>
      <p:pic>
        <p:nvPicPr>
          <p:cNvPr id="12" name="Picture 11" descr="TS-3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8" y="784244"/>
            <a:ext cx="4169154" cy="29673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482" y="1046166"/>
            <a:ext cx="2663678" cy="2503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328" y="54742"/>
            <a:ext cx="824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TS-3 experiment at the Tokyo University: </a:t>
            </a:r>
          </a:p>
          <a:p>
            <a:r>
              <a:rPr lang="en-US"/>
              <a:t>it studied </a:t>
            </a:r>
            <a:r>
              <a:rPr lang="en-US" b="1"/>
              <a:t>magnetic reconnection </a:t>
            </a:r>
            <a:r>
              <a:rPr lang="en-US"/>
              <a:t>of </a:t>
            </a:r>
            <a:r>
              <a:rPr lang="en-US" b="1">
                <a:solidFill>
                  <a:srgbClr val="FF4BC9"/>
                </a:solidFill>
              </a:rPr>
              <a:t>plasma toroids </a:t>
            </a:r>
            <a:r>
              <a:rPr lang="en-US"/>
              <a:t>around a </a:t>
            </a:r>
            <a:r>
              <a:rPr lang="en-US" b="1">
                <a:solidFill>
                  <a:srgbClr val="D1AD24"/>
                </a:solidFill>
              </a:rPr>
              <a:t>metal centerpost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9900" y="3650797"/>
            <a:ext cx="88956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In </a:t>
            </a:r>
            <a:r>
              <a:rPr lang="en-US" sz="2000" b="1">
                <a:solidFill>
                  <a:srgbClr val="444440"/>
                </a:solidFill>
                <a:ea typeface="华文楷体"/>
                <a:cs typeface="华文楷体"/>
              </a:rPr>
              <a:t>1993 TS-3</a:t>
            </a:r>
            <a:r>
              <a:rPr lang="en-US" sz="2000" b="1">
                <a:solidFill>
                  <a:srgbClr val="CAA000"/>
                </a:solidFill>
                <a:ea typeface="华文楷体"/>
                <a:cs typeface="华文楷体"/>
              </a:rPr>
              <a:t> </a:t>
            </a:r>
            <a:r>
              <a:rPr lang="en-US" sz="2000" b="1">
                <a:solidFill>
                  <a:srgbClr val="C09795"/>
                </a:solidFill>
                <a:ea typeface="华文楷体"/>
                <a:cs typeface="华文楷体"/>
              </a:rPr>
              <a:t>removed the metal centerpost</a:t>
            </a:r>
            <a:r>
              <a:rPr lang="en-US" sz="2000" b="1">
                <a:solidFill>
                  <a:srgbClr val="444440"/>
                </a:solidFill>
                <a:ea typeface="华文楷体"/>
                <a:cs typeface="华文楷体"/>
              </a:rPr>
              <a:t>, </a:t>
            </a:r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applied </a:t>
            </a:r>
            <a:r>
              <a:rPr lang="en-US" sz="2000" b="1">
                <a:solidFill>
                  <a:srgbClr val="CAA000"/>
                </a:solidFill>
                <a:ea typeface="华文楷体"/>
                <a:cs typeface="华文楷体"/>
              </a:rPr>
              <a:t>1kV </a:t>
            </a:r>
            <a:r>
              <a:rPr lang="en-US" sz="2000" b="1">
                <a:solidFill>
                  <a:srgbClr val="444440"/>
                </a:solidFill>
                <a:ea typeface="华文楷体"/>
                <a:cs typeface="华文楷体"/>
              </a:rPr>
              <a:t> </a:t>
            </a:r>
          </a:p>
          <a:p>
            <a:r>
              <a:rPr lang="en-US" sz="2000" b="1">
                <a:solidFill>
                  <a:srgbClr val="CAA000"/>
                </a:solidFill>
                <a:ea typeface="华文楷体"/>
                <a:cs typeface="华文楷体"/>
              </a:rPr>
              <a:t>between two plasma guns (used as cylindrical electrodes) </a:t>
            </a:r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and produced a </a:t>
            </a:r>
          </a:p>
          <a:p>
            <a:pPr algn="r"/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”</a:t>
            </a:r>
            <a:r>
              <a:rPr lang="en-US" sz="2000" b="1">
                <a:solidFill>
                  <a:srgbClr val="C09795"/>
                </a:solidFill>
                <a:ea typeface="华文楷体"/>
                <a:cs typeface="华文楷体"/>
              </a:rPr>
              <a:t>Plasma Centerpost</a:t>
            </a:r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”</a:t>
            </a:r>
            <a:r>
              <a:rPr lang="en-US" sz="2000" b="1">
                <a:solidFill>
                  <a:srgbClr val="444440"/>
                </a:solidFill>
                <a:ea typeface="华文楷体"/>
                <a:cs typeface="华文楷体"/>
              </a:rPr>
              <a:t> </a:t>
            </a:r>
            <a:r>
              <a:rPr lang="en-US" sz="2000">
                <a:solidFill>
                  <a:srgbClr val="444440"/>
                </a:solidFill>
                <a:ea typeface="华文楷体"/>
                <a:cs typeface="华文楷体"/>
              </a:rPr>
              <a:t>carrying a plasma current </a:t>
            </a:r>
            <a:r>
              <a:rPr lang="en-US" sz="2000" b="1">
                <a:solidFill>
                  <a:srgbClr val="C09795"/>
                </a:solidFill>
                <a:ea typeface="华文楷体"/>
                <a:cs typeface="华文楷体"/>
              </a:rPr>
              <a:t>I</a:t>
            </a:r>
            <a:r>
              <a:rPr lang="en-US" sz="2000" b="1" baseline="-25000">
                <a:solidFill>
                  <a:srgbClr val="C09795"/>
                </a:solidFill>
                <a:ea typeface="华文楷体"/>
                <a:cs typeface="华文楷体"/>
              </a:rPr>
              <a:t>e</a:t>
            </a:r>
            <a:r>
              <a:rPr lang="en-US" sz="2000" b="1">
                <a:solidFill>
                  <a:srgbClr val="C09795"/>
                </a:solidFill>
                <a:ea typeface="华文楷体"/>
                <a:cs typeface="华文楷体"/>
              </a:rPr>
              <a:t> =40kA</a:t>
            </a:r>
            <a:r>
              <a:rPr lang="en-US" sz="2000" b="1">
                <a:solidFill>
                  <a:srgbClr val="444440"/>
                </a:solidFill>
                <a:ea typeface="华文楷体"/>
                <a:cs typeface="华文楷体"/>
              </a:rPr>
              <a:t>,</a:t>
            </a:r>
          </a:p>
          <a:p>
            <a:pPr algn="r"/>
            <a:r>
              <a:rPr lang="en-US" sz="2000">
                <a:solidFill>
                  <a:srgbClr val="444440"/>
                </a:solidFill>
              </a:rPr>
              <a:t>which through non-linear “kink” instability engendered</a:t>
            </a:r>
          </a:p>
          <a:p>
            <a:pPr algn="r"/>
            <a:r>
              <a:rPr lang="en-US" sz="2000">
                <a:solidFill>
                  <a:srgbClr val="444440"/>
                </a:solidFill>
              </a:rPr>
              <a:t>around itself a </a:t>
            </a:r>
            <a:r>
              <a:rPr lang="en-US" sz="2000" b="1">
                <a:solidFill>
                  <a:srgbClr val="FF4BC9"/>
                </a:solidFill>
              </a:rPr>
              <a:t>Spherical Torus (ST)</a:t>
            </a:r>
            <a:r>
              <a:rPr lang="en-US" sz="2000"/>
              <a:t> </a:t>
            </a:r>
          </a:p>
          <a:p>
            <a:pPr algn="r"/>
            <a:r>
              <a:rPr lang="en-US" sz="2000">
                <a:solidFill>
                  <a:srgbClr val="444440"/>
                </a:solidFill>
              </a:rPr>
              <a:t>carrying a toroidal plasma current </a:t>
            </a:r>
            <a:r>
              <a:rPr lang="en-US" sz="2000" b="1">
                <a:solidFill>
                  <a:srgbClr val="FF4BC9"/>
                </a:solidFill>
              </a:rPr>
              <a:t>50 kA&lt;I</a:t>
            </a:r>
            <a:r>
              <a:rPr lang="en-US" sz="2000" b="1" baseline="-25000">
                <a:solidFill>
                  <a:srgbClr val="FF4BC9"/>
                </a:solidFill>
              </a:rPr>
              <a:t>ST</a:t>
            </a:r>
            <a:r>
              <a:rPr lang="en-US" sz="2000" b="1">
                <a:solidFill>
                  <a:srgbClr val="FF4BC9"/>
                </a:solidFill>
              </a:rPr>
              <a:t>&lt; 100 kA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00" y="0"/>
            <a:ext cx="1016000" cy="127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94060" y="929376"/>
            <a:ext cx="1198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Yasuchi Ono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2255212" y="4435497"/>
            <a:ext cx="913342" cy="349092"/>
          </a:xfrm>
          <a:prstGeom prst="straightConnector1">
            <a:avLst/>
          </a:prstGeom>
          <a:ln>
            <a:solidFill>
              <a:srgbClr val="C0979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V="1">
            <a:off x="2069464" y="3549047"/>
            <a:ext cx="710873" cy="405061"/>
          </a:xfrm>
          <a:prstGeom prst="straightConnector1">
            <a:avLst/>
          </a:prstGeom>
          <a:ln>
            <a:solidFill>
              <a:srgbClr val="CAA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85803" y="53975"/>
            <a:ext cx="76168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/>
              <a:t>Helicity injection to sustain the plasma torus: relaxation of Plasma centerpost forms &amp; sustains the ST (how efficiently? ...experiment!)</a:t>
            </a:r>
          </a:p>
        </p:txBody>
      </p:sp>
      <p:pic>
        <p:nvPicPr>
          <p:cNvPr id="7" name="Picture 11" descr="Beluga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418" y="2193131"/>
            <a:ext cx="2528888" cy="36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13987" y="2146537"/>
            <a:ext cx="20008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FF020C"/>
                </a:solidFill>
              </a:rPr>
              <a:t>“Smoke-ring like</a:t>
            </a:r>
          </a:p>
          <a:p>
            <a:pPr algn="ctr"/>
            <a:r>
              <a:rPr lang="en-US" b="1">
                <a:solidFill>
                  <a:srgbClr val="FF020C"/>
                </a:solidFill>
              </a:rPr>
              <a:t>self-organization”</a:t>
            </a:r>
            <a:endParaRPr lang="en-US"/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8376805" y="506760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8347088" y="3428924"/>
            <a:ext cx="7589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</a:p>
        </p:txBody>
      </p:sp>
      <p:pic>
        <p:nvPicPr>
          <p:cNvPr id="11" name="Picture 7" descr="EtnaSmokeRingRis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28574" y="2193131"/>
            <a:ext cx="3148828" cy="19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CrabNebula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11799" y="3938458"/>
            <a:ext cx="2413000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 descr="Hopf2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757569">
            <a:off x="5848800" y="4757608"/>
            <a:ext cx="109855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222701" y="2138386"/>
            <a:ext cx="1409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ea typeface="华文细黑"/>
                <a:cs typeface="华文细黑"/>
              </a:rPr>
              <a:t>Etna </a:t>
            </a:r>
            <a:r>
              <a:rPr lang="en-US">
                <a:solidFill>
                  <a:schemeClr val="bg1"/>
                </a:solidFill>
                <a:ea typeface="华文细黑"/>
                <a:cs typeface="华文细黑"/>
              </a:rPr>
              <a:t>Volcano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7694" y="5470287"/>
            <a:ext cx="814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华文细黑"/>
                <a:cs typeface="华文细黑"/>
              </a:rPr>
              <a:t>Beluga</a:t>
            </a:r>
          </a:p>
        </p:txBody>
      </p:sp>
      <p:sp>
        <p:nvSpPr>
          <p:cNvPr id="16" name="TextBox 20"/>
          <p:cNvSpPr txBox="1">
            <a:spLocks noChangeArrowheads="1"/>
          </p:cNvSpPr>
          <p:nvPr/>
        </p:nvSpPr>
        <p:spPr bwMode="auto">
          <a:xfrm>
            <a:off x="7009613" y="5939025"/>
            <a:ext cx="1337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ea typeface="华文细黑"/>
                <a:cs typeface="华文细黑"/>
              </a:rPr>
              <a:t>Crab Nebula</a:t>
            </a:r>
          </a:p>
        </p:txBody>
      </p:sp>
      <p:pic>
        <p:nvPicPr>
          <p:cNvPr id="17" name="Irvine.mp4">
            <a:hlinkClick r:id="" action="ppaction://media"/>
          </p:cNvPr>
          <p:cNvPicPr/>
          <p:nvPr>
            <a:videoFile r:link="rId2"/>
          </p:nvPr>
        </p:nvPicPr>
        <p:blipFill>
          <a:blip r:embed="rId8"/>
          <a:stretch>
            <a:fillRect/>
          </a:stretch>
        </p:blipFill>
        <p:spPr>
          <a:xfrm>
            <a:off x="2239688" y="4806485"/>
            <a:ext cx="3724600" cy="199532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828574" y="4513262"/>
            <a:ext cx="2900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/>
              <a:t>William Irvine-University of Chicago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38505" y="930995"/>
            <a:ext cx="52740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solidFill>
                  <a:srgbClr val="FF0000"/>
                </a:solidFill>
                <a:ea typeface="华文楷体"/>
                <a:cs typeface="华文楷体"/>
              </a:rPr>
              <a:t>• in front of the electrodes: open magnetic field lines</a:t>
            </a:r>
            <a:r>
              <a:rPr lang="en-US" altLang="zh-CN" sz="1600">
                <a:solidFill>
                  <a:srgbClr val="FF0000"/>
                </a:solidFill>
                <a:ea typeface="华文楷体"/>
                <a:cs typeface="华文楷体"/>
              </a:rPr>
              <a:t>,</a:t>
            </a:r>
          </a:p>
          <a:p>
            <a:r>
              <a:rPr lang="en-US" altLang="zh-CN" sz="1600">
                <a:solidFill>
                  <a:srgbClr val="0B05E2"/>
                </a:solidFill>
                <a:ea typeface="华文楷体"/>
                <a:cs typeface="华文楷体"/>
              </a:rPr>
              <a:t>•</a:t>
            </a:r>
            <a:r>
              <a:rPr lang="en-US" altLang="zh-CN" sz="1600" b="1">
                <a:solidFill>
                  <a:srgbClr val="0B05E2"/>
                </a:solidFill>
                <a:ea typeface="华文楷体"/>
                <a:cs typeface="华文楷体"/>
              </a:rPr>
              <a:t> open magnetic field lines wound in a circular direction too</a:t>
            </a:r>
          </a:p>
          <a:p>
            <a:r>
              <a:rPr lang="en-US" altLang="zh-CN" sz="1600">
                <a:ea typeface="华文楷体"/>
                <a:cs typeface="华文楷体"/>
              </a:rPr>
              <a:t>• </a:t>
            </a:r>
            <a:r>
              <a:rPr lang="en-US" altLang="zh-CN" sz="1600" b="1">
                <a:ea typeface="华文楷体"/>
                <a:cs typeface="华文楷体"/>
              </a:rPr>
              <a:t>Magnetic reconnections convert </a:t>
            </a:r>
            <a:r>
              <a:rPr lang="en-US" altLang="zh-CN" sz="1600" b="1">
                <a:solidFill>
                  <a:srgbClr val="0B05E2"/>
                </a:solidFill>
                <a:ea typeface="华文楷体"/>
                <a:cs typeface="华文楷体"/>
              </a:rPr>
              <a:t>open </a:t>
            </a:r>
            <a:r>
              <a:rPr lang="en-US" altLang="zh-CN" sz="1600" b="1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sz="1600" b="1">
                <a:solidFill>
                  <a:srgbClr val="0000FF"/>
                </a:solidFill>
                <a:ea typeface="华文楷体"/>
                <a:cs typeface="华文楷体"/>
              </a:rPr>
              <a:t>   </a:t>
            </a:r>
            <a:r>
              <a:rPr lang="en-US" altLang="zh-CN" sz="1600" b="1">
                <a:ea typeface="华文楷体"/>
                <a:cs typeface="华文楷体"/>
              </a:rPr>
              <a:t>,	</a:t>
            </a:r>
            <a:r>
              <a:rPr lang="en-US" altLang="zh-CN" sz="1600" b="1">
                <a:solidFill>
                  <a:srgbClr val="0B05E2"/>
                </a:solidFill>
                <a:ea typeface="华文楷体"/>
                <a:cs typeface="华文楷体"/>
              </a:rPr>
              <a:t>   lines </a:t>
            </a:r>
            <a:r>
              <a:rPr lang="en-US" altLang="zh-CN" sz="1600" b="1">
                <a:ea typeface="华文楷体"/>
                <a:cs typeface="华文楷体"/>
              </a:rPr>
              <a:t>into </a:t>
            </a:r>
          </a:p>
          <a:p>
            <a:r>
              <a:rPr lang="en-US" altLang="zh-CN" sz="1600" b="1">
                <a:ea typeface="华文楷体"/>
                <a:cs typeface="华文楷体"/>
              </a:rPr>
              <a:t>closed     ,	   lines </a:t>
            </a:r>
            <a:r>
              <a:rPr lang="en-US" altLang="zh-CN" sz="1600" b="1">
                <a:solidFill>
                  <a:srgbClr val="D93309"/>
                </a:solidFill>
                <a:ea typeface="华文楷体"/>
                <a:cs typeface="华文楷体"/>
              </a:rPr>
              <a:t>wrapped around a Spherical Torus (ST)</a:t>
            </a:r>
            <a:endParaRPr lang="en-US" sz="1600" b="1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pic>
        <p:nvPicPr>
          <p:cNvPr id="102406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rcRect/>
              <a:stretch>
                <a:fillRect/>
              </a:stretch>
            </p:blipFill>
          </mc:Choice>
          <mc:Fallback>
            <p:blipFill>
              <a:blip r:embed="rId10"/>
              <a:srcRect/>
              <a:stretch>
                <a:fillRect/>
              </a:stretch>
            </p:blipFill>
          </mc:Fallback>
        </mc:AlternateContent>
        <p:spPr bwMode="auto">
          <a:xfrm>
            <a:off x="6631087" y="930995"/>
            <a:ext cx="536575" cy="358775"/>
          </a:xfrm>
          <a:prstGeom prst="rect">
            <a:avLst/>
          </a:prstGeom>
          <a:noFill/>
        </p:spPr>
      </p:pic>
      <p:pic>
        <p:nvPicPr>
          <p:cNvPr id="24" name="Picture 23" descr="Crab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7804" y="3938458"/>
            <a:ext cx="456196" cy="2896840"/>
          </a:xfrm>
          <a:prstGeom prst="rect">
            <a:avLst/>
          </a:prstGeom>
        </p:spPr>
      </p:pic>
      <p:pic>
        <p:nvPicPr>
          <p:cNvPr id="25" name="Picture 24" descr="App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995" y="580884"/>
            <a:ext cx="1680804" cy="311500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13219" y="1091784"/>
            <a:ext cx="1008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20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1353" y="2659513"/>
            <a:ext cx="1008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200">
                <a:solidFill>
                  <a:prstClr val="black"/>
                </a:solidFill>
                <a:ea typeface="华文楷体"/>
                <a:cs typeface="华文楷体"/>
              </a:rPr>
              <a:t>Magnetic</a:t>
            </a:r>
          </a:p>
          <a:p>
            <a:pPr lvl="0" algn="ctr"/>
            <a:r>
              <a:rPr lang="en-US" sz="1200">
                <a:solidFill>
                  <a:prstClr val="black"/>
                </a:solidFill>
                <a:ea typeface="华文楷体"/>
                <a:cs typeface="华文楷体"/>
              </a:rPr>
              <a:t>reconnection</a:t>
            </a:r>
          </a:p>
        </p:txBody>
      </p:sp>
      <p:graphicFrame>
        <p:nvGraphicFramePr>
          <p:cNvPr id="245762" name="Object 2"/>
          <p:cNvGraphicFramePr>
            <a:graphicFrameLocks noChangeAspect="1"/>
          </p:cNvGraphicFramePr>
          <p:nvPr/>
        </p:nvGraphicFramePr>
        <p:xfrm>
          <a:off x="5742856" y="1436451"/>
          <a:ext cx="152400" cy="317500"/>
        </p:xfrm>
        <a:graphic>
          <a:graphicData uri="http://schemas.openxmlformats.org/presentationml/2006/ole">
            <p:oleObj spid="_x0000_s15362" name="Equation" r:id="rId13" imgW="152400" imgH="317500" progId="Equation.DSMT4">
              <p:embed/>
            </p:oleObj>
          </a:graphicData>
        </a:graphic>
      </p:graphicFrame>
      <p:graphicFrame>
        <p:nvGraphicFramePr>
          <p:cNvPr id="245764" name="Object 4"/>
          <p:cNvGraphicFramePr>
            <a:graphicFrameLocks noChangeAspect="1"/>
          </p:cNvGraphicFramePr>
          <p:nvPr/>
        </p:nvGraphicFramePr>
        <p:xfrm>
          <a:off x="5504298" y="1425213"/>
          <a:ext cx="190500" cy="266700"/>
        </p:xfrm>
        <a:graphic>
          <a:graphicData uri="http://schemas.openxmlformats.org/presentationml/2006/ole">
            <p:oleObj spid="_x0000_s15363" name="Equation" r:id="rId14" imgW="190500" imgH="266700" progId="Equation.DSMT4">
              <p:embed/>
            </p:oleObj>
          </a:graphicData>
        </a:graphic>
      </p:graphicFrame>
      <p:graphicFrame>
        <p:nvGraphicFramePr>
          <p:cNvPr id="245765" name="Object 5"/>
          <p:cNvGraphicFramePr>
            <a:graphicFrameLocks noChangeAspect="1"/>
          </p:cNvGraphicFramePr>
          <p:nvPr/>
        </p:nvGraphicFramePr>
        <p:xfrm>
          <a:off x="3021576" y="1680964"/>
          <a:ext cx="152400" cy="317500"/>
        </p:xfrm>
        <a:graphic>
          <a:graphicData uri="http://schemas.openxmlformats.org/presentationml/2006/ole">
            <p:oleObj spid="_x0000_s15364" name="Equation" r:id="rId15" imgW="152400" imgH="317500" progId="Equation.DSMT4">
              <p:embed/>
            </p:oleObj>
          </a:graphicData>
        </a:graphic>
      </p:graphicFrame>
      <p:graphicFrame>
        <p:nvGraphicFramePr>
          <p:cNvPr id="245766" name="Object 6"/>
          <p:cNvGraphicFramePr>
            <a:graphicFrameLocks noChangeAspect="1"/>
          </p:cNvGraphicFramePr>
          <p:nvPr/>
        </p:nvGraphicFramePr>
        <p:xfrm>
          <a:off x="2722376" y="1675424"/>
          <a:ext cx="190500" cy="266700"/>
        </p:xfrm>
        <a:graphic>
          <a:graphicData uri="http://schemas.openxmlformats.org/presentationml/2006/ole">
            <p:oleObj spid="_x0000_s15365" name="Equation" r:id="rId16" imgW="190500" imgH="266700" progId="Equation.DSMT4">
              <p:embed/>
            </p:oleObj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8540731" y="1953720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44437"/>
                </a:solidFill>
              </a:rPr>
              <a:t>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gun1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0954" y="1029553"/>
            <a:ext cx="151923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316" y="1029553"/>
            <a:ext cx="1443038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gun3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081779" y="1029553"/>
            <a:ext cx="1323975" cy="1598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05754" y="953353"/>
            <a:ext cx="1579562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478300" y="383222"/>
            <a:ext cx="8577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49998"/>
                </a:solidFill>
                <a:effectLst>
                  <a:outerShdw blurRad="63500" dist="63500" dir="2700000">
                    <a:srgbClr val="000000">
                      <a:alpha val="79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Breakdown in small spaces, with extremely high filling pressures and many kV voltages  </a:t>
            </a:r>
          </a:p>
          <a:p>
            <a:r>
              <a:rPr lang="en-US">
                <a:ea typeface="Comic Sans MS" pitchFamily="-106" charset="0"/>
                <a:cs typeface="Comic Sans MS" pitchFamily="-106" charset="0"/>
              </a:rPr>
              <a:t>Neutrals and impurities are released from the gun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7896" y="2050076"/>
            <a:ext cx="86349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>
                <a:ea typeface="Comic Sans MS" pitchFamily="-106" charset="0"/>
                <a:cs typeface="Comic Sans MS" pitchFamily="-106" charset="0"/>
              </a:rPr>
              <a:t>After the formation,</a:t>
            </a:r>
          </a:p>
          <a:p>
            <a:pPr algn="r"/>
            <a:r>
              <a:rPr lang="en-US" b="1">
                <a:ea typeface="Comic Sans MS" pitchFamily="-106" charset="0"/>
                <a:cs typeface="Comic Sans MS" pitchFamily="-106" charset="0"/>
              </a:rPr>
              <a:t>the </a:t>
            </a:r>
            <a:r>
              <a:rPr lang="en-US" b="1">
                <a:solidFill>
                  <a:srgbClr val="CC3467"/>
                </a:solidFill>
                <a:effectLst>
                  <a:outerShdw blurRad="63500" dist="63500" dir="2700000">
                    <a:srgbClr val="FD66CB">
                      <a:alpha val="79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Spheromak</a:t>
            </a:r>
            <a:endParaRPr lang="en-US" b="1">
              <a:effectLst>
                <a:outerShdw blurRad="63500" dist="63500" dir="2700000">
                  <a:srgbClr val="FD66CB">
                    <a:alpha val="79000"/>
                  </a:srgbClr>
                </a:outerShdw>
              </a:effectLst>
              <a:ea typeface="Comic Sans MS" pitchFamily="-106" charset="0"/>
              <a:cs typeface="Comic Sans MS" pitchFamily="-106" charset="0"/>
            </a:endParaRPr>
          </a:p>
          <a:p>
            <a:pPr algn="r"/>
            <a:r>
              <a:rPr lang="en-US" b="1">
                <a:ea typeface="Comic Sans MS" pitchFamily="-106" charset="0"/>
                <a:cs typeface="Comic Sans MS" pitchFamily="-106" charset="0"/>
              </a:rPr>
              <a:t>is accelerated and expanded into a </a:t>
            </a:r>
            <a:r>
              <a:rPr lang="en-US" b="1">
                <a:solidFill>
                  <a:srgbClr val="C1961F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flux conserver</a:t>
            </a:r>
            <a:endParaRPr lang="en-US" b="1">
              <a:ea typeface="Comic Sans MS" pitchFamily="-106" charset="0"/>
              <a:cs typeface="Comic Sans MS" pitchFamily="-106" charset="0"/>
            </a:endParaRPr>
          </a:p>
          <a:p>
            <a:pPr algn="r"/>
            <a:r>
              <a:rPr lang="en-US" b="1">
                <a:solidFill>
                  <a:srgbClr val="349998"/>
                </a:solidFill>
                <a:ea typeface="Comic Sans MS" pitchFamily="-106" charset="0"/>
                <a:cs typeface="Comic Sans MS" pitchFamily="-106" charset="0"/>
              </a:rPr>
              <a:t>field errors already present in the gun are amplified</a:t>
            </a:r>
            <a:endParaRPr lang="en-US" b="1">
              <a:solidFill>
                <a:srgbClr val="349998"/>
              </a:solidFill>
              <a:ea typeface="华文楷体"/>
              <a:cs typeface="华文楷体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6793" y="20116"/>
            <a:ext cx="4571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fr-FR" sz="2000" b="1" kern="0">
                <a:solidFill>
                  <a:srgbClr val="339A99"/>
                </a:solidFill>
                <a:ea typeface="Times New Roman"/>
                <a:cs typeface="Comic Sans MS"/>
              </a:rPr>
              <a:t>GUN INJECTED </a:t>
            </a:r>
            <a:r>
              <a:rPr lang="fr-FR" sz="2000" b="1" kern="0">
                <a:solidFill>
                  <a:srgbClr val="CC3467"/>
                </a:solidFill>
                <a:ea typeface="Times New Roman"/>
                <a:cs typeface="Comic Sans MS"/>
              </a:rPr>
              <a:t>FLUX-CORE-SPHEROMAKS</a:t>
            </a:r>
            <a:endParaRPr lang="en-US" sz="2000" b="1" kern="0">
              <a:solidFill>
                <a:srgbClr val="CC3467"/>
              </a:solidFill>
              <a:ea typeface="Times New Roman"/>
              <a:cs typeface="Comic Sans M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4197" y="656919"/>
            <a:ext cx="1592427" cy="1496456"/>
          </a:xfrm>
          <a:prstGeom prst="rect">
            <a:avLst/>
          </a:prstGeom>
        </p:spPr>
      </p:pic>
      <p:pic>
        <p:nvPicPr>
          <p:cNvPr id="23" name="Picture 27" descr="Fig_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49965" y="3553029"/>
            <a:ext cx="1969962" cy="329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154500" y="3430333"/>
            <a:ext cx="36279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hangingPunct="0"/>
            <a:r>
              <a:rPr lang="en-US" sz="2000">
                <a:solidFill>
                  <a:srgbClr val="000000"/>
                </a:solidFill>
                <a:cs typeface="Comic Sans MS"/>
              </a:rPr>
              <a:t>Designed to get a Tokamak-like </a:t>
            </a:r>
          </a:p>
          <a:p>
            <a:pPr lvl="0" eaLnBrk="0" hangingPunct="0"/>
            <a:r>
              <a:rPr lang="en-US" sz="2000">
                <a:solidFill>
                  <a:srgbClr val="000000"/>
                </a:solidFill>
                <a:cs typeface="Comic Sans MS"/>
              </a:rPr>
              <a:t>MHD safety factor </a:t>
            </a:r>
            <a:r>
              <a:rPr lang="en-US" sz="2000">
                <a:solidFill>
                  <a:prstClr val="black"/>
                </a:solidFill>
                <a:cs typeface="Comic Sans MS"/>
              </a:rPr>
              <a:t>(</a:t>
            </a:r>
            <a:r>
              <a:rPr lang="en-US" sz="2000" b="1">
                <a:solidFill>
                  <a:srgbClr val="FF03BA"/>
                </a:solidFill>
                <a:cs typeface="Comic Sans MS"/>
              </a:rPr>
              <a:t>q</a:t>
            </a:r>
            <a:r>
              <a:rPr lang="en-US" sz="2000" b="1" baseline="-25000">
                <a:solidFill>
                  <a:srgbClr val="FF03BA"/>
                </a:solidFill>
                <a:cs typeface="Comic Sans MS"/>
              </a:rPr>
              <a:t>0</a:t>
            </a:r>
            <a:r>
              <a:rPr lang="en-US" sz="2000" b="1">
                <a:solidFill>
                  <a:srgbClr val="FF03BA"/>
                </a:solidFill>
                <a:cs typeface="Comic Sans MS"/>
              </a:rPr>
              <a:t>≥1</a:t>
            </a:r>
            <a:r>
              <a:rPr lang="en-US" sz="2000">
                <a:solidFill>
                  <a:srgbClr val="000000"/>
                </a:solidFill>
                <a:cs typeface="Comic Sans MS"/>
              </a:rPr>
              <a:t>,</a:t>
            </a:r>
            <a:r>
              <a:rPr lang="en-US" sz="2000">
                <a:solidFill>
                  <a:srgbClr val="FF03BA"/>
                </a:solidFill>
                <a:cs typeface="Comic Sans MS"/>
              </a:rPr>
              <a:t> </a:t>
            </a:r>
            <a:r>
              <a:rPr lang="en-US" sz="2000" b="1">
                <a:solidFill>
                  <a:srgbClr val="FF03BA"/>
                </a:solidFill>
                <a:cs typeface="Comic Sans MS"/>
              </a:rPr>
              <a:t>q</a:t>
            </a:r>
            <a:r>
              <a:rPr lang="en-US" sz="2000" b="1" baseline="-25000">
                <a:solidFill>
                  <a:srgbClr val="FF03BA"/>
                </a:solidFill>
                <a:cs typeface="Comic Sans MS"/>
              </a:rPr>
              <a:t>edge</a:t>
            </a:r>
            <a:r>
              <a:rPr lang="en-US" sz="2000" b="1">
                <a:solidFill>
                  <a:srgbClr val="FF03BA"/>
                </a:solidFill>
                <a:cs typeface="Comic Sans MS"/>
              </a:rPr>
              <a:t>~3</a:t>
            </a:r>
            <a:r>
              <a:rPr lang="en-US" sz="2000">
                <a:solidFill>
                  <a:prstClr val="black"/>
                </a:solidFill>
                <a:cs typeface="Comic Sans MS"/>
              </a:rPr>
              <a:t>)</a:t>
            </a:r>
          </a:p>
          <a:p>
            <a:pPr eaLnBrk="0" hangingPunct="0"/>
            <a:r>
              <a:rPr lang="en-US" sz="2000" b="1"/>
              <a:t>(</a:t>
            </a:r>
            <a:r>
              <a:rPr lang="en-US" sz="2000" b="1">
                <a:solidFill>
                  <a:srgbClr val="FF03BA"/>
                </a:solidFill>
              </a:rPr>
              <a:t>A=R/a≥1.2</a:t>
            </a:r>
            <a:r>
              <a:rPr lang="en-US" sz="2000" b="1"/>
              <a:t>, </a:t>
            </a:r>
            <a:r>
              <a:rPr lang="en-US" sz="2000" b="1">
                <a:solidFill>
                  <a:srgbClr val="FF03BA"/>
                </a:solidFill>
              </a:rPr>
              <a:t>κ=b/a</a:t>
            </a:r>
            <a:r>
              <a:rPr lang="en-US" sz="2000" b="1">
                <a:solidFill>
                  <a:srgbClr val="FF03BA"/>
                </a:solidFill>
                <a:cs typeface="Times New Roman" pitchFamily="18" charset="0"/>
              </a:rPr>
              <a:t>~</a:t>
            </a:r>
            <a:r>
              <a:rPr lang="en-US" sz="2000" b="1">
                <a:solidFill>
                  <a:srgbClr val="FF03BA"/>
                </a:solidFill>
              </a:rPr>
              <a:t>2.3</a:t>
            </a:r>
            <a:r>
              <a:rPr lang="en-US" sz="2000" b="1"/>
              <a:t>)</a:t>
            </a:r>
            <a:endParaRPr lang="en-US" sz="2000" b="1">
              <a:solidFill>
                <a:srgbClr val="FF03BA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92163" y="3187597"/>
            <a:ext cx="514804" cy="6582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931" y="3208242"/>
            <a:ext cx="1864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kern="0">
                <a:solidFill>
                  <a:srgbClr val="FF03BA"/>
                </a:solidFill>
                <a:ea typeface="Times New Roman"/>
                <a:cs typeface="Comic Sans MS"/>
              </a:rPr>
              <a:t>PROTO-SPHERA </a:t>
            </a:r>
            <a:endParaRPr lang="en-US" sz="2000">
              <a:solidFill>
                <a:srgbClr val="FF03BA"/>
              </a:solidFill>
            </a:endParaRPr>
          </a:p>
        </p:txBody>
      </p:sp>
      <p:pic>
        <p:nvPicPr>
          <p:cNvPr id="21" name="Picture 20" descr="App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8826" y="3243545"/>
            <a:ext cx="2979196" cy="360171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894536" y="5660973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PROTO-SPHERA</a:t>
            </a:r>
            <a:r>
              <a:rPr lang="en-US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18248" y="538871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TS-3</a:t>
            </a:r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0800000">
            <a:off x="43611" y="3241956"/>
            <a:ext cx="907791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177377" y="4551557"/>
            <a:ext cx="5086820" cy="217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sz="2000" b="1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PROTO-SPHERA </a:t>
            </a:r>
            <a:r>
              <a:rPr lang="en-US" sz="2000">
                <a:solidFill>
                  <a:srgbClr val="000000"/>
                </a:solidFill>
                <a:ea typeface="Comic Sans MS" pitchFamily="-106" charset="0"/>
                <a:cs typeface="Comic Sans MS" pitchFamily="-106" charset="0"/>
              </a:rPr>
              <a:t>formed “slowly”</a:t>
            </a:r>
          </a:p>
          <a:p>
            <a:pPr lvl="0" eaLnBrk="0" hangingPunct="0"/>
            <a:r>
              <a:rPr lang="en-US" sz="2000">
                <a:solidFill>
                  <a:srgbClr val="000000"/>
                </a:solidFill>
                <a:ea typeface="Comic Sans MS" pitchFamily="-106" charset="0"/>
                <a:cs typeface="Comic Sans MS" pitchFamily="-106" charset="0"/>
              </a:rPr>
              <a:t>as a </a:t>
            </a:r>
            <a:r>
              <a:rPr lang="en-US" sz="2000" b="1">
                <a:solidFill>
                  <a:srgbClr val="FF03BA"/>
                </a:solidFill>
                <a:effectLst>
                  <a:outerShdw blurRad="63500" dist="63500" dir="2700000">
                    <a:srgbClr val="D37EA7">
                      <a:alpha val="79000"/>
                    </a:srgbClr>
                  </a:outerShdw>
                </a:effectLst>
                <a:cs typeface="Comic Sans MS"/>
              </a:rPr>
              <a:t>prolated low aspect ratio </a:t>
            </a:r>
          </a:p>
          <a:p>
            <a:pPr lvl="0" eaLnBrk="0" hangingPunct="0"/>
            <a:r>
              <a:rPr lang="en-US" sz="2000" b="1">
                <a:solidFill>
                  <a:srgbClr val="FF03BA"/>
                </a:solidFill>
                <a:effectLst>
                  <a:outerShdw blurRad="63500" dist="63500" dir="2700000">
                    <a:srgbClr val="D37EA7">
                      <a:alpha val="79000"/>
                    </a:srgbClr>
                  </a:outerShdw>
                </a:effectLst>
                <a:cs typeface="Comic Sans MS"/>
              </a:rPr>
              <a:t>Spherical Torus (ST) </a:t>
            </a:r>
            <a:r>
              <a:rPr lang="en-US" sz="2000">
                <a:ea typeface="Comic Sans MS" pitchFamily="-106" charset="0"/>
                <a:cs typeface="Comic Sans MS" pitchFamily="-106" charset="0"/>
              </a:rPr>
              <a:t>from the </a:t>
            </a:r>
          </a:p>
          <a:p>
            <a:pPr lvl="0" eaLnBrk="0" hangingPunct="0"/>
            <a:r>
              <a:rPr lang="en-US" sz="2000">
                <a:ea typeface="Comic Sans MS" pitchFamily="-106" charset="0"/>
                <a:cs typeface="Comic Sans MS" pitchFamily="-106" charset="0"/>
              </a:rPr>
              <a:t>pre-existing </a:t>
            </a:r>
            <a:r>
              <a:rPr lang="en-US" sz="2000" b="1">
                <a:solidFill>
                  <a:srgbClr val="AA8888"/>
                </a:solidFill>
                <a:effectLst>
                  <a:outerShdw blurRad="63500" dist="63500" dir="2700000">
                    <a:srgbClr val="FF00AC">
                      <a:alpha val="79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plasma centerpost</a:t>
            </a:r>
          </a:p>
          <a:p>
            <a:pPr lvl="0" eaLnBrk="0" hangingPunct="0"/>
            <a:r>
              <a:rPr lang="en-US" sz="2000" b="1">
                <a:solidFill>
                  <a:srgbClr val="AA8888"/>
                </a:solidFill>
                <a:effectLst>
                  <a:outerShdw blurRad="63500" dist="63500" dir="2700000">
                    <a:srgbClr val="FF00AC">
                      <a:alpha val="79000"/>
                    </a:srgbClr>
                  </a:outerShdw>
                </a:effectLst>
                <a:cs typeface="Comic Sans MS"/>
              </a:rPr>
              <a:t>mushroom-shaped in front of electrodes</a:t>
            </a:r>
          </a:p>
          <a:p>
            <a:pPr lvl="0" eaLnBrk="0" hangingPunct="0"/>
            <a:endParaRPr lang="en-US" sz="800" b="1">
              <a:solidFill>
                <a:srgbClr val="AA8888"/>
              </a:solidFill>
              <a:ea typeface="Comic Sans MS" pitchFamily="-106" charset="0"/>
              <a:cs typeface="Comic Sans MS"/>
            </a:endParaRPr>
          </a:p>
          <a:p>
            <a:pPr eaLnBrk="0" hangingPunct="0">
              <a:lnSpc>
                <a:spcPct val="120000"/>
              </a:lnSpc>
            </a:pPr>
            <a:r>
              <a:rPr lang="en-US" b="1">
                <a:solidFill>
                  <a:srgbClr val="FF00AC"/>
                </a:solidFill>
                <a:effectLst>
                  <a:outerShdw blurRad="63500" dist="63500" dir="2700000">
                    <a:srgbClr val="000000">
                      <a:alpha val="79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Breakdown at low voltage 100 V, big vessel</a:t>
            </a:r>
            <a:endParaRPr lang="en-US" b="1">
              <a:solidFill>
                <a:srgbClr val="FF00AC"/>
              </a:solidFill>
              <a:effectLst>
                <a:outerShdw blurRad="63500" dist="63500" dir="2700000">
                  <a:srgbClr val="000000">
                    <a:alpha val="79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0031" y="1404047"/>
            <a:ext cx="17778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C15477"/>
                </a:solidFill>
              </a:rPr>
              <a:t>Quasi-separate</a:t>
            </a:r>
          </a:p>
          <a:p>
            <a:pPr algn="ctr"/>
            <a:r>
              <a:rPr lang="en-US" sz="1600">
                <a:solidFill>
                  <a:srgbClr val="C15477"/>
                </a:solidFill>
              </a:rPr>
              <a:t>chamber for anode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12460" y="2677730"/>
            <a:ext cx="144162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FE5ACB"/>
                </a:solidFill>
              </a:rPr>
              <a:t>Spherical Torus</a:t>
            </a:r>
          </a:p>
          <a:p>
            <a:pPr algn="ctr"/>
            <a:r>
              <a:rPr lang="en-US" sz="1600">
                <a:solidFill>
                  <a:srgbClr val="FE5ACB"/>
                </a:solidFill>
              </a:rPr>
              <a:t>chamber</a:t>
            </a:r>
          </a:p>
        </p:txBody>
      </p:sp>
      <p:pic>
        <p:nvPicPr>
          <p:cNvPr id="7" name="Picture 8" descr="General.jpg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1805138" y="646357"/>
            <a:ext cx="3761225" cy="494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66362" y="3777658"/>
            <a:ext cx="35639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b="1">
                <a:solidFill>
                  <a:srgbClr val="FF5D00"/>
                </a:solidFill>
              </a:rPr>
              <a:t>Electrode plasmas </a:t>
            </a:r>
            <a:r>
              <a:rPr lang="en-US" b="1">
                <a:solidFill>
                  <a:srgbClr val="FF5D00"/>
                </a:solidFill>
                <a:latin typeface="Times"/>
                <a:cs typeface="Times"/>
              </a:rPr>
              <a:t>~</a:t>
            </a:r>
            <a:r>
              <a:rPr lang="en-US" b="1">
                <a:solidFill>
                  <a:srgbClr val="FF5D00"/>
                </a:solidFill>
              </a:rPr>
              <a:t>separated from main plasma:</a:t>
            </a:r>
            <a:r>
              <a:rPr lang="en-US" sz="800" b="1">
                <a:solidFill>
                  <a:srgbClr val="FF5D00"/>
                </a:solidFill>
              </a:rPr>
              <a:t> </a:t>
            </a:r>
            <a:r>
              <a:rPr lang="en-US" b="1">
                <a:solidFill>
                  <a:srgbClr val="FF5D00"/>
                </a:solidFill>
              </a:rPr>
              <a:t>large number (18) of PF (poloidal field) coils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5496" y="22187"/>
            <a:ext cx="44329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ea typeface="华文细黑"/>
                <a:cs typeface="华文细黑"/>
              </a:rPr>
              <a:t>2001 PROTO-SPHERA final design report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7612" y="5846614"/>
            <a:ext cx="48526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Two main problems had been solved:</a:t>
            </a:r>
          </a:p>
          <a:p>
            <a:r>
              <a:rPr lang="en-US" b="1">
                <a:solidFill>
                  <a:srgbClr val="660066"/>
                </a:solidFill>
              </a:rPr>
              <a:t>• building durable electrodes</a:t>
            </a:r>
          </a:p>
          <a:p>
            <a:r>
              <a:rPr lang="en-US" b="1">
                <a:solidFill>
                  <a:srgbClr val="E729AD"/>
                </a:solidFill>
              </a:rPr>
              <a:t>• restrictions imposed by the ideal MHD stability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566362" y="967057"/>
            <a:ext cx="3577637" cy="243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b="1">
                <a:solidFill>
                  <a:srgbClr val="E729AD"/>
                </a:solidFill>
                <a:ea typeface="Comic Sans MS" pitchFamily="-106" charset="0"/>
                <a:cs typeface="Comic Sans MS" pitchFamily="-106" charset="0"/>
              </a:rPr>
              <a:t>PROTO-SPHERA parameters</a:t>
            </a:r>
            <a:r>
              <a:rPr lang="en-US" b="1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:</a:t>
            </a:r>
            <a:endParaRPr lang="en-US"/>
          </a:p>
          <a:p>
            <a:pPr eaLnBrk="0" hangingPunct="0">
              <a:lnSpc>
                <a:spcPct val="120000"/>
              </a:lnSpc>
            </a:pPr>
            <a:endParaRPr lang="en-US" sz="1400"/>
          </a:p>
          <a:p>
            <a:pPr eaLnBrk="0" hangingPunct="0"/>
            <a:r>
              <a:rPr lang="en-US" b="1">
                <a:solidFill>
                  <a:srgbClr val="9D8686"/>
                </a:solidFill>
              </a:rPr>
              <a:t>SP centerpost current	 I</a:t>
            </a:r>
            <a:r>
              <a:rPr lang="en-US" b="1" baseline="-25000">
                <a:solidFill>
                  <a:srgbClr val="9D8686"/>
                </a:solidFill>
              </a:rPr>
              <a:t>e</a:t>
            </a:r>
            <a:r>
              <a:rPr lang="en-US" b="1">
                <a:solidFill>
                  <a:srgbClr val="9D8686"/>
                </a:solidFill>
              </a:rPr>
              <a:t>=60 kA</a:t>
            </a:r>
          </a:p>
          <a:p>
            <a:pPr eaLnBrk="0" hangingPunct="0"/>
            <a:r>
              <a:rPr lang="en-US" b="1">
                <a:solidFill>
                  <a:srgbClr val="E729AD"/>
                </a:solidFill>
              </a:rPr>
              <a:t>ST toroidal current	 I</a:t>
            </a:r>
            <a:r>
              <a:rPr lang="en-US" b="1" baseline="-25000">
                <a:solidFill>
                  <a:srgbClr val="E729AD"/>
                </a:solidFill>
              </a:rPr>
              <a:t>p</a:t>
            </a:r>
            <a:r>
              <a:rPr lang="en-US" b="1">
                <a:solidFill>
                  <a:srgbClr val="E729AD"/>
                </a:solidFill>
              </a:rPr>
              <a:t>=120÷240 kA</a:t>
            </a:r>
          </a:p>
          <a:p>
            <a:pPr eaLnBrk="0" hangingPunct="0"/>
            <a:r>
              <a:rPr lang="en-US" b="1"/>
              <a:t>ST diameter		 2R</a:t>
            </a:r>
            <a:r>
              <a:rPr lang="en-US" b="1" baseline="-25000"/>
              <a:t>sph</a:t>
            </a:r>
            <a:r>
              <a:rPr lang="en-US" b="1"/>
              <a:t>=0.7 m</a:t>
            </a:r>
          </a:p>
          <a:p>
            <a:pPr eaLnBrk="0" hangingPunct="0"/>
            <a:r>
              <a:rPr lang="en-US" b="1">
                <a:solidFill>
                  <a:srgbClr val="E729AD"/>
                </a:solidFill>
              </a:rPr>
              <a:t>MHD safety factor	 q</a:t>
            </a:r>
            <a:r>
              <a:rPr lang="en-US" b="1" baseline="-25000">
                <a:solidFill>
                  <a:srgbClr val="E729AD"/>
                </a:solidFill>
              </a:rPr>
              <a:t>0</a:t>
            </a:r>
            <a:r>
              <a:rPr lang="en-US" b="1">
                <a:solidFill>
                  <a:srgbClr val="E729AD"/>
                </a:solidFill>
              </a:rPr>
              <a:t>≥1, q</a:t>
            </a:r>
            <a:r>
              <a:rPr lang="en-US" b="1" baseline="-25000">
                <a:solidFill>
                  <a:srgbClr val="E729AD"/>
                </a:solidFill>
              </a:rPr>
              <a:t>edge</a:t>
            </a:r>
            <a:r>
              <a:rPr lang="en-US" b="1">
                <a:solidFill>
                  <a:srgbClr val="E729AD"/>
                </a:solidFill>
                <a:cs typeface="Times New Roman"/>
              </a:rPr>
              <a:t>~</a:t>
            </a:r>
            <a:r>
              <a:rPr lang="en-US" b="1">
                <a:solidFill>
                  <a:srgbClr val="E729AD"/>
                </a:solidFill>
              </a:rPr>
              <a:t>3</a:t>
            </a:r>
          </a:p>
          <a:p>
            <a:pPr eaLnBrk="0" hangingPunct="0"/>
            <a:endParaRPr lang="en-US" sz="800" b="1">
              <a:solidFill>
                <a:srgbClr val="E729AD"/>
              </a:solidFill>
            </a:endParaRPr>
          </a:p>
          <a:p>
            <a:r>
              <a:rPr lang="en-US" b="1">
                <a:solidFill>
                  <a:srgbClr val="444440"/>
                </a:solidFill>
              </a:rPr>
              <a:t>Sustainment </a:t>
            </a:r>
            <a:r>
              <a:rPr lang="el-GR" b="1">
                <a:solidFill>
                  <a:srgbClr val="444440"/>
                </a:solidFill>
              </a:rPr>
              <a:t>τ</a:t>
            </a:r>
            <a:r>
              <a:rPr lang="en-US" b="1" baseline="-25000">
                <a:solidFill>
                  <a:srgbClr val="444440"/>
                </a:solidFill>
              </a:rPr>
              <a:t>res</a:t>
            </a:r>
            <a:r>
              <a:rPr lang="el-GR" b="1">
                <a:solidFill>
                  <a:srgbClr val="444440"/>
                </a:solidFill>
              </a:rPr>
              <a:t>&gt;</a:t>
            </a:r>
            <a:r>
              <a:rPr lang="en-US" b="1">
                <a:solidFill>
                  <a:srgbClr val="444440"/>
                </a:solidFill>
              </a:rPr>
              <a:t>70 ms </a:t>
            </a:r>
            <a:r>
              <a:rPr lang="en-US" sz="1600">
                <a:solidFill>
                  <a:srgbClr val="444440"/>
                </a:solidFill>
              </a:rPr>
              <a:t>resistive time</a:t>
            </a:r>
          </a:p>
          <a:p>
            <a:pPr algn="r"/>
            <a:r>
              <a:rPr lang="en-US" sz="1600">
                <a:solidFill>
                  <a:srgbClr val="444440"/>
                </a:solidFill>
              </a:rPr>
              <a:t>(…experiment will tell)</a:t>
            </a: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13071" y="3950247"/>
            <a:ext cx="19269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C15477"/>
                </a:solidFill>
              </a:rPr>
              <a:t>Quasi-separate</a:t>
            </a:r>
          </a:p>
          <a:p>
            <a:pPr algn="ctr"/>
            <a:r>
              <a:rPr lang="en-US" sz="1600">
                <a:solidFill>
                  <a:srgbClr val="C15477"/>
                </a:solidFill>
              </a:rPr>
              <a:t>chamber for cathode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07230" y="6120339"/>
            <a:ext cx="331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rgbClr val="10868A"/>
                </a:solidFill>
              </a:rPr>
              <a:t>F. Alladio, P. Micozzi and F. Rogier </a:t>
            </a:r>
          </a:p>
          <a:p>
            <a:r>
              <a:rPr lang="en-US" sz="1200" b="1" i="1">
                <a:solidFill>
                  <a:srgbClr val="10868A"/>
                </a:solidFill>
              </a:rPr>
              <a:t>Ideal MHD stability of flux-core spheromaks </a:t>
            </a:r>
          </a:p>
          <a:p>
            <a:r>
              <a:rPr lang="en-US" sz="1200" b="1">
                <a:solidFill>
                  <a:srgbClr val="10868A"/>
                </a:solidFill>
              </a:rPr>
              <a:t>ICPP2000, Quebec City (Canada)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13658" y="5320648"/>
            <a:ext cx="1119394" cy="1051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768560" y="2952225"/>
            <a:ext cx="4449304" cy="22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984807"/>
                </a:solidFill>
                <a:ea typeface="华文细黑"/>
                <a:cs typeface="华文细黑"/>
              </a:rPr>
              <a:t>	</a:t>
            </a:r>
            <a:r>
              <a:rPr lang="en-US" sz="2000" b="1">
                <a:solidFill>
                  <a:srgbClr val="984807"/>
                </a:solidFill>
              </a:rPr>
              <a:t>Modular annular electrodes:</a:t>
            </a:r>
          </a:p>
          <a:p>
            <a:endParaRPr lang="en-US" sz="800" b="1">
              <a:solidFill>
                <a:srgbClr val="FF0000"/>
              </a:solidFill>
              <a:ea typeface="华文细黑"/>
              <a:cs typeface="华文细黑"/>
            </a:endParaRPr>
          </a:p>
          <a:p>
            <a:r>
              <a:rPr lang="en-US" sz="2000" b="1">
                <a:solidFill>
                  <a:srgbClr val="FF0000"/>
                </a:solidFill>
              </a:rPr>
              <a:t>plasma current density j</a:t>
            </a:r>
            <a:r>
              <a:rPr lang="en-US" sz="2000" b="1" baseline="-25000">
                <a:solidFill>
                  <a:srgbClr val="FF0000"/>
                </a:solidFill>
              </a:rPr>
              <a:t>e</a:t>
            </a:r>
            <a:r>
              <a:rPr lang="en-US" sz="2000" b="1">
                <a:solidFill>
                  <a:srgbClr val="FF0000"/>
                </a:solidFill>
              </a:rPr>
              <a:t>=1MA/m</a:t>
            </a:r>
            <a:r>
              <a:rPr lang="en-US" sz="2000" b="1" baseline="30000">
                <a:solidFill>
                  <a:srgbClr val="FF0000"/>
                </a:solidFill>
              </a:rPr>
              <a:t>2</a:t>
            </a:r>
          </a:p>
          <a:p>
            <a:r>
              <a:rPr lang="en-US" sz="2000" b="1">
                <a:solidFill>
                  <a:srgbClr val="FF0000"/>
                </a:solidFill>
              </a:rPr>
              <a:t>power density P</a:t>
            </a:r>
            <a:r>
              <a:rPr lang="en-US" sz="2000" b="1" baseline="-25000">
                <a:solidFill>
                  <a:srgbClr val="FF0000"/>
                </a:solidFill>
              </a:rPr>
              <a:t>e</a:t>
            </a:r>
            <a:r>
              <a:rPr lang="en-US" sz="2000" b="1">
                <a:solidFill>
                  <a:srgbClr val="FF0000"/>
                </a:solidFill>
              </a:rPr>
              <a:t>=20÷30 MW/m</a:t>
            </a:r>
            <a:r>
              <a:rPr lang="en-US" sz="2000" b="1" baseline="30000">
                <a:solidFill>
                  <a:srgbClr val="FF0000"/>
                </a:solidFill>
              </a:rPr>
              <a:t>2</a:t>
            </a:r>
          </a:p>
          <a:p>
            <a:endParaRPr lang="en-US" sz="800" b="1" baseline="30000">
              <a:solidFill>
                <a:srgbClr val="FF0000"/>
              </a:solidFill>
            </a:endParaRPr>
          </a:p>
          <a:p>
            <a:r>
              <a:rPr lang="en-US" sz="2000" b="1">
                <a:solidFill>
                  <a:srgbClr val="FB04D2"/>
                </a:solidFill>
              </a:rPr>
              <a:t>plasma centerpost at electrode</a:t>
            </a:r>
          </a:p>
          <a:p>
            <a:r>
              <a:rPr lang="en-US" sz="2000" b="1">
                <a:solidFill>
                  <a:srgbClr val="FB04D2"/>
                </a:solidFill>
              </a:rPr>
              <a:t>interfaces mushroom-shaped</a:t>
            </a:r>
          </a:p>
          <a:p>
            <a:endParaRPr lang="en-US" sz="2000" b="1">
              <a:solidFill>
                <a:srgbClr val="984807"/>
              </a:solidFill>
            </a:endParaRPr>
          </a:p>
          <a:p>
            <a:endParaRPr lang="en-US" sz="800" b="1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Picture 11" descr="05Catho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9447" y="4897724"/>
            <a:ext cx="2544553" cy="190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03Cathode_Modu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4349" y="5025634"/>
            <a:ext cx="2339283" cy="17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19" y="2364869"/>
            <a:ext cx="2677698" cy="4415226"/>
          </a:xfrm>
          <a:prstGeom prst="rect">
            <a:avLst/>
          </a:prstGeom>
        </p:spPr>
      </p:pic>
      <p:pic>
        <p:nvPicPr>
          <p:cNvPr id="11" name="Picture 10" descr="Anodo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207" y="2652632"/>
            <a:ext cx="2544248" cy="2373001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rot="10800000">
            <a:off x="1767163" y="3512849"/>
            <a:ext cx="1046354" cy="925835"/>
          </a:xfrm>
          <a:prstGeom prst="straightConnector1">
            <a:avLst/>
          </a:prstGeom>
          <a:ln w="38100">
            <a:solidFill>
              <a:srgbClr val="FB04D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1096" y="390023"/>
            <a:ext cx="433938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A44400"/>
                </a:solidFill>
              </a:rPr>
              <a:t>In the years 1998-2000,</a:t>
            </a:r>
          </a:p>
          <a:p>
            <a:r>
              <a:rPr lang="en-US" b="1">
                <a:solidFill>
                  <a:srgbClr val="A44400"/>
                </a:solidFill>
              </a:rPr>
              <a:t>PROTO-PINCH testbench </a:t>
            </a:r>
          </a:p>
          <a:p>
            <a:r>
              <a:rPr lang="en-US" b="1">
                <a:solidFill>
                  <a:srgbClr val="A44400"/>
                </a:solidFill>
              </a:rPr>
              <a:t>found the recipe for the</a:t>
            </a:r>
          </a:p>
          <a:p>
            <a:r>
              <a:rPr lang="en-US" b="1">
                <a:solidFill>
                  <a:srgbClr val="A44400"/>
                </a:solidFill>
              </a:rPr>
              <a:t>electrodes of PROTO-SPHERA.</a:t>
            </a:r>
          </a:p>
          <a:p>
            <a:r>
              <a:rPr lang="en-US" b="1">
                <a:solidFill>
                  <a:srgbClr val="A44400"/>
                </a:solidFill>
              </a:rPr>
              <a:t>although they were simple</a:t>
            </a:r>
          </a:p>
          <a:p>
            <a:r>
              <a:rPr lang="en-US" b="1">
                <a:solidFill>
                  <a:srgbClr val="A44400"/>
                </a:solidFill>
              </a:rPr>
              <a:t>cylindrical electrodes</a:t>
            </a:r>
          </a:p>
        </p:txBody>
      </p:sp>
      <p:pic>
        <p:nvPicPr>
          <p:cNvPr id="27" name="Picture 26" descr="Proto_Sandr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5137" y="393330"/>
            <a:ext cx="2530426" cy="1527804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rot="10800000" flipV="1">
            <a:off x="1767160" y="4438683"/>
            <a:ext cx="1046356" cy="1007280"/>
          </a:xfrm>
          <a:prstGeom prst="straightConnector1">
            <a:avLst/>
          </a:prstGeom>
          <a:ln w="38100">
            <a:solidFill>
              <a:srgbClr val="FB04D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Proto-Pinch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1679" y="0"/>
            <a:ext cx="1906845" cy="26322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007308" y="4934294"/>
            <a:ext cx="277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2">
                    <a:lumMod val="2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W- </a:t>
            </a:r>
            <a:r>
              <a:rPr lang="en-US" b="1">
                <a:solidFill>
                  <a:schemeClr val="bg1"/>
                </a:solidFill>
                <a:effectLst>
                  <a:outerShdw blurRad="63500" dist="63500" dir="2700000">
                    <a:srgbClr val="FF0000">
                      <a:alpha val="79000"/>
                    </a:srgbClr>
                  </a:outerShdw>
                </a:effectLst>
              </a:rPr>
              <a:t>directly heated cathode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01207" y="2586938"/>
            <a:ext cx="257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FFFF"/>
                </a:solidFill>
                <a:effectLst>
                  <a:outerShdw blurRad="63500" dist="63500" dir="2700000">
                    <a:srgbClr val="FF0000">
                      <a:alpha val="79000"/>
                    </a:srgbClr>
                  </a:outerShdw>
                </a:effectLst>
              </a:rPr>
              <a:t>Gas puffed hollow anode</a:t>
            </a:r>
          </a:p>
        </p:txBody>
      </p:sp>
      <p:pic>
        <p:nvPicPr>
          <p:cNvPr id="30" name="Picture 29" descr="Livio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2996" y="393330"/>
            <a:ext cx="1521054" cy="152105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187432" y="1648623"/>
            <a:ext cx="1453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/>
              <a:t>Livio Bettinali </a:t>
            </a:r>
            <a:r>
              <a:rPr lang="en-US" sz="1200" b="1" i="1">
                <a:solidFill>
                  <a:schemeClr val="bg1"/>
                </a:solidFill>
                <a:effectLst>
                  <a:outerShdw blurRad="63500" dist="63500" dir="2700000">
                    <a:schemeClr val="tx1">
                      <a:alpha val="79000"/>
                    </a:schemeClr>
                  </a:outerShdw>
                </a:effectLst>
              </a:rPr>
              <a:t>ENEA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38365" y="1637385"/>
            <a:ext cx="192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i="1">
                <a:solidFill>
                  <a:srgbClr val="FFFFFF"/>
                </a:solidFill>
                <a:effectLst>
                  <a:outerShdw blurRad="63500" dist="63500" dir="2700000">
                    <a:srgbClr val="000000">
                      <a:alpha val="79000"/>
                    </a:srgbClr>
                  </a:outerShdw>
                </a:effectLst>
              </a:rPr>
              <a:t>Alessandro Mancuso ENEA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65624" y="1973454"/>
            <a:ext cx="3969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D2"/>
                </a:solidFill>
              </a:rPr>
              <a:t>• low (100-200 V) voltage on electrodes</a:t>
            </a:r>
          </a:p>
          <a:p>
            <a:r>
              <a:rPr lang="en-US" b="1">
                <a:solidFill>
                  <a:srgbClr val="FF00D2"/>
                </a:solidFill>
              </a:rPr>
              <a:t>• tokamak-like density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264679" y="5137344"/>
            <a:ext cx="172527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i="1">
                <a:solidFill>
                  <a:srgbClr val="2A71ED"/>
                </a:solidFill>
              </a:rPr>
              <a:t>Resistive MHD</a:t>
            </a:r>
          </a:p>
          <a:p>
            <a:pPr algn="r"/>
            <a:r>
              <a:rPr lang="en-US" sz="1400" b="1" i="1">
                <a:solidFill>
                  <a:srgbClr val="2A71ED"/>
                </a:solidFill>
              </a:rPr>
              <a:t>simulations of</a:t>
            </a:r>
          </a:p>
          <a:p>
            <a:pPr algn="r"/>
            <a:r>
              <a:rPr lang="en-US" sz="1400" b="1" i="1">
                <a:solidFill>
                  <a:srgbClr val="2A71ED"/>
                </a:solidFill>
              </a:rPr>
              <a:t>ST formation</a:t>
            </a:r>
          </a:p>
          <a:p>
            <a:pPr algn="r"/>
            <a:endParaRPr lang="en-US" sz="800" b="1" i="1">
              <a:solidFill>
                <a:srgbClr val="2A71ED"/>
              </a:solidFill>
            </a:endParaRPr>
          </a:p>
          <a:p>
            <a:pPr algn="r"/>
            <a:r>
              <a:rPr lang="en-US" sz="1400" b="1" i="1">
                <a:solidFill>
                  <a:srgbClr val="2A71ED"/>
                </a:solidFill>
              </a:rPr>
              <a:t>by Ricardo Farengo</a:t>
            </a:r>
          </a:p>
          <a:p>
            <a:pPr algn="r"/>
            <a:r>
              <a:rPr lang="en-US" sz="1400" b="1">
                <a:solidFill>
                  <a:srgbClr val="2A71ED"/>
                </a:solidFill>
              </a:rPr>
              <a:t>(ISTW2008-Frascati)</a:t>
            </a:r>
          </a:p>
        </p:txBody>
      </p:sp>
      <p:pic>
        <p:nvPicPr>
          <p:cNvPr id="55" name="Picture 54" descr="FarengoMHD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8680" y="4096139"/>
            <a:ext cx="4820815" cy="2690648"/>
          </a:xfrm>
          <a:prstGeom prst="rect">
            <a:avLst/>
          </a:prstGeom>
        </p:spPr>
      </p:pic>
      <p:pic>
        <p:nvPicPr>
          <p:cNvPr id="56" name="Picture 55" descr="FarengoMHD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07" y="4060963"/>
            <a:ext cx="1504008" cy="2745077"/>
          </a:xfrm>
          <a:prstGeom prst="rect">
            <a:avLst/>
          </a:prstGeom>
        </p:spPr>
      </p:pic>
      <p:pic>
        <p:nvPicPr>
          <p:cNvPr id="57" name="Picture 56" descr="Faren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382" y="4096139"/>
            <a:ext cx="1367774" cy="1887182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7801660" y="5920280"/>
            <a:ext cx="1263036" cy="646331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200" b="1" i="1">
                <a:solidFill>
                  <a:srgbClr val="2A71ED"/>
                </a:solidFill>
                <a:effectLst>
                  <a:outerShdw blurRad="50800" dist="38100" dir="2700000">
                    <a:schemeClr val="bg1">
                      <a:alpha val="73000"/>
                    </a:schemeClr>
                  </a:outerShdw>
                </a:effectLst>
              </a:rPr>
              <a:t>Ricardo Farengo</a:t>
            </a:r>
          </a:p>
          <a:p>
            <a:pPr algn="ctr"/>
            <a:r>
              <a:rPr lang="en-US" sz="1200" b="1" i="1">
                <a:solidFill>
                  <a:srgbClr val="2A71ED"/>
                </a:solidFill>
                <a:effectLst>
                  <a:outerShdw blurRad="50800" dist="38100" dir="2700000">
                    <a:schemeClr val="bg1">
                      <a:alpha val="73000"/>
                    </a:schemeClr>
                  </a:outerShdw>
                </a:effectLst>
              </a:rPr>
              <a:t>CNEA Bariloche</a:t>
            </a:r>
          </a:p>
          <a:p>
            <a:pPr algn="ctr"/>
            <a:r>
              <a:rPr lang="en-US" sz="1200" b="1" i="1">
                <a:solidFill>
                  <a:srgbClr val="2A71ED"/>
                </a:solidFill>
                <a:effectLst>
                  <a:outerShdw blurRad="50800" dist="38100" dir="2700000">
                    <a:schemeClr val="bg1">
                      <a:alpha val="73000"/>
                    </a:schemeClr>
                  </a:outerShdw>
                </a:effectLst>
              </a:rPr>
              <a:t>(Argentina)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48935" y="3819001"/>
            <a:ext cx="4014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2A71ED"/>
                </a:solidFill>
              </a:rPr>
              <a:t>Formation time scale (</a:t>
            </a:r>
            <a:r>
              <a:rPr lang="el-GR" sz="1600" b="1">
                <a:solidFill>
                  <a:srgbClr val="2A71ED"/>
                </a:solidFill>
              </a:rPr>
              <a:t>τ</a:t>
            </a:r>
            <a:r>
              <a:rPr lang="en-US" sz="1600" b="1" baseline="-25000">
                <a:solidFill>
                  <a:srgbClr val="2A71ED"/>
                </a:solidFill>
              </a:rPr>
              <a:t>Alfvén</a:t>
            </a:r>
            <a:r>
              <a:rPr lang="en-US" sz="1050" b="1">
                <a:solidFill>
                  <a:srgbClr val="2A71ED"/>
                </a:solidFill>
              </a:rPr>
              <a:t>•</a:t>
            </a:r>
            <a:r>
              <a:rPr lang="el-GR" sz="1600" b="1">
                <a:solidFill>
                  <a:srgbClr val="2A71ED"/>
                </a:solidFill>
              </a:rPr>
              <a:t>τ</a:t>
            </a:r>
            <a:r>
              <a:rPr lang="en-US" sz="1600" b="1" baseline="-25000">
                <a:solidFill>
                  <a:srgbClr val="2A71ED"/>
                </a:solidFill>
              </a:rPr>
              <a:t>Resist</a:t>
            </a:r>
            <a:r>
              <a:rPr lang="en-US" sz="1600" b="1">
                <a:solidFill>
                  <a:srgbClr val="2A71ED"/>
                </a:solidFill>
              </a:rPr>
              <a:t>)</a:t>
            </a:r>
            <a:r>
              <a:rPr lang="en-US" sz="1600" b="1" baseline="30000">
                <a:solidFill>
                  <a:srgbClr val="2A71ED"/>
                </a:solidFill>
              </a:rPr>
              <a:t>1/2 </a:t>
            </a:r>
            <a:r>
              <a:rPr lang="en-US" sz="1600" b="1">
                <a:solidFill>
                  <a:srgbClr val="2A71ED"/>
                </a:solidFill>
                <a:latin typeface="Times New Roman"/>
                <a:cs typeface="Times New Roman"/>
              </a:rPr>
              <a:t>~</a:t>
            </a:r>
            <a:r>
              <a:rPr lang="en-US" sz="1600" b="1">
                <a:solidFill>
                  <a:srgbClr val="2A71ED"/>
                </a:solidFill>
                <a:cs typeface="Times New Roman"/>
              </a:rPr>
              <a:t> 0.6 ms</a:t>
            </a:r>
            <a:r>
              <a:rPr lang="en-US" sz="1600" b="1" baseline="30000">
                <a:solidFill>
                  <a:srgbClr val="2A71ED"/>
                </a:solidFill>
              </a:rPr>
              <a:t> </a:t>
            </a:r>
          </a:p>
          <a:p>
            <a:r>
              <a:rPr lang="en-US" sz="1600" b="1">
                <a:solidFill>
                  <a:srgbClr val="2A71ED"/>
                </a:solidFill>
              </a:rPr>
              <a:t>from 	</a:t>
            </a:r>
            <a:r>
              <a:rPr lang="el-GR" sz="1600" b="1">
                <a:solidFill>
                  <a:srgbClr val="2A71ED"/>
                </a:solidFill>
              </a:rPr>
              <a:t>τ</a:t>
            </a:r>
            <a:r>
              <a:rPr lang="en-US" sz="1600" b="1" baseline="-25000">
                <a:solidFill>
                  <a:srgbClr val="2A71ED"/>
                </a:solidFill>
              </a:rPr>
              <a:t>Alfvén	</a:t>
            </a:r>
            <a:r>
              <a:rPr lang="en-US" sz="1600" b="1">
                <a:solidFill>
                  <a:srgbClr val="2A71ED"/>
                </a:solidFill>
                <a:latin typeface="Times New Roman"/>
                <a:cs typeface="Times New Roman"/>
              </a:rPr>
              <a:t>~</a:t>
            </a:r>
            <a:r>
              <a:rPr lang="en-US" sz="1600" b="1">
                <a:solidFill>
                  <a:srgbClr val="2A71ED"/>
                </a:solidFill>
              </a:rPr>
              <a:t> 0.5 </a:t>
            </a:r>
            <a:r>
              <a:rPr lang="el-GR" sz="1600" b="1">
                <a:solidFill>
                  <a:srgbClr val="2A71ED"/>
                </a:solidFill>
              </a:rPr>
              <a:t>μ</a:t>
            </a:r>
            <a:r>
              <a:rPr lang="en-US" sz="1600" b="1">
                <a:solidFill>
                  <a:srgbClr val="2A71ED"/>
                </a:solidFill>
              </a:rPr>
              <a:t>s</a:t>
            </a:r>
            <a:endParaRPr lang="el-GR" sz="1600" b="1">
              <a:solidFill>
                <a:srgbClr val="2A71ED"/>
              </a:solidFill>
            </a:endParaRPr>
          </a:p>
          <a:p>
            <a:r>
              <a:rPr lang="en-US" sz="1600" b="1">
                <a:solidFill>
                  <a:srgbClr val="2A71ED"/>
                </a:solidFill>
              </a:rPr>
              <a:t>	</a:t>
            </a:r>
            <a:r>
              <a:rPr lang="el-GR" sz="1600" b="1">
                <a:solidFill>
                  <a:srgbClr val="2A71ED"/>
                </a:solidFill>
              </a:rPr>
              <a:t>τ</a:t>
            </a:r>
            <a:r>
              <a:rPr lang="en-US" sz="1600" b="1" baseline="-25000">
                <a:solidFill>
                  <a:srgbClr val="2A71ED"/>
                </a:solidFill>
              </a:rPr>
              <a:t>Resist	</a:t>
            </a:r>
            <a:r>
              <a:rPr lang="en-US" sz="1600" b="1">
                <a:solidFill>
                  <a:srgbClr val="2A71ED"/>
                </a:solidFill>
                <a:latin typeface="Times New Roman"/>
                <a:cs typeface="Times New Roman"/>
              </a:rPr>
              <a:t>~</a:t>
            </a:r>
            <a:r>
              <a:rPr lang="en-US" sz="1600" b="1">
                <a:solidFill>
                  <a:srgbClr val="2A71ED"/>
                </a:solidFill>
              </a:rPr>
              <a:t> 70 ms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5574" y="6480504"/>
            <a:ext cx="456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2A71ED"/>
                </a:solidFill>
                <a:cs typeface="Comic Sans MS"/>
              </a:rPr>
              <a:t>Non-axisymmetric calculation of ST formation</a:t>
            </a:r>
          </a:p>
        </p:txBody>
      </p:sp>
      <p:pic>
        <p:nvPicPr>
          <p:cNvPr id="29" name="Picture 28" descr="Formation_detail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6" y="423253"/>
            <a:ext cx="9047219" cy="306211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2844" y="36085"/>
            <a:ext cx="9111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9D8686"/>
                </a:solidFill>
                <a:ea typeface="华文楷体"/>
                <a:cs typeface="华文楷体"/>
              </a:rPr>
              <a:t>Plasma centerpost </a:t>
            </a:r>
            <a:r>
              <a:rPr lang="en-US" sz="1600" b="1">
                <a:solidFill>
                  <a:srgbClr val="9D8686"/>
                </a:solidFill>
              </a:rPr>
              <a:t>I</a:t>
            </a:r>
            <a:r>
              <a:rPr lang="en-US" sz="1600" b="1" baseline="-25000">
                <a:solidFill>
                  <a:srgbClr val="9D8686"/>
                </a:solidFill>
              </a:rPr>
              <a:t>e </a:t>
            </a:r>
            <a:r>
              <a:rPr lang="en-US" sz="1600" b="1">
                <a:solidFill>
                  <a:srgbClr val="9D8686"/>
                </a:solidFill>
              </a:rPr>
              <a:t>10 </a:t>
            </a:r>
            <a:r>
              <a:rPr lang="en-US" altLang="ja-JP" sz="1400" b="1">
                <a:solidFill>
                  <a:srgbClr val="E729AD"/>
                </a:solidFill>
              </a:rPr>
              <a:t>→</a:t>
            </a:r>
            <a:r>
              <a:rPr lang="en-US" sz="1600" b="1">
                <a:solidFill>
                  <a:srgbClr val="E729AD"/>
                </a:solidFill>
              </a:rPr>
              <a:t> 60 kA</a:t>
            </a:r>
            <a:r>
              <a:rPr lang="en-US" sz="1600" b="1">
                <a:solidFill>
                  <a:srgbClr val="E729AD"/>
                </a:solidFill>
                <a:ea typeface="华文楷体"/>
                <a:cs typeface="华文楷体"/>
              </a:rPr>
              <a:t>	…ST plasma formation     ... Calculated assuming axisymmetric equilibria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52668" y="389944"/>
            <a:ext cx="8871925" cy="1588"/>
          </a:xfrm>
          <a:prstGeom prst="straightConnector1">
            <a:avLst/>
          </a:prstGeom>
          <a:ln>
            <a:solidFill>
              <a:srgbClr val="E729A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" y="3485364"/>
            <a:ext cx="910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2A71ED"/>
                </a:solidFill>
              </a:rPr>
              <a:t>0.6 ms increase</a:t>
            </a:r>
            <a:r>
              <a:rPr lang="en-US"/>
              <a:t> of </a:t>
            </a:r>
            <a:r>
              <a:rPr lang="en-US">
                <a:solidFill>
                  <a:srgbClr val="FF0000"/>
                </a:solidFill>
              </a:rPr>
              <a:t>Group A current </a:t>
            </a:r>
            <a:r>
              <a:rPr lang="en-US"/>
              <a:t>induces in </a:t>
            </a:r>
            <a:r>
              <a:rPr lang="en-US">
                <a:solidFill>
                  <a:srgbClr val="FF5252"/>
                </a:solidFill>
              </a:rPr>
              <a:t>ST </a:t>
            </a:r>
            <a:r>
              <a:rPr lang="en-US" altLang="ja-JP" sz="1200" b="1">
                <a:solidFill>
                  <a:srgbClr val="FF5252"/>
                </a:solidFill>
              </a:rPr>
              <a:t>→</a:t>
            </a:r>
            <a:r>
              <a:rPr lang="en-US" sz="1200">
                <a:solidFill>
                  <a:srgbClr val="FF5252"/>
                </a:solidFill>
              </a:rPr>
              <a:t> </a:t>
            </a:r>
            <a:r>
              <a:rPr lang="en-US">
                <a:solidFill>
                  <a:srgbClr val="FF5252"/>
                </a:solidFill>
              </a:rPr>
              <a:t>I</a:t>
            </a:r>
            <a:r>
              <a:rPr lang="en-US" baseline="-25000">
                <a:solidFill>
                  <a:srgbClr val="FF5252"/>
                </a:solidFill>
              </a:rPr>
              <a:t>ST</a:t>
            </a:r>
            <a:r>
              <a:rPr lang="en-US">
                <a:solidFill>
                  <a:srgbClr val="FF5252"/>
                </a:solidFill>
              </a:rPr>
              <a:t>=120kA</a:t>
            </a:r>
            <a:r>
              <a:rPr lang="en-US"/>
              <a:t>, then Helicity Injection </a:t>
            </a:r>
            <a:r>
              <a:rPr lang="en-US" altLang="ja-JP" sz="1200" b="1">
                <a:solidFill>
                  <a:srgbClr val="A20907"/>
                </a:solidFill>
              </a:rPr>
              <a:t>→</a:t>
            </a:r>
            <a:r>
              <a:rPr lang="en-US" altLang="ja-JP" b="1">
                <a:solidFill>
                  <a:srgbClr val="FF5252"/>
                </a:solidFill>
              </a:rPr>
              <a:t> </a:t>
            </a:r>
            <a:r>
              <a:rPr lang="en-US">
                <a:solidFill>
                  <a:srgbClr val="A20907"/>
                </a:solidFill>
              </a:rPr>
              <a:t>I</a:t>
            </a:r>
            <a:r>
              <a:rPr lang="en-US" baseline="-25000">
                <a:solidFill>
                  <a:srgbClr val="A20907"/>
                </a:solidFill>
              </a:rPr>
              <a:t>ST</a:t>
            </a:r>
            <a:r>
              <a:rPr lang="en-US">
                <a:solidFill>
                  <a:srgbClr val="A20907"/>
                </a:solidFill>
              </a:rPr>
              <a:t>=240kA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 flipH="1" flipV="1">
            <a:off x="5128928" y="3406888"/>
            <a:ext cx="266442" cy="1588"/>
          </a:xfrm>
          <a:prstGeom prst="straightConnector1">
            <a:avLst/>
          </a:prstGeom>
          <a:ln>
            <a:solidFill>
              <a:srgbClr val="FF525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8328494" y="3406888"/>
            <a:ext cx="266442" cy="1588"/>
          </a:xfrm>
          <a:prstGeom prst="straightConnector1">
            <a:avLst/>
          </a:prstGeom>
          <a:ln>
            <a:solidFill>
              <a:srgbClr val="A2090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777106" y="441560"/>
            <a:ext cx="244618" cy="208005"/>
          </a:xfrm>
          <a:prstGeom prst="straightConnector1">
            <a:avLst/>
          </a:prstGeom>
          <a:ln>
            <a:solidFill>
              <a:srgbClr val="9D868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2406153" y="424243"/>
            <a:ext cx="244620" cy="219819"/>
          </a:xfrm>
          <a:prstGeom prst="straightConnector1">
            <a:avLst/>
          </a:prstGeom>
          <a:ln>
            <a:solidFill>
              <a:srgbClr val="E729A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9"/>
          <p:cNvSpPr>
            <a:spLocks noChangeArrowheads="1"/>
          </p:cNvSpPr>
          <p:nvPr/>
        </p:nvSpPr>
        <p:spPr bwMode="auto">
          <a:xfrm>
            <a:off x="132435" y="9177"/>
            <a:ext cx="84286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17375E"/>
                </a:solidFill>
              </a:rPr>
              <a:t>IDEAL MHD STABILITY of PROTO-SPHERA: the results</a:t>
            </a:r>
          </a:p>
        </p:txBody>
      </p:sp>
      <p:pic>
        <p:nvPicPr>
          <p:cNvPr id="12" name="Picture 11" descr="PS-unstable_n2_beta25%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42" y="1573909"/>
            <a:ext cx="3193060" cy="4114134"/>
          </a:xfrm>
          <a:prstGeom prst="rect">
            <a:avLst/>
          </a:prstGeom>
        </p:spPr>
      </p:pic>
      <p:pic>
        <p:nvPicPr>
          <p:cNvPr id="13" name="Picture 12" descr="PS-unstable_n1_beta23%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0815" y="2715057"/>
            <a:ext cx="2971880" cy="41141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435" y="401244"/>
            <a:ext cx="6812482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For low toroidal numbers n=1, 2 &amp; 3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ideal MHD stability obtained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>
              <a:solidFill>
                <a:srgbClr val="008040"/>
              </a:solidFill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expressed with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US" sz="16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ratio of the two plasma currents I</a:t>
            </a:r>
            <a:r>
              <a:rPr lang="en-US" sz="1600" baseline="-25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US" sz="16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/I</a:t>
            </a:r>
            <a:r>
              <a:rPr lang="en-US" sz="1600" baseline="-25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US" sz="16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 toroidal ST current/centerpost current</a:t>
            </a:r>
            <a:r>
              <a:rPr lang="en-GB" sz="16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>
                <a:ea typeface="Times New Roman" pitchFamily="-107" charset="0"/>
                <a:cs typeface="Times New Roman" pitchFamily="-107" charset="0"/>
              </a:rPr>
              <a:t> up to </a:t>
            </a:r>
            <a:r>
              <a:rPr lang="en-GB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 </a:t>
            </a: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21÷26%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  ,  I</a:t>
            </a:r>
            <a:r>
              <a:rPr lang="en-GB" baseline="-3000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aseline="-3000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0.5 - 1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>
                <a:ea typeface="Times New Roman" pitchFamily="-107" charset="0"/>
                <a:cs typeface="Times New Roman" pitchFamily="-107" charset="0"/>
              </a:rPr>
              <a:t> up to </a:t>
            </a:r>
            <a:r>
              <a:rPr lang="en-GB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 </a:t>
            </a: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14÷15%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  ,  I</a:t>
            </a:r>
            <a:r>
              <a:rPr lang="en-GB" baseline="-3000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aseline="-3000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2-4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600">
                <a:ea typeface="Times New Roman" pitchFamily="-107" charset="0"/>
                <a:cs typeface="Times New Roman" pitchFamily="-107" charset="0"/>
              </a:rPr>
              <a:t/>
            </a:r>
            <a:br>
              <a:rPr lang="en-GB" sz="600">
                <a:ea typeface="Times New Roman" pitchFamily="-107" charset="0"/>
                <a:cs typeface="Times New Roman" pitchFamily="-107" charset="0"/>
              </a:rPr>
            </a:br>
            <a:r>
              <a:rPr lang="en-GB" sz="1600">
                <a:ea typeface="Times New Roman" pitchFamily="-107" charset="0"/>
                <a:cs typeface="Times New Roman" pitchFamily="-107" charset="0"/>
              </a:rPr>
              <a:t>expressed with 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40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up to </a:t>
            </a:r>
            <a:r>
              <a:rPr lang="en-GB">
                <a:solidFill>
                  <a:srgbClr val="FF0000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T0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=28÷29% ,  I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 0.5 - 1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>
                <a:ea typeface="Times New Roman" pitchFamily="-107" charset="0"/>
                <a:cs typeface="Times New Roman" pitchFamily="-107" charset="0"/>
              </a:rPr>
              <a:t>up to </a:t>
            </a:r>
            <a:r>
              <a:rPr lang="en-GB">
                <a:solidFill>
                  <a:srgbClr val="FF0000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T0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=72÷84% ,  I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aseline="-30000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>
                <a:solidFill>
                  <a:srgbClr val="FF0000"/>
                </a:solidFill>
                <a:ea typeface="Times New Roman" pitchFamily="-107" charset="0"/>
                <a:cs typeface="Times New Roman" pitchFamily="-107" charset="0"/>
              </a:rPr>
              <a:t>= 2-4</a:t>
            </a:r>
            <a:r>
              <a:rPr lang="en-GB">
                <a:solidFill>
                  <a:srgbClr val="FF0000"/>
                </a:solidFill>
              </a:rPr>
              <a:t> </a:t>
            </a:r>
            <a:endParaRPr lang="it-IT">
              <a:solidFill>
                <a:srgbClr val="FF0000"/>
              </a:solidFill>
            </a:endParaRPr>
          </a:p>
        </p:txBody>
      </p:sp>
      <p:graphicFrame>
        <p:nvGraphicFramePr>
          <p:cNvPr id="242694" name="Object 6"/>
          <p:cNvGraphicFramePr>
            <a:graphicFrameLocks noChangeAspect="1"/>
          </p:cNvGraphicFramePr>
          <p:nvPr/>
        </p:nvGraphicFramePr>
        <p:xfrm>
          <a:off x="1554056" y="1028326"/>
          <a:ext cx="1709737" cy="360362"/>
        </p:xfrm>
        <a:graphic>
          <a:graphicData uri="http://schemas.openxmlformats.org/presentationml/2006/ole">
            <p:oleObj spid="_x0000_s111618" name="Equation" r:id="rId5" imgW="1384300" imgH="292100" progId="Equation.DSMT4">
              <p:embed/>
            </p:oleObj>
          </a:graphicData>
        </a:graphic>
      </p:graphicFrame>
      <p:graphicFrame>
        <p:nvGraphicFramePr>
          <p:cNvPr id="242695" name="Object 7"/>
          <p:cNvGraphicFramePr>
            <a:graphicFrameLocks noChangeAspect="1"/>
          </p:cNvGraphicFramePr>
          <p:nvPr/>
        </p:nvGraphicFramePr>
        <p:xfrm>
          <a:off x="1568450" y="2220491"/>
          <a:ext cx="1784350" cy="360362"/>
        </p:xfrm>
        <a:graphic>
          <a:graphicData uri="http://schemas.openxmlformats.org/presentationml/2006/ole">
            <p:oleObj spid="_x0000_s111619" name="Equation" r:id="rId6" imgW="1447800" imgH="292100" progId="Equation.DSMT4">
              <p:embed/>
            </p:oleObj>
          </a:graphicData>
        </a:graphic>
      </p:graphicFrame>
      <p:sp>
        <p:nvSpPr>
          <p:cNvPr id="17" name="TextBox 22"/>
          <p:cNvSpPr txBox="1">
            <a:spLocks noChangeArrowheads="1"/>
          </p:cNvSpPr>
          <p:nvPr/>
        </p:nvSpPr>
        <p:spPr bwMode="auto">
          <a:xfrm>
            <a:off x="4192036" y="564642"/>
            <a:ext cx="3884259" cy="517834"/>
          </a:xfrm>
          <a:prstGeom prst="rect">
            <a:avLst/>
          </a:prstGeom>
          <a:noFill/>
          <a:ln w="25400">
            <a:solidFill>
              <a:srgbClr val="17375E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400" b="1">
                <a:solidFill>
                  <a:srgbClr val="17375E"/>
                </a:solidFill>
              </a:rPr>
              <a:t>Ideal MHD analysis to assess I</a:t>
            </a:r>
            <a:r>
              <a:rPr lang="en-US" sz="1400" b="1" baseline="-25000">
                <a:solidFill>
                  <a:srgbClr val="17375E"/>
                </a:solidFill>
              </a:rPr>
              <a:t>p</a:t>
            </a:r>
            <a:r>
              <a:rPr lang="en-US" sz="1400" b="1">
                <a:solidFill>
                  <a:srgbClr val="17375E"/>
                </a:solidFill>
              </a:rPr>
              <a:t>/I</a:t>
            </a:r>
            <a:r>
              <a:rPr lang="en-US" sz="1400" b="1" baseline="-25000">
                <a:solidFill>
                  <a:srgbClr val="17375E"/>
                </a:solidFill>
              </a:rPr>
              <a:t>e</a:t>
            </a:r>
            <a:r>
              <a:rPr lang="en-US" sz="1400" b="1">
                <a:solidFill>
                  <a:srgbClr val="17375E"/>
                </a:solidFill>
              </a:rPr>
              <a:t> &amp; </a:t>
            </a:r>
            <a:r>
              <a:rPr lang="el-GR" sz="1400" b="1">
                <a:solidFill>
                  <a:srgbClr val="17375E"/>
                </a:solidFill>
                <a:latin typeface="Calibri" pitchFamily="-107" charset="0"/>
                <a:sym typeface="Symbol" pitchFamily="-107" charset="2"/>
              </a:rPr>
              <a:t>β</a:t>
            </a:r>
            <a:r>
              <a:rPr lang="en-US" sz="1400" b="1">
                <a:solidFill>
                  <a:srgbClr val="17375E"/>
                </a:solidFill>
              </a:rPr>
              <a:t> limits</a:t>
            </a:r>
          </a:p>
          <a:p>
            <a:pPr algn="ctr">
              <a:lnSpc>
                <a:spcPct val="70000"/>
              </a:lnSpc>
            </a:pPr>
            <a:endParaRPr lang="en-US" sz="1050">
              <a:solidFill>
                <a:srgbClr val="17375E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1400">
                <a:solidFill>
                  <a:srgbClr val="17375E"/>
                </a:solidFill>
              </a:rPr>
              <a:t>(Micozzi P. et al., 2010 Nucl. Fusion </a:t>
            </a:r>
            <a:r>
              <a:rPr lang="en-US" sz="1400" b="1">
                <a:solidFill>
                  <a:srgbClr val="17375E"/>
                </a:solidFill>
              </a:rPr>
              <a:t>50</a:t>
            </a:r>
            <a:r>
              <a:rPr lang="en-US" sz="1400">
                <a:solidFill>
                  <a:srgbClr val="17375E"/>
                </a:solidFill>
              </a:rPr>
              <a:t> 095004)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123" y="3549382"/>
            <a:ext cx="3722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17375E"/>
                </a:solidFill>
              </a:rPr>
              <a:t>Centerpost current </a:t>
            </a:r>
            <a:r>
              <a:rPr lang="en-US" b="1">
                <a:solidFill>
                  <a:srgbClr val="17375E"/>
                </a:solidFill>
              </a:rPr>
              <a:t>I</a:t>
            </a:r>
            <a:r>
              <a:rPr lang="en-US" b="1" baseline="-25000">
                <a:solidFill>
                  <a:srgbClr val="17375E"/>
                </a:solidFill>
              </a:rPr>
              <a:t>e</a:t>
            </a:r>
            <a:r>
              <a:rPr lang="en-US" b="1">
                <a:solidFill>
                  <a:srgbClr val="17375E"/>
                </a:solidFill>
              </a:rPr>
              <a:t>= 60 kA</a:t>
            </a:r>
          </a:p>
          <a:p>
            <a:r>
              <a:rPr lang="en-US">
                <a:solidFill>
                  <a:srgbClr val="17375E"/>
                </a:solidFill>
              </a:rPr>
              <a:t>and ST current </a:t>
            </a:r>
            <a:r>
              <a:rPr lang="en-US" b="1">
                <a:solidFill>
                  <a:srgbClr val="17375E"/>
                </a:solidFill>
              </a:rPr>
              <a:t>I</a:t>
            </a:r>
            <a:r>
              <a:rPr lang="en-US" b="1" baseline="-25000">
                <a:solidFill>
                  <a:srgbClr val="17375E"/>
                </a:solidFill>
              </a:rPr>
              <a:t>ST</a:t>
            </a:r>
            <a:r>
              <a:rPr lang="en-US" b="1">
                <a:solidFill>
                  <a:srgbClr val="17375E"/>
                </a:solidFill>
              </a:rPr>
              <a:t>= 120 kA</a:t>
            </a:r>
            <a:r>
              <a:rPr lang="en-US">
                <a:solidFill>
                  <a:srgbClr val="17375E"/>
                </a:solidFill>
              </a:rPr>
              <a:t>: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I</a:t>
            </a:r>
            <a:r>
              <a:rPr lang="en-GB" b="1" baseline="-30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="1" baseline="-30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=2</a:t>
            </a:r>
          </a:p>
          <a:p>
            <a:r>
              <a:rPr lang="en-GB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The instability is limited to 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n=2, 3</a:t>
            </a:r>
          </a:p>
          <a:p>
            <a:r>
              <a:rPr lang="en-GB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driven by 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q=3/2 </a:t>
            </a:r>
            <a:r>
              <a:rPr lang="en-GB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resonance at</a:t>
            </a:r>
            <a:r>
              <a:rPr lang="en-US" b="1">
                <a:solidFill>
                  <a:srgbClr val="17375E"/>
                </a:solidFill>
              </a:rPr>
              <a:t> </a:t>
            </a:r>
            <a:r>
              <a:rPr lang="en-GB" b="1">
                <a:solidFill>
                  <a:srgbClr val="17375E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 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 25%</a:t>
            </a:r>
            <a:endParaRPr lang="en-US" b="1">
              <a:solidFill>
                <a:srgbClr val="17375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93416" y="5628862"/>
            <a:ext cx="36330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17375E"/>
                </a:solidFill>
              </a:rPr>
              <a:t>Centerpost current </a:t>
            </a:r>
            <a:r>
              <a:rPr lang="en-US" b="1">
                <a:solidFill>
                  <a:srgbClr val="17375E"/>
                </a:solidFill>
              </a:rPr>
              <a:t>I</a:t>
            </a:r>
            <a:r>
              <a:rPr lang="en-US" b="1" baseline="-25000">
                <a:solidFill>
                  <a:srgbClr val="17375E"/>
                </a:solidFill>
              </a:rPr>
              <a:t>e</a:t>
            </a:r>
            <a:r>
              <a:rPr lang="en-US" b="1">
                <a:solidFill>
                  <a:srgbClr val="17375E"/>
                </a:solidFill>
              </a:rPr>
              <a:t>= 60 kA</a:t>
            </a:r>
          </a:p>
          <a:p>
            <a:r>
              <a:rPr lang="en-US">
                <a:solidFill>
                  <a:srgbClr val="17375E"/>
                </a:solidFill>
              </a:rPr>
              <a:t>and ST current </a:t>
            </a:r>
            <a:r>
              <a:rPr lang="en-US" b="1">
                <a:solidFill>
                  <a:srgbClr val="17375E"/>
                </a:solidFill>
              </a:rPr>
              <a:t>I</a:t>
            </a:r>
            <a:r>
              <a:rPr lang="en-US" b="1" baseline="-25000">
                <a:solidFill>
                  <a:srgbClr val="17375E"/>
                </a:solidFill>
              </a:rPr>
              <a:t>ST</a:t>
            </a:r>
            <a:r>
              <a:rPr lang="en-US" b="1">
                <a:solidFill>
                  <a:srgbClr val="17375E"/>
                </a:solidFill>
              </a:rPr>
              <a:t>= 240 kA</a:t>
            </a:r>
            <a:r>
              <a:rPr lang="en-US">
                <a:solidFill>
                  <a:srgbClr val="17375E"/>
                </a:solidFill>
              </a:rPr>
              <a:t>: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 I</a:t>
            </a:r>
            <a:r>
              <a:rPr lang="en-GB" b="1" baseline="-30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b="1" baseline="-30000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=4</a:t>
            </a:r>
          </a:p>
          <a:p>
            <a:r>
              <a:rPr lang="en-GB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The instability extends to 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n=1</a:t>
            </a:r>
          </a:p>
          <a:p>
            <a:r>
              <a:rPr lang="en-GB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driven by centerpost kink at </a:t>
            </a:r>
            <a:r>
              <a:rPr lang="en-GB" b="1">
                <a:solidFill>
                  <a:srgbClr val="17375E"/>
                </a:solidFill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b </a:t>
            </a:r>
            <a:r>
              <a:rPr lang="en-GB" b="1">
                <a:solidFill>
                  <a:srgbClr val="17375E"/>
                </a:solidFill>
                <a:ea typeface="Times New Roman" pitchFamily="-107" charset="0"/>
                <a:cs typeface="Times New Roman" pitchFamily="-107" charset="0"/>
              </a:rPr>
              <a:t>= 23%</a:t>
            </a:r>
            <a:endParaRPr lang="en-US" b="1">
              <a:solidFill>
                <a:srgbClr val="17375E"/>
              </a:solidFill>
            </a:endParaRPr>
          </a:p>
        </p:txBody>
      </p:sp>
      <p:pic>
        <p:nvPicPr>
          <p:cNvPr id="11" name="Picture 10" descr="Fançoi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1686" y="26104"/>
            <a:ext cx="977292" cy="14854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23784" y="1470228"/>
            <a:ext cx="1257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/>
              <a:t>François Rogier</a:t>
            </a:r>
          </a:p>
          <a:p>
            <a:r>
              <a:rPr lang="en-US" sz="1200" b="1" i="1"/>
              <a:t>ONERA-Tolouse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68" y="6203385"/>
            <a:ext cx="331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rgbClr val="10868A"/>
                </a:solidFill>
              </a:rPr>
              <a:t>F. Alladio, A. Mancuso, P. Micozzi and F. Rogier</a:t>
            </a:r>
          </a:p>
          <a:p>
            <a:r>
              <a:rPr lang="en-US" sz="1200" b="1" i="1">
                <a:solidFill>
                  <a:srgbClr val="10868A"/>
                </a:solidFill>
              </a:rPr>
              <a:t>Ideal MHD stability calculations in presence of magnetic separatrices </a:t>
            </a:r>
            <a:r>
              <a:rPr lang="en-US" sz="1200" b="1">
                <a:solidFill>
                  <a:srgbClr val="10868A"/>
                </a:solidFill>
              </a:rPr>
              <a:t>ICPP 2004, Nice (France)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3" y="5162077"/>
            <a:ext cx="1119394" cy="1051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2633</Words>
  <Application>Microsoft Macintosh PowerPoint</Application>
  <PresentationFormat>On-screen Show (4:3)</PresentationFormat>
  <Paragraphs>367</Paragraphs>
  <Slides>25</Slides>
  <Notes>0</Notes>
  <HiddenSlides>0</HiddenSlides>
  <MMClips>6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Manager/>
  <Company>ENEA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franco alladio</dc:creator>
  <cp:keywords/>
  <dc:description/>
  <cp:lastModifiedBy>franco alladio</cp:lastModifiedBy>
  <cp:revision>22</cp:revision>
  <cp:lastPrinted>2016-06-12T22:02:57Z</cp:lastPrinted>
  <dcterms:created xsi:type="dcterms:W3CDTF">2016-06-12T22:41:01Z</dcterms:created>
  <dcterms:modified xsi:type="dcterms:W3CDTF">2016-06-12T22:42:04Z</dcterms:modified>
  <cp:category/>
</cp:coreProperties>
</file>