
<file path=[Content_Types].xml><?xml version="1.0" encoding="utf-8"?>
<Types xmlns="http://schemas.openxmlformats.org/package/2006/content-types">
  <Default Extension="wmv" ContentType="video/x-ms-wmv"/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embeddings/oleObject4.bin" ContentType="application/vnd.openxmlformats-officedocument.oleObject"/>
  <Default Extension="emf" ContentType="image/x-emf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Default Extension="jpeg" ContentType="image/jpeg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embeddings/oleObject5.bin" ContentType="application/vnd.openxmlformats-officedocument.oleObject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embeddings/oleObject1.bin" ContentType="application/vnd.openxmlformats-officedocument.oleObject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embeddings/oleObject6.bin" ContentType="application/vnd.openxmlformats-officedocument.oleObject"/>
  <Default Extension="gif" ContentType="video/unknown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embeddings/oleObject2.bin" ContentType="application/vnd.openxmlformats-officedocument.oleObject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Default Extension="tiff" ContentType="image/tiff"/>
  <Override PartName="/ppt/slides/slide20.xml" ContentType="application/vnd.openxmlformats-officedocument.presentationml.slide+xml"/>
  <Override PartName="/ppt/embeddings/oleObject7.bin" ContentType="application/vnd.openxmlformats-officedocument.oleObject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embeddings/oleObject3.bin" ContentType="application/vnd.openxmlformats-officedocument.oleObject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345" r:id="rId3"/>
    <p:sldId id="346" r:id="rId4"/>
    <p:sldId id="347" r:id="rId5"/>
    <p:sldId id="344" r:id="rId6"/>
    <p:sldId id="348" r:id="rId7"/>
    <p:sldId id="349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358" r:id="rId16"/>
    <p:sldId id="359" r:id="rId17"/>
    <p:sldId id="361" r:id="rId18"/>
    <p:sldId id="362" r:id="rId19"/>
    <p:sldId id="364" r:id="rId20"/>
    <p:sldId id="363" r:id="rId21"/>
    <p:sldId id="337" r:id="rId22"/>
    <p:sldId id="366" r:id="rId23"/>
    <p:sldId id="371" r:id="rId24"/>
    <p:sldId id="370" r:id="rId25"/>
    <p:sldId id="369" r:id="rId26"/>
    <p:sldId id="372" r:id="rId27"/>
    <p:sldId id="373" r:id="rId28"/>
    <p:sldId id="374" r:id="rId29"/>
    <p:sldId id="375" r:id="rId30"/>
    <p:sldId id="365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00AF6F"/>
    <a:srgbClr val="D97088"/>
    <a:srgbClr val="FFFFFF"/>
    <a:srgbClr val="F9F0F3"/>
    <a:srgbClr val="FF3399"/>
    <a:srgbClr val="404040"/>
    <a:srgbClr val="9AD0EB"/>
    <a:srgbClr val="7E7E7E"/>
    <a:srgbClr val="6D4E40"/>
    <a:srgbClr val="7E7F96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5620"/>
    <p:restoredTop sz="94660"/>
  </p:normalViewPr>
  <p:slideViewPr>
    <p:cSldViewPr snapToGrid="0" snapToObjects="1">
      <p:cViewPr varScale="1">
        <p:scale>
          <a:sx n="156" d="100"/>
          <a:sy n="156" d="100"/>
        </p:scale>
        <p:origin x="-312" y="-96"/>
      </p:cViewPr>
      <p:guideLst>
        <p:guide orient="horz" pos="217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6.emf"/><Relationship Id="rId5" Type="http://schemas.openxmlformats.org/officeDocument/2006/relationships/image" Target="../media/image17.emf"/><Relationship Id="rId6" Type="http://schemas.openxmlformats.org/officeDocument/2006/relationships/image" Target="../media/image18.emf"/><Relationship Id="rId1" Type="http://schemas.openxmlformats.org/officeDocument/2006/relationships/image" Target="../media/image13.emf"/><Relationship Id="rId2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15805-B89B-3D4B-9878-EB70CE3DF1BF}" type="datetimeFigureOut">
              <a:rPr lang="en-US"/>
              <a:pPr/>
              <a:t>7/27/17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83AB3-D750-1F48-AB63-2789528C5516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67438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9408-93FC-6340-B1E5-FFD19D082C65}" type="datetimeFigureOut">
              <a:rPr lang="en-US"/>
              <a:pPr/>
              <a:t>7/27/17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353F-91A1-F441-B529-9FB547F0998D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9408-93FC-6340-B1E5-FFD19D082C65}" type="datetimeFigureOut">
              <a:rPr lang="en-US"/>
              <a:pPr/>
              <a:t>7/27/17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353F-91A1-F441-B529-9FB547F0998D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9408-93FC-6340-B1E5-FFD19D082C65}" type="datetimeFigureOut">
              <a:rPr lang="en-US"/>
              <a:pPr/>
              <a:t>7/27/17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353F-91A1-F441-B529-9FB547F0998D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9408-93FC-6340-B1E5-FFD19D082C65}" type="datetimeFigureOut">
              <a:rPr lang="en-US"/>
              <a:pPr/>
              <a:t>7/27/17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353F-91A1-F441-B529-9FB547F0998D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9408-93FC-6340-B1E5-FFD19D082C65}" type="datetimeFigureOut">
              <a:rPr lang="en-US"/>
              <a:pPr/>
              <a:t>7/27/17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353F-91A1-F441-B529-9FB547F0998D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9408-93FC-6340-B1E5-FFD19D082C65}" type="datetimeFigureOut">
              <a:rPr lang="en-US"/>
              <a:pPr/>
              <a:t>7/27/17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353F-91A1-F441-B529-9FB547F0998D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9408-93FC-6340-B1E5-FFD19D082C65}" type="datetimeFigureOut">
              <a:rPr lang="en-US"/>
              <a:pPr/>
              <a:t>7/27/17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353F-91A1-F441-B529-9FB547F0998D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9408-93FC-6340-B1E5-FFD19D082C65}" type="datetimeFigureOut">
              <a:rPr lang="en-US"/>
              <a:pPr/>
              <a:t>7/27/17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353F-91A1-F441-B529-9FB547F0998D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9408-93FC-6340-B1E5-FFD19D082C65}" type="datetimeFigureOut">
              <a:rPr lang="en-US"/>
              <a:pPr/>
              <a:t>7/27/17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353F-91A1-F441-B529-9FB547F0998D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9408-93FC-6340-B1E5-FFD19D082C65}" type="datetimeFigureOut">
              <a:rPr lang="en-US"/>
              <a:pPr/>
              <a:t>7/27/17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353F-91A1-F441-B529-9FB547F0998D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9408-93FC-6340-B1E5-FFD19D082C65}" type="datetimeFigureOut">
              <a:rPr lang="en-US"/>
              <a:pPr/>
              <a:t>7/27/17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353F-91A1-F441-B529-9FB547F0998D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49408-93FC-6340-B1E5-FFD19D082C65}" type="datetimeFigureOut">
              <a:rPr lang="en-US"/>
              <a:pPr/>
              <a:t>7/27/17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0353F-91A1-F441-B529-9FB547F0998D}" type="slidenum">
              <a:rPr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microsoft.com/office/2007/relationships/media" Target="../media/media1.gif"/><Relationship Id="rId8" Type="http://schemas.openxmlformats.org/officeDocument/2006/relationships/image" Target="../media/image5.png"/><Relationship Id="rId1" Type="http://schemas.openxmlformats.org/officeDocument/2006/relationships/video" Target="../media/media1.gif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image" Target="../media/image46.jpeg"/><Relationship Id="rId5" Type="http://schemas.openxmlformats.org/officeDocument/2006/relationships/image" Target="../media/image47.jpeg"/><Relationship Id="rId6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jpeg"/><Relationship Id="rId5" Type="http://schemas.openxmlformats.org/officeDocument/2006/relationships/image" Target="../media/image51.jpeg"/><Relationship Id="rId6" Type="http://schemas.openxmlformats.org/officeDocument/2006/relationships/image" Target="../media/image52.jpeg"/><Relationship Id="rId7" Type="http://schemas.openxmlformats.org/officeDocument/2006/relationships/image" Target="../media/image53.jpeg"/><Relationship Id="rId8" Type="http://schemas.openxmlformats.org/officeDocument/2006/relationships/image" Target="../media/image54.jpeg"/><Relationship Id="rId9" Type="http://schemas.openxmlformats.org/officeDocument/2006/relationships/image" Target="../media/image55.jpeg"/><Relationship Id="rId10" Type="http://schemas.openxmlformats.org/officeDocument/2006/relationships/image" Target="../media/image56.jpeg"/><Relationship Id="rId11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8.jpeg"/><Relationship Id="rId5" Type="http://schemas.openxmlformats.org/officeDocument/2006/relationships/image" Target="../media/image59.jpeg"/><Relationship Id="rId6" Type="http://schemas.openxmlformats.org/officeDocument/2006/relationships/image" Target="../media/image60.jpeg"/><Relationship Id="rId7" Type="http://schemas.microsoft.com/office/2007/relationships/media" Target="../media/media5.wmv"/><Relationship Id="rId8" Type="http://schemas.openxmlformats.org/officeDocument/2006/relationships/image" Target="../media/image61.png"/><Relationship Id="rId1" Type="http://schemas.openxmlformats.org/officeDocument/2006/relationships/video" Target="../media/media5.wmv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microsoft.com/office/2007/relationships/media" Target="../media/media6.wmv"/><Relationship Id="rId8" Type="http://schemas.openxmlformats.org/officeDocument/2006/relationships/image" Target="../media/image65.png"/><Relationship Id="rId1" Type="http://schemas.openxmlformats.org/officeDocument/2006/relationships/video" Target="../media/media6.wmv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6.jpeg"/><Relationship Id="rId5" Type="http://schemas.openxmlformats.org/officeDocument/2006/relationships/image" Target="../media/image67.jpeg"/><Relationship Id="rId6" Type="http://schemas.microsoft.com/office/2007/relationships/media" Target="../media/media7.wmv"/><Relationship Id="rId7" Type="http://schemas.openxmlformats.org/officeDocument/2006/relationships/image" Target="../media/image68.png"/><Relationship Id="rId1" Type="http://schemas.openxmlformats.org/officeDocument/2006/relationships/video" Target="../media/media7.wmv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4" Type="http://schemas.openxmlformats.org/officeDocument/2006/relationships/image" Target="../media/image70.jpeg"/><Relationship Id="rId5" Type="http://schemas.openxmlformats.org/officeDocument/2006/relationships/image" Target="../media/image71.jpeg"/><Relationship Id="rId6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4" Type="http://schemas.openxmlformats.org/officeDocument/2006/relationships/image" Target="../media/image74.jpeg"/><Relationship Id="rId5" Type="http://schemas.openxmlformats.org/officeDocument/2006/relationships/image" Target="../media/image75.jpeg"/><Relationship Id="rId6" Type="http://schemas.openxmlformats.org/officeDocument/2006/relationships/image" Target="../media/image76.jpeg"/><Relationship Id="rId7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77.jpeg"/><Relationship Id="rId5" Type="http://schemas.microsoft.com/office/2007/relationships/media" Target="../media/media8.wmv"/><Relationship Id="rId6" Type="http://schemas.openxmlformats.org/officeDocument/2006/relationships/image" Target="../media/image78.png"/><Relationship Id="rId7" Type="http://schemas.openxmlformats.org/officeDocument/2006/relationships/image" Target="../media/image79.png"/><Relationship Id="rId1" Type="http://schemas.openxmlformats.org/officeDocument/2006/relationships/video" Target="../media/media8.wmv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5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3.png"/><Relationship Id="rId5" Type="http://schemas.microsoft.com/office/2007/relationships/media" Target="../media/media9.wmv"/><Relationship Id="rId6" Type="http://schemas.openxmlformats.org/officeDocument/2006/relationships/image" Target="../media/image84.png"/><Relationship Id="rId1" Type="http://schemas.openxmlformats.org/officeDocument/2006/relationships/video" Target="../media/media9.wmv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4" Type="http://schemas.openxmlformats.org/officeDocument/2006/relationships/image" Target="../media/image86.png"/><Relationship Id="rId5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7.png"/><Relationship Id="rId5" Type="http://schemas.microsoft.com/office/2007/relationships/media" Target="../media/media10.wmv"/><Relationship Id="rId6" Type="http://schemas.openxmlformats.org/officeDocument/2006/relationships/image" Target="../media/image88.png"/><Relationship Id="rId1" Type="http://schemas.openxmlformats.org/officeDocument/2006/relationships/video" Target="../media/media10.wmv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9.png"/><Relationship Id="rId5" Type="http://schemas.microsoft.com/office/2007/relationships/media" Target="../media/media11.wmv"/><Relationship Id="rId6" Type="http://schemas.openxmlformats.org/officeDocument/2006/relationships/image" Target="../media/image90.png"/><Relationship Id="rId1" Type="http://schemas.openxmlformats.org/officeDocument/2006/relationships/video" Target="../media/media11.wmv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4" Type="http://schemas.openxmlformats.org/officeDocument/2006/relationships/image" Target="../media/image93.jpeg"/><Relationship Id="rId5" Type="http://schemas.openxmlformats.org/officeDocument/2006/relationships/image" Target="../media/image94.jpeg"/><Relationship Id="rId6" Type="http://schemas.openxmlformats.org/officeDocument/2006/relationships/image" Target="../media/image95.jpeg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96.jpeg"/><Relationship Id="rId5" Type="http://schemas.openxmlformats.org/officeDocument/2006/relationships/image" Target="../media/image97.jpeg"/><Relationship Id="rId6" Type="http://schemas.microsoft.com/office/2007/relationships/media" Target="../media/media12.wmv"/><Relationship Id="rId7" Type="http://schemas.openxmlformats.org/officeDocument/2006/relationships/image" Target="../media/image98.png"/><Relationship Id="rId1" Type="http://schemas.openxmlformats.org/officeDocument/2006/relationships/video" Target="../media/media12.wmv"/><Relationship Id="rId2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4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5" Type="http://schemas.openxmlformats.org/officeDocument/2006/relationships/image" Target="../media/image100.png"/><Relationship Id="rId6" Type="http://schemas.openxmlformats.org/officeDocument/2006/relationships/image" Target="../media/image67.jpeg"/><Relationship Id="rId7" Type="http://schemas.microsoft.com/office/2007/relationships/media" Target="../media/media13.wmv"/><Relationship Id="rId8" Type="http://schemas.openxmlformats.org/officeDocument/2006/relationships/image" Target="../media/image101.png"/><Relationship Id="rId9" Type="http://schemas.microsoft.com/office/2007/relationships/media" Target="../media/media14.wmv"/><Relationship Id="rId10" Type="http://schemas.openxmlformats.org/officeDocument/2006/relationships/image" Target="../media/image102.png"/><Relationship Id="rId1" Type="http://schemas.openxmlformats.org/officeDocument/2006/relationships/video" Target="../media/media13.wmv"/><Relationship Id="rId2" Type="http://schemas.openxmlformats.org/officeDocument/2006/relationships/video" Target="../media/media14.wm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0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0" Type="http://schemas.openxmlformats.org/officeDocument/2006/relationships/image" Target="../media/image122.jpeg"/><Relationship Id="rId21" Type="http://schemas.openxmlformats.org/officeDocument/2006/relationships/image" Target="../media/image123.jpeg"/><Relationship Id="rId22" Type="http://schemas.openxmlformats.org/officeDocument/2006/relationships/image" Target="../media/image124.jpeg"/><Relationship Id="rId23" Type="http://schemas.openxmlformats.org/officeDocument/2006/relationships/image" Target="../media/image125.jpeg"/><Relationship Id="rId24" Type="http://schemas.openxmlformats.org/officeDocument/2006/relationships/image" Target="../media/image126.tiff"/><Relationship Id="rId25" Type="http://schemas.openxmlformats.org/officeDocument/2006/relationships/image" Target="../media/image127.jpeg"/><Relationship Id="rId26" Type="http://schemas.openxmlformats.org/officeDocument/2006/relationships/image" Target="../media/image128.jpeg"/><Relationship Id="rId27" Type="http://schemas.openxmlformats.org/officeDocument/2006/relationships/image" Target="../media/image129.jpeg"/><Relationship Id="rId28" Type="http://schemas.openxmlformats.org/officeDocument/2006/relationships/image" Target="../media/image130.jpeg"/><Relationship Id="rId29" Type="http://schemas.openxmlformats.org/officeDocument/2006/relationships/image" Target="../media/image13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06.jpeg"/><Relationship Id="rId4" Type="http://schemas.openxmlformats.org/officeDocument/2006/relationships/image" Target="../media/image107.jpeg"/><Relationship Id="rId5" Type="http://schemas.openxmlformats.org/officeDocument/2006/relationships/image" Target="../media/image108.jpeg"/><Relationship Id="rId30" Type="http://schemas.openxmlformats.org/officeDocument/2006/relationships/image" Target="../media/image132.jpeg"/><Relationship Id="rId31" Type="http://schemas.openxmlformats.org/officeDocument/2006/relationships/image" Target="../media/image133.jpeg"/><Relationship Id="rId32" Type="http://schemas.openxmlformats.org/officeDocument/2006/relationships/image" Target="../media/image134.jpeg"/><Relationship Id="rId9" Type="http://schemas.openxmlformats.org/officeDocument/2006/relationships/image" Target="../media/image112.jpeg"/><Relationship Id="rId6" Type="http://schemas.openxmlformats.org/officeDocument/2006/relationships/image" Target="../media/image109.jpeg"/><Relationship Id="rId7" Type="http://schemas.openxmlformats.org/officeDocument/2006/relationships/image" Target="../media/image110.jpeg"/><Relationship Id="rId8" Type="http://schemas.openxmlformats.org/officeDocument/2006/relationships/image" Target="../media/image111.jpeg"/><Relationship Id="rId33" Type="http://schemas.openxmlformats.org/officeDocument/2006/relationships/image" Target="../media/image135.jpeg"/><Relationship Id="rId34" Type="http://schemas.openxmlformats.org/officeDocument/2006/relationships/image" Target="../media/image136.jpeg"/><Relationship Id="rId35" Type="http://schemas.openxmlformats.org/officeDocument/2006/relationships/image" Target="../media/image137.jpeg"/><Relationship Id="rId36" Type="http://schemas.openxmlformats.org/officeDocument/2006/relationships/image" Target="../media/image138.jpeg"/><Relationship Id="rId10" Type="http://schemas.openxmlformats.org/officeDocument/2006/relationships/image" Target="../media/image113.jpeg"/><Relationship Id="rId11" Type="http://schemas.openxmlformats.org/officeDocument/2006/relationships/image" Target="../media/image114.jpeg"/><Relationship Id="rId12" Type="http://schemas.openxmlformats.org/officeDocument/2006/relationships/image" Target="../media/image115.jpeg"/><Relationship Id="rId13" Type="http://schemas.openxmlformats.org/officeDocument/2006/relationships/image" Target="../media/image116.jpeg"/><Relationship Id="rId14" Type="http://schemas.openxmlformats.org/officeDocument/2006/relationships/image" Target="../media/image117.jpeg"/><Relationship Id="rId15" Type="http://schemas.openxmlformats.org/officeDocument/2006/relationships/image" Target="../media/image118.jpeg"/><Relationship Id="rId16" Type="http://schemas.openxmlformats.org/officeDocument/2006/relationships/image" Target="../media/image119.jpeg"/><Relationship Id="rId17" Type="http://schemas.openxmlformats.org/officeDocument/2006/relationships/image" Target="../media/image29.jpeg"/><Relationship Id="rId18" Type="http://schemas.openxmlformats.org/officeDocument/2006/relationships/image" Target="../media/image120.jpeg"/><Relationship Id="rId19" Type="http://schemas.openxmlformats.org/officeDocument/2006/relationships/image" Target="../media/image121.jpeg"/><Relationship Id="rId37" Type="http://schemas.openxmlformats.org/officeDocument/2006/relationships/image" Target="../media/image139.jpeg"/><Relationship Id="rId38" Type="http://schemas.openxmlformats.org/officeDocument/2006/relationships/image" Target="../media/image140.jpeg"/><Relationship Id="rId39" Type="http://schemas.openxmlformats.org/officeDocument/2006/relationships/image" Target="../media/image141.jpeg"/><Relationship Id="rId40" Type="http://schemas.openxmlformats.org/officeDocument/2006/relationships/image" Target="../media/image142.jpe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.bin"/><Relationship Id="rId12" Type="http://schemas.openxmlformats.org/officeDocument/2006/relationships/oleObject" Target="../embeddings/oleObject6.bin"/><Relationship Id="rId13" Type="http://schemas.openxmlformats.org/officeDocument/2006/relationships/oleObject" Target="../embeddings/oleObject7.bin"/><Relationship Id="rId14" Type="http://schemas.microsoft.com/office/2007/relationships/media" Target="../media/media2.gif"/><Relationship Id="rId15" Type="http://schemas.openxmlformats.org/officeDocument/2006/relationships/image" Target="../media/image20.png"/><Relationship Id="rId16" Type="http://schemas.microsoft.com/office/2007/relationships/media" Target="../media/media3.gif"/><Relationship Id="rId17" Type="http://schemas.openxmlformats.org/officeDocument/2006/relationships/image" Target="../media/image21.png"/><Relationship Id="rId1" Type="http://schemas.openxmlformats.org/officeDocument/2006/relationships/vmlDrawing" Target="../drawings/vmlDrawing1.vml"/><Relationship Id="rId2" Type="http://schemas.openxmlformats.org/officeDocument/2006/relationships/video" Target="../media/media2.gif"/><Relationship Id="rId3" Type="http://schemas.openxmlformats.org/officeDocument/2006/relationships/video" Target="../media/media3.gif"/><Relationship Id="rId4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6" Type="http://schemas.openxmlformats.org/officeDocument/2006/relationships/image" Target="../media/image19.jpeg"/><Relationship Id="rId7" Type="http://schemas.openxmlformats.org/officeDocument/2006/relationships/oleObject" Target="../embeddings/oleObject1.bin"/><Relationship Id="rId8" Type="http://schemas.openxmlformats.org/officeDocument/2006/relationships/oleObject" Target="../embeddings/oleObject2.bin"/><Relationship Id="rId9" Type="http://schemas.openxmlformats.org/officeDocument/2006/relationships/oleObject" Target="../embeddings/oleObject3.bin"/><Relationship Id="rId10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5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image" Target="../media/image27.jpeg"/><Relationship Id="rId6" Type="http://schemas.openxmlformats.org/officeDocument/2006/relationships/image" Target="../media/image28.jpeg"/><Relationship Id="rId7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5" Type="http://schemas.openxmlformats.org/officeDocument/2006/relationships/image" Target="../media/image32.jpeg"/><Relationship Id="rId6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4.jpeg"/><Relationship Id="rId5" Type="http://schemas.openxmlformats.org/officeDocument/2006/relationships/image" Target="../media/image35.jpeg"/><Relationship Id="rId6" Type="http://schemas.microsoft.com/office/2007/relationships/media" Target="../media/media4.wmv"/><Relationship Id="rId7" Type="http://schemas.openxmlformats.org/officeDocument/2006/relationships/image" Target="../media/image36.png"/><Relationship Id="rId1" Type="http://schemas.openxmlformats.org/officeDocument/2006/relationships/video" Target="../media/media4.wmv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5" Type="http://schemas.openxmlformats.org/officeDocument/2006/relationships/image" Target="../media/image39.jpeg"/><Relationship Id="rId6" Type="http://schemas.openxmlformats.org/officeDocument/2006/relationships/image" Target="../media/image40.jpeg"/><Relationship Id="rId7" Type="http://schemas.openxmlformats.org/officeDocument/2006/relationships/image" Target="../media/image41.jpeg"/><Relationship Id="rId8" Type="http://schemas.openxmlformats.org/officeDocument/2006/relationships/image" Target="../media/image42.jpeg"/><Relationship Id="rId9" Type="http://schemas.openxmlformats.org/officeDocument/2006/relationships/image" Target="../media/image43.jpeg"/><Relationship Id="rId10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37069" y="7377"/>
            <a:ext cx="8202154" cy="1980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504D"/>
                </a:solidFill>
              </a:rPr>
              <a:t>Obtainment of the Phase1 full performances in</a:t>
            </a:r>
          </a:p>
          <a:p>
            <a:pPr algn="ctr"/>
            <a:r>
              <a:rPr lang="en-US" sz="2400" b="1" dirty="0">
                <a:solidFill>
                  <a:srgbClr val="C0504D"/>
                </a:solidFill>
              </a:rPr>
              <a:t>PROTO-SPHERA and future perspectives of the experiment</a:t>
            </a:r>
            <a:r>
              <a:rPr lang="en-US" sz="2400" dirty="0">
                <a:solidFill>
                  <a:srgbClr val="C0504D"/>
                </a:solidFill>
              </a:rPr>
              <a:t> </a:t>
            </a:r>
          </a:p>
          <a:p>
            <a:pPr algn="ctr"/>
            <a:endParaRPr lang="en-US" sz="1000" b="1" i="1" dirty="0" smtClean="0"/>
          </a:p>
          <a:p>
            <a:pPr algn="ctr"/>
            <a:r>
              <a:rPr lang="en-US" sz="1400" dirty="0"/>
              <a:t>P. Micozzi</a:t>
            </a:r>
            <a:r>
              <a:rPr lang="en-US" sz="1400" baseline="30000" dirty="0"/>
              <a:t>1</a:t>
            </a:r>
            <a:r>
              <a:rPr lang="en-US" sz="1400" dirty="0"/>
              <a:t>, F. Alladio, G. Apruzzese, L. Boncagni, O. D'Arcangelo, E. Giovannozzi, A. Grosso, M. Iafrati,</a:t>
            </a:r>
          </a:p>
          <a:p>
            <a:pPr algn="ctr"/>
            <a:r>
              <a:rPr lang="en-US" sz="1400" dirty="0"/>
              <a:t>A. Lampasi, G. Maffia, A. Mancuso, V. Piergotti, G. Rocchi, A. Sibio, B. Tilia, O. Tudisco, V. Zanza </a:t>
            </a:r>
          </a:p>
          <a:p>
            <a:pPr algn="ctr"/>
            <a:endParaRPr lang="en-US" sz="1000" b="1" i="1" baseline="30000" dirty="0" smtClean="0"/>
          </a:p>
          <a:p>
            <a:pPr algn="ctr"/>
            <a:r>
              <a:rPr lang="en-US" sz="1200" i="1" dirty="0" smtClean="0"/>
              <a:t>Centro Ricerche ENEA, Frascati C.P. 65, Rome, Italy  	</a:t>
            </a:r>
            <a:r>
              <a:rPr lang="en-US" sz="1200" i="1" baseline="30000" dirty="0" smtClean="0"/>
              <a:t>1</a:t>
            </a:r>
            <a:r>
              <a:rPr lang="en-US" sz="1200" i="1" dirty="0" smtClean="0"/>
              <a:t>e-mail: paolo.micozzi@enea.it</a:t>
            </a:r>
            <a:endParaRPr lang="en-US" sz="1200" dirty="0"/>
          </a:p>
          <a:p>
            <a:endParaRPr lang="en-US" dirty="0"/>
          </a:p>
        </p:txBody>
      </p:sp>
      <p:pic>
        <p:nvPicPr>
          <p:cNvPr id="14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6459" y="-8905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488113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pic>
        <p:nvPicPr>
          <p:cNvPr id="16" name="Picture 15" descr="Foto201410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51904"/>
            <a:ext cx="3444224" cy="458092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379647" y="1861731"/>
            <a:ext cx="5751902" cy="454619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 descr="Hopf&amp;LorentzFinal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7454" y="1901448"/>
            <a:ext cx="3334095" cy="305066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93000" y="4815580"/>
            <a:ext cx="1638549" cy="153979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36467" y="657814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3" name="Shot645-Kink 01.gif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04071" y="1868185"/>
            <a:ext cx="2390031" cy="45532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6459" y="-8905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488113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777963" y="6550223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10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650863" y="1616075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43737" y="5667056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9482" y="1895655"/>
            <a:ext cx="3204623" cy="192277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300" y="1969100"/>
            <a:ext cx="3443884" cy="168266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988" y="3924398"/>
            <a:ext cx="3308336" cy="240351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8687" y="3818429"/>
            <a:ext cx="4808614" cy="270484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5319" y="699125"/>
            <a:ext cx="9013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June 2016</a:t>
            </a:r>
            <a:r>
              <a:rPr lang="en-US" b="1" dirty="0" smtClean="0"/>
              <a:t>: insertion of </a:t>
            </a:r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Polycarbonate (transparent) </a:t>
            </a:r>
            <a:r>
              <a:rPr lang="en-US" b="1" dirty="0" smtClean="0">
                <a:solidFill>
                  <a:srgbClr val="31859C"/>
                </a:solidFill>
              </a:rPr>
              <a:t>anode </a:t>
            </a:r>
            <a:r>
              <a:rPr lang="en-US" b="1" dirty="0" smtClean="0">
                <a:solidFill>
                  <a:srgbClr val="B8811D"/>
                </a:solidFill>
              </a:rPr>
              <a:t>bus-bar </a:t>
            </a:r>
            <a:r>
              <a:rPr lang="en-US" b="1" dirty="0" smtClean="0">
                <a:solidFill>
                  <a:srgbClr val="31859C"/>
                </a:solidFill>
              </a:rPr>
              <a:t>flange </a:t>
            </a:r>
            <a:r>
              <a:rPr lang="en-US" b="1" dirty="0" smtClean="0"/>
              <a:t>on top of machine 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4435417" y="1249324"/>
            <a:ext cx="35687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31859C"/>
                </a:solidFill>
              </a:rPr>
              <a:t>4 cm thick Polycarbonate</a:t>
            </a:r>
          </a:p>
          <a:p>
            <a:pPr algn="ctr"/>
            <a:r>
              <a:rPr lang="en-US" b="1" dirty="0" smtClean="0">
                <a:solidFill>
                  <a:srgbClr val="31859C"/>
                </a:solidFill>
              </a:rPr>
              <a:t>(required by atmospheric pressure)</a:t>
            </a:r>
            <a:endParaRPr lang="en-US" b="1" dirty="0">
              <a:solidFill>
                <a:srgbClr val="31859C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419904" y="1286410"/>
            <a:ext cx="3212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Heavily metallized </a:t>
            </a:r>
          </a:p>
          <a:p>
            <a:r>
              <a:rPr lang="en-US" b="1" i="1" dirty="0" smtClean="0">
                <a:solidFill>
                  <a:srgbClr val="FF0000"/>
                </a:solidFill>
              </a:rPr>
              <a:t>top</a:t>
            </a:r>
            <a:r>
              <a:rPr lang="en-US" b="1" i="1" dirty="0" smtClean="0"/>
              <a:t> &amp; </a:t>
            </a:r>
            <a:r>
              <a:rPr lang="en-US" b="1" i="1" dirty="0" smtClean="0">
                <a:solidFill>
                  <a:srgbClr val="3D99D5"/>
                </a:solidFill>
              </a:rPr>
              <a:t>bottom</a:t>
            </a:r>
            <a:r>
              <a:rPr lang="en-US" b="1" i="1" dirty="0" smtClean="0"/>
              <a:t> bus-bar flanges </a:t>
            </a:r>
            <a:endParaRPr lang="en-US" b="1" i="1" dirty="0"/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1508830" y="1895655"/>
            <a:ext cx="115455" cy="1902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330870" y="1840378"/>
            <a:ext cx="101599" cy="222449"/>
          </a:xfrm>
          <a:prstGeom prst="straightConnector1">
            <a:avLst/>
          </a:prstGeom>
          <a:ln>
            <a:solidFill>
              <a:srgbClr val="3D99D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6459" y="-8905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196126" y="6488113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777963" y="6550223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11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650863" y="1616075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43737" y="5667056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8" y="4682776"/>
            <a:ext cx="3050035" cy="17156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579" y="720530"/>
            <a:ext cx="2271498" cy="16420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829" y="726429"/>
            <a:ext cx="2365678" cy="38586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7628" y="3663296"/>
            <a:ext cx="1651254" cy="29337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8071" y="2433609"/>
            <a:ext cx="1645615" cy="121980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53867" y="-8905"/>
            <a:ext cx="6416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ea typeface="华文细黑"/>
                <a:cs typeface="华文细黑"/>
              </a:rPr>
              <a:t>At the bottom (near cathode) a SS flange, pierced by 14 </a:t>
            </a:r>
            <a:r>
              <a:rPr lang="en-US" b="1" dirty="0" smtClean="0">
                <a:ea typeface="华文细黑"/>
                <a:cs typeface="华文细黑"/>
              </a:rPr>
              <a:t>bus-bars</a:t>
            </a:r>
            <a:r>
              <a:rPr lang="en-US" b="1" dirty="0">
                <a:ea typeface="华文细黑"/>
                <a:cs typeface="华文细黑"/>
              </a:rPr>
              <a:t>,</a:t>
            </a:r>
          </a:p>
          <a:p>
            <a:r>
              <a:rPr lang="en-US" b="1" dirty="0">
                <a:ea typeface="华文细黑"/>
                <a:cs typeface="华文细黑"/>
              </a:rPr>
              <a:t>such a flange </a:t>
            </a:r>
            <a:r>
              <a:rPr lang="en-US" b="1" dirty="0" smtClean="0">
                <a:ea typeface="华文细黑"/>
                <a:cs typeface="华文细黑"/>
              </a:rPr>
              <a:t>has been substituted </a:t>
            </a:r>
            <a:r>
              <a:rPr lang="en-US" b="1" dirty="0">
                <a:ea typeface="华文细黑"/>
                <a:cs typeface="华文细黑"/>
              </a:rPr>
              <a:t>by a </a:t>
            </a:r>
            <a:r>
              <a:rPr lang="en-US" b="1" dirty="0">
                <a:solidFill>
                  <a:srgbClr val="31859C"/>
                </a:solidFill>
                <a:ea typeface="华文细黑"/>
                <a:cs typeface="华文细黑"/>
              </a:rPr>
              <a:t>Polycarbonate one</a:t>
            </a:r>
            <a:endParaRPr lang="en-US" b="1" dirty="0">
              <a:ea typeface="华文细黑"/>
              <a:cs typeface="华文细黑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05118" y="714550"/>
            <a:ext cx="2205125" cy="190033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1782" y="1906699"/>
            <a:ext cx="1754847" cy="3119728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5122" y="2614885"/>
            <a:ext cx="1834370" cy="148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97171" y="5018286"/>
            <a:ext cx="3270602" cy="183971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406318" y="4072813"/>
            <a:ext cx="2710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July 2016</a:t>
            </a:r>
            <a:r>
              <a:rPr lang="en-US" b="1" dirty="0" smtClean="0"/>
              <a:t>: </a:t>
            </a:r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Polycarbonate </a:t>
            </a:r>
          </a:p>
          <a:p>
            <a:r>
              <a:rPr lang="en-US" b="1" dirty="0" smtClean="0">
                <a:solidFill>
                  <a:srgbClr val="31859C"/>
                </a:solidFill>
              </a:rPr>
              <a:t>flange </a:t>
            </a:r>
            <a:r>
              <a:rPr lang="en-US" b="1" dirty="0" smtClean="0"/>
              <a:t>on machine bottom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5839" y="3733194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488113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798824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12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650863" y="1616075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43737" y="5667056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1940" y="491960"/>
            <a:ext cx="3633377" cy="32335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6337" y="4356957"/>
            <a:ext cx="2980055" cy="22371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1005" y="4356956"/>
            <a:ext cx="2757170" cy="223710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6" y="9269"/>
            <a:ext cx="91653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Secondary </a:t>
            </a:r>
            <a:r>
              <a:rPr lang="en-US" sz="2000" b="1" dirty="0"/>
              <a:t>discharges </a:t>
            </a:r>
            <a:r>
              <a:rPr lang="en-US" sz="2000" b="1" dirty="0" smtClean="0"/>
              <a:t>from electrodes hitting Al </a:t>
            </a:r>
            <a:r>
              <a:rPr lang="en-US" sz="2000" b="1" dirty="0"/>
              <a:t>vacuum vessel </a:t>
            </a:r>
            <a:r>
              <a:rPr lang="en-US" sz="2000" b="1" dirty="0" smtClean="0"/>
              <a:t>wall (</a:t>
            </a:r>
            <a:r>
              <a:rPr lang="en-US" sz="2000" b="1" dirty="0" smtClean="0">
                <a:solidFill>
                  <a:srgbClr val="B8811D"/>
                </a:solidFill>
              </a:rPr>
              <a:t>plenty of scars</a:t>
            </a:r>
            <a:r>
              <a:rPr lang="en-US" sz="2000" b="1" dirty="0" smtClean="0"/>
              <a:t>!) </a:t>
            </a:r>
            <a:endParaRPr lang="en-US" sz="2000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820413" y="457983"/>
            <a:ext cx="1720219" cy="6004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680246" y="478730"/>
            <a:ext cx="860386" cy="7648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540632" y="457983"/>
            <a:ext cx="402909" cy="16852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4750" y="3733194"/>
            <a:ext cx="62838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Polycarbonate flanges </a:t>
            </a:r>
            <a:r>
              <a:rPr lang="en-US" b="1" dirty="0" smtClean="0">
                <a:ea typeface="华文细黑"/>
                <a:cs typeface="华文细黑"/>
              </a:rPr>
              <a:t>got rid of all metallization from bus-bars:</a:t>
            </a:r>
          </a:p>
          <a:p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2mm thick Polycarbonate lining </a:t>
            </a:r>
            <a:r>
              <a:rPr lang="en-US" b="1" dirty="0" smtClean="0">
                <a:ea typeface="华文细黑"/>
                <a:cs typeface="华文细黑"/>
              </a:rPr>
              <a:t>covers the Al vacuum vessel</a:t>
            </a:r>
          </a:p>
          <a:p>
            <a:r>
              <a:rPr lang="en-US" b="1" dirty="0" smtClean="0">
                <a:ea typeface="华文细黑"/>
                <a:cs typeface="华文细黑"/>
              </a:rPr>
              <a:t> 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553461" y="4643696"/>
            <a:ext cx="1572253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secondary </a:t>
            </a:r>
          </a:p>
          <a:p>
            <a:pPr algn="ctr"/>
            <a:r>
              <a:rPr lang="en-US" b="1" dirty="0" smtClean="0">
                <a:solidFill>
                  <a:srgbClr val="31859C"/>
                </a:solidFill>
              </a:rPr>
              <a:t>2mm</a:t>
            </a:r>
            <a:r>
              <a:rPr lang="en-US" b="1" dirty="0">
                <a:solidFill>
                  <a:srgbClr val="31859C"/>
                </a:solidFill>
              </a:rPr>
              <a:t> </a:t>
            </a:r>
            <a:r>
              <a:rPr lang="en-US" b="1" dirty="0" smtClean="0">
                <a:solidFill>
                  <a:srgbClr val="31859C"/>
                </a:solidFill>
              </a:rPr>
              <a:t>thick </a:t>
            </a:r>
          </a:p>
          <a:p>
            <a:pPr algn="ctr"/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Polycarbonate </a:t>
            </a:r>
          </a:p>
          <a:p>
            <a:pPr algn="ctr"/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screen</a:t>
            </a:r>
          </a:p>
          <a:p>
            <a:pPr algn="ctr"/>
            <a:r>
              <a:rPr lang="en-US" b="1" dirty="0" smtClean="0">
                <a:ea typeface="华文细黑"/>
                <a:cs typeface="华文细黑"/>
              </a:rPr>
              <a:t>surrounds</a:t>
            </a:r>
          </a:p>
          <a:p>
            <a:pPr algn="ctr"/>
            <a:r>
              <a:rPr lang="en-US" b="1" dirty="0">
                <a:ea typeface="华文细黑"/>
                <a:cs typeface="华文细黑"/>
              </a:rPr>
              <a:t>r</a:t>
            </a:r>
            <a:r>
              <a:rPr lang="en-US" b="1" dirty="0" smtClean="0">
                <a:ea typeface="华文细黑"/>
                <a:cs typeface="华文细黑"/>
              </a:rPr>
              <a:t>ear of anode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7103" y="5118253"/>
            <a:ext cx="1169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December</a:t>
            </a:r>
          </a:p>
          <a:p>
            <a:pPr algn="ctr"/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2016</a:t>
            </a:r>
            <a:endParaRPr lang="en-US" b="1" dirty="0">
              <a:ln>
                <a:solidFill>
                  <a:srgbClr val="00AF6F"/>
                </a:solidFill>
              </a:ln>
            </a:endParaRPr>
          </a:p>
        </p:txBody>
      </p:sp>
      <p:pic>
        <p:nvPicPr>
          <p:cNvPr id="19" name="Shot378_PlasmaFast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81397" y="472178"/>
            <a:ext cx="3257550" cy="325755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618228" y="514033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378</a:t>
            </a:r>
            <a:endParaRPr lang="en-US" sz="1400" i="1" dirty="0">
              <a:solidFill>
                <a:srgbClr val="FFFFFF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801079" y="4356956"/>
            <a:ext cx="2528452" cy="5766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0800000" flipV="1">
            <a:off x="6219467" y="5247037"/>
            <a:ext cx="1526896" cy="7277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16177" y="1616075"/>
            <a:ext cx="961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October</a:t>
            </a:r>
          </a:p>
          <a:p>
            <a:pPr algn="ctr"/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2016</a:t>
            </a:r>
            <a:endParaRPr lang="en-US" b="1" dirty="0">
              <a:ln>
                <a:solidFill>
                  <a:srgbClr val="00AF6F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3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778677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13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650863" y="1616075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43737" y="5667056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738" y="3081487"/>
            <a:ext cx="2041015" cy="172196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3143" y="1292078"/>
            <a:ext cx="2370920" cy="2368414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7911032" y="1310572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Shot </a:t>
            </a:r>
            <a:r>
              <a:rPr kumimoji="0" lang="en-US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591</a:t>
            </a:r>
            <a:endParaRPr kumimoji="0" lang="en-US" sz="14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434738" y="4494664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Shot </a:t>
            </a:r>
            <a:r>
              <a:rPr kumimoji="0" lang="en-US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591</a:t>
            </a:r>
            <a:endParaRPr kumimoji="0" lang="en-US" sz="14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4060523" y="91749"/>
            <a:ext cx="49462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Secondary discharges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hitting vacuum vessel wall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have been cured by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31859C"/>
                </a:solidFill>
                <a:effectLst/>
                <a:uLnTx/>
                <a:uFillTx/>
              </a:rPr>
              <a:t>Polycarbonate lining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but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1) Spurious plasma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currents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still flow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outside the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centerpost (albeit inside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the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vacuum vessel)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108257" y="1429644"/>
            <a:ext cx="23732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solidFill>
                    <a:srgbClr val="00AF6F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January 2017</a:t>
            </a:r>
            <a:endParaRPr kumimoji="0" lang="en-US" sz="1800" b="1" i="1" u="none" strike="noStrike" kern="0" cap="none" spc="0" normalizeH="0" baseline="0" noProof="0" dirty="0" smtClean="0">
              <a:ln>
                <a:solidFill>
                  <a:srgbClr val="00AF6F"/>
                </a:solidFill>
              </a:ln>
              <a:solidFill>
                <a:srgbClr val="00009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</a:rPr>
              <a:t>patterns </a:t>
            </a: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</a:rPr>
              <a:t>of spurious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</a:rPr>
              <a:t>currents are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</a:rPr>
              <a:t>either diffused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</a:rPr>
              <a:t>o</a:t>
            </a:r>
            <a:r>
              <a:rPr kumimoji="0" lang="en-US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</a:rPr>
              <a:t>r  filamentary</a:t>
            </a:r>
          </a:p>
        </p:txBody>
      </p:sp>
      <p:cxnSp>
        <p:nvCxnSpPr>
          <p:cNvPr id="51" name="Straight Arrow Connector 50"/>
          <p:cNvCxnSpPr/>
          <p:nvPr/>
        </p:nvCxnSpPr>
        <p:spPr>
          <a:xfrm flipV="1">
            <a:off x="6072547" y="1591889"/>
            <a:ext cx="489443" cy="895314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52" name="Straight Arrow Connector 51"/>
          <p:cNvCxnSpPr/>
          <p:nvPr/>
        </p:nvCxnSpPr>
        <p:spPr>
          <a:xfrm>
            <a:off x="6059718" y="2745124"/>
            <a:ext cx="92597" cy="535868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53" name="TextBox 52"/>
          <p:cNvSpPr txBox="1"/>
          <p:nvPr/>
        </p:nvSpPr>
        <p:spPr>
          <a:xfrm>
            <a:off x="6526572" y="3928052"/>
            <a:ext cx="24801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Input 0.6 MW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7 kA from power supply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Centerpost drives 60%  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755" y="4851382"/>
            <a:ext cx="4810193" cy="2004247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7986713" y="5062923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Shot </a:t>
            </a:r>
            <a:r>
              <a:rPr kumimoji="0" lang="en-US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597</a:t>
            </a:r>
            <a:endParaRPr kumimoji="0" lang="en-US" sz="14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970818" y="5147934"/>
            <a:ext cx="649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A23FF"/>
                </a:solidFill>
                <a:effectLst/>
                <a:uLnTx/>
                <a:uFillTx/>
              </a:rPr>
              <a:t>crisis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A23FF"/>
              </a:solidFill>
              <a:effectLst/>
              <a:uLnTx/>
              <a:uFillTx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flipH="1">
            <a:off x="5866491" y="5370700"/>
            <a:ext cx="154218" cy="184666"/>
          </a:xfrm>
          <a:prstGeom prst="straightConnector1">
            <a:avLst/>
          </a:prstGeom>
          <a:noFill/>
          <a:ln w="25400" cap="flat" cmpd="sng" algn="ctr">
            <a:solidFill>
              <a:srgbClr val="0A23FF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62" name="Shot591-4.3kA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71588" y="766409"/>
            <a:ext cx="3475990" cy="5829300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2979933" y="766409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Shot </a:t>
            </a:r>
            <a:r>
              <a:rPr kumimoji="0" lang="en-US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591</a:t>
            </a:r>
            <a:endParaRPr kumimoji="0" lang="en-US" sz="14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037512" y="2076615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919750" y="5443102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6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1563656" y="6511727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5839" y="-8141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214981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775636" y="6547986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14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650863" y="1616075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43737" y="5667056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1011" y="3412165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FFFFFF"/>
                </a:solidFill>
              </a:rPr>
              <a:t>Shot </a:t>
            </a:r>
            <a:r>
              <a:rPr lang="en-US" sz="1400" b="1" i="1" dirty="0" smtClean="0">
                <a:solidFill>
                  <a:srgbClr val="FFFFFF"/>
                </a:solidFill>
              </a:rPr>
              <a:t>567</a:t>
            </a:r>
            <a:endParaRPr lang="en-US" sz="1400" b="1" i="1" dirty="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86388" y="42903"/>
            <a:ext cx="558110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Secondary discharges </a:t>
            </a:r>
            <a:r>
              <a:rPr lang="en-US" b="1" dirty="0" smtClean="0"/>
              <a:t>hitting vacuum vessel wall</a:t>
            </a:r>
          </a:p>
          <a:p>
            <a:r>
              <a:rPr lang="en-US" b="1" dirty="0" smtClean="0"/>
              <a:t>have been cured by </a:t>
            </a:r>
            <a:r>
              <a:rPr lang="en-US" b="1" dirty="0" smtClean="0">
                <a:solidFill>
                  <a:srgbClr val="31859C"/>
                </a:solidFill>
              </a:rPr>
              <a:t>Polycarbonate lining</a:t>
            </a:r>
            <a:r>
              <a:rPr lang="en-US" b="1" dirty="0" smtClean="0"/>
              <a:t>, but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2) in Hydrogen (250 V breakdown) there was still a problem of current through the vessel, 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this was triggered in Argon (80 V breakdown)</a:t>
            </a:r>
            <a:r>
              <a:rPr lang="en-US" b="1" dirty="0" smtClean="0"/>
              <a:t>, </a:t>
            </a:r>
            <a:r>
              <a:rPr lang="en-US" dirty="0" smtClean="0"/>
              <a:t>connecting the </a:t>
            </a:r>
            <a:r>
              <a:rPr lang="en-US" dirty="0"/>
              <a:t>common star potential of the six-phased cathode power supply </a:t>
            </a:r>
            <a:r>
              <a:rPr lang="en-US" dirty="0" smtClean="0"/>
              <a:t>to </a:t>
            </a:r>
            <a:r>
              <a:rPr lang="en-US" dirty="0"/>
              <a:t>the </a:t>
            </a:r>
            <a:r>
              <a:rPr lang="en-US" dirty="0" smtClean="0"/>
              <a:t>machine GND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8" name="Picture 17" descr="Efield-mirr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521887" y="3053735"/>
            <a:ext cx="2819668" cy="352586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2375" y="2584529"/>
            <a:ext cx="2493136" cy="1837322"/>
          </a:xfrm>
          <a:prstGeom prst="rect">
            <a:avLst/>
          </a:prstGeom>
        </p:spPr>
      </p:pic>
      <p:sp>
        <p:nvSpPr>
          <p:cNvPr id="20" name="Equal 19"/>
          <p:cNvSpPr/>
          <p:nvPr/>
        </p:nvSpPr>
        <p:spPr>
          <a:xfrm>
            <a:off x="6324211" y="3332229"/>
            <a:ext cx="176761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68554" y="2090402"/>
            <a:ext cx="29566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Most critical electric field is</a:t>
            </a:r>
          </a:p>
          <a:p>
            <a:r>
              <a:rPr lang="en-US" dirty="0" smtClean="0"/>
              <a:t>at contact between SS upper</a:t>
            </a:r>
          </a:p>
          <a:p>
            <a:r>
              <a:rPr lang="en-US" dirty="0" smtClean="0"/>
              <a:t>extension &amp; Al vacuum vessel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429098" y="5328502"/>
            <a:ext cx="2627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2FB9D5"/>
                </a:solidFill>
              </a:rPr>
              <a:t>A spacing insulating ring</a:t>
            </a:r>
          </a:p>
          <a:p>
            <a:r>
              <a:rPr lang="en-US" dirty="0" smtClean="0"/>
              <a:t>was inserted in </a:t>
            </a:r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May 2017</a:t>
            </a:r>
            <a:endParaRPr lang="en-US" dirty="0"/>
          </a:p>
        </p:txBody>
      </p:sp>
      <p:pic>
        <p:nvPicPr>
          <p:cNvPr id="36" name="567-Short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011" y="477522"/>
            <a:ext cx="3082406" cy="6074816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968036" y="69621"/>
            <a:ext cx="1491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b="1" kern="0" dirty="0" smtClean="0">
                <a:ln>
                  <a:solidFill>
                    <a:srgbClr val="00AF6F"/>
                  </a:solidFill>
                </a:ln>
                <a:solidFill>
                  <a:sysClr val="windowText" lastClr="000000"/>
                </a:solidFill>
              </a:rPr>
              <a:t>January 2017</a:t>
            </a:r>
            <a:endParaRPr lang="en-US" b="1" i="1" kern="0" dirty="0" smtClean="0">
              <a:ln>
                <a:solidFill>
                  <a:srgbClr val="00AF6F"/>
                </a:solidFill>
              </a:ln>
              <a:solidFill>
                <a:srgbClr val="000090"/>
              </a:solidFill>
            </a:endParaRPr>
          </a:p>
        </p:txBody>
      </p:sp>
      <p:sp>
        <p:nvSpPr>
          <p:cNvPr id="38" name="Equal 37"/>
          <p:cNvSpPr/>
          <p:nvPr/>
        </p:nvSpPr>
        <p:spPr>
          <a:xfrm>
            <a:off x="3361408" y="3332229"/>
            <a:ext cx="176761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rot="16200000" flipV="1">
            <a:off x="5681096" y="4240601"/>
            <a:ext cx="1953910" cy="4579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rot="5400000" flipH="1" flipV="1">
            <a:off x="6463636" y="4437017"/>
            <a:ext cx="1432863" cy="5861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5839" y="0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214981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764115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15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650863" y="1616075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43737" y="5667056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05338" y="4298662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FFFFFF"/>
                </a:solidFill>
              </a:rPr>
              <a:t>Shot </a:t>
            </a:r>
            <a:r>
              <a:rPr lang="en-US" sz="1400" b="1" i="1" dirty="0" smtClean="0">
                <a:solidFill>
                  <a:srgbClr val="FFFFFF"/>
                </a:solidFill>
              </a:rPr>
              <a:t>567</a:t>
            </a:r>
            <a:endParaRPr lang="en-US" sz="1400" b="1" i="1" dirty="0">
              <a:solidFill>
                <a:srgbClr val="FFFF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04303" y="4285140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Shot </a:t>
            </a:r>
            <a:r>
              <a:rPr lang="en-US" sz="1400" b="1" i="1" dirty="0" smtClean="0">
                <a:solidFill>
                  <a:schemeClr val="bg1"/>
                </a:solidFill>
              </a:rPr>
              <a:t>567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1011" y="3412165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FFFFFF"/>
                </a:solidFill>
              </a:rPr>
              <a:t>Shot </a:t>
            </a:r>
            <a:r>
              <a:rPr lang="en-US" sz="1400" b="1" i="1" dirty="0" smtClean="0">
                <a:solidFill>
                  <a:srgbClr val="FFFFFF"/>
                </a:solidFill>
              </a:rPr>
              <a:t>567</a:t>
            </a:r>
            <a:endParaRPr lang="en-US" sz="1400" b="1" i="1" dirty="0">
              <a:solidFill>
                <a:srgbClr val="FFFFFF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748" y="170955"/>
            <a:ext cx="2203800" cy="22038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0677" y="4695631"/>
            <a:ext cx="2143377" cy="213692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2372" y="2374755"/>
            <a:ext cx="2938400" cy="22038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51932"/>
            <a:ext cx="2703068" cy="660654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633600" y="280992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31859C"/>
                </a:solidFill>
              </a:rPr>
              <a:t>To avoid the flowing of plasma currents outside the desired path of the plasma centerpost two large insulating </a:t>
            </a:r>
            <a:r>
              <a:rPr lang="en-US" b="1" cap="all" dirty="0" smtClean="0">
                <a:solidFill>
                  <a:srgbClr val="31859C"/>
                </a:solidFill>
              </a:rPr>
              <a:t>p</a:t>
            </a:r>
            <a:r>
              <a:rPr lang="en-US" b="1" dirty="0" smtClean="0">
                <a:solidFill>
                  <a:srgbClr val="31859C"/>
                </a:solidFill>
              </a:rPr>
              <a:t>olycarbonate diaphragm </a:t>
            </a:r>
            <a:r>
              <a:rPr lang="en-US" b="1" dirty="0">
                <a:solidFill>
                  <a:srgbClr val="31859C"/>
                </a:solidFill>
              </a:rPr>
              <a:t>separators </a:t>
            </a:r>
            <a:r>
              <a:rPr lang="en-US" b="1" dirty="0" smtClean="0">
                <a:solidFill>
                  <a:srgbClr val="31859C"/>
                </a:solidFill>
              </a:rPr>
              <a:t>have been </a:t>
            </a:r>
            <a:r>
              <a:rPr lang="en-US" b="1" dirty="0">
                <a:solidFill>
                  <a:srgbClr val="31859C"/>
                </a:solidFill>
              </a:rPr>
              <a:t>inserted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800396" y="1154410"/>
            <a:ext cx="30509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15968"/>
                </a:solidFill>
              </a:rPr>
              <a:t>to avoid the bus-bar to vessel current flow </a:t>
            </a:r>
            <a:r>
              <a:rPr lang="en-US" dirty="0" smtClean="0">
                <a:solidFill>
                  <a:srgbClr val="215968"/>
                </a:solidFill>
              </a:rPr>
              <a:t>an </a:t>
            </a:r>
            <a:r>
              <a:rPr lang="en-US" dirty="0">
                <a:solidFill>
                  <a:srgbClr val="215968"/>
                </a:solidFill>
              </a:rPr>
              <a:t>insulating </a:t>
            </a:r>
            <a:endParaRPr lang="en-US" dirty="0" smtClean="0">
              <a:solidFill>
                <a:srgbClr val="215968"/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spacer ring has been inserted 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2322082" y="2475743"/>
            <a:ext cx="0" cy="3341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2322082" y="4010255"/>
            <a:ext cx="0" cy="3768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16200000" flipV="1">
            <a:off x="1993872" y="943615"/>
            <a:ext cx="1481664" cy="291944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965172" y="4691559"/>
            <a:ext cx="3273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May 2017</a:t>
            </a:r>
            <a:r>
              <a:rPr lang="en-US" b="1" dirty="0" smtClean="0"/>
              <a:t>: Insertion of</a:t>
            </a:r>
          </a:p>
          <a:p>
            <a:r>
              <a:rPr lang="en-US" b="1" dirty="0" smtClean="0">
                <a:solidFill>
                  <a:srgbClr val="31859C"/>
                </a:solidFill>
              </a:rPr>
              <a:t>Polycarbonate lower diaphragm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60259" y="2755542"/>
            <a:ext cx="858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lower</a:t>
            </a:r>
          </a:p>
          <a:p>
            <a:pPr algn="ctr"/>
            <a:r>
              <a:rPr lang="en-US" sz="12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diaphragm</a:t>
            </a:r>
            <a:endParaRPr lang="en-US" sz="12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043416" y="5491824"/>
            <a:ext cx="7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lower</a:t>
            </a:r>
          </a:p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diaphragm</a:t>
            </a:r>
            <a:endParaRPr lang="en-US" sz="1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101422" y="1515786"/>
            <a:ext cx="7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lower</a:t>
            </a:r>
          </a:p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diaphragm</a:t>
            </a:r>
            <a:endParaRPr lang="en-US" sz="1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880676" y="6069568"/>
            <a:ext cx="3393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215968"/>
                </a:solidFill>
              </a:rPr>
              <a:t>Lower spacer ring </a:t>
            </a:r>
            <a:r>
              <a:rPr lang="en-US" u="sng" dirty="0" smtClean="0">
                <a:solidFill>
                  <a:srgbClr val="215968"/>
                </a:solidFill>
              </a:rPr>
              <a:t>not yet</a:t>
            </a:r>
            <a:r>
              <a:rPr lang="en-US" dirty="0" smtClean="0">
                <a:solidFill>
                  <a:srgbClr val="215968"/>
                </a:solidFill>
              </a:rPr>
              <a:t> inserted</a:t>
            </a:r>
            <a:endParaRPr lang="en-US" dirty="0">
              <a:solidFill>
                <a:srgbClr val="215968"/>
              </a:solidFill>
            </a:endParaRPr>
          </a:p>
        </p:txBody>
      </p:sp>
      <p:cxnSp>
        <p:nvCxnSpPr>
          <p:cNvPr id="46" name="Straight Arrow Connector 45"/>
          <p:cNvCxnSpPr>
            <a:stCxn id="45" idx="1"/>
          </p:cNvCxnSpPr>
          <p:nvPr/>
        </p:nvCxnSpPr>
        <p:spPr>
          <a:xfrm rot="10800000" flipV="1">
            <a:off x="2605012" y="6254233"/>
            <a:ext cx="275664" cy="314841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5839" y="0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214981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777343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16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650863" y="1616075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43737" y="5667056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05338" y="4298662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FFFFFF"/>
                </a:solidFill>
              </a:rPr>
              <a:t>Shot </a:t>
            </a:r>
            <a:r>
              <a:rPr lang="en-US" sz="1400" b="1" i="1" dirty="0" smtClean="0">
                <a:solidFill>
                  <a:srgbClr val="FFFFFF"/>
                </a:solidFill>
              </a:rPr>
              <a:t>567</a:t>
            </a:r>
            <a:endParaRPr lang="en-US" sz="1400" b="1" i="1" dirty="0">
              <a:solidFill>
                <a:srgbClr val="FFFF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04303" y="4285140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Shot </a:t>
            </a:r>
            <a:r>
              <a:rPr lang="en-US" sz="1400" b="1" i="1" dirty="0" smtClean="0">
                <a:solidFill>
                  <a:schemeClr val="bg1"/>
                </a:solidFill>
              </a:rPr>
              <a:t>567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1011" y="3412165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FFFFFF"/>
                </a:solidFill>
              </a:rPr>
              <a:t>Shot </a:t>
            </a:r>
            <a:r>
              <a:rPr lang="en-US" sz="1400" b="1" i="1" dirty="0" smtClean="0">
                <a:solidFill>
                  <a:srgbClr val="FFFFFF"/>
                </a:solidFill>
              </a:rPr>
              <a:t>567</a:t>
            </a:r>
            <a:endParaRPr lang="en-US" sz="1400" b="1" i="1" dirty="0">
              <a:solidFill>
                <a:srgbClr val="FFFF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30" y="1076666"/>
            <a:ext cx="2742622" cy="27509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0950" y="3213558"/>
            <a:ext cx="5903049" cy="33757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" y="3827582"/>
            <a:ext cx="3222442" cy="275091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194729">
            <a:off x="3382822" y="3712131"/>
            <a:ext cx="1807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6D9F1"/>
                </a:solidFill>
              </a:rPr>
              <a:t>u</a:t>
            </a:r>
            <a:r>
              <a:rPr lang="en-US" dirty="0" smtClean="0">
                <a:solidFill>
                  <a:srgbClr val="C6D9F1"/>
                </a:solidFill>
              </a:rPr>
              <a:t>pper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diaphragm</a:t>
            </a:r>
            <a:endParaRPr lang="en-US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20970620">
            <a:off x="3547282" y="5513014"/>
            <a:ext cx="1783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lower diaphragm</a:t>
            </a:r>
            <a:endParaRPr lang="en-US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22671" y="3176925"/>
            <a:ext cx="6395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PF2up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99309" y="6318203"/>
            <a:ext cx="7151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PF2low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09417" y="3047703"/>
            <a:ext cx="7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upper</a:t>
            </a:r>
          </a:p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diaphragm</a:t>
            </a:r>
            <a:endParaRPr lang="en-US" sz="1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06554" y="6036630"/>
            <a:ext cx="7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upper</a:t>
            </a:r>
          </a:p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diaphragm</a:t>
            </a:r>
            <a:endParaRPr lang="en-US" sz="1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3752" y="461777"/>
            <a:ext cx="3192990" cy="273957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 rot="2124325">
            <a:off x="3556705" y="2406201"/>
            <a:ext cx="7660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spacer ring</a:t>
            </a:r>
            <a:endParaRPr lang="en-US" sz="1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3321" y="1056315"/>
            <a:ext cx="2910679" cy="214503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1911058">
            <a:off x="6289465" y="2237896"/>
            <a:ext cx="7660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spacer ring</a:t>
            </a:r>
            <a:endParaRPr lang="en-US" sz="1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38" y="8233"/>
            <a:ext cx="36106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May 2017</a:t>
            </a:r>
            <a:r>
              <a:rPr lang="en-US" b="1" dirty="0" smtClean="0"/>
              <a:t>: Insertion of</a:t>
            </a:r>
          </a:p>
          <a:p>
            <a:r>
              <a:rPr lang="en-US" b="1" dirty="0" smtClean="0">
                <a:solidFill>
                  <a:srgbClr val="31859C"/>
                </a:solidFill>
              </a:rPr>
              <a:t>Polycarbonate upper diaphragm</a:t>
            </a:r>
          </a:p>
          <a:p>
            <a:r>
              <a:rPr lang="en-US" b="1" dirty="0" smtClean="0"/>
              <a:t>&amp; </a:t>
            </a:r>
            <a:r>
              <a:rPr lang="en-US" b="1" dirty="0" smtClean="0">
                <a:solidFill>
                  <a:srgbClr val="31859C"/>
                </a:solidFill>
              </a:rPr>
              <a:t>Polycarbonate spacer ring</a:t>
            </a:r>
            <a:endParaRPr lang="en-US" b="1" dirty="0">
              <a:solidFill>
                <a:srgbClr val="31859C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90569">
            <a:off x="7062766" y="5169096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1-2 mm clearance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1415577">
            <a:off x="6364784" y="4020182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1-2 mm clearance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5839" y="-8141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775108" y="6505981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777343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17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743737" y="1616075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43737" y="5667056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05338" y="4298662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FFFFFF"/>
                </a:solidFill>
              </a:rPr>
              <a:t>Shot </a:t>
            </a:r>
            <a:r>
              <a:rPr lang="en-US" sz="1400" b="1" i="1" dirty="0" smtClean="0">
                <a:solidFill>
                  <a:srgbClr val="FFFFFF"/>
                </a:solidFill>
              </a:rPr>
              <a:t>567</a:t>
            </a:r>
            <a:endParaRPr lang="en-US" sz="1400" b="1" i="1" dirty="0">
              <a:solidFill>
                <a:srgbClr val="FFFF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04303" y="4285140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Shot </a:t>
            </a:r>
            <a:r>
              <a:rPr lang="en-US" sz="1400" b="1" i="1" dirty="0" smtClean="0">
                <a:solidFill>
                  <a:schemeClr val="bg1"/>
                </a:solidFill>
              </a:rPr>
              <a:t>567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1011" y="3412165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FFFFFF"/>
                </a:solidFill>
              </a:rPr>
              <a:t>Shot </a:t>
            </a:r>
            <a:r>
              <a:rPr lang="en-US" sz="1400" b="1" i="1" dirty="0" smtClean="0">
                <a:solidFill>
                  <a:srgbClr val="FFFFFF"/>
                </a:solidFill>
              </a:rPr>
              <a:t>567</a:t>
            </a:r>
            <a:endParaRPr lang="en-US" sz="1400" b="1" i="1" dirty="0">
              <a:solidFill>
                <a:srgbClr val="FFFFFF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02" y="2019355"/>
            <a:ext cx="5374209" cy="219368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7353" y="673955"/>
            <a:ext cx="55349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A23FF"/>
                </a:solidFill>
              </a:rPr>
              <a:t>Some spurious and concentrated plasma current still sneaks through the narrow clearance (1-2 mm) between </a:t>
            </a:r>
            <a:r>
              <a:rPr lang="en-US" b="1" i="1" dirty="0" smtClean="0">
                <a:solidFill>
                  <a:srgbClr val="31859C"/>
                </a:solidFill>
              </a:rPr>
              <a:t>polycarbonate cylindrical lining and diaphragm</a:t>
            </a:r>
            <a:r>
              <a:rPr lang="en-US" dirty="0" smtClean="0"/>
              <a:t>,</a:t>
            </a:r>
          </a:p>
          <a:p>
            <a:r>
              <a:rPr lang="en-US" b="1" cap="all" dirty="0" smtClean="0">
                <a:solidFill>
                  <a:srgbClr val="FF0000"/>
                </a:solidFill>
              </a:rPr>
              <a:t>p</a:t>
            </a:r>
            <a:r>
              <a:rPr lang="en-US" b="1" dirty="0" smtClean="0">
                <a:solidFill>
                  <a:srgbClr val="FF0000"/>
                </a:solidFill>
              </a:rPr>
              <a:t>lasma currents with </a:t>
            </a:r>
            <a:r>
              <a:rPr lang="en-US" b="1" u="sng" dirty="0" smtClean="0">
                <a:solidFill>
                  <a:srgbClr val="FF0000"/>
                </a:solidFill>
              </a:rPr>
              <a:t>8.6 kA</a:t>
            </a:r>
            <a:r>
              <a:rPr lang="en-US" b="1" dirty="0" smtClean="0">
                <a:solidFill>
                  <a:srgbClr val="FF0000"/>
                </a:solidFill>
              </a:rPr>
              <a:t> through PF2 are achieved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Power input 1.65 MW</a:t>
            </a:r>
            <a:r>
              <a:rPr lang="en-US" dirty="0" smtClean="0"/>
              <a:t>, Anode-cathode voltage 195 V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1" y="4136672"/>
            <a:ext cx="660412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AF6F"/>
                </a:solidFill>
              </a:rPr>
              <a:t>With currents through PF2 exceeding </a:t>
            </a:r>
            <a:r>
              <a:rPr lang="en-US" sz="1600" b="1" dirty="0" smtClean="0">
                <a:solidFill>
                  <a:srgbClr val="00AF6F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00AF6F"/>
                </a:solidFill>
              </a:rPr>
              <a:t>6kA the </a:t>
            </a:r>
          </a:p>
          <a:p>
            <a:r>
              <a:rPr lang="en-US" sz="1600" b="1" dirty="0" smtClean="0">
                <a:solidFill>
                  <a:srgbClr val="00AF6F"/>
                </a:solidFill>
              </a:rPr>
              <a:t>rotational transform of plasma centerpost (q </a:t>
            </a:r>
            <a:r>
              <a:rPr lang="en-US" sz="1600" b="1" dirty="0" smtClean="0">
                <a:solidFill>
                  <a:srgbClr val="00AF6F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00AF6F"/>
                </a:solidFill>
                <a:cs typeface="Times New Roman"/>
              </a:rPr>
              <a:t>2.5-</a:t>
            </a:r>
            <a:r>
              <a:rPr lang="en-US" sz="1600" b="1" dirty="0" smtClean="0">
                <a:solidFill>
                  <a:srgbClr val="00AF6F"/>
                </a:solidFill>
              </a:rPr>
              <a:t>3)</a:t>
            </a:r>
          </a:p>
          <a:p>
            <a:r>
              <a:rPr lang="en-US" sz="1600" b="1" dirty="0" smtClean="0">
                <a:solidFill>
                  <a:srgbClr val="00AF6F"/>
                </a:solidFill>
              </a:rPr>
              <a:t>becomes clearly visible…</a:t>
            </a:r>
          </a:p>
          <a:p>
            <a:endParaRPr lang="en-US" sz="800" b="1" i="1" dirty="0">
              <a:solidFill>
                <a:srgbClr val="00AF6F"/>
              </a:solidFill>
            </a:endParaRPr>
          </a:p>
          <a:p>
            <a:r>
              <a:rPr lang="en-US" b="1" i="1" dirty="0" smtClean="0">
                <a:solidFill>
                  <a:srgbClr val="0A23FF"/>
                </a:solidFill>
              </a:rPr>
              <a:t>The plasma centerpost seems to rotate azimuthally </a:t>
            </a:r>
            <a:r>
              <a:rPr lang="en-US" b="1" dirty="0" smtClean="0">
                <a:solidFill>
                  <a:srgbClr val="0A23FF"/>
                </a:solidFill>
              </a:rPr>
              <a:t>(</a:t>
            </a:r>
            <a:r>
              <a:rPr lang="en-US" b="1" i="1" dirty="0" smtClean="0">
                <a:solidFill>
                  <a:srgbClr val="0A23FF"/>
                </a:solidFill>
              </a:rPr>
              <a:t>          </a:t>
            </a:r>
            <a:r>
              <a:rPr lang="en-US" b="1" dirty="0" smtClean="0">
                <a:solidFill>
                  <a:srgbClr val="0A23FF"/>
                </a:solidFill>
              </a:rPr>
              <a:t>)</a:t>
            </a:r>
          </a:p>
          <a:p>
            <a:r>
              <a:rPr lang="en-US" b="1" i="1" dirty="0" smtClean="0">
                <a:solidFill>
                  <a:srgbClr val="0A23FF"/>
                </a:solidFill>
              </a:rPr>
              <a:t>in clockwise direction (looking from above)</a:t>
            </a:r>
          </a:p>
          <a:p>
            <a:r>
              <a:rPr lang="en-US" sz="1600" b="1" i="1" dirty="0" smtClean="0">
                <a:solidFill>
                  <a:srgbClr val="0A23FF"/>
                </a:solidFill>
              </a:rPr>
              <a:t>(…the six-phased cathodic rotation is switched off…)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-3882" y="2753"/>
            <a:ext cx="80457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n>
                  <a:solidFill>
                    <a:srgbClr val="00AF6F"/>
                  </a:solidFill>
                </a:ln>
              </a:rPr>
              <a:t>June 2017 </a:t>
            </a:r>
            <a:r>
              <a:rPr lang="en-US" sz="1600" b="1" dirty="0" smtClean="0"/>
              <a:t>Plasma with </a:t>
            </a:r>
            <a:r>
              <a:rPr lang="en-US" sz="1600" b="1" dirty="0" smtClean="0">
                <a:solidFill>
                  <a:srgbClr val="31859C"/>
                </a:solidFill>
              </a:rPr>
              <a:t>Polycarbonate two diaphragms </a:t>
            </a:r>
            <a:r>
              <a:rPr lang="en-US" sz="1600" b="1" dirty="0" smtClean="0"/>
              <a:t>&amp; </a:t>
            </a:r>
            <a:r>
              <a:rPr lang="en-US" sz="1600" b="1" dirty="0" smtClean="0">
                <a:solidFill>
                  <a:srgbClr val="31859C"/>
                </a:solidFill>
              </a:rPr>
              <a:t>upper Polycarbonate spacer ring</a:t>
            </a:r>
            <a:endParaRPr lang="en-US" sz="1600" b="1" dirty="0" smtClean="0">
              <a:ln>
                <a:solidFill>
                  <a:srgbClr val="00AF6F"/>
                </a:solidFill>
              </a:ln>
            </a:endParaRPr>
          </a:p>
          <a:p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High currents (8 kA),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external PF coils are on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endParaRPr lang="en-US" sz="2000" dirty="0"/>
          </a:p>
        </p:txBody>
      </p:sp>
      <p:pic>
        <p:nvPicPr>
          <p:cNvPr id="45" name="Shot614-8.6kA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03272" y="696007"/>
            <a:ext cx="3447288" cy="5966460"/>
          </a:xfrm>
          <a:prstGeom prst="rect">
            <a:avLst/>
          </a:prstGeom>
        </p:spPr>
      </p:pic>
      <p:cxnSp>
        <p:nvCxnSpPr>
          <p:cNvPr id="47" name="Straight Arrow Connector 46"/>
          <p:cNvCxnSpPr>
            <a:stCxn id="25" idx="3"/>
          </p:cNvCxnSpPr>
          <p:nvPr/>
        </p:nvCxnSpPr>
        <p:spPr>
          <a:xfrm>
            <a:off x="5572301" y="1412619"/>
            <a:ext cx="313400" cy="16240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8269835" y="716524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614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176672" y="1908991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176672" y="5426870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628" y="5941633"/>
            <a:ext cx="5095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cap="all" dirty="0" smtClean="0"/>
              <a:t>t</a:t>
            </a:r>
            <a:r>
              <a:rPr lang="en-US" i="1" dirty="0" smtClean="0"/>
              <a:t>he spurious plasma current closes on the</a:t>
            </a:r>
          </a:p>
          <a:p>
            <a:r>
              <a:rPr lang="en-US" i="1" dirty="0" smtClean="0"/>
              <a:t>outside of PF2low, producing bright filaments</a:t>
            </a:r>
            <a:endParaRPr lang="en-US" i="1" dirty="0"/>
          </a:p>
        </p:txBody>
      </p:sp>
      <p:cxnSp>
        <p:nvCxnSpPr>
          <p:cNvPr id="35" name="Straight Arrow Connector 34"/>
          <p:cNvCxnSpPr/>
          <p:nvPr/>
        </p:nvCxnSpPr>
        <p:spPr>
          <a:xfrm flipV="1">
            <a:off x="4359729" y="5272575"/>
            <a:ext cx="2579463" cy="11268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25" idx="3"/>
          </p:cNvCxnSpPr>
          <p:nvPr/>
        </p:nvCxnSpPr>
        <p:spPr>
          <a:xfrm flipH="1">
            <a:off x="4671030" y="1412619"/>
            <a:ext cx="901271" cy="2375"/>
          </a:xfrm>
          <a:prstGeom prst="line">
            <a:avLst/>
          </a:prstGeom>
          <a:noFill/>
          <a:ln w="25400" cap="flat" cmpd="sng" algn="ctr">
            <a:solidFill>
              <a:srgbClr val="4F81BD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33" name="Picture 32" descr="EXB_blu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2412" y="5057048"/>
            <a:ext cx="499889" cy="268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0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3625" y="624672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775108" y="6505981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777343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18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743737" y="1616075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43737" y="5667056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05338" y="4477697"/>
            <a:ext cx="5634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FFFFFF"/>
                </a:solidFill>
              </a:rPr>
              <a:t>Shot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04303" y="4285140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Shot </a:t>
            </a:r>
            <a:r>
              <a:rPr lang="en-US" sz="1400" b="1" i="1" dirty="0" smtClean="0">
                <a:solidFill>
                  <a:schemeClr val="bg1"/>
                </a:solidFill>
              </a:rPr>
              <a:t>567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1011" y="3412165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FFFFFF"/>
                </a:solidFill>
              </a:rPr>
              <a:t>Shot </a:t>
            </a:r>
            <a:r>
              <a:rPr lang="en-US" sz="1400" b="1" i="1" dirty="0" smtClean="0">
                <a:solidFill>
                  <a:srgbClr val="FFFFFF"/>
                </a:solidFill>
              </a:rPr>
              <a:t>567</a:t>
            </a:r>
            <a:endParaRPr lang="en-US" sz="1400" b="1" i="1" dirty="0">
              <a:solidFill>
                <a:srgbClr val="FFFFFF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02185" y="1644940"/>
            <a:ext cx="3675261" cy="4594077"/>
          </a:xfrm>
          <a:prstGeom prst="rect">
            <a:avLst/>
          </a:prstGeom>
        </p:spPr>
      </p:pic>
      <p:cxnSp>
        <p:nvCxnSpPr>
          <p:cNvPr id="33" name="Straight Arrow Connector 32"/>
          <p:cNvCxnSpPr/>
          <p:nvPr/>
        </p:nvCxnSpPr>
        <p:spPr>
          <a:xfrm flipV="1">
            <a:off x="8572067" y="6159934"/>
            <a:ext cx="0" cy="264334"/>
          </a:xfrm>
          <a:prstGeom prst="straightConnector1">
            <a:avLst/>
          </a:prstGeom>
          <a:ln w="28575">
            <a:solidFill>
              <a:srgbClr val="626970"/>
            </a:solidFill>
            <a:tailEnd type="arrow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99802" y="21506"/>
            <a:ext cx="83492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PF coils casings built as </a:t>
            </a:r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floating</a:t>
            </a:r>
          </a:p>
          <a:p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Electrostatic </a:t>
            </a:r>
            <a:r>
              <a:rPr lang="en-US" b="1" dirty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potential is dominated by the plasma; </a:t>
            </a:r>
            <a:r>
              <a:rPr lang="en-US" b="1" dirty="0">
                <a:solidFill>
                  <a:srgbClr val="FF0000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PF coils casings better left floating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!</a:t>
            </a:r>
          </a:p>
          <a:p>
            <a:r>
              <a:rPr lang="en-US" b="1" dirty="0" smtClean="0">
                <a:solidFill>
                  <a:srgbClr val="558ED5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Upper lid &amp; extension also better left floating! </a:t>
            </a:r>
            <a:r>
              <a:rPr lang="en-US" b="1" dirty="0">
                <a:solidFill>
                  <a:srgbClr val="31859C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	</a:t>
            </a:r>
            <a:r>
              <a:rPr lang="en-US" b="1" dirty="0" smtClean="0">
                <a:solidFill>
                  <a:srgbClr val="31859C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													          </a:t>
            </a:r>
            <a:r>
              <a:rPr lang="en-US" b="1" dirty="0" smtClean="0">
                <a:solidFill>
                  <a:srgbClr val="558ED5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through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Polycarbonate spacer ring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  <a:ea typeface="华文细黑"/>
              <a:cs typeface="华文细黑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831055" y="1931060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6600"/>
                </a:solidFill>
              </a:rPr>
              <a:t>V</a:t>
            </a:r>
            <a:r>
              <a:rPr lang="en-US" b="1" baseline="-25000" dirty="0" smtClean="0">
                <a:solidFill>
                  <a:srgbClr val="FF6600"/>
                </a:solidFill>
              </a:rPr>
              <a:t>PF4up </a:t>
            </a:r>
            <a:r>
              <a:rPr lang="en-US" b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6600"/>
                </a:solidFill>
              </a:rPr>
              <a:t>130 </a:t>
            </a:r>
            <a:r>
              <a:rPr lang="en-US" b="1" dirty="0">
                <a:solidFill>
                  <a:srgbClr val="FF6600"/>
                </a:solidFill>
              </a:rPr>
              <a:t>V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831055" y="2210307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B"/>
                </a:solidFill>
              </a:rPr>
              <a:t>V</a:t>
            </a:r>
            <a:r>
              <a:rPr lang="en-US" b="1" baseline="-25000" dirty="0" smtClean="0">
                <a:solidFill>
                  <a:srgbClr val="FF000B"/>
                </a:solidFill>
              </a:rPr>
              <a:t>anode </a:t>
            </a:r>
            <a:r>
              <a:rPr lang="en-US" b="1" dirty="0" smtClean="0">
                <a:solidFill>
                  <a:srgbClr val="FF000B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000B"/>
                </a:solidFill>
              </a:rPr>
              <a:t>+150 </a:t>
            </a:r>
            <a:r>
              <a:rPr lang="en-US" b="1" dirty="0">
                <a:solidFill>
                  <a:srgbClr val="FF000B"/>
                </a:solidFill>
              </a:rPr>
              <a:t>V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33085" y="2599977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E5BD48"/>
                </a:solidFill>
              </a:rPr>
              <a:t>V</a:t>
            </a:r>
            <a:r>
              <a:rPr lang="en-US" b="1" baseline="-25000" dirty="0" smtClean="0">
                <a:solidFill>
                  <a:srgbClr val="E5BD48"/>
                </a:solidFill>
              </a:rPr>
              <a:t>PF2-3up </a:t>
            </a:r>
            <a:r>
              <a:rPr lang="en-US" b="1" dirty="0" smtClean="0">
                <a:solidFill>
                  <a:srgbClr val="E5BD48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E5BD48"/>
                </a:solidFill>
              </a:rPr>
              <a:t>+75 </a:t>
            </a:r>
            <a:r>
              <a:rPr lang="en-US" b="1" dirty="0">
                <a:solidFill>
                  <a:srgbClr val="E5BD48"/>
                </a:solidFill>
              </a:rPr>
              <a:t>V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843665" y="4693127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908D7B"/>
                </a:solidFill>
              </a:rPr>
              <a:t>V</a:t>
            </a:r>
            <a:r>
              <a:rPr lang="en-US" b="1" baseline="-25000" dirty="0" smtClean="0">
                <a:solidFill>
                  <a:srgbClr val="908D7B"/>
                </a:solidFill>
              </a:rPr>
              <a:t>PF2-3low </a:t>
            </a:r>
            <a:r>
              <a:rPr lang="en-US" b="1" dirty="0" smtClean="0">
                <a:solidFill>
                  <a:srgbClr val="908D7B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908D7B"/>
                </a:solidFill>
              </a:rPr>
              <a:t>+20 </a:t>
            </a:r>
            <a:r>
              <a:rPr lang="en-US" b="1" dirty="0">
                <a:solidFill>
                  <a:srgbClr val="908D7B"/>
                </a:solidFill>
              </a:rPr>
              <a:t>V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841896" y="5137817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A23FF"/>
                </a:solidFill>
              </a:rPr>
              <a:t>V</a:t>
            </a:r>
            <a:r>
              <a:rPr lang="en-US" b="1" baseline="-25000" dirty="0" smtClean="0">
                <a:solidFill>
                  <a:srgbClr val="0A23FF"/>
                </a:solidFill>
              </a:rPr>
              <a:t>cathode </a:t>
            </a:r>
            <a:r>
              <a:rPr lang="en-US" b="1" dirty="0" smtClean="0">
                <a:solidFill>
                  <a:srgbClr val="0A23FF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0A23FF"/>
                </a:solidFill>
              </a:rPr>
              <a:t>-45 </a:t>
            </a:r>
            <a:r>
              <a:rPr lang="en-US" b="1" dirty="0">
                <a:solidFill>
                  <a:srgbClr val="0A23FF"/>
                </a:solidFill>
              </a:rPr>
              <a:t>V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38130" y="539458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en-US" b="1" baseline="-25000" dirty="0" smtClean="0">
                <a:solidFill>
                  <a:schemeClr val="accent1">
                    <a:lumMod val="75000"/>
                  </a:schemeClr>
                </a:solidFill>
              </a:rPr>
              <a:t>PF4low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-7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V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724037" y="6093676"/>
            <a:ext cx="2819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96969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vacuum vessel at GND </a:t>
            </a:r>
            <a:r>
              <a:rPr lang="en-US" b="1" dirty="0" smtClean="0">
                <a:solidFill>
                  <a:srgbClr val="96969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(0 </a:t>
            </a:r>
            <a:r>
              <a:rPr lang="en-US" altLang="zh-CN" b="1" dirty="0" smtClean="0">
                <a:solidFill>
                  <a:srgbClr val="96969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V)</a:t>
            </a:r>
            <a:endParaRPr lang="en-US" b="1" dirty="0">
              <a:effectLst>
                <a:outerShdw blurRad="63500" dist="63500" dir="2700000">
                  <a:srgbClr val="000000">
                    <a:alpha val="81000"/>
                  </a:srgb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796441" y="3477834"/>
            <a:ext cx="1558978" cy="800219"/>
          </a:xfrm>
          <a:prstGeom prst="rect">
            <a:avLst/>
          </a:prstGeom>
          <a:noFill/>
          <a:ln w="38100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#614 8.6kA Argon</a:t>
            </a:r>
          </a:p>
          <a:p>
            <a:pPr algn="ctr"/>
            <a:r>
              <a:rPr lang="en-US" sz="1400" b="1" dirty="0" smtClean="0"/>
              <a:t>Plasma centerpost </a:t>
            </a:r>
          </a:p>
          <a:p>
            <a:pPr algn="ctr"/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June 2017</a:t>
            </a:r>
            <a:endParaRPr lang="en-US" b="1" dirty="0">
              <a:ln>
                <a:solidFill>
                  <a:srgbClr val="4F81BD"/>
                </a:solidFill>
              </a:ln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400569" y="1583083"/>
            <a:ext cx="3675261" cy="4594077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5440643" y="1234904"/>
            <a:ext cx="3570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upper lid &amp; extension float at 90 V</a:t>
            </a:r>
            <a:endParaRPr lang="en-US" b="1" dirty="0">
              <a:solidFill>
                <a:schemeClr val="accent6">
                  <a:lumMod val="75000"/>
                </a:schemeClr>
              </a:solidFill>
              <a:effectLst>
                <a:outerShdw blurRad="63500" dist="63500" dir="2700000">
                  <a:srgbClr val="000000">
                    <a:alpha val="81000"/>
                  </a:srgb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sp>
        <p:nvSpPr>
          <p:cNvPr id="48" name="Equal 47"/>
          <p:cNvSpPr/>
          <p:nvPr/>
        </p:nvSpPr>
        <p:spPr>
          <a:xfrm>
            <a:off x="5327558" y="1987464"/>
            <a:ext cx="176761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Equal 48"/>
          <p:cNvSpPr/>
          <p:nvPr/>
        </p:nvSpPr>
        <p:spPr>
          <a:xfrm>
            <a:off x="8965025" y="1987464"/>
            <a:ext cx="176761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 rot="16200000" flipH="1">
            <a:off x="4912639" y="1521412"/>
            <a:ext cx="746458" cy="1408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158540" y="6347800"/>
            <a:ext cx="89312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		Lines</a:t>
            </a:r>
            <a:r>
              <a:rPr lang="en-US" altLang="zh-CN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: magnetic field</a:t>
            </a:r>
            <a:r>
              <a:rPr lang="en-US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dirty="0" smtClean="0"/>
              <a:t> 		</a:t>
            </a:r>
            <a:r>
              <a:rPr lang="en-US" b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b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lor</a:t>
            </a:r>
            <a:r>
              <a:rPr lang="en-US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dirty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b="1" dirty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nto</a:t>
            </a:r>
            <a:r>
              <a:rPr lang="en-US" b="1" dirty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urs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: </a:t>
            </a:r>
            <a:r>
              <a:rPr lang="en-US" b="1" i="1" dirty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elect</a:t>
            </a:r>
            <a:r>
              <a:rPr lang="en-US" b="1" i="1" dirty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rost</a:t>
            </a:r>
            <a:r>
              <a:rPr lang="en-US" b="1" i="1" dirty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atic</a:t>
            </a:r>
            <a:r>
              <a:rPr lang="en-US" b="1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i="1" dirty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pote</a:t>
            </a:r>
            <a:r>
              <a:rPr lang="en-US" b="1" i="1" dirty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ntial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, Arrows: E field   </a:t>
            </a: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8965025" y="1334094"/>
            <a:ext cx="0" cy="242201"/>
          </a:xfrm>
          <a:prstGeom prst="straightConnector1">
            <a:avLst/>
          </a:prstGeom>
          <a:ln w="28575">
            <a:solidFill>
              <a:srgbClr val="FF6600"/>
            </a:solidFill>
            <a:tailEnd type="arrow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29318" y="-5388"/>
            <a:ext cx="60358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High currents (8 kA), switching on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the external PF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coils</a:t>
            </a:r>
            <a:r>
              <a:rPr lang="en-US" sz="2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endParaRPr lang="en-US" sz="2000" dirty="0"/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5335370" y="2424510"/>
            <a:ext cx="41309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5310947" y="5352295"/>
            <a:ext cx="41309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1986623" y="4510261"/>
            <a:ext cx="5822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PF2low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277420" y="4801058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PF3.1low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340269" y="5678007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PF4.2low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674050" y="5262816"/>
            <a:ext cx="630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Cathode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857671" y="5488485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PF4.1low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762936" y="4388043"/>
            <a:ext cx="813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Ext.Coil low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749913" y="3184012"/>
            <a:ext cx="7490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Ext.Coil up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984035" y="3063683"/>
            <a:ext cx="51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PF2up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277420" y="2754120"/>
            <a:ext cx="6136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PF3.1up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709946" y="2294601"/>
            <a:ext cx="5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Anode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331648" y="1889669"/>
            <a:ext cx="6136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PF4.2up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865812" y="2079948"/>
            <a:ext cx="6136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PF4.1up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616" y="944301"/>
            <a:ext cx="3998248" cy="646331"/>
          </a:xfrm>
          <a:prstGeom prst="rect">
            <a:avLst/>
          </a:prstGeom>
          <a:noFill/>
          <a:ln w="38100" cmpd="sng"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6600"/>
                </a:solidFill>
                <a:latin typeface="Arial Bold"/>
                <a:cs typeface="Arial Bold"/>
              </a:rPr>
              <a:t>Strong toroidal rotation due to</a:t>
            </a:r>
          </a:p>
          <a:p>
            <a:r>
              <a:rPr lang="en-US" b="1" dirty="0">
                <a:solidFill>
                  <a:srgbClr val="FF6600"/>
                </a:solidFill>
                <a:latin typeface="Arial Bold"/>
                <a:cs typeface="Arial Bold"/>
              </a:rPr>
              <a:t>prevents any anchoring on Anode! </a:t>
            </a:r>
          </a:p>
        </p:txBody>
      </p:sp>
      <p:pic>
        <p:nvPicPr>
          <p:cNvPr id="53" name="Picture 52" descr="EXB_arancion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9369" y="987004"/>
            <a:ext cx="499889" cy="2560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3625" y="0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996258" y="6505981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777343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19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743737" y="1616075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43737" y="5667056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05338" y="4477697"/>
            <a:ext cx="5634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FFFFFF"/>
                </a:solidFill>
              </a:rPr>
              <a:t>Shot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04303" y="4285140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Shot </a:t>
            </a:r>
            <a:r>
              <a:rPr lang="en-US" sz="1400" b="1" i="1" dirty="0" smtClean="0">
                <a:solidFill>
                  <a:schemeClr val="bg1"/>
                </a:solidFill>
              </a:rPr>
              <a:t>567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1011" y="3412165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FFFFFF"/>
                </a:solidFill>
              </a:rPr>
              <a:t>Shot </a:t>
            </a:r>
            <a:r>
              <a:rPr lang="en-US" sz="1400" b="1" i="1" dirty="0" smtClean="0">
                <a:solidFill>
                  <a:srgbClr val="FFFFFF"/>
                </a:solidFill>
              </a:rPr>
              <a:t>567</a:t>
            </a:r>
            <a:endParaRPr lang="en-US" sz="1400" b="1" i="1" dirty="0">
              <a:solidFill>
                <a:srgbClr val="FFFFFF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309833" y="351044"/>
            <a:ext cx="48185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June 2017</a:t>
            </a:r>
            <a:endParaRPr lang="en-US" b="1" dirty="0" smtClean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Switching off the external PF coils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it is possible to have a more uniform distribution </a:t>
            </a:r>
            <a:r>
              <a:rPr lang="en-US" dirty="0"/>
              <a:t>of the spurious </a:t>
            </a:r>
            <a:r>
              <a:rPr lang="en-US" dirty="0" smtClean="0"/>
              <a:t>plasma current that sneaks </a:t>
            </a:r>
            <a:r>
              <a:rPr lang="en-US" dirty="0"/>
              <a:t>through the narrow clearance (1-2 mm) between </a:t>
            </a:r>
            <a:r>
              <a:rPr lang="en-US" dirty="0">
                <a:solidFill>
                  <a:srgbClr val="31859C"/>
                </a:solidFill>
              </a:rPr>
              <a:t>polycarbonate cylindrical lining and </a:t>
            </a:r>
            <a:r>
              <a:rPr lang="en-US" dirty="0" smtClean="0">
                <a:solidFill>
                  <a:srgbClr val="31859C"/>
                </a:solidFill>
              </a:rPr>
              <a:t>diaphragm</a:t>
            </a:r>
            <a:r>
              <a:rPr lang="en-US" dirty="0" smtClean="0">
                <a:solidFill>
                  <a:srgbClr val="000000"/>
                </a:solidFill>
              </a:rPr>
              <a:t>, however in this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case </a:t>
            </a:r>
            <a:r>
              <a:rPr lang="en-US" dirty="0"/>
              <a:t>the plasma currents </a:t>
            </a:r>
            <a:r>
              <a:rPr lang="en-US" dirty="0" smtClean="0"/>
              <a:t>through the PF2 coils reduces to </a:t>
            </a:r>
            <a:r>
              <a:rPr lang="en-US" dirty="0" smtClean="0">
                <a:latin typeface="Times New Roman"/>
                <a:cs typeface="Times New Roman"/>
              </a:rPr>
              <a:t>~</a:t>
            </a:r>
            <a:r>
              <a:rPr lang="en-US" dirty="0" smtClean="0"/>
              <a:t> 6kA</a:t>
            </a:r>
          </a:p>
          <a:p>
            <a:endParaRPr lang="en-US" dirty="0"/>
          </a:p>
          <a:p>
            <a:r>
              <a:rPr lang="en-US" dirty="0" smtClean="0"/>
              <a:t>It is quite evident that the </a:t>
            </a:r>
            <a:r>
              <a:rPr lang="en-US" dirty="0"/>
              <a:t>plasma that sneaks through the upper narrow </a:t>
            </a:r>
            <a:r>
              <a:rPr lang="en-US" dirty="0" smtClean="0"/>
              <a:t>clearance corresponds to the bright filaments on</a:t>
            </a:r>
            <a:r>
              <a:rPr lang="en-US" dirty="0"/>
              <a:t> </a:t>
            </a:r>
            <a:r>
              <a:rPr lang="en-US" dirty="0" smtClean="0"/>
              <a:t>the </a:t>
            </a:r>
            <a:r>
              <a:rPr lang="en-US" dirty="0"/>
              <a:t>outside of </a:t>
            </a:r>
            <a:r>
              <a:rPr lang="en-US" dirty="0" smtClean="0"/>
              <a:t>PF2low, which diffuse towards the clearance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2149" y="4355532"/>
            <a:ext cx="4837176" cy="1954149"/>
          </a:xfrm>
          <a:prstGeom prst="rect">
            <a:avLst/>
          </a:prstGeom>
        </p:spPr>
      </p:pic>
      <p:pic>
        <p:nvPicPr>
          <p:cNvPr id="77" name="Shot665_Trafil-Comp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4292600" cy="6858000"/>
          </a:xfrm>
          <a:prstGeom prst="rect">
            <a:avLst/>
          </a:prstGeom>
        </p:spPr>
      </p:pic>
      <p:cxnSp>
        <p:nvCxnSpPr>
          <p:cNvPr id="78" name="Straight Arrow Connector 77"/>
          <p:cNvCxnSpPr/>
          <p:nvPr/>
        </p:nvCxnSpPr>
        <p:spPr>
          <a:xfrm rot="10800000">
            <a:off x="3948801" y="3036694"/>
            <a:ext cx="434090" cy="2768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rot="10800000" flipV="1">
            <a:off x="2589895" y="3598439"/>
            <a:ext cx="1792996" cy="14232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3246708" y="26843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665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556345" y="1575753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410163" y="5706427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0" fill="hold"/>
                                        <p:tgtEl>
                                          <p:spTgt spid="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6459" y="-8905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488113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pic>
        <p:nvPicPr>
          <p:cNvPr id="25" name="Picture 27" descr="Fig_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49965" y="3553029"/>
            <a:ext cx="1969962" cy="329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5"/>
          <p:cNvSpPr/>
          <p:nvPr/>
        </p:nvSpPr>
        <p:spPr>
          <a:xfrm>
            <a:off x="8592163" y="3187597"/>
            <a:ext cx="514804" cy="658204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31" y="3208242"/>
            <a:ext cx="36033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ea typeface="Times New Roman"/>
                <a:cs typeface="Comic Sans MS"/>
              </a:rPr>
              <a:t>PROTO-</a:t>
            </a: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ea typeface="Times New Roman"/>
                <a:cs typeface="Comic Sans MS"/>
              </a:rPr>
              <a:t>SPHERA key differences</a:t>
            </a:r>
            <a:r>
              <a:rPr lang="fr-FR" sz="2000" b="1" kern="0" dirty="0">
                <a:solidFill>
                  <a:srgbClr val="FF03BA"/>
                </a:solidFill>
                <a:ea typeface="Times New Roman"/>
                <a:cs typeface="Comic Sans MS"/>
              </a:rPr>
              <a:t>: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03BA"/>
              </a:solidFill>
              <a:effectLst/>
              <a:uLnTx/>
              <a:uFillTx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rot="10800000">
            <a:off x="43611" y="3241956"/>
            <a:ext cx="9077911" cy="1588"/>
          </a:xfrm>
          <a:prstGeom prst="line">
            <a:avLst/>
          </a:prstGeom>
          <a:noFill/>
          <a:ln w="25400" cap="flat" cmpd="sng" algn="ctr">
            <a:solidFill>
              <a:srgbClr val="4F81BD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5" name="Text Box 23"/>
          <p:cNvSpPr txBox="1">
            <a:spLocks noChangeArrowheads="1"/>
          </p:cNvSpPr>
          <p:nvPr/>
        </p:nvSpPr>
        <p:spPr bwMode="auto">
          <a:xfrm>
            <a:off x="203200" y="555086"/>
            <a:ext cx="68411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hlink"/>
                </a:solidFill>
              </a:rPr>
              <a:t>Substitute the Spherical Tokamak central rod with a Screw Pinch plasma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6" name="Text Box 24"/>
          <p:cNvSpPr txBox="1">
            <a:spLocks noChangeArrowheads="1"/>
          </p:cNvSpPr>
          <p:nvPr/>
        </p:nvSpPr>
        <p:spPr bwMode="auto">
          <a:xfrm>
            <a:off x="6926118" y="571686"/>
            <a:ext cx="1133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hlink"/>
                </a:solidFill>
              </a:rPr>
              <a:t>(I</a:t>
            </a:r>
            <a:r>
              <a:rPr lang="en-US" sz="1600" baseline="-25000" dirty="0">
                <a:solidFill>
                  <a:schemeClr val="hlink"/>
                </a:solidFill>
              </a:rPr>
              <a:t>TF</a:t>
            </a:r>
            <a:r>
              <a:rPr lang="en-US" sz="1600" dirty="0">
                <a:solidFill>
                  <a:schemeClr val="hlink"/>
                </a:solidFill>
              </a:rPr>
              <a:t> </a:t>
            </a:r>
            <a:r>
              <a:rPr lang="en-US" sz="1600" dirty="0">
                <a:solidFill>
                  <a:schemeClr val="hlink"/>
                </a:solidFill>
                <a:sym typeface="Symbol" pitchFamily="-107" charset="2"/>
              </a:rPr>
              <a:t>→ </a:t>
            </a:r>
            <a:r>
              <a:rPr lang="en-US" sz="1600" dirty="0">
                <a:solidFill>
                  <a:schemeClr val="hlink"/>
                </a:solidFill>
              </a:rPr>
              <a:t>I</a:t>
            </a:r>
            <a:r>
              <a:rPr lang="en-US" sz="1600" baseline="-25000" dirty="0">
                <a:solidFill>
                  <a:schemeClr val="hlink"/>
                </a:solidFill>
              </a:rPr>
              <a:t>e</a:t>
            </a:r>
            <a:r>
              <a:rPr lang="en-US" sz="1600" dirty="0">
                <a:solidFill>
                  <a:schemeClr val="hlink"/>
                </a:solidFill>
              </a:rPr>
              <a:t>)</a:t>
            </a:r>
            <a:endParaRPr lang="en-US" sz="1400" dirty="0"/>
          </a:p>
        </p:txBody>
      </p:sp>
      <p:pic>
        <p:nvPicPr>
          <p:cNvPr id="38" name="Picture 44" descr="Fig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0172" y="1677132"/>
            <a:ext cx="1844168" cy="1508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 Box 29"/>
          <p:cNvSpPr txBox="1">
            <a:spLocks noChangeArrowheads="1"/>
          </p:cNvSpPr>
          <p:nvPr/>
        </p:nvSpPr>
        <p:spPr bwMode="auto">
          <a:xfrm>
            <a:off x="9200" y="2233855"/>
            <a:ext cx="453212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i="1" dirty="0"/>
              <a:t>Flux Core Spheromak (FCS)</a:t>
            </a:r>
          </a:p>
          <a:p>
            <a:endParaRPr lang="en-US" sz="800" b="1" i="1" dirty="0"/>
          </a:p>
          <a:p>
            <a:r>
              <a:rPr lang="en-US" sz="1400" b="1" i="1" dirty="0"/>
              <a:t>Theory: Taylor &amp; Turner, </a:t>
            </a:r>
            <a:r>
              <a:rPr lang="en-GB" sz="1400" b="1" i="1" dirty="0"/>
              <a:t>Nucl. Fusion 29, 219 (1989)</a:t>
            </a:r>
            <a:r>
              <a:rPr lang="en-US" sz="1400" b="1" i="1" dirty="0"/>
              <a:t> </a:t>
            </a:r>
          </a:p>
          <a:p>
            <a:r>
              <a:rPr lang="en-US" sz="1400" b="1" i="1" dirty="0"/>
              <a:t>Experiment: TS-3; N. Amemiya, et al., JPSJ 63, 1552 (1993)</a:t>
            </a:r>
          </a:p>
        </p:txBody>
      </p:sp>
      <p:sp>
        <p:nvSpPr>
          <p:cNvPr id="41" name="Line 31"/>
          <p:cNvSpPr>
            <a:spLocks noChangeShapeType="1"/>
          </p:cNvSpPr>
          <p:nvPr/>
        </p:nvSpPr>
        <p:spPr bwMode="auto">
          <a:xfrm>
            <a:off x="2725291" y="2451383"/>
            <a:ext cx="1698219" cy="0"/>
          </a:xfrm>
          <a:prstGeom prst="line">
            <a:avLst/>
          </a:prstGeom>
          <a:noFill/>
          <a:ln w="28575">
            <a:solidFill>
              <a:srgbClr val="FF4A0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6271297" y="1522436"/>
            <a:ext cx="286841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D81210"/>
                </a:solidFill>
                <a:latin typeface="Arial"/>
                <a:cs typeface="Arial"/>
              </a:rPr>
              <a:t>But Flux Core Spheromaks are:</a:t>
            </a:r>
          </a:p>
          <a:p>
            <a:endParaRPr lang="en-US" sz="1400" dirty="0">
              <a:solidFill>
                <a:srgbClr val="D81210"/>
              </a:solidFill>
              <a:latin typeface="Arial"/>
              <a:cs typeface="Arial"/>
            </a:endParaRPr>
          </a:p>
          <a:p>
            <a:r>
              <a:rPr lang="en-US" sz="1400" dirty="0">
                <a:solidFill>
                  <a:srgbClr val="D81210"/>
                </a:solidFill>
                <a:latin typeface="Arial"/>
                <a:cs typeface="Arial"/>
              </a:rPr>
              <a:t>• injected by plasma guns</a:t>
            </a:r>
          </a:p>
          <a:p>
            <a:r>
              <a:rPr lang="en-US" sz="1400" dirty="0">
                <a:solidFill>
                  <a:srgbClr val="D81210"/>
                </a:solidFill>
                <a:latin typeface="Arial"/>
                <a:cs typeface="Arial"/>
              </a:rPr>
              <a:t>• formed by ~10 kV</a:t>
            </a:r>
          </a:p>
          <a:p>
            <a:r>
              <a:rPr lang="en-US" sz="1400" dirty="0">
                <a:solidFill>
                  <a:srgbClr val="D81210"/>
                </a:solidFill>
                <a:latin typeface="Arial"/>
                <a:cs typeface="Arial"/>
              </a:rPr>
              <a:t>   voltage on electrodes</a:t>
            </a:r>
          </a:p>
          <a:p>
            <a:r>
              <a:rPr lang="en-US" sz="1400" dirty="0">
                <a:solidFill>
                  <a:srgbClr val="D81210"/>
                </a:solidFill>
                <a:latin typeface="Arial"/>
                <a:cs typeface="Arial"/>
              </a:rPr>
              <a:t>• high pressure prefilled</a:t>
            </a:r>
          </a:p>
          <a:p>
            <a:r>
              <a:rPr lang="en-US" sz="1400" dirty="0">
                <a:solidFill>
                  <a:srgbClr val="D81210"/>
                </a:solidFill>
                <a:latin typeface="Arial"/>
                <a:cs typeface="Arial"/>
              </a:rPr>
              <a:t>• with ST safety factor q≤1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77633" y="9256"/>
            <a:ext cx="37988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ea typeface="Times New Roman"/>
                <a:cs typeface="Comic Sans MS"/>
              </a:rPr>
              <a:t>PROTO-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ea typeface="Times New Roman"/>
                <a:cs typeface="Comic Sans MS"/>
              </a:rPr>
              <a:t>SPHERA concept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FF03BA"/>
              </a:solidFill>
              <a:effectLst/>
              <a:uLnTx/>
              <a:uFillTx/>
            </a:endParaRPr>
          </a:p>
        </p:txBody>
      </p:sp>
      <p:pic>
        <p:nvPicPr>
          <p:cNvPr id="46" name="Picture 45" descr="Confronto_PS-TS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4850" y="3320005"/>
            <a:ext cx="2920898" cy="3530478"/>
          </a:xfrm>
          <a:prstGeom prst="rect">
            <a:avLst/>
          </a:prstGeom>
        </p:spPr>
      </p:pic>
      <p:sp>
        <p:nvSpPr>
          <p:cNvPr id="47" name="Text Box 14"/>
          <p:cNvSpPr txBox="1">
            <a:spLocks noChangeArrowheads="1"/>
          </p:cNvSpPr>
          <p:nvPr/>
        </p:nvSpPr>
        <p:spPr bwMode="auto">
          <a:xfrm>
            <a:off x="2093734" y="4502711"/>
            <a:ext cx="4832384" cy="205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B04D2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• PROTO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B04D2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-SPHERA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formed “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B04D2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slowly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”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   as a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prolated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low aspect ratio 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   Spherical Torus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from the 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   pre-existing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AA8888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plasma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AA8888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centerpost,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AA8888"/>
              </a:solidFill>
              <a:effectLst/>
              <a:uLnTx/>
              <a:uFillTx/>
              <a:ea typeface="Comic Sans MS" pitchFamily="-106" charset="0"/>
              <a:cs typeface="Comic Sans MS" pitchFamily="-106" charset="0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AA8888"/>
                </a:solidFill>
                <a:effectLst/>
                <a:uLnTx/>
                <a:uFillTx/>
                <a:cs typeface="Comic Sans MS"/>
              </a:rPr>
              <a:t>   mushroom-shaped in front of electrodes</a:t>
            </a:r>
            <a:endParaRPr kumimoji="0" lang="en-US" sz="800" b="1" i="0" u="none" strike="noStrike" kern="0" cap="none" spc="0" normalizeH="0" baseline="0" noProof="0" dirty="0">
              <a:ln>
                <a:noFill/>
              </a:ln>
              <a:solidFill>
                <a:srgbClr val="AA8888"/>
              </a:solidFill>
              <a:effectLst/>
              <a:uLnTx/>
              <a:uFillTx/>
              <a:ea typeface="Comic Sans MS" pitchFamily="-106" charset="0"/>
              <a:cs typeface="Comic Sans MS"/>
            </a:endParaRPr>
          </a:p>
          <a:p>
            <a:pPr lvl="0" defTabSz="914400" eaLnBrk="0" hangingPunct="0">
              <a:lnSpc>
                <a:spcPct val="120000"/>
              </a:lnSpc>
              <a:defRPr/>
            </a:pPr>
            <a:r>
              <a:rPr lang="en-US" sz="2000" b="1" kern="0" dirty="0">
                <a:solidFill>
                  <a:srgbClr val="FB04D2"/>
                </a:solidFill>
                <a:ea typeface="Comic Sans MS" pitchFamily="-106" charset="0"/>
                <a:cs typeface="Comic Sans MS" pitchFamily="-106" charset="0"/>
              </a:rPr>
              <a:t>•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At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low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voltage (</a:t>
            </a:r>
            <a:r>
              <a:rPr lang="en-US" sz="2000" b="1" dirty="0" smtClean="0">
                <a:latin typeface="Times New Roman"/>
                <a:cs typeface="Times New Roman"/>
              </a:rPr>
              <a:t>~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100 V),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omic Sans MS" pitchFamily="-106" charset="0"/>
                <a:cs typeface="Comic Sans MS" pitchFamily="-106" charset="0"/>
              </a:rPr>
              <a:t>inside big vessel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070857" y="3488058"/>
            <a:ext cx="53527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4400" eaLnBrk="0" hangingPunct="0">
              <a:defRPr/>
            </a:pPr>
            <a:r>
              <a:rPr lang="en-US" sz="2000" b="1" kern="0" dirty="0" smtClean="0">
                <a:solidFill>
                  <a:srgbClr val="FB04D2"/>
                </a:solidFill>
                <a:ea typeface="Comic Sans MS" pitchFamily="-106" charset="0"/>
                <a:cs typeface="Comic Sans MS" pitchFamily="-106" charset="0"/>
              </a:rPr>
              <a:t>•</a:t>
            </a:r>
            <a:r>
              <a:rPr lang="en-US" sz="2000" kern="0" dirty="0" smtClean="0">
                <a:solidFill>
                  <a:srgbClr val="000000"/>
                </a:solidFill>
                <a:cs typeface="Comic Sans MS"/>
              </a:rPr>
              <a:t>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Designed for a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Tokamak-like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field-line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Comic Sans MS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    rotational trasform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mic Sans MS"/>
              </a:rPr>
              <a:t>(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q</a:t>
            </a:r>
            <a:r>
              <a:rPr kumimoji="0" lang="en-US" sz="20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0 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≥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1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,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q</a:t>
            </a:r>
            <a:r>
              <a:rPr kumimoji="0" lang="en-US" sz="2000" b="1" i="0" u="none" strike="noStrike" kern="0" cap="none" spc="0" normalizeH="0" baseline="-2500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edge</a:t>
            </a:r>
            <a:r>
              <a:rPr kumimoji="0" lang="en-US" sz="2000" b="1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latin typeface="Times"/>
                <a:cs typeface="Times"/>
              </a:rPr>
              <a:t>~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  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mic Sans MS"/>
              </a:rPr>
              <a:t>)</a:t>
            </a:r>
          </a:p>
          <a:p>
            <a:pPr lvl="0" defTabSz="914400" eaLnBrk="0" hangingPunct="0"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(aspect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ratio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A = R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/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a ≥ 1.2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elong.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k = b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/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a </a:t>
            </a:r>
            <a:r>
              <a:rPr lang="en-US" sz="2000" b="1" kern="0" dirty="0" smtClean="0">
                <a:solidFill>
                  <a:srgbClr val="FF03BA"/>
                </a:solidFill>
                <a:latin typeface="Times"/>
                <a:cs typeface="Times"/>
              </a:rPr>
              <a:t>~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2.3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)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03BA"/>
              </a:solidFill>
              <a:effectLst/>
              <a:uLnTx/>
              <a:uFillTx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454638" y="5669006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PROTO-SPHERA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412440" y="5184507"/>
            <a:ext cx="122401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TS-3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ysClr val="windowText" lastClr="000000"/>
                </a:solidFill>
              </a:rPr>
              <a:t>Tokio University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1" name="Text Box 3"/>
          <p:cNvSpPr txBox="1">
            <a:spLocks noChangeArrowheads="1"/>
          </p:cNvSpPr>
          <p:nvPr/>
        </p:nvSpPr>
        <p:spPr bwMode="auto">
          <a:xfrm>
            <a:off x="4931" y="6569075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</a:t>
            </a:r>
            <a:endParaRPr lang="en-US" dirty="0"/>
          </a:p>
        </p:txBody>
      </p:sp>
      <p:sp>
        <p:nvSpPr>
          <p:cNvPr id="22" name="Text Box 28"/>
          <p:cNvSpPr txBox="1">
            <a:spLocks noChangeArrowheads="1"/>
          </p:cNvSpPr>
          <p:nvPr/>
        </p:nvSpPr>
        <p:spPr bwMode="auto">
          <a:xfrm>
            <a:off x="0" y="953101"/>
            <a:ext cx="5444782" cy="104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14A226"/>
                </a:solidFill>
              </a:rPr>
              <a:t>Potentially two conventional ST problems solved:</a:t>
            </a:r>
          </a:p>
          <a:p>
            <a:endParaRPr lang="en-US" sz="1200" dirty="0">
              <a:solidFill>
                <a:srgbClr val="14A226"/>
              </a:solidFill>
            </a:endParaRPr>
          </a:p>
          <a:p>
            <a:pPr>
              <a:lnSpc>
                <a:spcPct val="60000"/>
              </a:lnSpc>
            </a:pPr>
            <a:r>
              <a:rPr lang="en-US" dirty="0"/>
              <a:t>•</a:t>
            </a:r>
            <a:r>
              <a:rPr lang="en-US" dirty="0">
                <a:solidFill>
                  <a:srgbClr val="14A226"/>
                </a:solidFill>
              </a:rPr>
              <a:t> Simply connected configuration (no conductors inside)</a:t>
            </a:r>
          </a:p>
          <a:p>
            <a:pPr>
              <a:lnSpc>
                <a:spcPct val="120000"/>
              </a:lnSpc>
            </a:pPr>
            <a:r>
              <a:rPr lang="en-US" dirty="0"/>
              <a:t>•</a:t>
            </a:r>
            <a:r>
              <a:rPr lang="en-US" dirty="0">
                <a:solidFill>
                  <a:srgbClr val="14A226"/>
                </a:solidFill>
              </a:rPr>
              <a:t> I</a:t>
            </a:r>
            <a:r>
              <a:rPr lang="en-US" baseline="-25000" dirty="0">
                <a:solidFill>
                  <a:srgbClr val="14A226"/>
                </a:solidFill>
              </a:rPr>
              <a:t>p</a:t>
            </a:r>
            <a:r>
              <a:rPr lang="en-US" dirty="0">
                <a:solidFill>
                  <a:srgbClr val="14A226"/>
                </a:solidFill>
              </a:rPr>
              <a:t> driven by I</a:t>
            </a:r>
            <a:r>
              <a:rPr lang="en-US" baseline="-25000" dirty="0">
                <a:solidFill>
                  <a:srgbClr val="14A226"/>
                </a:solidFill>
              </a:rPr>
              <a:t>e</a:t>
            </a:r>
            <a:r>
              <a:rPr lang="en-US" dirty="0">
                <a:solidFill>
                  <a:srgbClr val="14A226"/>
                </a:solidFill>
              </a:rPr>
              <a:t> (Helicity Injection from SP to ST)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3625" y="624672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775108" y="6505981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777343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20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743737" y="1616075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43737" y="5667056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05338" y="4477697"/>
            <a:ext cx="5634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FFFFFF"/>
                </a:solidFill>
              </a:rPr>
              <a:t>Shot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04303" y="4285140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Shot </a:t>
            </a:r>
            <a:r>
              <a:rPr lang="en-US" sz="1400" b="1" i="1" dirty="0" smtClean="0">
                <a:solidFill>
                  <a:schemeClr val="bg1"/>
                </a:solidFill>
              </a:rPr>
              <a:t>567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1011" y="3412165"/>
            <a:ext cx="877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FFFFFF"/>
                </a:solidFill>
              </a:rPr>
              <a:t>Shot </a:t>
            </a:r>
            <a:r>
              <a:rPr lang="en-US" sz="1400" b="1" i="1" dirty="0" smtClean="0">
                <a:solidFill>
                  <a:srgbClr val="FFFFFF"/>
                </a:solidFill>
              </a:rPr>
              <a:t>567</a:t>
            </a:r>
            <a:endParaRPr lang="en-US" sz="1400" b="1" i="1" dirty="0">
              <a:solidFill>
                <a:srgbClr val="FFFFFF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8572067" y="6159934"/>
            <a:ext cx="0" cy="264334"/>
          </a:xfrm>
          <a:prstGeom prst="straightConnector1">
            <a:avLst/>
          </a:prstGeom>
          <a:ln w="28575">
            <a:solidFill>
              <a:srgbClr val="626970"/>
            </a:solidFill>
            <a:tailEnd type="arrow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724037" y="6093676"/>
            <a:ext cx="2819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96969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vacuum vessel at GND </a:t>
            </a:r>
            <a:r>
              <a:rPr lang="en-US" b="1" dirty="0" smtClean="0">
                <a:solidFill>
                  <a:srgbClr val="96969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(0 </a:t>
            </a:r>
            <a:r>
              <a:rPr lang="en-US" altLang="zh-CN" b="1" dirty="0" smtClean="0">
                <a:solidFill>
                  <a:srgbClr val="96969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V)</a:t>
            </a:r>
            <a:endParaRPr lang="en-US" b="1" dirty="0">
              <a:effectLst>
                <a:outerShdw blurRad="63500" dist="63500" dir="2700000">
                  <a:srgbClr val="000000">
                    <a:alpha val="81000"/>
                  </a:srgb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 rot="16200000" flipH="1">
            <a:off x="4912639" y="1521412"/>
            <a:ext cx="746458" cy="1408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8965025" y="1334094"/>
            <a:ext cx="0" cy="242201"/>
          </a:xfrm>
          <a:prstGeom prst="straightConnector1">
            <a:avLst/>
          </a:prstGeom>
          <a:ln w="28575">
            <a:solidFill>
              <a:srgbClr val="FF6600"/>
            </a:solidFill>
            <a:tailEnd type="arrow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47" name="Picture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999" y="1571743"/>
            <a:ext cx="3693664" cy="4594077"/>
          </a:xfrm>
          <a:prstGeom prst="rect">
            <a:avLst/>
          </a:prstGeom>
        </p:spPr>
      </p:pic>
      <p:sp>
        <p:nvSpPr>
          <p:cNvPr id="53" name="Equal 52"/>
          <p:cNvSpPr/>
          <p:nvPr/>
        </p:nvSpPr>
        <p:spPr>
          <a:xfrm>
            <a:off x="5327558" y="1987464"/>
            <a:ext cx="176761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5335370" y="2424510"/>
            <a:ext cx="41309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5310947" y="5352295"/>
            <a:ext cx="41309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Equal 57"/>
          <p:cNvSpPr/>
          <p:nvPr/>
        </p:nvSpPr>
        <p:spPr>
          <a:xfrm>
            <a:off x="8965025" y="1987464"/>
            <a:ext cx="176761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372603" y="1231705"/>
            <a:ext cx="3518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upper lid &amp; extension floating 78 V</a:t>
            </a:r>
            <a:endParaRPr lang="en-US" b="1" dirty="0">
              <a:solidFill>
                <a:schemeClr val="accent6">
                  <a:lumMod val="75000"/>
                </a:schemeClr>
              </a:solidFill>
              <a:effectLst>
                <a:outerShdw blurRad="63500" dist="63500" dir="2700000">
                  <a:srgbClr val="000000">
                    <a:alpha val="81000"/>
                  </a:srgb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pic>
        <p:nvPicPr>
          <p:cNvPr id="61" name="Picture 60" descr="CampoB8.5k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0079" y="1519830"/>
            <a:ext cx="4370416" cy="4943586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1986623" y="4510261"/>
            <a:ext cx="5822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PF2low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277420" y="4842558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PF3.1low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340269" y="5686307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PF4.2low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674050" y="5262816"/>
            <a:ext cx="630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Cathode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857671" y="5505085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PF4.1low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762936" y="4388043"/>
            <a:ext cx="813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Ext.Coil low</a:t>
            </a:r>
          </a:p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(off)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749913" y="3143307"/>
            <a:ext cx="749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Ext.Coil up</a:t>
            </a:r>
          </a:p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(off)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984035" y="3063683"/>
            <a:ext cx="51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PF2up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2277420" y="2754120"/>
            <a:ext cx="6136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PF3.1up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709946" y="2311201"/>
            <a:ext cx="5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Anode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331648" y="1889669"/>
            <a:ext cx="6136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PF4.2up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865812" y="2079948"/>
            <a:ext cx="6136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PF4.1up</a:t>
            </a:r>
            <a:r>
              <a:rPr lang="en-US" sz="1200" b="1" dirty="0" smtClean="0">
                <a:ln>
                  <a:solidFill>
                    <a:srgbClr val="0000FF"/>
                  </a:solidFill>
                </a:ln>
                <a:solidFill>
                  <a:srgbClr val="908D7B"/>
                </a:solidFill>
              </a:rPr>
              <a:t> </a:t>
            </a:r>
            <a:endParaRPr lang="en-US" sz="1200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796441" y="3583667"/>
            <a:ext cx="1558978" cy="800219"/>
          </a:xfrm>
          <a:prstGeom prst="rect">
            <a:avLst/>
          </a:prstGeom>
          <a:noFill/>
          <a:ln w="38100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#665 6kA Argon</a:t>
            </a:r>
          </a:p>
          <a:p>
            <a:pPr algn="ctr"/>
            <a:r>
              <a:rPr lang="en-US" sz="1400" b="1" dirty="0" smtClean="0"/>
              <a:t>Plasma centerpost </a:t>
            </a:r>
          </a:p>
          <a:p>
            <a:pPr algn="ctr"/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June 2017</a:t>
            </a:r>
            <a:endParaRPr lang="en-US" b="1" dirty="0">
              <a:ln>
                <a:solidFill>
                  <a:srgbClr val="4F81BD"/>
                </a:solidFill>
              </a:ln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30079" y="882076"/>
            <a:ext cx="3998248" cy="646331"/>
          </a:xfrm>
          <a:prstGeom prst="rect">
            <a:avLst/>
          </a:prstGeom>
          <a:noFill/>
          <a:ln w="38100" cmpd="sng"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6600"/>
                </a:solidFill>
                <a:latin typeface="Arial Bold"/>
                <a:cs typeface="Arial Bold"/>
              </a:rPr>
              <a:t>Strong toroidal rotation due to</a:t>
            </a:r>
          </a:p>
          <a:p>
            <a:r>
              <a:rPr lang="en-US" b="1" dirty="0">
                <a:solidFill>
                  <a:srgbClr val="FF6600"/>
                </a:solidFill>
                <a:latin typeface="Arial Bold"/>
                <a:cs typeface="Arial Bold"/>
              </a:rPr>
              <a:t>prevents any anchoring on Anode! 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3809860" y="1965080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6600"/>
                </a:solidFill>
              </a:rPr>
              <a:t>V</a:t>
            </a:r>
            <a:r>
              <a:rPr lang="en-US" b="1" baseline="-25000" dirty="0" smtClean="0">
                <a:solidFill>
                  <a:srgbClr val="FF6600"/>
                </a:solidFill>
              </a:rPr>
              <a:t>PF4up </a:t>
            </a:r>
            <a:r>
              <a:rPr lang="en-US" b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~ +</a:t>
            </a:r>
            <a:r>
              <a:rPr lang="en-US" b="1" dirty="0" smtClean="0">
                <a:solidFill>
                  <a:srgbClr val="FF6600"/>
                </a:solidFill>
              </a:rPr>
              <a:t>98 </a:t>
            </a:r>
            <a:r>
              <a:rPr lang="en-US" b="1" dirty="0">
                <a:solidFill>
                  <a:srgbClr val="FF6600"/>
                </a:solidFill>
              </a:rPr>
              <a:t>V 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3809860" y="2244327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B"/>
                </a:solidFill>
              </a:rPr>
              <a:t>V</a:t>
            </a:r>
            <a:r>
              <a:rPr lang="en-US" b="1" baseline="-25000" dirty="0" smtClean="0">
                <a:solidFill>
                  <a:srgbClr val="FF000B"/>
                </a:solidFill>
              </a:rPr>
              <a:t>anode </a:t>
            </a:r>
            <a:r>
              <a:rPr lang="en-US" b="1" dirty="0" smtClean="0">
                <a:solidFill>
                  <a:srgbClr val="FF000B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000B"/>
                </a:solidFill>
              </a:rPr>
              <a:t>+135 </a:t>
            </a:r>
            <a:r>
              <a:rPr lang="en-US" b="1" dirty="0">
                <a:solidFill>
                  <a:srgbClr val="FF000B"/>
                </a:solidFill>
              </a:rPr>
              <a:t>V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811890" y="2633997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E5BD48"/>
                </a:solidFill>
              </a:rPr>
              <a:t>V</a:t>
            </a:r>
            <a:r>
              <a:rPr lang="en-US" b="1" baseline="-25000" dirty="0" smtClean="0">
                <a:solidFill>
                  <a:srgbClr val="E5BD48"/>
                </a:solidFill>
              </a:rPr>
              <a:t>PF2-3up </a:t>
            </a:r>
            <a:r>
              <a:rPr lang="en-US" b="1" dirty="0" smtClean="0">
                <a:solidFill>
                  <a:srgbClr val="E5BD48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E5BD48"/>
                </a:solidFill>
              </a:rPr>
              <a:t>+65 </a:t>
            </a:r>
            <a:r>
              <a:rPr lang="en-US" b="1" dirty="0">
                <a:solidFill>
                  <a:srgbClr val="E5BD48"/>
                </a:solidFill>
              </a:rPr>
              <a:t>V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3843665" y="4727147"/>
            <a:ext cx="154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908D7B"/>
                </a:solidFill>
              </a:rPr>
              <a:t>V</a:t>
            </a:r>
            <a:r>
              <a:rPr lang="en-US" b="1" baseline="-25000" dirty="0" smtClean="0">
                <a:solidFill>
                  <a:srgbClr val="908D7B"/>
                </a:solidFill>
              </a:rPr>
              <a:t>PF2-3low </a:t>
            </a:r>
            <a:r>
              <a:rPr lang="en-US" b="1" dirty="0" smtClean="0">
                <a:solidFill>
                  <a:srgbClr val="908D7B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908D7B"/>
                </a:solidFill>
              </a:rPr>
              <a:t>+4 </a:t>
            </a:r>
            <a:r>
              <a:rPr lang="en-US" b="1" dirty="0">
                <a:solidFill>
                  <a:srgbClr val="908D7B"/>
                </a:solidFill>
              </a:rPr>
              <a:t>V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3843381" y="5146937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A23FF"/>
                </a:solidFill>
              </a:rPr>
              <a:t>V</a:t>
            </a:r>
            <a:r>
              <a:rPr lang="en-US" b="1" baseline="-25000" dirty="0" smtClean="0">
                <a:solidFill>
                  <a:srgbClr val="0A23FF"/>
                </a:solidFill>
              </a:rPr>
              <a:t>cathode </a:t>
            </a:r>
            <a:r>
              <a:rPr lang="en-US" b="1" dirty="0" smtClean="0">
                <a:solidFill>
                  <a:srgbClr val="0A23FF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0A23FF"/>
                </a:solidFill>
              </a:rPr>
              <a:t>-45 </a:t>
            </a:r>
            <a:r>
              <a:rPr lang="en-US" b="1" dirty="0">
                <a:solidFill>
                  <a:srgbClr val="0A23FF"/>
                </a:solidFill>
              </a:rPr>
              <a:t>V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3873635" y="5428608"/>
            <a:ext cx="1492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en-US" b="1" baseline="-25000" dirty="0" smtClean="0">
                <a:solidFill>
                  <a:schemeClr val="accent1">
                    <a:lumMod val="75000"/>
                  </a:schemeClr>
                </a:solidFill>
              </a:rPr>
              <a:t>PF4low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-13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V 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414942" y="14442"/>
            <a:ext cx="8591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PF coils casings built as </a:t>
            </a:r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floating</a:t>
            </a:r>
          </a:p>
          <a:p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Electrostatic </a:t>
            </a:r>
            <a:r>
              <a:rPr lang="en-US" b="1" dirty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potential is dominated by the plasma; PF coils casings better left floating</a:t>
            </a:r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!</a:t>
            </a:r>
          </a:p>
          <a:p>
            <a:r>
              <a:rPr lang="en-US" b="1" dirty="0" smtClean="0">
                <a:solidFill>
                  <a:srgbClr val="558ED5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Upper lid &amp; extension also better left floating! </a:t>
            </a:r>
            <a:r>
              <a:rPr lang="en-US" b="1" dirty="0">
                <a:solidFill>
                  <a:srgbClr val="31859C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	</a:t>
            </a:r>
            <a:r>
              <a:rPr lang="en-US" b="1" dirty="0" smtClean="0">
                <a:solidFill>
                  <a:srgbClr val="31859C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											                                           </a:t>
            </a:r>
            <a:r>
              <a:rPr lang="en-US" b="1" dirty="0" smtClean="0">
                <a:solidFill>
                  <a:srgbClr val="558ED5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through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Polycarbonate spacer ring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  <a:ea typeface="华文细黑"/>
              <a:cs typeface="华文细黑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408020" y="-15710"/>
            <a:ext cx="55417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Lower currents, switching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off the external PF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coils</a:t>
            </a:r>
            <a:r>
              <a:rPr lang="en-US" sz="2000" b="1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</a:t>
            </a:r>
            <a:r>
              <a:rPr lang="en-US" sz="2000" b="1" dirty="0" smtClean="0">
                <a:solidFill>
                  <a:srgbClr val="FF0000"/>
                </a:solidFill>
              </a:rPr>
              <a:t>      </a:t>
            </a:r>
            <a:endParaRPr lang="en-US" sz="2000" dirty="0"/>
          </a:p>
        </p:txBody>
      </p:sp>
      <p:sp>
        <p:nvSpPr>
          <p:cNvPr id="103" name="Rectangle 102"/>
          <p:cNvSpPr/>
          <p:nvPr/>
        </p:nvSpPr>
        <p:spPr>
          <a:xfrm>
            <a:off x="158540" y="6347800"/>
            <a:ext cx="89312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		Lines</a:t>
            </a:r>
            <a:r>
              <a:rPr lang="en-US" altLang="zh-CN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: magnetic field</a:t>
            </a:r>
            <a:r>
              <a:rPr lang="en-US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dirty="0" smtClean="0"/>
              <a:t> 		</a:t>
            </a:r>
            <a:r>
              <a:rPr lang="en-US" b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b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lor</a:t>
            </a:r>
            <a:r>
              <a:rPr lang="en-US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dirty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b="1" dirty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nto</a:t>
            </a:r>
            <a:r>
              <a:rPr lang="en-US" b="1" dirty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urs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: </a:t>
            </a:r>
            <a:r>
              <a:rPr lang="en-US" b="1" i="1" dirty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elect</a:t>
            </a:r>
            <a:r>
              <a:rPr lang="en-US" b="1" i="1" dirty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rost</a:t>
            </a:r>
            <a:r>
              <a:rPr lang="en-US" b="1" i="1" dirty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atic</a:t>
            </a:r>
            <a:r>
              <a:rPr lang="en-US" b="1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i="1" dirty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pote</a:t>
            </a:r>
            <a:r>
              <a:rPr lang="en-US" b="1" i="1" dirty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ntial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, Arrows: E field   </a:t>
            </a:r>
          </a:p>
        </p:txBody>
      </p:sp>
      <p:pic>
        <p:nvPicPr>
          <p:cNvPr id="46" name="Picture 45" descr="EXB_arancion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1228" y="926097"/>
            <a:ext cx="499889" cy="2560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758238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21</a:t>
            </a:r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762842" y="6473819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6459" y="7377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842" y="2586803"/>
            <a:ext cx="5381157" cy="2187973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TextBox 49"/>
          <p:cNvSpPr txBox="1"/>
          <p:nvPr/>
        </p:nvSpPr>
        <p:spPr>
          <a:xfrm>
            <a:off x="4139126" y="1383967"/>
            <a:ext cx="47439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Switching off the external PF coils, long duration plasma centerposts have been obtained  with plasma </a:t>
            </a:r>
            <a:r>
              <a:rPr lang="en-US" dirty="0"/>
              <a:t>currents through the PF2 coils </a:t>
            </a:r>
            <a:r>
              <a:rPr lang="en-US" dirty="0" smtClean="0">
                <a:latin typeface="Times New Roman"/>
                <a:cs typeface="Times New Roman"/>
              </a:rPr>
              <a:t>~</a:t>
            </a:r>
            <a:r>
              <a:rPr lang="en-US" dirty="0" smtClean="0"/>
              <a:t> 6 \ 7 kA</a:t>
            </a:r>
          </a:p>
          <a:p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4421339" y="623187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4139126" y="5208889"/>
            <a:ext cx="48208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A23FF"/>
                </a:solidFill>
              </a:rPr>
              <a:t>This plasma centerpost discharge is quite near to</a:t>
            </a:r>
          </a:p>
          <a:p>
            <a:r>
              <a:rPr lang="en-US" b="1" dirty="0" smtClean="0">
                <a:solidFill>
                  <a:srgbClr val="0A23FF"/>
                </a:solidFill>
              </a:rPr>
              <a:t>the rotational trasform value ι  </a:t>
            </a:r>
            <a:r>
              <a:rPr lang="en-US" b="1" dirty="0" smtClean="0">
                <a:solidFill>
                  <a:srgbClr val="0A23FF"/>
                </a:solidFill>
                <a:latin typeface="Times New Roman"/>
                <a:cs typeface="Times New Roman"/>
              </a:rPr>
              <a:t>~ ½  </a:t>
            </a:r>
            <a:r>
              <a:rPr lang="en-US" sz="1400" b="1" dirty="0" smtClean="0">
                <a:solidFill>
                  <a:srgbClr val="0A23FF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b="1" dirty="0" smtClean="0">
                <a:solidFill>
                  <a:srgbClr val="0A23FF"/>
                </a:solidFill>
                <a:sym typeface="Wingdings"/>
              </a:rPr>
              <a:t> </a:t>
            </a:r>
            <a:r>
              <a:rPr lang="en-US" b="1" dirty="0" smtClean="0">
                <a:solidFill>
                  <a:srgbClr val="0A23FF"/>
                </a:solidFill>
              </a:rPr>
              <a:t>(q</a:t>
            </a:r>
            <a:r>
              <a:rPr lang="en-US" b="1" baseline="-25000" dirty="0" smtClean="0">
                <a:solidFill>
                  <a:srgbClr val="0A23FF"/>
                </a:solidFill>
              </a:rPr>
              <a:t>Pinch </a:t>
            </a:r>
            <a:r>
              <a:rPr lang="en-US" b="1" dirty="0" smtClean="0">
                <a:solidFill>
                  <a:srgbClr val="0A23FF"/>
                </a:solidFill>
                <a:latin typeface="Times New Roman"/>
                <a:cs typeface="Times New Roman"/>
              </a:rPr>
              <a:t>~</a:t>
            </a:r>
            <a:r>
              <a:rPr lang="en-US" b="1" dirty="0" smtClean="0">
                <a:solidFill>
                  <a:srgbClr val="0A23FF"/>
                </a:solidFill>
              </a:rPr>
              <a:t> 2)</a:t>
            </a:r>
            <a:endParaRPr lang="en-US" b="1" dirty="0">
              <a:solidFill>
                <a:srgbClr val="0A23FF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681926" y="359164"/>
            <a:ext cx="545534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n>
                  <a:solidFill>
                    <a:srgbClr val="00AF6F"/>
                  </a:solidFill>
                </a:ln>
              </a:rPr>
              <a:t>June 2017</a:t>
            </a:r>
            <a:endParaRPr lang="en-US" sz="2000" b="1" dirty="0" smtClean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Lower currents, switching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off the external PF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coils</a:t>
            </a:r>
          </a:p>
          <a:p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0.7 s long discharge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endParaRPr lang="en-US" sz="2000" dirty="0"/>
          </a:p>
        </p:txBody>
      </p:sp>
      <p:pic>
        <p:nvPicPr>
          <p:cNvPr id="58" name="Shot644-LongLast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03059"/>
            <a:ext cx="3744976" cy="665226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2868246" y="144708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644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585342" y="5404702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662399" y="1607469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0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758238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22</a:t>
            </a:r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69766" y="648196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6459" y="-764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4421339" y="623187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1152" y="2990218"/>
            <a:ext cx="5581164" cy="21738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826581" y="1230192"/>
            <a:ext cx="474398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Reducing by a factor of 4 the magnetic field of  the internal PF coils, </a:t>
            </a:r>
            <a:r>
              <a:rPr lang="en-US" b="1" dirty="0" smtClean="0">
                <a:solidFill>
                  <a:srgbClr val="3366FF"/>
                </a:solidFill>
              </a:rPr>
              <a:t>the plasma centerpost has been destabilized</a:t>
            </a:r>
          </a:p>
          <a:p>
            <a:r>
              <a:rPr lang="en-US" b="1" dirty="0" smtClean="0">
                <a:solidFill>
                  <a:srgbClr val="3366FF"/>
                </a:solidFill>
              </a:rPr>
              <a:t>A long duration kink-bended plasma centerpost </a:t>
            </a:r>
            <a:r>
              <a:rPr lang="en-US" dirty="0" smtClean="0"/>
              <a:t>has been obtained  with plasma </a:t>
            </a:r>
            <a:r>
              <a:rPr lang="en-US" dirty="0"/>
              <a:t>currents through the PF2 coils </a:t>
            </a:r>
            <a:r>
              <a:rPr lang="en-US" dirty="0" smtClean="0">
                <a:latin typeface="Times New Roman"/>
                <a:cs typeface="Times New Roman"/>
              </a:rPr>
              <a:t>~</a:t>
            </a:r>
            <a:r>
              <a:rPr lang="en-US" dirty="0" smtClean="0"/>
              <a:t> 5 \ 6 kA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26581" y="5241244"/>
            <a:ext cx="5317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plasma kink-bended centerpost discharge survives</a:t>
            </a:r>
          </a:p>
          <a:p>
            <a:r>
              <a:rPr lang="en-US" dirty="0" smtClean="0"/>
              <a:t>at a rotational trasform value ι  </a:t>
            </a:r>
            <a:r>
              <a:rPr lang="en-US" dirty="0" smtClean="0">
                <a:latin typeface="Times New Roman"/>
                <a:cs typeface="Times New Roman"/>
              </a:rPr>
              <a:t>~ </a:t>
            </a:r>
            <a:r>
              <a:rPr lang="en-US" dirty="0" smtClean="0"/>
              <a:t>1.66</a:t>
            </a:r>
            <a:r>
              <a:rPr lang="en-US" dirty="0" smtClean="0">
                <a:latin typeface="Times New Roman"/>
                <a:cs typeface="Times New Roman"/>
              </a:rPr>
              <a:t>  </a:t>
            </a:r>
            <a:r>
              <a:rPr lang="en-US" sz="14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>
                <a:sym typeface="Wingdings"/>
              </a:rPr>
              <a:t> </a:t>
            </a:r>
            <a:r>
              <a:rPr lang="en-US" dirty="0" smtClean="0"/>
              <a:t>(q</a:t>
            </a:r>
            <a:r>
              <a:rPr lang="en-US" baseline="-25000" dirty="0" smtClean="0"/>
              <a:t>Pinch </a:t>
            </a:r>
            <a:r>
              <a:rPr lang="en-US" dirty="0" smtClean="0">
                <a:latin typeface="Times New Roman"/>
                <a:cs typeface="Times New Roman"/>
              </a:rPr>
              <a:t>~</a:t>
            </a:r>
            <a:r>
              <a:rPr lang="en-US" dirty="0" smtClean="0"/>
              <a:t> 0.6)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816604" y="930957"/>
            <a:ext cx="3620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3366FF"/>
                </a:solidFill>
              </a:rPr>
              <a:t>The anode plasma wobbles gently</a:t>
            </a:r>
            <a:endParaRPr lang="en-US" b="1" i="1" dirty="0">
              <a:solidFill>
                <a:srgbClr val="3366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26581" y="5908567"/>
            <a:ext cx="5253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3366FF"/>
                </a:solidFill>
              </a:rPr>
              <a:t>Cathode plasma wobbles more than centerpost, but </a:t>
            </a:r>
          </a:p>
          <a:p>
            <a:r>
              <a:rPr lang="en-US" b="1" i="1" dirty="0" smtClean="0">
                <a:solidFill>
                  <a:srgbClr val="3366FF"/>
                </a:solidFill>
              </a:rPr>
              <a:t>the discharge survives till the DC voltage is applied!</a:t>
            </a:r>
            <a:endParaRPr lang="en-US" b="1" i="1" dirty="0">
              <a:solidFill>
                <a:srgbClr val="3366FF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rot="10800000" flipV="1">
            <a:off x="3416026" y="1131634"/>
            <a:ext cx="450779" cy="105897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0800000" flipV="1">
            <a:off x="3416028" y="6114091"/>
            <a:ext cx="450778" cy="214697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362751" y="309532"/>
            <a:ext cx="58850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n>
                  <a:solidFill>
                    <a:srgbClr val="00AF6F"/>
                  </a:solidFill>
                </a:ln>
              </a:rPr>
              <a:t>June 2017</a:t>
            </a:r>
            <a:endParaRPr lang="en-US" sz="2000" b="1" dirty="0" smtClean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Kink destabilization maintained in 0.7s long discharge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endParaRPr lang="en-US" sz="2000" dirty="0"/>
          </a:p>
        </p:txBody>
      </p:sp>
      <p:pic>
        <p:nvPicPr>
          <p:cNvPr id="27" name="Shot645-Kink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633" y="203531"/>
            <a:ext cx="3390392" cy="644652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53452" y="345530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645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335677" y="5517389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434444" y="2088941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3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8758238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23</a:t>
            </a:r>
            <a:endParaRPr lang="en-US" dirty="0"/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69766" y="648196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21339" y="623187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809" y="1422079"/>
            <a:ext cx="17285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3366FF"/>
                </a:solidFill>
              </a:rPr>
              <a:t>Physics Design</a:t>
            </a:r>
          </a:p>
          <a:p>
            <a:pPr algn="ctr"/>
            <a:r>
              <a:rPr lang="en-US" sz="2000" b="1" dirty="0" smtClean="0">
                <a:solidFill>
                  <a:srgbClr val="3366FF"/>
                </a:solidFill>
              </a:rPr>
              <a:t>1997-2008</a:t>
            </a:r>
            <a:endParaRPr lang="en-US" sz="2000" b="1" dirty="0">
              <a:solidFill>
                <a:srgbClr val="3366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603" y="4809863"/>
            <a:ext cx="14157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3366FF"/>
                </a:solidFill>
              </a:rPr>
              <a:t>Experiment</a:t>
            </a:r>
          </a:p>
          <a:p>
            <a:pPr algn="ctr"/>
            <a:r>
              <a:rPr lang="en-US" sz="2000" b="1" dirty="0" smtClean="0">
                <a:solidFill>
                  <a:srgbClr val="3366FF"/>
                </a:solidFill>
              </a:rPr>
              <a:t>2017</a:t>
            </a:r>
            <a:endParaRPr lang="en-US" sz="2000" b="1" dirty="0">
              <a:solidFill>
                <a:srgbClr val="3366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173" y="3244319"/>
            <a:ext cx="1978152" cy="3319272"/>
          </a:xfrm>
          <a:prstGeom prst="rect">
            <a:avLst/>
          </a:prstGeom>
        </p:spPr>
      </p:pic>
      <p:pic>
        <p:nvPicPr>
          <p:cNvPr id="10" name="Picture 9" descr="Shot645-Kink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883954" y="3244319"/>
            <a:ext cx="1936242" cy="3319272"/>
          </a:xfrm>
          <a:prstGeom prst="rect">
            <a:avLst/>
          </a:prstGeom>
        </p:spPr>
      </p:pic>
      <p:pic>
        <p:nvPicPr>
          <p:cNvPr id="11" name="Picture 10" descr="Shot645-Kink3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7032945" y="3261288"/>
            <a:ext cx="1835658" cy="33025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3187" y="31247"/>
            <a:ext cx="1843786" cy="30600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6089" y="27572"/>
            <a:ext cx="1812798" cy="306006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803448" y="2138269"/>
            <a:ext cx="2274982" cy="830997"/>
          </a:xfrm>
          <a:prstGeom prst="rect">
            <a:avLst/>
          </a:prstGeom>
          <a:noFill/>
          <a:effectLst>
            <a:outerShdw blurRad="76200" dir="19140000" sy="23000" kx="-1200000" algn="bl" rotWithShape="0">
              <a:srgbClr val="FFFF00">
                <a:alpha val="20000"/>
              </a:srgbClr>
            </a:outerShdw>
          </a:effectLst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PROTO-SPHERA</a:t>
            </a:r>
          </a:p>
          <a:p>
            <a:pPr algn="ctr"/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destabilization</a:t>
            </a: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011686" y="3017366"/>
            <a:ext cx="1904463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6" name="Picture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6459" y="-764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8758238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24</a:t>
            </a:r>
            <a:endParaRPr lang="en-US" dirty="0"/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69766" y="648196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6459" y="-764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421339" y="623187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Danni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425437" y="1146501"/>
            <a:ext cx="2764496" cy="2392744"/>
          </a:xfrm>
          <a:prstGeom prst="rect">
            <a:avLst/>
          </a:prstGeom>
        </p:spPr>
      </p:pic>
      <p:pic>
        <p:nvPicPr>
          <p:cNvPr id="9" name="Picture 8" descr="Danni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765268" y="4131777"/>
            <a:ext cx="2424665" cy="24412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77818" y="245285"/>
            <a:ext cx="84343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The plasma </a:t>
            </a:r>
            <a:r>
              <a:rPr lang="en-US" sz="2000" b="1" dirty="0"/>
              <a:t>current </a:t>
            </a:r>
            <a:r>
              <a:rPr lang="en-US" sz="2000" b="1" dirty="0" smtClean="0"/>
              <a:t>sneaking </a:t>
            </a:r>
            <a:r>
              <a:rPr lang="en-US" sz="2000" b="1" dirty="0"/>
              <a:t>through the narrow clearance (1-2 mm)</a:t>
            </a:r>
          </a:p>
          <a:p>
            <a:r>
              <a:rPr lang="en-US" sz="2000" b="1" dirty="0"/>
              <a:t>between </a:t>
            </a:r>
            <a:r>
              <a:rPr lang="en-US" sz="2000" b="1" dirty="0">
                <a:solidFill>
                  <a:srgbClr val="31859C"/>
                </a:solidFill>
              </a:rPr>
              <a:t>polycarbonate cylindrical lining and </a:t>
            </a:r>
            <a:r>
              <a:rPr lang="en-US" sz="2000" b="1" dirty="0" smtClean="0">
                <a:solidFill>
                  <a:srgbClr val="31859C"/>
                </a:solidFill>
              </a:rPr>
              <a:t>diaphragm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induces damages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4536" y="1253802"/>
            <a:ext cx="31974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The narrow clearance has</a:t>
            </a:r>
          </a:p>
          <a:p>
            <a:r>
              <a:rPr lang="en-US" sz="2000" b="1" u="sng" dirty="0" smtClean="0">
                <a:solidFill>
                  <a:srgbClr val="31859C"/>
                </a:solidFill>
              </a:rPr>
              <a:t>to be closed completely by</a:t>
            </a:r>
          </a:p>
          <a:p>
            <a:r>
              <a:rPr lang="en-US" sz="2000" b="1" u="sng" dirty="0" smtClean="0">
                <a:solidFill>
                  <a:srgbClr val="31859C"/>
                </a:solidFill>
              </a:rPr>
              <a:t>a bonding material</a:t>
            </a:r>
            <a:r>
              <a:rPr lang="en-US" sz="2000" b="1" dirty="0" smtClean="0">
                <a:solidFill>
                  <a:srgbClr val="31859C"/>
                </a:solidFill>
              </a:rPr>
              <a:t> </a:t>
            </a:r>
          </a:p>
          <a:p>
            <a:r>
              <a:rPr lang="en-US" sz="2000" b="1" dirty="0" smtClean="0"/>
              <a:t>able to sustain the diaphragms weight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5400" y="4760574"/>
            <a:ext cx="3864388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984807"/>
                </a:solidFill>
              </a:rPr>
              <a:t>The port </a:t>
            </a:r>
            <a:r>
              <a:rPr lang="en-US" sz="2000" b="1" dirty="0" smtClean="0"/>
              <a:t>where </a:t>
            </a:r>
            <a:r>
              <a:rPr lang="en-US" sz="2000" b="1" dirty="0" smtClean="0">
                <a:solidFill>
                  <a:srgbClr val="31859C"/>
                </a:solidFill>
              </a:rPr>
              <a:t>the polycarbonate lining</a:t>
            </a:r>
            <a:r>
              <a:rPr lang="en-US" sz="2000" dirty="0" smtClean="0">
                <a:solidFill>
                  <a:srgbClr val="31859C"/>
                </a:solidFill>
              </a:rPr>
              <a:t> </a:t>
            </a:r>
            <a:r>
              <a:rPr lang="en-US" sz="2000" dirty="0" smtClean="0"/>
              <a:t>was cut, in order to allow for</a:t>
            </a:r>
          </a:p>
          <a:p>
            <a:r>
              <a:rPr lang="en-US" sz="2000" dirty="0" smtClean="0"/>
              <a:t>vacuum gauges measurements, </a:t>
            </a:r>
          </a:p>
          <a:p>
            <a:r>
              <a:rPr lang="en-US" sz="2000" b="1" dirty="0" smtClean="0">
                <a:solidFill>
                  <a:srgbClr val="31859C"/>
                </a:solidFill>
              </a:rPr>
              <a:t>has to be closed </a:t>
            </a:r>
          </a:p>
          <a:p>
            <a:r>
              <a:rPr lang="en-US" sz="2000" b="1" dirty="0" smtClean="0"/>
              <a:t>&amp; the gauges moved elsewhere</a:t>
            </a:r>
            <a:endParaRPr lang="en-US" sz="2000" b="1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824982" y="5096675"/>
            <a:ext cx="3538737" cy="10856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 flipV="1">
            <a:off x="4005718" y="912462"/>
            <a:ext cx="1619480" cy="754255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0800000" flipV="1">
            <a:off x="4440134" y="912464"/>
            <a:ext cx="1185064" cy="754253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" name="645-663Damages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65366" y="912466"/>
            <a:ext cx="2667000" cy="5760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>
                <p:cTn id="12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758238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25</a:t>
            </a:r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69766" y="648196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6459" y="-764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4421339" y="623187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732401" y="1448839"/>
            <a:ext cx="4411599" cy="497822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78910" y="480446"/>
            <a:ext cx="5676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#649 kA Argon Plasma centerpost  (</a:t>
            </a:r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June 2017</a:t>
            </a:r>
            <a:r>
              <a:rPr lang="en-US" b="1" dirty="0" smtClean="0"/>
              <a:t>)</a:t>
            </a:r>
            <a:endParaRPr lang="en-US" b="1" dirty="0"/>
          </a:p>
        </p:txBody>
      </p:sp>
      <p:pic>
        <p:nvPicPr>
          <p:cNvPr id="17" name="Picture 16" descr="Efield-mirr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01803" y="1519585"/>
            <a:ext cx="3700862" cy="462775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55754" y="50334"/>
            <a:ext cx="55433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Disaster if top lid &amp; top extension are not floating! 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9" name="Equal 18"/>
          <p:cNvSpPr/>
          <p:nvPr/>
        </p:nvSpPr>
        <p:spPr>
          <a:xfrm>
            <a:off x="170092" y="1846495"/>
            <a:ext cx="298031" cy="31948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Moon 19"/>
          <p:cNvSpPr/>
          <p:nvPr/>
        </p:nvSpPr>
        <p:spPr>
          <a:xfrm>
            <a:off x="46715" y="1678348"/>
            <a:ext cx="301807" cy="623712"/>
          </a:xfrm>
          <a:prstGeom prst="moon">
            <a:avLst>
              <a:gd name="adj" fmla="val 31214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1" name="Equal 20"/>
          <p:cNvSpPr/>
          <p:nvPr/>
        </p:nvSpPr>
        <p:spPr>
          <a:xfrm>
            <a:off x="4646051" y="1851470"/>
            <a:ext cx="298031" cy="31948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Moon 21"/>
          <p:cNvSpPr/>
          <p:nvPr/>
        </p:nvSpPr>
        <p:spPr>
          <a:xfrm>
            <a:off x="4522674" y="1683323"/>
            <a:ext cx="301807" cy="623712"/>
          </a:xfrm>
          <a:prstGeom prst="moon">
            <a:avLst>
              <a:gd name="adj" fmla="val 31214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3" name="Equal 22"/>
          <p:cNvSpPr/>
          <p:nvPr/>
        </p:nvSpPr>
        <p:spPr>
          <a:xfrm rot="10800000">
            <a:off x="3824959" y="1858626"/>
            <a:ext cx="298031" cy="31948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Moon 23"/>
          <p:cNvSpPr/>
          <p:nvPr/>
        </p:nvSpPr>
        <p:spPr>
          <a:xfrm rot="10800000">
            <a:off x="3948342" y="1690479"/>
            <a:ext cx="301807" cy="623712"/>
          </a:xfrm>
          <a:prstGeom prst="moon">
            <a:avLst>
              <a:gd name="adj" fmla="val 31214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5" name="Equal 24"/>
          <p:cNvSpPr/>
          <p:nvPr/>
        </p:nvSpPr>
        <p:spPr>
          <a:xfrm rot="10800000">
            <a:off x="8302387" y="1846495"/>
            <a:ext cx="298031" cy="31948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Moon 25"/>
          <p:cNvSpPr/>
          <p:nvPr/>
        </p:nvSpPr>
        <p:spPr>
          <a:xfrm rot="10800000">
            <a:off x="8437109" y="1678348"/>
            <a:ext cx="301807" cy="623712"/>
          </a:xfrm>
          <a:prstGeom prst="moon">
            <a:avLst>
              <a:gd name="adj" fmla="val 31214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-1542" y="6277319"/>
            <a:ext cx="8891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b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lor</a:t>
            </a:r>
            <a:r>
              <a:rPr lang="en-US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dirty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b="1" dirty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nto</a:t>
            </a:r>
            <a:r>
              <a:rPr lang="en-US" b="1" dirty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urs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: </a:t>
            </a:r>
            <a:r>
              <a:rPr lang="en-US" b="1" i="1" dirty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elect</a:t>
            </a:r>
            <a:r>
              <a:rPr lang="en-US" b="1" i="1" dirty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rost</a:t>
            </a:r>
            <a:r>
              <a:rPr lang="en-US" b="1" i="1" dirty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atic</a:t>
            </a:r>
            <a:r>
              <a:rPr lang="en-US" b="1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i="1" dirty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pote</a:t>
            </a:r>
            <a:r>
              <a:rPr lang="en-US" b="1" i="1" dirty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ntial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, Arrows: E field   	 </a:t>
            </a:r>
            <a:r>
              <a:rPr lang="en-US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 </a:t>
            </a:r>
            <a:r>
              <a:rPr lang="en-US" altLang="zh-CN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Lines</a:t>
            </a:r>
            <a:r>
              <a:rPr lang="en-US" altLang="zh-CN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: magnetic field</a:t>
            </a:r>
            <a:r>
              <a:rPr lang="en-US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dirty="0"/>
              <a:t> 		</a:t>
            </a:r>
            <a:endParaRPr lang="en-US" b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39781" y="789312"/>
            <a:ext cx="8809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1859C"/>
                </a:solidFill>
              </a:rPr>
              <a:t>Polycarbonate spacer ring </a:t>
            </a:r>
            <a:r>
              <a:rPr lang="en-US" b="1" dirty="0" smtClean="0">
                <a:solidFill>
                  <a:srgbClr val="31859C"/>
                </a:solidFill>
              </a:rPr>
              <a:t>insulating </a:t>
            </a:r>
            <a:r>
              <a:rPr lang="en-US" b="1" dirty="0">
                <a:solidFill>
                  <a:srgbClr val="31859C"/>
                </a:solidFill>
              </a:rPr>
              <a:t>top lid and top extension</a:t>
            </a:r>
            <a:r>
              <a:rPr lang="en-US" dirty="0"/>
              <a:t>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from vessel (GND)</a:t>
            </a:r>
          </a:p>
          <a:p>
            <a:r>
              <a:rPr lang="en-US" b="1" dirty="0" smtClean="0">
                <a:solidFill>
                  <a:srgbClr val="404040"/>
                </a:solidFill>
              </a:rPr>
              <a:t>					have been put </a:t>
            </a:r>
            <a:r>
              <a:rPr lang="en-US" b="1" dirty="0">
                <a:solidFill>
                  <a:srgbClr val="404040"/>
                </a:solidFill>
              </a:rPr>
              <a:t>back in contact with vessel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335822" y="1100002"/>
            <a:ext cx="1013595" cy="7464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4168350" y="1397543"/>
            <a:ext cx="220091" cy="2929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388441" y="1390387"/>
            <a:ext cx="236919" cy="2929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758238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26</a:t>
            </a:r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770983" y="648196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6459" y="-764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4421339" y="623187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2836" y="3923881"/>
            <a:ext cx="5139454" cy="202471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3469" y="1054104"/>
            <a:ext cx="2910679" cy="2145031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 rot="1911058">
            <a:off x="3920780" y="2399211"/>
            <a:ext cx="8717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spacer ring</a:t>
            </a:r>
            <a:endParaRPr lang="en-US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6638" y="122207"/>
            <a:ext cx="91373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n>
                  <a:solidFill>
                    <a:srgbClr val="00AF6F"/>
                  </a:solidFill>
                </a:ln>
              </a:rPr>
              <a:t>June 2017</a:t>
            </a:r>
            <a:r>
              <a:rPr lang="en-US" sz="1600" b="1" dirty="0" smtClean="0"/>
              <a:t>: </a:t>
            </a:r>
            <a:r>
              <a:rPr lang="en-US" sz="1600" b="1" dirty="0" smtClean="0">
                <a:solidFill>
                  <a:srgbClr val="31859C"/>
                </a:solidFill>
              </a:rPr>
              <a:t>Polycarbonate spacer ring </a:t>
            </a:r>
            <a:r>
              <a:rPr lang="en-US" sz="1600" b="1" dirty="0" smtClean="0"/>
              <a:t>insulates top lid and top extension from vessel (GND)</a:t>
            </a:r>
          </a:p>
          <a:p>
            <a:r>
              <a:rPr lang="en-US" sz="1600" i="1" dirty="0" smtClean="0">
                <a:solidFill>
                  <a:srgbClr val="000000"/>
                </a:solidFill>
              </a:rPr>
              <a:t>if they are put back in contact with vessel, plasma centerpost current </a:t>
            </a:r>
            <a:r>
              <a:rPr lang="en-US" sz="1600" i="1" dirty="0"/>
              <a:t>through PF2 </a:t>
            </a:r>
            <a:r>
              <a:rPr lang="en-US" sz="1600" i="1" dirty="0" smtClean="0"/>
              <a:t>is hampered</a:t>
            </a:r>
          </a:p>
          <a:p>
            <a:r>
              <a:rPr lang="en-US" sz="16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>
                <a:ea typeface="Wingdings"/>
                <a:cs typeface="Wingdings"/>
                <a:sym typeface="Wingdings"/>
              </a:rPr>
              <a:t> </a:t>
            </a:r>
            <a:r>
              <a:rPr lang="en-US" b="1" dirty="0" smtClean="0">
                <a:ea typeface="Wingdings"/>
                <a:cs typeface="Wingdings"/>
                <a:sym typeface="Wingdings"/>
              </a:rPr>
              <a:t>Large part of current flows into vacuum vessel </a:t>
            </a:r>
            <a:r>
              <a:rPr lang="en-US" sz="16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b="1" dirty="0" smtClean="0">
                <a:solidFill>
                  <a:srgbClr val="A71AFF"/>
                </a:solidFill>
              </a:rPr>
              <a:t> </a:t>
            </a:r>
            <a:r>
              <a:rPr lang="en-US" b="1" u="sng" dirty="0" smtClean="0">
                <a:solidFill>
                  <a:srgbClr val="A71AFF"/>
                </a:solidFill>
              </a:rPr>
              <a:t>secondary </a:t>
            </a:r>
            <a:r>
              <a:rPr lang="en-US" b="1" u="sng" dirty="0">
                <a:solidFill>
                  <a:srgbClr val="A71AFF"/>
                </a:solidFill>
              </a:rPr>
              <a:t>discharges bus-bars </a:t>
            </a:r>
            <a:r>
              <a:rPr lang="en-US" sz="1600" u="sng" dirty="0">
                <a:solidFill>
                  <a:srgbClr val="A71AFF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b="1" u="sng" dirty="0">
                <a:solidFill>
                  <a:srgbClr val="A71AFF"/>
                </a:solidFill>
              </a:rPr>
              <a:t> vessel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5285645" y="3927630"/>
            <a:ext cx="0" cy="810818"/>
          </a:xfrm>
          <a:prstGeom prst="straightConnector1">
            <a:avLst/>
          </a:prstGeom>
          <a:ln>
            <a:solidFill>
              <a:srgbClr val="A71A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593744" y="1378401"/>
            <a:ext cx="1237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Top extension</a:t>
            </a:r>
            <a:endParaRPr lang="en-US" sz="1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888642" y="2947429"/>
            <a:ext cx="1157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Vessel (GND)</a:t>
            </a:r>
            <a:endParaRPr lang="en-US" sz="14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3977389" y="3343510"/>
            <a:ext cx="5153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Plasma current reaches 6 kA,</a:t>
            </a:r>
          </a:p>
          <a:p>
            <a:r>
              <a:rPr lang="en-US" b="1" dirty="0" smtClean="0"/>
              <a:t>but </a:t>
            </a:r>
            <a:r>
              <a:rPr lang="en-US" b="1" u="sng" dirty="0" smtClean="0">
                <a:solidFill>
                  <a:srgbClr val="A71AFF"/>
                </a:solidFill>
              </a:rPr>
              <a:t>after </a:t>
            </a:r>
            <a:r>
              <a:rPr lang="en-US" b="1" u="sng" dirty="0">
                <a:solidFill>
                  <a:srgbClr val="A71AFF"/>
                </a:solidFill>
              </a:rPr>
              <a:t>secondary </a:t>
            </a:r>
            <a:r>
              <a:rPr lang="en-US" b="1" u="sng" dirty="0" smtClean="0">
                <a:solidFill>
                  <a:srgbClr val="A71AFF"/>
                </a:solidFill>
              </a:rPr>
              <a:t>discharges</a:t>
            </a:r>
            <a:r>
              <a:rPr lang="en-US" b="1" dirty="0" smtClean="0">
                <a:solidFill>
                  <a:srgbClr val="A71AFF"/>
                </a:solidFill>
              </a:rPr>
              <a:t> </a:t>
            </a:r>
            <a:r>
              <a:rPr lang="en-US" b="1" dirty="0" smtClean="0"/>
              <a:t>current drops to 3 kA </a:t>
            </a:r>
            <a:endParaRPr lang="en-US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3900624" y="5935298"/>
            <a:ext cx="5246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 achieve full centerpost current in </a:t>
            </a:r>
            <a:r>
              <a:rPr lang="en-US" b="1" dirty="0" smtClean="0">
                <a:solidFill>
                  <a:srgbClr val="FF00D2"/>
                </a:solidFill>
              </a:rPr>
              <a:t>Hydrogen</a:t>
            </a:r>
            <a:r>
              <a:rPr lang="en-US" b="1" dirty="0" smtClean="0"/>
              <a:t> (</a:t>
            </a:r>
            <a:r>
              <a:rPr lang="en-US" b="1" dirty="0" smtClean="0">
                <a:solidFill>
                  <a:srgbClr val="FF00D2"/>
                </a:solidFill>
              </a:rPr>
              <a:t>250 V break-down</a:t>
            </a:r>
            <a:r>
              <a:rPr lang="en-US" b="1" dirty="0" smtClean="0"/>
              <a:t>) needs a </a:t>
            </a:r>
            <a:r>
              <a:rPr lang="en-US" b="1" dirty="0" smtClean="0">
                <a:solidFill>
                  <a:srgbClr val="31859C"/>
                </a:solidFill>
              </a:rPr>
              <a:t>new insulating vacuum vessel</a:t>
            </a:r>
          </a:p>
        </p:txBody>
      </p:sp>
      <p:pic>
        <p:nvPicPr>
          <p:cNvPr id="45" name="567-Anode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98888" y="1051177"/>
            <a:ext cx="2234035" cy="2626131"/>
          </a:xfrm>
          <a:prstGeom prst="rect">
            <a:avLst/>
          </a:prstGeom>
        </p:spPr>
      </p:pic>
      <p:cxnSp>
        <p:nvCxnSpPr>
          <p:cNvPr id="46" name="Straight Arrow Connector 45"/>
          <p:cNvCxnSpPr/>
          <p:nvPr/>
        </p:nvCxnSpPr>
        <p:spPr>
          <a:xfrm>
            <a:off x="6172200" y="922445"/>
            <a:ext cx="927100" cy="1772932"/>
          </a:xfrm>
          <a:prstGeom prst="straightConnector1">
            <a:avLst/>
          </a:prstGeom>
          <a:ln>
            <a:solidFill>
              <a:srgbClr val="A71A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7" name="649-TappoVirolaGND.wm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502" y="1049110"/>
            <a:ext cx="3935426" cy="5712714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3105087" y="1054104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649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85343" y="6512710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52317" y="2396718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67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466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45"/>
                </p:tgtEl>
              </p:cMediaNode>
            </p:video>
            <p:video>
              <p:cMediaNode>
                <p:cTn id="16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758238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27</a:t>
            </a:r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258100" y="648196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421339" y="623187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066279" y="1054104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649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85343" y="6512710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52317" y="2396718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5062" y="1814436"/>
            <a:ext cx="3876352" cy="457104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445" y="2123646"/>
            <a:ext cx="3833620" cy="419371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0" y="363432"/>
            <a:ext cx="91439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A23FF"/>
                </a:solidFill>
              </a:rPr>
              <a:t>If whole current of power supply (10 kA) is successfully driven in the Argon centerpost</a:t>
            </a:r>
            <a:r>
              <a:rPr lang="en-US" b="1" dirty="0">
                <a:solidFill>
                  <a:srgbClr val="0A23FF"/>
                </a:solidFill>
              </a:rPr>
              <a:t> </a:t>
            </a:r>
            <a:r>
              <a:rPr lang="en-US" b="1" dirty="0" smtClean="0">
                <a:solidFill>
                  <a:srgbClr val="0A23FF"/>
                </a:solidFill>
              </a:rPr>
              <a:t>plasma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687484"/>
                </a:solidFill>
              </a:rPr>
              <a:t>it will be necessary to substitute the Al vacuum vessel with </a:t>
            </a:r>
          </a:p>
          <a:p>
            <a:r>
              <a:rPr lang="en-US" b="1" dirty="0" smtClean="0">
                <a:solidFill>
                  <a:srgbClr val="31859C"/>
                </a:solidFill>
              </a:rPr>
              <a:t>a Polymetacrylate (PPMA) transparent and insulating vessel (5 cm thick,</a:t>
            </a:r>
            <a:r>
              <a:rPr lang="en-US" b="1" dirty="0">
                <a:solidFill>
                  <a:srgbClr val="31859C"/>
                </a:solidFill>
              </a:rPr>
              <a:t> </a:t>
            </a:r>
            <a:r>
              <a:rPr lang="en-US" b="1" dirty="0" smtClean="0">
                <a:solidFill>
                  <a:srgbClr val="31859C"/>
                </a:solidFill>
              </a:rPr>
              <a:t>2m </a:t>
            </a:r>
            <a:r>
              <a:rPr lang="en-US" b="1" dirty="0" smtClean="0">
                <a:solidFill>
                  <a:srgbClr val="31859C"/>
                </a:solidFill>
                <a:latin typeface="Webdings"/>
                <a:ea typeface="Webdings"/>
                <a:cs typeface="Webdings"/>
                <a:sym typeface="Webdings"/>
              </a:rPr>
              <a:t></a:t>
            </a:r>
            <a:r>
              <a:rPr lang="en-US" b="1" dirty="0" smtClean="0">
                <a:solidFill>
                  <a:srgbClr val="31859C"/>
                </a:solidFill>
                <a:ea typeface="Webdings"/>
                <a:cs typeface="Webdings"/>
                <a:sym typeface="Webdings"/>
              </a:rPr>
              <a:t>, </a:t>
            </a:r>
            <a:r>
              <a:rPr lang="en-US" b="1" dirty="0" smtClean="0">
                <a:solidFill>
                  <a:srgbClr val="31859C"/>
                </a:solidFill>
              </a:rPr>
              <a:t>1.6 m high)</a:t>
            </a:r>
          </a:p>
          <a:p>
            <a:r>
              <a:rPr lang="en-US" b="1" dirty="0" smtClean="0">
                <a:solidFill>
                  <a:srgbClr val="605231"/>
                </a:solidFill>
              </a:rPr>
              <a:t>adding 2 further SS rings on top &amp; bottom of the experiment</a:t>
            </a:r>
            <a:r>
              <a:rPr lang="en-US" dirty="0" smtClean="0"/>
              <a:t>, </a:t>
            </a:r>
          </a:p>
          <a:p>
            <a:pPr algn="r"/>
            <a:r>
              <a:rPr lang="en-US" dirty="0" smtClean="0"/>
              <a:t>       </a:t>
            </a:r>
            <a:r>
              <a:rPr lang="en-US" b="1" dirty="0" smtClean="0">
                <a:solidFill>
                  <a:srgbClr val="687484"/>
                </a:solidFill>
              </a:rPr>
              <a:t>keeping all internal components attached to the existing SS upper\lower lid and extension</a:t>
            </a:r>
          </a:p>
          <a:p>
            <a:r>
              <a:rPr lang="en-US" b="1" dirty="0" smtClean="0">
                <a:solidFill>
                  <a:srgbClr val="EE2E96"/>
                </a:solidFill>
              </a:rPr>
              <a:t>		then try Hydrogen plasma</a:t>
            </a:r>
            <a:endParaRPr lang="en-US" b="1" dirty="0">
              <a:solidFill>
                <a:srgbClr val="EE2E9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46362" y="6317891"/>
            <a:ext cx="642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flanged PPMA cylinder				carved PPMA cylinder </a:t>
            </a:r>
            <a:endParaRPr lang="en-US" i="1" dirty="0"/>
          </a:p>
        </p:txBody>
      </p:sp>
      <p:sp>
        <p:nvSpPr>
          <p:cNvPr id="25" name="Rectangle 24"/>
          <p:cNvSpPr/>
          <p:nvPr/>
        </p:nvSpPr>
        <p:spPr>
          <a:xfrm>
            <a:off x="43605" y="17785"/>
            <a:ext cx="90877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31859C"/>
                </a:solidFill>
              </a:rPr>
              <a:t>A new </a:t>
            </a:r>
            <a:r>
              <a:rPr lang="en-US" sz="2000" b="1" dirty="0">
                <a:solidFill>
                  <a:srgbClr val="31859C"/>
                </a:solidFill>
              </a:rPr>
              <a:t>insulating </a:t>
            </a:r>
            <a:r>
              <a:rPr lang="en-US" sz="2000" b="1" dirty="0" smtClean="0">
                <a:solidFill>
                  <a:srgbClr val="31859C"/>
                </a:solidFill>
              </a:rPr>
              <a:t>&amp; transparent vacuum vessel has to be built: will be Phase-2 ready</a:t>
            </a:r>
            <a:endParaRPr lang="en-US" sz="2000" b="1" dirty="0">
              <a:solidFill>
                <a:srgbClr val="31859C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rot="16200000" flipH="1">
            <a:off x="49378" y="1799836"/>
            <a:ext cx="1373315" cy="872442"/>
          </a:xfrm>
          <a:prstGeom prst="straightConnector1">
            <a:avLst/>
          </a:prstGeom>
          <a:ln>
            <a:solidFill>
              <a:srgbClr val="60523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6200000" flipH="1">
            <a:off x="-1204624" y="3053838"/>
            <a:ext cx="3774989" cy="766112"/>
          </a:xfrm>
          <a:prstGeom prst="straightConnector1">
            <a:avLst/>
          </a:prstGeom>
          <a:ln>
            <a:solidFill>
              <a:srgbClr val="60523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7915067" y="2041240"/>
            <a:ext cx="612340" cy="555671"/>
          </a:xfrm>
          <a:prstGeom prst="straightConnector1">
            <a:avLst/>
          </a:prstGeom>
          <a:ln>
            <a:solidFill>
              <a:srgbClr val="687484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5400000">
            <a:off x="6335564" y="3455587"/>
            <a:ext cx="3606191" cy="777496"/>
          </a:xfrm>
          <a:prstGeom prst="straightConnector1">
            <a:avLst/>
          </a:prstGeom>
          <a:ln>
            <a:solidFill>
              <a:srgbClr val="687484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67044" y="5803288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758238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28</a:t>
            </a:r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770983" y="648196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421339" y="623187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066279" y="1054104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649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85343" y="6512710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52317" y="2396718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pic>
        <p:nvPicPr>
          <p:cNvPr id="30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5839" y="543447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Proto-Vessel-P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9" y="939282"/>
            <a:ext cx="4523186" cy="5838695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 rot="10800000" flipV="1">
            <a:off x="2813538" y="1532820"/>
            <a:ext cx="1759312" cy="14452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2634289" y="3224653"/>
            <a:ext cx="2421453" cy="1456303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93722" y="67161"/>
            <a:ext cx="820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To be build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, after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10 kA plasma centerpost routinely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achieved,</a:t>
            </a:r>
          </a:p>
          <a:p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full PROTO-SPHERA load assembly and power supplies</a:t>
            </a:r>
            <a:endParaRPr lang="en-US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4573933" y="1330540"/>
            <a:ext cx="4438692" cy="1200329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Group A: ST compression coils </a:t>
            </a:r>
            <a:r>
              <a:rPr lang="en-US" dirty="0">
                <a:solidFill>
                  <a:srgbClr val="FF0000"/>
                </a:solidFill>
              </a:rPr>
              <a:t>(5+5 series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  <a:p>
            <a:r>
              <a:rPr lang="en-US" i="1" dirty="0">
                <a:solidFill>
                  <a:srgbClr val="FF0000"/>
                </a:solidFill>
              </a:rPr>
              <a:t>Not yet built, but inner vessel ready to host</a:t>
            </a:r>
          </a:p>
          <a:p>
            <a:r>
              <a:rPr lang="en-US" dirty="0"/>
              <a:t>• high voltage (</a:t>
            </a:r>
            <a:r>
              <a:rPr lang="en-US" b="1" dirty="0" smtClean="0">
                <a:latin typeface="Times New Roman"/>
                <a:cs typeface="Times New Roman"/>
              </a:rPr>
              <a:t>~ </a:t>
            </a:r>
            <a:r>
              <a:rPr lang="en-US" b="1" dirty="0" smtClean="0"/>
              <a:t>20 </a:t>
            </a:r>
            <a:r>
              <a:rPr lang="en-US" b="1" dirty="0"/>
              <a:t>kV</a:t>
            </a:r>
            <a:r>
              <a:rPr lang="en-US" dirty="0"/>
              <a:t>) insulation</a:t>
            </a:r>
          </a:p>
          <a:p>
            <a:pPr>
              <a:buFont typeface="Wingdings" charset="2"/>
              <a:buChar char=""/>
            </a:pPr>
            <a:r>
              <a:rPr lang="en-US" dirty="0"/>
              <a:t> thin Inconel </a:t>
            </a:r>
            <a:r>
              <a:rPr lang="en-US" dirty="0" smtClean="0"/>
              <a:t>casings		cost </a:t>
            </a:r>
            <a:r>
              <a:rPr lang="en-US" dirty="0" smtClean="0">
                <a:latin typeface="Times New Roman"/>
                <a:cs typeface="Times New Roman"/>
              </a:rPr>
              <a:t>~ </a:t>
            </a:r>
            <a:r>
              <a:rPr lang="en-US" dirty="0" smtClean="0"/>
              <a:t>0.5M</a:t>
            </a:r>
            <a:r>
              <a:rPr lang="en-US" dirty="0"/>
              <a:t>€ 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569816" y="2967100"/>
            <a:ext cx="4431861" cy="147732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Final Power Supplies for:</a:t>
            </a:r>
            <a:endParaRPr lang="en-US" sz="800" dirty="0">
              <a:solidFill>
                <a:srgbClr val="0000FF"/>
              </a:solidFill>
            </a:endParaRPr>
          </a:p>
          <a:p>
            <a:r>
              <a:rPr lang="en-US" dirty="0">
                <a:solidFill>
                  <a:srgbClr val="0000FF"/>
                </a:solidFill>
              </a:rPr>
              <a:t>1) Group A PF </a:t>
            </a:r>
            <a:r>
              <a:rPr lang="en-US" dirty="0" smtClean="0">
                <a:solidFill>
                  <a:srgbClr val="0000FF"/>
                </a:solidFill>
              </a:rPr>
              <a:t>coils			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0.1M€ </a:t>
            </a:r>
          </a:p>
          <a:p>
            <a:r>
              <a:rPr lang="en-US" dirty="0">
                <a:solidFill>
                  <a:srgbClr val="0000FF"/>
                </a:solidFill>
              </a:rPr>
              <a:t>2) Cathode </a:t>
            </a:r>
            <a:r>
              <a:rPr lang="en-US" dirty="0" smtClean="0">
                <a:solidFill>
                  <a:srgbClr val="0000FF"/>
                </a:solidFill>
              </a:rPr>
              <a:t>(</a:t>
            </a:r>
            <a:r>
              <a:rPr lang="en-US" b="1" dirty="0" smtClean="0">
                <a:solidFill>
                  <a:srgbClr val="0000FF"/>
                </a:solidFill>
              </a:rPr>
              <a:t>I</a:t>
            </a:r>
            <a:r>
              <a:rPr lang="en-US" b="1" baseline="-25000" dirty="0" smtClean="0">
                <a:solidFill>
                  <a:srgbClr val="0000FF"/>
                </a:solidFill>
              </a:rPr>
              <a:t>cath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>
                <a:solidFill>
                  <a:srgbClr val="0000FF"/>
                </a:solidFill>
              </a:rPr>
              <a:t>10 </a:t>
            </a:r>
            <a:r>
              <a:rPr lang="en-US" sz="1600" b="1" dirty="0">
                <a:solidFill>
                  <a:srgbClr val="0000FF"/>
                </a:solidFill>
              </a:rPr>
              <a:t>→</a:t>
            </a:r>
            <a:r>
              <a:rPr lang="en-US" b="1" dirty="0">
                <a:solidFill>
                  <a:srgbClr val="0000FF"/>
                </a:solidFill>
              </a:rPr>
              <a:t> 60 </a:t>
            </a:r>
            <a:r>
              <a:rPr lang="en-US" b="1" dirty="0" smtClean="0">
                <a:solidFill>
                  <a:srgbClr val="0000FF"/>
                </a:solidFill>
              </a:rPr>
              <a:t>kA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  <a:r>
              <a:rPr lang="en-US" dirty="0">
                <a:solidFill>
                  <a:srgbClr val="0000FF"/>
                </a:solidFill>
              </a:rPr>
              <a:t>	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0.2M€ </a:t>
            </a:r>
          </a:p>
          <a:p>
            <a:r>
              <a:rPr lang="en-US" dirty="0">
                <a:solidFill>
                  <a:srgbClr val="0000FF"/>
                </a:solidFill>
              </a:rPr>
              <a:t>3) </a:t>
            </a:r>
            <a:r>
              <a:rPr lang="en-US" dirty="0" smtClean="0">
                <a:solidFill>
                  <a:srgbClr val="0000FF"/>
                </a:solidFill>
              </a:rPr>
              <a:t>Centerpost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(</a:t>
            </a:r>
            <a:r>
              <a:rPr lang="en-US" b="1" dirty="0">
                <a:solidFill>
                  <a:srgbClr val="0000FF"/>
                </a:solidFill>
              </a:rPr>
              <a:t>I</a:t>
            </a:r>
            <a:r>
              <a:rPr lang="en-US" b="1" baseline="-25000" dirty="0">
                <a:solidFill>
                  <a:srgbClr val="0000FF"/>
                </a:solidFill>
              </a:rPr>
              <a:t>e</a:t>
            </a:r>
            <a:r>
              <a:rPr lang="en-US" b="1" dirty="0">
                <a:solidFill>
                  <a:srgbClr val="0000FF"/>
                </a:solidFill>
              </a:rPr>
              <a:t> 10 </a:t>
            </a:r>
            <a:r>
              <a:rPr lang="en-US" sz="1600" b="1" dirty="0">
                <a:solidFill>
                  <a:srgbClr val="0000FF"/>
                </a:solidFill>
              </a:rPr>
              <a:t>→</a:t>
            </a:r>
            <a:r>
              <a:rPr lang="en-US" b="1" dirty="0">
                <a:solidFill>
                  <a:srgbClr val="0000FF"/>
                </a:solidFill>
              </a:rPr>
              <a:t> 60 kA</a:t>
            </a:r>
            <a:r>
              <a:rPr lang="en-US" dirty="0">
                <a:solidFill>
                  <a:srgbClr val="0000FF"/>
                </a:solidFill>
              </a:rPr>
              <a:t>)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0.6M€ </a:t>
            </a:r>
          </a:p>
          <a:p>
            <a:r>
              <a:rPr lang="en-US" b="1" i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SuperCapacitors will be used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4569816" y="2561647"/>
            <a:ext cx="4438692" cy="369332"/>
          </a:xfrm>
          <a:prstGeom prst="rect">
            <a:avLst/>
          </a:prstGeom>
          <a:noFill/>
          <a:ln w="38100">
            <a:solidFill>
              <a:srgbClr val="660066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b="1" dirty="0">
                <a:solidFill>
                  <a:srgbClr val="660066"/>
                </a:solidFill>
              </a:rPr>
              <a:t>Tungsten filaments </a:t>
            </a:r>
            <a:r>
              <a:rPr lang="en-US" dirty="0">
                <a:solidFill>
                  <a:srgbClr val="660066"/>
                </a:solidFill>
              </a:rPr>
              <a:t>(</a:t>
            </a:r>
            <a:r>
              <a:rPr lang="en-US" b="1" dirty="0">
                <a:solidFill>
                  <a:srgbClr val="660066"/>
                </a:solidFill>
              </a:rPr>
              <a:t>54 </a:t>
            </a:r>
            <a:r>
              <a:rPr lang="en-US" sz="1600" b="1" dirty="0">
                <a:solidFill>
                  <a:srgbClr val="660066"/>
                </a:solidFill>
              </a:rPr>
              <a:t>→</a:t>
            </a:r>
            <a:r>
              <a:rPr lang="en-US" b="1" dirty="0">
                <a:solidFill>
                  <a:srgbClr val="660066"/>
                </a:solidFill>
              </a:rPr>
              <a:t> 324</a:t>
            </a:r>
            <a:r>
              <a:rPr lang="en-US" dirty="0">
                <a:solidFill>
                  <a:srgbClr val="660066"/>
                </a:solidFill>
              </a:rPr>
              <a:t>)</a:t>
            </a:r>
            <a:r>
              <a:rPr lang="en-US" i="1" dirty="0">
                <a:solidFill>
                  <a:srgbClr val="660066"/>
                </a:solidFill>
              </a:rPr>
              <a:t>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0.2M€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47478" y="4757037"/>
            <a:ext cx="457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Cost up to </a:t>
            </a:r>
            <a:r>
              <a:rPr lang="en-US" b="1" dirty="0" smtClean="0">
                <a:solidFill>
                  <a:srgbClr val="FF0000"/>
                </a:solidFill>
              </a:rPr>
              <a:t>now				    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0000"/>
                </a:solidFill>
              </a:rPr>
              <a:t>2.0 </a:t>
            </a:r>
            <a:r>
              <a:rPr lang="en-US" b="1" dirty="0">
                <a:solidFill>
                  <a:srgbClr val="FF0000"/>
                </a:solidFill>
              </a:rPr>
              <a:t>M€</a:t>
            </a:r>
          </a:p>
          <a:p>
            <a:r>
              <a:rPr lang="en-US" b="1" dirty="0">
                <a:solidFill>
                  <a:srgbClr val="FF0000"/>
                </a:solidFill>
              </a:rPr>
              <a:t>Cost for final stage of </a:t>
            </a:r>
            <a:r>
              <a:rPr lang="en-US" b="1" dirty="0" smtClean="0">
                <a:solidFill>
                  <a:srgbClr val="FF0000"/>
                </a:solidFill>
              </a:rPr>
              <a:t>experiment	    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0000"/>
                </a:solidFill>
              </a:rPr>
              <a:t>1.6 M€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758238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29</a:t>
            </a:r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770983" y="648196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421339" y="623187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066279" y="1054104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649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85343" y="6512710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52317" y="2396718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pic>
        <p:nvPicPr>
          <p:cNvPr id="30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61157" y="-16282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3754701" y="97692"/>
            <a:ext cx="5391727" cy="6463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n>
                  <a:solidFill>
                    <a:srgbClr val="FF6600"/>
                  </a:solidFill>
                </a:ln>
              </a:rPr>
              <a:t>Perspectives</a:t>
            </a:r>
          </a:p>
          <a:p>
            <a:endParaRPr lang="en-US" sz="800" b="1" dirty="0"/>
          </a:p>
          <a:p>
            <a:r>
              <a:rPr lang="en-US" b="1" i="1" cap="all" dirty="0"/>
              <a:t>Proto-Sphera </a:t>
            </a:r>
            <a:r>
              <a:rPr lang="en-US" b="1" i="1" dirty="0"/>
              <a:t>will assess a new magnetic confinement configuration, potentially stationary</a:t>
            </a:r>
          </a:p>
          <a:p>
            <a:endParaRPr lang="en-US" sz="800" b="1" dirty="0" smtClean="0"/>
          </a:p>
          <a:p>
            <a:r>
              <a:rPr lang="en-US" b="1" dirty="0" smtClean="0"/>
              <a:t>Power injected into the centerpost</a:t>
            </a:r>
          </a:p>
          <a:p>
            <a:r>
              <a:rPr lang="en-US" b="1" dirty="0" smtClean="0"/>
              <a:t>should be &gt;  250 V • 60 kA = 15 MW…</a:t>
            </a:r>
          </a:p>
          <a:p>
            <a:endParaRPr lang="en-US" sz="800" b="1" dirty="0"/>
          </a:p>
          <a:p>
            <a:r>
              <a:rPr lang="en-US" b="1" dirty="0" smtClean="0">
                <a:solidFill>
                  <a:srgbClr val="0000FF"/>
                </a:solidFill>
              </a:rPr>
              <a:t>It is a huge power into such a small plasma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	…however how much will go into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	the confining Spherical Torus,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	through magnetic reconnections?</a:t>
            </a:r>
          </a:p>
          <a:p>
            <a:endParaRPr lang="en-US" b="1" dirty="0"/>
          </a:p>
          <a:p>
            <a:r>
              <a:rPr lang="en-US" b="1" dirty="0" smtClean="0"/>
              <a:t>No one is able to predict:</a:t>
            </a:r>
          </a:p>
          <a:p>
            <a:endParaRPr lang="en-US" sz="800" dirty="0" smtClean="0"/>
          </a:p>
          <a:p>
            <a:r>
              <a:rPr lang="en-US" b="1" dirty="0" smtClean="0">
                <a:solidFill>
                  <a:srgbClr val="3D99D5"/>
                </a:solidFill>
              </a:rPr>
              <a:t>•</a:t>
            </a:r>
            <a:r>
              <a:rPr lang="en-US" dirty="0" smtClean="0">
                <a:solidFill>
                  <a:srgbClr val="3D99D5"/>
                </a:solidFill>
              </a:rPr>
              <a:t> should it be zero, then ST plasma T = 10 eV</a:t>
            </a:r>
          </a:p>
          <a:p>
            <a:r>
              <a:rPr lang="en-US" dirty="0" smtClean="0">
                <a:solidFill>
                  <a:srgbClr val="3D99D5"/>
                </a:solidFill>
              </a:rPr>
              <a:t>PROTO-SPHERA studies plasma-electrode interactions</a:t>
            </a:r>
          </a:p>
          <a:p>
            <a:endParaRPr lang="en-US" sz="1000" dirty="0"/>
          </a:p>
          <a:p>
            <a:r>
              <a:rPr lang="en-US" b="1" dirty="0" smtClean="0">
                <a:solidFill>
                  <a:srgbClr val="FB04D2"/>
                </a:solidFill>
              </a:rPr>
              <a:t>• should it be 1 MW, </a:t>
            </a:r>
            <a:r>
              <a:rPr lang="en-US" b="1" dirty="0">
                <a:solidFill>
                  <a:srgbClr val="FB04D2"/>
                </a:solidFill>
              </a:rPr>
              <a:t>then ST plasma T </a:t>
            </a:r>
            <a:r>
              <a:rPr lang="en-US" b="1" dirty="0" smtClean="0">
                <a:solidFill>
                  <a:srgbClr val="FF3399"/>
                </a:solidFill>
                <a:latin typeface="Times New Roman"/>
                <a:cs typeface="Times New Roman"/>
              </a:rPr>
              <a:t>~</a:t>
            </a:r>
            <a:r>
              <a:rPr lang="en-US" b="1" dirty="0">
                <a:solidFill>
                  <a:srgbClr val="FB04D2"/>
                </a:solidFill>
              </a:rPr>
              <a:t> </a:t>
            </a:r>
            <a:r>
              <a:rPr lang="en-US" b="1" dirty="0" smtClean="0">
                <a:solidFill>
                  <a:srgbClr val="FB04D2"/>
                </a:solidFill>
              </a:rPr>
              <a:t>100 </a:t>
            </a:r>
            <a:r>
              <a:rPr lang="en-US" b="1" dirty="0">
                <a:solidFill>
                  <a:srgbClr val="FB04D2"/>
                </a:solidFill>
              </a:rPr>
              <a:t>eV</a:t>
            </a:r>
          </a:p>
          <a:p>
            <a:r>
              <a:rPr lang="en-US" b="1" dirty="0">
                <a:solidFill>
                  <a:srgbClr val="FB04D2"/>
                </a:solidFill>
              </a:rPr>
              <a:t>PROTO-SPHERA studies </a:t>
            </a:r>
            <a:r>
              <a:rPr lang="en-US" b="1" dirty="0" smtClean="0">
                <a:solidFill>
                  <a:srgbClr val="FB04D2"/>
                </a:solidFill>
              </a:rPr>
              <a:t>magnetic reconnections</a:t>
            </a:r>
          </a:p>
          <a:p>
            <a:r>
              <a:rPr lang="en-US" b="1" dirty="0" smtClean="0">
                <a:solidFill>
                  <a:srgbClr val="FB04D2"/>
                </a:solidFill>
              </a:rPr>
              <a:t>at relevant magnetic Lundquist number, </a:t>
            </a:r>
            <a:r>
              <a:rPr lang="en-US" b="1" dirty="0">
                <a:solidFill>
                  <a:srgbClr val="FB04D2"/>
                </a:solidFill>
              </a:rPr>
              <a:t>S</a:t>
            </a:r>
            <a:r>
              <a:rPr lang="en-US" b="1" dirty="0" smtClean="0">
                <a:solidFill>
                  <a:srgbClr val="FF3399"/>
                </a:solidFill>
                <a:latin typeface="Times New Roman"/>
                <a:cs typeface="Times New Roman"/>
              </a:rPr>
              <a:t>~</a:t>
            </a:r>
            <a:r>
              <a:rPr lang="en-US" b="1" dirty="0">
                <a:solidFill>
                  <a:srgbClr val="FB04D2"/>
                </a:solidFill>
              </a:rPr>
              <a:t>10</a:t>
            </a:r>
            <a:r>
              <a:rPr lang="en-US" b="1" baseline="30000" dirty="0">
                <a:solidFill>
                  <a:srgbClr val="FB04D2"/>
                </a:solidFill>
              </a:rPr>
              <a:t>5</a:t>
            </a:r>
            <a:r>
              <a:rPr lang="en-US" b="1" dirty="0">
                <a:solidFill>
                  <a:srgbClr val="FB04D2"/>
                </a:solidFill>
              </a:rPr>
              <a:t> </a:t>
            </a:r>
            <a:endParaRPr lang="en-US" b="1" dirty="0" smtClean="0">
              <a:solidFill>
                <a:srgbClr val="FB04D2"/>
              </a:solidFill>
            </a:endParaRPr>
          </a:p>
          <a:p>
            <a:endParaRPr lang="en-US" sz="1000" b="1" dirty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• should it be many MW, then ST plasma T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n-US" b="1" dirty="0" smtClean="0">
                <a:solidFill>
                  <a:srgbClr val="FF0000"/>
                </a:solidFill>
              </a:rPr>
              <a:t> 1 keV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						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</a:t>
            </a:r>
            <a:r>
              <a:rPr lang="el-GR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		         </a:t>
            </a:r>
            <a:r>
              <a:rPr lang="el-GR" b="1" dirty="0" smtClean="0">
                <a:solidFill>
                  <a:srgbClr val="FF0000"/>
                </a:solidFill>
              </a:rPr>
              <a:t>…</a:t>
            </a:r>
            <a:r>
              <a:rPr lang="el-GR" b="1" dirty="0" smtClean="0">
                <a:solidFill>
                  <a:srgbClr val="FF0000"/>
                </a:solidFill>
                <a:latin typeface="Arial"/>
                <a:cs typeface="Arial"/>
              </a:rPr>
              <a:t>β</a:t>
            </a:r>
            <a:r>
              <a:rPr lang="el-GR" b="1" i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l-GR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1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!</a:t>
            </a:r>
            <a:endParaRPr lang="el-GR" b="1" dirty="0" smtClean="0">
              <a:solidFill>
                <a:srgbClr val="FF0000"/>
              </a:solidFill>
            </a:endParaRPr>
          </a:p>
          <a:p>
            <a:r>
              <a:rPr lang="el-GR" b="1" dirty="0" smtClean="0">
                <a:solidFill>
                  <a:srgbClr val="FF0000"/>
                </a:solidFill>
              </a:rPr>
              <a:t>…</a:t>
            </a:r>
            <a:r>
              <a:rPr lang="en-US" b="1" dirty="0" smtClean="0">
                <a:solidFill>
                  <a:srgbClr val="FF0000"/>
                </a:solidFill>
              </a:rPr>
              <a:t>would do as a Tokamak, but at 1/100 of the cost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99170"/>
            <a:ext cx="3754701" cy="6740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n>
                  <a:solidFill>
                    <a:srgbClr val="FF6600"/>
                  </a:solidFill>
                </a:ln>
              </a:rPr>
              <a:t>Status </a:t>
            </a:r>
            <a:r>
              <a:rPr lang="en-US" sz="2400" b="1" dirty="0">
                <a:ln>
                  <a:solidFill>
                    <a:srgbClr val="FF6600"/>
                  </a:solidFill>
                </a:ln>
              </a:rPr>
              <a:t>(</a:t>
            </a:r>
            <a:r>
              <a:rPr lang="en-US" sz="2400" b="1" dirty="0" smtClean="0">
                <a:ln>
                  <a:solidFill>
                    <a:srgbClr val="00AF6F"/>
                  </a:solidFill>
                </a:ln>
              </a:rPr>
              <a:t>June/July 2017</a:t>
            </a:r>
            <a:r>
              <a:rPr lang="en-US" sz="2400" b="1" dirty="0">
                <a:ln>
                  <a:solidFill>
                    <a:srgbClr val="FF6600"/>
                  </a:solidFill>
                </a:ln>
              </a:rPr>
              <a:t>)</a:t>
            </a:r>
            <a:endParaRPr lang="en-US" sz="2400" dirty="0">
              <a:ln>
                <a:solidFill>
                  <a:srgbClr val="FF6600"/>
                </a:solidFill>
              </a:ln>
            </a:endParaRPr>
          </a:p>
          <a:p>
            <a:endParaRPr lang="en-US" sz="800" dirty="0"/>
          </a:p>
          <a:p>
            <a:r>
              <a:rPr lang="en-US" b="1" dirty="0" smtClean="0">
                <a:solidFill>
                  <a:srgbClr val="FB04D2"/>
                </a:solidFill>
              </a:rPr>
              <a:t>•</a:t>
            </a:r>
            <a:r>
              <a:rPr lang="en-US" dirty="0"/>
              <a:t> Hollow anode surprise, no anode arc attachment (electrostatic potential,</a:t>
            </a:r>
          </a:p>
          <a:p>
            <a:r>
              <a:rPr lang="en-US" dirty="0"/>
              <a:t>E x B plasma rotation)</a:t>
            </a:r>
          </a:p>
          <a:p>
            <a:endParaRPr lang="en-US" sz="800" dirty="0"/>
          </a:p>
          <a:p>
            <a:r>
              <a:rPr lang="en-US" b="1" dirty="0" smtClean="0">
                <a:solidFill>
                  <a:srgbClr val="FB04D2"/>
                </a:solidFill>
              </a:rPr>
              <a:t>•</a:t>
            </a:r>
            <a:r>
              <a:rPr lang="en-US" dirty="0" smtClean="0"/>
              <a:t> 8.6 </a:t>
            </a:r>
            <a:r>
              <a:rPr lang="en-US" dirty="0"/>
              <a:t>kA achieved (10 </a:t>
            </a:r>
            <a:r>
              <a:rPr lang="en-US" dirty="0" smtClean="0"/>
              <a:t>kA available from power supply)</a:t>
            </a:r>
            <a:r>
              <a:rPr lang="en-US" dirty="0"/>
              <a:t>, </a:t>
            </a:r>
            <a:r>
              <a:rPr lang="en-US" dirty="0" smtClean="0"/>
              <a:t>7 </a:t>
            </a:r>
            <a:r>
              <a:rPr lang="en-US" dirty="0"/>
              <a:t>kA sustained </a:t>
            </a:r>
            <a:r>
              <a:rPr lang="en-US" dirty="0" smtClean="0"/>
              <a:t>0.7 s in </a:t>
            </a:r>
            <a:r>
              <a:rPr lang="en-US" dirty="0"/>
              <a:t>Argon plasma</a:t>
            </a:r>
          </a:p>
          <a:p>
            <a:endParaRPr lang="en-US" sz="800" dirty="0">
              <a:ea typeface="华文楷体"/>
              <a:cs typeface="华文楷体"/>
            </a:endParaRPr>
          </a:p>
          <a:p>
            <a:r>
              <a:rPr lang="en-US" b="1" dirty="0" smtClean="0">
                <a:solidFill>
                  <a:srgbClr val="FB04D2"/>
                </a:solidFill>
              </a:rPr>
              <a:t>•</a:t>
            </a:r>
            <a:r>
              <a:rPr lang="en-US" dirty="0">
                <a:ea typeface="华文楷体"/>
                <a:cs typeface="华文楷体"/>
              </a:rPr>
              <a:t> Preliminary measurements with Langmuir probes (in the anode zone): Te≈8-10 eV, n &gt; 10</a:t>
            </a:r>
            <a:r>
              <a:rPr lang="en-US" baseline="30000" dirty="0">
                <a:ea typeface="华文楷体"/>
                <a:cs typeface="华文楷体"/>
              </a:rPr>
              <a:t>19</a:t>
            </a:r>
            <a:r>
              <a:rPr lang="en-US" dirty="0">
                <a:ea typeface="华文楷体"/>
                <a:cs typeface="华文楷体"/>
              </a:rPr>
              <a:t> m</a:t>
            </a:r>
            <a:r>
              <a:rPr lang="en-US" baseline="30000" dirty="0">
                <a:ea typeface="华文楷体"/>
                <a:cs typeface="华文楷体"/>
              </a:rPr>
              <a:t>-3</a:t>
            </a:r>
          </a:p>
          <a:p>
            <a:endParaRPr lang="en-US" sz="800" dirty="0">
              <a:ea typeface="华文楷体"/>
              <a:cs typeface="华文楷体"/>
            </a:endParaRPr>
          </a:p>
          <a:p>
            <a:r>
              <a:rPr lang="en-US" b="1" dirty="0" smtClean="0">
                <a:solidFill>
                  <a:srgbClr val="FB04D2"/>
                </a:solidFill>
              </a:rPr>
              <a:t>•</a:t>
            </a:r>
            <a:r>
              <a:rPr lang="en-US" dirty="0">
                <a:ea typeface="华文楷体"/>
                <a:cs typeface="华文楷体"/>
              </a:rPr>
              <a:t> After Argon centerpost is tamed</a:t>
            </a:r>
          </a:p>
          <a:p>
            <a:r>
              <a:rPr lang="en-US" dirty="0" smtClean="0">
                <a:ea typeface="华文楷体"/>
                <a:cs typeface="华文楷体"/>
              </a:rPr>
              <a:t>(80 </a:t>
            </a:r>
            <a:r>
              <a:rPr lang="en-US" dirty="0">
                <a:ea typeface="华文楷体"/>
                <a:cs typeface="华文楷体"/>
              </a:rPr>
              <a:t>V </a:t>
            </a:r>
            <a:r>
              <a:rPr lang="en-US" dirty="0" smtClean="0">
                <a:ea typeface="华文楷体"/>
                <a:cs typeface="华文楷体"/>
              </a:rPr>
              <a:t>break-down, 2 MW)</a:t>
            </a:r>
            <a:r>
              <a:rPr lang="en-US" dirty="0">
                <a:ea typeface="华文楷体"/>
                <a:cs typeface="华文楷体"/>
              </a:rPr>
              <a:t>, </a:t>
            </a:r>
            <a:r>
              <a:rPr lang="en-US" dirty="0" smtClean="0">
                <a:ea typeface="华文楷体"/>
                <a:cs typeface="华文楷体"/>
              </a:rPr>
              <a:t>build new insulating &amp; transparent vessel, then tame Hydrogen </a:t>
            </a:r>
            <a:r>
              <a:rPr lang="en-US" dirty="0">
                <a:ea typeface="华文楷体"/>
                <a:cs typeface="华文楷体"/>
              </a:rPr>
              <a:t>centerpost</a:t>
            </a:r>
          </a:p>
          <a:p>
            <a:r>
              <a:rPr lang="en-US" dirty="0" smtClean="0">
                <a:ea typeface="华文楷体"/>
                <a:cs typeface="华文楷体"/>
              </a:rPr>
              <a:t>(250 </a:t>
            </a:r>
            <a:r>
              <a:rPr lang="en-US" dirty="0">
                <a:ea typeface="华文楷体"/>
                <a:cs typeface="华文楷体"/>
              </a:rPr>
              <a:t>V break-</a:t>
            </a:r>
            <a:r>
              <a:rPr lang="en-US" dirty="0" smtClean="0">
                <a:ea typeface="华文楷体"/>
                <a:cs typeface="华文楷体"/>
              </a:rPr>
              <a:t>down, 3MW?)</a:t>
            </a:r>
            <a:endParaRPr lang="en-US" dirty="0">
              <a:ea typeface="华文楷体"/>
              <a:cs typeface="华文楷体"/>
            </a:endParaRPr>
          </a:p>
          <a:p>
            <a:endParaRPr lang="en-US" sz="800" dirty="0">
              <a:ea typeface="华文楷体"/>
              <a:cs typeface="华文楷体"/>
            </a:endParaRPr>
          </a:p>
          <a:p>
            <a:r>
              <a:rPr lang="en-US" b="1" dirty="0" smtClean="0">
                <a:solidFill>
                  <a:srgbClr val="FB04D2"/>
                </a:solidFill>
              </a:rPr>
              <a:t>•</a:t>
            </a:r>
            <a:r>
              <a:rPr lang="en-US" dirty="0">
                <a:ea typeface="华文楷体"/>
                <a:cs typeface="华文楷体"/>
              </a:rPr>
              <a:t> If full current of plasma centerpost</a:t>
            </a:r>
          </a:p>
          <a:p>
            <a:r>
              <a:rPr lang="en-US" dirty="0">
                <a:ea typeface="华文楷体"/>
                <a:cs typeface="华文楷体"/>
              </a:rPr>
              <a:t>(10 kA) is achieved and sustained with 54 sparsely spaced emitting filaments, then full current (60 kA) will be even better achieved with 324 filaments</a:t>
            </a:r>
          </a:p>
          <a:p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 rot="16200000" flipH="1">
            <a:off x="301277" y="3428998"/>
            <a:ext cx="6858000" cy="3"/>
          </a:xfrm>
          <a:prstGeom prst="line">
            <a:avLst/>
          </a:prstGeom>
          <a:noFill/>
          <a:ln w="25400" cap="flat" cmpd="sng" algn="ctr">
            <a:solidFill>
              <a:srgbClr val="4F81BD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488113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51" name="Text Box 3"/>
          <p:cNvSpPr txBox="1">
            <a:spLocks noChangeArrowheads="1"/>
          </p:cNvSpPr>
          <p:nvPr/>
        </p:nvSpPr>
        <p:spPr bwMode="auto">
          <a:xfrm>
            <a:off x="8861425" y="6569075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</a:t>
            </a:r>
            <a:endParaRPr lang="en-US" dirty="0"/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1167716" y="-5201"/>
            <a:ext cx="4601296" cy="123178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Calibri"/>
              </a:rPr>
              <a:t>PROTO-SPHERA</a:t>
            </a:r>
          </a:p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D86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D86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enterpost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D86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current		I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9D86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D86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60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D86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</a:t>
            </a:r>
          </a:p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29A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 toroidal current		I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E729A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729A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120÷240 kA</a:t>
            </a:r>
          </a:p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 diameter		        	2R</a:t>
            </a:r>
            <a:r>
              <a:rPr kumimoji="0" lang="en-US" sz="2000" b="1" i="0" u="none" strike="noStrike" kern="1200" cap="none" spc="0" normalizeH="0" baseline="-25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sph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0.7 m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8D8D8D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243" y="2940"/>
            <a:ext cx="2484511" cy="368472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" y="1307550"/>
            <a:ext cx="5660898" cy="191909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70782" y="3150597"/>
            <a:ext cx="4103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F2200"/>
                </a:solidFill>
              </a:rPr>
              <a:t>Axisymmetric simulation of ST formation</a:t>
            </a:r>
            <a:endParaRPr lang="en-US" b="1" dirty="0">
              <a:solidFill>
                <a:srgbClr val="DF2200"/>
              </a:solidFill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053670" y="4832160"/>
            <a:ext cx="1650161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US" sz="1400" b="1" i="1" dirty="0">
                <a:solidFill>
                  <a:srgbClr val="2A71ED"/>
                </a:solidFill>
              </a:rPr>
              <a:t>Resistive MHD</a:t>
            </a:r>
          </a:p>
          <a:p>
            <a:pPr algn="r"/>
            <a:r>
              <a:rPr lang="en-US" sz="1400" b="1" i="1" dirty="0">
                <a:solidFill>
                  <a:srgbClr val="2A71ED"/>
                </a:solidFill>
              </a:rPr>
              <a:t>simulations of</a:t>
            </a:r>
          </a:p>
          <a:p>
            <a:pPr algn="r"/>
            <a:r>
              <a:rPr lang="en-US" sz="1400" b="1" i="1" dirty="0">
                <a:solidFill>
                  <a:srgbClr val="2A71ED"/>
                </a:solidFill>
              </a:rPr>
              <a:t>ST formation</a:t>
            </a:r>
          </a:p>
          <a:p>
            <a:pPr algn="r"/>
            <a:endParaRPr lang="en-US" sz="800" b="1" i="1" dirty="0">
              <a:solidFill>
                <a:srgbClr val="2A71ED"/>
              </a:solidFill>
            </a:endParaRPr>
          </a:p>
        </p:txBody>
      </p:sp>
      <p:pic>
        <p:nvPicPr>
          <p:cNvPr id="30" name="Picture 29" descr="FarengoMHD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09063" y="3750250"/>
            <a:ext cx="4637532" cy="2590800"/>
          </a:xfrm>
          <a:prstGeom prst="rect">
            <a:avLst/>
          </a:prstGeom>
        </p:spPr>
      </p:pic>
      <p:pic>
        <p:nvPicPr>
          <p:cNvPr id="32" name="Picture 31" descr="FarengoMHD0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959" y="3649946"/>
            <a:ext cx="1504008" cy="2745077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587102" y="6187428"/>
            <a:ext cx="4547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2A71ED"/>
                </a:solidFill>
                <a:cs typeface="Comic Sans MS"/>
              </a:rPr>
              <a:t>Non-axisymmetric </a:t>
            </a:r>
            <a:r>
              <a:rPr lang="en-US" b="1" dirty="0" smtClean="0">
                <a:solidFill>
                  <a:srgbClr val="2A71ED"/>
                </a:solidFill>
                <a:cs typeface="Comic Sans MS"/>
              </a:rPr>
              <a:t>simulation </a:t>
            </a:r>
            <a:r>
              <a:rPr lang="en-US" b="1" dirty="0">
                <a:solidFill>
                  <a:srgbClr val="2A71ED"/>
                </a:solidFill>
                <a:cs typeface="Comic Sans MS"/>
              </a:rPr>
              <a:t>of ST formation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973764" y="3426225"/>
            <a:ext cx="41034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2A71ED"/>
                </a:solidFill>
              </a:rPr>
              <a:t>Formation time scale (</a:t>
            </a:r>
            <a:r>
              <a:rPr lang="el-GR" sz="1600" b="1" dirty="0">
                <a:solidFill>
                  <a:srgbClr val="2A71ED"/>
                </a:solidFill>
              </a:rPr>
              <a:t>τ</a:t>
            </a:r>
            <a:r>
              <a:rPr lang="en-US" sz="1600" b="1" baseline="-25000" dirty="0">
                <a:solidFill>
                  <a:srgbClr val="2A71ED"/>
                </a:solidFill>
              </a:rPr>
              <a:t>Alfvén</a:t>
            </a:r>
            <a:r>
              <a:rPr lang="en-US" sz="1050" b="1" dirty="0">
                <a:solidFill>
                  <a:srgbClr val="2A71ED"/>
                </a:solidFill>
              </a:rPr>
              <a:t>•</a:t>
            </a:r>
            <a:r>
              <a:rPr lang="el-GR" sz="1600" b="1" dirty="0">
                <a:solidFill>
                  <a:srgbClr val="2A71ED"/>
                </a:solidFill>
              </a:rPr>
              <a:t>τ</a:t>
            </a:r>
            <a:r>
              <a:rPr lang="en-US" sz="1600" b="1" baseline="-25000" dirty="0">
                <a:solidFill>
                  <a:srgbClr val="2A71ED"/>
                </a:solidFill>
              </a:rPr>
              <a:t>Resist</a:t>
            </a:r>
            <a:r>
              <a:rPr lang="en-US" sz="1600" b="1" dirty="0">
                <a:solidFill>
                  <a:srgbClr val="2A71ED"/>
                </a:solidFill>
              </a:rPr>
              <a:t>)</a:t>
            </a:r>
            <a:r>
              <a:rPr lang="en-US" sz="1600" b="1" baseline="30000" dirty="0">
                <a:solidFill>
                  <a:srgbClr val="2A71ED"/>
                </a:solidFill>
              </a:rPr>
              <a:t>1/</a:t>
            </a:r>
            <a:r>
              <a:rPr lang="en-US" sz="1600" b="1" baseline="30000" dirty="0" smtClean="0">
                <a:solidFill>
                  <a:srgbClr val="2A71ED"/>
                </a:solidFill>
              </a:rPr>
              <a:t>2  </a:t>
            </a:r>
            <a:r>
              <a:rPr lang="en-US" sz="1600" b="1" dirty="0" smtClean="0">
                <a:solidFill>
                  <a:srgbClr val="2A71ED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2A71ED"/>
                </a:solidFill>
                <a:cs typeface="Times New Roman"/>
              </a:rPr>
              <a:t> </a:t>
            </a:r>
            <a:r>
              <a:rPr lang="en-US" sz="1600" b="1" dirty="0">
                <a:solidFill>
                  <a:srgbClr val="2A71ED"/>
                </a:solidFill>
                <a:cs typeface="Times New Roman"/>
              </a:rPr>
              <a:t>0.6 ms</a:t>
            </a:r>
            <a:r>
              <a:rPr lang="en-US" sz="1600" b="1" baseline="30000" dirty="0">
                <a:solidFill>
                  <a:srgbClr val="2A71ED"/>
                </a:solidFill>
              </a:rPr>
              <a:t> </a:t>
            </a:r>
          </a:p>
          <a:p>
            <a:r>
              <a:rPr lang="en-US" sz="1600" b="1" dirty="0">
                <a:solidFill>
                  <a:srgbClr val="2A71ED"/>
                </a:solidFill>
              </a:rPr>
              <a:t>from 	</a:t>
            </a:r>
            <a:r>
              <a:rPr lang="el-GR" sz="1600" b="1" dirty="0">
                <a:solidFill>
                  <a:srgbClr val="2A71ED"/>
                </a:solidFill>
              </a:rPr>
              <a:t>τ</a:t>
            </a:r>
            <a:r>
              <a:rPr lang="en-US" sz="1600" b="1" baseline="-25000" dirty="0">
                <a:solidFill>
                  <a:srgbClr val="2A71ED"/>
                </a:solidFill>
              </a:rPr>
              <a:t>Alfvén	</a:t>
            </a:r>
            <a:r>
              <a:rPr lang="en-US" sz="1600" b="1" dirty="0">
                <a:solidFill>
                  <a:srgbClr val="2A71ED"/>
                </a:solidFill>
                <a:latin typeface="Times New Roman"/>
                <a:cs typeface="Times New Roman"/>
              </a:rPr>
              <a:t>~</a:t>
            </a:r>
            <a:r>
              <a:rPr lang="en-US" sz="1600" b="1" dirty="0">
                <a:solidFill>
                  <a:srgbClr val="2A71ED"/>
                </a:solidFill>
              </a:rPr>
              <a:t> 0.5 </a:t>
            </a:r>
            <a:r>
              <a:rPr lang="el-GR" sz="1600" b="1" dirty="0">
                <a:solidFill>
                  <a:srgbClr val="2A71ED"/>
                </a:solidFill>
              </a:rPr>
              <a:t>μ</a:t>
            </a:r>
            <a:r>
              <a:rPr lang="en-US" sz="1600" b="1" dirty="0">
                <a:solidFill>
                  <a:srgbClr val="2A71ED"/>
                </a:solidFill>
              </a:rPr>
              <a:t>s</a:t>
            </a:r>
            <a:endParaRPr lang="el-GR" sz="1600" b="1" dirty="0">
              <a:solidFill>
                <a:srgbClr val="2A71ED"/>
              </a:solidFill>
            </a:endParaRPr>
          </a:p>
          <a:p>
            <a:r>
              <a:rPr lang="en-US" sz="1600" b="1" dirty="0">
                <a:solidFill>
                  <a:srgbClr val="2A71ED"/>
                </a:solidFill>
              </a:rPr>
              <a:t>	</a:t>
            </a:r>
            <a:r>
              <a:rPr lang="el-GR" sz="1600" b="1" dirty="0">
                <a:solidFill>
                  <a:srgbClr val="2A71ED"/>
                </a:solidFill>
              </a:rPr>
              <a:t>τ</a:t>
            </a:r>
            <a:r>
              <a:rPr lang="en-US" sz="1600" b="1" baseline="-25000" dirty="0">
                <a:solidFill>
                  <a:srgbClr val="2A71ED"/>
                </a:solidFill>
              </a:rPr>
              <a:t>Resist	</a:t>
            </a:r>
            <a:r>
              <a:rPr lang="en-US" sz="1600" b="1" dirty="0">
                <a:solidFill>
                  <a:srgbClr val="2A71ED"/>
                </a:solidFill>
                <a:latin typeface="Times New Roman"/>
                <a:cs typeface="Times New Roman"/>
              </a:rPr>
              <a:t>~</a:t>
            </a:r>
            <a:r>
              <a:rPr lang="en-US" sz="1600" b="1" dirty="0">
                <a:solidFill>
                  <a:srgbClr val="2A71ED"/>
                </a:solidFill>
              </a:rPr>
              <a:t> 70 ms</a:t>
            </a:r>
          </a:p>
        </p:txBody>
      </p:sp>
      <p:pic>
        <p:nvPicPr>
          <p:cNvPr id="39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6459" y="-8905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TextBox 15"/>
          <p:cNvSpPr txBox="1">
            <a:spLocks noChangeArrowheads="1"/>
          </p:cNvSpPr>
          <p:nvPr/>
        </p:nvSpPr>
        <p:spPr bwMode="auto">
          <a:xfrm>
            <a:off x="796742" y="6194980"/>
            <a:ext cx="2377574" cy="63094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100" dirty="0">
                <a:solidFill>
                  <a:srgbClr val="0000FF"/>
                </a:solidFill>
              </a:rPr>
              <a:t>Garcia-Farengo, </a:t>
            </a:r>
            <a:r>
              <a:rPr lang="en-US" sz="1100" cap="small" dirty="0">
                <a:solidFill>
                  <a:srgbClr val="0000FF"/>
                </a:solidFill>
              </a:rPr>
              <a:t>P</a:t>
            </a:r>
            <a:r>
              <a:rPr lang="en-US" sz="1100" dirty="0">
                <a:solidFill>
                  <a:srgbClr val="0000FF"/>
                </a:solidFill>
              </a:rPr>
              <a:t>o</a:t>
            </a:r>
            <a:r>
              <a:rPr lang="en-US" sz="1100" cap="small" dirty="0">
                <a:solidFill>
                  <a:srgbClr val="0000FF"/>
                </a:solidFill>
              </a:rPr>
              <a:t>P </a:t>
            </a:r>
            <a:r>
              <a:rPr lang="en-US" sz="1100" b="1" cap="small" dirty="0">
                <a:solidFill>
                  <a:srgbClr val="0000FF"/>
                </a:solidFill>
              </a:rPr>
              <a:t>16</a:t>
            </a:r>
            <a:r>
              <a:rPr lang="en-US" sz="1100" cap="small" dirty="0">
                <a:solidFill>
                  <a:srgbClr val="0000FF"/>
                </a:solidFill>
              </a:rPr>
              <a:t>,112508</a:t>
            </a:r>
            <a:r>
              <a:rPr lang="en-US" sz="1100" dirty="0">
                <a:solidFill>
                  <a:srgbClr val="0000FF"/>
                </a:solidFill>
              </a:rPr>
              <a:t> (2009)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                            </a:t>
            </a:r>
            <a:r>
              <a:rPr lang="en-US" sz="1000" dirty="0">
                <a:solidFill>
                  <a:srgbClr val="0000FF"/>
                </a:solidFill>
              </a:rPr>
              <a:t>and</a:t>
            </a:r>
          </a:p>
          <a:p>
            <a:r>
              <a:rPr lang="en-US" sz="1200" dirty="0">
                <a:solidFill>
                  <a:srgbClr val="0000FF"/>
                </a:solidFill>
              </a:rPr>
              <a:t>  </a:t>
            </a:r>
            <a:r>
              <a:rPr lang="en-US" sz="1100" dirty="0">
                <a:solidFill>
                  <a:srgbClr val="0000FF"/>
                </a:solidFill>
              </a:rPr>
              <a:t>Ricardo Farengo, ISTW2008 - Frascati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758238" y="6569075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30</a:t>
            </a:r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5400" y="6485868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6459" y="-764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" y="1"/>
            <a:ext cx="1030533" cy="1044034"/>
          </a:xfrm>
          <a:prstGeom prst="rect">
            <a:avLst/>
          </a:prstGeom>
        </p:spPr>
      </p:pic>
      <p:pic>
        <p:nvPicPr>
          <p:cNvPr id="11" name="Picture 10" descr="Pen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314" y="1"/>
            <a:ext cx="906588" cy="10801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502" y="-1"/>
            <a:ext cx="835228" cy="1044034"/>
          </a:xfrm>
          <a:prstGeom prst="rect">
            <a:avLst/>
          </a:prstGeom>
        </p:spPr>
      </p:pic>
      <p:pic>
        <p:nvPicPr>
          <p:cNvPr id="13" name="Picture 12" descr="SandroRegge1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3FA9C2"/>
              </a:clrFrom>
              <a:clrTo>
                <a:srgbClr val="3FA9C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50490" y="-35449"/>
            <a:ext cx="1480903" cy="1518554"/>
          </a:xfrm>
          <a:prstGeom prst="rect">
            <a:avLst/>
          </a:prstGeom>
        </p:spPr>
      </p:pic>
      <p:pic>
        <p:nvPicPr>
          <p:cNvPr id="14" name="Picture 13" descr="Paol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1730" y="-1"/>
            <a:ext cx="978760" cy="1333272"/>
          </a:xfrm>
          <a:prstGeom prst="rect">
            <a:avLst/>
          </a:prstGeom>
        </p:spPr>
      </p:pic>
      <p:pic>
        <p:nvPicPr>
          <p:cNvPr id="15" name="Picture 14" descr="Livio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9404" y="-1"/>
            <a:ext cx="1205867" cy="1205867"/>
          </a:xfrm>
          <a:prstGeom prst="rect">
            <a:avLst/>
          </a:prstGeom>
        </p:spPr>
      </p:pic>
      <p:pic>
        <p:nvPicPr>
          <p:cNvPr id="16" name="Picture 15" descr="Stamos2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33389" y="1304132"/>
            <a:ext cx="960509" cy="1345917"/>
          </a:xfrm>
          <a:prstGeom prst="rect">
            <a:avLst/>
          </a:prstGeom>
        </p:spPr>
      </p:pic>
      <p:pic>
        <p:nvPicPr>
          <p:cNvPr id="17" name="Picture 16" descr="A_Cucchiaro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33034" y="1304132"/>
            <a:ext cx="931111" cy="93111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66051" y="2221547"/>
            <a:ext cx="1688099" cy="1117474"/>
          </a:xfrm>
          <a:prstGeom prst="rect">
            <a:avLst/>
          </a:prstGeom>
        </p:spPr>
      </p:pic>
      <p:pic>
        <p:nvPicPr>
          <p:cNvPr id="19" name="Picture 18" descr="Fabio1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16274" y="4663185"/>
            <a:ext cx="882096" cy="1074116"/>
          </a:xfrm>
          <a:prstGeom prst="rect">
            <a:avLst/>
          </a:prstGeom>
        </p:spPr>
      </p:pic>
      <p:pic>
        <p:nvPicPr>
          <p:cNvPr id="20" name="Picture 19" descr="Andrea&amp;Benedetto1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17844" y="4103180"/>
            <a:ext cx="1532474" cy="1107306"/>
          </a:xfrm>
          <a:prstGeom prst="rect">
            <a:avLst/>
          </a:prstGeom>
        </p:spPr>
      </p:pic>
      <p:pic>
        <p:nvPicPr>
          <p:cNvPr id="21" name="Picture 20" descr="Leonard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09283" y="1"/>
            <a:ext cx="1073320" cy="1205867"/>
          </a:xfrm>
          <a:prstGeom prst="rect">
            <a:avLst/>
          </a:prstGeom>
        </p:spPr>
      </p:pic>
      <p:pic>
        <p:nvPicPr>
          <p:cNvPr id="22" name="Picture 21" descr="Farengo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9" y="3401287"/>
            <a:ext cx="1930019" cy="2669667"/>
          </a:xfrm>
          <a:prstGeom prst="rect">
            <a:avLst/>
          </a:prstGeom>
        </p:spPr>
      </p:pic>
      <p:pic>
        <p:nvPicPr>
          <p:cNvPr id="23" name="Picture 22" descr="CoilsB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46417" y="3154122"/>
            <a:ext cx="2053844" cy="1538732"/>
          </a:xfrm>
          <a:prstGeom prst="rect">
            <a:avLst/>
          </a:prstGeom>
          <a:ln w="25400">
            <a:noFill/>
          </a:ln>
        </p:spPr>
      </p:pic>
      <p:pic>
        <p:nvPicPr>
          <p:cNvPr id="24" name="Picture 23" descr="BobineB_ASG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78176" y="1185928"/>
            <a:ext cx="1948334" cy="1261554"/>
          </a:xfrm>
          <a:prstGeom prst="rect">
            <a:avLst/>
          </a:prstGeom>
          <a:ln w="25400">
            <a:noFill/>
          </a:ln>
        </p:spPr>
      </p:pic>
      <p:pic>
        <p:nvPicPr>
          <p:cNvPr id="25" name="Picture 24" descr="Lampasi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72042" y="2368688"/>
            <a:ext cx="983908" cy="983908"/>
          </a:xfrm>
          <a:prstGeom prst="rect">
            <a:avLst/>
          </a:prstGeom>
        </p:spPr>
      </p:pic>
      <p:pic>
        <p:nvPicPr>
          <p:cNvPr id="26" name="Picture 25" descr="Giuseppe1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94584" y="2368688"/>
            <a:ext cx="787655" cy="985721"/>
          </a:xfrm>
          <a:prstGeom prst="rect">
            <a:avLst/>
          </a:prstGeom>
        </p:spPr>
      </p:pic>
      <p:pic>
        <p:nvPicPr>
          <p:cNvPr id="27" name="Picture 26" descr="Anodo2-calato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72042" y="3339021"/>
            <a:ext cx="1462234" cy="1661815"/>
          </a:xfrm>
          <a:prstGeom prst="rect">
            <a:avLst/>
          </a:prstGeom>
        </p:spPr>
      </p:pic>
      <p:pic>
        <p:nvPicPr>
          <p:cNvPr id="28" name="Picture 27" descr="Proto_Sandro.jp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644" y="1044033"/>
            <a:ext cx="1950258" cy="1177514"/>
          </a:xfrm>
          <a:prstGeom prst="rect">
            <a:avLst/>
          </a:prstGeom>
        </p:spPr>
      </p:pic>
      <p:pic>
        <p:nvPicPr>
          <p:cNvPr id="29" name="Picture 28" descr="Sandro1.jp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644" y="2106112"/>
            <a:ext cx="1547481" cy="147812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498936" y="3352595"/>
            <a:ext cx="1043559" cy="151790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416328" y="6044402"/>
            <a:ext cx="12825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latin typeface="Comic Sans MS"/>
                <a:cs typeface="Comic Sans MS"/>
              </a:rPr>
              <a:t>+ Other</a:t>
            </a:r>
          </a:p>
          <a:p>
            <a:r>
              <a:rPr lang="en-US" sz="2000" b="1" i="1" dirty="0" smtClean="0">
                <a:latin typeface="Comic Sans MS"/>
                <a:cs typeface="Comic Sans MS"/>
              </a:rPr>
              <a:t>authors</a:t>
            </a:r>
            <a:endParaRPr lang="en-US" sz="2000" b="1" i="1" dirty="0">
              <a:latin typeface="Comic Sans MS"/>
              <a:cs typeface="Comic Sans MS"/>
            </a:endParaRPr>
          </a:p>
        </p:txBody>
      </p:sp>
      <p:pic>
        <p:nvPicPr>
          <p:cNvPr id="32" name="Picture 31" descr="Vincenzo1.tiff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463909" y="2232684"/>
            <a:ext cx="970285" cy="218584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936502" y="1044033"/>
            <a:ext cx="1109232" cy="140344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230550" y="2423616"/>
            <a:ext cx="1032951" cy="103295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554114" y="3452430"/>
            <a:ext cx="715180" cy="127881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565831" y="4865146"/>
            <a:ext cx="728668" cy="85945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989545" y="5150664"/>
            <a:ext cx="739429" cy="108195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427951" y="5192221"/>
            <a:ext cx="2309839" cy="104776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5198377"/>
            <a:ext cx="1440651" cy="1047421"/>
          </a:xfrm>
          <a:prstGeom prst="rect">
            <a:avLst/>
          </a:prstGeom>
        </p:spPr>
      </p:pic>
      <p:pic>
        <p:nvPicPr>
          <p:cNvPr id="41" name="Picture 40" descr="Luca2.jp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450318" y="4091292"/>
            <a:ext cx="1283550" cy="1093395"/>
          </a:xfrm>
          <a:prstGeom prst="rect">
            <a:avLst/>
          </a:prstGeom>
        </p:spPr>
      </p:pic>
      <p:pic>
        <p:nvPicPr>
          <p:cNvPr id="42" name="Picture 41" descr="Federica1.jp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680390" y="3757840"/>
            <a:ext cx="814194" cy="110730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857505" y="5186063"/>
            <a:ext cx="1144740" cy="156622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294499" y="4731245"/>
            <a:ext cx="2144054" cy="120703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4714720" y="5724601"/>
            <a:ext cx="1179539" cy="1126392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7277100" y="1264024"/>
            <a:ext cx="1274800" cy="1161651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4425475" y="2376834"/>
            <a:ext cx="1113663" cy="1474851"/>
          </a:xfrm>
          <a:prstGeom prst="rect">
            <a:avLst/>
          </a:prstGeom>
        </p:spPr>
      </p:pic>
      <p:pic>
        <p:nvPicPr>
          <p:cNvPr id="49" name="Picture 48" descr="From Clipboard.jp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998337" y="-1581"/>
            <a:ext cx="839068" cy="1289003"/>
          </a:xfrm>
          <a:prstGeom prst="rect">
            <a:avLst/>
          </a:prstGeom>
        </p:spPr>
      </p:pic>
      <p:pic>
        <p:nvPicPr>
          <p:cNvPr id="51" name="Picture 50" descr="Fançois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6712739" y="1207037"/>
            <a:ext cx="816081" cy="1240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488113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51" name="Text Box 3"/>
          <p:cNvSpPr txBox="1">
            <a:spLocks noChangeArrowheads="1"/>
          </p:cNvSpPr>
          <p:nvPr/>
        </p:nvSpPr>
        <p:spPr bwMode="auto">
          <a:xfrm>
            <a:off x="8844892" y="65532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4</a:t>
            </a:r>
            <a:endParaRPr lang="en-US" dirty="0"/>
          </a:p>
        </p:txBody>
      </p:sp>
      <p:pic>
        <p:nvPicPr>
          <p:cNvPr id="39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6459" y="-8905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7"/>
          <p:cNvSpPr txBox="1">
            <a:spLocks noChangeArrowheads="1"/>
          </p:cNvSpPr>
          <p:nvPr/>
        </p:nvSpPr>
        <p:spPr bwMode="auto">
          <a:xfrm>
            <a:off x="6192182" y="765440"/>
            <a:ext cx="6248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1" dirty="0">
                <a:solidFill>
                  <a:srgbClr val="008000"/>
                </a:solidFill>
                <a:ea typeface="华文细黑"/>
                <a:cs typeface="华文细黑"/>
              </a:rPr>
              <a:t>Anode</a:t>
            </a:r>
          </a:p>
        </p:txBody>
      </p:sp>
      <p:pic>
        <p:nvPicPr>
          <p:cNvPr id="18" name="Picture 17" descr="App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93852" y="1008976"/>
            <a:ext cx="2368296" cy="439521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858541" y="1746118"/>
            <a:ext cx="1417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a typeface="华文楷体"/>
                <a:cs typeface="华文楷体"/>
              </a:rPr>
              <a:t>Magnetic</a:t>
            </a:r>
          </a:p>
          <a:p>
            <a:pPr algn="ctr"/>
            <a:r>
              <a:rPr lang="en-US" sz="1200" dirty="0">
                <a:ea typeface="华文楷体"/>
                <a:cs typeface="华文楷体"/>
              </a:rPr>
              <a:t>reconnection</a:t>
            </a:r>
          </a:p>
        </p:txBody>
      </p:sp>
      <p:sp>
        <p:nvSpPr>
          <p:cNvPr id="21" name="TextBox 7"/>
          <p:cNvSpPr txBox="1">
            <a:spLocks noChangeArrowheads="1"/>
          </p:cNvSpPr>
          <p:nvPr/>
        </p:nvSpPr>
        <p:spPr bwMode="auto">
          <a:xfrm>
            <a:off x="6299836" y="5272716"/>
            <a:ext cx="7727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008000"/>
                </a:solidFill>
                <a:ea typeface="华文细黑"/>
                <a:cs typeface="华文细黑"/>
              </a:rPr>
              <a:t>Cathode</a:t>
            </a:r>
            <a:endParaRPr lang="en-US" sz="1200" b="1" dirty="0">
              <a:solidFill>
                <a:srgbClr val="008000"/>
              </a:solidFill>
              <a:ea typeface="华文细黑"/>
              <a:cs typeface="华文细黑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3385" y="926641"/>
            <a:ext cx="3710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b="1" dirty="0">
                <a:solidFill>
                  <a:srgbClr val="008000"/>
                </a:solidFill>
                <a:ea typeface="华文楷体"/>
                <a:cs typeface="华文楷体"/>
              </a:rPr>
              <a:t>• In front of the </a:t>
            </a:r>
            <a:r>
              <a:rPr lang="en-US" altLang="zh-CN" b="1" dirty="0" smtClean="0">
                <a:solidFill>
                  <a:srgbClr val="008000"/>
                </a:solidFill>
                <a:ea typeface="华文楷体"/>
                <a:cs typeface="华文楷体"/>
              </a:rPr>
              <a:t>electrodes:</a:t>
            </a:r>
            <a:endParaRPr lang="en-US" altLang="zh-CN" sz="1000" b="1" dirty="0">
              <a:solidFill>
                <a:srgbClr val="008000"/>
              </a:solidFill>
              <a:ea typeface="华文楷体"/>
              <a:cs typeface="华文楷体"/>
            </a:endParaRPr>
          </a:p>
          <a:p>
            <a:pPr algn="r"/>
            <a:r>
              <a:rPr lang="en-US" altLang="zh-CN" b="1" dirty="0" smtClean="0">
                <a:solidFill>
                  <a:srgbClr val="FF0000"/>
                </a:solidFill>
                <a:ea typeface="华文楷体"/>
                <a:cs typeface="华文楷体"/>
              </a:rPr>
              <a:t>open </a:t>
            </a:r>
            <a:r>
              <a:rPr lang="en-US" altLang="zh-CN" b="1" dirty="0">
                <a:solidFill>
                  <a:srgbClr val="FF0000"/>
                </a:solidFill>
                <a:ea typeface="华文楷体"/>
                <a:cs typeface="华文楷体"/>
              </a:rPr>
              <a:t>magnetic field lines</a:t>
            </a:r>
            <a:r>
              <a:rPr lang="en-US" altLang="zh-CN" b="1" dirty="0" smtClean="0">
                <a:solidFill>
                  <a:srgbClr val="FF0000"/>
                </a:solidFill>
                <a:ea typeface="华文楷体"/>
                <a:cs typeface="华文楷体"/>
              </a:rPr>
              <a:t>,</a:t>
            </a:r>
            <a:endParaRPr lang="en-US" altLang="zh-CN" b="1" dirty="0">
              <a:solidFill>
                <a:srgbClr val="FF0000"/>
              </a:solidFill>
              <a:ea typeface="华文楷体"/>
              <a:cs typeface="华文楷体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22382" y="2894657"/>
            <a:ext cx="36345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b="1" dirty="0" smtClean="0">
                <a:ea typeface="华文楷体"/>
                <a:cs typeface="华文楷体"/>
              </a:rPr>
              <a:t>into closed     </a:t>
            </a:r>
            <a:r>
              <a:rPr lang="en-US" altLang="zh-CN" b="1" dirty="0">
                <a:ea typeface="华文楷体"/>
                <a:cs typeface="华文楷体"/>
              </a:rPr>
              <a:t>,	   </a:t>
            </a:r>
            <a:r>
              <a:rPr lang="en-US" altLang="zh-CN" b="1" dirty="0" smtClean="0">
                <a:ea typeface="华文楷体"/>
                <a:cs typeface="华文楷体"/>
              </a:rPr>
              <a:t> lines </a:t>
            </a:r>
            <a:endParaRPr lang="en-US" altLang="zh-CN" b="1" dirty="0" smtClean="0">
              <a:solidFill>
                <a:srgbClr val="D93309"/>
              </a:solidFill>
              <a:ea typeface="华文楷体"/>
              <a:cs typeface="华文楷体"/>
            </a:endParaRPr>
          </a:p>
          <a:p>
            <a:pPr algn="r"/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wrapped </a:t>
            </a:r>
            <a:r>
              <a:rPr lang="en-US" altLang="zh-CN" b="1" dirty="0">
                <a:solidFill>
                  <a:srgbClr val="D93309"/>
                </a:solidFill>
                <a:ea typeface="华文楷体"/>
                <a:cs typeface="华文楷体"/>
              </a:rPr>
              <a:t>around </a:t>
            </a:r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the </a:t>
            </a:r>
            <a:r>
              <a:rPr lang="en-US" altLang="zh-CN" b="1" cap="all" dirty="0">
                <a:solidFill>
                  <a:srgbClr val="D93309"/>
                </a:solidFill>
                <a:ea typeface="华文楷体"/>
                <a:cs typeface="华文楷体"/>
              </a:rPr>
              <a:t>s</a:t>
            </a:r>
            <a:r>
              <a:rPr lang="en-US" altLang="zh-CN" b="1" dirty="0">
                <a:solidFill>
                  <a:srgbClr val="D93309"/>
                </a:solidFill>
                <a:ea typeface="华文楷体"/>
                <a:cs typeface="华文楷体"/>
              </a:rPr>
              <a:t>pherical </a:t>
            </a:r>
            <a:r>
              <a:rPr lang="en-US" altLang="zh-CN" b="1" cap="all" dirty="0" smtClean="0">
                <a:solidFill>
                  <a:srgbClr val="D93309"/>
                </a:solidFill>
                <a:ea typeface="华文楷体"/>
                <a:cs typeface="华文楷体"/>
              </a:rPr>
              <a:t>t</a:t>
            </a:r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orus</a:t>
            </a:r>
            <a:endParaRPr lang="en-US" b="1" dirty="0">
              <a:solidFill>
                <a:srgbClr val="D93309"/>
              </a:solidFill>
              <a:ea typeface="华文楷体"/>
              <a:cs typeface="华文楷体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41901" y="2321788"/>
            <a:ext cx="3504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b="1" dirty="0">
                <a:ea typeface="华文楷体"/>
                <a:cs typeface="华文楷体"/>
              </a:rPr>
              <a:t>• Magnetic reconnections convert </a:t>
            </a:r>
            <a:endParaRPr lang="en-US" altLang="zh-CN" b="1" dirty="0" smtClean="0">
              <a:ea typeface="华文楷体"/>
              <a:cs typeface="华文楷体"/>
            </a:endParaRPr>
          </a:p>
          <a:p>
            <a:pPr algn="r"/>
            <a:r>
              <a:rPr lang="en-US" altLang="zh-CN" b="1" dirty="0" smtClean="0">
                <a:solidFill>
                  <a:srgbClr val="0B05E2"/>
                </a:solidFill>
                <a:ea typeface="华文楷体"/>
                <a:cs typeface="华文楷体"/>
              </a:rPr>
              <a:t>open </a:t>
            </a:r>
            <a:r>
              <a:rPr lang="en-US" altLang="zh-CN" b="1" dirty="0" smtClean="0">
                <a:solidFill>
                  <a:srgbClr val="000090"/>
                </a:solidFill>
                <a:ea typeface="华文楷体"/>
                <a:cs typeface="华文楷体"/>
              </a:rPr>
              <a:t> </a:t>
            </a:r>
            <a:r>
              <a:rPr lang="en-US" altLang="zh-CN" b="1" dirty="0" smtClean="0">
                <a:solidFill>
                  <a:srgbClr val="0000FF"/>
                </a:solidFill>
                <a:ea typeface="华文楷体"/>
                <a:cs typeface="华文楷体"/>
              </a:rPr>
              <a:t>   </a:t>
            </a:r>
            <a:r>
              <a:rPr lang="en-US" altLang="zh-CN" b="1" dirty="0">
                <a:ea typeface="华文楷体"/>
                <a:cs typeface="华文楷体"/>
              </a:rPr>
              <a:t>	</a:t>
            </a:r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lines</a:t>
            </a:r>
          </a:p>
        </p:txBody>
      </p:sp>
      <p:graphicFrame>
        <p:nvGraphicFramePr>
          <p:cNvPr id="3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25261998"/>
              </p:ext>
            </p:extLst>
          </p:nvPr>
        </p:nvGraphicFramePr>
        <p:xfrm>
          <a:off x="3242894" y="2631019"/>
          <a:ext cx="190500" cy="266700"/>
        </p:xfrm>
        <a:graphic>
          <a:graphicData uri="http://schemas.openxmlformats.org/presentationml/2006/ole">
            <p:oleObj spid="_x0000_s179254" name="Equation" r:id="rId7" imgW="190500" imgH="266700" progId="Equation.DSMT4">
              <p:embed/>
            </p:oleObj>
          </a:graphicData>
        </a:graphic>
      </p:graphicFrame>
      <p:graphicFrame>
        <p:nvGraphicFramePr>
          <p:cNvPr id="3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24501179"/>
              </p:ext>
            </p:extLst>
          </p:nvPr>
        </p:nvGraphicFramePr>
        <p:xfrm>
          <a:off x="5394684" y="751831"/>
          <a:ext cx="571500" cy="317500"/>
        </p:xfrm>
        <a:graphic>
          <a:graphicData uri="http://schemas.openxmlformats.org/presentationml/2006/ole">
            <p:oleObj spid="_x0000_s179255" name="Equation" r:id="rId8" imgW="571500" imgH="304800" progId="Equation.DSMT4">
              <p:embed/>
            </p:oleObj>
          </a:graphicData>
        </a:graphic>
      </p:graphicFrame>
      <p:sp>
        <p:nvSpPr>
          <p:cNvPr id="36" name="Rectangle 35"/>
          <p:cNvSpPr/>
          <p:nvPr/>
        </p:nvSpPr>
        <p:spPr>
          <a:xfrm>
            <a:off x="35111" y="1404814"/>
            <a:ext cx="404044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sz="1600" dirty="0">
              <a:solidFill>
                <a:srgbClr val="FF0000"/>
              </a:solidFill>
              <a:ea typeface="华文楷体"/>
              <a:cs typeface="华文楷体"/>
            </a:endParaRPr>
          </a:p>
          <a:p>
            <a:pPr algn="r"/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• </a:t>
            </a:r>
            <a:r>
              <a:rPr lang="en-US" altLang="zh-CN" b="1" dirty="0" smtClean="0">
                <a:solidFill>
                  <a:srgbClr val="0B05E2"/>
                </a:solidFill>
                <a:ea typeface="华文楷体"/>
                <a:cs typeface="华文楷体"/>
              </a:rPr>
              <a:t>Open </a:t>
            </a:r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magnetic field lines are wound </a:t>
            </a:r>
          </a:p>
          <a:p>
            <a:pPr algn="r"/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in a circular direction</a:t>
            </a:r>
          </a:p>
        </p:txBody>
      </p:sp>
      <p:graphicFrame>
        <p:nvGraphicFramePr>
          <p:cNvPr id="3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04690708"/>
              </p:ext>
            </p:extLst>
          </p:nvPr>
        </p:nvGraphicFramePr>
        <p:xfrm>
          <a:off x="3281208" y="2933554"/>
          <a:ext cx="152400" cy="317500"/>
        </p:xfrm>
        <a:graphic>
          <a:graphicData uri="http://schemas.openxmlformats.org/presentationml/2006/ole">
            <p:oleObj spid="_x0000_s179256" name="Equation" r:id="rId9" imgW="152400" imgH="304800" progId="Equation.DSMT4">
              <p:embed/>
            </p:oleObj>
          </a:graphicData>
        </a:graphic>
      </p:graphicFrame>
      <p:graphicFrame>
        <p:nvGraphicFramePr>
          <p:cNvPr id="3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93614644"/>
              </p:ext>
            </p:extLst>
          </p:nvPr>
        </p:nvGraphicFramePr>
        <p:xfrm>
          <a:off x="3025736" y="2939884"/>
          <a:ext cx="190500" cy="266700"/>
        </p:xfrm>
        <a:graphic>
          <a:graphicData uri="http://schemas.openxmlformats.org/presentationml/2006/ole">
            <p:oleObj spid="_x0000_s179257" name="Equation" r:id="rId10" imgW="190500" imgH="266700" progId="Equation.DSMT4">
              <p:embed/>
            </p:oleObj>
          </a:graphicData>
        </a:graphic>
      </p:graphicFrame>
      <p:cxnSp>
        <p:nvCxnSpPr>
          <p:cNvPr id="40" name="Straight Arrow Connector 39"/>
          <p:cNvCxnSpPr/>
          <p:nvPr/>
        </p:nvCxnSpPr>
        <p:spPr>
          <a:xfrm>
            <a:off x="1827910" y="6256762"/>
            <a:ext cx="5566816" cy="118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633188" y="5598561"/>
            <a:ext cx="7375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of Tokamaks relies on </a:t>
            </a:r>
            <a:r>
              <a:rPr lang="en-US" dirty="0" smtClean="0">
                <a:solidFill>
                  <a:srgbClr val="FF0000"/>
                </a:solidFill>
              </a:rPr>
              <a:t>induction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            of PROTO-SPHERA relies on</a:t>
            </a:r>
          </a:p>
          <a:p>
            <a:r>
              <a:rPr lang="en-US" dirty="0" smtClean="0"/>
              <a:t>efficient but not forever…		</a:t>
            </a:r>
            <a:r>
              <a:rPr lang="en-US" dirty="0"/>
              <a:t> </a:t>
            </a:r>
            <a:r>
              <a:rPr lang="en-US" dirty="0" smtClean="0"/>
              <a:t> associated with </a:t>
            </a:r>
            <a:r>
              <a:rPr lang="en-US" dirty="0" smtClean="0">
                <a:solidFill>
                  <a:srgbClr val="DF2200"/>
                </a:solidFill>
              </a:rPr>
              <a:t>magnetic reconnections</a:t>
            </a:r>
          </a:p>
        </p:txBody>
      </p:sp>
      <p:graphicFrame>
        <p:nvGraphicFramePr>
          <p:cNvPr id="4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48543208"/>
              </p:ext>
            </p:extLst>
          </p:nvPr>
        </p:nvGraphicFramePr>
        <p:xfrm>
          <a:off x="1677352" y="5639268"/>
          <a:ext cx="190500" cy="266700"/>
        </p:xfrm>
        <a:graphic>
          <a:graphicData uri="http://schemas.openxmlformats.org/presentationml/2006/ole">
            <p:oleObj spid="_x0000_s179258" name="Equation" r:id="rId11" imgW="190500" imgH="266700" progId="Equation.DSMT4">
              <p:embed/>
            </p:oleObj>
          </a:graphicData>
        </a:graphic>
      </p:graphicFrame>
      <p:graphicFrame>
        <p:nvGraphicFramePr>
          <p:cNvPr id="4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11126661"/>
              </p:ext>
            </p:extLst>
          </p:nvPr>
        </p:nvGraphicFramePr>
        <p:xfrm>
          <a:off x="5317838" y="5639268"/>
          <a:ext cx="190500" cy="266700"/>
        </p:xfrm>
        <a:graphic>
          <a:graphicData uri="http://schemas.openxmlformats.org/presentationml/2006/ole">
            <p:oleObj spid="_x0000_s179259" name="Equation" r:id="rId12" imgW="190500" imgH="266700" progId="Equation.DSMT4">
              <p:embed/>
            </p:oleObj>
          </a:graphicData>
        </a:graphic>
      </p:graphicFrame>
      <p:graphicFrame>
        <p:nvGraphicFramePr>
          <p:cNvPr id="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03913161"/>
              </p:ext>
            </p:extLst>
          </p:nvPr>
        </p:nvGraphicFramePr>
        <p:xfrm>
          <a:off x="8148107" y="5635305"/>
          <a:ext cx="495300" cy="266700"/>
        </p:xfrm>
        <a:graphic>
          <a:graphicData uri="http://schemas.openxmlformats.org/presentationml/2006/ole">
            <p:oleObj spid="_x0000_s179260" name="Equation" r:id="rId13" imgW="495300" imgH="266700" progId="Equation.DSMT4">
              <p:embed/>
            </p:oleObj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16913" y="14290"/>
            <a:ext cx="47868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8000"/>
                </a:solidFill>
              </a:rPr>
              <a:t>SUSTAIN THE CONFINING CURRENT:</a:t>
            </a:r>
          </a:p>
          <a:p>
            <a:r>
              <a:rPr lang="en-US" sz="2000" b="1" dirty="0" smtClean="0">
                <a:solidFill>
                  <a:srgbClr val="008000"/>
                </a:solidFill>
              </a:rPr>
              <a:t>by DC voltage from anode to cathode</a:t>
            </a:r>
            <a:endParaRPr lang="en-US" sz="2000" b="1" dirty="0">
              <a:solidFill>
                <a:srgbClr val="008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956324" y="6245121"/>
            <a:ext cx="71040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HOW EFFICIENT THE SUSTAINMENT OF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TOROIDAL CURRENT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BY RECONNECTIONS?</a:t>
            </a:r>
          </a:p>
        </p:txBody>
      </p:sp>
      <p:pic>
        <p:nvPicPr>
          <p:cNvPr id="50" name="GiFTok.gif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1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3859" y="3658352"/>
            <a:ext cx="1520830" cy="2864632"/>
          </a:xfrm>
          <a:prstGeom prst="rect">
            <a:avLst/>
          </a:prstGeom>
        </p:spPr>
      </p:pic>
      <p:pic>
        <p:nvPicPr>
          <p:cNvPr id="52" name="GifPSTra-15.gif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16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157302" y="705311"/>
            <a:ext cx="1687590" cy="4937760"/>
          </a:xfrm>
          <a:prstGeom prst="rect">
            <a:avLst/>
          </a:prstGeom>
        </p:spPr>
      </p:pic>
      <p:sp>
        <p:nvSpPr>
          <p:cNvPr id="53" name="TextBox 9"/>
          <p:cNvSpPr txBox="1">
            <a:spLocks noChangeArrowheads="1"/>
          </p:cNvSpPr>
          <p:nvPr/>
        </p:nvSpPr>
        <p:spPr bwMode="auto">
          <a:xfrm>
            <a:off x="1695286" y="3720566"/>
            <a:ext cx="3006252" cy="1815882"/>
          </a:xfrm>
          <a:prstGeom prst="rect">
            <a:avLst/>
          </a:prstGeom>
          <a:noFill/>
          <a:ln w="28575" cmpd="sng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600" b="1" dirty="0">
                <a:solidFill>
                  <a:srgbClr val="FF020C"/>
                </a:solidFill>
              </a:rPr>
              <a:t>Critical points of PROTO-SPHERA:</a:t>
            </a:r>
          </a:p>
          <a:p>
            <a:pPr eaLnBrk="0" hangingPunct="0"/>
            <a:endParaRPr lang="en-US" sz="1200" b="1" dirty="0">
              <a:solidFill>
                <a:srgbClr val="FF020C"/>
              </a:solidFill>
            </a:endParaRPr>
          </a:p>
          <a:p>
            <a:pPr eaLnBrk="0" hangingPunct="0"/>
            <a:r>
              <a:rPr lang="en-US" sz="1200" b="1" dirty="0">
                <a:solidFill>
                  <a:srgbClr val="FF020C"/>
                </a:solidFill>
              </a:rPr>
              <a:t>• I</a:t>
            </a:r>
            <a:r>
              <a:rPr lang="en-US" sz="1200" b="1" baseline="-25000" dirty="0">
                <a:solidFill>
                  <a:srgbClr val="FF020C"/>
                </a:solidFill>
              </a:rPr>
              <a:t>ST</a:t>
            </a:r>
            <a:r>
              <a:rPr lang="en-US" sz="1200" b="1" dirty="0">
                <a:solidFill>
                  <a:srgbClr val="FF020C"/>
                </a:solidFill>
              </a:rPr>
              <a:t>= 240 kA (4xI</a:t>
            </a:r>
            <a:r>
              <a:rPr lang="en-US" sz="1200" b="1" baseline="-25000" dirty="0">
                <a:solidFill>
                  <a:srgbClr val="FF020C"/>
                </a:solidFill>
              </a:rPr>
              <a:t>e</a:t>
            </a:r>
            <a:r>
              <a:rPr lang="en-US" sz="1200" b="1" dirty="0">
                <a:solidFill>
                  <a:srgbClr val="FF020C"/>
                </a:solidFill>
              </a:rPr>
              <a:t>) really achievable?</a:t>
            </a:r>
          </a:p>
          <a:p>
            <a:pPr eaLnBrk="0" hangingPunct="0"/>
            <a:endParaRPr lang="en-US" sz="1200" b="1" dirty="0">
              <a:solidFill>
                <a:srgbClr val="FF020C"/>
              </a:solidFill>
            </a:endParaRPr>
          </a:p>
          <a:p>
            <a:pPr eaLnBrk="0" hangingPunct="0"/>
            <a:r>
              <a:rPr lang="en-US" sz="1200" b="1" dirty="0">
                <a:solidFill>
                  <a:srgbClr val="FF020C"/>
                </a:solidFill>
              </a:rPr>
              <a:t>• Can it be sustained by Helicity Injection</a:t>
            </a:r>
          </a:p>
          <a:p>
            <a:pPr eaLnBrk="0" hangingPunct="0"/>
            <a:r>
              <a:rPr lang="en-US" sz="1200" b="1" dirty="0">
                <a:solidFill>
                  <a:srgbClr val="FF020C"/>
                </a:solidFill>
              </a:rPr>
              <a:t>   for at least </a:t>
            </a:r>
            <a:r>
              <a:rPr lang="en-US" sz="1200" b="1" dirty="0">
                <a:solidFill>
                  <a:srgbClr val="FF020C"/>
                </a:solidFill>
                <a:latin typeface="Times New Roman" pitchFamily="-107" charset="0"/>
                <a:ea typeface="Times New Roman" pitchFamily="-107" charset="0"/>
                <a:cs typeface="Times New Roman" pitchFamily="-107" charset="0"/>
              </a:rPr>
              <a:t>τ</a:t>
            </a:r>
            <a:r>
              <a:rPr lang="en-US" sz="1200" b="1" baseline="-25000" dirty="0">
                <a:solidFill>
                  <a:srgbClr val="FF020C"/>
                </a:solidFill>
              </a:rPr>
              <a:t>R</a:t>
            </a:r>
            <a:r>
              <a:rPr lang="en-US" sz="1200" b="1" dirty="0">
                <a:solidFill>
                  <a:srgbClr val="FF020C"/>
                </a:solidFill>
                <a:latin typeface="Arial"/>
                <a:cs typeface="Arial"/>
              </a:rPr>
              <a:t>~</a:t>
            </a:r>
            <a:r>
              <a:rPr lang="en-US" sz="1200" b="1" dirty="0">
                <a:solidFill>
                  <a:srgbClr val="FF020C"/>
                </a:solidFill>
              </a:rPr>
              <a:t> 70 ms?  </a:t>
            </a:r>
          </a:p>
          <a:p>
            <a:pPr eaLnBrk="0" hangingPunct="0"/>
            <a:r>
              <a:rPr lang="en-US" sz="1200" b="1" dirty="0">
                <a:solidFill>
                  <a:srgbClr val="FF020C"/>
                </a:solidFill>
              </a:rPr>
              <a:t>   </a:t>
            </a:r>
            <a:r>
              <a:rPr lang="en-US" sz="1200" b="1" i="1" dirty="0" smtClean="0">
                <a:solidFill>
                  <a:srgbClr val="3366FF"/>
                </a:solidFill>
              </a:rPr>
              <a:t>(machine designed for 1 sec sustainment!)</a:t>
            </a:r>
            <a:endParaRPr lang="en-US" sz="1200" b="1" i="1" dirty="0">
              <a:solidFill>
                <a:srgbClr val="3366FF"/>
              </a:solidFill>
            </a:endParaRPr>
          </a:p>
          <a:p>
            <a:pPr eaLnBrk="0" hangingPunct="0"/>
            <a:endParaRPr lang="en-US" sz="1200" b="1" dirty="0">
              <a:solidFill>
                <a:srgbClr val="FF020C"/>
              </a:solidFill>
            </a:endParaRPr>
          </a:p>
          <a:p>
            <a:pPr eaLnBrk="0" hangingPunct="0"/>
            <a:r>
              <a:rPr lang="en-US" sz="1200" b="1" dirty="0">
                <a:solidFill>
                  <a:srgbClr val="FF020C"/>
                </a:solidFill>
              </a:rPr>
              <a:t>• Resistive MHD stability &amp; confinement?</a:t>
            </a:r>
            <a:endParaRPr lang="en-US" sz="1200" dirty="0"/>
          </a:p>
        </p:txBody>
      </p:sp>
      <p:sp>
        <p:nvSpPr>
          <p:cNvPr id="54" name="TextBox 53"/>
          <p:cNvSpPr txBox="1"/>
          <p:nvPr/>
        </p:nvSpPr>
        <p:spPr>
          <a:xfrm>
            <a:off x="4437598" y="4209035"/>
            <a:ext cx="1417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a typeface="华文楷体"/>
                <a:cs typeface="华文楷体"/>
              </a:rPr>
              <a:t>Magnetic</a:t>
            </a:r>
          </a:p>
          <a:p>
            <a:pPr algn="ctr"/>
            <a:r>
              <a:rPr lang="en-US" sz="1200" dirty="0">
                <a:ea typeface="华文楷体"/>
                <a:cs typeface="华文楷体"/>
              </a:rPr>
              <a:t>reconnection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0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3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50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video>
              <p:cMediaNode>
                <p:cTn id="16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6459" y="-8905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488113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861425" y="65532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5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51281" y="-2634"/>
            <a:ext cx="7513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080"/>
                </a:solidFill>
              </a:rPr>
              <a:t>In </a:t>
            </a:r>
            <a:r>
              <a:rPr lang="en-US" sz="2000" b="1" dirty="0">
                <a:solidFill>
                  <a:srgbClr val="004080"/>
                </a:solidFill>
              </a:rPr>
              <a:t>2002</a:t>
            </a:r>
            <a:r>
              <a:rPr lang="en-US" sz="2000" dirty="0">
                <a:solidFill>
                  <a:srgbClr val="004080"/>
                </a:solidFill>
              </a:rPr>
              <a:t> at Frascati an </a:t>
            </a:r>
            <a:r>
              <a:rPr lang="en-US" sz="2000" b="1" dirty="0">
                <a:solidFill>
                  <a:srgbClr val="004080"/>
                </a:solidFill>
              </a:rPr>
              <a:t>International Workshop</a:t>
            </a:r>
          </a:p>
          <a:p>
            <a:r>
              <a:rPr lang="en-US" sz="2000" dirty="0" smtClean="0">
                <a:solidFill>
                  <a:srgbClr val="004080"/>
                </a:solidFill>
              </a:rPr>
              <a:t>advised </a:t>
            </a:r>
            <a:r>
              <a:rPr lang="en-US" sz="2000" dirty="0">
                <a:solidFill>
                  <a:srgbClr val="004080"/>
                </a:solidFill>
              </a:rPr>
              <a:t>to build the </a:t>
            </a:r>
            <a:r>
              <a:rPr lang="en-US" sz="2000" dirty="0" smtClean="0">
                <a:solidFill>
                  <a:srgbClr val="004080"/>
                </a:solidFill>
              </a:rPr>
              <a:t>machine in 2 steps:</a:t>
            </a:r>
            <a:endParaRPr lang="en-US" sz="2000" dirty="0">
              <a:solidFill>
                <a:srgbClr val="004080"/>
              </a:solidFill>
            </a:endParaRPr>
          </a:p>
          <a:p>
            <a:r>
              <a:rPr lang="en-US" b="1" dirty="0">
                <a:solidFill>
                  <a:srgbClr val="9D8686"/>
                </a:solidFill>
              </a:rPr>
              <a:t>• </a:t>
            </a:r>
            <a:r>
              <a:rPr lang="en-US" b="1" dirty="0" smtClean="0">
                <a:solidFill>
                  <a:srgbClr val="9D8686"/>
                </a:solidFill>
              </a:rPr>
              <a:t>Phase 1:	demonstrate Plasma </a:t>
            </a:r>
            <a:r>
              <a:rPr lang="en-US" b="1" dirty="0">
                <a:solidFill>
                  <a:srgbClr val="9D8686"/>
                </a:solidFill>
              </a:rPr>
              <a:t>Centerpost’s feasibility</a:t>
            </a:r>
          </a:p>
          <a:p>
            <a:r>
              <a:rPr lang="en-US" b="1" dirty="0">
                <a:solidFill>
                  <a:srgbClr val="FE5ACB"/>
                </a:solidFill>
              </a:rPr>
              <a:t>• </a:t>
            </a:r>
            <a:r>
              <a:rPr lang="en-US" b="1" dirty="0" smtClean="0">
                <a:solidFill>
                  <a:srgbClr val="FE5ACB"/>
                </a:solidFill>
              </a:rPr>
              <a:t>Phase 2: 	machine completed </a:t>
            </a:r>
            <a:r>
              <a:rPr lang="en-US" b="1" dirty="0">
                <a:solidFill>
                  <a:srgbClr val="FE5ACB"/>
                </a:solidFill>
              </a:rPr>
              <a:t>such as to produce the Spherical </a:t>
            </a:r>
            <a:r>
              <a:rPr lang="en-US" b="1" dirty="0" smtClean="0">
                <a:solidFill>
                  <a:srgbClr val="FE5ACB"/>
                </a:solidFill>
              </a:rPr>
              <a:t>Torus</a:t>
            </a:r>
          </a:p>
          <a:p>
            <a:endParaRPr lang="en-US" sz="800" b="1" dirty="0"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3" name="Picture 32" descr="FigConfr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807" y="1788248"/>
            <a:ext cx="5457952" cy="429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Box 7"/>
          <p:cNvSpPr txBox="1">
            <a:spLocks noChangeArrowheads="1"/>
          </p:cNvSpPr>
          <p:nvPr/>
        </p:nvSpPr>
        <p:spPr bwMode="auto">
          <a:xfrm>
            <a:off x="652431" y="1345542"/>
            <a:ext cx="20078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9D8686"/>
                </a:solidFill>
                <a:cs typeface="Comic Sans MS"/>
              </a:rPr>
              <a:t>Phase1</a:t>
            </a:r>
            <a:r>
              <a:rPr lang="en-US" dirty="0">
                <a:solidFill>
                  <a:srgbClr val="660066"/>
                </a:solidFill>
                <a:cs typeface="Comic Sans MS"/>
              </a:rPr>
              <a:t>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Comic Sans MS"/>
              </a:rPr>
              <a:t>8 PFcoils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Comic Sans MS"/>
              </a:rPr>
              <a:t>Centerpost shape</a:t>
            </a:r>
          </a:p>
        </p:txBody>
      </p:sp>
      <p:sp>
        <p:nvSpPr>
          <p:cNvPr id="35" name="TextBox 8"/>
          <p:cNvSpPr txBox="1">
            <a:spLocks noChangeArrowheads="1"/>
          </p:cNvSpPr>
          <p:nvPr/>
        </p:nvSpPr>
        <p:spPr bwMode="auto">
          <a:xfrm>
            <a:off x="3014443" y="1339443"/>
            <a:ext cx="26628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EB00D9"/>
                </a:solidFill>
                <a:cs typeface="Comic Sans MS"/>
              </a:rPr>
              <a:t>Phase 2</a:t>
            </a:r>
            <a:r>
              <a:rPr lang="en-US" dirty="0">
                <a:solidFill>
                  <a:srgbClr val="EB00D9"/>
                </a:solidFill>
                <a:cs typeface="Comic Sans MS"/>
              </a:rPr>
              <a:t>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Comic Sans MS"/>
              </a:rPr>
              <a:t>8 PF shaping coils</a:t>
            </a:r>
          </a:p>
          <a:p>
            <a:r>
              <a:rPr lang="en-US" dirty="0">
                <a:solidFill>
                  <a:srgbClr val="FF0000"/>
                </a:solidFill>
                <a:cs typeface="Comic Sans MS"/>
              </a:rPr>
              <a:t>+ 10 PF compressing coils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5569" y="5956993"/>
            <a:ext cx="33438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b="1" dirty="0">
                <a:solidFill>
                  <a:srgbClr val="9D8686"/>
                </a:solidFill>
              </a:rPr>
              <a:t>SP centerpost current </a:t>
            </a:r>
            <a:r>
              <a:rPr lang="en-US" b="1" dirty="0" smtClean="0">
                <a:solidFill>
                  <a:srgbClr val="9D8686"/>
                </a:solidFill>
              </a:rPr>
              <a:t>I</a:t>
            </a:r>
            <a:r>
              <a:rPr lang="en-US" b="1" baseline="-25000" dirty="0" smtClean="0">
                <a:solidFill>
                  <a:srgbClr val="9D8686"/>
                </a:solidFill>
              </a:rPr>
              <a:t>e</a:t>
            </a:r>
            <a:r>
              <a:rPr lang="en-US" b="1" dirty="0" smtClean="0">
                <a:solidFill>
                  <a:srgbClr val="9D8686"/>
                </a:solidFill>
              </a:rPr>
              <a:t>= 8.5 </a:t>
            </a:r>
            <a:r>
              <a:rPr lang="en-US" b="1" dirty="0">
                <a:solidFill>
                  <a:srgbClr val="9D8686"/>
                </a:solidFill>
              </a:rPr>
              <a:t>kA</a:t>
            </a:r>
          </a:p>
          <a:p>
            <a:pPr eaLnBrk="0" hangingPunct="0"/>
            <a:r>
              <a:rPr lang="en-US" b="1" dirty="0" smtClean="0">
                <a:solidFill>
                  <a:srgbClr val="E729AD"/>
                </a:solidFill>
              </a:rPr>
              <a:t>No ST </a:t>
            </a:r>
            <a:r>
              <a:rPr lang="en-US" b="1" dirty="0">
                <a:solidFill>
                  <a:srgbClr val="E729AD"/>
                </a:solidFill>
              </a:rPr>
              <a:t>toroidal current	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419463" y="5956993"/>
            <a:ext cx="39423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b="1" dirty="0">
                <a:solidFill>
                  <a:srgbClr val="9D8686"/>
                </a:solidFill>
              </a:rPr>
              <a:t>SP centerpost current </a:t>
            </a:r>
            <a:r>
              <a:rPr lang="en-US" b="1" dirty="0" smtClean="0">
                <a:solidFill>
                  <a:srgbClr val="9D8686"/>
                </a:solidFill>
              </a:rPr>
              <a:t>I</a:t>
            </a:r>
            <a:r>
              <a:rPr lang="en-US" b="1" baseline="-25000" dirty="0" smtClean="0">
                <a:solidFill>
                  <a:srgbClr val="9D8686"/>
                </a:solidFill>
              </a:rPr>
              <a:t>e</a:t>
            </a:r>
            <a:r>
              <a:rPr lang="en-US" b="1" dirty="0" smtClean="0">
                <a:solidFill>
                  <a:srgbClr val="9D8686"/>
                </a:solidFill>
              </a:rPr>
              <a:t>= 60 </a:t>
            </a:r>
            <a:r>
              <a:rPr lang="en-US" b="1" dirty="0">
                <a:solidFill>
                  <a:srgbClr val="9D8686"/>
                </a:solidFill>
              </a:rPr>
              <a:t>kA</a:t>
            </a:r>
          </a:p>
          <a:p>
            <a:pPr eaLnBrk="0" hangingPunct="0"/>
            <a:r>
              <a:rPr lang="en-US" b="1" dirty="0">
                <a:solidFill>
                  <a:srgbClr val="E729AD"/>
                </a:solidFill>
              </a:rPr>
              <a:t>ST toroidal current	     I</a:t>
            </a:r>
            <a:r>
              <a:rPr lang="en-US" b="1" baseline="-25000" dirty="0">
                <a:solidFill>
                  <a:srgbClr val="E729AD"/>
                </a:solidFill>
              </a:rPr>
              <a:t>p</a:t>
            </a:r>
            <a:r>
              <a:rPr lang="en-US" b="1" dirty="0" smtClean="0">
                <a:solidFill>
                  <a:srgbClr val="E729AD"/>
                </a:solidFill>
              </a:rPr>
              <a:t>= 120</a:t>
            </a:r>
            <a:r>
              <a:rPr lang="en-US" b="1" dirty="0">
                <a:solidFill>
                  <a:srgbClr val="E729AD"/>
                </a:solidFill>
              </a:rPr>
              <a:t>÷240 kA</a:t>
            </a:r>
          </a:p>
        </p:txBody>
      </p:sp>
      <p:pic>
        <p:nvPicPr>
          <p:cNvPr id="38" name="Picture 37" descr="Formazione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809" y="1979317"/>
            <a:ext cx="2448139" cy="4037011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7617396" y="3877898"/>
            <a:ext cx="6143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8000"/>
                </a:solidFill>
              </a:rPr>
              <a:t>A→1.2</a:t>
            </a:r>
          </a:p>
        </p:txBody>
      </p:sp>
      <p:sp>
        <p:nvSpPr>
          <p:cNvPr id="40" name="Text Box 14"/>
          <p:cNvSpPr txBox="1">
            <a:spLocks noChangeArrowheads="1"/>
          </p:cNvSpPr>
          <p:nvPr/>
        </p:nvSpPr>
        <p:spPr bwMode="auto">
          <a:xfrm>
            <a:off x="7004249" y="5324542"/>
            <a:ext cx="115929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 dirty="0">
                <a:solidFill>
                  <a:srgbClr val="008000"/>
                </a:solidFill>
              </a:rPr>
              <a:t>I</a:t>
            </a:r>
            <a:r>
              <a:rPr lang="en-US" sz="1200" b="1" baseline="-25000" dirty="0">
                <a:solidFill>
                  <a:srgbClr val="008000"/>
                </a:solidFill>
              </a:rPr>
              <a:t>p</a:t>
            </a:r>
            <a:r>
              <a:rPr lang="en-US" sz="1200" b="1" dirty="0">
                <a:solidFill>
                  <a:srgbClr val="008000"/>
                </a:solidFill>
              </a:rPr>
              <a:t>=30 → 240kA</a:t>
            </a:r>
          </a:p>
        </p:txBody>
      </p:sp>
      <p:sp>
        <p:nvSpPr>
          <p:cNvPr id="41" name="Text Box 13"/>
          <p:cNvSpPr txBox="1">
            <a:spLocks noChangeArrowheads="1"/>
          </p:cNvSpPr>
          <p:nvPr/>
        </p:nvSpPr>
        <p:spPr bwMode="auto">
          <a:xfrm>
            <a:off x="7004249" y="1954894"/>
            <a:ext cx="11178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1" dirty="0">
                <a:solidFill>
                  <a:srgbClr val="008000"/>
                </a:solidFill>
              </a:rPr>
              <a:t>I</a:t>
            </a:r>
            <a:r>
              <a:rPr lang="en-US" sz="1200" b="1" baseline="-25000" dirty="0">
                <a:solidFill>
                  <a:srgbClr val="008000"/>
                </a:solidFill>
              </a:rPr>
              <a:t>e</a:t>
            </a:r>
            <a:r>
              <a:rPr lang="en-US" sz="1200" b="1" dirty="0">
                <a:solidFill>
                  <a:srgbClr val="008000"/>
                </a:solidFill>
              </a:rPr>
              <a:t>=8.5 </a:t>
            </a:r>
            <a:r>
              <a:rPr lang="en-US" sz="1200" b="1" dirty="0">
                <a:solidFill>
                  <a:srgbClr val="008000"/>
                </a:solidFill>
                <a:sym typeface="Symbol" pitchFamily="-107" charset="2"/>
              </a:rPr>
              <a:t>→ </a:t>
            </a:r>
            <a:r>
              <a:rPr lang="en-US" sz="1200" b="1" dirty="0">
                <a:solidFill>
                  <a:srgbClr val="008000"/>
                </a:solidFill>
              </a:rPr>
              <a:t>60kA</a:t>
            </a:r>
            <a:endParaRPr lang="en-US" sz="1400" b="1" dirty="0">
              <a:solidFill>
                <a:srgbClr val="008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15219" y="3881540"/>
            <a:ext cx="551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8000"/>
                </a:solidFill>
              </a:rPr>
              <a:t>A=1.8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43" name="Line 31"/>
          <p:cNvSpPr>
            <a:spLocks noChangeShapeType="1"/>
          </p:cNvSpPr>
          <p:nvPr/>
        </p:nvSpPr>
        <p:spPr bwMode="auto">
          <a:xfrm>
            <a:off x="6434943" y="1946753"/>
            <a:ext cx="2105287" cy="0"/>
          </a:xfrm>
          <a:prstGeom prst="line">
            <a:avLst/>
          </a:prstGeom>
          <a:noFill/>
          <a:ln w="28575">
            <a:solidFill>
              <a:srgbClr val="14A226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44" name="Picture 43" descr="Formazione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3948" y="1975366"/>
            <a:ext cx="620183" cy="3788323"/>
          </a:xfrm>
          <a:prstGeom prst="rect">
            <a:avLst/>
          </a:prstGeom>
        </p:spPr>
      </p:pic>
      <p:sp>
        <p:nvSpPr>
          <p:cNvPr id="45" name="Text Box 32"/>
          <p:cNvSpPr txBox="1">
            <a:spLocks noChangeArrowheads="1"/>
          </p:cNvSpPr>
          <p:nvPr/>
        </p:nvSpPr>
        <p:spPr bwMode="auto">
          <a:xfrm>
            <a:off x="6393308" y="1504996"/>
            <a:ext cx="169231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14A226"/>
                </a:solidFill>
              </a:rPr>
              <a:t>ST compression</a:t>
            </a:r>
            <a:endParaRPr lang="en-US" sz="1600" b="1" dirty="0">
              <a:solidFill>
                <a:srgbClr val="D8121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6459" y="-8905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488113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871042" y="654843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6</a:t>
            </a:r>
            <a:endParaRPr lang="en-US" dirty="0"/>
          </a:p>
        </p:txBody>
      </p:sp>
      <p:pic>
        <p:nvPicPr>
          <p:cNvPr id="19" name="Picture 5" descr="VacuumTestGrou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862162" y="3118200"/>
            <a:ext cx="529145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Zamp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70352" y="3077495"/>
            <a:ext cx="2146935" cy="301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" name="Straight Arrow Connector 24"/>
          <p:cNvCxnSpPr/>
          <p:nvPr/>
        </p:nvCxnSpPr>
        <p:spPr>
          <a:xfrm>
            <a:off x="350413" y="6292226"/>
            <a:ext cx="7460303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Start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413" y="366484"/>
            <a:ext cx="7261254" cy="239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Hopf2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1317">
            <a:off x="39651" y="3387041"/>
            <a:ext cx="1562100" cy="14033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310" y="-2848"/>
            <a:ext cx="7807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cs typeface="Calibri"/>
              </a:rPr>
              <a:t>Cylindrical vacuum vessel was START vacuum vessel, donated by Culham in 2004</a:t>
            </a:r>
            <a:endParaRPr lang="en-US" b="1" dirty="0">
              <a:solidFill>
                <a:srgbClr val="000000"/>
              </a:solidFill>
              <a:ea typeface="华文细黑"/>
              <a:cs typeface="华文细黑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3733" y="6282427"/>
            <a:ext cx="6339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  <a:cs typeface="Calibri"/>
              </a:rPr>
              <a:t>…from ideas 	 …to detailed design		 	 …to hard metal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2397" y="300407"/>
            <a:ext cx="66992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  <a:effectLst>
                  <a:outerShdw blurRad="63500" dist="63500" dir="2700000">
                    <a:srgbClr val="FFFF00"/>
                  </a:outerShdw>
                </a:effectLst>
                <a:ea typeface="华文楷体"/>
                <a:cs typeface="华文楷体"/>
              </a:rPr>
              <a:t>from </a:t>
            </a:r>
            <a:r>
              <a:rPr lang="en-US" altLang="zh-CN" sz="2000" b="1" dirty="0">
                <a:solidFill>
                  <a:srgbClr val="FF0000"/>
                </a:solidFill>
                <a:effectLst>
                  <a:outerShdw blurRad="63500" dist="63500" dir="2700000">
                    <a:srgbClr val="FFFF00"/>
                  </a:outerShdw>
                </a:effectLst>
                <a:ea typeface="华文楷体"/>
                <a:cs typeface="华文楷体"/>
              </a:rPr>
              <a:t>Culham the old vacuum vessel 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63500" dist="38100" dir="2700000">
                    <a:srgbClr val="FFFF00"/>
                  </a:outerShdw>
                </a:effectLst>
                <a:ea typeface="华文楷体"/>
                <a:cs typeface="华文楷体"/>
              </a:rPr>
              <a:t>found its </a:t>
            </a:r>
            <a:r>
              <a:rPr lang="en-US" altLang="zh-CN" sz="2000" b="1" dirty="0" smtClean="0">
                <a:solidFill>
                  <a:schemeClr val="bg1"/>
                </a:solidFill>
                <a:effectLst>
                  <a:outerShdw blurRad="63500" dist="38100" dir="2700000">
                    <a:srgbClr val="FFFF00"/>
                  </a:outerShdw>
                </a:effectLst>
                <a:ea typeface="华文楷体"/>
                <a:cs typeface="华文楷体"/>
              </a:rPr>
              <a:t>road 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63500" dist="38100" dir="2700000">
                    <a:srgbClr val="FFFF00"/>
                  </a:outerShdw>
                </a:effectLst>
                <a:ea typeface="华文楷体"/>
                <a:cs typeface="华文楷体"/>
              </a:rPr>
              <a:t>to </a:t>
            </a:r>
            <a:r>
              <a:rPr lang="en-US" altLang="zh-CN" sz="2000" b="1" dirty="0">
                <a:solidFill>
                  <a:srgbClr val="FFFFFF"/>
                </a:solidFill>
                <a:effectLst>
                  <a:outerShdw blurRad="63500" dist="38100" dir="2700000">
                    <a:srgbClr val="FFFF00"/>
                  </a:outerShdw>
                </a:effectLst>
                <a:ea typeface="华文楷体"/>
                <a:cs typeface="华文楷体"/>
              </a:rPr>
              <a:t>Frascati</a:t>
            </a:r>
            <a:endParaRPr lang="en-US" sz="2000" b="1" dirty="0">
              <a:solidFill>
                <a:srgbClr val="FFFFFF"/>
              </a:solidFill>
              <a:effectLst>
                <a:outerShdw blurRad="63500" dist="38100" dir="2700000">
                  <a:srgbClr val="FFFF00"/>
                </a:outerShdw>
              </a:effectLst>
              <a:ea typeface="华文楷体"/>
              <a:cs typeface="华文楷体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2173" y="2748868"/>
            <a:ext cx="9120879" cy="35077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525582" y="2726970"/>
            <a:ext cx="79916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00"/>
                </a:solidFill>
                <a:cs typeface="Calibri"/>
              </a:rPr>
              <a:t>PROTO-SPHERA was built (2006-2009) by ASG Superconductors of Genoa, cost 1 M€</a:t>
            </a:r>
            <a:endParaRPr lang="en-US" b="1" dirty="0">
              <a:solidFill>
                <a:srgbClr val="FFFF00"/>
              </a:solidFill>
              <a:ea typeface="华文细黑"/>
              <a:cs typeface="华文细黑"/>
            </a:endParaRPr>
          </a:p>
        </p:txBody>
      </p:sp>
      <p:pic>
        <p:nvPicPr>
          <p:cNvPr id="47" name="Picture 46" descr="BobineB_ASG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1650" y="3137007"/>
            <a:ext cx="2798343" cy="1811938"/>
          </a:xfrm>
          <a:prstGeom prst="rect">
            <a:avLst/>
          </a:prstGeom>
          <a:ln w="25400">
            <a:solidFill>
              <a:srgbClr val="00AF6F"/>
            </a:solidFill>
          </a:ln>
        </p:spPr>
      </p:pic>
      <p:sp>
        <p:nvSpPr>
          <p:cNvPr id="48" name="TextBox 9"/>
          <p:cNvSpPr txBox="1">
            <a:spLocks noChangeArrowheads="1"/>
          </p:cNvSpPr>
          <p:nvPr/>
        </p:nvSpPr>
        <p:spPr bwMode="auto">
          <a:xfrm>
            <a:off x="350413" y="5939450"/>
            <a:ext cx="6465887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  <a:cs typeface="Calibri"/>
              </a:rPr>
              <a:t>Years 2004 - 2010: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048036" y="4641168"/>
            <a:ext cx="9421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  <a:effectLst>
                  <a:outerShdw blurRad="762000" dist="76200" dir="2700000">
                    <a:srgbClr val="000000">
                      <a:alpha val="70000"/>
                    </a:srgbClr>
                  </a:outerShdw>
                </a:effectLst>
              </a:rPr>
              <a:t>ASG 2007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046169" y="5782223"/>
            <a:ext cx="9421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  <a:effectLst>
                  <a:outerShdw blurRad="342900" dist="38100" dir="2700000">
                    <a:srgbClr val="000000">
                      <a:alpha val="53000"/>
                    </a:srgbClr>
                  </a:outerShdw>
                </a:effectLst>
              </a:rPr>
              <a:t>ASG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6459" y="-8905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488113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862045" y="6569075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7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9" y="3124005"/>
            <a:ext cx="6254750" cy="27749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4092" y="5529623"/>
            <a:ext cx="5865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  <a:cs typeface="Calibri"/>
              </a:rPr>
              <a:t>Electrical power supplies built by EEI of  Vicenza, cost 0.7 M€</a:t>
            </a:r>
          </a:p>
        </p:txBody>
      </p:sp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337778" y="5996498"/>
            <a:ext cx="64658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cs typeface="Calibri"/>
              </a:rPr>
              <a:t>Years 2011 - 2014: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2525419" y="6211575"/>
            <a:ext cx="343760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Picture 12" descr="P1010098 PanoFinal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8124" y="21898"/>
            <a:ext cx="2648660" cy="313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Lightning Bolt 33"/>
          <p:cNvSpPr/>
          <p:nvPr/>
        </p:nvSpPr>
        <p:spPr>
          <a:xfrm rot="701427">
            <a:off x="2096483" y="719191"/>
            <a:ext cx="449155" cy="1351477"/>
          </a:xfrm>
          <a:prstGeom prst="lightningBolt">
            <a:avLst/>
          </a:prstGeom>
          <a:solidFill>
            <a:srgbClr val="EE8FBE">
              <a:alpha val="33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9649" y="162159"/>
            <a:ext cx="11517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9556"/>
                </a:solidFill>
                <a:latin typeface="Calibri"/>
                <a:cs typeface="Calibri"/>
              </a:rPr>
              <a:t>Anode</a:t>
            </a:r>
            <a:endParaRPr lang="en-US" b="1" dirty="0">
              <a:latin typeface="Calibri"/>
              <a:cs typeface="Calibri"/>
            </a:endParaRPr>
          </a:p>
          <a:p>
            <a:endParaRPr 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PF2 coils</a:t>
            </a: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throttles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  <a:p>
            <a:endParaRPr 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  <a:p>
            <a:r>
              <a:rPr lang="en-US" b="1" dirty="0">
                <a:solidFill>
                  <a:srgbClr val="C09556"/>
                </a:solidFill>
                <a:latin typeface="Calibri"/>
                <a:cs typeface="Calibri"/>
              </a:rPr>
              <a:t>Cathode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856112" y="754297"/>
            <a:ext cx="1305167" cy="11985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845939" y="875167"/>
            <a:ext cx="1327063" cy="8482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963384" y="1470424"/>
            <a:ext cx="935149" cy="631732"/>
          </a:xfrm>
          <a:prstGeom prst="straightConnector1">
            <a:avLst/>
          </a:prstGeom>
          <a:ln>
            <a:solidFill>
              <a:srgbClr val="C0955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845939" y="405102"/>
            <a:ext cx="850942" cy="1588"/>
          </a:xfrm>
          <a:prstGeom prst="straightConnector1">
            <a:avLst/>
          </a:prstGeom>
          <a:ln>
            <a:solidFill>
              <a:srgbClr val="C0955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633940" y="506913"/>
            <a:ext cx="55100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fire the </a:t>
            </a:r>
            <a:r>
              <a:rPr lang="en-US" b="1" dirty="0"/>
              <a:t>plasma centerpost (Phase1)</a:t>
            </a:r>
          </a:p>
          <a:p>
            <a:r>
              <a:rPr lang="en-US" b="1" dirty="0"/>
              <a:t>3 Power supplies </a:t>
            </a:r>
            <a:r>
              <a:rPr lang="en-US" dirty="0"/>
              <a:t>are required</a:t>
            </a:r>
          </a:p>
          <a:p>
            <a:endParaRPr lang="en-US" dirty="0"/>
          </a:p>
          <a:p>
            <a:r>
              <a:rPr lang="en-US" dirty="0"/>
              <a:t>• </a:t>
            </a:r>
            <a:r>
              <a:rPr lang="en-US" b="1" dirty="0"/>
              <a:t>Cathode heating</a:t>
            </a:r>
            <a:r>
              <a:rPr lang="en-US" dirty="0"/>
              <a:t> rotating 6-phase: 6 x(1.7 kA,25 </a:t>
            </a:r>
            <a:r>
              <a:rPr lang="en-US" dirty="0" smtClean="0"/>
              <a:t>V) rms</a:t>
            </a:r>
          </a:p>
          <a:p>
            <a:r>
              <a:rPr lang="en-US" dirty="0" smtClean="0"/>
              <a:t>   (18 modulus i.e. 1/6 with respect to Phase2)</a:t>
            </a:r>
            <a:endParaRPr lang="en-US" dirty="0"/>
          </a:p>
          <a:p>
            <a:r>
              <a:rPr lang="en-US" dirty="0"/>
              <a:t>• </a:t>
            </a:r>
            <a:r>
              <a:rPr lang="en-US" b="1" dirty="0"/>
              <a:t>PF coils</a:t>
            </a:r>
            <a:r>
              <a:rPr lang="en-US" dirty="0"/>
              <a:t>: 2kA, 350 </a:t>
            </a:r>
            <a:r>
              <a:rPr lang="en-US" dirty="0" smtClean="0"/>
              <a:t>V DC current</a:t>
            </a:r>
            <a:endParaRPr lang="en-US" dirty="0"/>
          </a:p>
          <a:p>
            <a:r>
              <a:rPr lang="en-US" dirty="0"/>
              <a:t>• </a:t>
            </a:r>
            <a:r>
              <a:rPr lang="en-US" b="1" dirty="0"/>
              <a:t>Plasma centerpost</a:t>
            </a:r>
            <a:r>
              <a:rPr lang="en-US" dirty="0"/>
              <a:t>: 10 kA, 350 V </a:t>
            </a:r>
            <a:r>
              <a:rPr lang="en-US" dirty="0" smtClean="0"/>
              <a:t> DC current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3667759" y="0"/>
            <a:ext cx="42883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PROTO-SPHERA POWER SUPPLY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42" name="Picture 11" descr="05Cathode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86225" y="4615602"/>
            <a:ext cx="2674620" cy="2010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12" descr="03Cathode_Module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86226" y="2603162"/>
            <a:ext cx="2683259" cy="2012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TextBox 44"/>
          <p:cNvSpPr txBox="1"/>
          <p:nvPr/>
        </p:nvSpPr>
        <p:spPr>
          <a:xfrm>
            <a:off x="4982094" y="2474958"/>
            <a:ext cx="986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9556"/>
                </a:solidFill>
                <a:cs typeface="Calibri"/>
              </a:rPr>
              <a:t>Cathode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5806824" y="2808139"/>
            <a:ext cx="935149" cy="631732"/>
          </a:xfrm>
          <a:prstGeom prst="straightConnector1">
            <a:avLst/>
          </a:prstGeom>
          <a:ln>
            <a:solidFill>
              <a:srgbClr val="C0955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16200000" flipH="1">
            <a:off x="5231253" y="3383709"/>
            <a:ext cx="2410416" cy="1259276"/>
          </a:xfrm>
          <a:prstGeom prst="straightConnector1">
            <a:avLst/>
          </a:prstGeom>
          <a:ln>
            <a:solidFill>
              <a:srgbClr val="C0955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5" idx="1"/>
          </p:cNvCxnSpPr>
          <p:nvPr/>
        </p:nvCxnSpPr>
        <p:spPr>
          <a:xfrm rot="10800000">
            <a:off x="3124202" y="2474958"/>
            <a:ext cx="1857892" cy="184666"/>
          </a:xfrm>
          <a:prstGeom prst="straightConnector1">
            <a:avLst/>
          </a:prstGeom>
          <a:ln>
            <a:solidFill>
              <a:srgbClr val="C0955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6459" y="-8905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488113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860869" y="6569075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8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650863" y="1616075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43737" y="5667056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76573" y="137436"/>
            <a:ext cx="2486453" cy="369332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Status of art at EPR2016</a:t>
            </a:r>
          </a:p>
        </p:txBody>
      </p:sp>
      <p:pic>
        <p:nvPicPr>
          <p:cNvPr id="16" name="Picture 15" descr="Shot208_Tensioni_e_correnti.pc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8" y="1087087"/>
            <a:ext cx="4031464" cy="3483834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rot="10800000">
            <a:off x="1870929" y="2208244"/>
            <a:ext cx="2143461" cy="6464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985158" y="2321126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Shot 208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264" y="48846"/>
            <a:ext cx="44716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October 2015 / January 2016</a:t>
            </a:r>
          </a:p>
          <a:p>
            <a:r>
              <a:rPr lang="en-US" sz="2000" b="1" dirty="0"/>
              <a:t>experiments with </a:t>
            </a:r>
            <a:r>
              <a:rPr lang="en-US" sz="2000" b="1" dirty="0">
                <a:solidFill>
                  <a:srgbClr val="668577"/>
                </a:solidFill>
              </a:rPr>
              <a:t>external PF coils</a:t>
            </a:r>
            <a:r>
              <a:rPr lang="en-US" sz="2000" b="1" dirty="0"/>
              <a:t>:</a:t>
            </a:r>
          </a:p>
          <a:p>
            <a:r>
              <a:rPr lang="en-US" sz="2000" b="1" dirty="0">
                <a:solidFill>
                  <a:srgbClr val="0E2AF7"/>
                </a:solidFill>
              </a:rPr>
              <a:t>Plasma current </a:t>
            </a:r>
            <a:r>
              <a:rPr lang="en-US" sz="2000" b="1" dirty="0"/>
              <a:t>outer paths for I &gt; 3.5 kA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05203" y="1276568"/>
            <a:ext cx="15988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E2AF7"/>
                </a:solidFill>
              </a:rPr>
              <a:t>Argon plasma</a:t>
            </a:r>
          </a:p>
          <a:p>
            <a:r>
              <a:rPr lang="en-US" b="1" dirty="0">
                <a:solidFill>
                  <a:srgbClr val="0E2AF7"/>
                </a:solidFill>
              </a:rPr>
              <a:t>aiming to 4 kA</a:t>
            </a:r>
          </a:p>
          <a:p>
            <a:r>
              <a:rPr lang="en-US" b="1" dirty="0">
                <a:solidFill>
                  <a:srgbClr val="0E2AF7"/>
                </a:solidFill>
              </a:rPr>
              <a:t>reaches 3.5 kA</a:t>
            </a:r>
          </a:p>
          <a:p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019206" y="2704561"/>
            <a:ext cx="194630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E2AF7"/>
                </a:solidFill>
                <a:latin typeface="Times New Roman"/>
                <a:cs typeface="Times New Roman"/>
              </a:rPr>
              <a:t>~ </a:t>
            </a:r>
            <a:r>
              <a:rPr lang="en-US" b="1" dirty="0">
                <a:solidFill>
                  <a:srgbClr val="0E2AF7"/>
                </a:solidFill>
              </a:rPr>
              <a:t>1.5 kA lost</a:t>
            </a:r>
          </a:p>
          <a:p>
            <a:r>
              <a:rPr lang="en-US" b="1" dirty="0">
                <a:solidFill>
                  <a:srgbClr val="0E2AF7"/>
                </a:solidFill>
              </a:rPr>
              <a:t>from main plasma</a:t>
            </a:r>
          </a:p>
          <a:p>
            <a:endParaRPr lang="en-US" b="1" dirty="0">
              <a:solidFill>
                <a:srgbClr val="0E2AF7"/>
              </a:solidFill>
            </a:endParaRPr>
          </a:p>
          <a:p>
            <a:r>
              <a:rPr lang="en-US" b="1" dirty="0">
                <a:solidFill>
                  <a:srgbClr val="0E2AF7"/>
                </a:solidFill>
              </a:rPr>
              <a:t>in discharge from</a:t>
            </a:r>
          </a:p>
          <a:p>
            <a:r>
              <a:rPr lang="en-US" b="1" dirty="0">
                <a:solidFill>
                  <a:srgbClr val="0E2AF7"/>
                </a:solidFill>
              </a:rPr>
              <a:t>cathode down to</a:t>
            </a:r>
          </a:p>
          <a:p>
            <a:r>
              <a:rPr lang="en-US" b="1" dirty="0">
                <a:solidFill>
                  <a:srgbClr val="0E2AF7"/>
                </a:solidFill>
              </a:rPr>
              <a:t>lid\vessel</a:t>
            </a:r>
          </a:p>
          <a:p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7" y="5456732"/>
            <a:ext cx="5889752" cy="99314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46782" y="5462221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208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1158157" y="6323586"/>
            <a:ext cx="3482021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66405" y="5113332"/>
            <a:ext cx="535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E2AF7"/>
                </a:solidFill>
              </a:rPr>
              <a:t>Also the Cathode emission lowers after 1.5 kA are lost</a:t>
            </a:r>
            <a:endParaRPr lang="en-US" b="1" dirty="0">
              <a:solidFill>
                <a:srgbClr val="0E2AF7"/>
              </a:solidFill>
            </a:endParaRPr>
          </a:p>
        </p:txBody>
      </p:sp>
      <p:pic>
        <p:nvPicPr>
          <p:cNvPr id="39" name="Shot208-Argon-3.5kA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19841" y="760809"/>
            <a:ext cx="3223603" cy="5688711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8276355" y="814544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FFFF"/>
                </a:solidFill>
              </a:rPr>
              <a:t>Shot </a:t>
            </a:r>
            <a:r>
              <a:rPr lang="en-US" sz="1400" i="1" dirty="0" smtClean="0">
                <a:solidFill>
                  <a:srgbClr val="FFFFFF"/>
                </a:solidFill>
              </a:rPr>
              <a:t>208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03436" y="2315410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141712" y="5178460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5057371" y="4287714"/>
            <a:ext cx="1072548" cy="5970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2264" y="4489511"/>
            <a:ext cx="54817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668577"/>
                </a:solidFill>
              </a:rPr>
              <a:t>plasma fired after 0.75 s of PF current </a:t>
            </a:r>
          </a:p>
          <a:p>
            <a:pPr algn="ctr"/>
            <a:r>
              <a:rPr lang="en-US" b="1" dirty="0" smtClean="0">
                <a:solidFill>
                  <a:srgbClr val="668577"/>
                </a:solidFill>
              </a:rPr>
              <a:t>(skin current time to remove X-point from inside vessel)</a:t>
            </a:r>
            <a:endParaRPr lang="en-US" b="1" dirty="0">
              <a:solidFill>
                <a:srgbClr val="6685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0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6459" y="-8905"/>
            <a:ext cx="1288161" cy="7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488113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b="1" dirty="0">
                <a:solidFill>
                  <a:schemeClr val="accent5"/>
                </a:solidFill>
                <a:latin typeface="Arial"/>
                <a:cs typeface="Arial"/>
              </a:rPr>
              <a:t>EPR2017 | Vancouver, 1-4 August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8867514" y="6580092"/>
            <a:ext cx="2756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9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650863" y="1616075"/>
            <a:ext cx="679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PF2up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43737" y="5667056"/>
            <a:ext cx="756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FFFFFF"/>
                </a:solidFill>
              </a:rPr>
              <a:t>PF2low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6092" y="740430"/>
            <a:ext cx="6131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a typeface="华文细黑"/>
                <a:cs typeface="华文细黑"/>
              </a:rPr>
              <a:t>On the top (near anode) a SS flange, pierced by 8 </a:t>
            </a:r>
            <a:r>
              <a:rPr lang="en-US" b="1" dirty="0" smtClean="0">
                <a:ea typeface="华文细黑"/>
                <a:cs typeface="华文细黑"/>
              </a:rPr>
              <a:t>bus-bars</a:t>
            </a:r>
            <a:r>
              <a:rPr lang="en-US" b="1" dirty="0">
                <a:ea typeface="华文细黑"/>
                <a:cs typeface="华文细黑"/>
              </a:rPr>
              <a:t>, such a flange </a:t>
            </a:r>
            <a:r>
              <a:rPr lang="en-US" b="1" dirty="0" smtClean="0">
                <a:ea typeface="华文细黑"/>
                <a:cs typeface="华文细黑"/>
              </a:rPr>
              <a:t>substituted </a:t>
            </a:r>
            <a:r>
              <a:rPr lang="en-US" b="1" dirty="0">
                <a:ea typeface="华文细黑"/>
                <a:cs typeface="华文细黑"/>
              </a:rPr>
              <a:t>by a </a:t>
            </a:r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4 cm thick Polycarbonate </a:t>
            </a:r>
            <a:r>
              <a:rPr lang="en-US" b="1" dirty="0">
                <a:solidFill>
                  <a:srgbClr val="31859C"/>
                </a:solidFill>
                <a:ea typeface="华文细黑"/>
                <a:cs typeface="华文细黑"/>
              </a:rPr>
              <a:t>one</a:t>
            </a:r>
            <a:endParaRPr lang="en-US" b="1" dirty="0">
              <a:ea typeface="华文细黑"/>
              <a:cs typeface="华文细黑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0951" y="3727427"/>
            <a:ext cx="2900132" cy="213859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9665" y="4182738"/>
            <a:ext cx="2766812" cy="223231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9496" y="5120185"/>
            <a:ext cx="2617969" cy="1459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340" y="4271885"/>
            <a:ext cx="2459594" cy="2244206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3459028" y="3380571"/>
            <a:ext cx="2209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E87400"/>
                </a:solidFill>
                <a:ea typeface="华文楷体"/>
                <a:cs typeface="华文楷体"/>
              </a:rPr>
              <a:t>Bus-bars </a:t>
            </a:r>
            <a:r>
              <a:rPr lang="en-US" b="1" dirty="0">
                <a:solidFill>
                  <a:srgbClr val="E87400"/>
                </a:solidFill>
                <a:ea typeface="华文楷体"/>
                <a:cs typeface="华文楷体"/>
              </a:rPr>
              <a:t>(top-anode)</a:t>
            </a:r>
            <a:endParaRPr lang="en-US" b="1" dirty="0">
              <a:solidFill>
                <a:srgbClr val="E87400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90892" y="1783038"/>
            <a:ext cx="1900438" cy="132190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097798">
            <a:off x="1179572" y="3104939"/>
            <a:ext cx="1142184" cy="77588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66791" y="1394676"/>
            <a:ext cx="2117437" cy="2038428"/>
          </a:xfrm>
          <a:prstGeom prst="rect">
            <a:avLst/>
          </a:prstGeom>
        </p:spPr>
      </p:pic>
      <p:pic>
        <p:nvPicPr>
          <p:cNvPr id="48" name="Picture 47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7500" y="810939"/>
            <a:ext cx="2451735" cy="169037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Rectangle 49"/>
          <p:cNvSpPr/>
          <p:nvPr/>
        </p:nvSpPr>
        <p:spPr>
          <a:xfrm>
            <a:off x="10003" y="0"/>
            <a:ext cx="78045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2015 experiments produced 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a heavy metallization on the top (anode) &amp; bottom</a:t>
            </a:r>
          </a:p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(cathode) bus-bar vacuum entrance </a:t>
            </a:r>
            <a:r>
              <a:rPr lang="en-US" b="1" dirty="0" smtClean="0">
                <a:solidFill>
                  <a:srgbClr val="4A452A"/>
                </a:solidFill>
              </a:rPr>
              <a:t>flanges,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associated with magnetic “nozzles”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290052" y="2526965"/>
            <a:ext cx="2732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/>
              <a:t>Top flange view from plasma side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119665" y="6477099"/>
            <a:ext cx="2501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			</a:t>
            </a:r>
            <a:r>
              <a:rPr lang="en-US" b="1" i="1" dirty="0" smtClean="0">
                <a:solidFill>
                  <a:srgbClr val="CC3467"/>
                </a:solidFill>
              </a:rPr>
              <a:t>Anode exit of nozzle</a:t>
            </a:r>
            <a:endParaRPr lang="en-US" b="1" i="1" dirty="0">
              <a:solidFill>
                <a:srgbClr val="CC3467"/>
              </a:solidFill>
            </a:endParaRPr>
          </a:p>
        </p:txBody>
      </p:sp>
      <p:cxnSp>
        <p:nvCxnSpPr>
          <p:cNvPr id="53" name="Straight Arrow Connector 52"/>
          <p:cNvCxnSpPr/>
          <p:nvPr/>
        </p:nvCxnSpPr>
        <p:spPr>
          <a:xfrm rot="5400000" flipH="1" flipV="1">
            <a:off x="6933682" y="5854795"/>
            <a:ext cx="833288" cy="61730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5400000">
            <a:off x="3139021" y="2156618"/>
            <a:ext cx="4794067" cy="16828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97135" y="4106076"/>
            <a:ext cx="304443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A71AFF"/>
                </a:solidFill>
              </a:rPr>
              <a:t>Geometry  of magnetic nozzle</a:t>
            </a:r>
            <a:endParaRPr lang="en-US" dirty="0"/>
          </a:p>
        </p:txBody>
      </p:sp>
      <p:cxnSp>
        <p:nvCxnSpPr>
          <p:cNvPr id="56" name="Straight Arrow Connector 55"/>
          <p:cNvCxnSpPr/>
          <p:nvPr/>
        </p:nvCxnSpPr>
        <p:spPr>
          <a:xfrm>
            <a:off x="1779941" y="3752208"/>
            <a:ext cx="2807576" cy="937377"/>
          </a:xfrm>
          <a:prstGeom prst="straightConnector1">
            <a:avLst/>
          </a:prstGeom>
          <a:ln w="12700">
            <a:solidFill>
              <a:srgbClr val="E874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1795221" y="1805514"/>
            <a:ext cx="2792296" cy="2377224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041673" y="3808837"/>
            <a:ext cx="93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 smtClean="0">
                <a:solidFill>
                  <a:srgbClr val="CC3467"/>
                </a:solidFill>
              </a:rPr>
              <a:t>Anode</a:t>
            </a:r>
            <a:endParaRPr lang="en-US" b="1" i="1" dirty="0">
              <a:solidFill>
                <a:srgbClr val="CC3467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rot="5400000">
            <a:off x="7083331" y="4608869"/>
            <a:ext cx="1022635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16414</TotalTime>
  <Words>3276</Words>
  <Application>Microsoft Macintosh PowerPoint</Application>
  <PresentationFormat>On-screen Show (4:3)</PresentationFormat>
  <Paragraphs>547</Paragraphs>
  <Slides>30</Slides>
  <Notes>0</Notes>
  <HiddenSlides>0</HiddenSlides>
  <MMClips>14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ENEA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franco alladio</dc:creator>
  <cp:lastModifiedBy>Paolo Micozzi</cp:lastModifiedBy>
  <cp:revision>469</cp:revision>
  <cp:lastPrinted>2016-01-18T22:46:24Z</cp:lastPrinted>
  <dcterms:created xsi:type="dcterms:W3CDTF">2017-07-27T11:02:35Z</dcterms:created>
  <dcterms:modified xsi:type="dcterms:W3CDTF">2017-07-27T11:37:50Z</dcterms:modified>
</cp:coreProperties>
</file>