
<file path=[Content_Types].xml><?xml version="1.0" encoding="utf-8"?>
<Types xmlns="http://schemas.openxmlformats.org/package/2006/content-types">
  <Override PartName="/ppt/slideLayouts/slideLayout8.xml" ContentType="application/vnd.openxmlformats-officedocument.presentationml.slideLayout+xml"/>
  <Override PartName="/ppt/slides/slide22.xml" ContentType="application/vnd.openxmlformats-officedocument.presentationml.slide+xml"/>
  <Override PartName="/ppt/slides/slide28.xml" ContentType="application/vnd.openxmlformats-officedocument.presentationml.slide+xml"/>
  <Override PartName="/ppt/slides/slide2.xml" ContentType="application/vnd.openxmlformats-officedocument.presentationml.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18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21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23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Default Extension="xml" ContentType="application/xml"/>
  <Override PartName="/ppt/slides/slide7.xml" ContentType="application/vnd.openxmlformats-officedocument.presentationml.slide+xml"/>
  <Override PartName="/ppt/slides/slide26.xml" ContentType="application/vnd.openxmlformats-officedocument.presentationml.slide+xml"/>
  <Override PartName="/ppt/slideMasters/slideMaster1.xml" ContentType="application/vnd.openxmlformats-officedocument.presentationml.slideMaster+xml"/>
  <Override PartName="/ppt/viewProps.xml" ContentType="application/vnd.openxmlformats-officedocument.presentationml.viewProps+xml"/>
  <Default Extension="wmf" ContentType="image/x-wmf"/>
  <Override PartName="/ppt/slides/slide25.xml" ContentType="application/vnd.openxmlformats-officedocument.presentationml.slide+xml"/>
  <Default Extension="doc" ContentType="application/msword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pict" ContentType="image/pict"/>
  <Override PartName="/ppt/slides/slide20.xml" ContentType="application/vnd.openxmlformats-officedocument.presentationml.slide+xml"/>
  <Override PartName="/ppt/slides/slide1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slideLayouts/slideLayout6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5.xml" ContentType="application/vnd.openxmlformats-officedocument.presentationml.slide+xml"/>
  <Override PartName="/ppt/slides/slide10.xml" ContentType="application/vnd.openxmlformats-officedocument.presentationml.slide+xml"/>
  <Override PartName="/ppt/slideLayouts/slideLayout7.xml" ContentType="application/vnd.openxmlformats-officedocument.presentationml.slideLayout+xml"/>
  <Override PartName="/ppt/presProps.xml" ContentType="application/vnd.openxmlformats-officedocument.presentationml.presProps+xml"/>
  <Default Extension="jpeg" ContentType="image/jpeg"/>
  <Default Extension="vml" ContentType="application/vnd.openxmlformats-officedocument.vmlDrawing"/>
  <Default Extension="png" ContentType="image/png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27.xml" ContentType="application/vnd.openxmlformats-officedocument.presentationml.slide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ppt/slides/slide8.xml" ContentType="application/vnd.openxmlformats-officedocument.presentationml.slide+xml"/>
  <Override PartName="/ppt/slides/slide15.xml" ContentType="application/vnd.openxmlformats-officedocument.presentationml.slide+xml"/>
  <Default Extension="bin" ContentType="application/vnd.openxmlformats-officedocument.presentationml.printerSettings"/>
  <Default Extension="rels" ContentType="application/vnd.openxmlformats-package.relationships+xml"/>
  <Override PartName="/ppt/slides/slide9.xml" ContentType="application/vnd.openxmlformats-officedocument.presentationml.slide+xml"/>
  <Override PartName="/ppt/slides/slide24.xml" ContentType="application/vnd.openxmlformats-officedocument.presentationml.slide+xml"/>
  <Override PartName="/ppt/slides/slide6.xml" ContentType="application/vnd.openxmlformats-officedocument.presentationml.slide+xml"/>
  <Override PartName="/ppt/slides/slide16.xml" ContentType="application/vnd.openxmlformats-officedocument.presentationml.slide+xml"/>
  <Default Extension="pdf" ContentType="application/pdf"/>
  <Override PartName="/ppt/slides/slide19.xml" ContentType="application/vnd.openxmlformats-officedocument.presentationml.slide+xml"/>
  <Override PartName="/ppt/slides/slide12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prnPr/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1381" autoAdjust="0"/>
    <p:restoredTop sz="99654" autoAdjust="0"/>
  </p:normalViewPr>
  <p:slideViewPr>
    <p:cSldViewPr snapToGrid="0" snapToObjects="1">
      <p:cViewPr varScale="1">
        <p:scale>
          <a:sx n="171" d="100"/>
          <a:sy n="171" d="100"/>
        </p:scale>
        <p:origin x="-128" y="-68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1" Type="http://schemas.openxmlformats.org/officeDocument/2006/relationships/presProps" Target="presProps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" Type="http://schemas.openxmlformats.org/officeDocument/2006/relationships/slideMaster" Target="slideMasters/slideMaster1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0" Type="http://schemas.openxmlformats.org/officeDocument/2006/relationships/slide" Target="slides/slide9.xml"/><Relationship Id="rId32" Type="http://schemas.openxmlformats.org/officeDocument/2006/relationships/viewProps" Target="viewProps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9" Type="http://schemas.openxmlformats.org/officeDocument/2006/relationships/slide" Target="slides/slide8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7" Type="http://schemas.openxmlformats.org/officeDocument/2006/relationships/slide" Target="slides/slide26.xml"/><Relationship Id="rId14" Type="http://schemas.openxmlformats.org/officeDocument/2006/relationships/slide" Target="slides/slide13.xml"/><Relationship Id="rId23" Type="http://schemas.openxmlformats.org/officeDocument/2006/relationships/slide" Target="slides/slide22.xml"/><Relationship Id="rId4" Type="http://schemas.openxmlformats.org/officeDocument/2006/relationships/slide" Target="slides/slide3.xml"/><Relationship Id="rId28" Type="http://schemas.openxmlformats.org/officeDocument/2006/relationships/slide" Target="slides/slide27.xml"/><Relationship Id="rId26" Type="http://schemas.openxmlformats.org/officeDocument/2006/relationships/slide" Target="slides/slide25.xml"/><Relationship Id="rId30" Type="http://schemas.openxmlformats.org/officeDocument/2006/relationships/printerSettings" Target="printerSettings/printerSettings1.bin"/><Relationship Id="rId11" Type="http://schemas.openxmlformats.org/officeDocument/2006/relationships/slide" Target="slides/slide10.xml"/><Relationship Id="rId29" Type="http://schemas.openxmlformats.org/officeDocument/2006/relationships/slide" Target="slides/slide28.xml"/><Relationship Id="rId6" Type="http://schemas.openxmlformats.org/officeDocument/2006/relationships/slide" Target="slides/slide5.xml"/><Relationship Id="rId16" Type="http://schemas.openxmlformats.org/officeDocument/2006/relationships/slide" Target="slides/slide15.xml"/><Relationship Id="rId3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2" Type="http://schemas.openxmlformats.org/officeDocument/2006/relationships/slide" Target="slides/slide21.xml"/><Relationship Id="rId21" Type="http://schemas.openxmlformats.org/officeDocument/2006/relationships/slide" Target="slides/slide20.xml"/><Relationship Id="rId2" Type="http://schemas.openxmlformats.org/officeDocument/2006/relationships/slide" Target="slides/slid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ict"/><Relationship Id="rId1" Type="http://schemas.openxmlformats.org/officeDocument/2006/relationships/image" Target="../media/image80.pict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ict"/><Relationship Id="rId1" Type="http://schemas.openxmlformats.org/officeDocument/2006/relationships/image" Target="../media/image88.pict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026C6-C477-A849-B953-42CDCB2C256E}" type="datetimeFigureOut">
              <a:rPr lang="en-US"/>
              <a:pPr/>
              <a:t>2/16/16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4BBE6-DCE4-1343-8C89-EFC2973CB676}" type="slidenum">
              <a:rPr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026C6-C477-A849-B953-42CDCB2C256E}" type="datetimeFigureOut">
              <a:rPr lang="en-US"/>
              <a:pPr/>
              <a:t>2/16/16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4BBE6-DCE4-1343-8C89-EFC2973CB676}" type="slidenum">
              <a:rPr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026C6-C477-A849-B953-42CDCB2C256E}" type="datetimeFigureOut">
              <a:rPr lang="en-US"/>
              <a:pPr/>
              <a:t>2/16/16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4BBE6-DCE4-1343-8C89-EFC2973CB676}" type="slidenum">
              <a:rPr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026C6-C477-A849-B953-42CDCB2C256E}" type="datetimeFigureOut">
              <a:rPr lang="en-US"/>
              <a:pPr/>
              <a:t>2/16/16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4BBE6-DCE4-1343-8C89-EFC2973CB676}" type="slidenum">
              <a:rPr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026C6-C477-A849-B953-42CDCB2C256E}" type="datetimeFigureOut">
              <a:rPr lang="en-US"/>
              <a:pPr/>
              <a:t>2/16/16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4BBE6-DCE4-1343-8C89-EFC2973CB676}" type="slidenum">
              <a:rPr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026C6-C477-A849-B953-42CDCB2C256E}" type="datetimeFigureOut">
              <a:rPr lang="en-US"/>
              <a:pPr/>
              <a:t>2/16/16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4BBE6-DCE4-1343-8C89-EFC2973CB676}" type="slidenum">
              <a:rPr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026C6-C477-A849-B953-42CDCB2C256E}" type="datetimeFigureOut">
              <a:rPr lang="en-US"/>
              <a:pPr/>
              <a:t>2/16/16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4BBE6-DCE4-1343-8C89-EFC2973CB676}" type="slidenum">
              <a:rPr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026C6-C477-A849-B953-42CDCB2C256E}" type="datetimeFigureOut">
              <a:rPr lang="en-US"/>
              <a:pPr/>
              <a:t>2/16/16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4BBE6-DCE4-1343-8C89-EFC2973CB676}" type="slidenum">
              <a:rPr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026C6-C477-A849-B953-42CDCB2C256E}" type="datetimeFigureOut">
              <a:rPr lang="en-US"/>
              <a:pPr/>
              <a:t>2/16/16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4BBE6-DCE4-1343-8C89-EFC2973CB676}" type="slidenum">
              <a:rPr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026C6-C477-A849-B953-42CDCB2C256E}" type="datetimeFigureOut">
              <a:rPr lang="en-US"/>
              <a:pPr/>
              <a:t>2/16/16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4BBE6-DCE4-1343-8C89-EFC2973CB676}" type="slidenum">
              <a:rPr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026C6-C477-A849-B953-42CDCB2C256E}" type="datetimeFigureOut">
              <a:rPr lang="en-US"/>
              <a:pPr/>
              <a:t>2/16/16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4BBE6-DCE4-1343-8C89-EFC2973CB676}" type="slidenum">
              <a:rPr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4" Type="http://schemas.openxmlformats.org/officeDocument/2006/relationships/slideLayout" Target="../slideLayouts/slideLayout4.xml"/><Relationship Id="rId10" Type="http://schemas.openxmlformats.org/officeDocument/2006/relationships/slideLayout" Target="../slideLayouts/slideLayout10.xml"/><Relationship Id="rId5" Type="http://schemas.openxmlformats.org/officeDocument/2006/relationships/slideLayout" Target="../slideLayouts/slideLayout5.xml"/><Relationship Id="rId7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9" Type="http://schemas.openxmlformats.org/officeDocument/2006/relationships/slideLayout" Target="../slideLayouts/slideLayout9.xml"/><Relationship Id="rId3" Type="http://schemas.openxmlformats.org/officeDocument/2006/relationships/slideLayout" Target="../slideLayouts/slideLayout3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F026C6-C477-A849-B953-42CDCB2C256E}" type="datetimeFigureOut">
              <a:rPr lang="en-US"/>
              <a:pPr/>
              <a:t>2/16/16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34BBE6-DCE4-1343-8C89-EFC2973CB676}" type="slidenum">
              <a:rPr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image" Target="../media/image35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3" Type="http://schemas.openxmlformats.org/officeDocument/2006/relationships/image" Target="../media/image34.png"/><Relationship Id="rId5" Type="http://schemas.openxmlformats.org/officeDocument/2006/relationships/image" Target="../media/image36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4" Type="http://schemas.openxmlformats.org/officeDocument/2006/relationships/image" Target="../media/image38.jpeg"/><Relationship Id="rId5" Type="http://schemas.openxmlformats.org/officeDocument/2006/relationships/image" Target="../media/image39.png"/><Relationship Id="rId7" Type="http://schemas.openxmlformats.org/officeDocument/2006/relationships/image" Target="../media/image41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3" Type="http://schemas.openxmlformats.org/officeDocument/2006/relationships/image" Target="../media/image37.png"/><Relationship Id="rId6" Type="http://schemas.openxmlformats.org/officeDocument/2006/relationships/image" Target="../media/image40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image" Target="../media/image45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3.jpeg"/><Relationship Id="rId3" Type="http://schemas.openxmlformats.org/officeDocument/2006/relationships/image" Target="../media/image44.png"/><Relationship Id="rId5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image" Target="../media/image47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3" Type="http://schemas.openxmlformats.org/officeDocument/2006/relationships/image" Target="../media/image46.jpeg"/><Relationship Id="rId5" Type="http://schemas.openxmlformats.org/officeDocument/2006/relationships/image" Target="../media/image48.jpeg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9.png"/><Relationship Id="rId3" Type="http://schemas.openxmlformats.org/officeDocument/2006/relationships/image" Target="../media/image50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3" Type="http://schemas.openxmlformats.org/officeDocument/2006/relationships/image" Target="../media/image51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4" Type="http://schemas.openxmlformats.org/officeDocument/2006/relationships/image" Target="../media/image52.png"/><Relationship Id="rId10" Type="http://schemas.openxmlformats.org/officeDocument/2006/relationships/image" Target="../media/image58.png"/><Relationship Id="rId5" Type="http://schemas.openxmlformats.org/officeDocument/2006/relationships/image" Target="../media/image53.png"/><Relationship Id="rId7" Type="http://schemas.openxmlformats.org/officeDocument/2006/relationships/image" Target="../media/image55.png"/><Relationship Id="rId11" Type="http://schemas.openxmlformats.org/officeDocument/2006/relationships/image" Target="../media/image59.png"/><Relationship Id="rId12" Type="http://schemas.openxmlformats.org/officeDocument/2006/relationships/image" Target="../media/image60.png"/><Relationship Id="rId1" Type="http://schemas.openxmlformats.org/officeDocument/2006/relationships/video" Target="file://localhost/DiscoMicozzi/Volume_Micozzi/Geodesics/Proto-Sphera/Seminario_Pisa2016/Shot78_moviePlasma-Rallent.mp4" TargetMode="External"/><Relationship Id="rId2" Type="http://schemas.openxmlformats.org/officeDocument/2006/relationships/slideLayout" Target="../slideLayouts/slideLayout1.xml"/><Relationship Id="rId9" Type="http://schemas.openxmlformats.org/officeDocument/2006/relationships/image" Target="../media/image57.png"/><Relationship Id="rId3" Type="http://schemas.openxmlformats.org/officeDocument/2006/relationships/image" Target="../media/image3.png"/><Relationship Id="rId6" Type="http://schemas.openxmlformats.org/officeDocument/2006/relationships/image" Target="../media/image54.png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image" Target="../media/image62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3" Type="http://schemas.openxmlformats.org/officeDocument/2006/relationships/image" Target="../media/image61.png"/><Relationship Id="rId5" Type="http://schemas.openxmlformats.org/officeDocument/2006/relationships/image" Target="../media/image6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4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7" Type="http://schemas.openxmlformats.org/officeDocument/2006/relationships/image" Target="../media/image65.png"/><Relationship Id="rId1" Type="http://schemas.openxmlformats.org/officeDocument/2006/relationships/video" Target="file://localhost/DiscoMicozzi/Volume_Micozzi/Geodesics/ICC-EPR/EPR2016/Contributo_Micozzi/TalkMicozziEPR2016/205Anodo2.mp4" TargetMode="External"/><Relationship Id="rId2" Type="http://schemas.openxmlformats.org/officeDocument/2006/relationships/video" Target="file://localhost/DiscoMicozzi/Volume_Micozzi/Geodesics/ICC-EPR/EPR2016/Contributo_Micozzi/TalkMicozziEPR2016/205Catodo1.mp4" TargetMode="External"/><Relationship Id="rId9" Type="http://schemas.openxmlformats.org/officeDocument/2006/relationships/image" Target="../media/image67.png"/><Relationship Id="rId3" Type="http://schemas.openxmlformats.org/officeDocument/2006/relationships/video" Target="file://localhost/DiscoMicozzi/Volume_Micozzi/Geodesics/ICC-EPR/EPR2016/Contributo_Micozzi/TalkMicozziEPR2016/205Fast.mp4" TargetMode="External"/><Relationship Id="rId6" Type="http://schemas.openxmlformats.org/officeDocument/2006/relationships/image" Target="../media/image6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4" Type="http://schemas.openxmlformats.org/officeDocument/2006/relationships/slideLayout" Target="../slideLayouts/slideLayout1.xml"/><Relationship Id="rId10" Type="http://schemas.openxmlformats.org/officeDocument/2006/relationships/image" Target="../media/image3.png"/><Relationship Id="rId5" Type="http://schemas.openxmlformats.org/officeDocument/2006/relationships/image" Target="../media/image68.png"/><Relationship Id="rId7" Type="http://schemas.openxmlformats.org/officeDocument/2006/relationships/image" Target="../media/image70.png"/><Relationship Id="rId1" Type="http://schemas.openxmlformats.org/officeDocument/2006/relationships/video" Target="file://localhost/DiscoMicozzi/Volume_Micozzi/Geodesics/Proto-Sphera/Seminario_Pisa2016/208Catodo1.mp4" TargetMode="External"/><Relationship Id="rId2" Type="http://schemas.openxmlformats.org/officeDocument/2006/relationships/video" Target="file://localhost/DiscoMicozzi/Volume_Micozzi/Geodesics/Proto-Sphera/Seminario_Pisa2016/208Fast.mp4" TargetMode="External"/><Relationship Id="rId9" Type="http://schemas.openxmlformats.org/officeDocument/2006/relationships/image" Target="../media/image72.png"/><Relationship Id="rId3" Type="http://schemas.openxmlformats.org/officeDocument/2006/relationships/video" Target="file://localhost/DiscoMicozzi/Volume_Micozzi/Geodesics/Proto-Sphera/Seminario_Pisa2016/208Anodo2.mp4" TargetMode="External"/><Relationship Id="rId6" Type="http://schemas.openxmlformats.org/officeDocument/2006/relationships/image" Target="../media/image69.pn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4" Type="http://schemas.openxmlformats.org/officeDocument/2006/relationships/image" Target="../media/image73.jpeg"/><Relationship Id="rId5" Type="http://schemas.openxmlformats.org/officeDocument/2006/relationships/image" Target="../media/image74.jpeg"/><Relationship Id="rId7" Type="http://schemas.openxmlformats.org/officeDocument/2006/relationships/image" Target="../media/image76.png"/><Relationship Id="rId1" Type="http://schemas.openxmlformats.org/officeDocument/2006/relationships/video" Target="file://localhost/DiscoMicozzi/Volume_Micozzi/Geodesics/Proto-Sphera/Seminario_Pisa2016/227Catodo1.mp4" TargetMode="External"/><Relationship Id="rId2" Type="http://schemas.openxmlformats.org/officeDocument/2006/relationships/slideLayout" Target="../slideLayouts/slideLayout1.xml"/><Relationship Id="rId3" Type="http://schemas.openxmlformats.org/officeDocument/2006/relationships/image" Target="../media/image3.png"/><Relationship Id="rId6" Type="http://schemas.openxmlformats.org/officeDocument/2006/relationships/image" Target="../media/image75.png"/></Relationships>
</file>

<file path=ppt/slides/_rels/slide21.xml.rels><?xml version="1.0" encoding="UTF-8" standalone="yes"?>
<Relationships xmlns="http://schemas.openxmlformats.org/package/2006/relationships"><Relationship Id="rId4" Type="http://schemas.openxmlformats.org/officeDocument/2006/relationships/image" Target="../media/image77.png"/><Relationship Id="rId1" Type="http://schemas.openxmlformats.org/officeDocument/2006/relationships/video" Target="file://localhost/DiscoMicozzi/Volume_Micozzi/Geodesics/Proto-Sphera/Seminario_Pisa2016/227Fast.mp4" TargetMode="External"/><Relationship Id="rId2" Type="http://schemas.openxmlformats.org/officeDocument/2006/relationships/slideLayout" Target="../slideLayouts/slideLayout1.xml"/><Relationship Id="rId3" Type="http://schemas.openxmlformats.org/officeDocument/2006/relationships/image" Target="../media/image3.png"/><Relationship Id="rId5" Type="http://schemas.openxmlformats.org/officeDocument/2006/relationships/image" Target="../media/image78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3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6" Type="http://schemas.openxmlformats.org/officeDocument/2006/relationships/image" Target="../media/image3.png"/><Relationship Id="rId4" Type="http://schemas.openxmlformats.org/officeDocument/2006/relationships/image" Target="../media/image82.png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2.xml"/><Relationship Id="rId3" Type="http://schemas.openxmlformats.org/officeDocument/2006/relationships/oleObject" Target="???" TargetMode="External"/><Relationship Id="rId5" Type="http://schemas.openxmlformats.org/officeDocument/2006/relationships/image" Target="../media/image83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3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6" Type="http://schemas.openxmlformats.org/officeDocument/2006/relationships/image" Target="../media/image3.png"/><Relationship Id="rId4" Type="http://schemas.openxmlformats.org/officeDocument/2006/relationships/image" Target="../media/image86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5.png"/><Relationship Id="rId3" Type="http://schemas.openxmlformats.org/officeDocument/2006/relationships/image" Target="../media/image84.jpeg"/><Relationship Id="rId5" Type="http://schemas.openxmlformats.org/officeDocument/2006/relationships/image" Target="../media/image87.jpeg"/></Relationships>
</file>

<file path=ppt/slides/_rels/slide27.xml.rels><?xml version="1.0" encoding="UTF-8" standalone="yes"?>
<Relationships xmlns="http://schemas.openxmlformats.org/package/2006/relationships"><Relationship Id="rId4" Type="http://schemas.openxmlformats.org/officeDocument/2006/relationships/image" Target="../media/image90.png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2.xml"/><Relationship Id="rId3" Type="http://schemas.openxmlformats.org/officeDocument/2006/relationships/oleObject" Target="???" TargetMode="External"/><Relationship Id="rId5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3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3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Relationship Id="rId3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4" Type="http://schemas.openxmlformats.org/officeDocument/2006/relationships/image" Target="../media/image10.jpeg"/><Relationship Id="rId5" Type="http://schemas.openxmlformats.org/officeDocument/2006/relationships/image" Target="../media/image11.pdf"/><Relationship Id="rId7" Type="http://schemas.openxmlformats.org/officeDocument/2006/relationships/image" Target="../media/image13.pd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3" Type="http://schemas.openxmlformats.org/officeDocument/2006/relationships/image" Target="../media/image9.jpeg"/><Relationship Id="rId6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4" Type="http://schemas.openxmlformats.org/officeDocument/2006/relationships/image" Target="../media/image3.png"/><Relationship Id="rId10" Type="http://schemas.openxmlformats.org/officeDocument/2006/relationships/image" Target="../media/image20.png"/><Relationship Id="rId5" Type="http://schemas.openxmlformats.org/officeDocument/2006/relationships/oleObject" Target="../embeddings/Microsoft_Word_97_-_2004_Document1.doc"/><Relationship Id="rId7" Type="http://schemas.openxmlformats.org/officeDocument/2006/relationships/image" Target="../media/image17.jpeg"/><Relationship Id="rId11" Type="http://schemas.openxmlformats.org/officeDocument/2006/relationships/image" Target="../media/image21.png"/><Relationship Id="rId1" Type="http://schemas.openxmlformats.org/officeDocument/2006/relationships/vmlDrawing" Target="../drawings/vmlDrawing1.vml"/><Relationship Id="rId2" Type="http://schemas.openxmlformats.org/officeDocument/2006/relationships/video" Target="file://localhost/DiscoMicozzi/Volume_Micozzi/Geodesics/Proto-Sphera/Seminario_Pisa2016/Irvine.mp4" TargetMode="External"/><Relationship Id="rId9" Type="http://schemas.openxmlformats.org/officeDocument/2006/relationships/image" Target="../media/image19.jpeg"/><Relationship Id="rId3" Type="http://schemas.openxmlformats.org/officeDocument/2006/relationships/slideLayout" Target="../slideLayouts/slideLayout1.xml"/><Relationship Id="rId6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6" Type="http://schemas.openxmlformats.org/officeDocument/2006/relationships/image" Target="../media/image25.jpeg"/><Relationship Id="rId4" Type="http://schemas.openxmlformats.org/officeDocument/2006/relationships/image" Target="../media/image23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3" Type="http://schemas.openxmlformats.org/officeDocument/2006/relationships/image" Target="../media/image22.jpeg"/><Relationship Id="rId5" Type="http://schemas.openxmlformats.org/officeDocument/2006/relationships/image" Target="../media/image24.jpeg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image" Target="../media/image29.png"/><Relationship Id="rId4" Type="http://schemas.openxmlformats.org/officeDocument/2006/relationships/image" Target="../media/image27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3" Type="http://schemas.openxmlformats.org/officeDocument/2006/relationships/image" Target="../media/image26.jpeg"/><Relationship Id="rId5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image" Target="../media/image33.jpeg"/><Relationship Id="rId4" Type="http://schemas.openxmlformats.org/officeDocument/2006/relationships/image" Target="../media/image31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3" Type="http://schemas.openxmlformats.org/officeDocument/2006/relationships/image" Target="../media/image30.jpeg"/><Relationship Id="rId5" Type="http://schemas.openxmlformats.org/officeDocument/2006/relationships/image" Target="../media/image32.jpe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49083" y="3"/>
            <a:ext cx="8068597" cy="19800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2"/>
                </a:solidFill>
              </a:rPr>
              <a:t>First results and perspectives</a:t>
            </a:r>
          </a:p>
          <a:p>
            <a:pPr algn="ctr"/>
            <a:r>
              <a:rPr lang="en-US" sz="2400" b="1" dirty="0">
                <a:solidFill>
                  <a:schemeClr val="accent2"/>
                </a:solidFill>
              </a:rPr>
              <a:t>of the PROTO-SPHERA experiment</a:t>
            </a:r>
          </a:p>
          <a:p>
            <a:pPr algn="ctr"/>
            <a:endParaRPr lang="en-US" sz="1000" b="1" i="1" dirty="0" smtClean="0"/>
          </a:p>
          <a:p>
            <a:pPr algn="ctr"/>
            <a:r>
              <a:rPr lang="en-US" sz="1400" b="1" i="1" dirty="0" smtClean="0"/>
              <a:t>P. Micozzi</a:t>
            </a:r>
            <a:r>
              <a:rPr lang="en-US" sz="1400" b="1" i="1" baseline="30000" dirty="0" smtClean="0"/>
              <a:t>1</a:t>
            </a:r>
            <a:r>
              <a:rPr lang="en-US" sz="1400" b="1" i="1" dirty="0" smtClean="0"/>
              <a:t>, F. Alladio, L. Boncagni, F. Causa, E. Giovannozzi, A. Grosso, A. Lampasi,</a:t>
            </a:r>
          </a:p>
          <a:p>
            <a:pPr algn="ctr"/>
            <a:r>
              <a:rPr lang="en-US" sz="1400" b="1" i="1" dirty="0" smtClean="0"/>
              <a:t>G. Maffia, A. Mancuso</a:t>
            </a:r>
            <a:r>
              <a:rPr lang="en-US" sz="1400" b="1" i="1" baseline="30000" dirty="0" smtClean="0"/>
              <a:t>retired</a:t>
            </a:r>
            <a:r>
              <a:rPr lang="en-US" sz="1400" b="1" i="1" dirty="0" smtClean="0"/>
              <a:t>, V. Piergotti, G. Rocchi, A. Sibio, B. Tilia, V. Zanza</a:t>
            </a:r>
            <a:r>
              <a:rPr lang="en-US" sz="1400" b="1" i="1" baseline="30000" dirty="0" smtClean="0"/>
              <a:t>retired</a:t>
            </a:r>
          </a:p>
          <a:p>
            <a:pPr algn="ctr"/>
            <a:endParaRPr lang="en-US" sz="1000" b="1" i="1" baseline="30000" dirty="0" smtClean="0"/>
          </a:p>
          <a:p>
            <a:pPr algn="ctr"/>
            <a:r>
              <a:rPr lang="en-US" sz="1200" i="1" dirty="0" smtClean="0"/>
              <a:t>Centro Ricerche ENEA, Frascati C.P. 65, Rome, Italy  	</a:t>
            </a:r>
            <a:r>
              <a:rPr lang="en-US" sz="1200" i="1" baseline="30000" dirty="0" smtClean="0"/>
              <a:t>1</a:t>
            </a:r>
            <a:r>
              <a:rPr lang="en-US" sz="1200" i="1" dirty="0" smtClean="0"/>
              <a:t>e-mail: paolo.micozzi@enea.it</a:t>
            </a:r>
            <a:endParaRPr lang="en-US" sz="1200" dirty="0"/>
          </a:p>
          <a:p>
            <a:endParaRPr lang="en-US" dirty="0"/>
          </a:p>
        </p:txBody>
      </p:sp>
      <p:sp>
        <p:nvSpPr>
          <p:cNvPr id="8" name="Rectangle 7"/>
          <p:cNvSpPr>
            <a:spLocks noChangeAspect="1"/>
          </p:cNvSpPr>
          <p:nvPr/>
        </p:nvSpPr>
        <p:spPr>
          <a:xfrm>
            <a:off x="5001947" y="1697147"/>
            <a:ext cx="3494112" cy="326856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 descr="Hopf&amp;LorentzFinal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129" y="1987407"/>
            <a:ext cx="2724912" cy="2493264"/>
          </a:xfrm>
          <a:prstGeom prst="rect">
            <a:avLst/>
          </a:prstGeom>
        </p:spPr>
      </p:pic>
      <p:pic>
        <p:nvPicPr>
          <p:cNvPr id="10" name="Picture 9" descr="Plasma+Machin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838" y="1679968"/>
            <a:ext cx="4425696" cy="3285744"/>
          </a:xfrm>
          <a:prstGeom prst="rect">
            <a:avLst/>
          </a:prstGeom>
        </p:spPr>
      </p:pic>
      <p:pic>
        <p:nvPicPr>
          <p:cNvPr id="11" name="Picture 1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957194" y="0"/>
            <a:ext cx="1183005" cy="651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193802" y="4891036"/>
            <a:ext cx="2895600" cy="252464"/>
          </a:xfrm>
        </p:spPr>
        <p:txBody>
          <a:bodyPr/>
          <a:lstStyle/>
          <a:p>
            <a:pPr>
              <a:defRPr/>
            </a:pPr>
            <a:r>
              <a:rPr lang="en-US" sz="1000" b="1" i="1" dirty="0">
                <a:solidFill>
                  <a:schemeClr val="accent5"/>
                </a:solidFill>
                <a:latin typeface="Arial"/>
                <a:cs typeface="Arial"/>
              </a:rPr>
              <a:t>EPR2016 | Auburn, 23-26 February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3"/>
          <p:cNvSpPr txBox="1">
            <a:spLocks noChangeArrowheads="1"/>
          </p:cNvSpPr>
          <p:nvPr/>
        </p:nvSpPr>
        <p:spPr bwMode="auto">
          <a:xfrm>
            <a:off x="8815386" y="4891036"/>
            <a:ext cx="32677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000" b="1" dirty="0">
                <a:solidFill>
                  <a:schemeClr val="accent2"/>
                </a:solidFill>
              </a:rPr>
              <a:t>10</a:t>
            </a:r>
            <a:endParaRPr lang="en-US" sz="1000" b="1" dirty="0"/>
          </a:p>
        </p:txBody>
      </p:sp>
      <p:pic>
        <p:nvPicPr>
          <p:cNvPr id="35" name="Picture 1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57194" y="0"/>
            <a:ext cx="1183005" cy="651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4530" y="2709842"/>
            <a:ext cx="2579751" cy="1874774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5912649" y="266451"/>
            <a:ext cx="2025309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solidFill>
                  <a:srgbClr val="FF0000"/>
                </a:solidFill>
                <a:latin typeface="Calibri"/>
                <a:cs typeface="Calibri"/>
              </a:rPr>
              <a:t>annular anode</a:t>
            </a:r>
          </a:p>
          <a:p>
            <a:pPr algn="ctr"/>
            <a:r>
              <a:rPr lang="en-US" sz="1200" b="1" dirty="0">
                <a:solidFill>
                  <a:srgbClr val="FF0000"/>
                </a:solidFill>
                <a:latin typeface="Calibri"/>
                <a:cs typeface="Calibri"/>
              </a:rPr>
              <a:t>(gas puffed)</a:t>
            </a:r>
            <a:endParaRPr lang="en-US" sz="1200" b="1" dirty="0">
              <a:latin typeface="Calibri"/>
              <a:cs typeface="Calibri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81957" y="729294"/>
            <a:ext cx="2579751" cy="201422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-1" y="-5576"/>
            <a:ext cx="7957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00FF"/>
                </a:solidFill>
                <a:latin typeface="Calibri"/>
                <a:cs typeface="Calibri"/>
              </a:rPr>
              <a:t>Only the </a:t>
            </a:r>
            <a:r>
              <a:rPr lang="en-US" b="1" dirty="0">
                <a:latin typeface="Calibri"/>
                <a:cs typeface="Calibri"/>
              </a:rPr>
              <a:t>PF coils </a:t>
            </a:r>
            <a:r>
              <a:rPr lang="en-US" b="1" dirty="0">
                <a:solidFill>
                  <a:srgbClr val="0000FF"/>
                </a:solidFill>
                <a:latin typeface="Calibri"/>
                <a:cs typeface="Calibri"/>
              </a:rPr>
              <a:t>necessary for setting up the plasma centerpost have been built</a:t>
            </a:r>
          </a:p>
        </p:txBody>
      </p:sp>
      <p:pic>
        <p:nvPicPr>
          <p:cNvPr id="23" name="Picture 8" descr="Fig2b.jpg"/>
          <p:cNvPicPr>
            <a:picLocks noChangeAspect="1"/>
          </p:cNvPicPr>
          <p:nvPr/>
        </p:nvPicPr>
        <p:blipFill>
          <a:blip r:embed="rId5">
            <a:lum contrast="32000"/>
            <a:alphaModFix amt="78000"/>
          </a:blip>
          <a:srcRect/>
          <a:stretch>
            <a:fillRect/>
          </a:stretch>
        </p:blipFill>
        <p:spPr bwMode="auto">
          <a:xfrm>
            <a:off x="1476041" y="296159"/>
            <a:ext cx="2660015" cy="4428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TextBox 23"/>
          <p:cNvSpPr txBox="1"/>
          <p:nvPr/>
        </p:nvSpPr>
        <p:spPr>
          <a:xfrm>
            <a:off x="235039" y="3393026"/>
            <a:ext cx="73609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PF4low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65944" y="2839590"/>
            <a:ext cx="7360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PF2low</a:t>
            </a:r>
          </a:p>
          <a:p>
            <a:r>
              <a:rPr lang="en-US" sz="1400" b="1" dirty="0"/>
              <a:t>PF3low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4304620" y="1574548"/>
            <a:ext cx="6528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FF0000"/>
                </a:solidFill>
              </a:rPr>
              <a:t>anode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3308156" y="2296853"/>
            <a:ext cx="22493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B839FF"/>
                </a:solidFill>
              </a:rPr>
              <a:t>plasma    current must run</a:t>
            </a:r>
          </a:p>
          <a:p>
            <a:r>
              <a:rPr lang="en-US" sz="1400" b="1" dirty="0">
                <a:solidFill>
                  <a:srgbClr val="B839FF"/>
                </a:solidFill>
              </a:rPr>
              <a:t>through   both PF2 throttles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3856609" y="308203"/>
            <a:ext cx="15953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Calibri"/>
                <a:cs typeface="Calibri"/>
              </a:rPr>
              <a:t>8 PF coils in series</a:t>
            </a:r>
          </a:p>
          <a:p>
            <a:r>
              <a:rPr lang="en-US" sz="1400" b="1" dirty="0">
                <a:latin typeface="Calibri"/>
                <a:cs typeface="Calibri"/>
              </a:rPr>
              <a:t>inside the machine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-6734" y="2315615"/>
            <a:ext cx="15719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>
                <a:solidFill>
                  <a:srgbClr val="7E7E7E"/>
                </a:solidFill>
              </a:rPr>
              <a:t>Aluminium cylindrical</a:t>
            </a:r>
          </a:p>
          <a:p>
            <a:pPr algn="ctr"/>
            <a:r>
              <a:rPr lang="en-US" sz="1200" b="1" dirty="0">
                <a:solidFill>
                  <a:srgbClr val="7E7E7E"/>
                </a:solidFill>
              </a:rPr>
              <a:t>   START vessel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25635" y="768023"/>
            <a:ext cx="17107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7E7E7E"/>
                </a:solidFill>
              </a:rPr>
              <a:t>Stainless steel up\down </a:t>
            </a:r>
          </a:p>
          <a:p>
            <a:r>
              <a:rPr lang="en-US" sz="1200" b="1" dirty="0">
                <a:solidFill>
                  <a:srgbClr val="7E7E7E"/>
                </a:solidFill>
              </a:rPr>
              <a:t>new extensions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235039" y="4122226"/>
            <a:ext cx="269880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7E7E7E"/>
                </a:solidFill>
              </a:rPr>
              <a:t>Stainless steel up\down 	    new lids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87427" y="4451214"/>
            <a:ext cx="69238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vacuum vessel is GND potential</a:t>
            </a:r>
          </a:p>
          <a:p>
            <a:r>
              <a:rPr lang="en-US" sz="1400" dirty="0"/>
              <a:t>PF coils casings built as floating, can be connected to potentials: </a:t>
            </a:r>
            <a:r>
              <a:rPr lang="en-US" sz="1400" b="1" dirty="0">
                <a:solidFill>
                  <a:srgbClr val="FF0000"/>
                </a:solidFill>
              </a:rPr>
              <a:t>anode +</a:t>
            </a:r>
            <a:r>
              <a:rPr lang="en-US" sz="1400" b="1" dirty="0"/>
              <a:t>, </a:t>
            </a:r>
            <a:r>
              <a:rPr lang="en-US" sz="1400" b="1" dirty="0">
                <a:solidFill>
                  <a:srgbClr val="0000FF"/>
                </a:solidFill>
              </a:rPr>
              <a:t>cathode -</a:t>
            </a:r>
            <a:r>
              <a:rPr lang="en-US" sz="1400" b="1" dirty="0">
                <a:solidFill>
                  <a:srgbClr val="000000"/>
                </a:solidFill>
              </a:rPr>
              <a:t>,</a:t>
            </a:r>
            <a:r>
              <a:rPr lang="en-US" sz="1400" b="1" dirty="0">
                <a:solidFill>
                  <a:srgbClr val="0000FF"/>
                </a:solidFill>
              </a:rPr>
              <a:t> </a:t>
            </a:r>
            <a:r>
              <a:rPr lang="en-US" sz="1400" b="1" dirty="0">
                <a:solidFill>
                  <a:srgbClr val="404040"/>
                </a:solidFill>
              </a:rPr>
              <a:t>vessel 0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4215135" y="3141582"/>
            <a:ext cx="78753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cathode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958047" y="1631944"/>
            <a:ext cx="6463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PF3up</a:t>
            </a:r>
          </a:p>
          <a:p>
            <a:r>
              <a:rPr lang="en-US" sz="1400" b="1" dirty="0"/>
              <a:t>PF2up</a:t>
            </a:r>
          </a:p>
        </p:txBody>
      </p:sp>
      <p:cxnSp>
        <p:nvCxnSpPr>
          <p:cNvPr id="63" name="Straight Connector 62"/>
          <p:cNvCxnSpPr/>
          <p:nvPr/>
        </p:nvCxnSpPr>
        <p:spPr>
          <a:xfrm rot="5400000">
            <a:off x="244708" y="2672906"/>
            <a:ext cx="2603635" cy="1588"/>
          </a:xfrm>
          <a:prstGeom prst="line">
            <a:avLst/>
          </a:prstGeom>
          <a:ln w="69850">
            <a:solidFill>
              <a:schemeClr val="bg1">
                <a:lumMod val="65000"/>
              </a:schemeClr>
            </a:solidFill>
          </a:ln>
          <a:effectLst>
            <a:outerShdw blurRad="40000" dist="20000" dir="5400000" rotWithShape="0">
              <a:schemeClr val="bg1">
                <a:lumMod val="75000"/>
                <a:alpha val="38000"/>
              </a:scheme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4" name="Rectangle 63"/>
          <p:cNvSpPr/>
          <p:nvPr/>
        </p:nvSpPr>
        <p:spPr>
          <a:xfrm>
            <a:off x="5644832" y="4506936"/>
            <a:ext cx="257629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solidFill>
                  <a:srgbClr val="0000FF"/>
                </a:solidFill>
                <a:latin typeface="Calibri"/>
                <a:cs typeface="Calibri"/>
              </a:rPr>
              <a:t>annular cathode</a:t>
            </a:r>
            <a:endParaRPr lang="en-US" sz="1400" b="1" dirty="0">
              <a:latin typeface="Calibri"/>
              <a:cs typeface="Calibri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311777" y="1244490"/>
            <a:ext cx="6463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PF4up</a:t>
            </a:r>
          </a:p>
        </p:txBody>
      </p:sp>
      <p:sp>
        <p:nvSpPr>
          <p:cNvPr id="67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193802" y="4891036"/>
            <a:ext cx="2895600" cy="252464"/>
          </a:xfrm>
        </p:spPr>
        <p:txBody>
          <a:bodyPr/>
          <a:lstStyle/>
          <a:p>
            <a:pPr>
              <a:defRPr/>
            </a:pPr>
            <a:r>
              <a:rPr lang="en-US" sz="1000" b="1" i="1" dirty="0">
                <a:solidFill>
                  <a:schemeClr val="accent5"/>
                </a:solidFill>
                <a:latin typeface="Arial"/>
                <a:cs typeface="Arial"/>
              </a:rPr>
              <a:t>EPR2016 | Auburn, 23-26 February</a:t>
            </a:r>
          </a:p>
        </p:txBody>
      </p:sp>
      <p:cxnSp>
        <p:nvCxnSpPr>
          <p:cNvPr id="77" name="Straight Connector 76"/>
          <p:cNvCxnSpPr/>
          <p:nvPr/>
        </p:nvCxnSpPr>
        <p:spPr>
          <a:xfrm rot="5400000">
            <a:off x="2723212" y="2672905"/>
            <a:ext cx="2603635" cy="1588"/>
          </a:xfrm>
          <a:prstGeom prst="line">
            <a:avLst/>
          </a:prstGeom>
          <a:ln w="69850">
            <a:solidFill>
              <a:schemeClr val="bg1">
                <a:lumMod val="65000"/>
              </a:schemeClr>
            </a:solidFill>
          </a:ln>
          <a:effectLst>
            <a:outerShdw blurRad="40000" dist="20000" dir="5400000" rotWithShape="0">
              <a:schemeClr val="bg1">
                <a:lumMod val="75000"/>
                <a:alpha val="38000"/>
              </a:scheme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 flipV="1">
            <a:off x="3521539" y="1631944"/>
            <a:ext cx="2226649" cy="7923"/>
          </a:xfrm>
          <a:prstGeom prst="straightConnector1">
            <a:avLst/>
          </a:prstGeom>
          <a:ln>
            <a:solidFill>
              <a:srgbClr val="FF51D4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>
            <a:off x="3521539" y="3476479"/>
            <a:ext cx="2226649" cy="1588"/>
          </a:xfrm>
          <a:prstGeom prst="straightConnector1">
            <a:avLst/>
          </a:prstGeom>
          <a:ln>
            <a:solidFill>
              <a:srgbClr val="FF51D4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>
            <a:off x="1669407" y="1872431"/>
            <a:ext cx="442106" cy="1588"/>
          </a:xfrm>
          <a:prstGeom prst="straightConnector1">
            <a:avLst/>
          </a:prstGeom>
          <a:ln>
            <a:solidFill>
              <a:schemeClr val="bg2">
                <a:lumMod val="2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>
            <a:off x="1669407" y="1992500"/>
            <a:ext cx="945956" cy="1588"/>
          </a:xfrm>
          <a:prstGeom prst="straightConnector1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>
            <a:off x="1676834" y="3044761"/>
            <a:ext cx="938529" cy="1588"/>
          </a:xfrm>
          <a:prstGeom prst="straightConnector1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>
          <a:xfrm>
            <a:off x="1674473" y="3308769"/>
            <a:ext cx="442106" cy="1588"/>
          </a:xfrm>
          <a:prstGeom prst="straightConnector1">
            <a:avLst/>
          </a:prstGeom>
          <a:ln>
            <a:solidFill>
              <a:schemeClr val="bg2">
                <a:lumMod val="2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/>
          <p:nvPr/>
        </p:nvCxnSpPr>
        <p:spPr>
          <a:xfrm>
            <a:off x="1034715" y="1380717"/>
            <a:ext cx="1039663" cy="1588"/>
          </a:xfrm>
          <a:prstGeom prst="straightConnector1">
            <a:avLst/>
          </a:prstGeom>
          <a:ln>
            <a:solidFill>
              <a:schemeClr val="bg2">
                <a:lumMod val="5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/>
          <p:nvPr/>
        </p:nvCxnSpPr>
        <p:spPr>
          <a:xfrm>
            <a:off x="1034715" y="1513693"/>
            <a:ext cx="1549741" cy="1588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/>
          <p:nvPr/>
        </p:nvCxnSpPr>
        <p:spPr>
          <a:xfrm>
            <a:off x="1134542" y="3682539"/>
            <a:ext cx="976971" cy="1588"/>
          </a:xfrm>
          <a:prstGeom prst="straightConnector1">
            <a:avLst/>
          </a:prstGeom>
          <a:ln>
            <a:solidFill>
              <a:schemeClr val="bg2">
                <a:lumMod val="5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/>
          <p:nvPr/>
        </p:nvCxnSpPr>
        <p:spPr>
          <a:xfrm>
            <a:off x="1134542" y="3543378"/>
            <a:ext cx="1480821" cy="1588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/>
          <p:cNvCxnSpPr/>
          <p:nvPr/>
        </p:nvCxnSpPr>
        <p:spPr>
          <a:xfrm rot="10800000">
            <a:off x="3039150" y="2134948"/>
            <a:ext cx="328429" cy="273360"/>
          </a:xfrm>
          <a:prstGeom prst="straightConnector1">
            <a:avLst/>
          </a:prstGeom>
          <a:ln>
            <a:solidFill>
              <a:srgbClr val="B839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5" name="Straight Arrow Connector 64"/>
          <p:cNvCxnSpPr/>
          <p:nvPr/>
        </p:nvCxnSpPr>
        <p:spPr>
          <a:xfrm rot="10800000" flipV="1">
            <a:off x="3050097" y="2780370"/>
            <a:ext cx="328430" cy="305867"/>
          </a:xfrm>
          <a:prstGeom prst="straightConnector1">
            <a:avLst/>
          </a:prstGeom>
          <a:ln>
            <a:solidFill>
              <a:srgbClr val="B839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3"/>
          <p:cNvSpPr txBox="1">
            <a:spLocks noChangeArrowheads="1"/>
          </p:cNvSpPr>
          <p:nvPr/>
        </p:nvSpPr>
        <p:spPr bwMode="auto">
          <a:xfrm>
            <a:off x="8815386" y="4891036"/>
            <a:ext cx="32677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000" b="1" dirty="0">
                <a:solidFill>
                  <a:schemeClr val="accent2"/>
                </a:solidFill>
              </a:rPr>
              <a:t>11</a:t>
            </a:r>
            <a:endParaRPr lang="en-US" sz="1000" b="1" dirty="0"/>
          </a:p>
        </p:txBody>
      </p:sp>
      <p:pic>
        <p:nvPicPr>
          <p:cNvPr id="35" name="Picture 1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57194" y="0"/>
            <a:ext cx="1183005" cy="651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7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193802" y="4891036"/>
            <a:ext cx="2895600" cy="252464"/>
          </a:xfrm>
        </p:spPr>
        <p:txBody>
          <a:bodyPr/>
          <a:lstStyle/>
          <a:p>
            <a:pPr>
              <a:defRPr/>
            </a:pPr>
            <a:r>
              <a:rPr lang="en-US" sz="1000" b="1" i="1" dirty="0">
                <a:solidFill>
                  <a:schemeClr val="accent5"/>
                </a:solidFill>
                <a:latin typeface="Arial"/>
                <a:cs typeface="Arial"/>
              </a:rPr>
              <a:t>EPR2016 | Auburn, 23-26 February</a:t>
            </a:r>
          </a:p>
        </p:txBody>
      </p:sp>
      <p:pic>
        <p:nvPicPr>
          <p:cNvPr id="38" name="Picture 3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755" y="-20119"/>
            <a:ext cx="873905" cy="1734857"/>
          </a:xfrm>
          <a:prstGeom prst="rect">
            <a:avLst/>
          </a:prstGeom>
        </p:spPr>
      </p:pic>
      <p:sp>
        <p:nvSpPr>
          <p:cNvPr id="39" name="Rectangle 38"/>
          <p:cNvSpPr/>
          <p:nvPr/>
        </p:nvSpPr>
        <p:spPr>
          <a:xfrm>
            <a:off x="1185722" y="17015"/>
            <a:ext cx="432481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i="1" dirty="0">
                <a:solidFill>
                  <a:srgbClr val="EE2E96"/>
                </a:solidFill>
                <a:cs typeface="Calibri"/>
              </a:rPr>
              <a:t>Being afraid of anode attachment, often observed in arc disch</a:t>
            </a:r>
            <a:r>
              <a:rPr lang="en-US" sz="1200" i="1" dirty="0">
                <a:solidFill>
                  <a:srgbClr val="EE2E96"/>
                </a:solidFill>
                <a:latin typeface="+mj-lt"/>
                <a:cs typeface="Calibri"/>
              </a:rPr>
              <a:t>arge</a:t>
            </a:r>
            <a:r>
              <a:rPr lang="en-US" sz="1200" i="1" dirty="0">
                <a:solidFill>
                  <a:srgbClr val="EE2E96"/>
                </a:solidFill>
                <a:cs typeface="Calibri"/>
              </a:rPr>
              <a:t>s </a:t>
            </a:r>
          </a:p>
          <a:p>
            <a:pPr algn="ctr"/>
            <a:r>
              <a:rPr lang="en-US" sz="1200" i="1" dirty="0">
                <a:solidFill>
                  <a:srgbClr val="EE2E96"/>
                </a:solidFill>
                <a:cs typeface="Calibri"/>
              </a:rPr>
              <a:t>(arc welding, plasma torches)</a:t>
            </a:r>
          </a:p>
          <a:p>
            <a:pPr algn="ctr"/>
            <a:r>
              <a:rPr lang="en-US" sz="1200" b="1" dirty="0">
                <a:solidFill>
                  <a:srgbClr val="EE2E96"/>
                </a:solidFill>
                <a:cs typeface="Calibri"/>
              </a:rPr>
              <a:t>the first rounds of experiments</a:t>
            </a:r>
          </a:p>
          <a:p>
            <a:pPr algn="ctr"/>
            <a:r>
              <a:rPr lang="en-US" sz="1200" b="1" dirty="0">
                <a:solidFill>
                  <a:srgbClr val="EE2E96"/>
                </a:solidFill>
                <a:cs typeface="Calibri"/>
              </a:rPr>
              <a:t>had a simple cylindrical anode</a:t>
            </a:r>
          </a:p>
          <a:p>
            <a:pPr algn="ctr"/>
            <a:endParaRPr lang="en-US" sz="1200" b="1" dirty="0">
              <a:solidFill>
                <a:srgbClr val="EE2E96"/>
              </a:solidFill>
              <a:cs typeface="Calibri"/>
            </a:endParaRPr>
          </a:p>
          <a:p>
            <a:pPr algn="ctr"/>
            <a:endParaRPr lang="en-US" sz="1200" b="1" dirty="0">
              <a:solidFill>
                <a:srgbClr val="EE2E96"/>
              </a:solidFill>
              <a:cs typeface="Calibri"/>
            </a:endParaRPr>
          </a:p>
          <a:p>
            <a:pPr algn="ctr"/>
            <a:r>
              <a:rPr lang="en-US" sz="1200" b="1" dirty="0">
                <a:solidFill>
                  <a:srgbClr val="EE2E96"/>
                </a:solidFill>
                <a:cs typeface="Calibri"/>
              </a:rPr>
              <a:t>break-down was easily achieved,</a:t>
            </a:r>
          </a:p>
          <a:p>
            <a:pPr algn="ctr"/>
            <a:r>
              <a:rPr lang="en-US" sz="1200" b="1" dirty="0">
                <a:solidFill>
                  <a:srgbClr val="EE2E96"/>
                </a:solidFill>
                <a:cs typeface="Calibri"/>
              </a:rPr>
              <a:t>apart from this the cylindrical anode was just a source of troubles</a:t>
            </a:r>
          </a:p>
        </p:txBody>
      </p:sp>
      <p:pic>
        <p:nvPicPr>
          <p:cNvPr id="41" name="Picture 40" descr="Andrea&amp;Benedetto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02172" y="3155936"/>
            <a:ext cx="2499360" cy="1805940"/>
          </a:xfrm>
          <a:prstGeom prst="rect">
            <a:avLst/>
          </a:prstGeom>
        </p:spPr>
      </p:pic>
      <p:sp>
        <p:nvSpPr>
          <p:cNvPr id="42" name="TextBox 41"/>
          <p:cNvSpPr txBox="1"/>
          <p:nvPr/>
        </p:nvSpPr>
        <p:spPr>
          <a:xfrm>
            <a:off x="5459093" y="2869371"/>
            <a:ext cx="35270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i="1" dirty="0">
                <a:solidFill>
                  <a:schemeClr val="accent6">
                    <a:lumMod val="50000"/>
                  </a:schemeClr>
                </a:solidFill>
              </a:rPr>
              <a:t>April 2015: annular anode installed</a:t>
            </a:r>
          </a:p>
        </p:txBody>
      </p:sp>
      <p:sp>
        <p:nvSpPr>
          <p:cNvPr id="43" name="TextBox 42"/>
          <p:cNvSpPr txBox="1">
            <a:spLocks noChangeArrowheads="1"/>
          </p:cNvSpPr>
          <p:nvPr/>
        </p:nvSpPr>
        <p:spPr bwMode="auto">
          <a:xfrm>
            <a:off x="6982744" y="584667"/>
            <a:ext cx="216125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400" b="1" i="1" dirty="0">
                <a:solidFill>
                  <a:srgbClr val="0000FF"/>
                </a:solidFill>
                <a:latin typeface="+mn-lt"/>
              </a:rPr>
              <a:t>2015 annular anode</a:t>
            </a:r>
          </a:p>
        </p:txBody>
      </p:sp>
      <p:pic>
        <p:nvPicPr>
          <p:cNvPr id="44" name="Picture 4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36866" y="609494"/>
            <a:ext cx="1224000" cy="2312000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70922" y="862022"/>
            <a:ext cx="1261714" cy="2079492"/>
          </a:xfrm>
          <a:prstGeom prst="rect">
            <a:avLst/>
          </a:prstGeom>
        </p:spPr>
      </p:pic>
      <p:sp>
        <p:nvSpPr>
          <p:cNvPr id="46" name="TextBox 45"/>
          <p:cNvSpPr txBox="1"/>
          <p:nvPr/>
        </p:nvSpPr>
        <p:spPr>
          <a:xfrm>
            <a:off x="5214777" y="314428"/>
            <a:ext cx="18951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i="1" dirty="0">
                <a:solidFill>
                  <a:srgbClr val="EE2E96"/>
                </a:solidFill>
                <a:latin typeface="+mn-lt"/>
              </a:rPr>
              <a:t>2014 cylindrical anode </a:t>
            </a:r>
            <a:endParaRPr lang="en-US" sz="1400" b="1" i="1" dirty="0">
              <a:solidFill>
                <a:srgbClr val="EE2E96"/>
              </a:solidFill>
            </a:endParaRPr>
          </a:p>
        </p:txBody>
      </p:sp>
      <p:pic>
        <p:nvPicPr>
          <p:cNvPr id="76" name="Picture 75"/>
          <p:cNvPicPr/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02694" y="1738227"/>
            <a:ext cx="4863297" cy="13490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8" name="Picture 77"/>
          <p:cNvPicPr/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03469" y="3089935"/>
            <a:ext cx="4863297" cy="18683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9" name="TextBox 78"/>
          <p:cNvSpPr txBox="1"/>
          <p:nvPr/>
        </p:nvSpPr>
        <p:spPr>
          <a:xfrm>
            <a:off x="1655994" y="1825472"/>
            <a:ext cx="26468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effectLst>
                  <a:outerShdw blurRad="50800" dist="38100" dir="2700000">
                    <a:srgbClr val="000000"/>
                  </a:outerShdw>
                </a:effectLst>
              </a:rPr>
              <a:t>Cylindrical cathode results</a:t>
            </a:r>
          </a:p>
        </p:txBody>
      </p:sp>
      <p:sp>
        <p:nvSpPr>
          <p:cNvPr id="80" name="Rectangle 79"/>
          <p:cNvSpPr/>
          <p:nvPr/>
        </p:nvSpPr>
        <p:spPr>
          <a:xfrm>
            <a:off x="345540" y="2388952"/>
            <a:ext cx="503473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EE2E96"/>
                </a:solidFill>
              </a:rPr>
              <a:t>break-down 170 V  </a:t>
            </a:r>
            <a:r>
              <a:rPr lang="en-US" dirty="0">
                <a:solidFill>
                  <a:srgbClr val="EE8FBE"/>
                </a:solidFill>
              </a:rPr>
              <a:t>+10 ms</a:t>
            </a:r>
            <a:r>
              <a:rPr lang="en-US" dirty="0" smtClean="0">
                <a:solidFill>
                  <a:srgbClr val="EE8FBE"/>
                </a:solidFill>
              </a:rPr>
              <a:t>, </a:t>
            </a:r>
            <a:r>
              <a:rPr lang="en-US" dirty="0">
                <a:solidFill>
                  <a:srgbClr val="EE8FBE"/>
                </a:solidFill>
              </a:rPr>
              <a:t>500 A     </a:t>
            </a:r>
            <a:r>
              <a:rPr lang="en-US" dirty="0">
                <a:solidFill>
                  <a:schemeClr val="bg1"/>
                </a:solidFill>
              </a:rPr>
              <a:t>+20 ms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>
                <a:solidFill>
                  <a:schemeClr val="bg1"/>
                </a:solidFill>
              </a:rPr>
              <a:t>1.5 kA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403469" y="2779507"/>
            <a:ext cx="13102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i="1" dirty="0">
                <a:solidFill>
                  <a:schemeClr val="bg1"/>
                </a:solidFill>
              </a:rPr>
              <a:t>Anode camera</a:t>
            </a:r>
          </a:p>
        </p:txBody>
      </p:sp>
      <p:sp>
        <p:nvSpPr>
          <p:cNvPr id="82" name="TextBox 81"/>
          <p:cNvSpPr txBox="1"/>
          <p:nvPr/>
        </p:nvSpPr>
        <p:spPr>
          <a:xfrm>
            <a:off x="380120" y="4655039"/>
            <a:ext cx="157009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i="1" dirty="0">
                <a:solidFill>
                  <a:schemeClr val="bg1"/>
                </a:solidFill>
              </a:rPr>
              <a:t>Centepost camera</a:t>
            </a:r>
          </a:p>
        </p:txBody>
      </p:sp>
      <p:cxnSp>
        <p:nvCxnSpPr>
          <p:cNvPr id="21" name="Straight Arrow Connector 20"/>
          <p:cNvCxnSpPr/>
          <p:nvPr/>
        </p:nvCxnSpPr>
        <p:spPr>
          <a:xfrm rot="10800000">
            <a:off x="1217666" y="446100"/>
            <a:ext cx="3085207" cy="1"/>
          </a:xfrm>
          <a:prstGeom prst="straightConnector1">
            <a:avLst/>
          </a:prstGeom>
          <a:ln>
            <a:solidFill>
              <a:srgbClr val="EE2E96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4369716" y="782719"/>
            <a:ext cx="1719686" cy="619291"/>
          </a:xfrm>
          <a:prstGeom prst="straightConnector1">
            <a:avLst/>
          </a:prstGeom>
          <a:ln w="28575">
            <a:solidFill>
              <a:srgbClr val="EE2E96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3"/>
          <p:cNvSpPr txBox="1">
            <a:spLocks noChangeArrowheads="1"/>
          </p:cNvSpPr>
          <p:nvPr/>
        </p:nvSpPr>
        <p:spPr bwMode="auto">
          <a:xfrm>
            <a:off x="8815386" y="4891036"/>
            <a:ext cx="32677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000" b="1" dirty="0">
                <a:solidFill>
                  <a:schemeClr val="accent2"/>
                </a:solidFill>
              </a:rPr>
              <a:t>12</a:t>
            </a:r>
            <a:endParaRPr lang="en-US" sz="1000" b="1" dirty="0"/>
          </a:p>
        </p:txBody>
      </p:sp>
      <p:sp>
        <p:nvSpPr>
          <p:cNvPr id="67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193802" y="4891036"/>
            <a:ext cx="2895600" cy="252464"/>
          </a:xfrm>
        </p:spPr>
        <p:txBody>
          <a:bodyPr/>
          <a:lstStyle/>
          <a:p>
            <a:pPr>
              <a:defRPr/>
            </a:pPr>
            <a:r>
              <a:rPr lang="en-US" sz="1000" b="1" i="1" dirty="0">
                <a:solidFill>
                  <a:schemeClr val="accent5"/>
                </a:solidFill>
                <a:latin typeface="Arial"/>
                <a:cs typeface="Arial"/>
              </a:rPr>
              <a:t>EPR2016 | Auburn, 23-26 February</a:t>
            </a:r>
          </a:p>
        </p:txBody>
      </p:sp>
      <p:sp>
        <p:nvSpPr>
          <p:cNvPr id="82" name="TextBox 81"/>
          <p:cNvSpPr txBox="1"/>
          <p:nvPr/>
        </p:nvSpPr>
        <p:spPr>
          <a:xfrm>
            <a:off x="380120" y="4655039"/>
            <a:ext cx="157009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i="1" dirty="0">
                <a:solidFill>
                  <a:schemeClr val="bg1"/>
                </a:solidFill>
              </a:rPr>
              <a:t>Centepost camera</a:t>
            </a:r>
          </a:p>
        </p:txBody>
      </p:sp>
      <p:pic>
        <p:nvPicPr>
          <p:cNvPr id="20" name="Picture 19" descr="Anodo2-calat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188" y="-10998"/>
            <a:ext cx="4376928" cy="4974336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7843" y="2881205"/>
            <a:ext cx="3174395" cy="186984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20163" y="0"/>
            <a:ext cx="3128391" cy="2629662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5373793" y="0"/>
            <a:ext cx="261271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>
                <a:solidFill>
                  <a:srgbClr val="06FFFF"/>
                </a:solidFill>
                <a:effectLst>
                  <a:outerShdw blurRad="50800" dist="38100" dir="2700000">
                    <a:srgbClr val="000000"/>
                  </a:outerShdw>
                </a:effectLst>
                <a:latin typeface="Calibri"/>
                <a:cs typeface="Calibri"/>
              </a:rPr>
              <a:t>up: hollow gas-puffed anode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022671" y="2544720"/>
            <a:ext cx="274947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rgbClr val="984807"/>
                </a:solidFill>
                <a:latin typeface="Calibri"/>
                <a:cs typeface="Calibri"/>
              </a:rPr>
              <a:t>down: 3000°K heated cathode 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234650" y="2792746"/>
            <a:ext cx="2760554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rgbClr val="FFFFFF"/>
                </a:solidFill>
                <a:latin typeface="Calibri"/>
                <a:cs typeface="Calibri"/>
              </a:rPr>
              <a:t>present stage cathode</a:t>
            </a:r>
          </a:p>
          <a:p>
            <a:pPr algn="ctr"/>
            <a:r>
              <a:rPr lang="en-US" sz="1600" dirty="0">
                <a:solidFill>
                  <a:srgbClr val="FFFFFF"/>
                </a:solidFill>
                <a:latin typeface="Calibri"/>
                <a:cs typeface="Calibri"/>
              </a:rPr>
              <a:t>(18 x 3 emitters): aim 10 kA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918738" y="4088644"/>
            <a:ext cx="3174814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rgbClr val="FFFFFF"/>
                </a:solidFill>
                <a:latin typeface="Calibri"/>
                <a:cs typeface="Calibri"/>
              </a:rPr>
              <a:t>final stage cathode, 6 x present</a:t>
            </a:r>
          </a:p>
          <a:p>
            <a:pPr algn="ctr"/>
            <a:r>
              <a:rPr lang="en-US" sz="1600" dirty="0">
                <a:solidFill>
                  <a:srgbClr val="FFFFFF"/>
                </a:solidFill>
                <a:latin typeface="Calibri"/>
                <a:cs typeface="Calibri"/>
              </a:rPr>
              <a:t>(108 x 3 emitters): aim 60 kA</a:t>
            </a:r>
          </a:p>
        </p:txBody>
      </p:sp>
      <p:sp>
        <p:nvSpPr>
          <p:cNvPr id="28" name="Lightning Bolt 27"/>
          <p:cNvSpPr/>
          <p:nvPr/>
        </p:nvSpPr>
        <p:spPr>
          <a:xfrm rot="2220000">
            <a:off x="6150461" y="1440305"/>
            <a:ext cx="1325789" cy="1843146"/>
          </a:xfrm>
          <a:prstGeom prst="lightningBolt">
            <a:avLst/>
          </a:prstGeom>
          <a:solidFill>
            <a:srgbClr val="0000FF">
              <a:alpha val="33000"/>
            </a:srgbClr>
          </a:solidFill>
          <a:ln>
            <a:solidFill>
              <a:schemeClr val="accent1">
                <a:shade val="95000"/>
                <a:satMod val="10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9" name="Picture 1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957194" y="0"/>
            <a:ext cx="1183005" cy="651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TextBox 29"/>
          <p:cNvSpPr txBox="1"/>
          <p:nvPr/>
        </p:nvSpPr>
        <p:spPr>
          <a:xfrm>
            <a:off x="4620665" y="4670304"/>
            <a:ext cx="39726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i="1" dirty="0"/>
              <a:t>Emitting W spirals up to now survived </a:t>
            </a:r>
            <a:r>
              <a:rPr lang="en-US" sz="1400" i="1" dirty="0">
                <a:latin typeface="Times New Roman"/>
                <a:cs typeface="Times New Roman"/>
              </a:rPr>
              <a:t>~ </a:t>
            </a:r>
            <a:r>
              <a:rPr lang="en-US" sz="1400" i="1" dirty="0"/>
              <a:t>1000 cycles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93188" y="-10998"/>
            <a:ext cx="4527477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6FFFF"/>
                </a:solidFill>
                <a:effectLst>
                  <a:outerShdw blurRad="50800" dist="38100" dir="2700000">
                    <a:srgbClr val="000000">
                      <a:alpha val="92000"/>
                    </a:srgbClr>
                  </a:outerShdw>
                </a:effectLst>
              </a:rPr>
              <a:t>May 2015 </a:t>
            </a:r>
          </a:p>
          <a:p>
            <a:pPr algn="ctr"/>
            <a:r>
              <a:rPr lang="en-US" sz="1600" b="1" dirty="0">
                <a:solidFill>
                  <a:srgbClr val="06FFFF"/>
                </a:solidFill>
                <a:effectLst>
                  <a:outerShdw blurRad="50800" dist="38100" dir="2700000">
                    <a:srgbClr val="000000">
                      <a:alpha val="92000"/>
                    </a:srgbClr>
                  </a:outerShdw>
                </a:effectLst>
              </a:rPr>
              <a:t>Annular anode lowered on top of machine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3"/>
          <p:cNvSpPr txBox="1">
            <a:spLocks noChangeArrowheads="1"/>
          </p:cNvSpPr>
          <p:nvPr/>
        </p:nvSpPr>
        <p:spPr bwMode="auto">
          <a:xfrm>
            <a:off x="8815386" y="4891036"/>
            <a:ext cx="32677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000" b="1" dirty="0">
                <a:solidFill>
                  <a:schemeClr val="accent2"/>
                </a:solidFill>
              </a:rPr>
              <a:t>13</a:t>
            </a:r>
            <a:endParaRPr lang="en-US" sz="1000" b="1" dirty="0"/>
          </a:p>
        </p:txBody>
      </p:sp>
      <p:sp>
        <p:nvSpPr>
          <p:cNvPr id="67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193802" y="4891036"/>
            <a:ext cx="2895600" cy="252464"/>
          </a:xfrm>
        </p:spPr>
        <p:txBody>
          <a:bodyPr/>
          <a:lstStyle/>
          <a:p>
            <a:pPr>
              <a:defRPr/>
            </a:pPr>
            <a:r>
              <a:rPr lang="en-US" sz="1000" b="1" i="1" dirty="0">
                <a:solidFill>
                  <a:schemeClr val="accent5"/>
                </a:solidFill>
                <a:latin typeface="Arial"/>
                <a:cs typeface="Arial"/>
              </a:rPr>
              <a:t>EPR2016 | Auburn, 23-26 February</a:t>
            </a:r>
          </a:p>
        </p:txBody>
      </p:sp>
      <p:sp>
        <p:nvSpPr>
          <p:cNvPr id="82" name="TextBox 81"/>
          <p:cNvSpPr txBox="1"/>
          <p:nvPr/>
        </p:nvSpPr>
        <p:spPr>
          <a:xfrm>
            <a:off x="380120" y="4655039"/>
            <a:ext cx="157009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i="1" dirty="0">
                <a:solidFill>
                  <a:schemeClr val="bg1"/>
                </a:solidFill>
              </a:rPr>
              <a:t>Centepost camera</a:t>
            </a:r>
          </a:p>
        </p:txBody>
      </p:sp>
      <p:pic>
        <p:nvPicPr>
          <p:cNvPr id="29" name="Picture 1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57194" y="0"/>
            <a:ext cx="1183005" cy="651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5" descr="Shot141_movieAnodo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061" y="542209"/>
            <a:ext cx="3189478" cy="220980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6054" y="2745016"/>
            <a:ext cx="3182112" cy="2379218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321050" y="542209"/>
            <a:ext cx="32496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0000FF"/>
                </a:solidFill>
              </a:rPr>
              <a:t>Argon plasma: break-down 80 V </a:t>
            </a:r>
            <a:endParaRPr lang="en-US" dirty="0"/>
          </a:p>
        </p:txBody>
      </p:sp>
      <p:pic>
        <p:nvPicPr>
          <p:cNvPr id="27" name="Picture 26" descr="Shot141_moviePlasmaFast.jpe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10233" y="1589522"/>
            <a:ext cx="2613660" cy="2842260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4355470" y="-44943"/>
            <a:ext cx="3648154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00FF"/>
                </a:solidFill>
              </a:rPr>
              <a:t>hollow annular anode </a:t>
            </a:r>
            <a:r>
              <a:rPr lang="en-US" b="1" dirty="0" smtClean="0">
                <a:solidFill>
                  <a:srgbClr val="0000FF"/>
                </a:solidFill>
              </a:rPr>
              <a:t>performs</a:t>
            </a:r>
            <a:endParaRPr lang="en-US" dirty="0"/>
          </a:p>
          <a:p>
            <a:r>
              <a:rPr lang="en-US" dirty="0"/>
              <a:t>• </a:t>
            </a:r>
            <a:r>
              <a:rPr lang="en-US" sz="1600" dirty="0"/>
              <a:t>plasma goes through both PF2 throttles</a:t>
            </a:r>
          </a:p>
          <a:p>
            <a:r>
              <a:rPr lang="en-US" sz="1600" dirty="0"/>
              <a:t>• plasma enters anode gas-puffing holes</a:t>
            </a:r>
          </a:p>
          <a:p>
            <a:r>
              <a:rPr lang="en-US" sz="1600" dirty="0"/>
              <a:t>• </a:t>
            </a:r>
            <a:r>
              <a:rPr lang="en-US" sz="1600" u="sng" dirty="0">
                <a:solidFill>
                  <a:srgbClr val="008000"/>
                </a:solidFill>
              </a:rPr>
              <a:t>no sign</a:t>
            </a:r>
            <a:r>
              <a:rPr lang="en-US" sz="1600" dirty="0">
                <a:solidFill>
                  <a:srgbClr val="008000"/>
                </a:solidFill>
              </a:rPr>
              <a:t> </a:t>
            </a:r>
            <a:r>
              <a:rPr lang="en-US" sz="1600" dirty="0"/>
              <a:t>(I </a:t>
            </a:r>
            <a:r>
              <a:rPr lang="en-US" sz="1600" dirty="0">
                <a:latin typeface="Symbol" charset="2"/>
                <a:cs typeface="Symbol" charset="2"/>
              </a:rPr>
              <a:t>&lt; </a:t>
            </a:r>
            <a:r>
              <a:rPr lang="en-US" sz="1600" dirty="0" smtClean="0"/>
              <a:t>3.5 </a:t>
            </a:r>
            <a:r>
              <a:rPr lang="en-US" sz="1600" dirty="0"/>
              <a:t>kA) of </a:t>
            </a:r>
            <a:r>
              <a:rPr lang="en-US" sz="1600" u="sng" dirty="0">
                <a:solidFill>
                  <a:srgbClr val="008000"/>
                </a:solidFill>
              </a:rPr>
              <a:t>anode attachment</a:t>
            </a:r>
          </a:p>
          <a:p>
            <a:r>
              <a:rPr lang="en-US" sz="1600" dirty="0"/>
              <a:t>• filling pressure 10</a:t>
            </a:r>
            <a:r>
              <a:rPr lang="en-US" sz="1600" baseline="30000" dirty="0"/>
              <a:t>-3 </a:t>
            </a:r>
            <a:r>
              <a:rPr lang="en-US" sz="1600" dirty="0"/>
              <a:t>- 10</a:t>
            </a:r>
            <a:r>
              <a:rPr lang="en-US" sz="1600" baseline="30000" dirty="0"/>
              <a:t>-2</a:t>
            </a:r>
            <a:r>
              <a:rPr lang="en-US" sz="1600" dirty="0"/>
              <a:t> mbar</a:t>
            </a:r>
          </a:p>
          <a:p>
            <a:r>
              <a:rPr lang="en-US" dirty="0"/>
              <a:t>   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4223101" y="1222770"/>
            <a:ext cx="42606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00FF"/>
                </a:solidFill>
              </a:rPr>
              <a:t>annular anode plasma is never filamented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326055" y="1869127"/>
            <a:ext cx="7229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bg1"/>
                </a:solidFill>
              </a:rPr>
              <a:t>anode</a:t>
            </a:r>
          </a:p>
          <a:p>
            <a:pPr algn="ctr"/>
            <a:r>
              <a:rPr lang="en-US" sz="1400" dirty="0" smtClean="0">
                <a:solidFill>
                  <a:schemeClr val="bg1"/>
                </a:solidFill>
              </a:rPr>
              <a:t>camera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326061" y="4471794"/>
            <a:ext cx="7778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bg1"/>
                </a:solidFill>
              </a:rPr>
              <a:t>cathode</a:t>
            </a:r>
          </a:p>
          <a:p>
            <a:pPr algn="ctr"/>
            <a:r>
              <a:rPr lang="en-US" sz="1400" dirty="0" smtClean="0">
                <a:solidFill>
                  <a:schemeClr val="bg1"/>
                </a:solidFill>
              </a:rPr>
              <a:t>camera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633238" y="9458"/>
            <a:ext cx="27583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008000"/>
                </a:solidFill>
                <a:latin typeface="Arial"/>
                <a:cs typeface="Arial"/>
              </a:rPr>
              <a:t>Good surprise!</a:t>
            </a:r>
          </a:p>
        </p:txBody>
      </p:sp>
      <p:sp>
        <p:nvSpPr>
          <p:cNvPr id="39" name="TextBox 19"/>
          <p:cNvSpPr txBox="1">
            <a:spLocks noChangeArrowheads="1"/>
          </p:cNvSpPr>
          <p:nvPr/>
        </p:nvSpPr>
        <p:spPr bwMode="auto">
          <a:xfrm>
            <a:off x="4810233" y="2052045"/>
            <a:ext cx="1005604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solidFill>
                  <a:srgbClr val="FFFFFF"/>
                </a:solidFill>
                <a:latin typeface="Calibri" pitchFamily="-107" charset="0"/>
                <a:ea typeface="Calibri" pitchFamily="-107" charset="0"/>
                <a:cs typeface="Calibri" pitchFamily="-107" charset="0"/>
              </a:rPr>
              <a:t>Cathode</a:t>
            </a:r>
          </a:p>
          <a:p>
            <a:r>
              <a:rPr lang="en-US" sz="1600" dirty="0">
                <a:solidFill>
                  <a:srgbClr val="FFFFFF"/>
                </a:solidFill>
                <a:latin typeface="Calibri" pitchFamily="-107" charset="0"/>
                <a:ea typeface="Calibri" pitchFamily="-107" charset="0"/>
                <a:cs typeface="Calibri" pitchFamily="-107" charset="0"/>
              </a:rPr>
              <a:t>plasma</a:t>
            </a:r>
          </a:p>
          <a:p>
            <a:r>
              <a:rPr lang="en-US" sz="1600" dirty="0">
                <a:solidFill>
                  <a:srgbClr val="FFFFFF"/>
                </a:solidFill>
                <a:latin typeface="Calibri" pitchFamily="-107" charset="0"/>
                <a:ea typeface="Calibri" pitchFamily="-107" charset="0"/>
                <a:cs typeface="Calibri" pitchFamily="-107" charset="0"/>
              </a:rPr>
              <a:t>filaments</a:t>
            </a:r>
          </a:p>
          <a:p>
            <a:r>
              <a:rPr lang="en-US" sz="1600" dirty="0">
                <a:solidFill>
                  <a:srgbClr val="FFFFFF"/>
                </a:solidFill>
                <a:latin typeface="Calibri" pitchFamily="-107" charset="0"/>
                <a:ea typeface="Calibri" pitchFamily="-107" charset="0"/>
                <a:cs typeface="Calibri" pitchFamily="-107" charset="0"/>
              </a:rPr>
              <a:t>disappear</a:t>
            </a:r>
          </a:p>
          <a:p>
            <a:r>
              <a:rPr lang="en-US" sz="1600" dirty="0">
                <a:solidFill>
                  <a:srgbClr val="FFFFFF"/>
                </a:solidFill>
                <a:latin typeface="Calibri" pitchFamily="-107" charset="0"/>
                <a:ea typeface="Calibri" pitchFamily="-107" charset="0"/>
                <a:cs typeface="Calibri" pitchFamily="-107" charset="0"/>
              </a:rPr>
              <a:t>going</a:t>
            </a:r>
          </a:p>
          <a:p>
            <a:r>
              <a:rPr lang="en-US" sz="1600" dirty="0">
                <a:solidFill>
                  <a:srgbClr val="FFFFFF"/>
                </a:solidFill>
                <a:latin typeface="Calibri" pitchFamily="-107" charset="0"/>
                <a:ea typeface="Calibri" pitchFamily="-107" charset="0"/>
                <a:cs typeface="Calibri" pitchFamily="-107" charset="0"/>
              </a:rPr>
              <a:t>towards</a:t>
            </a:r>
          </a:p>
          <a:p>
            <a:r>
              <a:rPr lang="en-US" sz="1600" dirty="0">
                <a:solidFill>
                  <a:srgbClr val="FFFFFF"/>
                </a:solidFill>
                <a:latin typeface="Calibri" pitchFamily="-107" charset="0"/>
                <a:ea typeface="Calibri" pitchFamily="-107" charset="0"/>
                <a:cs typeface="Calibri" pitchFamily="-107" charset="0"/>
              </a:rPr>
              <a:t>anode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4081761" y="4348683"/>
            <a:ext cx="50584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660066"/>
                </a:solidFill>
              </a:rPr>
              <a:t>whereas annular cathode plasma (sparse emitters)</a:t>
            </a:r>
          </a:p>
          <a:p>
            <a:r>
              <a:rPr lang="en-US" b="1" dirty="0">
                <a:solidFill>
                  <a:srgbClr val="0000FF"/>
                </a:solidFill>
              </a:rPr>
              <a:t>and even plasma centerpost are filamented</a:t>
            </a:r>
          </a:p>
        </p:txBody>
      </p:sp>
      <p:cxnSp>
        <p:nvCxnSpPr>
          <p:cNvPr id="21" name="Straight Arrow Connector 20"/>
          <p:cNvCxnSpPr/>
          <p:nvPr/>
        </p:nvCxnSpPr>
        <p:spPr>
          <a:xfrm rot="10800000">
            <a:off x="2881521" y="4077661"/>
            <a:ext cx="1200241" cy="490212"/>
          </a:xfrm>
          <a:prstGeom prst="straightConnector1">
            <a:avLst/>
          </a:prstGeom>
          <a:ln>
            <a:solidFill>
              <a:srgbClr val="660066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rot="10800000" flipV="1">
            <a:off x="3241846" y="948676"/>
            <a:ext cx="1113624" cy="23230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rot="5400000" flipH="1" flipV="1">
            <a:off x="6701615" y="2922463"/>
            <a:ext cx="557212" cy="1587"/>
          </a:xfrm>
          <a:prstGeom prst="straightConnector1">
            <a:avLst/>
          </a:prstGeom>
          <a:ln w="38100">
            <a:solidFill>
              <a:schemeClr val="bg1"/>
            </a:solidFill>
            <a:tailEnd type="arrow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rot="10800000">
            <a:off x="2679469" y="1350213"/>
            <a:ext cx="1543633" cy="120427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3"/>
          <p:cNvSpPr txBox="1">
            <a:spLocks noChangeArrowheads="1"/>
          </p:cNvSpPr>
          <p:nvPr/>
        </p:nvSpPr>
        <p:spPr bwMode="auto">
          <a:xfrm>
            <a:off x="8815386" y="4891036"/>
            <a:ext cx="32677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000" b="1" dirty="0">
                <a:solidFill>
                  <a:schemeClr val="accent2"/>
                </a:solidFill>
              </a:rPr>
              <a:t>14</a:t>
            </a:r>
            <a:endParaRPr lang="en-US" sz="1000" b="1" dirty="0"/>
          </a:p>
        </p:txBody>
      </p:sp>
      <p:sp>
        <p:nvSpPr>
          <p:cNvPr id="67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5258436" y="4891036"/>
            <a:ext cx="2895600" cy="252464"/>
          </a:xfrm>
        </p:spPr>
        <p:txBody>
          <a:bodyPr/>
          <a:lstStyle/>
          <a:p>
            <a:pPr>
              <a:defRPr/>
            </a:pPr>
            <a:r>
              <a:rPr lang="en-US" sz="1000" b="1" i="1" dirty="0">
                <a:solidFill>
                  <a:schemeClr val="accent5"/>
                </a:solidFill>
                <a:latin typeface="Arial"/>
                <a:cs typeface="Arial"/>
              </a:rPr>
              <a:t>EPR2016 | Auburn, 23-26 February</a:t>
            </a:r>
          </a:p>
        </p:txBody>
      </p:sp>
      <p:sp>
        <p:nvSpPr>
          <p:cNvPr id="82" name="TextBox 81"/>
          <p:cNvSpPr txBox="1"/>
          <p:nvPr/>
        </p:nvSpPr>
        <p:spPr>
          <a:xfrm>
            <a:off x="380120" y="4655039"/>
            <a:ext cx="157009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i="1" dirty="0">
                <a:solidFill>
                  <a:schemeClr val="bg1"/>
                </a:solidFill>
              </a:rPr>
              <a:t>Centepost camera</a:t>
            </a:r>
          </a:p>
        </p:txBody>
      </p:sp>
      <p:sp>
        <p:nvSpPr>
          <p:cNvPr id="39" name="TextBox 19"/>
          <p:cNvSpPr txBox="1">
            <a:spLocks noChangeArrowheads="1"/>
          </p:cNvSpPr>
          <p:nvPr/>
        </p:nvSpPr>
        <p:spPr bwMode="auto">
          <a:xfrm>
            <a:off x="4810233" y="2052045"/>
            <a:ext cx="1005604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solidFill>
                  <a:srgbClr val="FFFFFF"/>
                </a:solidFill>
                <a:latin typeface="Calibri" pitchFamily="-107" charset="0"/>
                <a:ea typeface="Calibri" pitchFamily="-107" charset="0"/>
                <a:cs typeface="Calibri" pitchFamily="-107" charset="0"/>
              </a:rPr>
              <a:t>Cathode</a:t>
            </a:r>
          </a:p>
          <a:p>
            <a:r>
              <a:rPr lang="en-US" sz="1600" dirty="0">
                <a:solidFill>
                  <a:srgbClr val="FFFFFF"/>
                </a:solidFill>
                <a:latin typeface="Calibri" pitchFamily="-107" charset="0"/>
                <a:ea typeface="Calibri" pitchFamily="-107" charset="0"/>
                <a:cs typeface="Calibri" pitchFamily="-107" charset="0"/>
              </a:rPr>
              <a:t>plasma</a:t>
            </a:r>
          </a:p>
          <a:p>
            <a:r>
              <a:rPr lang="en-US" sz="1600" dirty="0">
                <a:solidFill>
                  <a:srgbClr val="FFFFFF"/>
                </a:solidFill>
                <a:latin typeface="Calibri" pitchFamily="-107" charset="0"/>
                <a:ea typeface="Calibri" pitchFamily="-107" charset="0"/>
                <a:cs typeface="Calibri" pitchFamily="-107" charset="0"/>
              </a:rPr>
              <a:t>filaments</a:t>
            </a:r>
          </a:p>
          <a:p>
            <a:r>
              <a:rPr lang="en-US" sz="1600" dirty="0">
                <a:solidFill>
                  <a:srgbClr val="FFFFFF"/>
                </a:solidFill>
                <a:latin typeface="Calibri" pitchFamily="-107" charset="0"/>
                <a:ea typeface="Calibri" pitchFamily="-107" charset="0"/>
                <a:cs typeface="Calibri" pitchFamily="-107" charset="0"/>
              </a:rPr>
              <a:t>disappear</a:t>
            </a:r>
          </a:p>
          <a:p>
            <a:r>
              <a:rPr lang="en-US" sz="1600" dirty="0">
                <a:solidFill>
                  <a:srgbClr val="FFFFFF"/>
                </a:solidFill>
                <a:latin typeface="Calibri" pitchFamily="-107" charset="0"/>
                <a:ea typeface="Calibri" pitchFamily="-107" charset="0"/>
                <a:cs typeface="Calibri" pitchFamily="-107" charset="0"/>
              </a:rPr>
              <a:t>going</a:t>
            </a:r>
          </a:p>
          <a:p>
            <a:r>
              <a:rPr lang="en-US" sz="1600" dirty="0">
                <a:solidFill>
                  <a:srgbClr val="FFFFFF"/>
                </a:solidFill>
                <a:latin typeface="Calibri" pitchFamily="-107" charset="0"/>
                <a:ea typeface="Calibri" pitchFamily="-107" charset="0"/>
                <a:cs typeface="Calibri" pitchFamily="-107" charset="0"/>
              </a:rPr>
              <a:t>towards</a:t>
            </a:r>
          </a:p>
          <a:p>
            <a:r>
              <a:rPr lang="en-US" sz="1600" dirty="0">
                <a:solidFill>
                  <a:srgbClr val="FFFFFF"/>
                </a:solidFill>
                <a:latin typeface="Calibri" pitchFamily="-107" charset="0"/>
                <a:ea typeface="Calibri" pitchFamily="-107" charset="0"/>
                <a:cs typeface="Calibri" pitchFamily="-107" charset="0"/>
              </a:rPr>
              <a:t>anode</a:t>
            </a: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7947" y="2148512"/>
            <a:ext cx="2552700" cy="2827020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121837" y="2129566"/>
            <a:ext cx="100540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0090"/>
                </a:solidFill>
              </a:rPr>
              <a:t>V</a:t>
            </a:r>
            <a:r>
              <a:rPr lang="en-US" sz="1400" b="1" baseline="-25000" dirty="0" smtClean="0">
                <a:solidFill>
                  <a:srgbClr val="0000FF"/>
                </a:solidFill>
              </a:rPr>
              <a:t>PF4up </a:t>
            </a:r>
            <a:r>
              <a:rPr lang="en-US" sz="1400" b="1" dirty="0" smtClean="0">
                <a:solidFill>
                  <a:srgbClr val="404040"/>
                </a:solidFill>
                <a:latin typeface="Times New Roman"/>
                <a:cs typeface="Times New Roman"/>
              </a:rPr>
              <a:t>~ </a:t>
            </a:r>
            <a:r>
              <a:rPr lang="en-US" sz="1400" b="1" dirty="0">
                <a:solidFill>
                  <a:srgbClr val="404040"/>
                </a:solidFill>
              </a:rPr>
              <a:t>0 V 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21837" y="2420232"/>
            <a:ext cx="11977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V</a:t>
            </a:r>
            <a:r>
              <a:rPr lang="en-US" sz="1400" b="1" baseline="-25000" dirty="0" smtClean="0">
                <a:solidFill>
                  <a:schemeClr val="accent6">
                    <a:lumMod val="75000"/>
                  </a:schemeClr>
                </a:solidFill>
              </a:rPr>
              <a:t>anode </a:t>
            </a:r>
            <a:r>
              <a:rPr lang="en-US" sz="1400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~</a:t>
            </a:r>
            <a:r>
              <a:rPr lang="en-US" sz="1400" b="1" dirty="0" smtClean="0">
                <a:solidFill>
                  <a:schemeClr val="accent6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en-US" sz="1400" b="1" dirty="0">
                <a:solidFill>
                  <a:srgbClr val="FF0000"/>
                </a:solidFill>
              </a:rPr>
              <a:t>+45 V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34815" y="2699660"/>
            <a:ext cx="12875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3366FF"/>
                </a:solidFill>
              </a:rPr>
              <a:t>V</a:t>
            </a:r>
            <a:r>
              <a:rPr lang="en-US" sz="1400" b="1" baseline="-25000" dirty="0" smtClean="0">
                <a:solidFill>
                  <a:srgbClr val="0000FF"/>
                </a:solidFill>
              </a:rPr>
              <a:t>PF2-3up </a:t>
            </a:r>
            <a:r>
              <a:rPr lang="en-US" sz="1400" b="1" dirty="0" smtClean="0">
                <a:solidFill>
                  <a:srgbClr val="000090"/>
                </a:solidFill>
                <a:latin typeface="Times New Roman"/>
                <a:cs typeface="Times New Roman"/>
              </a:rPr>
              <a:t>~</a:t>
            </a:r>
            <a:r>
              <a:rPr lang="en-US" sz="1400" b="1" dirty="0" smtClean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lang="en-US" sz="1400" b="1" dirty="0">
                <a:solidFill>
                  <a:srgbClr val="3366FF"/>
                </a:solidFill>
              </a:rPr>
              <a:t>+25 V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0140" y="3168444"/>
            <a:ext cx="167225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</a:t>
            </a:r>
            <a:r>
              <a:rPr lang="en-US" sz="1400" b="1" baseline="-25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vessel </a:t>
            </a:r>
            <a:r>
              <a:rPr lang="en-U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= </a:t>
            </a: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 V (ground)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44599" y="3762356"/>
            <a:ext cx="11592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V</a:t>
            </a:r>
            <a:r>
              <a:rPr lang="en-US" sz="1400" b="1" baseline="-25000" dirty="0" smtClean="0">
                <a:solidFill>
                  <a:srgbClr val="0000FF"/>
                </a:solidFill>
              </a:rPr>
              <a:t>PF2-3low </a:t>
            </a:r>
            <a:r>
              <a:rPr lang="en-US" sz="1400" b="1" dirty="0" smtClean="0">
                <a:solidFill>
                  <a:srgbClr val="404040"/>
                </a:solidFill>
                <a:latin typeface="Times New Roman"/>
                <a:cs typeface="Times New Roman"/>
              </a:rPr>
              <a:t>~ </a:t>
            </a:r>
            <a:r>
              <a:rPr lang="en-US" sz="1400" b="1" dirty="0">
                <a:solidFill>
                  <a:srgbClr val="404040"/>
                </a:solidFill>
              </a:rPr>
              <a:t>0 V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44315" y="4030546"/>
            <a:ext cx="12490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0090"/>
                </a:solidFill>
              </a:rPr>
              <a:t>V</a:t>
            </a:r>
            <a:r>
              <a:rPr lang="en-US" sz="1400" b="1" baseline="-25000" dirty="0" smtClean="0">
                <a:solidFill>
                  <a:schemeClr val="accent6">
                    <a:lumMod val="75000"/>
                  </a:schemeClr>
                </a:solidFill>
              </a:rPr>
              <a:t>cathode </a:t>
            </a:r>
            <a:r>
              <a:rPr lang="en-US" sz="1400" b="1" dirty="0" smtClean="0">
                <a:solidFill>
                  <a:srgbClr val="000090"/>
                </a:solidFill>
                <a:latin typeface="Times New Roman"/>
                <a:cs typeface="Times New Roman"/>
              </a:rPr>
              <a:t>~ </a:t>
            </a:r>
            <a:r>
              <a:rPr lang="en-US" sz="1400" b="1" dirty="0">
                <a:solidFill>
                  <a:srgbClr val="000090"/>
                </a:solidFill>
              </a:rPr>
              <a:t>-35 V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41440" y="4298736"/>
            <a:ext cx="12105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3366FF"/>
                </a:solidFill>
              </a:rPr>
              <a:t>V</a:t>
            </a:r>
            <a:r>
              <a:rPr lang="en-US" sz="1400" b="1" baseline="-25000" dirty="0" smtClean="0">
                <a:solidFill>
                  <a:srgbClr val="0000FF"/>
                </a:solidFill>
              </a:rPr>
              <a:t>PF4low </a:t>
            </a:r>
            <a:r>
              <a:rPr lang="en-US" sz="1400" b="1" dirty="0" smtClean="0">
                <a:solidFill>
                  <a:srgbClr val="3366FF"/>
                </a:solidFill>
                <a:latin typeface="Times New Roman"/>
                <a:cs typeface="Times New Roman"/>
              </a:rPr>
              <a:t>~ </a:t>
            </a:r>
            <a:r>
              <a:rPr lang="en-US" sz="1400" b="1" dirty="0">
                <a:solidFill>
                  <a:srgbClr val="3366FF"/>
                </a:solidFill>
              </a:rPr>
              <a:t>-15 V 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44599" y="4835723"/>
            <a:ext cx="36182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sz="1400" dirty="0">
                <a:solidFill>
                  <a:srgbClr val="404040"/>
                </a:solidFill>
              </a:rPr>
              <a:t>PF2\3low to GND (1</a:t>
            </a:r>
            <a:r>
              <a:rPr lang="el-GR" sz="1400">
                <a:solidFill>
                  <a:srgbClr val="404040"/>
                </a:solidFill>
              </a:rPr>
              <a:t> Ω</a:t>
            </a:r>
            <a:r>
              <a:rPr lang="en-US" sz="1400" dirty="0">
                <a:solidFill>
                  <a:srgbClr val="404040"/>
                </a:solidFill>
              </a:rPr>
              <a:t>)</a:t>
            </a:r>
            <a:r>
              <a:rPr lang="en-US" sz="1400" dirty="0">
                <a:solidFill>
                  <a:prstClr val="black"/>
                </a:solidFill>
              </a:rPr>
              <a:t>\</a:t>
            </a:r>
            <a:r>
              <a:rPr lang="en-US" sz="1400" dirty="0">
                <a:solidFill>
                  <a:srgbClr val="0000FF"/>
                </a:solidFill>
              </a:rPr>
              <a:t>PF4low cathode (0.5</a:t>
            </a:r>
            <a:r>
              <a:rPr lang="el-GR" sz="1400">
                <a:solidFill>
                  <a:srgbClr val="0000FF"/>
                </a:solidFill>
              </a:rPr>
              <a:t> Ω</a:t>
            </a:r>
            <a:r>
              <a:rPr lang="en-US" sz="1400" b="1" dirty="0">
                <a:solidFill>
                  <a:srgbClr val="0000FF"/>
                </a:solidFill>
              </a:rPr>
              <a:t>)</a:t>
            </a:r>
            <a:endParaRPr lang="en-US" sz="1400" dirty="0">
              <a:solidFill>
                <a:srgbClr val="0000FF"/>
              </a:solidFill>
            </a:endParaRPr>
          </a:p>
        </p:txBody>
      </p:sp>
      <p:pic>
        <p:nvPicPr>
          <p:cNvPr id="42" name="Picture 41" descr="Efield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79082" y="-347"/>
            <a:ext cx="3634232" cy="4565904"/>
          </a:xfrm>
          <a:prstGeom prst="rect">
            <a:avLst/>
          </a:prstGeom>
        </p:spPr>
      </p:pic>
      <p:sp>
        <p:nvSpPr>
          <p:cNvPr id="43" name="TextBox 42"/>
          <p:cNvSpPr txBox="1"/>
          <p:nvPr/>
        </p:nvSpPr>
        <p:spPr>
          <a:xfrm>
            <a:off x="117895" y="1886155"/>
            <a:ext cx="35407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sz="1400" dirty="0">
                <a:solidFill>
                  <a:srgbClr val="FF0000"/>
                </a:solidFill>
              </a:rPr>
              <a:t>PF2\3up to anode (1</a:t>
            </a:r>
            <a:r>
              <a:rPr lang="el-GR" sz="1400">
                <a:solidFill>
                  <a:srgbClr val="FF0000"/>
                </a:solidFill>
              </a:rPr>
              <a:t> Ω)</a:t>
            </a:r>
            <a:r>
              <a:rPr lang="en-US" sz="1400" dirty="0">
                <a:solidFill>
                  <a:prstClr val="black"/>
                </a:solidFill>
              </a:rPr>
              <a:t>\</a:t>
            </a:r>
            <a:r>
              <a:rPr lang="en-US" sz="1400" dirty="0">
                <a:solidFill>
                  <a:srgbClr val="0000FF"/>
                </a:solidFill>
              </a:rPr>
              <a:t>PF4up cathode (10</a:t>
            </a:r>
            <a:r>
              <a:rPr lang="el-GR" sz="1400">
                <a:solidFill>
                  <a:srgbClr val="0000FF"/>
                </a:solidFill>
              </a:rPr>
              <a:t> Ω)</a:t>
            </a:r>
            <a:endParaRPr lang="en-US" sz="1400" dirty="0">
              <a:solidFill>
                <a:srgbClr val="0000FF"/>
              </a:solidFill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4015430" y="4432197"/>
            <a:ext cx="512857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distribution of </a:t>
            </a:r>
            <a:r>
              <a:rPr lang="en-US" sz="1400" b="1" dirty="0"/>
              <a:t>electric potential </a:t>
            </a:r>
            <a:r>
              <a:rPr lang="en-US" sz="1400" dirty="0"/>
              <a:t>is not up-down symmetric: near both anode and cathode  the uppermost PF coil casings is at GND 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5421" y="319986"/>
            <a:ext cx="50520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		  </a:t>
            </a:r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 </a:t>
            </a:r>
            <a:r>
              <a:rPr lang="en-U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vacuum </a:t>
            </a: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vessel at GND</a:t>
            </a:r>
            <a:endParaRPr lang="en-US" sz="1400" dirty="0"/>
          </a:p>
          <a:p>
            <a:r>
              <a:rPr lang="en-US" sz="1400" dirty="0"/>
              <a:t>PF coil casings can either be</a:t>
            </a:r>
          </a:p>
          <a:p>
            <a:r>
              <a:rPr lang="en-US" sz="1400" dirty="0"/>
              <a:t>at floating potential or can be connected to:</a:t>
            </a:r>
          </a:p>
          <a:p>
            <a:r>
              <a:rPr lang="en-US" sz="1400" b="1" dirty="0">
                <a:solidFill>
                  <a:srgbClr val="FF0000"/>
                </a:solidFill>
              </a:rPr>
              <a:t>anode +</a:t>
            </a:r>
            <a:r>
              <a:rPr lang="en-US" sz="1400" b="1" dirty="0"/>
              <a:t>, </a:t>
            </a:r>
            <a:r>
              <a:rPr lang="en-US" sz="1400" b="1" dirty="0">
                <a:solidFill>
                  <a:srgbClr val="0000FF"/>
                </a:solidFill>
              </a:rPr>
              <a:t>cathode -</a:t>
            </a:r>
            <a:r>
              <a:rPr lang="en-US" sz="1400" b="1" dirty="0">
                <a:solidFill>
                  <a:srgbClr val="000000"/>
                </a:solidFill>
              </a:rPr>
              <a:t>,</a:t>
            </a:r>
            <a:r>
              <a:rPr lang="en-US" sz="1400" b="1" dirty="0">
                <a:solidFill>
                  <a:srgbClr val="0000FF"/>
                </a:solidFill>
              </a:rPr>
              <a:t> </a:t>
            </a:r>
            <a:r>
              <a:rPr lang="en-US" sz="1400" b="1" dirty="0">
                <a:solidFill>
                  <a:srgbClr val="404040"/>
                </a:solidFill>
              </a:rPr>
              <a:t>vessel 0</a:t>
            </a:r>
            <a:endParaRPr lang="en-US" sz="1400" b="1" dirty="0"/>
          </a:p>
          <a:p>
            <a:r>
              <a:rPr lang="en-US" sz="1400" b="1" dirty="0"/>
              <a:t>through </a:t>
            </a:r>
            <a:r>
              <a:rPr lang="en-US" sz="1400" b="1" dirty="0" smtClean="0"/>
              <a:t> </a:t>
            </a:r>
            <a:r>
              <a:rPr lang="en-US" sz="1400" b="1" dirty="0" smtClean="0">
                <a:latin typeface="Times New Roman"/>
                <a:cs typeface="Times New Roman"/>
              </a:rPr>
              <a:t>~</a:t>
            </a:r>
            <a:r>
              <a:rPr lang="en-US" sz="1400" b="1" dirty="0" smtClean="0"/>
              <a:t> </a:t>
            </a:r>
            <a:r>
              <a:rPr lang="en-US" sz="1400" b="1" dirty="0"/>
              <a:t>1 </a:t>
            </a:r>
            <a:r>
              <a:rPr lang="el-GR" sz="1400" b="1"/>
              <a:t>Ω</a:t>
            </a:r>
            <a:r>
              <a:rPr lang="en-US" sz="1400" b="1" dirty="0"/>
              <a:t> </a:t>
            </a:r>
            <a:r>
              <a:rPr lang="en-US" sz="1400" b="1" dirty="0" smtClean="0"/>
              <a:t>resistors</a:t>
            </a:r>
          </a:p>
          <a:p>
            <a:pPr algn="ctr"/>
            <a:endParaRPr lang="en-US" sz="800" b="1" dirty="0"/>
          </a:p>
          <a:p>
            <a:pPr algn="ctr"/>
            <a:r>
              <a:rPr lang="en-US" sz="1400" b="1" dirty="0">
                <a:solidFill>
                  <a:srgbClr val="FF0000"/>
                </a:solidFill>
              </a:rPr>
              <a:t>but the electric potential distribution is dominated by the plasma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1552459" y="15340"/>
            <a:ext cx="30828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008000"/>
                </a:solidFill>
              </a:rPr>
              <a:t>Electrostatic plasma effects</a:t>
            </a:r>
          </a:p>
        </p:txBody>
      </p:sp>
      <p:pic>
        <p:nvPicPr>
          <p:cNvPr id="49" name="Picture 1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957194" y="0"/>
            <a:ext cx="1183005" cy="651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9" name="Straight Arrow Connector 28"/>
          <p:cNvCxnSpPr/>
          <p:nvPr/>
        </p:nvCxnSpPr>
        <p:spPr>
          <a:xfrm>
            <a:off x="3676166" y="549820"/>
            <a:ext cx="1302917" cy="1588"/>
          </a:xfrm>
          <a:prstGeom prst="straightConnector1">
            <a:avLst/>
          </a:prstGeom>
          <a:ln w="28575">
            <a:solidFill>
              <a:srgbClr val="62697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3"/>
          <p:cNvSpPr txBox="1">
            <a:spLocks noChangeArrowheads="1"/>
          </p:cNvSpPr>
          <p:nvPr/>
        </p:nvSpPr>
        <p:spPr bwMode="auto">
          <a:xfrm>
            <a:off x="8815386" y="4891036"/>
            <a:ext cx="32677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000" b="1" dirty="0">
                <a:solidFill>
                  <a:schemeClr val="accent2"/>
                </a:solidFill>
              </a:rPr>
              <a:t>15</a:t>
            </a:r>
            <a:endParaRPr lang="en-US" sz="1000" b="1" dirty="0"/>
          </a:p>
        </p:txBody>
      </p:sp>
      <p:sp>
        <p:nvSpPr>
          <p:cNvPr id="82" name="TextBox 81"/>
          <p:cNvSpPr txBox="1"/>
          <p:nvPr/>
        </p:nvSpPr>
        <p:spPr>
          <a:xfrm>
            <a:off x="380120" y="4655039"/>
            <a:ext cx="157009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i="1" dirty="0">
                <a:solidFill>
                  <a:schemeClr val="bg1"/>
                </a:solidFill>
              </a:rPr>
              <a:t>Centepost camera</a:t>
            </a:r>
          </a:p>
        </p:txBody>
      </p:sp>
      <p:sp>
        <p:nvSpPr>
          <p:cNvPr id="39" name="TextBox 19"/>
          <p:cNvSpPr txBox="1">
            <a:spLocks noChangeArrowheads="1"/>
          </p:cNvSpPr>
          <p:nvPr/>
        </p:nvSpPr>
        <p:spPr bwMode="auto">
          <a:xfrm>
            <a:off x="4810233" y="2052045"/>
            <a:ext cx="1005604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solidFill>
                  <a:srgbClr val="FFFFFF"/>
                </a:solidFill>
                <a:latin typeface="Calibri" pitchFamily="-107" charset="0"/>
                <a:ea typeface="Calibri" pitchFamily="-107" charset="0"/>
                <a:cs typeface="Calibri" pitchFamily="-107" charset="0"/>
              </a:rPr>
              <a:t>Cathode</a:t>
            </a:r>
          </a:p>
          <a:p>
            <a:r>
              <a:rPr lang="en-US" sz="1600" dirty="0">
                <a:solidFill>
                  <a:srgbClr val="FFFFFF"/>
                </a:solidFill>
                <a:latin typeface="Calibri" pitchFamily="-107" charset="0"/>
                <a:ea typeface="Calibri" pitchFamily="-107" charset="0"/>
                <a:cs typeface="Calibri" pitchFamily="-107" charset="0"/>
              </a:rPr>
              <a:t>plasma</a:t>
            </a:r>
          </a:p>
          <a:p>
            <a:r>
              <a:rPr lang="en-US" sz="1600" dirty="0">
                <a:solidFill>
                  <a:srgbClr val="FFFFFF"/>
                </a:solidFill>
                <a:latin typeface="Calibri" pitchFamily="-107" charset="0"/>
                <a:ea typeface="Calibri" pitchFamily="-107" charset="0"/>
                <a:cs typeface="Calibri" pitchFamily="-107" charset="0"/>
              </a:rPr>
              <a:t>filaments</a:t>
            </a:r>
          </a:p>
          <a:p>
            <a:r>
              <a:rPr lang="en-US" sz="1600" dirty="0">
                <a:solidFill>
                  <a:srgbClr val="FFFFFF"/>
                </a:solidFill>
                <a:latin typeface="Calibri" pitchFamily="-107" charset="0"/>
                <a:ea typeface="Calibri" pitchFamily="-107" charset="0"/>
                <a:cs typeface="Calibri" pitchFamily="-107" charset="0"/>
              </a:rPr>
              <a:t>disappear</a:t>
            </a:r>
          </a:p>
          <a:p>
            <a:r>
              <a:rPr lang="en-US" sz="1600" dirty="0">
                <a:solidFill>
                  <a:srgbClr val="FFFFFF"/>
                </a:solidFill>
                <a:latin typeface="Calibri" pitchFamily="-107" charset="0"/>
                <a:ea typeface="Calibri" pitchFamily="-107" charset="0"/>
                <a:cs typeface="Calibri" pitchFamily="-107" charset="0"/>
              </a:rPr>
              <a:t>going</a:t>
            </a:r>
          </a:p>
          <a:p>
            <a:r>
              <a:rPr lang="en-US" sz="1600" dirty="0">
                <a:solidFill>
                  <a:srgbClr val="FFFFFF"/>
                </a:solidFill>
                <a:latin typeface="Calibri" pitchFamily="-107" charset="0"/>
                <a:ea typeface="Calibri" pitchFamily="-107" charset="0"/>
                <a:cs typeface="Calibri" pitchFamily="-107" charset="0"/>
              </a:rPr>
              <a:t>towards</a:t>
            </a:r>
          </a:p>
          <a:p>
            <a:r>
              <a:rPr lang="en-US" sz="1600" dirty="0">
                <a:solidFill>
                  <a:srgbClr val="FFFFFF"/>
                </a:solidFill>
                <a:latin typeface="Calibri" pitchFamily="-107" charset="0"/>
                <a:ea typeface="Calibri" pitchFamily="-107" charset="0"/>
                <a:cs typeface="Calibri" pitchFamily="-107" charset="0"/>
              </a:rPr>
              <a:t>anode</a:t>
            </a:r>
          </a:p>
        </p:txBody>
      </p:sp>
      <p:pic>
        <p:nvPicPr>
          <p:cNvPr id="49" name="Picture 1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57194" y="0"/>
            <a:ext cx="1183005" cy="651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Picture 26" descr="B-ESuperpos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"/>
            <a:ext cx="4644390" cy="5149215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5042152" y="4156711"/>
            <a:ext cx="32793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solidFill>
                  <a:srgbClr val="008000"/>
                </a:solidFill>
              </a:rPr>
              <a:t>self-organization at work inside</a:t>
            </a:r>
          </a:p>
          <a:p>
            <a:r>
              <a:rPr lang="en-US" b="1" i="1" dirty="0">
                <a:solidFill>
                  <a:srgbClr val="008000"/>
                </a:solidFill>
              </a:rPr>
              <a:t>annular electrodes plasma…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607840" y="393631"/>
            <a:ext cx="3549883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Plasma-induced </a:t>
            </a:r>
            <a:r>
              <a:rPr lang="en-US" b="1" dirty="0"/>
              <a:t>electric potential</a:t>
            </a:r>
          </a:p>
          <a:p>
            <a:r>
              <a:rPr lang="en-US" dirty="0"/>
              <a:t>near the </a:t>
            </a:r>
            <a:r>
              <a:rPr lang="en-US" b="1" dirty="0"/>
              <a:t>annular anode</a:t>
            </a:r>
            <a:r>
              <a:rPr lang="en-US" dirty="0" smtClean="0"/>
              <a:t>:</a:t>
            </a:r>
          </a:p>
          <a:p>
            <a:endParaRPr lang="en-US" sz="1000" dirty="0"/>
          </a:p>
          <a:p>
            <a:r>
              <a:rPr lang="en-US" b="1" dirty="0">
                <a:solidFill>
                  <a:srgbClr val="0000FF"/>
                </a:solidFill>
              </a:rPr>
              <a:t>E-field </a:t>
            </a:r>
            <a:r>
              <a:rPr lang="en-US" b="1" dirty="0"/>
              <a:t>is perpendicular to B-field</a:t>
            </a:r>
            <a:endParaRPr lang="en-US" dirty="0"/>
          </a:p>
          <a:p>
            <a:r>
              <a:rPr lang="en-US" b="1" dirty="0">
                <a:solidFill>
                  <a:srgbClr val="FF0000"/>
                </a:solidFill>
              </a:rPr>
              <a:t>…E </a:t>
            </a:r>
            <a:r>
              <a:rPr lang="en-US" sz="1200" b="1" dirty="0">
                <a:solidFill>
                  <a:srgbClr val="FF0000"/>
                </a:solidFill>
              </a:rPr>
              <a:t>∧</a:t>
            </a:r>
            <a:r>
              <a:rPr lang="en-US" b="1" dirty="0">
                <a:solidFill>
                  <a:srgbClr val="FF0000"/>
                </a:solidFill>
              </a:rPr>
              <a:t> B  azimuthal plasma rotation</a:t>
            </a:r>
          </a:p>
          <a:p>
            <a:r>
              <a:rPr lang="en-US" dirty="0"/>
              <a:t>…starting from PF2up throttle 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4644390" y="2718453"/>
            <a:ext cx="3610556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Plasma-induced </a:t>
            </a:r>
            <a:r>
              <a:rPr lang="en-US" b="1" dirty="0"/>
              <a:t>electric potential</a:t>
            </a:r>
          </a:p>
          <a:p>
            <a:r>
              <a:rPr lang="en-US" dirty="0"/>
              <a:t>near the </a:t>
            </a:r>
            <a:r>
              <a:rPr lang="en-US" b="1" dirty="0"/>
              <a:t>annular </a:t>
            </a:r>
            <a:r>
              <a:rPr lang="en-US" b="1" dirty="0" smtClean="0"/>
              <a:t>cathode:</a:t>
            </a:r>
          </a:p>
          <a:p>
            <a:endParaRPr lang="en-US" sz="1000" dirty="0"/>
          </a:p>
          <a:p>
            <a:r>
              <a:rPr lang="en-US" b="1" dirty="0">
                <a:solidFill>
                  <a:srgbClr val="FF0000"/>
                </a:solidFill>
              </a:rPr>
              <a:t>E-field </a:t>
            </a:r>
            <a:r>
              <a:rPr lang="en-US" b="1" dirty="0"/>
              <a:t>is parallel to B-field</a:t>
            </a:r>
            <a:endParaRPr lang="en-US" dirty="0"/>
          </a:p>
          <a:p>
            <a:r>
              <a:rPr lang="en-US" b="1" dirty="0"/>
              <a:t>…no E </a:t>
            </a:r>
            <a:r>
              <a:rPr lang="en-US" sz="1200" b="1" dirty="0"/>
              <a:t>∧</a:t>
            </a:r>
            <a:r>
              <a:rPr lang="en-US" b="1" dirty="0"/>
              <a:t> B  plasma rotation 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4810233" y="2193158"/>
            <a:ext cx="32353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v</a:t>
            </a:r>
            <a:r>
              <a:rPr lang="en-US" baseline="-25000" dirty="0"/>
              <a:t>E</a:t>
            </a:r>
            <a:r>
              <a:rPr lang="en-US" sz="1200" baseline="-25000" dirty="0"/>
              <a:t>∧</a:t>
            </a:r>
            <a:r>
              <a:rPr lang="en-US" baseline="-25000" dirty="0"/>
              <a:t>B</a:t>
            </a:r>
            <a:r>
              <a:rPr lang="en-US" dirty="0"/>
              <a:t>=(E/B) </a:t>
            </a:r>
            <a:r>
              <a:rPr lang="en-US" dirty="0">
                <a:latin typeface="Times New Roman"/>
                <a:cs typeface="Times New Roman"/>
              </a:rPr>
              <a:t>~ </a:t>
            </a:r>
            <a:r>
              <a:rPr lang="en-US" dirty="0"/>
              <a:t>10</a:t>
            </a:r>
            <a:r>
              <a:rPr lang="en-US" baseline="30000" dirty="0"/>
              <a:t>4</a:t>
            </a:r>
            <a:r>
              <a:rPr lang="en-US" dirty="0"/>
              <a:t> m/s </a:t>
            </a:r>
            <a:r>
              <a:rPr lang="en-US" dirty="0">
                <a:latin typeface="Times New Roman"/>
                <a:cs typeface="Times New Roman"/>
              </a:rPr>
              <a:t>~ </a:t>
            </a:r>
            <a:r>
              <a:rPr lang="en-US" dirty="0"/>
              <a:t>v</a:t>
            </a:r>
            <a:r>
              <a:rPr lang="en-US" baseline="-25000" dirty="0"/>
              <a:t>drift </a:t>
            </a:r>
            <a:r>
              <a:rPr lang="en-US" dirty="0">
                <a:latin typeface="Times New Roman"/>
                <a:cs typeface="Times New Roman"/>
              </a:rPr>
              <a:t>~ </a:t>
            </a:r>
            <a:r>
              <a:rPr lang="en-US" dirty="0"/>
              <a:t>v</a:t>
            </a:r>
            <a:r>
              <a:rPr lang="en-US" baseline="-25000" dirty="0"/>
              <a:t>thi</a:t>
            </a:r>
            <a:endParaRPr lang="en-US" dirty="0"/>
          </a:p>
        </p:txBody>
      </p:sp>
      <p:sp>
        <p:nvSpPr>
          <p:cNvPr id="38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761042" y="4896760"/>
            <a:ext cx="2895600" cy="252464"/>
          </a:xfrm>
        </p:spPr>
        <p:txBody>
          <a:bodyPr/>
          <a:lstStyle/>
          <a:p>
            <a:pPr>
              <a:defRPr/>
            </a:pPr>
            <a:r>
              <a:rPr lang="en-US" sz="1000" b="1" i="1" dirty="0">
                <a:solidFill>
                  <a:schemeClr val="accent5"/>
                </a:solidFill>
                <a:latin typeface="Arial"/>
                <a:cs typeface="Arial"/>
              </a:rPr>
              <a:t>EPR2016 | Auburn, 23-26 February</a:t>
            </a:r>
          </a:p>
        </p:txBody>
      </p:sp>
      <p:cxnSp>
        <p:nvCxnSpPr>
          <p:cNvPr id="14" name="Straight Arrow Connector 13"/>
          <p:cNvCxnSpPr/>
          <p:nvPr/>
        </p:nvCxnSpPr>
        <p:spPr>
          <a:xfrm rot="10800000">
            <a:off x="2279966" y="1730873"/>
            <a:ext cx="2291842" cy="27297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4572581" y="2003841"/>
            <a:ext cx="2880000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3"/>
          <p:cNvSpPr txBox="1">
            <a:spLocks noChangeArrowheads="1"/>
          </p:cNvSpPr>
          <p:nvPr/>
        </p:nvSpPr>
        <p:spPr bwMode="auto">
          <a:xfrm>
            <a:off x="8815386" y="4891036"/>
            <a:ext cx="32677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000" b="1" dirty="0">
                <a:solidFill>
                  <a:schemeClr val="accent2"/>
                </a:solidFill>
              </a:rPr>
              <a:t>16</a:t>
            </a:r>
            <a:endParaRPr lang="en-US" sz="1000" b="1" dirty="0"/>
          </a:p>
        </p:txBody>
      </p:sp>
      <p:sp>
        <p:nvSpPr>
          <p:cNvPr id="82" name="TextBox 81"/>
          <p:cNvSpPr txBox="1"/>
          <p:nvPr/>
        </p:nvSpPr>
        <p:spPr>
          <a:xfrm>
            <a:off x="380120" y="4655039"/>
            <a:ext cx="157009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i="1" dirty="0">
                <a:solidFill>
                  <a:schemeClr val="bg1"/>
                </a:solidFill>
              </a:rPr>
              <a:t>Centepost camera</a:t>
            </a:r>
          </a:p>
        </p:txBody>
      </p:sp>
      <p:sp>
        <p:nvSpPr>
          <p:cNvPr id="39" name="TextBox 19"/>
          <p:cNvSpPr txBox="1">
            <a:spLocks noChangeArrowheads="1"/>
          </p:cNvSpPr>
          <p:nvPr/>
        </p:nvSpPr>
        <p:spPr bwMode="auto">
          <a:xfrm>
            <a:off x="4810233" y="2052045"/>
            <a:ext cx="1005604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solidFill>
                  <a:srgbClr val="FFFFFF"/>
                </a:solidFill>
                <a:latin typeface="Calibri" pitchFamily="-107" charset="0"/>
                <a:ea typeface="Calibri" pitchFamily="-107" charset="0"/>
                <a:cs typeface="Calibri" pitchFamily="-107" charset="0"/>
              </a:rPr>
              <a:t>Cathode</a:t>
            </a:r>
          </a:p>
          <a:p>
            <a:r>
              <a:rPr lang="en-US" sz="1600" dirty="0">
                <a:solidFill>
                  <a:srgbClr val="FFFFFF"/>
                </a:solidFill>
                <a:latin typeface="Calibri" pitchFamily="-107" charset="0"/>
                <a:ea typeface="Calibri" pitchFamily="-107" charset="0"/>
                <a:cs typeface="Calibri" pitchFamily="-107" charset="0"/>
              </a:rPr>
              <a:t>plasma</a:t>
            </a:r>
          </a:p>
          <a:p>
            <a:r>
              <a:rPr lang="en-US" sz="1600" dirty="0">
                <a:solidFill>
                  <a:srgbClr val="FFFFFF"/>
                </a:solidFill>
                <a:latin typeface="Calibri" pitchFamily="-107" charset="0"/>
                <a:ea typeface="Calibri" pitchFamily="-107" charset="0"/>
                <a:cs typeface="Calibri" pitchFamily="-107" charset="0"/>
              </a:rPr>
              <a:t>filaments</a:t>
            </a:r>
          </a:p>
          <a:p>
            <a:r>
              <a:rPr lang="en-US" sz="1600" dirty="0">
                <a:solidFill>
                  <a:srgbClr val="FFFFFF"/>
                </a:solidFill>
                <a:latin typeface="Calibri" pitchFamily="-107" charset="0"/>
                <a:ea typeface="Calibri" pitchFamily="-107" charset="0"/>
                <a:cs typeface="Calibri" pitchFamily="-107" charset="0"/>
              </a:rPr>
              <a:t>disappear</a:t>
            </a:r>
          </a:p>
          <a:p>
            <a:r>
              <a:rPr lang="en-US" sz="1600" dirty="0">
                <a:solidFill>
                  <a:srgbClr val="FFFFFF"/>
                </a:solidFill>
                <a:latin typeface="Calibri" pitchFamily="-107" charset="0"/>
                <a:ea typeface="Calibri" pitchFamily="-107" charset="0"/>
                <a:cs typeface="Calibri" pitchFamily="-107" charset="0"/>
              </a:rPr>
              <a:t>going</a:t>
            </a:r>
          </a:p>
          <a:p>
            <a:r>
              <a:rPr lang="en-US" sz="1600" dirty="0">
                <a:solidFill>
                  <a:srgbClr val="FFFFFF"/>
                </a:solidFill>
                <a:latin typeface="Calibri" pitchFamily="-107" charset="0"/>
                <a:ea typeface="Calibri" pitchFamily="-107" charset="0"/>
                <a:cs typeface="Calibri" pitchFamily="-107" charset="0"/>
              </a:rPr>
              <a:t>towards</a:t>
            </a:r>
          </a:p>
          <a:p>
            <a:r>
              <a:rPr lang="en-US" sz="1600" dirty="0">
                <a:solidFill>
                  <a:srgbClr val="FFFFFF"/>
                </a:solidFill>
                <a:latin typeface="Calibri" pitchFamily="-107" charset="0"/>
                <a:ea typeface="Calibri" pitchFamily="-107" charset="0"/>
                <a:cs typeface="Calibri" pitchFamily="-107" charset="0"/>
              </a:rPr>
              <a:t>anode</a:t>
            </a:r>
          </a:p>
        </p:txBody>
      </p:sp>
      <p:pic>
        <p:nvPicPr>
          <p:cNvPr id="49" name="Picture 1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57194" y="0"/>
            <a:ext cx="1183005" cy="651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3"/>
          <p:cNvSpPr txBox="1"/>
          <p:nvPr/>
        </p:nvSpPr>
        <p:spPr>
          <a:xfrm>
            <a:off x="3635007" y="8584"/>
            <a:ext cx="45161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May 2015 annular anode experiment</a:t>
            </a:r>
          </a:p>
          <a:p>
            <a:r>
              <a:rPr lang="en-US" dirty="0"/>
              <a:t>half of the plasma current: (1kA\2kA)</a:t>
            </a:r>
          </a:p>
          <a:p>
            <a:r>
              <a:rPr lang="en-US" dirty="0"/>
              <a:t>was going around the required path due to</a:t>
            </a:r>
          </a:p>
          <a:p>
            <a:pPr algn="ctr"/>
            <a:r>
              <a:rPr lang="en-US" dirty="0"/>
              <a:t> </a:t>
            </a:r>
            <a:r>
              <a:rPr lang="en-US" b="1" u="sng" dirty="0"/>
              <a:t>equatorial X-point inside the vessel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63732" y="2951397"/>
            <a:ext cx="1705906" cy="1852508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7524" y="4292360"/>
            <a:ext cx="2273046" cy="83248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7686" y="25803"/>
            <a:ext cx="2541270" cy="98704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34412" y="2834834"/>
            <a:ext cx="825500" cy="2070100"/>
          </a:xfrm>
          <a:prstGeom prst="rect">
            <a:avLst/>
          </a:prstGeom>
        </p:spPr>
      </p:pic>
      <p:pic>
        <p:nvPicPr>
          <p:cNvPr id="19" name="Shot78_moviePlasma-Rallent.wmv">
            <a:hlinkClick r:id="" action="ppaction://media"/>
          </p:cNvPr>
          <p:cNvPicPr/>
          <p:nvPr>
            <a:videoFile r:link="rId1"/>
          </p:nvPr>
        </p:nvPicPr>
        <p:blipFill>
          <a:blip r:embed="rId8"/>
          <a:stretch>
            <a:fillRect/>
          </a:stretch>
        </p:blipFill>
        <p:spPr>
          <a:xfrm>
            <a:off x="173345" y="1010743"/>
            <a:ext cx="3113594" cy="3283869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4286842" y="1137243"/>
            <a:ext cx="142472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i="1" dirty="0">
                <a:solidFill>
                  <a:srgbClr val="0000FF"/>
                </a:solidFill>
              </a:rPr>
              <a:t>Argon plasma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850465" y="1152097"/>
            <a:ext cx="173285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i="1" dirty="0">
                <a:solidFill>
                  <a:srgbClr val="EE8FBE"/>
                </a:solidFill>
              </a:rPr>
              <a:t>Hydrogen plasma</a:t>
            </a: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970531" y="2793918"/>
            <a:ext cx="857250" cy="2127250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90940" y="970273"/>
            <a:ext cx="850900" cy="2139950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5573785" y="4841447"/>
            <a:ext cx="31354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discharges along field lines near X-point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2930124" y="4308048"/>
            <a:ext cx="77665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/>
              <a:t>Shot 78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809845" y="4597583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40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2765824" y="4896760"/>
            <a:ext cx="2895600" cy="252464"/>
          </a:xfrm>
        </p:spPr>
        <p:txBody>
          <a:bodyPr/>
          <a:lstStyle/>
          <a:p>
            <a:pPr>
              <a:defRPr/>
            </a:pPr>
            <a:r>
              <a:rPr lang="en-US" sz="1000" b="1" i="1" dirty="0">
                <a:solidFill>
                  <a:schemeClr val="accent5"/>
                </a:solidFill>
                <a:latin typeface="Arial"/>
                <a:cs typeface="Arial"/>
              </a:rPr>
              <a:t>EPR2016 | Auburn, 23-26 February</a:t>
            </a: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255305" y="1462018"/>
            <a:ext cx="1440180" cy="1424940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984415" y="1462018"/>
            <a:ext cx="1417320" cy="1424940"/>
          </a:xfrm>
          <a:prstGeom prst="rect">
            <a:avLst/>
          </a:prstGeom>
        </p:spPr>
      </p:pic>
      <p:cxnSp>
        <p:nvCxnSpPr>
          <p:cNvPr id="26" name="Straight Arrow Connector 25"/>
          <p:cNvCxnSpPr/>
          <p:nvPr/>
        </p:nvCxnSpPr>
        <p:spPr>
          <a:xfrm rot="16200000" flipH="1">
            <a:off x="3872835" y="1536395"/>
            <a:ext cx="1026834" cy="258238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rot="5400000">
            <a:off x="6993481" y="1526729"/>
            <a:ext cx="910602" cy="18584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033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video>
              <p:cMediaNode mute="1">
                <p:cTn id="12" repeatCount="indefinite" fill="remove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3"/>
          <p:cNvSpPr txBox="1">
            <a:spLocks noChangeArrowheads="1"/>
          </p:cNvSpPr>
          <p:nvPr/>
        </p:nvSpPr>
        <p:spPr bwMode="auto">
          <a:xfrm>
            <a:off x="8815386" y="4891036"/>
            <a:ext cx="32677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000" b="1" dirty="0">
                <a:solidFill>
                  <a:schemeClr val="accent2"/>
                </a:solidFill>
              </a:rPr>
              <a:t>17</a:t>
            </a:r>
            <a:endParaRPr lang="en-US" sz="1000" b="1" dirty="0"/>
          </a:p>
        </p:txBody>
      </p:sp>
      <p:sp>
        <p:nvSpPr>
          <p:cNvPr id="82" name="TextBox 81"/>
          <p:cNvSpPr txBox="1"/>
          <p:nvPr/>
        </p:nvSpPr>
        <p:spPr>
          <a:xfrm>
            <a:off x="380120" y="4655039"/>
            <a:ext cx="157009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i="1" dirty="0">
                <a:solidFill>
                  <a:schemeClr val="bg1"/>
                </a:solidFill>
              </a:rPr>
              <a:t>Centepost camera</a:t>
            </a:r>
          </a:p>
        </p:txBody>
      </p:sp>
      <p:sp>
        <p:nvSpPr>
          <p:cNvPr id="39" name="TextBox 19"/>
          <p:cNvSpPr txBox="1">
            <a:spLocks noChangeArrowheads="1"/>
          </p:cNvSpPr>
          <p:nvPr/>
        </p:nvSpPr>
        <p:spPr bwMode="auto">
          <a:xfrm>
            <a:off x="4810233" y="2052045"/>
            <a:ext cx="1005604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solidFill>
                  <a:srgbClr val="FFFFFF"/>
                </a:solidFill>
                <a:latin typeface="Calibri" pitchFamily="-107" charset="0"/>
                <a:ea typeface="Calibri" pitchFamily="-107" charset="0"/>
                <a:cs typeface="Calibri" pitchFamily="-107" charset="0"/>
              </a:rPr>
              <a:t>Cathode</a:t>
            </a:r>
          </a:p>
          <a:p>
            <a:r>
              <a:rPr lang="en-US" sz="1600" dirty="0">
                <a:solidFill>
                  <a:srgbClr val="FFFFFF"/>
                </a:solidFill>
                <a:latin typeface="Calibri" pitchFamily="-107" charset="0"/>
                <a:ea typeface="Calibri" pitchFamily="-107" charset="0"/>
                <a:cs typeface="Calibri" pitchFamily="-107" charset="0"/>
              </a:rPr>
              <a:t>plasma</a:t>
            </a:r>
          </a:p>
          <a:p>
            <a:r>
              <a:rPr lang="en-US" sz="1600" dirty="0">
                <a:solidFill>
                  <a:srgbClr val="FFFFFF"/>
                </a:solidFill>
                <a:latin typeface="Calibri" pitchFamily="-107" charset="0"/>
                <a:ea typeface="Calibri" pitchFamily="-107" charset="0"/>
                <a:cs typeface="Calibri" pitchFamily="-107" charset="0"/>
              </a:rPr>
              <a:t>filaments</a:t>
            </a:r>
          </a:p>
          <a:p>
            <a:r>
              <a:rPr lang="en-US" sz="1600" dirty="0">
                <a:solidFill>
                  <a:srgbClr val="FFFFFF"/>
                </a:solidFill>
                <a:latin typeface="Calibri" pitchFamily="-107" charset="0"/>
                <a:ea typeface="Calibri" pitchFamily="-107" charset="0"/>
                <a:cs typeface="Calibri" pitchFamily="-107" charset="0"/>
              </a:rPr>
              <a:t>disappear</a:t>
            </a:r>
          </a:p>
          <a:p>
            <a:r>
              <a:rPr lang="en-US" sz="1600" dirty="0">
                <a:solidFill>
                  <a:srgbClr val="FFFFFF"/>
                </a:solidFill>
                <a:latin typeface="Calibri" pitchFamily="-107" charset="0"/>
                <a:ea typeface="Calibri" pitchFamily="-107" charset="0"/>
                <a:cs typeface="Calibri" pitchFamily="-107" charset="0"/>
              </a:rPr>
              <a:t>going</a:t>
            </a:r>
          </a:p>
          <a:p>
            <a:r>
              <a:rPr lang="en-US" sz="1600" dirty="0">
                <a:solidFill>
                  <a:srgbClr val="FFFFFF"/>
                </a:solidFill>
                <a:latin typeface="Calibri" pitchFamily="-107" charset="0"/>
                <a:ea typeface="Calibri" pitchFamily="-107" charset="0"/>
                <a:cs typeface="Calibri" pitchFamily="-107" charset="0"/>
              </a:rPr>
              <a:t>towards</a:t>
            </a:r>
          </a:p>
          <a:p>
            <a:r>
              <a:rPr lang="en-US" sz="1600" dirty="0">
                <a:solidFill>
                  <a:srgbClr val="FFFFFF"/>
                </a:solidFill>
                <a:latin typeface="Calibri" pitchFamily="-107" charset="0"/>
                <a:ea typeface="Calibri" pitchFamily="-107" charset="0"/>
                <a:cs typeface="Calibri" pitchFamily="-107" charset="0"/>
              </a:rPr>
              <a:t>anode</a:t>
            </a:r>
          </a:p>
        </p:txBody>
      </p:sp>
      <p:pic>
        <p:nvPicPr>
          <p:cNvPr id="49" name="Picture 1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57194" y="0"/>
            <a:ext cx="1183005" cy="651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" name="TextBox 36"/>
          <p:cNvSpPr txBox="1"/>
          <p:nvPr/>
        </p:nvSpPr>
        <p:spPr>
          <a:xfrm>
            <a:off x="3809845" y="4597583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>
            <a:off x="34913" y="-101880"/>
            <a:ext cx="8958910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n-US" sz="800" dirty="0"/>
          </a:p>
          <a:p>
            <a:pPr algn="just"/>
            <a:r>
              <a:rPr lang="en-US" b="1" dirty="0"/>
              <a:t>The equatorial X–point </a:t>
            </a:r>
            <a:r>
              <a:rPr lang="en-US" b="1" dirty="0" smtClean="0"/>
              <a:t>has been removed from </a:t>
            </a:r>
            <a:r>
              <a:rPr lang="en-US" b="1" dirty="0"/>
              <a:t>inside the </a:t>
            </a:r>
            <a:r>
              <a:rPr lang="en-US" b="1" dirty="0" smtClean="0"/>
              <a:t>vessel</a:t>
            </a:r>
            <a:endParaRPr lang="en-US" b="1" dirty="0"/>
          </a:p>
          <a:p>
            <a:pPr algn="just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4 external PF coils have been added </a:t>
            </a:r>
            <a:r>
              <a:rPr lang="en-US" dirty="0"/>
              <a:t>(home-made from </a:t>
            </a:r>
            <a:r>
              <a:rPr lang="en-US" dirty="0" smtClean="0"/>
              <a:t>spare </a:t>
            </a:r>
            <a:r>
              <a:rPr lang="en-US" dirty="0"/>
              <a:t>connection cables)</a:t>
            </a:r>
          </a:p>
          <a:p>
            <a:pPr algn="just"/>
            <a:r>
              <a:rPr lang="en-US" dirty="0"/>
              <a:t>…and </a:t>
            </a:r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fed in series with the internal PF coils </a:t>
            </a:r>
            <a:r>
              <a:rPr lang="en-US" dirty="0"/>
              <a:t>(PF </a:t>
            </a:r>
            <a:r>
              <a:rPr lang="en-US" dirty="0" smtClean="0"/>
              <a:t>coils power </a:t>
            </a:r>
            <a:r>
              <a:rPr lang="en-US" dirty="0"/>
              <a:t>supply has sufficient margin)</a:t>
            </a: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57937" y="915594"/>
            <a:ext cx="3050667" cy="1716405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80212" y="2939379"/>
            <a:ext cx="3050667" cy="1716405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182" y="977142"/>
            <a:ext cx="3459480" cy="3528060"/>
          </a:xfrm>
          <a:prstGeom prst="rect">
            <a:avLst/>
          </a:prstGeom>
        </p:spPr>
      </p:pic>
      <p:sp>
        <p:nvSpPr>
          <p:cNvPr id="54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2720373" y="4902030"/>
            <a:ext cx="2895600" cy="252464"/>
          </a:xfrm>
        </p:spPr>
        <p:txBody>
          <a:bodyPr/>
          <a:lstStyle/>
          <a:p>
            <a:pPr>
              <a:defRPr/>
            </a:pPr>
            <a:r>
              <a:rPr lang="en-US" sz="1000" b="1" i="1" dirty="0">
                <a:solidFill>
                  <a:schemeClr val="accent5"/>
                </a:solidFill>
                <a:latin typeface="Arial"/>
                <a:cs typeface="Arial"/>
              </a:rPr>
              <a:t>EPR2016 | Auburn, 23-26 February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61171" y="4594331"/>
            <a:ext cx="819375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070C0"/>
                </a:solidFill>
              </a:rPr>
              <a:t>plasma fired after 0.75 s of PF current </a:t>
            </a:r>
            <a:r>
              <a:rPr lang="en-US" sz="1600" dirty="0"/>
              <a:t>to allow for skin current diffusion in Al vessel and SS lids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321505" y="2612378"/>
            <a:ext cx="29290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0090"/>
                </a:solidFill>
              </a:rPr>
              <a:t>4 additional external PF </a:t>
            </a:r>
            <a:r>
              <a:rPr lang="en-US" b="1" dirty="0" smtClean="0">
                <a:solidFill>
                  <a:srgbClr val="000090"/>
                </a:solidFill>
              </a:rPr>
              <a:t>coils</a:t>
            </a:r>
          </a:p>
        </p:txBody>
      </p:sp>
      <p:cxnSp>
        <p:nvCxnSpPr>
          <p:cNvPr id="26" name="Straight Arrow Connector 25"/>
          <p:cNvCxnSpPr/>
          <p:nvPr/>
        </p:nvCxnSpPr>
        <p:spPr>
          <a:xfrm flipV="1">
            <a:off x="4389996" y="2501636"/>
            <a:ext cx="1493985" cy="612581"/>
          </a:xfrm>
          <a:prstGeom prst="straightConnector1">
            <a:avLst/>
          </a:prstGeom>
          <a:ln w="38100">
            <a:solidFill>
              <a:schemeClr val="bg1"/>
            </a:solidFill>
            <a:tailEnd type="arrow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flipV="1">
            <a:off x="4389996" y="2131499"/>
            <a:ext cx="1225977" cy="966278"/>
          </a:xfrm>
          <a:prstGeom prst="straightConnector1">
            <a:avLst/>
          </a:prstGeom>
          <a:ln w="38100">
            <a:solidFill>
              <a:schemeClr val="bg1"/>
            </a:solidFill>
            <a:tailEnd type="arrow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flipV="1">
            <a:off x="5013364" y="3132990"/>
            <a:ext cx="1106609" cy="1588"/>
          </a:xfrm>
          <a:prstGeom prst="straightConnector1">
            <a:avLst/>
          </a:prstGeom>
          <a:ln w="38100">
            <a:solidFill>
              <a:schemeClr val="bg1"/>
            </a:solidFill>
            <a:tailEnd type="arrow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4630845" y="3312990"/>
            <a:ext cx="783146" cy="675544"/>
          </a:xfrm>
          <a:prstGeom prst="straightConnector1">
            <a:avLst/>
          </a:prstGeom>
          <a:ln w="38100">
            <a:solidFill>
              <a:schemeClr val="bg1"/>
            </a:solidFill>
            <a:tailEnd type="arrow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4389996" y="3134578"/>
            <a:ext cx="690216" cy="1588"/>
          </a:xfrm>
          <a:prstGeom prst="line">
            <a:avLst/>
          </a:prstGeom>
          <a:ln w="3810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4397042" y="3132990"/>
            <a:ext cx="683170" cy="588156"/>
          </a:xfrm>
          <a:prstGeom prst="line">
            <a:avLst/>
          </a:prstGeom>
          <a:ln w="3810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 rot="16200000" flipV="1">
            <a:off x="2952614" y="1648306"/>
            <a:ext cx="1901004" cy="973760"/>
          </a:xfrm>
          <a:prstGeom prst="straightConnector1">
            <a:avLst/>
          </a:prstGeom>
          <a:ln>
            <a:solidFill>
              <a:schemeClr val="accent5">
                <a:lumMod val="60000"/>
                <a:lumOff val="4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 rot="10800000">
            <a:off x="3416237" y="2287652"/>
            <a:ext cx="977621" cy="821413"/>
          </a:xfrm>
          <a:prstGeom prst="straightConnector1">
            <a:avLst/>
          </a:prstGeom>
          <a:ln>
            <a:solidFill>
              <a:schemeClr val="accent5">
                <a:lumMod val="60000"/>
                <a:lumOff val="4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/>
          <p:nvPr/>
        </p:nvCxnSpPr>
        <p:spPr>
          <a:xfrm rot="10800000" flipV="1">
            <a:off x="3416236" y="3109064"/>
            <a:ext cx="973760" cy="122227"/>
          </a:xfrm>
          <a:prstGeom prst="straightConnector1">
            <a:avLst/>
          </a:prstGeom>
          <a:ln>
            <a:solidFill>
              <a:schemeClr val="accent5">
                <a:lumMod val="60000"/>
                <a:lumOff val="4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/>
          <p:nvPr/>
        </p:nvCxnSpPr>
        <p:spPr>
          <a:xfrm rot="5400000">
            <a:off x="3275768" y="3208538"/>
            <a:ext cx="1224991" cy="1003468"/>
          </a:xfrm>
          <a:prstGeom prst="straightConnector1">
            <a:avLst/>
          </a:prstGeom>
          <a:ln>
            <a:solidFill>
              <a:schemeClr val="accent5">
                <a:lumMod val="60000"/>
                <a:lumOff val="4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 flipV="1">
            <a:off x="4397042" y="2621885"/>
            <a:ext cx="608901" cy="487180"/>
          </a:xfrm>
          <a:prstGeom prst="line">
            <a:avLst/>
          </a:prstGeom>
          <a:ln w="3810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 flipV="1">
            <a:off x="4404463" y="2617145"/>
            <a:ext cx="1211510" cy="477067"/>
          </a:xfrm>
          <a:prstGeom prst="line">
            <a:avLst/>
          </a:prstGeom>
          <a:ln w="3810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3"/>
          <p:cNvSpPr txBox="1">
            <a:spLocks noChangeArrowheads="1"/>
          </p:cNvSpPr>
          <p:nvPr/>
        </p:nvSpPr>
        <p:spPr bwMode="auto">
          <a:xfrm>
            <a:off x="8815386" y="4891036"/>
            <a:ext cx="32677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000" b="1" dirty="0">
                <a:solidFill>
                  <a:schemeClr val="accent2"/>
                </a:solidFill>
              </a:rPr>
              <a:t>18</a:t>
            </a:r>
            <a:endParaRPr lang="en-US" sz="1000" b="1" dirty="0"/>
          </a:p>
        </p:txBody>
      </p:sp>
      <p:sp>
        <p:nvSpPr>
          <p:cNvPr id="82" name="TextBox 81"/>
          <p:cNvSpPr txBox="1"/>
          <p:nvPr/>
        </p:nvSpPr>
        <p:spPr>
          <a:xfrm>
            <a:off x="380120" y="4655039"/>
            <a:ext cx="157009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i="1" dirty="0">
                <a:solidFill>
                  <a:schemeClr val="bg1"/>
                </a:solidFill>
              </a:rPr>
              <a:t>Centepost camera</a:t>
            </a:r>
          </a:p>
        </p:txBody>
      </p:sp>
      <p:sp>
        <p:nvSpPr>
          <p:cNvPr id="39" name="TextBox 19"/>
          <p:cNvSpPr txBox="1">
            <a:spLocks noChangeArrowheads="1"/>
          </p:cNvSpPr>
          <p:nvPr/>
        </p:nvSpPr>
        <p:spPr bwMode="auto">
          <a:xfrm>
            <a:off x="4810233" y="2052045"/>
            <a:ext cx="1005604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solidFill>
                  <a:srgbClr val="FFFFFF"/>
                </a:solidFill>
                <a:latin typeface="Calibri" pitchFamily="-107" charset="0"/>
                <a:ea typeface="Calibri" pitchFamily="-107" charset="0"/>
                <a:cs typeface="Calibri" pitchFamily="-107" charset="0"/>
              </a:rPr>
              <a:t>Cathode</a:t>
            </a:r>
          </a:p>
          <a:p>
            <a:r>
              <a:rPr lang="en-US" sz="1600" dirty="0">
                <a:solidFill>
                  <a:srgbClr val="FFFFFF"/>
                </a:solidFill>
                <a:latin typeface="Calibri" pitchFamily="-107" charset="0"/>
                <a:ea typeface="Calibri" pitchFamily="-107" charset="0"/>
                <a:cs typeface="Calibri" pitchFamily="-107" charset="0"/>
              </a:rPr>
              <a:t>plasma</a:t>
            </a:r>
          </a:p>
          <a:p>
            <a:r>
              <a:rPr lang="en-US" sz="1600" dirty="0">
                <a:solidFill>
                  <a:srgbClr val="FFFFFF"/>
                </a:solidFill>
                <a:latin typeface="Calibri" pitchFamily="-107" charset="0"/>
                <a:ea typeface="Calibri" pitchFamily="-107" charset="0"/>
                <a:cs typeface="Calibri" pitchFamily="-107" charset="0"/>
              </a:rPr>
              <a:t>filaments</a:t>
            </a:r>
          </a:p>
          <a:p>
            <a:r>
              <a:rPr lang="en-US" sz="1600" dirty="0">
                <a:solidFill>
                  <a:srgbClr val="FFFFFF"/>
                </a:solidFill>
                <a:latin typeface="Calibri" pitchFamily="-107" charset="0"/>
                <a:ea typeface="Calibri" pitchFamily="-107" charset="0"/>
                <a:cs typeface="Calibri" pitchFamily="-107" charset="0"/>
              </a:rPr>
              <a:t>disappear</a:t>
            </a:r>
          </a:p>
          <a:p>
            <a:r>
              <a:rPr lang="en-US" sz="1600" dirty="0">
                <a:solidFill>
                  <a:srgbClr val="FFFFFF"/>
                </a:solidFill>
                <a:latin typeface="Calibri" pitchFamily="-107" charset="0"/>
                <a:ea typeface="Calibri" pitchFamily="-107" charset="0"/>
                <a:cs typeface="Calibri" pitchFamily="-107" charset="0"/>
              </a:rPr>
              <a:t>going</a:t>
            </a:r>
          </a:p>
          <a:p>
            <a:r>
              <a:rPr lang="en-US" sz="1600" dirty="0">
                <a:solidFill>
                  <a:srgbClr val="FFFFFF"/>
                </a:solidFill>
                <a:latin typeface="Calibri" pitchFamily="-107" charset="0"/>
                <a:ea typeface="Calibri" pitchFamily="-107" charset="0"/>
                <a:cs typeface="Calibri" pitchFamily="-107" charset="0"/>
              </a:rPr>
              <a:t>towards</a:t>
            </a:r>
          </a:p>
          <a:p>
            <a:r>
              <a:rPr lang="en-US" sz="1600" dirty="0">
                <a:solidFill>
                  <a:srgbClr val="FFFFFF"/>
                </a:solidFill>
                <a:latin typeface="Calibri" pitchFamily="-107" charset="0"/>
                <a:ea typeface="Calibri" pitchFamily="-107" charset="0"/>
                <a:cs typeface="Calibri" pitchFamily="-107" charset="0"/>
              </a:rPr>
              <a:t>anode</a:t>
            </a:r>
          </a:p>
        </p:txBody>
      </p:sp>
      <p:pic>
        <p:nvPicPr>
          <p:cNvPr id="49" name="Picture 1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957194" y="0"/>
            <a:ext cx="1183005" cy="651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" name="TextBox 36"/>
          <p:cNvSpPr txBox="1"/>
          <p:nvPr/>
        </p:nvSpPr>
        <p:spPr>
          <a:xfrm>
            <a:off x="3809845" y="4597583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54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233725" y="4896760"/>
            <a:ext cx="2895600" cy="252464"/>
          </a:xfrm>
        </p:spPr>
        <p:txBody>
          <a:bodyPr/>
          <a:lstStyle/>
          <a:p>
            <a:pPr>
              <a:defRPr/>
            </a:pPr>
            <a:r>
              <a:rPr lang="en-US" sz="1000" b="1" i="1" dirty="0">
                <a:solidFill>
                  <a:schemeClr val="accent5"/>
                </a:solidFill>
                <a:latin typeface="Arial"/>
                <a:cs typeface="Arial"/>
              </a:rPr>
              <a:t>EPR2016 | Auburn, 23-26 February</a:t>
            </a:r>
          </a:p>
        </p:txBody>
      </p:sp>
      <p:pic>
        <p:nvPicPr>
          <p:cNvPr id="24" name="Picture 23" descr="Shot205_Tensioni_e_correnti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69135" y="1176256"/>
            <a:ext cx="3803015" cy="3298190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3196714" y="6705"/>
            <a:ext cx="5919747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8000"/>
                </a:solidFill>
              </a:rPr>
              <a:t>October 2015 experiments with external PF:</a:t>
            </a:r>
          </a:p>
          <a:p>
            <a:endParaRPr lang="en-US" sz="800" b="1" dirty="0"/>
          </a:p>
          <a:p>
            <a:r>
              <a:rPr lang="en-US" b="1" dirty="0">
                <a:solidFill>
                  <a:srgbClr val="0000FF"/>
                </a:solidFill>
              </a:rPr>
              <a:t>Argon discharge </a:t>
            </a:r>
            <a:r>
              <a:rPr lang="en-US" b="1" dirty="0"/>
              <a:t>reaching 3 kA for 0.15 s</a:t>
            </a:r>
          </a:p>
          <a:p>
            <a:endParaRPr lang="en-US" sz="800" dirty="0"/>
          </a:p>
          <a:p>
            <a:r>
              <a:rPr lang="en-US" b="1" dirty="0"/>
              <a:t>   the whole plasma current runs through both PF2  throttles</a:t>
            </a:r>
          </a:p>
        </p:txBody>
      </p:sp>
      <p:sp>
        <p:nvSpPr>
          <p:cNvPr id="29" name="Rectangle 28"/>
          <p:cNvSpPr/>
          <p:nvPr/>
        </p:nvSpPr>
        <p:spPr>
          <a:xfrm>
            <a:off x="4047259" y="4421414"/>
            <a:ext cx="422905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dirty="0" smtClean="0">
                <a:solidFill>
                  <a:srgbClr val="0070C0"/>
                </a:solidFill>
              </a:rPr>
              <a:t>plasma fired after 0.75 s of PF current </a:t>
            </a:r>
          </a:p>
          <a:p>
            <a:pPr algn="ctr"/>
            <a:r>
              <a:rPr lang="en-US" sz="1400" dirty="0" smtClean="0">
                <a:solidFill>
                  <a:srgbClr val="0070C0"/>
                </a:solidFill>
              </a:rPr>
              <a:t>(skin current time to remove X-point from inside vessel)</a:t>
            </a:r>
            <a:endParaRPr lang="en-US" sz="1400" dirty="0">
              <a:solidFill>
                <a:srgbClr val="0070C0"/>
              </a:solidFill>
            </a:endParaRPr>
          </a:p>
        </p:txBody>
      </p:sp>
      <p:pic>
        <p:nvPicPr>
          <p:cNvPr id="40" name="205Anodo2.mp4">
            <a:hlinkClick r:id="" action="ppaction://media"/>
          </p:cNvPr>
          <p:cNvPicPr/>
          <p:nvPr>
            <a:videoFile r:link="rId1"/>
          </p:nvPr>
        </p:nvPicPr>
        <p:blipFill>
          <a:blip r:embed="rId7"/>
          <a:stretch>
            <a:fillRect/>
          </a:stretch>
        </p:blipFill>
        <p:spPr>
          <a:xfrm>
            <a:off x="178862" y="0"/>
            <a:ext cx="2069960" cy="1543050"/>
          </a:xfrm>
          <a:prstGeom prst="rect">
            <a:avLst/>
          </a:prstGeom>
        </p:spPr>
      </p:pic>
      <p:pic>
        <p:nvPicPr>
          <p:cNvPr id="47" name="205Catodo1.mp4">
            <a:hlinkClick r:id="" action="ppaction://media"/>
          </p:cNvPr>
          <p:cNvPicPr/>
          <p:nvPr>
            <a:videoFile r:link="rId2"/>
          </p:nvPr>
        </p:nvPicPr>
        <p:blipFill>
          <a:blip r:embed="rId8"/>
          <a:stretch>
            <a:fillRect/>
          </a:stretch>
        </p:blipFill>
        <p:spPr>
          <a:xfrm>
            <a:off x="887215" y="3875027"/>
            <a:ext cx="1724950" cy="1285875"/>
          </a:xfrm>
          <a:prstGeom prst="rect">
            <a:avLst/>
          </a:prstGeom>
        </p:spPr>
      </p:pic>
      <p:pic>
        <p:nvPicPr>
          <p:cNvPr id="48" name="205Fast.mp4">
            <a:hlinkClick r:id="" action="ppaction://media"/>
          </p:cNvPr>
          <p:cNvPicPr/>
          <p:nvPr>
            <a:videoFile r:link="rId3"/>
          </p:nvPr>
        </p:nvPicPr>
        <p:blipFill>
          <a:blip r:embed="rId9"/>
          <a:stretch>
            <a:fillRect/>
          </a:stretch>
        </p:blipFill>
        <p:spPr>
          <a:xfrm>
            <a:off x="480706" y="1284871"/>
            <a:ext cx="2462960" cy="2674620"/>
          </a:xfrm>
          <a:prstGeom prst="rect">
            <a:avLst/>
          </a:prstGeom>
        </p:spPr>
      </p:pic>
      <p:sp>
        <p:nvSpPr>
          <p:cNvPr id="50" name="TextBox 49"/>
          <p:cNvSpPr txBox="1"/>
          <p:nvPr/>
        </p:nvSpPr>
        <p:spPr>
          <a:xfrm>
            <a:off x="2670179" y="4062957"/>
            <a:ext cx="8676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/>
              <a:t>Shot 205</a:t>
            </a:r>
          </a:p>
        </p:txBody>
      </p:sp>
      <p:cxnSp>
        <p:nvCxnSpPr>
          <p:cNvPr id="16" name="Straight Arrow Connector 15"/>
          <p:cNvCxnSpPr/>
          <p:nvPr/>
        </p:nvCxnSpPr>
        <p:spPr>
          <a:xfrm rot="5400000" flipH="1" flipV="1">
            <a:off x="5371802" y="4268358"/>
            <a:ext cx="470519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000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400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4000" fill="hold"/>
                                        <p:tgtEl>
                                          <p:spTgt spid="4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80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4466" fill="hold"/>
                                        <p:tgtEl>
                                          <p:spTgt spid="4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mute="1">
                <p:cTn id="13" repeatCount="indefinite" fill="remove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video>
              <p:cMediaNode mute="1">
                <p:cTn id="19" repeatCount="indefinite" fill="remove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7"/>
                </p:tgtEl>
              </p:cMediaNode>
            </p:vide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4" dur="1" fill="hold"/>
                                        <p:tgtEl>
                                          <p:spTgt spid="4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video>
              <p:cMediaNode mute="1">
                <p:cTn id="25" repeatCount="indefinite" fill="remove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8"/>
                </p:tgtEl>
              </p:cMediaNode>
            </p:vide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0" dur="1" fill="hold"/>
                                        <p:tgtEl>
                                          <p:spTgt spid="4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3"/>
          <p:cNvSpPr txBox="1">
            <a:spLocks noChangeArrowheads="1"/>
          </p:cNvSpPr>
          <p:nvPr/>
        </p:nvSpPr>
        <p:spPr bwMode="auto">
          <a:xfrm>
            <a:off x="8830240" y="4891036"/>
            <a:ext cx="32677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000" b="1" dirty="0">
                <a:solidFill>
                  <a:schemeClr val="accent2"/>
                </a:solidFill>
              </a:rPr>
              <a:t>19</a:t>
            </a:r>
            <a:endParaRPr lang="en-US" sz="1000" b="1" dirty="0"/>
          </a:p>
        </p:txBody>
      </p:sp>
      <p:sp>
        <p:nvSpPr>
          <p:cNvPr id="82" name="TextBox 81"/>
          <p:cNvSpPr txBox="1"/>
          <p:nvPr/>
        </p:nvSpPr>
        <p:spPr>
          <a:xfrm>
            <a:off x="692054" y="4655039"/>
            <a:ext cx="157009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i="1" dirty="0">
                <a:solidFill>
                  <a:schemeClr val="bg1"/>
                </a:solidFill>
              </a:rPr>
              <a:t>Centepost camera</a:t>
            </a:r>
          </a:p>
        </p:txBody>
      </p:sp>
      <p:sp>
        <p:nvSpPr>
          <p:cNvPr id="39" name="TextBox 19"/>
          <p:cNvSpPr txBox="1">
            <a:spLocks noChangeArrowheads="1"/>
          </p:cNvSpPr>
          <p:nvPr/>
        </p:nvSpPr>
        <p:spPr bwMode="auto">
          <a:xfrm>
            <a:off x="5122167" y="2052045"/>
            <a:ext cx="1005604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solidFill>
                  <a:srgbClr val="FFFFFF"/>
                </a:solidFill>
                <a:latin typeface="Calibri" pitchFamily="-107" charset="0"/>
                <a:ea typeface="Calibri" pitchFamily="-107" charset="0"/>
                <a:cs typeface="Calibri" pitchFamily="-107" charset="0"/>
              </a:rPr>
              <a:t>Cathode</a:t>
            </a:r>
          </a:p>
          <a:p>
            <a:r>
              <a:rPr lang="en-US" sz="1600" dirty="0">
                <a:solidFill>
                  <a:srgbClr val="FFFFFF"/>
                </a:solidFill>
                <a:latin typeface="Calibri" pitchFamily="-107" charset="0"/>
                <a:ea typeface="Calibri" pitchFamily="-107" charset="0"/>
                <a:cs typeface="Calibri" pitchFamily="-107" charset="0"/>
              </a:rPr>
              <a:t>plasma</a:t>
            </a:r>
          </a:p>
          <a:p>
            <a:r>
              <a:rPr lang="en-US" sz="1600" dirty="0">
                <a:solidFill>
                  <a:srgbClr val="FFFFFF"/>
                </a:solidFill>
                <a:latin typeface="Calibri" pitchFamily="-107" charset="0"/>
                <a:ea typeface="Calibri" pitchFamily="-107" charset="0"/>
                <a:cs typeface="Calibri" pitchFamily="-107" charset="0"/>
              </a:rPr>
              <a:t>filaments</a:t>
            </a:r>
          </a:p>
          <a:p>
            <a:r>
              <a:rPr lang="en-US" sz="1600" dirty="0">
                <a:solidFill>
                  <a:srgbClr val="FFFFFF"/>
                </a:solidFill>
                <a:latin typeface="Calibri" pitchFamily="-107" charset="0"/>
                <a:ea typeface="Calibri" pitchFamily="-107" charset="0"/>
                <a:cs typeface="Calibri" pitchFamily="-107" charset="0"/>
              </a:rPr>
              <a:t>disappear</a:t>
            </a:r>
          </a:p>
          <a:p>
            <a:r>
              <a:rPr lang="en-US" sz="1600" dirty="0">
                <a:solidFill>
                  <a:srgbClr val="FFFFFF"/>
                </a:solidFill>
                <a:latin typeface="Calibri" pitchFamily="-107" charset="0"/>
                <a:ea typeface="Calibri" pitchFamily="-107" charset="0"/>
                <a:cs typeface="Calibri" pitchFamily="-107" charset="0"/>
              </a:rPr>
              <a:t>going</a:t>
            </a:r>
          </a:p>
          <a:p>
            <a:r>
              <a:rPr lang="en-US" sz="1600" dirty="0">
                <a:solidFill>
                  <a:srgbClr val="FFFFFF"/>
                </a:solidFill>
                <a:latin typeface="Calibri" pitchFamily="-107" charset="0"/>
                <a:ea typeface="Calibri" pitchFamily="-107" charset="0"/>
                <a:cs typeface="Calibri" pitchFamily="-107" charset="0"/>
              </a:rPr>
              <a:t>towards</a:t>
            </a:r>
          </a:p>
          <a:p>
            <a:r>
              <a:rPr lang="en-US" sz="1600" dirty="0">
                <a:solidFill>
                  <a:srgbClr val="FFFFFF"/>
                </a:solidFill>
                <a:latin typeface="Calibri" pitchFamily="-107" charset="0"/>
                <a:ea typeface="Calibri" pitchFamily="-107" charset="0"/>
                <a:cs typeface="Calibri" pitchFamily="-107" charset="0"/>
              </a:rPr>
              <a:t>anode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4121779" y="4597583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54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545659" y="4896760"/>
            <a:ext cx="2895600" cy="252464"/>
          </a:xfrm>
        </p:spPr>
        <p:txBody>
          <a:bodyPr/>
          <a:lstStyle/>
          <a:p>
            <a:pPr>
              <a:defRPr/>
            </a:pPr>
            <a:r>
              <a:rPr lang="en-US" sz="1000" b="1" i="1" dirty="0">
                <a:solidFill>
                  <a:schemeClr val="accent5"/>
                </a:solidFill>
                <a:latin typeface="Arial"/>
                <a:cs typeface="Arial"/>
              </a:rPr>
              <a:t>EPR2016 | Auburn, 23-26 February</a:t>
            </a:r>
          </a:p>
        </p:txBody>
      </p:sp>
      <p:pic>
        <p:nvPicPr>
          <p:cNvPr id="15" name="208Catodo1.wmv">
            <a:hlinkClick r:id="" action="ppaction://media"/>
          </p:cNvPr>
          <p:cNvPicPr/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6341964" y="3328870"/>
            <a:ext cx="2219713" cy="1654697"/>
          </a:xfrm>
          <a:prstGeom prst="rect">
            <a:avLst/>
          </a:prstGeom>
        </p:spPr>
      </p:pic>
      <p:pic>
        <p:nvPicPr>
          <p:cNvPr id="16" name="208Fast.wmv">
            <a:hlinkClick r:id="" action="ppaction://media"/>
          </p:cNvPr>
          <p:cNvPicPr/>
          <p:nvPr>
            <a:videoFile r:link="rId2"/>
          </p:nvPr>
        </p:nvPicPr>
        <p:blipFill>
          <a:blip r:embed="rId6"/>
          <a:stretch>
            <a:fillRect/>
          </a:stretch>
        </p:blipFill>
        <p:spPr>
          <a:xfrm>
            <a:off x="6078376" y="1195990"/>
            <a:ext cx="2553433" cy="2772869"/>
          </a:xfrm>
          <a:prstGeom prst="rect">
            <a:avLst/>
          </a:prstGeom>
        </p:spPr>
      </p:pic>
      <p:pic>
        <p:nvPicPr>
          <p:cNvPr id="17" name="208Anodo2.wmv">
            <a:hlinkClick r:id="" action="ppaction://media"/>
          </p:cNvPr>
          <p:cNvPicPr/>
          <p:nvPr>
            <a:videoFile r:link="rId3"/>
          </p:nvPr>
        </p:nvPicPr>
        <p:blipFill>
          <a:blip r:embed="rId7"/>
          <a:stretch>
            <a:fillRect/>
          </a:stretch>
        </p:blipFill>
        <p:spPr>
          <a:xfrm>
            <a:off x="5686063" y="1"/>
            <a:ext cx="2228383" cy="1661161"/>
          </a:xfrm>
          <a:prstGeom prst="rect">
            <a:avLst/>
          </a:prstGeom>
        </p:spPr>
      </p:pic>
      <p:pic>
        <p:nvPicPr>
          <p:cNvPr id="18" name="Picture 17" descr="Shot208_Tensioni_e_correnti.pct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2891" y="498933"/>
            <a:ext cx="2965196" cy="2562352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3571656" y="1542921"/>
            <a:ext cx="1946307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Times New Roman"/>
                <a:cs typeface="Times New Roman"/>
              </a:rPr>
              <a:t>~ </a:t>
            </a:r>
            <a:r>
              <a:rPr lang="en-US" dirty="0"/>
              <a:t>1.5 kA lost</a:t>
            </a:r>
          </a:p>
          <a:p>
            <a:r>
              <a:rPr lang="en-US" dirty="0"/>
              <a:t>from main plasma</a:t>
            </a:r>
          </a:p>
          <a:p>
            <a:endParaRPr lang="en-US" dirty="0"/>
          </a:p>
          <a:p>
            <a:r>
              <a:rPr lang="en-US" dirty="0"/>
              <a:t>in discharge from</a:t>
            </a:r>
          </a:p>
          <a:p>
            <a:r>
              <a:rPr lang="en-US" dirty="0"/>
              <a:t>cathode down to</a:t>
            </a:r>
          </a:p>
          <a:p>
            <a:r>
              <a:rPr lang="en-US" dirty="0"/>
              <a:t>lid\vessel</a:t>
            </a:r>
          </a:p>
          <a:p>
            <a:endParaRPr lang="en-US" dirty="0"/>
          </a:p>
        </p:txBody>
      </p:sp>
      <p:pic>
        <p:nvPicPr>
          <p:cNvPr id="20" name="Picture 19" descr="TensioniPFlow.pct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12736" y="2807875"/>
            <a:ext cx="2846324" cy="175006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3365310" y="498933"/>
            <a:ext cx="159885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00FF"/>
                </a:solidFill>
              </a:rPr>
              <a:t>Argon plasma</a:t>
            </a:r>
          </a:p>
          <a:p>
            <a:r>
              <a:rPr lang="en-US" b="1" dirty="0"/>
              <a:t>aiming to 4 kA</a:t>
            </a:r>
          </a:p>
          <a:p>
            <a:r>
              <a:rPr lang="en-US" b="1" dirty="0"/>
              <a:t>reaches 3.5 kA</a:t>
            </a:r>
          </a:p>
          <a:p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286752" y="4590274"/>
            <a:ext cx="38779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10 V spikes appearing on floating voltages on lower PF coils</a:t>
            </a:r>
          </a:p>
          <a:p>
            <a:r>
              <a:rPr lang="en-US" sz="1200" dirty="0"/>
              <a:t>are associated with plasma current outer path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526401" y="3458870"/>
            <a:ext cx="15953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plasma current</a:t>
            </a:r>
          </a:p>
          <a:p>
            <a:r>
              <a:rPr lang="en-US" dirty="0"/>
              <a:t>lost on both</a:t>
            </a:r>
          </a:p>
          <a:p>
            <a:r>
              <a:rPr lang="en-US" dirty="0"/>
              <a:t>PF2 throttles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39775" y="7738"/>
            <a:ext cx="50962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Plasma current outer paths for I &gt; 3 kA</a:t>
            </a:r>
          </a:p>
        </p:txBody>
      </p:sp>
      <p:pic>
        <p:nvPicPr>
          <p:cNvPr id="28" name="Picture 17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7964621" y="0"/>
            <a:ext cx="1183005" cy="651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" name="TextBox 42"/>
          <p:cNvSpPr txBox="1"/>
          <p:nvPr/>
        </p:nvSpPr>
        <p:spPr>
          <a:xfrm>
            <a:off x="5563442" y="4382200"/>
            <a:ext cx="8676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/>
              <a:t>Shot 208</a:t>
            </a:r>
          </a:p>
        </p:txBody>
      </p:sp>
      <p:cxnSp>
        <p:nvCxnSpPr>
          <p:cNvPr id="24" name="Straight Arrow Connector 23"/>
          <p:cNvCxnSpPr/>
          <p:nvPr/>
        </p:nvCxnSpPr>
        <p:spPr>
          <a:xfrm>
            <a:off x="4805471" y="3035925"/>
            <a:ext cx="1272904" cy="61199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rot="5400000" flipH="1" flipV="1">
            <a:off x="1491515" y="4481388"/>
            <a:ext cx="345714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rot="10800000">
            <a:off x="1665168" y="1309194"/>
            <a:ext cx="1906489" cy="48081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rot="10800000">
            <a:off x="1651413" y="3111016"/>
            <a:ext cx="1920245" cy="53689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00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400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4365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8366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4000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7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video>
              <p:cMediaNode mute="1">
                <p:cTn id="28" repeatCount="indefinite" fill="remove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video>
            <p:video>
              <p:cMediaNode mute="1">
                <p:cTn id="29" repeatCount="indefinite" fill="remove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video>
            <p:video>
              <p:cMediaNode mute="1">
                <p:cTn id="30" repeatCount="indefinite" fill="remove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3"/>
          <p:cNvSpPr txBox="1">
            <a:spLocks noChangeArrowheads="1"/>
          </p:cNvSpPr>
          <p:nvPr/>
        </p:nvSpPr>
        <p:spPr bwMode="auto">
          <a:xfrm>
            <a:off x="8861425" y="4891036"/>
            <a:ext cx="28257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000" b="1" dirty="0">
                <a:solidFill>
                  <a:schemeClr val="accent2"/>
                </a:solidFill>
              </a:rPr>
              <a:t>2</a:t>
            </a:r>
            <a:endParaRPr lang="en-US" sz="1000" b="1" dirty="0"/>
          </a:p>
        </p:txBody>
      </p:sp>
      <p:sp>
        <p:nvSpPr>
          <p:cNvPr id="12" name="Text Box 16"/>
          <p:cNvSpPr txBox="1">
            <a:spLocks noChangeArrowheads="1"/>
          </p:cNvSpPr>
          <p:nvPr/>
        </p:nvSpPr>
        <p:spPr bwMode="auto">
          <a:xfrm>
            <a:off x="2173775" y="12510"/>
            <a:ext cx="5570013" cy="12900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b="1" dirty="0">
                <a:latin typeface="Arial" charset="0"/>
                <a:ea typeface="ＭＳ Ｐゴシック" charset="-128"/>
                <a:cs typeface="ＭＳ Ｐゴシック" charset="-128"/>
              </a:rPr>
              <a:t> </a:t>
            </a:r>
            <a:r>
              <a:rPr lang="en-US" sz="2400" b="1" dirty="0">
                <a:latin typeface="Arial" charset="0"/>
                <a:ea typeface="ＭＳ Ｐゴシック" charset="-128"/>
                <a:cs typeface="ＭＳ Ｐゴシック" charset="-128"/>
              </a:rPr>
              <a:t>Spherical Tokamaks allow to obtain:</a:t>
            </a:r>
            <a:endParaRPr lang="en-US" sz="2400" dirty="0">
              <a:latin typeface="Arial" charset="0"/>
              <a:ea typeface="ＭＳ Ｐゴシック" charset="-128"/>
              <a:cs typeface="ＭＳ Ｐゴシック" charset="-128"/>
            </a:endParaRPr>
          </a:p>
          <a:p>
            <a:pPr>
              <a:defRPr/>
            </a:pPr>
            <a:endParaRPr lang="en-US" sz="1200" dirty="0">
              <a:latin typeface="Arial" charset="0"/>
              <a:ea typeface="ＭＳ Ｐゴシック" charset="-128"/>
              <a:cs typeface="ＭＳ Ｐゴシック" charset="-128"/>
            </a:endParaRPr>
          </a:p>
          <a:p>
            <a:pPr>
              <a:defRPr/>
            </a:pPr>
            <a:r>
              <a:rPr lang="en-US" dirty="0">
                <a:solidFill>
                  <a:srgbClr val="14A226"/>
                </a:solidFill>
                <a:latin typeface="Arial" charset="0"/>
                <a:ea typeface="ＭＳ Ｐゴシック" charset="-128"/>
                <a:cs typeface="ＭＳ Ｐゴシック" charset="-128"/>
              </a:rPr>
              <a:t>High plasma current I</a:t>
            </a:r>
            <a:r>
              <a:rPr lang="en-US" baseline="-25000" dirty="0">
                <a:solidFill>
                  <a:srgbClr val="14A226"/>
                </a:solidFill>
                <a:latin typeface="Arial" charset="0"/>
                <a:ea typeface="ＭＳ Ｐゴシック" charset="-128"/>
                <a:cs typeface="ＭＳ Ｐゴシック" charset="-128"/>
              </a:rPr>
              <a:t>p</a:t>
            </a:r>
            <a:r>
              <a:rPr lang="en-US" dirty="0">
                <a:solidFill>
                  <a:srgbClr val="14A226"/>
                </a:solidFill>
                <a:latin typeface="Arial" charset="0"/>
                <a:ea typeface="ＭＳ Ｐゴシック" charset="-128"/>
                <a:cs typeface="ＭＳ Ｐゴシック" charset="-128"/>
              </a:rPr>
              <a:t> with low B</a:t>
            </a:r>
            <a:r>
              <a:rPr lang="en-US" baseline="-25000" dirty="0">
                <a:solidFill>
                  <a:srgbClr val="14A226"/>
                </a:solidFill>
                <a:latin typeface="Arial" charset="0"/>
                <a:ea typeface="ＭＳ Ｐゴシック" charset="-128"/>
                <a:cs typeface="ＭＳ Ｐゴシック" charset="-128"/>
              </a:rPr>
              <a:t>T</a:t>
            </a:r>
            <a:r>
              <a:rPr lang="en-US" dirty="0">
                <a:solidFill>
                  <a:srgbClr val="14A226"/>
                </a:solidFill>
                <a:latin typeface="Arial" charset="0"/>
                <a:ea typeface="ＭＳ Ｐゴシック" charset="-128"/>
                <a:cs typeface="ＭＳ Ｐゴシック" charset="-128"/>
              </a:rPr>
              <a:t>, high </a:t>
            </a:r>
            <a:r>
              <a:rPr lang="en-US" dirty="0">
                <a:solidFill>
                  <a:srgbClr val="14A226"/>
                </a:solidFill>
                <a:latin typeface="+mn-lt"/>
                <a:ea typeface="ＭＳ Ｐゴシック" charset="-128"/>
                <a:cs typeface="ＭＳ Ｐゴシック" charset="-128"/>
              </a:rPr>
              <a:t>β</a:t>
            </a:r>
            <a:endParaRPr lang="en-US" dirty="0">
              <a:solidFill>
                <a:srgbClr val="14A226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  <a:p>
            <a:pPr>
              <a:defRPr/>
            </a:pPr>
            <a:r>
              <a:rPr lang="en-US" dirty="0">
                <a:solidFill>
                  <a:srgbClr val="14A226"/>
                </a:solidFill>
                <a:latin typeface="Arial" charset="0"/>
                <a:ea typeface="ＭＳ Ｐゴシック" charset="-128"/>
                <a:cs typeface="ＭＳ Ｐゴシック" charset="-128"/>
              </a:rPr>
              <a:t>and more compact devices</a:t>
            </a:r>
            <a:endParaRPr lang="en-US" dirty="0">
              <a:latin typeface="Arial" charset="0"/>
              <a:ea typeface="ＭＳ Ｐゴシック" charset="-128"/>
              <a:cs typeface="ＭＳ Ｐゴシック" charset="-128"/>
            </a:endParaRPr>
          </a:p>
          <a:p>
            <a:pPr>
              <a:lnSpc>
                <a:spcPct val="50000"/>
              </a:lnSpc>
              <a:defRPr/>
            </a:pPr>
            <a:endParaRPr lang="en-US" sz="1000" dirty="0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3" name="Text Box 17"/>
          <p:cNvSpPr txBox="1">
            <a:spLocks noChangeArrowheads="1"/>
          </p:cNvSpPr>
          <p:nvPr/>
        </p:nvSpPr>
        <p:spPr bwMode="auto">
          <a:xfrm>
            <a:off x="1750255" y="1294474"/>
            <a:ext cx="7509400" cy="11156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b="1" dirty="0"/>
              <a:t> But, for a reactor/CTF extrapolation:</a:t>
            </a:r>
            <a:endParaRPr lang="en-US" dirty="0"/>
          </a:p>
          <a:p>
            <a:endParaRPr lang="en-US" sz="800" dirty="0"/>
          </a:p>
          <a:p>
            <a:pPr eaLnBrk="0" hangingPunct="0"/>
            <a:r>
              <a:rPr lang="en-US" dirty="0"/>
              <a:t>• </a:t>
            </a:r>
            <a:r>
              <a:rPr lang="en-US" dirty="0">
                <a:solidFill>
                  <a:srgbClr val="D81210"/>
                </a:solidFill>
              </a:rPr>
              <a:t>No space for central solenoid (Current Drive requirement more severe)</a:t>
            </a:r>
            <a:endParaRPr lang="en-US" dirty="0"/>
          </a:p>
          <a:p>
            <a:pPr eaLnBrk="0" hangingPunct="0">
              <a:lnSpc>
                <a:spcPct val="130000"/>
              </a:lnSpc>
            </a:pPr>
            <a:r>
              <a:rPr lang="en-US" dirty="0"/>
              <a:t>• </a:t>
            </a:r>
            <a:r>
              <a:rPr lang="en-US" dirty="0">
                <a:solidFill>
                  <a:srgbClr val="D81210"/>
                </a:solidFill>
              </a:rPr>
              <a:t>No neutrons shield for central stack (no superconductor/high dissipation)</a:t>
            </a:r>
            <a:endParaRPr lang="en-US" dirty="0"/>
          </a:p>
        </p:txBody>
      </p:sp>
      <p:sp>
        <p:nvSpPr>
          <p:cNvPr id="17" name="Text Box 23"/>
          <p:cNvSpPr txBox="1">
            <a:spLocks noChangeArrowheads="1"/>
          </p:cNvSpPr>
          <p:nvPr/>
        </p:nvSpPr>
        <p:spPr bwMode="auto">
          <a:xfrm>
            <a:off x="203200" y="2469014"/>
            <a:ext cx="787876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dirty="0">
                <a:solidFill>
                  <a:schemeClr val="hlink"/>
                </a:solidFill>
              </a:rPr>
              <a:t>Intriguing possibility </a:t>
            </a:r>
            <a:r>
              <a:rPr lang="en-US" dirty="0">
                <a:solidFill>
                  <a:schemeClr val="hlink"/>
                </a:solidFill>
                <a:sym typeface="Symbol" pitchFamily="-107" charset="2"/>
              </a:rPr>
              <a:t>⇒</a:t>
            </a:r>
            <a:r>
              <a:rPr lang="en-US" dirty="0">
                <a:solidFill>
                  <a:schemeClr val="hlink"/>
                </a:solidFill>
              </a:rPr>
              <a:t> substitute central rod with Screw Pinch plasma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18" name="Text Box 28"/>
          <p:cNvSpPr txBox="1">
            <a:spLocks noChangeArrowheads="1"/>
          </p:cNvSpPr>
          <p:nvPr/>
        </p:nvSpPr>
        <p:spPr bwMode="auto">
          <a:xfrm>
            <a:off x="195391" y="2850757"/>
            <a:ext cx="5703962" cy="104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dirty="0">
                <a:solidFill>
                  <a:srgbClr val="14A226"/>
                </a:solidFill>
              </a:rPr>
              <a:t>Potentially two problems solved:</a:t>
            </a:r>
          </a:p>
          <a:p>
            <a:endParaRPr lang="en-US" sz="1200" dirty="0">
              <a:solidFill>
                <a:srgbClr val="14A226"/>
              </a:solidFill>
            </a:endParaRPr>
          </a:p>
          <a:p>
            <a:pPr>
              <a:lnSpc>
                <a:spcPct val="60000"/>
              </a:lnSpc>
            </a:pPr>
            <a:r>
              <a:rPr lang="en-US" dirty="0"/>
              <a:t>•</a:t>
            </a:r>
            <a:r>
              <a:rPr lang="en-US" dirty="0">
                <a:solidFill>
                  <a:srgbClr val="14A226"/>
                </a:solidFill>
              </a:rPr>
              <a:t> Simply connected configuration (no conductors inside)</a:t>
            </a:r>
          </a:p>
          <a:p>
            <a:pPr>
              <a:lnSpc>
                <a:spcPct val="120000"/>
              </a:lnSpc>
            </a:pPr>
            <a:r>
              <a:rPr lang="en-US" dirty="0"/>
              <a:t>•</a:t>
            </a:r>
            <a:r>
              <a:rPr lang="en-US" dirty="0">
                <a:solidFill>
                  <a:srgbClr val="14A226"/>
                </a:solidFill>
              </a:rPr>
              <a:t> I</a:t>
            </a:r>
            <a:r>
              <a:rPr lang="en-US" baseline="-25000" dirty="0">
                <a:solidFill>
                  <a:srgbClr val="14A226"/>
                </a:solidFill>
              </a:rPr>
              <a:t>p</a:t>
            </a:r>
            <a:r>
              <a:rPr lang="en-US" dirty="0">
                <a:solidFill>
                  <a:srgbClr val="14A226"/>
                </a:solidFill>
              </a:rPr>
              <a:t> driven by I</a:t>
            </a:r>
            <a:r>
              <a:rPr lang="en-US" baseline="-25000" dirty="0">
                <a:solidFill>
                  <a:srgbClr val="14A226"/>
                </a:solidFill>
              </a:rPr>
              <a:t>e</a:t>
            </a:r>
            <a:r>
              <a:rPr lang="en-US" dirty="0">
                <a:solidFill>
                  <a:srgbClr val="14A226"/>
                </a:solidFill>
              </a:rPr>
              <a:t> (Helicity Injection from SP to ST)</a:t>
            </a:r>
          </a:p>
        </p:txBody>
      </p:sp>
      <p:sp>
        <p:nvSpPr>
          <p:cNvPr id="19" name="Text Box 29"/>
          <p:cNvSpPr txBox="1">
            <a:spLocks noChangeArrowheads="1"/>
          </p:cNvSpPr>
          <p:nvPr/>
        </p:nvSpPr>
        <p:spPr bwMode="auto">
          <a:xfrm>
            <a:off x="212725" y="4017676"/>
            <a:ext cx="4532122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1" i="1" dirty="0"/>
              <a:t>Flux Core Spheromak (FCS)</a:t>
            </a:r>
          </a:p>
          <a:p>
            <a:endParaRPr lang="en-US" sz="800" dirty="0"/>
          </a:p>
          <a:p>
            <a:r>
              <a:rPr lang="en-US" sz="1400" b="1" i="1" dirty="0"/>
              <a:t>Theory: Taylor &amp; Turner, </a:t>
            </a:r>
            <a:r>
              <a:rPr lang="en-GB" sz="1400" b="1" i="1" dirty="0"/>
              <a:t>Nucl. Fusion 29, 219 (1989)</a:t>
            </a:r>
            <a:r>
              <a:rPr lang="en-US" sz="1400" b="1" i="1" dirty="0"/>
              <a:t> </a:t>
            </a:r>
          </a:p>
          <a:p>
            <a:r>
              <a:rPr lang="en-US" sz="1400" b="1" i="1" dirty="0"/>
              <a:t>Experiment: TS-3; N. Amemiya, et al., JPSJ 63, 1552 (1993)</a:t>
            </a:r>
          </a:p>
        </p:txBody>
      </p:sp>
      <p:pic>
        <p:nvPicPr>
          <p:cNvPr id="21" name="Picture 42" descr="Fig_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4781"/>
            <a:ext cx="2098148" cy="1358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44" descr="Fig_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81535" y="2853930"/>
            <a:ext cx="2673995" cy="21878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Text Box 24"/>
          <p:cNvSpPr txBox="1">
            <a:spLocks noChangeArrowheads="1"/>
          </p:cNvSpPr>
          <p:nvPr/>
        </p:nvSpPr>
        <p:spPr bwMode="auto">
          <a:xfrm>
            <a:off x="6984817" y="2479809"/>
            <a:ext cx="11334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solidFill>
                  <a:schemeClr val="hlink"/>
                </a:solidFill>
              </a:rPr>
              <a:t>(I</a:t>
            </a:r>
            <a:r>
              <a:rPr lang="en-US" sz="1600" baseline="-25000" dirty="0">
                <a:solidFill>
                  <a:schemeClr val="hlink"/>
                </a:solidFill>
              </a:rPr>
              <a:t>TF</a:t>
            </a:r>
            <a:r>
              <a:rPr lang="en-US" sz="1600" dirty="0">
                <a:solidFill>
                  <a:schemeClr val="hlink"/>
                </a:solidFill>
              </a:rPr>
              <a:t> </a:t>
            </a:r>
            <a:r>
              <a:rPr lang="en-US" sz="1600" dirty="0">
                <a:solidFill>
                  <a:schemeClr val="hlink"/>
                </a:solidFill>
                <a:sym typeface="Symbol" pitchFamily="-107" charset="2"/>
              </a:rPr>
              <a:t>→ </a:t>
            </a:r>
            <a:r>
              <a:rPr lang="en-US" sz="1600" dirty="0">
                <a:solidFill>
                  <a:schemeClr val="hlink"/>
                </a:solidFill>
              </a:rPr>
              <a:t>I</a:t>
            </a:r>
            <a:r>
              <a:rPr lang="en-US" sz="1600" baseline="-25000" dirty="0">
                <a:solidFill>
                  <a:schemeClr val="hlink"/>
                </a:solidFill>
              </a:rPr>
              <a:t>e</a:t>
            </a:r>
            <a:r>
              <a:rPr lang="en-US" sz="1600" dirty="0">
                <a:solidFill>
                  <a:schemeClr val="hlink"/>
                </a:solidFill>
              </a:rPr>
              <a:t>)</a:t>
            </a:r>
            <a:endParaRPr lang="en-US" sz="1400" dirty="0"/>
          </a:p>
        </p:txBody>
      </p:sp>
      <p:pic>
        <p:nvPicPr>
          <p:cNvPr id="25" name="Picture 1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957194" y="0"/>
            <a:ext cx="1183005" cy="651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193802" y="4891036"/>
            <a:ext cx="2895600" cy="252464"/>
          </a:xfrm>
        </p:spPr>
        <p:txBody>
          <a:bodyPr/>
          <a:lstStyle/>
          <a:p>
            <a:pPr>
              <a:defRPr/>
            </a:pPr>
            <a:r>
              <a:rPr lang="en-US" sz="1000" b="1" i="1" dirty="0">
                <a:solidFill>
                  <a:schemeClr val="accent5"/>
                </a:solidFill>
                <a:latin typeface="Arial"/>
                <a:cs typeface="Arial"/>
              </a:rPr>
              <a:t>EPR2016 | Auburn, 23-26 February</a:t>
            </a:r>
          </a:p>
        </p:txBody>
      </p:sp>
      <p:sp>
        <p:nvSpPr>
          <p:cNvPr id="27" name="Line 21"/>
          <p:cNvSpPr>
            <a:spLocks noChangeShapeType="1"/>
          </p:cNvSpPr>
          <p:nvPr/>
        </p:nvSpPr>
        <p:spPr bwMode="auto">
          <a:xfrm flipH="1">
            <a:off x="1140655" y="1893595"/>
            <a:ext cx="609600" cy="204787"/>
          </a:xfrm>
          <a:prstGeom prst="line">
            <a:avLst/>
          </a:prstGeom>
          <a:noFill/>
          <a:ln w="12700">
            <a:solidFill>
              <a:srgbClr val="D8121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8" name="Line 22"/>
          <p:cNvSpPr>
            <a:spLocks noChangeShapeType="1"/>
          </p:cNvSpPr>
          <p:nvPr/>
        </p:nvSpPr>
        <p:spPr bwMode="auto">
          <a:xfrm flipH="1" flipV="1">
            <a:off x="1140655" y="2098382"/>
            <a:ext cx="609600" cy="100013"/>
          </a:xfrm>
          <a:prstGeom prst="line">
            <a:avLst/>
          </a:prstGeom>
          <a:noFill/>
          <a:ln w="12700">
            <a:solidFill>
              <a:srgbClr val="D8121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9" name="Line 43"/>
          <p:cNvSpPr>
            <a:spLocks noChangeShapeType="1"/>
          </p:cNvSpPr>
          <p:nvPr/>
        </p:nvSpPr>
        <p:spPr bwMode="auto">
          <a:xfrm flipV="1">
            <a:off x="1140655" y="1294474"/>
            <a:ext cx="0" cy="803908"/>
          </a:xfrm>
          <a:prstGeom prst="line">
            <a:avLst/>
          </a:prstGeom>
          <a:noFill/>
          <a:ln w="12700">
            <a:solidFill>
              <a:srgbClr val="D81210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0" name="Line 31"/>
          <p:cNvSpPr>
            <a:spLocks noChangeShapeType="1"/>
          </p:cNvSpPr>
          <p:nvPr/>
        </p:nvSpPr>
        <p:spPr bwMode="auto">
          <a:xfrm>
            <a:off x="2930889" y="4215160"/>
            <a:ext cx="3161935" cy="0"/>
          </a:xfrm>
          <a:prstGeom prst="line">
            <a:avLst/>
          </a:prstGeom>
          <a:noFill/>
          <a:ln w="28575">
            <a:solidFill>
              <a:srgbClr val="FF4A0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3"/>
          <p:cNvSpPr txBox="1">
            <a:spLocks noChangeArrowheads="1"/>
          </p:cNvSpPr>
          <p:nvPr/>
        </p:nvSpPr>
        <p:spPr bwMode="auto">
          <a:xfrm>
            <a:off x="8830240" y="4891036"/>
            <a:ext cx="32677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000" b="1" dirty="0">
                <a:solidFill>
                  <a:schemeClr val="accent2"/>
                </a:solidFill>
              </a:rPr>
              <a:t>20</a:t>
            </a:r>
            <a:endParaRPr lang="en-US" sz="1000" b="1" dirty="0"/>
          </a:p>
        </p:txBody>
      </p:sp>
      <p:sp>
        <p:nvSpPr>
          <p:cNvPr id="82" name="TextBox 81"/>
          <p:cNvSpPr txBox="1"/>
          <p:nvPr/>
        </p:nvSpPr>
        <p:spPr>
          <a:xfrm>
            <a:off x="692054" y="4655039"/>
            <a:ext cx="157009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i="1" dirty="0">
                <a:solidFill>
                  <a:schemeClr val="bg1"/>
                </a:solidFill>
              </a:rPr>
              <a:t>Centepost camera</a:t>
            </a:r>
          </a:p>
        </p:txBody>
      </p:sp>
      <p:sp>
        <p:nvSpPr>
          <p:cNvPr id="39" name="TextBox 19"/>
          <p:cNvSpPr txBox="1">
            <a:spLocks noChangeArrowheads="1"/>
          </p:cNvSpPr>
          <p:nvPr/>
        </p:nvSpPr>
        <p:spPr bwMode="auto">
          <a:xfrm>
            <a:off x="5122167" y="2052045"/>
            <a:ext cx="1005604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solidFill>
                  <a:srgbClr val="FFFFFF"/>
                </a:solidFill>
                <a:latin typeface="Calibri" pitchFamily="-107" charset="0"/>
                <a:ea typeface="Calibri" pitchFamily="-107" charset="0"/>
                <a:cs typeface="Calibri" pitchFamily="-107" charset="0"/>
              </a:rPr>
              <a:t>Cathode</a:t>
            </a:r>
          </a:p>
          <a:p>
            <a:r>
              <a:rPr lang="en-US" sz="1600" dirty="0">
                <a:solidFill>
                  <a:srgbClr val="FFFFFF"/>
                </a:solidFill>
                <a:latin typeface="Calibri" pitchFamily="-107" charset="0"/>
                <a:ea typeface="Calibri" pitchFamily="-107" charset="0"/>
                <a:cs typeface="Calibri" pitchFamily="-107" charset="0"/>
              </a:rPr>
              <a:t>plasma</a:t>
            </a:r>
          </a:p>
          <a:p>
            <a:r>
              <a:rPr lang="en-US" sz="1600" dirty="0">
                <a:solidFill>
                  <a:srgbClr val="FFFFFF"/>
                </a:solidFill>
                <a:latin typeface="Calibri" pitchFamily="-107" charset="0"/>
                <a:ea typeface="Calibri" pitchFamily="-107" charset="0"/>
                <a:cs typeface="Calibri" pitchFamily="-107" charset="0"/>
              </a:rPr>
              <a:t>filaments</a:t>
            </a:r>
          </a:p>
          <a:p>
            <a:r>
              <a:rPr lang="en-US" sz="1600" dirty="0">
                <a:solidFill>
                  <a:srgbClr val="FFFFFF"/>
                </a:solidFill>
                <a:latin typeface="Calibri" pitchFamily="-107" charset="0"/>
                <a:ea typeface="Calibri" pitchFamily="-107" charset="0"/>
                <a:cs typeface="Calibri" pitchFamily="-107" charset="0"/>
              </a:rPr>
              <a:t>disappear</a:t>
            </a:r>
          </a:p>
          <a:p>
            <a:r>
              <a:rPr lang="en-US" sz="1600" dirty="0">
                <a:solidFill>
                  <a:srgbClr val="FFFFFF"/>
                </a:solidFill>
                <a:latin typeface="Calibri" pitchFamily="-107" charset="0"/>
                <a:ea typeface="Calibri" pitchFamily="-107" charset="0"/>
                <a:cs typeface="Calibri" pitchFamily="-107" charset="0"/>
              </a:rPr>
              <a:t>going</a:t>
            </a:r>
          </a:p>
          <a:p>
            <a:r>
              <a:rPr lang="en-US" sz="1600" dirty="0">
                <a:solidFill>
                  <a:srgbClr val="FFFFFF"/>
                </a:solidFill>
                <a:latin typeface="Calibri" pitchFamily="-107" charset="0"/>
                <a:ea typeface="Calibri" pitchFamily="-107" charset="0"/>
                <a:cs typeface="Calibri" pitchFamily="-107" charset="0"/>
              </a:rPr>
              <a:t>towards</a:t>
            </a:r>
          </a:p>
          <a:p>
            <a:r>
              <a:rPr lang="en-US" sz="1600" dirty="0">
                <a:solidFill>
                  <a:srgbClr val="FFFFFF"/>
                </a:solidFill>
                <a:latin typeface="Calibri" pitchFamily="-107" charset="0"/>
                <a:ea typeface="Calibri" pitchFamily="-107" charset="0"/>
                <a:cs typeface="Calibri" pitchFamily="-107" charset="0"/>
              </a:rPr>
              <a:t>anode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4121779" y="4597583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28" name="Picture 1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64621" y="0"/>
            <a:ext cx="1183005" cy="651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23" descr="movieCatodo1 08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3708" y="360717"/>
            <a:ext cx="2828925" cy="2116455"/>
          </a:xfrm>
          <a:prstGeom prst="rect">
            <a:avLst/>
          </a:prstGeom>
        </p:spPr>
      </p:pic>
      <p:pic>
        <p:nvPicPr>
          <p:cNvPr id="25" name="Picture 24" descr="movieCatodo1 09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18660" y="360709"/>
            <a:ext cx="2828925" cy="2116455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1121157" y="455191"/>
            <a:ext cx="516118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>
                <a:solidFill>
                  <a:srgbClr val="FFFFFF"/>
                </a:solidFill>
              </a:rPr>
              <a:t>when plasma current takes outer path cathode seems less emitting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360851" y="855080"/>
            <a:ext cx="17755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plasma current 3.5 kA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3977313" y="832799"/>
            <a:ext cx="248418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plasma current 2 kA, 1.5 kA lost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595924" y="4265"/>
            <a:ext cx="62523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Magnetic tailoring in order to have a better filling of electrodes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2486233" y="2074326"/>
            <a:ext cx="4884228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   </a:t>
            </a:r>
            <a:r>
              <a:rPr lang="en-US" sz="1600" b="1" dirty="0">
                <a:solidFill>
                  <a:srgbClr val="0070C0"/>
                </a:solidFill>
              </a:rPr>
              <a:t>current flows only in external PF near equator</a:t>
            </a:r>
          </a:p>
          <a:p>
            <a:pPr algn="ctr"/>
            <a:r>
              <a:rPr lang="en-US" dirty="0"/>
              <a:t>   </a:t>
            </a:r>
          </a:p>
        </p:txBody>
      </p:sp>
      <p:pic>
        <p:nvPicPr>
          <p:cNvPr id="41" name="227Catodo1.wmv">
            <a:hlinkClick r:id="" action="ppaction://media"/>
          </p:cNvPr>
          <p:cNvPicPr/>
          <p:nvPr>
            <a:videoFile r:link="rId1"/>
          </p:nvPr>
        </p:nvPicPr>
        <p:blipFill>
          <a:blip r:embed="rId6"/>
          <a:stretch>
            <a:fillRect/>
          </a:stretch>
        </p:blipFill>
        <p:spPr>
          <a:xfrm>
            <a:off x="5272845" y="2419920"/>
            <a:ext cx="3621928" cy="2699983"/>
          </a:xfrm>
          <a:prstGeom prst="rect">
            <a:avLst/>
          </a:prstGeom>
        </p:spPr>
      </p:pic>
      <p:sp>
        <p:nvSpPr>
          <p:cNvPr id="47" name="TextBox 46"/>
          <p:cNvSpPr txBox="1"/>
          <p:nvPr/>
        </p:nvSpPr>
        <p:spPr>
          <a:xfrm>
            <a:off x="7968991" y="2611330"/>
            <a:ext cx="867645" cy="307777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en-US" sz="1400" i="1" dirty="0">
                <a:solidFill>
                  <a:schemeClr val="bg1"/>
                </a:solidFill>
              </a:rPr>
              <a:t>Shot 227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3254134" y="1771076"/>
            <a:ext cx="867645" cy="307777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en-US" sz="1400" i="1" dirty="0">
                <a:solidFill>
                  <a:schemeClr val="bg1"/>
                </a:solidFill>
              </a:rPr>
              <a:t>Shot 208</a:t>
            </a:r>
          </a:p>
        </p:txBody>
      </p:sp>
      <p:pic>
        <p:nvPicPr>
          <p:cNvPr id="22" name="Picture 21" descr="NOPFext2.pct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91" y="2078853"/>
            <a:ext cx="2959100" cy="2978150"/>
          </a:xfrm>
          <a:prstGeom prst="rect">
            <a:avLst/>
          </a:prstGeom>
        </p:spPr>
      </p:pic>
      <p:sp>
        <p:nvSpPr>
          <p:cNvPr id="32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2439036" y="4896760"/>
            <a:ext cx="2895600" cy="252464"/>
          </a:xfrm>
        </p:spPr>
        <p:txBody>
          <a:bodyPr/>
          <a:lstStyle/>
          <a:p>
            <a:pPr>
              <a:defRPr/>
            </a:pPr>
            <a:r>
              <a:rPr lang="en-US" sz="1000" b="1" i="1" dirty="0">
                <a:solidFill>
                  <a:schemeClr val="accent5"/>
                </a:solidFill>
                <a:latin typeface="Arial"/>
                <a:cs typeface="Arial"/>
              </a:rPr>
              <a:t>EPR2016 | Auburn, 23-26 February</a:t>
            </a:r>
          </a:p>
        </p:txBody>
      </p:sp>
      <p:cxnSp>
        <p:nvCxnSpPr>
          <p:cNvPr id="27" name="Straight Arrow Connector 26"/>
          <p:cNvCxnSpPr/>
          <p:nvPr/>
        </p:nvCxnSpPr>
        <p:spPr>
          <a:xfrm>
            <a:off x="2168567" y="1822013"/>
            <a:ext cx="2953600" cy="1588"/>
          </a:xfrm>
          <a:prstGeom prst="straightConnector1">
            <a:avLst/>
          </a:prstGeom>
          <a:ln w="38100">
            <a:solidFill>
              <a:schemeClr val="bg1"/>
            </a:solidFill>
            <a:tailEnd type="arrow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rot="10800000" flipV="1">
            <a:off x="2698257" y="2449630"/>
            <a:ext cx="2423911" cy="63204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rot="10800000" flipV="1">
            <a:off x="2713191" y="2449630"/>
            <a:ext cx="2408977" cy="141829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00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video>
              <p:cMediaNode mute="1">
                <p:cTn id="12" repeatCount="indefinite" fill="remove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3"/>
          <p:cNvSpPr txBox="1">
            <a:spLocks noChangeArrowheads="1"/>
          </p:cNvSpPr>
          <p:nvPr/>
        </p:nvSpPr>
        <p:spPr bwMode="auto">
          <a:xfrm>
            <a:off x="8830240" y="4891036"/>
            <a:ext cx="32677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000" b="1" dirty="0">
                <a:solidFill>
                  <a:schemeClr val="accent2"/>
                </a:solidFill>
              </a:rPr>
              <a:t>21</a:t>
            </a:r>
            <a:endParaRPr lang="en-US" sz="1000" b="1" dirty="0"/>
          </a:p>
        </p:txBody>
      </p:sp>
      <p:sp>
        <p:nvSpPr>
          <p:cNvPr id="82" name="TextBox 81"/>
          <p:cNvSpPr txBox="1"/>
          <p:nvPr/>
        </p:nvSpPr>
        <p:spPr>
          <a:xfrm>
            <a:off x="692054" y="4655039"/>
            <a:ext cx="157009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i="1" dirty="0">
                <a:solidFill>
                  <a:schemeClr val="bg1"/>
                </a:solidFill>
              </a:rPr>
              <a:t>Centepost camera</a:t>
            </a:r>
          </a:p>
        </p:txBody>
      </p:sp>
      <p:sp>
        <p:nvSpPr>
          <p:cNvPr id="39" name="TextBox 19"/>
          <p:cNvSpPr txBox="1">
            <a:spLocks noChangeArrowheads="1"/>
          </p:cNvSpPr>
          <p:nvPr/>
        </p:nvSpPr>
        <p:spPr bwMode="auto">
          <a:xfrm>
            <a:off x="5122167" y="2052045"/>
            <a:ext cx="1005604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solidFill>
                  <a:srgbClr val="FFFFFF"/>
                </a:solidFill>
                <a:latin typeface="Calibri" pitchFamily="-107" charset="0"/>
                <a:ea typeface="Calibri" pitchFamily="-107" charset="0"/>
                <a:cs typeface="Calibri" pitchFamily="-107" charset="0"/>
              </a:rPr>
              <a:t>Cathode</a:t>
            </a:r>
          </a:p>
          <a:p>
            <a:r>
              <a:rPr lang="en-US" sz="1600" dirty="0">
                <a:solidFill>
                  <a:srgbClr val="FFFFFF"/>
                </a:solidFill>
                <a:latin typeface="Calibri" pitchFamily="-107" charset="0"/>
                <a:ea typeface="Calibri" pitchFamily="-107" charset="0"/>
                <a:cs typeface="Calibri" pitchFamily="-107" charset="0"/>
              </a:rPr>
              <a:t>plasma</a:t>
            </a:r>
          </a:p>
          <a:p>
            <a:r>
              <a:rPr lang="en-US" sz="1600" dirty="0">
                <a:solidFill>
                  <a:srgbClr val="FFFFFF"/>
                </a:solidFill>
                <a:latin typeface="Calibri" pitchFamily="-107" charset="0"/>
                <a:ea typeface="Calibri" pitchFamily="-107" charset="0"/>
                <a:cs typeface="Calibri" pitchFamily="-107" charset="0"/>
              </a:rPr>
              <a:t>filaments</a:t>
            </a:r>
          </a:p>
          <a:p>
            <a:r>
              <a:rPr lang="en-US" sz="1600" dirty="0">
                <a:solidFill>
                  <a:srgbClr val="FFFFFF"/>
                </a:solidFill>
                <a:latin typeface="Calibri" pitchFamily="-107" charset="0"/>
                <a:ea typeface="Calibri" pitchFamily="-107" charset="0"/>
                <a:cs typeface="Calibri" pitchFamily="-107" charset="0"/>
              </a:rPr>
              <a:t>disappear</a:t>
            </a:r>
          </a:p>
          <a:p>
            <a:r>
              <a:rPr lang="en-US" sz="1600" dirty="0">
                <a:solidFill>
                  <a:srgbClr val="FFFFFF"/>
                </a:solidFill>
                <a:latin typeface="Calibri" pitchFamily="-107" charset="0"/>
                <a:ea typeface="Calibri" pitchFamily="-107" charset="0"/>
                <a:cs typeface="Calibri" pitchFamily="-107" charset="0"/>
              </a:rPr>
              <a:t>going</a:t>
            </a:r>
          </a:p>
          <a:p>
            <a:r>
              <a:rPr lang="en-US" sz="1600" dirty="0">
                <a:solidFill>
                  <a:srgbClr val="FFFFFF"/>
                </a:solidFill>
                <a:latin typeface="Calibri" pitchFamily="-107" charset="0"/>
                <a:ea typeface="Calibri" pitchFamily="-107" charset="0"/>
                <a:cs typeface="Calibri" pitchFamily="-107" charset="0"/>
              </a:rPr>
              <a:t>towards</a:t>
            </a:r>
          </a:p>
          <a:p>
            <a:r>
              <a:rPr lang="en-US" sz="1600" dirty="0">
                <a:solidFill>
                  <a:srgbClr val="FFFFFF"/>
                </a:solidFill>
                <a:latin typeface="Calibri" pitchFamily="-107" charset="0"/>
                <a:ea typeface="Calibri" pitchFamily="-107" charset="0"/>
                <a:cs typeface="Calibri" pitchFamily="-107" charset="0"/>
              </a:rPr>
              <a:t>anode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4121779" y="4597583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28" name="Picture 1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64621" y="0"/>
            <a:ext cx="1183005" cy="651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21" descr="TensioniPFlow.pct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5893" y="1747538"/>
            <a:ext cx="3940810" cy="3388360"/>
          </a:xfrm>
          <a:prstGeom prst="rect">
            <a:avLst/>
          </a:prstGeom>
        </p:spPr>
      </p:pic>
      <p:pic>
        <p:nvPicPr>
          <p:cNvPr id="23" name="227Fast.wmv">
            <a:hlinkClick r:id="" action="ppaction://media"/>
          </p:cNvPr>
          <p:cNvPicPr/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29895" y="1029458"/>
            <a:ext cx="3602585" cy="3912181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4489970" y="707011"/>
            <a:ext cx="465177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voltage spikes have been eliminated on PF2/3low,</a:t>
            </a:r>
          </a:p>
          <a:p>
            <a:pPr algn="ctr"/>
            <a:r>
              <a:rPr lang="en-US" sz="1400" dirty="0"/>
              <a:t>after 1 V amplitude jump even small sparks vanish</a:t>
            </a:r>
          </a:p>
          <a:p>
            <a:pPr algn="ctr"/>
            <a:endParaRPr lang="en-US" sz="800" dirty="0"/>
          </a:p>
          <a:p>
            <a:pPr algn="ctr"/>
            <a:r>
              <a:rPr lang="en-US" sz="1400" dirty="0"/>
              <a:t>voltage jump does not lose plasma current </a:t>
            </a:r>
          </a:p>
          <a:p>
            <a:pPr algn="ctr"/>
            <a:r>
              <a:rPr lang="en-US" sz="1400" dirty="0"/>
              <a:t>very quiet plasma at 2 kA after voltage jump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29895" y="-421"/>
            <a:ext cx="64812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Straighter grounding of lower PF coils and better filling of cathode </a:t>
            </a:r>
          </a:p>
          <a:p>
            <a:r>
              <a:rPr lang="en-US" b="1" dirty="0"/>
              <a:t>flowing current only in the two external PF coils nearer to equator</a:t>
            </a:r>
          </a:p>
        </p:txBody>
      </p:sp>
      <p:sp>
        <p:nvSpPr>
          <p:cNvPr id="32" name="Rectangle 31"/>
          <p:cNvSpPr/>
          <p:nvPr/>
        </p:nvSpPr>
        <p:spPr>
          <a:xfrm>
            <a:off x="623169" y="682763"/>
            <a:ext cx="24855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0000FF"/>
                </a:solidFill>
              </a:rPr>
              <a:t>Argon discharge </a:t>
            </a:r>
            <a:r>
              <a:rPr lang="en-US" b="1" dirty="0"/>
              <a:t>at 2 kA 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2764835" y="1302534"/>
            <a:ext cx="867645" cy="307777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en-US" sz="1400" i="1" dirty="0">
                <a:solidFill>
                  <a:schemeClr val="bg1"/>
                </a:solidFill>
              </a:rPr>
              <a:t>Shot 227</a:t>
            </a:r>
          </a:p>
        </p:txBody>
      </p:sp>
      <p:sp>
        <p:nvSpPr>
          <p:cNvPr id="42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2439036" y="4896760"/>
            <a:ext cx="2895600" cy="252464"/>
          </a:xfrm>
        </p:spPr>
        <p:txBody>
          <a:bodyPr/>
          <a:lstStyle/>
          <a:p>
            <a:pPr>
              <a:defRPr/>
            </a:pPr>
            <a:r>
              <a:rPr lang="en-US" sz="1000" b="1" i="1" dirty="0">
                <a:solidFill>
                  <a:schemeClr val="accent5"/>
                </a:solidFill>
                <a:latin typeface="Arial"/>
                <a:cs typeface="Arial"/>
              </a:rPr>
              <a:t>EPR2016 | Auburn, 23-26 February</a:t>
            </a:r>
          </a:p>
        </p:txBody>
      </p:sp>
      <p:cxnSp>
        <p:nvCxnSpPr>
          <p:cNvPr id="15" name="Straight Arrow Connector 14"/>
          <p:cNvCxnSpPr/>
          <p:nvPr/>
        </p:nvCxnSpPr>
        <p:spPr>
          <a:xfrm rot="16200000" flipH="1">
            <a:off x="5957610" y="2668754"/>
            <a:ext cx="1900728" cy="1094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865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video>
              <p:cMediaNode mute="1">
                <p:cTn id="12" repeatCount="indefinite" fill="remove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vide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4170565" y="1048314"/>
            <a:ext cx="4438692" cy="1200329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Group A: ST compression coils </a:t>
            </a:r>
            <a:r>
              <a:rPr lang="en-US" dirty="0">
                <a:solidFill>
                  <a:srgbClr val="FF0000"/>
                </a:solidFill>
              </a:rPr>
              <a:t>(5+5 series</a:t>
            </a:r>
            <a:r>
              <a:rPr lang="en-US" b="1" dirty="0">
                <a:solidFill>
                  <a:srgbClr val="FF0000"/>
                </a:solidFill>
              </a:rPr>
              <a:t>)</a:t>
            </a:r>
          </a:p>
          <a:p>
            <a:r>
              <a:rPr lang="en-US" i="1" dirty="0">
                <a:solidFill>
                  <a:srgbClr val="FF0000"/>
                </a:solidFill>
              </a:rPr>
              <a:t>Not yet built, but inner vessel ready to host</a:t>
            </a:r>
          </a:p>
          <a:p>
            <a:r>
              <a:rPr lang="en-US" dirty="0"/>
              <a:t>• high voltage (</a:t>
            </a:r>
            <a:r>
              <a:rPr lang="en-US" dirty="0">
                <a:latin typeface="Times New Roman"/>
                <a:cs typeface="Times New Roman"/>
              </a:rPr>
              <a:t>~</a:t>
            </a:r>
            <a:r>
              <a:rPr lang="en-US" dirty="0"/>
              <a:t>20 kV) insulation</a:t>
            </a:r>
          </a:p>
          <a:p>
            <a:pPr>
              <a:buFont typeface="Wingdings" charset="2"/>
              <a:buChar char=""/>
            </a:pPr>
            <a:r>
              <a:rPr lang="en-US" dirty="0"/>
              <a:t> thin Inconel casings		    </a:t>
            </a:r>
            <a:r>
              <a:rPr lang="en-US" dirty="0" smtClean="0"/>
              <a:t>cost </a:t>
            </a:r>
            <a:r>
              <a:rPr lang="en-US" dirty="0" smtClean="0">
                <a:latin typeface="Times New Roman"/>
                <a:cs typeface="Times New Roman"/>
              </a:rPr>
              <a:t>~ </a:t>
            </a:r>
            <a:r>
              <a:rPr lang="en-US" dirty="0" smtClean="0"/>
              <a:t>0.5M</a:t>
            </a:r>
            <a:r>
              <a:rPr lang="en-US" dirty="0"/>
              <a:t>€ </a:t>
            </a:r>
          </a:p>
        </p:txBody>
      </p:sp>
      <p:sp>
        <p:nvSpPr>
          <p:cNvPr id="5" name="TextBox 8"/>
          <p:cNvSpPr txBox="1">
            <a:spLocks noChangeArrowheads="1"/>
          </p:cNvSpPr>
          <p:nvPr/>
        </p:nvSpPr>
        <p:spPr bwMode="auto">
          <a:xfrm>
            <a:off x="4166448" y="2947650"/>
            <a:ext cx="4431861" cy="1477328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b="1" dirty="0">
                <a:solidFill>
                  <a:srgbClr val="0000FF"/>
                </a:solidFill>
              </a:rPr>
              <a:t>Final Power Supplies for:</a:t>
            </a:r>
            <a:endParaRPr lang="en-US" sz="800" dirty="0">
              <a:solidFill>
                <a:srgbClr val="0000FF"/>
              </a:solidFill>
            </a:endParaRPr>
          </a:p>
          <a:p>
            <a:r>
              <a:rPr lang="en-US" dirty="0">
                <a:solidFill>
                  <a:srgbClr val="0000FF"/>
                </a:solidFill>
              </a:rPr>
              <a:t>1) Group A PF coils	                      </a:t>
            </a:r>
            <a:r>
              <a:rPr lang="en-US" dirty="0" smtClean="0"/>
              <a:t>cost </a:t>
            </a:r>
            <a:r>
              <a:rPr lang="en-US" dirty="0">
                <a:latin typeface="Times New Roman"/>
                <a:cs typeface="Times New Roman"/>
              </a:rPr>
              <a:t>~</a:t>
            </a:r>
            <a:r>
              <a:rPr lang="en-US" dirty="0"/>
              <a:t> 0.1M€ </a:t>
            </a:r>
          </a:p>
          <a:p>
            <a:r>
              <a:rPr lang="en-US" dirty="0">
                <a:solidFill>
                  <a:srgbClr val="0000FF"/>
                </a:solidFill>
              </a:rPr>
              <a:t>2) Cathode (I</a:t>
            </a:r>
            <a:r>
              <a:rPr lang="en-US" baseline="-25000" dirty="0">
                <a:solidFill>
                  <a:srgbClr val="0000FF"/>
                </a:solidFill>
              </a:rPr>
              <a:t>cath</a:t>
            </a:r>
            <a:r>
              <a:rPr lang="en-US" dirty="0">
                <a:solidFill>
                  <a:srgbClr val="0000FF"/>
                </a:solidFill>
              </a:rPr>
              <a:t> 10 </a:t>
            </a:r>
            <a:r>
              <a:rPr lang="en-US" sz="1600" dirty="0">
                <a:solidFill>
                  <a:srgbClr val="0000FF"/>
                </a:solidFill>
              </a:rPr>
              <a:t>→</a:t>
            </a:r>
            <a:r>
              <a:rPr lang="en-US" dirty="0">
                <a:solidFill>
                  <a:srgbClr val="0000FF"/>
                </a:solidFill>
              </a:rPr>
              <a:t> 60 </a:t>
            </a:r>
            <a:r>
              <a:rPr lang="en-US" dirty="0" smtClean="0">
                <a:solidFill>
                  <a:srgbClr val="0000FF"/>
                </a:solidFill>
              </a:rPr>
              <a:t>kA)	    </a:t>
            </a:r>
            <a:r>
              <a:rPr lang="en-US" dirty="0" smtClean="0"/>
              <a:t>cost </a:t>
            </a:r>
            <a:r>
              <a:rPr lang="en-US" dirty="0">
                <a:latin typeface="Times New Roman"/>
                <a:cs typeface="Times New Roman"/>
              </a:rPr>
              <a:t>~</a:t>
            </a:r>
            <a:r>
              <a:rPr lang="en-US" dirty="0"/>
              <a:t> 0.2M€ </a:t>
            </a:r>
          </a:p>
          <a:p>
            <a:r>
              <a:rPr lang="en-US" dirty="0">
                <a:solidFill>
                  <a:srgbClr val="0000FF"/>
                </a:solidFill>
              </a:rPr>
              <a:t>3) Screw Pinch (I</a:t>
            </a:r>
            <a:r>
              <a:rPr lang="en-US" baseline="-25000" dirty="0">
                <a:solidFill>
                  <a:srgbClr val="0000FF"/>
                </a:solidFill>
              </a:rPr>
              <a:t>e</a:t>
            </a:r>
            <a:r>
              <a:rPr lang="en-US" dirty="0">
                <a:solidFill>
                  <a:srgbClr val="0000FF"/>
                </a:solidFill>
              </a:rPr>
              <a:t> 10 </a:t>
            </a:r>
            <a:r>
              <a:rPr lang="en-US" sz="1600" dirty="0">
                <a:solidFill>
                  <a:srgbClr val="0000FF"/>
                </a:solidFill>
              </a:rPr>
              <a:t>→</a:t>
            </a:r>
            <a:r>
              <a:rPr lang="en-US" dirty="0">
                <a:solidFill>
                  <a:srgbClr val="0000FF"/>
                </a:solidFill>
              </a:rPr>
              <a:t> 60 kA)    </a:t>
            </a:r>
            <a:r>
              <a:rPr lang="en-US" dirty="0" smtClean="0"/>
              <a:t>cost </a:t>
            </a:r>
            <a:r>
              <a:rPr lang="en-US" dirty="0">
                <a:latin typeface="Times New Roman"/>
                <a:cs typeface="Times New Roman"/>
              </a:rPr>
              <a:t>~</a:t>
            </a:r>
            <a:r>
              <a:rPr lang="en-US" dirty="0"/>
              <a:t> 0.6M€ </a:t>
            </a:r>
          </a:p>
          <a:p>
            <a:r>
              <a:rPr lang="en-US" b="1" i="1" dirty="0">
                <a:solidFill>
                  <a:srgbClr val="0000FF"/>
                </a:solidFill>
                <a:ea typeface="Arial" pitchFamily="-107" charset="0"/>
                <a:cs typeface="Arial" pitchFamily="-107" charset="0"/>
              </a:rPr>
              <a:t>SuperCapacitors will be used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8626" y="109007"/>
            <a:ext cx="3206452" cy="707886"/>
          </a:xfrm>
          <a:prstGeom prst="rect">
            <a:avLst/>
          </a:prstGeom>
          <a:noFill/>
          <a:ln w="63500" cmpd="sng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000" b="1" i="1" dirty="0">
                <a:solidFill>
                  <a:schemeClr val="accent5">
                    <a:lumMod val="75000"/>
                  </a:schemeClr>
                </a:solidFill>
              </a:rPr>
              <a:t>To be build after 10 kA</a:t>
            </a:r>
          </a:p>
          <a:p>
            <a:r>
              <a:rPr lang="en-US" sz="2000" b="1" i="1" dirty="0">
                <a:solidFill>
                  <a:schemeClr val="accent5">
                    <a:lumMod val="75000"/>
                  </a:schemeClr>
                </a:solidFill>
              </a:rPr>
              <a:t>plasma centerpost achieved</a:t>
            </a:r>
          </a:p>
        </p:txBody>
      </p:sp>
      <p:pic>
        <p:nvPicPr>
          <p:cNvPr id="7" name="Picture 6" descr="Proto-Vessel-PF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22" y="939282"/>
            <a:ext cx="3255772" cy="4162552"/>
          </a:xfrm>
          <a:prstGeom prst="rect">
            <a:avLst/>
          </a:prstGeom>
        </p:spPr>
      </p:pic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3475565" y="11723"/>
            <a:ext cx="4805092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GB" sz="2000" b="1" dirty="0">
                <a:solidFill>
                  <a:srgbClr val="FF0000"/>
                </a:solidFill>
              </a:rPr>
              <a:t>• Spherical Torus Compression PF Coils</a:t>
            </a:r>
          </a:p>
          <a:p>
            <a:r>
              <a:rPr lang="en-GB" sz="2000" b="1" dirty="0">
                <a:solidFill>
                  <a:srgbClr val="660066"/>
                </a:solidFill>
              </a:rPr>
              <a:t>• 324 W filaments (full filling of cathode)</a:t>
            </a:r>
          </a:p>
          <a:p>
            <a:r>
              <a:rPr lang="en-GB" sz="2000" b="1" dirty="0">
                <a:solidFill>
                  <a:srgbClr val="0000FF"/>
                </a:solidFill>
              </a:rPr>
              <a:t>• Final Power supplies</a:t>
            </a:r>
            <a:endParaRPr lang="en-US" sz="2000" dirty="0">
              <a:solidFill>
                <a:srgbClr val="0000FF"/>
              </a:solidFill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4166448" y="2279421"/>
            <a:ext cx="4438692" cy="646331"/>
          </a:xfrm>
          <a:prstGeom prst="rect">
            <a:avLst/>
          </a:prstGeom>
          <a:noFill/>
          <a:ln w="38100">
            <a:solidFill>
              <a:srgbClr val="660066"/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GB" b="1" dirty="0">
                <a:solidFill>
                  <a:srgbClr val="660066"/>
                </a:solidFill>
              </a:rPr>
              <a:t>Tungsten filaments </a:t>
            </a:r>
            <a:r>
              <a:rPr lang="en-US" dirty="0">
                <a:solidFill>
                  <a:srgbClr val="660066"/>
                </a:solidFill>
              </a:rPr>
              <a:t>(54 </a:t>
            </a:r>
            <a:r>
              <a:rPr lang="en-US" sz="1600" dirty="0">
                <a:solidFill>
                  <a:srgbClr val="660066"/>
                </a:solidFill>
              </a:rPr>
              <a:t>→</a:t>
            </a:r>
            <a:r>
              <a:rPr lang="en-US" dirty="0">
                <a:solidFill>
                  <a:srgbClr val="660066"/>
                </a:solidFill>
              </a:rPr>
              <a:t> 324)</a:t>
            </a:r>
            <a:endParaRPr lang="en-US" i="1" dirty="0">
              <a:solidFill>
                <a:srgbClr val="660066"/>
              </a:solidFill>
            </a:endParaRPr>
          </a:p>
          <a:p>
            <a:r>
              <a:rPr lang="en-US" dirty="0">
                <a:solidFill>
                  <a:srgbClr val="660066"/>
                </a:solidFill>
              </a:rPr>
              <a:t>Replica of existing (all replaced) </a:t>
            </a:r>
            <a:r>
              <a:rPr lang="en-US" dirty="0" smtClean="0"/>
              <a:t>cost </a:t>
            </a:r>
            <a:r>
              <a:rPr lang="en-US" dirty="0">
                <a:latin typeface="Times New Roman"/>
                <a:cs typeface="Times New Roman"/>
              </a:rPr>
              <a:t>~</a:t>
            </a:r>
            <a:r>
              <a:rPr lang="en-US" dirty="0"/>
              <a:t> 0.2M€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363668" y="4359784"/>
            <a:ext cx="430117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Cost up to now 				 </a:t>
            </a:r>
            <a:r>
              <a:rPr lang="en-US" b="1" dirty="0">
                <a:solidFill>
                  <a:srgbClr val="FF0000"/>
                </a:solidFill>
                <a:latin typeface="Times New Roman"/>
                <a:cs typeface="Times New Roman"/>
              </a:rPr>
              <a:t>~</a:t>
            </a:r>
            <a:r>
              <a:rPr lang="en-US" b="1" dirty="0">
                <a:solidFill>
                  <a:srgbClr val="FF0000"/>
                </a:solidFill>
              </a:rPr>
              <a:t>2.0 M€</a:t>
            </a:r>
          </a:p>
          <a:p>
            <a:r>
              <a:rPr lang="en-US" b="1" dirty="0">
                <a:solidFill>
                  <a:srgbClr val="FF0000"/>
                </a:solidFill>
              </a:rPr>
              <a:t>Cost for final stage of experiment  </a:t>
            </a:r>
            <a:r>
              <a:rPr lang="en-US" b="1" dirty="0">
                <a:solidFill>
                  <a:srgbClr val="FF0000"/>
                </a:solidFill>
                <a:latin typeface="Times New Roman"/>
                <a:cs typeface="Times New Roman"/>
              </a:rPr>
              <a:t>~</a:t>
            </a:r>
            <a:r>
              <a:rPr lang="en-US" b="1" dirty="0">
                <a:solidFill>
                  <a:srgbClr val="FF0000"/>
                </a:solidFill>
              </a:rPr>
              <a:t>1.6 M€</a:t>
            </a:r>
          </a:p>
        </p:txBody>
      </p:sp>
      <p:sp>
        <p:nvSpPr>
          <p:cNvPr id="15" name="Text Box 13"/>
          <p:cNvSpPr txBox="1">
            <a:spLocks noChangeArrowheads="1"/>
          </p:cNvSpPr>
          <p:nvPr/>
        </p:nvSpPr>
        <p:spPr bwMode="auto">
          <a:xfrm>
            <a:off x="8830240" y="4891036"/>
            <a:ext cx="32677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000" b="1" dirty="0">
                <a:solidFill>
                  <a:schemeClr val="accent2"/>
                </a:solidFill>
              </a:rPr>
              <a:t>22</a:t>
            </a:r>
            <a:endParaRPr lang="en-US" sz="1000" b="1" dirty="0"/>
          </a:p>
        </p:txBody>
      </p:sp>
      <p:pic>
        <p:nvPicPr>
          <p:cNvPr id="16" name="Picture 1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64621" y="0"/>
            <a:ext cx="1183005" cy="651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2877229" y="4896760"/>
            <a:ext cx="2895600" cy="252464"/>
          </a:xfrm>
        </p:spPr>
        <p:txBody>
          <a:bodyPr/>
          <a:lstStyle/>
          <a:p>
            <a:pPr>
              <a:defRPr/>
            </a:pPr>
            <a:r>
              <a:rPr lang="en-US" sz="1000" b="1" i="1" dirty="0">
                <a:solidFill>
                  <a:schemeClr val="accent5"/>
                </a:solidFill>
                <a:latin typeface="Arial"/>
                <a:cs typeface="Arial"/>
              </a:rPr>
              <a:t>EPR2016 | Auburn, 23-26 February</a:t>
            </a:r>
          </a:p>
        </p:txBody>
      </p:sp>
      <p:cxnSp>
        <p:nvCxnSpPr>
          <p:cNvPr id="13" name="Straight Arrow Connector 12"/>
          <p:cNvCxnSpPr/>
          <p:nvPr/>
        </p:nvCxnSpPr>
        <p:spPr>
          <a:xfrm rot="10800000" flipV="1">
            <a:off x="2063458" y="1277518"/>
            <a:ext cx="2102991" cy="114349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>
            <a:spLocks noChangeArrowheads="1"/>
          </p:cNvSpPr>
          <p:nvPr/>
        </p:nvSpPr>
        <p:spPr bwMode="auto">
          <a:xfrm>
            <a:off x="559640" y="14288"/>
            <a:ext cx="714811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b="1" cap="all" dirty="0">
                <a:solidFill>
                  <a:srgbClr val="0000FF"/>
                </a:solidFill>
                <a:latin typeface="Arial" charset="0"/>
                <a:ea typeface="Arial" charset="0"/>
                <a:cs typeface="Arial" charset="0"/>
              </a:rPr>
              <a:t>Proto-Sphera </a:t>
            </a:r>
            <a:r>
              <a:rPr lang="en-US" b="1" dirty="0">
                <a:solidFill>
                  <a:srgbClr val="0000FF"/>
                </a:solidFill>
                <a:latin typeface="Arial" charset="0"/>
                <a:ea typeface="Arial" charset="0"/>
                <a:cs typeface="Arial" charset="0"/>
              </a:rPr>
              <a:t>power supplies: </a:t>
            </a:r>
            <a:r>
              <a:rPr lang="en-US" b="1" i="1" dirty="0">
                <a:solidFill>
                  <a:srgbClr val="0000FF"/>
                </a:solidFill>
                <a:latin typeface="Arial" charset="0"/>
                <a:ea typeface="Arial" charset="0"/>
                <a:cs typeface="Arial" charset="0"/>
              </a:rPr>
              <a:t>Super</a:t>
            </a:r>
            <a:r>
              <a:rPr lang="en-US" b="1" i="1" cap="all" dirty="0">
                <a:solidFill>
                  <a:srgbClr val="0000FF"/>
                </a:solidFill>
                <a:latin typeface="Arial" charset="0"/>
                <a:ea typeface="Arial" charset="0"/>
                <a:cs typeface="Arial" charset="0"/>
              </a:rPr>
              <a:t>c</a:t>
            </a:r>
            <a:r>
              <a:rPr lang="en-US" b="1" i="1" dirty="0">
                <a:solidFill>
                  <a:srgbClr val="0000FF"/>
                </a:solidFill>
                <a:latin typeface="Arial" charset="0"/>
                <a:ea typeface="Arial" charset="0"/>
                <a:cs typeface="Arial" charset="0"/>
              </a:rPr>
              <a:t>apacitors will be used</a:t>
            </a:r>
            <a:endParaRPr lang="en-US" dirty="0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graphicFrame>
        <p:nvGraphicFramePr>
          <p:cNvPr id="5" name="Object 2"/>
          <p:cNvGraphicFramePr>
            <a:graphicFrameLocks noChangeAspect="1"/>
          </p:cNvGraphicFramePr>
          <p:nvPr/>
        </p:nvGraphicFramePr>
        <p:xfrm>
          <a:off x="266694" y="2418803"/>
          <a:ext cx="2403475" cy="2505075"/>
        </p:xfrm>
        <a:graphic>
          <a:graphicData uri="http://schemas.openxmlformats.org/presentationml/2006/ole">
            <p:oleObj spid="_x0000_s36866" name="Document" r:id="rId3" imgW="4813300" imgH="5016500" progId="Word.Document.12">
              <p:link updateAutomatic="1"/>
            </p:oleObj>
          </a:graphicData>
        </a:graphic>
      </p:graphicFrame>
      <p:sp>
        <p:nvSpPr>
          <p:cNvPr id="6" name="TextBox 8"/>
          <p:cNvSpPr txBox="1">
            <a:spLocks noChangeArrowheads="1"/>
          </p:cNvSpPr>
          <p:nvPr/>
        </p:nvSpPr>
        <p:spPr bwMode="auto">
          <a:xfrm>
            <a:off x="516504" y="4468117"/>
            <a:ext cx="689086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200" b="1" dirty="0">
                <a:solidFill>
                  <a:srgbClr val="14A226"/>
                </a:solidFill>
              </a:rPr>
              <a:t>Phase-1</a:t>
            </a:r>
          </a:p>
        </p:txBody>
      </p:sp>
      <p:graphicFrame>
        <p:nvGraphicFramePr>
          <p:cNvPr id="9" name="Object 3"/>
          <p:cNvGraphicFramePr>
            <a:graphicFrameLocks noChangeAspect="1"/>
          </p:cNvGraphicFramePr>
          <p:nvPr/>
        </p:nvGraphicFramePr>
        <p:xfrm>
          <a:off x="6350000" y="2323553"/>
          <a:ext cx="2238375" cy="2600325"/>
        </p:xfrm>
        <a:graphic>
          <a:graphicData uri="http://schemas.openxmlformats.org/presentationml/2006/ole">
            <p:oleObj spid="_x0000_s36867" name="Document" r:id="rId3" imgW="4483100" imgH="5207000" progId="Word.Document.12">
              <p:link updateAutomatic="1"/>
            </p:oleObj>
          </a:graphicData>
        </a:graphic>
      </p:graphicFrame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2771228" y="2312553"/>
            <a:ext cx="3578772" cy="26468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400" b="1" dirty="0">
                <a:solidFill>
                  <a:srgbClr val="008000"/>
                </a:solidFill>
              </a:rPr>
              <a:t>Maxwel Technologies SC</a:t>
            </a:r>
          </a:p>
          <a:p>
            <a:r>
              <a:rPr lang="en-US" sz="1200" b="1" dirty="0">
                <a:solidFill>
                  <a:srgbClr val="008000"/>
                </a:solidFill>
              </a:rPr>
              <a:t>(C=63 F , V=125 V)</a:t>
            </a:r>
          </a:p>
          <a:p>
            <a:endParaRPr lang="en-US" sz="800" dirty="0"/>
          </a:p>
          <a:p>
            <a:r>
              <a:rPr lang="en-US" sz="1200" b="1" dirty="0"/>
              <a:t>Advantages:</a:t>
            </a:r>
          </a:p>
          <a:p>
            <a:endParaRPr lang="en-US" sz="800" dirty="0"/>
          </a:p>
          <a:p>
            <a:r>
              <a:rPr lang="en-US" sz="1200" dirty="0">
                <a:latin typeface="Wingdings" pitchFamily="-107" charset="2"/>
                <a:ea typeface="Wingdings" pitchFamily="-107" charset="2"/>
                <a:cs typeface="Wingdings" pitchFamily="-107" charset="2"/>
              </a:rPr>
              <a:t></a:t>
            </a:r>
            <a:r>
              <a:rPr lang="en-US" sz="1200" dirty="0"/>
              <a:t> No connection to 20 kV substation and no step-down transformers</a:t>
            </a:r>
          </a:p>
          <a:p>
            <a:endParaRPr lang="en-US" sz="800" dirty="0"/>
          </a:p>
          <a:p>
            <a:r>
              <a:rPr lang="en-US" sz="1200" dirty="0">
                <a:latin typeface="Wingdings" pitchFamily="-107" charset="2"/>
                <a:ea typeface="Wingdings" pitchFamily="-107" charset="2"/>
                <a:cs typeface="Wingdings" pitchFamily="-107" charset="2"/>
              </a:rPr>
              <a:t></a:t>
            </a:r>
            <a:r>
              <a:rPr lang="en-US" sz="1200" dirty="0"/>
              <a:t> Standard SCR Controller</a:t>
            </a:r>
          </a:p>
          <a:p>
            <a:r>
              <a:rPr lang="en-US" sz="1200" dirty="0"/>
              <a:t>(no thyristor bridges)</a:t>
            </a:r>
          </a:p>
          <a:p>
            <a:endParaRPr lang="en-US" sz="800" dirty="0"/>
          </a:p>
          <a:p>
            <a:r>
              <a:rPr lang="en-US" sz="1200" dirty="0">
                <a:latin typeface="Wingdings" pitchFamily="-107" charset="2"/>
                <a:ea typeface="Wingdings" pitchFamily="-107" charset="2"/>
                <a:cs typeface="Wingdings" pitchFamily="-107" charset="2"/>
              </a:rPr>
              <a:t></a:t>
            </a:r>
            <a:r>
              <a:rPr lang="en-US" sz="1200" dirty="0"/>
              <a:t> Very reduced cost!</a:t>
            </a:r>
          </a:p>
          <a:p>
            <a:endParaRPr lang="en-US" sz="800" dirty="0"/>
          </a:p>
          <a:p>
            <a:r>
              <a:rPr lang="en-US" sz="1200" dirty="0"/>
              <a:t>For the “PF coils A” P.S. a small</a:t>
            </a:r>
          </a:p>
          <a:p>
            <a:r>
              <a:rPr lang="en-US" sz="1200" dirty="0"/>
              <a:t>conventional capacitor bank (Ducati) must be added</a:t>
            </a:r>
          </a:p>
        </p:txBody>
      </p:sp>
      <p:sp>
        <p:nvSpPr>
          <p:cNvPr id="15" name="TextBox 22"/>
          <p:cNvSpPr txBox="1">
            <a:spLocks noChangeArrowheads="1"/>
          </p:cNvSpPr>
          <p:nvPr/>
        </p:nvSpPr>
        <p:spPr bwMode="auto">
          <a:xfrm>
            <a:off x="838994" y="4872660"/>
            <a:ext cx="1017676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200" b="1" dirty="0"/>
              <a:t>Cost ≈ 0.6M$</a:t>
            </a:r>
          </a:p>
        </p:txBody>
      </p:sp>
      <p:sp>
        <p:nvSpPr>
          <p:cNvPr id="16" name="TextBox 23"/>
          <p:cNvSpPr txBox="1">
            <a:spLocks noChangeArrowheads="1"/>
          </p:cNvSpPr>
          <p:nvPr/>
        </p:nvSpPr>
        <p:spPr bwMode="auto">
          <a:xfrm>
            <a:off x="6567488" y="4872660"/>
            <a:ext cx="155080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200" b="1" dirty="0"/>
              <a:t>Cost: less than 0.1M$</a:t>
            </a:r>
          </a:p>
        </p:txBody>
      </p:sp>
      <p:sp>
        <p:nvSpPr>
          <p:cNvPr id="18" name="TextBox 36"/>
          <p:cNvSpPr txBox="1">
            <a:spLocks noChangeArrowheads="1"/>
          </p:cNvSpPr>
          <p:nvPr/>
        </p:nvSpPr>
        <p:spPr bwMode="auto">
          <a:xfrm>
            <a:off x="1026503" y="384175"/>
            <a:ext cx="1252538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400" b="1" dirty="0">
                <a:solidFill>
                  <a:srgbClr val="FF6600"/>
                </a:solidFill>
              </a:rPr>
              <a:t>Screw Pinch</a:t>
            </a:r>
          </a:p>
        </p:txBody>
      </p:sp>
      <p:sp>
        <p:nvSpPr>
          <p:cNvPr id="19" name="TextBox 37"/>
          <p:cNvSpPr txBox="1">
            <a:spLocks noChangeArrowheads="1"/>
          </p:cNvSpPr>
          <p:nvPr/>
        </p:nvSpPr>
        <p:spPr bwMode="auto">
          <a:xfrm>
            <a:off x="6214085" y="472054"/>
            <a:ext cx="113347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400" b="1" dirty="0">
                <a:solidFill>
                  <a:srgbClr val="FF6600"/>
                </a:solidFill>
              </a:rPr>
              <a:t>PF coils ‘A’</a:t>
            </a:r>
          </a:p>
        </p:txBody>
      </p:sp>
      <p:pic>
        <p:nvPicPr>
          <p:cNvPr id="20" name="Picture 27" descr="Salita_corrente_con_caratteristica_Micozzi_14-07-2013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1640" y="681040"/>
            <a:ext cx="2678568" cy="16631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TextBox 32"/>
          <p:cNvSpPr txBox="1">
            <a:spLocks noChangeArrowheads="1"/>
          </p:cNvSpPr>
          <p:nvPr/>
        </p:nvSpPr>
        <p:spPr bwMode="auto">
          <a:xfrm>
            <a:off x="1015216" y="900854"/>
            <a:ext cx="733425" cy="23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900" dirty="0">
                <a:solidFill>
                  <a:srgbClr val="FF6600"/>
                </a:solidFill>
              </a:rPr>
              <a:t>q</a:t>
            </a:r>
            <a:r>
              <a:rPr lang="en-US" sz="900" baseline="-25000" dirty="0">
                <a:solidFill>
                  <a:srgbClr val="FF6600"/>
                </a:solidFill>
              </a:rPr>
              <a:t>Pinch</a:t>
            </a:r>
            <a:r>
              <a:rPr lang="en-US" sz="900" dirty="0">
                <a:solidFill>
                  <a:srgbClr val="FF6600"/>
                </a:solidFill>
              </a:rPr>
              <a:t>=0.45</a:t>
            </a:r>
          </a:p>
        </p:txBody>
      </p:sp>
      <p:sp>
        <p:nvSpPr>
          <p:cNvPr id="22" name="TextBox 31"/>
          <p:cNvSpPr txBox="1">
            <a:spLocks noChangeArrowheads="1"/>
          </p:cNvSpPr>
          <p:nvPr/>
        </p:nvSpPr>
        <p:spPr bwMode="auto">
          <a:xfrm>
            <a:off x="737684" y="1318597"/>
            <a:ext cx="733425" cy="23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900" dirty="0">
                <a:solidFill>
                  <a:srgbClr val="FF6600"/>
                </a:solidFill>
              </a:rPr>
              <a:t>q</a:t>
            </a:r>
            <a:r>
              <a:rPr lang="en-US" sz="900" baseline="-25000" dirty="0">
                <a:solidFill>
                  <a:srgbClr val="FF6600"/>
                </a:solidFill>
              </a:rPr>
              <a:t>Pinch</a:t>
            </a:r>
            <a:r>
              <a:rPr lang="en-US" sz="900" dirty="0">
                <a:solidFill>
                  <a:srgbClr val="FF6600"/>
                </a:solidFill>
              </a:rPr>
              <a:t>=0.98</a:t>
            </a:r>
          </a:p>
        </p:txBody>
      </p:sp>
      <p:sp>
        <p:nvSpPr>
          <p:cNvPr id="23" name="TextBox 30"/>
          <p:cNvSpPr txBox="1">
            <a:spLocks noChangeArrowheads="1"/>
          </p:cNvSpPr>
          <p:nvPr/>
        </p:nvSpPr>
        <p:spPr bwMode="auto">
          <a:xfrm>
            <a:off x="396141" y="1559050"/>
            <a:ext cx="733425" cy="23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900" dirty="0">
                <a:solidFill>
                  <a:srgbClr val="FF6600"/>
                </a:solidFill>
              </a:rPr>
              <a:t>q</a:t>
            </a:r>
            <a:r>
              <a:rPr lang="en-US" sz="900" baseline="-25000" dirty="0">
                <a:solidFill>
                  <a:srgbClr val="FF6600"/>
                </a:solidFill>
              </a:rPr>
              <a:t>Pinch</a:t>
            </a:r>
            <a:r>
              <a:rPr lang="en-US" sz="900" dirty="0">
                <a:solidFill>
                  <a:srgbClr val="FF6600"/>
                </a:solidFill>
              </a:rPr>
              <a:t>=2.08</a:t>
            </a:r>
          </a:p>
        </p:txBody>
      </p:sp>
      <p:sp>
        <p:nvSpPr>
          <p:cNvPr id="24" name="TextBox 31"/>
          <p:cNvSpPr txBox="1">
            <a:spLocks noChangeArrowheads="1"/>
          </p:cNvSpPr>
          <p:nvPr/>
        </p:nvSpPr>
        <p:spPr bwMode="auto">
          <a:xfrm>
            <a:off x="820744" y="650707"/>
            <a:ext cx="584200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000" b="1" dirty="0"/>
              <a:t>200 μs</a:t>
            </a:r>
          </a:p>
        </p:txBody>
      </p:sp>
      <p:pic>
        <p:nvPicPr>
          <p:cNvPr id="25" name="Picture 33" descr="Aliment_CoilsA_6-SalitaCorrente(quater)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13302" y="838201"/>
            <a:ext cx="3869825" cy="14916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TextBox 26"/>
          <p:cNvSpPr txBox="1">
            <a:spLocks noChangeArrowheads="1"/>
          </p:cNvSpPr>
          <p:nvPr/>
        </p:nvSpPr>
        <p:spPr bwMode="auto">
          <a:xfrm>
            <a:off x="1602292" y="1321143"/>
            <a:ext cx="1574545" cy="600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100" i="1" dirty="0"/>
              <a:t>Same simulation results</a:t>
            </a:r>
          </a:p>
          <a:p>
            <a:r>
              <a:rPr lang="en-US" sz="1100" i="1" dirty="0"/>
              <a:t>with very different</a:t>
            </a:r>
          </a:p>
          <a:p>
            <a:r>
              <a:rPr lang="en-US" sz="1100" i="1" dirty="0"/>
              <a:t>arc V/I characteristics</a:t>
            </a:r>
          </a:p>
        </p:txBody>
      </p:sp>
      <p:sp>
        <p:nvSpPr>
          <p:cNvPr id="27" name="TextBox 35"/>
          <p:cNvSpPr txBox="1">
            <a:spLocks noChangeArrowheads="1"/>
          </p:cNvSpPr>
          <p:nvPr/>
        </p:nvSpPr>
        <p:spPr bwMode="auto">
          <a:xfrm>
            <a:off x="-41275" y="571332"/>
            <a:ext cx="52228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000" b="1" dirty="0"/>
              <a:t>60 kA</a:t>
            </a:r>
          </a:p>
        </p:txBody>
      </p:sp>
      <p:sp>
        <p:nvSpPr>
          <p:cNvPr id="28" name="TextBox 36"/>
          <p:cNvSpPr txBox="1">
            <a:spLocks noChangeArrowheads="1"/>
          </p:cNvSpPr>
          <p:nvPr/>
        </p:nvSpPr>
        <p:spPr bwMode="auto">
          <a:xfrm>
            <a:off x="-31750" y="1100711"/>
            <a:ext cx="522288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000" b="1" dirty="0"/>
              <a:t>40 kA</a:t>
            </a:r>
          </a:p>
        </p:txBody>
      </p:sp>
      <p:sp>
        <p:nvSpPr>
          <p:cNvPr id="29" name="TextBox 26"/>
          <p:cNvSpPr txBox="1">
            <a:spLocks noChangeArrowheads="1"/>
          </p:cNvSpPr>
          <p:nvPr/>
        </p:nvSpPr>
        <p:spPr bwMode="auto">
          <a:xfrm>
            <a:off x="2101850" y="1946562"/>
            <a:ext cx="1036638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200" dirty="0">
                <a:solidFill>
                  <a:srgbClr val="008000"/>
                </a:solidFill>
              </a:rPr>
              <a:t>Existing P.S</a:t>
            </a:r>
            <a:r>
              <a:rPr lang="en-US" sz="1200" dirty="0"/>
              <a:t>.</a:t>
            </a:r>
          </a:p>
        </p:txBody>
      </p:sp>
      <p:sp>
        <p:nvSpPr>
          <p:cNvPr id="30" name="TextBox 26"/>
          <p:cNvSpPr txBox="1">
            <a:spLocks noChangeArrowheads="1"/>
          </p:cNvSpPr>
          <p:nvPr/>
        </p:nvSpPr>
        <p:spPr bwMode="auto">
          <a:xfrm>
            <a:off x="2017314" y="978075"/>
            <a:ext cx="1173163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200" dirty="0">
                <a:solidFill>
                  <a:srgbClr val="3366FF"/>
                </a:solidFill>
              </a:rPr>
              <a:t>SC based P.S.</a:t>
            </a:r>
          </a:p>
        </p:txBody>
      </p:sp>
      <p:sp>
        <p:nvSpPr>
          <p:cNvPr id="31" name="TextBox 26"/>
          <p:cNvSpPr txBox="1">
            <a:spLocks noChangeArrowheads="1"/>
          </p:cNvSpPr>
          <p:nvPr/>
        </p:nvSpPr>
        <p:spPr bwMode="auto">
          <a:xfrm>
            <a:off x="2265363" y="671911"/>
            <a:ext cx="287337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I</a:t>
            </a:r>
            <a:r>
              <a:rPr lang="en-US" sz="1200" baseline="-25000" dirty="0">
                <a:solidFill>
                  <a:srgbClr val="FF0000"/>
                </a:solidFill>
              </a:rPr>
              <a:t>e</a:t>
            </a:r>
          </a:p>
        </p:txBody>
      </p:sp>
      <p:sp>
        <p:nvSpPr>
          <p:cNvPr id="32" name="TextBox 40"/>
          <p:cNvSpPr txBox="1">
            <a:spLocks noChangeArrowheads="1"/>
          </p:cNvSpPr>
          <p:nvPr/>
        </p:nvSpPr>
        <p:spPr bwMode="auto">
          <a:xfrm>
            <a:off x="-30163" y="1581331"/>
            <a:ext cx="52228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000" b="1" dirty="0"/>
              <a:t>20 kA</a:t>
            </a:r>
          </a:p>
        </p:txBody>
      </p:sp>
      <p:sp>
        <p:nvSpPr>
          <p:cNvPr id="33" name="TextBox 41"/>
          <p:cNvSpPr txBox="1">
            <a:spLocks noChangeArrowheads="1"/>
          </p:cNvSpPr>
          <p:nvPr/>
        </p:nvSpPr>
        <p:spPr bwMode="auto">
          <a:xfrm>
            <a:off x="42863" y="2071987"/>
            <a:ext cx="454025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000" b="1" dirty="0"/>
              <a:t>0 kA</a:t>
            </a:r>
          </a:p>
        </p:txBody>
      </p:sp>
      <p:sp>
        <p:nvSpPr>
          <p:cNvPr id="35" name="TextBox 45"/>
          <p:cNvSpPr txBox="1">
            <a:spLocks noChangeArrowheads="1"/>
          </p:cNvSpPr>
          <p:nvPr/>
        </p:nvSpPr>
        <p:spPr bwMode="auto">
          <a:xfrm>
            <a:off x="6592888" y="863768"/>
            <a:ext cx="547687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000" b="1" dirty="0"/>
              <a:t>10 ms</a:t>
            </a:r>
          </a:p>
        </p:txBody>
      </p:sp>
      <p:sp>
        <p:nvSpPr>
          <p:cNvPr id="36" name="TextBox 46"/>
          <p:cNvSpPr txBox="1">
            <a:spLocks noChangeArrowheads="1"/>
          </p:cNvSpPr>
          <p:nvPr/>
        </p:nvSpPr>
        <p:spPr bwMode="auto">
          <a:xfrm>
            <a:off x="4308475" y="841886"/>
            <a:ext cx="593725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000" b="1" dirty="0"/>
              <a:t>1200 A</a:t>
            </a:r>
          </a:p>
        </p:txBody>
      </p:sp>
      <p:sp>
        <p:nvSpPr>
          <p:cNvPr id="37" name="TextBox 47"/>
          <p:cNvSpPr txBox="1">
            <a:spLocks noChangeArrowheads="1"/>
          </p:cNvSpPr>
          <p:nvPr/>
        </p:nvSpPr>
        <p:spPr bwMode="auto">
          <a:xfrm>
            <a:off x="4386263" y="1281966"/>
            <a:ext cx="517525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000" b="1" dirty="0"/>
              <a:t>800 A</a:t>
            </a:r>
          </a:p>
        </p:txBody>
      </p:sp>
      <p:sp>
        <p:nvSpPr>
          <p:cNvPr id="38" name="TextBox 48"/>
          <p:cNvSpPr txBox="1">
            <a:spLocks noChangeArrowheads="1"/>
          </p:cNvSpPr>
          <p:nvPr/>
        </p:nvSpPr>
        <p:spPr bwMode="auto">
          <a:xfrm>
            <a:off x="4384675" y="1733781"/>
            <a:ext cx="519113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000" b="1" dirty="0"/>
              <a:t>400 A</a:t>
            </a:r>
          </a:p>
        </p:txBody>
      </p:sp>
      <p:sp>
        <p:nvSpPr>
          <p:cNvPr id="41" name="TextBox 26"/>
          <p:cNvSpPr txBox="1">
            <a:spLocks noChangeArrowheads="1"/>
          </p:cNvSpPr>
          <p:nvPr/>
        </p:nvSpPr>
        <p:spPr bwMode="auto">
          <a:xfrm>
            <a:off x="7414913" y="1301987"/>
            <a:ext cx="117855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200" i="1" dirty="0"/>
              <a:t>L</a:t>
            </a:r>
            <a:r>
              <a:rPr lang="en-US" sz="1200" i="1" baseline="-25000" dirty="0"/>
              <a:t>coils</a:t>
            </a:r>
            <a:r>
              <a:rPr lang="en-US" sz="1200" i="1" dirty="0"/>
              <a:t>  = 14.2 mH</a:t>
            </a:r>
          </a:p>
          <a:p>
            <a:r>
              <a:rPr lang="en-US" sz="1200" i="1" dirty="0"/>
              <a:t>R</a:t>
            </a:r>
            <a:r>
              <a:rPr lang="en-US" sz="1200" i="1" baseline="-25000" dirty="0"/>
              <a:t>coils</a:t>
            </a:r>
            <a:r>
              <a:rPr lang="en-US" sz="1200" i="1" dirty="0"/>
              <a:t> = 70 mΩ </a:t>
            </a:r>
          </a:p>
        </p:txBody>
      </p:sp>
      <p:sp>
        <p:nvSpPr>
          <p:cNvPr id="44" name="TextBox 15"/>
          <p:cNvSpPr txBox="1">
            <a:spLocks noChangeArrowheads="1"/>
          </p:cNvSpPr>
          <p:nvPr/>
        </p:nvSpPr>
        <p:spPr bwMode="auto">
          <a:xfrm>
            <a:off x="2919768" y="363262"/>
            <a:ext cx="2302959" cy="276999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200" dirty="0">
                <a:solidFill>
                  <a:srgbClr val="0000FF"/>
                </a:solidFill>
              </a:rPr>
              <a:t>G. Maffia et al., EEEIC 2015, Rome</a:t>
            </a:r>
          </a:p>
        </p:txBody>
      </p:sp>
      <p:sp>
        <p:nvSpPr>
          <p:cNvPr id="48" name="TextBox 8"/>
          <p:cNvSpPr txBox="1">
            <a:spLocks noChangeArrowheads="1"/>
          </p:cNvSpPr>
          <p:nvPr/>
        </p:nvSpPr>
        <p:spPr bwMode="auto">
          <a:xfrm>
            <a:off x="6615057" y="4468117"/>
            <a:ext cx="689086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200" b="1" dirty="0">
                <a:solidFill>
                  <a:srgbClr val="14A226"/>
                </a:solidFill>
              </a:rPr>
              <a:t>Phase-1</a:t>
            </a:r>
          </a:p>
        </p:txBody>
      </p:sp>
      <p:sp>
        <p:nvSpPr>
          <p:cNvPr id="52" name="TextBox 48"/>
          <p:cNvSpPr txBox="1">
            <a:spLocks noChangeArrowheads="1"/>
          </p:cNvSpPr>
          <p:nvPr/>
        </p:nvSpPr>
        <p:spPr bwMode="auto">
          <a:xfrm>
            <a:off x="4528282" y="2174116"/>
            <a:ext cx="356363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000" b="1" dirty="0"/>
              <a:t>0 A</a:t>
            </a:r>
          </a:p>
        </p:txBody>
      </p:sp>
      <p:sp>
        <p:nvSpPr>
          <p:cNvPr id="53" name="Text Box 13"/>
          <p:cNvSpPr txBox="1">
            <a:spLocks noChangeArrowheads="1"/>
          </p:cNvSpPr>
          <p:nvPr/>
        </p:nvSpPr>
        <p:spPr bwMode="auto">
          <a:xfrm>
            <a:off x="8830240" y="4891036"/>
            <a:ext cx="32677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000" b="1" dirty="0">
                <a:solidFill>
                  <a:schemeClr val="accent2"/>
                </a:solidFill>
              </a:rPr>
              <a:t>23</a:t>
            </a:r>
            <a:endParaRPr lang="en-US" sz="1000" b="1" dirty="0"/>
          </a:p>
        </p:txBody>
      </p:sp>
      <p:pic>
        <p:nvPicPr>
          <p:cNvPr id="54" name="Picture 1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964621" y="0"/>
            <a:ext cx="1183005" cy="651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2877229" y="4896760"/>
            <a:ext cx="2895600" cy="252464"/>
          </a:xfrm>
        </p:spPr>
        <p:txBody>
          <a:bodyPr/>
          <a:lstStyle/>
          <a:p>
            <a:pPr>
              <a:defRPr/>
            </a:pPr>
            <a:r>
              <a:rPr lang="en-US" sz="1000" b="1" i="1" dirty="0">
                <a:solidFill>
                  <a:schemeClr val="accent5"/>
                </a:solidFill>
                <a:latin typeface="Arial"/>
                <a:cs typeface="Arial"/>
              </a:rPr>
              <a:t>EPR2016 | Auburn, 23-26 February</a:t>
            </a:r>
          </a:p>
        </p:txBody>
      </p:sp>
      <p:cxnSp>
        <p:nvCxnSpPr>
          <p:cNvPr id="43" name="Straight Arrow Connector 42"/>
          <p:cNvCxnSpPr/>
          <p:nvPr/>
        </p:nvCxnSpPr>
        <p:spPr>
          <a:xfrm rot="16200000" flipV="1">
            <a:off x="497686" y="4188948"/>
            <a:ext cx="523013" cy="92475"/>
          </a:xfrm>
          <a:prstGeom prst="straightConnector1">
            <a:avLst/>
          </a:prstGeom>
          <a:ln w="9525" cmpd="sng">
            <a:solidFill>
              <a:srgbClr val="14A226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/>
          <p:nvPr/>
        </p:nvCxnSpPr>
        <p:spPr>
          <a:xfrm rot="5400000" flipH="1" flipV="1">
            <a:off x="662701" y="4116407"/>
            <a:ext cx="523014" cy="237559"/>
          </a:xfrm>
          <a:prstGeom prst="straightConnector1">
            <a:avLst/>
          </a:prstGeom>
          <a:ln w="9525" cmpd="sng">
            <a:solidFill>
              <a:srgbClr val="14A226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/>
          <p:nvPr/>
        </p:nvCxnSpPr>
        <p:spPr>
          <a:xfrm>
            <a:off x="5626897" y="899322"/>
            <a:ext cx="2491391" cy="1587"/>
          </a:xfrm>
          <a:prstGeom prst="straightConnector1">
            <a:avLst/>
          </a:prstGeom>
          <a:ln w="3175" cmpd="sng">
            <a:solidFill>
              <a:schemeClr val="tx1"/>
            </a:solidFill>
            <a:headEnd type="arrow" w="sm" len="sm"/>
            <a:tailEnd type="arrow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 rot="5400000" flipH="1" flipV="1">
            <a:off x="1127989" y="2494209"/>
            <a:ext cx="301625" cy="1588"/>
          </a:xfrm>
          <a:prstGeom prst="straightConnector1">
            <a:avLst/>
          </a:prstGeom>
          <a:ln w="76200" cmpd="sng">
            <a:solidFill>
              <a:srgbClr val="660066"/>
            </a:solidFill>
            <a:tailEnd type="triangl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/>
          <p:nvPr/>
        </p:nvCxnSpPr>
        <p:spPr>
          <a:xfrm rot="5400000" flipH="1" flipV="1">
            <a:off x="7006006" y="2360846"/>
            <a:ext cx="679450" cy="1587"/>
          </a:xfrm>
          <a:prstGeom prst="straightConnector1">
            <a:avLst/>
          </a:prstGeom>
          <a:ln w="76200" cmpd="sng">
            <a:solidFill>
              <a:srgbClr val="660066"/>
            </a:solidFill>
            <a:tailEnd type="triangl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/>
          <p:cNvCxnSpPr/>
          <p:nvPr/>
        </p:nvCxnSpPr>
        <p:spPr>
          <a:xfrm rot="16200000" flipV="1">
            <a:off x="6596239" y="4248364"/>
            <a:ext cx="523013" cy="92475"/>
          </a:xfrm>
          <a:prstGeom prst="straightConnector1">
            <a:avLst/>
          </a:prstGeom>
          <a:ln w="9525" cmpd="sng">
            <a:solidFill>
              <a:srgbClr val="14A226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/>
          <p:cNvCxnSpPr/>
          <p:nvPr/>
        </p:nvCxnSpPr>
        <p:spPr>
          <a:xfrm rot="5400000" flipH="1" flipV="1">
            <a:off x="6761254" y="4183250"/>
            <a:ext cx="523014" cy="237559"/>
          </a:xfrm>
          <a:prstGeom prst="straightConnector1">
            <a:avLst/>
          </a:prstGeom>
          <a:ln w="9525" cmpd="sng">
            <a:solidFill>
              <a:srgbClr val="14A226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3918" y="5128"/>
            <a:ext cx="8592287" cy="5047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3366FF"/>
                </a:solidFill>
              </a:rPr>
              <a:t>Status</a:t>
            </a:r>
            <a:endParaRPr lang="en-US" dirty="0">
              <a:solidFill>
                <a:srgbClr val="3366FF"/>
              </a:solidFill>
            </a:endParaRPr>
          </a:p>
          <a:p>
            <a:endParaRPr lang="en-US" sz="800" dirty="0"/>
          </a:p>
          <a:p>
            <a:r>
              <a:rPr lang="en-US" sz="1600" dirty="0"/>
              <a:t>20 years after 2</a:t>
            </a:r>
            <a:r>
              <a:rPr lang="en-US" sz="1600" baseline="30000" dirty="0"/>
              <a:t>nd</a:t>
            </a:r>
            <a:r>
              <a:rPr lang="en-US" sz="1600" dirty="0"/>
              <a:t> ST Workshop – Princeton (1995) the “aggressive proposal” PROTO-SPHERA</a:t>
            </a:r>
          </a:p>
          <a:p>
            <a:r>
              <a:rPr lang="en-US" sz="1600" dirty="0"/>
              <a:t>is producing its first centerpost plasmas	</a:t>
            </a:r>
            <a:r>
              <a:rPr lang="en-US" sz="1600" i="1" dirty="0"/>
              <a:t>…better late than never!</a:t>
            </a:r>
            <a:r>
              <a:rPr lang="en-US" sz="1600" i="1" dirty="0">
                <a:latin typeface="华文楷体"/>
                <a:ea typeface="华文楷体"/>
                <a:cs typeface="华文楷体"/>
              </a:rPr>
              <a:t> </a:t>
            </a:r>
            <a:endParaRPr lang="en-US" sz="1600" dirty="0">
              <a:latin typeface="华文楷体"/>
              <a:ea typeface="华文楷体"/>
              <a:cs typeface="华文楷体"/>
            </a:endParaRPr>
          </a:p>
          <a:p>
            <a:endParaRPr lang="en-US" sz="800" dirty="0"/>
          </a:p>
          <a:p>
            <a:r>
              <a:rPr lang="en-US" sz="1600" dirty="0"/>
              <a:t>Hollow anode surprise, no anode arc attachment (electrostatic potential, </a:t>
            </a:r>
            <a:r>
              <a:rPr lang="en-US" sz="1600" b="1" dirty="0"/>
              <a:t>E</a:t>
            </a:r>
            <a:r>
              <a:rPr lang="en-US" sz="1200" dirty="0"/>
              <a:t>∧</a:t>
            </a:r>
            <a:r>
              <a:rPr lang="en-US" sz="1600" b="1" dirty="0"/>
              <a:t>B</a:t>
            </a:r>
            <a:r>
              <a:rPr lang="en-US" sz="1600" dirty="0"/>
              <a:t>  plasma rotation)</a:t>
            </a:r>
          </a:p>
          <a:p>
            <a:endParaRPr lang="en-US" sz="800" dirty="0"/>
          </a:p>
          <a:p>
            <a:r>
              <a:rPr lang="en-US" sz="1600" dirty="0"/>
              <a:t>(1/3) of the due current (10 kA) achieved, 3 kA sustained in Argon plasma</a:t>
            </a:r>
            <a:endParaRPr lang="en-US" sz="1600" dirty="0">
              <a:ea typeface="华文楷体"/>
              <a:cs typeface="华文楷体"/>
            </a:endParaRPr>
          </a:p>
          <a:p>
            <a:endParaRPr lang="en-US" sz="800" dirty="0">
              <a:ea typeface="华文楷体"/>
              <a:cs typeface="华文楷体"/>
            </a:endParaRPr>
          </a:p>
          <a:p>
            <a:r>
              <a:rPr lang="en-US" sz="1600" dirty="0">
                <a:ea typeface="华文楷体"/>
                <a:cs typeface="华文楷体"/>
              </a:rPr>
              <a:t>To achieve full current of 10 kA requires patient learning of how to tailor boundary conditions:</a:t>
            </a:r>
          </a:p>
          <a:p>
            <a:r>
              <a:rPr lang="en-US" sz="1400" dirty="0">
                <a:ea typeface="华文楷体"/>
                <a:cs typeface="华文楷体"/>
              </a:rPr>
              <a:t>• electrostatic potential by connecting PF coils casings, built floating with respect to the vessel</a:t>
            </a:r>
          </a:p>
          <a:p>
            <a:r>
              <a:rPr lang="en-US" sz="1400" dirty="0">
                <a:ea typeface="华文楷体"/>
                <a:cs typeface="华文楷体"/>
              </a:rPr>
              <a:t>• magnetic field by additional coils external to the vessel</a:t>
            </a:r>
          </a:p>
          <a:p>
            <a:r>
              <a:rPr lang="en-US" sz="1400" dirty="0">
                <a:ea typeface="华文楷体"/>
                <a:cs typeface="华文楷体"/>
              </a:rPr>
              <a:t>• new Anode/Cathode “feed through” flanges in Polycarbonate, </a:t>
            </a:r>
            <a:r>
              <a:rPr lang="en-US" sz="1400" i="1" dirty="0">
                <a:ea typeface="华文楷体"/>
                <a:cs typeface="华文楷体"/>
              </a:rPr>
              <a:t>now in progress</a:t>
            </a:r>
          </a:p>
          <a:p>
            <a:endParaRPr lang="en-US" sz="800" dirty="0">
              <a:ea typeface="华文楷体"/>
              <a:cs typeface="华文楷体"/>
            </a:endParaRPr>
          </a:p>
          <a:p>
            <a:r>
              <a:rPr lang="en-US" sz="1600" dirty="0">
                <a:ea typeface="华文楷体"/>
                <a:cs typeface="华文楷体"/>
              </a:rPr>
              <a:t>After Argon centerpost is tamed (80 V </a:t>
            </a:r>
            <a:r>
              <a:rPr lang="en-US" sz="1600" dirty="0" smtClean="0">
                <a:ea typeface="华文楷体"/>
                <a:cs typeface="华文楷体"/>
              </a:rPr>
              <a:t>breakdown</a:t>
            </a:r>
            <a:r>
              <a:rPr lang="en-US" sz="1600" dirty="0">
                <a:ea typeface="华文楷体"/>
                <a:cs typeface="华文楷体"/>
              </a:rPr>
              <a:t>), start fight with Hydrogen centerpost (180 V)</a:t>
            </a:r>
          </a:p>
          <a:p>
            <a:endParaRPr lang="en-US" sz="800" dirty="0">
              <a:ea typeface="华文楷体"/>
              <a:cs typeface="华文楷体"/>
            </a:endParaRPr>
          </a:p>
          <a:p>
            <a:r>
              <a:rPr lang="en-US" sz="1600" dirty="0">
                <a:ea typeface="华文楷体"/>
                <a:cs typeface="华文楷体"/>
              </a:rPr>
              <a:t>If full current of plasma centerpost (10 kA) is achieved and sustained with 54 sparsely spaced</a:t>
            </a:r>
          </a:p>
          <a:p>
            <a:r>
              <a:rPr lang="en-US" sz="1600" dirty="0">
                <a:ea typeface="华文楷体"/>
                <a:cs typeface="华文楷体"/>
              </a:rPr>
              <a:t>emitting filaments, then full current (60 kA) will be even better achieved with 324 filaments</a:t>
            </a:r>
          </a:p>
          <a:p>
            <a:endParaRPr lang="en-US" sz="800" dirty="0">
              <a:ea typeface="华文楷体"/>
              <a:cs typeface="华文楷体"/>
            </a:endParaRPr>
          </a:p>
          <a:p>
            <a:r>
              <a:rPr lang="en-US" sz="1600" dirty="0">
                <a:ea typeface="华文楷体"/>
                <a:cs typeface="华文楷体"/>
              </a:rPr>
              <a:t>	    First stage of PROTO-SPHERA only an appetizer for the production of the Spherical Torus</a:t>
            </a:r>
          </a:p>
          <a:p>
            <a:r>
              <a:rPr lang="en-US" sz="800" dirty="0">
                <a:latin typeface="华文楷体"/>
                <a:ea typeface="华文楷体"/>
                <a:cs typeface="华文楷体"/>
              </a:rPr>
              <a:t>		</a:t>
            </a:r>
          </a:p>
          <a:p>
            <a:r>
              <a:rPr lang="en-US" sz="1600" b="1" dirty="0">
                <a:latin typeface="华文楷体"/>
                <a:ea typeface="华文楷体"/>
                <a:cs typeface="华文楷体"/>
              </a:rPr>
              <a:t>						…放龙入海!     </a:t>
            </a:r>
            <a:endParaRPr lang="en-US" sz="1600" i="1" dirty="0">
              <a:latin typeface="华文楷体"/>
              <a:ea typeface="华文楷体"/>
              <a:cs typeface="华文楷体"/>
            </a:endParaRPr>
          </a:p>
          <a:p>
            <a:r>
              <a:rPr lang="en-US" sz="1600" i="1" dirty="0">
                <a:latin typeface="华文楷体"/>
                <a:ea typeface="华文楷体"/>
                <a:cs typeface="华文楷体"/>
              </a:rPr>
              <a:t>					   </a:t>
            </a:r>
            <a:r>
              <a:rPr lang="en-US" sz="1600" i="1" dirty="0"/>
              <a:t>…give a chance to the dragon to show his endowments into the sea!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2805" y="3855752"/>
            <a:ext cx="1365504" cy="1283208"/>
          </a:xfrm>
          <a:prstGeom prst="rect">
            <a:avLst/>
          </a:prstGeom>
        </p:spPr>
      </p:pic>
      <p:sp>
        <p:nvSpPr>
          <p:cNvPr id="9" name="Text Box 13"/>
          <p:cNvSpPr txBox="1">
            <a:spLocks noChangeArrowheads="1"/>
          </p:cNvSpPr>
          <p:nvPr/>
        </p:nvSpPr>
        <p:spPr bwMode="auto">
          <a:xfrm>
            <a:off x="8830240" y="4891036"/>
            <a:ext cx="32677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000" b="1" dirty="0">
                <a:solidFill>
                  <a:schemeClr val="accent2"/>
                </a:solidFill>
              </a:rPr>
              <a:t>24</a:t>
            </a:r>
            <a:endParaRPr lang="en-US" sz="1000" b="1" dirty="0"/>
          </a:p>
        </p:txBody>
      </p:sp>
      <p:pic>
        <p:nvPicPr>
          <p:cNvPr id="10" name="Picture 1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64621" y="0"/>
            <a:ext cx="1183005" cy="651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2877229" y="4896760"/>
            <a:ext cx="2895600" cy="252464"/>
          </a:xfrm>
        </p:spPr>
        <p:txBody>
          <a:bodyPr/>
          <a:lstStyle/>
          <a:p>
            <a:pPr>
              <a:defRPr/>
            </a:pPr>
            <a:r>
              <a:rPr lang="en-US" sz="1000" b="1" i="1" dirty="0">
                <a:solidFill>
                  <a:schemeClr val="accent5"/>
                </a:solidFill>
                <a:latin typeface="Arial"/>
                <a:cs typeface="Arial"/>
              </a:rPr>
              <a:t>EPR2016 | Auburn, 23-26 February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269875" y="8205"/>
            <a:ext cx="8630540" cy="286232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3200" b="1" dirty="0">
                <a:solidFill>
                  <a:srgbClr val="3366FF"/>
                </a:solidFill>
              </a:rPr>
              <a:t>Perspective</a:t>
            </a:r>
            <a:endParaRPr lang="en-US" sz="800" b="1" dirty="0">
              <a:solidFill>
                <a:srgbClr val="3366FF"/>
              </a:solidFill>
            </a:endParaRPr>
          </a:p>
          <a:p>
            <a:endParaRPr lang="en-US" sz="800" b="1" dirty="0"/>
          </a:p>
          <a:p>
            <a:r>
              <a:rPr lang="en-US" b="1" cap="all" dirty="0"/>
              <a:t>Proto-Sphera </a:t>
            </a:r>
            <a:r>
              <a:rPr lang="en-US" b="1" dirty="0"/>
              <a:t>will assess a new magnetic confinement configuration</a:t>
            </a:r>
          </a:p>
          <a:p>
            <a:endParaRPr lang="en-US" sz="800" dirty="0"/>
          </a:p>
          <a:p>
            <a:r>
              <a:rPr lang="en-US" dirty="0"/>
              <a:t>•	simply connected (easier construction &amp; maintenance)</a:t>
            </a:r>
          </a:p>
          <a:p>
            <a:endParaRPr lang="en-US" sz="800" dirty="0"/>
          </a:p>
          <a:p>
            <a:r>
              <a:rPr lang="en-US" dirty="0"/>
              <a:t>•	with high plasma beta (minimal geometrical size)</a:t>
            </a:r>
          </a:p>
          <a:p>
            <a:endParaRPr lang="en-US" sz="800" dirty="0"/>
          </a:p>
          <a:p>
            <a:r>
              <a:rPr lang="en-US" dirty="0"/>
              <a:t>•	sustained by helicity injection</a:t>
            </a:r>
          </a:p>
          <a:p>
            <a:endParaRPr lang="en-US" sz="800" dirty="0"/>
          </a:p>
          <a:p>
            <a:r>
              <a:rPr lang="en-US" b="1" cap="all" dirty="0">
                <a:solidFill>
                  <a:srgbClr val="FF0000"/>
                </a:solidFill>
              </a:rPr>
              <a:t>Proto-Sphera </a:t>
            </a:r>
            <a:r>
              <a:rPr lang="en-US" b="1" dirty="0">
                <a:solidFill>
                  <a:srgbClr val="FF0000"/>
                </a:solidFill>
              </a:rPr>
              <a:t>can develop this program:</a:t>
            </a:r>
          </a:p>
          <a:p>
            <a:r>
              <a:rPr lang="en-US" b="1" dirty="0">
                <a:solidFill>
                  <a:srgbClr val="FF0000"/>
                </a:solidFill>
              </a:rPr>
              <a:t>at very modest costs (</a:t>
            </a:r>
            <a:r>
              <a:rPr lang="en-US" b="1" dirty="0">
                <a:solidFill>
                  <a:srgbClr val="FF0000"/>
                </a:solidFill>
                <a:latin typeface="Times New Roman"/>
                <a:cs typeface="Times New Roman"/>
              </a:rPr>
              <a:t>~ </a:t>
            </a:r>
            <a:r>
              <a:rPr lang="en-US" b="1" dirty="0">
                <a:solidFill>
                  <a:srgbClr val="FF0000"/>
                </a:solidFill>
              </a:rPr>
              <a:t>1.6M€); in a flexible way (new components can be easily added)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69875" y="2930869"/>
            <a:ext cx="8630540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/>
              <a:t>Final PROTO-SPHERA will be much more demanding in manpower and effort</a:t>
            </a:r>
          </a:p>
          <a:p>
            <a:r>
              <a:rPr lang="en-US" b="1" i="1" dirty="0"/>
              <a:t>than the present phase-1 of PROTO-SPHERA with Centerpost plasma only</a:t>
            </a:r>
          </a:p>
          <a:p>
            <a:endParaRPr lang="en-US" sz="800" dirty="0"/>
          </a:p>
          <a:p>
            <a:r>
              <a:rPr lang="en-US" b="1" i="1" dirty="0"/>
              <a:t>Will be an experiment even more challenging than START was for Culham</a:t>
            </a:r>
          </a:p>
          <a:p>
            <a:r>
              <a:rPr lang="en-US" b="1" i="1" dirty="0"/>
              <a:t>• with sophisticated control requests (very fast rise of currents for Torus formation)</a:t>
            </a:r>
          </a:p>
          <a:p>
            <a:r>
              <a:rPr lang="en-US" b="1" i="1" dirty="0"/>
              <a:t>• with demanding diagnostic requests</a:t>
            </a:r>
          </a:p>
          <a:p>
            <a:r>
              <a:rPr lang="en-US" b="1" i="1" dirty="0"/>
              <a:t>• challenging physicists, engineers and technologists creativity with its adaptability</a:t>
            </a:r>
          </a:p>
        </p:txBody>
      </p:sp>
      <p:sp>
        <p:nvSpPr>
          <p:cNvPr id="9" name="Text Box 13"/>
          <p:cNvSpPr txBox="1">
            <a:spLocks noChangeArrowheads="1"/>
          </p:cNvSpPr>
          <p:nvPr/>
        </p:nvSpPr>
        <p:spPr bwMode="auto">
          <a:xfrm>
            <a:off x="8830240" y="4891036"/>
            <a:ext cx="32677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000" b="1" dirty="0">
                <a:solidFill>
                  <a:schemeClr val="accent2"/>
                </a:solidFill>
              </a:rPr>
              <a:t>25</a:t>
            </a:r>
            <a:endParaRPr lang="en-US" sz="1000" b="1" dirty="0"/>
          </a:p>
        </p:txBody>
      </p:sp>
      <p:pic>
        <p:nvPicPr>
          <p:cNvPr id="10" name="Picture 1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64621" y="0"/>
            <a:ext cx="1183005" cy="651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2877229" y="4896760"/>
            <a:ext cx="2895600" cy="252464"/>
          </a:xfrm>
        </p:spPr>
        <p:txBody>
          <a:bodyPr/>
          <a:lstStyle/>
          <a:p>
            <a:pPr>
              <a:defRPr/>
            </a:pPr>
            <a:r>
              <a:rPr lang="en-US" sz="1000" b="1" i="1" dirty="0">
                <a:solidFill>
                  <a:schemeClr val="accent5"/>
                </a:solidFill>
                <a:latin typeface="Arial"/>
                <a:cs typeface="Arial"/>
              </a:rPr>
              <a:t>EPR2016 | Auburn, 23-26 February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7561" y="747924"/>
            <a:ext cx="2448814" cy="13622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7"/>
          <p:cNvSpPr txBox="1">
            <a:spLocks noChangeArrowheads="1"/>
          </p:cNvSpPr>
          <p:nvPr/>
        </p:nvSpPr>
        <p:spPr bwMode="auto">
          <a:xfrm>
            <a:off x="1" y="0"/>
            <a:ext cx="751383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2000" b="1" dirty="0">
                <a:solidFill>
                  <a:srgbClr val="FB5253"/>
                </a:solidFill>
                <a:latin typeface="Comic Sans MS"/>
                <a:cs typeface="Comic Sans MS"/>
              </a:rPr>
              <a:t>CKF configuration: a possible evolution of </a:t>
            </a:r>
            <a:r>
              <a:rPr lang="en-US" sz="2000" b="1" cap="all" dirty="0">
                <a:solidFill>
                  <a:srgbClr val="FB5253"/>
                </a:solidFill>
                <a:latin typeface="Comic Sans MS"/>
                <a:cs typeface="Comic Sans MS"/>
              </a:rPr>
              <a:t>Proto-Sphera</a:t>
            </a:r>
            <a:endParaRPr lang="en-US" sz="2000" b="1" dirty="0">
              <a:solidFill>
                <a:srgbClr val="FB5253"/>
              </a:solidFill>
              <a:latin typeface="Comic Sans MS"/>
              <a:cs typeface="Comic Sans MS"/>
            </a:endParaRPr>
          </a:p>
        </p:txBody>
      </p:sp>
      <p:sp>
        <p:nvSpPr>
          <p:cNvPr id="6" name="TextBox 8"/>
          <p:cNvSpPr txBox="1">
            <a:spLocks noChangeArrowheads="1"/>
          </p:cNvSpPr>
          <p:nvPr/>
        </p:nvSpPr>
        <p:spPr bwMode="auto">
          <a:xfrm>
            <a:off x="1" y="2070320"/>
            <a:ext cx="5426776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600" b="1" dirty="0">
                <a:solidFill>
                  <a:srgbClr val="3366FF"/>
                </a:solidFill>
                <a:cs typeface="Comic Sans MS"/>
              </a:rPr>
              <a:t>CKF found to be ideally MHD stable up to β=1</a:t>
            </a:r>
          </a:p>
          <a:p>
            <a:r>
              <a:rPr lang="en-US" sz="1400" dirty="0">
                <a:solidFill>
                  <a:srgbClr val="3366FF"/>
                </a:solidFill>
                <a:cs typeface="Comic Sans MS"/>
              </a:rPr>
              <a:t>…promising for future fusion space thrusters?</a:t>
            </a:r>
          </a:p>
        </p:txBody>
      </p:sp>
      <p:sp>
        <p:nvSpPr>
          <p:cNvPr id="8" name="TextBox 11"/>
          <p:cNvSpPr txBox="1">
            <a:spLocks noChangeArrowheads="1"/>
          </p:cNvSpPr>
          <p:nvPr/>
        </p:nvSpPr>
        <p:spPr bwMode="auto">
          <a:xfrm>
            <a:off x="0" y="400110"/>
            <a:ext cx="506240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 b="1" dirty="0">
                <a:solidFill>
                  <a:srgbClr val="3366FF"/>
                </a:solidFill>
              </a:rPr>
              <a:t>Degenerate X-point on </a:t>
            </a:r>
            <a:r>
              <a:rPr lang="en-US" sz="1600" b="1" cap="all" dirty="0">
                <a:solidFill>
                  <a:srgbClr val="3366FF"/>
                </a:solidFill>
              </a:rPr>
              <a:t>Proto-Sphera </a:t>
            </a:r>
            <a:r>
              <a:rPr lang="en-US" sz="1600" b="1" dirty="0">
                <a:solidFill>
                  <a:srgbClr val="3366FF"/>
                </a:solidFill>
              </a:rPr>
              <a:t>anode is a nozzle?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16117" y="1766566"/>
            <a:ext cx="1763776" cy="165747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426777" y="1359046"/>
            <a:ext cx="46990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effectLst>
                  <a:outerShdw blurRad="50800" dist="127000" dir="2700000">
                    <a:srgbClr val="000000">
                      <a:alpha val="43000"/>
                    </a:srgbClr>
                  </a:outerShdw>
                </a:effectLst>
              </a:rPr>
              <a:t>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169692" y="589951"/>
            <a:ext cx="397384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008080"/>
                </a:solidFill>
                <a:latin typeface="Times New Roman" pitchFamily="-107" charset="0"/>
              </a:rPr>
              <a:t>Different orbits of co- &amp; counter-circulating charged fusion products:</a:t>
            </a:r>
          </a:p>
          <a:p>
            <a:pPr algn="ctr"/>
            <a:r>
              <a:rPr lang="en-US" sz="1400" b="1" dirty="0">
                <a:solidFill>
                  <a:srgbClr val="008080"/>
                </a:solidFill>
                <a:latin typeface="Times New Roman" pitchFamily="-107" charset="0"/>
              </a:rPr>
              <a:t>…preferential </a:t>
            </a:r>
            <a:r>
              <a:rPr lang="en-US" sz="1400" b="1" dirty="0" smtClean="0">
                <a:solidFill>
                  <a:srgbClr val="008080"/>
                </a:solidFill>
                <a:latin typeface="Times New Roman" pitchFamily="-107" charset="0"/>
              </a:rPr>
              <a:t>thrust through</a:t>
            </a:r>
            <a:endParaRPr lang="en-US" sz="1400" b="1" dirty="0">
              <a:solidFill>
                <a:srgbClr val="008080"/>
              </a:solidFill>
              <a:latin typeface="Times New Roman" pitchFamily="-107" charset="0"/>
            </a:endParaRPr>
          </a:p>
          <a:p>
            <a:pPr algn="ctr"/>
            <a:r>
              <a:rPr lang="en-US" sz="1400" b="1" dirty="0">
                <a:solidFill>
                  <a:srgbClr val="008080"/>
                </a:solidFill>
                <a:latin typeface="Times New Roman" pitchFamily="-107" charset="0"/>
              </a:rPr>
              <a:t>one of the two degenerate X-points</a:t>
            </a:r>
            <a:r>
              <a:rPr lang="en-US" sz="1400" dirty="0">
                <a:solidFill>
                  <a:srgbClr val="008080"/>
                </a:solidFill>
                <a:latin typeface="Times New Roman" pitchFamily="-107" charset="0"/>
              </a:rPr>
              <a:t> </a:t>
            </a:r>
          </a:p>
        </p:txBody>
      </p:sp>
      <p:pic>
        <p:nvPicPr>
          <p:cNvPr id="12" name="Picture 11" descr="Truster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79829" y="1526343"/>
            <a:ext cx="3122295" cy="233997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5068050" y="3785516"/>
            <a:ext cx="407549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008080"/>
                </a:solidFill>
                <a:latin typeface="Times New Roman"/>
                <a:cs typeface="Times New Roman"/>
              </a:rPr>
              <a:t>How to drive the ST current?</a:t>
            </a:r>
          </a:p>
          <a:p>
            <a:pPr algn="ctr"/>
            <a:r>
              <a:rPr lang="en-US" sz="1400" b="1" dirty="0">
                <a:solidFill>
                  <a:srgbClr val="008080"/>
                </a:solidFill>
                <a:latin typeface="Times New Roman"/>
                <a:cs typeface="Times New Roman"/>
              </a:rPr>
              <a:t>In a D-He</a:t>
            </a:r>
            <a:r>
              <a:rPr lang="en-US" sz="1400" b="1" baseline="-25000" dirty="0">
                <a:solidFill>
                  <a:srgbClr val="008080"/>
                </a:solidFill>
                <a:latin typeface="Times New Roman"/>
                <a:cs typeface="Times New Roman"/>
              </a:rPr>
              <a:t>3</a:t>
            </a:r>
            <a:r>
              <a:rPr lang="en-US" sz="1400" b="1" dirty="0">
                <a:solidFill>
                  <a:srgbClr val="008080"/>
                </a:solidFill>
                <a:latin typeface="Times New Roman"/>
                <a:cs typeface="Times New Roman"/>
              </a:rPr>
              <a:t> reactor the co- &amp; counter-circulation of charged fusion products could produce the sustainment current of the surrounding plasma…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58488" y="1766567"/>
            <a:ext cx="12912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i="1" dirty="0">
                <a:solidFill>
                  <a:schemeClr val="bg1"/>
                </a:solidFill>
              </a:rPr>
              <a:t>2015 experiment</a:t>
            </a:r>
          </a:p>
        </p:txBody>
      </p:sp>
      <p:pic>
        <p:nvPicPr>
          <p:cNvPr id="15" name="Picture 14" descr="PS-CKF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9063" y="2601714"/>
            <a:ext cx="3656388" cy="2136061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64793" y="4686997"/>
            <a:ext cx="51955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i="1" cap="all" dirty="0"/>
              <a:t>Proto-Sphera</a:t>
            </a:r>
            <a:r>
              <a:rPr lang="en-US" sz="1200" b="1" i="1" dirty="0"/>
              <a:t>: a CKF whose </a:t>
            </a:r>
            <a:r>
              <a:rPr lang="en-US" sz="1200" b="1" i="1" dirty="0">
                <a:solidFill>
                  <a:srgbClr val="AA8888"/>
                </a:solidFill>
              </a:rPr>
              <a:t>Surrounding Plasma terminates upon electrodes</a:t>
            </a:r>
          </a:p>
          <a:p>
            <a:r>
              <a:rPr lang="en-US" sz="1200" b="1" i="1" dirty="0"/>
              <a:t>and whose </a:t>
            </a:r>
            <a:r>
              <a:rPr lang="en-US" sz="1200" b="1" i="1" dirty="0">
                <a:solidFill>
                  <a:srgbClr val="EB00D9"/>
                </a:solidFill>
              </a:rPr>
              <a:t>Secondary Tori are substituted by PF2/3 poloidal field coils</a:t>
            </a:r>
          </a:p>
        </p:txBody>
      </p:sp>
      <p:pic>
        <p:nvPicPr>
          <p:cNvPr id="20" name="Picture 1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964621" y="0"/>
            <a:ext cx="1183005" cy="651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5409836" y="4896760"/>
            <a:ext cx="2895600" cy="252464"/>
          </a:xfrm>
        </p:spPr>
        <p:txBody>
          <a:bodyPr/>
          <a:lstStyle/>
          <a:p>
            <a:pPr>
              <a:defRPr/>
            </a:pPr>
            <a:r>
              <a:rPr lang="en-US" sz="1000" b="1" i="1" dirty="0">
                <a:solidFill>
                  <a:schemeClr val="accent5"/>
                </a:solidFill>
                <a:latin typeface="Arial"/>
                <a:cs typeface="Arial"/>
              </a:rPr>
              <a:t>EPR2016 | Auburn, 23-26 February</a:t>
            </a:r>
          </a:p>
        </p:txBody>
      </p:sp>
      <p:sp>
        <p:nvSpPr>
          <p:cNvPr id="22" name="Text Box 13"/>
          <p:cNvSpPr txBox="1">
            <a:spLocks noChangeArrowheads="1"/>
          </p:cNvSpPr>
          <p:nvPr/>
        </p:nvSpPr>
        <p:spPr bwMode="auto">
          <a:xfrm>
            <a:off x="8830240" y="4891036"/>
            <a:ext cx="32677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000" b="1" dirty="0">
                <a:solidFill>
                  <a:schemeClr val="accent2"/>
                </a:solidFill>
              </a:rPr>
              <a:t>26</a:t>
            </a:r>
            <a:endParaRPr lang="en-US" sz="1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2"/>
          <p:cNvGraphicFramePr>
            <a:graphicFrameLocks noChangeAspect="1"/>
          </p:cNvGraphicFramePr>
          <p:nvPr/>
        </p:nvGraphicFramePr>
        <p:xfrm>
          <a:off x="3848087" y="1244600"/>
          <a:ext cx="3036888" cy="3332163"/>
        </p:xfrm>
        <a:graphic>
          <a:graphicData uri="http://schemas.openxmlformats.org/presentationml/2006/ole">
            <p:oleObj spid="_x0000_s40962" name="Document" r:id="rId3" imgW="4051300" imgH="4445000" progId="Word.Document.12">
              <p:link updateAutomatic="1"/>
            </p:oleObj>
          </a:graphicData>
        </a:graphic>
      </p:graphicFrame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41113" y="4529016"/>
            <a:ext cx="3432175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600" b="1" dirty="0">
                <a:solidFill>
                  <a:srgbClr val="FF0000"/>
                </a:solidFill>
              </a:rPr>
              <a:t>A pair of new coils, same electrodes:</a:t>
            </a:r>
          </a:p>
          <a:p>
            <a:r>
              <a:rPr lang="en-US" sz="1600" b="1" dirty="0">
                <a:solidFill>
                  <a:srgbClr val="FF0000"/>
                </a:solidFill>
              </a:rPr>
              <a:t>smaller but hotter?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247770" y="609976"/>
            <a:ext cx="8047750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600" cap="all" dirty="0"/>
              <a:t>Proto-Sphera </a:t>
            </a:r>
            <a:r>
              <a:rPr lang="en-US" sz="1600" dirty="0"/>
              <a:t>load assembly could in principle accommodate a CKF, with some changes,</a:t>
            </a:r>
          </a:p>
          <a:p>
            <a:r>
              <a:rPr lang="en-US" sz="1600" dirty="0"/>
              <a:t>in order to investigate formation, stability and β level before the resistive decay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5486149" y="4517347"/>
            <a:ext cx="2819287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600" b="1" dirty="0">
                <a:solidFill>
                  <a:srgbClr val="FF0000"/>
                </a:solidFill>
              </a:rPr>
              <a:t>Same coils, new electrodes:</a:t>
            </a:r>
          </a:p>
          <a:p>
            <a:r>
              <a:rPr lang="en-US" sz="1600" b="1" dirty="0">
                <a:solidFill>
                  <a:srgbClr val="FF0000"/>
                </a:solidFill>
              </a:rPr>
              <a:t>bigger but colder?</a:t>
            </a:r>
          </a:p>
        </p:txBody>
      </p:sp>
      <p:graphicFrame>
        <p:nvGraphicFramePr>
          <p:cNvPr id="9" name="Object 3"/>
          <p:cNvGraphicFramePr>
            <a:graphicFrameLocks noChangeAspect="1"/>
          </p:cNvGraphicFramePr>
          <p:nvPr/>
        </p:nvGraphicFramePr>
        <p:xfrm>
          <a:off x="6700640" y="1966362"/>
          <a:ext cx="2317750" cy="2535237"/>
        </p:xfrm>
        <a:graphic>
          <a:graphicData uri="http://schemas.openxmlformats.org/presentationml/2006/ole">
            <p:oleObj spid="_x0000_s40963" name="Document" r:id="rId3" imgW="4216400" imgH="4610100" progId="Word.Document.12">
              <p:link updateAutomatic="1"/>
            </p:oleObj>
          </a:graphicData>
        </a:graphic>
      </p:graphicFrame>
      <p:pic>
        <p:nvPicPr>
          <p:cNvPr id="10" name="Picture 9" descr="CKF_Proto-Sphera(bis)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9417" y="1283850"/>
            <a:ext cx="2750719" cy="29787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ctangle 12"/>
          <p:cNvSpPr/>
          <p:nvPr/>
        </p:nvSpPr>
        <p:spPr>
          <a:xfrm>
            <a:off x="208491" y="1"/>
            <a:ext cx="7541415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FB5253"/>
                </a:solidFill>
                <a:latin typeface="Comic Sans MS"/>
                <a:cs typeface="Comic Sans MS"/>
              </a:rPr>
              <a:t>CKF configuration: a possible evolution of </a:t>
            </a:r>
            <a:r>
              <a:rPr lang="en-US" sz="2000" b="1" cap="all" dirty="0">
                <a:solidFill>
                  <a:srgbClr val="FB5253"/>
                </a:solidFill>
                <a:latin typeface="Comic Sans MS"/>
                <a:cs typeface="Comic Sans MS"/>
              </a:rPr>
              <a:t>Proto-Sphera</a:t>
            </a:r>
          </a:p>
          <a:p>
            <a:r>
              <a:rPr lang="en-US" sz="1400" b="1" cap="all" dirty="0">
                <a:solidFill>
                  <a:srgbClr val="FB5253"/>
                </a:solidFill>
                <a:latin typeface="Comic Sans MS"/>
                <a:cs typeface="Comic Sans MS"/>
              </a:rPr>
              <a:t>(</a:t>
            </a:r>
            <a:r>
              <a:rPr lang="en-US" sz="1400" b="1" i="1" cap="small" dirty="0">
                <a:solidFill>
                  <a:srgbClr val="FB5253"/>
                </a:solidFill>
                <a:latin typeface="Comic Sans MS"/>
                <a:cs typeface="Comic Sans MS"/>
              </a:rPr>
              <a:t>continue…</a:t>
            </a:r>
            <a:r>
              <a:rPr lang="en-US" sz="1400" b="1" cap="all" dirty="0">
                <a:solidFill>
                  <a:srgbClr val="FB5253"/>
                </a:solidFill>
                <a:latin typeface="Comic Sans MS"/>
                <a:cs typeface="Comic Sans MS"/>
              </a:rPr>
              <a:t>)</a:t>
            </a:r>
            <a:endParaRPr lang="en-US" sz="1400" b="1" dirty="0">
              <a:solidFill>
                <a:srgbClr val="FB5253"/>
              </a:solidFill>
              <a:latin typeface="Comic Sans MS"/>
              <a:cs typeface="Comic Sans MS"/>
            </a:endParaRPr>
          </a:p>
        </p:txBody>
      </p:sp>
      <p:pic>
        <p:nvPicPr>
          <p:cNvPr id="14" name="Picture 1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964621" y="0"/>
            <a:ext cx="1183005" cy="651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2765967" y="4884793"/>
            <a:ext cx="2895600" cy="252464"/>
          </a:xfrm>
        </p:spPr>
        <p:txBody>
          <a:bodyPr/>
          <a:lstStyle/>
          <a:p>
            <a:pPr>
              <a:defRPr/>
            </a:pPr>
            <a:r>
              <a:rPr lang="en-US" sz="1000" b="1" i="1" dirty="0">
                <a:solidFill>
                  <a:schemeClr val="accent5"/>
                </a:solidFill>
                <a:latin typeface="Arial"/>
                <a:cs typeface="Arial"/>
              </a:rPr>
              <a:t>EPR2016 | Auburn, 23-26 February</a:t>
            </a:r>
          </a:p>
        </p:txBody>
      </p:sp>
      <p:sp>
        <p:nvSpPr>
          <p:cNvPr id="16" name="Text Box 13"/>
          <p:cNvSpPr txBox="1">
            <a:spLocks noChangeArrowheads="1"/>
          </p:cNvSpPr>
          <p:nvPr/>
        </p:nvSpPr>
        <p:spPr bwMode="auto">
          <a:xfrm>
            <a:off x="8830240" y="4891036"/>
            <a:ext cx="32677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000" b="1" dirty="0">
                <a:solidFill>
                  <a:schemeClr val="accent2"/>
                </a:solidFill>
              </a:rPr>
              <a:t>27</a:t>
            </a:r>
            <a:endParaRPr lang="en-US" sz="1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583" y="658130"/>
            <a:ext cx="8313319" cy="426300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-205088" y="-14843"/>
            <a:ext cx="84616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i="1" dirty="0"/>
              <a:t>Having produced a plasma, albeit only the centerpost one, we finally got</a:t>
            </a:r>
          </a:p>
          <a:p>
            <a:pPr algn="ctr"/>
            <a:r>
              <a:rPr lang="en-US" b="1" i="1" dirty="0"/>
              <a:t>our star at the 2015 Princeton International Spherical Torus Workshop!</a:t>
            </a:r>
          </a:p>
        </p:txBody>
      </p:sp>
      <p:pic>
        <p:nvPicPr>
          <p:cNvPr id="9" name="Picture 1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64621" y="0"/>
            <a:ext cx="1183005" cy="651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2765967" y="4884793"/>
            <a:ext cx="2895600" cy="252464"/>
          </a:xfrm>
        </p:spPr>
        <p:txBody>
          <a:bodyPr/>
          <a:lstStyle/>
          <a:p>
            <a:pPr>
              <a:defRPr/>
            </a:pPr>
            <a:r>
              <a:rPr lang="en-US" sz="1000" b="1" i="1" dirty="0">
                <a:solidFill>
                  <a:schemeClr val="accent5"/>
                </a:solidFill>
                <a:latin typeface="Arial"/>
                <a:cs typeface="Arial"/>
              </a:rPr>
              <a:t>EPR2016 | Auburn, 23-26 February</a:t>
            </a:r>
          </a:p>
        </p:txBody>
      </p:sp>
      <p:sp>
        <p:nvSpPr>
          <p:cNvPr id="11" name="Text Box 13"/>
          <p:cNvSpPr txBox="1">
            <a:spLocks noChangeArrowheads="1"/>
          </p:cNvSpPr>
          <p:nvPr/>
        </p:nvSpPr>
        <p:spPr bwMode="auto">
          <a:xfrm>
            <a:off x="8830240" y="4891036"/>
            <a:ext cx="32677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000" b="1" dirty="0">
                <a:solidFill>
                  <a:schemeClr val="accent2"/>
                </a:solidFill>
              </a:rPr>
              <a:t>28</a:t>
            </a:r>
            <a:endParaRPr lang="en-US" sz="1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3"/>
          <p:cNvSpPr txBox="1">
            <a:spLocks noChangeArrowheads="1"/>
          </p:cNvSpPr>
          <p:nvPr/>
        </p:nvSpPr>
        <p:spPr bwMode="auto">
          <a:xfrm>
            <a:off x="8861425" y="4891036"/>
            <a:ext cx="28257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000" b="1" dirty="0">
                <a:solidFill>
                  <a:schemeClr val="accent2"/>
                </a:solidFill>
              </a:rPr>
              <a:t>3</a:t>
            </a:r>
            <a:endParaRPr lang="en-US" sz="1000" b="1" dirty="0"/>
          </a:p>
        </p:txBody>
      </p:sp>
      <p:sp>
        <p:nvSpPr>
          <p:cNvPr id="25" name="Text Box 14"/>
          <p:cNvSpPr txBox="1">
            <a:spLocks noChangeArrowheads="1"/>
          </p:cNvSpPr>
          <p:nvPr/>
        </p:nvSpPr>
        <p:spPr bwMode="auto">
          <a:xfrm>
            <a:off x="3352800" y="1290472"/>
            <a:ext cx="5664200" cy="379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0" hangingPunct="0">
              <a:defRPr/>
            </a:pPr>
            <a:r>
              <a:rPr lang="en-US" sz="1600" b="1" i="1" dirty="0">
                <a:latin typeface="Arial" charset="0"/>
                <a:ea typeface="ＭＳ Ｐゴシック" charset="-128"/>
                <a:cs typeface="ＭＳ Ｐゴシック" charset="-128"/>
              </a:rPr>
              <a:t>New configuration proposed</a:t>
            </a:r>
          </a:p>
          <a:p>
            <a:pPr eaLnBrk="0" hangingPunct="0">
              <a:defRPr/>
            </a:pPr>
            <a:r>
              <a:rPr lang="en-US" sz="1400" b="1" dirty="0">
                <a:latin typeface="Arial" charset="0"/>
                <a:ea typeface="ＭＳ Ｐゴシック" charset="-128"/>
                <a:cs typeface="ＭＳ Ｐゴシック" charset="-128"/>
              </a:rPr>
              <a:t>(</a:t>
            </a:r>
            <a:r>
              <a:rPr lang="en-US" sz="1400" dirty="0">
                <a:latin typeface="Arial" charset="0"/>
                <a:ea typeface="ＭＳ Ｐゴシック" charset="-128"/>
                <a:cs typeface="ＭＳ Ｐゴシック" charset="-128"/>
              </a:rPr>
              <a:t>Alladio F. et al. 2006 Nucl. Fusion </a:t>
            </a:r>
            <a:r>
              <a:rPr lang="en-US" sz="1400" b="1" dirty="0">
                <a:latin typeface="Arial" charset="0"/>
                <a:ea typeface="ＭＳ Ｐゴシック" charset="-128"/>
                <a:cs typeface="ＭＳ Ｐゴシック" charset="-128"/>
              </a:rPr>
              <a:t>46</a:t>
            </a:r>
            <a:r>
              <a:rPr lang="en-US" sz="1400" dirty="0">
                <a:latin typeface="Arial" charset="0"/>
                <a:ea typeface="ＭＳ Ｐゴシック" charset="-128"/>
                <a:cs typeface="ＭＳ Ｐゴシック" charset="-128"/>
              </a:rPr>
              <a:t> S613</a:t>
            </a:r>
            <a:r>
              <a:rPr lang="en-US" sz="1400" b="1" dirty="0">
                <a:latin typeface="Arial" charset="0"/>
                <a:ea typeface="ＭＳ Ｐゴシック" charset="-128"/>
                <a:cs typeface="ＭＳ Ｐゴシック" charset="-128"/>
              </a:rPr>
              <a:t>):</a:t>
            </a:r>
          </a:p>
          <a:p>
            <a:pPr eaLnBrk="0" hangingPunct="0">
              <a:defRPr/>
            </a:pPr>
            <a:endParaRPr lang="en-US" sz="1000" b="1" dirty="0">
              <a:latin typeface="Arial" charset="0"/>
              <a:ea typeface="ＭＳ Ｐゴシック" charset="-128"/>
              <a:cs typeface="ＭＳ Ｐゴシック" charset="-128"/>
            </a:endParaRPr>
          </a:p>
          <a:p>
            <a:pPr eaLnBrk="0" hangingPunct="0">
              <a:defRPr/>
            </a:pPr>
            <a:r>
              <a:rPr lang="en-US" b="1" dirty="0">
                <a:latin typeface="Arial" charset="0"/>
                <a:ea typeface="ＭＳ Ｐゴシック" charset="-128"/>
                <a:cs typeface="ＭＳ Ｐゴシック" charset="-128"/>
              </a:rPr>
              <a:t>PROTO-SPHERA</a:t>
            </a:r>
          </a:p>
          <a:p>
            <a:pPr eaLnBrk="0" hangingPunct="0">
              <a:defRPr/>
            </a:pPr>
            <a:r>
              <a:rPr lang="en-US" sz="1400" b="1" dirty="0">
                <a:solidFill>
                  <a:schemeClr val="hlink"/>
                </a:solidFill>
                <a:latin typeface="Arial" charset="0"/>
                <a:ea typeface="ＭＳ Ｐゴシック" charset="-128"/>
                <a:cs typeface="ＭＳ Ｐゴシック" charset="-128"/>
              </a:rPr>
              <a:t>“Flux Core Spherical Tokamak” (FCST), rather than FCS</a:t>
            </a:r>
          </a:p>
          <a:p>
            <a:pPr eaLnBrk="0" hangingPunct="0">
              <a:defRPr/>
            </a:pPr>
            <a:endParaRPr lang="en-US" sz="400" u="sng" dirty="0">
              <a:latin typeface="Arial" charset="0"/>
              <a:ea typeface="ＭＳ Ｐゴシック" charset="-128"/>
              <a:cs typeface="ＭＳ Ｐゴシック" charset="-128"/>
            </a:endParaRPr>
          </a:p>
          <a:p>
            <a:pPr eaLnBrk="0" hangingPunct="0">
              <a:lnSpc>
                <a:spcPct val="120000"/>
              </a:lnSpc>
              <a:defRPr/>
            </a:pPr>
            <a:r>
              <a:rPr lang="en-US" sz="1400" b="1" dirty="0">
                <a:solidFill>
                  <a:srgbClr val="BF828E"/>
                </a:solidFill>
                <a:latin typeface="Arial" charset="0"/>
                <a:ea typeface="ＭＳ Ｐゴシック" charset="-128"/>
                <a:cs typeface="ＭＳ Ｐゴシック" charset="-128"/>
              </a:rPr>
              <a:t>Disk-shaped electrode driven Screw Pinch plasma </a:t>
            </a:r>
            <a:r>
              <a:rPr lang="en-US" sz="1400" b="1" dirty="0">
                <a:latin typeface="Arial" charset="0"/>
                <a:ea typeface="ＭＳ Ｐゴシック" charset="-128"/>
                <a:cs typeface="ＭＳ Ｐゴシック" charset="-128"/>
              </a:rPr>
              <a:t>(</a:t>
            </a:r>
            <a:r>
              <a:rPr lang="en-US" sz="1400" b="1" dirty="0">
                <a:solidFill>
                  <a:srgbClr val="BF828E"/>
                </a:solidFill>
                <a:latin typeface="Arial" charset="0"/>
                <a:ea typeface="ＭＳ Ｐゴシック" charset="-128"/>
                <a:cs typeface="ＭＳ Ｐゴシック" charset="-128"/>
              </a:rPr>
              <a:t>SP</a:t>
            </a:r>
            <a:r>
              <a:rPr lang="en-US" sz="1400" b="1" dirty="0">
                <a:latin typeface="Arial" charset="0"/>
                <a:ea typeface="ＭＳ Ｐゴシック" charset="-128"/>
                <a:cs typeface="ＭＳ Ｐゴシック" charset="-128"/>
              </a:rPr>
              <a:t>)</a:t>
            </a:r>
            <a:endParaRPr lang="en-US" sz="1400" dirty="0">
              <a:latin typeface="Arial" charset="0"/>
              <a:ea typeface="ＭＳ Ｐゴシック" charset="-128"/>
              <a:cs typeface="ＭＳ Ｐゴシック" charset="-128"/>
            </a:endParaRPr>
          </a:p>
          <a:p>
            <a:pPr eaLnBrk="0" hangingPunct="0">
              <a:defRPr/>
            </a:pPr>
            <a:endParaRPr lang="en-US" sz="400" u="sng" dirty="0">
              <a:latin typeface="Arial" charset="0"/>
              <a:ea typeface="ＭＳ Ｐゴシック" charset="-128"/>
              <a:cs typeface="ＭＳ Ｐゴシック" charset="-128"/>
            </a:endParaRPr>
          </a:p>
          <a:p>
            <a:pPr eaLnBrk="0" hangingPunct="0">
              <a:defRPr/>
            </a:pPr>
            <a:r>
              <a:rPr lang="en-US" sz="1400" b="1" dirty="0">
                <a:solidFill>
                  <a:srgbClr val="FF03BA"/>
                </a:solidFill>
                <a:latin typeface="Arial" charset="0"/>
                <a:ea typeface="ＭＳ Ｐゴシック" charset="-128"/>
                <a:cs typeface="ＭＳ Ｐゴシック" charset="-128"/>
              </a:rPr>
              <a:t>Prolated low aspect ratio ST </a:t>
            </a:r>
            <a:r>
              <a:rPr lang="en-US" sz="1400" b="1" dirty="0">
                <a:latin typeface="Arial" charset="0"/>
                <a:ea typeface="ＭＳ Ｐゴシック" charset="-128"/>
                <a:cs typeface="ＭＳ Ｐゴシック" charset="-128"/>
              </a:rPr>
              <a:t>(</a:t>
            </a:r>
            <a:r>
              <a:rPr lang="en-US" sz="1400" b="1" dirty="0">
                <a:solidFill>
                  <a:srgbClr val="FF03BA"/>
                </a:solidFill>
                <a:latin typeface="Arial" charset="0"/>
                <a:ea typeface="ＭＳ Ｐゴシック" charset="-128"/>
                <a:cs typeface="ＭＳ Ｐゴシック" charset="-128"/>
              </a:rPr>
              <a:t>A=R/a≥1.2</a:t>
            </a:r>
            <a:r>
              <a:rPr lang="en-US" sz="1400" b="1" dirty="0">
                <a:latin typeface="Arial" charset="0"/>
                <a:ea typeface="ＭＳ Ｐゴシック" charset="-128"/>
                <a:cs typeface="ＭＳ Ｐゴシック" charset="-128"/>
              </a:rPr>
              <a:t>, </a:t>
            </a:r>
            <a:r>
              <a:rPr lang="en-US" sz="1400" b="1" dirty="0">
                <a:solidFill>
                  <a:srgbClr val="FF03BA"/>
                </a:solidFill>
                <a:latin typeface="+mn-lt"/>
                <a:ea typeface="ＭＳ Ｐゴシック" charset="-128"/>
                <a:cs typeface="ＭＳ Ｐゴシック" charset="-128"/>
              </a:rPr>
              <a:t>κ</a:t>
            </a:r>
            <a:r>
              <a:rPr lang="en-US" sz="1400" b="1" dirty="0">
                <a:solidFill>
                  <a:srgbClr val="FF03BA"/>
                </a:solidFill>
                <a:latin typeface="Arial" charset="0"/>
                <a:ea typeface="ＭＳ Ｐゴシック" charset="-128"/>
                <a:cs typeface="ＭＳ Ｐゴシック" charset="-128"/>
              </a:rPr>
              <a:t>=b/a~2.3</a:t>
            </a:r>
            <a:r>
              <a:rPr lang="en-US" sz="1400" b="1" dirty="0">
                <a:latin typeface="Arial" charset="0"/>
                <a:ea typeface="ＭＳ Ｐゴシック" charset="-128"/>
                <a:cs typeface="ＭＳ Ｐゴシック" charset="-128"/>
              </a:rPr>
              <a:t>)</a:t>
            </a:r>
            <a:endParaRPr lang="en-US" sz="1400" b="1" dirty="0">
              <a:solidFill>
                <a:srgbClr val="FF03BA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  <a:p>
            <a:pPr eaLnBrk="0" hangingPunct="0">
              <a:defRPr/>
            </a:pPr>
            <a:r>
              <a:rPr lang="en-US" sz="1400" b="1" dirty="0">
                <a:solidFill>
                  <a:srgbClr val="FF03BA"/>
                </a:solidFill>
                <a:latin typeface="Arial" charset="0"/>
                <a:ea typeface="ＭＳ Ｐゴシック" charset="-128"/>
                <a:cs typeface="ＭＳ Ｐゴシック" charset="-128"/>
              </a:rPr>
              <a:t>to get a Tokamak-like safety factor </a:t>
            </a:r>
            <a:r>
              <a:rPr lang="en-US" sz="1400" b="1" dirty="0">
                <a:latin typeface="Arial" charset="0"/>
                <a:ea typeface="ＭＳ Ｐゴシック" charset="-128"/>
                <a:cs typeface="ＭＳ Ｐゴシック" charset="-128"/>
              </a:rPr>
              <a:t>(</a:t>
            </a:r>
            <a:r>
              <a:rPr lang="en-US" sz="1400" b="1" dirty="0">
                <a:solidFill>
                  <a:srgbClr val="FF03BA"/>
                </a:solidFill>
                <a:latin typeface="Arial" charset="0"/>
                <a:ea typeface="ＭＳ Ｐゴシック" charset="-128"/>
                <a:cs typeface="ＭＳ Ｐゴシック" charset="-128"/>
              </a:rPr>
              <a:t>q</a:t>
            </a:r>
            <a:r>
              <a:rPr lang="en-US" sz="1400" b="1" baseline="-25000" dirty="0">
                <a:solidFill>
                  <a:srgbClr val="FF03BA"/>
                </a:solidFill>
                <a:latin typeface="Arial" charset="0"/>
                <a:ea typeface="ＭＳ Ｐゴシック" charset="-128"/>
                <a:cs typeface="ＭＳ Ｐゴシック" charset="-128"/>
              </a:rPr>
              <a:t>0</a:t>
            </a:r>
            <a:r>
              <a:rPr lang="en-US" sz="1400" b="1" dirty="0">
                <a:solidFill>
                  <a:srgbClr val="FF03BA"/>
                </a:solidFill>
                <a:latin typeface="Arial" charset="0"/>
                <a:ea typeface="ＭＳ Ｐゴシック" charset="-128"/>
                <a:cs typeface="ＭＳ Ｐゴシック" charset="-128"/>
              </a:rPr>
              <a:t>≥1, q</a:t>
            </a:r>
            <a:r>
              <a:rPr lang="en-US" sz="1400" b="1" baseline="-25000" dirty="0">
                <a:solidFill>
                  <a:srgbClr val="FF03BA"/>
                </a:solidFill>
                <a:latin typeface="Arial" charset="0"/>
                <a:ea typeface="ＭＳ Ｐゴシック" charset="-128"/>
                <a:cs typeface="ＭＳ Ｐゴシック" charset="-128"/>
              </a:rPr>
              <a:t>edge</a:t>
            </a:r>
            <a:r>
              <a:rPr lang="en-US" sz="1400" b="1" dirty="0">
                <a:solidFill>
                  <a:srgbClr val="FF03BA"/>
                </a:solidFill>
                <a:latin typeface="Arial" charset="0"/>
                <a:ea typeface="ＭＳ Ｐゴシック" charset="-128"/>
                <a:cs typeface="ＭＳ Ｐゴシック" charset="-128"/>
              </a:rPr>
              <a:t>~3</a:t>
            </a:r>
            <a:r>
              <a:rPr lang="en-US" sz="1400" b="1" dirty="0">
                <a:latin typeface="Arial" charset="0"/>
                <a:ea typeface="ＭＳ Ｐゴシック" charset="-128"/>
                <a:cs typeface="ＭＳ Ｐゴシック" charset="-128"/>
              </a:rPr>
              <a:t>)</a:t>
            </a:r>
            <a:endParaRPr lang="en-US" sz="1400" dirty="0">
              <a:solidFill>
                <a:srgbClr val="FF03BA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  <a:p>
            <a:pPr eaLnBrk="0" hangingPunct="0">
              <a:defRPr/>
            </a:pPr>
            <a:endParaRPr lang="en-US" sz="400" dirty="0">
              <a:latin typeface="Arial" charset="0"/>
              <a:ea typeface="ＭＳ Ｐゴシック" charset="-128"/>
              <a:cs typeface="ＭＳ Ｐゴシック" charset="-128"/>
            </a:endParaRPr>
          </a:p>
          <a:p>
            <a:pPr eaLnBrk="0" hangingPunct="0">
              <a:defRPr/>
            </a:pPr>
            <a:endParaRPr lang="en-US" sz="1000" dirty="0">
              <a:latin typeface="Arial" charset="0"/>
              <a:ea typeface="ＭＳ Ｐゴシック" charset="-128"/>
              <a:cs typeface="ＭＳ Ｐゴシック" charset="-128"/>
            </a:endParaRPr>
          </a:p>
          <a:p>
            <a:pPr eaLnBrk="0" hangingPunct="0">
              <a:defRPr/>
            </a:pPr>
            <a:r>
              <a:rPr lang="en-US" sz="1400" dirty="0">
                <a:latin typeface="Arial" charset="0"/>
                <a:ea typeface="ＭＳ Ｐゴシック" charset="-128"/>
                <a:cs typeface="ＭＳ Ｐゴシック" charset="-128"/>
              </a:rPr>
              <a:t>SP electrode current 		I</a:t>
            </a:r>
            <a:r>
              <a:rPr lang="en-US" sz="1400" baseline="-25000" dirty="0">
                <a:latin typeface="Arial" charset="0"/>
                <a:ea typeface="ＭＳ Ｐゴシック" charset="-128"/>
                <a:cs typeface="ＭＳ Ｐゴシック" charset="-128"/>
              </a:rPr>
              <a:t>e</a:t>
            </a:r>
            <a:r>
              <a:rPr lang="en-US" sz="1400" dirty="0">
                <a:latin typeface="Arial" charset="0"/>
                <a:ea typeface="ＭＳ Ｐゴシック" charset="-128"/>
                <a:cs typeface="ＭＳ Ｐゴシック" charset="-128"/>
              </a:rPr>
              <a:t>=60 kA</a:t>
            </a:r>
            <a:endParaRPr lang="en-US" sz="800" dirty="0">
              <a:latin typeface="Arial" charset="0"/>
              <a:ea typeface="ＭＳ Ｐゴシック" charset="-128"/>
              <a:cs typeface="ＭＳ Ｐゴシック" charset="-128"/>
            </a:endParaRPr>
          </a:p>
          <a:p>
            <a:pPr eaLnBrk="0" hangingPunct="0">
              <a:defRPr/>
            </a:pPr>
            <a:r>
              <a:rPr lang="en-US" sz="1400" dirty="0">
                <a:latin typeface="Arial" charset="0"/>
                <a:ea typeface="ＭＳ Ｐゴシック" charset="-128"/>
                <a:cs typeface="ＭＳ Ｐゴシック" charset="-128"/>
              </a:rPr>
              <a:t>ST toroidal current	       	I</a:t>
            </a:r>
            <a:r>
              <a:rPr lang="en-US" sz="1400" baseline="-25000" dirty="0">
                <a:latin typeface="Arial" charset="0"/>
                <a:ea typeface="ＭＳ Ｐゴシック" charset="-128"/>
                <a:cs typeface="ＭＳ Ｐゴシック" charset="-128"/>
              </a:rPr>
              <a:t>p</a:t>
            </a:r>
            <a:r>
              <a:rPr lang="en-US" sz="1400" dirty="0">
                <a:latin typeface="Arial" charset="0"/>
                <a:ea typeface="ＭＳ Ｐゴシック" charset="-128"/>
                <a:cs typeface="ＭＳ Ｐゴシック" charset="-128"/>
              </a:rPr>
              <a:t>=120÷240 kA</a:t>
            </a:r>
            <a:endParaRPr lang="en-US" sz="800" dirty="0">
              <a:latin typeface="Arial" charset="0"/>
              <a:ea typeface="ＭＳ Ｐゴシック" charset="-128"/>
              <a:cs typeface="ＭＳ Ｐゴシック" charset="-128"/>
            </a:endParaRPr>
          </a:p>
          <a:p>
            <a:pPr eaLnBrk="0" hangingPunct="0">
              <a:defRPr/>
            </a:pPr>
            <a:r>
              <a:rPr lang="en-US" sz="1400" dirty="0">
                <a:latin typeface="Arial" charset="0"/>
                <a:ea typeface="ＭＳ Ｐゴシック" charset="-128"/>
                <a:cs typeface="ＭＳ Ｐゴシック" charset="-128"/>
              </a:rPr>
              <a:t>ST diameter		       	 R</a:t>
            </a:r>
            <a:r>
              <a:rPr lang="en-US" sz="1400" baseline="-25000" dirty="0">
                <a:latin typeface="Arial" charset="0"/>
                <a:ea typeface="ＭＳ Ｐゴシック" charset="-128"/>
                <a:cs typeface="ＭＳ Ｐゴシック" charset="-128"/>
              </a:rPr>
              <a:t>sph</a:t>
            </a:r>
            <a:r>
              <a:rPr lang="en-US" sz="1400" dirty="0">
                <a:latin typeface="Arial" charset="0"/>
                <a:ea typeface="ＭＳ Ｐゴシック" charset="-128"/>
                <a:cs typeface="ＭＳ Ｐゴシック" charset="-128"/>
              </a:rPr>
              <a:t>=0.7 m</a:t>
            </a:r>
            <a:endParaRPr lang="en-US" sz="800" dirty="0">
              <a:latin typeface="Arial" charset="0"/>
              <a:ea typeface="ＭＳ Ｐゴシック" charset="-128"/>
              <a:cs typeface="ＭＳ Ｐゴシック" charset="-128"/>
            </a:endParaRPr>
          </a:p>
          <a:p>
            <a:pPr algn="ctr" eaLnBrk="0" hangingPunct="0">
              <a:defRPr/>
            </a:pPr>
            <a:r>
              <a:rPr lang="en-US" sz="2400" b="1" dirty="0">
                <a:solidFill>
                  <a:srgbClr val="14A226"/>
                </a:solidFill>
                <a:latin typeface="Arial" charset="0"/>
                <a:ea typeface="ＭＳ Ｐゴシック" charset="-128"/>
                <a:cs typeface="ＭＳ Ｐゴシック" charset="-128"/>
                <a:sym typeface="Symbol" charset="2"/>
              </a:rPr>
              <a:t>⇓</a:t>
            </a:r>
            <a:endParaRPr lang="en-US" sz="800" dirty="0">
              <a:latin typeface="Arial" charset="0"/>
              <a:ea typeface="ＭＳ Ｐゴシック" charset="-128"/>
              <a:cs typeface="ＭＳ Ｐゴシック" charset="-128"/>
            </a:endParaRPr>
          </a:p>
          <a:p>
            <a:pPr eaLnBrk="0" hangingPunct="0">
              <a:defRPr/>
            </a:pPr>
            <a:r>
              <a:rPr lang="en-GB" sz="1400" dirty="0">
                <a:solidFill>
                  <a:srgbClr val="14A226"/>
                </a:solidFill>
                <a:latin typeface="Arial" charset="0"/>
                <a:ea typeface="ＭＳ Ｐゴシック" charset="-128"/>
                <a:cs typeface="ＭＳ Ｐゴシック" charset="-128"/>
              </a:rPr>
              <a:t>Stability should be improved and helicity drive may be less disruptive than in conventional Flux-Core-Spheromak</a:t>
            </a:r>
            <a:endParaRPr lang="en-US" sz="1400" dirty="0">
              <a:latin typeface="Times New Roman" charset="0"/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26" name="Picture 27" descr="Fig_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1" y="190594"/>
            <a:ext cx="3043457" cy="48624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" name="TextBox 28"/>
          <p:cNvSpPr txBox="1"/>
          <p:nvPr/>
        </p:nvSpPr>
        <p:spPr>
          <a:xfrm>
            <a:off x="3522106" y="6019"/>
            <a:ext cx="393489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D81210"/>
                </a:solidFill>
                <a:latin typeface="Arial"/>
                <a:cs typeface="Arial"/>
              </a:rPr>
              <a:t>But Flux Core Spheromaks are:</a:t>
            </a:r>
            <a:endParaRPr lang="en-US" sz="1400" dirty="0">
              <a:solidFill>
                <a:srgbClr val="D81210"/>
              </a:solidFill>
              <a:latin typeface="Arial"/>
              <a:cs typeface="Arial"/>
            </a:endParaRPr>
          </a:p>
          <a:p>
            <a:r>
              <a:rPr lang="en-US" dirty="0">
                <a:solidFill>
                  <a:srgbClr val="D81210"/>
                </a:solidFill>
                <a:latin typeface="Arial"/>
                <a:cs typeface="Arial"/>
              </a:rPr>
              <a:t>• </a:t>
            </a:r>
            <a:r>
              <a:rPr lang="en-US" sz="1400" dirty="0">
                <a:solidFill>
                  <a:srgbClr val="D81210"/>
                </a:solidFill>
                <a:latin typeface="Arial"/>
                <a:cs typeface="Arial"/>
              </a:rPr>
              <a:t>injected by plasma guns</a:t>
            </a:r>
          </a:p>
          <a:p>
            <a:r>
              <a:rPr lang="en-US" sz="1400" dirty="0">
                <a:solidFill>
                  <a:srgbClr val="D81210"/>
                </a:solidFill>
                <a:latin typeface="Arial"/>
                <a:cs typeface="Arial"/>
              </a:rPr>
              <a:t>• formed by ~10 kV voltage on electrodes</a:t>
            </a:r>
          </a:p>
          <a:p>
            <a:r>
              <a:rPr lang="en-US" sz="1400" dirty="0">
                <a:solidFill>
                  <a:srgbClr val="D81210"/>
                </a:solidFill>
                <a:latin typeface="Arial"/>
                <a:cs typeface="Arial"/>
              </a:rPr>
              <a:t>• high pressure prefilled</a:t>
            </a:r>
          </a:p>
          <a:p>
            <a:r>
              <a:rPr lang="en-US" sz="1400" dirty="0">
                <a:solidFill>
                  <a:srgbClr val="D81210"/>
                </a:solidFill>
                <a:latin typeface="Arial"/>
                <a:cs typeface="Arial"/>
              </a:rPr>
              <a:t>• with ST safety factor q≤1</a:t>
            </a:r>
            <a:endParaRPr lang="en-US" sz="1400" dirty="0">
              <a:latin typeface="Arial"/>
              <a:cs typeface="Arial"/>
            </a:endParaRPr>
          </a:p>
          <a:p>
            <a:endParaRPr lang="en-US" dirty="0"/>
          </a:p>
        </p:txBody>
      </p:sp>
      <p:pic>
        <p:nvPicPr>
          <p:cNvPr id="30" name="Picture 1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57194" y="0"/>
            <a:ext cx="1183005" cy="651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193802" y="4891036"/>
            <a:ext cx="2895600" cy="252464"/>
          </a:xfrm>
        </p:spPr>
        <p:txBody>
          <a:bodyPr/>
          <a:lstStyle/>
          <a:p>
            <a:pPr>
              <a:defRPr/>
            </a:pPr>
            <a:r>
              <a:rPr lang="en-US" sz="1000" b="1" i="1" dirty="0">
                <a:solidFill>
                  <a:schemeClr val="accent5"/>
                </a:solidFill>
                <a:latin typeface="Arial"/>
                <a:cs typeface="Arial"/>
              </a:rPr>
              <a:t>EPR2016 | Auburn, 23-26 February</a:t>
            </a:r>
          </a:p>
        </p:txBody>
      </p:sp>
      <p:sp>
        <p:nvSpPr>
          <p:cNvPr id="9" name="Line 29"/>
          <p:cNvSpPr>
            <a:spLocks noChangeShapeType="1"/>
          </p:cNvSpPr>
          <p:nvPr/>
        </p:nvSpPr>
        <p:spPr bwMode="auto">
          <a:xfrm flipH="1">
            <a:off x="2141322" y="2096899"/>
            <a:ext cx="1211478" cy="27318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193802" y="4891036"/>
            <a:ext cx="2895600" cy="252464"/>
          </a:xfrm>
        </p:spPr>
        <p:txBody>
          <a:bodyPr/>
          <a:lstStyle/>
          <a:p>
            <a:pPr>
              <a:defRPr/>
            </a:pPr>
            <a:r>
              <a:rPr lang="en-US" sz="1000" b="1" i="1" dirty="0">
                <a:solidFill>
                  <a:schemeClr val="accent5"/>
                </a:solidFill>
                <a:latin typeface="Arial"/>
                <a:cs typeface="Arial"/>
              </a:rPr>
              <a:t>EPR2016 | Auburn, 23-26 February</a:t>
            </a:r>
          </a:p>
        </p:txBody>
      </p:sp>
      <p:sp>
        <p:nvSpPr>
          <p:cNvPr id="11" name="Text Box 13"/>
          <p:cNvSpPr txBox="1">
            <a:spLocks noChangeArrowheads="1"/>
          </p:cNvSpPr>
          <p:nvPr/>
        </p:nvSpPr>
        <p:spPr bwMode="auto">
          <a:xfrm>
            <a:off x="8861425" y="4891036"/>
            <a:ext cx="28257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000" b="1" dirty="0">
                <a:solidFill>
                  <a:schemeClr val="accent2"/>
                </a:solidFill>
              </a:rPr>
              <a:t>4</a:t>
            </a:r>
            <a:endParaRPr lang="en-US" sz="1000" b="1" dirty="0"/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165100" y="9525"/>
            <a:ext cx="721596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1" dirty="0">
                <a:solidFill>
                  <a:schemeClr val="hlink"/>
                </a:solidFill>
              </a:rPr>
              <a:t>PROTO-SPHERA formation follows TS-3 scheme (SP kink instability)</a:t>
            </a:r>
            <a:endParaRPr lang="en-US" b="1" dirty="0"/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86206" y="2547651"/>
            <a:ext cx="863600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400" dirty="0">
                <a:solidFill>
                  <a:srgbClr val="FF4A01"/>
                </a:solidFill>
              </a:rPr>
              <a:t>T0</a:t>
            </a:r>
          </a:p>
          <a:p>
            <a:pPr algn="ctr"/>
            <a:r>
              <a:rPr lang="en-US" sz="1200" dirty="0">
                <a:solidFill>
                  <a:srgbClr val="FF4A01"/>
                </a:solidFill>
              </a:rPr>
              <a:t>I</a:t>
            </a:r>
            <a:r>
              <a:rPr lang="en-US" sz="1200" baseline="-25000" dirty="0">
                <a:solidFill>
                  <a:srgbClr val="FF4A01"/>
                </a:solidFill>
              </a:rPr>
              <a:t>e</a:t>
            </a:r>
            <a:r>
              <a:rPr lang="en-US" sz="1200" dirty="0">
                <a:solidFill>
                  <a:srgbClr val="FF4A01"/>
                </a:solidFill>
              </a:rPr>
              <a:t>=8.5 kA</a:t>
            </a:r>
            <a:endParaRPr lang="en-US" dirty="0"/>
          </a:p>
        </p:txBody>
      </p:sp>
      <p:sp>
        <p:nvSpPr>
          <p:cNvPr id="12" name="Text Box 13"/>
          <p:cNvSpPr txBox="1">
            <a:spLocks noChangeArrowheads="1"/>
          </p:cNvSpPr>
          <p:nvPr/>
        </p:nvSpPr>
        <p:spPr bwMode="auto">
          <a:xfrm>
            <a:off x="1510181" y="2758712"/>
            <a:ext cx="11811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200" dirty="0">
                <a:solidFill>
                  <a:srgbClr val="FF4A01"/>
                </a:solidFill>
              </a:rPr>
              <a:t>I</a:t>
            </a:r>
            <a:r>
              <a:rPr lang="en-US" sz="1200" baseline="-25000" dirty="0">
                <a:solidFill>
                  <a:srgbClr val="FF4A01"/>
                </a:solidFill>
              </a:rPr>
              <a:t>e</a:t>
            </a:r>
            <a:r>
              <a:rPr lang="en-US" sz="1200" dirty="0">
                <a:solidFill>
                  <a:srgbClr val="FF4A01"/>
                </a:solidFill>
              </a:rPr>
              <a:t> 8.5</a:t>
            </a:r>
            <a:r>
              <a:rPr lang="en-US" sz="1200" dirty="0">
                <a:solidFill>
                  <a:srgbClr val="FF4A01"/>
                </a:solidFill>
                <a:sym typeface="Symbol" pitchFamily="-107" charset="2"/>
              </a:rPr>
              <a:t>→</a:t>
            </a:r>
            <a:r>
              <a:rPr lang="en-US" sz="1200" dirty="0">
                <a:solidFill>
                  <a:srgbClr val="FF4A01"/>
                </a:solidFill>
              </a:rPr>
              <a:t>60 kA</a:t>
            </a:r>
            <a:endParaRPr lang="en-US" sz="1400" dirty="0">
              <a:solidFill>
                <a:srgbClr val="FF4A01"/>
              </a:solidFill>
            </a:endParaRPr>
          </a:p>
        </p:txBody>
      </p:sp>
      <p:sp>
        <p:nvSpPr>
          <p:cNvPr id="13" name="Text Box 14"/>
          <p:cNvSpPr txBox="1">
            <a:spLocks noChangeArrowheads="1"/>
          </p:cNvSpPr>
          <p:nvPr/>
        </p:nvSpPr>
        <p:spPr bwMode="auto">
          <a:xfrm>
            <a:off x="3331220" y="2557730"/>
            <a:ext cx="825500" cy="66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400" dirty="0">
                <a:solidFill>
                  <a:srgbClr val="FF4A01"/>
                </a:solidFill>
              </a:rPr>
              <a:t>T3</a:t>
            </a:r>
          </a:p>
          <a:p>
            <a:pPr algn="ctr"/>
            <a:r>
              <a:rPr lang="en-US" sz="1200" dirty="0">
                <a:solidFill>
                  <a:srgbClr val="FF4A01"/>
                </a:solidFill>
              </a:rPr>
              <a:t>I</a:t>
            </a:r>
            <a:r>
              <a:rPr lang="en-US" sz="1200" baseline="-25000" dirty="0">
                <a:solidFill>
                  <a:srgbClr val="FF4A01"/>
                </a:solidFill>
              </a:rPr>
              <a:t>p</a:t>
            </a:r>
            <a:r>
              <a:rPr lang="en-US" sz="1200" dirty="0">
                <a:solidFill>
                  <a:srgbClr val="FF4A01"/>
                </a:solidFill>
              </a:rPr>
              <a:t>=30 kA</a:t>
            </a:r>
          </a:p>
          <a:p>
            <a:pPr algn="ctr"/>
            <a:r>
              <a:rPr lang="en-US" sz="1200" dirty="0">
                <a:solidFill>
                  <a:srgbClr val="FF4A01"/>
                </a:solidFill>
              </a:rPr>
              <a:t>A=1.8</a:t>
            </a:r>
            <a:endParaRPr lang="en-US" dirty="0"/>
          </a:p>
        </p:txBody>
      </p:sp>
      <p:sp>
        <p:nvSpPr>
          <p:cNvPr id="14" name="Text Box 15"/>
          <p:cNvSpPr txBox="1">
            <a:spLocks noChangeArrowheads="1"/>
          </p:cNvSpPr>
          <p:nvPr/>
        </p:nvSpPr>
        <p:spPr bwMode="auto">
          <a:xfrm>
            <a:off x="4266988" y="2554555"/>
            <a:ext cx="825500" cy="66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400" dirty="0">
                <a:solidFill>
                  <a:srgbClr val="FF4A01"/>
                </a:solidFill>
              </a:rPr>
              <a:t>T4</a:t>
            </a:r>
            <a:endParaRPr lang="en-US" sz="1200" dirty="0">
              <a:solidFill>
                <a:srgbClr val="FF4A01"/>
              </a:solidFill>
            </a:endParaRPr>
          </a:p>
          <a:p>
            <a:pPr algn="ctr"/>
            <a:r>
              <a:rPr lang="en-US" sz="1200" dirty="0">
                <a:solidFill>
                  <a:srgbClr val="FF4A01"/>
                </a:solidFill>
              </a:rPr>
              <a:t>I</a:t>
            </a:r>
            <a:r>
              <a:rPr lang="en-US" sz="1200" baseline="-25000" dirty="0">
                <a:solidFill>
                  <a:srgbClr val="FF4A01"/>
                </a:solidFill>
              </a:rPr>
              <a:t>p</a:t>
            </a:r>
            <a:r>
              <a:rPr lang="en-US" sz="1200" dirty="0">
                <a:solidFill>
                  <a:srgbClr val="FF4A01"/>
                </a:solidFill>
              </a:rPr>
              <a:t>=60 kA</a:t>
            </a:r>
          </a:p>
          <a:p>
            <a:pPr algn="ctr"/>
            <a:r>
              <a:rPr lang="en-US" sz="1200" dirty="0">
                <a:solidFill>
                  <a:srgbClr val="FF4A01"/>
                </a:solidFill>
              </a:rPr>
              <a:t>A=1.5</a:t>
            </a:r>
            <a:endParaRPr lang="en-US" sz="1400" dirty="0">
              <a:solidFill>
                <a:srgbClr val="FF4A01"/>
              </a:solidFill>
            </a:endParaRPr>
          </a:p>
        </p:txBody>
      </p:sp>
      <p:sp>
        <p:nvSpPr>
          <p:cNvPr id="15" name="Text Box 16"/>
          <p:cNvSpPr txBox="1">
            <a:spLocks noChangeArrowheads="1"/>
          </p:cNvSpPr>
          <p:nvPr/>
        </p:nvSpPr>
        <p:spPr bwMode="auto">
          <a:xfrm>
            <a:off x="5155538" y="2554555"/>
            <a:ext cx="893762" cy="66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400" dirty="0">
                <a:solidFill>
                  <a:srgbClr val="FF4A01"/>
                </a:solidFill>
              </a:rPr>
              <a:t>T5</a:t>
            </a:r>
          </a:p>
          <a:p>
            <a:pPr algn="ctr"/>
            <a:r>
              <a:rPr lang="en-US" sz="1200" dirty="0">
                <a:solidFill>
                  <a:srgbClr val="FF4A01"/>
                </a:solidFill>
              </a:rPr>
              <a:t>I</a:t>
            </a:r>
            <a:r>
              <a:rPr lang="en-US" sz="1200" baseline="-25000" dirty="0">
                <a:solidFill>
                  <a:srgbClr val="FF4A01"/>
                </a:solidFill>
              </a:rPr>
              <a:t>p</a:t>
            </a:r>
            <a:r>
              <a:rPr lang="en-US" sz="1200" dirty="0">
                <a:solidFill>
                  <a:srgbClr val="FF4A01"/>
                </a:solidFill>
              </a:rPr>
              <a:t>=120 kA</a:t>
            </a:r>
          </a:p>
          <a:p>
            <a:pPr algn="ctr"/>
            <a:r>
              <a:rPr lang="en-US" sz="1200" dirty="0">
                <a:solidFill>
                  <a:srgbClr val="FF4A01"/>
                </a:solidFill>
              </a:rPr>
              <a:t>A=1.3</a:t>
            </a:r>
            <a:endParaRPr lang="en-US" sz="1400" dirty="0">
              <a:solidFill>
                <a:srgbClr val="FF4A01"/>
              </a:solidFill>
            </a:endParaRPr>
          </a:p>
        </p:txBody>
      </p:sp>
      <p:sp>
        <p:nvSpPr>
          <p:cNvPr id="16" name="Text Box 17"/>
          <p:cNvSpPr txBox="1">
            <a:spLocks noChangeArrowheads="1"/>
          </p:cNvSpPr>
          <p:nvPr/>
        </p:nvSpPr>
        <p:spPr bwMode="auto">
          <a:xfrm>
            <a:off x="6072736" y="2554555"/>
            <a:ext cx="893762" cy="66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400" dirty="0">
                <a:solidFill>
                  <a:srgbClr val="FF4A01"/>
                </a:solidFill>
              </a:rPr>
              <a:t>T6</a:t>
            </a:r>
          </a:p>
          <a:p>
            <a:pPr algn="ctr"/>
            <a:r>
              <a:rPr lang="en-US" sz="1200" dirty="0">
                <a:solidFill>
                  <a:srgbClr val="FF4A01"/>
                </a:solidFill>
              </a:rPr>
              <a:t>I</a:t>
            </a:r>
            <a:r>
              <a:rPr lang="en-US" sz="1200" baseline="-25000" dirty="0">
                <a:solidFill>
                  <a:srgbClr val="FF4A01"/>
                </a:solidFill>
              </a:rPr>
              <a:t>p</a:t>
            </a:r>
            <a:r>
              <a:rPr lang="en-US" sz="1200" dirty="0">
                <a:solidFill>
                  <a:srgbClr val="FF4A01"/>
                </a:solidFill>
              </a:rPr>
              <a:t>=180 kA</a:t>
            </a:r>
          </a:p>
          <a:p>
            <a:pPr algn="ctr"/>
            <a:r>
              <a:rPr lang="en-US" sz="1200" dirty="0">
                <a:solidFill>
                  <a:srgbClr val="FF4A01"/>
                </a:solidFill>
              </a:rPr>
              <a:t>A=1.25</a:t>
            </a:r>
            <a:endParaRPr lang="en-US" sz="1400" dirty="0">
              <a:solidFill>
                <a:srgbClr val="FF4A01"/>
              </a:solidFill>
            </a:endParaRPr>
          </a:p>
        </p:txBody>
      </p:sp>
      <p:sp>
        <p:nvSpPr>
          <p:cNvPr id="17" name="Text Box 18"/>
          <p:cNvSpPr txBox="1">
            <a:spLocks noChangeArrowheads="1"/>
          </p:cNvSpPr>
          <p:nvPr/>
        </p:nvSpPr>
        <p:spPr bwMode="auto">
          <a:xfrm>
            <a:off x="6972252" y="2554555"/>
            <a:ext cx="917575" cy="66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400" dirty="0">
                <a:solidFill>
                  <a:srgbClr val="FF4A01"/>
                </a:solidFill>
              </a:rPr>
              <a:t>TF</a:t>
            </a:r>
          </a:p>
          <a:p>
            <a:pPr algn="ctr"/>
            <a:r>
              <a:rPr lang="en-US" sz="1200" dirty="0">
                <a:solidFill>
                  <a:srgbClr val="FF4A01"/>
                </a:solidFill>
              </a:rPr>
              <a:t>I</a:t>
            </a:r>
            <a:r>
              <a:rPr lang="en-US" sz="1200" baseline="-25000" dirty="0">
                <a:solidFill>
                  <a:srgbClr val="FF4A01"/>
                </a:solidFill>
              </a:rPr>
              <a:t>p</a:t>
            </a:r>
            <a:r>
              <a:rPr lang="en-US" sz="1200" dirty="0">
                <a:solidFill>
                  <a:srgbClr val="FF4A01"/>
                </a:solidFill>
              </a:rPr>
              <a:t>=240 kA</a:t>
            </a:r>
          </a:p>
          <a:p>
            <a:pPr algn="ctr"/>
            <a:r>
              <a:rPr lang="en-US" sz="1200" dirty="0">
                <a:solidFill>
                  <a:srgbClr val="FF4A01"/>
                </a:solidFill>
              </a:rPr>
              <a:t>A=1.2</a:t>
            </a:r>
            <a:endParaRPr lang="en-US" sz="1400" dirty="0">
              <a:solidFill>
                <a:srgbClr val="FF4A01"/>
              </a:solidFill>
            </a:endParaRPr>
          </a:p>
        </p:txBody>
      </p:sp>
      <p:pic>
        <p:nvPicPr>
          <p:cNvPr id="18" name="Picture 24" descr="Fig_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82" y="730662"/>
            <a:ext cx="7586100" cy="1934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Text Box 28"/>
          <p:cNvSpPr txBox="1">
            <a:spLocks noChangeArrowheads="1"/>
          </p:cNvSpPr>
          <p:nvPr/>
        </p:nvSpPr>
        <p:spPr bwMode="auto">
          <a:xfrm>
            <a:off x="659281" y="332525"/>
            <a:ext cx="198011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400" dirty="0">
                <a:solidFill>
                  <a:srgbClr val="D81210"/>
                </a:solidFill>
              </a:rPr>
              <a:t>Tunneling (ST formation)</a:t>
            </a:r>
            <a:endParaRPr lang="en-US" dirty="0"/>
          </a:p>
        </p:txBody>
      </p:sp>
      <p:sp>
        <p:nvSpPr>
          <p:cNvPr id="23" name="Text Box 32"/>
          <p:cNvSpPr txBox="1">
            <a:spLocks noChangeArrowheads="1"/>
          </p:cNvSpPr>
          <p:nvPr/>
        </p:nvSpPr>
        <p:spPr bwMode="auto">
          <a:xfrm>
            <a:off x="4418080" y="359513"/>
            <a:ext cx="28892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400" dirty="0">
                <a:solidFill>
                  <a:srgbClr val="14A226"/>
                </a:solidFill>
              </a:rPr>
              <a:t>ST compression (I</a:t>
            </a:r>
            <a:r>
              <a:rPr lang="en-US" sz="1400" baseline="-25000" dirty="0">
                <a:solidFill>
                  <a:srgbClr val="14A226"/>
                </a:solidFill>
              </a:rPr>
              <a:t>p</a:t>
            </a:r>
            <a:r>
              <a:rPr lang="en-US" sz="1400" dirty="0">
                <a:solidFill>
                  <a:srgbClr val="14A226"/>
                </a:solidFill>
              </a:rPr>
              <a:t>/I</a:t>
            </a:r>
            <a:r>
              <a:rPr lang="en-US" sz="1400" baseline="-25000" dirty="0">
                <a:solidFill>
                  <a:srgbClr val="14A226"/>
                </a:solidFill>
              </a:rPr>
              <a:t>e</a:t>
            </a:r>
            <a:r>
              <a:rPr lang="en-US" sz="1400" b="1" dirty="0">
                <a:solidFill>
                  <a:srgbClr val="14A226"/>
                </a:solidFill>
                <a:sym typeface="Symbol" pitchFamily="-107" charset="2"/>
              </a:rPr>
              <a:t>↑</a:t>
            </a:r>
            <a:r>
              <a:rPr lang="en-US" sz="1400" dirty="0">
                <a:solidFill>
                  <a:srgbClr val="14A226"/>
                </a:solidFill>
                <a:sym typeface="Symbol" pitchFamily="-107" charset="2"/>
              </a:rPr>
              <a:t>, A </a:t>
            </a:r>
            <a:r>
              <a:rPr lang="en-US" sz="1400" b="1" dirty="0">
                <a:solidFill>
                  <a:srgbClr val="14A226"/>
                </a:solidFill>
                <a:sym typeface="Symbol" pitchFamily="-107" charset="2"/>
              </a:rPr>
              <a:t>↓</a:t>
            </a:r>
            <a:r>
              <a:rPr lang="en-US" sz="1400" dirty="0">
                <a:solidFill>
                  <a:srgbClr val="14A226"/>
                </a:solidFill>
                <a:sym typeface="Symbol" pitchFamily="-107" charset="2"/>
              </a:rPr>
              <a:t> </a:t>
            </a:r>
            <a:r>
              <a:rPr lang="en-US" sz="1400" dirty="0">
                <a:solidFill>
                  <a:srgbClr val="14A226"/>
                </a:solidFill>
              </a:rPr>
              <a:t>)</a:t>
            </a:r>
            <a:endParaRPr lang="en-US" sz="1400" dirty="0">
              <a:solidFill>
                <a:srgbClr val="D81210"/>
              </a:solidFill>
            </a:endParaRPr>
          </a:p>
        </p:txBody>
      </p:sp>
      <p:pic>
        <p:nvPicPr>
          <p:cNvPr id="24" name="Picture 4" descr="Fig.1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022" y="3298820"/>
            <a:ext cx="4485132" cy="1659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" name="TextBox 7"/>
          <p:cNvSpPr txBox="1">
            <a:spLocks noChangeArrowheads="1"/>
          </p:cNvSpPr>
          <p:nvPr/>
        </p:nvSpPr>
        <p:spPr bwMode="auto">
          <a:xfrm>
            <a:off x="6367463" y="6253163"/>
            <a:ext cx="2454275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 b="1" i="1" dirty="0">
                <a:solidFill>
                  <a:srgbClr val="FF0000"/>
                </a:solidFill>
                <a:latin typeface="Calibri" pitchFamily="-107" charset="0"/>
              </a:rPr>
              <a:t>Smoke-ring-like formation</a:t>
            </a:r>
          </a:p>
        </p:txBody>
      </p:sp>
      <p:sp>
        <p:nvSpPr>
          <p:cNvPr id="32" name="TextBox 4"/>
          <p:cNvSpPr txBox="1">
            <a:spLocks noChangeArrowheads="1"/>
          </p:cNvSpPr>
          <p:nvPr/>
        </p:nvSpPr>
        <p:spPr bwMode="auto">
          <a:xfrm>
            <a:off x="5475160" y="3225943"/>
            <a:ext cx="3241675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0" hangingPunct="0">
              <a:defRPr/>
            </a:pPr>
            <a:r>
              <a:rPr lang="en-US" sz="1400" b="1" dirty="0">
                <a:latin typeface="Arial" charset="0"/>
                <a:ea typeface="ＭＳ Ｐゴシック" charset="-128"/>
                <a:cs typeface="ＭＳ Ｐゴシック" charset="-128"/>
              </a:rPr>
              <a:t>Formation time scale:</a:t>
            </a:r>
          </a:p>
          <a:p>
            <a:pPr eaLnBrk="0" hangingPunct="0">
              <a:defRPr/>
            </a:pPr>
            <a:endParaRPr lang="en-US" sz="800" dirty="0">
              <a:latin typeface="Arial" charset="0"/>
              <a:ea typeface="ＭＳ Ｐゴシック" charset="-128"/>
              <a:cs typeface="ＭＳ Ｐゴシック" charset="-128"/>
            </a:endParaRPr>
          </a:p>
          <a:p>
            <a:pPr eaLnBrk="0" hangingPunct="0">
              <a:defRPr/>
            </a:pPr>
            <a:r>
              <a:rPr lang="en-US" sz="1400" b="1" dirty="0">
                <a:latin typeface="Arial" charset="0"/>
                <a:ea typeface="ＭＳ Ｐゴシック" charset="-128"/>
                <a:cs typeface="ＭＳ Ｐゴシック" charset="-128"/>
              </a:rPr>
              <a:t>Alfvén MHD growth time   </a:t>
            </a:r>
            <a:r>
              <a:rPr lang="en-US" sz="1600" b="1" dirty="0">
                <a:latin typeface="+mn-lt"/>
                <a:ea typeface="ＭＳ Ｐゴシック" charset="-128"/>
                <a:cs typeface="ＭＳ Ｐゴシック" charset="-128"/>
              </a:rPr>
              <a:t>τ</a:t>
            </a:r>
            <a:r>
              <a:rPr lang="en-US" sz="1400" b="1" baseline="-25000" dirty="0">
                <a:latin typeface="Arial" charset="0"/>
                <a:ea typeface="ＭＳ Ｐゴシック" charset="-128"/>
                <a:cs typeface="ＭＳ Ｐゴシック" charset="-128"/>
              </a:rPr>
              <a:t>A</a:t>
            </a:r>
            <a:r>
              <a:rPr lang="en-US" sz="1400" b="1" dirty="0">
                <a:latin typeface="Arial" charset="0"/>
                <a:ea typeface="ＭＳ Ｐゴシック" charset="-128"/>
                <a:cs typeface="ＭＳ Ｐゴシック" charset="-128"/>
              </a:rPr>
              <a:t>~ 0.5 </a:t>
            </a:r>
            <a:r>
              <a:rPr lang="en-US" sz="1400" b="1" dirty="0">
                <a:latin typeface="Arial"/>
                <a:ea typeface="ＭＳ Ｐゴシック" charset="-128"/>
                <a:cs typeface="Arial"/>
              </a:rPr>
              <a:t>μ</a:t>
            </a:r>
            <a:r>
              <a:rPr lang="en-US" sz="1400" b="1" dirty="0">
                <a:latin typeface="Arial" charset="0"/>
                <a:ea typeface="ＭＳ Ｐゴシック" charset="-128"/>
                <a:cs typeface="ＭＳ Ｐゴシック" charset="-128"/>
              </a:rPr>
              <a:t>s</a:t>
            </a:r>
          </a:p>
          <a:p>
            <a:pPr eaLnBrk="0" hangingPunct="0">
              <a:defRPr/>
            </a:pPr>
            <a:r>
              <a:rPr lang="en-US" sz="1400" b="1" dirty="0">
                <a:latin typeface="Arial" charset="0"/>
                <a:ea typeface="ＭＳ Ｐゴシック" charset="-128"/>
                <a:cs typeface="ＭＳ Ｐゴシック" charset="-128"/>
              </a:rPr>
              <a:t>Resistive diffusion time    </a:t>
            </a:r>
            <a:r>
              <a:rPr lang="en-US" sz="1600" b="1" dirty="0">
                <a:latin typeface="+mn-lt"/>
                <a:ea typeface="ＭＳ Ｐゴシック" charset="-128"/>
                <a:cs typeface="ＭＳ Ｐゴシック" charset="-128"/>
              </a:rPr>
              <a:t>τ</a:t>
            </a:r>
            <a:r>
              <a:rPr lang="en-US" sz="1400" b="1" baseline="-25000" dirty="0">
                <a:latin typeface="Arial" charset="0"/>
                <a:ea typeface="ＭＳ Ｐゴシック" charset="-128"/>
                <a:cs typeface="ＭＳ Ｐゴシック" charset="-128"/>
              </a:rPr>
              <a:t>R</a:t>
            </a:r>
            <a:r>
              <a:rPr lang="en-US" sz="1400" b="1" dirty="0">
                <a:latin typeface="Arial" charset="0"/>
                <a:ea typeface="ＭＳ Ｐゴシック" charset="-128"/>
                <a:cs typeface="ＭＳ Ｐゴシック" charset="-128"/>
              </a:rPr>
              <a:t>~ 70 ms</a:t>
            </a:r>
          </a:p>
          <a:p>
            <a:pPr eaLnBrk="0" hangingPunct="0">
              <a:defRPr/>
            </a:pPr>
            <a:r>
              <a:rPr lang="en-US" sz="1400" b="1" dirty="0">
                <a:latin typeface="Arial" charset="0"/>
                <a:ea typeface="ＭＳ Ｐゴシック" charset="-128"/>
                <a:cs typeface="ＭＳ Ｐゴシック" charset="-128"/>
              </a:rPr>
              <a:t>(</a:t>
            </a:r>
            <a:r>
              <a:rPr lang="en-US" sz="1600" b="1" dirty="0">
                <a:latin typeface="+mn-lt"/>
                <a:ea typeface="ＭＳ Ｐゴシック" charset="-128"/>
                <a:cs typeface="ＭＳ Ｐゴシック" charset="-128"/>
              </a:rPr>
              <a:t>τ</a:t>
            </a:r>
            <a:r>
              <a:rPr lang="en-US" sz="1400" b="1" baseline="-25000" dirty="0">
                <a:latin typeface="Arial" charset="0"/>
                <a:ea typeface="ＭＳ Ｐゴシック" charset="-128"/>
                <a:cs typeface="ＭＳ Ｐゴシック" charset="-128"/>
              </a:rPr>
              <a:t>R</a:t>
            </a:r>
            <a:r>
              <a:rPr lang="en-US" sz="1600" b="1" dirty="0">
                <a:latin typeface="+mn-lt"/>
                <a:ea typeface="ＭＳ Ｐゴシック" charset="-128"/>
                <a:cs typeface="ＭＳ Ｐゴシック" charset="-128"/>
              </a:rPr>
              <a:t>τ</a:t>
            </a:r>
            <a:r>
              <a:rPr lang="en-US" sz="1400" b="1" baseline="-25000" dirty="0">
                <a:latin typeface="Arial" charset="0"/>
                <a:ea typeface="ＭＳ Ｐゴシック" charset="-128"/>
                <a:cs typeface="ＭＳ Ｐゴシック" charset="-128"/>
              </a:rPr>
              <a:t>A</a:t>
            </a:r>
            <a:r>
              <a:rPr lang="en-US" sz="1400" b="1" dirty="0">
                <a:latin typeface="Arial" charset="0"/>
                <a:ea typeface="ＭＳ Ｐゴシック" charset="-128"/>
                <a:cs typeface="ＭＳ Ｐゴシック" charset="-128"/>
              </a:rPr>
              <a:t>)</a:t>
            </a:r>
            <a:r>
              <a:rPr lang="en-US" sz="1400" b="1" baseline="30000" dirty="0">
                <a:latin typeface="Arial" charset="0"/>
                <a:ea typeface="ＭＳ Ｐゴシック" charset="-128"/>
                <a:cs typeface="ＭＳ Ｐゴシック" charset="-128"/>
              </a:rPr>
              <a:t>1/2</a:t>
            </a:r>
            <a:r>
              <a:rPr lang="en-US" sz="1400" b="1" dirty="0">
                <a:latin typeface="Arial" charset="0"/>
                <a:ea typeface="ＭＳ Ｐゴシック" charset="-128"/>
                <a:cs typeface="ＭＳ Ｐゴシック" charset="-128"/>
              </a:rPr>
              <a:t>~ 0.6 ms for I</a:t>
            </a:r>
            <a:r>
              <a:rPr lang="en-US" sz="1400" b="1" baseline="-25000" dirty="0">
                <a:latin typeface="Arial" charset="0"/>
                <a:ea typeface="ＭＳ Ｐゴシック" charset="-128"/>
                <a:cs typeface="ＭＳ Ｐゴシック" charset="-128"/>
              </a:rPr>
              <a:t>ST</a:t>
            </a:r>
            <a:r>
              <a:rPr lang="en-US" sz="1400" b="1" dirty="0">
                <a:latin typeface="Arial" charset="0"/>
                <a:ea typeface="ＭＳ Ｐゴシック" charset="-128"/>
                <a:cs typeface="ＭＳ Ｐゴシック" charset="-128"/>
              </a:rPr>
              <a:t>=120 kA (2xI</a:t>
            </a:r>
            <a:r>
              <a:rPr lang="en-US" sz="1400" b="1" baseline="-25000" dirty="0">
                <a:latin typeface="Arial" charset="0"/>
                <a:ea typeface="ＭＳ Ｐゴシック" charset="-128"/>
                <a:cs typeface="ＭＳ Ｐゴシック" charset="-128"/>
              </a:rPr>
              <a:t>e</a:t>
            </a:r>
            <a:r>
              <a:rPr lang="en-US" sz="1400" b="1" dirty="0">
                <a:latin typeface="Arial" charset="0"/>
                <a:ea typeface="ＭＳ Ｐゴシック" charset="-128"/>
                <a:cs typeface="ＭＳ Ｐゴシック" charset="-128"/>
              </a:rPr>
              <a:t>)</a:t>
            </a:r>
          </a:p>
        </p:txBody>
      </p:sp>
      <p:sp>
        <p:nvSpPr>
          <p:cNvPr id="33" name="TextBox 15"/>
          <p:cNvSpPr txBox="1">
            <a:spLocks noChangeArrowheads="1"/>
          </p:cNvSpPr>
          <p:nvPr/>
        </p:nvSpPr>
        <p:spPr bwMode="auto">
          <a:xfrm>
            <a:off x="5737799" y="4445290"/>
            <a:ext cx="2651160" cy="461665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200" dirty="0">
                <a:solidFill>
                  <a:srgbClr val="0000FF"/>
                </a:solidFill>
              </a:rPr>
              <a:t>Garcia-Farengo, </a:t>
            </a:r>
            <a:r>
              <a:rPr lang="en-US" sz="1200" cap="small" dirty="0">
                <a:solidFill>
                  <a:srgbClr val="0000FF"/>
                </a:solidFill>
              </a:rPr>
              <a:t>PoP </a:t>
            </a:r>
            <a:r>
              <a:rPr lang="en-US" sz="1200" b="1" cap="small" dirty="0">
                <a:solidFill>
                  <a:srgbClr val="0000FF"/>
                </a:solidFill>
              </a:rPr>
              <a:t>16</a:t>
            </a:r>
            <a:r>
              <a:rPr lang="en-US" sz="1200" cap="small" dirty="0">
                <a:solidFill>
                  <a:srgbClr val="0000FF"/>
                </a:solidFill>
              </a:rPr>
              <a:t>,112508</a:t>
            </a:r>
            <a:r>
              <a:rPr lang="en-US" sz="1200" dirty="0">
                <a:solidFill>
                  <a:srgbClr val="0000FF"/>
                </a:solidFill>
              </a:rPr>
              <a:t> (2009)</a:t>
            </a:r>
          </a:p>
          <a:p>
            <a:r>
              <a:rPr lang="en-US" sz="1200" dirty="0">
                <a:solidFill>
                  <a:srgbClr val="0000FF"/>
                </a:solidFill>
              </a:rPr>
              <a:t>Farengo, ISTW2008 - Frascati</a:t>
            </a:r>
          </a:p>
        </p:txBody>
      </p:sp>
      <p:pic>
        <p:nvPicPr>
          <p:cNvPr id="35" name="Picture 1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957194" y="0"/>
            <a:ext cx="1183005" cy="651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Line 25"/>
          <p:cNvSpPr>
            <a:spLocks noChangeShapeType="1"/>
          </p:cNvSpPr>
          <p:nvPr/>
        </p:nvSpPr>
        <p:spPr bwMode="auto">
          <a:xfrm flipV="1">
            <a:off x="539299" y="637322"/>
            <a:ext cx="442751" cy="220663"/>
          </a:xfrm>
          <a:prstGeom prst="line">
            <a:avLst/>
          </a:prstGeom>
          <a:noFill/>
          <a:ln w="28575">
            <a:solidFill>
              <a:srgbClr val="D8121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7" name="Line 26"/>
          <p:cNvSpPr>
            <a:spLocks noChangeShapeType="1"/>
          </p:cNvSpPr>
          <p:nvPr/>
        </p:nvSpPr>
        <p:spPr bwMode="auto">
          <a:xfrm>
            <a:off x="2572760" y="637326"/>
            <a:ext cx="705672" cy="263470"/>
          </a:xfrm>
          <a:prstGeom prst="line">
            <a:avLst/>
          </a:prstGeom>
          <a:noFill/>
          <a:ln w="28575">
            <a:solidFill>
              <a:srgbClr val="D81210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9" name="Line 27"/>
          <p:cNvSpPr>
            <a:spLocks noChangeShapeType="1"/>
          </p:cNvSpPr>
          <p:nvPr/>
        </p:nvSpPr>
        <p:spPr bwMode="auto">
          <a:xfrm>
            <a:off x="982050" y="637322"/>
            <a:ext cx="1590710" cy="3"/>
          </a:xfrm>
          <a:prstGeom prst="line">
            <a:avLst/>
          </a:prstGeom>
          <a:noFill/>
          <a:ln w="28575">
            <a:solidFill>
              <a:srgbClr val="D8121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6" name="Line 31"/>
          <p:cNvSpPr>
            <a:spLocks noChangeShapeType="1"/>
          </p:cNvSpPr>
          <p:nvPr/>
        </p:nvSpPr>
        <p:spPr bwMode="auto">
          <a:xfrm>
            <a:off x="3579880" y="662725"/>
            <a:ext cx="3962400" cy="0"/>
          </a:xfrm>
          <a:prstGeom prst="line">
            <a:avLst/>
          </a:prstGeom>
          <a:noFill/>
          <a:ln w="28575">
            <a:solidFill>
              <a:srgbClr val="14A226"/>
            </a:solidFill>
            <a:round/>
            <a:headEnd type="triangle" w="med" len="med"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7" name="Line 25"/>
          <p:cNvSpPr>
            <a:spLocks noChangeShapeType="1"/>
          </p:cNvSpPr>
          <p:nvPr/>
        </p:nvSpPr>
        <p:spPr bwMode="auto">
          <a:xfrm flipV="1">
            <a:off x="2009356" y="3034936"/>
            <a:ext cx="0" cy="245714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8" name="Line 31"/>
          <p:cNvSpPr>
            <a:spLocks noChangeShapeType="1"/>
          </p:cNvSpPr>
          <p:nvPr/>
        </p:nvSpPr>
        <p:spPr bwMode="auto">
          <a:xfrm>
            <a:off x="128180" y="3298112"/>
            <a:ext cx="4372054" cy="707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triangle" w="med" len="med"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193802" y="4891036"/>
            <a:ext cx="2895600" cy="252464"/>
          </a:xfrm>
        </p:spPr>
        <p:txBody>
          <a:bodyPr/>
          <a:lstStyle/>
          <a:p>
            <a:pPr>
              <a:defRPr/>
            </a:pPr>
            <a:r>
              <a:rPr lang="en-US" sz="1000" b="1" i="1" dirty="0">
                <a:solidFill>
                  <a:schemeClr val="accent5"/>
                </a:solidFill>
                <a:latin typeface="Arial"/>
                <a:cs typeface="Arial"/>
              </a:rPr>
              <a:t>EPR2016 | Auburn, 23-26 February</a:t>
            </a:r>
          </a:p>
        </p:txBody>
      </p:sp>
      <p:sp>
        <p:nvSpPr>
          <p:cNvPr id="11" name="Text Box 13"/>
          <p:cNvSpPr txBox="1">
            <a:spLocks noChangeArrowheads="1"/>
          </p:cNvSpPr>
          <p:nvPr/>
        </p:nvSpPr>
        <p:spPr bwMode="auto">
          <a:xfrm>
            <a:off x="8861425" y="4891036"/>
            <a:ext cx="28257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000" b="1" dirty="0">
                <a:solidFill>
                  <a:schemeClr val="accent2"/>
                </a:solidFill>
              </a:rPr>
              <a:t>5</a:t>
            </a:r>
            <a:endParaRPr lang="en-US" sz="1000" b="1" dirty="0"/>
          </a:p>
        </p:txBody>
      </p:sp>
      <p:sp>
        <p:nvSpPr>
          <p:cNvPr id="31" name="TextBox 7"/>
          <p:cNvSpPr txBox="1">
            <a:spLocks noChangeArrowheads="1"/>
          </p:cNvSpPr>
          <p:nvPr/>
        </p:nvSpPr>
        <p:spPr bwMode="auto">
          <a:xfrm>
            <a:off x="6367463" y="6253163"/>
            <a:ext cx="2454275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 b="1" i="1" dirty="0">
                <a:solidFill>
                  <a:srgbClr val="FF0000"/>
                </a:solidFill>
                <a:latin typeface="Calibri" pitchFamily="-107" charset="0"/>
              </a:rPr>
              <a:t>Smoke-ring-like formation</a:t>
            </a:r>
          </a:p>
        </p:txBody>
      </p:sp>
      <p:pic>
        <p:nvPicPr>
          <p:cNvPr id="35" name="Picture 1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57194" y="0"/>
            <a:ext cx="1183005" cy="651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Text Box 33"/>
          <p:cNvSpPr txBox="1">
            <a:spLocks noChangeArrowheads="1"/>
          </p:cNvSpPr>
          <p:nvPr/>
        </p:nvSpPr>
        <p:spPr bwMode="auto">
          <a:xfrm>
            <a:off x="4762" y="423286"/>
            <a:ext cx="4661844" cy="23037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600" dirty="0"/>
              <a:t>• </a:t>
            </a:r>
            <a:r>
              <a:rPr lang="en-US" sz="1400" dirty="0"/>
              <a:t>Stable Screw Pinch formed at Tokamak pressures</a:t>
            </a:r>
          </a:p>
          <a:p>
            <a:r>
              <a:rPr lang="en-US" sz="1400" dirty="0"/>
              <a:t>(10</a:t>
            </a:r>
            <a:r>
              <a:rPr lang="en-US" sz="1400" baseline="30000" dirty="0"/>
              <a:t>-3</a:t>
            </a:r>
            <a:r>
              <a:rPr lang="en-US" sz="1400" dirty="0"/>
              <a:t>÷10</a:t>
            </a:r>
            <a:r>
              <a:rPr lang="en-US" sz="1400" baseline="30000" dirty="0"/>
              <a:t>-2</a:t>
            </a:r>
            <a:r>
              <a:rPr lang="en-US" sz="1400" dirty="0"/>
              <a:t> mbar) &amp; with low voltage break-down (100-200 V)</a:t>
            </a:r>
          </a:p>
          <a:p>
            <a:endParaRPr lang="en-US" sz="800" dirty="0"/>
          </a:p>
          <a:p>
            <a:r>
              <a:rPr lang="en-US" sz="1400" dirty="0"/>
              <a:t>• I</a:t>
            </a:r>
            <a:r>
              <a:rPr lang="en-US" sz="1400" baseline="-25000" dirty="0"/>
              <a:t>p</a:t>
            </a:r>
            <a:r>
              <a:rPr lang="en-US" sz="1400" dirty="0"/>
              <a:t>/I</a:t>
            </a:r>
            <a:r>
              <a:rPr lang="en-US" sz="1400" baseline="-25000" dirty="0"/>
              <a:t>e</a:t>
            </a:r>
            <a:r>
              <a:rPr lang="en-US" sz="1400" dirty="0"/>
              <a:t> ratio relevant parameter</a:t>
            </a:r>
          </a:p>
          <a:p>
            <a:r>
              <a:rPr lang="en-US" sz="1400" dirty="0"/>
              <a:t>  (strong energy dissipation in SP)</a:t>
            </a:r>
          </a:p>
          <a:p>
            <a:endParaRPr lang="en-US" sz="800" dirty="0"/>
          </a:p>
          <a:p>
            <a:r>
              <a:rPr lang="en-US" sz="1400" dirty="0"/>
              <a:t>• MHD equilibria computed both with</a:t>
            </a:r>
          </a:p>
          <a:p>
            <a:r>
              <a:rPr lang="en-US" sz="1400" dirty="0"/>
              <a:t>  </a:t>
            </a:r>
            <a:r>
              <a:rPr lang="en-US" sz="1400" i="1" dirty="0"/>
              <a:t>monotonic</a:t>
            </a:r>
            <a:r>
              <a:rPr lang="en-US" sz="1400" dirty="0"/>
              <a:t>as well as </a:t>
            </a:r>
            <a:r>
              <a:rPr lang="en-US" sz="1400" i="1" dirty="0"/>
              <a:t>reversal safety factor profiles</a:t>
            </a:r>
          </a:p>
          <a:p>
            <a:pPr>
              <a:lnSpc>
                <a:spcPct val="90000"/>
              </a:lnSpc>
            </a:pPr>
            <a:r>
              <a:rPr lang="en-GB" sz="1400" b="1" dirty="0">
                <a:solidFill>
                  <a:srgbClr val="D81210"/>
                </a:solidFill>
                <a:sym typeface="Symbol" pitchFamily="-107" charset="2"/>
              </a:rPr>
              <a:t>                                   ⇓</a:t>
            </a:r>
          </a:p>
          <a:p>
            <a:pPr>
              <a:lnSpc>
                <a:spcPct val="90000"/>
              </a:lnSpc>
            </a:pPr>
            <a:r>
              <a:rPr lang="en-GB" sz="1400" b="1" dirty="0">
                <a:solidFill>
                  <a:srgbClr val="D81210"/>
                </a:solidFill>
                <a:sym typeface="Symbol" pitchFamily="-107" charset="2"/>
              </a:rPr>
              <a:t>   </a:t>
            </a:r>
            <a:r>
              <a:rPr lang="en-GB" sz="1400" dirty="0">
                <a:solidFill>
                  <a:srgbClr val="D81210"/>
                </a:solidFill>
                <a:sym typeface="Symbol" pitchFamily="-107" charset="2"/>
              </a:rPr>
              <a:t>magnetic configuration is quite robust</a:t>
            </a:r>
            <a:endParaRPr lang="en-GB" sz="1400" dirty="0">
              <a:sym typeface="Symbol" pitchFamily="-107" charset="2"/>
            </a:endParaRPr>
          </a:p>
          <a:p>
            <a:pPr>
              <a:lnSpc>
                <a:spcPct val="90000"/>
              </a:lnSpc>
            </a:pPr>
            <a:endParaRPr lang="en-US" dirty="0"/>
          </a:p>
        </p:txBody>
      </p:sp>
      <p:sp>
        <p:nvSpPr>
          <p:cNvPr id="27" name="Text Box 34"/>
          <p:cNvSpPr txBox="1">
            <a:spLocks noChangeArrowheads="1"/>
          </p:cNvSpPr>
          <p:nvPr/>
        </p:nvSpPr>
        <p:spPr bwMode="auto">
          <a:xfrm>
            <a:off x="4367182" y="587258"/>
            <a:ext cx="4773613" cy="225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en-GB" sz="1600" dirty="0">
                <a:latin typeface="Arial" charset="0"/>
                <a:ea typeface="ＭＳ Ｐゴシック" charset="-128"/>
                <a:cs typeface="ＭＳ Ｐゴシック" charset="-128"/>
              </a:rPr>
              <a:t>Some level of low n resistive instability needed</a:t>
            </a:r>
          </a:p>
          <a:p>
            <a:pPr algn="ctr">
              <a:defRPr/>
            </a:pPr>
            <a:r>
              <a:rPr lang="en-GB" sz="1600" dirty="0">
                <a:latin typeface="Arial" charset="0"/>
                <a:ea typeface="ＭＳ Ｐゴシック" charset="-128"/>
                <a:cs typeface="ＭＳ Ｐゴシック" charset="-128"/>
              </a:rPr>
              <a:t>(reconnections to inject helicity from SP to ST)</a:t>
            </a:r>
          </a:p>
          <a:p>
            <a:pPr algn="ctr">
              <a:defRPr/>
            </a:pPr>
            <a:r>
              <a:rPr lang="en-GB" sz="1600" dirty="0">
                <a:solidFill>
                  <a:srgbClr val="D81210"/>
                </a:solidFill>
                <a:latin typeface="Arial" charset="0"/>
                <a:ea typeface="ＭＳ Ｐゴシック" charset="-128"/>
                <a:cs typeface="ＭＳ Ｐゴシック" charset="-128"/>
              </a:rPr>
              <a:t>but</a:t>
            </a:r>
            <a:endParaRPr lang="en-GB" sz="1600" dirty="0">
              <a:latin typeface="Arial" charset="0"/>
              <a:ea typeface="ＭＳ Ｐゴシック" charset="-128"/>
              <a:cs typeface="ＭＳ Ｐゴシック" charset="-128"/>
            </a:endParaRPr>
          </a:p>
          <a:p>
            <a:pPr algn="ctr">
              <a:defRPr/>
            </a:pPr>
            <a:r>
              <a:rPr lang="en-GB" sz="1600" dirty="0">
                <a:latin typeface="Arial" charset="0"/>
                <a:ea typeface="ＭＳ Ｐゴシック" charset="-128"/>
                <a:cs typeface="ＭＳ Ｐゴシック" charset="-128"/>
              </a:rPr>
              <a:t>SP+ST must be ideally stable at any time slice</a:t>
            </a:r>
            <a:endParaRPr lang="en-GB" sz="800" dirty="0">
              <a:latin typeface="Arial" charset="0"/>
              <a:ea typeface="ＭＳ Ｐゴシック" charset="-128"/>
              <a:cs typeface="ＭＳ Ｐゴシック" charset="-128"/>
            </a:endParaRPr>
          </a:p>
          <a:p>
            <a:pPr algn="ctr">
              <a:defRPr/>
            </a:pPr>
            <a:r>
              <a:rPr lang="en-GB" sz="2400" b="1" dirty="0">
                <a:solidFill>
                  <a:srgbClr val="D81210"/>
                </a:solidFill>
                <a:latin typeface="Arial" charset="0"/>
                <a:ea typeface="ＭＳ Ｐゴシック" charset="-128"/>
                <a:cs typeface="ＭＳ Ｐゴシック" charset="-128"/>
                <a:sym typeface="Symbol" charset="2"/>
              </a:rPr>
              <a:t>⇓</a:t>
            </a:r>
            <a:endParaRPr lang="en-GB" sz="800" dirty="0">
              <a:latin typeface="Arial" charset="0"/>
              <a:ea typeface="ＭＳ Ｐゴシック" charset="-128"/>
              <a:cs typeface="ＭＳ Ｐゴシック" charset="-128"/>
            </a:endParaRPr>
          </a:p>
          <a:p>
            <a:pPr algn="ctr">
              <a:lnSpc>
                <a:spcPct val="70000"/>
              </a:lnSpc>
              <a:defRPr/>
            </a:pPr>
            <a:r>
              <a:rPr lang="en-US" sz="1600" b="1" dirty="0">
                <a:solidFill>
                  <a:srgbClr val="008000"/>
                </a:solidFill>
                <a:latin typeface="Arial" charset="0"/>
                <a:ea typeface="ＭＳ Ｐゴシック" charset="-128"/>
                <a:cs typeface="ＭＳ Ｐゴシック" charset="-128"/>
              </a:rPr>
              <a:t>Ideal MHD analysis to assess I</a:t>
            </a:r>
            <a:r>
              <a:rPr lang="en-US" sz="1600" b="1" baseline="-25000" dirty="0">
                <a:solidFill>
                  <a:srgbClr val="008000"/>
                </a:solidFill>
                <a:latin typeface="Arial" charset="0"/>
                <a:ea typeface="ＭＳ Ｐゴシック" charset="-128"/>
                <a:cs typeface="ＭＳ Ｐゴシック" charset="-128"/>
              </a:rPr>
              <a:t>p</a:t>
            </a:r>
            <a:r>
              <a:rPr lang="en-US" sz="1600" b="1" dirty="0">
                <a:solidFill>
                  <a:srgbClr val="008000"/>
                </a:solidFill>
                <a:latin typeface="Arial" charset="0"/>
                <a:ea typeface="ＭＳ Ｐゴシック" charset="-128"/>
                <a:cs typeface="ＭＳ Ｐゴシック" charset="-128"/>
              </a:rPr>
              <a:t>/I</a:t>
            </a:r>
            <a:r>
              <a:rPr lang="en-US" sz="1600" b="1" baseline="-25000" dirty="0">
                <a:solidFill>
                  <a:srgbClr val="008000"/>
                </a:solidFill>
                <a:latin typeface="Arial" charset="0"/>
                <a:ea typeface="ＭＳ Ｐゴシック" charset="-128"/>
                <a:cs typeface="ＭＳ Ｐゴシック" charset="-128"/>
              </a:rPr>
              <a:t>e</a:t>
            </a:r>
            <a:r>
              <a:rPr lang="en-US" sz="1600" b="1" dirty="0">
                <a:solidFill>
                  <a:srgbClr val="008000"/>
                </a:solidFill>
                <a:latin typeface="Arial" charset="0"/>
                <a:ea typeface="ＭＳ Ｐゴシック" charset="-128"/>
                <a:cs typeface="ＭＳ Ｐゴシック" charset="-128"/>
              </a:rPr>
              <a:t> &amp; </a:t>
            </a:r>
            <a:r>
              <a:rPr lang="en-US" sz="1600" b="1" dirty="0">
                <a:solidFill>
                  <a:srgbClr val="008000"/>
                </a:solidFill>
                <a:latin typeface="+mn-lt"/>
                <a:ea typeface="ＭＳ Ｐゴシック" charset="-128"/>
                <a:cs typeface="ＭＳ Ｐゴシック" charset="-128"/>
                <a:sym typeface="Symbol" charset="2"/>
              </a:rPr>
              <a:t>β</a:t>
            </a:r>
            <a:r>
              <a:rPr lang="en-US" sz="1600" b="1" dirty="0">
                <a:solidFill>
                  <a:srgbClr val="008000"/>
                </a:solidFill>
                <a:latin typeface="Arial" charset="0"/>
                <a:ea typeface="ＭＳ Ｐゴシック" charset="-128"/>
                <a:cs typeface="ＭＳ Ｐゴシック" charset="-128"/>
              </a:rPr>
              <a:t> limits</a:t>
            </a:r>
          </a:p>
          <a:p>
            <a:pPr algn="ctr">
              <a:lnSpc>
                <a:spcPct val="70000"/>
              </a:lnSpc>
              <a:defRPr/>
            </a:pPr>
            <a:endParaRPr lang="en-US" sz="1000" dirty="0">
              <a:solidFill>
                <a:srgbClr val="008000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  <a:p>
            <a:pPr algn="ctr">
              <a:lnSpc>
                <a:spcPct val="70000"/>
              </a:lnSpc>
              <a:defRPr/>
            </a:pPr>
            <a:r>
              <a:rPr lang="en-US" sz="1200" dirty="0">
                <a:solidFill>
                  <a:srgbClr val="008000"/>
                </a:solidFill>
                <a:latin typeface="Arial" charset="0"/>
                <a:ea typeface="ＭＳ Ｐゴシック" charset="-128"/>
                <a:cs typeface="ＭＳ Ｐゴシック" charset="-128"/>
              </a:rPr>
              <a:t>(Micozzi P. et al., 2010 Nucl. Fusion </a:t>
            </a:r>
            <a:r>
              <a:rPr lang="en-US" sz="1200" b="1" dirty="0">
                <a:solidFill>
                  <a:srgbClr val="008000"/>
                </a:solidFill>
                <a:latin typeface="Arial" charset="0"/>
                <a:ea typeface="ＭＳ Ｐゴシック" charset="-128"/>
                <a:cs typeface="ＭＳ Ｐゴシック" charset="-128"/>
              </a:rPr>
              <a:t>50</a:t>
            </a:r>
            <a:r>
              <a:rPr lang="en-US" sz="1200" dirty="0">
                <a:solidFill>
                  <a:srgbClr val="008000"/>
                </a:solidFill>
                <a:latin typeface="Arial" charset="0"/>
                <a:ea typeface="ＭＳ Ｐゴシック" charset="-128"/>
                <a:cs typeface="ＭＳ Ｐゴシック" charset="-128"/>
              </a:rPr>
              <a:t> 095004)</a:t>
            </a:r>
            <a:endParaRPr lang="en-US" sz="1200" dirty="0">
              <a:solidFill>
                <a:srgbClr val="1BCC30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  <a:p>
            <a:pPr algn="ctr">
              <a:lnSpc>
                <a:spcPct val="70000"/>
              </a:lnSpc>
              <a:defRPr/>
            </a:pPr>
            <a:r>
              <a:rPr lang="en-GB" sz="2400" b="1" dirty="0">
                <a:solidFill>
                  <a:srgbClr val="D81210"/>
                </a:solidFill>
                <a:latin typeface="Arial" charset="0"/>
                <a:ea typeface="ＭＳ Ｐゴシック" charset="-128"/>
                <a:cs typeface="ＭＳ Ｐゴシック" charset="-128"/>
                <a:sym typeface="Symbol" charset="2"/>
              </a:rPr>
              <a:t>⇓</a:t>
            </a:r>
            <a:endParaRPr lang="en-GB" sz="2400" b="1" dirty="0">
              <a:latin typeface="Arial" charset="0"/>
              <a:ea typeface="ＭＳ Ｐゴシック" charset="-128"/>
              <a:cs typeface="ＭＳ Ｐゴシック" charset="-128"/>
              <a:sym typeface="Symbol" charset="2"/>
            </a:endParaRPr>
          </a:p>
          <a:p>
            <a:pPr algn="ctr">
              <a:lnSpc>
                <a:spcPct val="70000"/>
              </a:lnSpc>
              <a:defRPr/>
            </a:pPr>
            <a:endParaRPr lang="en-US" sz="1200" dirty="0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255713" y="9202"/>
            <a:ext cx="5946775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rgbClr val="0000FF"/>
                </a:solidFill>
                <a:latin typeface="Arial" charset="0"/>
                <a:ea typeface="ＭＳ Ｐゴシック" charset="-128"/>
                <a:cs typeface="ＭＳ Ｐゴシック" charset="-128"/>
              </a:rPr>
              <a:t>Key points of </a:t>
            </a:r>
            <a:r>
              <a:rPr lang="en-US" sz="2400" b="1" cap="all" dirty="0">
                <a:solidFill>
                  <a:srgbClr val="0000FF"/>
                </a:solidFill>
                <a:latin typeface="Arial" charset="0"/>
                <a:ea typeface="ＭＳ Ｐゴシック" charset="-128"/>
                <a:cs typeface="ＭＳ Ｐゴシック" charset="-128"/>
              </a:rPr>
              <a:t>proto-sphera </a:t>
            </a:r>
            <a:r>
              <a:rPr lang="en-US" sz="2400" b="1" dirty="0">
                <a:solidFill>
                  <a:srgbClr val="0000FF"/>
                </a:solidFill>
                <a:latin typeface="Arial" charset="0"/>
                <a:ea typeface="ＭＳ Ｐゴシック" charset="-128"/>
                <a:cs typeface="ＭＳ Ｐゴシック" charset="-128"/>
              </a:rPr>
              <a:t>design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5472735" y="2623928"/>
            <a:ext cx="3498228" cy="2308324"/>
          </a:xfrm>
          <a:prstGeom prst="rect">
            <a:avLst/>
          </a:prstGeom>
          <a:noFill/>
          <a:ln w="12700" cmpd="sng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  <a:buClr>
                <a:srgbClr val="0000FF"/>
              </a:buClr>
            </a:pPr>
            <a:r>
              <a:rPr lang="en-GB" sz="1600" dirty="0">
                <a:solidFill>
                  <a:srgbClr val="008040"/>
                </a:solidFill>
                <a:ea typeface="Times New Roman" pitchFamily="-107" charset="0"/>
                <a:cs typeface="Times New Roman" pitchFamily="-107" charset="0"/>
              </a:rPr>
              <a:t>For low toroidal numbers n=1, 2 &amp; 3</a:t>
            </a:r>
          </a:p>
          <a:p>
            <a:pPr>
              <a:spcBef>
                <a:spcPct val="0"/>
              </a:spcBef>
              <a:buClr>
                <a:srgbClr val="0000FF"/>
              </a:buClr>
            </a:pPr>
            <a:r>
              <a:rPr lang="en-GB" sz="1600" dirty="0">
                <a:solidFill>
                  <a:srgbClr val="008040"/>
                </a:solidFill>
                <a:ea typeface="Times New Roman" pitchFamily="-107" charset="0"/>
                <a:cs typeface="Times New Roman" pitchFamily="-107" charset="0"/>
              </a:rPr>
              <a:t>ideal MHD stability obtained</a:t>
            </a:r>
          </a:p>
          <a:p>
            <a:pPr>
              <a:spcBef>
                <a:spcPct val="0"/>
              </a:spcBef>
              <a:buClr>
                <a:srgbClr val="0000FF"/>
              </a:buClr>
            </a:pPr>
            <a:endParaRPr lang="en-GB" sz="800" dirty="0">
              <a:ea typeface="Times New Roman" pitchFamily="-107" charset="0"/>
              <a:cs typeface="Times New Roman" pitchFamily="-107" charset="0"/>
            </a:endParaRPr>
          </a:p>
          <a:p>
            <a:pPr>
              <a:spcBef>
                <a:spcPct val="0"/>
              </a:spcBef>
              <a:buClr>
                <a:srgbClr val="0000FF"/>
              </a:buClr>
            </a:pPr>
            <a:r>
              <a:rPr lang="en-GB" sz="1600" dirty="0">
                <a:ea typeface="Times New Roman" pitchFamily="-107" charset="0"/>
                <a:cs typeface="Times New Roman" pitchFamily="-107" charset="0"/>
              </a:rPr>
              <a:t>expressed with</a:t>
            </a:r>
          </a:p>
          <a:p>
            <a:pPr>
              <a:spcBef>
                <a:spcPct val="0"/>
              </a:spcBef>
              <a:buClr>
                <a:srgbClr val="0000FF"/>
              </a:buClr>
              <a:buFontTx/>
              <a:buChar char="•"/>
            </a:pPr>
            <a:r>
              <a:rPr lang="en-GB" sz="1600" dirty="0">
                <a:ea typeface="Times New Roman" pitchFamily="-107" charset="0"/>
                <a:cs typeface="Times New Roman" pitchFamily="-107" charset="0"/>
              </a:rPr>
              <a:t> up to β</a:t>
            </a:r>
            <a:r>
              <a:rPr lang="en-GB" sz="1600" dirty="0">
                <a:latin typeface="Symbol" pitchFamily="-107" charset="2"/>
                <a:ea typeface="Times New Roman" pitchFamily="-107" charset="0"/>
                <a:cs typeface="Times New Roman" pitchFamily="-107" charset="0"/>
              </a:rPr>
              <a:t> </a:t>
            </a:r>
            <a:r>
              <a:rPr lang="en-GB" sz="1600" dirty="0">
                <a:solidFill>
                  <a:srgbClr val="008040"/>
                </a:solidFill>
                <a:ea typeface="Times New Roman" pitchFamily="-107" charset="0"/>
                <a:cs typeface="Times New Roman" pitchFamily="-107" charset="0"/>
              </a:rPr>
              <a:t>=</a:t>
            </a:r>
            <a:r>
              <a:rPr lang="en-GB" sz="1600" dirty="0">
                <a:ea typeface="Times New Roman" pitchFamily="-107" charset="0"/>
                <a:cs typeface="Times New Roman" pitchFamily="-107" charset="0"/>
              </a:rPr>
              <a:t> </a:t>
            </a:r>
            <a:r>
              <a:rPr lang="en-GB" sz="1600" dirty="0">
                <a:solidFill>
                  <a:srgbClr val="008040"/>
                </a:solidFill>
                <a:ea typeface="Times New Roman" pitchFamily="-107" charset="0"/>
                <a:cs typeface="Times New Roman" pitchFamily="-107" charset="0"/>
              </a:rPr>
              <a:t>21÷26%</a:t>
            </a:r>
            <a:r>
              <a:rPr lang="en-GB" sz="1600" dirty="0">
                <a:ea typeface="Times New Roman" pitchFamily="-107" charset="0"/>
                <a:cs typeface="Times New Roman" pitchFamily="-107" charset="0"/>
              </a:rPr>
              <a:t>  ,  I</a:t>
            </a:r>
            <a:r>
              <a:rPr lang="en-GB" sz="1600" baseline="-30000" dirty="0">
                <a:ea typeface="Times New Roman" pitchFamily="-107" charset="0"/>
                <a:cs typeface="Times New Roman" pitchFamily="-107" charset="0"/>
              </a:rPr>
              <a:t>ST</a:t>
            </a:r>
            <a:r>
              <a:rPr lang="en-GB" sz="1600" dirty="0">
                <a:ea typeface="Times New Roman" pitchFamily="-107" charset="0"/>
                <a:cs typeface="Times New Roman" pitchFamily="-107" charset="0"/>
              </a:rPr>
              <a:t>/I</a:t>
            </a:r>
            <a:r>
              <a:rPr lang="en-GB" sz="1600" baseline="-30000" dirty="0">
                <a:ea typeface="Times New Roman" pitchFamily="-107" charset="0"/>
                <a:cs typeface="Times New Roman" pitchFamily="-107" charset="0"/>
              </a:rPr>
              <a:t>e</a:t>
            </a:r>
            <a:r>
              <a:rPr lang="en-GB" sz="1600" dirty="0">
                <a:solidFill>
                  <a:srgbClr val="008040"/>
                </a:solidFill>
                <a:ea typeface="Times New Roman" pitchFamily="-107" charset="0"/>
                <a:cs typeface="Times New Roman" pitchFamily="-107" charset="0"/>
              </a:rPr>
              <a:t>= 0.5-1</a:t>
            </a:r>
          </a:p>
          <a:p>
            <a:pPr>
              <a:spcBef>
                <a:spcPct val="0"/>
              </a:spcBef>
              <a:buClr>
                <a:srgbClr val="0000FF"/>
              </a:buClr>
              <a:buFontTx/>
              <a:buChar char="•"/>
            </a:pPr>
            <a:r>
              <a:rPr lang="en-GB" sz="1600" dirty="0">
                <a:ea typeface="Times New Roman" pitchFamily="-107" charset="0"/>
                <a:cs typeface="Times New Roman" pitchFamily="-107" charset="0"/>
              </a:rPr>
              <a:t> up to β</a:t>
            </a:r>
            <a:r>
              <a:rPr lang="en-GB" sz="1600" dirty="0">
                <a:latin typeface="Symbol" pitchFamily="-107" charset="2"/>
                <a:ea typeface="Times New Roman" pitchFamily="-107" charset="0"/>
                <a:cs typeface="Times New Roman" pitchFamily="-107" charset="0"/>
              </a:rPr>
              <a:t> </a:t>
            </a:r>
            <a:r>
              <a:rPr lang="en-GB" sz="1600" dirty="0">
                <a:solidFill>
                  <a:srgbClr val="008040"/>
                </a:solidFill>
                <a:ea typeface="Times New Roman" pitchFamily="-107" charset="0"/>
                <a:cs typeface="Times New Roman" pitchFamily="-107" charset="0"/>
              </a:rPr>
              <a:t>= 14÷15%</a:t>
            </a:r>
            <a:r>
              <a:rPr lang="en-GB" sz="1600" dirty="0">
                <a:ea typeface="Times New Roman" pitchFamily="-107" charset="0"/>
                <a:cs typeface="Times New Roman" pitchFamily="-107" charset="0"/>
              </a:rPr>
              <a:t>  ,  I</a:t>
            </a:r>
            <a:r>
              <a:rPr lang="en-GB" sz="1600" baseline="-30000" dirty="0">
                <a:ea typeface="Times New Roman" pitchFamily="-107" charset="0"/>
                <a:cs typeface="Times New Roman" pitchFamily="-107" charset="0"/>
              </a:rPr>
              <a:t>ST</a:t>
            </a:r>
            <a:r>
              <a:rPr lang="en-GB" sz="1600" dirty="0">
                <a:ea typeface="Times New Roman" pitchFamily="-107" charset="0"/>
                <a:cs typeface="Times New Roman" pitchFamily="-107" charset="0"/>
              </a:rPr>
              <a:t>/I</a:t>
            </a:r>
            <a:r>
              <a:rPr lang="en-GB" sz="1600" baseline="-30000" dirty="0">
                <a:ea typeface="Times New Roman" pitchFamily="-107" charset="0"/>
                <a:cs typeface="Times New Roman" pitchFamily="-107" charset="0"/>
              </a:rPr>
              <a:t>e</a:t>
            </a:r>
            <a:r>
              <a:rPr lang="en-GB" sz="1600" dirty="0">
                <a:solidFill>
                  <a:srgbClr val="008040"/>
                </a:solidFill>
                <a:ea typeface="Times New Roman" pitchFamily="-107" charset="0"/>
                <a:cs typeface="Times New Roman" pitchFamily="-107" charset="0"/>
              </a:rPr>
              <a:t>= 2-4</a:t>
            </a:r>
            <a:r>
              <a:rPr lang="en-GB" sz="1600" dirty="0">
                <a:ea typeface="Times New Roman" pitchFamily="-107" charset="0"/>
                <a:cs typeface="Times New Roman" pitchFamily="-107" charset="0"/>
              </a:rPr>
              <a:t> </a:t>
            </a:r>
          </a:p>
          <a:p>
            <a:pPr>
              <a:spcBef>
                <a:spcPct val="0"/>
              </a:spcBef>
              <a:buClr>
                <a:srgbClr val="0000FF"/>
              </a:buClr>
            </a:pPr>
            <a:endParaRPr lang="en-GB" sz="800" dirty="0">
              <a:ea typeface="Times New Roman" pitchFamily="-107" charset="0"/>
              <a:cs typeface="Times New Roman" pitchFamily="-107" charset="0"/>
            </a:endParaRPr>
          </a:p>
          <a:p>
            <a:pPr>
              <a:spcBef>
                <a:spcPct val="0"/>
              </a:spcBef>
              <a:buClr>
                <a:srgbClr val="0000FF"/>
              </a:buClr>
            </a:pPr>
            <a:r>
              <a:rPr lang="en-GB" sz="1600" dirty="0">
                <a:ea typeface="Times New Roman" pitchFamily="-107" charset="0"/>
                <a:cs typeface="Times New Roman" pitchFamily="-107" charset="0"/>
              </a:rPr>
              <a:t>expressed with  </a:t>
            </a:r>
          </a:p>
          <a:p>
            <a:pPr>
              <a:spcBef>
                <a:spcPct val="0"/>
              </a:spcBef>
              <a:buClr>
                <a:srgbClr val="0000FF"/>
              </a:buClr>
              <a:buFontTx/>
              <a:buChar char="•"/>
            </a:pPr>
            <a:r>
              <a:rPr lang="en-GB" sz="1600" dirty="0">
                <a:ea typeface="Times New Roman" pitchFamily="-107" charset="0"/>
                <a:cs typeface="Times New Roman" pitchFamily="-107" charset="0"/>
              </a:rPr>
              <a:t> up to β</a:t>
            </a:r>
            <a:r>
              <a:rPr lang="en-GB" sz="1600" baseline="-30000" dirty="0">
                <a:ea typeface="Times New Roman" pitchFamily="-107" charset="0"/>
                <a:cs typeface="Times New Roman" pitchFamily="-107" charset="0"/>
              </a:rPr>
              <a:t>T0</a:t>
            </a:r>
            <a:r>
              <a:rPr lang="en-GB" sz="1600" dirty="0">
                <a:solidFill>
                  <a:srgbClr val="FF3399"/>
                </a:solidFill>
                <a:ea typeface="Times New Roman" pitchFamily="-107" charset="0"/>
                <a:cs typeface="Times New Roman" pitchFamily="-107" charset="0"/>
              </a:rPr>
              <a:t>=28÷29% </a:t>
            </a:r>
            <a:r>
              <a:rPr lang="en-GB" sz="1600" dirty="0">
                <a:solidFill>
                  <a:srgbClr val="000000"/>
                </a:solidFill>
                <a:ea typeface="Times New Roman" pitchFamily="-107" charset="0"/>
                <a:cs typeface="Times New Roman" pitchFamily="-107" charset="0"/>
              </a:rPr>
              <a:t>,  I</a:t>
            </a:r>
            <a:r>
              <a:rPr lang="en-GB" sz="1600" baseline="-30000" dirty="0">
                <a:solidFill>
                  <a:srgbClr val="000000"/>
                </a:solidFill>
                <a:ea typeface="Times New Roman" pitchFamily="-107" charset="0"/>
                <a:cs typeface="Times New Roman" pitchFamily="-107" charset="0"/>
              </a:rPr>
              <a:t>ST</a:t>
            </a:r>
            <a:r>
              <a:rPr lang="en-GB" sz="1600" dirty="0">
                <a:solidFill>
                  <a:srgbClr val="000000"/>
                </a:solidFill>
                <a:ea typeface="Times New Roman" pitchFamily="-107" charset="0"/>
                <a:cs typeface="Times New Roman" pitchFamily="-107" charset="0"/>
              </a:rPr>
              <a:t>/I</a:t>
            </a:r>
            <a:r>
              <a:rPr lang="en-GB" sz="1600" baseline="-30000" dirty="0">
                <a:solidFill>
                  <a:srgbClr val="000000"/>
                </a:solidFill>
                <a:ea typeface="Times New Roman" pitchFamily="-107" charset="0"/>
                <a:cs typeface="Times New Roman" pitchFamily="-107" charset="0"/>
              </a:rPr>
              <a:t>e</a:t>
            </a:r>
            <a:r>
              <a:rPr lang="en-GB" sz="1600" dirty="0">
                <a:solidFill>
                  <a:srgbClr val="FF3399"/>
                </a:solidFill>
                <a:ea typeface="Times New Roman" pitchFamily="-107" charset="0"/>
                <a:cs typeface="Times New Roman" pitchFamily="-107" charset="0"/>
              </a:rPr>
              <a:t>= 0.5-1</a:t>
            </a:r>
          </a:p>
          <a:p>
            <a:pPr>
              <a:spcBef>
                <a:spcPct val="0"/>
              </a:spcBef>
              <a:buClr>
                <a:srgbClr val="0000FF"/>
              </a:buClr>
              <a:buFontTx/>
              <a:buChar char="•"/>
            </a:pPr>
            <a:r>
              <a:rPr lang="en-GB" sz="1600" dirty="0">
                <a:ea typeface="Times New Roman" pitchFamily="-107" charset="0"/>
                <a:cs typeface="Times New Roman" pitchFamily="-107" charset="0"/>
              </a:rPr>
              <a:t> up to </a:t>
            </a:r>
            <a:r>
              <a:rPr lang="en-GB" sz="1600" dirty="0">
                <a:solidFill>
                  <a:srgbClr val="000000"/>
                </a:solidFill>
                <a:ea typeface="Times New Roman" pitchFamily="-107" charset="0"/>
                <a:cs typeface="Times New Roman" pitchFamily="-107" charset="0"/>
              </a:rPr>
              <a:t>β</a:t>
            </a:r>
            <a:r>
              <a:rPr lang="en-GB" sz="1600" baseline="-30000" dirty="0">
                <a:solidFill>
                  <a:srgbClr val="000000"/>
                </a:solidFill>
                <a:ea typeface="Times New Roman" pitchFamily="-107" charset="0"/>
                <a:cs typeface="Times New Roman" pitchFamily="-107" charset="0"/>
              </a:rPr>
              <a:t>T0</a:t>
            </a:r>
            <a:r>
              <a:rPr lang="en-GB" sz="1600" dirty="0">
                <a:solidFill>
                  <a:srgbClr val="FF3399"/>
                </a:solidFill>
                <a:ea typeface="Times New Roman" pitchFamily="-107" charset="0"/>
                <a:cs typeface="Times New Roman" pitchFamily="-107" charset="0"/>
              </a:rPr>
              <a:t>=72÷84% </a:t>
            </a:r>
            <a:r>
              <a:rPr lang="en-GB" sz="1600" dirty="0">
                <a:solidFill>
                  <a:srgbClr val="000000"/>
                </a:solidFill>
                <a:ea typeface="Times New Roman" pitchFamily="-107" charset="0"/>
                <a:cs typeface="Times New Roman" pitchFamily="-107" charset="0"/>
              </a:rPr>
              <a:t>,  I</a:t>
            </a:r>
            <a:r>
              <a:rPr lang="en-GB" sz="1600" baseline="-30000" dirty="0">
                <a:solidFill>
                  <a:srgbClr val="000000"/>
                </a:solidFill>
                <a:ea typeface="Times New Roman" pitchFamily="-107" charset="0"/>
                <a:cs typeface="Times New Roman" pitchFamily="-107" charset="0"/>
              </a:rPr>
              <a:t>ST</a:t>
            </a:r>
            <a:r>
              <a:rPr lang="en-GB" sz="1600" dirty="0">
                <a:solidFill>
                  <a:srgbClr val="000000"/>
                </a:solidFill>
                <a:ea typeface="Times New Roman" pitchFamily="-107" charset="0"/>
                <a:cs typeface="Times New Roman" pitchFamily="-107" charset="0"/>
              </a:rPr>
              <a:t>/I</a:t>
            </a:r>
            <a:r>
              <a:rPr lang="en-GB" sz="1600" baseline="-30000" dirty="0">
                <a:solidFill>
                  <a:srgbClr val="000000"/>
                </a:solidFill>
                <a:ea typeface="Times New Roman" pitchFamily="-107" charset="0"/>
                <a:cs typeface="Times New Roman" pitchFamily="-107" charset="0"/>
              </a:rPr>
              <a:t>e</a:t>
            </a:r>
            <a:r>
              <a:rPr lang="en-GB" sz="1600" dirty="0">
                <a:solidFill>
                  <a:srgbClr val="FF3399"/>
                </a:solidFill>
                <a:ea typeface="Times New Roman" pitchFamily="-107" charset="0"/>
                <a:cs typeface="Times New Roman" pitchFamily="-107" charset="0"/>
              </a:rPr>
              <a:t>= 2-4</a:t>
            </a:r>
            <a:r>
              <a:rPr lang="en-GB" sz="1600" dirty="0">
                <a:solidFill>
                  <a:srgbClr val="FF0000"/>
                </a:solidFill>
              </a:rPr>
              <a:t> </a:t>
            </a:r>
            <a:endParaRPr lang="it-IT" sz="1600" dirty="0">
              <a:solidFill>
                <a:srgbClr val="FF0000"/>
              </a:solidFill>
            </a:endParaRPr>
          </a:p>
        </p:txBody>
      </p:sp>
      <p:pic>
        <p:nvPicPr>
          <p:cNvPr id="37" name="Picture 36" descr="PS-unstable_n2_beta25%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90374" y="2448646"/>
            <a:ext cx="2060448" cy="2654808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3906865" y="2953432"/>
            <a:ext cx="15403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i="1" dirty="0">
                <a:latin typeface="Arial"/>
                <a:cs typeface="Arial"/>
              </a:rPr>
              <a:t>Examples of n=1&amp;2</a:t>
            </a:r>
          </a:p>
          <a:p>
            <a:r>
              <a:rPr lang="en-US" sz="1000" b="1" i="1" dirty="0">
                <a:latin typeface="Arial"/>
                <a:cs typeface="Arial"/>
              </a:rPr>
              <a:t>instabilities at high β</a:t>
            </a:r>
          </a:p>
        </p:txBody>
      </p:sp>
      <p:pic>
        <p:nvPicPr>
          <p:cNvPr id="40" name="Picture 39" descr="PS-unstable_n1_beta23%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063" y="2447511"/>
            <a:ext cx="1941576" cy="2687828"/>
          </a:xfrm>
          <a:prstGeom prst="rect">
            <a:avLst/>
          </a:prstGeom>
        </p:spPr>
      </p:pic>
      <p:pic>
        <p:nvPicPr>
          <p:cNvPr id="41" name="Picture 3"/>
          <p:cNvPicPr>
            <a:picLocks noChangeAspect="1" noChangeArrowheads="1"/>
          </p:cNvPicPr>
          <p:nvPr/>
        </p:nvPicPr>
        <mc:AlternateContent>
          <mc:Choice xmlns:ma="http://schemas.microsoft.com/office/mac/drawingml/2008/main" Requires="ma">
            <p:blipFill>
              <a:blip r:embed="rId5"/>
              <a:srcRect/>
              <a:stretch>
                <a:fillRect/>
              </a:stretch>
            </p:blipFill>
          </mc:Choice>
          <mc:Fallback>
            <p:blipFill>
              <a:blip r:embed="rId6"/>
              <a:srcRect/>
              <a:stretch>
                <a:fillRect/>
              </a:stretch>
            </p:blipFill>
          </mc:Fallback>
        </mc:AlternateContent>
        <p:spPr bwMode="auto">
          <a:xfrm>
            <a:off x="6844381" y="3250283"/>
            <a:ext cx="1813560" cy="350520"/>
          </a:xfrm>
          <a:prstGeom prst="rect">
            <a:avLst/>
          </a:prstGeom>
          <a:noFill/>
        </p:spPr>
      </p:pic>
      <p:pic>
        <p:nvPicPr>
          <p:cNvPr id="42" name="Picture 4"/>
          <p:cNvPicPr>
            <a:picLocks noChangeAspect="1" noChangeArrowheads="1"/>
          </p:cNvPicPr>
          <p:nvPr/>
        </p:nvPicPr>
        <mc:AlternateContent>
          <mc:Choice xmlns:ma="http://schemas.microsoft.com/office/mac/drawingml/2008/main" Requires="ma">
            <p:blipFill>
              <a:blip r:embed="rId7"/>
              <a:srcRect/>
              <a:stretch>
                <a:fillRect/>
              </a:stretch>
            </p:blipFill>
          </mc:Choice>
          <mc:Fallback>
            <p:blipFill>
              <a:blip r:embed="rId8"/>
              <a:srcRect/>
              <a:stretch>
                <a:fillRect/>
              </a:stretch>
            </p:blipFill>
          </mc:Fallback>
        </mc:AlternateContent>
        <p:spPr bwMode="auto">
          <a:xfrm>
            <a:off x="6854439" y="4072104"/>
            <a:ext cx="1783080" cy="350520"/>
          </a:xfrm>
          <a:prstGeom prst="rect">
            <a:avLst/>
          </a:prstGeom>
          <a:noFill/>
        </p:spPr>
      </p:pic>
      <p:sp>
        <p:nvSpPr>
          <p:cNvPr id="16" name="Line 25"/>
          <p:cNvSpPr>
            <a:spLocks noChangeShapeType="1"/>
          </p:cNvSpPr>
          <p:nvPr/>
        </p:nvSpPr>
        <p:spPr bwMode="auto">
          <a:xfrm flipH="1" flipV="1">
            <a:off x="3906864" y="3455457"/>
            <a:ext cx="1396036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193802" y="4891036"/>
            <a:ext cx="2895600" cy="252464"/>
          </a:xfrm>
        </p:spPr>
        <p:txBody>
          <a:bodyPr/>
          <a:lstStyle/>
          <a:p>
            <a:pPr>
              <a:defRPr/>
            </a:pPr>
            <a:r>
              <a:rPr lang="en-US" sz="1000" b="1" i="1" dirty="0">
                <a:solidFill>
                  <a:schemeClr val="accent5"/>
                </a:solidFill>
                <a:latin typeface="Arial"/>
                <a:cs typeface="Arial"/>
              </a:rPr>
              <a:t>EPR2016 | Auburn, 23-26 February</a:t>
            </a:r>
          </a:p>
        </p:txBody>
      </p:sp>
      <p:sp>
        <p:nvSpPr>
          <p:cNvPr id="11" name="Text Box 13"/>
          <p:cNvSpPr txBox="1">
            <a:spLocks noChangeArrowheads="1"/>
          </p:cNvSpPr>
          <p:nvPr/>
        </p:nvSpPr>
        <p:spPr bwMode="auto">
          <a:xfrm>
            <a:off x="8861425" y="4891036"/>
            <a:ext cx="28257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000" b="1" dirty="0">
                <a:solidFill>
                  <a:schemeClr val="accent2"/>
                </a:solidFill>
              </a:rPr>
              <a:t>6</a:t>
            </a:r>
            <a:endParaRPr lang="en-US" sz="1000" b="1" dirty="0"/>
          </a:p>
        </p:txBody>
      </p:sp>
      <p:sp>
        <p:nvSpPr>
          <p:cNvPr id="31" name="TextBox 7"/>
          <p:cNvSpPr txBox="1">
            <a:spLocks noChangeArrowheads="1"/>
          </p:cNvSpPr>
          <p:nvPr/>
        </p:nvSpPr>
        <p:spPr bwMode="auto">
          <a:xfrm>
            <a:off x="6367463" y="6253163"/>
            <a:ext cx="2454275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 b="1" i="1" dirty="0">
                <a:solidFill>
                  <a:srgbClr val="FF0000"/>
                </a:solidFill>
                <a:latin typeface="Calibri" pitchFamily="-107" charset="0"/>
              </a:rPr>
              <a:t>Smoke-ring-like formation</a:t>
            </a:r>
          </a:p>
        </p:txBody>
      </p:sp>
      <p:pic>
        <p:nvPicPr>
          <p:cNvPr id="35" name="Picture 1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957194" y="0"/>
            <a:ext cx="1183005" cy="651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6" name="Object 2"/>
          <p:cNvGraphicFramePr>
            <a:graphicFrameLocks noChangeAspect="1"/>
          </p:cNvGraphicFramePr>
          <p:nvPr/>
        </p:nvGraphicFramePr>
        <p:xfrm>
          <a:off x="6238018" y="340789"/>
          <a:ext cx="1263650" cy="2428875"/>
        </p:xfrm>
        <a:graphic>
          <a:graphicData uri="http://schemas.openxmlformats.org/presentationml/2006/ole">
            <p:oleObj spid="_x0000_s18434" name="Document" r:id="rId5" imgW="2526792" imgH="4855464" progId="Word.Document.8">
              <p:embed/>
            </p:oleObj>
          </a:graphicData>
        </a:graphic>
      </p:graphicFrame>
      <p:pic>
        <p:nvPicPr>
          <p:cNvPr id="17" name="Picture 11" descr="Beluga2.jp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51345" y="2624073"/>
            <a:ext cx="1706880" cy="2460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Rectangle 12"/>
          <p:cNvSpPr>
            <a:spLocks noChangeArrowheads="1"/>
          </p:cNvSpPr>
          <p:nvPr/>
        </p:nvSpPr>
        <p:spPr bwMode="auto">
          <a:xfrm>
            <a:off x="192621" y="2580178"/>
            <a:ext cx="248761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400" b="1" dirty="0">
                <a:solidFill>
                  <a:srgbClr val="FF020C"/>
                </a:solidFill>
                <a:latin typeface="Comic Sans MS" pitchFamily="-106" charset="0"/>
              </a:rPr>
              <a:t>“Smoke-ring like</a:t>
            </a:r>
          </a:p>
          <a:p>
            <a:r>
              <a:rPr lang="en-US" sz="1400" b="1" dirty="0">
                <a:solidFill>
                  <a:srgbClr val="FF020C"/>
                </a:solidFill>
                <a:latin typeface="Comic Sans MS" pitchFamily="-106" charset="0"/>
              </a:rPr>
              <a:t>self-organization”</a:t>
            </a:r>
            <a:endParaRPr lang="en-US" sz="1400" dirty="0">
              <a:latin typeface="Calibri" pitchFamily="-106" charset="0"/>
            </a:endParaRPr>
          </a:p>
        </p:txBody>
      </p:sp>
      <p:sp>
        <p:nvSpPr>
          <p:cNvPr id="19" name="TextBox 7"/>
          <p:cNvSpPr txBox="1">
            <a:spLocks noChangeArrowheads="1"/>
          </p:cNvSpPr>
          <p:nvPr/>
        </p:nvSpPr>
        <p:spPr bwMode="auto">
          <a:xfrm>
            <a:off x="7287532" y="398586"/>
            <a:ext cx="799501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solidFill>
                  <a:srgbClr val="008000"/>
                </a:solidFill>
              </a:rPr>
              <a:t>Anode</a:t>
            </a:r>
          </a:p>
        </p:txBody>
      </p:sp>
      <p:sp>
        <p:nvSpPr>
          <p:cNvPr id="20" name="TextBox 8"/>
          <p:cNvSpPr txBox="1">
            <a:spLocks noChangeArrowheads="1"/>
          </p:cNvSpPr>
          <p:nvPr/>
        </p:nvSpPr>
        <p:spPr bwMode="auto">
          <a:xfrm>
            <a:off x="7523902" y="2386389"/>
            <a:ext cx="89975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solidFill>
                  <a:srgbClr val="008000"/>
                </a:solidFill>
              </a:rPr>
              <a:t>Cathode</a:t>
            </a:r>
          </a:p>
        </p:txBody>
      </p:sp>
      <p:pic>
        <p:nvPicPr>
          <p:cNvPr id="21" name="Picture 7" descr="EtnaSmokeRingRise.jp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828583" y="2573159"/>
            <a:ext cx="1849120" cy="1166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18" descr="CrabNebula1.jpg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548949" y="2830981"/>
            <a:ext cx="2366010" cy="2322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19" descr="Hopf2a.jpg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 rot="2757569">
            <a:off x="5806463" y="3646282"/>
            <a:ext cx="1077849" cy="9639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TextBox 23"/>
          <p:cNvSpPr txBox="1"/>
          <p:nvPr/>
        </p:nvSpPr>
        <p:spPr>
          <a:xfrm>
            <a:off x="2815319" y="2573711"/>
            <a:ext cx="12642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  <a:latin typeface="Comic Sans MS"/>
                <a:cs typeface="Comic Sans MS"/>
              </a:rPr>
              <a:t>Etna volcano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01176" y="4724367"/>
            <a:ext cx="7358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  <a:latin typeface="Comic Sans MS"/>
                <a:cs typeface="Comic Sans MS"/>
              </a:rPr>
              <a:t>Beluga</a:t>
            </a:r>
          </a:p>
        </p:txBody>
      </p:sp>
      <p:sp>
        <p:nvSpPr>
          <p:cNvPr id="28" name="TextBox 20"/>
          <p:cNvSpPr txBox="1">
            <a:spLocks noChangeArrowheads="1"/>
          </p:cNvSpPr>
          <p:nvPr/>
        </p:nvSpPr>
        <p:spPr bwMode="auto">
          <a:xfrm>
            <a:off x="7008506" y="2795624"/>
            <a:ext cx="1415071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200" b="1" dirty="0">
                <a:solidFill>
                  <a:srgbClr val="FFFF00"/>
                </a:solidFill>
                <a:latin typeface="Comic Sans MS"/>
                <a:cs typeface="Comic Sans MS"/>
              </a:rPr>
              <a:t>Crab Nebula</a:t>
            </a:r>
          </a:p>
        </p:txBody>
      </p:sp>
      <p:pic>
        <p:nvPicPr>
          <p:cNvPr id="30" name="Irvine.mp4">
            <a:hlinkClick r:id="" action="ppaction://media"/>
          </p:cNvPr>
          <p:cNvPicPr/>
          <p:nvPr>
            <a:videoFile r:link="rId2"/>
          </p:nvPr>
        </p:nvPicPr>
        <p:blipFill>
          <a:blip r:embed="rId10"/>
          <a:stretch>
            <a:fillRect/>
          </a:stretch>
        </p:blipFill>
        <p:spPr>
          <a:xfrm>
            <a:off x="2192006" y="3740339"/>
            <a:ext cx="3724600" cy="1227123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3547850" y="3698130"/>
            <a:ext cx="251089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i="1" dirty="0">
                <a:solidFill>
                  <a:srgbClr val="008000"/>
                </a:solidFill>
              </a:rPr>
              <a:t>William Irvine-University of Chicago</a:t>
            </a:r>
          </a:p>
        </p:txBody>
      </p:sp>
      <p:sp>
        <p:nvSpPr>
          <p:cNvPr id="33" name="Text Box 6"/>
          <p:cNvSpPr txBox="1">
            <a:spLocks noChangeArrowheads="1"/>
          </p:cNvSpPr>
          <p:nvPr/>
        </p:nvSpPr>
        <p:spPr bwMode="auto">
          <a:xfrm>
            <a:off x="417391" y="376670"/>
            <a:ext cx="76168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1400" b="1" dirty="0">
                <a:latin typeface="Comic Sans MS" charset="0"/>
                <a:ea typeface="ＭＳ Ｐゴシック" charset="-128"/>
                <a:cs typeface="ＭＳ Ｐゴシック" charset="-128"/>
              </a:rPr>
              <a:t>Helicity </a:t>
            </a:r>
            <a:r>
              <a:rPr lang="en-US" sz="1400" b="1" cap="all" dirty="0">
                <a:latin typeface="Comic Sans MS" charset="0"/>
                <a:ea typeface="ＭＳ Ｐゴシック" charset="-128"/>
                <a:cs typeface="ＭＳ Ｐゴシック" charset="-128"/>
              </a:rPr>
              <a:t>i</a:t>
            </a:r>
            <a:r>
              <a:rPr lang="en-US" sz="1400" b="1" dirty="0">
                <a:latin typeface="Comic Sans MS" charset="0"/>
                <a:ea typeface="ＭＳ Ｐゴシック" charset="-128"/>
                <a:cs typeface="ＭＳ Ｐゴシック" charset="-128"/>
              </a:rPr>
              <a:t>njection</a:t>
            </a:r>
            <a:r>
              <a:rPr lang="en-US" sz="1400" dirty="0">
                <a:latin typeface="Comic Sans MS" charset="0"/>
                <a:ea typeface="ＭＳ Ｐゴシック" charset="-128"/>
                <a:cs typeface="ＭＳ Ｐゴシック" charset="-128"/>
              </a:rPr>
              <a:t> to sustain the plasma torus:</a:t>
            </a:r>
          </a:p>
          <a:p>
            <a:pPr>
              <a:defRPr/>
            </a:pPr>
            <a:r>
              <a:rPr lang="en-US" sz="1400" dirty="0">
                <a:latin typeface="Comic Sans MS" charset="0"/>
                <a:ea typeface="ＭＳ Ｐゴシック" charset="-128"/>
                <a:cs typeface="ＭＳ Ｐゴシック" charset="-128"/>
              </a:rPr>
              <a:t>driven relaxation of Plasma Central Column forms &amp; sustains the ST</a:t>
            </a:r>
          </a:p>
        </p:txBody>
      </p:sp>
      <p:sp>
        <p:nvSpPr>
          <p:cNvPr id="34" name="TextBox 9"/>
          <p:cNvSpPr txBox="1">
            <a:spLocks noChangeArrowheads="1"/>
          </p:cNvSpPr>
          <p:nvPr/>
        </p:nvSpPr>
        <p:spPr bwMode="auto">
          <a:xfrm>
            <a:off x="490416" y="1763985"/>
            <a:ext cx="447867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sz="1600" b="1" dirty="0">
                <a:solidFill>
                  <a:srgbClr val="FF020C"/>
                </a:solidFill>
              </a:rPr>
              <a:t>• I</a:t>
            </a:r>
            <a:r>
              <a:rPr lang="en-US" sz="1600" b="1" baseline="-25000" dirty="0">
                <a:solidFill>
                  <a:srgbClr val="FF020C"/>
                </a:solidFill>
              </a:rPr>
              <a:t>ST</a:t>
            </a:r>
            <a:r>
              <a:rPr lang="en-US" sz="1600" b="1" dirty="0">
                <a:solidFill>
                  <a:srgbClr val="FF020C"/>
                </a:solidFill>
              </a:rPr>
              <a:t>= 240 kA (4xI</a:t>
            </a:r>
            <a:r>
              <a:rPr lang="en-US" sz="1600" b="1" baseline="-25000" dirty="0">
                <a:solidFill>
                  <a:srgbClr val="FF020C"/>
                </a:solidFill>
              </a:rPr>
              <a:t>e</a:t>
            </a:r>
            <a:r>
              <a:rPr lang="en-US" sz="1600" b="1" dirty="0">
                <a:solidFill>
                  <a:srgbClr val="FF020C"/>
                </a:solidFill>
              </a:rPr>
              <a:t>) really achievable?</a:t>
            </a:r>
          </a:p>
          <a:p>
            <a:pPr eaLnBrk="0" hangingPunct="0"/>
            <a:r>
              <a:rPr lang="en-US" sz="1600" b="1" dirty="0">
                <a:solidFill>
                  <a:srgbClr val="FF020C"/>
                </a:solidFill>
              </a:rPr>
              <a:t>• Can it be sustained by H.I. for at least </a:t>
            </a:r>
            <a:r>
              <a:rPr lang="en-US" sz="1600" b="1" dirty="0">
                <a:solidFill>
                  <a:srgbClr val="FF020C"/>
                </a:solidFill>
                <a:latin typeface="Times New Roman" pitchFamily="-107" charset="0"/>
                <a:ea typeface="Times New Roman" pitchFamily="-107" charset="0"/>
                <a:cs typeface="Times New Roman" pitchFamily="-107" charset="0"/>
              </a:rPr>
              <a:t>τ</a:t>
            </a:r>
            <a:r>
              <a:rPr lang="en-US" sz="1600" b="1" baseline="-25000" dirty="0">
                <a:solidFill>
                  <a:srgbClr val="FF020C"/>
                </a:solidFill>
              </a:rPr>
              <a:t>R</a:t>
            </a:r>
            <a:r>
              <a:rPr lang="en-US" sz="1600" b="1" dirty="0">
                <a:solidFill>
                  <a:srgbClr val="FF020C"/>
                </a:solidFill>
                <a:latin typeface="Arial"/>
                <a:cs typeface="Arial"/>
              </a:rPr>
              <a:t>~</a:t>
            </a:r>
            <a:r>
              <a:rPr lang="en-US" sz="1600" b="1" dirty="0">
                <a:solidFill>
                  <a:srgbClr val="FF020C"/>
                </a:solidFill>
              </a:rPr>
              <a:t> 70 ms?</a:t>
            </a:r>
          </a:p>
          <a:p>
            <a:pPr eaLnBrk="0" hangingPunct="0"/>
            <a:r>
              <a:rPr lang="en-US" sz="1600" b="1" dirty="0">
                <a:solidFill>
                  <a:srgbClr val="FF020C"/>
                </a:solidFill>
              </a:rPr>
              <a:t>• Resistive MHD stability &amp; confinement?</a:t>
            </a:r>
            <a:endParaRPr lang="en-US" sz="1600" dirty="0"/>
          </a:p>
        </p:txBody>
      </p:sp>
      <p:sp>
        <p:nvSpPr>
          <p:cNvPr id="43" name="TextBox 17"/>
          <p:cNvSpPr txBox="1">
            <a:spLocks noChangeArrowheads="1"/>
          </p:cNvSpPr>
          <p:nvPr/>
        </p:nvSpPr>
        <p:spPr bwMode="auto">
          <a:xfrm>
            <a:off x="1022229" y="-19538"/>
            <a:ext cx="517366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400" b="1" dirty="0">
                <a:solidFill>
                  <a:srgbClr val="0000FF"/>
                </a:solidFill>
              </a:rPr>
              <a:t>Critical points of PROTO-SPHERA</a:t>
            </a:r>
          </a:p>
        </p:txBody>
      </p:sp>
      <p:pic>
        <p:nvPicPr>
          <p:cNvPr id="44" name="Picture 19" descr="Formule.png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588841" y="845577"/>
            <a:ext cx="4561672" cy="9854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" name="TextBox 20"/>
          <p:cNvSpPr txBox="1">
            <a:spLocks noChangeArrowheads="1"/>
          </p:cNvSpPr>
          <p:nvPr/>
        </p:nvSpPr>
        <p:spPr bwMode="auto">
          <a:xfrm>
            <a:off x="6915777" y="3020204"/>
            <a:ext cx="199468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000" dirty="0">
                <a:solidFill>
                  <a:srgbClr val="FFFF00"/>
                </a:solidFill>
                <a:latin typeface="Calibri" pitchFamily="-107" charset="0"/>
                <a:ea typeface="Calibri" pitchFamily="-107" charset="0"/>
                <a:cs typeface="Calibri" pitchFamily="-107" charset="0"/>
              </a:rPr>
              <a:t>magnetized configuration</a:t>
            </a:r>
          </a:p>
          <a:p>
            <a:r>
              <a:rPr lang="en-US" sz="1000" dirty="0">
                <a:solidFill>
                  <a:srgbClr val="FFFF00"/>
                </a:solidFill>
                <a:latin typeface="Calibri" pitchFamily="-107" charset="0"/>
                <a:ea typeface="Calibri" pitchFamily="-107" charset="0"/>
                <a:cs typeface="Calibri" pitchFamily="-107" charset="0"/>
              </a:rPr>
              <a:t>produced by Supernova explosion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19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video>
              <p:cMediaNode mute="1">
                <p:cTn id="12" repeatCount="indefinite" fill="remove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3"/>
          <p:cNvSpPr txBox="1">
            <a:spLocks noChangeArrowheads="1"/>
          </p:cNvSpPr>
          <p:nvPr/>
        </p:nvSpPr>
        <p:spPr bwMode="auto">
          <a:xfrm>
            <a:off x="8861425" y="4891036"/>
            <a:ext cx="28257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000" b="1" dirty="0">
                <a:solidFill>
                  <a:schemeClr val="accent2"/>
                </a:solidFill>
              </a:rPr>
              <a:t>7</a:t>
            </a:r>
            <a:endParaRPr lang="en-US" sz="1000" b="1" dirty="0"/>
          </a:p>
        </p:txBody>
      </p:sp>
      <p:pic>
        <p:nvPicPr>
          <p:cNvPr id="35" name="Picture 1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57194" y="0"/>
            <a:ext cx="1183005" cy="651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Picture 5" descr="VacuumTestGroup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4680481" y="2674428"/>
            <a:ext cx="3637280" cy="2044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" name="TextBox 35"/>
          <p:cNvSpPr txBox="1">
            <a:spLocks noChangeArrowheads="1"/>
          </p:cNvSpPr>
          <p:nvPr/>
        </p:nvSpPr>
        <p:spPr bwMode="auto">
          <a:xfrm>
            <a:off x="210306" y="2339137"/>
            <a:ext cx="809796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dirty="0">
                <a:solidFill>
                  <a:srgbClr val="008000"/>
                </a:solidFill>
                <a:latin typeface="Calibri"/>
                <a:cs typeface="Calibri"/>
              </a:rPr>
              <a:t>PROTO-SPHERA was built (2006-2009) by ASG Superconductors of Genoa, cost 1 M€</a:t>
            </a:r>
          </a:p>
        </p:txBody>
      </p:sp>
      <p:pic>
        <p:nvPicPr>
          <p:cNvPr id="38" name="Picture 37" descr="Start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53533" y="351346"/>
            <a:ext cx="6164580" cy="2034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" name="TextBox 39"/>
          <p:cNvSpPr txBox="1"/>
          <p:nvPr/>
        </p:nvSpPr>
        <p:spPr>
          <a:xfrm>
            <a:off x="121568" y="3315"/>
            <a:ext cx="7672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8000"/>
                </a:solidFill>
                <a:latin typeface="Calibri"/>
                <a:cs typeface="Calibri"/>
              </a:rPr>
              <a:t>Cylindrical vacuum vessel was START vacuum vessel, donated by Culham in 2004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989234" y="351343"/>
            <a:ext cx="47567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i="1" dirty="0"/>
              <a:t>Culham     …to Frascati the old vacuum </a:t>
            </a:r>
            <a:r>
              <a:rPr lang="en-US" sz="1400" b="1" i="1" dirty="0">
                <a:solidFill>
                  <a:schemeClr val="bg1"/>
                </a:solidFill>
              </a:rPr>
              <a:t>vessel found its way…</a:t>
            </a:r>
          </a:p>
        </p:txBody>
      </p:sp>
      <p:sp>
        <p:nvSpPr>
          <p:cNvPr id="48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924818" y="4891036"/>
            <a:ext cx="2895600" cy="252464"/>
          </a:xfrm>
        </p:spPr>
        <p:txBody>
          <a:bodyPr/>
          <a:lstStyle/>
          <a:p>
            <a:pPr>
              <a:defRPr/>
            </a:pPr>
            <a:r>
              <a:rPr lang="en-US" sz="1000" b="1" i="1" dirty="0">
                <a:solidFill>
                  <a:schemeClr val="accent5"/>
                </a:solidFill>
                <a:latin typeface="Arial"/>
                <a:cs typeface="Arial"/>
              </a:rPr>
              <a:t>EPR2016 | Auburn, 23-26 February</a:t>
            </a:r>
          </a:p>
        </p:txBody>
      </p:sp>
      <p:sp>
        <p:nvSpPr>
          <p:cNvPr id="49" name="TextBox 9"/>
          <p:cNvSpPr txBox="1">
            <a:spLocks noChangeArrowheads="1"/>
          </p:cNvSpPr>
          <p:nvPr/>
        </p:nvSpPr>
        <p:spPr bwMode="auto">
          <a:xfrm>
            <a:off x="498903" y="2895785"/>
            <a:ext cx="194597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b="1" i="1" dirty="0">
                <a:solidFill>
                  <a:srgbClr val="FF0000"/>
                </a:solidFill>
                <a:latin typeface="Calibri"/>
                <a:cs typeface="Calibri"/>
              </a:rPr>
              <a:t>Years 2004 - 2010:</a:t>
            </a:r>
          </a:p>
        </p:txBody>
      </p:sp>
      <p:pic>
        <p:nvPicPr>
          <p:cNvPr id="50" name="Picture 49" descr="Zampe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92588" y="2660058"/>
            <a:ext cx="1493520" cy="2097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" name="Picture 50" descr="Hopf2a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51317">
            <a:off x="374989" y="2680383"/>
            <a:ext cx="2030730" cy="1824355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953533" y="4763138"/>
            <a:ext cx="74718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>
                <a:solidFill>
                  <a:srgbClr val="FF0000"/>
                </a:solidFill>
                <a:latin typeface="Calibri"/>
                <a:cs typeface="Calibri"/>
              </a:rPr>
              <a:t>…from ideas 	       …to detailed design			                                                   …to hard metal</a:t>
            </a:r>
          </a:p>
        </p:txBody>
      </p:sp>
      <p:cxnSp>
        <p:nvCxnSpPr>
          <p:cNvPr id="15" name="Straight Arrow Connector 14"/>
          <p:cNvCxnSpPr/>
          <p:nvPr/>
        </p:nvCxnSpPr>
        <p:spPr>
          <a:xfrm flipV="1">
            <a:off x="1179424" y="4726223"/>
            <a:ext cx="6614472" cy="8370"/>
          </a:xfrm>
          <a:prstGeom prst="straightConnector1">
            <a:avLst/>
          </a:prstGeom>
          <a:ln w="38100">
            <a:solidFill>
              <a:srgbClr val="FF0000"/>
            </a:solidFill>
            <a:tailEnd type="arrow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3"/>
          <p:cNvSpPr txBox="1">
            <a:spLocks noChangeArrowheads="1"/>
          </p:cNvSpPr>
          <p:nvPr/>
        </p:nvSpPr>
        <p:spPr bwMode="auto">
          <a:xfrm>
            <a:off x="8861425" y="4891036"/>
            <a:ext cx="28257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000" b="1" dirty="0">
                <a:solidFill>
                  <a:schemeClr val="accent2"/>
                </a:solidFill>
              </a:rPr>
              <a:t>8</a:t>
            </a:r>
            <a:endParaRPr lang="en-US" sz="1000" b="1" dirty="0"/>
          </a:p>
        </p:txBody>
      </p:sp>
      <p:pic>
        <p:nvPicPr>
          <p:cNvPr id="35" name="Picture 1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57194" y="0"/>
            <a:ext cx="1183005" cy="651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193802" y="4891036"/>
            <a:ext cx="2895600" cy="252464"/>
          </a:xfrm>
        </p:spPr>
        <p:txBody>
          <a:bodyPr/>
          <a:lstStyle/>
          <a:p>
            <a:pPr>
              <a:defRPr/>
            </a:pPr>
            <a:r>
              <a:rPr lang="en-US" sz="1000" b="1" i="1" dirty="0">
                <a:solidFill>
                  <a:schemeClr val="accent5"/>
                </a:solidFill>
                <a:latin typeface="Arial"/>
                <a:cs typeface="Arial"/>
              </a:rPr>
              <a:t>EPR2016 | Auburn, 23-26 February</a:t>
            </a:r>
          </a:p>
        </p:txBody>
      </p:sp>
      <p:sp>
        <p:nvSpPr>
          <p:cNvPr id="7" name="TextBox 8"/>
          <p:cNvSpPr txBox="1">
            <a:spLocks noChangeArrowheads="1"/>
          </p:cNvSpPr>
          <p:nvPr/>
        </p:nvSpPr>
        <p:spPr bwMode="auto">
          <a:xfrm>
            <a:off x="3370935" y="399"/>
            <a:ext cx="4161162" cy="1046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GB" sz="2000" b="1" cap="all" dirty="0">
                <a:solidFill>
                  <a:srgbClr val="D91A1D"/>
                </a:solidFill>
                <a:ea typeface="Arial" pitchFamily="-107" charset="0"/>
                <a:cs typeface="Arial" pitchFamily="-107" charset="0"/>
              </a:rPr>
              <a:t>Proto-Sphera </a:t>
            </a:r>
            <a:r>
              <a:rPr lang="en-GB" sz="2000" b="1" dirty="0">
                <a:solidFill>
                  <a:srgbClr val="D91A1D"/>
                </a:solidFill>
                <a:ea typeface="Arial" pitchFamily="-107" charset="0"/>
                <a:cs typeface="Arial" pitchFamily="-107" charset="0"/>
              </a:rPr>
              <a:t>Phase-2</a:t>
            </a:r>
          </a:p>
          <a:p>
            <a:r>
              <a:rPr lang="en-GB" sz="1200" b="1" dirty="0">
                <a:solidFill>
                  <a:srgbClr val="008000"/>
                </a:solidFill>
                <a:latin typeface="Times New Roman" pitchFamily="-107" charset="0"/>
              </a:rPr>
              <a:t>Aims: ST formation, compression &amp; sustainment</a:t>
            </a:r>
            <a:endParaRPr lang="en-GB" sz="1200" b="1" dirty="0">
              <a:solidFill>
                <a:srgbClr val="008040"/>
              </a:solidFill>
              <a:latin typeface="Times New Roman" pitchFamily="-107" charset="0"/>
            </a:endParaRPr>
          </a:p>
          <a:p>
            <a:r>
              <a:rPr lang="en-GB" sz="1200" b="1" dirty="0">
                <a:solidFill>
                  <a:srgbClr val="008040"/>
                </a:solidFill>
                <a:latin typeface="Times New Roman" pitchFamily="-107" charset="0"/>
              </a:rPr>
              <a:t>(</a:t>
            </a:r>
            <a:r>
              <a:rPr lang="en-GB" sz="1200" b="1" i="1" dirty="0">
                <a:solidFill>
                  <a:srgbClr val="008040"/>
                </a:solidFill>
                <a:latin typeface="Times New Roman" pitchFamily="-107" charset="0"/>
              </a:rPr>
              <a:t>All parts will be reused</a:t>
            </a:r>
            <a:r>
              <a:rPr lang="en-GB" sz="1200" b="1" dirty="0">
                <a:solidFill>
                  <a:srgbClr val="008040"/>
                </a:solidFill>
                <a:latin typeface="Times New Roman" pitchFamily="-107" charset="0"/>
              </a:rPr>
              <a:t>) </a:t>
            </a:r>
            <a:endParaRPr lang="en-GB" sz="1200" b="1" dirty="0">
              <a:solidFill>
                <a:srgbClr val="D91A1D"/>
              </a:solidFill>
              <a:ea typeface="Arial" pitchFamily="-107" charset="0"/>
              <a:cs typeface="Arial" pitchFamily="-107" charset="0"/>
            </a:endParaRPr>
          </a:p>
          <a:p>
            <a:endParaRPr lang="en-US" dirty="0"/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6446838" y="499524"/>
            <a:ext cx="2654300" cy="2215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400" b="1" dirty="0"/>
              <a:t>By adding:</a:t>
            </a:r>
          </a:p>
          <a:p>
            <a:endParaRPr lang="en-US" sz="800" dirty="0"/>
          </a:p>
          <a:p>
            <a:pPr>
              <a:buFont typeface="Arial" pitchFamily="-107" charset="0"/>
              <a:buChar char="•"/>
            </a:pPr>
            <a:r>
              <a:rPr lang="en-US" sz="1400" dirty="0"/>
              <a:t> 5 pair of new PF coils</a:t>
            </a:r>
          </a:p>
          <a:p>
            <a:pPr>
              <a:buFont typeface="Arial" pitchFamily="-107" charset="0"/>
              <a:buChar char="•"/>
            </a:pPr>
            <a:endParaRPr lang="en-US" sz="800" dirty="0"/>
          </a:p>
          <a:p>
            <a:pPr>
              <a:buFont typeface="Arial" pitchFamily="-107" charset="0"/>
              <a:buChar char="•"/>
            </a:pPr>
            <a:r>
              <a:rPr lang="en-US" sz="1400" dirty="0"/>
              <a:t> New power supplies</a:t>
            </a:r>
          </a:p>
          <a:p>
            <a:pPr>
              <a:buFont typeface="Arial" pitchFamily="-107" charset="0"/>
              <a:buChar char="•"/>
            </a:pPr>
            <a:endParaRPr lang="en-US" sz="800" dirty="0"/>
          </a:p>
          <a:p>
            <a:pPr>
              <a:buFont typeface="Arial" pitchFamily="-107" charset="0"/>
              <a:buChar char="•"/>
            </a:pPr>
            <a:r>
              <a:rPr lang="en-US" sz="1400" dirty="0"/>
              <a:t> Full amount of Tungsten        wires (324 Vs 54) on the directly heated cathode</a:t>
            </a:r>
          </a:p>
          <a:p>
            <a:r>
              <a:rPr lang="en-US" sz="1400" dirty="0"/>
              <a:t>now only partially filled</a:t>
            </a:r>
          </a:p>
          <a:p>
            <a:pPr>
              <a:buFont typeface="Arial" pitchFamily="-107" charset="0"/>
              <a:buChar char="•"/>
            </a:pPr>
            <a:endParaRPr lang="en-US" sz="1600" dirty="0"/>
          </a:p>
        </p:txBody>
      </p:sp>
      <p:pic>
        <p:nvPicPr>
          <p:cNvPr id="12" name="Picture 11" descr="05Cathode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65372" y="3541008"/>
            <a:ext cx="2027428" cy="1518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2" descr="03Cathode_Module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966422" y="2437073"/>
            <a:ext cx="152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Box 7"/>
          <p:cNvSpPr txBox="1">
            <a:spLocks noChangeArrowheads="1"/>
          </p:cNvSpPr>
          <p:nvPr/>
        </p:nvSpPr>
        <p:spPr bwMode="auto">
          <a:xfrm>
            <a:off x="671422" y="4515893"/>
            <a:ext cx="1839200" cy="600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Comic Sans MS"/>
                <a:cs typeface="Comic Sans MS"/>
              </a:rPr>
              <a:t>8 PF coils</a:t>
            </a:r>
          </a:p>
          <a:p>
            <a:pPr algn="ctr">
              <a:spcAft>
                <a:spcPts val="600"/>
              </a:spcAft>
            </a:pPr>
            <a:r>
              <a:rPr lang="en-US" sz="1400" dirty="0">
                <a:solidFill>
                  <a:srgbClr val="660066"/>
                </a:solidFill>
                <a:latin typeface="Comic Sans MS"/>
                <a:cs typeface="Comic Sans MS"/>
              </a:rPr>
              <a:t>Centerpost only</a:t>
            </a:r>
          </a:p>
        </p:txBody>
      </p:sp>
      <p:sp>
        <p:nvSpPr>
          <p:cNvPr id="18" name="TextBox 8"/>
          <p:cNvSpPr txBox="1">
            <a:spLocks noChangeArrowheads="1"/>
          </p:cNvSpPr>
          <p:nvPr/>
        </p:nvSpPr>
        <p:spPr bwMode="auto">
          <a:xfrm>
            <a:off x="3879002" y="4507920"/>
            <a:ext cx="152958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omic Sans MS"/>
                <a:cs typeface="Comic Sans MS"/>
              </a:rPr>
              <a:t>8 </a:t>
            </a:r>
            <a:r>
              <a:rPr lang="en-US" sz="1600" dirty="0">
                <a:latin typeface="Comic Sans MS"/>
                <a:cs typeface="Comic Sans MS"/>
              </a:rPr>
              <a:t>+ </a:t>
            </a:r>
            <a:r>
              <a:rPr lang="en-US" sz="1600" dirty="0">
                <a:solidFill>
                  <a:srgbClr val="FF0000"/>
                </a:solidFill>
                <a:latin typeface="Comic Sans MS"/>
                <a:cs typeface="Comic Sans MS"/>
              </a:rPr>
              <a:t>10 PF coils</a:t>
            </a:r>
          </a:p>
        </p:txBody>
      </p:sp>
      <p:pic>
        <p:nvPicPr>
          <p:cNvPr id="23" name="Picture 22" descr="Multi-Pinch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8705" y="974218"/>
            <a:ext cx="2362113" cy="3536820"/>
          </a:xfrm>
          <a:prstGeom prst="rect">
            <a:avLst/>
          </a:prstGeom>
        </p:spPr>
      </p:pic>
      <p:pic>
        <p:nvPicPr>
          <p:cNvPr id="24" name="Picture 23" descr="Proto-Sphera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73490" y="1033520"/>
            <a:ext cx="2197019" cy="3492372"/>
          </a:xfrm>
          <a:prstGeom prst="rect">
            <a:avLst/>
          </a:prstGeom>
        </p:spPr>
      </p:pic>
      <p:sp>
        <p:nvSpPr>
          <p:cNvPr id="27" name="Text Box 43"/>
          <p:cNvSpPr txBox="1">
            <a:spLocks noChangeArrowheads="1"/>
          </p:cNvSpPr>
          <p:nvPr/>
        </p:nvSpPr>
        <p:spPr bwMode="auto">
          <a:xfrm>
            <a:off x="28575" y="-18197"/>
            <a:ext cx="4000500" cy="1138773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2000" b="1" cap="all" dirty="0">
                <a:solidFill>
                  <a:srgbClr val="D91A1D"/>
                </a:solidFill>
                <a:ea typeface="Arial" pitchFamily="-107" charset="0"/>
                <a:cs typeface="Arial" pitchFamily="-107" charset="0"/>
              </a:rPr>
              <a:t>Proto-Sphera </a:t>
            </a:r>
            <a:r>
              <a:rPr lang="en-GB" sz="2000" b="1" dirty="0">
                <a:solidFill>
                  <a:srgbClr val="D91A1D"/>
                </a:solidFill>
                <a:ea typeface="Arial" pitchFamily="-107" charset="0"/>
                <a:cs typeface="Arial" pitchFamily="-107" charset="0"/>
              </a:rPr>
              <a:t>Phase-1</a:t>
            </a:r>
          </a:p>
          <a:p>
            <a:r>
              <a:rPr lang="en-GB" sz="1200" b="1" dirty="0">
                <a:solidFill>
                  <a:srgbClr val="008000"/>
                </a:solidFill>
                <a:latin typeface="Times New Roman" pitchFamily="-107" charset="0"/>
              </a:rPr>
              <a:t>Aims:</a:t>
            </a:r>
          </a:p>
          <a:p>
            <a:r>
              <a:rPr lang="en-GB" sz="1200" b="1" dirty="0">
                <a:solidFill>
                  <a:srgbClr val="008000"/>
                </a:solidFill>
                <a:latin typeface="Times New Roman" pitchFamily="-107" charset="0"/>
              </a:rPr>
              <a:t>1) Breakdown</a:t>
            </a:r>
          </a:p>
          <a:p>
            <a:r>
              <a:rPr lang="en-GB" sz="1200" b="1" dirty="0">
                <a:solidFill>
                  <a:srgbClr val="008000"/>
                </a:solidFill>
                <a:latin typeface="Times New Roman" pitchFamily="-107" charset="0"/>
              </a:rPr>
              <a:t>2) Stable formation of plasma ‘mushrooms’</a:t>
            </a:r>
          </a:p>
          <a:p>
            <a:r>
              <a:rPr lang="en-GB" sz="1200" b="1" dirty="0">
                <a:solidFill>
                  <a:srgbClr val="008000"/>
                </a:solidFill>
                <a:latin typeface="Times New Roman" pitchFamily="-107" charset="0"/>
              </a:rPr>
              <a:t>3) Stable (≈1 s) achievement of I</a:t>
            </a:r>
            <a:r>
              <a:rPr lang="en-GB" sz="1200" b="1" baseline="-25000" dirty="0">
                <a:solidFill>
                  <a:srgbClr val="008000"/>
                </a:solidFill>
                <a:latin typeface="Times New Roman" pitchFamily="-107" charset="0"/>
              </a:rPr>
              <a:t>e </a:t>
            </a:r>
            <a:r>
              <a:rPr lang="en-GB" sz="1200" b="1" dirty="0">
                <a:solidFill>
                  <a:srgbClr val="008000"/>
                </a:solidFill>
                <a:latin typeface="Times New Roman" pitchFamily="-107" charset="0"/>
              </a:rPr>
              <a:t>=</a:t>
            </a:r>
            <a:r>
              <a:rPr lang="en-GB" sz="1200" b="1" baseline="-25000" dirty="0">
                <a:solidFill>
                  <a:srgbClr val="008000"/>
                </a:solidFill>
                <a:latin typeface="Times New Roman" pitchFamily="-107" charset="0"/>
              </a:rPr>
              <a:t> </a:t>
            </a:r>
            <a:r>
              <a:rPr lang="en-GB" sz="1200" b="1" dirty="0">
                <a:solidFill>
                  <a:srgbClr val="008000"/>
                </a:solidFill>
                <a:latin typeface="Times New Roman" pitchFamily="-107" charset="0"/>
              </a:rPr>
              <a:t>8.5 kA</a:t>
            </a:r>
          </a:p>
        </p:txBody>
      </p:sp>
      <p:sp>
        <p:nvSpPr>
          <p:cNvPr id="22" name="Line 25"/>
          <p:cNvSpPr>
            <a:spLocks noChangeShapeType="1"/>
          </p:cNvSpPr>
          <p:nvPr/>
        </p:nvSpPr>
        <p:spPr bwMode="auto">
          <a:xfrm>
            <a:off x="258704" y="1120576"/>
            <a:ext cx="412717" cy="275782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5" name="Line 25"/>
          <p:cNvSpPr>
            <a:spLocks noChangeShapeType="1"/>
          </p:cNvSpPr>
          <p:nvPr/>
        </p:nvSpPr>
        <p:spPr bwMode="auto">
          <a:xfrm>
            <a:off x="4545079" y="796808"/>
            <a:ext cx="0" cy="500062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6" name="Line 25"/>
          <p:cNvSpPr>
            <a:spLocks noChangeShapeType="1"/>
          </p:cNvSpPr>
          <p:nvPr/>
        </p:nvSpPr>
        <p:spPr bwMode="auto">
          <a:xfrm flipH="1" flipV="1">
            <a:off x="1507599" y="2339642"/>
            <a:ext cx="246713" cy="2235531"/>
          </a:xfrm>
          <a:prstGeom prst="line">
            <a:avLst/>
          </a:prstGeom>
          <a:noFill/>
          <a:ln w="31750">
            <a:solidFill>
              <a:schemeClr val="bg1">
                <a:lumMod val="65000"/>
              </a:schemeClr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4" name="Line 25"/>
          <p:cNvSpPr>
            <a:spLocks noChangeShapeType="1"/>
          </p:cNvSpPr>
          <p:nvPr/>
        </p:nvSpPr>
        <p:spPr bwMode="auto">
          <a:xfrm flipV="1">
            <a:off x="1754313" y="3305211"/>
            <a:ext cx="211656" cy="1269963"/>
          </a:xfrm>
          <a:prstGeom prst="line">
            <a:avLst/>
          </a:prstGeom>
          <a:noFill/>
          <a:ln w="31750">
            <a:solidFill>
              <a:schemeClr val="bg1">
                <a:lumMod val="65000"/>
              </a:schemeClr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6" name="Line 25"/>
          <p:cNvSpPr>
            <a:spLocks noChangeShapeType="1"/>
          </p:cNvSpPr>
          <p:nvPr/>
        </p:nvSpPr>
        <p:spPr bwMode="auto">
          <a:xfrm flipV="1">
            <a:off x="4873581" y="3104666"/>
            <a:ext cx="0" cy="1470503"/>
          </a:xfrm>
          <a:prstGeom prst="line">
            <a:avLst/>
          </a:prstGeom>
          <a:noFill/>
          <a:ln w="317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7" name="Line 25"/>
          <p:cNvSpPr>
            <a:spLocks noChangeShapeType="1"/>
          </p:cNvSpPr>
          <p:nvPr/>
        </p:nvSpPr>
        <p:spPr bwMode="auto">
          <a:xfrm flipH="1" flipV="1">
            <a:off x="4240588" y="2532655"/>
            <a:ext cx="632992" cy="2042516"/>
          </a:xfrm>
          <a:prstGeom prst="line">
            <a:avLst/>
          </a:prstGeom>
          <a:noFill/>
          <a:ln w="317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8" name="Line 25"/>
          <p:cNvSpPr>
            <a:spLocks noChangeShapeType="1"/>
          </p:cNvSpPr>
          <p:nvPr/>
        </p:nvSpPr>
        <p:spPr bwMode="auto">
          <a:xfrm flipH="1">
            <a:off x="6701859" y="2443531"/>
            <a:ext cx="0" cy="1097477"/>
          </a:xfrm>
          <a:prstGeom prst="line">
            <a:avLst/>
          </a:prstGeom>
          <a:noFill/>
          <a:ln w="28575">
            <a:solidFill>
              <a:srgbClr val="FF6600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9" name="Line 25"/>
          <p:cNvSpPr>
            <a:spLocks noChangeShapeType="1"/>
          </p:cNvSpPr>
          <p:nvPr/>
        </p:nvSpPr>
        <p:spPr bwMode="auto">
          <a:xfrm>
            <a:off x="6701859" y="3168788"/>
            <a:ext cx="509368" cy="0"/>
          </a:xfrm>
          <a:prstGeom prst="line">
            <a:avLst/>
          </a:prstGeom>
          <a:noFill/>
          <a:ln w="28575">
            <a:solidFill>
              <a:srgbClr val="FF6600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3"/>
          <p:cNvSpPr txBox="1">
            <a:spLocks noChangeArrowheads="1"/>
          </p:cNvSpPr>
          <p:nvPr/>
        </p:nvSpPr>
        <p:spPr bwMode="auto">
          <a:xfrm>
            <a:off x="8861425" y="4891036"/>
            <a:ext cx="28257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000" b="1" dirty="0">
                <a:solidFill>
                  <a:schemeClr val="accent2"/>
                </a:solidFill>
              </a:rPr>
              <a:t>9</a:t>
            </a:r>
            <a:endParaRPr lang="en-US" sz="1000" b="1" dirty="0"/>
          </a:p>
        </p:txBody>
      </p:sp>
      <p:pic>
        <p:nvPicPr>
          <p:cNvPr id="35" name="Picture 1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57194" y="0"/>
            <a:ext cx="1183005" cy="651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TextBox 21"/>
          <p:cNvSpPr txBox="1"/>
          <p:nvPr/>
        </p:nvSpPr>
        <p:spPr>
          <a:xfrm>
            <a:off x="-7775" y="-52659"/>
            <a:ext cx="9073417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b="1" dirty="0"/>
              <a:t>The poloidal field (PF) coils designed as two sets each connected in series </a:t>
            </a:r>
          </a:p>
          <a:p>
            <a:pPr>
              <a:spcAft>
                <a:spcPts val="600"/>
              </a:spcAft>
            </a:pPr>
            <a:r>
              <a:rPr lang="en-US" sz="1400" dirty="0">
                <a:solidFill>
                  <a:srgbClr val="00AF6F"/>
                </a:solidFill>
              </a:rPr>
              <a:t>Group B (4+4 coils): Centerpost shaping PF coils …</a:t>
            </a:r>
            <a:r>
              <a:rPr lang="en-US" sz="1400" b="1" dirty="0">
                <a:solidFill>
                  <a:srgbClr val="00AF6F"/>
                </a:solidFill>
              </a:rPr>
              <a:t>thick AISI casings (</a:t>
            </a:r>
            <a:r>
              <a:rPr lang="el-GR" sz="1400" b="1">
                <a:solidFill>
                  <a:srgbClr val="00AF6F"/>
                </a:solidFill>
                <a:latin typeface="Times New Roman"/>
                <a:cs typeface="Times New Roman"/>
              </a:rPr>
              <a:t>τ</a:t>
            </a:r>
            <a:r>
              <a:rPr lang="en-US" sz="1400" b="1" dirty="0">
                <a:solidFill>
                  <a:srgbClr val="00AF6F"/>
                </a:solidFill>
                <a:latin typeface="Times New Roman"/>
                <a:cs typeface="Times New Roman"/>
              </a:rPr>
              <a:t>~</a:t>
            </a:r>
            <a:r>
              <a:rPr lang="en-US" sz="1400" b="1" dirty="0">
                <a:solidFill>
                  <a:srgbClr val="00AF6F"/>
                </a:solidFill>
              </a:rPr>
              <a:t>2ms),</a:t>
            </a:r>
            <a:r>
              <a:rPr lang="en-US" sz="1400" i="1" dirty="0">
                <a:solidFill>
                  <a:srgbClr val="00AF6F"/>
                </a:solidFill>
              </a:rPr>
              <a:t> now inside machine</a:t>
            </a:r>
          </a:p>
        </p:txBody>
      </p:sp>
      <p:pic>
        <p:nvPicPr>
          <p:cNvPr id="25" name="Picture 24" descr="CoilsA+B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671" y="681554"/>
            <a:ext cx="2781300" cy="3558540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-18262" y="4269847"/>
            <a:ext cx="537892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400" dirty="0">
                <a:solidFill>
                  <a:srgbClr val="FF0000"/>
                </a:solidFill>
              </a:rPr>
              <a:t>Group A (5+5 coils): Spherical Torus compression PF coils …</a:t>
            </a:r>
            <a:r>
              <a:rPr lang="en-US" sz="1400" i="1" dirty="0">
                <a:solidFill>
                  <a:srgbClr val="FF0000"/>
                </a:solidFill>
              </a:rPr>
              <a:t>not yet built</a:t>
            </a:r>
          </a:p>
          <a:p>
            <a:pPr>
              <a:spcAft>
                <a:spcPts val="600"/>
              </a:spcAft>
            </a:pPr>
            <a:r>
              <a:rPr lang="en-US" sz="1200" dirty="0">
                <a:latin typeface="Wingdings" pitchFamily="-107" charset="2"/>
              </a:rPr>
              <a:t></a:t>
            </a:r>
            <a:r>
              <a:rPr lang="en-US" sz="1200" dirty="0"/>
              <a:t> High voltage (</a:t>
            </a:r>
            <a:r>
              <a:rPr lang="en-US" sz="1200" dirty="0">
                <a:latin typeface="Times New Roman"/>
                <a:cs typeface="Times New Roman"/>
              </a:rPr>
              <a:t>∼</a:t>
            </a:r>
            <a:r>
              <a:rPr lang="en-US" sz="1200" dirty="0"/>
              <a:t>20 kV) insulation: fast current increase (0.5 ms)</a:t>
            </a:r>
          </a:p>
          <a:p>
            <a:pPr>
              <a:buFont typeface="Wingdings" pitchFamily="-107" charset="2"/>
              <a:buChar char=""/>
            </a:pPr>
            <a:r>
              <a:rPr lang="en-US" sz="1200" dirty="0"/>
              <a:t> </a:t>
            </a:r>
            <a:r>
              <a:rPr lang="en-US" sz="1200" b="1" dirty="0">
                <a:solidFill>
                  <a:srgbClr val="FF0000"/>
                </a:solidFill>
              </a:rPr>
              <a:t>Thin Inconel casings to allow for B diffusion in </a:t>
            </a:r>
            <a:r>
              <a:rPr lang="el-GR" sz="1200" b="1">
                <a:solidFill>
                  <a:srgbClr val="FF0000"/>
                </a:solidFill>
                <a:latin typeface="Times New Roman"/>
                <a:cs typeface="Times New Roman"/>
              </a:rPr>
              <a:t>τ</a:t>
            </a:r>
            <a:r>
              <a:rPr lang="en-US" sz="1200" b="1" dirty="0">
                <a:solidFill>
                  <a:srgbClr val="FF0000"/>
                </a:solidFill>
                <a:latin typeface="Times New Roman"/>
                <a:cs typeface="Times New Roman"/>
              </a:rPr>
              <a:t>~</a:t>
            </a:r>
            <a:r>
              <a:rPr lang="en-US" sz="1200" b="1" dirty="0">
                <a:solidFill>
                  <a:srgbClr val="FF0000"/>
                </a:solidFill>
              </a:rPr>
              <a:t>200 µs across them</a:t>
            </a:r>
            <a:endParaRPr lang="en-US" sz="1200" dirty="0"/>
          </a:p>
        </p:txBody>
      </p:sp>
      <p:sp>
        <p:nvSpPr>
          <p:cNvPr id="34" name="TextBox 5"/>
          <p:cNvSpPr txBox="1">
            <a:spLocks noChangeArrowheads="1"/>
          </p:cNvSpPr>
          <p:nvPr/>
        </p:nvSpPr>
        <p:spPr bwMode="auto">
          <a:xfrm>
            <a:off x="32565" y="317561"/>
            <a:ext cx="7098670" cy="349139"/>
          </a:xfrm>
          <a:prstGeom prst="rect">
            <a:avLst/>
          </a:prstGeom>
          <a:noFill/>
          <a:ln w="28575">
            <a:solidFill>
              <a:srgbClr val="00AF6F"/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endParaRPr lang="en-US" sz="1400" dirty="0"/>
          </a:p>
        </p:txBody>
      </p:sp>
      <p:pic>
        <p:nvPicPr>
          <p:cNvPr id="36" name="Picture 35" descr="CoilsA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0808" y="3199572"/>
            <a:ext cx="2836418" cy="1750060"/>
          </a:xfrm>
          <a:prstGeom prst="rect">
            <a:avLst/>
          </a:prstGeom>
        </p:spPr>
      </p:pic>
      <p:sp>
        <p:nvSpPr>
          <p:cNvPr id="38" name="TextBox 37"/>
          <p:cNvSpPr txBox="1"/>
          <p:nvPr/>
        </p:nvSpPr>
        <p:spPr>
          <a:xfrm>
            <a:off x="6797696" y="2538872"/>
            <a:ext cx="18902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/>
              <a:t>…waveform of </a:t>
            </a:r>
            <a:r>
              <a:rPr lang="en-US" sz="1200" dirty="0">
                <a:solidFill>
                  <a:srgbClr val="FF0000"/>
                </a:solidFill>
              </a:rPr>
              <a:t>Group A</a:t>
            </a:r>
          </a:p>
          <a:p>
            <a:pPr algn="ctr"/>
            <a:r>
              <a:rPr lang="en-US" sz="1200" dirty="0"/>
              <a:t>current provides ohmic</a:t>
            </a:r>
          </a:p>
          <a:p>
            <a:pPr algn="ctr"/>
            <a:r>
              <a:rPr lang="en-US" sz="1200" dirty="0"/>
              <a:t>drive to torus up to 120 kA 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916417" y="1993310"/>
            <a:ext cx="15314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/>
              <a:t>Paradigm reversal:</a:t>
            </a:r>
          </a:p>
          <a:p>
            <a:pPr algn="ctr"/>
            <a:r>
              <a:rPr lang="en-US" sz="1200" b="1" dirty="0"/>
              <a:t>ohmic drive followed</a:t>
            </a:r>
          </a:p>
          <a:p>
            <a:pPr algn="ctr"/>
            <a:r>
              <a:rPr lang="en-US" sz="1200" b="1" dirty="0"/>
              <a:t>by Helicity Injection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506609" y="660056"/>
            <a:ext cx="261601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To fire the plasma centerpost</a:t>
            </a:r>
          </a:p>
          <a:p>
            <a:r>
              <a:rPr lang="en-US" sz="1200" b="1" dirty="0"/>
              <a:t>3 Power </a:t>
            </a:r>
            <a:r>
              <a:rPr lang="en-US" sz="1200" b="1" cap="all" dirty="0"/>
              <a:t>s</a:t>
            </a:r>
            <a:r>
              <a:rPr lang="en-US" sz="1200" b="1" dirty="0"/>
              <a:t>upplies have been built</a:t>
            </a:r>
          </a:p>
          <a:p>
            <a:endParaRPr lang="en-US" sz="800" dirty="0"/>
          </a:p>
          <a:p>
            <a:r>
              <a:rPr lang="en-US" sz="1200" dirty="0"/>
              <a:t>• Cathode heating  6 x(1.7 kA,25 </a:t>
            </a:r>
            <a:r>
              <a:rPr lang="en-US" sz="1200" dirty="0" smtClean="0"/>
              <a:t>V)rms</a:t>
            </a:r>
            <a:endParaRPr lang="en-US" sz="1200" dirty="0"/>
          </a:p>
          <a:p>
            <a:r>
              <a:rPr lang="en-US" sz="1200" dirty="0"/>
              <a:t>• PF coils: 2kA, 350 V</a:t>
            </a:r>
          </a:p>
          <a:p>
            <a:r>
              <a:rPr lang="en-US" sz="1200" dirty="0"/>
              <a:t>• Plasma centerpost: 10 kA, 350 V</a:t>
            </a:r>
            <a:endParaRPr lang="en-US" sz="800" dirty="0"/>
          </a:p>
          <a:p>
            <a:r>
              <a:rPr lang="en-US" sz="1200" dirty="0"/>
              <a:t>                  (</a:t>
            </a:r>
            <a:r>
              <a:rPr lang="en-US" sz="1200" i="1" dirty="0"/>
              <a:t>cost 700 k€</a:t>
            </a:r>
            <a:r>
              <a:rPr lang="en-US" sz="1200" dirty="0"/>
              <a:t>) </a:t>
            </a:r>
          </a:p>
        </p:txBody>
      </p:sp>
      <p:pic>
        <p:nvPicPr>
          <p:cNvPr id="41" name="Picture 40" descr="BobineB_ASG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06677" y="829144"/>
            <a:ext cx="2350516" cy="1521968"/>
          </a:xfrm>
          <a:prstGeom prst="rect">
            <a:avLst/>
          </a:prstGeom>
          <a:ln w="25400">
            <a:solidFill>
              <a:srgbClr val="00AF6F"/>
            </a:solidFill>
          </a:ln>
        </p:spPr>
      </p:pic>
      <p:pic>
        <p:nvPicPr>
          <p:cNvPr id="42" name="Picture 41" descr="CoilsB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14102" y="2338324"/>
            <a:ext cx="2340864" cy="1755648"/>
          </a:xfrm>
          <a:prstGeom prst="rect">
            <a:avLst/>
          </a:prstGeom>
          <a:ln w="25400">
            <a:solidFill>
              <a:srgbClr val="00AF6F"/>
            </a:solidFill>
          </a:ln>
        </p:spPr>
      </p:pic>
      <p:sp>
        <p:nvSpPr>
          <p:cNvPr id="43" name="TextBox 5"/>
          <p:cNvSpPr txBox="1">
            <a:spLocks noChangeArrowheads="1"/>
          </p:cNvSpPr>
          <p:nvPr/>
        </p:nvSpPr>
        <p:spPr bwMode="auto">
          <a:xfrm>
            <a:off x="26171" y="4269847"/>
            <a:ext cx="5202006" cy="349139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endParaRPr lang="en-US" sz="1400" dirty="0"/>
          </a:p>
        </p:txBody>
      </p:sp>
      <p:sp>
        <p:nvSpPr>
          <p:cNvPr id="44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4746045" y="4891036"/>
            <a:ext cx="2895600" cy="252464"/>
          </a:xfrm>
        </p:spPr>
        <p:txBody>
          <a:bodyPr/>
          <a:lstStyle/>
          <a:p>
            <a:pPr>
              <a:defRPr/>
            </a:pPr>
            <a:r>
              <a:rPr lang="en-US" sz="1000" b="1" i="1" dirty="0">
                <a:solidFill>
                  <a:schemeClr val="accent5"/>
                </a:solidFill>
                <a:latin typeface="Arial"/>
                <a:cs typeface="Arial"/>
              </a:rPr>
              <a:t>EPR2016 | Auburn, 23-26 February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4122164" y="2102327"/>
            <a:ext cx="13591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i="1" dirty="0">
                <a:solidFill>
                  <a:schemeClr val="bg1"/>
                </a:solidFill>
              </a:rPr>
              <a:t>ASG 2007 Genova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5228177" y="2684203"/>
            <a:ext cx="9421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i="1" dirty="0">
                <a:solidFill>
                  <a:schemeClr val="bg1"/>
                </a:solidFill>
              </a:rPr>
              <a:t>ASG 2009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948</TotalTime>
  <Words>3358</Words>
  <Application>Microsoft Macintosh PowerPoint</Application>
  <PresentationFormat>On-screen Show (16:9)</PresentationFormat>
  <Paragraphs>573</Paragraphs>
  <Slides>28</Slides>
  <Notes>0</Notes>
  <HiddenSlides>0</HiddenSlides>
  <MMClips>10</MMClips>
  <ScaleCrop>false</ScaleCrop>
  <HeadingPairs>
    <vt:vector size="8" baseType="variant">
      <vt:variant>
        <vt:lpstr>Design Template</vt:lpstr>
      </vt:variant>
      <vt:variant>
        <vt:i4>1</vt:i4>
      </vt:variant>
      <vt:variant>
        <vt:lpstr>Links</vt:lpstr>
      </vt:variant>
      <vt:variant>
        <vt:i4>4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4" baseType="lpstr">
      <vt:lpstr>Office Theme</vt:lpstr>
      <vt:lpstr>???</vt:lpstr>
      <vt:lpstr>???</vt:lpstr>
      <vt:lpstr>???</vt:lpstr>
      <vt:lpstr>???</vt:lpstr>
      <vt:lpstr>Document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</vt:vector>
  </TitlesOfParts>
  <Company>Euratom-ENEA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Paolo Micozzi</dc:creator>
  <cp:lastModifiedBy>Paolo Micozzi</cp:lastModifiedBy>
  <cp:revision>112</cp:revision>
  <cp:lastPrinted>2016-02-11T07:59:52Z</cp:lastPrinted>
  <dcterms:created xsi:type="dcterms:W3CDTF">2016-02-16T13:57:15Z</dcterms:created>
  <dcterms:modified xsi:type="dcterms:W3CDTF">2016-02-16T14:28:14Z</dcterms:modified>
</cp:coreProperties>
</file>