
<file path=[Content_Types].xml><?xml version="1.0" encoding="utf-8"?>
<Types xmlns="http://schemas.openxmlformats.org/package/2006/content-types">
  <Default Extension="jpg" ContentType="image/jpeg"/>
  <Default Extension="emf" ContentType="image/x-emf"/>
  <Default Extension="jpeg" ContentType="image/jpeg"/>
  <Default Extension="xml" ContentType="application/xml"/>
  <Default Extension="mp4" ContentType="video/mp4"/>
  <Default Extension="vml" ContentType="application/vnd.openxmlformats-officedocument.vmlDrawing"/>
  <Default Extension="png" ContentType="image/png"/>
  <Default Extension="bin" ContentType="application/vnd.openxmlformats-officedocument.oleObject"/>
  <Default Extension="rels" ContentType="application/vnd.openxmlformats-package.relationships+xml"/>
  <Default Extension="gif" ContentType="image/gif"/>
  <Default Extension="mov" ContentType="video/quicktime"/>
  <Default Extension="tiff" ContentType="image/tiff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4" Type="http://schemas.openxmlformats.org/package/2006/relationships/metadata/core-properties" Target="docProps/core.xml"/><Relationship Id="rId5" Type="http://schemas.openxmlformats.org/officeDocument/2006/relationships/extended-properties" Target="docProps/app.xml"/><Relationship Id="rId1" Type="http://schemas.microsoft.com/office/2011/relationships/webextensiontaskpanes" Target="ppt/webextensions/taskpanes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7"/>
  </p:notesMasterIdLst>
  <p:sldIdLst>
    <p:sldId id="256" r:id="rId2"/>
    <p:sldId id="259" r:id="rId3"/>
    <p:sldId id="276" r:id="rId4"/>
    <p:sldId id="489" r:id="rId5"/>
    <p:sldId id="483" r:id="rId6"/>
    <p:sldId id="482" r:id="rId7"/>
    <p:sldId id="479" r:id="rId8"/>
    <p:sldId id="485" r:id="rId9"/>
    <p:sldId id="477" r:id="rId10"/>
    <p:sldId id="488" r:id="rId11"/>
    <p:sldId id="487" r:id="rId12"/>
    <p:sldId id="277" r:id="rId13"/>
    <p:sldId id="490" r:id="rId14"/>
    <p:sldId id="492" r:id="rId15"/>
    <p:sldId id="484" r:id="rId16"/>
    <p:sldId id="480" r:id="rId17"/>
    <p:sldId id="491" r:id="rId18"/>
    <p:sldId id="467" r:id="rId19"/>
    <p:sldId id="473" r:id="rId20"/>
    <p:sldId id="509" r:id="rId21"/>
    <p:sldId id="493" r:id="rId22"/>
    <p:sldId id="495" r:id="rId23"/>
    <p:sldId id="501" r:id="rId24"/>
    <p:sldId id="497" r:id="rId25"/>
    <p:sldId id="494" r:id="rId26"/>
    <p:sldId id="496" r:id="rId27"/>
    <p:sldId id="263" r:id="rId28"/>
    <p:sldId id="500" r:id="rId29"/>
    <p:sldId id="502" r:id="rId30"/>
    <p:sldId id="472" r:id="rId31"/>
    <p:sldId id="503" r:id="rId32"/>
    <p:sldId id="504" r:id="rId33"/>
    <p:sldId id="265" r:id="rId34"/>
    <p:sldId id="272" r:id="rId35"/>
    <p:sldId id="510" r:id="rId36"/>
    <p:sldId id="271" r:id="rId37"/>
    <p:sldId id="512" r:id="rId38"/>
    <p:sldId id="474" r:id="rId39"/>
    <p:sldId id="505" r:id="rId40"/>
    <p:sldId id="508" r:id="rId41"/>
    <p:sldId id="506" r:id="rId42"/>
    <p:sldId id="507" r:id="rId43"/>
    <p:sldId id="475" r:id="rId44"/>
    <p:sldId id="476" r:id="rId45"/>
    <p:sldId id="511" r:id="rId46"/>
  </p:sldIdLst>
  <p:sldSz cx="12192000" cy="6858000"/>
  <p:notesSz cx="6858000" cy="9144000"/>
  <p:defaultTextStyle>
    <a:defPPr>
      <a:defRPr lang="x-non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DB5EA"/>
    <a:srgbClr val="625795"/>
    <a:srgbClr val="E8B7C6"/>
    <a:srgbClr val="F95F00"/>
    <a:srgbClr val="F96101"/>
    <a:srgbClr val="1300FF"/>
    <a:srgbClr val="C63F1E"/>
    <a:srgbClr val="0B1BA7"/>
    <a:srgbClr val="EF2D97"/>
    <a:srgbClr val="FA867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43"/>
    <p:restoredTop sz="96327"/>
  </p:normalViewPr>
  <p:slideViewPr>
    <p:cSldViewPr snapToGrid="0">
      <p:cViewPr varScale="1">
        <p:scale>
          <a:sx n="131" d="100"/>
          <a:sy n="131" d="100"/>
        </p:scale>
        <p:origin x="368" y="19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slide" Target="slides/slide45.xml"/><Relationship Id="rId47" Type="http://schemas.openxmlformats.org/officeDocument/2006/relationships/notesMaster" Target="notesMasters/notesMaster1.xml"/><Relationship Id="rId48" Type="http://schemas.openxmlformats.org/officeDocument/2006/relationships/presProps" Target="presProps.xml"/><Relationship Id="rId49" Type="http://schemas.openxmlformats.org/officeDocument/2006/relationships/viewProps" Target="viewProp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50" Type="http://schemas.openxmlformats.org/officeDocument/2006/relationships/theme" Target="theme/theme1.xml"/><Relationship Id="rId5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5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9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4657CC-0DC3-FC4D-ACE1-763C1658C4CE}" type="datetimeFigureOut">
              <a:rPr lang="x-none" smtClean="0"/>
              <a:t>11/20/23</a:t>
            </a:fld>
            <a:endParaRPr lang="x-non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x-non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205359-0897-DB42-9180-DF4EEDB6D4C9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076636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205359-0897-DB42-9180-DF4EEDB6D4C9}" type="slidenum">
              <a:rPr lang="x-none" smtClean="0"/>
              <a:t>12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7306352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dirty="0"/>
              <a:t>1§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DF5B2-08F4-44AD-A80C-C9744D78C5C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3093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205359-0897-DB42-9180-DF4EEDB6D4C9}" type="slidenum">
              <a:rPr lang="x-none" smtClean="0"/>
              <a:t>33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579967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C4756F0-F35C-ED86-1C8E-0B0AC3128A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597222F-A842-9249-88EA-27CBE2ACA1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5368AEA-0C1E-C1D7-4FCC-F7F9CD49B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73FB8-328E-D147-85EA-A96DBB5AB962}" type="datetime1">
              <a:rPr lang="it-IT" smtClean="0"/>
              <a:t>20/11/23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3DBFD93-AF5F-1ED9-9ABD-00B766B85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D5676FB-A61C-8EE8-44CE-1ED36C1B3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148260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AAE901-BEA1-5AA9-B0FB-3DBC6D043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8EF04A1-5466-EC6D-B68C-634F9F46A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F73E66F-5662-6EE9-AF57-E1BAD1AD7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7881-284D-6A45-8F63-E414F81C84B1}" type="datetime1">
              <a:rPr lang="it-IT" smtClean="0"/>
              <a:t>20/11/23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3F641F4-7708-CFC9-6569-E4D80160A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DF722A3-058E-E5DB-4E0D-343096EC9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515210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A115148-867B-0A05-E8BD-2A9DEB1DB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9F15613-AA09-AEBC-9AA5-4CBE6E5B42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DE89552-0105-7AD4-6087-D154B2259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6B9A7-E3BF-5243-A596-B1C41FA44DB6}" type="datetime1">
              <a:rPr lang="it-IT" smtClean="0"/>
              <a:t>20/11/23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6BB77DF-4AFF-7E2B-C75B-7541E6BED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DBA3B86-C698-495D-7A09-BC14EA070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567871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68303BE-1CC2-DE4A-593A-15FCF1D0F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F8D0C55-5B98-5EB1-5151-A0278EC875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50EBA02-BF0F-A69B-17C9-397284D41F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5BF1C99F-4523-24FA-AD1F-41427C79F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254C6-6A58-C747-A9E2-33087802FD2E}" type="datetime1">
              <a:rPr lang="it-IT" smtClean="0"/>
              <a:t>20/11/23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3D4A138C-0837-57DD-80E1-77889A573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5DC4D12-9CE5-CC7E-B5D8-DDEFCFFD3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076857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2DF4EE0-A473-B788-1A3E-DE5D26D02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DC0F0B3-7E81-4EEC-511F-F9F3C61020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2AC7338-0B2A-795A-47E9-D164AE3A57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1588D697-11DF-6DDE-E936-6CFEB83AC6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9FEBD33C-140A-F2EA-8C2F-3A55B5E67E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515E9D82-1AB6-52AD-5AA9-03C800A22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C60E-3122-354B-80ED-6F8CF125B49C}" type="datetime1">
              <a:rPr lang="it-IT" smtClean="0"/>
              <a:t>20/11/23</a:t>
            </a:fld>
            <a:endParaRPr lang="x-non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1871B2E1-F878-88E4-DA59-4473D317C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67FDC5AF-DD9D-A5E7-D8D0-3DD44DFAD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304037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BF2082-390C-D267-647F-B8B7BE3E1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B4D484E6-99AA-F3EC-289F-6F1B97E7B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721C-55BB-4A4B-9BEE-F7FBAEC56716}" type="datetime1">
              <a:rPr lang="it-IT" smtClean="0"/>
              <a:t>20/11/23</a:t>
            </a:fld>
            <a:endParaRPr lang="x-non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024CCE26-3184-5D96-FA20-1FE3D1633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7C7B222E-0AB5-6E46-D0D0-D4E4D0E8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73218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AE4DD8A3-7DC1-A97B-75E6-AE296E7DD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19B22-7EF7-6441-8CF3-74312459467C}" type="datetime1">
              <a:rPr lang="it-IT" smtClean="0"/>
              <a:t>20/11/23</a:t>
            </a:fld>
            <a:endParaRPr lang="x-non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13BE7707-46E8-7DE0-3C1B-52E52D3B0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F760585-1C82-28CD-C94A-E8CC802C2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68686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9A552B8-2728-6612-FE3F-4E7545488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D19781E-8AF3-FCCA-CC92-74AE484A1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7B3544A-7F8C-7B48-55B5-48D2B905F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6CD45FB8-BA53-0DCD-8657-BE12F77F3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EED95-59E4-B247-8C75-73939AE025B9}" type="datetime1">
              <a:rPr lang="it-IT" smtClean="0"/>
              <a:t>20/11/23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A73B2EB-DF8A-14F6-ACE7-E66448802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1C54C4B-2FF9-12B4-3A23-74B797AA3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742656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3007F0E-4E90-B481-468D-B71BE3B7D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85CD06D5-5DE6-44CA-97F2-E021833B8F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84261D0C-2A25-A359-814C-0D15EF7A52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CC6BB2B-3BB9-6860-D9AD-FDA393DE0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4367-0DAD-EF47-94B5-F2F01BA904BB}" type="datetime1">
              <a:rPr lang="it-IT" smtClean="0"/>
              <a:t>20/11/23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E1F8ED68-2B56-6CA5-74B6-71676395D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40F16A9-E889-4D16-194B-E0384A5DF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630423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42928D4-0C2D-AD85-8B29-9EC8D9E0E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8E10D72-A33A-A6DF-3E0D-0DCCFC7B0F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BD17C32-9D3B-2429-66F1-67563CCB2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132D-36D7-A244-8C4D-028C54E66BEC}" type="datetime1">
              <a:rPr lang="it-IT" smtClean="0"/>
              <a:t>20/11/23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ABAEB12-1707-ADE2-4ECD-5B89945B7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8788123-A5D7-FC04-7591-7C18E7C2C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098847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002916F3-82D0-98D7-6FA8-DD819CC856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92CEBE6-6626-2796-D16D-01F3295E4E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23A834A-994E-0846-F5EE-03599E210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708F7-DABF-6B40-99E8-80BB98B9FFBC}" type="datetime1">
              <a:rPr lang="it-IT" smtClean="0"/>
              <a:t>20/11/23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A2E3EC5-7F74-02BA-FB0A-BE65310D2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7E27030-F20F-4366-5FED-3E22786A5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125716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039482E9-30AB-DAE6-73F4-A98F1F51A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7FB2EB7-8282-B97B-0D01-35BE23EAB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02D41A4-AEB3-1104-9CFC-B0B5051E01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3AABE4-E083-9E45-989A-387837E0FE21}" type="datetime1">
              <a:rPr lang="it-IT" smtClean="0"/>
              <a:t>20/11/23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3EAD391-0CB8-9F31-D84B-DEF615D0B8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78B650B-717B-4A6A-0966-0B9AB248FC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519650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x-non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jpeg"/><Relationship Id="rId7" Type="http://schemas.openxmlformats.org/officeDocument/2006/relationships/image" Target="../media/image6.png"/><Relationship Id="rId8" Type="http://schemas.openxmlformats.org/officeDocument/2006/relationships/image" Target="../media/image7.gif"/><Relationship Id="rId9" Type="http://schemas.openxmlformats.org/officeDocument/2006/relationships/image" Target="../media/image8.png"/><Relationship Id="rId10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7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6.png"/><Relationship Id="rId12" Type="http://schemas.openxmlformats.org/officeDocument/2006/relationships/image" Target="../media/image27.png"/><Relationship Id="rId13" Type="http://schemas.openxmlformats.org/officeDocument/2006/relationships/image" Target="../media/image28.png"/><Relationship Id="rId14" Type="http://schemas.openxmlformats.org/officeDocument/2006/relationships/image" Target="../media/image29.png"/><Relationship Id="rId15" Type="http://schemas.openxmlformats.org/officeDocument/2006/relationships/image" Target="../media/image30.png"/><Relationship Id="rId16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5" Type="http://schemas.openxmlformats.org/officeDocument/2006/relationships/image" Target="../media/image20.png"/><Relationship Id="rId6" Type="http://schemas.openxmlformats.org/officeDocument/2006/relationships/image" Target="../media/image21.png"/><Relationship Id="rId7" Type="http://schemas.openxmlformats.org/officeDocument/2006/relationships/image" Target="../media/image22.png"/><Relationship Id="rId8" Type="http://schemas.openxmlformats.org/officeDocument/2006/relationships/image" Target="../media/image23.png"/><Relationship Id="rId9" Type="http://schemas.openxmlformats.org/officeDocument/2006/relationships/image" Target="../media/image24.png"/><Relationship Id="rId10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4" Type="http://schemas.openxmlformats.org/officeDocument/2006/relationships/image" Target="../media/image34.png"/><Relationship Id="rId5" Type="http://schemas.openxmlformats.org/officeDocument/2006/relationships/image" Target="../media/image35.png"/><Relationship Id="rId6" Type="http://schemas.openxmlformats.org/officeDocument/2006/relationships/image" Target="../media/image36.png"/><Relationship Id="rId7" Type="http://schemas.openxmlformats.org/officeDocument/2006/relationships/image" Target="../media/image37.png"/><Relationship Id="rId8" Type="http://schemas.openxmlformats.org/officeDocument/2006/relationships/image" Target="../media/image38.png"/><Relationship Id="rId9" Type="http://schemas.openxmlformats.org/officeDocument/2006/relationships/image" Target="../media/image39.png"/><Relationship Id="rId10" Type="http://schemas.openxmlformats.org/officeDocument/2006/relationships/image" Target="../media/image40.png"/><Relationship Id="rId11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4" Type="http://schemas.openxmlformats.org/officeDocument/2006/relationships/image" Target="../media/image44.jpeg"/><Relationship Id="rId5" Type="http://schemas.openxmlformats.org/officeDocument/2006/relationships/image" Target="../media/image45.jpeg"/><Relationship Id="rId6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2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4" Type="http://schemas.openxmlformats.org/officeDocument/2006/relationships/image" Target="../media/image49.png"/><Relationship Id="rId5" Type="http://schemas.openxmlformats.org/officeDocument/2006/relationships/image" Target="../media/image50.png"/><Relationship Id="rId6" Type="http://schemas.openxmlformats.org/officeDocument/2006/relationships/image" Target="../media/image51.png"/><Relationship Id="rId7" Type="http://schemas.openxmlformats.org/officeDocument/2006/relationships/image" Target="../media/image52.png"/><Relationship Id="rId8" Type="http://schemas.openxmlformats.org/officeDocument/2006/relationships/image" Target="../media/image53.png"/><Relationship Id="rId9" Type="http://schemas.openxmlformats.org/officeDocument/2006/relationships/image" Target="../media/image54.png"/><Relationship Id="rId10" Type="http://schemas.openxmlformats.org/officeDocument/2006/relationships/image" Target="../media/image55.png"/><Relationship Id="rId11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4" Type="http://schemas.openxmlformats.org/officeDocument/2006/relationships/image" Target="../media/image59.png"/><Relationship Id="rId5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7.png"/></Relationships>
</file>

<file path=ppt/slides/_rels/slide9.xml.rels><?xml version="1.0" encoding="UTF-8" standalone="yes"?>
<Relationships xmlns="http://schemas.openxmlformats.org/package/2006/relationships"><Relationship Id="rId11" Type="http://schemas.openxmlformats.org/officeDocument/2006/relationships/image" Target="../media/image70.png"/><Relationship Id="rId1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1.jpeg"/><Relationship Id="rId3" Type="http://schemas.openxmlformats.org/officeDocument/2006/relationships/image" Target="../media/image62.png"/><Relationship Id="rId4" Type="http://schemas.openxmlformats.org/officeDocument/2006/relationships/image" Target="../media/image63.png"/><Relationship Id="rId5" Type="http://schemas.openxmlformats.org/officeDocument/2006/relationships/image" Target="../media/image64.png"/><Relationship Id="rId6" Type="http://schemas.openxmlformats.org/officeDocument/2006/relationships/image" Target="../media/image65.png"/><Relationship Id="rId7" Type="http://schemas.openxmlformats.org/officeDocument/2006/relationships/image" Target="../media/image66.png"/><Relationship Id="rId8" Type="http://schemas.openxmlformats.org/officeDocument/2006/relationships/image" Target="../media/image67.png"/><Relationship Id="rId9" Type="http://schemas.openxmlformats.org/officeDocument/2006/relationships/image" Target="../media/image68.png"/><Relationship Id="rId10" Type="http://schemas.openxmlformats.org/officeDocument/2006/relationships/image" Target="../media/image6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4" Type="http://schemas.openxmlformats.org/officeDocument/2006/relationships/image" Target="../media/image75.png"/><Relationship Id="rId5" Type="http://schemas.openxmlformats.org/officeDocument/2006/relationships/image" Target="../media/image76.png"/><Relationship Id="rId6" Type="http://schemas.openxmlformats.org/officeDocument/2006/relationships/image" Target="../media/image77.png"/><Relationship Id="rId7" Type="http://schemas.openxmlformats.org/officeDocument/2006/relationships/image" Target="../media/image78.png"/><Relationship Id="rId8" Type="http://schemas.openxmlformats.org/officeDocument/2006/relationships/image" Target="../media/image79.png"/><Relationship Id="rId9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4" Type="http://schemas.openxmlformats.org/officeDocument/2006/relationships/image" Target="../media/image82.png"/><Relationship Id="rId5" Type="http://schemas.openxmlformats.org/officeDocument/2006/relationships/image" Target="../media/image83.png"/><Relationship Id="rId6" Type="http://schemas.openxmlformats.org/officeDocument/2006/relationships/image" Target="../media/image84.jpeg"/><Relationship Id="rId7" Type="http://schemas.openxmlformats.org/officeDocument/2006/relationships/image" Target="../media/image85.png"/><Relationship Id="rId8" Type="http://schemas.openxmlformats.org/officeDocument/2006/relationships/image" Target="../media/image86.jpeg"/><Relationship Id="rId9" Type="http://schemas.openxmlformats.org/officeDocument/2006/relationships/image" Target="../media/image87.png"/><Relationship Id="rId10" Type="http://schemas.openxmlformats.org/officeDocument/2006/relationships/image" Target="../media/image88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4" Type="http://schemas.openxmlformats.org/officeDocument/2006/relationships/image" Target="../media/image91.png"/><Relationship Id="rId5" Type="http://schemas.openxmlformats.org/officeDocument/2006/relationships/image" Target="../media/image92.jpeg"/><Relationship Id="rId6" Type="http://schemas.openxmlformats.org/officeDocument/2006/relationships/image" Target="../media/image93.png"/><Relationship Id="rId7" Type="http://schemas.openxmlformats.org/officeDocument/2006/relationships/image" Target="../media/image94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4" Type="http://schemas.openxmlformats.org/officeDocument/2006/relationships/oleObject" Target="../embeddings/oleObject1.bin"/><Relationship Id="rId5" Type="http://schemas.openxmlformats.org/officeDocument/2006/relationships/image" Target="../media/image95.emf"/><Relationship Id="rId6" Type="http://schemas.openxmlformats.org/officeDocument/2006/relationships/image" Target="../media/image97.jpeg"/><Relationship Id="rId7" Type="http://schemas.openxmlformats.org/officeDocument/2006/relationships/image" Target="../media/image98.jpeg"/><Relationship Id="rId8" Type="http://schemas.openxmlformats.org/officeDocument/2006/relationships/image" Target="../media/image99.jpe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08.jpeg"/><Relationship Id="rId12" Type="http://schemas.openxmlformats.org/officeDocument/2006/relationships/image" Target="../media/image109.png"/><Relationship Id="rId13" Type="http://schemas.openxmlformats.org/officeDocument/2006/relationships/image" Target="../media/image110.jpg"/><Relationship Id="rId14" Type="http://schemas.openxmlformats.org/officeDocument/2006/relationships/image" Target="../media/image11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0.jpeg"/><Relationship Id="rId3" Type="http://schemas.openxmlformats.org/officeDocument/2006/relationships/image" Target="../media/image101.jpeg"/><Relationship Id="rId4" Type="http://schemas.openxmlformats.org/officeDocument/2006/relationships/image" Target="../media/image102.png"/><Relationship Id="rId5" Type="http://schemas.openxmlformats.org/officeDocument/2006/relationships/image" Target="../media/image29.png"/><Relationship Id="rId6" Type="http://schemas.openxmlformats.org/officeDocument/2006/relationships/image" Target="../media/image103.png"/><Relationship Id="rId7" Type="http://schemas.openxmlformats.org/officeDocument/2006/relationships/image" Target="../media/image104.jpeg"/><Relationship Id="rId8" Type="http://schemas.openxmlformats.org/officeDocument/2006/relationships/image" Target="../media/image105.png"/><Relationship Id="rId9" Type="http://schemas.openxmlformats.org/officeDocument/2006/relationships/image" Target="../media/image106.png"/><Relationship Id="rId10" Type="http://schemas.openxmlformats.org/officeDocument/2006/relationships/image" Target="../media/image10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4" Type="http://schemas.openxmlformats.org/officeDocument/2006/relationships/image" Target="../media/image114.png"/><Relationship Id="rId5" Type="http://schemas.openxmlformats.org/officeDocument/2006/relationships/image" Target="../media/image115.png"/><Relationship Id="rId6" Type="http://schemas.openxmlformats.org/officeDocument/2006/relationships/image" Target="../media/image116.jpeg"/><Relationship Id="rId7" Type="http://schemas.openxmlformats.org/officeDocument/2006/relationships/image" Target="../media/image117.jpeg"/><Relationship Id="rId8" Type="http://schemas.openxmlformats.org/officeDocument/2006/relationships/image" Target="../media/image118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gif"/><Relationship Id="rId4" Type="http://schemas.openxmlformats.org/officeDocument/2006/relationships/image" Target="../media/image121.gif"/><Relationship Id="rId5" Type="http://schemas.openxmlformats.org/officeDocument/2006/relationships/image" Target="../media/image122.jpeg"/><Relationship Id="rId6" Type="http://schemas.openxmlformats.org/officeDocument/2006/relationships/oleObject" Target="../embeddings/oleObject2.bin"/><Relationship Id="rId7" Type="http://schemas.openxmlformats.org/officeDocument/2006/relationships/image" Target="../media/image119.emf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4" Type="http://schemas.openxmlformats.org/officeDocument/2006/relationships/image" Target="../media/image124.jpeg"/><Relationship Id="rId5" Type="http://schemas.openxmlformats.org/officeDocument/2006/relationships/image" Target="../media/image125.tiff"/><Relationship Id="rId6" Type="http://schemas.openxmlformats.org/officeDocument/2006/relationships/image" Target="../media/image126.jpeg"/><Relationship Id="rId7" Type="http://schemas.openxmlformats.org/officeDocument/2006/relationships/image" Target="../media/image127.gif"/><Relationship Id="rId8" Type="http://schemas.openxmlformats.org/officeDocument/2006/relationships/image" Target="../media/image128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4" Type="http://schemas.openxmlformats.org/officeDocument/2006/relationships/image" Target="../media/image131.gif"/><Relationship Id="rId5" Type="http://schemas.openxmlformats.org/officeDocument/2006/relationships/image" Target="../media/image132.gif"/><Relationship Id="rId6" Type="http://schemas.openxmlformats.org/officeDocument/2006/relationships/image" Target="../media/image133.png"/><Relationship Id="rId7" Type="http://schemas.openxmlformats.org/officeDocument/2006/relationships/image" Target="../media/image134.jpeg"/><Relationship Id="rId8" Type="http://schemas.openxmlformats.org/officeDocument/2006/relationships/image" Target="../media/image135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9.jpeg"/></Relationships>
</file>

<file path=ppt/slides/_rels/slide20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45.jpeg"/><Relationship Id="rId12" Type="http://schemas.openxmlformats.org/officeDocument/2006/relationships/image" Target="../media/image146.jpeg"/><Relationship Id="rId13" Type="http://schemas.openxmlformats.org/officeDocument/2006/relationships/image" Target="../media/image14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6.jpeg"/><Relationship Id="rId3" Type="http://schemas.openxmlformats.org/officeDocument/2006/relationships/image" Target="../media/image137.jpeg"/><Relationship Id="rId4" Type="http://schemas.openxmlformats.org/officeDocument/2006/relationships/image" Target="../media/image138.gif"/><Relationship Id="rId5" Type="http://schemas.openxmlformats.org/officeDocument/2006/relationships/image" Target="../media/image139.jpeg"/><Relationship Id="rId6" Type="http://schemas.openxmlformats.org/officeDocument/2006/relationships/image" Target="../media/image140.jpeg"/><Relationship Id="rId7" Type="http://schemas.openxmlformats.org/officeDocument/2006/relationships/image" Target="../media/image141.jpeg"/><Relationship Id="rId8" Type="http://schemas.openxmlformats.org/officeDocument/2006/relationships/image" Target="../media/image142.jpeg"/><Relationship Id="rId9" Type="http://schemas.openxmlformats.org/officeDocument/2006/relationships/image" Target="../media/image143.jpeg"/><Relationship Id="rId10" Type="http://schemas.openxmlformats.org/officeDocument/2006/relationships/image" Target="../media/image14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jpeg"/><Relationship Id="rId4" Type="http://schemas.openxmlformats.org/officeDocument/2006/relationships/image" Target="../media/image150.gif"/><Relationship Id="rId5" Type="http://schemas.openxmlformats.org/officeDocument/2006/relationships/image" Target="../media/image151.jpeg"/><Relationship Id="rId6" Type="http://schemas.openxmlformats.org/officeDocument/2006/relationships/image" Target="../media/image152.gif"/><Relationship Id="rId7" Type="http://schemas.openxmlformats.org/officeDocument/2006/relationships/image" Target="../media/image153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eg"/><Relationship Id="rId4" Type="http://schemas.openxmlformats.org/officeDocument/2006/relationships/image" Target="../media/image156.jpeg"/><Relationship Id="rId5" Type="http://schemas.openxmlformats.org/officeDocument/2006/relationships/image" Target="../media/image157.png"/><Relationship Id="rId6" Type="http://schemas.openxmlformats.org/officeDocument/2006/relationships/image" Target="../media/image15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4.tif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4" Type="http://schemas.openxmlformats.org/officeDocument/2006/relationships/image" Target="../media/image161.jpeg"/><Relationship Id="rId5" Type="http://schemas.openxmlformats.org/officeDocument/2006/relationships/image" Target="../media/image162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9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4" Type="http://schemas.openxmlformats.org/officeDocument/2006/relationships/image" Target="../media/image165.png"/><Relationship Id="rId5" Type="http://schemas.openxmlformats.org/officeDocument/2006/relationships/image" Target="../media/image166.png"/><Relationship Id="rId6" Type="http://schemas.openxmlformats.org/officeDocument/2006/relationships/image" Target="../media/image167.png"/><Relationship Id="rId7" Type="http://schemas.openxmlformats.org/officeDocument/2006/relationships/image" Target="../media/image16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gif"/><Relationship Id="rId4" Type="http://schemas.openxmlformats.org/officeDocument/2006/relationships/image" Target="../media/image171.gif"/><Relationship Id="rId5" Type="http://schemas.openxmlformats.org/officeDocument/2006/relationships/image" Target="../media/image172.png"/><Relationship Id="rId6" Type="http://schemas.openxmlformats.org/officeDocument/2006/relationships/image" Target="../media/image173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9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4.gif"/><Relationship Id="rId3" Type="http://schemas.openxmlformats.org/officeDocument/2006/relationships/image" Target="../media/image17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4" Type="http://schemas.openxmlformats.org/officeDocument/2006/relationships/image" Target="../media/image178.jpeg"/><Relationship Id="rId5" Type="http://schemas.openxmlformats.org/officeDocument/2006/relationships/image" Target="../media/image17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6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0.png"/><Relationship Id="rId3" Type="http://schemas.openxmlformats.org/officeDocument/2006/relationships/image" Target="../media/image18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182.png"/><Relationship Id="rId5" Type="http://schemas.openxmlformats.org/officeDocument/2006/relationships/image" Target="../media/image183.jpe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png"/><Relationship Id="rId4" Type="http://schemas.openxmlformats.org/officeDocument/2006/relationships/image" Target="../media/image186.g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4.gi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87.png"/><Relationship Id="rId5" Type="http://schemas.openxmlformats.org/officeDocument/2006/relationships/image" Target="../media/image188.jpeg"/><Relationship Id="rId6" Type="http://schemas.openxmlformats.org/officeDocument/2006/relationships/image" Target="../media/image189.jpeg"/><Relationship Id="rId7" Type="http://schemas.openxmlformats.org/officeDocument/2006/relationships/image" Target="../media/image190.jpeg"/><Relationship Id="rId8" Type="http://schemas.openxmlformats.org/officeDocument/2006/relationships/image" Target="../media/image191.jpeg"/><Relationship Id="rId1" Type="http://schemas.microsoft.com/office/2007/relationships/media" Target="../media/media2.mp4"/><Relationship Id="rId2" Type="http://schemas.openxmlformats.org/officeDocument/2006/relationships/video" Target="../media/media2.mp4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92.png"/><Relationship Id="rId5" Type="http://schemas.openxmlformats.org/officeDocument/2006/relationships/image" Target="../media/image193.jpeg"/><Relationship Id="rId6" Type="http://schemas.openxmlformats.org/officeDocument/2006/relationships/image" Target="../media/image194.jpeg"/><Relationship Id="rId7" Type="http://schemas.openxmlformats.org/officeDocument/2006/relationships/image" Target="../media/image195.png"/><Relationship Id="rId1" Type="http://schemas.microsoft.com/office/2007/relationships/media" Target="../media/media3.mp4"/><Relationship Id="rId2" Type="http://schemas.openxmlformats.org/officeDocument/2006/relationships/video" Target="../media/media3.mp4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png"/><Relationship Id="rId4" Type="http://schemas.openxmlformats.org/officeDocument/2006/relationships/image" Target="../media/image19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png"/><Relationship Id="rId4" Type="http://schemas.openxmlformats.org/officeDocument/2006/relationships/image" Target="../media/image200.jpeg"/><Relationship Id="rId5" Type="http://schemas.openxmlformats.org/officeDocument/2006/relationships/image" Target="../media/image6.png"/><Relationship Id="rId6" Type="http://schemas.openxmlformats.org/officeDocument/2006/relationships/image" Target="../media/image20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8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png"/><Relationship Id="rId4" Type="http://schemas.openxmlformats.org/officeDocument/2006/relationships/image" Target="../media/image204.png"/><Relationship Id="rId5" Type="http://schemas.openxmlformats.org/officeDocument/2006/relationships/image" Target="../media/image205.jpeg"/><Relationship Id="rId6" Type="http://schemas.openxmlformats.org/officeDocument/2006/relationships/image" Target="../media/image206.png"/><Relationship Id="rId7" Type="http://schemas.openxmlformats.org/officeDocument/2006/relationships/image" Target="../media/image207.png"/><Relationship Id="rId8" Type="http://schemas.openxmlformats.org/officeDocument/2006/relationships/image" Target="../media/image208.png"/><Relationship Id="rId9" Type="http://schemas.openxmlformats.org/officeDocument/2006/relationships/image" Target="../media/image209.png"/><Relationship Id="rId10" Type="http://schemas.openxmlformats.org/officeDocument/2006/relationships/image" Target="../media/image210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2.jpeg"/><Relationship Id="rId4" Type="http://schemas.openxmlformats.org/officeDocument/2006/relationships/image" Target="../media/image213.png"/><Relationship Id="rId5" Type="http://schemas.openxmlformats.org/officeDocument/2006/relationships/image" Target="../media/image214.png"/><Relationship Id="rId6" Type="http://schemas.openxmlformats.org/officeDocument/2006/relationships/image" Target="../media/image21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1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6.png"/><Relationship Id="rId3" Type="http://schemas.openxmlformats.org/officeDocument/2006/relationships/image" Target="../media/image217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8.jpeg"/><Relationship Id="rId3" Type="http://schemas.openxmlformats.org/officeDocument/2006/relationships/image" Target="../media/image219.jpe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0.png"/><Relationship Id="rId3" Type="http://schemas.openxmlformats.org/officeDocument/2006/relationships/image" Target="../media/image221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2.png"/><Relationship Id="rId3" Type="http://schemas.openxmlformats.org/officeDocument/2006/relationships/image" Target="../media/image223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4.png"/><Relationship Id="rId3" Type="http://schemas.openxmlformats.org/officeDocument/2006/relationships/image" Target="../media/image225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8F7FD37B-D4FA-65B2-30FB-474072294A4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73645" y="366744"/>
            <a:ext cx="4846153" cy="6646153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xmlns="" id="{6647D8EA-2A77-66FA-F59B-FCE44EA13D04}"/>
              </a:ext>
            </a:extLst>
          </p:cNvPr>
          <p:cNvSpPr/>
          <p:nvPr/>
        </p:nvSpPr>
        <p:spPr>
          <a:xfrm>
            <a:off x="4085710" y="4538336"/>
            <a:ext cx="1885700" cy="31847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786C4DBF-A654-70ED-CA02-6E937EB6FDCF}"/>
              </a:ext>
            </a:extLst>
          </p:cNvPr>
          <p:cNvSpPr txBox="1"/>
          <p:nvPr/>
        </p:nvSpPr>
        <p:spPr>
          <a:xfrm>
            <a:off x="51341" y="3054167"/>
            <a:ext cx="37499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baseline="30000" dirty="0">
                <a:effectLst/>
              </a:rPr>
              <a:t>1</a:t>
            </a:r>
            <a:r>
              <a:rPr lang="en-GB" i="1" dirty="0">
                <a:effectLst/>
              </a:rPr>
              <a:t>email: </a:t>
            </a:r>
            <a:r>
              <a:rPr lang="en-GB" i="1" dirty="0" err="1"/>
              <a:t>franco.alladio@protosphera.it</a:t>
            </a:r>
            <a:endParaRPr lang="en-GB" i="1" dirty="0">
              <a:effectLst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BA7CA38B-A13E-9427-FBD6-1548AA044A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BC96C35D-DC8E-65C2-C493-AC7198EF3C3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5798" y="5275895"/>
            <a:ext cx="1377413" cy="4439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5C63A42E-F686-E76F-5A97-A8A371506CC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7576" y="4571767"/>
            <a:ext cx="1493552" cy="596039"/>
          </a:xfrm>
          <a:prstGeom prst="rect">
            <a:avLst/>
          </a:prstGeom>
        </p:spPr>
      </p:pic>
      <p:pic>
        <p:nvPicPr>
          <p:cNvPr id="15" name="Picture 4">
            <a:extLst>
              <a:ext uri="{FF2B5EF4-FFF2-40B4-BE49-F238E27FC236}">
                <a16:creationId xmlns:a16="http://schemas.microsoft.com/office/drawing/2014/main" xmlns="" id="{D539193F-A4A4-09DC-01CB-C4A773823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7576" y="5806432"/>
            <a:ext cx="831248" cy="83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AF247A48-56BF-DA26-64E4-730368B31395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3177" y="5820124"/>
            <a:ext cx="864152" cy="81755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8AB8785F-3AC2-3FEB-8F70-E537BA1A08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23572" y="2217588"/>
            <a:ext cx="1617087" cy="218853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7F1E27B1-7A21-8208-BAAA-84735933A31C}"/>
              </a:ext>
            </a:extLst>
          </p:cNvPr>
          <p:cNvSpPr txBox="1"/>
          <p:nvPr/>
        </p:nvSpPr>
        <p:spPr>
          <a:xfrm>
            <a:off x="43559" y="-911"/>
            <a:ext cx="12097100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PROTO-SPHERA: a magnetic confinement experiment </a:t>
            </a:r>
          </a:p>
          <a:p>
            <a:r>
              <a:rPr lang="en-US" sz="32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which emulates the jet + torus astrophysical plasmas</a:t>
            </a:r>
            <a:endParaRPr lang="x-none" sz="32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EAA047A4-2D7F-39A0-FC78-DD34632BE1B6}"/>
              </a:ext>
            </a:extLst>
          </p:cNvPr>
          <p:cNvSpPr txBox="1"/>
          <p:nvPr/>
        </p:nvSpPr>
        <p:spPr>
          <a:xfrm>
            <a:off x="51341" y="1086170"/>
            <a:ext cx="561390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/>
                <a:latin typeface="Times" pitchFamily="2" charset="0"/>
              </a:rPr>
              <a:t> </a:t>
            </a:r>
            <a:r>
              <a:rPr lang="en-GB" dirty="0">
                <a:effectLst/>
              </a:rPr>
              <a:t>F. Alladio</a:t>
            </a:r>
            <a:r>
              <a:rPr lang="en-GB" baseline="30000" dirty="0">
                <a:effectLst/>
              </a:rPr>
              <a:t>1</a:t>
            </a:r>
            <a:r>
              <a:rPr lang="en-GB" dirty="0">
                <a:effectLst/>
              </a:rPr>
              <a:t> and PROTO-SPHERA Group</a:t>
            </a:r>
            <a:r>
              <a:rPr lang="en-GB" baseline="30000" dirty="0">
                <a:effectLst/>
              </a:rPr>
              <a:t>2,3,4,5</a:t>
            </a:r>
            <a:endParaRPr lang="en-GB" dirty="0">
              <a:effectLst/>
            </a:endParaRPr>
          </a:p>
          <a:p>
            <a:r>
              <a:rPr lang="en-GB" i="1" baseline="30000" dirty="0">
                <a:effectLst/>
              </a:rPr>
              <a:t>1</a:t>
            </a:r>
            <a:r>
              <a:rPr lang="en-GB" i="1" dirty="0">
                <a:effectLst/>
              </a:rPr>
              <a:t>INAF – IAPS, Via </a:t>
            </a:r>
            <a:r>
              <a:rPr lang="en-GB" i="1" dirty="0" err="1">
                <a:effectLst/>
              </a:rPr>
              <a:t>Fosso</a:t>
            </a:r>
            <a:r>
              <a:rPr lang="en-GB" i="1" dirty="0">
                <a:effectLst/>
              </a:rPr>
              <a:t> del Cavaliere 100, 0133 Rome, Italy</a:t>
            </a:r>
          </a:p>
          <a:p>
            <a:r>
              <a:rPr lang="en-GB" i="1" baseline="30000" dirty="0">
                <a:effectLst/>
              </a:rPr>
              <a:t>2 </a:t>
            </a:r>
            <a:r>
              <a:rPr lang="en-GB" i="1" dirty="0">
                <a:effectLst/>
              </a:rPr>
              <a:t>Centro </a:t>
            </a:r>
            <a:r>
              <a:rPr lang="en-GB" i="1" dirty="0" err="1">
                <a:effectLst/>
              </a:rPr>
              <a:t>Ricerche</a:t>
            </a:r>
            <a:r>
              <a:rPr lang="en-GB" i="1" dirty="0">
                <a:effectLst/>
              </a:rPr>
              <a:t> ENEA, Frascati </a:t>
            </a:r>
          </a:p>
          <a:p>
            <a:r>
              <a:rPr lang="en-GB" i="1" baseline="30000" dirty="0">
                <a:effectLst/>
              </a:rPr>
              <a:t>3 </a:t>
            </a:r>
            <a:r>
              <a:rPr lang="en-GB" i="1" dirty="0" err="1">
                <a:effectLst/>
              </a:rPr>
              <a:t>Università</a:t>
            </a:r>
            <a:r>
              <a:rPr lang="en-GB" i="1" dirty="0">
                <a:effectLst/>
              </a:rPr>
              <a:t> Roma1-LaSapienza</a:t>
            </a:r>
            <a:endParaRPr lang="en-GB" i="1" baseline="30000" dirty="0"/>
          </a:p>
          <a:p>
            <a:r>
              <a:rPr lang="en-GB" i="1" baseline="30000" dirty="0">
                <a:effectLst/>
              </a:rPr>
              <a:t>4 </a:t>
            </a:r>
            <a:r>
              <a:rPr lang="en-GB" i="1" dirty="0">
                <a:effectLst/>
              </a:rPr>
              <a:t>Gran </a:t>
            </a:r>
            <a:r>
              <a:rPr lang="en-GB" i="1" dirty="0" err="1">
                <a:effectLst/>
              </a:rPr>
              <a:t>Sasso</a:t>
            </a:r>
            <a:r>
              <a:rPr lang="en-GB" i="1" dirty="0">
                <a:effectLst/>
              </a:rPr>
              <a:t> Science Institute</a:t>
            </a:r>
          </a:p>
          <a:p>
            <a:r>
              <a:rPr lang="en-GB" i="1" baseline="30000" dirty="0"/>
              <a:t>5 </a:t>
            </a:r>
            <a:r>
              <a:rPr lang="en-GB" i="1" dirty="0"/>
              <a:t>Pisa University</a:t>
            </a:r>
            <a:endParaRPr lang="en-GB" i="1" baseline="30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85791B1D-6F95-9EAE-9BE9-21B8391E9A79}"/>
              </a:ext>
            </a:extLst>
          </p:cNvPr>
          <p:cNvSpPr txBox="1"/>
          <p:nvPr/>
        </p:nvSpPr>
        <p:spPr>
          <a:xfrm>
            <a:off x="5973645" y="6422520"/>
            <a:ext cx="19615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b="1" dirty="0">
                <a:solidFill>
                  <a:srgbClr val="FFFF00"/>
                </a:solidFill>
              </a:rPr>
              <a:t>PROTO-SPHERA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CA62E201-6A8B-06F9-A2FF-2AA609EF259A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8953" y="5796006"/>
            <a:ext cx="1505574" cy="8241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A158152F-5E1D-EADD-6D82-C0445141A1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1EBDEF87-42EB-B049-85C3-F5A799C217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xmlns="" id="{B122E144-37CF-3C84-58A6-B1FC30B2D43D}"/>
              </a:ext>
            </a:extLst>
          </p:cNvPr>
          <p:cNvCxnSpPr>
            <a:cxnSpLocks/>
          </p:cNvCxnSpPr>
          <p:nvPr/>
        </p:nvCxnSpPr>
        <p:spPr>
          <a:xfrm flipH="1">
            <a:off x="7978672" y="2300174"/>
            <a:ext cx="2511851" cy="0"/>
          </a:xfrm>
          <a:prstGeom prst="straightConnector1">
            <a:avLst/>
          </a:prstGeom>
          <a:ln w="34925">
            <a:solidFill>
              <a:srgbClr val="EF2D97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xmlns="" id="{4544432D-7808-AC33-D0FD-FF87CED08ACB}"/>
              </a:ext>
            </a:extLst>
          </p:cNvPr>
          <p:cNvCxnSpPr>
            <a:cxnSpLocks/>
          </p:cNvCxnSpPr>
          <p:nvPr/>
        </p:nvCxnSpPr>
        <p:spPr>
          <a:xfrm flipH="1">
            <a:off x="7953990" y="4285547"/>
            <a:ext cx="2561213" cy="0"/>
          </a:xfrm>
          <a:prstGeom prst="straightConnector1">
            <a:avLst/>
          </a:prstGeom>
          <a:ln w="34925">
            <a:solidFill>
              <a:srgbClr val="EF2D97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5DC94266-8D67-1F1B-6918-672EC4D348B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4085710" y="1743216"/>
            <a:ext cx="1885700" cy="2828551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B1ABDF6A-36A7-2E01-47C3-80D05BCF7B00}"/>
              </a:ext>
            </a:extLst>
          </p:cNvPr>
          <p:cNvSpPr txBox="1"/>
          <p:nvPr/>
        </p:nvSpPr>
        <p:spPr>
          <a:xfrm>
            <a:off x="4129669" y="4491194"/>
            <a:ext cx="18857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b="1" dirty="0">
                <a:solidFill>
                  <a:srgbClr val="FFFF00"/>
                </a:solidFill>
              </a:rPr>
              <a:t>Vela Nebula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3B162785-2589-B5E5-4D78-1345743717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50777F05-211A-2384-D039-6F16A7F17F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49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lide Number Placeholder 39">
            <a:extLst>
              <a:ext uri="{FF2B5EF4-FFF2-40B4-BE49-F238E27FC236}">
                <a16:creationId xmlns:a16="http://schemas.microsoft.com/office/drawing/2014/main" xmlns="" id="{87396057-9B3F-7DED-C7F0-2F00D2FA3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7440" y="6474448"/>
            <a:ext cx="339857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</a:t>
            </a:fld>
            <a:endParaRPr lang="x-none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1226049F-0153-8F5B-2C48-BD2810C8C50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94224" y="1102144"/>
            <a:ext cx="6803551" cy="28609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2B51F705-6F39-F38B-6C6F-9700A12AE059}"/>
              </a:ext>
            </a:extLst>
          </p:cNvPr>
          <p:cNvSpPr txBox="1"/>
          <p:nvPr/>
        </p:nvSpPr>
        <p:spPr>
          <a:xfrm>
            <a:off x="7608669" y="1036374"/>
            <a:ext cx="18464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>
                <a:solidFill>
                  <a:schemeClr val="bg1"/>
                </a:solidFill>
              </a:rPr>
              <a:t>PROTO-SPHERA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7560F353-F5E2-FE7C-7ACF-F8D2B23E43C8}"/>
              </a:ext>
            </a:extLst>
          </p:cNvPr>
          <p:cNvSpPr txBox="1"/>
          <p:nvPr/>
        </p:nvSpPr>
        <p:spPr>
          <a:xfrm>
            <a:off x="2694224" y="1041568"/>
            <a:ext cx="4023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>
                <a:solidFill>
                  <a:schemeClr val="bg1"/>
                </a:solidFill>
              </a:rPr>
              <a:t>CRAB PULSAR WIND NEBULA (PWN)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54F00BCA-8096-5312-E6C7-D9E72590C726}"/>
              </a:ext>
            </a:extLst>
          </p:cNvPr>
          <p:cNvSpPr txBox="1"/>
          <p:nvPr/>
        </p:nvSpPr>
        <p:spPr>
          <a:xfrm>
            <a:off x="1016224" y="2209444"/>
            <a:ext cx="14906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dirty="0"/>
              <a:t>Chandra X-ray</a:t>
            </a:r>
          </a:p>
          <a:p>
            <a:pPr algn="ctr"/>
            <a:r>
              <a:rPr lang="en-GB" dirty="0"/>
              <a:t>i</a:t>
            </a:r>
            <a:r>
              <a:rPr lang="x-none" dirty="0"/>
              <a:t>mage of Crab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844FF092-FD9A-89AE-6AB5-9F6B3B3B5236}"/>
              </a:ext>
            </a:extLst>
          </p:cNvPr>
          <p:cNvSpPr txBox="1"/>
          <p:nvPr/>
        </p:nvSpPr>
        <p:spPr>
          <a:xfrm>
            <a:off x="9536159" y="2074322"/>
            <a:ext cx="1639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dirty="0"/>
              <a:t>Visible light of</a:t>
            </a:r>
          </a:p>
          <a:p>
            <a:pPr algn="ctr"/>
            <a:r>
              <a:rPr lang="en-US" dirty="0"/>
              <a:t>PROTO-SPHERA</a:t>
            </a:r>
            <a:endParaRPr lang="x-none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50F05110-7C47-1425-CC5A-CE5354D00655}"/>
              </a:ext>
            </a:extLst>
          </p:cNvPr>
          <p:cNvSpPr txBox="1"/>
          <p:nvPr/>
        </p:nvSpPr>
        <p:spPr>
          <a:xfrm>
            <a:off x="1016224" y="4166124"/>
            <a:ext cx="1083121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SUMMARY</a:t>
            </a:r>
          </a:p>
          <a:p>
            <a:endParaRPr lang="en-GB" b="1" dirty="0"/>
          </a:p>
          <a:p>
            <a:r>
              <a:rPr lang="en-GB" sz="1800" b="1" dirty="0">
                <a:effectLst/>
              </a:rPr>
              <a:t>Force-free magnetic fields model for Astrophysical plasma &amp; as foundation of the PROTO-SPHERA experiment</a:t>
            </a:r>
          </a:p>
          <a:p>
            <a:endParaRPr lang="en-GB" b="1" dirty="0"/>
          </a:p>
          <a:p>
            <a:r>
              <a:rPr lang="en-GB" sz="1800" b="1" dirty="0">
                <a:effectLst/>
              </a:rPr>
              <a:t>Ideal MHD stability of PROTO-SPHERA in theory &amp; in practice</a:t>
            </a:r>
          </a:p>
          <a:p>
            <a:endParaRPr lang="en-GB" b="1" dirty="0"/>
          </a:p>
          <a:p>
            <a:r>
              <a:rPr lang="en-GB" sz="1800" b="1" dirty="0">
                <a:effectLst/>
              </a:rPr>
              <a:t>3D Tomography diagnostics of PROTO-SPHERA: sustainment &amp; formation of torus by magnetic reconnections</a:t>
            </a:r>
          </a:p>
          <a:p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0B93BC2-843E-7465-ACF0-E804B097F7EA}"/>
              </a:ext>
            </a:extLst>
          </p:cNvPr>
          <p:cNvSpPr txBox="1"/>
          <p:nvPr/>
        </p:nvSpPr>
        <p:spPr>
          <a:xfrm>
            <a:off x="-25750" y="-3195"/>
            <a:ext cx="12217749" cy="107721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FF00"/>
                </a:solidFill>
                <a:effectLst/>
              </a:rPr>
              <a:t>torus + jet plasmas are present in Pulsar Wind Nebula (PWN) objects</a:t>
            </a:r>
          </a:p>
          <a:p>
            <a:r>
              <a:rPr lang="en-GB" sz="3200" b="1" dirty="0">
                <a:solidFill>
                  <a:srgbClr val="FFFF00"/>
                </a:solidFill>
              </a:rPr>
              <a:t>					    &amp; </a:t>
            </a:r>
            <a:r>
              <a:rPr lang="en-GB" sz="3200" b="1" dirty="0">
                <a:solidFill>
                  <a:srgbClr val="FFFF00"/>
                </a:solidFill>
                <a:effectLst/>
              </a:rPr>
              <a:t>are produced in </a:t>
            </a:r>
            <a:r>
              <a:rPr lang="en-GB" sz="3200" b="1" dirty="0">
                <a:solidFill>
                  <a:srgbClr val="FFFF00"/>
                </a:solidFill>
              </a:rPr>
              <a:t>laboratory experiments</a:t>
            </a:r>
            <a:endParaRPr lang="en-GB" sz="3200" b="1" dirty="0">
              <a:solidFill>
                <a:srgbClr val="FFFF00"/>
              </a:solidFill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6D616191-3C91-A97B-C414-EABF2BBBCDF3}"/>
              </a:ext>
            </a:extLst>
          </p:cNvPr>
          <p:cNvSpPr txBox="1"/>
          <p:nvPr/>
        </p:nvSpPr>
        <p:spPr>
          <a:xfrm>
            <a:off x="4871742" y="1389506"/>
            <a:ext cx="3382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</a:t>
            </a:r>
            <a:r>
              <a:rPr lang="x-none" dirty="0">
                <a:solidFill>
                  <a:schemeClr val="bg1"/>
                </a:solidFill>
              </a:rPr>
              <a:t>izes differ by a factor of 10</a:t>
            </a:r>
            <a:r>
              <a:rPr lang="x-none" baseline="30000" dirty="0">
                <a:solidFill>
                  <a:schemeClr val="bg1"/>
                </a:solidFill>
              </a:rPr>
              <a:t>16</a:t>
            </a:r>
            <a:r>
              <a:rPr lang="x-none" dirty="0">
                <a:solidFill>
                  <a:schemeClr val="bg1"/>
                </a:solidFill>
              </a:rPr>
              <a:t>-10</a:t>
            </a:r>
            <a:r>
              <a:rPr lang="x-none" baseline="30000" dirty="0">
                <a:solidFill>
                  <a:schemeClr val="bg1"/>
                </a:solidFill>
              </a:rPr>
              <a:t>17</a:t>
            </a:r>
          </a:p>
        </p:txBody>
      </p:sp>
    </p:spTree>
    <p:extLst>
      <p:ext uri="{BB962C8B-B14F-4D97-AF65-F5344CB8AC3E}">
        <p14:creationId xmlns:p14="http://schemas.microsoft.com/office/powerpoint/2010/main" val="2867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E2B5A77E-064A-A841-F0C8-C143C28B24E6}"/>
              </a:ext>
            </a:extLst>
          </p:cNvPr>
          <p:cNvSpPr txBox="1"/>
          <p:nvPr/>
        </p:nvSpPr>
        <p:spPr>
          <a:xfrm>
            <a:off x="99902" y="861516"/>
            <a:ext cx="12012776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i="1" dirty="0">
                <a:solidFill>
                  <a:srgbClr val="FF0000"/>
                </a:solidFill>
              </a:rPr>
              <a:t>Force-free magnetic field </a:t>
            </a:r>
            <a:r>
              <a:rPr lang="x-none" sz="2400" i="1" dirty="0">
                <a:solidFill>
                  <a:srgbClr val="FF0000"/>
                </a:solidFill>
              </a:rPr>
              <a:t>(</a:t>
            </a:r>
            <a:r>
              <a:rPr lang="x-none" sz="2400" b="1" i="1" dirty="0">
                <a:solidFill>
                  <a:srgbClr val="FF0000"/>
                </a:solidFill>
              </a:rPr>
              <a:t>ffmf) models</a:t>
            </a:r>
            <a:r>
              <a:rPr lang="en-US" sz="2400" b="1" i="1" dirty="0">
                <a:solidFill>
                  <a:srgbClr val="FF0000"/>
                </a:solidFill>
              </a:rPr>
              <a:t>: </a:t>
            </a:r>
            <a:r>
              <a:rPr lang="x-none" sz="2400" i="1" dirty="0"/>
              <a:t>self-consistent </a:t>
            </a:r>
            <a:r>
              <a:rPr lang="x-none" sz="2400" dirty="0"/>
              <a:t>distributions of      and    , with</a:t>
            </a:r>
          </a:p>
          <a:p>
            <a:endParaRPr lang="en-US" sz="1000" dirty="0"/>
          </a:p>
          <a:p>
            <a:pPr>
              <a:lnSpc>
                <a:spcPct val="150000"/>
              </a:lnSpc>
            </a:pPr>
            <a:r>
              <a:rPr lang="en-US" sz="2400" dirty="0"/>
              <a:t>• </a:t>
            </a:r>
            <a:r>
              <a:rPr lang="en-US" sz="2400" dirty="0">
                <a:solidFill>
                  <a:srgbClr val="FF0000"/>
                </a:solidFill>
              </a:rPr>
              <a:t>no Lorentz force upon them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• </a:t>
            </a:r>
            <a:r>
              <a:rPr lang="en-US" sz="2400" dirty="0">
                <a:solidFill>
                  <a:srgbClr val="00B0F0"/>
                </a:solidFill>
              </a:rPr>
              <a:t>can decay without material fluid motions*, with e-folding times &gt;&gt; Lorentz motion time-scale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•</a:t>
            </a:r>
            <a:r>
              <a:rPr lang="en-US" sz="2400" dirty="0">
                <a:solidFill>
                  <a:srgbClr val="00B0F0"/>
                </a:solidFill>
              </a:rPr>
              <a:t> the simplest choice for large scale, long duration magnetic structures in </a:t>
            </a:r>
            <a:r>
              <a:rPr lang="en-US" sz="2400" dirty="0">
                <a:solidFill>
                  <a:srgbClr val="32BAEC"/>
                </a:solidFill>
              </a:rPr>
              <a:t>Astrophysics</a:t>
            </a:r>
            <a:r>
              <a:rPr lang="en-US" sz="2400" dirty="0"/>
              <a:t> </a:t>
            </a:r>
          </a:p>
          <a:p>
            <a:endParaRPr lang="en-US" sz="1000" dirty="0">
              <a:solidFill>
                <a:srgbClr val="001F60"/>
              </a:solidFill>
            </a:endParaRPr>
          </a:p>
          <a:p>
            <a:r>
              <a:rPr lang="en-US" sz="2400" dirty="0"/>
              <a:t>Force-free (excluding         ), for weakly resistive plasma means*                   , with</a:t>
            </a:r>
          </a:p>
          <a:p>
            <a:r>
              <a:rPr lang="x-none" sz="2400" dirty="0"/>
              <a:t>Beltrami vector fields*</a:t>
            </a:r>
          </a:p>
        </p:txBody>
      </p:sp>
      <p:pic>
        <p:nvPicPr>
          <p:cNvPr id="35" name="Picture 34" descr="mu equals mu subscript 0 j with rightwards arrow on top times B with rightwards arrow on top divided by B squared" title="{&quot;mathml&quot;:&quot;&lt;math style=\&quot;font-family:stix;font-size:16px;\&quot; xmlns=\&quot;http://www.w3.org/1998/Math/MathML\&quot;&gt;&lt;mstyle mathsize=\&quot;16px\&quot;&gt;&lt;mi&gt;μ&lt;/mi&gt;&lt;mo&gt;=&lt;/mo&gt;&lt;msub&gt;&lt;mi&gt;μ&lt;/mi&gt;&lt;mn&gt;0&lt;/mn&gt;&lt;/msub&gt;&lt;mover accent=\&quot;true\&quot;&gt;&lt;mi&gt;j&lt;/mi&gt;&lt;mo&gt;→&lt;/mo&gt;&lt;/mover&gt;&lt;mo&gt;·&lt;/mo&gt;&lt;mover&gt;&lt;mi&gt;B&lt;/mi&gt;&lt;mo&gt;→&lt;/mo&gt;&lt;/mover&gt;&lt;mo&gt;/&lt;/mo&gt;&lt;msup&gt;&lt;mi&gt;B&lt;/mi&gt;&lt;mn&gt;2&lt;/mn&gt;&lt;/msup&gt;&lt;/mstyle&gt;&lt;/math&gt;&quot;}">
            <a:extLst>
              <a:ext uri="{FF2B5EF4-FFF2-40B4-BE49-F238E27FC236}">
                <a16:creationId xmlns:a16="http://schemas.microsoft.com/office/drawing/2014/main" xmlns="" id="{9743A378-B0A3-DB74-13D1-6D4893CBEC2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43836" y="3212021"/>
            <a:ext cx="1883991" cy="430565"/>
          </a:xfrm>
          <a:prstGeom prst="rect">
            <a:avLst/>
          </a:prstGeom>
        </p:spPr>
      </p:pic>
      <p:pic>
        <p:nvPicPr>
          <p:cNvPr id="36" name="Picture 35" descr="bold italic B with rightwards arrow on top" title="{&quot;mathml&quot;:&quot;&lt;math style=\&quot;font-family:stix;font-size:16px;\&quot; xmlns=\&quot;http://www.w3.org/1998/Math/MathML\&quot;&gt;&lt;mstyle mathsize=\&quot;16px\&quot;&gt;&lt;mover&gt;&lt;mi mathvariant=\&quot;bold-italic\&quot;&gt;B&lt;/mi&gt;&lt;mo&gt;&amp;#x2192;&lt;/mo&gt;&lt;/mover&gt;&lt;/mstyle&gt;&lt;/math&gt;&quot;}">
            <a:extLst>
              <a:ext uri="{FF2B5EF4-FFF2-40B4-BE49-F238E27FC236}">
                <a16:creationId xmlns:a16="http://schemas.microsoft.com/office/drawing/2014/main" xmlns="" id="{E1BEE7C0-46D8-38A4-8482-D41519EA1B6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50059" y="925970"/>
            <a:ext cx="187007" cy="271097"/>
          </a:xfrm>
          <a:prstGeom prst="rect">
            <a:avLst/>
          </a:prstGeom>
        </p:spPr>
      </p:pic>
      <p:pic>
        <p:nvPicPr>
          <p:cNvPr id="37" name="Picture 36" descr="bold italic j with rightwards arrow on top" title="{&quot;mathml&quot;:&quot;&lt;math style=\&quot;font-family:stix;font-size:16px;\&quot; xmlns=\&quot;http://www.w3.org/1998/Math/MathML\&quot;&gt;&lt;mstyle mathsize=\&quot;16px\&quot;&gt;&lt;mover&gt;&lt;mi mathvariant=\&quot;bold-italic\&quot;&gt;j&lt;/mi&gt;&lt;mo&gt;&amp;#x2192;&lt;/mo&gt;&lt;/mover&gt;&lt;/mstyle&gt;&lt;/math&gt;&quot;}">
            <a:extLst>
              <a:ext uri="{FF2B5EF4-FFF2-40B4-BE49-F238E27FC236}">
                <a16:creationId xmlns:a16="http://schemas.microsoft.com/office/drawing/2014/main" xmlns="" id="{FB81B868-4414-18FA-51A5-B48DFF64BD2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86817" y="930450"/>
            <a:ext cx="187008" cy="325068"/>
          </a:xfrm>
          <a:prstGeom prst="rect">
            <a:avLst/>
          </a:prstGeom>
        </p:spPr>
      </p:pic>
      <p:pic>
        <p:nvPicPr>
          <p:cNvPr id="38" name="Picture 37" descr="bold italic j with rightwards arrow on top logical and bold italic B with rightwards arrow on top equals 0" title="{&quot;mathml&quot;:&quot;&lt;math style=\&quot;font-family:stix;font-size:16px;\&quot; xmlns=\&quot;http://www.w3.org/1998/Math/MathML\&quot;&gt;&lt;mstyle mathsize=\&quot;16px\&quot;&gt;&lt;mover&gt;&lt;mi mathvariant=\&quot;bold-italic\&quot;&gt;j&lt;/mi&gt;&lt;mo&gt;&amp;#x2192;&lt;/mo&gt;&lt;/mover&gt;&lt;mo&gt;&amp;#x2227;&lt;/mo&gt;&lt;mover&gt;&lt;mi mathvariant=\&quot;bold-italic\&quot;&gt;B&lt;/mi&gt;&lt;mo&gt;&amp;#x2192;&lt;/mo&gt;&lt;/mover&gt;&lt;mo&gt;=&lt;/mo&gt;&lt;mn&gt;0&lt;/mn&gt;&lt;/mstyle&gt;&lt;/math&gt;&quot;}">
            <a:extLst>
              <a:ext uri="{FF2B5EF4-FFF2-40B4-BE49-F238E27FC236}">
                <a16:creationId xmlns:a16="http://schemas.microsoft.com/office/drawing/2014/main" xmlns="" id="{58C4D117-2752-84D2-04FB-F4BB0311626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68248" y="929426"/>
            <a:ext cx="1038371" cy="32917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5255FD0F-90EB-0A3D-E192-4F64197D35E3}"/>
              </a:ext>
            </a:extLst>
          </p:cNvPr>
          <p:cNvSpPr txBox="1"/>
          <p:nvPr/>
        </p:nvSpPr>
        <p:spPr>
          <a:xfrm>
            <a:off x="0" y="-4901"/>
            <a:ext cx="12201420" cy="56938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torus + jet plasmas as force-free fields -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if currents are unavoidable, let them flow along fields!</a:t>
            </a:r>
            <a:endParaRPr kumimoji="0" lang="x-none" sz="20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53E165E5-B29C-7D4D-EB59-45D45B164EE7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23519" y="3147717"/>
            <a:ext cx="1261250" cy="43056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E46D872E-0FCF-5E56-7604-A98988907BEE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50375" y="3250277"/>
            <a:ext cx="525433" cy="3256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25268739-6857-6911-3F68-CF64E0F48B77}"/>
              </a:ext>
            </a:extLst>
          </p:cNvPr>
          <p:cNvSpPr txBox="1"/>
          <p:nvPr/>
        </p:nvSpPr>
        <p:spPr>
          <a:xfrm>
            <a:off x="5591783" y="1895393"/>
            <a:ext cx="28936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*</a:t>
            </a:r>
            <a:r>
              <a:rPr lang="en-US" sz="1200" dirty="0">
                <a:effectLst/>
                <a:ea typeface="Times New Roman" panose="02020603050405020304" pitchFamily="18" charset="0"/>
              </a:rPr>
              <a:t>Lundquist S 1950 </a:t>
            </a:r>
            <a:r>
              <a:rPr lang="en-US" sz="1200" i="1" dirty="0" err="1">
                <a:effectLst/>
                <a:ea typeface="Times New Roman" panose="02020603050405020304" pitchFamily="18" charset="0"/>
              </a:rPr>
              <a:t>Arkiv</a:t>
            </a:r>
            <a:r>
              <a:rPr lang="en-US" sz="1200" i="1" dirty="0">
                <a:effectLst/>
                <a:ea typeface="Times New Roman" panose="02020603050405020304" pitchFamily="18" charset="0"/>
              </a:rPr>
              <a:t> </a:t>
            </a:r>
            <a:r>
              <a:rPr lang="en-US" sz="1200" i="1" dirty="0" err="1">
                <a:effectLst/>
                <a:ea typeface="Times New Roman" panose="02020603050405020304" pitchFamily="18" charset="0"/>
              </a:rPr>
              <a:t>Fysik</a:t>
            </a:r>
            <a:r>
              <a:rPr lang="en-US" sz="1200" dirty="0">
                <a:effectLst/>
                <a:ea typeface="Times New Roman" panose="02020603050405020304" pitchFamily="18" charset="0"/>
              </a:rPr>
              <a:t> </a:t>
            </a:r>
            <a:r>
              <a:rPr lang="en-US" sz="1200" b="1" dirty="0">
                <a:effectLst/>
                <a:ea typeface="Times New Roman" panose="02020603050405020304" pitchFamily="18" charset="0"/>
              </a:rPr>
              <a:t>Bd 2</a:t>
            </a:r>
            <a:r>
              <a:rPr lang="en-US" sz="1200" dirty="0">
                <a:effectLst/>
                <a:ea typeface="Times New Roman" panose="02020603050405020304" pitchFamily="18" charset="0"/>
              </a:rPr>
              <a:t> nr 35</a:t>
            </a:r>
            <a:r>
              <a:rPr lang="x-none" sz="1200" dirty="0">
                <a:effectLst/>
              </a:rPr>
              <a:t> </a:t>
            </a:r>
            <a:endParaRPr lang="x-none" sz="1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37AC6F5B-BA52-69E8-D013-23AA5D9D1A83}"/>
              </a:ext>
            </a:extLst>
          </p:cNvPr>
          <p:cNvSpPr txBox="1"/>
          <p:nvPr/>
        </p:nvSpPr>
        <p:spPr>
          <a:xfrm>
            <a:off x="99902" y="4599723"/>
            <a:ext cx="1180671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Plasma relaxation: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minimize energy with appropriate constraints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J.B. Taylor did show that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force-free magnetic fields are the final result of plasma relaxation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C8A39243-8C35-0036-0FA6-C4030C6286F7}"/>
              </a:ext>
            </a:extLst>
          </p:cNvPr>
          <p:cNvSpPr txBox="1"/>
          <p:nvPr/>
        </p:nvSpPr>
        <p:spPr>
          <a:xfrm>
            <a:off x="9442010" y="5319004"/>
            <a:ext cx="27594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FF0000"/>
                </a:solidFill>
                <a:effectLst/>
              </a:rPr>
              <a:t>*</a:t>
            </a:r>
            <a:r>
              <a:rPr lang="en-GB" sz="1200" dirty="0">
                <a:solidFill>
                  <a:srgbClr val="434343"/>
                </a:solidFill>
                <a:effectLst/>
              </a:rPr>
              <a:t>Taylor J B. 1974 </a:t>
            </a:r>
            <a:r>
              <a:rPr lang="en-GB" sz="1200" i="1" dirty="0">
                <a:solidFill>
                  <a:srgbClr val="434343"/>
                </a:solidFill>
                <a:effectLst/>
              </a:rPr>
              <a:t>Phys. Rev. Lett. </a:t>
            </a:r>
            <a:r>
              <a:rPr lang="en-GB" sz="1200" b="1" dirty="0">
                <a:solidFill>
                  <a:srgbClr val="434343"/>
                </a:solidFill>
                <a:effectLst/>
              </a:rPr>
              <a:t>33</a:t>
            </a:r>
            <a:r>
              <a:rPr lang="en-GB" sz="1200" dirty="0">
                <a:solidFill>
                  <a:srgbClr val="434343"/>
                </a:solidFill>
                <a:effectLst/>
              </a:rPr>
              <a:t> 1139 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4D2E08C4-8DDF-ED38-9061-C8618C818AC6}"/>
              </a:ext>
            </a:extLst>
          </p:cNvPr>
          <p:cNvSpPr txBox="1"/>
          <p:nvPr/>
        </p:nvSpPr>
        <p:spPr>
          <a:xfrm>
            <a:off x="99902" y="5418207"/>
            <a:ext cx="10307781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x-none" sz="12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relaxation of a flexible perfectly conducting wire in viscous medium provides an analogy: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minimize energy (1/2)LI</a:t>
            </a:r>
            <a:r>
              <a:rPr kumimoji="0" lang="x-none" sz="2000" b="1" i="1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</a:t>
            </a:r>
            <a:r>
              <a:rPr kumimoji="0" lang="x-none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with the </a:t>
            </a:r>
            <a:r>
              <a:rPr kumimoji="0" lang="x-none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invariant LI=constant (L self-inductance) as the constraint</a:t>
            </a:r>
          </a:p>
        </p:txBody>
      </p:sp>
      <p:sp>
        <p:nvSpPr>
          <p:cNvPr id="4" name="Slide Number Placeholder 39">
            <a:extLst>
              <a:ext uri="{FF2B5EF4-FFF2-40B4-BE49-F238E27FC236}">
                <a16:creationId xmlns:a16="http://schemas.microsoft.com/office/drawing/2014/main" xmlns="" id="{ADB7395F-5707-3C2F-B5D0-21D85E086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7440" y="6474448"/>
            <a:ext cx="339857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</a:t>
            </a:fld>
            <a:endParaRPr lang="x-none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DCE4E7CA-49F4-77B1-CD92-FD94EA492538}"/>
              </a:ext>
            </a:extLst>
          </p:cNvPr>
          <p:cNvSpPr txBox="1"/>
          <p:nvPr/>
        </p:nvSpPr>
        <p:spPr>
          <a:xfrm>
            <a:off x="3113091" y="3650034"/>
            <a:ext cx="52164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effectLst/>
                <a:latin typeface="Helvetica" pitchFamily="2" charset="0"/>
              </a:rPr>
              <a:t>*</a:t>
            </a:r>
            <a:r>
              <a:rPr lang="en-GB" sz="1200" dirty="0" err="1">
                <a:effectLst/>
                <a:latin typeface="Helvetica" pitchFamily="2" charset="0"/>
              </a:rPr>
              <a:t>Beltrami</a:t>
            </a:r>
            <a:r>
              <a:rPr lang="en-GB" sz="1200" dirty="0">
                <a:effectLst/>
                <a:latin typeface="Helvetica" pitchFamily="2" charset="0"/>
              </a:rPr>
              <a:t> 1889 </a:t>
            </a:r>
            <a:r>
              <a:rPr lang="en-GB" sz="1200" i="1" dirty="0" err="1">
                <a:effectLst/>
                <a:latin typeface="Helvetica" pitchFamily="2" charset="0"/>
              </a:rPr>
              <a:t>Rendiconti</a:t>
            </a:r>
            <a:r>
              <a:rPr lang="en-GB" sz="1200" i="1" dirty="0">
                <a:effectLst/>
                <a:latin typeface="Helvetica" pitchFamily="2" charset="0"/>
              </a:rPr>
              <a:t> del </a:t>
            </a:r>
            <a:r>
              <a:rPr lang="en-GB" sz="1200" i="1" dirty="0" err="1">
                <a:effectLst/>
                <a:latin typeface="Helvetica" pitchFamily="2" charset="0"/>
              </a:rPr>
              <a:t>Reale</a:t>
            </a:r>
            <a:r>
              <a:rPr lang="en-GB" sz="1200" i="1" dirty="0">
                <a:effectLst/>
                <a:latin typeface="Helvetica" pitchFamily="2" charset="0"/>
              </a:rPr>
              <a:t> Instituto Lombardo</a:t>
            </a:r>
            <a:r>
              <a:rPr lang="en-GB" sz="1200" dirty="0">
                <a:effectLst/>
                <a:latin typeface="Helvetica" pitchFamily="2" charset="0"/>
              </a:rPr>
              <a:t>…Series II, vol. 22</a:t>
            </a:r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282852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39">
            <a:extLst>
              <a:ext uri="{FF2B5EF4-FFF2-40B4-BE49-F238E27FC236}">
                <a16:creationId xmlns:a16="http://schemas.microsoft.com/office/drawing/2014/main" xmlns="" id="{D4948D6D-C4B9-EC42-4687-211D14B8632C}"/>
              </a:ext>
            </a:extLst>
          </p:cNvPr>
          <p:cNvSpPr txBox="1">
            <a:spLocks/>
          </p:cNvSpPr>
          <p:nvPr/>
        </p:nvSpPr>
        <p:spPr>
          <a:xfrm>
            <a:off x="11852143" y="6492875"/>
            <a:ext cx="3398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x-non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31D3C5-CE05-414F-AD29-1897E3C52757}" type="slidenum">
              <a:rPr lang="x-none" smtClean="0"/>
              <a:pPr/>
              <a:t>4</a:t>
            </a:fld>
            <a:endParaRPr lang="x-none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6268159-8A84-D4FF-506B-2B4F7BA050EF}"/>
              </a:ext>
            </a:extLst>
          </p:cNvPr>
          <p:cNvSpPr txBox="1"/>
          <p:nvPr/>
        </p:nvSpPr>
        <p:spPr>
          <a:xfrm>
            <a:off x="199271" y="756823"/>
            <a:ext cx="1122584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A magnetized plasma resembles a tangle of braided flexible conductors (lines of force):</a:t>
            </a:r>
          </a:p>
          <a:p>
            <a:r>
              <a:rPr lang="en-US" sz="2400" dirty="0"/>
              <a:t>in presence of perfect conductivity the plasma moves together with the lines of force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32560903-462B-9002-3E2F-AE870EE75059}"/>
              </a:ext>
            </a:extLst>
          </p:cNvPr>
          <p:cNvSpPr txBox="1"/>
          <p:nvPr/>
        </p:nvSpPr>
        <p:spPr>
          <a:xfrm>
            <a:off x="0" y="-34896"/>
            <a:ext cx="12192000" cy="56938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Plasma relaxation: constraint is Magnetic Helicity</a:t>
            </a:r>
            <a:endParaRPr kumimoji="0" lang="x-none" sz="20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32297EBC-2188-0A33-3C22-69B3B81FAD4C}"/>
              </a:ext>
            </a:extLst>
          </p:cNvPr>
          <p:cNvSpPr txBox="1"/>
          <p:nvPr/>
        </p:nvSpPr>
        <p:spPr>
          <a:xfrm>
            <a:off x="199271" y="1647837"/>
            <a:ext cx="11491544" cy="11430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I</a:t>
            </a:r>
            <a:r>
              <a:rPr lang="x-none" sz="2400" dirty="0"/>
              <a:t>n a perfectly conducting plasma around a line of force                       , for every infinitesimal </a:t>
            </a:r>
          </a:p>
          <a:p>
            <a:pPr>
              <a:lnSpc>
                <a:spcPct val="150000"/>
              </a:lnSpc>
            </a:pPr>
            <a:r>
              <a:rPr lang="x-none" sz="2400" dirty="0"/>
              <a:t>flux tube </a:t>
            </a:r>
            <a:r>
              <a:rPr lang="en-US" sz="2400" dirty="0"/>
              <a:t>one </a:t>
            </a:r>
            <a:r>
              <a:rPr lang="x-none" sz="2400" dirty="0"/>
              <a:t>constraint: the </a:t>
            </a:r>
            <a:r>
              <a:rPr lang="x-none" sz="2400" b="1" dirty="0"/>
              <a:t>Magnetic Helicity*                                    is invariant</a:t>
            </a:r>
            <a:endParaRPr lang="en-US" sz="1000" dirty="0"/>
          </a:p>
        </p:txBody>
      </p:sp>
      <p:pic>
        <p:nvPicPr>
          <p:cNvPr id="8" name="Picture 7" title="K italic left parenthesis alpha italic comma beta italic right parenthesis italic equals italic integral stack text italic A end text with italic rightwards arrow on top italic times stack text italic B end text with italic rightwards arrow on top text italic  dV end text">
            <a:extLst>
              <a:ext uri="{FF2B5EF4-FFF2-40B4-BE49-F238E27FC236}">
                <a16:creationId xmlns:a16="http://schemas.microsoft.com/office/drawing/2014/main" xmlns="" id="{4A7EF42F-6998-CD3D-44C0-BBDE9EBF983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92769" y="2241784"/>
            <a:ext cx="2275580" cy="4932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0EAAD9E8-09C3-CC31-2689-8EACD25E7BE2}"/>
              </a:ext>
            </a:extLst>
          </p:cNvPr>
          <p:cNvPicPr>
            <a:picLocks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42048" y="1780795"/>
            <a:ext cx="1419070" cy="3762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A3BB114A-1549-5418-C19B-B9EFB5B0B22B}"/>
              </a:ext>
            </a:extLst>
          </p:cNvPr>
          <p:cNvSpPr txBox="1"/>
          <p:nvPr/>
        </p:nvSpPr>
        <p:spPr>
          <a:xfrm>
            <a:off x="6001436" y="2779771"/>
            <a:ext cx="392417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1" dirty="0">
                <a:solidFill>
                  <a:srgbClr val="202122"/>
                </a:solidFill>
                <a:effectLst/>
              </a:rPr>
              <a:t>*</a:t>
            </a:r>
            <a:r>
              <a:rPr lang="en-GB" sz="1200" b="0" dirty="0" err="1">
                <a:solidFill>
                  <a:srgbClr val="202122"/>
                </a:solidFill>
                <a:effectLst/>
              </a:rPr>
              <a:t>Woltjer</a:t>
            </a:r>
            <a:r>
              <a:rPr lang="en-GB" sz="1200" b="0" dirty="0">
                <a:solidFill>
                  <a:srgbClr val="202122"/>
                </a:solidFill>
                <a:effectLst/>
              </a:rPr>
              <a:t> L. 1958 </a:t>
            </a:r>
            <a:r>
              <a:rPr lang="en-GB" sz="1200" b="0" i="1" dirty="0">
                <a:solidFill>
                  <a:srgbClr val="202122"/>
                </a:solidFill>
                <a:effectLst/>
              </a:rPr>
              <a:t>Proc. Nat. Acad. Sciences</a:t>
            </a:r>
            <a:r>
              <a:rPr lang="en-GB" sz="1200" b="0" i="0" dirty="0">
                <a:solidFill>
                  <a:srgbClr val="202122"/>
                </a:solidFill>
                <a:effectLst/>
              </a:rPr>
              <a:t> </a:t>
            </a:r>
            <a:r>
              <a:rPr lang="en-GB" sz="1200" dirty="0">
                <a:solidFill>
                  <a:srgbClr val="202122"/>
                </a:solidFill>
                <a:effectLst/>
              </a:rPr>
              <a:t>44 </a:t>
            </a:r>
            <a:r>
              <a:rPr lang="en-GB" sz="1200" b="0" i="0" dirty="0">
                <a:solidFill>
                  <a:srgbClr val="202122"/>
                </a:solidFill>
                <a:effectLst/>
              </a:rPr>
              <a:t>(6) 489–491</a:t>
            </a:r>
            <a:endParaRPr lang="x-none" sz="1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344F4CD1-9F28-32FC-55B0-D0208BA086B3}"/>
              </a:ext>
            </a:extLst>
          </p:cNvPr>
          <p:cNvSpPr txBox="1"/>
          <p:nvPr/>
        </p:nvSpPr>
        <p:spPr>
          <a:xfrm>
            <a:off x="10457461" y="47301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x-none" dirty="0"/>
          </a:p>
        </p:txBody>
      </p:sp>
      <p:pic>
        <p:nvPicPr>
          <p:cNvPr id="13" name="Picture 12" title="italic partial differential A with italic rightwards arrow on top italic divided by italic partial differential t italic space italic equals italic space v with italic rightwards arrow on top italic logical and B with italic rightwards arrow on top italic plus italic nabla with italic rightwards arrow on top chi">
            <a:extLst>
              <a:ext uri="{FF2B5EF4-FFF2-40B4-BE49-F238E27FC236}">
                <a16:creationId xmlns:a16="http://schemas.microsoft.com/office/drawing/2014/main" xmlns="" id="{CD401C64-1930-E0F5-1BB0-6D8D3652431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69428" y="4181409"/>
            <a:ext cx="1844574" cy="301491"/>
          </a:xfrm>
          <a:prstGeom prst="rect">
            <a:avLst/>
          </a:prstGeom>
        </p:spPr>
      </p:pic>
      <p:pic>
        <p:nvPicPr>
          <p:cNvPr id="14" name="Picture 13" title="B with italic rightwards arrow on top times italic nabla with italic rightwards arrow on top chi italic equals B with italic rightwards arrow on top italic times italic partial differential A with italic rightwards arrow on top italic divided by italic partial differential t italic space">
            <a:extLst>
              <a:ext uri="{FF2B5EF4-FFF2-40B4-BE49-F238E27FC236}">
                <a16:creationId xmlns:a16="http://schemas.microsoft.com/office/drawing/2014/main" xmlns="" id="{72FAB00E-B8BC-363D-DD17-E9FE2AE7862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95266" y="4169052"/>
            <a:ext cx="1514930" cy="28551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E0477E76-00D1-B8E4-74AE-EC062AEE7506}"/>
              </a:ext>
            </a:extLst>
          </p:cNvPr>
          <p:cNvSpPr txBox="1"/>
          <p:nvPr/>
        </p:nvSpPr>
        <p:spPr>
          <a:xfrm>
            <a:off x="387046" y="3569837"/>
            <a:ext cx="24246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" pitchFamily="2" charset="0"/>
              </a:rPr>
              <a:t>p</a:t>
            </a:r>
            <a:r>
              <a:rPr lang="x-none" sz="1600" dirty="0">
                <a:latin typeface="Times" pitchFamily="2" charset="0"/>
              </a:rPr>
              <a:t>erfect conductivity (</a:t>
            </a:r>
            <a:r>
              <a:rPr lang="el-GR" sz="1600" i="1" dirty="0">
                <a:latin typeface="Times" pitchFamily="2" charset="0"/>
              </a:rPr>
              <a:t>η</a:t>
            </a:r>
            <a:r>
              <a:rPr lang="x-none" sz="1600" dirty="0">
                <a:latin typeface="Times" pitchFamily="2" charset="0"/>
              </a:rPr>
              <a:t>=0)</a:t>
            </a:r>
          </a:p>
          <a:p>
            <a:pPr algn="ctr"/>
            <a:r>
              <a:rPr lang="x-none" sz="1600" dirty="0">
                <a:latin typeface="Times" pitchFamily="2" charset="0"/>
              </a:rPr>
              <a:t>&amp; motion    </a:t>
            </a:r>
            <a:endParaRPr lang="x-none" sz="1600" b="1" dirty="0"/>
          </a:p>
          <a:p>
            <a:r>
              <a:rPr lang="x-none" sz="1600" dirty="0">
                <a:latin typeface="Times" pitchFamily="2" charset="0"/>
              </a:rPr>
              <a:t> </a:t>
            </a:r>
          </a:p>
          <a:p>
            <a:endParaRPr lang="x-none" sz="1600" dirty="0">
              <a:latin typeface="Times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9A2C58D2-1DD4-D691-7AB1-CDA6AA0CDACA}"/>
              </a:ext>
            </a:extLst>
          </p:cNvPr>
          <p:cNvSpPr txBox="1"/>
          <p:nvPr/>
        </p:nvSpPr>
        <p:spPr>
          <a:xfrm>
            <a:off x="2356619" y="3595728"/>
            <a:ext cx="31307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l-GR" sz="1600" dirty="0">
                <a:latin typeface="Times" pitchFamily="2" charset="0"/>
              </a:rPr>
              <a:t>  </a:t>
            </a:r>
            <a:r>
              <a:rPr lang="en-US" sz="1600" dirty="0">
                <a:latin typeface="Times" pitchFamily="2" charset="0"/>
              </a:rPr>
              <a:t>vector potential </a:t>
            </a:r>
            <a:endParaRPr lang="el-GR" sz="1600" dirty="0">
              <a:latin typeface="Times" pitchFamily="2" charset="0"/>
            </a:endParaRPr>
          </a:p>
          <a:p>
            <a:pPr algn="ctr"/>
            <a:r>
              <a:rPr lang="el-GR" sz="1600" dirty="0">
                <a:latin typeface="Times" pitchFamily="2" charset="0"/>
              </a:rPr>
              <a:t>χ</a:t>
            </a:r>
            <a:r>
              <a:rPr lang="en-US" sz="1600" dirty="0">
                <a:latin typeface="Times" pitchFamily="2" charset="0"/>
              </a:rPr>
              <a:t> arb. gauge</a:t>
            </a:r>
            <a:endParaRPr lang="x-none" sz="1600" dirty="0">
              <a:latin typeface="Times" pitchFamily="2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1E82575E-984C-1C36-051F-DC7C014607CA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26532" y="3908486"/>
            <a:ext cx="133072" cy="14271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69CCC6FD-0ED6-B9C5-6767-85B103FEE96F}"/>
              </a:ext>
            </a:extLst>
          </p:cNvPr>
          <p:cNvSpPr txBox="1"/>
          <p:nvPr/>
        </p:nvSpPr>
        <p:spPr>
          <a:xfrm>
            <a:off x="2401322" y="4193582"/>
            <a:ext cx="37346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/>
              <a:t>→</a:t>
            </a:r>
            <a:endParaRPr lang="x-none" sz="1600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A3815325-46A6-EA4C-E3ED-228331D541A0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44674" y="3627356"/>
            <a:ext cx="140275" cy="18956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259F204D-424D-CE6F-A09B-BBF329FDCE46}"/>
              </a:ext>
            </a:extLst>
          </p:cNvPr>
          <p:cNvSpPr txBox="1"/>
          <p:nvPr/>
        </p:nvSpPr>
        <p:spPr>
          <a:xfrm>
            <a:off x="4819043" y="4197137"/>
            <a:ext cx="37346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/>
              <a:t>→</a:t>
            </a:r>
            <a:endParaRPr lang="x-none" sz="16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C2BA2E59-D6E5-F4BB-04C8-E91413B9A51D}"/>
              </a:ext>
            </a:extLst>
          </p:cNvPr>
          <p:cNvSpPr txBox="1"/>
          <p:nvPr/>
        </p:nvSpPr>
        <p:spPr>
          <a:xfrm>
            <a:off x="4997398" y="3547588"/>
            <a:ext cx="2006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l-GR" sz="1600" dirty="0">
                <a:latin typeface="Times" pitchFamily="2" charset="0"/>
              </a:rPr>
              <a:t>  </a:t>
            </a:r>
            <a:r>
              <a:rPr lang="en-US" sz="1600" dirty="0">
                <a:latin typeface="Times" pitchFamily="2" charset="0"/>
              </a:rPr>
              <a:t>magnetic differential</a:t>
            </a:r>
            <a:endParaRPr lang="el-GR" sz="1600" dirty="0">
              <a:latin typeface="Times" pitchFamily="2" charset="0"/>
            </a:endParaRPr>
          </a:p>
          <a:p>
            <a:pPr algn="ctr"/>
            <a:r>
              <a:rPr lang="en-US" sz="1600" dirty="0">
                <a:latin typeface="Times" pitchFamily="2" charset="0"/>
              </a:rPr>
              <a:t>equation for </a:t>
            </a:r>
            <a:endParaRPr lang="x-none" sz="1600" dirty="0">
              <a:latin typeface="Times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82D939A0-C881-872B-4686-7A431B939B76}"/>
              </a:ext>
            </a:extLst>
          </p:cNvPr>
          <p:cNvSpPr txBox="1"/>
          <p:nvPr/>
        </p:nvSpPr>
        <p:spPr>
          <a:xfrm>
            <a:off x="6949692" y="4183949"/>
            <a:ext cx="37346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/>
              <a:t>→</a:t>
            </a:r>
            <a:endParaRPr lang="x-none" sz="16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D9823069-E4D1-EB07-96EE-50A3BEDCDFEA}"/>
              </a:ext>
            </a:extLst>
          </p:cNvPr>
          <p:cNvSpPr txBox="1"/>
          <p:nvPr/>
        </p:nvSpPr>
        <p:spPr>
          <a:xfrm>
            <a:off x="7560668" y="3563013"/>
            <a:ext cx="228280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latin typeface="Times" pitchFamily="2" charset="0"/>
              </a:rPr>
              <a:t>gauge</a:t>
            </a:r>
            <a:r>
              <a:rPr lang="en-GB" sz="1600" i="1" dirty="0">
                <a:effectLst/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l-GR" sz="1600" i="1" dirty="0">
                <a:effectLst/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χ  </a:t>
            </a:r>
            <a:r>
              <a:rPr lang="en-GB" sz="1600" dirty="0">
                <a:effectLst/>
                <a:latin typeface="Times" pitchFamily="2" charset="0"/>
                <a:ea typeface="Times New Roman" panose="02020603050405020304" pitchFamily="18" charset="0"/>
              </a:rPr>
              <a:t>single-valued</a:t>
            </a:r>
            <a:r>
              <a:rPr lang="en-GB" sz="1600" i="1" dirty="0">
                <a:effectLst/>
                <a:latin typeface="Times" pitchFamily="2" charset="0"/>
                <a:ea typeface="Times New Roman" panose="02020603050405020304" pitchFamily="18" charset="0"/>
              </a:rPr>
              <a:t> </a:t>
            </a:r>
            <a:r>
              <a:rPr lang="en-GB" sz="1600" i="1" dirty="0" err="1">
                <a:effectLst/>
                <a:latin typeface="Times" pitchFamily="2" charset="0"/>
                <a:ea typeface="Times New Roman" panose="02020603050405020304" pitchFamily="18" charset="0"/>
              </a:rPr>
              <a:t>iff</a:t>
            </a:r>
            <a:r>
              <a:rPr lang="en-GB" sz="1600" i="1" dirty="0">
                <a:effectLst/>
                <a:latin typeface="Times" pitchFamily="2" charset="0"/>
                <a:ea typeface="Times New Roman" panose="02020603050405020304" pitchFamily="18" charset="0"/>
              </a:rPr>
              <a:t> </a:t>
            </a:r>
            <a:endParaRPr lang="x-none" sz="1600" i="1" dirty="0">
              <a:latin typeface="Times" pitchFamily="2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xmlns="" id="{C012BFF2-8CBB-B9F8-ED42-C36E5E823979}"/>
              </a:ext>
            </a:extLst>
          </p:cNvPr>
          <p:cNvPicPr>
            <a:picLocks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43111" y="4024714"/>
            <a:ext cx="1164668" cy="41468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F65B0EE3-CC27-F1C9-13AD-3E6F1AEC2A53}"/>
              </a:ext>
            </a:extLst>
          </p:cNvPr>
          <p:cNvPicPr>
            <a:picLocks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0293" y="3848260"/>
            <a:ext cx="269646" cy="29083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2F6F45E3-AA85-B002-6EE8-EEA30841BEA1}"/>
              </a:ext>
            </a:extLst>
          </p:cNvPr>
          <p:cNvSpPr txBox="1"/>
          <p:nvPr/>
        </p:nvSpPr>
        <p:spPr>
          <a:xfrm>
            <a:off x="9318697" y="4071365"/>
            <a:ext cx="10326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600" dirty="0">
                <a:latin typeface="Times" pitchFamily="2" charset="0"/>
              </a:rPr>
              <a:t>field line </a:t>
            </a:r>
            <a:r>
              <a:rPr lang="x-none" sz="1600" i="1" dirty="0">
                <a:latin typeface="Times" pitchFamily="2" charset="0"/>
              </a:rPr>
              <a:t>l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E3D2180B-FFEC-4AFC-B0DE-233AA68C7EDE}"/>
              </a:ext>
            </a:extLst>
          </p:cNvPr>
          <p:cNvSpPr txBox="1"/>
          <p:nvPr/>
        </p:nvSpPr>
        <p:spPr>
          <a:xfrm>
            <a:off x="9319690" y="4542899"/>
            <a:ext cx="231142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Times" pitchFamily="2" charset="0"/>
              </a:rPr>
              <a:t>flux </a:t>
            </a:r>
            <a:r>
              <a:rPr lang="x-none" sz="1600" dirty="0">
                <a:latin typeface="Times" pitchFamily="2" charset="0"/>
              </a:rPr>
              <a:t>surface (pol. </a:t>
            </a:r>
            <a:r>
              <a:rPr lang="en-GB" sz="1600" dirty="0">
                <a:latin typeface="Times" pitchFamily="2" charset="0"/>
              </a:rPr>
              <a:t>f</a:t>
            </a:r>
            <a:r>
              <a:rPr lang="x-none" sz="1600" dirty="0">
                <a:latin typeface="Times" pitchFamily="2" charset="0"/>
              </a:rPr>
              <a:t>lux    )</a:t>
            </a:r>
            <a:endParaRPr lang="x-none" sz="1600" i="1" dirty="0">
              <a:latin typeface="Times" pitchFamily="2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4B1AA4FB-3855-F4BD-D58E-E47CF17BB85D}"/>
              </a:ext>
            </a:extLst>
          </p:cNvPr>
          <p:cNvPicPr>
            <a:picLocks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3818" y="4163816"/>
            <a:ext cx="131639" cy="14225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7D156232-1BBB-DBD4-76B6-471530C29FDB}"/>
              </a:ext>
            </a:extLst>
          </p:cNvPr>
          <p:cNvPicPr>
            <a:picLocks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7938" y="4637493"/>
            <a:ext cx="131639" cy="14225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1D99251E-56D7-6F6B-E88E-2AF9E3084749}"/>
              </a:ext>
            </a:extLst>
          </p:cNvPr>
          <p:cNvPicPr>
            <a:picLocks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28267" y="4472424"/>
            <a:ext cx="1512160" cy="546146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1E892EF8-7839-C959-1F0E-1A4043BD6F93}"/>
              </a:ext>
            </a:extLst>
          </p:cNvPr>
          <p:cNvPicPr>
            <a:picLocks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24973" y="4671814"/>
            <a:ext cx="183053" cy="163784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xmlns="" id="{543C77F9-052E-21E3-CB5C-13C180DB9D34}"/>
              </a:ext>
            </a:extLst>
          </p:cNvPr>
          <p:cNvPicPr>
            <a:picLocks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99084" y="3979927"/>
            <a:ext cx="259672" cy="729361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A94B3A00-1E64-B7A1-0D4D-7F210AE8A0A5}"/>
              </a:ext>
            </a:extLst>
          </p:cNvPr>
          <p:cNvSpPr txBox="1"/>
          <p:nvPr/>
        </p:nvSpPr>
        <p:spPr>
          <a:xfrm>
            <a:off x="466503" y="4932798"/>
            <a:ext cx="10672552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000" b="1" dirty="0"/>
          </a:p>
          <a:p>
            <a:r>
              <a:rPr lang="en-US" sz="2400" b="1" dirty="0"/>
              <a:t>→   for every volume bounded by field lines the quantity                           is invariant </a:t>
            </a:r>
            <a:endParaRPr lang="x-none" sz="2400" b="1" dirty="0"/>
          </a:p>
        </p:txBody>
      </p:sp>
      <p:pic>
        <p:nvPicPr>
          <p:cNvPr id="34" name="Picture 33" title="text italic K= end text italic integral stack text italic A end text with italic rightwards arrow on top italic times stack text italic B end text with italic rightwards arrow on top text italic  dV end text">
            <a:extLst>
              <a:ext uri="{FF2B5EF4-FFF2-40B4-BE49-F238E27FC236}">
                <a16:creationId xmlns:a16="http://schemas.microsoft.com/office/drawing/2014/main" xmlns="" id="{6B558018-3AD5-0732-5D42-6AF3A58782AE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92245" y="4991286"/>
            <a:ext cx="1537745" cy="497085"/>
          </a:xfrm>
          <a:prstGeom prst="rect">
            <a:avLst/>
          </a:prstGeom>
        </p:spPr>
      </p:pic>
      <p:sp>
        <p:nvSpPr>
          <p:cNvPr id="35" name="Frame 34">
            <a:extLst>
              <a:ext uri="{FF2B5EF4-FFF2-40B4-BE49-F238E27FC236}">
                <a16:creationId xmlns:a16="http://schemas.microsoft.com/office/drawing/2014/main" xmlns="" id="{EF2CF483-9774-B5F5-DA78-CBA04CFA9D49}"/>
              </a:ext>
            </a:extLst>
          </p:cNvPr>
          <p:cNvSpPr/>
          <p:nvPr/>
        </p:nvSpPr>
        <p:spPr>
          <a:xfrm>
            <a:off x="323382" y="3517629"/>
            <a:ext cx="11545235" cy="2241905"/>
          </a:xfrm>
          <a:prstGeom prst="frame">
            <a:avLst>
              <a:gd name="adj1" fmla="val 13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  <p:pic>
        <p:nvPicPr>
          <p:cNvPr id="36" name="Picture 35" title="E with italic rightwards arrow on top italic plus v with italic rightwards arrow on top italic logical and B with italic rightwards arrow on top italic equals italic 0">
            <a:extLst>
              <a:ext uri="{FF2B5EF4-FFF2-40B4-BE49-F238E27FC236}">
                <a16:creationId xmlns:a16="http://schemas.microsoft.com/office/drawing/2014/main" xmlns="" id="{E572D0E6-FB32-BC92-9403-E69E22EA898B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5004" y="4250767"/>
            <a:ext cx="1181469" cy="208382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xmlns="" id="{3AF5D638-A293-F78A-0155-49AC649A4725}"/>
              </a:ext>
            </a:extLst>
          </p:cNvPr>
          <p:cNvPicPr>
            <a:picLocks noChangeAspect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890788" y="5549410"/>
            <a:ext cx="1903676" cy="12708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0B91C8B7-E5DC-B3D5-38AE-AF255169E3A2}"/>
              </a:ext>
            </a:extLst>
          </p:cNvPr>
          <p:cNvSpPr txBox="1"/>
          <p:nvPr/>
        </p:nvSpPr>
        <p:spPr>
          <a:xfrm>
            <a:off x="11368532" y="4146817"/>
            <a:ext cx="37346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/>
              <a:t>→</a:t>
            </a:r>
            <a:endParaRPr lang="x-none" sz="1600" b="1" dirty="0"/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xmlns="" id="{CB058AA2-D539-B1CB-299F-CD3974D7DAD6}"/>
              </a:ext>
            </a:extLst>
          </p:cNvPr>
          <p:cNvCxnSpPr>
            <a:cxnSpLocks/>
          </p:cNvCxnSpPr>
          <p:nvPr/>
        </p:nvCxnSpPr>
        <p:spPr>
          <a:xfrm flipH="1">
            <a:off x="11139055" y="4835598"/>
            <a:ext cx="85918" cy="1202851"/>
          </a:xfrm>
          <a:prstGeom prst="straightConnector1">
            <a:avLst/>
          </a:prstGeom>
          <a:ln w="19050">
            <a:solidFill>
              <a:schemeClr val="bg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2534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lide Number Placeholder 1">
            <a:extLst>
              <a:ext uri="{FF2B5EF4-FFF2-40B4-BE49-F238E27FC236}">
                <a16:creationId xmlns:a16="http://schemas.microsoft.com/office/drawing/2014/main" xmlns="" id="{83398E7A-51E0-6DA9-2F53-E8A0C1B053AB}"/>
              </a:ext>
            </a:extLst>
          </p:cNvPr>
          <p:cNvSpPr txBox="1">
            <a:spLocks/>
          </p:cNvSpPr>
          <p:nvPr/>
        </p:nvSpPr>
        <p:spPr>
          <a:xfrm>
            <a:off x="11859546" y="6493356"/>
            <a:ext cx="340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x-non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31D3C5-CE05-414F-AD29-1897E3C52757}" type="slidenum">
              <a:rPr lang="x-none" smtClean="0"/>
              <a:pPr/>
              <a:t>5</a:t>
            </a:fld>
            <a:endParaRPr lang="x-none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A7C3589B-BA94-6DB5-328F-FDCC0D720162}"/>
              </a:ext>
            </a:extLst>
          </p:cNvPr>
          <p:cNvSpPr txBox="1"/>
          <p:nvPr/>
        </p:nvSpPr>
        <p:spPr>
          <a:xfrm>
            <a:off x="218927" y="667060"/>
            <a:ext cx="114387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Magnetic Helicity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measures* how much the lines of force are:</a:t>
            </a:r>
            <a:endParaRPr lang="x-none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2F767E79-3470-7BD8-A6F4-7A377F1F798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53500" y="1485948"/>
            <a:ext cx="1741990" cy="116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BF2EA8AE-502D-A6EA-B3AF-846F5A99226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454507" y="840854"/>
            <a:ext cx="2874892" cy="1919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7" descr="provv">
            <a:extLst>
              <a:ext uri="{FF2B5EF4-FFF2-40B4-BE49-F238E27FC236}">
                <a16:creationId xmlns:a16="http://schemas.microsoft.com/office/drawing/2014/main" xmlns="" id="{72ADA260-FCA2-0078-3487-7697E1B9139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175" y="1336669"/>
            <a:ext cx="1479398" cy="1385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ABC0DB7C-7B20-97BC-1F04-22DB31002D9E}"/>
              </a:ext>
            </a:extLst>
          </p:cNvPr>
          <p:cNvSpPr txBox="1"/>
          <p:nvPr/>
        </p:nvSpPr>
        <p:spPr>
          <a:xfrm>
            <a:off x="156416" y="2742094"/>
            <a:ext cx="26053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dirty="0"/>
              <a:t>Two interlinked flux tubes</a:t>
            </a:r>
          </a:p>
          <a:p>
            <a:pPr algn="ctr"/>
            <a:r>
              <a:rPr lang="x-none" dirty="0"/>
              <a:t>K= 2</a:t>
            </a:r>
            <a:r>
              <a:rPr lang="el-GR" dirty="0"/>
              <a:t>Φ</a:t>
            </a:r>
            <a:r>
              <a:rPr lang="en-US" baseline="-25000" dirty="0"/>
              <a:t>1</a:t>
            </a:r>
            <a:r>
              <a:rPr lang="el-GR" dirty="0"/>
              <a:t>Φ</a:t>
            </a:r>
            <a:r>
              <a:rPr lang="en-US" baseline="-25000" dirty="0"/>
              <a:t>2</a:t>
            </a:r>
            <a:endParaRPr lang="x-none" baseline="-250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xmlns="" id="{E9CBCD5E-99B6-AD7A-E893-108CEFDBFD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95490" y="2778463"/>
            <a:ext cx="312297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x-none" dirty="0"/>
              <a:t>Sign depends on sign of kinking</a:t>
            </a:r>
          </a:p>
          <a:p>
            <a:pPr algn="ctr"/>
            <a:r>
              <a:rPr lang="x-none" dirty="0"/>
              <a:t>K= ±</a:t>
            </a:r>
            <a:r>
              <a:rPr lang="el-GR" dirty="0"/>
              <a:t>Φ</a:t>
            </a:r>
            <a:r>
              <a:rPr lang="en-US" baseline="30000" dirty="0"/>
              <a:t>2</a:t>
            </a:r>
            <a:endParaRPr lang="x-none" baseline="30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C684F480-BC5F-CC3C-E79E-FE32841B5B52}"/>
              </a:ext>
            </a:extLst>
          </p:cNvPr>
          <p:cNvPicPr>
            <a:picLocks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94885" y="2777453"/>
            <a:ext cx="179085" cy="3183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1699F9EA-23A5-7134-BAB0-BBD3D7808373}"/>
              </a:ext>
            </a:extLst>
          </p:cNvPr>
          <p:cNvSpPr txBox="1"/>
          <p:nvPr/>
        </p:nvSpPr>
        <p:spPr>
          <a:xfrm>
            <a:off x="7125856" y="2751395"/>
            <a:ext cx="49144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</a:t>
            </a:r>
            <a:r>
              <a:rPr lang="x-none" dirty="0"/>
              <a:t>otational transform =poloidal turns/toroidal turns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xmlns="" id="{49C7396D-A801-E418-0CBD-768E5C58AE55}"/>
              </a:ext>
            </a:extLst>
          </p:cNvPr>
          <p:cNvSpPr txBox="1"/>
          <p:nvPr/>
        </p:nvSpPr>
        <p:spPr>
          <a:xfrm>
            <a:off x="0" y="-14840"/>
            <a:ext cx="12201420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with Magnetic Helicity as constraint Plasma relaxation yields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endParaRPr kumimoji="0" lang="x-none" sz="2000" b="0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xmlns="" id="{B3CF66D1-072D-3796-D637-7EE3141CA349}"/>
              </a:ext>
            </a:extLst>
          </p:cNvPr>
          <p:cNvSpPr txBox="1"/>
          <p:nvPr/>
        </p:nvSpPr>
        <p:spPr>
          <a:xfrm>
            <a:off x="111375" y="3836387"/>
            <a:ext cx="11546294" cy="11411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Minimize the energy  </a:t>
            </a:r>
            <a:r>
              <a:rPr kumimoji="0" lang="x-none" sz="2400" b="0" i="0" u="none" strike="noStrike" kern="1200" cap="none" spc="0" normalizeH="0" baseline="0" noProof="0" dirty="0">
                <a:ln>
                  <a:noFill/>
                </a:ln>
                <a:solidFill>
                  <a:srgbClr val="001F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                             , under the constraint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the Euler's equation is obtained:                             ,                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: a force-free magnetic field</a:t>
            </a:r>
          </a:p>
        </p:txBody>
      </p:sp>
      <p:pic>
        <p:nvPicPr>
          <p:cNvPr id="79" name="Picture 78" title="Error converting from MathML to accessible text.">
            <a:extLst>
              <a:ext uri="{FF2B5EF4-FFF2-40B4-BE49-F238E27FC236}">
                <a16:creationId xmlns:a16="http://schemas.microsoft.com/office/drawing/2014/main" xmlns="" id="{055FF8B0-A7B7-D5C5-1B9B-28CDFA064DA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71177" y="3841435"/>
            <a:ext cx="3439630" cy="569612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xmlns="" id="{25CF87BB-02B0-FA4F-42FD-8187EF316A20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05889" y="3807345"/>
            <a:ext cx="2966113" cy="569612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xmlns="" id="{6BA7EB13-38A4-E8AC-3251-6F0BCBBB3D00}"/>
              </a:ext>
            </a:extLst>
          </p:cNvPr>
          <p:cNvPicPr>
            <a:picLocks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28277" y="4510494"/>
            <a:ext cx="2089960" cy="390162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xmlns="" id="{213CF566-F55A-0912-F47D-A40FD559447B}"/>
              </a:ext>
            </a:extLst>
          </p:cNvPr>
          <p:cNvPicPr>
            <a:picLocks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37439" y="4493473"/>
            <a:ext cx="1155078" cy="413881"/>
          </a:xfrm>
          <a:prstGeom prst="rect">
            <a:avLst/>
          </a:prstGeom>
        </p:spPr>
      </p:pic>
      <p:sp>
        <p:nvSpPr>
          <p:cNvPr id="83" name="TextBox 82">
            <a:extLst>
              <a:ext uri="{FF2B5EF4-FFF2-40B4-BE49-F238E27FC236}">
                <a16:creationId xmlns:a16="http://schemas.microsoft.com/office/drawing/2014/main" xmlns="" id="{E215896A-73A9-2984-EFE9-C6F5DBE3CB78}"/>
              </a:ext>
            </a:extLst>
          </p:cNvPr>
          <p:cNvSpPr txBox="1"/>
          <p:nvPr/>
        </p:nvSpPr>
        <p:spPr>
          <a:xfrm>
            <a:off x="111375" y="5426504"/>
            <a:ext cx="1187267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→ </a:t>
            </a:r>
            <a:r>
              <a:rPr lang="en-US" sz="2400" i="1" dirty="0"/>
              <a:t>This is why the </a:t>
            </a:r>
            <a:r>
              <a:rPr lang="x-none" sz="2400" b="1" i="1" dirty="0"/>
              <a:t>coefficient                             </a:t>
            </a:r>
            <a:r>
              <a:rPr lang="x-none" sz="2400" i="1" dirty="0"/>
              <a:t>takes the name of </a:t>
            </a:r>
            <a:r>
              <a:rPr lang="x-none" sz="2400" b="1" i="1" dirty="0"/>
              <a:t>relaxation parameter</a:t>
            </a:r>
            <a:endParaRPr lang="x-none" sz="2400" i="1" dirty="0"/>
          </a:p>
          <a:p>
            <a:endParaRPr lang="x-none" sz="800" dirty="0"/>
          </a:p>
        </p:txBody>
      </p:sp>
      <p:pic>
        <p:nvPicPr>
          <p:cNvPr id="84" name="Picture 83" descr="mu equals mu subscript 0 j with rightwards arrow on top times B with rightwards arrow on top divided by B squared" title="{&quot;mathml&quot;:&quot;&lt;math style=\&quot;font-family:stix;font-size:16px;\&quot; xmlns=\&quot;http://www.w3.org/1998/Math/MathML\&quot;&gt;&lt;mstyle mathsize=\&quot;16px\&quot;&gt;&lt;mi&gt;μ&lt;/mi&gt;&lt;mo&gt;=&lt;/mo&gt;&lt;msub&gt;&lt;mi&gt;μ&lt;/mi&gt;&lt;mn&gt;0&lt;/mn&gt;&lt;/msub&gt;&lt;mover accent=\&quot;true\&quot;&gt;&lt;mi&gt;j&lt;/mi&gt;&lt;mo&gt;→&lt;/mo&gt;&lt;/mover&gt;&lt;mo&gt;·&lt;/mo&gt;&lt;mover&gt;&lt;mi&gt;B&lt;/mi&gt;&lt;mo&gt;→&lt;/mo&gt;&lt;/mover&gt;&lt;mo&gt;/&lt;/mo&gt;&lt;msup&gt;&lt;mi&gt;B&lt;/mi&gt;&lt;mn&gt;2&lt;/mn&gt;&lt;/msup&gt;&lt;/mstyle&gt;&lt;/math&gt;&quot;}">
            <a:extLst>
              <a:ext uri="{FF2B5EF4-FFF2-40B4-BE49-F238E27FC236}">
                <a16:creationId xmlns:a16="http://schemas.microsoft.com/office/drawing/2014/main" xmlns="" id="{7247A1B5-CBAA-27CD-110B-A3803A4EAE33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41186" y="5482223"/>
            <a:ext cx="1775514" cy="405774"/>
          </a:xfrm>
          <a:prstGeom prst="rect">
            <a:avLst/>
          </a:prstGeom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xmlns="" id="{872D5F96-B7D7-5280-29C5-F54A17229F54}"/>
              </a:ext>
            </a:extLst>
          </p:cNvPr>
          <p:cNvSpPr txBox="1"/>
          <p:nvPr/>
        </p:nvSpPr>
        <p:spPr>
          <a:xfrm>
            <a:off x="94529" y="5941150"/>
            <a:ext cx="68005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dirty="0"/>
              <a:t>But the constraint is one for any field line (</a:t>
            </a:r>
            <a:r>
              <a:rPr lang="el-GR" sz="2000" i="1" dirty="0">
                <a:latin typeface="Times" pitchFamily="2" charset="0"/>
              </a:rPr>
              <a:t>α</a:t>
            </a:r>
            <a:r>
              <a:rPr lang="x-none" sz="2000" i="1" dirty="0">
                <a:latin typeface="Times" pitchFamily="2" charset="0"/>
              </a:rPr>
              <a:t>,</a:t>
            </a:r>
            <a:r>
              <a:rPr lang="el-GR" sz="2000" i="1" dirty="0">
                <a:latin typeface="Times" pitchFamily="2" charset="0"/>
              </a:rPr>
              <a:t> β</a:t>
            </a:r>
            <a:r>
              <a:rPr lang="x-none" sz="2000" dirty="0"/>
              <a:t>) …</a:t>
            </a:r>
            <a:r>
              <a:rPr lang="en-US" sz="2000" dirty="0"/>
              <a:t>just </a:t>
            </a:r>
            <a:r>
              <a:rPr lang="x-none" sz="2000" dirty="0"/>
              <a:t>too much!</a:t>
            </a: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xmlns="" id="{4CD4A52A-5DC0-1AD5-E858-00DAE50D5328}"/>
              </a:ext>
            </a:extLst>
          </p:cNvPr>
          <p:cNvSpPr txBox="1"/>
          <p:nvPr/>
        </p:nvSpPr>
        <p:spPr>
          <a:xfrm>
            <a:off x="218927" y="1815343"/>
            <a:ext cx="91820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interlinked		        kinked 	</a:t>
            </a: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	      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	   or twisted </a:t>
            </a:r>
            <a:endParaRPr lang="x-none" sz="2400" dirty="0"/>
          </a:p>
        </p:txBody>
      </p:sp>
      <p:pic>
        <p:nvPicPr>
          <p:cNvPr id="89" name="Picture 88">
            <a:extLst>
              <a:ext uri="{FF2B5EF4-FFF2-40B4-BE49-F238E27FC236}">
                <a16:creationId xmlns:a16="http://schemas.microsoft.com/office/drawing/2014/main" xmlns="" id="{A82998CC-B1BB-ADA9-CA31-DD10BC22D4EB}"/>
              </a:ext>
            </a:extLst>
          </p:cNvPr>
          <p:cNvPicPr>
            <a:picLocks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3047" y="3159028"/>
            <a:ext cx="1010610" cy="339632"/>
          </a:xfrm>
          <a:prstGeom prst="rect">
            <a:avLst/>
          </a:prstGeom>
        </p:spPr>
      </p:pic>
      <p:sp>
        <p:nvSpPr>
          <p:cNvPr id="91" name="TextBox 90">
            <a:extLst>
              <a:ext uri="{FF2B5EF4-FFF2-40B4-BE49-F238E27FC236}">
                <a16:creationId xmlns:a16="http://schemas.microsoft.com/office/drawing/2014/main" xmlns="" id="{CA6DED30-C69A-3FCD-AC34-E11BCE81955A}"/>
              </a:ext>
            </a:extLst>
          </p:cNvPr>
          <p:cNvSpPr txBox="1"/>
          <p:nvPr/>
        </p:nvSpPr>
        <p:spPr>
          <a:xfrm>
            <a:off x="3759447" y="929728"/>
            <a:ext cx="2927355" cy="3407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*Berger M A.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1984 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J. Fluid Mech.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147 133</a:t>
            </a:r>
            <a:endParaRPr lang="x-none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3" name="Frame 2">
            <a:extLst>
              <a:ext uri="{FF2B5EF4-FFF2-40B4-BE49-F238E27FC236}">
                <a16:creationId xmlns:a16="http://schemas.microsoft.com/office/drawing/2014/main" xmlns="" id="{7DE1FA50-F0F4-6392-4CF3-8A9EAE2EFBFD}"/>
              </a:ext>
            </a:extLst>
          </p:cNvPr>
          <p:cNvSpPr/>
          <p:nvPr/>
        </p:nvSpPr>
        <p:spPr>
          <a:xfrm>
            <a:off x="40204" y="3767340"/>
            <a:ext cx="12105496" cy="1314347"/>
          </a:xfrm>
          <a:prstGeom prst="frame">
            <a:avLst>
              <a:gd name="adj1" fmla="val 28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623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lide Number Placeholder 1">
            <a:extLst>
              <a:ext uri="{FF2B5EF4-FFF2-40B4-BE49-F238E27FC236}">
                <a16:creationId xmlns:a16="http://schemas.microsoft.com/office/drawing/2014/main" xmlns="" id="{83398E7A-51E0-6DA9-2F53-E8A0C1B053AB}"/>
              </a:ext>
            </a:extLst>
          </p:cNvPr>
          <p:cNvSpPr txBox="1">
            <a:spLocks/>
          </p:cNvSpPr>
          <p:nvPr/>
        </p:nvSpPr>
        <p:spPr>
          <a:xfrm>
            <a:off x="11862675" y="6487837"/>
            <a:ext cx="3665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x-non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31D3C5-CE05-414F-AD29-1897E3C52757}" type="slidenum">
              <a:rPr lang="x-none" smtClean="0"/>
              <a:pPr/>
              <a:t>6</a:t>
            </a:fld>
            <a:endParaRPr lang="x-none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06F635AC-39B7-2CB8-09EE-C1FC9BA04D3C}"/>
              </a:ext>
            </a:extLst>
          </p:cNvPr>
          <p:cNvSpPr txBox="1"/>
          <p:nvPr/>
        </p:nvSpPr>
        <p:spPr>
          <a:xfrm>
            <a:off x="368246" y="592393"/>
            <a:ext cx="11455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dirty="0"/>
              <a:t>Real plasmas are never perfectly conducting, lines of force break &amp; re-join in reconnections</a:t>
            </a:r>
          </a:p>
        </p:txBody>
      </p:sp>
      <p:pic>
        <p:nvPicPr>
          <p:cNvPr id="47" name="Immagine 4">
            <a:extLst>
              <a:ext uri="{FF2B5EF4-FFF2-40B4-BE49-F238E27FC236}">
                <a16:creationId xmlns:a16="http://schemas.microsoft.com/office/drawing/2014/main" xmlns="" id="{7CE6ACC8-F0E3-5912-6D42-43E30D86C2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67030" y="1118449"/>
            <a:ext cx="2684048" cy="1753177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xmlns="" id="{2BC37A70-6D13-C4D6-B7F0-F064B8642C1F}"/>
              </a:ext>
            </a:extLst>
          </p:cNvPr>
          <p:cNvSpPr txBox="1"/>
          <p:nvPr/>
        </p:nvSpPr>
        <p:spPr>
          <a:xfrm>
            <a:off x="0" y="-4901"/>
            <a:ext cx="12201420" cy="56938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Magneti</a:t>
            </a:r>
            <a:r>
              <a:rPr lang="en-GB" sz="3000" b="1" dirty="0">
                <a:solidFill>
                  <a:srgbClr val="FFFF00"/>
                </a:solidFill>
                <a:latin typeface="Calibri Light" panose="020F0302020204030204"/>
              </a:rPr>
              <a:t>c Reconnections redistribute 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Magnetic Helicity</a:t>
            </a:r>
            <a:endParaRPr kumimoji="0" lang="x-none" sz="2000" b="0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xmlns="" id="{A01AC6FA-8496-335F-BCD8-38DB3284DC68}"/>
              </a:ext>
            </a:extLst>
          </p:cNvPr>
          <p:cNvSpPr txBox="1"/>
          <p:nvPr/>
        </p:nvSpPr>
        <p:spPr>
          <a:xfrm>
            <a:off x="909829" y="3053247"/>
            <a:ext cx="10714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Magnetic Reconnections redistribute the Magnetic Helicity without destroying it*</a:t>
            </a:r>
          </a:p>
        </p:txBody>
      </p:sp>
      <p:pic>
        <p:nvPicPr>
          <p:cNvPr id="53" name="Picture 52" descr="Trefoil_knot.jpg">
            <a:extLst>
              <a:ext uri="{FF2B5EF4-FFF2-40B4-BE49-F238E27FC236}">
                <a16:creationId xmlns:a16="http://schemas.microsoft.com/office/drawing/2014/main" xmlns="" id="{DE183BDB-AF31-5853-71FD-72A78C9F5893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034416" y="3431834"/>
            <a:ext cx="5385914" cy="1698058"/>
          </a:xfrm>
          <a:prstGeom prst="rect">
            <a:avLst/>
          </a:prstGeom>
        </p:spPr>
      </p:pic>
      <p:pic>
        <p:nvPicPr>
          <p:cNvPr id="54" name="Picture 53" descr="Borromeo.jpg">
            <a:extLst>
              <a:ext uri="{FF2B5EF4-FFF2-40B4-BE49-F238E27FC236}">
                <a16:creationId xmlns:a16="http://schemas.microsoft.com/office/drawing/2014/main" xmlns="" id="{F965A52C-3D8B-4812-7EFF-5400DE762D98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525196" y="3703857"/>
            <a:ext cx="1329674" cy="1306420"/>
          </a:xfrm>
          <a:prstGeom prst="rect">
            <a:avLst/>
          </a:prstGeom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xmlns="" id="{ED7B33D7-3222-D747-4226-371EB51A21F3}"/>
              </a:ext>
            </a:extLst>
          </p:cNvPr>
          <p:cNvSpPr txBox="1"/>
          <p:nvPr/>
        </p:nvSpPr>
        <p:spPr>
          <a:xfrm>
            <a:off x="643120" y="3834206"/>
            <a:ext cx="862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Flux </a:t>
            </a:r>
            <a:r>
              <a:rPr lang="el-GR" dirty="0">
                <a:latin typeface="Times New Roman"/>
                <a:cs typeface="Times New Roman"/>
              </a:rPr>
              <a:t>Φ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xmlns="" id="{F3214980-499B-CF7E-FFAC-E20C7AEDCACE}"/>
              </a:ext>
            </a:extLst>
          </p:cNvPr>
          <p:cNvSpPr txBox="1"/>
          <p:nvPr/>
        </p:nvSpPr>
        <p:spPr>
          <a:xfrm>
            <a:off x="0" y="4570138"/>
            <a:ext cx="23504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solidFill>
                  <a:srgbClr val="FF0000"/>
                </a:solidFill>
              </a:rPr>
              <a:t>Magnetic Helicity  -3</a:t>
            </a:r>
            <a:r>
              <a:rPr lang="el-GR">
                <a:solidFill>
                  <a:srgbClr val="FF0000"/>
                </a:solidFill>
                <a:latin typeface="Times New Roman"/>
                <a:cs typeface="Times New Roman"/>
              </a:rPr>
              <a:t>Φ</a:t>
            </a:r>
            <a:r>
              <a:rPr lang="en-US" baseline="30000">
                <a:solidFill>
                  <a:srgbClr val="FF0000"/>
                </a:solidFill>
                <a:latin typeface="Times New Roman"/>
                <a:cs typeface="Times New Roman"/>
              </a:rPr>
              <a:t>2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xmlns="" id="{408D6765-CD0E-EFE7-DB52-66F62BB0C7DC}"/>
              </a:ext>
            </a:extLst>
          </p:cNvPr>
          <p:cNvSpPr txBox="1"/>
          <p:nvPr/>
        </p:nvSpPr>
        <p:spPr>
          <a:xfrm>
            <a:off x="10074300" y="4112675"/>
            <a:ext cx="20335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sz="2000" b="1" i="1" dirty="0">
                <a:solidFill>
                  <a:srgbClr val="FF0000"/>
                </a:solidFill>
              </a:rPr>
              <a:t>reconnections </a:t>
            </a:r>
          </a:p>
          <a:p>
            <a:pPr algn="ctr"/>
            <a:r>
              <a:rPr lang="x-none" sz="2000" b="1" i="1" dirty="0">
                <a:solidFill>
                  <a:srgbClr val="FF0000"/>
                </a:solidFill>
              </a:rPr>
              <a:t>preserve Helicity!</a:t>
            </a:r>
          </a:p>
        </p:txBody>
      </p: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xmlns="" id="{DB6DE536-E746-0B33-78FA-82601EF36B0A}"/>
              </a:ext>
            </a:extLst>
          </p:cNvPr>
          <p:cNvCxnSpPr>
            <a:cxnSpLocks/>
          </p:cNvCxnSpPr>
          <p:nvPr/>
        </p:nvCxnSpPr>
        <p:spPr>
          <a:xfrm flipH="1">
            <a:off x="9513994" y="4332233"/>
            <a:ext cx="560306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Box 58">
            <a:extLst>
              <a:ext uri="{FF2B5EF4-FFF2-40B4-BE49-F238E27FC236}">
                <a16:creationId xmlns:a16="http://schemas.microsoft.com/office/drawing/2014/main" xmlns="" id="{1FE79F60-839B-3F6A-1679-3011B3CCFA10}"/>
              </a:ext>
            </a:extLst>
          </p:cNvPr>
          <p:cNvSpPr txBox="1"/>
          <p:nvPr/>
        </p:nvSpPr>
        <p:spPr>
          <a:xfrm>
            <a:off x="250003" y="4225258"/>
            <a:ext cx="1750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(Borromeo knot)</a:t>
            </a:r>
          </a:p>
        </p:txBody>
      </p:sp>
      <p:pic>
        <p:nvPicPr>
          <p:cNvPr id="60" name="Picture 59" descr="Reconnection&amp;Helicity.jpg">
            <a:extLst>
              <a:ext uri="{FF2B5EF4-FFF2-40B4-BE49-F238E27FC236}">
                <a16:creationId xmlns:a16="http://schemas.microsoft.com/office/drawing/2014/main" xmlns="" id="{327AF85D-515F-B7D8-0CB0-8DC68D48D5B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53944" y="5151198"/>
            <a:ext cx="6047287" cy="472523"/>
          </a:xfrm>
          <a:prstGeom prst="rect">
            <a:avLst/>
          </a:prstGeom>
        </p:spPr>
      </p:pic>
      <p:pic>
        <p:nvPicPr>
          <p:cNvPr id="61" name="Picture 60" descr="linkage.jpg">
            <a:extLst>
              <a:ext uri="{FF2B5EF4-FFF2-40B4-BE49-F238E27FC236}">
                <a16:creationId xmlns:a16="http://schemas.microsoft.com/office/drawing/2014/main" xmlns="" id="{451941DE-3BC8-BEC6-B32C-2719D446B8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02881" y="5115854"/>
            <a:ext cx="1642413" cy="543210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xmlns="" id="{69284593-BF03-67CD-F152-501FFEFD54F8}"/>
              </a:ext>
            </a:extLst>
          </p:cNvPr>
          <p:cNvSpPr txBox="1"/>
          <p:nvPr/>
        </p:nvSpPr>
        <p:spPr>
          <a:xfrm>
            <a:off x="9344792" y="3462610"/>
            <a:ext cx="2763078" cy="3407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Taylor J B. 1986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Rev. Mod. Phys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58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741</a:t>
            </a:r>
            <a:endParaRPr kumimoji="0" lang="x-none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xmlns="" id="{EB1DED89-1A89-ECD1-5403-F6C7719B3B24}"/>
              </a:ext>
            </a:extLst>
          </p:cNvPr>
          <p:cNvSpPr txBox="1"/>
          <p:nvPr/>
        </p:nvSpPr>
        <p:spPr>
          <a:xfrm>
            <a:off x="672990" y="5208865"/>
            <a:ext cx="16662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Other examples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xmlns="" id="{D96C20B8-1969-2256-5670-EA1F86D485F2}"/>
              </a:ext>
            </a:extLst>
          </p:cNvPr>
          <p:cNvSpPr txBox="1"/>
          <p:nvPr/>
        </p:nvSpPr>
        <p:spPr>
          <a:xfrm>
            <a:off x="1266788" y="5935181"/>
            <a:ext cx="98242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magnetic reconnections transfer magnetic flux and electric current</a:t>
            </a:r>
            <a:endParaRPr lang="en-US" sz="24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ctr"/>
            <a:r>
              <a:rPr lang="en-US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between magnetic field regions that in ideal MHD would remain disconnected</a:t>
            </a:r>
            <a:r>
              <a:rPr lang="x-none" sz="24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054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0CDBD6D1-80F4-99AC-73CB-42FB68DB5884}"/>
              </a:ext>
            </a:extLst>
          </p:cNvPr>
          <p:cNvSpPr txBox="1"/>
          <p:nvPr/>
        </p:nvSpPr>
        <p:spPr>
          <a:xfrm>
            <a:off x="0" y="-56759"/>
            <a:ext cx="12180522" cy="56938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Magneti</a:t>
            </a:r>
            <a:r>
              <a:rPr lang="en-GB" sz="3000" b="1" dirty="0">
                <a:solidFill>
                  <a:srgbClr val="FFFF00"/>
                </a:solidFill>
                <a:latin typeface="Calibri Light" panose="020F0302020204030204"/>
              </a:rPr>
              <a:t>c Reconnections and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in-homogeneous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endParaRPr kumimoji="0" lang="x-none" sz="2000" b="0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xmlns="" id="{D48BC03C-6933-5C6A-68B9-C1F0A1F6E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87356" y="6487837"/>
            <a:ext cx="294502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7</a:t>
            </a:fld>
            <a:endParaRPr lang="x-none" dirty="0"/>
          </a:p>
        </p:txBody>
      </p:sp>
      <p:pic>
        <p:nvPicPr>
          <p:cNvPr id="42" name="Picture 12">
            <a:extLst>
              <a:ext uri="{FF2B5EF4-FFF2-40B4-BE49-F238E27FC236}">
                <a16:creationId xmlns:a16="http://schemas.microsoft.com/office/drawing/2014/main" xmlns="" id="{838FA729-F733-FBA0-993B-01D89174FF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88549" y="2142802"/>
            <a:ext cx="3213913" cy="1469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xmlns="" id="{382B67FC-FD62-1688-BB60-2A2D5F2469E2}"/>
              </a:ext>
            </a:extLst>
          </p:cNvPr>
          <p:cNvSpPr txBox="1"/>
          <p:nvPr/>
        </p:nvSpPr>
        <p:spPr>
          <a:xfrm>
            <a:off x="305043" y="735586"/>
            <a:ext cx="1158231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2400" b="1" u="none" dirty="0">
                <a:solidFill>
                  <a:srgbClr val="2A8B3A"/>
                </a:solidFill>
              </a:rPr>
              <a:t>resonant B-line closes after </a:t>
            </a:r>
            <a:r>
              <a:rPr lang="en-US" altLang="en-US" sz="2400" b="1" i="1" u="none" dirty="0">
                <a:solidFill>
                  <a:srgbClr val="2A8B3A"/>
                </a:solidFill>
              </a:rPr>
              <a:t>m times toroidally, n times poloidally on </a:t>
            </a:r>
            <a:r>
              <a:rPr lang="el-GR" altLang="en-US" sz="2400" b="1" i="1" dirty="0">
                <a:solidFill>
                  <a:srgbClr val="2A8B3A"/>
                </a:solidFill>
              </a:rPr>
              <a:t>ψ</a:t>
            </a:r>
            <a:r>
              <a:rPr lang="en-US" altLang="en-US" sz="2400" b="1" i="1" baseline="-25000" dirty="0" err="1">
                <a:solidFill>
                  <a:srgbClr val="2A8B3A"/>
                </a:solidFill>
              </a:rPr>
              <a:t>p,nm</a:t>
            </a:r>
            <a:r>
              <a:rPr lang="en-US" altLang="en-US" sz="2400" b="1" i="1" dirty="0">
                <a:solidFill>
                  <a:srgbClr val="2A8B3A"/>
                </a:solidFill>
              </a:rPr>
              <a:t>:  </a:t>
            </a:r>
            <a:r>
              <a:rPr lang="el-GR" altLang="en-US" sz="2400" b="1" i="1" u="none" dirty="0">
                <a:solidFill>
                  <a:srgbClr val="2A8B3A"/>
                </a:solidFill>
              </a:rPr>
              <a:t>ι</a:t>
            </a:r>
            <a:r>
              <a:rPr lang="en-US" altLang="en-US" sz="2400" b="1" i="1" u="none" dirty="0">
                <a:solidFill>
                  <a:srgbClr val="2A8B3A"/>
                </a:solidFill>
              </a:rPr>
              <a:t> </a:t>
            </a:r>
            <a:r>
              <a:rPr lang="el-GR" altLang="en-US" sz="2400" b="1" i="1" u="none" dirty="0">
                <a:solidFill>
                  <a:srgbClr val="2A8B3A"/>
                </a:solidFill>
              </a:rPr>
              <a:t>(</a:t>
            </a:r>
            <a:r>
              <a:rPr lang="el-GR" altLang="en-US" sz="2400" b="1" i="1" dirty="0">
                <a:solidFill>
                  <a:srgbClr val="2A8B3A"/>
                </a:solidFill>
              </a:rPr>
              <a:t>ψ</a:t>
            </a:r>
            <a:r>
              <a:rPr lang="en-US" altLang="en-US" sz="2400" b="1" i="1" baseline="-25000" dirty="0" err="1">
                <a:solidFill>
                  <a:srgbClr val="2A8B3A"/>
                </a:solidFill>
              </a:rPr>
              <a:t>p,nm</a:t>
            </a:r>
            <a:r>
              <a:rPr lang="el-GR" altLang="en-US" sz="2400" b="1" i="1" u="none" dirty="0">
                <a:solidFill>
                  <a:srgbClr val="2A8B3A"/>
                </a:solidFill>
              </a:rPr>
              <a:t>)</a:t>
            </a:r>
            <a:r>
              <a:rPr lang="en-US" altLang="en-US" sz="2400" b="1" i="1" u="none" dirty="0">
                <a:solidFill>
                  <a:srgbClr val="2A8B3A"/>
                </a:solidFill>
              </a:rPr>
              <a:t>=n/m </a:t>
            </a:r>
          </a:p>
          <a:p>
            <a:pPr algn="ctr"/>
            <a:r>
              <a:rPr lang="en-US" altLang="en-US" sz="2400" b="1" i="1" u="none" dirty="0">
                <a:solidFill>
                  <a:srgbClr val="FF0000"/>
                </a:solidFill>
              </a:rPr>
              <a:t>if </a:t>
            </a:r>
            <a:r>
              <a:rPr lang="en-US" altLang="en-US" sz="2400" b="1" i="1" dirty="0">
                <a:solidFill>
                  <a:srgbClr val="FF0000"/>
                </a:solidFill>
              </a:rPr>
              <a:t>a </a:t>
            </a:r>
            <a:r>
              <a:rPr lang="en-US" altLang="en-US" sz="2400" b="1" u="none" dirty="0">
                <a:solidFill>
                  <a:srgbClr val="FF0000"/>
                </a:solidFill>
              </a:rPr>
              <a:t>resonant perturbation              </a:t>
            </a:r>
            <a:r>
              <a:rPr lang="en-US" altLang="en-US" sz="2400" b="1" i="1" dirty="0">
                <a:solidFill>
                  <a:srgbClr val="FF0000"/>
                </a:solidFill>
              </a:rPr>
              <a:t>on </a:t>
            </a:r>
            <a:r>
              <a:rPr lang="el-GR" altLang="en-US" sz="2400" b="1" i="1" dirty="0">
                <a:solidFill>
                  <a:srgbClr val="00B050"/>
                </a:solidFill>
              </a:rPr>
              <a:t>ψ</a:t>
            </a:r>
            <a:r>
              <a:rPr lang="en-US" altLang="en-US" sz="2400" b="1" i="1" baseline="-25000" dirty="0" err="1">
                <a:solidFill>
                  <a:srgbClr val="00B050"/>
                </a:solidFill>
              </a:rPr>
              <a:t>p,nm</a:t>
            </a:r>
            <a:r>
              <a:rPr lang="en-US" altLang="en-US" sz="2400" b="1" i="1" dirty="0">
                <a:solidFill>
                  <a:srgbClr val="00B050"/>
                </a:solidFill>
              </a:rPr>
              <a:t> </a:t>
            </a:r>
            <a:r>
              <a:rPr lang="en-US" altLang="en-US" sz="2400" b="1" u="none" dirty="0">
                <a:solidFill>
                  <a:srgbClr val="FF0603"/>
                </a:solidFill>
              </a:rPr>
              <a:t>is unstable</a:t>
            </a:r>
            <a:r>
              <a:rPr lang="en-US" altLang="en-US" sz="2400" b="1" u="none" dirty="0">
                <a:solidFill>
                  <a:srgbClr val="288B3A"/>
                </a:solidFill>
              </a:rPr>
              <a:t>  a reconnection will occur</a:t>
            </a:r>
            <a:endParaRPr lang="en-US" altLang="en-US" sz="2400" b="1" u="none" dirty="0">
              <a:solidFill>
                <a:srgbClr val="FF0603"/>
              </a:solidFill>
            </a:endParaRPr>
          </a:p>
        </p:txBody>
      </p:sp>
      <p:pic>
        <p:nvPicPr>
          <p:cNvPr id="47" name="Picture 46" descr="Provvisorio">
            <a:extLst>
              <a:ext uri="{FF2B5EF4-FFF2-40B4-BE49-F238E27FC236}">
                <a16:creationId xmlns:a16="http://schemas.microsoft.com/office/drawing/2014/main" xmlns="" id="{52F66417-73BA-25DF-F417-0279D0B8B1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96827" y="2087099"/>
            <a:ext cx="2651731" cy="1770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xmlns="" id="{C271F1FA-F612-F7CF-9472-4A9B1E680A05}"/>
              </a:ext>
            </a:extLst>
          </p:cNvPr>
          <p:cNvSpPr txBox="1"/>
          <p:nvPr/>
        </p:nvSpPr>
        <p:spPr>
          <a:xfrm>
            <a:off x="1810768" y="4000326"/>
            <a:ext cx="57909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190"/>
              </a:spcBef>
            </a:pPr>
            <a:r>
              <a:rPr lang="x-none" sz="2400" dirty="0"/>
              <a:t>around </a:t>
            </a:r>
            <a:r>
              <a:rPr lang="el-GR" altLang="en-US" sz="2400" b="1" i="1" dirty="0">
                <a:solidFill>
                  <a:srgbClr val="00B050"/>
                </a:solidFill>
              </a:rPr>
              <a:t>ψ</a:t>
            </a:r>
            <a:r>
              <a:rPr lang="en-US" altLang="en-US" sz="2400" b="1" i="1" baseline="-25000" dirty="0" err="1">
                <a:solidFill>
                  <a:srgbClr val="00B050"/>
                </a:solidFill>
              </a:rPr>
              <a:t>p,nm</a:t>
            </a:r>
            <a:r>
              <a:rPr lang="en-US" altLang="en-US" sz="2400" i="1" baseline="-25000" dirty="0">
                <a:solidFill>
                  <a:srgbClr val="00B050"/>
                </a:solidFill>
              </a:rPr>
              <a:t> </a:t>
            </a:r>
            <a:r>
              <a:rPr lang="en-GB" sz="2400" dirty="0"/>
              <a:t>p</a:t>
            </a:r>
            <a:r>
              <a:rPr lang="x-none" sz="2400" dirty="0"/>
              <a:t>ressure will be  flattened: </a:t>
            </a:r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xmlns="" id="{58212653-EA1B-23B0-073B-5FDE04710D3A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5914318" y="1242293"/>
            <a:ext cx="62535" cy="6865"/>
          </a:xfrm>
          <a:prstGeom prst="rect">
            <a:avLst/>
          </a:prstGeom>
        </p:spPr>
      </p:pic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xmlns="" id="{E4EFAE75-7DE9-7A91-7934-C373CB6687B6}"/>
              </a:ext>
            </a:extLst>
          </p:cNvPr>
          <p:cNvCxnSpPr>
            <a:cxnSpLocks/>
          </p:cNvCxnSpPr>
          <p:nvPr/>
        </p:nvCxnSpPr>
        <p:spPr>
          <a:xfrm flipV="1">
            <a:off x="9943587" y="878846"/>
            <a:ext cx="215287" cy="220319"/>
          </a:xfrm>
          <a:prstGeom prst="line">
            <a:avLst/>
          </a:prstGeom>
          <a:ln w="25400">
            <a:solidFill>
              <a:srgbClr val="298C3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xmlns="" id="{E11D279E-2AA9-697D-3073-F2EEEDE3AB89}"/>
              </a:ext>
            </a:extLst>
          </p:cNvPr>
          <p:cNvSpPr txBox="1"/>
          <p:nvPr/>
        </p:nvSpPr>
        <p:spPr>
          <a:xfrm>
            <a:off x="8781746" y="2675300"/>
            <a:ext cx="1048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>
                <a:solidFill>
                  <a:srgbClr val="288B3A"/>
                </a:solidFill>
              </a:rPr>
              <a:t>n</a:t>
            </a:r>
            <a:r>
              <a:rPr lang="x-none" b="1" i="1" dirty="0">
                <a:solidFill>
                  <a:srgbClr val="288B3A"/>
                </a:solidFill>
              </a:rPr>
              <a:t>=1, m-3</a:t>
            </a: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xmlns="" id="{BFA15023-41B7-5094-9E3B-4EE0AD807629}"/>
              </a:ext>
            </a:extLst>
          </p:cNvPr>
          <p:cNvPicPr>
            <a:picLocks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61317" y="4007255"/>
            <a:ext cx="1509339" cy="375901"/>
          </a:xfrm>
          <a:prstGeom prst="rect">
            <a:avLst/>
          </a:prstGeom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xmlns="" id="{2890D9AB-7D64-4AC0-B15B-92D31E83B8AB}"/>
              </a:ext>
            </a:extLst>
          </p:cNvPr>
          <p:cNvSpPr txBox="1"/>
          <p:nvPr/>
        </p:nvSpPr>
        <p:spPr>
          <a:xfrm>
            <a:off x="10582293" y="3993735"/>
            <a:ext cx="3734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:</a:t>
            </a:r>
            <a:endParaRPr lang="x-none" sz="2400" b="1" dirty="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xmlns="" id="{B4A4DA74-D978-00ED-8F95-576841CDD87E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39411" y="4571829"/>
            <a:ext cx="1788945" cy="519986"/>
          </a:xfrm>
          <a:prstGeom prst="rect">
            <a:avLst/>
          </a:prstGeom>
        </p:spPr>
      </p:pic>
      <p:sp>
        <p:nvSpPr>
          <p:cNvPr id="76" name="TextBox 75">
            <a:extLst>
              <a:ext uri="{FF2B5EF4-FFF2-40B4-BE49-F238E27FC236}">
                <a16:creationId xmlns:a16="http://schemas.microsoft.com/office/drawing/2014/main" xmlns="" id="{B07F53C6-B866-EC68-1EA7-137213C57621}"/>
              </a:ext>
            </a:extLst>
          </p:cNvPr>
          <p:cNvSpPr txBox="1"/>
          <p:nvPr/>
        </p:nvSpPr>
        <p:spPr>
          <a:xfrm>
            <a:off x="5370684" y="4595425"/>
            <a:ext cx="3734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→</a:t>
            </a:r>
            <a:endParaRPr lang="x-none" sz="2400" b="1" dirty="0"/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xmlns="" id="{18D996A4-BCB7-98DD-6354-7F68A775BBDF}"/>
              </a:ext>
            </a:extLst>
          </p:cNvPr>
          <p:cNvSpPr txBox="1"/>
          <p:nvPr/>
        </p:nvSpPr>
        <p:spPr>
          <a:xfrm>
            <a:off x="1016947" y="5383303"/>
            <a:ext cx="10146627" cy="1143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x-none" sz="2400" b="1" dirty="0"/>
              <a:t>a </a:t>
            </a:r>
            <a:r>
              <a:rPr lang="x-none" sz="2400" b="1" dirty="0">
                <a:solidFill>
                  <a:srgbClr val="FF0000"/>
                </a:solidFill>
              </a:rPr>
              <a:t>in-homogeneous</a:t>
            </a:r>
            <a:r>
              <a:rPr lang="x-none" sz="2400" b="1" dirty="0"/>
              <a:t> (or non-linear) </a:t>
            </a:r>
            <a:r>
              <a:rPr lang="x-none" sz="2400" b="1" dirty="0">
                <a:solidFill>
                  <a:srgbClr val="FF0000"/>
                </a:solidFill>
              </a:rPr>
              <a:t>force-free magnetic field</a:t>
            </a:r>
            <a:r>
              <a:rPr lang="x-none" sz="2400" b="1" dirty="0"/>
              <a:t>, with </a:t>
            </a:r>
            <a:r>
              <a:rPr lang="x-none" sz="2400" b="1" i="1" dirty="0">
                <a:solidFill>
                  <a:srgbClr val="FF0000"/>
                </a:solidFill>
              </a:rPr>
              <a:t>µ = µ(</a:t>
            </a:r>
            <a:r>
              <a:rPr lang="el-GR" sz="2400" b="1" i="1" dirty="0">
                <a:solidFill>
                  <a:srgbClr val="FF0000"/>
                </a:solidFill>
              </a:rPr>
              <a:t>ψ</a:t>
            </a:r>
            <a:r>
              <a:rPr lang="en-US" sz="2400" b="1" i="1" baseline="-25000" dirty="0">
                <a:solidFill>
                  <a:srgbClr val="FF0000"/>
                </a:solidFill>
              </a:rPr>
              <a:t>p</a:t>
            </a:r>
            <a:r>
              <a:rPr lang="x-none" sz="2400" b="1" i="1" dirty="0">
                <a:solidFill>
                  <a:srgbClr val="FF0000"/>
                </a:solidFill>
              </a:rPr>
              <a:t>) </a:t>
            </a:r>
            <a:r>
              <a:rPr lang="x-none" sz="2400" b="1" i="1" dirty="0"/>
              <a:t>,</a:t>
            </a:r>
            <a:endParaRPr lang="en-US" sz="2400" b="1" i="1" dirty="0">
              <a:solidFill>
                <a:srgbClr val="FF000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x-none" sz="2400" b="1" dirty="0"/>
              <a:t>is achieved locally:</a:t>
            </a: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xmlns="" id="{584FC1C5-F151-33D2-E60B-051AB0CA9046}"/>
              </a:ext>
            </a:extLst>
          </p:cNvPr>
          <p:cNvCxnSpPr/>
          <p:nvPr/>
        </p:nvCxnSpPr>
        <p:spPr>
          <a:xfrm>
            <a:off x="10523902" y="2142802"/>
            <a:ext cx="0" cy="130215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xmlns="" id="{8596681D-93CD-4B3A-0834-5987D2B62494}"/>
              </a:ext>
            </a:extLst>
          </p:cNvPr>
          <p:cNvCxnSpPr/>
          <p:nvPr/>
        </p:nvCxnSpPr>
        <p:spPr>
          <a:xfrm flipV="1">
            <a:off x="10818990" y="2374557"/>
            <a:ext cx="0" cy="4989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Box 82">
            <a:extLst>
              <a:ext uri="{FF2B5EF4-FFF2-40B4-BE49-F238E27FC236}">
                <a16:creationId xmlns:a16="http://schemas.microsoft.com/office/drawing/2014/main" xmlns="" id="{89A13343-CF17-3823-5F37-044E8FD0C17F}"/>
              </a:ext>
            </a:extLst>
          </p:cNvPr>
          <p:cNvSpPr txBox="1"/>
          <p:nvPr/>
        </p:nvSpPr>
        <p:spPr>
          <a:xfrm>
            <a:off x="10534865" y="2300415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a</a:t>
            </a:r>
          </a:p>
        </p:txBody>
      </p: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xmlns="" id="{A82A9F11-604A-3132-46A3-E1F3C6698138}"/>
              </a:ext>
            </a:extLst>
          </p:cNvPr>
          <p:cNvCxnSpPr/>
          <p:nvPr/>
        </p:nvCxnSpPr>
        <p:spPr>
          <a:xfrm>
            <a:off x="10520210" y="2374557"/>
            <a:ext cx="310104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xmlns="" id="{22501D42-D193-3B94-1274-0FD185058964}"/>
              </a:ext>
            </a:extLst>
          </p:cNvPr>
          <p:cNvCxnSpPr/>
          <p:nvPr/>
        </p:nvCxnSpPr>
        <p:spPr>
          <a:xfrm>
            <a:off x="10534865" y="2873466"/>
            <a:ext cx="50448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Box 88">
            <a:extLst>
              <a:ext uri="{FF2B5EF4-FFF2-40B4-BE49-F238E27FC236}">
                <a16:creationId xmlns:a16="http://schemas.microsoft.com/office/drawing/2014/main" xmlns="" id="{D42E9F0A-666A-192A-3D44-4A3ECB82767C}"/>
              </a:ext>
            </a:extLst>
          </p:cNvPr>
          <p:cNvSpPr txBox="1"/>
          <p:nvPr/>
        </p:nvSpPr>
        <p:spPr>
          <a:xfrm>
            <a:off x="10770054" y="2897560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i="1" dirty="0"/>
              <a:t>r</a:t>
            </a:r>
          </a:p>
        </p:txBody>
      </p:sp>
      <p:pic>
        <p:nvPicPr>
          <p:cNvPr id="96" name="Picture 95">
            <a:extLst>
              <a:ext uri="{FF2B5EF4-FFF2-40B4-BE49-F238E27FC236}">
                <a16:creationId xmlns:a16="http://schemas.microsoft.com/office/drawing/2014/main" xmlns="" id="{9821B7E3-2BF8-A7F8-4BF9-9CFE4E96ECC8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80285" y="6055974"/>
            <a:ext cx="2032440" cy="492465"/>
          </a:xfrm>
          <a:prstGeom prst="rect">
            <a:avLst/>
          </a:prstGeom>
        </p:spPr>
      </p:pic>
      <p:pic>
        <p:nvPicPr>
          <p:cNvPr id="97" name="Picture 96">
            <a:extLst>
              <a:ext uri="{FF2B5EF4-FFF2-40B4-BE49-F238E27FC236}">
                <a16:creationId xmlns:a16="http://schemas.microsoft.com/office/drawing/2014/main" xmlns="" id="{31C4B2AB-6766-84C0-B2B2-7C6EC1FDC30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33489" y="1534204"/>
            <a:ext cx="3962732" cy="488556"/>
          </a:xfrm>
          <a:prstGeom prst="rect">
            <a:avLst/>
          </a:prstGeom>
        </p:spPr>
      </p:pic>
      <p:sp>
        <p:nvSpPr>
          <p:cNvPr id="98" name="Frame 97">
            <a:extLst>
              <a:ext uri="{FF2B5EF4-FFF2-40B4-BE49-F238E27FC236}">
                <a16:creationId xmlns:a16="http://schemas.microsoft.com/office/drawing/2014/main" xmlns="" id="{BCAFAA5F-000B-8995-3DB0-BFF1E9D58448}"/>
              </a:ext>
            </a:extLst>
          </p:cNvPr>
          <p:cNvSpPr/>
          <p:nvPr/>
        </p:nvSpPr>
        <p:spPr>
          <a:xfrm>
            <a:off x="8730960" y="3922049"/>
            <a:ext cx="1789250" cy="6120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xmlns="" id="{639290AC-7E73-4B31-77F3-E91394E4E7F3}"/>
              </a:ext>
            </a:extLst>
          </p:cNvPr>
          <p:cNvSpPr txBox="1"/>
          <p:nvPr/>
        </p:nvSpPr>
        <p:spPr>
          <a:xfrm>
            <a:off x="8897212" y="4541223"/>
            <a:ext cx="14734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i="1" dirty="0">
                <a:solidFill>
                  <a:srgbClr val="4471C5"/>
                </a:solidFill>
              </a:rPr>
              <a:t>MHD equilibrium</a:t>
            </a:r>
          </a:p>
        </p:txBody>
      </p:sp>
      <p:pic>
        <p:nvPicPr>
          <p:cNvPr id="100" name="Picture 99">
            <a:extLst>
              <a:ext uri="{FF2B5EF4-FFF2-40B4-BE49-F238E27FC236}">
                <a16:creationId xmlns:a16="http://schemas.microsoft.com/office/drawing/2014/main" xmlns="" id="{975D6982-4B49-8A83-65B6-EA410DBD5278}"/>
              </a:ext>
            </a:extLst>
          </p:cNvPr>
          <p:cNvPicPr>
            <a:picLocks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15318" y="4015084"/>
            <a:ext cx="705384" cy="373439"/>
          </a:xfrm>
          <a:prstGeom prst="rect">
            <a:avLst/>
          </a:prstGeom>
        </p:spPr>
      </p:pic>
      <p:sp>
        <p:nvSpPr>
          <p:cNvPr id="101" name="TextBox 100">
            <a:extLst>
              <a:ext uri="{FF2B5EF4-FFF2-40B4-BE49-F238E27FC236}">
                <a16:creationId xmlns:a16="http://schemas.microsoft.com/office/drawing/2014/main" xmlns="" id="{3E94562C-56A6-DBD7-8B17-31C1AA574DAB}"/>
              </a:ext>
            </a:extLst>
          </p:cNvPr>
          <p:cNvSpPr txBox="1"/>
          <p:nvPr/>
        </p:nvSpPr>
        <p:spPr>
          <a:xfrm>
            <a:off x="4541251" y="2283153"/>
            <a:ext cx="305859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m</a:t>
            </a:r>
            <a:r>
              <a:rPr lang="x-none" sz="2400" dirty="0"/>
              <a:t>agnetic reconnection</a:t>
            </a:r>
          </a:p>
          <a:p>
            <a:pPr algn="ctr"/>
            <a:r>
              <a:rPr lang="en-GB" sz="2400" dirty="0"/>
              <a:t>f</a:t>
            </a:r>
            <a:r>
              <a:rPr lang="x-none" sz="2400" dirty="0"/>
              <a:t>orms an</a:t>
            </a:r>
            <a:r>
              <a:rPr lang="x-none" sz="2400" b="1" dirty="0">
                <a:solidFill>
                  <a:srgbClr val="298C38"/>
                </a:solidFill>
              </a:rPr>
              <a:t> </a:t>
            </a:r>
            <a:r>
              <a:rPr lang="en-US" altLang="en-US" sz="2400" b="1" i="1" u="none" dirty="0">
                <a:solidFill>
                  <a:srgbClr val="298C38"/>
                </a:solidFill>
              </a:rPr>
              <a:t>n/m </a:t>
            </a:r>
            <a:r>
              <a:rPr lang="x-none" sz="2400" b="1" dirty="0">
                <a:solidFill>
                  <a:srgbClr val="298C38"/>
                </a:solidFill>
              </a:rPr>
              <a:t>island</a:t>
            </a:r>
            <a:r>
              <a:rPr lang="x-none" sz="2400" dirty="0"/>
              <a:t>,</a:t>
            </a:r>
          </a:p>
          <a:p>
            <a:pPr algn="ctr"/>
            <a:r>
              <a:rPr lang="en-GB" sz="2400" dirty="0"/>
              <a:t>w</a:t>
            </a:r>
            <a:r>
              <a:rPr lang="x-none" sz="2400" dirty="0"/>
              <a:t>hich mixes plasma</a:t>
            </a:r>
          </a:p>
          <a:p>
            <a:pPr algn="ctr"/>
            <a:r>
              <a:rPr lang="en-GB" sz="2400" dirty="0"/>
              <a:t>o</a:t>
            </a:r>
            <a:r>
              <a:rPr lang="x-none" sz="2400" dirty="0"/>
              <a:t>ver its width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xmlns="" id="{86BB2DF7-497E-B062-6206-A9C8D89B2258}"/>
              </a:ext>
            </a:extLst>
          </p:cNvPr>
          <p:cNvSpPr txBox="1"/>
          <p:nvPr/>
        </p:nvSpPr>
        <p:spPr>
          <a:xfrm>
            <a:off x="8063070" y="4015084"/>
            <a:ext cx="3734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→</a:t>
            </a:r>
            <a:endParaRPr lang="x-none" sz="2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D8BAECD2-1F96-8049-D02A-ACFE7ECC662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79057" y="1093003"/>
            <a:ext cx="749300" cy="482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5449F24C-AB49-D84F-8CD8-DA9E910CE18E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14318" y="4626565"/>
            <a:ext cx="2534852" cy="442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66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93C1BC54-BC12-A77A-9D67-FED6D820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0130" y="6492875"/>
            <a:ext cx="34187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8</a:t>
            </a:fld>
            <a:endParaRPr lang="x-none" dirty="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xmlns="" id="{03E4655C-8E7E-A7A9-A667-FF93180681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10394" y="2220741"/>
            <a:ext cx="6075733" cy="209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9179C559-E0DB-5E42-0659-B547B3A5B510}"/>
              </a:ext>
            </a:extLst>
          </p:cNvPr>
          <p:cNvSpPr txBox="1"/>
          <p:nvPr/>
        </p:nvSpPr>
        <p:spPr>
          <a:xfrm>
            <a:off x="60864" y="4881356"/>
            <a:ext cx="120163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If too many flux surfaces reconnect across the cross section, the whole plasma will become a</a:t>
            </a:r>
          </a:p>
          <a:p>
            <a:pPr algn="ctr"/>
            <a:r>
              <a:rPr lang="en-US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homogeneous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x-none" sz="24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	                   with µ=constant</a:t>
            </a:r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everywhere</a:t>
            </a:r>
            <a:r>
              <a:rPr lang="x-none" sz="24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(aka 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completely relaxed state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xmlns="" id="{375AF9C3-2501-0BBA-AB67-27E9DF35D4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4514" y="774788"/>
            <a:ext cx="789671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l"/>
            <a:r>
              <a:rPr lang="en-US" altLang="en-US" sz="2400" b="1" u="none" dirty="0">
                <a:latin typeface="Calibri" panose="020F0502020204030204" pitchFamily="34" charset="0"/>
                <a:cs typeface="Calibri" panose="020F0502020204030204" pitchFamily="34" charset="0"/>
              </a:rPr>
              <a:t>in presence of </a:t>
            </a:r>
            <a:r>
              <a:rPr lang="en-US" altLang="en-US" sz="2400" b="1" u="none" dirty="0">
                <a:solidFill>
                  <a:srgbClr val="28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multiple (</a:t>
            </a:r>
            <a:r>
              <a:rPr lang="en-US" altLang="en-US" sz="2400" b="1" u="none" dirty="0" err="1">
                <a:solidFill>
                  <a:srgbClr val="28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m,n</a:t>
            </a:r>
            <a:r>
              <a:rPr lang="en-US" altLang="en-US" sz="2400" b="1" u="none" dirty="0">
                <a:solidFill>
                  <a:srgbClr val="28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 helicity </a:t>
            </a:r>
            <a:r>
              <a:rPr lang="en-US" altLang="en-US" sz="2400" b="1" u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unstable</a:t>
            </a:r>
            <a:r>
              <a:rPr lang="en-US" altLang="en-US" sz="2400" b="1" u="none" dirty="0">
                <a:solidFill>
                  <a:srgbClr val="28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en-US" sz="2400" b="1" u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perturbations</a:t>
            </a:r>
            <a:r>
              <a:rPr lang="en-US" altLang="en-US" sz="2400" b="1" u="none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</p:txBody>
      </p:sp>
      <p:sp>
        <p:nvSpPr>
          <p:cNvPr id="7" name="Text Box 6">
            <a:extLst>
              <a:ext uri="{FF2B5EF4-FFF2-40B4-BE49-F238E27FC236}">
                <a16:creationId xmlns:a16="http://schemas.microsoft.com/office/drawing/2014/main" xmlns="" id="{C4029FD8-C954-091E-DF1F-5AAA21E11F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0466" y="4377297"/>
            <a:ext cx="393106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2000" b="1" u="none" dirty="0">
                <a:latin typeface="Calibri" panose="020F0502020204030204" pitchFamily="34" charset="0"/>
                <a:cs typeface="Calibri" panose="020F0502020204030204" pitchFamily="34" charset="0"/>
              </a:rPr>
              <a:t>(growing amplitude of           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799C972E-2986-C035-9F99-17610A8CDD78}"/>
              </a:ext>
            </a:extLst>
          </p:cNvPr>
          <p:cNvSpPr txBox="1"/>
          <p:nvPr/>
        </p:nvSpPr>
        <p:spPr>
          <a:xfrm>
            <a:off x="454514" y="1243287"/>
            <a:ext cx="11418959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altLang="en-US" sz="2400" b="1" u="none" dirty="0">
                <a:solidFill>
                  <a:srgbClr val="2A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where many B-line close after </a:t>
            </a:r>
            <a:r>
              <a:rPr lang="en-US" altLang="en-US" sz="2400" b="1" i="1" u="none" dirty="0">
                <a:solidFill>
                  <a:srgbClr val="2A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 times toroidally, n times poloidally</a:t>
            </a:r>
            <a:r>
              <a:rPr lang="en-US" altLang="en-US" sz="2400" b="1" i="1" dirty="0">
                <a:solidFill>
                  <a:srgbClr val="2A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en-US" sz="2400" u="none" dirty="0">
                <a:latin typeface="Calibri" panose="020F0502020204030204" pitchFamily="34" charset="0"/>
                <a:cs typeface="Calibri" panose="020F0502020204030204" pitchFamily="34" charset="0"/>
              </a:rPr>
              <a:t>chaotic </a:t>
            </a:r>
            <a:r>
              <a:rPr lang="en-US" altLang="en-US" sz="2400" b="1" u="none" dirty="0">
                <a:latin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lang="en-US" altLang="en-US" sz="2400" u="none" dirty="0">
                <a:latin typeface="Calibri" panose="020F0502020204030204" pitchFamily="34" charset="0"/>
                <a:cs typeface="Calibri" panose="020F0502020204030204" pitchFamily="34" charset="0"/>
              </a:rPr>
              <a:t> is produced</a:t>
            </a:r>
          </a:p>
          <a:p>
            <a:r>
              <a:rPr lang="en-US" altLang="en-US" sz="2400" u="none" dirty="0" err="1">
                <a:latin typeface="Calibri" panose="020F0502020204030204" pitchFamily="34" charset="0"/>
                <a:cs typeface="Calibri" panose="020F0502020204030204" pitchFamily="34" charset="0"/>
              </a:rPr>
              <a:t>Chirikov</a:t>
            </a:r>
            <a:r>
              <a:rPr lang="en-US" altLang="en-US" sz="2400" u="none" dirty="0">
                <a:latin typeface="Calibri" panose="020F0502020204030204" pitchFamily="34" charset="0"/>
                <a:cs typeface="Calibri" panose="020F0502020204030204" pitchFamily="34" charset="0"/>
              </a:rPr>
              <a:t> criterion: half-widths of island overlap </a:t>
            </a:r>
            <a:r>
              <a:rPr lang="en-US" altLang="en-US" sz="2400" b="1" i="1" u="none" dirty="0">
                <a:solidFill>
                  <a:srgbClr val="FF0603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itchFamily="2" charset="2"/>
              </a:rPr>
              <a:t> onset of chaos</a:t>
            </a:r>
            <a:endParaRPr lang="en-US" altLang="en-US" sz="2400" u="none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US" altLang="en-US" sz="2000" u="none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7226B120-E45D-8557-240C-CC9EF8352C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6066" y="791443"/>
            <a:ext cx="3338695" cy="49365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A140ECE0-89BB-0FA4-232A-3686045CC4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2923" y="4434507"/>
            <a:ext cx="520700" cy="342900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xmlns="" id="{2331EDFC-AFEE-2E69-95FE-C44AE010EF27}"/>
              </a:ext>
            </a:extLst>
          </p:cNvPr>
          <p:cNvCxnSpPr>
            <a:cxnSpLocks/>
          </p:cNvCxnSpPr>
          <p:nvPr/>
        </p:nvCxnSpPr>
        <p:spPr>
          <a:xfrm>
            <a:off x="3279317" y="4362443"/>
            <a:ext cx="5890161" cy="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8D1888D2-7685-068C-D399-38D31BFD3E3D}"/>
              </a:ext>
            </a:extLst>
          </p:cNvPr>
          <p:cNvSpPr txBox="1"/>
          <p:nvPr/>
        </p:nvSpPr>
        <p:spPr>
          <a:xfrm>
            <a:off x="1118569" y="3087777"/>
            <a:ext cx="182651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000" b="1" u="none" dirty="0" err="1">
                <a:latin typeface="Calibri" panose="020F0502020204030204" pitchFamily="34" charset="0"/>
                <a:cs typeface="Calibri" panose="020F0502020204030204" pitchFamily="34" charset="0"/>
              </a:rPr>
              <a:t>Poincaré</a:t>
            </a:r>
            <a:r>
              <a:rPr lang="en-US" altLang="en-US" sz="2000" b="1" u="none" dirty="0">
                <a:latin typeface="Calibri" panose="020F0502020204030204" pitchFamily="34" charset="0"/>
                <a:cs typeface="Calibri" panose="020F0502020204030204" pitchFamily="34" charset="0"/>
              </a:rPr>
              <a:t> plots </a:t>
            </a:r>
            <a:endParaRPr lang="x-none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6315AE80-71E5-ADD7-C834-A526409EE610}"/>
              </a:ext>
            </a:extLst>
          </p:cNvPr>
          <p:cNvSpPr txBox="1"/>
          <p:nvPr/>
        </p:nvSpPr>
        <p:spPr>
          <a:xfrm>
            <a:off x="454514" y="6120309"/>
            <a:ext cx="113132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sz="2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ertainly field ergodicity </a:t>
            </a:r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x-none" sz="20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plasma relaxation 	…but (hopefully) plasma relaxation </a:t>
            </a:r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→  </a:t>
            </a:r>
            <a:r>
              <a:rPr lang="en-US" sz="2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field ergodicity</a:t>
            </a:r>
            <a:r>
              <a:rPr lang="x-none" sz="2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xmlns="" id="{C3627109-1CCD-57B6-D75E-714AF7C74612}"/>
              </a:ext>
            </a:extLst>
          </p:cNvPr>
          <p:cNvCxnSpPr/>
          <p:nvPr/>
        </p:nvCxnSpPr>
        <p:spPr>
          <a:xfrm flipH="1">
            <a:off x="9617334" y="6135393"/>
            <a:ext cx="328970" cy="360918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CB1FD48A-68B8-AF7E-3210-E0FED2060C5C}"/>
              </a:ext>
            </a:extLst>
          </p:cNvPr>
          <p:cNvSpPr txBox="1"/>
          <p:nvPr/>
        </p:nvSpPr>
        <p:spPr>
          <a:xfrm>
            <a:off x="0" y="-4901"/>
            <a:ext cx="12201420" cy="56938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Magneti</a:t>
            </a:r>
            <a:r>
              <a:rPr lang="en-GB" sz="3000" b="1" dirty="0">
                <a:solidFill>
                  <a:srgbClr val="FFFF00"/>
                </a:solidFill>
                <a:latin typeface="Calibri Light" panose="020F0302020204030204"/>
              </a:rPr>
              <a:t>c Reconnections and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homogeneous</a:t>
            </a:r>
            <a:r>
              <a:rPr kumimoji="0" lang="en-GB" sz="30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endParaRPr kumimoji="0" lang="x-none" sz="2000" b="0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E0AA7B67-E3B7-65DD-3C61-6AE8E599C6E0}"/>
              </a:ext>
            </a:extLst>
          </p:cNvPr>
          <p:cNvPicPr>
            <a:picLocks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3626" y="5232008"/>
            <a:ext cx="1316840" cy="40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67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B4CA3DCF-2E95-87CD-4984-2FA5FB4FC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7776" y="6487837"/>
            <a:ext cx="356286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9</a:t>
            </a:fld>
            <a:endParaRPr lang="x-none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E124C411-2135-B8D8-048D-1BF06724D205}"/>
              </a:ext>
            </a:extLst>
          </p:cNvPr>
          <p:cNvSpPr txBox="1"/>
          <p:nvPr/>
        </p:nvSpPr>
        <p:spPr>
          <a:xfrm>
            <a:off x="20898" y="1499133"/>
            <a:ext cx="43046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x-none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Chandrasekhar-Kendall </a:t>
            </a:r>
            <a:r>
              <a:rPr lang="en-US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even </a:t>
            </a:r>
            <a:r>
              <a:rPr lang="x-none" sz="16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x-none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l-GR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 a torus</a:t>
            </a:r>
            <a:r>
              <a:rPr lang="x-none" sz="1600" b="1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x-none" sz="1200" dirty="0">
                <a:latin typeface="Calibri" panose="020F0502020204030204" pitchFamily="34" charset="0"/>
                <a:cs typeface="Calibri" panose="020F0502020204030204" pitchFamily="34" charset="0"/>
              </a:rPr>
              <a:t>Chandrasekhar 1957</a:t>
            </a:r>
            <a:r>
              <a:rPr lang="en-GB" sz="12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i="1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ApJ</a:t>
            </a:r>
            <a:r>
              <a:rPr lang="en-GB" sz="12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126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0B8118C1-1619-F1F4-F6A6-3B3C43407C73}"/>
              </a:ext>
            </a:extLst>
          </p:cNvPr>
          <p:cNvSpPr txBox="1"/>
          <p:nvPr/>
        </p:nvSpPr>
        <p:spPr>
          <a:xfrm>
            <a:off x="4412853" y="1478721"/>
            <a:ext cx="39483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Furth even squared </a:t>
            </a:r>
            <a:r>
              <a:rPr lang="x-none" sz="16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x-none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toroids</a:t>
            </a:r>
            <a:r>
              <a:rPr lang="el-GR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 a jet</a:t>
            </a:r>
            <a:r>
              <a:rPr lang="el-GR" sz="1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for any value of </a:t>
            </a:r>
            <a:r>
              <a:rPr lang="el-GR" sz="16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λ</a:t>
            </a:r>
            <a:r>
              <a:rPr lang="en-GB" sz="16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&lt;</a:t>
            </a:r>
            <a:r>
              <a:rPr lang="el-GR" sz="16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μ</a:t>
            </a:r>
            <a:r>
              <a:rPr lang="x-none" sz="1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1200" dirty="0">
                <a:latin typeface="Calibri" panose="020F0502020204030204" pitchFamily="34" charset="0"/>
                <a:cs typeface="Calibri" panose="020F0502020204030204" pitchFamily="34" charset="0"/>
              </a:rPr>
              <a:t>Furth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1957 </a:t>
            </a:r>
            <a:r>
              <a:rPr lang="en-GB" sz="1200" i="1" dirty="0" err="1">
                <a:latin typeface="Calibri" panose="020F0502020204030204" pitchFamily="34" charset="0"/>
                <a:cs typeface="Calibri" panose="020F0502020204030204" pitchFamily="34" charset="0"/>
              </a:rPr>
              <a:t>Rev.Sci.Instrum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28</a:t>
            </a:r>
            <a:r>
              <a:rPr lang="x-none" sz="16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0310DFD-AB75-A0FF-3FE1-FBBF57A09BC6}"/>
              </a:ext>
            </a:extLst>
          </p:cNvPr>
          <p:cNvSpPr txBox="1"/>
          <p:nvPr/>
        </p:nvSpPr>
        <p:spPr>
          <a:xfrm>
            <a:off x="8225005" y="1474454"/>
            <a:ext cx="33759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1600" b="1" dirty="0">
                <a:latin typeface="Calibri" panose="020F0502020204030204" pitchFamily="34" charset="0"/>
                <a:cs typeface="Calibri" panose="020F0502020204030204" pitchFamily="34" charset="0"/>
              </a:rPr>
              <a:t>linear  </a:t>
            </a:r>
            <a:r>
              <a:rPr lang="x-none" sz="1600" b="1" i="1" dirty="0">
                <a:latin typeface="Calibri" panose="020F0502020204030204" pitchFamily="34" charset="0"/>
                <a:cs typeface="Calibri" panose="020F0502020204030204" pitchFamily="34" charset="0"/>
              </a:rPr>
              <a:t>ffmf </a:t>
            </a:r>
            <a:r>
              <a:rPr lang="x-none" sz="16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x-none" sz="1600" b="1" dirty="0">
                <a:latin typeface="Calibri" panose="020F0502020204030204" pitchFamily="34" charset="0"/>
                <a:cs typeface="Calibri" panose="020F0502020204030204" pitchFamily="34" charset="0"/>
              </a:rPr>
              <a:t>CKF</a:t>
            </a:r>
            <a:r>
              <a:rPr lang="x-none" sz="1600" dirty="0">
                <a:latin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x-none" sz="1600" b="1" dirty="0">
                <a:latin typeface="Calibri" panose="020F0502020204030204" pitchFamily="34" charset="0"/>
                <a:cs typeface="Calibri" panose="020F0502020204030204" pitchFamily="34" charset="0"/>
              </a:rPr>
              <a:t>model torus+jet</a:t>
            </a:r>
          </a:p>
          <a:p>
            <a:pPr algn="ctr"/>
            <a:r>
              <a:rPr lang="x-none" sz="1600" dirty="0">
                <a:latin typeface="Calibri" panose="020F0502020204030204" pitchFamily="34" charset="0"/>
                <a:cs typeface="Calibri" panose="020F0502020204030204" pitchFamily="34" charset="0"/>
              </a:rPr>
              <a:t>Chandrasekhar-Kendall-Furth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5B4711B1-27B7-19A4-6AD4-69BBC3E6F61F}"/>
              </a:ext>
            </a:extLst>
          </p:cNvPr>
          <p:cNvSpPr txBox="1"/>
          <p:nvPr/>
        </p:nvSpPr>
        <p:spPr>
          <a:xfrm>
            <a:off x="8671417" y="6177697"/>
            <a:ext cx="34765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i="1" dirty="0">
                <a:latin typeface="Calibri" panose="020F0502020204030204" pitchFamily="34" charset="0"/>
                <a:cs typeface="Calibri" panose="020F0502020204030204" pitchFamily="34" charset="0"/>
              </a:rPr>
              <a:t>by flux surfaces         </a:t>
            </a:r>
            <a:r>
              <a:rPr lang="x-none" sz="1600" i="1" dirty="0">
                <a:latin typeface="Calibri" panose="020F0502020204030204" pitchFamily="34" charset="0"/>
                <a:cs typeface="Calibri" panose="020F0502020204030204" pitchFamily="34" charset="0"/>
              </a:rPr>
              <a:t>by field line tracing</a:t>
            </a:r>
            <a:endParaRPr lang="x-none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2076A646-745C-36DE-DF92-7410D9BFBE5B}"/>
              </a:ext>
            </a:extLst>
          </p:cNvPr>
          <p:cNvSpPr txBox="1"/>
          <p:nvPr/>
        </p:nvSpPr>
        <p:spPr>
          <a:xfrm>
            <a:off x="3894984" y="4334143"/>
            <a:ext cx="310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+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239C1566-38DB-401A-EA71-A75A66AAF72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29012" y="2903431"/>
            <a:ext cx="1592050" cy="329444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F3063E0C-0E52-2A94-C6C4-B84AA9FBA76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28828" y="2950111"/>
            <a:ext cx="1733584" cy="318349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3990B5AD-45B5-35A7-9F92-67241FD86AD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85622" y="2937553"/>
            <a:ext cx="992841" cy="3167635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A0C34168-9B57-7D75-F921-C5FA1A2F1229}"/>
              </a:ext>
            </a:extLst>
          </p:cNvPr>
          <p:cNvCxnSpPr>
            <a:cxnSpLocks/>
          </p:cNvCxnSpPr>
          <p:nvPr/>
        </p:nvCxnSpPr>
        <p:spPr>
          <a:xfrm>
            <a:off x="2013421" y="6134864"/>
            <a:ext cx="95875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8C3F4F44-5D3B-903C-9F12-F13263F5E502}"/>
              </a:ext>
            </a:extLst>
          </p:cNvPr>
          <p:cNvSpPr txBox="1"/>
          <p:nvPr/>
        </p:nvSpPr>
        <p:spPr>
          <a:xfrm>
            <a:off x="123507" y="600625"/>
            <a:ext cx="116608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homogeneous</a:t>
            </a:r>
            <a:r>
              <a:rPr lang="x-none" sz="24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en-GB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, with      		      </a:t>
            </a:r>
            <a:r>
              <a:rPr lang="x-none" sz="2400" i="1" dirty="0">
                <a:latin typeface="Calibri" panose="020F0502020204030204" pitchFamily="34" charset="0"/>
                <a:cs typeface="Calibri" panose="020F0502020204030204" pitchFamily="34" charset="0"/>
              </a:rPr>
              <a:t>= constant everywhere,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 are called also </a:t>
            </a:r>
            <a:r>
              <a:rPr lang="x-none" sz="24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linear ffmf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as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 they are a </a:t>
            </a:r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linear space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:  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linear ffmf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 with 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same 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µ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 can be summed to give another 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</a:p>
        </p:txBody>
      </p:sp>
      <p:pic>
        <p:nvPicPr>
          <p:cNvPr id="27" name="Picture 26" descr="mu equals mu subscript 0 j with rightwards arrow on top times B with rightwards arrow on top divided by B squared" title="{&quot;mathml&quot;:&quot;&lt;math style=\&quot;font-family:stix;font-size:16px;\&quot; xmlns=\&quot;http://www.w3.org/1998/Math/MathML\&quot;&gt;&lt;mstyle mathsize=\&quot;16px\&quot;&gt;&lt;mi&gt;μ&lt;/mi&gt;&lt;mo&gt;=&lt;/mo&gt;&lt;msub&gt;&lt;mi&gt;μ&lt;/mi&gt;&lt;mn&gt;0&lt;/mn&gt;&lt;/msub&gt;&lt;mover accent=\&quot;true\&quot;&gt;&lt;mi&gt;j&lt;/mi&gt;&lt;mo&gt;→&lt;/mo&gt;&lt;/mover&gt;&lt;mo&gt;·&lt;/mo&gt;&lt;mover&gt;&lt;mi&gt;B&lt;/mi&gt;&lt;mo&gt;→&lt;/mo&gt;&lt;/mover&gt;&lt;mo&gt;/&lt;/mo&gt;&lt;msup&gt;&lt;mi&gt;B&lt;/mi&gt;&lt;mn&gt;2&lt;/mn&gt;&lt;/msup&gt;&lt;/mstyle&gt;&lt;/math&gt;&quot;}">
            <a:extLst>
              <a:ext uri="{FF2B5EF4-FFF2-40B4-BE49-F238E27FC236}">
                <a16:creationId xmlns:a16="http://schemas.microsoft.com/office/drawing/2014/main" xmlns="" id="{1B98B289-2931-26BF-DAD3-BD576D6FC16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32464" y="643438"/>
            <a:ext cx="1745392" cy="39889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5BA5BF33-576A-6E3A-FF06-723E3987993F}"/>
              </a:ext>
            </a:extLst>
          </p:cNvPr>
          <p:cNvSpPr txBox="1"/>
          <p:nvPr/>
        </p:nvSpPr>
        <p:spPr>
          <a:xfrm>
            <a:off x="0" y="-7494"/>
            <a:ext cx="12201420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000" b="1" dirty="0">
                <a:solidFill>
                  <a:srgbClr val="FFFF00"/>
                </a:solidFill>
                <a:latin typeface="Calibri Light" panose="020F0302020204030204"/>
              </a:rPr>
              <a:t>Homogeneous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r>
              <a:rPr kumimoji="0" lang="en-GB" sz="30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are linear as well (often analytical): </a:t>
            </a:r>
            <a:r>
              <a:rPr kumimoji="0" lang="en-GB" sz="22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Chandrasekhar-Kendall-Furth</a:t>
            </a:r>
            <a:endParaRPr kumimoji="0" lang="x-none" sz="2200" b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xmlns="" id="{BCDE7581-6A71-2C2A-2A65-9B15040A517F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27120" y="2051809"/>
            <a:ext cx="3746801" cy="274399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xmlns="" id="{62973D9D-A161-EE22-877B-729F9B521403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845" y="2047973"/>
            <a:ext cx="3948356" cy="265678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xmlns="" id="{32E2E34E-C8F1-1A16-FB53-F5C67FBD7C72}"/>
              </a:ext>
            </a:extLst>
          </p:cNvPr>
          <p:cNvCxnSpPr>
            <a:cxnSpLocks/>
          </p:cNvCxnSpPr>
          <p:nvPr/>
        </p:nvCxnSpPr>
        <p:spPr>
          <a:xfrm flipV="1">
            <a:off x="2111493" y="2949911"/>
            <a:ext cx="9384280" cy="15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Down Arrow 39">
            <a:extLst>
              <a:ext uri="{FF2B5EF4-FFF2-40B4-BE49-F238E27FC236}">
                <a16:creationId xmlns:a16="http://schemas.microsoft.com/office/drawing/2014/main" xmlns="" id="{76F52769-5283-338A-71FA-F47E78852E0A}"/>
              </a:ext>
            </a:extLst>
          </p:cNvPr>
          <p:cNvSpPr/>
          <p:nvPr/>
        </p:nvSpPr>
        <p:spPr>
          <a:xfrm>
            <a:off x="9087370" y="2025461"/>
            <a:ext cx="145071" cy="262712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41" name="Down Arrow 40">
            <a:extLst>
              <a:ext uri="{FF2B5EF4-FFF2-40B4-BE49-F238E27FC236}">
                <a16:creationId xmlns:a16="http://schemas.microsoft.com/office/drawing/2014/main" xmlns="" id="{6D715025-6A9B-5796-470E-6284F57577A4}"/>
              </a:ext>
            </a:extLst>
          </p:cNvPr>
          <p:cNvSpPr/>
          <p:nvPr/>
        </p:nvSpPr>
        <p:spPr>
          <a:xfrm>
            <a:off x="9087369" y="2612646"/>
            <a:ext cx="145071" cy="262712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43" name="Down Arrow 42">
            <a:extLst>
              <a:ext uri="{FF2B5EF4-FFF2-40B4-BE49-F238E27FC236}">
                <a16:creationId xmlns:a16="http://schemas.microsoft.com/office/drawing/2014/main" xmlns="" id="{1E84492B-60AD-9E08-0A36-F2A46E0A3C4F}"/>
              </a:ext>
            </a:extLst>
          </p:cNvPr>
          <p:cNvSpPr/>
          <p:nvPr/>
        </p:nvSpPr>
        <p:spPr>
          <a:xfrm>
            <a:off x="5065132" y="2536074"/>
            <a:ext cx="145071" cy="262712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xmlns="" id="{399EE964-97D7-483F-4AD6-192DE4FABE7A}"/>
              </a:ext>
            </a:extLst>
          </p:cNvPr>
          <p:cNvSpPr txBox="1"/>
          <p:nvPr/>
        </p:nvSpPr>
        <p:spPr>
          <a:xfrm>
            <a:off x="293112" y="5756875"/>
            <a:ext cx="196521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λ</a:t>
            </a:r>
            <a:r>
              <a:rPr lang="en-US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=2.0263,</a:t>
            </a:r>
            <a:r>
              <a:rPr lang="el-GR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so that at R=0,</a:t>
            </a:r>
            <a:r>
              <a:rPr lang="el-GR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Z=x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1,3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/x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1,4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=0.775</a:t>
            </a:r>
            <a:r>
              <a:rPr lang="en-GB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zeroes of  </a:t>
            </a:r>
            <a:r>
              <a:rPr lang="el-GR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l-GR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   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of                 coincide</a:t>
            </a:r>
            <a:r>
              <a:rPr lang="x-none" sz="14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sz="14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xmlns="" id="{94539F86-397B-CA14-45C4-B304D6C807BF}"/>
              </a:ext>
            </a:extLst>
          </p:cNvPr>
          <p:cNvSpPr txBox="1"/>
          <p:nvPr/>
        </p:nvSpPr>
        <p:spPr>
          <a:xfrm>
            <a:off x="560701" y="2330186"/>
            <a:ext cx="23061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µ=x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1,4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=14.066</a:t>
            </a:r>
            <a:endParaRPr lang="x-none" sz="1400" i="1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r>
              <a:rPr lang="x-none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4th zero of j</a:t>
            </a:r>
            <a:r>
              <a:rPr lang="x-none" sz="1400" i="1" baseline="-250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</a:t>
            </a:r>
            <a:r>
              <a:rPr lang="x-none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(x)</a:t>
            </a:r>
            <a:endParaRPr lang="x-none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9" name="Picture 58" title="text italic ψ end text subscript text italic μλ end text end subscript superscript text italic F,even end text end superscript">
            <a:extLst>
              <a:ext uri="{FF2B5EF4-FFF2-40B4-BE49-F238E27FC236}">
                <a16:creationId xmlns:a16="http://schemas.microsoft.com/office/drawing/2014/main" xmlns="" id="{1566A518-079E-A20C-1471-4716A36D4440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87614" y="6258652"/>
            <a:ext cx="467815" cy="229996"/>
          </a:xfrm>
          <a:prstGeom prst="rect">
            <a:avLst/>
          </a:prstGeom>
        </p:spPr>
      </p:pic>
      <p:pic>
        <p:nvPicPr>
          <p:cNvPr id="60" name="Picture 59" title="text italic ψ end text subscript text italic μ end text end subscript superscript text italic CK,even end text end superscript">
            <a:extLst>
              <a:ext uri="{FF2B5EF4-FFF2-40B4-BE49-F238E27FC236}">
                <a16:creationId xmlns:a16="http://schemas.microsoft.com/office/drawing/2014/main" xmlns="" id="{A9C0B049-1609-6104-5132-DEFCF1E358A9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8736" y="6490542"/>
            <a:ext cx="559343" cy="229996"/>
          </a:xfrm>
          <a:prstGeom prst="rect">
            <a:avLst/>
          </a:prstGeom>
        </p:spPr>
      </p:pic>
      <p:sp>
        <p:nvSpPr>
          <p:cNvPr id="78" name="TextBox 77">
            <a:extLst>
              <a:ext uri="{FF2B5EF4-FFF2-40B4-BE49-F238E27FC236}">
                <a16:creationId xmlns:a16="http://schemas.microsoft.com/office/drawing/2014/main" xmlns="" id="{D20C9A49-AE47-9C82-85E7-E7921C2BD336}"/>
              </a:ext>
            </a:extLst>
          </p:cNvPr>
          <p:cNvSpPr txBox="1"/>
          <p:nvPr/>
        </p:nvSpPr>
        <p:spPr>
          <a:xfrm>
            <a:off x="5917055" y="4316528"/>
            <a:ext cx="310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=</a:t>
            </a:r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xmlns="" id="{2BE5A4E1-1989-B73C-28EC-B70F36766ACA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94732" y="2494304"/>
            <a:ext cx="1586723" cy="4118514"/>
          </a:xfrm>
          <a:prstGeom prst="rect">
            <a:avLst/>
          </a:prstGeom>
        </p:spPr>
      </p:pic>
      <p:sp>
        <p:nvSpPr>
          <p:cNvPr id="81" name="Down Arrow 80">
            <a:extLst>
              <a:ext uri="{FF2B5EF4-FFF2-40B4-BE49-F238E27FC236}">
                <a16:creationId xmlns:a16="http://schemas.microsoft.com/office/drawing/2014/main" xmlns="" id="{9EF5AE13-6A25-94B4-A73F-F4176E917EDC}"/>
              </a:ext>
            </a:extLst>
          </p:cNvPr>
          <p:cNvSpPr/>
          <p:nvPr/>
        </p:nvSpPr>
        <p:spPr>
          <a:xfrm>
            <a:off x="2987457" y="2340408"/>
            <a:ext cx="145071" cy="262712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xmlns="" id="{7C059E14-91A5-F97D-647F-C4780F34E08A}"/>
              </a:ext>
            </a:extLst>
          </p:cNvPr>
          <p:cNvCxnSpPr/>
          <p:nvPr/>
        </p:nvCxnSpPr>
        <p:spPr>
          <a:xfrm>
            <a:off x="2075205" y="2507389"/>
            <a:ext cx="2042996" cy="0"/>
          </a:xfrm>
          <a:prstGeom prst="line">
            <a:avLst/>
          </a:prstGeom>
          <a:ln w="95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TextBox 86">
            <a:extLst>
              <a:ext uri="{FF2B5EF4-FFF2-40B4-BE49-F238E27FC236}">
                <a16:creationId xmlns:a16="http://schemas.microsoft.com/office/drawing/2014/main" xmlns="" id="{AEB10B82-5F7C-FD34-4945-5C24D414995E}"/>
              </a:ext>
            </a:extLst>
          </p:cNvPr>
          <p:cNvSpPr txBox="1"/>
          <p:nvPr/>
        </p:nvSpPr>
        <p:spPr>
          <a:xfrm>
            <a:off x="976723" y="2817850"/>
            <a:ext cx="13703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1,3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/x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1,4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=0.775</a:t>
            </a:r>
            <a:r>
              <a:rPr lang="en-GB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endParaRPr lang="x-none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xmlns="" id="{88997F44-5811-7EC7-1009-71D095012E0C}"/>
              </a:ext>
            </a:extLst>
          </p:cNvPr>
          <p:cNvSpPr txBox="1"/>
          <p:nvPr/>
        </p:nvSpPr>
        <p:spPr>
          <a:xfrm>
            <a:off x="2220033" y="6177697"/>
            <a:ext cx="6451384" cy="584775"/>
          </a:xfrm>
          <a:prstGeom prst="rect">
            <a:avLst/>
          </a:prstGeom>
          <a:solidFill>
            <a:schemeClr val="bg1">
              <a:alpha val="52571"/>
            </a:schemeClr>
          </a:solidFill>
        </p:spPr>
        <p:txBody>
          <a:bodyPr wrap="square">
            <a:spAutoFit/>
          </a:bodyPr>
          <a:lstStyle/>
          <a:p>
            <a:r>
              <a:rPr lang="x-none" sz="1600" i="1" dirty="0">
                <a:latin typeface="Calibri" panose="020F0502020204030204" pitchFamily="34" charset="0"/>
                <a:cs typeface="Calibri" panose="020F0502020204030204" pitchFamily="34" charset="0"/>
              </a:rPr>
              <a:t>axisymmetric linear ffmf  shown as</a:t>
            </a:r>
            <a:r>
              <a:rPr lang="el-GR" sz="16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sz="1600" i="1" dirty="0">
                <a:latin typeface="Calibri" panose="020F0502020204030204" pitchFamily="34" charset="0"/>
                <a:cs typeface="Calibri" panose="020F0502020204030204" pitchFamily="34" charset="0"/>
              </a:rPr>
              <a:t>ross sections of magnetic flux surfaces </a:t>
            </a:r>
          </a:p>
          <a:p>
            <a:endParaRPr lang="x-none" sz="1600" dirty="0"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xmlns="" id="{91C8CC5E-9AAD-4426-F6E7-4F1AE10DB6F1}"/>
              </a:ext>
            </a:extLst>
          </p:cNvPr>
          <p:cNvSpPr txBox="1"/>
          <p:nvPr/>
        </p:nvSpPr>
        <p:spPr>
          <a:xfrm>
            <a:off x="1752779" y="2338663"/>
            <a:ext cx="2760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00" i="1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xmlns="" id="{5F1169C6-2392-2280-0B79-E989655D86E8}"/>
              </a:ext>
            </a:extLst>
          </p:cNvPr>
          <p:cNvSpPr txBox="1"/>
          <p:nvPr/>
        </p:nvSpPr>
        <p:spPr>
          <a:xfrm>
            <a:off x="9986184" y="4298585"/>
            <a:ext cx="9637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i="1" dirty="0">
                <a:solidFill>
                  <a:srgbClr val="4C91E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spherical</a:t>
            </a:r>
          </a:p>
          <a:p>
            <a:pPr algn="ctr"/>
            <a:r>
              <a:rPr lang="x-none" sz="1600" b="1" i="1" dirty="0">
                <a:solidFill>
                  <a:srgbClr val="4C91E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torus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xmlns="" id="{D0C21D48-6AC9-A08D-197E-88BD2E43854F}"/>
              </a:ext>
            </a:extLst>
          </p:cNvPr>
          <p:cNvSpPr txBox="1"/>
          <p:nvPr/>
        </p:nvSpPr>
        <p:spPr>
          <a:xfrm>
            <a:off x="9800059" y="2953332"/>
            <a:ext cx="1395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i="1" dirty="0">
                <a:solidFill>
                  <a:srgbClr val="C277B5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secondary </a:t>
            </a:r>
            <a:r>
              <a:rPr lang="x-none" sz="1600" b="1" i="1" dirty="0">
                <a:solidFill>
                  <a:srgbClr val="C277B5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tori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xmlns="" id="{5463D9E5-887C-2DBB-D5DE-765BEB89A0D5}"/>
              </a:ext>
            </a:extLst>
          </p:cNvPr>
          <p:cNvSpPr txBox="1"/>
          <p:nvPr/>
        </p:nvSpPr>
        <p:spPr>
          <a:xfrm>
            <a:off x="6146442" y="3537484"/>
            <a:ext cx="23569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summing same-µ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fmf “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number of zeroes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”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ules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allow to 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obtain “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simply connected-</a:t>
            </a:r>
            <a:r>
              <a:rPr lang="en-GB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losed configurations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” with 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same direction of </a:t>
            </a:r>
            <a:r>
              <a:rPr lang="x-none" b="1" i="1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j</a:t>
            </a:r>
            <a:r>
              <a:rPr lang="el-GR" b="1" i="1" baseline="-25000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φ</a:t>
            </a:r>
            <a:r>
              <a:rPr lang="x-none" b="1" i="1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 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</a:t>
            </a:r>
            <a:r>
              <a:rPr lang="x-none" b="1" i="1" dirty="0">
                <a:solidFill>
                  <a:srgbClr val="FF0000"/>
                </a:solidFill>
                <a:latin typeface="Times" pitchFamily="2" charset="0"/>
                <a:cs typeface="Calibri" panose="020F0502020204030204" pitchFamily="34" charset="0"/>
              </a:rPr>
              <a:t>B</a:t>
            </a:r>
            <a:r>
              <a:rPr lang="el-GR" b="1" i="1" baseline="-25000" dirty="0">
                <a:solidFill>
                  <a:srgbClr val="FF0000"/>
                </a:solidFill>
                <a:latin typeface="Times" pitchFamily="2" charset="0"/>
                <a:cs typeface="Calibri" panose="020F0502020204030204" pitchFamily="34" charset="0"/>
              </a:rPr>
              <a:t>φ</a:t>
            </a:r>
            <a:r>
              <a:rPr lang="en-US" b="1" i="1" baseline="-25000" dirty="0">
                <a:latin typeface="Times" pitchFamily="2" charset="0"/>
                <a:cs typeface="Calibri" panose="020F0502020204030204" pitchFamily="34" charset="0"/>
              </a:rPr>
              <a:t> </a:t>
            </a:r>
            <a:r>
              <a:rPr lang="en-US" b="1" i="1" dirty="0">
                <a:latin typeface="Calibri" panose="020F0502020204030204" pitchFamily="34" charset="0"/>
                <a:cs typeface="Calibri" panose="020F0502020204030204" pitchFamily="34" charset="0"/>
              </a:rPr>
              <a:t>(say &gt;0)</a:t>
            </a:r>
            <a:endParaRPr lang="x-none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xmlns="" id="{C313D511-7BE7-3B51-8CC6-EB83FAFA6D7E}"/>
              </a:ext>
            </a:extLst>
          </p:cNvPr>
          <p:cNvSpPr txBox="1"/>
          <p:nvPr/>
        </p:nvSpPr>
        <p:spPr>
          <a:xfrm>
            <a:off x="9869775" y="5546045"/>
            <a:ext cx="12896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i="1" dirty="0">
                <a:solidFill>
                  <a:srgbClr val="A645E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surrounding</a:t>
            </a:r>
          </a:p>
          <a:p>
            <a:pPr algn="ctr"/>
            <a:r>
              <a:rPr lang="en-US" sz="1600" b="1" i="1" dirty="0">
                <a:solidFill>
                  <a:srgbClr val="A645E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plasma (jets)</a:t>
            </a:r>
            <a:endParaRPr lang="x-none" sz="1600" b="1" i="1" dirty="0">
              <a:solidFill>
                <a:srgbClr val="A645E8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xmlns="" id="{F6804EF6-666F-5827-2A5A-76130641FFE0}"/>
              </a:ext>
            </a:extLst>
          </p:cNvPr>
          <p:cNvCxnSpPr>
            <a:cxnSpLocks/>
          </p:cNvCxnSpPr>
          <p:nvPr/>
        </p:nvCxnSpPr>
        <p:spPr>
          <a:xfrm flipH="1">
            <a:off x="9593554" y="4550651"/>
            <a:ext cx="335194" cy="0"/>
          </a:xfrm>
          <a:prstGeom prst="straightConnector1">
            <a:avLst/>
          </a:prstGeom>
          <a:ln w="12700">
            <a:solidFill>
              <a:srgbClr val="A4335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Arrow Connector 96">
            <a:extLst>
              <a:ext uri="{FF2B5EF4-FFF2-40B4-BE49-F238E27FC236}">
                <a16:creationId xmlns:a16="http://schemas.microsoft.com/office/drawing/2014/main" xmlns="" id="{E0F09EA7-0A0C-BF81-7378-416E930AA62C}"/>
              </a:ext>
            </a:extLst>
          </p:cNvPr>
          <p:cNvCxnSpPr>
            <a:cxnSpLocks/>
          </p:cNvCxnSpPr>
          <p:nvPr/>
        </p:nvCxnSpPr>
        <p:spPr>
          <a:xfrm>
            <a:off x="10995147" y="4541856"/>
            <a:ext cx="328552" cy="0"/>
          </a:xfrm>
          <a:prstGeom prst="straightConnector1">
            <a:avLst/>
          </a:prstGeom>
          <a:ln w="12700">
            <a:solidFill>
              <a:srgbClr val="4C91E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xmlns="" id="{28CC57FD-053D-511E-2EC4-485693BFDCE4}"/>
              </a:ext>
            </a:extLst>
          </p:cNvPr>
          <p:cNvCxnSpPr>
            <a:cxnSpLocks/>
          </p:cNvCxnSpPr>
          <p:nvPr/>
        </p:nvCxnSpPr>
        <p:spPr>
          <a:xfrm flipH="1">
            <a:off x="9534581" y="3230088"/>
            <a:ext cx="875119" cy="144923"/>
          </a:xfrm>
          <a:prstGeom prst="straightConnector1">
            <a:avLst/>
          </a:prstGeom>
          <a:ln w="12700">
            <a:solidFill>
              <a:srgbClr val="A4335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>
            <a:extLst>
              <a:ext uri="{FF2B5EF4-FFF2-40B4-BE49-F238E27FC236}">
                <a16:creationId xmlns:a16="http://schemas.microsoft.com/office/drawing/2014/main" xmlns="" id="{EC01E977-C884-7D34-8682-D378D4098413}"/>
              </a:ext>
            </a:extLst>
          </p:cNvPr>
          <p:cNvCxnSpPr>
            <a:cxnSpLocks/>
          </p:cNvCxnSpPr>
          <p:nvPr/>
        </p:nvCxnSpPr>
        <p:spPr>
          <a:xfrm>
            <a:off x="10480950" y="3227137"/>
            <a:ext cx="767025" cy="137258"/>
          </a:xfrm>
          <a:prstGeom prst="straightConnector1">
            <a:avLst/>
          </a:prstGeom>
          <a:ln w="12700">
            <a:solidFill>
              <a:srgbClr val="A4335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>
            <a:extLst>
              <a:ext uri="{FF2B5EF4-FFF2-40B4-BE49-F238E27FC236}">
                <a16:creationId xmlns:a16="http://schemas.microsoft.com/office/drawing/2014/main" xmlns="" id="{8933B740-0CB8-4E36-1511-8F2E6B4C27AD}"/>
              </a:ext>
            </a:extLst>
          </p:cNvPr>
          <p:cNvCxnSpPr>
            <a:cxnSpLocks/>
          </p:cNvCxnSpPr>
          <p:nvPr/>
        </p:nvCxnSpPr>
        <p:spPr>
          <a:xfrm flipH="1">
            <a:off x="9923244" y="5854083"/>
            <a:ext cx="382856" cy="0"/>
          </a:xfrm>
          <a:prstGeom prst="straightConnector1">
            <a:avLst/>
          </a:prstGeom>
          <a:ln w="12700">
            <a:solidFill>
              <a:srgbClr val="A645E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Arrow Connector 109">
            <a:extLst>
              <a:ext uri="{FF2B5EF4-FFF2-40B4-BE49-F238E27FC236}">
                <a16:creationId xmlns:a16="http://schemas.microsoft.com/office/drawing/2014/main" xmlns="" id="{D8EE38BD-C6AD-F812-9262-F79B8AC7A312}"/>
              </a:ext>
            </a:extLst>
          </p:cNvPr>
          <p:cNvCxnSpPr>
            <a:cxnSpLocks/>
          </p:cNvCxnSpPr>
          <p:nvPr/>
        </p:nvCxnSpPr>
        <p:spPr>
          <a:xfrm>
            <a:off x="10751659" y="5854083"/>
            <a:ext cx="301843" cy="0"/>
          </a:xfrm>
          <a:prstGeom prst="straightConnector1">
            <a:avLst/>
          </a:prstGeom>
          <a:ln w="12700">
            <a:solidFill>
              <a:srgbClr val="A645E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3" name="Picture 112">
            <a:extLst>
              <a:ext uri="{FF2B5EF4-FFF2-40B4-BE49-F238E27FC236}">
                <a16:creationId xmlns:a16="http://schemas.microsoft.com/office/drawing/2014/main" xmlns="" id="{10FE320D-3A21-80CF-31B5-878FD425F426}"/>
              </a:ext>
            </a:extLst>
          </p:cNvPr>
          <p:cNvPicPr>
            <a:picLocks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1060" y="2324221"/>
            <a:ext cx="2508161" cy="264426"/>
          </a:xfrm>
          <a:prstGeom prst="rect">
            <a:avLst/>
          </a:prstGeom>
        </p:spPr>
      </p:pic>
      <p:sp>
        <p:nvSpPr>
          <p:cNvPr id="114" name="TextBox 113">
            <a:extLst>
              <a:ext uri="{FF2B5EF4-FFF2-40B4-BE49-F238E27FC236}">
                <a16:creationId xmlns:a16="http://schemas.microsoft.com/office/drawing/2014/main" xmlns="" id="{D7605ED7-59BC-B2FF-B939-E43AF1CB7334}"/>
              </a:ext>
            </a:extLst>
          </p:cNvPr>
          <p:cNvSpPr txBox="1"/>
          <p:nvPr/>
        </p:nvSpPr>
        <p:spPr>
          <a:xfrm>
            <a:off x="10341327" y="2275566"/>
            <a:ext cx="14430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i="1" dirty="0">
                <a:latin typeface="Times" pitchFamily="2" charset="0"/>
              </a:rPr>
              <a:t>,  </a:t>
            </a:r>
            <a:r>
              <a:rPr lang="el-GR" sz="1400" b="1" i="1" dirty="0">
                <a:solidFill>
                  <a:srgbClr val="FF0000"/>
                </a:solidFill>
                <a:latin typeface="Times" pitchFamily="2" charset="0"/>
              </a:rPr>
              <a:t>γ</a:t>
            </a:r>
            <a:r>
              <a:rPr lang="el-GR" sz="1400" i="1" dirty="0">
                <a:latin typeface="Times" pitchFamily="2" charset="0"/>
              </a:rPr>
              <a:t> </a:t>
            </a:r>
            <a:r>
              <a:rPr lang="en-US" sz="1400" i="1" dirty="0">
                <a:latin typeface="Times" pitchFamily="2" charset="0"/>
              </a:rPr>
              <a:t>superposition</a:t>
            </a:r>
          </a:p>
          <a:p>
            <a:pPr algn="ctr"/>
            <a:r>
              <a:rPr lang="en-US" sz="1400" i="1" dirty="0">
                <a:latin typeface="Times" pitchFamily="2" charset="0"/>
              </a:rPr>
              <a:t>parameter</a:t>
            </a:r>
            <a:r>
              <a:rPr lang="el-GR" sz="1400" i="1" dirty="0">
                <a:latin typeface="Times" pitchFamily="2" charset="0"/>
              </a:rPr>
              <a:t> </a:t>
            </a:r>
            <a:endParaRPr lang="x-none" sz="1400" i="1" dirty="0">
              <a:latin typeface="Times" pitchFamily="2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F99645B8-049B-0419-FE4B-240E0769FDDB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221" y="3919278"/>
            <a:ext cx="1322239" cy="132223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393818F5-8234-D946-55BC-521C9B693C5A}"/>
              </a:ext>
            </a:extLst>
          </p:cNvPr>
          <p:cNvSpPr txBox="1"/>
          <p:nvPr/>
        </p:nvSpPr>
        <p:spPr>
          <a:xfrm>
            <a:off x="169845" y="3662681"/>
            <a:ext cx="137036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1st zero of j</a:t>
            </a:r>
            <a:r>
              <a:rPr kumimoji="0" lang="x-none" sz="1400" b="0" i="1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</a:t>
            </a:r>
            <a:r>
              <a:rPr kumimoji="0" lang="x-none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(x)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400" i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x-none" sz="14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400" i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x-none" sz="14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400" i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400" i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Spheromak</a:t>
            </a:r>
            <a:endParaRPr kumimoji="0" lang="x-none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11" name="Left Arrow 10">
            <a:extLst>
              <a:ext uri="{FF2B5EF4-FFF2-40B4-BE49-F238E27FC236}">
                <a16:creationId xmlns:a16="http://schemas.microsoft.com/office/drawing/2014/main" xmlns="" id="{9C962202-3D94-1A00-45EA-1D503A9AEDF3}"/>
              </a:ext>
            </a:extLst>
          </p:cNvPr>
          <p:cNvSpPr/>
          <p:nvPr/>
        </p:nvSpPr>
        <p:spPr>
          <a:xfrm>
            <a:off x="1713778" y="4521370"/>
            <a:ext cx="315039" cy="16637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18121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129F608F-A5A3-4008-B829-B58E0C854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10</a:t>
            </a:fld>
            <a:endParaRPr lang="x-none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B7B4220F-4A5E-6201-8E41-DFBA535D178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35131" y="974066"/>
            <a:ext cx="4536584" cy="5682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E04D1FED-5E4F-C6E6-F521-FB34F456C7FF}"/>
              </a:ext>
            </a:extLst>
          </p:cNvPr>
          <p:cNvSpPr txBox="1"/>
          <p:nvPr/>
        </p:nvSpPr>
        <p:spPr>
          <a:xfrm>
            <a:off x="2260638" y="2157348"/>
            <a:ext cx="2009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ea typeface="Times New Roman" panose="02020603050405020304" pitchFamily="18" charset="0"/>
              </a:rPr>
              <a:t>3rd-4th zero of j</a:t>
            </a:r>
            <a:r>
              <a:rPr lang="x-none" sz="1800" i="1" baseline="-25000" dirty="0">
                <a:ea typeface="Times New Roman" panose="02020603050405020304" pitchFamily="18" charset="0"/>
              </a:rPr>
              <a:t>1</a:t>
            </a:r>
            <a:r>
              <a:rPr lang="x-none" sz="1800" i="1" dirty="0">
                <a:ea typeface="Times New Roman" panose="02020603050405020304" pitchFamily="18" charset="0"/>
              </a:rPr>
              <a:t>(x)</a:t>
            </a:r>
            <a:endParaRPr lang="x-none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82192AF9-E462-1C6E-D103-F0EB277B67FD}"/>
              </a:ext>
            </a:extLst>
          </p:cNvPr>
          <p:cNvSpPr txBox="1"/>
          <p:nvPr/>
        </p:nvSpPr>
        <p:spPr>
          <a:xfrm>
            <a:off x="3798024" y="1416666"/>
            <a:ext cx="2009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ea typeface="Times New Roman" panose="02020603050405020304" pitchFamily="18" charset="0"/>
              </a:rPr>
              <a:t>5th-6th zero of j</a:t>
            </a:r>
            <a:r>
              <a:rPr lang="x-none" sz="1800" i="1" baseline="-25000" dirty="0">
                <a:ea typeface="Times New Roman" panose="02020603050405020304" pitchFamily="18" charset="0"/>
              </a:rPr>
              <a:t>1</a:t>
            </a:r>
            <a:r>
              <a:rPr lang="x-none" sz="1800" i="1" dirty="0">
                <a:ea typeface="Times New Roman" panose="02020603050405020304" pitchFamily="18" charset="0"/>
              </a:rPr>
              <a:t>(x)</a:t>
            </a:r>
            <a:endParaRPr lang="x-none" sz="1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29582912-D90A-C7C7-5CFB-AD5C763F1133}"/>
              </a:ext>
            </a:extLst>
          </p:cNvPr>
          <p:cNvSpPr txBox="1"/>
          <p:nvPr/>
        </p:nvSpPr>
        <p:spPr>
          <a:xfrm>
            <a:off x="5312181" y="655154"/>
            <a:ext cx="2009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ea typeface="Times New Roman" panose="02020603050405020304" pitchFamily="18" charset="0"/>
              </a:rPr>
              <a:t>7th-8th zero of j</a:t>
            </a:r>
            <a:r>
              <a:rPr lang="x-none" sz="1800" i="1" baseline="-25000" dirty="0">
                <a:ea typeface="Times New Roman" panose="02020603050405020304" pitchFamily="18" charset="0"/>
              </a:rPr>
              <a:t>1</a:t>
            </a:r>
            <a:r>
              <a:rPr lang="x-none" sz="1800" i="1" dirty="0">
                <a:ea typeface="Times New Roman" panose="02020603050405020304" pitchFamily="18" charset="0"/>
              </a:rPr>
              <a:t>(x)</a:t>
            </a:r>
            <a:endParaRPr lang="x-none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C8C524C-17C5-B3B9-85E5-B924C00ADEA4}"/>
              </a:ext>
            </a:extLst>
          </p:cNvPr>
          <p:cNvSpPr txBox="1"/>
          <p:nvPr/>
        </p:nvSpPr>
        <p:spPr>
          <a:xfrm>
            <a:off x="0" y="-4901"/>
            <a:ext cx="12201420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CKF as a variety of different elongation of jets with respect to torus diameter</a:t>
            </a:r>
            <a:endParaRPr kumimoji="0" lang="x-none" sz="2000" b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DEE28E5F-D51B-1699-B969-C53366234A66}"/>
              </a:ext>
            </a:extLst>
          </p:cNvPr>
          <p:cNvSpPr txBox="1"/>
          <p:nvPr/>
        </p:nvSpPr>
        <p:spPr>
          <a:xfrm>
            <a:off x="0" y="5808446"/>
            <a:ext cx="60810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for magnetic confinement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he most compact configuration seems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he most interesting one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xmlns="" id="{6811BE7D-C687-F95F-C30D-DA404ED8281A}"/>
              </a:ext>
            </a:extLst>
          </p:cNvPr>
          <p:cNvCxnSpPr>
            <a:cxnSpLocks/>
          </p:cNvCxnSpPr>
          <p:nvPr/>
        </p:nvCxnSpPr>
        <p:spPr>
          <a:xfrm flipV="1">
            <a:off x="3426659" y="5153890"/>
            <a:ext cx="0" cy="76566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AE158FCD-E87C-3E63-D210-D3A933921E61}"/>
              </a:ext>
            </a:extLst>
          </p:cNvPr>
          <p:cNvSpPr txBox="1"/>
          <p:nvPr/>
        </p:nvSpPr>
        <p:spPr>
          <a:xfrm>
            <a:off x="6028705" y="3347513"/>
            <a:ext cx="6115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choosing odd-even zeroes in increasing</a:t>
            </a:r>
          </a:p>
          <a:p>
            <a:pPr algn="r"/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sequence: 3rd-4th, 5th-6th, 7th-8th, …</a:t>
            </a:r>
          </a:p>
          <a:p>
            <a:pPr algn="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ore&amp; more extended  jets are obtained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8D9355B1-2ED4-783E-8E21-D4F866665D19}"/>
              </a:ext>
            </a:extLst>
          </p:cNvPr>
          <p:cNvSpPr txBox="1"/>
          <p:nvPr/>
        </p:nvSpPr>
        <p:spPr>
          <a:xfrm>
            <a:off x="458380" y="653124"/>
            <a:ext cx="48034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latin typeface="Calibri" panose="020F0502020204030204" pitchFamily="34" charset="0"/>
                <a:cs typeface="Calibri" panose="020F0502020204030204" pitchFamily="34" charset="0"/>
              </a:rPr>
              <a:t>shown as</a:t>
            </a:r>
            <a:r>
              <a:rPr lang="el-GR" sz="18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sz="1800" i="1" dirty="0">
                <a:latin typeface="Calibri" panose="020F0502020204030204" pitchFamily="34" charset="0"/>
                <a:cs typeface="Calibri" panose="020F0502020204030204" pitchFamily="34" charset="0"/>
              </a:rPr>
              <a:t>ross sections of magnetic flux surfaces </a:t>
            </a:r>
          </a:p>
        </p:txBody>
      </p:sp>
    </p:spTree>
    <p:extLst>
      <p:ext uri="{BB962C8B-B14F-4D97-AF65-F5344CB8AC3E}">
        <p14:creationId xmlns:p14="http://schemas.microsoft.com/office/powerpoint/2010/main" val="159642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51">
            <a:extLst>
              <a:ext uri="{FF2B5EF4-FFF2-40B4-BE49-F238E27FC236}">
                <a16:creationId xmlns:a16="http://schemas.microsoft.com/office/drawing/2014/main" xmlns="" id="{79E5CE3D-F1FD-1BB5-9ABE-6BF960E699E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98549" y="110560"/>
            <a:ext cx="1724834" cy="2471897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xmlns="" id="{34F94834-B4E0-E0DC-D269-1CDADBC04EDC}"/>
              </a:ext>
            </a:extLst>
          </p:cNvPr>
          <p:cNvSpPr txBox="1"/>
          <p:nvPr/>
        </p:nvSpPr>
        <p:spPr>
          <a:xfrm>
            <a:off x="0" y="584977"/>
            <a:ext cx="9281032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CKF </a:t>
            </a:r>
            <a:r>
              <a:rPr lang="en-US" sz="24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ffmf</a:t>
            </a:r>
            <a:r>
              <a:rPr lang="en-US" sz="2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</a:t>
            </a:r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are non-localized equilibria: plasma regions with both signs</a:t>
            </a:r>
          </a:p>
          <a:p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of </a:t>
            </a:r>
            <a:r>
              <a:rPr lang="x-none" sz="2400" i="1" dirty="0"/>
              <a:t>j</a:t>
            </a:r>
            <a:r>
              <a:rPr lang="el-GR" sz="2400" i="1" baseline="-25000" dirty="0">
                <a:latin typeface="Times" pitchFamily="2" charset="0"/>
              </a:rPr>
              <a:t>φ</a:t>
            </a:r>
            <a:r>
              <a:rPr lang="x-none" sz="2400" i="1" dirty="0">
                <a:latin typeface="Calibri" panose="020F0502020204030204" pitchFamily="34" charset="0"/>
                <a:cs typeface="Calibri" panose="020F0502020204030204" pitchFamily="34" charset="0"/>
              </a:rPr>
              <a:t> &amp; B</a:t>
            </a:r>
            <a:r>
              <a:rPr lang="el-GR" sz="2400" i="1" baseline="-25000" dirty="0">
                <a:latin typeface="Times" pitchFamily="2" charset="0"/>
              </a:rPr>
              <a:t>φ</a:t>
            </a:r>
            <a:r>
              <a:rPr lang="el-GR" sz="2400" i="1" dirty="0">
                <a:latin typeface="Times" pitchFamily="2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extend to the whole 3D space beyond </a:t>
            </a:r>
            <a:r>
              <a:rPr lang="en-US" sz="2400" dirty="0">
                <a:solidFill>
                  <a:srgbClr val="DC66B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closed configuration</a:t>
            </a:r>
            <a:endParaRPr lang="en-US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/>
            <a:endParaRPr lang="en-US" sz="4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xmlns="" id="{28644478-1F40-A644-67B7-FF8D34F90E51}"/>
              </a:ext>
            </a:extLst>
          </p:cNvPr>
          <p:cNvSpPr txBox="1"/>
          <p:nvPr/>
        </p:nvSpPr>
        <p:spPr>
          <a:xfrm>
            <a:off x="10607896" y="1809609"/>
            <a:ext cx="1624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i="1" dirty="0">
                <a:solidFill>
                  <a:srgbClr val="DC66B9"/>
                </a:solidFill>
              </a:rPr>
              <a:t> positive j</a:t>
            </a:r>
            <a:r>
              <a:rPr lang="el-GR" i="1" baseline="-25000" dirty="0">
                <a:solidFill>
                  <a:srgbClr val="DC66B9"/>
                </a:solidFill>
                <a:latin typeface="Times" pitchFamily="2" charset="0"/>
              </a:rPr>
              <a:t>φ</a:t>
            </a:r>
            <a:r>
              <a:rPr lang="en-US" i="1" baseline="-25000" dirty="0">
                <a:solidFill>
                  <a:srgbClr val="DC66B9"/>
                </a:solidFill>
                <a:latin typeface="Times" pitchFamily="2" charset="0"/>
              </a:rPr>
              <a:t> </a:t>
            </a:r>
            <a:r>
              <a:rPr lang="x-none" i="1" dirty="0">
                <a:solidFill>
                  <a:srgbClr val="DC66B9"/>
                </a:solidFill>
              </a:rPr>
              <a:t>, B</a:t>
            </a:r>
            <a:r>
              <a:rPr lang="el-GR" i="1" baseline="-25000" dirty="0">
                <a:solidFill>
                  <a:srgbClr val="DC66B9"/>
                </a:solidFill>
                <a:latin typeface="Times" pitchFamily="2" charset="0"/>
              </a:rPr>
              <a:t>φ</a:t>
            </a:r>
            <a:endParaRPr lang="x-none" dirty="0">
              <a:solidFill>
                <a:srgbClr val="DC66B9"/>
              </a:solidFill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xmlns="" id="{235FFF53-4CED-FFB9-526C-BC5BD9E5936B}"/>
              </a:ext>
            </a:extLst>
          </p:cNvPr>
          <p:cNvSpPr txBox="1"/>
          <p:nvPr/>
        </p:nvSpPr>
        <p:spPr>
          <a:xfrm>
            <a:off x="10555027" y="42875"/>
            <a:ext cx="17130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i="1" dirty="0">
                <a:solidFill>
                  <a:srgbClr val="09CBC9"/>
                </a:solidFill>
              </a:rPr>
              <a:t> negative j</a:t>
            </a:r>
            <a:r>
              <a:rPr lang="el-GR" i="1" baseline="-25000" dirty="0">
                <a:solidFill>
                  <a:srgbClr val="09CBC9"/>
                </a:solidFill>
                <a:latin typeface="Times" pitchFamily="2" charset="0"/>
              </a:rPr>
              <a:t>φ</a:t>
            </a:r>
            <a:r>
              <a:rPr lang="en-US" i="1" baseline="-25000" dirty="0">
                <a:solidFill>
                  <a:srgbClr val="09CBC9"/>
                </a:solidFill>
                <a:latin typeface="Times" pitchFamily="2" charset="0"/>
              </a:rPr>
              <a:t> </a:t>
            </a:r>
            <a:r>
              <a:rPr lang="x-none" i="1" dirty="0">
                <a:solidFill>
                  <a:srgbClr val="09CBC9"/>
                </a:solidFill>
              </a:rPr>
              <a:t>, B</a:t>
            </a:r>
            <a:r>
              <a:rPr lang="el-GR" i="1" baseline="-25000" dirty="0">
                <a:solidFill>
                  <a:srgbClr val="09CBC9"/>
                </a:solidFill>
                <a:latin typeface="Times" pitchFamily="2" charset="0"/>
              </a:rPr>
              <a:t>φ</a:t>
            </a:r>
            <a:endParaRPr lang="x-none" dirty="0">
              <a:solidFill>
                <a:srgbClr val="09CBC9"/>
              </a:solidFill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xmlns="" id="{0BE8BC2C-4950-2CB9-3CD0-B0AA3AAB2867}"/>
              </a:ext>
            </a:extLst>
          </p:cNvPr>
          <p:cNvSpPr txBox="1"/>
          <p:nvPr/>
        </p:nvSpPr>
        <p:spPr>
          <a:xfrm>
            <a:off x="20898" y="5038"/>
            <a:ext cx="8880034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000" b="1" dirty="0">
                <a:solidFill>
                  <a:srgbClr val="FFFF00"/>
                </a:solidFill>
                <a:latin typeface="Calibri Light" panose="020F0302020204030204"/>
              </a:rPr>
              <a:t>Ideal MHD stability of 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Chandrasekhar-Kendall-Furth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endParaRPr kumimoji="0" lang="x-none" sz="2000" b="0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57" name="Picture 56" descr="Fig">
            <a:extLst>
              <a:ext uri="{FF2B5EF4-FFF2-40B4-BE49-F238E27FC236}">
                <a16:creationId xmlns:a16="http://schemas.microsoft.com/office/drawing/2014/main" xmlns="" id="{66B626D5-1B72-30E2-34B4-EC29992112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24650" y="2691044"/>
            <a:ext cx="5244410" cy="3148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Rectangle 1">
            <a:extLst>
              <a:ext uri="{FF2B5EF4-FFF2-40B4-BE49-F238E27FC236}">
                <a16:creationId xmlns:a16="http://schemas.microsoft.com/office/drawing/2014/main" xmlns="" id="{8D1E5D71-AB19-EA02-E89B-B1193B2355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727" y="2308407"/>
            <a:ext cx="6646923" cy="2616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Ideal (plasma &amp; field move together) MHD stability of the CKF </a:t>
            </a:r>
            <a:r>
              <a:rPr kumimoji="0" lang="x-none" altLang="x-none" sz="2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ffmf</a:t>
            </a:r>
            <a:r>
              <a:rPr kumimoji="0" lang="x-none" altLang="x-none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studied solving* the eigenvalue problem                        , where      is the plasma perturbed potential energy and     is the plasma perturbed kinetic energy, associated to perturbed plasma displacement     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x-none" altLang="x-none" sz="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marR="0" lvl="0" indent="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x-none" altLang="x-none" sz="1200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code was home-produced *</a:t>
            </a:r>
            <a:r>
              <a:rPr lang="en-US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Micozzi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P 2010 </a:t>
            </a:r>
            <a:r>
              <a:rPr lang="en-US" sz="1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Nucl</a:t>
            </a:r>
            <a:r>
              <a:rPr lang="en-US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</a:t>
            </a:r>
            <a:r>
              <a:rPr lang="it-IT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Fusion </a:t>
            </a:r>
            <a:r>
              <a:rPr lang="it-IT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50 095004</a:t>
            </a:r>
            <a:endParaRPr kumimoji="0" lang="x-none" altLang="x-none" sz="12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xmlns="" id="{097E7489-064D-FFA9-6DC2-2FC2B3173151}"/>
              </a:ext>
            </a:extLst>
          </p:cNvPr>
          <p:cNvSpPr txBox="1"/>
          <p:nvPr/>
        </p:nvSpPr>
        <p:spPr>
          <a:xfrm>
            <a:off x="253588" y="6000033"/>
            <a:ext cx="118154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effectLst/>
                <a:ea typeface="Times New Roman" panose="02020603050405020304" pitchFamily="18" charset="0"/>
              </a:rPr>
              <a:t>Ideal MHD stability of CKF </a:t>
            </a:r>
            <a:r>
              <a:rPr lang="en-US" i="1" dirty="0" err="1">
                <a:ea typeface="Times New Roman" panose="02020603050405020304" pitchFamily="18" charset="0"/>
              </a:rPr>
              <a:t>ffmf</a:t>
            </a:r>
            <a:r>
              <a:rPr lang="en-US" i="1" dirty="0">
                <a:ea typeface="Times New Roman" panose="02020603050405020304" pitchFamily="18" charset="0"/>
              </a:rPr>
              <a:t> </a:t>
            </a:r>
            <a:r>
              <a:rPr lang="en-US" dirty="0">
                <a:effectLst/>
                <a:ea typeface="Times New Roman" panose="02020603050405020304" pitchFamily="18" charset="0"/>
              </a:rPr>
              <a:t>studied in </a:t>
            </a:r>
            <a:r>
              <a:rPr lang="en-US" b="1" dirty="0">
                <a:effectLst/>
                <a:ea typeface="Times New Roman" panose="02020603050405020304" pitchFamily="18" charset="0"/>
              </a:rPr>
              <a:t>fixed boundary only</a:t>
            </a:r>
            <a:r>
              <a:rPr lang="en-US" dirty="0">
                <a:effectLst/>
                <a:ea typeface="Times New Roman" panose="02020603050405020304" pitchFamily="18" charset="0"/>
              </a:rPr>
              <a:t>:                      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</a:t>
            </a:r>
          </a:p>
          <a:p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as their free-boundary</a:t>
            </a:r>
            <a:r>
              <a:rPr lang="en-US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ideal MHD stability is meaningless: they do not</a:t>
            </a:r>
            <a:r>
              <a:rPr lang="en-US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exist as localized equilibria</a:t>
            </a:r>
            <a:r>
              <a:rPr lang="x-non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xmlns="" id="{671C4D11-E91C-F9EA-7CEA-AF1A20BC3AB9}"/>
              </a:ext>
            </a:extLst>
          </p:cNvPr>
          <p:cNvSpPr txBox="1"/>
          <p:nvPr/>
        </p:nvSpPr>
        <p:spPr>
          <a:xfrm>
            <a:off x="231932" y="5095993"/>
            <a:ext cx="659271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altLang="x-none" sz="2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Stability depends upon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superposition</a:t>
            </a:r>
            <a:r>
              <a:rPr lang="en-US" sz="2400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parameter</a:t>
            </a:r>
            <a:r>
              <a:rPr kumimoji="0" lang="el-GR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l-GR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γ</a:t>
            </a:r>
            <a:r>
              <a:rPr kumimoji="0" lang="el-GR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US" sz="24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en-US" sz="2400" b="1" i="1" dirty="0">
                <a:solidFill>
                  <a:srgbClr val="298C3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torus is stable if jet is “strong enough”:</a:t>
            </a:r>
            <a:r>
              <a:rPr lang="en-US" sz="2400" i="1" dirty="0">
                <a:solidFill>
                  <a:srgbClr val="298C3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l-GR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γ</a:t>
            </a:r>
            <a:r>
              <a:rPr kumimoji="0" lang="el-GR" sz="2400" b="1" i="1" u="none" strike="noStrike" kern="1200" cap="none" spc="0" normalizeH="0" baseline="0" noProof="0" dirty="0">
                <a:ln>
                  <a:noFill/>
                </a:ln>
                <a:solidFill>
                  <a:srgbClr val="298C38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400" b="1" i="1" dirty="0">
                <a:solidFill>
                  <a:srgbClr val="298C3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&gt; 0.5</a:t>
            </a:r>
            <a:endParaRPr kumimoji="0" lang="en-US" sz="2400" b="1" i="1" u="none" strike="noStrike" kern="1200" cap="none" spc="0" normalizeH="0" baseline="0" noProof="0" dirty="0">
              <a:ln>
                <a:noFill/>
              </a:ln>
              <a:solidFill>
                <a:srgbClr val="298C38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xmlns="" id="{6FB908E6-FCA1-2ECE-E190-F914DC7F5731}"/>
              </a:ext>
            </a:extLst>
          </p:cNvPr>
          <p:cNvSpPr txBox="1"/>
          <p:nvPr/>
        </p:nvSpPr>
        <p:spPr>
          <a:xfrm>
            <a:off x="771896" y="1549701"/>
            <a:ext cx="786990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MHD equilibrium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with             all over the plasma exists due to</a:t>
            </a:r>
            <a:endParaRPr kumimoji="0" lang="x-none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unlimited set of alternating 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DC66B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</a:t>
            </a:r>
            <a:r>
              <a:rPr kumimoji="0" lang="el-GR" sz="2400" b="0" i="1" u="none" strike="noStrike" kern="1200" cap="none" spc="0" normalizeH="0" baseline="-25000" noProof="0" dirty="0">
                <a:ln>
                  <a:noFill/>
                </a:ln>
                <a:solidFill>
                  <a:srgbClr val="DC66B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φ</a:t>
            </a:r>
            <a:r>
              <a:rPr kumimoji="0" lang="x-none" sz="2400" b="0" i="1" u="none" strike="noStrike" kern="1200" cap="none" spc="0" normalizeH="0" baseline="-25000" noProof="0" dirty="0">
                <a:ln>
                  <a:noFill/>
                </a:ln>
                <a:solidFill>
                  <a:srgbClr val="DC66B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,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DC66B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</a:t>
            </a:r>
            <a:r>
              <a:rPr kumimoji="0" lang="el-GR" sz="2400" b="0" i="1" u="none" strike="noStrike" kern="1200" cap="none" spc="0" normalizeH="0" baseline="-25000" noProof="0" dirty="0">
                <a:ln>
                  <a:noFill/>
                </a:ln>
                <a:solidFill>
                  <a:srgbClr val="DC66B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φ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DC66B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&gt;0, 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09CBC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</a:t>
            </a:r>
            <a:r>
              <a:rPr kumimoji="0" lang="el-GR" sz="2400" b="0" i="1" u="none" strike="noStrike" kern="1200" cap="none" spc="0" normalizeH="0" baseline="-25000" noProof="0" dirty="0">
                <a:ln>
                  <a:noFill/>
                </a:ln>
                <a:solidFill>
                  <a:srgbClr val="09CBC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φ</a:t>
            </a:r>
            <a:r>
              <a:rPr kumimoji="0" lang="x-none" sz="2400" b="0" i="1" u="none" strike="noStrike" kern="1200" cap="none" spc="0" normalizeH="0" baseline="-25000" noProof="0" dirty="0">
                <a:ln>
                  <a:noFill/>
                </a:ln>
                <a:solidFill>
                  <a:srgbClr val="09CBC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,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09CBC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</a:t>
            </a:r>
            <a:r>
              <a:rPr kumimoji="0" lang="el-GR" sz="2400" b="0" i="1" u="none" strike="noStrike" kern="1200" cap="none" spc="0" normalizeH="0" baseline="-25000" noProof="0" dirty="0">
                <a:ln>
                  <a:noFill/>
                </a:ln>
                <a:solidFill>
                  <a:srgbClr val="09CBC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φ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9CBC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&lt;0</a:t>
            </a:r>
          </a:p>
        </p:txBody>
      </p:sp>
      <p:pic>
        <p:nvPicPr>
          <p:cNvPr id="62" name="Picture 61" title="italic nabla with italic rightwards arrow on top p italic equals italic 0">
            <a:extLst>
              <a:ext uri="{FF2B5EF4-FFF2-40B4-BE49-F238E27FC236}">
                <a16:creationId xmlns:a16="http://schemas.microsoft.com/office/drawing/2014/main" xmlns="" id="{CB9E02FF-BADF-0523-7F09-FCC6AACAF96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52605" y="1523234"/>
            <a:ext cx="769458" cy="406925"/>
          </a:xfrm>
          <a:prstGeom prst="rect">
            <a:avLst/>
          </a:prstGeom>
        </p:spPr>
      </p:pic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xmlns="" id="{2F605277-9EB2-9A1E-2DA5-1797631B30C4}"/>
              </a:ext>
            </a:extLst>
          </p:cNvPr>
          <p:cNvCxnSpPr>
            <a:cxnSpLocks/>
          </p:cNvCxnSpPr>
          <p:nvPr/>
        </p:nvCxnSpPr>
        <p:spPr>
          <a:xfrm>
            <a:off x="8724927" y="1346508"/>
            <a:ext cx="556105" cy="0"/>
          </a:xfrm>
          <a:prstGeom prst="straightConnector1">
            <a:avLst/>
          </a:prstGeom>
          <a:ln w="254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xmlns="" id="{1174E2F3-5F1E-6276-64FF-410AA5A44C97}"/>
              </a:ext>
            </a:extLst>
          </p:cNvPr>
          <p:cNvCxnSpPr>
            <a:cxnSpLocks/>
          </p:cNvCxnSpPr>
          <p:nvPr/>
        </p:nvCxnSpPr>
        <p:spPr>
          <a:xfrm flipH="1">
            <a:off x="6096000" y="1346508"/>
            <a:ext cx="2628927" cy="0"/>
          </a:xfrm>
          <a:prstGeom prst="line">
            <a:avLst/>
          </a:prstGeom>
          <a:ln w="25400">
            <a:solidFill>
              <a:srgbClr val="DC66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5" name="Picture 64">
            <a:extLst>
              <a:ext uri="{FF2B5EF4-FFF2-40B4-BE49-F238E27FC236}">
                <a16:creationId xmlns:a16="http://schemas.microsoft.com/office/drawing/2014/main" xmlns="" id="{E3FE8C91-A116-D7BB-B686-6EA474511DD5}"/>
              </a:ext>
            </a:extLst>
          </p:cNvPr>
          <p:cNvPicPr>
            <a:picLocks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34437" y="6087130"/>
            <a:ext cx="1041278" cy="288110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xmlns="" id="{BCCCF6D8-78F0-6C14-D6D4-8F0757158604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49912" y="3494511"/>
            <a:ext cx="176278" cy="243891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xmlns="" id="{C7D83B02-FDAA-F20D-0B1A-5E05E939EE95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2335" y="3144793"/>
            <a:ext cx="219724" cy="246283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xmlns="" id="{C29ED8FA-9404-4737-86EB-8B955E95C1CC}"/>
              </a:ext>
            </a:extLst>
          </p:cNvPr>
          <p:cNvPicPr>
            <a:picLocks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12504" y="3140644"/>
            <a:ext cx="1507105" cy="288356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xmlns="" id="{DE8E1DF8-B80F-7291-6FB6-DDF00A81F2AF}"/>
              </a:ext>
            </a:extLst>
          </p:cNvPr>
          <p:cNvPicPr>
            <a:picLocks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9273" y="4230108"/>
            <a:ext cx="176278" cy="301462"/>
          </a:xfrm>
          <a:prstGeom prst="rect">
            <a:avLst/>
          </a:prstGeom>
        </p:spPr>
      </p:pic>
      <p:sp>
        <p:nvSpPr>
          <p:cNvPr id="70" name="Slide Number Placeholder 1">
            <a:extLst>
              <a:ext uri="{FF2B5EF4-FFF2-40B4-BE49-F238E27FC236}">
                <a16:creationId xmlns:a16="http://schemas.microsoft.com/office/drawing/2014/main" xmlns="" id="{C83315F3-C978-211D-9AD0-3D111BC93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0130" y="6492875"/>
            <a:ext cx="34187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11</a:t>
            </a:fld>
            <a:endParaRPr lang="x-none" dirty="0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xmlns="" id="{2D51D829-7A60-4913-DF69-D3A24A5C06B5}"/>
              </a:ext>
            </a:extLst>
          </p:cNvPr>
          <p:cNvCxnSpPr>
            <a:cxnSpLocks/>
          </p:cNvCxnSpPr>
          <p:nvPr/>
        </p:nvCxnSpPr>
        <p:spPr>
          <a:xfrm>
            <a:off x="347241" y="5889047"/>
            <a:ext cx="9282896" cy="37943"/>
          </a:xfrm>
          <a:prstGeom prst="straightConnector1">
            <a:avLst/>
          </a:prstGeom>
          <a:ln w="254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509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="" id="{D908ECC6-B866-5283-A110-276E85FD0B2B}"/>
              </a:ext>
            </a:extLst>
          </p:cNvPr>
          <p:cNvCxnSpPr>
            <a:cxnSpLocks/>
          </p:cNvCxnSpPr>
          <p:nvPr/>
        </p:nvCxnSpPr>
        <p:spPr>
          <a:xfrm>
            <a:off x="8976707" y="2380347"/>
            <a:ext cx="234543" cy="0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8" name="Rectangle 67">
            <a:extLst>
              <a:ext uri="{FF2B5EF4-FFF2-40B4-BE49-F238E27FC236}">
                <a16:creationId xmlns:a16="http://schemas.microsoft.com/office/drawing/2014/main" xmlns="" id="{A7BB9FB2-BBB4-D4FE-64B1-830970ADBA90}"/>
              </a:ext>
            </a:extLst>
          </p:cNvPr>
          <p:cNvSpPr/>
          <p:nvPr/>
        </p:nvSpPr>
        <p:spPr>
          <a:xfrm>
            <a:off x="0" y="541266"/>
            <a:ext cx="5399426" cy="444032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l-GR" b="1" i="1" dirty="0">
                <a:solidFill>
                  <a:srgbClr val="FFFF00"/>
                </a:solidFill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</a:rPr>
              <a:t>β</a:t>
            </a:r>
            <a:r>
              <a:rPr lang="el-GR" sz="2000" b="1" dirty="0">
                <a:solidFill>
                  <a:srgbClr val="FFFF00"/>
                </a:solidFill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=</a:t>
            </a:r>
            <a:r>
              <a:rPr lang="en-US" sz="2000" b="1" dirty="0">
                <a:solidFill>
                  <a:srgbClr val="FFFF00"/>
                </a:solidFill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 plasma pressure/magnetic pressure</a:t>
            </a:r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xmlns="" id="{93A051A4-FDC8-B37B-6766-6BE3C85D74D7}"/>
              </a:ext>
            </a:extLst>
          </p:cNvPr>
          <p:cNvSpPr txBox="1"/>
          <p:nvPr/>
        </p:nvSpPr>
        <p:spPr>
          <a:xfrm>
            <a:off x="1" y="-4603"/>
            <a:ext cx="12191994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torus + jet CKF </a:t>
            </a:r>
            <a:r>
              <a:rPr lang="en-GB" sz="3000" b="1" i="1" dirty="0" err="1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en-GB" sz="3000" b="1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can be filled-up with pressure, up to </a:t>
            </a:r>
            <a:r>
              <a:rPr lang="el-GR" sz="2800" b="1" i="1" dirty="0">
                <a:solidFill>
                  <a:srgbClr val="FFFF00"/>
                </a:solidFill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</a:rPr>
              <a:t>β</a:t>
            </a:r>
            <a:r>
              <a:rPr lang="en-US" sz="3000" b="1" dirty="0">
                <a:solidFill>
                  <a:srgbClr val="FFFF00"/>
                </a:solidFill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 ≥ 1 *</a:t>
            </a:r>
            <a:endParaRPr lang="x-none" sz="30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xmlns="" id="{D72B48A8-77EA-2D1B-63D5-D0C5AB9F2DF0}"/>
              </a:ext>
            </a:extLst>
          </p:cNvPr>
          <p:cNvSpPr txBox="1"/>
          <p:nvPr/>
        </p:nvSpPr>
        <p:spPr>
          <a:xfrm>
            <a:off x="181209" y="1007132"/>
            <a:ext cx="6613432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CKF 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 can be filled up with plasma pressure, keeping features such as </a:t>
            </a:r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deal MHD stability, yielding un-relaxed equilibria*:             ,                   .</a:t>
            </a:r>
          </a:p>
          <a:p>
            <a:endParaRPr lang="x-none" sz="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b="1" dirty="0"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If ratio of currents </a:t>
            </a:r>
            <a:r>
              <a:rPr lang="en-US" sz="24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</a:t>
            </a:r>
            <a:r>
              <a:rPr lang="en-US" sz="2400" b="1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 </a:t>
            </a:r>
            <a:r>
              <a:rPr lang="en-US" sz="24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/I</a:t>
            </a:r>
            <a:r>
              <a:rPr lang="en-US" sz="2400" b="1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SP </a:t>
            </a:r>
            <a:r>
              <a:rPr lang="en-US" sz="24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&lt;4</a:t>
            </a:r>
            <a:r>
              <a:rPr lang="x-none" sz="24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(jets strong enough)</a:t>
            </a:r>
            <a:endParaRPr lang="x-none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l-GR" sz="2200" b="1" i="1" dirty="0">
                <a:solidFill>
                  <a:srgbClr val="FF0000"/>
                </a:solidFill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</a:rPr>
              <a:t>β</a:t>
            </a:r>
            <a:r>
              <a:rPr lang="en-US" sz="2200" b="1" dirty="0">
                <a:solidFill>
                  <a:srgbClr val="FF0000"/>
                </a:solidFill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 </a:t>
            </a:r>
            <a:r>
              <a:rPr lang="en-US" sz="2400" b="1" dirty="0">
                <a:solidFill>
                  <a:srgbClr val="FF0000"/>
                </a:solidFill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limit &gt;1 </a:t>
            </a:r>
            <a:r>
              <a:rPr lang="en-US" sz="2400" b="1" dirty="0"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in free-boundary conditions</a:t>
            </a:r>
          </a:p>
          <a:p>
            <a:r>
              <a:rPr lang="en-US" sz="2400" b="1" dirty="0">
                <a:solidFill>
                  <a:srgbClr val="FF0000"/>
                </a:solidFill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free perturbed plasma displacement everywhere  </a:t>
            </a:r>
            <a:endParaRPr lang="en-US" sz="1200" b="1" dirty="0">
              <a:solidFill>
                <a:srgbClr val="FF0000"/>
              </a:solidFill>
              <a:latin typeface="Calibri" panose="020F0502020204030204" pitchFamily="34" charset="0"/>
              <a:ea typeface="华文细黑"/>
              <a:cs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(</a:t>
            </a:r>
            <a:r>
              <a:rPr lang="el-GR" sz="2200" i="1" dirty="0"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</a:rPr>
              <a:t>β</a:t>
            </a:r>
            <a:r>
              <a:rPr lang="en-US" sz="2200" dirty="0"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</a:rPr>
              <a:t>~ </a:t>
            </a:r>
            <a:r>
              <a:rPr lang="en-US" sz="2400" dirty="0"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few % for most confinement schemes)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5F0DF660-95C0-8537-275F-38F7CEC8BDCD}"/>
              </a:ext>
            </a:extLst>
          </p:cNvPr>
          <p:cNvSpPr txBox="1"/>
          <p:nvPr/>
        </p:nvSpPr>
        <p:spPr>
          <a:xfrm>
            <a:off x="10064623" y="96263"/>
            <a:ext cx="21273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chemeClr val="bg1"/>
                </a:solidFill>
              </a:rPr>
              <a:t>*</a:t>
            </a:r>
            <a:r>
              <a:rPr lang="x-none" sz="1200" i="1" dirty="0">
                <a:solidFill>
                  <a:schemeClr val="bg1"/>
                </a:solidFill>
              </a:rPr>
              <a:t>Rogier F 2003 </a:t>
            </a:r>
            <a:r>
              <a:rPr lang="en-GB" sz="1200" b="0" i="1" dirty="0">
                <a:solidFill>
                  <a:schemeClr val="bg1"/>
                </a:solidFill>
                <a:effectLst/>
              </a:rPr>
              <a:t>AIP Conference </a:t>
            </a:r>
          </a:p>
          <a:p>
            <a:r>
              <a:rPr lang="en-GB" sz="1200" b="0" i="1" dirty="0">
                <a:solidFill>
                  <a:schemeClr val="bg1"/>
                </a:solidFill>
                <a:effectLst/>
              </a:rPr>
              <a:t>Proceedings 669</a:t>
            </a:r>
            <a:endParaRPr lang="x-none" sz="1200" i="1" dirty="0">
              <a:solidFill>
                <a:schemeClr val="bg1"/>
              </a:solidFill>
            </a:endParaRPr>
          </a:p>
        </p:txBody>
      </p:sp>
      <p:sp>
        <p:nvSpPr>
          <p:cNvPr id="6" name="Slide Number Placeholder 1">
            <a:extLst>
              <a:ext uri="{FF2B5EF4-FFF2-40B4-BE49-F238E27FC236}">
                <a16:creationId xmlns:a16="http://schemas.microsoft.com/office/drawing/2014/main" xmlns="" id="{9127C9C2-9850-E01C-2E06-DC179204A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88338" y="6492875"/>
            <a:ext cx="403657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12</a:t>
            </a:fld>
            <a:endParaRPr lang="x-none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74DD8C2A-8119-1FEA-8322-040FCF929C4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20839" y="4056194"/>
            <a:ext cx="2342298" cy="2769533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xmlns="" id="{14CBB38E-54EB-6602-1BAC-05CEAB3E2401}"/>
              </a:ext>
            </a:extLst>
          </p:cNvPr>
          <p:cNvCxnSpPr>
            <a:cxnSpLocks/>
          </p:cNvCxnSpPr>
          <p:nvPr/>
        </p:nvCxnSpPr>
        <p:spPr>
          <a:xfrm>
            <a:off x="8976708" y="890628"/>
            <a:ext cx="234543" cy="0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F3C01F56-9688-9890-2C5D-2B026163744F}"/>
              </a:ext>
            </a:extLst>
          </p:cNvPr>
          <p:cNvPicPr>
            <a:picLocks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38104" y="1725690"/>
            <a:ext cx="792864" cy="39904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93EAA57B-9BEC-AF99-66CC-32E107002B94}"/>
              </a:ext>
            </a:extLst>
          </p:cNvPr>
          <p:cNvSpPr txBox="1"/>
          <p:nvPr/>
        </p:nvSpPr>
        <p:spPr>
          <a:xfrm>
            <a:off x="2660343" y="3574115"/>
            <a:ext cx="3737152" cy="3361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still home-made code *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Alladio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 1997 </a:t>
            </a:r>
            <a:r>
              <a:rPr lang="en-US" sz="12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Nucl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US" sz="12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Fus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37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1759 </a:t>
            </a:r>
            <a:endParaRPr lang="x-none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6" name="Picture 15" title="j with italic rightwards arrow on top italic logical and B with italic rightwards arrow on top italic not equal to italic 0">
            <a:extLst>
              <a:ext uri="{FF2B5EF4-FFF2-40B4-BE49-F238E27FC236}">
                <a16:creationId xmlns:a16="http://schemas.microsoft.com/office/drawing/2014/main" xmlns="" id="{18411CD2-CDA1-FB0A-DB4F-BE3975E777E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00175" y="1776589"/>
            <a:ext cx="1231559" cy="360016"/>
          </a:xfrm>
          <a:prstGeom prst="rect">
            <a:avLst/>
          </a:prstGeom>
        </p:spPr>
      </p:pic>
      <p:sp>
        <p:nvSpPr>
          <p:cNvPr id="20" name="Rectangle 3">
            <a:extLst>
              <a:ext uri="{FF2B5EF4-FFF2-40B4-BE49-F238E27FC236}">
                <a16:creationId xmlns:a16="http://schemas.microsoft.com/office/drawing/2014/main" xmlns="" id="{B3EB9545-9D27-855D-EF81-CBEDDF265D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8135" y="448481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kumimoji="0" lang="en-US" altLang="zh-CN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zh-CN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xmlns="" id="{28B3387E-09B6-5337-E806-21F57E533D93}"/>
              </a:ext>
            </a:extLst>
          </p:cNvPr>
          <p:cNvSpPr txBox="1"/>
          <p:nvPr/>
        </p:nvSpPr>
        <p:spPr>
          <a:xfrm>
            <a:off x="4504931" y="4752592"/>
            <a:ext cx="496566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contained by </a:t>
            </a:r>
            <a:r>
              <a:rPr lang="en-GB" sz="2000" b="1" i="1" dirty="0">
                <a:solidFill>
                  <a:srgbClr val="F9610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Compressing External Coils</a:t>
            </a:r>
            <a:r>
              <a:rPr lang="en-GB" sz="2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whose total current is </a:t>
            </a:r>
            <a:r>
              <a:rPr lang="en-GB" sz="20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GB" sz="2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</a:t>
            </a:r>
            <a:r>
              <a:rPr lang="en-GB" sz="2000" b="1" i="1" baseline="-2500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2000" b="1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total toroidal current flowing in the main spherical torus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xmlns="" id="{C5524183-81F1-116D-8C74-65248F03E514}"/>
              </a:ext>
            </a:extLst>
          </p:cNvPr>
          <p:cNvSpPr txBox="1"/>
          <p:nvPr/>
        </p:nvSpPr>
        <p:spPr>
          <a:xfrm>
            <a:off x="7074332" y="681088"/>
            <a:ext cx="1603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/>
              <a:t>l</a:t>
            </a:r>
            <a:r>
              <a:rPr lang="x-none" b="1" i="1" dirty="0"/>
              <a:t>inear CKF ffmf</a:t>
            </a:r>
          </a:p>
        </p:txBody>
      </p:sp>
      <p:pic>
        <p:nvPicPr>
          <p:cNvPr id="91" name="Picture 90">
            <a:extLst>
              <a:ext uri="{FF2B5EF4-FFF2-40B4-BE49-F238E27FC236}">
                <a16:creationId xmlns:a16="http://schemas.microsoft.com/office/drawing/2014/main" xmlns="" id="{E58EA30F-A060-0965-CE38-BB47794C52A0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55890" y="1026768"/>
            <a:ext cx="1324280" cy="2675710"/>
          </a:xfrm>
          <a:prstGeom prst="rect">
            <a:avLst/>
          </a:prstGeom>
        </p:spPr>
      </p:pic>
      <p:pic>
        <p:nvPicPr>
          <p:cNvPr id="93" name="Picture 92">
            <a:extLst>
              <a:ext uri="{FF2B5EF4-FFF2-40B4-BE49-F238E27FC236}">
                <a16:creationId xmlns:a16="http://schemas.microsoft.com/office/drawing/2014/main" xmlns="" id="{B296E7ED-DAA7-D15A-AFF7-F0E1265F020E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17158" y="1050420"/>
            <a:ext cx="848941" cy="2708526"/>
          </a:xfrm>
          <a:prstGeom prst="rect">
            <a:avLst/>
          </a:prstGeom>
        </p:spPr>
      </p:pic>
      <p:sp>
        <p:nvSpPr>
          <p:cNvPr id="98" name="TextBox 97">
            <a:extLst>
              <a:ext uri="{FF2B5EF4-FFF2-40B4-BE49-F238E27FC236}">
                <a16:creationId xmlns:a16="http://schemas.microsoft.com/office/drawing/2014/main" xmlns="" id="{0A8217D7-A843-CD50-2292-3F279037A52D}"/>
              </a:ext>
            </a:extLst>
          </p:cNvPr>
          <p:cNvSpPr txBox="1"/>
          <p:nvPr/>
        </p:nvSpPr>
        <p:spPr>
          <a:xfrm>
            <a:off x="133676" y="5390445"/>
            <a:ext cx="43287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buClrTx/>
              <a:buSzTx/>
              <a:buFontTx/>
              <a:buNone/>
              <a:tabLst/>
              <a:defRPr/>
            </a:pPr>
            <a:r>
              <a:rPr lang="en-US" sz="2000" b="1" i="1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u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n-relaxed CKF equilibria are localized:</a:t>
            </a:r>
            <a:endParaRPr kumimoji="0" lang="en-GB" sz="2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x-none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deal MHD stability must so be studied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buClrTx/>
              <a:buSzTx/>
              <a:buFontTx/>
              <a:buNone/>
              <a:tabLst/>
              <a:defRPr/>
            </a:pPr>
            <a:r>
              <a:rPr kumimoji="0" lang="x-none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free-boundary conditions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: </a:t>
            </a:r>
          </a:p>
        </p:txBody>
      </p:sp>
      <p:pic>
        <p:nvPicPr>
          <p:cNvPr id="100" name="Picture 99">
            <a:extLst>
              <a:ext uri="{FF2B5EF4-FFF2-40B4-BE49-F238E27FC236}">
                <a16:creationId xmlns:a16="http://schemas.microsoft.com/office/drawing/2014/main" xmlns="" id="{640A652D-7725-80BA-700B-76BB03481CA1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396780" y="918921"/>
            <a:ext cx="2566312" cy="2891403"/>
          </a:xfrm>
          <a:prstGeom prst="rect">
            <a:avLst/>
          </a:prstGeom>
        </p:spPr>
      </p:pic>
      <p:sp>
        <p:nvSpPr>
          <p:cNvPr id="101" name="TextBox 100">
            <a:extLst>
              <a:ext uri="{FF2B5EF4-FFF2-40B4-BE49-F238E27FC236}">
                <a16:creationId xmlns:a16="http://schemas.microsoft.com/office/drawing/2014/main" xmlns="" id="{6A777E56-0AB2-A540-DBB8-277E76CE2FDC}"/>
              </a:ext>
            </a:extLst>
          </p:cNvPr>
          <p:cNvSpPr txBox="1"/>
          <p:nvPr/>
        </p:nvSpPr>
        <p:spPr>
          <a:xfrm>
            <a:off x="9287534" y="693808"/>
            <a:ext cx="276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>
                <a:latin typeface="Calibri" panose="020F0502020204030204" pitchFamily="34" charset="0"/>
                <a:cs typeface="Calibri" panose="020F0502020204030204" pitchFamily="34" charset="0"/>
              </a:rPr>
              <a:t>un-relaxed CKF equilibrium</a:t>
            </a:r>
            <a:endParaRPr lang="x-none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3" name="Picture 102">
            <a:extLst>
              <a:ext uri="{FF2B5EF4-FFF2-40B4-BE49-F238E27FC236}">
                <a16:creationId xmlns:a16="http://schemas.microsoft.com/office/drawing/2014/main" xmlns="" id="{9B0CA946-A635-8409-0026-D7E05844D3CD}"/>
              </a:ext>
            </a:extLst>
          </p:cNvPr>
          <p:cNvPicPr>
            <a:picLocks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31550" y="6011914"/>
            <a:ext cx="1062070" cy="423548"/>
          </a:xfrm>
          <a:prstGeom prst="rect">
            <a:avLst/>
          </a:prstGeom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xmlns="" id="{5FD88BEA-F53E-1122-13AF-1840C38A886C}"/>
              </a:ext>
            </a:extLst>
          </p:cNvPr>
          <p:cNvPicPr>
            <a:picLocks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74691" y="2560818"/>
            <a:ext cx="1130475" cy="468390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xmlns="" id="{DED628A0-98EA-DF86-792E-4C82E3EA3C08}"/>
              </a:ext>
            </a:extLst>
          </p:cNvPr>
          <p:cNvCxnSpPr/>
          <p:nvPr/>
        </p:nvCxnSpPr>
        <p:spPr>
          <a:xfrm>
            <a:off x="199027" y="3929967"/>
            <a:ext cx="11791139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844BC85A-BBD9-6435-C808-E280CA2FF9AB}"/>
              </a:ext>
            </a:extLst>
          </p:cNvPr>
          <p:cNvSpPr txBox="1"/>
          <p:nvPr/>
        </p:nvSpPr>
        <p:spPr>
          <a:xfrm>
            <a:off x="199027" y="4069000"/>
            <a:ext cx="534524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x-none" sz="2000" b="1" i="1" dirty="0">
                <a:latin typeface="Calibri" panose="020F0502020204030204" pitchFamily="34" charset="0"/>
                <a:cs typeface="Calibri" panose="020F0502020204030204" pitchFamily="34" charset="0"/>
              </a:rPr>
              <a:t>n the case of  “localized configurations</a:t>
            </a:r>
            <a:r>
              <a:rPr lang="x-none" sz="1800" b="1" i="1" dirty="0"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</a:p>
          <a:p>
            <a:r>
              <a:rPr lang="x-none" sz="2000" b="1" i="1" dirty="0">
                <a:latin typeface="Calibri" panose="020F0502020204030204" pitchFamily="34" charset="0"/>
                <a:cs typeface="Calibri" panose="020F0502020204030204" pitchFamily="34" charset="0"/>
              </a:rPr>
              <a:t>Virial Theorem requires </a:t>
            </a:r>
            <a:r>
              <a:rPr lang="en-GB" sz="2000" b="1" i="1" dirty="0">
                <a:solidFill>
                  <a:srgbClr val="32BAE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x-none" sz="2000" b="1" i="1" dirty="0">
                <a:solidFill>
                  <a:srgbClr val="32BAE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ravity </a:t>
            </a:r>
            <a:r>
              <a:rPr lang="x-none" sz="2000" b="1" i="1" dirty="0">
                <a:latin typeface="Calibri" panose="020F0502020204030204" pitchFamily="34" charset="0"/>
                <a:cs typeface="Calibri" panose="020F0502020204030204" pitchFamily="34" charset="0"/>
              </a:rPr>
              <a:t>or </a:t>
            </a:r>
            <a:r>
              <a:rPr lang="x-none" sz="2000" b="1" i="1" dirty="0">
                <a:solidFill>
                  <a:srgbClr val="F9610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External Coils</a:t>
            </a:r>
          </a:p>
          <a:p>
            <a:r>
              <a:rPr lang="en-GB" sz="2000" b="1" i="1" dirty="0"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  <a:r>
              <a:rPr lang="x-none" sz="2000" b="1" i="1" dirty="0">
                <a:latin typeface="Calibri" panose="020F0502020204030204" pitchFamily="34" charset="0"/>
                <a:cs typeface="Calibri" panose="020F0502020204030204" pitchFamily="34" charset="0"/>
              </a:rPr>
              <a:t>or containment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xmlns="" id="{2944A07A-F708-979F-507B-1A7B478A42E7}"/>
              </a:ext>
            </a:extLst>
          </p:cNvPr>
          <p:cNvCxnSpPr/>
          <p:nvPr/>
        </p:nvCxnSpPr>
        <p:spPr>
          <a:xfrm>
            <a:off x="5386238" y="4599981"/>
            <a:ext cx="2022514" cy="261387"/>
          </a:xfrm>
          <a:prstGeom prst="straightConnector1">
            <a:avLst/>
          </a:prstGeom>
          <a:ln w="25400">
            <a:solidFill>
              <a:srgbClr val="F95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91CD1C3C-296C-9782-0223-7EC86EEA515E}"/>
              </a:ext>
            </a:extLst>
          </p:cNvPr>
          <p:cNvSpPr txBox="1"/>
          <p:nvPr/>
        </p:nvSpPr>
        <p:spPr>
          <a:xfrm>
            <a:off x="4905845" y="6036863"/>
            <a:ext cx="42840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rgbClr val="FF0000"/>
                </a:solidFill>
              </a:rPr>
              <a:t>If a configuration is not ideally MHD stable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i</a:t>
            </a:r>
            <a:r>
              <a:rPr lang="x-none" b="1" i="1" dirty="0">
                <a:solidFill>
                  <a:srgbClr val="FF0000"/>
                </a:solidFill>
              </a:rPr>
              <a:t>t will self-destroy in Alfvén times: µsec!</a:t>
            </a:r>
          </a:p>
        </p:txBody>
      </p:sp>
    </p:spTree>
    <p:extLst>
      <p:ext uri="{BB962C8B-B14F-4D97-AF65-F5344CB8AC3E}">
        <p14:creationId xmlns:p14="http://schemas.microsoft.com/office/powerpoint/2010/main" val="104594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A58869E4-F6AF-DC03-B18A-6910D1474E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014" y="4760100"/>
            <a:ext cx="5599720" cy="856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ts val="150"/>
              </a:spcAft>
            </a:pP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diffusion </a:t>
            </a: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rgbClr val="AA4F9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toward the axis of the torus </a:t>
            </a:r>
            <a:endParaRPr lang="en-GB" altLang="zh-CN" sz="2400" b="1" dirty="0">
              <a:solidFill>
                <a:srgbClr val="AA4F91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r" eaLnBrk="0" fontAlgn="base" hangingPunct="0">
              <a:spcBef>
                <a:spcPct val="0"/>
              </a:spcBef>
              <a:spcAft>
                <a:spcPts val="150"/>
              </a:spcAft>
            </a:pPr>
            <a:r>
              <a:rPr lang="en-GB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helicity injected </a:t>
            </a: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from the boundary</a:t>
            </a:r>
            <a:endParaRPr kumimoji="0" lang="en-GB" altLang="zh-CN" sz="2400" b="1" i="0" u="none" strike="noStrike" cap="none" normalizeH="0" baseline="0" dirty="0">
              <a:ln>
                <a:noFill/>
              </a:ln>
              <a:solidFill>
                <a:srgbClr val="D1A8A9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A7A52099-A204-A883-311A-A17AD90391A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02966" y="4957855"/>
            <a:ext cx="982834" cy="23723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E5D20C46-97D3-FA43-922E-0C2F77CE14B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96774" y="5277277"/>
            <a:ext cx="1384175" cy="34318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3B91D830-8C90-AEE1-F9F6-EBE569EF520A}"/>
              </a:ext>
            </a:extLst>
          </p:cNvPr>
          <p:cNvSpPr txBox="1"/>
          <p:nvPr/>
        </p:nvSpPr>
        <p:spPr>
          <a:xfrm>
            <a:off x="316629" y="3429000"/>
            <a:ext cx="63224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altLang="zh-CN" sz="2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Symbol" pitchFamily="2" charset="2"/>
                <a:cs typeface="Calibri" panose="020F0502020204030204" pitchFamily="34" charset="0"/>
              </a:rPr>
              <a:t>In un-relaxed CKF equilibria </a:t>
            </a:r>
            <a:r>
              <a:rPr kumimoji="0" lang="en-GB" altLang="zh-CN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Symbol" pitchFamily="2" charset="2"/>
                <a:cs typeface="Calibri" panose="020F0502020204030204" pitchFamily="34" charset="0"/>
              </a:rPr>
              <a:t>µ</a:t>
            </a:r>
            <a:r>
              <a:rPr kumimoji="0" lang="en-GB" altLang="zh-CN" sz="2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Symbol" pitchFamily="2" charset="2"/>
                <a:cs typeface="Calibri" panose="020F0502020204030204" pitchFamily="34" charset="0"/>
              </a:rPr>
              <a:t> value 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not anymore constant on </a:t>
            </a:r>
            <a:r>
              <a:rPr kumimoji="0" lang="en-US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flux 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surfaces, but surface averaged value                                          </a:t>
            </a:r>
            <a:r>
              <a:rPr lang="en-GB" altLang="zh-CN" sz="2400" dirty="0">
                <a:latin typeface="Calibri" panose="020F0502020204030204" pitchFamily="34" charset="0"/>
                <a:cs typeface="Calibri" panose="020F0502020204030204" pitchFamily="34" charset="0"/>
              </a:rPr>
              <a:t>still relevant:</a:t>
            </a:r>
          </a:p>
        </p:txBody>
      </p:sp>
      <p:pic>
        <p:nvPicPr>
          <p:cNvPr id="18" name="Picture 17" title="stretchy less than mu stretchy greater than italic equals mu subscript italic 0 italic space stretchy less than j with rightwards arrow on top times B with rightwards arrow on top divided by B squared stretchy greater than">
            <a:extLst>
              <a:ext uri="{FF2B5EF4-FFF2-40B4-BE49-F238E27FC236}">
                <a16:creationId xmlns:a16="http://schemas.microsoft.com/office/drawing/2014/main" xmlns="" id="{44D02E6B-BFD0-33FF-FE17-7AFA1ACB70E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4008" y="4219160"/>
            <a:ext cx="2737338" cy="39306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138205B4-EDB5-3E61-3B1C-0E5EA75F8DAD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27116" y="3460920"/>
            <a:ext cx="2743200" cy="3090699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xmlns="" id="{4DB49A11-5B1C-2B25-705F-C03EFB36375C}"/>
              </a:ext>
            </a:extLst>
          </p:cNvPr>
          <p:cNvCxnSpPr>
            <a:cxnSpLocks/>
          </p:cNvCxnSpPr>
          <p:nvPr/>
        </p:nvCxnSpPr>
        <p:spPr>
          <a:xfrm>
            <a:off x="6783576" y="5037250"/>
            <a:ext cx="1722342" cy="0"/>
          </a:xfrm>
          <a:prstGeom prst="straightConnector1">
            <a:avLst/>
          </a:prstGeom>
          <a:ln w="31750">
            <a:gradFill>
              <a:gsLst>
                <a:gs pos="75000">
                  <a:srgbClr val="E972C7"/>
                </a:gs>
                <a:gs pos="78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xmlns="" id="{F03B99D5-1BBD-A0FB-7BC7-924890629F26}"/>
              </a:ext>
            </a:extLst>
          </p:cNvPr>
          <p:cNvCxnSpPr>
            <a:cxnSpLocks/>
          </p:cNvCxnSpPr>
          <p:nvPr/>
        </p:nvCxnSpPr>
        <p:spPr>
          <a:xfrm>
            <a:off x="7003571" y="5564816"/>
            <a:ext cx="1134547" cy="564378"/>
          </a:xfrm>
          <a:prstGeom prst="straightConnector1">
            <a:avLst/>
          </a:prstGeom>
          <a:ln w="38100">
            <a:solidFill>
              <a:srgbClr val="EAC1C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6E98B5CB-9391-9229-DBD6-0373A096CB3C}"/>
              </a:ext>
            </a:extLst>
          </p:cNvPr>
          <p:cNvSpPr txBox="1"/>
          <p:nvPr/>
        </p:nvSpPr>
        <p:spPr>
          <a:xfrm>
            <a:off x="0" y="-16967"/>
            <a:ext cx="12180522" cy="584775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2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un-relaxed CKF and flow of Magnetic Helicity</a:t>
            </a:r>
            <a:endParaRPr kumimoji="0" lang="x-none" sz="3200" b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8C7FDBBE-8452-B050-1F1B-AE14645E62C0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7510497">
            <a:off x="7155548" y="5280459"/>
            <a:ext cx="1242051" cy="281177"/>
          </a:xfrm>
          <a:prstGeom prst="rect">
            <a:avLst/>
          </a:prstGeom>
        </p:spPr>
      </p:pic>
      <p:sp>
        <p:nvSpPr>
          <p:cNvPr id="24" name="Slide Number Placeholder 1">
            <a:extLst>
              <a:ext uri="{FF2B5EF4-FFF2-40B4-BE49-F238E27FC236}">
                <a16:creationId xmlns:a16="http://schemas.microsoft.com/office/drawing/2014/main" xmlns="" id="{5D845EF3-69C5-A217-84C0-3506ABC9A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13</a:t>
            </a:fld>
            <a:endParaRPr lang="x-none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D3D18874-AD83-382A-53B8-8B0906334DA4}"/>
              </a:ext>
            </a:extLst>
          </p:cNvPr>
          <p:cNvSpPr txBox="1"/>
          <p:nvPr/>
        </p:nvSpPr>
        <p:spPr>
          <a:xfrm>
            <a:off x="440002" y="799820"/>
            <a:ext cx="7400101" cy="1013536"/>
          </a:xfrm>
          <a:prstGeom prst="rect">
            <a:avLst/>
          </a:prstGeom>
          <a:noFill/>
          <a:ln w="4762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ratio between the change of magnetic energy </a:t>
            </a:r>
            <a:r>
              <a:rPr lang="el-GR" sz="20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Δ</a:t>
            </a:r>
            <a:r>
              <a:rPr lang="en-US" sz="20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</a:t>
            </a:r>
            <a:r>
              <a:rPr lang="en-US" sz="20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and of</a:t>
            </a:r>
          </a:p>
          <a:p>
            <a:pPr algn="just"/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Helicity </a:t>
            </a:r>
            <a:r>
              <a:rPr lang="el-GR" sz="20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Δ</a:t>
            </a:r>
            <a:r>
              <a:rPr lang="en-US" sz="20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</a:t>
            </a:r>
            <a:r>
              <a:rPr lang="en-US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 a relaxed state:                                               </a:t>
            </a:r>
          </a:p>
          <a:p>
            <a:pPr algn="just"/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shows</a:t>
            </a:r>
            <a:r>
              <a:rPr lang="x-none" sz="2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that </a:t>
            </a:r>
            <a:r>
              <a:rPr lang="en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Helicity flows from higher to lower </a:t>
            </a:r>
            <a:r>
              <a:rPr lang="en-GB" sz="2000" b="1" i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</a:t>
            </a:r>
            <a:r>
              <a:rPr lang="en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values: </a:t>
            </a:r>
            <a:r>
              <a:rPr lang="en-GB" sz="2000" b="1" i="1" dirty="0"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</a:t>
            </a:r>
            <a:r>
              <a:rPr lang="en-GB" sz="2000" b="1" i="1" baseline="-25000" dirty="0"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edge </a:t>
            </a:r>
            <a:r>
              <a:rPr lang="en-GB" sz="20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&gt; </a:t>
            </a:r>
            <a:r>
              <a:rPr lang="en-GB" sz="2000" b="1" i="1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</a:t>
            </a:r>
            <a:r>
              <a:rPr lang="en-GB" sz="2000" b="1" i="1" baseline="-25000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axis</a:t>
            </a:r>
            <a:endParaRPr lang="x-none" sz="2000" b="1" i="1" baseline="-25000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6" name="Picture 25" title="d stretchy left parenthesis increment W stretchy right parenthesis italic divided by d stretchy left parenthesis increment K stretchy right parenthesis italic equals mu italic divided by italic 2 mu subscript italic 0">
            <a:extLst>
              <a:ext uri="{FF2B5EF4-FFF2-40B4-BE49-F238E27FC236}">
                <a16:creationId xmlns:a16="http://schemas.microsoft.com/office/drawing/2014/main" xmlns="" id="{A9B99260-60D5-891F-BFC0-FEBD763FA15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0257" y="1196603"/>
            <a:ext cx="2787507" cy="295396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930CE0E9-FA7D-2208-64E5-6C7A3E5017BA}"/>
              </a:ext>
            </a:extLst>
          </p:cNvPr>
          <p:cNvSpPr txBox="1"/>
          <p:nvPr/>
        </p:nvSpPr>
        <p:spPr>
          <a:xfrm>
            <a:off x="316629" y="1930256"/>
            <a:ext cx="1154726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as dimentionally 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µ [L</a:t>
            </a:r>
            <a:r>
              <a:rPr lang="x-none" sz="2400" b="1" i="1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] 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Helicity (relaxation parameter) flows from </a:t>
            </a:r>
            <a:r>
              <a:rPr lang="x-none" sz="2400" b="1" dirty="0">
                <a:solidFill>
                  <a:srgbClr val="D1A8A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smaller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 to</a:t>
            </a:r>
            <a:r>
              <a:rPr lang="x-none" sz="2400" b="1" dirty="0">
                <a:solidFill>
                  <a:srgbClr val="DC66B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larger 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scales</a:t>
            </a:r>
          </a:p>
          <a:p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(a</a:t>
            </a:r>
            <a:r>
              <a:rPr lang="x-none" sz="2400" i="1" dirty="0">
                <a:latin typeface="Calibri" panose="020F0502020204030204" pitchFamily="34" charset="0"/>
                <a:cs typeface="Calibri" panose="020F0502020204030204" pitchFamily="34" charset="0"/>
              </a:rPr>
              <a:t>n example of inverse cascade)</a:t>
            </a:r>
          </a:p>
          <a:p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Helicity has the capability of forming large magnetic structure in nature…</a:t>
            </a:r>
          </a:p>
        </p:txBody>
      </p:sp>
    </p:spTree>
    <p:extLst>
      <p:ext uri="{BB962C8B-B14F-4D97-AF65-F5344CB8AC3E}">
        <p14:creationId xmlns:p14="http://schemas.microsoft.com/office/powerpoint/2010/main" val="315846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98E4B03E-BD85-0047-0E8B-C16974C54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7391" y="6492875"/>
            <a:ext cx="357249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14</a:t>
            </a:fld>
            <a:endParaRPr lang="x-none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11EA8287-D4BF-B701-7FAE-72E9EBD864E5}"/>
              </a:ext>
            </a:extLst>
          </p:cNvPr>
          <p:cNvSpPr txBox="1"/>
          <p:nvPr/>
        </p:nvSpPr>
        <p:spPr>
          <a:xfrm>
            <a:off x="5284769" y="1819888"/>
            <a:ext cx="659263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/>
              <a:t>→</a:t>
            </a:r>
            <a:r>
              <a:rPr lang="x-none" b="1" dirty="0"/>
              <a:t> </a:t>
            </a:r>
            <a:r>
              <a:rPr lang="x-none" sz="1800" b="1" i="1" dirty="0"/>
              <a:t>Substitute the </a:t>
            </a:r>
            <a:r>
              <a:rPr lang="en-GB" b="1" i="1" dirty="0">
                <a:solidFill>
                  <a:srgbClr val="DC66B9"/>
                </a:solidFill>
              </a:rPr>
              <a:t>S</a:t>
            </a:r>
            <a:r>
              <a:rPr lang="x-none" b="1" i="1" dirty="0">
                <a:solidFill>
                  <a:srgbClr val="DC66B9"/>
                </a:solidFill>
              </a:rPr>
              <a:t>econdary Torus </a:t>
            </a:r>
            <a:r>
              <a:rPr lang="en-GB" b="1" i="1" dirty="0"/>
              <a:t>w</a:t>
            </a:r>
            <a:r>
              <a:rPr lang="x-none" b="1" i="1" dirty="0"/>
              <a:t>ith </a:t>
            </a:r>
            <a:r>
              <a:rPr lang="x-none" b="1" i="1" dirty="0">
                <a:solidFill>
                  <a:srgbClr val="FF71D5"/>
                </a:solidFill>
              </a:rPr>
              <a:t>Divertor PF Coils</a:t>
            </a:r>
            <a:endParaRPr lang="x-none" b="1" i="1" dirty="0"/>
          </a:p>
          <a:p>
            <a:endParaRPr lang="x-none" sz="800" b="1" i="1" dirty="0"/>
          </a:p>
          <a:p>
            <a:r>
              <a:rPr lang="en-US" sz="1800" b="1" dirty="0"/>
              <a:t>→</a:t>
            </a:r>
            <a:r>
              <a:rPr lang="x-none" b="1" dirty="0"/>
              <a:t> </a:t>
            </a:r>
            <a:r>
              <a:rPr lang="x-none" b="1" i="1" dirty="0"/>
              <a:t>Cut short the </a:t>
            </a:r>
            <a:r>
              <a:rPr lang="x-none" b="1" i="1" dirty="0">
                <a:solidFill>
                  <a:srgbClr val="F59CA0"/>
                </a:solidFill>
              </a:rPr>
              <a:t>Surrounding Plasma </a:t>
            </a:r>
            <a:r>
              <a:rPr lang="x-none" b="1" i="1" dirty="0"/>
              <a:t>into a </a:t>
            </a:r>
            <a:r>
              <a:rPr lang="x-none" b="1" i="1" dirty="0">
                <a:solidFill>
                  <a:srgbClr val="F4969B"/>
                </a:solidFill>
              </a:rPr>
              <a:t>Centerpost Plasma </a:t>
            </a:r>
            <a:r>
              <a:rPr lang="x-none" b="1" i="1" dirty="0"/>
              <a:t>impinging on </a:t>
            </a:r>
            <a:r>
              <a:rPr lang="x-none" b="1" i="1" dirty="0">
                <a:solidFill>
                  <a:srgbClr val="A87AFF"/>
                </a:solidFill>
              </a:rPr>
              <a:t>annular electrodes: anode </a:t>
            </a:r>
            <a:r>
              <a:rPr lang="x-none" b="1" i="1" dirty="0"/>
              <a:t>on top, </a:t>
            </a:r>
            <a:r>
              <a:rPr lang="x-none" b="1" i="1" dirty="0">
                <a:solidFill>
                  <a:srgbClr val="A87AFF"/>
                </a:solidFill>
              </a:rPr>
              <a:t>cathode </a:t>
            </a:r>
            <a:r>
              <a:rPr lang="x-none" b="1" i="1" dirty="0"/>
              <a:t>on bottom</a:t>
            </a:r>
            <a:endParaRPr lang="x-none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052A61CB-FC9B-D2EE-35B2-314953CD83F9}"/>
              </a:ext>
            </a:extLst>
          </p:cNvPr>
          <p:cNvSpPr txBox="1"/>
          <p:nvPr/>
        </p:nvSpPr>
        <p:spPr>
          <a:xfrm>
            <a:off x="-11722" y="3552"/>
            <a:ext cx="12191994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  <a:effectLst/>
              </a:rPr>
              <a:t>Torus + Jet CKF </a:t>
            </a:r>
            <a:r>
              <a:rPr lang="en-GB" sz="3000" b="1" i="1" dirty="0" err="1">
                <a:solidFill>
                  <a:srgbClr val="FFFF00"/>
                </a:solidFill>
                <a:effectLst/>
              </a:rPr>
              <a:t>ffmf</a:t>
            </a:r>
            <a:r>
              <a:rPr lang="en-GB" sz="3000" b="1" dirty="0">
                <a:solidFill>
                  <a:srgbClr val="FFFF00"/>
                </a:solidFill>
                <a:effectLst/>
              </a:rPr>
              <a:t> are the model for PROTO-SPHERA with open field lines</a:t>
            </a:r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9E9290CA-1864-68C6-5762-E9361D6EECF2}"/>
              </a:ext>
            </a:extLst>
          </p:cNvPr>
          <p:cNvSpPr txBox="1"/>
          <p:nvPr/>
        </p:nvSpPr>
        <p:spPr>
          <a:xfrm>
            <a:off x="5297810" y="841956"/>
            <a:ext cx="63472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000" b="1" dirty="0">
                <a:solidFill>
                  <a:srgbClr val="001F60"/>
                </a:solidFill>
              </a:rPr>
              <a:t>How to create a </a:t>
            </a:r>
            <a:r>
              <a:rPr lang="x-none" sz="2000" b="1" i="1" dirty="0">
                <a:solidFill>
                  <a:srgbClr val="001F60"/>
                </a:solidFill>
              </a:rPr>
              <a:t>CKF ffmf </a:t>
            </a:r>
            <a:r>
              <a:rPr lang="x-none" sz="2000" b="1" dirty="0">
                <a:solidFill>
                  <a:srgbClr val="001F60"/>
                </a:solidFill>
              </a:rPr>
              <a:t>in laboratory?</a:t>
            </a:r>
          </a:p>
          <a:p>
            <a:endParaRPr lang="x-none" sz="800" b="1" dirty="0">
              <a:solidFill>
                <a:srgbClr val="001F60"/>
              </a:solidFill>
            </a:endParaRPr>
          </a:p>
          <a:p>
            <a:r>
              <a:rPr lang="x-none" sz="2000" b="1" dirty="0">
                <a:solidFill>
                  <a:srgbClr val="001F60"/>
                </a:solidFill>
              </a:rPr>
              <a:t>How to set up Secondary Torus &amp; Surrounding Plasma?</a:t>
            </a:r>
            <a:endParaRPr lang="x-none" sz="2000" dirty="0">
              <a:solidFill>
                <a:srgbClr val="001F6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294389CD-4D5A-6F5E-97D0-BBE8309CEAA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1630" y="1028549"/>
            <a:ext cx="1885337" cy="1962028"/>
          </a:xfrm>
          <a:prstGeom prst="rect">
            <a:avLst/>
          </a:prstGeom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xmlns="" id="{C95E2AD4-9827-5399-23BB-37A567FCE8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x-none"/>
          </a:p>
        </p:txBody>
      </p:sp>
      <p:graphicFrame>
        <p:nvGraphicFramePr>
          <p:cNvPr id="10" name="Object 9">
            <a:extLst>
              <a:ext uri="{FF2B5EF4-FFF2-40B4-BE49-F238E27FC236}">
                <a16:creationId xmlns:a16="http://schemas.microsoft.com/office/drawing/2014/main" xmlns="" id="{51866A2A-F09F-CD8A-39F8-70EF81262D3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0"/>
          <a:ext cx="6477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r:id="rId4" imgW="647700" imgH="228600" progId="Equation.DSMT4">
                  <p:embed/>
                </p:oleObj>
              </mc:Choice>
              <mc:Fallback>
                <p:oleObj r:id="rId4" imgW="647700" imgH="228600" progId="Equation.DSMT4">
                  <p:embed/>
                  <p:pic>
                    <p:nvPicPr>
                      <p:cNvPr id="41" name="Object 40">
                        <a:extLst>
                          <a:ext uri="{FF2B5EF4-FFF2-40B4-BE49-F238E27FC236}">
                            <a16:creationId xmlns:a16="http://schemas.microsoft.com/office/drawing/2014/main" xmlns="" id="{2695087B-E4CB-6DFA-809B-63A38415DEF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6477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4">
            <a:extLst>
              <a:ext uri="{FF2B5EF4-FFF2-40B4-BE49-F238E27FC236}">
                <a16:creationId xmlns:a16="http://schemas.microsoft.com/office/drawing/2014/main" xmlns="" id="{D656A3D6-8543-7170-154D-DD4C8DBFD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5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x-none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1B3813F0-711A-B896-A582-D23FF59876A7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70062" y="692471"/>
            <a:ext cx="1977753" cy="2340758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xmlns="" id="{BE18D530-F3C1-AAF6-D8C3-B08E059155F9}"/>
              </a:ext>
            </a:extLst>
          </p:cNvPr>
          <p:cNvCxnSpPr>
            <a:cxnSpLocks/>
          </p:cNvCxnSpPr>
          <p:nvPr/>
        </p:nvCxnSpPr>
        <p:spPr>
          <a:xfrm>
            <a:off x="2314938" y="1970440"/>
            <a:ext cx="234543" cy="0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BEB0D521-64C9-A3F8-D31A-18A000A035EA}"/>
              </a:ext>
            </a:extLst>
          </p:cNvPr>
          <p:cNvSpPr txBox="1"/>
          <p:nvPr/>
        </p:nvSpPr>
        <p:spPr>
          <a:xfrm>
            <a:off x="886271" y="3937879"/>
            <a:ext cx="7954290" cy="833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400" dirty="0">
                <a:cs typeface="Calibri"/>
              </a:rPr>
              <a:t>Tokamak: </a:t>
            </a:r>
            <a:r>
              <a:rPr lang="en-US" sz="24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toroidal plasma </a:t>
            </a:r>
            <a:r>
              <a:rPr lang="en-US" sz="2400" dirty="0" err="1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I</a:t>
            </a:r>
            <a:r>
              <a:rPr lang="en-US" sz="2400" baseline="-25000" dirty="0" err="1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tor</a:t>
            </a:r>
            <a:r>
              <a:rPr lang="en-US" sz="24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surrounds a 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“</a:t>
            </a:r>
            <a:r>
              <a:rPr lang="en-US" sz="2400" dirty="0">
                <a:solidFill>
                  <a:srgbClr val="F66700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Metal </a:t>
            </a:r>
            <a:r>
              <a:rPr lang="en-US" sz="2400" dirty="0" err="1">
                <a:solidFill>
                  <a:srgbClr val="F66700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Centerpost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”</a:t>
            </a:r>
            <a:endParaRPr lang="en-US" sz="2400" dirty="0">
              <a:solidFill>
                <a:srgbClr val="F66600"/>
              </a:solidFill>
              <a:effectLst>
                <a:outerShdw blurRad="50800" dist="38100" dir="3360000">
                  <a:srgbClr val="000000">
                    <a:alpha val="43000"/>
                  </a:srgbClr>
                </a:outerShdw>
              </a:effectLst>
              <a:cs typeface="Calibri"/>
            </a:endParaRPr>
          </a:p>
          <a:p>
            <a:pPr marL="457200" lvl="1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000" i="1" dirty="0">
                <a:solidFill>
                  <a:srgbClr val="535353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vacuum vessel has a complex toroidal geometry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A3DD8814-641D-D9EB-14DB-132B81284F68}"/>
              </a:ext>
            </a:extLst>
          </p:cNvPr>
          <p:cNvSpPr txBox="1"/>
          <p:nvPr/>
        </p:nvSpPr>
        <p:spPr>
          <a:xfrm>
            <a:off x="9452781" y="5285299"/>
            <a:ext cx="18997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EB6526"/>
                </a:solidFill>
              </a:rPr>
              <a:t>Electric current flow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xmlns="" id="{55E9F617-2948-9829-7DB6-5AC8F2D88D75}"/>
              </a:ext>
            </a:extLst>
          </p:cNvPr>
          <p:cNvCxnSpPr>
            <a:cxnSpLocks/>
          </p:cNvCxnSpPr>
          <p:nvPr/>
        </p:nvCxnSpPr>
        <p:spPr>
          <a:xfrm>
            <a:off x="9365234" y="3971782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xmlns="" id="{503A9BEF-4373-7FF2-DBD9-9661207DF784}"/>
              </a:ext>
            </a:extLst>
          </p:cNvPr>
          <p:cNvCxnSpPr>
            <a:cxnSpLocks/>
          </p:cNvCxnSpPr>
          <p:nvPr/>
        </p:nvCxnSpPr>
        <p:spPr>
          <a:xfrm flipH="1">
            <a:off x="11096742" y="3971782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xmlns="" id="{1797ED8B-20B3-C1B2-9057-D89DDD7ED571}"/>
              </a:ext>
            </a:extLst>
          </p:cNvPr>
          <p:cNvCxnSpPr>
            <a:cxnSpLocks/>
          </p:cNvCxnSpPr>
          <p:nvPr/>
        </p:nvCxnSpPr>
        <p:spPr>
          <a:xfrm>
            <a:off x="9346797" y="5800582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xmlns="" id="{6EC5F9E6-6F93-2B56-1D84-26A6B5D8987E}"/>
              </a:ext>
            </a:extLst>
          </p:cNvPr>
          <p:cNvCxnSpPr>
            <a:cxnSpLocks/>
          </p:cNvCxnSpPr>
          <p:nvPr/>
        </p:nvCxnSpPr>
        <p:spPr>
          <a:xfrm flipH="1">
            <a:off x="11040205" y="5800582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2D449120-EBFE-07D4-B638-B47555406EC9}"/>
              </a:ext>
            </a:extLst>
          </p:cNvPr>
          <p:cNvSpPr txBox="1"/>
          <p:nvPr/>
        </p:nvSpPr>
        <p:spPr>
          <a:xfrm>
            <a:off x="0" y="5102854"/>
            <a:ext cx="8878560" cy="1602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400" dirty="0">
                <a:solidFill>
                  <a:srgbClr val="F66700"/>
                </a:solidFill>
                <a:cs typeface="Calibri"/>
              </a:rPr>
              <a:t>PROTO-SPHERA</a:t>
            </a:r>
            <a:r>
              <a:rPr lang="en-US" sz="2400" dirty="0">
                <a:cs typeface="Calibri"/>
              </a:rPr>
              <a:t>: </a:t>
            </a:r>
            <a:r>
              <a:rPr lang="en-US" sz="24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toroidal plasma I</a:t>
            </a:r>
            <a:r>
              <a:rPr lang="en-US" sz="2400" baseline="-250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ST</a:t>
            </a:r>
            <a:r>
              <a:rPr lang="en-US" sz="24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around a 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“</a:t>
            </a:r>
            <a:r>
              <a:rPr lang="en-US" sz="2400" dirty="0" err="1">
                <a:solidFill>
                  <a:srgbClr val="FFD6D7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Centerpost</a:t>
            </a:r>
            <a:r>
              <a:rPr lang="en-US" sz="2400" dirty="0">
                <a:solidFill>
                  <a:srgbClr val="FFD6D7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Plasma I</a:t>
            </a:r>
            <a:r>
              <a:rPr lang="en-US" sz="2400" baseline="-25000" dirty="0">
                <a:solidFill>
                  <a:srgbClr val="FFD6D7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CP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”</a:t>
            </a:r>
            <a:endParaRPr lang="en-US" sz="2400" dirty="0">
              <a:solidFill>
                <a:srgbClr val="F66600"/>
              </a:solidFill>
              <a:effectLst>
                <a:outerShdw blurRad="50800" dist="38100" dir="3360000">
                  <a:srgbClr val="000000">
                    <a:alpha val="43000"/>
                  </a:srgbClr>
                </a:outerShdw>
              </a:effectLst>
              <a:cs typeface="Calibri"/>
            </a:endParaRPr>
          </a:p>
          <a:p>
            <a:pPr marL="457200" lvl="1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000" i="1" dirty="0">
                <a:solidFill>
                  <a:srgbClr val="535353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vacuum vessel has a simple geometry</a:t>
            </a:r>
          </a:p>
          <a:p>
            <a:pPr marL="457200" lvl="1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000" i="1" dirty="0">
                <a:solidFill>
                  <a:srgbClr val="33BBED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…but electrodes are required inside vacuum in order to feed</a:t>
            </a:r>
          </a:p>
          <a:p>
            <a:pPr marL="457200" lvl="1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000" i="1" dirty="0"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a </a:t>
            </a:r>
            <a:r>
              <a:rPr lang="en-US" sz="2000" i="1" dirty="0" err="1"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Centerpost</a:t>
            </a:r>
            <a:r>
              <a:rPr lang="en-US" sz="2000" i="1" dirty="0"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current </a:t>
            </a:r>
            <a:r>
              <a:rPr lang="en-US" sz="2000" i="1" dirty="0">
                <a:ln w="0">
                  <a:solidFill>
                    <a:schemeClr val="tx1"/>
                  </a:solidFill>
                </a:ln>
                <a:solidFill>
                  <a:srgbClr val="FFD6D7">
                    <a:alpha val="60162"/>
                  </a:srgbClr>
                </a:solidFill>
                <a:effectLst>
                  <a:outerShdw blurRad="50800" dist="38100" dir="3360000">
                    <a:srgbClr val="000000">
                      <a:alpha val="84000"/>
                    </a:srgbClr>
                  </a:outerShdw>
                </a:effectLst>
                <a:cs typeface="Calibri"/>
              </a:rPr>
              <a:t>I</a:t>
            </a:r>
            <a:r>
              <a:rPr lang="en-US" sz="2000" i="1" baseline="-25000" dirty="0">
                <a:ln w="0">
                  <a:solidFill>
                    <a:schemeClr val="tx1"/>
                  </a:solidFill>
                </a:ln>
                <a:solidFill>
                  <a:srgbClr val="FFD6D7">
                    <a:alpha val="60162"/>
                  </a:srgbClr>
                </a:solidFill>
                <a:effectLst>
                  <a:outerShdw blurRad="50800" dist="38100" dir="3360000">
                    <a:srgbClr val="000000">
                      <a:alpha val="84000"/>
                    </a:srgbClr>
                  </a:outerShdw>
                </a:effectLst>
                <a:cs typeface="Calibri"/>
              </a:rPr>
              <a:t>CP</a:t>
            </a:r>
            <a:r>
              <a:rPr lang="en-US" sz="2000" i="1" dirty="0"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 surrounded by a Spherical Torus with toroidal current </a:t>
            </a:r>
            <a:r>
              <a:rPr lang="en-US" sz="2000" i="1" dirty="0">
                <a:ln w="12700">
                  <a:solidFill>
                    <a:schemeClr val="tx1"/>
                  </a:solidFill>
                </a:ln>
                <a:solidFill>
                  <a:srgbClr val="EA67CB">
                    <a:alpha val="49000"/>
                  </a:srgb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I</a:t>
            </a:r>
            <a:r>
              <a:rPr lang="en-US" sz="2000" i="1" baseline="-25000" dirty="0">
                <a:ln w="12700">
                  <a:solidFill>
                    <a:schemeClr val="tx1"/>
                  </a:solidFill>
                </a:ln>
                <a:solidFill>
                  <a:srgbClr val="EA67CB">
                    <a:alpha val="49000"/>
                  </a:srgb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ST</a:t>
            </a:r>
            <a:endParaRPr lang="en-US" sz="2000" i="1" dirty="0">
              <a:ln w="12700">
                <a:solidFill>
                  <a:schemeClr val="tx1"/>
                </a:solidFill>
              </a:ln>
              <a:solidFill>
                <a:srgbClr val="EA67CB">
                  <a:alpha val="49000"/>
                </a:srgbClr>
              </a:solidFill>
              <a:effectLst>
                <a:outerShdw blurRad="50800" dist="38100" dir="3360000">
                  <a:srgbClr val="000000">
                    <a:alpha val="43000"/>
                  </a:srgbClr>
                </a:outerShdw>
              </a:effectLst>
              <a:cs typeface="Calibri"/>
            </a:endParaRP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xmlns="" id="{CEEEEFA0-8E9F-393F-A812-0D1DD4736C20}"/>
              </a:ext>
            </a:extLst>
          </p:cNvPr>
          <p:cNvCxnSpPr>
            <a:cxnSpLocks/>
          </p:cNvCxnSpPr>
          <p:nvPr/>
        </p:nvCxnSpPr>
        <p:spPr>
          <a:xfrm flipV="1">
            <a:off x="2116967" y="2004795"/>
            <a:ext cx="993436" cy="219449"/>
          </a:xfrm>
          <a:prstGeom prst="straightConnector1">
            <a:avLst/>
          </a:prstGeom>
          <a:ln w="25400">
            <a:solidFill>
              <a:srgbClr val="DC66B9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xmlns="" id="{DAA79C89-3FFB-800F-E26A-61D3F60A15B8}"/>
              </a:ext>
            </a:extLst>
          </p:cNvPr>
          <p:cNvCxnSpPr>
            <a:cxnSpLocks/>
          </p:cNvCxnSpPr>
          <p:nvPr/>
        </p:nvCxnSpPr>
        <p:spPr>
          <a:xfrm flipV="1">
            <a:off x="2122933" y="2546733"/>
            <a:ext cx="853095" cy="221279"/>
          </a:xfrm>
          <a:prstGeom prst="straightConnector1">
            <a:avLst/>
          </a:prstGeom>
          <a:ln w="25400">
            <a:solidFill>
              <a:srgbClr val="EAC1C2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C81F849A-8441-25A9-1926-01A2D8A6A00F}"/>
              </a:ext>
            </a:extLst>
          </p:cNvPr>
          <p:cNvSpPr txBox="1"/>
          <p:nvPr/>
        </p:nvSpPr>
        <p:spPr>
          <a:xfrm>
            <a:off x="9501538" y="4925650"/>
            <a:ext cx="18997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EB6526"/>
                </a:solidFill>
              </a:rPr>
              <a:t>Electric current flow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xmlns="" id="{75502FD1-708D-00A8-BB94-35E7994DEA93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99141" y="3441130"/>
            <a:ext cx="2254508" cy="146779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xmlns="" id="{11D4D89D-B2AB-BFCE-43AA-43A2014A99DF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75402" y="5255952"/>
            <a:ext cx="2275434" cy="1387351"/>
          </a:xfrm>
          <a:prstGeom prst="rect">
            <a:avLst/>
          </a:prstGeom>
        </p:spPr>
      </p:pic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xmlns="" id="{200732D2-3D5E-0347-5D52-911BF07328EF}"/>
              </a:ext>
            </a:extLst>
          </p:cNvPr>
          <p:cNvCxnSpPr>
            <a:cxnSpLocks/>
          </p:cNvCxnSpPr>
          <p:nvPr/>
        </p:nvCxnSpPr>
        <p:spPr>
          <a:xfrm flipV="1">
            <a:off x="9244308" y="3991761"/>
            <a:ext cx="0" cy="472718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xmlns="" id="{DDC71894-243B-F44E-F167-122E033CE2F4}"/>
              </a:ext>
            </a:extLst>
          </p:cNvPr>
          <p:cNvCxnSpPr>
            <a:cxnSpLocks/>
          </p:cNvCxnSpPr>
          <p:nvPr/>
        </p:nvCxnSpPr>
        <p:spPr>
          <a:xfrm>
            <a:off x="9413991" y="3588687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xmlns="" id="{954A81C2-5897-E8E3-87E9-49A7426A229C}"/>
              </a:ext>
            </a:extLst>
          </p:cNvPr>
          <p:cNvCxnSpPr>
            <a:cxnSpLocks/>
          </p:cNvCxnSpPr>
          <p:nvPr/>
        </p:nvCxnSpPr>
        <p:spPr>
          <a:xfrm flipH="1">
            <a:off x="10993100" y="3588687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xmlns="" id="{1280EF95-C2DE-E1C0-4B42-9A2B83EBEBBD}"/>
              </a:ext>
            </a:extLst>
          </p:cNvPr>
          <p:cNvCxnSpPr>
            <a:cxnSpLocks/>
          </p:cNvCxnSpPr>
          <p:nvPr/>
        </p:nvCxnSpPr>
        <p:spPr>
          <a:xfrm>
            <a:off x="11058755" y="4881689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xmlns="" id="{78B49D0A-0A3A-2CC3-2E7B-507AA00B88F4}"/>
              </a:ext>
            </a:extLst>
          </p:cNvPr>
          <p:cNvCxnSpPr>
            <a:cxnSpLocks/>
          </p:cNvCxnSpPr>
          <p:nvPr/>
        </p:nvCxnSpPr>
        <p:spPr>
          <a:xfrm flipH="1">
            <a:off x="9418036" y="4881689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xmlns="" id="{7853660F-9182-E3E3-072A-5940071E13B6}"/>
              </a:ext>
            </a:extLst>
          </p:cNvPr>
          <p:cNvCxnSpPr>
            <a:cxnSpLocks/>
          </p:cNvCxnSpPr>
          <p:nvPr/>
        </p:nvCxnSpPr>
        <p:spPr>
          <a:xfrm>
            <a:off x="11603843" y="3977581"/>
            <a:ext cx="0" cy="447821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xmlns="" id="{89240CD7-03DF-9825-EE4C-9790C66BA3E6}"/>
              </a:ext>
            </a:extLst>
          </p:cNvPr>
          <p:cNvCxnSpPr>
            <a:cxnSpLocks/>
          </p:cNvCxnSpPr>
          <p:nvPr/>
        </p:nvCxnSpPr>
        <p:spPr>
          <a:xfrm flipV="1">
            <a:off x="9224894" y="5791253"/>
            <a:ext cx="0" cy="472718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xmlns="" id="{4D7572D5-7404-0E9C-6A9F-2D4E18DB6AB4}"/>
              </a:ext>
            </a:extLst>
          </p:cNvPr>
          <p:cNvCxnSpPr>
            <a:cxnSpLocks/>
          </p:cNvCxnSpPr>
          <p:nvPr/>
        </p:nvCxnSpPr>
        <p:spPr>
          <a:xfrm>
            <a:off x="9395554" y="5417487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xmlns="" id="{71E6F6AC-6B35-97F4-3F28-A40D22D318B6}"/>
              </a:ext>
            </a:extLst>
          </p:cNvPr>
          <p:cNvCxnSpPr>
            <a:cxnSpLocks/>
          </p:cNvCxnSpPr>
          <p:nvPr/>
        </p:nvCxnSpPr>
        <p:spPr>
          <a:xfrm flipH="1">
            <a:off x="10971732" y="5417487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xmlns="" id="{C83ACF51-CE7E-F256-0E42-22EB48C7C623}"/>
              </a:ext>
            </a:extLst>
          </p:cNvPr>
          <p:cNvCxnSpPr>
            <a:cxnSpLocks/>
          </p:cNvCxnSpPr>
          <p:nvPr/>
        </p:nvCxnSpPr>
        <p:spPr>
          <a:xfrm>
            <a:off x="11004855" y="6629225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xmlns="" id="{D739B37C-7BDB-D7B7-4BE6-EF45A3360433}"/>
              </a:ext>
            </a:extLst>
          </p:cNvPr>
          <p:cNvCxnSpPr>
            <a:cxnSpLocks/>
          </p:cNvCxnSpPr>
          <p:nvPr/>
        </p:nvCxnSpPr>
        <p:spPr>
          <a:xfrm flipH="1">
            <a:off x="9375859" y="6629225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xmlns="" id="{8199CC98-D250-8820-EF3C-E07E2239EAB7}"/>
              </a:ext>
            </a:extLst>
          </p:cNvPr>
          <p:cNvCxnSpPr>
            <a:cxnSpLocks/>
          </p:cNvCxnSpPr>
          <p:nvPr/>
        </p:nvCxnSpPr>
        <p:spPr>
          <a:xfrm>
            <a:off x="11613443" y="5761263"/>
            <a:ext cx="0" cy="447821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05D5EB3A-CBFF-9B89-81D3-C107CC51ED5A}"/>
              </a:ext>
            </a:extLst>
          </p:cNvPr>
          <p:cNvCxnSpPr/>
          <p:nvPr/>
        </p:nvCxnSpPr>
        <p:spPr>
          <a:xfrm>
            <a:off x="200430" y="3212335"/>
            <a:ext cx="11791139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2C6E1BE-0325-6771-C5BD-05EAF3C733E1}"/>
              </a:ext>
            </a:extLst>
          </p:cNvPr>
          <p:cNvSpPr txBox="1"/>
          <p:nvPr/>
        </p:nvSpPr>
        <p:spPr>
          <a:xfrm>
            <a:off x="2116967" y="3281030"/>
            <a:ext cx="61645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800" b="1" i="1" dirty="0"/>
              <a:t>Relation of PROTO-SPHERA to Tokamaks</a:t>
            </a:r>
          </a:p>
        </p:txBody>
      </p:sp>
    </p:spTree>
    <p:extLst>
      <p:ext uri="{BB962C8B-B14F-4D97-AF65-F5344CB8AC3E}">
        <p14:creationId xmlns:p14="http://schemas.microsoft.com/office/powerpoint/2010/main" val="200391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357D49DC-3F12-2ECD-79AB-56F8CF7A466C}"/>
              </a:ext>
            </a:extLst>
          </p:cNvPr>
          <p:cNvSpPr txBox="1"/>
          <p:nvPr/>
        </p:nvSpPr>
        <p:spPr>
          <a:xfrm>
            <a:off x="6" y="-19821"/>
            <a:ext cx="12191994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  <a:effectLst/>
              </a:rPr>
              <a:t>PROTO-SPHERA: on open field lines Helicity &amp; relaxation parameter still rule</a:t>
            </a:r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xmlns="" id="{5A8675D4-DD6F-D263-A704-9BC5FE663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02982" y="6495810"/>
            <a:ext cx="381332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15</a:t>
            </a:fld>
            <a:endParaRPr lang="x-none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269967A7-587A-4DFA-DFF8-972E0EF1DB9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32163" y="3319822"/>
            <a:ext cx="5352794" cy="341372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5D90439E-3816-FF34-ACEB-4A9281BC19B9}"/>
              </a:ext>
            </a:extLst>
          </p:cNvPr>
          <p:cNvSpPr txBox="1"/>
          <p:nvPr/>
        </p:nvSpPr>
        <p:spPr>
          <a:xfrm>
            <a:off x="9799155" y="3402161"/>
            <a:ext cx="2021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>
                <a:solidFill>
                  <a:srgbClr val="DC66B9"/>
                </a:solidFill>
              </a:rPr>
              <a:t>vacuum field</a:t>
            </a:r>
            <a:r>
              <a:rPr lang="en-US" sz="1400" dirty="0"/>
              <a:t>	  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="" id="{290AAA0A-3545-F219-05D2-4180283F8DD8}"/>
              </a:ext>
            </a:extLst>
          </p:cNvPr>
          <p:cNvCxnSpPr>
            <a:cxnSpLocks/>
          </p:cNvCxnSpPr>
          <p:nvPr/>
        </p:nvCxnSpPr>
        <p:spPr>
          <a:xfrm>
            <a:off x="8731769" y="4203685"/>
            <a:ext cx="690620" cy="0"/>
          </a:xfrm>
          <a:prstGeom prst="straightConnector1">
            <a:avLst/>
          </a:prstGeom>
          <a:ln w="28575">
            <a:gradFill>
              <a:gsLst>
                <a:gs pos="45000">
                  <a:srgbClr val="FF0000"/>
                </a:gs>
                <a:gs pos="54000">
                  <a:srgbClr val="DC66B9"/>
                </a:gs>
              </a:gsLst>
              <a:lin ang="0" scaled="0"/>
            </a:gra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7BDD18ED-D0EB-AE44-F78F-A687EB7A7DE2}"/>
              </a:ext>
            </a:extLst>
          </p:cNvPr>
          <p:cNvSpPr txBox="1"/>
          <p:nvPr/>
        </p:nvSpPr>
        <p:spPr>
          <a:xfrm>
            <a:off x="7695487" y="5444045"/>
            <a:ext cx="2303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1400" dirty="0"/>
              <a:t>(</a:t>
            </a:r>
            <a:r>
              <a:rPr lang="el-GR" sz="1400" b="1" i="1" dirty="0"/>
              <a:t>Δ</a:t>
            </a:r>
            <a:r>
              <a:rPr lang="en-US" sz="1400" b="1" i="1" dirty="0">
                <a:solidFill>
                  <a:srgbClr val="FF0000"/>
                </a:solidFill>
              </a:rPr>
              <a:t>K</a:t>
            </a:r>
            <a:r>
              <a:rPr lang="en-US" sz="1400" dirty="0"/>
              <a:t> has no </a:t>
            </a:r>
            <a:r>
              <a:rPr lang="en-US" sz="1400" b="1" dirty="0" err="1">
                <a:solidFill>
                  <a:srgbClr val="3195C8"/>
                </a:solidFill>
              </a:rPr>
              <a:t>V</a:t>
            </a:r>
            <a:r>
              <a:rPr lang="en-US" sz="1400" b="1" baseline="-25000" dirty="0" err="1">
                <a:solidFill>
                  <a:srgbClr val="3195C8"/>
                </a:solidFill>
              </a:rPr>
              <a:t>b</a:t>
            </a:r>
            <a:r>
              <a:rPr lang="en-US" sz="1400" b="1" dirty="0">
                <a:solidFill>
                  <a:srgbClr val="3195C8"/>
                </a:solidFill>
              </a:rPr>
              <a:t> </a:t>
            </a:r>
            <a:r>
              <a:rPr lang="en-US" sz="1400" dirty="0"/>
              <a:t>dependence</a:t>
            </a:r>
            <a:r>
              <a:rPr lang="el-GR" sz="1400" dirty="0"/>
              <a:t>)</a:t>
            </a:r>
            <a:endParaRPr lang="en-US" sz="1400" b="1" dirty="0"/>
          </a:p>
        </p:txBody>
      </p:sp>
      <p:sp>
        <p:nvSpPr>
          <p:cNvPr id="42" name="Rectangle 4">
            <a:extLst>
              <a:ext uri="{FF2B5EF4-FFF2-40B4-BE49-F238E27FC236}">
                <a16:creationId xmlns:a16="http://schemas.microsoft.com/office/drawing/2014/main" xmlns="" id="{4BB8201B-BB3A-599A-098C-10D0000A1B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5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x-none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xmlns="" id="{60D80282-8BA3-572A-E5B3-47947BF81B7E}"/>
              </a:ext>
            </a:extLst>
          </p:cNvPr>
          <p:cNvSpPr txBox="1"/>
          <p:nvPr/>
        </p:nvSpPr>
        <p:spPr>
          <a:xfrm>
            <a:off x="5108764" y="574849"/>
            <a:ext cx="6835930" cy="903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  <a:spcAft>
                <a:spcPts val="190"/>
              </a:spcAft>
            </a:pPr>
            <a:r>
              <a:rPr lang="x-none" sz="2000" dirty="0">
                <a:solidFill>
                  <a:srgbClr val="FF0000"/>
                </a:solidFill>
              </a:rPr>
              <a:t>with open field lines</a:t>
            </a:r>
            <a:r>
              <a:rPr lang="x-none" sz="2000" dirty="0"/>
              <a:t>, </a:t>
            </a:r>
            <a:r>
              <a:rPr lang="x-none" sz="2000" dirty="0">
                <a:solidFill>
                  <a:srgbClr val="FF0000"/>
                </a:solidFill>
              </a:rPr>
              <a:t>ending</a:t>
            </a:r>
            <a:r>
              <a:rPr lang="x-none" sz="2000" dirty="0"/>
              <a:t> </a:t>
            </a:r>
            <a:r>
              <a:rPr lang="x-none" sz="2000" dirty="0">
                <a:solidFill>
                  <a:srgbClr val="FF0000"/>
                </a:solidFill>
              </a:rPr>
              <a:t>on electrodes </a:t>
            </a:r>
          </a:p>
          <a:p>
            <a:pPr>
              <a:lnSpc>
                <a:spcPts val="3200"/>
              </a:lnSpc>
              <a:spcAft>
                <a:spcPts val="190"/>
              </a:spcAft>
            </a:pPr>
            <a:r>
              <a:rPr lang="x-none" sz="2000" dirty="0"/>
              <a:t>                          not any more invariant to gauge transf.: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xmlns="" id="{7941324F-EE93-37E7-E75E-C2B91B9EB4F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15773" y="933967"/>
            <a:ext cx="2354281" cy="2560369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xmlns="" id="{C990E82F-F066-45C0-33A9-8060671EBF76}"/>
              </a:ext>
            </a:extLst>
          </p:cNvPr>
          <p:cNvPicPr>
            <a:picLocks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29242" y="1042765"/>
            <a:ext cx="1202358" cy="348411"/>
          </a:xfrm>
          <a:prstGeom prst="rect">
            <a:avLst/>
          </a:prstGeom>
        </p:spPr>
      </p:pic>
      <p:pic>
        <p:nvPicPr>
          <p:cNvPr id="57" name="Picture 56" title="text italic K= end text italic integral stack text italic A end text with italic rightwards arrow on top italic times stack text italic B end text with italic rightwards arrow on top text italic  dV end text">
            <a:extLst>
              <a:ext uri="{FF2B5EF4-FFF2-40B4-BE49-F238E27FC236}">
                <a16:creationId xmlns:a16="http://schemas.microsoft.com/office/drawing/2014/main" xmlns="" id="{30DCD780-A5B0-289B-FB55-8A1DD7AC3BF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73119" y="969166"/>
            <a:ext cx="1391378" cy="449771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xmlns="" id="{307ECDD7-5777-E4A2-FB60-A0A636A74D9D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88174" y="3379737"/>
            <a:ext cx="958439" cy="312923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xmlns="" id="{586BB7DA-DC1D-7D04-942F-6539785C29BD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48483" y="5388723"/>
            <a:ext cx="1612140" cy="290146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xmlns="" id="{72803F5B-E3F6-278B-7260-C2EE46A1AE22}"/>
              </a:ext>
            </a:extLst>
          </p:cNvPr>
          <p:cNvSpPr txBox="1"/>
          <p:nvPr/>
        </p:nvSpPr>
        <p:spPr>
          <a:xfrm>
            <a:off x="6684595" y="3384789"/>
            <a:ext cx="2021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>
                <a:solidFill>
                  <a:srgbClr val="FF0000"/>
                </a:solidFill>
              </a:rPr>
              <a:t>open field</a:t>
            </a:r>
            <a:r>
              <a:rPr lang="en-US" sz="1400" dirty="0"/>
              <a:t>	  </a:t>
            </a:r>
          </a:p>
        </p:txBody>
      </p:sp>
      <p:pic>
        <p:nvPicPr>
          <p:cNvPr id="63" name="Picture 62">
            <a:extLst>
              <a:ext uri="{FF2B5EF4-FFF2-40B4-BE49-F238E27FC236}">
                <a16:creationId xmlns:a16="http://schemas.microsoft.com/office/drawing/2014/main" xmlns="" id="{070E3F6B-60D1-F607-A678-891FE7D1028D}"/>
              </a:ext>
            </a:extLst>
          </p:cNvPr>
          <p:cNvPicPr>
            <a:picLocks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74033" y="3364018"/>
            <a:ext cx="810996" cy="247391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xmlns="" id="{160E0944-A7D8-8EC6-8554-E4229338D1CA}"/>
              </a:ext>
            </a:extLst>
          </p:cNvPr>
          <p:cNvSpPr txBox="1"/>
          <p:nvPr/>
        </p:nvSpPr>
        <p:spPr>
          <a:xfrm>
            <a:off x="8780248" y="3711096"/>
            <a:ext cx="530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b="1" i="1" dirty="0"/>
              <a:t>Δ</a:t>
            </a:r>
            <a:r>
              <a:rPr lang="en-US" sz="2400" b="1" i="1" dirty="0">
                <a:solidFill>
                  <a:srgbClr val="FF0000"/>
                </a:solidFill>
              </a:rPr>
              <a:t>K</a:t>
            </a:r>
            <a:endParaRPr lang="x-none" sz="2400" b="1" i="1" dirty="0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xmlns="" id="{0D105599-5123-A579-D760-DF605ED2DA45}"/>
              </a:ext>
            </a:extLst>
          </p:cNvPr>
          <p:cNvSpPr txBox="1"/>
          <p:nvPr/>
        </p:nvSpPr>
        <p:spPr>
          <a:xfrm>
            <a:off x="6574027" y="3121711"/>
            <a:ext cx="2021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>
                <a:solidFill>
                  <a:srgbClr val="1201FF"/>
                </a:solidFill>
              </a:rPr>
              <a:t>closed field</a:t>
            </a:r>
            <a:r>
              <a:rPr lang="en-US" sz="1400" dirty="0">
                <a:solidFill>
                  <a:srgbClr val="1201FF"/>
                </a:solidFill>
              </a:rPr>
              <a:t>	</a:t>
            </a:r>
            <a:r>
              <a:rPr lang="en-US" sz="1400" dirty="0">
                <a:solidFill>
                  <a:srgbClr val="0070C0"/>
                </a:solidFill>
              </a:rPr>
              <a:t>  </a:t>
            </a:r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xmlns="" id="{E162C2BC-790B-B237-1B96-9D21574FA768}"/>
              </a:ext>
            </a:extLst>
          </p:cNvPr>
          <p:cNvPicPr>
            <a:picLocks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74032" y="3093161"/>
            <a:ext cx="858825" cy="261981"/>
          </a:xfrm>
          <a:prstGeom prst="rect">
            <a:avLst/>
          </a:prstGeom>
        </p:spPr>
      </p:pic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xmlns="" id="{2D2C3D55-12FC-EC98-2FC0-B248653241E6}"/>
              </a:ext>
            </a:extLst>
          </p:cNvPr>
          <p:cNvCxnSpPr>
            <a:cxnSpLocks/>
          </p:cNvCxnSpPr>
          <p:nvPr/>
        </p:nvCxnSpPr>
        <p:spPr>
          <a:xfrm>
            <a:off x="6106330" y="3409131"/>
            <a:ext cx="909276" cy="0"/>
          </a:xfrm>
          <a:prstGeom prst="straightConnector1">
            <a:avLst/>
          </a:prstGeom>
          <a:ln w="28575">
            <a:gradFill>
              <a:gsLst>
                <a:gs pos="45000">
                  <a:srgbClr val="FF0000"/>
                </a:gs>
                <a:gs pos="54000">
                  <a:srgbClr val="DC66B9"/>
                </a:gs>
              </a:gsLst>
              <a:lin ang="0" scaled="0"/>
            </a:gra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2" name="TextBox 71">
            <a:extLst>
              <a:ext uri="{FF2B5EF4-FFF2-40B4-BE49-F238E27FC236}">
                <a16:creationId xmlns:a16="http://schemas.microsoft.com/office/drawing/2014/main" xmlns="" id="{FA986009-51FE-D9AA-13FC-428DAFF65979}"/>
              </a:ext>
            </a:extLst>
          </p:cNvPr>
          <p:cNvSpPr txBox="1"/>
          <p:nvPr/>
        </p:nvSpPr>
        <p:spPr>
          <a:xfrm>
            <a:off x="10754774" y="5090902"/>
            <a:ext cx="14036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>
                <a:solidFill>
                  <a:srgbClr val="DC66B9"/>
                </a:solidFill>
              </a:rPr>
              <a:t>has zero Helicity</a:t>
            </a:r>
            <a:r>
              <a:rPr lang="en-US" sz="1400" dirty="0"/>
              <a:t>  </a:t>
            </a: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xmlns="" id="{638FBEEC-A93C-0947-B344-73C072E2F1C4}"/>
              </a:ext>
            </a:extLst>
          </p:cNvPr>
          <p:cNvPicPr>
            <a:picLocks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81252" y="5134892"/>
            <a:ext cx="324412" cy="250362"/>
          </a:xfrm>
          <a:prstGeom prst="rect">
            <a:avLst/>
          </a:prstGeom>
        </p:spPr>
      </p:pic>
      <p:pic>
        <p:nvPicPr>
          <p:cNvPr id="96" name="Picture 95">
            <a:extLst>
              <a:ext uri="{FF2B5EF4-FFF2-40B4-BE49-F238E27FC236}">
                <a16:creationId xmlns:a16="http://schemas.microsoft.com/office/drawing/2014/main" xmlns="" id="{E8B0115D-91E6-6E71-DFF5-B785C9EC077E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7307" y="811432"/>
            <a:ext cx="2229756" cy="2639015"/>
          </a:xfrm>
          <a:prstGeom prst="rect">
            <a:avLst/>
          </a:prstGeom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xmlns="" id="{F95F4540-1F43-43E6-F490-C4BA10938B7D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457116" y="1614120"/>
            <a:ext cx="1741990" cy="11651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xmlns="" id="{ECB6443B-98B7-099C-E0F6-F13218444BC5}"/>
              </a:ext>
            </a:extLst>
          </p:cNvPr>
          <p:cNvCxnSpPr/>
          <p:nvPr/>
        </p:nvCxnSpPr>
        <p:spPr>
          <a:xfrm>
            <a:off x="5926989" y="1443010"/>
            <a:ext cx="184437" cy="255841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>
            <a:extLst>
              <a:ext uri="{FF2B5EF4-FFF2-40B4-BE49-F238E27FC236}">
                <a16:creationId xmlns:a16="http://schemas.microsoft.com/office/drawing/2014/main" xmlns="" id="{EA4484E5-B727-50EA-EAA9-92913A5DF615}"/>
              </a:ext>
            </a:extLst>
          </p:cNvPr>
          <p:cNvCxnSpPr/>
          <p:nvPr/>
        </p:nvCxnSpPr>
        <p:spPr>
          <a:xfrm>
            <a:off x="5921893" y="2753707"/>
            <a:ext cx="184437" cy="255841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>
            <a:extLst>
              <a:ext uri="{FF2B5EF4-FFF2-40B4-BE49-F238E27FC236}">
                <a16:creationId xmlns:a16="http://schemas.microsoft.com/office/drawing/2014/main" xmlns="" id="{CEF09A55-26CC-1BB5-7021-BD536521BAB3}"/>
              </a:ext>
            </a:extLst>
          </p:cNvPr>
          <p:cNvCxnSpPr>
            <a:cxnSpLocks/>
          </p:cNvCxnSpPr>
          <p:nvPr/>
        </p:nvCxnSpPr>
        <p:spPr>
          <a:xfrm flipH="1">
            <a:off x="5921158" y="1446055"/>
            <a:ext cx="735" cy="419032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xmlns="" id="{1DE973FF-57EF-BFE7-60E0-3CA6C176F854}"/>
              </a:ext>
            </a:extLst>
          </p:cNvPr>
          <p:cNvCxnSpPr>
            <a:cxnSpLocks/>
          </p:cNvCxnSpPr>
          <p:nvPr/>
        </p:nvCxnSpPr>
        <p:spPr>
          <a:xfrm flipH="1">
            <a:off x="6106330" y="1692239"/>
            <a:ext cx="3132" cy="1316559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xmlns="" id="{4080490B-EE3F-4FCE-2857-2FBB7F424339}"/>
              </a:ext>
            </a:extLst>
          </p:cNvPr>
          <p:cNvCxnSpPr>
            <a:cxnSpLocks/>
          </p:cNvCxnSpPr>
          <p:nvPr/>
        </p:nvCxnSpPr>
        <p:spPr>
          <a:xfrm>
            <a:off x="5921893" y="1999163"/>
            <a:ext cx="0" cy="469896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xmlns="" id="{4BCD9204-7720-B437-A31F-282D0FBEC7FD}"/>
              </a:ext>
            </a:extLst>
          </p:cNvPr>
          <p:cNvCxnSpPr>
            <a:cxnSpLocks/>
          </p:cNvCxnSpPr>
          <p:nvPr/>
        </p:nvCxnSpPr>
        <p:spPr>
          <a:xfrm>
            <a:off x="5921158" y="2582637"/>
            <a:ext cx="0" cy="17107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Left-right Arrow 121">
            <a:extLst>
              <a:ext uri="{FF2B5EF4-FFF2-40B4-BE49-F238E27FC236}">
                <a16:creationId xmlns:a16="http://schemas.microsoft.com/office/drawing/2014/main" xmlns="" id="{F8263C52-1E6D-4CC0-EC75-A6E2E0D99165}"/>
              </a:ext>
            </a:extLst>
          </p:cNvPr>
          <p:cNvSpPr/>
          <p:nvPr/>
        </p:nvSpPr>
        <p:spPr>
          <a:xfrm>
            <a:off x="5112721" y="2095011"/>
            <a:ext cx="472639" cy="24527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50F067BC-E673-EAEF-503C-7F9B65248C02}"/>
              </a:ext>
            </a:extLst>
          </p:cNvPr>
          <p:cNvSpPr txBox="1"/>
          <p:nvPr/>
        </p:nvSpPr>
        <p:spPr>
          <a:xfrm>
            <a:off x="24020" y="4483916"/>
            <a:ext cx="6211513" cy="7335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spcBef>
                <a:spcPts val="0"/>
              </a:spcBef>
              <a:spcAft>
                <a:spcPts val="19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Relative Magnetic Helicity* </a:t>
            </a:r>
            <a:r>
              <a:rPr kumimoji="0" lang="el-GR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Δ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</a:t>
            </a:r>
            <a:r>
              <a:rPr kumimoji="0" lang="el-G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replaces</a:t>
            </a:r>
            <a:r>
              <a:rPr kumimoji="0" lang="el-G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 </a:t>
            </a:r>
            <a:r>
              <a:rPr lang="en-US" sz="2000" i="1" dirty="0">
                <a:solidFill>
                  <a:prstClr val="black"/>
                </a:solidFill>
                <a:latin typeface="Calibri" panose="020F0502020204030204"/>
              </a:rPr>
              <a:t>introducing</a:t>
            </a:r>
          </a:p>
          <a:p>
            <a:pPr marL="0" marR="0" lvl="0" indent="0" algn="r" defTabSz="914400" rtl="0" eaLnBrk="1" fontAlgn="auto" latinLnBrk="0" hangingPunct="1">
              <a:spcBef>
                <a:spcPts val="0"/>
              </a:spcBef>
              <a:spcAft>
                <a:spcPts val="190"/>
              </a:spcAft>
              <a:buClrTx/>
              <a:buSzTx/>
              <a:buFontTx/>
              <a:buNone/>
              <a:tabLst/>
              <a:defRPr/>
            </a:pPr>
            <a:r>
              <a:rPr lang="en-US" sz="2000" i="1" dirty="0">
                <a:solidFill>
                  <a:prstClr val="black"/>
                </a:solidFill>
                <a:latin typeface="Calibri" panose="020F0502020204030204"/>
              </a:rPr>
              <a:t>an open vacuum field </a:t>
            </a:r>
            <a:r>
              <a:rPr lang="en-US" sz="2000" i="1" dirty="0">
                <a:solidFill>
                  <a:srgbClr val="F800FF"/>
                </a:solidFill>
                <a:latin typeface="Calibri" panose="020F0502020204030204"/>
              </a:rPr>
              <a:t>         </a:t>
            </a:r>
            <a:r>
              <a:rPr lang="en-US" sz="2000" i="1" dirty="0">
                <a:solidFill>
                  <a:prstClr val="black"/>
                </a:solidFill>
                <a:latin typeface="Calibri" panose="020F0502020204030204"/>
              </a:rPr>
              <a:t>with same boundary conditions</a:t>
            </a:r>
            <a:endParaRPr kumimoji="0" lang="en-US" sz="2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E418BD61-3364-A555-A48E-7AB904521D95}"/>
              </a:ext>
            </a:extLst>
          </p:cNvPr>
          <p:cNvPicPr>
            <a:picLocks/>
          </p:cNvPicPr>
          <p:nvPr/>
        </p:nvPicPr>
        <p:blipFill>
          <a:blip r:embed="rId13"/>
          <a:srcRect/>
          <a:stretch/>
        </p:blipFill>
        <p:spPr>
          <a:xfrm>
            <a:off x="1448421" y="5224632"/>
            <a:ext cx="3269070" cy="74115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33CA6CE1-2290-DC82-40B1-E34FD0950054}"/>
              </a:ext>
            </a:extLst>
          </p:cNvPr>
          <p:cNvPicPr>
            <a:picLocks/>
          </p:cNvPicPr>
          <p:nvPr/>
        </p:nvPicPr>
        <p:blipFill>
          <a:blip r:embed="rId14"/>
          <a:stretch>
            <a:fillRect/>
          </a:stretch>
        </p:blipFill>
        <p:spPr>
          <a:xfrm>
            <a:off x="2507540" y="4856720"/>
            <a:ext cx="410642" cy="3488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2B2CA920-E050-0416-FE6B-BD9502095676}"/>
              </a:ext>
            </a:extLst>
          </p:cNvPr>
          <p:cNvSpPr txBox="1"/>
          <p:nvPr/>
        </p:nvSpPr>
        <p:spPr>
          <a:xfrm>
            <a:off x="3253813" y="4203159"/>
            <a:ext cx="2927355" cy="3407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*Berger M A.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1984 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J. Fluid Mech.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147 133</a:t>
            </a:r>
            <a:endParaRPr lang="x-none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87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55C86BAD-5CC8-E009-744D-EFAED94F0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95945" y="6523128"/>
            <a:ext cx="380243" cy="334536"/>
          </a:xfrm>
        </p:spPr>
        <p:txBody>
          <a:bodyPr/>
          <a:lstStyle/>
          <a:p>
            <a:fld id="{2931D3C5-CE05-414F-AD29-1897E3C52757}" type="slidenum">
              <a:rPr lang="x-none" smtClean="0"/>
              <a:t>16</a:t>
            </a:fld>
            <a:endParaRPr lang="x-none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F3C12691-82D8-8D64-65E8-4EC614F6A202}"/>
              </a:ext>
            </a:extLst>
          </p:cNvPr>
          <p:cNvSpPr txBox="1"/>
          <p:nvPr/>
        </p:nvSpPr>
        <p:spPr>
          <a:xfrm>
            <a:off x="27029" y="2202653"/>
            <a:ext cx="724748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/>
              <a:t>Helicity flow from </a:t>
            </a:r>
            <a:r>
              <a:rPr lang="en-US" sz="2000" b="1" dirty="0">
                <a:solidFill>
                  <a:srgbClr val="E5B4BB"/>
                </a:solidFill>
              </a:rPr>
              <a:t>larger</a:t>
            </a:r>
            <a:r>
              <a:rPr lang="en-US" sz="2000" b="1" i="1" dirty="0">
                <a:solidFill>
                  <a:srgbClr val="E5B4BB"/>
                </a:solidFill>
              </a:rPr>
              <a:t> µ</a:t>
            </a:r>
            <a:r>
              <a:rPr lang="en-US" sz="2000" b="1" i="1" dirty="0"/>
              <a:t> </a:t>
            </a:r>
            <a:r>
              <a:rPr lang="en-US" sz="2000" b="1" dirty="0"/>
              <a:t>to </a:t>
            </a:r>
            <a:r>
              <a:rPr lang="en-US" sz="2000" b="1" dirty="0">
                <a:solidFill>
                  <a:srgbClr val="FE4BC8"/>
                </a:solidFill>
              </a:rPr>
              <a:t>smaller </a:t>
            </a:r>
            <a:r>
              <a:rPr lang="en-US" sz="2000" b="1" i="1" dirty="0">
                <a:solidFill>
                  <a:srgbClr val="FE4BC8"/>
                </a:solidFill>
              </a:rPr>
              <a:t>µ</a:t>
            </a:r>
            <a:r>
              <a:rPr lang="en-US" sz="2000" b="1" dirty="0"/>
              <a:t> regions</a:t>
            </a:r>
          </a:p>
          <a:p>
            <a:pPr algn="r"/>
            <a:r>
              <a:rPr lang="en-US" sz="2000" b="1" dirty="0"/>
              <a:t>through</a:t>
            </a:r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Magnetic Reconnection on the X points</a:t>
            </a:r>
          </a:p>
          <a:p>
            <a:pPr algn="r"/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converting part of the magnetic energy into kinetic plasma energy </a:t>
            </a:r>
          </a:p>
          <a:p>
            <a:pPr algn="r"/>
            <a:r>
              <a:rPr lang="en-US" sz="2000" b="1" dirty="0"/>
              <a:t>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3C4D9240-B19C-97C2-1751-0FE73BE0EF55}"/>
              </a:ext>
            </a:extLst>
          </p:cNvPr>
          <p:cNvSpPr txBox="1"/>
          <p:nvPr/>
        </p:nvSpPr>
        <p:spPr>
          <a:xfrm>
            <a:off x="1" y="-7875"/>
            <a:ext cx="12191994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xmlns="" id="{DC7FF8D2-6CF4-2D52-A0AE-37F77AECA893}"/>
              </a:ext>
            </a:extLst>
          </p:cNvPr>
          <p:cNvSpPr txBox="1"/>
          <p:nvPr/>
        </p:nvSpPr>
        <p:spPr>
          <a:xfrm>
            <a:off x="108822" y="4882917"/>
            <a:ext cx="11777527" cy="1830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dirty="0"/>
              <a:t>•			      = </a:t>
            </a:r>
            <a:r>
              <a:rPr lang="en-US" b="1" dirty="0">
                <a:solidFill>
                  <a:srgbClr val="3D99D5"/>
                </a:solidFill>
              </a:rPr>
              <a:t>DC Helicity injection	                    </a:t>
            </a:r>
            <a:r>
              <a:rPr lang="en-US" b="1" dirty="0"/>
              <a:t>:</a:t>
            </a:r>
            <a:r>
              <a:rPr lang="en-US" dirty="0"/>
              <a:t>  </a:t>
            </a:r>
            <a:r>
              <a:rPr lang="en-US" b="1" i="1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l-GR" b="1" i="1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Φ</a:t>
            </a:r>
            <a:r>
              <a:rPr lang="en-US" b="1" i="1" baseline="-25000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l-GR" b="1" i="1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Ψ</a:t>
            </a:r>
            <a:r>
              <a:rPr lang="en-US" b="1" i="1" baseline="-25000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b="1" i="1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</a:t>
            </a:r>
            <a:r>
              <a:rPr lang="el-GR" b="1" i="1" dirty="0">
                <a:solidFill>
                  <a:srgbClr val="3D99D5"/>
                </a:solidFill>
                <a:latin typeface="Times New Roman"/>
                <a:cs typeface="Times New Roman"/>
              </a:rPr>
              <a:t>Φ</a:t>
            </a:r>
            <a:r>
              <a:rPr lang="en-US" b="1" i="1" baseline="-25000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dirty="0"/>
              <a:t> </a:t>
            </a:r>
            <a:r>
              <a:rPr lang="en-US" b="1" i="1" dirty="0">
                <a:solidFill>
                  <a:srgbClr val="3D99D5"/>
                </a:solidFill>
              </a:rPr>
              <a:t>poloidal voltage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l-GR" b="1" i="1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Ψ</a:t>
            </a:r>
            <a:r>
              <a:rPr lang="en-US" b="1" i="1" baseline="-25000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b="1" i="1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i="1" dirty="0">
                <a:solidFill>
                  <a:srgbClr val="3D99D5"/>
                </a:solidFill>
              </a:rPr>
              <a:t>poloidal flux 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l-G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dirty="0"/>
              <a:t>•			      =  </a:t>
            </a:r>
            <a:r>
              <a:rPr lang="en-US" b="1" dirty="0">
                <a:solidFill>
                  <a:srgbClr val="F800FF"/>
                </a:solidFill>
              </a:rPr>
              <a:t>AC Helicity injection </a:t>
            </a:r>
            <a:r>
              <a:rPr lang="en-US" dirty="0">
                <a:solidFill>
                  <a:srgbClr val="F800FF"/>
                </a:solidFill>
              </a:rPr>
              <a:t>= </a:t>
            </a:r>
            <a:r>
              <a:rPr lang="en-US" b="1" dirty="0">
                <a:solidFill>
                  <a:srgbClr val="F800FF"/>
                </a:solidFill>
              </a:rPr>
              <a:t>Ohmic drive </a:t>
            </a:r>
            <a:r>
              <a:rPr lang="en-US" b="1" dirty="0"/>
              <a:t>:</a:t>
            </a:r>
            <a:r>
              <a:rPr lang="en-US" b="1" dirty="0">
                <a:solidFill>
                  <a:srgbClr val="F800FF"/>
                </a:solidFill>
              </a:rPr>
              <a:t> </a:t>
            </a:r>
            <a:r>
              <a:rPr lang="en-US" b="1" i="1" dirty="0">
                <a:solidFill>
                  <a:srgbClr val="F8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2V</a:t>
            </a:r>
            <a:r>
              <a:rPr lang="en-US" b="1" i="1" baseline="-25000" dirty="0">
                <a:solidFill>
                  <a:srgbClr val="F8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loop</a:t>
            </a:r>
            <a:r>
              <a:rPr lang="el-GR" b="1" i="1" cap="all" dirty="0">
                <a:solidFill>
                  <a:srgbClr val="F8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ψ</a:t>
            </a:r>
            <a:r>
              <a:rPr lang="en-US" b="1" i="1" baseline="-25000" dirty="0">
                <a:solidFill>
                  <a:srgbClr val="F8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b="1" i="1" dirty="0">
                <a:solidFill>
                  <a:srgbClr val="F8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</a:t>
            </a:r>
            <a:r>
              <a:rPr lang="en-US" b="1" i="1" dirty="0" err="1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b="1" i="1" baseline="-25000" dirty="0" err="1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loop</a:t>
            </a:r>
            <a:r>
              <a:rPr lang="en-US" b="1" i="1" dirty="0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i="1" dirty="0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</a:rPr>
              <a:t>toroidal voltage</a:t>
            </a:r>
            <a:r>
              <a:rPr lang="en-US" b="1" i="1" dirty="0">
                <a:ln w="15875">
                  <a:noFill/>
                </a:ln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l-GR" b="1" i="1" cap="all" dirty="0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ψ</a:t>
            </a:r>
            <a:r>
              <a:rPr lang="en-US" b="1" i="1" baseline="-25000" dirty="0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b="1" i="1" dirty="0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i="1" dirty="0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</a:rPr>
              <a:t>toroidal flux 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dirty="0"/>
              <a:t>•			      = </a:t>
            </a:r>
            <a:r>
              <a:rPr lang="en-US" b="1" dirty="0"/>
              <a:t>total Helicity dissipation</a:t>
            </a:r>
            <a:r>
              <a:rPr lang="en-US" dirty="0"/>
              <a:t>			</a:t>
            </a:r>
            <a:endParaRPr lang="en-US" dirty="0">
              <a:solidFill>
                <a:srgbClr val="FE4BC8"/>
              </a:solidFill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xmlns="" id="{3C331DB5-3FDA-D709-5061-DF5A3E18D2CF}"/>
              </a:ext>
            </a:extLst>
          </p:cNvPr>
          <p:cNvSpPr txBox="1"/>
          <p:nvPr/>
        </p:nvSpPr>
        <p:spPr>
          <a:xfrm>
            <a:off x="239264" y="3790925"/>
            <a:ext cx="61633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injection of  magnetic helicity in an open domain, (     outwards)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xmlns="" id="{194BA0D2-EAE2-92A9-2E44-90441F24794E}"/>
              </a:ext>
            </a:extLst>
          </p:cNvPr>
          <p:cNvSpPr txBox="1"/>
          <p:nvPr/>
        </p:nvSpPr>
        <p:spPr>
          <a:xfrm>
            <a:off x="108823" y="625381"/>
            <a:ext cx="7287468" cy="9679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/>
              <a:t>Helicity source (</a:t>
            </a:r>
            <a:r>
              <a:rPr lang="en-US" sz="2000" b="1" dirty="0" err="1">
                <a:solidFill>
                  <a:srgbClr val="E5B4BB"/>
                </a:solidFill>
              </a:rPr>
              <a:t>Centerpost</a:t>
            </a:r>
            <a:r>
              <a:rPr lang="en-US" sz="2000" b="1" dirty="0">
                <a:solidFill>
                  <a:srgbClr val="E5B4BB"/>
                </a:solidFill>
              </a:rPr>
              <a:t> Plasma</a:t>
            </a:r>
            <a:r>
              <a:rPr lang="en-US" sz="2000" b="1" dirty="0"/>
              <a:t>) </a:t>
            </a:r>
            <a:r>
              <a:rPr lang="el-GR" sz="2000" b="1" dirty="0"/>
              <a:t>&amp;</a:t>
            </a:r>
            <a:r>
              <a:rPr lang="en-US" sz="2000" b="1" dirty="0"/>
              <a:t> </a:t>
            </a:r>
            <a:r>
              <a:rPr lang="el-GR" sz="2000" b="1" dirty="0"/>
              <a:t>Η</a:t>
            </a:r>
            <a:r>
              <a:rPr lang="en-US" sz="2000" b="1" dirty="0" err="1"/>
              <a:t>elicity</a:t>
            </a:r>
            <a:r>
              <a:rPr lang="en-US" sz="2000" b="1" dirty="0"/>
              <a:t> sink (</a:t>
            </a:r>
            <a:r>
              <a:rPr lang="en-US" sz="2000" b="1" dirty="0">
                <a:solidFill>
                  <a:srgbClr val="FE4BC8"/>
                </a:solidFill>
              </a:rPr>
              <a:t>Spherical Torus</a:t>
            </a:r>
            <a:r>
              <a:rPr lang="en-US" sz="2000" b="1" dirty="0"/>
              <a:t>) 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a gradient in the relaxation parameter		          appears 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xmlns="" id="{56C51B36-108A-88E0-24B2-A5C075C1E0B5}"/>
              </a:ext>
            </a:extLst>
          </p:cNvPr>
          <p:cNvSpPr txBox="1"/>
          <p:nvPr/>
        </p:nvSpPr>
        <p:spPr>
          <a:xfrm>
            <a:off x="0" y="-19450"/>
            <a:ext cx="121980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3200" b="1" spc="-50" dirty="0">
                <a:solidFill>
                  <a:srgbClr val="FFFF00"/>
                </a:solidFill>
              </a:rPr>
              <a:t>DC Helicity injection: a steady state replacement of transient Ohmic drive</a:t>
            </a: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xmlns="" id="{80879F47-9756-2A3D-5FE8-05705FDF67C7}"/>
              </a:ext>
            </a:extLst>
          </p:cNvPr>
          <p:cNvPicPr>
            <a:picLocks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8661" y="5537898"/>
            <a:ext cx="2830675" cy="604688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xmlns="" id="{D130DBA0-3DA8-F172-8620-2F792972DE8E}"/>
              </a:ext>
            </a:extLst>
          </p:cNvPr>
          <p:cNvPicPr>
            <a:picLocks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8661" y="6128739"/>
            <a:ext cx="1914593" cy="614064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xmlns="" id="{598920C5-E8E5-FD45-7114-654ABAF4D1D6}"/>
              </a:ext>
            </a:extLst>
          </p:cNvPr>
          <p:cNvPicPr>
            <a:picLocks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84391" y="3859307"/>
            <a:ext cx="154250" cy="187124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xmlns="" id="{FAE599A1-6E92-3F48-48A2-0A8118268C2C}"/>
              </a:ext>
            </a:extLst>
          </p:cNvPr>
          <p:cNvPicPr>
            <a:picLocks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64412" y="1189166"/>
            <a:ext cx="1956333" cy="3652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8076C7BF-CBD4-CB57-6896-C44D700BFF19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8088" y="4917659"/>
            <a:ext cx="1914593" cy="605609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B9944587-7544-6100-69D0-C1456DF93602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5651" y="4262131"/>
            <a:ext cx="8132660" cy="608595"/>
          </a:xfrm>
          <a:prstGeom prst="rect">
            <a:avLst/>
          </a:prstGeom>
          <a:noFill/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90ECBA50-5FBE-8830-713D-32AFFE4FAD8F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97757" y="541390"/>
            <a:ext cx="4884443" cy="396647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FDDD8464-1760-5791-E13E-3C3428B21407}"/>
              </a:ext>
            </a:extLst>
          </p:cNvPr>
          <p:cNvSpPr txBox="1"/>
          <p:nvPr/>
        </p:nvSpPr>
        <p:spPr>
          <a:xfrm>
            <a:off x="9252768" y="779712"/>
            <a:ext cx="1168565" cy="4001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US" sz="2000" b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larger</a:t>
            </a:r>
            <a:r>
              <a:rPr lang="en-US" sz="2000" b="1" i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µ</a:t>
            </a:r>
            <a:endParaRPr lang="x-none" sz="2000" dirty="0">
              <a:ln w="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9C26D389-2F15-4171-3626-B00807080D4C}"/>
              </a:ext>
            </a:extLst>
          </p:cNvPr>
          <p:cNvSpPr txBox="1"/>
          <p:nvPr/>
        </p:nvSpPr>
        <p:spPr>
          <a:xfrm>
            <a:off x="8346352" y="2548073"/>
            <a:ext cx="136453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smaller </a:t>
            </a:r>
            <a:r>
              <a:rPr lang="en-US" sz="2000" b="1" i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µ</a:t>
            </a:r>
            <a:r>
              <a:rPr lang="en-US" sz="2000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endParaRPr lang="x-none" sz="2000" dirty="0">
              <a:ln w="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xmlns="" id="{A9744C26-5C40-85ED-FE72-9C9F9106C1AB}"/>
              </a:ext>
            </a:extLst>
          </p:cNvPr>
          <p:cNvCxnSpPr>
            <a:cxnSpLocks/>
          </p:cNvCxnSpPr>
          <p:nvPr/>
        </p:nvCxnSpPr>
        <p:spPr>
          <a:xfrm flipH="1">
            <a:off x="8952757" y="1158845"/>
            <a:ext cx="758133" cy="1260438"/>
          </a:xfrm>
          <a:prstGeom prst="straightConnector1">
            <a:avLst/>
          </a:prstGeom>
          <a:ln w="38100">
            <a:solidFill>
              <a:schemeClr val="bg1">
                <a:alpha val="88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996421A7-8B58-7788-CB76-2A6074A4F36C}"/>
              </a:ext>
            </a:extLst>
          </p:cNvPr>
          <p:cNvSpPr txBox="1"/>
          <p:nvPr/>
        </p:nvSpPr>
        <p:spPr>
          <a:xfrm>
            <a:off x="10173637" y="2623161"/>
            <a:ext cx="612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b="1" i="1" cap="all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ψ</a:t>
            </a:r>
            <a:r>
              <a:rPr lang="en-US" b="1" i="1" baseline="-25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endParaRPr lang="x-none" dirty="0">
              <a:solidFill>
                <a:schemeClr val="bg1"/>
              </a:solidFill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xmlns="" id="{A8F66D6C-8308-B494-9A0C-ACB70289B323}"/>
              </a:ext>
            </a:extLst>
          </p:cNvPr>
          <p:cNvSpPr/>
          <p:nvPr/>
        </p:nvSpPr>
        <p:spPr>
          <a:xfrm>
            <a:off x="10070129" y="2369738"/>
            <a:ext cx="456991" cy="179342"/>
          </a:xfrm>
          <a:prstGeom prst="arc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xmlns="" id="{D4207852-5DDB-AD40-4919-35EB3D6390F4}"/>
              </a:ext>
            </a:extLst>
          </p:cNvPr>
          <p:cNvSpPr/>
          <p:nvPr/>
        </p:nvSpPr>
        <p:spPr>
          <a:xfrm rot="4897101">
            <a:off x="10182499" y="2316936"/>
            <a:ext cx="148409" cy="552243"/>
          </a:xfrm>
          <a:prstGeom prst="arc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xmlns="" id="{E762D3D9-3132-B3CD-DCEE-DBDA5E4EED94}"/>
              </a:ext>
            </a:extLst>
          </p:cNvPr>
          <p:cNvCxnSpPr>
            <a:cxnSpLocks/>
          </p:cNvCxnSpPr>
          <p:nvPr/>
        </p:nvCxnSpPr>
        <p:spPr>
          <a:xfrm flipH="1" flipV="1">
            <a:off x="10217983" y="2365801"/>
            <a:ext cx="99550" cy="4256"/>
          </a:xfrm>
          <a:prstGeom prst="straightConnector1">
            <a:avLst/>
          </a:prstGeom>
          <a:ln w="254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="" id="{A9FE7F2C-E19E-748D-EBFB-1C113DDCC63B}"/>
              </a:ext>
            </a:extLst>
          </p:cNvPr>
          <p:cNvCxnSpPr>
            <a:cxnSpLocks/>
          </p:cNvCxnSpPr>
          <p:nvPr/>
        </p:nvCxnSpPr>
        <p:spPr>
          <a:xfrm flipV="1">
            <a:off x="10235472" y="3984437"/>
            <a:ext cx="0" cy="488842"/>
          </a:xfrm>
          <a:prstGeom prst="straightConnector1">
            <a:avLst/>
          </a:prstGeom>
          <a:ln w="38100">
            <a:gradFill>
              <a:gsLst>
                <a:gs pos="10000">
                  <a:srgbClr val="059BCA"/>
                </a:gs>
                <a:gs pos="43000">
                  <a:schemeClr val="bg1"/>
                </a:gs>
                <a:gs pos="36000">
                  <a:schemeClr val="bg1"/>
                </a:gs>
                <a:gs pos="57000">
                  <a:srgbClr val="059BCA"/>
                </a:gs>
              </a:gsLst>
              <a:lin ang="540000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Doughnut 18">
            <a:extLst>
              <a:ext uri="{FF2B5EF4-FFF2-40B4-BE49-F238E27FC236}">
                <a16:creationId xmlns:a16="http://schemas.microsoft.com/office/drawing/2014/main" xmlns="" id="{11E48764-1928-D336-C472-C41378369786}"/>
              </a:ext>
            </a:extLst>
          </p:cNvPr>
          <p:cNvSpPr/>
          <p:nvPr/>
        </p:nvSpPr>
        <p:spPr>
          <a:xfrm>
            <a:off x="9288040" y="3179018"/>
            <a:ext cx="788182" cy="159826"/>
          </a:xfrm>
          <a:prstGeom prst="donut">
            <a:avLst/>
          </a:prstGeom>
          <a:solidFill>
            <a:schemeClr val="bg1"/>
          </a:solidFill>
          <a:ln w="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06C793B6-CC29-0C97-B3C1-44A38B8EE633}"/>
              </a:ext>
            </a:extLst>
          </p:cNvPr>
          <p:cNvSpPr txBox="1"/>
          <p:nvPr/>
        </p:nvSpPr>
        <p:spPr>
          <a:xfrm>
            <a:off x="9925514" y="3258931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chemeClr val="bg1"/>
                </a:solidFill>
              </a:rPr>
              <a:t>V</a:t>
            </a:r>
            <a:r>
              <a:rPr lang="x-none" b="1" baseline="-25000" dirty="0">
                <a:solidFill>
                  <a:schemeClr val="bg1"/>
                </a:solidFill>
              </a:rPr>
              <a:t>loop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xmlns="" id="{A90A8564-48AC-EDE1-8D24-DCF0BCE92399}"/>
              </a:ext>
            </a:extLst>
          </p:cNvPr>
          <p:cNvCxnSpPr>
            <a:cxnSpLocks/>
          </p:cNvCxnSpPr>
          <p:nvPr/>
        </p:nvCxnSpPr>
        <p:spPr>
          <a:xfrm flipV="1">
            <a:off x="11131053" y="2681457"/>
            <a:ext cx="439067" cy="644915"/>
          </a:xfrm>
          <a:prstGeom prst="straightConnector1">
            <a:avLst/>
          </a:prstGeom>
          <a:ln w="25400">
            <a:solidFill>
              <a:srgbClr val="059BCA">
                <a:alpha val="32428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xmlns="" id="{CD145B29-A05D-EB6D-2810-97DE728B2DEF}"/>
              </a:ext>
            </a:extLst>
          </p:cNvPr>
          <p:cNvCxnSpPr>
            <a:cxnSpLocks/>
          </p:cNvCxnSpPr>
          <p:nvPr/>
        </p:nvCxnSpPr>
        <p:spPr>
          <a:xfrm flipH="1">
            <a:off x="10548311" y="3633688"/>
            <a:ext cx="476301" cy="682335"/>
          </a:xfrm>
          <a:prstGeom prst="straightConnector1">
            <a:avLst/>
          </a:prstGeom>
          <a:ln w="25400">
            <a:solidFill>
              <a:srgbClr val="059BCA">
                <a:alpha val="32428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E20728A5-ADCC-A8E2-1C14-044B44387C56}"/>
              </a:ext>
            </a:extLst>
          </p:cNvPr>
          <p:cNvSpPr txBox="1"/>
          <p:nvPr/>
        </p:nvSpPr>
        <p:spPr>
          <a:xfrm>
            <a:off x="10928860" y="320542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059BCA"/>
                </a:solidFill>
              </a:rPr>
              <a:t>x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xmlns="" id="{80B573E9-4792-B527-6713-B3E518A1DBBE}"/>
              </a:ext>
            </a:extLst>
          </p:cNvPr>
          <p:cNvCxnSpPr>
            <a:cxnSpLocks/>
          </p:cNvCxnSpPr>
          <p:nvPr/>
        </p:nvCxnSpPr>
        <p:spPr>
          <a:xfrm flipV="1">
            <a:off x="10267918" y="2922155"/>
            <a:ext cx="59733" cy="126081"/>
          </a:xfrm>
          <a:prstGeom prst="straightConnector1">
            <a:avLst/>
          </a:prstGeom>
          <a:ln w="25400">
            <a:solidFill>
              <a:schemeClr val="bg1"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xmlns="" id="{86D9080E-058B-988C-F36F-7DADB1057A8D}"/>
              </a:ext>
            </a:extLst>
          </p:cNvPr>
          <p:cNvCxnSpPr>
            <a:cxnSpLocks/>
          </p:cNvCxnSpPr>
          <p:nvPr/>
        </p:nvCxnSpPr>
        <p:spPr>
          <a:xfrm flipH="1">
            <a:off x="10147446" y="3212359"/>
            <a:ext cx="73581" cy="111777"/>
          </a:xfrm>
          <a:prstGeom prst="straightConnector1">
            <a:avLst/>
          </a:prstGeom>
          <a:ln w="25400">
            <a:solidFill>
              <a:schemeClr val="bg1"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192EF980-11B3-1C01-B76D-44BDDC5D774A}"/>
              </a:ext>
            </a:extLst>
          </p:cNvPr>
          <p:cNvSpPr txBox="1"/>
          <p:nvPr/>
        </p:nvSpPr>
        <p:spPr>
          <a:xfrm>
            <a:off x="10111021" y="2926031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chemeClr val="bg1"/>
                </a:solidFill>
              </a:rPr>
              <a:t>x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xmlns="" id="{EB487906-BFF2-19EC-EAF4-33A60BC4A8DF}"/>
              </a:ext>
            </a:extLst>
          </p:cNvPr>
          <p:cNvCxnSpPr>
            <a:cxnSpLocks/>
          </p:cNvCxnSpPr>
          <p:nvPr/>
        </p:nvCxnSpPr>
        <p:spPr>
          <a:xfrm flipV="1">
            <a:off x="7225593" y="1247183"/>
            <a:ext cx="2083682" cy="1472255"/>
          </a:xfrm>
          <a:prstGeom prst="straightConnector1">
            <a:avLst/>
          </a:prstGeom>
          <a:ln w="25400">
            <a:gradFill>
              <a:gsLst>
                <a:gs pos="46000">
                  <a:schemeClr val="tx1"/>
                </a:gs>
                <a:gs pos="73000">
                  <a:schemeClr val="bg1"/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xmlns="" id="{CEA99FB2-31BA-9F91-146F-F3B231950C29}"/>
              </a:ext>
            </a:extLst>
          </p:cNvPr>
          <p:cNvCxnSpPr>
            <a:cxnSpLocks/>
          </p:cNvCxnSpPr>
          <p:nvPr/>
        </p:nvCxnSpPr>
        <p:spPr>
          <a:xfrm>
            <a:off x="9658685" y="3326372"/>
            <a:ext cx="263613" cy="0"/>
          </a:xfrm>
          <a:prstGeom prst="straightConnector1">
            <a:avLst/>
          </a:prstGeom>
          <a:ln w="444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xmlns="" id="{F93CEB21-5362-386D-CA87-F7D9B2B7FAB3}"/>
              </a:ext>
            </a:extLst>
          </p:cNvPr>
          <p:cNvCxnSpPr>
            <a:cxnSpLocks/>
          </p:cNvCxnSpPr>
          <p:nvPr/>
        </p:nvCxnSpPr>
        <p:spPr>
          <a:xfrm>
            <a:off x="7234385" y="2758863"/>
            <a:ext cx="2083521" cy="987187"/>
          </a:xfrm>
          <a:prstGeom prst="straightConnector1">
            <a:avLst/>
          </a:prstGeom>
          <a:ln w="25400">
            <a:gradFill>
              <a:gsLst>
                <a:gs pos="67000">
                  <a:schemeClr val="tx1"/>
                </a:gs>
                <a:gs pos="79000">
                  <a:schemeClr val="bg1"/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7212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CA95FA6C-3F7E-9560-A38D-3378D1A8E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09513" y="6506957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17</a:t>
            </a:fld>
            <a:endParaRPr lang="x-none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D7E35140-1CDF-4F5D-8169-37E9D2AF013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299112" y="2320603"/>
            <a:ext cx="1193800" cy="2260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564FABA-B325-1E9D-9EB9-6B5345F581F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21170" y="1170618"/>
            <a:ext cx="1345666" cy="39373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E32D9633-D0A5-E45C-1DF6-7732B9A7D0E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977542" y="1175204"/>
            <a:ext cx="1345666" cy="39373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7D360FE8-0CC0-74B9-363F-437D08531E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1007333" y="2320603"/>
            <a:ext cx="1193801" cy="226059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B5A2009A-AF4A-CE0D-E965-98E041645A76}"/>
              </a:ext>
            </a:extLst>
          </p:cNvPr>
          <p:cNvSpPr txBox="1"/>
          <p:nvPr/>
        </p:nvSpPr>
        <p:spPr>
          <a:xfrm>
            <a:off x="6" y="-4802"/>
            <a:ext cx="12191994" cy="584775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x-none" sz="3200" b="1" spc="-50" dirty="0">
                <a:solidFill>
                  <a:srgbClr val="FFFF00"/>
                </a:solidFill>
              </a:rPr>
              <a:t>Magnetic reconnections provide: formation, sustainment and heating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81C06802-92AC-990A-7CF5-0DD28E6B0B63}"/>
              </a:ext>
            </a:extLst>
          </p:cNvPr>
          <p:cNvSpPr txBox="1"/>
          <p:nvPr/>
        </p:nvSpPr>
        <p:spPr>
          <a:xfrm>
            <a:off x="139566" y="1117551"/>
            <a:ext cx="45780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dirty="0"/>
              <a:t>Tokamak: induction drive </a:t>
            </a:r>
            <a:r>
              <a:rPr lang="en-GB" dirty="0"/>
              <a:t>b</a:t>
            </a:r>
            <a:r>
              <a:rPr lang="x-none" dirty="0"/>
              <a:t>y </a:t>
            </a:r>
            <a:r>
              <a:rPr lang="x-none" dirty="0">
                <a:solidFill>
                  <a:srgbClr val="C79166"/>
                </a:solidFill>
              </a:rPr>
              <a:t>central solenoid</a:t>
            </a:r>
          </a:p>
          <a:p>
            <a:pPr algn="ctr"/>
            <a:r>
              <a:rPr lang="x-none" dirty="0"/>
              <a:t>the price is payed by</a:t>
            </a:r>
            <a:r>
              <a:rPr lang="x-none" dirty="0">
                <a:solidFill>
                  <a:srgbClr val="C79166"/>
                </a:solidFill>
              </a:rPr>
              <a:t> current variation</a:t>
            </a:r>
          </a:p>
          <a:p>
            <a:pPr algn="ctr"/>
            <a:r>
              <a:rPr lang="en-GB" dirty="0"/>
              <a:t>but s</a:t>
            </a:r>
            <a:r>
              <a:rPr lang="x-none" dirty="0"/>
              <a:t>ustaiment of torus is transient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964CF38E-D7DD-6173-779A-34466C12B4A3}"/>
              </a:ext>
            </a:extLst>
          </p:cNvPr>
          <p:cNvSpPr txBox="1"/>
          <p:nvPr/>
        </p:nvSpPr>
        <p:spPr>
          <a:xfrm>
            <a:off x="66633" y="4753454"/>
            <a:ext cx="4343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dirty="0"/>
              <a:t>flux surfaces enter </a:t>
            </a:r>
            <a:r>
              <a:rPr lang="en-GB" dirty="0"/>
              <a:t>f</a:t>
            </a:r>
            <a:r>
              <a:rPr lang="x-none" dirty="0"/>
              <a:t>rom the central solenoid </a:t>
            </a:r>
          </a:p>
          <a:p>
            <a:pPr algn="ctr"/>
            <a:r>
              <a:rPr lang="en-GB" dirty="0" err="1"/>
              <a:t>Ii</a:t>
            </a:r>
            <a:r>
              <a:rPr lang="x-none" dirty="0"/>
              <a:t>nto the torus &amp; </a:t>
            </a:r>
            <a:r>
              <a:rPr lang="en-GB" dirty="0"/>
              <a:t>a</a:t>
            </a:r>
            <a:r>
              <a:rPr lang="x-none" dirty="0"/>
              <a:t>re dissipated inside it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F631D42C-D398-C9E7-DBDD-AC2E5D41627F}"/>
              </a:ext>
            </a:extLst>
          </p:cNvPr>
          <p:cNvSpPr txBox="1"/>
          <p:nvPr/>
        </p:nvSpPr>
        <p:spPr>
          <a:xfrm>
            <a:off x="4422818" y="548562"/>
            <a:ext cx="7634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x-none" dirty="0"/>
              <a:t>PROTO-SPHERA: DC Helicity drive </a:t>
            </a:r>
            <a:r>
              <a:rPr lang="en-GB" dirty="0"/>
              <a:t>b</a:t>
            </a:r>
            <a:r>
              <a:rPr lang="x-none" dirty="0"/>
              <a:t>y magnetic reconnection,</a:t>
            </a:r>
          </a:p>
          <a:p>
            <a:pPr algn="r"/>
            <a:r>
              <a:rPr lang="x-none" dirty="0">
                <a:solidFill>
                  <a:srgbClr val="FF0000"/>
                </a:solidFill>
              </a:rPr>
              <a:t>price payed by DC voltage between electrodes</a:t>
            </a:r>
            <a:r>
              <a:rPr lang="x-none" dirty="0"/>
              <a:t>, but sustainment is steady-state </a:t>
            </a:r>
          </a:p>
        </p:txBody>
      </p:sp>
      <p:sp>
        <p:nvSpPr>
          <p:cNvPr id="19" name="TextBox 7">
            <a:extLst>
              <a:ext uri="{FF2B5EF4-FFF2-40B4-BE49-F238E27FC236}">
                <a16:creationId xmlns:a16="http://schemas.microsoft.com/office/drawing/2014/main" xmlns="" id="{91E1E1C4-E7FC-7475-E32E-BCEA0C6CFB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42985" y="1615025"/>
            <a:ext cx="62487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008000"/>
                </a:solidFill>
                <a:ea typeface="华文细黑"/>
                <a:cs typeface="华文细黑"/>
              </a:rPr>
              <a:t>anode</a:t>
            </a:r>
          </a:p>
        </p:txBody>
      </p:sp>
      <p:pic>
        <p:nvPicPr>
          <p:cNvPr id="21" name="Picture 20" descr="App.jpg">
            <a:extLst>
              <a:ext uri="{FF2B5EF4-FFF2-40B4-BE49-F238E27FC236}">
                <a16:creationId xmlns:a16="http://schemas.microsoft.com/office/drawing/2014/main" xmlns="" id="{89F83CBE-9309-7734-611E-BE5885C91DF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60451" y="1555847"/>
            <a:ext cx="1794970" cy="3326583"/>
          </a:xfrm>
          <a:prstGeom prst="rect">
            <a:avLst/>
          </a:prstGeom>
        </p:spPr>
      </p:pic>
      <p:sp>
        <p:nvSpPr>
          <p:cNvPr id="24" name="TextBox 7">
            <a:extLst>
              <a:ext uri="{FF2B5EF4-FFF2-40B4-BE49-F238E27FC236}">
                <a16:creationId xmlns:a16="http://schemas.microsoft.com/office/drawing/2014/main" xmlns="" id="{EFF7FA64-0792-C3FF-DFD5-0A45964097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90621" y="4557853"/>
            <a:ext cx="77276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008000"/>
                </a:solidFill>
                <a:ea typeface="华文细黑"/>
                <a:cs typeface="华文细黑"/>
              </a:rPr>
              <a:t>cathode</a:t>
            </a:r>
          </a:p>
        </p:txBody>
      </p:sp>
      <p:graphicFrame>
        <p:nvGraphicFramePr>
          <p:cNvPr id="25" name="Object 4">
            <a:extLst>
              <a:ext uri="{FF2B5EF4-FFF2-40B4-BE49-F238E27FC236}">
                <a16:creationId xmlns:a16="http://schemas.microsoft.com/office/drawing/2014/main" xmlns="" id="{402ADD38-7C91-CBCC-CFA3-2598D3FEDD7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41816249"/>
              </p:ext>
            </p:extLst>
          </p:nvPr>
        </p:nvGraphicFramePr>
        <p:xfrm>
          <a:off x="9694763" y="1721341"/>
          <a:ext cx="5461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" name="Equation" r:id="rId6" imgW="546100" imgH="317500" progId="Equation.DSMT4">
                  <p:embed/>
                </p:oleObj>
              </mc:Choice>
              <mc:Fallback>
                <p:oleObj name="Equation" r:id="rId6" imgW="546100" imgH="317500" progId="Equation.DSMT4">
                  <p:embed/>
                  <p:pic>
                    <p:nvPicPr>
                      <p:cNvPr id="15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694763" y="1721341"/>
                        <a:ext cx="546100" cy="317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740A1BF9-69CE-935F-D83F-021DB931A707}"/>
              </a:ext>
            </a:extLst>
          </p:cNvPr>
          <p:cNvSpPr txBox="1"/>
          <p:nvPr/>
        </p:nvSpPr>
        <p:spPr>
          <a:xfrm>
            <a:off x="10198259" y="1992806"/>
            <a:ext cx="1417546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ea typeface="华文楷体"/>
                <a:cs typeface="华文楷体"/>
              </a:rPr>
              <a:t>magnetic</a:t>
            </a:r>
          </a:p>
          <a:p>
            <a:pPr algn="ctr"/>
            <a:r>
              <a:rPr lang="en-US" sz="1600" dirty="0">
                <a:ea typeface="华文楷体"/>
                <a:cs typeface="华文楷体"/>
              </a:rPr>
              <a:t>reconnection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xmlns="" id="{EF32BBDB-0A46-FB6C-737B-FDFC5CF5C84B}"/>
              </a:ext>
            </a:extLst>
          </p:cNvPr>
          <p:cNvSpPr txBox="1"/>
          <p:nvPr/>
        </p:nvSpPr>
        <p:spPr>
          <a:xfrm>
            <a:off x="4422818" y="5331060"/>
            <a:ext cx="69664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dirty="0"/>
              <a:t>flux surfaces enter </a:t>
            </a:r>
            <a:r>
              <a:rPr lang="en-GB" dirty="0"/>
              <a:t>f</a:t>
            </a:r>
            <a:r>
              <a:rPr lang="x-none" dirty="0"/>
              <a:t>rom the centerpost plasma into the Torus </a:t>
            </a:r>
            <a:r>
              <a:rPr lang="en-GB" dirty="0"/>
              <a:t>&amp; a</a:t>
            </a:r>
            <a:r>
              <a:rPr lang="x-none" dirty="0"/>
              <a:t>re</a:t>
            </a:r>
          </a:p>
          <a:p>
            <a:r>
              <a:rPr lang="en-GB" dirty="0"/>
              <a:t>d</a:t>
            </a:r>
            <a:r>
              <a:rPr lang="x-none" dirty="0"/>
              <a:t>issipated inside it; other flux surfaces are </a:t>
            </a:r>
            <a:r>
              <a:rPr lang="x-none" dirty="0">
                <a:solidFill>
                  <a:srgbClr val="1201FF"/>
                </a:solidFill>
              </a:rPr>
              <a:t>expelled into the divertor tails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xmlns="" id="{38F82191-2FC2-3CB7-4A46-F3C2813F1525}"/>
              </a:ext>
            </a:extLst>
          </p:cNvPr>
          <p:cNvSpPr txBox="1"/>
          <p:nvPr/>
        </p:nvSpPr>
        <p:spPr>
          <a:xfrm>
            <a:off x="8453487" y="1564841"/>
            <a:ext cx="14175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1201FF"/>
                </a:solidFill>
                <a:ea typeface="华文楷体"/>
                <a:cs typeface="华文楷体"/>
              </a:rPr>
              <a:t>divertor</a:t>
            </a:r>
          </a:p>
          <a:p>
            <a:pPr algn="ctr"/>
            <a:r>
              <a:rPr lang="en-US" sz="1600" dirty="0">
                <a:solidFill>
                  <a:srgbClr val="1201FF"/>
                </a:solidFill>
                <a:ea typeface="华文楷体"/>
                <a:cs typeface="华文楷体"/>
              </a:rPr>
              <a:t>tail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6D31019D-0A85-4C9C-0F62-3DFB9FAE1A39}"/>
              </a:ext>
            </a:extLst>
          </p:cNvPr>
          <p:cNvSpPr txBox="1"/>
          <p:nvPr/>
        </p:nvSpPr>
        <p:spPr>
          <a:xfrm>
            <a:off x="10616219" y="4297655"/>
            <a:ext cx="14175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1201FF"/>
                </a:solidFill>
                <a:ea typeface="华文楷体"/>
                <a:cs typeface="华文楷体"/>
              </a:rPr>
              <a:t>divertor</a:t>
            </a:r>
          </a:p>
          <a:p>
            <a:pPr algn="ctr"/>
            <a:r>
              <a:rPr lang="en-US" sz="1600" dirty="0">
                <a:solidFill>
                  <a:srgbClr val="1201FF"/>
                </a:solidFill>
                <a:ea typeface="华文楷体"/>
                <a:cs typeface="华文楷体"/>
              </a:rPr>
              <a:t>tail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xmlns="" id="{205709FC-1630-8D7A-A17B-2A4094A1E193}"/>
              </a:ext>
            </a:extLst>
          </p:cNvPr>
          <p:cNvCxnSpPr>
            <a:cxnSpLocks/>
          </p:cNvCxnSpPr>
          <p:nvPr/>
        </p:nvCxnSpPr>
        <p:spPr>
          <a:xfrm>
            <a:off x="8556517" y="1434043"/>
            <a:ext cx="17434" cy="3430629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xmlns="" id="{E10F004E-65AA-73F5-7863-5BBC7219D845}"/>
              </a:ext>
            </a:extLst>
          </p:cNvPr>
          <p:cNvSpPr txBox="1"/>
          <p:nvPr/>
        </p:nvSpPr>
        <p:spPr>
          <a:xfrm rot="16200000">
            <a:off x="7826110" y="3247917"/>
            <a:ext cx="9929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b="1" i="1" dirty="0">
                <a:solidFill>
                  <a:srgbClr val="FF0000"/>
                </a:solidFill>
              </a:rPr>
              <a:t>DC </a:t>
            </a:r>
            <a:r>
              <a:rPr lang="it-IT" sz="1400" b="1" i="1" dirty="0" err="1">
                <a:solidFill>
                  <a:srgbClr val="FF0000"/>
                </a:solidFill>
              </a:rPr>
              <a:t>voltage</a:t>
            </a:r>
            <a:endParaRPr lang="it-IT" sz="1400" b="1" i="1" dirty="0">
              <a:solidFill>
                <a:srgbClr val="FF0000"/>
              </a:solidFill>
            </a:endParaRP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xmlns="" id="{9AA03BAE-51A1-152D-8A00-2BB4C70C58D8}"/>
              </a:ext>
            </a:extLst>
          </p:cNvPr>
          <p:cNvCxnSpPr/>
          <p:nvPr/>
        </p:nvCxnSpPr>
        <p:spPr>
          <a:xfrm flipH="1">
            <a:off x="2358488" y="1386396"/>
            <a:ext cx="1109106" cy="883783"/>
          </a:xfrm>
          <a:prstGeom prst="straightConnector1">
            <a:avLst/>
          </a:prstGeom>
          <a:ln w="25400">
            <a:solidFill>
              <a:srgbClr val="C791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xmlns="" id="{A556533F-7EB2-02DB-A2EE-40918B784AFA}"/>
              </a:ext>
            </a:extLst>
          </p:cNvPr>
          <p:cNvSpPr txBox="1"/>
          <p:nvPr/>
        </p:nvSpPr>
        <p:spPr>
          <a:xfrm>
            <a:off x="8436959" y="3791696"/>
            <a:ext cx="1417546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ea typeface="华文楷体"/>
                <a:cs typeface="华文楷体"/>
              </a:rPr>
              <a:t>magnetic</a:t>
            </a:r>
          </a:p>
          <a:p>
            <a:pPr algn="ctr"/>
            <a:r>
              <a:rPr lang="en-US" sz="1600" dirty="0">
                <a:ea typeface="华文楷体"/>
                <a:cs typeface="华文楷体"/>
              </a:rPr>
              <a:t>reconnection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xmlns="" id="{5472D9A1-EFD3-F41B-914E-37AE85F74E46}"/>
              </a:ext>
            </a:extLst>
          </p:cNvPr>
          <p:cNvSpPr txBox="1"/>
          <p:nvPr/>
        </p:nvSpPr>
        <p:spPr>
          <a:xfrm>
            <a:off x="66633" y="6078821"/>
            <a:ext cx="121781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i="1" dirty="0"/>
              <a:t>try </a:t>
            </a:r>
            <a:r>
              <a:rPr lang="x-none" sz="2000" b="1" i="1" dirty="0"/>
              <a:t>and unify into a single machine all requirements for magnetic confinement: formation, sustainment &amp; heating</a:t>
            </a:r>
          </a:p>
        </p:txBody>
      </p:sp>
    </p:spTree>
    <p:extLst>
      <p:ext uri="{BB962C8B-B14F-4D97-AF65-F5344CB8AC3E}">
        <p14:creationId xmlns:p14="http://schemas.microsoft.com/office/powerpoint/2010/main" val="3342127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014609" y="665750"/>
            <a:ext cx="5251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 err="1">
                <a:solidFill>
                  <a:srgbClr val="E217A7"/>
                </a:solidFill>
                <a:cs typeface="Comic Sans MS"/>
              </a:rPr>
              <a:t>Spheromak</a:t>
            </a:r>
            <a:r>
              <a:rPr lang="en-US" b="1" dirty="0">
                <a:solidFill>
                  <a:srgbClr val="E217A7"/>
                </a:solidFill>
                <a:cs typeface="Comic Sans MS"/>
              </a:rPr>
              <a:t> tilt instability: </a:t>
            </a:r>
            <a:r>
              <a:rPr lang="en-US" b="1" dirty="0">
                <a:solidFill>
                  <a:srgbClr val="FF0000"/>
                </a:solidFill>
                <a:cs typeface="Comic Sans MS"/>
              </a:rPr>
              <a:t>toroidal </a:t>
            </a:r>
            <a:r>
              <a:rPr lang="en-US" b="1" dirty="0">
                <a:solidFill>
                  <a:srgbClr val="FF0000"/>
                </a:solidFill>
                <a:ea typeface="Times"/>
                <a:cs typeface="Comic Sans MS"/>
              </a:rPr>
              <a:t>dipole of vertical </a:t>
            </a:r>
          </a:p>
          <a:p>
            <a:pPr algn="r"/>
            <a:r>
              <a:rPr lang="en-US" b="1" dirty="0">
                <a:solidFill>
                  <a:srgbClr val="FF0000"/>
                </a:solidFill>
                <a:ea typeface="Times"/>
                <a:cs typeface="Comic Sans MS"/>
              </a:rPr>
              <a:t>field </a:t>
            </a:r>
            <a:r>
              <a:rPr lang="en-US" b="1" dirty="0">
                <a:ea typeface="Times"/>
                <a:cs typeface="Comic Sans MS"/>
              </a:rPr>
              <a:t>overturns </a:t>
            </a:r>
            <a:r>
              <a:rPr lang="en-US" b="1" dirty="0">
                <a:solidFill>
                  <a:srgbClr val="E217A7"/>
                </a:solidFill>
                <a:ea typeface="Times"/>
                <a:cs typeface="Comic Sans MS"/>
              </a:rPr>
              <a:t>plasma current toroidal dipole</a:t>
            </a:r>
            <a:endParaRPr lang="en-US" b="1" dirty="0">
              <a:ea typeface="Times"/>
              <a:cs typeface="Comic Sans M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04698" y="1832949"/>
            <a:ext cx="547146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ea typeface="Times"/>
                <a:cs typeface="Comic Sans MS"/>
              </a:rPr>
              <a:t>But PROTO-SPHERA dipoles:</a:t>
            </a:r>
            <a:endParaRPr lang="en-US" b="1" dirty="0">
              <a:solidFill>
                <a:srgbClr val="FF0000"/>
              </a:solidFill>
              <a:ea typeface="华文细黑"/>
              <a:cs typeface="华文细黑"/>
            </a:endParaRPr>
          </a:p>
          <a:p>
            <a:r>
              <a:rPr lang="en-US" b="1" dirty="0">
                <a:solidFill>
                  <a:srgbClr val="FF0000"/>
                </a:solidFill>
                <a:ea typeface="华文细黑"/>
                <a:cs typeface="华文细黑"/>
              </a:rPr>
              <a:t>“Group A” PF compression</a:t>
            </a:r>
            <a:r>
              <a:rPr lang="en-US" b="1" dirty="0">
                <a:ea typeface="华文细黑"/>
                <a:cs typeface="华文细黑"/>
              </a:rPr>
              <a:t> </a:t>
            </a:r>
            <a:r>
              <a:rPr lang="en-US" b="1" dirty="0">
                <a:solidFill>
                  <a:srgbClr val="FF0000"/>
                </a:solidFill>
                <a:ea typeface="华文细黑"/>
                <a:cs typeface="华文细黑"/>
              </a:rPr>
              <a:t>coils </a:t>
            </a:r>
            <a:r>
              <a:rPr lang="en-US" b="1" dirty="0">
                <a:solidFill>
                  <a:srgbClr val="000000"/>
                </a:solidFill>
                <a:ea typeface="华文细黑"/>
                <a:cs typeface="华文细黑"/>
              </a:rPr>
              <a:t>against </a:t>
            </a:r>
            <a:r>
              <a:rPr lang="en-US" b="1" dirty="0">
                <a:solidFill>
                  <a:srgbClr val="E217A7"/>
                </a:solidFill>
                <a:ea typeface="华文细黑"/>
                <a:cs typeface="华文细黑"/>
              </a:rPr>
              <a:t>Plasma dipole </a:t>
            </a:r>
          </a:p>
          <a:p>
            <a:r>
              <a:rPr lang="en-US" b="1" dirty="0">
                <a:solidFill>
                  <a:srgbClr val="00C060"/>
                </a:solidFill>
                <a:ea typeface="华文细黑"/>
                <a:cs typeface="华文细黑"/>
              </a:rPr>
              <a:t>“Group B” PF shaping coils </a:t>
            </a:r>
            <a:r>
              <a:rPr lang="en-US" b="1" dirty="0">
                <a:ea typeface="华文细黑"/>
                <a:cs typeface="华文细黑"/>
              </a:rPr>
              <a:t>aligned to </a:t>
            </a:r>
            <a:r>
              <a:rPr lang="en-US" b="1" dirty="0">
                <a:solidFill>
                  <a:srgbClr val="000000"/>
                </a:solidFill>
                <a:ea typeface="华文细黑"/>
                <a:cs typeface="华文细黑"/>
              </a:rPr>
              <a:t> </a:t>
            </a:r>
            <a:r>
              <a:rPr lang="en-US" b="1" dirty="0">
                <a:solidFill>
                  <a:srgbClr val="E217A7"/>
                </a:solidFill>
                <a:ea typeface="华文细黑"/>
                <a:cs typeface="华文细黑"/>
              </a:rPr>
              <a:t>Plasma dipole</a:t>
            </a:r>
          </a:p>
          <a:p>
            <a:r>
              <a:rPr lang="en-US" b="1" dirty="0">
                <a:ea typeface="华文细黑"/>
                <a:cs typeface="华文细黑"/>
              </a:rPr>
              <a:t>result: </a:t>
            </a:r>
            <a:r>
              <a:rPr lang="en-US" b="1" dirty="0">
                <a:solidFill>
                  <a:srgbClr val="00C060"/>
                </a:solidFill>
                <a:ea typeface="华文细黑"/>
                <a:cs typeface="华文细黑"/>
              </a:rPr>
              <a:t>rigid tilt instability is stabilized without any</a:t>
            </a:r>
          </a:p>
          <a:p>
            <a:r>
              <a:rPr lang="en-US" b="1" dirty="0">
                <a:solidFill>
                  <a:srgbClr val="00C060"/>
                </a:solidFill>
                <a:ea typeface="华文细黑"/>
                <a:cs typeface="华文细黑"/>
              </a:rPr>
              <a:t>stabilizing shell around the plasma (as </a:t>
            </a:r>
            <a:r>
              <a:rPr lang="en-US" b="1" dirty="0" err="1">
                <a:solidFill>
                  <a:srgbClr val="00C060"/>
                </a:solidFill>
                <a:ea typeface="华文细黑"/>
                <a:cs typeface="华文细黑"/>
              </a:rPr>
              <a:t>Spheromaks</a:t>
            </a:r>
            <a:r>
              <a:rPr lang="en-US" b="1" dirty="0">
                <a:solidFill>
                  <a:srgbClr val="00C060"/>
                </a:solidFill>
                <a:ea typeface="华文细黑"/>
                <a:cs typeface="华文细黑"/>
              </a:rPr>
              <a:t> do)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AC47CDB2-82B8-5446-AB21-CB9B2D3D41B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5341" y="508974"/>
            <a:ext cx="2269833" cy="2926556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89C7B52B-1891-884C-8D1C-83A431A15B3C}"/>
              </a:ext>
            </a:extLst>
          </p:cNvPr>
          <p:cNvCxnSpPr>
            <a:cxnSpLocks/>
          </p:cNvCxnSpPr>
          <p:nvPr/>
        </p:nvCxnSpPr>
        <p:spPr>
          <a:xfrm>
            <a:off x="0" y="3471277"/>
            <a:ext cx="1219200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 descr="PS-to-TS3.jpg">
            <a:extLst>
              <a:ext uri="{FF2B5EF4-FFF2-40B4-BE49-F238E27FC236}">
                <a16:creationId xmlns:a16="http://schemas.microsoft.com/office/drawing/2014/main" xmlns="" id="{590F590C-A8FA-B142-81EF-ED68F20324C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00401" y="4469914"/>
            <a:ext cx="3668347" cy="193088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0563309D-AD7E-654D-B1F5-B0859B926C34}"/>
              </a:ext>
            </a:extLst>
          </p:cNvPr>
          <p:cNvSpPr txBox="1"/>
          <p:nvPr/>
        </p:nvSpPr>
        <p:spPr>
          <a:xfrm>
            <a:off x="3505201" y="4188024"/>
            <a:ext cx="29179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b="1" dirty="0">
                <a:solidFill>
                  <a:srgbClr val="008000"/>
                </a:solidFill>
                <a:ea typeface="华文细黑"/>
                <a:cs typeface="华文细黑"/>
              </a:rPr>
              <a:t>	</a:t>
            </a:r>
            <a:r>
              <a:rPr lang="en-US" altLang="zh-CN" sz="1200" b="1" dirty="0">
                <a:solidFill>
                  <a:srgbClr val="008000"/>
                </a:solidFill>
                <a:ea typeface="华文细黑"/>
                <a:cs typeface="华文细黑"/>
              </a:rPr>
              <a:t>Stable </a:t>
            </a:r>
            <a:r>
              <a:rPr lang="en-US" sz="1200" b="1" dirty="0">
                <a:solidFill>
                  <a:srgbClr val="008000"/>
                </a:solidFill>
                <a:ea typeface="华文细黑"/>
                <a:cs typeface="华文细黑"/>
              </a:rPr>
              <a:t>←  </a:t>
            </a:r>
            <a:r>
              <a:rPr lang="en-US" sz="1200" b="1" dirty="0">
                <a:solidFill>
                  <a:srgbClr val="FF0000"/>
                </a:solidFill>
                <a:ea typeface="华文细黑"/>
                <a:cs typeface="华文细黑"/>
              </a:rPr>
              <a:t>→</a:t>
            </a:r>
            <a:r>
              <a:rPr lang="en-US" sz="1200" b="1" dirty="0">
                <a:ea typeface="华文细黑"/>
                <a:cs typeface="华文细黑"/>
              </a:rPr>
              <a:t> </a:t>
            </a:r>
            <a:r>
              <a:rPr lang="en-US" altLang="zh-CN" sz="1200" b="1" dirty="0">
                <a:solidFill>
                  <a:srgbClr val="FF0000"/>
                </a:solidFill>
                <a:ea typeface="华文细黑"/>
                <a:cs typeface="华文细黑"/>
              </a:rPr>
              <a:t>Unstable</a:t>
            </a:r>
            <a:endParaRPr lang="en-US" sz="1200" b="1" dirty="0">
              <a:solidFill>
                <a:srgbClr val="FF0000"/>
              </a:solidFill>
              <a:ea typeface="华文细黑"/>
              <a:cs typeface="华文细黑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xmlns="" id="{A6CC23F6-CB1D-5C4C-95FB-F73B2B14F23C}"/>
              </a:ext>
            </a:extLst>
          </p:cNvPr>
          <p:cNvCxnSpPr>
            <a:cxnSpLocks/>
          </p:cNvCxnSpPr>
          <p:nvPr/>
        </p:nvCxnSpPr>
        <p:spPr>
          <a:xfrm>
            <a:off x="5105400" y="4267200"/>
            <a:ext cx="0" cy="2093606"/>
          </a:xfrm>
          <a:prstGeom prst="line">
            <a:avLst/>
          </a:prstGeom>
          <a:ln>
            <a:solidFill>
              <a:srgbClr val="17375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2FA907DA-18B4-8E40-A7C3-4613DE041855}"/>
              </a:ext>
            </a:extLst>
          </p:cNvPr>
          <p:cNvSpPr txBox="1"/>
          <p:nvPr/>
        </p:nvSpPr>
        <p:spPr>
          <a:xfrm>
            <a:off x="7615328" y="5130464"/>
            <a:ext cx="34106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(cutting shorter &amp; shorter</a:t>
            </a:r>
          </a:p>
          <a:p>
            <a:pPr algn="ctr"/>
            <a:r>
              <a:rPr lang="en-US" sz="1600" i="1" dirty="0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the Plasma </a:t>
            </a:r>
            <a:r>
              <a:rPr lang="en-US" sz="1600" i="1" dirty="0" err="1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Centerpost</a:t>
            </a:r>
            <a:endParaRPr lang="en-US" sz="1600" i="1" dirty="0"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</a:endParaRPr>
          </a:p>
          <a:p>
            <a:pPr algn="ctr"/>
            <a:r>
              <a:rPr lang="en-US" sz="1600" i="1" dirty="0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destabilizes the configuration)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xmlns="" id="{7997273A-77C1-5045-84DF-AE2054020CBE}"/>
              </a:ext>
            </a:extLst>
          </p:cNvPr>
          <p:cNvSpPr/>
          <p:nvPr/>
        </p:nvSpPr>
        <p:spPr>
          <a:xfrm>
            <a:off x="7368366" y="4038601"/>
            <a:ext cx="3810000" cy="1015663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 algn="ctr"/>
            <a:r>
              <a:rPr lang="en-GB" sz="2000" b="1" cap="all" dirty="0">
                <a:solidFill>
                  <a:prstClr val="white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cs typeface="Comic Sans MS"/>
              </a:rPr>
              <a:t>Mushroom-shaped plasma FACING ANNULAR ELECTRODES </a:t>
            </a:r>
          </a:p>
          <a:p>
            <a:pPr lvl="0" algn="ctr"/>
            <a:r>
              <a:rPr lang="en-GB" sz="2000" b="1" cap="all" dirty="0">
                <a:solidFill>
                  <a:prstClr val="white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cs typeface="Comic Sans MS"/>
              </a:rPr>
              <a:t>PROVIDES ideal MHD stability</a:t>
            </a:r>
            <a:endParaRPr lang="en-US" sz="2000" b="1" cap="all" dirty="0">
              <a:solidFill>
                <a:prstClr val="white"/>
              </a:solidFill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  <a:cs typeface="Comic Sans M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7414681B-F45F-5B49-B208-5BD945218B2B}"/>
              </a:ext>
            </a:extLst>
          </p:cNvPr>
          <p:cNvSpPr/>
          <p:nvPr/>
        </p:nvSpPr>
        <p:spPr>
          <a:xfrm>
            <a:off x="7368366" y="6019800"/>
            <a:ext cx="3810000" cy="707886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b="1" i="1" dirty="0">
                <a:solidFill>
                  <a:schemeClr val="bg1"/>
                </a:solidFill>
                <a:latin typeface="Lora" panose="02000503000000020004" pitchFamily="2" charset="77"/>
              </a:rPr>
              <a:t>β</a:t>
            </a:r>
            <a:r>
              <a:rPr lang="en-US" sz="2000" b="1" i="1" dirty="0">
                <a:solidFill>
                  <a:schemeClr val="bg1"/>
                </a:solidFill>
                <a:latin typeface="Lora" panose="02000503000000020004" pitchFamily="2" charset="77"/>
              </a:rPr>
              <a:t> = 1</a:t>
            </a:r>
            <a:r>
              <a:rPr lang="en-US" sz="2000" b="1" dirty="0">
                <a:solidFill>
                  <a:schemeClr val="bg1"/>
                </a:solidFill>
              </a:rPr>
              <a:t>  is achievable</a:t>
            </a:r>
          </a:p>
          <a:p>
            <a:r>
              <a:rPr lang="en-US" sz="2000" b="1" dirty="0">
                <a:solidFill>
                  <a:schemeClr val="bg1"/>
                </a:solidFill>
              </a:rPr>
              <a:t>no nearby metal shell is required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DDA12FAA-9465-BE48-8BEF-817C57CD0DFC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65174" y="948332"/>
            <a:ext cx="1439524" cy="18598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7219D0BE-DA04-5246-8F03-EBE73A8E0D9F}"/>
              </a:ext>
            </a:extLst>
          </p:cNvPr>
          <p:cNvSpPr txBox="1"/>
          <p:nvPr/>
        </p:nvSpPr>
        <p:spPr>
          <a:xfrm>
            <a:off x="3411578" y="6467831"/>
            <a:ext cx="28792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600" b="1" i="1" dirty="0"/>
              <a:t>Ideal MHD </a:t>
            </a:r>
            <a:r>
              <a:rPr lang="it-IT" sz="1600" b="1" i="1" dirty="0" err="1"/>
              <a:t>stability</a:t>
            </a:r>
            <a:r>
              <a:rPr lang="it-IT" sz="1600" b="1" i="1" dirty="0"/>
              <a:t> </a:t>
            </a:r>
            <a:r>
              <a:rPr lang="it-IT" sz="1600" b="1" i="1" dirty="0" err="1"/>
              <a:t>calculations</a:t>
            </a:r>
            <a:endParaRPr lang="it-IT" sz="1600" b="1" i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763B477B-62F3-3F41-139D-7231EF6E10B0}"/>
              </a:ext>
            </a:extLst>
          </p:cNvPr>
          <p:cNvSpPr txBox="1"/>
          <p:nvPr/>
        </p:nvSpPr>
        <p:spPr>
          <a:xfrm>
            <a:off x="8955407" y="1711446"/>
            <a:ext cx="31575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x-none" b="1" i="1" dirty="0">
                <a:solidFill>
                  <a:srgbClr val="6DB5EA"/>
                </a:solidFill>
              </a:rPr>
              <a:t>Spheromak</a:t>
            </a:r>
            <a:r>
              <a:rPr lang="x-none" b="1" i="1" dirty="0"/>
              <a:t>      </a:t>
            </a:r>
            <a:r>
              <a:rPr lang="en-GB" b="1" i="1" dirty="0">
                <a:solidFill>
                  <a:srgbClr val="C63F1E"/>
                </a:solidFill>
              </a:rPr>
              <a:t>t</a:t>
            </a:r>
            <a:r>
              <a:rPr lang="x-none" b="1" i="1" dirty="0">
                <a:solidFill>
                  <a:srgbClr val="C63F1E"/>
                </a:solidFill>
              </a:rPr>
              <a:t>ilt instability</a:t>
            </a:r>
          </a:p>
          <a:p>
            <a:pPr algn="r"/>
            <a:r>
              <a:rPr lang="en-GB" b="1" i="1" dirty="0"/>
              <a:t>a</a:t>
            </a:r>
            <a:r>
              <a:rPr lang="x-none" b="1" i="1" dirty="0"/>
              <a:t>voided by PROTO-SPHERA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D5179606-A52F-AA45-7FF5-9E08B555DB23}"/>
              </a:ext>
            </a:extLst>
          </p:cNvPr>
          <p:cNvSpPr txBox="1"/>
          <p:nvPr/>
        </p:nvSpPr>
        <p:spPr>
          <a:xfrm>
            <a:off x="459419" y="3466834"/>
            <a:ext cx="7705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/>
              <a:t>The stability was confirmed by full Ideal MHD calculations*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3163FBEA-F555-0DBB-6B03-E33DD71F70CA}"/>
              </a:ext>
            </a:extLst>
          </p:cNvPr>
          <p:cNvSpPr/>
          <p:nvPr/>
        </p:nvSpPr>
        <p:spPr>
          <a:xfrm>
            <a:off x="-4787" y="-4985"/>
            <a:ext cx="9077623" cy="553998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US" sz="3000" b="1" dirty="0">
                <a:solidFill>
                  <a:srgbClr val="FFFF00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Ideal MHD stability of PROTO-SPHERA not far from CKF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91DD0E7B-9276-2CCA-8DE7-A7CD2CB17A2B}"/>
              </a:ext>
            </a:extLst>
          </p:cNvPr>
          <p:cNvSpPr txBox="1"/>
          <p:nvPr/>
        </p:nvSpPr>
        <p:spPr>
          <a:xfrm>
            <a:off x="9011504" y="3569374"/>
            <a:ext cx="22780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/>
              <a:t>*Micozzi P </a:t>
            </a:r>
            <a:r>
              <a:rPr lang="en-GB" sz="1200" i="1" dirty="0" err="1">
                <a:effectLst/>
              </a:rPr>
              <a:t>Nucl</a:t>
            </a:r>
            <a:r>
              <a:rPr lang="en-GB" sz="1200" i="1" dirty="0">
                <a:effectLst/>
              </a:rPr>
              <a:t>. Fusion </a:t>
            </a:r>
            <a:r>
              <a:rPr lang="en-GB" sz="1200" dirty="0">
                <a:effectLst/>
              </a:rPr>
              <a:t>50 (2010)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F67596AF-5118-28C0-5AFC-6256B76E600A}"/>
              </a:ext>
            </a:extLst>
          </p:cNvPr>
          <p:cNvPicPr/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215779" y="3886201"/>
            <a:ext cx="1775188" cy="29201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3ED24DD9-64D2-68FD-77C9-F852368DA443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94154" y="222706"/>
            <a:ext cx="1229840" cy="1428202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xmlns="" id="{89F0E67C-7465-AFF1-139E-57E529E00401}"/>
              </a:ext>
            </a:extLst>
          </p:cNvPr>
          <p:cNvCxnSpPr>
            <a:cxnSpLocks/>
          </p:cNvCxnSpPr>
          <p:nvPr/>
        </p:nvCxnSpPr>
        <p:spPr>
          <a:xfrm flipH="1">
            <a:off x="2229492" y="4050652"/>
            <a:ext cx="5157626" cy="282496"/>
          </a:xfrm>
          <a:prstGeom prst="straightConnector1">
            <a:avLst/>
          </a:prstGeom>
          <a:ln w="31750">
            <a:solidFill>
              <a:srgbClr val="001F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lide Number Placeholder 1">
            <a:extLst>
              <a:ext uri="{FF2B5EF4-FFF2-40B4-BE49-F238E27FC236}">
                <a16:creationId xmlns:a16="http://schemas.microsoft.com/office/drawing/2014/main" xmlns="" id="{AAE8977D-4E22-2AD8-9517-3CB258B60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6862" y="6550097"/>
            <a:ext cx="352188" cy="307903"/>
          </a:xfrm>
        </p:spPr>
        <p:txBody>
          <a:bodyPr/>
          <a:lstStyle/>
          <a:p>
            <a:fld id="{2931D3C5-CE05-414F-AD29-1897E3C52757}" type="slidenum">
              <a:rPr lang="x-none" smtClean="0"/>
              <a:t>18</a:t>
            </a:fld>
            <a:endParaRPr lang="x-none" dirty="0"/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xmlns="" id="{63B5D6D1-27A8-9F5E-2A68-5CC3989E8187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32881" y="297776"/>
            <a:ext cx="1284731" cy="1284731"/>
          </a:xfrm>
          <a:prstGeom prst="rect">
            <a:avLst/>
          </a:prstGeom>
        </p:spPr>
      </p:pic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xmlns="" id="{EFBC716A-9697-E0D7-E04B-B4CF02F086E8}"/>
              </a:ext>
            </a:extLst>
          </p:cNvPr>
          <p:cNvCxnSpPr/>
          <p:nvPr/>
        </p:nvCxnSpPr>
        <p:spPr>
          <a:xfrm>
            <a:off x="6991109" y="2034611"/>
            <a:ext cx="2187615" cy="0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28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8">
            <a:extLst>
              <a:ext uri="{FF2B5EF4-FFF2-40B4-BE49-F238E27FC236}">
                <a16:creationId xmlns:a16="http://schemas.microsoft.com/office/drawing/2014/main" xmlns="" id="{3481902B-B73E-4CCE-238C-EE72139529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257" y="1847761"/>
            <a:ext cx="191842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rgbClr val="436FC1"/>
                </a:solidFill>
                <a:cs typeface="Comic Sans MS"/>
              </a:rPr>
              <a:t>Future</a:t>
            </a:r>
          </a:p>
          <a:p>
            <a:pPr algn="ctr"/>
            <a:r>
              <a:rPr lang="en-US" sz="1600" b="1" dirty="0">
                <a:cs typeface="Comic Sans MS"/>
              </a:rPr>
              <a:t>Phase-2</a:t>
            </a:r>
            <a:r>
              <a:rPr lang="en-US" sz="1600" dirty="0">
                <a:cs typeface="Comic Sans MS"/>
              </a:rPr>
              <a:t>: </a:t>
            </a:r>
            <a:r>
              <a:rPr lang="en-US" sz="1600" b="1" dirty="0">
                <a:solidFill>
                  <a:srgbClr val="00B050"/>
                </a:solidFill>
                <a:cs typeface="Comic Sans MS"/>
              </a:rPr>
              <a:t>8 PF </a:t>
            </a:r>
            <a:r>
              <a:rPr lang="en-US" sz="1600" b="1" dirty="0">
                <a:cs typeface="Comic Sans MS"/>
              </a:rPr>
              <a:t>+</a:t>
            </a:r>
            <a:r>
              <a:rPr lang="en-US" sz="1600" b="1" dirty="0">
                <a:solidFill>
                  <a:srgbClr val="FF0000"/>
                </a:solidFill>
                <a:cs typeface="Comic Sans MS"/>
              </a:rPr>
              <a:t> 6 PF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030185E3-38CA-747F-6941-6FA57D73F8C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932577" y="1417613"/>
            <a:ext cx="1850484" cy="3038320"/>
          </a:xfrm>
          <a:prstGeom prst="rect">
            <a:avLst/>
          </a:prstGeom>
        </p:spPr>
      </p:pic>
      <p:sp>
        <p:nvSpPr>
          <p:cNvPr id="29" name="Right Arrow 28">
            <a:extLst>
              <a:ext uri="{FF2B5EF4-FFF2-40B4-BE49-F238E27FC236}">
                <a16:creationId xmlns:a16="http://schemas.microsoft.com/office/drawing/2014/main" xmlns="" id="{5BA648EF-49AB-07F8-4CF7-9B38B792E4B2}"/>
              </a:ext>
            </a:extLst>
          </p:cNvPr>
          <p:cNvSpPr/>
          <p:nvPr/>
        </p:nvSpPr>
        <p:spPr>
          <a:xfrm>
            <a:off x="6021873" y="2689242"/>
            <a:ext cx="437703" cy="2154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xmlns="" id="{7DD29EB3-9CD8-290C-8664-E89A3853C763}"/>
              </a:ext>
            </a:extLst>
          </p:cNvPr>
          <p:cNvSpPr txBox="1"/>
          <p:nvPr/>
        </p:nvSpPr>
        <p:spPr>
          <a:xfrm>
            <a:off x="4139382" y="1765310"/>
            <a:ext cx="1577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b="1" dirty="0">
                <a:solidFill>
                  <a:srgbClr val="3927D2"/>
                </a:solidFill>
              </a:rPr>
              <a:t>Argon</a:t>
            </a:r>
            <a:r>
              <a:rPr lang="x-none" sz="1200" b="1" dirty="0"/>
              <a:t>           </a:t>
            </a:r>
            <a:r>
              <a:rPr lang="x-none" sz="1200" b="1" dirty="0">
                <a:solidFill>
                  <a:srgbClr val="CA05CA"/>
                </a:solidFill>
              </a:rPr>
              <a:t>Hydrogen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xmlns="" id="{1033E9A7-E29D-336C-8CE7-4E00DB32092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356626"/>
            <a:ext cx="4207390" cy="3122325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xmlns="" id="{0CB54CEB-017C-A89F-BFED-00A2C26BBA6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20479" y="2139727"/>
            <a:ext cx="792498" cy="1371631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xmlns="" id="{9A50F8F2-E215-90B9-39F1-1CA1854B6999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27964" y="2174487"/>
            <a:ext cx="762017" cy="1371631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xmlns="" id="{1995F551-155D-52E0-DDB6-20E5AFDA24B3}"/>
              </a:ext>
            </a:extLst>
          </p:cNvPr>
          <p:cNvSpPr/>
          <p:nvPr/>
        </p:nvSpPr>
        <p:spPr>
          <a:xfrm>
            <a:off x="3997326" y="3600633"/>
            <a:ext cx="216025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0" hangingPunct="0"/>
            <a:r>
              <a:rPr lang="en-US" sz="1600" b="1" dirty="0" err="1">
                <a:solidFill>
                  <a:srgbClr val="9D8686"/>
                </a:solidFill>
              </a:rPr>
              <a:t>Centerpost</a:t>
            </a:r>
            <a:r>
              <a:rPr lang="en-US" sz="1600" b="1" dirty="0">
                <a:solidFill>
                  <a:srgbClr val="9D8686"/>
                </a:solidFill>
              </a:rPr>
              <a:t> I</a:t>
            </a:r>
            <a:r>
              <a:rPr lang="en-US" sz="1600" b="1" baseline="-25000" dirty="0">
                <a:solidFill>
                  <a:srgbClr val="9D8686"/>
                </a:solidFill>
              </a:rPr>
              <a:t>CP</a:t>
            </a:r>
            <a:r>
              <a:rPr lang="en-US" sz="1600" b="1" dirty="0">
                <a:solidFill>
                  <a:srgbClr val="9D8686"/>
                </a:solidFill>
              </a:rPr>
              <a:t> = 10 kA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xmlns="" id="{642454AE-2050-E7BE-D8AD-DE07AE11B26C}"/>
              </a:ext>
            </a:extLst>
          </p:cNvPr>
          <p:cNvSpPr/>
          <p:nvPr/>
        </p:nvSpPr>
        <p:spPr>
          <a:xfrm>
            <a:off x="-37460" y="-13580"/>
            <a:ext cx="12212485" cy="93420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2" name="TextBox 7">
            <a:extLst>
              <a:ext uri="{FF2B5EF4-FFF2-40B4-BE49-F238E27FC236}">
                <a16:creationId xmlns:a16="http://schemas.microsoft.com/office/drawing/2014/main" xmlns="" id="{96770993-CB97-8B3C-8D3C-AE8DACF2A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5335" y="1468922"/>
            <a:ext cx="218042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dirty="0">
                <a:cs typeface="Comic Sans MS"/>
              </a:rPr>
              <a:t>Phase-1: </a:t>
            </a:r>
            <a:r>
              <a:rPr lang="en-US" sz="1600" b="1" dirty="0">
                <a:solidFill>
                  <a:srgbClr val="00B050"/>
                </a:solidFill>
                <a:cs typeface="Comic Sans MS"/>
              </a:rPr>
              <a:t>8 PF-B coils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xmlns="" id="{4F60C189-C41A-EAA3-25DE-FC73E487C0C1}"/>
              </a:ext>
            </a:extLst>
          </p:cNvPr>
          <p:cNvSpPr txBox="1"/>
          <p:nvPr/>
        </p:nvSpPr>
        <p:spPr>
          <a:xfrm>
            <a:off x="2151008" y="999191"/>
            <a:ext cx="3792249" cy="400110"/>
          </a:xfrm>
          <a:prstGeom prst="rect">
            <a:avLst/>
          </a:prstGeom>
          <a:gradFill>
            <a:gsLst>
              <a:gs pos="78000">
                <a:schemeClr val="accent5">
                  <a:lumMod val="60000"/>
                  <a:lumOff val="40000"/>
                </a:schemeClr>
              </a:gs>
              <a:gs pos="0">
                <a:schemeClr val="accent5">
                  <a:lumMod val="60000"/>
                  <a:lumOff val="40000"/>
                </a:schemeClr>
              </a:gs>
              <a:gs pos="98000">
                <a:schemeClr val="accent5">
                  <a:lumMod val="60000"/>
                  <a:lumOff val="40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b="1" i="1" dirty="0" err="1">
                <a:solidFill>
                  <a:srgbClr val="C00000"/>
                </a:solidFill>
              </a:rPr>
              <a:t>Centerpost</a:t>
            </a:r>
            <a:r>
              <a:rPr lang="en-US" sz="2000" b="1" i="1" dirty="0">
                <a:solidFill>
                  <a:srgbClr val="C00000"/>
                </a:solidFill>
              </a:rPr>
              <a:t> Plasma duration: 1 sec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5512E814-AE54-5632-1AD8-ADD999B27ED0}"/>
              </a:ext>
            </a:extLst>
          </p:cNvPr>
          <p:cNvSpPr txBox="1"/>
          <p:nvPr/>
        </p:nvSpPr>
        <p:spPr>
          <a:xfrm>
            <a:off x="5577561" y="1518311"/>
            <a:ext cx="49122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600" dirty="0">
                <a:solidFill>
                  <a:srgbClr val="436FC1"/>
                </a:solidFill>
              </a:rPr>
              <a:t>(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217CAE1A-4DB3-71F5-000C-512D44429AFD}"/>
              </a:ext>
            </a:extLst>
          </p:cNvPr>
          <p:cNvSpPr txBox="1"/>
          <p:nvPr/>
        </p:nvSpPr>
        <p:spPr>
          <a:xfrm>
            <a:off x="9625806" y="1473611"/>
            <a:ext cx="39127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600" dirty="0">
                <a:solidFill>
                  <a:srgbClr val="436FC1"/>
                </a:solidFill>
              </a:rPr>
              <a:t>)</a:t>
            </a:r>
          </a:p>
        </p:txBody>
      </p:sp>
      <p:sp>
        <p:nvSpPr>
          <p:cNvPr id="10" name="Down Arrow 9">
            <a:extLst>
              <a:ext uri="{FF2B5EF4-FFF2-40B4-BE49-F238E27FC236}">
                <a16:creationId xmlns:a16="http://schemas.microsoft.com/office/drawing/2014/main" xmlns="" id="{45199818-1C79-592C-5025-72F2443BE081}"/>
              </a:ext>
            </a:extLst>
          </p:cNvPr>
          <p:cNvSpPr/>
          <p:nvPr/>
        </p:nvSpPr>
        <p:spPr>
          <a:xfrm>
            <a:off x="4329999" y="3993702"/>
            <a:ext cx="176542" cy="434727"/>
          </a:xfrm>
          <a:prstGeom prst="downArrow">
            <a:avLst/>
          </a:prstGeom>
          <a:solidFill>
            <a:srgbClr val="13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4" name="Slide Number Placeholder 38">
            <a:extLst>
              <a:ext uri="{FF2B5EF4-FFF2-40B4-BE49-F238E27FC236}">
                <a16:creationId xmlns:a16="http://schemas.microsoft.com/office/drawing/2014/main" xmlns="" id="{54F45004-349D-05EC-4A1C-19E0EE805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512" y="6492875"/>
            <a:ext cx="391274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19</a:t>
            </a:fld>
            <a:endParaRPr lang="x-non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B73A7A23-515A-3250-3FAB-CA4F53A1B59C}"/>
              </a:ext>
            </a:extLst>
          </p:cNvPr>
          <p:cNvSpPr txBox="1"/>
          <p:nvPr/>
        </p:nvSpPr>
        <p:spPr>
          <a:xfrm>
            <a:off x="120753" y="5292737"/>
            <a:ext cx="4685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i="1" dirty="0">
                <a:solidFill>
                  <a:srgbClr val="0000FF"/>
                </a:solidFill>
              </a:rPr>
              <a:t>Anode-Cathode </a:t>
            </a:r>
            <a:r>
              <a:rPr lang="el-GR" sz="2000" b="1" i="1" dirty="0">
                <a:solidFill>
                  <a:srgbClr val="0000FF"/>
                </a:solidFill>
              </a:rPr>
              <a:t>Δ</a:t>
            </a:r>
            <a:r>
              <a:rPr lang="en-US" sz="2000" b="1" i="1" dirty="0">
                <a:solidFill>
                  <a:srgbClr val="0000FF"/>
                </a:solidFill>
              </a:rPr>
              <a:t>V: 90 V at break-down, </a:t>
            </a:r>
            <a:r>
              <a:rPr lang="en-US" sz="2000" b="1" i="1" dirty="0">
                <a:solidFill>
                  <a:srgbClr val="0000FF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</a:t>
            </a:r>
            <a:r>
              <a:rPr lang="en-US" sz="2000" b="1" i="1" dirty="0">
                <a:solidFill>
                  <a:srgbClr val="0000FF"/>
                </a:solidFill>
              </a:rPr>
              <a:t>200 V at 10 kA flat-top</a:t>
            </a:r>
            <a:r>
              <a:rPr lang="en-US" sz="2000" i="1" dirty="0">
                <a:solidFill>
                  <a:srgbClr val="0000FF"/>
                </a:solidFill>
              </a:rPr>
              <a:t> </a:t>
            </a:r>
            <a:endParaRPr lang="en-US" sz="2000" b="1" i="1" dirty="0">
              <a:solidFill>
                <a:srgbClr val="0000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285377EC-2A57-BD81-278F-1A2E0C228137}"/>
              </a:ext>
            </a:extLst>
          </p:cNvPr>
          <p:cNvSpPr txBox="1"/>
          <p:nvPr/>
        </p:nvSpPr>
        <p:spPr>
          <a:xfrm>
            <a:off x="399522" y="4519388"/>
            <a:ext cx="4431162" cy="707886"/>
          </a:xfrm>
          <a:prstGeom prst="rect">
            <a:avLst/>
          </a:prstGeom>
          <a:gradFill>
            <a:gsLst>
              <a:gs pos="78000">
                <a:schemeClr val="accent5">
                  <a:lumMod val="60000"/>
                  <a:lumOff val="40000"/>
                </a:schemeClr>
              </a:gs>
              <a:gs pos="0">
                <a:schemeClr val="accent5">
                  <a:lumMod val="60000"/>
                  <a:lumOff val="40000"/>
                </a:schemeClr>
              </a:gs>
              <a:gs pos="98000">
                <a:schemeClr val="accent5">
                  <a:lumMod val="60000"/>
                  <a:lumOff val="40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00FF"/>
                </a:solidFill>
              </a:rPr>
              <a:t>Argon line-averaged electron density: &lt;n</a:t>
            </a:r>
            <a:r>
              <a:rPr lang="en-US" sz="2000" b="1" baseline="-25000" dirty="0">
                <a:solidFill>
                  <a:srgbClr val="0000FF"/>
                </a:solidFill>
              </a:rPr>
              <a:t>e</a:t>
            </a:r>
            <a:r>
              <a:rPr lang="en-US" sz="2000" b="1" dirty="0">
                <a:solidFill>
                  <a:srgbClr val="0000FF"/>
                </a:solidFill>
              </a:rPr>
              <a:t>&gt; </a:t>
            </a:r>
            <a:r>
              <a:rPr lang="en-US" sz="2000" b="1" dirty="0">
                <a:solidFill>
                  <a:srgbClr val="0000FF"/>
                </a:solidFill>
                <a:sym typeface="Symbol"/>
              </a:rPr>
              <a:t>∝ </a:t>
            </a:r>
            <a:r>
              <a:rPr lang="en-US" sz="2000" b="1" dirty="0" err="1">
                <a:solidFill>
                  <a:srgbClr val="0000FF"/>
                </a:solidFill>
              </a:rPr>
              <a:t>I</a:t>
            </a:r>
            <a:r>
              <a:rPr lang="en-US" sz="2000" b="1" baseline="-25000" dirty="0" err="1">
                <a:solidFill>
                  <a:srgbClr val="0000FF"/>
                </a:solidFill>
              </a:rPr>
              <a:t>e</a:t>
            </a:r>
            <a:r>
              <a:rPr lang="en-US" sz="2000" b="1" baseline="-25000" dirty="0">
                <a:solidFill>
                  <a:srgbClr val="0000FF"/>
                </a:solidFill>
              </a:rPr>
              <a:t>    </a:t>
            </a:r>
            <a:r>
              <a:rPr lang="en-US" sz="2000" b="1" dirty="0">
                <a:solidFill>
                  <a:srgbClr val="0000FF"/>
                </a:solidFill>
              </a:rPr>
              <a:t>&lt;n</a:t>
            </a:r>
            <a:r>
              <a:rPr lang="en-US" sz="2000" b="1" baseline="-25000" dirty="0">
                <a:solidFill>
                  <a:srgbClr val="0000FF"/>
                </a:solidFill>
              </a:rPr>
              <a:t>e</a:t>
            </a:r>
            <a:r>
              <a:rPr lang="en-US" sz="2000" b="1" dirty="0">
                <a:solidFill>
                  <a:srgbClr val="0000FF"/>
                </a:solidFill>
              </a:rPr>
              <a:t>&gt;=4•10</a:t>
            </a:r>
            <a:r>
              <a:rPr lang="en-US" sz="2000" b="1" baseline="30000" dirty="0">
                <a:solidFill>
                  <a:srgbClr val="0000FF"/>
                </a:solidFill>
              </a:rPr>
              <a:t>20</a:t>
            </a:r>
            <a:r>
              <a:rPr lang="en-US" sz="2000" b="1" dirty="0">
                <a:solidFill>
                  <a:srgbClr val="0000FF"/>
                </a:solidFill>
              </a:rPr>
              <a:t> m</a:t>
            </a:r>
            <a:r>
              <a:rPr lang="en-US" sz="2000" b="1" baseline="30000" dirty="0">
                <a:solidFill>
                  <a:srgbClr val="0000FF"/>
                </a:solidFill>
              </a:rPr>
              <a:t>-3</a:t>
            </a:r>
            <a:r>
              <a:rPr lang="en-US" sz="2000" b="1" dirty="0">
                <a:solidFill>
                  <a:srgbClr val="0000FF"/>
                </a:solidFill>
              </a:rPr>
              <a:t> at I</a:t>
            </a:r>
            <a:r>
              <a:rPr lang="en-US" sz="2000" b="1" baseline="-25000" dirty="0">
                <a:solidFill>
                  <a:srgbClr val="0000FF"/>
                </a:solidFill>
              </a:rPr>
              <a:t>CP</a:t>
            </a:r>
            <a:r>
              <a:rPr lang="en-US" sz="2000" b="1" dirty="0">
                <a:solidFill>
                  <a:srgbClr val="0000FF"/>
                </a:solidFill>
              </a:rPr>
              <a:t>= 10 kA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6E8D9888-0941-5072-FCB9-517333D52A30}"/>
              </a:ext>
            </a:extLst>
          </p:cNvPr>
          <p:cNvSpPr txBox="1"/>
          <p:nvPr/>
        </p:nvSpPr>
        <p:spPr>
          <a:xfrm>
            <a:off x="4988125" y="4513984"/>
            <a:ext cx="4398329" cy="707886"/>
          </a:xfrm>
          <a:prstGeom prst="rect">
            <a:avLst/>
          </a:prstGeom>
          <a:gradFill>
            <a:gsLst>
              <a:gs pos="78000">
                <a:schemeClr val="accent5">
                  <a:lumMod val="60000"/>
                  <a:lumOff val="40000"/>
                </a:schemeClr>
              </a:gs>
              <a:gs pos="0">
                <a:schemeClr val="accent5">
                  <a:lumMod val="60000"/>
                  <a:lumOff val="40000"/>
                </a:schemeClr>
              </a:gs>
              <a:gs pos="98000">
                <a:schemeClr val="accent5">
                  <a:lumMod val="60000"/>
                  <a:lumOff val="40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EE2E96"/>
                </a:solidFill>
              </a:rPr>
              <a:t>Hydrogen, line-averaged electron density: &lt;n</a:t>
            </a:r>
            <a:r>
              <a:rPr lang="en-US" sz="2000" b="1" baseline="-25000" dirty="0">
                <a:solidFill>
                  <a:srgbClr val="EE2E96"/>
                </a:solidFill>
              </a:rPr>
              <a:t>e</a:t>
            </a:r>
            <a:r>
              <a:rPr lang="en-US" sz="2000" b="1" dirty="0">
                <a:solidFill>
                  <a:srgbClr val="EE2E96"/>
                </a:solidFill>
              </a:rPr>
              <a:t>&gt;</a:t>
            </a:r>
            <a:r>
              <a:rPr lang="en-US" sz="2000" b="1" i="1" dirty="0">
                <a:solidFill>
                  <a:srgbClr val="EE2E96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</a:t>
            </a:r>
            <a:r>
              <a:rPr lang="en-US" sz="2000" b="1" dirty="0">
                <a:solidFill>
                  <a:srgbClr val="EE2E96"/>
                </a:solidFill>
              </a:rPr>
              <a:t>1.5•10</a:t>
            </a:r>
            <a:r>
              <a:rPr lang="en-US" sz="2000" b="1" baseline="30000" dirty="0">
                <a:solidFill>
                  <a:srgbClr val="EE2E96"/>
                </a:solidFill>
              </a:rPr>
              <a:t>20</a:t>
            </a:r>
            <a:r>
              <a:rPr lang="en-US" sz="2000" b="1" dirty="0">
                <a:solidFill>
                  <a:srgbClr val="EE2E96"/>
                </a:solidFill>
              </a:rPr>
              <a:t> m</a:t>
            </a:r>
            <a:r>
              <a:rPr lang="en-US" sz="2000" b="1" baseline="30000" dirty="0">
                <a:solidFill>
                  <a:srgbClr val="EE2E96"/>
                </a:solidFill>
              </a:rPr>
              <a:t>-3</a:t>
            </a:r>
            <a:r>
              <a:rPr lang="en-US" sz="2000" b="1" dirty="0">
                <a:solidFill>
                  <a:srgbClr val="EE2E96"/>
                </a:solidFill>
              </a:rPr>
              <a:t> at I</a:t>
            </a:r>
            <a:r>
              <a:rPr lang="en-US" sz="2000" b="1" baseline="-25000" dirty="0">
                <a:solidFill>
                  <a:srgbClr val="EE2E96"/>
                </a:solidFill>
              </a:rPr>
              <a:t>CP</a:t>
            </a:r>
            <a:r>
              <a:rPr lang="en-US" sz="2000" b="1" dirty="0">
                <a:solidFill>
                  <a:srgbClr val="EE2E96"/>
                </a:solidFill>
              </a:rPr>
              <a:t>= 10 kA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86D7DEC-E7FF-F181-6D56-B102BE203581}"/>
              </a:ext>
            </a:extLst>
          </p:cNvPr>
          <p:cNvSpPr txBox="1"/>
          <p:nvPr/>
        </p:nvSpPr>
        <p:spPr>
          <a:xfrm>
            <a:off x="4939480" y="5307836"/>
            <a:ext cx="45543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i="1" dirty="0">
                <a:solidFill>
                  <a:srgbClr val="EE2E96"/>
                </a:solidFill>
              </a:rPr>
              <a:t>Anode-Cathode</a:t>
            </a:r>
            <a:r>
              <a:rPr lang="el-GR" sz="2000" b="1" i="1" dirty="0">
                <a:solidFill>
                  <a:srgbClr val="EE2E96"/>
                </a:solidFill>
              </a:rPr>
              <a:t> </a:t>
            </a:r>
            <a:r>
              <a:rPr lang="el-GR" sz="2000" b="1" i="1" dirty="0">
                <a:solidFill>
                  <a:srgbClr val="EF2D97"/>
                </a:solidFill>
              </a:rPr>
              <a:t>Δ</a:t>
            </a:r>
            <a:r>
              <a:rPr lang="en-US" sz="2000" b="1" i="1" dirty="0">
                <a:solidFill>
                  <a:srgbClr val="EF2D97"/>
                </a:solidFill>
              </a:rPr>
              <a:t>V: </a:t>
            </a:r>
            <a:r>
              <a:rPr lang="en-US" sz="2000" b="1" i="1" dirty="0">
                <a:solidFill>
                  <a:srgbClr val="EE2E96"/>
                </a:solidFill>
              </a:rPr>
              <a:t>320 V at break-down, </a:t>
            </a:r>
            <a:r>
              <a:rPr lang="en-US" sz="2000" b="1" i="1" dirty="0">
                <a:solidFill>
                  <a:srgbClr val="EE2E9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US" sz="2000" b="1" i="1" dirty="0">
                <a:solidFill>
                  <a:srgbClr val="EE2E96"/>
                </a:solidFill>
              </a:rPr>
              <a:t>220 V at 10 kA flat-top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xmlns="" id="{E7F13502-48E4-A734-2C49-6829D8EC8F9A}"/>
              </a:ext>
            </a:extLst>
          </p:cNvPr>
          <p:cNvSpPr txBox="1">
            <a:spLocks/>
          </p:cNvSpPr>
          <p:nvPr/>
        </p:nvSpPr>
        <p:spPr>
          <a:xfrm>
            <a:off x="-37460" y="20536"/>
            <a:ext cx="12212485" cy="4679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spc="-50" dirty="0">
                <a:solidFill>
                  <a:srgbClr val="FFFF00"/>
                </a:solidFill>
                <a:latin typeface="+mn-lt"/>
              </a:rPr>
              <a:t>2015 to 2018 Phase-1 successful: I</a:t>
            </a:r>
            <a:r>
              <a:rPr lang="en-US" sz="3000" spc="-50" baseline="-25000" dirty="0">
                <a:solidFill>
                  <a:srgbClr val="FFFF00"/>
                </a:solidFill>
                <a:latin typeface="+mn-lt"/>
              </a:rPr>
              <a:t>CP</a:t>
            </a:r>
            <a:r>
              <a:rPr lang="en-US" sz="3000" spc="-50" dirty="0">
                <a:solidFill>
                  <a:srgbClr val="FFFF00"/>
                </a:solidFill>
                <a:latin typeface="+mn-lt"/>
              </a:rPr>
              <a:t>=10 kA (max of power supply), 1 sec plasma</a:t>
            </a:r>
            <a:r>
              <a:rPr lang="en-US" sz="3000" dirty="0">
                <a:solidFill>
                  <a:srgbClr val="FFFF00"/>
                </a:solidFill>
                <a:latin typeface="+mn-lt"/>
              </a:rPr>
              <a:t/>
            </a:r>
            <a:br>
              <a:rPr lang="en-US" sz="3000" dirty="0">
                <a:solidFill>
                  <a:srgbClr val="FFFF00"/>
                </a:solidFill>
                <a:latin typeface="+mn-lt"/>
              </a:rPr>
            </a:br>
            <a:r>
              <a:rPr lang="en-US" sz="3000" dirty="0">
                <a:solidFill>
                  <a:srgbClr val="FFFF00"/>
                </a:solidFill>
                <a:latin typeface="+mn-lt"/>
              </a:rPr>
              <a:t>limited diagnostics: magnetics, 2-color </a:t>
            </a:r>
            <a:r>
              <a:rPr lang="en-US" sz="3000" dirty="0" err="1">
                <a:solidFill>
                  <a:srgbClr val="FFFF00"/>
                </a:solidFill>
                <a:latin typeface="+mn-lt"/>
              </a:rPr>
              <a:t>interpherometer</a:t>
            </a:r>
            <a:r>
              <a:rPr lang="en-US" sz="3000" dirty="0">
                <a:solidFill>
                  <a:srgbClr val="FFFF00"/>
                </a:solidFill>
                <a:latin typeface="+mn-lt"/>
              </a:rPr>
              <a:t>, fast camera</a:t>
            </a:r>
          </a:p>
        </p:txBody>
      </p:sp>
      <p:sp>
        <p:nvSpPr>
          <p:cNvPr id="35" name="Down Arrow 34">
            <a:extLst>
              <a:ext uri="{FF2B5EF4-FFF2-40B4-BE49-F238E27FC236}">
                <a16:creationId xmlns:a16="http://schemas.microsoft.com/office/drawing/2014/main" xmlns="" id="{97F93B32-3995-94F6-5B68-D3FD9D7D106A}"/>
              </a:ext>
            </a:extLst>
          </p:cNvPr>
          <p:cNvSpPr/>
          <p:nvPr/>
        </p:nvSpPr>
        <p:spPr>
          <a:xfrm>
            <a:off x="5202395" y="3988683"/>
            <a:ext cx="176542" cy="434727"/>
          </a:xfrm>
          <a:prstGeom prst="downArrow">
            <a:avLst/>
          </a:prstGeom>
          <a:solidFill>
            <a:srgbClr val="EF2D9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xmlns="" id="{C6C26994-A765-75E5-B10A-70A9E6EBAECB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65545" y="1675215"/>
            <a:ext cx="1469065" cy="1123515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xmlns="" id="{9A329059-07EE-81F2-AEB0-810E9EB73B73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30815" y="4322269"/>
            <a:ext cx="1702713" cy="142998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xmlns="" id="{3629B91A-06F8-2A19-32B4-EB46A592E7E8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31601" y="5775277"/>
            <a:ext cx="1701927" cy="1014066"/>
          </a:xfrm>
          <a:prstGeom prst="rect">
            <a:avLst/>
          </a:prstGeom>
        </p:spPr>
      </p:pic>
      <p:sp>
        <p:nvSpPr>
          <p:cNvPr id="41" name="Lightning Bolt 40">
            <a:extLst>
              <a:ext uri="{FF2B5EF4-FFF2-40B4-BE49-F238E27FC236}">
                <a16:creationId xmlns:a16="http://schemas.microsoft.com/office/drawing/2014/main" xmlns="" id="{F11E6370-E6BB-9A91-A187-648F8E1B72C4}"/>
              </a:ext>
            </a:extLst>
          </p:cNvPr>
          <p:cNvSpPr/>
          <p:nvPr/>
        </p:nvSpPr>
        <p:spPr>
          <a:xfrm rot="1071921">
            <a:off x="10588354" y="5084179"/>
            <a:ext cx="708821" cy="1210044"/>
          </a:xfrm>
          <a:prstGeom prst="lightningBolt">
            <a:avLst/>
          </a:prstGeom>
          <a:solidFill>
            <a:srgbClr val="F4BDD9">
              <a:alpha val="74000"/>
            </a:srgbClr>
          </a:solidFill>
          <a:ln>
            <a:solidFill>
              <a:schemeClr val="accent1">
                <a:shade val="95000"/>
                <a:satMod val="10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xmlns="" id="{CE0B9F51-3A91-55DF-2E81-0B6FECCF7B87}"/>
              </a:ext>
            </a:extLst>
          </p:cNvPr>
          <p:cNvSpPr txBox="1"/>
          <p:nvPr/>
        </p:nvSpPr>
        <p:spPr>
          <a:xfrm>
            <a:off x="10250912" y="4333962"/>
            <a:ext cx="1354827" cy="307777"/>
          </a:xfrm>
          <a:prstGeom prst="rect">
            <a:avLst/>
          </a:prstGeom>
          <a:solidFill>
            <a:schemeClr val="bg1">
              <a:alpha val="79000"/>
            </a:schemeClr>
          </a:solidFill>
        </p:spPr>
        <p:txBody>
          <a:bodyPr wrap="square" rtlCol="0">
            <a:spAutoFit/>
          </a:bodyPr>
          <a:lstStyle/>
          <a:p>
            <a:r>
              <a:rPr lang="x-none" sz="1400" b="1" dirty="0">
                <a:solidFill>
                  <a:srgbClr val="6F4757"/>
                </a:solidFill>
              </a:rPr>
              <a:t>annular Anode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xmlns="" id="{792FA9C6-A033-A6DD-03B9-8CA616C873B3}"/>
              </a:ext>
            </a:extLst>
          </p:cNvPr>
          <p:cNvSpPr txBox="1"/>
          <p:nvPr/>
        </p:nvSpPr>
        <p:spPr>
          <a:xfrm>
            <a:off x="10030815" y="6494195"/>
            <a:ext cx="1705814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x-none" sz="1400" b="1" dirty="0">
                <a:solidFill>
                  <a:srgbClr val="C53C1B"/>
                </a:solidFill>
              </a:rPr>
              <a:t>2900 ºC hot Cathode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xmlns="" id="{1F836D3E-36CB-3F55-55D6-F207D2C66D6B}"/>
              </a:ext>
            </a:extLst>
          </p:cNvPr>
          <p:cNvSpPr txBox="1"/>
          <p:nvPr/>
        </p:nvSpPr>
        <p:spPr>
          <a:xfrm>
            <a:off x="10755290" y="5417849"/>
            <a:ext cx="4347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I</a:t>
            </a:r>
            <a:r>
              <a:rPr lang="en-GB" sz="2000" b="1" baseline="-25000" dirty="0"/>
              <a:t>CP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xmlns="" id="{AE43741B-1C0F-AD4F-B265-FD3CFB172214}"/>
              </a:ext>
            </a:extLst>
          </p:cNvPr>
          <p:cNvSpPr txBox="1"/>
          <p:nvPr/>
        </p:nvSpPr>
        <p:spPr>
          <a:xfrm>
            <a:off x="10064009" y="920626"/>
            <a:ext cx="1844012" cy="738664"/>
          </a:xfrm>
          <a:prstGeom prst="rect">
            <a:avLst/>
          </a:prstGeom>
          <a:ln w="15875">
            <a:solidFill>
              <a:srgbClr val="0070C0"/>
            </a:solidFill>
          </a:ln>
        </p:spPr>
        <p:txBody>
          <a:bodyPr vert="horz" wrap="square" lIns="121920" tIns="0" rIns="121920" bIns="0" rtlCol="0">
            <a:spAutoFit/>
          </a:bodyPr>
          <a:lstStyle/>
          <a:p>
            <a:pPr algn="ctr"/>
            <a:r>
              <a:rPr lang="en-US" sz="1600" dirty="0">
                <a:solidFill>
                  <a:srgbClr val="0070C0"/>
                </a:solidFill>
              </a:rPr>
              <a:t>2015 to 2019</a:t>
            </a:r>
          </a:p>
          <a:p>
            <a:pPr algn="ctr"/>
            <a:r>
              <a:rPr lang="en-US" sz="1600" dirty="0">
                <a:solidFill>
                  <a:srgbClr val="0070C0"/>
                </a:solidFill>
              </a:rPr>
              <a:t>Aluminum Vessel</a:t>
            </a:r>
          </a:p>
          <a:p>
            <a:pPr algn="ctr"/>
            <a:r>
              <a:rPr lang="en-US" sz="1600" dirty="0">
                <a:solidFill>
                  <a:srgbClr val="0070C0"/>
                </a:solidFill>
              </a:rPr>
              <a:t>of START (</a:t>
            </a:r>
            <a:r>
              <a:rPr lang="en-US" sz="1600" dirty="0" err="1">
                <a:solidFill>
                  <a:srgbClr val="0070C0"/>
                </a:solidFill>
              </a:rPr>
              <a:t>Culham</a:t>
            </a:r>
            <a:r>
              <a:rPr lang="en-US" sz="1600" dirty="0">
                <a:solidFill>
                  <a:srgbClr val="0070C0"/>
                </a:solidFill>
              </a:rPr>
              <a:t>)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xmlns="" id="{33536255-DD6F-FA75-3A70-F17B61892211}"/>
              </a:ext>
            </a:extLst>
          </p:cNvPr>
          <p:cNvSpPr txBox="1"/>
          <p:nvPr/>
        </p:nvSpPr>
        <p:spPr>
          <a:xfrm>
            <a:off x="10146945" y="2755563"/>
            <a:ext cx="203639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i="1" dirty="0">
                <a:solidFill>
                  <a:srgbClr val="008000"/>
                </a:solidFill>
              </a:rPr>
              <a:t>easy access </a:t>
            </a:r>
            <a:r>
              <a:rPr lang="en-US" b="1" i="1" dirty="0">
                <a:solidFill>
                  <a:srgbClr val="008000"/>
                </a:solidFill>
              </a:rPr>
              <a:t>did allow to eliminate spurious plasma</a:t>
            </a:r>
          </a:p>
          <a:p>
            <a:r>
              <a:rPr lang="en-US" b="1" i="1" dirty="0">
                <a:solidFill>
                  <a:srgbClr val="008000"/>
                </a:solidFill>
              </a:rPr>
              <a:t>paths step-by-step</a:t>
            </a:r>
          </a:p>
        </p:txBody>
      </p:sp>
      <p:sp>
        <p:nvSpPr>
          <p:cNvPr id="55" name="Left-right Arrow 54">
            <a:extLst>
              <a:ext uri="{FF2B5EF4-FFF2-40B4-BE49-F238E27FC236}">
                <a16:creationId xmlns:a16="http://schemas.microsoft.com/office/drawing/2014/main" xmlns="" id="{79E0EB4F-2327-0AF7-D113-E566EF404842}"/>
              </a:ext>
            </a:extLst>
          </p:cNvPr>
          <p:cNvSpPr/>
          <p:nvPr/>
        </p:nvSpPr>
        <p:spPr>
          <a:xfrm>
            <a:off x="9537290" y="5613107"/>
            <a:ext cx="391274" cy="194281"/>
          </a:xfrm>
          <a:prstGeom prst="leftRightArrow">
            <a:avLst/>
          </a:prstGeom>
          <a:solidFill>
            <a:srgbClr val="E8B7C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xmlns="" id="{3A62141E-99A6-8816-18DA-9C99853A13B4}"/>
              </a:ext>
            </a:extLst>
          </p:cNvPr>
          <p:cNvSpPr/>
          <p:nvPr/>
        </p:nvSpPr>
        <p:spPr>
          <a:xfrm>
            <a:off x="6039479" y="3362613"/>
            <a:ext cx="2498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0" hangingPunct="0"/>
            <a:r>
              <a:rPr lang="en-US" sz="1600" b="1" dirty="0">
                <a:solidFill>
                  <a:srgbClr val="E729AD"/>
                </a:solidFill>
              </a:rPr>
              <a:t>Torus 	 </a:t>
            </a:r>
            <a:r>
              <a:rPr lang="en-US" sz="1600" b="1" dirty="0">
                <a:solidFill>
                  <a:srgbClr val="EE2E96"/>
                </a:solidFill>
              </a:rPr>
              <a:t>I</a:t>
            </a:r>
            <a:r>
              <a:rPr lang="en-US" sz="1600" b="1" baseline="-25000" dirty="0">
                <a:solidFill>
                  <a:srgbClr val="EE2E96"/>
                </a:solidFill>
              </a:rPr>
              <a:t>ST</a:t>
            </a:r>
            <a:r>
              <a:rPr lang="en-US" sz="1600" b="1" dirty="0">
                <a:solidFill>
                  <a:srgbClr val="EE2E96"/>
                </a:solidFill>
              </a:rPr>
              <a:t>= 280 kA</a:t>
            </a:r>
            <a:endParaRPr lang="en-US" sz="1600" b="1" dirty="0">
              <a:solidFill>
                <a:srgbClr val="9D8686"/>
              </a:solidFill>
            </a:endParaRPr>
          </a:p>
          <a:p>
            <a:pPr algn="just" eaLnBrk="0" hangingPunct="0"/>
            <a:r>
              <a:rPr lang="en-US" sz="1600" b="1" dirty="0" err="1">
                <a:solidFill>
                  <a:srgbClr val="9D8686"/>
                </a:solidFill>
              </a:rPr>
              <a:t>Centerpost</a:t>
            </a:r>
            <a:r>
              <a:rPr lang="en-US" sz="1600" b="1" dirty="0">
                <a:solidFill>
                  <a:srgbClr val="9D8686"/>
                </a:solidFill>
              </a:rPr>
              <a:t> I</a:t>
            </a:r>
            <a:r>
              <a:rPr lang="en-US" sz="1600" b="1" baseline="-25000" dirty="0">
                <a:solidFill>
                  <a:srgbClr val="9D8686"/>
                </a:solidFill>
              </a:rPr>
              <a:t>CP</a:t>
            </a:r>
            <a:r>
              <a:rPr lang="en-US" sz="1600" b="1" dirty="0">
                <a:solidFill>
                  <a:srgbClr val="9D8686"/>
                </a:solidFill>
              </a:rPr>
              <a:t> = 70 kA</a:t>
            </a:r>
          </a:p>
        </p:txBody>
      </p:sp>
      <p:sp>
        <p:nvSpPr>
          <p:cNvPr id="57" name="Slide Number Placeholder 1">
            <a:extLst>
              <a:ext uri="{FF2B5EF4-FFF2-40B4-BE49-F238E27FC236}">
                <a16:creationId xmlns:a16="http://schemas.microsoft.com/office/drawing/2014/main" xmlns="" id="{47CE880A-A008-755F-6E87-5B1B35317916}"/>
              </a:ext>
            </a:extLst>
          </p:cNvPr>
          <p:cNvSpPr txBox="1">
            <a:spLocks/>
          </p:cNvSpPr>
          <p:nvPr/>
        </p:nvSpPr>
        <p:spPr>
          <a:xfrm>
            <a:off x="11816862" y="6550097"/>
            <a:ext cx="352188" cy="3079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x-non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31D3C5-CE05-414F-AD29-1897E3C52757}" type="slidenum">
              <a:rPr lang="x-none" smtClean="0"/>
              <a:pPr/>
              <a:t>19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572984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8D6EEC38-A675-8392-C34F-F67CB2EC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9090" y="6492875"/>
            <a:ext cx="42291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20</a:t>
            </a:fld>
            <a:endParaRPr lang="x-none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4899570B-267E-D8DF-6629-F72A64C9D5B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60351" y="660534"/>
            <a:ext cx="2526079" cy="26650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A76A3C9C-DC4E-4E52-C486-EA0E455E95D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25327" y="939933"/>
            <a:ext cx="2024144" cy="21290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C6B6A9D9-23FB-7B43-BB98-0E14AA783B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1620" y="705088"/>
            <a:ext cx="2286000" cy="228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C8012D1-9834-2253-FE48-D0652D2A2BD2}"/>
              </a:ext>
            </a:extLst>
          </p:cNvPr>
          <p:cNvSpPr txBox="1"/>
          <p:nvPr/>
        </p:nvSpPr>
        <p:spPr>
          <a:xfrm>
            <a:off x="0" y="-39976"/>
            <a:ext cx="12131413" cy="830997"/>
          </a:xfrm>
          <a:prstGeom prst="rect">
            <a:avLst/>
          </a:prstGeom>
          <a:solidFill>
            <a:srgbClr val="001F60"/>
          </a:solidFill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FFFF00"/>
                </a:solidFill>
              </a:rPr>
              <a:t>2018 the first tori (I</a:t>
            </a:r>
            <a:r>
              <a:rPr lang="en-US" sz="2400" b="1" baseline="-25000" dirty="0">
                <a:solidFill>
                  <a:srgbClr val="FFFF00"/>
                </a:solidFill>
              </a:rPr>
              <a:t>ST</a:t>
            </a:r>
            <a:r>
              <a:rPr lang="en-US" sz="2400" b="1" dirty="0">
                <a:solidFill>
                  <a:srgbClr val="FFFF00"/>
                </a:solidFill>
              </a:rPr>
              <a:t>=5kA, with I</a:t>
            </a:r>
            <a:r>
              <a:rPr lang="en-US" sz="2400" b="1" baseline="-25000" dirty="0">
                <a:solidFill>
                  <a:srgbClr val="FFFF00"/>
                </a:solidFill>
              </a:rPr>
              <a:t>CP</a:t>
            </a:r>
            <a:r>
              <a:rPr lang="en-US" sz="2400" b="1" dirty="0">
                <a:solidFill>
                  <a:srgbClr val="FFFF00"/>
                </a:solidFill>
              </a:rPr>
              <a:t>=10 kA) were immediately produced, as soon as</a:t>
            </a:r>
          </a:p>
          <a:p>
            <a:r>
              <a:rPr lang="en-US" sz="2400" b="1" dirty="0">
                <a:solidFill>
                  <a:srgbClr val="6DB5EA"/>
                </a:solidFill>
              </a:rPr>
              <a:t>External compression PF coils added </a:t>
            </a:r>
            <a:r>
              <a:rPr lang="en-US" sz="2400" b="1" dirty="0">
                <a:solidFill>
                  <a:srgbClr val="FFFF00"/>
                </a:solidFill>
              </a:rPr>
              <a:t>&amp; fed on equator with currents opposite to plasma ones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D6EB889D-D3AE-0707-6D7F-2623203BFE74}"/>
              </a:ext>
            </a:extLst>
          </p:cNvPr>
          <p:cNvSpPr txBox="1"/>
          <p:nvPr/>
        </p:nvSpPr>
        <p:spPr>
          <a:xfrm>
            <a:off x="9873467" y="844916"/>
            <a:ext cx="1817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i="1" dirty="0">
                <a:solidFill>
                  <a:srgbClr val="F800FF"/>
                </a:solidFill>
              </a:rPr>
              <a:t>Hydrogen plasma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EFD5303-FEE1-4268-E637-74A045064F18}"/>
              </a:ext>
            </a:extLst>
          </p:cNvPr>
          <p:cNvSpPr txBox="1"/>
          <p:nvPr/>
        </p:nvSpPr>
        <p:spPr>
          <a:xfrm>
            <a:off x="9791086" y="1522399"/>
            <a:ext cx="24009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x-none" sz="1600" i="1" dirty="0">
                <a:latin typeface="Calibri" panose="020F0502020204030204" pitchFamily="34" charset="0"/>
                <a:cs typeface="Calibri" panose="020F0502020204030204" pitchFamily="34" charset="0"/>
              </a:rPr>
              <a:t>ltrafast camera 3600 fps</a:t>
            </a:r>
          </a:p>
          <a:p>
            <a:pPr algn="ctr"/>
            <a:r>
              <a:rPr lang="x-none" sz="1600" i="1" dirty="0">
                <a:latin typeface="Calibri" panose="020F0502020204030204" pitchFamily="34" charset="0"/>
                <a:cs typeface="Calibri" panose="020F0502020204030204" pitchFamily="34" charset="0"/>
              </a:rPr>
              <a:t>1024x1024 pix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A14491A8-735B-73FB-7BA5-791AF688ED13}"/>
              </a:ext>
            </a:extLst>
          </p:cNvPr>
          <p:cNvSpPr txBox="1"/>
          <p:nvPr/>
        </p:nvSpPr>
        <p:spPr>
          <a:xfrm>
            <a:off x="40115" y="1637476"/>
            <a:ext cx="2080122" cy="738664"/>
          </a:xfrm>
          <a:prstGeom prst="rect">
            <a:avLst/>
          </a:prstGeom>
          <a:ln w="15875">
            <a:solidFill>
              <a:srgbClr val="0070C0"/>
            </a:solidFill>
          </a:ln>
        </p:spPr>
        <p:txBody>
          <a:bodyPr vert="horz" wrap="square" lIns="121920" tIns="0" rIns="121920" bIns="0" rtlCol="0">
            <a:spAutoFit/>
          </a:bodyPr>
          <a:lstStyle/>
          <a:p>
            <a:pPr algn="ctr"/>
            <a:r>
              <a:rPr lang="en-US" sz="1600" dirty="0">
                <a:solidFill>
                  <a:srgbClr val="0070C0"/>
                </a:solidFill>
              </a:rPr>
              <a:t>2018 still Aluminum Vessel, skin current delay: 0.6  s were lost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2E8E2C81-D6C8-2696-BC06-9A3C00235085}"/>
              </a:ext>
            </a:extLst>
          </p:cNvPr>
          <p:cNvSpPr/>
          <p:nvPr/>
        </p:nvSpPr>
        <p:spPr>
          <a:xfrm>
            <a:off x="-7540" y="3291070"/>
            <a:ext cx="12199540" cy="461665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x-none" sz="2400" b="1" dirty="0">
                <a:solidFill>
                  <a:srgbClr val="FFFF00"/>
                </a:solidFill>
              </a:rPr>
              <a:t>2 circles of X-points on top and bottom of the equator indicate </a:t>
            </a:r>
            <a:r>
              <a:rPr lang="en-US" sz="2400" b="1" dirty="0">
                <a:solidFill>
                  <a:srgbClr val="FFFF00"/>
                </a:solidFill>
              </a:rPr>
              <a:t>that</a:t>
            </a:r>
            <a:r>
              <a:rPr lang="x-none" sz="2400" b="1" dirty="0">
                <a:solidFill>
                  <a:srgbClr val="FFFF00"/>
                </a:solidFill>
              </a:rPr>
              <a:t> a toroidal current exists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9CA33684-F14B-4035-06BD-D752430238F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584" y="3712003"/>
            <a:ext cx="2524561" cy="260044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FCDC7E60-1032-D8E2-B974-5505556D370F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83328" y="3692241"/>
            <a:ext cx="2608672" cy="260359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C44052EB-81EB-4169-1E5E-E5317D106111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45014" y="4572373"/>
            <a:ext cx="1405773" cy="152658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B5FABB6D-1BC5-393D-1CA2-3944FAFDDB0F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08844" y="4576974"/>
            <a:ext cx="1405773" cy="152658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C6F33577-6B1B-A0FF-B720-50888796E89C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07843" y="4576865"/>
            <a:ext cx="1405773" cy="152658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6218170B-9E2D-F650-887D-76A186343369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77998" y="4572373"/>
            <a:ext cx="1405773" cy="152658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312E83FB-7EFE-872B-E723-93630495C020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68986" y="4573939"/>
            <a:ext cx="1405773" cy="152658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C447A8EF-A462-A8A7-549B-6D9A9C3FDC11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58715" y="4574122"/>
            <a:ext cx="1405773" cy="152658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FBF29A67-C274-8A4C-CC4F-6A444281E756}"/>
              </a:ext>
            </a:extLst>
          </p:cNvPr>
          <p:cNvSpPr txBox="1"/>
          <p:nvPr/>
        </p:nvSpPr>
        <p:spPr>
          <a:xfrm>
            <a:off x="4145007" y="6123226"/>
            <a:ext cx="3939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800FF"/>
                </a:solidFill>
              </a:rPr>
              <a:t>Shot #1888 torus formation (Hydrogen)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xmlns="" id="{3E317A3C-D678-D0CF-8E4B-42C31BE0162F}"/>
              </a:ext>
            </a:extLst>
          </p:cNvPr>
          <p:cNvCxnSpPr/>
          <p:nvPr/>
        </p:nvCxnSpPr>
        <p:spPr>
          <a:xfrm>
            <a:off x="2550145" y="4372419"/>
            <a:ext cx="7016044" cy="0"/>
          </a:xfrm>
          <a:prstGeom prst="straightConnector1">
            <a:avLst/>
          </a:prstGeom>
          <a:ln w="25400">
            <a:solidFill>
              <a:srgbClr val="F800FF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2AF3571-C1D9-7FA4-8780-6ADD9F6B4211}"/>
              </a:ext>
            </a:extLst>
          </p:cNvPr>
          <p:cNvSpPr txBox="1"/>
          <p:nvPr/>
        </p:nvSpPr>
        <p:spPr>
          <a:xfrm>
            <a:off x="5616450" y="4000551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i="1" dirty="0">
                <a:solidFill>
                  <a:srgbClr val="F800FF"/>
                </a:solidFill>
              </a:rPr>
              <a:t>9 msec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0F8F3C-0AF4-C69A-A742-425B1CF3A272}"/>
              </a:ext>
            </a:extLst>
          </p:cNvPr>
          <p:cNvSpPr txBox="1"/>
          <p:nvPr/>
        </p:nvSpPr>
        <p:spPr>
          <a:xfrm>
            <a:off x="221060" y="6216145"/>
            <a:ext cx="3812535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x-none" b="1" dirty="0">
                <a:solidFill>
                  <a:srgbClr val="F800FF"/>
                </a:solidFill>
              </a:rPr>
              <a:t>vacuum field (	   ) shows</a:t>
            </a:r>
          </a:p>
          <a:p>
            <a:r>
              <a:rPr lang="en-US" b="1" dirty="0">
                <a:solidFill>
                  <a:srgbClr val="FF0000"/>
                </a:solidFill>
              </a:rPr>
              <a:t>single </a:t>
            </a:r>
            <a:r>
              <a:rPr lang="x-none" b="1" dirty="0">
                <a:solidFill>
                  <a:srgbClr val="FF0000"/>
                </a:solidFill>
              </a:rPr>
              <a:t>equatorial</a:t>
            </a:r>
            <a:r>
              <a:rPr lang="en-US" b="1" dirty="0">
                <a:solidFill>
                  <a:srgbClr val="FF0000"/>
                </a:solidFill>
              </a:rPr>
              <a:t> circle of </a:t>
            </a:r>
            <a:r>
              <a:rPr lang="x-none" b="1" dirty="0">
                <a:solidFill>
                  <a:srgbClr val="FF0000"/>
                </a:solidFill>
              </a:rPr>
              <a:t>null points </a:t>
            </a:r>
            <a:r>
              <a:rPr lang="x-none" b="1" dirty="0">
                <a:solidFill>
                  <a:srgbClr val="F800FF"/>
                </a:solidFill>
              </a:rPr>
              <a:t> 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51A334D0-000E-EB19-4CB0-6EABB46AC57C}"/>
              </a:ext>
            </a:extLst>
          </p:cNvPr>
          <p:cNvPicPr>
            <a:picLocks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28859" y="6213208"/>
            <a:ext cx="525433" cy="32550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F237F7BF-B14D-2720-18AE-37AF308166CE}"/>
              </a:ext>
            </a:extLst>
          </p:cNvPr>
          <p:cNvSpPr txBox="1"/>
          <p:nvPr/>
        </p:nvSpPr>
        <p:spPr>
          <a:xfrm>
            <a:off x="8184120" y="6152912"/>
            <a:ext cx="3685887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/>
            <a:r>
              <a:rPr lang="x-none" b="1" dirty="0">
                <a:solidFill>
                  <a:srgbClr val="F800FF"/>
                </a:solidFill>
              </a:rPr>
              <a:t>plasma field ( j</a:t>
            </a:r>
            <a:r>
              <a:rPr lang="x-none" b="1" baseline="-25000" dirty="0">
                <a:solidFill>
                  <a:srgbClr val="F800FF"/>
                </a:solidFill>
              </a:rPr>
              <a:t>tor</a:t>
            </a:r>
            <a:r>
              <a:rPr lang="x-none" b="1" dirty="0">
                <a:solidFill>
                  <a:srgbClr val="F800FF"/>
                </a:solidFill>
              </a:rPr>
              <a:t>≠0 ) shows</a:t>
            </a:r>
          </a:p>
          <a:p>
            <a:pPr algn="r"/>
            <a:r>
              <a:rPr lang="en-US" b="1" dirty="0">
                <a:solidFill>
                  <a:srgbClr val="FF0000"/>
                </a:solidFill>
              </a:rPr>
              <a:t>2 circles of </a:t>
            </a:r>
            <a:r>
              <a:rPr lang="x-none" b="1" dirty="0">
                <a:solidFill>
                  <a:srgbClr val="FF0000"/>
                </a:solidFill>
              </a:rPr>
              <a:t>null points </a:t>
            </a:r>
            <a:r>
              <a:rPr lang="en-US" b="1" dirty="0">
                <a:solidFill>
                  <a:srgbClr val="FF0000"/>
                </a:solidFill>
              </a:rPr>
              <a:t>out of </a:t>
            </a:r>
            <a:r>
              <a:rPr lang="x-none" b="1" dirty="0">
                <a:solidFill>
                  <a:srgbClr val="FF0000"/>
                </a:solidFill>
              </a:rPr>
              <a:t>equator</a:t>
            </a:r>
          </a:p>
        </p:txBody>
      </p:sp>
      <p:sp>
        <p:nvSpPr>
          <p:cNvPr id="25" name="Doughnut 24">
            <a:extLst>
              <a:ext uri="{FF2B5EF4-FFF2-40B4-BE49-F238E27FC236}">
                <a16:creationId xmlns:a16="http://schemas.microsoft.com/office/drawing/2014/main" xmlns="" id="{94976DD4-532B-3476-41A4-5BBC9285BDD0}"/>
              </a:ext>
            </a:extLst>
          </p:cNvPr>
          <p:cNvSpPr/>
          <p:nvPr/>
        </p:nvSpPr>
        <p:spPr>
          <a:xfrm>
            <a:off x="974932" y="4949466"/>
            <a:ext cx="623599" cy="166255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sp>
        <p:nvSpPr>
          <p:cNvPr id="26" name="Doughnut 25">
            <a:extLst>
              <a:ext uri="{FF2B5EF4-FFF2-40B4-BE49-F238E27FC236}">
                <a16:creationId xmlns:a16="http://schemas.microsoft.com/office/drawing/2014/main" xmlns="" id="{0DAC5E49-D7DE-10B6-087D-AA7ACA4240AA}"/>
              </a:ext>
            </a:extLst>
          </p:cNvPr>
          <p:cNvSpPr/>
          <p:nvPr/>
        </p:nvSpPr>
        <p:spPr>
          <a:xfrm>
            <a:off x="10563990" y="4758946"/>
            <a:ext cx="623599" cy="166255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sp>
        <p:nvSpPr>
          <p:cNvPr id="27" name="Doughnut 26">
            <a:extLst>
              <a:ext uri="{FF2B5EF4-FFF2-40B4-BE49-F238E27FC236}">
                <a16:creationId xmlns:a16="http://schemas.microsoft.com/office/drawing/2014/main" xmlns="" id="{F6B0A145-CD80-7F2B-4EF9-C95D8DA44766}"/>
              </a:ext>
            </a:extLst>
          </p:cNvPr>
          <p:cNvSpPr/>
          <p:nvPr/>
        </p:nvSpPr>
        <p:spPr>
          <a:xfrm>
            <a:off x="10563989" y="5075683"/>
            <a:ext cx="623599" cy="166255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xmlns="" id="{9260D53B-6CC8-7F3F-02A9-604A4FB97C3D}"/>
              </a:ext>
            </a:extLst>
          </p:cNvPr>
          <p:cNvCxnSpPr>
            <a:cxnSpLocks/>
          </p:cNvCxnSpPr>
          <p:nvPr/>
        </p:nvCxnSpPr>
        <p:spPr>
          <a:xfrm>
            <a:off x="1250066" y="705088"/>
            <a:ext cx="1678329" cy="1649988"/>
          </a:xfrm>
          <a:prstGeom prst="straightConnector1">
            <a:avLst/>
          </a:prstGeom>
          <a:ln w="31750">
            <a:gradFill>
              <a:gsLst>
                <a:gs pos="0">
                  <a:srgbClr val="6DB5EA"/>
                </a:gs>
                <a:gs pos="53000">
                  <a:schemeClr val="accent1">
                    <a:lumMod val="45000"/>
                    <a:lumOff val="55000"/>
                  </a:schemeClr>
                </a:gs>
                <a:gs pos="93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8716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xmlns="" id="{C47E4651-664F-1878-8945-D72608CCA309}"/>
              </a:ext>
            </a:extLst>
          </p:cNvPr>
          <p:cNvSpPr/>
          <p:nvPr/>
        </p:nvSpPr>
        <p:spPr>
          <a:xfrm>
            <a:off x="9139463" y="276091"/>
            <a:ext cx="26680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0" hangingPunct="0"/>
            <a:r>
              <a:rPr lang="en-US" sz="1600" b="1" dirty="0" err="1">
                <a:solidFill>
                  <a:srgbClr val="9D8686"/>
                </a:solidFill>
              </a:rPr>
              <a:t>Centerpost</a:t>
            </a:r>
            <a:r>
              <a:rPr lang="en-US" sz="1600" b="1" dirty="0">
                <a:solidFill>
                  <a:srgbClr val="9D8686"/>
                </a:solidFill>
              </a:rPr>
              <a:t>  I</a:t>
            </a:r>
            <a:r>
              <a:rPr lang="en-US" sz="1600" b="1" baseline="-25000" dirty="0">
                <a:solidFill>
                  <a:srgbClr val="9D8686"/>
                </a:solidFill>
              </a:rPr>
              <a:t>CP</a:t>
            </a:r>
            <a:r>
              <a:rPr lang="en-US" sz="1600" b="1" dirty="0">
                <a:solidFill>
                  <a:srgbClr val="9D8686"/>
                </a:solidFill>
              </a:rPr>
              <a:t> = 10  kA</a:t>
            </a:r>
          </a:p>
          <a:p>
            <a:pPr algn="just" eaLnBrk="0" hangingPunct="0"/>
            <a:r>
              <a:rPr lang="en-US" sz="1600" b="1" dirty="0">
                <a:solidFill>
                  <a:srgbClr val="E729AD"/>
                </a:solidFill>
              </a:rPr>
              <a:t>Torus    	  </a:t>
            </a:r>
            <a:r>
              <a:rPr lang="en-US" sz="1600" b="1" dirty="0">
                <a:solidFill>
                  <a:srgbClr val="EE2E96"/>
                </a:solidFill>
              </a:rPr>
              <a:t>I</a:t>
            </a:r>
            <a:r>
              <a:rPr lang="en-US" sz="1600" b="1" baseline="-25000" dirty="0">
                <a:solidFill>
                  <a:srgbClr val="EE2E96"/>
                </a:solidFill>
              </a:rPr>
              <a:t>ST</a:t>
            </a:r>
            <a:r>
              <a:rPr lang="en-US" sz="1600" b="1" dirty="0">
                <a:solidFill>
                  <a:srgbClr val="EE2E96"/>
                </a:solidFill>
              </a:rPr>
              <a:t>= 5 kA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xmlns="" id="{BE760FCE-FAF2-8B4E-72DD-CCE8D46ADC0F}"/>
              </a:ext>
            </a:extLst>
          </p:cNvPr>
          <p:cNvSpPr/>
          <p:nvPr/>
        </p:nvSpPr>
        <p:spPr>
          <a:xfrm>
            <a:off x="70078" y="82865"/>
            <a:ext cx="4713267" cy="1784204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xmlns="" id="{D918ABA2-8A6B-AEF5-3AF3-38C90F467565}"/>
              </a:ext>
            </a:extLst>
          </p:cNvPr>
          <p:cNvSpPr txBox="1"/>
          <p:nvPr/>
        </p:nvSpPr>
        <p:spPr>
          <a:xfrm>
            <a:off x="45960" y="77949"/>
            <a:ext cx="47385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FF00"/>
                </a:solidFill>
                <a:latin typeface="+mn-lt"/>
              </a:rPr>
              <a:t>From 2019 Phase-1.5:</a:t>
            </a:r>
          </a:p>
          <a:p>
            <a:r>
              <a:rPr lang="en-US" sz="2800" dirty="0">
                <a:solidFill>
                  <a:srgbClr val="FFFF00"/>
                </a:solidFill>
                <a:latin typeface="+mn-lt"/>
              </a:rPr>
              <a:t>18 PF coils*; new insulating </a:t>
            </a:r>
          </a:p>
          <a:p>
            <a:r>
              <a:rPr lang="en-US" sz="2800" dirty="0">
                <a:solidFill>
                  <a:srgbClr val="FFFF00"/>
                </a:solidFill>
                <a:latin typeface="+mn-lt"/>
              </a:rPr>
              <a:t>&amp; transparent vessel*;</a:t>
            </a:r>
          </a:p>
          <a:p>
            <a:r>
              <a:rPr lang="en-US" sz="2800" dirty="0">
                <a:solidFill>
                  <a:srgbClr val="FFFF00"/>
                </a:solidFill>
              </a:rPr>
              <a:t>new super-cap power supply*</a:t>
            </a:r>
            <a:endParaRPr lang="en-US" sz="2800" dirty="0">
              <a:solidFill>
                <a:srgbClr val="FFFF00"/>
              </a:solidFill>
              <a:latin typeface="+mn-lt"/>
            </a:endParaRPr>
          </a:p>
          <a:p>
            <a:endParaRPr lang="x-none" sz="2800" dirty="0">
              <a:solidFill>
                <a:srgbClr val="FFFF00"/>
              </a:solidFill>
            </a:endParaRP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xmlns="" id="{88B400C2-6D7B-6A3A-1A4C-098E35D769E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78594" y="30970"/>
            <a:ext cx="2370251" cy="3377084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xmlns="" id="{7B950F80-C1DE-36D4-4943-25A94946DF0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12523" y="860866"/>
            <a:ext cx="2994995" cy="2552275"/>
          </a:xfrm>
          <a:prstGeom prst="rect">
            <a:avLst/>
          </a:prstGeom>
        </p:spPr>
      </p:pic>
      <p:sp>
        <p:nvSpPr>
          <p:cNvPr id="46" name="Right Arrow 45">
            <a:extLst>
              <a:ext uri="{FF2B5EF4-FFF2-40B4-BE49-F238E27FC236}">
                <a16:creationId xmlns:a16="http://schemas.microsoft.com/office/drawing/2014/main" xmlns="" id="{914AA700-7D40-6516-2B7C-39DD8D53E3E1}"/>
              </a:ext>
            </a:extLst>
          </p:cNvPr>
          <p:cNvSpPr/>
          <p:nvPr/>
        </p:nvSpPr>
        <p:spPr>
          <a:xfrm>
            <a:off x="4846895" y="5018827"/>
            <a:ext cx="228600" cy="1663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xmlns="" id="{5B8FF918-D602-E2EA-B5E0-73A9CEB46294}"/>
              </a:ext>
            </a:extLst>
          </p:cNvPr>
          <p:cNvSpPr txBox="1"/>
          <p:nvPr/>
        </p:nvSpPr>
        <p:spPr>
          <a:xfrm>
            <a:off x="68876" y="4854715"/>
            <a:ext cx="1005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b="1" dirty="0">
                <a:latin typeface="Lora" panose="02000503000000020004" pitchFamily="2" charset="77"/>
              </a:rPr>
              <a:t>2018</a:t>
            </a:r>
          </a:p>
          <a:p>
            <a:pPr algn="ctr"/>
            <a:r>
              <a:rPr lang="it-IT" b="1" dirty="0">
                <a:latin typeface="Lora" panose="02000503000000020004" pitchFamily="2" charset="77"/>
              </a:rPr>
              <a:t>2.5 MW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xmlns="" id="{CBAEA1D3-F79C-E355-C8AC-0F676DC502CD}"/>
              </a:ext>
            </a:extLst>
          </p:cNvPr>
          <p:cNvSpPr txBox="1"/>
          <p:nvPr/>
        </p:nvSpPr>
        <p:spPr>
          <a:xfrm>
            <a:off x="5075495" y="4732646"/>
            <a:ext cx="10120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b="1" dirty="0">
                <a:latin typeface="Lora" panose="02000503000000020004" pitchFamily="2" charset="77"/>
              </a:rPr>
              <a:t>2022</a:t>
            </a:r>
          </a:p>
          <a:p>
            <a:pPr algn="ctr"/>
            <a:r>
              <a:rPr lang="it-IT" b="1" dirty="0">
                <a:latin typeface="Lora" panose="02000503000000020004" pitchFamily="2" charset="77"/>
              </a:rPr>
              <a:t>3.5 MW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xmlns="" id="{A2F07C41-0A6A-C6A3-F53F-236C2934C35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79637" y="4506087"/>
            <a:ext cx="1327883" cy="1327883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xmlns="" id="{9265E8EA-FCA5-57FF-EAF9-F2DE567B186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4754" y="3727588"/>
            <a:ext cx="2713739" cy="2854452"/>
          </a:xfrm>
          <a:prstGeom prst="rect">
            <a:avLst/>
          </a:prstGeom>
        </p:spPr>
      </p:pic>
      <p:sp>
        <p:nvSpPr>
          <p:cNvPr id="53" name="TextBox 8">
            <a:extLst>
              <a:ext uri="{FF2B5EF4-FFF2-40B4-BE49-F238E27FC236}">
                <a16:creationId xmlns:a16="http://schemas.microsoft.com/office/drawing/2014/main" xmlns="" id="{EC9B58F3-61C3-9F41-33FB-0BCE2FFFC3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52078" y="455730"/>
            <a:ext cx="211846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dirty="0">
                <a:cs typeface="Comic Sans MS"/>
              </a:rPr>
              <a:t>Phase-1.5</a:t>
            </a:r>
            <a:r>
              <a:rPr lang="en-US" sz="1600" dirty="0">
                <a:cs typeface="Comic Sans MS"/>
              </a:rPr>
              <a:t>: </a:t>
            </a:r>
            <a:r>
              <a:rPr lang="en-US" sz="1600" b="1" dirty="0">
                <a:solidFill>
                  <a:srgbClr val="00B050"/>
                </a:solidFill>
                <a:cs typeface="Comic Sans MS"/>
              </a:rPr>
              <a:t>8 PF-B coils </a:t>
            </a:r>
          </a:p>
          <a:p>
            <a:pPr algn="ctr"/>
            <a:r>
              <a:rPr lang="en-US" sz="1600" b="1" dirty="0">
                <a:cs typeface="Comic Sans MS"/>
              </a:rPr>
              <a:t>+</a:t>
            </a:r>
            <a:r>
              <a:rPr lang="en-US" sz="1600" b="1" dirty="0">
                <a:solidFill>
                  <a:srgbClr val="FF0000"/>
                </a:solidFill>
                <a:cs typeface="Comic Sans MS"/>
              </a:rPr>
              <a:t> 6 PF-A </a:t>
            </a:r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  <a:cs typeface="Comic Sans MS"/>
              </a:rPr>
              <a:t>+ </a:t>
            </a:r>
            <a:r>
              <a:rPr lang="en-US" sz="1600" b="1" dirty="0">
                <a:solidFill>
                  <a:srgbClr val="A79790"/>
                </a:solidFill>
                <a:cs typeface="Comic Sans MS"/>
              </a:rPr>
              <a:t>4 </a:t>
            </a:r>
            <a:r>
              <a:rPr lang="en-US" sz="1600" b="1" dirty="0" err="1">
                <a:solidFill>
                  <a:srgbClr val="A79790"/>
                </a:solidFill>
                <a:cs typeface="Comic Sans MS"/>
              </a:rPr>
              <a:t>PFExt</a:t>
            </a:r>
            <a:endParaRPr lang="en-US" sz="1600" b="1" dirty="0">
              <a:solidFill>
                <a:srgbClr val="A79790"/>
              </a:solidFill>
              <a:cs typeface="Comic Sans MS"/>
            </a:endParaRP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xmlns="" id="{83FE291E-A661-BA1D-5725-BE719228A8FE}"/>
              </a:ext>
            </a:extLst>
          </p:cNvPr>
          <p:cNvCxnSpPr>
            <a:cxnSpLocks/>
          </p:cNvCxnSpPr>
          <p:nvPr/>
        </p:nvCxnSpPr>
        <p:spPr>
          <a:xfrm>
            <a:off x="6416036" y="1020855"/>
            <a:ext cx="2844408" cy="705049"/>
          </a:xfrm>
          <a:prstGeom prst="straightConnector1">
            <a:avLst/>
          </a:prstGeom>
          <a:ln w="31750">
            <a:solidFill>
              <a:srgbClr val="A7979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xmlns="" id="{73D44A60-2DAD-2F1A-F0C6-7FD6326CE4E7}"/>
              </a:ext>
            </a:extLst>
          </p:cNvPr>
          <p:cNvSpPr txBox="1"/>
          <p:nvPr/>
        </p:nvSpPr>
        <p:spPr>
          <a:xfrm>
            <a:off x="614360" y="3296704"/>
            <a:ext cx="3465086" cy="400110"/>
          </a:xfrm>
          <a:prstGeom prst="rect">
            <a:avLst/>
          </a:prstGeom>
          <a:gradFill>
            <a:gsLst>
              <a:gs pos="78000">
                <a:schemeClr val="accent5">
                  <a:lumMod val="60000"/>
                  <a:lumOff val="40000"/>
                </a:schemeClr>
              </a:gs>
              <a:gs pos="0">
                <a:schemeClr val="accent5">
                  <a:lumMod val="60000"/>
                  <a:lumOff val="40000"/>
                </a:schemeClr>
              </a:gs>
              <a:gs pos="98000">
                <a:schemeClr val="accent5">
                  <a:lumMod val="60000"/>
                  <a:lumOff val="40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b="1" i="1" dirty="0">
                <a:solidFill>
                  <a:srgbClr val="C00000"/>
                </a:solidFill>
              </a:rPr>
              <a:t>duration of plasma torus: 1 sec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xmlns="" id="{64C5478B-1589-A7C6-3DA1-7021679648B2}"/>
              </a:ext>
            </a:extLst>
          </p:cNvPr>
          <p:cNvSpPr txBox="1"/>
          <p:nvPr/>
        </p:nvSpPr>
        <p:spPr>
          <a:xfrm>
            <a:off x="4197014" y="3296704"/>
            <a:ext cx="7994985" cy="400110"/>
          </a:xfrm>
          <a:prstGeom prst="rect">
            <a:avLst/>
          </a:prstGeom>
          <a:gradFill>
            <a:gsLst>
              <a:gs pos="78000">
                <a:schemeClr val="accent5">
                  <a:lumMod val="60000"/>
                  <a:lumOff val="40000"/>
                </a:schemeClr>
              </a:gs>
              <a:gs pos="0">
                <a:schemeClr val="accent5">
                  <a:lumMod val="60000"/>
                  <a:lumOff val="40000"/>
                </a:schemeClr>
              </a:gs>
              <a:gs pos="98000">
                <a:schemeClr val="accent5">
                  <a:lumMod val="60000"/>
                  <a:lumOff val="40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b="1" i="1" dirty="0">
                <a:solidFill>
                  <a:srgbClr val="C00000"/>
                </a:solidFill>
              </a:rPr>
              <a:t>remarkable Ideal MHD stability without any surrounding conducting shell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xmlns="" id="{74EF7742-94DF-F365-0D76-C6FE5864A4FC}"/>
              </a:ext>
            </a:extLst>
          </p:cNvPr>
          <p:cNvSpPr txBox="1"/>
          <p:nvPr/>
        </p:nvSpPr>
        <p:spPr>
          <a:xfrm>
            <a:off x="4847078" y="1296757"/>
            <a:ext cx="1846119" cy="646331"/>
          </a:xfrm>
          <a:prstGeom prst="rect">
            <a:avLst/>
          </a:prstGeom>
          <a:solidFill>
            <a:srgbClr val="FFFFFF"/>
          </a:solidFill>
          <a:ln w="15875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vert="horz" wrap="square" lIns="121920" tIns="0" rIns="121920" bIns="0" rtlCol="0">
            <a:spAutoFit/>
          </a:bodyPr>
          <a:lstStyle/>
          <a:p>
            <a:pPr algn="r"/>
            <a:r>
              <a:rPr lang="en-US" sz="1400" b="1" dirty="0">
                <a:solidFill>
                  <a:srgbClr val="2D8796"/>
                </a:solidFill>
              </a:rPr>
              <a:t>transparent &amp; insulating PMMA vacuum vessel</a:t>
            </a:r>
          </a:p>
        </p:txBody>
      </p: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xmlns="" id="{C8DAD119-963C-93DC-23C0-F064C0C2AA3F}"/>
              </a:ext>
            </a:extLst>
          </p:cNvPr>
          <p:cNvCxnSpPr>
            <a:cxnSpLocks/>
          </p:cNvCxnSpPr>
          <p:nvPr/>
        </p:nvCxnSpPr>
        <p:spPr>
          <a:xfrm>
            <a:off x="5582678" y="986572"/>
            <a:ext cx="1865131" cy="461162"/>
          </a:xfrm>
          <a:prstGeom prst="straightConnector1">
            <a:avLst/>
          </a:prstGeom>
          <a:ln w="317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2" name="Picture 61">
            <a:extLst>
              <a:ext uri="{FF2B5EF4-FFF2-40B4-BE49-F238E27FC236}">
                <a16:creationId xmlns:a16="http://schemas.microsoft.com/office/drawing/2014/main" xmlns="" id="{7CB7C44D-AD26-3B80-A023-62DDD4D4EB5D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99216" y="4635606"/>
            <a:ext cx="938059" cy="964860"/>
          </a:xfrm>
          <a:prstGeom prst="rect">
            <a:avLst/>
          </a:prstGeom>
        </p:spPr>
      </p:pic>
      <p:sp>
        <p:nvSpPr>
          <p:cNvPr id="64" name="Slide Number Placeholder 1">
            <a:extLst>
              <a:ext uri="{FF2B5EF4-FFF2-40B4-BE49-F238E27FC236}">
                <a16:creationId xmlns:a16="http://schemas.microsoft.com/office/drawing/2014/main" xmlns="" id="{31610EDD-F732-DF99-96F3-62B9AC1FA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9030" y="6385250"/>
            <a:ext cx="39272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21</a:t>
            </a:fld>
            <a:endParaRPr lang="x-none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xmlns="" id="{5D9D2839-2119-48C6-2BA0-E9FFD7335815}"/>
              </a:ext>
            </a:extLst>
          </p:cNvPr>
          <p:cNvSpPr txBox="1"/>
          <p:nvPr/>
        </p:nvSpPr>
        <p:spPr>
          <a:xfrm>
            <a:off x="68876" y="1865720"/>
            <a:ext cx="3840923" cy="307777"/>
          </a:xfrm>
          <a:prstGeom prst="rect">
            <a:avLst/>
          </a:prstGeom>
          <a:solidFill>
            <a:srgbClr val="001F60"/>
          </a:solidFill>
        </p:spPr>
        <p:txBody>
          <a:bodyPr wrap="none" rtlCol="0">
            <a:spAutoFit/>
          </a:bodyPr>
          <a:lstStyle/>
          <a:p>
            <a:r>
              <a:rPr lang="x-none" sz="1400" i="1" dirty="0">
                <a:solidFill>
                  <a:srgbClr val="FFFF00"/>
                </a:solidFill>
              </a:rPr>
              <a:t>*A Grosso, G Rocchi, A Sibio, P Micozzi, A. Lampasi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9809B99F-A9BB-4955-636B-80138AAADFAB}"/>
              </a:ext>
            </a:extLst>
          </p:cNvPr>
          <p:cNvSpPr txBox="1"/>
          <p:nvPr/>
        </p:nvSpPr>
        <p:spPr>
          <a:xfrm>
            <a:off x="4165625" y="4019266"/>
            <a:ext cx="23496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x-none" sz="1600" i="1" dirty="0">
                <a:latin typeface="Calibri" panose="020F0502020204030204" pitchFamily="34" charset="0"/>
                <a:cs typeface="Calibri" panose="020F0502020204030204" pitchFamily="34" charset="0"/>
              </a:rPr>
              <a:t>ltrafast camera 3600 fps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CBEE1A4B-69CA-4394-1C7E-D03752E62B60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453458" y="3693791"/>
            <a:ext cx="2831580" cy="2454267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xmlns="" id="{7D3C8E99-9491-1D19-9615-3C40A0DE8848}"/>
              </a:ext>
            </a:extLst>
          </p:cNvPr>
          <p:cNvCxnSpPr>
            <a:cxnSpLocks/>
            <a:stCxn id="8" idx="3"/>
          </p:cNvCxnSpPr>
          <p:nvPr/>
        </p:nvCxnSpPr>
        <p:spPr>
          <a:xfrm flipH="1" flipV="1">
            <a:off x="9727646" y="4507874"/>
            <a:ext cx="672984" cy="413051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xmlns="" id="{7BB7E339-ECEF-C472-45CB-538BE96CDBBA}"/>
              </a:ext>
            </a:extLst>
          </p:cNvPr>
          <p:cNvCxnSpPr>
            <a:cxnSpLocks/>
          </p:cNvCxnSpPr>
          <p:nvPr/>
        </p:nvCxnSpPr>
        <p:spPr>
          <a:xfrm flipH="1">
            <a:off x="9727646" y="4918158"/>
            <a:ext cx="851017" cy="431364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4">
            <a:extLst>
              <a:ext uri="{FF2B5EF4-FFF2-40B4-BE49-F238E27FC236}">
                <a16:creationId xmlns:a16="http://schemas.microsoft.com/office/drawing/2014/main" xmlns="" id="{03A12901-C219-99FF-18CC-A1E998D7C9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85039" y="4692974"/>
            <a:ext cx="1906962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it-IT" sz="1400" b="1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2 circles of </a:t>
            </a:r>
            <a:r>
              <a:rPr kumimoji="0" lang="en-US" altLang="it-IT" sz="1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ordinary X-points (</a:t>
            </a:r>
            <a:r>
              <a:rPr kumimoji="0" lang="en-US" altLang="it-IT" sz="1400" b="1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kumimoji="0" lang="en-US" altLang="it-IT" sz="1400" b="1" i="0" u="none" strike="noStrike" cap="none" normalizeH="0" baseline="-25000" dirty="0" err="1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tor</a:t>
            </a:r>
            <a:r>
              <a:rPr lang="en-US" altLang="it-IT" sz="1400" b="1" dirty="0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  <a:sym typeface="Symbol" pitchFamily="2" charset="2"/>
              </a:rPr>
              <a:t>  </a:t>
            </a:r>
            <a:r>
              <a:rPr lang="en-US" altLang="it-IT" sz="1400" b="1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0)</a:t>
            </a:r>
            <a:endParaRPr lang="en-US" altLang="it-IT" sz="1400" dirty="0">
              <a:solidFill>
                <a:srgbClr val="FF0000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it-IT" sz="1400" b="1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kumimoji="0" lang="en-US" altLang="it-IT" sz="1400" b="1" i="0" u="none" strike="noStrike" cap="none" normalizeH="0" baseline="0" dirty="0">
                <a:ln>
                  <a:noFill/>
                </a:ln>
                <a:solidFill>
                  <a:srgbClr val="F36E3E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it-IT" sz="1400" b="1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en-US" altLang="it-IT" sz="1400" b="1" u="sng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divertor tails</a:t>
            </a:r>
            <a:r>
              <a:rPr lang="en-US" altLang="it-IT" sz="1400" b="1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”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it-IT" sz="1400" b="1" u="sng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on </a:t>
            </a:r>
            <a:r>
              <a:rPr lang="en-US" altLang="it-IT" sz="1400" b="1" u="sng" dirty="0">
                <a:solidFill>
                  <a:srgbClr val="F36E3C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top &amp; bottom</a:t>
            </a:r>
            <a:endParaRPr kumimoji="0" lang="en-US" altLang="it-IT" sz="1400" b="1" i="0" u="sng" strike="noStrike" cap="none" normalizeH="0" baseline="0" dirty="0">
              <a:ln>
                <a:noFill/>
              </a:ln>
              <a:solidFill>
                <a:srgbClr val="F36E3C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50553131-E149-6E4C-7893-51C78AFA38C5}"/>
              </a:ext>
            </a:extLst>
          </p:cNvPr>
          <p:cNvSpPr txBox="1"/>
          <p:nvPr/>
        </p:nvSpPr>
        <p:spPr>
          <a:xfrm>
            <a:off x="7775246" y="6130766"/>
            <a:ext cx="2138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A772C"/>
                </a:solidFill>
              </a:rPr>
              <a:t>Shot #2126 (Helium)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4AB67E03-750C-BFE6-6BA7-B3491DDEAE21}"/>
              </a:ext>
            </a:extLst>
          </p:cNvPr>
          <p:cNvSpPr txBox="1"/>
          <p:nvPr/>
        </p:nvSpPr>
        <p:spPr>
          <a:xfrm>
            <a:off x="1417030" y="6433517"/>
            <a:ext cx="9998011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b="1" i="1" dirty="0">
                <a:solidFill>
                  <a:srgbClr val="0000FF"/>
                </a:solidFill>
              </a:rPr>
              <a:t>price for 5 kA plasma torus sustainment: </a:t>
            </a:r>
            <a:r>
              <a:rPr lang="en-US" sz="1800" b="1" i="1" dirty="0">
                <a:solidFill>
                  <a:srgbClr val="0000FF"/>
                </a:solidFill>
              </a:rPr>
              <a:t>Anode-Cathode </a:t>
            </a:r>
            <a:r>
              <a:rPr lang="el-GR" sz="1800" b="1" i="1" dirty="0">
                <a:solidFill>
                  <a:srgbClr val="0000FF"/>
                </a:solidFill>
              </a:rPr>
              <a:t>Δ</a:t>
            </a:r>
            <a:r>
              <a:rPr lang="en-US" sz="1800" b="1" i="1" dirty="0">
                <a:solidFill>
                  <a:srgbClr val="0000FF"/>
                </a:solidFill>
              </a:rPr>
              <a:t>V increases by 20-30 Volts (on top of </a:t>
            </a:r>
            <a:r>
              <a:rPr lang="en-US" sz="18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US" sz="1800" b="1" i="1" dirty="0">
                <a:solidFill>
                  <a:srgbClr val="0000FF"/>
                </a:solidFill>
              </a:rPr>
              <a:t>200 V)</a:t>
            </a:r>
            <a:endParaRPr lang="x-none" dirty="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xmlns="" id="{49FF76D7-995B-BED0-3F18-5856FAEFB316}"/>
              </a:ext>
            </a:extLst>
          </p:cNvPr>
          <p:cNvCxnSpPr/>
          <p:nvPr/>
        </p:nvCxnSpPr>
        <p:spPr>
          <a:xfrm>
            <a:off x="6079637" y="5833970"/>
            <a:ext cx="1368172" cy="314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xmlns="" id="{C6084662-1C42-8CDE-1B4E-315252D6B2A4}"/>
              </a:ext>
            </a:extLst>
          </p:cNvPr>
          <p:cNvCxnSpPr/>
          <p:nvPr/>
        </p:nvCxnSpPr>
        <p:spPr>
          <a:xfrm flipV="1">
            <a:off x="6061710" y="3761473"/>
            <a:ext cx="1351809" cy="7351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2961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lide Number Placeholder 1">
            <a:extLst>
              <a:ext uri="{FF2B5EF4-FFF2-40B4-BE49-F238E27FC236}">
                <a16:creationId xmlns:a16="http://schemas.microsoft.com/office/drawing/2014/main" xmlns="" id="{46541CB9-C948-4791-D2C7-5C16DDFAD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99277" y="6492875"/>
            <a:ext cx="39272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22</a:t>
            </a:fld>
            <a:endParaRPr lang="x-none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xmlns="" id="{233A52AA-442A-A7A8-388C-E7622F8FFDBC}"/>
              </a:ext>
            </a:extLst>
          </p:cNvPr>
          <p:cNvSpPr/>
          <p:nvPr/>
        </p:nvSpPr>
        <p:spPr>
          <a:xfrm>
            <a:off x="268812" y="-2268"/>
            <a:ext cx="10561484" cy="462314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dirty="0">
                <a:solidFill>
                  <a:srgbClr val="FFFF00"/>
                </a:solidFill>
                <a:latin typeface="+mn-lt"/>
              </a:rPr>
              <a:t>2019 first visible light </a:t>
            </a:r>
            <a:r>
              <a:rPr lang="en-US" sz="2800" dirty="0">
                <a:solidFill>
                  <a:srgbClr val="FFFF00"/>
                </a:solidFill>
              </a:rPr>
              <a:t>planar tomography* limited to equatorial plane</a:t>
            </a:r>
            <a:endParaRPr lang="x-none" sz="2800" dirty="0"/>
          </a:p>
        </p:txBody>
      </p:sp>
      <p:pic>
        <p:nvPicPr>
          <p:cNvPr id="63" name="Picture 62">
            <a:extLst>
              <a:ext uri="{FF2B5EF4-FFF2-40B4-BE49-F238E27FC236}">
                <a16:creationId xmlns:a16="http://schemas.microsoft.com/office/drawing/2014/main" xmlns="" id="{9733CC04-7B8F-9D79-9EF5-37AEAC95E76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38695" y="1197703"/>
            <a:ext cx="2441106" cy="1879177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xmlns="" id="{62FB50B0-D1E3-E027-3954-388B47E53157}"/>
              </a:ext>
            </a:extLst>
          </p:cNvPr>
          <p:cNvSpPr txBox="1"/>
          <p:nvPr/>
        </p:nvSpPr>
        <p:spPr>
          <a:xfrm>
            <a:off x="2332151" y="2429329"/>
            <a:ext cx="4106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57º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xmlns="" id="{263920AF-54BB-3792-7BBD-9DA6D29A5137}"/>
              </a:ext>
            </a:extLst>
          </p:cNvPr>
          <p:cNvSpPr txBox="1"/>
          <p:nvPr/>
        </p:nvSpPr>
        <p:spPr>
          <a:xfrm>
            <a:off x="3225607" y="2186079"/>
            <a:ext cx="4842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117º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xmlns="" id="{696CBC71-2399-8B1B-E892-FDA74C3ECF16}"/>
              </a:ext>
            </a:extLst>
          </p:cNvPr>
          <p:cNvSpPr txBox="1"/>
          <p:nvPr/>
        </p:nvSpPr>
        <p:spPr>
          <a:xfrm>
            <a:off x="3225607" y="1711456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177º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xmlns="" id="{2390C72F-CFAA-C15B-7628-004D552C85F8}"/>
              </a:ext>
            </a:extLst>
          </p:cNvPr>
          <p:cNvSpPr txBox="1"/>
          <p:nvPr/>
        </p:nvSpPr>
        <p:spPr>
          <a:xfrm>
            <a:off x="2451945" y="1554809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237º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xmlns="" id="{8EE12E4C-D287-93D2-3A43-D31770C29BCF}"/>
              </a:ext>
            </a:extLst>
          </p:cNvPr>
          <p:cNvSpPr txBox="1"/>
          <p:nvPr/>
        </p:nvSpPr>
        <p:spPr>
          <a:xfrm>
            <a:off x="1693675" y="1742095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297º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xmlns="" id="{70DA746E-1A13-C0ED-8598-86F97E9B990B}"/>
              </a:ext>
            </a:extLst>
          </p:cNvPr>
          <p:cNvSpPr txBox="1"/>
          <p:nvPr/>
        </p:nvSpPr>
        <p:spPr>
          <a:xfrm>
            <a:off x="1590819" y="2234865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357º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xmlns="" id="{AF16DFB9-A25D-4A83-C4A2-7E95FB2BC43A}"/>
              </a:ext>
            </a:extLst>
          </p:cNvPr>
          <p:cNvSpPr txBox="1"/>
          <p:nvPr/>
        </p:nvSpPr>
        <p:spPr>
          <a:xfrm>
            <a:off x="586409" y="868559"/>
            <a:ext cx="37243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i="1" dirty="0">
                <a:solidFill>
                  <a:srgbClr val="2A2AE5"/>
                </a:solidFill>
              </a:rPr>
              <a:t>6 </a:t>
            </a:r>
            <a:r>
              <a:rPr lang="it-IT" i="1" dirty="0" err="1">
                <a:solidFill>
                  <a:srgbClr val="2A2AE5"/>
                </a:solidFill>
              </a:rPr>
              <a:t>cameras</a:t>
            </a:r>
            <a:r>
              <a:rPr lang="it-IT" i="1" dirty="0">
                <a:solidFill>
                  <a:srgbClr val="2A2AE5"/>
                </a:solidFill>
              </a:rPr>
              <a:t>, RGB, 600 fps, 640x480 </a:t>
            </a:r>
            <a:r>
              <a:rPr lang="it-IT" i="1" dirty="0" err="1">
                <a:solidFill>
                  <a:srgbClr val="2A2AE5"/>
                </a:solidFill>
              </a:rPr>
              <a:t>pix</a:t>
            </a:r>
            <a:endParaRPr lang="it-IT" i="1" dirty="0">
              <a:solidFill>
                <a:srgbClr val="2A2AE5"/>
              </a:solidFill>
            </a:endParaRPr>
          </a:p>
        </p:txBody>
      </p:sp>
      <p:pic>
        <p:nvPicPr>
          <p:cNvPr id="71" name="Picture 70">
            <a:extLst>
              <a:ext uri="{FF2B5EF4-FFF2-40B4-BE49-F238E27FC236}">
                <a16:creationId xmlns:a16="http://schemas.microsoft.com/office/drawing/2014/main" xmlns="" id="{75541D31-6231-955C-AB1A-4157A6ED58E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13211" y="524804"/>
            <a:ext cx="7696911" cy="2483229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xmlns="" id="{7104A5AA-25F1-03C9-BA48-683C37027F01}"/>
              </a:ext>
            </a:extLst>
          </p:cNvPr>
          <p:cNvSpPr txBox="1"/>
          <p:nvPr/>
        </p:nvSpPr>
        <p:spPr>
          <a:xfrm>
            <a:off x="268812" y="559262"/>
            <a:ext cx="4607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i="1" dirty="0" err="1">
                <a:solidFill>
                  <a:srgbClr val="2A2AE5"/>
                </a:solidFill>
              </a:rPr>
              <a:t>transparent</a:t>
            </a:r>
            <a:r>
              <a:rPr lang="it-IT" b="1" i="1" dirty="0">
                <a:solidFill>
                  <a:srgbClr val="2A2AE5"/>
                </a:solidFill>
              </a:rPr>
              <a:t> vessel → </a:t>
            </a:r>
            <a:r>
              <a:rPr lang="it-IT" b="1" i="1" dirty="0" err="1">
                <a:solidFill>
                  <a:srgbClr val="2A2AE5"/>
                </a:solidFill>
              </a:rPr>
              <a:t>visible</a:t>
            </a:r>
            <a:r>
              <a:rPr lang="it-IT" b="1" i="1" dirty="0">
                <a:solidFill>
                  <a:srgbClr val="2A2AE5"/>
                </a:solidFill>
              </a:rPr>
              <a:t> light </a:t>
            </a:r>
            <a:r>
              <a:rPr lang="it-IT" b="1" i="1" dirty="0" err="1">
                <a:solidFill>
                  <a:srgbClr val="2A2AE5"/>
                </a:solidFill>
              </a:rPr>
              <a:t>tomography</a:t>
            </a:r>
            <a:endParaRPr lang="it-IT" b="1" i="1" dirty="0">
              <a:solidFill>
                <a:srgbClr val="2A2AE5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xmlns="" id="{993A0ADE-3DD2-D937-BCA9-D61BD0282A45}"/>
              </a:ext>
            </a:extLst>
          </p:cNvPr>
          <p:cNvSpPr/>
          <p:nvPr/>
        </p:nvSpPr>
        <p:spPr>
          <a:xfrm>
            <a:off x="262530" y="3162113"/>
            <a:ext cx="7492122" cy="44579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x-none" sz="2800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xmlns="" id="{37E3A6E9-CA99-1D61-5CF6-DF95E95A534F}"/>
              </a:ext>
            </a:extLst>
          </p:cNvPr>
          <p:cNvSpPr txBox="1"/>
          <p:nvPr/>
        </p:nvSpPr>
        <p:spPr>
          <a:xfrm>
            <a:off x="262529" y="3118309"/>
            <a:ext cx="73376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2800" dirty="0">
                <a:solidFill>
                  <a:srgbClr val="FFFF00"/>
                </a:solidFill>
              </a:rPr>
              <a:t>2023 beginning of 3D tomography* in visible light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xmlns="" id="{56CBE1D4-BDFE-C994-961E-0E051BE04C3B}"/>
              </a:ext>
            </a:extLst>
          </p:cNvPr>
          <p:cNvSpPr txBox="1"/>
          <p:nvPr/>
        </p:nvSpPr>
        <p:spPr>
          <a:xfrm>
            <a:off x="10328031" y="859149"/>
            <a:ext cx="11671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i="1" dirty="0">
                <a:solidFill>
                  <a:srgbClr val="209A71"/>
                </a:solidFill>
              </a:rPr>
              <a:t>f</a:t>
            </a:r>
            <a:r>
              <a:rPr lang="x-none" sz="1600" b="1" i="1" dirty="0">
                <a:solidFill>
                  <a:srgbClr val="209A71"/>
                </a:solidFill>
              </a:rPr>
              <a:t>alse colour</a:t>
            </a: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xmlns="" id="{FF0C2958-E2D2-F14C-7C47-03AE8BC5D93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41722" y="3973843"/>
            <a:ext cx="3129667" cy="2324895"/>
          </a:xfrm>
          <a:prstGeom prst="rect">
            <a:avLst/>
          </a:prstGeom>
        </p:spPr>
      </p:pic>
      <p:sp>
        <p:nvSpPr>
          <p:cNvPr id="78" name="TextBox 77">
            <a:extLst>
              <a:ext uri="{FF2B5EF4-FFF2-40B4-BE49-F238E27FC236}">
                <a16:creationId xmlns:a16="http://schemas.microsoft.com/office/drawing/2014/main" xmlns="" id="{B39135AA-113A-C5B5-8C0C-590488D8C5F7}"/>
              </a:ext>
            </a:extLst>
          </p:cNvPr>
          <p:cNvSpPr txBox="1"/>
          <p:nvPr/>
        </p:nvSpPr>
        <p:spPr>
          <a:xfrm>
            <a:off x="3282407" y="5247090"/>
            <a:ext cx="1321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t= </a:t>
            </a:r>
            <a:r>
              <a:rPr lang="x-none" dirty="0"/>
              <a:t>159 msec</a:t>
            </a:r>
          </a:p>
        </p:txBody>
      </p:sp>
      <p:pic>
        <p:nvPicPr>
          <p:cNvPr id="79" name="Picture 78">
            <a:extLst>
              <a:ext uri="{FF2B5EF4-FFF2-40B4-BE49-F238E27FC236}">
                <a16:creationId xmlns:a16="http://schemas.microsoft.com/office/drawing/2014/main" xmlns="" id="{2B6A2C9A-CCA5-82E7-BE4D-D1667C5212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38" y="4093110"/>
            <a:ext cx="2823656" cy="2111145"/>
          </a:xfrm>
          <a:prstGeom prst="rect">
            <a:avLst/>
          </a:prstGeom>
        </p:spPr>
      </p:pic>
      <p:sp>
        <p:nvSpPr>
          <p:cNvPr id="80" name="TextBox 79">
            <a:extLst>
              <a:ext uri="{FF2B5EF4-FFF2-40B4-BE49-F238E27FC236}">
                <a16:creationId xmlns:a16="http://schemas.microsoft.com/office/drawing/2014/main" xmlns="" id="{820FFDB3-5B89-D977-2335-0943F2320704}"/>
              </a:ext>
            </a:extLst>
          </p:cNvPr>
          <p:cNvSpPr txBox="1"/>
          <p:nvPr/>
        </p:nvSpPr>
        <p:spPr>
          <a:xfrm>
            <a:off x="4786264" y="3603262"/>
            <a:ext cx="384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vertical tomographic section </a:t>
            </a:r>
            <a:r>
              <a:rPr lang="x-none" dirty="0"/>
              <a:t>from 357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xmlns="" id="{F8FA9EEE-4BE3-028E-8ECE-953D048A9EC8}"/>
              </a:ext>
            </a:extLst>
          </p:cNvPr>
          <p:cNvSpPr txBox="1"/>
          <p:nvPr/>
        </p:nvSpPr>
        <p:spPr>
          <a:xfrm>
            <a:off x="168524" y="6393704"/>
            <a:ext cx="2627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#2141, He, 297 msec total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xmlns="" id="{EF6FF9AA-4E53-72BC-175D-DD107EAA75E9}"/>
              </a:ext>
            </a:extLst>
          </p:cNvPr>
          <p:cNvSpPr txBox="1"/>
          <p:nvPr/>
        </p:nvSpPr>
        <p:spPr>
          <a:xfrm>
            <a:off x="316339" y="3682653"/>
            <a:ext cx="2375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camera v</a:t>
            </a:r>
            <a:r>
              <a:rPr lang="x-none" dirty="0"/>
              <a:t>iew from 357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</a:p>
        </p:txBody>
      </p:sp>
      <p:pic>
        <p:nvPicPr>
          <p:cNvPr id="83" name="Picture 82">
            <a:extLst>
              <a:ext uri="{FF2B5EF4-FFF2-40B4-BE49-F238E27FC236}">
                <a16:creationId xmlns:a16="http://schemas.microsoft.com/office/drawing/2014/main" xmlns="" id="{98F3831F-1C47-F18F-EB94-6918835052FD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44282" y="4241608"/>
            <a:ext cx="3479732" cy="2081335"/>
          </a:xfrm>
          <a:prstGeom prst="rect">
            <a:avLst/>
          </a:prstGeom>
        </p:spPr>
      </p:pic>
      <p:sp>
        <p:nvSpPr>
          <p:cNvPr id="84" name="TextBox 83">
            <a:extLst>
              <a:ext uri="{FF2B5EF4-FFF2-40B4-BE49-F238E27FC236}">
                <a16:creationId xmlns:a16="http://schemas.microsoft.com/office/drawing/2014/main" xmlns="" id="{45FE3D5F-F315-8794-27D9-8C5FF50130F8}"/>
              </a:ext>
            </a:extLst>
          </p:cNvPr>
          <p:cNvSpPr txBox="1"/>
          <p:nvPr/>
        </p:nvSpPr>
        <p:spPr>
          <a:xfrm>
            <a:off x="3548343" y="4050395"/>
            <a:ext cx="1297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CD5422"/>
                </a:solidFill>
              </a:rPr>
              <a:t>o</a:t>
            </a:r>
            <a:r>
              <a:rPr lang="x-none" b="1" dirty="0">
                <a:solidFill>
                  <a:srgbClr val="CD5422"/>
                </a:solidFill>
              </a:rPr>
              <a:t>uter edge (ionization</a:t>
            </a:r>
            <a:r>
              <a:rPr lang="x-none" dirty="0">
                <a:solidFill>
                  <a:srgbClr val="CD5422"/>
                </a:solidFill>
              </a:rPr>
              <a:t>)</a:t>
            </a:r>
          </a:p>
        </p:txBody>
      </p: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xmlns="" id="{EEA195A4-2059-6FA8-5D09-D5BBCF2C1A92}"/>
              </a:ext>
            </a:extLst>
          </p:cNvPr>
          <p:cNvCxnSpPr>
            <a:cxnSpLocks/>
          </p:cNvCxnSpPr>
          <p:nvPr/>
        </p:nvCxnSpPr>
        <p:spPr>
          <a:xfrm>
            <a:off x="4720349" y="4318340"/>
            <a:ext cx="1088628" cy="359630"/>
          </a:xfrm>
          <a:prstGeom prst="straightConnector1">
            <a:avLst/>
          </a:prstGeom>
          <a:ln w="25400">
            <a:gradFill>
              <a:gsLst>
                <a:gs pos="0">
                  <a:srgbClr val="CD5422"/>
                </a:gs>
                <a:gs pos="45000">
                  <a:srgbClr val="DF6C30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Box 88">
            <a:extLst>
              <a:ext uri="{FF2B5EF4-FFF2-40B4-BE49-F238E27FC236}">
                <a16:creationId xmlns:a16="http://schemas.microsoft.com/office/drawing/2014/main" xmlns="" id="{B48FA8B3-D9F3-1D33-5A29-8F63133EDDC5}"/>
              </a:ext>
            </a:extLst>
          </p:cNvPr>
          <p:cNvSpPr txBox="1"/>
          <p:nvPr/>
        </p:nvSpPr>
        <p:spPr>
          <a:xfrm>
            <a:off x="3432875" y="4852329"/>
            <a:ext cx="141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4A6808"/>
                </a:solidFill>
              </a:rPr>
              <a:t>torus plasma</a:t>
            </a:r>
          </a:p>
        </p:txBody>
      </p: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xmlns="" id="{4F692743-7B98-B202-93A5-95A1C612FA8B}"/>
              </a:ext>
            </a:extLst>
          </p:cNvPr>
          <p:cNvCxnSpPr>
            <a:cxnSpLocks/>
            <a:stCxn id="89" idx="3"/>
          </p:cNvCxnSpPr>
          <p:nvPr/>
        </p:nvCxnSpPr>
        <p:spPr>
          <a:xfrm>
            <a:off x="4845762" y="5036995"/>
            <a:ext cx="1065474" cy="99228"/>
          </a:xfrm>
          <a:prstGeom prst="straightConnector1">
            <a:avLst/>
          </a:prstGeom>
          <a:ln w="25400">
            <a:gradFill>
              <a:gsLst>
                <a:gs pos="0">
                  <a:srgbClr val="4A6808"/>
                </a:gs>
                <a:gs pos="45000">
                  <a:srgbClr val="80B800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TextBox 92">
            <a:extLst>
              <a:ext uri="{FF2B5EF4-FFF2-40B4-BE49-F238E27FC236}">
                <a16:creationId xmlns:a16="http://schemas.microsoft.com/office/drawing/2014/main" xmlns="" id="{BB1E2752-2A63-A414-5423-19A255C8D2A9}"/>
              </a:ext>
            </a:extLst>
          </p:cNvPr>
          <p:cNvSpPr txBox="1"/>
          <p:nvPr/>
        </p:nvSpPr>
        <p:spPr>
          <a:xfrm>
            <a:off x="2568797" y="5653927"/>
            <a:ext cx="2464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rgbClr val="482509"/>
                </a:solidFill>
              </a:rPr>
              <a:t>torus-</a:t>
            </a:r>
            <a:r>
              <a:rPr lang="en-GB" b="1" dirty="0" err="1">
                <a:solidFill>
                  <a:srgbClr val="482509"/>
                </a:solidFill>
              </a:rPr>
              <a:t>centerpost</a:t>
            </a:r>
            <a:r>
              <a:rPr lang="en-GB" b="1" dirty="0">
                <a:solidFill>
                  <a:srgbClr val="482509"/>
                </a:solidFill>
              </a:rPr>
              <a:t> gap</a:t>
            </a:r>
            <a:endParaRPr lang="x-none" b="1" dirty="0">
              <a:solidFill>
                <a:srgbClr val="482509"/>
              </a:solidFill>
            </a:endParaRPr>
          </a:p>
        </p:txBody>
      </p: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xmlns="" id="{A938FED1-594C-E75F-6397-D42DFDBD2144}"/>
              </a:ext>
            </a:extLst>
          </p:cNvPr>
          <p:cNvCxnSpPr>
            <a:cxnSpLocks/>
          </p:cNvCxnSpPr>
          <p:nvPr/>
        </p:nvCxnSpPr>
        <p:spPr>
          <a:xfrm flipV="1">
            <a:off x="4939863" y="5322318"/>
            <a:ext cx="1285437" cy="716729"/>
          </a:xfrm>
          <a:prstGeom prst="straightConnector1">
            <a:avLst/>
          </a:prstGeom>
          <a:ln w="25400">
            <a:gradFill>
              <a:gsLst>
                <a:gs pos="0">
                  <a:srgbClr val="813F18"/>
                </a:gs>
                <a:gs pos="45000">
                  <a:srgbClr val="B65B26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TextBox 95">
            <a:extLst>
              <a:ext uri="{FF2B5EF4-FFF2-40B4-BE49-F238E27FC236}">
                <a16:creationId xmlns:a16="http://schemas.microsoft.com/office/drawing/2014/main" xmlns="" id="{4875FD11-41E7-294E-910D-6C5F82328923}"/>
              </a:ext>
            </a:extLst>
          </p:cNvPr>
          <p:cNvSpPr txBox="1"/>
          <p:nvPr/>
        </p:nvSpPr>
        <p:spPr>
          <a:xfrm>
            <a:off x="3573493" y="3648466"/>
            <a:ext cx="12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6A6C46"/>
                </a:solidFill>
              </a:rPr>
              <a:t>centerpost</a:t>
            </a:r>
          </a:p>
        </p:txBody>
      </p:sp>
      <p:cxnSp>
        <p:nvCxnSpPr>
          <p:cNvPr id="97" name="Straight Arrow Connector 96">
            <a:extLst>
              <a:ext uri="{FF2B5EF4-FFF2-40B4-BE49-F238E27FC236}">
                <a16:creationId xmlns:a16="http://schemas.microsoft.com/office/drawing/2014/main" xmlns="" id="{7923482F-D14A-B21B-788E-FBDE0B7BA3BF}"/>
              </a:ext>
            </a:extLst>
          </p:cNvPr>
          <p:cNvCxnSpPr>
            <a:cxnSpLocks/>
            <a:stCxn id="96" idx="3"/>
          </p:cNvCxnSpPr>
          <p:nvPr/>
        </p:nvCxnSpPr>
        <p:spPr>
          <a:xfrm>
            <a:off x="4781388" y="3833132"/>
            <a:ext cx="1930677" cy="629519"/>
          </a:xfrm>
          <a:prstGeom prst="straightConnector1">
            <a:avLst/>
          </a:prstGeom>
          <a:ln w="25400">
            <a:gradFill>
              <a:gsLst>
                <a:gs pos="0">
                  <a:srgbClr val="6A6C46"/>
                </a:gs>
                <a:gs pos="45000">
                  <a:srgbClr val="8ECF12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xmlns="" id="{76ABE007-2BBB-D19D-2680-2261ADC8A0E8}"/>
              </a:ext>
            </a:extLst>
          </p:cNvPr>
          <p:cNvCxnSpPr>
            <a:cxnSpLocks/>
          </p:cNvCxnSpPr>
          <p:nvPr/>
        </p:nvCxnSpPr>
        <p:spPr>
          <a:xfrm flipV="1">
            <a:off x="10388469" y="4050395"/>
            <a:ext cx="0" cy="155116"/>
          </a:xfrm>
          <a:prstGeom prst="line">
            <a:avLst/>
          </a:prstGeom>
          <a:ln w="31750">
            <a:solidFill>
              <a:srgbClr val="C5CA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xmlns="" id="{86DFED6F-05C8-0D14-EE5B-403B6B2AE2B1}"/>
              </a:ext>
            </a:extLst>
          </p:cNvPr>
          <p:cNvCxnSpPr>
            <a:cxnSpLocks/>
          </p:cNvCxnSpPr>
          <p:nvPr/>
        </p:nvCxnSpPr>
        <p:spPr>
          <a:xfrm flipH="1" flipV="1">
            <a:off x="10986345" y="3870326"/>
            <a:ext cx="1" cy="336166"/>
          </a:xfrm>
          <a:prstGeom prst="line">
            <a:avLst/>
          </a:prstGeom>
          <a:ln w="31750">
            <a:solidFill>
              <a:srgbClr val="CF17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Arrow Connector 106">
            <a:extLst>
              <a:ext uri="{FF2B5EF4-FFF2-40B4-BE49-F238E27FC236}">
                <a16:creationId xmlns:a16="http://schemas.microsoft.com/office/drawing/2014/main" xmlns="" id="{D03CE177-2451-FC0A-B324-42A1ADC7A1CC}"/>
              </a:ext>
            </a:extLst>
          </p:cNvPr>
          <p:cNvCxnSpPr/>
          <p:nvPr/>
        </p:nvCxnSpPr>
        <p:spPr>
          <a:xfrm flipH="1">
            <a:off x="7387362" y="4057309"/>
            <a:ext cx="3001107" cy="195094"/>
          </a:xfrm>
          <a:prstGeom prst="straightConnector1">
            <a:avLst/>
          </a:prstGeom>
          <a:ln w="31750">
            <a:solidFill>
              <a:srgbClr val="C5CA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xmlns="" id="{BCF2A9D6-D88E-F449-9309-F5AFCF5C5D5A}"/>
              </a:ext>
            </a:extLst>
          </p:cNvPr>
          <p:cNvCxnSpPr>
            <a:cxnSpLocks/>
          </p:cNvCxnSpPr>
          <p:nvPr/>
        </p:nvCxnSpPr>
        <p:spPr>
          <a:xfrm flipH="1">
            <a:off x="7387361" y="3870326"/>
            <a:ext cx="3598984" cy="335185"/>
          </a:xfrm>
          <a:prstGeom prst="straightConnector1">
            <a:avLst/>
          </a:prstGeom>
          <a:ln w="31750">
            <a:solidFill>
              <a:srgbClr val="CF17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Arrow Connector 112">
            <a:extLst>
              <a:ext uri="{FF2B5EF4-FFF2-40B4-BE49-F238E27FC236}">
                <a16:creationId xmlns:a16="http://schemas.microsoft.com/office/drawing/2014/main" xmlns="" id="{8ABA1BE5-5658-5D86-10BF-35A6D9B0A81D}"/>
              </a:ext>
            </a:extLst>
          </p:cNvPr>
          <p:cNvCxnSpPr>
            <a:cxnSpLocks/>
          </p:cNvCxnSpPr>
          <p:nvPr/>
        </p:nvCxnSpPr>
        <p:spPr>
          <a:xfrm flipH="1" flipV="1">
            <a:off x="7414889" y="5379548"/>
            <a:ext cx="2997026" cy="1115512"/>
          </a:xfrm>
          <a:prstGeom prst="straightConnector1">
            <a:avLst/>
          </a:prstGeom>
          <a:ln w="31750">
            <a:solidFill>
              <a:srgbClr val="C5CA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xmlns="" id="{62A0AB42-EC1F-CCD9-E9C2-B948463F66B3}"/>
              </a:ext>
            </a:extLst>
          </p:cNvPr>
          <p:cNvCxnSpPr>
            <a:cxnSpLocks/>
          </p:cNvCxnSpPr>
          <p:nvPr/>
        </p:nvCxnSpPr>
        <p:spPr>
          <a:xfrm flipV="1">
            <a:off x="10400192" y="6336777"/>
            <a:ext cx="0" cy="155116"/>
          </a:xfrm>
          <a:prstGeom prst="line">
            <a:avLst/>
          </a:prstGeom>
          <a:ln w="31750">
            <a:solidFill>
              <a:srgbClr val="C5CA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Arrow Connector 119">
            <a:extLst>
              <a:ext uri="{FF2B5EF4-FFF2-40B4-BE49-F238E27FC236}">
                <a16:creationId xmlns:a16="http://schemas.microsoft.com/office/drawing/2014/main" xmlns="" id="{358E823B-A7CE-C9DB-1718-B2A959662E40}"/>
              </a:ext>
            </a:extLst>
          </p:cNvPr>
          <p:cNvCxnSpPr>
            <a:cxnSpLocks/>
          </p:cNvCxnSpPr>
          <p:nvPr/>
        </p:nvCxnSpPr>
        <p:spPr>
          <a:xfrm flipH="1" flipV="1">
            <a:off x="7414889" y="5439086"/>
            <a:ext cx="2350814" cy="1066206"/>
          </a:xfrm>
          <a:prstGeom prst="straightConnector1">
            <a:avLst/>
          </a:prstGeom>
          <a:ln w="31750">
            <a:solidFill>
              <a:srgbClr val="08A3B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xmlns="" id="{4FD28586-8DDD-5CEF-CCFC-B93377A0C621}"/>
              </a:ext>
            </a:extLst>
          </p:cNvPr>
          <p:cNvCxnSpPr>
            <a:cxnSpLocks/>
          </p:cNvCxnSpPr>
          <p:nvPr/>
        </p:nvCxnSpPr>
        <p:spPr>
          <a:xfrm flipV="1">
            <a:off x="9765703" y="6322943"/>
            <a:ext cx="0" cy="202628"/>
          </a:xfrm>
          <a:prstGeom prst="line">
            <a:avLst/>
          </a:prstGeom>
          <a:ln w="31750">
            <a:solidFill>
              <a:srgbClr val="08A3B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TextBox 129">
            <a:extLst>
              <a:ext uri="{FF2B5EF4-FFF2-40B4-BE49-F238E27FC236}">
                <a16:creationId xmlns:a16="http://schemas.microsoft.com/office/drawing/2014/main" xmlns="" id="{E6516E0A-D8DF-3284-C740-7CD230EA6EE9}"/>
              </a:ext>
            </a:extLst>
          </p:cNvPr>
          <p:cNvSpPr txBox="1"/>
          <p:nvPr/>
        </p:nvSpPr>
        <p:spPr>
          <a:xfrm>
            <a:off x="8859133" y="3582375"/>
            <a:ext cx="2735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CD5422"/>
                </a:solidFill>
              </a:rPr>
              <a:t>lower temperature</a:t>
            </a:r>
            <a:endParaRPr lang="x-none" dirty="0">
              <a:solidFill>
                <a:srgbClr val="CD5422"/>
              </a:solidFill>
            </a:endParaRPr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xmlns="" id="{61128ABF-A949-34E6-D725-6A4389F88355}"/>
              </a:ext>
            </a:extLst>
          </p:cNvPr>
          <p:cNvSpPr txBox="1"/>
          <p:nvPr/>
        </p:nvSpPr>
        <p:spPr>
          <a:xfrm>
            <a:off x="9322134" y="6464303"/>
            <a:ext cx="2074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4A6808"/>
                </a:solidFill>
              </a:rPr>
              <a:t>h</a:t>
            </a:r>
            <a:r>
              <a:rPr lang="x-none" b="1" dirty="0">
                <a:solidFill>
                  <a:srgbClr val="4A6808"/>
                </a:solidFill>
              </a:rPr>
              <a:t>igher temperature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xmlns="" id="{8275E51F-FDC8-8916-BB41-900A1480E73E}"/>
              </a:ext>
            </a:extLst>
          </p:cNvPr>
          <p:cNvSpPr txBox="1"/>
          <p:nvPr/>
        </p:nvSpPr>
        <p:spPr>
          <a:xfrm>
            <a:off x="3623446" y="6398183"/>
            <a:ext cx="547690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x-none" b="1" dirty="0">
                <a:solidFill>
                  <a:srgbClr val="C00000"/>
                </a:solidFill>
              </a:rPr>
              <a:t>surprise: PROTO-SPHERA Helium plasma is technicolor!</a:t>
            </a:r>
          </a:p>
        </p:txBody>
      </p:sp>
      <p:sp>
        <p:nvSpPr>
          <p:cNvPr id="137" name="TextBox 136">
            <a:extLst>
              <a:ext uri="{FF2B5EF4-FFF2-40B4-BE49-F238E27FC236}">
                <a16:creationId xmlns:a16="http://schemas.microsoft.com/office/drawing/2014/main" xmlns="" id="{18AF360C-65E0-7E96-9ED4-47D2F10670B7}"/>
              </a:ext>
            </a:extLst>
          </p:cNvPr>
          <p:cNvSpPr txBox="1"/>
          <p:nvPr/>
        </p:nvSpPr>
        <p:spPr>
          <a:xfrm>
            <a:off x="219394" y="1713571"/>
            <a:ext cx="973985" cy="646331"/>
          </a:xfrm>
          <a:prstGeom prst="rect">
            <a:avLst/>
          </a:prstGeom>
          <a:solidFill>
            <a:srgbClr val="001F60"/>
          </a:solidFill>
        </p:spPr>
        <p:txBody>
          <a:bodyPr wrap="non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</a:rPr>
              <a:t>*L Boncagni,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Y Damizia,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M Iafrati</a:t>
            </a:r>
          </a:p>
        </p:txBody>
      </p:sp>
      <p:sp>
        <p:nvSpPr>
          <p:cNvPr id="138" name="TextBox 137">
            <a:extLst>
              <a:ext uri="{FF2B5EF4-FFF2-40B4-BE49-F238E27FC236}">
                <a16:creationId xmlns:a16="http://schemas.microsoft.com/office/drawing/2014/main" xmlns="" id="{B3EF30F1-D88D-C27C-9C63-545CFC888963}"/>
              </a:ext>
            </a:extLst>
          </p:cNvPr>
          <p:cNvSpPr txBox="1"/>
          <p:nvPr/>
        </p:nvSpPr>
        <p:spPr>
          <a:xfrm>
            <a:off x="7754652" y="3255778"/>
            <a:ext cx="2011051" cy="276999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*A Pau, S </a:t>
            </a:r>
            <a:r>
              <a:rPr lang="en-US" sz="1200" i="1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Naghinajad</a:t>
            </a:r>
            <a:endParaRPr lang="x-none" sz="1200" i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946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33CF8D39-EF9A-224C-F3E9-D48BFA7630D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1419" y="1285928"/>
            <a:ext cx="3669747" cy="2824992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605087CA-DE8F-3CAA-5412-CAA0F988AD1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7965" y="3970165"/>
            <a:ext cx="2161931" cy="288783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3CF1CCC7-0931-EDD2-FE0D-393DAB6A888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84838" y="146906"/>
            <a:ext cx="4607162" cy="656418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3D068010-2BC0-DB7C-1326-2C5635B417C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96137" y="2221692"/>
            <a:ext cx="2787106" cy="212998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B88F2E18-BE7D-E74E-50EC-0A8C5EDD0AD6}"/>
              </a:ext>
            </a:extLst>
          </p:cNvPr>
          <p:cNvSpPr txBox="1"/>
          <p:nvPr/>
        </p:nvSpPr>
        <p:spPr>
          <a:xfrm>
            <a:off x="1732435" y="3059825"/>
            <a:ext cx="4106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57º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20EF5354-CE37-C435-3477-51B53D4AA207}"/>
              </a:ext>
            </a:extLst>
          </p:cNvPr>
          <p:cNvSpPr txBox="1"/>
          <p:nvPr/>
        </p:nvSpPr>
        <p:spPr>
          <a:xfrm>
            <a:off x="2945196" y="2755995"/>
            <a:ext cx="4842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117º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B5AA7439-D3DA-758D-FC85-43CE8FFF7EE9}"/>
              </a:ext>
            </a:extLst>
          </p:cNvPr>
          <p:cNvSpPr txBox="1"/>
          <p:nvPr/>
        </p:nvSpPr>
        <p:spPr>
          <a:xfrm>
            <a:off x="2933782" y="2196268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177º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05D7942F-3D9A-3206-59E3-DBA36AC72A51}"/>
              </a:ext>
            </a:extLst>
          </p:cNvPr>
          <p:cNvSpPr txBox="1"/>
          <p:nvPr/>
        </p:nvSpPr>
        <p:spPr>
          <a:xfrm>
            <a:off x="1878467" y="1821889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237º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CB21AB99-CF23-92F2-A242-26FAB43AF017}"/>
              </a:ext>
            </a:extLst>
          </p:cNvPr>
          <p:cNvSpPr txBox="1"/>
          <p:nvPr/>
        </p:nvSpPr>
        <p:spPr>
          <a:xfrm>
            <a:off x="590141" y="2196269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297º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E4351D02-F156-F81D-9A36-259FF9857885}"/>
              </a:ext>
            </a:extLst>
          </p:cNvPr>
          <p:cNvSpPr txBox="1"/>
          <p:nvPr/>
        </p:nvSpPr>
        <p:spPr>
          <a:xfrm>
            <a:off x="534097" y="2782826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357º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xmlns="" id="{F0BFB2B5-ED77-808F-BDC8-2202BF3F66D4}"/>
              </a:ext>
            </a:extLst>
          </p:cNvPr>
          <p:cNvCxnSpPr>
            <a:cxnSpLocks/>
          </p:cNvCxnSpPr>
          <p:nvPr/>
        </p:nvCxnSpPr>
        <p:spPr>
          <a:xfrm flipH="1">
            <a:off x="6824188" y="3415638"/>
            <a:ext cx="1213298" cy="0"/>
          </a:xfrm>
          <a:prstGeom prst="straightConnector1">
            <a:avLst/>
          </a:prstGeom>
          <a:ln w="25400">
            <a:gradFill>
              <a:gsLst>
                <a:gs pos="0">
                  <a:srgbClr val="DF6C30"/>
                </a:gs>
                <a:gs pos="53000">
                  <a:srgbClr val="F87836"/>
                </a:gs>
                <a:gs pos="100000">
                  <a:schemeClr val="bg1"/>
                </a:gs>
              </a:gsLst>
              <a:lin ang="0" scaled="0"/>
            </a:gra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F1A9122C-EFB1-F5E5-0FA2-7DEEC51E8437}"/>
              </a:ext>
            </a:extLst>
          </p:cNvPr>
          <p:cNvSpPr txBox="1"/>
          <p:nvPr/>
        </p:nvSpPr>
        <p:spPr>
          <a:xfrm>
            <a:off x="4269021" y="4764839"/>
            <a:ext cx="36359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x-none" sz="2400" b="1" i="1" dirty="0">
                <a:solidFill>
                  <a:srgbClr val="DF6C30"/>
                </a:solidFill>
              </a:rPr>
              <a:t>3cm ø copper bars</a:t>
            </a:r>
          </a:p>
          <a:p>
            <a:pPr algn="r"/>
            <a:r>
              <a:rPr lang="en-GB" sz="2400" b="1" i="1" dirty="0">
                <a:solidFill>
                  <a:srgbClr val="DF6C30"/>
                </a:solidFill>
              </a:rPr>
              <a:t>a</a:t>
            </a:r>
            <a:r>
              <a:rPr lang="x-none" sz="2400" b="1" i="1" dirty="0">
                <a:solidFill>
                  <a:srgbClr val="DF6C30"/>
                </a:solidFill>
              </a:rPr>
              <a:t>re perfectly reconstructed</a:t>
            </a:r>
          </a:p>
        </p:txBody>
      </p:sp>
      <p:sp>
        <p:nvSpPr>
          <p:cNvPr id="31" name="Slide Number Placeholder 1">
            <a:extLst>
              <a:ext uri="{FF2B5EF4-FFF2-40B4-BE49-F238E27FC236}">
                <a16:creationId xmlns:a16="http://schemas.microsoft.com/office/drawing/2014/main" xmlns="" id="{E8B458FA-57EF-FFDC-5F03-E2099F361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5700" y="6492875"/>
            <a:ext cx="430464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23</a:t>
            </a:fld>
            <a:endParaRPr lang="x-none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31CCB979-4B92-7E9A-5F5F-A74AA02ED49E}"/>
              </a:ext>
            </a:extLst>
          </p:cNvPr>
          <p:cNvSpPr/>
          <p:nvPr/>
        </p:nvSpPr>
        <p:spPr>
          <a:xfrm>
            <a:off x="0" y="0"/>
            <a:ext cx="5920154" cy="97637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x-none" sz="28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8A429788-8E35-8919-B334-7D2AA1D92B2E}"/>
              </a:ext>
            </a:extLst>
          </p:cNvPr>
          <p:cNvSpPr txBox="1"/>
          <p:nvPr/>
        </p:nvSpPr>
        <p:spPr>
          <a:xfrm>
            <a:off x="15955" y="-17284"/>
            <a:ext cx="592015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2800" dirty="0">
                <a:solidFill>
                  <a:srgbClr val="FFFF00"/>
                </a:solidFill>
              </a:rPr>
              <a:t>2023 3D tomography  very accurate</a:t>
            </a:r>
          </a:p>
          <a:p>
            <a:r>
              <a:rPr lang="en-GB" sz="2800" dirty="0" err="1">
                <a:solidFill>
                  <a:srgbClr val="FFFF00"/>
                </a:solidFill>
              </a:rPr>
              <a:t>i</a:t>
            </a:r>
            <a:r>
              <a:rPr lang="x-none" sz="2800" dirty="0">
                <a:solidFill>
                  <a:srgbClr val="FFFF00"/>
                </a:solidFill>
              </a:rPr>
              <a:t>n reconstructing non-plasma objects</a:t>
            </a:r>
          </a:p>
        </p:txBody>
      </p:sp>
      <p:sp>
        <p:nvSpPr>
          <p:cNvPr id="34" name="Slide Number Placeholder 1">
            <a:extLst>
              <a:ext uri="{FF2B5EF4-FFF2-40B4-BE49-F238E27FC236}">
                <a16:creationId xmlns:a16="http://schemas.microsoft.com/office/drawing/2014/main" xmlns="" id="{709E53E4-446D-4E87-98B0-2CED4C6681C0}"/>
              </a:ext>
            </a:extLst>
          </p:cNvPr>
          <p:cNvSpPr txBox="1">
            <a:spLocks/>
          </p:cNvSpPr>
          <p:nvPr/>
        </p:nvSpPr>
        <p:spPr>
          <a:xfrm>
            <a:off x="11799277" y="6492875"/>
            <a:ext cx="392723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defPPr>
              <a:defRPr lang="x-non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31D3C5-CE05-414F-AD29-1897E3C52757}" type="slidenum">
              <a:rPr lang="x-none" smtClean="0"/>
              <a:pPr/>
              <a:t>23</a:t>
            </a:fld>
            <a:endParaRPr lang="x-none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xmlns="" id="{0C825E59-D7CD-709A-FB8E-509C5388D9D1}"/>
              </a:ext>
            </a:extLst>
          </p:cNvPr>
          <p:cNvSpPr txBox="1"/>
          <p:nvPr/>
        </p:nvSpPr>
        <p:spPr>
          <a:xfrm>
            <a:off x="4396137" y="4351676"/>
            <a:ext cx="29052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vertical tomographic section </a:t>
            </a:r>
            <a:endParaRPr lang="x-none" dirty="0"/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xmlns="" id="{D6502FBD-CF31-10F8-9EBC-7D315E39A410}"/>
              </a:ext>
            </a:extLst>
          </p:cNvPr>
          <p:cNvCxnSpPr>
            <a:cxnSpLocks/>
          </p:cNvCxnSpPr>
          <p:nvPr/>
        </p:nvCxnSpPr>
        <p:spPr>
          <a:xfrm>
            <a:off x="6394458" y="1952373"/>
            <a:ext cx="0" cy="1245675"/>
          </a:xfrm>
          <a:prstGeom prst="straightConnector1">
            <a:avLst/>
          </a:prstGeom>
          <a:ln w="31750">
            <a:gradFill>
              <a:gsLst>
                <a:gs pos="43000">
                  <a:schemeClr val="bg1"/>
                </a:gs>
                <a:gs pos="24000">
                  <a:srgbClr val="36280C"/>
                </a:gs>
              </a:gsLst>
              <a:lin ang="540000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xmlns="" id="{48BD856C-5956-4BBB-8C7A-F463C886FB22}"/>
              </a:ext>
            </a:extLst>
          </p:cNvPr>
          <p:cNvSpPr txBox="1"/>
          <p:nvPr/>
        </p:nvSpPr>
        <p:spPr>
          <a:xfrm>
            <a:off x="5325762" y="1507524"/>
            <a:ext cx="1707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rgbClr val="36280C"/>
                </a:solidFill>
              </a:rPr>
              <a:t>Langmuir probe</a:t>
            </a:r>
          </a:p>
        </p:txBody>
      </p:sp>
    </p:spTree>
    <p:extLst>
      <p:ext uri="{BB962C8B-B14F-4D97-AF65-F5344CB8AC3E}">
        <p14:creationId xmlns:p14="http://schemas.microsoft.com/office/powerpoint/2010/main" val="215295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487A47D5-2674-998F-35F9-41CF5DE16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172" y="6490771"/>
            <a:ext cx="36342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24</a:t>
            </a:fld>
            <a:endParaRPr lang="x-none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0C162415-54F2-5C7E-0407-0FFAEC8B3E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23222"/>
            <a:ext cx="3699913" cy="275621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E8470B96-090C-19ED-FA83-D3C87717C4CD}"/>
              </a:ext>
            </a:extLst>
          </p:cNvPr>
          <p:cNvSpPr txBox="1"/>
          <p:nvPr/>
        </p:nvSpPr>
        <p:spPr>
          <a:xfrm>
            <a:off x="1286956" y="3279433"/>
            <a:ext cx="9755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dirty="0">
                <a:solidFill>
                  <a:srgbClr val="FF0000"/>
                </a:solidFill>
              </a:rPr>
              <a:t>32 msec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xmlns="" id="{C576CA7B-B327-5C3F-D317-81A70B596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4305" y="512295"/>
            <a:ext cx="3583077" cy="275621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60E7304A-5B56-6F52-A594-C2F1658ABA2B}"/>
              </a:ext>
            </a:extLst>
          </p:cNvPr>
          <p:cNvSpPr txBox="1"/>
          <p:nvPr/>
        </p:nvSpPr>
        <p:spPr>
          <a:xfrm>
            <a:off x="5387875" y="3279433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F0000"/>
                </a:solidFill>
              </a:rPr>
              <a:t>159 msec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E36680D9-1ED5-908F-6D64-068F47F8BB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5471" y="523220"/>
            <a:ext cx="3654978" cy="275621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1D7AC105-50B8-57FD-883C-20C64962FED0}"/>
              </a:ext>
            </a:extLst>
          </p:cNvPr>
          <p:cNvSpPr txBox="1"/>
          <p:nvPr/>
        </p:nvSpPr>
        <p:spPr>
          <a:xfrm>
            <a:off x="9414992" y="3279433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F0000"/>
                </a:solidFill>
              </a:rPr>
              <a:t>256 msec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xmlns="" id="{F22FBE7C-C75A-0611-4B47-42F9B424F5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602600"/>
            <a:ext cx="3662169" cy="272809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3A359259-23AB-1132-8BAB-6637EC9B96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4305" y="3602599"/>
            <a:ext cx="3546521" cy="272809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CBFB242D-EECF-8E2E-3749-059D93D6A54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93667" y="3602599"/>
            <a:ext cx="3617687" cy="2728092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7987FAB9-1862-C2E8-E324-FBF6A8C66657}"/>
              </a:ext>
            </a:extLst>
          </p:cNvPr>
          <p:cNvSpPr/>
          <p:nvPr/>
        </p:nvSpPr>
        <p:spPr>
          <a:xfrm>
            <a:off x="-15952" y="7912"/>
            <a:ext cx="12243510" cy="44579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x-none" sz="28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256472FD-624E-1687-CDD7-85D6AEF07B95}"/>
              </a:ext>
            </a:extLst>
          </p:cNvPr>
          <p:cNvSpPr txBox="1"/>
          <p:nvPr/>
        </p:nvSpPr>
        <p:spPr>
          <a:xfrm>
            <a:off x="1" y="-30803"/>
            <a:ext cx="122435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2800" dirty="0">
                <a:solidFill>
                  <a:srgbClr val="FFFF00"/>
                </a:solidFill>
              </a:rPr>
              <a:t>2023 - 3D tomography  allows to steal a glance inside the plasma cross-sections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3D9D531C-9D1F-6747-0A3F-A20D26B79D4C}"/>
              </a:ext>
            </a:extLst>
          </p:cNvPr>
          <p:cNvSpPr txBox="1"/>
          <p:nvPr/>
        </p:nvSpPr>
        <p:spPr>
          <a:xfrm>
            <a:off x="121463" y="6366978"/>
            <a:ext cx="113014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/>
              <a:t>it is possible to distinguish the torus inner edge as a transition from </a:t>
            </a:r>
            <a:r>
              <a:rPr lang="x-none" sz="2000" b="1" dirty="0">
                <a:solidFill>
                  <a:srgbClr val="6A6C46"/>
                </a:solidFill>
              </a:rPr>
              <a:t>higher</a:t>
            </a:r>
            <a:r>
              <a:rPr lang="x-none" sz="2000" b="1" dirty="0"/>
              <a:t> to</a:t>
            </a:r>
            <a:r>
              <a:rPr lang="x-none" sz="2000" b="1" dirty="0">
                <a:solidFill>
                  <a:srgbClr val="DF6C30"/>
                </a:solidFill>
              </a:rPr>
              <a:t> lower </a:t>
            </a:r>
            <a:r>
              <a:rPr lang="x-none" sz="2000" b="1" dirty="0"/>
              <a:t>temperature plasma </a:t>
            </a:r>
          </a:p>
        </p:txBody>
      </p:sp>
    </p:spTree>
    <p:extLst>
      <p:ext uri="{BB962C8B-B14F-4D97-AF65-F5344CB8AC3E}">
        <p14:creationId xmlns:p14="http://schemas.microsoft.com/office/powerpoint/2010/main" val="2951501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1">
            <a:extLst>
              <a:ext uri="{FF2B5EF4-FFF2-40B4-BE49-F238E27FC236}">
                <a16:creationId xmlns:a16="http://schemas.microsoft.com/office/drawing/2014/main" xmlns="" id="{CB6BDFDC-93CA-4957-9AAE-8F014F987B90}"/>
              </a:ext>
            </a:extLst>
          </p:cNvPr>
          <p:cNvSpPr txBox="1">
            <a:spLocks/>
          </p:cNvSpPr>
          <p:nvPr/>
        </p:nvSpPr>
        <p:spPr>
          <a:xfrm>
            <a:off x="11805736" y="6492875"/>
            <a:ext cx="3862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x-non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31D3C5-CE05-414F-AD29-1897E3C52757}" type="slidenum">
              <a:rPr lang="x-none" smtClean="0"/>
              <a:pPr/>
              <a:t>25</a:t>
            </a:fld>
            <a:endParaRPr lang="x-non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2AE1FAB9-1FD2-0ABC-2170-01FDF615DB2C}"/>
              </a:ext>
            </a:extLst>
          </p:cNvPr>
          <p:cNvSpPr txBox="1"/>
          <p:nvPr/>
        </p:nvSpPr>
        <p:spPr>
          <a:xfrm>
            <a:off x="0" y="0"/>
            <a:ext cx="12191999" cy="553998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x-none" sz="3000" dirty="0">
                <a:solidFill>
                  <a:srgbClr val="FFFF00"/>
                </a:solidFill>
              </a:rPr>
              <a:t>beginning of 3D tomography  in visible light – 2023 – torus self-organization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A36AF522-6A82-E1BC-06AE-E054D25C6748}"/>
              </a:ext>
            </a:extLst>
          </p:cNvPr>
          <p:cNvSpPr txBox="1"/>
          <p:nvPr/>
        </p:nvSpPr>
        <p:spPr>
          <a:xfrm>
            <a:off x="612201" y="593730"/>
            <a:ext cx="10748637" cy="369332"/>
          </a:xfrm>
          <a:prstGeom prst="rect">
            <a:avLst/>
          </a:prstGeom>
          <a:solidFill>
            <a:schemeClr val="bg1">
              <a:alpha val="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1800" b="0" i="1" u="none" strike="noStrike" kern="1200" cap="none" spc="0" normalizeH="0" baseline="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PROTO-SPHERA plasma torus forms in &lt; 10 ms, while Plasma Centerpost current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en-GB" sz="1800" b="0" i="1" u="none" strike="noStrike" kern="1200" cap="none" spc="0" normalizeH="0" baseline="-2500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CP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x-none" sz="1800" b="0" i="1" u="none" strike="noStrike" kern="1200" cap="none" spc="0" normalizeH="0" baseline="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still grows - 3D tomography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07DB4E4F-A438-FB77-ADF9-C34658DE1CB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59847" y="4056969"/>
            <a:ext cx="3846945" cy="139888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828695AA-C7D1-6EC4-6D75-8DE9A8F5707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86976" y="1236719"/>
            <a:ext cx="4244484" cy="252016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0086D26E-BE84-DFFE-3673-A163D128261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89542" y="1248941"/>
            <a:ext cx="4244486" cy="2520163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8B440751-FD67-11C1-2C6C-CFB9B2802562}"/>
              </a:ext>
            </a:extLst>
          </p:cNvPr>
          <p:cNvSpPr txBox="1"/>
          <p:nvPr/>
        </p:nvSpPr>
        <p:spPr>
          <a:xfrm>
            <a:off x="3463820" y="3654640"/>
            <a:ext cx="2580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f</a:t>
            </a:r>
            <a:r>
              <a:rPr lang="x-none" i="1" dirty="0"/>
              <a:t>ormation time &lt;10 msec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xmlns="" id="{2AC4000B-7E2B-2B6D-0492-DA84299C12FA}"/>
              </a:ext>
            </a:extLst>
          </p:cNvPr>
          <p:cNvCxnSpPr>
            <a:cxnSpLocks/>
            <a:stCxn id="22" idx="0"/>
          </p:cNvCxnSpPr>
          <p:nvPr/>
        </p:nvCxnSpPr>
        <p:spPr>
          <a:xfrm flipV="1">
            <a:off x="5183320" y="3773832"/>
            <a:ext cx="1674899" cy="283137"/>
          </a:xfrm>
          <a:prstGeom prst="straightConnector1">
            <a:avLst/>
          </a:prstGeom>
          <a:ln w="2857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xmlns="" id="{132C5930-CA73-3258-D90E-1569019E531F}"/>
              </a:ext>
            </a:extLst>
          </p:cNvPr>
          <p:cNvCxnSpPr>
            <a:cxnSpLocks/>
            <a:endCxn id="22" idx="0"/>
          </p:cNvCxnSpPr>
          <p:nvPr/>
        </p:nvCxnSpPr>
        <p:spPr>
          <a:xfrm>
            <a:off x="847150" y="3773832"/>
            <a:ext cx="4336170" cy="283137"/>
          </a:xfrm>
          <a:prstGeom prst="straightConnector1">
            <a:avLst/>
          </a:prstGeom>
          <a:ln w="2857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xmlns="" id="{67F422E3-9F2C-AFCE-2909-07D95366F0A3}"/>
              </a:ext>
            </a:extLst>
          </p:cNvPr>
          <p:cNvSpPr txBox="1"/>
          <p:nvPr/>
        </p:nvSpPr>
        <p:spPr>
          <a:xfrm>
            <a:off x="8904808" y="3678357"/>
            <a:ext cx="2335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re-birth </a:t>
            </a:r>
            <a:r>
              <a:rPr lang="x-none" i="1" dirty="0"/>
              <a:t>cycle &lt;10 msec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xmlns="" id="{CD9B882F-23BF-EAD3-4646-43C7885D7858}"/>
              </a:ext>
            </a:extLst>
          </p:cNvPr>
          <p:cNvSpPr txBox="1"/>
          <p:nvPr/>
        </p:nvSpPr>
        <p:spPr>
          <a:xfrm>
            <a:off x="397859" y="4202928"/>
            <a:ext cx="28534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x-none" i="1" dirty="0"/>
              <a:t>in accordance with </a:t>
            </a:r>
            <a:r>
              <a:rPr lang="en-GB" i="1" dirty="0"/>
              <a:t>s</a:t>
            </a:r>
            <a:r>
              <a:rPr lang="x-none" i="1" dirty="0"/>
              <a:t>cenario </a:t>
            </a:r>
          </a:p>
          <a:p>
            <a:pPr algn="r"/>
            <a:r>
              <a:rPr lang="x-none" i="1" dirty="0"/>
              <a:t>computed by R. Farengo*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60FD72DA-EEBC-45E3-8438-E4BBD1E7BD6E}"/>
              </a:ext>
            </a:extLst>
          </p:cNvPr>
          <p:cNvSpPr txBox="1"/>
          <p:nvPr/>
        </p:nvSpPr>
        <p:spPr>
          <a:xfrm flipV="1">
            <a:off x="422867" y="5847950"/>
            <a:ext cx="11279138" cy="83895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x-none" b="1" dirty="0">
              <a:solidFill>
                <a:srgbClr val="C00000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xmlns="" id="{AA3B80CE-87D0-D52F-135E-3120B3BAEBAA}"/>
              </a:ext>
            </a:extLst>
          </p:cNvPr>
          <p:cNvSpPr txBox="1"/>
          <p:nvPr/>
        </p:nvSpPr>
        <p:spPr>
          <a:xfrm>
            <a:off x="386803" y="4907656"/>
            <a:ext cx="289164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*</a:t>
            </a:r>
            <a:r>
              <a:rPr lang="en-US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Farengo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R. 2014 </a:t>
            </a:r>
            <a:r>
              <a:rPr lang="en-US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Phys. Plasmas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US" sz="12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21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122511</a:t>
            </a:r>
            <a:r>
              <a:rPr lang="x-none" sz="12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E219382E-0D8B-8024-132A-96BDF85E3059}"/>
              </a:ext>
            </a:extLst>
          </p:cNvPr>
          <p:cNvSpPr txBox="1"/>
          <p:nvPr/>
        </p:nvSpPr>
        <p:spPr>
          <a:xfrm>
            <a:off x="65336" y="868366"/>
            <a:ext cx="110463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95F00"/>
                </a:solidFill>
              </a:rPr>
              <a:t>a kinked </a:t>
            </a:r>
            <a:r>
              <a:rPr lang="en-US" b="1" dirty="0" err="1">
                <a:solidFill>
                  <a:srgbClr val="F95F00"/>
                </a:solidFill>
              </a:rPr>
              <a:t>centerpost</a:t>
            </a:r>
            <a:r>
              <a:rPr lang="en-US" b="1" dirty="0">
                <a:solidFill>
                  <a:srgbClr val="F95F00"/>
                </a:solidFill>
              </a:rPr>
              <a:t> 	forms the torus	         	        &amp; a kinked state	lets the torus to be re-born </a:t>
            </a:r>
            <a:endParaRPr lang="x-none" b="1" dirty="0">
              <a:solidFill>
                <a:srgbClr val="F95F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A592C58D-AD76-3532-6589-E3276387A1F9}"/>
              </a:ext>
            </a:extLst>
          </p:cNvPr>
          <p:cNvSpPr txBox="1"/>
          <p:nvPr/>
        </p:nvSpPr>
        <p:spPr>
          <a:xfrm>
            <a:off x="380394" y="5851555"/>
            <a:ext cx="10064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surprise: formation happens </a:t>
            </a:r>
            <a:r>
              <a:rPr kumimoji="0" lang="x-none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inside a stationary pre-existing purely magnetostatic field</a:t>
            </a:r>
            <a:r>
              <a:rPr kumimoji="0" lang="x-none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:</a:t>
            </a: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srgbClr val="2A2BE4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E3AD08BB-EA71-8C23-EA59-BAAA884256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768" y="1239500"/>
            <a:ext cx="1498600" cy="2514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18CC6A58-6816-FFEE-4339-9835BE04F1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8346" y="1246199"/>
            <a:ext cx="1498600" cy="25146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45EBE186-2544-5DD1-2D41-CF87BBF93574}"/>
              </a:ext>
            </a:extLst>
          </p:cNvPr>
          <p:cNvSpPr txBox="1"/>
          <p:nvPr/>
        </p:nvSpPr>
        <p:spPr>
          <a:xfrm>
            <a:off x="395825" y="6296813"/>
            <a:ext cx="113941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→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srgbClr val="1300FF"/>
                </a:solidFill>
                <a:effectLst/>
                <a:uLnTx/>
                <a:uFillTx/>
                <a:ea typeface="+mn-ea"/>
                <a:cs typeface="+mn-cs"/>
              </a:rPr>
              <a:t>a</a:t>
            </a:r>
            <a:r>
              <a:rPr kumimoji="0" lang="x-none" sz="1800" b="1" i="1" u="none" strike="noStrike" kern="1200" cap="none" spc="0" normalizeH="0" baseline="0" noProof="0" dirty="0">
                <a:ln>
                  <a:noFill/>
                </a:ln>
                <a:solidFill>
                  <a:srgbClr val="1300FF"/>
                </a:solidFill>
                <a:effectLst/>
                <a:uLnTx/>
                <a:uFillTx/>
                <a:ea typeface="+mn-ea"/>
                <a:cs typeface="+mn-cs"/>
              </a:rPr>
              <a:t> toroidal axisymmetric plasma </a:t>
            </a:r>
            <a:r>
              <a:rPr lang="x-none" sz="1800" b="1" i="1" dirty="0">
                <a:solidFill>
                  <a:srgbClr val="1300FF"/>
                </a:solidFill>
              </a:rPr>
              <a:t>formed</a:t>
            </a:r>
            <a:r>
              <a:rPr kumimoji="0" lang="x-none" sz="1800" b="1" i="1" u="none" strike="noStrike" kern="1200" cap="none" spc="0" normalizeH="0" baseline="0" noProof="0" dirty="0">
                <a:ln>
                  <a:noFill/>
                </a:ln>
                <a:solidFill>
                  <a:srgbClr val="1300FF"/>
                </a:solidFill>
                <a:effectLst/>
                <a:uLnTx/>
                <a:uFillTx/>
                <a:ea typeface="+mn-ea"/>
                <a:cs typeface="+mn-cs"/>
              </a:rPr>
              <a:t> &amp; maintained in steady-state, surrounding it by permanent magnets only?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10874AE2-43FB-EAC2-74B0-28B6EC80D651}"/>
              </a:ext>
            </a:extLst>
          </p:cNvPr>
          <p:cNvSpPr txBox="1"/>
          <p:nvPr/>
        </p:nvSpPr>
        <p:spPr>
          <a:xfrm>
            <a:off x="6931543" y="4155504"/>
            <a:ext cx="516675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rgbClr val="F96101"/>
                </a:solidFill>
              </a:rPr>
              <a:t>t</a:t>
            </a:r>
            <a:r>
              <a:rPr lang="x-none" b="1" dirty="0">
                <a:solidFill>
                  <a:srgbClr val="F96101"/>
                </a:solidFill>
              </a:rPr>
              <a:t>orus </a:t>
            </a:r>
            <a:r>
              <a:rPr lang="en-US" b="1" dirty="0">
                <a:solidFill>
                  <a:srgbClr val="F96101"/>
                </a:solidFill>
              </a:rPr>
              <a:t>after </a:t>
            </a:r>
            <a:r>
              <a:rPr lang="en-GB" b="1" dirty="0">
                <a:solidFill>
                  <a:srgbClr val="F96101"/>
                </a:solidFill>
              </a:rPr>
              <a:t>a</a:t>
            </a:r>
            <a:r>
              <a:rPr lang="x-none" b="1" dirty="0">
                <a:solidFill>
                  <a:srgbClr val="F96101"/>
                </a:solidFill>
              </a:rPr>
              <a:t>lmost vanishing</a:t>
            </a:r>
            <a:r>
              <a:rPr lang="x-none" b="1" dirty="0">
                <a:solidFill>
                  <a:srgbClr val="F95F00"/>
                </a:solidFill>
              </a:rPr>
              <a:t>, </a:t>
            </a:r>
            <a:r>
              <a:rPr lang="x-none" b="1" dirty="0">
                <a:solidFill>
                  <a:srgbClr val="00B050"/>
                </a:solidFill>
              </a:rPr>
              <a:t>is always re-born</a:t>
            </a:r>
          </a:p>
          <a:p>
            <a:pPr algn="r"/>
            <a:r>
              <a:rPr lang="x-none" b="1" dirty="0"/>
              <a:t>undergoes serial </a:t>
            </a:r>
            <a:r>
              <a:rPr lang="en-GB" b="1" dirty="0"/>
              <a:t>r</a:t>
            </a:r>
            <a:r>
              <a:rPr lang="x-none" b="1" dirty="0"/>
              <a:t>elaxation </a:t>
            </a:r>
            <a:r>
              <a:rPr lang="en-US" b="1" dirty="0"/>
              <a:t>changing </a:t>
            </a:r>
            <a:r>
              <a:rPr lang="x-none" b="1" dirty="0"/>
              <a:t>its size</a:t>
            </a:r>
            <a:endParaRPr lang="x-none" sz="800" b="1" dirty="0"/>
          </a:p>
          <a:p>
            <a:endParaRPr lang="x-none" sz="800" b="1" dirty="0"/>
          </a:p>
          <a:p>
            <a:pPr algn="r"/>
            <a:r>
              <a:rPr lang="en-GB" sz="2400" b="1" u="sng" dirty="0">
                <a:solidFill>
                  <a:srgbClr val="FF0000"/>
                </a:solidFill>
              </a:rPr>
              <a:t>p</a:t>
            </a:r>
            <a:r>
              <a:rPr lang="x-none" sz="2400" b="1" u="sng" dirty="0">
                <a:solidFill>
                  <a:srgbClr val="FF0000"/>
                </a:solidFill>
              </a:rPr>
              <a:t>lasma terminations (disruptions) </a:t>
            </a:r>
          </a:p>
          <a:p>
            <a:pPr algn="r"/>
            <a:r>
              <a:rPr lang="x-none" sz="2400" b="1" u="sng" dirty="0">
                <a:solidFill>
                  <a:srgbClr val="FF0000"/>
                </a:solidFill>
              </a:rPr>
              <a:t>never ever arised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xmlns="" id="{874DDC7E-FD7A-09AC-0E3C-42FE2786610D}"/>
              </a:ext>
            </a:extLst>
          </p:cNvPr>
          <p:cNvCxnSpPr>
            <a:cxnSpLocks/>
          </p:cNvCxnSpPr>
          <p:nvPr/>
        </p:nvCxnSpPr>
        <p:spPr>
          <a:xfrm flipH="1" flipV="1">
            <a:off x="6944370" y="3775551"/>
            <a:ext cx="651284" cy="664051"/>
          </a:xfrm>
          <a:prstGeom prst="straightConnector1">
            <a:avLst/>
          </a:prstGeom>
          <a:ln w="28575">
            <a:solidFill>
              <a:srgbClr val="F9610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xmlns="" id="{9EFBBD0C-A9FC-3372-9764-577EB4591B74}"/>
              </a:ext>
            </a:extLst>
          </p:cNvPr>
          <p:cNvCxnSpPr>
            <a:cxnSpLocks/>
          </p:cNvCxnSpPr>
          <p:nvPr/>
        </p:nvCxnSpPr>
        <p:spPr>
          <a:xfrm>
            <a:off x="7594518" y="4444785"/>
            <a:ext cx="2683801" cy="36684"/>
          </a:xfrm>
          <a:prstGeom prst="line">
            <a:avLst/>
          </a:prstGeom>
          <a:ln w="25400">
            <a:solidFill>
              <a:srgbClr val="F961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131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79001B8A-A8CA-65F8-D2A6-4D362771BF7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51578" y="379823"/>
            <a:ext cx="5438709" cy="3229234"/>
          </a:xfrm>
          <a:prstGeom prst="rect">
            <a:avLst/>
          </a:prstGeom>
        </p:spPr>
      </p:pic>
      <p:grpSp>
        <p:nvGrpSpPr>
          <p:cNvPr id="2" name="Gruppo 6">
            <a:extLst>
              <a:ext uri="{FF2B5EF4-FFF2-40B4-BE49-F238E27FC236}">
                <a16:creationId xmlns:a16="http://schemas.microsoft.com/office/drawing/2014/main" xmlns="" id="{77D1DA6E-50A1-4FF9-ED8C-3CF48CE4DE59}"/>
              </a:ext>
            </a:extLst>
          </p:cNvPr>
          <p:cNvGrpSpPr/>
          <p:nvPr/>
        </p:nvGrpSpPr>
        <p:grpSpPr>
          <a:xfrm>
            <a:off x="456743" y="3741782"/>
            <a:ext cx="1834474" cy="1351358"/>
            <a:chOff x="866274" y="3901798"/>
            <a:chExt cx="2070820" cy="1577008"/>
          </a:xfrm>
          <a:solidFill>
            <a:srgbClr val="FFC000"/>
          </a:solidFill>
        </p:grpSpPr>
        <p:grpSp>
          <p:nvGrpSpPr>
            <p:cNvPr id="3" name="Gruppo 7">
              <a:extLst>
                <a:ext uri="{FF2B5EF4-FFF2-40B4-BE49-F238E27FC236}">
                  <a16:creationId xmlns:a16="http://schemas.microsoft.com/office/drawing/2014/main" xmlns="" id="{14A5FFC2-57A8-248B-8A57-5034FBA8D837}"/>
                </a:ext>
              </a:extLst>
            </p:cNvPr>
            <p:cNvGrpSpPr/>
            <p:nvPr/>
          </p:nvGrpSpPr>
          <p:grpSpPr>
            <a:xfrm>
              <a:off x="866274" y="3901798"/>
              <a:ext cx="2010663" cy="1577008"/>
              <a:chOff x="866274" y="3901798"/>
              <a:chExt cx="2010663" cy="1577008"/>
            </a:xfrm>
            <a:grpFill/>
          </p:grpSpPr>
          <p:sp>
            <p:nvSpPr>
              <p:cNvPr id="6" name="Ovale 9">
                <a:extLst>
                  <a:ext uri="{FF2B5EF4-FFF2-40B4-BE49-F238E27FC236}">
                    <a16:creationId xmlns:a16="http://schemas.microsoft.com/office/drawing/2014/main" xmlns="" id="{EA0BD77C-7969-BD90-0906-EEA3D72C88C6}"/>
                  </a:ext>
                </a:extLst>
              </p:cNvPr>
              <p:cNvSpPr/>
              <p:nvPr/>
            </p:nvSpPr>
            <p:spPr>
              <a:xfrm>
                <a:off x="902364" y="3901798"/>
                <a:ext cx="1974573" cy="1577008"/>
              </a:xfrm>
              <a:prstGeom prst="ellips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7" name="Ovale 10">
                <a:extLst>
                  <a:ext uri="{FF2B5EF4-FFF2-40B4-BE49-F238E27FC236}">
                    <a16:creationId xmlns:a16="http://schemas.microsoft.com/office/drawing/2014/main" xmlns="" id="{1F82A06E-3050-E2D5-56D7-E61672E40D10}"/>
                  </a:ext>
                </a:extLst>
              </p:cNvPr>
              <p:cNvSpPr/>
              <p:nvPr/>
            </p:nvSpPr>
            <p:spPr>
              <a:xfrm>
                <a:off x="866274" y="4608095"/>
                <a:ext cx="120315" cy="108284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</p:grpSp>
        <p:sp>
          <p:nvSpPr>
            <p:cNvPr id="4" name="Ovale 8">
              <a:extLst>
                <a:ext uri="{FF2B5EF4-FFF2-40B4-BE49-F238E27FC236}">
                  <a16:creationId xmlns:a16="http://schemas.microsoft.com/office/drawing/2014/main" xmlns="" id="{3B9A2B9E-A554-46E6-659D-50CB27634419}"/>
                </a:ext>
              </a:extLst>
            </p:cNvPr>
            <p:cNvSpPr/>
            <p:nvPr/>
          </p:nvSpPr>
          <p:spPr>
            <a:xfrm>
              <a:off x="2816779" y="4608095"/>
              <a:ext cx="120315" cy="10828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cxnSp>
        <p:nvCxnSpPr>
          <p:cNvPr id="8" name="Connettore diritto 12">
            <a:extLst>
              <a:ext uri="{FF2B5EF4-FFF2-40B4-BE49-F238E27FC236}">
                <a16:creationId xmlns:a16="http://schemas.microsoft.com/office/drawing/2014/main" xmlns="" id="{A896D965-8E25-8740-40DC-7F52BB3DB290}"/>
              </a:ext>
            </a:extLst>
          </p:cNvPr>
          <p:cNvCxnSpPr>
            <a:cxnSpLocks/>
          </p:cNvCxnSpPr>
          <p:nvPr/>
        </p:nvCxnSpPr>
        <p:spPr>
          <a:xfrm>
            <a:off x="705998" y="5460099"/>
            <a:ext cx="648045" cy="7731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nettore diritto 13">
            <a:extLst>
              <a:ext uri="{FF2B5EF4-FFF2-40B4-BE49-F238E27FC236}">
                <a16:creationId xmlns:a16="http://schemas.microsoft.com/office/drawing/2014/main" xmlns="" id="{8966D546-D082-1BC3-81D7-9E766C61D823}"/>
              </a:ext>
            </a:extLst>
          </p:cNvPr>
          <p:cNvCxnSpPr>
            <a:cxnSpLocks/>
          </p:cNvCxnSpPr>
          <p:nvPr/>
        </p:nvCxnSpPr>
        <p:spPr>
          <a:xfrm flipH="1">
            <a:off x="1343087" y="5481040"/>
            <a:ext cx="686754" cy="7315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Arco 14">
            <a:extLst>
              <a:ext uri="{FF2B5EF4-FFF2-40B4-BE49-F238E27FC236}">
                <a16:creationId xmlns:a16="http://schemas.microsoft.com/office/drawing/2014/main" xmlns="" id="{F657F0CF-D4A9-FBF9-7957-99793E50EBC7}"/>
              </a:ext>
            </a:extLst>
          </p:cNvPr>
          <p:cNvSpPr/>
          <p:nvPr/>
        </p:nvSpPr>
        <p:spPr>
          <a:xfrm rot="18762877">
            <a:off x="964950" y="5692207"/>
            <a:ext cx="848625" cy="960193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1" name="CasellaDiTesto 15">
            <a:extLst>
              <a:ext uri="{FF2B5EF4-FFF2-40B4-BE49-F238E27FC236}">
                <a16:creationId xmlns:a16="http://schemas.microsoft.com/office/drawing/2014/main" xmlns="" id="{302F3D20-96FC-E480-264A-728EE23672FE}"/>
              </a:ext>
            </a:extLst>
          </p:cNvPr>
          <p:cNvSpPr txBox="1"/>
          <p:nvPr/>
        </p:nvSpPr>
        <p:spPr>
          <a:xfrm>
            <a:off x="862342" y="6303552"/>
            <a:ext cx="924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camera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1125E499-9B5E-0E6D-2BB9-FCCF4C039401}"/>
              </a:ext>
            </a:extLst>
          </p:cNvPr>
          <p:cNvSpPr txBox="1"/>
          <p:nvPr/>
        </p:nvSpPr>
        <p:spPr>
          <a:xfrm>
            <a:off x="0" y="3145941"/>
            <a:ext cx="540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plasma seems slightly oval in azimuth (oblique rotation)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F1F15D69-CB5E-0078-8117-BF4890F39AC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32329" y="3954587"/>
            <a:ext cx="5538604" cy="276930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7FD71646-9D14-8B3F-8303-A5BDD4FED702}"/>
              </a:ext>
            </a:extLst>
          </p:cNvPr>
          <p:cNvSpPr txBox="1"/>
          <p:nvPr/>
        </p:nvSpPr>
        <p:spPr>
          <a:xfrm>
            <a:off x="2386622" y="3769921"/>
            <a:ext cx="8449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all cameras see a double correlation peak (ovalization) between brilliance and diameter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CD5E7861-BE80-822D-2CDF-C6318BEC45D6}"/>
              </a:ext>
            </a:extLst>
          </p:cNvPr>
          <p:cNvSpPr txBox="1"/>
          <p:nvPr/>
        </p:nvSpPr>
        <p:spPr>
          <a:xfrm>
            <a:off x="8370933" y="4877573"/>
            <a:ext cx="36084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plasma rotates at about </a:t>
            </a:r>
            <a:r>
              <a:rPr lang="x-none" b="1" dirty="0"/>
              <a:t>100 turns/s</a:t>
            </a:r>
            <a:r>
              <a:rPr lang="x-none" dirty="0"/>
              <a:t>,</a:t>
            </a:r>
          </a:p>
          <a:p>
            <a:r>
              <a:rPr lang="en-GB" dirty="0" err="1"/>
              <a:t>i</a:t>
            </a:r>
            <a:r>
              <a:rPr lang="x-none" dirty="0"/>
              <a:t>t always did so, even when it was a</a:t>
            </a:r>
          </a:p>
          <a:p>
            <a:r>
              <a:rPr lang="en-US" dirty="0"/>
              <a:t>Plasma </a:t>
            </a:r>
            <a:r>
              <a:rPr lang="x-none" dirty="0"/>
              <a:t>Centerpost only, in Phase-1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8DA39E2A-D894-AFEE-AB09-16CF61FD144E}"/>
              </a:ext>
            </a:extLst>
          </p:cNvPr>
          <p:cNvSpPr txBox="1"/>
          <p:nvPr/>
        </p:nvSpPr>
        <p:spPr>
          <a:xfrm>
            <a:off x="1" y="-13596"/>
            <a:ext cx="4185138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3000" b="1" dirty="0">
                <a:solidFill>
                  <a:srgbClr val="FFFF00"/>
                </a:solidFill>
              </a:rPr>
              <a:t>Plasma oblique rotation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CCA7C6A-3524-B7E2-2414-37C989228557}"/>
              </a:ext>
            </a:extLst>
          </p:cNvPr>
          <p:cNvSpPr txBox="1"/>
          <p:nvPr/>
        </p:nvSpPr>
        <p:spPr>
          <a:xfrm>
            <a:off x="112974" y="1520006"/>
            <a:ext cx="5438709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x-none" b="1" dirty="0">
                <a:solidFill>
                  <a:srgbClr val="C00000"/>
                </a:solidFill>
              </a:rPr>
              <a:t>surprise: PROTO-SPHERA plasma spontaneous</a:t>
            </a:r>
          </a:p>
          <a:p>
            <a:r>
              <a:rPr lang="x-none" b="1" dirty="0">
                <a:solidFill>
                  <a:srgbClr val="C00000"/>
                </a:solidFill>
              </a:rPr>
              <a:t>toroidal rotation </a:t>
            </a:r>
            <a:r>
              <a:rPr lang="x-none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r>
              <a:rPr lang="x-none" b="1" dirty="0">
                <a:solidFill>
                  <a:srgbClr val="C00000"/>
                </a:solidFill>
              </a:rPr>
              <a:t>600 rad/s (anti-clockwise from top)</a:t>
            </a:r>
          </a:p>
        </p:txBody>
      </p:sp>
      <p:sp>
        <p:nvSpPr>
          <p:cNvPr id="18" name="Slide Number Placeholder 1">
            <a:extLst>
              <a:ext uri="{FF2B5EF4-FFF2-40B4-BE49-F238E27FC236}">
                <a16:creationId xmlns:a16="http://schemas.microsoft.com/office/drawing/2014/main" xmlns="" id="{3710AFC8-74EF-7396-9FED-1066ABF4E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26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2646210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53">
            <a:extLst>
              <a:ext uri="{FF2B5EF4-FFF2-40B4-BE49-F238E27FC236}">
                <a16:creationId xmlns:a16="http://schemas.microsoft.com/office/drawing/2014/main" xmlns="" id="{AE240BAC-7657-C85E-A17A-036D0241EF8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45002" y="3352801"/>
            <a:ext cx="4951368" cy="3199098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xmlns="" id="{71189471-B9C7-BBCB-1A73-6A53C1E7A6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0042" y="7582918"/>
            <a:ext cx="6029285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it-IT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xmlns="" id="{851905BB-2949-499C-8706-1D012A237AC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78125" y="426427"/>
            <a:ext cx="6464298" cy="3115361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xmlns="" id="{8C2E8D4D-3562-FA98-60C0-0930EE229551}"/>
              </a:ext>
            </a:extLst>
          </p:cNvPr>
          <p:cNvSpPr txBox="1"/>
          <p:nvPr/>
        </p:nvSpPr>
        <p:spPr>
          <a:xfrm>
            <a:off x="73357" y="638166"/>
            <a:ext cx="279206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although magnetic field </a:t>
            </a:r>
            <a:r>
              <a:rPr lang="en-GB" b="1" dirty="0">
                <a:solidFill>
                  <a:srgbClr val="E729A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b="1" dirty="0"/>
              <a:t> is up/down symmetric</a:t>
            </a:r>
            <a:endParaRPr lang="x-none" b="1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xmlns="" id="{15E00F20-24BF-5D91-BB84-F90685DAA9A5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3000" b="1" dirty="0">
                <a:solidFill>
                  <a:srgbClr val="FFFF00"/>
                </a:solidFill>
              </a:rPr>
              <a:t>plasma rotation due to up/down anti-symmetry breaking of electric field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xmlns="" id="{59806288-704C-AEAC-4DED-63F91476B079}"/>
              </a:ext>
            </a:extLst>
          </p:cNvPr>
          <p:cNvSpPr txBox="1"/>
          <p:nvPr/>
        </p:nvSpPr>
        <p:spPr>
          <a:xfrm rot="16200000">
            <a:off x="6168841" y="5016838"/>
            <a:ext cx="19522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89797"/>
                </a:solidFill>
              </a:rPr>
              <a:t>divertor plates</a:t>
            </a:r>
            <a:endParaRPr lang="x-none" sz="2000" b="1" dirty="0">
              <a:solidFill>
                <a:srgbClr val="989797"/>
              </a:solidFill>
            </a:endParaRPr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xmlns="" id="{A9A6073E-9687-397D-F8E5-CAD3711D24F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69379" y="4209440"/>
            <a:ext cx="3127611" cy="2468854"/>
          </a:xfrm>
          <a:prstGeom prst="rect">
            <a:avLst/>
          </a:prstGeom>
        </p:spPr>
      </p:pic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xmlns="" id="{66528987-9BCE-7C3D-F6AA-130C4B17DE32}"/>
              </a:ext>
            </a:extLst>
          </p:cNvPr>
          <p:cNvCxnSpPr>
            <a:cxnSpLocks/>
          </p:cNvCxnSpPr>
          <p:nvPr/>
        </p:nvCxnSpPr>
        <p:spPr>
          <a:xfrm flipH="1">
            <a:off x="6180913" y="4394555"/>
            <a:ext cx="864033" cy="0"/>
          </a:xfrm>
          <a:prstGeom prst="straightConnector1">
            <a:avLst/>
          </a:prstGeom>
          <a:ln w="38100">
            <a:gradFill>
              <a:gsLst>
                <a:gs pos="26000">
                  <a:srgbClr val="989797"/>
                </a:gs>
                <a:gs pos="48000">
                  <a:schemeClr val="accent1">
                    <a:lumMod val="45000"/>
                    <a:lumOff val="55000"/>
                  </a:schemeClr>
                </a:gs>
                <a:gs pos="52004">
                  <a:srgbClr val="B7C9E8"/>
                </a:gs>
                <a:gs pos="76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xmlns="" id="{8FBE8114-0C2D-484D-7F7A-9780A1446594}"/>
              </a:ext>
            </a:extLst>
          </p:cNvPr>
          <p:cNvCxnSpPr>
            <a:cxnSpLocks/>
          </p:cNvCxnSpPr>
          <p:nvPr/>
        </p:nvCxnSpPr>
        <p:spPr>
          <a:xfrm flipH="1">
            <a:off x="6180913" y="6210992"/>
            <a:ext cx="864033" cy="0"/>
          </a:xfrm>
          <a:prstGeom prst="straightConnector1">
            <a:avLst/>
          </a:prstGeom>
          <a:ln w="38100">
            <a:gradFill>
              <a:gsLst>
                <a:gs pos="26000">
                  <a:srgbClr val="989797"/>
                </a:gs>
                <a:gs pos="48000">
                  <a:schemeClr val="accent1">
                    <a:lumMod val="45000"/>
                    <a:lumOff val="55000"/>
                  </a:schemeClr>
                </a:gs>
                <a:gs pos="52004">
                  <a:srgbClr val="B7C9E8"/>
                </a:gs>
                <a:gs pos="76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xmlns="" id="{3D365A21-4BC9-9E91-B0AF-5D02D33EF0B3}"/>
              </a:ext>
            </a:extLst>
          </p:cNvPr>
          <p:cNvCxnSpPr>
            <a:cxnSpLocks/>
          </p:cNvCxnSpPr>
          <p:nvPr/>
        </p:nvCxnSpPr>
        <p:spPr>
          <a:xfrm>
            <a:off x="7192847" y="4394555"/>
            <a:ext cx="1857367" cy="0"/>
          </a:xfrm>
          <a:prstGeom prst="straightConnector1">
            <a:avLst/>
          </a:prstGeom>
          <a:ln w="38100">
            <a:gradFill>
              <a:gsLst>
                <a:gs pos="26000">
                  <a:srgbClr val="989797"/>
                </a:gs>
                <a:gs pos="48000">
                  <a:schemeClr val="accent1">
                    <a:lumMod val="45000"/>
                    <a:lumOff val="55000"/>
                  </a:schemeClr>
                </a:gs>
                <a:gs pos="52004">
                  <a:srgbClr val="B7C9E8"/>
                </a:gs>
                <a:gs pos="76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xmlns="" id="{0121F639-967B-91EC-1F9C-AEDD5A7202CF}"/>
              </a:ext>
            </a:extLst>
          </p:cNvPr>
          <p:cNvCxnSpPr>
            <a:cxnSpLocks/>
          </p:cNvCxnSpPr>
          <p:nvPr/>
        </p:nvCxnSpPr>
        <p:spPr>
          <a:xfrm>
            <a:off x="7192847" y="6209393"/>
            <a:ext cx="1857367" cy="0"/>
          </a:xfrm>
          <a:prstGeom prst="straightConnector1">
            <a:avLst/>
          </a:prstGeom>
          <a:ln w="38100">
            <a:gradFill>
              <a:gsLst>
                <a:gs pos="26000">
                  <a:srgbClr val="989797"/>
                </a:gs>
                <a:gs pos="48000">
                  <a:schemeClr val="accent1">
                    <a:lumMod val="45000"/>
                    <a:lumOff val="55000"/>
                  </a:schemeClr>
                </a:gs>
                <a:gs pos="52004">
                  <a:srgbClr val="B7C9E8"/>
                </a:gs>
                <a:gs pos="76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Box 69">
            <a:extLst>
              <a:ext uri="{FF2B5EF4-FFF2-40B4-BE49-F238E27FC236}">
                <a16:creationId xmlns:a16="http://schemas.microsoft.com/office/drawing/2014/main" xmlns="" id="{76240832-0906-DFFE-234C-8BB85D79245A}"/>
              </a:ext>
            </a:extLst>
          </p:cNvPr>
          <p:cNvSpPr txBox="1"/>
          <p:nvPr/>
        </p:nvSpPr>
        <p:spPr>
          <a:xfrm>
            <a:off x="9176702" y="589462"/>
            <a:ext cx="29810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GB" b="1" dirty="0"/>
              <a:t>… electrostatic field* is not</a:t>
            </a:r>
          </a:p>
          <a:p>
            <a:pPr algn="r"/>
            <a:r>
              <a:rPr lang="en-GB" b="1" dirty="0"/>
              <a:t>up/down anti-symmetric </a:t>
            </a:r>
            <a:endParaRPr lang="x-none" b="1" dirty="0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xmlns="" id="{CC16406D-D297-AA2B-27D8-7D223274B5D9}"/>
              </a:ext>
            </a:extLst>
          </p:cNvPr>
          <p:cNvSpPr txBox="1"/>
          <p:nvPr/>
        </p:nvSpPr>
        <p:spPr>
          <a:xfrm>
            <a:off x="189348" y="3297122"/>
            <a:ext cx="1200265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2000" b="1" dirty="0"/>
              <a:t>the plasma charges all nearby conductors: 	      </a:t>
            </a:r>
            <a:r>
              <a:rPr lang="x-none" sz="2000" b="1" dirty="0">
                <a:solidFill>
                  <a:srgbClr val="7C6D6D"/>
                </a:solidFill>
              </a:rPr>
              <a:t>PF coils</a:t>
            </a:r>
            <a:r>
              <a:rPr lang="x-none" sz="2000" b="1" dirty="0"/>
              <a:t>          &amp;          </a:t>
            </a:r>
            <a:r>
              <a:rPr lang="x-none" sz="2000" b="1" dirty="0">
                <a:solidFill>
                  <a:srgbClr val="989797"/>
                </a:solidFill>
              </a:rPr>
              <a:t>divertor plates</a:t>
            </a:r>
            <a:r>
              <a:rPr lang="x-none" sz="2000" b="1" dirty="0"/>
              <a:t> </a:t>
            </a:r>
            <a:r>
              <a:rPr lang="en-GB" sz="2000" b="1" dirty="0" err="1"/>
              <a:t>i</a:t>
            </a:r>
            <a:r>
              <a:rPr lang="x-none" sz="2000" b="1" dirty="0"/>
              <a:t>nside the vacuum vessel </a:t>
            </a:r>
          </a:p>
        </p:txBody>
      </p: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xmlns="" id="{4EAEE53F-6863-EFB7-9593-0FDEB7BAF3C4}"/>
              </a:ext>
            </a:extLst>
          </p:cNvPr>
          <p:cNvCxnSpPr/>
          <p:nvPr/>
        </p:nvCxnSpPr>
        <p:spPr>
          <a:xfrm flipH="1">
            <a:off x="7936523" y="2336411"/>
            <a:ext cx="2298498" cy="0"/>
          </a:xfrm>
          <a:prstGeom prst="straightConnector1">
            <a:avLst/>
          </a:prstGeom>
          <a:ln w="34925">
            <a:gradFill>
              <a:gsLst>
                <a:gs pos="39000">
                  <a:schemeClr val="tx1"/>
                </a:gs>
                <a:gs pos="51000">
                  <a:schemeClr val="accent1">
                    <a:lumMod val="45000"/>
                    <a:lumOff val="55000"/>
                  </a:schemeClr>
                </a:gs>
                <a:gs pos="65000">
                  <a:schemeClr val="accent1">
                    <a:lumMod val="45000"/>
                    <a:lumOff val="55000"/>
                  </a:schemeClr>
                </a:gs>
                <a:gs pos="74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>
            <a:extLst>
              <a:ext uri="{FF2B5EF4-FFF2-40B4-BE49-F238E27FC236}">
                <a16:creationId xmlns:a16="http://schemas.microsoft.com/office/drawing/2014/main" xmlns="" id="{D515C7AB-1D8A-0972-177E-DB5893A7D2F0}"/>
              </a:ext>
            </a:extLst>
          </p:cNvPr>
          <p:cNvSpPr txBox="1"/>
          <p:nvPr/>
        </p:nvSpPr>
        <p:spPr>
          <a:xfrm>
            <a:off x="9345062" y="2159716"/>
            <a:ext cx="2475486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z</a:t>
            </a:r>
            <a:r>
              <a:rPr lang="x-none" dirty="0"/>
              <a:t>ero potential near</a:t>
            </a:r>
          </a:p>
          <a:p>
            <a:r>
              <a:rPr lang="x-none" dirty="0"/>
              <a:t>lower mirror coil PF2low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xmlns="" id="{2C6A6231-C6BB-E400-CC39-4259A7E98EBB}"/>
              </a:ext>
            </a:extLst>
          </p:cNvPr>
          <p:cNvSpPr txBox="1"/>
          <p:nvPr/>
        </p:nvSpPr>
        <p:spPr>
          <a:xfrm>
            <a:off x="8491094" y="859665"/>
            <a:ext cx="835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F01E1D"/>
                </a:solidFill>
              </a:rPr>
              <a:t>+160 V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xmlns="" id="{0EF3E657-5477-9320-4F72-5A7FEE6050C4}"/>
              </a:ext>
            </a:extLst>
          </p:cNvPr>
          <p:cNvSpPr txBox="1"/>
          <p:nvPr/>
        </p:nvSpPr>
        <p:spPr>
          <a:xfrm>
            <a:off x="8490707" y="2804679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1700F1"/>
                </a:solidFill>
              </a:rPr>
              <a:t>-100 V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xmlns="" id="{7D40824A-4490-60D6-ADAF-27CA8A17EF71}"/>
              </a:ext>
            </a:extLst>
          </p:cNvPr>
          <p:cNvSpPr txBox="1"/>
          <p:nvPr/>
        </p:nvSpPr>
        <p:spPr>
          <a:xfrm>
            <a:off x="9286711" y="1540337"/>
            <a:ext cx="20855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dirty="0">
                <a:solidFill>
                  <a:srgbClr val="F01E1D"/>
                </a:solidFill>
              </a:rPr>
              <a:t>predominant anodic</a:t>
            </a:r>
          </a:p>
          <a:p>
            <a:pPr algn="ctr"/>
            <a:r>
              <a:rPr lang="x-none" dirty="0">
                <a:solidFill>
                  <a:srgbClr val="F01E1D"/>
                </a:solidFill>
              </a:rPr>
              <a:t>potential 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xmlns="" id="{F4A08A50-E423-0A3E-6DD2-84C3D5D2309E}"/>
              </a:ext>
            </a:extLst>
          </p:cNvPr>
          <p:cNvSpPr txBox="1"/>
          <p:nvPr/>
        </p:nvSpPr>
        <p:spPr>
          <a:xfrm>
            <a:off x="493281" y="3604383"/>
            <a:ext cx="59042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anodic direction of              predominates</a:t>
            </a:r>
          </a:p>
          <a:p>
            <a:r>
              <a:rPr lang="en-GB" sz="20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 the main plasma region:</a:t>
            </a:r>
            <a:endParaRPr lang="en-GB" sz="2000" b="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clockwise (from top)</a:t>
            </a:r>
          </a:p>
          <a:p>
            <a:r>
              <a:rPr lang="en-GB" sz="20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plasma rotation</a:t>
            </a:r>
          </a:p>
        </p:txBody>
      </p:sp>
      <p:pic>
        <p:nvPicPr>
          <p:cNvPr id="83" name="Picture 82">
            <a:extLst>
              <a:ext uri="{FF2B5EF4-FFF2-40B4-BE49-F238E27FC236}">
                <a16:creationId xmlns:a16="http://schemas.microsoft.com/office/drawing/2014/main" xmlns="" id="{85BF09E0-4066-A5A4-D9AE-96BA075FEC91}"/>
              </a:ext>
            </a:extLst>
          </p:cNvPr>
          <p:cNvPicPr>
            <a:picLocks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92227" y="3665490"/>
            <a:ext cx="592271" cy="227968"/>
          </a:xfrm>
          <a:prstGeom prst="rect">
            <a:avLst/>
          </a:prstGeom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xmlns="" id="{BBFB8838-5D86-D33C-9F7D-299DD14FF2CA}"/>
              </a:ext>
            </a:extLst>
          </p:cNvPr>
          <p:cNvSpPr txBox="1"/>
          <p:nvPr/>
        </p:nvSpPr>
        <p:spPr>
          <a:xfrm>
            <a:off x="11094" y="5231244"/>
            <a:ext cx="344245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also downward displacement</a:t>
            </a:r>
          </a:p>
          <a:p>
            <a:pPr algn="r"/>
            <a:r>
              <a:rPr lang="en-GB" sz="18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 plasma torus is</a:t>
            </a:r>
          </a:p>
          <a:p>
            <a:pPr algn="r"/>
            <a:r>
              <a:rPr lang="en-GB" sz="18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presumably due to same</a:t>
            </a:r>
          </a:p>
          <a:p>
            <a:pPr algn="r"/>
            <a:r>
              <a:rPr lang="en-GB" sz="18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anti-symmetry breaking</a:t>
            </a: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xmlns="" id="{51FE15BD-AE3A-2B30-FEF6-CC57345900EA}"/>
              </a:ext>
            </a:extLst>
          </p:cNvPr>
          <p:cNvSpPr txBox="1"/>
          <p:nvPr/>
        </p:nvSpPr>
        <p:spPr>
          <a:xfrm>
            <a:off x="10937414" y="1201246"/>
            <a:ext cx="1138985" cy="276999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US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 </a:t>
            </a:r>
            <a:r>
              <a:rPr lang="en-US" sz="1200" i="1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Giovannozzi</a:t>
            </a:r>
            <a:endParaRPr lang="x-none" sz="1200" i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774ABA7E-6102-B747-B867-DEC18F93C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74927" y="6494314"/>
            <a:ext cx="381000" cy="365125"/>
          </a:xfrm>
          <a:solidFill>
            <a:schemeClr val="bg1"/>
          </a:solidFill>
        </p:spPr>
        <p:txBody>
          <a:bodyPr/>
          <a:lstStyle/>
          <a:p>
            <a:fld id="{2931D3C5-CE05-414F-AD29-1897E3C52757}" type="slidenum">
              <a:rPr lang="x-none" smtClean="0"/>
              <a:t>27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3142614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D13D2EE9-72E9-C1D2-2FD8-DDBCFE8F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0007" y="6492875"/>
            <a:ext cx="34199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28</a:t>
            </a:fld>
            <a:endParaRPr lang="x-none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A32F340F-195D-AAD1-6948-1AD88559BC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0155" y="1703723"/>
            <a:ext cx="5738353" cy="43037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5663DD58-79DC-5B7C-B10D-D8A653D127DA}"/>
              </a:ext>
            </a:extLst>
          </p:cNvPr>
          <p:cNvSpPr txBox="1"/>
          <p:nvPr/>
        </p:nvSpPr>
        <p:spPr>
          <a:xfrm>
            <a:off x="4211764" y="6011145"/>
            <a:ext cx="398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625795"/>
                </a:solidFill>
              </a:rPr>
              <a:t>vertical tomographic section at </a:t>
            </a:r>
            <a:r>
              <a:rPr lang="x-none" dirty="0">
                <a:solidFill>
                  <a:srgbClr val="625795"/>
                </a:solidFill>
              </a:rPr>
              <a:t>77 msec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3FF8EE27-9A31-78AA-CF81-7749C65B7E53}"/>
              </a:ext>
            </a:extLst>
          </p:cNvPr>
          <p:cNvSpPr txBox="1"/>
          <p:nvPr/>
        </p:nvSpPr>
        <p:spPr>
          <a:xfrm>
            <a:off x="7529696" y="1251737"/>
            <a:ext cx="3439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>
                <a:solidFill>
                  <a:srgbClr val="49651F"/>
                </a:solidFill>
              </a:rPr>
              <a:t>g</a:t>
            </a:r>
            <a:r>
              <a:rPr lang="x-none" b="1" i="1" dirty="0">
                <a:solidFill>
                  <a:srgbClr val="49651F"/>
                </a:solidFill>
              </a:rPr>
              <a:t>reen plasma </a:t>
            </a:r>
            <a:r>
              <a:rPr lang="x-none" b="1" i="1" dirty="0"/>
              <a:t>takes a </a:t>
            </a:r>
            <a:r>
              <a:rPr lang="x-none" b="1" i="1" dirty="0">
                <a:solidFill>
                  <a:srgbClr val="625995"/>
                </a:solidFill>
              </a:rPr>
              <a:t>blue nuance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="" id="{C99E0122-DC55-BF40-2361-3E9AE210E0CE}"/>
              </a:ext>
            </a:extLst>
          </p:cNvPr>
          <p:cNvCxnSpPr>
            <a:cxnSpLocks/>
          </p:cNvCxnSpPr>
          <p:nvPr/>
        </p:nvCxnSpPr>
        <p:spPr>
          <a:xfrm flipH="1">
            <a:off x="10340562" y="1481709"/>
            <a:ext cx="722834" cy="1178501"/>
          </a:xfrm>
          <a:prstGeom prst="straightConnector1">
            <a:avLst/>
          </a:prstGeom>
          <a:ln w="34925">
            <a:gradFill>
              <a:gsLst>
                <a:gs pos="0">
                  <a:srgbClr val="625995"/>
                </a:gs>
                <a:gs pos="60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2A4BE50A-5B55-F7CB-6DD3-8E1E9C83EC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469" y="1809392"/>
            <a:ext cx="5421713" cy="402570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F5E29FF6-FFE6-C69D-D05F-5E5B9F25262E}"/>
              </a:ext>
            </a:extLst>
          </p:cNvPr>
          <p:cNvSpPr txBox="1"/>
          <p:nvPr/>
        </p:nvSpPr>
        <p:spPr>
          <a:xfrm>
            <a:off x="2037054" y="1251737"/>
            <a:ext cx="3626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rgbClr val="49651F"/>
                </a:solidFill>
              </a:rPr>
              <a:t>when torus protrudes </a:t>
            </a:r>
            <a:r>
              <a:rPr lang="en-GB" b="1" i="1" dirty="0">
                <a:solidFill>
                  <a:srgbClr val="49651F"/>
                </a:solidFill>
              </a:rPr>
              <a:t>n</a:t>
            </a:r>
            <a:r>
              <a:rPr lang="x-none" b="1" i="1" dirty="0">
                <a:solidFill>
                  <a:srgbClr val="49651F"/>
                </a:solidFill>
              </a:rPr>
              <a:t>ear X-points </a:t>
            </a:r>
            <a:endParaRPr lang="en-GB" b="1" i="1" dirty="0">
              <a:solidFill>
                <a:srgbClr val="49651F"/>
              </a:solidFill>
            </a:endParaRP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xmlns="" id="{034F8EBF-A33F-625D-7D48-18D6DB4B1E8A}"/>
              </a:ext>
            </a:extLst>
          </p:cNvPr>
          <p:cNvCxnSpPr>
            <a:cxnSpLocks/>
          </p:cNvCxnSpPr>
          <p:nvPr/>
        </p:nvCxnSpPr>
        <p:spPr>
          <a:xfrm>
            <a:off x="3328992" y="1621069"/>
            <a:ext cx="1042566" cy="1039141"/>
          </a:xfrm>
          <a:prstGeom prst="straightConnector1">
            <a:avLst/>
          </a:prstGeom>
          <a:ln w="34925">
            <a:gradFill>
              <a:gsLst>
                <a:gs pos="0">
                  <a:srgbClr val="49651F"/>
                </a:gs>
                <a:gs pos="60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D103703C-D240-3849-47D2-CF0C66A7794E}"/>
              </a:ext>
            </a:extLst>
          </p:cNvPr>
          <p:cNvSpPr/>
          <p:nvPr/>
        </p:nvSpPr>
        <p:spPr>
          <a:xfrm>
            <a:off x="0" y="-1"/>
            <a:ext cx="12176046" cy="54150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x-none" sz="28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492F3C5D-DA01-A667-D971-080B2C451867}"/>
              </a:ext>
            </a:extLst>
          </p:cNvPr>
          <p:cNvSpPr txBox="1"/>
          <p:nvPr/>
        </p:nvSpPr>
        <p:spPr>
          <a:xfrm>
            <a:off x="15954" y="-38715"/>
            <a:ext cx="1217604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3200" dirty="0">
                <a:solidFill>
                  <a:srgbClr val="FFFF00"/>
                </a:solidFill>
              </a:rPr>
              <a:t>2023 3D tomography &amp; thermal effects of magnetic reconnections</a:t>
            </a:r>
          </a:p>
        </p:txBody>
      </p:sp>
    </p:spTree>
    <p:extLst>
      <p:ext uri="{BB962C8B-B14F-4D97-AF65-F5344CB8AC3E}">
        <p14:creationId xmlns:p14="http://schemas.microsoft.com/office/powerpoint/2010/main" val="189833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DFACBF2D-C65F-3145-2064-F4C6655B7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1000" y="6492875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29</a:t>
            </a:fld>
            <a:endParaRPr lang="x-none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843B219-DE27-CCD6-7A41-203260296EC7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3000" b="1" dirty="0">
                <a:solidFill>
                  <a:srgbClr val="FFFF00"/>
                </a:solidFill>
              </a:rPr>
              <a:t>looking inside a 300 msec Helium discharge: blue storms on upper X-points</a:t>
            </a:r>
          </a:p>
        </p:txBody>
      </p:sp>
      <p:pic>
        <p:nvPicPr>
          <p:cNvPr id="9" name="media1-15.mov">
            <a:hlinkClick r:id="" action="ppaction://media"/>
            <a:extLst>
              <a:ext uri="{FF2B5EF4-FFF2-40B4-BE49-F238E27FC236}">
                <a16:creationId xmlns:a16="http://schemas.microsoft.com/office/drawing/2014/main" xmlns="" id="{60497061-1944-681E-1EA7-4EC1A56C22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99740" y="619081"/>
            <a:ext cx="6782095" cy="5428116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5B2D210C-B971-B037-68B9-70773315EA82}"/>
              </a:ext>
            </a:extLst>
          </p:cNvPr>
          <p:cNvCxnSpPr>
            <a:cxnSpLocks/>
          </p:cNvCxnSpPr>
          <p:nvPr/>
        </p:nvCxnSpPr>
        <p:spPr>
          <a:xfrm>
            <a:off x="8981835" y="918430"/>
            <a:ext cx="3210165" cy="0"/>
          </a:xfrm>
          <a:prstGeom prst="line">
            <a:avLst/>
          </a:prstGeom>
          <a:ln w="349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xmlns="" id="{0367970D-0567-9F0C-9B0C-4EA384845EAA}"/>
              </a:ext>
            </a:extLst>
          </p:cNvPr>
          <p:cNvCxnSpPr>
            <a:cxnSpLocks/>
          </p:cNvCxnSpPr>
          <p:nvPr/>
        </p:nvCxnSpPr>
        <p:spPr>
          <a:xfrm>
            <a:off x="8981835" y="2031303"/>
            <a:ext cx="3210165" cy="0"/>
          </a:xfrm>
          <a:prstGeom prst="line">
            <a:avLst/>
          </a:prstGeom>
          <a:ln w="349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6E7FFE64-95CB-5278-A907-F8806581E9F3}"/>
              </a:ext>
            </a:extLst>
          </p:cNvPr>
          <p:cNvSpPr txBox="1"/>
          <p:nvPr/>
        </p:nvSpPr>
        <p:spPr>
          <a:xfrm>
            <a:off x="9128083" y="830974"/>
            <a:ext cx="30639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b="1" dirty="0">
                <a:solidFill>
                  <a:srgbClr val="625995"/>
                </a:solidFill>
              </a:rPr>
              <a:t>s</a:t>
            </a:r>
            <a:r>
              <a:rPr lang="x-none" sz="3600" b="1" dirty="0">
                <a:solidFill>
                  <a:srgbClr val="625995"/>
                </a:solidFill>
              </a:rPr>
              <a:t>tormy blue</a:t>
            </a:r>
          </a:p>
          <a:p>
            <a:pPr algn="ctr"/>
            <a:r>
              <a:rPr lang="en-GB" sz="3600" b="1" dirty="0">
                <a:solidFill>
                  <a:srgbClr val="625995"/>
                </a:solidFill>
              </a:rPr>
              <a:t>u</a:t>
            </a:r>
            <a:r>
              <a:rPr lang="x-none" sz="3600" b="1" dirty="0">
                <a:solidFill>
                  <a:srgbClr val="625995"/>
                </a:solidFill>
              </a:rPr>
              <a:t>pper X-points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245A3F9-13A3-289C-1EC2-1AA110D432E5}"/>
              </a:ext>
            </a:extLst>
          </p:cNvPr>
          <p:cNvSpPr txBox="1"/>
          <p:nvPr/>
        </p:nvSpPr>
        <p:spPr>
          <a:xfrm>
            <a:off x="9342373" y="4550535"/>
            <a:ext cx="263533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rgbClr val="625995"/>
                </a:solidFill>
              </a:rPr>
              <a:t>l</a:t>
            </a:r>
            <a:r>
              <a:rPr lang="x-none" b="1" dirty="0">
                <a:solidFill>
                  <a:srgbClr val="625995"/>
                </a:solidFill>
              </a:rPr>
              <a:t>ower X-points</a:t>
            </a:r>
          </a:p>
          <a:p>
            <a:pPr algn="ctr"/>
            <a:r>
              <a:rPr lang="en-GB" b="1" dirty="0" err="1">
                <a:solidFill>
                  <a:srgbClr val="625995"/>
                </a:solidFill>
              </a:rPr>
              <a:t>i</a:t>
            </a:r>
            <a:r>
              <a:rPr lang="x-none" b="1" dirty="0">
                <a:solidFill>
                  <a:srgbClr val="625995"/>
                </a:solidFill>
              </a:rPr>
              <a:t>nteract too strongly</a:t>
            </a:r>
          </a:p>
          <a:p>
            <a:pPr algn="ctr"/>
            <a:r>
              <a:rPr lang="en-GB" b="1" dirty="0">
                <a:solidFill>
                  <a:srgbClr val="625995"/>
                </a:solidFill>
              </a:rPr>
              <a:t>w</a:t>
            </a:r>
            <a:r>
              <a:rPr lang="x-none" b="1" dirty="0">
                <a:solidFill>
                  <a:srgbClr val="625995"/>
                </a:solidFill>
              </a:rPr>
              <a:t>ith lower divertor plate:</a:t>
            </a:r>
          </a:p>
          <a:p>
            <a:pPr algn="ctr"/>
            <a:r>
              <a:rPr lang="en-GB" b="1" dirty="0">
                <a:solidFill>
                  <a:srgbClr val="625995"/>
                </a:solidFill>
              </a:rPr>
              <a:t>s</a:t>
            </a:r>
            <a:r>
              <a:rPr lang="x-none" b="1" dirty="0">
                <a:solidFill>
                  <a:srgbClr val="625995"/>
                </a:solidFill>
              </a:rPr>
              <a:t>purious blu lights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98E91862-07D5-1628-B4E4-0D7B5650BFC8}"/>
              </a:ext>
            </a:extLst>
          </p:cNvPr>
          <p:cNvSpPr txBox="1"/>
          <p:nvPr/>
        </p:nvSpPr>
        <p:spPr>
          <a:xfrm>
            <a:off x="2199740" y="6334780"/>
            <a:ext cx="65029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2800" b="1" dirty="0">
                <a:solidFill>
                  <a:srgbClr val="49651F"/>
                </a:solidFill>
              </a:rPr>
              <a:t>centerpost plasma </a:t>
            </a:r>
            <a:r>
              <a:rPr lang="en-US" sz="2800" b="1" dirty="0">
                <a:solidFill>
                  <a:srgbClr val="49651F"/>
                </a:solidFill>
              </a:rPr>
              <a:t>in continuous turmoil</a:t>
            </a:r>
            <a:endParaRPr lang="x-none" sz="2800" b="1" dirty="0">
              <a:solidFill>
                <a:srgbClr val="49651F"/>
              </a:solidFill>
            </a:endParaRPr>
          </a:p>
        </p:txBody>
      </p:sp>
      <p:sp>
        <p:nvSpPr>
          <p:cNvPr id="18" name="Up Arrow 17">
            <a:extLst>
              <a:ext uri="{FF2B5EF4-FFF2-40B4-BE49-F238E27FC236}">
                <a16:creationId xmlns:a16="http://schemas.microsoft.com/office/drawing/2014/main" xmlns="" id="{CE1FBB51-8C9F-AF09-B118-65B0A417C67B}"/>
              </a:ext>
            </a:extLst>
          </p:cNvPr>
          <p:cNvSpPr/>
          <p:nvPr/>
        </p:nvSpPr>
        <p:spPr>
          <a:xfrm>
            <a:off x="5426664" y="6096166"/>
            <a:ext cx="222738" cy="349817"/>
          </a:xfrm>
          <a:prstGeom prst="upArrow">
            <a:avLst/>
          </a:prstGeom>
          <a:solidFill>
            <a:srgbClr val="49651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E5A8D587-285D-11A6-6234-D703C1474E2C}"/>
              </a:ext>
            </a:extLst>
          </p:cNvPr>
          <p:cNvSpPr txBox="1"/>
          <p:nvPr/>
        </p:nvSpPr>
        <p:spPr>
          <a:xfrm>
            <a:off x="9215286" y="2330652"/>
            <a:ext cx="288950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b="1" dirty="0">
                <a:solidFill>
                  <a:srgbClr val="49651F"/>
                </a:solidFill>
              </a:rPr>
              <a:t>t</a:t>
            </a:r>
            <a:r>
              <a:rPr lang="x-none" sz="3600" b="1" dirty="0">
                <a:solidFill>
                  <a:srgbClr val="49651F"/>
                </a:solidFill>
              </a:rPr>
              <a:t>orus shaken</a:t>
            </a:r>
          </a:p>
          <a:p>
            <a:pPr algn="ctr"/>
            <a:r>
              <a:rPr lang="en-GB" sz="3600" b="1" dirty="0">
                <a:solidFill>
                  <a:srgbClr val="49651F"/>
                </a:solidFill>
              </a:rPr>
              <a:t>b</a:t>
            </a:r>
            <a:r>
              <a:rPr lang="x-none" sz="3600" b="1" dirty="0">
                <a:solidFill>
                  <a:srgbClr val="49651F"/>
                </a:solidFill>
              </a:rPr>
              <a:t>y continuous</a:t>
            </a:r>
          </a:p>
          <a:p>
            <a:pPr algn="ctr"/>
            <a:r>
              <a:rPr lang="x-none" sz="3600" b="1" dirty="0">
                <a:solidFill>
                  <a:srgbClr val="49651F"/>
                </a:solidFill>
              </a:rPr>
              <a:t>unrest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656FF1FD-36D3-24B4-0DD1-45D3FCC9919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936" y="2198601"/>
            <a:ext cx="1787197" cy="2287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65B4495E-0CFC-3B10-0C9D-57FC635B5D97}"/>
              </a:ext>
            </a:extLst>
          </p:cNvPr>
          <p:cNvSpPr txBox="1"/>
          <p:nvPr/>
        </p:nvSpPr>
        <p:spPr>
          <a:xfrm>
            <a:off x="0" y="4892879"/>
            <a:ext cx="253447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100" dirty="0"/>
              <a:t>Farengo 2018 </a:t>
            </a:r>
            <a:r>
              <a:rPr lang="x-none" sz="1100" i="1" dirty="0"/>
              <a:t>Physics of Plasmas</a:t>
            </a:r>
            <a:r>
              <a:rPr lang="x-none" sz="1100" dirty="0"/>
              <a:t> 25</a:t>
            </a:r>
          </a:p>
        </p:txBody>
      </p:sp>
      <p:sp>
        <p:nvSpPr>
          <p:cNvPr id="5" name="CasellaDiTesto 3">
            <a:extLst>
              <a:ext uri="{FF2B5EF4-FFF2-40B4-BE49-F238E27FC236}">
                <a16:creationId xmlns:a16="http://schemas.microsoft.com/office/drawing/2014/main" xmlns="" id="{62144736-0655-36C3-A02F-D656B58BD078}"/>
              </a:ext>
            </a:extLst>
          </p:cNvPr>
          <p:cNvSpPr txBox="1"/>
          <p:nvPr/>
        </p:nvSpPr>
        <p:spPr>
          <a:xfrm>
            <a:off x="125095" y="4174409"/>
            <a:ext cx="1994228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2000" dirty="0"/>
              <a:t>• </a:t>
            </a:r>
            <a:r>
              <a:rPr lang="it-IT" sz="2000" dirty="0" err="1"/>
              <a:t>kinked</a:t>
            </a:r>
            <a:r>
              <a:rPr lang="it-IT" sz="2000" dirty="0"/>
              <a:t> plasma </a:t>
            </a:r>
          </a:p>
          <a:p>
            <a:pPr algn="ctr"/>
            <a:r>
              <a:rPr lang="it-IT" sz="2000" dirty="0" err="1"/>
              <a:t>centerpost</a:t>
            </a:r>
            <a:endParaRPr lang="it-IT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BB1F9920-A457-9ACB-FC9D-5BAD4BA554B2}"/>
              </a:ext>
            </a:extLst>
          </p:cNvPr>
          <p:cNvSpPr txBox="1"/>
          <p:nvPr/>
        </p:nvSpPr>
        <p:spPr>
          <a:xfrm>
            <a:off x="219936" y="6057781"/>
            <a:ext cx="39932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vertical tomographic cross section </a:t>
            </a:r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92121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3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FABD5A40-B604-A8F8-20A5-89A428F104CA}"/>
              </a:ext>
            </a:extLst>
          </p:cNvPr>
          <p:cNvSpPr txBox="1"/>
          <p:nvPr/>
        </p:nvSpPr>
        <p:spPr>
          <a:xfrm>
            <a:off x="6600065" y="5608821"/>
            <a:ext cx="61542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rgbClr val="BE8146"/>
                </a:solidFill>
              </a:rPr>
              <a:t>both phenomena </a:t>
            </a:r>
            <a:r>
              <a:rPr lang="x-none" sz="1800" b="1" dirty="0">
                <a:solidFill>
                  <a:srgbClr val="BE8146"/>
                </a:solidFill>
              </a:rPr>
              <a:t>localized within </a:t>
            </a:r>
            <a:r>
              <a:rPr lang="x-none" sz="1800" b="1" dirty="0">
                <a:solidFill>
                  <a:srgbClr val="BE8146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</a:t>
            </a:r>
            <a:r>
              <a:rPr lang="x-none" sz="1800" b="1" dirty="0">
                <a:solidFill>
                  <a:srgbClr val="BE8146"/>
                </a:solidFill>
              </a:rPr>
              <a:t> 60º azimuthal angle</a:t>
            </a:r>
            <a:endParaRPr lang="x-none" b="1" dirty="0">
              <a:solidFill>
                <a:srgbClr val="BE8146"/>
              </a:solidFill>
            </a:endParaRPr>
          </a:p>
          <a:p>
            <a:r>
              <a:rPr lang="x-none" sz="1800" dirty="0"/>
              <a:t>only </a:t>
            </a:r>
            <a:r>
              <a:rPr lang="x-none" sz="1800" b="1" dirty="0">
                <a:solidFill>
                  <a:srgbClr val="FF0000"/>
                </a:solidFill>
              </a:rPr>
              <a:t>2 toroidally contiguous cameras </a:t>
            </a:r>
            <a:r>
              <a:rPr lang="x-none" sz="1800" dirty="0"/>
              <a:t>see the brightening</a:t>
            </a:r>
          </a:p>
          <a:p>
            <a:r>
              <a:rPr lang="x-none" sz="1800" dirty="0"/>
              <a:t>and the deformation (&amp; </a:t>
            </a:r>
            <a:r>
              <a:rPr lang="x-none" sz="1800" b="1" dirty="0">
                <a:solidFill>
                  <a:srgbClr val="FF0000"/>
                </a:solidFill>
              </a:rPr>
              <a:t>also the 2 opposite ones</a:t>
            </a:r>
            <a:r>
              <a:rPr lang="x-none" sz="1800" dirty="0"/>
              <a:t>)</a:t>
            </a:r>
          </a:p>
          <a:p>
            <a:r>
              <a:rPr lang="x-none" sz="1800" dirty="0"/>
              <a:t>but the other 2 cameras do not see anything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xmlns="" id="{4C86965F-E332-F43B-2FBE-FDD98B46B9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6096" y="1444001"/>
            <a:ext cx="5371123" cy="2685562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xmlns="" id="{505A8B16-4435-0836-38EC-58130D92E51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07040" y="4315722"/>
            <a:ext cx="5143784" cy="2308760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xmlns="" id="{7E7D9DC0-C2E5-12F5-04C9-0ADBDD7AF628}"/>
              </a:ext>
            </a:extLst>
          </p:cNvPr>
          <p:cNvSpPr txBox="1"/>
          <p:nvPr/>
        </p:nvSpPr>
        <p:spPr>
          <a:xfrm>
            <a:off x="1102509" y="928701"/>
            <a:ext cx="5596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i="1" dirty="0">
                <a:solidFill>
                  <a:srgbClr val="2A2AE5"/>
                </a:solidFill>
              </a:rPr>
              <a:t>6 </a:t>
            </a:r>
            <a:r>
              <a:rPr lang="it-IT" i="1" dirty="0" err="1">
                <a:solidFill>
                  <a:srgbClr val="2A2AE5"/>
                </a:solidFill>
              </a:rPr>
              <a:t>cameras</a:t>
            </a:r>
            <a:r>
              <a:rPr lang="it-IT" i="1" dirty="0">
                <a:solidFill>
                  <a:srgbClr val="2A2AE5"/>
                </a:solidFill>
              </a:rPr>
              <a:t> (600 fps, 640x480 </a:t>
            </a:r>
            <a:r>
              <a:rPr lang="it-IT" i="1" dirty="0" err="1">
                <a:solidFill>
                  <a:srgbClr val="2A2AE5"/>
                </a:solidFill>
              </a:rPr>
              <a:t>pix</a:t>
            </a:r>
            <a:r>
              <a:rPr lang="it-IT" i="1" dirty="0">
                <a:solidFill>
                  <a:srgbClr val="2A2AE5"/>
                </a:solidFill>
              </a:rPr>
              <a:t>) </a:t>
            </a:r>
            <a:r>
              <a:rPr lang="it-IT" b="1" i="1" dirty="0" err="1">
                <a:solidFill>
                  <a:srgbClr val="2A2AE5"/>
                </a:solidFill>
              </a:rPr>
              <a:t>around</a:t>
            </a:r>
            <a:r>
              <a:rPr lang="it-IT" b="1" i="1" dirty="0">
                <a:solidFill>
                  <a:srgbClr val="2A2AE5"/>
                </a:solidFill>
              </a:rPr>
              <a:t> vessel </a:t>
            </a:r>
            <a:r>
              <a:rPr lang="it-IT" b="1" i="1" dirty="0" err="1">
                <a:solidFill>
                  <a:srgbClr val="2A2AE5"/>
                </a:solidFill>
              </a:rPr>
              <a:t>equator</a:t>
            </a:r>
            <a:endParaRPr lang="it-IT" b="1" i="1" dirty="0">
              <a:solidFill>
                <a:srgbClr val="2A2AE5"/>
              </a:solidFill>
            </a:endParaRP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xmlns="" id="{47572AEB-8368-B5D2-E3F6-2394FF0652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2590" y="789907"/>
            <a:ext cx="5349410" cy="4012058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DD044961-4FE9-4C15-452C-5F1E81AFE740}"/>
              </a:ext>
            </a:extLst>
          </p:cNvPr>
          <p:cNvSpPr txBox="1"/>
          <p:nvPr/>
        </p:nvSpPr>
        <p:spPr>
          <a:xfrm>
            <a:off x="6753383" y="1161946"/>
            <a:ext cx="42393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</a:t>
            </a:r>
            <a:r>
              <a:rPr lang="x-none" sz="1400" dirty="0"/>
              <a:t>hot #2141, Ultra-fast Camera, 3600 fps, 1024x1024 pix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xmlns="" id="{1D4AFBDD-DEED-B4A3-6514-E7F9D2FCC1B3}"/>
              </a:ext>
            </a:extLst>
          </p:cNvPr>
          <p:cNvSpPr txBox="1"/>
          <p:nvPr/>
        </p:nvSpPr>
        <p:spPr>
          <a:xfrm>
            <a:off x="6753383" y="4474657"/>
            <a:ext cx="49460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b="1" dirty="0">
                <a:solidFill>
                  <a:srgbClr val="C71C01"/>
                </a:solidFill>
              </a:rPr>
              <a:t>light </a:t>
            </a:r>
            <a:r>
              <a:rPr lang="it-IT" sz="1800" b="1" dirty="0" err="1">
                <a:solidFill>
                  <a:srgbClr val="C71C01"/>
                </a:solidFill>
              </a:rPr>
              <a:t>intensity</a:t>
            </a:r>
            <a:r>
              <a:rPr lang="it-IT" b="1" dirty="0">
                <a:solidFill>
                  <a:srgbClr val="C71C01"/>
                </a:solidFill>
              </a:rPr>
              <a:t> </a:t>
            </a:r>
            <a:r>
              <a:rPr lang="it-IT" sz="1800" b="1" dirty="0" err="1">
                <a:solidFill>
                  <a:srgbClr val="C71C01"/>
                </a:solidFill>
              </a:rPr>
              <a:t>contours</a:t>
            </a:r>
            <a:r>
              <a:rPr lang="it-IT" sz="1800" b="1" dirty="0">
                <a:solidFill>
                  <a:srgbClr val="C71C01"/>
                </a:solidFill>
              </a:rPr>
              <a:t> </a:t>
            </a:r>
            <a:r>
              <a:rPr lang="it-IT" sz="1800" dirty="0"/>
              <a:t>&amp; </a:t>
            </a:r>
            <a:r>
              <a:rPr lang="it-IT" sz="1800" b="1" dirty="0" err="1"/>
              <a:t>upper</a:t>
            </a:r>
            <a:r>
              <a:rPr lang="it-IT" sz="1800" b="1" dirty="0"/>
              <a:t> X-points positions </a:t>
            </a:r>
            <a:endParaRPr lang="x-none" b="1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xmlns="" id="{9328740E-EF59-3225-E23E-1F0020337B72}"/>
              </a:ext>
            </a:extLst>
          </p:cNvPr>
          <p:cNvSpPr txBox="1"/>
          <p:nvPr/>
        </p:nvSpPr>
        <p:spPr>
          <a:xfrm>
            <a:off x="6639844" y="4816522"/>
            <a:ext cx="5523867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x-none" dirty="0"/>
              <a:t>•</a:t>
            </a:r>
            <a:r>
              <a:rPr lang="x-none" dirty="0">
                <a:solidFill>
                  <a:srgbClr val="FF0000"/>
                </a:solidFill>
              </a:rPr>
              <a:t> </a:t>
            </a:r>
            <a:r>
              <a:rPr lang="en-US" b="1" dirty="0">
                <a:solidFill>
                  <a:srgbClr val="C71C01"/>
                </a:solidFill>
              </a:rPr>
              <a:t>plasma </a:t>
            </a:r>
            <a:r>
              <a:rPr lang="en-US" b="1" dirty="0" err="1">
                <a:solidFill>
                  <a:srgbClr val="C71C01"/>
                </a:solidFill>
              </a:rPr>
              <a:t>brightenings</a:t>
            </a:r>
            <a:r>
              <a:rPr lang="en-US" b="1" dirty="0">
                <a:solidFill>
                  <a:srgbClr val="C71C01"/>
                </a:solidFill>
              </a:rPr>
              <a:t> </a:t>
            </a:r>
            <a:r>
              <a:rPr lang="x-none" b="1" dirty="0">
                <a:solidFill>
                  <a:srgbClr val="C71C01"/>
                </a:solidFill>
              </a:rPr>
              <a:t>of divertor tails</a:t>
            </a:r>
            <a:endParaRPr lang="x-none" dirty="0"/>
          </a:p>
          <a:p>
            <a:r>
              <a:rPr lang="en-US" dirty="0"/>
              <a:t>• </a:t>
            </a:r>
            <a:r>
              <a:rPr lang="en-US" b="1" dirty="0">
                <a:solidFill>
                  <a:srgbClr val="C71C01"/>
                </a:solidFill>
              </a:rPr>
              <a:t>deformation of plasma in the area of the </a:t>
            </a:r>
            <a:r>
              <a:rPr lang="en-US" b="1" dirty="0"/>
              <a:t>X points</a:t>
            </a:r>
          </a:p>
        </p:txBody>
      </p:sp>
      <p:sp>
        <p:nvSpPr>
          <p:cNvPr id="49" name="Frame 48">
            <a:extLst>
              <a:ext uri="{FF2B5EF4-FFF2-40B4-BE49-F238E27FC236}">
                <a16:creationId xmlns:a16="http://schemas.microsoft.com/office/drawing/2014/main" xmlns="" id="{F1CB9FC5-EF78-80E1-8542-B64A7EC90014}"/>
              </a:ext>
            </a:extLst>
          </p:cNvPr>
          <p:cNvSpPr/>
          <p:nvPr/>
        </p:nvSpPr>
        <p:spPr>
          <a:xfrm>
            <a:off x="6595759" y="1085283"/>
            <a:ext cx="5371123" cy="4444658"/>
          </a:xfrm>
          <a:prstGeom prst="frame">
            <a:avLst>
              <a:gd name="adj1" fmla="val 711"/>
            </a:avLst>
          </a:prstGeom>
          <a:solidFill>
            <a:srgbClr val="C71C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xmlns="" id="{8434A0DD-134D-2A14-35A1-9286A854BEB7}"/>
              </a:ext>
            </a:extLst>
          </p:cNvPr>
          <p:cNvSpPr txBox="1"/>
          <p:nvPr/>
        </p:nvSpPr>
        <p:spPr>
          <a:xfrm>
            <a:off x="287676" y="544738"/>
            <a:ext cx="1167920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2A20E9"/>
                </a:solidFill>
              </a:rPr>
              <a:t>breaking of </a:t>
            </a:r>
            <a:r>
              <a:rPr lang="en-GB" sz="2400" b="1" dirty="0" err="1">
                <a:solidFill>
                  <a:srgbClr val="2A20E9"/>
                </a:solidFill>
              </a:rPr>
              <a:t>axisymmetry</a:t>
            </a:r>
            <a:r>
              <a:rPr lang="en-GB" sz="2400" b="1" dirty="0">
                <a:solidFill>
                  <a:srgbClr val="2A20E9"/>
                </a:solidFill>
              </a:rPr>
              <a:t> </a:t>
            </a:r>
            <a:r>
              <a:rPr lang="en-US" sz="2400" dirty="0"/>
              <a:t>is required in order to inject current into the torus  </a:t>
            </a:r>
            <a:r>
              <a:rPr lang="x-none" sz="1000" dirty="0"/>
              <a:t>(Cowling anti-dynamo theorem)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78CD6146-7C99-4648-EC42-5420990614E8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3000" b="1" dirty="0">
                <a:solidFill>
                  <a:srgbClr val="FFFF00"/>
                </a:solidFill>
              </a:rPr>
              <a:t>torus sustained: magnetic reconnections break axisymmetry*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0D318789-4871-AA51-5D95-CEEB13A07C2D}"/>
              </a:ext>
            </a:extLst>
          </p:cNvPr>
          <p:cNvSpPr txBox="1"/>
          <p:nvPr/>
        </p:nvSpPr>
        <p:spPr>
          <a:xfrm>
            <a:off x="11295686" y="124903"/>
            <a:ext cx="866833" cy="276999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US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 </a:t>
            </a:r>
            <a:r>
              <a:rPr lang="en-US" sz="1200" i="1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Macera</a:t>
            </a:r>
            <a:endParaRPr lang="x-none" sz="1200" i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Slide Number Placeholder 1">
            <a:extLst>
              <a:ext uri="{FF2B5EF4-FFF2-40B4-BE49-F238E27FC236}">
                <a16:creationId xmlns:a16="http://schemas.microsoft.com/office/drawing/2014/main" xmlns="" id="{2F60AEBC-3771-CEFC-C946-A95E2A1BB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30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3783358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2141-X-points-video_out.mp4">
            <a:hlinkClick r:id="" action="ppaction://media"/>
            <a:extLst>
              <a:ext uri="{FF2B5EF4-FFF2-40B4-BE49-F238E27FC236}">
                <a16:creationId xmlns:a16="http://schemas.microsoft.com/office/drawing/2014/main" xmlns="" id="{E7A545BF-7262-FBDE-331D-ED8569E277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20004" y="378787"/>
            <a:ext cx="4226894" cy="317017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FBE203AB-CB2C-0C22-3773-F685C3433201}"/>
              </a:ext>
            </a:extLst>
          </p:cNvPr>
          <p:cNvSpPr txBox="1"/>
          <p:nvPr/>
        </p:nvSpPr>
        <p:spPr>
          <a:xfrm>
            <a:off x="771527" y="6056513"/>
            <a:ext cx="2179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⍊ 0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34E521F2-0158-FAF5-317F-A1DCC136C065}"/>
              </a:ext>
            </a:extLst>
          </p:cNvPr>
          <p:cNvSpPr txBox="1"/>
          <p:nvPr/>
        </p:nvSpPr>
        <p:spPr>
          <a:xfrm>
            <a:off x="3566686" y="6042522"/>
            <a:ext cx="2296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⍊ 45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66CACC52-AB0D-44A8-21CD-731730B5F39A}"/>
              </a:ext>
            </a:extLst>
          </p:cNvPr>
          <p:cNvSpPr txBox="1"/>
          <p:nvPr/>
        </p:nvSpPr>
        <p:spPr>
          <a:xfrm>
            <a:off x="6396749" y="6042522"/>
            <a:ext cx="2296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⍊ 90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45981CD2-061D-6880-BFF2-757CA22DA180}"/>
              </a:ext>
            </a:extLst>
          </p:cNvPr>
          <p:cNvSpPr txBox="1"/>
          <p:nvPr/>
        </p:nvSpPr>
        <p:spPr>
          <a:xfrm>
            <a:off x="9180106" y="6042522"/>
            <a:ext cx="2413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⍊ 135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266CAB87-9E45-3BA2-03D8-BF02AE43BC32}"/>
              </a:ext>
            </a:extLst>
          </p:cNvPr>
          <p:cNvSpPr txBox="1"/>
          <p:nvPr/>
        </p:nvSpPr>
        <p:spPr>
          <a:xfrm>
            <a:off x="369513" y="3433208"/>
            <a:ext cx="116374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rgbClr val="1700F1"/>
                </a:solidFill>
              </a:rPr>
              <a:t>3D tomography</a:t>
            </a:r>
            <a:r>
              <a:rPr lang="en-US" b="1" i="1" dirty="0">
                <a:solidFill>
                  <a:srgbClr val="1700F1"/>
                </a:solidFill>
              </a:rPr>
              <a:t> vertical cross sections at various angles suggest </a:t>
            </a:r>
            <a:r>
              <a:rPr lang="it-IT" b="1" i="1" dirty="0" err="1">
                <a:solidFill>
                  <a:srgbClr val="1700F1"/>
                </a:solidFill>
              </a:rPr>
              <a:t>reasonable</a:t>
            </a:r>
            <a:r>
              <a:rPr lang="it-IT" b="1" i="1" dirty="0">
                <a:solidFill>
                  <a:srgbClr val="1700F1"/>
                </a:solidFill>
              </a:rPr>
              <a:t> </a:t>
            </a:r>
            <a:r>
              <a:rPr lang="it-IT" b="1" i="1" dirty="0" err="1">
                <a:solidFill>
                  <a:srgbClr val="1700F1"/>
                </a:solidFill>
              </a:rPr>
              <a:t>axisymmetry</a:t>
            </a:r>
            <a:r>
              <a:rPr lang="it-IT" b="1" i="1" dirty="0">
                <a:solidFill>
                  <a:srgbClr val="1700F1"/>
                </a:solidFill>
              </a:rPr>
              <a:t> of </a:t>
            </a:r>
            <a:r>
              <a:rPr lang="it-IT" b="1" i="1" dirty="0" err="1">
                <a:solidFill>
                  <a:srgbClr val="1700F1"/>
                </a:solidFill>
              </a:rPr>
              <a:t>torus</a:t>
            </a:r>
            <a:r>
              <a:rPr lang="it-IT" b="1" i="1" dirty="0">
                <a:solidFill>
                  <a:srgbClr val="1700F1"/>
                </a:solidFill>
              </a:rPr>
              <a:t>, </a:t>
            </a:r>
            <a:r>
              <a:rPr lang="it-IT" b="1" i="1" dirty="0" err="1">
                <a:solidFill>
                  <a:srgbClr val="1700F1"/>
                </a:solidFill>
              </a:rPr>
              <a:t>apart</a:t>
            </a:r>
            <a:r>
              <a:rPr lang="it-IT" b="1" i="1" dirty="0">
                <a:solidFill>
                  <a:srgbClr val="1700F1"/>
                </a:solidFill>
              </a:rPr>
              <a:t> from </a:t>
            </a:r>
            <a:r>
              <a:rPr lang="it-IT" b="1" i="1" dirty="0" err="1">
                <a:solidFill>
                  <a:srgbClr val="1700F1"/>
                </a:solidFill>
              </a:rPr>
              <a:t>obliquity</a:t>
            </a:r>
            <a:endParaRPr lang="it-IT" b="1" i="1" dirty="0">
              <a:solidFill>
                <a:srgbClr val="1700F1"/>
              </a:solidFill>
            </a:endParaRPr>
          </a:p>
          <a:p>
            <a:r>
              <a:rPr lang="x-none" dirty="0"/>
              <a:t>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21E6D0B3-F15B-25AD-504B-48333088D112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3000" b="1" dirty="0">
                <a:solidFill>
                  <a:srgbClr val="FFFF00"/>
                </a:solidFill>
              </a:rPr>
              <a:t>notwithstanding symmetry breaking, fair integrity of toroidal surfaces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25CA8A2-77F2-6724-FA46-8EEEF8A56B7F}"/>
              </a:ext>
            </a:extLst>
          </p:cNvPr>
          <p:cNvSpPr txBox="1"/>
          <p:nvPr/>
        </p:nvSpPr>
        <p:spPr>
          <a:xfrm>
            <a:off x="136692" y="1669250"/>
            <a:ext cx="30307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x-none" sz="2000" i="1" dirty="0">
                <a:latin typeface="Calibri" panose="020F0502020204030204" pitchFamily="34" charset="0"/>
                <a:cs typeface="Calibri" panose="020F0502020204030204" pitchFamily="34" charset="0"/>
              </a:rPr>
              <a:t>ltra-fast camera 3600 fps,</a:t>
            </a:r>
          </a:p>
          <a:p>
            <a:pPr algn="ctr"/>
            <a:r>
              <a:rPr lang="x-none" sz="2000" i="1" dirty="0">
                <a:latin typeface="Calibri" panose="020F0502020204030204" pitchFamily="34" charset="0"/>
                <a:cs typeface="Calibri" panose="020F0502020204030204" pitchFamily="34" charset="0"/>
              </a:rPr>
              <a:t>1024x1024 pix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752E5C92-45B1-B430-6512-844C8366C9FF}"/>
              </a:ext>
            </a:extLst>
          </p:cNvPr>
          <p:cNvSpPr txBox="1"/>
          <p:nvPr/>
        </p:nvSpPr>
        <p:spPr>
          <a:xfrm>
            <a:off x="6552114" y="1738059"/>
            <a:ext cx="56398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dirty="0"/>
              <a:t>• </a:t>
            </a:r>
            <a:r>
              <a:rPr lang="it-IT" sz="1800" dirty="0" err="1"/>
              <a:t>notwithstanding</a:t>
            </a:r>
            <a:r>
              <a:rPr lang="it-IT" sz="1800" dirty="0"/>
              <a:t> X-points position </a:t>
            </a:r>
            <a:r>
              <a:rPr lang="it-IT" sz="1800" dirty="0" err="1"/>
              <a:t>oscillations</a:t>
            </a:r>
            <a:endParaRPr lang="it-IT" sz="1800" dirty="0"/>
          </a:p>
          <a:p>
            <a:r>
              <a:rPr lang="it-IT" sz="1800" dirty="0"/>
              <a:t>• </a:t>
            </a:r>
            <a:r>
              <a:rPr lang="it-IT" sz="1800" dirty="0" err="1"/>
              <a:t>nested</a:t>
            </a:r>
            <a:r>
              <a:rPr lang="it-IT" sz="1800" dirty="0"/>
              <a:t> &amp; </a:t>
            </a:r>
            <a:r>
              <a:rPr lang="it-IT" sz="1800" dirty="0" err="1"/>
              <a:t>closed</a:t>
            </a:r>
            <a:r>
              <a:rPr lang="it-IT" sz="1800" dirty="0"/>
              <a:t> light </a:t>
            </a:r>
            <a:r>
              <a:rPr lang="it-IT" sz="1800" dirty="0" err="1"/>
              <a:t>intensity</a:t>
            </a:r>
            <a:r>
              <a:rPr lang="it-IT" sz="1800" dirty="0"/>
              <a:t> </a:t>
            </a:r>
            <a:r>
              <a:rPr lang="it-IT" sz="1800" dirty="0" err="1"/>
              <a:t>contours</a:t>
            </a:r>
            <a:r>
              <a:rPr lang="it-IT" sz="1800" dirty="0"/>
              <a:t> inside the </a:t>
            </a:r>
            <a:r>
              <a:rPr lang="it-IT" sz="1800" dirty="0" err="1"/>
              <a:t>torus</a:t>
            </a:r>
            <a:endParaRPr lang="it-IT" sz="18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9C9E400F-5136-BB2E-A109-1E238557082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99476" y="3912579"/>
            <a:ext cx="2839511" cy="212963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5A6CD9F3-1D22-F198-45FA-3349711C3B81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12522" y="3915782"/>
            <a:ext cx="2840932" cy="212963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0D833B1-50A7-EA03-6DB8-6EB83D39A2DD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04413" y="3912580"/>
            <a:ext cx="2840931" cy="213069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37265515-5BBC-4A59-9C97-431E1ACCD981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9563" y="3912912"/>
            <a:ext cx="2840932" cy="2129634"/>
          </a:xfrm>
          <a:prstGeom prst="rect">
            <a:avLst/>
          </a:prstGeom>
        </p:spPr>
      </p:pic>
      <p:sp>
        <p:nvSpPr>
          <p:cNvPr id="31" name="Slide Number Placeholder 1">
            <a:extLst>
              <a:ext uri="{FF2B5EF4-FFF2-40B4-BE49-F238E27FC236}">
                <a16:creationId xmlns:a16="http://schemas.microsoft.com/office/drawing/2014/main" xmlns="" id="{ECDF63DA-1084-DA56-A19B-B054C1064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31</a:t>
            </a:fld>
            <a:endParaRPr lang="x-none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xmlns="" id="{147943BC-886E-A62B-F66A-8BA2AE49BD35}"/>
              </a:ext>
            </a:extLst>
          </p:cNvPr>
          <p:cNvSpPr txBox="1"/>
          <p:nvPr/>
        </p:nvSpPr>
        <p:spPr>
          <a:xfrm>
            <a:off x="4868638" y="6390603"/>
            <a:ext cx="2202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</a:t>
            </a:r>
            <a:r>
              <a:rPr lang="x-none" dirty="0"/>
              <a:t>ime frame 222 msec</a:t>
            </a:r>
          </a:p>
        </p:txBody>
      </p:sp>
    </p:spTree>
    <p:extLst>
      <p:ext uri="{BB962C8B-B14F-4D97-AF65-F5344CB8AC3E}">
        <p14:creationId xmlns:p14="http://schemas.microsoft.com/office/powerpoint/2010/main" val="3428606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50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_out2092.mp4">
            <a:hlinkClick r:id="" action="ppaction://media"/>
            <a:extLst>
              <a:ext uri="{FF2B5EF4-FFF2-40B4-BE49-F238E27FC236}">
                <a16:creationId xmlns:a16="http://schemas.microsoft.com/office/drawing/2014/main" xmlns="" id="{E5B44B22-C356-A1BA-C96D-AF3342338F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40586" y="119271"/>
            <a:ext cx="5691535" cy="42686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394DCB33-8A6D-CC78-72A9-D0BBF0A2FE77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3000" b="1" dirty="0">
                <a:solidFill>
                  <a:srgbClr val="FFFF00"/>
                </a:solidFill>
              </a:rPr>
              <a:t>up/down symmetry breaking makes lower X-points difficult to observe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B2BD0C29-0C0C-6AF1-2795-5B430E60E377}"/>
              </a:ext>
            </a:extLst>
          </p:cNvPr>
          <p:cNvSpPr txBox="1"/>
          <p:nvPr/>
        </p:nvSpPr>
        <p:spPr>
          <a:xfrm>
            <a:off x="0" y="996900"/>
            <a:ext cx="24597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s</a:t>
            </a:r>
            <a:r>
              <a:rPr lang="x-none" dirty="0"/>
              <a:t>hot # 2092, He</a:t>
            </a:r>
          </a:p>
          <a:p>
            <a:pPr algn="ctr"/>
            <a:r>
              <a:rPr lang="x-none" dirty="0"/>
              <a:t>ul</a:t>
            </a:r>
            <a:r>
              <a:rPr lang="x-none" sz="1800" dirty="0"/>
              <a:t>tra-fast Camera</a:t>
            </a:r>
          </a:p>
          <a:p>
            <a:pPr algn="ctr"/>
            <a:r>
              <a:rPr lang="x-none" sz="1800" dirty="0"/>
              <a:t>3600 fps, 1024x1024 pix</a:t>
            </a:r>
            <a:endParaRPr lang="x-none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407C0507-5B48-13E1-9B6B-8E3D50084F4A}"/>
              </a:ext>
            </a:extLst>
          </p:cNvPr>
          <p:cNvSpPr txBox="1"/>
          <p:nvPr/>
        </p:nvSpPr>
        <p:spPr>
          <a:xfrm>
            <a:off x="319190" y="2138965"/>
            <a:ext cx="18213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l</a:t>
            </a:r>
            <a:r>
              <a:rPr lang="x-none" dirty="0"/>
              <a:t>ower X-points</a:t>
            </a:r>
          </a:p>
          <a:p>
            <a:pPr algn="ctr"/>
            <a:r>
              <a:rPr lang="en-GB" dirty="0"/>
              <a:t>b</a:t>
            </a:r>
            <a:r>
              <a:rPr lang="x-none" dirty="0"/>
              <a:t>arely detectable</a:t>
            </a:r>
          </a:p>
          <a:p>
            <a:pPr algn="ctr"/>
            <a:r>
              <a:rPr lang="en-US" dirty="0"/>
              <a:t>&amp; </a:t>
            </a:r>
            <a:r>
              <a:rPr lang="x-none" dirty="0"/>
              <a:t>with large</a:t>
            </a:r>
          </a:p>
          <a:p>
            <a:pPr algn="ctr"/>
            <a:r>
              <a:rPr lang="x-none" dirty="0"/>
              <a:t>uncertainty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8FAD2264-C6D4-75FF-A64B-6B2137AB5B1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04150" y="2657902"/>
            <a:ext cx="4079772" cy="30253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B3F722E0-2209-B22D-FB5B-DD44BF717CB8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20409" y="4446126"/>
            <a:ext cx="4158275" cy="200318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E1A55F18-DFAC-3FDB-98D6-7C9FF41E2AE5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2569" y="3973537"/>
            <a:ext cx="2151804" cy="2869072"/>
          </a:xfrm>
          <a:prstGeom prst="rect">
            <a:avLst/>
          </a:prstGeom>
        </p:spPr>
      </p:pic>
      <p:sp>
        <p:nvSpPr>
          <p:cNvPr id="13" name="Right Arrow 12">
            <a:extLst>
              <a:ext uri="{FF2B5EF4-FFF2-40B4-BE49-F238E27FC236}">
                <a16:creationId xmlns:a16="http://schemas.microsoft.com/office/drawing/2014/main" xmlns="" id="{DA2F226B-BCE5-01BF-7B2A-6D612C436822}"/>
              </a:ext>
            </a:extLst>
          </p:cNvPr>
          <p:cNvSpPr/>
          <p:nvPr/>
        </p:nvSpPr>
        <p:spPr>
          <a:xfrm rot="740436">
            <a:off x="2582194" y="5675221"/>
            <a:ext cx="1139715" cy="28642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F6935825-D558-0C4A-EF69-3CB9A7E7CEB9}"/>
              </a:ext>
            </a:extLst>
          </p:cNvPr>
          <p:cNvSpPr txBox="1"/>
          <p:nvPr/>
        </p:nvSpPr>
        <p:spPr>
          <a:xfrm>
            <a:off x="7315707" y="5815399"/>
            <a:ext cx="465665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dirty="0"/>
              <a:t>adjustment of boundary conditions </a:t>
            </a:r>
            <a:r>
              <a:rPr lang="en-US" dirty="0"/>
              <a:t>&amp; </a:t>
            </a:r>
            <a:r>
              <a:rPr lang="x-none" dirty="0"/>
              <a:t>insulation</a:t>
            </a:r>
          </a:p>
          <a:p>
            <a:r>
              <a:rPr lang="en-GB" dirty="0"/>
              <a:t>o</a:t>
            </a:r>
            <a:r>
              <a:rPr lang="x-none" dirty="0"/>
              <a:t>f lower (cathodic) part </a:t>
            </a:r>
            <a:r>
              <a:rPr lang="en-US" dirty="0"/>
              <a:t>has to be </a:t>
            </a:r>
            <a:r>
              <a:rPr lang="x-none" dirty="0"/>
              <a:t>improved</a:t>
            </a:r>
          </a:p>
          <a:p>
            <a:r>
              <a:rPr lang="x-none" dirty="0"/>
              <a:t>before moving </a:t>
            </a:r>
            <a:r>
              <a:rPr lang="en-GB" dirty="0"/>
              <a:t>t</a:t>
            </a:r>
            <a:r>
              <a:rPr lang="x-none" dirty="0"/>
              <a:t>o new experimental hall</a:t>
            </a:r>
          </a:p>
        </p:txBody>
      </p:sp>
      <p:sp>
        <p:nvSpPr>
          <p:cNvPr id="16" name="Right Arrow 15">
            <a:extLst>
              <a:ext uri="{FF2B5EF4-FFF2-40B4-BE49-F238E27FC236}">
                <a16:creationId xmlns:a16="http://schemas.microsoft.com/office/drawing/2014/main" xmlns="" id="{0F804BAF-A135-F1EC-BAAC-81868E043B56}"/>
              </a:ext>
            </a:extLst>
          </p:cNvPr>
          <p:cNvSpPr/>
          <p:nvPr/>
        </p:nvSpPr>
        <p:spPr>
          <a:xfrm rot="11426067">
            <a:off x="6370419" y="6343107"/>
            <a:ext cx="928900" cy="265780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7" name="Slide Number Placeholder 1">
            <a:extLst>
              <a:ext uri="{FF2B5EF4-FFF2-40B4-BE49-F238E27FC236}">
                <a16:creationId xmlns:a16="http://schemas.microsoft.com/office/drawing/2014/main" xmlns="" id="{B6047E75-6DF2-FBB8-8950-992F8A4D4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32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60247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repeatCount="indefinite" fill="remove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xmlns="" id="{3AAEC47C-F2BF-8D9B-407B-8EE37FAF2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7936" y="6462055"/>
            <a:ext cx="344064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33</a:t>
            </a:fld>
            <a:endParaRPr lang="x-none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FE71E1E8-5147-C091-D2C4-1314EB2EC0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73473" y="362561"/>
            <a:ext cx="5218527" cy="31223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5C628E57-C409-686E-BE5E-E58D6FD55913}"/>
              </a:ext>
            </a:extLst>
          </p:cNvPr>
          <p:cNvSpPr txBox="1"/>
          <p:nvPr/>
        </p:nvSpPr>
        <p:spPr>
          <a:xfrm>
            <a:off x="577967" y="6338413"/>
            <a:ext cx="313823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x-none" sz="1400" dirty="0">
                <a:solidFill>
                  <a:srgbClr val="2077B4"/>
                </a:solidFill>
              </a:rPr>
              <a:t>⍺  toroidal current in the torus </a:t>
            </a:r>
            <a:r>
              <a:rPr lang="x-none" dirty="0">
                <a:solidFill>
                  <a:srgbClr val="2077B4"/>
                </a:solidFill>
              </a:rPr>
              <a:t>(Gauss)</a:t>
            </a:r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xmlns="" id="{88E62819-1CDD-5DE3-F1E8-BD07D7CBD8AA}"/>
              </a:ext>
            </a:extLst>
          </p:cNvPr>
          <p:cNvSpPr/>
          <p:nvPr/>
        </p:nvSpPr>
        <p:spPr>
          <a:xfrm rot="10800000">
            <a:off x="639835" y="2849010"/>
            <a:ext cx="93934" cy="127174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E7B630B3-1651-EA5D-721D-05F403CDE2D9}"/>
              </a:ext>
            </a:extLst>
          </p:cNvPr>
          <p:cNvSpPr txBox="1"/>
          <p:nvPr/>
        </p:nvSpPr>
        <p:spPr>
          <a:xfrm>
            <a:off x="686803" y="2788628"/>
            <a:ext cx="35458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x-none" sz="1200" b="1" dirty="0">
                <a:solidFill>
                  <a:srgbClr val="FF0000"/>
                </a:solidFill>
              </a:rPr>
              <a:t>48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357ED2BB-E445-E451-DCFB-2EA360D71454}"/>
              </a:ext>
            </a:extLst>
          </p:cNvPr>
          <p:cNvSpPr txBox="1"/>
          <p:nvPr/>
        </p:nvSpPr>
        <p:spPr>
          <a:xfrm>
            <a:off x="686803" y="4073138"/>
            <a:ext cx="35458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x-none" sz="1200" b="1" dirty="0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178C11E8-F5EA-5C50-936E-C335D349B6E3}"/>
              </a:ext>
            </a:extLst>
          </p:cNvPr>
          <p:cNvSpPr txBox="1"/>
          <p:nvPr/>
        </p:nvSpPr>
        <p:spPr>
          <a:xfrm>
            <a:off x="4264997" y="6370312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</a:t>
            </a:r>
            <a:r>
              <a:rPr lang="x-none" dirty="0"/>
              <a:t>ime (s)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221BF60B-F4E8-83D2-D557-0DB3B9185587}"/>
              </a:ext>
            </a:extLst>
          </p:cNvPr>
          <p:cNvSpPr txBox="1"/>
          <p:nvPr/>
        </p:nvSpPr>
        <p:spPr>
          <a:xfrm>
            <a:off x="577967" y="2342307"/>
            <a:ext cx="4990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00" dirty="0">
                <a:solidFill>
                  <a:srgbClr val="FF0000"/>
                </a:solidFill>
              </a:rPr>
              <a:t>electron temperature at outer equatorial torus edge </a:t>
            </a:r>
            <a:r>
              <a:rPr lang="x-none" b="1" dirty="0">
                <a:solidFill>
                  <a:srgbClr val="FF0000"/>
                </a:solidFill>
              </a:rPr>
              <a:t>T</a:t>
            </a:r>
            <a:r>
              <a:rPr lang="x-none" b="1" baseline="-25000" dirty="0">
                <a:solidFill>
                  <a:srgbClr val="FF0000"/>
                </a:solidFill>
              </a:rPr>
              <a:t>e-edge</a:t>
            </a:r>
            <a:r>
              <a:rPr lang="x-none" b="1" dirty="0">
                <a:solidFill>
                  <a:srgbClr val="FF0000"/>
                </a:solidFill>
              </a:rPr>
              <a:t> (eV)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53831B35-D2FC-AE5D-6429-9BB8BB9DCA58}"/>
              </a:ext>
            </a:extLst>
          </p:cNvPr>
          <p:cNvSpPr txBox="1"/>
          <p:nvPr/>
        </p:nvSpPr>
        <p:spPr>
          <a:xfrm>
            <a:off x="5538514" y="3737256"/>
            <a:ext cx="636395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000" b="1" dirty="0">
                <a:solidFill>
                  <a:srgbClr val="FF0000"/>
                </a:solidFill>
              </a:rPr>
              <a:t>magnetic reconnections</a:t>
            </a:r>
            <a:r>
              <a:rPr lang="x-none" sz="2000" dirty="0"/>
              <a:t> </a:t>
            </a:r>
            <a:r>
              <a:rPr lang="x-none" sz="2000" b="1" dirty="0">
                <a:solidFill>
                  <a:srgbClr val="FF0000"/>
                </a:solidFill>
              </a:rPr>
              <a:t>T</a:t>
            </a:r>
            <a:r>
              <a:rPr lang="x-none" sz="2000" b="1" baseline="-25000" dirty="0">
                <a:solidFill>
                  <a:srgbClr val="FF0000"/>
                </a:solidFill>
              </a:rPr>
              <a:t>e</a:t>
            </a:r>
            <a:r>
              <a:rPr lang="x-none" sz="2000" b="1" dirty="0">
                <a:solidFill>
                  <a:srgbClr val="FF0000"/>
                </a:solidFill>
              </a:rPr>
              <a:t> spikes </a:t>
            </a:r>
            <a:r>
              <a:rPr lang="x-none" sz="2000" dirty="0">
                <a:solidFill>
                  <a:srgbClr val="FF0000"/>
                </a:solidFill>
              </a:rPr>
              <a:t>20 eV → 50 eV</a:t>
            </a:r>
          </a:p>
          <a:p>
            <a:r>
              <a:rPr lang="x-none" sz="2000" dirty="0">
                <a:solidFill>
                  <a:srgbClr val="FF0000"/>
                </a:solidFill>
              </a:rPr>
              <a:t>(</a:t>
            </a:r>
            <a:r>
              <a:rPr lang="x-none" sz="2000" b="1" dirty="0">
                <a:solidFill>
                  <a:srgbClr val="FF0000"/>
                </a:solidFill>
              </a:rPr>
              <a:t>heating? </a:t>
            </a:r>
            <a:r>
              <a:rPr lang="en-GB" sz="2000" b="1" dirty="0" err="1">
                <a:solidFill>
                  <a:srgbClr val="FF0000"/>
                </a:solidFill>
              </a:rPr>
              <a:t>suprathermal</a:t>
            </a:r>
            <a:r>
              <a:rPr lang="en-GB" sz="2000" b="1" dirty="0">
                <a:solidFill>
                  <a:srgbClr val="FF0000"/>
                </a:solidFill>
              </a:rPr>
              <a:t> a</a:t>
            </a:r>
            <a:r>
              <a:rPr lang="x-none" sz="2000" b="1" dirty="0">
                <a:solidFill>
                  <a:srgbClr val="FF0000"/>
                </a:solidFill>
              </a:rPr>
              <a:t>cceleration?</a:t>
            </a:r>
            <a:r>
              <a:rPr lang="x-none" sz="2000" dirty="0">
                <a:solidFill>
                  <a:srgbClr val="FF0000"/>
                </a:solidFill>
              </a:rPr>
              <a:t>)</a:t>
            </a:r>
            <a:r>
              <a:rPr lang="en-GB" sz="2000" dirty="0">
                <a:solidFill>
                  <a:srgbClr val="FF0000"/>
                </a:solidFill>
              </a:rPr>
              <a:t>, </a:t>
            </a:r>
            <a:r>
              <a:rPr lang="en-GB" sz="2000" dirty="0">
                <a:solidFill>
                  <a:srgbClr val="2077B4"/>
                </a:solidFill>
              </a:rPr>
              <a:t>f</a:t>
            </a:r>
            <a:r>
              <a:rPr lang="x-none" sz="2000" dirty="0">
                <a:solidFill>
                  <a:srgbClr val="2077B4"/>
                </a:solidFill>
              </a:rPr>
              <a:t>ollowed by </a:t>
            </a:r>
            <a:endParaRPr lang="x-none" sz="2000" dirty="0"/>
          </a:p>
          <a:p>
            <a:endParaRPr lang="en-GB" sz="2000" dirty="0"/>
          </a:p>
          <a:p>
            <a:r>
              <a:rPr lang="x-none" sz="2000" b="1" dirty="0">
                <a:solidFill>
                  <a:srgbClr val="2077B4"/>
                </a:solidFill>
              </a:rPr>
              <a:t>toroidal current</a:t>
            </a:r>
            <a:r>
              <a:rPr lang="en-GB" sz="2000" b="1" dirty="0">
                <a:solidFill>
                  <a:srgbClr val="2077B4"/>
                </a:solidFill>
              </a:rPr>
              <a:t> bursts</a:t>
            </a:r>
            <a:r>
              <a:rPr lang="x-none" sz="2000" b="1" dirty="0">
                <a:solidFill>
                  <a:srgbClr val="2077B4"/>
                </a:solidFill>
              </a:rPr>
              <a:t> </a:t>
            </a:r>
            <a:r>
              <a:rPr lang="el-GR" sz="2000" b="1" dirty="0">
                <a:solidFill>
                  <a:srgbClr val="2077B4"/>
                </a:solidFill>
              </a:rPr>
              <a:t>Δ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r>
              <a:rPr lang="en-GB" sz="2000" b="1" dirty="0">
                <a:solidFill>
                  <a:srgbClr val="2077B4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 </a:t>
            </a:r>
            <a:r>
              <a:rPr lang="en-GB" sz="2000" b="1" dirty="0">
                <a:solidFill>
                  <a:srgbClr val="2077B4"/>
                </a:solidFill>
                <a:cs typeface="Times" panose="02020603050405020304" pitchFamily="18" charset="0"/>
              </a:rPr>
              <a:t>1</a:t>
            </a:r>
            <a:r>
              <a:rPr lang="x-none" sz="2000" b="1" dirty="0">
                <a:solidFill>
                  <a:srgbClr val="2077B4"/>
                </a:solidFill>
              </a:rPr>
              <a:t>-1.5 kA injected</a:t>
            </a:r>
            <a:r>
              <a:rPr lang="en-GB" sz="2000" b="1" dirty="0">
                <a:solidFill>
                  <a:srgbClr val="2077B4"/>
                </a:solidFill>
              </a:rPr>
              <a:t> </a:t>
            </a:r>
            <a:r>
              <a:rPr lang="x-none" sz="2000" b="1" dirty="0">
                <a:solidFill>
                  <a:srgbClr val="2077B4"/>
                </a:solidFill>
              </a:rPr>
              <a:t>into </a:t>
            </a:r>
            <a:r>
              <a:rPr lang="en-GB" sz="2000" b="1" dirty="0">
                <a:solidFill>
                  <a:srgbClr val="2077B4"/>
                </a:solidFill>
              </a:rPr>
              <a:t>the 	               </a:t>
            </a:r>
            <a:r>
              <a:rPr lang="x-none" sz="2000" b="1" dirty="0">
                <a:solidFill>
                  <a:srgbClr val="2077B4"/>
                </a:solidFill>
              </a:rPr>
              <a:t>torus (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r>
              <a:rPr lang="en-GB" sz="2000" b="1" dirty="0">
                <a:solidFill>
                  <a:srgbClr val="2077B4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  </a:t>
            </a:r>
            <a:r>
              <a:rPr lang="x-none" sz="2000" b="1" dirty="0">
                <a:solidFill>
                  <a:srgbClr val="2077B4"/>
                </a:solidFill>
              </a:rPr>
              <a:t>5kA)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xmlns="" id="{272BBF9A-B4DF-4291-7B18-C9BDC193D5D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2265" y="2749378"/>
            <a:ext cx="4195948" cy="36069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62DC232-F626-EAC5-CD56-76509A94E984}"/>
              </a:ext>
            </a:extLst>
          </p:cNvPr>
          <p:cNvSpPr txBox="1"/>
          <p:nvPr/>
        </p:nvSpPr>
        <p:spPr>
          <a:xfrm>
            <a:off x="204531" y="742415"/>
            <a:ext cx="6740800" cy="615553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pPr algn="r"/>
            <a:r>
              <a:rPr lang="en-US" sz="2000" b="1" dirty="0">
                <a:solidFill>
                  <a:srgbClr val="2077B4"/>
                </a:solidFill>
              </a:rPr>
              <a:t>Hall probes* near the plasma edge </a:t>
            </a:r>
            <a:r>
              <a:rPr lang="en-US" sz="2000" dirty="0">
                <a:solidFill>
                  <a:srgbClr val="2077B4"/>
                </a:solidFill>
              </a:rPr>
              <a:t>(measuring B</a:t>
            </a:r>
            <a:r>
              <a:rPr lang="en-US" sz="2000" baseline="-25000" dirty="0">
                <a:solidFill>
                  <a:srgbClr val="2077B4"/>
                </a:solidFill>
              </a:rPr>
              <a:t>Z-vertical </a:t>
            </a:r>
            <a:r>
              <a:rPr lang="en-US" sz="2000" dirty="0">
                <a:solidFill>
                  <a:srgbClr val="2077B4"/>
                </a:solidFill>
              </a:rPr>
              <a:t>) show bursts of B</a:t>
            </a:r>
            <a:r>
              <a:rPr lang="en-US" sz="2000" baseline="-25000" dirty="0">
                <a:solidFill>
                  <a:srgbClr val="2077B4"/>
                </a:solidFill>
              </a:rPr>
              <a:t>Z</a:t>
            </a:r>
            <a:r>
              <a:rPr lang="en-US" sz="2000" dirty="0">
                <a:solidFill>
                  <a:srgbClr val="2077B4"/>
                </a:solidFill>
              </a:rPr>
              <a:t> (</a:t>
            </a:r>
            <a:r>
              <a:rPr lang="en-US" sz="2000" b="1" dirty="0">
                <a:solidFill>
                  <a:srgbClr val="2077B4"/>
                </a:solidFill>
              </a:rPr>
              <a:t>∝</a:t>
            </a:r>
            <a:r>
              <a:rPr lang="x-none" sz="2000" dirty="0">
                <a:solidFill>
                  <a:srgbClr val="2077B4"/>
                </a:solidFill>
              </a:rPr>
              <a:t> </a:t>
            </a:r>
            <a:r>
              <a:rPr lang="en-US" sz="2000" dirty="0">
                <a:solidFill>
                  <a:srgbClr val="2077B4"/>
                </a:solidFill>
              </a:rPr>
              <a:t>toroidal current </a:t>
            </a:r>
            <a:r>
              <a:rPr lang="el-GR" sz="2000" dirty="0">
                <a:solidFill>
                  <a:srgbClr val="2077B4"/>
                </a:solidFill>
              </a:rPr>
              <a:t>Δ</a:t>
            </a:r>
            <a:r>
              <a:rPr lang="en-US" sz="2000" dirty="0">
                <a:solidFill>
                  <a:srgbClr val="2077B4"/>
                </a:solidFill>
              </a:rPr>
              <a:t>I</a:t>
            </a:r>
            <a:r>
              <a:rPr lang="en-US" sz="2000" baseline="-25000" dirty="0">
                <a:solidFill>
                  <a:srgbClr val="2077B4"/>
                </a:solidFill>
              </a:rPr>
              <a:t>ST</a:t>
            </a:r>
            <a:r>
              <a:rPr lang="en-US" sz="2000" dirty="0">
                <a:solidFill>
                  <a:srgbClr val="2077B4"/>
                </a:solidFill>
              </a:rPr>
              <a:t>) entering the torus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>
            <a:off x="6096000" y="1366463"/>
            <a:ext cx="2184692" cy="1278249"/>
          </a:xfrm>
          <a:prstGeom prst="straightConnector1">
            <a:avLst/>
          </a:prstGeom>
          <a:ln w="19050">
            <a:solidFill>
              <a:srgbClr val="2077B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EAC16128-B801-BD44-A975-7FA697C845C6}"/>
              </a:ext>
            </a:extLst>
          </p:cNvPr>
          <p:cNvSpPr txBox="1"/>
          <p:nvPr/>
        </p:nvSpPr>
        <p:spPr>
          <a:xfrm>
            <a:off x="464430" y="1507189"/>
            <a:ext cx="622100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Langmuir probes*, near the plasma edge </a:t>
            </a:r>
            <a:r>
              <a:rPr lang="en-US" sz="2000" dirty="0">
                <a:solidFill>
                  <a:srgbClr val="FF0000"/>
                </a:solidFill>
              </a:rPr>
              <a:t>see </a:t>
            </a:r>
            <a:r>
              <a:rPr lang="en-US" sz="2000" b="1" dirty="0" err="1">
                <a:solidFill>
                  <a:srgbClr val="FF0000"/>
                </a:solidFill>
              </a:rPr>
              <a:t>T</a:t>
            </a:r>
            <a:r>
              <a:rPr lang="en-US" sz="2000" b="1" baseline="-25000" dirty="0" err="1">
                <a:solidFill>
                  <a:srgbClr val="FF0000"/>
                </a:solidFill>
              </a:rPr>
              <a:t>e</a:t>
            </a:r>
            <a:r>
              <a:rPr lang="en-US" sz="2000" b="1" dirty="0">
                <a:solidFill>
                  <a:srgbClr val="FF0000"/>
                </a:solidFill>
              </a:rPr>
              <a:t> spikes</a:t>
            </a:r>
          </a:p>
          <a:p>
            <a:r>
              <a:rPr lang="en-US" sz="2000" b="1" dirty="0">
                <a:solidFill>
                  <a:srgbClr val="1D78B4"/>
                </a:solidFill>
              </a:rPr>
              <a:t>in coincidence with the toroidal current bursts</a:t>
            </a:r>
          </a:p>
        </p:txBody>
      </p:sp>
      <p:sp>
        <p:nvSpPr>
          <p:cNvPr id="24" name="Down Arrow 23">
            <a:extLst>
              <a:ext uri="{FF2B5EF4-FFF2-40B4-BE49-F238E27FC236}">
                <a16:creationId xmlns:a16="http://schemas.microsoft.com/office/drawing/2014/main" xmlns="" id="{05979FB4-FD3B-6275-95E0-4F8846DE60B7}"/>
              </a:ext>
            </a:extLst>
          </p:cNvPr>
          <p:cNvSpPr/>
          <p:nvPr/>
        </p:nvSpPr>
        <p:spPr>
          <a:xfrm>
            <a:off x="678955" y="4719799"/>
            <a:ext cx="93934" cy="1271746"/>
          </a:xfrm>
          <a:prstGeom prst="downArrow">
            <a:avLst/>
          </a:prstGeom>
          <a:solidFill>
            <a:srgbClr val="2077B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3E3AC044-5934-569C-464B-9BC49B9E0C43}"/>
              </a:ext>
            </a:extLst>
          </p:cNvPr>
          <p:cNvSpPr txBox="1"/>
          <p:nvPr/>
        </p:nvSpPr>
        <p:spPr>
          <a:xfrm rot="16200000">
            <a:off x="-173878" y="3330994"/>
            <a:ext cx="10776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dirty="0">
                <a:solidFill>
                  <a:srgbClr val="FF0000"/>
                </a:solidFill>
              </a:rPr>
              <a:t>T</a:t>
            </a:r>
            <a:r>
              <a:rPr lang="x-none" sz="1400" b="1" baseline="-25000" dirty="0">
                <a:solidFill>
                  <a:srgbClr val="FF0000"/>
                </a:solidFill>
              </a:rPr>
              <a:t>e</a:t>
            </a:r>
            <a:r>
              <a:rPr lang="x-none" sz="1400" b="1" dirty="0">
                <a:solidFill>
                  <a:srgbClr val="FF0000"/>
                </a:solidFill>
              </a:rPr>
              <a:t> increases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588D5BA1-5EE3-99EF-809F-96A25A1A9452}"/>
              </a:ext>
            </a:extLst>
          </p:cNvPr>
          <p:cNvSpPr txBox="1"/>
          <p:nvPr/>
        </p:nvSpPr>
        <p:spPr>
          <a:xfrm rot="16200000">
            <a:off x="-170895" y="5150131"/>
            <a:ext cx="10776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dirty="0">
                <a:solidFill>
                  <a:srgbClr val="2077B4"/>
                </a:solidFill>
              </a:rPr>
              <a:t>I</a:t>
            </a:r>
            <a:r>
              <a:rPr lang="x-none" sz="1400" b="1" baseline="-25000" dirty="0">
                <a:solidFill>
                  <a:srgbClr val="2077B4"/>
                </a:solidFill>
              </a:rPr>
              <a:t>ST</a:t>
            </a:r>
            <a:r>
              <a:rPr lang="x-none" sz="1400" b="1" dirty="0">
                <a:solidFill>
                  <a:srgbClr val="2077B4"/>
                </a:solidFill>
              </a:rPr>
              <a:t> increases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BA0810A2-A50C-2861-5724-0F4A2C22A92D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3000" b="1" dirty="0">
                <a:solidFill>
                  <a:srgbClr val="FFFF00"/>
                </a:solidFill>
              </a:rPr>
              <a:t>magnetic reconnection on plasma temperature and/or particle acceleration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280A86AD-EB54-9021-A016-1729B34D4315}"/>
              </a:ext>
            </a:extLst>
          </p:cNvPr>
          <p:cNvSpPr txBox="1"/>
          <p:nvPr/>
        </p:nvSpPr>
        <p:spPr>
          <a:xfrm>
            <a:off x="5971346" y="2779027"/>
            <a:ext cx="973985" cy="461665"/>
          </a:xfrm>
          <a:prstGeom prst="rect">
            <a:avLst/>
          </a:prstGeom>
          <a:solidFill>
            <a:srgbClr val="001F60"/>
          </a:solidFill>
        </p:spPr>
        <p:txBody>
          <a:bodyPr wrap="non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</a:rPr>
              <a:t>*L Boncagni,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 M Iafrati</a:t>
            </a:r>
          </a:p>
        </p:txBody>
      </p:sp>
    </p:spTree>
    <p:extLst>
      <p:ext uri="{BB962C8B-B14F-4D97-AF65-F5344CB8AC3E}">
        <p14:creationId xmlns:p14="http://schemas.microsoft.com/office/powerpoint/2010/main" val="339827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xmlns="" id="{87A3C8C5-230C-5C58-FC4D-B14A4629E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1487" y="6492875"/>
            <a:ext cx="46051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34</a:t>
            </a:fld>
            <a:endParaRPr lang="x-none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94B7EAF-D400-942E-86E0-0C4927FA3F7C}"/>
              </a:ext>
            </a:extLst>
          </p:cNvPr>
          <p:cNvSpPr txBox="1"/>
          <p:nvPr/>
        </p:nvSpPr>
        <p:spPr>
          <a:xfrm>
            <a:off x="399232" y="1229321"/>
            <a:ext cx="11566308" cy="45550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/>
              <a:t>CONCLUSIONS</a:t>
            </a:r>
          </a:p>
          <a:p>
            <a:endParaRPr lang="x-none" sz="2000" b="1" dirty="0"/>
          </a:p>
          <a:p>
            <a:r>
              <a:rPr lang="en-GB" sz="2000" b="1" dirty="0">
                <a:effectLst/>
              </a:rPr>
              <a:t>Torus + Jet </a:t>
            </a:r>
            <a:r>
              <a:rPr lang="en-GB" sz="2000" b="1" dirty="0"/>
              <a:t>f</a:t>
            </a:r>
            <a:r>
              <a:rPr lang="en-GB" sz="2000" b="1" dirty="0">
                <a:effectLst/>
              </a:rPr>
              <a:t>orce-free magnetic fields (</a:t>
            </a:r>
            <a:r>
              <a:rPr lang="en-GB" sz="2000" b="1" i="1" dirty="0" err="1">
                <a:effectLst/>
              </a:rPr>
              <a:t>ffmf</a:t>
            </a:r>
            <a:r>
              <a:rPr lang="en-GB" sz="2000" b="1" dirty="0">
                <a:effectLst/>
              </a:rPr>
              <a:t>) helpful for </a:t>
            </a:r>
            <a:r>
              <a:rPr lang="en-GB" sz="2000" b="1" dirty="0">
                <a:solidFill>
                  <a:srgbClr val="FF0000"/>
                </a:solidFill>
                <a:effectLst/>
              </a:rPr>
              <a:t>laboratory experiments, </a:t>
            </a:r>
            <a:r>
              <a:rPr lang="en-GB" sz="2000" b="1" dirty="0">
                <a:solidFill>
                  <a:srgbClr val="00B0F0"/>
                </a:solidFill>
                <a:effectLst/>
              </a:rPr>
              <a:t>can describe </a:t>
            </a:r>
            <a:r>
              <a:rPr lang="en-GB" sz="2000" b="1" dirty="0" err="1">
                <a:solidFill>
                  <a:srgbClr val="00B0F0"/>
                </a:solidFill>
                <a:effectLst/>
              </a:rPr>
              <a:t>PWNe</a:t>
            </a:r>
            <a:r>
              <a:rPr lang="en-GB" sz="2000" b="1" dirty="0">
                <a:solidFill>
                  <a:srgbClr val="00B0F0"/>
                </a:solidFill>
                <a:effectLst/>
              </a:rPr>
              <a:t> as well?</a:t>
            </a:r>
            <a:endParaRPr lang="en-GB" sz="2000" b="1" dirty="0">
              <a:solidFill>
                <a:srgbClr val="FF0000"/>
              </a:solidFill>
              <a:effectLst/>
            </a:endParaRPr>
          </a:p>
          <a:p>
            <a:endParaRPr lang="en-GB" sz="2000" b="1" dirty="0"/>
          </a:p>
          <a:p>
            <a:r>
              <a:rPr lang="x-none" sz="2000" b="1" dirty="0">
                <a:solidFill>
                  <a:srgbClr val="FF0000"/>
                </a:solidFill>
              </a:rPr>
              <a:t>PROTO-SPHERA built as a Torus + Jet configuration feasible in the laboratory</a:t>
            </a:r>
            <a:endParaRPr lang="en-GB" sz="2000" b="1" i="1" dirty="0">
              <a:solidFill>
                <a:srgbClr val="FF0000"/>
              </a:solidFill>
              <a:effectLst/>
            </a:endParaRPr>
          </a:p>
          <a:p>
            <a:endParaRPr lang="x-none" sz="2000" b="1" dirty="0">
              <a:solidFill>
                <a:srgbClr val="FF0000"/>
              </a:solidFill>
            </a:endParaRPr>
          </a:p>
          <a:p>
            <a:r>
              <a:rPr lang="x-none" sz="2000" b="1" dirty="0">
                <a:solidFill>
                  <a:srgbClr val="FF0000"/>
                </a:solidFill>
              </a:rPr>
              <a:t>Very good agreement of Ideal MHD stability with design (without any conducting shell near the plasma),</a:t>
            </a:r>
          </a:p>
          <a:p>
            <a:endParaRPr lang="x-none" sz="2000" b="1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x-none" sz="2000" b="1" dirty="0">
                <a:solidFill>
                  <a:srgbClr val="FF0000"/>
                </a:solidFill>
              </a:rPr>
              <a:t>furthermore good surprises:</a:t>
            </a:r>
          </a:p>
          <a:p>
            <a:pPr>
              <a:lnSpc>
                <a:spcPct val="150000"/>
              </a:lnSpc>
            </a:pPr>
            <a:r>
              <a:rPr lang="x-none" sz="2000" b="1" dirty="0">
                <a:solidFill>
                  <a:srgbClr val="FF0000"/>
                </a:solidFill>
              </a:rPr>
              <a:t>• the plasma rotates in toroidal direction, acting as an oblique rotator, just as PWNe</a:t>
            </a:r>
          </a:p>
          <a:p>
            <a:pPr>
              <a:lnSpc>
                <a:spcPct val="150000"/>
              </a:lnSpc>
            </a:pPr>
            <a:r>
              <a:rPr lang="x-none" sz="2000" b="1" dirty="0">
                <a:solidFill>
                  <a:srgbClr val="FF0000"/>
                </a:solidFill>
              </a:rPr>
              <a:t>• the torus is formed in a purely magnetostatic field</a:t>
            </a:r>
          </a:p>
          <a:p>
            <a:endParaRPr lang="x-none" sz="2000" b="1" dirty="0">
              <a:solidFill>
                <a:srgbClr val="FF0000"/>
              </a:solidFill>
            </a:endParaRPr>
          </a:p>
          <a:p>
            <a:r>
              <a:rPr lang="x-none" sz="2000" b="1" dirty="0">
                <a:solidFill>
                  <a:srgbClr val="FF0000"/>
                </a:solidFill>
              </a:rPr>
              <a:t>Magnetic Reconnections observed: not axisymmetrical &amp; showing thermal effects</a:t>
            </a:r>
          </a:p>
        </p:txBody>
      </p:sp>
    </p:spTree>
    <p:extLst>
      <p:ext uri="{BB962C8B-B14F-4D97-AF65-F5344CB8AC3E}">
        <p14:creationId xmlns:p14="http://schemas.microsoft.com/office/powerpoint/2010/main" val="261413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8C0E8DBB-4DFB-FAC1-45AF-2716414DF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56986" y="6492875"/>
            <a:ext cx="435014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35</a:t>
            </a:fld>
            <a:endParaRPr lang="x-none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5322767D-2D31-AF95-BB92-FCB3BCC51F2A}"/>
              </a:ext>
            </a:extLst>
          </p:cNvPr>
          <p:cNvSpPr txBox="1"/>
          <p:nvPr/>
        </p:nvSpPr>
        <p:spPr>
          <a:xfrm>
            <a:off x="1088020" y="241909"/>
            <a:ext cx="10520316" cy="63741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/>
              <a:t>The future:</a:t>
            </a:r>
          </a:p>
          <a:p>
            <a:endParaRPr lang="x-none" dirty="0"/>
          </a:p>
          <a:p>
            <a:pPr>
              <a:lnSpc>
                <a:spcPct val="150000"/>
              </a:lnSpc>
            </a:pPr>
            <a:r>
              <a:rPr lang="x-none" dirty="0"/>
              <a:t>Although the machine has reached, at low plasma currents (1/7th of final), almost all its aims:</a:t>
            </a:r>
          </a:p>
          <a:p>
            <a:pPr>
              <a:lnSpc>
                <a:spcPct val="150000"/>
              </a:lnSpc>
            </a:pPr>
            <a:r>
              <a:rPr lang="x-none" dirty="0"/>
              <a:t>• formation &amp; maintenance of current carrying tori by self-organization</a:t>
            </a:r>
          </a:p>
          <a:p>
            <a:pPr>
              <a:lnSpc>
                <a:spcPct val="150000"/>
              </a:lnSpc>
            </a:pPr>
            <a:r>
              <a:rPr lang="x-none" dirty="0"/>
              <a:t>• ideal MHD stability in absence of any surrounding conducting shell</a:t>
            </a:r>
          </a:p>
          <a:p>
            <a:pPr>
              <a:lnSpc>
                <a:spcPct val="150000"/>
              </a:lnSpc>
            </a:pPr>
            <a:r>
              <a:rPr lang="x-none" dirty="0"/>
              <a:t>• clear evidence of magnetic reconnections and of plasma heating/acceleration due to them</a:t>
            </a:r>
          </a:p>
          <a:p>
            <a:pPr>
              <a:lnSpc>
                <a:spcPct val="150000"/>
              </a:lnSpc>
            </a:pPr>
            <a:r>
              <a:rPr lang="x-none" dirty="0"/>
              <a:t>• fair axisymmetry of tori, even if shaken by continuous unrest and turmoiling centerpost</a:t>
            </a:r>
          </a:p>
          <a:p>
            <a:endParaRPr lang="x-none" dirty="0"/>
          </a:p>
          <a:p>
            <a:pPr>
              <a:lnSpc>
                <a:spcPct val="150000"/>
              </a:lnSpc>
            </a:pPr>
            <a:r>
              <a:rPr lang="x-none" dirty="0"/>
              <a:t>The future is quite uncertain: organizational problems not adressed up to now could remain unsolved</a:t>
            </a:r>
          </a:p>
          <a:p>
            <a:pPr>
              <a:lnSpc>
                <a:spcPct val="150000"/>
              </a:lnSpc>
            </a:pPr>
            <a:r>
              <a:rPr lang="x-none" dirty="0"/>
              <a:t>• an </a:t>
            </a:r>
            <a:r>
              <a:rPr lang="x-none"/>
              <a:t>almost “undergroud” </a:t>
            </a:r>
            <a:r>
              <a:rPr lang="x-none" dirty="0"/>
              <a:t>experiment, never fully accepted by ENEA manag</a:t>
            </a:r>
            <a:r>
              <a:rPr lang="en-GB" dirty="0"/>
              <a:t>e</a:t>
            </a:r>
            <a:r>
              <a:rPr lang="x-none" dirty="0"/>
              <a:t>ment</a:t>
            </a:r>
          </a:p>
          <a:p>
            <a:pPr>
              <a:lnSpc>
                <a:spcPct val="150000"/>
              </a:lnSpc>
            </a:pPr>
            <a:r>
              <a:rPr lang="x-none" dirty="0"/>
              <a:t>• a crippled program </a:t>
            </a:r>
            <a:r>
              <a:rPr lang="en-US" dirty="0"/>
              <a:t>manager</a:t>
            </a:r>
            <a:r>
              <a:rPr lang="x-none" dirty="0"/>
              <a:t>, the lack of steady funding, the exclusion from European funding</a:t>
            </a:r>
          </a:p>
          <a:p>
            <a:pPr>
              <a:lnSpc>
                <a:spcPct val="150000"/>
              </a:lnSpc>
            </a:pPr>
            <a:r>
              <a:rPr lang="x-none" dirty="0"/>
              <a:t>• the vanishing of expert technical personnel (a much more general problem in ENEA-Frascati)</a:t>
            </a:r>
          </a:p>
          <a:p>
            <a:pPr>
              <a:lnSpc>
                <a:spcPct val="150000"/>
              </a:lnSpc>
            </a:pPr>
            <a:endParaRPr lang="x-none" dirty="0"/>
          </a:p>
          <a:p>
            <a:pPr>
              <a:lnSpc>
                <a:spcPct val="150000"/>
              </a:lnSpc>
            </a:pPr>
            <a:r>
              <a:rPr lang="x-none" dirty="0"/>
              <a:t>If the experiment does not evolve to Phase-2 (I</a:t>
            </a:r>
            <a:r>
              <a:rPr lang="x-none" baseline="-25000" dirty="0"/>
              <a:t>CP</a:t>
            </a:r>
            <a:r>
              <a:rPr lang="x-none" dirty="0"/>
              <a:t>=70 kA, I</a:t>
            </a:r>
            <a:r>
              <a:rPr lang="x-none" baseline="-25000" dirty="0"/>
              <a:t>ST</a:t>
            </a:r>
            <a:r>
              <a:rPr lang="x-none" dirty="0"/>
              <a:t>=280 kA, cost 2 M€) it will soon be dead</a:t>
            </a:r>
          </a:p>
          <a:p>
            <a:pPr>
              <a:lnSpc>
                <a:spcPct val="150000"/>
              </a:lnSpc>
            </a:pPr>
            <a:r>
              <a:rPr lang="x-none" dirty="0"/>
              <a:t>• experiment must move to Phase-2; technical problems for I</a:t>
            </a:r>
            <a:r>
              <a:rPr lang="x-none" baseline="-25000" dirty="0"/>
              <a:t>CP</a:t>
            </a:r>
            <a:r>
              <a:rPr lang="x-none" dirty="0"/>
              <a:t>=70 kA be addressed before moving to new hall</a:t>
            </a:r>
          </a:p>
          <a:p>
            <a:pPr>
              <a:lnSpc>
                <a:spcPct val="150000"/>
              </a:lnSpc>
            </a:pPr>
            <a:r>
              <a:rPr lang="x-none" dirty="0"/>
              <a:t>   - to be back in 2025 (in the new hall) to the same plasma discharges of 2020 will spell ruin</a:t>
            </a:r>
          </a:p>
        </p:txBody>
      </p:sp>
    </p:spTree>
    <p:extLst>
      <p:ext uri="{BB962C8B-B14F-4D97-AF65-F5344CB8AC3E}">
        <p14:creationId xmlns:p14="http://schemas.microsoft.com/office/powerpoint/2010/main" val="1535859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8C9C1647-A89A-2D11-746A-457B0D8B16B7}"/>
              </a:ext>
            </a:extLst>
          </p:cNvPr>
          <p:cNvSpPr txBox="1"/>
          <p:nvPr/>
        </p:nvSpPr>
        <p:spPr>
          <a:xfrm>
            <a:off x="217170" y="675365"/>
            <a:ext cx="11738609" cy="5539978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2000" i="1" dirty="0">
                <a:latin typeface="Times" pitchFamily="2" charset="0"/>
              </a:rPr>
              <a:t>INAF – IAPS, Via </a:t>
            </a:r>
            <a:r>
              <a:rPr lang="en-US" sz="2000" i="1" dirty="0" err="1">
                <a:latin typeface="Times" pitchFamily="2" charset="0"/>
              </a:rPr>
              <a:t>Fosso</a:t>
            </a:r>
            <a:r>
              <a:rPr lang="en-US" sz="2000" i="1" dirty="0">
                <a:latin typeface="Times" pitchFamily="2" charset="0"/>
              </a:rPr>
              <a:t> del Cavaliere 100, 0133 Rome, Italy</a:t>
            </a:r>
          </a:p>
          <a:p>
            <a:r>
              <a:rPr lang="en-US" sz="2000" b="1" dirty="0">
                <a:latin typeface="Times" pitchFamily="2" charset="0"/>
              </a:rPr>
              <a:t>Franco </a:t>
            </a:r>
            <a:r>
              <a:rPr lang="en-US" sz="2000" b="1" dirty="0" err="1">
                <a:latin typeface="Times" pitchFamily="2" charset="0"/>
              </a:rPr>
              <a:t>Alladio</a:t>
            </a:r>
            <a:r>
              <a:rPr lang="en-US" sz="2000" b="1" dirty="0">
                <a:latin typeface="Times" pitchFamily="2" charset="0"/>
              </a:rPr>
              <a:t>, Paolo Buratti</a:t>
            </a:r>
          </a:p>
          <a:p>
            <a:endParaRPr lang="en-US" sz="2000" b="1" dirty="0">
              <a:latin typeface="Times" pitchFamily="2" charset="0"/>
            </a:endParaRPr>
          </a:p>
          <a:p>
            <a:r>
              <a:rPr lang="en-US" sz="2000" i="1" dirty="0">
                <a:latin typeface="Times" pitchFamily="2" charset="0"/>
              </a:rPr>
              <a:t>FSN Department, CR-ENEA Frascati</a:t>
            </a:r>
          </a:p>
          <a:p>
            <a:r>
              <a:rPr lang="en-US" sz="2000" b="1" dirty="0">
                <a:latin typeface="Times" pitchFamily="2" charset="0"/>
              </a:rPr>
              <a:t>Paolo </a:t>
            </a:r>
            <a:r>
              <a:rPr lang="en-US" sz="2000" b="1" dirty="0" err="1">
                <a:latin typeface="Times" pitchFamily="2" charset="0"/>
              </a:rPr>
              <a:t>Micozzi</a:t>
            </a:r>
            <a:r>
              <a:rPr lang="en-US" sz="2000" b="1" dirty="0">
                <a:latin typeface="Times" pitchFamily="2" charset="0"/>
              </a:rPr>
              <a:t>, Luca </a:t>
            </a:r>
            <a:r>
              <a:rPr lang="en-US" sz="2000" b="1" dirty="0" err="1">
                <a:latin typeface="Times" pitchFamily="2" charset="0"/>
              </a:rPr>
              <a:t>Boncagni</a:t>
            </a:r>
            <a:r>
              <a:rPr lang="en-US" sz="2000" b="1" dirty="0">
                <a:latin typeface="Times" pitchFamily="2" charset="0"/>
              </a:rPr>
              <a:t>, Alessandro </a:t>
            </a:r>
            <a:r>
              <a:rPr lang="en-US" sz="2000" b="1" dirty="0" err="1">
                <a:latin typeface="Times" pitchFamily="2" charset="0"/>
              </a:rPr>
              <a:t>Mancuso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Vincenzo </a:t>
            </a:r>
            <a:r>
              <a:rPr lang="en-US" sz="2000" b="1" dirty="0" err="1">
                <a:latin typeface="Times" pitchFamily="2" charset="0"/>
              </a:rPr>
              <a:t>Zanza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Gerarda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Apruzzese</a:t>
            </a:r>
            <a:r>
              <a:rPr lang="en-US" sz="2000" b="1" dirty="0">
                <a:latin typeface="Times" pitchFamily="2" charset="0"/>
              </a:rPr>
              <a:t>, Francesca </a:t>
            </a:r>
            <a:r>
              <a:rPr lang="en-US" sz="2000" b="1" dirty="0" err="1">
                <a:latin typeface="Times" pitchFamily="2" charset="0"/>
              </a:rPr>
              <a:t>Bombarda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Antonella De </a:t>
            </a:r>
            <a:r>
              <a:rPr lang="en-US" sz="2000" b="1" dirty="0" err="1">
                <a:latin typeface="Times" pitchFamily="2" charset="0"/>
              </a:rPr>
              <a:t>Ninno</a:t>
            </a:r>
            <a:r>
              <a:rPr lang="en-US" sz="2000" b="1" dirty="0">
                <a:latin typeface="Times" pitchFamily="2" charset="0"/>
              </a:rPr>
              <a:t>, Alessandro </a:t>
            </a:r>
            <a:r>
              <a:rPr lang="en-US" sz="2000" b="1" dirty="0" err="1">
                <a:latin typeface="Times" pitchFamily="2" charset="0"/>
              </a:rPr>
              <a:t>Fassina</a:t>
            </a:r>
            <a:r>
              <a:rPr lang="en-US" sz="2000" b="1" dirty="0">
                <a:latin typeface="Times" pitchFamily="2" charset="0"/>
              </a:rPr>
              <a:t>, Francesco </a:t>
            </a:r>
            <a:r>
              <a:rPr lang="en-US" sz="2000" b="1" dirty="0" err="1">
                <a:latin typeface="Times" pitchFamily="2" charset="0"/>
              </a:rPr>
              <a:t>Filippi</a:t>
            </a:r>
            <a:r>
              <a:rPr lang="en-US" sz="2000" b="1" dirty="0">
                <a:latin typeface="Times" pitchFamily="2" charset="0"/>
              </a:rPr>
              <a:t>, Donatella Fiorucci,  Giuseppe </a:t>
            </a:r>
            <a:r>
              <a:rPr lang="en-US" sz="2000" b="1" dirty="0" err="1">
                <a:latin typeface="Times" pitchFamily="2" charset="0"/>
              </a:rPr>
              <a:t>Galatola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Teka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Edmondo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Giovannozzi</a:t>
            </a:r>
            <a:r>
              <a:rPr lang="en-US" sz="2000" b="1" dirty="0">
                <a:latin typeface="Times" pitchFamily="2" charset="0"/>
              </a:rPr>
              <a:t>, Luigi Andrea </a:t>
            </a:r>
            <a:r>
              <a:rPr lang="en-US" sz="2000" b="1" dirty="0" err="1">
                <a:latin typeface="Times" pitchFamily="2" charset="0"/>
              </a:rPr>
              <a:t>Grosso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Matteo </a:t>
            </a:r>
            <a:r>
              <a:rPr lang="en-US" sz="2000" b="1" dirty="0" err="1">
                <a:latin typeface="Times" pitchFamily="2" charset="0"/>
              </a:rPr>
              <a:t>Iafrati</a:t>
            </a:r>
            <a:r>
              <a:rPr lang="en-US" sz="2000" b="1" dirty="0">
                <a:latin typeface="Times" pitchFamily="2" charset="0"/>
              </a:rPr>
              <a:t>, </a:t>
            </a:r>
          </a:p>
          <a:p>
            <a:r>
              <a:rPr lang="en-US" sz="2000" b="1" dirty="0">
                <a:latin typeface="Times" pitchFamily="2" charset="0"/>
              </a:rPr>
              <a:t>Alessandro </a:t>
            </a:r>
            <a:r>
              <a:rPr lang="en-US" sz="2000" b="1" dirty="0" err="1">
                <a:latin typeface="Times" pitchFamily="2" charset="0"/>
              </a:rPr>
              <a:t>Lampasi</a:t>
            </a:r>
            <a:r>
              <a:rPr lang="en-US" sz="2000" b="1" dirty="0">
                <a:latin typeface="Times" pitchFamily="2" charset="0"/>
              </a:rPr>
              <a:t>, Violeta </a:t>
            </a:r>
            <a:r>
              <a:rPr lang="en-US" sz="2000" b="1" dirty="0" err="1">
                <a:latin typeface="Times" pitchFamily="2" charset="0"/>
              </a:rPr>
              <a:t>Lazic</a:t>
            </a:r>
            <a:r>
              <a:rPr lang="en-US" sz="2000" b="1" dirty="0">
                <a:latin typeface="Times" pitchFamily="2" charset="0"/>
              </a:rPr>
              <a:t>, Simone </a:t>
            </a:r>
            <a:r>
              <a:rPr lang="en-US" sz="2000" b="1" dirty="0" err="1">
                <a:latin typeface="Times" pitchFamily="2" charset="0"/>
              </a:rPr>
              <a:t>Magagnino</a:t>
            </a:r>
            <a:r>
              <a:rPr lang="en-US" sz="2000" b="1" dirty="0">
                <a:latin typeface="Times" pitchFamily="2" charset="0"/>
              </a:rPr>
              <a:t>, Simone </a:t>
            </a:r>
            <a:r>
              <a:rPr lang="en-US" sz="2000" b="1" dirty="0" err="1">
                <a:latin typeface="Times" pitchFamily="2" charset="0"/>
              </a:rPr>
              <a:t>Mannori</a:t>
            </a:r>
            <a:r>
              <a:rPr lang="en-US" sz="2000" b="1" dirty="0">
                <a:latin typeface="Times" pitchFamily="2" charset="0"/>
              </a:rPr>
              <a:t>, Francesco Napoli, Valerio </a:t>
            </a:r>
            <a:r>
              <a:rPr lang="en-US" sz="2000" b="1" dirty="0" err="1">
                <a:latin typeface="Times" pitchFamily="2" charset="0"/>
              </a:rPr>
              <a:t>Piergotti</a:t>
            </a:r>
            <a:r>
              <a:rPr lang="en-US" sz="2000" b="1" dirty="0">
                <a:latin typeface="Times" pitchFamily="2" charset="0"/>
              </a:rPr>
              <a:t>, Giuliano </a:t>
            </a:r>
            <a:r>
              <a:rPr lang="en-US" sz="2000" b="1" dirty="0" err="1">
                <a:latin typeface="Times" pitchFamily="2" charset="0"/>
              </a:rPr>
              <a:t>Rocchi</a:t>
            </a:r>
            <a:r>
              <a:rPr lang="en-US" sz="2000" b="1" dirty="0">
                <a:latin typeface="Times" pitchFamily="2" charset="0"/>
              </a:rPr>
              <a:t>, Roberto Romano, Alessandro </a:t>
            </a:r>
            <a:r>
              <a:rPr lang="en-US" sz="2000" b="1" dirty="0" err="1">
                <a:latin typeface="Times" pitchFamily="2" charset="0"/>
              </a:rPr>
              <a:t>Sibio</a:t>
            </a:r>
            <a:r>
              <a:rPr lang="en-US" sz="2000" b="1" dirty="0">
                <a:latin typeface="Times" pitchFamily="2" charset="0"/>
              </a:rPr>
              <a:t>, Benedetto </a:t>
            </a:r>
            <a:r>
              <a:rPr lang="en-US" sz="2000" b="1" dirty="0" err="1">
                <a:latin typeface="Times" pitchFamily="2" charset="0"/>
              </a:rPr>
              <a:t>Tilia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Onofrio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Tudisco</a:t>
            </a:r>
            <a:endParaRPr lang="en-US" sz="2000" b="1" dirty="0">
              <a:latin typeface="Times" pitchFamily="2" charset="0"/>
            </a:endParaRPr>
          </a:p>
          <a:p>
            <a:endParaRPr lang="en-US" sz="2000" b="1" dirty="0">
              <a:latin typeface="Times" pitchFamily="2" charset="0"/>
            </a:endParaRPr>
          </a:p>
          <a:p>
            <a:r>
              <a:rPr lang="en-US" sz="2000" i="1" dirty="0" err="1">
                <a:latin typeface="Times" pitchFamily="2" charset="0"/>
              </a:rPr>
              <a:t>Università</a:t>
            </a:r>
            <a:r>
              <a:rPr lang="en-US" sz="2000" i="1" dirty="0">
                <a:latin typeface="Times" pitchFamily="2" charset="0"/>
              </a:rPr>
              <a:t> di Roma-1 La Sapienza</a:t>
            </a:r>
          </a:p>
          <a:p>
            <a:r>
              <a:rPr lang="en-US" sz="2000" b="1" dirty="0">
                <a:latin typeface="Times" pitchFamily="2" charset="0"/>
              </a:rPr>
              <a:t>Annamaria Pau, </a:t>
            </a:r>
            <a:r>
              <a:rPr lang="en-US" sz="2000" b="1" dirty="0" err="1">
                <a:latin typeface="Times" pitchFamily="2" charset="0"/>
              </a:rPr>
              <a:t>Shayesteh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Naghinajad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Mohammadkhanlou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Yacopo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Damizia</a:t>
            </a:r>
            <a:endParaRPr lang="en-US" sz="2000" b="1" dirty="0">
              <a:latin typeface="Times" pitchFamily="2" charset="0"/>
            </a:endParaRPr>
          </a:p>
          <a:p>
            <a:endParaRPr lang="en-US" sz="2000" b="1" dirty="0">
              <a:latin typeface="Times" pitchFamily="2" charset="0"/>
            </a:endParaRPr>
          </a:p>
          <a:p>
            <a:r>
              <a:rPr lang="it-IT" sz="2000" i="1" dirty="0">
                <a:latin typeface="Times" pitchFamily="2" charset="0"/>
              </a:rPr>
              <a:t>GSSI, Viale Francesco Crispi 7, 67100 L’Aquila, </a:t>
            </a:r>
            <a:r>
              <a:rPr lang="it-IT" sz="2000" i="1" dirty="0" err="1">
                <a:latin typeface="Times" pitchFamily="2" charset="0"/>
              </a:rPr>
              <a:t>Italy</a:t>
            </a:r>
            <a:r>
              <a:rPr lang="en-GB" sz="2000" dirty="0">
                <a:effectLst/>
                <a:latin typeface="Times" pitchFamily="2" charset="0"/>
              </a:rPr>
              <a:t> </a:t>
            </a:r>
            <a:endParaRPr lang="en-US" sz="2000" i="1" dirty="0">
              <a:latin typeface="Times" pitchFamily="2" charset="0"/>
            </a:endParaRPr>
          </a:p>
          <a:p>
            <a:r>
              <a:rPr lang="en-US" sz="2000" b="1" dirty="0" err="1">
                <a:latin typeface="Times" pitchFamily="2" charset="0"/>
              </a:rPr>
              <a:t>Samanta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Macera</a:t>
            </a:r>
            <a:endParaRPr lang="it-IT" sz="2000" b="1" dirty="0">
              <a:latin typeface="Times" pitchFamily="2" charset="0"/>
            </a:endParaRPr>
          </a:p>
          <a:p>
            <a:endParaRPr lang="en-US" sz="2000" i="1" dirty="0">
              <a:latin typeface="Times" pitchFamily="2" charset="0"/>
            </a:endParaRPr>
          </a:p>
          <a:p>
            <a:r>
              <a:rPr lang="en-US" sz="2000" i="1" dirty="0">
                <a:latin typeface="Times" pitchFamily="2" charset="0"/>
              </a:rPr>
              <a:t>Pisa University, </a:t>
            </a:r>
            <a:r>
              <a:rPr lang="en-US" sz="2000" i="1" dirty="0" err="1">
                <a:latin typeface="Times" pitchFamily="2" charset="0"/>
              </a:rPr>
              <a:t>Lungarno</a:t>
            </a:r>
            <a:r>
              <a:rPr lang="en-US" sz="2000" i="1" dirty="0">
                <a:latin typeface="Times" pitchFamily="2" charset="0"/>
              </a:rPr>
              <a:t> </a:t>
            </a:r>
            <a:r>
              <a:rPr lang="en-US" sz="2000" i="1" dirty="0" err="1">
                <a:latin typeface="Times" pitchFamily="2" charset="0"/>
              </a:rPr>
              <a:t>Pacinotti</a:t>
            </a:r>
            <a:r>
              <a:rPr lang="en-US" sz="2000" i="1" dirty="0">
                <a:latin typeface="Times" pitchFamily="2" charset="0"/>
              </a:rPr>
              <a:t> 43, 56126 Pisa, Italy</a:t>
            </a:r>
          </a:p>
          <a:p>
            <a:r>
              <a:rPr lang="en-US" sz="2000" b="1" dirty="0">
                <a:latin typeface="Times" pitchFamily="2" charset="0"/>
              </a:rPr>
              <a:t>Francesco </a:t>
            </a:r>
            <a:r>
              <a:rPr lang="en-US" sz="2000" b="1" dirty="0" err="1">
                <a:latin typeface="Times" pitchFamily="2" charset="0"/>
              </a:rPr>
              <a:t>Giammanco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Paolo </a:t>
            </a:r>
            <a:r>
              <a:rPr lang="en-US" sz="2000" b="1" dirty="0" err="1">
                <a:latin typeface="Times" pitchFamily="2" charset="0"/>
              </a:rPr>
              <a:t>Marsili</a:t>
            </a:r>
            <a:endParaRPr lang="en-US" sz="2000" b="1" dirty="0">
              <a:latin typeface="Times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EA7969A2-7BCD-1D52-BB13-74E8CFF9909C}"/>
              </a:ext>
            </a:extLst>
          </p:cNvPr>
          <p:cNvSpPr txBox="1"/>
          <p:nvPr/>
        </p:nvSpPr>
        <p:spPr>
          <a:xfrm>
            <a:off x="4573467" y="213700"/>
            <a:ext cx="30450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/>
              <a:t>PROTO-SPHERA Group</a:t>
            </a:r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xmlns="" id="{4F768556-6930-0697-E691-C88DD61AB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91730" y="6504746"/>
            <a:ext cx="50027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36</a:t>
            </a:fld>
            <a:endParaRPr lang="x-none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0646685C-CD96-A1A1-C954-4D55C8939FB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61985" y="4556321"/>
            <a:ext cx="1198666" cy="38632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8A8F1500-CF38-982C-C9CB-5497767B62D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66875" y="3717304"/>
            <a:ext cx="1561116" cy="623002"/>
          </a:xfrm>
          <a:prstGeom prst="rect">
            <a:avLst/>
          </a:prstGeom>
        </p:spPr>
      </p:pic>
      <p:pic>
        <p:nvPicPr>
          <p:cNvPr id="15" name="Picture 4">
            <a:extLst>
              <a:ext uri="{FF2B5EF4-FFF2-40B4-BE49-F238E27FC236}">
                <a16:creationId xmlns:a16="http://schemas.microsoft.com/office/drawing/2014/main" xmlns="" id="{D1B05547-07ED-7B71-8C0E-98C515319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808680" y="5264787"/>
            <a:ext cx="752075" cy="75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5E5A0B33-4B42-7CB4-D366-C2B7E9B9D69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67887" y="5232046"/>
            <a:ext cx="864152" cy="81755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CCA4E07A-EEA6-2F4F-316F-5DCB8119E5F2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86704" y="5257324"/>
            <a:ext cx="1385859" cy="758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027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8B1FC556-71A7-4990-E0C9-5A6D3376A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0878" y="6492875"/>
            <a:ext cx="361122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37</a:t>
            </a:fld>
            <a:endParaRPr lang="x-none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C6623DB-5321-15E8-E8DC-DCC21987EC73}"/>
              </a:ext>
            </a:extLst>
          </p:cNvPr>
          <p:cNvSpPr txBox="1"/>
          <p:nvPr/>
        </p:nvSpPr>
        <p:spPr>
          <a:xfrm>
            <a:off x="610221" y="2148149"/>
            <a:ext cx="1097155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SUMMARY for Astrophysics</a:t>
            </a:r>
          </a:p>
          <a:p>
            <a:endParaRPr lang="en-GB" sz="1800" b="1" dirty="0">
              <a:effectLst/>
            </a:endParaRPr>
          </a:p>
          <a:p>
            <a:endParaRPr lang="en-GB" sz="1800" b="1" dirty="0">
              <a:effectLst/>
            </a:endParaRPr>
          </a:p>
          <a:p>
            <a:endParaRPr lang="en-GB" b="1" dirty="0"/>
          </a:p>
          <a:p>
            <a:r>
              <a:rPr lang="en-GB" sz="1800" b="1" dirty="0">
                <a:effectLst/>
              </a:rPr>
              <a:t>Force-free magnetic field Double-Torus model for </a:t>
            </a:r>
            <a:r>
              <a:rPr lang="en-GB" sz="1800" b="1" dirty="0" err="1">
                <a:effectLst/>
              </a:rPr>
              <a:t>PWNe</a:t>
            </a:r>
            <a:endParaRPr lang="en-GB" sz="1800" b="1" dirty="0">
              <a:effectLst/>
            </a:endParaRPr>
          </a:p>
          <a:p>
            <a:endParaRPr lang="en-GB" b="1" dirty="0"/>
          </a:p>
          <a:p>
            <a:r>
              <a:rPr lang="en-GB" sz="1800" b="1" dirty="0">
                <a:effectLst/>
              </a:rPr>
              <a:t>Comparison of Double-Torus model with </a:t>
            </a:r>
            <a:r>
              <a:rPr lang="en-GB" sz="1800" b="1" dirty="0" err="1">
                <a:effectLst/>
              </a:rPr>
              <a:t>PWNe</a:t>
            </a:r>
            <a:r>
              <a:rPr lang="en-GB" sz="1800" b="1" dirty="0">
                <a:effectLst/>
              </a:rPr>
              <a:t> observations, relevance for acceleration due to reconnections?</a:t>
            </a:r>
          </a:p>
        </p:txBody>
      </p:sp>
    </p:spTree>
    <p:extLst>
      <p:ext uri="{BB962C8B-B14F-4D97-AF65-F5344CB8AC3E}">
        <p14:creationId xmlns:p14="http://schemas.microsoft.com/office/powerpoint/2010/main" val="393238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60A452BF-C9E0-A57A-ECEA-B6C3A05B8D9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364" y="516309"/>
            <a:ext cx="1432956" cy="12710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03FA8F20-C55E-1353-97EC-8FC0D6A8C6FC}"/>
              </a:ext>
            </a:extLst>
          </p:cNvPr>
          <p:cNvSpPr txBox="1"/>
          <p:nvPr/>
        </p:nvSpPr>
        <p:spPr>
          <a:xfrm>
            <a:off x="87275" y="1730554"/>
            <a:ext cx="2434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>
                <a:ln w="0">
                  <a:solidFill>
                    <a:srgbClr val="FF0000"/>
                  </a:solidFill>
                </a:ln>
              </a:rPr>
              <a:t>bidirectional Jet </a:t>
            </a:r>
            <a:r>
              <a:rPr lang="en-US" b="1" dirty="0">
                <a:ln w="0">
                  <a:noFill/>
                </a:ln>
              </a:rPr>
              <a:t>:</a:t>
            </a:r>
            <a:endParaRPr lang="x-none" dirty="0">
              <a:ln w="0">
                <a:noFill/>
              </a:ln>
            </a:endParaRPr>
          </a:p>
          <a:p>
            <a:pPr algn="r"/>
            <a:r>
              <a:rPr lang="x-none" dirty="0"/>
              <a:t>Faraday disk effect gives</a:t>
            </a:r>
          </a:p>
          <a:p>
            <a:pPr algn="r"/>
            <a:r>
              <a:rPr lang="en-US" b="1" i="1" dirty="0"/>
              <a:t>odd-symmetric </a:t>
            </a:r>
            <a:r>
              <a:rPr lang="en-US" b="1" i="1" dirty="0" err="1"/>
              <a:t>j</a:t>
            </a:r>
            <a:r>
              <a:rPr lang="en-US" b="1" i="1" baseline="-25000" dirty="0" err="1"/>
              <a:t>vert</a:t>
            </a:r>
            <a:endParaRPr lang="en-US" b="1" i="1" baseline="-25000" dirty="0"/>
          </a:p>
          <a:p>
            <a:pPr algn="r"/>
            <a:r>
              <a:rPr lang="en-US" dirty="0"/>
              <a:t>on the 2 </a:t>
            </a:r>
            <a:r>
              <a:rPr lang="en-US" dirty="0" err="1"/>
              <a:t>emispheres</a:t>
            </a:r>
            <a:r>
              <a:rPr lang="en-US" dirty="0"/>
              <a:t>*</a:t>
            </a:r>
          </a:p>
        </p:txBody>
      </p:sp>
      <p:sp>
        <p:nvSpPr>
          <p:cNvPr id="7" name="Slide Number Placeholder 1">
            <a:extLst>
              <a:ext uri="{FF2B5EF4-FFF2-40B4-BE49-F238E27FC236}">
                <a16:creationId xmlns:a16="http://schemas.microsoft.com/office/drawing/2014/main" xmlns="" id="{540DC4C5-8CA0-E5DF-5B53-CC89958A2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1000" y="6492875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38</a:t>
            </a:fld>
            <a:endParaRPr lang="x-none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BDBBF5F2-54F1-5632-23D2-ADF29526ED1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30660" y="610937"/>
            <a:ext cx="1951020" cy="287863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3E6421B0-0E0C-06F8-2C9B-94D20E45251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2244" y="585772"/>
            <a:ext cx="1583843" cy="286230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B212C245-0D9A-2D5E-CBD8-3C72B36EACF2}"/>
              </a:ext>
            </a:extLst>
          </p:cNvPr>
          <p:cNvSpPr txBox="1"/>
          <p:nvPr/>
        </p:nvSpPr>
        <p:spPr>
          <a:xfrm>
            <a:off x="4451072" y="631482"/>
            <a:ext cx="194297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x-none" b="1" i="1" dirty="0"/>
              <a:t>even-symmetric</a:t>
            </a:r>
          </a:p>
          <a:p>
            <a:pPr algn="r"/>
            <a:r>
              <a:rPr lang="en-GB" i="1" dirty="0"/>
              <a:t>e</a:t>
            </a:r>
            <a:r>
              <a:rPr lang="x-none" i="1" dirty="0"/>
              <a:t>mispherical </a:t>
            </a:r>
            <a:r>
              <a:rPr lang="x-none" b="1" i="1" dirty="0">
                <a:solidFill>
                  <a:srgbClr val="FF0000"/>
                </a:solidFill>
              </a:rPr>
              <a:t>B</a:t>
            </a:r>
            <a:r>
              <a:rPr lang="x-none" b="1" i="1" baseline="-25000" dirty="0">
                <a:solidFill>
                  <a:srgbClr val="FF0000"/>
                </a:solidFill>
              </a:rPr>
              <a:t>vert</a:t>
            </a:r>
            <a:endParaRPr lang="en-US" b="1" i="1" baseline="-25000" dirty="0">
              <a:solidFill>
                <a:srgbClr val="FF0000"/>
              </a:solidFill>
            </a:endParaRPr>
          </a:p>
          <a:p>
            <a:pPr algn="r"/>
            <a:r>
              <a:rPr lang="en-US" dirty="0"/>
              <a:t>legacy of </a:t>
            </a:r>
            <a:r>
              <a:rPr lang="en-US" b="1" i="1" dirty="0">
                <a:solidFill>
                  <a:srgbClr val="FF0000"/>
                </a:solidFill>
              </a:rPr>
              <a:t>B</a:t>
            </a:r>
            <a:r>
              <a:rPr lang="en-US" dirty="0"/>
              <a:t> of star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772286EF-DE56-724F-2AD1-D5248CE250D2}"/>
              </a:ext>
            </a:extLst>
          </p:cNvPr>
          <p:cNvSpPr txBox="1"/>
          <p:nvPr/>
        </p:nvSpPr>
        <p:spPr>
          <a:xfrm>
            <a:off x="0" y="12293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  <a:effectLst/>
              </a:rPr>
              <a:t>torus + jet : split-monopoles </a:t>
            </a:r>
            <a:r>
              <a:rPr lang="en-GB" sz="3000" b="1" i="1" dirty="0" err="1">
                <a:solidFill>
                  <a:srgbClr val="FFFF00"/>
                </a:solidFill>
                <a:effectLst/>
              </a:rPr>
              <a:t>ffmf</a:t>
            </a:r>
            <a:r>
              <a:rPr lang="en-GB" sz="3000" b="1" dirty="0">
                <a:solidFill>
                  <a:srgbClr val="FFFF00"/>
                </a:solidFill>
                <a:effectLst/>
              </a:rPr>
              <a:t> </a:t>
            </a:r>
            <a:r>
              <a:rPr lang="en-GB" sz="3000" b="1" dirty="0">
                <a:solidFill>
                  <a:srgbClr val="FFFF00"/>
                </a:solidFill>
              </a:rPr>
              <a:t>model </a:t>
            </a:r>
            <a:r>
              <a:rPr lang="en-GB" sz="3000" b="1" dirty="0">
                <a:solidFill>
                  <a:srgbClr val="FFFF00"/>
                </a:solidFill>
                <a:effectLst/>
              </a:rPr>
              <a:t>for Pulsar Wind Nebulae (PWN)</a:t>
            </a:r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CAE756F9-4B27-2796-4C91-5FBA033FEF3C}"/>
              </a:ext>
            </a:extLst>
          </p:cNvPr>
          <p:cNvSpPr txBox="1"/>
          <p:nvPr/>
        </p:nvSpPr>
        <p:spPr>
          <a:xfrm>
            <a:off x="8399985" y="585974"/>
            <a:ext cx="3599431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magnetosphere of PWN</a:t>
            </a:r>
          </a:p>
          <a:p>
            <a:pPr algn="ctr"/>
            <a:r>
              <a:rPr lang="en-US" sz="2400" b="1" dirty="0"/>
              <a:t>outside the light cylinder:</a:t>
            </a:r>
          </a:p>
          <a:p>
            <a:pPr algn="ctr"/>
            <a:r>
              <a:rPr lang="x-none" sz="2400" b="1" dirty="0">
                <a:solidFill>
                  <a:srgbClr val="FF0000"/>
                </a:solidFill>
              </a:rPr>
              <a:t>split-monopole </a:t>
            </a:r>
            <a:r>
              <a:rPr lang="en-US" sz="2400" b="1" i="1" dirty="0" err="1">
                <a:solidFill>
                  <a:srgbClr val="FF0000"/>
                </a:solidFill>
              </a:rPr>
              <a:t>ffmf</a:t>
            </a:r>
            <a:r>
              <a:rPr lang="en-US" sz="2400" b="1" i="1" dirty="0">
                <a:solidFill>
                  <a:srgbClr val="FF0000"/>
                </a:solidFill>
              </a:rPr>
              <a:t>*</a:t>
            </a:r>
          </a:p>
          <a:p>
            <a:pPr algn="ctr"/>
            <a:r>
              <a:rPr lang="en-US" sz="1400" dirty="0"/>
              <a:t>(then rotation &amp; obliquity can be added)</a:t>
            </a:r>
          </a:p>
          <a:p>
            <a:pPr algn="ctr"/>
            <a:endParaRPr lang="en-US" sz="2400" dirty="0"/>
          </a:p>
          <a:p>
            <a:pPr algn="ctr"/>
            <a:endParaRPr lang="en-US" sz="800" dirty="0"/>
          </a:p>
          <a:p>
            <a:pPr algn="ctr"/>
            <a:r>
              <a:rPr lang="en-US" sz="2400" b="1" dirty="0">
                <a:solidFill>
                  <a:srgbClr val="00B050"/>
                </a:solidFill>
              </a:rPr>
              <a:t>double jets are described</a:t>
            </a:r>
          </a:p>
          <a:p>
            <a:pPr algn="ctr"/>
            <a:r>
              <a:rPr lang="en-US" sz="2400" b="1" dirty="0"/>
              <a:t>but </a:t>
            </a:r>
            <a:r>
              <a:rPr lang="en-US" sz="2400" b="1" dirty="0">
                <a:solidFill>
                  <a:srgbClr val="FF0000"/>
                </a:solidFill>
              </a:rPr>
              <a:t>no torus is present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00115A92-2241-D3C2-C9E3-E5B0D9BCEC1D}"/>
              </a:ext>
            </a:extLst>
          </p:cNvPr>
          <p:cNvSpPr txBox="1"/>
          <p:nvPr/>
        </p:nvSpPr>
        <p:spPr>
          <a:xfrm>
            <a:off x="5984514" y="1733031"/>
            <a:ext cx="357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i="1" dirty="0">
                <a:ln w="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8E76BC71-1FAB-7F07-4FAA-3BC667C5B0C2}"/>
              </a:ext>
            </a:extLst>
          </p:cNvPr>
          <p:cNvSpPr txBox="1"/>
          <p:nvPr/>
        </p:nvSpPr>
        <p:spPr>
          <a:xfrm>
            <a:off x="2506023" y="1704377"/>
            <a:ext cx="357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i="1" dirty="0">
                <a:ln w="0">
                  <a:solidFill>
                    <a:srgbClr val="FF0000"/>
                  </a:solidFill>
                </a:ln>
              </a:rPr>
              <a:t>j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xmlns="" id="{663115FA-76A9-D6FD-4079-7B9553813D5D}"/>
              </a:ext>
            </a:extLst>
          </p:cNvPr>
          <p:cNvCxnSpPr>
            <a:cxnSpLocks/>
          </p:cNvCxnSpPr>
          <p:nvPr/>
        </p:nvCxnSpPr>
        <p:spPr>
          <a:xfrm flipH="1">
            <a:off x="7335526" y="1576806"/>
            <a:ext cx="1134510" cy="377886"/>
          </a:xfrm>
          <a:prstGeom prst="straightConnector1">
            <a:avLst/>
          </a:prstGeom>
          <a:ln w="25400">
            <a:gradFill>
              <a:gsLst>
                <a:gs pos="0">
                  <a:srgbClr val="FF0000"/>
                </a:gs>
                <a:gs pos="39000">
                  <a:srgbClr val="FA8675"/>
                </a:gs>
                <a:gs pos="6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Up Arrow 21">
            <a:extLst>
              <a:ext uri="{FF2B5EF4-FFF2-40B4-BE49-F238E27FC236}">
                <a16:creationId xmlns:a16="http://schemas.microsoft.com/office/drawing/2014/main" xmlns="" id="{7E10BFFC-7B8F-148B-01D0-B9E424AC0326}"/>
              </a:ext>
            </a:extLst>
          </p:cNvPr>
          <p:cNvSpPr/>
          <p:nvPr/>
        </p:nvSpPr>
        <p:spPr>
          <a:xfrm>
            <a:off x="6328733" y="1504872"/>
            <a:ext cx="167243" cy="830160"/>
          </a:xfrm>
          <a:prstGeom prst="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sp>
        <p:nvSpPr>
          <p:cNvPr id="23" name="Up-down Arrow 22">
            <a:extLst>
              <a:ext uri="{FF2B5EF4-FFF2-40B4-BE49-F238E27FC236}">
                <a16:creationId xmlns:a16="http://schemas.microsoft.com/office/drawing/2014/main" xmlns="" id="{ED95528F-8296-0613-EC59-9BE4F932810A}"/>
              </a:ext>
            </a:extLst>
          </p:cNvPr>
          <p:cNvSpPr/>
          <p:nvPr/>
        </p:nvSpPr>
        <p:spPr>
          <a:xfrm>
            <a:off x="2771415" y="1496687"/>
            <a:ext cx="140620" cy="828536"/>
          </a:xfrm>
          <a:prstGeom prst="upDown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E0CC962E-66E1-0340-649B-813622BC8FD1}"/>
              </a:ext>
            </a:extLst>
          </p:cNvPr>
          <p:cNvSpPr txBox="1"/>
          <p:nvPr/>
        </p:nvSpPr>
        <p:spPr>
          <a:xfrm>
            <a:off x="4241082" y="1802934"/>
            <a:ext cx="18442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b="1" dirty="0">
                <a:ln w="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single direction</a:t>
            </a:r>
            <a:endParaRPr lang="x-none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1F42BA97-39D0-5BD1-E8FF-FBA2B0689E1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54674" y="4073111"/>
            <a:ext cx="4839849" cy="215878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E8D6B038-5F43-D55C-F558-06A9C50FF5EE}"/>
              </a:ext>
            </a:extLst>
          </p:cNvPr>
          <p:cNvSpPr txBox="1"/>
          <p:nvPr/>
        </p:nvSpPr>
        <p:spPr>
          <a:xfrm>
            <a:off x="1483817" y="921024"/>
            <a:ext cx="1432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i="1" dirty="0"/>
              <a:t>*Goldreich &amp; Julian,</a:t>
            </a:r>
          </a:p>
          <a:p>
            <a:r>
              <a:rPr lang="x-none" sz="1200" i="1" dirty="0"/>
              <a:t>  1969 ApJ 157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xmlns="" id="{41B1D307-88B2-E467-0F41-F1BDBF63E3CC}"/>
              </a:ext>
            </a:extLst>
          </p:cNvPr>
          <p:cNvCxnSpPr>
            <a:cxnSpLocks/>
          </p:cNvCxnSpPr>
          <p:nvPr/>
        </p:nvCxnSpPr>
        <p:spPr>
          <a:xfrm>
            <a:off x="2937939" y="5604487"/>
            <a:ext cx="600622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17515293-887B-CDCC-BE20-572FE52B2E84}"/>
              </a:ext>
            </a:extLst>
          </p:cNvPr>
          <p:cNvSpPr txBox="1"/>
          <p:nvPr/>
        </p:nvSpPr>
        <p:spPr>
          <a:xfrm>
            <a:off x="5803875" y="3981471"/>
            <a:ext cx="1340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chemeClr val="bg1"/>
                </a:solidFill>
              </a:rPr>
              <a:t>Crab Nebula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F10DC3BD-1A04-3A4D-ABF9-E61B36A08C01}"/>
              </a:ext>
            </a:extLst>
          </p:cNvPr>
          <p:cNvSpPr txBox="1"/>
          <p:nvPr/>
        </p:nvSpPr>
        <p:spPr>
          <a:xfrm>
            <a:off x="192583" y="3651783"/>
            <a:ext cx="32710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describe by </a:t>
            </a:r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 odd</a:t>
            </a:r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4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 </a:t>
            </a:r>
          </a:p>
          <a:p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double jet </a:t>
            </a:r>
          </a:p>
          <a:p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+ (double) torus?…</a:t>
            </a:r>
          </a:p>
        </p:txBody>
      </p:sp>
      <p:pic>
        <p:nvPicPr>
          <p:cNvPr id="33" name="Picture 32" title="text italic ψ end text subscript text italic μ end text end subscript superscript text italic CK,odd end text end superscript text italic (r,ϑ)=−  end text stretchy left parenthesis text μr end text stretchy right parenthesis text italic  j end text subscript italic 2 stretchy left parenthesis text μr end text stretchy right parenthesis text italic  sinϑ P end text subscript italic 2 superscript text italic 1 end text end superscript stretchy left parenthesis text cosϑ end text stretchy right parenthesis">
            <a:extLst>
              <a:ext uri="{FF2B5EF4-FFF2-40B4-BE49-F238E27FC236}">
                <a16:creationId xmlns:a16="http://schemas.microsoft.com/office/drawing/2014/main" xmlns="" id="{26B6916F-5324-64FB-C823-BE8E706AEF9B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4981" y="6455805"/>
            <a:ext cx="3332064" cy="249344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6B2CE142-F226-6769-45FF-A2DC0421CE10}"/>
              </a:ext>
            </a:extLst>
          </p:cNvPr>
          <p:cNvSpPr txBox="1"/>
          <p:nvPr/>
        </p:nvSpPr>
        <p:spPr>
          <a:xfrm>
            <a:off x="390271" y="5765132"/>
            <a:ext cx="33320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Chandrasekhar-Kendall </a:t>
            </a:r>
            <a:r>
              <a:rPr lang="en-US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odd </a:t>
            </a:r>
            <a:r>
              <a:rPr lang="x-none" sz="18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</a:p>
          <a:p>
            <a:pPr algn="r"/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model a double torus</a:t>
            </a:r>
            <a:r>
              <a:rPr lang="x-none" sz="1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dirty="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xmlns="" id="{D1CAB6EC-1174-B4FC-0FB1-B275A5EB675A}"/>
              </a:ext>
            </a:extLst>
          </p:cNvPr>
          <p:cNvCxnSpPr>
            <a:cxnSpLocks/>
          </p:cNvCxnSpPr>
          <p:nvPr/>
        </p:nvCxnSpPr>
        <p:spPr>
          <a:xfrm>
            <a:off x="2937939" y="4244332"/>
            <a:ext cx="600622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xmlns="" id="{E63416D1-6818-0272-0DAD-0C967AF80E55}"/>
              </a:ext>
            </a:extLst>
          </p:cNvPr>
          <p:cNvCxnSpPr>
            <a:cxnSpLocks/>
          </p:cNvCxnSpPr>
          <p:nvPr/>
        </p:nvCxnSpPr>
        <p:spPr>
          <a:xfrm>
            <a:off x="3722334" y="5615469"/>
            <a:ext cx="0" cy="119316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7D28CF09-A8E6-EBD7-D616-1DFDF52A9F2E}"/>
              </a:ext>
            </a:extLst>
          </p:cNvPr>
          <p:cNvSpPr txBox="1"/>
          <p:nvPr/>
        </p:nvSpPr>
        <p:spPr>
          <a:xfrm>
            <a:off x="3734692" y="5765525"/>
            <a:ext cx="3264415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Furth odd squared </a:t>
            </a:r>
            <a:r>
              <a:rPr lang="x-none" sz="18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 a double jet</a:t>
            </a:r>
            <a:r>
              <a:rPr lang="el-GR" sz="1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for any value of </a:t>
            </a:r>
            <a:r>
              <a:rPr lang="el-GR" sz="18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λ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&lt;</a:t>
            </a:r>
            <a:r>
              <a:rPr lang="el-GR" sz="18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μ</a:t>
            </a:r>
            <a:endParaRPr lang="x-none" dirty="0"/>
          </a:p>
        </p:txBody>
      </p:sp>
      <p:pic>
        <p:nvPicPr>
          <p:cNvPr id="39" name="Picture 38" title="text italic ψ end text subscript text italic μλ end text end subscript superscript text italic F,odd end text end superscript stretchy left parenthesis text r,ϑ end text stretchy right parenthesis text italic = end text square root of text italic μ end text to the power of text italic 2 end text end exponent text italic −λ end text to the power of text italic 2 end text end exponent end root text italic r sinϑ J end text subscript text italic 1 end text end subscript stretchy left parenthesis square root of text μ end text to the power of text 2 end text end exponent text −λ end text to the power of text 2 end text end exponent end root text r sinϑ end text stretchy right parenthesis text italic  sin end text stretchy left parenthesis text λr cosϑ end text stretchy right parenthesis">
            <a:extLst>
              <a:ext uri="{FF2B5EF4-FFF2-40B4-BE49-F238E27FC236}">
                <a16:creationId xmlns:a16="http://schemas.microsoft.com/office/drawing/2014/main" xmlns="" id="{5135261E-3B25-45DA-2031-87FC8E5FFDA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81945" y="6423221"/>
            <a:ext cx="4392456" cy="285756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xmlns="" id="{16DBC851-6859-95FC-5D2A-5C1B7D7A3008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46604" y="3650497"/>
            <a:ext cx="2647614" cy="267307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xmlns="" id="{2508B1CC-B146-7052-3BCD-49AD2A82C74C}"/>
              </a:ext>
            </a:extLst>
          </p:cNvPr>
          <p:cNvSpPr txBox="1"/>
          <p:nvPr/>
        </p:nvSpPr>
        <p:spPr>
          <a:xfrm>
            <a:off x="6695230" y="3627474"/>
            <a:ext cx="22489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>
                <a:latin typeface="Times" pitchFamily="2" charset="0"/>
              </a:rPr>
              <a:t>,  </a:t>
            </a:r>
            <a:r>
              <a:rPr lang="el-GR" sz="1400" b="1" i="1" dirty="0">
                <a:solidFill>
                  <a:srgbClr val="FF0000"/>
                </a:solidFill>
                <a:latin typeface="Times" pitchFamily="2" charset="0"/>
              </a:rPr>
              <a:t>γ</a:t>
            </a:r>
            <a:r>
              <a:rPr lang="el-GR" sz="1400" i="1" dirty="0">
                <a:latin typeface="Times" pitchFamily="2" charset="0"/>
              </a:rPr>
              <a:t> </a:t>
            </a:r>
            <a:r>
              <a:rPr lang="en-US" sz="1400" i="1" dirty="0">
                <a:latin typeface="Times" pitchFamily="2" charset="0"/>
              </a:rPr>
              <a:t>superposition parameter</a:t>
            </a:r>
            <a:r>
              <a:rPr lang="el-GR" sz="1400" i="1" dirty="0">
                <a:latin typeface="Times" pitchFamily="2" charset="0"/>
              </a:rPr>
              <a:t> </a:t>
            </a:r>
            <a:endParaRPr lang="x-none" sz="1400" i="1" dirty="0">
              <a:latin typeface="Times" pitchFamily="2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xmlns="" id="{177B1DC2-9D62-B413-5448-42B3F9CA52F8}"/>
              </a:ext>
            </a:extLst>
          </p:cNvPr>
          <p:cNvSpPr txBox="1"/>
          <p:nvPr/>
        </p:nvSpPr>
        <p:spPr>
          <a:xfrm>
            <a:off x="8942738" y="3712586"/>
            <a:ext cx="287199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µ=x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2,6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=21.853</a:t>
            </a:r>
            <a:r>
              <a:rPr lang="el-GR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9</a:t>
            </a:r>
            <a:r>
              <a:rPr lang="x-none" sz="14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6th zero of j</a:t>
            </a:r>
            <a:r>
              <a:rPr lang="x-none" sz="1400" i="1" baseline="-250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</a:t>
            </a:r>
            <a:r>
              <a:rPr lang="x-none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(x)</a:t>
            </a:r>
            <a:endParaRPr lang="x-none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xmlns="" id="{596AD572-6617-5B6F-CC60-F966888C1334}"/>
              </a:ext>
            </a:extLst>
          </p:cNvPr>
          <p:cNvSpPr txBox="1"/>
          <p:nvPr/>
        </p:nvSpPr>
        <p:spPr>
          <a:xfrm>
            <a:off x="9004059" y="5217864"/>
            <a:ext cx="196521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λ</a:t>
            </a:r>
            <a:r>
              <a:rPr lang="en-US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3.673</a:t>
            </a:r>
            <a:r>
              <a:rPr lang="el-GR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6</a:t>
            </a:r>
            <a:r>
              <a:rPr lang="en-US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</a:t>
            </a:r>
            <a:r>
              <a:rPr lang="el-GR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so that at R=0,</a:t>
            </a:r>
            <a:r>
              <a:rPr lang="el-GR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Z=x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2,5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/x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2,6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=0.85518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zeroes of  </a:t>
            </a:r>
            <a:r>
              <a:rPr lang="el-GR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l-GR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   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of                 coincide</a:t>
            </a:r>
            <a:r>
              <a:rPr lang="x-none" sz="14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sz="14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4" name="Picture 43" title="text italic ψ end text subscript text italic μλ end text end subscript superscript text italic F,odd end text end superscript">
            <a:extLst>
              <a:ext uri="{FF2B5EF4-FFF2-40B4-BE49-F238E27FC236}">
                <a16:creationId xmlns:a16="http://schemas.microsoft.com/office/drawing/2014/main" xmlns="" id="{D6374146-EEEA-2C8D-17BD-375C05361F44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97277" y="5715373"/>
            <a:ext cx="468654" cy="258449"/>
          </a:xfrm>
          <a:prstGeom prst="rect">
            <a:avLst/>
          </a:prstGeom>
        </p:spPr>
      </p:pic>
      <p:pic>
        <p:nvPicPr>
          <p:cNvPr id="45" name="Picture 44" title="text italic ψ end text subscript text italic μ end text end subscript superscript text italic CK,odd end text end superscript">
            <a:extLst>
              <a:ext uri="{FF2B5EF4-FFF2-40B4-BE49-F238E27FC236}">
                <a16:creationId xmlns:a16="http://schemas.microsoft.com/office/drawing/2014/main" xmlns="" id="{CA244AF6-AD36-798C-2287-3C08163E4FDE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42999" y="5936031"/>
            <a:ext cx="496563" cy="225369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7226A5BD-3305-97EA-FD60-1F69762AB25F}"/>
              </a:ext>
            </a:extLst>
          </p:cNvPr>
          <p:cNvSpPr txBox="1"/>
          <p:nvPr/>
        </p:nvSpPr>
        <p:spPr>
          <a:xfrm>
            <a:off x="8942738" y="4098058"/>
            <a:ext cx="150721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0.85518= x</a:t>
            </a:r>
            <a:r>
              <a:rPr kumimoji="0" lang="en-GB" sz="1400" b="0" i="1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2,5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/x</a:t>
            </a:r>
            <a:r>
              <a:rPr kumimoji="0" lang="en-GB" sz="1400" b="0" i="1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2,6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endParaRPr lang="x-none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xmlns="" id="{6EF728A4-681E-A12C-F2A1-926669778675}"/>
              </a:ext>
            </a:extLst>
          </p:cNvPr>
          <p:cNvSpPr txBox="1"/>
          <p:nvPr/>
        </p:nvSpPr>
        <p:spPr>
          <a:xfrm>
            <a:off x="7902781" y="4360476"/>
            <a:ext cx="421647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number of zeroes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”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ules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allow to 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obtain “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simply connected-</a:t>
            </a:r>
            <a:r>
              <a:rPr lang="en-GB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losed configurations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” with 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same direction of </a:t>
            </a:r>
            <a:r>
              <a:rPr lang="x-none" b="1" i="1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j</a:t>
            </a:r>
            <a:r>
              <a:rPr lang="el-GR" b="1" i="1" baseline="-25000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φ</a:t>
            </a:r>
            <a:r>
              <a:rPr lang="x-none" b="1" i="1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 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</a:t>
            </a:r>
            <a:r>
              <a:rPr lang="x-none" b="1" i="1" dirty="0">
                <a:solidFill>
                  <a:srgbClr val="FF0000"/>
                </a:solidFill>
                <a:latin typeface="Times" pitchFamily="2" charset="0"/>
                <a:cs typeface="Calibri" panose="020F0502020204030204" pitchFamily="34" charset="0"/>
              </a:rPr>
              <a:t>B</a:t>
            </a:r>
            <a:r>
              <a:rPr lang="el-GR" b="1" i="1" baseline="-25000" dirty="0">
                <a:solidFill>
                  <a:srgbClr val="FF0000"/>
                </a:solidFill>
                <a:latin typeface="Times" pitchFamily="2" charset="0"/>
                <a:cs typeface="Calibri" panose="020F0502020204030204" pitchFamily="34" charset="0"/>
              </a:rPr>
              <a:t>φ</a:t>
            </a:r>
            <a:endParaRPr lang="x-none" dirty="0"/>
          </a:p>
        </p:txBody>
      </p:sp>
      <p:sp>
        <p:nvSpPr>
          <p:cNvPr id="48" name="Down Arrow 47">
            <a:extLst>
              <a:ext uri="{FF2B5EF4-FFF2-40B4-BE49-F238E27FC236}">
                <a16:creationId xmlns:a16="http://schemas.microsoft.com/office/drawing/2014/main" xmlns="" id="{4A95E2AF-D608-C4F6-C05D-4A38990AF499}"/>
              </a:ext>
            </a:extLst>
          </p:cNvPr>
          <p:cNvSpPr/>
          <p:nvPr/>
        </p:nvSpPr>
        <p:spPr>
          <a:xfrm rot="10800000">
            <a:off x="3086489" y="5623969"/>
            <a:ext cx="161347" cy="199393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49" name="Down Arrow 48">
            <a:extLst>
              <a:ext uri="{FF2B5EF4-FFF2-40B4-BE49-F238E27FC236}">
                <a16:creationId xmlns:a16="http://schemas.microsoft.com/office/drawing/2014/main" xmlns="" id="{757451E8-D78E-6AE4-0CDD-A289B7F2C601}"/>
              </a:ext>
            </a:extLst>
          </p:cNvPr>
          <p:cNvSpPr/>
          <p:nvPr/>
        </p:nvSpPr>
        <p:spPr>
          <a:xfrm rot="10800000">
            <a:off x="4167204" y="5615853"/>
            <a:ext cx="171185" cy="20750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0" name="Down Arrow 49">
            <a:extLst>
              <a:ext uri="{FF2B5EF4-FFF2-40B4-BE49-F238E27FC236}">
                <a16:creationId xmlns:a16="http://schemas.microsoft.com/office/drawing/2014/main" xmlns="" id="{00EC1208-F052-0505-1C5A-9987D58B5B95}"/>
              </a:ext>
            </a:extLst>
          </p:cNvPr>
          <p:cNvSpPr/>
          <p:nvPr/>
        </p:nvSpPr>
        <p:spPr>
          <a:xfrm>
            <a:off x="5290165" y="3959979"/>
            <a:ext cx="145071" cy="262712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xmlns="" id="{D5AF5CD5-ED47-89B4-BBB1-A28065542E34}"/>
              </a:ext>
            </a:extLst>
          </p:cNvPr>
          <p:cNvSpPr txBox="1"/>
          <p:nvPr/>
        </p:nvSpPr>
        <p:spPr>
          <a:xfrm>
            <a:off x="8223786" y="6185064"/>
            <a:ext cx="3728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rgbClr val="FF0000"/>
                </a:solidFill>
              </a:rPr>
              <a:t>however, </a:t>
            </a:r>
            <a:r>
              <a:rPr lang="en-US" b="1" i="1" dirty="0">
                <a:solidFill>
                  <a:srgbClr val="FF0000"/>
                </a:solidFill>
              </a:rPr>
              <a:t>under the equatorial rug… </a:t>
            </a:r>
            <a:endParaRPr lang="x-none" b="1" i="1" dirty="0">
              <a:solidFill>
                <a:srgbClr val="FF0000"/>
              </a:solidFill>
            </a:endParaRP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xmlns="" id="{25F71328-8E79-352F-7F61-EC06DB9C7667}"/>
              </a:ext>
            </a:extLst>
          </p:cNvPr>
          <p:cNvCxnSpPr/>
          <p:nvPr/>
        </p:nvCxnSpPr>
        <p:spPr>
          <a:xfrm>
            <a:off x="0" y="3560343"/>
            <a:ext cx="12192000" cy="0"/>
          </a:xfrm>
          <a:prstGeom prst="lin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xmlns="" id="{91718BF5-43AB-9517-0C51-287F910FA923}"/>
              </a:ext>
            </a:extLst>
          </p:cNvPr>
          <p:cNvSpPr txBox="1"/>
          <p:nvPr/>
        </p:nvSpPr>
        <p:spPr>
          <a:xfrm>
            <a:off x="8054043" y="1934596"/>
            <a:ext cx="394537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b="1" i="1" dirty="0">
                <a:solidFill>
                  <a:srgbClr val="FF0000"/>
                </a:solidFill>
              </a:rPr>
              <a:t>* 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Michel 1991 </a:t>
            </a:r>
            <a:r>
              <a:rPr lang="en-US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Theory of Neutron Star Magnetospheres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 algn="r"/>
            <a:r>
              <a:rPr lang="en-US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Universty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of Chicago Press</a:t>
            </a:r>
            <a:endParaRPr lang="x-none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xmlns="" id="{2B56C7A6-BFFE-4997-99D9-A6758FDF924F}"/>
              </a:ext>
            </a:extLst>
          </p:cNvPr>
          <p:cNvSpPr txBox="1"/>
          <p:nvPr/>
        </p:nvSpPr>
        <p:spPr>
          <a:xfrm>
            <a:off x="4544392" y="2404935"/>
            <a:ext cx="19986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 b="1" dirty="0">
                <a:solidFill>
                  <a:srgbClr val="CF0A02"/>
                </a:solidFill>
              </a:rPr>
              <a:t>S</a:t>
            </a:r>
            <a:r>
              <a:rPr lang="x-none" sz="1200" b="1" dirty="0">
                <a:solidFill>
                  <a:srgbClr val="CF0A02"/>
                </a:solidFill>
              </a:rPr>
              <a:t>plit-monopole for PWN </a:t>
            </a:r>
          </a:p>
          <a:p>
            <a:pPr algn="ctr"/>
            <a:r>
              <a:rPr lang="x-none" sz="1200" b="1" dirty="0">
                <a:solidFill>
                  <a:srgbClr val="CF0A02"/>
                </a:solidFill>
              </a:rPr>
              <a:t>separated by a</a:t>
            </a:r>
            <a:r>
              <a:rPr lang="x-none" sz="1200" dirty="0">
                <a:solidFill>
                  <a:srgbClr val="CF0A02"/>
                </a:solidFill>
              </a:rPr>
              <a:t> </a:t>
            </a:r>
            <a:r>
              <a:rPr lang="x-none" sz="1200" b="1" dirty="0">
                <a:solidFill>
                  <a:srgbClr val="CF0A02"/>
                </a:solidFill>
              </a:rPr>
              <a:t>discontinuity</a:t>
            </a:r>
          </a:p>
          <a:p>
            <a:pPr algn="ctr"/>
            <a:r>
              <a:rPr lang="x-none" sz="1200" b="1" dirty="0">
                <a:solidFill>
                  <a:srgbClr val="088304"/>
                </a:solidFill>
              </a:rPr>
              <a:t>on the equator </a:t>
            </a:r>
            <a:r>
              <a:rPr lang="en-US" sz="1200" b="1" dirty="0">
                <a:solidFill>
                  <a:srgbClr val="088304"/>
                </a:solidFill>
              </a:rPr>
              <a:t>of </a:t>
            </a:r>
            <a:r>
              <a:rPr lang="x-none" sz="1200" b="1" dirty="0">
                <a:solidFill>
                  <a:srgbClr val="088304"/>
                </a:solidFill>
              </a:rPr>
              <a:t>B</a:t>
            </a:r>
            <a:r>
              <a:rPr lang="x-none" sz="1200" b="1" baseline="-25000" dirty="0">
                <a:solidFill>
                  <a:srgbClr val="088304"/>
                </a:solidFill>
              </a:rPr>
              <a:t>radial</a:t>
            </a:r>
            <a:r>
              <a:rPr lang="x-none" sz="1200" b="1" dirty="0">
                <a:solidFill>
                  <a:srgbClr val="088304"/>
                </a:solidFill>
              </a:rPr>
              <a:t> </a:t>
            </a:r>
          </a:p>
          <a:p>
            <a:pPr algn="ctr"/>
            <a:r>
              <a:rPr lang="x-none" sz="1200" b="1" dirty="0">
                <a:solidFill>
                  <a:srgbClr val="088304"/>
                </a:solidFill>
              </a:rPr>
              <a:t>&amp; a singular j</a:t>
            </a:r>
            <a:r>
              <a:rPr lang="en-US" sz="1200" b="1" baseline="-25000" dirty="0">
                <a:solidFill>
                  <a:srgbClr val="088304"/>
                </a:solidFill>
              </a:rPr>
              <a:t>tor</a:t>
            </a:r>
            <a:r>
              <a:rPr lang="x-none" sz="1200" b="1" dirty="0">
                <a:solidFill>
                  <a:srgbClr val="088304"/>
                </a:solidFill>
              </a:rPr>
              <a:t> current layer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xmlns="" id="{1DA4270B-3BED-6420-1D3D-9AFB891AEC8C}"/>
              </a:ext>
            </a:extLst>
          </p:cNvPr>
          <p:cNvCxnSpPr>
            <a:cxnSpLocks/>
          </p:cNvCxnSpPr>
          <p:nvPr/>
        </p:nvCxnSpPr>
        <p:spPr>
          <a:xfrm flipV="1">
            <a:off x="6493321" y="1954692"/>
            <a:ext cx="1101202" cy="905498"/>
          </a:xfrm>
          <a:prstGeom prst="straightConnector1">
            <a:avLst/>
          </a:prstGeom>
          <a:ln w="25400">
            <a:gradFill>
              <a:gsLst>
                <a:gs pos="0">
                  <a:srgbClr val="FF0000"/>
                </a:gs>
                <a:gs pos="39000">
                  <a:srgbClr val="FA8675"/>
                </a:gs>
                <a:gs pos="6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0908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51C72B84-970F-2A2A-67E0-11F355B02572}"/>
              </a:ext>
            </a:extLst>
          </p:cNvPr>
          <p:cNvSpPr txBox="1"/>
          <p:nvPr/>
        </p:nvSpPr>
        <p:spPr>
          <a:xfrm>
            <a:off x="4991590" y="3902633"/>
            <a:ext cx="3551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BB55A1"/>
                </a:solidFill>
              </a:rPr>
              <a:t>b</a:t>
            </a:r>
            <a:r>
              <a:rPr lang="x-none" i="1" dirty="0">
                <a:solidFill>
                  <a:srgbClr val="BB55A1"/>
                </a:solidFill>
              </a:rPr>
              <a:t>y enlarged field-line-tracing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DDE6EC6-85F7-5C15-3783-2EB38C717BCE}"/>
              </a:ext>
            </a:extLst>
          </p:cNvPr>
          <p:cNvSpPr txBox="1"/>
          <p:nvPr/>
        </p:nvSpPr>
        <p:spPr>
          <a:xfrm>
            <a:off x="186230" y="2429477"/>
            <a:ext cx="116268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2400" b="1" i="1" dirty="0"/>
              <a:t>2 ffmf fields contiguous with </a:t>
            </a:r>
            <a:r>
              <a:rPr lang="en-GB" sz="2400" b="1" i="1" dirty="0"/>
              <a:t>o</a:t>
            </a:r>
            <a:r>
              <a:rPr lang="x-none" sz="2400" b="1" i="1" dirty="0"/>
              <a:t>pposite µ</a:t>
            </a:r>
            <a:r>
              <a:rPr lang="x-none" sz="2400" i="1" dirty="0"/>
              <a:t>: </a:t>
            </a:r>
            <a:r>
              <a:rPr lang="x-none" sz="2400" b="1" i="1" dirty="0"/>
              <a:t>µ&gt;0 on upper and µ&lt;0 on lower emispher</a:t>
            </a:r>
            <a:r>
              <a:rPr lang="en-GB" sz="2400" b="1" i="1" dirty="0"/>
              <a:t>e:</a:t>
            </a:r>
            <a:endParaRPr lang="x-none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9C3FFDD2-341C-58D7-BA7D-7DA202EEB863}"/>
              </a:ext>
            </a:extLst>
          </p:cNvPr>
          <p:cNvSpPr txBox="1"/>
          <p:nvPr/>
        </p:nvSpPr>
        <p:spPr>
          <a:xfrm>
            <a:off x="5122528" y="4799333"/>
            <a:ext cx="68253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x-none" sz="2400" b="1" dirty="0">
                <a:solidFill>
                  <a:srgbClr val="BA54A0"/>
                </a:solidFill>
              </a:rPr>
              <a:t>double tori for PWN separated by a</a:t>
            </a:r>
            <a:r>
              <a:rPr lang="x-none" sz="2400" dirty="0"/>
              <a:t> </a:t>
            </a:r>
            <a:r>
              <a:rPr lang="x-none" sz="2400" b="1" dirty="0">
                <a:solidFill>
                  <a:srgbClr val="BA54A0"/>
                </a:solidFill>
              </a:rPr>
              <a:t>discontinuity</a:t>
            </a:r>
          </a:p>
          <a:p>
            <a:pPr algn="just"/>
            <a:r>
              <a:rPr lang="x-none" sz="2400" b="1" dirty="0">
                <a:solidFill>
                  <a:srgbClr val="BA54A0"/>
                </a:solidFill>
              </a:rPr>
              <a:t>on the equator </a:t>
            </a:r>
            <a:r>
              <a:rPr lang="en-US" sz="2400" b="1" dirty="0">
                <a:solidFill>
                  <a:srgbClr val="BA54A0"/>
                </a:solidFill>
              </a:rPr>
              <a:t>of </a:t>
            </a:r>
            <a:r>
              <a:rPr lang="x-none" sz="2400" b="1" dirty="0">
                <a:solidFill>
                  <a:srgbClr val="BA52A1"/>
                </a:solidFill>
              </a:rPr>
              <a:t>B</a:t>
            </a:r>
            <a:r>
              <a:rPr lang="x-none" sz="2400" b="1" baseline="-25000" dirty="0">
                <a:solidFill>
                  <a:srgbClr val="BA52A1"/>
                </a:solidFill>
              </a:rPr>
              <a:t>radial</a:t>
            </a:r>
            <a:r>
              <a:rPr lang="x-none" sz="2400" b="1" dirty="0">
                <a:solidFill>
                  <a:srgbClr val="BA52A1"/>
                </a:solidFill>
              </a:rPr>
              <a:t> &amp; a </a:t>
            </a:r>
            <a:r>
              <a:rPr lang="x-none" sz="2400" b="1" dirty="0">
                <a:solidFill>
                  <a:srgbClr val="BA54A0"/>
                </a:solidFill>
              </a:rPr>
              <a:t>singular j</a:t>
            </a:r>
            <a:r>
              <a:rPr lang="en-US" sz="2400" b="1" baseline="-25000" dirty="0">
                <a:solidFill>
                  <a:srgbClr val="BA54A0"/>
                </a:solidFill>
              </a:rPr>
              <a:t>tor</a:t>
            </a:r>
            <a:r>
              <a:rPr lang="x-none" sz="2400" b="1" dirty="0">
                <a:solidFill>
                  <a:srgbClr val="BA54A0"/>
                </a:solidFill>
              </a:rPr>
              <a:t> current layer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96B3F678-ADF8-8CAD-7AF9-0BC343FF6B0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3695" y="3664991"/>
            <a:ext cx="4427509" cy="314537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5ACBCA13-CC8C-1A4C-CD1A-A1C81CF3F883}"/>
              </a:ext>
            </a:extLst>
          </p:cNvPr>
          <p:cNvSpPr txBox="1"/>
          <p:nvPr/>
        </p:nvSpPr>
        <p:spPr>
          <a:xfrm>
            <a:off x="5122528" y="5817148"/>
            <a:ext cx="6128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PWN double tori </a:t>
            </a:r>
            <a:r>
              <a:rPr lang="x-none" sz="2400" b="1" i="1" dirty="0">
                <a:solidFill>
                  <a:srgbClr val="FF0000"/>
                </a:solidFill>
              </a:rPr>
              <a:t>ffmf</a:t>
            </a:r>
            <a:r>
              <a:rPr lang="x-none" sz="2400" b="1" dirty="0">
                <a:solidFill>
                  <a:srgbClr val="FF0000"/>
                </a:solidFill>
              </a:rPr>
              <a:t> model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c</a:t>
            </a:r>
            <a:r>
              <a:rPr lang="x-none" sz="2400" b="1" dirty="0">
                <a:solidFill>
                  <a:srgbClr val="FF0000"/>
                </a:solidFill>
              </a:rPr>
              <a:t>an generalize  the split-monopole </a:t>
            </a:r>
            <a:r>
              <a:rPr lang="x-none" sz="2400" b="1" i="1" dirty="0">
                <a:solidFill>
                  <a:srgbClr val="FF0000"/>
                </a:solidFill>
              </a:rPr>
              <a:t>ffmf</a:t>
            </a:r>
            <a:r>
              <a:rPr lang="x-none" sz="2400" b="1" dirty="0">
                <a:solidFill>
                  <a:srgbClr val="FF0000"/>
                </a:solidFill>
              </a:rPr>
              <a:t> model</a:t>
            </a:r>
          </a:p>
        </p:txBody>
      </p:sp>
      <p:sp>
        <p:nvSpPr>
          <p:cNvPr id="14" name="Slide Number Placeholder 1">
            <a:extLst>
              <a:ext uri="{FF2B5EF4-FFF2-40B4-BE49-F238E27FC236}">
                <a16:creationId xmlns:a16="http://schemas.microsoft.com/office/drawing/2014/main" xmlns="" id="{2A9E2836-4BF4-E917-0BAB-0F75B3F5A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1000" y="6465583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39</a:t>
            </a:fld>
            <a:endParaRPr lang="x-none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3B6387CE-32AE-D3F4-D58C-886877FE354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7445651" y="583914"/>
            <a:ext cx="519696" cy="187699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87364C04-9624-B017-EF2F-8B38E12E402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6536417" y="577052"/>
            <a:ext cx="577095" cy="187699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CBC76E66-D4FB-AC30-0CF7-1D1ECAE59089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557482" y="529454"/>
            <a:ext cx="594736" cy="1931457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1CBC58DA-3977-10B4-9B9C-BDE2347F13C5}"/>
              </a:ext>
            </a:extLst>
          </p:cNvPr>
          <p:cNvCxnSpPr>
            <a:cxnSpLocks/>
          </p:cNvCxnSpPr>
          <p:nvPr/>
        </p:nvCxnSpPr>
        <p:spPr>
          <a:xfrm>
            <a:off x="6426193" y="602135"/>
            <a:ext cx="42340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B8E3CF60-71ED-D71C-B853-0AF59B7F2B5B}"/>
              </a:ext>
            </a:extLst>
          </p:cNvPr>
          <p:cNvSpPr txBox="1"/>
          <p:nvPr/>
        </p:nvSpPr>
        <p:spPr>
          <a:xfrm>
            <a:off x="7107428" y="1375656"/>
            <a:ext cx="313126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+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AE4828C1-1C67-2A4A-E5FB-BE45E70A1F9E}"/>
              </a:ext>
            </a:extLst>
          </p:cNvPr>
          <p:cNvSpPr txBox="1"/>
          <p:nvPr/>
        </p:nvSpPr>
        <p:spPr>
          <a:xfrm>
            <a:off x="8144653" y="1366897"/>
            <a:ext cx="2064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=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xmlns="" id="{8E349B3E-BD7A-FA97-AE2A-0E30FC572EAD}"/>
              </a:ext>
            </a:extLst>
          </p:cNvPr>
          <p:cNvCxnSpPr>
            <a:cxnSpLocks/>
          </p:cNvCxnSpPr>
          <p:nvPr/>
        </p:nvCxnSpPr>
        <p:spPr>
          <a:xfrm>
            <a:off x="6536417" y="2345850"/>
            <a:ext cx="42340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DE2BA9B5-5428-32E4-FE47-86489D41D9E9}"/>
              </a:ext>
            </a:extLst>
          </p:cNvPr>
          <p:cNvSpPr txBox="1"/>
          <p:nvPr/>
        </p:nvSpPr>
        <p:spPr>
          <a:xfrm>
            <a:off x="258759" y="835655"/>
            <a:ext cx="58912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i="1" dirty="0"/>
              <a:t>looking under the rug of the equator…</a:t>
            </a:r>
          </a:p>
          <a:p>
            <a:r>
              <a:rPr lang="en-US" sz="2000" dirty="0"/>
              <a:t>summing 2 odd-parity  CK + F </a:t>
            </a:r>
            <a:r>
              <a:rPr lang="en-US" sz="2000" i="1" dirty="0" err="1"/>
              <a:t>ffmf</a:t>
            </a:r>
            <a:r>
              <a:rPr lang="en-US" sz="2000" dirty="0"/>
              <a:t> with the same </a:t>
            </a:r>
            <a:r>
              <a:rPr lang="en-US" sz="2000" i="1" dirty="0"/>
              <a:t>µ…</a:t>
            </a:r>
          </a:p>
          <a:p>
            <a:r>
              <a:rPr lang="en-GB" sz="2000" dirty="0"/>
              <a:t>g</a:t>
            </a:r>
            <a:r>
              <a:rPr lang="x-none" sz="2000" dirty="0"/>
              <a:t>ives </a:t>
            </a:r>
            <a:r>
              <a:rPr lang="en-GB" sz="2000" dirty="0"/>
              <a:t>o</a:t>
            </a:r>
            <a:r>
              <a:rPr lang="x-none" sz="2000" dirty="0"/>
              <a:t>pposite </a:t>
            </a:r>
            <a:r>
              <a:rPr lang="x-none" sz="2000" b="1" dirty="0"/>
              <a:t>B</a:t>
            </a:r>
            <a:r>
              <a:rPr lang="x-none" sz="2000" b="1" baseline="-25000" dirty="0"/>
              <a:t>vertical</a:t>
            </a:r>
            <a:r>
              <a:rPr lang="x-none" sz="2000" baseline="-25000" dirty="0"/>
              <a:t> </a:t>
            </a:r>
            <a:r>
              <a:rPr lang="en-GB" sz="2000" dirty="0"/>
              <a:t>o</a:t>
            </a:r>
            <a:r>
              <a:rPr lang="x-none" sz="2000" dirty="0"/>
              <a:t>n the 2 emispheres, not right!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xmlns="" id="{B72A71F0-8BD7-C36B-638C-85CD0863EE48}"/>
              </a:ext>
            </a:extLst>
          </p:cNvPr>
          <p:cNvCxnSpPr>
            <a:cxnSpLocks/>
          </p:cNvCxnSpPr>
          <p:nvPr/>
        </p:nvCxnSpPr>
        <p:spPr>
          <a:xfrm flipV="1">
            <a:off x="6426193" y="529454"/>
            <a:ext cx="2889034" cy="1931457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xmlns="" id="{F62876A0-0F55-E64C-0463-13C691A97230}"/>
              </a:ext>
            </a:extLst>
          </p:cNvPr>
          <p:cNvCxnSpPr>
            <a:cxnSpLocks/>
          </p:cNvCxnSpPr>
          <p:nvPr/>
        </p:nvCxnSpPr>
        <p:spPr>
          <a:xfrm>
            <a:off x="6459745" y="577051"/>
            <a:ext cx="2758079" cy="185228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57031B2B-24C4-D076-A50B-0E248102D396}"/>
              </a:ext>
            </a:extLst>
          </p:cNvPr>
          <p:cNvSpPr txBox="1"/>
          <p:nvPr/>
        </p:nvSpPr>
        <p:spPr>
          <a:xfrm>
            <a:off x="9409317" y="1300951"/>
            <a:ext cx="2274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i="1" dirty="0"/>
              <a:t>magnetic flux surfaces</a:t>
            </a:r>
            <a:endParaRPr lang="x-none" dirty="0"/>
          </a:p>
        </p:txBody>
      </p:sp>
      <p:pic>
        <p:nvPicPr>
          <p:cNvPr id="26" name="Picture 25" title="Error converting from MathML to accessible text.">
            <a:extLst>
              <a:ext uri="{FF2B5EF4-FFF2-40B4-BE49-F238E27FC236}">
                <a16:creationId xmlns:a16="http://schemas.microsoft.com/office/drawing/2014/main" xmlns="" id="{5084DA43-C2D8-885F-60F4-2662B1C0ACC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0933" y="2835221"/>
            <a:ext cx="9331436" cy="538058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FB04D417-BA68-16A4-1633-0D903F1B48A9}"/>
              </a:ext>
            </a:extLst>
          </p:cNvPr>
          <p:cNvSpPr txBox="1"/>
          <p:nvPr/>
        </p:nvSpPr>
        <p:spPr>
          <a:xfrm>
            <a:off x="0" y="-7585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en-GB" sz="3000" b="1" dirty="0" err="1">
                <a:solidFill>
                  <a:srgbClr val="FFFF00"/>
                </a:solidFill>
                <a:effectLst/>
              </a:rPr>
              <a:t>jet+torus</a:t>
            </a:r>
            <a:r>
              <a:rPr lang="en-GB" sz="3000" b="1" dirty="0">
                <a:solidFill>
                  <a:srgbClr val="FFFF00"/>
                </a:solidFill>
                <a:effectLst/>
              </a:rPr>
              <a:t> model requires 2 </a:t>
            </a:r>
            <a:r>
              <a:rPr lang="en-GB" sz="3000" b="1" i="1" dirty="0" err="1">
                <a:solidFill>
                  <a:srgbClr val="FFFF00"/>
                </a:solidFill>
                <a:effectLst/>
              </a:rPr>
              <a:t>ffmf</a:t>
            </a:r>
            <a:r>
              <a:rPr lang="en-GB" sz="3000" b="1" i="1" dirty="0">
                <a:solidFill>
                  <a:srgbClr val="FFFF00"/>
                </a:solidFill>
                <a:effectLst/>
              </a:rPr>
              <a:t> </a:t>
            </a:r>
            <a:r>
              <a:rPr lang="en-GB" sz="3000" b="1" dirty="0">
                <a:solidFill>
                  <a:srgbClr val="FFFF00"/>
                </a:solidFill>
                <a:effectLst/>
              </a:rPr>
              <a:t>with opposite </a:t>
            </a:r>
            <a:r>
              <a:rPr lang="en-GB" sz="3000" b="1" i="1" dirty="0">
                <a:solidFill>
                  <a:srgbClr val="FFFF00"/>
                </a:solidFill>
                <a:effectLst/>
              </a:rPr>
              <a:t>µ</a:t>
            </a:r>
            <a:r>
              <a:rPr lang="en-GB" sz="3000" b="1" dirty="0">
                <a:solidFill>
                  <a:srgbClr val="FFFF00"/>
                </a:solidFill>
                <a:effectLst/>
              </a:rPr>
              <a:t> on the 2 sides of equator</a:t>
            </a:r>
            <a:endParaRPr lang="x-none" sz="3000" dirty="0">
              <a:solidFill>
                <a:srgbClr val="FFFF00"/>
              </a:solidFill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xmlns="" id="{E6EB8898-6917-C743-585F-7C29AA19621C}"/>
              </a:ext>
            </a:extLst>
          </p:cNvPr>
          <p:cNvCxnSpPr/>
          <p:nvPr/>
        </p:nvCxnSpPr>
        <p:spPr>
          <a:xfrm>
            <a:off x="186230" y="5248394"/>
            <a:ext cx="6290991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xmlns="" id="{AEAA60DB-48A1-C0CE-9500-DE3809BB2E7F}"/>
              </a:ext>
            </a:extLst>
          </p:cNvPr>
          <p:cNvCxnSpPr/>
          <p:nvPr/>
        </p:nvCxnSpPr>
        <p:spPr>
          <a:xfrm flipH="1">
            <a:off x="4691204" y="4249133"/>
            <a:ext cx="807553" cy="804781"/>
          </a:xfrm>
          <a:prstGeom prst="straightConnector1">
            <a:avLst/>
          </a:prstGeom>
          <a:ln w="19050">
            <a:solidFill>
              <a:srgbClr val="BB55A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xmlns="" id="{4DAED83A-F4B1-BE4E-453D-6B470DBFA554}"/>
              </a:ext>
            </a:extLst>
          </p:cNvPr>
          <p:cNvSpPr txBox="1"/>
          <p:nvPr/>
        </p:nvSpPr>
        <p:spPr>
          <a:xfrm>
            <a:off x="186230" y="3340203"/>
            <a:ext cx="289017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i="1" dirty="0">
                <a:latin typeface="Calibri" panose="020F0502020204030204" pitchFamily="34" charset="0"/>
                <a:cs typeface="Calibri" panose="020F0502020204030204" pitchFamily="34" charset="0"/>
              </a:rPr>
              <a:t>by cross-sections of flux surfaces</a:t>
            </a:r>
            <a:endParaRPr lang="x-none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8" name="Down Arrow 57">
            <a:extLst>
              <a:ext uri="{FF2B5EF4-FFF2-40B4-BE49-F238E27FC236}">
                <a16:creationId xmlns:a16="http://schemas.microsoft.com/office/drawing/2014/main" xmlns="" id="{995B1BB0-FFB9-07FF-27A8-7F1C614FEB7A}"/>
              </a:ext>
            </a:extLst>
          </p:cNvPr>
          <p:cNvSpPr/>
          <p:nvPr/>
        </p:nvSpPr>
        <p:spPr>
          <a:xfrm>
            <a:off x="3223725" y="3274026"/>
            <a:ext cx="148125" cy="378570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87981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8340EE2-37C8-C466-95A0-E99614DD30A8}"/>
              </a:ext>
            </a:extLst>
          </p:cNvPr>
          <p:cNvSpPr txBox="1"/>
          <p:nvPr/>
        </p:nvSpPr>
        <p:spPr>
          <a:xfrm>
            <a:off x="3442097" y="2995474"/>
            <a:ext cx="56485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sz="1800" b="1" dirty="0"/>
              <a:t>the 2 hemisphere have:</a:t>
            </a:r>
          </a:p>
          <a:p>
            <a:pPr algn="ctr"/>
            <a:r>
              <a:rPr lang="en-GB" sz="1800" b="1" dirty="0">
                <a:solidFill>
                  <a:srgbClr val="31B024"/>
                </a:solidFill>
              </a:rPr>
              <a:t>• o</a:t>
            </a:r>
            <a:r>
              <a:rPr lang="x-none" sz="1800" b="1" dirty="0">
                <a:solidFill>
                  <a:srgbClr val="31B024"/>
                </a:solidFill>
              </a:rPr>
              <a:t>pposite toroidal fields 	</a:t>
            </a:r>
            <a:r>
              <a:rPr lang="x-none" sz="1800" b="1" dirty="0">
                <a:solidFill>
                  <a:srgbClr val="5811A8"/>
                </a:solidFill>
              </a:rPr>
              <a:t>• aligned toroidal currents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294E5983-D714-6193-14F6-E6E004899C8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45985" y="-1"/>
            <a:ext cx="2039893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B92CAD7E-E51F-35E9-FE2B-661AB44CC42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5430" y="0"/>
            <a:ext cx="20574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4E459347-FF6F-2BA0-C3A7-9132F7EDEB6F}"/>
              </a:ext>
            </a:extLst>
          </p:cNvPr>
          <p:cNvSpPr txBox="1"/>
          <p:nvPr/>
        </p:nvSpPr>
        <p:spPr>
          <a:xfrm>
            <a:off x="2446015" y="2967335"/>
            <a:ext cx="7168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5400" i="1" dirty="0">
                <a:solidFill>
                  <a:srgbClr val="31B024"/>
                </a:solidFill>
              </a:rPr>
              <a:t>B</a:t>
            </a:r>
            <a:r>
              <a:rPr lang="el-GR" sz="2800" i="1" baseline="-25000" dirty="0">
                <a:solidFill>
                  <a:srgbClr val="31B024"/>
                </a:solidFill>
              </a:rPr>
              <a:t>φ</a:t>
            </a:r>
            <a:endParaRPr lang="x-none" sz="2800" i="1" baseline="-25000" dirty="0">
              <a:solidFill>
                <a:srgbClr val="31B024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3BC58475-8F42-E7F9-8B33-2F17E2EC4973}"/>
              </a:ext>
            </a:extLst>
          </p:cNvPr>
          <p:cNvSpPr txBox="1"/>
          <p:nvPr/>
        </p:nvSpPr>
        <p:spPr>
          <a:xfrm>
            <a:off x="9293617" y="2981404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i="1" baseline="-25000" dirty="0">
                <a:solidFill>
                  <a:srgbClr val="5811A8"/>
                </a:solidFill>
              </a:rPr>
              <a:t>j</a:t>
            </a:r>
            <a:r>
              <a:rPr lang="el-GR" sz="2800" i="1" baseline="-25000" dirty="0">
                <a:solidFill>
                  <a:srgbClr val="5811A8"/>
                </a:solidFill>
              </a:rPr>
              <a:t>φ</a:t>
            </a:r>
            <a:endParaRPr lang="x-none" sz="2800" i="1" baseline="-25000" dirty="0">
              <a:solidFill>
                <a:srgbClr val="5811A8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9961B48C-F4A9-C0E8-42C3-1379086FAA5B}"/>
              </a:ext>
            </a:extLst>
          </p:cNvPr>
          <p:cNvSpPr txBox="1"/>
          <p:nvPr/>
        </p:nvSpPr>
        <p:spPr>
          <a:xfrm>
            <a:off x="3442097" y="0"/>
            <a:ext cx="5307805" cy="1015663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srgbClr val="FFFF00"/>
                </a:solidFill>
                <a:effectLst/>
              </a:rPr>
              <a:t>symmetries &amp; anti-symmetries </a:t>
            </a:r>
          </a:p>
          <a:p>
            <a:pPr algn="ctr"/>
            <a:r>
              <a:rPr lang="en-GB" sz="3000" b="1" dirty="0">
                <a:solidFill>
                  <a:srgbClr val="FFFF00"/>
                </a:solidFill>
                <a:effectLst/>
              </a:rPr>
              <a:t>on the 2 sides of equator</a:t>
            </a:r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14" name="Slide Number Placeholder 1">
            <a:extLst>
              <a:ext uri="{FF2B5EF4-FFF2-40B4-BE49-F238E27FC236}">
                <a16:creationId xmlns:a16="http://schemas.microsoft.com/office/drawing/2014/main" xmlns="" id="{F095F67C-AB1C-0B42-92B3-CC6F174AE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40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336063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1">
            <a:extLst>
              <a:ext uri="{FF2B5EF4-FFF2-40B4-BE49-F238E27FC236}">
                <a16:creationId xmlns:a16="http://schemas.microsoft.com/office/drawing/2014/main" xmlns="" id="{C10F2A4C-3689-A6D2-FE75-C282EFACD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41</a:t>
            </a:fld>
            <a:endParaRPr lang="x-non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D1270082-F3B6-0783-C187-7CFBD9DE536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90394" y="974066"/>
            <a:ext cx="4261757" cy="5682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2D02E3F5-23A9-8906-AF4E-5A0333A674D6}"/>
              </a:ext>
            </a:extLst>
          </p:cNvPr>
          <p:cNvSpPr txBox="1"/>
          <p:nvPr/>
        </p:nvSpPr>
        <p:spPr>
          <a:xfrm>
            <a:off x="2816705" y="1993512"/>
            <a:ext cx="2009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ea typeface="Times New Roman" panose="02020603050405020304" pitchFamily="18" charset="0"/>
              </a:rPr>
              <a:t>3rd-4th zero of j</a:t>
            </a:r>
            <a:r>
              <a:rPr lang="x-none" sz="1800" i="1" baseline="-25000" dirty="0">
                <a:ea typeface="Times New Roman" panose="02020603050405020304" pitchFamily="18" charset="0"/>
              </a:rPr>
              <a:t>2</a:t>
            </a:r>
            <a:r>
              <a:rPr lang="x-none" sz="1800" i="1" dirty="0">
                <a:ea typeface="Times New Roman" panose="02020603050405020304" pitchFamily="18" charset="0"/>
              </a:rPr>
              <a:t>(x)</a:t>
            </a:r>
            <a:endParaRPr lang="x-none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6F1AF62D-F02C-4ADB-6F81-BB68244C5696}"/>
              </a:ext>
            </a:extLst>
          </p:cNvPr>
          <p:cNvSpPr txBox="1"/>
          <p:nvPr/>
        </p:nvSpPr>
        <p:spPr>
          <a:xfrm>
            <a:off x="4415874" y="1416666"/>
            <a:ext cx="2009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ea typeface="Times New Roman" panose="02020603050405020304" pitchFamily="18" charset="0"/>
              </a:rPr>
              <a:t>5th-6th zero of j</a:t>
            </a:r>
            <a:r>
              <a:rPr lang="x-none" sz="1800" i="1" baseline="-25000" dirty="0">
                <a:ea typeface="Times New Roman" panose="02020603050405020304" pitchFamily="18" charset="0"/>
              </a:rPr>
              <a:t>2</a:t>
            </a:r>
            <a:r>
              <a:rPr lang="x-none" sz="1800" i="1" dirty="0">
                <a:ea typeface="Times New Roman" panose="02020603050405020304" pitchFamily="18" charset="0"/>
              </a:rPr>
              <a:t>(x)</a:t>
            </a:r>
            <a:endParaRPr lang="x-none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163B8751-9615-FACB-C601-29336134DAFD}"/>
              </a:ext>
            </a:extLst>
          </p:cNvPr>
          <p:cNvSpPr txBox="1"/>
          <p:nvPr/>
        </p:nvSpPr>
        <p:spPr>
          <a:xfrm>
            <a:off x="5917674" y="744547"/>
            <a:ext cx="2009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ea typeface="Times New Roman" panose="02020603050405020304" pitchFamily="18" charset="0"/>
              </a:rPr>
              <a:t>7th-8th zero of j</a:t>
            </a:r>
            <a:r>
              <a:rPr lang="x-none" sz="1800" i="1" baseline="-25000" dirty="0">
                <a:ea typeface="Times New Roman" panose="02020603050405020304" pitchFamily="18" charset="0"/>
              </a:rPr>
              <a:t>2</a:t>
            </a:r>
            <a:r>
              <a:rPr lang="x-none" sz="1800" i="1" dirty="0">
                <a:ea typeface="Times New Roman" panose="02020603050405020304" pitchFamily="18" charset="0"/>
              </a:rPr>
              <a:t>(x)</a:t>
            </a:r>
            <a:endParaRPr lang="x-none" sz="1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CE580AB1-53F0-A8BE-7DB7-F8D4CF8FADB9}"/>
              </a:ext>
            </a:extLst>
          </p:cNvPr>
          <p:cNvSpPr txBox="1"/>
          <p:nvPr/>
        </p:nvSpPr>
        <p:spPr>
          <a:xfrm>
            <a:off x="0" y="-4901"/>
            <a:ext cx="12201420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PWN double tori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r>
              <a:rPr kumimoji="0" lang="en-GB" sz="30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varying elongation of jets with respect to torus diameter</a:t>
            </a:r>
            <a:endParaRPr kumimoji="0" lang="x-none" sz="2000" b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A79780C1-BB96-BC83-616A-A58985E613DC}"/>
              </a:ext>
            </a:extLst>
          </p:cNvPr>
          <p:cNvSpPr txBox="1"/>
          <p:nvPr/>
        </p:nvSpPr>
        <p:spPr>
          <a:xfrm>
            <a:off x="1565413" y="5929167"/>
            <a:ext cx="60810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for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PWN the most plausible 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seem</a:t>
            </a:r>
          </a:p>
          <a:p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the ones with more elongated jets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xmlns="" id="{0282E08D-544F-C66D-FCB6-10C87C0B7D84}"/>
              </a:ext>
            </a:extLst>
          </p:cNvPr>
          <p:cNvCxnSpPr>
            <a:cxnSpLocks/>
          </p:cNvCxnSpPr>
          <p:nvPr/>
        </p:nvCxnSpPr>
        <p:spPr>
          <a:xfrm flipV="1">
            <a:off x="6126301" y="5961832"/>
            <a:ext cx="0" cy="76566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092D701E-699C-308F-FB40-AC526B55914C}"/>
              </a:ext>
            </a:extLst>
          </p:cNvPr>
          <p:cNvSpPr txBox="1"/>
          <p:nvPr/>
        </p:nvSpPr>
        <p:spPr>
          <a:xfrm>
            <a:off x="6028705" y="3347513"/>
            <a:ext cx="611579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x-none" sz="2000" dirty="0">
                <a:latin typeface="Calibri" panose="020F0502020204030204" pitchFamily="34" charset="0"/>
                <a:cs typeface="Calibri" panose="020F0502020204030204" pitchFamily="34" charset="0"/>
              </a:rPr>
              <a:t>choosing odd-even zeroes in increasing</a:t>
            </a:r>
          </a:p>
          <a:p>
            <a:pPr algn="r"/>
            <a:r>
              <a:rPr lang="x-none" sz="2000" dirty="0">
                <a:latin typeface="Calibri" panose="020F0502020204030204" pitchFamily="34" charset="0"/>
                <a:cs typeface="Calibri" panose="020F0502020204030204" pitchFamily="34" charset="0"/>
              </a:rPr>
              <a:t>sequence: 3rd-4th, 5th-6th, 7th-8th, …</a:t>
            </a:r>
          </a:p>
          <a:p>
            <a:pPr algn="r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x-none" sz="2000" dirty="0">
                <a:latin typeface="Calibri" panose="020F0502020204030204" pitchFamily="34" charset="0"/>
                <a:cs typeface="Calibri" panose="020F0502020204030204" pitchFamily="34" charset="0"/>
              </a:rPr>
              <a:t>ore&amp; more extended  jets are obtained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38F5079F-9D41-9FFB-A717-D02EB94502A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5705" y="1785998"/>
            <a:ext cx="2539416" cy="403941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37A596D8-8F6D-061C-EC72-3BED26B36002}"/>
              </a:ext>
            </a:extLst>
          </p:cNvPr>
          <p:cNvSpPr txBox="1"/>
          <p:nvPr/>
        </p:nvSpPr>
        <p:spPr>
          <a:xfrm>
            <a:off x="617386" y="722276"/>
            <a:ext cx="48034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latin typeface="Calibri" panose="020F0502020204030204" pitchFamily="34" charset="0"/>
                <a:cs typeface="Calibri" panose="020F0502020204030204" pitchFamily="34" charset="0"/>
              </a:rPr>
              <a:t>shown as</a:t>
            </a:r>
            <a:r>
              <a:rPr lang="el-GR" sz="18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sz="1800" i="1" dirty="0">
                <a:latin typeface="Calibri" panose="020F0502020204030204" pitchFamily="34" charset="0"/>
                <a:cs typeface="Calibri" panose="020F0502020204030204" pitchFamily="34" charset="0"/>
              </a:rPr>
              <a:t>ross sections of magnetic flux surfaces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FFD492BB-1687-D31A-974B-15CC42DFFEF3}"/>
              </a:ext>
            </a:extLst>
          </p:cNvPr>
          <p:cNvSpPr txBox="1"/>
          <p:nvPr/>
        </p:nvSpPr>
        <p:spPr>
          <a:xfrm>
            <a:off x="295705" y="1768608"/>
            <a:ext cx="615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chemeClr val="bg1"/>
                </a:solidFill>
              </a:rPr>
              <a:t>Crab</a:t>
            </a:r>
          </a:p>
        </p:txBody>
      </p:sp>
    </p:spTree>
    <p:extLst>
      <p:ext uri="{BB962C8B-B14F-4D97-AF65-F5344CB8AC3E}">
        <p14:creationId xmlns:p14="http://schemas.microsoft.com/office/powerpoint/2010/main" val="2868840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E6ECCE7B-A703-0182-26B7-5731489C68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7036" y="699134"/>
            <a:ext cx="6348151" cy="6049414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CC7DF2F-3886-0549-D183-15C323A78A5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66996" y="1470448"/>
            <a:ext cx="1500133" cy="488415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2FDBB5D1-4A67-F2C5-6F51-61C71CDE9680}"/>
              </a:ext>
            </a:extLst>
          </p:cNvPr>
          <p:cNvSpPr txBox="1"/>
          <p:nvPr/>
        </p:nvSpPr>
        <p:spPr>
          <a:xfrm>
            <a:off x="9446855" y="6064187"/>
            <a:ext cx="231664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GB" sz="1200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Keppens</a:t>
            </a:r>
            <a:r>
              <a:rPr lang="en-GB" sz="1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2014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MNRAS 438 278</a:t>
            </a:r>
            <a:endParaRPr lang="x-none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2608C11D-505F-9E65-84B4-494217763703}"/>
              </a:ext>
            </a:extLst>
          </p:cNvPr>
          <p:cNvSpPr txBox="1"/>
          <p:nvPr/>
        </p:nvSpPr>
        <p:spPr>
          <a:xfrm>
            <a:off x="0" y="-4901"/>
            <a:ext cx="12201420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PWN double tori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r>
              <a:rPr kumimoji="0" lang="en-GB" sz="30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compared to simulations by Versatile Advection Code*</a:t>
            </a:r>
            <a:endParaRPr kumimoji="0" lang="x-none" sz="2000" b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0C6C1104-EA0E-7926-806F-4D88A8BEA591}"/>
              </a:ext>
            </a:extLst>
          </p:cNvPr>
          <p:cNvSpPr txBox="1"/>
          <p:nvPr/>
        </p:nvSpPr>
        <p:spPr>
          <a:xfrm>
            <a:off x="247135" y="3318816"/>
            <a:ext cx="35779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>
                <a:solidFill>
                  <a:srgbClr val="5811A8"/>
                </a:solidFill>
              </a:rPr>
              <a:t>Double tori have:</a:t>
            </a:r>
          </a:p>
          <a:p>
            <a:r>
              <a:rPr lang="en-GB" sz="2400" b="1" dirty="0">
                <a:solidFill>
                  <a:srgbClr val="31B024"/>
                </a:solidFill>
              </a:rPr>
              <a:t>• o</a:t>
            </a:r>
            <a:r>
              <a:rPr lang="x-none" sz="2400" b="1" dirty="0">
                <a:solidFill>
                  <a:srgbClr val="31B024"/>
                </a:solidFill>
              </a:rPr>
              <a:t>pposite toroidal fields</a:t>
            </a:r>
          </a:p>
          <a:p>
            <a:r>
              <a:rPr lang="x-none" sz="2400" b="1" dirty="0">
                <a:solidFill>
                  <a:srgbClr val="5811A8"/>
                </a:solidFill>
              </a:rPr>
              <a:t>• aligned toroidal currents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xmlns="" id="{6CA60A33-B105-5F8E-E1F7-50E9CC24D3BE}"/>
              </a:ext>
            </a:extLst>
          </p:cNvPr>
          <p:cNvCxnSpPr/>
          <p:nvPr/>
        </p:nvCxnSpPr>
        <p:spPr>
          <a:xfrm>
            <a:off x="247135" y="3311611"/>
            <a:ext cx="10626811" cy="0"/>
          </a:xfrm>
          <a:prstGeom prst="line">
            <a:avLst/>
          </a:prstGeom>
          <a:ln w="19050">
            <a:solidFill>
              <a:srgbClr val="5811A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xmlns="" id="{5C120CC9-68B8-92A8-411C-52841CAC0E0F}"/>
              </a:ext>
            </a:extLst>
          </p:cNvPr>
          <p:cNvCxnSpPr/>
          <p:nvPr/>
        </p:nvCxnSpPr>
        <p:spPr>
          <a:xfrm>
            <a:off x="247134" y="4531502"/>
            <a:ext cx="10626811" cy="0"/>
          </a:xfrm>
          <a:prstGeom prst="line">
            <a:avLst/>
          </a:prstGeom>
          <a:ln w="19050">
            <a:solidFill>
              <a:srgbClr val="5811A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Slide Number Placeholder 1">
            <a:extLst>
              <a:ext uri="{FF2B5EF4-FFF2-40B4-BE49-F238E27FC236}">
                <a16:creationId xmlns:a16="http://schemas.microsoft.com/office/drawing/2014/main" xmlns="" id="{FA204287-43A7-9570-F095-9E517571E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42</a:t>
            </a:fld>
            <a:endParaRPr lang="x-none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xmlns="" id="{81253612-661F-CE7E-8E8B-7CE9DB259808}"/>
              </a:ext>
            </a:extLst>
          </p:cNvPr>
          <p:cNvSpPr txBox="1"/>
          <p:nvPr/>
        </p:nvSpPr>
        <p:spPr>
          <a:xfrm>
            <a:off x="721817" y="1095967"/>
            <a:ext cx="465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i="1" dirty="0">
                <a:solidFill>
                  <a:srgbClr val="BB55A1"/>
                </a:solidFill>
              </a:rPr>
              <a:t>PWN double tori ffmf model by field-line-tracing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xmlns="" id="{12680441-604C-B233-1B2B-A6E0938E156C}"/>
              </a:ext>
            </a:extLst>
          </p:cNvPr>
          <p:cNvSpPr txBox="1"/>
          <p:nvPr/>
        </p:nvSpPr>
        <p:spPr>
          <a:xfrm>
            <a:off x="9495250" y="4742076"/>
            <a:ext cx="2523191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31B024"/>
                </a:solidFill>
              </a:rPr>
              <a:t>secondary tori </a:t>
            </a:r>
            <a:r>
              <a:rPr lang="en-GB" b="1" dirty="0">
                <a:solidFill>
                  <a:srgbClr val="31B024"/>
                </a:solidFill>
              </a:rPr>
              <a:t>s</a:t>
            </a:r>
            <a:r>
              <a:rPr lang="x-none" b="1" dirty="0">
                <a:solidFill>
                  <a:srgbClr val="31B024"/>
                </a:solidFill>
              </a:rPr>
              <a:t>how up</a:t>
            </a:r>
          </a:p>
          <a:p>
            <a:r>
              <a:rPr lang="en-GB" b="1" dirty="0">
                <a:solidFill>
                  <a:srgbClr val="31B024"/>
                </a:solidFill>
              </a:rPr>
              <a:t>in n</a:t>
            </a:r>
            <a:r>
              <a:rPr lang="x-none" b="1" dirty="0">
                <a:solidFill>
                  <a:srgbClr val="31B024"/>
                </a:solidFill>
              </a:rPr>
              <a:t>umerical simulations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162B1439-EE42-CB2B-149A-4012F763EC1C}"/>
              </a:ext>
            </a:extLst>
          </p:cNvPr>
          <p:cNvSpPr txBox="1"/>
          <p:nvPr/>
        </p:nvSpPr>
        <p:spPr>
          <a:xfrm>
            <a:off x="9495250" y="2492978"/>
            <a:ext cx="2523191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x-none" b="1" dirty="0">
                <a:solidFill>
                  <a:srgbClr val="31B024"/>
                </a:solidFill>
              </a:rPr>
              <a:t>secondary tori </a:t>
            </a:r>
            <a:r>
              <a:rPr lang="en-GB" b="1" dirty="0">
                <a:solidFill>
                  <a:srgbClr val="31B024"/>
                </a:solidFill>
              </a:rPr>
              <a:t>s</a:t>
            </a:r>
            <a:r>
              <a:rPr lang="x-none" b="1" dirty="0">
                <a:solidFill>
                  <a:srgbClr val="31B024"/>
                </a:solidFill>
              </a:rPr>
              <a:t>how up</a:t>
            </a:r>
          </a:p>
          <a:p>
            <a:r>
              <a:rPr lang="en-GB" b="1" dirty="0">
                <a:solidFill>
                  <a:srgbClr val="31B024"/>
                </a:solidFill>
              </a:rPr>
              <a:t>in n</a:t>
            </a:r>
            <a:r>
              <a:rPr lang="x-none" b="1" dirty="0">
                <a:solidFill>
                  <a:srgbClr val="31B024"/>
                </a:solidFill>
              </a:rPr>
              <a:t>umerical simulations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xmlns="" id="{C7E6C5E3-7DF6-34A9-6E99-E2C7495AFF7A}"/>
              </a:ext>
            </a:extLst>
          </p:cNvPr>
          <p:cNvCxnSpPr>
            <a:cxnSpLocks/>
          </p:cNvCxnSpPr>
          <p:nvPr/>
        </p:nvCxnSpPr>
        <p:spPr>
          <a:xfrm>
            <a:off x="3666996" y="2508423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xmlns="" id="{6CB7D8AD-FC9B-B94F-E21E-2DFB88AFEE91}"/>
              </a:ext>
            </a:extLst>
          </p:cNvPr>
          <p:cNvCxnSpPr>
            <a:cxnSpLocks/>
          </p:cNvCxnSpPr>
          <p:nvPr/>
        </p:nvCxnSpPr>
        <p:spPr>
          <a:xfrm>
            <a:off x="3666996" y="3134159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xmlns="" id="{DF4920AC-BF01-77CC-2296-6726C3A45722}"/>
              </a:ext>
            </a:extLst>
          </p:cNvPr>
          <p:cNvCxnSpPr>
            <a:cxnSpLocks/>
          </p:cNvCxnSpPr>
          <p:nvPr/>
        </p:nvCxnSpPr>
        <p:spPr>
          <a:xfrm>
            <a:off x="3601657" y="4754433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xmlns="" id="{D52213FB-CE59-79A5-B572-6CEF46647B09}"/>
              </a:ext>
            </a:extLst>
          </p:cNvPr>
          <p:cNvCxnSpPr>
            <a:cxnSpLocks/>
          </p:cNvCxnSpPr>
          <p:nvPr/>
        </p:nvCxnSpPr>
        <p:spPr>
          <a:xfrm>
            <a:off x="3601657" y="5380169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xmlns="" id="{C5590028-417B-7188-FABF-E3064CC437D6}"/>
              </a:ext>
            </a:extLst>
          </p:cNvPr>
          <p:cNvSpPr txBox="1"/>
          <p:nvPr/>
        </p:nvSpPr>
        <p:spPr>
          <a:xfrm>
            <a:off x="9016616" y="1100086"/>
            <a:ext cx="1857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i="1" dirty="0">
                <a:solidFill>
                  <a:srgbClr val="0B1BA7"/>
                </a:solidFill>
              </a:rPr>
              <a:t>VAC simulation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F1829981-5F97-6EC5-8631-2B623D6864FC}"/>
              </a:ext>
            </a:extLst>
          </p:cNvPr>
          <p:cNvSpPr txBox="1"/>
          <p:nvPr/>
        </p:nvSpPr>
        <p:spPr>
          <a:xfrm>
            <a:off x="8986182" y="3707550"/>
            <a:ext cx="321523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x-none" b="1" dirty="0">
                <a:solidFill>
                  <a:srgbClr val="011497"/>
                </a:solidFill>
              </a:rPr>
              <a:t>2 main tori w</a:t>
            </a:r>
            <a:r>
              <a:rPr lang="en-US" b="1" dirty="0" err="1">
                <a:solidFill>
                  <a:srgbClr val="011497"/>
                </a:solidFill>
              </a:rPr>
              <a:t>ith</a:t>
            </a:r>
            <a:r>
              <a:rPr lang="en-US" b="1" dirty="0">
                <a:solidFill>
                  <a:srgbClr val="011497"/>
                </a:solidFill>
              </a:rPr>
              <a:t> opposite</a:t>
            </a:r>
            <a:endParaRPr lang="x-none" b="1" dirty="0">
              <a:solidFill>
                <a:srgbClr val="011497"/>
              </a:solidFill>
            </a:endParaRPr>
          </a:p>
          <a:p>
            <a:pPr algn="r"/>
            <a:r>
              <a:rPr lang="en-GB" b="1" dirty="0">
                <a:solidFill>
                  <a:srgbClr val="088304"/>
                </a:solidFill>
              </a:rPr>
              <a:t>toroidal field in </a:t>
            </a:r>
            <a:r>
              <a:rPr lang="x-none" b="1" dirty="0">
                <a:solidFill>
                  <a:srgbClr val="088304"/>
                </a:solidFill>
              </a:rPr>
              <a:t>simulation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xmlns="" id="{601097DC-7089-497D-D8D4-3D474B38A929}"/>
              </a:ext>
            </a:extLst>
          </p:cNvPr>
          <p:cNvCxnSpPr>
            <a:cxnSpLocks/>
          </p:cNvCxnSpPr>
          <p:nvPr/>
        </p:nvCxnSpPr>
        <p:spPr>
          <a:xfrm flipH="1">
            <a:off x="8903659" y="3869179"/>
            <a:ext cx="609893" cy="0"/>
          </a:xfrm>
          <a:prstGeom prst="straightConnector1">
            <a:avLst/>
          </a:prstGeom>
          <a:ln w="47625">
            <a:gradFill>
              <a:gsLst>
                <a:gs pos="58000">
                  <a:srgbClr val="011497"/>
                </a:gs>
                <a:gs pos="88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xmlns="" id="{BA284B76-0FA2-3920-F17C-D3D9B8D4ADBF}"/>
              </a:ext>
            </a:extLst>
          </p:cNvPr>
          <p:cNvCxnSpPr>
            <a:cxnSpLocks/>
          </p:cNvCxnSpPr>
          <p:nvPr/>
        </p:nvCxnSpPr>
        <p:spPr>
          <a:xfrm flipH="1">
            <a:off x="8903658" y="4182216"/>
            <a:ext cx="609893" cy="0"/>
          </a:xfrm>
          <a:prstGeom prst="straightConnector1">
            <a:avLst/>
          </a:prstGeom>
          <a:ln w="47625">
            <a:gradFill>
              <a:gsLst>
                <a:gs pos="54000">
                  <a:srgbClr val="088304"/>
                </a:gs>
                <a:gs pos="86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667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CCEF7CF7-744C-2313-20B2-A97966C50F0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732" y="732713"/>
            <a:ext cx="5479833" cy="37003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4CC1EC2D-90E8-070A-1D97-15C190F5338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95794" y="1177484"/>
            <a:ext cx="6143188" cy="426303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9EA2A6E4-D9E2-07EA-1653-0DD6A1943C2E}"/>
              </a:ext>
            </a:extLst>
          </p:cNvPr>
          <p:cNvSpPr txBox="1"/>
          <p:nvPr/>
        </p:nvSpPr>
        <p:spPr>
          <a:xfrm>
            <a:off x="226636" y="184132"/>
            <a:ext cx="2416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combined wavelength</a:t>
            </a:r>
          </a:p>
          <a:p>
            <a:pPr algn="ctr"/>
            <a:r>
              <a:rPr kumimoji="0" lang="en-US" altLang="zh-CN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Crab PWN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8CA96143-5630-6BFA-4B10-AFBFFE29A027}"/>
              </a:ext>
            </a:extLst>
          </p:cNvPr>
          <p:cNvSpPr txBox="1"/>
          <p:nvPr/>
        </p:nvSpPr>
        <p:spPr>
          <a:xfrm>
            <a:off x="2464335" y="3785207"/>
            <a:ext cx="19543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Polarimetric</a:t>
            </a:r>
          </a:p>
          <a:p>
            <a:pPr algn="ctr"/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radio observation</a:t>
            </a:r>
            <a:endParaRPr lang="x-none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78F07123-429A-1275-0D96-58ECB7CA2F03}"/>
              </a:ext>
            </a:extLst>
          </p:cNvPr>
          <p:cNvSpPr txBox="1"/>
          <p:nvPr/>
        </p:nvSpPr>
        <p:spPr>
          <a:xfrm>
            <a:off x="3220150" y="184132"/>
            <a:ext cx="32037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PWN double tori </a:t>
            </a:r>
            <a:r>
              <a:rPr lang="x-none" i="1" dirty="0">
                <a:latin typeface="Arial" panose="020B0604020202020204" pitchFamily="34" charset="0"/>
                <a:cs typeface="Arial" panose="020B0604020202020204" pitchFamily="34" charset="0"/>
              </a:rPr>
              <a:t>ffmf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 model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y field-line tracing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04F13E22-51B5-EDCC-ED29-E32C1C65533E}"/>
              </a:ext>
            </a:extLst>
          </p:cNvPr>
          <p:cNvSpPr txBox="1"/>
          <p:nvPr/>
        </p:nvSpPr>
        <p:spPr>
          <a:xfrm>
            <a:off x="6298200" y="4769208"/>
            <a:ext cx="2416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combined wavelength</a:t>
            </a:r>
          </a:p>
          <a:p>
            <a:pPr algn="ctr"/>
            <a:r>
              <a:rPr kumimoji="0" lang="en-US" altLang="zh-CN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Vela PWN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DB6CBE58-2B0B-6C1B-BF2B-F80A9305186F}"/>
              </a:ext>
            </a:extLst>
          </p:cNvPr>
          <p:cNvSpPr txBox="1"/>
          <p:nvPr/>
        </p:nvSpPr>
        <p:spPr>
          <a:xfrm>
            <a:off x="9132425" y="1030180"/>
            <a:ext cx="303028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PWN double tori </a:t>
            </a:r>
            <a:r>
              <a:rPr lang="x-none" i="1" dirty="0">
                <a:latin typeface="Arial" panose="020B0604020202020204" pitchFamily="34" charset="0"/>
                <a:cs typeface="Arial" panose="020B0604020202020204" pitchFamily="34" charset="0"/>
              </a:rPr>
              <a:t>ffmf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odel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y flux surfaces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B7F92768-BA5A-F331-EF9F-D64BEBB76E49}"/>
              </a:ext>
            </a:extLst>
          </p:cNvPr>
          <p:cNvSpPr txBox="1"/>
          <p:nvPr/>
        </p:nvSpPr>
        <p:spPr>
          <a:xfrm>
            <a:off x="9279117" y="4862856"/>
            <a:ext cx="291288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(   elongation reduced by ~2 </a:t>
            </a:r>
          </a:p>
          <a:p>
            <a:pPr algn="ctr"/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       to correct perspective      )</a:t>
            </a:r>
            <a:endParaRPr lang="x-none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8C3675B1-C722-5BC7-D68B-730F8EE9BA27}"/>
              </a:ext>
            </a:extLst>
          </p:cNvPr>
          <p:cNvSpPr txBox="1"/>
          <p:nvPr/>
        </p:nvSpPr>
        <p:spPr>
          <a:xfrm>
            <a:off x="2588865" y="3595054"/>
            <a:ext cx="170484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</a:t>
            </a:r>
            <a:r>
              <a:rPr kumimoji="0" lang="en-GB" altLang="zh-CN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Bietenholz</a:t>
            </a:r>
            <a:r>
              <a:rPr kumimoji="0" lang="en-GB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kumimoji="0" lang="en-GB" altLang="zh-CN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ApJ</a:t>
            </a:r>
            <a:r>
              <a:rPr kumimoji="0" lang="en-GB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357 (1990)</a:t>
            </a:r>
            <a:endParaRPr lang="x-none" sz="1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B761B676-1988-9FE1-4EE5-BB4A3F2A4E94}"/>
              </a:ext>
            </a:extLst>
          </p:cNvPr>
          <p:cNvSpPr txBox="1"/>
          <p:nvPr/>
        </p:nvSpPr>
        <p:spPr>
          <a:xfrm>
            <a:off x="6423949" y="0"/>
            <a:ext cx="5768051" cy="1015663"/>
          </a:xfrm>
          <a:prstGeom prst="rect">
            <a:avLst/>
          </a:prstGeom>
          <a:solidFill>
            <a:srgbClr val="001F61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</a:rPr>
              <a:t>double tori PWN model compared</a:t>
            </a:r>
          </a:p>
          <a:p>
            <a:r>
              <a:rPr lang="en-GB" sz="3000" b="1" dirty="0">
                <a:solidFill>
                  <a:srgbClr val="FFFF00"/>
                </a:solidFill>
                <a:effectLst/>
              </a:rPr>
              <a:t>with observations (Crab &amp; Vela)</a:t>
            </a:r>
            <a:endParaRPr lang="x-none" sz="3000" dirty="0">
              <a:solidFill>
                <a:srgbClr val="FFFF00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xmlns="" id="{B38D7FB5-D138-AC1B-D663-13CC8B7085C1}"/>
              </a:ext>
            </a:extLst>
          </p:cNvPr>
          <p:cNvCxnSpPr>
            <a:cxnSpLocks/>
          </p:cNvCxnSpPr>
          <p:nvPr/>
        </p:nvCxnSpPr>
        <p:spPr>
          <a:xfrm>
            <a:off x="75732" y="2606055"/>
            <a:ext cx="5479833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xmlns="" id="{A5537152-1706-454E-6E01-A9981F677EFB}"/>
              </a:ext>
            </a:extLst>
          </p:cNvPr>
          <p:cNvCxnSpPr>
            <a:cxnSpLocks/>
          </p:cNvCxnSpPr>
          <p:nvPr/>
        </p:nvCxnSpPr>
        <p:spPr>
          <a:xfrm>
            <a:off x="5764192" y="3351979"/>
            <a:ext cx="6398514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0676A2ED-B0F5-9F0D-9D5A-C0A49E36CA0B}"/>
              </a:ext>
            </a:extLst>
          </p:cNvPr>
          <p:cNvSpPr txBox="1"/>
          <p:nvPr/>
        </p:nvSpPr>
        <p:spPr>
          <a:xfrm>
            <a:off x="226636" y="4585856"/>
            <a:ext cx="56092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</a:t>
            </a: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Crab PWN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does not exhibit an evident double </a:t>
            </a: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torus</a:t>
            </a:r>
            <a:r>
              <a:rPr lang="x-none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the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polarimetric radio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&amp; IXPE X-ray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observations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show a dominant toroidal field direction</a:t>
            </a:r>
            <a:r>
              <a:rPr lang="x-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x-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9008410C-4AAD-5FCE-CAD3-B6CA262E01DF}"/>
              </a:ext>
            </a:extLst>
          </p:cNvPr>
          <p:cNvSpPr txBox="1"/>
          <p:nvPr/>
        </p:nvSpPr>
        <p:spPr>
          <a:xfrm>
            <a:off x="4763084" y="5525600"/>
            <a:ext cx="57154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observation of the </a:t>
            </a: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Vela PWN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gives instead</a:t>
            </a:r>
          </a:p>
          <a:p>
            <a:pPr algn="ctr"/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one of the most clear observation of a </a:t>
            </a: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double torus</a:t>
            </a:r>
            <a:r>
              <a:rPr lang="x-none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x-none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E7D9EFB0-335A-4E56-F996-ED78654CBDFC}"/>
              </a:ext>
            </a:extLst>
          </p:cNvPr>
          <p:cNvSpPr txBox="1"/>
          <p:nvPr/>
        </p:nvSpPr>
        <p:spPr>
          <a:xfrm>
            <a:off x="3769301" y="6143301"/>
            <a:ext cx="71352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polarimetric X-ray observations from IXPE show a dominant toroidal</a:t>
            </a:r>
          </a:p>
          <a:p>
            <a:pPr algn="ctr"/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field, which extends beyond the brightest X-ray emission region</a:t>
            </a:r>
            <a:endParaRPr lang="x-none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1">
            <a:extLst>
              <a:ext uri="{FF2B5EF4-FFF2-40B4-BE49-F238E27FC236}">
                <a16:creationId xmlns:a16="http://schemas.microsoft.com/office/drawing/2014/main" xmlns="" id="{B6221A18-4080-B769-D586-A9CE28484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43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3675591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AABE4F3A-BD46-5D23-8CED-DC2E71CE49DA}"/>
              </a:ext>
            </a:extLst>
          </p:cNvPr>
          <p:cNvSpPr txBox="1"/>
          <p:nvPr/>
        </p:nvSpPr>
        <p:spPr>
          <a:xfrm>
            <a:off x="7445492" y="2050592"/>
            <a:ext cx="46990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if reconnections responsible for acceleration, PWN double tori model indicates their place:</a:t>
            </a:r>
          </a:p>
          <a:p>
            <a:endParaRPr kumimoji="0" lang="en-US" altLang="zh-CN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kumimoji="0" lang="en-US" altLang="zh-CN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kumimoji="0" lang="en-US" altLang="zh-CN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altLang="zh-CN" dirty="0">
                <a:latin typeface="Arial" panose="020B0604020202020204" pitchFamily="34" charset="0"/>
                <a:ea typeface="Times New Roman" panose="02020603050405020304" pitchFamily="18" charset="0"/>
              </a:rPr>
              <a:t>the e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quatorial region, where radial &amp; toroidal magnetic field of the 2 tori are opposite between the 2 </a:t>
            </a:r>
            <a:r>
              <a:rPr kumimoji="0" lang="en-US" altLang="zh-CN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emispheres</a:t>
            </a:r>
            <a:endParaRPr kumimoji="0" lang="en-US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xmlns="" id="{3FCC7FCC-46DB-E46E-AE1F-6A5F9EB03518}"/>
              </a:ext>
            </a:extLst>
          </p:cNvPr>
          <p:cNvSpPr txBox="1"/>
          <p:nvPr/>
        </p:nvSpPr>
        <p:spPr>
          <a:xfrm>
            <a:off x="72341" y="18502"/>
            <a:ext cx="12072156" cy="138499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most efficient accelerators in the Galaxy are the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PWNe</a:t>
            </a:r>
            <a:r>
              <a:rPr lang="x-none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r>
              <a:rPr lang="x-none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&gt;25% of their released power is emitted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radiation</a:t>
            </a:r>
          </a:p>
          <a:p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• spectrum of e.m. emission extends beyond PeV (10</a:t>
            </a:r>
            <a:r>
              <a:rPr lang="x-none" baseline="30000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 eV)</a:t>
            </a:r>
          </a:p>
          <a:p>
            <a:endParaRPr lang="x-none" sz="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sz="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acceleration of particles in the PWN open question:</a:t>
            </a:r>
            <a:r>
              <a:rPr lang="en-US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1) Fermi acceleration in shockwaves; </a:t>
            </a:r>
            <a:r>
              <a:rPr lang="en-US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2)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magnetic reconnections </a:t>
            </a:r>
            <a:endParaRPr lang="x-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xmlns="" id="{2417DEA5-7063-3C9E-8C8A-172752E4F8A9}"/>
              </a:ext>
            </a:extLst>
          </p:cNvPr>
          <p:cNvSpPr txBox="1"/>
          <p:nvPr/>
        </p:nvSpPr>
        <p:spPr>
          <a:xfrm>
            <a:off x="5937813" y="0"/>
            <a:ext cx="6254188" cy="553998"/>
          </a:xfrm>
          <a:prstGeom prst="rect">
            <a:avLst/>
          </a:prstGeom>
          <a:solidFill>
            <a:srgbClr val="001F61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</a:rPr>
              <a:t>acceleration &amp; reconnections in PWN</a:t>
            </a:r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xmlns="" id="{9A4939D9-0EBB-DFA0-2CE2-635738C97506}"/>
              </a:ext>
            </a:extLst>
          </p:cNvPr>
          <p:cNvSpPr txBox="1"/>
          <p:nvPr/>
        </p:nvSpPr>
        <p:spPr>
          <a:xfrm>
            <a:off x="28257" y="6155406"/>
            <a:ext cx="68312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reconnections  occur in PROTO-SPHERA in a completely different location: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2 circles of X-points removed from equator</a:t>
            </a:r>
            <a:endParaRPr lang="x-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1">
            <a:extLst>
              <a:ext uri="{FF2B5EF4-FFF2-40B4-BE49-F238E27FC236}">
                <a16:creationId xmlns:a16="http://schemas.microsoft.com/office/drawing/2014/main" xmlns="" id="{A9576BDA-0856-C4C5-3A9D-8547CA3CC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44</a:t>
            </a:fld>
            <a:endParaRPr lang="x-none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1D3F8622-C3AD-35F5-B407-5452E876377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4944" y="1474822"/>
            <a:ext cx="6998695" cy="316020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83120AC-9684-95F3-401B-DE793F52DAD2}"/>
              </a:ext>
            </a:extLst>
          </p:cNvPr>
          <p:cNvSpPr txBox="1"/>
          <p:nvPr/>
        </p:nvSpPr>
        <p:spPr>
          <a:xfrm>
            <a:off x="3443858" y="1538667"/>
            <a:ext cx="23185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r</a:t>
            </a:r>
            <a:r>
              <a:rPr lang="x-none" sz="1400" b="1" dirty="0"/>
              <a:t>econnecting plasmoid chain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xmlns="" id="{7AC2B155-CE90-D617-CD2C-B8B06187FF55}"/>
              </a:ext>
            </a:extLst>
          </p:cNvPr>
          <p:cNvCxnSpPr>
            <a:cxnSpLocks/>
          </p:cNvCxnSpPr>
          <p:nvPr/>
        </p:nvCxnSpPr>
        <p:spPr>
          <a:xfrm>
            <a:off x="5296571" y="1827725"/>
            <a:ext cx="641242" cy="108170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15CBCAE3-FC32-189F-6B1B-E624AF6B0C01}"/>
              </a:ext>
            </a:extLst>
          </p:cNvPr>
          <p:cNvSpPr txBox="1"/>
          <p:nvPr/>
        </p:nvSpPr>
        <p:spPr>
          <a:xfrm>
            <a:off x="219134" y="1827725"/>
            <a:ext cx="49384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do the </a:t>
            </a:r>
            <a:r>
              <a:rPr lang="x-none" sz="1400" b="1" dirty="0"/>
              <a:t>fast moving “</a:t>
            </a:r>
            <a:r>
              <a:rPr lang="x-none" sz="1400" b="1" dirty="0">
                <a:solidFill>
                  <a:srgbClr val="FF0000"/>
                </a:solidFill>
              </a:rPr>
              <a:t>knots</a:t>
            </a:r>
            <a:r>
              <a:rPr lang="x-none" sz="1400" b="1" dirty="0"/>
              <a:t>” (~c/2) coincide with such plasmoids</a:t>
            </a:r>
            <a:r>
              <a:rPr lang="en-GB" sz="1400" b="1" dirty="0"/>
              <a:t>?</a:t>
            </a:r>
            <a:endParaRPr lang="x-none" sz="1400" b="1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D788D6B8-6525-9FBB-B58A-834F320BFC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74135">
            <a:off x="1771090" y="4200314"/>
            <a:ext cx="8333447" cy="174938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0321CF43-D376-F1D1-921B-ABAE85A7A8F1}"/>
              </a:ext>
            </a:extLst>
          </p:cNvPr>
          <p:cNvSpPr txBox="1"/>
          <p:nvPr/>
        </p:nvSpPr>
        <p:spPr>
          <a:xfrm>
            <a:off x="8645215" y="5380672"/>
            <a:ext cx="2815468" cy="147732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two neighboring tori are attracted against each other: they have toroidal currents in same direction (</a:t>
            </a:r>
            <a:r>
              <a:rPr kumimoji="0" lang="en-US" altLang="zh-CN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</a:t>
            </a:r>
            <a:r>
              <a:rPr kumimoji="0" lang="en-US" altLang="zh-CN" sz="1800" b="0" i="0" u="none" strike="noStrike" cap="none" normalizeH="0" baseline="-2500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tor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opposite)</a:t>
            </a:r>
            <a:endParaRPr kumimoji="0" lang="en-US" altLang="zh-CN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79EDD725-9FB8-111F-004A-89EF09A73390}"/>
              </a:ext>
            </a:extLst>
          </p:cNvPr>
          <p:cNvSpPr txBox="1"/>
          <p:nvPr/>
        </p:nvSpPr>
        <p:spPr>
          <a:xfrm>
            <a:off x="275939" y="3955847"/>
            <a:ext cx="21355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effectLst/>
                <a:latin typeface="Times" pitchFamily="2" charset="0"/>
              </a:rPr>
              <a:t>Hester J. J. et al., 1995, </a:t>
            </a:r>
            <a:r>
              <a:rPr lang="en-GB" sz="1000" dirty="0" err="1">
                <a:effectLst/>
                <a:latin typeface="Times" pitchFamily="2" charset="0"/>
              </a:rPr>
              <a:t>ApJ</a:t>
            </a:r>
            <a:r>
              <a:rPr lang="en-GB" sz="1000" dirty="0">
                <a:effectLst/>
                <a:latin typeface="Times" pitchFamily="2" charset="0"/>
              </a:rPr>
              <a:t>, 448, 240</a:t>
            </a:r>
          </a:p>
        </p:txBody>
      </p:sp>
    </p:spTree>
    <p:extLst>
      <p:ext uri="{BB962C8B-B14F-4D97-AF65-F5344CB8AC3E}">
        <p14:creationId xmlns:p14="http://schemas.microsoft.com/office/powerpoint/2010/main" val="303459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xmlns="" id="{87A3C8C5-230C-5C58-FC4D-B14A4629E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1487" y="6492875"/>
            <a:ext cx="46051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45</a:t>
            </a:fld>
            <a:endParaRPr lang="x-none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94B7EAF-D400-942E-86E0-0C4927FA3F7C}"/>
              </a:ext>
            </a:extLst>
          </p:cNvPr>
          <p:cNvSpPr txBox="1"/>
          <p:nvPr/>
        </p:nvSpPr>
        <p:spPr>
          <a:xfrm>
            <a:off x="379353" y="1795852"/>
            <a:ext cx="11654794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/>
              <a:t>CONCLUSIONS for Astrophysics</a:t>
            </a:r>
          </a:p>
          <a:p>
            <a:endParaRPr lang="x-none" sz="2000" b="1" dirty="0"/>
          </a:p>
          <a:p>
            <a:r>
              <a:rPr lang="en-GB" sz="2000" b="1" dirty="0">
                <a:effectLst/>
              </a:rPr>
              <a:t>Torus + Jet </a:t>
            </a:r>
            <a:r>
              <a:rPr lang="en-GB" sz="2000" b="1" dirty="0"/>
              <a:t>f</a:t>
            </a:r>
            <a:r>
              <a:rPr lang="en-GB" sz="2000" b="1" dirty="0">
                <a:effectLst/>
              </a:rPr>
              <a:t>orce-free magnetic fields (</a:t>
            </a:r>
            <a:r>
              <a:rPr lang="en-GB" sz="2000" b="1" i="1" dirty="0" err="1">
                <a:effectLst/>
              </a:rPr>
              <a:t>ffmf</a:t>
            </a:r>
            <a:r>
              <a:rPr lang="en-GB" sz="2000" b="1" dirty="0">
                <a:effectLst/>
              </a:rPr>
              <a:t>) helpful for </a:t>
            </a:r>
            <a:r>
              <a:rPr lang="en-GB" sz="2000" b="1" dirty="0">
                <a:solidFill>
                  <a:srgbClr val="FF0000"/>
                </a:solidFill>
                <a:effectLst/>
              </a:rPr>
              <a:t>laboratory experiments, </a:t>
            </a:r>
            <a:r>
              <a:rPr lang="en-GB" sz="2000" b="1" dirty="0">
                <a:solidFill>
                  <a:srgbClr val="00B0F0"/>
                </a:solidFill>
                <a:effectLst/>
              </a:rPr>
              <a:t>can describe </a:t>
            </a:r>
            <a:r>
              <a:rPr lang="en-GB" sz="2000" b="1" dirty="0" err="1">
                <a:solidFill>
                  <a:srgbClr val="00B0F0"/>
                </a:solidFill>
                <a:effectLst/>
              </a:rPr>
              <a:t>PWNe</a:t>
            </a:r>
            <a:r>
              <a:rPr lang="en-GB" sz="2000" b="1" dirty="0">
                <a:solidFill>
                  <a:srgbClr val="00B0F0"/>
                </a:solidFill>
                <a:effectLst/>
              </a:rPr>
              <a:t> as well?</a:t>
            </a:r>
            <a:endParaRPr lang="en-GB" sz="2000" b="1" dirty="0">
              <a:solidFill>
                <a:srgbClr val="FF0000"/>
              </a:solidFill>
              <a:effectLst/>
            </a:endParaRPr>
          </a:p>
          <a:p>
            <a:endParaRPr lang="x-none" sz="2000" b="1" dirty="0">
              <a:solidFill>
                <a:srgbClr val="002060"/>
              </a:solidFill>
            </a:endParaRPr>
          </a:p>
          <a:p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The Double-Torus </a:t>
            </a:r>
            <a:r>
              <a:rPr lang="en-US" sz="2000" b="1" i="1" dirty="0" err="1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ffmf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 model of </a:t>
            </a:r>
            <a:r>
              <a:rPr lang="en-US" sz="2000" b="1" dirty="0" err="1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PWNe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, if applicable, describes an impressive reconnection machine:</a:t>
            </a:r>
          </a:p>
          <a:p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reconnections would be on the equator, between the two tori, where bright fast-moving knots are observed</a:t>
            </a:r>
            <a:endParaRPr lang="x-none" sz="2000" b="1" dirty="0">
              <a:solidFill>
                <a:srgbClr val="00B0F0"/>
              </a:solidFill>
              <a:effectLst/>
              <a:ea typeface="Times New Roman" panose="02020603050405020304" pitchFamily="18" charset="0"/>
            </a:endParaRPr>
          </a:p>
          <a:p>
            <a:endParaRPr lang="x-none" sz="2000" b="1" dirty="0">
              <a:latin typeface="Times New Roman" panose="02020603050405020304" pitchFamily="18" charset="0"/>
            </a:endParaRPr>
          </a:p>
          <a:p>
            <a:r>
              <a:rPr lang="en-US" sz="2000" b="1" dirty="0">
                <a:effectLst/>
                <a:ea typeface="Times New Roman" panose="02020603050405020304" pitchFamily="18" charset="0"/>
              </a:rPr>
              <a:t>The 2 cases ( 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laboratory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and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Astrophysics 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 are distinct: • number of tori ( 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1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vs.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2 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</a:t>
            </a:r>
          </a:p>
          <a:p>
            <a:r>
              <a:rPr lang="en-US" sz="2000" b="1" dirty="0">
                <a:effectLst/>
                <a:ea typeface="Times New Roman" panose="02020603050405020304" pitchFamily="18" charset="0"/>
              </a:rPr>
              <a:t>• location of magnetic reconnections ( 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circles of ordinary X points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vs.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equator between the 2 Tori 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</a:t>
            </a:r>
          </a:p>
          <a:p>
            <a:endParaRPr lang="en-US" sz="2000" b="1" dirty="0"/>
          </a:p>
          <a:p>
            <a:r>
              <a:rPr lang="en-US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possibility of building a PWN-like reconnection machine in the laboratory is been investigated,</a:t>
            </a:r>
          </a:p>
          <a:p>
            <a:r>
              <a:rPr lang="en-US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through a modification of PROTO-SPHERA able to do so</a:t>
            </a:r>
            <a:endParaRPr lang="x-none" sz="2000" b="1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1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3E8CF1B2-D335-6F4D-8DA4-CC0422CADBB3}">
  <we:reference id="wa104381909" version="3.12.0.0" store="en-001" storeType="OMEX"/>
  <we:alternateReferences>
    <we:reference id="wa104381909" version="3.12.0.0" store="wa104381909" storeType="OMEX"/>
  </we:alternateReferences>
  <we:properties>
    <we:property name="EQUATION_HISTORY" value="&quot;[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o mathvariant=\\\&quot;italic\\\&quot;&gt;&amp;#x2227;&lt;/mo&gt;&lt;mover&gt;&lt;mi mathvariant=\\\&quot;italic\\\&quot;&gt;B&lt;/mi&gt;&lt;mo mathvariant=\\\&quot;italic\\\&quot;&gt;&amp;#x2192;&lt;/mo&gt;&lt;/mover&gt;&lt;mo mathvariant=\\\&quot;italic\\\&quot;&gt;=&lt;/mo&gt;&lt;mi&gt;&amp;#x3BC;&lt;/mi&gt;&lt;mover&gt;&lt;mi mathvariant=\\\&quot;italic\\\&quot;&gt;B&lt;/mi&gt;&lt;mo mathvariant=\\\&quot;italic\\\&quot;&gt;&amp;#x2192;&lt;/mo&gt;&lt;/mover&gt;&lt;/mstyle&gt;&lt;/math&gt;\&quot;,\&quot;base64Image\&quot;:\&quot;iVBORw0KGgoAAAANSUhEUgAAAe0AAACZCAYAAAACcGKYAAAACXBIWXMAAA7EAAAOxAGVKw4bAAAABGJhU0UAAACEKvHVpwAAE0VJREFUeNrtnQGEV9kXx49kJCNGMsZKrCRJIkmSxEqSJJKxkkRGkqxIkiSxkrVWloxkrESSZGRJRlYSI0mSyForWZEkY2T4/98xv6nX9Pu9c9/vd9/v3fve58Ph77/T79133/3e8965954jUl+GE+sVAAAACJ7/JfYysVV0BQAAQPhOW20ysaN0BwAAQPhOe8ZGE1tEtwAAAITvtNXeJLaZrgEAAAjfac/YucTm0EUAAADhO221h4ktoZsAAADCd9pq7xMbpKsAAADKZXdi7xydN2e6AQAASmaxTIfBXRw3Z7oBAAAC4Iyj4+ZMNwAAQABsSuwfR+fNmW4AAICS6UvspqPj5kw3AAAEzf8qZpMp+5jYh4bl+Q3OdAMAAE47IuNMNwAA4LQjMs50AwAATjsip72HIQIAADjt8MPjixkeAACA0w7bzgob0QAAALrOfJlOWep65GsTXQYAANB9Vst0qlIXh31LSK4CAABQCicSm3Jw1p8SO0J3AQAAdJ/vErvv+HX9IrGVdBkAAED3yVOa87JMr3cDAABACXD2GgAAoCJOm7PXAAAAEThtzl4DAAAE7rQ5ew0AABCB0+bsNQAAQOBOm7PXAAAAEThtzl4DAABEAGevAQAAAAAAAACgc7Yk9kzYeAmAvgAgeHQvh+7pGE+sl+4AQF8AEC7r5EtVu3uJzaNLANAXAITLUfly7PFOYnPpEgD0BQDhMpKaWG4zsQCgLwAIF51ExmZ9ERDKA0BfABAoulFmPDWx3Bc2zwCgLwAIlr7EnqQmFv3fA3QLAPoCgDDRM6VPUxPL68TW0C0A6AsAwuR7+XJURW0ysQN0CwD6AoAw+SDflq29JtMhPgBAXwAQALo55lKTCSUdzttBNwGgL4CqMZohzthNz5su4xED+kJfAEwqcZiuyw0ntpRHDegLfQEwqcRj63ncgL7QFwCTSth2SziyAugLfQEwqQRtjxJbzSMG9IW+AKA85iS2L2MyeSecKQVAXwAQFJNNJpS7ifXTNQDoCwDCYXWTCeUY3QKAvgAgLDQj07PUZPI2sc10CwD6AoCw0GxND1MTyqvEltAtAOgLAMJibmL3UhOKTi4L6RYA9DWbnpQBQDncTE0ofyY2ny4BQF93pR7ZazT93GTKJmS6qovauExv+wcIhfOpsXuHF2gA9DXDL1KftHOtbDtjGAJi36wJZS5dAoC+ZthVc4c9xhiGgND0iDPnRXW9bR5dAoC+0nxXc6e9gnEMgaBv/K8a4/JxYgvoEgD01Yz3NXXYlxjHEBgHE/s7sUV0BQD6asWNGjrsj4kNMIYhQNgUCYC+MjlZQ6d9irELAAAxsr1mDvtfYYMPAABESo/h5CYiu58R435+5JEDAEDMvDAc3bJI7mO1cR+PedQAABA7Vw1ntzuS+7hv3McGHjUYdDNDn26I1KpCmpnwWmK/JTaY2CoeA6Av9JXFkMR/PGqHcQ830Qs4vsDelukznVNS7gkHnWg0ARI7ygF9oa+vWG/c4F+Bt187/WVG+z8lthS9QBtoAp6jMn2+s6wJ5o1Mn3hgAyWgL/T12elNGU4v5LeRY8ZDOY82oEO09u4zyZ8md5N8W5BAtaQZmbYldjixUcevDj35sIVHAegLfSkPjBtaF2i7+xJ7l9Hud0JKSPDDUI4J5WXON/d+mV5zc/ntkzwKQF/o65JxIwcDbfcFo91H0QJ4YmeOSeVwm9f4QaZLxlq/f5bHAeir3voaNG7ijwDb/L0R9ngubOKxWJjYfw6D+Dhdlasq3ncdXGer4zX28EgAfdVXXyuMG3geYJtvCbWyO+W64wB+SFd9VYs3y554uNZlh+vocZY+Hgugr/rqa0Kyz771BNTWjUKt7G6+2arVvcjKZcd+8rHxcanjtU4zjAF91Vdfo8YNbAuorY+Ntq5EA5m4hsXTNlTzPhtz7KcfPF1vXNyOqwCgr5rq65xxAycCaedeo52XGf8mrmHxtN2rcX/p3ohPDn00If72UQw7Ppf1DGdAX/XUl7V770YAbdRt/q+FWtmdkDcsnl4iqevxuY2OfeQz895ex2tyQgLQV031tdBo/H8BtPG0UCu702ecNyxOlTSRM9L9JQTXl6sRhjWgr/rq67VxA4tKbNtA40uaWtnt005YPLRoSxk8cuyfxR6v6Xpu9RbDGtBXffVlTeq7SmybtQaxj7Hf0ZulZo87b/yNrjvNrVm/LRD3LE1SwqQyytAG9FVfff0kYebxXinFn92rMi5hcU2ws8RhEO+sWd/tcRT3r56vOyg4bUBf6MvAyhZzp6R2USu72AhKOgRkHYWo2xrqiKO4t3q+7ilhyQLQF/oy0AQqWalBJ0po03ahVnYnWGFx/QLvT/39cePvNXdvndLDvnEQdhGV8Fz3H/zCEAf0VW99PZVwEpfog3oh1MpuF5ew+Ox9CsukewkOQme1o7BvF3Dtt47X3skwB/RVb339IfbaZ7c4ItTKLvJt8nqbL24Xa9J/xxyFfcjzdTc7XlcjXz0Mc0Bf9daXdeh8uEvt6DPehqiVnY1LWHxhi39rnYevS/rMe47iXu75urcdr3uBYQ7oC32tMW7kUZfaYR0/+okx3xKXsPiOjH+/3GFAr6t4H+rRtimHfnjl+bobHCeU91Ju3gSIi00yvazVzFajr7j1ZeWBnZLiNyJZtbJfCrWys7DC4lcdfuOF8Rs/V7wPXc9x/u7xmr2NsU12uvqgL8jbWpivHdN9Ekb0FH0VSNlHrG508JVYd6yw+GtxqxNrpRZ8WfF+vCjd3aiiXx5/SvfKE0L4L9i+oprWWehd6Ct+ff0m3d0YkGadce376LwlLmFx17d3l52dyyvcly5v5L4yxOlL1F0cdi35IMUfN8raXDzl+BKPvgJnt3QeXm0Xq1b2KnTe1lu72hXPwjpZ0X5c6ihwH8mGdK3xb3HbyUqq3mqxynjm2z1dJ+ss9GP0VQ19WeksiwqN/ujZ6dQJKyyuBVXy7ra/YPzm44r25UEpvmyfbvi8lWPy+j6QvnEtaRiDlc1h4wvYx3EjKwX0efQVlL4KC9uo+a6opQP0H+NN6Dt8c1NcwuLtJERZ6zDgq/hMbjqKfUXO39XlBD2bOu74+/caXwohgdP2R9benYeernG0S1/z6CuCicv3wz5pXO80vrklVli8kx2Y/0p5+xvKwDo9kd7Q19vEVjZekLY3HNyFxuT8znEi0QnnVMBv/jhtf3zswhfwqIRVtQ99FYiVUP2Ux2v1G1/2r4Va2a2wwuJ/NwZ7u/xi/P5YxfrTNVuSD9MQqO4Q1p20u6V1shucdvWctpUPw8dH0VzDQY6hr2phFerwWf3kknGt/fjmpriExTsN/2x0EEZfhfr0XBcnlQcyva4Z02SC0/bDESl+Pduq2ngKfVWLXqND3nq6zgqhVna7WGFxXzVorUo8VdrV/Fi67zz0a0g3WcZwhA6n7YebhrPxgbWRdCP6qh7WVvnFHq5xN8CBFQNWWFx3+PtaUrDO7d+uSJ/2O04C1xtfQj2NPu5tTAhbGhEqTWahaXa1VrBudpnMMcFcDvzLAKfdObquOyHFr2c/keyNvXPQV/W4KsVm0rHCN7fwzU1xCYuv93g9ax3qk1Sj2tSgo/DzLtfo5KibZ1wzMv3XmKCgmlgJpHysZ1sO8ib6qiaHpbgC4drRzyR7XYda2c2xwuK+q9Pos7Lqz+6qQL9ecxR9JxEm3RDzwfE6RxjqleQnY97zsaN7T4BjC311gU1in3ML8YWgylhh8edSzE77YeO61yrQty7HRnwkFtIoyITjxHKQIV85skpD+lrPthzkSvRVTX1Z5dMm2/zdXrFrZS9E299ghcX1Wa0p6NpbjMH/UeKuvLbWUeS+qg7lWRtmX0d1mCPZa7A+qufNl+yjXm/RV7X1ZWWXaScX+M9Crex2sMLi5wqebKyw09aI+/ako8B3erzmPcdr6obQHoZ/JbCOUPpYzx6S8KJi6KuLXDFueG/O31tivGlSK7s5Vlj8mRSf3cgaC8MR9++YuCVr8Ln04Pr1oXYMCVSCk1L8evZTCS/vBfrqIr6LeFhrLTvR9Te4hMW7Uf3MSrjzX6T9O1+yl4GKLAv7xHFS+RcZVII7Gc/4Lw+/v0mK3eiFviLAqhKTp9KTddThAZpuihUW71ZmI42AfDTasqGCUYwi89+fzvE1sAkpRI2Vd/tsF75oX6Gveuhr0lNIp4j18apjDfgn0t3lBOvsfoy7/oelvA0rW3NMKmeQQ9RYX8Gd7glZ5zCGrqCveujrjnRe9nEwwMEUOlZYXN/aV3S5TdZLxKsI+/mVg6CLyiDVk2NSuYkkouaUFFtxy2Xj1S70VQ99nZfODqlTK7s9rLD4yRLaZFUOaqcObpksdxT0jQLb8MmxDeThj5usjF2dVtza6DiG+tBXPfRlfV1dNf79caFWtu8+Hy+xbdcq9DwPOwp6qMA2uGZweocsosV62e10PXumEMf9wJwS+iqJAWl/591CoVZ2XqywuO4xWFZi+6yljpjeWG87Cno5kwp0wA/Gs+0kF/b+1Pi4KGHtN0FfJWIVqFjQ4t9ZFaKolZ3/S7bsM4U9DiGnJRX4+unWcRDXlIshHEuhyld7nJHs9ex213M1u+RM6dxDib2QYhO3oK+IuCH5M/no2uaUsEaXByss/jCQdt6U+LPaue4sHSmwDXNyOJkQSqDitNsja5NYJzUcLqTm0qzjub4St6CviDgh+dcxrV3nm/HRX2GFxfWMdCiVz6ykO/cj6O9fHMW8p8A2LM8xqYwE0Gc47fa+OKfE/x6QVanfWCvZZ5LH0FcU+vKKlQ1r9nZ5aw2HWtnfYoXFQyol12tMRPrfFgXe30+l/B23e3JMKkMB9BlO2/8X5w9t/Oac1PgddhjPp9FXFPryinXe7eOsv6dWdj6ssHiIX66jRpsPBNzfA45CflxwOy7nmFRCSD6E087POfG/nj3zVT1TEXGZhJXtC30FwnNx23x0UKiVnQeXsHiIG7v2G895NOA+3+8o5PMFtkEn67eO7fg7kH7Daecn6xjW3TZ+b20qyjVTsCmrEElRiUvQVwT8Ydz4bvl6N2Mzey/Uyp6NFRY/FGi7+yQ7RK5fEfMi7fNulBsdFHcHcyqQfsNp58P3evaChoOZvYEtK0X0LfQVjb68Y31B6xnBs0KJwTxYYfG7gbf/rtH+wQDb7FIb3FdqySxc1/w+8qIbLdvEb/3sW02ib0s6eOnXTJQvGx9c6KuCWAnp9dgBtbLdscLi7yX89K5Dxpi4FmCbNziKucgXpkM5vgJOIpVo+Vn85TNIn+A5nPr/f5L2EpfoPqWH4r8kMvoK7Avlk7QfjqJW9tdYyw0HIrgH3SGeFf4rYz3NwrVcX1E7bleIXeJ0xp7xohs1D4zn2+v4O3synF3WmnlWwpBLUkz4HH0Fxl9tOmxqZX/NDqO//ozoXqwavjsCa+8jxzG7rYBrDzQmUte0isuQSrT0GC+0ruUot6Y+lnRM9Kf+23zjGiNGhGz276GvCvJ7m06bWtlf0A1cb4zB1B/R/Rwxnv3lgNo6kGPM+j4/+r182UTkss62EalU+sVc7YTxG7rmnV5y3J7zGs32lGyW4kp1oq8AybMjj1rZzbHC4nsjux9LqG8DauuxHON2mWfdvM/xBbAemUSPS0YwLZjUKgnR7CyUzSqBWWvms/NhrG6Mr6IygKGvAFma02HrWyK1st3fjGPNFGet3YWQslbXrl7lGLsnPFxTJ8k7Oa75pPHFAPEz7vjMtcjH1sb4VNvW5N+2ynlg1QBIo7nJZza+6qbgXvRVHyZydNIZtPsZKyyuX6T9kd6btYP118i+smc20bWz7javES0Zk3wvt6eFTWdVwVprzmOPMxzsP2KvG+uxqqHUl+gHKWYtF30FjGuN1DcFvM3FjEtymlixzor+U3L7dO2u3ZMPuilQC6QsnyX6OY3JWXNH6+5erbh0L+d19G81v8Fi5FEpdnpy2PoVnpXDv50xvQ191Y+zjh12AO1+xgqLX69BOHBNl9ujot8idgixDNMwomZhGkAaleQ3D2NkXOyiOxM5f3M/+uItspU9pZs+Y4XFdZ2pChl5jksYSyXHGhPep4AmkU+Nr4TTJby8QPd5Iq3XVF3GizpClyjlxRzjbxB91dsJWZ1IrewvWGHxXRW5T6vSULde5Ea7PGFMNkzXDLWoji4faSa4nxthvTXCWnWd6JXshCIjkr2bfF/OudiKcGkCkdXoCwAA4Fuy6gloicy5DYfzpuGMdGPYDZkOXfe0cT39vaMyfYJjovGbrxuObRePAwAAoDWtQtbt1s4GAACAgmhVXeoOXQMAABAOWft9jtM9AAAA4bA7w2lvoHsAAADCYVha74BmPRsAACAgXrRw2qN0DQAAQDj0S7HFMQAAAMATezKcNrXRAQAAAuKKsJ4NAAAQBS+F9WwAAIDgycq7z3o2AABAQAwJ57MBAACi4F4Lh60FPFjPBgAACARNXTrVwmnfoHsAAADCISs0fpDuAQAACIfxDKc9QPcAAACEwdoMhz1G9wAAAITDaIbT3kv3AAAAhMGmDIf9nO4BAAAIh1OJjbSwVXRPffg/awDTncFs6RgAAAGOdEVYdE1hdGhNTAA8bWF0aCB4bWxucz0iaHR0cDovL3d3dy53My5vcmcvMTk5OC9NYXRoL01hdGhNTCI+PG1zdHlsZSBtYXRoc2l6ZT0iMTZweCI+PG1vdmVyPjxtbyBtYXRodmFyaWFudD0iaXRhbGljIj4mI3gyMjA3OzwvbW8+PG1vIG1hdGh2YXJpYW50PSJpdGFsaWMiPiYjeDIxOTI7PC9tbz48L21vdmVyPjxtbyBtYXRodmFyaWFudD0iaXRhbGljIj4mI3gyMjI3OzwvbW8+PG1vdmVyPjxtaT5CPC9taT48bW8gbWF0aHZhcmlhbnQ9Iml0YWxpYyI+JiN4MjE5Mjs8L21vPjwvbW92ZXI+PG1vIG1hdGh2YXJpYW50PSJpdGFsaWMiPj08L21vPjxtaT4mI3gzQkM7PC9taT48bW92ZXI+PG1pPkI8L21pPjxtbyBtYXRodmFyaWFudD0iaXRhbGljIj4mI3gyMTkyOzwvbW8+PC9tb3Zlcj48L21zdHlsZT48L21hdGg+yMb0LwAAAABJRU5ErkJggg==\&quot;,\&quot;slideId\&quot;:276,\&quot;accessibleText\&quot;:\&quot;italic nabla with italic rightwards arrow on top italic logical and B with italic rightwards arrow on top italic equals mu B with italic rightwards arrow on top\&quot;,\&quot;imageHeight\&quot;:16.54054054054054},{\&quot;mathml\&quot;:\&quot;&lt;math style=\\\&quot;font-family:stix;font-size:16px;\\\&quot; xmlns=\\\&quot;http://www.w3.org/1998/Math/MathML\\\&quot;&gt;&lt;mstyle mathsize=\\\&quot;16px\\\&quot;&gt;&lt;mover&gt;&lt;mi mathvariant=\\\&quot;italic\\\&quot;&gt;j&lt;/mi&gt;&lt;mo mathvariant=\\\&quot;italic\\\&quot;&gt;&amp;#x2192;&lt;/mo&gt;&lt;/mover&gt;&lt;mo mathvariant=\\\&quot;italic\\\&quot;&gt;=&lt;/mo&gt;&lt;mn mathvariant=\\\&quot;italic\\\&quot;&gt;0&lt;/mn&gt;&lt;/mstyle&gt;&lt;/math&gt;\&quot;,\&quot;base64Image\&quot;:\&quot;iVBORw0KGgoAAAANSUhEUgAAANUAAAB4CAYAAABlwrezAAAACXBIWXMAAA7EAAAOxAGVKw4bAAAABGJhU0UAAABjFJ+ifAAACOBJREFUeNrtnXGElVkUwI+RjIwYyUhWJEmSYf7IylqxRjLGiGQkI5E1kiTWSpJEkpWVyJMxkkhGkhVJkpVhJEkSSTIyIkkyErvf2fdl34z33Xvfe9/3vXvf/f04tGve3DvnO+d99557zrkiYTKYyLNEVgoA5MKLRP5JZCaRHtQB0DpbEvmWOta9RLpRCUDrHE6dSuWvRJagEoDWmaxxrFs4FkDrqBPdX/TGYikI0CIaqJipcawHQvACoGV6E3lS41j671WoBaA19MzqaY1jzSYygFoAWmOt/B9qV5lPZD9qAWiNTzVO9V2upUtEAGgADU5cquNQtcvBYdQE7eK2wThDFz3PWs8jBpwqX9F9VyWRdTxqwKnylx953IBT5SM3hZA74FS5yHQi/TxiADtdiYwZnOmDcGYF0BTzdRzqbiJ9qAagcfrrONRR1ALQHJox8azGmd4nsg21ADSHZlM8qnGoV4msQS0AzaGFivdqHEqdawVqAWieqRqHupPIMlQC0DxnZWEp/VJUAtA8Y0I3JYDc0PSi7+dR9P0DaBF9I71KHepxIstRCUDrHEjktdBLHSBXulABAAAAdATaA3JfIlekmhzwMZGvUg126b812HUhkR2sgADM7JGFbcFd5G0iR3AugIWMJvJSWitmfZ7Ixk5SimaXa8rRl/QVrfVQ9JIAG9rI50GGk+hFgVoGpHebfc+80beRnnkeT+Rdnc98luqtncFz3PDtsQ+7gQz2pU6w2Ga0BGjM4fNa6XC9zufnJfASou1iby1GfwmoRZMBKhn2okGJRiu+b9b5PXMScOX4PYe17jXsCGreLlk202z6Wm/GUvBuqEqad3CqT9gSpMY/Ldkds1q5o+xoxu/d1alONY898YaShZXeeS/VemXh7TG1wY7gcDlT+BubihqN2N0x2Ede0bqsMYZCU9guB6fajV1FzYTBNio5jpMVhb4TotLOG5T2BzYVNeMG25iTfO8gG5HsCHSQ1RGag6XVvHr4qzlaDxPZiU1FzUBqC1lONZ7zeJsMY+3lcUDodKdBgiwjfyn55+p1C8c60MGcs+yzxwoa17TUBAiWfotDvZHiMspN467i0UCoPLYY95ECxzaNO8KjgRA5YDFsDWT1tMmpDvF4IDS0PGPWYtgXCxy/yzL2BI8IQuOY2BMBirxettsy9g0eEYSE9sOfsxj104Ln0GcZ/x6PCULiqMNb6kjBcxi0jE9YHYJB9zJvHJxqdcHzGJYOLkFSJdPaOR5GHBzqQQnzGJUOKUHSdexQ+vq/msgTqSYwsimMB5fq7/ES5vF7SE6lb55N6TeSrosnpVpHNd/G9TP4wRpxax+2uoS5TIq9X0rb0MM5ve3wYboObaYHG+3J4sAljD5d0lymfH5TrUgn8F2+NehQ80K30Fh47mAPx0qay2vLPD77przl6UbwlYMSb2NrUbDB8Ut2c0lbFNuX/wef19C2yR8P2FD2Smuth30SH5Z+cx45+EOfDc+WhbwNp4rCqVya/kyW9NxceqV4HZE2KfNr4PspnMqNJY577bKa/px0mEvFZ8P7bJj4XQkbnMqNIcc5lNVwZcphLt729V9hmfgJnCoKpzrjMH6ZjSznHOazw1ejs6WkbMeponCqWw7jXy7pmfU56qPbV6M7bdlPLcGponCqLx7tp3Y6zOW1z0Z3J9SQJeTGSkenXlvSfC44zOWqr8rsEnNzxDPYWxS4BCnKLLOYCTlIsdUy8SHsLQpclshTJc2lx/GtucZXZZqqO/XMYin2FgUVByM+5dF+6qXPyjSdBTzC1qLhuoMhj3jk4F5fkvFFuN0DqhdR+LLcmnWYyxZfFWlr5TuMrUWDrVKhrLqlzRJ4KP2gZT/Vg61Fw0fxoyjxhINTnfRZkTekff3cwC9s9zyXdW3NE/HnrCz3b6eL2BlOJeWeV7rUT3l9LelGy+S5MTEubMa8p4Q5nJKAE2iV/ZbJ92JnvKmk3CQAW/POZ74r8Zph8s+xseiwJdP+VPD4vzi8pcZ8V+I7aX96f1mQpd7a/lplWcHP6IYEnEEhafTE9Afswqmic6ppy7hFtlP4Qexl/KO+G9keieseVZzKzpS0r47rrGXsxyEY2RXDH/CqA/cLOJWdSpvG1QQDW8fkgRCMzJSSMolTRelUY20a19ZnsBKCgdlq/0dxqiidaptl3CJaKuixzQfDmLMSyNHObgm08AunKtSpbD3/irCL09IhDYcuG/6ItwIxY2qomncmg0agTQfO50NSnOlGh6vYVdSYqsAP5jzWbTFnxAfTwWu5BNpIA0rBdNlbnlnqpuW4NtAM6kjHVvu/HruKnqxrSTXsnccB8DrJDqHr/x8ITWGmXmrvsSdI+FmKqwTvNWw/dH81GKLCnkj7i9DAfx5I/o1Vuw2/V5N5g2wtrgmRppDpAWwJUjYabKWZt1WPYVmp51RbQ1XUsGU/tQlbghoOGwIJqxt00BeSXWK0LmQlnRM/2vlCOGTlA75JncX2dtImLlktxStSfDlJ4Tw0ONV17AcyuCTZt8FoX0jtv9dVs8XQCuE/JTv96LWEfzXTf9hSUA5hO2Bgv9gzyW2iTqbJsx3TRnyH5Q/eiN2ABT2QvSDmG2KyaqHGO2GptxhT4uIs9gINoHslTcqekGqvfb0rej4VLcnXFKMr6dvth05WhClRsoKdADS+nzK9sumXDtAg28XcdH4JKgLIbz91BfUANM4jg1MNoh6AxtD6qazzKap8AZrA1I/iJOoBaJysfun69lqNegAaQ/OxslJLLqMeiB3NlxpJl3Outy8MGpZ+G1ApxIxm/S7O+NU6FFsKyGSGQ02gUoiZfsmO3s0YPqfJi/WyKDRPaxVqhZi5KeYM4BUZnxvP+PkjqBRix3a73UBGgOJlnZ+9jzoBzE6Vlbf3q9Qv7+hDnQDmEvjf6vx8X52ghv73ZlQJUGVU3K826UmDF4s73/SjRoCFZGVF7E33T0tT51vcBkobFxLpA8jgmJivHVl8izcXDQA4sFKqDQ5vJPJOFvYF0MietoXahpoAqvwLeA3eDxO2CO8AAADddEVYdE1hdGhNTAA8bWF0aCB4bWxucz0iaHR0cDovL3d3dy53My5vcmcvMTk5OC9NYXRoL01hdGhNTCI+PG1zdHlsZSBtYXRoc2l6ZT0iMTZweCI+PG1vdmVyPjxtaT5qPC9taT48bW8gbWF0aHZhcmlhbnQ9Iml0YWxpYyI+JiN4MjE5Mjs8L21vPjwvbW92ZXI+PG1vIG1hdGh2YXJpYW50PSJpdGFsaWMiPj08L21vPjxtbiBtYXRodmFyaWFudD0iaXRhbGljIj4wPC9tbj48L21zdHlsZT48L21hdGg+sD8cHQAAAABJRU5ErkJggg==\&quot;,\&quot;slideId\&quot;:276,\&quot;accessibleText\&quot;:\&quot;j with italic rightwards arrow on top italic equals italic 0\&quot;,\&quot;imageHeight\&quot;:12.972972972972974},{\&quot;mathml\&quot;:\&quot;&lt;math style=\\\&quot;font-family:stix;font-size:16px;\\\&quot; xmlns=\\\&quot;http://www.w3.org/1998/Math/MathML\\\&quot;&gt;&lt;mstyle mathsize=\\\&quot;16px\\\&quot;&gt;&lt;mover&gt;&lt;mi mathvariant=\\\&quot;italic\\\&quot;&gt;B&lt;/mi&gt;&lt;mo mathvariant=\\\&quot;italic\\\&quot;&gt;&amp;#x2192;&lt;/mo&gt;&lt;/mover&gt;&lt;mo mathvariant=\\\&quot;italic\\\&quot;&gt;=&lt;/mo&gt;&lt;mover&gt;&lt;mo mathvariant=\\\&quot;italic\\\&quot;&gt;&amp;#x2207;&lt;/mo&gt;&lt;mo mathvariant=\\\&quot;italic\\\&quot;&gt;&amp;#x2192;&lt;/mo&gt;&lt;/mover&gt;&lt;mi&gt;&amp;#x3B1;&lt;/mi&gt;&lt;mo mathvariant=\\\&quot;italic\\\&quot;&gt;&amp;#x2227;&lt;/mo&gt;&lt;mover&gt;&lt;mo mathvariant=\\\&quot;italic\\\&quot;&gt;&amp;#x2207;&lt;/mo&gt;&lt;mo mathvariant=\\\&quot;italic\\\&quot;&gt;&amp;#x2192;&lt;/mo&gt;&lt;/mover&gt;&lt;mi&gt;&amp;#x3B2;&lt;/mi&gt;&lt;/mstyle&gt;&lt;/math&gt;\&quot;,\&quot;base64Image\&quot;:\&quot;iVBORw0KGgoAAAANSUhEUgAAAkEAAACZCAYAAAAo9u7GAAAACXBIWXMAAA7EAAAOxAGVKw4bAAAABGJhU0UAAACEKvHVpwAAGMBJREFUeNrtnQ+kVdkXx5eRZ+QZMpIkkSTJeGQk40kkSZLIkzFGhmRkjERGniSRJGOMGEkyEiN58mRIkjESGUlGIslIRiR5nicxv7Pc83R/1z1nrXPv2efv58Pm96d399n77P09a++19toiAFA256MySjcAANoAAG3jv6g8icpndAUAoA0A0Dah0zIXle/pDgBAGwCgbUI3X6ajsphuAUAb0AYAaJvQaXkZlc10DQDagDYAQNuEbr6cjMpHdBEA2oA2AEDbhE7L3aisoJsA0Aa0AQDaJnRa3kRlL10FgDagDQDQJPZE5bVT8MgbAoA2oA0A0CiWS2dr2yN25A0BQBvQBgBoHMedYkfeEAC0AW0AgMaxKSrPnYJH3hAAtAFtAIBGsSgq15xiR94QALQBbQBoEf81rMx1lZmovI1Llt8gbwgA2oA2ACB0rS3kDQG0gYI2ACB0rS3kDQG0gYI2ACB0rRW6CYYIoA0UtAEAoWvblvdyhgegDRS0AQCha1M5IQQ/AqAFaAMA1JyF0kmD7z0Gu4kuA0Ab0AYAqDtj0kl/7xG5KSEhGgDagDYAQAP4ISrvHQL3Lirf0V0AaAPaAAB1Z1lU7jhXeI+jso4uA0Ab0AYAqDt7ovLaKXIXpBMTAABoA9oAALWH/B4AgDYAAEIn5PcAALQBABA68nsAoA1oAwC0S+jI7wEAaAMAtE7oyO8BAGgDALRK6MjvAQBoAwC0TujI7wEAaAMAtA7yewAA2gAAAAAAkMbWqDwSAsQAAACgZaiPVH2l96MySncAAABAW9ggH27TvRWVj+kSAAAAaAvfy4fjgzeisoAuAQAAgLZwqcsQuo4hBAAAAG1BjZ7b8v87QrjGAAAAoBVoYPT9LkPojhAsDQAAAC1hUVQedBlC+p+X0i0AAADQBjRn0MMuQ+hFVNbTLQAAANAGVsqHo/Na5qLyDd0CAAAAbeBtlxE0X65Ix2UGAAAA0Dg0GPqXPgZQt3tsJ90EAAAAaUynGBN1L5pPaDWvGAAAANpmBGnRuKHzUVnFqwYAAIA2GUHdZSOvGwAAANpkBE0JR+gBAACgRUbQvaiM8YoBAACgKXwUla9TjJ/XQs4gAAAAaDBzfQygm1FZQtcAAABAUxnrYwAdplsAAACgyWhG6Eddxs+rqGymWwAAAKDJaLbou10G0NOorKBbAAAAoMksiMqtLgNIjaFP6RYAAABoOte6DKDfo7KQLoGMjHQVAAC0AWrB6S4D6AYDFRzclHZkQterYea6ymxU3sblvnRSSgAA2oA21JSvewygBXQJODgr7bkSJqnsYBgAoA1oQ31ZLx/yAWk80Md0CTjZ3XKRu80QAEAb0Ib6ojs+T+OX9ldUPqFLIAPLWi50axkCAGgD2lBv9kflWVQW0xUwAG9aKnK/8OoB0Aa0oRkQvAWDcrWFIjcTlaW8egC0AW0AaDdHWyh0k7x2ALQBbQCAHS0TuX+EwwMAaAPaAADSySeVJgyzNWvPJaM9X/LKAdCGGmvDuqh8H5Ur0jkQpTmN9IT4O+m48x5E5bJ04oVx7QE4eGyIw+qatGPMaMdfvGoAtKGG2qB3gh5yvI9+ySD1Jongp92KzGyplp7eCn8ztgR/isreqHzGfIUBuWyMvT01accdox1f8KoB0IYaaYMeejoi/39S77l04rXWy4dDUSNxG87FtkI/++Fo6IFyXTo5e95LuZHtahjtFk6MgZ8DUv8jozuNNlzjNQOgDTXSBnV7Peh51uNiX4k1Lh0XWb+2nivq4XXrSX12z0o0iF5KJ9KdQC+w2GiMpT8q/vxq8D9JeX71la/iNQOgDTXRBo1Pmu16TjVqtmT4+30pbd5fZEPUj/dIsqfr3tTH2tOXqRmht0flYFSmxbfrpBHvW5nLYAjFe0MoqryzeNiYA6d5xQBoQ020ofeZZ2JjNCtPE9r8OrZNCsPaTuwuTzLu3CyRTkyQ57ePMp8hhT+N8bOhos+9KJ7U/6VMeK6TAUAb6qANP0h+F7meTGn7t0U2alcGI+jggHXoNtlbx++fYD5DAr8YY2d/RZ/7jPHc3/NqAdCGGmhDPxfWmSF+Ly3P09UiG5blNt5lQ9SzzVnHBHMa+rDXGDe/VvCZV0r6Vv3fwgGBNvNpVP51aOIRugptKJnxPs+rx+FHhvjN5Sntf1Vk4752GicPcqjrgqMebfwi5jX0sNYYN39X8JmnjGfewWttNb85tfcuXYU2lMjiBGN985C/uyCl/XNFNvCCcyLmEaC1ylnXMeY19GFW0vNUjVToWcfFPmAA7SXLDrwWMuuiDWUx3ecZf8/ptythBN12TsItOdV3X3zH5wE8k7G7bK/Qs/5lPOs6Xmdr8brBussBug1tKIEkT9H6wEbQm6IaqD7Hd44JOCv5+SfPOyf9RuY19HDSGDM/VOQ5vzKe8wKvstV43WDd5RbdhjYUjIalvJJwO1UjVRjv484JeK3AQcCpGUjCOsl4tQLPqCkkXkh61nRcG+0lqxus26VDKgW0oUiS0tvkFa+UluiysEzfx6X4rVivCFxiXkMPnxpj5t8KPOMx4xkneY2tHr9Z3WB1vEUcbai/NqyW/qfX/smxji9T+mJXUQ2955x8ywu02OfLFPMa+vDCGDeLS3y2pfFqLi07OtfEtJdB3GBV281AG9qhDUkX057MsY4rkpzlu5BA9k/EnyU6T7xG0DRzGgb4kOwu8dmseLeveX2txdoB1+zAp41/ox+HBXQl2lDALlDSc67JsZ6kXdHzRTV0wmmM/JhzvXsFIwgG55BU866ddRI+zxbUE48bTHVxhUMXd9GdaENgktLmPMqxjk0p/fFZUQ295DRGtuVc76Sw9QuDY2Uev1HSc90xnusLXh07FGK7/q0UIsRKog0h0fs+kzJZn8qxnqSdsWtFNvalwxAJcQOv1y9+ljkNfRiR9HTzsyU80w4p7nQl1AvLDfZv/OGZ54jx798KV62gDeFIC97OK1egHr2fk/4JElcW1dAxpyFyPUDdr5x1s+0LSTyU6iQb0w/SY2MhsYpX1ko8brDeOJXVUlziWrQBbeh93pcFbIgkGVqFpsU57DRE8r7OfrOz3lmpVppzqBa/ih1fURTfSTXjEKB8rF3v3wb8kP9M16INAUjbtcrLlai7QK+lAq7KW05jZE3O9V531nuGuQwpWAk3izpdkJRRtfvEDwnu2onHDfZpxpUy1wqhDSFJu9T1aE519EvA+DRlLgRBj1i+dxgiT3Ou9wunAaR3hixmLkMK640xdK+g57CONB+qYd/qjdz74xX1H/F8VF+9bofPxLsUl+N/wzztj8cNtjPl79c4dHID3Yw25Gy0pdkF44FsAJ0nK4turDdPz7kc6xyVTr4hsqJCHlh33r2X8MGjKw3ReCL1CWDVtpyMFz5Zr3K4KJ2j3R70dMl0SmnKDrDlBrvs+I3Hxm+cQgbQhhw5IOk3ug/7vJossjfe6KXk721y8bMUG5isO0+/O+skfgK8lH3s9OoQK/2qoPk4krbA1WWuLp352Dw9wbRPOrlC+t15ZC1e2pIDx3KDvYhX3RbWlUZPkAC0IUduS7gDUkv66Ib+92VlNdazI5NXZlKd7DcxgCAAP0mxQf3dbDDqvlPxvlsmyWnxn0t6bjBdESYlU0uLGzhj9NmfDRiTHjeYN++a5wTvGmQAbciBxcbO1ZGEv1MPz574262xVpPxQmZFrBN6Dcj+PnPicvy3pbDKaZDkEamtGSGfie8kGNcJQFb2yPAuh0H5y6j7swr32zfSifNJmveLnL+TdMih347QQunkt0nrs/UNGJOWG+xizgvWo8gA2pCTJqQ988Y+f6Pz1ZvupjvOeEfZjd3vfNhhzutr50xlMLZWVmQgfCXDXW5YpdIGLPdKKHfBlzl/6IpiofGRvpLx95bGC5h+yfyW9vxb66hwE5JJWm4wvSAz62kga/fsL+wdtCEHpoxNin7xQJcH+C7pwkljD8fKbOw158Ouzfi7ui2ruYfuO3//VrxTVCUwguqHtbuQ963MGh/z3BCMZRXsp8XG3Bx0ZZzkdug9VJEW5Kvb8HVPJulxgw2S4PBzx1xfJoA2DI6GvbwbYIHy7ZDfKA2TWV10Y62o+e7AvdE+ZV08kXfEBoOuUjQA7LWz0SrCkxXa+cEIqj+WUZ/31utRo75jFTWAHhtiNChJcSvv5IPP37rP6acGjEPLDTbMSdt/pLz4FrSh2dqg7JTBj/JPxDbA9XiXS91q2+VD6owl8fhMcpvNSMFB4t5szXkUXd1pPgY9ibZHCk6EhBHUGqzLeCdzrGuJsbp8EWB1OSwa35OWffip+GOAkkhKsz8R//9piVlnpP65hiw32DMZLgj0rPH7t7F30IYhsILIP8+hjrXxXC/9tNzJAj/CetLjYE2MH4yg+mJdTng1x7p+MeraV8H+uSHpJ0DzCNJMig3QE2RW0r/Jmo8/jxtsWLf/uGPBuUgAbRiMR1LMhbOnJP1S4EI8RFbUeojyLt4mq8NRToyg+jFq9MOrnOpZa9TzoIJ9Y129kNfJooMJv6/Bluck/eqHhTUff5Yb7Mec6nlp1MPpWrRh0B2sogxF68aIqbIb232h30hcPo4HkhowW2PLWre41Ud4STrb3HMZPswXKr4zhBFUT6w0DMtzqMPKdTVesT6xAmrzFOakDPT3DH04UPNxZ7nBnkh+LhDLZXFdAG3IzoSEOyXey4jjuxU0UHqv8+OZddtOg601WNqbEfrf2KACyAvrqObuIX/fCuydqlh/6Jz8W7Ln/RiUMclupP8t9blSpB8eN1iefWzFc76TD5m9AW3Iq3/yzt1l6ULQ4PErTnEaxjLWAOi3znq+Y35CThw0xtrZIQ2KNJ95FY93/yD2bm+eLBzACKr79RiWGyzvO9B0HFqJ6XYjBWhDRtLcrLMB6vPkEQqG5xh7HgmkNkr/BGr9yn7mKOTAJrFzUlVRREPtULw1hDnvLeePMhpAd2s+3iw3mO5yhTgJdN6o9wpSgDZkwDq0cDXn+hY4tOFNqMZ+7hSnvG6NzxJbM848hRwmV9q9N3MD/u6osfp+LdWLcTtd0ocyixG0ocZjzXKD6TgMdf3HVqNfZ6TeLka0oVgsI+5gzvUtc2jDXKjGHpXit6hvOevUwDV82TAsVqbyQY6Cn5LBk4iVwaik5+IIeT+X1wCq+/UYlhvsZMC61cCxwg22IQVog5NrAfolje1lGkG3HZWrtZznFq5390nLYeYpDMlFY4x9lfH3Vkj6yaYnFVx1H5Ly3FDeBKqrazzGLDfYo3jnocxxfh4pQBucBnVa2MrbAHV6PERB3GELJX07cL7cCVD3A6c4/sM8hSHJ++JC6yBBFQN7H0k5MXje9Bs/13h8edxgRdwObiUA/BcpQBscWAk4Q7jNLzg0Ikj2891OgQpxNO2Y+HeDNjFXYQjWSX63bW8QOxt61Vgv9hHqUFmFPRozExtLdcVygxWV+fojsV2eXyAHaMOQ3+YQObzuOnTiYojGnpfyApS3id8IOs5chSGZM1bqXldFiBiC0FhX4kwHrPtnKTn/R2AsI++BFOv+sHK7nEUK0AaDO0Y71uZc34j4PFITIRr71FHxbKBJ7MkQ2ZSASSifG8YY2+L4DSup6MWKtt26EidkdubnRt2ai2S0pmPKcoO9C/DBGNYoe4oUoA0pWCfmXgeoc5fTDliad8VrnBVfDdjh75zP8IB5CkNiHQ+3EnSOGB90XSwsq2C7Rx3zK9Tdfeul2YlRLTfY0RKeaYFDV9ciB2jDgAZJiHigiw6d+CNEYw+KzwAJuUr0ZpB+zTyFwCvky8bfH5F6unR2lTi3rOzUdTgpM+h4ul/is12R5rof0YawWPfQ5X2AQuf/G4cN8E2Ixl53GiAhb3jHCIKiWCqDn0K0Mi2/kDBZgPNgUsrb6X0szbzKwXKDaYxJmcf9LdcMO+toQxIPC7YHdjq+/69C9KFny7SI4+neKzSqcEyeW+Trj3Wp5ScDro72VbjN1q7AiUD1WkeP63w9htWnZec2G3Ho+wpsn9ZrQy9WOotXAeq04rGCHYzynsy6FLDDs9wpdL0CAwQjqP5cNfplR5+/0fiJ9zVeVVvZ2ScCzW1rF2hjTceQ5TqpinFnZfw9JNB2behlQoqNB1olvgSJQdJ3nHV+LCcCdrg3MDu0MYYR1B6sGJVjA6xUNle8zdblyFsD1LmvobtAlhtsRqpzM7i1E3dHoO3a0IuVXiHvuBxP+owjoRr7UHwfy0UBO3xC/B/tAxUYIBhB9cfKqNubimGL8e+natBmy+Wcd5JCdbVbx+Jv1nT8WG6wKp10GzV2KfT/W4zt02pt6OWl0aY849yWi+2yfSyBrpqxgsAGyZQ5CBfE/9GuQpIpjKD6Y+Wmmun594+Mj8iqGrTZEpq8ReawY/zV0Qiy3GBV3FmZlhJO3KANtdGGbizPzMuc6/Mkah4P1dh94vtQng7Y4Roz8Mr5HM8qMkgwgprB3+ILGN0vzci8+77AsaDuIs9x1+c1GzMeN1gVA40trZ8WaLM2dGOlzLmcY11rHRrxY8jGXhHfh3JbwGfYK/4P9mRFBglGUDP41eibPdJxJaRtDb+JP4x1YLbAsXDOOf48t0Gvq1AfWpr5bUXf/SLDCNZdwo8F2qoN3ViB9F/nWNefRl2PQo5L3YHx5ObRybEgYId7Y5JmajqgoLpYqzgN1jsh1T4CnYV/CjKCxjIY4e+N3xqNNagKp0ItN1jVXXs3jeffiyS0Vhu67QJrsbSyoD5+nWNdffnCKVIhJ/a3GcTyKPMScsa66VmPtaZdqFi3LMdWUtSRnET0oWTbjUwLspyPKzpZct9ZbjBd9Vf9OoQDUvw1CGhDvRiXYvL0rXJswmwL3dhjToEKleZ7bby743mGR1LflPpQ7VWP9866fmVXzdpruag+C6wrSTdr7055P/Ony8ZK7jvLPVKHwGI9AZbmEgt1QTbaUB8su+DXHOoYiY3I0ufTPefL3B6g7qVib813b4mtZk5CIP4YUOT+rGFbrVQUwwr3+pSP7BVJdiedS/i9fV2LoDKx0vn/XqMxcNtoy04koZXa4B0febhMrQVFIW7EpRleaN75gdTH90z8cUDjzEUocXekyqkasmIFx54a8reT5vWNeGWdlJ2+3xb7wq6F0qGS++ylsUhbUqMx8J0xri8gCa3UBmWB2CdIlw9ZhxVHdaSoxh6WfPz1WVEr8o34d4A2Mg8hMFlOJ86XizVub1q+mHsBfndaPhysSMs/8mXP7/0iH1w0n5TYX9aq9auavX9rAfwKSWitNuySsClqjkhFXMq6Inua4aX+kEOdY+K7HK076GwlcxAKYJVkEzkNhlxW4/ZukvxPfiRdvXOpj/YkrTQ16Phz6RyHPd31v58psa8sN9hUTceAdSx5M7LQSm2wLoAd5sqqU8aGx7YiG3o444vVldggcUEfx6uk2xkH0TEhOA+KZTbDGD3egPamLUh+yvhbxyXbpZyPM/S1usPLus7BcoPpjsmSmr7/Q1Jicjq0obJYpzoHyQ+ku7hXjQ2PQjNqa2DioBHvGvynW9ZreowU/c/qv9f7UybildutjPXov9W8C8uZc1AC153jVD+Kow1o73JJztKuOzUbnL/T79JDPc2VFsd3MYMulBkL5EmWV1dWSLOyeKMNw7PE0cbzGX9TbYK0+N9TRW14aCV6O/Q1qV62YnXLaRbopcw1KJETzvHapPuVNN4uKU+HuqbWGh/Rfidnzjg+BDudfV3m/VvWM/7WgPd/32jjemShVdrgucT8vfgOKunYmTLmdiFZ4A/HA32YXAd5l3fxLtExJhlUiF2Osfuwge0ek+T4wJn4AzBvDI3EAvhzH025ZhhNvYuyJ2LfGF1VN5gaiE3IXG8FqR5HFlqlDb+K/xt+Ov5+f9SlDZtjm+OupOcJ215ko6alWANnLi56+ksvn9NtxCvxltdET6cBVIlFjvHd1GBRjd2bFN8VOr0xMRo7smaAOsdTFmd3SjSAPB+D3Q1576tbaPSjDcm8NNq4X+zdwySd0JOenPQGgEqzIF71qmDdihcz8wubmXhh81tsMG3KoT4VRT00MRsXvZ7nS14DQOGsEfu09jy646u7hDfihVO3RryINz/0FJle0fI5XQsAAABV5qBhBJ2iiwAAAKCJXDWMoC10EQAAADQNjdNNy4XEpboAAADQSMYlfRfoKl0EAAAATeSY2KfCAAAAABqHda0VtzgAAABA49C0GO9TDKBHdBEAAAA0ESsbNhfpAgAAQCP50TCCttJFAAAA0EQeSvodYRyNBwAAgMbxqaTvAl2niwAAAKCJ7DWMoAN0EQAAADSRK4YRtIouAgAAgKahR+PnUgygh3QRAAAANJEJSd8FmqSLAAAAoIlMC64wAAAAaBkrJD1L9G26CAAAAJrICUnfBdpBFwEAAEDT+CQqb1IMoPt0EQAAADQRvRF+IqWsbFJj/wckBnS7rLetQwAAAbp0RVh0TWF0aE1MADxtYXRoIHhtbG5zPSJodHRwOi8vd3d3LnczLm9yZy8xOTk4L01hdGgvTWF0aE1MIj48bXN0eWxlIG1hdGhzaXplPSIxNnB4Ij48bW92ZXI+PG1pPkI8L21pPjxtbyBtYXRodmFyaWFudD0iaXRhbGljIj4mI3gyMTkyOzwvbW8+PC9tb3Zlcj48bW8gbWF0aHZhcmlhbnQ9Iml0YWxpYyI+PTwvbW8+PG1vdmVyPjxtbyBtYXRodmFyaWFudD0iaXRhbGljIj4mI3gyMjA3OzwvbW8+PG1vIG1hdGh2YXJpYW50PSJpdGFsaWMiPiYjeDIxOTI7PC9tbz48L21vdmVyPjxtaT4mI3gzQjE7PC9taT48bW8gbWF0aHZhcmlhbnQ9Iml0YWxpYyI+JiN4MjIyNzs8L21vPjxtb3Zlcj48bW8gbWF0aHZhcmlhbnQ9Iml0YWxpYyI+JiN4MjIwNzs8L21vPjxtbyBtYXRodmFyaWFudD0iaXRhbGljIj4mI3gyMTkyOzwvbW8+PC9tb3Zlcj48bWk+JiN4M0IyOzwvbWk+PC9tc3R5bGU+PC9tYXRoPqHG24AAAAAASUVORK5CYII=\&quot;,\&quot;slideId\&quot;:276,\&quot;accessibleText\&quot;:\&quot;B with italic rightwards arrow on top italic equals italic nabla with italic rightwards arrow on top alpha italic logical and italic nabla with italic rightwards arrow on top beta\&quot;,\&quot;imageHeight\&quot;:16.54054054054054},{\&quot;mathml\&quot;:\&quot;&lt;math style=\\\&quot;font-family:stix;font-size:16px;\\\&quot; xmlns=\\\&quot;http://www.w3.org/1998/Math/MathML\\\&quot;&gt;&lt;mstyle mathsize=\\\&quot;16px\\\&quot;&gt;&lt;mtext mathvariant=\\\&quot;italic\\\&quot;&gt;K=&lt;/mtext&gt;&lt;mo mathvariant=\\\&quot;italic\\\&quot;&gt;&amp;#x222B;&lt;/mo&gt;&lt;mover accent=\\\&quot;true\\\&quot;&gt;&lt;mtext mathvariant=\\\&quot;italic\\\&quot;&gt;A&lt;/mtext&gt;&lt;mo mathvariant=\\\&quot;italic\\\&quot;&gt;&amp;#x2192;&lt;/mo&gt;&lt;/mover&gt;&lt;mo mathvariant=\\\&quot;italic\\\&quot;&gt;&amp;#x22C5;&lt;/mo&gt;&lt;mover&gt;&lt;mtext mathvariant=\\\&quot;italic\\\&quot;&gt;B&lt;/mtext&gt;&lt;mo mathvariant=\\\&quot;italic\\\&quot;&gt;&amp;#x2192;&lt;/mo&gt;&lt;/mover&gt;&lt;mtext mathvariant=\\\&quot;italic\\\&quot;&gt;&amp;#xA0;dV=contant&lt;/mtext&gt;&lt;/mstyle&gt;&lt;/math&gt;\&quot;,\&quot;base64Image\&quot;:\&quot;iVBORw0KGgoAAAANSUhEUgAAA8UAAADBCAYAAADmSxLnAAAACXBIWXMAAA7EAAAOxAGVKw4bAAAABGJhU0UAAACjj/tgzAAALwNJREFUeNrt3Q2oFdXawPGHg4iISFKiUmKIxEFEBA0TExMkRCREEpMSiy4iIXEQQaPEQiTpiklGEQcREREsVEwqEDmIiIRi4pWuGCIiIiKomJwOJrzvrHtm57jde9azZtZ87v8PFu9L1zOz9zNrz8z6epYIgDp7JijdQXk1KAuC8k5Q/hWUT4LyaVjeIUwAAAAAgDo0gBcF5fOg9AXlelD+Dsr/KcrpoLxACAEAAAAAVTI2KD1ho1bbAG5X/gzKYkIKAAAAACg7M6q7M2zI/p/nsprwAgAAAADKyqwJ/iuDxnCjmBHn1wgzAAAAAKBsvs2wMRwt/w3KEMINAAAAACiDYUE5JMnWCf8mg4m3TDkZlNvKv2V9MQAAAACgcGbE9meHhrCZWm1GlBeEjelWngn/996g3G1znL2EHgAAAABQNJcR4u/FfWulEUFZI4NTpqPH6iP0AAAAAIAifenQIF6nbACbvYz/HZQzEj+VmkYxAAAAAKAwJsu0Zu9hM13atv7XTKP+XNy2cPqZSwAAAAAAKMI00W+79I7lWPODcl3ck3R9ymUAAAAAAOTNJMH6Q9lw3axoXLuMDkfLq1wKAAAAAEDetJmmzZrguL2Ehzk0rpvLMWGfYgAAAABAznpEv/9wt+VYaxI2iDXHBgAAAADAK5d1xKsVxzuZsEG8gEsBAAAAAMiTmar8m7LhelLsU5vN//63uDWIzflf41IAAAAAAPL2iUPjVdNwfcbheLfD8w/jMgAAAAAA8vai6KdNH3I4blzCrj/DY71DYxgAAAAAUBSXadNmOvQkh2Obxu6/gtIblN1B2RmUdTK41RINYQAAAABA4daJfprzTsIFAAAAAKiLF4Jy16FRPImQAQAAAADqotehQfwj4QIAAAAA1IUZ9dUm1zJlBiEDAAAAANTFbocG8WnCBQAAAACoi24ZzCStbRT/i5ABAAAAAOpir0OD+HZQRhAyAAAAAEAdjA3Knw6N4s8JGQAAAACgLj53aBCb0k3IAAAAAAB1MCwoNx0axCcJGQAAAACgLt4Vt1HiNYQMAAAAAFAXpx0axGYP4+cIGQAAAACgDmaI2yjxMUIGAAAAAKiLnY6NYvYmBgAAAADUgkmwdVfcpk4/Q9gAAAAAAHWwWNxGib8nZAAAAACAujjk2Ch+h5ABAAAAAOpgrAxOh9Y2iP8Wpk4DAAAAAGqiR8g6DQAAAADoUGccG8VrCBkAAAAAoA66HRvEZJ0GAAAAANTGJ8LUaQAAAABAh/qPY6O4h5ABAAAAAOrgVccGsck6/RxhAwAAAADUwZeOjeLThAwAAAAAUBdXhazTAAAAAIAO9Jpjg9iUbsIGAAAAAKiDnY4N4jOEDAAAAABQB0OCctexUbyBsAEAAAAA6uA1cZ86PYWwAQAAAADqYLdjg/g/hAwAAAAAUBeuWac/J2T/83pQLgZlNKEA9QQAAACoptfEfer0DML2P5fCeJwNygjCAeoJAAAAUD1fOjaIrxOyf8wMyqMwLseDMoyQgHoCAAAAVMeQsJHr0ijeTdie0BOJzU9hTAHqCQAAAFABM8R96vQiwvaUPZH4HKHBA+oJAAAAUA2fOzaI/xSmfrZiGjd98uRIIHEC9QQAAAAouTOOjeIfCVlbJoHS2UisTghJlUA9AQAAAErrhaD87dgofpewxRoVlPOReJn/fxxhAfUEAAAAKJ8N4r6e+DnCZmX2or0QidmNoEwnLKCeAAAAAOXys2OD+DQhU5soj7fgMWUgKO8TFlBPAAAAgHJ4Jih/OTaKPyFsTu63iOF+GZw6C1BPAAAAgAK9I+5Tp2cQNhWTNOm7mDiaabJvECbqCfUEAAAAKM4hxwbxVSlmT9WjCRrvVSlmn9qXqIrUE+oJAAAAkK8kU6d309jJpJj1pL1BmUS1pJ5QTwAAAIB8JJk6/SaNnczLLKom9YR6AgAAAGTvW6nOVkyd0Ng5LGzFQz2hngAAAAC5+cPxZfxnGjuZlF+DMo3qSD2hngAAAAD5mZHgpXwdYXPSFZSVMfG8I+xFC+oJAAAAUIjNCRrF3YQtkYEWsTwWlDGEBtQTAAAAoBi/STW2Yqq6acKIO6gnAAAAQKm8IO6jxF8SNmejgnIxEsPbQZlHWEA9AQAAAIr1ZoJG8WuEzcmIoJyOxO9KUCYQFlBPAAAAgOLtdWwQ/xmUYYRNzUwzPx6Jn2n0PEtYQD0BAAAAyuGmY6N4LyFzcjASu1+CMpyQgHoCAAAAlMOr4j51+i3CpvZFJG4/BWUoIQH1BAAAACiPJFsxjSVsKiubGjpk6wb1BAAAACiZ/zg2iE8SMpXp8nifWbNOlDXYoJ4AAAAAJTNJ3EeJewiblRnpuxLG61xQRhISUE8AAACA8lmdoFE8ibCprArK1aCMJhSgngAAAADl9KNjg/gmIXPSRQhAPQEAAADKyaxd/NOxUdxL2AAAAAAAdTBf3KdOLyJsAAAAAIA6+Ldjg9iMKpMZFwAAAABQC65bMR0iZAAAAACAOnghKH87Noo3EDYAAAAAQB30iPt64imEDQAAAABQBycdG8R/EDIAAAAAQB08I+5Tp78lbAAAAACAOlgk7lOn3yVsAAAAAIA62JmgUfwCYQMAAAAA1IHrVkxnCBkAAAAAoA5eFPdR4k8IGwAAAACgDt5N0Ch+hbABAAAAAOpgt2OD+HZQhhA2AB1kNCEAAACor+uOjeK9hAxATXUFZVpQlgZlW1AOBuVBeO97nfAAAADUzyRxnzr9DmEDUGHDgzIvKIuD8n5QesPG7+WgPIq59z1L6AAAAOpnjbAVE4DOsMrS6I0rFwgfAKCTLUz4AE1SDio+z/2Mzj2fS92RfnSsJ/8lZLE2RWK1nnBUWh73fNNAG5DB6blmrf6xoOwPyldBWR6UqVwGrxYF5VxQ7oRxd7lWX7c55oqM60ivx+9/0NNnOkpVAoDOY15K9gXliNinViUtV8KHVY/i85ikSL94bBxfCF/CJnOpO86IoPzlWF/WEba2ng9KfyRW+wlJpTXu+1cyuu9ry4OwLi2RwfWu8GdopKFsuw6L2xxjdvj8vuH5ul8LymEZnN7ti3nH+Eker5FOUn7lOQAAkPClZG5Qvkv5omQatiaRx/CUD3Qzkn08wfl3BaWby9nRFiWoNzMIW1v7m2J1npDUyuSwUXG1wAbyzaBsDMowLodXU8U+oj9CcZxJ4btBkms7EP7tovDZnjXz/DczW+4oP99ZofMcANDGnAQNY/NS43uqsmmo94t+ZJgpeTB2Jqi7bMXU2tw2L9KM7NWPaRxddPzt9IV1ZGiLe/dIGezcNOv7jyqfKSZjPJmQ/Rkm9tFRF1sc68f1sEFdhHHhvT3u8x2nIwYAYLPLsVExPqOXNM2L1DZe0hHhuhXT94Sspa6YRhIjK/W02uF3c9mxQTFGBtcUa479MZfCi+GWOH+R4J5wzaGOLC/4+38t8dO4R1FFAAA2K6X4ZFabLOc1CVwWcqkQMU3cp/etJmwtrY2J2RLCU0uLHX43axKewzwvNLkjNnM5UptnifGiBMfc6FBHhhb8/eM6YeZRPQAAPhvFWWVrNEk+4kaJT8lgAiAgakOCRvGLhO0po4NyjwZLx1ni8LtJc/9doDzHMi5JKh9I/HriJMtGuh3qSNGOtvlc+6gaAAAt7fTpORmce2JQbgnTpeHupGOD+A9Cluj3f4AQ1ZK2M/R8DnWsMRuIKa7JHYiJ7ckUx71VgUaxmdr/sMVnMp19Y6gaAACt04oH3q0MzmvWJt8QpkvD3dig/O3YKP6SsD1FMwX9MmHqyM6QpGtRW5mkPNcmLkticdPU08z2OKC8duMK/O7vid9p/wCADqRNcLXH83knxzSITSOd6dKI8y9xnzo9jbA9RbO3KRmo66lP8s0jcVZ0iRzh7mVLXNNk+V6rrCdFdmK3qltsJwcAcLJU8s8saaZht9tXkOnS0DgkbMWU1iqH+L1MuGrF3GMfKq57v8f7ca+yrs3i8jj7OCaeD1New4XK67ayoO8+k3sWUHlmu7/Dks0yTVAH1LRT6J71dL4VQRkQpksjnb8cG8W7CdkTRoW/OW38SIJUL3OU1/2gx3OuUJ6zh8vjLG7U/1jKYw9XXrfegr77kRJ9FgDuzFLKRrJPdgihDhRaBzRJNM55OtcOYbo00kuyFdM7hO0J2x3j9wUhq5XPJP8tzLTZrvdweZzYlkBt9HCOezl3oGhNbfE5zCy0Z6kWQCWYWSynIr/fKYSEOlD2xkXaF2Kz5Uu7nmymS8PV5gSN4ucI2z8mN71Ea6bRHiRstfKr8ncz3uM5tfsiH+byeO1smOnhHEcV1+1aAd/9J2EveqDKvpNsE/qCOqC2TvmSkiZJh5kjflNaT5deRF1AAv9xbBCfIWRPOCFPrrXeqIjhdcJWGyOVvxvfWce1jeKjXCIncUugHmTw0lKWhHytlgD8SnUAKqO5DcIsIepAoXXguOJBlyZJxyZpP116PHUBCWi3domWTwnbP5Y3xcZsZbJIGUcSldXDMuX13pFx3aNR7MeNmFju93QO7Xrw7hy/9/kWjfLJVAegEj4QcpdQB0pUB4aIbiumIwmObfYrZLo0stCToFE8g7D9j0mYcz0Sl7Phfx+ljCNZIethj/J6L/B83o3K8/7AJVLrtsTyPU/n0WagXpzT926VOX8H1QGohHbbvJELgDpQWB3QTmVzzQRqtnhqtd2S+W9Ml0ZabMWU3BZpv2/zA8l3WzYU56ZkO0OonQPK3+x2LlHqF4tG8ZXAcqjy2n2Yw3dulTnf1OmRVAeg9Nol+TxHaKgDRX4o7Z6R2ulIJgNmuxEIpkvDB1PH2IopmYnyZEKt5i1LNIl0viGMladNrngkg3NrtwBbzGVS+yUmjpc8n+u+lCNz+Dahww6omlGW9wx2uKAOFFoHrohulE1jZszxmC4NX94S96nTbxK2pxq9ZnuV5ikq3wgZqDuBNrniB57PO0953n4ZHJWEnZkBE5c5/qsM7yF5dqZEmenizcu+jlMVgFKbFZSrkl1CX1AHUnlJ/O0X+Zm0Xptspku/QT2ARzsdG8RmVPkZwvZUIq01Lf7N24p43iGUlXdcikmYdER53m1cIjXbEijfz9/dJbhHNNffR5Jvci8AemZ233YpZrkOqANqa5QvKHFZwCbI4LRopksjL9cdG8XHCNn/RpOiszgutPl3s5QxZRSv2nVBk1zxiufzzlbWLTODYXQHXpfR4bN2d9joM3EYCF8SzJRlk7TSJCkb1fR3X1teMHznUnhPeR2zerF5o8W5NvOzLh3TSbEyrM9mdoFZNtEf1smBsOPE7EVuBlSmlOQzvyyD+1vvafGZzT3T5Ny4KIPZ3M26+Yk5fz6z64bZj3yrDM7Yuh82NlxMDn8vfeHfPwy/46nw/vKs53vaetEvmTlS8PWfFn5ek/fiUuTa94fvTGYm3cw2MV0Z3ov3ht/jWvh3C6gD1akDh0W35+CoNn+/UtqvL9pOjw8yumm5Tp1eR9ieyvg7N2WDaQEhrSxtckWfa8fNQ/uy8rxvd9C16AobmX3K350pt4IyNXKMuLhmMaVYm4F6WgbnHipPL9EyU/GG8bMuhZfCl/Wr4v6cPpFRnbExz8JdDi/tzaUv5nmapp7PC+8Nu8JzDLQ49ymHY5qOh5+U95eZKRtBpsF11uGepi2fZXD9TQPwY9EtJW2UA03tori21ATqQOnrwD8vvw8VH+DXFn87KuwpazdtiunSyMqGBD+iVzs8ZibzbDSr9D7Lv7+kiOlKqmJlfS35Jroyz5pflOfslCQrphFnOutaZQA3LxI9YQOh0bFsRt12NDUEzUuTbb/29Rl89lFSXKK0TZL99HC4m9XmN34zvN+Yka0xkfps6q5ZznNBnh6EWZVTZ9SaNh1KV8IX+nnyeEaU+ffTw/9+r019NyOESTKfjw5/K5vCxtY1h3cbze/b3H+3ODZO7oTXy9X4sEH1fxkVn/eUZ8MOnP4WddBsB7gsfHfqiny3dZHOk1PyeBZOf5vPe546UOo68IQFyg+wpUWvWrvpq0yXRtbOOP6AbgtbMe2LxOOB2Ldn0WyZ00tVrCzNiK2vabemAXWMBvETTIfSDWndAT3b8rfRUf73ZXCqZ1xMp2f0Hfo9vayl6dwz5Sg/50KZTplWo2SmY/Vtsc8WHCP5d7oukdajgjfC82o+86k2n/uiuC39WJqygWBbRz8uvK8kOXaS+/HyDBtDLrvg2KyW1lvG9irej8ZH2kCbwntsmhhSB4qpA0/ZrvwA8yI9DVslfk9JpksjS2OD8rfjD6jTG29zEryoblLE9ReqY2VfYjW/m588nMt0oGqmUfZLZ8w8MNPoTrT5/qsdjtPYiugHiZ+2l2WyK01Hh+9tmfY1Hd9MJZzIT7owa+Xp6ZxmJOpjh3fBl2LuCc97/rzPS/upo6ZuuazLNJ19l2MaxtpjmSmqZoT5QNjBc8/h3eay5dhmqmyaEbuLGdSZuCnqO3Kos6aB2CrJ5PXwXcnl2da4x34o6bIoUwfyrQNtXVC+rHSFN67zUs3p0isy7rXIs3S6JFsxdfJep13hTS3ae695WdGsOb1PdaykVcrfTU+Kc0wXXb6KRuO7Exo25jn0QFqPTk1N8GLX+A3GLYHan+H32SP5JjhslaRtI+8JhbwnPNumYXFL7DMdWjWs85g5sjSmsZE058j8mM++L8VnfUl0255tszS0oiOhZmT8g/DeYXQr2gADnuvNVMv5FmVcb19v00A8KckSOzbaRO0aeWmyKFMHcjZOeXM1mc1Wt3mYN9Y1lX26NA+7+vjeMV53pbMTsKxN0GtpTFDGdxRVsnIOSjZTlLrDl8uzyuObl+q5HRBvM8Oqt00MrkVeUFxppsBnmbBMs3OFz46z5pe3S+J3WQzvCTrTpPV6x5vhi7yrPsl+lGpHhr+RczHHTnN/Gyr2nD/tOiBebuoA2NzmtzIz5wZR3IjqI8l2mduHMR13Sd8Rd1nil3ZpB3UgR9otFR6IPTP1ZCk3Hnb18adjvPZ3cKxGN/USut6gBxTxXVjjhsyIhKXMukSXXPFGm+9mpmKZ0ZFF4X3V9FL/IK3XZrUqpsFsRvc6ZcqrGVE7Ke2ze6aJg2YUYVyG302bgdrH1m2t1k3P5z0h9/eE16X1biPmv01P+Pt4lOEL+XCJT/DnI6HXeonPpp3GfYnPldLKS/J4NPSBxI+8dUm+s8HiOmT7Mqy322Kuz7CMrn3a2VbUgZzt93gDLvvaQh529fBagnit6eB4RUenHiZ4AT+uiO/qmsbus4S/z7JPKZ+X473KvOya5B4m8+xS8bvvYRWYBunv0n5ZUtoEWLZG8cWMv98YZT1IOxtglDw9PfEA7wm5vye8EdOhlnTKoy0hT3/KenMq5thbc+ocmpSiAzOuw2BXi78xHeGNUXwzSjhLcQ7btjw+O2TjkvNtyqjetttp4ZKkn+lmy70y1UPMqAM56BL7CHBjarR2BKCweeA87DrG5wniNalDY9W8l3OSfd12K+K7p6bx+yHh77PsmXC35HivOhV2Sj3bgb+/cRKfYGyZh3PYtrjKI2GJZjZJ2u/anBBUkz2f9wS/Fsa8nG/NMOZJk/2ZWS2nJZ+17iMs3+HDhMe1TWttzpViZmScjHQmzFHep2wzhnyZk3HnWSvtRohNY9HHbKVvxH0UlzqQbx3w8sEaxVzwHuW/vSzlzTzNw64efnOM1ZkOjtW5ps6tJFOENEss+moavysJf5/fVahe5FUehh0s3R3y2xst8et9fTVWbR3WeXRUn1Rc/y0pjj+5RWNsfUbfhfeE1mZL/B6sad77Jkj8SNjMDDqMbkmypEpx4q5F0lkNm8Rtu7xoJ7Z2WZNtlPumxxh9LPaEvj71ODQmk4pLNuhj6R51ICfaqYGLww/5u/Lfr5dy4mFXfWMTxGpDh8bq/aY4LEl4HM0+5gM1jN8QcdvgPq/ERmlpp7ual7ihYTGdKSPCBu3rYUPLjPytDV8IjotutDA63avOI8cmVnGJxi6Iv0QiA44vTFnYq7jmaV4Om5Mw/Z7hixPvCa0bre0y65p75FQP51jf5rmyIuHxvrHEJoudUrJYxtDn0NCOPvNd1rHakuX5fL7HLcc66Pl6xDX0dns8T9wOCys8HJ86kBPNJs6P5HGCjPnKG/F96cypcsjeuwleDF7swDiZNTLRLQfSTBMbqozzuJrFcFaKl9E5Jf5ey5Xf4T3H43aFz4hflMe/Jfos6FVzxNJQ9ZWUcrjktxVSHM1Msl8THntJxX5fdWPu/+djrutXHs9lRqNNDgyzjdHGsDGeRcdGVok3bclqk/y+HykbXFMjHWR7PXdqXfYUnyESn+Cxx+O1mCTtk1PdFL87ZsQtkUm7xIM6kONLs+bFpc/hYV+l6YOoJtetmK5KgandC7RN/GaGv6mI9aKaxXC5JG8Ul7nOaZMrptlib6nEZ8v0sdaurDZavq/PPXVtU97W5fSdNfuZJxlpGNrihXO3IE9fWxp6ZRsAmWS595j/LYsO3GFiXz7io0Mo+lwfFWk4XZLHI9Kuy6Rse9T66viwzTqb4uk8XZaOnBUer3vcjDIfDUnqQE6WKV9YPmr6u5dEP6VwqgB+Hzq3HRsnX3ZgnJrX323zcEzNnrZrO+hlMK5cK/n30iRN9PEwNyPt/cqYrapJnZlr+Z6+99R933K+aTl976z2M29eS2cS44wW5MWWpX5zCT+zbX17Vsv7xmfQKdQrum2eeiOdFK57RA+X/Dq8t0q2Cak05zmd4z3fx+AgdSAn2tGCVgkOvlD+7UmeKfBIO30/Wl7pwDhF15+YEV4fe+ZuVcR6b83ieESSNYp/KPF3eln5Hb7xdD6X9ZlVnxJrGnzXJd/9vPeW6AVDs6Z8gWMjo7lTpZO31subGaWPSzT4sIQdFKst9e+6+NkvuxXbCFiS6dNxifoa00yjszSSjIDaZnn4zEsQt2TT15T2aQnaNGl8GHOuJR6OTx3IyS3FA+xOm78dKfoRu2UC+PGlY+PE1NFhHRaj5im/vqYJLVXE+2zNYnkvYaN4a4m/08eiT67oy3HRL3UYWuH60iv5Z2i/FHO+fTl//7OKa7zc4XjNHffneQSW6l6xq4SdUrb30g8yPL9t9uUVx+NNshxvYtgpcStlg+IryScvgemcj5tlutLTeeKmTWexVWLcLLq065apAzmZrnxJ2Z+iR64uLzooj5vi1jjZ2WHxMVNgoiNVPqcJTZFs1gyWOZZJ1xMvKfH36hNdckWfnUkvO8RuXUXry2zFd5vu+Zy2LOLLc46BZvbZduWxWm0XOU2QZwPTlhNgVsk+82axjxJnudXLNsv5XbPqroo5VqOD6Ad5vIds0rXdl3K6Jy+R7HJYNHyQ8z24S9rPkPHRiUcdyMlHyhcU27YiF5TH2cQzBim9kqBxsqjDYrRZkjfkfJVJNYnlwhQxmFzS72TLYtlqnZIv55Wxu17R+mL7fllkgbatJ847AdJ6SdfRHnVRSNxZJNso8ZWSfV5NIz7rDjdb3g3Xfcl/kPi13NGR6aRZ/McpfrO+Eh99nXF9Ms+3uIGTLGbqvO7xelMHCqQZLdBssTJXeRyzluJ5AZL7t2PD5K501tRpM41mQIpvFC+uSTxXJ/z+Zu1NV0m/0xIprhNzk0MM51asrrxd0HeKW/N+roA4aDJQX1Acp3m/zFvCFo956hL78rrtJfvMtg4Zc18emfFneGD5DEsdr0Hc8UynbWOqeJr8D++Jfds8X+JGI3s9HH+d5bvMz+Caxy2ZecPD75A6kAMzlVkzWnBBeTxNVto6JuFBvs44Nk46bduOpEmhfJePaxLPPQm/f5nXPfZKcQmvFjjE8LOK1ZVLBdSJ4RK/1+MXBcThJUm/xMKM+DVnR18hyNMbiutYtv3Fr0mx6581dd9lG6g5Mccx02T3yePliWkSadqWPOzxFB/bUo+0S46GWDpyLmdwzc052+UdeSTpl41SB3Ki6c11GfqfaHk4ZzmfH53BTMn9WzpzxFIjzVRf32V/TWJ6IuH331fi73RF8flNtt8sRrqHOsTwYIXqieZ5mkVyH9vU6fkFxKJLdB3ucY2D5ul17GCRvwNSrdkwmhmLWWe2XyV+BpkaPpP4Lf+SZHNvxZZM0lei3LgkZNG9drO6H2YxdX55zPlOeTg+dSAn2tECl0BvUR7znADuNjg2TP6Uzpk6PaSpsfNQslvX+5lUe6TUxaKwweNayro3e7fyt5PldlLaztMq1SFb50lW0zZPFdCxoaFZO95uW6opLV6UJgvy7tiw/U77SvaZv7N83ps5fIbD4nc/55OS/b3algDRZ0Nlb8btglOW7zEm53u/j5k61IGcaEYLXHsCR4g+MzBToZDFzSFaDnVQbJoTomS51muZIvaPpLxrajvZGuVvZ3WGn+G+8jPcqUhMJym+y+EMzmvbh7PIkXZNBuoVypfMbfxsczdPcf16S/aZb1g+b9ZJ2oYoOhJcOnds29Y03tEnpPzctoS7v3qM0c0MG5C2qevHC7gHp03ySh3IiWbdQ9K9vN5XHvuGpJv/js4yVtynTr/ZIbEx0xCjiRjMNJgsE9Jot9ZhdKd8tGvOu2kUq2mSh72dwXn3SnF7sdpoZpO0alQt5z2hFDQ7k5RpYEPzTpv1UipbZ/FZx+NpEiL66DCy7R+/OadrlLYBabsPZ3E/jLsHPwo7StKgDuREO1rQk/D456TciVRWSHnWXqYtncI1C/BfQXmuQ2Kzr+m7r8/4fF3Ka7BEUCaakYw8tkPqV9afqmzLZHveZbFOaoLYRxC6C4zJUnFfMz5MntxfvYg9lnlPGKQZ6V9Yot/g24rf4JCMP4Otw/F9x+PtEvsIYdrpwEMU9xFfGfNXWb5L2utzVvLd+9bWwPOxnpg6kBPtaEHSkZ7ZyuObIEzkYUejWOFnx7h0SpbzOS0aEkNzOO91xTXYQju0VLSZn/dk+Bm6HH7DRyoQ0zFSTA4N28tS0fvHTlHE5VrT3zSP9Bwv+Dt08nvCacUxJ5bod2jLkXM64/OPtjQsboj7cqKrlu/0tYfPbcsw7jMvQVzitrS/9ZEF3A9tieh8jOBSB3KgHS1Im5RA09OYdUIXHnb1kGTqdCdknTY3qotN3/u9nM6t2YLtAO3QUtmu/O0sy/AzdDv8hvdUIKaaEdFdGcTQ1rPfW4J7k+0zRvMOmJHv6P7qWSYK5D3BTrPEoUxJLG0DPVlvzWiburvW8Xia6eA+ZoLsyPEZHlenNqY8tm2ase9BkmmK65N2f2LqQE7yGi0Y3/SQy2NonoddPb3lGJO7UuA0jBz1SLrtHtL4RnEdrgjK5ILy95PllgjLHH7HqysQ0x2S/3rioxXpFLzs8FLX3MlWhj2qO/k94ZFU693DVtfez/Dctr1xk8ze+kDyyfx90XKeVZ7OY8tDMivl8TfnfP01S2aGpzwHdSAneY4WbFKe60LOMaBRXC0/OsZkdwfExEzXat5X7vWS/YbIQF0e45S/nay3RNjl8DueWoG4amZM+NwreInydze0BLH5Qdl4b95f1kwZLMMoJI3i6rx7PJDiEvjYcvQsy+C+4mNGmOaZ4Gsd7lrJdnquLV4LPF7vD8Nj3pL2e/v6aNNQB3Lyu/Kh6mO0wPSU3BDdTTvPTJk0iqvDvBzddYzJ/A6Iy+6Meg21FiqvxUzao6XwnvJ6Zbklgnno3VZ+jqsVieslxXfxlQnePJM1Wx6eKElstig+q5nt0jxS8UZJPn8nvycMSLXePWxLArPqYBtqecc9lvA+GRf/AU+dRrbkZJc9xiludouPreNs+6L7mv1klnTcj7RZstr+izqQk+eVN1CfSQneVp7TvCyN5GFHo7iJ69Rp89JY96nTs6T4UbXhkt+ME6SnzfGwIMPPsNzhd7yxInF9oPguvnrAGyOvtuzdm0oSG81U+eY1ZkdLdG07+T3hnuKYZXrOFrX+eZOlbifZP9a2R/S+nJ4JX3nsDI3rtFiTw33Yxz14aKTxbZaXxuWTWJryXNSBnGj3EN7s+by/Ks+7TYAn7RW3h/+XNY9Hq+RaRSUkesBvujJ1RpM4J+stEbRrmk29erYisdUkrfShMSpxVhHHOSWJzUzHe/dAwkYE/DuuuF5TSvR5+yX/wYMJlmfgyoTHtc2w8JUv4GbK87yvvNfYGnhxu9yYgbKfxL40bCCH69+YnWdGT83e6d/FnO95y7FGUAe814FENGt8TJnt+bzTlOc107Zf4nmEkOnd1U63bJQZNY/JRy0aMkW9SB5TXI+DVOPCabfIO5bhZ/jA4Tf8cYVim8fay7nh7/yh4lmqWZtlRuFNRtGs1x13KeNTtdkBnUDTGZ3FPvSmsWBmKm4Xt9HdawU0iuOef2kyzscNIvnquBwh6TpIG42ce4rr9FnMeW5Z/vZw+O+mW/5d1vfgxnpY0/huzMq7kPA7mYbkDUtbhzrgXgcSPaA0Izv9Gd1A9igfjGWaPoViuU6d/kPqPXV6gjzdI/5dgZ9H85u+TTUunDbhYVbTbicrnz2mXJRqJWfrV3yncSljdyc8jukQs63lt+3t3FhbfjKn+FxTXvdL0hk7BlSFJgfBjgwaxCckWY4MW1Ii3z6U+OWHSadr2/bb9bU9ziLLeY5b3kMagxWazMQnJNk04MYAwBYP9+E0M4+iy0Aa33d4wmu0JNLOmk4d8FoHnM1VPpyy2lvU9Ipoe42zXNeG6nCdOv1pzePRqme6yClsnymvy2iqcqG0y1cWZnBu0yC8rjz/HaneTKHzkt2Imvlt32pqxK61nGtdzPFej8R5fE7xOSgkR6yiiZJvMjyTCOlU5LiujRhbx5/PWRFma5mHMTFJ87yzrcP3tb2b7T6yMabj4qJDW2GI5b2/3fdpdP79rrx2tmdM0uzjb0Su9TdN/931Hrwgcqwl1AHvdcDZVuXDaW2GN1rt9G0TBLZy6Wzmh+SadfrFGsdjteS/fY6NNqPxEqpzYcY5/H587088MXxJ1K4jnlPB+O5TfLfDCY5rYtHoib8lj0ebbYlR5rU53ix5PFqfZ3ZnzRaQ+/mZVrYzzUdH2hh5vO+r6bCZnOAYtvXrvu4tpsHbLtu0+e/Ppzz+bsl+VxjNfaTd+s1GBuErokuMu8BynlbxMp2B98Pvq00gaut8S5IwKvp+c7ypTbLF8TdhBiX7RbdMhDqQrA4402wdkfUDc4noX9A+4pnU0eY7Noj7ahyL6DYA0bK14M+lzc66i+pcmHUOvyGfo7Qm0/Q90Y8Qz6pofFcpv6PLeqi18rhn/VHTC/0pcc8IPE0eT8HO+55hyzj+wENDAtnQ7Bzyu6Sb9j4z0sjsT9l4jXvHXechHmaE7Gyb41+RdMskGm7m9I5zVtxH1r+LXCdtQ2VjzDnutfj34yL1wWWA7mPFfWaM8limPu+QJwcfRjo0wpuTaM2JvL/toQ5kVge89qLl1SgeJW6ZKLt5LnWsXsdG8ZqaxsGsXWk3RbPoEdiNymtjRrqY+ZG/rvBlLc+OSNMA+8nhnKZuT6xwjMeIblnQDcX3NC8ZpyV+apkti3jz72x2pEFcxIisLcnben6mpXZRUbd7Ex7748hvx7zvpc0uG7e7StpZVeY53C4jt1na4GOJULfY9/T2pd/xPvKNJJu+e9ShgTcu0rHhmltIk8z3hNizPs9uqvOX2lzb68rYLYnE+riiA4k6kLwOODni8JKyLsPP0S1uDZ1L4n9KH8rPNev0n0F5pqaxiLuhLC74s510uEbvUa1z5zJK3Oj9XZjw97oifMC5dHpuqklnyW7ld74ffudoZ++k8GW+T/kCZNsCamsY05Fhg3Mg8kI2rIDYDLV0iKDcpis7fQ6IbiqlhM+t35t+F/M8fd640a+kAz5mfXO7GRrbPd7DPrTE2Gfnoe2aNjqrpsiTSZK+8NjwMveml8L4mX19GyOkVxK+958T3Tp4M4AS3bFjQvj8Otni/tSusyNuC6g9YR3f3dQpM4I6kHkdUPnI8cXI9GiPyeiz7HP8LI19GccLOslixzryfQ1jMELRmXWgwM+3yvEamdFipknmZ4no9tBtVX6RwZ7g7qYXPvP/mxETs7TBJAPZFja2XM5j/u3XNbunPy+6faBdyqqELzLtrufwAuNzq83nepmfaSW873CP3yyD00WjI2KmYWESHW2Rp3MMmOzkPtcMToipb+aF23WK81RpnRfBjBT6Tgh7WOKnqft0L8F9xPV9Y3SCc9xO0fCbL/7uv8ctjTKXY/0u+pkE1IF0daCtIeFL0cmEFeJW2Jj2MX15eNgD8GuKCmp6GnaEvYlMw6y//Y71o07Zyk39Xin6BEU/5Phy2RU+eH5IcV95T9h6JcvrY6YgHhS/DTQfxfT8bhQ/6+7KaKmnON2W+Gmkri8yZtRiaMGxaVUfe/m5VsrqDO4JhyWbnQmmxzSMr4lufb8Z9f6iRSeU6dQzszFGeP7MXZbOxS88n8/1Gf5Tguf2TMdz3PHwLtProV5q8i4MKI91waGOUwf81IEnerQOhL0JjzzeuPrDxrVpqMxWfI6VYbDNcPv9DG6kj8IGg7mhfieoG/Owcck6XZe9iYeEv5v+hL+LB+FNy8zGeNvjZ9obvtSel+Qjj61GC8863FMQb10YT1/Xx9c1Nr3tm8QtyVSVLXd4WWq3x7Ct02C3w/1gdUni8k2LF59n+dlWzlzRd9bGlevhbyVL46X9GuDGiNfipgbL6PC/9bZ4DjcGZrKa4WIb5Zzr+XyvO3asJXnHGuLwPmM6KyZ7+F5DxC2nRbSYtcTahI+aQT7TBhpFHci9DvxjYQ4vOity6qnRlvs8p2rnTcc6UJcEW0M9/i6+LuFnSnNPQbyjOTd4B8JyL+yEPRJ2cJge9mVhI7hTZ/SYh3qfYzz7HF54JsnjxFntiunImlCimDRnqV/NT7bSz6m14QtskkbHGsm3E9s0ck9J8gEY89s0SxlGZPw5t1o6uLLwneL9elXKc6xRxHmX+F8/amYlPXSol+85PrM+tNSbzQmegdQBAE855vDQupvDwwoAXE0LX4yOhp0HjY4E83JjZl3sCxuHSRqvJjHJnvCFZSD8v2Z0ZH3JGsMN86Q8e6vDn5lh48PMcLoc1u3mem46y3rE8whQAhPCl3vTYXSi6TfZ6OA7HX5e87t9Q4pfdpCH5WE8+iNxOBJes5GezrEovA/ej9QNM/vUrDHPcoeZMeE98Vjk3OZ7mrxJB8O6m2YWU09Y7xvHNY1rk2djInWgNHUAqLQXg/K3Q6N4JyEDgFIbGml8TCMcAAAA8T5xaBCbxvMLhAwAAAAAUAdmndEf0tnbMAEAAAAAOtQ74pYEg2l4AAAAAIDa+FkYJQYAAAAAdCAz6qtNsGX+3SRCBgAAAACoi+9FP0q8m3ABAAAAAOpirOhHie+G/x4AAAAAgFroFf0ocQ/hAgAAAAAU6bmgvBmUnUH5LSh/Rhqtp4PymsOxpgTlL2WD2JxrGOEHAAAAABRhUVAONTWCW5XrDsfsE31yLbZgAgAAAADkbkZQzojbHsIarzkcbwOXAQAAAACQt09FnwSrUW4rjjtEBqdDa453Jvz3AAAAAADk5lvHxnCjHFI2tjXHMlO1u7kUAAAAAIA8vZWwQWzKIsuxXxF9cq13uRQAAAAAgDyZDM/XEzaIv5f4qc4jgnJVeaxvuRQAAAAAgLwtTtgg/i1s9Mb5Xnms/yqOBQAAAACAd/9O0CDeK4P7F8fRrlG+K6wjBgAAAAAU5EeHxvCxoLxpOZ6ZTt0r/tYkAwAAAACQmT55eoslsw7YbI1kMkt/GTaEn1Mc68UWx4srqwk/AAAAAKBIh+TpbZFMQ/gVh2M8E5QN4d9qG8SfEnoAAAAAQNE2xDRcb8rg9Op1QZkvg2t/XwzLNBncQulbx8awKZsJOwAAAACgDF4Q/T7CPgoNYgAAAABAqXyeQ2PYjCa/SagBAAAAAGVjMkafzLBBbJJvTSLMAAAAAICyGhuU3zJoDL8VNroBAAAAACg1k0X6+xSN4LvyODEXI8MAAAAAgEr6V9jAbdXwbexjfDooe2VwPbLZb3iGMCIMAAAAAKiJEfJ4+yVThhESAAAAAGXx/wUiBNivGqM3AAAByHRFWHRNYXRoTUwAPG1hdGggeG1sbnM9Imh0dHA6Ly93d3cudzMub3JnLzE5OTgvTWF0aC9NYXRoTUwiPjxtc3R5bGUgbWF0aHNpemU9IjE2cHgiPjxtdGV4dCBtYXRodmFyaWFudD0iaXRhbGljIj5LPTwvbXRleHQ+PG1vIG1hdGh2YXJpYW50PSJpdGFsaWMiPiYjeDIyMkI7PC9tbz48bW92ZXIgYWNjZW50PSJ0cnVlIj48bXRleHQgbWF0aHZhcmlhbnQ9Iml0YWxpYyI+QTwvbXRleHQ+PG1vIG1hdGh2YXJpYW50PSJpdGFsaWMiPiYjeDIxOTI7PC9tbz48L21vdmVyPjxtbyBtYXRodmFyaWFudD0iaXRhbGljIj4mI3gyMkM1OzwvbW8+PG1vdmVyPjxtdGV4dCBtYXRodmFyaWFudD0iaXRhbGljIj5CPC9tdGV4dD48bW8gbWF0aHZhcmlhbnQ9Iml0YWxpYyI+JiN4MjE5Mjs8L21vPjwvbW92ZXI+PG10ZXh0IG1hdGh2YXJpYW50PSJpdGFsaWMiPiYjeEEwO2RWPWNvbnRhbnQ8L210ZXh0PjwvbXN0eWxlPjwvbWF0aD4p2KqsAAAAAElFTkSuQmCC\&quot;,\&quot;slideId\&quot;:276,\&quot;accessibleText\&quot;:\&quot;text italic K= end text italic integral stack text italic A end text with italic rightwards arrow on top italic times stack text italic B end text with italic rightwards arrow on top text italic  dV=contant end text\&quot;,\&quot;imageHeight\&quot;:20.864864864864863},{\&quot;mathml\&quot;:\&quot;&lt;math style=\\\&quot;font-family:stix;font-size:16px;\\\&quot; xmlns=\\\&quot;http://www.w3.org/1998/Math/MathML\\\&quot;&gt;&lt;mstyle mathsize=\\\&quot;16px\\\&quot;&gt;&lt;mtext mathvariant=\\\&quot;italic\\\&quot;&gt;K=&lt;/mtext&gt;&lt;mo mathvariant=\\\&quot;italic\\\&quot;&gt;&amp;#x222B;&lt;/mo&gt;&lt;mover accent=\\\&quot;true\\\&quot;&gt;&lt;mtext mathvariant=\\\&quot;italic\\\&quot;&gt;A&lt;/mtext&gt;&lt;mo mathvariant=\\\&quot;italic\\\&quot;&gt;&amp;#x2192;&lt;/mo&gt;&lt;/mover&gt;&lt;mo mathvariant=\\\&quot;italic\\\&quot;&gt;&amp;#x22C5;&lt;/mo&gt;&lt;mover&gt;&lt;mtext mathvariant=\\\&quot;italic\\\&quot;&gt;B&lt;/mtext&gt;&lt;mo mathvariant=\\\&quot;italic\\\&quot;&gt;&amp;#x2192;&lt;/mo&gt;&lt;/mover&gt;&lt;mtext mathvariant=\\\&quot;italic\\\&quot;&gt;&amp;#xA0;dV&lt;/mtext&gt;&lt;/mstyle&gt;&lt;/math&gt;\&quot;,\&quot;base64Image\&quot;:\&quot;iVBORw0KGgoAAAANSUhEUgAAAlUAAADBCAYAAADmbkXOAAAACXBIWXMAAA7EAAAOxAGVKw4bAAAABGJhU0UAAACjj/tgzAAAH2VJREFUeNrt3Q2oFdUWwPGFyEVERHlJSkYiIpcIETRMTFSQEJEQKUxSVAyRkMclBI0SCwmjJOMpRVzkIiJCiYZJBSIXuYSIomJSYoiEiIigkmKiwXuzunNf53Nm7TnzPf8fbN7jPe/MOWv2nNmzP9YWAVBmY7zS7ZWXvbLIKyu98pZX3vfKB35ZSZgAAADqG1BLvLLDK/1eue6VJ175r6Gc8spEQggAAKpqvFd6/EaRtQHVrtz3ylJCCgAAqkR7lXb7DaH/xlw2EF4AAFAFOifqzwQaU0NFe7zmE2YAAFBmXybYmKotv3plOOEGAABlM8IrRyTaPKnzMjhxXcuAV24b/5b5VQAAoFS0x+gHh4aUDg1qj9YivzHWyhj//+/1yt02x9lP6AEAQJm49FB9I+6pEUZ5ZaMMDvnVHquf0AMAgLLY5dCg2mRsQGkuq0+9ckaChwJpVAEAgFLQVX6W3FM63Bc2/0mHATUpqEsKhh+4BAAAoOimiz1tQtg2MwtlMLu66yT3D7gMAACgyHQS+W/Ghs92Q+MsaoLQl7kUAACgyKwr/XROVFAuqREOjbPGclzIUwUAAAqsR+z5p7pDjrVRou8B2M2lAAAAReUyj8qyP99AxAbVIi4FAAAoKh1qO29s+AxI+NCc/v9PxK1Bpeefz6UAAABF9r5D48fS8BnjcLzb/vlHcBkAAECRTRL7sN8Rh+MGTXi/7x9rJY0pAABQBi7DfjqcN8Xh2NpY0gSiur9fn1d2y2DW9ZdpSAEAgLLZJPZhut2ECwAAoJlufHzXoVE1hZABAAA063VoUH1HuAAAAJppr5N1crqWmYQMAACgWZ9Dg+oU4QIAAGimW8C4JOZ8i5ABAAA02y9uiTlHETIAAIB642Uw8aa1UbWDkAEAADTbIW778XUTMgAAgHqaxfymQ4NqgJABAAA0WyNuvVQbCRkAAECzUw4NKs1h9RQhAwAAqDdT3HqpjhMyAACAZrsdG1XkpgIAAGigE9RdNk7Wob8xhA0AAKDeUnHrpfqGkAEAADQ74tioWknIAAAA6mkG9T8dGlS6JyBDfwAAAA16hFV/AAAAHTsjJPwEAADoSLdjg4pVfwAAAC28Lwz9AQAAdOxnx0ZVDyEDAACo97Jjg0pX/bHXHwAAQINdjo2qU4QMAACg2TVh1R8AAEBH5js2qLR0EzYAAIB6ux0bVGcIGQAAQL3hXrnr2KjaQtgAAADqzRf3ob8XCBsAAEC9PscG1c+EDAAAoJnrqr8dhOxvr3jlklfGEQpQTwAA88V96G8mYfvbZT8eZ70yinCAegIA1eaa8PM6Ifu/WV75y4/LCa+MICSgngBANQ33G0kujao+wlanpyY23/sxBagnAFAxM8V96G8JYWuyryY+R3lggnoCANWzw7FBdV8YumhFH479Ut8TQZxAPQGACjnj2Kj6jpC1pROQz9bE6qQwKRnUEwCohIleeeLYqFpD2AKN9cqFmnjpf59AWEA9AYBy2yLu86meImyhNBfRxZqY3fDKDMIC6gkAlNcPjg2qU4TMbLL8s4ReyyOvrCMsoJ4AQPmM8cqfjo2q9wmbkz9axPCgDA79ANQTACiJlUIW9aTopOOvAuKowzyvEibqCfUEAMrhiGODSvcGzCKnzrEIjb+iFM1TNJWqSD2hngBAcUUZ+ssqi3qZH5ZadD5Nr1emUC2pJ9QTACieKEN/r/GwTLzMpmpST6gnAFAsX0pxUilU4WH5rbCUnnpCPQGAQvrN8cf8Bx6WiZTTXplOdaSeUE8AoJiibKC8ibA5GeaV1QHxvCPkIgL1BAAKb3uERlU3YYvkUYtYHvfK04QG1BMAKL7zUoxUCkU3XejxA/UEAEprorj3Uu0ibM40E/almhje9soCwgLqCQCUx2sRGlXzCZsTzZJ9qiZ+V73yHGEB9QQAymW/Y4PqvldGEDYzHSY9IfUbUP+LsIB6AgDlc9OxUbWfkDk5XBO7H70ykpCAegIA5fOyuA/9vUHYzD6pidv3XukiJKCeAEA5RUmlMJ6wmaxueFCyWhLUEwAosZ8dG1QDhMxEtw0ZyjOk82SYgwbqCQCU2BRx76XqIWyhtKfhqh+vc14ZTUhAPQGActsQoVE1hbCZrJfBBKnjCAWoJwBQft85NqhuEjInwwgBqCcAUH46d+O+Y6Oql7ABAADUWyjuQ39LCBsAAEC9T4Us6gAAAB1zTaVwhJABAADUm+iVJ46Nqi2EDQAAoF6PuM+neoGwAQAA1BtwbFD9RsgAAADqjRH3ob8vCRsAAEC9JeI+9LeGsAEAANTbHaFRNZGwAQAA1HNNpXCGkAEAANSbJO69VO8TNgAAgHprIjSqXiJsAAAA9focG1S3vTKcsAGokHGEAIDFdcdG1X5CBqCkhnllulde98pOrxz2ygP/t+8VwgMgyBRxH/pbSdgAFNhIryzwylKvrPNKr994uuKVvwJ++/5F6AAE2SikUgBQDetDGk1B5SLhi8fiiBcgSjls+Dx/JHTuhVzqSvrOsZ78SsgCbauJ1WbCUWhp/ObrA/6RDA4v6VzF41456JX/eGWFV6ZxGWKlSY7PeeWOH3eXa7WnzTFXJVxHemP8/odj+kzHOvkQWqkPeOWohHcNRi1X/S/bY/g8Oqn4xxgbVxf9m/h57rfKGeWVPx3ryybC1tYzXnlYE6uDhKTQhn73ryb0u28tD/y6tEwG5/sgPl01Da2w67C0zTHm+M/vGzFf99+98q0MDk/GRdsY38s/c8SilNNxPwe0Us/zylcd3mjaMNKJcCM7rBDak3Yiwvn3eqWbe6ryb22u9WYmYWvrYEOsLhCSUnnefyhdy7CBddMrW70ygssRq2kS3qM4ynCcKX7bIMq1feT/7RL/2Z40ff5v83vtLJ/vbBqdL3MjNKz0poh7qG1YwxtyWM8UXcpQuyPUXVIptDavzQ8xPQvlow/XS473Tr9fR7pa/HaP9l+OdX7jMeMzRVfsshItPiMMvTMuPnKsH9f9BlkWJvi/7UGf70SaDfm9jg+lZxO6yS034k5+5FHDNZXCN4Ss7UtNu4csw+rltMHhvrni+EB6WgbnVFmO/R6XIhYjQ+L8SYTfhN8d6siKjL//Hgkehhyb5odZLdlPBt8m4ckaF3PfoMZ0ce+e3kDYWnonIGbLCE8pLXW4bzZGPIc+LyxzZ7dzOTq2ICTGSyIcc6tDHenK+PsHNeIXpP1hrI2qYwmdXyfJBfVS/SSDE2iBWlsiNKomEbYmmmX5Hg+8ylnmcN908vu7yHiO5VySjrwtwfOpokx76HaoI1k71uZzHcjiw1iH/+YmcO7JXrklDPfB3YBjg+o3Qhbp/v+aEJWS9WX6Qgp1bGg0YiyXJbKvA2I70MFxbxWgUaVD049bfCZ9WXw6iw90yhCwWwmcV+dm3RCG++BuvFeeODaqdhG2JpYh1CuEqZKN6ahzcVqx7nqwjcsSWdAwaye9zV8br92EDL/7Wol32Loj1gni+2I+7/MBDSpt5DHchyBvifvQ33TC1sSS24YVgOXUL+nOoz0rtoVQcPdiSFw7WWX5jrGeZNkJ0qpuZZYO5nVJf2a/DiO2yyvBcB8sjgipFDq13iF+LxKuUtHf2MeG6/4wxt/jXmNdm83lcfZeQDwfd3gNrTuyrM7ou8/K22+WtQs4rk0YNR1+q9T6DPfBhWsW9T5CVmesf89Z48ck4nKZK/FtO+by2285Zw+Xx1lQr+PxDo89UtLfisbF0Rx9lr9ZJqGdi+lcnwvDfehclFQKKwlbnc8c4/cJISuVDyX9FCTW1Yb7uDxOwqbwbI3hHPdSboBbtcoifyfGTqDEHk6d/qCOC2hJM9wHV9sjNKqeImz/93zDj7BlGOgwYSuV08b7Js5Ez9a8WN9yeWJtrM6K4RzHxLbPX9q+l5zlItxkrOSdTHLTbQ1apY/XoYcl3A+I4GfHBtUZQlbnpDTvw2bZggLlMFrsWdTjZG1UHeMSOQmawvMgpnNY9gJMe0FLqyHs01lfDMsmxp1McmuXJf2UJLPVDcrPujS7tnxA2P5vRUNs1op9U2om+pfDcuP1/jzhukejKh43AmJ5MKZzWOfDdaf4vS+0aNRluqXWcLGlUjga4diar4LhPiShJ0KjaiZh+5tOOK3dK/Gs/7+PleyS/yJ9+4zXe1HM57VueXKIS2QWlvF8bUznsa4AXJrS916fwkuAM2tXrOtKDE3R0Cpdwh1huA+dI5VCdI27ztfm7Xog+d8wFfG4KcmOULRjTSL5GZfILCyHVFwLwLqM1+7fKXznViuXtU6PzvpiWHOGWLvTRgW8ATHchzhoHSOVQjSTpX5CeuOSY8tE1C8IY+FZFycdTeDc1hQeS7lMZj8GxPFyzOeybIydxsrNnXl94bsq8WW3nRVwPIb7EJc3xH3o7zXC1tRo0uXRjUuOvxBWAFaBdXHS2zGfd4HxvA/9XhGEGy7BK3f/k+BvSJqN8Vo63Nk4belEHi7GVIkvX8iH0npulg73vUq9R4x2OzaotFdrDGFrmojeaj+sNw3xvEMoC++EZDPh+KjxvDu5RGZhU3jifv725eA3orH+/iXpTo5va6N0nkX5OWm/ETPDfUjCdcdG1XFC9vfbbG0v8sU2/262Mab0IhS7LlgWJ12N+bxzjHVLe1DHVfC6jPOftX1+o0HjoLuOaC+UDrnpoi+d5D+24e/2SPCcuLjnkq41XsekRqZelXg3io7Vt2LLOTG2zd+vlvbjq58Jw32IX5Qs6psIW9OKq3kdPnAXEdLS9mwkMXdO50FeMZ73zQpdi2F+I6XfeN9p0d1PptUcIyiuSQyJWVcAJrFxfZc0TzG65pUReXlbsWRQbpVESxtZB6V9tx/DfUjKlgiNqpcrHjNd+VO7qu9AyL+/LPndNBWd2yPpThTXZ82PwjZItUb4L3utVmBqipMev1Ey1DGhQ1ufNzQktIERlq9vcwKffaxkt9CgVc7L3LQ3FhkD81HD3+kbbrvhF4b7kLQzjg2q20IqhQNSn1k5bHm1Zcl7L1WxsCw9RnENG+kD+DgNqjr6QnKjTQfGnJC/re1lXCeDW7EExXRGQt/hoeF6xt2ga3w5zF2CWOtGqgtq3jY+luCcIgz3IUnjvfLEsVFV9Yf/3Ag/dNsMcf2R6lhI1p0Ivo/hXPP8HhXLSr8q9Hzq/OOTbb6/yz51Q6kENDlq0BSeJCeLWxrKcadVONBwfJ1vNjlPF/iisbJrQ0lXCV6QYg73WdPqF6FUXZRUClXOdaP37iWpz1djefGxzLn5g+pYSOslmWTPtWaIbb7uUONtcgXivkpaJ9bVHqtpjseaUHMPBk3hOZjg97Fk449zgVCrRQ5b83SBJxgr/GG/Bd0uy7K+hTxbgMpMo6ocvnGM113JyQTGjDRmWbZuiP6cMb5jqZKFc1jiTfY8ROf86Byhs8bjn5D2iyXKREd42iXY/t1/FkdhGcJNcsK/JXNAnC9ejZ1AlyVn0zqsSyLDtqzIfONCGlWVct8xXgcrHCtdnl27TZTr3INHhvguLvGDcFTEkmfDxLY46Uab7/aCVxbKYL4z/V3VYahD0no7slblrN+7MLki96Am1h2Q9iv4OomDJQHnhAS/m3UFYBypV1rNG1uYt4t9MMYHfd7nVtCoKof5EeK1scLxqn07fhzhB9ySHHJDSWP3YcT7M+9DogtS/K3SF26deK0rDV+X5sz9ZacNml+k/bSaTieQhzWqLiX8/Z421oNOeyNb7e/3dR7fViybpl5zeAPJ8wbJNKrKYUeEeE2paKwac3l9GOEYlqzJ+0oav0MR789jOf9eH6X4W/WT/1LzrwrefxMkeIL+8hjOEZai4vMUvqelN7vT79q4oM6yejl1c8We+K3H+G+vSH5X/tGoKofzjrE6U+FYnZPOE+NZpgj0lzR+VyPen18VqF6kVR77DfTuitx74yR4vlNcjZ2wDo80OjoGxD0lkwudWtSYEHVzHi+6tWt7qd9Q+sX47zfntJLTqCq+8RFitaWisVrXEIdlEY9jyWP3qITxs2aUL1omcOtwjQ6tdPlFG+Oj/AbRK/6DWnse3vF7KU8YeyuGyt6S91xprIIm6l+U+CZXP5J0t6ZpZb8kO6+1v+FYv+S18+a02MbDhyaYLRT7fIIqdvUieWsiPOAmVTBOOv/glsSzpLnLGOcJJYvhbIn+0jM3x99rhfE7rHU87jD/GWHNmH5L7KtQi+ZoSEMnrkVdIyUfe51aRrJORzz2sqLcX9b08v0OlaVI3d8oJtdUCtekmlnUd0q8K3NvSrHnUybZ+GhV8lznrIuTOkmR87q03wu2sfy7ZPVma8j3jTOnUtjKu7T2OrXks4vSm90lzXPS+vJ64ZcbK/y7DX83Vexd4tMEiI8OQdx2fLjtqmCcGucf7IzhmJacRu+ULI57JFqD6vecfy/LoqMrMZxHe/oeGmO2viR1Zl7I94w7p9I6SX8j41aSymfXuKPDPRmcq1bot5VZLf72E+PfDtAOQIysw8+15aUKxql2/oH2MMWRM+ljQ6z3lyyORyVao+pQjr/Ti2JfnBQHl3mscwteX7TBcF3SzecWNJfpdsrf3zKnbpHD8Z5t0SjPdWqcW4YAtNsvaLRDj8FyAeKxy/Hhdluql0W9cchqVUzHfd0Q77Mli+W9iI2qj3P8nd4T++KkuJwQ+1B9V4HrS6+kv0L2csD5DqT8/S0Z9Fd00PFzIc8Xf4axkgfN1t9QkRsF+XFT3B5uuysWn5ENb8qnYjz2C1KtFYAjJfp8qmU5/l79YlucFOfLyIsOsdtU0Poyx/DdZsR8zrBVnCtSjoFl9Osz47FapXuanucK8K7Esyz4ovE422gPoEMvRXi4LalYjLZL9qk+ypJkdXEHMcjrdl0jxTYf9mQC575gjN31gtaXsO+XxCq8sPlUaa/A3yzxpVW4JAVb+NYv8SyRnmc8Ti4zn6JQPnV8sFVtA+XJ4pYnKKmytCTx3CDRE1zmNfnxsgxfgrc5xLBomyu/mdF3Cprzdy6DOFhWAF40HKdxg+ZbkvMUTV3Gt5WLxuNZdzov2yRWpOuM48Otr2LxiTqpOu7yXkniuS/i98/zvI9eyW7C+CKHGH5YsLpyOYM6MVKCN8T+JIM4TJXOpwjoZP/G1amr8l4BlhortjWF/mSx7XaexJgyqkGHlJ5UtMfEopOhqrjLwZLE9GTE738gx9/JsuXOw4R62rocYni4QPXE8jx9O4Hzhg39LcwgFsOMHTZBI2CNaUwKkUHA+rbisvTRujnnOQHcbXF8sN2X6gz9DW94WD6W5OY1Wba1ulCSuC7xH5iuJa+5+bol+3QQ1pfvItWhsMa3fufRCZz3pwwaxhaWuXPt0ko0LoaJI2lxbt5WXOcFaB4c68qsVQK4GRC3RtWRCsWmcYn8Zwmey5Iw+C/J75yiKttovHc2JPgZrBnW7xQkplMM3+XbBM47XfLb02dZAbjK2EDdWYRKMNVYqY9FOPY647FvSDzJCFENuoGy69DfaxWJjXajP5D6bMNJTui0Lo1/nmqbO9Y5d900qswsk++T2Fg7bPPitzOMiaU3u7fF360oajvB+rbSE/H45yTfExFdsvvmvVSF6yqsP73yVEVic6Dhu29O+HzDpPh5mqpIh4gtQ29JpzOwbllTlLQKYc877bUdG/M5n5PweUvdGcbEkiS4sSdthDRnol9RlJvL+rYS9U1zjtiXHU+mUUWjyuAHx7hUZZXp3BYPojSS7F43XIOPaMfkinXl3b4cNMj/6z+n8u5pyWYO8d6Qc17NOC6WJMG/h/T4nSjb28rNDs9j3VMwi/2xaFQVS5Shvyqs+tMHVGNyvLUpnduSQuVr2jG58pnx3klyS7Fuh3t4XwFiaumR2ZtADMN6qXpz8NsU9hlr511qz9sjSWehTWHfVp4VexLCtJO80agqljccY3JX4t0BPq96JFpOuTh8YbgOVwV5Yt35YmyCn2G5w328oQAx/VzSn091rCAvlVfEPnev8SWtUDnK0nxbsWbPvZhyDGhUFct3jjGpQsLPcdK80e8rObuHWAGYHxMkH+lu9jrcx9MKEFdLj22cuaKWGe+7POyze8jY+GvckUX3CS5UKpxfjBcljrcVzfZ6w3gDpblSgUZVcYzwe55cYrKwAnHpa/jO/Smf35podBbtmVxYa7xeSWbg1gb2bePnuFaQuF42fJe4VuLqM9mSsuhkTmJjyVupve2NUxheLdKN9YyxQse5q/2bxnPqzTY6pTjQqCoO16E//dEp+9Df7By81Y+U7OfnwM46x3VRgp9hhcN9vLUgcX1g+C5x9dYO9fyErZ7clpPYWIZ6G9NrHCvajWXNIbU95vOeNp53pwD19otbo2pXyePRanJ6VhN6H3BPF6bOWHJDPU74hcQ6p+uB5Hzj3BqWRV9xeNs/1llDHOfmJDazHH+7dQ72c0W7uQ4Zv9ycmM873XheHXacym8gfDr0d9vxxpxZ8pi82+JBmNUP0XFxz0WD9FlT3BxP8DO87XAPF2kzbssed52a59/njw3PUsvWNNoLqCtzk553Zd0DsGi9k3Vf0PJm+TCh81t3ez8mwCDXob/fpNxDf89Jc9f/Vxl+Hss9fZtqnDnrgqGkho2eNz57tFySYi1usCQyndBh7O74x9EXqrC5jGG5vYbm1qW1QfHvxut+uYi/3fOMXy6p3DJTHVqtiwRwH/r7oOTxaNUz9EKGn+dD43UZR1XOlHX6xeIEzq0NiuvG89+R4o1UWDYOjrqzgN7btxoaQe+EnGtTwPFeqYnzsynF57CUeHHRx8Yv906Cn8E6/PiLsBS76vStxXXV36QSx6PVNj3nMv5M1hVlbFeTnQkO90/c+al0t4xrYp9HNbeA8T1g+G5RNlPWWAxNfbgl//R2hS04WNDmeLPln97CNFfXWVI4HSzqzXXZWLmTDPgyhxv8XX4PK22hY4Oqv8Sx0MzCrSYaf5zx57Kuot1Ldc7MJod7KM5eIl3pd8+hh2p2QeO73vgdZzgcUzs2hkZ1/mpobP4Ucp5WQ2jT5Z8hxLR/M8JWfGpD75kiXniXWfhJNqrGittKgG5BVfU6Nqo2ljQOmrrgQk57gLYar42+adPznD6N+dWUX2T1Af69wzkvSDb7v8blabFNa7lh+J6aFuWUBGdjD1vF2XifzalpUGXRIxS2SGJzUS/8UYdKvinBz+Gy79PQ5LWxgqpxXfV33ytjShqLoC0pst6KYsDhGq2lWue6l2pokdLiiPer9lr2O740bytJY7vP+J3/8L9zbWeB9kKvaxO7nhbnCkvh8LEf09F+g2Voq7gTkk2W8q6QBnUhvet4Y93wW99JOCDuyS01L8ez/D5WylLHOvJNCWMwyvAylOWGxesdr5H2Vj1D1U7NMrHlUGpVfvR7SLobGj3637XnVIfmNbHjTv9h7XIe/bd7Svab/ozY8oC5lPVtzvVXxOs5MsP43GrzuV4s0kUe7t9UAxEv6C2/MRbH8JteTN3J+3QHFUzfoHTjygXCMEIVHHSsH2VaLar1e7XYJ/geSvHHaZj/QD3Uwe/KWqnGZtdZ1R1d4XVY8rfzgw5D6nDxhJLG/vWY4nRbgvfwvOd4vH2S/T6ArepjbxEu6jT/zfWXiK3ZoAbNgP+gsyQFXe3/6J5MoPU+NHFPHzi6ouIrfkdL2UPjsuqvLLmphvv3zcOI94VO+NS5LAekeR5GJ59pv/+jeKGDno9WvRVnHX5TEGyTH8+4rk9c11h7sXS4a0ZFroNOyn7UQcyOGhqdfQ6/BxtyEpcvpHlhQiEy5i9O4UZZZfgcvSneuH/we1o6r0k1J6h3xXhf7MnhZ+rkNwXBjqXcYHrkl3v+S/xRv4Gs83mW+42oqo4oaLLOfnFfuTzPePwp8s/E83ZFX4TytN1L4yrhDdyyQHosW58Mlbt+zxYA5ImugtzuN3jv1TREtQdJe30P+I2LKI0fTX2xz+9UeOT/p/ZSb5Z87p23QPKTWw+olEleeeLQqNpNyAAg17pqGpXTCQeQnvcdGlTa+JpIyAAAAOrppOjfpNppFAAAADq2Utwmd9KNDAAA0MIPQi8VAABAR7TXyTpBXf/dFEIGAADQ7Bux91L1ES4AAIBm48XeS3XX//cAAABo4JKBv4dwAQCAsnhKBreS0cSb571yv6bRc8or8x2O9YJX/jQ2qPRcIwg/AAAouiVeOdLQiGpVrjsc07pHlg4PkkIBAAAU2kyvnBG3HFIW8x2Ot4XLAAAAiuwDcduLT8ttw3E1e/p54/HO+P8eAACgkL50bEwNlSPGxprlWDrU2M2lAAAARfVGxAaVliUhx35J7JPT13ApAABAUekKu+sRG1SaxDNoqG6UV64Zj/UllwIAABTZ0ogNqvN+oymINXP6r4ZjAQAA5NqnERpU+2Uwf1UQ6xwtzZrOPCoAAFB43zk0po7LYCLQIDoc6JI1fQmXAAAAlEFjQk5NkaDzoDS1ga7s2+U3pJ4yHGuS2BN8atlA+AEAQFkckea0BtqQesnhGGNkMGFnWPb12vIBoQcAAGWyJaDhc1MGhwc3eWWhDM59muQX3UZmjQzOnXJpTGnZTtgBAEDZTBR7Hqk4Cg0qAABQWjtSaExpb9ZrhBoAAJSZrtgbSLBBpZPXpxBmAABQBePFvumxS2PqDWGDZAAAUDG6is+aBb1dIs+hie30TAEAgMp7y28gtWo4DeWxOiWDmdV1Ppbmm5op9EgBAAA00b34JtWUEYQEAFBG/wP3EJhxwuUfjAAAAcB0RVh0TWF0aE1MADxtYXRoIHhtbG5zPSJodHRwOi8vd3d3LnczLm9yZy8xOTk4L01hdGgvTWF0aE1MIj48bXN0eWxlIG1hdGhzaXplPSIxNnB4Ij48bXRleHQgbWF0aHZhcmlhbnQ9Iml0YWxpYyI+Sz08L210ZXh0PjxtbyBtYXRodmFyaWFudD0iaXRhbGljIj4mI3gyMjJCOzwvbW8+PG1vdmVyIGFjY2VudD0idHJ1ZSI+PG10ZXh0IG1hdGh2YXJpYW50PSJpdGFsaWMiPkE8L210ZXh0PjxtbyBtYXRodmFyaWFudD0iaXRhbGljIj4mI3gyMTkyOzwvbW8+PC9tb3Zlcj48bW8gbWF0aHZhcmlhbnQ9Iml0YWxpYyI+JiN4MjJDNTs8L21vPjxtb3Zlcj48bXRleHQgbWF0aHZhcmlhbnQ9Iml0YWxpYyI+QjwvbXRleHQ+PG1vIG1hdGh2YXJpYW50PSJpdGFsaWMiPiYjeDIxOTI7PC9tbz48L21vdmVyPjxtdGV4dCBtYXRodmFyaWFudD0iaXRhbGljIj4mI3hBMDtkVjwvbXRleHQ+PC9tc3R5bGU+PC9tYXRoPvBnCWYAAAAASUVORK5CYII=\&quot;,\&quot;slideId\&quot;:276,\&quot;accessibleText\&quot;:\&quot;text italic K= end text italic integral stack text italic A end text with italic rightwards arrow on top italic times stack text italic B end text with italic rightwards arrow on top text italic  dV end text\&quot;,\&quot;imageHeight\&quot;:20.864864864864863},{\&quot;mathml\&quot;:\&quot;&lt;math style=\\\&quot;font-family:stix;font-size:16px;\\\&quot; xmlns=\\\&quot;http://www.w3.org/1998/Math/MathML\\\&quot;&gt;&lt;mstyle mathsize=\\\&quot;16px\\\&quot;&gt;&lt;mtext mathvariant=\\\&quot;italic\\\&quot;&gt;K=&lt;/mtext&gt;&lt;mo mathvariant=\\\&quot;italic\\\&quot;&gt;&amp;#x222B;&lt;/mo&gt;&lt;mover accent=\\\&quot;true\\\&quot;&gt;&lt;mtext mathvariant=\\\&quot;italic\\\&quot;&gt;A&lt;/mtext&gt;&lt;mo mathvariant=\\\&quot;italic\\\&quot;&gt;&amp;#x2192;&lt;/mo&gt;&lt;/mover&gt;&lt;mo mathvariant=\\\&quot;italic\\\&quot;&gt;&amp;#x22C5;&lt;/mo&gt;&lt;mover&gt;&lt;mtext mathvariant=\\\&quot;italic\\\&quot;&gt;B&lt;/mtext&gt;&lt;mo mathvariant=\\\&quot;italic\\\&quot;&gt;&amp;#x2192;&lt;/mo&gt;&lt;/mover&gt;&lt;mtext mathvariant=\\\&quot;italic\\\&quot;&gt;&amp;#xA0;dV=constant&lt;/mtext&gt;&lt;/mstyle&gt;&lt;/math&gt;\&quot;,\&quot;base64Image\&quot;:\&quot;iVBORw0KGgoAAAANSUhEUgAAA+0AAADBCAYAAAC6wVHDAAAACXBIWXMAAA7EAAAOxAGVKw4bAAAABGJhU0UAAACjj/tgzAAAMehJREFUeNrt3Q+oFlXewPEfF7mIiCQlJhWGiFxERLBwxRUTREQkRBJXSkxcREJCRLClxEQkaaNkjSIuIiIiWJiYWCByCREJxcQVXzEkRERE0DCxiwn7ztk7zzo+Ps+c35k5Z2aeeb4fOLwvrXdmnt+cmTn/jwiAOnsmSn1R+muUFkTprSj9PUofROnDOL1FmAAAAAAACF9BXxSlj6I0EKXrUfozSv9RpNNRepEQAgAAAADgz/NRWh9XurUV9Hbp9ygtJqQAAAAAAORjesV3xRXt/3hOawkvAAAAAADZmDnpfwSorDeS6bF/jTADAAAAAODmy4CV9WT6vygNI9wAAAAAANgNj9K3km2e+s8ytDCdSSejdFv5t8xvBwAAAADAwvR4f+9QUTdD502P/IK4st/KM/H/3h+lu22Os4/QAwAAAACQzqWH/Wtx37ptZJTWydCQ+OSxBgg9AAAAAADtfeZQYd+orKCbvdz/GaUzkj5Unko7AAAAAABtmFXiNXuvm+HwtvnnZpj8R+K2Rdz33AIAAAAAAJ42TfTbur1lOda8KF0X90XsPuQ2AAAAAADwJLNI3C/KivU2ReXfpXc9mf7KrQAAAAAA4EnaleLNnPS0vdSHO1T+m9NxYZ92AAAAAACesF70+6/3WY61LmOFXXNsAAAAAAC6iss89rWK453MWGFfwK0AAAAAAOAxMxT9Z2XF+qTYh66b//1Pcauwm/O/xq0AAAAAAOBJHzhUrjUV62ccjnc7Pv9wbgMAAAAAAE96WfTD4r91OG7agna/x8d6i8o6AAAAAACtuQyLN8PdJzoc21TG/x6l/ijtidKuKG2Uoa3cqKgDAAAAAGCxUfTD2HcRLgAAAAAAivFilO46VNonEjIAAAAAAIrR71Bh/45wAQAAAABQDNNrrl18zqRXCBkAAAAAAMXY41BhP024AAAAAAAoRp8MrQSvrbT/nZABAAAAAFCMfQ4V9ttRGknIAAAAAAAI7/ko/e5Qaf+IkAEAAAAAUIyPHCrsJvURMgAAAAAAwhsepZsOFfaThAwAAAAAgGK8LW697OsIGQAAAAAAxTjtUGE3e7g/R8gAAAAAAAjvFXHrZT9OyAAAAAAAKMYux0o7e7MDAAAAAFAAswDdXXEbGv8MYQMAAAAAILzF4tbL/jUhAwAAAACgGN86VtrfImQAAAAAAIT3vAwNd9dW2P8UhsYDAAAAAFCI9cKq8QAAAAAAVNIZx0r7OkIGAAAAAEB4fY4VdlaNBwAAAACgIB8IQ+MBAAAAAKikfztW2tcTMgAAAAAAwvurY4XdrBr/HGEDAAAAACC8zxwr7acJGQAAAAAAxfhVWDUeAAAAAIDKec2xwm5SH2EDAAAAACC8XY4V9jOEDAAAAACA8IZF6a5jpf09wgYAAAAAQHivifvQ+CmEDQAAAACA8PY4Vtj/TcgAAAAAACiG66rxHxGy/5ofpYtRGkMoQD4BAAAAEMJr4j40/hXC9l+X43icjdJIwgHyCQAAAADfPnOssF8nZP8zI0qP4riciNJwQgLyCQAAAABfhsWVcJdK+x7C9oT1idgci2MKkE8AAAAA5PaKuA+NX0TYnrI3EZ8jVMhAPgEAAADgw0eOFfbfhaG9rZjK14A82ZNKnEA+AQAAAJDLGcdK+3eErC2zwNjZRKx+FBYdA/kEAAAAQEYvRulPx0r724Qt1egonU/Ey/z/4wgLyCcAAAAAXL0n7vPZnyNsVmYv7guJmN2I0nTCAvIJAAAAABffO1bYTxMytQnyeIsvkwajtJqwgHwCAAAAQOOZKP3hWGn/gLA5udcihgdkaGg0QD4BAAAA0NZb4j40/hXCpmIWFfsqJY5mGPTrhIl8Qj4BAAAA0M63jhX2X6WcPaWPZmhc6JRk9umeRFYkn5BPAAAAACRlGRq/h8pYkGTmM/dHaSLZknxCPgEAAABgZBka/waVseBpJlmTfEI+AQAAAPCldM5Wb91QGTssbPVFPiGfAAAAAIj94lhZ+J7KWJD0U5SmkR3JJ+QTAAAAAA2vZKg0bCRsTnqitDIlnneEvbhBPgEAAADQwrYMlfY+wpbJYItYHo/SWEID8gkAAACAVn6WztjqrdNNE0YsgHwCAAAAwMGL4t7L/hlhczY6ShcTMbwdpbmEBeQTAAAAAGneyFBpf42wORkZpdOJ+F2N0njCAvIJAAAAAJt9jhX236M0nLCpmWkEJxLxM5WyZwkLyCcAAAAANG46Vtr3ETInhxKx+yFKIwgJyCcAAAAANP4q7kPj/0bY1D5OxO1YlHoJCcgnAAAAALSybPX2PGFTWdlUEWO1fZBPAAAAADj5t2OF/SQhU5kuj/fZNvOUWQMA5BMAAAAATiaKey/7esJmZXpKr8bxOhelUYQE5BMAAAAArtZmqLRPJGwqa6L0a5TGEAqQTwAAAABk8Z1jhf0mIXPSQwhAPgEAAACQhZk7+7tjpb2fsAEAAAAAEN48cR8av4iwAQAAAAAQ3j8dK+ymV56VrQEAAAAAKIDrVm/fEjIAAAAAAMJ7MUp/Olba3yNsAAAAAACEt17c57NPIWwAAAAAAIR30rHC/gshAwAAAAAgvGfEfWj8l4QNAAAAAIDwFon70Pi3CRsAAAAAAOHtylBpf5GwAQAAAAAQnutWb2cIGQAAAAAA4b0s7r3sHxA2AAAAAADCeztDpf0vhA0AAAAAgPD2OFbYb0dpGGED0EXGEAIAAACU5bpjpX0fIQNQUz1RmhalpVH6JEqHonQ/fvfNJzwAAAAo2kRxHxr/FmED0MFGRGlulBZHaXWU+uPK+ZUoPUp59z1L6AAAAFC0dcJWbwC6wxpLpTwtXSB8AABU18KMH/gs6ZDieu4FOvc8bnVX+s4xn/wfIUu1JRGrTYSjoxXxzjcVyEEZGn5t1oo4HqUDUfpXlJZHaSq3watFUToXpTtx3F3u1edtjrkicB7p9/j7D3m6pqNkJQBA1ZhC0/4oHRH70Lms6Wr8MV2vuB6zaNgPHivvF+JC4mRuddcZGaU/HPPLRsLW1gtRepCI1QFC0tEa7/2rgd772nQ/zktLZGi+NfzpTVTkbfdhcZtjzIq/3zc83/drUTosQ8P3fTFljGPyeI5+lvQT3wEAQCcwhaY5UfoqZ0HOVLzNQjcjchY4zEiAExnOvztKfdzOrrYoQ755hbC1daApVucJSa1Mjis9v5ZYgb8Zpc1RGs7t8Gqq2EdEjFQcZ2JcNshybwfjv10Uf9tDM99/MzLojvL6zgqN+wCADjU7Q8XdFLp8D0U3DQkPRN+zzpBLGLsy5F22emttTpuCPj2j9WMqbxcdn52BOI/0tnh3j5KhxlezvsRR5TfF7PjASub+DBd777KL7Y7543pc4S/DuPjdnnZ9J4SGIgBAh9vtWOl5KVAhUlPQ+4RKBBJct3r7mpC11JNSiaNnqp7WOjw3VxwrPGNlaE675tjvcyu8GGGJ88cZ3gnXHPLI8pJ//+eSPkx/NFkEANDpVkr5i71tsZzXLHC0kFuFhGniPnxzLWFraUNKzJYQnlpa7PDcrMt4DvO90Kxdso3bkdtcS4wXZTjmZoc80lvy709rJJpL9gAAdFOlPdRqq2YRnLRe9lMytEAWkPRehkr7y4TtKWOi9BsVqq6zxOG5yfP+XaA8xzJuSS7vSPp89izTgvoc8kjZjra5rv1kDQBAXWiHx88OcO4JUbolDIeHu5OOFfZfCFmm5/8gIaolbWPt+QLyWGM0FUOYszuYEtuTOY57qwMq7WbqxsMW12QaI8eSNQAAdXFa8UG+FeC8Zm78DWE4PNw9H6U/HSvtnxG2p2imGFwhTLWkbaz92MO5JirPtYXbklnaNIQ8o2UOKu/duBJ/+yrxO60DAIDK0S4At9fzeSenVNhNIwLD4ZHm7+I+NH4aYXuKZm9nVpCvpwEpdh2Ts6Jb6BTuXrXENc8q/RuU+aTMRvZWeYvtKgEAtbJUil8Z1gyzb7evKsPhofGtsNVbXmsc4vcq4aoV8459qLjvDzy+j/uVeW0mt8fZ+ynxfJjzHi5U3reVJf32GbyzAARmtjs9LGGmCYM8oKYdIvmsp/OtiNKgMBwe+fzhWGnfQ8ieMDp+5rTxY5GwepmtvO+HPJ5zhfKc67k9ztJGTRzPeewRyvvWX9JvP1KhawFQP2Yqb2OxXnYgIg+Umgc0i8yc83SuncJweOSXZau3twjbEz51jN/HhKxWtkrxWyRqV6vfy+1xYpvittnDOX6TYht4tKa2uA4ziu9ZsgUAD8wopVOJ98sUQkIeqHrlJ2+B3Wwp1a4ngOHwcLUtQ6X9OcL2P5ObCvmaYdKHCFut/KR8bl7yeE7tvvCHuT1eG0NmeDjHUcV9u1bCbz8mYRuaAHS3ryTsgtwgD6htVBai8ixiY+YA3JTWw+EXkReQwb8dK+xnCNkTfpQn5/pvVsTwOmGrjVHK58b3rgHaSvtRbpGTtClu9wMUWqqyYGWrKR4/kR0ABKojMQqMPFBqHjih+BDnWcRmi7QfDv8SeQEZaLeOSqYPCdv/LG+KjdkqaZEyjizkVw/LlPd7Z+C8R6XdjxspsTzg6Rza9Qj6Cvzd51s0GkwmOwDw4B1hbR/yQIXywDDRbfV2JMOxzX6tDIdHCOszVNpfIWz/ZRaUup6Iy9n4v49WxpFVU+thr/J+L/B83s3K837DLVLrs8RylafzaFeQX1zQ726188VOsgMAD9ptc8laGeSB0vKAdqii60q+Zgu5Vtu5mf/GcHjkxVZv2W2X9vvW35dit31EeW5K2BFW7RxUPrOfcotyFywaydcCr73Ke/duAb+51c4XJk+PIjsAyKndIr3nCA15oMyL0u6Zqx1uZlawbdeDw3B4+GDyGFu9ZTNBnlxwrnlLJM1CU18Qxo6nXXz0SIBza7cYXMxtUvshJY6XPZ/rnlRj5f9PhAZFAH6NtpSD2EGHPFBqHrgqul5KjRkpx2M4PHz5m7gPjX+DsD1VKTfbNzUP8flCWEG+G2gXH33H83nnKs/7QIZ6dWFnRhCl7fzwr4DvkCIbe5LMdIDmaX0nyAoAcpgZpV8l3ILcIA/kMkn87Ze7VVrPjTfD4V8nH8CjXY4VdtMr/wxhe2qhuXUt/s2binjeIZQd74SUs6DYEeV5P+EWqdmmuPn+/u6pwDuiOf8+kmIXvwNQH2b05qdSznQxkAfU1ikLUGmr5I2XoWHvDIdHUa47VtqPE7L/9sYlR8FcaPPvZipjSi9oZ+cFzeKjVz2fd5Yyb5kRIGO68L6Mib+1e+JKqYnDYFxIMEPSzaKuZhG/0U1/97mlgOF7LY9VyvsYqmDzeotzbeOxrhzTiLIyzs9mdIaZFvMgzpMmX5uGncMy1OEzpSLX/GqU1spQR1XzNZt3plnz5aIM7cZg1m2YUPD1mV1zlkRphwyNeLsXVzZcTI6fl4H47x/Gv/FU/H4pcoEts1j16ijtk6EFce/FeeNRfE1n4/yzrMV7L2lr/B4Ym+Gdu0n0U7aOlJw/p8XXa9aFuZzImw/iMp0ZKTmjzT1fGX8r9sW/41r8dwu6PI92VB44LLo9V9s9LCul/fy2T2mRQqCXluvQ+I2E7akVu+fkrNAtIKQdS7v4qM+1C8xH+4ryvG920b3oiSvBA8rnzqRbUZqaOEZaXEMMGdeuID8twLl75ekpeGYo43Ae60qYFBfWfxX37/SPgfKMjfkW7nYotDengZTvaZ58Pjd+N+yOzzHY4tynHI5pGkaOKd8vMwpofDjg8M5r1EVMHMwW0q/HMZ8f57f/xPHRVtK2xQ0CjzLe83Zpa4BYmQrq+6KbytxIB5vqbWl1vfFdmEc7LQ/8r3D+UHEBP7X429HxA9duWBzD4RHKexkeor92eczMytHJVeH3W/79ZUVMV5IVO9bnUuxCcOZb84PynN2yyI+pZJrGxFYr+JuCxPq4AtNo+Da9ljubKqq9ceE3LZ6bAlz7aClvIcEtEn74P9zNbPOM34zfN6bnbWwiP5u8a6ZrXWhRMVtTUGPZujYNXlfjAv1ceTyizPz76fF//61Nfjc9mFl2LhgTPytb4srWNYeyjeb5Nu/f7Y6Vkzvi3muttbZN3eN6/HumJPLJsDhvbRX7bifnFed+Ka7w/SdQ8vnOezZukHjQ4hkx26Eui8t2PYnftjHR+HRKHo+yepAjZnXLo52UB56wQHkB21u0SrYbnsxweIR2xvEBui1s9bY/EY/7Yt/+SbMlVz9ZsWNperx9Das2FbzjVNifYBq8bkjrBvJZlr9NjpJYHReA02I6PdBveOCpsJan8dGkozzOpTKNRq168UzD75tiH205VopvFF4irXstb8Tn1VzzqTbXfVHcpvYszVlBsK3jMC5+r2Q5doj38eY25zJ5aITlb81orQMp13tAcf7lAStrLrtsaRo27rQpd9nKby8l6mhb4m9AnntctzzaKXngKZ8qL2BuoiVkh6TvqctweIT0fJT+dHyAur1yOTtDQXqLIq4/kB07tpCteW6OeTiXaeDVDJN9IN0xcsMMQ/yxze9f63CcxlZn30j6sMeQi8FpGmJ8b/u2v+n4ZijmBB7p0myQp4fDmp6y9x3KgpNS3gkveL7eF6T90Nv94jbv1jRGXkmpuGuPZYb4mh76g3ED1G8OZZsrlmObHus8PYoXPce/3bSaS+I2vaXdQpg+Fi9NmyKxs4BnylRgWy0Sez0uy7l8exvfgHcl3yro3ZRHq5AH2rqgLEz1xC/W89KZw+FXBG5VKTJ1uyxbvXXzXs898Ust2fuhKUxp5jzfIzt2pDXK52Z9jnNMF916KY3GgW6oeJnv0H1p3bs3NUPBrvEMpk1xOxDw9+yVYhcAbbWI4WbKCaWUE55tU7G4JfaRIq0q/kX09C5NqWxkXfNmXsq1789xrZNEt63iJ5aKVrKn1owseCd+dxh9ijrAoMf490j7OdmrHI/VG1f0XRbM1phqiceiwM/V/DYV2JOSbWHWRp2tXSU0zyrodcyjVcgD1o++Zj/mtW0KG415dVUfDs/HuD6+dozXXenuBYo2ZGhVNcYr4zuaLNlxDkmYIV59ceH3rPL4ptA/pwvibUao9beJwbVEAcWVZopDyAX9NDvP+GzYay68XRa/054oJ+hMk9bzWW/GBXlXAxK+F21nwGfkXMqx87zfesW+5lS7BpJXmxootrV5VmYUWCFalHKeLCuBzxf/i+Om9Ug/krDTLN9NafjMWobdbbm/eacW1S2Plp0HUmm3bLkv9tUcJ0u18TGuj98d43Wgi2M1pqkV0/UFPaiI78IaV7RGZkxV1iO6xUdvtPltZijbvLgAZt6rphX9G2k9965VMhV60zvaLUOaTWH0pLRf/TZPHDS9HOMC/jbtCvI+toZsNW9/HuWEwssJ86X1bkHmv03P+Hw8ClggN3Ok0xbA9LHg3SZJXw0/j3uSvlZPK5PkcW/tfUnvGewpsNFtT4D82tyQl7eDJq1BeyDgc/VJSv4ZHihv5h1NV8c8WmYesDrg8QNR9bmtfIzr4bUM8VrXxfFK9u49zFBBOKGI79qaxm5rxuez6lMG5hb4rjKFcbO4jFk5eqkUu/dvFZgK8yVpP+0s7wJxtkr7xcC/b6wyH+QdTTFanh7eeZByQuHlhNdTGvyyDhm1LQj1IGe+OZVy7B0FNV5NzNHAmtagsbvF35iG+sYoCNOLOVNxDtu2Wr6cTzlP1iHaGz028PRI+uKaWwI9V+12crks+Ucy2tYmmuohZnXKo2XlAdWF2XrQG0PftT0opY3z52PcNT7KEK+JXRqr5r3ss+wbuUcR3701jd83GZ/Pqq9kvb3Ad9WpuNHs2S58/sZJ+gJ8yzycw7aFXhEL5mhG4+T9rc0L5mp2v6Cc4NfClML5joAxz7oYphkVdFqKWWthpOU3vJvxuLZhwc1r9ZgRLScTjR2zle8p24grX9IqQ7MyHrNP0remdjE7cONjK+162E1l1sdotC/EvRe8m/NoGXnAy4U1krnh65X/9opUd+V4Psb18LNjrM50cazONTW+ZRlipZlCM1DT+F3N+Hx+1UH5oqj0MG4A6uuSZ2+MpM8391WZtjWoF9GQflJx/7fnOP7kFpXFTYF+C+WE1mZJ+h7Pecp94yW9p25GgAatW5JtUa80afci66iQLeK2HWeykV07bc02SuBmQTHKs+BgY1503qmQ74t9QW6f1jtUdrNKWyzUx9TRuuXRovOAmnbo5+L4Ii8p//0mqSY+xp3v+Qyxeq9LY7W6KQ5LMh5ngSLGgzWM3zBLQbKshb/y0g5nNoXM3jiZxp6RcYV7flwRND2nG+ICwQnR9bYmh8vVuefdxCptIb4L4m8hm0HHAlMI+xT3PE/hsHmRsksBC06UE1pXqtutPG3ekVM9nGNTm+/KiozH+8ISmxA7HYWYpjLg0BCQ/Oa7zFO2LSbp8/ue1tN+W7KvB3PIQ+OgSPp0wEOe80taRXSPx/Ok7eCywsPx65ZHi8wDTjSb2D+SxwvIzFN+KO5Jdw6FRHhvZyi4vNyFcTJzoJJbhuQZBtirjPO4msVwZo7C8uwK/67lyt/guv1OT/yN+EF5/Fui38Wg0xyxVKR9Ldo6Qorbai2NZiRe1mGrSzrs+aob8/5Pm4f8L4/nMr35Zg0Ws03a5rixIETDS6iFaW2LOWd5vh8pK1xTEw14+zw3ul3xGKMBy7m2ZTxuY2eAPNNwhkn6Aq3rPcZhorRfvO2m+N2RJ22KVt4pRnXLo0XmAedCvaZgNeBQGOmk4aHoTK5bvf0qJW7NUKLkHCkfOzvcVMR6Uc1iuFyyV9qrnOe0i4/m2cJzqaSvJutjrmdVbbb8Xp97ituGDG4s6DcvljCjcXpbFDj3CIr0uaUiWrUOmomWd4/530I0MA8X+/QgHw1Wye/66ETF6bI87tF3nQZn2wPbZ8PMDrF3FGYZuTEn/rblGfVhG1U4xVMMeiwNYSs8xjttxKCPim7d8mhRecDZMmWB6h9NfzdJ9ENGpwrg96N427Hy9FkXxql5/ucnHo6p2dN7QxcVVtPStYr/Ls2ioj4+5makwgNlzNbUJM/MsfxO33uKr7acb1pBv3u88j679h41z5U081bHCIpi22ViWwWv2ba+Qqjpmy8FaLTqF902cv2JRpRJjucYIcU2yM8Q3fenjG1T0xoUbhd0ntMFfpN8dK7WLY8WlQecaXtbWi0A8rHyb0/yzYNH2ukZyfSXLoxTcvjZTU8fvx2KWO+rWRyPSLZK+zcV/k2vKn/DF57O5zI/uNOHPJsK6XXLb1zo+Zz7KlTA0KxpsMCxEtTc6NPNW3cWzYxySFuI82EFG1DWWvLfdXk83dM3Ww9dluHxaQtZNobpJke5ZOmhtY2SCbEuxuWKfkfTpgz7mlIxLUOdK493U861xMPx65ZHi8gDmdxSPDR32vztKNH3eC4TwI/PHCtPJo8O77IYNQ/p9jXMaqki3mdrFsvfMlbad1T4N72v/A2LPZ7zhOinsvR2cH7pl+J3WEgr/O4v+PefVdzj5Q7Ha+5YOM8nsFLvit0VbDSzlUvfCXh+2+jVq47Hm2g53oS40eRWzgrFv6T4dTHWie6bUOR+2KZzI20U8UpP50kbFh9iq9i0UZJ5583XLY8WlQecTVc+MGkBXivdURBDddwUt8rTri6LjxlClOzp8znMaoqEmbNa5Vhmnc++pMK/a0B0i4/6bOx61SF2Gzs0v8xS/Lbpns9p2wVgecEx0Ize+1R5rFbb0U4TFFkBtq1JMbNi17xN7L3sIbdq+sRyftdVp9ekHKvRgPWNPN6jOuvaArZe7xDv5N74mjXfhBUF5Z8lEm6Nl4Z3Cv5G9Ej7EVA+GkHrlkeLyAOZ/EP5sNi2Lbog1WstQz39JUPlaVGXxWibZK9o+koTaxLLhTliMLmiv8m2ymureWi+nFfG7nqH5hfb7wvRW2Wbz170AmGbJF9HQNJFYWHbMtl62a9W7Ho1jQyhGwRt677sdDzeN5K+lkCyZz/rLhzjFM9sqIW3tB1/j6SYXUY+D5zfzfc3reMpxEis+R7zYzfk0c+r+s4bUD4sthU25yiPY+byvCBAdv90rDjdle4aGm+GIQ1K+ZX2xTWJ59qMv9/Mreqp6G9aIuU1sm5xiOGcDssrb5b0m9LWXDhXQhw0K8hfUByneejsLWEL2SL1iH365KcVu2Zbg5F5L48KfA33Ldew1PEepB3PNCo3pgLkWX9kldi35QxJ2/F3T8Kv2p3Wm9vv4fgbLb9xXoDflDZl63UP74m65dHQeSCTXtH1tlxQHu+Q8qGr2yJVKNYZx8pTt20LlHXRNN/p/ZrEc2/G31/lebf9Ut6CcAscYri1w/LK5RLyxAhJ30v24xLiMEnyT6ExPabNuxusEBTpdcV9nF+xa74m5c6/1+R9l23mZqccxwwz3i+Pp5/mWWjWNqVlb+C4aafqNnZlCbXwoW2qUd4pb8MsDWFXAvwmc8526/I8kvzTluuWR0PngcwWKx8Q7dCJCZbCQ8j5GugOZsj1n9KdPb4aeYZy+04HahLTHzP+/v0V/k1XFddvVusOMVKg1yGGhzoon2i+pyEWv7INjZ9XQix6RNchkFZ5aR6eyA40xTsonTWaSDPiM/TOFGvETydYw1ZL5TXLbgyt2BZbLWIhac3ONCGHkIukLyKY3Gs81Ps6xNSN5SnnO+Xh+HXLo6HzQGba3haXQG9XHvOcAO7ec6w4/S7dMzR+WFNl7KGEm1e+VTq7p9nForhC5pqmVvT39CmfnZDb7GgbdzspD9kad0INyz1VQsOLhmbtgnbb3k1pUVCaLCi64cX2nA5U7Jq/slzvzQKu4bD43c/+pIR/V9sWCC2qotIr+mHyoUbz7QtcbzllifPYgr9NPkZi1S2Phs4DmWl6W1xbUkeKfmVvhrohxMshmb7totg0LxgUcq7hMtEtGtNDlq0c7RY7awNewz3lNdzpkJhOVPyWwwHOa9vnt8yRCpoV5FcoC5mf8NgWbq7i/vVX7Jptq5CHXsRwmKKhw6XxybbtVKOMPj7nddsWpP6pwHs4yeH7YGLje377zYAVXNvUiRMlfCPyLtJcxzwaMg8Eyzx59gpcrTz2Dck3vwHd5XlxHxr/RpfExgwzTS4EYoYRhVywSbt1F71j1aNd86CPSruaZnG9NwOcd5+Utxe1jWY0TqtK33LKCZWg2VmoSh0vmjJt6Klytsbss47H0ywY6qNB64T4HR2Ql8s0v3MF5qG8FVzbdyLE+3qfpdFjWM7j1y2Phs4DmWl7W9ZnPP45qfZCQyukOnN/86Zu4bqK9x9Req5LYrO/6bdvCny+HuU9WCKoEk1PUBHbrT1Q5p9O2fbN9r0LMbx0vNh7OPpKjMlScV+zYHh8z8vcY55ywhDNSImFFXoG31Q8g8MCX4OtQXS14/F2i70HM+9w6mGK90gZu3hsdcjbvuYyr7HEOm/+OSvF7v1tq4D6mM9etzwaOg8Ee7nk7SmbpTy+CcIEPsZU2hW+d4xLt+xSMLtFRae3gPNeV9yD7dSTK0W7cnvIlYJ7HJ7hIx0Q07FSzhoutsJS2ftnT1HE5VrT3zT3RJ0o+Td0cznhtOKYEyr0HNrWaDod+PxjLBWLG+I+XexXy2/63MN123YIKHNdDO2W1Jc9nS9t4cW876JRJbyvbQtJ+ugBr1seDZkHcrVaaHpb8i7acUDKX/CIj3E9ZBka3w2rxpsX1cWm372qoHNrtng8SD25Uj6VYnsuWulzeIb3dkBMNT3KuwPE0Nbz0F+Bd5PtGpPrXpiRA4NSzEKalBPsNFNYqrTIq60jKvTWr7ahzxscj6cZ7u9jJM3OCn/DzbS/O8r87WNXgLQ8vznnsW3DyH13Mk1TxCzv/ux1zKMh80BmRfW2vNT0Ea7S8Bsq7Z3lb44xuSslDmMp0HrJt51MHl8o7sNVQZVoV+YNuVLwMofneG0HxHSn4nf4ns9+VDqj0fKKQ6GuuRFwawWuv5vLCY+ks8oetry2OuC5bXtvZxn99o4Us3L/Rct51pR8X1cq83feXmPbOj0zcx5/W8H5UzNla0TOc9Qtj4bOA5kV2duyRXmuCwXHgEp7Z/nOMSZ7uiAmZjhe876V8yv2DLGCfHWMUz47obc02e3wHE/tgLhqRpz43Ct9ifK5661AbL5RNi40769thlxWoReXSnvnlD3uS3kLSNnWiFoW4L3iY0Sd5puQZ571DBkacTsj53VqpmqczHmODRJ2+LXtfi7wmB/fjY95S9rvbe6jzlWHPFpkHsjskvKj76O3xbTk3BDdR6XIlW6ptHcOU3i76xiTeV0Qlz2BWjW1tCu8zhBUwSrl/Qq5pYn56N1WXsevHRLXy4rf4msnB/NN1myp+mNFYrNdca1mtFBzT8rrFbn+bi4nDEpnlT1sUz5DNQD2Wsq4xzO+J9PiP+ipUcu2eN+VnMdvLOqVdz/1mYq8eD/nOdJGL/nYOvO8FDO6zUwpupeoU4Xa/rAuebTIPJDJC8oXvM9FO95UntMU5kbxMabS3sR1aLwp1NZ9aPxMKb9XcoQUN2IH+WnXGFkQ8BqWOzzHmzskrvcVv8VXC32j59q2+v6WisRGMxWieQ7h0Qrd224uJ/ymOGaVvrNlzb/fYsnbWfannmv5LfsL+ib8K+fxG4sD+phz/JPYOxrzVEDTGn3WFfCd8PGN6E00DpjpzWnrrSzNea665NEi80Am2j3Ufe/L+JMUMy8F9bNP3Aonn9U8Hq0Wnytrwa77PNMdk2c0C0uF3tJEO6fe5KtnOyS2mkVdfWj0mpxVxHF2RWIzw/HdPZixkgP/Tiju15QKXe8DKb5zY7zlG7gy43FtI1R8rVdxM+d5VlveNY3h0z627lyneHeEqoCm7aJlOhqPiX1q4mAB+bMx+tL0Po+Uod70dud7wXKskV2SR4vMA5lo5piZNMvzeacpz2tayybxvUTMtI5rh9M20is1j8k/WlS0yiroHlfcj0Nk49Jpt+A8HvAa3nF4ht/voNgWMfd3TvycP1R8SzVz78woBtP7FXree48yPp02uqIbaBrLlwQ4r6ksmJGen4pb7/i1Eirtad+/PDtGpHVy+WpYHSn5GnAblZzfUu5TcjG0vPOObVtI5tntKm1P+FuWvz0c/7vpln8X+huxIdF40Rh1eSHjbzIV3RuWulhd8miReSDTB1TTM/Yg0Atur/LDXaXhcSiX69D4X6TeQ+PHy9M9Cl+VeD2aZ/o22bh02gVBQw2rnqz89ph0UTpr8cIHit80LmfsGtsemQY721oStr3tG2sbnCwoPteU9/2ydMeOH51CswbGzgAV9h8l2xottkWxfHtX0qeXZh2Ob9vP29f2Voss5zlhKYc0OlPSVu5O9i7nXeG7R8J1Dvwo2YZ5NzpQtnv4TuQZWbasRZxHZMxDSxL1wOldkEeLzAPO5ig/nqH2ZTStNtpW95DzKtE5XIfGf1jzeLRq2S9ziOJW5X0ZQ1YulXZ60sIA5zYV1uvK89+RzhtpdV7C9UiaZ/tWUyV7g+VcG1OONz8R55cKis8h5b2fx2NaKRMU98znYpFmIa5TieO6VmJsDZM+R5WYraEepsQkz/fOtg6Er+0jbe+RzSkNKxcVdYXepuMd83DNade7KeMxh1nqJe3i3Wg8vaTMW7ZvYNbdDV5P5MUvmv676zdiQeJYS7ogjxadB5ztUH48NwT8EGiH518StorqduZBcl01/uUax2OtFL89l412RfIlZOfSjHN4fnzvzz4hLsRq57HP7sD47lf8tsMZjmti0egpuCWPe+ttC/PMbXO8mfJ4tEORq7Nrtpg9wGNaSZrGPh8NfWPl8VBq06A0OcMxbOsn+Hq3mAp5u9XizX9/Iefx90j4XZ0075F283MbK2xflfSFo2e1uPY8DYW9luvN2ti7wHLcVvfTNKbei3+TdgFgW+NllgXVkuWvE011pu2Oz6zp1H0gumlKdcmjRecBZ5qtaUJ/0JeIvgD5D76ZXW2eY4V9oMaxSG7jkUw7Sr4u7erKu8nOpdno8Az57OU2K8X/Jvoe9pkdGt81yt/oMt9tgzxu+X/UVOE4Je4rek+Tx0Psi35n2HYMuO+hooMwNDv/XJJ80xpmJCrBD3JWrtPKuBs9xMP04J1tc/yrkm8aTMPNgso4Z8V9ZMJXiftkq6gsFr8LXKctFJZnLZbNKcf9rcW/H5fIry4dnO8r3oNjlccyz9tOebLzZpRDI0HzInOzE+XLvV2UR4vOA15bIYuqtI8Wt5Vk+/hudq1+x0r7uprGwcxNajcEt+we7M3Ke2N6Chk5U7yeuDBZZEOpqSAeczinydsTOjjGY0U37euG4neaQsZpSR+aZ9sFoPk5m5WosJfRo21bBHETj2mlXVTk7f6Mx34/8eyY8l7e1ZfTdkfKOyrNfIfbrahvpq74mALWZ4nzeo/39YHje+QLcRv+vK5NxTRrw0baiJ1pOeJw1KECOi7RMOS69pZmMe4fxb5q+6ymZ/Jym7x3XXlvlyTywglFA1yd8mjRecDJEYdC1MaA19EnbhWxy+J/yCaqz3XV+N+j9ExNY5H2Qllc8rWddLhHq8jWhXPpZW+0Ti/M+LyuiD9wLo2yW2rSmLNH+Zvvxb852Rg9Ma5sDCgLQLYt5nbEMR0VV4gHEwWy4SXEptfSYINqm65slDoouqGoEn+3LjU9F3M9XW9a71zWDikzv77dCJdPPb7D3rXE2Gfjpu2eNhrTpsiTi3R9nPOdeDBj/O+0Od7WgBVD8+6cFN9fs695o4f5asZ6yTnRrRNhGjySOwKNj7+vJ1u8P9s1FqVtMbc3fgb3NDVqjeyyPFpGHlD5h2PBzfQIjA10Lfsdr6WxL21Ri+agGhY75pGvaxiDkYrGtoMlXt8ax3tketsZBlucJaLbQ7xV+kGGWqr7mgqk5v83PU5m6opZjOaTuDLoch7zbz+v2Tv9BbH3gLumNRkLMu3u54gS43OrzXW9ymPaEVY7vOPNEGgz3DbZY2cqFmahre3y9BoXZncBn3NCx6fkN1Pgdu3pnSqt1+UwPZm+F0w+LOnTEHz6LcN7xKW8cUj8ja5p13GRdzvZMRlicDtHxXSe+Ps+nLBUGl2OdUn0I0XqlEfLyANtDYsLbSczZohbcWXfx/D0EXELxU85MqhpCdkZt8YyzLb+DjjmjzrtNmDy90rRL+D1TYGF3574w/NNjvfKKmFrp5D3Z77oV+wuMpmW6c3iZ95nFS31FKfbkj5M2LUgY3pVekuOTav82M/j2lHWBngnHJYwO4tMT6m4XxPd+hJm1MDHLRrJTKOjGc0y0vM191gaPz/2fD7Xb/gxx+/2FdGNCErzbNzg2Orvv/AQgxmOMbjjoazV7+G50axLMqg81gWHZ7BuebSsPPBEi+DBuLXjkccX64O48m8qUrMU17EyDrYZrnAvwIv+UVyhMS/8MveoRhjmY+iyanxd9mYfFj83DzI+F/fjl5YZzfKmx2vaFxe6z0v2nttWva1nHd4pSLcxjqev++PrHpvegC3itghbJ1vuUFhqt8e6rVFjj8P7YG1F4vJFi4LPszy2HWeO6BuT09L1+FkJ6SVpPwe90SO3uKnCMib+b/0tvsONjqNQI4RsvbBzPJ9vvmPDn2sZK/keHIwbG5vfjWb6qxkKnlwA1TQwLopjfV9ajwRe6rF8oy1vmcaeyZ7OeSzjc2PmsmsXbNV0kpo62uguzqNl5YH/WVhAQWxFQS1J2nSP72jtvOGYB+qyAF2vx+fi8wpeU553CtIdLbhCPpgoiF2KK5umAcb0ACyLK+ndOiLKfNQHHOM54FDgmSjt53c2kmloG1+hmDTvMrGWR7ajv1Mb4gJslkrHOim2kd1Uwk9J9g4i82yaqSojA1/nDksDXAhfKcrXazIcd6Q8uS5H8ltgphKtkifnIGtHapnGad/TfNYpzr1b/M9fNqPOHjo8N6scv6nvWvL1tgzf6Drl0SrkAaAWjju8yO8W8DEFAFfT4oLRUXncyzQYF27MqJX9ceU1S+Xa9EztjQssg/H/Nb03mypWWW9Ibtd0jqxRGzPiyocZIXYlztvN+fxAXHGbXPK1jo8L9/viCmPymWw0QJ6Or9c8t69L+dNKirA8jseDRByOxPdsVMZjzouPZRsubUYHm4X8fkrJOxsk3+rwGovi9/S9xPnN6GKzBkPIHazGxu/s44lzm/tgRhMcip+tPKPU1sfPZeO4pvJv1qGZQB6tTB4AOtrLUfrTodK+i5ABQKX1Jgrk0wgHAABAZ/vAocJuKvcvEjIAAAAAAMIz89x+ke7e5g0AAAAAgEp6S9wWJmGYJQAAAAAABfle6GUHAAAAAKByTK+5dgE68+8mEjIAAAAAAIrxteh72fcQLgAAAAAAivG86HvZ78b/HgAAAAAAFKBf9L3s6wkXAAAAAADtPRelN6K0K0o/R+n3RKX6dJReczjWlCj9oaywm3MNJ/wAAAAAADxtUZS+baqkt0rXHY45IPrF59jiDQAAAACAJq9E6Yy47aGu8ZrD8d7jNgAAAAAA8KQPRb9IXCPdVhx3mAwNd9cc70z87wEAAAAAQOxLx8p6I32rbAzQHMsMxe/jVgAAAAAA8NjfMlbYTVpkOfZfRL/43NvcCgAAAAAAHjMrtF/PWGH/WtKHso+M0q/KY33JrQAAAAAA4EmLM1bYf44r5Wm+Vh7r/xTHAgAAAACg6/wzQ4V9nwzt355GO0f+rjCPHQAAAACAlr5zqKwfj9IbluOZ4fL94m9OPAAAAAAAXWtAnt7CzcxDN1uvmZXhP4sr6s8pjvVyi+OlpbWEHwAAAACA9r6Vp7ddMxX1vzgc45kovRf/rbbC/iGhBwAAAAAg3XspFeubMjR8fmOU5snQ3POX4zRNhrZo+9Kxsm7SNsIOAAAAAIDdi6LfR91HosIOAAAAAICDjwqorJve+DcINQAAAAAAbsyK7ycDVtjN4nQTCTMAAAAAANk8H6WfA1TW/xY3CgAAAAAAgBzMKvBf56ik35XHC9fRsw4AAAAAQAB/jyvgrSrmjX3cT0dpnwzNhzf7rb8i9KgDAAAAAFCIkfJ4ezeThhMSAAAAAND5f9JVB+lBZpSBAAAByXRFWHRNYXRoTUwAPG1hdGggeG1sbnM9Imh0dHA6Ly93d3cudzMub3JnLzE5OTgvTWF0aC9NYXRoTUwiPjxtc3R5bGUgbWF0aHNpemU9IjE2cHgiPjxtdGV4dCBtYXRodmFyaWFudD0iaXRhbGljIj5LPTwvbXRleHQ+PG1vIG1hdGh2YXJpYW50PSJpdGFsaWMiPiYjeDIyMkI7PC9tbz48bW92ZXIgYWNjZW50PSJ0cnVlIj48bXRleHQgbWF0aHZhcmlhbnQ9Iml0YWxpYyI+QTwvbXRleHQ+PG1vIG1hdGh2YXJpYW50PSJpdGFsaWMiPiYjeDIxOTI7PC9tbz48L21vdmVyPjxtbyBtYXRodmFyaWFudD0iaXRhbGljIj4mI3gyMkM1OzwvbW8+PG1vdmVyPjxtdGV4dCBtYXRodmFyaWFudD0iaXRhbGljIj5CPC9tdGV4dD48bW8gbWF0aHZhcmlhbnQ9Iml0YWxpYyI+JiN4MjE5Mjs8L21vPjwvbW92ZXI+PG10ZXh0IG1hdGh2YXJpYW50PSJpdGFsaWMiPiYjeEEwO2RWPWNvbnN0YW50PC9tdGV4dD48L21zdHlsZT48L21hdGg+pG3eSwAAAABJRU5ErkJggg==\&quot;,\&quot;slideId\&quot;:276,\&quot;accessibleText\&quot;:\&quot;text italic K= end text italic integral stack text italic A end text with italic rightwards arrow on top italic times stack text italic B end text with italic rightwards arrow on top text italic  dV=constant end text\&quot;,\&quot;imageHeight\&quot;:20.864864864864863},{\&quot;mathml\&quot;:\&quot;&lt;math style=\\\&quot;font-family:stix;font-size:16px;\\\&quot; xmlns=\\\&quot;http://www.w3.org/1998/Math/MathML\\\&quot;&gt;&lt;mstyle mathsize=\\\&quot;16px\\\&quot;&gt;&lt;mover accent=\\\&quot;true\\\&quot;&gt;&lt;mtext mathvariant=\\\&quot;italic\\\&quot;&gt;&amp;#x2207;&lt;/mtext&gt;&lt;mo mathvariant=\\\&quot;italic\\\&quot;&gt;&amp;#x2192;&lt;/mo&gt;&lt;/mover&gt;&lt;mo mathvariant=\\\&quot;italic\\\&quot;&gt;&amp;#x2227;&lt;/mo&gt;&lt;mover&gt;&lt;mi&gt;B&lt;/mi&gt;&lt;mo mathvariant=\\\&quot;italic\\\&quot;&gt;&amp;#x2192;&lt;/mo&gt;&lt;/mover&gt;&lt;mo mathvariant=\\\&quot;italic\\\&quot;&gt;=&lt;/mo&gt;&lt;mi&gt;&amp;#x3BC;&lt;/mi&gt;&lt;mrow&gt;&lt;mo mathvariant=\\\&quot;italic\\\&quot; stretchy=\\\&quot;true\\\&quot;&gt;(&lt;/mo&gt;&lt;mi&gt;&amp;#x3B1;&lt;/mi&gt;&lt;mo mathvariant=\\\&quot;italic\\\&quot;&gt;,&lt;/mo&gt;&lt;mi&gt;&amp;#x3B2;&lt;/mi&gt;&lt;mo mathvariant=\\\&quot;italic\\\&quot; stretchy=\\\&quot;true\\\&quot;&gt;)&lt;/mo&gt;&lt;/mrow&gt;&lt;mover&gt;&lt;mi&gt;B&lt;/mi&gt;&lt;mo mathvariant=\\\&quot;italic\\\&quot;&gt;&amp;#x2192;&lt;/mo&gt;&lt;/mover&gt;&lt;/mstyle&gt;&lt;/math&gt;\&quot;,\&quot;base64Image\&quot;:\&quot;iVBORw0KGgoAAAANSUhEUgAAAv4AAACPCAYAAACChN/0AAAACXBIWXMAAA7EAAAOxAGVKw4bAAAABGJhU0UAAAB6cPQKvAAAIkVJREFUeNrtnQ+kVVkXwJcnT5JIkmeMSJIkjyQZSSRJkhgZGcmQJCOJjCRJJBljJJKRjMRIniTDSDJGInmSZHiSJIkkT548vu+u3nnT6XbOWfvcu8+/fX4/tm9mvnfPPmftP2vtvddeSyRsNnbKo06ZLwAAAAAAECxPOuV/nXK/U2YjDgAAAACAMFndKZOR8X+rU2YiEgAAAACAMDkQGf5abnbKDEQCAAAAABAml2LG/3WMfwAAAACAMFFD/7Z8vvOP2w8AAAAAQIDo5d77MeP/jnDhFwAAAAAgSOZ2ymjM+Nd/HkIsAAAAAADhoTH9H8aM/xedshKxAAAAAACExyL5FOZTy0Sn/IBYAAAAAADC413M8J8uV2TKHQgAAAAAABqOXug9n2D0x11/tiImAAAAAIBP3MgwoJteNN7/EpoYAAAAACBsw1+L3gO40CmLaWoAAAAAwPBvR1lDcwMAAAAAhn+4ZUQI9wkAAAAAGP7BGvz3OmWYJgYAAAAAaCYDnbIrw+B/I8T0BwAAAAAIhokEo/+vTlmAaAAAAAAAwmA4weg/hFgAAAAAAMJBM/M+ihn8rztlPWIBAAAAAAgHzdp7N2b0j3XKQsQCAAAAABAOMzrlVszo1wXAPMQCAAAAABAW12JG/5+dMguRQOBslCm3tvmIAgAAAN3dFk7HjP6bnTKISKAFPIn6/H2ZcnMDAAAAdHfQ7Ooy+mcgEmgJqztlMur76uY2E5EAAACgu0NlpXyK14/woI0cYOELAACA7g4dFdJYJLQHnTIHkUBLuRSbQK4zgQAAAKC7Q2RPpzwVLkgAi+DbXbsHnH4BAACgu4NjABEAfLwgdD82gdwRLg0BAACguwEgSDRr9WhsAtF/HkIsAAAA6G4ACA91e3sYm0BeyNQleAAAAEB3A0BgLJJPocK0aOSrHxALAAAAuhsAwuNdbPKYLldk6kgRAAAA0N0A0HD0UtD5hIkjfny4FTEBAACguwHgEzcyBmHTi8YMXkITAwAAuhvdDQBhTx5a1JfwQqcspqkBAADdje4GYPJoR1lDcwMAALob3Q3A5BFuGRFChgEAALob3Q3A5BHspHGvU4ZpYgAAQHejuwGgmQx0yq6MSeONEBcYAAAA3Q0AwTCRMHH81SkLEA0AAAC6GwDCYDhh4jiEWAAAANDdABAOmt3vUWzSeN0p6xELAAAAuhsAwkEz/92NTRxjnbIQsQAAAKC7ASAcZnTKrdjEoZPIPMQCAACA7i6CwVgBgHK5Fps4/uyUWYgEAAAA3e2Dv6QdGdE0LfJErLzvlHdRuS9T4ZcAquZ0rM/eZPENAACA7vbJz9KedMhpZQt9FmrArq6JYwYiAQAAQHf7ZHvLjf7b9FmoAZquezrmr/oIzkQkAAAA6G7ffNVyw38Z/RYqRncHxqL++KBT5iASAAAAdHdRvG2p0X+efgs1YU+nPO2U+YgCAAAA3V0kV1to9I93yhB9FmoEF8wBAADQ3YVzpIWG/1H6KgAAAAC0jS0tM/qfC5cnAQCahPrPbkUMEDBz6eNQFoOGofy+Yd9zyfienTQ5AEBj0OhzLzvlQ6csQhxQA5Z3yoFOuSJTFzs1J9BE1EfVlXi0Uy7LlA+4q1vxSGSjXJepwCsAhfLEMJaXNOQ7ho3veEBTAwA0Ak13H7+DpuHy5iIWqIjZnXLQwV5KSiCqWV2tKIKHYr/RoCvfIXIokstGx/22Id9xx/iOb2hqSKHMDNK6I/RapjJn647Rr9Ekv4JmAPjIhk55FRs7qqNIagdVoJc3D8vnERCfydT9yJXy6XLnYGRjnIvm+qT5/4hR1yaZOj2Y/s1FwTUZ3V0Qe6X5oS+3Gt9wjfEBxuJXj1jHUibtMiNO6YSyXYj0A+3kZNeYOItIoCLUpWe0qz8ej4z8LNZ2GfDxcs747XDXovdhp3xNU6C7fbPG+KC/G7Ai/zfj/dXvbjHjA3Kgx7Lqw/m0wolE/ZqPsuMDLUFde251jYGfEQtUhN4HfB/ri2rIb8jx+90Zc/se47dq6D+L/b0uBPBYQHd7N5wnDcO5ziuYQ0YjnGYsQI+oX+ejnIP+dqesS9gV0jGk0Uk2d8r+TrnhuEOhkag20hQQMIsSFPUZxAI1sSl0N3dND88ZS5nT30S6JYuhLuNfXU2I+oPu9so/xgesrul7z40G0f8yBtgcxgD0wd4cE8e/OVf5C2TKT9Dl2UdoCggQ1S2vuvr6BcQCFfFTwty7pcdnncyYz/c5/F6N/xddv+PSL7rbG+eNF99T0/c+Y7z3Afo+9Mm2HJPH/h7r0CPkdw7PP0FzQECsT+j33MeCqkhyz+nn5CkrT9JVx2cslakLpfHf7qCp0N0++M546d9r+M56PJx13PJYuCCZhvrTvnLorIcR1cfLOq6TRz/xlzc51sGkDyGgR+rjXX37nnCnBaphbYI9oaE7B/t45tcZ8/jrHM/5JuHdttBk6O5+WWa88OMaNuqI8c4MjHT+cOyodxGV7HKU1aiHun5zqEcVBvHMocmoe0/3LpluRCxANFAB8yV5I2x9n8+dkTGPT+R8Vrfbil48XknTobv75b1kxzEdrNG7rhX7kgb0vwrWMtRyef3mKCcfl8gXO9Z1jG4MDWVhgpE1Gc3pAFVwI2GO/dPTs30Z/soV+TJ6zBDNh+723fnjZXON3vWB8a7L6fOJuLr4xMvelsvstqOcNniq7764hQsDaBq625UUevk4ooGKSNsV9rWbnjaHv+1x/HRf9lX3OJLbobt75qTxwj/V5D2/N97zN/p7Kq4uPvFyq8Xy0jsiHxxk9F783Se54Ngua+jO0DCuJ/TjB4gFKlyIvpbiPAYGC9CrSReGf6Ep0d29Yt2AvlqDd5yZsOLtjrfL0VcyeV184sfwbQ2JutZRRj4jkXzvWCcRq6BJHE6ZW5YhGqiItHCMvu4HZiVHPd/Hc5PuN5LrBd3dE/OMl31Vg3c8ZrzjUfp7atvmdfGJl50tldtxKd8dynWBdoluDQ1hhSRHYGOnEqpiSUqffO6xjp0Z8/e2Pp67OOHddUOUnEXo7p54Ybzw/ArfTXfyxyU7Sxqh4JLpxcWnbqc9VXDPUT5fe6zTNfbwCN0aGoAeoydl0ByPNiQAquByyrx60mMdV1LqUBeUfoOlJOVeOk+zoruLMBC3V/hulv/ULvp6T6tQzW582vgbnajadoFojrhn/JMKJo8bdG1oAMdKMLAA8rAkY15d6rGetFP2CwV+wyqaF92dl4NSfNijXlguxcdhDREXFx9N3rbQobNua5nsdjgOYt/uCt8Jhj+Ege6mTaRsJBCzH6oiLczjI491rMuYu1d4quNP4bI8utsDVgaymxW91x3jvb6hrydineDEj5ysUFRt8ym/5DiIN3mu96jgfgVhj6HLiAYqQheckyn98pTHetI8FHxeJk27Q7Cz5W2M7s7JYMagmA59VDZbpLxb2SFhufh0Z8o8bPy9ZtocaJH8XjoM4A8FyMT1PsbPdHGoMctKVLgArmQFCPEVz13DhCaddOl/W+TZXksKWTnWMl2N7vbAQ6lPcixtmCdG4y1mLvsCFxef7vsaS6S8RBd1Z9hxAF8voO7XjnVvo5tDjUm72DjecqMEqmMgwyj0aQimLS6KCOM4klLXnpa2Mbq7R34X2ye8LH6Uet45qDvWyvOPHhd9Z1siv0OOA3if53rXO9b7XvqPCgFQFIsy+u4VxAMVkeU94MuNWXf730h5btI/SDkXV9HdgetuKwnBhZLeY66xgtLBRdzaL3Fx8ZmXc6eitummC+KW4yBe6rne6471nqGbQ405I0Rfg/oxktEvj3iqIykp2JgUF7o2a5HdxlNhdHePrDRe/F5J72GFmDzIPPYFLi4+WzN+v9Sh464OXIYatnTSQQ5jnuv9xnHieCvV5tOAZqHRRTaklOGCxk/Whs0imuQz9C6EumXoSfvf0fhWX3B1PVG3KD2FvRz9DeO+d+Ya8/ragubwVyX0+TT3pTsta2N0dx8MSPKFkXia9aJ9NBcZDfiv4CeahOXi4xJN44nxjFOBy9A1Fu85j3XOjvo0WZTbgy6yN6cUX5df50r5p7dZJ46vafb/9NvJyADJk0hRdeJFmQq/7ILO1TcySptODvdmyHXCgz0xlGCAvxT/O8t59f6SFrUxurtPqg6feVV637VuK5aLz4vIELCwUl2H7jt4Vsq9oKO7FH861smdlnYs0n2dqlrxrItIyHhNCEGbhsZvT3M3uRW1x7T/r0Zc2y3pWY8tI4LcLJ9zW4q76LkgoZ30378q6duOZHxbmxLlobv75Fcp92JEnNVG3W07vnLBxcXHdRfR5Vb80oBl6bJ695XJWBdif2H0t5J3Uny4t6xADZOOGwF5FWHWafGplra1GoCXU2TyzJibdSc6LeFUll/6GWM++adF8p8v2R4Eh1N+p7u530Zzr56OHY2MxoVRu8yUKResbt17OfptWWTtdD9tUTuju/vkW+nfZaRXHhh1rxDoxnLxueh5AB0JVI6LHQeyjwgN66JJ2SUKABciw2KF0eZbPNWTFc+6iAyfW43v2tHCttaoK28z5hHXxVfa5cGknf9ZxsJSy8qWtUGWLNYk/Ebl4xqeMe47vqWC7/vKeK9VLWhjdLcHrGPCotw9dno2YNuA5eLzXPJHP7J2i0JNC77HcfLoJx6zKpSRHJNUXS5Dfi/5lGCdS9Xsl+ydeB/h3pZXsAtlnRSvlfYwy9iQyRvWdCgyJJISKw51/a0VBrttSS9HDOMsyb//cg/zii7O1LVmuIJvzDrRON6CNkZ3e8LaMZjpuT5Vds+MAfqVQBwXF59ekm6tcujYIbbFNcdBvSznc9U1SuML33d8/q1oV6FOYPj7I+sO011PdRyQck4V4owadbYl98R8Y6z3emKetrDqvqz4xFhYtinppeV+lrYI2tfnHKNuIGVerM26KH6/Be2M7i5JkL4VxxGjvmPY+V9gufj0c3v9uVR3z6MKrGhW8UvSsxPK8miRtSUyks9EBt4bxwlDJ5ajNd4lwPD3x7gUvxN/Q4r3c+3euMnadZxokdH/xDAIe2U4oz2nfco3GX3/15bpSMv9LCss+I5oDtedfPU2UJehzfIpJOOCSA+muQSNS3mBSEaMxd7MgNsY3e2Ro8bHHvVYlw6gd0aDzRSIY7n4PJX+Lhj9bDz/dmDydM2856PoRKyRWzQKgd6nmdcA+WD4+8HKk+JjQ8Xa5Sxi7G4Q2+UwdNRfPyv7+Zj0f6E67d7G9P2JrARG49K+XACW+5kP//dlxmK+DOP/kpR/wofubobuzsUWQwA+Q7OdN+rajZ3/GS4uPv0eN611GABzA5LpyRInD42osb9hkwaGvx9+lOL9+61d36MFfJd1gfK6hM9NyT5l8RGYIs33XCP/LK2g3evOI8l2H/bFqYx6dFOz6N3gU9Jejwl0t0dmGwLwlYxlmVHPKHb+F1guPr94quelUU9I0WYeSPkGqBoDF6UZ4VEx/P1wTYoPsWhdzi/ikq214/hH4HPyMSknElraxXB19TiXUb/O5bNapicXSHmbl1b21pGCv3VXid+K7m6W7s6NFbLoaw91WLFQ1wrEsVx8NOKSL7co65g0lF28BY6DXY2XwajMjBbHOvA3ytQJmR63H4yMID1yn8gxkfxW810EDP/+GZDkyCy+/fuzLtmmRTHpl+vS3ohsVjAEn5tXaTHb7xnzzd4W6korgd0Bj3UNOsw7RV72tUKwh+pqh+4uACukVb+ZH60j6RGBOC4uPms81mf5zn2QMCJ1fOc4wPO6nKmBpb7Prtn9XkUTEYSJlZzQhx+upQiLCuX4TIoLNFBndIw/LnFOHpb8C93HBS32mm6/+M5lYLVDke42lmv2ZKB9AN1dAPuNj+0nw6QK9pEQdiwPlovPmQKUmpXEZHsAcr3iOLj7OeHSHZl3jvX8SFcPkoPGfOcj0s6OivqWtUP2c6Bt+pOU6+I0qwfDf1tLx1uWq+r7AupzifNfFJsc6g/RnkJ3F8A6sWOW1nFRESKWi4/u6hQR+eiCUe+VAGTrErbLR9K6NZLt6hEve+jywZHlDuPLv99ShMsL+K4Bh/78Q4DtOc8wCHQxt6QCWReRF6JpWBedffu8z3Boi7cFfq9LZJtNAbYzursAZkgxsZnVvyprJ/mNBHxrukcF88pQMEWlYN9odPJxafYR4irHwezLVSGPrzz3W8JhQLJ3xU95qEN3g7PCeL4u6NtcdqF3BdimpyvaFMlj+K9u6XizNhb3e67vK4e2KDKXxZBD/dsDa2N0d4FYGct6CVFmhZ46iJ3wGZaLz8mCDRbrmKvJOwlHpPzj8luOderl+kG6fxBY4XF9+PfvrcgQnevQl78PrD1nS3bs9iJ8yPMa/tdaPN6sBKQrPNe3uWLDf7ZD/TsDa2N0d4Fc9DyhLzR2vv6Vdl5ESsNy8dF7EjMq7gMXGizf2w6D2HfmQ9edCi2HGALBKylf/v0PpZp8KGulfYb/QanOxcY10dCSlo41K3rWuwLqdNkNLtLVx8XwDy0fErq7QHaK3zBtlg9qWy8iJeHi4rOihPewIga8aqh8Z0m2K9t0uVNA3aOOk8dzhkEQZCV3+tvD89dJsRfcstgg7TP8H0k1fr6u4QvPtnisWQvRIk6+fnNokyKz3bu424V0zwbdXTDLjY97kONZVji7fwTiWC4+ZWVi1B0U61j7mwbKd7vjAC4iDNsxcd85WMdQaDQ6frJ87094qMPa/Ror8PtcLhaGZPivFDvM8dwK56zxaIHQVqy5tYicBncd2qXIXBYueQROBNTG6O4SyHLNyXNMXcR9gVCxOvaolOsSZcVEbmIUpgtS3UWdTTkmj+MMh0Zj7cb3e0dmtVRrdCyTdhn+J41vvVFg3Wel2njxTeCOIZ9lBRjdLrvPOwr85pnSrh1/dHcJ3DQ+boPDM6xECxcFprFcfD4UMHn1uxAZa6CcxxwGblGZTgeFS3pt4agxlvv173e5cFZkRA8X/+KQovo8kPJ3lKexEqW9jNqjrViRCN8UUOc2x3l8qOIxGJKPP7q7BKywZT86COqZ0UBfYR/8h+Xic6SiCfVDyTspRbLUceBeLfAdPji+wyhDotFkZX/s1+93rWMfmlvw3NCW3UYXA2tpQXWvdKi77cn/LCO8CP/+iw7t8ncN+mUoUX3Q3SVh7fZeNn5/WDia9CXr+xW+25WA2nG/48AtcvfONRvgG4ZFY7EWzP363U7vPt+pWPlYrg6hXDbdVuFYtbIEExFP5Fcp99K1yvttDRa+LiF1Q4njj+4uCSs5RNbtZSu74QspJuNsE7FcfPSuRZUh2ix3rSatbq87DtylTB7QB1bEm419PHt3rH9k+X6Xcf/mlfGd5wNpz6NS3S7jk5YYdv1ghbT1PZ9vdZi/X5dg47ic/IWSuRfdXSLWxD6nxxX4buaq/7B21KuOC6suW9YR18IGyNnFbamMcFyuKcDrEBYsT9bCupcyOS7Z/v297tDq0f7L6Dn7DKNwSwnfeUPacYfLmqOLipxihdW+K2CFOi0ic/VNqccFz40O77E4gDZGd5fMVcmfeVJ9vrOOgPFd/oTl4lOXid3KiNiErMuut/IvFfgOAzkM1esY/o01/LMu3t7q47lnYnNoVshlX8nBLC4ZMv8jkHnauki9o6C5wtrtX4MK/Sj7Mv37FzvMNeoGNLeEb7dy7UxKGG5g6O6SsfwLj/WwGl7PXPURy8VnvEardWvn6U4D5P2z46AtMvza0hyTx6UayAzDv7fdqUnxfydmRewZqyQ7rvTtkr71R0PmNwOZq99Ica5baewWdvtdsEJO+/azdwmterikb/9Wwkyyie6uGGtF2R22yPJtHWGe+g/r+LhOkRpmG8aM/n/zay7vh1J9JJQdOSaPvTWQGYa//92pDT08cyDWfy849OeyLtxvNr71RSBztXXE7ztxli4erRCef6FCP/LSkJPP+3GaBdtyOXki5Zy2Kbty2mdNBd1dMlbs0vGuv39kGIeLmac+Yrn41HEH3fLnrXPoviHHAfug4Pf4LcfkUYfEdhj++clK9NSrf//07r7uPM+LjJk6ZI6cZbzHRCDztWXs+Tb0Djn0Zwx/exf2pef6XBJIrS3x+49LeAk20d014bG4Xezc04JO6AMXF586Xpa1jp5v1Fjmux0H7OkC30ENvteO7/G0JnLD8M/PHc/G2ir5dNo2nQn3iJSfwKZX/TAYwJw9WWLfUv3gEiryGarUDPF42WNdLpmqfyn5+607Nt8G0Mbo7or43aFzxaNNpF12mcc89RHLxWdfTd97rqEAdVdsZkNlXkbos+/E3Ug9iuHfSMPft3//nEiRdF8Kvi/1cac8L+Hf6XpfYt8659if3zo8a3ngutQKOuEzc/Q/Rl2PKtB/I1Jd1mB0d711d99YO/l62eWE1DskZV2wXHzqfnz7l/H+39XwnXW17hJ/94MU65vp6qc4ziK5sVg+73lDbI7Il6eAC/vYONBM6f+K351Aa07bEUC7Pi/J8B/OYWBMGs+aHc1p1wMdawMOC7JFJdlAbzzWlYenGe80Fkgbo7srYrXYCZwmhMyCFpaLz9tIMdeZvVJ+avR++cZx0Ba56NqXQ6EfYag0llPiL99FPKLa/th/Pyi9JbBRl5u70d9s8/jNMyXbB/5UAO1qJQ/y4c40kMPAcLm4On1P4GQP79IE9ywreZWvWOqLHYzPKpJkDUj26eK5AMYdurviVdcH6f2IfZuAYrlM/dCAb5hvTDZl+xe7cMyxnxYVCWVZtBPg8g6PWCQ3GssdYLbjc3ZkKLU7PRo70y45RbgCZV38DyGyiOV+s6LgeSrNtWt7hs6ejgo07Fj/8miBM72Jp/+rCdgW1LRNrHn9dw916AJotKZ628onsDGAcYfurpi/ezT6/8EW+IiV4vvPBn3LbeNbttbsfe859tXNBdQ9JLabQPy4eAlDpbEMin0J1CXix6bYRsubLsNrllFHWvzovSnP80VWWMHXAbStFcqv382tlRntekXS3anSdnV3x4wRV/2UVr+GZP26gXrIh9uptVlXpQtzlovdu0CMUHR3zXc8gg5r1Cd6Kfal0WkWNOh7rKQ9v9XoXYdy9FXfMYDV5/OpuPsGrmWoBL241/KT8Qy9AxB3m9ySs44kY2e92DvE/TJLsk+Fv2p421qBDU71+ey0eeJmZMCl5YZ4ntIW0waLS0b1+WK7svxds/awLtH/z8Nixbq3eLhiGWSFDb4QwHyK7q4BeW41T5eL2AJOuwbfBzYg67TDd0j8+Mv2Ml7eivtuwRqGSeNxyS75QtIT3XVnST+R8DfWHYLuPCnD8inrbNHZJLPiXIdwwTfLneleAc+9IZ8uLGbFq9/Z9bxply51u5zjUP9Ox3lqXY3aYpsUG1LxsNTfLTerP4agT9DdNWCx5DP6JwLY5fGBtUPX1EzGli9zHUL46U7ZWI4++5OHOtXQupmjzlGpJhoE+Oe+Y5trZs9NUf/Usjnht2k5MazwhXHUZ3s6mIAGWJhd8PevDHwTaJ34jyCTtli8lDCXpe1waxtrrge9ZH069t/POL7DXsd+W6eT3F+Nd+1nkXvKMPQ21eD7ByQ9oMpoAGMN3V0j3ucQynHsANPFR3fGFzT026zIIr/U4B3z7BhM75D14iuoCldPbW5LvoXxMeEibyhYvvd5yoMMI/2Z2L6uMyJjbnrX6p2U5396V8rJoFoVWYbBrzmflZZ1Nc0950mOPqTuB/Md38M1V8fjGrWDFf2ol/j9ejpy1TD0Ftfk+7Oi3ewOYJyhu2vEdUfBvCxhd6kJuCQ+aypWLPGqs0qqL3Ovkaj0orUefy/tGtwDkYG3QaZcF3RH7VbOevRvNe/F1wyPoNgmfoz+J4bB1kuf3lyiHLJOOIcDaOevJT2Dpy78Vjs+52zKnJnlK3wxR5sfzPFNS3IYV3VggcO75vVx1zk9y6f7VM0MvbRF4/MADFJ0d8044SigHwQsF58/AvhGy7VhZcnvo4NbQ5hdEz9GmM+ix5aa0W+IoREkv3roI/fF3qV9n/OZVez+pe3GngykrdWnN+0yrLrdLDM2TJIi5J1x2Czb6tjmd3r4pksOz52sifx3OL6ry4VL1VEjhizrmP04bYz92NAxhe5u+K7WQ2wA08VHlUMI2d2sC1BluXsdioymDzWaLD5EOwrHKlgAQfmkxfoedewv18TtlPRsjv5XVRbtND3xPKD2HpZ0H+TxaJNsegEwGBmhZxPmqGvGQqHbOPpX+jsxSkP7nuXu8K4msv89xxg4Hc2/A7G2WB/pjLvGInxzTfveCkm/0Ny03X50d0MMWkto6xGTOTFtD+Q7rSPishaBN0qeGCaioj7U6veqLnAaa/tUtBu1UvDdbxOzJTuxTNZuqkb5yeOPPFfsk7ZHUr1bTVr87S0Btbv6Bx8VOxRm0t0uvQO1tIc612YYSXd6NPrjC4usheXtmsj9pSHfPeJ+0b67XTQiUt2jtPwSkF2B7gYAgMaRlUhHI8HMiBTLy0jpqKGolwjVDWewh/r0eQdkKrLW++iZL+RToqc6MFxz49En2h7bIqPxVmRUTBsY45GB8Ue0SPAREnNNJMf3UdHMzjtLMCxP1EDWS8WOtDKNnqToqfPNaMzF2+RFZPTpolwvwq9qSF+bI8mZZG8xDQMAAJRD2i6p7sy2effoQopcVtNlam9cJrXbshq8237D8D8VeNsck2TXMkJCAwAAlETaRbubLZeL3mN6JX4un0J5DEh9T2quGob/hoDbZb4k7/bvo8sCAACUQ9a9p8OIJzUSzVZEU1tWST1DseqCJCuq1XsJ+4Qt6QTtBt0VAACgPL7NMES+QTypBotGICHXSz05J1+GGq0DayV7t/9qwG2SlLBL8z7Mo7sCAABUa9ROR48gOsQUmjgnyR3qLKKpHRoqMp6BWqMzzajJux0TO5pPiMyWL5OLvY/aCgAAAErkSYoRwhH85+jlw6SMtxsQTW1QH/J4bgLdUV5Qo/ez8gyEmlH1soQdFhcAAKARLMgwQn5CPF+goSy7Y9C/qplx2Wajf7TL6K+TIa2nDpOSnbsiRPYlfOsPdFcAAIDy2ZFhiKxFPM4yuyv1cSdpI4vl84zA92u4GNsm2bv9vwTYLusTFjuH6K4AAADVcFHw7++FvQkyu4JYKkGjK72JtYO6lcys4Xv+Yhj+GwNrl2Vd7aLlIN0VAACgOv4V/Pt7ZU+C3E4iltKY27VwVSPz+xq/78MMoz+0RHkLZSrLN+49AAAANWGJ4N/fL98JrgxVEQ9Dq2Ewh2r8rvMke7f/ekDtovcqXsjn0XvIeQEAAFAxe4X4/T5QP+Zul4YDiKUULkbyb8ICMcvw3xuQ0f889l2667+SbgoAAFA9t6Sd2UOLQE9PusOikvUYprliGP6LA/jGZfK5e88dmYq0BAAAABWj/tFpoQWvIp6e0CRFl6SeGWOhOjTa00SG0f8wgG/UMLfxU6/jNDsAAEB9yHLz2YN4+mJHlxGku72DiKXV/SFrt/9ow79PL1RP57Z4Fi0CAAAAoEbczzBEhhBP3yyQT+4d7yQMVw7ojRsSrpuPugQ+jr7jnEydegEAAECNWJVhhNxGPF7Ri6dbEENr0bCWk4GPtw1CMAAAAIDakrUD+T3iAfDGCcne7WdRCAAAAIWxLsMIeYx4ALwxp1PeZoy3+4gIAAAAikQvEl5KKSsQD4A3NKb9joyyCBFBiPwfWIq4NcfXF5MAAAJMdEVYdE1hdGhNTAA8bWF0aCB4bWxucz0iaHR0cDovL3d3dy53My5vcmcvMTk5OC9NYXRoL01hdGhNTCI+PG1zdHlsZSBtYXRoc2l6ZT0iMTZweCI+PG1vdmVyIGFjY2VudD0idHJ1ZSI+PG10ZXh0IG1hdGh2YXJpYW50PSJpdGFsaWMiPiYjeDIyMDc7PC9tdGV4dD48bW8gbWF0aHZhcmlhbnQ9Iml0YWxpYyI+JiN4MjE5Mjs8L21vPjwvbW92ZXI+PG1vIG1hdGh2YXJpYW50PSJpdGFsaWMiPiYjeDIyMjc7PC9tbz48bW92ZXI+PG1pPkI8L21pPjxtbyBtYXRodmFyaWFudD0iaXRhbGljIj4mI3gyMTkyOzwvbW8+PC9tb3Zlcj48bW8gbWF0aHZhcmlhbnQ9Iml0YWxpYyI+PTwvbW8+PG1pPiYjeDNCQzs8L21pPjxtcm93PjxtbyBtYXRodmFyaWFudD0iaXRhbGljIiBzdHJldGNoeT0idHJ1ZSI+KDwvbW8+PG1pPiYjeDNCMTs8L21pPjxtbyBtYXRodmFyaWFudD0iaXRhbGljIj4sPC9tbz48bWk+JiN4M0IyOzwvbWk+PG1vIG1hdGh2YXJpYW50PSJpdGFsaWMiIHN0cmV0Y2h5PSJ0cnVlIj4pPC9tbz48L21yb3c+PG1vdmVyPjxtaT5CPC9taT48bW8gbWF0aHZhcmlhbnQ9Iml0YWxpYyI+JiN4MjE5Mjs8L21vPjwvbW92ZXI+PC9tc3R5bGU+PC9tYXRoPoJj8t0AAAAASUVORK5CYII=\&quot;,\&quot;slideId\&quot;:276,\&quot;accessibleText\&quot;:\&quot;Error converting from MathML to accessible text.\&quot;,\&quot;imageHeight\&quot;:15.45945945945946},{\&quot;mathml\&quot;:\&quot;&lt;math style=\\\&quot;font-family:stix;font-size:16px;\\\&quot; xmlns=\\\&quot;http://www.w3.org/1998/Math/MathML\\\&quot;&gt;&lt;mstyle mathsize=\\\&quot;16px\\\&quot;&gt;&lt;mover accent=\\\&quot;true\\\&quot;&gt;&lt;mtext mathvariant=\\\&quot;italic\\\&quot;&gt;B&lt;/mtext&gt;&lt;mo mathvariant=\\\&quot;italic\\\&quot;&gt;&amp;#x2192;&lt;/mo&gt;&lt;/mover&gt;&lt;mo mathvariant=\\\&quot;italic\\\&quot;&gt;&amp;#xB7;&lt;/mo&gt;&lt;mover&gt;&lt;mo mathvariant=\\\&quot;italic\\\&quot;&gt;&amp;#x2207;&lt;/mo&gt;&lt;mo mathvariant=\\\&quot;italic\\\&quot;&gt;&amp;#x2192;&lt;/mo&gt;&lt;/mover&gt;&lt;mi&gt;&amp;#x3BC;&lt;/mi&gt;&lt;mo mathvariant=\\\&quot;italic\\\&quot;&gt;=&lt;/mo&gt;&lt;mn mathvariant=\\\&quot;italic\\\&quot;&gt;0&lt;/mn&gt;&lt;/mstyle&gt;&lt;/math&gt;\&quot;,\&quot;base64Image\&quot;:\&quot;iVBORw0KGgoAAAANSUhEUgAAAasAAACZCAYAAACR1BV/AAAACXBIWXMAAA7EAAAOxAGVKw4bAAAABGJhU0UAAACEKvHVpwAAE4xJREFUeNrtnQ+EVlkbwB8jSUZkJWMlVpIkkZUkiSRJEhlZGVmSJMmwkiSJlayVtWQkyYpkJCORJCuJJEkyJFlJIhkZSex3H3Pn+97me99znvu+99x7zvv+fjys3Z33nHvuc89z/jx/RABgJiOZ9DMMAAAQM/9mMp7JSoYCAABiNlYqnzM5zHAAAEDMxmpaxjJZwLAAAEDMxkrlbSYbGRoAAIjZWE3L6Uz6GCIAAIjZWKk8yGQxwwQAADEbK5WPmexmqAAAoC52ZfLBaLSIyQIAgNpYJFPHfRaDRUwWAADUykmjwSImCwAAamVDJq+NRouYLAAAqI35mYwaDRYxWQAAkfJvl8nnBvmUyUQuRX6DmCwAAIxVEkJMFgAAxioJISYLAABjlYSxGkRFAAAwVjEfAy5CPQAAMFaxyinBwQIAACpkrkylVrK6rm9gyABgcybPhOBLqIZVMpVSyWKorqOXADDNi3xieCQkEYWwHM3kq8FIfcnkEMMFAI2saZhA7mQyhyGBkvk+k3vG3ZQunlYwZADQjMMNk8XNTGYxJFASRUqEXJCp+ywAgJZcapg0bmCwoCSInQKAUlHjdHfGDosjQQhtrIidAoDCqIPFo4aJ5J7gdAHhjBWxUwDQNlq+4UnDhKL/PMCwQInGitgpACgFjW152jC5vMlkNcMCJRgrYqcAoFR+kG9jYrQW0c8MC7RprIidAoBgNCuQd0WmjgoBrMaK2CkACII6VZyX1hfjeiy4nWECA8ROASTCmHRvJmyNx1rKKwYAwFjFLnqvpRm0l/CqAQAwVinIWl43AADGKlZRd2Rc2wEAMFZRykOZqk8EAABQOZoCZ8hhpDSLNjFXAAAQBZ+bGKrbmSxkaAAAIAZWNTFUwwwLAADEgmaoeNZgpN5nspFhAQCAWNDsFQ8aDNXLTBYzLAAAEAtagPGOfFsY7zuGBQAAYmK0wVDdEnK6AQBAZJyRb0vaz2ZIAAAgJoZmGKpZDAkAAMSEpkmajqfS+6o5DAkAAMSE7qBe5obqcSbzGBIAAIiRfZm8ymQBQwEAADHTxxAAAAAAAAAAAAAAAAAAAAAAAAAAAAAAAEB7zG4QAACA2rkt/1/duRvlq0ylCJuWyUwmcnkkxA0CAETNbz1irFyyDTUAAIibnT1uqO6iAgAA8fN9jxur5agAAEAafOxRQ3WeVw8AkA7XetBQfcpkgFcPAJAOx3rQWB3ntQMApMW2HjNU/wjVrSF99GRgbyaXM3kgU8f5X2QqNEP/Wau4/5HJViE0A7qE2Z7JfTKx57nkeZ6feOWQMKq/d9tYoB3BaEE38MKj7EsTeY5Vnud4zKuGRNmdyXiHpwrPpQYP2Cqj/vUy+r1MZTu4ksm5fOBWoj9dw18eXdiVyHPc8zzHOl41JMYSh17rInM4kzXyv/RountaLVP3sm+luXPR5qonlxuZvMyNSp1eVWrAdrLFTJr9kr6b93bPM4zymiEx9uZz7Exd1s3DkOHv+zO52uTvdROysa6H0q3d4Uxe1Wi43ubWnMvr9Fjrebd/R97/Ps8RyZd8hQqQArMyGWmhy+pMsbDg711v8jvv2vidUlFL+kyKp5zZIP+fZVsngHky5U1yMJMx4y7un6q3mVDKZP/VM9nHvHMe9ujkGV4xJILO4Xda6PGdNjcD86X5keDt2I90GmW84MOrJT5n/O1j6F1S3Pe8zzWR9ls/xA+Ofn/IF10AsaO6/LCFHj/MDVnZC7pa76N3FDBWB9tsY5NMlVfw/f4p9C8Zznve5b5I+33W0+/DvFpIZEf1oIUOl3FkN7/F6cmLOh+6SCbt7ztoZ4uxjUH0MAl2e97j5Qj7/IO4jy/VVRfHH4gd1dFbDj0u61qlVRu1lckZMhqRJyW0dcHQzvvcqkPcLBd/jEZsXBdqVUH6XHTo8EiJ7Rxv0catuh7cYkDKunReYmzrBPqYBJPijruLqdT9eqFWFaTPAYcOvyt5ob/D8W0vqOPhrak4NpXU3iOxubVD/Ix53uPWiPr62NPXFbxOiBwN3v3i0OEDJbe3wtHWnqofvs/z8I353so6yx8xGse16Gb0nPa8w6OR9HOPp58XeJUQOeqF7UpzNi7l37fOcbR3JbajkRDR/HuMbeKVFT8+T9JrkXzkb4RaVZA2Pi/WoUDtuo4cK+Wk0XDsL7FNq/fhJfQzer7zvMN3EfTxhFCrCtLGl3D5tYTzYnW1W+ki76HRcCyqcDU+LdfR0SR443mPC2rs24A0z5VGrSpICd9965GAbbva3VHVAMwTe9aKMrEaqzF0NAmuet7jzhr75rsfHeL1QeTsE78/QX/A9l1tH6pqEAaNRuP3ktvdLRirbuKIxJlnb4WEjxsECMlsw8nFnwHb7/O0fbGqgfBVSJ2WLSW3e9zY7jV0NQl8mUlu1tQvalVB6hwzzJOrA7Y/J5Y5+q1hIEJkz74qNmP1G7qazOrvq8RV5n6bUKsK0mauTDkoufT4aeA+LPS0f6eKgfB5l0zLjQBtvze2vQN9TYanEk/ArS6uXgi1qiBtfGVsQjtWKJslAm9fy0CEiIjeaGx3UuJK1QNuLnve5+4K+3JIqFUFaaMLrtcSNrG4BV817YkqBuOO0WgsK7ndG8Z2z6KvSeEL9B6pqB/zPTt3alVBClg8pu9V0A+fM9zn0B3QEsiWCr4vS253ndFQfZR6Y3OgOKs97/RhRf04U/OxSaxoZe9NLWQV6hsdls3EgQr6cbRuY2WNcyrTJVLjAMaN7f6EriZ5bOHKMflVwteJ8tWqGpf4alXpycXWFlKWF+78SHa9YGOxhK8taMXnMf41dAf+kGodHHQnd0uqK0MC9VC3q/g1T/vbIxyzqxXsRn3xlDtR3aiwuKtXdVIxWvfOyrLD+ZIbmTJWdbcxVD3BuRqPLdZI/ef77TAh4UM3LntWxhQ6jYvnhrnyWEV9eeXpx6eQjVuLH5YRyLnB8LDTnn+kvUmfXZ73/FfAtn2501ZGOF4rpZqqxa54yseobVQsM87PVehzn/h9Gz6E7MA+CV+eQy/br4vdKP6AjnYFvrP28UDt/iSRpIQpyEEJX2XZl3KqitMMa0mgFCQ0liPAqioZWAzn3yE7MGp8KcvbeDCN3Xpk/P07+c4LuosJz3svO8O5TuivPbv27yMdK9cd24OS2jhc0e4NY1UOlqrtVZVO2iU1psSzVgXWxIn9TURXaZtyBVcFPJt39oPxRashO85OqqsZrXhy9K1ET0Q8Vp8q2PGMSfh7aYxVOVhDigYr0k9LrcNgnqQbK3ypOujqsfJHbqG/Yx7vCXxJisssdLjQs5N7I/HWqvLFpZVh1Gd5Fqd3K3pWjJWNbcY+VBWDajmF2xuq8dMVvtT7MnUmj5HqLXwfXJnHBufr+pBK4JCEv6/yZcOvqkIyxsrGr4b2X1Soo+8M/dkaqvHHNbxcXdnpBfcygV6g36MP70tqZ7mkXatq1LPQK4OznjFaj7GKylhZUtFdqOidLTSOx5w6G7+ar+pm5x3pzw3N5nzVrOelmrJGL/nUSeJzgRd9gZ1WT+ALV1hUQhu+2L31EY+P3h1PSvj7qifidjypKpsHxsrGpMRzX7XT0JdXoRq3Vufd28aHp04X1gwV73LDB93LXxI2Y4LveOt65OPjC2Au477KtzilnldcLDDOn1U5p1myHAWLm7xiHIxOVr3qSDFhbOdQhAqjz/5nblD1+PJlfpTCbrAYByVcUU1dHD0T931P7LWqjnj6X4aH3mCC318vY3GumKiwP5YQpGB3whb38jKCNtcat7Mq+yJSFvWU/OjYDZKZ2s4GCVddNKQhrArX3URZ91W+xekK1DQqLEelVe2G+8U2fy8O0fiPxsb/rHDgY7pbGDAY83fssMz44kU+d/AR+WpVxf6O+sR9z/trCW3MFbfL+ntUNDpGDHPlqYr6YrmvCpWNxpTCo+wy8tbijnpJV3dF4N+Nff2Vb6q0Y4R2cpv5XHtTqFW1XsLfV+33tHEF9YyOqxXPz50azmAnGJYUHroSLtMN0bqbUxmuWVFeGvs5zjdl5qJnLPcU/L3Fnh1JjLWqii4cy7qveirpxp/1KjelpmO3Jrwx9GVNiIbnii2FR4gSCk+MRuCfmhXli7Gfn/mmzJSdXNZ3B7OjCyalMpKCbpCwTlRQz4K5qrlnpdTosm45fwyVQ+1Egd1VnUlt3xv7+IFvyowv23eR0hQ+V+/7iYyJLzdnGXcSvlOUl6hmlHyUOIotWubsk6Eat5w/hnJ02CJ2Y3WyRkW5IPagZrDjOrYrcuQV4v6rDny7nk7L2K8x6PBF1DK5b6XKe0bLaViwWC/LfUyoaPbZBYxVnUGKOvifxF8Rk2zxxfCdw28y/IYvmD2lydeV5LeMDOgWpyZK2KdprKpw7rLUr7pVZ+NBa5KI/T6o7lxuWxwG66NxYoVvOSOdBaamXKuqGa4sL51mQF9v/M4oYR8nvvf2UwV9OCU1Jq49aFTg/QEHwJrRIob7IN056VHf+9zI6kXi74lNiDHhuy/1pWv5RdKtVTUTX7mOTu+rppNU35N0k/uys6q3SOZrTx+ehWzcksX3XwmbET0lYwXlMiDte4F+J+nWqmrGJs9YdJIvc2/DN+TK6fYbKhktvqw/62vWT5WhulZyVbmNW1Mv/YO+diW+mjjzWvzdOemuWCFX1VX9Ttu9M9asHm/z3zkgU/WO6lydN4Os63583oBzA7+ja1JjjKnVE+9SwD70FVCCG8zrXYnvI2g2gWqtqq9ddpzlcn7oJFfi2YYxcYULlBVwjLEKw0NPuyED3heJPxZ3d0gF+c04+CHroywroASXBLqRo1L83snnRbgxsTHw5Ups9+6tMYDzR3HHyNyt8fkxVn5Ga2pX8TlCPQ6tIE+lfu+gwQJKsF+gG/GVPpgZsuA7O7+e4Bj4Tjna8TTta/jGRwzffJ3OKBgrPyM1tavHyD6/gtUhlWPAOPChLeaFAkqwUqAb8cXafZrx/6deq6oZp6X8+6rpXdR0pvmlEm+GGIyVn6Ga2vUlOR8JrRx7jQN/JmAf9AO0pjF6JdDNPBdbgs59kn6tqma43Mlvt/F7PzYcK+4xTDpVlrDHWLXHRk+7Ie4b54u7NNIbqSAuz1oVeEvAPuwuoADHmc+7msue979LvvVqaxWYnWI9sbLvq+bli7uZjhmulFR1H51irDrXkxAZ10/XaB/+u6OxxDaVkd7FhfXO7JNQ1LDb8e2YNDbIFz0/nOizb5Vygz2vN3w30xPYYk8bBxy/pwHv4/mCAerFlYS47MwRmgDBFYj8exUPvM5oJG4H7MOBAiuVY+ho1+NLsPpEuqNWVTN8BSOLrJgbPSsPNvz7I9Je0L/eJz6QtEqsdDPDjnd4sOS2xsSd4b2SMAdrWY5Q3kHLxZ8UtjF9Rx862vX4SmPEUiE1BPc9z9Zv/J1Bx0LTdSfmCrY/L+l6WHYjrh1ymVnXXceyGsQ/UNUDPzROACESEg7kH4c1vdJS9LNn+LtNQ3U/4WfWnYsv2NKSRmdLg7HX72Zhw3/zFVdtFb+4v8XvQb20Ch6fKGlhv0RaXxPpv19d1YMOFJgEyvby0DPQV2K/p1qPXvYUf7ZprFIOadhueL6jnt/QO63GI9JtBdtolnmg0fOMkiFx4ap5tr3D39Y5v5VnrurY5iofdLjAJFDmrkY/iI9i31GtRSd7jiLeod1SKNCSRUbdgxe0+PuZ2T+aZWb33YnNjEtbJf9zVyZrTJy0Otb9u4PfnOP43UmpwPOvEd0iviwwERwtoU1V/JsF2nwiFDDsVZYUNFS60ku9NMsj47O+yCeLvly2NvnbsRZtFEnTo7kDpxMLq9NKP2oZJa7cmO3srvQ933FsHtZV/YDDBSeDSWnv3kottF7Q3S048ZwQnCl6nckCOnMy8Wf13SUVkccOw+KrQaTfuHp27W84/ZgQ7otj57C0doAosohbLq0z8T+XGjLC6Llzu95WWr1Uq1Aum2FM+vIPTvOWqSfS2dw6F2lH/1+NoVmE7oHY66u97YJV/46SDJVONAsc7bTz3W9FFZOgVb7A17kR8u2mTjj0Y0TClx35xphsNhwD1CF6HKlZKQbQN2jglFF/fu6CZz1Xwnf0yGOoiu5WU6wD1uucd2wE9E50TcMmQ43Ptlz3WqVRUie4yu6nhnMl/iLxGKcv+a5LLflq9As62G087ZJnfSKt720t39SocXf5R4FvdDcqmCS6eLNWXHc5tmkChtlVdnysYkP0ORc9736eH+VogJp6IQ3mxom7KLAw36BvG7vgOfvFHYx/SdzegUMFx9TnyKHB96tQv6QZyBcmRTcpet95QCo88gOAdNgp7lIds/LF3tt8IairZq2ovLfNla/+nl7IawD1ZP6bb/JFJXFU3UV/vknQsA5NlfVpxoZCk0Jczndj+AoAgJNWR3Pt1q4CAAAonVYVB24yNAAAEAOue7lfGB4AAIiBXQ5jtY7hAQCAGGgVyKkX4NxXAQBAFLRKbTPG0AAAQAwslLCJowEAADpmUDorsggAABCci8J9FQAARM64cF8FAAARs1S4rwIAgMjZL8RXAQBA5LQqG66JZbmvAgCA2tEUS61K2F9jeAAAIAZcR4D7GB4AAIgBV/HDAYYHAADq5keHobrL8AAAQAyMOYzVHoYHAADqZoPDUD1neAAAIAaOZ3KphaxkeKCX+Q8TGJC9RH5TwwAAAZV0RVh0TWF0aE1MADxtYXRoIHhtbG5zPSJodHRwOi8vd3d3LnczLm9yZy8xOTk4L01hdGgvTWF0aE1MIj48bXN0eWxlIG1hdGhzaXplPSIxNnB4Ij48bW92ZXIgYWNjZW50PSJ0cnVlIj48bXRleHQgbWF0aHZhcmlhbnQ9Iml0YWxpYyI+QjwvbXRleHQ+PG1vIG1hdGh2YXJpYW50PSJpdGFsaWMiPiYjeDIxOTI7PC9tbz48L21vdmVyPjxtbyBtYXRodmFyaWFudD0iaXRhbGljIj4mI3hCNzs8L21vPjxtb3Zlcj48bW8gbWF0aHZhcmlhbnQ9Iml0YWxpYyI+JiN4MjIwNzs8L21vPjxtbyBtYXRodmFyaWFudD0iaXRhbGljIj4mI3gyMTkyOzwvbW8+PC9tb3Zlcj48bWk+JiN4M0JDOzwvbWk+PG1vIG1hdGh2YXJpYW50PSJpdGFsaWMiPj08L21vPjxtbiBtYXRodmFyaWFudD0iaXRhbGljIj4wPC9tbj48L21zdHlsZT48L21hdGg+cvlKfgAAAABJRU5ErkJggg==\&quot;,\&quot;slideId\&quot;:276,\&quot;accessibleText\&quot;:\&quot;stack text italic B end text with italic rightwards arrow on top italic times italic nabla with italic rightwards arrow on top mu italic equals italic 0\&quot;,\&quot;imageHeight\&quot;:16.54054054054054},{\&quot;mathml\&quot;:\&quot;&lt;math style=\\\&quot;font-family:stix;font-size:16px;\\\&quot; xmlns=\\\&quot;http://www.w3.org/1998/Math/MathML\\\&quot;&gt;&lt;mstyle mathsize=\\\&quot;16px\\\&quot;&gt;&lt;menclose notation=\\\&quot;updiagonalstrike\\\&quot;&gt;&lt;mi mathvariant=\\\&quot;italic\\\&quot;&gt;&amp;#x3B9;&lt;/mi&gt;&lt;/menclose&gt;&lt;/mstyle&gt;&lt;/math&gt;\&quot;,\&quot;base64Image\&quot;:\&quot;iVBORw0KGgoAAAANSUhEUgAAACUAAAB4CAYAAAB1jjsqAAAACXBIWXMAAA7EAAAOxAGVKw4bAAAABGJhU0UAAABZ0pN7zgAAA+xJREFUeNrt3GlIVFEUB/DJXMuyrAgpIqIoQ1oRLWwRK0SGiiLCqCAiELFFWpAWxBaJsiSCyEQkooXSFhFTRKyUImwjJIoIoaLFxNwqy8ruxStMMed6hJnznw9d+H8ZefjjvvPeu+/Mm+dw4EakSoDDh4a/SrtKh0qFSoZKrPkcNjSg203azQxCRgaB6kDu0goCVY4CBZgZcYfKQKHmEiCdGBRqDwFqQx59lQSqDAUKVPlCoHaiUHGWeopGofYRoFaVgShUFYEqRYGCVL4RqO0o1AJLPc1CoTIJ0GcVPxTqFoG6gQIFq3QSqHQUKt5STzNQqP0EqBlZT3cI1DUUKETlO4HagkIlWOppGgp1kAA1qQxAoWoJVDEKNFjlB4FKQ6GWWOopCoXKJkCNyHq6R6Auo0ChKl0EKhWFSrTUE6xfcJgAfUB2Vu4TqEso0BCVnwQqBYVKstTTZBTqKAF6h6ynOgJ1AQUKs9TTJhTKaamnSSjUMQL0FllPjwjUORRouMovArURhVpmqacJKFQuAXqNrKcnBOosChSu8ptAbZAARJjrW5qZhRrLDYLOeE/+c91sz1M5r1Ki8sbSPaHS4OkZWddPgLsUehrlZ3pLer090Sxxkx09X+xwUeslC7uaiRoniSpkgF5JnwKuMlAF0qhPDNRaSdAUZj2NlURtY4BeSu+6KgbqjCQo2LIGd80aSdQKZj1FSKIKGKAX0vX0noE6LQmKZu661ZKoTCZqtC+0d1zzTPr2iTNLpyRRyUzUKknURSZqlBRIr0A7GKB6yVmKZ87SSUlUDhO1UhJVzwDpG9GRUqAxzFl6KjlLKUzUCUnUdSZquRTIv48egWs9hUuhEpmz9Fhy1x1nonIlUQ+YqKXE9kmmByF+g6Abr8PcbK8xLZ6+dXcyZ+mhm21Dzbqq26wuPDaymKgcN9uWmb8Vebqeipgo5z/b5ZvPP6qM8DSqgQHSNRdGHK2LvHHkcXqbdS7rrXyXzw9563TAOfKOqMxz/P19TKU3z1Ftjv43XXVzf6gvXIh781xifd6fdnWN5A1DWR+Yr46eh5RFH/abagHleeM8xBmpBKjLXEog4wqBuosC6YeuGglUNgoVZamnxSjUZgKk1+yDUKhiAlWLrKcmAnUAhZpuqacEFGorAdIPJoegUNTF+DYKpK9jzQQqC4WaaamnhShUOgHqNPeCkFFCoKqR9dRCoDJRqNmWepqPQu2wrDCDUKhSAlWFAukf/bUSqL0olO27vDgUahcB0j88DUShbhKoShSo91UB7lC7UahYSz3NQaH+vyqAM3zyVQGRll4U7FUBvUdfjJmZcjNz0FcFULsU9oObP6Yspy68M2nYAAAAoXRFWHRNYXRoTUwAPG1hdGggeG1sbnM9Imh0dHA6Ly93d3cudzMub3JnLzE5OTgvTWF0aC9NYXRoTUwiPjxtc3R5bGUgbWF0aHNpemU9IjE2cHgiPjxtZW5jbG9zZSBub3RhdGlvbj0idXBkaWFnb25hbHN0cmlrZSI+PG1pPiYjeDNCOTs8L21pPjwvbWVuY2xvc2U+PC9tc3R5bGU+PC9tYXRoPhXDqVsAAAAASUVORK5CYII=\&quot;,\&quot;slideId\&quot;:483,\&quot;accessibleText\&quot;:\&quot;up diagonal strike iota\&quot;,\&quot;imageHeight\&quot;:12.972972972972974},{\&quot;mathml\&quot;:\&quot;&lt;math style=\\\&quot;font-family:Courier New;font-size:16px;\\\&quot; xmlns=\\\&quot;http://www.w3.org/1998/Math/MathML\\\&quot;&gt;&lt;mstyle mathsize=\\\&quot;16px\\\&quot;&gt;&lt;menclose notation=\\\&quot;updiagonalstrike\\\&quot;&gt;&lt;mi mathvariant=\\\&quot;normal\\\&quot;&gt;&amp;#x3B9;&lt;/mi&gt;&lt;/menclose&gt;&lt;/mstyle&gt;&lt;/math&gt;\&quot;,\&quot;base64Image\&quot;:\&quot;iVBORw0KGgoAAAANSUhEUgAAAD8AAABwCAYAAACpUahmAAAACXBIWXMAAA7EAAAOxAGVKw4bAAAABGJhU0UAAABWQixmXwAABIpJREFUeNrl3XdoFEEYBfBRo0aNvRvFioQgIYgFUcGKBXuLEiMWLChiIVHEQjQoolgQRaKCil1sRMWCBZHTYMPee4i9Ro29fMONGM6dl0sOLsnbgfdHuL3c/e7b252d29lVir+VkCRJKikXtgTJb0mGZLakjFvgGvrK4P9G/x1v1gjqNtsHnjVzmOGVzKruBM9g3wYsAlVPZIbXlHy2wF+xb/RWgarHM8MbSL5b4OmSUGb8ZlD10czwKMkvC/yupCgzfi+oeiwzvAWAX5YUZsYfB/gezPCOAJ7K3oc/C/DtmOF9APwIM1xvxK4BfDNm/BAA380M1x2W+xb4T0kjZvw4UPUNzPCSkqcW+DdJPWb8VFD1lczwspI3FnimpAYzPglUfQEzvIrkgwX+XlKRGb8UVH0WM7yW5IsF/kJSmhm/BlR9EjO8oeSHBZ6myAclt4Gqj2SGRyv7oORtSQgzfj+o+kBmeCsAvygpxIw/AfDdmOGdAdzDDNer83mAb8OM7wfgh5jhRSQ3AL4JM34YgO9khheTPFT2QclIZvx4UPV1zPBSkmcW+FdJnfwO6CVJlqz2MxFZnjsNVH15foejN29LB/PccpK3lmU+Sarld/yOAPDzwDLzC8J3dlAu8VUlHy2Pv5OUL0gjLjGSOEsyHfDLwIcznWmL7nsubKzZkjvBn5s9AC3+EKj6BLZ9eYZDr80J/khSnB1vy3DGXpw/+JvmyM6V+AGs/ffs8BcU8aBkdvguzEdumQB+khleCOzadFoz42MA/AAzXO+6blng+ne4xsz4EaDq25nhupv6WNkHJSOY8RNB1Q8yw8OU93wZV857maH8G8aiaxWUdxjKlfj5yv8BTKpWXXmHnF2JX6FyNnRN0+oq7znvtt4cNX49qPQXZnwkOHJ76HA8T4XfBao+lBnfFMCvmyM7WvxhgO9rlnnHiG8D4OfUv0HJ2z6PdWbAnwL4TlmWS/F5LKagw7sD+AmfZZf7PL44wNcOMd3oPZKuwYbr1fkSwLf0Wb6/+v+KBoEcLh/36UME9bd8dELCPssb/pbNB+Qv3OPwmkGbSalXuTugGxtted5ah91gWA5et7bktMrjscBRoOpbwfOc5st4DAo1ffqKnlDodArLAxXEOXV6Qk+aBf7dAFGbqZwnAOvq6dNPe5jEGPBRZZ9gpH/VDQ9m1SeDqq/x83+kqJyfwOQ0VTwsmHA9ee8lOGqrlYNtxpZcoq/mVQdpFnhTS3K5x3jkJ9qTlx0jvVF5b3ljeoJv5QD+d1vJXLM27DPRJzYmmw8oXOVxWwiqkqSIm56Ub/t9/bXyTuqnbStB1acww+sr+6DkE0V+DdmNoOpjmeH6Yju2QUl9kR7qqwvuAVWPY4Y3z6aXRX11waMA35sZ3h7AzyjylgrwHZnhPQH8GDNcb8SuAHwLZvxgAE9hhusOyz1lH5SMYsaPAVXfxAzXByfpyj4o2YAZnwCqnswMd7rlyd/o2yOEM+PRLU8WMcNdfcsTdE3JRPY+vN7Kxyvn2xy56j5PiVm+AvHKhU1/x/V9nULZoX8AzizcDgt+RxQAAADYdEVYdE1hdGhNTAA8bWF0aCB4bWxucz0iaHR0cDovL3d3dy53My5vcmcvMTk5OC9NYXRoL01hdGhNTCIgc3R5bGU9ImZvbnQtZmFtaWx5OidDb3VyaWVyIE5ldyciPjxtc3R5bGUgbWF0aHNpemU9IjE2cHgiPjxtZW5jbG9zZSBub3RhdGlvbj0idXBkaWFnb25hbHN0cmlrZSI+PG1pIG1hdGh2YXJpYW50PSJub3JtYWwiPiYjeDNCOTs8L21pPjwvbWVuY2xvc2U+PC9tc3R5bGU+PC9tYXRoPrV8XMkAAAAASUVORK5CYII=\&quot;,\&quot;slideId\&quot;:483,\&quot;accessibleText\&quot;:\&quot;up diagonal strike straight iota\&quot;,\&quot;imageHeight\&quot;:12.108108108108109},{\&quot;mathml\&quot;:\&quot;&lt;math style=\\\&quot;font-family:Courier New;font-size:16px;\\\&quot; xmlns=\\\&quot;http://www.w3.org/1998/Math/MathML\\\&quot;&gt;&lt;mstyle mathsize=\\\&quot;16px\\\&quot;&gt;&lt;mi&gt;K&lt;/mi&gt;&lt;mo&gt;=&lt;/mo&gt;&lt;menclose notation=\\\&quot;updiagonalstrike\\\&quot;&gt;&lt;mi&gt;&amp;#x3B9;&lt;/mi&gt;&lt;/menclose&gt;&lt;mo&gt;&amp;#xA0;&lt;/mo&gt;&lt;msup&gt;&lt;mi&gt;&amp;#x3A6;&lt;/mi&gt;&lt;mn&gt;2&lt;/mn&gt;&lt;/msup&gt;&lt;/mstyle&gt;&lt;/math&gt;\&quot;,\&quot;base64Image\&quot;:\&quot;iVBORw0KGgoAAAANSUhEUgAAAW8AAABxCAYAAAAalyJLAAAACXBIWXMAAA7EAAAOxAGVKw4bAAAABGJhU0UAAABXNStWyQAAD3JJREFUeNrtnQ2MFVcVx0+3LVK6/SAEa91ShCKSxhBSWisiIShBJLjZYLBSXAlts9LaNIg1WHGDqG1TJGttVtIVkSKSVUKQrk2zSghSrBVdKf0QkVixpYgUxdpSum2x9Z6+WZ133p2783HnzZ2Z/y85IWTfuzPvf2fO3Dn33HOJAAAA2KJB2URlc5W1KGtWNlPZEEgDQPFu9tXKxkCK3DJUWZuyHcpeV/ZWgO1X1q5sFCQDIP/c4N3Y/cruVnYBJMkVy5SdMDhsnbGD71DWCPkAyCfsqI+JG/uY59AbII/TXKLssQDnfMobhW9X1qPsoLIzms89q+waSAlA/rjbMDq7B/I4y5XKjor+4v9zSGRCwHc45r1Q2R7xPX7jaoakAOSHMd6Nq3Pc/YQYuKuMV3bc11c8ol5J0SYkmzVvXHMhLQD5YKth1H0X5HGSkVQJdQz0EzvxuGEPDrv0UXWoZQIkBsBtphscN4/IMJHl/gOXHfe4hO0NV/Y0VWejAAAchSciHzc478WQyElmi36abqndsd6oe6DdVkgNgJvcZHDcfYQsE1fZ6eunDZbbXiGuAQCAY1xI1ZNd0j4MiZyEJyP9qX7jLbfPYTL/4h4s4gHAMVYbHPdPII+zTPH1076UjtHrO8Z8SA6AO1yh7LUAx/2qstGQyFnO8Zw2j75bUjrGet/10A7JAXCHnxpG3d+EPLlx4mnR6bseOiE1AG7wEYPj5pV550Oi0rMRI28A3OJsZU8YnPciSAQUewkxbwCc4nMGx/1bZWdBotIzSlwXyDYBIGMuUvaCwXl/CBIBRZfvmtgLOQDInjUGx90NeQDVlkq4DpIAkC3vpeDUwNPKLodEpYeLU/mrCz4GSQDIngcNo+5VkKf08KpKf1XBlyh5oSsAQEJmGhz388qGQaJSw/nivYR63gA4BacGPmVw3p+BRKVnm7gmlkISALLnZoPj/g0hNbDsbBbXxJ2QBIDsuZiCdxJ/U9kHIVGp2SSuCSyDB8ARvm0Ydf8I8sBx+2wtJAHADd5H1TWZ/faKsssgUSnhzTW6xfVwH2QBwB0eMoy6V0KeUjJUc12sgSwAuMPHDI77OWXnQaLSwXncO/EQB8BdOGf3DwbnfX2JtOBt3pZTJaNiW4bGu7x3eeeTBSOoslrSfx3c4mqn8TLPOZaMd2keEuMcmmIebxZh01cQn1sNjvvXJXuIPWnQIgubl5EvPCDOY6GrnbY6BdGPeyKEZV3C4x2O+cAA5Wa4sn9ScGrgB0qkxXzHHHcWRZ6aPF8ycPx+cnjl5KUpCj8n5DlMtnS8a+CLQES+Y7ieflgyLaY65riPeOGLesE7yh+l6lolM1zusLEpCX8yQrxqmqWORugERGGCsjcCrqdTyt5dQk3YWS2hSnw3qsmVh+tjtrPEG3E31vF3T/aiBQPnzgu1rs1Dh7Up66FKSoy0Q6JDng34nN84BHJlxHNYHnAOBwJurj2+z/AqJ+zcDaLysGEw8FXIExnpvMfn5Lx58Pii77yPeQ/2wnVIPWdcF3gjIFlHeXGdjv9WSayMfNygBw9QkBoYnSPCAeaBWZ5P8c+dFWYgKEe+U+twzKGkn8A8GGNED+cN5y3hrIo/kjuTZEVA7uGYh12Gmql6RS1n2owsSocMER3CPzTtuDK/aj2tuaE2Uv1rKMN5F5PbDFr8Cn449luyX8cbHT/fReJ8Oad7eJE6ZK7mB6ZJa8ZhEjjv4sPZCycpODXwavjhWGwUWrocM14qzpU3VWgsWoesED9yXYphkg0OhEngvItPp0GHDfDBsfEnNpxw+DxXij7f7oXRbLbPiReZpxhuFT90QcHDJHDexYYHAkGpgS9TZc0DqIbvwTneW/EabwCnMznhK//e6YVSWii7LJQ1Gh9jk9G+th/OuuPk66Vt0V0Lk8B5F5ufGzT4Cvx01YCKN1jen+I1x6l5XB97ep1+03px/I4UjuHf9/Rolh3YpHGqNp/mLoZJ4LyLy1wyl1YYCp/99kKV3gyuP16zkeau6/dSfSoDOuO854kf3FOCMAkoJucq+5PBecwvuT48ibs54wEEv+WnlYa8TTjuISnZbFecdwfZ32RzseNhEuA+k7xrcV1I40HIFwxO45GS68kTa8cN+pxR1qdsizfAkvrKrcEOib/zdzjnezcF71LkL2bXlLLzrpdl6rx3iJNpTtBWY8CT3bUwCXCbeTFuos8q+1fA3/6j7KoS69nmOWddXZdOz7EPtq6jRXx3meGzDV6bmwKOy7YLzjsZLHK/OJm4CewTqbY+ylteByJMAqLQE/EGYgfxfcPf15dYyxUBTrs94n0p48lhizlxHvhjAf2yBM472auprNgXhxs1DwGESUBcuiLeQAcNIzwu9/mukuq4VKMHb/c1KkZbfRQ/qaGB9GUwTlLBVjvWk4VCzC0IkwAHGOK9prcGmNxv8DmDY1+O0NP/bHXMtoaJh+P2mO1s0pzTKlzu8ZBpfEsRJgE5YGfIEfkzyt5RQn2u9N44/FrclqA9Ge++PWY7nKYpC+CdINTnj4VMzp8Z8nttCJOAjOAlzoNlM2S5L6ILby0HLDnbAWS8e0qCtmZp+qkZl3X0m8D/KnSGBl/7z2GSboRJQIbMDOm4d5VUn1VChy4Lbcp4d9KRstz8uAOXdTRmCAH3I0wCcsDKEI6bUwMnlVCbseKtZD8lL8Yk4902FvHJ2iPduKyjIWeiTZXWliBMAhwhTLz7eyXVpku8Sdt4G5bxbhsTwJ1w3snYIgRcqPnMhZrPRd0xHgBbhIl3/1vZO0uozUgxQrZV1lmuwLaxtL1L8/YOInBECDgxZJjE/2TnJ+glkBLUiTDx7i+VVBu5a5CtOai9vjb57dtGZojc0AEx7wgMF+L1hwiTmArN5D18gqqC+aB9kN/3Z6pkW5QRf5XA/ZbalPHuh1J6619AIDQyjtU7SJjkoHgC64zjVnkttwnnnQ9+Mcjvaynp/dwgwknrU/ITd1hq92BKbwml4E4hHs/+8uz8M2TOJpnsPX2Dbh6uYZDHXZnhvPPhoM4YftvOEt/PYymdTYFlvHuahTYnkkNV+fKILPyznWongk4bLgJOtH824Cba543g4bzhvG1iqjR4hmrnbMrEbKFHq6V2/QWl0op3ryYQidM0eKGfwV5lLjSMwntypgect/v0GX7X/SW/n+cIPW610OYQ8aZjY6/GiZqH7li44/CMG+QG50JTjRHa2xDQztIcaQLn7TYc0nuTgvdIHFnye1o6bxsx72bR5goLD4MnCaV6E7Eg4CY4nSBWpqujyzWDm3KiCZy32/zS8Ju+iFv67bdkuctNUuQqyKQbCMuKgi/lyD84w1rNDXCIksUMh1HtDLKtugpw3uV23p80/B6+bs/FLa2dzL0mYZv+ePfrlCze3aHpuzZ0W3Qepdoa3o0W2p2s6SDudCziAXHhcq5/MTjvT0AirbNl250wxOF/GPQmaEu3CcNWdJedJ7TN3OyNmo5qh+wgJl82OO4dkKcK3QKmW2K21WzhHr7Ee4DIc3qU8rseJFOmkP3YmJ/RmofDYcgOYsBbl71EwamB74dEVYwifR783BhtyXj3jIjf53k13U71uy295ZeSNkq/IIxu8vJaSA8i8gPDqPu7kEdLR4BeUVMH48a7p1NtWNZfKOscdFF8Nlt6rTKh2ykDifggCldRpSa3zgm8pmwEJNLCo9qgxXM86g0ziSnj3YOFp8YrW0a1aYADdoywU44VZEbI1BSOwU/pE1S76AeAsDxiGHU/AHmMcNrgSYN+7GS5PAbXLeHQ0zDPYQ+YXMm6yvvMaG9g1uI5ax4IHibzqtf7CLvDW2GoRty0Nv7s0nQmcjpBGD5F5nTHyyHRoEzyRrxZpaR2eyNyYIm5QuC9KR6rWdOhregCEGKA8VeDUzgGiULD2R49dXTYvCivE047HVZQ/Zam6nY82YwuABGvUWkbIVFkOFNkd0oOm9/eOSZ+I2Ef21TZSvUtgN4rjncEXQAMXKrs5UGcxXWQKTZcAGqJN4jq80bKZyI4ai6fwSWjOZvsG1SJfcNh14kXRWeknSerG0Uh7g2CeCCEA8H1ky6yyNwESJI9TZqnaNpM19x889EVQMPVFFw1EIu96scBqt7eEDjAfNJve5Ymcmsmtk50BdDwaIhRN+ZM0mUE1dY8Ag5wL2WzaGaPOO4udAUQfJrCxVxt1MhpoPTSY/OOzO++DZK4wQ7RMfPqdFxZUawfXQF8nEfBKwKlJZ1g563CTnnX4FRIX0Mn2S0pCyyNNvpFx9SrTKtu4wfsFA0GaDc46xfE/5MsseadZvwhvMWQvoZ9VN85MRCCSeImOFHHY+tqfGPSEjBN3khY57jfoNrdc+K+LbZQ7dwLsiiqkfVMtkMSN1hI2RVC19UPR5EqwGwyjLp5jkZubr0zYvu8WnNNQNugGrki+g5IUl/OoeoCMwMmKwm2B3xuwGxP6OwTx99uODYoB1wiOCg18B9UKWbUrfkbO/RRIUaRXAL1qOb7fVTcjQD4bWJOTJMP0lUJ2sLOWRG4lWqr+CVd8tpj0Yl3Rzj2Se8CAMXlLKrdsstvn/c+t9JwffLb4yKqTELO9P5t9ZxQ0AYOXMuniLvM86BtG7mzTyrqz4RkfIqdYGu2eTlFr0gGisv1hr5/WtnZ3ucmWbyW1xb4za6d3NvoGm/RIZid4tPT1si7JeKxl6JbCwvXwjhi6PtZ4vObE17He6j4uzh1k1uOGzWMQtLgvSr2WxKe2+klu2UdJ0To9NvRpYXma4b+/1nA9c2TZw9TJX0t7DXMNTqmlERTnmy0GTaNa697D0vkhwNQMC5T9orhxg8zYODJMJ4T4b1Y13mjTrb13hvbDMIKSgAAsIopBNIBeQAAwD04hBGUGsiv/BdDIgAAcAtODdxrGHXfDIkAAMA9Wg2O+yn6f2ogAAAARzhf2fMG5/1RSAQAAO7xdYPjfhDyAACAe1xOwbnZrykbB4kAAMA9fmwYdX8L8gAAgHtMJfMmCxdBIgAAcAtODfydwXm3QSIAAHCPRQbH/QRh+ToAADhHo7K/GZz3DEgEAADucafBcW+DPAAA4B7vUfYqBacGXgGJAADAPbYYRt33QB4AAHCPaQbH/XdlF0AiAABwC84e+b3Bed8EiQAAwD1uMDjuxwmpgQAA4BwcDjlmcN7TIREAALjH3QbHvRXyAACAe4yhyk7tQTu4j4FEAADgHqsNo+67IA8AALgJT0QuptqYN/+/EfIAAIDb8KQlx74HQiiLIQkAAOQHjnHfQ0gNBKCG/wLYzWU9hyYRmQAAAQ10RVh0TWF0aE1MADxtYXRoIHhtbG5zPSJodHRwOi8vd3d3LnczLm9yZy8xOTk4L01hdGgvTWF0aE1MIiBzdHlsZT0iZm9udC1mYW1pbHk6J0NvdXJpZXIgTmV3JyI+PG1zdHlsZSBtYXRoc2l6ZT0iMTZweCI+PG1pPks8L21pPjxtbz49PC9tbz48bWVuY2xvc2Ugbm90YXRpb249InVwZGlhZ29uYWxzdHJpa2UiPjxtaT4mI3gzQjk7PC9taT48L21lbmNsb3NlPjxtbz4mI3hBMDs8L21vPjxtc3VwPjxtaT4mI3gzQTY7PC9taT48bW4+MjwvbW4+PC9tc3VwPjwvbXN0eWxlPjwvbWF0aD6WEhG5AAAAAElFTkSuQmCC\&quot;,\&quot;slideId\&quot;:483,\&quot;accessibleText\&quot;:\&quot;K equals up diagonal strike iota space capital phi squared\&quot;,\&quot;imageHeight\&quot;:12.216216216216216},{\&quot;mathml\&quot;:\&quot;&lt;math style=\\\&quot;font-family:stix;font-size:16px;\\\&quot; xmlns=\\\&quot;http://www.w3.org/1998/Math/MathML\\\&quot;&gt;&lt;mstyle mathsize=\\\&quot;16px\\\&quot;&gt;&lt;mi mathvariant=\\\&quot;normal\\\&quot;&gt;K&lt;/mi&gt;&lt;mo&gt;=&lt;/mo&gt;&lt;menclose notation=\\\&quot;updiagonalstrike\\\&quot;&gt;&lt;mi mathvariant=\\\&quot;normal\\\&quot;&gt;&amp;#x3B9;&lt;/mi&gt;&lt;/menclose&gt;&lt;mo&gt;&amp;#xA0;&lt;/mo&gt;&lt;msup&gt;&lt;mi mathvariant=\\\&quot;normal\\\&quot;&gt;&amp;#x3A6;&lt;/mi&gt;&lt;mn&gt;2&lt;/mn&gt;&lt;/msup&gt;&lt;/mstyle&gt;&lt;/math&gt;\&quot;,\&quot;base64Image\&quot;:\&quot;iVBORw0KGgoAAAANSUhEUgAAAVEAAACJCAYAAACVbAu0AAAACXBIWXMAAA7EAAAOxAGVKw4bAAAABGJhU0UAAABog0179AAAEAdJREFUeNrtnQ+o1tUZxx9vZk6cS+xiYuIwSWlSQYULE5OJiROTW2LipMThxKKJOVrUuEVFUbKkiSUWJk0MEycmTnCtxMQiceIkpRUuSpoIKWLu0m619+E9L77d3vP7/c7v/f0/nw8cArv3/b2/5zzne8+f5zyPCED16Vdrl2EGAIB4jK+13lo7Vmtv1Fp3rd1Za+OMwAIAQAB31dp3LVovM1QAgHAes4joMUwDABDOVouIvoFpAADCOW4R0W5MAwAQjO559lpE9E7MAwAQzA0WAdU2DvMAAATzK4uA/rfWLsE8AADBPGMR0X9gGgCAcHZaRPQ1TAMAEM6/LSL6EKYBAAjmx7X2rUVEf4l5AACC+bnYT+ZHYx4AgGB+bRHQc0LiEQCAUFZbRPQApgEACOdvFhFdj2kAAML5j0VEf4tpAACCuULsh0q/wDwAAMHcFiCiwzEPAEAw91sE9DSmAQAI5yWLiL6NabxBa2vpzTRNyv1RrV2ota9rrUfqYW77a21Drc2vtcGYC+D7vGsR0T9hmsoz3Qjkdw5NxXVtrY3EfAB1zlgGy28wTWUZWmtbHMWzbztfa0sxJfjOVQGDZBLmqSQjxF4GJk5bh0nBZ2YEDI6fYJ7K0VlrnyQooI22BtOCr6y0DIrPME0leSsFAW20ezAv+MirlgHxV0xTOZa36OeD5t8n1tqApp8dWGuTa22F+ZkoInq21oZhZvAN2wB5DtNUCr00ca6pf0/V2myH358q0fZRn8DU4BMdtfYVSzMv+GNT356UeDliNT50V4iInjZ+BeAFYwMGw42YpzKo+PWYftX/3tDGZw2MsLyfgsnBF+ZYBsE3tfYjzFMZHpBk62Xp7abeABFdicnBFx61DIJ/YZpKsdf064cJLrU3BIjoRkwOvvC6ZRD8BdNUhiFN/Tonwc+dFiCiWzE7+MJR4YS16nSZPj2c8Od2BCzpEVHwgkulnkii1SCYh3kqQ6N2VhrRFh9a/GcTZgcfmBCwHPsZ5qkMC83MMI2wox0W/3kWs4MP3C32NGeXYh6IwDaLD82N+gHrJb07qO1UXVyY0fch4UC5edLSr/+s4LsOyHis+jJOdlreOXKeUZ9FVDeUV6FDpWa7pW83V1RE9crjebHvAyc9Pi6YZ1Z5nLzf4t2dDrA0cl9vAlwr9XRiKl4aH3W6zQ44Ygw/z3zuGPOcgRG/V3/z842mtxMWSfz0V+oImrx1Wa3NlHrIBJSfjy39/YgH795hxtUcM9Y+bXPM7pF6naoZ4lfpjJ4WtliR1F+9Z2L+9Zqb4guPkeBbBn3bIamHR3APtnoMkvqtpFb9foeH9uiIubI8Ke1doSwzw6T1fnpnkg/Z4dghT2Xw4kcjfA9dhpDyv9rcFND/V3tsl/fFrc7QeI9t1dXCJi8k/ZCpjiJ6bQGc5KOMvgfky72W/v/K85XHfIfx+ornPrS+xR+VxAvXdUj0TewLGbz0kJDlvGa8Hoq+eMEqiw984LldOh1EtMtjO6m2nepjj8fzXh7szeDFuwOev0nY+/SJ3RY/2IBpIovoNI9tNLuPLU5I9INvZ7ZG7JC075peJ61P0rStZtx4x+cWX3gQ0yCiEdgrGeYP3RixQ15LeYliC+F4nDHjHZcH+OHtmAcRDeGWPnZIPQ52g+S7Sa17nIfF33hA+CG3BvjhyIq/u67I5pmBr5cKNIJGw5TOmZWaSyB+r/kdDeA/ZbZI9DP1hFoPqG6Wam6RHWqywQGpx6WnStTYs/UpPHuweUkyT0MzSy0+caaC7zre+LpeT7wg2V/5VFHWA9s/SDXKrSyR7xe6G57FQ/MSURXQ/ZZnLUNHvGaNxS/2VeT9RhjROir53Ze3NT2A0XjwMSW06yi5WC30gplpZ0IeIjo0QECXoCHe847FN14s+XtpfPMmcb+Vt1bqV7ZnSX2f84BE3xPVa556dfQB82yXq9U6O55YEtt29LHL7CwfnrWIdvbZs2huC9APEHtuh/tK+j46q9viIF76/t1mZtWKnRE/x4buu66S79d4D2q7pPgXXJrLLWdeSjtLEdVljC3TdBfaATWulOqUue1vlu1RD4N6zVI6LEFIuyLaQJ/zbMSZcSMrWhGTlyyQhJOLFFVEtX74Z9J6Y3sO2gGGoOJiw0r0HhpFcFDc9iKjHuwkJaIN9LlRs0QV7dr1JLl4IJdbOGQWIqrLh1MtPrPH7NkANFhu8b8vSvQON1j83db0fMAls1DSIirm+VH3WnUbYHoB7Dy+aesn18TSaYvo5Fr7UlrfxZ+GZkAfXhZ7PsyyCOiXDgK6L8YSOQ0RVfTA95BED43KU0h1pn9S0r8IlLuITpfWsW/nSri/BdnwnsX/ni/Bdx9uZsxRBfS4xEuok5aIKiMcZtEXzCozDzufMN9hRxE6Pi0R1eTNrTasz0r9WhZAX/qJ/cR4cQm+/15xq8YwNuZz0hTRxuQn6nvoXmqWlSR0X/yIXMzq1r8IHZ+GiC6xfIYucyaiFdACXdL+LsD/iu43K8QtqL2dcL60RVRZJ8nXVmsXFetG1rn9UqBIgaRF9CHL75/KaeoPxaW/WbFoDGVQGNC3Uuy6QJ0SPeayEcTeDlmI6DBx29tNe3U5sGmmf1gKllc4SRFdFSCg49EMMMKpIW16e6ZHoof/FJlnxe2uertXKrMQUeVhcYswSNNndjf5QmfCn69JWaYWQURfEXuhrGvQDu+X6guMs/aI+33uNwv8bgMcZ6FJ5MbNSkS13847vFtad9W3N2lJ0lm8FpvPbkuj2hVR/SuxzfI7Glw/Cg3xHpe74q3a0wV+t4XilppudIlEVFnj8H5rU7DvpqbVbNKTsQlSjzBoO7FNOyKqf6neEvup3Qj0A8wS9m2pJwBfbZa/LifZRc6psNnhPZKKdc1SRCeL253/JGkcbmlET9Jp+vTWVSMcre3Ij7giGpSJ6XhFBXSaFC91WVptW4J2G2T592cifpfrC+wTZx1surCEIiqO2xVJLekb5ysXjJAntfUyxfwR72n6/IF5iKgGux4J+Nl1FZ1RIaLJ0iHRgtMvK6g/jHK06bCSiuhWyfYPRXeGfp6IVrmKqDrOiQg//wQiiogmsBz+psD+MMvBnp8k+NysRfQRyS5m9IGM/fyWrEV0grhda1uBiCKiIawN+R7/K7A/zHew5+YSi+gch/fc0sZz7snYx48mZaCoIqo3Bb6M8UUXIaKIaBszj54C+8NiB3uuKbGIuvh93LvsXTn4+IqsRbSdNhsRRUQtLJPwJBdFZWlOk4msRXSIw3vGuY01U9yqmCbRNNyss0wimnfaLES0vCJ6vsD+sESyP5nPQ0QHpSyie3Lw7+1JOkIcET0d43fOCdmbwF1EzxX4uy9CRH/QtvroxC4iqg6tJ5J6c8Alc3dzFqcJ6AZURETnebKcH+HwnhsR0eAQjeb8h3GFVH9nNNoBFRDRKZJd6E+eIjrD4T2XI6JuTjAhppBqnOlw9ANKLqIDJJ895qxF1CWUy8uSP+0mILkuppBqjNZQNMR7wpIZnyv49z8u0c8RyiqiayM+TyMpOhDReMsRFdI4MaRaXXAwOuI1z5VcRF2yHCVVajhrEf0w4vNe89WJk8onenNMIS1MnRTIhT+XXESnOvh6dwlF9FqH9/O2+GSSme0nilvGl1RitqBU/L3kIqp8GtHPP0touZuliK6O+KzDPjtx0jWWbokppBvQEy8J21Msg4gud/DzJKqWZiWiGtoUtRLBDEQ02RCNSTGFdBWa4h1hflIGER3gMBvVEhftngNkJaJRE07v8N2J06o7r/sjF2IIaTe64g1XSLQLHmVgrmQXM5qFiEYNa9LIHO/DFden2PHTYgrpUvTFC26rkIi6zNyKXndezzaiFqibihunK6Ji9kriZGiZT9dUnvsrJqK6TD8a0b91rzFu2Ys0RdQlymYxLpyNiCqzJV6qqqJtVpPFKVleqpiIKnoYc1Ki56KYXiAR7XKYgS5DOrMVUWVejIGcZJEqRLR4IvpuBUVUiVpCpzFZWJGziGqhthcchH8OspmPiCqLYgzmNMqlIqLFENEzFRVRRRP+upSF1trn1+Ugol0Ogq/VLcYimfmKqEj4XWnbCeA1iGilRPQqh5lPmdEiby5nAjsjLPHbFVGdeWpC6cMS/d4/h70FElElTknUk5J/LXtENDlmeCKiYiYA2x3tr4c7m414afmMkXLxerSLiHaY7QX9jJXmd792sP3jUi8PAgUTUWVtjIF9XBKsi4KI5iqiKz0S0Qa6XN8g2dcTcm0fmf4hOVDBRVTELa6u0Q5Jfin0ENHkeNVDEW2g4rTIzE6LIqiadF3vyU9CEt3ZmKOI6vIkTpGq/WZfB8rLQY9FtBldbmu+icVmLO40e5C9KQqmxqjuM7PiBVKM8wZEtM2/ykdjOMIehLTUwvFVAiI62vhOVZNf9DfjY7zUbwZNc1wNPdT0O1PNCo60kymwJWKHpFmASjfN42TH34VTlJKxDn0cJKKNw5ouz+xHqY6CsStih2xJ+XtMirk0QUjLx5wERLTL/P8jHtoPES0YZyN2yIEMvkuc0Cdtu1nal4pHxW3/rm8iYw3ZOW3+/2zPbDfEwXazcLVidUgrZ04a/fzjEk9I9wqF78rC6459u8qsNjqMaJ5o6nNm8ZQvzpUFjs6cRdqrOFdDmyuIjqRbC89Raf+EWUODfDxVdgna34+rpc9BcT8RT5vONgeXHlBNoWsLy6WSTGzkwx7abn4MO83F5dJB9w/XSfwg7FEpfrfJkkwsnN6IGk5XF44JCfTtHs9spmFOT8W0lWZCu188rQefJP2N8+qJpqa8Ot2mE2sg8G4zG5iZkFjpMnyJxAt1ClrybTLvPQpHKgR3t9mnWgO9qnvf6p9ar2mMGVeas3NzQjN3HfMapniP1ONqrzGTKcZECNsku2tjKqwuhebyut42E7fIlSct/fKtRNvz7qyoXQbkOCbW4JbFEFHXzkBE/cR2MPKehF/2qHJCDEQUACLxsWUga95Nre+zVeoB9hpS94XU73ffiNkAAEQG1do3FhG9A/MAAARzU8CS8mrMAwAQzL0WAdWMTpwSAwCEsMoioh9gGgCAcHZbRHQDpgEACOdzi4g+iGkAAIK5XOyHSrdjHgCAYG4NEFEybwEAhLDUIqBnMA0AQDhrLCK6D9MAAITzjkVEX8Q0AADh2NIv3odpAACCuVLsh0pUIQAACGFagIgOwzwAAMEstwjoF5gGACCcl4VaSQAAsbFlrX8e0wAABNNP6pnqW4noYswDABDMT8V+qDQR8wAABDNL7NU9B2MeAIBgfm8R0ROYBgAgnD9bRPRNTAMAEM5hi4g+jWkAAIK5ROr141uJ6ALMAwAQzHixn8xfj3kAAIK5yyKgvbV2GeYBAAjmMYuIHsM0AADhbLWI6BuYBgAgnOMWEe3GNAAAweieZ69FRO/EPAAAwWjikXFGMLvNEv6YEdZxmAcAIP4MtR9mgKLyf3KEdzu5+HbyAAABKnRFWHRNYXRoTUwAPG1hdGggeG1sbnM9Imh0dHA6Ly93d3cudzMub3JnLzE5OTgvTWF0aC9NYXRoTUwiPjxtc3R5bGUgbWF0aHNpemU9IjE2cHgiPjxtaSBtYXRodmFyaWFudD0ibm9ybWFsIj5LPC9taT48bW8+PTwvbW8+PG1lbmNsb3NlIG5vdGF0aW9uPSJ1cGRpYWdvbmFsc3RyaWtlIj48bWkgbWF0aHZhcmlhbnQ9Im5vcm1hbCI+JiN4M0I5OzwvbWk+PC9tZW5jbG9zZT48bW8+JiN4QTA7PC9tbz48bXN1cD48bWkgbWF0aHZhcmlhbnQ9Im5vcm1hbCI+JiN4M0E2OzwvbWk+PG1uPjI8L21uPjwvbXN1cD48L21zdHlsZT48L21hdGg+k5IMoAAAAABJRU5ErkJggg==\&quot;,\&quot;slideId\&quot;:483,\&quot;accessibleText\&quot;:\&quot;straight K equals up diagonal strike straight iota space straight capital phi squared\&quot;,\&quot;imageHeight\&quot;:14.81081081081081},{\&quot;mathml\&quot;:\&quot;&lt;math style=\\\&quot;font-family:stix;font-size:16px;\\\&quot; xmlns=\\\&quot;http://www.w3.org/1998/Math/MathML\\\&quot;&gt;&lt;mstyle mathsize=\\\&quot;16px\\\&quot;&gt;&lt;mover&gt;&lt;mi&gt;v&lt;/mi&gt;&lt;mo&gt;&amp;#x2192;&lt;/mo&gt;&lt;/mover&gt;&lt;/mstyle&gt;&lt;/math&gt;\&quot;,\&quot;base64Image\&quot;:\&quot;iVBORw0KGgoAAAANSUhEUgAAAEUAAABKCAYAAADt25n8AAAACXBIWXMAAA7EAAAOxAGVKw4bAAAABGJhU0UAAABIuCNbPAAAA5RJREFUeNrtnEFkXEEYxz8RURGlKiqHKmtF9BSiKqKHXHKIWFUicqg9lB6qoqrkUNVDhKiIHCrUiqiqECsqIkJEVESUiKpVVaLSiopoRFStFW2/8Wa7327fzrx9O9nMvJk/f/byvnn5vbcz3/fNbADMVA86g24Gp3/6hP6D3kI3ORyerqNPOJhV9DmHxNMDDoV5CV3vkHh6ScAsODCeGIS1kjfGfZX4RLtFwLx1k6+nC+j3BAz73OKweDnLBwJmD93hsADEyFLNnEXfcVgAjgmUvGf5V8zKCfeFDxD6dUpUM8CiILjpZvlMq4Pyv9m8k0LHHRR/dzooBb+pdMmOMpR36HZbVp86dFIA49DmnCXrA2QFfclWIO0+QB7ZXhRmCIwDdLft7YNNAmQHfcX2RtMqAcLgXLS9AJwnQJbRjbYDeQbFrcgG24EkwXXzi9RB8hG378PfiB0OZBt93oSbZpnjLfQ4eA1k9kT7FQJ5iv6B/o3+ih7TrasW5wBG+SpwUKbuSCsaL10m/i768llB6EK/4pVmtoLK9KeCsdskY2TOavXp5W2Fee5F/gcHARNXMLZsjPs6lez3AtxwtfNKa4AxNnSbYIclNzyuYIxNyRi/dGzyfBPc8JKCMa6C/74O3fzSTqM1eIrdgnlsT0coXZLXW9Wy2VnmjUnrCKVOslTfVDjWXZ/4w7pmtCsCKCOKH0BpfG279M8FUNKnCOWzzrXPoADKvuJKmcZ+ojOUG5LJVlWZ/5DEzIHmWxgNEii9isbZIDGnTWgfiBKs26dQHLaZAEW0F51SPJnPmtIdey2AMl9l7GaSC50oqL5rphEBlI8KS4kJMEiDp1S0tfAaisX5Dob0Z/Pqk6xAYTtkKcUTdk0lax2GScfpiYI1MFCyXKUvRMxtKPR7Y2CoRNXyQIWxhkDDPmwYfRFAqeSYVYw0lZbBcC0JoExVEGcdCodwjD+iNSeAMhMwxmNyTQIioGkBlLkA19MfT05CRCRqYi8ESOV3oXDuNTLHLERnWmUTZv641j5E7Bde/RCuAzdJir3InW4UpfpHZa6hHfohiKB6KiwK+0KsTsZJtiFO1U2q33WI8Pm1xoCVMt3tY1lwpM/A1kugNPFc5IhMvjGwQCIorB9yyD+zN+UaWKKcAEqOTLo9YJGCnItLgGU6lgBJgoUSQRkGS1UOyhhYLD8oU2C5SqFMg1PRP3qZcDg8jfHUfcCkm/4LGmBh0iabCsMAAACKdEVYdE1hdGhNTAA8bWF0aCB4bWxucz0iaHR0cDovL3d3dy53My5vcmcvMTk5OC9NYXRoL01hdGhNTCI+PG1zdHlsZSBtYXRoc2l6ZT0iMTZweCI+PG1vdmVyPjxtaT52PC9taT48bW8+JiN4MjE5Mjs8L21vPjwvbW92ZXI+PC9tc3R5bGU+PC9tYXRoPj/1+SkAAAAASUVORK5CYII=\&quot;,\&quot;slideId\&quot;:483,\&quot;accessibleText\&quot;:\&quot;v with rightwards arrow on top\&quot;,\&quot;imageHeight\&quot;:8},{\&quot;mathml\&quot;:\&quot;&lt;math style=\\\&quot;font-family:stix;font-size:16px;\\\&quot; xmlns=\\\&quot;http://www.w3.org/1998/Math/MathML\\\&quot;&gt;&lt;mstyle mathsize=\\\&quot;16px\\\&quot;&gt;&lt;mover&gt;&lt;mi&gt;A&lt;/mi&gt;&lt;mo&gt;&amp;#x2192;&lt;/mo&gt;&lt;/mover&gt;&lt;/mstyle&gt;&lt;/math&gt;\&quot;,\&quot;base64Image\&quot;:\&quot;iVBORw0KGgoAAAANSUhEUgAAAEoAAABkCAYAAAAhdqY3AAAACXBIWXMAAA7EAAAOxAGVKw4bAAAABGJhU0UAAABjFJ+ifAAABKJJREFUeNrtnFFEJVEYxz9JVrKslbV6iCv7kKxIkpUsK0lWlpXkyhXpYR+SZa0kSSTpKZErK0lkZSWJJNmHLMmVHrKkh6wkspJcid1zNFfnnjkzfXObO3Nm5vvzZ+neO2d+O3POd873nQMQHjUxHzCXAslWh8z/mHeZSwiHteqYbw1Ym8xPCIm1+gxQ3GvMhYTEWnMCrBWCZS0OZkt6sug1tFCJ0alnYG1TB2+tZ8wpARb/90vCohaPqfYFWH+YawiLWjEhbOBOM3cTFrUuBVAZLxqvJ8nowGcUkMRX8b3bF121uWDQzeOtVwQKZ96PJZkrCBTe9QTK3j/cCB/CDOoXc3WUR70C5i4bQBcUU2UrrYC0wfyC0NyrWgHpM2ExT4wPBEDnzG8Jizkq3xEgHTGXExbz4t2mAIkDe05YzFoWIK0zFxMSs8Yhexm4iJCY1QWUhXlQNUK8RHk9m877yIC0x/yUkFirh/kYqPYAPbcjkUgkksYaEoLJL4RDrTLma8hOXpIUWoTshbcUITGrEdQ5OIqZpADyANSJgUrCc69+sM6gfCA8d+Jztr82oEYI0Z1mwT5puUSI1Ckm2b8J092aEqb6JNIjXw/gawZqowqJJyzPHYBqjyqoSXBWhTIeRUiVkF29e4MAtRxFUNsCgFPmQQSok6hB6pAAJJhbka9fZHJ3xcaTkbnxXaFjx4BqiAqoUenGxRLBKwSojihAikmddlL6O6ZudDoKoEQQfAIsl+ZM08hn7qw/KT7TiQB1EWZIYq0A977F5+qRHXpoS3vkGKnRBugtAlRzGCGVSaPZwgOfP0SA6gojqAXhBq8McHZaQoBKhg1Sg3SDmETmEALUepggyRmVQ8AtvLUhQF2GCZScUWlCfq8cOfKFYttrqRHvZG5q1eH30whQLWEAlZTWmWIOv7+JANUbdEhyRmU4h9/4hgA1F3RQYkaFF6PmUtacQIDaCjKkbnAnDd6MAJUOKiQ+Cp1B9kbCXFWEHPkCefbKBGQnKx9bfXKKANUaNEhyRmXChd9cRoDqDxoo8aAr/iS4cXbTGALUfJAgyRmVuEu/+xEBajcokOSMyo6Lv10VppFvBPw/7KFCd0gx5Jws327THdQK6HF8yIDOkFpAn3NWtC3WlzMqN3nsJ4YRoLQt1h+QGjqZx2u1Q0BLFvncSsyoqLK9bqoW+fppV6y/AM6TBY9RARKUVsX6ckblBLzJ2J4gQI3qAkm1RyXh0bUxk2NtivX7pIbte3htTIXLkQ6QVHtUmjy8fjwoI5+80O/1WjU2uK3zE5KqDOe1DysUWhfrqzpwv1JEmNrOCb9AfZUawqcqfh2FtgGalixyINdSQ2Z87ALmEKDOdfkfrPIR1DCyn/L05J9eRQP2fB55E6DZVIYvl6hOlx/zGVQcCWrWq2E4pemkcxAJ6syLwNNu14Df69I/Ab/imbc5KE9WPrT+7eek08lW2sxTVeZmAzJHWh8jG/AdvNvTy9v2zrhmLuvoZ8aT9agta4VGA65zbASPkteMRbxOl8DwNs0bQWMKcLtBMea/w7PJPAHxxmmjisC9DMiUS6DcbJOV40ByX/8BehkyuQCFC64AAACKdEVYdE1hdGhNTAA8bWF0aCB4bWxucz0iaHR0cDovL3d3dy53My5vcmcvMTk5OC9NYXRoL01hdGhNTCI+PG1zdHlsZSBtYXRoc2l6ZT0iMTZweCI+PG1vdmVyPjxtaT5BPC9taT48bW8+JiN4MjE5Mjs8L21vPjwvbW92ZXI+PC9tc3R5bGU+PC9tYXRoPpmFNGwAAAAASUVORK5CYII=\&quot;,\&quot;slideId\&quot;:483,\&quot;accessibleText\&quot;:\&quot;A with rightwards arrow on top\&quot;,\&quot;imageHeight\&quot;:10.81081081081081},{\&quot;mathml\&quot;:\&quot;&lt;math style=\\\&quot;font-family:stix;font-size:16px;\\\&quot; xmlns=\\\&quot;http://www.w3.org/1998/Math/MathML\\\&quot;&gt;&lt;mstyle mathsize=\\\&quot;16px\\\&quot;&gt;&lt;mo mathvariant=\\\&quot;italic\\\&quot;&gt;&amp;#x222F;&lt;/mo&gt;&lt;mfrac&gt;&lt;mtext mathvariant=\\\&quot;italic\\\&quot;&gt;dS&lt;/mtext&gt;&lt;mstyle mathvariant=\\\&quot;italic\\\&quot;&gt;&lt;mo stretchy=\\\&quot;true\\\&quot;&gt;|&lt;/mo&gt;&lt;mtext&gt;&amp;#x2207;&amp;#x3C8;&lt;/mtext&gt;&lt;mo stretchy=\\\&quot;true\\\&quot;&gt;|&lt;/mo&gt;&lt;/mstyle&gt;&lt;/mfrac&gt;&lt;mover&gt;&lt;mtext mathvariant=\\\&quot;italic\\\&quot;&gt;B&lt;/mtext&gt;&lt;mo mathvariant=\\\&quot;italic\\\&quot;&gt;&amp;#x2192;&lt;/mo&gt;&lt;/mover&gt;&lt;mo mathvariant=\\\&quot;italic\\\&quot;&gt;&amp;#x22C5;&lt;/mo&gt;&lt;mfrac&gt;&lt;mrow&gt;&lt;mtext mathvariant=\\\&quot;italic\\\&quot;&gt;&amp;#x2202;&lt;/mtext&gt;&lt;mover&gt;&lt;mtext mathvariant=\\\&quot;italic\\\&quot;&gt;A&lt;/mtext&gt;&lt;mo mathvariant=\\\&quot;italic\\\&quot;&gt;&amp;#x2192;&lt;/mo&gt;&lt;/mover&gt;&lt;/mrow&gt;&lt;mtext mathvariant=\\\&quot;italic\\\&quot;&gt;&amp;#x2202;t&lt;/mtext&gt;&lt;/mfrac&gt;&lt;mo mathvariant=\\\&quot;italic\\\&quot;&gt;=&lt;/mo&gt;&lt;mn mathvariant=\\\&quot;italic\\\&quot;&gt;0&lt;/mn&gt;&lt;/mstyle&gt;&lt;/math&gt;\&quot;,\&quot;base64Image\&quot;:\&quot;iVBORw0KGgoAAAANSUhEUgAAA34AAAEgCAYAAADrMqG6AAAACXBIWXMAAA7EAAAOxAGVKw4bAAAABGJhU0UAAAC3lSG0sQAAQxdJREFUeNrt3Q/oT9f/wPFX+iRJImRikT5JkhQymVCSJEkTQsiSpCWp+WZCWhZibdrSpyVJn0K2kClJ0pImkwlZ0pIkhUyfydR+9/V73w9vn73f95xz3/fPuff9fNTp+20+n3vO+97zue/7uuec1xEBAAAAymtmUG4GZQCnAgAAAADK6U5Q/g3K1aD04nQAAAAAQPlMDMqbMPg7H5QenBIAAAAAKJ/1YeCn5UxQWjglAAAAAFA+h6qCv5MEfwAAAABQPhroXZD3R/6Y9gkAAAAAJaPJXa5WBX8XhYQvAAAAAFA6fYNyvSr40/8/iNMCAAAAAOWie/rdqAr+HgZlHKcFAAAAAMpluLzb5kHLq6Cs4rQAAAAAQLm8qAr8Oku7VKaDAgAAAAAKTBO6HKgR9FVP/ZzLaQIAAACAitMRAVTRi+73N4JLDAAAAIDAr7yBnxZdB9gWlFYuNQAAAAACv/KXSVxuAAAAAAR+5Sw/Cds9AAAAACDwK2W5EpSxXGIAAAAAKJ5uQVkeEfA9Ffb0AwAAAIBSeFUj6DsXlIGcGgAAAAAovrE1gr6NnBYAPusTlJFB+Tgos4KyNCifBuWLoGwLy1KP298/KKODMi0oc4KyIijrqtq+LfxsAAAASegblJtVAd+ToEzntADwLcjT4GhnUC4E5UFQ/hG7BcqXgzIk5/YPC8qioOwLyqWgPBL7BdYHw88PAAAQV6/wmajz+eJeUIZyWgD44IOgrA9vUrZBXr3yV1Dm5RDs7QjKbWk8u5YGiuPpEgAAIIaWoJyX91+K9+O0AMibjs59GwZrSacnXpNB+1ulMkr3T8Jt1/PxEd0DAAA4OlH1PHE2KD05JQDypmv0/pb09qXRYGxaiu3fmFLA2ll0iusHdBMAAGBpV9VzxJmgdOeUAMjb95LNpqQ69bIl4bbr8Y5l1P5zdBUAAGBheZegr4VTAiBPPYLyo8Sb+vibVJK9aNGkKU8sfzfJ9X6aeOWyxBt9vF/Vfg1IbUc7R9JtAABAhHHybr++8+HzFgDkRt88/ewQLGlgpCODsyJuYH3Cf28LyrM6xzmcYND3q0P7tT2a2fNjqf/WTdc4Lg2D4XrrBHfQdQAAQMTz1b3wmeFaUHpzSgDkzWWk75i4b8ugqYt1b7yumTUvJHRTvST2o3sarPV3rGNI+HtdRzIP0nUAAECE1VKZWTSAUwEgb/scgr6NlkGe7vW3WyqjcFHTPhsN/DToOyX2o3wzLI6pQeGiMKjTQDUqSQyBHwAAMOnGKQCQN83eabPdgU7tNK3H0ymfO8Utm+bPDbZ/t9jvv9dqOJaO6h0Wt+0fvqcLAQAAAPDZWLFPYrLUcCwdSXsg7olVtjUYtCa1dcQKibd9xQq6EQAAAABfaTKUPyyDG1MCEw0g4+6Z93HM9o90CNRMm8V/KvH3IhxCVwIAAADgK9sMnrpGL2qvmR4OAWStffDi7GOjdf5mWce3hmMNk/gb1TPNEwAAAIC31ov9/nymferWxQyabI5dj20ymj/EvFfO4Zjt12mtvehKAAAAAHzksq5vjcXxbLdR6Br0zYrZfv092+Qrpjp6SbzRPg36RtOVAAAAAPhIp1XaTpG8JOZpmC3ilgHz37D+aTHb30fsE8jYbAz/UYyg7wJBHwAAAACffeEQ4NgEZ30cjvckrL9HA+1vs6xLR/Fskq587NB+nTa6RuKtSQQAAACATAwT+2mNPzocNypJzF/hsZY2GPAp3UPQdnRxt+Uxdapn1AiibviuI4ezCPgAAAAA+M5liqcGV60Ox9aATrdD0NG4g1LJorlRKqNpPRJqv44sPrJs/7Pw512OvSlsuxZNHKMje6MJ9gAAAAAUyUaxn9L4rYft/9ah/Ru53AAAAACaja51e+YQOLV61v7xYj/FU6ey9uGSAwAAAGg2tglRtJzysP3npNijlQAAAACQKh29c9mnbrxn7dd1gi6jfUO45IhpAKcAAAAARXXQIei77GH7Lzi0v53LDQvdgjI2KAuCsicoJ4LyMuxDMzk9AAAAKJqR4ra5+qeetX+GuG2sPoNLjlDPoEyXyhYgq6Qy3VkDvLtBeRPRh/px6gAAAFA0h8Vtc/VenrX/kkP7fxe2XoDIakNgF1VucPoAAABQNB9IZfN024fenZ61X6fiuYxWruGSIzAnKNeC8jQorxwDv/0ptmtwUJZIZer12ar2vQn/V6ea6mikjkp+F5SF4e/Y6BuU++FnaKMLAIhBX/zqDIm98m52xMvw/vQ6KB3hfetMeB/T+9kgTtt7tlZ9n3zO6QCQpZ2OD70jPWt/u0Pb2cIB9XSvCgZN/WheCnXrC4nLEm8EUouOei+X+qPxvcJAsvPnF3PJATiYHAZ6r2Peo3Qd/lxO4/+/qOsQcg4AyEGPoDxyfLj0yQfilon0MJccBmMMfeiNJDvVebXj36Cp6EOZbmvyVVCWhUUT0zzo8nNjuNQALC1J8B51PSjjmvhcttc4HwCQiRWON+x1nrV/m2P753DJYfEyJKoPXUmonoFBuSjm9bQ6JXO+VLZb6Vb1+zpKOEoqGUfbwp+1/Tt4xWUG4ECTYD0OyougHA3KZ0GZHd7HunW5f04N/z3q/qYv0DY24XmcWudcdKOLAciCy9QyHVnr79kDustIiY54kNQFNg84Uf1oVwJ1jA0fourV8SJ8KOrucMxu4cPWU4u/hfNcZgCOhscIUEaF95s81kv7Rs/dzTrnYRTdC0DaxovbaNk5z9r/iWP7SWYBG9Ml3VHjUYbg7E+pjO7F9WFQbkl+yWkAoKt1EfejrU1yDjZEnIP5dBEAafvWMXDybe++c8LefUjeWomentTIqHHfMLCLmtr5YQKfQadfRY2GL+AyA8jY4oh70qySf/YBQXke8fl30D0ApEmnST6T4mbDHOkY9DHNE7aOSnrJjUz7ZSaZaXNORD2tXGYAOdhe556kL6p6l/hz/2C49x+lawBI0zzHwOmYZ+3f59j+3VxyWHoh6byVnWjoo7dS+CyXatTTwSUGkBNd53ZD0ls/7aOxFs8od+kaANL0o2PgtNSjtrsmddHyMZccFiYY+tHMBo59xnDsNDbxrTW16iSXGUCO6q2j1q1oBpbw89rsDUtmTwCpcd377h/xa5rnDMegT4NEpnnCxmaJ3h8v7hfzIIt+OjWFz9Mi/91seReXGYCnwdD2kn3O1Q7PKhPoFgDSsF6Knc3zoGP7t3HJYelCSn8Hqyz6afeUPlPXVOpkjwOQtzVSfz1+WWgyL5f9VRfSLQCk4Vcp7qbtOs3zL8f2j+WSw0IvqUy3qdePtjRw7CMW/TQt33WpZxCXGoAHQVGWsx/ysNfxWYXZGAAS55oN07dsnouEbJ5Ix3xDX5rYwLGv5Bj4Lauq4ymXGYAnrte5F+4pwWfT/VqrXyS+tvgOOEGXAJC0L6TY0zzbHNu/j0sOS1Hptl82eOyXFn01rYX9c6vqOM5lBuD59/nVEny2i/J+noEtYveiGgAS9btj4LTeo7bryKPrNM/xXHJYehjRj9obPLbN297hKX2u6mRIW7nMADyxTOpnuCzyTJ2u2ZRXSvS+qtWFGUoAEvOxY9Ck2Tz7e9T+pUI2T6TDNAV6ZQaBX1oL+wdW1TGHSw3AE7OlfOv8ekpl5K7r6GVfy+eWKXQLAElx3fT8smftd917kE3bYWuDoS8NbvD4HRb99aeUPluvqjr6cqkBeOLDiPvhsoJ+pi+lfnI5myn/i+kWAJJyX4qbzVMfXv92bP8sLjksnY3oR3cSOP4tsdvAd0QKn61nePyHXGYAHukRcT/8roCfR6frV8/uaOvy76ctvge+o1sASMI0x6BJy0iP2r9CmOaJdNTa5Ly6fJNAHccl32RKOqVqKpcagGfSWledh+rA7nlQ+nX59++EzJ4AMvKtY+D0q2ftP+XY/nYuOSzNM/SluQnU8ZkUc6QdAPII/M4U7HPMsbiPL7G4/7PlDoCG6YjGM8fAaZNH7f9AKolmXNpPEovmM0AqCVIOBuW8VN64vpLKaN6LoFyQSkrtruvc9kf0o9eSzMjxUIe+q3VO4nICaOLA71HBnrHuVbX9Rp2fm2T5HdCdbgGgEdPEfZrnaI/av0Lcs5H24bI3Bd37bmUY1L2x7B+PgzKm6hh3I372fIJtPePQh7WNH3J5AZT8/l3vHvi8QJ+j6x59UyMCRJvvKfITAGjIQcfA6XfP2n/Bsf2nuOSlp0kBNkrlrXCtzX91/8mx8m5TdF2v+nXVz2iiI32r2mroS58n2Oaxjv1Yk8r041ID8JQmM1kWPmPo+mSdptgRBjc620K3NTge3qtr7VPaO+L+11GQc6AZn6uzdR4x/Pwdi3v/croWgEa4ZvPc6VHbNZun6zTVNVzyUtMvxVqbrV8JymTD71av51sV9pWovjQu4bYfcOzLv4R/A0BaZgblplSmSgMmui/o5rDPuM4k0i1rqjMXz4j42VcFOR9Hqtr8Usxb/xy1OE9tdDMAcU2LcXMe71H7V4j7NM8hXPZS0nVyF6X2m2GXYH9P+HvHwweRLBfZ94rxIka3miBDLdLSOQJxlZcMMNx/9cXV6xjPFF0Dus4RrQUSvb2N76aI+wyRrZb3fACIxXXT9geetd910/ZLXPJS0ulEtTa/1ZG/MY7HGhT+7gvDQ0xamWHHit2G7lls7g5MlHfrjnRNaw9OCapof9huEfDpjIsNQZkg75KT9Arv3del9nTGzVLcET9dRlA96nlH3i0tiGLKIt353QQAzlrCQM7lAfOgR+3vL+6btm/jspeuD7fVudZ/hkFcHHct+tKSFD/XQnF/U84WJUjLenk/jT4jzOh8KWC6V14Kf84UJB2pEdhdLXDgt6FLe2da/p5thue+dD8ArsbHeLj0aRuET6TY2UjRmH7hQ0W9rJfDGzj2aYu+NCjlz7c5Rv/+gW6BlByq6mcnCf6a3mqJzkDpOsVe/eJwr/N51EvXwz6tautpx99/ZfH5Z9MFAbja6fhQ+Zf4Nc2n3bH9f3DJS0ODrlsRDxyNJl0xBX43M/qc3xD8wRMa6FVnUD4jTPtsVnsN96BHMe/BE8RtSxtfVc9C0Smwri8hzwtJ6gCk4Fcp7jYIcbJ5fsslL03QF5UAZWECdZw19KWvM/y8h2MEfwfoJkjpvls9/e6ikPCl2XxnuPfouuqhDRzfNhvoGU/PT9dtebbHOIbNFluH6IoAXGhmy38cHyZXeNT+GTEehqdx2QtPp9DczSAgeyp+TXk+EqO/76G7IAW6tqg6Gcd1SX/aM/ywS8yjcK0pB5ad5bin5+iavL8fbJxR8ZUWn/8C3RGAi00xHiT7e9T+Nse2PxOmJRVd19GGruWGJLfuKGqNxWvJZ33TyRh/s1voNkjpBcwNeX+UZxynpdRWG+41ut5vcgL1LLO8t/m4l92qLm2cH/M4s8Ru2wsAsPaz4wPkZc/a/0TIeNhsThqCsVEJ1dPT0JfO5fT59cXFL+Ie/K2i6yAFw+X95B6v6GulNU7M2zVsSKiu+Zb3tc88O0c6Ev44oe+J7pbngJF2AFb6iPs2CF941P7RMR5+l3LZC22LZDeyNdtQ18Ycz4OOtNyL0f9n0IWQghdS+yUbqebLo6fFPSfJaYc2+9j9G/6cT/bI+6Ofjb6IfCTFyrIOwGNLYzw4jveo/V9Isaepws1Uw7XVjXGTnHq5ylDf2JzPhyZOeOzY/3XN4nC6EhKi064PSHSCj7mcplLYY7i36Ehga4L1LbC8p7V6dI5Gyfuj30msrz5hcQ420D0B2PgxRuD0aRhwfS+VjFM6VVTf8v0ulQXMncVmJPGfLr9zOTzWz+Gxd0tlVGWFVOa6fySVUcpOvzm2nUXQxaUjBw8k2/2MorJoPvHkvOjUqxeOfweahKM7Xco7p8X9flyUotOzR3CJC6trQFOrbE+4zuVSvPVt1ducPJJkMt1+ZXEeDtNFAZjEmeZZ9LKNy15YpiQ+aQT1dyLqO+LRudHpm68d/xa+oUsR+GVc3oR/x61c6sI5I+aZBL0TrnOXFOtl7uIubVuW0HFtRj6v0kUBRNHpmpeaLOjzbZoq7E22uLZJZxIcaKhvsWfnaGGMv4dJdC0Cv5wKfa84xkk+WYPbLerd78k50vWP1TNSkkyCZ5PLgMyeAN5qCQMenTJ5SszT5cpcPqA7FNJ1yT67pml9Xz8Pz9N6cZ/yCQK/LMtPwnYPRWMKwDTo6J1CvTcs+tMCT87RDg/+thhJB5qYziv/RCrr5Jo50Ota/g6D30XCXn5FscTiuk5Nod6oLSOueXy+vnP8m1hCFyPwy6BckfyTIcGdZg82re07kEK9LRb1/hu2L2/DJXq/16zKPLor0Fz0RqlrfXSR7z8EeVYbue8MyhC6jtfuSPajVjptJ2rN3C6Pz1e3oFx0+Du4TBdDg/0tKgmHrv1iT7/isplFMDGFemdKcWYsnPTkmWYz3RVoDpqkZZNUsmIS0LkXDZIPEgB6yWYfp7Up1Gua5un7Xni6PvGJw9/ASLoaGlRrxONc2BdRXKaXSPdSqnerxX3Lhxdws8WfZ5l2uitQbrpebafjAx4lehqobh/BFNDiPHToqFwaa0t+iaizQyqjHL5b4ND319PV0ICxNfrURk5L4emSEdN0yz0p1W2TfG5KzuenRd7f0D7pfQyrbRfWbANNHfBpgPKXB8GS7lOj+/dpSmV923QwLBqQbgvLOqnsw1ddNtX4b19U/c634XFOhce+neHn1TWRc+hmuWsVu0QRWTzEVpcTBTqH5y37/FG6G2LS/TVvyvv7W07ntJSCzYyLmSnU28+i3ocenJ/NXdq0N8W6bLI2a5DejW4LlEdLGETlEfDp27c1UpnipqmF++d0DvQNZFtGn/l7SWbzVcRjM9UnjcQkhyW9qaW6abqOGN7K6BxOsOzrN+luiHk/vizvT/sbymkpjS/FPOMijUDDNNU+zZFGW4OC8rKqPc8l3UzPtvfyUXRboBw02Lot+YzqaaDp0/THLPcf/E1Y+5eXa2J+u9k34TqHinlqUyPr4aaEx7iR4Xm8atHPX9Ld4EhfRFaPKF8WP7c4QXwnJJ/N089Z3LPG5HxujnRpz+cp19fN8pllPt0WKP6X6zZJLkvn3zF+57BH56NXzHPRyPnT7J9s/J6tgRbXJY0tFX6QdBMZLJb09h2s53OLc8nmv2gkKDgrlUy4KBfTy7c0tnEYJP5nIp4i/10e0j2Dem225vqSbgsUl06nTGJ0SwMXXS+3VCpr11x/f5FH52RpjPbraOkwqawhfCIEf0Vgk5jkh4Tr1JE802hfW4N17A2P82eG53KWxbl8TZeDg11VfedMRg+9yN5LyX6q/WbJZ4q/LR15u9mlPStzeNnCem2gZDTIeCSNTc/UkTpdnN1SddwdMY71gUfn5bBj2590+f2WMHj8Q+IlsulP18zE1zl8+dtsnt3oBrmdX9zPMzyXPYWpnkjO8i5BXwunpLRMm5LPTiGo+lPy2T7CVtd9DbOctv+dxb38Ht0WKB59Qx9nSmbnmrT1EQHK7+Ke1MUXLeI+Yhc1TfXTGMc7x4NOJmzebCa5l958scuY1ujIxl3JJ/ua6bPdp8vBwriqYEDX97H1TbmZ7hvDE65vsUWdq3I8HwOk8tIu7aym9SwTMnsCpfOJxFuPpgHJNMOxW2Mc16f9vWbEaL9phKZPUI45HpP9qdJ3x+I6JJVIQhPE2IyuX2ywnm7y/lTSLJMTmD7bCbocDKr3LNO1X705JaVnGvFL+iXoDUN9t3I+Hwclm+Q29dhuFj+RrgsUw8fivlWDjvDNsrwBr4kROLV6dH52insimz6Wx94mbuv9+tBdU/XS4jok9VbzuLzbmD2qvq0N1jNC8lkXYpMNbjtdDhZWS2V0eACnoik8N9w3kmSzrntWjudikuSfWdRm2r6WhXRdwH+agMRl2qEGiDoa5zLV5pS4r2nzies0VdfMX3o+bUdbt9FlU/Xa4hokYW14LN3ywPS2eUqDdXXdDLk9o3M5XLKdNotyYxpZ87iYUeBXPZrsY9KSWgldDuXUFpuXonvouoDfdIsCl2QjOr3AdW+5HuI+mtjm0TkaIu5TYL+IUc8KYdTPB28k/cBvahhgahlrqKvD4oF3S/hwUm8d4Ab57xYKWayRMq1ffMrDPIAaTMnUkmLK5KkvxQfmeB7+J//Ngjw0p7bY7HHI1H3Acy5rzPZJvHn1cdbHzfHoHH0q8bZxiOOgsNYvbx0W539QA8cfFQY8/4Zf6qa1EycNx1sp5mRIh2ocd20G53K/8HYYgLu1kv4aP50Cb1pLODfHczC0xvfRgRzbc0jcs5kD8MgnYr8BeSOJVnaL+3YQPmVsO+fY/tsN1KUjsPfFbn0l0nHd4vzPj3lsfSHwuEugtqGBIH+mvBs5+zDi5y7UOK6mLk9ztE2PHZW45o3k9+YagN9GGu6Lgxs8fneLe/1XHj57jM6xPdstn4FYhwt4SAOMB5ZB39IG63JdH/ejR+fpA3Gf5rm7wTptN4ofQjdOxRGLc/9TjOPqOr3OtbQa/HWOGrYb6ppe53i64L9zzYXprXS9t9pbUjyPyw2fay9dDUCEW5LeSFyb+D1lsVZCvGs5t2ml5bPJfLou4B/bUbg1DdYTZ33cJo/O0yJxn+b5cQL13raoZwXdOBWrLa/zOIdj6qhe59rBN/J+spZfxH1Kk64L7Jwuanor3Tvi2BoQppEdrqfhxdIDISU/gGgbJZ1p4v8z3HPPSr6zjjSj+QvxbwTSZi8/LT/QdQG/DBO7Tdp3JlDXeslufVwaDov7NNUk1h5stKhrB105FQPFLsHLQzFvIqxB1eUuv7eky8+8ELetIyZXBX022TlNawg1CBuU8DmMWgui53Yq3QyAgb5Aehxx34ozVd303Xo656BPP3O9Kah5j6RtsXwOeiwk7QK8YrMn3YWEAphLjoHTH56dqwfivpl9EvSNn2mktJ2unBrbJDsatOkeeyO7XLtVUntdXa21sqbtI74Kv0R1hOxzeTdt87zlA4rNW9q7Er1G0MUOQ10r6V4ALEVNL/zc4Tj6PGOa3unD9PPTEe2bl3PbXJ7nuM8DntBtAJ6JebuAIQnV5TrN83uPztVocR+tTHKaqmmbjQt059QMFvNInGtZXaeuNzGOpVORelp+lgOWx9T1h428UdZ1w6asb2vpWgAcnahzP3ltec/SddK3DPe+uTl/Rr1/nhR/9xO0XQJRPeo3mK4L5M9m6uUXCdU1J8YD7QqPztW6GO1vTbB+UzbRS3TnVC1IKODTh4qZEfU8dzyeBlfdE3hoiprq5LJ+UUcjdVQxKhvti/B8AoCrHobvwxNh4Naj6p6kL241R4FpDbXeT/PMQqltXS522by1HA/KhAzbNiOsM853nwZ/OvLXQhcG8mMaqk9yc/BvY9wofMpUeUrynaZqWl/Ilg7pWyzmfZ5Me/CZ1s/ZTit9KfGSLT2I2XbNIKfTWHWNYL8uDwO6DYNOO/paKmsdTS8oWulKABqgwYPt7AWbckLyzSfQEgZUHTHbr98HZ6SShXpJgm06HJ4bXWf4OqFzrce5KpXlKZPpykB2dB2SaerlzgTrc93G4VfPvmSeSbbbOHS1T5jq6YNRUnu9nuna2CYw0aDoqeF4hyXennfd5P23rxo4Dqj6Nx3Z+0wq6wXjTDmNKvekMhIIAEnR+6ppFK9euSOVBCU+7B/aPcF77X4P21Sv8J0AZMhmmufYhOoaFuOG8IVH52qa5LONQ7VtBH5e0b8NTVyiUyF1euarsOibV307eiQMrOI8VIyQypSjF+Ex9X/1be7nDT6kTAz7irbXlIFUp0npKJ6OQN6X+G929fzMpbsASNGoMIjT0SmdddAR3js7wvvd9fDfdNsHnWY+iFMGoNn8anhou51gXStiPDR+5NG52ib5bONQzZR99TBdGgaTwoefVTF+d3D4wLQ/PMa9MMitDnjvhP+2Kwz2unPKAQAA8mWTYTPJfeFs1y1VJ8DwaQHwbcf2H0uhDabU0/vo1gAAAACqjbUIXuYkWJ9rQgmfRq9axX208tMU2nEqhzoBAACAItPp3SvD+OKyVKaA63KUV+H/19wGOqNJE9h1K+MJsNmaIKmMmnECp6UenatPxY9spKbgeTx/1wAAAMD/0yy3rgn59Hl7Q9kCQFOGSM1gmdRUyzj73/m0jcMxyXcbBzVMzFNz+/D3DQAAgCan22/dlcayzt6SSuKoUjAFM/cTrMt1/7vbHp2nONs4tKXQjkUFOmcAmsO/GRTdVqQzeZCu/daNu3X/r2/CL/YxXAYAQEhnGV6U+lu4bJRKhvPO5HOdW1lpVuBHUnuPzJllODGmjJ6XEqqnV1D+dvyi3+jReZoR40HlkxTa0Z5DsAkAUXTLkpNSyfCa9L6PrptX6z1yvpR0bQYAwGhl+H1QK2HkcsuY5WiN39eXj9OLfnJM+3IltSfcnBhf4j6tVdvt2Hadjtk/4TbofmqmUcd5/L0DyJlOiVkv8fd9TKLoG9st4X0TAFB+OjuvXuZ7TeQy0PF4P9U4zuMYxylU4Hc5oXq+jfGl7dM2Dr9L/ts4rJDs1mMCQKP0relNx3unvmycKv/d+1FH8HpLJdOarhc/LXaji7o4fyaXAgBK/31zvs73gP73OC8B+0rtaZ/nyhz4PUioHtdtHI55dI7iZCNdl0I7THsIsnE7AN+scbhv3nX8cta3rt9YHnszlwIASkkDtCt17v1XwqAwro11jrugrIHf39L4VBmbvQK7ljUenaP1Mdo/MuE22EyV/Yi/fQCemSfpvzDTNdgvLI6/g8sBAKWiQd3lOvf8JKZlalBZa3bJnaKeMNMoUhJJSjbFCJyGeXSOfnZs+/2E62+xuE6XhGmeAPwz3+HeObiBemZZ1rGQSwIApaBLAM5G3O+TmuZfr445RTxp5yy+KHc3WMclyX//u0Y8kXy3cbBZH/kJf/8APLTc8r55PYG6frCoR+/nfbksAFB4BzN6Ft9Sp46zZTtp1ev84o4mfSDmDce7ln0enZ/xku82DnMszt9lYbQPgJ9sgjEtuxKoy3Y99lYuCwAU2tqIe7xO8UzyBV+9JQs6BXRA0U7cOssvyk9jHv/TGIHTWI/Ozw7JbxsHXSdos2k8a/sA+OqC5b1zRkL1XRW7rNEAgGLSjdZfR9zj1yZc3+iIupYV7eR9ZPmlrKN+cbLi/CjF3sbhN8f2/5pg0GezBxYbtgPwVTfDl3Nn6ZDkNlxvs7xXT+LyAEDhaMLJOxKdHbpbCnXWq6+9iCfRdquFOEHG346B00GPzkucbRy2JVDvMKm9b0jXoglf+nMPAOCpKZb3zRMJ1rnMss71XB4AKJw9hnv78pTqjZpWWjjfOwQ2KxyOG2cbh6UenZc42zh83GCdOt3JJpmMTilliicAn22X7Lfvsc0ieojLAwCFYoor/pTkR/tMgZ+WQUU7kdPEbQ2bbfpS1/VxWnwawTrm2HZdj9fINNUvxD4RDlk8AfjuiuX97MME67TdN/AnLg8AFMo1w319Q4p1R9U7r4gn02XLBQ1ONloc83fJZ31cElrELrFKdTkWs66Rjuf/C/72AXiut+X97G7C9doGfqe5RABQGKvFvFa8V4r1R9X9WRFP6AxxH53T9Xh96hwvr/VxeZ6PFY516LnTUVGXdZA7+dsHUAALLe9pXydc72ICPwAole5BeWi4p3+XYv3dpDj5SZzYbObetdyX2mm446yPG+/Rufhe0pumqtmBdBsN143hGekDUBSHLO9rsxKud4tlvce5RABQCJst7unjUqy/R1m/T4bFCEY6iwaN1YlNir6NQxrTVIdIZVTzkeOx/xL30UQAyJPNfU63ekh6If5Ry/vqXi4RAHivp1QyZ0bdz2+k3IaBhvrPF/kE6/oI2wQjtcplsd8Uvhm2cdDpnIuCcirmedUR1fH83QMoENuMzidTqNv25eU8LhMAeG+jxf18Q8ptmGmo/3HRT3KcaZqNFp+yVG6Sxqap9gkfKjTZy7MGzoluCsk+fQDK+EWtZW3C9U63rFeTAHTnMgGA13RGyJ8W9/TBKbdjrqH+F2U42XGCn7jlb6mfJCYPpxzbr2+YdZ2jrsHTKaL/NHg+HgnbNQAorvOW97qRCdd70rLePVwiAPCeTZbmixm0w5Q07FVZTvgaccs4Gbf4tI1Dr4w+c70A+FvPgmAAcKFrtd9Y3O/uJVzvZMv77POgDOAyAYD3bF4irs2gHf9rlsBPTZP4CV9cE5jo+kCdHrkjDDo10v9IKklnskj8otMqsxzprC6nws8JAEVmu49ekqm39YXdXct6l3CJAMB7Qy3v6YMzaIspS/Wbsp38/mFA9q8H5YFUEp7ohucXwvKzVJLDVJfLNf7bj1W/o+V2eKy/JL8RvjapJJMBgDLYL9kmV9GXgmct69zF5QGAQrDZwuFKRm05IU004ldtThgo/UtpeA2fjmoO4+8aQMnYjLy9lmRmcfQV+/1nCfoAoDhuWdzXN2fUFlPs87LMF0I3MVwRlD8I4JyKJnzRUVNN2tKLv2cAJWS7Fc6ZBOqaKnYvIjWD53IuDQAUxkjL75IxGbRFM4ua1q0/bYaLom9rdarOj9J4Fsuylr/DYE8D5SH8HQMoudWW98b1DdQxLig/OQSYw7ksADywrETPt2mzmeaZ1d55NkHopWbrzPqWdxuB3tsMpd9LZVose/ABaCamdRCdZVSML17dG/Cq5fE1E9xULgcAAr9CBn4XLNpwKKPrtsCiLcebtVP/Jc0X6Gnn3C2VUb0PuK8BaFI6Hea1xT3zoVSmu3cto6WyH+qc8AFpT/hl+tTyXqxB4RYpzwhfS53zZFMAEPgVNfCz3RJoYUbXbbtFW9qasUNPa8KgbxH3MQD4f9MzvPfqQ4Fmc9MMovo2tl8Jz+f2mOfmBV0RIPArcOA3x7INWe3HajOTZWUzduidMTqObrGga+B01OyB5Jt4Jc76Pd6sAkDFlxnes38JyrqSBnydjsc8N6fpigCBX4EDv68s6r+T4XV7bNGe2c3YoX8T97VwtWgSFJ3yM00qI2orpLK2Y1tYdst/9+c7V+O/7av6HS1rwmMtlcp0ovFS2U5BgzcdVn7k2P5j3MMA4K1rOTx8vA7v9yNLeD7vxTwnB+iKAIFfgQO/kxb1/5DRNRtoeT56NFtn/iBGp9nkUfs/EqZ5AkDaX45Hg9I9LPpF2SsM2mZKZXqPrtnYIJVF+5qg5ZXDPVkfBMoyAmi7xqVWWUJ3BAj8Chz4dYg/6/vmW7TlfjN25hUxOs0wj9q/TdyneZY1uiczK4VSrpKFxZZtcV0HoQljdIbGWcvjPw6DyKKb1MD1nsL3CYXixX0R7gZYXr+sknjtt2jLkWa8UMcc/+Duh280ffGrY/vLvF8HXwgUCg84rtot2/JhA3VoEpcXlvV8VvD78OIGrncL3ycUCoFfQdkkdskygZXNFkJNl9hFR76eOP7B7fOo/bqm0DW5y/oSX0++ECgUHnBc2Wy5cDehkbAOy8+9usD34f0xr/WffJ9QKAR+BWYzHfZERm3pZdmXhjbbRZoR4w/uI4/a/2mM9pd5vz6+ECgUHnBcTLBsx3cZPhj4OO3RxcmY1/o43ycUCoFfgbVZXLsdGbXFZn3f3Wa8SPsc/9h0dNCn9XE/Orb/t5JfT74QKBQecFxstmzHvATrPG9Zpy4r6F7A+/DzmNf6K75PKBQCvwI7mvF3SaNB6N5mvEiu2yB861HbdRjXdZrnRgI/CoXCA85bFyza8CbhF34TSnzP7tnAtZ7P9wmFQuBXYGcsrl1WUysfWrRlYrNdoDjbIMzxqP2LYrR/NH+XAPA2SLHZduBiCnVft7xnPyjYOZ3dwMPsKLokgAIz7V/6KqN2jBG7GSVNZ7fjl9Iz8Wuap2s20tviV8Y0AMiTzRoILVtTqHurw717aoHO6ZqYQZ9uZt+NLgmgwEzT3K9k1A6b75ftzXiBXLdBOOhZ+12zkW7jbxIA3rJZA5FWkpVZDvfuIn1BH4oZ+F2nOwIouFeG+1x7Ru2wmVEyvNkuTqu4r4+b51H742QjHcvfJAC8ZZqWo0W3X0hjJKq7w737RIHO6cWYgd8RuiOAkgd+WSSwGmlxvz3bjBdnk+OX0l/i1zTP78V9micAwP7LMe0tBl5L+UbDdB38vBhlDF0SQMGZ7uVLMmjDDot2zG7Gi3PJMXD60bP233ds/z7+HgHgrXWW9841KbbhhWUbnnK5AMB7phG/LBJE/mlow81mvDC6gbnrNM9PPGr/eHGfRjOev0cAeMt2k/GRBH4AAAsdkv168Wo2y8CWN+OFcc069ndQ+nvU/p2O7dd04GTzBIAKvR/aTLNMeyuFDinnlg4AymeZsA+iiSmrZ8+Ur9FxQ/13m7Xz/uzYQQ571v7bju3fwf0KAN6yzah5KMU2dHO4h5/kkgEg8PM+8LtiqDfNLWs+FPO+tIubsePGmebpUzbPONM8yeYJAO/stbx3LkyxDbbJZdIOQAGAwC8ZJ3KqV+0y1H2tWTvuInHftN2naZKu2Uh/514FAO+5YXn/7JtiGxY63MfXcMkAEPh5H/i15VRvLzGvGR/XrB33lBR70/bfhU3bASCuQZb3zrTfjv7gcB9nqwMABH7+B37Lc6p3s6HetmbttLoP3zPHzjHDo/YPEfdpqiO5VwHAWyst7527UmyDrvN4YtmO+1wyAAR+hQj8phvqTWMGoc5MeRpR50NJd/aK11yneT6SYk/z/JX7FAC8p93y/jkrxTYsdriPb+GSASDwK0TgpzFDVIKVoSnU+WWO32XeOyzF3vTcddP59dynAOAtHWmz2TvvtaT70s92jeHLoPTjsgFAYVyIuKfPTriu4RK9afzXzXwhdJqn7dQaHzc9j5ONtD9/fwDw1mTLe+e5FNuw1uEevplLBgCFsjHinr4u4bpOR9SlW0s09R7ertM8/5BiT/M8x98eALxnq+X9c2tK9Y+SyiieTRtuSrp7PgEAkjc04r7enmA9UVNvH0slkVlTc53muc2z9rtO81zB3x4AvMe0uW5a03Ek/BJ+YFm/LtQfweUCgEI6X+ferksNknih1yr1ly3ofx/X7BdAR+5cs3kO86j9rtM8/5LKnh4AgHeBl+09NOkMaLoO477Yr+ubwuUCgMKaGnGPn9vgsfX76VadY+t6v5mc/sqWDC5B3wXP2v+pFHvvQQDI20aHe2iSo22awfO52I/0TeJSAUDhXaxzn7/UwDF7RBy3Q5o8g2e1NsfAaZ1n7T/n2P5pXHIAeEun1txzuIf+L4E6xwbljEOd16UyMggAKD5d011va4c4o346k6/eFFJ9aTiZU/4uOnbJ5qnTJPt41H7XTdtvS5Nn8QGALlxG+zrfnMZZ56ffN7rg/oJDXTo1Z6uQyAUAyma91E++MtgxiLxT51g67bOVU/3OPMcv/GMF6TT1yg4uOQC8NV8q+/LF2eT3bFCWBGVkl8BM/39PqSwjWBiUPVJ5E+tSj/7s/qB8yCUCgNKqN+vwzzCgi6KjfFsjvlvawu8iVGl3/KL3bX7sZYe268jgEC45gAim+0gZaGCmC9xPxAz40iw65XSLkGobAJrFAan/AnBvUCbKu5eLGsjNCco3UpnCWev37gvr+epGyi7ZPH3bu2+YuE3z/JlLDqCJAz+d0nlV4o/wpVG0LToaqG9tx9H9AKAprZL6WzDYFg0ENwelO6eztk+k2EldXNelzOGSA2jiwO90xkHdq7Bo1k5dZ3FSKrNMvpLKFFAN9Fi7BwBQOtNDp/i7vpy8FpS1wrROI5dsmDoy6Nved38ISV0AEPgBAFAWGm/oy0Hdfk2XdOn+rdUvEq8E5bBURglZB25pmLhNk/zWs/Z/7Pg2YCOXHACBHwAAaDZfSLGTorjsPfhE/ButBEDgBwAAkCqd8ugyTdK3LRx0H0GXpDS7ueQACPwAAECzWSpu0yTHetZ+l9HKv4PSn0sOgMAPAAA0m5+luKN96rYw2sdDNUAfBQAAqEtH72yTuujPtXrW/jnitravD5ech2oL3asK6KMEfgAAoPCOOQROBz1s/68O7d/G5eahugaXbUyKXN7Iu/THWjqksjmqFt3Em/3TCPwANEYTx80Lyt6gnAjKXXmXev51eN/VTaXPhM9US6SyVxkApO4DsR/texb+vE/GOzz03hdG+3iorm1vkwR+UWUOXZHAD0Bsk8NAz3Wj6c5yIShzOY0A0uSyBcJ6D9vvMlIzj8vNQ3Ud85s86LtANyTwAxDbkgTvx9eDMo5TCkBpNspPpLJ5+m9B+avqZqE72U9zONZoqWS4tLkRaV09Emi/7v23QirTG25X1f9PGMSNdjjWLHFLSNNC9+Ghuo7BTR74jaIbEvgBiK1nUB5LZdr80aB8FpTZQRko70+h1+eoqeG/X5ToafkbOa1A89JpWD92CfRqlQcOx7wg9gldGtm+QQOupWF9pmmllxyOaZvJk4QuPFTbeN6kQd8BuiCBH4CGDRf3ddL60u18xL1lP6cVaC66hs0leYntQ8g0h+NtaqD9Oip3X9zW4dlY4XDMRXQjHqotHG/CoE8TDpBUgMAPQL7WRdxftnJ6gOawTewTr1SPbpnoaNlvlsf7VeJPkWyL0f5fLY6rGbMeSHH3HISfD9WbmzDw20L3I/AD4IXFEfeYWZweoNy+j/kg96NlQGlzLJ1WOjJm+0/FbP8+i2MftDyWBocf0JV4qLY0R5or6NO/jx50PwI/AN7YXuce8ygovTk9QDktkvRSsn8k9gldVsRs/6YG2m9K7qKJbWxHEWfQlXiodtDd0I6Ogp3XQ4bPs4SuR+AHwCu6RvBGnfvMLk4PUD76Bt52GqNr5kqdImm73u77mO3XEbZnks5o3zCHY2+iK/FQHcMdQ1tGFOScjjV8jmt0OwI/AF6aXuc+o/sDDuT0AOUyL2bQ9FsY2EU5Znms2xbHqmd9zPafMwStGhBftjxWu7B1Aw/V8RwxtGVBQc7pRcPnmEy3I/AD4K1rde412zOoW7eb+CkoU7gMQPp2xwiaDktlf78otmsGdURtZAPtPxaj/TsNgZr+m+2aQZ0Hz9YNPFTHtUaKv/XBXMNnOEGXI/AD4LV630UPUq73Q3m3tdEaLgOQPpekKDpK9onheBo0tUlyawRNfhf7vQF1ZO5jw/F6OZwTTUYzni7EQ3UDJkky+0zmRdeH3I1ov04VaqXLEfgB8FrfiPvN1BS/P34R+5wLABLQdVN13Z5B1+XpNgeasXNfGOz1tzjWMLHfpD2ptztd1xA+qmq/jgbuDINLm1G5sQ6BpCasId0xD9VJfPG9MQRO3Tw+lxsN55LkAAR+AIrhep37zZ6U6jtQVcdjTj+QjR/lv6NYGux95HAMDao2hb9rG/RtS6j9v9UI/PTYLm+ONEHMDrHPPvqvmEc+wUO1rV8M7Zno6XnUN8RPI9qt/0Y6cAI/AMVQb7bW1RTq6vrS8BCnH8hG1FYIGkSdCv9AdasCXYs3LCw6OrZCKmv5XAK+f8MgKylRawnvh0GsjixOk8qUs2Hh/04L/7tO/3Td9P1Tug0P1Qk6YGjPak/P4x5Du9fT1Qj8ABTGsjr3G52VkmQCu7U16ljI6QeyMUTcRroaLTsSbv/4GIFb3KLnaR5dhofqhC0WczIl3wyX6Cmqt8TvKar0UQB432xJf53fhjrH78fpB7KzM4OgSUcF05oe2Z5B+3X0cBpdhYfqFIwytOeWh+fwJ0k3aRN9lMAPQLY+jLjnLEvg+HuFfV4BL+gQ/qUUgyZN+JJmZj9dY/hHiu3XJDH96SY8VKeoI6I9OrLW3aPzN8Xi7x0EfgCKpUfEPee7Bo6r68FPC0nAAK9ogpPfUgj4Fkk2m5vr+sP7kuy0Tg34xtI1eKjOwGlDm2Z7dP6uGdpKSm4CPwDluve0xzzeJItns5mcdiAffSTehujVm7F3JoPJY+8uXa94roH2Pwo//zphU3YeqrP1paFN//Pk3C0ztPMHuheBH4DS3XvOOB5H90Tea3Ev833LIqApfBoGcbX+SDv3+bsslaQTuj5Qs2NqkpUWT9r/hdROWPMsbLuObF6Qd/v86ecd6VH70XwP1fMMbTruwXnTaUAPI9r4MiiD6F4EfgBKd+95ZPn7A4LyefisaPPC/SSnHPCDvq0ZVlV6FKz9fbq0n6AOPj9U9zO0yYfNbbca2riFrkXgB6CwukXcc54bgj3N2K77/b2RZJcMbeeyAADK+FD90NCuATm2TUfyXka07YEU7+UQfRRAmeg2Ozod/6BUlr08lUriMA3GXoX3aZ09sjH82a56R9xzOurUqZlAH0t6yfXYQgsAUMqH6qOGds3PsW1thrYtp1sR+AHI3MCgbA7KzRhBlW7LM6LqWDMifvZVnfoXS7pbaY3iEgMAyvhQvcHQrrxSXo82tOs6XYrAD0CmhgblgFSSozQSWGlA1/niboFEbysUR9Rav6+5jACAZn2onmVo15mc2nXR0K7JdCkCPwCZ0Cn12y0CvitSeZk4Qd7tA6u5G3Qq6HWpPWtjs7iP+EUZY2jjHC4nAKBZH6r1yzlqYXxHDm2aYzhXJ+hOBH4AMjExKHcN94ZL4c9F0SQuR2oEdlcTDvw+k+gRRJLuAQCa+qH6hvizObo+HNyR6P2XWulOBH4AUrdazC8G1zge8xexnxL6IkabT0Qc7wKXFADQ7A/Vhw1tW5xhWz4TP9cc0kcBNBPTRui6x964GMed4BD4uW4p1C0MRusdbyuXFQDQ7A/Vywxta8uoHX0lelG+pgnvTVci8AOQqu8M9wLdBmhoA8e3zQbqusZ8iuF4U7m0AIBmf6geJ+YF+1nYZWjHhgaO/bXUX0Oi+0y1S/H3btLAWTPkada9k2EQrW+/qxMy9CLwA9DAfVhH4Rqdbm8KLDvLccfjRiWK0XthNy4vAKDZA79uEp2t7U0GX5jDJXotyd0G27AqKNcsroMmGhic4OeaFAaV9cqIBOrQt9ynDefvdfgzPQj8ANSx2nAP0HtMEhmVTbNM4s42OS8kBQMAEPgZ5b19wnFD/XMTqkfXl9wy1PVnUPolVF/UJvSNvoEeGgZzUZ9Fp1StFLtMdgR+QPPSmR+m7Ro2JFTXfMvA7zOHY7YY2r+eSwwAIPCr+MbQvrUp1j3RUPfFhOvTKZF3DHUeSqiue5LOG+jZQXluCCrXlqyPAkhHT8O9KumMmPMsAz+X6femPWlHc5kBAAR+FQsM7TuSYt2mKZhjUqhzkpinNH3YYB0jDHWsiXncxWLOtje2hH0UQDr2GP72k95Gx/R901lc6vwq4jhPuMQAAAK/d4Ya2nc3pXqXGOo9mOJnNu0n1ejUINN6mZExjjlb0ku8QOAHNJ9REr0+WMv2hOtcbnG/cd28/UrEsdq5zAAAAr/3vTC0sUfC9XWXynq6qOmKg1P8vBsMn/dog8eP2kj4fozj6QjkU4kepZxS8j4KIFlnDH/3aWyjY8oc6jq1tJcheF3OZQYAEPjZBypa5iRc32ZDfWlvtmsaPbvRwLFNGwn/EOOY5wzt/bIJ+iiA5Iyz+LvfkkK97Rb17nc4nilZzIdcagAAgd/7tmT4ADBQokcYdYPgHil/3l6Gz/uygWNPl+SSFijTmhgdQexO4AcgwQBMp1v2TqHeGxb3mwUOx9sfcZx7XGYAAIHff82RZDfTjXLAUNdKD67LqwaO+6VET8ns6Xg8UxbSJU3SRwEkY4CY1/YdSKHeFot6/w3bl8T9sY1LDQAg8Psv0whYUpnRRhnque7JdXndwHGjEg24bk9hmsZ0t4n6KIBkrLf4m5+YQr0zLep1+Q4YaDjWfC41AIDAr7b7kv5aCdNatSkZft5XEe14HvOYvSXZKbMXDcdbR+AHIOH7SlpTJLda3Gt2ORxvoUTPrujLpQYAEPjVdkTSfXtq2mT3p4w/76sUHnwWGj7jJIdjtYp5VLIXgR8AB6YsmFr2pFT3JYt7jcvLv8MRx7nGpQYAEPjVt87Qzr0NHFszXd6U6LezrRl/3qiHnxMxj3lQkksYY3o7frQJ+yiAxsyz+HufmUK9/Szqfeh4zEeSzMghAABN91A91dDO854GlXH0NLQnblKAqAcR142Eb0l261cI/IDm8KWYZxJ0S6HeVRb3GZeRxhGS7RZEAACU6qHalHEtbqZLnVr0RKI3Ce6X8WedLMlnyhxpOOYqh2PZTPPs0YR9FEBjTHu2XkipXtP6bi1jHI632nB/bOFSAwAI/KJdTfCLudNXhmNuyOFzLja0aXKMY5oy5Q12OJZphPRsE/dRAPFdk+y3cRhkcY+57HjMo5LO7BQAAJrmofqgoa3LHI83VKKTqOh2BN1y+JxRewm+idmm0xHHvON4LNNb+c8J/ADE8FLS3xe0q80W9xjXel9IctmTAQBoyofqJYa2HnQ8XrvhePNy+pyXI9p0M8bxdFrR64hjfuNwLA06OwznbQKBH4AYXhn+1mcnXJ/ez/6UZLePmCDJZU8GAKBpH6pHG9rqkiJ7ouFYv+T0GU1rGQ/HOKZpq4o5CZ63jibvowDS+1sfnnB9iy3qXOV4zA2G+2M3LjMAgMDPTtQb4Tdiv2g+jfWCSZhjaNfaGMfcK8klGjCtFTxNHwWQwv39X0k+KcoNQ323Yhwzalr9CS4xAIDAz94ZQ3tnWBzD9Jb3YI6f76sEPp/Lw805x2MdN7RvK30UQEzPM/xbX2Bxb5nleEwdzYuaVr+OSwwAIPCzt8vQ3s8Mv99dotd06FScwTl+vkuSzIhmp4GSbCKWF5L9/lQEfkBzuJjR37reR+8Z6joa47jTDcccFfG7vaXyYnMm3QAAQOBXMd/Q3iOG3/9csh+xcnkYiVrfdzfGMU2jm+McjmVaY/kmDKwJ/ADEcTijv3VTJk/d23VgjONujzjmY8Pv/hTjngwAQKkfqk17Lj2I+F3diD1qxOqhJLvxuCvT2+L2GMdsNzzcuPjM0L6r9FEADVgr6a/xGyHmtYRzYx47asQy6qXk/8Kf+ZIuAAAg8HvfY0Obe9f5vW8Mv7cy589lCqx2xDjmkwQDydOG9u2ijwJowEjD33qj0/B1RsJ1Qx1fxTy2acZGvb0AZ8u7RDLd6QIAAAK/95kSjNRaZzbK8KV83YPPdcjwuRY4Hs+0n9Rih2P1Mpw/LdPpowAadEuSH4nr1Ga4lzSSddO0bU6toFWnz78I761juPQAAAK///qfuK/TM2UDne7B50oiY6nLeerncKzlhmM9po8CSMDGiL/1PSl+b5yVxqb6b4k49vMaP6/LFh6G/76Byw4AIPCrzbTXXde3tjMMP/+TJ5/rqcSbwlrPeUluhPO8oW3f0EcBJKCn1J/Or2u442yAvlHM+482ur47air8hRpB3x1Jb+9TAABK81Dd3dDml11+/qZEZ6Js9eRzvTS004VpvYnLerzhFv1kLH0UQEJWSjJb0Oh90DS9c29Cbe6IqEOTyYwIg1adsv8o/O+6pURfLjcAgMAv2i1Du4eGP7c6oy/9JLwxPDi4mGf43C57Re0xHOsX+iiAhJ2o8/euG6TPt/j96YbvCU18NTehtg6wuE/Vqn84lxkAQOBnZtrvSd+qakKSRxK97qKfR5/pdYLXYn/EcbQe2+lS+jb6paFd8+ijABKmUy/PSfSU/rnyboqm3tM0WcoaqbyMirpnHAqDtaRMdAz6dFr/BC4xAIDAz45pJE8Dnx2Gn9no2Wd6meC1uBNxnJMOx9luaNMN+iiAlOhUzQPiPpoWFSyOTqmdHZZt+FMqWaYBACDws2R6w6rJS6I26b0r8ZIEpOlqQtdisOE4n1keZ5BFMDqdPgogZVPFPIpXr+hLMM24OTTlNq6zaMsPwpo+AACBnzMN2l5L/De/8zz8TO2GNttmnVtlOI7t2+YjhuO000cBZGhUGMTpyJ1uhaCjbK/C/9Wp+9fDf9N1yTrdf1DG7dOM05ql80XYLn1xdikoX0plc3oAAAj8YroUM+j7xdPP87mh3VMtj3M04hgPLY9h2gJD1072o48CAAAABH5p+y5m4DfG089jmr662OIYOhIaNT3zoMUxBkh0Upw3DkEogR8AAABA4NeQxTGCvoOef6YHDbZ9iuHz26RBN23Wvoo+CgAAABD4ZaXVMejTNReDPf9MWyV636duDfy+jtSZEguYNjveQB8FAAAACPyyZptCW8v2Anye3mGAV+8zrDb8ftS6x8uG3/3GEDSupI8CAAAABH55OGkZ9OmatV4FuSbLIj7HY6mfqa5XGKDV+90dEb93XKITwkyhjwIAAAAEfnnZIXaB36qCXZcfJHoPwhE1fme+uGcF1d+5H/E7OvWzL30UAAAAIPDL0zyLz3CjoNcmKvjT9Yo6NXOyvFv3F/XzHeHPaZkgla0j7kT8/E/iT/ZTAj8AAACgyR+q+1p8hukFvj66ru6R4fPp9E7dMDhqQ3v9t5cSPRVURxJ1BHU4fRQAAAAg8EO2dJRuYVAOB+WmVEb7/m2waKB4TipbROiawpH0UQAAAIDAD37pLpWkLOOkknjlB8N1nC2Vkbye9FEAAACAwI+H6mKK2nT9Jn0UAAAAIPDjobrYWiR67d7X9FEAAACAwI+H6mIzZTadTR8FAAAACPx4qC62/RKdzbOFPgoAAAAQ+PFQXWx3I67fafooAAAAAB6qi63VcP3W00cBAAAA8FBdbKsN128UfRQAAAAAD9XFdjzi2j2kjwIAAADgobrYugWlI+LaHaSPAgAAAOChutimG67dfPooAAAAAB6qi+3LiOumG7r3po8CAAAA4KG62K5GXLeL9FEAAAAAPFQXW1/DddtCHwUAAADAQ3WxLTRct4mcIgAAAAAEfsV2JOKaveD0AAAAACDwK77HEdesndMDAAAAgMCv2MYartkSThEAAAAAAr9i22i4ZoM4RQAAAAAI/IptbVDa6pQ9nB4AAAAABH4AAAAAQOBH4AcAAIBi+T/1E/UsWsCvJgAAAsB0RVh0TWF0aE1MADxtYXRoIHhtbG5zPSJodHRwOi8vd3d3LnczLm9yZy8xOTk4L01hdGgvTWF0aE1MIj48bXN0eWxlIG1hdGhzaXplPSIxNnB4Ij48bW8gbWF0aHZhcmlhbnQ9Iml0YWxpYyI+JiN4MjIyRjs8L21vPjxtZnJhYz48bXRleHQgbWF0aHZhcmlhbnQ9Iml0YWxpYyI+ZFM8L210ZXh0Pjxtc3R5bGUgbWF0aHZhcmlhbnQ9Iml0YWxpYyI+PG1vIHN0cmV0Y2h5PSJ0cnVlIj58PC9tbz48bXRleHQ+JiN4MjIwNzsmI3gzQzg7PC9tdGV4dD48bW8gc3RyZXRjaHk9InRydWUiPnw8L21vPjwvbXN0eWxlPjwvbWZyYWM+PG1vdmVyPjxtdGV4dCBtYXRodmFyaWFudD0iaXRhbGljIj5CPC9tdGV4dD48bW8gbWF0aHZhcmlhbnQ9Iml0YWxpYyI+JiN4MjE5Mjs8L21vPjwvbW92ZXI+PG1vIG1hdGh2YXJpYW50PSJpdGFsaWMiPiYjeDIyQzU7PC9tbz48bWZyYWM+PG1yb3c+PG10ZXh0IG1hdGh2YXJpYW50PSJpdGFsaWMiPiYjeDIyMDI7PC9tdGV4dD48bW92ZXI+PG10ZXh0IG1hdGh2YXJpYW50PSJpdGFsaWMiPkE8L210ZXh0PjxtbyBtYXRodmFyaWFudD0iaXRhbGljIj4mI3gyMTkyOzwvbW8+PC9tb3Zlcj48L21yb3c+PG10ZXh0IG1hdGh2YXJpYW50PSJpdGFsaWMiPiYjeDIyMDI7dDwvbXRleHQ+PC9tZnJhYz48bW8gbWF0aHZhcmlhbnQ9Iml0YWxpYyI+PTwvbW8+PG1uIG1hdGh2YXJpYW50PSJpdGFsaWMiPjA8L21uPjwvbXN0eWxlPjwvbWF0aD6PIgY/AAAAAElFTkSuQmCC\&quot;,\&quot;slideId\&quot;:483,\&quot;accessibleText\&quot;:\&quot;italic surface integral fraction numerator text italic dS end text over denominator stretchy vertical line text ∇ψ end text stretchy vertical line end fraction stack text italic B end text with italic rightwards arrow on top italic times fraction numerator text italic ∂ end text stack text italic A end text with italic rightwards arrow on top over denominator text italic ∂t end text end fraction italic equals italic 0\&quot;,\&quot;imageHeight\&quot;:31.135135135135137},{\&quot;mathml\&quot;:\&quot;&lt;math style=\\\&quot;font-family:stix;font-size:16px;\\\&quot; xmlns=\\\&quot;http://www.w3.org/1998/Math/MathML\\\&quot;&gt;&lt;mstyle mathsize=\\\&quot;16px\\\&quot;&gt;&lt;mo mathvariant=\\\&quot;italic\\\&quot;&gt;&amp;#x222E;&lt;/mo&gt;&lt;mfrac&gt;&lt;mtext mathvariant=\\\&quot;italic\\\&quot;&gt;dl&lt;/mtext&gt;&lt;mtext mathvariant=\\\&quot;italic\\\&quot;&gt;B&lt;/mtext&gt;&lt;/mfrac&gt;&lt;mover accent=\\\&quot;true\\\&quot;&gt;&lt;mtext mathvariant=\\\&quot;italic\\\&quot;&gt;B&lt;/mtext&gt;&lt;mo mathvariant=\\\&quot;italic\\\&quot;&gt;&amp;#x2192;&lt;/mo&gt;&lt;/mover&gt;&lt;mo mathvariant=\\\&quot;italic\\\&quot;&gt;&amp;#x22C5;&lt;/mo&gt;&lt;mfrac&gt;&lt;mrow&gt;&lt;mtext mathvariant=\\\&quot;italic\\\&quot;&gt;&amp;#x2202;&lt;/mtext&gt;&lt;mover&gt;&lt;mtext mathvariant=\\\&quot;italic\\\&quot;&gt;A&lt;/mtext&gt;&lt;mo mathvariant=\\\&quot;italic\\\&quot;&gt;&amp;#x2192;&lt;/mo&gt;&lt;/mover&gt;&lt;/mrow&gt;&lt;mtext mathvariant=\\\&quot;italic\\\&quot;&gt;&amp;#x2202;t&lt;/mtext&gt;&lt;/mfrac&gt;&lt;mo mathvariant=\\\&quot;italic\\\&quot;&gt;=&lt;/mo&gt;&lt;mn mathvariant=\\\&quot;italic\\\&quot;&gt;0&lt;/mn&gt;&lt;/mstyle&gt;&lt;/math&gt;\&quot;,\&quot;base64Image\&quot;:\&quot;iVBORw0KGgoAAAANSUhEUgAAAs8AAAEACAYAAABMJJtLAAAACXBIWXMAAA7EAAAOxAGVKw4bAAAABGJhU0UAAAC3lSG0sQAAMzhJREFUeNrt3Q/oTuf/+PFXkiRpMplMJC1JUqZtmUxJkiRtmUymLWlpSWqWCa21ZbI12ie9kyQpE0KmJElLmkymTZa0JEmZTCZT+57X7z7vn/v9dt/nel3nvs65zzn381FXffrs7Vz3fV3nz+u+znW9LhEAAAC3WVG5EpWhNAUAAACQ7GpU/ovKhagMpDkAAACA5l6LytM4gD4Vlf40CQAAANDcqjh41nI8Kn1pEgAAAKC53XUB9BECaAAAAKA5DZZPS88RaKZwAAAAAE3ogsELdQH0GWERIQAAANDU4Khcqgug9X8Pp1kAAACAxjTn8+W6APpWVCbTLAAAAEBjY+RZCjstj6PyAc0CAAAANPagLnjuLvukNrUDAAAAgNQWCe5oEDjXT+OYRzMBAAAgtGMJQWjZi+aDfoUuBgAAAMGzrei86K6ojKWrAQAAQPBsL2/Q3QAAACB4Ti6HhVR2AAAAIHhOLOejMokuBgAAQCfrE5WlCUHzPSHnMwAAANDD4waB88moDKNpAAAAgGcmNQic19AsAIrshaiMi8qbUZkdlfei8mFUPovKxri8RzMBAALTHQSv1AXNd6Myg2YBULRAeW5UvozK6ajcjMq/YluwcS4qL9OEAIAABsbPle5nzPWojKJZABTBS1FZFd+krIFys/J3VObTpACAFvSNyinpOTgzhGYB0G46SrwtDnhDpw1aQfMCAFI6WPc8ORGVATQJgHbTOcv/SHY5N3UE+y2aGQDgaXPds+R4VPrRJADa7X+ST9L636X26g0AAIulvQJnniEA2qp/VA5JunnMv0htAaGWs1Jb8Wz5t8x/BgBY6Lba3fmcT8XPLABoG/31/qNHwKxTOnSEenbCDeyF+L93ReWvJsfZQ9MDAAzPqOvxc+NiVAbRJADazWfE+QfxTzmnKYVWSm2qRv2xTtP0AACD5VG5EZWhNAWAdvvGI3C27NqkgbLmgv46Kj9L8hQOgmcAgFUfmgBAu2lWDUvuZp2m4ZqfrNM3dPMUn9R2P9IFAAAAKINJYk9H59pee6bUdhv0XWy4kW4AAABA0elivj+MAe7nhiA87UYqb9IVAAAAKDprZg2ds5yUR7O/RxDeu5wUcnQCAACg4FaJPX/zOMexVqYMnC3HBgAAANrKZ57zCsPxzqYMnGfTFQAAACgynSLxizHAPSvuKRX63/8Vv8BZ63+LrgAAAEDRfeYR5FoC3Bc8jnc3rp/tVAEAAFB4o8U+XeOQx3GTFh7+HR/rPYJmAAAAlIXPdA2dhjHW49gaFOtGK11R2RWVbVLbhfBNAmYAAACU0RqxT6/YRnMBAACgU70clb88guexNBkAAAA6VZdH4HyU5gIAAECn0lFk6yJBLa/SZLkYmlM9fWhqAAAAu10egfM5miuT4FU3pXknKluicjAqD+P2nhW4rn7xMT+Oyt6o3JRaekACaAAAAAPd+tpnA5MPabJUBkRlRlTmR+UDqU2T0SD5WlSeJrT3kBYC8nFxfZ9EZV9CXRfoHgAAAJs94reByUCazMtyR3CcVC571PNxXUD+p2edm+kmAAAAt5ektkGJNcj6kibzNjcqF6NyLyqPPYPn7R71/NdCmUs3AbnRAQh9I7RVnr19ehjfH55E5VF8vzgutSl1i6MynGbrYUPd/esTmgNAnr70DLLG0WQt61cXULvae77HcafFZWZU5kVlXVSuGurQh3VfugXI3NQ4WH6S8kfu6fja7nQj4h8Y3e2yjyYBkBfd1e+2x437LE0W1ERHe+u0ixBTZA446jlFVwCZWyytvR2qL5eiMrmD23Jfg/YAgFy873nDXkmTBf/xktTe5wPVM89Rz3q6AsicLhi+E5UHUdkvtTUKc6IyTHpmutH7wvT4v59x/Lhe04HtOL1JW5AtCEAuznkEzpoD+kWaLPjDNI9FfK4Rr2l0BZCLMSmCvPFSezsUYl1E2WnbXWnSDuM5vQBk7VXxG3U+SZMFN0PyWcS3L6GOR8KIDVAGKxOu4w0d0garE9pgAacIgKxt8wyeye0c3keS/Eo21CK+pHntB+kGoDQWJVzLsyv+3XW31fsJ3/9zTg8AWdI5dX+J35SNF2i24PZL9oszxzn6dhXdAJTKpibXsv5IHlTh773TcS/bz6kBIEvzxW/U+QeaLBMPJPtRlJWOvp1INwClotOsLktnbXY0yfCcusapASBLhzyD5/dosuCmONp8VqB6DifUcY9uAEqp2XoJzR89rILf15ITn4wbADKjOwr+4xE4/ytM2cjCOknetCTEQ0CPkbSjIRsLANULKDdV7Hsu93heTeG0AJCFVUKWjSI4nUObT3f07Qd0A1BaK5pc1zcr9B0HR+Wux/NqIacFgCz8LGyM0m66a+BTyX7Tkk2Ovh1DVwClDiybXdvTK/Idt3o+rzZzWgAIzZV5gSwb+VjgaPfXAtVzNqGOG3QDUHqXmlzfWyrw3cb3GmR4YnhmkXoTQHCfCVM2iiAp5dLDQHUMkOTR7d10A1B6XU2u7wsV+G71W5NrGr71hmfWTU4JAKH96hk8kwM4G7ck+0V8rnSEzA0Eym+JZL/JUjv03gxmmdR2XLU8t/pyWgAI5U3PwFmzbLxIswXnmjqzLFA92x31DKErgNKbI9Wb96xvzW7K86Pog43PrmmcFgBC+cYzeD5Hk2VitaPdRwSq52pCHVfoBqASRiZc50tK+p2+6PU9JtX9t4eGZ9ciTgsAodwQsmwUwYmENr8aqI7hjr79jm4AKqF/wnX+fQm/j2YAql8Y2NXrvx8zPLu+57QAEMJbnoGzlnE0W3B9JXnFeKigdrGjb+fTFUBlVGkTpPrg+L48P73seyHjBoCcbPMMnH+myTLhWsQ3L1A9+yR5C9v+dAVQ+eD5eMm+R+8FgStTDAxouccpAaBVOtr5l2fwvJZmSzRUatkqdkXllNRGSHQbbB1VfiC13QM1rdLgXv8uaRHfEwm3SvxOQj0/0X1ARwTPt0v2nLpe99kvN/m7N4zPsH6cFgBa8Zb4T9mYQLM9p4/UMmFoYPzU2I4axE6sO8a1hL89FehzTnR8pi/oSqBS96Vm1/r9En2P3jmcpycE2Zb772xODQCt2OUZOP9Kk/WgUxzWSG0Up9FGBJoLe1L8EFM6V/xb6bmTn46CjHW0+yeBPu/Hjnpm0aVAYegCuSXxfVo3pdIpB4/iAFHfZmnKtgPxPWhMg38/KOFaf1SSNtAMQ/VZNPY6/v6q4Tm2lFMLQCt8s2x8SZP9f3oDbrShyfmoTHX82/r5zR9EZYWj3ScH+syHJXlqSB+6NTj9QaLp/4bSFDAYFpV18Tnj+1ZQr+9X6o41M+FvH5ekPfZKzx1WXek69xvaqYvTDEBab6W4Ob9Ks8ko6bk1bP1IzgqP42yJ/90BR1AbaoFLH0nO5sF269noHgnTNxEDaQ4k3Fd2OK5RS3ksz0ZW35HkxcFFN03838BtMLTRCU43AGn5boxykyb7f69QGyXi1xHoiZ7H6s63/MDxwAyVUmqG5DM1BD29Js/mYercdbKZoJ6eD5sMQbO+0dJNlKbIswVvA+N70iVpPDVhnZR35Fl/7NePvl8V25sxV9ai7nsuAHjrKz23OLWUXR3eXl1N2uXPOBBO45qh3RcH+g6bHPW8wWWRmVXSM0VYX5oE8Q8r1z3gbPx3rkBzb4Pg+EKJg+feu61a12OMMj7PBnP6AfD1qvi/DpzboW01JH6ANcuYMaaFY1t2xBoe6HuclfIvHiqz3XXtfYQAuuMtl+TMEL7TwNRPHvfzIo++6vqAe3Wf9Zjnv39s+P5zOAUB+PrSM3D+WzrzdbMGrr8lPNxaXcjnCp6vBPoeAxwP6gNcEpnTYPm09ByBZgpHZ9rquO5vp7y3TPG4p98pcPvUv+V7kmKA4pTh+6/gNATg62fP4PlohwbOSdlIFgao44Sj3b8N9F0W8CApBJ2jWv8q/YywiLDTuLaQ1vUTo1o4vjVLR1F3GJzU63NuSnEMSwrW3ZyKAHy8HJV/PYPn9zusjfS14bUcgtp7ks9UGdcDezyXRW50rmX9Aq9LEm5qDopts7hHg8dmfK0X/W3TRemZBz/N25llhu9/mtMRgI+14j/f+cUOap/eo4O9i24NG2q+atLcvJBbcl+Vcr6+rfKPs8vSc7RxMs1Sacsd91idVjU1QD1LjPf0IuY6/qDXZ1yQ8jizxZbSDwDMfvQMnM91WPsccQS0oUZpBzjaPVTe5eGOevZySbTFGOk5D/1xHDygeiaLOxXd6kB1uaZodZePC9ZGg+Mf8iHuf/2MbcAbHwAmL0TlH8/g+bMOap/1jrZYH7CuOY661gSqZ6nkkwoP/h5I47zepNGqDv2RfF3ym0JgyXP8X/x3RbJFeo7CtzpIcVvIIAUgkPeEXQWbme5oB536EDK92AeO+iYFqmefo54RXBa506lBOyR50dg8mqkStjiuPx2RHhuwvneM9/WxBWqj8dLzLcyWAMc8aGiD1ZyeANRLUpvvtTIqX0flkNTy+/4h/puidJdOyEc72NA+ofOC7kmo627Aeu4m1HO9An13TFrbzrjIRacQvcJtrbR6B4WNyqbAdS6V8s33rU/heFvCZKD5ytAOezhFgc6k0zDejW8CltdUaYoGXzr/7EOpZeqooi7Jf2V20iK+UPOQJ0n5Fg0RPD+/kEz7aSy3u9I57uhbzbYzKHCdm6VcmSYW9fpsSwId1zICf4FTFOisgFnnw+qIsu/85RClO5Cuyoj0VMN3Dp0JYZijvkWB6lntqGdBBfqv6sEzW6iX02RDf67PoN59hnq3F6SNdD54/Ru/kIvTJwgZNwBIbRRRb4x/FeRBrje9VRUIoi9JPlkv6rnmOw/JIbDUEc0qLEzrhOD5sJDKrmxcQawGboMyqPey4Xx6pyBt9HkBri3e6AAVNTYO4P6VYj7YdbSgrIsKFxu+3/QM6k1Kh3cxUB19JDk91sWKXB9VDp7PS7iFo8jPUHHPdd6RQb19DfX+F3++dhsjyXnu8yrzOV2BatFFE10FDprri37GVSVs46uO73UpgzoHOILazYHqmen4blu5xNpGf9gkLezSubDkfC6vVYZ75msZ1DvLUO+lgrTRkYI8u9ZxugLVob+Gb0r5Rsq6pDzTOCz5UD/KoF7XlI2Zger5QshxWnSNRt70LdMwmqbUzjiuvayy3Gww3NM2F6B95khxnln7OF2BatB5YGUYbS57BgfXA05Hh7OYk/hTQp2PpDYqGcI5yWfrb6TTKBPKGpql9PSNoWvqxJaM6j5ruD9Pa3P79JWem8aEznNdb5OUZyQeQAs33UMSNr3cLknOJ5xVWVvwth4rtkVaeQRM9eVgTg/w01xubaULNa/0ul5n0CyVYHmjNSuDeocY6r1VgPZZJ/lNH1sotlSQfThtgXLS9HM/txCs/hEHym/L87mY35Z0r7JaWaSo/25Cgdvb8nozi22rXT9kQk0TWeCoZwOXXFt/JNe/FdBRuFE0S2W4pks9yShYc00Hy3LE22p4VB7WfZ77Ei6zUCNTjM+r8Zy2QOcEzn9HZVtU3pLkV/B7Uhy3f/xvX4zKRkmXHu8XKe7UgIuG0YjQadxGift17rhAdbk2fZnOZdcWej2ckp6ZaobQLJXi2hY6q7c+Jw335Iltbpu9vT7PJxnX18f4rFrAaQuUiwapZ8U/v/LaOLC18N15cE+TAP/LOLD2OdZnBWzzYYbPnUUat52S3yKia5LPvGqkD6xOSC3zCqrF9cM8ixR1w8WWUrSdpjV4jvXLoV7LwvsvOG2BcvGZ4/xvHMAO9Dj+m+I/YvxuwvFel9oUEZ+51/0L1uaWbVt3Bq5TR5Rdo86hFlqOcNRzhMuuLeq3TT6eU+CA/D2U/KeDrZP2TEOz0h/rV3p9nmVt+MHarOzntAXKY41HEPq7pJtDnGYHp5ccx3xBkjM5FD0l2rdteNBYNvIIlax/maOeVVx6uVvaK3Am00l1uTb+mJNBYPqntCc1nlXvvNeXc6z7e8O99zqnLVAOmnXhH2PwqQsBB6as51fPwPms8bi6KNGah/pQwdreMhIxM2B9C8S24jvUSKRrW2C2ec7X5LqASuc796dJKs11rY8JXN8iQ53t3HBHdzO8L9lnG2lmiZBxA6gEHXX6xRh4ft5CPWPFf9TZZ1RSp3BYsnHo37xYoPa/avjMoRZx6aJDy5zzMwG/3z1J3rkO+V7r3TltdS7sIJqk8lwjz6HfOlx21Pdbm9tjl7Q3TaZ1Q5bXOHWBYltrvJi3tVjPihTBs2+y+l3G484uUPs/NHzeUKMQB+TZIr08Use58khbdtNiZDSs5VG5IbUROFTffcc1GJJl/UY7771vSPszfgwwPqMWcuoCxaXziS1p304HCGKOegbOt1PUMVpsGTi+LlAfPDF83hA+io91QdyjQ6F2/VrtqGe54RjbpTYSTrAXDq+EO8cZySd47r1TX9EWwjVaJLi7wAMmWzh1geLqElsQ+3KL9fQX/7RyabM9WEafjxaoD55K9sHz9DhI1+IaDbakjlsfPwhd86KPS2tvFuYKW9YCrdgj+QTPrgwbmuloWBvb4VN5fnOYdm0GZMmBfZBTFyiml4wBbYisCzPFf8pG2qwYs8WWLaQoHhk+7/AWjq+7VXXPO9YHiGvOnSt1XHf2DNdizr6SPKr+p+Pf64P2Tvzjgh23gHQ+kuznPL8i7rnV89rYBqMa3Gd3tPHz7BZbWlUABWRJG/e/QHV9Lel3FfSlqetcCwf/LVA/XJLsdpyaEAeg9cGuayrFmoTjzZJnC/1GtviDyfXKtHt0Zj2XKpDaOMd1OKLF4/cz3MO+anMbNBrpndDGz7PJ+BxkqhpQMDra4JrrrP/95UD1+aaoazWdnCV7SFEybuw1fNbDKY47LR69+C8OoLtHr12p42Y0OZ4utumeq2cZRfpC0ueuXid+qQoBNPebZDci7Jr61+7pB40Wql9s82dy5b5nm26goN6XbNPS1dMA/F/xC57XZnxD1zK6IH2x3NgmPvmQdXS5ey71U+m5APAn8X+Nq/Oku6d+WEeRTqf8Pt3TSiyj2wDckjbAamVh2qeOa1y3fG9nthxdU/FAijcSbsn1nMXOsgBa5NqRL+So8yrxn+/c6iu1z0oUPA8T26LBW+Le0GBig77tPcL7QPzS4k2tC5z3eXyvh+Kffq9+dHs2lykQhKZHu9PkOrwp6bKvuHakPdbmwFm/c7PpJO0e0V1vfA7eETLjAIWhQaNrJPjLgPWd9Qyc/whQ5/slCp6VNT+1Br6ag3lcr9EV3bGr0Uhvo01mXKnxvopv2LqBxieSfjc61w+C3g+F2XWB/WouUyCopKkCn3gcR99Mud7sbS3A9z0m2S6Cz+uZuIxTFyiGjYYLdlyguiyL97JYpPhuyYLnEeIeEfYty1MGtc1evw7w/E6WjVg0gNaV8N8J+U2BrB1sci3qD2rLaKyuh0iaP61rLOa1+TsOlFrGoKLmm7ZO06sffR7BqQu0n+tX77mAdc1NEai9H6Det6Q8Cwa7vSNhgmZ9gM1KqOe+5/E0K0a/FN/nXIrPTuAMZEffHCXlGD4YB7/db5j0x61OodNFdz8Z7hPtzA6hn3Wp1HbPtNxrdLfVKTl+tpnybIdX36IBtI5A9+UUBtr3q/wfx4W6MWB921LcKELMtbbklS6iReLOl+rK0ezKCW2dIvIwfmim9YnH537cYl0AbDQA2yHh3nAdlPamfesbB6WPUn5+vc/pZk6a9WhxwM+0J24bnXf9JFBb63F0h1hdezKVUxnIj2Uk+PWA9fmmqPs5UL3viXtBZFHphiCnPdtN/3668fg6R/qe43h642919y0drbaMPutI2DguTSBXer/4SdIFcVeltuhtVAG+R7+APwS2F/AzNStLOIWB/Lg2K/lLwr0aGp3ihvBZoLrfd9TzSwn6StPDabpAXfiiUy0ex+VhPJqhIyUrUj7AdEcwfc36ID7mg3j05ZPAD0R9iHwaj5Y8qqtLFx9qHuiJXJJA23+sayCso6S36q7TR/F951L833RKlU4tG06TAeg0PzuCyqMB63IFsFmOertS1R3iVAAAAEASS+aLNQHrs86trV/oFmrU+xtHXd9wOgAAACDJJEMAOzdgfTc9g+c9Aes+6qjrQ04HAACARDpVa1kco+k6Jp3OpYtXH8f/W6dh6noB3R24kpv6rJR8Ml2oseI/ZeO9HAP3V7keAAAAGtLsM77JCzT2Wl21INo1lSHkYsGV0p4UdcoyPeUFrgsAAIAeNGXuNWktG4xupjS+Kg1yUvJJE6eOejb07wHrnptjXUAa/+VQdCfJ7uwsd+PrX/PDfhffHMl0AgDopjMGzkjz9JS6Ju41ebZpmo4uT5Zatp7b0jiH+qwqNMzvks+cY8tGLFkuVHSl4+viGkGbaZpB3dDmuqTbLj1UeRgH1AukonPVAABOy+LnQaNEDkuNcd9+abwB2oyyN45rKkOoDBRptuQOOQfZlY7vba4TFIy+3lol9q2Fsyi34xGE/nQHAHQEnarb1eSZoIsDh3ke77A03l5+WFkb6AXDw3NjoLp8t+S+LeHmWr9s+JHwItcLCkp/vV+RdLtL9ut1LB1JHiS1FdC6BkE327GMcuuCj1l0BQBU/nlzqslzQP//NAMpg6XxFI6TZW2k0TkGz74p6n4I+D1XOOr6lesFBbfC49q55nmD01//3xmPvY6uAIBK0iD3fJN7//k4sE5rTZPjvlPGhrKkjgsRPFtySfcuKwJ+z0OOur7mmkHBzfe4dlamrGOm1LZJdx3/c7oDACpFA+NzTe75IaZYaGDe6C3n1TI21ps5Bc9rUwTPowN9R8uUjdlcNyi4BR7XzogW6pltrGMhXQIAlaDT+U4k3O9DTdlrVsfcsjXYW4aH5JcB6jnrGTj/EfA7bhT3XM6+XDsouKXGa+dSgLp2Guq5G48kAADKbZfkk4lsfZM6TpStwSwjz62mqntJ3CO/WWX40NcQfznq+h/XDUpgp/Ha2RygLutOoBvoFgAotY8S7vE6XSPkIEmz6Yc6nWNomRpttOEB2eomKR+K/5SNSYG+32c51gVkybod6sxA9V0QW0YcAEA56WYmTxLu8R8Frm9CQl1LytRwL+fwgDwk7UlRpyPerlHnc1w7KIE+jhtcd3kk4TY16TJer2/QPQBQOpqR6aokZ23qk0GdzerbV7YGtOz693rGx68vuwJ9L8tW4PO5flAC04zXzsGAdS4x1rmK7gGA0tniuLcvzajepCkipfKrZJdxI02KuvcCfCfNGOCaZ63bkrNQEGWwSfJP72jN7rGb7gGAUnHFZn9K+FFnV/CsZXiZGvEHsWW/SBNofp4ieG51pz+drmHZkIXtuFEW543XzsiAdVrzSh+mewCgVC467uurM6y7MrMBNkp2I8K/il/g3OriRN1u/JyhHuY6oywGiX1XwZCswfMxuggASmO5uNfODMyw/qS6Py5TQ75ufEje8GxQa7qrUBuy6Mi4NSPBm1w/KImFxnP628D1LiJ4BoBK6ReVW457+vcZ1t9H8lnzlpu/jQ/KzzyOuSpF8Pxqys+vKziPGuvYxvWDEtltPK9D75K53ljvAboIAEphneGePjnD+vtX7XmyS8Iv6MsrRZ2m27NOD/k17jygLG4bzusnEn5xx37jNbWVLgKAwhsgtYwWSffzyxl/hmGO+k+VrVF1GoN1F0BNPedabDdQ8klRN98YXPwXfz+ma6BMrNlqjmRQ911j3aR7BIDiW2O4n6/O+DPMctR/p4wNe9Iz2P1amo8Uvyv+UzZ8sl+Mltq24T7Hn8u1gwre7LLYBWqGsV5dWNKPbgKAQtM3k38a7ukjMv4c8xz1Pyhj485MEfD+Hge9vYPobZ7H0VHqFwyfUadofCP2UfLuspZrByV0ynh+jwtc7xFjvVvoIgAoPEv2pDM5fA7XQvTHZW3gfSkCaC2/SG20uXs+8U3Pf38y4TMNjAP0PSmCZi2fc92ghPQH6VPD+X09cL1TjdfV/agMpZsAoPAsAzEf5fA5Pq1q8PxiisC39whymn+/pu4zjI2DZQ16fxT/udMEzuiUkYLQaYX0h+o1Y72L6SIAKLxRxnv6iBw+iyt71NMyN/TrLQasaYvuYvh3oGPp53+XawYltl3yXbCnI90njHVupnsAoBQs6enO5/RZDkpFR567zW5TAB2i3Ix/AABlZhkBfiLp0jv2NljsC4YJnAGgPH4z3NfX5fRZbjg+x8MqNPhbYk9XVZTSFZWXuFZQctbdOY8HqGu64YbWnVljKV0DAKUxzvgsmZjDZ9GMH651PPeq1PDnShA0/xwH+0AVLDee96taqEN3kTrsEaSPoVsAFMASKedb8UYla5YpG3nlVrYE8merdrJ+KMUchdYsH41S5QFldtB4/o9PcfPSxbkXjMfXFdrT6Q4ABM+lDJ5PGz7D7pz67R3DZzlQxRNW8zB/GZW/2nyyabo6Tak3n6AZFaSvtp4YroNbUsuO0btMkFrO9rnxQ2ZLfEO6Z7y+NLBeL9UZae7bpJ0sBQDBc1mDZ2u604U59dsmsU29rSx9qLwXlUOS36JCredoVFYIc5pRbTMkvxu33lh1lfX2eFRgSAXbc1PKtnnAqQgQPJc4eJ5r/Ax55eu3vFFd1ikncfcGJp8HPqFuS231v+4M+Ko823wFqLovcrxx/xSVlRUNmrsdSNk2xzgVAYLnEgfPXxnqv5pjv90xfJ45nXhC/yLpNjHZKLU51ToNY4LwuhSd7WIbbuA6TWSXhN/muwiup2yTHZyKAMFziYPnI4b6d+bUZ8OM7dFxA6UvpThp1nIPAFLdYPZHpV9c+sc/ODXwnSW1V3U6h2211BaC6KK/xx7Xpd5MqzISbZ3zxw6KAMFz1YLnR1Kc+c4LDJ/lRieezO+nOGlGV7Qt/qNUsuRhkfGz+M4L00WIuojQuoPgnTgQL7s3WujvadxTKJRC3Bfhb6ix//JaGG7ZMXdvJ3bUD54X3A2pbqYMbqg8JNLaZ/wsI1uoQxcGPjDW83HJr8VFLfR3X+4pFArBc0lZFgvmuSjakh51Wad1kr429s0B/U2F24MbKg+JtCzp5K4FGpF9ZPzey0t8LW5P2dd/ck+hUAieS8wyteVgTp9loPFcGtVpnTQzxQX3OsEzhYdED1OMn+P7HG+uRZzC4ONIyr4+wD2FQiF4LrEuQ999ntNnscx3vtaJnfSN58V2V6q9opIbKg+JNNYZP8f8gHWeMtap06z6lfBavJ+yr7/inkKhEDyX2P6cnyWtBvJbO7GTbntebNsq3h7cUHlIpGHZRvVp4B+eUzy+/5qSXYcDWujrBdxTKBSC5xI7LsWZJnHL8Fle67QOej3FxTaX8xp4LtCzpFQ7k0Hdl4zX7c2StemcFgKC8ZySAErMld/+cU6fY6LY3mx2nK89H0p/CbsFAr0tMF4/GzKoe4PH9Tu9RG26ImXgrBvG9OGUBFBirilr53P6HJbny6ZO7KCfPR9Muzinged0SfsW7s32uH7LdJPbnTJ4vsTpCKDkXBtj7cvpc1jebI7ptM4ZG5V/PR9M8zmngedYtpDW1HJZjIj287h+D5aoTc+kDJ73cjoCqHjwnMei6HGG++2JTuyctZ4Ppb+FKRtAmhtM1unTnkj1RmXnxj/WfctETkkAJee6ly/O4TN8bvgcczqxc856Bs+HOJ+B56w0Xj8rMvwM1h0H79FdAFB4rpHnPBI3/On4DFc6sWNeEv8pG29zPgPPsW7kMY7gGQBg4NpBNuuNryyb5y3txI7xXcn+T1Re5HwGeugrtikTWaeJs27VfZMuA9BmPrujdmqebFe2jQEZ99EBYUfBhn70PEH2cL0Dz7Fmutid4Wfo43EdH6HLABA8Fz54Pu+oN8t0nCPFvW/Bok48cdNM2SDLBvC8rcbrZ2GGn2Gcx3W8my4DQPBc+OD5oLRvZ8jNjrovduqJ+674b4zSl+sdeM5l4zU0OMPPsNDjWl5BlwEgeC588NzVpnoHinsNzeROPXGPChujAK0abrx+sv6VvtPjWiaNGwCC5+IHz0vbVO86R71dnXrSap7mvzxPjplc68Bzlhmvn80Zfgad93bX+Dlu0GUACJ5LETzPcNSbxWwAfUN6L6HOW5LtW9RC852ycVuYsgE0ss94Dc3O8DMs8riW19NlAAieSxE8a9yVtGhvVAZ1ftHGZ1nh7fE8Mb7hOgeeoyO+ltzKTzL+8Wmdc/0wKkPoNgAojdOS385+YyR5Y5ZvO7kjdMqG9RVvd3mV8xd4zlTj9XMyw8/wkcd1vI4uA4BSWZNwT18ZuK5jCXVp2ryOnoHgO2XjD2HKBtDIBuM1tCGj+sdLbTTZ8hl0C9U+dBkAlMqohPv6voD1JE2juSO1xfEdzXfKxkbOXaCh88ZraE4GdeuN7KbYt+N+he4CgFI61eTertMGQwyKjJXmUxD1/5/c6R2gI8i+WTZGc94CDYNX6zUUemWyzku7IfZ5ztPoLgAorekJ9/h5LR5bn0+/NTm2zn+eRfPX0s35BM6naTKgoTUe11HIUV/NrHFf7CPOb9BVAFB6Z5rc58+2cMz+Ccd9JB2eWaOea7earCejA1Wgr8mue1xHnwaoc1JUjnvUeUlqI9QAgPLTNS7N0talGX3WXQSbTQfRgZepNPmzXxg+WTb+jsoLNBvwHJ9R5+5f8HNSXrO6iOO0R136mm2DsDgQAKpmlTRf0DfCMxC/2uRYOoVjLE39zHzPB/4PNBnwnAVSy9ucJpH+iagsjsq4XsGt/u8BUptWtTAqW+IRAZ969G+3R2UkXQQAldVsBsGfcVCcREebNyQ8W7riZxHqWHdCYxcZoCcNbnXRxEEp3s5WOn1Edw0cTjcBQEfYIc0HUbZG5TV5NkCjwfDcqHwnzbfdvkHM1/zXhk+WDXI7A7XpGRck/UhzFkU/y6l49GAyXQQAHekDse1w61pUrptn9aM5G3tbWCgI+DqWc2D8OC6aTUPnnR2R2hujr6Q2nWOyMJcZAFCjbxx1up7vAM9Fqe1OyxQNh5Mejaoj1ANpMgAAgMLTmE0HWHZF5ZzU8vvXD8bohl66QZ6OVrMuxmh0VP71CJ630WQAAADoVJ95BM4aZL9MkwEAAKAT6aK/P4T0dAAAAIDTe+I3iXwSTQYAAIBO9aMw6gwAAAA46SiydaGg/h3bMQIAAKBj/SD2UeddNFep5JFz+KnU0txoypu7Ukt3qDmHdZeiRVGZSDcA8KQpteZLbRc03bHzmjxLq6W5ah9JbeOG4/FzSbezZ/dMALl4Seyjzn/Ff4/y2Cu1DTSux0Fuu3a7exgH1AuEzTsANDc1DpbT7tZ5OirzaEYAWeryuCmtorlKb3zcjzfaGEjfjsr6qPSnOwDUWRzwPnNJ2JYeQOxFqW2hrRuU/BKVv+tuFrpbzFsex5oQlX+MN6JfCHYqRV+JXhH/EZ3p8vze9jqSPCgqc6S2XbtuVW0Z5b4ZlVl0BYCYbgF8JyoPorI/Kh/H95Vh0vONVf/4XqT//YwkTylbQ7MCnWtuVA71CpabBSRWp8W+SJDUdNWzwiNwvub540kfdt8Zj72OrgAQGyP+U7v0jdqphHvMdpoV6CyvRuVn8RshtHjL43hr6YZKmu9xDqxMWcdMqY0iuY7/Od0BoEUrE+4xG2geoDNsFPtivu5y13Bc3U3wF+Pxfo7/HtWzwOO8GtFCPbONdSykSwC0aFHCPWY2zQNU2/8k3SKJQ8ag3HIsnSIyjq6orKViX3jTqp3GH36D6RYALdokzRcrD6J5gGp6V9KvMJ7rOPbrYl8k+D5dUWk7jefB5gB1jTXWxatVAK3SOdOXM7yfASgYXZR1M2XgrJudJE2x0AwL1hRl/6MrKs+6YHRmoPouiC2NHQC0akaTe4zmjx5G8wDV4rOIq3cquYGOY1t3EvzdcCyUWx+xbULwSMJtamLNKf4G3QMggItN7jGbcqhbU+kdjso0ugHI3tcpAuc9Usv/nMQ6h1p3EWSec/VNM54PBwPWuUTYjAdAfpql47yZcb0jo3I/rmsF3QBk76hH0HxSahumJNFpHD67CM6lCzrCJuP5EPLGb83usZvuARDA4IT7zPSM6tQ3dT/V1TOBbgCy13seqmYg0HnKmjJOM2l8EwfMLxqONVrs81r5hdxZzhvPiZEB67ROSTpM9wAI5FKT+8yWjOrbUVfHHZofyMcheT5dnAbMr3sc4wWpbWzi2o2wvmyk6TvGILHvKhiSNXg+RhcBCKTZm9cLGdS1RniLBrTFWknORHA0vkA1A4LOTR4dF90++32pzW32CZrZ3a3zLDSeF98GrncRwTOAnDVba/FUwm4A9pGw8RPQNi+LPQ9ziELg3Hl2G8+N0LtxrTfWe4AuAhDIHMl+3vPqJscfQvMD+fkyh6BZR6ffpqk70m3D+aFp7PoErne/8dzcShcBCGRkwr1mSYDjb21y7Is0PZAvfZV0NsPAWRcRjqWZO9Ik4zlyJIO67xrrnk83AQikf8K95vsWjquZPI5JtjuzAvD0ktQ2PgkdNL8rYed5oVzWGM+VjwLXO8NYr27K0o9uAhBQs/vNvpTH042cXLv1zqLZgfbQrBnWXQGbbXjSvcCQkWaoU8ZzJ/RGOUeM9W6hiwDkFDwf9zyO7ry7Vdoz7Q2Apw/jQLjRRdqdB/qc1HYa1PnSmq/5VWGEGT3p+fDUcOO/HrjeqcbAWXfkGko3AcgpeL5t/Pd6X/pE7FPPjtDkQDHoL97RdaU/TQJP1jzL3wc+b68Z611MFwEIrI/jB3tSwKzZqC4YBx18yia6BQDKYbvku2BPR7pPGOtkcQ2ARsZILSvGrqicjMo9qa2N0ID2cVRuSi295Zr4b3tL2hTqUZM6NUPHHclu0T6LogGgJCwjwE8kzHSfwfGDjsAZgK9hUVkXlSspAtPDUXml7lgzE/72cZP6F0m2qWLH08UAUHxjjTf14wHq0o0Hbogts8ZSugZAbFRUdsQ/4lsJTh/X3VveSfi7pyk/Z9Lc52/pRgCohuXGh86qFuqYLLVRH2uQPoZuASC1NTybDEHzeant5jdFnqW01HUVOq3jUoO/1wB6nfiPPCeZ6PiMc+lOAKiGg5LN60RNaadzDS8Yj6+p8qbTHQBir4l7StnZ+O+S6MLAvQ2C4wuBg+ePJXkkmyxXAFAB+lCxvAa9JbVRnN5lgtTmDeqIio7waC5mXaBzzxgw68NrvTDSDKCn5ZKcyUKndq3wPOZPYp/e8SDwQMRpuhQAqsG6u1+Iog9CfbWqmT10ruEQmh9AA67NRjQH8+QUx53icb+6k2Ig4lHC8TbQrQBQDV/kGDzrqM9KgmYACb4X91uwUS0c35qlw3eB9DTH8ZiSBgAVcTHH4Lk+5Z3mZR1H8wOos1nco8FjMw7Ou8sBz+MmLT7UEWm25AaAChhmfIjsl9rqdS268n1gHPjOktpc54VSW+W+W2qL/h57BNI7hZFoAO6sPzrta2qAepYY701dnsc9lXCsg3QvAFSDNdn/Ms/j6giLLiK07iB4Jw7EAXQmnb/sWri8OlBdC4z3pY89jtnX8flX0cUAUA37jA+RkS3UoQsDH2TwsAJQDQOict1xbwiZqWK+hN8me7bjWBPoZgCoBks6uWsB6nlDkleh15fldAvQUbaIe43E2ID1vWO8F/nU+VXCce7SxQBQDdaUTd8Hqs86z1DLNLoH6Ai68dJTx/1gU+A6l4ptC28f5xOOtY9uBoBqWCfhX126nDLWeUOeba8LoLqOO+4F+nZsUOA6XRk9fKeJDHT8AFhKNwNANZwW26Ym/QPW6bNBwRq6CKi0yYb7wPoM6rWs9djucTzXAsSRdDUAlN8Acb8q1XImg7ovGYPnm3QTUGmuIFanTgzKoN7LhvvPOx7H255wnOt0MwBUgzVVUxbbyW4Q++gzO3IB1TTU8AN+Rwb19jUOHAz1OOZVCZcrGgBQUF3SvoV7s8UePG+iq4BKWmW4/l/LoN5ZhnoveRzPtdHUAroaAKrBlVM1y+1k+3kEz+zKBVTTGce1n9V0B8ubr80ex1soyWtGBtPVAFB+44yB64EMP8MT42e4RHcBlePKTqFlS0Z1n5Wwb9z2JBznIl0NANWw0hi4rsjwM1h3HLxHdwGVY9nhb1YG9Q4x1HvL85i3JcwINgCgwI4YA9dxBM8AMvCFuHcUzGLK2AeGe47PiPcrjmPNpasBoPz6im3KRNZp4qxbdZOuDqiegxJugxIfJw33nIkex1vu+AHQl64GgPKzZrrYneFn6CP2BYNH6DKgci5K/inqhhvuN+c8j7k/4Vin6GYAqIatxqB1YYafwbpgMesgHkB7PHRc94szqHOd4X7jW2/S9LP1dDMAVINlZy0tWaZXWugRPK+gy4DKeey47ucErk/fdv0pYVPjTXEc7w26GQDKz/LaMo/0Sjs9gueJdBtQOa7rfkzg+hYZ6vzA85irJf8c+QCAnC0zBqxZplfSB8pd4+e4QZcBleQaeQ690M71xu23FMc8JmzuBACVt88YtM7O8DMsEvuoM3MGgWq677j2Q3ong3ueDgIkZS1aSRcDQPnpzd6SWznr9ErWOde6oGgI3QZUkmtr7lD0XnbdUdf+FMed4Tjm+IR/OygqxyWbTWAAAAFNNQatJzP8DB+JfdR5HV0GVNaenIJnV4YNnUI2LMVxNyUc847j3x6O/24ypwEAFNsGY9C6IaP6dSTmofEzXBEW2wBV5vohHeLtl+7+55pbPS/lsZNGzvcm/LtP47/5glMAAIrvvDFwnZNB3Zrl46bYt+N+he4CKs2V631Ei8fvF5VLjjq+SnlsDeyfin+u6DnybHFiP04BACg2a4q6LPI7a8qpG2Kf5zyN7gI6wm8SfkS4W5fjXtNKNgzXLq2NAv8JUltzokE36TcBoATWeATPIUd9NbPGfbGPOLOpAMB9ScuWFo77qeNecyIq/Vs4/vqEY99vMnhxK/7vq+l2ACg+nTvsWm1eXz4NUOckqa0mt9apr1fH0FVARxkgtcV1je4JNyXdugfXQMGxFgNnkeT8zqcbBM5X6+oGAJSAz6hz985YaeY96wNpSfzwsNali3k2CIsDgU6VtHHTJx7H0XnIrqkaWwN95keOe9or8T1N80vflmdbfw+muwGg+BZIciJ/16tNXfgyrldwq/9bR4xmRmWh1F6vnvKsR/92e1RG0kVAxzuYcJ9YYPj3mnM5af60pqObF+izDk1xL9X6ebMGAAWmwe2shAdSO4uOvuh8weF0E4CYvrU6KcmL++bJs+kWeo/TBXgrovKT456zOw54Q3nN856nazmm0MUAUEw6PeOCpB9pzqLoZ9FRaZ2awYYAAJrRaRc7At57DsYBdhaf85HxM/wpyTsNAgDa7FjOgfHjuOjqcn1leiQq+6SWO3VhHCwzlxmAj+niHk1uVnRhnr7ZGpXxZ1xp+Cw7hTnOAAAAyMn4OBDWEWRN8/Yo/rH+KP7Bfin+b7rmQhfm5T0VbG48YPEg/lyao/6s1HYOHEf3Adn7P87SCdFQSi/rAAACe3RFWHRNYXRoTUwAPG1hdGggeG1sbnM9Imh0dHA6Ly93d3cudzMub3JnLzE5OTgvTWF0aC9NYXRoTUwiPjxtc3R5bGUgbWF0aHNpemU9IjE2cHgiPjxtbyBtYXRodmFyaWFudD0iaXRhbGljIj4mI3gyMjJFOzwvbW8+PG1mcmFjPjxtdGV4dCBtYXRodmFyaWFudD0iaXRhbGljIj5kbDwvbXRleHQ+PG10ZXh0IG1hdGh2YXJpYW50PSJpdGFsaWMiPkI8L210ZXh0PjwvbWZyYWM+PG1vdmVyIGFjY2VudD0idHJ1ZSI+PG10ZXh0IG1hdGh2YXJpYW50PSJpdGFsaWMiPkI8L210ZXh0PjxtbyBtYXRodmFyaWFudD0iaXRhbGljIj4mI3gyMTkyOzwvbW8+PC9tb3Zlcj48bW8gbWF0aHZhcmlhbnQ9Iml0YWxpYyI+JiN4MjJDNTs8L21vPjxtZnJhYz48bXJvdz48bXRleHQgbWF0aHZhcmlhbnQ9Iml0YWxpYyI+JiN4MjIwMjs8L210ZXh0Pjxtb3Zlcj48bXRleHQgbWF0aHZhcmlhbnQ9Iml0YWxpYyI+QTwvbXRleHQ+PG1vIG1hdGh2YXJpYW50PSJpdGFsaWMiPiYjeDIxOTI7PC9tbz48L21vdmVyPjwvbXJvdz48bXRleHQgbWF0aHZhcmlhbnQ9Iml0YWxpYyI+JiN4MjIwMjt0PC9tdGV4dD48L21mcmFjPjxtbyBtYXRodmFyaWFudD0iaXRhbGljIj49PC9tbz48bW4gbWF0aHZhcmlhbnQ9Iml0YWxpYyI+MDwvbW4+PC9tc3R5bGU+PC9tYXRoPs/NWHsAAAAASUVORK5CYII=\&quot;,\&quot;slideId\&quot;:483,\&quot;accessibleText\&quot;:\&quot;italic contour integral fraction numerator text italic dl end text over denominator text italic B end text end fraction stack text italic B end text with italic rightwards arrow on top italic times fraction numerator text italic ∂ end text stack text italic A end text with italic rightwards arrow on top over denominator text italic ∂t end text end fraction italic equals italic 0\&quot;,\&quot;imageHeight\&quot;:27.675675675675677},{\&quot;mathml\&quot;:\&quot;&lt;math style=\\\&quot;font-family:stix;font-size:16px;\\\&quot; xmlns=\\\&quot;http://www.w3.org/1998/Math/MathML\\\&quot;&gt;&lt;mstyle mathsize=\\\&quot;16px\\\&quot;&gt;&lt;msub&gt;&lt;mover&gt;&lt;mi mathvariant=\\\&quot;italic\\\&quot;&gt;A&lt;/mi&gt;&lt;mo mathvariant=\\\&quot;italic\\\&quot;&gt;&amp;#x2192;&lt;/mo&gt;&lt;/mover&gt;&lt;mo mathvariant=\\\&quot;italic\\\&quot;&gt;&amp;#x2225;&lt;/mo&gt;&lt;/msub&gt;&lt;/mstyle&gt;&lt;/math&gt;\&quot;,\&quot;base64Image\&quot;:\&quot;iVBORw0KGgoAAAANSUhEUgAAAIwAAACXCAYAAADH0bNmAAAACXBIWXMAAA7EAAAOxAGVKw4bAAAABGJhU0UAAABjFJ+ifAAABzhJREFUeNrtnWFkHVkUx4+IWBFlrVgVFaJqVaywKmpVLRUREVUqIiKirHyoFVWqqiKqRETshyoRURERKmJVVKiI2A9RIiLyIUrUqlUVqqIionTnrnl23t25887Mffe9OTP/H4fSnPfy/vefeffeuecMUXbo8GLPi0YCgMG+F1+92PKiAXKAUrR78cU3zZoX30ASUIoR3zAqXnpRC0lAKeYCpnkB04BSKIOsa1cafD2BSBr8yW/BNBuYCINSfOvFTsA06t9nIQuIQu3J7AZM87cXP0EWEEVLYLmt4sSLW5AFRHEUMEwhFv2vLQCKJr/TIWYJfkX1QCY3rEQILz3Ufs0FDDEMEyfUPGfGi/MYahgmblzGcMMwnPgDy24YhhOvvWjDEIMaLwYjjPIRezIgjJMQs7zy4ntIA3TaQsxyF7KAMNRO7l7AKIde/AJZQBhql3czYJYDL5ohCwhDHaJaC5hFGec7yAJMLAfMsupFPSQBJiao+HhmHSQBJgYJVQOAidrSL+y3oC4JlJzkHvhm2fbiDCQBpfjVi7eE2moQgxpIAAAAAAAAJDNK/23K3YMcIIomL46puAgNACOLVHwAageSABNXKbyGCHsu4H8oU+xR+AHui5AH6Nwh84n/G5AHBFH3hD5FGOYRJAJBZim6+Ow5JAIF2qh0teIbyAQKbBOv2wJWSuDfcy3cmuhLkCvfqMKzwxiG6YVk+WaK4nVdmIBk+eUiFXe7PGUYZhmy5ZeNgBHee/GQYZh3kC2f9GlGGPKim/m1hNqjnFHvXykKBtgKTIA5hrkCCfPFY80AwdZhnxmG6YOE+aFFm9zOaP/P6av3FDLmh6Ah1I1GvSXHU6yUQAF9Uns75Gf6GYb5CCmzT7AWWsWu4ecuMye+aOmRcfQ9lqsRxvrCMEwnJM0uTdrqZ6HEz+8zDDMIWbPLQmCgP/sGiuI5wzAzkDWbXNEGmlOQNsowzCqkzR56BcA+8Q5AXWcY5gjyZg+9AqCDmdfMXCnhcXwZotHfLykM7krM/BOGYbogc3aYoeJzLi0x89cYhhmGzNlArwAYS/AazxiGmYPU2SBYAaCaFiZphzrEMMw6pJbPLSpPeWsnwzAnkFs2atXygYofaJWUOuZK6Sxkl8skFRed2XZbeM8wTDdkl4leATBZhtdcZhjmDqSXyToVVwA0lOE1xxmGmYf08tArAAbK9Lo3GYbZgvyy0CsANsv42q1YKWWPR1T9h5afxzDIoIV493xcx3UMhQxepMAsKh5gKNJPV0rMgqbPAtArAE4dziPGGIZB0+eU80AbsCmH79VLaGUmGnXvJlgBEFa9WE4uMb+W0PQ5pSxQ/EPdNtQwDYOmzylErwBQG3aVqEB8xzDM44zrPhAS5xznWv+l688AGKqQYJybkFlu+rxKyfvk2ORaMaK94W4FBeN0dDjIsGGODRP9Wse5iQl7BkBHBQUbyPFKqdHwef9ynGuFfiC70mdpuZuE7Rk0TI/hsy45zk1MWPuNHyssWj3lt+nziMUk3ya3bBPdapV2cHrfTWbQMAsW2wg2uYm4r72RugXQXCXhXlE+W5ltUfKNSpvc2DSHzLCnqyjcHMMwhxkzSw2Fd0c/ZUzwbXLL9hfdWkXxODchv/org6zwAyW/2WqTG5vhkDfarrJ4Q5S/WwQ3DJ9xwXFuLNQxhaOQNxqvsngDTMPMZsgwpqvqXce5sZavOyn9y33INMwHys4G3hIlL96zyWUT1YW72udm/yT+CbyhjBjmgJKXB9vklkQVnZU6n1vNm3txHvFXuMo0CTdLreGzHTvOLbn0Uu1L3zIHQl3mKvXMRfW7XYu4tHJMM0RyH5VjanC95jjX6MAlCr+TyQm16/rSn3H3l/Evat7ffNsh3tPZOHHqb2Cpg+I/CzJMv8Wk3iY3lDoq34n9J2USqJy/kykGBBnmicX8zCYXCMU0p+x0nAuE8omSP5TDJhcIxHSc49BxLhCK6cDYsuNcIJRhw6BPOc4FQjEd5eh1nAuEskHJzyzb5AKhhPXc4VZF2OQCgZwzXCH2HecCoZieFbXoOBcI5b5h0Ecd5wKhLFLy80g2uUAou5S8U6hNLhBIDYU/s/vEcS4QSpvhCrHpOBcIxdTPb85xLhDKhGHQbzvOBUIxddrqcpwLhGJ6oNgZx7lAIKYzzUeOc4FQrhkGfcVxLhCKqXZ82nEuEMqsYdD7HecCoYjsxQuqh6kKtdZxLhCIyF68oHp0U/J+uja5QCi/GQZ93HEuEMq8YdBvOs4FQnltGPRWx7lAIKJ68YLqc4GS99O1yQVCEdGLF6SH1PfiBenC1PSxx3EuEEpqe/GC9KHu9YSVhhw7zgVCSVUvXpB++gyD/sxxLhAKevGCWKAXL4gFevECNujFC2KBXrwgFqZ+ur87zgVCQS9eEAv04gWxQC9ewKbJcIV44zgXCAW9eEEs7hkGfcxxLhBKu7+i0eOc49xE/AOf+WPcjKOP+gAAANJ0RVh0TWF0aE1MADxtYXRoIHhtbG5zPSJodHRwOi8vd3d3LnczLm9yZy8xOTk4L01hdGgvTWF0aE1MIj48bXN0eWxlIG1hdGhzaXplPSIxNnB4Ij48bXN1Yj48bW92ZXI+PG1pPkE8L21pPjxtbyBtYXRodmFyaWFudD0iaXRhbGljIj4mI3gyMTkyOzwvbW8+PC9tb3Zlcj48bW8gbWF0aHZhcmlhbnQ9Iml0YWxpYyI+JiN4MjIyNTs8L21vPjwvbXN1Yj48L21zdHlsZT48L21hdGg+DWxRXQAAAABJRU5ErkJggg==\&quot;,\&quot;slideId\&quot;:483,\&quot;accessibleText\&quot;:\&quot;A with italic rightwards arrow on top subscript italic parallel to\&quot;,\&quot;imageHeight\&quot;:16.324324324324323},{\&quot;mathml\&quot;:\&quot;&lt;math style=\\\&quot;font-family:stix;font-size:16px;\\\&quot; xmlns=\\\&quot;http://www.w3.org/1998/Math/MathML\\\&quot;&gt;&lt;mstyle mathsize=\\\&quot;16px\\\&quot;&gt;&lt;mo&gt;&amp;#x2200;&lt;/mo&gt;&lt;/mstyle&gt;&lt;/math&gt;\&quot;,\&quot;base64Image\&quot;:\&quot;iVBORw0KGgoAAAANSUhEUgAAAD4AAABDCAYAAADEfbZbAAAACXBIWXMAAA7EAAAOxAGVKw4bAAAABGJhU0UAAABCWPayIgAAAs9JREFUeNrdm89HRFEUx6+RpG1a5pGRjLRpkbSKzHpEWmYMs8pol2QWSaRlRrTK6B9I+yStokXSIsMsktEikhZJhnrxIpr5zvtxzn3f2+Fsxrvfe77Pe/fd83HHmL9x4Odnl1wz/LEO6t9HA2fBwBsHjN+C+md6DW6CwVPEpqdB3Y0wAlUgsEdsvAbqroYR8IDAk58ZQtOZoLZudXthhS6ASIHQeAHUexZFqASEjgmNH4N6i1GEBv386CL0/fsQkelhP9ug1oGogkfgLq4QGa+AOo/iCOaB4BWR8WtQZz7uSvkIRMcJTOdAfa0kwrtAeJvA+A6obyeJ8KTWHRX6dqMnMqf5Ds2naFx9DVqVXjWFAn11Kja+k4MpmEb7jHZQs0icgLtbTsF4GdRzIjnRktReWChQL7EoOVGfn69gslGLprOgjheN7vEgab8rFJtx8VLcQFiKJWe07naT2PSd5mNWJTau+rp5xMY97cXlnNC0lU9qidB40YZxa9tFTbyk0SCsKsxH0yjNg0KuLeMlq61xLwgwITjXBBsMQVhq1wW8xI6lWpp4iQbtRlhLUkXc2qttXRsvMWKpNPYLYlgqyY6qZAsvsWGpU1t4KQmWehHumkaA3rMhOpywL9wnbxhHjqMgLNWIoddIAy9pYKkoxU6nhZc0sFQtgk7NcNBcESwVdkHKKCyUVgJhqYUQ48VOL9mOpJsOsdNLtqPXNhOdlhpiwUsajQU6LbUCxtWNA4FayUsw7tJwnryIFAhLjXW4ftzwnrURw1KdTkttseGluIEA4UOH6+8Z8ZIGlvr9zs4ZN05QimCpw1/XHbLiJQ0s9e5nf5BvzHhJA0stB0mNl+LGIjB22gMvLbhsHGGptit4SQNLufhvJxEs5Qxe0sBSTuAlDSzlBF7SwFLO4CUNLOUEXtLAUk7gJQ0s9bONHTD/NOqu46W4kQ0e+U6ZtVXEFy5qE7exenOJAAAAcXRFWHRNYXRoTUwAPG1hdGggeG1sbnM9Imh0dHA6Ly93d3cudzMub3JnLzE5OTgvTWF0aC9NYXRoTUwiPjxtc3R5bGUgbWF0aHNpemU9IjE2cHgiPjxtbz4mI3gyMjAwOzwvbW8+PC9tc3R5bGU+PC9tYXRoPixakPQAAAAASUVORK5CYII=\&quot;,\&quot;slideId\&quot;:483,\&quot;accessibleText\&quot;:\&quot;for all\&quot;,\&quot;imageHeight\&quot;:7.243243243243243},{\&quot;mathml\&quot;:\&quot;&lt;math style=\\\&quot;font-family:stix;font-size:16px;\\\&quot; xmlns=\\\&quot;http://www.w3.org/1998/Math/MathML\\\&quot;&gt;&lt;mstyle mathsize=\\\&quot;16px\\\&quot;&gt;&lt;mo mathvariant=\\\&quot;italic\\\&quot;&gt;&amp;#x222F;&lt;/mo&gt;&lt;mfrac&gt;&lt;mtext mathvariant=\\\&quot;italic\\\&quot;&gt;dS&lt;/mtext&gt;&lt;mstyle mathvariant=\\\&quot;italic\\\&quot;&gt;&lt;mo stretchy=\\\&quot;true\\\&quot;&gt;|&lt;/mo&gt;&lt;mover&gt;&lt;mtext&gt;&amp;#x2207;&lt;/mtext&gt;&lt;mo&gt;&amp;#x2192;&lt;/mo&gt;&lt;/mover&gt;&lt;msub&gt;&lt;mtext&gt;&amp;#x3C8;&lt;/mtext&gt;&lt;mi&gt;p&lt;/mi&gt;&lt;/msub&gt;&lt;mo stretchy=\\\&quot;true\\\&quot;&gt;|&lt;/mo&gt;&lt;/mstyle&gt;&lt;/mfrac&gt;&lt;mover&gt;&lt;mtext mathvariant=\\\&quot;italic\\\&quot;&gt;B&lt;/mtext&gt;&lt;mo mathvariant=\\\&quot;italic\\\&quot;&gt;&amp;#x2192;&lt;/mo&gt;&lt;/mover&gt;&lt;mo mathvariant=\\\&quot;italic\\\&quot;&gt;&amp;#x22C5;&lt;/mo&gt;&lt;mfrac&gt;&lt;mrow&gt;&lt;mtext mathvariant=\\\&quot;italic\\\&quot;&gt;&amp;#x2202;&lt;/mtext&gt;&lt;mover&gt;&lt;mtext mathvariant=\\\&quot;italic\\\&quot;&gt;A&lt;/mtext&gt;&lt;mo mathvariant=\\\&quot;italic\\\&quot;&gt;&amp;#x2192;&lt;/mo&gt;&lt;/mover&gt;&lt;/mrow&gt;&lt;mtext mathvariant=\\\&quot;italic\\\&quot;&gt;&amp;#x2202;t&lt;/mtext&gt;&lt;/mfrac&gt;&lt;mo mathvariant=\\\&quot;italic\\\&quot;&gt;=&lt;/mo&gt;&lt;mn mathvariant=\\\&quot;italic\\\&quot;&gt;0&lt;/mn&gt;&lt;/mstyle&gt;&lt;/math&gt;\&quot;,\&quot;base64Image\&quot;:\&quot;iVBORw0KGgoAAAANSUhEUgAAA74AAAFaCAYAAAA5NIG8AAAACXBIWXMAAA7EAAAOxAGVKw4bAAAABGJhU0UAAAC3lSG0sQAASg9JREFUeNrt3Q/IT+f/+PFXuruTJEImE+lOkqSQyYSSJEmaTAhZkrQktS0T0rJMrE1b625J0l2bTCZTkqQlTSaTyZKWJClkundnat/z+rzP/fX23vuc67rO+5zzvs55Px919fv+PnNf53pf59/1Otc/EQAAAABlNS9IN4I0lKoAAAAAAJTRrSD9G6QrQepPdQAAAAAAymZakF6Gwe+5IPWlSgAAAAAAZbM5DHw1nQ5SG1UCAAAAACibw1XB70mCXwAAAABA2Wige15e7/ll2DMAAAAAoFR0casrVcHvBWHBKwAAAABAyQwK0rWq4Ff/7+FUCwAAAACgTHRP3+tVwe/9IE2mWgAAAAAAZTJGXm1zpKknSOuoFgAAAABAmTyrCnx7U5dUhkMDAAAAAFBYuqDVN3WC3uqhz4uoJgAAAACAOhUTQBY96X6/YznFAAAAAEDg+2+Jk84D7gxSB6caAAAAAAh8y56mc7oBAAAAgMC3jOmEsN0RAAAAABD4ljBdDtIkTjEAAAAAoGj6BGl1TMD7WNjTFwAAAABQAj11gt6zQRpG1QAAAAAAim5SnaB3K9UCwGcDgzQuSG8HaX6QVgbpvSB9HKSdYVrpcfmHBGlCkGYHaWGQ1gRpU1XZd4a/DQAAAI0bFKQbVQHvoyDNoVoA+BbkanC4J0jng3QvSP+I3QIFl4L0ZpPLPzpI7wbpQJAuBumB2C+wcCj8/QAAAEimf9gm7G1f3QnSKKoFgA/eCNLm8CFlG+RGpb+CtLgJwe7uIP0uja8uqIHyFC4JAAAAZ21BOievd4oMploANJv2zn4ZBqtpL0+/IYfyd0ill/aflMuu9fEWlwcAAICT41XtqTNB6keVAGg2naP7t2S3L5sGo7MzLP/WjAL23qRDvN/gMgEAALCyt6oddTpI7VQJgGb7WvLZlFyHHrelXHbN7/ucyn+WSwUAAMBodU3Q20aVAGimvkH6QZIN/f1VKotdadJFox5Z/m2a83114alLkqz3+W5V+TUgt+3tHsdlAwAAEGmyvNqv91zY3gSAptEvbz85BIsaGGrP8PyYB9jA8L93BulJRD5HUgx6f3Eov5ZHV3Z+W6K/Ouoc55Xhx4CoecK7uXQAAAAi25d3wjbT1SANoEoANJtLT+/34r4tkS5dr3vj1q6sfD6lh+pFse/d1WB1iOMx3gz/rrYn+xCXDgAAQKT1UhlZN5SqANBsBxyC3q2WQa7u9fuZVHph44Y9Nxr4atD7o9j38s61yFOD4nfDoFYD9bhFsgh8AQAA4vWhCgA0m67ebLPdjw5tNs3H1SHPe8RtNeWfGiz/Z2K//26HIS/t1T0ibtsffc0lBAAAAAD+miT2izitNOSlPan3xH1hqZ0NBu1pbZ20RpJt37SGywgAAAAA/KSLQf1hGdyZFnDSADrpnrlvJyz/OIdAdUNKAXS9gPpNLiUAAAAA8JPtCs46Rzdur7W+DgF0vX1wk+zjpsf81fIYXxryGi3JenoZ5gwAAAAAHtss9vvzmvap3ZQwaLTJO4rtYlx/iHmvuCMJy6/DuvtzKQEAAACAf1zm9W6wyM92G6HaoHd+wvLr39kuPmU6Rn9J1turQe8ELiUAAAAA8I8OK7YdInxRzMOQ28RtBeR/w+PPTlj+gWK/gNYRi/zeShD0nifoBQAAAAB/fewQ4NkEpwMd8nsUHr9vA+XvtDyW9uLaLDr1tkP5ddj0Bkk2JxkAAAAAkIPRYj+s9weHfOMWyforzGtlgwGv0j2EbXuXP7PMU4c6x/UgP5FKz/F8Al4AAAAA8JvLEGcNLjsc8taAVrcD0t7YQ1JZRXmrVHpT+6ZUfu1ZfmBZ/ifhv3fJ+8Ow7Jp04Szt2Z1AsAsAAAAAxbFV7If0fulh+b90KP9WTjcAAAAAtBad6/rEIXDs8Kz8U8R+iLMO5R7IKQcAAACA1mK7IJSmHz0s/1kpdm81AAAAACBD2nvrsk/tFM/Kr/OEXXp73+SUo6CGUgUAAABAMoccgt5LHpb/vEP5uzjdKIA+QZoUpKVB2hek40F6Hl7D86geAAAAwM04se8t1fSeZ+Wf61D2f8N/D/igX5DmSGULrnVSmW6gAe7tIL2MuYYHU3UAAACAmyMOQeMjqexp65OLDuX/Tdh6CM233hDYxqXrVB8AAADg5o0g/eXQ6N7jWfl1KKhLb/UGTjk8sDBIV4P0OEg9joHvwQzLNSJIK6Qy9eFMVflehv+vDrXW3mjtlf4qSMvCv7ExKEh3w9/QySUAoID0w7+O0Nkvr0bnPA+fjy+C1B0+N0+Hz1F9ng6n2l6zo+p99gHVASBPexwb3eM8K3+XQ9nZwgi+aq8Khk3X8eIMjq0fhC5Jsh5oTTrqYrVEjwbpHwbSvf9+OaccQIHMCAPdFwmfkboOySKq8X8fSruFNVcANEHfID1wbNz65A1xW4n6CKccnptouIZfSrpTDdY7PgNMSRuFuq3Yp0FaFSZdmOtezb+byKkGUBArUnxGXgvS5Bauy6469QEAuVjj+MDe5Fn5dzqWfyGnHJ7ra7iGL6d0nGFBuiDm+fw6JHmJVLY761P199pLPF4qK053hv/W9j7s4TQDKBBdhPBhkJ4F6bsgvR+kBeFztE/N83tW+N/jnq/6AXNrC9bjrIi66MMlBiAPLkMbtWd1iGcBgktPlfY4sagVitDAiruO96ZwjElhIy7qGM/CRlm7Q559wsbeY4t78RynGUDBjEkQoI0Pn3fNWK/BN1p3NyLqYTyXF4CsTRG33tKznpX/Hcfys5gOimCOZDtqYbwhOP1TKr27SY0M0k1p3uJcAOCbTTHPwx0tUgdbYupgCZcIgKx96Rg4+rZ371lh716Uz0aJHx7XyKiFQWFgGze0eWQKv0GH/8WNxljKaQbQYpbHPBPnl/y3Dw3S05jfv5vLA0CWdJjwEynuasjjHINehjmjKL6T7BaXM+3XneZKywtjjtPBaQbQgnZFPBP1Q+GAEv/ubw3vnu+4NABkabFj4Pi9Z+U/4Fj+zzjlKIhnks1X8WmGe+RmBr/lYp3jdHOKAbQoned6XbJbv8FHkyzaaLe5NABk6QfHwHGlR2V3XdRK09ucchTAVMN1PK+BvE8b8v4gg99Tb2jfSU4zgBYWtY6DbgU3rIS/12ZvelZ2BpAZ171v/xG/hjnPdQx6NUhmmDOKYJvE74+btGEw3OI+mZXB72kLy90KvRoA0GgwuKtkv3O9Q1ttKpcFgCxslmKv5nzIsfw7OeUoiPMZ3YfrLO6T9ox+U+1WHqzeCaDVbZDo9UjKQhdTdNnffRmXBYAs/OIYOG7yqOw6zPkvx/JP4pSjAPpLZbhX1HW8vYG8j1rcJ1n5quY4wznVAFrcIMl39E0z7HdsqzEaCEDqXFdD9m0153eF1ZxRTksM1/K0BvK+3MTAd1XVMR5zmgHgf65FPIv3leC36X7x1R9yX1i8g45zSQBI28dS7GHOnY7lP8ApR0HEbffwvMG8n1vcK1ktLLKo6hjHOM0AENueuVKC33ZBXl9nZbvYdVQAQKp+cwwcN3tUdu15dh3mPIVTjoK4H3MddzWYt83X9jEZ/a7qxeh2cJoB4H9WSfQKx0UeqVa7mv9aid/XvToxQg9Aat52DBp1NechHpV/pbCaM8rJNAVhbQ6Bb1YLiwyrOsZCTjUA/M8CKd88335S6bmt7b0eZNlum8llASAtBxwDx0ueld917+HPOOUoiC2Ga3lEg/l3W9wvJzL6bf2rjjGIUw0A/zMy5nm8qqC/6ROJXlzUZsrNci4LAGm5K8VdzVkbz387ln8+pxwFcSbmOr6VQv43Le4XHV43NoPf1i/M/z6nGQD+X9+Y5/FXBfw9Ol2menRRZ81/P2XxHvqKywJAGmY7Bo2axnlU/jXCMGeUU5vED0X+IoVjHJPmLmanQ/pmcaoB4DVZrevQDNWB7dMgDa75718JKzsDyMmXjoHjL56V/0fH8ndxylEQiw3X8qIUjvG+FHOkBwC0YuB7umC/Y6HFe2SFxfuHLe8ANEx7lJ44Bo4felT+N6Sy0JZL+VlEB3kbKpUFog4F6ZxUvnj3SKU391mQzktlS4faea4HY67jF5LOyIVRDveOHnM6pxMAmhb4PihYG/NOVdmvR/y76ZbvoHYuCwCNmC3uw5wneFT+NeK+GvVATjtyoHvfrg2D2peW1+fDIE2syuN2zL89l2JZTzvcQ1rGkZxeAMj0/RH1DH5aoN9Ru0fvrJgA2eY9yfosABpyyDFw/M2z8p93LP+PnHJkTBcl2SqVr/K1159u36D7X08KGzZK58t/XvVvdKE5/ardYbiWP0ixzJMc7yNdVGswpxoA6tLFnFaFbSxdH0GH6XaHwZ2O9tFtfY6F74p6+6QPiHn+dhekDnTHgerVmo8a/v0ti3fPai4tAI1wXc15j0dl19WcXYdpb+CUI0P6Ur5f57q7HKQZhr+tns+7LrxW467lySmX/RvHe+nn8B4EympekG5IZaoCYKL7km8LrxnXkXS6ZVz1yvlzY/5tT0Hq42hVmZ+Leeu97yzqqZPLDEBSsxM8nKd4VP414j7M+U1OOzKg82QvSP0v8y4fW/aFf3csbAjluciHBrGuH8J0qyVWSEdZ9fZAXRE+8iD++a8fDl8kaFPVBrS9PZpLJX57Od/NFPcRSjss3zkAkMgBx4fyPc/K/4Nj+S9yypEBHc72vM71pj2/Ex3zGh7+7TNDIyqrlcknhcG6a08FUEbT5NW8Q51T35cqQRW9HnZZBLw64mdLkKbKq8WZ+ofvjmtSfzjvNiluj69O46nu9b4lr6b2xDHtYtD7bgQAZ21hIOvSwD3kUfmHBOlvx/Lv5LQj5XuoM+Ja+zMMYpO4bXEtr8jwdy0T954KtghDWW2W17eRYYQDej+KmJ7VF8N/ZwoSj9YJbK8UOPDdUlPeeZZ/Z7vDwCAuPwCupiRo3Pq0DdA7UuzVqFFsg8NGTdSqx2MayPuUxbU8POPfty3B/fUtlwVK6nDVdX6S4LflrZf4FYhdp7ionx2etT73eup8+MdVZT3l+Pc9Fr9/AZcgAFd7HBu1f4lfw7y6HMv/B6ccKdGg82ZMg6fRRadMge+NnH7nFwS/wP9ooFu9g8BpYdhzq9pveAY+SPgOmCpuW8r5qnoUlA4Bd/0IfE5YpBRABn6R4m4DlGQ15y855Ugp6I1bAGpZCsc4Y7iWP8/x9x5JEPx+w2WCEtL3TvXw0wvCglet5ivDs0/XdRjVQP62q0Gf9rR+arfF25UgD5stNg9zKQJwoSsb/+PYmF3jUfnnJmiMz+a0o0E6hOt2DgHpY/FrysHRBPfbPi4XlJDOLaxejEj/7+FUS0vYK+Ze2I6MA+vedMzTOroqr+9Hn2RUxFqL33+eyxGAiw8TNGSHeFT+TseyPxGGpaExtb09tem6pDfvL26O0wtpzvzCkwmeGdu5bFBCQ8P7vbqXbzLVUmrrDc86ne87I4XjrLJ8tvq4l+26mjIuSZjPfLHb9gkArP3k2IC95Fn5HwkrzsKfwE+D0fEpHaef4Vo+26Tfrx+Ofhb34Hcdlw5KaIy8vrhRD9d6aU0W83ZFW1I61hLL5+r7ntWRjoR4mNJ7qt2yDhhpAcDKQHHfBuhjj8o/IUHjeyWnHQ3YLvn1bC4wHGtrE+tBe7ruJLj/5nIJoYSeSf2PrGy1Uh79LJ55aQ67tdnH9t/w3/lkn7ze+93oh+AHUqxdRgB4bGWChusUj8r/sRR7mDaKZZbh2rol6Q49Xmc43qQm14cu3PLQ8f7TOctjuJRQEjrt4RuJX+BoEdVUCvsMzzbtCe5I8XhLLZ+pHR7V0Xh5ffRDGus7HLeogy1cngBs/JAgcHwvDDi/lsqKezpUWr9y/iaVBQx6k01P8j81f3MpzOunMO/PpNKrtUYqcz3ekkovda9fHcvOIghISntu7km++wnGraL8yJN60aF/zxzvQ10EqJ1LCjVOifv7qChJp0eM5RQXVm1AVy/tSvmYq6V481urt/l6IOmsdP6pRT0c4RIFYJJkmHPR005OOxIyLaKWxUeVWzHHO+pR3ejw5ReO9+IXXFJoocC3d9inPkc6ONWFc1rMI1kGpHzMvVKsj/nLa8q2KqV8bXq+r3CJAoijw5UvtljQ69swbRTHDItrK+2VXIcZjrfcszpaluB+nM6lhRYKfLn2i2myNGfV+i6L4x70pI50/nP1iKg0F0G1WcuFlZ0B/L+2MODTIcM/inm4ZpnTG1wOSOCa5L+6sml+72AP62mzuA95Blop8D0hbHdUNKYAVIOuARkc97rF9bTUkzra7cG9xUgKoIXpvIp3pDJPtpUD3dr0dxj8vyvs5Qs7Kyyuq1kZHDduy6SrHtfXV4735AouMbRA4HtZmr8YHdzp6vWmub3fZHDcNovj/huWr9nGSPx+83mlxVyuQGvRB6XOtdNJ/v8Q5BrTkyDtCdKbXDqIcUvy77XUYWNxc2b3elxffYJ0weE+vMQlhgLT6z1uESKd+8mevsVlM4plWgbHnSfFGTFz0pM23TYuV6A16CJVH0plVWQCWvekHwkOEQCjDpt9FDdmcFzTMGff98LV+cmPHO7BcVxqKLh6PV5nw3sBxWX6iHcno+PusHhu+vABdIH405br4nIFyk3nq+5xbGCS4odB6/ZJDIGGbaNHe2WzmNv1c8wxu6XSy+S7pQ733mYuNRTYpDrX9FaqpfB0yphpuPG+jI5ts/jozCbXT1sY+Ge1j3G1XcKaEUBLB7waoP3lQbCo+7Tp/r26pL5+bTsUJg3Id4Zpk1T24a1OH9b53z6u+psvw3x+DPP+Pcffq3OiF3KZtbwOsVuoJo9GdHU6XqA6PGd5z33H5YaC0v29b8jr+2vPoVpKwWbEz7wMjjvY4rj3PaifbTVl2p/hsWx2DdCPFH24bIHyaAuDyGYEvPr1cYNUhljq0vJDmlQH+gW2M6ff/LWks/k6islmqFkWCzMdkeyGVrdLpcf4Zk51ONXyXrvB5YYC0vfDJXl92OsoqqU0PhHziJ8sAi3TVJcse5ptDQ/S86ryPJVsdxqwfZeM57IFykGDzd+lOb26Gmj7NPw3z/2HfxXm/raqq2L+ujwo5WOOEvPQukbmw84M87ieYz1esbjPnnO5oWD0Q3T1iIZL4ucWY0juuOG5dT6j4561eGZObHLdHK0pzwcZH6+PZZttCZctUPyX605Jb5XmvxP8zRGP6qN/wrpopP509ecpXIotZZjFdZHFlkLfSrYLqSyX7PYdjvKBRV32cMmhwEHRGamsxI5yMX38zGIbo+Hi/0r4M+W/08Pacziuzdacn3DZAsWlw4nT6N3UwE3ny66UytxV179/16M6WZmg/NpbPloqc4gfCcEvzGwWZvo25WNqT66pt7ezwWPsD/P5M8e6nG9Rly+45FAge6uu3dM5NfqRv+eS/1SXbdKcKTa2tOf1Rk151uZ07OPCehFAaWmQ9UAaG56sPbW6OENbVb67E+T1hkf1csSx7I9q/r4tDJ7/kGQLeQ3h0mwJnzeh8XHK4piLU2o4PM2xLvsJQ51RHqtrgt42qqS0egzPrQUZBJV/SnO2T7JVu69xntNmvrJ4l9zhsgWKR3tIkgxJ7p2TujkmQPtN3Be18kWbuPfYxg3Tfi9Bfmdp6LQEmy/Lae6lu0TsVqxstGfptjRn9UvTb7vLJYcCmFwVDOn8Xra+KzfTc2tMysdbbnHMdU2sj6FS+Wia9arWUVYJKzsDpfOOJJuPqgHZbEPeHQny9Wl/zbkJym/qIRsYpO8d82R/xvK7ZXEdpLWQjS6QZTO640KDx+kjrw+lznNxFNNvO84lB89V71mqcz8HUCWlZ+rxTfsj+HXD8W42uT4OST6Le0VZYNlGm8alCxTD2+K+VZH28M63fABvSBA4dnhUP3vEfSGvgZZ57xS3+b4DuVxL7bnFdZDWV+VjYX7dhuPtaPA4Y6U587JsVuPcxSWHAlgvldEJQ6mKlvDU8NxKk826EvObWBfTpfkrS9tMm9G0jEsX8J8uwOQy7FYDZO2NdRlq9aO4z2n1ieswbdeVD7U+bXvbd3LJltoLi2sgDRvDvHTLH9PX/pkNHmtxTX5dOdXlGMl32DiQJYZRto4LOQW+1aMJfFy0qd6CVoebVBabj9L7uHQBv+kWPS6LLenwEte9ZfuKe29yp0d19Ka4DwH/OMFx1gi9vjCvrpxGo2dWGGBrmmQ4VrdFg3t72DiKmge8Rf67hVAecxRN85cfE0wA8JBpMc20mFZy1k6RYU2sh4/kv6vwj2pSWWz2OGbqDOA5lzmmByTZvJIk82MXelRH70mybYySOCTM9W113Rbnf3gD+Y8PA75/w0aFae7SSUN+a8W8GN3hOvluzKEuDwpf5wEUz0bJfo6vTkExzSVe1MQ6GFXnffhNE8tzWNx38wDgkXcsgyzt7WxkoanPxH07JJ9WrDzrWP7fGziW9sDfFbv51Sinaxbnf0nCvPWDzMOaQHVLAx9Z5smrntORMf/ufJ18deuMLHtbNe+4hbteSvN6DgAgzjjDc3lEg/m3W7xrPvWw7TWhieXZZdkGZB4+4CENsO5ZBr0rGzyW6/zYHzyqpzfEfZjzZw0ec6Xlcd7kMi6loxbn/kSCfHWebu9cfg1+e3uNuwzHmhORny440jvnydQrENWrsD3Delxt+F37udQAeOymZNcT2yl+D9mttyDq1SaXaa1l22wJly7gH9te2A0NHifJ/NgPPaqnd8V9mPPbKRz3d4vjrOEyLqX1ltfZZIc8tVe3d+7wS3l9saqfxX1Inc4L7h0ubeoVGBCTtwbEWazOqStwxn3YuydsCQPAb1slm2kaHxme+WekuaPudEePZ+JfD7TNXr6avuXSBfwyWirb7Zhu3j0pHGuz5Dc/NgtHxH2Ydhpzb7ZaHGs3l3IpDRO7Ba7uS2XV4jgaVF6q+bsVNf/mmbhtnTSjKui1WZ3ZNIdYg9DhKddh3FwsrdtZXGYAPKcf8B7GPDeTTBUxtS1ONTno1d8cNQS72T2p2y3bgQ+FRRMBr9jsSXs+pQDuomPg+IdndXXPsfxnUzqufvE09ZR3cSmXlu0iZxq06h6742qunXVSf15tvbn6pu2TPg1f4tpD+oG8GrZ8zrKBZPOV/LbEzxF2sdtwrLVcXgAKIm547QcO+Wh7zjS82YfpH6diyre4yWVzac/yngE8odvgPBHzdjlvpnQs12HOX3tUVxPEvbc6zWHapm2mznM5l9YIMffEuqb1Ecd6mSAvHQrXz/K3fGOZp84/buSLvq5bYFp1cyOXFoCCOR7xPHth+czUdRpuGp69i5r8G/X5fVL83U/YdgpSda/vCC5doPlshh5/nNKxFiZoUK/xqK42JSh/R4rHN60mfZHLudSWphTwaqNmXsxxnjrmp8FlewqNtrihdi7zl7U3WnuV41ZDfxbWJwAUTV9De+B4GLj2rXom6od7XaPFtIaDPs+buQqxlnW12O1moelYkKbmWLa54TGTvHs1+NWe3zYuYaB5TEM1tLd3YErH+jLBg8KnlYp/lOYO0zbNL2ZLo/JbLuZ9Fk178Jrmz9oOq34uyRa7u5ew7LqCpw7j1jnCg2saI7oNkQ57+1wqc51NH4g6uJQAFJgGT7ajZ2zScWnueiptYUDZnbD8+j46LZVdEFakWKYjYd3oPOMXKdW15nNFKtPTZnApA/nReYCmocd7Ujye6zZGv3j2knki+W5jVOuAMNQZIuOl/nxd07Vhu4CTBoWPDfkdkWR73vaR179+a+A8tOq/ac/u+1KZL5xkyHVcuiOVnmAAKAt9rpt6caPSLaks0OTD/uXtKT7rD3pYpqjEOwnIkc0w50kpHWt0ggfCxx7V1WxpzjZG1XYS+KKK3pu6cJMOBdbhyT1h0i/f+nX6aBhYJmnUjJXKkLdnYZ76/+rX9A8abCRNC69VLa9pBWodpqe9uNoDfVeSf1nX+lnE5QKgxMaHQaz2Tuqol+7w2d0dPm+vhf9Ntz3SaR7DqTIAreYXQ6Px9xSPtSZBo/Utj+pqpzRnG6NqptW3j3BJw3PTw8bXugR/OyJssB0M87gTBvnVAf+t8L/tDYPddqocAACgtdmssJzmvrC28warF+DxaQGA3x3L/30GZTBtPXCAyxoAAAAAXplkEbwtTPF4rgva+NR72SHuvdXvZVCOH5twTAAAAADFpdMb1obx1SWpTIHQ6WA94f+ta6voiDpdQLRPGSvAZmuetFZUThI4rvSort4TP1ajNn08mMJ9DQAAAEAqq5y7Loiq8caWsgXAphWCdQXjtIYaJ9n/1qdtjL6X5m5jpEaLeWj6QO5vAAAAoKXp9pe3pbFVx29KZeG8UjAFc3dTPJbr/re/e1RPSbYx6sygHO8WqM4AoBX8m0PSbb16F2/TtS/OSmX/zy/Chs1ETgMAIKSjbC9I9BZmW6Wyw0bv4p+9W0nqqvAPpP4e2fPKUDGmFZ0vpnSc/kH62/FFv9WjepqboKHyTgbl6GpCsA0AiKZbhp2Uygrjae877ZKeh++IJVLSuVkAAKO14fug3oLBqy1jtu/q/L1+fJ1T9Mox7YuZ1p6wCxO8xH2aq/qZY9l1OPKQlMug+5maep0Xc78DQFPpkLDNknzf6TSSfrHfHr43AADlp6NTo3Z+0YWshjnmd6JOPg8T5FOowPdSSsf5MsFL26dtjH6T5m9jtEbym48NAGiMfjW/4fju0I/Ns+S/e09rD+4Aqay0qetlnBK73mVdnGQepwIASv++ORfxHtD/PclH0EFSf9jz2TIHvvdSOo7rNkbfe1RHSVaj3pRBOUx7CB/hvgcAr2xweG/cdmyc6Ff3Lyzz3sapAIBS0gD1csSz/3IYFCe1NSLfpWUNfP+WxodK2ewVXJs2eFRHmxOUf1zKZbAZKv4W9z4AeGWxZP/BVNegeGaR/25OBwCUiga1lyKe+WkMS9agut7ooltFrTBTL2IaizR9mCBwHO1RHf3kWPa7KR+/zeI8XRSGOQOAb5Y4vDtGNHCc+ZbHWMYpAYBS0CkwZ2Ke92lNc4k6xsIiVtpZixflZw0e46I0f//bRjyS5m5jZDM/+h3ufwDwzmrL98a1FI71rcVx9H02iNMCAIV3KKdYZHvEMc6UrdKq5/km7U18QyorHLsEjgc8qp8p0txtjBZa1N8lobcXAHxkE4xq2pvCsWzXo9jBaQGAQtsY84zXIc5pfuCMmrKjQ6CHFq3iNlm+KN9LmP97CQLHSR7Vz25p3jZGOk/4iTC3FwCK6rzlu2NuSse7Ina7JgAAimlykF7EPOM3pny8CTHHWlW0ynvL8qWsvb5JVgX7QYq9jdGvjuX/JcWg12YPyE7ufwDwUh9D46Q3dYf/Ng2dlu+q6ZweACgcXXD4lsTvDtAng2NGHa+riJVou9VQkiDrb8fA8ZBH9ZJkG6OdKRx3tNTfN6s26YJXQ3gGAICXZlq+N46neMxVlsfczOkBgMLZZ3i2r87ouHHDqgvna4fAbo1Dvkm2MVrpUb0k2cbo7QaPqcPdbBbT0iHVDHEGAH/tkvy377NdRfowpwcACsUUV/0p6ff2mgJfTcOLVpGzxW0Oq+3y1a7zYzX51IP5vWPZdT5uI8O0Pxb7hcBYxRkA/HbZ8nk+MsVj2u4bfILTAwCFctXwXN+S4bHjjru4iJXpsuWQBmdbLfL8TZozPzYNbWK3sFR1+j7hscY51v/H3PsA4LUBls/z2ykf1zbwPcUpAoDCWC/mtSL6Z3j8uGO/X8QKnSvuvbM6H3dgRH7Nmh/bzPpY43gMrTvtFXeZB72Hex8AvLfM8pn+ecrHXU7gCwCl0h6k+4Zn+lcZHr+PFGd9JidnEwR7d6X+NgxJ5sdO8aguvpbshmnr6mi6jdQjx/zp6QWAYjhs+Vyfn/Jxt1se9xinCAAKYZvFM31yhsfvW9b3yegEwVhv0qC5emGnom9jlMUw7Tel0qv9wDHvv8S9NxkA0Dw2z3nd6ijthUi+s3yv7OcUAYD3+kll5eS45/n1jMswzHD8c0WuYJ0fZLvAUr10SSq9mUmGTfsizWHaOpz53SD9mLBetUd9Cvc9ABSG7Y4GJzM4tu3H68WcJgDw3laL5/mWjMswz3D8h0Wv5CTDlBtNPq1S/KE0Nkx7YNio0MWunjRQJ7opNPv0AkD5GiqaNqZ83DmWx9VFUNo5TQDgNR0R9KfFM31ExuVYZDj+szJUdpLgL2n6W6IXyWqGHx3Lr1/YdZ6zzsHVIdL/NFgfD4TtigCgqM5ZPuvHpXzck5bH3ccpAgDv2azSfyGHcpgWTewpS4VvELcVh5Mmn7Yx6p/Tb476APClZx8BAAD2dK2KlxbP+zspH3eG5XvmaZCGcpoAwHs2H1E35lCOj1ol8FWzJfmCV64LOOn8YB0evDsMuvVLx1tSWXQrj4WvdFhxnj3d1enH8HcCAIrLdh/dNLee0A+2ty2Pu4JTBADeG2X5TB+RQ1lMuxS8LFvlDwkD0n89SPeksuDTxSCdD9NPUlkcqzpdqvO//VD1N5p+D/P6S5rXw9splcW0AADFd1DyXVxKPwqfsTzmXk4PABSCzRZGl3Mqy3FpoR7fagvDQPFfUsNzeLVXezT3NQCUik3P6wtJZxTTIKlsJUjQCwDlctPiub4tp7KYYr/nZT4RuonxmiD9QQDrlHTBK+0110Wr+nM/A0Dp2G6FdzqFY80Suw/RuoLzak4NABTGOMt3ycQcyqIrS5vWrXjcCidFv1brUK0fpPFVjMua/g6DXf1Q8Cb3MQCU2nrLd8PmBo4xOUgnHALsMZwWAB5YVaL2fdZshjnntXeuTRB+sdUuZv3KvZNA9/9XqP5aKsPC2YMXAFqHaR5UbxqfoOGhewNfscxfVwKdxekAQOBbyMD3vEUZDud03pZalOVYq17Uf0nrBbp6cX4mlV7dN3iuAUBL0uFgLyzeGfelMt2lNk2Qyn7wC8MG4r6wMfHY8l2kQfF2KU8Pb1tEPdkkAAS+RQ18bbfEW5bTedtlUZbOVrygZ7dg0PsuzzEAQGBOju8ebRTpap66grR+jR9cwvrclbBunnEpAgS+BQ58F1qWIa/92G1GMq1txQt6T4ILR7cY0jmw2mt6T5q78FSS+bt8WQYAqE9yfGf9HKRNJQ14ex1LWDenuBQBAt8CB76fWhz/Vo7n7aFFeRa04gX9q7jPha1HF4HSIV+zpdKjukYqc5t2hukz+e/+vGfr/G8Hqv5G04Ywr5VSGU42RSrbCWnwqsMKHjiW/3ueYQCA0NUmNL5ehO+7cSWszzsJ6+QbLkWAwLfAge9Ji+N/m9M5G2ZZH31b7WJ+I8FF86FH5X9LGOYMAMi2cfBdkNrDpA2F/mHQOk8qw9t0ztYWqSxaogtU9Ti8k7QhVJYeYNs5bvXSCi5HgMC3wIFvt/gzv3eJRVnutuLFvCbBRTPao/LvFPdhzmX9usHK3CQSqUwpD8sty+I6D0oXzNIRSmcs838YBtFFN72B8z2T9ymJ5MVzEe6GWp6/vBYxPGhRlqOteKK+d7zh7oZfdH3xi2P5y7xfFS8EEolEA89Nl2VZRjZwDF3E6pnlcd4v+HtoeQPnu433KYlE4FtQNgtb5bmAn80Wei23sJX2fD5yvOEOeFR+nVPsurjVZgJfEolEooEXstly6HZKPaHdlr97fYHfQwcTnus/eZ+SSAS+BWYzHPx4TmXpb3ktjWq1kzQ3wQ33lkflfy9B+cu8Xy8vBBKJRAPP3lTLcnyVY8PIx2G/Lk4mPNfHeJ+SSAS+BdZpce5251QWm/m9t1vxJB1wvNm0d9in+bE/OJb/15KfT14IJBKJBp69bZblWJziMc9ZHlOnFbUX8D30NOG5/pT3KYlE4Ftg3+X8Lmk0CN/fiifJdRugLz0qu3bjuw5z3krgSyKRSDTwQuctyvAy5Q++U0v8zurXwLlewvuURCLwLbDTFucur6HF9y3KMq3VTlCSbYAWelT+dxOUfwL3JQAgDNJstt25kMGxr1m+s+4VrE4XNNCYH88lCaDATPuX9+RUjoliN6Ko5Xzm+FJ6In4Nc3Zdjfp38WvFSABA89jMgdK0I4Nj73B4d80qUJ1uSBj0vpDK9k8AUFSmaR6XcyqHzftlVyueINdtgA55Vn7X1ah3ck8CAEI2c6CyWmRqvsO7q0gNlMMJA99rXI4ACq7H8JzryqkcNiOKxrTayekQ9/mxiz0qf5LVqCdxTwIAQqZhaZp0+6EseiLbHd5dxwtUpxcSBr5HuRwBlDzwzWMBv3EWz9szrXhyPnR8Kf0lfg1z/lrchzkDAGDbOMh6i50XUr7eUF0HZHGCNJFLEkDBmZ7lK3Iow26LcixoxZNz0TFw/MGz8t91LP8B7kcAQGiT5btjQ4ZleGZZhsecLgDwnqnHN48Fgv80lOFGK56YN8R9mPM7HpV/irgPo5rC/QgACJ20fHeMI/AFAFjolvzXi6hmMw10dSueGNdVF/8O0hCPyr/Hsfy6HQSrOQMAJHwf2AwzznoroW4p55ZGAMpnlbAPsolpVed+GZ+jY4bj327Vi/cnxwvkiGfl/92x/Lt5XgEAQrYrKh/OsAx9HN5hJzllAAh8vQ98LxuOm+WWbSPFvC/98la8cJMMc/ZpNeckw5xZzRkA0Gu/5btjWYZlsF1cK+sAHAAIfNNxvEnHVXsNx77aqhfuu44XxxPxa5iw62rUv/GsgufmSWWxgaFUBZCL65bvj0EZlmGZw3tsA6cMAIGv94FvZ5OO21/Ma0ZMbtUL90fHi+OQZ+X/zbH8O3lW5apZD5siuxXWzZXw4QVwj2ZnuOW7I+uv4986vMfY6gcAga//ge/qJh13m+G4na160eo+vE8cL465HpX/TXEfpj2OZxWNas9Nk1fzMs6JX/tlg3u0bNZavjv2ZlgGnef1yLIcd7lkARD4FiLwnWM4bhYjaHVk0uOYY96XbEcvec11mPMDKfYw5194TtGoLojNVXV0WliFHNyjWemyfH/Mz7AMyx3eY9u5ZAEQ+BYi8NW2W9wCU6MyOOYnTXyXee+I44VxwLPyX3Qs/2aeUzSqC+SwvL6KK8EvuEfTpT2tNnvnvsj4/rOdY/w8SIO5ZAGgMM7HPNMXpHysMUHqiTne5618InT4pO3Qqt40xaPyJ1mNegj3H43qAmmreWCeFoY9g3s0TTMs3x1nMyzDRod32DYuVwAolK0xz/RNKR/rVMyxLkuLd6C4DnP+Q4o9zPks9x6N6gLSxa2uVNXXBWHBK3CPpmWH5ftjR0bHHy+VXlybMuhK7324XAGgUEbFPNe7UjxO3NDzh1JZyLGluQ5z3ulZ+V2HOa/h3qNRXVC6CMG1qjq7xgMM3KOpuGz5/liQwbH1Hr5neXxdqGQslyoAFNK5iGe7TrVJ44Nmh0RP29H/fXKrnwDtuXVdzXm0R+V3Heb8l9BLRqO62HRP3+p5gPd5kIF7tOHA0/YdkvYKmDoP667Yz+udyWUKAIU1K+YZv6jBvPX9dDMib53vO4/qr2xJ5BL0nves/O9JsfceplFN4Ju0sfyy5oG2jmoB92giWx3eIWn2tuoKzk/Fvqd3OpcoABTehYjn/MUG8uwbk2+3tPgKztU6HQPHTZ6V/6xj+WdzymlUl0S9oSw6R2QQVQPuUWs6tOyOwzvkoxSOOUkqC9TZHlOnNIzh8gSAUtA1HaK2NkrS66sjWaOGUOtH0xlU+auvAy6rOesw4YEelf9NcRvm/LuwDQyN6uLTB9w3Er8h+SKqCdyjVlx6e3u/nCeZ56vvW11w5LzDsXQkxw5hISsAKJvNEr341AjHIPpWRF467LmDqn5lseML//uCXDRRaTennEZ1jVNSnk3Xa5Pu98siOCDwjbZEKvvyJrm/zgRpRZDG1QSm+n/3k8o0omVB2ieVL/Eux9F/ezBII7kkAaC0okbd/hkGtHG0E2RHzLulM3wXoUqX44vet/HhlxzKrj3Db3LKaVS3UOCr6WX48OOLHwh8XwWmusDHcQ/vVx1yvV1YqR0AWkXUCD4NaPcHaZq8+riqgezCIH0hlSHM9f7urjCfN/JLgctqzr7t3Tta3IY5/8Qpp1HdgoFvdWJhHLRy4KtDmq9I8h7eLJKWRXuD9as9K7MDQGvSxUmfNfg+0UB4W5Daqc763pFiL2rlOi9rIaecRnWLBr4naFSDwDf3e70nTLpqs86z0qkHOsrqU6kMgdZ7krm7AAClI310iovrx9mrQdooDGs2clkNWXuGfdv79g9hUSsa1QS+cemyVFaPBQh8AQDwn8Zb+nFUt1/VKZ26f3v1h1Rt2x2RSi8x60BYGi1uw4S/9Kz8bzsGAFs55TSqS0R7iVZL/HAX9vQF9ygAAGh5H0uxF4Vy2XtYt2vqzymnUV1CPXXqUEdyDKNqwD0KAABanQ75dRkm7NsWRrqPsMuiXJ9xymlUl9AkYWQDuEcBAAAirRS3YcK+zRF06a3+O0hDOOU0qktmUJBuyOujGuZQLeAeBQAAeOUnKW5vr/pd6O2lUd26dNh+9f7Vuu/nKKoF3KMAAACvaO+t7aJW+u86PCv/QnGb2zuQU06jukR0msK5qvrSAHgw1QLuUQAAgNd97xA4HvKw/L84lH8np5tGdckcr6qrM8KebeAeBdA8OgJpcZD2h++n2/Jq6xXdi7RbKrsMnA7blCukslcpAGTuDbHv7X0S/nufTHEIeu8Kvb00qstlb1U9aSOinSoB9yiAJpgRBrovJNke8+eDtIhqBJAlly2ANntY/rMO5V/M6aZRXSKra4LeNqoE3KMAmmBFwmC3XroWpMlUKQClqxG/E6Qvg/RrkP6S1+f2zXbIa4JUVji2eRDpsfqmUH7d+3eNVIa3/F51/H/CIHaCQ17zxW1BLgIDGtVloY2C3v16z6V0bwLcowCS0Ck2D4P0LEjfBen9IC2Qyv7xfar+nb6rZoX//ULMM+WlsBUf0NJ0AacfagLdeumeQ57nxX5Bq0a2L9KAc2V4PNOw6osOedqu5MyCVjSqy0Sv/Tth3VwN0gCqBNyjAJpsTE2Qa2O8vL44Y206SLUCrUXnsLos3mTbCJntkN+HDZRfe2Xvits8XBtrHPJ8l8uIRnXJrA/vlaFUBbhHARTcppjnyw6qB2gNO8V+4anq3k0T7TH61TK/XyT5EOHOBOX/xSJfXTHwnhR3z2HQqE5DH6oA3KMASmJ5zDNmPtUDlNvXkmxRgB8sA2qbvHRY9biE5f8xYfkPWOR9yDIvDY7f4FKiUQ2AexSA93ZFPGMeCNN6gNJ6V5KvhrfQkPdbYr+g1ZqE5f+wgfKbFrfShb1se5HncinRqAbAPQqgEHQk0/WI58xeqgcoH13xznYYr+vKxTpE2Ha+7dcJy689rE8km97e0Q55f8ilRKMaAPcogEKZE/Gc0f2Bh1E9QLksThg0/hoGtnG+t8zrd4u8omxOWP6zhqBdPwhcssyrS9i6iEY1AO5RAEV0NeJZsyuHY+t2SyeCNJPTAGTvswRB4xGp7O8bx3bOsPaojmug/N8nKP8eQ6Cq/812zrDOA2HrIhrVALhHARTTBml8y84kRgbpaXisDZwGIHsui0JpL+k7hvw0aOyU9OYIm/wm9nsDa8/s24b8+jvUiS7GNYVLiEY1AO5RAIU1KOZ5MyujY+r84p/Ffs0ZACk4L//dnkjn5eo2P7pi84Ew2B1ikdfoOvnFpTS+btXOIX5QVX7tDd4TBtc2vbKTHAJpXbCL5e5pVAPgHgVQfNcinjf7MjreN1XHeEj1A/n4Qf7bi6nB7lsOeWhQ+WH4t7ZB786Uyv9rncBX83b5cqYLZO0W+9Wn/xVzzzdoVAPgHgVQDFGjFa9kcKytNcc4TPUD+YjbCkiDyB/DG1S36tG5uKPDpL2ja6Qyl9cl4P03DDLTEjeX+G4YxGvP8uwgdYRl7wj///q/6/DnfxzL/x6XDY1qANyjAEpjVcTz5qWku4DpxjrHWEb1A/l4U9x6OhtNu1Mu/5QEgWvSpPW0mEuGRjUA7lEApbJAsp/nuyUi/8FUP5CfPTkEjdornNXw4K4cyq+9x7O5VGhUA+AeBVA6I2OeOatSyH9/RN5XqXogXzqE42KGQaMueNWRYfl1jvEfGZZfF8kawmVCoxoA9yiAUuob88z5qoF8dcXoUzF576XqgfzpAk+/ZhDwvivpzo2IovOP70q6w5o14J3EpUGjGgD3KICWffZ0JcxvukXbdB7VDjTHwDDYSxosPpFXi2F1NKH8Ol/5bAPlfxD+/k1it/0RaFQD4B4FUO5nz2nHfPpL9NDm6vRCKvv5Amii98Igtt5N2rvP76UgHZHK/GBdHVkXmWrzpPwfS/0Fu56EZdee7fPyap9f/b3jPCo/aFQD3KPcowD8ePY8sPz7oUH6IGwr23S4nKTKAT/o16rRValvwco/sKb8BLWgUQ1wjwJAPX1injlPDcGu7lii+/2+lHSnDO7itAAAWrlR3V6VAO5RABAZI5XVlw9JZdrb4yB1h8FoT5DuBemYVKbjjanz9wNinjndEcfUlaAfSnaLq7KFJgCgZRrVjcxZL1LqbZj0Jm1kPAuTfkVnDhT3KIEvgFrDgrQtSDcSvHdOBGlsVV5zY/5tT8Txl2f8bhzPKQYAtEqj2mZxjLKnhVyy3KMEvgCqjArSN1JZHKqR94sGtKvDPJdK/MfZJOLm+n7OaQQA0Kh+ZUmLB73nuVy5Rwl8AYR0vZldFgHv5SBtCdJUeTUtSNeu0aHQ1+r8ew1+t4l7j2+cicJHXQAAjWprI1o88GWYF/cogS8ANS1Itw3Phovhv4ujU2eO1glsr6Qc+L4v8T3ILLoKAKBRXeNpiwa933Cpco8S+AIIrJf4FZN1XYgNjnn+7PA+epagzMeF0UwAABrVTo61YND7PEjDuVS5Rwl8gZZnWutC99idnCDfqQ7vpIeOefcJg/Go/HZwWgEANKr/a1sLBr7buUy5Rwl8gZb3leFZcF8qC10lZbsa9GnHfGca8pvFqQUA0Kj+r4UtFvTqXot9uUy5Rwl8gZa2V8y9sB0ZB9a96ZhjvnEfrLUnmC36AAA0qutoN5S3u2D1f9jwe1ZwiXKPEvgCLW29mPd+n5HCcVZZBr6djvmei8nrOKcXAECjOtotQ5nHFqTuJxl+x1UuTxD4Ai1N5+uativaktKxbLcMfN8hzzZD+TdzigEANKqjHTWUeWlB6v6C4XfM4PIEgS/QsvoF6Y7kt7/7YsvAd7FDnvMNeU3gNAMAaFRH2yDF3/pnkeE3MPwLBL5Aa9tnuPe1J7UjxeMttQx8XY75aUw+jzjFAAAa1fGmG8p80fM614U8bufYmAH3KIBiGS/xe/Vq2pXyMVdbPG96HPO8HJNXF6cZAECj2hw4vjQEjj6vErnVUOd7uSxB4Au0tNOG+/5xkAakfEzTytGuQ6v7G97VqznNAAAa1WY/G8o9zdNyDwobLHk2ZsA9CqA4Jktz9nfvsjjuQYf8TItljeRUAwBoVJt9Yyj3ek/LbZqzxQqXIPAFWpspANXhxll8IL1u8bxxWTzyYEw+dzjNAAAa1XaWG8p9xMMyj5H4YV83xe8h2uAeBZCtoWKe25vFAo5tFsf9NyyfrbitBzs51QAAGtV2xhvKfdPDMp8wlHkhlyMIfIGWttnins9iKs88i+Nec8hvmCGvJZxqAACNanvdMeXWL9ftHpV1puS3FyO4RwEUk2l/96yGCO+weNa4LLy4zPB+HsSpBgDQqLZ3ylD2BR6V9aqhrBO4FEHgC7Q00yrImvZldOyLFs+amQ75HYnJ5yqnGgBAo9rNJ4ayf+RJOVcZyvktlyEIfIGWt9jifp+XwXEHWxz3vmOeD4Qt+wAANKpzayQc86CMfcMGQ1QZnwdpOJchCHyBlmf6mJvVHvXrLJ4zLj3NY4X1LAAANKpTZfpK/dCDMprmTW3nEgSBL4DAcWnOWhBnLZ4zEx3yW28I3ts41QAAGtXu7kt6Wy+kTXtyn8eU7Z5UeoQBAl8AprUgstjGaLjFM+aSY57fxeR1jtMMAKBRncx34u+WCZ2Gsq3m8gOBL4DQc8O9viKDY26zeMa4HveZMMoJAECjOnVbJL3tF9I0QdLbDxHcowS+QPn1SL47Feh84T8l3e2Tphrym85pBgDQqE5mvqH8p5tULtNejDO49EDgC8DhXh+T8vGWWxxznWOecR+juyWbxbkAAGiJRnW7xO972N2EMi001OlxLjsQ+AKoYerxTXtRqOuG491MkOcp3n0AABrV2TG9vCfkWBb9mn1L4le07OCyA4EvgBpPc7zXl1o8W+YneP+9iMlvE6cYAECjujFHDL9heY5leV/8nHMM7lEAfruQ072uPcd3DMf6LkG+cwx5jo/52wFSmZo0j8sAAECjOtoqw2/ozKkcg4L0KKYcj8OXO0DgC6DWkZzuddNKzvoeG5Yg310xeT40/O2J8N9N5jIAANCojjbZ8Bsu51SOvYZybMngmJ9HHEvniuk+wV1BWlzwa1Q/KOiwPN3D8mTYKNO529VD6vpzjwIouI2S/RzfsWKeS7woYd5xPdZHY/7uo/DffMIlAACgUR3PNK/opWS/kuQYiV9k63ZGZdAVN69anMcrQRqR4nGnh0F1VBqbwjFmSmWhlLh6fRH+m77cowAKbpzhXm/0Ga6LQV4zHOPThHm3GZ7VUXsBL5BXC2m1cwkAAGhUmzV7+6Bjks0XdFtTw4ZDXBl0v8bBKR2vU7LbsmKUxK8MqulGkNZK+qucco8CaKabGb5HOiW7HQdMWwvWC9p14clnYcA8kVMPAKBRbecLw+/YmOGxpxmOfSGnOtAhwbcMZTmc0rHuZNR40q//Tw1B9UbuUQJfoKS2xtzr+xrI9yPDc+SMNDZyZntM3k/r/PvhQbov2U0DAgCgtI1q09YMRzM8tmmocZ5fsqcbyqJf1kc2eIyxhmNsSJjvckO+D4I0iXuUwBcosX5SWQiq3r2u6zYkGU2z1fAMSWO6SNwonfN1gt5bVccGAIBGtYNRht9xO6PjrjAc91AT6uJnQ5k2N5j/ekP+4xLkucCQpzYEO7hHCXyBFrA25n7/wCEfnQpiGt68P6Uyd8ccQxfTGhsG7fqR+kH4v+vIoUGcbgAAjWp3zwy/Je0FkHQhjj8lfljuiCbUwxZJf3/Gasdj8r6bID/tgX4s8b3UM7lHCXyBFhL1nNUF/ZZY/L3uqRs3X1hXx09r7YmhFs+pescfw2kGANCoTj8g07Qw5eOZ9kLc0aR6MPWeXm8g7z4S/2X/2wR5njWU9xPuUQJfoMX0NTwbj4eBa9+qZ7MuFqVTTUyjfg6HwWpaTOtc1NvTfiqnGABAozq57Ybfsj3FYw2T+B7m+9K8LXb6G+rheQN5zzHk7bpnsGlutvYgt3OPEvgCLUiHKn8j7r2pccHyhIzK2W1ZBh0lNZ5TCwCgUd2YhYbfcizFY5kaI2s9Pq89DeT7icQPSe7nmJ9pFeoV3KIEvkCLmyXmXtyopM9Y/eg7KuMybrIoi44IYk4vAIBGdQpMPZ2PUjrOeMNxrnl+Xl80kO9lSW/bpiXSnAXJuEcBFNH4MIjVnlsdVaS9rD3h//s0fPfof9Ntj3Q0zfCcy6cfn3WV5mdhuXR00UWpfDAdx+kDANCoTtddw+8ZmcIxTHNSfViIqUfc9lS0MUDSHUp+wZDfJm5PAl8AAACARvV/HTX8niUN5j/fkP8JT+ohLvC9kzDPZYbfPt0hrw4x90r35/Yk8AUAAABoVP+XaZ5RI3sW6qqZNyR+jqsve82+lPgFTpI4JOktmLVDst1yiXsUAAAAQGkb1bMMv+ecp0F1mvoZytmZMN8HMXl2OeZ1U7LtmeceBQAAAFDaRrVuqxDX25l0RWMddvtI4vclHOxJHcyQ9FdKHmfIc51DXjbDnPtyaxL4AgAAADSqo10x/KaJCfL81JDnFo9+/3JDWWckyHOzIc8RDnmZes7PcFsS+AIAAAA0quMdMvymVY756f6HcYtF6bY7fTz6/XF7DL9MWNZTEr9PpIvjhvPzAbclgS8AAABAozreCsNvOuSYX5chv8We/f5LMWW9kSA/HT7+IibPLxzy0qC721CfU7ktCXwBAAAAGtXxJhh+01WHvKYZ8vrZs99umuN8JEGepi2cFqZYn93ckgS+AAAAAI1qO3FDk1+GAaKNLOYLZ2mhobwbE+S5X+IXompzyMs0V/gUtySBLwAAAECj2s5pw++aa5GHaZGoQx7+7k9T+N21rsfkd9Yxr2OG8u3gliTwBQAAAGhU29lr+F3vG/6+PUh/SvyQ3BEe/u6Lkk5Pd69hku5CVM8kvWHT3KMEvgAAAEBLN6qXGH7XUcPffyDF65k0ze+9nSBPU6/3ZIe8THOvX4YfHEDgCwAAANCotjDc8LvuxfztYInvmbwfpL4e/uY5ht/clSDPuBWtHznm9b6hfFe4HQl8AQAAABrVbh4aftuAiL/7wvB3az39vabAcneCPB+lGEifMpRvL7cjgS8AAABAo9qNaSGlevNJx0v8cOFrHv/ew4bfu9Qxv6mG/JY75NXfUK+a5nA7EvgCAAAANKrdfCTu83RNq0H7HJylsZK1S/0NdshrtSGvh9yKBL4AAAAAjWp3pj1tj9f8+7mGf3/C89/7WJIN7Y5yTtLr+T5nKNsX3IoEvgAAAACNanftht/2vObf35D4FYc7PP+9zw3ld2FaIdplPu4Yi+tsErcigS8AAABAozqZm4bfNyr8d+sN/25/AX5rXKDa45jXYkN9zHPIa58hr5+5DQl8AQAAABrVyR0R84JPuvDSg5h/81Tc5rM2y4sUz+XBmHz0OH0s8xkk8T3R/4ZBNgh8AQAAABrVCZl6cjXA2234N1sL8lufp3gub8Xkc9Ihn12GMl3nFiTwBQAAAGhUN2aa4ffpIk09Mf/9ttj3bjbblZTO5QhDPu9b5jPcIhhnCyPuUQAAAIBGdYM0aH1h8TvLMAy3y/Bb+lrms86Qz3jLfI4a8uni9uMeBQAAAGhUp+NiwqC3aIsufWD4PbMs8/kuJo/7lnmYtobSOdWDuf24RwEAAAAa1en4KmHgO7Fgv9M0rHu5RR7aQx43PPmQRR5DJX6xsJcOQTgIfAEAAAAa1RaWJwh6DxX0t95r8DfNNNTLEos8zhnyWMdtxz0KAAAA0KhOV4dj0KuLXY0o6G/dEfO7Hol5oa64v9ee2kGGv+801O0WbjnuUQAAAIBGdTa6HQLfXQX+nQPCADfqt603/H3cfOhLhr/9whA0r+V24x4FAAAAaFRn56Rl0KtzU/sX/Leuivl9D6WyzVA9/cMANepvd8f83TGJXxBrJrca9ygAAABAozpbuy0D37LMP/1W4vcmHlvnb5aI+6rQ+jd3Y/5Ghz4P4jbjHgUAAABoVGdvscVvvV6ycxsX/Oo8Zh2aPENezfuN+/fd4b/TNFUqWyfdivn3J6R4q2JzjwIAAAA0qgttkMVvnVPC86vzah8YfrcOb34WpBcx/0b/23OJHwqtPcnasz6G24p7FAAAAKBRjTxpL+2yIB0J0g2p9Pb+22DSQPmsVLZI0jnF46hm7lEAAACARjV80i6VRakmS2XhqW8N18ECqfTk9qPquEcBAAAAGtUoonMx18ANqod7FAAAAKBRjSJrk/i5u59TRdyjAAAAAI1qFJlpxesFVBH3KAAAAECjGkV2UOJXc26jirhHAQAAABrVKLLbMef/FNXDPQoAAADQqEaRdRjO/2aqiHsUAAAAoFGNIltvOP/jS/AbdQumuVLZy3h7kA5LpSf7cZD2R/zNsDDoPxakh1LZ+1iHfev+xboC9q4gjeIeBQAAAAh84b9jMef+fgF/z9ggdQbpeJCuhwFr3PW9uObvR4R//9Li3tB/s1eynwPNPQoAAADQqEZCfYLUHXPuDxXwN00OA9dvg9Qlld5a24W7VgTpqcU9UZtOh3XJPQoAAAAQ+MIzcwznfkkJfmN7kM6IeeGuffKqF/dokOaHf6sGB2ljkB7F1NUu7lEAAAAA8M8nEj+Md0BJfufyiN+4Mfzvvds5XQrSuJh8dL5z1NBp7T0eyiUFAAAAAH65EhP4XijR79wc8Rt1Retd4f+tw6NthivH7Xn8PpcUAAAAAPhjkMQPn91eot/aVef36d7Fi8L/+wuHvBbG1NkxLisAAAAA8McyQ+A7rUS/9c86v09XfdbtjE6k+MHgAZcVAAAAAPjjaEwA96xEv3NkzG/UgNh1HnOfmHrr4bICAAAAAH/EbfPTVaLfuSLmdy5KmGfc9kgAAAAAAA9MkvhhzitK9Fu7In7jpQbyjKq3bi4tAAAAAPDDVkPgO7xEvzWqZ3tZwvzaY+rtIZcWAAAAAPhB96/tjEj7SvQ7J0YEqLqoVZ+EeY6JCXxPcmkBAAAAAPL0fkSA2tlAnnHbGX1FlQMAAAAA8nQiIkCd00CeG2IC36VUOQAAAAAgLzqUuadOcPqowXzjtoEaTLUDAAAAAPIyMyI4/bbBfP+U9FeJBgAAAADA2Y6IAHVxA3mOk+je3g1UOQAAAAAgTxfqBKcvgtTWQJ7bIoLe50HqT5UDAAAAAPKiwe1LSX+7oRsRge9eqhwAAAAAkKfFkv5w5Kg5w9rbO5QqBwAAAADk6fOIIHVUA3mejshzG9UNAAAAAMjb9ToB6t0G8pscEfTelMbmDAMAAAAA4GxYRJB6uIE86y2U9TIMiAEAAAAAyNWyiMB3WcL8lkfkt5mqBgAAAAA0w6GIQHVEgrx00apHkm7vMQAAAAAADblfJ1B9mDCvs3Xy0kWumNcLAAAAAGiKsVK/t/dYgrx21MnnTJD6Us0AAAAAgGZZHxH4fuKYT715vTq8uQ9VDAAAAABopmMRge9yhzyWyn9Xb2YhKwAAAACAF55HBL6rLP/+o5q/uxGkiVQrAAAAAMAH0yKCXk2XDH87Lkjn5PXFsLSXl6HNAAAAAABvfBQT+Go6GwbHvcHsSKkMgT5V9W9uhgFvP6oTAAAAAOCbsxI9v/cDqcz/1a2OuoPUE/6/d8L/XYPdCVQhAAAAAMBXuq/uizpB72OqBgAAAABQBvOlfm9vF1UDAAAAACiDTyMC33VUDQAAAACgDK5EBL6jqBoAAAAAQNENiAh671A1AAAAAIAyWBIR+B6iagAAAAAAZfBtROC7hKoBAAAAAJTB7YjAdzBVAwAAAAAouhERQe8NqgYAAAAAUAZrhfm9AAAAAIASOxsR+C6nagAAAAAARTc9IuhlYSsAAAAAQCmC3vsxge/5IA2imgAAAAAARTIpSMeCdCsm4K1OL4J0IUjfBekI1QcAAAAA8N34IB1MmD6n+gAAQNn9H/isIL+xQtsHAAADBnRFWHRNYXRoTUwAPG1hdGggeG1sbnM9Imh0dHA6Ly93d3cudzMub3JnLzE5OTgvTWF0aC9NYXRoTUwiPjxtc3R5bGUgbWF0aHNpemU9IjE2cHgiPjxtbyBtYXRodmFyaWFudD0iaXRhbGljIj4mI3gyMjJGOzwvbW8+PG1mcmFjPjxtdGV4dCBtYXRodmFyaWFudD0iaXRhbGljIj5kUzwvbXRleHQ+PG1zdHlsZSBtYXRodmFyaWFudD0iaXRhbGljIj48bW8gc3RyZXRjaHk9InRydWUiPnw8L21vPjxtb3Zlcj48bXRleHQ+JiN4MjIwNzs8L210ZXh0Pjxtbz4mI3gyMTkyOzwvbW8+PC9tb3Zlcj48bXN1Yj48bXRleHQ+JiN4M0M4OzwvbXRleHQ+PG1pPnA8L21pPjwvbXN1Yj48bW8gc3RyZXRjaHk9InRydWUiPnw8L21vPjwvbXN0eWxlPjwvbWZyYWM+PG1vdmVyPjxtdGV4dCBtYXRodmFyaWFudD0iaXRhbGljIj5CPC9tdGV4dD48bW8gbWF0aHZhcmlhbnQ9Iml0YWxpYyI+JiN4MjE5Mjs8L21vPjwvbW92ZXI+PG1vIG1hdGh2YXJpYW50PSJpdGFsaWMiPiYjeDIyQzU7PC9tbz48bWZyYWM+PG1yb3c+PG10ZXh0IG1hdGh2YXJpYW50PSJpdGFsaWMiPiYjeDIyMDI7PC9tdGV4dD48bW92ZXI+PG10ZXh0IG1hdGh2YXJpYW50PSJpdGFsaWMiPkE8L210ZXh0PjxtbyBtYXRodmFyaWFudD0iaXRhbGljIj4mI3gyMTkyOzwvbW8+PC9tb3Zlcj48L21yb3c+PG10ZXh0IG1hdGh2YXJpYW50PSJpdGFsaWMiPiYjeDIyMDI7dDwvbXRleHQ+PC9tZnJhYz48bW8gbWF0aHZhcmlhbnQ9Iml0YWxpYyI+PTwvbW8+PG1uIG1hdGh2YXJpYW50PSJpdGFsaWMiPjA8L21uPjwvbXN0eWxlPjwvbWF0aD6gPpUCAAAAAElFTkSuQmCC\&quot;,\&quot;slideId\&quot;:483,\&quot;accessibleText\&quot;:\&quot;italic surface integral fraction numerator text italic dS end text over denominator stretchy vertical line stack text ∇ end text with rightwards arrow on top text ψ end text subscript p stretchy vertical line end fraction stack text italic B end text with italic rightwards arrow on top italic times fraction numerator text italic ∂ end text stack text italic A end text with italic rightwards arrow on top over denominator text italic ∂t end text end fraction italic equals italic 0\&quot;,\&quot;imageHeight\&quot;:37.4054054054054},{\&quot;mathml\&quot;:\&quot;&lt;math style=\\\&quot;font-family:stix;font-size:16px;\\\&quot; xmlns=\\\&quot;http://www.w3.org/1998/Math/MathML\\\&quot;&gt;&lt;mstyle mathsize=\\\&quot;16px\\\&quot;&gt;&lt;msub&gt;&lt;mi&gt;&amp;#x3C8;&lt;/mi&gt;&lt;mi&gt;p&lt;/mi&gt;&lt;/msub&gt;&lt;/mstyle&gt;&lt;/math&gt;\&quot;,\&quot;base64Image\&quot;:\&quot;iVBORw0KGgoAAAANSUhEUgAAAHIAAABmCAYAAAAXmsXwAAAACXBIWXMAAA7EAAAOxAGVKw4bAAAABGJhU0UAAAAs8vz+fQAAB0dJREFUeNrtXQFEn1sUP5JMEplMMjFJMhPJJJlHnslMIjPPPIlJJplHnnkyEzOZzDwmSeaJSZLM+Jsnz8xjnieZGUkmmT/JzCTR+87739T+vnvOd+9377++/3d+HGP6ft//O+f77j3n3HPPBchhIpCDENkN5FMgs4F0Q7JRFUhvIM8CWQwkG8i3QPaOPW9Fwp8R+gP5R2PM4/IukFqH921TL4lOGhzcoyOQpUD2iefaU39zBooErYG8Z4y5EchZR/ebJO6DX0tJDO46ZRzqWVYD6QukFIoQOAR9YBQw4+hea8Q95mPwdgWyw7wkg5ACtDGGxGHqfMx7NDD3GLDkvcnwbgXSDCnCG0YhwzH5bzP8jZZfIsX5OZB6SBnuMkp5EZN/nuBet+DDEWKbGUU6IIXg3u6VGNwlap7ScU9ZcGaY3zsGKUUFo5ivMbh/YLhNY9Zehg+/8DJIMSjl7MbgHWOGwHJDPs7L/glSjgMmiLbF3wTvsiFXD/M7P4Lg/69Op6AdS85KRvG/GfItM3x3xIy0IdcsOW8wim8z4KqPMGpUiBnp/KRt5mXaoQM16jlEKgqUM0qatOTdIjhnDbm4vHCPmBGg3YMn2Mhw9jseVs+IGfmcZbsF5zDDabJEdofheiUmzOEZE+vZLDFRy0ofDLnmGUOOiAlzeAv0Op4pSuH71fh8eWLAxaX4UFrFhDmlUx7rcwvOq4zirxlwXWa4vokJc7jGKMpmUfYx45iYrNJzc+2SmDCHh4yiOi04Vwi+jCHXHPP7RsWEOfzFODqmNS7nHDsmXxwO06mdH22S0Fwo02LAdRH4MpQyMSO/VjhrwTlL8GUNuYaAL9kURFDUAwvOrMMXgytxfCQmzGGGUVSvIV8rw3fTgKuCGfYP1IgiCPDSscf6K8NnUuz8M/BVcgKFbUZZlYZ8rwmufx1ymWaHih5fGY/QpQdsMp9dAH5vSrOY7wiU4k0LrroZxf9owDXOcL0R032PPUZhJngKdFou6gpKFTNS2JRQpnpoNTUkVaa4aMBzH/wVSxct3jkyZC3DMxSRpybCyyUhh2EWBiVq+UQ/w9MUkecPD5mmVGCEUdyViDwvCI7NiBydwG+ROysmCwe3aBslE1PCDIfTETiqga642zd4qVKLTzGN0AHxyxS54L9fzMSDKvzNRggbRpkvqYq5fpIx4l0xUTRUAr1icZu5nlqYfstc+4R5CfrEPGa4BXRyukZzHbdC8YC4bo5xkDrELHaYArpSIKwPDrfN7YrmmnWgtydUiTn8GXNXDYXtx+ZN6u8Pe+egtKpQh8r+LARySUzgDn1MKHA4f2FRFJWr3VNhCVcThMPvBVG7H+BXhHsbsTh5Fei9k1EFDZ9RIQ3OyY2i5pNBmXJSWpQjMsUYrkt9aeWiutMNKohfFfUkA1w1wISoKBngqgG6REXJAFcNUCoqSgY+guyOSjy4/fzDoqJkgGvZ2SQqSga4ZHexA+PiTpUwwc5dM2o6wWLvx5przqmRCnX3WSVY9lSSBMM4LDirK+RDcPv5p4vMaLhQgEl8bEaxAnyGK79Ms1Zdz+1hOUx7PiqUo8htwyu2pkUtyhCYxZpVX1NUbx17E+2AeSrzJcRr1B8JXMvOSihuYJryVQRvffyYTrAy8CocbcjFAjLsy0At5t/3/SBUHewypAO6HdmDeTE2VkdQCwNNxFCNX3e1rweoArctO5MKXZeRejiqkp+MODxSiZUhXw/Atey8nBJDhhV1Y4LkOphv96Na48z5egCqCvxLisKvDQhvg4rhx4LDUW7L1wNQHltaSvnPEy/yhoWzVwJ++shr0QzSEP4wpNDp4Lolp48+8lr8whiyJsXzY5T6XRtDeumxN6g8sTAZT9H8qJtebsSIS6XZRYFxSaPw7RiZGKpXwqKo3A90zaUmY3BS4cfvonI/WAD3O6gHwF2zKkHEMCEsnZaNyUvF5rKp1wN0e0CnYvJuePCCBQR0e0DjtImhjtMYEJX7wTK4rxa8B/oTiuRoKA/QFWPHDQ9WQVqXFhTdHoa/DuJrrBaV+8GERulxiqV07VXvibr9IezEhPUYfC0aI74HqdD3Bt2JCTOOHad9MGvaLzCErirCNkmuq/eR6nzP0B1kWmvBhU5M1vHXLYiITXC3vJSB8BpWmRc9owHcFUWFZYawPlYOLy0AdJuVxhzMizicloiKCwPdZiWTs0t6Q7xTcWwKDF3r0lsRr88/AwVTctIQqsCg+thyS0y4qvE6zzkalqH0ZMCdKJRRxj40znk15C7lZWrQgNJn6ASRIebHETV/YmiCJYu76t819f9ovIuiwpOH7qDvbVFNsqA76FtOOEgYdGdOS1/1hEG3mbdOVJMcVGqMuCaqSRZ0rb2nRTXJgq4HbY+oJlnQ9diTqu8EQXfinjQRThj6ZH4sDlBpOUFC0AbpactW1EbcJAz5J8jJQKcW2KUEVyqok4HyN+xgPSoeePpc1Hd6gH3gnlrKiZ+g8B8N7tqX6zQVEQAAAId0RVh0TWF0aE1MADxtYXRoIHhtbG5zPSJodHRwOi8vd3d3LnczLm9yZy8xOTk4L01hdGgvTWF0aE1MIj48bXN0eWxlIG1hdGhzaXplPSIxNnB4Ij48bXN1Yj48bWk+JiN4M0M4OzwvbWk+PG1pPnA8L21pPjwvbXN1Yj48L21zdHlsZT48L21hdGg+f/aeugAAAABJRU5ErkJggg==\&quot;,\&quot;slideId\&quot;:483,\&quot;accessibleText\&quot;:\&quot;psi subscript p\&quot;,\&quot;imageHeight\&quot;:11.027027027027026},{\&quot;mathml\&quot;:\&quot;&lt;math style=\\\&quot;font-family:stix;font-size:16px;\\\&quot; xmlns=\\\&quot;http://www.w3.org/1998/Math/MathML\\\&quot;&gt;&lt;mstyle mathsize=\\\&quot;16px\\\&quot;&gt;&lt;mfenced open=\\\&quot;{\\\&quot; close=\\\&quot;\\\&quot;&gt;&lt;mtable columnalign=\\\&quot;left\\\&quot;&gt;&lt;mtr&gt;&lt;mtd/&gt;&lt;/mtr&gt;&lt;mtr&gt;&lt;mtd/&gt;&lt;/mtr&gt;&lt;/mtable&gt;&lt;/mfenced&gt;&lt;/mstyle&gt;&lt;/math&gt;\&quot;,\&quot;base64Image\&quot;:\&quot;iVBORw0KGgoAAAANSUhEUgAAALcAAAEpCAYAAADRdbMYAAAACXBIWXMAAA7EAAAOxAGVKw4bAAAABGJhU0UAAACrgSDo/gAABVtJREFUeNrt3U9k32ccwPFH9FBRIaqiqkpVD1MzYqfZIZccJip6iZmaXWampqZMT1M1qmqiepuZqioTVTU1ZoccZnLZoWoqzFRVxYiIiIjQPY/kUJs+n152+Hz3evG59fTx9vX98+TXUnI4VedynYcFBmCszvm9oF+8NJDWsTrzdTb/EbW4SetQnet1dl4RtbhJ6VydtSDq23UmrYosDtdZDKL+uc4bVkUmU3VWOlGv1pmzJrJ5P7i3XqpzxJrI5mxwG3Kvzn5rIpuZIOwFKyKjE3XWO2G3B8t91kQ2I+XfXxpfnvZgOWFNZHQxuB2ZtSIyalfkjU7YD6yIrK4FV+23rIiM2nmRrdL/+ggpfRlctX2BJKX2hqT3eX1z799AOmeCq/YdKyKre0HcH1gRGY3W2e6E3Q5NjVsTGc0FV+0lKyKr74K4r1oRWT0J4p6xIjI6GITd7red1yal2SDux1ZEVhdK/FfskNLNIO4vrIis7hdntxmo5SDuKSsiq40g7lErIqutIG4nAUnLD1kyWC/EjbhB3CBuEDeIG8SNuEHcIG4QN4gbxI24xY24QdwgbhA3iBtxixtxg7hB3CBuEDeIG3GDuEHcIG4QN4gbcYsbcYO4QdwgbhA34hY34gZxg7hB3CBuEDfiBnGDuEHcIG4QN+IWN+IGcYO4QdwgbsQtbsQN4gZxg7hB3Ihb3IgbxA3iBnGDuEHciBvEDeIGcYO4QdyIW9yIG8QN4gZxg7gRt7gRN4gbxA3iBnGDuBE3iBvEDeIGcYO4Ebe4ETeIG8QN/3Xc29ZDVvuDuJ9bEVnNBHEvWBFZXQ3i/tSKyGikztPgfvuQNZHRR8FVe96KyPog+aQT9pqrNlldD67aH1oRGZ0Owr5lRWQ0WWe9E/Yve7cskMrJOiudsH+rM25NZPNmEPavwiajqTqrnbB/qDNqTWRzrs5OJ+yvrIhsxurc6UT9V9l9awKpvFv6H2h+rDNhTWRzvOx+XXxV2I/cX5PZ0TqLncCX67xtTWR2qRN4e8g8b0Vk1v4YofdFsj10+iJJWu0DzvPS/+TuBCCp78N7b1Ae1zlsTWR1pM6zIHBXcNJqh6d6n+Lb4akD1kRW06V/nvuuFZHZtSDwT6yIrNrrvz87ca97wCSzs8HV+4YVkZXfLWHQrhS/OMVA+a1ABv1g6VdeGSy/z83/Mm7/swLiBnGDuEHcIG7ELW7EDeIGcYO4QdyIW9yIG8QN4gZxg7hB3IgbxA3iBnGDuEHciFvciBvEDeIGcYO4Ebe4ETeIG8QN4gZxg7gRN4gbxA3iBnGDuBG3uBE3iBvEDeIGcSNucSNuEDeIG8QN4kbc4kbcIG4QN4gbxA3iRtwgbhA3iBvEDeJG3OJG3CBuEDeIG8SNuMWNuEHcIG4QN4gbxI24QdwgbhA3iBvEjbjFjbhB3CBuEDeIG3GLG3GDuEHcIG54bTviZqi2grhHrIis1oO4R62IrH4P4p6yIrK6H8Q9a0VkdTOI+4IVkdXnQdy3rYisTgdxP7IishoP4m7vwfdZE1n9EQT+nhWR1bdB3JetiKxmg7gXrYis2j31dnDffcCayOr74Op9xorIaiaI+5YVkVU7/fe0E/dacUKQxC4GV+9pKyKrsTobnbjvWhGZXSn9tyYnrYisDpb+HzA4SEVq0UnBd6yIzJY6cS8XH3VI7FidVQ+XDNV0cHtyw4rIbC4I/BsrIrN2rqR3sOpB2f2jB0ipvSFZ6QT+rPiCSWITdX4KblMW6pywKrL6uPTfpLQvme0U4aRVkVH7kvl18UOaDNjROvN1NsXNULUvlp/VeShuhuxUnUt7ocNr+RuqoCqey233RAAAAMt0RVh0TWF0aE1MADxtYXRoIHhtbG5zPSJodHRwOi8vd3d3LnczLm9yZy8xOTk4L01hdGgvTWF0aE1MIj48bXN0eWxlIG1hdGhzaXplPSIxNnB4Ij48bWZlbmNlZCBjbG9zZT0iIiBvcGVuPSJ7Ij48bXRhYmxlIGNvbHVtbmFsaWduPSJsZWZ0Ij48bXRyPjxtdGQvPjwvbXRyPjxtdHI+PG10ZC8+PC9tdHI+PC9tdGFibGU+PC9tZmVuY2VkPjwvbXN0eWxlPjwvbWF0aD7DXlYEAAAAAElFTkSuQmCC\&quot;,\&quot;slideId\&quot;:483,\&quot;accessibleText\&quot;:\&quot;open curly brackets table row blank row blank end table close\&quot;,\&quot;imageHeight\&quot;:32.108108108108105},{\&quot;mathml\&quot;:\&quot;&lt;math style=\\\&quot;font-family:Courier New;font-size:16px;\\\&quot; xmlns=\\\&quot;http://www.w3.org/1998/Math/MathML\\\&quot;&gt;&lt;mstyle mathsize=\\\&quot;16px\\\&quot;&gt;&lt;menclose notation=\\\&quot;updiagonalstrike\\\&quot;&gt;&lt;mi mathvariant=\\\&quot;normal\\\&quot;&gt;&amp;#x3B9;&lt;/mi&gt;&lt;/menclose&gt;&lt;mo&gt;&amp;#xA0;&lt;/mo&gt;&lt;mo&gt;=&lt;/mo&gt;&lt;mi&gt;n&lt;/mi&gt;&lt;mo&gt;/&lt;/mo&gt;&lt;mi&gt;m&lt;/mi&gt;&lt;/mstyle&gt;&lt;/math&gt;\&quot;,\&quot;base64Image\&quot;:\&quot;iVBORw0KGgoAAAANSUhEUgAAAYYAAAByCAYAAABX9HZeAAAACXBIWXMAAA7EAAAOxAGVKw4bAAAABGJhU0UAAABYpZRLWAAADzFJREFUeNrtnX+MFkcZx6fXK1JKryLFSitBkRBCCCFWbAg2LdoiEkSsIhLEs17EpioiuUoI0pZeaghaJATbICXYnFgliOQ8sRWRNOZsUWwqYq1ofyBBpNTaXumV8qvu5F2Sl7mdZ94fu/vu7H4+yfzR8t7s7nefnWd+PPOMUgAAfjE+KG8JZS8SAQAUizUOx3AbEoGLS4PSEZQrkQLAe5qCclxwCqeCMhiZwMUdocH0BmVlUFqQBMBb5jpGC5uQCFxoJ/CSYTj6v9vDkQQA+MUuh2O4HonAxUrBgO5BHgCvGOFwCgeRCFzoNYVeiwH1KtYcAHxjhcMxLEMicHGfYEB3Iw+AdxwSvukzQbkKiUDi3UF5w2JAeo2BBWgAv5jqGC10IxG4+IFgQO3IA+AdnQ7HMBuJQGJ0UE5bjOdIUAYiEYBXDFGl/Qk2p3BUlfY3AFj5sWBAX0YeAO9Y5BgtrEIikJgQlHMW4/lnUC5BIgDveMrhGMYgEUj8QjCe+cgD4B0THU6hB4lAYrJgPPsVc5AAPrLe4RjakAgk9gjGMwt5ALyjWdk3qerSpwgmAYGbBeN5AnkAvKTVMVrYgEQg8UfBeD6MPABestvhGCYjEdi4RTCc3yAPgJeMcjiFA0gENvSC8l8F4/kgEgF4SYfDMSxBIrDxecFwfo48AN5yWMkJ84YhEUShN6s9ZzGcs6p0YDgA+Mc0x2hhBxKBja8IhtOJPADest3hGKYhEUQxSJUSZ9kOAx+FRABeoqeIzghO4TASgY2lguE8gDwA3rLYMVq4F4kgiiuC8rKy74S8GokAvOWAwzEwGwCRSGFsq5EHwFsmO5zCHiSCKN4ZlNcsRvNqUIYiEYC3bHQ4hgVIBFGsFYzmTuQB8JYBQTkhfN+94W8ALmBEUE5ajObFoFyORADe0uYYLaxDIojiQcFovoE8AF7T43AME5EITPTRfbbYZh3XTE52AL+/b8kp7EciiOKngtF8CXkAvGaVwzEsQiIw0UPIcxaDOahKpzwBgJ/oDMnHBKegMxm0IBOY/FIwms8iD4DXzHKMFrYgEZh8SDCYp4JyERIBeE2XwzHchERg8phgMDMLrs1bBSmQX4YrOWHe80gEJtMFg+lBHhwDeM9yx7tfgURQjp4i+pNgMDciEY4BvOegkk9pG4lEUM6nBYN5FHlwDOA9UxzvfRcSQTkXB+VvgsF8AIlwDOA9mx3vfS4SQTm3CsbyM+TBMYD36BMYTwnvXJ+30oRMcB6dPfEFi7GcDco4JMIxgPcsdLzztUgE5XxNMJYfIg+OAXLBXsc7H49EcJ7LgvIfi6G8GZT3IBEUgOZw5JzXVC/jHU5hb8FnTJo9qLNqZgdlgyqdxFRJGVv2t8sEY1lPewE5REfm6KNqtwfluOq/2UvPw+tNXjotRGtQhuTgmdc4HMNtBXr/Y8L3v09duOaiz53ZGZT5NdSpz8ReqUp7vU5G1Nma9kMuq2Ga4Px297cH5X+W37welHfRhkAGGByUpWFDvV0o84Q6dEI4vbHrcA3fi2489IE1wz3Vryl0gNLzDfboeSaEndatgi1si/g7vVbaVeE7f7zC9z06vI9K6twf/j4VttXhGL4t/GYV7RFkhN0V2vUtlr9frEoRN/Wuu7yi/AznnOt4rk0ePcs4JUdWnS8HjL+7S8lpQKLKs8JosSkcdVRb53GVUjDPvBodw1XKftbrKzkZPoP/NFdh18MipgyeVPEvzC/zTMNdjue53qNnWVjhO+oMfz9UybnfXCUqy+zIcBqq1jr1zvNUztEeE/YKFlhKX4RjWCfc+HLaI8jQNMihCj62IxENyElLT3JNOLrQPbeBxrV0QzJDleaLpdQR8z3Rb0QFjZRPTKuw8dX7sq5RpbUi89+eDkeR48J3rssNwsi0/HjTqZbRp3YUep1mVJkt6TofsdS5JAti9kYY9ZuWG9aHd1xGewQZoiVsyMs7Ow8Zdrs1/O3AiH/TRc87X1vDtVstDYEebfuw5rAiZ6MfFTbU8wx7OGo815yws1D+/46Gv5XYIEy1zY2YOtLTTa6M06sj6nwmi47hUcFQvk47BB7Qadit7gHq6VEzVv9Q2MurhwkR35Au3/VAJ2m0dSbUzHeaIxps0ynsUJVPj5vTj/rdt0XopyM8B1VYZ9R0VsOn602jPmsxFG1Eb6PNAQ84EDE0r6cxcDEn4nvpVdlOITHVMVrozokt3OB4zqVV1uc63e6Uqj789KaIeqZnzTHYyhdpb8ADBlga6fL/viuB60Yt4k7xaFRlltk5sYevqniTAkaNQMqnEKfVUGdTRJ0zfHAMes7rYtoc8IDpjt5cUiGlUb2+rC5CD1FyWOdRlZ+EeVH7CM6EPf8428zeOjsCZp0NjwarxDF8hvYGPGGpxYZ7Vf3rCa5en9nYLsyoRosc33ue9ilFraPMqrNOM6LtZAwN+QnDcTU8ZYbLMejFlotob8ATojZ16o1D16VwbXNhsiOjGj3l+ObH5MQWBkc8W1uddQ5LwNEMUv13QTccl2P4GG1NxZBdtfGYoYk6xHpCStc21xlaM6jPRMe7zdPZ7eZC8c4Y6rxFuTe5VctMo87NWRCvTzCS39HW4xg8cgxmb05P7YxN8fpmrqWZGdRovePdtuXoe1xpPNvKGOpcpeKfLrwrax0KPUV0VuVjOzyOAcdg9uYeT/HaUdFQgzKmT7NjhkB3Egfm6HvckYCj7jbqjGOKcrtR56RGCycl0PoV7TyOwTPHYPbmNqZ4bTMaKovpJFod73VDzr5HM99bS8wzLHpEGkf0Vm8CddaMDj/9u8VAzgXl/bTzOAbPHMNO1bjD69tV/HPPcePKRDs5R9/iKNU/PUW9jFPxr8eY99nw6fs2wUC20sbjGDx0DGYYYZrRNWY01O0Zbyhdqah9Z04CjnpeAiMs8z4begCaTm3xL4uB6DWHsQpwDH45BrM315fy9c1oqKzteu5wvNMlOfsW1yfgqDeq/sn44r7POY0UbbFgII/QvuMYPHQMZm+uK8VrD1X9d9ZmbeewdDqdvt9hOfsWH0vAUe9NYERq3ufoRgmmN328qPzPJQ9QzibVuM1ljYyGqgTXOQU7cmYL5i70OBy1mc+oL4H77GukaN9SlR3tCeATZm9uVorXbmQ0VCVsd3zz03JmC5OM59sbQ51TVPyb5a5r4Cj3At6hSkdz4hggbz1EMztlmvnszdj2eRnSZpiSzx4+nEN7aEvAUd9u1Lk6hjrNo0jvbZRgq1RlZz4D+MT1DW7szOwBWco1tNjxvd+bQ3voTMBRb1HxpyVPos6q0UcNvo5jgBxi9ubS3EMwVjU2GsrFAcf3PiqH9vB0Ao7aPB96WAL32ZAAgO+ryiJOcAzgG2bPa1GK1zajoXZmSJfJjm99Tw5tYUACjtrMfnosgfs82gix3qvsB3OcwzGA55i9uRtSvLZ5QPzqDOmy0eEYFuTQFszUJHEs6JrZT7dmtM6qeUgwjpM4BvAYszeX9h6CHpXNIzF1j/SE8N33hr/JG+ZBTXGsoaxQ9Z0THcXyBOqsCr0j1JZB9QXVP9sijgF8wux57Uvx2lHRUFnZKNbmGC2sy6k9mKlJ4ghbNsN9ZyRwn6mf8SzFMH8BxwCeY/bmNqV4bXMO/0iGdOlxOIaJObUHMzVJHGHLZhsZR2ryl41Rbqqjt0mCYegV8YtxDOA5ZscnzT0EZhx6VpJPjnE4hf05tYXhKv6w5ZFGnc/EUOc1EW1xqvxaMI5Phb95BccAHmPa77gUr21GQ7VnRBPXfqVFObWFJI7dNLOfdma0zoq5UTAMPQ97Ufi7g8a/TaetAU8YoRq7h8CMQ89Cagm97nFM+PZ1dGJLTu1hdQIOcJ1R520x1Lk2gTor5veCcXy07HddqnGHmwDE2fNKcw+BGYeu54mbM6DJLMdoYUuO7WFnArMfSWRp3a0alKL944JhPGb81swHvqbOazeHQ1mdsXGGAkgOs+e1KsVrm9FQWTnopksVdwPryZgdtZn9NI5jN5OosyL0FNGfBcOY4uh11bMwpVN671EX7pEYogCSYY9q3B6CZca1N2dAj+FKTpj3fI5twTyo6ckY6rxWxZ+ldaJqUIr2eYJhdFsa81MxDG10PVEhcqMUQPw0RdhtmnsIzDj01gxostwxWliRY3uYn4CjNveCxBEKvUA1ILxaD53+oeypL2yxy5tV//CpwVVcd2To+Tg7GtLC7HmlvYfAjJeflAFNDir5lLaRObYH86CmOMKWOz2p08lCwTB+IvzdmIghaE8FhnSVKp2UdcIybB1K+wUxdXgGGKXVsLdtEb+JazG4yajXjIbSU6YDjd+kzRTHaGFXzmzCfNf7jOe9Nob3sd+TOkW0YdrOdT2t3KlnV6jo0Dbd679VlaIddJkbOoPdyj6fqTeBXEN7BnWiw/iOqfrOpz4QdmBqYXjYoJ6p4bpHwo8+LTY77icv0YY6JLWvhvdxQlV3bPGACt57Fup0skS42IMV1tGl6j8ovrPKaSiAKEbHYIv1Dtc313ndtI74HKTs2ZN1eVmlm1gwKWbX+T66q7jWdE/qFLk8KMeVPXvqiCqG7A/X0TNjcxzExYwYHUOtPffuOq+b1rnTCx33sTZHI8h63kdHFddqr7DO+xOosyMuwe4ULvK9GurTPaxDFT5Ej2JTHMSP7uFuUf3Twlda9JD9mbDRrJWZ4Xdwpsrr6kXgW1PUaq/jnsbnxCb09PS+Gqb2joaNbTWjpm2OOnWOOX0Wx5AY66zlPq3oBd5XLRd6TdUXwjdVlfKZPxz2nrrDh9sQOg/WEQAAMsh30hiSAACAH1yt7Cv0/w3KFUgEAFAsHhBGC99EHgCAYvE+ZQ9R+3dQLkUiAIBi8SNhtHA78gAAFAsdfnbW4hSeC8olSAQAUCx2CKOFBcgDAFAsrlPy7uMmJAIAKBa7BcfwSeQBACgWHxGcwh+QBwCgeDwhOIabkQcAoFh8QnAKv0UeAIBioReU/yI4hslIBABQLD4nOIUu5AEAKBZ6s9qzFqdwLigTkAgAoFhIpxZtQR4AgGKhE+EdsTiF06p0Li4AABSIO4TRwgbkAQAoFi1BecniFN5QHKsJAFA4VgqjhfuQBwCgWFwZlF6LU+gN/x0AAApEhzBauBt5AACKh45Galf91xj0f7cgDwBAcWkJRwjnp5XakQQAADR6TeGeoAxECgCA4vF/PB1NgwJPt6EAAAEPdEVYdE1hdGhNTAA8bWF0aCB4bWxucz0iaHR0cDovL3d3dy53My5vcmcvMTk5OC9NYXRoL01hdGhNTCIgc3R5bGU9ImZvbnQtZmFtaWx5OidDb3VyaWVyIE5ldyciPjxtc3R5bGUgbWF0aHNpemU9IjE2cHgiPjxtZW5jbG9zZSBub3RhdGlvbj0idXBkaWFnb25hbHN0cmlrZSI+PG1pIG1hdGh2YXJpYW50PSJub3JtYWwiPiYjeDNCOTs8L21pPjwvbWVuY2xvc2U+PG1vPiYjeEEwOzwvbW8+PG1vPj08L21vPjxtaT5uPC9taT48bW8+LzwvbW8+PG1pPm08L21pPjwvbXN0eWxlPjwvbWF0aD60svmhAAAAAElFTkSuQmCC\&quot;,\&quot;slideId\&quot;:479,\&quot;accessibleText\&quot;:\&quot;up diagonal strike straight iota space equals n divided by m\&quot;,\&quot;imageHeight\&quot;:12.324324324324325},{\&quot;mathml\&quot;:\&quot;&lt;math style=\\\&quot;font-family:stix;font-size:16px;\\\&quot; xmlns=\\\&quot;http://www.w3.org/1998/Math/MathML\\\&quot;&gt;&lt;mstyle mathsize=\\\&quot;16px\\\&quot;&gt;&lt;menclose notation=\\\&quot;updiagonalstrike\\\&quot;&gt;&lt;mi&gt;&amp;#x3B9;&lt;/mi&gt;&lt;/menclose&gt;&lt;mo&gt;=&lt;/mo&gt;&lt;mi&gt;n&lt;/mi&gt;&lt;mo&gt;/&lt;/mo&gt;&lt;mi&gt;m&lt;/mi&gt;&lt;/mstyle&gt;&lt;/math&gt;\&quot;,\&quot;base64Image\&quot;:\&quot;iVBORw0KGgoAAAANSUhEUgAAATgAAAB4CAYAAABmUO6yAAAACXBIWXMAAA7EAAAOxAGVKw4bAAAABGJhU0UAAABZ0pN7zgAADv1JREFUeNrtnXGMVUcVxk+3y3aLK5UiIRtEDFlxIQRRQihSrKRICCF1gyEEEQkhEkIQKaJSkZAVaQgiRSTESgghBDErRSQbhJDNilskpIhkQxrEEIJakdIgXba4pa14J8zNXp9v5sy9d+5977z3/ZL5o3TfzHtn5n53zpmZM0SlY0xQBhAAAFQYtUG5G5TeoJwMyrqgPKX/HQAARKPE7EGRclfP7AAAQCzrDALXC7cVACCdkwaBOwHTAAAkM0DP1IoJ3DqYBwAgmc8ZxE2VyTAPAEAy6w3i1kNYRQUACOeUQeCOwzQAAMnUBeUdg8B9G+YBAEjmaTLH3ybBPAAAyWwwiNvbQXkU5gEASKbDIHDtMA0AQDKPBeXfBoH7FswDAJDMM2SOv30W5gEASGajQdz+FZQamAcAIJnfGQTuNzANAEAy9UHpMwjc8zAPAEAy08kcf5sA8wAAJPMDg7jdJsTfAADC+b1B4H4N0wAAJPN4UN41CNwqmAcIZjSZQy+bYJ7q4FnLIBgP8wDBrCfElqueHxoGwFtBeQTmAYK5YBjbV2Ca6uFVwyB4BaYBcE+BZD4UlPuGQbAS5gEV6p5OhHmqg5mWQTAO5gEV6J5ehWmqhxcNg+BNQvwNyKXJ8uLeAvNUD2cNg6ANpgEV6p4iM3WV0BCU9wyDYAXMAyrQPb0G01QPsyxvuTEwDxDKKMu43gbzVA9bDIPgnzANEMxawsXlIOCcYRD8EqYBgjlvGNfXYZrq4cNBed8wEJbDPKAC3dPtME/1MNsyED4F8wC4p0AyPzIMgn/ANKAC3dM3YJrq4jXDQPgFTAMq0D3dAfNUD0+QOf72dZgHVKB7Og3mqR7mWAbCJ2EeAPcUSObHhoHwd5gGCGUk3FMQYjrGcgCmAXBPgWQGB+UDw0BYCvOACnNPb8A01cWXLG+6UTAPEMgIy5jeBfNUFy8ZBsJfYRoglDUWgZsO81QXFw0DYT9MA4RiOlN9E6apLp4Myn8Mg2EJzFNxqKy2c+lh1pgjQemhhzkA4zCWHl7Q0qk/r+7vuBeUM0HZEJQhcE+90BiUFm1TlWxW5a1bGLMO1bfLgnI4KHcifXWJHqaJGpnyO9YEZX5QDtHDxAV9uo0ruv7GvA2mzpuu1LOzLjJfLqPKJ6AHYqnTrph6Se3VYtRXpI/PxKhT3cdx3DJeorOkUp7xlOae1mh7LQjKy0E5FZRew/d3FaT6oGy01BOWe1pEk3xnZecbTP23gzLVt8Ema0MdDMqxoPzNMLhtBVlO5TBUD9KN+k1/PUY/f9eh/tqgbCbzSRfTwB5WInucKWP3dJCeZKzRz2d3DLu63ts6TT+/rn3Vp2flrkwJyuWYY8HrrH5RTDErVvZBN0QwL2U/NzvM+s8lrHtrmbmne8qgv/pS9NVOh/pfSFi3q202Jqzf652zNXqK2qBjLrP09PdEjC/0NWiHCNRs/YCeubXrOItrH3MzgnF61pP0gbxUZu7pjDLorx06DrhLe1mHtZvoYs85TN17U/QVl/izTn/XpPVfzMvAnY5f6OM5fZ8ZHmabUsqRnGw6Wosd9322McJ5m/733tAV1B80btbuFef6lIt7elu/+MsRtdH+AmPL+zpUYAohFPZ3m3ZVa3SooMOhfls8r6NI7Haebnugfslysb5c2Ocw8PO8BBcClw11ZF9AemAJ/k4qmAluMjxck8tM4IaXuXtqYzFjy3bLZ48WzMSK9euohAJUW+D59egQWDGRTiqgXjni8CDuhcCJFzjSg9H0XW5ZZn+hW9rLuEU1zO/tgXvqzArGlqsNn4vOnDq00Jiw1X/e8JmDBROfpoT138rLkLccHsSvQuDEC5wSn/djvsSGUv8KrJrBTXFog9suUg7u6Z0ydk9D9jO2LLbK2Rr5/4eY3ziE4i8qRhcUzpF9JbSOqf9oHkZsdnwQPwaBEy9wnPvYUmSAdkXcFZdsG41MG3nmXGssE48kKadjLgAsoHgZf1qYvlpc8PdzCuJt3GbwKUz9rXkYcbXDQ/iXnDsWApcNG2MGrKOx2dmObcxmfm+eWTtWWb7HrDIXtxomXloo0BOof+X1sIfx8KDA9VRbbcIFpm7G7Q1ZytSfS3qqDoeH8OcQuIoQONtqeZtlcK6O0cZKKp9Fhi5LHLDc3dMJMWbbgyNhhNNkXlmNE3u/ViC2ZyMzcNfN2ofIvoCReR/Uk9uO6a8QkM5Apq+jq2DjqX/zadzkptzWgCs5/d5Gkr1hfaHl+7+vn92QoxHbxjkd0Os4Q9wSEaWJMeq3LWgdysOIcx1nGY3QB/HMZR6YwREhDI/cXCp4kFzg9sHtzOn32tzTOQL6y/ai6Iz83fLIrHR0jPrHOs4Qp0b+Lc6h/klM/cvyMKLLLuc/Qxsqgj2WPj5d5O96Yz4woTim3XnvC1OAvleAe6p4nfizwk2RuFvcw/G2PXYq9len+/MqJVuU4Y6HjcjDiDccBuTPoA0VwRXi91O1GFxWV7hVufsx4kNZuacS8hkOYuw4UYt0mH49yWU5tvjYMf03u/V/X04wk+8odZiCm0KGZT60QTxNTB+rHe1qv9vNlPGRnUw7p8rAPX1OeDjhZsEMqTvhS+MNsm8PmREJX0yMWXct2VeAd+dhRNcMAMOgD+JZRvyB5/DQtBr4SdPYcOly1sI9dWIXMwNt1gISN6VRyAhmlt0YcU1fSFA/t1WoJQ8juqS7eR3aUBHYMj5s0rP08L9nZuAWhmVcid3Tg0L6q5vxqM6nfGEsYtzTHdR/UiEJ28m+oFWXtQEHk9vsbTe0QTw1ZN8OoN62tzz09xIqjyNaq0o9c0jJIEYcwqNYZ1O0cdDSRihOanY4OmH9F8ltBTgzFjgK3Dzog3imkf3YVDjY1cbOhhTtHGLGUl7BfZN72kf5LHCkZT7Zj2f1aKEbm6KNGxb3NFyM2pCw7qGUPlt0arjBGJah0AfxtDIPjK+jS1xSzTwWq4ZVgHvqsnVrW4r6RzvUfy3Fy2A+U/ekUrsspcy8CvzT5dDXh1O2wa3IRzcSZ8ly4e4pEX93xm3txiZlKWXruR1gvnvmTHecvf0U2iCeBuKP4im3JO01cdymznM5/d5O4e6pS2af9SnbaGPq705Zv21vbS7Hs7Y5CtyXoQ/icTmKt81DO1zChk05/NZhpX6wPLDKYfbWkLKNHqaNNPsEOYFemIcRLzkMenXp80dL2NHIJpJPPOc+pd/nWOswS3ymxO7pXCECx92ZkfZFweUDvJyyfi6TTOZn2oc7PnTdJe5oCJwfuHswfdzo/hzxef3z2FzbSfZzleUOt/tfvUTSnt9cz/TVipT129Iv5XKD1nLHh+4nEDjxAueyWtbsoZ0dTBttJXZP20gG3IuiPeNQgnoR1aeou4bsVx3uyMOIRx0fuhYInHiB4y4s8bXhkgt55JEWx/bilrKX82XGjmndbC6UkPaGsWnM9888gzI3BY7G356EwIkXOO6mtCUe2nA5npVHWhzp7qnCtvro4/5WLtNL2vThrUysN/MwxSzHB+5PZdDZELh0qMHUR/a04fUe2llIpc/eO9QyM5Hink7MIVZqO8B/3UP9XRm71yzbHR+4lyBw4gWO2+voa1c/dyImj+y9Nvd0oRCB25Dx7IrIng9we8q6uXT4q/Mw4nnHB860D0Ydym4iIIHNOcVYb6RsZ6mHh9fmntYL6a+zlO01i9yC05SU9XPuL3duVgl8qq1ErpfLfBCUjxT5vBI2ddbwKrRDBOco+6y6DZQue284y7yTQohs7ulRIX3FXb7sY/XRdjWojywvNveXuyZycSTOmDheOsdx9vZHw0AO88MvgHaUPVy6a19xKW5MdVg+q46GhSma0qyyVoJ7ymX2me6hjROU7QXYtpV0261sU6l/4TNVMoZWR4ErdmznOPk5kA3ygcvm4OvBX8O0s8Ey87vkSWwrwT21xTFveaif2z2RNlwxjJJtExpJ/Sny025RsWZ0td14tCcyjR0C7RDBPsonqwe3wGDKDBweR7pK6bJiVIJ7ymX28TG7ask4XDGP4h/TGxzxCs/7eBldcxA3NVieiHwmuuo6A7ohBlvg32c2VW7Rqlg8JdzMqna8j0/Zvu2eiUVC+opb7fZxxaLtukgflwDtjjkO1EvtbGTiNNyHIfscBO61yFslapTN0AwxcNkcfC7X32PaqrE8CD7c5FOWWUmDkP6ybd3qIz+bY223Z/m4BKiTGQeF7uwF6r8AyFvyS5cV1K30cMn+gmeFB/nBpdsZ5bEtbkyFqanVRTOnC8ZZWoZY2m8X1F+2W8h8LAZxt9eP99AG96Jr1rO4ZZGY231KfrlRUXoo/gbUiyljJCB/bGeNfd+QdifBmPK1gmtzTxcL6Svurlofs9y1lO0ChuvkqXBmOjvPgW/KC4X7GGRRQ/bVsq2e2zscc0yp1XhfWXVt7qmUl7Jttu1rMcjmPvpKAnozxhhQoppJbsBFMb5EF8RNJNzxNt8Da2aMMbXfo7gNtswajgvqL9veNB+LQdzxqSWefsc+xzGgFhYyTbxwnPjEhBtIxs3f4P/ZYunb3oza5FL89JD/dElLc3hos4ZLXeQj+M9t3/AlNk1MCEydUFiTh67YAo5qoGKfG0iC2ol/Wr8gVXxFxebU7eirM3IXj+l2Css9yufmLlBcW45ooVN9cUOHMNQLJ7d0VaYEiO+RnGV1AAAoyq8MAvcHmAYAIJlHgvKmQeBehHkAAJIZR+b42xdhHgCAZL5B5n1DA2EeAIBkXjEI3KswDQBAMir+9hZlc1M2AACUlE+TOf72LMwDAJDMNw3i9m5QHod5AACSMR20Pw3TAAAko85/3TYIXCvMAwCQzGfIHH/7AswDAJDM82ROOlcP8wAAJHOMsr98BAAAckfF30xppTfCPAAAyUwkc/zt8zAPAEAypgsnVGLAx2AeAIBk2g0C1wHTAAAk82hQ3jYI3PdhHgCAZCaROf72NMwDAJDMdwzi9g7leAkEAABkwW8NAncKpgEASEbduXjXIHDfg3kAAJJ5iszxtykwDwBAMuvIfLv5AJgHACCZkwaBOwHTAAAkM0DP1IoJ3DqYBwAgmTFB6TEI3GSYBwAgnVotZuu0W9qrRa8WpgEAVKLbOgZmAABI5r/GuIYBGSTDfwAAAMl0RVh0TWF0aE1MADxtYXRoIHhtbG5zPSJodHRwOi8vd3d3LnczLm9yZy8xOTk4L01hdGgvTWF0aE1MIj48bXN0eWxlIG1hdGhzaXplPSIxNnB4Ij48bWVuY2xvc2Ugbm90YXRpb249InVwZGlhZ29uYWxzdHJpa2UiPjxtaT4mI3gzQjk7PC9taT48L21lbmNsb3NlPjxtbz49PC9tbz48bWk+bjwvbWk+PG1vPi88L21vPjxtaT5tPC9taT48L21zdHlsZT48L21hdGg+ly2PjgAAAABJRU5ErkJggg==\&quot;,\&quot;slideId\&quot;:479,\&quot;accessibleText\&quot;:\&quot;up diagonal strike iota equals n divided by m\&quot;,\&quot;imageHeight\&quot;:12.972972972972974},{\&quot;mathml\&quot;:\&quot;&lt;math style=\\\&quot;font-family:stix;font-size:16px;\\\&quot; xmlns=\\\&quot;http://www.w3.org/1998/Math/MathML\\\&quot;&gt;&lt;mstyle mathsize=\\\&quot;16px\\\&quot;&gt;&lt;mover&gt;&lt;mo&gt;&amp;#x2207;&lt;/mo&gt;&lt;mo&gt;&amp;#x2192;&lt;/mo&gt;&lt;/mover&gt;&lt;mi&gt;p&lt;/mi&gt;&lt;mo&gt;=&lt;/mo&gt;&lt;mn&gt;0&lt;/mn&gt;&lt;/mstyle&gt;&lt;/math&gt;\&quot;,\&quot;base64Image\&quot;:\&quot;iVBORw0KGgoAAAANSUhEUgAAAScAAACeCAYAAABw6MxIAAAACXBIWXMAAA7EAAAOxAGVKw4bAAAABGJhU0UAAACJVECpGgAADX1JREFUeNrtnQ+EVksfx8fKWlnLykqylmStJJFXkmTJlSRrSZJciSRZSazkStaSV5IrkSRJ4pVkJcuVrCSRJLlW5FpZSSRrXWtF75l3z7rPezrPmd/zPGfmzJnz+fBzr233mXnmz/fMmfnN76dUtbkRWacCAPCMH5G9j2wTTQEAvomTtoXITtEcAOCbOC3bo8h6aBYA8E2ctH2KbJCmAQDfxGnZxiNro4kAwDdx0vYisj6aCQB8Eydt3yI7SFMBgEv2R/ZVKFL4RAGAU3rj1zeJQOETBQDOuSAUKHyiAMA5OyObEYoUPlEA4JTuyB4IBQqfKACP+BGYLdTYfGRzsTXyGfhEASBO3ho+UQCIk7eGTxQA4uStOB1giAAgTr691vUyPAAQJ59sTLEhDgCWWamWrqpIXQl20mQAYJvNaumKikSYHiqcMAHAAWcj+y4QpcXIRmguALDN2simhKul6cg20mQAYJtGQqbcVEv7UQAA1sF3CQBKKU74LgGAd+KE7xIAeCVO+C4BgHfihO8SAHglTvguAYB34oTvEgB4B75LAAAAAAAAAAAAAAAAAAAAAAAAAAAAAAAAAAAAAAAAAAAAAAAAAAAAAAAAAAAAAAAAAAAAAAAAAAAAAAAAAAAAAAAAAAAAAAAAAAAAAAAAAAAAAAAAAAAAAAAApWBDZCOR3Y3sVWTfIluIbDGyvyP7HNmDyP4d2a7I2oqq6GhkPypko4xNqCBd8difbmLOfIlsPLI1rivdHatmFYRJPxlWMU6hYozGq6N680L/2x/xKipLC/Sq6jfXK6lrFRGn64xTqBD9kb2pMxc+RXYmstUpf7cpsksZQvU6snWuvsRARcRpM+MVKsLuyObqzIOJ+I3JhBagl3U+42tkO1x9mUnhBH9Rks55laj3M8YrVIQDkX2vM39vN/hZHRnaoF/zBl18ocEGViBbPO+cLSl1PsCYhQowlDFvp5r8zM7I3tb5zDlXevCnUJxuet5BtxL1/agKPA4FcMS2eDWTNmfnI1vb4tbPYp3Pno2sx/aXO67kp149nnZQT0ojnmPcQuDocf9J2XWhGcv4/EnbX7BdLfk0lNlf6FyJhBQgLx5lzFUtWh05lKFf77JcEo7Z/pIXhOI042EHtcWvcLX1vMW4hcA5aJir53Ms62JGOfoEz6ofofYC/S4UqL2eddKwKt/mPUArdKQ8kGtNz+W1OZbXpwr2JbwjFKdJzzpqKlG/54xdCJyzhjn6xME8S4phv80vvEXJ3Qr6PemkjSl1O8zYhYBZoZYu6WbNz+MWyj1pKPOG7S/+TChOlz3pqOQVHH28ifsAhMwRwfxca6Hc9cp8mr/a5hffLxSneZXPSUAr6FOE5D2g84xdCBzTAuKDxbJnDGX/ZvvLmyqwbCcK7qQzrpUboGB6BfPytsXy7xrKfu960teztwV31IdEfe4wdiFwTgrm5a8Wyz8mKP9ftl+X5oUCtaOgTtrtulEAPGBCMCe3Wyxfchd3zHYjXBaK072COil5Y/ol4xYCRx/0mAJEfld2D4TaBZrwynZDrFcycdKN4XqfZ73jpSyAD2wTzMdZB/X4JtCETtuVeCQUKNcnZJcS5X9WuA9A+JwQzMUJB/WQ6MI+25XYIRQnl75F2n0hGenvAuMWKsBdVexJ3TKSmyRjLhrkjVCgDhX09NBLyDWBDD7tOLdHLXm469Wh3s+bisX4qODvt8arWJ3e51O8P/E9/u9s/PPR+LUYyscLT95iLgrq8cBFgxwVipOrcLjJwHj3SjS49GaiPu3QF5XPxE+5iVhITJeut2Z85unI/lKNxVWfQKRKhyRbkotFwmFBPT66aBDJPZ5l21TAa+bWkgysMdV8gobPdT5zSGXfTJd4+e9jzpeClcI+ddGfw0p2UOZkq+e8sGGuWa7HQ/VzqpqysD5ehWrTjmw65PFbYbsmY1N1xivGvLLT7GHue89OYV/udlCXPcK6DLhomLQQuGmml51dlurQm/LqczSAQXda0K5DiX2p2lfbxfj1UP/OcsCvtnhgnFbZIVxrg4WtYf57zZDyxynaJ6H8HzeEFTrt6LXoS/zKGQJZqaIX430ljQ5TM5tYqZpERT9Y3il/Eo/uUtXIlZj3pvAhYZmdDvqwS1iX/a4m0CZhhWxc/Evb9xpT4fAyoz0fx7/TV7MK0vtMjVxR2KDMG+5aBLsRJ2/FSXow1e6gDzuEdXHqGD0lrNSunMs9krLZ1huIMLUZXplPxKKxfMn5pWoucYPkTtYhxMlbcZJeJ3OxCd0urIvTBYR0I+xxzuUms/jeD2jVZIo+qlNDP1H/uGs0u2z/VdBvdxAnb8VJuq3iCh8OyH7ivbBifTmVl3afaHtA4pQVgkJvfC+flL5TrR02bFUeXNhEnColTjdcT6YRYcXGcyov6Sr/RoVFlkvAskfwtxzEXrJPMI84IU5lFiftDDYnqFgep2k9KRu5xwITp6+CtjzoaEAtIE6IU5nFSXNJWLlW/ZCSzp9flZvTCFdITkAfOxxQiwp85TriJKNPyRJwtuLBnZbFdzywASdxwBxwOKAW0ABvuVpCcbpaVGP9R1jBZkPnHlA/uw/0BTbgHjt8LVihZJ7i4CfHSihOhWVC2i6sYLPxZZ5ZnKg+YPJv0jaYY3mrBH31FA3wlsPKHydMqZ9TodFpXwv3MRp1Gkzbi9kZ2GAzbQzP5FzeL4K+uocGeMuwUBBWOqiLNELC/iIbTKrmow1+bjKL79sAB9u4cuOKUe81OY9+AnfsFs61fgd16VGeXfyt92oiiSfUSOCprpTXnRMBDjZTVMMNOZcniSe1Fw3wlm6hIPzioC6DwrqsK7rRzgkrOiT8vGRCT71J2xHYQNNXULJOO22sFO8rc3CwFWiA10hOyF08YPYK6uEs2JxpiSeJ9STdbE2Gm71Uwf0DG/nmvyk2w8uOJPTNAQf12C+ox4wvjXZNuHoy+ezs8XFpWEB75R1BcEDQN6eZ+94jiX7qYgtEEr7Fm8v5A0JxumL4nCeJ338U6CDLCi43baE8ibPnWua+90jCZbvwypZcpfEqXdsfSnaxtN5RZ78K331As0a5PaXTmOJwTTLvS4Fkr8eFO8gDVbLDFemFznrLzisOVhA+YHK/yDubTK/ilC4UOpXdK2NSXinzZvhK3xpvWtB4aSdRK+NVVe3vnazgvsFnC+X9ZugP1w8BohK0hiljj4v7kQseCGTDnBB22k7D32mh6ghUnLJyAN7KuSx9lDtj6IvDiFOpxEkSrtfmIdI6QfkXfZx4+s7NF9X4Tn4yi+/lQIXJFCJlOOfyTBk7ivC8R5xaQ5KWadhi/0ncCLb5OgEledRrExSkNXaoabJHDG2Sd84/k1/MIOJUOnFqEywAbPoGXjGUPevzBExLfpl11JjMChLyydHDjPZ4nnNZpo33uwW1AeLUOr8byp2y2H8vChTGXLgr6LjPdd5fdwUqTKYQKXmm0dH7dR8Nbb8KcSqtOG0WvJnYCJ1iunZl405o7mwRdl5yr+m9ChfTXkGeFzbHVfGXQxEnuzHITOGKhiyUaYps8awsk/F5E515MmBxuqCyY17ldUlys+HpNqYgBEx5CG9bKNPkfDlclsY72KAw/a3c5HkviikHTxz9Opfla/aYOR3UNsFHw3zK89VulWFbYrpsjWfysWnk3l2ZaTesZvLaRMy68/Q6cPGvIscNc+p4jmWdUW7SlznD9IVs3sT3iSEHy+EjhqdaD3M5yNXTGwermRWGhcbLMjZeV7y8NAlT6BdPTUe/rWaVGcxYcusBupp5HCymPcYjlhcZetxtCHViVuHiaZYzZKt3oXTqrXqB5J6r4lwGwB2nlD23ER1FIyvD96kyN1y/QZjeBz5wVqv84qsn0em56qUz16c17czbynArY4xNtPDa+DTjc2+G0HBZySNDj8Bo8g1p9n7bIZV+O1z/7ChztZJkJbq93sTnZUXQuB9Ko9VzQNT7UV2BDxiTt7zeL2hks7orfmKlfZaOszPAHK00vxsEpVu42p9UHqYZt0VaHJprFRgsn5R5z00vu02ZT/Qr2kidz9M/O868hBh9rF9vH1JfGj6r/rl4X4u+TnY+42/n4hV7cKTleg/9KS+Nra7tTfwK2FXzvq8Hy3C8UkrblNSbnTo1F/5LkERvZN82jDk9pp7GNqfM4X+DjTO/Qv1/oLUqpCI6qcxBuUzxvdNeAyfjp2MbcxAED8hrAvGpt+2i96o2VqGharNHVCFutSmR5fL7vz7R1KnAH8QCrgfFQvzfmfjnl+JVVAfzDZpAP8j0he/xeDzpU/L5eJwtxP//If63i/HvVurhp/0tjqpqnCa1qWwH1HfMFwAogh2GVdN1mggAisCU9WSYJgKAIniqZPtNAADO0CeTWZcx39JEAFAE+wyrpqs0EQAUgSl9DvtNAFAIWSmjbeSnAwAw0q1KmEceAMLHlK75Ck0EAEVwS7nPJwYAYOQvgzgRQQAAnGMKSYx/EwAUwqhyn4UVAMDItEGcjtFEAOAaU/ZVbSM0EwC4RAfOWxCI05+KDXEAsMjGWJD0aumJaiz06Wxkl9VSvPA9ke1SJc6YCgB+cU81Ho+ZjXIAsM62eOWTl22lSSFk/gtiuAYtTAeTkAAAAK90RVh0TWF0aE1MADxtYXRoIHhtbG5zPSJodHRwOi8vd3d3LnczLm9yZy8xOTk4L01hdGgvTWF0aE1MIj48bXN0eWxlIG1hdGhzaXplPSIxNnB4Ij48bW92ZXI+PG1vPiYjeDIyMDc7PC9tbz48bW8+JiN4MjE5Mjs8L21vPjwvbW92ZXI+PG1pPnA8L21pPjxtbz49PC9tbz48bW4+MDwvbW4+PC9tc3R5bGU+PC9tYXRoPmdOFbYAAAAASUVORK5CYII=\&quot;,\&quot;slideId\&quot;:479,\&quot;accessibleText\&quot;:\&quot;nabla with rightwards arrow on top p equals 0\&quot;,\&quot;imageHeight\&quot;:17.08108108108108},{\&quot;mathml\&quot;:\&quot;&lt;math xmlns=\\\&quot;http://www.w3.org/1998/Math/MathML\\\&quot; style=\\\&quot;font-family:stix;font-size:16px;\\\&quot;/&gt;\&quot;,\&quot;base64Image\&quot;:\&quot;iVBORw0KGgoAAAANSUhEUgAAADIAAAAFCAYAAAAHQL+kAAAACXBIWXMAAA7EAAAOxAGVKw4bAAAABGJhU0UAAAAEx0lWhwAAABFJREFUeNpjYBgFo2AUjAgAAAPtAAGBmaurAAAAWHRFWHRNYXRoTUwAPG1hdGggeG1sbnM9Imh0dHA6Ly93d3cudzMub3JnLzE5OTgvTWF0aC9NYXRoTUwiPjxtc3R5bGUgbWF0aHNpemU9IjE2cHgiLz48L21hdGg+4UEJxAAAAABJRU5ErkJggg==\&quot;,\&quot;slideId\&quot;:479,\&quot;accessibleText\&quot;:\&quot;blank\&quot;,\&quot;imageHeight\&quot;:0.5405405405405406},{\&quot;mathml\&quot;:\&quot;&lt;math style=\\\&quot;font-family:stix;font-size:16px;\\\&quot; xmlns=\\\&quot;http://www.w3.org/1998/Math/MathML\\\&quot;&gt;&lt;mstyle mathsize=\\\&quot;16px\\\&quot;&gt;&lt;mover&gt;&lt;mi mathvariant=\\\&quot;italic\\\&quot;&gt;j&lt;/mi&gt;&lt;mo mathvariant=\\\&quot;italic\\\&quot;&gt;&amp;#x2192;&lt;/mo&gt;&lt;/mover&gt;&lt;mo mathvariant=\\\&quot;italic\\\&quot;&gt;&amp;#x2227;&lt;/mo&gt;&lt;mover&gt;&lt;mi mathvariant=\\\&quot;italic\\\&quot;&gt;B&lt;/mi&gt;&lt;mo mathvariant=\\\&quot;italic\\\&quot;&gt;&amp;#x2192;&lt;/mo&gt;&lt;/mover&gt;&lt;mo mathvariant=\\\&quot;italic\\\&quot;&gt;=&lt;/mo&gt;&lt;mover&gt;&lt;mo mathvariant=\\\&quot;italic\\\&quot;&gt;&amp;#x2207;&lt;/mo&gt;&lt;mo mathvariant=\\\&quot;italic\\\&quot;&gt;&amp;#x2192;&lt;/mo&gt;&lt;/mover&gt;&lt;mi&gt;p&lt;/mi&gt;&lt;mo mathvariant=\\\&quot;italic\\\&quot;&gt;=&lt;/mo&gt;&lt;mn mathvariant=\\\&quot;italic\\\&quot;&gt;0&lt;/mn&gt;&lt;/mstyle&gt;&lt;/math&gt;\&quot;,\&quot;base64Image\&quot;:\&quot;iVBORw0KGgoAAAANSUhEUgAAAnoAAACZCAYAAAC45ZcJAAAACXBIWXMAAA7EAAAOxAGVKw4bAAAABGJhU0UAAACEKvHVpwAAGnhJREFUeNrtnQGEVVsXgJckyYgkSTIkSZLIM54kkSRJIkmSRJIkiTxJknieJE8iI0kST0aSRDKSJJIkyZAkSSJJxki8/6w3Z173zT/3rHXvPefcvc/5PrbXP//M2fuss/bea++99loiAAAA+dOflB7EAAAAAFA9/k7KUFKWIgoAAACA6hl6WkaSchBxAAAAAFTP0Bsrt5IyC7EAAAAAVM/Q0/IhKasRDQAAAED1DL2xciopkxARAAAAQPUMPS2PktKLmAAAAACqZ+hp+ZKUbYgKAAAAIC62JOWz0+Aj5h4AAABAZMyT0SNaj7FHzD0AAACACDnhNPaIuQcAAAAQIauS8tZp8BFzDwAAACAyZiRlwGnsEXMPAAAAKsXfFSsjDeVbUr6mpZVnEHMPAAAAMPQqXIi5BwAAABh6FS7E3AMAAAAMvQobeltREQAAAMDQq97R7TzUAwAAADD0qlVOCpcxAAAAAIJnmoymO/OGV1mFyAAAAADCZ5mMpjnzGHk3hIDJAAAAAFHwW1J+OAy870k5gLgAAAAAwmduUu6LbxfvVVKWIDIAAACA8NmSlM9OI++ijPrvAQAAAEAEEBsPAAAAoKaGHrHxAAAAACpo6BEbDwAAAKBihh6x8QAAAAAqaOgRGw8AAACgYoYesfEAAAAAKmjoERsPAAAAoIIQGw8AAAAAAAD+y9qkvBAcewG9BgAAqBzq96H+H0+S0oM4AL0GAACoDn1J+ZFOiveSMhWRAHoNAABQHQ7Kz+v7t5MyGZEAeg0AAFAdLjdMijeZFAG9BgAAqA46AQ7Kf3dAOO4C9BoAAKAiqNP6k4ZJ8b7gyA7oNQAAQGWYkZRnDZOi/nsOYgH0GgAAoBpo7LHnDZPi+6QsRyyAXgMAAFSD+fIzPIWWkaTsRiyAXgMAAFSDrw0T4li5JqPHYADoNQAAQISoo/qFCSbDxiOvjYgJ0GsAAKg7tzImltiLxiVbyCdGr9FrAABgQqxmUX+n/qQs4FOj1+g1AAAwIVa3/MrnRq/RawAAYEKsVrkhhKlAr9FrAABgQqxUeZyUZXxi9Bq9BgAAiIdJSdmZMRF+FmKPAXoNAAAQNSMTTIZ3kzIb0QB6DQAAEC/LJpgMDyMWQK8BAADiRjMEvGiYCD8lZTViAfQaAAAgbjR7wKOGyfB1UnoRC6DXAAAAcTM5KfcaJkOdGGciFkCvAQAA4megYTK8k5RpiATQawCZ0lAAAKLkj4bJ8DYDGqDXUFPuSj0yvmiav5GGMpyUr2l5IqPhiACgIuwcNxlORiSAXkNNOSP1Se/XrGxADQCqw3L5GVdM/ZimIhJAr6HGbK65kTeICgBUB93heJ127qdJmY5IAL2GmjO35obeYlQAoFrsScqbpMxCFIBeA/zDl5oaeRf49ADVBKdbQK8BfnK9hkbet6TM4dMDAABA1TlaQ0PvGJ8dAAAA6sCGmhl574QLSxAnugu9KylXZDQYvrpdfJfRy3j6b72Mdy4p64VTHgAASJliGEbDkb3PZeN9tvPJITJUZwfbWNAcwuADAADllTFpLIzkPZYZ7/GUTw0RsS0pQ9LZDvZLqdjt8tUymvZJV6C6lalR339FV6AEyozur47kn1L9vpaUP9MBYSmfAdrkqqF7WyJ5j/vGe6zgU0MELMjQZV2UHU5Kn/zMfqS7dhpPVX1PP8jEl4/WVkEwxzI69y70BkqYKG/KaEy7H9Ld24Rq/G0WtuzBz16JPxTJRuMdBvjMEAG70nF8vP7q4n6n4+97kvLXBH+vmwSrYxbMOsdOyDL0B0pEt8oPymh8u24ZfR/SBRCO52Dxq6FLDwJvvy5qso64vqe7JAChosHv+5vor168mN3i825M8JyPbTwnGO45Jr1r6BF0AV1dvZDW0zKtkp/b8o2TmWa+0BtV+5NyS3y7h+qUu5ZPAYah9MMwlELeIT5s9IE/+MQQ+DzRzI5pN63lDJn4GPdurEIacUx2X9El6BJ7xW/kDbXYqXV19qfz2Uf5FJDBQ0N/+gJtt05onzPa/VlIDQjhovr7uInuPk6NwLwXQFtiFJTH0BtBn6BLbGrB0NvfZh1r0sWM9fyTfA5owgVDd/YE2u7TRrsP8mkhUNSIe9REb/M4ZlUjcqKd+lcxCssTX+YhOpUrM1NFtOR+BFH9czHCa+jN7aCedc46tvJJYAK2GXpzJcA2z5fsI2cNLcGlJAgR1cs7Gbqbl7tNszo2xCawLUxupfOX06h4hKj+uSnlkdWzHOq66KjnU7rSA2hksdjxuELjhtHmDXxWCJRLGXrbn2M9zSKS3IlRaGczhHYGncqVVnaotNQ9efhFp5zycBhf4KzrOGoMEzAs2dELpgTU1pViX2oCCJF9GXr7MeeF+KaM/jwrRuHpbcTb6WClt8QepEYJ5If3yLax7K25zLypa9bkVN8T8YVeARjPLUNv1gfU1qdGW5fwOSFAlqf2STO93ZdzfUsy6trB54CJ8B7Zjr8eXlcmGZ26MZ9oXr5E/c7vQtYYGM8pQ2d+C6SdO4x2XuRTQoBoRIWsdINDkr9P6VQh7By0QKtHto1bxHUNb7DSKaM8o/bvcNbJbUQYj3VD/Hogk+V7yc4OM4dPCQFi3RDfWVC9WcfEAP/SzpFtY9leU7mdkPKPt70G+WXUGibo538HPjEcN9p4jM8IAbLM0Nu3UtwNcXzowUU7R7ah7QR0g8dO+cwrcVdmrNxArWEC3ht6000Hbp2Uvkl2FhhS/kGIWD6lhwqsO6veTXwaUKwdIo08/4fxO+qnNrlmcpsu/mwYeeI19G6h2tDGoq6bF9ws/9OdfD4IkD1i+2j3FFh/Vt0H+DzgObLVQKu9DsOibiuHrU6D62zO9W4TDD1on0MSZt7YJVJ8HEqAvNGQRNYu+fkC659k1H2JTwTW6r7x+M8K61E3n7DLToNrXc71HhOO06F9rAwrt7vUrvtGu1bw6SBAjjrG4uUF1j+VeQCysI5sx+fiO2L8/lepVzqiD44O/r0AmXj9KQkkDs12ILLSig13oU0bpLxb6wB5MU3sE7HnBbdhthD+DJrgObId76uzUMoLChw6y8RnbN0soO5PzrpxwoVmPJdwghHrQuiVsVhawCeDADnsGIcPFdyGtRL+TXroEtau0F9tThDn6OCFRkFf7ax3WMJKZwVhcUVsv9yyOCBh+gwCWAuUt46xeG7B7dgo9klb1EKejq61hefIdmaTv7ViXNUl9dY9p8G1KOd6bzrrPY2aQwZW0O3+ktqhOT+zdqg/M85DoHiiH9wvoR3W5byRWASqZ9Ab0l2UqzJ6+0p9THAybB3Pke3GjL9f5FDuvorLcLJk+ziNldc517vCaeR9kUiTWUNpLDd06HFJ7bDCNh0KTG66O7M+NZR1MXUtncx112S34+/70sXyQLooHknHEv3v+/Tn6gvNUXU1Fvv7SmjHbzEZerpDtyS1krVz643GwbSRsQwCMWAd2V51POOV8YzfWcnlfqVeYzANCVlKIL/xNitH8w8p/mLVfGPBNCTlX+5Sdwd1j9icbizoPHQzNcqsxV1fxjN1rnojrQWhv4nBFyy9zm84t4S2WNEffnRTUD3p6uVBuhpqJxsDSdtbwzqy1RXlDMdzrLRfQxWX4zkp9zKE7iDecdaJPxN46XY4k+vS/slCEZyU9jMDfcxYFL7r4LnfuiAHsPGEVClrV3xAAt7Rm5k2YKz8aLEDjEi9QnnkIW/ryNYb781z43RRhWXp2VnLK1OIGt53MfKgAP6U7h079Un3fZvGo7tnu9OimQ4uin35rFlQWt3IuCadpZVsLOtR16B46fhmR0tqi7VT/C004anTrToWvhai/ufNX5Jv9OyhQJS8G5OBZ2DOI+jsKvEd9+gNW1JDQatskc7dONrFygu6NCA5HZLWdu/njjMEdNF3Of2dsUtuk9LFsD7bE49TL6WQnD4MPH7qZemw6tEPh+4ESa+j8cfQNzfWke07af1m22njmU8rKss9zk5+sIM61FH+RgsG5fxAZLND8tvB6HapA5afUVEuGNslvpRNVpy/sVBGGmu0MR3WeYeBphenXjh08gJ9N4i+6zm2LSt2ncfofBDyIGSt+FZjv7nwHNm2E+T4FwnDEbVsBpyDzeI2Oqw6fz9xPv9euuMXEkwW8WH5R0/NuT41iLJijw0HOm48Fnv3vrdhd04Xz634OC52bG6oQTmDvtv1vjvoaENZ6UC3ONoSdHSSQSk3rVRVsY5sO7kZajkZ76uYLK2bio2XWnomKEtSo3qD/AzPoJ3ws3MAUyPwWEA7eEwW1V+4bCh5N+R4hP1+X2qAjbkcPZb2wht5YmRup+92te96Q2ttLUk3Tzja0h/yAPQto+F3sd9cWEe2b1IDpF3OGM8frJg8V5c4WP1IJ4xz6aptZgTyYbKIj2NSnovMbGMH8X0BO4h5YMUc1IXXWEy1Bx2MqTsdenmFvtvVvrvB2Yay4ph6Tph2hTr4zIxw1ReiDK0j206P/lY6jJUZFZLpqRIHq4dJ2R+JgcdkES/WxJXnsc+FSCekLL/cl/IzW5D62XWSxaNPfLv69N3u9d3fHfW/KlE3PzraE+yNbSsg7ToBC+vI9mxO9Vg3xqp0G/RpFwYtPTJS5/QYwtUwWcRHjyGHTznVs9io51nAMsoKk/JIfmaj6e2wnqkOvfxG3+1q3/Ucr18sSS9nO+UxNdSOdUqKj09WZawj26EcP74Vi+tmRWTq7VRqYE9Jy9R0IlUjbW26e6K+G2OZX/S4Z6SFAexi4Dt8TBZxYoXwmZdDHVYsyJUBy8fjQ7stp7o88WPpu93ru8MSjn/eZkdb3oQ88GRlAXggkIXnyDbPjCKW31pj6IGY2eYcZFo9flJH7zXiz3zxMTUaAfLiqqFzmzt8/jrj+TcCls1SR5+8nWN9nh1+6A6znGN0WZflPBmaroYqTOuG0+/oWybWke3pAr7Xp4InihDwRrnvZPdDL1140wEeQNUhJ/Ybunamw/EhK0ac+vGGnM/VEyw5T7eKbu3ogY3nIsbXEtvjCcUV7EWMFVLudf8qYW3lquNwEef1/Ua91yogW8/xTR4BZnW31XM8oGUPKg85sErsmI0hGpFlcNto/0COdU129PnPqGvX8BxvD5TUlh7xzRG9oQrzsLH6m4K+TYh1ZKuyW15Q3WvFdiCOOe7hL85Odb7EASUG3yaIAys2WLu7SDoZfTKMlpB9Tj1xM/MM3D/T0d8HUdeu0e/4PicD2dQpMrNNLmTFhXmErjXFOrI9VfCAaB05xnxT2pPyZny+y06556zzDYsfyAHrGKidvJ1WKIpDgctkjdH+tyUvmKtyOlLVOTbvOaBTozPo3fJhiXebv1tY1v0LKf6m8iWJODq3gSflje6I5Hks7t1F1HKYLgAF998dLT5Pj4xGjN2G0Hf5rbiZeS+etzr6+hFUtWvclnCOSt872tIXqiCXGQ3fiK79H54j26UltMNyVP0YqXyniS/lzf0C6n7mNPTe0Q2gQ7YbOnapxedZl5c2RSCTR5JvPmuLk46+jo9693gtYVyU8dwEDzqsyn7DYOlB1/4Pazv5WEnt0NX5N6MtKyKUr8cXoqhsLcfFv6u3iq4AHbDE0K+nLTzLyvDwMAJ59BgLvOcF1Hld7FMDYsh2jy/G93lcUjs888KJkAV5veSOFTuWEfJMyj0eseJxxXj07vGFKOpSxDrxG3on6A7QISM5GRlF+PuFNrYWsYC2DAkuYoTbP8r0n/Sc9MwPWZBZin4ePfsP1pGt3hZbXHKbrMHxdYRyfu3oVMMFGdRTWjD0BugS0CGWD9IaxzOswOKXIpHFeSkvdp6kz7P6+CFUNGhDr4wYvx49uROyEK1ciJvRs/9gHdke7UKbJosdjmBxRDL2dKq8E7+P57uzDc/oEtAhf0hnQbp1YfLWWBDNjUQWr6TcpPWewMxzUdGuYn2f7SW0wePHuT5kIe42Gj8DPfsXa+fsSRfbZjlhH49IzvvFZ2TtLbAN3kwZBFKFoscVK53SkYr0/TlSfqiq+zHv0tQEa0evjIsyb8WOsBE0WQbCS3TsX6wjW1XGhV1sn3V0E9PO002nkbWowDZg6EEoBs47Y1zK0lUNBzE1EjlYAcvzDlsxT7htGwNWxqKig9evcejJztCF+CGj8RfRMZdBHEJMNT2+sY4beyOQs+cYuozQJt50aCGEWGklo0fopa58NOQyvcnf/SmR5txscYwtIkzUMUN2r+i7QfRd67LMtIK/kXUreyj0jjXfeIEt2Hf/YB2thJI5ZEDidyr23ni9XGAbJrUwuN3E0MPQK2EymWhnSf1us0KRxOY/mmXsXiqgj1vHcTvou0H03cdGvUVGuJgndjzXbaF3LCtY5xxsPPPIVmPYLYjke96PQN5nnIPK1gLb4L0MUrTByWRRH36T1v3srNu6qyN6fysY7eaSx8rn9N1g+u5AF8cM66LU0xg61xWpVkiOIrCObA8E1FYr2Kj+f7MCl/dz56BS5CWhreIf3PYGIDMmi/ixMtyMD+Nj+Q3diOz9Dxjj1vSc63sRiJFM37Xp71K9Op9avtrLY+hcrwPfqeg21pFtiDtkt4w27w5Y3nOcA0rRq6iLLQxuIQShZbKIHyt247cWDBU1jBZE9v43pLyMHlZ/uUrfDarv7uxSvUelAnnkZ0vk584F4zmyDfFywy7ju94KWOa7nAPKHwW2Qf09PjnbEUpeQyaLavBSfJep9ki1MuFon8u6gHUyx7r0BvI7yb70MZO+G1TfXW3UW0R6Oj0x+izZt9mjCD231Tmo1BXryHZfoO2eIdnHt98l3HAL15wDyroC27BN/APbsUDkxmRRDa6IfTlOj5OyIiV8KdlQyYNVxnuvzbGuUyXWRd/Nh8nGnFaErWLpybpYOlfW8dQ7qTfWke3dwNt/V+LbrdVVvSd23XcpNsG410fwW4QTKoSNtVN3TuwI/YcjfO8TRn/P61blMsNgOIkKBsuglJeRQqORZAVpPhuT4LKOCa7WWKGsI1tdMYeeEmevhJEEuhVWOA2sIo3sfS2sXo8KQL70iR30PGsCGpJiQ00URVZ2igc51aGnGFnp1W6jfkFzOOPb7c+5riw/98cFbzTkynSpTpDNvLGOT3ZH8A6zjJXrcIATwnGngVVUOieNSfbN2YYXkU6oEDaWr5pVNkX4zlOMsep0TvVk3dzUy109qF/Q9Ja0cZF1lK4bQFGFnLOOJhfWVJk2SnXyHg4a77IxsPZaQTGLTBytnfeds/7PNe4fUDwP2jTyHkb6vpuk+Ph5WZe8Xkn4IadglHtNvuHXnBbeC6S5+5D+fHlsAjuXofifaqpEeonhgzHBz47ofQ4YA2hI6e28YVWKiJ+n/hhvxO+Xt1IAiuN8m4be0kjf10rh1qmjvd7Y/J5h5M1G5aJhVYEbFzqvNHNnU3eJtTEK7JnE5b9VBtaR7Y7I3scynkIy6A+3MKHluZuml1K+iH8n71fGWiiYVm59F5UerEyy4gGOdPjsXzL6t+6AcpkqPpr5c3biyzk147nq5rQuRkFpAuAsn4g9NVQe68j2RqTv9VDCT5GkW+6vW5jUfsuhTr19d7uFOnVhNJ8xFkpgQYtGnhpDcyN9VyuWayfRH1ZI8zhomgxgCqoWJVn5ndvZ1VPfzHsZi/sVVTVqltRMcawj208S7/b+IeNbh3BNvJXdvLEVVjt+erpq013ZQWltEj0uXLyAchluQUdPRPyeVizXdvPNbpeJbyfrz3ajXtFzUJpflmhl0aNGY7Ob2C8lvuwy/+F0Rsf6WkOl8QQpjZVe493edrl96mjd7i3DO+mAvmicIab/1l3rNelEcjpdsbVSj/6u+rHOY0yFLnDTqacfJO7boleN92s1N7dGk2gWH/ZJOlZANejPmNMWG3/bky7gm80J/ekcEjVZt7r+qpmyWLubVZDHEwkrKbMaYurYOiDhRXbXI2TNdjFHALrHSae+xr479cHxjmr0WnHL9Bj2QJPn6c/2olKV5ELGQl3TAPY1bAKo4bZBRi//NDvS10t566ogGCuVyIEaKYl1ZFt2zsOiOCJhHP0cTo3OTuKE5V20LffS1d1yAQiDTQ7dfR75Oy6S1nxkdXd+esNiUX1m9URAd/C+Nhm/jwrx8arObvFlVLIu2h2VCvltrjdeeHGNFMQ6st1ckfdcGMiEcatkI24kLXrr7mW6M6A3yn9PJ43lgu8dhLsItfR7deTvuN94P+2n91vs87qJoS4d2+jbtUJPYM61sYmggbI1G9K0qgkkK1Hve/QFAABK4Lr44mXqQlVPJdTVQ3fphtMFnP73bfrz0+nCfCpirTU96SJeww09ktG4p40Lfg3Krxs8ugtYaf/rrBuH/egJAAAUzCTJvln8AhEBtIf652VtbW5ERAAAUDArJXs37wIiAmiPdZLtzzQZEQEAQMEck3r4RwOUTpZ/3hXEAwAAJWAFLZ+BiADa41FGx1qLeAAAoGCsEF/PERFAe0zP6FzvEA8AAJSAFaT+HCICaI+snIInEA8AAJTAWcE/D6AQrknzAJNzEQ8AAJTAc8kOeDwdEQG0jsYsapYi5CLiAQCAErAyfjxFRACjudg0D6Iexa50/s3ajI61CJECAEAJbDEMvbOICOrOBhlNvtvYMTSHp5XK43KTTnUJkQIAQElcMgy9TYgI6swyaX5r9knG32my3omyYWgOuDmIFQAASuKNYej1ICKoMzeMDjKzyd/ta/L7hxApAACUxEJjDiN+HtSeYaOTLJ/gb/QSxtAEvzuIOAEAoESOGHPYZUQEGHqt56ndO8Hvvk/KbMQJAAAl8sow9PYgIqg7DzI6yJEJfl+NufEXN/R/L0WUAABQInsNI0/LAcQEdWdbRgcZv5unDq1Pxv3ORxm90AEAAFAWGi1ixGHovRQuYwA0zW6xQ0b98aakBuH4LfL7wg1bAAAoniWpcae7ePccBt5416IzMhondn1S1iRlMSKFunHUuTrSohcxdiEyAADo8oZEu4VLGlBLZiXlYFKuJ+VDavhp+SKjN2r/TMpqxAQAACXzq4zuyOVV+hApVI3/ARKSoKRLZ+2kAAABxnRFWHRNYXRoTUwAPG1hdGggeG1sbnM9Imh0dHA6Ly93d3cudzMub3JnLzE5OTgvTWF0aC9NYXRoTUwiPjxtc3R5bGUgbWF0aHNpemU9IjE2cHgiPjxtb3Zlcj48bWk+ajwvbWk+PG1vIG1hdGh2YXJpYW50PSJpdGFsaWMiPiYjeDIxOTI7PC9tbz48L21vdmVyPjxtbyBtYXRodmFyaWFudD0iaXRhbGljIj4mI3gyMjI3OzwvbW8+PG1vdmVyPjxtaT5CPC9taT48bW8gbWF0aHZhcmlhbnQ9Iml0YWxpYyI+JiN4MjE5Mjs8L21vPjwvbW92ZXI+PG1vIG1hdGh2YXJpYW50PSJpdGFsaWMiPj08L21vPjxtb3Zlcj48bW8gbWF0aHZhcmlhbnQ9Iml0YWxpYyI+JiN4MjIwNzs8L21vPjxtbyBtYXRodmFyaWFudD0iaXRhbGljIj4mI3gyMTkyOzwvbW8+PC9tb3Zlcj48bWk+cDwvbWk+PG1vIG1hdGh2YXJpYW50PSJpdGFsaWMiPj08L21vPjxtbiBtYXRodmFyaWFudD0iaXRhbGljIj4wPC9tbj48L21zdHlsZT48L21hdGg+aD4OIwAAAABJRU5ErkJggg==\&quot;,\&quot;slideId\&quot;:479,\&quot;accessibleText\&quot;:\&quot;j with italic rightwards arrow on top italic logical and B with italic rightwards arrow on top italic equals italic nabla with italic rightwards arrow on top p italic equals italic 0\&quot;,\&quot;imageHeight\&quot;:16.54054054054054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i&gt;p&lt;/mi&gt;&lt;mstyle mathvariant=\\\&quot;italic\\\&quot;&gt;&lt;mo stretchy=\\\&quot;true\\\&quot;&gt;(&lt;/mo&gt;&lt;msub&gt;&lt;mi&gt;&amp;#x3C8;&lt;/mi&gt;&lt;mrow&gt;&lt;mi&gt;p&lt;/mi&gt;&lt;mo&gt;,&lt;/mo&gt;&lt;mi&gt;n&lt;/mi&gt;&lt;mi&gt;m&lt;/mi&gt;&lt;/mrow&gt;&lt;/msub&gt;&lt;mo stretchy=\\\&quot;true\\\&quot;&gt;)&lt;/mo&gt;&lt;/mstyle&gt;&lt;mo mathvariant=\\\&quot;italic\\\&quot;&gt;=&lt;/mo&gt;&lt;mn mathvariant=\\\&quot;italic\\\&quot;&gt;0&lt;/mn&gt;&lt;/mstyle&gt;&lt;/math&gt;\&quot;,\&quot;base64Image\&quot;:\&quot;iVBORw0KGgoAAAANSUhEUgAAAooAAAC9CAYAAAA0lFywAAAACXBIWXMAAA7EAAAOxAGVKw4bAAAABGJhU0UAAACEKvHVpwAAInZJREFUeNrt3Q+kFdv7+PHHkSSJJElySJIkkY8kuSJXkiSS5LoSuZIkketKkkiSJJEkSQ5JkuSSJLkSSZIkkuRIIslxHIl++/md2d92+8xaz5rZM7Pnz/vFuNfpnLXXrD179jPrz7NEmutC65gmAAAAQJcfreN161hKUwAAAKA7UNRjrHXsozkAAADQHSi2j9utYxbNAgAAgB8xx4fWsYamAQAAIFB0HcdaxwBNBAAAQKAYdzxqHYM0EwAAAIFi3PGldWyjqQAAAJplS+v4HBgwknMRAACgYebJ+BBzSLBIzkUAAIAGOhIYLJJzEQAAoIF+ax3vAgNGci4CAAA0zIzWcSMwWCTnIgAAQIcfNTvGOo6R1vE1OpKUQc5FAACAGgaKWR3kXAQAAASKHORcBAAAIFBMHihu5RIBAAAEihzdQ8/zuDwAAACBIkfncVRYzAIAAFB7U2V8u77Q9Di/0WQAAAD1t0zGt+kLCRJvCgm3AQAAGuHv1vE9IED81jr20lwAAAD1N7d1PJCwXsRXrWMJTQYAAFB/W1rH58Ag8aKMz18EAABAA5AbEQAAAKkCRXIjAgAAECiSGxEAAAD+QJHciAAAACA3IgAAAPyBIrkRAQAAMCFQJDciAAAAJiA3IgAAAAAAAAAAAAAAAAAAAAAAAAAAAAAAAAAAAAAAAAAAAAAAAAAAAAAAAAAAAAAAAAAAAAAAAAAAAAAAAAAAAAAAAAAAAAAAAAAAAAAAAAAAAAAAAAAAAAAAAAAAAFAikzsOAAAANNTd1vGjAcf31jHWcYy2jq/R8aR1DHApAAAA/OpUQwJF37GBywAAAGCizQ0PEu9zCQAAAMSb2/BAcTGXAAAAgNuXhgaJ53nrAQAA/K43MEgcaR1zeOsBAAD8/mlgoHiItx0AAMC2oWFB4vvWMYW3PVfTW8dGmgGAYQb3CtSIjlTuaB1XWscjGZ/a903G0/Lp/99rHWdbx3qpWFq+yUZgNVqxN+qycT7buZZzpSvpP0Qfjvk0BwCPm9F9+ZaML64EqkjjivuSvNNqf5UCxlfGCS2syHksM87jKddzbmbKr/Nd70W9BQDgcqDjnqE9LttoElSIXq+vpbdRzpdSkQwsV40T2VKRN+2BcR6ruK5zsbZ1fOxoZ72eJtEsAAKsk/Fdstr3j0vC9CCU2wJPvPEqegBaIT+3QtZew+Uyvj7ig8QvsP297Cf9l1Q/lcxG4xxucG3n4lhXO5+lSQAktKzrYfN565hHs6CEdkSBXXeM8al1/Bnw99Nax7WYv9d5jGvKfOIrjSDrYcnfOI3Wfd2/36InAGRHh5rvdbXzKZoFQEoaGL7ruJ9o4MgoEMpCR8kuOGIMXbgyO2F5N2PK+ZiinEIDre9GoFXmCZcHjED3BNd4pnSRytuuNj5JswDo0ZyuYFF7WVgVjX7TXsB7jvhCf55mqoTO4Y8bhr5b5ob4zwi2VpS03trYnz311n+bznWemRXy6xDRj+gpCwCyChaHu+4xLHJBP2OMx4744nEURKbl6uQq7bqQ80aguKuk9T5p1Hsf13lmdP7EV2HuJ4B8LZLxOV+d95qtNAsKpkHgI0dskcUwsQahcaO5r8raINuMgOtKCes8X/xD5rrsfIBrPRO/ycQJvPo0xepEAHlYFXN/30CzoCAaO/zriS+yWqXseo1SXuuLxc71UzY3jTpzU8mGDjd/lQpNugVQC90ZOXQDiOU0CwpwyRNbZDnd6pDjNf4ta8OMehpGn+wml6iuq40g8T7XeSYGZeKcxO9R+wNA3oa67j+6AGAOzYIc7fbEFvp9mOVmEps8MdesMjbObSP4Wl+iuj416rqEa71n+mGISzt0hKYBUOB9qHtxi057Iak/8qA91t88scXujF9viee1/ihjAx0zgq+/S1LPP4x6XuRaz8QtYRtEAP23IeZedJpmQcZ0zr1vS2PtOBnI4TVdrzdUxkbaZARg10vyRg576qgLLhiW6N1Bie8KX0zTAOiDuDnpv9MsyJCVReXPnF7XN8xdOjONRipDpQ8bdTzEtd6zpRK/mpwneAD9siDmvqSdBuTJRRaWGbGFJoLPK4uK73VL2fE1bFS6n5MrtcFGPHV7L6Rr6ZV+EF5IfE/tTJoHQB/F5fs9T7MgA9a6h/05vrbvdTeVsbGuGZXe3Me6XZD+dAs3iavH9hhNA6DPFjruT/+jadCDXUZsoRlhpuX4+r7X3lvGBtsv5dw3eYlRr2dc6z2bJ+N7q8bt9U3ORABlEJegmEV2SEvT/lkjqedyfP0B47UvlbHR1hmVvtOnej0w6rWK671nlx1te5WmAVAS2x33qe00DVL4x4gt9MgzyfsUKf8i4tjo2rct3mgf6rTBaEj2G+6db2eedTQPgBJ9R8XluXsjbNmKZKbKxA0luo/nOddhtvH698raeM+lPMms9YPvy2ukN4wFXO89GxJ3uiFuvgDKxLV96y6aBgkcELs3cX/Odfhdyp9tJtYVo+LbCqzLXinnnMk6mS8VS/gJoNF2ijshMhBCO0DeBQSKc3Oux0bj9b+WtQGtnU8uFFQP3brpk6cen4UcWlnwJRllJTmAKj3cbqJ5EMDaYESPBwXUY5tRh7GyNuByo+KPC6rHCelvl3BS+uSxPgq0Nfgaii60r9ETsGWFjKen0TmXH6IL5Hv03+Ho57pjSpZD7ZOMYHx+RW8Cpz0fuvfRe1P1LxR9kNoi43nkbkXvo84h7py/NU2AevrQxy93VN+9gEBxdwH1+LuqgeKA+DfF/i75z1ubL/5FNa+l+LlzOol6jYznktS5DZejL+gPRl1/REGgq0wNeN8GXLSdx62MAsbNntf4VOGbgAbmTwPa8YlkO7SwMgpCXcfCDF5jdeu4bVxz36LfIQE96sqX83chzQOPwcDv2bkF1OWyUYfvZW7IfqejuW68/saC2+NowkAuZDKq9mi976HckQza4YZUbFl+QpqI96XYWzNlteuMLyn8aI8PN4NR8Oc7F91VZ4eM9xQDdeZLa8IGAUh77RQ9cnpDKtqjqM5I/7pkV0j/5w100967ndGhK+suir063JUwU4cDh3oIELuP9SnPSYMJX8/x8ZrcFHSI9pXRhpczeq03kk8aJ32PvxhB6G4BmsM3x+wtzQMPq/PgRxRMFsEaTRwpc0NuMSqfZxJma8hwaYnaaX/ABdc5F25u10X6LQpS9HfavVra67QoKvtDQPm6qCfNxuHWaqutNboxrBS7e39ej6+x0HiNv1KWa0121mtkGfd+NMxc43PBtn6IsyiwA6aIOGNA7Glrn8vcmNYYfl5pCLZL9bazsfI8Tu4IJDq3CjoXEODNkvHhROuiPp+i3lav8eqa3SD+M853X4/lW/uFLkpR5nqxpzWQRxRN5fuSPdKgdrAylVTpyFvIsHNRuQtDgtaHZb/4vhonkPVEeQ2ofHmNRqWYyaVJPRZ7y8NB+dk7qPMSk8zxXBzw1KEB6YyE9X5mlDm5ZjdTq/f3Wo/l++aapBkKmxc9Tfp6QesWzANJ+KZ6PCFQJFCMcT+gDpcLet+2BNSl9GsFrEmWGwqO9A+XsI2sFeK7owCufUPToHJWite5FXBBJdnr1NqqcayGN1Ord+55j9fBqKfsiynKvGvUlwn7aLqbxoNUU1b9EyiGmRTQ6VLktKsjAXW5UPaL75BxAocyfC3d79DXgzlc0g+9lXNS0/y08zVpF3LavHZ/BlxQVxKUt9Yo630Nb6bTJL9Jw2skfJ5qFk+ab6V+Pb5AUlZqkQ0NaQcCxTAbAuswq6D37UZAXXaU/eKzGjXLLtHzFW0s37w0XbRyWH6mLellF5kVEpYTMNROsfM01lFeaQiOGT0bUxOWZ63S3i4Ajkv1RqEIFPsXKB4PeP1XBb5vHyW/rCal6YHJKiHzYuN1npW4jXxpbh5F/9W0JoM9vs4UCcurmNWT+LWa3lCteZ5p+eapJk3ntFn6s5AMqBprpOV6Q9qBQDFMyBSuiwW9Z7MD26MS0yesHD/zMngNay5WmSfsfw54o7cVEOQk7RGzPjCXanpDHfOc85eUZU6XbKdoWMnu9xAfAP+fNUXjfUPagUAxzKiUZ37i5oC6VCYf6FXjRDb3WP46o/ybJW6bpQFv9J2CesOS9oi9M8o618BA8U3KMrcabbkyQVkLAt5j9m8GxlnTo4rYbhbVMCswUJ1fUH3OBtTlalUad49xIqd6KFs/wC+MD3mZc8SFJNtelOHrZdmjOJbj+1pmvhVvaXdOuSTZLZA5LM2cEgDk0dHwQ8gzirCHCj2+FlifJ1KDhSxtvxkncq+kQWgR7hj1v5Hha00KuKhCM7gPBJS1s4Y3iqmSTxoC3+45QwnLsraW2iwA2qxsAz+iYBIIGZ6/UVBdpklY7+ZgVRrXyjs01kNDfTKCnpklbhcrf+KP6CaWlZkBF9X9jAImPf6s4Y1ilWS/ktjKrJ8k4A4Zdm5KXjggxJyAexkPV5CoI8C6Vo4WVJeQ+YmVW7RodZGm2RPRWqa+v+RtYuUhfJfx6/0ecGGF9l7NCCjrjxreKKw9k1elKHOfUWaSnYSsHvZ/udcDiXtmSCUFdS3gWtlUUF1CgtbKTf+6lHFQod2pY0YkXfYJyMek2F0ztgZcWAcDy1rd0EDRl6sz7aT325JdPq4bGb2/AIFiBed5IVd3pDxDvcMBdVlRtQbeLtmmUhkqSVTfi0fGOSzO+PWOBlxYobsQrJVmBoq+9+xFivJ0WoZv+sGZBGVZWwDq8T/u9cAvQqbR7KSZIP59wYvctjYkW8rbKjbwEuOkniYoy9ph5L+KPMX65m0+z+E1r4udBmJSYFkhE8DrFihac22vpCjTWnG5IcPPxSj3eWCCyVKeeWcoty/GdfK4oHocDrhmj1S1kccyClLymO9YNGsi6qE+XOT3E5S1WJoXKFqpEXanKPOU+BeeTEpQljXX8Tb3eWCCkB2r6FGEFcOkyVCR1jMpTy7HzFnj+2sDyrAWE1RlN5BzUlzuRBF7ZW3SxT8h83rqtur5eAbXb7fnnvLuJizL6jFuyp61QBLMUURWgeLxAuoQ8l1e6UWLJ4yT22v8vQ4R+HYD0aG1uRVpi1dS7IbiIYm9k7RdSE7Guj2FP5RsesTbrH06ky48+SrZDWMDBIqsesavynCdhKw1WF/lRraGW62tZg7WpMfEytt1LIfXtPb+TfME8t0o82yNbhDW/MQ0+aqs3vHlCcqy5gB/jx60APwqJNUXeRShrB7FIh7Gra1zX1S9ka0Aybf5+kyjx0SXilclkbCV3T3rJe3zJLvVzp0+GmWer9ENwlq8k2Zuim/l/qeEZe016veEezwQKyTVFzuzQFlZJVbn/Poh2UZqMeXLCi6mO/7ujNRnDokvQPiYw+sdMtou7VD3banHfNEsArE0qyI/ZRh4Wu/FCe7xQKyQjQiasNdzyPZ0VTnyYi0InZrze2TNQ39dl4vROtG4ni1dYesb9ntWo2A56+BKc+tZXdVpVydfNsq9VqObqHWuWxKW9z+jvG0JyrJSLWW9FSRQJ1Y2g7SJ9AkU6xcoPjZeN8/rZF7AfX5bXS7GvyX5PENrtXSVvgStRJlZz4WxEp33kq/R6mW7U6ObaBYr9pN8DpLsUf6nUdZHAeCyhc8PgWKgG316XWUtBn5ap4vRenq70fX71pj8zYqd/17jyXV6xq/3Iscge71R9nCNrtvPkm7KhMs9ya6H/J5RtzMCIO2D1g0CRQLFyIU+va6OGllZLZbX6WK0suCPJAh0NLCq2tyRm1LcjjLWB/9qj+VbW1+N1ei6HTGuwySsFdRJ5hPOD7hpLiMWAJyOGJ+fUwSKBIqBDxV5+cd43Qt1vCBfStim2rtq9gHW+Qu+fX2z3CZKV4C/F/9wyswC3su6pGT5nmFAvMlos98TlHVSqr+dJdBPWc8/JlCsb6BoZb+YlMNravom34jWcPQ7tXMl4IOpXa0fPL/zJaNAp0i/ZRggWI4V9FrnpRmLKL5leGM6K/5t+wYS3EBGjHptIg4AvG4an6E5BIoEihFrNGgwh9e0vstrm7rJ6inUL1Ir+/iBCp73kYwCBMsy42LOsufSSqK+tSbX7EiGNybfrjy3Mrqeel2oBDTFW89n6A3Ngy73pbgdUXRqkS/J9+k6N/QK4wvumdE4r6Wa6Qp8u6M8zOg1phiBSNYrkaeIv7fteE2u2ScZBYpzpbdtLNvmBASvpMQB/AaMh+pzNBG6HPBcL3syfi1fflxN1TOp7h9OayivbsNpk40b0smMXse3KkuXz0/L4dx8F3NdVgwOGddk6K5AO41yFgeWc1Wy3ykGaJoFUtx0INTDYEH3Xd9UgI/SkCkRD1MGiVWdnG8tYMgif+IO8e++Miunc/OtBPtUk+vV2mf8t8Byrknv6YSslFE6t3emALD4ps58lWYk2kZy93K+ZhaIOx2O/nx5Uxr6XMpAcWlFz9fagrDXSbA6zPjNEyTOzvHcpoq/h3huDa5Xa7pESEZ8vYH4hotDduWZJf5FXt8TBK1A0/kWClygeeDgW5i6sceydZGiK5uITslrVC/3thRBYpX3Dvblg+w136BuB+fag1J7YIvoXboo9V/Q8r7Ha3O19N6rbCXX3sk9HAjmmzazkuaBh2vNQS/rDaZ4yh2VGq9wdrHmhsQFU1XtmZptnNv7HspeJe4cS5ofrKg8hstrGuB3Oiz+IfaBHv7+u9i5sKxdAfZz7waCDYh70eQzmgeGxeJed5CmV3GapyPgc/Rd30ijCQLFIxU+z62STxqT7Y4bnf6sHz1Lj8Q9Z64OpkcBoet93GX8vW9e7iPjb88YQeYO7ttA4ods12eKzxNC7BP3YpMkHVsadLqylegw9IImN/KtwCDxg+SzWrco1gpV/aJPstBEAxbXUK+mcVnUp/PcKPXfRi7tSrRpki63pf7ddfEvgFnN/RpIzJWHVEd4WMSCUK6RnndiZ7HQ+7uONLnm+GvZU5vewFZS7brMu/oQcI4aNFs5kXQYea+jPP3ZXyU41+eO8ztWo+vWNx9Tc3wujPkbKzH5b46/8SUD1pvIDAGQ5b1qL02DhFw7lGkAqFsNr+h4+NDAb4OMjxK5po3pfX8dzTrOShlTh90lFkn48LrOi9Fh6unR3+qFNT8KGDQ4iVsur71Y/0h5elw3SfbzMKsWLI5FN4FVHTcH3++PRr+nhy5M0lQ8vqTpuuXYUm4fQGpLPV/Q9CYijZ3iTmkTenyOvs8n05w/zQhouKrvLrHHOD/dueRBwotJhzD/lfGV42W8qT121HtDza5fncf0IeC9+ir+9EH6byPiH5rWnsqj0YMDgN6clvzy2aK5dOrRWUm+oYhuhrFbGGZurOvGBdIeOtThSu1J0p1MtJdQe5nGov++i35+MrqRTSn5OS9znOv9Gr6/GqhrL/AVGU+BNCa9b2ivgeVdGV8trnMiF/ExAjIzXeLzmd6jaZCRadH3gt7DH0XX21h0fIk6U/Q7Q3sh59FczTYg/pXdL2p87q4Jvisa8L5Pjm4UmjJIF5pcNAJD3Uh+Pk+TQCHi0lSNCL31APrASrB8vsbnrkm+P8ac84MGXgf3GvqwAJTNLInvTdxN0wDoh0OS//7OZeZKl7OxQdeArmT3zT08zccEKEzcSMdtmgVAv9yXsPmJTbsx68rCaQ25BqyV/ev5mACFiEuwrfO/Z9I0APrB6kl63pB2mCrx+crONuT8z4p/tfMkPipA7qbJxJykOn+cNFMA+sa3S0mTAiWlk8Tjtr5b24Bzf+25BhjyAooRtzvWBpoFQD+dlmbPT+ymO49055bSxS6za3zOC4xrYB8fEyB3u6V+u30BqIHn4k/CPL2BbbI1pi00x1Rdh193GYHi4hqco04tWBu9t7p467KM95TqDgOnHH8zOwqSr0cPC2PRQ4Tmj9QV4roH72DNHhj0wVDzoGqi/LsBfzM7as//ZHyIVNunnXS91/m9mhRY587qtprtvK3WZ3Agup7vyM8E8rrb0tkUD3vakzfUUc7HqJw85gqukYlTgA7w9QSg36wdZ542uG3+immPoZqeqy/Z+nAFz0eTwl+IgovnYicX39T193Ojv/8uYbsPnajgQ4QG/1tax7koKIzLo/qPEZAdEjv/amiwOBgFqSei9y0uNYwVuOqCq7fGtRwSLGoO1Weecl5m/AC9WCbupbufrycAZbDF+BJsekqUuJ62YzU7RyvZ+qUKntPyKNC7GAX3HyV8oc52Gd+RIOkuNXek/Hvv6rndk/BdeVw9yRpIPw4s47inPkujdhsNLMvXw3Y6sAxrzvXhwHKOZvSeaIDcvb0mw80ASuNSwp6WJtom9R4SWiP1n6OqO9D8K/ZCnZPys5dQFxWsk5+b3utwo84h++RpqyMlbwcNQG7KeM/ciPG+v3GUsUTsfcNDymkHipejQwP6V0ZZS2LKmBoFm6H1+eioy6SobULLeZ3B+6Fbog3Lr6ubm5S7FUAFvDVuhtNoov8LprqHhuqywOOYNGOO6jbHObZ3uminB9K5qL49q7WXzdUjp72Tsyp2XX+V8NGEpR2BsgZKO6JATYOsM542SeJUggBP95J/0HGt6rWs8yy1Z/dogvp0P0ho4Los+rddGZ1XXJD4vqM8Db6Xc6sFUCYLjSDxOU00ob26ezwO1uC8nniugTptY7jPcY4aWByJ/v+ChA0f+3JO7q1Yu1xznMeart8blJ9D+OflZ09r2zRHOaMJ67PZUc7lrt8b6AjuXsvEYfIBRzlfY17zZkcwGpcKK4vz6n7Y+ND1OZslAFAyB41A8TJNNMG0qF062+lkhc/HWsx0qEbv3ZDEDx+284ieSVDWBk+bXa9Yu9x0BFOdAbMGMe3RB9ciC1dglnSIdrejnK1dv9eeNnNf4neOmuwo51bX752Ifq4PgfMSnNezlO2t6bc6RyeOCACUlDUfaBdN5LS162Y/FNPDUpXz8F0DK2r0nr2LOb8b0ft4M8MA+0OF2mRA4oeer3T9zgOxV+LOcrTH1YR1uiLxUyA6g8F27/Adz+dufcDDT3s6wgtx9+itcJRzLkV7/yE/c7S+i4JGACilv8SerL2XZvKaLT97qfTLdkEFz+Gq5/3/WqP3ap7nHPULO+k8zAFPu41VqF1cQVDnIrb2auJTRlmuXtbdCesUl5bmUce/r45+pnkbp3jK+Uf8Q+oLo/f/rfhT5uyVbBb66TXzsiPIZP43gNLaIGHpMV5yMwuyRqq7xZYvbUydckZu95xn2lWmvnQ7VXHYUf92L107fVbIFo4HHO2xKEF9XPvOt1PRaK+f9tjqaMgMo6y43KCjUcA2OQpIPwfU76Zkt/e5zn9cxS0TQNksiQIZ7UW8J8lyww1HPQk6RLk+utEtpklrYZnx3m+v0bkOOc7xUQ9lutpttELt8lDc6YLmRYGUprcJ6XGNC8zeJqzPOkebtodo2zvpzA8oa8Tz8NNOg7TOKGNAJm7n+SO6jwJA7b8k0x4scqmHA8b7PKdG5+rqOd2asrzJkjxPX9noaEFc791fHUGkjjwsDSwvLr/kxYR1OiTuXsD2dJnfe3gI0oefVRKeOH+to5yD3D4A1MnK6Asxq2MFTVoLOnfsguM4WaPzXOr4sv8s6XdSme8JFG9VpF02ex4QDnYFjWnbOOk8vrjE2fqgq6l5dD7h8cBy9kj8cLHORdQe0ieB7/1Jx3mR7xAAgJpwLUa40EOZvvQ45yrSLhdj6q7b8i2KgqrbCcqK653W3sopCcpwDfNq9gXdSeZpgsD+uiOA14U5I1HgGSJuYc0nPlIAANSHa1u2NT2U6csasKUi7TIcU3ddKay9bTp8niQBdNzc5/sJ67Na3NsiagC5MEHAOeII4JPsozxbmHoDAECtadAQt8K/114hX1qhmRVol0WeICjp/t6ulcpJ5/HFrcD+IuNTBJIkfo9L+aP10yHnhwnKcW35uJWPFQAA9eDqpbrYY7nvJPtV1EXa4wimdOFI0p1lNkk28/geOMp5I8lS0bjyJ+r5JcnYMFThBwEAABDgsGSzyKKTqzcuyeKPfnMNx2vv69yEZZ2X3ntsp0p8r2SaNE2uFGBJ56TGreJ+ykcKAID6iOulSpssuc3VY6Xz4qqQoH6SxC8aCU0Z0+2N9D6Pb4tks0+0axhcfzaYoJzlGbYPAAAoaUAUFzT0mr7mhSOIOFGRdnHlBtTgcVbCshY6ytqWsJyLjnL2JCzHNQyedJehv8Wf+BsAAFScK2joZXjYNedxJEWQ1S+u3IDnU5S1R7KZx/dB4ofBpyQs56yjPkm3zYsbvm4n/gYAADVw2hE0DPZQ5h1Hmf9UqF2eSXZJpOPmOj5JWMb/JLsFR68lv+Hr63ykAACoj+fS+97DnVzz1l5Kb3Mei+TKDfgiRVmuuY5HE5ZzRLLJc+kaBj+UsJw8eqIBAEAFAqJekiXHLYz5LtXazm1bRsGUWifZzON7Ktnsl73PUZ+FCctxDV8P8rECAKAetkq2yZJdAda+irWLKzfgohRlxS1Acc3j09XgOjdyatfP5zjqczZFfeLmFT5LUU7c8PUbx+/qvNQzknwuJQAA6KNLjgBkboqyNBiIy6mXpndSX18XgOh2crqVXNHJm79I/NB5UjrsHLdNnmt18Y3oted1/XyX431am6I+cfMKj6Z4f0L3757cOv6T8d7P2XzkAACojrh9jD+mLOtuTFl3JPm8RM0V2L2doG5Pt6agNnEtGkmTG3CjhM/jOyrulDlxi2G+SvLVxa55hSsTlvOHo5y4LQ2vRP+2gY8bAADV4VrUkGbVatzOLv9K8qFG7ZUcddRLg8U5BbTLPxkFU+qyo6wljsArrvfVtRjmSor6xO0OM5KinCsSNs/xWPTzk3zcAACoFtdwZtKes7h5iRrwpMmlt1nc2/4Vlaz7vvS+1V7bsOM8OrV7HXVFddyONa5eyTTbK8bNKxxKUc4rR50GYh4e7vJRAwCgeq5L77uFdG8pp/Pfelm4stEIFF/m3CZTJH4O36WU5bm2ANRhdJ271+691HmJrlXHcb2A36K/T2KBoy47UpyXa79pnYM4KD8XA+lK7el81AAAqJ4Rx5f9H4F/3719m/aILe2xTjNk4vzE7l1I8uSaw7cpZXlfjMC3HVz/7ikjrlfyToq6uHqQ56UoayzgvDQ/5yw+ZgAAVM8Kzxf8I+NvNUVMZ4oVXfyivYhZbdu2x1O30Zzb5YLE996lTesyFBBQbfH8/VLJLqn1DckusfoT45weSvEr1QEAQEb+Nr7o70bBZDv4014nHZK+Lb8OA2uAODWH+v0h8cO2z3NulzeOtkhrmbiHn3Xeo5XexrWwJmkv4IDELxJKm1jdlbRbe0ePCHs9AwBQaXfFPT/xoIzPXxyOgoux6L9vop9rkLCkgDrGJQM/UcG21tXSD6M21EN743SHlxkVv4Z00dPn6Pp4Fb037MoCAEDFudKtfC5hXXvdZg4AAAAJuPYeHipZPbu3rTvPWwcAAJCv445AcWfJ6nmko26a/28abx0AAEC+XCtWyzS/TOdAtlOw6KrqBbxtAAAA+ZruCBLflKiOGrAOdwSJS3nbAAAA8ufaIu9SSeq3KgoOtU7PJF0yaAAAAKRw0REobi5B3TQtT3truDOSPsk1AAAAUnjtCBT7vYvGfvmZxHs1bxMAAECx5jqCxBclqJsGqrp1Hzt6AAAA9MEOKff8RAAAAPSJb9s+AAAANNRKR5BYloUsAAAA6FOQOOwJFO+3jhk0EwAAQDMsax3XW8crT4DYeXxrHQ9ax7XWcYXmAwAAqK/FreNsyuM0zQcA1fT/AFCl4i2EUeVuAAACKXRFWHRNYXRoTUwAPG1hdGggeG1sbnM9Imh0dHA6Ly93d3cudzMub3JnLzE5OTgvTWF0aC9NYXRoTUwiPjxtc3R5bGUgbWF0aHNpemU9IjE2cHgiPjxtb3Zlcj48bW8gbWF0aHZhcmlhbnQ9Iml0YWxpYyI+JiN4MjIwNzs8L21vPjxtbyBtYXRodmFyaWFudD0iaXRhbGljIj4mI3gyMTkyOzwvbW8+PC9tb3Zlcj48bWk+cDwvbWk+PG1yb3c+PG1vIG1hdGh2YXJpYW50PSJpdGFsaWMiIHN0cmV0Y2h5PSJ0cnVlIj4oPC9tbz48bXN1Yj48bWkgbWF0aHZhcmlhbnQ9Iml0YWxpYyI+JiN4M0M4OzwvbWk+PG1yb3c+PG1pIG1hdGh2YXJpYW50PSJpdGFsaWMiPnA8L21pPjxtbyBtYXRodmFyaWFudD0iaXRhbGljIj4sPC9tbz48bWkgbWF0aHZhcmlhbnQ9Iml0YWxpYyI+bjwvbWk+PG1pIG1hdGh2YXJpYW50PSJpdGFsaWMiPm08L21pPjwvbXJvdz48L21zdWI+PG1vIG1hdGh2YXJpYW50PSJpdGFsaWMiIHN0cmV0Y2h5PSJ0cnVlIj4pPC9tbz48L21yb3c+PG1vIG1hdGh2YXJpYW50PSJpdGFsaWMiPj08L21vPjxtbiBtYXRodmFyaWFudD0iaXRhbGljIj4wPC9tbj48L21zdHlsZT48L21hdGg+GKsiEgAAAABJRU5ErkJggg==\&quot;,\&quot;slideId\&quot;:479,\&quot;accessibleText\&quot;:\&quot;italic nabla with italic rightwards arrow on top p stretchy left parenthesis psi subscript p comma n m end subscript stretchy right parenthesis italic equals italic 0\&quot;,\&quot;imageHeight\&quot;:20.43243243243243},{\&quot;mathml\&quot;:\&quot;&lt;math style=\\\&quot;font-family:stix;font-size:16px;\\\&quot; xmlns=\\\&quot;http://www.w3.org/1998/Math/MathML\\\&quot;&gt;&lt;mstyle mathsize=\\\&quot;16px\\\&quot;&gt;&lt;mover&gt;&lt;mi mathvariant=\\\&quot;italic\\\&quot;&gt;j&lt;/mi&gt;&lt;mo mathvariant=\\\&quot;italic\\\&quot;&gt;&amp;#x2192;&lt;/mo&gt;&lt;/mover&gt;&lt;mo mathvariant=\\\&quot;italic\\\&quot;&gt;=&lt;/mo&gt;&lt;mstyle mathvariant=\\\&quot;italic\\\&quot;&gt;&lt;mo stretchy=\\\&quot;true\\\&quot;&gt;(&lt;/mo&gt;&lt;mrow&gt;&lt;mi&gt;&amp;#x3BC;&lt;/mi&gt;&lt;mfenced&gt;&lt;msub&gt;&lt;mi&gt;&amp;#x3C8;&lt;/mi&gt;&lt;mrow&gt;&lt;mi&gt;p&lt;/mi&gt;&lt;mo&gt;,&lt;/mo&gt;&lt;mi&gt;n&lt;/mi&gt;&lt;mi&gt;m&lt;/mi&gt;&lt;/mrow&gt;&lt;/msub&gt;&lt;/mfenced&gt;&lt;mo&gt;/&lt;/mo&gt;&lt;msub&gt;&lt;mi&gt;&amp;#x3BC;&lt;/mi&gt;&lt;mn&gt;0&lt;/mn&gt;&lt;/msub&gt;&lt;/mrow&gt;&lt;mo stretchy=\\\&quot;true\\\&quot;&gt;)&lt;/mo&gt;&lt;/mstyle&gt;&lt;mover&gt;&lt;mi mathvariant=\\\&quot;italic\\\&quot;&gt;B&lt;/mi&gt;&lt;mo mathvariant=\\\&quot;italic\\\&quot;&gt;&amp;#x2192;&lt;/mo&gt;&lt;/mover&gt;&lt;/mstyle&gt;&lt;/math&gt;\&quot;,\&quot;base64Image\&quot;:\&quot;iVBORw0KGgoAAAANSUhEUgAAA38AAACcCAYAAADPjxI+AAAACXBIWXMAAA7EAAAOxAGVKw4bAAAABGJhU0UAAABjFJ+ifAAALdhJREFUeNrtnQ+kVdn3wJcnT5JIkiSRJEkiI0lGJEmSSJKMRJKMjMhIkkSSjCSSJMkjSZIMSZKRSJIkkYyRJJIkSczvrt8799ud19lrn3Puvveevc/nwzYzb97b5+x19r+19/ojEierWuVpq0wVAAAAAACANEDPyeF5q/zbKg9bZSLiAAAAAAAA9Jw0WdIq3zLB3G6V8YgEAAAAAADQc9JkTyYULTdbZRwiAQAAAAAA9Jw0udAhmOsIBgAAAAAA0HPSRIVwZ4xmzNUoAAAAAACg5ySIOkI+7BDMXcE5EgAAAAAA0HOSZHKrPO4QjP77dMQCAAAAAADoOemhuTCedAjmdassRiwAAAAAAICekx6z5XtoVC1fWmU7YgEAAAAAAPSc9PjYIZR2GZHRK1MAAAAAAAD0nMhR58czOQLpvB5dR58BAAAAAAD0nO/cMCqPvWiejLn0IQAAAACAxoGe0zChaFF72bOtMof+DwAAAACA8tdkPSd1oXSWpYyBJNhvfOP9iAcAAADYK7FXQs9prlCuCSFSU2Gf8Z0PIB4AAACA/+eAsWfai/LXXD0nZaE8aJVFjP1k2GV862OIBwAAAOA/HDf2TjtQ/tBzYmGoVX4xhPFeyIWRGuuM730J8QAAAADkcsnYQxEdHz0nKr7kCORWq0yj3ySF2jB/dgyAO60yDhEBAAAA5KL7pNuOfZTur5YhIvScGFgkzbVfbhIzW+WtY8J6IQ1NdAkAAABQgsnZvilvP/U2228Bek6tO/DTDmG8a5UV9JPkGN8qjxwT1cdWmYeIAAAAAAoxL9s/5e2rHmX7LkDPqR2a9f5+h0Betsos+kmSnBO3vfMmxAMAAABQis3G3uos4kHPqRtjbZZVOFPoJ0xOAAAAAFCIs8YeazPiQc+pE1c7BPJnq0ygnySJ2p27zBLUXh2zBAAAAIBq6D7qubjdarCoQ8+pBcc6BHKzVYbpI8lyT9wnUosRT9SccnzXrzIa1hgAQLL54KtjvjiFeAC6ZrGx17qHeNBz6rAIdAqE0P7pQiL3NFEb9lvizldDmGkAGMvybH7Imzf+zOYVAKjOUWPPtRvxoOcM8mSinedC7WAx+UuX6eI293zFt48WtVd3RW19I0RtBQA388Wd7udhq0xFRACVGZ/tr1zmn9MREXpOv1HN96V8D0E7iT6SNCPiPoFah3iiRDdmzxzf9LXgVwAAfuZk80XePPIEBRCgK9YZe69LiAc9ZxDsyE4lmNzTZrkx+dxEPFGieWoeizuh7FxEBAAFmSvuG8DH2XwDANW4aezBliMe9JxBMIQIkueRMfHMRzzRoY7Kdx3f81Or/ISIAKAkS1vls2NeuSP4yQBUZb6xB3uEeNBzAEKzwZh0LiCeKLFMeNciHgCoyHpjbrmIeAAqc94YWxsRDwCE5Kljsvkmo74eEBd7jQXkEOIBgC45ZMwxexAPQCVmZ/uuvHH1DPEAQCi49UsLy3fzNuIBgEC4Usfo5vVnxANQiYvGGr4B8QBACB4Kvn6poAEX/hZ3gJdpiAgAAjFV3AFg/hECwABUYZ7g+wd9YIWMJmtVJ27Nc6GneUsRSyNYZkwytxBPdFwQTgwBoH9YliOEqC/GxFZ5J/how3duSfMif/7bh/It03M+ZWNO5azxEU62yuZWWdiUDnbAENI2xl/yEBQkHdYa33IE8QBAj7hszD1rEI+Xo8IhLLCe62HRdRnNufetT8qgKxq6ylgPtpKMALq6gIa8iDGYLFONAfYP4omKCdk3y/uWHwRzTwDoHdNb5aNj/lEz9PGIyIkG+Phq7MFwvWgufxv9oglruvZ9DR71aoCK4BsZvSRLag67XaDh3BikCxEh0+GI8S1/QzwAwHpSS6xb09OIp9EcZl3/f9Qs+mlJpU1zjmrQqeExdelN3iQZtUjY3So3pNgtox6ur0pFoF8KNPgj4y9ZnhjffS7iiYaZxlh+ISQuBYDeM5TNN3nz0NdsnoL/skRs07OpiKjRzDH6x5OGyWJnCcVP56EyN3V6i3qyYN37m6L8fWH8JclC45vfRzxRQVJYAKgDm4y56Bzi+YFHhrx+RzwgRGNvs76E8re74jNWitt8vbMcjl2Ydwo08i/GXpIcNL75PsQTDXOFk0EAqA8uixI1rZqHeP7HFmPuVh+nYUQEgjl1mw0llL8ZXTxndcFnbIpZmBtTbyA4sU4cWaDjgWSwABDLJu0i4vl/VLH725DTZkQEGdYB7+MGyeGXgkpZCJmcK/AcTRMRdR7TP4zGnWDcJckMsW2lIQ5midtR+TniAYAB8Vzct3+zEI9pefMA8cAYXkhvbrlioohCpuVYgGfNKfisg7ELVaPe3JTRJO/qmH1PuDVImW1CdLEUOG58x12IBwAGxC5jbjrecNloWoxPhnwW031gDKeM/rK9ITIo4qamZWWg5z2UYmkgAKLBSuy+HvFEgZoNuRyT9efk1QKAOs5Pnxo+P50VUmtBOTY0vM9oJOGvBZSxzxIuuvnZgsrmUronxMJbcZvkTEI8UbDDmIxOIh4AGDCWS8mOhspkgSET0mGAi4li+56lzvKCitjVgM/cWvCZe+ieEAOzjU78FPFEwwPjOy5APAAwYEgn9CN3hciNUI1nRt9J3Y/2UEFFbGfAZxaNLnqBrgkxYEV4JRJbHJD4FQBi4LExV81tmCzWiu07NJHuAgZWZO/U8/k+KKiIhbw5L5pX8BpdE2LgpGCKEzvWKdhexAMANYEcZaOoH9Jz6c+NBaTJdqP/nEq43ZMKKmGhI9UXVf5u0DUhBm4YnXgF4okCaxNBGHUAqAuzjLmqSelofhOsNaA7VjZUAdlUUAn7I/BzN6P8QUp8NDrxMOKpPVbAAPJDAUDdaLp/siaCfi8cukJ3DBt96GPC7b5QUAlbHfi5Bwo+9wpdE5g8oNdYE9J+xAMAzFm14pjR/pt0DyhBEw/v3xRQwDRS7lDg514uqPydoFtC3fmZRSh6iPIJADHR5KifGtTmm7hTK82je0AJmua2s6igAna9B89+V/DZ5MaG2mPZThOutv5MMjYSbxEPANSUpuaWvS7cGEA4mhbxc29BBWxX4OeuKPhcTSqfzI3rkJDoO1X2GJ34COKpPaTpAIAYGTHmrg2JttlKTP2hVabQLaAkh40+9VuC7b1dUAkLfYN+veBzj8cq2GkymntGtetLMpqTR0/icGBMk3NGJ96CeHqGmtuudJRFJeo5m+j3+8PRpi+t8k+2cYzdtGJypryfyRYWNSnRU8OvHe0lzxekylZj7jqTaJutHIdNTckTai1kHP1YzibW1nHitnTqLC8DP3dZQcVPD3Cm1lmAepO3INs86cmAmvfdyTZWTTpBANuBdV0D5aGnRWscJVTkqMmeCaTMhP3UqGd2xN9B8xc9KjDZPmyVGQGfuzRTLF0lRBJqPf2/4VnEvma/M54pChJlttH/nybYXisn2wsJH5yiaWthU7Fyz400qK2d5XTAZ07MxmeR59buwF1f/mqr3BM7MpBVljLGksS6yl6FMtyTtAm+HDVFTZ4mGHW8S+R7/NQqzzzy+lvCmUtZN6mfu9ygzRLbOb+96d0moyecAKljBVBI6dZb5+rXEleAiJjWwiazWvob9GSQnJL+BlzRdfjPgs88VkeB6cboS0f5JuUUvy9Sv1MpCMN947svbKA8rMORUM74loO2js3JBetZZ9RzOaFvovJ47pmjQgUnemk842oX9epp+QePYrmL6QgaxhVjTKxNqJ0HjXbeYy3sei1sMvMMGT5KrK1FbuC+SpjDU+17t2JW/FxoAJfNns0O2erTx0o0O6FhsljoGQehNiNvAk3W1oZiX2LfZqnn2+hGYWaXz5jrecbOivVu9tSr/QHfFmgivxvj4mAibVSzdMulpo6HrLGthU1moqRvAaTMKaiIhUhRpn6or6RYZM9fYhXoLPHfBB6IuMNslWpmrnUsveCT8bymmZ7t9igXIcL3Lgh4gnTVqGdNgt/nL4/s9nRZ/w4JHz1sjafOt9miBtBE1hpjI5UgcxeMNp5nLUzjNmWADBsy/JhQO33rc4h9wOJWuVZCyZwdu1B9gRViThSJ8mfzpc/PqzOWCVKoxMN7JNyJ6ltphr9Mm988suvW1NVSpl9VqE9vIt97NlHL2btAg0ndb9lKSK23BjNq+t6xrYVNx3LZSoWrBffJ80vWq4e6Gmn3YcH6NdXEz6kI9Y7Y9rMx+/uh/KH8FcW6BQ11CnlDwtiqN+W0rxPfLdqTLuoeyjZjrrrPVajT5y9AHk0A2xc29mTJ9yROs9aY1kJIX/kbkv+mQHIVDao0MafoLfPK7EBBdYLj2QHH+4J7b1UM1QJydmodxxrotyJvG8pftUmjacrfYun9KeQ4zwR2p0RdVoSva4l+o4meb/Spi7pXSNjoYRs99b1KYGML0GslIOaI09YcoLlK65rGJba1EGwlOgV863PIohY5Gs32VDaGp6TaaaZ4BBG70zXKH8pfEX6V3vs4rJZwvrVNSuxatL92c8p5xPP9ywY/8kUn3SIAIGKnV9kaaZtUubGC6dU5SERsayGkr/wd6eM+W2ML7E5Z6WvjS5q4OvL2ofzZYPY5ylXPZBCC457vW8b/66RRz/aGKn/dLHQPjHrvlqxrg+c9X7BXAfgf26Q/yZr7yT6JN4plbGshpG/26YtL0oui+wkNyDQv1U5zRNK2u0b5Q/nz4fP3CuXj8FjCJRC3FuiUHeWt/vqhYp2TJOwp9F1PfbvZqwD8j9QifuqNgZUjbxlrYdC1sOkMeWQZO9MK7o814NtwVtSkemKmuK3K5phNMho0TqPv3vbsJfJ8/pO7CbSy199jXCUPqR5ElkjvfRx8E1jZBOLWSdi8hL+VNWG/rFjnJs+3WVqiLl8uoq+SZiRWgKpY+TUfR9iekwHnedZC8JF68Ddfntx22VZBaV7p0YHGpmValUqn8UXQOcq4Sh6SvNspBL4FUoJ9CsavAZWglE9Nv/Vg03BewgWROSi9TUcBkBrWzUVsZmvzjDlK91p1jxYY41rYdFJP8j5SUDmb2cUzNop9W59c/1wm5FlpOveN77+wITK4Lr33cfBNYAtK1NXENA8idk6wbgLdvDHqHClZ1zPPO25gygH4AWvjFVNU3JsSd9Ly2NZCGD1wiNW/tAhF0jGE8KNXC5/PBRXAHbELda/0PqoTxDvZr2pA+/XU2bpFC3H7rUqLdcNe9nRuofQ+AW8d8R1WVYmgOc9TZ5ngOUVMPscz5QD8wF/GuFkUSRtWGm3QDewk1sLgayHYkVOvR962nwoqY6ECQ5WJERJ1UKKrDd1EwncuG31gXQPav1x6f/u90/OMsrdLqQVIKIrP9r9KIIU9njpnlKhrt6euP5luAErvRWKxQHoqcQd5inEtBDtif+zy3F9QEVsf8Jm3Cz4z6ly91hXnCcZUI0gxx1KoySWUj8MTCeuobClB5xP+Vmc836qKr6OVYPp5wA2sln1MNwC5XDDGzaYI3t9Sap6xFvZsLYS0c/7eKaCEad8MaVFT9LZRy94YhbrI06h1jKlGYCV0bULAH8tHI0S0258lvKOytdH4I+FvZfmnPq1Qn25mLBOkkyXq8oVI/zdbVADgR2LOW6oBN95J/LmSY1wLQeSwIc/fIm7XBLEDvFXNw1uExwWVv39iFOxujyZNOPJmYEXeupB4233Rbg8HeIbv5KpKeoLT0ryT03GeheBihTpXSzgzJ1+I9M9MNQBOYk70flTiN/WOdS2E0bXPJdONEbdrQ0EF7GAPnn1Qit/+/RybYK8YjXnCeGoM1mnczQa3PcSJ7ZICE0cVM00rNcHmRL/VWo8cd1Wo84TYwVnKmDn5fAdvMNUAOInVlF1TN7iCpOhh1XzWwp6uhWC7LqyIuF1nZXCBV1ZLceXvUGyC/SDxnrRBOJqaNkA5EHDzn0cRx+Eqof+bGKTnqEeOKyvUafmf3CpZ1xXp/+kkQCqskzhzY15OZB8V61oI6aRJGcvLAn1GLWp6kdd4uITydzUmoc5nEEIDJg8ffxrtvtNl3csLThyTK9RtpedYnei3uidhgxFMk7DBWXwJYsmZCuBmjTF2rtX0na3bLJ0PprIW9nwtbDqpHt7PK9hnehnd/GvBd3gck2C3Mwihg1TNBix8wT669XF4JN+dkUNPGtZC/XOi38ry96uS4NWXNmJxiboWiD8aGTlTAdyskPjcDx5KGpF9Y14Lm46VWzJmVwNf2qR22dnDd/hY8B3exyTYEYk/LDGEw4q0tqOBk2a3Ce63dUwKpyR8OpVnRp2zGrYxrJrLyJoDyyYa/tXzfg+ZYgBMZkq4lCv9YIukk/8r5rWw6VgXOacibtf1gorXPJS/crwxGnIuscGxVYrb7ta99IqNEjaKYgwcEtvHoaod+cSO8bUr27iENgW0woqnGKXXp1wdDizDssrkDc/7HWOPAuCdN0MdxvQaVez+lrjzEqayFjadFCN9+m6i+5Vm4bMklu5htqchGxMbHCh/3fWJp5ImlgP67S7qPS7fzVgsc8BukuY2zUfzQuA5y5fEtUzE1Iniz0WUquk0QEiFKhbfJSsZ+l+shX1dC5tOilZARSNt9jIV2VCJffn1WAS7xdOQ6Sh/jVP+lLfGcycl1id8PmRVIzMulP8m9LZyxXTjRP/JqDfFRfSmhI30+bunvikl6vrFU9db9icAheZk1xj6VKP3nO6ZfxdHKPeY18ImE9NteRlOFNwP9/KGvWjAmajyYVvXxCkm2UT5K4blA7U+sT7hO1mqkjZAT4raqQPOZj97Ir0J/f9lQH1kULz3fK+yhxPWSffjgHVpOckeBaAQrjH0pUbvaOUeu8Ra2Pe1sMlYSdBHIm7XExl8dNhNJfblO2MR7MsUNFiUv+Bsk+bkfTwi4X0c2iebqqjozdFcz7fsJipn05Q/66T9W8m6fCfdZfzzZhcYs4vYowAkofwt8LzjDNbCvq+FTcYKoLM90jZNL7gXftTj9zhXYl++MAbB+nJbbU5wgKD8FWOGhA2lX2eskNO3KtT3U4dCsTX7meUX0m1i0q8NU/6+BdwYrpdwke2Oe+r6SwAgFeXvjvGOh1gLB7IWNhkrgM7MSNu0reBeuJdB1LQ/viv4Hq9iEazvKjPFMPEof8V5JIMJqdtPQvs4TMomgLHO8VYOqG6TFg+yjwyCrwHbbJ2WljnpVpOTT573Wi8A0O289q0G77bWeD+NaBljlOUU1sKmYt2mxpwzcaTgXnh1D99hsxTfkx+IRbDWVeY/jKfGYzll70ukjWs8g7lsyOlr8j0oQfvwZJbnGbuM+vQGVm9aN6L8/Y9PAdtsnZaWidp1yPNOT5hOAIIof4Oe14Y880asJnYprIVNZa+kdwut46xIbr2v0tvAdkV9DrWfT4lFuFZY2EuMp8az0Ogf9xNp41EJd/vdGTVyd8fPf5NqiUmHMzn7bo2apvw9DNTmGZ56fi1Yjy/iH+kdAMIpf18H/F6/JnrIk8Ja2FSsNXF+pG1aVlDputXDd9glxW/99sci2EmehmxjPIHn1GNOAu37yzMOiprvbDImI8uPwrphPyPFTGG+NUz585mCjC9Yz3ZPPUUXzUueekaYRgCCKX+D9PnTfdP7RA95UlgLe42uCWrad1VG/cC+ZIcRH2TUUkRv4Kb1+Z3mJHoYcbCg0nWwh9/6U8F30PzX0fiqbvA0Zi5rD0ia5gRthsWfkHt5gXpWy3c/tPdjJv8Jnme4IurudNSXR9Oife6TMNHiLht1vC5Yx0rPu6j/zxSmEYAklL9jkqa/WiprYa9Qk9j7BRUBbf/RTKb9wHI52Btxn3xQUN5revDs6dlhRJHnv49NX7ICHcScEBLCMtWYsGP3C11XYGD/7qlj7Rjla23JZ+RF1F3R8f83FGhH05S/JdJ9lGI9pbNO9c4XHBtvxA5MQdhygDSUv9niDjalYz1mS5hU1sLQ6De9N+Y972bv2j7UG5fN8+fH/N6DbI3oNX8bfXJapP2xaIqHXuT303H+Sor7+S2PTbiPBTMlKIZlZrc24nadKDC4XxsT+O9jfvdwzu/4/CjGbhgWyXezoqJ5Ni2n6OFE++Q/XSpuyz3fpchGw5fQfTtTB0Alho1x9XFA73TNeKcTkcs7lbUwJDp/f5b/3vD41oWxEfR1n93LyK+rDXleibg/7i2h/IW8dVOl/oMUv/FbGptgfdfvO1h7oOBG+c+I2/Ww4CB/nk2yQ1lZk/O3NxzPuCrFg5No0uC38j2XYtFFw5qsxifaJy1/gHfit7+3/l7nRt9p4lnPd/2NaQOgqz2Ktemq0xrYTl4eM6mshaE4KT+a7xdNbzVWyb3Yw/e8Jd2Z6dYR7VcvSyh/vwd4ph403CzxTFXqZ8coXN/1+wLWHhhDajn/fAcgZcojY3H6W/z26mo2srNDiftY8jTLSkA6MdH+OMnTbt8B1j2pHsn2pEdxJFgWQPfj2zXG3tZs/Yv9oCeltTAEY5VUfYeFJf5e2/9Zeh8IaJ7nO8TK3pJ97rNU8/vTg3HN+32nxLPUrPmgRBTcZSzHpX4mFVBvrABBFyJsz/pAi52ehFp2/V8r1Fl2IrPMD5cm3Ce3ejaI043F2drsHDb+7orYZlHLmSoAumaRMc7+6vO7/GK8y4uYN4IJroXdkufisrlCPWMjQPciNdZF6c5toa77zK8V+59aoW3JlOLOMTmUHXBocLZNmf5zu+Rz9Hc1TsrM2CdW69T7MusOOHgq6Ti7nwyw2D0Uv0P355J1Vrk1umHUtyrxPnnOszGbW/IgwxUtVP/GcgJXM9DJTBEAQVhljLXrfXyP8dmhjutd1iUg65TWwm7IuxSpGv9iS05dPwV819niPsB8Fln/G8rG+1UJcwgRsqj5qab2mJ7CpDpO7FPvXwUgH+uE8GJkbXEFPHpccFLQiaqISeWpEidLmyu2xbqNWtuAfmkpgF+yzc0y+X4aaP3+Z/nuz6KLtaaVeC52ePeFTA0AQVkr9QhkYfkG301E1imthVXJU9Y0kmPVaJl5PqJnAr7veUN+GyPpd3uzQ4OqN329KPout7Nxvzi1SXWNhElsDM3kUQJ9Z6LYCUMviG3a90uJZ00WvzO93qgu6qI9FxNYCLpFT4nfeOSsh14fPYvN12zRtw7I9EZRTUNnMx0A9ISNMviDxhlip4NJ4dAntbWwCmommHcreaCLOsdLfs7XEMwX+wY2Fm70WbH7khX1J9XbUbUg0JtdDdCzKVP2hiRhjkj3iY2huSw1+s+tSNpgmf2pyd+4bEJ4k00WqjBcyRSMKqkTtL49Muqr8jmr83U28YSwzT9jtOeXBvXNoWwSv5htIr4EWDA+Zv1aT1q3SpzBjQBiw/KzO9Ond7BuV84mIufU1sIqa8YTyY/g2m2wtCLpLKpgRfhcxtQBLu40YEKD3nJJ4vaBcJmffJU4T35+Nb7H0Yb31eFsEddTPTXFOSf+AAN6ozeBYQ4wMCxzyz19eP5C+X5TMLbozcH0ROSc2lpYlv2O9h8KUHcvLHGsSP2XmDbAxTixTZ7WISIogC58rsTiGhSj7rnlnjje/Wak32OzdJfwvElYkVGfIh6AWmDdum1GPKyFAZgl+dYhavI/LUD9eXI90UV948UddOxjQgcS0ANWi20POw4RQUF2Gn3peI3fe7Lx3vsi/RZ1CY5Qd3zBrv5ARAC1oOlBrFgLe4/LgilUxPu8uke6qM9K0baT7gwWlr/fRcQDJbFMiJfU9J2tQAKx2ssvlOoJy5uEL5/VGkQEUPu1ZRHiYS3skgVG21cGqH/YUfftivX9JOlHnYUecl+amw8MwqMJL13mnxoRsY7mn2fFffMdq4/DsNgBS2AUK9S4msNj+QBQDz4aY3UY8bAWdsllR9v/DlT/JEf97yvUNT7bT7nW95l0ZfB1RpfJ0z+IBypi+ZvVMYCQK2fbjci/gxXZcohu+v+8MGR0A/EA1IIhsd1TgLWwG+ZI7wOkrXTU/ymgko7/KxRik9GBDiEe6IJYJqdpxnv+Hvk3eGC0bQFd1Fzw+xVBEAD8zDPG6SPEw1rYJSek9ybF6wIdXsR2uA41ZETciY9nIB7oAjXDcSVv1ZOuuiR/tw5Alic6vrWsp4vKDo/yNz+BNmp6ipVZP9cExZqgWU/x34s7yty0TPHVABtvs82JmsCqOZH6p+jB4KzEDgE0n5gGT/hTiuUmnZbJs52bTOWjt8iHpftcYNOz8an++Fezb+AzPx7K+vPN7Dvp+6j1zikpH6VwbTZ3tOt5m9UzZYDfyPLNHWEqYy3sgnHiNil+GfA5Ww35FmVBtn/Kq+OBYP4MBRgyOvw5xAMBmJ5tHFzpH6bU4B1d4cNT8HE4KtxqWVjRA19H2J65MnryqwrDE/EntB97ADAj+/tv4k90r79zTOLziVSFXoNanM4Uvc85bdvvWTcPOP6uMz1IUQVwVqZ4Hsu+W97GzqeMrhF3uPd2Xy6iAGpArsdGPc9k1FVkEOwW8payFvZf6T0R8DnHpbubv8nGOH8rpHVoJMPZQr6pxAnNKqPDz0OkEIglxkbpbg02jy6frxR8HKxF7ULD++WQZwMfYy7ExZnypod3I8bBS14wmy0ymqj635LlZgQbQ23b7QLKsO/GV5XjBwXrsBSShZncPhesa69R1x8F6zjlkdHBgvUcHtA3vGC80yaWWdbCLrgmvY3y2cZliVPE50/nale0289S30jq0EPUROO9/HhC54v2c0FIAA3966N1NNmZK2n7OCwx2nev4X1yhWeTuyGBNuqh4J8FNnTtE2m9zdM8V6vlu/mQ3s7vapV3Eq9/+PZsg3dL3CZTPjMvNbd6U0IpfulR/i5kRee/55668vxzJ2QKZNH3eWtsKq+VqOfFgL6hlebhJ5ZY1sKKjMsOwlxKVciDrYclx2Ynl4zvs47u2zwWidtE56HxdxMcHV4XRq6OoVcbsH6YVpTBSkqfQk6jIWN+aHqEPCu/qcpsUiLtdAUH2JX9/3aqC035Y1l8zBf3zZmuJVMjU/xdLg9/OJS1dx3Kz7ZsDdWN40lDJmU4UWJjqGHe73b0Ve3Lc7LxfrjE+4w9HLgg34Nb7AjUrlB8McYqkYtZC6ti+ZJeCbwWu5TMGxXnhn+zfRU0EN+Jncunapfj939DpNBD9hp99cAA3ue29OfEb5A8MWQ+t8F98aE0I0HuHkcbVVk4JN8jxBXp71ZOxF8jk4srp9eKMb83S76bz56RHwMqTDTmkDJskGLm2UMdCtsL+dFE1ZUS4aOxf9D25Zm3hWhXCGYb/e4xyyprYRecNvrWzoDPsW5WLRcMyxyb/XqD8fkMLHacQOTZdt9BnNAH1ITki6Ps7+N7qPO061bsSkLyvmjMDxsb2gcne+bNAwm1Nc/PROf/dtjxkyXqssy3Yxsz1xwKUudGV28zX3k2Wi5lq6x5pOtAdqw/2/mO9XpyTj3Djnquj/m9Y9nP1eR0Zol2DULZ2mj0u4ssqayFXWAdjs7vUx/eX/O9EkSm/GkHyQumkXe9XzQaGEAqWGYuOxJqp5XO4GRDv/0mj/KXkvP83znt06iS7zMFKJTS/CYimbgiXV8c8zt3xX/CPtUhj0sBDmm+jVHw2re4N8Ud0n1NgQONtinwU3Gb67r8hU8P4Hsdl/7czrAWpr0WFj0o+TebH0NiBWYi7RKU5p7Rofbl/P40+TE4jP73QkQJDcMy+0vJ73WxEPRlLJbz/MeE2jnTaKMqhWX9GofEPmyMhSUFNmHtzZrPH9l1G7qr5DvlpVi43/H/l2c/07yC44169ottzjo3+/6vxD7w/bVGG9W7Us66CVgLi7Ba+mfJYO3Vp9AFoSybjQ419tZvYs4gV1v/RYgRGsZPxrhJzfx5SOxAHeMa+P2tFAgpJYzeIuEjxFmpI2LhoOP927dpbROtIiHuXX7MZdIl6RjMM7trp1XQ2zm9WVUTzcmeuvJyV7b9toYzJfN9gfe7VpP5wheNEVgLq2IFodsbuA+7zGpf0AWhKq7cIVs7JvzN8mM46btCZE9oJjeMSX9rgu21AkOtati3XyS2yeeWBqwN97uo898ENuJ5p/BtRW9mphxpqoYiN6N5ytarku/juoH4uWO+0neaXaCuT8aBRtt8cnWBA6M8hev2AL7VSqPPXWUpYy3sgrNG29cEfM4a4zln6YLQDWrqUTSBbTtUNUAT+dkYG88SbbMVZfVww77/Xs/8mNKBmOuGs2pSbMtH5m0kMlELmLxT+J0diqGupUVdIfLyH54r+U4HxH1bt7PEIc0i40BjWfbvR7pQuPYN4HsdEqIdshb2hqtG+4cDPsdKK4S/H3SNmoaoQ7ieRL6R71GBPsjo9b0Gd1iBmKDh6EbrgqOk6vu60Fh8Hjbs+6sv1llHOd6Ab/5eqodut0LuX49ELhsMpX+flAsisjDQhi4vWbve1mmaCfXPO1qwnt2Sb6qpvn0vs7Fe5Nu7AqwMwr/ugfQnGiNrYTPWwk5cfnj/BH7OIykXlBEAACAIb8SdJHky4kkOV8CObsyMrFQPpyORy7mcd1cFY16mKN0oUddex3gaX6IOl4mlRlm8lW0ciyrrVxxKuQav+ZQpk0XICz7zbgDfyoou+5ohDl3yQXpvTjxdSFMCAAADwvJv+AXxJIfLz7Mb6w8rJHwsOSNfS36eLb0VU9PVqSXqykuMXTZIxnKHPA9lSuHcEkrkJ4dSrv/cXrCeaVI+EXWv2Gr0tzMMceiSz33oW7uMPrySTwAAAL3EurW5hniSwhXhtdvbGytFRgzhyucZio3+c0OJulwR/Mr6xeVFHtUbCTXPPVCinrz0Ffp+au5ZJqWLK4L4pgF8r8tCoCroHa44GSED3dxxPOMV4gcAgH4oBC4zF71hmICIksF1m3Suy3r/lvDRQ/vJboeCpDcAZfN6rZcwfnGuHHYvpZw/kCu/n7avjG/cSE2U+2Fxp3joxm8VoI3rYGFtoPpnSn9SSQAAADg5J5h+NoGDEj6y3Dyj7+yMRC4uU1i9AZhRsq4z0v3N6gRx5/8qm3LktoTx8cyLXvpoAN/KMvkkPD6EwHW4ECrYjetARg9hJyJ+AADoB8uNDdVtxJMMebdJ3Sbodm1kPkWykbGShR+pUN9L6d4vbqOESfzsMkHVn80qUc/igPLplj+NuWo5QxwC8MnRv8YHqv+lo/6DiB4AAPqJa0HSjeJMxBM9LkWg21QMTx395lgkcnHlrlOFcGrJuuY66tpcsh7XTfzukvW4TFBHStbzu9jJ5vvFDHHfiL5kiEOP18IQrBa3yfIkRA8AAP1kn7hP1A8hnuhxKQLdmGa6bow/VVCcBoUrd12VyH67JYxfXF76FTVBLXvzcMrxPstK1pNnOtpONt9PDhpz1D6GOATieg+VP5cv727EDgAA/UY36y7zt3+EQAqx84fj287qos6bjjr3RySXxxIucXme7+DDknX8JOGC8ryQ3pmOXunzdxrK5qFQt7QALs71SPlzmU8/RuQAADAoTov7ZH0r4omaJxI2rLhrI/NMuvMh7Ceu3HVPK9Tl8h08XLKeQxImD6PLBPVAyXp6cWNchS3G3HSa4Q196Gvdzmt5h2V6sLIIkQMAwKCwIjdyOhkvvUjQfdexkVkckVw2B1KQFJcvT1m/uEc5dbyt8D57HO8zt2Q9LtPRWX3+Vo+MuWkeQxwCMj/Q2OnEZSKPSwUAAAyca8YmayXiiZJNEjZBt0tp2hOZXEYCKhN5pmIuvziNgqq+hmNzaE53vM+pCu+T56dX5QAnz3TUFVxFTS9PSrioiG1WGnPSFYY39IBXEi4ljs4BeYGx7iBmAACoAwuMjdYDxBMl5x3fc0aFunSDn5fzrcotoj5fAx2o2d526X/C8A+Sb7ZaFjUHywsP74qqeTV79tgoujskzKGLy0/vcIXvU9TMUpOv/yWjt5TTAn+n+8acNJ/hDT3gcIDx0yYvUNErwU8VAABqxIix2VqHeKLjtYQxJVRu5dR1U8r7w2guuy/yY7jzFX2SiSuwSpXcdeukuF9ce1OZl/4h79b9o5QPtuTy01tash5XQvUNOb97Mft/awN/p7XGXHSJoQ09YmbOAcqTCvX8LPlpHTi0AACAWjFb3JE/nwuRP2PCFfijirlc3gm2Jt0ua+anJ96fxZ3vanof5LI/kIKkXHDUtcChTOXdkroCxlys8D5nJD/9RlkuSjHfpyPZz48H/kY6zzwTd4TPWQxv6CEnc/rdkhJ/r+bjY60k9L8XI1oAAKgjR4WcWingMiUse8OV5+d3oeJBwAajb/UrQfydnOe+q1jXa/GHhm/fDqrvz8ScOly3h1X8jPL89EYq1PPc8U5DOQcCt3rwjX4Tco/C4JgsP6YXKer6oAre2zF/q/MEN34AAFBbJog7r5aaok1HRFFwxfENN5eoY6P8GNWzm+Au6zzK37Mey2S85PvEna9Yn+uWXE1Y1Reufcuofn6uiIF5t3Vfs78vwxzHu2yr0K5vjrrUp2+WfDcP10ickwJ/o2nZPJP3/FcSPqgMQB5qHj7Wn9cXgOlX+dGkXQ+b8PEDAIDas0aIshc7n6S7vI2/y4858BZ2+U6TczZHneVLj2Xi8omrGs3vg0eZbSvMq4w68m4Pb1Z4F9dN78wKdX0p0K4nPdrUXjaeuZphDX1E0zS8H9MHNdWN+vO1b8HVVUKDV429Lde/24kIAQAgJi4Ym7ANiKfWLDG+3X3P36q/Sme6ADVh2iPh/D13G+/2ucdyOSv5t2xVb5NGCihJG42/XyjhEqlflfybsio89LTpnvQmQutG45nnGdYwAKY7xparvJFRk+jJiA4AAGJD/ZNeijs4xwxEVFt+92xQbmUKYluh09shNQe9If81wVSlb0IP3m+r5JtMPumxXF46ZFGVReI2/VQ/Ql+qBlfwmbK3dUOSH0jnQsV2uRLF6y3mIelN4Kdp8uMtS6cSO5FhDQNkXtb3NdDVx2zcf8v+XW/qNejRCiEoGgAARM5iY3N7D/HUllvi9vfToD1quvs6Uxi+ZP98mf1cN/4L+vCOeQnoj0Uo66XZWPicFb01OyDxn/wfyZQx7R/Ps2/Tyyibd8Qd3fMnhjQAAABAf9gp7huk44indrhSB7yv4bv6UglAMzhuzDE7EA8AAABAfzltbM62Ip5asdrxnUZq9p7Tx7zfGT5dI9lqzC2nEQ8AAADAYLgpbrOsFYinNrjyNG6v2Xse6ng3zU+HT1fz+FncZuV/Ih4AAACAwaGb83viDgCDX049cEVqnFWjd1SfwnY6AY0mOofP1jgWiTvAy18cBgAAAAAMHg1icd+xYdNN/EJENFAmOb7Nyxq9oyqhr+kzjWZh9u1dqUgIkw8AAABQIwXjL3GHt+cGcHBskHrnSFvWsel/LNUSkEPcLM7mCdeN3yREBAAAAFAvNCn2dccGTvMerUREA+Gc45tsqMG7aYqJb9n7nJTqidUhXlZm80NeH71OnwAAAACoNydk1Hcrr2xDPH3nhWNjPWXA7/WbfE8cv5zP1Ei2G3PFCcQDAAAAAFCcGQ7F72kN3k2Vz92tMsRnAgAAAAAA6I5tUm9/PwAAAAAAAAjALYfytxnRAAAAAAAApMFSh+JXl2AvAAAAAAAAEEDxe20of3eEvGkAAAAAAABRsqhVrrTKc0Pp6yxfW+Vuq1xulYuIDwAAAAAAIA7mt8qpiuUPxAcAABAf/wclQxnwpTJ9FAAAAql0RVh0TWF0aE1MADxtYXRoIHhtbG5zPSJodHRwOi8vd3d3LnczLm9yZy8xOTk4L01hdGgvTWF0aE1MIj48bXN0eWxlIG1hdGhzaXplPSIxNnB4Ij48bW92ZXI+PG1pPmo8L21pPjxtbyBtYXRodmFyaWFudD0iaXRhbGljIj4mI3gyMTkyOzwvbW8+PC9tb3Zlcj48bW8gbWF0aHZhcmlhbnQ9Iml0YWxpYyI+PTwvbW8+PG1yb3c+PG1vIG1hdGh2YXJpYW50PSJpdGFsaWMiIHN0cmV0Y2h5PSJ0cnVlIj4oPC9tbz48bWkgbWF0aHZhcmlhbnQ9Iml0YWxpYyI+JiN4M0JDOzwvbWk+PG1zdHlsZSBtYXRodmFyaWFudD0iaXRhbGljIj48bW8gc3RyZXRjaHk9InRydWUiPig8L21vPjxtc3ViPjxtaT4mI3gzQzg7PC9taT48bXJvdz48bWk+cDwvbWk+PG1vPiw8L21vPjxtaT5uPC9taT48bWk+bTwvbWk+PC9tcm93PjwvbXN1Yj48bW8gc3RyZXRjaHk9InRydWUiPik8L21vPjwvbXN0eWxlPjxtbyBtYXRodmFyaWFudD0iaXRhbGljIj4vPC9tbz48bXN1Yj48bWkgbWF0aHZhcmlhbnQ9Iml0YWxpYyI+JiN4M0JDOzwvbWk+PG1uIG1hdGh2YXJpYW50PSJpdGFsaWMiPjA8L21uPjwvbXN1Yj48bW8gbWF0aHZhcmlhbnQ9Iml0YWxpYyIgc3RyZXRjaHk9InRydWUiPik8L21vPjwvbXJvdz48bW92ZXI+PG1pPkI8L21pPjxtbyBtYXRodmFyaWFudD0iaXRhbGljIj4mI3gyMTkyOzwvbW8+PC9tb3Zlcj48L21zdHlsZT48L21hdGg+bpXMYAAAAABJRU5ErkJggg==\&quot;,\&quot;slideId\&quot;:479,\&quot;accessibleText\&quot;:\&quot;j with italic rightwards arrow on top italic equals stretchy left parenthesis mu open parentheses psi subscript p comma n m end subscript close parentheses divided by mu subscript 0 stretchy right parenthesis B with italic rightwards arrow on top\&quot;,\&quot;imageHeight\&quot;:16.864864864864863},{\&quot;mathml\&quot;:\&quot;&lt;math style=\\\&quot;font-family:stix;font-size:16px;\\\&quot; xmlns=\\\&quot;http://www.w3.org/1998/Math/MathML\\\&quot;&gt;&lt;mstyle mathsize=\\\&quot;16px\\\&quot;&gt;&lt;mover mathcolor=\\\&quot;#FF0000\\\&quot;&gt;&lt;mo mathvariant=\\\&quot;bold\\\&quot;&gt;&amp;#x2207;&lt;/mo&gt;&lt;mo mathvariant=\\\&quot;bold\\\&quot;&gt;&amp;#x2192;&lt;/mo&gt;&lt;/mover&gt;&lt;mo mathvariant=\\\&quot;bold-italic\\\&quot; mathcolor=\\\&quot;#FF0000\\\&quot;&gt;&amp;#x2227;&lt;/mo&gt;&lt;mover mathcolor=\\\&quot;#FF0000\\\&quot;&gt;&lt;mi mathvariant=\\\&quot;bold\\\&quot;&gt;B&lt;/mi&gt;&lt;mo mathvariant=\\\&quot;bold\\\&quot;&gt;&amp;#x2192;&lt;/mo&gt;&lt;/mover&gt;&lt;mo mathvariant=\\\&quot;bold\\\&quot; mathcolor=\\\&quot;#FF0000\\\&quot;&gt;=&lt;/mo&gt;&lt;mi mathvariant=\\\&quot;bold-italic\\\&quot; mathcolor=\\\&quot;#FF0000\\\&quot;&gt;&amp;#x3BC;&lt;/mi&gt;&lt;mstyle mathvariant=\\\&quot;bold\\\&quot; mathcolor=\\\&quot;#FF0000\\\&quot;&gt;&lt;mo stretchy=\\\&quot;true\\\&quot;&gt;(&lt;/mo&gt;&lt;mi&gt;&amp;#x3C8;&lt;/mi&gt;&lt;mo stretchy=\\\&quot;true\\\&quot;&gt;)&lt;/mo&gt;&lt;/mstyle&gt;&lt;mover mathcolor=\\\&quot;#FF0000\\\&quot;&gt;&lt;mi mathvariant=\\\&quot;bold\\\&quot;&gt;B&lt;/mi&gt;&lt;mo mathvariant=\\\&quot;bold\\\&quot;&gt;&amp;#x2192;&lt;/mo&gt;&lt;/mover&gt;&lt;/mstyle&gt;&lt;/math&gt;\&quot;,\&quot;base64Image\&quot;:\&quot;iVBORw0KGgoAAAANSUhEUgAAAuQAAACgCAYAAABE8nk2AAAACXBIWXMAAA7EAAAOxAGVKw4bAAAABGJhU0UAAACKzUn4oAAAHbRJREFUeNrtnQ+EVk0XwNdaK1mxkpWsSJIksZIka0mSJEuSJK/IyitJ5PXKSiJJkkSSJImVJEkkSbIiWUnWkiRZiSTJytI385nN827Pc++cuTP3zr339+Pw/WnvnTkzc8555p4509YGTfnV1taLFgAAAAAAigvIvyjZiSYAAAAAAIoJyH8ZuaxkDhoBAAAAACgmINcyrmQVWgEAAAAAKCYg1zKl5G80AwAAAABQTEA+I/eUzEdDAAAAAADFBORaJpX0oyUAAAAAgGIC8hk5qaQdbQEAAAAAFBOQaxmlZjkAAAAAQHEBuZavSnahNQAAAAAAfwH5DnM5kCQw1zXL56I9AAAAAAA/QXmvSUmRBOUT1CwHAAAAAPAbmB8XBuW6ZvlBNAcAAAAA4C8o71fyXhiYU7McAAAAAMBjUN6t5LYwKNc1ywfQHgAAAAD4CEh/hZQ83iFsx7RJP2mUb47PpWY5AAAAABCQF9wOfUB0MTMJAAAAAAjIi2sHNcsBAAAAgIC84IB8J7MJAAAAAAjIi0lZ6WUmAQAAAAABef7t4FAnAAAAAEDGHyRzlVx2KHvYj/YAAAAAALIF46uVTDhcDLQA7QEAAAAAZAvG/zE1yW0D8Z9KDqI5qMHa6EQLAACAr4OQA7BIyRPhrrjeRV+F9qAG62ODkndKlqINAADA10GIAdih5IswGL+q88zRHtRgfWxS8t3M+/dKetAKAADg68D3IEgC8W9c9gM1Wx/js9bAayXdaAYAAPB1UERArmuLL0ZjULP1sbbJuYpnSrrQDgAA4Osgz4D8NLXFocZr5FCTNfFYyRy0AwAA+DoIHZDr2uIDaAlYJ23XWhgqdg8AAABfB8EC8gfUFgf4vU46jFGavU6ekmcHAAD4OvAdkOva4ofQDMAfa6VLyYsma+YlP14BAABfB74Ccl1bfDVaAWi5XrqVjDUxVNRuBQAAfB1kDsivkiMEYLVmFih51cRQfeHMBQAA4OvAReHUFgeQr5slTUpEzchRNAQAAPg6kCibTw8Abmvna8Kh6Pvk2gEAAL4OACCcgdpnUb//k5IdaAsAAPB1ABDzYr8nuC22rKL7uJzRBgDA1+HrAAAjVZzoHLzLpIgBAODr8HUAgJEqXtYx8gAA+Dp8HQBgpPKX20r6GHUAAHwdvg4AMFL5ir7dbC2jDQCAr8PXAQD4M67LLIyTrvF/AG0BAAC+DgAgjKGaSjBQo0oWoyUAAMDXAQCEMVCrEwzUGSXtaAkAAPB1AABhDFS3ktctPtttR0MAAICvAwAIZ6C6zCe62QZqUu8koCEAAMDXAQCEM1AdSh41MVB6B2EhGgIAAHwdAEBYI3W7iYF6rmQ+2gEAAHwdAEBYA3W6iYF6pmQe2gEAAHwdAEBYA7W3hYHqQjsAAICvAwAIa6D6mtRgHWW3AAAA8HUAAOENlD7Y8naWgXpDHh0AAODrAADyM1T7GwzUeyU9aAUAAPB1AAD5GqpdSr4oWYE2AAAAXwcAUIyhIo8OAADwdQAAAAAAAAAAAAAAAAAAAAAAAAAAAAAAAAAAAAAAAAAAAAAAAAAAAAAAAAAAAAAAAAAAAAAAAAAAAAAAAAAAAAAAAAAAAAAAAAAAAAAAANDAr7a2FUpuK+lCG5UYz7VKhpV0og0AAACAuAO3TiUnlEwr+aX/M1op/Zh2K3lvxvOdko1oBQAAACDOwK1PybgJ3Gbkp5IlaKfU43pn1phquahkLtoB10l1tMmkqoscZQZAgDW1paD5PGXkh5KvSj4peWIcx3UlZ5XsMe3rZqQAgtuC4YZd8UZ5xBos/dgeaWGHJ5Sswtfh61wU2m06VrdgXO9QzMesQIWMlFQ+K7ml5KDObWXkALzZgB4TIDRbdzeUdKClSozzZiXfWsQXf+Pr8HUuSr1Yw4D8EuYEAq2nDn1oy/zYHVCyVcmQkptKvke8JibMjt5iRhHAef33mx27ZmvsAhqq3HivThhv/eNrDr4OXydR6vIaBuSrMSVQwFqbo+R8hnn7yVRpmC13zWfwbx7Whv7EfpXAHEC8vve3SFHRchYNVXbcexsOeM6W50oW4OvwdRLlPXDozGjEk+FFQrufYkKg4Pn51NGAXLPctdhgchwfZ8zT+5fRArBa02cT1tIZNFT58V+YEJS/q+shXnydm9IGHDvSF+EE6Etp807MBxQ8Rwcd19sFh3ct1gFBhrMiHEADSA4Kbiasn8toqVZB+ceEHd9VNdQJvs5RcW8cOnA5wglwNaG9H5S0Yzqg4Dk6Ny8jNctYPXB871gdP7sCpKwpXV/8XsK6uY2WajcnlptDhM3mw5cYNzHxdRH6OpOM71KtZEFEg7/AtKlVe/kEn+94zE848FLrcpSOOXAXPLz3mKOhekZ1CIDf60jvjN9PWC/Pq3ygDxLnxvqEswQ6KF9ZM33g6xx/7X8ucz1vHXCX5cdDTRbiSJXOJnjWzcMijJR592FHQ0UuLEBby4thGtMTetBSredH0gbnpJJFNdIFvs6x8ccdGv4+kkFvNykprdp5FTOR63gMZjhksbDmDv1X6LJppiSXy9hQsxzqbtsupVRu2ICWIOVsweu6nM3B17k3fGHCp5Yk2VqCALAPE5HbWLikqjTKUA10dLtgI9Xt+EVshBkONbZtaTtux9ESNNjYjwlz5V5N9ICvy9D46w4NfxBBu58k5QRhHnIdi5GM9UEfYaTCXyyi080ca7dyyy3U0a5tTFkbL9ESzJozW1PmzDC+Dl+X1PA+xyBqaYFtXpnStj2YhtzGYtBTwf55GKngRqrb8YvYLmY61MyuLUrZZZsmnQtazJ20lI0NFe8/vi5j45+WKQlevftiQrs+Uuowt3HImqrSKLsxUuGv3na8UIHzGFA325a2Ts6hJWgxd5amBIP6QqEufB2+rlXDdzg0/HsRZZ70RE4pBD+MSchtLEY8BeNabhGQ52KkTju04x6zHWpk1/6x8H2kcUHSHLqUt23H11XI1yVcA5skBwpo5+GUUoeUn8pnHAY9BuMzY9eBkQpupHY7tOMjMx5qYteWWNz8dxJNQco8WmZhV9fg6/B1rRp/xKHxrwpo59uE9lzHFOQyBj5TVRplOwF5cCO13aEdX5n1UBPb9tBi44BNH7CZSw/qeCgYX+en8V3mU5y0A+tzbOPmOv7ijHDBjQQIxrVcIyCP0kh9ZtZDDezaVou1cANNgeV82l3Hs1P4On8dOOvQgZuR/OJ8jgnIZQwkqSqfhHPqW1UP5EZkpFxSjV4w86Hidk1fNDdusRY2oy2wnFOd5otK0nx6WzWfh6/z14GljiXreiJo215MQPAxkKaqDFrm0jXKRgLyoEZqD5cDAfyxLvZZFjKgghdI5pXNrZX78XX4uladuOfQieEc2nUmZScWQxl+DEZcJrY+a1DkwsRI/acdLl/BuI0Qqm7bxmP6Ghy4r/pq8btKPpivklNG9ObaDyVflNxXctlUYJtTsv7NNz+wdD9fmh9SUw1nAGb6+930Vf+bgQJ/6E3g6/B1rTqxweVkasiAWBsEYzgIGIqbF9JUlfkNfzss+NtJAvKgRuq+QzsGWAFQYdu2zXId7K1If6Xr/4cJbrpzeucex3d0mY27nw593BNI10vqVtAAX+e/I2MOHdkZsD0HUlJmFuJWgu84fHKtlqL++3LhXFpLQB7k9rI5Ds6KkoeQ1xrpN9fVp8lqz+99ZLkWllREzwNKTjhUypp0LZwQOjhWf9Nr+ZWjUabMD411gTcUJy3a8gRfh69r1Zl9Dgp9GrA9b6r+GTHyBSZJVbnR4hkSY3mKgDyIkRpyaMNRVkDt17/+Qb3FQjZneEe3YE5eLmAH83MFx7XbwS7pFI8VMQXk+gybSb+RvEMfplwWmf9cVpF5ha/z3JkOxzrTKwK0ZUPddlMjmwuDwtSl7hbPOS54zkQF9ViokTIn/t8K3/+ubPmjUGhA8TzDO3ZKDot77JttOt2tCo/vLaFdeC9NXwkckD92SLHtyVG//1q262RF5hO+LoBShx2UejFAO+7UrbB+RHNAmqqyOeFZq4VzaTkBuVcjJT3gMp3nHQMQ9dz9ZjlnzmZ4x3XBvOz22Lfxun61a9DBHIcA5obwHUECcnPoVGpX+3PWr2097Hf4Onxdq04tcMjB0Yc/ujy2odcoq9X79uEuo9gZ03LV4nkTguf9S0Dux0ilnMFodRvhdlYAqHmwSjBvtmZ4z6TlO1567NvyGM5IRTLOWx3s0xrB80MF5C9jvTeloY2LQugUX1czX2fKHkkVe8jj+08k5fTp1BpcZrCxl6Sq6Py9eRbPPCN45suK6TN3I2V2vs45fM7tj0hvGwPdChu73I5E/38Ldpk6Hd+xUqCX0x77dljw3g01sPnS4PZ+kQG5TleNIa3Wsq3TdSkxi6+LY3dkRsY9vTstj/0EYXOwcZemqmyyfO4a4VxaREDu9K5Os1PwTlhx4LTPL1wE5JUIyG3zi0czvONQHrvwTd57R/DezhrY/f0On/oXWT47REB+Xvjc0QJ1a5sS9KIC8whfF1C5T4rI0VLP+CvFEPQSOgcb85FQ5waEp+EPEJBb/XDtNVUuDpixmxIe0NKHjhZEqjcC8mL1/z30zrXgMrqfPr+KCtbJVE3sfrdgJ3dGhgoMyN8Ln3ukQN3eEfzImVPyeYSvC6jcLQ7KvefhvS/qeOI9gvGWpKq8k/7KFB64eFzzgDyUjJtxWF8CvRGQF6f7vtA718bJ/szbHgjTZD7UyP6PhsjJ9h2Q6xKBDmtqZYF6vVbEVyB8XXl8nUTBEw6fshZneN+6lOdT/SHMOEtTVfod3rFBOI+6K6LbWIzUE5MXvD7kZRgE5JUIyA/mkD++WaCTYx77JimzeLdGPuCMcJ5+sHyu74B8t7TgRMF6PSVo6zC+rn6+LoRh9lJTM6UE1hihc7BxlqSqnM/wnknBe6pyXfXtCIM+XRXppinL1R6p3gjI45+zz3IKADd47JvkS91IjXzAoMNc7bR4ru+A/FLeX+0z6nWvoK238HX183USBc8V1KLNVAXFlFtMymPbT+hcuCGeyJLnJjyMc7ci+r0deQCoT5wf41AnAbnRe7txYqHzx8cEDrW9oPV4tUZ+YLnDXF1XQEB+V/jMywXrdUddUqTwdfko+YxDx/9yeM9wyrW9nW3ge2ylqSrrMr5vQFgntLMCOnYxUlssA6dF5gfVafOZbjqDsfpEfX8QlpRzzR/vKeoHSsoZpeAX3kU87u0O9mNbAQH5e9/PDKzXrcJUzfYSzyF8XQ5KXuzQ+VEHY/Ch6lfLRji2klSVM56M/ucirsqumpFK+IF1VFjRZrY8KPVpdMg6Xw8LgocOx3dI8rgPeu7fD8G7z9Zs7L8IbcWuAgLyH8Jnbi1Yp5uF7V2Kr8PX+QzcZqTPk4HOdFAUWupckqryxldJJuGlUzcroOfcjFTDO3WN1iMO6WaNFz6tYJXU0i7czSF//GYRFTLMhoBkHeyr2dg/8P0lPEBA7j2tJrBOB4Tt3Yyvw9eldXq9Q0cvC57/NPa6vBUzvJJUlWnJjyuLd28SzKHvZT+IUYSRani3rt362NFQ6d2y1ayWWtmFdkF931OO75grKHf42XP/5grXwN6ajf8t3z9YfAbkJviS2rG5Bet0obC9gyWeP/i6HJUtvV73p83nAItbQfvbwPdYSr54nPT87nbhr9nNJdd1YUaqoQ2XMuTa9bBiamMXNuSQPz5U1BcycwFOafKPCxj/60L9nLd4ZtEBeXvBOu0Stnc3vg5fZ9PRPQ6dPGrx3IsJf/8KN+l9HCWpKq993pDX0IarZTklXwUjlaEdWp6yampjG/7NIX987FfA4gAef3DUMSC/EuCWRZ8B+RzppmAEOu3ynQaEr8PX2Ry8bHplacoz56V8vjzQBj7HUJqqsipQOyQnzz8RkHvbHfzsaKiovlIP+3A/pONyCIh7PfdvIwG58+ZYDAG5NLj9HoFO59bF1uLr4t1Bsfq0aZLxk/J65rSBz/GTpKocC9iOdpMfbtuW9RgpL2054mik3lfqxjNotSZtc7tPOL7jkWDOvQ3QxwEC8kT9XKhYQP4tAp1K02yOlXj+4OtyVvgCgdH+XVom4XnvQpbZg//oWpKqMhZ6Uqrn36hD+bHIjFR3hvqtW1lFlbYP/SHPdehDU8L5djVAH1cQkCfq54RQP5dyDsi7SxiQz2GHHF8XUukXHTq4tMlztqT8zRLcpLcxk6Sq/MyjDJDwB8JbjJS39jxwNFI3WEmVthHHBPbB5SZm6Q2LgwH6KN1hrVuVlQNC/VzJOSCX/qj7GoFOazPn8HXFKN3lit2zTZ6T9PnyHi7S65hJUlX+zalNHcKvLSswUoXsgs3IJCup0jbC1nk9dnj2Wof51h3I5nB2orV+9gn1cz3ngHyT8HmfI9ApVVbwdcEV/1B6uKIxH1z952WUOsxtrCQ70S9ybpvkgpBhjJSX9ux0NFJaOllRlbQRHSHzx/XNzTMpBLYpcwH7Ou0zR7pi8+AvoT24lXNAvqVsgZVDms12AnJ8nbSjGx06eKDh788l/LtxXKS3cZKkqugLQZbl3D7JghnDSHlpz5YMRoofytW0ExJ7vkn47O2zbsUr9MyIwB5a5UhXbB7sFtqDuzkH5IPC592PQKfSykKbSjx/8HUFKn9c2MFX5u/mplTY+BsX6W2MJDvQRwpoX6cwbWUxRqqQH9PB2+W5nWWW2wXM0eOC/PF24fp+O5M+oGSi6ENVOh2yyIOlkduqHcK5OpFzQL4n9rXUpM3SNJv5BOT18nW+OnvAoZPrU/7uO6UOvY2PZDdhtCSL+DBGioCcgNy7rm3LET4SPrfxoKjtoU7nS4cs23RNMBYjNfMZm31XMfEckEvLLl+LQKeSOzd+lnz+4OsKVH6nQ/F1vWP7porl7SIbG0mqyvdmVXBybKvkM+kTjFTuTjdTuTsC8rgDcpM/Pu37HIf+mqXkR0OQbXs77+PA/T1YppSHnOfCEt9X03sOyK8Kn3ckAp1Kvjq8ISCvn6/z2eFTnp3R0jbwMS6SVJWDBbe1SxAQ6H+3ACOVqT2DGdbncgLyygXkEqe1UfDcxls/9Rp4FcPhbWFe6cea+Y12h9rNy3IMyKW2dHsEOt0r2bAkIK+fr/PZ4d4MxdetLxCCYJPwSSRtluR17sNIZWrPP47rU5Q/TEBemoD8pO/xV/9u1+xSbrEcphJeZT5VQ//x1uclKp4DcmnbFkegz+Nl2tHH1+Xv63x3+oYnR7SxDbKOhTRVZXEk7ZaU27qHkcq9PVqe5aw3AvJ89PzEsl0PLZ/Xo+RLw989FeT+/mjmCNX/ttJzn99Q6rOlbkaE8/VgHgG5w+7950j0ea0uMRC+Lo5B6PPghCbawMdYSFJVDkTUbsk1tz/LdPA3suuEpVVtMtWfJiCPOyAPkT/e5IKhAX2/geU77jR53kyKyYivdDVdzlAwHgM18yEHhfP1Wk4B+UrpebVI9Hmn8ruy+LroBuJZRidEqcPsYyBJVXkYYfsll03twkg5tWUowxpdxiqrnM3Y4is1wTzv8Ky/eWoOdzptEpiUyMbCAXrnfUfOtnJnzebEGpdyxjkE5NIa6YOR6PNdXVJ28XXxDMSuDJ3Xnym7cI+Z9C9JVfmqZFGEfRj6VcHDL7EYqVk1oaVyn1VWSbtxylc+rvr/1zXZbV/TJEi3OkhlUhRGQxzU01/YBLtnp2o4LyYFYzad5L89BuTXhDFFRwR6lKTZHKzAvMHXRTIQeuK9d1TAOVxjZv1fL/uhSP05WmC8fpTl856g/nJoI3U+w4/mVayyStoNyZfNpKBrYZMgbsT8f7Y56h9mPfOsy1Xtgr7fizGnP5J5cc7XbrTHgPyj4DlnI9HjUkGbeyswb/B1EQ3GkdqUl4lL79uqUslG1yAW9GVbScZnrGgjpZ53KIOBOskqq6Td6BQektvQ4jnzmuSI6wPji0xFk2lpLnILm6a/APZ47P/eMh0OzHluLBfaiOshA3LhObXpiIoV2KZGjVZk3uDrIhqMeQ0XQVDqMB+ddws+L37x6dAC9UdyoOhKScZoysEwbPf4/ix3BTxklfFD3sj+Js/oMnniTcu3Cd+xy/xN76wqLUFygs2PBdu0lUU1nB/3JeUhtT4DBuRny7Y7btptW1J0qCJzBl8X2YBIPxVsbYMs+r7u43NgRP1ZWLayVin9WeZoHIY9vHuR8IvDH7s2nO2otO04K5wPT2f9vS5v+Dzp3wkd5NKEvPErgXRwhYOdLXWzQjg/DocIyM2Pvm+Wf/8+JptlmRZViTN0+LryDwqlDvPb4bpTon5J8loHIu/LUUcD8UF//XB8p/5SdcykDbgaqDsE45W3Hy8c5sVek+oy1OIQ+afG3WTJIS/z7080+f9ehypzKkiFuFrTOSL5QfWpmc3yEJCfEqSqrItId+2WO8ZnKzJX8HWRDsz9LL+owUrHklSVz7Gnqszqm6Qqw7mI+9FljI2rodCByFqL9+gAab0JlkYy1F6d+fR8hBVWefsx95e/G5YbA6KBWe+RHPQfapFmtySwLkYt2jZZ03nS3iIlqZXc8BmQ63MLZS1PaWyyzZpZUoF5gq+LeHD6LT/TzMM1OutYkqqyo2R9k9Qtfh9pHxYJqkukyVuz0zgjd82P3smMOwOzZaQKzgGs5uf2ABcabW/yniwO80erg6SedWH7pXF1jTd/ngvG7VJjBSzXgNwE418sL9TZGaHejtfhywu+rhyD9CpFIRdxi8EdyO/SYyXso+Rzel8Eu0hd5mbJfR5+uecpX825Dy79qZcNOe9xDv1oVfHI4ZB/4zM3ReSval1tyNRtvyLc8dRfPDYJx/2UqUxyTRDA9UWqs1cWPySWlmwe4OtKuoD3U+ow2G7FpCCnb35J+ynJRzteUBu3lMQQzZZxJZfND7sOVlUt7ciYx7nU5znw12kua3LWh80Xgw/Mm/8HYmMR2DB9yHNYpzBEqqdVVcodx9eVf+F2JNwc+RiX6KxXSarKYIn7KTkc/Aoj9XvHZco4q4/mU98tY5D+Mu2dwyqqvQ3p8jDXPpvDVJ0W73okmL+nizpgZZmWQVWwtt9pqdcE1U98yUtzxmhe5PpJu1hpskwpu/i6aizaYYwaAEBUdjntspJDJqAYM6kjUyZ/c8wEYTuku01mh+qmOfg11fDMV+Z/Hyr6a57OEbcIBNhM+lNva00QdMXk/Y6b9IAph7rUM4HWVzM39PMumDm3sCT6mGeR77yLmQN5T8z5Js/oP4JmAAAKs8sXUoKFZTXWzUWLoHEts0ik08wXA5Wsv8NVKUEMAAAA4QKGtMNm7TXWTbf5BJ6knyfMIgLyFn1dkLI7rtN4FzArAAAA6h0cdacERN/R0f8PLqYFjtuYTQTkTfp6OaV/G5kRAAAABEc7UgKGMbT0fz2dSdHTO26yJSCf1c+0i4CGmQ0AAABgs4N3Gy39rrf8OEVXF9AUAbnpY5f5kca6AgAAgNTAYbzqNwd61NUCUxOdFAQC8rQ+3kjo03NK8AEAAMBM0NBjERAdQVP/0dkyU3M96ZBeD5qqb0Cu2nwg5WIaDnECAADA78Bhp0VAtBNN/aG3dSkX4Ixy4209A3LV3gEl0wk3zi5kBgAAAEBj8HDVIiAiBaO57jaklLO7iZbqFZCrtq5Q8iXh0C/BOAAAAPwRQExYBERUDkkOyr8k6O4kWqpHQK7auVjJZIs+vCaNCQAAAJoFEMssgqEpNJWqx5UpFweRg1/xgFy1sTdhDjzVtf4ZdQAAAGgWRAxZBEMv0JSVLhfqeu0JejyElqoZkJtg/EOrtCUlnYw4AAAAtAokHlkEQzfQlLU+55oArJUuj6KlagXkJme8VZrKv4w0AAAAJAUS3QmVIBrlMNoS61Z/eZhqoc8zaKgaAblqV3+L8wO67OUAowwAAABpwcTflsHQJrTlpN+V5iAfaQwVDMh1m5T8bNLWxxzeBAAAANuA4qVFIPSTWtqZdNyhq6w0+RKh65cvJSAvZ0Cu2tOu5E2TtUJKEgAAAFgHFOssA6F7aMuLvlfNOvC5DZ2Ufod8a0P7nutccmY6AAAASIKJB5aBEDd0+tW7zi0fRhOVySG/zxkLAAAAcAki+i2DoDdoCwjIAQAAAPwHQseUXLOQVWgLCMgBAAAAAKoZkE8JZDcag7LwPy4DCfTXwaxtAAAC33RFWHRNYXRoTUwAPG1hdGggeG1sbnM9Imh0dHA6Ly93d3cudzMub3JnLzE5OTgvTWF0aC9NYXRoTUwiPjxtc3R5bGUgbWF0aHNpemU9IjE2cHgiPjxtb3ZlciBtYXRoY29sb3I9IiNGRjAwMDAiPjxtbyBtYXRodmFyaWFudD0iYm9sZCI+JiN4MjIwNzs8L21vPjxtbyBtYXRodmFyaWFudD0iYm9sZCI+JiN4MjE5Mjs8L21vPjwvbW92ZXI+PG1vIG1hdGhjb2xvcj0iI0ZGMDAwMCIgbWF0aHZhcmlhbnQ9ImJvbGQtaXRhbGljIj4mI3gyMjI3OzwvbW8+PG1vdmVyIG1hdGhjb2xvcj0iI0ZGMDAwMCI+PG1pIG1hdGh2YXJpYW50PSJib2xkIj5CPC9taT48bW8gbWF0aHZhcmlhbnQ9ImJvbGQiPiYjeDIxOTI7PC9tbz48L21vdmVyPjxtbyBtYXRoY29sb3I9IiNGRjAwMDAiIG1hdGh2YXJpYW50PSJib2xkIj49PC9tbz48bWkgbWF0aGNvbG9yPSIjRkYwMDAwIiBtYXRodmFyaWFudD0iYm9sZC1pdGFsaWMiPiYjeDNCQzs8L21pPjxtcm93IG1hdGhjb2xvcj0iI0ZGMDAwMCI+PG1vIG1hdGh2YXJpYW50PSJib2xkIiBzdHJldGNoeT0idHJ1ZSI+KDwvbW8+PG1pIG1hdGh2YXJpYW50PSJib2xkIj4mI3gzQzg7PC9taT48bW8gbWF0aHZhcmlhbnQ9ImJvbGQiIHN0cmV0Y2h5PSJ0cnVlIj4pPC9tbz48L21yb3c+PG1vdmVyIG1hdGhjb2xvcj0iI0ZGMDAwMCI+PG1pIG1hdGh2YXJpYW50PSJib2xkIj5CPC9taT48bW8gbWF0aHZhcmlhbnQ9ImJvbGQiPiYjeDIxOTI7PC9tbz48L21vdmVyPjwvbXN0eWxlPjwvbWF0aD5rlWOUAAAAAElFTkSuQmCC\&quot;,\&quot;slideId\&quot;:479,\&quot;accessibleText\&quot;:\&quot;bold nabla with bold rightwards arrow on top bold italic logical and bold B with bold rightwards arrow on top bold equals bold italic mu stretchy left parenthesis psi stretchy right parenthesis bold B with bold rightwards arrow on top\&quot;,\&quot;imageHeight\&quot;:17.2972972972973},{\&quot;mathml\&quot;:\&quot;&lt;math style=\\\&quot;font-family:stix;font-size:16px;\\\&quot; xmlns=\\\&quot;http://www.w3.org/1998/Math/MathML\\\&quot;&gt;&lt;mstyle mathsize=\\\&quot;16px\\\&quot;&gt;&lt;mover mathcolor=\\\&quot;#FF0000\\\&quot;&gt;&lt;mo mathvariant=\\\&quot;bold-italic\\\&quot;&gt;&amp;#x2207;&lt;/mo&gt;&lt;mo mathvariant=\\\&quot;bold-italic\\\&quot;&gt;&amp;#x2192;&lt;/mo&gt;&lt;/mover&gt;&lt;mo mathvariant=\\\&quot;bold-italic\\\&quot; mathcolor=\\\&quot;#FF0000\\\&quot;&gt;&amp;#x2227;&lt;/mo&gt;&lt;mover mathcolor=\\\&quot;#FF0000\\\&quot;&gt;&lt;mi mathvariant=\\\&quot;bold-italic\\\&quot;&gt;B&lt;/mi&gt;&lt;mo mathvariant=\\\&quot;bold-italic\\\&quot;&gt;&amp;#x2192;&lt;/mo&gt;&lt;/mover&gt;&lt;mo mathvariant=\\\&quot;bold-italic\\\&quot; mathcolor=\\\&quot;#FF0000\\\&quot;&gt;=&lt;/mo&gt;&lt;mi mathvariant=\\\&quot;bold-italic\\\&quot; mathcolor=\\\&quot;#FF0000\\\&quot;&gt;&amp;#x3BC;&lt;/mi&gt;&lt;mstyle mathvariant=\\\&quot;bold-italic\\\&quot; mathcolor=\\\&quot;#FF0000\\\&quot;&gt;&lt;mo stretchy=\\\&quot;true\\\&quot;&gt;(&lt;/mo&gt;&lt;mi&gt;&amp;#x3C8;&lt;/mi&gt;&lt;mo stretchy=\\\&quot;true\\\&quot;&gt;)&lt;/mo&gt;&lt;/mstyle&gt;&lt;mover mathcolor=\\\&quot;#FF0000\\\&quot;&gt;&lt;mi mathvariant=\\\&quot;bold-italic\\\&quot;&gt;B&lt;/mi&gt;&lt;mo mathvariant=\\\&quot;bold-italic\\\&quot;&gt;&amp;#x2192;&lt;/mo&gt;&lt;/mover&gt;&lt;/mstyle&gt;&lt;/math&gt;\&quot;,\&quot;base64Image\&quot;:\&quot;iVBORw0KGgoAAAANSUhEUgAAArsAAACRCAYAAADDy3D7AAAACXBIWXMAAA7EAAAOxAGVKw4bAAAABGJhU0UAAAB8mZeviQAAHs9JREFUeNrtnQ9kV9//x2dmJhOTZJLITOYjI0kyGUmSzEiSj2Qk+fhIIh9JkkiSfCQ+kkwSSSZJJJPMRDJJZiQfSWZMkpkZ/e75Ouu33p/3+33P69xz7/uccx8Pzpfvp73vved5/rxe99zXeZ2mppLyo6mptQkAAAAAIEJHty8pH5PShRoAAAAAEJOjuysp35PyIyn/JmUNqgAAAABALM7upHZ0l8q7pHSgDAAAAADE4OxuTcpihcM7lpR21AEAAACAGBzeExXOriqjSWlDHQAAAACIweEdruHwssILAAAAAME7uy3aua10eF8SwwsAAAAAMTi87Ul5XcXhfZOU1SgEAAAAAKE7vB1Jmaji8JKHFwAAAACicHhXJ+VtFYd3Nin9KAQAAAAAoTu8G6qkJFsqp1EIAAAAAEJ3eL/WcHZVeUIcLwAAAACE6ugO1XF0l8p0UvajFgAAAEB5ncbHBk5j6EXVcSOtDQAAAICzG2tR8b03ydgAAAAAgLMbe9lGywMAAADg7MZWHiZlM60OAAAAgLMbU1EnrG2ltQEAAAAgFCe928DJ/ZaU46gFAAAAACE6vPN1HN3xpKxHJQAAAAAI0dHtrePoXklKMyoBAAAAQIiObkdS3tUIWxhAIQAAAAAI1dFt1yEKlY7uF7Xai0IAv4yXVlQAAADsSjgCtyTleRVHV63ydqIQwC/jpS8pHzlIBQAAsCvhiPywiqP7KimrUAfgl7GyKynf9Rj5NylrUAUAALArfot8uYqjO5aUlagD8J/xMlnl60cHygAAAHbFT4EP13B021EHoOqY2ZqURcYMAABgV/wXd3OVfLrjrOgCpI6dE1VeEkeT0oY6AACAXfFDVLUh7UOFqO+J0QUwHkPDNSYm3sQBAAC74omoR5eJSUA0gPyFcbTKxPSSWCsAAMCu+CPswaTMJqUHNQDE40flpn5dZWJ6k5TVKAQAANgVP4QlRhfAfvyoUwcnqkxM5EsEAADsCgBEMTGtTsrbKhOT+mrSj0IAAIBdAYDQJ6YNVVLHLJXTKAQAANgVAAh9YvpaY1JS5QnxVgAAgF0BgFAnpKE6E9JSmU7KftQCAADsCkB5B/djg8EdelF13EhrAwBgV7ArAExKsRYVh3WTnbUAANgV7AoAk1LsZRstDwCAXcGuADApxVYeJmUzrQ4AgF3BrgAwKcVU1Ek4W2ltAADsCnYFAEKZTLsNJqNvSTmOWgAAgF0BgBAnpvk6E9J4UtajEgAAYFcAIMQJqbfOhHQlKc2oBAAA2BUACHFC6kjKuxqflwZQCAAAsCsAEOqE1K4/JVVOSF/UWzkKAQAAdgUAQp2QWpLyvMqEpN7GO1EIAACwK/+tYOuyskJ59zQ9gLdj9mGVCelVUlahDgAAlNquJA/9rISneSzoXYVL5buOPVHlNYHWENgYvlylj48lZSXqAABA6e1K8uBXS+js1it76eYQ0Pg9XGNC4ksMAABgV3SlBnFwf5ZRujkENHY3V8l7OM6KLgAAYFd+rdhanNyfpYeuDoGMWxVX/6Gi/74nRhcAALAr1Sv4FUe36R+6OgQ2bo8u67//JmUNqgAAAHaleuUelNzR/U56Jgh07B5MyixfJQAAALtSv2JnSu7snqV7Q8DjlxhdgPpjpEenUWLjZvHab03KOZXGFDWwK42u1N4SO7qfktJG1wYAiM62qTzxF5KyqOf7C6hSqP4d+lO40v5jUnaiCjR6QjB1DucCqM8dQX0O0QMAAKKza2pX+WSVHOsbUKewNhipYnNvqIOqUAca1SknBQ5it8f16BXU4w0tDwAQnT07t2w1d3lRR592oFBh7XCqhu2dSsomFIJGdMq7AifxoMf1GBfUYzstD476XVFhN4s6B+KczqKijMYjPX6vJOVAUrZwCiCUdByuScqLGmNHjZEWVCq8TXbr00mrnWT6BwphV4oW9ZhAmJue1mG/oA4PGUrg+GXxkc5RuOjJkdjP9MrKeloISjAGdyRlusZ4uI5CDW2b3jptc5d9M9iVIkXdJqjwmIfPXy0Zcr0G62IoQY79Ue3+PqE3ZfiwEfMpm0Mg4vF2tI4zcBWFvGijdcs2q1WWV0lZjUrYlSJEbBa8OSz4tpxdJzaoWrnMsIGC+mV7Ut7ZHnRSmf5Fv9R16WO+r9dZLalVnrNBByIbY1fr9PcrKORVW3XWcXg/MjdhV4oScExQuW0ePfcqwSlws+QlhYL75zHLSanb4Not+kVvTniIyn5aBgIfV6rv3wst3I52+5/D+7lGm02zcQ27UoR4/wgqdsyj574meO4TDBMouH8OWE5KbYJ79Fq8jQ/ROhDomFLpMh+zJyPY9tuYlJk6C1KbUQm7kqd4BwUVuuPJM3cLwi/es0tdpO0qi45+GuX+o+Og5aTUIrzPdotNDMTxQmjjSa06PanTp1+x4SmIdqw3XymH9zdUwq7kJV6PoDKTnjzzI8Ez72WIiLS9bzGQxlHuPzoettBxwvJe14T3+YxjAIGNp5E6/Vm9nK9BpWDast6n+C9JWYtK2JW8BJzLYzk8p2ftEzzrKMOjkLdGVTpR8Bctb1loeNnyXust7sVqPIQylv5JyRXah0rBtWm9uOt3HAKCXclLwMeCyuxp8LO+FTwrn0TMdbUJX/AyntsTPUctNNyZ4X6vhPf6RCtBAOPoZEo/Po9KQbZrR50Na6o8RiXsSh4CXhRU5q8GPueQ4DlvMTRE2t7PmHvvOSr+1LJZp+qT6DeXJbZcnz0vbbNttBZ4PI52cvR71O27N6V9z6ESdsW1iJIdfg8a9IwrUt4EK9Nh8FndXNvBH26OHiS9W5M41MbJTvLk979b3JMsJeDrGFpbZ+f+0nzTg1LBt/NIyhxFiAp2xamIqwQVmWnQM54TPONZhoao7ad/uDlZ5RCK/k/T80WHgVi+sAzTWuDpGEr7XHsNlaJo566UXf/qMIp2lMKuuBTys6Ayawp+tk7BJrpP7DQXaXv/h7tjBB+gqFWckyrrMt7TJv/iCK0FHo6fvwy+3K1CqWjaOy3X/3VUwq40yukZLPjZhgXPdphhketbW9qR0i0l13SlhW5TDu5rMymxCQR8Gz8bkjKf0m8volRUbd5tMFdtwa5gV1yJeVJQmSsFPldv3vnkSjp4XIYvLC8DJdf1gIVm1xzc9yDOLkQwfp4ZvFCTUze+dn/KZkTsSlFi7hZU5mmBz/VC8FzbmTaMdb2fg6Nb+jhQ4VeIpbLbwX3PEnYCgY+dvQZ99i5KRdn2h9gTgl0pSsxWwfFwcwU9076idh2WbOBIwhfU6u9Vwd9/K/PxzPoEIGnoR7OD+9q8vFxlNIAn40alVZoswoCDt/5HWlqtD2W1LdgV94J6c2CDnvymBA3bxZRhpKs0fGHQMKYqnDOy89O212JieOTo3tOEnEDAY2fIMKVkM2pF2wdGDPrAUewKdsVFxe4IKnQw52eRxBBfZqrI5U3tvuWL0PWSanvKYmI47uC+/Rb3VdlNWhkR4MnYMVnVvYdSpX/hmSqhLtiVHESVJBC+leNzqKMEZw2fY5bDDIx1lYYvrFr2W0me4y8l1fe5xeSwsaAVkYZtMgVI6b/7yLQDOhMHX6SwK4WIullQqVc5PsdlwXOcZJow0lQavjBQ8fuNwk6/tWT6tghi3n/GoDm4r80nrq9JWc2oAMM+tkMf3ZtWenM25hsC0+1aSuidCst4o7+oHgr1S4sKaVQriboeo3oBaq5GDG57yrVMYlNfYFewK1krKDl7eTGP+Cn9dmfauFPEcBnrKglfuFvjGpOCa1wqmb42+QhvZLxnmzC8hJPu4upz6gV0j0HZneEeHYJ+dTPH1byZANtnSDuzPwRfKf90cN9tKuTDsHRb3mO13qn/UbCv5nHagU8CO9VdkjGOXclRXEmqr74c7v9QcP99mDwjTSXhC+okvY4a15EcVzhVMo2vFx3Ir1K8WNyT+PbyvcC+ynAPSX7PQYvrn/sReZo8dSBCUt4Xlb5RvXQI4iubhddu0U6u6Ymm75JyxPSwoeTvzhhe92JJxjh2JUdx/xZU8A/H9+4T3Ls0nzIyaioNX9hd51q9RccNBaTzlEVqmBbLe7XpVRkc3XKP7W95pwISbFperPWSnHL9yTJ8KdIr5JNFhOfpFF3O03XqVfh3Akf6uMWzm65kfsSuYFeyirs/6+fuDPeWfPLZhLlzuvqjym3Hg+9MSTTuspggnljeqycpry12yLK5J64+t0nQ/nsz3Mc0v+cbi2tL9gEciKDNtgnq+91m47UwTeQxwXXV6vSM6QblDPHbawXPvyXyMY5dyVng9Y34VC3MBHG7CUw0lYQvfDKZXNVuS8E135RE56MWk9IJCyNwzWKzwhNfNvYIx3gwpUFa/iFYcW21vMdvea7uCNNL9kUyV4wJ6jyU81y00fCaPYLsSNNZc94L5rjz2BXsSlaRvwkq3e7gfq3a2TJ9m1iLK5uqqTR8YZfgDV8yKNaWQOuHFpNSj8F123TM5IjFZKR2uO/wTCecXXdamsbVjWe4x4k8V4+FqY1aI5krTub55VQwF300vF67YBPaoouXEkEYxmvsCnalSJH3OrifJIfrOVxZI00l4Qs3hNf+JLj28ch1lmQwWb4JsH1ZUbHQu3S8mlqxu602FVlMRK/15pENnmqFs+tOy+95x9Pp3fO5xQkmv5k3vP58RPPFHkHfemsxF5luHLtleM1hwfNedKTRiMC5bsOulNuuZBX6rECIsxnv1SmYuD/H2rkdt58kfOGjdHVebXgRXH80cq37G+RkLeqJ67qOs18VgFY4u2503Jz3YoTedb+Q1xgXhkh8imi+aJfE7eY4Fw0YXK9PaEdaHWk0XORiG3YlbLuSVei9AnEeZLzXTcG9juDKpuopDV/YYXGPPuHg6YhY74sNmpTG9Nv6qoC0wtl1o+OfBcTr7s5zwUOY0uxRZHPGjzxWtAVzkeoXKwyuJ9mwdMihPpfK/qUXu+Ln2+e3DPeRvN1P4MoaaSoJX/g7w32+CO5zOGK93zTY2VrQn6c2BqAVzq4bHU3DzMYy3EOyEbXP4vqSr0P3S+rsLgiv+8pV2k7hyuKUY30OF7XYhl0J3664EPujQJh1lvd4nueEWkJHVxK+MJUlJESYj/lRpHqvsZhE7usNmSt05pPdOqbqmIqj02Ni3nKCuuXzGznOrhMNJXGZWeJ1J/I6mEDosEeXfUcwvr8KrrnS5Up88jdPG5hvf38ZQ1ywK40T/G7OJ+dIQiVGcGVT9ZSGL2zLeL9+4Vtia4SaH7SYOI4YXLdZbyx4anH9adPMGhBkn9taQLyuxNg+tLyH5BP5jcja0NTp+CC45gFXc78w/eiCi4xMGXyDRZuXLewKdmW5MH8IhLgqvHaz4PjExax5+0piBCXhC1ccrTDN5PlCFIDmNqfNrBPeY78wFeBS+ZNREeU4PymYN21PUjqQdz8TrE5nOgHO0zZcdP0ioT85O9n0JjiyN5cQE2G8+I/Y/APsSvGC75DkXvPFkS6pAZSEL7x3ldFCuLnwXoS6zwoniinL+2wTOgdL5SijI7o+96iAeF2Jsf3N8kVZ0o+HImq/FYJ63xRc94ureVgQwpLLIoZFJoLd2BXsShbBWwRvoPOC67YLVgRnS7Mr0L6dJOELqj03O7z3LuHxl80R6b7FYpK4keF+tvGuxLrH0+eaBZ/AL2VwxkxTjs0U4PBFtcE1qct21xkOhMcuD6Vca4MwhKEtB406hf1jMKL+gV1pkPCSuKpNhteUpBU5iYlL1VMSvnDR8b2bhZ9Cdkek+xmLCWIg4z2fW9zzY4zx0iUd630FxOsey/trjUpFKOzDv0fUhpJ4zO2G15ScdLfWYfs/zUmjdmH/OBRR/8CuNEj42y4nJP3WaLpqMBVb4HkO7SMJX3hnG8PnsI/cjEj7UYtk3W0Z77nF8i38FKOlVIYwS7zuhMtNMQ6c9tic3X9cb7wSnHQ3aXAtSZaM0544u0ci6h/YlQYJf8hlehjhKuRAE9TTUhq+sCmn55DsnJ2ORPsVFkcuvnB07wmLSekTIyaKfvfEsL1fFuSE2qac3FliZ3fcdHHC8HqSk+7+TrlWszCGc0uO82vpYrqxK40VX3Low5uUa0lS5ow1gcsXh7M5Pkez4Lhn409znms/aDExnHN073OWb+E7GDVB97lmgVNzwfIeks+ZHzLUpb+Mzq5wH8wdw2vudhXaIrTRcznq1CrsH2cj6R/YlQY3wLyLT2d5xP+W2PBJBsVE3uEgwpzMVyPQ/2ajAvot0vIslfOMnKD73I48Y+OT3/QK+9PtDHXpKamzK/kKdtzwmlcFm8laUq4lif19nKNObSVd2cWuNLgBnggqvrPGNQ4WMYmWxOhJwhfUBNfjmfP9IYI2+CCcEOZcvXBYrHpkSv4P3vS5s66cmhrXf/SjoB3wFjGZhyNpw0tZbWmVa741vN4zg2s9KHpFkf6BXfGpAS5nSTisRfxX0HhrMW1120MSvnCmoGeSxI39KMIBz7GuGy0mhAeOn2HB4hkmGD1Bj3vTU49GLa691aI/dWScL8q4cvfS5QZD4Ul3pw2u981VSETBzu6hCPoGdsWDRpCs2t2t8vszPrwtlrAtXhf8bPfK0M7CA1GWyjHHz2Bz8s0sIyjYPteSZ7zusk1T34oycMKNONcjaUPTOk8ZXlPyxXRzyrUk+3MW80w7ZZGabiCC/oFd8aAROm135+k3T1MBP+eRoDqidpCEL6g46+6Cn+9AGd4GLT73qrKRSQkytLcke8Eu4bUHls/fRcXdC+YyVf6JoA0lm/LuGV7TdIFhxuBaf/qykGKRFWRXBP0Du+JJQ0gmppXLfne9jLnyPFg5PdWA52sVfgZZH/kKW27pWSyPePzkgX62p/V4XQrQ7bwgXrdZOGaX4gRndG7zQj5hC3LDRrGPQ+hMXjC85owr51nYHpdz1mqXcAyuCrxvYFc8aowH0lge4Y5b4gnr6y8JXxhv4HNKEpKfDLAdbHasDjt+hmZLp+wRzm6wzq5pSrDnwusu3/T2yGU8qcG9hwUa349gDpfUd7/B9SQHARxMuVa7MKykP2etJFkrFiLoG9gVjxrjL2k8pmBDRe6DJ3DtJeELKt9tVwOfVXIIyYsA2+KqxWRwwPEzbLSclIY90A9n127VZ9F1LLz6srJsJWdRcBLiqKN6SVY6n0Qwj2fOapTBJq9KudZhnw4GUs6+4HneR9A3sCseNYbkTeuhMMZsBJe2rvaS8IU/G/yskhUC9XerA2uLtxaTQYfjZzhgOSkd80A/nN18V312Cq77pGLOfuvaoU65/x5BvT5HMI/P2oQCOljtn3B4rdRT2BxpJXG+70XQN7ArHjWGJAebWl18J3B4upqglu6Doa2UCmO/hgJqi06LieBNDs9xy3JS6vFAQ5xduWYXXcfrVtnFL/kis8NRvSRHws5HMJebnjK56Hi1/3LKtTYI+3tvAVqdFzzPqcD7BXbFw0Z5n4OhuNoEtfSWhi+s9+S5j/hwCk+D65XLRg4dVzVj8RxTnmiIsyvX7IWrQwP09dZUrDK+FKSHrJrEXqWtKsCmtAY+ny+6cuwrMmhkylSQ/PsVwbXGCtJqOI+vGdiVOO1KHo1yx7GR+Br6Lsqc9ZaELxz36Lk7BBP7Qijp5oTtYX1sa8oz7Lcca6c90RBnV6aX83jdKnsp+gVHuY9Uud5SOMJ9aViSSilWln0dkt32Bte67mK1X8/V3wVtMFCQViN5ZB/BrsRpV/JolKOOjcSpJqiltSR84ZmHz//M1U5hT+rTbJGD0OrY1pTnmLB8qVzJqApyHpDEte41uN7Jit+81BvVrF6qk/+/rmJFaNYkk4DlPHcg8Lb87tDZnXSxU14YLvC2QK0+Gj7T08D7BHbF04bZ6tDRnQr9jSxHnSXhC199PF5ZBa3HtMEgecbtFn38meNnOMxLZenmgkuu8lYn/76tyirxlioOsFESe22ox7Os/qmvOoIVz0uBt+VrF86umu9dbFjWsaLffVtZ1/1qMWv9AukT2BWP30IWHDm7A01QS2dJuMiQp3VYLZiw5nx/8VGfiC36+DmH918v3M39c+WOERX0XDAmaOv2FMfmS7XctYKY4MrTMaulS3pgUUfTDa0PA29LyefqtjrXGXKxeSj5t7s+LkioDeuC51oXeJ/ArnjcOC8dOLpjTVBL330CHZ96XpdRQV32eV6XVxb9fI+je3cIsptUHr+9hlEV7FzQKkz031fjOiurrCp+1yuEKwT3GE6Zp6Zt+ptgZWkm8PY8LWjL7XWucz9rujZhatAvRe6tEYS2jEcwxrErHjfODQfO7iZMWc3O98X0PGrfO5wwafwtj+vRadnPOxzcW62Qv7G497TtDnkI8sVXlaNVrtFeY4HilMU9DurfrKuxGjRoWc8Vgi+GawNuT0kY4P4a12gWhB7crjOnmNqZRVep5gQ6mabaOxb4+MaueN5ABzM6ureboJa2kvCF3yMbzDMe1+OUZV/vznhfFc/1yeK+H1TuTEZU8PPB1SyfFnWKsVf1/k4YE9xVJ073Vsa63irJJjXT8Xy1xu/7BO01WOMaz30OkzMMa5mrF7YTSF/ArnjeQF0ZHN35kN/MPVrFGQmoXmO+bYAQPn+zHuSFBfDrlwTbLygPXJ+sAw3re68t2v+wDn84VmOT6/TyOVifnGa8aSr5nwtV/u1d1vSBye83l2GxRBCj+Tbj7xerzQPJf7sp6EsnGzTfzseenx+7Ek5DzVkKdh4TVlVPSfjCTEjxMsKd3tcievteCjXZJLjXVj0ZLVi+de9jNEUzJ6wQxuuaOkD9Fff5V3IsaI0+vsFRncdN4kcDb9eVguT9vVV+/9I2nlUd8yvoJ0capM92w+fbEHg/wK4E0lCPLET7Evpnhxz1vJM1lsvjuklyeP7r2bMPOsg+8l2vxlSmbOrUOVSP6vb/Ynl9NRkdJ41fdHPCgGNHt2oGnIz9e67WpjjLOu+zdQIDa1vTg1UeVvyuXfACdKHidw8Em4/6GqjN+RKs7mNXAmqsCxbiDTVBlgn+Z6qgAOso+Ry7ucHPqiaMXZLPuw0oCzpt0C5GULTzwt8O+8tcrdWZDF/p5vLof+rzvcG9L0bQvqYxyocqnCTT9tmhf7NTcEDDzUZ/qjZofzX3dQXY3tiVkqw6vEW1qjpKwhemQz1aWZhy53yDnvGUdsoXPJyEFvUn3mv65aiF0RP93DDhqO9M1nuBtHSqVejDlgbalk+RtLGpw3taHxt9S/Ai0iv4AjviQ4Yk9QyxxepiV+Jw0iSi9qNaVR0l4QuDAdez2/cXI0Fie9dv0vP6k9SsPmJZGZ7hpJxVO8/1xh1CFMo1L7Q76Fszug+1GtzruaC/Xs47HM0w9+jeSNr6iOGCx4LAYTL5uyn9hXaDR1pcMwiFXBlY+2JXAAAAqhjItM/VJ7RjMKFX8ZYM24Q2aPulqzR6ZeeeTkk0v+yab/V/P1bUlyW9Kplm0Ecjau9m3ebDug3nHTs/37TDc1vHC2/0UIOVBvmDDzI7AAAAxOH8XM8zz2YgGpikSNoacf1b9Kp7p86te0vg3KoNShtURo+A6puWUm2EmQEAACAeRydtk05zCTTo0JkB6unwokR9wjTU5F2AdVudsqqr9qusZmYAAACIx8mrm3KoRFrsNHDu9pVAhxZByrFrAdYv7aCLncwMAAAA8Tg2+1MM/0TJ9LiSosfH2PO3C7Mf7QmsbmmHSJxjVgAAAIjLsbkpOWigBHqozVujKZpcj1yD64Jd+C0B1as9JQfwQ2YEAACA+BybyZhPj7LUZLXBscY7I67/lKGz+ziwet2tUxeVfq6NGQEAACAup2aNgUNzqqTadOvcwfU2Ma2JsN5dghCGEwHV63jKQShsSAMAAIjQsTlg4NAcKLE+23TO2FrajMd2ClRSn6MCZ7cnkDr119lwp1bwO5kNAAAA4nTmbhs4NDtLrlFfSpqqe5HV94Gho/s5kPr06FO9am02xNEFAACI2JEzic1sR6f/ObyzdTS6GEk9m/UJeSbO7u0A6rO+ztHI72IMQwEAAID/dwS6DRyaeZT6qddvKYdOnIqgjv2CEIZBz+uyrk57vVT5penVAAAAcTtvxwwcmtco9Ytm6ijdiRg2bNWo30VDR1fFv6703NH9VCvsJCmt9GYAAID4HTeT42DvotR/dFuhHaZamp0OuG6vDZ3dFx7XoadO6MIZejAAAEA5HLYOw+NgT6JWTQ3Vyvh8Dd2uBNonTEMYznpahx01YqtVmrh+ei0AAEB5HLU/DJ2aXahVV8ff9Ean4D+XG6ahWypbPXz+3/WJbpXPOspGNAAAgPI5aW9iOwq2gVq26FjXypVylZ+3K6B63DV0dL95+Owqi8T7Kv33ND0UAACgfM7ZthiPgvVA100Vm9f2Bfb804b94p6nz7+34ujfHnolAABAOZ2yp4ZOzQHUstJXxfKeC+yZewUhDIc8rscT4swBAADK7YjtMHRo3qNWqfrFKYGzy4ljAAAA4K1TczYpwwZlE2qVql8cT8pNg3IFtSBE/g/Idd4mpZi7RAAAAyV0RVh0TWF0aE1MADxtYXRoIHhtbG5zPSJodHRwOi8vd3d3LnczLm9yZy8xOTk4L01hdGgvTWF0aE1MIj48bXN0eWxlIG1hdGhzaXplPSIxNnB4Ij48bW92ZXIgbWF0aGNvbG9yPSIjRkYwMDAwIj48bW8gbWF0aHZhcmlhbnQ9ImJvbGQtaXRhbGljIj4mI3gyMjA3OzwvbW8+PG1vIG1hdGh2YXJpYW50PSJib2xkLWl0YWxpYyI+JiN4MjE5Mjs8L21vPjwvbW92ZXI+PG1vIG1hdGhjb2xvcj0iI0ZGMDAwMCIgbWF0aHZhcmlhbnQ9ImJvbGQtaXRhbGljIj4mI3gyMjI3OzwvbW8+PG1vdmVyIG1hdGhjb2xvcj0iI0ZGMDAwMCI+PG1pIG1hdGh2YXJpYW50PSJib2xkLWl0YWxpYyI+QjwvbWk+PG1vIG1hdGh2YXJpYW50PSJib2xkLWl0YWxpYyI+JiN4MjE5Mjs8L21vPjwvbW92ZXI+PG1vIG1hdGhjb2xvcj0iI0ZGMDAwMCIgbWF0aHZhcmlhbnQ9ImJvbGQtaXRhbGljIj49PC9tbz48bWkgbWF0aGNvbG9yPSIjRkYwMDAwIiBtYXRodmFyaWFudD0iYm9sZC1pdGFsaWMiPiYjeDNCQzs8L21pPjxtcm93IG1hdGhjb2xvcj0iI0ZGMDAwMCI+PG1vIG1hdGh2YXJpYW50PSJib2xkLWl0YWxpYyIgc3RyZXRjaHk9InRydWUiPig8L21vPjxtaSBtYXRodmFyaWFudD0iYm9sZC1pdGFsaWMiPiYjeDNDODs8L21pPjxtbyBtYXRodmFyaWFudD0iYm9sZC1pdGFsaWMiIHN0cmV0Y2h5PSJ0cnVlIj4pPC9tbz48L21yb3c+PG1vdmVyIG1hdGhjb2xvcj0iI0ZGMDAwMCI+PG1pIG1hdGh2YXJpYW50PSJib2xkLWl0YWxpYyI+QjwvbWk+PG1vIG1hdGh2YXJpYW50PSJib2xkLWl0YWxpYyI+JiN4MjE5Mjs8L21vPjwvbW92ZXI+PC9tc3R5bGU+PC9tYXRoPiHfU3UAAAAASUVORK5CYII=\&quot;,\&quot;slideId\&quot;:479,\&quot;accessibleText\&quot;:\&quot;bold italic nabla with bold italic rightwards arrow on top bold italic logical and bold italic B with bold italic rightwards arrow on top bold italic equals bold italic mu stretchy left parenthesis psi stretchy right parenthesis bold italic B with bold italic rightwards arrow on top\&quot;,\&quot;imageHeight\&quot;:15.675675675675675},{\&quot;mathml\&quot;:\&quot;&lt;math style=\\\&quot;font-family:stix;font-size:16px;\\\&quot; xmlns=\\\&quot;http://www.w3.org/1998/Math/MathML\\\&quot;&gt;&lt;mstyle mathsize=\\\&quot;16px\\\&quot;&gt;&lt;mover mathcolor=\\\&quot;#FF0000\\\&quot;&gt;&lt;mo mathvariant=\\\&quot;bold-italic\\\&quot;&gt;&amp;#x2207;&lt;/mo&gt;&lt;mo mathvariant=\\\&quot;bold-italic\\\&quot;&gt;&amp;#x2192;&lt;/mo&gt;&lt;/mover&gt;&lt;mo mathvariant=\\\&quot;bold-italic\\\&quot; mathcolor=\\\&quot;#FF0000\\\&quot;&gt;&amp;#x2227;&lt;/mo&gt;&lt;mover mathcolor=\\\&quot;#FF0000\\\&quot;&gt;&lt;mi mathvariant=\\\&quot;bold-italic\\\&quot;&gt;B&lt;/mi&gt;&lt;mo mathvariant=\\\&quot;bold-italic\\\&quot;&gt;&amp;#x2192;&lt;/mo&gt;&lt;/mover&gt;&lt;mo mathvariant=\\\&quot;bold-italic\\\&quot; mathcolor=\\\&quot;#FF0000\\\&quot;&gt;=&lt;/mo&gt;&lt;mi mathvariant=\\\&quot;bold-italic\\\&quot; mathcolor=\\\&quot;#FF0000\\\&quot;&gt;&amp;#x3BC;&lt;/mi&gt;&lt;mstyle mathvariant=\\\&quot;bold-italic\\\&quot; mathcolor=\\\&quot;#FF0000\\\&quot;&gt;&lt;mo stretchy=\\\&quot;true\\\&quot;&gt;(&lt;/mo&gt;&lt;msub&gt;&lt;mi&gt;&amp;#x3C8;&lt;/mi&gt;&lt;mi&gt;p&lt;/mi&gt;&lt;/msub&gt;&lt;mo stretchy=\\\&quot;true\\\&quot;&gt;)&lt;/mo&gt;&lt;/mstyle&gt;&lt;mover mathcolor=\\\&quot;#FF0000\\\&quot;&gt;&lt;mi mathvariant=\\\&quot;bold-italic\\\&quot;&gt;B&lt;/mi&gt;&lt;mo mathvariant=\\\&quot;bold-italic\\\&quot;&gt;&amp;#x2192;&lt;/mo&gt;&lt;/mover&gt;&lt;/mstyle&gt;&lt;/math&gt;\&quot;,\&quot;base64Image\&quot;:\&quot;iVBORw0KGgoAAAANSUhEUgAAAusAAAC1CAYAAADm4rGTAAAACXBIWXMAAA7EAAAOxAGVKw4bAAAABGJhU0UAAAB8mZeviQAAIyxJREFUeNrtnQ9k19v/xzMzycQkmSQyk7kykiSTSJLJjJnJlUQm15VEriRJJEmuxDXJJJGZJIlkkiSSSZKRJMmMSTIzo985P2d9dz/383m/z+u8z/vfeT8enN/X77bPeb/P8/x5vd7v9+u8zooVFeXnihUtKwAAAAAAoHCOeo8qH1XpQA0AAAAAgOI46ntV+aHKT1U+qbIOVQAAAAAAiuGsvzeO+lJ5q0obygAAAAAA5O+sb1dlscZhf65KK+oAAAAAAOTvsB+vcdZ1mVBlJeoAAAAAAOTvsI82cNh5ww4AAAAAkLOz3myc81qH/Rkx7AAAAAAA+Tvsraq8quOwv1ZlLQoBAAAAAOTrsLepMlnHYScPOwAAAABAARz2taq8qeOwz6qyG4UAAAAAAPJ12DfVSem4VE6hEAAAAABAvg77twbOui4PiWMHAAAAAMjHUT8S4agvlWlVBlALAAAAAMrq9D6wcHrLXnQbN9PbAAAAAICzXsyi49tHyBgDAAAAADjrxS476HkAAAAAwFkvVhlXZSu9DgAAAAA468Up+oTT7fQ2AAAAAEA2DxmdFk76d1WOoRYAAAAAQPYO+3yEo/5ClY2oBAAAAACQvaPeHeGoX1alCZUAAAAAALJ31NtUedsg7KUPhQAAAAAA8nHUW02IS62j/lW/bUchgH/NlxZUAAAAwC5mJXCzKk/qOOr6LXs7CgH8a770qPKRg8AAAACwi1mJPF7HUX+pyhrUAfjXXNmryg8zRz6psg5VAAAAu4hdTFPkS3Uc9eeqrEYdgP/Ml/d1vj61oQwAAGAXsYtpCHyogaPeijoAdefMdlUWmTMAAADYxbTF3Vonn/oL3qgDxM6d43UecidUWYk6AACAXcQu+hBVbyj9UCPqO2LUAazn0GiDhYk3CQAAgF3ELnoR9egyMdkQACB/4J2oszA9I1YPAACwi9hFX8IOqTKrShdqAIjnjz6b4FWdhem1KmtRCAAAsIvYRR/CEqMO4D5/9Km/k3UWJvLNAgAAdhG7CAAFWJjWqvKmzsKkv1rtRiEAAMAuYhcBIN+FaVOd1FVL5RQKAQAAdhG7CAD5LkzfGixKujwkXg8AALCL2EUAyGdBOhKxIC2VaVUGUAsAALCL2EWAsk7uBxaTu+xFt3EzvQ0AANhF7CIAi1Ixi47jG2FnPAAAYBexiwAsSsUuO+h5AADALmIXAViUilXGVdlKrwMAAHYRuwjAolScok9y205vAwAAdhG7CADZLKadFovRd1WOoRYAAGAXsYsAkP3CNB+xIL1QZSMqAQAAdhG7CADZL0jdEQvSZVWaUAkAALCL2EUAyH5BalPlbYPPe30oBAAA2EXsIgDksyC1mk95tQvSV/1WAYUAAAC7iF0EgHwWpGZVntRZkPTbhHYUAgAA7GJAdtE0sGVZWaWfTuh6gMLO2fE6C9JLVdagDgAAYBdLbBfVTT+u4GlUC2ZX8FL5YWKXdHnFRgMo2Ry+VGeMP1dlNeoAAAB2seR2Ud34lQo661Gll2EOJZq/hxosSHwJAwAA7GIIdlHdfD8O+q8ywTCHEs3drXXyxr7gjToAAGAXA7KLqgHrcdJ/lS6GOpRk3up9JR9qxu87YtQBAAC7GKBdVA35hqO+4h+GOpRs3h5dNn4/qbIOVQAAALsYoF1UjRmruKP+g/R2UNK5O6TKLF+FAAAAAraLqkGnK+6sn2F4Q4nnLzHqANFzpMukcWPjNUjHznZVzuo01qiBXcy7Ub0VdtQ/q7KSoQ0AEJxt0+eEnFdl0az351EFBOOnzYRS6LHzUZU9qAJ5L2i2zu1cCdpzS9Ceg4wAAIDg7JrOCvG+zhkbm1AHLMfQvTo+w3V9UCTqQF6D8r3Awe0scDu6Be14Tc8DAARnz84ue5u+vOijx9tQCCzH0ckGvsOUKltQCPIYlLcFTu5QgdvxQtCOnfQ8eBp3WYVtLZocsnMmi5M2GvfN/L2syqAq2ziFFyo6D9ep8rTB3NFzpBmVQDim9pnTzeudhP4HCmEXsxZ1WCDMSEHbMCBowzhTCTw/7N43OV4XC7AXQxuSx+bN0EZ6CCowB3epMt1gPlxDIUgwtrojxtZt9r1hF7MUdYegwc8LeP/1kuFHdVgHUwlSHI86+8RxsympCBupH7E5CgKeb0cjnIErKAQextiGZZtNa8tLVdaiEnYxCxGbBE8+C0X7nBARW1avXGLaQEbjslWVt64HddWmnzIPpR2q9Ou3hRFvexqVJ2ywg8Dm2JWI8X4ZhcDjWGuPcNg/srZiF7MS8LmgcTsKdN9rBKewzpKXGjIen8OOi1KnRd3N5kF1TngI2AA9AyWfV3rs3ylbuCYE4bB/aTDmptl4il3MQrx/BA0bLtB9XxXc93GmCWQ8PvscF6WVgmt0O7xNOELvQEnnlE43/IA9SZDT+NusykzEC8GtqIRdTFO8IUGDbhXknjsF4TvvyJIh0naNw0A/hXL/0bHfcVFqFl5np8MmHuLYoWzzSb81exgxpl+y4Q8yGIdR66122H9DJexiWuJ1CRrzviD3fF9wz71MEZG2dx0m0guU+4+Ohxx0nHS81lXhdb7g2EDJ5tO9iPGsXy6sQyXIaCxGhXJ8VWU9KmEX0xJwLo3PESnda4/gXieYHpk89erSjoL/0vKGg4aXHK+10eFafA2Bssylf2JyLfegEmQ8JqP2TbzlEC7sYloCPhA0Zn/O9/pGcK98krLX1SX8pZD7GQqi54SDhnsSXO+l8Fqf6SUowTw6ETOOz6ES5DAu2yI2nOryAJWwi2kIeEHQmL9yvM8jgvu8wdQQaXs3Ye7SJ6j4S8smk+pUot9ckr0V6rfXHfpsB70FBZ5He2LG72tUghzHZ2/M+DyLSthF3yJKduiO5XSPq2KeZGvT8RCWYa9t/08/R/+SHnOFOFTLSyYL9fvfHa5JliQo6hxaH5F5Y2m96UIpyHmc3otZYwnRwi56FXGNoCEzOd3jWcE9nmFqiPp++qefk8EOouj/a3ou6zAixweuUXoLCjqH4j6XX0UlKMA47YjJOqIPU2pFKeyiTyG/CBqzLuN7axdsgv1MpguRtnd/+jvGdwxFneLkdNmQ8Jou+Wvv0VtQwPnzl8WX0zUoBQUZr3Fn1VxDJexiXk5bf8b3Niq4t0NMi1SfOqPKgjQfaoCarnbQbcrDdV0WJTZBQdHmzyZV5mPG7QWUggKN2U6LtXYbdhG76EvME4LGXM7wvrrTzsdZ0cnjM/xleemruK6DDppd9XDdIZx1CGD+PLZ4IUBOdSjauH3EZmjsYlZi7hM05lGG9/VUcF87WTasdb2bgqNe+Tho4VegpbLPw3XPELYEJZ87vRZj9jZKQQHH7kH2dGEXsxKzRXA861xG93Qgq13DFZs4kvAX/fb9iuDvvydJtRSAtl8dQoeaPFzX5eHrCrMBCjJvdFq391kYcICU/Ke4tIQfqmobsYv+BS3MgUNm8Z4SdGwHS4aVrtLwl37LmDwvhxiUXNtuh4XhvqdrTxOyBCWeO0csU/I2oRYUdAzfsxjDR7GL2EUfDbslaNBQyvciiaG/xFKRypPmXccHuWsV1fakw8JwzMN1dztcV2dXamFGQEHmjs1b9TsoBSV/4JyqoC7YxRRElSSQv5HifeijfGct72OWw3isdZWGv6xZ9ltJnvuvFdX3icPisDmjNzq5bRIHiBm/B8j0BQGM40180cQuZiXqVkGjXqZ4H5cE93GCZcJKU2n4S1/N7zcLB/32iunbLNjz8SuG0cN1XT4xflNlLbMCLMfYLh3aZlG6Uzbmm0qm29WY0E0d1vPafNE+WNYvXTokVr8JNe2YMC/Q5hrEcLcGPldsYrOfYhexi0kb2GSxSWL5cc9NKdzDJkHnThHDaK2rJPzldoM63gvquFgxfV3yuV5PeM2VwvAkTpoNa8zpB+j9FmVfgmu0CcbVSIpvI2dK2D9HjDP+U/CV+E8P192hQ4YsS6fjNdaaTBsfBfvKHoR+YKHAznZWZI3CLqYoriRVYk8K1x8XXP8AJttKU0n4iz7Jtq1BPZLjgqcqpvG1rDey6BRTDtdkf0f1HIOXCa4hyY/c71D/2Z+BpxnVB+Ko8i6r9Lf6oUkQn9skrLvZOOm2J4q/VeVwVQ7LU+08banLhYrogV1MUdy/BQ38w/O1ewTXrsynpISaSsNf9kXU1Z113FmJdJ5ySE3V7HitleatGI56tef297RTkQmSDiw2esiPqf99Fb7UmS8U77MI7zQpAr2nOzZfQd4KHgSOVXBO2r5J/ohdxC4mFXcgabhEgmtLPhluwVx7ffumy03Pk+90RTTucFggHjpeq0uVVw473NmcF9aY2yLo/94E17HNj/zaoW7JPpjBAPpsh6C9P1wSJwjT7A4L6tVfB2ZsEwy47l8IoI/XC/Tfhl3ELiYReGMeoQ7CTDQ3V4CNppLwl882xkHvlhbU+boiOh91WJSOOxiBqw6bdR4WZWOecI6XpuSk5R+CN94tjtf4Lc23U8L0vD2BrBXPBW0+kvJatNmyzi5Bdrbpqp95Ilijz2EXsYtJRf4uaHSrh+u1GGfR9mloPa54rKbS8Je9gjcskkmxvgJajzssSl0W9a40McP3HBYjnWFjV8F0wln3p6VtXOaLBNc4nubbe2FqtZZA1ooTaX65FqxFHy3raxVsIl0M5aEqYR/bhiG9wi5iF7MUudfD9SQ5vM/iiltpKgl/uS6s+7Og7mOB6yzJoLR8E2/rsqL3Auw18Y76jelNvSnQYSF6ZTZ/bSqoVjjr/rT8kXY8psnekVqcqfrNvGX98wGtF/sFY+uNw1pku/HzhmWdo4L7rcSmSY8PoYuhZsfBLmYn9BmBEGcSXqtdYHi+hJ76yVP/ScJfPkq/jugNa4L6JwLXendOTuKiWbiumX0ma0qgFc66Hx23pv0yxWT9WEhrjgtDbD4HtF60SuLWU1yL+izq6xHaEU5Elj/g9AaqAXYxI6F7BeKMJbzWiOBah1kKYvWUhr/scrhGj3DytAWs94WcFqXn5m3DmhJphbPuR8c/M4hX35fmCxthSsj7ga0ZP9P4oiBYi/S4WGVRn2TDHmc3/E+3i1WPFMAuFvPp/3uC60jerkyyDFhpKgl/+TvBdb4KrnMoYL1f5+wsLpjPg5tLoBXOuh8dbcMUnye4hmQjeY9D/ZKvc3cr6qwvCOt96SvtsfDNaKXO1LDQ7lBWLzuxi+W3iz7E/igQZoPjNZ6kaRAquEhIwl+mkoQUCfPx3w9U73UOi8hds6F6lcm8tM/E5A3rOFIzJ+YdF6gbRX6jgLPuRUNJXHKSePXJtA7WET5wBJf9SzC/vwnqXO3zS4j6m0d5nbcSQP8OVDHEC7uYn+C3Uz65ThJqc48lIFZPafjLjoTX2y18ym0JUPMhh4XjsEW9TWZjzSOH+qdtM/tAKcfc9gzi1SXGdtzxGpIQi+uB9aGt0/FBUOegr7VfmL55wUdGuMD6t1cYJtoUWPuxixkL/odAiCvCupsExy8vVj1vq6WmkvCXy57e8M2k+UBXAs1dTkvbILzGgDCV6lL5k1kR5Dw/IVg3XU8CHEx7nAm+DiQ6gbWgfbjo+0HIfPL3smlVH2ZX1RAlT/27T7hWdwTWfuxixoLvkuSuLMqDQEUXB0n4yztfGXWEm4PvBKj7rHChmHK8zg6hc7NUjjI7ghtz9zOIV5cY298cH/Ql4/hIQP23StDuEUG9X32tw4IQqCBfwnjoY2kmlH3YRexiEsGbBW8A5gX1tgreyM5WZlevez9Jwl90f271eO29wuOzmwLSfZvDInE9wfVc473Z6xHOmGsShFBcTOBM2qZsnMnAYQ1qg7pqy07fGVb0JjpfDz46F7UwBIZUyv/VsF04vvsDajt2MSfhJXGFWyzrlKQ1OsHUj9VTEv5ywfO1m4SfovYFpPtphwWiL+E1nzhck/zH4Yy5ngzi1YfT/lqmU7kKx/DvAfWhJJ53p2WdkpNm13vs/0fMyoYvJH/6fijDLmIXo0S46XNBNU/ttm9tpkLbeJFC/0jCX966xrB6HCMjAWk/4XBYw8qE19zm+BbhJLOlUoYwSbz6pM9NYR4eOkJz1v/xvfFQcNLse4u6JFl6TjErvTjrhwNqO3YxJ+EP+kyvJXwL3Me0j9RSGv6yJaX7kOx8nw5E+1UORx4/9XTtSYdF6TMzJohx99Cyv59l5ES7puzdU2Fn/YXtyxXL+iQnzf4dU1eTMAZ4G7OyoX2o3J4M7GK+4ksOLXodU5ck5dhzprzXB58zKd5Hk4lH9/ppt+Da9zssDGc9Xfus41uEXcyaUo+5JoFTdt7xGpLPyR8StGV3FZ114T6wW5Z17vMVGiW00XPMyoY6tgjH95lA2o1dzLkD5n18ek0j/r3Ci4FkUkymHU4kzMl/JQD9R/La0OKQFmypnGPmlHrM7Upzb4j6TbdwPN1M0Jauijrrkq+QxyzrvCLYDNocU5ck9v0Bs7Khjisr+mYdu5hzBzwUNHxPgzqGsjACFVkIJOEveoHuKtjDw4cA+uCDcEGY8/XA5PDWJtHhNVCYMXfGl1PWoP77PzPKYOEQ03sokD68mNSW1qnzjWV9jy3qGsv6jWigc7Wq4xu7mHMHXEqScN6I+EnQeeuZ7pH9IQl/OZ3RPUniJn9m8QCRYls3OywIY57vYcHhHiaZPaWe97an9k041L3dYTy1JVwvqvjm8ZnPDcLCk2ZPWdT33VdIDc56tbLBYBeL0QmSt6a36/z+NE/rufTFq4zv7U4V+ll4oNdSGfZ8Dy4nt80yg0o75prTjFdftunxe1YGTrgR7VogfWjb5inLOiVfrLfG1CXZn7ZIOthILaWpSfsCaDN2sQCd0O66u9Y8+dsK+IUDFiL7QRL+ovcZdGZ8f4NVeJp1CBfQZTOLEiTob0n2lL3CuvuWr99Z7TsRrGW6/BNAH0o21d6xrNP2BcmMRV1/FvVFUAn7WppVaW8AbcYuFqQjJAvr6mW/u1bFXKMp9YHkzfXJHO6vRfgZamPgbzhTSw/leMTy5wLo53raXKFLBrqdE8SrNwnn7FKc6Yw52yKTEAhBbvAg9jEJneHzlnXO+HL+hf1xCYscqeVe4RqypuTtxS4WqDPGpLFswh3/xNNG6y8Jf3mR431KDtQ4UcJ+cNlxPur5Hpocncr7OOulddZtUyo+Eda7fNPqfZ/x1BbXHhVofDeANVzS3gGL+iQHwQzF1NUqDEvajVWO1FOS9WchgPZiFwvUGX9J45EFG6KY/NHaS8JfdL7zjhzvVXKI1tMS9sUVh8Vg0PM9bHZclEYLoB/Outtbq0Xfe0H0l61lb6IWBScRT3hql+RN88MA1vHEWdUS2OQ1MXUdqtrBdin39YBAz3cBtBe7WNInxXFhjOU9pnek9pLwlz9zvlfJGxr9d2tL1hdvHBaDNs/3MOi4KA0XQD+c9XTfWu0R1PuwZs1+4/uBIOb6+wXt+hLAOj7rEkoaUd8TX1+thYdh/Y1VjtVT8vBzJ4D2YhcL1BmSHJb67e5bgcPWwfRuqHt/2d5UC2Mfj5SoL9odFoLXKdzHDcdFqasAGuKsyzW74DtevU4WEckXsV2e2iU5kn0+gLXc9pTnRYu6JF9bLsXUtUk43ruxzLH9c06g58mStxW7WMBOeZeCobvC1G6otzT8ZWNB7vtwiKfgCduVykYsE5c343AfUwXREGddrtlTX4femPrW1bzlfSZIr1v3EBOd9i8Dm9JS8vV80deDSU0Gn0SZRtS/XxbU9RzLbNXXo2l8DcMuhmkX0+iUW56N3Ley74JOWW9J+MuxAt13m8AwLZQlXaewP5yPfY+5hwHHuXaqIBrirMv08h6vXmcvkU4p+Mo1ZHFZOMtdaVibTslYlX1NkmwZFnVd8/G1xazVPwR9UPp84Bn19b00sjdhF8O0i2l0ylHPRu4k07qh1pLwl8cFvP/HvjIVFKQ9TQ45XJ2OfY+5j0nHh+LVzKpSrgOSuO5ei/pO1Pzmmdlo6vRSQP3/G2reaM3aZDJxXOcGS96XPzw66+99ZLoQhmu8YUZa9/VHS00flbyd2MWCdsx2j476VNmfKFPUWRL+ogfc+gK2YTikDTbqHnc6jPHHnu/hEA/FlVsLLvo6t0D9+446b+m31XHgrQ4xMYb6RZK3r/qrmuCN88WS9+UrH866Xu99JBwwscY/qvJlI2MHdjFp/5SkrdjFAg/CBU/OOp/TGussCTc6UtA2rBUsWHNFf3DTIQYOY/ysx+tvFGaT+PXmlBlV6rXguaCvW2Mcs6/1cpcLYuJrT6eul65tzKGNthvSx0vel5JwgZUR9RzxsXlO/dvtKmUsybCfOwS6bih5W7GLBe6cZx4cdTapNNb3gEDHRwVvy4SgLQcK3paXDuN8v6drtwmyK/0r3Z3eTMisKu1a0CI8qKanQT2r67zV/WHe0K4SXGM0Zp2adhlvgjdjMyXvz1OCvtwZUc/dpOkuhamVv7K3TNTPtqFdLwJoK3axwJ1z3YOzvoUp3XDwfbXUcLboA0546MmNArej3XGct3m4tv5C8drh2tOuGTqglA/uuhytU0drgxcsJx2uMWR+s6HB26x+x3auEnyxXV/i/pSEkQ40qKNJELpyM2JNsbUzi75SdVZo3tqmWh0ueTuxiwXvoKGEjvpNpnNDbSXhL78HNplnCtyOk45jvTPhdXU84GeH637QuZOZUaVfD64k+bRrUjS+jPo7YUx8R0Sc+o2Ebb1RkU2mtvP5SoPf9wj6q79BHU/KHmZZ8D5+YBn62VrydmIXC95BHQkc9fkyvxkp0Fu0eyVq1/Myb2AyzsmHLDewmIcc1y9YY75PhoPcxt4rh/4/ZMJnhhtsUp9evgabk0utNz2q/3O+zr+9TZp+Vf1+axVe9ghifN8k/P1ivXVA/bcRwVg6wSx0shfzoZ8vg10sT0fNOQp2julcV09J+MtMmeKthJkmrgb09mApVGmL4FrbzWK04PjW4ACzKZg1YZUwXt3Wgdtdc51PkmO5G4zxTZ7a/MImfrrk/bpacHhLd53fP3ONh1b/7W/BODnMLHR+62uj76aStxO7WJKOuu8g2teyf/ZJUc9bSWMZC9w2SQ7nTwW7934P2Y9+mLdhtSnv2k0O7aOm/7861q8Xo2OkQQ1uTejz7KjXzcCVcHzPNdrU6tjmA65ObMn61vZgsPGa37UKHuDO1/xuTLD5rocZ6Ny35yrwdQi7WKLOOu8gHrFvyQzUr1RrJWyj5HP+1pzvVS8YeyXhATmUBZN2bS8zKNh14W+P42Wu0dulBF9J59IYfzr8w+LaFwLoX9sY/YM1TpJt/+wyv9kjOKBnhBC61MevXrs7Stgu7GJF3vpw8ll9HSXhL9NlTZ8lTFl2Lqd7PGkeKhYKuAgtmhCBq+bhrpnZE/zaMOlp7LyPegB2fCjQoTPbcrQtnwPpY1uHXa+fzYK/1w9S3YIv4PfI0OalP7eEFquOXQzDyZSIysln9XWUhL/0l7idnUV/sBMczOL7TcC8+SSo4/geG8M5qsoZnfnCbLwjxKVa60Krh7E1Y8ZQi8W1ngjG66W0wxktczf3BtLXhy1f2CwIHCabv5syX8jJGuWvL69ahAKvLlmbsIsAAAB1DGRcuMNx4xhMmreoS4Zt0hi0AelbJvNm6o5JiTa/rM435r8PZ/Vlz7wVjjPoEwH1d5Pp81HTh/OenZ/vxuG5aeLlNzPLvPfhaov890MoBQAAEIbhv5ZmnuKSaGCTom17wO1vNl892k1u9RsC51xv0NukMwoxmzLrr7iUmvdQCQAAIBzDH7dJrakCGrSZzCRROjyt0JiwDVV6ywzKvG/WxrxV1/vN1qIUAABAOE5qZMqzCmmxx8I5PVABHZoFKRuvMosy75+4g6b2oBIAAEA4hn8gxvBPVkyPyzF6fAz9/A5h9rX9zKJM+ybuEKSzqAQAABCW8R+RHJRTAT305suJGE2uBa7BNUEWDdLXZdcvrTE57MdRCQAAIDwH4H3Ipx86arLW5HavZKiBSbNo46w/YAZl2i+3I/pCpx9diUoAAABhGf91Fg7ZyYpq02lyx0dt4lsXYLs7BCEwx5lFmfXLsZiDyNhQCgAAEKADMGjhkA1WWJ8dJmd4I21ehBYGotpzVOCsd5WwfavMRuJBc+DNqDmIZ3bZ4Tj7a36z3uhyy7zB/mb+bmHZ2QD6rfdQ3KFgjve8O2LDr/4C1M5qBgAAEKYzetPCIdtTcY16YtLk3QmsvWOWjvqXErSl0+zJGDcOte3hTz3m93oz5yNBZpylk3yPemxDl3mQaLTZGUcdAAAgYEfUJja5FZ3+32GfjdDoQiDtbDIn1No4pTdL0J6txlkfMW/Qbcb7lNnIeTvhKa43PNz/RlW+NspvH2IYFgAAAPzPEei0cDjmUeqXXr/FHJp0MoA27hY4o/0lfRh5GNOui6q8rv2KoOPzl5xj9b/dqrxKM6Zf/XZDxHh7ps9HYFYCAACE7XwOWzgbr1DqX5q167zzoW641F8ILB11HRayuqRtHIppV23/3qr3dckcJjYTd6CYi1NtHPXPjcKu0oiLBwAAgOI5LTbHyd9Gqf/otso4TI00O1Xitr2ydNaflriNxwVfD07H1HXeoo5jwvvrigh9Oc0MBAAAqIbD2Wa5ae4EajXUcDhiw+Llko4JWyf2TIn77Y5lG89a1LXfop4xwb3tarA3QqcJ3c2sAwAAqI6j+Yelw7IXtSJ1/M1s9Ct9uIJlGs+lsr3EffbJon13LOta7Strjvq7300qyNrfT7CRFAAAoHpO5muOkvemZbOJ9a79UqHzs3eUqB222U++l7ivNli076MkHt/HJm2z8fVdnfl3ihkGAABQPedyB0fJp6LrlprNiQdKdv/TluPiTon76KBF+w4I64x96LWsp3fZb16W8cApAAAA8OOwPLJ0ygZRy0nfYZt454Ldc7cgBOZgifsmLl79hUOdcXrNCep6yD4RAACAajuSuywdsneoValxcVLgrLeXuJ3TPh9Q9Z4EC72mGWEAAABg61ycMSc5xpUtqFWpcXFs2UmfUeVyidu4Jcap1llYmoR1brJw1u8zwgAAAAAAoh3rP2Oc6hGHOnstnPXrqA8AAAAAEO1Y34txqnc71GlzCvAA6gMAAAAANHaqmyIOsNJlxrHeuHSXOp3nGnoAAAAAAKCxU90T41TfcKw37oClZ6gPAAAAABDtVJ+Ncar7HOrcbBECM4z6AAAAAADRjvVT3yf1qt+cjnHUf6iyEvUBAAAAABo71c0mdtxrakX1u7cxzvoF1AcAAAAAiHaq+3yHqljEwH9jYykAAAAAQLxjfTXGsd7oUOfDmDpPojwAAAAAQLxj/SbCqf7oUN/WGEd9EtUBAAAAAOId63UxjvWoQ51Rm1XnVOlEeQAAAACAeMd6MMZZHxTWNxRT30FUBwAAAACwc65vxjjX6wV1rdUnnZL9BQAAAADAj7P+JcK5nhbW9TiiruuoDQAAAABg71x3xrxVHxPUdRZHHQAAAADAn7N+1MehRTFx76dQGgAAAABA7qyPxTjrQxZ19DU4/fSrKrtRGQAAAADAzVn/EeOsH4r5/XCD393idFIAAAAAAHdHfXuMo67L0wa/XaPK7Tp//1zXi7oAAAAAAMmc9b8snHVdRlRpU6XJOPiXa97IL5j0jzjpAAAAAACenPXHMU76S1VmzYmj86bMmVSP46pcUqVXlWbUBAAAAADw56g3mzfijRz1GVQCAAAAAMjHWd8X81b9DioBAAAAAOTjrF9MkgUGAAAAAADSc9ZfxTjr61EJAAAAACB7R311jKP+AZUAAAAAAPJx1vvjUjWiEgAAAABAPs76jRhnvR+VAAAAAADycdanYpz1NlQCAAAAAMjeUV8f46i/RSUAAAAAgHyc9SMxzvpNVAIAAAAAyMdZfxLjrA+hEgAAAABA9o76jhhHnc2lAAAAAAA5OepfLJz1CTaYAgAAAACk76B3qzKmynsLJ315WVDlqSp3VbmFkgAAAAAA/p31LlWuJSxXURLKwv8BqyjmpAdEYZMAAANWdEVYdE1hdGhNTAA8bWF0aCB4bWxucz0iaHR0cDovL3d3dy53My5vcmcvMTk5OC9NYXRoL01hdGhNTCI+PG1zdHlsZSBtYXRoc2l6ZT0iMTZweCI+PG1vdmVyIG1hdGhjb2xvcj0iI0ZGMDAwMCI+PG1vIG1hdGh2YXJpYW50PSJib2xkLWl0YWxpYyI+JiN4MjIwNzs8L21vPjxtbyBtYXRodmFyaWFudD0iYm9sZC1pdGFsaWMiPiYjeDIxOTI7PC9tbz48L21vdmVyPjxtbyBtYXRoY29sb3I9IiNGRjAwMDAiIG1hdGh2YXJpYW50PSJib2xkLWl0YWxpYyI+JiN4MjIyNzs8L21vPjxtb3ZlciBtYXRoY29sb3I9IiNGRjAwMDAiPjxtaSBtYXRodmFyaWFudD0iYm9sZC1pdGFsaWMiPkI8L21pPjxtbyBtYXRodmFyaWFudD0iYm9sZC1pdGFsaWMiPiYjeDIxOTI7PC9tbz48L21vdmVyPjxtbyBtYXRoY29sb3I9IiNGRjAwMDAiIG1hdGh2YXJpYW50PSJib2xkLWl0YWxpYyI+PTwvbW8+PG1pIG1hdGhjb2xvcj0iI0ZGMDAwMCIgbWF0aHZhcmlhbnQ9ImJvbGQtaXRhbGljIj4mI3gzQkM7PC9taT48bXJvdyBtYXRoY29sb3I9IiNGRjAwMDAiPjxtbyBtYXRodmFyaWFudD0iYm9sZC1pdGFsaWMiIHN0cmV0Y2h5PSJ0cnVlIj4oPC9tbz48bXN1Yj48bWkgbWF0aHZhcmlhbnQ9ImJvbGQtaXRhbGljIj4mI3gzQzg7PC9taT48bWkgbWF0aHZhcmlhbnQ9ImJvbGQtaXRhbGljIj5wPC9taT48L21zdWI+PG1vIG1hdGh2YXJpYW50PSJib2xkLWl0YWxpYyIgc3RyZXRjaHk9InRydWUiPik8L21vPjwvbXJvdz48bW92ZXIgbWF0aGNvbG9yPSIjRkYwMDAwIj48bWkgbWF0aHZhcmlhbnQ9ImJvbGQtaXRhbGljIj5CPC9taT48bW8gbWF0aHZhcmlhbnQ9ImJvbGQtaXRhbGljIj4mI3gyMTkyOzwvbW8+PC9tb3Zlcj48L21zdHlsZT48L21hdGg+WlPKUwAAAABJRU5ErkJggg==\&quot;,\&quot;slideId\&quot;:479,\&quot;accessibleText\&quot;:\&quot;bold italic nabla with bold italic rightwards arrow on top bold italic logical and bold italic B with bold italic rightwards arrow on top bold italic equals bold italic mu stretchy left parenthesis psi subscript p stretchy right parenthesis bold italic B with bold italic rightwards arrow on top\&quot;,\&quot;imageHeight\&quot;:19.56756756756757},{\&quot;mathml\&quot;:\&quot;&lt;math style=\\\&quot;font-family:stix;font-size:16px;\\\&quot; xmlns=\\\&quot;http://www.w3.org/1998/Math/MathML\\\&quot;&gt;&lt;mstyle mathsize=\\\&quot;16px\\\&quot;&gt;&lt;msubsup&gt;&lt;mtext mathvariant=\\\&quot;italic\\\&quot;&gt;&amp;#x3C8;&lt;/mtext&gt;&lt;mtext mathvariant=\\\&quot;italic\\\&quot;&gt;&amp;#x3BC;&lt;/mtext&gt;&lt;mtext mathvariant=\\\&quot;italic\\\&quot;&gt;CK,even&lt;/mtext&gt;&lt;/msubsup&gt;&lt;mtext mathvariant=\\\&quot;italic\\\&quot;&gt;(r,&amp;#x3D1;)=&amp;#x2212;&amp;#xA0;&lt;/mtext&gt;&lt;mrow&gt;&lt;mo mathvariant=\\\&quot;italic\\\&quot; stretchy=\\\&quot;true\\\&quot;&gt;(&lt;/mo&gt;&lt;mtext mathvariant=\\\&quot;italic\\\&quot;&gt;&amp;#x3BC;r&lt;/mtext&gt;&lt;mo mathvariant=\\\&quot;italic\\\&quot; stretchy=\\\&quot;true\\\&quot;&gt;)&lt;/mo&gt;&lt;/mrow&gt;&lt;msub&gt;&lt;mtext mathvariant=\\\&quot;italic\\\&quot;&gt;&amp;#xA0;j&lt;/mtext&gt;&lt;mtext mathvariant=\\\&quot;italic\\\&quot;&gt;1&lt;/mtext&gt;&lt;/msub&gt;&lt;mrow&gt;&lt;mo mathvariant=\\\&quot;italic\\\&quot; stretchy=\\\&quot;true\\\&quot;&gt;(&lt;/mo&gt;&lt;mtext mathvariant=\\\&quot;italic\\\&quot;&gt;&amp;#x3BC;r&lt;/mtext&gt;&lt;mo mathvariant=\\\&quot;italic\\\&quot; stretchy=\\\&quot;true\\\&quot;&gt;)&lt;/mo&gt;&lt;/mrow&gt;&lt;msubsup&gt;&lt;mtext mathvariant=\\\&quot;italic\\\&quot;&gt;&amp;#xA0;sin&amp;#x3D1;&amp;#xA0;P&lt;/mtext&gt;&lt;mtext mathvariant=\\\&quot;italic\\\&quot;&gt;1&lt;/mtext&gt;&lt;mtext mathvariant=\\\&quot;italic\\\&quot;&gt;1&lt;/mtext&gt;&lt;/msubsup&gt;&lt;mrow&gt;&lt;mo mathvariant=\\\&quot;italic\\\&quot; stretchy=\\\&quot;true\\\&quot;&gt;(&lt;/mo&gt;&lt;mtext mathvariant=\\\&quot;italic\\\&quot;&gt;cos&amp;#x3D1;&lt;/mtext&gt;&lt;mo mathvariant=\\\&quot;italic\\\&quot; stretchy=\\\&quot;true\\\&quot;&gt;)&lt;/mo&gt;&lt;/mrow&gt;&lt;/mstyle&gt;&lt;/math&gt;\&quot;,\&quot;base64Image\&quot;:\&quot;iVBORw0KGgoAAAANSUhEUgAABdkAAABuCAYAAADbJhr5AAAACXBIWXMAAA7EAAAOxAGVKw4bAAAABGJhU0UAAAA/dkK/owAAODdJREFUeNrtnQ+EVlv3x5cxRpJIkiSRZCSJJEkSSZJkSJIkkVxJErkyklxyJUkiSa4kkiS5IkmSK64kVxJJkiuRkTFG4v6e9c5+fp05s/c+/89z/nw+HO97m+ecs88+e3/3OmvvvZYIAAAAAAAAAAAA2JjRObZ0jmOd42bnGKBKAADyYXrn2N45zneOO53jY+cY6xzfzaH//2vneNA5rnWO3Z1jfuga0zrH085xznOftZ3jfecY7xz/JTy+dY5TlmtuMX/7EfM6eu9hXjkAAAAAAAAANJxFnWOoc5yVCX+P+naCPhL1+fRRTQAA6ekzQntf4juow8erznHLHB/Nv+2Kef/BznE14vojneN455gX43r9nWOH51k+yMTkAIMHAAAAAAAAADSVvZ3jducYlWi/zkOqCwAgPQdlwukcFlddsa5bhdRRrk7wfvN7dUwv6RwHOsezCIFelbAsLxzX+WrKkAQtr22V/A2Z2A4FAAAAAAAAANBk1snEIkSNWLDN/P+/xO57OU51AQAkZ7VMrD4Pi+pnmYjFNT3mddQJ/81yHV1FnnSl+C2H0B9K8XynZOq2p4O8dgAAAAAAAABoMbPFvvN/JVUDAJCM02J3Zmsc9jSrvHVm9HvoWi9SXOe52FfU9ye8znaZGh5mFa8dAAAAAAAAAFqOLogMO9m/UC0AAPGZJRMxtv6ziOmmjNf+NXTN6wnP7xf7TOrNhNfR7U9Bh78+7xxePQAAAAAAAADA/yIb2ELrAgBADOZ2jtcWIdUkpYtzuL7OhAZju/+S8PztYl9dfyDBNQ6Ezj3JawcAAAAAAAAA+H9OyFTfyy6qBQAgGl3J/dYiop86x/wc7xNczb454bkXxe5kX5zi/DxW5gMAAAAAAAAANI3HMtX3MptqAQDwozHWX1oE9Kvks4I9yJLA9QcSnmubBHgf4zxdof8kcI7GdV/AawcAgAagY+lCqqFyLKMKAE0ANAEAasp0mRqq9yXjHQB2AkRzV+wrxLcVdD9dRf4h4TnzHWW8FnHe+s7xOfD7y5LcuQ+Qlf2d4xDVkIiFps5uyUQYqzFj6I13jhGjWydKNKz0XjpB18ergQqhY5xOQL+gKirFIWNzXJJ0yeIB0AQ0AQDbHXrJkEz1vfzOeAdoWyHahp3QII6K3Xl9tcB73jENNAn7HeUc8pxzKvA77QjED4NefljpxFI/1RHJys7xwNHfXYcmUZ5XcLmOmXvt4xVBBZgmP0OgjXaOrVRJpdAddM8D2r+WKsntI+cP0+bHjPbPpVrQBDQBeoDm9dKFXOpk0UVcs7DdK2e758H+hM8VdYzLT8fcK+MXudI59pp6rBJXLOWvQrhdxjtoorZhJzSEQSPytjAxRRoKmsA0qcP7pqMR28qpq96fBn6jM5xLed3QA46bNqhGONt//MwwHym2xMtqeOqWxT4z2N1y6FaRhp8Olj+MngD0kuXyM0m57gxbQ5VUkmnm4/k/ox1HqJJMLJbJOxODuYPmoAloApoAJXLBokV/m3eM7V4d2z0P+o3Gqv9iuHM8k3yd7uFDNfySVMPh/i5Utu/S+x29jHfQZG3DTmgAjx3ifrSCZf1mKadta9A206i7v7krbLeA3jBs2qC23VVUh5fZpj+H+/gbj/PkvOX3avxtLEEzd/PKoEfoBPWo/Jy8G6RKKs8lmby6hR1N6bjlcUpcQhPQBDQBSmLQo0XD2O6Vs92L4BeJ5zC/LRNO4KBjWv0SWzrHrzIxMeM7/0/JPz9eXJZYynOP8Q7QtlK0DTuhpmwV9+xp1WKWr3aUNRgTbFqoMepRt5mfuWbQ1gFZV2Z1t5NpJz8m/pljfWcbZML5p1u7HplzN8e89ywzcOo5mkz2QI+fx3atbcZ4vWWu50peq8aLriB/bu6nW8p1Z8OOEt9lN1SRzkBuQm689MvknSfBgcm3A0Xbz2uxzxwXldj4oFQz6Q+0g2AINHbH1Iug8f1ImPxPw7jHETGCJqAJaAKUxFGPFn1oSR3UyXYvilHxO8gfxLyOOuHeeq7Tq5C3hyxl6WV+McY7aJu2YSfUkBcOIf+tgmU94Shr14GsM63/BP79386xrkbvQmeob8jU7N3hQ1fRhidAbpmPS9c5l2OW4bjl3H09eJ7u+eoQ162Y9x1GjMvJud28f9c995TwPn8L3O8gUhPJGce7Ohfj3H2Oc+8XVNZ5gXus59VBiVwNtD3dHbOSKqkdwdimf0m74/emwedkH0cT0AQ0AXrw3mxHG1Yc1sl2L4ovEe0gSZxw7ftRYWjKdrTftZShVyvHGe+grdqGnVAj1nkEfHEFy2sLa/PdGDHqxByTyY7busTm1PKrQzbojH4iEyuf+81xMfTcJy3XUNRZfUCmOrafxSyLbdvbux48T7csf4o9RFD3OG0577REb9t7XfA7DTrYryE1kSz1vKtFMdvcd8f5RSULeSXJVqgAZCWYk4TdMfXmz9D4PI0qyfTBX1fnDJoAaEJ98X1vfMd2r6TtXgRjEe0g6WSL+i8+i38yuawcc32Wd9SrXRqMd9B2bcNOqAnXHC//RQXL2i/2FdEawywcn7NOTq8FMjUO22HL7wYkmeP7rKRLUKKzYv9K+pVhRT2PCtpHy/tfHfpdNwGRfoSvMP92QMpd7Rbcxqbb/qYjNYkMp7Ra5HK83C2ozMGJosW8Qih5vD5MldSaGTJ5W/g9qiQ2umvxq9hDxSxBEwBNgJJY7XHE/IHtXknbPW9miX9R18OU1z0ccd2y9GGj5d69WDzGeAdoG3ZCLVCntWvL7akKlne7xM/G/a/UI1aRJsEMzlT/MM/pIskKCVsynhUxyzUYKtenCjyPcid0zufQ3087Bt4+S118K+idHg89/wqkJpI54g4pdDbBdU6KexVJERMdQ+LfUQGQF+HVcjepkkawNGSHnaVKYrPE9INRU4d3pV0OdjQBTYBqcFXsSfHmYrtX0nbPm20RPoljKa87IO6VsN1jYQnPd9Zy3yHGO0DbeqZt2AkVZ4tHtKu4/eaiuGeI44YRqRIaQyy8EutARIdK6iQOx4hLEsNtTcLBrIzneRU652rgb3vFHT9+QNInoUnCfql+XoMqss+jRUkMue05XScuwbjs73mNUBC7Q21Zd/TMpFoawzHpbaxVQBMATYBsaJ6n2zKxqnBY2pGUrq62e96cEb8jPEvM8HsR1z5QwvO9DN3zR8njDeMdoG3YCbXCNSioeFYxUYst2/ZXY8jYEo7oDE9Vs5NrucKx1q5GnBOeDbse4z63JV3y0y7d83ZX4HnmWt5xd5X8SvO+hx3n2rZz5p2INLySQcPfDCAzsbjhGYRWJ7jOes91LhZU9mAy3lW8SsgZnYwMx/rcTLU0jpchu2YBVQJoApqAJgC2e+V56in/l4zX/k38TvaiQxLZvr2flVi3jHeAtmEn1A7X7OiHCpZ1vqOs3RXWhxx/v1HBZxmQqbPCOivrW/UwW6auEl+TYnBOEheuu9JcnYjTKvA8u8SeSGaWabO3PeeGZ8F/SL6JIlZZjICtSExsnnsGoSTvabrnOkXFdgwmIDnFq4Scx4rw7p07VEsjCRviT6gSQBPQBDQBsN0rjStfXF5hTXZLb+Oy75LehRRmvAO0DTuhlow4XnoVBWy/o6x7zN815vZryX+bVhGct5QxaotHOHFC3BXpO0PnjSYo5wmJF+eprOe56TAsNOmt7nLwbR27WqAI6Sx/OFHsY+QlEaOeQSipseu6zqeCyv6H9GZ1BzSfUzJ1cnAJ1dJYwqvhDlIlgCagCWgCYLtXlqh8cbszXn9HxPXvF/x8tuSP6xjvAG2rjLZhJ1SMPnHPvFYxG7orw+/8wG+2On5TJcfXCkv5XkWcc06mxhKPG85ng+V+ceMEargTXZ09tyLPE175vt8YH9qOo8J0hCdghnN8p48tdbAciUnE95wGM/FcZ6ygsh+W6ofagvoxaBmjSfTUbMI2jI55s6kWQBPQBDQBsN0ryWXxO8HnZbx+lJO96JXsI5b30cd4B2hbZbQNO6FiDHhe+qUKlvebpZxvLb97ItVOnPJM4s9yq7PumkydAEnixJsm6ZLadgf1UxV5nlWW+yyTiVh3UQ7zeZZz1+T0Pod7YPAwmKUbzL4XVPawAUyYIMiD+wXqFlSX8K6oc1QJoAloApoA2O6V5J2n7P/kcP2ocDFFOp5XlXw/xjtA27ATas8MqU+SkdUSfzJgueO3Ogj29fg51lnK9dlRLh1IgnHIdEvJjpT3HQ/dc2eMc/4x95xRkef5VabuTtAwMS9SGCh5zRxqW7PtBlmJvCTGty0rafLYsg31zVLcLgloJ2sk3qQyNI/wTi8dYxZSLWgCmoAmoAmA7V4plojfAX4+h3ucirjHyQKf74TlfgcY7wBtq5y2YSdUCN9K9qo52U84yrnd8ftrjt8f7/Fz2BLN/h74uzqndcX9Q5nstFan3fQM930fuufhiN8fiKjfXjzPo9B9nhoBWRrj3HCoobxm4W1JMZ4iLan426NHSUPvuK4zXlDZl4Xuc5vXCRl5ZGm/v1EtrWBjDWwyQBMATQCos+2eB4fE7wDPY2frrYh7bCrw+WzhUBcw3gHaVjltw06oGK6Y7FULF2MTeS27y1E7T6au3tZD44r1KkbRbEd962ytriy/Lj/jnunvNE75XsknvnPYGX4lopwaguV2hZ7Hlbn9bMzzP0v+s/DbJNnED/i54RmEktTpNM91Rgoqezhz+CdeJ2RgmaP9rqdqWoFOToe3qep/z6VqrAyYvrHH9B00AdAEAGz3Mrgr/lWqeXzDf46om6J26U+3fHuXsZqc8Q7QtobaCbYEExpeQmc0jkvyLQJFo1uVjsmEU7SbqLJbyVEzGB+k+olPXQ7WqGSmJ6W4rVtp2BUxEOuqaJ3c0JXfMwoWihue394yA/qcCj2PLXO7JnWYGeNcW/igPLbPvBB7luiyQhKpDm0xff+WufeiiHN0AkRj3I2bd3yqQv18v6c9/ZrgOrM813lX4LvIupUMoMtFh6b2UTWt0dY/LW1gmPfyv5U6antc6Bx3OsfHUB1tQBMATWglfUYbbppv23HTRz6ab54tjv5yzHzfZ723honcafrq3RwcG3r+NvOOu20uzupJ/b45bZ6p6w94a/5tRgH1XmfbPQ//hC9u88Mc7rFO/KvYLxT4fEPSm0WYbRvv+o2f47zR+ZGAfmk+Qt0hr4sKV5RYJtUajSJx2+hpV0v0f18bTd1bkKZUQdPrqm2VtxPWin+LgMaVnpPy2jtNYwkfabYT6YD+KOLF7Yu4hmsL0oMKvY/tjjKejjhvujFKbCvgl/TgOa47BsclJQwc4czndz3tM+72tjKf54LlXidinnu0AEFzGT1FbWXrM7p00NT7a5k68fTFc/40SxuIs6uhTOZ5tCxJ+JWNnusUmZA2fK91fPNCyr4+YmlPj2v8TAuNsRo+0q5KOmKM7fBxKWV9V1FbT1uu97FF/UCTrV0z2v9C7DsT2/IRjiagCWiCH/1meR9DI7S+fje/17Z2wDiN4oaQHDDapN+lx42j52XC9mFrbyvM95e21/vGsWZbxONDFx2dE/cO9f9MWfN2itXdds/C5oj2lkeIWt9KeX3Xiwt8vitS/m7tJo53Pjvnqvgnav6z+G+KWpms+qbhj/5JUB7Vz1Nm3KujpjdN22pjJ2w0A6WtUu6kvOYDyWcLzG+eF6azGHGzL//i6TRV4aKjjHFWLO33iFTZ2OJ3l7W1+XCMwUpjrOnq8PMVfJ43lo/puBNd4ezkl3Mozx1Hu8pz8ma+GXyfRxjNUXHm5zjeVfAYrEhff+zRo7jOk62e57xRYNnD99opAMlxhaG6XONnOu54pl9SXu9Px/WGGqStrsUFG1vSD9aacfaOsddexXhPD9AENAFNaB22tvTUaEjXbtRdB7rg5l9HHf4ecQ/VoDgTfUlsze5qy7gONt+E0cqYDqmiFgPV2XbPwrmIul6Z8fq9XMUuljalbbXoXbpNHO9s/fWJTHWEnjP9ILhLf4lMjUagO6OW51ym3TJ5Z6COg9fNuNN95zpBt9fik+mGEVqUU1nK0PSmalut7IT1nopJum3Dta0oyYvq8zj4xkwnScICz/OtLqhOF5tGFTc2+puMdeaakSt7pemYpQxlrbrabRHoINOMsfckQZnKep75CT5wbP0l3OeyzsLPcXyEvSjAyXDf9JXr5iPS9/G333KNuY7+Ez6OVERvfSGINudwjbMFlp1t3JAHVx1td1eNn+me5JM4yKXp3Q+CmTGvUQdtXSzV3nnUC/Sj6rWnrk+gCWgCmtAqbPbec3HHwXZNgkQtithonEtHTH1HrfSM0zdVr9R5/8zxPRU3ueW2mOcXGXqlzrZ7Fnzj0dccvjU/iH8F78wCn21QerOavInjXZdZMnV3wCcznvj8J/0Fvv+lneMvmerQ9i0anGF+85/FtzRYgJYUoelN1bba2QmuFRJnEl7HNZNxK8E1LjmuMSrpt1m6VtcXkZF2memEaojGcbLPl+zbK1zbNF6W3I5sBntZhOOqfQv9vRvvb24Fn8e2G2FLynfvS5Ybl8NS3LbAKFZ4PvzCA+Jsib/lq0rZp10fqddinn/C85xFri5PW16AIK5VGXVdragfDrYVgN9SXs81nmed5KyatvY5yvOl5f1jt6eu16EJaAKa0BpmiH23eVS4y7mW8zanuL9vx8LsFNfbLu7V8q6FZTtDjqjtxhmlK0//EHdYLWz37MyTdLtd4qDtxxe2WN/hmoKf71CPvnObNt4Fx6lwCGNdNDsrxrmbHHVyMmOZTljGlEsSb8HkfIdevZX0Ial6relN0Lba2QmuGYikW1PPO65zMOb5OyXbrLmL1Y5rjptOlBf6AfTViEzc67rCvRxOeG/XRMm+EttRXiu/08Ti2uIxss6Zd72yos9z0/IhFvc+v8rU2VmbYZuknbu2Di0tqR09tNz739BvBuTnLLMK629in3XuRT+IYpvHqIwTIugPz3MWlZm+T9LHa9so8Vcg9eKoUhLsprPI8x5m1fSZ1ub8AeoKlZfH1tCqaatrFdvKFveRIY+92ocmoAloQmtwLXgZSHFumr7kymmWZQHXnQR9I7hw75jl77M8Wontnp39Ebbz7pTXVed5VOifoRKe724PdKaJ452Y/hl+nnMJznfl+HiTsjyzHGNb0sXDV3Iee3ut6U3RtlrZCUskn61Arm1FC2Ocq7M7n6W4eD43HNe+n1Md6kSCzqyogz1Jko6bko9Dc6njOlqeJMkadhsDSh29mnQ2Scigl5b7r034HGpUjaToKDZHnnIyw4Bd1vOEEwAlcfqFhS0867vMXD9uCJmZYp8hfF+iHtl2nlx39Gd9R3MDGvLJMUgslGrh2kp+KsO5cQfqNAxY7vUwQ9/Eyd5OXBPpP2r8TL9KtsUFYVyru7bmUNaqaatLy460uI8cEXcuIjQBTUAT2sN9R13EQVd7j0o2p/MryX9yx5XkMuywVUfsmCm7r53brlXkisa62e5ZuBlhOyddpKhhNq5FXPOTlLOi2xbeuIyVsE0c72zhb5KG7nCt7k+jXdoubSuzr6a4lsv5PCbpQtn0WtObom21shP6cmjcrm1FcWOjnfY05Hk5PKPO+LhmPrKEkpgXMBreJzQutd5tGdZHU5bFtZo97nabLWLf3ho32aVtJvJagro4I+m3ay203Lv7oXM4ZX2W8Ty2XRZJYqqHZ2qDyXJnmzaZZLDb4WhDV0vUI1uf2BP4++FAfwvPsNocuvsrqLm2rV/dvh81a/zR8Y4+FFjemWKPTRcHnOzQ5YIUE9uzl7jG3aU59bOu46q/gdp6XbKHGGwaLsfGr2gCmoAmtIpvGZ0WXS1JE1ZohrhDCW3K8Ew2Z1o4t8A8Y1/qv29O0TeKnJCsm+2exS806rGbR4zPYK5M3WGl/z3d6IN+U541bdBnh38xvooZJT2fLTzJzRLu27Tx7rblWR4lvMZy8U+6JPUF2SZ//045Xs7xlC1NEvNeanqTtK12dkLWuGb7JHm28C7TPQ3v9xyfcVDcq+U1REaSFeg6uA8HBqGnEm9LRRBX0tmHKZ/PFfZHJ0viZER2bfeI61h2heXZG3Gerpbvrho/nfLZZ0j6GbhePs/JjB9O4X7TNXammTb5QpLtZHDlRBgqSYdck3ULA3X7w7Tp5Z4B+7x598sqbJy4nM/XIwxf14fPjQLLukbSx5fFyQ5dXFvF/6rp87gSEqb9YHKtcnqUQ1mrqK2Xa+R0KAvXNvq1aAKagCa0CpetF3cHwx5J7zwc8vgF0oatWub5/u4yID93bkSFI9nSA1u4brZ7WtaVYHuPmra5S/KZMEyCLbzxwRLu26TxzuYz+pzCF6bv3pXYOEmydx3PPjraWdrdVX2e9pvGodtLTW+SttXKTnDFiEpiFLpW38RZlXtQ3NtnFhTwrG8997tnGvGykCExYBxN+0zHChrRF1IaHa5tI2m3LPli2mvCmChnqyum/kiCMri2cGj7WC+TncDbQgNOlm0eNid7HpmGi36ecPzzewnLFxa2QTOYPDODXdL+49qWPKckLdrpEU3tg29KNIayfmivN/qnHwKu2GkHJNmkxjLJd1Y9Lrak1nF3OuFkhy7vJHui7zp8iKY1gK86rjfcUG097OmX/S3sHy6n55g0Mx47moAmoAluXCuJ4+4sXWF+fzbFva8U0C9dobAOW+4bJ3ayy34+k6GMTbPd03Iqht2sbeG9aafjIb9Id3JuxGj8n0YDzxjd6eUCqOViT2i5tYR7N2W8O5HB5xfXD5hkB736gP6JoS9pcPWBNGF0e6npTdK2WtkJrhARSVZUj4jdaR1nFe0zKTZeepiZHgMiyfFa0gX01/ArUXHJrkv8MC3acTaJOxxOMFnNFk8DXCr22cQkOxrmxCiHbTtQ1sQI4ZjRt3NqK0U+z3SZ6iRPutV2xPNRvi6FANtmIz+WqEXXxe0E7Sb/eiDVRhPAfLZooWtXxbDYJzgXJ9Dq/8S90iwPbB/j4wKQjHFpVigA14dGWqeU6wNsXQ5lraK27vHo2eoW9o+d0iyHM5qAJqAJ6XGFHdJvsjjxsLurMHfm2O6yLIZyLSxbFNK/xxnab5ZwNk203dPyt6e872rYl7QvaG403T3uipzwQIpfUNaE8W5jQXaKOmv3mSNpn7gr+SdpDmqoy89SF01vmrbVyk5wrZSIu/JileP8JzHOne+pqD0FP7e+/Bvi3ubgc1bvleQri9T4Hk14LxVkV+yl302jT1r+H+Y8m7GkMb3DMZmSbr/QuE5PJd5WMZ3VziND8oAUF1etqOexbceck0Pf/SqTY7NLxn5c5lZGW7xG3Uo4aNptlm1fRaNa9jyijWxJ8GGu/S6cj+KM9Cae3yFpVqIeKJ9+T7+4UdNnyjP28qAUu4q5itrq2323rYV9xLX44jiagCagCa3ThEOeuogbxnOGJF/Zt8Rz36UZ+vp3jxNsgbFjPyX4Dnor+YSzabLtnoZZEXVxqUZ96E/j04jrJ9Hf6Yro++bYkGNZmjDeadv47Ki3xT0q0y+ees0aZm9ahH+u6preVG2rlZ3gyuobNyGoa+XGcIbOEU6EUiQzzAvTBq5xDkdM5xk3xqxumdSV0UczGBh1YmXKdhBGO+5NI8jdunxv/m2f5JvgpM+04+EC66XM54mLGqMPTHm+GONnfs6idbSkZ3ElP9HneVhxZ8MysSdbSTKI7rZ8hLwLvU/XbH3RCXuuCCvZIfs426SQPa7Yy2nDvQ076uZOg7V1u6dN7GphH3GtHl2DJqAJaELrNGGmuGMVF5mnweUI+pThmq7Vr928VY/Mf8fd1ewKrZV0B3zTbfe8HVhZQoJgA9d/vLsm2RzEebPQo5F5RMNYIfmuZC9T05usbbWxE3zJLXbEvMbjDB8GrpfzWKCXHwrByY5BqqQVuGLwbSnp/kfFvi2xmyD4jVQzLq2u+unO7H+PGMyiViuoZoYTt3wODLxjPRpUbMl6RlvcV4gzn5ylnvJerWEbWJ+zYelysB7OoaxV1dZtnjaxr2WaskDaF48dTUAT0AQ/Zzz1oSu5i1jcc1fyd6T9Lu6t/d34ukliqbvCBSQJZ9MG2z0NN8W/0nuaQBvHu5WS/w6XorTqP1PerPicua8rrOlN17ba2AkXPQWNExO8X+zbcOI4YPo8L39YoAoOpFNUR2v4w9EXZ5d0/wdidxZ2Q/VsrWCddWP2jxlhV03zbV2Lk4x3lsXIVY11JSb+XoLRa/vY/9rivoKTPd86u1LDNuDawXcgxbW2eOomjwRhVdVW33P/2jJN2e2oh7st1VE0AU1ouyZ07cEvkj3EQFx83+VDGa77wnI93X280PgLXkmysDYuR3BcZ19bbPc0fPbUwxOBto53jxxlf9aj8mzw1OfTnO5x1HOPtHH0i9b0NmhbLeyEPs+LjrsNwjXLE2flhm8V/XqBXhDM0HyP6mgV96R3IUFc8Rq7Al7VnS1aLk2iE9y1M+TRtSSJbXWm9r1EO1TvFPyMroS4bd5thJMdh9oDx7Ok2fn1xHGtLzmUs8ra6jOUL7ZMU2446uEYTgc0AU1opSZ02RMx3h8roU/+kPT5s2Z5+vhDc+2kK2FHxO60x3bPxqqIMp/kU7mV450vbMrBHpXJlytvR073uFWQ7hap6W3QtlrYCb5Cxs0ofzHDSzsu7hmQpm6PrTIz5GcsxluSPFkO1BvbgPW8pHu7tv50E3asqGB9nTIfB5tC/37Eo6urEt5DE/rq6rivnmsOFfycri2OtzGWcbLnZKRfq9n7zzP28mpPveQR07DK2uqzQc+3TFNcuZFWN/iZ0QQ0AU2Ix92IMX9jTvdxhTL4K8M1XTG+uw6spDvXV2W0e9piu6fhREQ7WyPQxvHusqfsc3tQHl/omi+Snw/xg+c+WW2zIjS9LdpWCzvhmqeQZ2Ne4624k+dEcVuIx14VNCv0K9M5f6U6WslX6V1Sngtin2zLK3lJ3qwR9zZw18CZJWnUzIiPbp21Lyrx7g5pzkrDvMDJnm8brluSwzxjLz/y1MvehmvrVslndU3dWSL5JdaqE2gCmoAmxGN2hMPnc07OrhfiT1CaBlcoSv3m0LjGSRd0uRbo7cR2z8xjyTfRI9R/vFOH9TdHuV/1qExXPHV5Iad7LPDc42MFNb1N2lZ5O0E7zYhkm4VwNcA3McswKtkc/JAPq42AqnG1gupoLbbkFZdLuvcbKTZ5Sd7ME3uCJdc27KRJncLEcerqBJnGxrskyWemfbgSVu2hy0AC+qXY1ZllMpyTcdeNKelKcLig4drqSyq1u0V9Y7/UJ5wAmoAmoAm9Qe26cU/9ZA3xOUeKCeH6r+e6m1Nc75GkD2fTJts9KdPFHhqyrprMeJcPvtjnvUjYGuW/zGtXzwHPPX6roKa3SdsqbyesiaiYOLMnrg+DOLNIvq0e29DiUtHkBHuphtZjE/oysjTP92jBs5rVoS/jdZZkZec8g8mhznHd1FX3Hea5Vet+jh9HgMY0IfRQXrGXX8rEaj5bPox3LdDWHZ7ybW9Rv3Al8TuCJqAJaEIrNcHFoYhv9yzfz66wLroAJ234hUHJN4lmv9gdwVlDWzbRdk/KUETbOkD3a+V4d1Kq5dD0Of3zDDf9UNyO40U10fSmalvl7YRh8W9RiIMr3EucrPTHPI13mgBA2dgM1zIMvv0eLdpZszq8KsVsqbMlGnns+QjJM5/CmEOnB2KeT2gVCDqQbO/gfo2ewRV7+XPC63RXyRwV+6qcPGJ0Vl1bd0vxq5HqwBfJJ1YmmoAmoAnNx5fwL4ut6Zrsy+IAPCz5ro53OYyyrixtou2eVx10j4V0vVaOd3ck350oWfH5Lx/kdI854t7VUcSug6I0vanaVnk7wZcx91ZMo9IW7uV7zIp8LvnNbANAdn70aAB1adFnqV8C5M+OZzma4ZquXT8bSnieZY57/5PgGjjZoYtrYv5tjZ7BtYrmRoJraCxGday+9lwvjwnOqmvrPk+/nNGSPuHS2DE0AU1AE1qpCVEMij+sR1ong8t+PZihrK5YwC9TXu9CQfZw02z3NHzytKl3dLvWjnfvPO1idg/K43P6n8npHr6FwIMFPFNRmt5Ubau8nfBWssUaWuc491GMcxd77v0LGgzQE2zb2NYXfE/XZJ0e52pWf+s9g3KWhFTnJf+tsXFxrXpLEqsfJzt0OeV4B6M1egbX1tkkobWuBQxn15bLWRnLWQdtdT17mxKsubYK30YT0AQ0gaSLDi5IvnGSV3iutzhDe3PFAk7ruH8t+YazaartnpTBCDv5El2utePdmKdd9GJi1pdTZEdO93D5SC8U+Fx5a3qTta3ydsJoxkbqMiqPxzj3tLhjKc0SAKjKQFr0LPU6jw7VLQnvb5L/9jXdFWQLJbCppGdybR9OsqIOJzt02V4xYz0NjxzlXxLz/M0yecegbZXQyxzKWQdt/cNRvsct6hOulW1H0AQ0AU1ohSZo+IOkCXIXiHvlY5pVsUcl/xXMGz3f+mlWG86TYhJEN9F2T8qRCDuZfAjtHe98K6yr4qvIcyW1KzeBJnCO66OsgqY3Wdsqbyf4Os3qGOe74getjPFyXFsXrgoA9ApbDNCi8yO4ZvX/qWH93SnAWbLHcr2HPW4TPxJ+IOFkhy4zPe9hSQ3K3y/2lXn/xjxfJy11S7YuctAEhK5QIXmsKq2Dtro083yL+sRoSlsaTUAT0IRm8E3ihWkN45qgS7Oa757kv4L5jOTrFHeFCDhYUJurs+2elAceHSZXXrvHu+9SLSe7z3+ZRzt9JenzTVZJ05usbZW3E8Yl/WzadEcj/xrjvr947rsU/QXoGS+k/Jn1vxxaMFzD+vso+SV3cr2THyXq5CrH8zykq0CPDdhe4ZowipsIqRuf9pj575MJ62JZw7T1hRQXe7oOrBRCY6AJaEKbNaHPPN+nFOfuEPdK8aRlcDnStnvOieJvxzV3p6wr185KV4zkuKtOm2a7J6Vf/I7UZ5itrR7vvnnaRi8S9fraalafxR7J7rytgqY3Xdsqbyd8lfQzU0MpjcoBzwu/IQDQS+5JubPUM8U9Iz1Yw/pzbWEbSHm9bZIuX0ZeuD72D9BVIANnpb75WFwrQU/GOPe4+e3fEU4IV/L4bjLELQ3SVttij6Q7ZeqMK0TDbTQBTUATWqEJwRxl8xOeO9fxPr8lvM5aSb6C+X5E/5zlcRZNT1lXtp2VHzz+hpcx+2HTbPc8yhs8TmG2tnq8eyrFhxlbmkDjs/gvJUKzbJE2nkiyyYQqaHrTta3ydsJ9ST8zdUXSzU67nDajKRoiAOTLDSnXyb7ToQevC7znNKNDb83go0b4/pyu/SPHQV9nwv+RqVu6y1w18ELyi6UJEPVBX4ewPa7Yy1ETT1sD/WdphDFt2yky3xj/ceMN9kJbkzLHUcYnLeoLdx11cBhNQBPQhFZowlbJFvYkj3i7hxLW+7D8TNKbtL3dT1lPqxJqRDdmb5xY4k2z3ZNyXvxO9g0CbR7vLnnaxu4crq99Wx3nf8X8/T0pxsl+yzE+Js0VWQVNb7K21cJO+M3TSKO2H75znDfPc85icc+o7BcA6DXnpFwn+zWHHpwu6H59RoRt9zyTw/XHchzMwiscdSKyzHh9i4T45VAcHyxt60XFy+zbUu3LJ6PJgLqrLo7GcEKcCJ2vE4N/Gw1YVFFtzepcqtvq5bzGI1fYxpVoApqAJrRCE4LhCdIkbcvjnbrCsBy1/La7kvFSyvaWNn76ccf1dnrs58sttN3T8Fb88dj7BNo83vl2OtzNeG1Nxq07VD4nGMt+9ZRnZspy7Bd7stG5NdX0JmtbLeyENZ5GusNz3hLHOa8853S3bdnOu4bWAlTO2C/Dyf6vpE+8nIYh8a/WyLrt7bnjukl36Sy1DIw7Sm4LJ0p+N9AuTjs+5qq82muzRztUy2xb4NUB0HXC/Rn6m2t10LrQ7+6kcE78W4P+e8LRBua0pA+sE/fOzqqju5k0RInGEb8p6bceowloQts1IRw6IknoHteKvqThf1yx05db/AZjxvk0I2V7W5CynlwJARc6+qSusIybBLFJtntSVkZ8F30SaPt4p5MsrlDPWuZFKa+rY6FONn+2aI2PxZ72miau/VqZOln+RtI52Kui6U3WttrYCa7kC77VigckeVKA6+Le/lBlAxqgTWyR8pzsSz0fpkVxIcKYvJrzx1L32JvgGrNk6qqS4xUZG0h+BHmxQOzbGKuc6PB0hH48ChjCS0N2j65amh263p8Snbip63RLslqoF9qaBtuW3zbFIndNZN6qWDn1A3rIjG/q3A3HQ/0u+ax0RBPQhDZqQngV+b0E59qS5KVZWToWo911V5xqH41akDLouN7LDPU0ItErMjWZ36jRqCSOvybZ7km5ITjZGe+i2R8xziVBJ7/OB9pXGgeya9LtcsLr6Nj4JXQNdUxncdhWQdObrG21sRNcS+7HPQ3M1bBdiXcuOn5/R+LPMgNA8UyT/DN1u3AlfLtS4PMdijAmP2S8/hKH0RQ3ztxs89vgub/2oB2scNTPNroI5Igt/uH5Cpf3SYR+uA5NWGQLwffN8Xs1+ucGbK33MtUZVzVtTUqf2MNsrGlR+3/geE+HKlC2vab9jcZo3w/RBDQBTchVB+LGOX4WOk8d0WlWlbraqe5yGDAOlW54ozjhXQ87rpclQZ4rtvAm03aOBMq4uaW2e1K2xdSrtQ3vg4x38bjtqZebEs+np77CN/IzhnZaZ7ZOUtgSoH5PoIEaCz6c6PSGZPdNVkHTm6pttbMTXElM7zgebszRqMMr0mc6OqS+7BP4FwAqSXjAKWoizOVg2FLgsy2JMJ6+53AP18q2kzEG+3ehsuztURuwbVl/RdeAnLFtU/5Q0bL2ez7yfYfaS+sc1/we43w1sJfWQFuTsknavVOmz/P+l1agfNpmdUXVduOI2WH50CpiRROagCa0TRO+OWzRoYjzbHGJN+dYBttxLub1XAmdszhCRmKWMW3M9ybY7nFZYJ43rn6NmnpY2NA+yHgXf8zz7XzQyd8j5lu7u0BPJ+nWm3p7FRgD83DUbnKMmRoqKirUS3BSrjvxnVd+yCpoelO1rXZ2gnYaV6beuzI5ftoGic4Wrk45XYlji8ems1bLBACqSnhibFEB93AlC8trG56P4xEfv3lwzaOnGwLPOMMYdXdkqkO7Vzo5Q+wTqZvpGlAAf0o9ViRsduiF78P0q+nvLt5J9GrXdTXS1iTYFnesa1G73yj1CN8RZLbDKbMSTUAT0IRU9MnkBWijoT6mNuNW+RkDesC0u7uWdpElzMRdiXa0Xk7wTLb2NpKxrm7GKGNWB2idbfe4dfhe0u2+6R4fzXMvb3jfZLxzo7HU36RoO6oBv3eOeTmWRfvlZ8u9NASMxtBfHPitOv8PWcp+I8cyVUXTm6pttbUTdHX5uNhXnmt2XI1X/Mjxkv4xL/CRZXDV/77Vsg8ogLoSjhO7qYB7bHHoyL2SnnG/w3h6meM9tqUwQtT4PdjjD99jPXwv0D6WS7VDGHT5TezbY119/HnIuLexx6MFb1MatL3W1jgMyNRt2fdb1u5PSTF5QYqkzzJufkET0AQ0ITWL5OcCtFmBfrbJPH8cu1GdIVlXGK/zXH9ckoWwck0g3sxYxhXi3umhDqldLbfd4/BfjseWhvdNxrt4unHKaJBOvoyZOvtu/v8H87czMuFILqp/aMiZCxJvJ1hQ165I/o7jqmh6E7Wt9naCztxpLLXbZtBKuhVSf68zVTozp3Gltks+WZgBoBzCu1W2N/Q5bR+z5wq4j8a0PGkGzfdmgBg3h2qlxvc7K9WYhOyXqRnktYzz6RZQIJdl6sT83IqV0RZ7eZ9MOM2emP78zTiukmimGr3PzAfJmPn/hxtuNx22fOwsalmbfyz1y3ux2lLeG2gCmoAmpGaLeccuh4pu179i7LKg3ajf2MMysTIzz7IE250uOjlTMftPV/g+DZXxdEHaUCfbHRjvYCJM9R7znl5a+qyGTbtkxuP+Fmh607StkXaCGnbTZSJsjGt764wCGywAlEd4a/Hhhj5nn0XLBlv+7m3JqvbSJaBgdHL/ixQ/4ZVFE20LDhbz6lLZk+GJvGMtHGNt7WlUqr0S8oSlzLvQBDQBTQCAhsF4B4CdUBo7xe5kv8a7B2gUwdhgfzT0GWdKvltZ645OpH6SclZtAITZIVNX8lRlhYIt3MJHXlkqTobq8XEL62B7TW1p2+r72WgCmoAmAEDDYLwDwE4oDVfSkSHePUCjOBjo348a+ozBVduaNKXtW/PCA9hrmdihBFAWN6SasfbOWOye67yuxOgH4zi6O2VrePdYX+Ey6yRseOX2SzQBTUATAKBhMN4BYCeUii17r4rQTN4/QKOYL5NjXjUNFecvAQ3b0PL3rTHgvocGMFZQQNnopM5bKWd7bhKeCmGU8uCv0LiytqX18F7sSS2rzJClzL+jCWgCmgAADYPxDgA7oTRWiH3lzTPePUAjCX5ELm/Qc6kR87c0P7Fr2nc9xocu9BCd8PkqkxPvLuxheYi9nA/hlb87W1oPyxy29NGKl/uKpcyb0AQ0AU0AgIbBeAeAnVAaxxwfBqd4/wCN5FCgnx9oyDPNkZ8Odk0yt5XX/D/nTlDTt1El0GN0Z0lwZ8WLzjGtR2XZKvZk7xCfcKzRgy2ui1OW9qQf1NMrXu53MjVebB+agCagCQDQMBjvALATSsOWAEKPNbQBgEYyIzDINyEp6Gr5mdhTt+Mt4xX/b4dS0JDbTZVARQgnh7zVo3LYYi+TEDg+62RyLMVDDXxGXWV20rSVKJv4raU9DVf8+ZZYynwPTUAT0AQAaBiMdwDYCaXh2ho52sKXrjOJMwIHM4vQZK42pK+fDujWeSGhpzJLJq/W2EeVQMXYFjKyzvWgDH9ZbJ/9vJpYaJix7rZntSGbGFt0qUze2u1rH2stbelTDezIQ5ZyH0IT0AQ0AQAaBuMdAHZCaWwX+yr2Oq5u3STZ4iiOhM69Rl+ABhPMxVDn5KBnzYfxCl7p//NQWMEO1WeDTHZini7x3jPFvsBgkNcSa+z4LD/DoWxs6HPet7SPD47f3rD8dkcNnvFuxfoAmoAmAAAw3gFgJ9SaS2J3su+t4bOE42F+THDuaksdDNEfoOE8kfrPoA/wGidxUX7GGUTDoOro9t1gmI2ycsHsEmIvp2FN4KPwtTQ7IeSYpY2MW363SKY6Z+uwUKVPJocU800ioAmAJgBAXWG8A8BOKJV3Yneyz6vhszwKPcP1BOeetNTBLPoENJz1FTI0IDtH5GcIoE1UB9QEXUF6MzD2XinhnrYVTX/wKrxoUsixwDtqeki9UUsbeRijLb2SeoQt22h5vmtoApqAJgBAw2C8A8BOKA1bAojuB0Ld0Njy4RnKPQnOfxo69wV9AlrCM9PmV1MVtaa7Ck+3YpG0GurahrsrHe4W/EHz3WL77OQVONkX0JcdLXlmm9N1Yeg34RivunClLotUzkr1d3CiCWgCAADjHQB2Qm04KHYn+/kaPsvGGB9DLnTFUXirLwkooC10Y7NfoCpqzZvO8V4mQhcA1JXZMpGUuchkg7bkV9+FpMk+1slE3PHZLRsbw7bhWvO3hcZWDv5NF2vMqdHzvQyVX591JpqAJqAJANAwGO8AsBNK447Yneyba/gs4XAvSeKxD1nqYCv9AlqErtZaQjXUmgVSLwcPQK94K81I9g7ljI3jDlu5e4x0juM1e665lud4hiagCQAADYPxDgBKw5YAortyo6+GzxOOx54kjuJVSx3000QAAAAaxS9id5Qup2rAga5a192NmqxJHe4aW1IXctyWidVm02v4TLYkn6fQBDQBAKBhMN4BQGloUs89lqOOq9ht8dh3JTj/39C5j2keAAAAjUNjAu4PHVuoFmgZN2Wq02EdmoAmAAAw3gEAgC0e+4KY526wnHuSKgUAAACABjISsnt1dX4f1QIAAIx3AAAQjsf+PsG5D2Wqk309VQoAAAAADWOVEH8cAAAY7wAAwEHYUR43HrtNeJndBAAAAIAmcsJi+x6gWgAAgPEOAABsCVx3xjz3kUV471ClAAAAANBAHkv6EIsAAACMdwAADcYWU31+jPM0qdGo5dwjVCkAAAAANIzpneNHyO59S7UAAADjHQAAKMOSPB67rn5/0znuyVQn+3KqFAAAAAAaxpDF7r1EtQAAAOMdAAAoDyR5PHZNlPq6c1wInfuF6gQAAACABnJFpjodtlMtAADAeAcAAGnisS8z56zvHP8K2aYBAAAAoPm8D9m9ag8PUC0AAMB4BwAA62XqDOU8z+9VWF91juuOc/dRpQAAAADQMAYtdu9jqgUAABjvAABASRqPXcPDfO4cszvHZSHbNAAAAAA0n0MWu/c41QIAAIx3AACghOOx+8K97Da/2SUTYWZGQue+s5xzunPMp5oBAAAAoMbclalOh5VUCwAAMN4BAIAtHvt1x283mN/eMv+9WaKzTR+WieSo/VQ1AAAAANSUfovN/IVqAQAAxjsAAFBsMdVfWX63qXN86xwfZSJMjHLWcu5Q6No/OscqqhkAAAAAaswmi917k2oBAADGOwAAUIYtAqrHGZlIcKoOdQ338sMcawLnPrSc13XAa6KML+ZcAAAAAIA6c95i9x6kWgAAgPEOAACUB2J3stuO/aFzRy2/mSsTK9g1MeoTqhcAAAAAas7yzjFusXu3UjUAAMB4BwAAtnjsruOE5fwfnt+/7xxzqGIAAAAAqKmdrEneTspEyESbvfsAexcAABjvAAAgHI/9H4uYqhP+F8f5tx0CrNeZR/UCAAAAQM34UyZCHvoWkwSPH8b2vW+ODVQhAAAw3gEAtItwPHZNWqox1Mc6x0jnuCYTsdVdzOwcF2VitlO3FGnCVF3xPkDVAgAAAAAAAAAAAEDTCcdjn02VAAAAAAAAAAAAAABEE47H/poqAQAAAAAAAAAAAACIRzge+1WqBAAAAAAAAAAAAAAgHho7Pehk30mVAAAAAAAAAAAAAADEIxyPfR5VAgAAAAAAAAAAAAAQTTge+3uqBAAAAAAAAAAAAAAgHhtl8ir2P6gSAAAAAAAAAAAAAIB4nBfisQMAAAAAAAAAAAAApOKTEI8dAAAAAAAAAAAAACAx22Syg/0vqgQAAAAAAAAAAAAAIB7PZbKTfQ9VAgAAAAAAAAAAAAAQzdLOcSVw/E6VAAAAAAAAAAAAAEDe/B+W49Ypquy/0gAAA+50RVh0TWF0aE1MADxtYXRoIHhtbG5zPSJodHRwOi8vd3d3LnczLm9yZy8xOTk4L01hdGgvTWF0aE1MIj48bXN0eWxlIG1hdGhzaXplPSIxNnB4Ij48bXN1YnN1cD48bXRleHQgbWF0aHZhcmlhbnQ9Iml0YWxpYyI+JiN4M0M4OzwvbXRleHQ+PG10ZXh0IG1hdGh2YXJpYW50PSJpdGFsaWMiPiYjeDNCQzs8L210ZXh0PjxtdGV4dCBtYXRodmFyaWFudD0iaXRhbGljIj5DSyxldmVuPC9tdGV4dD48L21zdWJzdXA+PG10ZXh0IG1hdGh2YXJpYW50PSJpdGFsaWMiPihyLCYjeDNEMTspPSYjeDIyMTI7JiN4QTA7PC9tdGV4dD48bXJvdz48bW8gbWF0aHZhcmlhbnQ9Iml0YWxpYyIgc3RyZXRjaHk9InRydWUiPig8L21vPjxtdGV4dCBtYXRodmFyaWFudD0iaXRhbGljIj4mI3gzQkM7cjwvbXRleHQ+PG1vIG1hdGh2YXJpYW50PSJpdGFsaWMiIHN0cmV0Y2h5PSJ0cnVlIj4pPC9tbz48L21yb3c+PG1zdWI+PG10ZXh0IG1hdGh2YXJpYW50PSJpdGFsaWMiPiYjeEEwO2o8L210ZXh0PjxtdGV4dCBtYXRodmFyaWFudD0iaXRhbGljIj4xPC9tdGV4dD48L21zdWI+PG1yb3c+PG1vIG1hdGh2YXJpYW50PSJpdGFsaWMiIHN0cmV0Y2h5PSJ0cnVlIj4oPC9tbz48bXRleHQgbWF0aHZhcmlhbnQ9Iml0YWxpYyI+JiN4M0JDO3I8L210ZXh0PjxtbyBtYXRodmFyaWFudD0iaXRhbGljIiBzdHJldGNoeT0idHJ1ZSI+KTwvbW8+PC9tcm93Pjxtc3Vic3VwPjxtdGV4dCBtYXRodmFyaWFudD0iaXRhbGljIj4mI3hBMDtzaW4mI3gzRDE7JiN4QTA7UDwvbXRleHQ+PG10ZXh0IG1hdGh2YXJpYW50PSJpdGFsaWMiPjE8L210ZXh0PjxtdGV4dCBtYXRodmFyaWFudD0iaXRhbGljIj4xPC9tdGV4dD48L21zdWJzdXA+PG1yb3c+PG1vIG1hdGh2YXJpYW50PSJpdGFsaWMiIHN0cmV0Y2h5PSJ0cnVlIj4oPC9tbz48bXRleHQgbWF0aHZhcmlhbnQ9Iml0YWxpYyI+Y29zJiN4M0QxOzwvbXRleHQ+PG1vIG1hdGh2YXJpYW50PSJpdGFsaWMiIHN0cmV0Y2h5PSJ0cnVlIj4pPC9tbz48L21yb3c+PC9tc3R5bGU+PC9tYXRoPp4n5GgAAAAASUVORK5CYII=\&quot;,\&quot;slideId\&quot;:477,\&quot;accessibleText\&quot;:\&quot;Error converting from MathML to accessible text.\&quot;,\&quot;imageHeight\&quot;:13.835616438356164},{\&quot;mathml\&quot;:\&quot;&lt;math style=\\\&quot;font-family:stix;font-size:16px;\\\&quot; xmlns=\\\&quot;http://www.w3.org/1998/Math/MathML\\\&quot;&gt;&lt;mstyle mathsize=\\\&quot;16px\\\&quot;&gt;&lt;msubsup&gt;&lt;mtext mathvariant=\\\&quot;italic\\\&quot;&gt;&amp;#x3C8;&lt;/mtext&gt;&lt;mtext mathvariant=\\\&quot;italic\\\&quot;&gt;&amp;#x3BC;&amp;#x3BB;&lt;/mtext&gt;&lt;mtext mathvariant=\\\&quot;italic\\\&quot;&gt;F,even&lt;/mtext&gt;&lt;/msubsup&gt;&lt;mrow&gt;&lt;mo mathvariant=\\\&quot;italic\\\&quot; stretchy=\\\&quot;true\\\&quot;&gt;(&lt;/mo&gt;&lt;mtext mathvariant=\\\&quot;italic\\\&quot;&gt;r,&amp;#x3D1;&lt;/mtext&gt;&lt;mo mathvariant=\\\&quot;italic\\\&quot; stretchy=\\\&quot;true\\\&quot;&gt;)&lt;/mo&gt;&lt;/mrow&gt;&lt;mtext mathvariant=\\\&quot;italic\\\&quot;&gt;=&lt;/mtext&gt;&lt;msqrt&gt;&lt;msup&gt;&lt;mtext mathvariant=\\\&quot;italic\\\&quot;&gt;&amp;#x3BC;&lt;/mtext&gt;&lt;mtext mathvariant=\\\&quot;italic\\\&quot;&gt;2&lt;/mtext&gt;&lt;/msup&gt;&lt;msup&gt;&lt;mtext mathvariant=\\\&quot;italic\\\&quot;&gt;&amp;#x2212;&amp;#x3BB;&lt;/mtext&gt;&lt;mtext mathvariant=\\\&quot;italic\\\&quot;&gt;2&lt;/mtext&gt;&lt;/msup&gt;&lt;/msqrt&gt;&lt;msub&gt;&lt;mtext mathvariant=\\\&quot;italic\\\&quot;&gt;&amp;#xA0;r&amp;#xA0;sin&amp;#x3D1;&amp;#xA0;J&lt;/mtext&gt;&lt;mtext mathvariant=\\\&quot;italic\\\&quot;&gt;1&lt;/mtext&gt;&lt;/msub&gt;&lt;mrow&gt;&lt;mo mathvariant=\\\&quot;italic\\\&quot; stretchy=\\\&quot;true\\\&quot;&gt;(&lt;/mo&gt;&lt;msqrt&gt;&lt;msup&gt;&lt;mtext mathvariant=\\\&quot;italic\\\&quot;&gt;&amp;#x3BC;&lt;/mtext&gt;&lt;mtext mathvariant=\\\&quot;italic\\\&quot;&gt;2&lt;/mtext&gt;&lt;/msup&gt;&lt;msup&gt;&lt;mtext mathvariant=\\\&quot;italic\\\&quot;&gt;&amp;#x2212;&amp;#x3BB;&lt;/mtext&gt;&lt;mtext mathvariant=\\\&quot;italic\\\&quot;&gt;2&lt;/mtext&gt;&lt;/msup&gt;&lt;mtext mathvariant=\\\&quot;italic\\\&quot;&gt;&amp;#xA0;&lt;/mtext&gt;&lt;/msqrt&gt;&lt;mtext mathvariant=\\\&quot;italic\\\&quot;&gt;r&amp;#xA0;sin&amp;#x3D1;&lt;/mtext&gt;&lt;mo mathvariant=\\\&quot;italic\\\&quot; stretchy=\\\&quot;true\\\&quot;&gt;)&lt;/mo&gt;&lt;/mrow&gt;&lt;mtext mathvariant=\\\&quot;italic\\\&quot;&gt;&amp;#xA0;cos&lt;/mtext&gt;&lt;mrow&gt;&lt;mo mathvariant=\\\&quot;italic\\\&quot; stretchy=\\\&quot;true\\\&quot;&gt;(&lt;/mo&gt;&lt;mtext mathvariant=\\\&quot;italic\\\&quot;&gt;&amp;#x3BB;r&amp;#xA0;cos&amp;#x3D1;&lt;/mtext&gt;&lt;mo mathvariant=\\\&quot;italic\\\&quot; stretchy=\\\&quot;true\\\&quot;&gt;)&lt;/mo&gt;&lt;/mrow&gt;&lt;/mstyle&gt;&lt;/math&gt;\&quot;,\&quot;base64Image\&quot;:\&quot;iVBORw0KGgoAAAANSUhEUgAABeEAAABcCAYAAADpsH6TAAAACXBIWXMAAA7EAAAOxAGVKw4bAAAABGJhU0UAAAA870vuGQAALFJJREFUeNrtnQ2oFUeWgA8PkSAiEVccccQgIg8RERxxghOMICIiIjLBESdkxCGIiIQgOMERI0Eirjgi4hBERII8MK4jWXEEEZEgEjZkxXWTYBARERHBCUZexASyt/bVzat7bt2+3X37p/r290Hhz+2urj5ddU7VqapTIgAA0G/Mb6TXVXoFsQAAAGArAQAAAAAAAKA3xjTSw0b6mUQKMAEAYCtJJOwtAAAAAABApVnBwJOEUwAAAFtJwt4CAAAAAABAPhxj4EnCKQAAgK0kYW8BAAAAAAAgHx47A7B/CXFuAQAAsJUAAAAAAAAAkAm/k9ZVUL9HJAAAANhKAAAAAAAAAMiGv8moU+HHRnoZkQAAAGArAQAAAAAAACAb7suoY+EfiAMAAABbCQAAAAAAAADZoLfX/wmRAAAAYCsBAAAAAAAAIBvc7fUm/RqRAAAAYCsBAAAAAAAAIBvc7fWfIQ4AAABsJQAAAAAAAABkw2+kdWXfVkQCAACArQQAAAAAAACAbPhQWh0Lg4gEAAAAWwkAAAAAAAAA2fC1jDoVriAOAADowA5pdUTvwlYCAPQ1u5Tefw+RAAAAAAAk51eN9KPTsf4rIgEAAA+bpNURcxBbCQBQCw4q/b8JkQAAAAAAJGOz6lTP78N3XNNIQ430oJFeNNJwI91opD2NNI0qgLwBoCsrla04g61EdwPyhlpxRunBFYgEAADisr+RTjbSTWVM0qY1iBQAKsglR4/9V5+922w7oI3S3c8aaT3VAHkDQEdmNdJ3Tju+1UjjsJXobkDeUCvGW/3frKdPrH0AAABIxG3V8THGxXfY0hhrfMys77uNdMe5ZzJiBICK8XIj/eDosff76N1ebaSnEn8i9U2qA/IGgDbGSqvD0DgHZ2Mr0d2AvKGWzLJ2wPWbjEUsAACQhFuqw/N2zPsmysgM8ANECAAV5I9K9/2uT95rSiM9bqTnjbRXRsIGDNjfZjbSbhnZ9q1XnbH9G3kDQCsHU/aRsZXobkDe0J/o8FwHEAkAAMTFdH5eKEOSpLNjYvmdRowAUEH+4ei9b2Vkt08/cKqR7kn0FtlFdiDs6v69VAnkDQC/sFC12SvYSmwluht5AzS4qurpAkQCAABpBhi3Et5v4sq/gxgBoGLo7fV/65P3miMjsYtnxrh2j9L/N6kWyBsAfsENQ/OTbe/YSnQ3uht5Awxau9CspzcQCQAAxGGn6ugcSni/WQm/DDECQMXQ2+v7RY8Znb4lwaDYlcEw1QJ5A8D/s6nH/jG2Et0NyBv6m0Oqrm5CJAAA0I3LynisRCR9y0uIIFPGIIJK426vv1tTGQww0EXeAOBtq/ectmrCNk7BVmIr0d3IG8BhqrSGT7ono+ccQL3B7wL9Cj6wDAT4kxpkjOnSKYLqMaORLsrI9s66s1pGdm/cs50mU+cf2P9blyAfswXRHEr8JiKtbMfoe0f3HauxLNyB7pd9/J5mBd4d2+7PN9Jk5A01tmEQjT50r66r4LGV2EpsJWA3o9GHd29B5LWmLL9LKLob+lsP4gPLgDXKaJzvcv1HQuiZqmEayFNrDMbXWA5LGukrVd99yZyJEDfm69v2nrONNJGqVil+r777mprKYYqSw84+fc/DnrZ+FXnXkp3WJj6s2EA5DxuWNx9J+wGL3ZL5NiEcbqdlPbOm7QVbia3EVgJ2M5pZwhkGMEJZfpdQdDfUQw/iA+uRI0r4UQesmlkPc6BOEavhpzXSezISKueZjMzU3G+kfdK+tWdeI73VSKdkZFZmUUS+q+07fGGfkUd5xMpocSOtb6SjMjK5ccVzzXZb4U1+33Qpe1LMjobj9ruek3pvG9HnHphvMd/p6O/vwQlgwjeZbbK3azxIryJDzvd+XOP28a4jBzO4mtCH7/hGRIdjGfKuFSs9dWBFzW1YEUyyjpunEW3xAwkn3MtiVbZL2EpsJbYSeWM3sZsRXFL5vUbVqRVl+l1C0t1QHz2ID6wHvlGCnxMxgDKO65M5l8fMpJiZPBMi53M7ENIdgOP2/9bawcHnEn8L2KcSf9V/0vI0udhhoLnDucY49W94rvkqQzledd6zzmGE9nuUj4+96rr7CTr9y2VkIuWRo9ggXPT2+k9qKoexMrINrZ/PAzG67659z6X23xulnNAKdZB36Bz32N2PsWGlyv9n288KiWOqfHXdcoutxFZiKwG7GY8NKq/jVJ3aUKbfJSTdDfXTg/jAUjBNCdxsGV5mk5nhXiUjK7nN4Oih5L8NdYnT6RryKDC3nJqTMTsG73XJJ6vyiFKAJg3a/59p891jK/hcaY3J3ytmwuRLm991qfehIHpm2EymzIjo9D9R1+9P8Ky19p4n9ptCuKxQ3/n3NZXDbkcGu/r0HY3Neubo3yan7Xt/gbxrxQGPMyHkgXKRNqwIjorfCR/SChrT13uq+mVjsZXYSmwl8sZuYjcjGGPtRTOfZ8JZenWgbL9LSLob6qkH8YElZJMki9P5XPLbWrNORg+I9c3STFVGTbPA+f1Gl2edsNc9yrE8Bne1fHOFuzkgwxyGsEoN+LrlFRcTe6y5M8BMnEypcf02dfWBqsPnutyjV3sMS7J4bnvsfQ9sHYEw+Zvzjb+Xek5UDTqDhX5erWM6oTsiOgzPkHetmKd0vPkmoa7cKMOGFdEedd8ytAMXteP5LLYSW4mtxFZiN7GbMTin8lpO9elrQvC7hKK7od56EB9YAoak/dAbYyxW2mTip5vV3M2wKadzKscqpwxPOigwNzZgp5A4wzI60xM18zzQJZ+syrNHWmOdmudek/Ztze5hLo97lOUFJ68lNa/fb3oG+xu73OOLqbY+4XOv2/s+l3rH4Q/ZMD12vu9/1lAGZsb7pn3/M338ngP2W/tWsc6UeDuikHf/8Zrtz5i0KOBylmXD8uSBp3x7A5P7IVW+zdhKbCW2EluJ3cRuxuBtlc8hqk5fU7bfJRTdDehBAz6wmI1Wxy3vdLLtDPv7hhzKYWLQD0v0wbCTnYGAUSSDHfK66OTzasQzm07vpTmX57qTz0JriA91qfRDPchyN0a/hSGPMum2cmOB9B730NSh5i6Kg3yG4Pit+r5/rKEMjtdkkDtWOp9z0pyMfYG8ARtWCLPFv8sytAUDX0q8s5KwldhKbCXyBuymy6CEvdMLsiMEv0souhvQgyL4wGKxKIGReMk24Ky3NBvlcEtaDwHQK9jHyehBFyatjsjPjQu/LuI6s+L/Zs7lGe9UQhN+xmxvNjG5fLNCRyT+LFUnFjp5fCfhHcZWBvc8yqTbrNxLks1W+Y+c+xfzKYLi351v80MjvVyz99/KIPcXilghgryhijYsDzZ7yjYsYcXMHeP03Zrlw1ZiK7GV2ErAbsbFXcz3k7AitB+pit+FlfDoQXxggbFbCXlfxLVmZuRCDmXYpsrwnvp9urTG2eq2WsoNEdPpMAEzY2i2Q6/KuTzu6vaTtjHM7nDtbefaaSll6U4e7KZ6/z8vPMokrsFyU5pYau5KiFt8iqAcLPedb/PPmr1/M9TWp1SFQjqnyBuqasPy4JynbEOByXyZKt95bCW2ErCVgN1MwHmV1zI+S99RFb8LTnj0ID6wwLgq8Q8OMbMYb2T8fLPyyY0NamaKmw5oE/5mr/3wz+zfJ8bIc52T36kO1+ySkbA1eZfHPdzADGS2d7huusQ/ULYTm1S5p1C9M1VAabdxfebk8TafIwheV9/2zzV6dxN+y6zOuSCsynHb+nfIG7BhuTPQ4X1Cs406juYxbCW2ErCVgN1MwDGV15t8lr6iSn6XPHU3oAc7gQ+sA+OkdbvtCyl+O/Bq9ZG/kRFH9VVbtisysjUxSQicFU5+vtUUxpn+yP6Zd3ncFUQ3Yyry/SkHtu6WkytU71946lEmY1MooLQzyO7OjHsS1pb7uvKh+ra/qsl7L7Lt4bKMbDeDkcH+z9YmIG/AhuXLMvHHg58WmMw/wnmCrUR3YysBu9lDGZjM7V+q5HfJU3cDejAKfGAdWKsEXMb2vxOqDMbZbWK1r+qhIzZDWp3omisRA6osy6MPH1sTce0Z6W272jr1rO1U71/41KNMlsY0WFlsSZzLYD447jrf479r8s5mW5g5SPqaZH+uR5UZ7+h65B0eRn8elZFwbcO2I2js9MSM8jcHtC/EhhXGAU+5QtymekaVcRW2EluJrcRWYjexmwnQC/tOUzX7pi1Uye+Sl+6G8OtprXxgT6T1IKeLtgBxmSQjztpmWp3gvm124PDQfjyzsj0qvIzeJvVOCZXupirD9AzydCuP3npjHOrHCyrPVmkNRdOJAVu5ezmc7JIq92slfEtT7jm23ho5mxivJrTOYc+106yy+c6++4Ecy/WeR5ls6XLPBM8993sog3s4z3VsTan8Vn3Xv+T8vPUycuhyM62Ned9hq6ObaX4PZZhh7cKXGQ7C+oXmzqksJ6GrKO8Q9bfPYetOsJuyTrZ2+qJET3SbbcIrZeTQc9MHuGL7Sd3OwnGZbtuv2a12IaLOmAn7HVZ+L6yDaW/FbVhefT6TDgXYHi4G0KfCVmIrsZXYTexmde3mayqvixWr30YeZqe+mTy4Z8ey5ts8tf/X6+T0eKv3T1od8Mzm/9w+b8jqnRDaQoh+lyJ0d6i+HeopPjAvG1XBTSWYmaAT6t57LaaA3Rd8aAXcbbvBbfWsOSUohmFJHqcoDs0YSO72iZW28bxUUHnOOvnsjWmk0xxOZjqublihn6TY7R4fN9JXqgxu0gOpNVZBFxUTdqbnWd0M0dIU9yQZ0M9mPFca76tvMSvn513p0h58TPXUv0kpnz/FdhJuxcxji4QXGiIvxjt28FRGeVZN3qHq730q/w8cOY23cnuirpnnyWeJ02Hu1Mld3sGurrHlOCejE+Vu2ua5b7G0blF2064K27AsmNpBLisC1A26bo3DVmIrsZW1tpXYTexmmnbj5vW4Iu3dtMcD9vsbv4iZQFlkfQsDyld1OoXPweR/SEYndIZsnWvmv1RaDzy9kcL+ZNUWQvS7FKG7Q/ftUE/xgXVEx5M8HPO+Ic/HiEJvmTVO5skxnjNL3fcw4/cfiDlo0QY+bt7deKryNI3yTowOXFbl0YePLYi4/4MOymq7VSDd0Fui7hWs4M0A2qxmMWF0znsarru6ZX1Eh+5kjmU8K+0HTEyIuH5NxuU7qfLaKVAWXzvf4eucnzXGo1PirPbaoO652UMH5ZbVfXHsghkI3Zf6xGw75cj4eEYdwqrJO0T9PU/lvaPDdYvUAKGbHE3YgwceW+C7z2y1vyCt57ropBdXrI8YsPRqm8u2YVmwUfyHPYWob7TzqI4HRWIrsZXYSuwmdrM3vRZaSLhumDr9yJbXHKroiwgwRdJPlJhwFE2novlzeYSOcOuRuXZuyW0hFL9LEbo7dN8O9RQfWEeWpOwY6lmkqO0tBzxKYHLM52xR936c4buvdgYwZlJgasS136hyDHbJ28zOxIlp9djJc5GVzYIY92VVnqUJlPN159rmYbFm68y5mPL+WJX5bInKfrkqyw2lMJtbUY54GvjBHMs129PJey/i+rc95Xu3h+fr9lZEXLaVEUYxj7SpAp3LVyTZJGcWnYQ0sY/1ZOzhFM82M+if287B1C7XGmO82XYe6jJBtE2yWW3VT/IORX8fl/irkJtlibvC7LIkX91hvufdCNk0O+zN3Yuv2U7yG56Ob1VtWBYMSXir8zvxXPLZpVkVsJXYSmwldhO72bvdDO1w9Lht3XzzThEVtNP1QYy8xypnnKl78xLqnm8kngMyz7YQmt+lCN0dmm+HeooPrOtHdB84HOOehZ57On3E+R4BJYl59IXkd6CE3lJ6JuLa/eraExHXmg6YmfWKs9XjqpPnI4kfqyur8uxNMChwG4aZWTQzrDclepbK5ZaEs9pteYcB0XTbiT7VYfBkOlmDOZdtuyrbE+m80uqYp32t7OHZulNZxNY1nPDt/EWV+bc5P2+3et7RmPc9UvetTvjcsZ5BU5xk2uFk6X8WSPuqy/U95Ncv8g5Ff+tt6d2+ZVynwIC0O1fjnoVzJsIpuSpisJG0HxiqDesVI/unkjw2ZVn8LPV2wmMrsZXYSuwmdrN3u6nHfqGyyynnHYneiaQnP7tNLhh/xmdKDotjlGlQ0oU3yasthOh3KUJ3h+TboZ7iA0useOPM5O5U90TFB9fxdT5L0AHyHQBgnL5ZxYQ/ncCAmpnyx9Lu+J7tlNc4pW/Yyhq3MV9M2SnPqjyfJ6i4epvfA4l/IOyAtM9uHZXyeFOVZY0t43UrE3dL93hbF43xWlRQ+c5JvEmW8x6F8VIPz13haXOLc37XKjrh/03y3fbv7jq5L/mHGNB6Ok6M27meuje2x3oeNx2X/sd0Ou5Kb5PY/SrvUPS3Hji82uX6xzEHQYs83yBuv+eOuq/5zub+p+I/gGqsp9NbVRvWK692aAODgeqJ0J3w2EpsJbYSu4ndDN9uVsEJ/07CunNK4u+MGKfsSVTYDZ+PI83uubzaQoh+lyJ0dyg6jnra24RPbXxgaeKA6RXknWZRZnte5o0Y+R+Q6ENWmofI9rrV0DiQb6s8o1gs7Y5vnU5JvPiQugKlORCi1/K4pwrHiXf6hpXRc9u4piQo6zRP2TaWqPg/Vo12nK1Ppv7PKLAcZuLFzNRuU9/pJU87e9Nzvw4LdbPH8izwfKd1Ocugak5441T4bxnZepwHr0ix2+sHJF2M263S27at3T18wwXS/5xTOqr59/kp8+sneYeiv3U87m5bfc+K/7A3jV7oEPcsnMEO9zUPvBqK2fG8X2Eb1iu+dnInYD0RcjgabCW2EluJ3cRuVsNuhh6OZoXEjwDQxEQAaB7aaZyNk2P4YzqFJEoivzg+pTzbQoh+lyJ0dwg6jnoav57W3gc2IeELjJH2mbVOq6H3SLuDP7TDgdzDED6Kcb052MCEcDFbfIZtMn83pxLPTfH8oR6dglmXpyil1KlBFcVDpxxmRnGmrddFxaKdJ+3bxHTbM0rogrROlKxQ317L9FDG+qCIgW2V+HUjfet01Mfn8IzNSv55t+O054J8Sj3JjW2edt38+1jEU7r+9g0g4uxo2xBzcKFX255MWW+O2f83k/FfSucVIjoO4qkK27BeueYp09GA20KoB7NiK7GV2ErsJnazGnYz9INZjVPysZLJtAzz3yG9Taj5Vhg/L7EthOh3KUJ3l63jqKfx6ik+MIuOn3Smy/X6JNrbEdd+JfHD1pRFc6bQzKZMF8gL3wnG60sqi171sN8qmBsFPd8chuuLOWvSbM/1+8S/knut5/5lPZbtJannduY4vCLt2+b+msNz3Nnfbwt4r50pHE6TpH0ydmnA365Kuy0WSutqyxO2s1OFw7LqoL9dNnq+vdmSPquHPMdI+2rbuCsxtLNvpR10GXsTtQpoKKFtDtmG9doB/8lTpjUBtwcda3x8AGXCVmIrsZXYTexmdeymdj49DKz+6nAdJzLMe45HR59JmMdEzzcZLqkthOh3KUJ3h6DjqKf4wBKhZ1UOdLn+qLr+SIfrpgXc+HWDGS554FcH3pDiw5x0Qsfq2lXgwGihVT7mgJ9DHpl06vAtU4Nac57BSY9C7HWnyVjxhzSqO6/I6Ko+N/2rkX6V4XPM6sEfnfz/vYB3uyDJY9y+J+1niQwE/P2q4lgwHST3AJwH9v/WSxihOkKgTP2tGZD2A4t+tro67eF8vtVLcUJeaCfEsLUnxt5s6HKv7hBPqrAN64V14j9ocUzA7eGChDOJga3EVmIrsZvYzerZzWUqz/MB1V1fiIjXMsz/qqQ/SyBKb94uqS2E6HcpQneXreOop/jAeu5UdmugtyXeCqH1nheZJuEw1n7Ae7ZSQL6EZAzcLYtmVtHMJJ4r4LlGUT103nt5wsHZWGtUOs0gHs6oXeh8h2pedzs5FZrp7xk+608q798VMBjSq4cmxBi06EOaPw38G1bFsaC3/DW3+zVXIZwVKEt/d2JDhzqgD4GKy16Vz5cpnRBGb1+Kob8XJnheFWxYL5zwlOlS4O1hSMJZtY+txFZiK7Gb2M3q2c01AY/79E6FRxnmvdwjzysp8tncw9g567YQot+lCN1dto6jnuIDS4Rv+9aSiOtnSfwVQh9L+gNLisAYzCMxOtGQDaFsi9J1vjmzN1hQJ3ir82+9vedCzHzMjPFHHnnult5jYPoU0Mc1rrdmtd3dLoPIHzOsP/908n0s+a/AfE2SH/DyjkcG7wb+HavgWNBydWffD0trrNK6Uqb+juJSh3pwMEVe11Ue+2Led8jTQTeDgEld7tMhNj6ouA3rhYeeMm0PvE3sV+XdVlI5sJXYSmwldhO7WU27qeNz7w+k7ppz+37KcUzqW12cJm76kCeft0tqC6H5XYrQ3WXrOOopPrDE+LZvRb3A2+rayxHX3pawQ1pMFCiSUA4IWe0px5kCnmsMxFvq/073oAjfVfc2lf8Lq6yPpCwnMeFb2Srtk4n/65HRf2bwrJcb6QcpdvJDb5XvNpNsTpp/IO3b0hYI9MIi1YHTg8ATJTvYQqEs/d0Nc57Mkw6d08UJ8hnn6cjHDS/yjefZG2Lcd0XiLcSoig1Ly7wO329O4G1Ch9A5WVI5sJXYSmwldhO7WU27qUM7rAuk7r7t+T4bM8p7pvjDz6Vx5D30fJcpJbSFEP0uRejusnUc9TS6nuID83BQkp2Qe0Zdv6PDdVOlt5kW6D9mB1InDnvKUUY4ogHb3lwFMinB/XrVh1FuZmKpeaDQnpTlGu+Rz96a1933ZTT22Ssysu39R4+cet0O/ycpPqzApwmfaWaaLyhD/h3qrScmeRw1azp0VtbUXFah6G8fyzt0TJPEt1wr6eJH+87guR7jvjFqUDQs8WMqhmrD0vKuR4YPK9Am5qoyf4GtxFZiK2tvK7Gb2M0kfK7ynRdI/Tjt+UbLM8p7myfvNOHCFnryOVdSWwjR71KE7i5bx1FPk9VTfGDSHpfpUReBDUu8FR2+mEPT6QfVmgFpX6lwtIRy6FUPN0qSh1ZilxPcq8NC3ZbsDvqaK8VvX6vC9uet0noK+CeefP9LetsS724TM46Llwtok9oIRoXnmmltgI4LN4R6y9S545PneQnj0MWyCUV/R+kJn85ZGfP+Iyk72ps8z4xTV3qJAxuqDUvLZY8MqxLSYljp8TEltwFsJbYSW4ndxG5Ww276JhVC4bakO3A3Dj7H6c4U+Rz05LOopLYQot+lCN1dto6jniarp/jAPJX2QcS1Oh7i44hrr0k4K3MgHG5JudumZ3ka19aSZKFnbd9JcK+OAftGhuVakbJT2gtVOQhMK2rfCr8/pMzPbIEqenv9q5LsIKtL1ojvFnY5ZYUOcdApFukX9veXaiyrkPR30g5z3EG6tpFxt+XqXYrfpHReJGnLodqwLJwQzbS0Im1DL6hZHlDZsJXYSmwldhO7Ga7dXCbhHh497KkXWTnc7njyXpWi7/BY5XG+xLYQmt+lCN0dgo6jniarp/jApHVlRzfH+p6Ygh70vMAW+kEg7THnzhX8fB2zK+n2lyzRW/+WxLzPbJVxT4a+nHG51npklPequio64Q1/9+T9bcrB3x96NLBp2C7xY9ya3U0mDtwET92dhWpLxWJP/Vnb4dpmDL46U7b+Hog5gJkk7TETn8S8L008ct8uxbiHP+rVO9P6wIb55DOuyzW+A8zuV6ht6O3K+wIrH7YSW4mtxG5iN8O0m9qpFdIkjW9yPCueS+9RG7ao+5/JyE6oMtpCiH6XInR3CL4d6mmyeooPzPNhXyQQ2PqYDd7EQxwrAO0HiBU9yNWrHsqc7dedv7htxF1ZZRTRjIzLpRV1EbtYquqE/1Uj/cuT//YUeZ1w7v9eilnFdVbizSbPs/XVOBemqHvueYz3IlRdVyZL+wE5pyOufxbRqZsr5U0m1kl/T5f4q3R2J+hbder8PejQ6dUs9eigqTGepw97utWhw1s1G+YyW0bjkJo/X+1w3RGPDPdUqG3E+ZZlgq3EVmIrsZvYzTDt5leqTDMDqr++FcZZ4XOcJlm9PFba45xvLrEthOZ3KUp3h+DboZ4mq6f4wMS/xcHHBM91vsYwR8I6iRnCYqJSJkXGLvWteuilbppOlpl9PWQ7gUm3Hf2UQllPd4xUXlv49STaB1TbSP7q0XnG2ZAkRu1LykHxSUntYWWHTpQx3tc6dOhOqOsPev4P2rkk8bZnNnke0Sm6E3PwWGWy1t9paE4Wxll5q7fHxomxeqhL2zIOu7ue+/aq+67GfJ+N6r5D6vdXbdsfqJgNc9Fx3h92eJ/bnoHElIq1Eb1QZi62EluJraydrcRuYjeTMEfCDh98w2M3kthm8/1nd/jtqfTmONUOyJMlt4XQ/C5F6O4QdBz1NHk9xQcmrYcbRc0E687kjZiDgAsV67DsthXopsTbzga9K+UlBT13qWeQPT5lXuY+vXLgWsL8tFKN48R3HQp7Cvo+C6iyXevCY48e/VuCPF5X9/6xgHL7Tknf4nEq3LAdo+Y2+o+l87bC9TE6WTByoE7Sg1+a1y1W/79awlv1Grr+Tsub9tkHY17vlvd6jOsvqHvWOL+ZftlD8W/j/ULSxVY8JZ3Deky3bXldBW2Yb1DnpsldBhEm7S+pns+y3904iM5KsvitWwN5B2wlthJbid3EblbDboYcisZwXOKHM9EMWpuzusPvFyW9c9PsenIdieYbjSm5LYTkdylKd4eg46inyespPjDxB6D3VZoTMTr3elb5dsU6mPrgCDNzzsE+2bNeet+OnIZ9kt0E0QbxhzlJEodVnxTebdLHPdU6r5m5AeW0uEl1jcWfPXXBHBz3Ssz73Xi55gC7fyugzNs8ZX5oHQ6mHpiD/Zrb19xta9c7OLTM6p9hNQCCdpZ45B4nRuMLaY9ZarbvmcnA3TWQW5b6u9fB6v0YHcaxqry7UnRKm3HMJ1ldfMpzzxRJHytS74RsbgedaAc8xypowzRxDsvaIe2rtSYUVL4Ztl5d7FDWJHIyA093ldBjCS8UJLYSW4mtxG5iN8Owm/qwxmEpx4EZxTLPt4pzoORca8ujxuXvevKOc27HRGndPXdFup87U0RbCMXvUqTuDkHHUU+T11N8YBY9G3zRc42O6bRc/f6OtMdIq9KWv+niXzG1mX5wLpX8vmR3OnNcvpT0p9l3M2hpYq3p2dt9EZ2ko04H6a0cZfSqcKBy2o7s15768EnMe9328FlBZT4j8eLnD3Vxahkjb7auPYkx+Kg7vviITyTelsUnjvNnjh0omW9oVjjMqIHsstTfaRlK0Ddwdw9+J/EWJOjtmaa+mFUs38jIooCJMWzRlwne5yePE2LQ9t/Mqt5uixBCtGHdOvo/S+sqINOOHqjfVxdYvmm2P73U/qm3NC9NmN+BwG04thJbia3EbmI3w7CbOv7xgYrU404hwZqssfWn206y8R490+1wXuPEvOpcf0biL9jMuy2E4HcpWneHoOOop8nrKT4wizmA41HEgwelfatHc2Zkku1Mur9/JPFmWkJirzWeM62iuOlUWsie7VLs1iHfqocpPeb3xJNn0oNTNsvozK9JZjfGBMeQmQNEbzt1Me/Dcj6Q1gkFDlSOz4oOA/PfdLnvdUm3JbZXnsVwKlzzGO0XCa6FVi575LahR0fQwRrILWv9nZZLalAxGDEIuRuzE+7ytMM3fmqdCt06yyYlWenZ6XmmPzitojZMM9/jNNlv+7CmDultvrtKrutuSJlhSX7WzHT1PW6nyANbia3EVmI3sZv9bTeNXbijxq/TAq3Lszxj7udWbk2nnxmvmgn08/b3wzHzXqq+xSNpD1nntqlrzvO3B9YWQvC7FKm7Q9Fx1NN09RQfmFNxdDz3z+yH+0jaV7mbgcIpGV3pYYR4IsLghc5Xyvg0Z3a+oy+cC6Ziu6vP8p5t0qsePs8gz1elffLqQYp8zKDZxLa6YDt3L2x6apX0bom37SgL3A7Z21TTxPzD0yG40uWeD6V1W/6vC3JM6fagy325QyfN18H6IqIzACPslnTbM5ts6CD3cTWQXR76Ow3Nwbfp9/xkO6ebnXYyyXYa7zmduCQrmX1n9Dy2tqYT30n6wzh9MSwfRnS4q2DDfKyOcJy4K3g2BlDX3TpwNmUeocf4xVYCthK7id0s126GfoaIZlDaz2LzJTMOT3pg4yI1/r1n20/TCWdWYe+wddfUYXPex8wA20LZfpeidXcoOo56mr6e4gNTH3iX/XBnbdLGysQ5NDMSJ+3HNoeSjJHqMl/aA/xPknQrmyFdB/Gbir7DXNU2jlT4e6wNzJBVkd90MLZRsV/dWeR/FlRO3fk2nQYz821mzG90MT5msvIze+1dayBZ1VcM+22n6JH9+3hEUhgDti80z/n3CttXemzbw7DtlBqnwFuSfAWyCeF31eb1yNqTPFf1GGfgRfs840Q4KP17UOQUq6uu2e/03HbyTcffbOudGEg53fi8acMhjpfWBQJPAno/bCVgK7Gb2M1ymahsjXmPCRUp+xu2rty336D5Hc5YfdzL6lUzDjYLTG85/YRh++8hm//kgNtCP/hd+kV3U0+rRZA+MONcf+HphNaB5jYOyA93y8vGCpZ/QFq3HFU53uQtGZ35nE3VTM0xj2PhW/FPVP5WXffngsrobvm7zycDACidhcoe9GKH9QqxEGOQYysBAMrXvesRSW2out8FIA+C9IGtVIr6bo0+SDOmHOSHWSnkHsQxoWLld2fOqhy+ZYfzHm9RLXviV430vce54AsJ8L665tcFldGNcfsxnwwAoHR2ZtzX1vFVV2ArsZUAUGuWK116FpHUiqr7XQCyJlgf2CGlrI/X6KM0t/FCvriHdJ2qULnNVp9mfLU9FZa/2XL0XOp5cFVevC/+mJF6W93X0hrmqwh0jNsNfC4AgNK5ItmuXDd9lHvSepDXlMDeGVsJAFDcuNUNVWZ290xCLLWjqn4XgKwJ2gf2jcSP1xgSY52UhjEyeugB5M82qdaK8hm2bZgDKzZXWO6m89WMs8oqr+x4WVrjLTbTh841+jyBvxRUti3qubP4XAAApTLO9iey7mubEDfDTr5XJawznLCVAAD5M2D1vxtCdSFiqS1V87sAZE3QPrBpqgNqBghjSyyPOXxlpU3zI65zQ+ikPXhitr3/U+poYex06tnSgMtpQtCYHRLm9OsFFR/0XxMc8Hmx1eNY+EFGt9H/Rf32m4LKdVpaVxwCAED5/Qq3r53lAZ7rJOwdrdhKAIB8Oa706DpEUnuq4ncByJrgfWCblMK+UnJ59jpliQr/cdC57miK55jZ4uv2/iHqaaE0Vx6ZWPyLAiyfWUFmDm/YIdU+DdoM8C9bWe+l2uVWV/7H41w4YX//TLofRpcHT53not8AAMrHPSjvag75v6PsUEgh9LCVAAD5sVvp1ncRCVhC97sAZE0lfGBDSmnvKrk87jaqZRHX3XCuW5viOfsl27ickAwTq8ysNP+ukV5FHJkzUUZm/4zBXY84cuV1j2Phx0Z6zf7p23qfJ4tUWdiCCABQPncK6Gu/JyMhCJppJ7YSWwkAfU3Ieh/CAL8L1IVK+MDMKt9nqhNa5gyZWfnSjJf5QjqvQp4grVt6k576vES98w7qaylMl5GdFyaW6SrEkRkmxJRZyf+5EN+0KK54nAv/q/69rKCy7FPPnc3nAQAolUGll+s6CMZWAgAAFA9+F+h3KuMDe011QB+XXB73JOfLEde5sS8/T/gMc2r4Q/XerBQulzeFWdksMYdQbEcMhfI7j2PBTfelmO31ZuLygfPc23waAIDScWOiP8NWYisBAABKAL8L9CuV8YHtUZ3fsuMhfuCUZXfEde7BI/sTPuOCc+8p++dq6iwA9MgnEY6FvxdUhrckrPBiAAAg8qkQexxbCQAAAAC1xoRledNJZW/FdLepRm1HdVevrEiQ/zbnvvON9IYUu/UVAPqX+dIa19ZNawoqw1Gr20w6J8lDdQEAQLaYld0vHHuwEVuJrQQAAAAACGWQEhUP3g1Z80Lib1ud7+RvDqWYZgdC5t+TED8AZMCHHqdCEj0FAAD9xQplE6YhEmwlAAAAAECZLJN48eCvOtddipn3eBmJ96hXIR22/x6L+AEgA15upO+l1bHwH4gFAKC2HHTswS3Ega0EAAAAACib3dI9HvyiRnriXLczZt4nnHsuOv/fjAk/gPgBICPekVbHwu8RCQBAbbnp2INDiANbCQAAAABQNhelezx4swr+lHNdnJOd1zvXN8PQNGkelAUAkBUvNdJdq1t+sP8GAID6MVVaHc2rEAm2EgAAAACgTMxK9G7x4I0zfUhGD28djpHvzEZ66gx+Nqnfm6uTAACy5A9WtwwhCgCA2rJRiHmOrQQAAAAACIglEh0P3hycer+RBhvpJ3vdGef3ydIe19048q+LPwxNk+/E74QnRjwA9Mr/NNIfEQMAQG0ZkuTnGGErAQAAAAAgN3ZJdLzMczIS/32dc91m5/cLjTRL3XPAudashp/myfe5/d1dmTSnkfbzSQCgR0zYgfGIAQCglgxI627M7YgEWwkAAAAAUDYXnEGKdoAbZ/otO5g56Vw3aH8/IiOHO7ksk9YYnJs6PNcXW35IOsekBwAAAADoxmuqL7oAkQAAAAAAQJm48eBNutNI0xtpYiMds7/Ns9fecK4b10j7Gum8ys+Epnko8bb/DstoLEpTDrO6/pH4Y9IDAAAAAMTB3ZH5HHEAAAAAAEDZ6JVCOrmr2J+r375spAkqv4vSPQxNk+ue5+3mkwAAAABACqZKa5hFk8x5RoOIBgAAAAAAymSnM0h5ogYte9S1xkFuVq8/a6TD0h5D8l11/+Yuz9bX3xHiUgIAAABAMi5Lawx4nYwj3iweMTs4lyMuAAAAAAAommY8eOOAN6vejZP9ZiOtLeDZJuzMCRlZYX+1kWbwOQAAAAAAAAAAAACgXzBO8GaImSHEAQAAAAAAAAAAAACQHYtldJvuFsQBAAAAAAAAAAAAAJAdO2TUCT8PcQAAAAAAAAAAAAAAZIc5nMo44IcRBQAAAAAAAAAAAABAdph48C9kxAl/BnEAAAAAAAAAAAAAAGTHKhkNRbMNcQAAAAAAAAAAAAAAZIdZ/d50ws9CHAAAAAAAAAAAAAAA2TBHRh3wFxAHAAAAAAAAAAAAAFSN/wM+OMI3EF1E8AAABWt0RVh0TWF0aE1MADxtYXRoIHhtbG5zPSJodHRwOi8vd3d3LnczLm9yZy8xOTk4L01hdGgvTWF0aE1MIj48bXN0eWxlIG1hdGhzaXplPSIxNnB4Ij48bXN1YnN1cD48bXRleHQgbWF0aHZhcmlhbnQ9Iml0YWxpYyI+JiN4M0M4OzwvbXRleHQ+PG10ZXh0IG1hdGh2YXJpYW50PSJpdGFsaWMiPiYjeDNCQzsmI3gzQkI7PC9tdGV4dD48bXRleHQgbWF0aHZhcmlhbnQ9Iml0YWxpYyI+RixldmVuPC9tdGV4dD48L21zdWJzdXA+PG1yb3c+PG1vIG1hdGh2YXJpYW50PSJpdGFsaWMiIHN0cmV0Y2h5PSJ0cnVlIj4oPC9tbz48bXRleHQgbWF0aHZhcmlhbnQ9Iml0YWxpYyI+ciwmI3gzRDE7PC9tdGV4dD48bW8gbWF0aHZhcmlhbnQ9Iml0YWxpYyIgc3RyZXRjaHk9InRydWUiPik8L21vPjwvbXJvdz48bXRleHQgbWF0aHZhcmlhbnQ9Iml0YWxpYyI+PTwvbXRleHQ+PG1zcXJ0Pjxtc3VwPjxtdGV4dCBtYXRodmFyaWFudD0iaXRhbGljIj4mI3gzQkM7PC9tdGV4dD48bXRleHQgbWF0aHZhcmlhbnQ9Iml0YWxpYyI+MjwvbXRleHQ+PC9tc3VwPjxtc3VwPjxtdGV4dCBtYXRodmFyaWFudD0iaXRhbGljIj4mI3gyMjEyOyYjeDNCQjs8L210ZXh0PjxtdGV4dCBtYXRodmFyaWFudD0iaXRhbGljIj4yPC9tdGV4dD48L21zdXA+PC9tc3FydD48bXN1Yj48bXRleHQgbWF0aHZhcmlhbnQ9Iml0YWxpYyI+JiN4QTA7ciYjeEEwO3NpbiYjeDNEMTsmI3hBMDtKPC9tdGV4dD48bXRleHQgbWF0aHZhcmlhbnQ9Iml0YWxpYyI+MTwvbXRleHQ+PC9tc3ViPjxtcm93PjxtbyBtYXRodmFyaWFudD0iaXRhbGljIiBzdHJldGNoeT0idHJ1ZSI+KDwvbW8+PG1zcXJ0Pjxtc3VwPjxtdGV4dCBtYXRodmFyaWFudD0iaXRhbGljIj4mI3gzQkM7PC9tdGV4dD48bXRleHQgbWF0aHZhcmlhbnQ9Iml0YWxpYyI+MjwvbXRleHQ+PC9tc3VwPjxtc3VwPjxtdGV4dCBtYXRodmFyaWFudD0iaXRhbGljIj4mI3gyMjEyOyYjeDNCQjs8L210ZXh0PjxtdGV4dCBtYXRodmFyaWFudD0iaXRhbGljIj4yPC9tdGV4dD48L21zdXA+PG10ZXh0IG1hdGh2YXJpYW50PSJpdGFsaWMiPiYjeEEwOzwvbXRleHQ+PC9tc3FydD48bXRleHQgbWF0aHZhcmlhbnQ9Iml0YWxpYyI+ciYjeEEwO3NpbiYjeDNEMTs8L210ZXh0PjxtbyBtYXRodmFyaWFudD0iaXRhbGljIiBzdHJldGNoeT0idHJ1ZSI+KTwvbW8+PC9tcm93PjxtdGV4dCBtYXRodmFyaWFudD0iaXRhbGljIj4mI3hBMDtjb3M8L210ZXh0Pjxtcm93PjxtbyBtYXRodmFyaWFudD0iaXRhbGljIiBzdHJldGNoeT0idHJ1ZSI+KDwvbW8+PG10ZXh0IG1hdGh2YXJpYW50PSJpdGFsaWMiPiYjeDNCQjtyJiN4QTA7Y29zJiN4M0QxOzwvbXRleHQ+PG1vIG1hdGh2YXJpYW50PSJpdGFsaWMiIHN0cmV0Y2h5PSJ0cnVlIj4pPC9tbz48L21yb3c+PC9tc3R5bGU+PC9tYXRoPi6UV0AAAAAASUVORK5CYII=\&quot;,\&quot;slideId\&quot;:477,\&quot;accessibleText\&quot;:\&quot;Error converting from MathML to accessible text.\&quot;,\&quot;imageHeight\&quot;:14.249821556031407},{\&quot;mathml\&quot;:\&quot;&lt;math style=\\\&quot;font-family:stix;font-size:16px;\\\&quot; xmlns=\\\&quot;http://www.w3.org/1998/Math/MathML\\\&quot;&gt;&lt;mstyle mathsize=\\\&quot;16px\\\&quot;&gt;&lt;msubsup&gt;&lt;mtext mathvariant=\\\&quot;italic\\\&quot;&gt;&amp;#x3C8;&lt;/mtext&gt;&lt;mrow&gt;&lt;mi&gt;&amp;#x3BC;&lt;/mi&gt;&lt;mi&gt;&amp;#x3BB;&lt;/mi&gt;&lt;/mrow&gt;&lt;mrow&gt;&lt;mi&gt;F&lt;/mi&gt;&lt;mo&gt;,&lt;/mo&gt;&lt;mi&gt;e&lt;/mi&gt;&lt;mi&gt;v&lt;/mi&gt;&lt;mi&gt;e&lt;/mi&gt;&lt;mi&gt;n&lt;/mi&gt;&lt;/mrow&gt;&lt;/msubsup&gt;&lt;mrow&gt;&lt;mo stretchy=\\\&quot;true\\\&quot; mathvariant=\\\&quot;italic\\\&quot;&gt;(&lt;/mo&gt;&lt;mtext mathvariant=\\\&quot;italic\\\&quot;&gt;R,Z&lt;/mtext&gt;&lt;mo stretchy=\\\&quot;true\\\&quot; mathvariant=\\\&quot;italic\\\&quot;&gt;)&lt;/mo&gt;&lt;/mrow&gt;&lt;mtext mathvariant=\\\&quot;italic\\\&quot;&gt;=&amp;#xA0;&amp;#xA0;&amp;#x3B3;&lt;/mtext&gt;&lt;msqrt&gt;&lt;msup&gt;&lt;mtext mathvariant=\\\&quot;italic\\\&quot;&gt;&amp;#x3BC;&lt;/mtext&gt;&lt;mtext mathvariant=\\\&quot;italic\\\&quot;&gt;2&lt;/mtext&gt;&lt;/msup&gt;&lt;msup&gt;&lt;mtext mathvariant=\\\&quot;italic\\\&quot;&gt;&amp;#x2212;&amp;#x3BB;&lt;/mtext&gt;&lt;mtext mathvariant=\\\&quot;italic\\\&quot;&gt;2&lt;/mtext&gt;&lt;/msup&gt;&lt;/msqrt&gt;&lt;msub&gt;&lt;mtext mathvariant=\\\&quot;italic\\\&quot;&gt;R&amp;#xA0;J&lt;/mtext&gt;&lt;mtext mathvariant=\\\&quot;italic\\\&quot;&gt;1&lt;/mtext&gt;&lt;/msub&gt;&lt;mrow&gt;&lt;mo stretchy=\\\&quot;true\\\&quot; mathvariant=\\\&quot;italic\\\&quot;&gt;(&lt;/mo&gt;&lt;msqrt&gt;&lt;msup&gt;&lt;mtext mathvariant=\\\&quot;italic\\\&quot;&gt;&amp;#x3BC;&lt;/mtext&gt;&lt;mtext mathvariant=\\\&quot;italic\\\&quot;&gt;2&lt;/mtext&gt;&lt;/msup&gt;&lt;msup&gt;&lt;mtext mathvariant=\\\&quot;italic\\\&quot;&gt;&amp;#x2212;&amp;#x3BB;&lt;/mtext&gt;&lt;mtext mathvariant=\\\&quot;italic\\\&quot;&gt;2&lt;/mtext&gt;&lt;/msup&gt;&lt;/msqrt&gt;&lt;mtext mathvariant=\\\&quot;italic\\\&quot;&gt;R&lt;/mtext&gt;&lt;mo stretchy=\\\&quot;true\\\&quot; mathvariant=\\\&quot;italic\\\&quot;&gt;)&lt;/mo&gt;&lt;/mrow&gt;&lt;mtext mathvariant=\\\&quot;italic\\\&quot;&gt;&amp;#xA0;cos&lt;/mtext&gt;&lt;mrow&gt;&lt;mo stretchy=\\\&quot;true\\\&quot; mathvariant=\\\&quot;italic\\\&quot;&gt;(&lt;/mo&gt;&lt;mtext mathvariant=\\\&quot;italic\\\&quot;&gt;&amp;#x3BB;Z&lt;/mtext&gt;&lt;mo stretchy=\\\&quot;true\\\&quot; mathvariant=\\\&quot;italic\\\&quot;&gt;)&lt;/mo&gt;&lt;/mrow&gt;&lt;/mstyle&gt;&lt;/math&gt;\&quot;,\&quot;base64Image\&quot;:\&quot;iVBORw0KGgoAAAANSUhEUgAABd4AAABuCAYAAAA5+gGAAAAACXBIWXMAAA7EAAAOxAGVKw4bAAAABGJhU0UAAABHKJxGrQAAMy9JREFUeNrtnQ2oVcfVsBeXy0VEQsX3YsVKQhCRi4hgJa8kYgURERGRiq9YScSXIEFEgpAWK0ZEGlLJJ0nwQ4KIiAipWLFiAyIiIhI+sWIlFYOIiIgIiVgxYoR+Z+Xuk7vv3Jl99t85e2bv54GhzfXsved3rZk1M2uJAAAAAHSfX7TSf0gkUmICAHQRiYQuAgAAAAAAgNT8joUsiYSxAwBdRCKhiwAAAAAAAKA8jrCQJZEwdgCgi0gkdBEAAAAAAACUg17t/4GFLImEsQMAXUQioYsAAAAAAACgHJZbFnV/baVDUVpJFQEAALoIAAAAAAAAACA9x2S0oeMsVQIAAOgiAAAAAAAAAIB89LfS9zLa2LGVagEAAHQRAAAAAAAAAEA+lspoQ8ePMuxnFwAAAF0EAAAAAAAAAJAD9ZsbN3ZcpkoAAABdBAAAAAAAAACQn3sy2tixjSoBAAB0EQAAAAAAAABAPn4jow0dmn5FtQAAALoIAAAAAAAAACAff5bRho5/UiUAAIAuAgAAAAAAAADIz7cy2tjxe6oEAADQRQAAAAAAAAAA+fi1jL3a/xrVAgAA6CIAAAAAAAAAgHz8UUYbOr6lSgAAAF0EAAAAAAAAAJCfO8LVfgCAMvlAxp7e3kG1oIsAGsZ2iyzcTrUAAAAAAEATeM2yIJpDtQAA5OY9i1z9mGpBFwE0lI8s43sz1QIAAAAAAHXnQ2MhpCcO+6kWAIBcrJCxBqajVAu6CKDhHLHIxpVUCwAAAAAA1JmLxiLoQ6oEACAXc1vpmSFTVcZiQEYXATSdfss4fxbJTQAAAAAAgNoxs5V+NBZBb1EtAACZmdhKdw15+rCVJlM16CIA+InJkVyMj3WVm5OoGgCA7nJaxl47KjMRyAgAAGAsmw19+S/hZGab+a10oJWuy/CJrBetdF+Gr0rPp3poNwCDk5Y1yGKqBV2ETKPdaLdRLLLIylN0GQCA7tLXStNaaVUrXZLyDe/LqWIAAIAxXDb05Z+pkp/mI2dTzC3UZ/M4qot2A2ixydLX9lIt6CJkGu1Gu1nZZ6mTjXQfAIDeMNGhnE600nTHM6q0prbS0mjie8F4diLVCgAAMIpfytir/b9peJ0saKVHkn5j/5wMHx4A2g2ay5RWeiJjA4NiDEUXIdNoN9rNjsrH20Z9qBydSjcCAOg+fRal9LKVBjO+Z6eM+FYEAACA0ZgnNL9teH3Mk7HGszRpN12JdoNGY3Mxs4RqQRch02g32i2RpZb6OE5XAgDoPtMtAvhyjveoX8AXCG8AAAAr5w1d+0WD60KDej2I6uGmDPsb1mB/fbF/X9dKVy1zFJ1rTKM70W7QSBZY+tYZqgVdhEyj3Wi3VJyx1MkCuhQAQHdZYxG+u3K+S0+7E1gVAABgNBNa6QdD177V4Po4FNXBHul87fsLIYg77QYwzDVLv5pJtaCLkGm0G+2WiiFLfVyhSwEAdJfDFuGbN/K3Gt4JrApp0JMIK6mG2qFXvV+nGgDG8I6hZ/WkVn9D62J2VAfbMjxjnlo7R5f6iSmRUeFpKz1vpYOS3VUg7QahsMKyZjlGtaCLkGnoItotE0ctspR1OfQK3+xAvZRfvQbbjEc8NITudwXepUqMwKrQibVRv/uGqqgdVyOFtYWqABjFXwxde6jhC74vMz6zTsYGBGs6My1zOE23ujQXo92gaq5Y+vsQ1YIuQqahi2i3zG1mttdVujL0AN/sQL2WX70G24wnzBVOjkDveCXqX9rPLlUgzJZJ9gA8tsDDKrwey3AsBC2Pnrh4w4P6nV9C+YrWjbbpWRk5TTKJbg/w09X+743x8psG18d6GT5dkoVJMtZHa9P71N0EeXygge1Wdx3fCT21fCfKf56y63P7PC7fm5Y8n0W9oIvQRegidFEuvhJ8vUNz7EBVyC9sM/Az2y0NtJZqgS6gJ5JuxRZK4yvIg/oAnCXDV5v2ttKjkoXbvVb6IBLiVbC3YuH+bqye21cY70Z1DtBkfmuMFTV89FMtmYnX4dOG18XHKSbbUxvWbnXX8VmY3Epvt9LtFOXSvhSCj3Sba4QViEV0EboIXYQuysVKy7uPMLyhpnagKuQXthn4mfOWzpVmF0R3SBcGUsbFMuyn6XorPZPhHW4t99yEZwai596LOul9Gd6k6MTO6BsXJb9fqDz59Z2lMnylr73TNs6TfE2LJl4uYfUiatPpsWd0kqNxDD6RYbdMtuceSDWxDm5a8qKn39RnmW6oqY+viTkXWbOj/uiqq4OWZw7KyHXORYhbaDBmYK+/UCW5FrL4Zx1mMNJP7QBxOmdRQ+tJo462NLzd6qbj8zCzw6JseyDleCXW59vpoXQOqgjoInQRughd5K6TB5a84DYYysRXO1Av5Be2GfgJ3Wl6aTTQ5RTPLYqUh++TXVVE1xM6o3ZU0y+kXge56lBwJzp8byBFZy87v+b3dTNkjQxHeD8WlWW/Q9Dob76JBM6zSMh040TCGqN/+XZS7FhCnXcStCoojyc8/16Fi+sbMryJUwZazqRrWF8nKNEvY/13sQA0Dx0bPxhjZinVkpkhDxfyVbEjqoP1lr52L1ZHX9JutdHxRXDl/1E0dwyBjZb8f4pYRBehi9BF6KJCumifuE/JAhTFZztQt+UXthn4mVWWRtrV4RkdLLpz4/M1JM1j/DqqGtHVJ9qgZfKeZEzXE+ZxP5mdrqT1yeirZE97lN83o4Hn8um5xPi9Bpd57PjtpZLbYm3s3XfFz+jQR8R9tSjtNagTCYJvWY/KEXcbdaTkxfSZhPLpibOkDRvdwb0YE/DzEb3QMN6SsVf7x1EtmdkZq8P7Da/DpHnYrlg9fUO71UbH52VcQt6/CKjP23wRLxRAF6GL0EXooiK6aKHlXWcY5lACvtuBui2/sM3Azxy0NFRSxeuuzeXodys9LdNUGX2l44oMX++KE79q1sk4bu4CdwrkskJGn1DvdX4/kLER2+M3E/ZEgm9N9PfF0r1AM8tldMCu2Z72mQsOoXUhwzsmycgVKtt1ol7cDrki3TlVskuS/Z6luaY0WUaihT+09HGAOvN/jHFziCrJjCljm+zXeWakq6em0L3PaLfa6Pi8JAX5C8VdzjgZe0P3MWIRXYQuQhehiwrroj7LO7VdBxjuUADf7UC9kF/YZuBn7luErJ6uVuPt5zLsouRg1FluGoPHx0A8ahSPXwu5JnYfZQNGWdIKjbQbDuuj316vIL9LjPwejv2bBnfQayfmbqNpqC+DWYYS3+zpGOiTsT5D22lHxnd9miAEV/ag77dPcLzSJaVpS1tzLv6vCaesoDmY/jP/hyrJzAHBvUSbTYZud+mDsjfTQ2y3uuj4IvxB3D6FQwmqaQsAeAyxiC5CF6GL0EWl6KJjgek18JsQ7EDdll/YZuBnOgVbSkpHPSyPGqxvSLorFm9LetcqAzmVY6crvN3K7xYjv+0dfRV4N2WsYX+S8fvjJbSFus65HXvnRY/HwcKEfp712s3KhHd1+1TRpug7G0p8pwb4+S6hTHkWvXGXSvsRw9AAzKv9PzCxyUz8ZpYGZeqnSjou8NNu1te93eqi44vwlSPPIbkS+NyS/40MdXQRughdhC4qRRcRQwPKIiQ7UDflF7YZ+Jn3LY2lBt6ZkYLSYDvLoqT+meLXo3zcATWjD69IGETfGGXuxEPJFlxhhnQOWNSt/J6S0ddi9Hm9bqK+521XSMxdszKCqRyW0dddhjweBzsdgutpjnclbWad6nI5zkm5/hPV12BSoN/rkt4fYRztg/ETHwT0gLrzmTF2/k6VZEJvaLVPaepm9StUSSqqNnb40m510fF56Rf3KcutAfXnS5b8z2GYo4vQRegidFEpumi25V2X6b6Qg5DsQN2UX9hm4GdsJ2CS/JerAfe++OlmZq2kP8WzP/a7synfHzeS307x+w+iuurrcX7NBZbuYLX9N7kG0XYjL1MLtsVS8f92RJyLUt6O4YQEYfhVl8uhVyjLDPB2NKEsutP6aoF3x/u0+iPEhyDUmXvG+PkdVZJ54tqWFZOpjsyLhacNb7e66Pi8rEjIcyiL4T4Z69/9OUMcXYQuQhehi0rVRc9lrK/oProwZCA0O1A35Re2GfgJ2wmYaymeOy3lBwcoiu7smD4LZzl+u1dGX3tJu+t9yFBCnRYIapzfVUF+Tf/uK6MJx96EZ+IbMDdKWBzdNvIw2+NxMMGymGun9TneN5QgEE8GJB+2SLKrqaUF32+eqtghAPXEdrX/l1RLatruJXQjm6A/+RYLjxvcbuh4kX2O/D4IqC/PteT/IkMcXYQuQhehi0rVRbbNgXl0YUhJaHYg3+VXHGwzAWPzDfZxiuf0CsNqz8piBo2ynQpXZRs3MH8i2XZyzM6etGOurmB0V2xSBfmNG+p1Y0XdCakx3XVDwdyA2VewLbYaZbvq+ThYlSDAppY0rsqq216xIGFyqGl7Sd+JX5VKGi8AIfNZCnkPyfpEDYTTqY7Mi592n7vb4HZDxw/H9gnNJ73JGkv+DzPM0UXoInQRuqhUXXTY8r41dGPIOOZCsQP5LL/iYJsJHFuQosUpOp/6DB/wbECYVyfjGwN6SkavTrSNy7oLPKuESf8Sx+8GooG5q6L8Xou992sZjiad9PyylOXK2xYfeD4ODjoEWN6T/3sThGII/rImy9jbGN060bfLePcexDLUkG+Nfv4OVZKKdTJySg1DR3bGSTUBNH1rt6br+KkJ+V0VUH+2+Ub+gGGOLkIXoYvQRaXqom2W9+2iG0MKQrQD+Sq/4mCbqQG3jIptB+FMot/DifpiSzk0jxqFu33V5Vo0aS+ieJemXLDsjOp2XAX5nWy8+4Uku5hRPjF+X8SP23qLMJjl+Ti4I+WdFrApHB92SbPk/1KCYNd+XWZAooXG+58kjBuAENHgVz8a/fxXVEtHVsUWzK9SHbl4VXrvAsXHdmu6jt/oyO9LCSsw5BFLGVYzzNFF6CJ0EbqoVF3E7SLIS4h2IB/llznWG2mb2Sejj/irwfSKDO8M5mGlkVZkfL4/mnSqMFRDrV4HeBHlcXmHZ2dYGu5EoAPiU6Mc96OyfBrVT1lBVKYb31nnmNhqG8yvKL9mwNZHMuxTLon4lZJTBevI9Av31PO+MyNBkOUJhPF+wvvWBzCW9ifk/0lUX2UrEzPOxHvMW4JFZY26K/suatcrkdEnKyoHP7ekzQHWyR+N/n2+onzMieYK8bTJ0zpbGvUfDB3FWB3rd0ca2m7oeJHjjvyG5h/9lJTvz7RJoIvQRegidFHa+gs5RlkWhqK61NiF38iwbU/7jgaYfRDpz3elXE8P+i61+2nQTXX39Tj63ovo+2rT+0LKvUGn71LXcndj37oTlVv9eKvdcFCGDaybot/kOYgZmh3IR/mFbSbGFBm+ZlBUIL1heceFDM+rAeKRjN3xUN/i/Sme32T5/qZAB8QFoxzzu/SdAeM7f7B0VDVi76owv8ckW1CEKSUOrFclvM2czQ5B9iLlODIXE88c7zsTwDhaJ8kBO1Z06bvmLu41gRCZKMN+/Gx9Z2dGHfvE8o7nXZhc9IJ/GuX4Y0X52G6p06wbGYejeUc8rSw5nwsiOaonuQheV2w83o219YEuf8/Xdmu6ju+LFr62PIcWNOuKpQxDDHV0EboIXYQuKlUXzbK89+ua9cs1MZ2ibaCG7uUyYmDXg0S7ZfQtgjcLflPdvu2PtZ3GXlGj/mD074ORbSlu9FS7UpHAttMk+bS0Kz1siB3IN/mFbcaC7gbdLlj4nTknwSoIvrI8e1Cy7cadtLwj1N18c1HR18VvvUwYfHpi/ULF+X0oo68RD2Yc0DMLfHurpU994nnfOeEQZKczvme+UffxpDvovgemmJ0wiftPNPnoFrYgPjMFQuN4Qv95maFNjzneEeLG8ExLOV6rKC+2ecPsDM+rnnpuecdgiXnU+CaPMXSUgjnH29LFb/ncbk3X8QsS5PIbgfXpx5Yy4JoOXYQuQhehi8rVReMt7/6uJv1RN2uvGvXv6iv9Mvb0dt7N3vcM+88+cW+4rLSsodbl+Obrlr5yMFaGvqg/2dZveTwghGgH8kl+YZtJYIslQ8cyPH8hxyS4z/Fc1t0XHejmFYJbAQ8KM8JvN4kLzUOxv6+PhNvkCvM7N4fQjBu5bhf8vu0miM9R0G1Xadppa8p36KJvp7ijTF8qeTHQDczdXDOdrUCWEjAtLJZL59MTaSYISxzPhnpiwrza/61Hsu5JxnfYDHg3SszjzEiHqiyaypAqxMYe6mKf2w0dPzZIVjs9DrBf2xagfQx3dBG6CF2ELipVF/Vb3l8HlyHqFeJ5hnXJyhLWI3pgNo/x1rZBuTBjn7tmPH8o4ffmgeA8Pv1DswP5JL+wzXTAdg3nXspnx1sEZxqBZotefSVH3m2+uz4NeGCYk/EsJ/+z+s+6L2M3WhZF7Te/4vyaUcg77Y6Ok9EuHQ5YFFTagBiuEyg++99clCDQhjqUVZWf7uJ+J+6rg7sCWRSeSagH9f/W7ZN8KytQKHny1Ov0RMKhfXpkZyTPdNFzXrKd6tHnbjv06iQJk38YZfmwonwsttTrlxnfsauL8wa9bfcgx4JZ+9gMgThDYjdQLu/Ct3xvN3S83T1L1oNCvmAzXAG6CF2ELkIXla+LbO4eQ2a3ZD+J/YUU24DQw5im8XtPymfXONbkadt5rWQ/sRw/3Js1fmWIdiBf5Be2mZQdLK9QWpVjEjzLUfmzc+T9Ew8GxqJIGL2IlOWuAu8ybwGk2Y3S6L8ncyw+4juQuuupxnY1kK3zIL/nDEXc6Qqu6ed/Vezf9ESJ+h6bkLJMcxz90+crmns6CDVtXw2icTj63+OxPut6Tk+R7ZVwrqbuSijL05zyJSsLHRPJKg0aGN7T0z59ZvpoHTQmLZ1OWO501MNCCRPb1f63KsqLrW6zxvO4aHlHGT51p0SL5bvR/0/L+khOwwjjIr1d1lwx9HZruo6fmFCOdQH2b1s5AF2ELkIXoYu6L29fBtwfTbtX2sDS9yW/rW9K1LZ5/e9PdbR72hPXJ3Loy4UFZGqIdiAf5Be2mQJC6UXK52w7aJ0iUJ+S4qcE2ty2CNP+HtbboNiDPeWNFGxG9r4VLThcLI4U9Okc5T4to32p6Q70Bx7kt19G36JI4zPO3AB4JTZJ1z6S5RTAGoeA6Bd/uSLlGEj1iquetlkuYV177uQepFfXqSY4vj+/wrrB8J6ew+KObXEs5WR1hthPSuyWcDGv9v+rQnl4zlK3szI8b7ulp/89UDBfg5H8TLtgVvk6JCMnl/YIdJpb5rlZV5d2a7qOX5NQpikB9m8M7+gidBG6CF3UG11UF8O7GcxZNywmp3z2m5y2qomRbcf0kT85Q777pNhttSc5bTIPot8uKGm+0Y/8wjZTBrbIvWkDT9iu0yddjZpeYuFXWN7zrMd1tyKhQ+WJGD3eUqe6y7hBRk5sD0SduW04z3st0dxB3OdJfk1DYZpAhOZO+uSo/tW1w5KMZbKdYnkh/pJ0Ekw3tA5F/3vKoXjbhsQJEibTxX1tMW+/zotrclHliTwM7+noj/THPMe/r0spD85byn858IXnP8WPTQRbTJesQbJst/QulTCp+7rgGJkt0GnRU/YV8VDarek6XsQdqPpaoOXB1Qy6CF2ELkIX9YY6uJqxreU2F+jLuoHSyY++Kx7jeyW0gaa7BfTlshTPHZV8BubQ7EBVyy9sMyUM5jS+b2ZI9qAwuy3P5AmGqu5kXJGw90rvAkTNSuhUO3K+U+v1dgole12KuS6IG96L+MgsO7+fSvqNnDa2azRPUgpmE1v0Y58DsbgE6zMZe4rg1YT2WSzhMT7qV64yXfBkQR16JPQmsFSS44wsTDFhsfkhfByNu7J4p5V+08N6+VUr/WiU6dcVtlFR/877pdzbCOMcC5Ms6RuG389Ms0zW9XRa++TSg5K+E1K7NVnHt3HN9z8OtDx1CK6KLkIXoYvQRb7rojoEV50WrSXiZbiZ016zJoPtaG+Jfa2I8fex5dk03hA2S76DX4dr0md6Ib+wzeRgZ84JxGbJvoNxq+BEY6djwuo6ZbmrB/WnO3/3ZeyVwf0FFfG2qHM+i96t/6s74p9L9mszNtqG9zNS/PpMmfmNG9GvpnzmDRk++fQyavdDkj/IzEnJfwOkCg45+r8rWvk5x+8PS3gcTRj/etthsII82VxPHWUNEzzjJfkE/8TYhKZbV+l+Hxke/iG9u/L4vzL2RlNV1y1tG/ebMr7jruUdi3LmRxeaX0nxGyE7GV4/1+dlsR9iaC8gTpX0nZDarck6XpmT0AZLAi2T7STY+IDyjy5CF6GL0EUh6KLxga3pbZy1lOHtLn/zTUfbrc5pI3IF003Dl47nO8lLtQ3lccF0MvA+0yv5hW0mJ7ar8btzdsykCLkzxT//x91gY85JWK/5PFJ+/QJxTlv66COP8/vAMa5cV8HeTlCAIV1F3yLJV6jmerSgPsmwqsVCLOmkie302qESv/+h8e53KpoffFZhG9hOhQ1leH6RlBtgpyw3TjMq/r4vbqQ+FrsrkT4ZiZtwrITvVN1u6PhsbJP0pyxD4UpBWVYl6CJ0EboIXRSKLhqyfP9KQLrCdpP2fpd1n77b5iroZs73zS44Zl03Le50qR+FZgeqSn5hm8nBJBl7UjtNBOA+GXtsX/87yYi7War3yd7LRcKQQIicdSg5HxlKEHAzHc/oGH3qeObdQNpogUNutdOGCvP2SPJdiQP/cSlr24nMWyVOCD8U+6mBbi9c/kvGXu2vyl1Fv2XMZz2BYjOWnAq4P9bJ2LHQsTgfktFXxQ80TOY0VcfHcZ2aPBFwu56ylGdpAPlGF6GL0EXoopB0kc0tVCiHofrE7imi24F0tzrabFPJ8uFyhnq463jH8YbbgXySX9hmUrDRUTmdfNIutjzzVYdnjvdowFQtJHVH8Dw2qmAJSeC6lOO9Ds99XlAJVokGzn2QINirngw/yiEbIQxc12Svylg/emUFuvowoa//vsvl/Z3xve+luhtSy6SYT935jjrchrGjcmPHoEOmfxD9+1QpFtQrZJqo403DzcuSjQA+YPMhu8bzPKOL0EXoInRRaLrIdlo6FLdrax11N6fLOve+2A/Kjsv5zvcd5ThUQl10Q3aGanivUn5hm0nJScl3Cn1Pjo5v2/V8v2aKSX3c61UKTruHi83f3kNP83pa8vnPmyvVX1nMg25sXUrI+2Wp3nUSJ97rizmJcS1GytJrH3ZYaKrx4RddLO9fjO8dqbDubXOOLCemLjvqcG7A/bEuxo6zHRbl8RNraxomc5qm47P08RkBt+vOhMWxj6CL0EXoInRRiLroA8t3dwVS5xcteX/Q5W9ukuJGchOXj/a1JYzPNK6u62wH8kF+YZtJiVaCLcrruRTP2vwTzkr4veuK0iKpDztzChLwC9sVYB99e7nGb9rgJ66I03s8bpv9CYJdleJkD/KI4b2+mK7YpkSLvXhbn+mRoaOd/tylstqu9q+ssO5tC5C0G9ya7+8s8vIxXbpybCeh9JDG6w6jzvIG1U0TdbzJAUcZbgfetiGdwkQXoYvQReiiUHVRiLeL2usLW511OyCky4BapL8/tLxPb7JNyvieaWL31d2Woa83zA7ki/zCNpOS5Y5KOtjhuUmSfSfoXSk3kIxPTIgE4VPJF+0Z/MK2M/vEw3wuTRB0E1M877o26Ot1qnUJ5VUF/qYn+Xws9Xep1UTGxdqz7UbmaJcmGGkNHZp+aKVfdaG8Pl3tt7mbSDsJHpBhI53N1d0xunWlzBW7G5HNxu/WSz0Pa6DjO3PLUYb9Nej7ZpkuephPdBG6CF2ELgpZF9k2yuYFUOcbJFsg2zKYKu5guHll7kzHO8/mfN+KhL74dcPsQD7IL2wzGdjnqKi3OzyX56TGyRIHnW/MiMr3ukAd+ELskZh94xPH+L2a8vlBcftOXeJZWdXQ+SxBuPvka9HmUusQwyp4JsYmErphbItzUlawN5uxQ//2dyn/CqiLY8Y3/lJh3a8oYKjQK8XfOOTlu3TrytADC3ck3Y3Lj2L/PrlBddQkHe+aW7t0/srA27bP0jY+zjPRRegidBG6KFRd1BfJ1RAPfR511NeyLn7TZewvYq9z+XdfUeCduxLmBlsbZAeqWn5hm8nIiZxC8Jhku7YzIPYrSlsFwD/WO8aFb4r6miOfH2V4x3Gp5ipbFtTgeTdBsJd9PbtoO9smlzsqrL+6+N6smrah/a6MnFyLl3FfFw0eH0Z/+7WMvXLfTr8u8dt6tf/f0j3/iVnZm9NQMRSNR227m5Z3TEfdebWo1BMpUy2/PRT7zbgG1VFTdLwLl6/ZIqfvfMLm63u2h/lEF6GL0EXoohB10WwJN8D414766uYhzyOOb35csp67WUJez4vbtUnRsRmKHahK+YVtJgdXHJXVyVedzVdTkp+mtx3fmYq+Bw9Z5uivr3iUx8kJwi7L6YGlCQtbX8p7JqGsV0ue/OqpDN3Vzusyqt+Rz1UV1h+G93Jon3TTDWszMN61LhmCPowZOjpNjP9e4nfNq/3qQuAXFda9beI+M8UkTec46qvRdnL2DqquMjY6+vCGFAv2vobUUZN0vIuTjrx/WZM2/txSto2e5hVdhC5CF6GLQtNFtvb9NJB6f+qor25uOrv8u+ddE093vK8MH/vqA9/l773oDaIQ7EBVyy9sMzl47shIUmXNkexXjWwD+Sv0PXjKgGNcLPYoj2sTJjBZhek98feKUNJ1MvWrOa3k7+2L6jCvwhiUfJuZ3QTDezm0/didMnTn02gx3St0kf/vLsso06BS5dX+8ZLPp+7uqG1URmyTcAIZ1p0ZjgXlyYRnTsd+1xSaouNd9EmxYH4hYNPNIfn6Rhehi9BF6CKfdZHNQ0Mobspc+q+bPHF8c2HO99luCJUZy2SzI7+nGmAHqlJ+YZvp4aC2TRqSolLPc3xjATofPMYWgX2VR/k7VqKy2S3dDVKSl+WSbMwtO7BR+yrwyQLvsJ3oeObh4h7De3Z2yIifvzQnC7rJZ456/ocUPw0zTsZGf9/kWf/tdOK17RZoW/TfF6Q7J24g+2LGdmVdTy0l+Zu8mWJ+2l+zuqqjjtfTYqujMT0h5Ri29ZX+Go2Hl4HrSnQRughdhC7yURf1yVhD8ouo7UOgCsO765vjc7xLdbxpGNb1U6eDSncl/eaItvGtLq05fbYDVSm/sM0U4EmOQf2VZNsBOmf5/Xl0PniOLZDMdo/y91DKCyoyPUGAzqqofNPFfYUsvogpk/YV4vUF3mELPH2C4VQLDos/pxN/2UrfO8bGbwu++3+M96kf3yqv9tuCwO9P+P3rkexoL+QmOeppkuNZ6B6fS75rx4+l8zVrnWu+XaO6qpuOn2aU6UErzU/4/V5Hfj+p2ZiwXddeGFD+0UXoInQRushHXbTQ8o0zAdW7y0bXTRdHL0r8pu1UdKeN03bQ8Z0ZvrNV7Lcx6mwHqkp+YZvpwoRPk2s3sN8yKJ8lDEjbrojudg0JgN8sEn+vAM9NEHpzc77zgpQTUGVm9MzhSMHmUda6s349oYzHu1Cn7VMYqvAnlPAeX05oQXmY/ob1VEaV/v62OcbHt1LsxJV5uulsxfVui0VzwPFbvU6oQW/j7n9sEy6be7wtgq/dbrJC8vvrjt8ysflTbvtNnlGTuvJZx+flkOXbdxPmCLbTXKqfX63ZuAjZBzG6CF2ELkIX+aqLPpXyfX/3knNSrnuMxdI5HoVrkyUrU2Tsafc0NpR2PIEstylscTPKOM3sqx2oKvmFbaYEdjoq780Mje3aMdBotzZfXu+j8yEQHhh995Yn+drhGLfPC7xzg7ijg6c1ni+UsW44zuXIy9EEwX6joPC1EV8MFT0NcdxiKJjCUKoFt4x2nV9xfsaJ21/m1gLv/HdJ7yqDCY7yXbP8Vk/Utq9RxgMUHkyxwFsQtelSunlXmCpjXUa09cukFM/H3XHYrvoe9kg/11nHF8EVKG52wuLbTF/UcGzo5u2LitoEXYQuQhehi+qoi/pkrBE5hIDicfY76mltjnfpeuWJdN7cOCHlGN5PG89fknT+uZfF2irLpu1/LN+rox2oSvmFbaYEXFd+XEEubLuHrh0D22n6g+h8CIiPxc+I1lcd47aIohlIWBivL5ivLEFztiQIdr0iVfb1W/O02caC77svfp3QgnIYMIwjOz3J1zviDm6T50q+zQ/e9ArLtypBHuyL5PFAJGPa1x8PGe+4aHl2uWEkeSjJLgOgGOcdbbg85fPxxcJR498WejYm66zji/DS8e3BFHq5fYJtquftljfw1xEJNwAgughdhC5CF/mmi2zxGI4EVvdLHHWU1UXGvEgmpVmPuoKVZjFSmvpb+9DElM+ul+wbDH2W/O6uqR2oKvmFbaZEbH5rrzh+e9Py25kp33mopkp8djSZeh79L6db64NtY6rqwBrzE4Tf6YLv/sLx3m8k3SmEZ47nL6T8/oKExbmmZSXWo8ot03WIfntSgXdOFb8D8kJ+3o+16UWP8qUnQr51jJfdJciAf1Rcvk8lWxDfczL2lIxNLrUNZIORfLsh+Y1mkIzrZmWWOaHp63RDpJMWRwvKl1Ifn8g+6/gi3JT0J+kui/+3ZfW6/+poYX4i6ocvSmzz0GJhoYvQRegidJEvusjmpuXNANvghthdrqV1N7M06rOqU9OcSJ4gdh/eaQNAq5E/fvP9utg3113EDd2XM+jibrmk88kOVJX8wjZTMroLddeSqc0pMm76oNOKOSVjryNtqakSH7J04uvMbWqFKQAOV5iXVyTZv9azghP2NxLencb33oWEfHVCr5Y/SPj+rpxlGojkkioVPQGxR4ZPargWSkUwd2hvM3xqgfah+G75Os/yt9TRn39opV9lNJyYVxi3VVy2axkMHRccCwvbhFHnM7ppfjOabBLIrjssdLTVPcl2auh0h7avy8EO33V8EXZJupN0tpPFPtwc08Xn3igvz6XYIQMbNv/hocXDQhehi9BF6KKqddEsyzu/rlm/1Q2KJIO2ts1HMXk0McM3N+RcH6tf8IfGMxMzlteM65FmvWX67y47AKoPdqCq5Be2mS6h19tuWQqrEX1fdWQ87jpGd4R2yNhdsuM1n0S4rmCtEagLZmAZvVLTa9+b+r3VjjFqm/AvKpDHGwnv/ryDol/keO5FivJdkmynibqRigbaMBXaRoZPLfiD+H+L4awU94n8luX5X1a88DPzcz2hnK6g8HcTxrxed36TLt4VJiVM2BdlfNfmhDZ8FC0OQiYUHV+ECY5vfxktzvuiufMTSWfE7DVa52ujPK5xyNwdBd5vi6F1LMC+jC5CF6GL0EVV6iKbL+oVAbfJRkcd6YGgd2P1pO0wL9JD7ZgbBxLkURK209UbEn6vBtS20f15tG7Kg3lTQecDSfG05svojfADNbQDVSW/sM10mfHRQLM17hOxn/DQv5tX565G76n7rn07AMT2qHO+GVswHGWeUyvM3c7VPfy2Cr2XOQTVy0gpz8r4vfdTvPd2grBfZlk43+3wzdUeCPaXBSfMk4124uZLPVCDkLmh7GPQs187+vWPkt4v7mfGs1W71DFPvr6IJqAno/+vcua4dA5y67qe+UCqD5DbJL0ZX1BnZcCxSNc+sCDwegpNxxdhUDqfuIobIneKv0FGx1vyXFSe2A7zhHbqHV2ELkIXoYuq0kVDkt59ckhoHdzM0CbXStDhullhbsCoy622i+m2i5JjMbmo8SmK2P/a9gO1OT6L9YPdMtq19czob23bpBr9366pHagq+YVtpofotbeVUSfWnYF3xX6KdWP0G20cvQbRL83hKxnrt7B9lRYXE/XidRm98XSZKuk4Qch70ilUzKtunFyqB7bAOnM9zevfHBOXv6Z83tx0/33F5dkv5bib0MWBuoh4HMnxm9F4nUj3Dgo12h6NFmO6SNDrvtOpliB5I1rA6/X/p7FFtm7SfxmtLV7xvAyTZOxGQVEWWOT3mQDbF12ELkIXQRWcscidBTUq35JoTX1FRg7FPo9kytlIvpS9ibc0+uYlyzd1U1Tdk+gtsKI30wai98aDqqrLnJXRN25GY649X7gRjUP9drftj3WyAzVJfgVrm1ksfvpcrAoVLndk7Emctg+mZwJ1Y4f4f+rVJ+J1Na/mZZ0ULbrjJwIgfNQF2wuL7hvwNL+vybAvXZvB4787PGu72j+z4vKYpzJ20CUBwBPWSHfcwhyT8N0koIsAoNcsE7srM4AywA4UFkHbZj6yCLNtDW5MPfFoC/gwTtL5tIbw0E2WeHClsiKv15E5MjrOQ935IlbeG1Is4BD4w0GL3nvueZ4/E7uxQ0+lJJ0I+ZPx+395MGEq6ssQAKBbHDLkU1nX3DXYrOmu706A8wp0EQD0inGRnDTdZ0yhaqAksAOFRdC2GZvfwVm0qZUQjDOQj+nGgmg7VWLlhIwEfhmseVmXxPqD+gJ/neavBTPF7TfRZzQA3feOvP824blvjd/+ueJymL4FXzDBBQCPMN2hTC3x3Rss8ju0m3ToIgDoFfsscmYj1QIlgx0oDIK2zUy2CLOHtKmT9i4r1JMVMjrowxtUySjejwm6oZqXdbKMRHHXxdhCmr82HHUYDI4FkPc/OfKuJwdtJw3nWH77VsVlMG8bnKVLAoAnzDbk040ufMMWUG1xYPWELgKAbrPEIjdOUC3QJbAD+U3wtpm1FoF2mHZ10jY6Qn3ZGhsLGgxskCr5iZ0yctK97jdi9MrS1xKuD1Zw86qMjoIeTzsDyH87Bokt/5ssv/+j8ZtHUn2g9FuCT10A8JP3Dfm0rwvfmBjNL81DT5MDqid0EQB0k7iRLb4uJ2AxdBPsQH5SC9uMLdDPGtrWSr9wI6Ap7IyNh0vSbL/e6gOzfTrrq4YooHZ5XwhG97rxkcNQoGl5IGX4X0f+1T3CBOO3/zR+81nFeZ9iyTe3SQDAF871SC/oCfBnxrcuS/XGaHQRAFTNgIw2smnSYIqzqRroAdiB/KMWtplHhlDTk4A+7iSqoF0WS2l88GmAnMVRmlNCHibEJsZQfz6IjYvT0ly/j9rf9ZbHuw0pb9sNyXdCkK06cs9hKHgZTfRDoN9ixGin38d+Z/Nl/98V532j4FMXAPyVrS8M+dRNQ/hyCdPlGboIALqJ7WDocqoFegh2IH+ohW1mnkWo+WpUvhjL470Uv59hlOtAiZO0U/T/xqCumJ7LiE+5/gbWgbqVmdSAcvbFJnq3ooUi1Is54j7tfi6wsvzWUQ4NePdf0W/Mq/33PJBhp4w8naZbAoAnrDTk01c9+Oa7Fjn+CboIXQTQUPZa5Mm7VAtUAHagaqmVbWa7RbDt9jCf2snjPnmPpHhms1GuVQXzEI90fJRx0Chmy4gfSF2ETaBKaseEqG3bp81eoUpqyWpxG97XB1ie/+coS/sK/2Xj7/+34vzquHph5Gkr3RIAPOFzQz5t69F3t0WL+3jaji5CFwE0jO0WWbiNaoEKwQ5UDbWzzZyXMPzbmVcx16Z45qSMdiFQpLF0tyXuZ+wgY6FxqG+vfTLi6wvqxTUZvr60nqqoNSsdxoHbEuYVwqWO8vwY6fIfjb8vrTi/my15fZVuCQCeYAbbnEWVoIsAAKDRYAfqPbWyzagv25fGpOOZp8YHMxjetA6/1zLETzJcLfn7exgLjUVdVaykGmqHCvUpVEPtmWLRe3qaZn7AZfqb2A0e5gnEf0u1wYFUL98x8nSRLgkAnjDdkE8PqRJ0EQAAQAR2oN5RK9uM7eSfrwF94lcU76T4/WKjXB8X+PZCSz29zVgAAAiSLTJifL8uft7yyoL6u/tR3C502ukvHtT7EyPNozsCgCeYvtYPUyXoIgAAAIAiaPDRZUby0WG9eTI/zUTYDMqRNwq2BpR8EHtP28f7aroPAECwDESpLhyRzsaO39HsAABOjhsycw1Vgi4CAAAAaAIrckyEb8d+ry5n8kYgjvuJV3cE70sxQz4AAEDZvNZKP4jb0PF9K/2CagIAsKLuR54ZcnMi1YIuAgAAAGgCnxiTtqkdfr/M+P35nN/dZLznDzJ80l3//yKaBQAAPOJP4jZ2EBAcAMDNIkNmXqVK0EUAAAAATeFKbMJ2O8XvLxuTvB05vjkko0++tCfgb0f/PZlmAQAAj9BThN+L3dixheoBAHCyx5CZe6gSdBEAAABAExgv2fy7r7BM8hZk/Kb6/b0uo13VDEX/tiv62wBNAwAAnrFN7MaOCVQNAICTK4bM5GYruggAAACgEayU9P7d1T/jNzLav/uz6O9Z+FTcJ+YPRX/rp2kAAMAzxrXSPUOH/ZVqAQBwMtmQmXnWDoAuAgAAAAgS0wg+JeG36oP9SCs9if3+RMbvmf7hrxn//mX0dwAAAB95x9BjW6kSAAAnawyZeYIqQRcBAAAANIVrsQnbzYTfvd5KD1ppY4FJnp54eRh7Vl3cDBm/OS0Y3gEAwG/+EdNlv6Q6AACcHDPWDpuoEnQRAAAAQBOYYEyEDyb8VgOqvicjrmDaaXaG752VzkFZbwiGdwAA8Ju3WunHSDcCAICbR8b8fwZVgi4CAAAAaAKrjInwasfvdkUTOvXHGHcz8yjDt96XsS5mbP4dHwuGdwAA8J+/CVf7AQCSmGfM/+9QJegiAAAAgKbwuTEZXmL5jfplfNpK02Wsf/Zjxm/VZ+Og5R1zWumFjHYxM8uRp+fRb0yj/HxJDvwKAADQS1QvvkY1AAA42W6sHfZTJegiAAAAgKZw3ZgMrzL+XQ3tajDfGP23aahfG/vtR6201/KN8a10Szq7mGnzUuxBXo+LfWMAAAAAAAD847yxBlhJlQAAAABAE3jFmAhrutpKU2XYWK4nVNQIfiT2zNfG76dFf9eT6Fdaqd/ynYPGM2rs70vIV9vwHj/dPleGT9330WwAAAAAAN4zITavb6dXqBYAAAAAaAKmf3dbOtdKA7Fnnhn/PrGVNrTSAxk22JusMX6vk+85HfLV9iGvBnp1W6PXJ+/K8Gl7AAAAAADwnw+MdcB3VAkAAAAANIUDsYmwaVDXdEqGT77HuW/5nRrdZ1vePy2aYMd/uydFvs5YvqHubl6nyQAAAAAAvEbXBR875vPzqR4AAAAAaAI3YhPh91rpUjQhviYjPt1N1Mf6NzJ8cv2hDJ9CH3T89qIx2dbv9afI1ybLRH0LzQUAAAAA4CW6ltCYTs+l841avcl6OkrjqDoAAAAAqBuDxgR4qmf52y/Dp/B1Ar+B5gIAAAAAAAAAAAAA31ktI0b321QHAAAAAAAAAAAAAEAxDsqI4f0w1QEAAAAAAAAAAAAAUAx14dI2vK+hOgAAAAAAAAAAAAAA8jNJ/PbvDgAAAAAAAAAAAAAQFOsE/+4AAAAAAAAAAAAAAKVxXEYM7wepDgAAAAAAAAAAAACA/ExspRcyYnhfQZUAAAAAAAAAAAAAAORnh4wY3R+2Uh9VAgAAAAAAAAAAAACQDzWy72+lw1FaSZUAAAAAAAAAAAAAgC/8f+3RiOTQDzXhAAAFMnRFWHRNYXRoTUwAPG1hdGggeG1sbnM9Imh0dHA6Ly93d3cudzMub3JnLzE5OTgvTWF0aC9NYXRoTUwiPjxtc3R5bGUgbWF0aHNpemU9IjE2cHgiPjxtc3Vic3VwPjxtdGV4dCBtYXRodmFyaWFudD0iaXRhbGljIj4mI3gzQzg7PC9tdGV4dD48bXJvdz48bWk+JiN4M0JDOzwvbWk+PG1pPiYjeDNCQjs8L21pPjwvbXJvdz48bXJvdz48bWk+RjwvbWk+PG1vPiw8L21vPjxtaT5lPC9taT48bWk+djwvbWk+PG1pPmU8L21pPjxtaT5uPC9taT48L21yb3c+PC9tc3Vic3VwPjxtcm93PjxtbyBtYXRodmFyaWFudD0iaXRhbGljIiBzdHJldGNoeT0idHJ1ZSI+KDwvbW8+PG10ZXh0IG1hdGh2YXJpYW50PSJpdGFsaWMiPlIsWjwvbXRleHQ+PG1vIG1hdGh2YXJpYW50PSJpdGFsaWMiIHN0cmV0Y2h5PSJ0cnVlIj4pPC9tbz48L21yb3c+PG10ZXh0IG1hdGh2YXJpYW50PSJpdGFsaWMiPj0mI3hBMDsmI3hBMDsmI3gzQjM7PC9tdGV4dD48bXNxcnQ+PG1zdXA+PG10ZXh0IG1hdGh2YXJpYW50PSJpdGFsaWMiPiYjeDNCQzs8L210ZXh0PjxtdGV4dCBtYXRodmFyaWFudD0iaXRhbGljIj4yPC9tdGV4dD48L21zdXA+PG1zdXA+PG10ZXh0IG1hdGh2YXJpYW50PSJpdGFsaWMiPiYjeDIyMTI7JiN4M0JCOzwvbXRleHQ+PG10ZXh0IG1hdGh2YXJpYW50PSJpdGFsaWMiPjI8L210ZXh0PjwvbXN1cD48L21zcXJ0Pjxtc3ViPjxtdGV4dCBtYXRodmFyaWFudD0iaXRhbGljIj5SJiN4QTA7SjwvbXRleHQ+PG10ZXh0IG1hdGh2YXJpYW50PSJpdGFsaWMiPjE8L210ZXh0PjwvbXN1Yj48bXJvdz48bW8gbWF0aHZhcmlhbnQ9Iml0YWxpYyIgc3RyZXRjaHk9InRydWUiPig8L21vPjxtc3FydD48bXN1cD48bXRleHQgbWF0aHZhcmlhbnQ9Iml0YWxpYyI+JiN4M0JDOzwvbXRleHQ+PG10ZXh0IG1hdGh2YXJpYW50PSJpdGFsaWMiPjI8L210ZXh0PjwvbXN1cD48bXN1cD48bXRleHQgbWF0aHZhcmlhbnQ9Iml0YWxpYyI+JiN4MjIxMjsmI3gzQkI7PC9tdGV4dD48bXRleHQgbWF0aHZhcmlhbnQ9Iml0YWxpYyI+MjwvbXRleHQ+PC9tc3VwPjwvbXNxcnQ+PG10ZXh0IG1hdGh2YXJpYW50PSJpdGFsaWMiPlI8L210ZXh0PjxtbyBtYXRodmFyaWFudD0iaXRhbGljIiBzdHJldGNoeT0idHJ1ZSI+KTwvbW8+PC9tcm93PjxtdGV4dCBtYXRodmFyaWFudD0iaXRhbGljIj4mI3hBMDtjb3M8L210ZXh0Pjxtcm93PjxtbyBtYXRodmFyaWFudD0iaXRhbGljIiBzdHJldGNoeT0idHJ1ZSI+KDwvbW8+PG10ZXh0IG1hdGh2YXJpYW50PSJpdGFsaWMiPiYjeDNCQjtaPC9tdGV4dD48bW8gbWF0aHZhcmlhbnQ9Iml0YWxpYyIgc3RyZXRjaHk9InRydWUiPik8L21vPjwvbXJvdz48L21zdHlsZT48L21hdGg+Rd+NLgAAAABJRU5ErkJggg==\&quot;,\&quot;slideId\&quot;:477,\&quot;accessibleText\&quot;:\&quot;Error converting from MathML to accessible text.\&quot;,\&quot;imageHeight\&quot;:15.39829853054911},{\&quot;mathml\&quot;:\&quot;&lt;math style=\\\&quot;font-family:stix;font-size:16px;\\\&quot; xmlns=\\\&quot;http://www.w3.org/1998/Math/MathML\\\&quot;&gt;&lt;mstyle mathsize=\\\&quot;16px\\\&quot;&gt;&lt;msubsup&gt;&lt;mtext mathvariant=\\\&quot;italic\\\&quot;&gt;&amp;#x3C8;&lt;/mtext&gt;&lt;mi&gt;&amp;#x3BC;&lt;/mi&gt;&lt;mrow&gt;&lt;mi&gt;C&lt;/mi&gt;&lt;mi&gt;K&lt;/mi&gt;&lt;mo&gt;,&lt;/mo&gt;&lt;mi&gt;e&lt;/mi&gt;&lt;mi&gt;v&lt;/mi&gt;&lt;mi&gt;e&lt;/mi&gt;&lt;mi&gt;n&lt;/mi&gt;&lt;/mrow&gt;&lt;/msubsup&gt;&lt;mrow&gt;&lt;mo stretchy=\\\&quot;true\\\&quot; mathvariant=\\\&quot;italic\\\&quot;&gt;(&lt;/mo&gt;&lt;mtext mathvariant=\\\&quot;italic\\\&quot;&gt;R,Z&lt;/mtext&gt;&lt;mo stretchy=\\\&quot;true\\\&quot; mathvariant=\\\&quot;italic\\\&quot;&gt;)&lt;/mo&gt;&lt;/mrow&gt;&lt;mtext mathvariant=\\\&quot;italic\\\&quot;&gt;=&amp;#xA0;&amp;#x2212;&amp;#xA0;&amp;#x3BC;&amp;#xA0;&lt;/mtext&gt;&lt;mi&gt;R&lt;/mi&gt;&lt;mo mathvariant=\\\&quot;italic\\\&quot;&gt;&amp;#xA0;&lt;/mo&gt;&lt;msub&gt;&lt;mtext mathvariant=\\\&quot;italic\\\&quot;&gt;j&lt;/mtext&gt;&lt;mtext mathvariant=\\\&quot;italic\\\&quot;&gt;1&lt;/mtext&gt;&lt;/msub&gt;&lt;mrow&gt;&lt;mo stretchy=\\\&quot;true\\\&quot; mathvariant=\\\&quot;italic\\\&quot;&gt;(&lt;/mo&gt;&lt;mtext mathvariant=\\\&quot;italic\\\&quot;&gt;&amp;#x3BC;&lt;/mtext&gt;&lt;msqrt&gt;&lt;msup&gt;&lt;mi mathvariant=\\\&quot;italic\\\&quot;&gt;R&lt;/mi&gt;&lt;mn mathvariant=\\\&quot;italic\\\&quot;&gt;2&lt;/mn&gt;&lt;/msup&gt;&lt;mo mathvariant=\\\&quot;italic\\\&quot;&gt;+&lt;/mo&gt;&lt;msup&gt;&lt;mi mathvariant=\\\&quot;italic\\\&quot;&gt;Z&lt;/mi&gt;&lt;mn mathvariant=\\\&quot;italic\\\&quot;&gt;2&lt;/mn&gt;&lt;/msup&gt;&lt;/msqrt&gt;&lt;mo stretchy=\\\&quot;true\\\&quot; mathvariant=\\\&quot;italic\\\&quot;&gt;)&lt;/mo&gt;&lt;/mrow&gt;&lt;msubsup&gt;&lt;mtext mathvariant=\\\&quot;italic\\\&quot;&gt;&amp;#xA0;P&lt;/mtext&gt;&lt;mtext mathvariant=\\\&quot;italic\\\&quot;&gt;1&lt;/mtext&gt;&lt;mtext mathvariant=\\\&quot;italic\\\&quot;&gt;1&lt;/mtext&gt;&lt;/msubsup&gt;&lt;mrow&gt;&lt;mo stretchy=\\\&quot;true\\\&quot; mathvariant=\\\&quot;italic\\\&quot;&gt;(&lt;/mo&gt;&lt;mtext mathvariant=\\\&quot;italic\\\&quot;&gt;Z/&lt;/mtext&gt;&lt;msqrt&gt;&lt;msup&gt;&lt;mi mathvariant=\\\&quot;italic\\\&quot;&gt;R&lt;/mi&gt;&lt;mn mathvariant=\\\&quot;italic\\\&quot;&gt;2&lt;/mn&gt;&lt;/msup&gt;&lt;mo mathvariant=\\\&quot;italic\\\&quot;&gt;+&lt;/mo&gt;&lt;msup&gt;&lt;mi mathvariant=\\\&quot;italic\\\&quot;&gt;Z&lt;/mi&gt;&lt;mn mathvariant=\\\&quot;italic\\\&quot;&gt;2&lt;/mn&gt;&lt;/msup&gt;&lt;/msqrt&gt;&lt;mo stretchy=\\\&quot;true\\\&quot; mathvariant=\\\&quot;italic\\\&quot;&gt;)&lt;/mo&gt;&lt;/mrow&gt;&lt;/mstyle&gt;&lt;/math&gt;\&quot;,\&quot;base64Image\&quot;:\&quot;iVBORw0KGgoAAAANSUhEUgAABd0AAABlCAYAAAC4CkpAAAAACXBIWXMAAA7EAAAOxAGVKw4bAAAABGJhU0UAAABCWPayIgAALWRJREFUeNrtnQ+oFdfZr19EREQkYsWKEUOQICJBsIdEjDf1IiIiIhLxihUT/AgSREQEK1asiFSs2OAX/BDxigQ5kIoVP8kVREREJFSsGPGKJQQR8QbBBitGTgK5++2e3TPn3Wv2ntl7Zs9as58HFk2PM2vWXv9+6+/7igAAAAAAQBX5mUAg9DQAAKDDBAI6DAAAAAAAFeVdJl4EApN9AECHCQR0GAAAAAAAIB/2MfEiEJjsAwA6TCCgwwAAAAAAAPnwhIkXgcBkHwDQYQIBHQYAAAAAAOieOY5JyKZa+DAKc8kiAAAAdBgAAAAAAAAA0vFbM9E/TpYAAACgwwAAAAAAAADQGV+byf4HZAkAAAA6DAAAAAAAAADZecNM9H+ohdfIFgAAAHQYAAAAAAAAALKz2Uz2B8kSAAAAdBgAAAAAAAAAOuOamex/SJYAAACgwwAAAAAAAACQnfFSv8bemOj/WAuvky0AAADoMAAAAAAAAABk5zcy8nTdf5MlAAAA6DAAAAAAAAAAdMafzWR/M1kCAACADgMAAAAAAABAdkbXwj/MZP8NsgUAAAAdBgAAAAAAAL/ZYSaUu8kSL1hqyuUKWQLQc3abdridLAG0Ex0GAHQYAAAAAKAVG81A9jBZ4g0nmWQAeMFh0xY3kiVoJ9qJDgMAOlx1ptXCuqgzvFQLz2rhZS38VAuvov/Wv31ZC6dq4eNaWFULq6O/fZYQ77xaeFQLQ6Zgk8KTWnjbxPFNlI5W7z2NvgUAAADQaxabcck5ssQrvjXlM5csASiNs6Y9LiVL0E60Ex0GAHS4iiyvhasmw3XR/aNaeKsWRkXPjamFlbVwUdyL3uvafEfj0UX65453dUFer5RNaPP+Fse731BBAAAAoERmSv1gQmNscrcWxpMt3vBrM3bUif9osgWgNMZH/WSjTT6L+lHwH52TT0U7AR0GQIehNXNq4SvT+emJ9dkp3t0gzYvfAym/e9rx7vqU72427+mJ+3EUJQAAAJSEHkq4HRubvJD6oQXwh31m/Ph7suRfLKyFY7VwK6q3eghGD8fo4ZttwuIXdaHYuvBW9K1Gu7wT9afgD7ooukTqpgf0Nvw1qd+AP492AjqMDgM6DMmsjwSzkbkvJbsdn70y8qT6qJTv2WsMd1O+N1eGT8lrej+iGAEAAKBkjphxDeMT//i7KaP3+jw/9IDNdUln8nER1Ye6UGBd+Mh85whFUjq6CPN5NEdPMu+6D+0EdBgdBnQY3FhvtXqNYH4H8egi+8MojpsZ3vvOfP9Ainfmy/DVs/uS7jQ+AAAAQJEsMGOai2SJd8yRZh9A/XylXc1KvpJ0fpYaB2uY8FMXiqwLX5rvLKRoSkVNx6iddfWxNkPqJmBtXXgf7QR0GB0GdBiasaKpJ8cHuohvTxTPyZTPz3NUnMVt3lkj9ZPt+qzuumNOBgAAAMpGDx/cj41nXkULFOAX28248499nBfzYmPqQan7RGpcI9b/XSZu3016uoor7tSFourCDLPocF/S36CG3vBSRt6Q76Z80E50GB1GhwEdriSrHQW2oss450bxbEj5/C7z/VairX//VDAnAwAAAP5hDzLsIUu85IYpp6V9nBdqLkJvjrY7pbrfMWfYSlWiLhRYF/aYb+ygiLxhoimbQbQT0GF0GNBhGInaZntuMvGzHOLVhXG19ZbWPM0Vk4YkJywzYp0z5mQAAADAt0WI+LhKT52MJVu84w0z7vxnH5eT+nNSZ1nzUj5/TTD/QF3oXV0YG/Wj8dvYkygqL1hjyv9jtBPQYXQY0GEYyU0p7kqCethNc/VAzcJYZyyfOJ7bEBNjzMlAms4BwmECWQAAFWCfGc9sI0u85ENTTif7OC/u1MKmDM+vkmaTlEBdKLIubJP8nXVC9wyacpmOdgI6jA4DOgzDfCx+XE1Z5UjHrNi/T4qJOuZkIA1LauFbqZtOAv/RDTR1nHNUsEkHAOEyXkae1NN+jQ1gP7E3LFf2aT6Mzji5a9Rz67wLqAtF1oUxUX/a+M4Lxote8F2sTB6gnYAOo8OADsPIAn1kCuiZDBvo7yUnTDq+jf3bolg6QzUno5VRT+mfroWHUt840MbwjdTtI1kP3TrIUOcIO2vhrNQdF7zZ5hufRPF+VQtTCk5f4x1No15/OR6l86mj4en/V3v9d6M4Ne5ztTCtoLzWvDsqw7cheuXkIYtnaRt+it7/XurXgzTduiE2vaT6ereL39JpeBENtJ5H7X9AAKDf+h6L9t/7I23R8cnuAMrDOgTbSxX1dlz2Q6ycfqyF12ijmbAaDv6Ps0KvC3vNt7YHXAfGdFmer6K81jny+WgutqaDOWA3zDNpOloR7Qyxfc52xLkAHUaHAR1Gh8tlo6MiHCkpLY+l+WqRLvQeiv0tRHMyekL/oNQXmvUkwGap26tTNkizDX21r68L39el2dzO2jbfinuO/6Kg9CmLowHekKP+XDLxv+8o20b4qoD8nhnrQD/tcVmr8K6MOqLHOXbOV6S9A408ebMEAdKwPvr+QFQXhyS9E2aAfqYqfY+Lg4507fS8PB6YidoMqqiXrJR8nf/1WxsdZdJymSoVzDgr5Low3cyPvgm8Lui8ZVU0/36WY1lf7lHfsFPyO6Xsi3aG2j4vmfjOosPoMKDD6HD5XBc/dkRnOdKhp9nuxIR3Y4D5uyY2gNKKP9nxTOP3vnT8m54eiC9sH2/zvbgDhVc9SJ827pOm3DY54teF/NFR3Sry2sui2O/5tOSyn9xm8KwDoQEZPoWvp110M+OA1HfRXe/oplMvru9sdXz7TpQ2nRioY+Rxkv0Gwb4W+WEdN8+R4euqe+iqAfqi73HhStMTj/Pf6twlqqS3/NmU1W9oo12N3bdSpYIaZ4VcFy6a7y2sSL2YKq1P4+6NnmmgfpCWS/2AWlKfMlhw33DZzOs6vS3vk3aG2D6XO+bYM9FhdBjQYXS4fGG3FeGlR5XehnWB5e9RGek92GWeZYK0XyT/QkbupLZCzbU8lHRXSvJKn3WmMDUm/o9lpF1+Mc8+zDG/V8jwBsUJT+rA6YS6fKvNe5Ok+bRCI+jGStH2DeO29fTWQB6798tbtO3rCfVPN50ath0P0mUDVL7vcfHSo7FKGo6ZtHJbx09Uc/5hyuoXtNFM7JKRG2HYXg5vnBVqXdhgft+xCtWNLxPK8Eyb9yZGz7jevSnFLAZqnfopwzw1FO0MrX3qouA9E2cI8yZ0GB1Gh9HhyrO+A0EvCrtTcjXq8OJ/exxQR3LWNOKkgU58wfrLhGfWSrbT642rMpd6lL6zRmiUgai8rO39yaZMD+WU3ytzGvDlzWBCp7sjxbtjo0Gy6/0iNxUmxAbQ53Jqc3rSIulUgJ5mb2V7cmns2V102wCV7XuSOOxIx2GP8z7uUO6nqE8F/3hPyj1VGXobHWvq+iqqVLDjrBDrQjwPG7+xKtxIKMe0ZlsuSvIp3LxZ2UH/5bt2htg+N0uzf74Qxh7oMDqMDqPDleeUo0LsLyEduuNjbYOraZkBR/pCMDMRP0GuvyvJ6as2vLjn3ySzPnNMHsxKkZ/63LYepE931uPXINWJgi6s6+7aEsfzK8xvycP5yKJY/VE785M8qgt3EjreeSnfH5Dk3dJZBaW5scnzleSzG6vXspKclGhHPT9FHHti76ym6waoZN/TStN0g1ZvvegNrsNS7EmRbnhHmu18gp+0Mo1HG82myyeoTsGPs0KsC1fMb32nIvVjKKEc0y4KtbJTPCfntB7rsP/yWTtDa5/jzXw9JBMj6DA6TDtHhyvPFUelWFNCOlY40tEoMHvtRxd4p3ucp/b2wL6E5yZGjTzNCd5RMnIXqd3O1fLo+ak9SN8iE58O9C60iHd37NkHOeS37ijG7bEt8qgujJNmR7g/RwOjLNxL6MAPFJTuwSjds3OK73SLAcknGeJpnCZ4kWPaAKpIqH1PFdglzQcIwE++lfKutIfeRt+S4QMXOlbkOns1xlmh1YUq9rdzE8rxag5z/DxvGDeIOz59VpGyDK19HjBx3pfsNqjRYXQYHUaH0eGCcF1/WFZCOo5I85WoBmqj/IX0zqt1N0yRkQvAmu4JCQ2j0UEPpWyIcVHa2+bZCwl5VET69sfiuy31HerrKQeBR7rM7zHRN9M6me01KyXZoVEWPk+I58sC0ty4dZKXk48tLQToVBcTkbvSuaMmgKoTYt9TFawt3kVkiZfMNOV0gzaamlEyfCjjkRR7XbqK+DzOCq0u2IM/FypQP5J8nGU125LkyO9izgs9ec3PfdHO0Nrnm9J8M2IFOowOAzqMDvuDyznZ4hLScb9NZ7fHkU4fvePazQN7mmByNAhq7ESp3bK0V4/OxeI93eK52ZJ8pamI9MVPw+tVlifRACCpg4vvKC/vMr/jO/u6gTDJs/rwWULnuzZjPEcl2TZY3iyPRGhaDnEtFPcJgoZDp052YeO29/bRhQNUpu+pCnFzaz9JOKfN+o0/mDr9O9poahqLec+EW2dVHGeFVBfsvOJlBepHkhPVrGZb1iXE8zTHtG4yca+rgHaG1j6/kHBN2qHD6DA6jA733eSwrMXsmY40WNHWE60PzTO3PcvLydK806yLz5Oi33M2+netiGq/bCBj/HH7++dbPKcL5cd7lL4J0uzodnuL5+M7ykPSnf2s2aaB+2ju4EFCBzw5JzG/V1C6x+cQh+6yPmkxCOnURNRcMyifSTcOUJm+J3TseOYOWeItX5uy+hVtNPVEVeNX/wq+2e1cb4LP+DzOCq0uWJvMbwXcL7l8nHW6eLcmoW48yzG950zcUyuinaG0z3ekeJv96DA6jA6jw/2kw4XgMi/T65PuHzvSMDXl4GGTR3lpd/t18VpP8OvGhtrh+1Tq1706XWiO20J/0mKApf82qUfpW5NxkBTfUe7WO/kl8+0ZnrWt6QkdcCebRUme1c942q/o6ZTrknzNqtsro3GTQufoxgHoezzBXlUeJEu85PVa+DFWTt9Kbx3zhtpGZ0cTu1dSzq3Ydtg8qDJFj7NCqgu2DawMuFyXSX7mCdYnxPVVjnVwSPI5DFc17exV+7xl4g3JkSY6jA6jw+hw3+C6wra8x2k4I+kXbq+ZZ3WBeYIneWl/h5rEydOmUvyaoOvahu7Kftei0RWRPutxvJ2D17gZoe1dfHe++e41D9vWxoQO+GAHcd1PiGuLp/3KZy0EaHsO8e80cc6lKweg7/GAHSaf9pIlXrLZlNOfaKNt0TGm2grVG2bLPC3XfprsFz3OCqku7O3x7y+STxPKdHUHcR2SYu0LL5b8HLRWTTt70T6t+SA1szo1oDxCh9FhdBgd7htc4t7L0+O6Q2Ttyn/a4vm3c+oci8BeLRmfc/wr2nRievJ7X4/T9zgW38M2z06T/K6/XZDunAv1gjMJnfCSjPHMS4hHT5f46DRlXQsBymvHf65w6hagH/se9TGySvy1k37K5NUaqqOX2AMc79JGWzJRhq8Or/a4XPtlst+LcVZIdcHeuj0VcNm6Fu90UaWTA2ZXEurIqpzSetDEuxTt7Fn7dJnd3Y0Oo8PoMDpcZR1eKiOvV+kisl732SXZr8msNCGL0xQ1r6EnQNU2tzpJadhrb7WIvUi699jcqhNqt7Dr+n470T7mGIz4YNd5qOBOZomJP+6UQRfbL/U4fbOk+eR8Kz6SfByLuK6DzfesI9YFoRcJApx1seh8Qod+2EMBelvczpk13JV8N6Jemj5ghgBAFfqeUVFfomMgPSnxudQdETXGNE89zv9zOS5CQDH8UkZeaX8ivb3SHlobVd2+EcW70fOy7YfJfi/HWaHUBWuS5WygZTstoVyvdRiXy7Hfd5LfpvWtLvuvKmpnr9rnLhP3IyneWSM6jA6jw+hw6TqsHd0xR8ZfzhDHXOns1Lna7z4hzV5j9Zh/mmtGdqdUJ7bjusyPJVEa2onmgQ46O/291hb9BQ8qm218WTrtNOVkncw0vC2rh+1vxG3Hvcj02Wths9rEcVqSd79WZEjLjhwEsmgWJnTE5zPGsykhHrV7N8Gz3zwxSpcrvdpe38z5e3aQs0cAuufjSE8a4XzG/kUHQs9jodcOv0Pue95JmAQVdTCgCOzJrXnUbe+wdfskbbTl3OZqFO/WAMq26pP9Xo+zQqkLc6QYm+W9JsncRScnmJPM1OR15X9KzvNwn7XTt/Y5JdLgePwb0GF0GB1Gh/tJh13G9NPuQmx3vNvO8+t0R8HrInqWk98uke/GXIdeW3uV8nff6lC0d0j314Fsp6m7rENRGXbi/df+ljQODXTCuz/6ZjvGSbNzBj0J+DRlA887ffFTCWm8c18U97XBNRkHazele4cnRbNHurfttiUhDi3v2R7+5i8leZGsCD8R1o7aAwHonsumXt3oYhKq4Th9T2pUb8ZEg0odw2xLSMcmj+vPM5PWcdRt7/hv8zs+oI06GR0bt4VitqDqk/1ej7NCqQt2fvQs0PJNMneRdU66OCGem5LfIaW1Ju5uF4B81k7f2uexAObB6DA6jA6jw4Wy1lEAaRcUL0rzLlkr1IC+PaWu18amdZBua/dNT0V34pxwX4ZJ8VTpfDdfJ+Z2l/deh4OJdxzp6OT373aIYKvrJXOjZ3THakLKxhaP/7MoD+aXkD7rsX5/iu/Hbyc0TuVr2u9L+1P6DSZIGKceryV0xmlEeHaLDl0Xlt/y8PfubiFARTlDWt9h/hbBBWl/OreI8Eog7wGNNcOVxWeIS/9X0fd0xSVHWt72uA51c6OMul08r9XCD7Hf8M/ob7TRZhoHKw4FVL5VnuyXMc4KpS7Y+dGLAMs3ydxFVnNqi6T5NnhjfSBPM4yDOY+/fdVO39rnbEf8C9BhdBgdRof7TYddp4G+73BC1O4UkWtHvFPvtbqAf98h0GlPjw9IfYFWRTOtQX/Xyf4sJ9hcNrT2dfDbP0poPOcyxqPXTayz0nvRZLVhZ21MlKeNwcqJ6G+ddGRDku10f57ps6co0iz8x+v35Og732YcqK1ylNOnnnU6upHhsqP4Ivrdlkaea3u4LsnOWHSBxMeTH8taCND5Hn93S0l5wKJ7NVgi3Z1asJPQTp2f0fck67zviylF+3bp17qdF78xv+MvjA9alvfRDO/o4Z2yfatUdbJf1jgrpLoQ+tgoydxF2oNFE6LFGFccau97Vs7pjS/sP6mwdvrWPu1BhBD9F6DD6DA6jA4XUtmGUryzwvHeyhbPv+94/mKX6Z4sbk/nGq8uzMZP0OsOtNpb00Xyxm6hOg5Is4Cq7+rC/HPHt3QReE7Kip9k+1VPXU/K8LtXJsTzvIM81BN4D6X9Ytk96ewKSjyOFSWmL26LP+0pjMfSvBm1MGP69zvS6psdu1Vt8nZIhm3iDrV5Vj1Tq7OcKeIn2pk/k+Td/okFfnum9N5beBIsuleDvdK8sJhlU9SeLrtF39M133nSxkOfbIRet/Piz1KuqaIQ2ujxKP7PM7yjN89u0v4qN84KqS7Y/i308UcjHHLMaXUePS5aC1gXLci8Snj/WAF1ZMB841Qft91ets/lDr2YGWBdR4fRYXQYHS6ksqU5mXXEkdBWXqhdi+MDOaVfbbGnWZiN76BvlXRXwQ63GBhY8y726vOc6FuvUqZLO8u0C9OHpXkR/2WH+ac7qGpz/loUx0/R/6pDATUJsyiHutXNQnMe6YvbVU/bCTQ2Wl5FCyedDBTOiv9X3E9Id4uop6POcpr4jfZPtxN+h7alok29jHF890lJecGiezWwuno9w7sDjvI5SN/TFZMc6fTdiZSvk43Q63ZeWB9Iv6SNNo2Fs5jF1Inonmgc+THtr1LjrNDqQuiL7l/lODbUsbDeAi7KJNwu8701fdp2e9k+dY3lHjqMDqPD6DA6PFwwrl2wdljTLldbPDuzw29kZXEk2up86/uoo9HwPJrA6RWHpRKe3bU0PMw4Ke0VWk/WSv/i6vSWeVh3XJtI46LOUK+o6WbQXcdzP4n/i+0NTrcYlKzuURpc1wPHCEB2RjvqU5YJzS4P+qaq9T2u00jveF6PXnk42fC9buuYthf2XH9lfsNfGR+MYE8XCxEvpPVBISb7YY2zQqwLIR9ImJCQl99I/bDR/Shf4/oyFP3tUbQgcypaZJlXcFrHONYs3qyodvrUPjdLs5PCPE28ocPoMDqMDgelw9McP/xsB+/szlgIO1gzyY1RUee7m6zwjpeOur/Yo/S9ldD5uUwibE14dmcA5fBJi46+lw4+XCamBmgm0AFLpTub1/YksU6IR9P3dMURx6TI901+H53B+Vy335P6qcz/6kE+/MH8jt8zPvg326S7k7VHPGl/VZrslzXOCrEuhO5IdU1CXu7xbG6s862rUswNtNAcqfayfeoN9adS3K0/dBgdRofR4eB02GVkv53R+42S7TTXTenM2zKkQx1l6A7yJLLCO1wdy/sepW9zQhpd9urUh4LrpPY9z8tgfkK6f44WZ3rJ8y4XkwAa7JPm0yxpFxanOtrEZfqerrll0nchgHpkbT6Oo24nos7U/hnF+aMUb5v27+Z3vEEb/bemd2vO4m0m+5UYZ4VaF8ZJ8yngkDjt8fxGbzo9aVEf4/69LkShkxOWPmqnL+3zgPmG3jTIa1MCHUaH0WF0OEgddl3DbXf1YFDS7wy4rqA9Zr0kN3SAo9ch1pIV3jE6oWNZ6FEazyWkcVbG5+d7WgaTo8G3K816Xa/XG1VPxX8b/1WgH2zW29Nb1zK867p9tpu+pyvGOga7uwJoK5c9zE8f6/Yfogl+PN6/FJgHc823vmZ84DUrS9KcvOxTV2mcFQLzuujjfMBV3iHc7Kq6dvrQPtV0j3XmuSKnuNFhdBgdRoeD1eHzjsJp5chEBdWaSBhs8fxqR/yfU865dS46yNlJVnjJGPF70X2UuL2cf9vinaUJv+moh/k/KupAkxZH55WQpqceCnUVqfqiu8vm9YEM/dJ3JQ/Iq9j3rHCkbVEAbcU6+y775o1vdVuvyf+5RZt/t6B8+J35zh8YHzDZ93Cy7+M4KwSWSzazrj4xN6G8z/ZZGfqmnb60zy8k/xO26DA6jA6jw0HrcMMWeJZFg4WOAl3f4vmjjuc/opy7Rk386AIep2T9xfdF90UJ6TvZps945HjnufTWHnQaPm0hjutLShOL7r2h6ovurkF1WkeRLpuPL+l7usZepx6SME79Hfekb/Sxbr9eC39r0+b/WlD9s999jzbKZN/Dyb6P46wQWG/y6nhAad+eUN6b+6wMjwdQ33vdPt9xfGdOl3Giw+gwOowOB6/Drs6xne1L19XdVl6Rb4u/NpxCRu2WTiAbvMfVAfpy+nF/QvpWdfjeBo/yfW0LAfqsxHRhXqY3VH3R3dq8TusoUu3XuU4Cn6Hv6ZprUq6N/E6xTpcOl5weX+p2w1Fbmnaf92LTLGk+1TaaNspk37PJvq/jrBA4JOEuWF9OKPN+89Xmm3b60D6tX5sTXcaHDqPD6DA6XAkddnmabXf9xE4s77Z41mXP/SVlDH3ES0cbWOJJ2lwOjvVa/8Q2781M6Nx9WWSanZDvGq5LuTv93wuOVKF7rM3rqynf21sLDySdQyb6nvS4TKLsC6QuLRO/TAT4Urc/SKhnroV9XRQYn2Me/NbE/yfGB5UlVAduPo+zQsCaJlkWSLpdWvdz1C/2G75pZ9ntc500+/ub2mWc6DA6jA6jw5XQ4UFHIbVyyDneIbaftnjetfsySBlDH+G66eHDIuvEhE76q5TvJ9kOm+HB73qQkDYdpE0pOX0vxG/HuhDmpDfNAq86t9KT+C6Tb7Ppe7piqYS7mTbBMXGlbtf5nZlwa/o2J9S/3+eYDzdM3L9mfMBk3yN8H2eFgD29G8rN5aSTpP3oq80n7Sy7fao51YeSvwNzdBgdRofR4Uro8EVHQS1u8fwqyWZr86xgWwj6mzOONrDag3StSeio0zqs+yjh/d0l/64kr+26kJOXo0h1IjXQ4buuE0JjSsinqptfqTKuBd6lKd77Mmofg1LuCbUq9j17Hf1NSCdMrP3PSdTtf6OLSf9h/uayL/tPqdue7RaN48dYvD/Uwmu0USb7HuH7OMt3Jpl8exRQ2j9LKPu1fdp+fdHOstvnLkedHpvjb0KH0WF0GB0OWoddpg5aXQU6IeltbU6SZo/LuuAyjrYNfcQ+8dOR8OcJnXVa0ze6UOy60vRNib9ptyQv9n6S0zfUQc39WtjZwbujxe3YpgxYdK9On5LG5vX6qL02TgSXeUKtin2PPcBwPbA6dVr88DMRSt1OOu35XznEbZ0U/oXxAZN9j/B9nBUC9gDb6YDSnnSycmqftl9ftLPM9jklmsv02nY4OowOo8PocDA6POQorFYTnMfm2Qstnt0p2e3FA1SNFY52cMyDdLkc0wxFnWxajid0+GWYS1nSQoBO5vidxpXGWR28O92RtvMllT+L7uFibV5fTlHvntXCDnHfVltL39P1wNSOpQ4HVqesKcAT1O22XHJ8T0/GvdtlvH8xcf4vxgdM9j0hhHFWCNi2sS6QdCfZib7bx+3XF+0ss30eM9+63cPfjA6jw+gwOhyEDr/MUNFmOZ7dnvCsnma3Ti70usObtGvoM1x+EMr2a/B2QmeddQF4QUI8vR506sLL04S0qBOavK44To4WeDqdYCxzpG9vSXWARfcwcdm83t/ieR2cq13KO9F/u/y4TKPv6Yr3HelYEVi9mmLS/5C63ZZZMvL6eSP8TTo3LTTaaJlele/1lfYqtlEm+/0zzgoBa5JkciDp/jih/I/0cfv1QTvLbJ+zHd9b0MPfjQ6jw+gwOhyEDt9zFFrSDtoWx7NzEp7d43j2EG0a+hR7eu9eyenZltBhb+0grvuOeHQzL4udch3gjJdsu/cN9Du3JdmRyPQc861hP21fh++vd6TxfZoHZMBl87rVdWa9XaYLmfOidmbNb9x3vHNY0tnRrkLfkwfWlulPUX8Wuk4NULfbcjKhPn+QUx6U4Zywim2UyX53hDTO8p0Bk39XA0r72YQ6sJI5XqnaWWb7tCfNz5aQ/+gwOowOo8Pe6/BpSX8y6Jykc1D1lmPyozbgxtKmoU/Z6liUGVViei4mdNqdDBR3JMSVxm695oGekBmK9SlZ7SGekuRT1YtyzLP4RuLcDuM4YtL3jKYBGXH5iFjVZtDeGDS5TF19Zt7ZELXDSRXve/LkvPn+HQ/qifatWW3sbja/4yB1uy2/lPopOPvtv0tnp+zsddcyrrRXsY0y2e+OkMZZvnNIirG/2wtNeSVup31Vmt+HqJ1ltU+7OK1zuZkllBk6jA6jw+iw9zq8NuUkx2Wz9JTjOTUrc9uxsDSb9gx9zFRpvja/qKS0jBO3L4dONwKmOH6bhhsp3t3V5aBiUwsB2p5jnsUHLN04oLnQZlEIoB1XJd0tsoYTqK9i7fqItD6hpu3upRTnCMynvqfIhYhe+67RSaXaeNwo9RNf16I0Zb2GPNGUzxPp7eZwqHX7t5LPiTR7pf3naDGhX8cHTPb9ILRxls9oG4qbXtW2NiGQtC9OqAO3Ai6PKmhnme3TWks4WGJZosPoMDqMDnutw9q5WOeo51KK7RpHXF9K84L7O7RlgKa2UZY36K0JnfaLLuI8nxDn4jbvJV1VPZPimwMJgxINX+SUVzMdv61TB4mjpNmHxlyaBWTUa9fAWSeJq6M6NjNqPz9HE4f4dcPLjncbA40Z0UTxZJ/0PXnxjmQziZIXeqNQrzzfTagTnV4LLcvBX8h1e7y4HZ5pGn+RIZ73zPvX+nx8wGS/fEIbZ/mOPeh2PKC0Hy+4HvSKKmlnme3zE8d6T5kbSOgwOowOo8Pe6/BqRyEuMc/YY/gqVBNj/67G569I8xXrmbRjgH+x0LSPKyWkQU/cfyfJu6WdOpFYkRDfgzaDsKRB/PM235ucMLj6ORpIZ7WnrAs6ej1WHdcsl/qGyJWE+Od3mEfzPRjIQdgslWwOaxea912O06dGdfNxpNlj+6TvyYstOf6WrPm5OOqzdFHZdX24E38R1nnXDep2Kj5MSGsWW7D/ad7d3OfjAyb75RLiOMt3bprfGcot8JktFn1uB1YGVdHOMtvn/3R8e6sHZYsOo8PoMDrsvQ7vlGYHC/q3KdG/W5MxN6O/a0LV9s8zGWnrfZuUa7MawEduyMiNqyk9+q62RT118bDNYoYuBC/ooO2OajFI0L4iyeHy3ISB/Ks237uSYYEmz/CkizLYL5wugO7Yl7KeDkUDbMtPLd7RhclpfdT35MUZxyC4LF6aMVynYzB72mURdTsVf0v4/q9Svv+teW9Wn48PmOyXS4jjLJ9ZZH7n+QDSrI77NkjzjXjX7dSQb7WHqJ1ltk+r1/c9WvNBh9FhdBgd9l6H348K105eXiZMfOKLZbroPij1U/OjBQCS2li8He3owTePS/IJlVYLG1lteR1sE6de8XOdhFgsIzftfo4GHUmsKkmAurHBPsoMpC7SFKADrM3rW+L2YJ800TsjySddZvRh35MHL8y3jpRUNyaadAx2EdccE9dX1O1UJNk8vpTi3V+Zd77uUZr7oY0y2c9OiOMs3/nK/E7fF7keSuvNzKRbSNcDK5cQtbPM9nnKoRkrPCpPdBgdRofR4WB0WBfN9equXjtYKW4TEFujf9fObQxrIQCpORdrR4+EGyGKtYt8tGK/b52ZlGB2CzrR5fgEWDfD9Rrq1ahO6eBbTx9NahHHhGgg9Tx6R09l75a60ybIztvS3jRfr1hj0vFxDpPAeHxrqdupuJQwgfl1m/f+aJ7/Pc0LoDKEbMu96oSsnWVwOtLYRrjsYRrRYQAIUocHJT9HDgD9zrRoYaDRnraQJf/aeCjjOl+vftt96e3tBqgey0wbOUuWlM5mafZFUdYmqh2nTe8yPrUjGb+BpOYFxlO32/J6LfzgmOz/VVrfAv1acLINUEXGy0jzLNqvTiJbvCFk7QR0GAAqosM6gbTXpwcpO4Cu2MAAfARxJ7NV85Ydd9J0iaoPHWJ9AmwlS0rnnCmTEyWmJW6r80EBOlXkddOq1e0/ifuU3W8Snp9lnvu7YKYRoCocNe17PVniFSFrJ6DDAFARHV7o6LAYMAB0z+lYmzrdx/mgg5qG/d5rFRvk6CDuVfTb1DkPp5ugU6zN6/lkSanogQRrg3NBSWmZJ8WZ57IbC4up2215Teq2Ue3Y+R+18AvH8781z/2J5gVQCZYIN9R8JnTtBHQYACqiw3sdHdZUyg+ga8bKSIcOa/swD0ZFnZ/+fl14qdIVTP0t92TYAeCbVHnoEJfNa3xBlIt11nW7xLTsNGlZmWPc6mQu7gRa+7Ip1O22bBf3Kbv/dDx7RVicAagaU2TkKWrtRzl44RchayegwwBQIR2+bjqhO54tRCyMBQYzEBpq+69h71vNOM3rs99+WYbNMoyt2O/7MjbQfpuqDl1gbV5fIEt6Qisn8UdMmawrMZ2XY+kYkvyd26suvYx9I88bSVWt26pn/9cx2f9RRjrSfj36W/wUHlfaAcJmdNRPxjcT55Et3hGydgI6DAAV0eEJMvIEkm/2lu1kbWab5629rjXUR/AA3YWLn4ie3ge/eVH0WzWsruDv+1yGHSjNoopDl1ib1zvJkkLRWynfRHn9jWNsoSexn4gfhxHsSfErBX1nlamDp6jbbfm1uE/Zxf0ifWj+7STND6AyY8AiTlAD2gnoMABUSIfXODqpJR6l74CM9A7ejm3mt3AyHnxB62LDrq1efZlW8d+rHuEPSn1jr2ocj8rxpnCVFPLhptGuhWRJoVxpMwGzk+h3SkzrSpOWHQV+6xPzrQPU7cx1qRF+Ff37/zF//w+aH0DQHDBtejNZ4iWhayegwwBQER0+aRKsV698srUZvzLweYrn49fI7lAfwTP01EXDZMGjWniLLAmu/L6Iyk8X3seSJZADU4wOY8+9eF5J8oko5Ubs33aXnNZjJq1FX53cEeVPI+yibrdkjoy8tt4Il6TuzO0H8/df0PwAgmVnjv0joJ2ADgNAH+jwE9MJnfcobfZa2PqMzx+hToKnLI/a3neCDchQ0BP7ugn4VKppLgfKw56QOkuWFM59k+eLYv+2Mfb3ox6k9UEsPc+o214yKO5Tdv/b/P8rND0AALQT0GEA6A9mOTqmTzxKn7Xn/mab5+01shUUMXiMer1X/wmYJwmHA5QXFMAto10byZLCWeEYX+jG/Sap3/jTkxNbPUjnW9L6RD512w/USdtTx5janq7DDAUAANoJ6DAA9AlbHB2TTw4B47Z6HqV4/njseT3xPoYiBgAAj1kgzeY3JpAtPWFeNBHXSdqrKO+v18KeWpjqSRo3mfqxjrrtLdvFfcouHt6g2QEAoJ2ADgNAf6C7wAtjYYFn6ctiz10X2J/Hnr9K8QIAgOeo7XBsgEIS58xkcSp121vGS/2ASNJE/29UZwAAtBPQYQAAH7D22dvtUG81neo+shAAAAACRR2ODsXGNbfJEu/5oMVk/3dkDwAA2gnoMACADyw3neT0Fs/qrqZ1CLuILAQAAIBAWWzGNYfIkiD4OmGy/z/IGgAAtBPQYQAAH4jbc3/Y5tn9MnJHW68xjyILAQAAIFAOmsniUrIkCN51TPT/n9RvcAIAANoJ6DAAQOlcj3WSp1o8p3bp70eh8fx5sg8AAAAC5lZsXKMHCzhMEA6fm8n+H8kSAAC0E9BhAAAfUKeocXvua1s8q85WrafqbWQhAAAABMoUM665QJYExcxa+DFWfsvJEgAAtBPQYQAAH1hhBHNawnO6uD4odfMy8efnkYUAAAAQKGvNuGYrWRIcJ6Oy+4dwpR0AAO0EdBgAwBPittgeJTwzUAvf1cIkqdt8bzz/jOwDAACAgBk0CwezyZLg+GUtPJH6FXcAAEA7AR0GAPCCGzGxPOP496lRB7qmFhYYcR2MPadmajA1AwAAACHxfWxc84TsCJbNwpV2AAC0E9BhAABPsPbcr5p/V1tt6jS1sWN5WEYuum+IPXuiFjaSpQAAABAIA2Zcc4osCZaxUQAAALQT0GEAgNKx9tw1rIz+bVktPJb6ovv46G/XzbMzor9vqYWzZCcAAAAExC4zrllDlgAAAKCdAAAA3XJImhfd40HtuM+IPf/S/LsuxqvTlAe1MIHsBAAAgEDQ2373zbjmTbIFAAAA7QQAAOiWuD33p0Y81WHqLPP8Y2lemP+2FqaRlQAAABAAo2phsdRN6tkxzVayBwAAAO0EAADohrg9dz3BvroWXkh98f1ILUx0vLOkFu5F76nDlEMJzwEAAAD4xK5o7PKTtL7lp+OgC1HANikAAKCdaCcAAEAm4vbcz5AdAAAAAAAAAAAAAACdE7fnvoXsAAAAAAAAAAAAAADonJsyvOg+QHYAAAAAAAAAAAAAAHSGtecOAAAAAAAAAAAAAAAdslKw5w4AAAAAAAAAAAAAkAvHZHjRfSvZAQAAAAAAAAAAAADQOY9leNF9LtkBAAAAAAAAAAAAANAZK2R4wf1bsgMAAAAAAAAAAAAAoHNuy/Ci+2ayAwAAAAAAAAAAAAB84/8DyxlLYSiesT8AAAVBdEVYdE1hdGhNTAA8bWF0aCB4bWxucz0iaHR0cDovL3d3dy53My5vcmcvMTk5OC9NYXRoL01hdGhNTCI+PG1zdHlsZSBtYXRoc2l6ZT0iMTZweCI+PG1zdWJzdXA+PG10ZXh0IG1hdGh2YXJpYW50PSJpdGFsaWMiPiYjeDNDODs8L210ZXh0PjxtaT4mI3gzQkM7PC9taT48bXJvdz48bWk+QzwvbWk+PG1pPks8L21pPjxtbz4sPC9tbz48bWk+ZTwvbWk+PG1pPnY8L21pPjxtaT5lPC9taT48bWk+bjwvbWk+PC9tcm93PjwvbXN1YnN1cD48bXJvdz48bW8gbWF0aHZhcmlhbnQ9Iml0YWxpYyIgc3RyZXRjaHk9InRydWUiPig8L21vPjxtdGV4dCBtYXRodmFyaWFudD0iaXRhbGljIj5SLFo8L210ZXh0PjxtbyBtYXRodmFyaWFudD0iaXRhbGljIiBzdHJldGNoeT0idHJ1ZSI+KTwvbW8+PC9tcm93PjxtdGV4dCBtYXRodmFyaWFudD0iaXRhbGljIj49JiN4QTA7JiN4MjIxMjsmI3hBMDsmI3gzQkM7JiN4QTA7PC9tdGV4dD48bWk+UjwvbWk+PG1vIG1hdGh2YXJpYW50PSJpdGFsaWMiPiYjeEEwOzwvbW8+PG1zdWI+PG10ZXh0IG1hdGh2YXJpYW50PSJpdGFsaWMiPmo8L210ZXh0PjxtdGV4dCBtYXRodmFyaWFudD0iaXRhbGljIj4xPC9tdGV4dD48L21zdWI+PG1yb3c+PG1vIG1hdGh2YXJpYW50PSJpdGFsaWMiIHN0cmV0Y2h5PSJ0cnVlIj4oPC9tbz48bXRleHQgbWF0aHZhcmlhbnQ9Iml0YWxpYyI+JiN4M0JDOzwvbXRleHQ+PG1zcXJ0Pjxtc3VwPjxtaT5SPC9taT48bW4gbWF0aHZhcmlhbnQ9Iml0YWxpYyI+MjwvbW4+PC9tc3VwPjxtbyBtYXRodmFyaWFudD0iaXRhbGljIj4rPC9tbz48bXN1cD48bWk+WjwvbWk+PG1uIG1hdGh2YXJpYW50PSJpdGFsaWMiPjI8L21uPjwvbXN1cD48L21zcXJ0PjxtbyBtYXRodmFyaWFudD0iaXRhbGljIiBzdHJldGNoeT0idHJ1ZSI+KTwvbW8+PC9tcm93Pjxtc3Vic3VwPjxtdGV4dCBtYXRodmFyaWFudD0iaXRhbGljIj4mI3hBMDtQPC9tdGV4dD48bXRleHQgbWF0aHZhcmlhbnQ9Iml0YWxpYyI+MTwvbXRleHQ+PG10ZXh0IG1hdGh2YXJpYW50PSJpdGFsaWMiPjE8L210ZXh0PjwvbXN1YnN1cD48bXJvdz48bW8gbWF0aHZhcmlhbnQ9Iml0YWxpYyIgc3RyZXRjaHk9InRydWUiPig8L21vPjxtdGV4dCBtYXRodmFyaWFudD0iaXRhbGljIj5aLzwvbXRleHQ+PG1zcXJ0Pjxtc3VwPjxtaT5SPC9taT48bW4gbWF0aHZhcmlhbnQ9Iml0YWxpYyI+MjwvbW4+PC9tc3VwPjxtbyBtYXRodmFyaWFudD0iaXRhbGljIj4rPC9tbz48bXN1cD48bWk+WjwvbWk+PG1uIG1hdGh2YXJpYW50PSJpdGFsaWMiPjI8L21uPjwvbXN1cD48L21zcXJ0PjxtbyBtYXRodmFyaWFudD0iaXRhbGljIiBzdHJldGNoeT0idHJ1ZSI+KTwvbW8+PC9tcm93PjwvbXN0eWxlPjwvbWF0aD4jaMh4AAAAAElFTkSuQmCC\&quot;,\&quot;slideId\&quot;:477,\&quot;accessibleText\&quot;:\&quot;Error converting from MathML to accessible text.\&quot;,\&quot;imageHeight\&quot;:14.774036662925552},{\&quot;mathml\&quot;:\&quot;&lt;math style=\\\&quot;font-family:stix;font-size:16px;\\\&quot; xmlns=\\\&quot;http://www.w3.org/1998/Math/MathML\\\&quot;&gt;&lt;mstyle mathsize=\\\&quot;16px\\\&quot;&gt;&lt;msubsup&gt;&lt;mtext mathvariant=\\\&quot;italic\\\&quot;&gt;&amp;#x3C8;&lt;/mtext&gt;&lt;mrow&gt;&lt;mi&gt;&amp;#x3BC;&lt;/mi&gt;&lt;mi&gt;&amp;#x3BB;&lt;/mi&gt;&lt;/mrow&gt;&lt;mrow&gt;&lt;mi&gt;C&lt;/mi&gt;&lt;mi&gt;K&lt;/mi&gt;&lt;mi&gt;F&lt;/mi&gt;&lt;mo&gt;,&lt;/mo&gt;&lt;mi&gt;e&lt;/mi&gt;&lt;mi&gt;v&lt;/mi&gt;&lt;mi&gt;e&lt;/mi&gt;&lt;mi&gt;n&lt;/mi&gt;&lt;/mrow&gt;&lt;/msubsup&gt;&lt;mrow&gt;&lt;mo stretchy=\\\&quot;true\\\&quot; mathvariant=\\\&quot;italic\\\&quot;&gt;(&lt;/mo&gt;&lt;mtext mathvariant=\\\&quot;italic\\\&quot;&gt;R,Z&lt;/mtext&gt;&lt;mo stretchy=\\\&quot;true\\\&quot; mathvariant=\\\&quot;italic\\\&quot;&gt;)&lt;/mo&gt;&lt;/mrow&gt;&lt;mtext mathvariant=\\\&quot;italic\\\&quot;&gt;=&amp;#xA0;&amp;#x2212;&amp;#xA0;&amp;#x3BC;&amp;#xA0;&lt;/mtext&gt;&lt;mi&gt;R&lt;/mi&gt;&lt;mo mathvariant=\\\&quot;italic\\\&quot;&gt;&amp;#xA0;&lt;/mo&gt;&lt;msub&gt;&lt;mtext mathvariant=\\\&quot;italic\\\&quot;&gt;j&lt;/mtext&gt;&lt;mtext mathvariant=\\\&quot;italic\\\&quot;&gt;1&lt;/mtext&gt;&lt;/msub&gt;&lt;mrow&gt;&lt;mo stretchy=\\\&quot;true\\\&quot; mathvariant=\\\&quot;italic\\\&quot;&gt;(&lt;/mo&gt;&lt;mtext mathvariant=\\\&quot;italic\\\&quot;&gt;&amp;#x3BC;&lt;/mtext&gt;&lt;msqrt&gt;&lt;msup&gt;&lt;mi mathvariant=\\\&quot;italic\\\&quot;&gt;R&lt;/mi&gt;&lt;mn mathvariant=\\\&quot;italic\\\&quot;&gt;2&lt;/mn&gt;&lt;/msup&gt;&lt;mo mathvariant=\\\&quot;italic\\\&quot;&gt;+&lt;/mo&gt;&lt;msup&gt;&lt;mi mathvariant=\\\&quot;italic\\\&quot;&gt;Z&lt;/mi&gt;&lt;mn mathvariant=\\\&quot;italic\\\&quot;&gt;2&lt;/mn&gt;&lt;/msup&gt;&lt;/msqrt&gt;&lt;mo stretchy=\\\&quot;true\\\&quot; mathvariant=\\\&quot;italic\\\&quot;&gt;)&lt;/mo&gt;&lt;/mrow&gt;&lt;msubsup&gt;&lt;mtext mathvariant=\\\&quot;italic\\\&quot;&gt;&amp;#xA0;P&lt;/mtext&gt;&lt;mtext mathvariant=\\\&quot;italic\\\&quot;&gt;1&lt;/mtext&gt;&lt;mtext mathvariant=\\\&quot;italic\\\&quot;&gt;1&lt;/mtext&gt;&lt;/msubsup&gt;&lt;mrow&gt;&lt;mo stretchy=\\\&quot;true\\\&quot; mathvariant=\\\&quot;italic\\\&quot;&gt;(&lt;/mo&gt;&lt;mtext mathvariant=\\\&quot;italic\\\&quot;&gt;Z/&lt;/mtext&gt;&lt;msqrt&gt;&lt;msup&gt;&lt;mi mathvariant=\\\&quot;italic\\\&quot;&gt;R&lt;/mi&gt;&lt;mn mathvariant=\\\&quot;italic\\\&quot;&gt;2&lt;/mn&gt;&lt;/msup&gt;&lt;mo mathvariant=\\\&quot;italic\\\&quot;&gt;+&lt;/mo&gt;&lt;msup&gt;&lt;mi mathvariant=\\\&quot;italic\\\&quot;&gt;Z&lt;/mi&gt;&lt;mn mathvariant=\\\&quot;italic\\\&quot;&gt;2&lt;/mn&gt;&lt;/msup&gt;&lt;/msqrt&gt;&lt;mo stretchy=\\\&quot;true\\\&quot; mathvariant=\\\&quot;italic\\\&quot;&gt;)&lt;/mo&gt;&lt;/mrow&gt;&lt;mtext mathvariant=\\\&quot;italic\\\&quot;&gt;+&amp;#xA0;&amp;#x3B3;&lt;/mtext&gt;&lt;msqrt&gt;&lt;msup&gt;&lt;mtext mathvariant=\\\&quot;italic\\\&quot;&gt;&amp;#x3BC;&lt;/mtext&gt;&lt;mtext mathvariant=\\\&quot;italic\\\&quot;&gt;2&lt;/mtext&gt;&lt;/msup&gt;&lt;msup&gt;&lt;mtext mathvariant=\\\&quot;italic\\\&quot;&gt;&amp;#x2212;&amp;#x3BB;&lt;/mtext&gt;&lt;mtext mathvariant=\\\&quot;italic\\\&quot;&gt;2&lt;/mtext&gt;&lt;/msup&gt;&lt;/msqrt&gt;&lt;msub&gt;&lt;mtext mathvariant=\\\&quot;italic\\\&quot;&gt;R&amp;#xA0;J&lt;/mtext&gt;&lt;mtext mathvariant=\\\&quot;italic\\\&quot;&gt;1&lt;/mtext&gt;&lt;/msub&gt;&lt;mrow&gt;&lt;mo stretchy=\\\&quot;true\\\&quot; mathvariant=\\\&quot;italic\\\&quot;&gt;(&lt;/mo&gt;&lt;msqrt&gt;&lt;msup&gt;&lt;mtext mathvariant=\\\&quot;italic\\\&quot;&gt;&amp;#x3BC;&lt;/mtext&gt;&lt;mtext mathvariant=\\\&quot;italic\\\&quot;&gt;2&lt;/mtext&gt;&lt;/msup&gt;&lt;msup&gt;&lt;mtext mathvariant=\\\&quot;italic\\\&quot;&gt;&amp;#x2212;&amp;#x3BB;&lt;/mtext&gt;&lt;mtext mathvariant=\\\&quot;italic\\\&quot;&gt;2&lt;/mtext&gt;&lt;/msup&gt;&lt;/msqrt&gt;&lt;mtext mathvariant=\\\&quot;italic\\\&quot;&gt;R&lt;/mtext&gt;&lt;mo stretchy=\\\&quot;true\\\&quot; mathvariant=\\\&quot;italic\\\&quot;&gt;)&lt;/mo&gt;&lt;/mrow&gt;&lt;mtext mathvariant=\\\&quot;italic\\\&quot;&gt;&amp;#xA0;cos&lt;/mtext&gt;&lt;mrow&gt;&lt;mo stretchy=\\\&quot;true\\\&quot; mathvariant=\\\&quot;italic\\\&quot;&gt;(&lt;/mo&gt;&lt;mtext mathvariant=\\\&quot;italic\\\&quot;&gt;&amp;#x3BB;Z&lt;/mtext&gt;&lt;mo stretchy=\\\&quot;true\\\&quot; mathvariant=\\\&quot;italic\\\&quot;&gt;)&lt;/mo&gt;&lt;/mrow&gt;&lt;/mstyle&gt;&lt;/math&gt;\&quot;,\&quot;base64Image\&quot;:\&quot;iVBORw0KGgoAAAANSUhEUgAABdMAAAA8CAYAAACNQiPMAAAACXBIWXMAAA7EAAAOxAGVKw4bAAAABGJhU0UAAAAmEikXYwAAI2lJREFUeNrtnQ+IF0l2xx+DiIgMGTzxxBMPI7IMIsJGPPHEE2RZZBhEEBEju+Iig4iIbPAWTzwRiRgxshGXRWQQkQmeGGOMtyAiIovIyUSMGDExixgRETzxZHbOM7f5vfyq+L1f2X9/XVVd/evvB5rRX3dXd1W996r6VdUrIgAAAADkYaBx/ICjtgcAsC84YF+gjzigRwC6iAO6CAAAAAAAMvAv6BzjwwAA2BccsC/QRxzQIwBdxAFdBAAAAAAA8fyocfxBdBKHG8dqFAsAAPYFAOgjAAC6CAAAAAAAAGjxqejM/xjFAQCAfQEA+ggAgC4CAAAAAAAA3ue3qjP/bygKAADsCwDQRwAAdBEAAAAAAADwPpMax/eqQ78NxQEAgH0BAPoIAIAuAgAAAAAAAN7nU2otM/0AxQEAgH0BAPoIAIAuAgAAAAAAkJWdopO7t8vzelrl8xqqvfbsFXK/E8UBmwH7AmBfoI8AoE2GLgK0lQAAAAAASawTnZiTXZ7XKY3jDyqvn6PqQYNhIf9rURywGbAvAPYF+ggA2mToIkBbCYBPQ7mlcZxrHK8ax9vGMd44vlMKwoZ+e+PYY9z3WCiPPMYax1J1zfrG8c44z///QqRzvHHciEkr7hhEtQEAasx8ZWvZHt5uHBO6PL8fC/v/E1Q/UDJ/W/Q75qNIYDNgXwDsC/QRALTJ0EWAthIA1+xoHC+o6Tw/3DiWNI4edSyi5pIebURXR9w/h5rOd33NZnWvZKJoLG6qe6J4KxTRvIY3v2AH/Rl1zVRUHQCgprBNva9s4ZsEm9pN/Ebl9z9R/cDog7xRsnFf6UY3M7lxrKLmJmCnYTNgXwDsC/QRAPTjoYsAbSUA/mBntHaU304w4jzaNKqumx1zzbg6fynm/B51fj+972iXjYp2yI8kvDff/xTVBwCoMTJG3a4a5JfboRcqv78M9B25bdqh2lNuE3lQ+GxCu1lnbJfVLur+GOBcNoeouYJQ5/UmbAbsC6oP9gX6CB1EftGPhy5CF0sGbSWoDdOoNRp6lZoznZJYqRQ3iqXUPivdVP5jjeNZ41ie8gy5jGhDyrWnUYUAgJoyg1oDmN9R/ABlNzEg2oeFAb5fX+O4RdEhyZ43jukQW6dlNUHpgl7ZNqPLy/AytSYowGbAvsC+wL5AH6GDyC/68dBF6GKZoK0EtYANto5P/lgpaZZ7rsSc2yeUeqb4nUfLeASNZ6tPy/CMIyKdtBAu81CNHTfedQTL2UE3IW3lUE3y/JXK7+8Cfb9vqDlLRH9s8Eor3ofktXrvYxBb52W1VejFkS7vw+myWg6bAfsC+wL7An2EDiK/6MdDF6GLAYC20i1V9+V1hU9uDyXHQI8jbkRSbzhwR/zGM9RfUnPT0qw8UOmMRpybRdjMoAi8wexxdeSFy/2MqJ+4g0fYefNaHjzZTe0DK51yj/JtSht18Aa6R6kZOqgPotB1lCmfGl5V80QdKzzosp7Nwksv6zDDlGc6/J7yzcT1KSOrlI2JYohas0eqhC3b67Os5HLkMaUrPuCltxepfe8Y8+Bzb1Q/6RQV20B9mchjTwk2w5VsmPSpfuQPHfZdYF9gX7rBvtSNovrogirq4A5lPzks6oZA8htCf12zX7SLUcc7chemoir9eOgidLETXURb6c5udOrLsyGT8MkpplFrI9C7FtKbLgrokEr/QuN4SPmWA80U6UQZbC78WQ7LhZ/Pm68+UoaDP3gXGee3qt/NmWA9qiy/6DBtHqE5qATrOr0/KPFA3Xeqw7zNUWkcsFBOdw2l+JxaO4/PVc+QBnhbgWfNEWmdVM6HaSmdjrXG+/HKC73KYZeSS8xS7158yqfkqSFzLhmi+o34/0zk+acBysgApe8F8rZC5W3b9vosq6PiHbZ4LjezDO6IDw/O20fUvqE7h9rr7+A5ejXguRJshkvZMDlIfpYKw77AvlTBvtQFm/poi6rp4CcRTozFgeW3rP66yXJ6fyD8GLndPLEq/XjoInSxU11EW2m/32TLl9eJTMInJ9htKEtR1huND4+OsTM97yjUFpEOz+ycpCqJR+S+pHybbHWSB54xNqyeOUO9xwN1ngVsh8pbVFz4KdQaXc6btoaF8Tq1BiX0BzOXRZ8wYHlZpN7b1hKgC6Ke4jaB3Wgoz6YOn7WTmqOhSzNezwb/tWHwF0Y4Ibg8ECaoO/Epn5JnIr1njvN4rcMOWZX5B2rFlayijFRt5qgL2+urrBaL97jmudw+MuRmY8x1l6g93uXUnM/RsTOHSrAZvmRjFrVm7u2DfYF9gX2pDTb10Rch6WCPKjt2wrGz7aJ6v7OB5bes/noUd4w22fVM8ar046GL0MVOdRFtpT1s+vI6lUn45GIajA8spDdCrZlDenbmnQ7SOScK+1tqOqZ5+YEeLXa1y/Vmlb5cQjNF5EmiR5Kjlpbuj7g+T9qMXmqzRAmtrh898vgqZ976VRnaNGLPhfwkzZSXy4aeFOhsbMx47SRDtpNGQs8qWZ1GoNvwKZ+SASVTz9S/XcEbRb9T7/2yJnU6QdUR5/nXFZSRfqreKgJXttdXWekO3DtyO7vMZJNRDnGzqRcY1+VZSt4rbMCcEmyGL9kYptbg5BTYF9gX2Be094ESmg6uofaZo0vV+70OLL9l9dejkOFehh3XT1X68dBF6GJRXURbaaeObfryOpVJ+OQUE6l9hKAochMsdoZvoM420+B0dOiZEeNcnzrnYhmAHjUznf9fUPSGDvMofoTN3KA1b9p6xjobNI6/LB1yH6tzV3J+cPNyCnbA29rleZ6hGOsSrj1tXNub81l9lG9Q5oTxvFMpaT8njJR2Gz7lsywGxTufrUm9/kLk+ecVlJER6mz2cVm4tL2+yuqceJ8Bj2U3Qu0hXpKQy8rP53jGOnXPoxJshi/Z6Bf3bId9gX2BfakNNvXRp90PSQc3U/vMatuhL2zkN6T++gdG+mvQj4cuQhet6CLaymK48OV1IpPwyQkWkt3R3eX0/ojDDWqFPMkaWH6FSGdzxPmrjspDB9KXSxZWKYHiZ5qzoVj4eHQtaiCCHd5DBdLWAxFseMxZanvVud058qZndX1usby2UfvGLH05DG7eTQamUfaVE+ZsQC77SSn37FDX7oSt7hp8ymdZ7BXvvKsm9fq3Kr//Qa0YflWRkZXq3o8qVN6uba+PstpFnc36Lopc0ngw5do34tqLHbTtx0uwGb5k47K65yG5X24P+wL7UhX7gvY+PKqig3ErosvKb0j99TzvUqd+PHQRulhUF9FWFsOFL68TmYRPLkLx8s5yjkNuSKA32ZLLl7/MmM7hiHQkGx2UxWr1vFH1/9nqfZ+rSo3jsbrPHAW8JISlk7T1jDaOm2462vUAxZKMedOz4scLfHhEcV7U02jKtdfFtW8cynQ/tVY16GUqczPcx2XMAxuvqDozukD15NM2cubr6prUq15m+vcVk5HpGdqTTnlN9paJ+ra9PspqtXivEU/lsdjoQK5MuFYPzHeyrPxZTv0vw2YUkY1l5G+GIOwL7Euo9iWEOqh6e+8alzrowlnyKqD8htRfl/Gib6EfD12ELlrTxTL64t2CK1+eK5ks0m+rlE9uKqVvMJCHUYpeznxcPKc/Qzo6rs49j2UxIgwHj7TpnWnTZkFdjPhQ3kjtDv9O0tYfyOaGDjq22hhln6F1xYHh6qH2mHJJs+7mGE6Fw47qkJXvofGsPB0T3YHaD5tdeUKUTxfIjsyiGtSrXE01v0Iywh2f2w5lS79XWRS1va7LqoyNj+Rss7T2erlRdh9nfIaerJAn/qRvm1FUNkY9OjVgX2BfQrUvZddB1dt717jWQdv946Lf/TbzG1J/vYfaQ64dQD8eughdtKaL2IS0c1z48lzJpI1+mxWfnA7+zyM9HE87bknNoHq5uN1Up6oXuacU5L5xXjtt31J252zUddNFYR2KeIeX6tyNlLRniHSOehRSXd55A96fUfcNqv/PahxfF0xbx2t7HVHWayhfTNW5ojw/sVheKyjbrLtJ1JpJr8MJuRplGjHeKa/8bKfWBjBVWMJWJXh2oTnIZDJBGd8pVHzU1bd88tI2Xlq3TnU+ODzTdxG2wDavxLtPqnB9ZWW/yut3FnTUl4zwe35D2VdmVdHRUtT2ui6ryeLdfG3wdY2yz8C5Qtljq0t2UmsFW9k2w4VsrBP3LYV9gX2psX1xXQdr1fcgD/wNU/wmv6yTl9QxTG7DLtnUR5d9Gh86aJPZqlwvBaJHIX1PZn2XKvTjoYvQxdB0sYy+uGZQ9SXYScw+T/avssM2zwAWDySxT/ahSoPby6vU8gEmwf7BU+q5fB+HL+SQzhwHnTeMTQqb4sqX50ImbfXbrPjkJqqMJMUWminOn4w4zyOJ2pHLnaSBBAOZdcRguhIAcxbUphTlGxLnNySkL9PxGefqXYcd1ZPU2qBhihKeKQXT1vGqTkec07P8dwhDmsRuUZ7LHDSseslJVIf6Q2qOlurrOCTOPEf1t91Q2hsddPJXifvXErDJbdERi2MLZdvwJET5ZEcP7+9wnvxuXDTu6CPbd31l5d/V835dIRt2wUPHvkxnlw3b67qseqh9lrhrJlN72JYtCdceMz4u8sjXN+q+PQHYDNuywdc9ovwx5GFfYF+60b64rIMlRhlHTYpiZlBrYpQPR6NNfXTZp/GhgzbRA70jgehRSN+TBzK8S1X68dBF6GJouui7L86wo/uhOliu9MTW/hzf6uz7PKX69fuotfkn+9W0nzVpFv8scZ3ur7PTWm/I+i7F1rjy5bmQSVv9Nms+Obms5mHE+c0JgsAzJfWs89cJgi6n4T+g5M0DuMPFM6Ci4pifz9D46Oc8pfhZD3pa/1sq3oix8N5Uz00bKNBlNSfiHHcY4wYADqr7tirBm2kh7XMJDYgeCVygyvBExo9tPiZaVLZbIt1nyjjwKDM7+XmA4Y5xfm9CnRdlEbUvy3tOne1y3CfSOFPwnV5HfJx0cviYFeGaKZRtB2e5y/fUCsunz41M3znohJdRX1mYL573i4rYsBFPHfuyPsRs2V4fZfUDpe9Qb4s1hh2Ya3xMcH+MJw7cFdfcpGxh8DQTRNkvLtlmuJCNneIj4wPYF9iXmtsXl3XwrbJZk9S/4xxdss0/UCF9dNmn8aWDtpDhx74ORI9C+p6U7+JrENdXmwxdhC6GoIu++uLcnukNO0cifGAyvOLjhHR4Yu9L5deJcmRvpPQQjafENeYk2LuqLJNw5cuzLZM2+23WfHI9KUI3Ij42TGE+Iu5N25CAZxvouJTsUN9ArWU1XOkrlSCMxDiHFonGgP/OiRFqqaTsNO81rlkq0nkbk04ePqf2EbYkx9ZB8UGrBx747wlKnvW1RShiv4W0uc7HKH4HZT2CPUUJelromHGRf1v0Go3/LSU/bwwHwkFyP4LWR61NYPWxwkKn5knB94IzPdqxtD7B1ulNKu5WWD5lR/Guh7J10Qn3XV9Z+RXZW2bqQ0ZOJHR0V5LdUFJlfIjZtL0+ysqnM/2E0ZF8JdpivecJlx1PQthHncVJHaTOlsr6+HAvKhtsR18U7NDDvsC+dJN9cVUHC5QN0qyOycegeIfrFdNHV30anzpoA3Nvjs0B6FFI35O9xjO3eaqX0J3p0EXook1d9NEXZ5/jVUoOV3JIvMuLmGvWi2sGYq6ZSOkDcHITTnOi8BClD9y58OXZlknb/TZpGwv55GT88LEIY6MddjciKnZMfGhlHcVgoTmn7nmrjkdKaeNmPpkxcaJ2AD5uKOgP4qPyuLpmOCadxwXKjz9Qn1G2Tb3Y8BxWeX+nKo7znbbRxmZ1/QpLaevlljdj0rqi0ris5CPtg9RFbKq1Rh1NF/KadWm7LS4b7/JFwfRkozGRgA1kGIOZMdcsE9d8WWH5HLCYjyy4WB7qu76y8jv1vBMW0nItI0dE2xblvLA946mMDzFbttdHWfleWvqI3M/g1Hp6NgCbYVs29ou6mgn7AvsC++KsDthJPtX4GDY/2tnJ8pSKrw4oSx9d9Gl862BRpoo61H/XBKBHIX1PrjPepd9T3YQe5gW6CF20pYu++uJnRPnGTaSdo8rqIkUPDsj48ccyts+vM+i46U/llZdJqzRc+fJsyqTtfpvGik9uB0U7p4nad8Tdl9AgnCDA8AjbLAfp8gDE5kDzLEeZnllM96RI955xTi5F+dZx/r4wlPaShTRfiPQWQm2soEMZJMXHkyPEgxWWz33U2a7VneJi4yJX9VVkZggPPP5JPe9ngduwfZS+4mRXRRwtrm2vr7LyuenRPOP9Xez9skLo/pkAbIZN2ZghPjz257gP9gX2pZvti886MPPxNeVfLRmSPtru05Shg0W5IOp1KGfb5DK/oXxPmu/y1GPduG6ToYvQxVB00UdbuYGKb9bJzuXn4j17E66VAwRxM8flfmpfRtyfNHDnypdnSyZt99skVnxyMjbRsHFOxrVZYpw749mhEzo8+nS1hvmWwftHLab7OMEobDCUydWGo+ZyFG6Y+ywr7kcVr/8QQs1MpfT4eFOotakVj35PrLB8Xhb5mOyhjq+LvCyykJ6r+uKY0Ty75ecdvpcO2fWC7CzXdCUjWzLq1LwCdqnT40VgttdVWUUhJx9cc6yT26h9GavNDcx4E6I3EWXEfcWRkmyGbdk4IeS1N+M9sC+wL1W3LyHVwQ+qL8MspfyrbELSR9t9Glty5bN/LjeDY/ujY/zODECPQvie1DyhbPG8Q+/HQxehi6Hqouu+OMvoU0ofsElDrqBIG5yQE2jiZqYvNL4LZgfgy7Mhk8H75BYYL2buZKp3Wx2L+FiTCuFqk46qMF01VHNqmPePDcG2gTnrbjDCkL0ht0vcOU68DN8zTvZmkWcNC1QFQnCmy2VjcTuyy5H2GxWWzx5qzai85amOZZgtGwOnLupL7l3BM3A6mXlzU93/d11iw6rqaHFpe12yWrzziONnXRDPuhJgWdi2GTZlo1/cvzPnxz7sC+xLle1LaM70k8qR9SBn3yw0ffTdBw2tf75A9EsvqN/0nmplh7IMyVaa77KuC9pk6CJ0MTRddN0X/8TCO8qwNuz47s0h10khduReluwUz+qfdeHLsymTQfvk9lN7bHHp4Z8sKnokQgjilmnUEZ7lNLumef+Q2jdBs8FWQy4nxpS5vuaJg3xdM4y+zVh68oNmBdSnMHLZWFSMf9bNh+Ka/RWWT6lvhzyVr1yhtCvA+roW0eH8Kuc7/YRay0xtbMgbgg2zja8QAC5tr0vk8sO9Dp/TQ+272O8KsCz2Ono/G7JxUd37iLLN6Id9gX2pi33xVQcT1HM2iu/Ql5S+R1Oo+ui7DxoS7Ct4IOpQx0AeoTDic4dkK7cactvnsRxctMnQRehiiLrouq08J9Jf1WEachDqbE653p7yfXAjZ9qmb+F5gDIZtE9OLvsxd05fk/DSm8n/xnAgTOQOw68tpXk+QS41y8jezGaTA0baeZbiZfk4l7Hregu8ZwizwkPgoXCORHGW2mdlrKiwfMrwDgOeynewg4bZZ339SnXGf9k4/ptaI/1/keOdfkl2R+TLtmFVdbS4tr0uOedJN1caZbQ4QFmxbTNsyYYMJ7E+472wL7AvdbEvvpzpveo5m6k1aWuwwvrouw8aEsPUvnxfc4nCcOCFZCvlu4x6LgcXbTJ0EboYoi66biufivQ7DbV6UaSxKUPf45nQr2kp18+h9s1cs5SBC1+eLZkM3ic3JhLYapyTo0PmpppXxbllBOqOVvJ3FtLqMeQyaVTxO7Ife27AUFpeeZF12doMyrYZgp5VOF7wXeFMb45y6nycjDjPH2vbReNXNL5w2fJ5VujaBE9lLFcpvQy0vuaqvzKm2m9yvJce9f6qC2yYK1w7WnzYXpe8Jnt7MiRxWJTRWKCyYtNm2JSN2x06MmBfYF/qYF98OdP1gKDes+tohfXRdx80JNaLvF8wzj2h8h14IdlK8132VbxNhi5CF0PVRddt5VsLbaX033yYcq0cCDucMf3jlD5wYWLTl2dLJivhk5MCYQaBjxvdm0cI8QLakaO80wumZW4wkDRYI8MUsSwXjd0/i1qbkuj4b3Nz3M9GP23piRz9+waiU5h1FB8fj3eIv2rI1MUKyyfzPGfjaAu5xGpx4PWl4y/+L2ULv/VTai0z/YWFsipbRlzh0tHiw/a6ZAn523x0VDzrXMDyYstm2JINGXNyeYH3gX2BfelW++LLmS5j2t6iYg6tsvXRdx80FOYKh9DLiG+/sQhZ8q1DZdnKyRnepb/CbTJ0EboYqi76aCvHLLSVcuZ4Wvun+/zs7DZnTo/E3L+C2uOLZ8GmL8+GTFbGJ/cyRiDmit+PG+fOkv8wAyBsNlqUiX2GEe1JUdYsMZR4Bi/H0OIND/oSrrlFyZtjJDGojGPa8htp6HdBdApzKkb2eETynurQHRXX7FDnWQ4OBCKfWZlN5cX5GxLPPhJ4fXEaf6bsm7R+pq79PXW2eVJIMlJFZ5cv2+uSo57qcLpRTjsClhcbNsOWbHC56Qkily3YYdgX2JdutC++nOlbxEf2rIrro+8+aAj0UPug7sYEZ5F2frCD+YLn9yzDVuq6Hkl4l28r3CZDF6GLIeuij7byjnjG/JRrWa4WRfye1SG/hZJDEl2P+b2H8q9gteXLsyGTlfLJnRGJzIupPLnrs5xNcIwAaCmBXuWwp6ACyuU9LzLc8624/n7MNbvFNadjrjlmKG2eZac84vqass0W3iCeMQeiUxgpL3qElke8n4rG4K64ZoH67VKGRtCXfGZFLplaaUFneeOUbQk6IeGZAeMi3z2B19c/ijQ+SrlWz6YZttSxLVNGqujs8mV7XcGdvuei09rr8FnbCnQuqYI2w5ZsyHKzMSMQ9gX2pRvtiy9n+iXL9qssffTdBw0FGWosbnavtv2HVZlw2Wz1+I5l2cpxkcbECLmzKfdl9eOhi9DFEHXRV1u5J0N/YpKS67hwNldi7IREzu6Oi6vO5w+ltOeXctgTG748GzJZKZ/cIoqO36WD98t4Qzzy8YaiZ6v7oFcJHxvFeQRCQ8dn6nRZDRueE4bysPylOQ23GPcci+ggHKLkEbr1Rho3MjQMM1TjLEfCt2fIp15GgxAvxZlF8XHgPxHXyXBWvarTuScg+cyK3s27SJy/2Uof5AYtNzPee4Ti99gIsb7+qNL4n4TrfkStZaYfF5THEGSkas4un7bXFVspfzzDTuC4is+M8uINnfoc568sm2FLNv5GlJutj3bYF9iXbrMvrurAZD7Z3+SsDH303acJhVUiL1HL9zXnjfJ4SP72+SnTVr6O0CMpJzZCT5TZj4cuQhdD1UVfbeUkah8c45XiU9W5PvXuo5S8yf3aGPnUcOjtx9R0Oq9P6K/o8Cdm3cuQ3Hk22S3qy7Mhk5X0yQ1Ra7o9CwSPJOrlBw+oOYL6tbrmNpUX2kUu3RgmEBqzlYy8o/fj76exxmjgzIMHcZbE3Nsbce8Lw3jwMg89Gj0W0QDb2sgzbbnqBPGshRCZwuglSePKJrDs8Wj2UuO6p0Y9XQxMPrOiZfiKpfK7TPlCxsyk1mjyow4+MnzVl0YOon0Wc80Odf57KrbMNBQZqZKjxaftdcUEpQu6bZnp6DlPE/LOenTSU3592QybsqGdB28t1w/sC+xLt9gXV3UQhZ6VPmo5XZ/6WFafpmzYMfJc5GNTiu3/Vtme6x51qGxbeZDa40JPEjL/SDl9qtgmQxehiyHrou+2kicac/jgW9TymXJ+rqrfs0xy0YMMXI8DShd5dviQ+o3byKQVE3NF35Zn7y8WPq9vKH2jV9u+PBsyWWmfHGeKp7rvE4ZZe+p3UnMEpcyQFL1KQPuUkD6FHzFIDii5CTH2WB/lW+7iAj1q+jVExQojGTtDbL945Palks0q7t4+Rdjl3RbS6xGNSJ7N+PZS5/HFyqivV9QauY+aifFbio5vCUAWdgl92NvleS3DZhRlhtL9cWpffWkL2BcA+5IdGZ/0fBfoY536oCA77De5o9oddrSxU2wP2d8AOuQ2GboI0Famw/LIE+TeKHvxRMnyRxnu5Vngn6t/f6hkf0wd7DPtdMVHyL48mzj1yclNAj4MSNj0ztDcGL2F3QgSHqm7rwxCaPHA9ZKXxSU9n535vNT8oYMOVV3RS/c/r0Fe19D7cf6KsIxaI/h5OpPcKb4n7p0beH1tovh9Pn5MrWWmn0KdQE7mUmtGyj3yt2y2LMqwGaED+wJgX7Ijl8af6AJ9rFMfFKBNhi4CtJXdT8i+PFs498np3VNfBFwIcKaHbdR4xPd6QO80Rcn1jhLfgXcpfk7YdNQWMh7Yohrk90uyu4GcHjQ918G9/aLjcjtjx6XM+vov9VzuvMv4bUPq9z8QBrhA/s7mbWot7eyvQZ5924yqAPsCYF/SWUbtS7A3VFwf69YHBWiToYsAbWU9CNGXZxOnPrleYZBOW067Rwn9RAtpjUPOg4aXcvLSs2MBvEu/MrSflPgOB5TSLoBoWENvTpJ3RkZVeUB2Z13oQdOhDu9fJ9qKk4HX13Lxrv8qfr+mfvsnqBPIybCQqbU1ybNvm1EVYF8A7Es6Z6jdmd5fcX2sWx8UoE2GLgK0lfUhJF+eTZz75KRhXWc5bR2m4GzEOQ68z0v+ssxU0AHjQdgsUsK6r+T34JhSZc4G5zh59wkz0m1zkTqfkRE63Kl9Iwx9P7V2xrYxi4MHTfWm00XkkuNCjqtjb+D1pZeX/7lx/CU1l5l+r377a6gTyMFeIfc7a5LnMmxGlYB9AbAvyYyL78u7XaCP3dwHBWiToYsAbSUIxZdnCy8+uVOiszPVcto6TMG2iHMX1Lk1GdLhmZkvIN+VgJd18Yafh2ua/6PU3NhgMkTBKrxTtd7le6gL86c/OvWA5nH1/82W0teDpo9qVF+zVWee34Fn83ym/v296twDAMKxGVUD9gWAZN6I78s1FdfHbu+DArTJ0EUAANMtvjxvPrnn1IqfZZtRit48r0cYwr6UNOZT09F0E7JdKebVNN+zUPVO0HECeYVKbxfmTy/d7KXWip7jFtMfdpBmFerrn8XH/Av19wrUCYDgbEYVgX0BIB4OxXBR/a26PnZ7HxSgTYYuAgAkVfflefHJsSP7mDrWW06bRwHeUXR4lhXKEI6mpMGx1nlpIM9u+AIyDQDoUnjjDx7Q5IHDOw4+PvWu96trVq6TGscfqT1u66cQNwBgM2BfAIA+AoA2GboIAAChMaiM50jEOb0pzZGUNA6r63Y1jk0oUgAAyM0CZUd5cHNiDfN/yOjQ/wQiAQBsBuwLANBHANAmQxcBACA0tCPcjGe1kJqz1fncQML9ekfoO+r/21CkAACQm53Kll6vcRnozY/uQhwAgM2AfQEA+ggA2mToIgAAhIjezbnf+J2DwXO8dB5dnRBzL4efeazu/1D9dhJFCgAAuflG2dI9NS6Dv2ocfyIMygIAmwH7AgD0EQC0ydBFAAAIEHaSs7P8pfH7dmrGPk8bXdVhYI6K356iWAEAILct1ps9L655WfDmTVhmCgBsBuwLANBHANAmQxcBACA4BpTRvyB+W9I4DjaOE+rcXvW7GftrrTrPznO5S/M4ihUAAHKh9654iaL4/w2RAACwGbAvAEAfAUCbDF0EAIDgOKgM/0NqOsRXNY5bjWNK43igznFM9GnUvmRphmos+PwaI03+TYeFwdJjAABI55iynWdRFAAA2AwAAAAAbTIAAIAwuU7tOzjzhqML1Dm9VIkd6RzGRcZNv6rOXYpIc6xxbGgc86k5ux0AAEA8KxrHK2VTz6A4AACwGQAAAADaZAAAAOGh46XzZhnPGsd9ao/xdVGdP0fNjUY121Vj8aZxzI5I9xa1nPNLUMwAABDJbmVHfzCOO41jBMUDAIDNAAAAANAmAwAACIdVyuDvtJzuZmrOTt+JIgYAAAAAAAAAAAAAAABQdfZT05m+FEUBAAAAAAAAAAAAAAAAAETD8dLHG0cPigIAAAAAAAAAAAAAAAAAeB+Ogc7x0C+jKAAAAAAAAAAAAAAAAACAaHZQM8TLNhQFAAAAAAAAAAAAAAAAABANx0nnDUgnoigAAAAAAAAAAAAAAAAAVJH/A/cS2NZHj8x4AAAI7nRFWHRNYXRoTUwAPG1hdGggeG1sbnM9Imh0dHA6Ly93d3cudzMub3JnLzE5OTgvTWF0aC9NYXRoTUwiPjxtc3R5bGUgbWF0aHNpemU9IjE2cHgiPjxtc3Vic3VwPjxtdGV4dCBtYXRodmFyaWFudD0iaXRhbGljIj4mI3gzQzg7PC9tdGV4dD48bXJvdz48bWk+JiN4M0JDOzwvbWk+PG1pPiYjeDNCQjs8L21pPjwvbXJvdz48bXJvdz48bWk+QzwvbWk+PG1pPks8L21pPjxtaT5GPC9taT48bW8+LDwvbW8+PG1pPmU8L21pPjxtaT52PC9taT48bWk+ZTwvbWk+PG1pPm48L21pPjwvbXJvdz48L21zdWJzdXA+PG1yb3c+PG1vIG1hdGh2YXJpYW50PSJpdGFsaWMiIHN0cmV0Y2h5PSJ0cnVlIj4oPC9tbz48bXRleHQgbWF0aHZhcmlhbnQ9Iml0YWxpYyI+UixaPC9tdGV4dD48bW8gbWF0aHZhcmlhbnQ9Iml0YWxpYyIgc3RyZXRjaHk9InRydWUiPik8L21vPjwvbXJvdz48bXRleHQgbWF0aHZhcmlhbnQ9Iml0YWxpYyI+PSYjeEEwOyYjeDIyMTI7JiN4QTA7JiN4M0JDOyYjeEEwOzwvbXRleHQ+PG1pPlI8L21pPjxtbyBtYXRodmFyaWFudD0iaXRhbGljIj4mI3hBMDs8L21vPjxtc3ViPjxtdGV4dCBtYXRodmFyaWFudD0iaXRhbGljIj5qPC9tdGV4dD48bXRleHQgbWF0aHZhcmlhbnQ9Iml0YWxpYyI+MTwvbXRleHQ+PC9tc3ViPjxtcm93PjxtbyBtYXRodmFyaWFudD0iaXRhbGljIiBzdHJldGNoeT0idHJ1ZSI+KDwvbW8+PG10ZXh0IG1hdGh2YXJpYW50PSJpdGFsaWMiPiYjeDNCQzs8L210ZXh0Pjxtc3FydD48bXN1cD48bWk+UjwvbWk+PG1uIG1hdGh2YXJpYW50PSJpdGFsaWMiPjI8L21uPjwvbXN1cD48bW8gbWF0aHZhcmlhbnQ9Iml0YWxpYyI+KzwvbW8+PG1zdXA+PG1pPlo8L21pPjxtbiBtYXRodmFyaWFudD0iaXRhbGljIj4yPC9tbj48L21zdXA+PC9tc3FydD48bW8gbWF0aHZhcmlhbnQ9Iml0YWxpYyIgc3RyZXRjaHk9InRydWUiPik8L21vPjwvbXJvdz48bXN1YnN1cD48bXRleHQgbWF0aHZhcmlhbnQ9Iml0YWxpYyI+JiN4QTA7UDwvbXRleHQ+PG10ZXh0IG1hdGh2YXJpYW50PSJpdGFsaWMiPjE8L210ZXh0PjxtdGV4dCBtYXRodmFyaWFudD0iaXRhbGljIj4xPC9tdGV4dD48L21zdWJzdXA+PG1yb3c+PG1vIG1hdGh2YXJpYW50PSJpdGFsaWMiIHN0cmV0Y2h5PSJ0cnVlIj4oPC9tbz48bXRleHQgbWF0aHZhcmlhbnQ9Iml0YWxpYyI+Wi88L210ZXh0Pjxtc3FydD48bXN1cD48bWk+UjwvbWk+PG1uIG1hdGh2YXJpYW50PSJpdGFsaWMiPjI8L21uPjwvbXN1cD48bW8gbWF0aHZhcmlhbnQ9Iml0YWxpYyI+KzwvbW8+PG1zdXA+PG1pPlo8L21pPjxtbiBtYXRodmFyaWFudD0iaXRhbGljIj4yPC9tbj48L21zdXA+PC9tc3FydD48bW8gbWF0aHZhcmlhbnQ9Iml0YWxpYyIgc3RyZXRjaHk9InRydWUiPik8L21vPjwvbXJvdz48bXRleHQgbWF0aHZhcmlhbnQ9Iml0YWxpYyI+KyYjeEEwOyYjeDNCMzs8L210ZXh0Pjxtc3FydD48bXN1cD48bXRleHQgbWF0aHZhcmlhbnQ9Iml0YWxpYyI+JiN4M0JDOzwvbXRleHQ+PG10ZXh0IG1hdGh2YXJpYW50PSJpdGFsaWMiPjI8L210ZXh0PjwvbXN1cD48bXN1cD48bXRleHQgbWF0aHZhcmlhbnQ9Iml0YWxpYyI+JiN4MjIxMjsmI3gzQkI7PC9tdGV4dD48bXRleHQgbWF0aHZhcmlhbnQ9Iml0YWxpYyI+MjwvbXRleHQ+PC9tc3VwPjwvbXNxcnQ+PG1zdWI+PG10ZXh0IG1hdGh2YXJpYW50PSJpdGFsaWMiPlImI3hBMDtKPC9tdGV4dD48bXRleHQgbWF0aHZhcmlhbnQ9Iml0YWxpYyI+MTwvbXRleHQ+PC9tc3ViPjxtcm93PjxtbyBtYXRodmFyaWFudD0iaXRhbGljIiBzdHJldGNoeT0idHJ1ZSI+KDwvbW8+PG1zcXJ0Pjxtc3VwPjxtdGV4dCBtYXRodmFyaWFudD0iaXRhbGljIj4mI3gzQkM7PC9tdGV4dD48bXRleHQgbWF0aHZhcmlhbnQ9Iml0YWxpYyI+MjwvbXRleHQ+PC9tc3VwPjxtc3VwPjxtdGV4dCBtYXRodmFyaWFudD0iaXRhbGljIj4mI3gyMjEyOyYjeDNCQjs8L210ZXh0PjxtdGV4dCBtYXRodmFyaWFudD0iaXRhbGljIj4yPC9tdGV4dD48L21zdXA+PC9tc3FydD48bXRleHQgbWF0aHZhcmlhbnQ9Iml0YWxpYyI+UjwvbXRleHQ+PG1vIG1hdGh2YXJpYW50PSJpdGFsaWMiIHN0cmV0Y2h5PSJ0cnVlIj4pPC9tbz48L21yb3c+PG10ZXh0IG1hdGh2YXJpYW50PSJpdGFsaWMiPiYjeEEwO2NvczwvbXRleHQ+PG1yb3c+PG1vIG1hdGh2YXJpYW50PSJpdGFsaWMiIHN0cmV0Y2h5PSJ0cnVlIj4oPC9tbz48bXRleHQgbWF0aHZhcmlhbnQ9Iml0YWxpYyI+JiN4M0JCO1o8L210ZXh0PjxtbyBtYXRodmFyaWFudD0iaXRhbGljIiBzdHJldGNoeT0idHJ1ZSI+KTwvbW8+PC9tcm93PjwvbXN0eWxlPjwvbWF0aD5/ZXtcAAAAAElFTkSuQmCC\&quot;,\&quot;slideId\&quot;:477,\&quot;accessibleText\&quot;:\&quot;Error converting from MathML to accessible text.\&quot;,\&quot;imageHeight\&quot;:11.423670668953688},{\&quot;mathml\&quot;:\&quot;&lt;math style=\\\&quot;font-family:stix;font-size:16px;\\\&quot; xmlns=\\\&quot;http://www.w3.org/1998/Math/MathML\\\&quot;&gt;&lt;mstyle mathsize=\\\&quot;16px\\\&quot;&gt;&lt;mi&gt;R&lt;/mi&gt;&lt;mo mathvariant=\\\&quot;italic\\\&quot;&gt;=&lt;/mo&gt;&lt;mn mathvariant=\\\&quot;italic\\\&quot;&gt;0&lt;/mn&gt;&lt;mo mathvariant=\\\&quot;italic\\\&quot;&gt;,&lt;/mo&gt;&lt;mo mathvariant=\\\&quot;italic\\\&quot;&gt;&amp;#xA0;&lt;/mo&gt;&lt;mi&gt;Z&lt;/mi&gt;&lt;mo mathvariant=\\\&quot;italic\\\&quot;&gt;=&lt;/mo&gt;&lt;msub&gt;&lt;mi&gt;x&lt;/mi&gt;&lt;mrow&gt;&lt;mn mathvariant=\\\&quot;italic\\\&quot;&gt;1&lt;/mn&gt;&lt;mo mathvariant=\\\&quot;italic\\\&quot;&gt;,&lt;/mo&gt;&lt;mn mathvariant=\\\&quot;italic\\\&quot;&gt;3&lt;/mn&gt;&lt;/mrow&gt;&lt;/msub&gt;&lt;mo mathvariant=\\\&quot;italic\\\&quot;&gt;/&lt;/mo&gt;&lt;msub&gt;&lt;mi&gt;x&lt;/mi&gt;&lt;mrow&gt;&lt;mn mathvariant=\\\&quot;italic\\\&quot;&gt;1&lt;/mn&gt;&lt;mo mathvariant=\\\&quot;italic\\\&quot;&gt;,&lt;/mo&gt;&lt;mn mathvariant=\\\&quot;italic\\\&quot;&gt;4&lt;/mn&gt;&lt;/mrow&gt;&lt;/msub&gt;&lt;mo mathvariant=\\\&quot;italic\\\&quot;&gt;=&lt;/mo&gt;&lt;mn mathvariant=\\\&quot;italic\\\&quot;&gt;0&lt;/mn&gt;&lt;mo mathvariant=\\\&quot;italic\\\&quot;&gt;.&lt;/mo&gt;&lt;mn mathvariant=\\\&quot;italic\\\&quot;&gt;775&lt;/mn&gt;&lt;/mstyle&gt;&lt;/math&gt;\&quot;,\&quot;base64Image\&quot;:\&quot;iVBORw0KGgoAAAANSUhEUgAABHAAAAB4CAYAAACaagWkAAAACXBIWXMAAA7EAAAOxAGVKw4bAAAABGJhU0UAAABEsZUXFwAAI4VJREFUeNrtnQ+Elsv3wI+VK0kkyVqJJCtJJLmuXEuSlSSSJElcSa6syJWVJJIkyXKtJEkkSZJIkpUsSZKVyJUkiZUkyfL9Pee+z/727b3vzHOe933+P58P4967d/eZmTNzZs6cmTkjAlAdeoO0N0hXgvQkSJ+D9CNI38N/fxCkC0EaDFIP4gIAAAAAwC4HAIDs2BWkh0H6X4z0LkhDTBgAAAAAANjlAACQLjuD9DrmBNGaJoK0AlECAAAAAGCXA1SZO10qqSVNSeOo3bcgTUrDo3stSKeDtD1Iy2iG2qFt/sjRX14F6XCQ1gXpl/D31Zu/JkjDQfrQ5m++BmkjYk2NpRmME2mnUZoRAHJgbpA+ecamzYgIALDLS81IQW3fHTWtRxT3MyizXjWcnVaH+yt0qHzLuWH02N3fQVrPGFp59oYDe2sfUAN3j9EYvt7m79VJOIB4U+FQBRw4J2hGAMiBU55x6T7iAQDs8lKztsC27+4a1iOKNRmV+VZWHXCBNE7EjOXcSC8SbigoBrOkcQqiXZtrYLRFMb93q813PnbwHYjmQcmdN0/C/gcAkCV6evGHuE8nc80AALDLy4ueRHpZUNt3rIb1sHC7hE4nMxc6KOjjsLBLZCaAVU/oGNLo5EfC37F+73mQVjK+VoK5HieA/ryTI2bzpf2xTXY0k2+7qRI7b94LTj0AyIfrnrFpBPEAAHZ5qTlcUNs37gZBVeoRxcqMyv0j1LHMmROkLzEKOhzj2/0xvF96/G4P42yp0QF93NG+4112cNeAsx2xJ8YOo67qHemr0niBYJs07j73hUZAki8S6D3tyRjjxzqaEAByYJ1nbNLrCgsREQBgl5eWJdL+6lkR0rka1sPCtYzKfSfPjnlL7CdvOkEjnf8w5vEn420p0UngiaNNkzhWqZPQlMOZAOkPdhOhbvZm2J9eScGPLwIABDzzjE1/IR4AwC4vNVldxYmb9BTUvBrWI4r+DMu+twwOnENd5LEphjC2MO6WCj11cc/TnklFp3flwcseybThF8egujOH8sR5Ne8czQcAObHLMzb9IzMvuQAAYJeXj61S3NABe2pYDwtXJLtrX/Pz7JwTxoL2d5nPMWM+Gg19AeNvabgk2TzpPOzI4x5N0DUD0v5udB5H/63jBHGQACBP1Dnz1jM+7UREAIBdXlr0FNN7ab+5qS8qa+gBvUI7O+VynJH2V+DqVg8LS+Xnk2Fnqqrks8QWuPRtQnm9NS7MKivwinHA04Z6RDNJz6TLezwlxBjolrMtMr0pycaz6baNXbvbOHoBIC98zuZxxAMA2OWl5kybtfDujO3jfsc6fXUN62Hh75Z+uKSqij5gXCxdTCi/v4z5aZAljh4XmzXij210IOH8fBHFiYHSHc3xZp5K+l541+BuDaiuv8ezvACQF73iDwa5BhEBAHZ5aVndUp/L0nj4J2vG2sj2Qg3rYWGx/OwkulZlZT9qXDBtTSi/5WLfYd8qUFRmiz/I7GtJ3rM725PfNZqkK8dJ82tOy3Iog+4IvYkxNhD3CADyZJT5CACwyys7DjYHpx/KqQz72shVX2ddUMN6WDgnNdpIuS+2ID1JeuusT5gRnLS4nJFsA1JN4zsWCp0x1CTHYzmV4a7YnTfDNBkA5Ihv11l3vxcjIgDALq+EXXwgpzLoFbRPbeS6v4b1sNArP58+G6uyss8S2/PejxLO1+I00nSD8biQrJboeElp3av05dtL03TEw1B+7ySfq1OnxO68uUlzAUDOPPKMUccRDwBgl5fWLtcyT1/nP5JjOdq9pPSshvWwclpq9KL1Fslnx/umMd87jMmF5FlEu6V5RI8rd8kyT2bui/6RQ/7bxe68eSmNSPoAAHmx2TNGfWCMAgDs8lLb5Rrq43mQzudYBld82jU1rIcFPeXTfLvnddUV/rxx4bQu4Xxx4JSXPyLa7FvKBqwv7z9pnthMO1Amcsh7ZdhfLGOBHr9cQnMBQI7oDrYvxsR+RAQA2OWlt8t7csxbH/BpFxNytMb1iOKEpBusu3C8MiycJlPI945wXaKMqDK+j2izkZQHVF/el2iijlAvfdYvOqm3/K1xHNATQgM0EwDkzJBnnHqBeAAAuxy7vEuOSzYBf6tSD3VOfmmzZuipagfpMy6e0ogi/o8x7xH0uFBYXixLM+L3bCFmUlV4IParU5ysAoC8mR8an65xCiczAGCXY5d3Q7/8/Az2dDpIPZwcE/fm72NpxMbZIBVy6OwzLp52JZzvLEejtkvb0eXCoK+QfYxor7R3IBdF5P+AZioF58TuvGH3BgCKwGnPOHUX8QAAdjl2eZeMtZHhc+rh1YFJ43pCrxJeDdKglNyZc8NY4aSPOm0S+7WJBehyYThsaLOhlMuwMSJ/nhIvPrvE7rx5Ig2HLwBAniwX98aT/rwfEQEAdjl2eRe4DlaspR5OjsRYUzQnfXV3uIx+BvU8fTVUMA1v2ahRuPfQ5UL1F0u8kr6UyxH1atoXmqrQ6OBtDVqsd7oXITIAKAC3PWPVWcQDANjl2OVdoHEhP7WR30Xq4UTjP32Uzhw400l9IXoFa3ZZBLzeWLFTCec7P8YCbgP6XBi2GtrrUQbl2BlRhu80VaEH9XdG3dd2XIfIAKDg9tJn4aQwAGCXY5d3xxXH/LKQejg5JN05b1pP5AyWQcDHJR8nyhljvo/R5UJhCTibxZNtfzFRlBLdKRqLMZDuRmSVaPPfpbGzcSOcHNV5/yNI96X7J+H12xpgfzL8pu7CnGUxDSnw3DNWHUbn0DkA7HLs8i4YkGo84JF1PawPIsVJ+nhSoUM3PBFbsJ8kg/zojroleLH+zgr0uTAsMXb6vgzKctnQd6B4jMQYPM8hrtKik962cJEXdUVXJ965HeSh1+ruer77Ukp0FBYKj++xh9eSfyBEdA4Auxy7vLzoNaA3kn3w6SrU40sKDhxNDzucK1NnntGRcjPBPHulEdPCIrjD6HOhsDxROJ5RWW4Knv6ysTfGoHkfcZUSvWKi95u/SbxJ8mjMfPQpVMt950M0CSTAnAi7ZSs6h84BYJdjl3eB60bMeuoRiTqN9GSoPo4yEq4hvifkxHlSRCfODmPh9yeUn3qKrcecrqLLhWMiBaOwU6L60Veaq1D8Ko2j9hbd17blKH652C7td1ysE+jbmH3pM/MIZMgxTx8bQ+fQOQDscuzyLtDXC6cqMJ4WqR56KlYfTNHX1x6I7cBKaTaVLxkLvjSBvDQ6+SdjfjfQ5UIqpaXtVmWklFGKOEmTFQY9dv/B2H/0GCTXJsvHHmk46G4F6aA0rslOXynRnYsThrZfZxyHJmNMuiwmoVv6Ipwiq9A5dA4Auxy7vAvaxYZUh1cv9UiM+eFc+aJDJ85wkQRtWVS96TKP5RJ9rK45nciw/rslnTtzeaS0sRzT/FigSWtMoAjoscYnMfrx5oKUm7EhHnpiKirY2/WIch6L+Ht9ueBtzLofQAWhS3xxHS7lWC50DqoIcy92ed1wxVc7Qj1SQx9mehZTnwsTl9fquR3p4Ns94ULsjsR7tivr58KZKOw8NJThckbttl04xVUWLkk5vduMDcmzWjo/otrTMgZNv6SjP9dTBBfbfE8nZwKqQlp9VmPO9JW4/Ogc4MDBLscuzxd1kre7nTIh+QfGr0M9NERMnADID4pQaOub6fo0pAYG+sXxnVmhR2pruAC7KfGC6angdBdoDhNFYSeKWWK7O7gjo3Y7bijLKPNC7hyI0X9vFqzsjA3p8Fr8AQ5dE/0Zib6ioZsS50IjUZ8znYsKQpeMSeenV9A5AOZe7HLsch9XHLL6nXpkhm5MjMfQ67V5F/heB4PRj9Dhoumr2IOStksvQidSnhM+E4WNzcYyLMyo3SxX8vYyL+TKerEHDHtRQMOfsSEdLkSUdXWbv9nU9P9vo1qQEb4dZT0xXJaTJugc4MDBLscuLx4DDjldpx6Z84vYw71czLOgs7p0vnSSdDGnu1m6S9PPRFGqieKUIf9XGbab5SnTQeaG3OgztpEmPXK5BCOyNg6cbRFl3dny+wub+tJLYYcfsrOR3nj66Z4S1QWdAxw42OXY5cVzGLSbY75K8a/mVrEe01hCv2jdcrsWNpjR4KV3xU5K4wWqWQVsKCYKG7cL5JFcZJQH9/DzQeX+VOxO3QGMyFo5cOZFlPWSYzLVCXM56gUZccTTR5+VrC7oHODAwS7HLi8WritnR6hH7vOlJXD/xrwKeE5s16X0iJ7uzuixt7PhRK9HoqyvymxjoqjERGGJaZTVPdtthrL8w9yQG1di9Nk/GRtq58BRXhkXx3uafr4P1YKM0NedfEENfythndA5wIGDXY5dXgz0Fkq7EAM6TvdQj9zZZOjPuT26MiG20zMu5hgHjzvoaelZaJyolmZUnguGslyl2XLBGhg97+d3IV98Tj41BvS0Zm+QJsOf3UVkkCHnpTzB1tE5AOxy7PJy4QqOv4F6FIaoF96u5VGoXqPiRx1/uii2KxKL0NVSYwmU9iXD8liu5xAoLXsGxO68eSLFvFIJ2RC1w6qT/52msaUPkUFGuHYUp08lL0XnAAC7HLu8Q/ZJNQIXV6UeLjZE9OdcrlLvNS6yop7J+k2ScQRBuQ2/LHcl5xr73BKaLVNU3p+MbfNecOrWnZURfeR+078fRFyQIXc9/fI0OgcA2OXY5R2y0GEr642WxdSjcHzw9OfPeRTomkHRJo3femP41gQ6W2pGDW18IqOyWO7ZvqbJMkWvUz43TuDfg7QGkYHYruA+Q0yQIRsibKJ56BwAYJdjl3eI6yrrMPUoJJci1jOZokGFvhiUzXq366hx4fYreltarhvad2uBJq2zNFnh+sd02o24IOSWob+sRkyQIS89ffEgOgcA2OXY5R3iCjOgByFmUY9CslP8Dz1lyq/GhdYu4/f0qNSU4Xuj6G5puSvFORr53lCWdTRZZhwRu/OGCRyaGWbOgAKxX6p/ihidA8Auxy7Pnl/EfWNlkHoUlnVSoBM4x4yLrTgB7O4ZvvctbHgoH1HX5LLqxKuEZwqLxCaxO2/uIy5oYTCiz2xBRJARGsPBF8NrEzoHANjl2OUdclyq8VJzVephZbYUI0j4v4wZlO1lzG9uNy7iiEBeTj5HtOt4RuWwOB+P01yZsExmnpuNSmpoLEBk0II69H2nN/9ARJARpzz98B46BwDY5djlHeJ62VCdbEupR+EpxMncuWK77nQ+5nc1ro7lBZqHjLml5LskEy+pWyyBcpfSXJmMIxNic96oh3oFIoMOdPoy4oEMWOqZ46YqOH6hcwDY5djl2eE6OHGMepSCvF95+xdLpHBNmzv49jnjt1lgV2+iOJVBGfoNfeseTZUJt8R+dWoz4gIPvuCHLxAPZIAvGOgIOgcA2OXY5R2yT9zXymZTj8LT4+nbF7IsyEWDsmlU5U6iSFvuQXKUrpwkFfC6G04YyjFIU6WONYZWFZ8ThOTZEdGH5iEiSBFfgEI9PbgQnQMA7HLs8g7Q+cMVamAL9SgFcz19e3uWBbFECn/QxfctR+neMe6WjihPfxanLN5KsnGbID6bxe68uYG4wMB+Iagq5MdTT987gs4BAHY5dnmHXHHI5S71KA2+wP+LsyqE5ahbt0bLQWMeGxh7S8W3iPZcn3L+Gwx9ag/NlPr48cWo33oMfy4igwgWG/oUT89DWuwS/6spv6BzAIBdjl3eAQPivuWyjHqUhr2O+r/OshB/Ghdfa7vIY37YqFF5XC1Q4+wW+6mCoqe0iIp2PyflNroRkf9rgTSZH8rY0gc/SYZeacaG3MeGbnhsKPdj1A9SQJ0zvt3jHRWtNzoHzL3Y5djl6c8vrmfej1OPUuE6fXQqy0LcNgw0kwnkc01scXaKcs+aiSKa8Yh8e1LMW50BUS+n7cTeSZW7xv6n7TSQUxnXBGl5wn2RsSE9hlv6ja9PzUIFIWGO1tCBgc4BDhzscuzy9Dku1Qj4W5V6dIMr9Exmr1POEtvJmCSenbMcq9N0gImiNBPFzRwXh6cj8n6GrZMqJ2L0v4M5lVFPCE0HWOtjbCi8A2dtk/H3xSDnTaghJEhvkL56+tuaCtYZnQMcONjl2OXp0+9xbm2jHqXC9cjBWJaF2GQcaJK6r/jOkNdTJorSTBSjOeU7V6Lv668RSIvtMfrepRzLeSoswxPGhsI7cPRYd/N1PN2l051C3wbDMVQRMprPrlawvugc4MDBLscuz4Yxh0zuU4/SMeKQwdYsC3HWONAktXtt3bVfyURRioliT075Ho3IdxQ7JzVWij1osTpO8jpyv7RpIXKEsaHwDpyLDv295yn7PdQREhzXXP3suyR7gg+dA2DuxS6vD/vEfS11GfUoFXqyv91J3edZF+SFYZBJ8rm3ZcaBrQivHTBRRDMQke+slJRn0pPn+/B3IB3ZvzX2OW2HRTmWtXkR0s/YUGgHztaW+ab5DvVwxMK6B7WEBHjo6WdVDMqIzgEOHOxy7PL0WeiRzUnqUTpc8X8yjfPZaxxkziec7yNDnp8KYCQwUUSjE4EvYNmSFPI8KdzRz4sHxv6mRv6agujuK8aGQjtwFoXjvZZFdzWWxzRGf0MtoUs2e/rXB2lcDagS6BzgwMEuxy7Phisep9Zc6lEqXHHyMr9ivdc4yGzOKd9tAmXAt3M5mHBeS0PngCu/czRHalivW/4vNLLyQl9BaH5G8wRNV2juR/SbqED7Q4gQukA3il55+tc+dA6dA8Auxy7vAJ8zfCf1KB3Xpf0mz4KsC2J51juNZyP1/fhvhrzvMAaXgsOS3etDdzx5jSfcV3+haf+fXWJ33pzJsZx6DeBpS3nW0XyF5ZDYdjB8pzZvGPPS67vHpD5PXIKNPz196wU6h84BYJcXxi4vE7qGeCMFeK2IeiTCTocMfs+jMJZApI9TyntUbM6jRQJFZ4mk+/z8NL6jsx+lcbStWzSQ5W2Z2U3Qf16qeT9cLTaHaxGi0Lc+n/ke9SwsK5v0TF/C8R3B9R3P/mY0QJ5LDq8EJIS+FrSYLpM488Qft2EAnUPnALDLc7XLXah+joT5/AidDLqBuKAgbXDcs7ZdUaK+VJV6dDt3tvOZHMyjML8bF2QXUsr/V2P+RwTKgCs2inb4JGIZLRO3w1F/nkS8lS3ivjf8vqbGnAYte2fUVZ088wxSd1XSj98FyaA78hMy4yRdFfH7gxF9L+rvp598LMNT0L3hgldf9LjepH9Xa9ZH9OScnt64GcrgW2ikfw//W2Wzv0tj/bSnT91C59A5hupINLbJ5TBxXRm7PGm73IU61z97HEerc5Z9v2c9caZEfajo9dA1ip4qHQ39Bf0p5LE4XAO21v9UXpU+Z1yU7UixDBOG/N8KLx6UAZ9DcEuX357v6StqiG5MaBCIOpE2VrM2Vb17aBwnVHZ5eeJ1AXffUa4NqGYhudzURvsNvx8VlPFPz99OH3vVRdm8gslBg8dul8ZGifbhr8JmhsaceSX2K5s/QkMybhDFpeKO81LFJ1HROXQujUV08+ncEUSCXZ6gXe5CHa6TEfPCR8n3JM6YVCMofpHr8ZujH9yQ5E5+LZX2m9i5xXXSifmT5BPAuJkjxjL8wThcCh6l4PiY7fmuGg5JRba3xnj5vUbtORJjEbU5pzLuCieSdmX6LDh/s2R+qI9ROyBHm9roegKGhO+q75qmBUYRrsP0SWOX+rbYryXWJZaTGkrj0vmLLq/lv68p+bjl+dZZdA6dE+KnRS2eWp1fWxELdrmk/+KU9QBCXick9kkxH/ioUj30iutHT/nUsdOtk3LA4SsZzrPih2JMYGkOyBpXZMpQhjo9UVZmVnjasxNF0jZ/4FHOJJ8y3W/Uh4s1acs9McaIrAcz9azrvdOXEeW6jEpmxgH5+TSD7sy1c7wPNf3OPxJvd/5MzMWWnqCYdu6dLIicfg0XkrpDpHEIroTpeUTdJmuwGJzeSXsXOhz0CPy0A1bjqWyW6IcXrDEX1kfIegE6h84xrHtl2npieUp4+AG7PFm73MUbsTv1s2ahuE8HlekUf9HrscPYB4538O3ZjrlPx7xcX8deItFHz5rTsZTLc9tYjr8Zh0vBIY9h3Rdz0nEdo5+Q5I+37zb2w4katOFa8T8h28lrJHFQI3BOWI5N4YA5FBrdca5WsBuY3eLb1QbaXodDQ/Fay0S4MmY+GyT6uu30Nb5tMrM787Akcjwr2QSdLBrNwQHPGBaBG8V/3fWeIc9nUu4nstE5dC4vVjvWEA8RDXZ5RvWx2qffc5D1FalGwN+i1+OPGGsBdThaNnbU9tDN4XZXpsYl52vVmvk/Eu8IaVwFj8vWGGXhPnI5GDUYey7Uu3/MM0CPhov7pFlu7IPfKt526nX/IJ1fYyhK0v4zC1XMhEsdtM9gB/n0SLzNh+kTBwtKIsf5nnrsqmjf0bH8daiv22P83ZaIdl/v+Vvf6cLXUo5rl+gcOpcHGrj6E/Y5dnlGdrkLawiQrE/RDXjKcq5EfaUM9bCewGnewNDTOGua5nj9Z39oe1yW9htD+rNcN3W0gHoX8HuHiyFVgmFJJ7pzTwxlnL6/vZSxuPD87VlY667XuiYl0oFfj8ef9xiLahSmfa/2sqH/TVW4zdTh8bgCzpu4cR6gO67GbJtuFkZnJd7mQ5nmioWeuvRWtO9MP1XdyWm5exL/qqsejX4v6QX2ROfQuaqyXPwxJ9YgIuzyjLhoHI9GMyyTnt5wXe3STdF5JekjZanH3IjxqNuk/pLcnqRXT/lNSX43XU8g3Jdkn1c820E5nodlOChQVDQA1pcu+5tOHEclm7vVOiBEvbr0pcLtdbwizht2T7NlSOynonZ2mZeeBv1qyOuDRD9zXDS2O+ryoqL9pic0wI4kLC9f7INjnr95hM6hcxXXuU5ZErGW+ISIsMszZJlEByTXOmbpTPbZz2UKXFymeqyX+CdEo9K70E5YmGfFBjNYJCXFii7KcJPxuNDoLtYFsd9ZnU4ao0CDNM7JuLw9YXld5aryPe/Rijhv9JTUPFQvM/RUwxOJjpWxPqH8dkbkNSbl3D137Sqeq3Df6ea6ku/0xPcOHBGr0Dl0rgY6F5c+mYkJ4Vo0Ey8IuzxrNnv6oy7qs3wBr1/cgaLHS9QvyliPxdKI1zMlna8Z9MSRnk7bwNAA8F/0dIveWbwUGp5fQyNb0+dwcFAl3BcqZN64nik8QVMC/Ae9fqenAh6HRpXqte6A6WnNPyX5nTo96n0rzGM6Lw2ovaXEMnQdWx6keznxnTxpxRc3ZhSdQ+fQubYL/bcy8xqsK2blTkSFXZ4Dy8Kyfw7LrAGWT0v2zuRHTXJrTWXaGChzPeaHfVnncn0c6UNLf9Y5cjLs59fCfqInMPsYBgCqxTyHobIC0QBAwiwXgnF3gvWq6yqPYfpZiHeCzqFzrSyUmReHPoaLZdf1igWICwAAAPKmR3gmEwCy4aBjYXQH0XgXmN08JQ7oHDrn1q0XMhPfZvr5+afS/loNAAAAQO6sbWOorEYsAJACtxyLyUOIxonvGVGeNAZ0rjP0KsLzUBafQ1tI6XXI6xRdCQAAAIrASIuRcgaRAEAK6HUNVzDJlYjHyV2HzPTe+yLEA+hcbDQmypMmPWoOgv2HQ14E/gQAAIDc0XgJzRHNx4U78QCQDhscC6OPiMbJanGfvuHUEqBz8dGXhR7JzCtuG1v+f7sTSxoYtIfuBAAAAHmid7+bX6bQFxjYzQWAtDjrWExeRjRt0VMCr5AZoHOJoc/SPwhloJtXra9wuU4s3aQrAQAAQJ6o8+a5/Oy8WYxYACBFXjgWkzsQzX+Y07TQJBYHoHPdo86Ze00y2Nbmd7Y45LWfrgQAAAB5oU9kvm4yTPS1BU7eAECauAKDapqPeH5CnenjbeSkJyaJwwHoXHz0+lPz1ajdjt/72yGvZXQnAAAAyAPdXZpsMkquSuNIMQBAmux1LIx4mvdn9kjjRZxmGb0P0pAQgwPQuU65KbbTNO+lveMUAAAAIFN0t+1Sk0GiTpzdiAUAMuKaYzF5EtH8y29Betwim/FwEU5geUDnkpHDkOf3XAHDR+hKAAAAkDXbm4yRG9I4Wg0AkBVfHIujgRrLRB3r+mTx0yZ56Ks4GuOGZ9UBneue0aZ6H4v43WGHvLbSlQAAACAPLtV8sQQA+bDOsTCq29O8epJmQ7hQ1GeMpxxyuRPKDACd65zzTfU+Y/j9J23kpS9S/UJ3AgAAAACAunDMsZisw9O8m6XxZLPGHXE5bFxJ/24e3QfQudg0P59uuQK1wCGvB3QlAAAAAACoE2NS36d5TwTpfpAmpBF7LK4TR/+OK6+Aztk53lTfK8a/2e2Q1xG6EgAAAAAA1IW54nZa9NdUJvoksca+eSg2J84L4RoHoHMWjsrP8f6suAI+r6E7AQAAAABAXdjmWBj9g2j+ZZW0j73Rmo4jKkDnvAzJz3GkrK+3aUygb23k9YmuBAAAAAAAdeKiYzF5EdH8xHnxO3B0gUk8HEDn2nNAfo5bE+fE2gZxx6ACAAAAAACoDe+Fp3mtjIjfibMXEQE69x+a49c8DtKcmH9/ziGvnXQlAAAAAACoC/2OhdFUB4usOqBXPl6K24FzFREBOvcTu5rqOC6dnVJ77ZDZAroTAAAAAADUhUOOhdEjRONko/iDGQOgcw22tuhGJw4Xl8PrGV0JAAAAAADqxB3H4mgY0Xh545DbV0QD6Ny/DMrMS1t6gmZhh98ZcsjrJF0JAAAAAADqgl4H+uFYHP2KeLycdsjtB6IBdE42NdXzbZB6u/jWQ4e8BuhOAAAAAABQFzYJp0g6ZavgwAF0rh1rZebJ7+9BWtzFtzRezpS0f/Gth+4EAAAAAAB14axjMXkN0USyRHB+ATrXjmvif6kt7YQOAgAAAABA5ZhwLID2IZpIehyye45ooOY690nydeDcpJsBAAAAAECV6PUsgPoQjwlOLwE69zNrJV/njaYTdDUAAAAAAKgSex2Ln1eIxkw7+Q0hFqixzg1L/g6cLXQ1AAAAAACoEq44FecRjYlZDvmtRTRQY50bk/wdOPPpagAAAAAAUBU0fstXx+JnM+IxsbyN7P5BLIDOJcYfDnltQjQAAAAAAFAX1ov7CexZiMdEu2fEhxELoHOJcQN5AQAAAABA3TnuWEzeRzRmTrTI7nuQFiEWQOcSoSfUKeQFAAAAAAC15rFjMXkE0Zh50iK7k4gE0LnEGEBeAAAAAABQd+YFacqxOFqJeEwsbZHb+1CuAOhcMpxxyGsdogEAAAAAgLqww7Ew+pRyvn1BOhikkSDtC9KCEsvwbIvsBulWgM4lyvM28vpKVwIAAAAAgDpxybGYvJpintvlv/EsJqVxTSILNH99wlmDomrsmiVdfGtZS11O0aUAnUuUXoe8rtGVAAAAAACgTnxwLI72pJTfwiB9c+Q5GS7W0uRom3z1OksnL0bNDdJ403du0p0AnUucvY6y76crAQAAAABAXdjmWBhp+j2HPDWdTrG++tzwd0/ed6ThlLGg10+aA9HeEp4zBnQuDa45yt1PdwIAAAAAgDqwOkgfPYu6DSnluyViMTmRYp17I/LW9DKUjQ+Vzdumv9GYIj10KUDnEkf16mubMr+lOwEAAAAAQJXRxdBGaTgcfkQs6saCtCiFMswX/ymY7ynWX0/IfJNoJ850PJKNMnOqRgPA7g7lMv07X8KfAaBz6bDeUebLdC0AAAAAAKgSK4I0GqTrQXoh7qeLXUkXnHfCb1wI094EynXQk+e3lGVyOKYM2iWV499S/NghgM4VQee64bijzDvoagAAAAAAUCUGpXtnRVovv+yW9icSXmQgFw1+OtlB3d9J45WpJXQtQOcy4alDJgvoagAAAAAAANmxQ/ILqDo7SDulcRVDF4mfpXGVRJOeSFAHz/3w/6vDZxXNBegcAAAAAAAA1JXWxeRyRAKAzgEAAAAAAEBxaH0V6m9EAoDOAQAAAAAAQLFoDlD6OkhzEQkAOgcAAAAAAADFYaXMPG38MUjLEAkAOgcAAAAAAADFQV9xet+0kCRAMAA6BwAAAAAAAAXit3ABqQvJ50FajEgA0DkAAAAAAAAoDkeCNBUuJM9L4ylvAEDnAAAAAAAAoCAMhYvIiSCtRxwA6BwAAAAAAAAUjwVBOhikHkQBgM4BAEC5+D/f+1USR09TiQAAArN0RVh0TWF0aE1MADxtYXRoIHhtbG5zPSJodHRwOi8vd3d3LnczLm9yZy8xOTk4L01hdGgvTWF0aE1MIj48bXN0eWxlIG1hdGhzaXplPSIxNnB4Ij48bWk+UjwvbWk+PG1vIG1hdGh2YXJpYW50PSJpdGFsaWMiPj08L21vPjxtbiBtYXRodmFyaWFudD0iaXRhbGljIj4wPC9tbj48bW8gbWF0aHZhcmlhbnQ9Iml0YWxpYyI+LDwvbW8+PG1vIG1hdGh2YXJpYW50PSJpdGFsaWMiPiYjeEEwOzwvbW8+PG1pPlo8L21pPjxtbyBtYXRodmFyaWFudD0iaXRhbGljIj49PC9tbz48bXN1Yj48bWk+eDwvbWk+PG1yb3c+PG1uIG1hdGh2YXJpYW50PSJpdGFsaWMiPjE8L21uPjxtbyBtYXRodmFyaWFudD0iaXRhbGljIj4sPC9tbz48bW4gbWF0aHZhcmlhbnQ9Iml0YWxpYyI+MzwvbW4+PC9tcm93PjwvbXN1Yj48bW8gbWF0aHZhcmlhbnQ9Iml0YWxpYyI+LzwvbW8+PG1zdWI+PG1pPng8L21pPjxtcm93PjxtbiBtYXRodmFyaWFudD0iaXRhbGljIj4xPC9tbj48bW8gbWF0aHZhcmlhbnQ9Iml0YWxpYyI+LDwvbW8+PG1uIG1hdGh2YXJpYW50PSJpdGFsaWMiPjQ8L21uPjwvbXJvdz48L21zdWI+PG1vIG1hdGh2YXJpYW50PSJpdGFsaWMiPj08L21vPjxtbiBtYXRodmFyaWFudD0iaXRhbGljIj4wPC9tbj48bW8gbWF0aHZhcmlhbnQ9Iml0YWxpYyI+LjwvbW8+PG1uIG1hdGh2YXJpYW50PSJpdGFsaWMiPjc3NTwvbW4+PC9tc3R5bGU+PC9tYXRoPqMi0iMAAAAASUVORK5CYII=\&quot;,\&quot;slideId\&quot;:477,\&quot;accessibleText\&quot;:\&quot;R italic equals italic 0 italic comma italic space Z italic equals x subscript italic 1 italic comma italic 3 end subscript italic divided by x subscript italic 1 italic comma italic 4 end subscript italic equals italic 0 italic. italic 775\&quot;,\&quot;imageHeight\&quot;:12.972972972972974},{\&quot;mathml\&quot;:\&quot;&lt;math style=\\\&quot;font-family:stix;font-size:16px;\\\&quot; xmlns=\\\&quot;http://www.w3.org/1998/Math/MathML\\\&quot;&gt;&lt;mstyle mathsize=\\\&quot;16px\\\&quot;&gt;&lt;msub&gt;&lt;mi&gt;j&lt;/mi&gt;&lt;mi&gt;&amp;#x3D5;&lt;/mi&gt;&lt;/msub&gt;&lt;/mstyle&gt;&lt;/math&gt;\&quot;,\&quot;base64Image\&quot;:\&quot;iVBORw0KGgoAAAANSUhEUgAAAGcAAAB7CAYAAABpVZ4ZAAAACXBIWXMAAA7EAAAOxAGVKw4bAAAABGJhU0UAAABBwf/jmAAABrVJREFUeNrtXVFkXkkUHlVRESFiRUWUPsSqiBBrVa2Vl4qIilARVatKRK2qCHlYURHLPkRU1VIRFRWhImLVL0RERVWJiopaJapWRSwRUfGrsHtHprb7d86Zufe2OXPv/T7OQ+S/ydzv+++cueecOaOUPDoiW4rsILJyZMuRnVeAOEYj+4ewa6BHDp2MMNoOI2sDTTJYcYijbQ40yaDsIc4+aApXnDJoksGqhzhPQZMMLnuI0wea5HCHEWYS9MijK7KSeQn9ENlaZL2gBQAAAAAAAAAAAAAAIESciKwWNMijIbLuyIYjm41sQx2lpudBzfE9CS2R9UQ2FNmMOsrjcIm2IdD2dVAT2YI6iizvK3e+xmYoi/pKqDdPxUc7jClM2TxtwDFBO/j+yLY8xHkMumRwxuNJGgVNcnjhEKcDFMmBq7j5AH8ji/eMOMugR3Ylx01pt0GRHHoc4nSCIjn86vA3J0GRHJYYcdZAjxxOmKeDEuc3UCSHCw5/0w2K5DCs+B1sVaBIDguMOM9AjywOFHYTBIk2h7+5BIrk8LPD39SAIjnMM+K8BD2y2GPE+R30yOGcw99gB5sgrjvEqQNFcphjhHkFemSxzYgzDXrkcNYxpV0GRXK44hDnNCiSw0NGmC3QIwuuiHAG9MihwTGl9YMiOfQ5xDkDiuQwzQjzF+iRxStGnFnQI4dax5SW1663OhS1YLGbIQ2y1yFOc8H87EBIg7zHCPN3jmcMKo7YFNIgN1QxWxHb4oivQxpgteI3SA3kVBiqTuJuSIO85PA3LTkVh6rLC6pYckIVs4G3rbt8cMX5a4w4j3IqzEllrwNfDm2QnL+5mVNxqH1HwyENssvhb87lVJy7WfCv3Oaodzn2N39a7ncntEFyO6WncipMo8pAvopyinmvh6ZKv4I6g4E7Raqs8rvf01ZqrBdFQdXjcf7mYU6F0VspbX0Vgttv9IwR52JOxfmBuN/xkAZZy7zf5DnrOUbc848hDZKrFxjLsTjPLfd7oALr30PlMQ7NUjMP4Rk9NV9VR1vy75tXA9s9vzW/05/Rea1b5sv7nZRTpNpFTmdcEJ1OLzleEeKYTjROJP3CVpk4UZ9xdj64yAzm24yuwHRMbNviO8eNP9E8PSDuufETLnWOZ8SyotM/34gzKJ132FWfb9FwpVhniEE+yKAwFyyhmH0jVqUfsWU9N4m/22LCOZWfn/AZVBuz2lpnrqsmHnn9zchakfpt4n2liSA7btbze+KaK66BLTrmynriuhsq+32htW95ZLmHRUV3FRlSybKetoXTtit6cuAQp52Ym19bPruaIWGqjMOvvIcFx3W27lc+WU8q79OfVBwqLjao7GmBhgyJs0hMZaccT5ptKl/x+H91ScJbXGp5xPL5BsviQf/cmiFhbAmyHY8vV2cMnmywXbvBXdDPiFP51NSYRULlTbVlSBjqfrs8rp2MMfX7ivM+6Vv+VeNfqsxNVS41n2RsZaZXX7amFb7FjpuWa3dj+DiqhaYTvyj+dI7KSsYsFqQvpVj6n1bpqljPM37dC9+YeNC8WeZ9PDBiz6zE9Fyd1a7pVIG9b3D2WtJ3FQMqQLynCg49NW8RT43vSVfU1O87rVMF/qWiizNIEDMR42/sxwjZ2ECd4zBVdHGond1nPa+nwi93PK+vU2iWYQUVOY8TzRhV6QrVqeX7IRMeKwSoZnyDMf7GqkpXqE41oH1SZGG4ejrfpBe152g5xvXUGAaKLA4VbIzjyHtThmyuM5GBQvc3pYrM4yQDp1KGbNa/wEoxlygRxPyUcqXnu/G4nQnZNBZdHKr4xPesnuaUIRsqkTmuANIR++adBlOEbFoVvR0GvbQZcXwL/xZShGxKCieeJJrWfECd+ePTqLyb+L/3IMl/eJpCnI6EIRs9Zb21XPdc4eiz/+F+Cp9DbWtxZUxnLde8UUfpGMBjevEJNq4nCNnYysV0tWgTpLD7jXcWwpYc11FR5OWYkYRNhS7AiZbDPcw1VNaS6i1wS9nr37Bk9sAfxBRFRQrmPEM2urdCZWnZbswIROFxStHnlL40vqL1E3+yw4Rsqs1TV5mK0LUWOl5WD7qTYUh9XhCZ1rS4I1iNfblFgn6H0dU0U2bpq2Ngj43Df0OI8MJ8Rhe+T5oVXyPoPF5Q/qYZ1Mg/VbbeAjh7IQBQvQVwtlwAGEvwTgQcE2y9BXB2dgCgOsmvghp5UCGbEVAjD2rbfjuokYctZLMDWuRBdVTH8WUBgOqo3gdq5LGicDxzkKCala+DGnlQxe6oygwALca3VJp4OuBfZ7qHPspzCh0AAACHdEVYdE1hdGhNTAA8bWF0aCB4bWxucz0iaHR0cDovL3d3dy53My5vcmcvMTk5OC9NYXRoL01hdGhNTCI+PG1zdHlsZSBtYXRoc2l6ZT0iMTZweCI+PG1zdWI+PG1pPmo8L21pPjxtaT4mI3gzRDU7PC9taT48L21zdWI+PC9tc3R5bGU+PC9tYXRoPlgyLR8AAAAASUVORK5CYII=\&quot;,\&quot;slideId\&quot;:477,\&quot;accessibleText\&quot;:\&quot;j subscript ϕ\&quot;,\&quot;imageHeight\&quot;:13.297297297297296},{\&quot;mathml\&quot;:\&quot;&lt;math style=\\\&quot;font-family:stix;font-size:16px;\\\&quot; xmlns=\\\&quot;http://www.w3.org/1998/Math/MathML\\\&quot;&gt;&lt;mstyle mathsize=\\\&quot;16px\\\&quot;&gt;&lt;msubsup&gt;&lt;mtext mathvariant=\\\&quot;italic\\\&quot;&gt;&amp;#x3C8;&lt;/mtext&gt;&lt;mtext mathvariant=\\\&quot;italic\\\&quot;&gt;&amp;#x3BC;&amp;#x3BB;&lt;/mtext&gt;&lt;mtext mathvariant=\\\&quot;italic\\\&quot;&gt;even&lt;/mtext&gt;&lt;/msubsup&gt;&lt;mrow&gt;&lt;mo mathvariant=\\\&quot;italic\\\&quot; stretchy=\\\&quot;true\\\&quot;&gt;(&lt;/mo&gt;&lt;mtext mathvariant=\\\&quot;italic\\\&quot;&gt;r,&amp;#x3D1;&lt;/mtext&gt;&lt;mo mathvariant=\\\&quot;italic\\\&quot; stretchy=\\\&quot;true\\\&quot;&gt;)&lt;/mo&gt;&lt;/mrow&gt;&lt;msubsup&gt;&lt;mtext mathvariant=\\\&quot;italic\\\&quot;&gt;=&amp;#x3C8;&lt;/mtext&gt;&lt;mtext mathvariant=\\\&quot;italic\\\&quot;&gt;&amp;#x3BC;&lt;/mtext&gt;&lt;mtext mathvariant=\\\&quot;italic\\\&quot;&gt;CK,even&lt;/mtext&gt;&lt;/msubsup&gt;&lt;mtext mathvariant=\\\&quot;italic\\\&quot;&gt;+&lt;/mtext&gt;&lt;mtext mathvariant=\\\&quot;italic\\\&quot; mathcolor=\\\&quot;#FF0000\\\&quot;&gt;&amp;#x3B3;&amp;#xA0;&lt;/mtext&gt;&lt;msubsup&gt;&lt;mtext mathvariant=\\\&quot;italic\\\&quot;&gt;&amp;#x3C8;&lt;/mtext&gt;&lt;mtext mathvariant=\\\&quot;italic\\\&quot;&gt;&amp;#x3BC;&amp;#x3BB;&lt;/mtext&gt;&lt;mtext mathvariant=\\\&quot;italic\\\&quot;&gt;F,even&lt;/mtext&gt;&lt;/msubsup&gt;&lt;/mstyle&gt;&lt;/math&gt;\&quot;,\&quot;base64Image\&quot;:\&quot;iVBORw0KGgoAAAANSUhEUgAABQoAAACICAYAAACvHdYsAAAACXBIWXMAAA7EAAAOxAGVKw4bAAAABGJhU0UAAABOUUD+CQAAMkJJREFUeNrtnQ+EFt33wI+1VrIiSZJEkiSJJEkSSbKyliRJsiRJkkiSJJFXXnm9IkmSLEmSJJIkSSRZSSJJkleslbWylv3N+T7z/Haanbl3/j/z5/Ph+r7f9pk7c8/cuefcc889VwQAAAAAqk63U7Y55bhTbjrloVP+c8qYU347Zcr933GnjDpl2Cn3nHLNKfudsjak3k1O+eGUyxGfo32vrMqOkPvsy6DueXQbAADw8StjPZZF2cZrAQAAAAAAGwucctQpz5wykcFERJ2IT5wy5JYXnr/tifhM6qS875RvKZ/lo7QcmatD7qMOzIcJJ3Tf3fb10oUAACCA2U7Z4JQBaS2oTUrnnIR6725eCQAAAAAAhLHOKXcNExf9d3WiHZFWRN4cz7VdTlnulN1uHVEdjOsSPKc6Mk9JywEZ5R4aAXncvS4O89z72Or/LNEdngAAAG0OR9Axr53SL+ZFqB5pOSEXSStKUH+vC363pRW9H1TvMOIHAAAAAIAgVkor4i9skvJVWo62uTHqXCytyD1bNENXiuc+EGGC9cop81PKx7Tt+ao7OQMAAIjLVosO0yj6tFHqqmc1FchPX903ED8AAAAAAHiZ5ZRLEh5BOOKUY5LOmXfWMAF6m8HzmyZYGkWRNl/ggEE2A3QhAABIwTaLHruc4b3W+erei/gBAAAAAKCNbhN+b5icaD7A+Rnd66+Qe9xMWa/NUXgkZf0aFfmfBEcpLqYLAQBASgak2MNGHnrqXoX4AQAAAABA2S7mwzqOZnw/jUh8F3Cfgynr7TO0QXMkptmupfkMPwXUe0nSRVgCAAC0OWvRY1nrm3be3XFEDwAAAAAAiimvnzoPt+V0380B99ucss4LhrY8SlGvRgt+kZkHouyg+wAAQIY8MuixBzncb08GOhIAAAAAAGqC6XTFUadsyPn+r+XPg0y6U9b31tCeEwnrVBn4txs/k/gnJgMAAJhQHThh0GOHc7jnbrfuC4gfAAAAAKDZmCIJ9VTfTQU8wyHPPT+krGuBmPM6rUxQ536ZecLxWboOAADkwHaLHluewz33u3XvRPwAAJCUOSiSxqHRNKedckdaBx2MuRPnCfe/3zjllrS2LvRmeN+59DWA3NhqmYzsLug5FnnueTtlXSbH54+YdemhKNcC6thM1wEAgJz426DHPud0z4tu/XMRPwAAJGHAnSipg2gp4qg16hBW5+A3izPBX8ZdI2deBs9wX6bzsSzilQBkxjKnjBi+48sFP89X977HUtYzZGjTjRj1aMTGsO/6x5Ldic8AAABBDBv02JUc78uBXAAAEBt1+tz1KKqnwqpTnTlkcSJEKXp92mjAE/JnrrQ9vBqA1PRI8GnD7aJRw90FP9Md995pDgbRSc6YoV0DMcY/bz2aN/E43QYAAHJmocW27kdEAABQFnR7mjeJ++0OTCKhGNT5+9BgoGiE3xbX0dA2aHRS/d1wTdoJtuZq+SV/RgXN4lUBJOaiZSKyrgPPdMm9d5pve7OhTersm2O5fp5MRzG3i0Y6rqfLAABAAZjSZ0ww/wIAgLJwwaek/kUktUW31H0wGCd7Ddeqg/GFwbg5mPLZ1sifzmrdlrGYVwaQ6FsyOQlvdOi5NLVA2gjkC4Z2vbRc2yczTzW+L0TOAwBAcZjSZzxJYd+flNZhXwAAAKnQyIqnPgX1N2KpLRoh+NpgnOyLUIdOqL9IeDTP2pTPqI7Br546dVK/kVcHEIu3Yo5WWFTTtp0LuUYPX7oqM097PkxXAQCAgvll0GMnEtZ5ybXDcRQCwP9QY39QWttE37oDj04C9KABjcZRp8+yBPVucA3uT65jIemzPXaNcT296UgF5eBFrx9wB2JtV5QVHx2sz0grymHcfSaV6XnJ9tTYJOghJX6HzyU+qVpz2WCYDMWop89Qj0Yrpk2UrFudv/om9JyKDBCNPWKOJrxa4bYtsLRtQ8A161296/3dR6eswj7EPsQ+BICCWW/RYysT2s06nj5Hb6G30FugL/aZRDtsQDv0bkNdOqnXiJ2j0ko0HpQkPMm2nDcB9fxTYjl40UF6l7ROnXrsfgz++k5bZHom5DpvIvlOfVSqpPzbr67xWdWadZJthJEpqicL5alGjz8nIoecANj5aNGFKyrctv2Gdo0F6GGdGEz6fne75gYt9iH2IQCUl7OGb/9rwjpvu9cfQ2+ht9BbzaU/YBKgnvG9npejHuLnMnNL4BpfXYfdyf5khM4Y9/Sl5Ya6tpdMDm302qfuhxflAw1b8Vkk5u2d3nKxA31ID6nwh7zf49OqPaY+mSRf2ZEcDB0/6tD46at7N68SIJSdFp3zrOLtM+V1GvLZIH6jXvXevhq/e+xD7EMAKD8vMrbH+z3XVy2vN3oLvQUZoC/pUYDRuz/k9ysDXt5t3280l5huIdzhdtB/DC/+TMznXW2o62nJ5NBGQ3w1qbmG3o5ZPoTPIXXoVqYfET8mUz15sTmgbfrxc7psvdlk6YebE9S50FJnX0bPvjFA6ffxSgECeW75Lg9UuG1dYs7rdMAzWfDruWFJv00H+xD7sM72IQDkT6/FkRXXgbXdMya9RW+ht9BbzUMjBEZ8L+K72HMYTAV0PBuHQl78nQTP/UnCQ2XLLgdli2FScjlkEGlHP31yJy2zpXXEfdhgNVFgP1of0B7dfkzS2/pzW6Jv14vDB8km52HccWlc0h+aAlA3llkMOJ2cVPl0X9uCx9oAg1uLbrXpwT7EPsQ+BIAOs8uio6MEbuhv+l0nkPf6k+gt9BZ6q1mcC3gJ2olsocVdKV7ex5B7xmWDBO9lH6+IHMQdSII+hC2+3y2R6Zx/VwMmJb0h9YwX1I+8z+dVSJv4xGpPt9vnpzJUlm1uGeodl/SHmnjxbznUFa6FvF6A/8eU9yjtqncZOC/mPKs/Q/62C/sQ+xD7EABKwHWDHlMnzjW36O9uSmuhX8cadQq+FHNU/XL0FnoLvdXswUSjf6JE0qyW5B7nsMlGkhX5TQGD2ruKyEFk5mpN+3qvA2S+TJ8efDzGh9320OfNXAleBTnHJ9YIdlicB2lWII9a6l6fcT/2H26i2+a7ecUA/+ON5Xs8VfP2hRXVz3VLr4F9iH0IANXje0I9ZivD6C30FnqrOdwMeQFRT/08HXDt3YjXbg6597aEbemXmduAqiCHsHxIt3y/eW75mNofXVA7bhfQlx4E3Pctn1hjOCfZJvQ1fdv+cijjtvRJtHB5gKYxL8JEYmuF27dA7Asepr+fxT7EPsQ+BIAOssKip9RZNCHJHIVlD/5Ab6G3ICP+Sil8jbD5GnD9/hgdKSjR6uEUbUoyWem0HNZHcKxcdv/t7wQOjrQyjULQ5Enf7Uo+s8Zwz2JcrEtR91ZL3TdzaM/9DJU9QF0YEHt+wipH3+4Re5oDUy5WzSG0BPsQ+xD7EAA6xDGJni9co900Er7XLXPccUd1/VDA9avQW+gt9Fb92R8ieN0nPi9iHack+BSaOPnChsXscY7DXE8d3yokh6BQ5QmZDlVuJ6R9GKGuEyHtWZFjX1odMjASgdUsbNv10mzJm2Op+0EO7VkW0K+/u88C0FQuWr7FjxVv35DYD05aKOaT/e5WXAbYh9iHAFBdHkl2BwBekGps90RvobcgIzTKa1zSeWjVOfRb0m85CjLKk25X3S3x8qGVRQ4vAq5vfzyabHTE/UCjOCjuSnDepLzQQeO9BK9YzeNTaxRjFgdCGrotdX/NqU1XA+51lVcNDcYWOXyvwm0L2y7TLgcthrS3bMY+xD5suH0IAMVjO1hwMGZ9Cz3XXkRvobfQW/UmzLHTXimI4i2eL8EhqacTPE+Y1zkJ7a2CeiJhb0XkoM8ZFI13yPOx/XY/3CgEncZ4Pcf+FJa49QKfWuP4Lfk5CkXs+VbyYLlkv40aoMoMW77FaxVu2yZL2xb7JmOfDb/9INmexo59iH1YNfswK/K0KwDqxnbLN7MoxTe4voTtRW+ht6AAx07UVQZdWQg6/jtpctPdEQzyKCz2dMwTFZJDWL4nrf+kxDuoYbVkf4iETea/QwbEBXxqjcOWADnP+n/n2K7HwiE9AG3GLd/iiQq3zXQgU9CW6j6LLI5hH2IfNtQ+LMq2AIA/+dvwvbxPUN8smU69g95Cb6G3asxCg5GvHlubt3mDU34ETND3p3imsBOC+hIOjOo1766QHIKOLn8trb336nB7GKOuoH38k5IuN5yJsBOVOImomdgiCtNG1+TtiAxjb8j99vLKoYHYvsMqfxemPKthOXdNuaB0e01VUnBgH2IfVnHMAYA/+ZBAj5lYKeXNO4/eQm9BhphWGUx5B/SFXJCZoaRvJH0yyVkhz7Mv5kDRdlJsq5gcvktwiK/WqYlH58eo62lAXc9y6ksrDTLczqfWSEYtBv3cHCcLeUYU9khwvpe4CY4B6oDNUbi7ou1aYGnXjpDrlkvwNpuq5TTFPsQ+rOKYAwB/jndJ9JiJdoTYFvQWegu9VV/mizniZ3nANZpkUsNE/V5m3b8+mOGzBT3XPzGub3uvb1dMDitCnqEdqTcQo67ukMnKyZz6U9jJkGM4TxrLc4uBsjVF3V3SOUehcl/shxsANAGbo3Cgou3aY2jThJhX9P+yyGQN9iH2YYPswyLHHACY5kAKPRbGedfBg95Cb6G3asxJQyd66Xsx/W7n9EfRaF6u/Tk4goISZ0Y9SnyNxDv2u0xyOCLBIbUaPnw3Zl39IW1am0NfWmqQ4RCfWmO5LflFGs2y1P0r57YNSniCYIAmMSn1dBQOGdpk2yrTG2Bwh9kW2IfYh3W2D/MARyFA/nrM5LAp41iB3kJvQYa8N3QkDVk95g4i/s7z2f17niviDwKe6UGE67RDt09g3FlBOYRFKenKQNxTqa5KcF6CPLhkkOF+PrXGcsRi0Kc5CXu+pe68VztNznGS6kKT+GX5FvdUsE1dlnZFOZRkv1Q3dyP2IfZhmcFRCBBtzBuT+hyuhd5Cb2Wity4bHuqbtLzrVZ/IaW6vXa7QHriCGve9dNOx2SvEvl2oXVRmd9xJ/4qC2hcUifQhwnXtE36iHpNdJjl0S3Des6QOlc8SHOqbx3P/NMhtaUMVtOax09yMB9z++ERaOfuioic7XXH7nfYLjU65JOnz+hXJess39TBF3dssdT8poH1hEUPPsU8rDTaE3Ybw8sTyLR6toHw2WtoU1QZ4a6jjewwZFwn2IfZh2cFRiD5GH9vZZPlWVtaon6C30FuRGbQYZ97EjIsyFMgGd8AKK8szuMcmd3Jt2urTPkHGdALMIcP16rnWBJua4HR2hz74IK+xzcmy1pXLpxgDapnksNXwPufHrGu5FBfZMWCQYZVWqJOiqz3rpLWNVldi7kkrmi1IHk8j1Kdh5bcMMv0o1Tk1UxkxtGVckoe191nG93sFtO2OxMsBAtUAG8JuQ3i5aZHTtQr2gXOG9nyNUc8ayS+qOi+wD7EPy06jHYVOIzc75YFTxpwy4ZSvTrkylaHd4dTV5ZT+CCVvWwd9HE8fBzmZgsqPmn0W6C30Vmx08v7BMrB8zXDSfS2nCbGyxB0oTG3RUFONXoqSmNSUO2xvST/4CcPve90PSVeYVse4T5nkELZ9N8kJiWFbPvNwMN0zyPCu1A81Hs64hsIHsefn8pazEYyG/yLUc6VC8rpmacvmhPXusdRbRHTE6Yo5AAAbIisbwss+yS9yuFO8MbTnesy6rlsmgctK1nbsQ+zDCvjKmukodB2CUyHl91RG0XVOPacN92mX/6biT/jRx/nqYy8vO2wjo7fQW6XXWxrO+7GgCeVnySe6RT2/o5YB63DMOl9JuSNhwpwAYQPmXUl24miZ5PBOskvSGZQT4E0Oz2wKK7YdwV5V7kl0x6C/bLH0+ahOxwmpzknSti18fyes96il3vMFtK3fcP8v+NlqATaEnUUW+YxX7J3Ps7Qn7kR8oZjzHZbNkYp9iH1YAX9Z8xyFTuNuRnDeqbNwZcr7LHKjFW332oo+Lp0+bjPHMqfYVbPPA72F3krMBsugoh/S4pT3WG65x6GMO5Y3dDhJ0kmT0VoGB8TOkGcLCr1tn+5zvcJyWCDhK0pZOe/OF/iesjjVtqzoeLLdfWe97revSes/SXLnni0iJ02OrDIwLOYcGUm4VoK+Z3OQrMPPVptvHhvCzGvLfdZ34L39m9Ag3WN510m2gJ20yKevRP0d+xD7sAI+s2Y5Cp2GHYvguGuXRynvdT/CPS6jj0urj8W1gU0ymluzTwS9hd5KxUvLx5n25J+DOUzqd4j9VM+kW1YmSq5kww4q2OT7XTui55UkC88uixzClMeZBHVtl2y3eJr4x9JHNzXImbDQ0p/CDDdbrr06OKH2WtqSZFX6rqXOHQW1zbRie64G/XqfJI+gLVvBhsjOhvBzSPKJHE6C2gLtyO8HCa4fMrQj6UFFaqCbts19kvJEiWMfYh/iKCxXY5e7kYJTMcqShPfaEaHu4al0W2KZ0+erj5Ubhnu9quFngt5Cb6XiuOUDvZOyftN2xCRb0HQ1xHQIwGRKJ0zZP6iw1Zxtnt9o+zVEWyOS5ldcDkMZKqOgfEhh+TR0JUNzCCRNavrO8l31SLN4bpDFqYDfr3PfTfs3z6S1SmvLUzhZQdm+N7TncQ6G4oKC2mXanvKmBn0aRyE2RBR0PPpuuN+IFJM8W+/xyL2nJsCfk6AO07aw0ymebbulD51kwoV9WCP7EEdhdo29H9NJqOVggvv0OOVzhK3Nnd7KiT6280M6m5oHvYXeqpTesnnyh1MIo8s32U+b+Fp5IvmelGcKTc0iMW2fpFMks8UcJbTeNea1rKyBHIImJh8S3E9XH8YC6hoyKMNRSRam3yPmaKrf0jxM3+0G328XehS5DuzeJLO2rRXPKyibLZY2xd1u8bskfe++ZL9NEUdh+RyF2BB2Dki6w5zSoosD7fw8HxPq8PWS7xbqx4a6x1y9kBRNhaAJv/WwKz0pNGmSb+xD7MO09iGOwuwaut7nqLvglAXuqcTbnPIlxKF3M8G9zkZwQB4qgVjQx2ZWSvlSgaC30Ful1lu9lo9mLMcJcNzE17ss9X2R9NFEDyS/BKfnMhj4ugyyVIfCiDsJ31YDOazLUHGE5UAIUuznJd3R4lst/fSbNI+wFUP/ykeX/JlwNmiMuCL129Jt2tL3LEY9PZa+V+S2iptSndxjOAqTgw2RfkKkCyKrc7qvGtnfPU7CpBHF5yTfQ1nWWt7NrYT16jv3L56MiPkALexD7MO87EMchdk1tB1NODnVikr2/32xU0bS5il0fr80wvbmByURC/rYzImc9VhWoLfQW6XSW6YPNU0EygUxR5TEDX+0neiUxfHWpwz1P01Yp64CtI97z0KZhOX8am/LHKiJHE5LtAi0NE6LVSGT/zSngw1a+mlZDIqi6DbI4r7vt94j40+E1KeRaM8DjJ+9FZaRfhum7RA7I9azWYo59S4KF6WzUVQ4CotxFGJDRGO+mLcg6wLSwozveVKmo9tfS7pVc1M6jUcZPe8byTa373wJj4AZSSBv7EPsw6L1KI7C4EYudh2E6qQbNPzuVIBT72fMez20OAm/TyWP9iq6DzRdH5v02L2SvD/0FnqrdHrLdiJpUkyn/cXdIjhgec5PGX2gi8W8bTSuN3abZ3KgxnQWqyOmrYUHaiSHZwH3/ZmwPd8jGE5t77zmjOtNITtbJNUdaRamCMvjIb+7G6FejUhTA3GXlMtIS4rJyaf9N8pJbLbDUYrcGrPf8ix3K/6+cBRiQ8RlpZjzrKqzcG0G91nrmxDdlXT51NZYZHc/I/ncsNznc0zdbHvnf2EfYh8WbB/iKMymkaddJ91Dy+/mexyK7TIe4z47I2w53lqhPtBkfWxLXTRUkveH3kJvlU5vmV7QaMI651g6etzTXZ5b6juS4Ud6yTLIRulMi3wOI/3vrE7uGy/ICdBJOcwK+aBvJGxLWBLTLe7HfdrT39MmI35g6as3pFmcEfsJxXM9g963mjj+vCxwjRSbIjki6VY7badtbyywzbZtJVXfgo+jEBsiCZqw+ouYIzMuS7Itwptl+sCStp4+nsEzP7PIbjQj58mLCH31sUTPb7rTUleSvEDYh9iHJfehNcJR+N51AC6L8NsX/kNHIt5jtlO+WZyEf5VQPOjjmah+Grbc86uUI3c2egu9VTq9ZRpUPiesc7elo8cJs1wm9hWSLFf49GXatsA8czuU15jXcOF+t9O0X6DK9mjGHT0oIeexHAarTsqhX7LJgdFmNMIEJIscCOIqG9N9rjTMUfhU7PlArnr+fXtN2r3Uddz99LX7nZiPrv/b0HdOWO55z9K/uwpsf1+E761LoA5gQ8RDF0buRPg+NFrmsGv4zQrQzxtdOamh6V9d1pONV6V8zg0RJnTe+21N+E2vjiAP/0Rpr9gXXuZK9oc7YR9iH+Io7GwDV7hOuhsRf/+Pz7k3GfG6ixYn4bupVmod9HG59bGmrHgfUbe8c8eRTr5X9BZ6q3R6yxSKmXTPvmkLSdxkqmel+K2c2ileSbooDXWQrMjh2fwf1OEcB6xOyeFaiPJIutozFOE5d2Uks9+W+/zdIAdCt2F8aW893SidyaGXZ5vPW8ZV7cum07tM29dN+QpHDNe9LFgO2yN8c8sE6gA2RDLUmT4s2UaH6patfSmeabP7zsYS3v+3azOYtnGtcP/+NoK+tBnBn9znDYuWNkVpJ01ej32IfYijsHMNPOE66tZF/P3euBGFrjNy0uAkHJsqb3Qp+rilD7St/6XQLe/cZ9nYgXeI3kJvlUZvzbbc5FrCek2J+ePmAfhgecaBnDqTroyfFvOR2kGDi279yfP01V8SL0y2inL4HFDnkxRtWCPhYboa8bU1Q1nZZDPYIAeCKYS+vbWgPVFWJ1fVtxxrSPrriN/IdUtdVwxOxqCoy7lSLgf1lggy2C5QdbAh0rPNndRMpJjUPJTohx6ZGJT8t7Rvley3z5uco/tCZDuMfYh9WKB9iKMwmwYenophzzi/3eF38kW45pklmrCsdjz6eHrML0K35Al6C71VCr21UbI/dWhFho6SKCHKeecUmOV23FvSCl9Wb/5vt4y4L1pXW3ZLtAMH0qI5el65naRIyiaHuGho/Av3ubVo+PGZjJ91doTBZn+DnAiXDXJY7ZuUHqp4W3V1+bvE2z5n47RBYfnH5n7L/foKlsfCCDIYEKg62BDZodHI6jw/606+dNFh1KNnf7v/XycKGpF9wXUO9tANrQRtncsivxj2IfZhmolx1cuvCjgWV/icfCOW3++xOAnLfBAb+hi9hd5Cb2X6rHsk++T3xyx1LopR1xGxJ7YGKAu2qK5Ork51go8hMhhxJ8XfZDovSJVRJ2HcLQ5RT7pSZ1rYNsDznt9dEPNKWNHOhN4IMtjLkFF5sCGgKvjf/XJEAh0CR2FxH/0sn6PvheG3vU75bnAS6uEmZd75gj5GbwFkylXJPtn8Q0OdH2PWdc8yqJzkFUKJ2CQ4CtssEvNWBa/xsaXC7dTIuXYkoTr/zrnG2kex5xKLihoGYbnMNPHuYtfAMiXnLZoojsIDDBnYENgQUNA47X3vVxEJdBAchcV5Wbp8zr77ht9eskQTbkYfo4/RW9AkTAkd3yeoT6OETHl2/olRlw5o45ZBZR2vEEpElNxLTXEUmnJd6TbjL+5/369wGzVs/a1MHxYy3/O3A5Z+8CDmvXQ8PCfBiap/WcbdThhfUbbhDzJkYENgQ0ABnJM/F2l6EQl0EByFBeJz9t0K+c1KywEmF9DH6GP0FjQJ04mkWm4lqNN20mWcPFnrLXWN8wqhZEQ5wKEpjsK7Bhm0lZ+OPysq3MbbMu0k9CvwQ5LuMJMw9LTk5zGN+U7IuCfCc51nyMCGwIaAnFkl06cra4oITluHToOjsEB8Dr8rIb95aXASvplKFo2HPkYfo7egsvRZPtokx1P/LeYkpd0x6rLlRXjIK4SSsVJwFCpqUIXl1dPtue0ovGsVbmM7YlAPJQlKHHsz536g4/dwhP72vkPymSVEFGJDYENAZ1ki06khdLK1GpFACcBRWCA+p9++gL8PGpyEY05Zij5GH6O3oGlctHy0SY5WNk1c4x4DfdfyfGd5hVAyouRla8Kpx6ZcjT9kOppwSYWV+C9XgYclcn4vxUT59Yl5FfmpdMbIJUchNgQ2BHSSjTJ9yJQemLUYkUBJwFFYID7HX5/vb3Od8tPgKKyKzY4+Rm8BZMoLMSc97Y5Z3wLJNkmpTZH28QqhZHQLUVTKuQhyqHJS3gvuGLkp5O+LJbuDTGwsj2jQv3bH4KJywHDqMTYENgR0ipMyvYCiebRmIRJoAKbxrqkC8R9mssr39ysGJ+EQ+hh9jN6Cpjo0JjOeyNqOZV8bo65Vlrr02Xt4jVBCJi19998GyOC1lDNvXpaYtgIct7T9UobPcVziRwFoLph7OctnboTnGGC4wIbAhoCMaY+JmhZiE+KABoGjcKZAZnkcf5PeXIPOf68xOAm/TgWnlUEfo4/RW1B7bIcuJFlFGTLU9zNmXUctz/eGVwgl5T+pbyRdFOaI3UH0uOYysB02sjHDez0z3OeEa3DoKuUdp3z2GJN3cpbBpgj9YDvDBTYENgRkzDynHJHyHz4AkDU4CmcKZI7H+Tfq+9tbg6NwY4WaiT5GbwFkiu2jTXIa5c8MB6mHluf7i1cIJcXWd2/UvP27xe4g2lzj9tu2a/zM8F7zJXwVWRNNzwm4Ro0QXSVfnrMctkXoB1U+xW2f1CPHVNIJJDYEAEC5wFE4UyDrPM6/h55/P2RwEp5jTo8+BmgythM5d8Wsb52lvj0x6uoV+/bNLbxCqOi3dafm7b8hxeXnKyMHpThH8WHDfa50WA62E/h0jK/yymnTHYXYEAAA5QJH4UyBbPc4AG+6/zbfKSMhTsLXzOnRxwBN55FkezrSKUt982LUtd9S13+8PigxtpW9RzVv/w9L+0/VvP2PLe3vz/BeLyXcCbe0w3LYVfNxvOmOQmwIAIBygaNwpkAGPE7AE+6/3QxxEv5yyhLm9OhjgKYzYvlw58Ss76mhrncZ1tU+CQigrOyw9N/vNW77arFHkS2qcfvniHnlVLcDd2d0rxWG+9wqgSxsxuG9ir/rpjsKsSEAAMoFjsKZAtnncQT2O2WDYcvxXub06GMAEBmzTObjYDttKU7ugaURJjVreH1QYmZb+u/vGrfddgLvk5q/+90Ftv+SYfwuQ+6/cxZZ/F3xd910RyE2BABAucBROFMgZz2OQM1X+D7ESXirws1EHwNApkxm6MjotwwC2zKY/LbLS14dVIAPln7cU9N227bd7q/5e79qaf+FjO6j/edXyD0ul0QWWefMKRtNdxRiQwAAlAschTMF4t1mfCrESfhlKn7UHXN69DFAbZnIUKH8K+atdlET1utJnGNSXH4vgLywOYzqmLi32zKu6N9m1fy92052y2r8OhZSv24/mVcSWdy3yGJhxd910x2F2BAAAOUCR+FMgdxznYGTbg5Cv5NQ/309c3r0MQBMY/t44/DRUM+DGPXYtqoN89qgIgxY+vLuGrZ5p9Q7J10UvllksDqDe6iR9jWk/kMlksUXgxw+M0RgQ2BDAABkCo7CmQJ5bchJqOUc+hh9DAB/8iajQWWRpZ6jEetZGGGg4/h0qAoaOWda4btYwzb/Y/l+O5kkuqit3uMWGWRxkEnYqdrPStQX1Jlp2gpzhSECGwIbAgAgU3AUzhTImMFJ+AJ9jD4GgJkMWT7gqFsEBy31rIxYz21LPUO8MqgYpm2odYyuM61CdmLb8SpprX7+luk8LTecsiDHe07mbKj3OuW/gHpHnbKkRH1hmWSX4wawIbAhAADs4Cj8Uxg9BifhqFMWo4/RxwAwk5OWj3hzxHruGOr4HrGOrZZn+SHlybtVZXRy/sx1mKhMTyGSXNlv6NM/a9ZW2yrk/YKfR7dBTxrGpbyMwyzzxAQRlhh6oGT9wbT1Xg9h6WJ4wIbAhgAAyBQchX8KY6XBUVinFEDoY+b0zOkhU9ZbPuQ9EerQyZ4ptPhGhDrmux3cdKz7Zl5Xak6HyPc6osmN2WJ2HC2qUVttq5BFnnasY8ovy/Pktd3kq+W+aRxk66Q629gvGGRwjaEBGwIbAgAgc3AU/imMnSFOwpvoY/Qxc3oAM99SDgibLANTlCiXp5Y6BnlNqbGdzrkTEeXGdWnGgSZ3LYbB3AKfZa9EO+l1c8FyiLNtw4/K71NAfXdL2h9M2+43MCxgQ2BDAABkDo7CP4WxL8BJ+GmqlcYFfYw+Zk4PYOCsmLdGdqW4Popz4Jqlsx/nFaVGE8raoqveIabcWJtScVcB2yrk84Kf55BEcxTmsfJmi6zck7DeRwF16b91l7Q//GaswYbAhgAAKBQchX8K45HPSTg51Yq+Qx+jj5nTA1iY4w4eYZ3toOX6F4ZrX1mu/ccyIB3g9WTC1YhOkzWIKjdeSXiejjpgW4Us2jjYF7HPf8jh3rpKPWK458MEdQYlhdacjz0l7Q8bDe1nXMeGwIYAAMgHHIXTglgVEE1Y5zxu6GPm9MzpodBJtZ6uudAwITad8HnecJ1pe9531/EA6VnkeUevPAOHbv3z51JjpSc/dtZ8MD9nUVhLC36e5REV6XhO9z9oue+qiPXoWPlAqpGTMEp/0G0xHGKCDYENAQCQDzgKpwVxx+ckHG9As9HHzOmZ00PmmPKofXIn3n4GJH7+L73mi5iT3M/ldWTGGVeuj2Vm9NEKn1K4g7hyZTikz1+oQdteS/lC4G+K3VE4meP9rxju+9EpCyzXb5GZOQnVyNtZ4b5+lGEAGwIbAgAgN3AUSmg04Y+GNB99zJyeOT0UOrBovikNK9YtZV0Rfj/u/k6LntR50p0ch/1et9Gt5hVkjspcVxnmhPzdG61EToN86ZfwKKsqM8diXHTKEaqrnM8sz/Yr52c4LeErtOr0U8dZ++TrLtd402jElzLToflvRQyu1SHt/SJEE2JDYEMAAOQJjsJWYx8GOAofoY/Rx8zpAZKjOQR+iD0KRyfYE4bf6N/GxBzGrKsaGsq8FLHnwiqxn1J1wPM+xhBZ7oRF3vVVuE27LeNFJ0+4VaPmX8OzPSvgGZZJa1V1QqJth/aWUadcrtgYeVmSn5YH2BDYEAAAyWm8o9Bp6MYAJ6GW++hj9DFzeoD0k2ud/N9yynsJP70yTtFB6Im0TnnV/AkrEHPunHDfnwnvIRS/EVnurJHOOayaTJjz6nyBz6CnE2tU6SWn3HO/zVH3u9My7hp0asj+5ZRtUr0IvDkSfPr1U7ogNgQ2BAAA5I2jMN6EOApvo4/Rx8zpAbJH98LrVr61bke8bhlEdkhrVWE2ousYmuPMFs01W4rJ1wbTXAv5ZtYjmtwI2x69EtFkytkAGY8JK8yADQEAADnjKI9dIU5CLdeQEPqYOT1A/jw1DCjvEU9l6BJWH4pmnrTy0/m/m+eIppB+ThRnPsyX4GjCw4gGsCEAACBPHOXR5ZRPBkfhKaSEPmZOD5AvuoXOlKfgMiKqmm5lUCmYnSHfzk5EkwvrAmS9BrFkSlCk7EPEAtgQAABQwGTmqMFJqGUPUkIfM6cHyJd+sYcoQ/UGlV+IolCCHCt6MmwvosmcKz45X0IkmbIxoC/ryWzzEA1gQwAAQM4TmVlO+WFxFPYhKfQxc3qAfDGdIqonI3UjokoOKqOIolA0l8RwwDf0L6LJlNXy52rpa8aoTFHH9hdfHx535Q6ADQEAAHlPZE5ZnIRasEvQx8zpAXLmk2FQYatZtfDmM/iGOApHkwP/DPiOtiKaTNC8eZ/lzyi3BYglU24H9F9W7QEbAgAAcsdRHL1OGYngKMTphT5mTg+QI8vEHKJ8DBFVCu8JSY8QR0fYLK1VO+93pIed4NBKhzoJ38mfTsLFiCVTDgfogEHEAtgQAABQBI7iOBPBSchWTPQxc3qAnDloGVRWIqJKsdLz7u4jjo6xO+BbeiWsfqYxfryrpG8Ex2vWbJGZCbBPIBbAhgAAgCJwlEaPU35GcBQSHYc+Zk4PkDN3DQPKd8ST6KPeF1AWFXT/HZ73d5vX0VEOBXxTQ4glNnpy9IivX89CLJmPWyO+vnocsQA2RONsCACAjuEojsMRnIRariAt9DFzeoD80L3v44ZB5UZD5HBPWseOe8unhHUNhciyqNNCn3nueZ0u3nGCVvcuIJZIzHXHoLbcRlwFDdmyxCk/hO3GgA2BDQEA0EGcwe59REfhbqSFPmZOD5AfW8QcojzQkIH1d0Dbbyas71dAXcMFteWM774X6eKlYI+wpTMJuzzy0lXShYgkczTH43f583TjnYgFsCEaaUMAAHQMZ7DbGNFJqGUJEkMfM6cHyI8LhgFFHRtzGiCDDSHt35OgrnUhdf3ToXbsp4uXSoH7t3aSVNjODVd2kD3qJPzm6Y8aVbgWsQA2RCNtCACAjuIMdpcjOgm/IC30MXN6gHx5YxhUnjdEBidD2p/kNNXTIXX159wG3aL5VZq5elQlljvlo+8dnUQs0AE078oP33g/H7EANkQjbQgAgI7jDHYfIzoK/0Va6GPm9AD5dkRTiPKZhsjhQUDbk65UPZPgVZyenNsQlrx2O928dPRKKwTe+54uIRYokM3yZ3TrOUQC2BCNtiEAADqKe9px1G3Hm5AY+pg5PUB+7LYMKusbIIMscxl0y8w8dFpe5NyGQcM7XE43L/X353XWDDEZhALQw2Am3D6nK5abEQlgQzTahgAA6DjOYLcsopPwI9JCHzOnB8iX24bO+KshMgjLZZDkJK3+kLrO5/j8K8R8wlU33bzULJDpE7X0m1uGSCBnI+qD29+uSCu6FQAbork2BABAKXAGu4URHYUHkRb6mDk9QL78Z+iMQw2RQVgug0UJ6vo3pK68DmLQ6LPhgPu1o4V+08Urg/aRPsQABbDVKRsRA2BDNN6GAAAoDc5g1+WUSYuT8B2SQh8zpwfIlzViDlHe2xA5ZJnL4FPIB96V07MHDWIaEv3Z/e+fdHMAAMCGwIYAACg7zqB33+AkHJli+yX6mDk9QO6csAwqCxsggyxzGSwPkeODnJ59Z8C9tC26dXXM/f9P6OYAAIANgQ0BAFB2nEFvhVNGA5yEX52yFgmhj5nTA+TPYadcCylNOYF1o2SXy+BMSF3Hc3huHfB/BtzrpPv3dvLVu3RzAADAhsCGAACoAu6hJled8tApQ0457JRZSAZ9zJweAIoiLJdB3JUXXcX4GlJXHqtfQce1t3N29Hj+7QavGAAAABsCAAAAfcycHgDsBOUy+Jygnl0hA8poDs8ctMqhqw0r3b8v9vz7BV4xAAAANgQAAAD6mDk9AJjJMpfBWynmlKn1Yj+qfZvn3/fxmgEAALAhAAAA0MfM6QHATFa5DPokPHnswQyfd64Eh0J/cEq353fehKgDvGYAAIDG2xAAAADoY+b0AGAhq1wGw4ZBZVmGz3sn5B4bfL/b6/nbDl4zAABA420IAAAA9DFzegCwEJTL4GPMOgbd614F1PUlw2cdDBlQLgf89qjn71t4zQAAAI22IQAAANDHzOkBwEJYLoPrMerodcoPp7x0ynPJJi9CEMudMh4yaPUG/P6q5zfzedUAAACNtSEAAADQx8zpASACYbkMdsWo45J7zTbJJi9CEHoselgY9LaQa257fjOLVw0AANBIGwIAAAB9zJweACISlssgqrd+jfv7a045FFLXvAye85+Qum8Yrrnv+V0XrxoAAKCRNgQAAAD6mDk9AEQkTS4DXRF475QRd+B4FlDXcAbPuDNkQPlhGbAeeX4LAAAAzbMhAAAA0MfM6QEgImG5DK5FvP4v9/eD7sc9KdESksZhgVN+hgwqtuPRPzGoAAAANNaGAAAAQB8zpweAGKTJZdDOXfDC/f8HQ+ramfIZn4XUezfCtaMSLUz5uFP66A4AAAC1siEAAADQx8zpASAGYbkMVliuWyKtFQFduVju/tuTgHp0NaIn4PpBz2Bk4nTI82lY9III13tPU5oT8hvN2zDhlO10BwAAgNrYEAAAAOhj5vQAEJMHIR9tj+GaudLKYTDlDkrKbAkOUX4WcP0a92M/Y3m29SF1ajkQsX0Tnmu2hvzmrPu7broDAABALWwIAAAA9DFzegCISVguAy2rQ67pldaqgf7mpeffB0Lq8Q8c6un/6pQPlo94rvu7oDqfxGij97pjAX/X5/nlDq4AAABQfRsCAAAAfcycHgASEJbLQMu5gN9rWPAbmQ4TXuz52+WQerwe/x53QNIVhbWWZ7sdUt+YtEKko+IdNN8F/L29+rKf7gAAAFALGwIAAAB9zJweABJw0jCo6Id/RForBD3uf3tPKfInM30o9nDn+4YBy8ug4bmOxWzjqO/6f6WV10BXHYbcfxsVc1g2AAAAVMOGAAAAQB8zpweAhDwwfLymEpSH4FfIbzUpqq5SPJbw/AZelklrhSGorlcJ2vgoQnsu0BUAAAAqb0MAAACgj5nTA0BCTLkMTOVKSH0TEa7V/ATzDc+kKwDvQq6dkOmTmOJw3vJMuqIyj+4AAABQaRsCAAAAfcycHgBSsDHkw00yoCifLdf+J62VBROXJd6KRxRWWJ6rn64AAABQeRsCAAAAfcycHgBSEJTL4KIEH12uYcODlvr2GT7cYbEnK91muF5XJLpStPV6SL1H6AYAAACVtyEAAADQx8zpASAlQYlKV0rLG/9FWiHMn5zyl1MWRaxTk6Hq8erjbnnulMMpB4Qs6HbbMeo+l7Z9I10AAAAAGwIAAAB9zJweoOkE5TL4iVgAAAAAGwIAAAB9DADNIiiXwRBiAQAAAGwIAAAA9DEANIugXAYHEQsAAABgQwAAAKCPAaBZhOUyAAAAAMCGAAAAQB8DQEMIymUwilgAAAAAGwIAAAB9DADNIiiXwR3EAgAAANgQAAAA6GMAaBanAgaVw4gFAAAAsCEAAADQxwDQLJ4GDCqrEQsAAABgQwAAAKCPAaA59Dhl0jegjCEWAAAAwIYAAABAHwNAs+iXmSsPQ4gFAAAAsCEAAADQxwDQLIYCBpVDiAUAAACwIQAAANDHANAc5jhlImBQWYRoAAAAABsCAAAAfQwAzeFkwIDyErEAAAAANgQAAAD6GACag648/AgYVPoRDQAAAGBDAAAAoI8BoDno4HHPVy4jFgAAAMCGAAAAQB8D1JX/A5FhUfJoZbjdAAADKXRFWHRNYXRoTUwAPG1hdGggeG1sbnM9Imh0dHA6Ly93d3cudzMub3JnLzE5OTgvTWF0aC9NYXRoTUwiPjxtc3R5bGUgbWF0aHNpemU9IjE2cHgiPjxtc3Vic3VwPjxtdGV4dCBtYXRodmFyaWFudD0iaXRhbGljIj4mI3gzQzg7PC9tdGV4dD48bXRleHQgbWF0aHZhcmlhbnQ9Iml0YWxpYyI+JiN4M0JDOyYjeDNCQjs8L210ZXh0PjxtdGV4dCBtYXRodmFyaWFudD0iaXRhbGljIj5ldmVuPC9tdGV4dD48L21zdWJzdXA+PG1yb3c+PG1vIG1hdGh2YXJpYW50PSJpdGFsaWMiIHN0cmV0Y2h5PSJ0cnVlIj4oPC9tbz48bXRleHQgbWF0aHZhcmlhbnQ9Iml0YWxpYyI+ciwmI3gzRDE7PC9tdGV4dD48bW8gbWF0aHZhcmlhbnQ9Iml0YWxpYyIgc3RyZXRjaHk9InRydWUiPik8L21vPjwvbXJvdz48bXN1YnN1cD48bXRleHQgbWF0aHZhcmlhbnQ9Iml0YWxpYyI+PSYjeDNDODs8L210ZXh0PjxtdGV4dCBtYXRodmFyaWFudD0iaXRhbGljIj4mI3gzQkM7PC9tdGV4dD48bXRleHQgbWF0aHZhcmlhbnQ9Iml0YWxpYyI+Q0ssZXZlbjwvbXRleHQ+PC9tc3Vic3VwPjxtdGV4dCBtYXRodmFyaWFudD0iaXRhbGljIj4rPC9tdGV4dD48bXRleHQgbWF0aGNvbG9yPSIjRkYwMDAwIiBtYXRodmFyaWFudD0iaXRhbGljIj4mI3gzQjM7JiN4QTA7PC9tdGV4dD48bXN1YnN1cD48bXRleHQgbWF0aHZhcmlhbnQ9Iml0YWxpYyI+JiN4M0M4OzwvbXRleHQ+PG10ZXh0IG1hdGh2YXJpYW50PSJpdGFsaWMiPiYjeDNCQzsmI3gzQkI7PC9tdGV4dD48bXRleHQgbWF0aHZhcmlhbnQ9Iml0YWxpYyI+RixldmVuPC9tdGV4dD48L21zdWJzdXA+PC9tc3R5bGU+PC9tYXRoPnEc424AAAAASUVORK5CYII=\&quot;,\&quot;slideId\&quot;:477,\&quot;accessibleText\&quot;:\&quot;Error converting from MathML to accessible text.\&quot;,\&quot;imageHeight\&quot;:14.702702702702704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i&gt;p&lt;/mi&gt;&lt;mo mathvariant=\\\&quot;italic\\\&quot;&gt;=&lt;/mo&gt;&lt;mn mathvariant=\\\&quot;italic\\\&quot;&gt;0&lt;/mn&gt;&lt;/mstyle&gt;&lt;/math&gt;\&quot;,\&quot;base64Image\&quot;:\&quot;iVBORw0KGgoAAAANSUhEUgAAASEAAACZCAYAAABg84y3AAAACXBIWXMAAA7EAAAOxAGVKw4bAAAABGJhU0UAAACEKvHVpwAADapJREFUeNrtnQ+EVtkbxx8jIxlLRpJkWEmSRH7GWllDkiRjSEaSRJKMjEiSJLFWkpXIyMhIJGMkiYxkJZGRkWRYScZIJMkYY9jfPb+5s72/vPc8533fe+85530/Hx673t2559znnvu9589zniPSugwl1iEAAJ74J7GpxLbgCgDwJULG5hI7iTsAwJcILdmDxFbhFgDwJULGZhLrwTUA4EuEluxSYm24CAB8iZCx54l14SYA8CVCxr4k1o+rAKAI9iX22VGMiCkCgEJYlw67XISImCIAKIwLjkJETBEAFMZvib13FCNiigCgEFYmNuooRMQUAXjgnyazuQr7ltjX1Gq5BjFFAIiQdyOmCAAR8m7EFAEgQt5FaD9NBAAR8jUcW0fzAECEfNhFYWIaAHJihSxu0XBdov8NlwFAXmyVxa0ZLgI0JgQrAkCOnElswUF85hMbwF0AkBdrE3vq2Pt5m9hmXAYAeVFLKo+bsjhfBACQG8T+AEDQIkTsDwB4EyFifwDAiwgR+wMA3kSI2B8A8CJCxP4AgDcRIvYHALxB7A8AAAAAAAAAAAAAAAAAAAAAAAAAAAAAAAAAAAAAAAAAAAAAAAAAAAAAAAAAAAAAAAAAAAAAAABA4LRXGABAoTyW72e/N7MtJDZXYbOJfU3tZWJtNAUAP1xpERGy2R6aAYA/+lpcgJ7QBAD8srbFRWgTTQDAP19aVIBu8OgBwuBeCwrQt8TW8OgBwuBsC4rQOR47QDjsaTEB+pDYch47RIjpvR9ObCSx5+lUyrwshp2Yfx9P7FpiuyWysJN25aWdjexB3VLu5wBtGSLDtNkndXxsB2MSo7fKDW2I5D62KvcxQXuGiOhPbKrBnv8biWQV+LZyI/sieWhPlfv4lXYNEbDe0pZNh+FUYt3yfWuV6e1sk8W5zhmpvhCzM/SbPibxL2fvVe5hlLYNEXA4FY0f2++nxA45/H1HYner/L2ZN+oJ+cZ/UV7gvwJ/cG1Kt3U+/boAhMqyxIYy2q+ZhF5d4/XGqlznYx3XKfUlXlBe4pAnuE4pIvoHbRwCxvRexjParvm9ntXclRlDs8chO+KZ8iJ3B1pv4+zPlnqb//YT7RwCbr8vMtrui1Sg8v44BzvHe0MRoaOB1vuyUu+TtHMIuAf0PKPd5jF0WpkxwnkbqkP6lZd5JMA6/6wMI98IuYIg3CmQR5a2m9dqVlYZQaaw2SR6vEFojAm5giBOhi3tdijHcs5llPEoVMfMij07YUgpX7cLuYIgTo5b2u3HdBiVF72W93lViM55oLzYuwOq64RS1820dQgQE1Q4b2m3x3Mub7OlrIMhOuiS8mKfCaSeB5V63qStQ4CYpXbbFikT69ZWQJlZ5d0J0Um9yst9L5AHOS3kCoL40FZyDxVUrm3oFxydipNCqPR5IVcQxIe2ufq9FLeSays3yA/2tFJpn5NZa6T6vhpyBUHoaHOYgwWWbSu3N0Rn3VUq3eexbkOeurMAjXBU9JxdHQWWbyt7IESHDUqY+7A2K/V6RVuHAGl3GF1cL7D8NqXs4RCdtkup9ENP9SJXEMSISw73bQWWv1zCX2yqqtwLEla6Vy0PNrmCIERWyOJijq3tThZch9VK+eOhOm9SwgkENN1JW2wFuYIgVLQUM0VPSBt2Svgr3lUZUSreX2JdBoRcQRAf5uP53kGE1hZcDy3j6NdQHahFJA+VVA+zh+aTkCsI4kML/DX2tIR6aNkx5kJ14Dal4i9KqscfnruytWK+artTETfRsXfShma+Nkcc/t4kjjPBmGaOayZtIAvpP6fT308z/IyCcQcROl5CPc7EKkJtYt9ktyDF5+nRcgVNSfm5gsykvUkW3peO980ZZ/dTwViQ+jJTtqdi+k5qO8rlPmIULF2Oz3BtCXXRzuFbCNmRvpfE7ynl7y3ZHxel/rOfPlq67B8auO43D34AHZdl+bJGE6Ox9oQMf3rsSnYHMJb+kfXpkMqYiYA1O/UnHcXix4CwjnSoltfR1rt574PijcMzO1tSXbQe9reQHblPqfztAsvW9tlsCchPgw4NrveHeaPKRjqfdpnN/9NZMRzemF57xuH6ZoKezAFhsNHxw1FGG9ZO0VlqO9GOa6cKKveAxBdmrsUxLWWkNMdpV4bwX3cQD7Nh+LVDoy7ygMqDkl+vzbeFMBT7GJAghn6m4P9WdWw3kPeOdfOy2mIrZkuazKuVF6Jvc+mq6NV8qHFObZPDF82I3UpEyLsIPXGow61ARjPBbtuoZVIr70Ty2lfkfIA+0lYSj6fi8HfFhGQ96VDuOzSoA4iQVxFa5vCxMLa/pLZ5waEuQ6GL0DkpL4HYaqXnNS1h5grSYqpMqMF4Rde33pQNhxwa1Agi5FWE9jjWoaycXKMOdTkcughpTs2zK3cjUmfZcsW8ke+ZIM28TiPR3d0ODeolIuRVhH53KL/Mgwc/ShOsrHYoN/App3K0M89CzhVkW2pfOl3zSzon1AjLxS1uCBHyJ0IuQ+ayDmFY7eiPKDKRanEG63Io47FSxvaA/fPZ4UHnteFXK2cOEfIqQrMBzQf1OdTlnUTCbSk23auWRG0sYN9scXjQeSaB08qaF/DFKkcR/Lmk+lxzqMvtWJx7QrmRKw1cu03sMTBmpSHk/VEugYobSxShObTAGy6T0mWmzXgpTTApvcRvUlxmtiIFrgweSnkZH5eJW+Q0+MFlyFpWBtAOceuVdcXiXC32Ya4BR2m5gjoD9osWH2SsJ8fyOh0a1RO0wBtDDs/nYkDzQVOxOVjr2tWzD0ZbzhwM3Cc7RD/MLk92OjSsO2iBN+5KbXsIfQvildgcPKzc0MEar9eV9qBCyhVUK5cUn1zKubz9Dg3rNFoQ7NC8zOHPtENdumNzcN6bSrU0Fr0R+OS5cg+bci7PJZ/RHrTAG39LGIsGLiu272J0sHbw4EQN19Iif59F4A8zn2WbJyviGBctyZupzzK0wBtfJIwkZucdROhCrE6ey+kFKGJ+qWy0ib9zHho5k9Lhvh9lzte9knBilUof8+5wuIaW+X84El9cl/Jig0Tc8sIMogNBi9DvJdTBpZ08itnJ2skXA8rfx5orqBq2JGZFbFB0CYpciw54xVealUpc5g2jTgWsDUG0EPDTEl+uoGqskXJXxQzaoQOP0IDge0JlLBpohy2+jt3J2sv3wfK3JtAuxlxB1dAiY/Ne+lwnrIrFgLZ5tehN2Dsc2smhZnC0lp8kK1+OdnLH4Yh8YAsvKCJ3sJZYroz8NOyi19EWDlYU/Iy01dMpaRK0G632RdbyI7+KzAc2Ic57Yt3lPPODiFAQIvRCKbfI4Nt1oqeV7W8WEdKOlK02r6OtqvVEdP9aIFhfzuVpQaKTJd03IqQzKv7yGGmLRhPSRGjpCkZrHKeORXb/A2KPlfop5/K0o356EKFgRGjIU7kmcFY7FWdbM4lQu9SWXjTmXEHVGJPyIr21F7/MhFSIkM4hT+VqJ9QMSROiHXG7tEnvqDTXLl4tdUeeaRrMSqHtjHozL9WJCAUlQj1KuUVsqTFHSdnSC09LcWfReWVEcfa+tItoO774i4SdK6gaWnK3nTmWdanEshChfNDybhWxg15rJ7ukSdF6ONdEj9w8FeF92w6Sm5f8Vj+2Ko35okCo2E5fzTtS2ez/sgVIXm1mR2u74F9J/LmCqmGLWs7rPG8zDLNtCXnIex40pyzP7kTOZT0Q+479ps6o4JLWNPZcQT/SrvROLudUjm2FZULqP70VyqFLytlFbxsem/nCNa3g7L/qFKBnkd5vrxQfH3RY7FHRq3jHo2Bcsk/ayGMEsF6yl+TN79taxdHX6xShLZHer7btpNFJxx5L79II0Gre7WiwLWDsbfDaZqUra3XaTIHsbCVH99chQMMR368t3qnRtJ3/kex9R6bn2Ml7HR1Z84eNzB0ut1zXbJ7d1WpOXl+jAJkXNdZ8N9qZ3h8auPavkh3ncUsW56IgPmz7JevpDXVYhnmf03bUkszWIEIXIr5P7ZSLevdvHZDqq4jmtyO8x9FzUrInjmv5IG+S7BXTNxLfroNcue8oQDMS96rObdETzNcyaWz2l93MuJbJv72R97dpyFrtfC/6aSzmnTEbwrPmCs21V7S6gy86ilDsX/UZh3s0gqzFZZih1UDG9cxvx3hnm5Ibkh3garYumbi7pVUzIypmk/iflmH6u1ac/8mi1+HlnIz8Hl0Sh1cGae6X7zvpTcMyUa19ac/na0bX/KwQ/9PsHBF9p7tmn9O2wjxhBSsdHNcT+T2eEP0Ehac1NiYzfDM5ofslzshxqA8TQHhNag/0NUGqxxl6tS5aJsmlHcobZDGR/2jauzGT9nPpP9+nv19Oe0XLcWtL05H2mE3IijnF91vaVoyZUA2z5WIk7T2tw12tTZvYVwBf4yIAKJLtSi/oBi4CgCLRTrnow0UAUCRPxG0+CAAgd7QseZO4CACKZK/o2SMBAArjqjAfBAAemZRyzxcDAPgXLRJ8AhcBQJHsU0ToKi4CgCIZluZL1A8AEfFOESF2vANAYWyQ5k5NAgCBc1oRoVu4CACK5K0iQkdxEQAUxTHRE0wN4CYAKAKT13fOQYTM6QZMTANAw2xOhcf0fsaltnSb07KYoNxkx9ud2A7RT04AAPg/7khjSceZsAaAhvgl7cnkZd24FJqN/wLn2CHvrrfj3AAAAQN0RVh0TWF0aE1MADxtYXRoIHhtbG5zPSJodHRwOi8vd3d3LnczLm9yZy8xOTk4L01hdGgvTWF0aE1MIj48bXN0eWxlIG1hdGhzaXplPSIxNnB4Ij48bW92ZXI+PG1vIG1hdGh2YXJpYW50PSJpdGFsaWMiPiYjeDIyMDc7PC9tbz48bW8gbWF0aHZhcmlhbnQ9Iml0YWxpYyI+JiN4MjE5Mjs8L21vPjwvbW92ZXI+PG1pPnA8L21pPjxtbyBtYXRodmFyaWFudD0iaXRhbGljIj49PC9tbz48bW4gbWF0aHZhcmlhbnQ9Iml0YWxpYyI+MDwvbW4+PC9tc3R5bGU+PC9tYXRoPtIxm8EAAAAASUVORK5CYII=\&quot;,\&quot;slideId\&quot;:479,\&quot;accessibleText\&quot;:\&quot;italic nabla with italic rightwards arrow on top p italic equals italic 0\&quot;,\&quot;imageHeight\&quot;:16.54054054054054},{\&quot;mathml\&quot;:\&quot;&lt;math style=\\\&quot;font-family:stix;font-size:16px;\\\&quot; xmlns=\\\&quot;http://www.w3.org/1998/Math/MathML\\\&quot;&gt;&lt;mstyle mathsize=\\\&quot;16px\\\&quot;&gt;&lt;msub&gt;&lt;mi&gt;&amp;#x3BE;&lt;/mi&gt;&lt;mrow&gt;&lt;mo mathvariant=\\\&quot;italic\\\&quot;&gt;&amp;#x22A5;&lt;/mo&gt;&lt;mo mathvariant=\\\&quot;italic\\\&quot;&gt;,&lt;/mo&gt;&lt;mi mathvariant=\\\&quot;italic\\\&quot;&gt;e&lt;/mi&gt;&lt;mi mathvariant=\\\&quot;italic\\\&quot;&gt;d&lt;/mi&gt;&lt;mi mathvariant=\\\&quot;italic\\\&quot;&gt;g&lt;/mi&gt;&lt;mi mathvariant=\\\&quot;italic\\\&quot;&gt;e&lt;/mi&gt;&lt;/mrow&gt;&lt;/msub&gt;&lt;mo mathvariant=\\\&quot;italic\\\&quot;&gt;=&lt;/mo&gt;&lt;mn mathvariant=\\\&quot;italic\\\&quot;&gt;0&lt;/mn&gt;&lt;/mstyle&gt;&lt;/math&gt;\&quot;,\&quot;base64Image\&quot;:\&quot;iVBORw0KGgoAAAANSUhEUgAAAcsAAAB/CAYAAACALumQAAAACXBIWXMAAA7EAAAOxAGVKw4bAAAABGJhU0UAAABFxpIngQAAFGFJREFUeNrtnQ+EVVsXwJcrGU8eI0mSGEmSPEaS5Ikk48mIJ3mSxJMkSSRJRiJJkkSSJBmSJElkJHkSSTKSyJMkiSQZYwzfd9a7e+rOmb3P2ef/Pff+fmxS3b33WXufs87aZ/0RqYZlAgAAADNYFbSzQfsQtEnEAQAAGVgQtJ1Buxa0J0H7GrSJoI2bP48E7XzQBoLWqMMFbQ/ai6D9L9TmsdYAAJCQv4L20KJTotr7oB1oV6W5JmgvIya/iTUHAABPtgXtTUIlGW6vgra8nS7qmGOik8Zk3lAXsxgAACplSdAeOXTK66AdDNrqoM02/191S3/Qjgbto+U334O2sR0u7ILjoq4HbTHrDgAAnuw0yi2sTz4HbYfH7+cE7Ybl9/pdc32VF7bfMqkxYz77Mjdof0rzw+ywaZeleU49m70DANDxzAraJYfhpc488xP2d9vSz6cU/eTCIqOt03ybbJg3CP1oOynu8+Y3VV0cAACUglqDIw4doH/fk6LPXrEfyT6o4gJPWSZy3kMoh42G9/1Ae4a9BADQkahSe+p49j81OiMtBx39/ln2Rdo8X/sjLEmd+GdJ7s00zH4CAOhIi/KJ47mfx5GpKmLbyeXrsi90wjIJm8frBjO5tK6/J9lTAAAdheqK+xHP/by8V11j/FHmxX6zTOCXln9Xx53rki1GRr2i8KgFAOgsrkQ89y/lOM5Rxxj3y7zYc5YJXJWm489OSfZd0tbGytb+AABQOHsinvuqN3pzHGtQ3DkASssqpxf0IqNCdLXH0mZZFwAAIDPq1zIR8ezfk/N4KyLG2l7mhavCzHrUOtXUzfeiNNPmAQBAZ6EhIFH+Kxoq2ChgzLZyHtUSXK5MPhqLqd831RNWk9vqWbEGjOqR7RFpuvH2sY8AADqa0zEG046Cxo068i0d9VxqTVGkfx5CCQIAQMBvMYrynRSXPzxq3AVlCmG9TM/kMyrNRLgAAADK8xildaDAsaPGHSxLAOqE0xpCoufRc9kXAABg+FviIx/mFDh+1Nj7yhDAbJn+sVY9nJayLwAAoEVPfIhRWBcKHL8RM/aVMoQQrmE5xL4AAIAWjkh8JER/geP3xIx9s2gBqMkcduiZw74AAACDZnSLS07zsuA5zI8Zf6RoIewu0YwGAID6cdDDqjxQ8Bw2xoxfePjITakwKS0AALQ1+q3wnYeyXFjwPDbHjP+taEG8Dw04m70BAACGQQ9F+aiEeWyLmcN40RMYDw0IAAAwxYiHstxTwjwOV60sJzJalvrRdVPQthjNv82Yy/PZYwAAtWax+OUDX1jCXK7GzGGy6Am8Cg24Pub/rwzaoaDdlWYAKhVHAAA6E59wkaclzeVW1ZblkMQX6+w1CvK1JK9Aoh5Kv7LnAABqxyuPZ/yRkubyb8w8vhc9AU1p98VhXWq85XGZHoeZpg2w5wAAasUyz+f7yhLmoh65kzHz+FKGUAZkpguuxtW8l3zqW/az7wCgDdguxRS5r6IVjc8RbFmlsXwU9+OyNpHWohwvYEFfcH8CAMqydsryocccrpaon+LmcrPMjfR3zoupRaJx8AEAlGW9lOUsiT/21La1pHUb8pjLpTImsiJoD3JeSO1vMfcmAKAsa6cs//Ccw7yS1u2Wx1x2FjkBdeA5K/ajU60NdtAovQlPwWlKJM0tu4p7EgBQlrVVlic9xn9d4rp9kgodSdXjNezAo1njN1j+r3oirTEm93Fj7mo7bTbf5hLfMAAAUJbFcsdj/Mslrdl8T3n0FDF4+PxXvV/3cB8BAMoSZSnxCWfK/F65xWMu/+Y9qGre26FBngRtEfcQAABI85TQR1n3lTSf8x5zuZ7ngJqF5x+LGd1gbwAAgMHHuedbifN5JiU696iifBrq/DB7AgAAQvgcVd8qaS5zPK3cXCIv9Oj1cajjfewHAACwcMlDOR0vaS4+3yvf5DXYcKjjo+wFAABwcMNDQQ22keI+k8dA+6UaV18AAKgn96SkY08PPnjMZXXWQTQTfGu6Iv1IOot9AAAAEbyViutGtuiwwkNG1MN1VKbX+epjDwAAQAxfpT2KPR/zUJZDWQc5EOrwEOsPAAAexFWfGi5pHi+k4FhPdbVtLeb8WoilBACAfJTlyRLm4FO/8n7WQcIFO7ez9gAA4EmckvqrhDkcl4ITp6sF2Zqd/QNWJQAA5GhZ/lHCHN7FzGE06wDhAM4zrDsAACQgLon6uoLH3+BhVe7IOsitCt4AAADqAlVH4onzhv2l4DW6KQVn7NEYynCR5l+5NwAAUJYJeBozbpGf9rQC1mTM+NuyDrJJyq13BgCAsuw8ZXlLqqujeSpm7Od5DHIYZQkAgLLMyKWKxtWwx28xY/fnMdCwpeNe7g0AAJRlAnZUNO6RmHEv5TXQP1KNiy8AAMqyc5Tl+phxi8gxrobdl4gxP+Rp/Nk8mE5ybwAAoCwToMowysmmiIojJ2KudVOeg9kCSTVBQQ/3BwAAJOChFJQ5x0KfRCdCOJv3xU2WNRAAAHQ0ByOU196cx7or0RVOcj/2jcq6cIC1B2hbZiMCaDMWSzlVR6KOxfVkdEERFxeXS0+19zL2AEBlNMw9OCjNOnw3gvZecqr2DpAzIw5d8k3ySUywRNyhIvr3/UVdWFwg6VRTr1mNydRz50VSjGcTQLfze9AuBO160O4E7bO4P5WMCQUPoD33sEuPbM7Yt3q2vnL0rd8vNxZ5YXExKknbpJn0V/OGcVWa8TcL2UMAsZyTpiv8mMe9dgdxQZvyyLFnH2fosyeiX71fNhV9UUulPJflEfPWAQDx6DfJXRH3035EBG3K8ogTkTTW5RxxH+/qy+Xasi5sRMqN87lmLh5motkmhi0NZ47u5ZkUmMILoCD2i9sBJ8lJoyre146+9Eh2Sbu8BRTVnqAwZ9BwrMM4oulqnlj2xHfEAjV5+bc9/98ZvRNnTR6TmVWxWtPY/VLFRe2S8jNJXGcvTWO1Q04PEU1XYwu8voFYoCZcdDzXVAmeMc+9KUc1VX6abnXq273td/9KCd8n49gh0RkRimir2Es/2OaQ0RVE07Usc+yJ3YgGaoQaY3GVQeKaKk91SG2bT1KaQki/kZV1LHuZffSDcw4Z/Y1oupa/HXtiOaKBmqGJAs6L+1g1qhblHqnoyNWHecbSVGccjbH8aqxObeqmq0HRt42y22tM5yUyPe5rlrEc9S34iUMQb9lDP3DFvA4gmq7lpmU/fEYsUGP0W+RWaZ6YqV743qJbVM88NXpHrdFF3SqknWI/t4YmrjN6ktp3Jw2xx1sOIxqAzucMytJKj7jP6aE7WefYEzsRDUDns1w4UrIx4Hgw3kI0Xcsxx55YhGgAOp8GysCKK3TnPKLpWh5b9sMbxALQPbTe/McQx39cdSjLrYimK1HPP5tH+jlEA9AdhOPGfkMk/+FKObgG0XQlWxz7YRDRAHQHh1tu/JeI4we2ZBBqWVCCqTuxpQlTZzhyBAN0AXOD9rHl5t+BSP5jocOK4PtU9/JGSHsIUFs0vEHTDWlGBQ0e1YDSo+KXWUHfiB/I9Gzx0GTQoSyJp8v/pUQdqa6bPfzNWGsay6inHBrWVGQFAw0FOW2UXuvYegTfWrZosWM/HMpxLnpisdFc8z1phiiNmznp3DQRyXkz525cK4BMitKVhUczyK+O+G2f5bdrEekPDjnkOoRocmGLUVA+qbVUYeTpVKVKaY/DUgy3feY3Ls/o1TnMZ37QTog7AYatjUozQ1enrxVALhyL2bj6fe24NPP/Kb1m41+VmV59pxDnNIYFZ46iLPZwHTxNpfWX/CwPp9bJI8tezsPxbMCiJF8YZbiw5T6ZurfUclrk2A9Zk1M0zCnQmKVfHX+5+T/a+o21aSuJNLdD1wogN15JPonTHwlOK2FeOmS1FNGkYqHlYa/HeK5v5Msl3/Jx+nC/Yhl/e8RvphKm7xd7dYYsR/KqgJ9b+rwvzRzQLp563tMDNV4rgNzJWl5lyvu1F1HOeOOn4HN+bJaZR4wfJL5Kx/8sD+w0LLVYSO89X3zUCv3Xce/8lXI+K6VZmT7c302Pl9atBSvLqtcKoBCeZ1SUT2LeYruVlQ55PUU0iRmyyPGDxKeHa0g+Cf7XWR7+n+TnkWscVyPun4Up5tPnUJTPxC8EZV6ByrLqtQIojJMZFKUek1A5I9nb+1VEk4jLFhlq6Z/+lC8sSa2VDTLze+C45/hTXBK3g01SZov9eH9SktXCtM3neM3XCqBQes2bXxIl+TnD8VG3cMohu72IxhuXRbbN8/dHxH5MmcSitJXSSlq0+4rjOs6mkInLIe9iwn7yUt7tslYApaDHOi88lOQ38/b5KyKLhYLPxbxs+Dp9aIHyd5bf+ybMUCvNFoZxO8W13HBcS9KwjTni9jFIEpvYcPQxVtO1AigdDQkZNhtXb5xx8+dhY0mSksuf944HyFxEE8sOh+w+JZDfYcvv34qfx3av+b+2MI/5Ka7nvti/x81K2M9uh1z+SdjPUnGHidVtrQCgxsyOsMwh3qIbc8hvj2cfK8Wek3eD5+9vS75H6DZr8EGKfm465nU0xUuxrZ/vNVwrAKgxvzseIPcRTSRqSYyKO5+uj6UxT+xHekc85+DKspM2jeNcR38HU/T1UfI52r/o6OdhzdYKAGrOdsdD5BKiiSQqm9Quj99rlqnXkj69oP7+q2P8LSmvyWXF9afoa8LRV9Kj4Q85WKhVrxUAdACXJd8A9G5AH56uI73PHpbKGovlpcd7SZxEXB6dWUrOnXVcTxpcyjLJt7314v5eubhGawUAHcA9x4Pkd0Tj5EyEpXIy4nca53tCZmZL0gD9ZQnGX5HRUnJhs56upezrnWN+SXAlM79Yo7UCgA7B9dY9C9FYmSd2J4+oXLoavnTIYqG8S6ncXM4zeiyb1gt8mWSLPQxzPaNlucHxez2WnVujtQKADsDl0PEe0Tg5FPHwbQ2L0JeNQaM0wkeSmrZxh6QLN1gcMf6FDNc1JPmGD7kcx3y+f/Y4rFxVfGtrtFYA0CH84XiQkI3EzWjEA1iP/LRix13LQ/et+fespZyOR4yfNoShIfZj0+cZ53pX0jnFXBN7rOdAzdYKADqEfZL8W043s0z80yyqda7ZcPZKvt+4XBVBxjJYPy4v2Kw1XzVhQrjElsZH9kUobVuoiCZYWF/DtQKADuGa4+HxJ6KxsluiS79tN9bPLwWN/1vE+FlqTT7L2VJtRdPehT2uNWPOLvlZUFm/E+4Ue9J1TYiwqIZrBQAdhKuw7gpEY+V6xAO4jFCbfRHj70/Z54CjvwnJ9zudfqu8m8Da0yPgwRqvFQB0CA2xx8Ll/ZDsJJ5IMs/KvBmWfOs5RmW2uZPz3PUFbER+xjdeMxbtmNlzmmZPs0ZpuMaqDlgrAOgQXAmqXyAaJ98iHsBlvGBEFT9PU9T8QER/e3Kac0Omxyu+kXIKsFe9VgDQIbicOq4jGicTEQ/gMvieowLoi1EoeTi6qIPPo1C/G7tkrQCgQ3DF1R1ENG37AM5rfFWsekzp+ob4MeK3CxKM8bhCqw5lCQC54MoCs7nN571Qmi7+GoCvHpVl1tyMssTyOFrUuNelKRVAEiWkSfLVI9XlMepKcad5Usc8rU5XQoA1XbJWANAhvHU8SBa08Zw1pCWcvixNDF5a7kQ8gLOG20xZ+ici/s/niPFXJhxH09idE39v0WXy0zHHhzeOvr+Yl5xGh68VAFSEpuSaFH/X+6rbWM7XP0/ceWy/lKTkD0dc70jKPtUynjoOjfNAvRUxvk/JqlMyPUOT6xh2Seh3Ktv3RgHO8byuiZj9oTleT0szLV6jA9cKACpiTY0UZZYHkostMeOdKmENFsW8sCRNOr5RftZr1OovcUnQo7xXo14YFrQ85DUDUK/5+y8S/01vgTmF0CTtyxNc2+2EL1a3ZXqigrqvFQBUxLaaKcsrOV//5pjxXpW0Dqcj5jDh+RDW766t9SivelpXcVU03pmXioZpmghAUxdOedGGFZ7L+puK2dxkFMSkJPdi1SLPoyn2jc5JU94trflaAUBFnKuZssy7nFFvjKIYL2kdtCLGs5hrf2gexPNDim7QPGwnWua8L+H4R1Ouhzq8rAv15XOsPyHpM+mskvjjWFebNHt+To3XCgAqIMmxVju0gQJksFfK+0YaZ+E9kezH1GljGe8lHOuj2LPivIv5nTr0pHGeUstryCg8VTKHzMnAFYn2UrW1t5It5rPqtQKAkvlSM2XZU5ActjuslZclr4cqhCMJH/6TRtGtyzi2Onud9hzzmrhDJY5F/E6/caZJYK6/mco5rE5BKy1yUwWs4SvfPa9Bw1z6arpWAACVsVWqcfCxoS8F24xSGjUW7rhp+oLzwFhUOufenMdWr9WTRjlNjasKQY8Wte6lz3e/E8aCHDdW3CVJn5t1Q8tL3QuJj2dUJaaFlf/xUF6jkv1bYZVrBQBQCSTHbt8XmNEUymatxH9f3IWYAQD8WRB6iF5EJJWySaY7Wi3J0JeGx7gcj+4jagAAf1rz2iYJlIf8UQvyk+R7HO4KE/qOuAEA/FghP0NIPmW0YiA74VCW/pz6PSv2MBYAAIhhsfzMoqKKciUiqZxwCa68AvaXiz1WFAAAIlgrP4/71NNyESJpC8L5evMk/O3yAeIGAHBzqOXBqVldehBJ2xBWaHnlTG1YLMtDiBsAwM5U8nDN/UqAePtblqtz6vc3mfm9cj7iBgCwo2WR9grJq9uVhyGlNpRTvxcK6hcAAKAyy781n+zcjH2uC/WpGYpmIWoAAKgrGuP6IaTc7mVQbqooW/Mg6/H7PMQMAAB1RxVc+NulVvpIUixaFWI4Obx6v5KjFQAAOoa1FgtzKkXdLvPvrV7M6jWrcbKa2HxYpleS0RCh3YgUAAA6ET2SPSrT098lac+l6cxFaBAAAHQ86rms5bq0/NctaZb+0ryuU+Ww9MhWHYG0ZqaWxNIapX2IDWAm/weThQnvtoWELAAAATV0RVh0TWF0aE1MADxtYXRoIHhtbG5zPSJodHRwOi8vd3d3LnczLm9yZy8xOTk4L01hdGgvTWF0aE1MIj48bXN0eWxlIG1hdGhzaXplPSIxNnB4Ij48bXN1Yj48bWk+JiN4M0JFOzwvbWk+PG1yb3c+PG1vIG1hdGh2YXJpYW50PSJpdGFsaWMiPiYjeDIyQTU7PC9tbz48bW8gbWF0aHZhcmlhbnQ9Iml0YWxpYyI+LDwvbW8+PG1pPmU8L21pPjxtaT5kPC9taT48bWk+ZzwvbWk+PG1pPmU8L21pPjwvbXJvdz48L21zdWI+PG1vIG1hdGh2YXJpYW50PSJpdGFsaWMiPj08L21vPjxtbiBtYXRodmFyaWFudD0iaXRhbGljIj4wPC9tbj48L21zdHlsZT48L21hdGg+5cYFIwAAAABJRU5ErkJggg==\&quot;,\&quot;slideId\&quot;:487,\&quot;accessibleText\&quot;:\&quot;xi subscript italic perpendicular italic comma e d g e end subscript italic equals italic 0\&quot;,\&quot;imageHeight\&quot;:13.72972972972973},{\&quot;mathml\&quot;:\&quot;&lt;math style=\\\&quot;font-family:stix;font-size:16px;\\\&quot; xmlns=\\\&quot;http://www.w3.org/1998/Math/MathML\\\&quot;&gt;&lt;mstyle mathsize=\\\&quot;16px\\\&quot;&gt;&lt;mover&gt;&lt;mi&gt;W&lt;/mi&gt;&lt;mo&gt;&amp;#x2194;&lt;/mo&gt;&lt;/mover&gt;&lt;mo&gt;&amp;#xB7;&lt;/mo&gt;&lt;mover&gt;&lt;mi&gt;&amp;#x3BE;&lt;/mi&gt;&lt;mo&gt;&amp;#x2192;&lt;/mo&gt;&lt;/mover&gt;&lt;mo&gt;=&lt;/mo&gt;&lt;msup&gt;&lt;mi&gt;&amp;#x3C9;&lt;/mi&gt;&lt;mn&gt;2&lt;/mn&gt;&lt;/msup&gt;&lt;mover&gt;&lt;mi&gt;K&lt;/mi&gt;&lt;mo&gt;&amp;#x2194;&lt;/mo&gt;&lt;/mover&gt;&lt;mo mathvariant=\\\&quot;bold\\\&quot;&gt;&amp;#xB7;&lt;/mo&gt;&lt;mover&gt;&lt;mi mathvariant=\\\&quot;bold\\\&quot;&gt;&amp;#x3BE;&lt;/mi&gt;&lt;mo mathvariant=\\\&quot;bold\\\&quot;&gt;&amp;#x2192;&lt;/mo&gt;&lt;/mover&gt;&lt;/mstyle&gt;&lt;/math&gt;\&quot;,\&quot;base64Image\&quot;:\&quot;iVBORw0KGgoAAAANSUhEUgAAAoQAAACJCAYAAAC1tim4AAAACXBIWXMAAA7EAAAOxAGVKw4bAAAABGJhU0UAAABzCSiyGAAAICZJREFUeNrtnQ+EVdv3wJdkJIkkSfIYSfIkkiR5IkmSRJJkJJI8z0jkSZKvR/IkSWQkSYYnY4w8kSRJIkkyEkmSJPIkGRne9y533zdnzpw/+9yzz7n7nPP5sL3vr9/cs89Z+9/aa6+9lggAAAAA+EwfIgAAAABoLpta5W2rLEcUAAAAAM1ja6t8a5V/W+VdqyxGJAAAAADN4pVRBjvlZassQCwAAAAAzWF9q0yGlMJHrTIP0QAAAAA0h8GQQqjlfqvMQTQAAAAAzeF6jFKIpRAAAACgIcw2CmBYKXwo+BQCAAAANAa1Bj6NUAqftcoixAMAAADQDNQa+DxCKSROIQAAAECDUGvgiwil8EurbEY8AAAAAM2gX2aGo+mUE4gHAAAAoBn8E6MQavlb8CsEAAAAqDWHEpTBTvnUKnsQFQAAAEAyty0Uq6oX/caVPjdCX8n1zabfAwAA6xI0TCHUov6GQ+LhTWS9Nj0u7XQsZTBf2rn/9tP3IYWt0k4eju8FQLNgXUIhbErZ4IvwNffeA/NS76WcXHzHAhryVvo/JPDK9BUN/klKIIBmwLqEQtiEMtIqa30R/KyA8HUQbCyx3sem3q8+acfgHetl6ir/PSF5OEDdYV1CIay7IvjMrG1eMRJ4wSMl171M2jduOsEb1zAOIIZBmX51Hz8fgPrCugRVZIWFIqgbjaM+vvxfgZe80qN32CxT1h8dfKvpUxDD9UB/HUMpBKglrEtQZSYSlEG1Pv/k2wvPDu3Abvf4ffbL9DQv6+lTENNv78t0SyHHxwD1Gd+sS1Bl1iQog39K2yXBK9Qp/07gJfVG1VwP3uuYTDepkvsP4vrv00BfeSBcNAGow7hmXYIqozfiX0r0EfEuH194cWgxfW4+whdOBt7tR6vso49BzMB7HurHSxALQCVhXYI6bGgeRyiDH8VTH1S91vwh8KJvxM+4bqdDAj1NX4MItO++CPSTD+LR1X0AYF2CRqCuDvcilEG1FnppqDgoMx0dN3os4LBwxzzbMYIf9MuU4/e/po8fQiwAlYB1CerASIQy+KRVFvr2otpZhyXawdFnTkW87zvPJwvoDV8j+sowEzWAt7AuQV04F9En1P91vm8vulOmm+LD5Vfx8MZLix0xi3ynnBc/nI2ht6jPxpWEfvLBjAEAYF1iXQLXDMQog15dctQkyXWP8q0TCrkm3VHn/qLHOitoYgDWJdYlcIT6vobdHfRSiTeWwX5jMZmU5uQA1Ntou+mbKIQpRcfEkFmUAIB1iXUJukUvkbwJtfm4eOQzuLBhAy5cLtJHUQgtC7lJAViXWJcgD4dluh/pYt9e8OdWudmwAada+hEhhRkKYXoZFcLSALAusS6BGzQepWawWeXzS+rL3an5gNNGGBQ/nY9RCP0qev2f5PTQZFa2yolWudUqr1vlu7QDLKsPlF6UUEf4a2aBK8ohnnUJ6sj8qrzoHmlHyY7rvJpAfKGH760+J68S3vu6p+8N5aKT7kDK5ExMQmgyW42yl0WpUUXxcqssZV1iXYJ6sdAMsHDn/e75LmYo4p0/SfvqP0CQiYi+clc89OkAKIkFMfN+lvJN2seerEusS1AzDpudX7Aj+3zu/ST0rvdZ4CGCNRET9HHEAg1GU2W9EnfHoFdYl1iXoH6sN7uZTmdWX5Iq5Iy8IPhkQLQV5GWgn3xulc2IBRqMzudvxL1v3CXWJdYlqOfu8UWgU7/ybPD9Fhp0+IBBFOr4/lim3+r7CbFAw7knxV2YGGBdYl2Cei6mwYlDAyr6kPd1v0z3JdlGU0EEs0P9VxVDnLmh6QxGKHFPzb+rFa4v8LdzWmVTqxwzf2OjEP5T8DhjXQLo4aIaDDXyyEwSvWJbaOIheDDEMRLoKxrGgvyh0HTUjy2YZ1ePYLPk8VZXCxu/w/+xLgHUk1mhxfVWj95jdWAy01Ah62gaiOFcoL/+HbJ6ADSV8zI9n2437hPzzJhKUgg/S/F+c6xLAD1kNDD4TpVc9yIzgTHoII2BkDJIFgCAtiLXCb2k/80ThF2tcWlHyL+wLgHUF11YgxHkt5RUr+4E78tUzCvM8RDH2sCid096e4wE4BPBCw8nHDxPs5ok5R8uK6wT6xJAD3eZnYj2H0qq85SpTyefrTQBJCwMnVAaz6RCqYIASuCBTF3CcHWce02SM3KwLgHUHDWTq2NxWVHXNTXSW2nf4gJI4rDpK4sQBcB/zA8oarscPndLgkJYtk8f6xJAQ+BSANhCEFiA6ew2StrzAsbapCcKIesSAECDWIkIADJzQYoLGj0eoxDeROxQE3Tjo9bwNYgCoLesMwua+gZNIg6AzByQtsWuCOv5WIxCeA6xQ8XRuJvqJ9sJK/QCkQD0bhF7HrHQ4B8I4A8jMQrhHkQDFUTdAH6Vdq7sqH69GREBlMcGmZ6vNFxICQXgD7djxulSRAMVQy8IvY/oy3oydalVVlT5475KcQnMh2Lq3FJgnVoOOJqsXH0vuOV0jPx1QN4w/YtLIwD+8CRivD4vqK7tBa8vwTLSwzV2C92qVDRs0V8xbaF9uRa+63r2rcF5vzvqpLooa5w3jQx/KKbOVWbhVn+VhzIVJDhvva/NAN2YUQbHTENrANEfXdavg/4oY6ZwLku8c/pPiAfAS6Lm+GMF1bXazAdjZk2YLEAZe2PWmkHLNfaOQ8VQT0aGzToK5bBA2nFro9rjsVEWa4eaOi902UlVAdQE6N2kAFNrzlZJPgKMK6rE7RZ3qcf0XTQG18sME8MBIfVZGQxGyF83MvsyPGOhtP2WLplJVctVaR8DEB4CwD0LI8atbrzL8vPVOV1T5F3JqRzeMXPH3BzvonPMdmOEyVr/VSGCQq8YlXhDVH/dP/54xo56xFG982Qqi4RNKfKGmqYze5JS/7CQ9qwslsVYGWx8BXVBOGg2D0kLgloTFiNqAKfsjhhrF3v0Lpu6UAo/ivvj2VlifyqnhpLVdKOesS2hbf5uihDGLTvrA8f1HrSs920JMkjyRbnNOCmVcxFtcMlig/F7q3zKMPmfR9QAThmSmdbBXl4muZpRGVxWwDvMs1RM/xT8oXvNsCRbbW1YL20XCX2WHj3/Ywwck+a/2s/UBUGNcQt9FMIJywFz2nG98y3rHS5BBnNj6tZYdwsYJ6US5U6wNmH3rQPrs2Q/lhlG1ADOmBWxITvT43cakN5f3DidUu9nY5CA3vMuoZ2uJfxOA1RfzGiQ6LT9Wt+EsEGKudGbtwGyauZ5WCrEzvKFqMs+UTtnncBfSfd+QmcRNYAzdsrMk51eu9nYKoRFnQLppcck6+AjIRyPT3zJaEBQt4SHku/i0APfhDBL7EzaRSiEY+Lmun9edscMViifqBt6QeduNbPfzDkIvwk3lQFc8iA0xn7x4J1sj4w3FVC3XkBIshhxROwfdxPa62ng75ZL26fQxU3yzz4KwubWbxGhA65b1Pu6hO+PCnFCnsLecDGiLbSfqH/PQclulo+6rbwDMQM4Y0OEsuMDjy3mg08F1Ktz1QfhiLhq/CHJ4e40/I/6qncbsi7rUXTPGJbeBGM+aWnNKZJZMtMHbYSx0TPUZ/O5FBPg9aEQ0wvANcG4baqE+RCay/Yyx3XH9a5KUAZVNhwR+8sSKTaBR9TmwMuTqvMWL/9XAfXutRRckab1AxH1EQOq90rhTUeDTm91XTFWDABwy2GZbm3zJZzTHsv5YZ/DOvXoOc4PjSPiaqBxkr+VoAy+9tk4cUB64/y4zVJ4Swr89nBg6huMCW9QxTwuY8mE2c3pLkvzTWow2VGz4z9pFoR+RAhQGMsCFhV1xVjn0bvZ+g+6Cv1xQKLjp3JEXD00cYerNLdRmc705rnXcY13WH5IEZYgGyFuLei7wxbKRkQjr/BuTf/3GdoIoOeotSvoo7fTs/ez8TV+5qiuuKxfHBFXmyVid8/BJt2uGtR+lYqkvlth+VFFmLxt/Dx2FfTd4bAllxgD3rA5tONWS+5yxALgBUE3owHP3m2NlJMBS1Py3ReOiOuKugDYXiCZMAYLtQjrDeRhY7zYJRXMfzzL8qNd56ScZynwIiaccIyqXkfVhynUtyLo3KuK+0LEAuAF+6XY6BN5sU3JmufkScPqfJToI2KiGFSfeTHtG46RvKyuAvgq5R/dnrIcuBcKUIDfiJ+hEppOn0y33KqivgKxAHiBBlvu5OY94+k73rNYU35I9xa8uOwjj+usIDSMP1L6z4m6C8Am4vZuxxr4F0uF0HVogCMyM7QNFig/CE+2ZxAJgBfoJa9OiC5f3Ws05I2NG9JYF89WnzKOiOuPtuM/Um4IPu/4y2IQHXVYn00MwiLiAuqEEU6Z9z/GgBfMk5mXSOYhFoCeo+40nfh6Pkdi2GW5pgxmfO6eGAOG/htHxPUiKfqJtvf8JghhSMoLTj1X7K2D4bQxeRkMPfufpjRwBQhbbi8jEoCeo7EF30r3ljXf1jEttjHgdEMad9OUI+J6ckaS/QYbwWGLQTTsqK4s1kGXIW809k/YUfQk/d8bboXahp03QG9RV5pOalP1zZvt+fu+Ebtg9TasT3geR8T15UZC39nbFCHYmNrvOqhHrYNZ89FOOvrG3yMmhjn0f294H2qfPkQC0DP05OSJGYuPxH/3DZvwabY+6Wck2hdRT7Z20jUaZZhopJFik8VA+uKgnnBIgDeWg3huznqjLrEco+97RTjSP0BZqOVLoyj8ZhQGPRodl/Yliq+mdKsQjZnffzHP0wt86hetx5sa/mq1h/LQjfIDMw41t/iCCrThr5ZrSZKVR3PLPhaOiJtM0n2KxmwG5kjxljq1+AStg2oRWmg5iDfnrDsc4ua9YIHyjXBMyqzto75O6hCst+H3mbJT/MmvCv7NeYekHUj2R8x8p/PEbaPAdXuaoDfnNa3ifYkP76X1aKiLJR7IRZXjO+a91HfQdfzZYQfzeRSjlmtYnHI7kNA+GoibI+JmcCWh/xxI+N18s/acN/PFK9OfJky/0/9+NzrQqPm7TVWy0ESVPBcwwtbBQTPIbMIE5NHMF0QM9MP0e+8Yz7gJUMvKCbNgf0/pP2qVWYWIwViBzsf0mU/m/7dNivOXW2rmvncSnfHgVI/l01GsPoj7YP2HzLNdxxadLXZJDp7ErA/DEn8qxhFxs9gn2dwNtH/ctdRjosqoeOq6ZnN8u6XLZ6u1J3ih42PAAmQTFHt/ju8KB5l8zW7PS8K3u4ZiJu8TMjPtoE35JNwobzJ6GnExZuL+YDaJZc4LcyT+Bqta6Hrhs3czMFZcK20/GyX8YQHvvc1yDvgj9DvNOPJeOCKGKRYlKHfBqCTrpO1O8a+D4mViDBuTe7d5hcPhXoL+e3ct6j3dZb2LIywBB+jz3i7YYT/PjpVQF0eNF/kt58Dbjpgbu+uPu8x2RXp7YWI0QSkskyuBRW+t42evChgEDhXw7uclm+uRWhTPJvwdR8TN5pokW/Rss6zZli8+CuG6FJNXeLZMBTXt7D6DJlKboNjdxv/5M/ScF/R1r9kuM0MOHU/YxWctaz35zi2OJxSfy0gP5ZxkhdMjxv0e9IWlCRaJssJideZJ3Ty78mvqMxa4czLljvRdijkee2HRD78bJW9FgmWHI2LoGJKyRkPJU374KASb+IDdBAsOWwfDeQBtgone6qLeZTLTr2QXfd179oidP2vW8tyjb0QhLGdSf56gHGzxqD/EWQknpPhjy9Ml9oUrBbz/kgz9UIPfx50yvBWOiGGKTZLum+6qPPRRAHvFfXDq2SHrjoZdCB/PHLGo914X33NZist4AsVy2PGA037n06USFMJiWS7TTyV8jyeW1N+L9C/6reS+sKGAbzhoWXeau8mkcPEMpqN+gu8KHhPa7zb6+PHbLV7+ds4J51SMRcj1GXu/zDyG2Ur/9h51PL/reMDp837y7DtRCItDx/7HhPfJe4tXLVLqzzpmymDBc6/OfUX4sw2U3A9eFtTeww7f8Q5TMITm6SKPjj+Lx37tNqb3TxmeNyukXcflDba5IZb1jD3sFPqAvu01ajW+INHHvLqpOG4Uux+WA0373WWzw/N1okEhdI/eEHwvxWVb2mXmsfBzL+Z87jIpJrpDHLt70A+KSAQwS+wumr2VmRfWGp+NAhI5VuBY+MdsKr0O+G4TEzCLYnY09NszMX9nG5zaNlBxVAqjDfRvb9kcsYi/iFkEZ5m23GsG1JApeqymt8d3ivtAuiiE1VAIdX54LMk50fPE1UtK7zkp+YJK90kxURbirJE/Su4DkwWNy02W9evmcNDybwlLBn9a9OdRmQpArZuSiZD+1AlGrcrfU/O3F8waNbsqgrCJCWhzSyxsHfwm8THgbINT294QHXZsFYDiOBOxaB9twHejELrncoEWqpWS7mCe98Ja0rP/ciinuz3oA6MlzR9JbaPrzLjl359gam4saSGM7pr5oBHcsRgsv1g8J3xR5H8OFFEbU/7PEb9bQx/3jjky82YlgWChW3akzB3jOZ//xGJ+yhvftCo35H3Cpl3U2NCXcSOm69FCxNs4jkvy6ehvTROIjYNu2k5Yd2JvZXqIh7TBdc+i3r0W7z8qfoS8sEGPry5J25KqpmV1MNWwDP0172PqN/FIZsaZ5JgGukFPHj5IcakvbaIvFK0QfqOZI+cRm3a5H/rdmPQuRI5P6JqsF6wemv71w6xDn8y6OSjNyuy0PWWDsLmJg+yCg4nvkCSnC4rCJjh1mna+LuI3vpp29Zr5l4TOt6Wm/WtBxK7+d9Y2KHDOymtdsz1m3FOgQjhBM3etqIfnF/Uxt807u7qmstsodrdnPzdEEVpsvjUuZummpg6yAxad5ELC79XK8yYkzMUW9doEpx5KeUbYynjdUxkvkfQbb6oU1s1SOMfsRrMo+QBJ2CzueRS1X8TeTy5PWKu0SyWTNPUMbMPNrI/47TnL3z6sodxs1p+6r0VhkqzGjU5mscuig9xI+H04tpVtUNWjFvUmBcXeEDGB+tqJL1kOxOs161vhCfyUAOTjhqSHG8nDtQwLZ56UbPMFC2FWbCxcXxLk/dmyXffWTG6XJPuloOs17kc7E777bNMH2RqLzjEW81u1Dr6S6U6YtqEY9uaoVwn7pF3yWMYfLAfh9xr1q3DIh6sCkI+fpNjborPE7rLbv2ZM52GrpMctgynWWrZLkhHhiOUzdFPRVyPZ2a4/dV2LknSWcPihvqYPtD6LzvE+5rfh4+YLGerdlqPezTLzNtBSj2WcJQZYHTqk+uEEj/U0JtNsAciHTaywPLHvshwXD+f8lrSTGW4ZT+d3y3bZn/KcF5bPOV0j2XUbg7KOytH+hO8dYJi1mZDuji9e5VDKFlt0yLh6w5cUznkuX1v/jUmp/s1bff+XMv22ZD9DDBz0q7Qjv7GcdZzIsFgezllXmsvMLZp8Gvct2yXthMpW6f/muZGhiPWnbmtRFM8kPiMbUS9ShJS0W9gn+Y5sZ1l2zLBlaUfEwPU9fpStX1IdAmqH0/8Q8BVcsNOBdSiNWxkWzLzxM6+nPP8sTf4ffWJ3S/iF5fNGLNv4Rk3kl8Uvts7JHVZL9xdYG4XNAAnniB0P7SZ+6qJeG3+d5aHfhE3+/6uAfPUb0rIeqAyrHlB7Xmg3+opdFzjipqSn2JyTs473lovlMwffk5YQYDdN/h+7LNvF1mWpX+yPUdfWQH4260/d1qIo/sd4s+OqZMsaErYOdhvQ84FFvdsCf79HZjpeVyWQpn5HXFL27zXpkCfFbeBeANvN4985n297YqHluIPvSVugF9Hk/zFk2S7bMjzzjxKVf1/WHxsDzLcaK0dPE757FcNsit8kW3Dql+Im3IvNEU2wc4ZvB52smJz7jfL92exQP5v/e0UN+pAuqMGwEB8E6yC4wSYSwmDOOlZmsJ4sdjAPJNXxkiafxhuLdvmRcb7R04yPUk5GGl/Qfquhv+4a5fCHKV/Nv+lFmqU17UOzJdntgLUqgE0ImI5PS9hKd63gnd9B87fheIc6mOfQdN6wO9Q+5xEJOGK/FH+0t0PslAMXlz32pdTxB03+Hyss2+V2F88+JPYhhubRFJVmY0obQwCbEDCdQJUvQrvlPKnifrWo97LMzIai5RjN5hVhP9QdiGQaW6S70A9VLK7ziV+R4mOm7bb8tnUO6kpz8l/DcMm0RuSxED+zfP4ZmqLSpBm9IMB8iwExKjOde4cLbqTOTa9wQFF1/iaunT9oW4SdtOcjFhTCgjYb4XKnhAXD5c3L18JxsS1jln2uWx+wjZbP1/mN8FnV5WBK+3JkHCLtWr/67z0P/dvKnHXaWCb1KOCduI0BBm7Zxo4LhbBAhfBpSn1XHNRhoxD+7KCetCNQTj6SN5pR5WPOemxzJBMbsrqkZalB2Q+RNb3NXw7qXNLFYvMabd47fkchRCEsUCH8R4p3+k8LbXLZ0bcck+Sjbyzr2QwGLvLuakzJCcu6fqFZKklaIPhdiGg6tzNO+i52y7Mk+2Kzn6byjqgd9gLEgkLoiLTFeruDOpIulWhsTVfB75OsnX8yTKZx3rK/7XVQ12nLul7QLJUk7QIRF7lC3Mgw4Y85rPdrhnoZjH7ySJLjVgIKYR6yBq/vhk0Jzz/i6DuWS7KP2hKGyTTGxS4MkIvN51yxPyU7StNUjrRIBfjuhrAN1On6FtzDDPVi1vWTqCM9Um+hELoizY+sz5FCEPXsRw6/41zCN5xjiExjqWVfe1yi0tApGj+Wo/1qYRNWajNimuKAFBfvKQnb/KFPaSJviTrS0yDVxIkEF6Rl9ShSYXcVNF6V1i9S/JF0XbCNEeg6dekTy3o53q8W/RZtqpdmiV6SQYMuIrfjVct6t9JE3hJ3Q/0CogEHvC5BIfw74rkTDr8h6TLJEZq4a0PBRsf1rrGsd1LqkWGKjaXbUHq1wSYi/N0C6rVJm/eA5qnsQCOMBhStHORlfcxzvzp6/yT/tHs07wz0suE3i3Xhe0H1X5fenJZBsYxYtquOyWUMwnRBbSig3r09qhfc8c5i4lyJmKBLTkpxPoQ6772Q+IseLojzHVS3Ci6SzOQXKS/0WZxxZNLyHbbRXJXhsNj7QevYvyntVL390tBQd0k3fouy0qXFmrpDP67Nzksd9DVm4XazA8NfA2xYl9KvVud49pmUZ+fNYbs24dlbaNpIzlrOJ0WePtgeWY8LcXGrgo5l23iTWYsqkGqxVn/g+9I+etZQRjvEzaW3nvBIyvPV6JB2m2w1/bjyFpysZdIMXL29rOZ7PcIZMH0FmkmSH+HuLp+5XYqNbKDhUN7GPJdsS/G8spwndhb4Dra5rf81m1yoBn9K+VEXVFkcK7i/lrorelhgnUlH1aQKqgYrShxcqiCSLaB5JKWeutjF89QNJXwioqcg4fBbV3PMa3di3vcUzRnL+gxzQZEL7IIM76GbV1xiqoG26yfpXUgudU/ZWBVhDUlv4vPEHVUzyKrDvZIHlgZSn4fYG4MqWHGBij9ItmM7nZDDsTOfmcVCy5fQYp/Vz09dIeLcKI7TlImMZZgDipTlyozz0SshO1NV2Cm9j9V6ugqCinK6fFxCvVFH1dfpt5Vildg7Yrsqj1EKG4W6j8TdaLfNHnFQZvoRaYzTRYG/CUc+yBJoW5/zIOL99NbsHpowkd8zjn/dCCwu6F1udjEfaT9aRjNWgkEPlMLzvgspKsF7GfH/wrtpVSz66bOV41APBtVNxN643X1U5hI9ZUiKkar+p1EuMaMxm4rwnGRzLK1+rlHHURrwlph10ag1Vf31HnY5/j8ZRdLFadJco7Q/yTEf6YZF46/qqRqXTfxmQIq7ZGJbDvksoE3Sm+wg4eDUl+irDLIMZR1ibxSbYxSvb0Y56Fhp9HafRjG4EqFE6pHx4RRFJaxA6rGyhsmaE/gbPX7WS1VRl1706PkYisEM1NKrIWPGxe2pwnejWA6LnZ/WgGnjB5IcYSPP5bi3ZtNxhWb3Ej3ZetxDhVD7nbdZiuZIeU67QYJR/H8It0mrTr+ZlMs6Qr6KyBuH+mudl/Q8x+HyUdr+O7aTsCoN7zLW8Uba/m24M0SzvYQ54YDFewyVvPCD35vMMSnf7amI9ItOmQjshssiGJz6LH2zNiwyC6peAHlkrDITpuhu/r3ZPatC96u0YzYtD1lU1AqjFsAjCTu5N4i6scw3i7+6Drww/arTx7S/PTfWqFOS73bfFqOAan/9HKin049HTB3raRKAyqJGsV1GDxkxc0pw3dKiJxHBeIPnjA6z2qxdWtaYTaFNCKWPPgvklfnoXSXWuTUwgZPkHZI4KMVllAAAAHCJuqakuSSQjQ2gS86jEAIAQEX4WZLjHx5ERADdsSo0mD4jEgAA8JgdCQrhEOIB6I5wdpsRRAIAAJ7zTAifBuCcykV9BwCARnM2RiEcRjQA3RFOK7UGkQAAgOccQCEEcEswxdULxAEAABVgIEYhvIZoALKjYYk+BgbSACIBAIAKcClGITyOaKCJaOBPTfWlzrUad1KDTWtA37kWv9VUZHcDg2gccQIAQEWIS66wA9FAE5XBuAGh6cGSsjz0R/x2IyIFAIAKsDpm7dM4un2IB5rGaUlPBq95HZeYv9d8tbtb5brMzDF5DnECAEBFeBiz7t1GNNBExsVNMvAHMj3fMQAAQJHMk/aFxjFp5zLWdHSvW+VWqxySZCvfUMJ6th3RQhNJy+doU/RW8QJECQAAJaHuTs9T1qa3MtPtSZXI0YTfPEe00FSe5VQG1YdwEWIEAIASOWa5Rqk/oOYlVmuhWg3fp/z9ekQLTeVsDmXwptmlAQAAlMmouHF3CpY/ECs0GT3q/ZBx0Hxulf2IDgAAesRtx8rgGCIFaIePeW4xYNTfUG8cz0dkAADQQ246VAY1li6nXQABNJyM5m/U+IPfW2XC/G/9N7UIEpcJAAB8YJ8jZVBT1M1GnAAAAADV5F4ORVDTre5FhAAAAADVRkPIZD06Vp/5k+a3AAAAAFATVknbv10vhuilxwlT1PVJLYEj0o6osbnMl/o/o8ch1smAjKUAAAGcdEVYdE1hdGhNTAA8bWF0aCB4bWxucz0iaHR0cDovL3d3dy53My5vcmcvMTk5OC9NYXRoL01hdGhNTCI+PG1zdHlsZSBtYXRoc2l6ZT0iMTZweCI+PG1vdmVyPjxtaT5XPC9taT48bW8+JiN4MjE5NDs8L21vPjwvbW92ZXI+PG1vPiYjeEI3OzwvbW8+PG1vdmVyPjxtaT4mI3gzQkU7PC9taT48bW8+JiN4MjE5Mjs8L21vPjwvbW92ZXI+PG1vPj08L21vPjxtc3VwPjxtaT4mI3gzQzk7PC9taT48bW4+MjwvbW4+PC9tc3VwPjxtb3Zlcj48bWk+SzwvbWk+PG1vPiYjeDIxOTQ7PC9tbz48L21vdmVyPjxtbyBtYXRodmFyaWFudD0iYm9sZCI+JiN4Qjc7PC9tbz48bW92ZXI+PG1pIG1hdGh2YXJpYW50PSJib2xkIj4mI3gzQkU7PC9taT48bW8gbWF0aHZhcmlhbnQ9ImJvbGQiPiYjeDIxOTI7PC9tbz48L21vdmVyPjwvbXN0eWxlPjwvbWF0aD4oDy7LAAAAAElFTkSuQmCC\&quot;,\&quot;slideId\&quot;:487,\&quot;accessibleText\&quot;:\&quot;W with left right arrow on top times xi with rightwards arrow on top equals omega squared K with left right arrow on top bold times bold xi with bold rightwards arrow on top\&quot;,\&quot;imageHeight\&quot;:14.81081081081081},{\&quot;mathml\&quot;:\&quot;&lt;math style=\\\&quot;font-family:stix;font-size:16px;\\\&quot; xmlns=\\\&quot;http://www.w3.org/1998/Math/MathML\\\&quot;&gt;&lt;mstyle mathsize=\\\&quot;16px\\\&quot;&gt;&lt;mover&gt;&lt;mi&gt;K&lt;/mi&gt;&lt;mo&gt;&amp;#x2194;&lt;/mo&gt;&lt;/mover&gt;&lt;/mstyle&gt;&lt;/math&gt;\&quot;,\&quot;base64Image\&quot;:\&quot;iVBORw0KGgoAAAANSUhEUgAAAEkAAABlCAYAAAABHc6RAAAACXBIWXMAAA7EAAAOxAGVKw4bAAAABGJhU0UAAABkivs33wAABgFJREFUeNrtXW9knEkYHyuiqo6IOhFRzjkRFSVOnIgIdeJEVYk6UVXl1Klzopw4teKUqoq4D0dFnagKEVErH/qlVlVEqKh8WKtEnIpYYZ2IqBVyMzzLmNt983v/zLzPvNkfz4dIdp7n/e08M/P8eSdC2EO7cIs24Rk6pJSk/OpI3xdS1qRM+kLQOSlvpZxI+UQ/28YU6TuW8j13gnJSVjWDhxzqXSe9B1K+40zSChmq5J5j3T1SKqS7KuUKR4KWNIKepWTDKM3gOlH9XMhpM2bQasr2TGq2KKIG0ybogpTXmlFqhznP4Iub0mw6oBmWCr6U8l4z5gNt/Vzwu2ZbTcqPrg0YkLKrGbEt5SLDdTKv2XhCPzvBHSmfDeVDgi/eGLYWbM54NfCiobAunPGwgb3/2PhirxnuZcp9OtBxwzgt3M3snk1io/laO0FnVXajxnxf0YHwOOMEnRi78w2UoM4zRo4pf6JEXZby8oyRs03xZui8VJ9xos6iVCnvFXvjmZCyF6BoidyUG9TaWg6weyFpuzuNSL8uR0y3/zrmG9hcoeOBNfxEsZCutI8xSRuGrUWKO61jUEtwKfnoSew253rWd0nZ0gwoMyPqF4Ogu2nmk/QAssQkXTJprJljHDKTq0bi7VyK9oxptvwrGBUFckYKdzklO/q1gFadf77luJO80oh66Fj3RS1TwZaguuvpJ/SrDmdykXQeCuZ1t/pivqalIVwm1ryo4OpTv2z7VKuhW8qO8KgXIC20tyhooYUWWgjGD8Jd9nAFsOfAku5YZz0VAqg8eIFSJTaKB9tEENJW+DcdZJMiS2U4VDE20VyZOvWOiPilKPWgKl0cp2jYTjP9TQT9z6X0unDF4QhE7VkIY3KUKkFnjvOmr+chCeqxFCIhX9ZTkVKe/rarxTEA+VP07pNbpgaUJFvtg0OnzKI1ivlSBepuwxZ0q3pbhaN7mVgHCKpY0NsjmrcJpe5eURbMhYT19gUQtM7BvXRMgK6WZLOnctsqd/eKsh4lVYe/Jf7fx8nOvUxUAII2E9I154t76bgCzqInMfWoFHHRJ/fS8QAkKU7CfkQ0bgVS7jUuPAASVNZifNP5APfq8YGgNnDrL0QYu8tn99JxHXS1sK+dTjTZ3qu+uJeOeZAkNJF1gQ6cXruXiW0wLYJgMGA8r9xLxzfgLEJCkZkma5tyr2vCY9wHSboZMMalgMDYW/fS8QogSM2OjoD8U7Mk/qyv7mVu/TWApI0Gnw16Rcx799IxBrraowYn509Zdi8dsyBJo9rMeyyC30PLiYxhCyCo/uaA2gU/nAX3MsMFtFSt3gI6bPL7nay5l447IEmHwM7Xl1WSFkVytf/XWSQoB8yQuitVQaLGs0bSMPjgf1Hkj/ztx6ztbDPgg1+nBy+Bf/9blkjaAEORemfsVZAkFZ50ZoGgDvCBi8bnCuDnnmWBpJvgw043SKmgvUv9vpOEbv2NLnl6An72ne8kIQXIapPPqisP9xPIP7HGAPiAiwFj3APH2BGevhIxDT7gaS/EbIHj5H0kqQg+XNcp44yEiPu6fSKoHdydtsDxVkCiXvhEElqAnAPHU617NXDMAV9IQguQYV4zfwSOuekLSUgBMmxDhKrU7oFE3eJOEFqAjNJ2fBcce5dIZQu0ABn1Hu5NcPwZziShwWnUNOwQOH6NFnx2QAuQezH1oDHhMkeS0AJk3N5sVTH5DOoa4UYSWoBMIiDNC/z1K1ZAUq9BDRFhcF4E35Cqy89cCOoGDV5PUOckqHOfUi+pAz3D/JGw3g1Q71MOJC2DxiZ9MzHaOH9MB93UgBYgjyzpXxDpvlwIAc35LFkMhdDCQWp3tz0GDZxi4O4lkVL1twwaaLOv6IbAmy6mXRM0GMI4myR1hLBDndZ7XZJUCGHcA4t29IpwLTxl4ei+y+mQhqkTsq07ZaPcDf5eWOqcayP/fyeiNWFViNwkprsKTSZCHCibHUtUrn007oLeT9t3SSR7c80Rkb0IHjJv0y6m/jecjWt+1LOpQqdqyg/djOHiHiQkLz3vwA69taeFJPEf4O1JLzh6CNwAAACKdEVYdE1hdGhNTAA8bWF0aCB4bWxucz0iaHR0cDovL3d3dy53My5vcmcvMTk5OC9NYXRoL01hdGhNTCI+PG1zdHlsZSBtYXRoc2l6ZT0iMTZweCI+PG1vdmVyPjxtaT5LPC9taT48bW8+JiN4MjE5NDs8L21vPjwvbW92ZXI+PC9tc3R5bGU+PC9tYXRoPpANB+oAAAAASUVORK5CYII=\&quot;,\&quot;slideId\&quot;:487,\&quot;accessibleText\&quot;:\&quot;K with left right arrow on top\&quot;,\&quot;imageHeight\&quot;:10.91891891891892},{\&quot;mathml\&quot;:\&quot;&lt;math style=\\\&quot;font-family:stix;font-size:16px;\\\&quot; xmlns=\\\&quot;http://www.w3.org/1998/Math/MathML\\\&quot;&gt;&lt;mstyle mathsize=\\\&quot;16px\\\&quot;&gt;&lt;mover&gt;&lt;mi&gt;W&lt;/mi&gt;&lt;mo&gt;&amp;#x2194;&lt;/mo&gt;&lt;/mover&gt;&lt;/mstyle&gt;&lt;/math&gt;\&quot;,\&quot;base64Image\&quot;:\&quot;iVBORw0KGgoAAAANSUhEUgAAAFsAAABmCAYAAACk0u3qAAAACXBIWXMAAA7EAAAOxAGVKw4bAAAABGJhU0UAAABkivs33wAAB2ZJREFUeNrtXX9EnWsc/0qSJOaaycwlMzPJyMzMXCOTSY5IJpmMTCY5LnNlrmtiZibXxJXkyHU4kqQ/xmSSzJiZTI5IciQZM8lMovs+23O29373vud8n/f5+b6nD98/os7n+/32PM/7/fW8B8AeagzzVUOF4oQna54MG+Jr8GTFk95Kc3StJ0ueHHlS4D/rRprzHXpyo1IcXeXJgs/wqwZ5X3HePU+uVIKzZ7nBTO4a5j7jyS7n/ujJxSQ7Oudz9D+WdLjOd1TR4S1Jc3I1WtELlvXp9enCHH45KY6u9+S5zzgWEdQ5oFfap9MeX/GxxilP3viMesdDPlcw4tPtwJNbcXV0qyfbPmM2PDnpoJ5/+nQ84j/HCv2efEFGXHVY30Wk67xjOzA0K8wixYviMh4E6Lvl8gLpRMcGlns8sXANHfwBGab3U0ce6F9x1pcRJlW2bddUmnhicphwRx+haKrLtKN/qTAnY/nbtMObPfm3wpy8wes51uriF1CGmERhKf2wSw/4bk92Siic48ePa2DPnnwJvTOO6v1VqVyAwp8dDfuKmAjQeZeHhc5jgNca/MpfcFjf10jXl7yuExtchh+FeibrMamNjDm+C0PR6Mmqz5C8Yw4fQo6+AzFHPSr0rDlS5OlFz5R2SAiqUUrPGgi1FvVp9+nyCRLY/GXnoL81NmNJjxZf4YnFz5cgwZjzOfyBYe6Tvspk4h1dPFL8GWebwZ31knPuQ4XMjRQfmivwo3xpAsUGQUVNRPm3dN5glnbak02owFk/W6g5dsExjnGMYxxDFUq1+WVlIoSzDfR2XvoEfbCg2d7vmIJvhaTPighZnLvBM8mwKhurfU/zlH4Zfp6uisq7zksGosM3bAgzx5Oig4j8bNEOipCeg2/13ihkzLmdEK1ZWsUTkdUIvMxBXaCuSct0SXnyHuhN4j4Z/t8FDVZ1w6CeK0/lfazxeGVVy9dl+LOgqLq5RjR4SbGR/UTeTQPPs5sl+JUO/N8nGq16BLeByJs14Ow6CB9XU9oguaLpyU/BFoF30lC9JYi7WzVRFdBG0HQ4e57AO2vA2V0BvCu6yCjRQVoDb4bAu27A2eMBvNqu+2VVBPIRMELg3dfsaLazP5jcTU8JRuc08PYQnxc65z/6AvjOg2FC3aEfQzvR2Y0abcdJzbTuM6uDmKaqxgmis3W1v3oCSgFNup19jliT0LGdKZFQSpPdeOr1mYmKYBVxhakeOasnFoRua7D5NuI44PG2MyVY1dv5AfGfPKZhceHazBMwiGWC0V2KV/VHorMzim29GxBeGh2UzxGMHlTINwL0qp/KuLc6oEzwEAxjwmBiUyewqpm8UWjnMPrsT7woZhQDBitwIqtaZdjJatL4vtAIWECKYPQLRat6F8RbYSrwB/rcHbA08nwNaFfbZIG7Q9SOjey986AHchosodbACqtBq7rAowCKs2XfkIPDzAJYHmOjdL8bFK7q4gVQShbZKVkWwHnEAFgGZUu3SazqHXRe1ggkVDJTq6Pwc43c+k2yOY11iuES5+UL0NcDZfcg8axMHzgASuckSp2CJRL+F8bsoiiAklBF7UU+QZ+zCo6AEv+OK1jV9yMkVFEuSp0JKHSlXHE2pXOSjbCqC76//8DDsFK1iiBZjGDPuMZMVBo3CUaLDq3g27dBN8u6NcT4TQFRjlN3cBoJRu8KljK3CHUISnvsQNCWKdDf1pMCJeYVMXoQ/e1fIb9HTWyoSUhQ58nJK3yUmLc2wqreL5EQURObVqINWQ01HS2gvLroN8Ln4IfeQwX/ZMr1v2YwOHAjC8rAToqwqjfh/29LKNcJWSTw9kRIzGbBYVCG5MtlYHfQ748SeCmJzVCZz7gEhgduZEEZ2Bkrs6o30KqmvDpIRacI744MOA5KE6HU1BAeEaB2rQclEyo8+mxk4EYWFwlGz5dY1XkUJlJHx3okeBlWwMLAjSxqCEYXiEeQyLxHuwTvdbA4cCOLck2ELyF/l5cw+BTB2WG8+ALSY4gR3kbI5m5JbmPqCBy+GoeHQo0P3MhilmA0flXQGno4/aopez2L/mYVLA/cyGJSMJvDqzrqFwUtEXjbS1QLrQzcyGJIMLF5ryjkmgGxeUM88jsCMQQlDHsUsrqmJHgpiU1/SDxvbeBGFpQwLBNwZh5Kpsf3gNaWCxr5TUNMQbl9OxeQbWYN7KjpgIpiAWL+7afl6svsvHynuOhD2VGsLYdHfgcg5tgGseFHFVf3GkH81RhODNzIQvStM80KOKsiODsR7/ebFjB4XiGvyOuVViEhGBUwWmXbaVmAN5UUZ/cRDVb9baczYP7qh3V0EI1uVcw7CXZv/VoB5davjhEBSqlgCRIGSmSgY/ClxxKvdexZWF3lEpvnkFCslDBa17eHni7j7JakOjssMli2dHzNQIIRVvLU/d3mYcfX+SQ7O+jW7ytLx1cGEo6UpfgW90BjMXAji2uWsjac2DyDCgC+9dtpiDcNMR24kUVxYOetQU5/YvMIKgh57nCTFbYbnJONJjg5cPMfnxcze8YUxxcAAACKdEVYdE1hdGhNTAA8bWF0aCB4bWxucz0iaHR0cDovL3d3dy53My5vcmcvMTk5OC9NYXRoL01hdGhNTCI+PG1zdHlsZSBtYXRoc2l6ZT0iMTZweCI+PG1vdmVyPjxtaT5XPC9taT48bW8+JiN4MjE5NDs8L21vPjwvbW92ZXI+PC9tc3R5bGU+PC9tYXRoPjKX0oAAAAAASUVORK5CYII=\&quot;,\&quot;slideId\&quot;:487,\&quot;accessibleText\&quot;:\&quot;W with left right arrow on top\&quot;,\&quot;imageHeight\&quot;:11.027027027027026},{\&quot;mathml\&quot;:\&quot;&lt;math style=\\\&quot;font-family:stix;font-size:16px;\\\&quot; xmlns=\\\&quot;http://www.w3.org/1998/Math/MathML\\\&quot;&gt;&lt;mstyle mathsize=\\\&quot;16px\\\&quot;&gt;&lt;mover&gt;&lt;mi mathvariant=\\\&quot;bold\\\&quot;&gt;&amp;#x3BE;&lt;/mi&gt;&lt;mo mathvariant=\\\&quot;bold\\\&quot;&gt;&amp;#x2192;&lt;/mo&gt;&lt;/mover&gt;&lt;/mstyle&gt;&lt;/math&gt;\&quot;,\&quot;base64Image\&quot;:\&quot;iVBORw0KGgoAAAANSUhEUgAAAEkAAACJCAYAAABgmxVoAAAACXBIWXMAAA7EAAAOxAGVKw4bAAAABGJhU0UAAABzCSiyGAAABYNJREFUeNrtnX9kXlcYxx9V1T9iTFX0jxlRU1MxaqYmf5SaioopM1EVVWpmpipMzcREiImY6T8TEzERquJV1X+qqmJiRFTMRJmKmooQNRGvCNl5dp7Xe9835z7n5n3vzbtzz/fLo//cJO6n5577/DrPJQpfxwhS1WfspbHTQOHWJ8a2jO0ZWzPWDST7tSqAavaHsbeBpVEfGdttAvWbsS6gadStJkhsT40dB5pGzaSAwopK6KhAaQa1gD2qUbxqlhyglo2dBJ66eNU8d4CCH9UkXjUrDlCbxi4AT109DtegZt8AT11vUiCxPcI+RXRDAVSzdWOf5fHHHmb4Y6Eb3+MZQPIb719Trb4BY4GUtPOAlG7zxs5hJbltWbIJ0em9DHD+MfZl7G5AVQG0aOzd2AF9oACaMHYEQa5N47oer08RiNh0yaID0GtZXUi8GXviAMSr6hTwWM07AP1u7ATQWP3gAMRVk7eAxmooBRCKAKJzDn9oESuocaP+qwnQn9iD9utmAhB6ARQNkk3yvw8UurAHQRAEQRAEQRAEQVAI4kLhRULJxylu8pwmWzTkpNkKkFjxubSvjL0gdwk6+u7Yq8ZekbvL7C7ZTpBoxaWdeykrhxvTz8S+erh5YZnS219QGzOqUHojZw/wEF0ivdkcMppTIP2S8XdwL+Nt+V382HKXf1VWIv/LLTXcKDFMgRYl1xRI08rPsVP5E9mO/YM0iG5Qi92zndSmckNzjuv56PoCtddJ+yw0SI+Vm1lKXHda9qg82o03QoM0RvoxBS5L3zG2Q/n1ZE+HBulUIi47DONVFGTbcXICRJH2ggJvmOCYrKjjF7xSR6hEMwD48ZuhfI5dPZNsQunCmr4DbNJVeUw35M3HLsP3ZJvVSxvvdYl3vOfxwt+JOUQZ8wCK/oT1EdJPVk8hzNWzARy6oJVPNtx2swGl168KpM+Bx+q+Auky8FjdUyANAI/Vzwqka8rP8YZ+xdgk2ezjqoQhyczktiTnKnJdX6iQBhVIM47rByQXtdti2FIJMZY7qdzwm4QL8CG5B0S1YhMhrqZpz//8dzlnBzZDhNRNB0/st2M7IWcBtg8J0kLIbzred9ao+DE/H4cM6WLBjx3nn/pDBnS7QDj8lhylwAdvTmR4RCoJp3Er4TQmr6kKkCW59kfxq46G7nFPegCx4xh1j9Kw5zX9dewxWz/ppaDo+yO75U3jArQdciCapx4oqwgzjORtkwZoHHhsZWSV0uv1+L4I2V7ttFU0BDxWae3I64Rhc/+pl1CA9GpUgXQFeKyWFEiYSCMBppa4x35ENsmlBbEQ2XI1IHl03QMJj5vRFx5IOJFEdq71HoJaXb5PYIwBkR6z1Yb0Rq/L5K9oRJ+J7MkA6TmVoKrRrrKUsOdihzRP2QqJPFg82qb2m3Swro9Zsh986onJ2eSjEVUqrpWGH2fuO3oqj+2IvDCCSwlP0OF/wYYBcnUmmCZVblhYp8598meFAmm7GaDOfx9pJARQt/4HoCZDADVU4Eae1W6EAIpz24sdhMSNGcGM57ggb6DdDoAaDc1FOC65pXHx0PltVBvSUrOtJn+IP9zC6eFecTrZeJ4J9z6tZoD0GvkH6+n7hjScByaisx7/7DoQ+XNaKLMnlNawMQs0dY0jj+XXNUDK5uWXYq5SkbqbAmkYaOpKC4FwalzUqyTl0NAqSpss+LBMN8k58jsSCG9KqMFtzfcl5aGthinFkewvCyAOfH0nuV/S/q+xM9gK6QXR0ijrgcEdicOOyep65bm+VJ+4rxSQRypdJ0ve0wMflPHNNJsjoMdUopGKSQ1SfmNdS9258qQNOJyijWJgVVcLj93fxr6lCL81wGWoUdl8+YhqrUCwTfVJ7pw3OtTOuX8Bi/WvM2ivtRYAAAC2dEVYdE1hdGhNTAA8bWF0aCB4bWxucz0iaHR0cDovL3d3dy53My5vcmcvMTk5OC9NYXRoL01hdGhNTCI+PG1zdHlsZSBtYXRoc2l6ZT0iMTZweCI+PG1vdmVyPjxtaSBtYXRodmFyaWFudD0iYm9sZCI+JiN4M0JFOzwvbWk+PG1vIG1hdGh2YXJpYW50PSJib2xkIj4mI3gyMTkyOzwvbW8+PC9tb3Zlcj48L21zdHlsZT48L21hdGg+Uh/aJQAAAABJRU5ErkJggg==\&quot;,\&quot;slideId\&quot;:487,\&quot;accessibleText\&quot;:\&quot;bold xi with bold rightwards arrow on top\&quot;,\&quot;imageHeight\&quot;:14.81081081081081},{\&quot;mathml\&quot;:\&quot;&lt;math style=\\\&quot;font-family:stix;font-size:16px;\\\&quot; xmlns=\\\&quot;http://www.w3.org/1998/Math/MathML\\\&quot;&gt;&lt;mstyle mathsize=\\\&quot;16px\\\&quot;&gt;&lt;mover&gt;&lt;mi mathvariant=\\\&quot;italic\\\&quot;&gt;W&lt;/mi&gt;&lt;mo mathvariant=\\\&quot;italic\\\&quot;&gt;&amp;#x2194;&lt;/mo&gt;&lt;/mover&gt;&lt;mo mathvariant=\\\&quot;italic\\\&quot;&gt;&amp;#xB7;&lt;/mo&gt;&lt;mover&gt;&lt;mi mathvariant=\\\&quot;italic\\\&quot;&gt;&amp;#x3BE;&lt;/mi&gt;&lt;mo mathvariant=\\\&quot;italic\\\&quot;&gt;&amp;#x2192;&lt;/mo&gt;&lt;/mover&gt;&lt;mo mathvariant=\\\&quot;italic\\\&quot;&gt;=&lt;/mo&gt;&lt;msup&gt;&lt;mi mathvariant=\\\&quot;italic\\\&quot;&gt;&amp;#x3C9;&lt;/mi&gt;&lt;mn mathvariant=\\\&quot;italic\\\&quot;&gt;2&lt;/mn&gt;&lt;/msup&gt;&lt;mover&gt;&lt;mi mathvariant=\\\&quot;italic\\\&quot;&gt;K&lt;/mi&gt;&lt;mo mathvariant=\\\&quot;italic\\\&quot;&gt;&amp;#x2194;&lt;/mo&gt;&lt;/mover&gt;&lt;mo mathvariant=\\\&quot;bold-italic\\\&quot;&gt;&amp;#xB7;&lt;/mo&gt;&lt;mover&gt;&lt;mi mathvariant=\\\&quot;italic\\\&quot;&gt;&amp;#x3BE;&lt;/mi&gt;&lt;mo mathvariant=\\\&quot;italic\\\&quot;&gt;&amp;#x2192;&lt;/mo&gt;&lt;/mover&gt;&lt;/mstyle&gt;&lt;/math&gt;\&quot;,\&quot;base64Image\&quot;:\&quot;iVBORw0KGgoAAAANSUhEUgAAAp0AAACACAYAAABJAtJSAAAACXBIWXMAAA7EAAAOxAGVKw4bAAAABGJhU0UAAABt8yePewAAG8RJREFUeNrtnQ+kVln3x5ckSSJJkgzXSDISGUmSSJIkkSRJhiRjJEOSJCOSJGNEkpHkMkaSjEhGkgxJrpFEkiSJJMl1Xeb3rN+z79u5554/6zxnn+fZ55zPh+19Tfc5+5z977v2v7VEBsOsTro8oLwvddJsAQAAQOsAGs3yTnreSf8NKP//XP7LqQoAAEDrAJrJoU4ac51hkB1R06h7HwAAALQOoCHM76RbkU4QQkecSLfc+wEAAKB1ADVmQye9S+gAoXRETW87aT1VBQAAaB1A/ZjWSadTGn5oHXEinXLvDQAAgNYB1IBvOulRTqMPsSNqeujeHwAAAK0DCJhdnfTJ0OBD7YiaPrrvAAAAQOsAAkP9gV0xNvTXnbRlQO+5o5M+GN8TP2cAAIDWAQTECvnqjywvnQ+gcS+W7taC5X3xcwYAAGgdQAAc7qRxQ4P+t5O+D+zdTxo7I37OYKNrw7gcAUDr0DpA6/rMgk66Y2zExyXcm3LrOumVsUPi56y9PHNt4JGwDQXQJtA6QOsGTJY/smi630lLa1DIczvpurEz4uesnayKrHLc7aSZFAlA40HrAK0bINOle07lv5qn0Uj6LN0biJ8KPgM/Z+3jUKT+/3L9AQCaB1qH1qF1A9a6JWLzR9amhJ+z9hG9tXoTwxOgcaB1aB0MWOv2uFkSnQ8/Z6yAiPwdmwWy1Q7QDNA6tA4C0LqtYvf31caOuJP22Spmx1ZC7gmXiwCaAFqH1kEgWrcwZvWSulsOi2mXrUQP5D+JtIUnro8AQL1B69A6CEjrTtAB/z/9IhyubjvqUmQk0ibedNJKigWgEaB1aB0EonVrxebv64F0D2WHzizphgGzupFYRxsEx5BMdhitt0R/oFgAGgFaBxCI1umS6w2pv8PcImHNbggOc2EqSS5Ihl0fAYB6g9YBBKR1B1xny2vETyW80GBHxRbWbKyTfqK9QQw9UH0xo93oFsRWigmgEaB1gNYFonXLpBur0zKD+lUGf9N3kXRvYVneV0NCfUebq5xb0twzUerjbAlVDFB70DpA6wLROvXfZD0rMsgVoB1id4lxWbpnYICOWDaNu/7xLVUNUGvQOkDrAtK67QUa+iDAHxkdcdBpNdUNUHvQOkDrAtE69ef1sKYdEX9kdMSqkh7Ox6USQHNA6wCtC0jrTtasI+KPjI5YRfpHujdHAaCZoHWA1gWidern603gHRF/ZNALOmjvzeiAuvWGz06AdoDWAVoXCPMk2c9ZCB0Rf2RQliQ3Knc6aQFFA9Aq0DpA6wLix9hLD7Ij4o8MfLAioRP+TLEAtBq0DtC6QFA/YM8G3BHxRwY+0CgMUZ997ztpPcUCULgf7eqk36XrU/KjM9jUWPrcSY/cv22Rep1DROsArQuEifivgwB/ZOADdfocvbX6opO+oVgAChllV51xab2ooHHQ63ROGq0DtA4ASjG9k+7KZNcj8ygWABNzxO5cPS3pDeC5FCUAWgfQdK5HOuFtVhMAzGgYyZfixz2LbrvPpkgB0DqApnIm0gn/6qQZFAmAiVVij+BjTX9SrABoHUAT2RvrhNMpEgATGvnmXcxgfC5dp+qbZfKKpYqbXlI4Id0znHmG53aKFwCtA2gSGtJrwgWKnnGZSZEAmIleRFAH6ruNv9Pb6kc7aTzD6ByheAHQOoCmoLO8F64TPpbuRQgAsPGTTD4X1ssFoG2Svdq5lmIGQOsAmsJ+6V6AIKIHgB3dNn/vREwvJZTxs3k8w+g8S1EDoHUATWIaRQBQiBPy9aZ52W06Pev5OsXovE1RA6B1AHVhKUUA4BXdqtPLQxpVyJcz6V9SjM5PFDcAWgcQMt930nnpXmwYpzgAvKIuknRl8ojHZ25IMTpHKW4AtA4gRPZ00pME4eIMC4B/fG7VzUwxOscoZgC0DiAkVkvXvUraZYRNFBFA8LC9DtBgrfskfiNIRNOllDw3VJjnf876L8Ktir8XqudESp3oVsNV1+Y4PA1QT6Pz3oDfaXPFmhVN1weo2xtofmhd1fwuXQehXzw1Wv1w9QN1o5N+SMlzmSscDXF2X746Ki2b73PXYdcULIPDnfRHJ/0t3W2cXvLXQeAg/WEgXEipk2vi74IDAFTPjJS+fG7A77XcjSc3nc6MV2DwvXD6dcio27c9Gp+6ajbstBnQur6xRLqHUXtptGpkbpXewimpVb5RspeL05IaitvFXxgnfRd1VPxvgYFijxBGalAcSqgTnUDtKvCMeZ20o5N+cwOvpsvSjapCPFqA/rE6ZZxdFdh7qk6s66SLJQ3Q227smVXSUN/sFo+K5q/jHLed0bqBa93PBRvuAU/5zpav3vIt6UyFZaAH2v/JyX9YCCE1SDTec9IqueU8i4rGPjdpyRINXdVYQFED9IUjCX3wceDvvLYHw/Ot+N/Knib2HUtd4FlOc0PrQtK6p8bG6/uszT5jvi/7UAZZ53hu0Q8GzpmEevnNMLHRWM/vCgjEOYoaoHJUHF8l9L+NNXj3ywUNzsUVvMNso/F7VjjfjtYFqHVHjC95wnO+c4z5DvehDGal5K2+sObSDwZO0nGMlRmCpiv476X4FtQwRQ1QOQcT+t6fNXn3vTL4yzoncvJ97xZSAK0LUutWSzU3xS28EttZlKpZlJL3DvpAECRd+kqawesg/0x6P3d1mqIGqJTZbjIf7Xe6QlOXoy1Wo7OqHTK9PJu1yvnA6RmgdcFq3TSxLdVXYXTeFD9uJcqyPaXzQhgk3dyMHsjXQ9PXpNytTp8h/gAgmbNSb/c91u31tRXkPSTZW6hsp6N1tdE6y23ywxXke8WQ7/M+fH+Se4IVtP9g+DWhfrTt6HmpfVLsLEtS0kP5WyhmgEpZmdD3jtXsGx4axpN3FeSrY90bYTsdrWuI1g3LYByiHzNa5VUyTaaeibhO2w8KPVf7RKpxkqz+Y/FZB1At6v0jvh14rWbfYL3Ac8VzvssyDE41gtlOR+tqp3XnDC/8RwX57jQWVpVbBnsS8sOfWZid8Zqnzqe3StXv3mqKFaAvXEgQwLq5odthHF92ecxTt+k/CNvpaF3DtG6P9N9lkrLJWHALK/z2uHP4q7T5oFkq6dEa1L+ZnonRlevX0nXIfMOtPBxzojFEEQIM1Fh7KvX0CmI9zznPoy4n+WxkOx2tq73WbRFb+McqLHpLJ67Kf1t8pXUcoyR4tC18lsnHL05SbwDBCmf0coRuE9d1O9hyns6Xg/u0iIFsp6N1jdC6JWKLeV7FUr7ljMy2ir47fsboN9p50KyPzfx1lfpbigUgSHRRIRp57l2N++sK6U/0vPnSjSjDdjpa12itm2bsUPM956sHs8cM+e6t4Jvj/tbGmEEGzbLYiolOGOZRLADBako0RrieS6xzOEZryOgyu3Ia4/2tJG+n410DrWscn6T/29zHjR35fAUD4ouEWSSEyQyZvCqtE4QlFAtAsFyVyUez1tT8e+4adGpMel+JTIsypNvpi2lOaF0TuW/oVNs95jdb0m/lVe2C4oBMdcvEqlm4xAfkkxQJQLCcjRmca2v+PdPFdgzsZg/P1kuybKdDK7XuD0OnOugxP4uPzir8ZuoAEg+/+QttPVhmy9TD1LMpFoAgORLrq2sb8E3bjDp1qOBz9YZx0sKL/je209G6xmvdJemfg/hZYl/l1PTI43ceij37YyfNob0HS3xV+gJFAhB8X1XBXNcibdRkdbythkRaND620+k/rdG6/YZONewpryKrnD7dNakz4vhB7WO09aD5M1ZfrAAAhEfU/ZyG2lvfoG97ITYn3BZWZTyP7XS0rlVaZ9lCuOMhH13lLBo/dNzTNx5NGChm0taD5nWszmZQJABBsVm+nnlUg3NDg77N4k7Qeu/gpCSfDdVdv600I7SubVq31tCxPnjIJ+564oWxU88qmW/SxaXDtPPgiUfkABgEehZcvXf85AwMvTSikXXUnc0nl3o9f3XT/f6De55e6tRz7Lqtq67dQnY1tNYZmhMG58aG1fuPRn3amfGMb6S7bc52OqB1EWZK9SuOarlHVznVsp9n7NRlt2vi7pleC6tmdWCs5OxvgXTDrarnhV0ubXX/HSBvTPyhk/6SZH/C424cueWMxF53TfTGqoaw+1vSXddpPqek2pDARVGH6R/la1i+jQ1sAzeMupgW1nNvRp2eE7bToeVaN2roYGUu3cRXOQ+5TmdxR1Fm+2FuQsffTxuvBU8LTj50VeiIMwS+5LQpXVFaRhFDjG+cQZDUft65f9PBfXpF+S9yY+MrSY65fDyAMloaWUAYdeXRNKaLLXjJPymaMyzpO4ZspwNaJ7at7l7P66jVHr3E8zZiyVsc0+8u8V2nYs96zgyzNpyUfA8Kc13neybFzgpPGBF4LwBFd11+TZkEv3ET1X6OG7pymnbL+bYMzp3KQlceE86rNzW0PWwyjiGnYr/TW/uvhe10QOtysWwl9BoHPe6qKHqe8o4h3xM95rsgYRawh/ZdK0PgQ8oMUEVXfax+7qEDRtNmirn17JL0C44XZbD+8m5kGJ79Zr6btPs0ONU1zFCAbeKcFDv6pSujpzP+ju10QOtiXJFq4qBPj8yMJyzu6Pkni2P6yz1+09nYc0Zo27Vjs0x1ofVzxmpC0bQywG/e4+nbQkghk7WaqEbV7gDeUbfb044g9dPlm66yPImUjQ8B2x5wHxwxtO0vzpBcEikbttMBrTNi8Z/Zi8PS+Crnkdi/W5zv/tlDvotl6pmcbbTrWqLRO0bFv0H0JNDvxeisngUZhkJorn/SVjtHpT/bteo95J58vTjjw4ia68T0eYBtY6HYo+UdyFiBeilspwNal8pO8e8gfnrMSleXIPGtqgOGfO/28D0XpLrIRtB/9nvuhNoWQ71IhNFZLd/K5N2XeNpSo7Z/tuK8dQy/XYHBOWHEhhiGeJ+xbedtd44LlxUBrUtls+HlbxV85k+x3x9Psex9+wgdkqlbUhtpy7XkO7Gd+y2S9HnfBPzNGJ3VoWPD24z3LXs7fKEzpG66dMjDO2/OGRurPCsYjZRSxuuHXhxdI90dtWj5h+iHdNhj+78tAGhd6mBpuQFlRQfCqNuPtDjnlluCYwW/5ffY7+/RnmuHroifl+RtAp3M/Ow61Jix82lb1NXv72vw7Rid1aAXYV5LdVHXtslX35XR9GvJ5y6WaryK5HGp4rbxLMC+p7plubDxUqZe/KjLyjmgdcF0tjyfmUWMv4Ox355M+Turg3irs9Sk0GWrade1Yn2CcTCSIq7TXP3udCtMl1w664y3rc7YqBMYnf7R8eNhxnvqof1FJQ3OrG3WhSXfvQrvHlmc7UPbOBlg31trfHcV9UPGv8VNH6B1KVh8Zloib8RXOXXmOKeEsVvk5tWw59UL6C8nE4yBgy0rA4xO/1zIec8yYXHVWXqeg+aylxiznv2H57I62qe2sawG409Wfap2PTX+/RGGdkDrpnLb0HnWGZ4TvxyUd1jcYuxatii+S/jdCtp2LdDJTPyWLs6UwQdbcsaWpyWf/49h/CrrH7hfN1MtFzt9pH8DbSuWutRFkomdtw3G71WNm0dXBLRuMpYD1Hkzdp39vZTJ7kfyOttdQ747De8fr8jrAZf1Yrf6oudk9diCRoQ629KBSW+zPpCpvlnZkoKy6A7LG6kuzK7F60fVRudnT2W1Tfq3An480HHI8u5/x3530/i7ixhb/7+jcNe12TFnHzxxZbMGrWsf5z0Mnj9IdpiwJCwO4n/Kecb3Cb9ZGmg56zmOj5J+WatNq7NzE1YXjmIrQZ/GtLKrhNbt1R0VGp2jnsrqtz4anUsCbCvWCUR8fNJvGTf+dnlL++F3scWorNv+8xtaBmhdApazZOczfq/WejSGu85iFhjytdySvJTzjPhq6ZVAy1gvFOTdelTDsw0rnjrzvV9wcgFgxWIMlDEG1xUwssq4bMu7SDROVXvB6ippVcJvzxh/e7+F5Tpf0sPMph29mNmwMkDrUrBsr1zN+P1e6c1x8UFDvlmO6VcnDMJDgZbxeWPHO93CQf44XRA8clXy3d6U4fcCQlpGROdIf1Y6247FMPqQUUfvjW1hZ8vKtRdPCCcbVgZoXQorDI3hZspvdZXzmUx2r2R1E7KzRL5K/IzEbwGX8Quxu9loMnF3I5fpfuCRb6TaG8U63n0y9uU3Jb9lY87zP1LdpVlprMusxQ/rJSyd7MxoUdlaNS90H65oXQXMMDSG1ym/jW/Nny+Q76YS+a6Xqb5EFwVcxlYHr01evdBzTdFtTw1ROp3uB31cXdH2V+bsWJGt9eGS35K3A/WE6i6N1U3U7pznjBifc6JFZTsmxY3OpugfWmdgtMfG8KyE4begRCOMH8w9E3j5WrdgPjS0fekK0b8y+ebtEN0OPLexvH52s2QeRwoI6P6SeeUdP/qTKi/N38a6zNu9s05GPge+ODIIzYvHC0frWsJjKR4daJeU296eZmyI8RnCloSOHPoFnMvGb23qEvxhwWkyVMtWKb9ilcefBQS0rP+9K8L57ypRPbPcPh8xPu+6sV1cbUn5XpDiRucFtK49WDpMPKZn1G2Idt5eAsxbzkd9G/tNfCvjlxqU75Dkx/Zt6oxIY8xGb+4/E3xxgn+uSX4437K3Y18bxfOxh+/JC9qxnSovhdU/qfXI2JDYt5RXtqB8F4k9Tr2mt2LzeoPWNQTLSlw0OlB8lbNXB7j3DPluivz9Dpl6mH5OTcp4U4bhqd+xoaFt65j4dZgN0MsE9q+Sz7fuzGj62cP35IXYnE+Vl+KSsS43FXjmqT5OSuqAupl6YyiPRw1ZcEHrCvCTFHMQHz2zUMZVkWW7Kjqjfxb7t2M1K+chZ+C/d7Pil24m3dRzPirUUZckb5j5QQVYPHAcKpnHUqNBMe5hxWZI6hlOsk5YblePFRyvdKXrrfQnWlVdmO0mYffcRGrc/e9jp4UbG/KdaF1BLO6LJs4QxVcbf694trnP/W3cH6h27plUXdBsj9XZOYoEKmC3VL+luUVsxoSPCz67cvI4RZWXYomxLm/18OwfxO5SazZVgda1FYv7ooloPyOxWX2ZsJM/iu1w8bSEmelhqi144meFt1AkqVgig9Ul9ZuLOe/zpQJRsZ5974U8B/Qr6C6l+NFYl72ujj+WdjpDR+vQOjNzDB3khkw9fF3WF51lhVVv+8Ud8OqBfvxehY3WT/xg/RyKBaOzDwN+Umxn6cNYdcfT9zwXttar5KaxHS/r8flrjM/X8RF3Omhda8lzH6HnKZ/E/tvSknlaVlh1i+OV+PWBB9WzKQBjBKOzHUbno5z3ueghD4vR+Z2HfPK2ftnh8W8gpN2mLoM1pjv+VtG61vJGignLHx7yXNiDoOkqAAd0w+coHRGjs098lOovbeS52PHlY/CwZB8TYAWl+oWO6HGyXlE/raPGvNZRLWhdG7lVUFh8zOqnSXFB201V1YKkmf5cigWjswLyxH2zhzyyLhKpbz5fASqyVm3P0k1Kc87Yhnd6yOuEMa8RqgWtayNXC4jKTY/5fiqQL52zPjyQbF+vgNHpi6IBJnphbcbzD3j6jm8l+/zfQrpJaZ6Kze2VD6Nhlth3EA9SNWhd27A6tvV9e/J+gXy3UU21IWnLk9B9GJ1VkHdGb4YnAyLp2Q88fseZjG84QxcpzSJj+33oMc/dxjzVdzNHJ9A6RE/8+C7LwhrP+BFVVCuStjzVeS6+VcE3edF7fLAh5dlLPD1fDeO0sIE+t+/bjNWHpu/Qyv8Y8+X4BFrXKqzOj33Hjb1szHcjVVQr0rwhnKdowDPP+2B0/pXw3FGP35B1gegAVdzXBY41nvNdYcx33OMkBtC64LFEabhTQb6WEJz3qJ7akbX6hNsX6KcxUZZVKc/95On9s87+3aV6vaCXVj8btOZLRflfkcHsJAJaF3SnzOsQqyvId+eA8oVqeWUYXJdSTOCBY1LdmU4dF0ck/XKPD9LOcuoWHZeH/LBO+ucKMAld1Bk3vsMmqgutawtZN8mrWm3M85t2m2qpJXlRYqIXMdTPmbq1Ud92RJqConyf08aWl3j2yZxnl42fvTLj2RuoWm+cNo5HVa5MWbf3nwq+qNG6lvBA+nfOZYK8G4XLqZZackz83ojWVQI9Q6c3BXXLUber9rr2A5B1rnN7j8/cLNV61FC3PC9TnkvUNb88M44zWyt8h+0FxrujVBla1watS5uJ3a8wz6xtfUKE1Zcl0j8XPdoxierRbg5ktI9fe3ieHumJ7/zobk/ctdzlEuPe7ZT3PU51emVVgbGkSqNzboH3UKODLVm0rvFadynlQ9dXnG/atj6drt7clf76h9QAB7Mp9laiRlya4+83Umy7co1M9b332BkNmj7EjIOi5y51Wy1tS+5nqtI7NwuMIVWW/9KC49kzIbINWtdwrdsv1TrKTSNpW/8K7bj2LBP74Xlf6SGGZ2vRozhpN0mtEV/2yVS/e+ojeH7kb+IeN64XeEd9zr2E99Ob1TuoQu8cLTh+6ARlQUXvcq2H8Uzb3mKqEa1rqtZtk8H4x4zP+rXyhmjHjeAH6X9EnGsUe2vR7dGkCEW6m5LlY1jPSyUdL7qRMrDHxyzLFr6ey3qXkMcTwT+jT3QlWc9P3u9x/HjnjFUfO22z3GTiH+l9PNOJlPp81B1HLhihdY3SurUymChAcQfxv9F+G8VeSY7aUGX6nmJvLetTjLvPzpiYWDlSV0rqPeNigqGq2+v7cwybuJGqW/DqAm5m5G90q14vGiRddNJt+sMYEl7QVW51d/TU84rTF2e8DovtMu1e1y7uSbY3mDKXTF66ydBFqh2tq7vWzZT+HaqOEo3GMSbcSG4iQ27g7tcWxGWKvNXoWbhzkh+XPZ7edtIJsYedVJF5VTCPF9I9O8gxEH9s7sOYssfwHpf6aGx8otrRuiZo3Whk1t4vog7iT9NmG818J9R6EPqBW1EadUlXFV67Wbx2pB+lG57129hq0HQ3u9Mbyw8zhB1gjjMWdBtqxLWxifambe+JWyE7LuXcwm1wRq623feRfCba9HWXxyqqBACtQ+u+8swVyrY+5rkxIgLzaKtQkH1SXbQYAAAAtA4A/sc5OiIAAKB1AFA1y2Id8T1FAgAAaB0A+CYe2eo6RQIAAGgdAFRBtCOeoDgAAACtAwDfxEPMraBIAAAArQMA30TD3Y1QHAAAgNYBgG/UzdbbSEfcS5EAAABaBwBxNBKWhgrUgATqq1Wd4Koj7VmG32oowzuRTviU4gQAALQOAJI6YVqkBQ0vmBXBZSjht2soUgAAQOsAIM4JyY4rq/Frf+mkhe7vNab29k66IlNj256hOAEAAK0DgCSe5nREa7onk2PWAgAAoHUA8D8+eeiEI25WCAAAgNYBQCKPS3ZCPecyn2IEAAC0DgCyOF2iE16T7uFsAAAAtA4AMtGtgjcFO+D7TtpN0QEAAFoHAEVQdxBPDB1Qz8To7b45FBkAAKB1ANAr6h5iWLo+y7500qj7/8NutjeDIgIAALSuv/wfjPNMwK29zxcAAAIQdEVYdE1hdGhNTAA8bWF0aCB4bWxucz0iaHR0cDovL3d3dy53My5vcmcvMTk5OC9NYXRoL01hdGhNTCI+PG1zdHlsZSBtYXRoc2l6ZT0iMTZweCI+PG1vdmVyPjxtaT5XPC9taT48bW8gbWF0aHZhcmlhbnQ9Iml0YWxpYyI+JiN4MjE5NDs8L21vPjwvbW92ZXI+PG1vIG1hdGh2YXJpYW50PSJpdGFsaWMiPiYjeEI3OzwvbW8+PG1vdmVyPjxtaT4mI3gzQkU7PC9taT48bW8gbWF0aHZhcmlhbnQ9Iml0YWxpYyI+JiN4MjE5Mjs8L21vPjwvbW92ZXI+PG1vIG1hdGh2YXJpYW50PSJpdGFsaWMiPj08L21vPjxtc3VwPjxtaT4mI3gzQzk7PC9taT48bW4gbWF0aHZhcmlhbnQ9Iml0YWxpYyI+MjwvbW4+PC9tc3VwPjxtb3Zlcj48bWk+SzwvbWk+PG1vIG1hdGh2YXJpYW50PSJpdGFsaWMiPiYjeDIxOTQ7PC9tbz48L21vdmVyPjxtbyBtYXRodmFyaWFudD0iYm9sZC1pdGFsaWMiPiYjeEI3OzwvbW8+PG1vdmVyPjxtaT4mI3gzQkU7PC9taT48bW8gbWF0aHZhcmlhbnQ9Iml0YWxpYyI+JiN4MjE5Mjs8L21vPjwvbW92ZXI+PC9tc3R5bGU+PC9tYXRoPmJw+msAAAAASUVORK5CYII=\&quot;,\&quot;slideId\&quot;:487,\&quot;accessibleText\&quot;:\&quot;W with italic left right arrow on top italic times xi with italic rightwards arrow on top italic equals omega to the power of italic 2 K with italic left right arrow on top bold italic times xi with italic rightwards arrow on top\&quot;,\&quot;imageHeight\&quot;:13.837837837837839},{\&quot;mathml\&quot;:\&quot;&lt;math style=\\\&quot;font-family:stix;font-size:16px;\\\&quot; xmlns=\\\&quot;http://www.w3.org/1998/Math/MathML\\\&quot;&gt;&lt;mstyle mathsize=\\\&quot;16px\\\&quot;&gt;&lt;mover&gt;&lt;mi mathvariant=\\\&quot;italic\\\&quot;&gt;&amp;#x3BE;&lt;/mi&gt;&lt;mo mathvariant=\\\&quot;italic\\\&quot;&gt;&amp;#x2192;&lt;/mo&gt;&lt;/mover&gt;&lt;/mstyle&gt;&lt;/math&gt;\&quot;,\&quot;base64Image\&quot;:\&quot;iVBORw0KGgoAAAANSUhEUgAAAEUAAAB2CAYAAACeY14qAAAACXBIWXMAAA7EAAAOxAGVKw4bAAAABGJhU0UAAABjFJ+ifAAABTdJREFUeNrtnW9E3VEYxx9JkoxMZibjSpKZSJK9mEiS9GJkJrkSyUySSDK59iaZuSYx6UWS+2aua2ZGMpkkklzJNTKZZCLJ5Eq08zjnbueezu93/1+d33MevvSibn6fzu95nvM8zzkBmGkdTHtM1WDtn8WYrpm2mSotDm4tTFcCzBpTuUXCbVRAQX1hKrVIuC1JYD5ZMNwQwjdlxdhXSTjabQnMunW+3KqYdiUw+PV9i4XnLFEJzBFTk8UC4JNCNSrONGixAJxLUBIKiVeMpMP9oAEiv049ufyCzy4fbrown6mzUG4K/c4CU62FolerhfJfkUxDtpehbDE1Uok+JUx+FxinlHOWuAbIKtM9qkAaNUDGqW8K9yQYJ0xt1MsHmxKQA6aH1AtNaxIQhHOX+gYwLAH5ylRBHcgsJJciy6gD8YOt5idZk5SP2L6PWBEHAsgO0x1bV+M2xPQTbC9Zu9chZfX2b86tmSkIvJZ6RR1GPyQ3shIi6S+wDBgF5/pHJzUg0+BcUF5maqfmSOcdgKxQ3dmOamBcML3I4DNwB9zLNAe884daZOozce9TA/pSYTq+A1+lAeCzKFcufugHGFZ2nNU8xFyKn8Hi0STTb0i/Wv/OJCi6SNPksjKwtnoCmbcwQiZBudQ8gC7CYOSJQfZ9nRmToOhGJCoUB7oCuTW6/pgWwd5rHmJJOOCBDP3GtUMU6zYt+lQ5pPP50HemBlPzlKo8vCIJHQMf0mkFj1i9S2YbF/4HI88v4BX6iHjVpkTi5vNiZtshnKLsIANefdh0rE3JbLHVWQuErUEJzTEg3s0rU5IyTObqgLipNZQAdSCVGsdK/lDBsLJK5sEafFSgdFskPAmToZRZJDcrbtY0tZRMVwqWGLFs+Qx4PRfVA4ZPPO4rUFIN6D1mmgA+5Hzh1R1yQHmQBYcd9ARkV3XDWoxxIxmYyp86rBbMV94oeUw26jJxtXQpD4F7oHFNZMpWxp4X7AV97ydX7ZoeiYbyDOQEDC5FPgJ+cCCfQPDzjOw/oyMNOiz5EeFXVkHfF9LpUOydmk1dHW0aR4qdwnbN92JjDIvQz0U0WhB6C3ywB5M14wd5Appo85JqSo+DvhEFCB4iqKEKBLPSDQXIIhAc75SBbClAJinvgsvFxkwGMkK9NBBSgLymDmRU40NIG9Y95Bk0vAaI9LkbjCjy6U7c+vuor5Ix5bWZoA6kUikaxSjnIgmbUlZJP3UguCLk+bQju0p4m8HYYd5CWRhsCzTJMAdRi0HkT3t2ws1KGHmbtFBSb/yugehNe7JtaKCQd7RnYPipiUKYrruHiRzpCxicjqoFKUNxmxUZowrlENy7dzhkQ+6egjCk19rcEDkNjl/UgMercVOQ/ytQ4yKq4Y05eHwFrxV6YBKUOijexZcI6akpYNaguLeC4t0Ht35kvQHcT5EXQpsmgBmE4t8ju2LCa+SHwsyvucmIQR2f2DkX63UyqvtYLVbOsshRzsQqiossGKeZIuKhXomdNZ4blAvepWIlDEPyjaGyDqhvPgc0UC5tSYt3CiwUTfhXZ2bJW4kCJWyRcJOhTFscvAwhQ2m0SJJbKlGLg58ROpag+L3wUOWi/rIjkjlMyHBAMJ2LufGMoXy4Yd8rQJyyUixptqTYOqg/+8QLUKYhdcUNDyUk/i0edhlxxGNJs4+a9Yo/2M/TBnAdPDQQdJ4HIFHwWJ96B3KvtHnukt4ZyK3C5sk2LC77I8j8gGSf15MvDK3pXHZ3LiIRqTExDLUhkZ9gFS4uvg7BLb1Y9y9XqxH7f+xCkQAAAKV0RVh0TWF0aE1MADxtYXRoIHhtbG5zPSJodHRwOi8vd3d3LnczLm9yZy8xOTk4L01hdGgvTWF0aE1MIj48bXN0eWxlIG1hdGhzaXplPSIxNnB4Ij48bW92ZXI+PG1pPiYjeDNCRTs8L21pPjxtbyBtYXRodmFyaWFudD0iaXRhbGljIj4mI3gyMTkyOzwvbW8+PC9tb3Zlcj48L21zdHlsZT48L21hdGg+4MbYDQAAAABJRU5ErkJggg==\&quot;,\&quot;slideId\&quot;:487,\&quot;accessibleText\&quot;:\&quot;xi with italic rightwards arrow on top\&quot;,\&quot;imageHeight\&quot;:12.756756756756756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i&gt;p&lt;/mi&gt;&lt;mo mathvariant=\\\&quot;italic\\\&quot;&gt;&amp;#x2260;&lt;/mo&gt;&lt;mn mathvariant=\\\&quot;italic\\\&quot;&gt;0&lt;/mn&gt;&lt;/mstyle&gt;&lt;/math&gt;\&quot;,\&quot;base64Image\&quot;:\&quot;iVBORw0KGgoAAAANSUhEUgAAATAAAACZCAYAAACon2ZhAAAACXBIWXMAAA7EAAAOxAGVKw4bAAAABGJhU0UAAACEKvHVpwAADxZJREFUeNrtnQGEVtkXwI+RkYxlJCNJrCQZifyNtZIhWUkyJEmSJckaa0TWSrJirZW1smSsJImVkSSRkayVWMlIMqwkY2QZSfLJ0P/dnTfbbL53z/2+7733nfve78dRpubde8+797x7zz33XJH6Mp5InwAARMj7RKYT2YwqACBGA+akkcjXqAMAYjRgi3IzkVWoBQBiNGBOZhMZRjUAEKMBW5SzifSgIgCI0YA5uZ/IOtQEADEaMCevEjmAqgDAGvsSmQs0ZMSMAYA51qZLxRAjRswYAJjkTKARI2YMAEyyPZHngYaMmDEAMEd/IhOBRoyYMYDIeF8xaSyRN4m8TqWVZxAzBoABi1qIGQPAgEUtxIwBYMCiNmD76SIAGLAYl5Br6R4AGLDY5DvBiQ8ABlghC8eGQsMotqMyALDAFlk4LhRivK4LgawAYIRvEpkPMFzvEhlFXQBggTWJ3AucdT1NZBCVAYAFWkmn86ss+McAAExAbBcAVNaAEdsFAFEaMGK7ACA6A0ZsFwBEacCI7QKA6AwYsV0AEKUBI7YLAKKE2C4AAAAAAAAAAAAAAAAAAAAAAAAAAAAAAAAAAAAAAAAAAAAAAAAAAAAAAAAAAAAAAAAAAAAAAAAAAACAkuldIgAAZrmTyPsayHwijSXyNpHXqfyZSA9dASA+ztXEgPlkN90AIE5Gam687tIFAOJlTc0N2Ca6AEDcvKqp8brAqweIn2s1NF5vElnNqweIn29raMBO8doBqsHumhmvF4ks57VDzXArjiOJXE7kfuo6eicLYUXu75OJnE9kl0QWVtSrDPi3kb2oS0p7DtKXoUa4/n63jY/8WEyG7KnSoA2RtGOL0o6H9GeoCQcSme5wtfJEItmpv6I0ZF8kL+2e0o7P6ddQcdZ7xoGbqJxIZEg+HBV0s6ytsuAXnpXmG147rTf6mMQfcrBHacMEfRsC6UvkD/nv8bOP5YzBeh9JDc7Hff/vRA4Htvu3Jr/v2jts+YV9pgz+3413uB5luvwu/TIBaCwPmMmfM1bnZYmMZ9TVOewHWnze9SbPednGc0o1APOKAbDs0DuhdLgfGJcQgFtW3Vb60i8GZ4uTGXWdlPZ23PszlpN3LL+8P5QXN2S03k7Zc556u3/7hLEJAR/xG8oYuGSw7z/IqOuD1LjlPSkw6w+/oLy8o0br/aNS768ZmxDAhNKPrhmced3PqGsey73+jFXZU6sv8IDyAi8brPOnytL3iZDrC3SuSlwbQD3KUjevXcOsMkymoNokekyINa4Lub6gM8aVPnRLFpzklrjoqe94juWcyijjttWX+Vb8WU0tpZneJuT6gs74WelDd8ReavXjnvq+TJd+ebHXYwtWWXyhN5UXustQXR8qdR1kfIKHH5T+40IpVhirsws4feep8/Gcyxv0lHXI4ks9q7zUb4zU85BSz18Zn+DhjNJ/3I58n7E6u3AI35E/FwfZU0CZWeVdtfhi94r9nRin1Bkh1xe0x0nRz8v2G6y3ttt+uKByfctVc6xUlGSh0qeFXF/QHseVvjOVjgFraEkKnktxu+2+ck1OFGaUSnfTebdamp/1IteXTRpSjyv7ig7V0fy9YwWW7St3r8VO95tS6ZEu1k3b8j6MzTDDeqlHgsypgvV4VPR8fX1dMmCjFjvemNg8Vzio1OsRNsMUe2tiwIp0ZvcGrIiKPJvZo5R90WLH+0L0wL5uQK6vuDhdEwN2skAdhtxXsbXA8pdLXMer/rX682IrxbSWt59cX/G5IqoiRfmBXAzayy4vXweU8ietdr4psRMk6qaxvvgXcn3ZZLomBmxNQfo7EVD2WMHvcKfYj0poymWl4gdKrMuokOsrNrT8clWRRoH6e95F47mIluX4tdUOqEW6j5dUDxdQ+LeQ6ys2hmoy+yrqvG3IBsi9Et6jlqGmYbUDblUq/qCkemjn1caM6c19EXelHwAXOX017WjuS/Vl4MA/nfr0ZtMOMp/+OZP+/CRL5qZsVj52zne7LZK2TAYYsOMl1OObWA1Yj/gPjZYRvKfl+pqW8nN9uQ0Od7nBSOqjcBk6b6TGRlsyDXme6Qzxsxa//jcwZP+yQfwO74ZEcLNOyrou+96Wot2xOm9Zkd0OW7imlL+nZH1818FS46VnqfCig+e+6YIeLA74WfFv8nwRUXtCQifKWgFpWWoblhWp5Uoqcgqr+VDudUEf69NloBMXHe0yXkwFGpqPA/76RM8C2orsqqnxWh3wAYjNwD8JeN/fllQXbVXwxrIi9ymVv1Jg2drZr82G9DQmrcUKrfmok75Lp+ru/6xcsoTfmD57NuD5c1K/DBwuRknbqdsfWZs2Bn6wyuj/ITvJczGvxacLKvegxHd8QYtT613iq1l6NOSXAMPjDs8/DujUF2pkvFYpOndyJMJ2hSwfy4q9CjGm1u+L/Wf3zNeAvDM/9Cpf1bdSjvOyVR6IfvRqqa/GLXta8SFuCvgaOkPZXwPj5dr4SNHFsUjbdjfAaJR1tdu+gLpcs65QzYmX96UZ2hfotEEdaTu2x9NB95d8cMC2k5LoRkCHOlhx4/WJ8rGI+Rq9ZRIW/FvWsvhMQF3GrSv1lJSXPHBAmfHNiM1cX1rMnAsHmVwy5W439cnhgA51ucLGqy/VX1WTWe6WMP9XWfn4JgLqciR2peY5hbwQqbJ8+ZqeyIesDI+ls1MDIdHtf1bUeC0PWF59F3kbvw94v2VeKvtSKrD73ac04O+cytHupLSc68sXDrF4c/Kr1AfW6SAOiQurGm5pdVtp948VaGeIi6Csy2oGJGw2GEX2Yy0WZG0OZdxRyrB8BGQu4EXndfi9W4eLu4XzL2qXF5+vSFvfGvJ/jQTU5Vksir0ixaaY1hIoXjesm80BLzrPBJBaWe8qZsC00xiXKtLOVYEznk9Lqs/5gLpciUW5XykNOdfhF9YX4+R2ZSyf9wsJYt1YogHr9gwsz9MFdUpiGOLALzN1zZ9SAQf+ItuluKyMRRrHMrgl5WWKXSZhEfndZKomBizvj+qhgDLLyjrcF6iDdbEYMC0+pdGBorRcXysN60WL/3IynGN5K6V7+alC9UESw/YYDyi3rF3WEP/XtESGNqVs52yWtm08ZlwnO0S/bDRPdgZ0rG5e9z4o9Zh9FRGqEnJ/QFl3MIYY03OxGbCLSoMOtfi8deK/9LQbub5a5ayik7M5l7c/oGOd7KI+9tfEgBWxcXBL7CzZZgLqMhSbAcv7gLXm7N0bgU7uK23YlHN5IfnIdndRH2drYsCKOKr0l9jYnAnZVX8mEaItDx628CwtovyPCPTRp/h7irjuSgspmE/9ld1ioiYGrIjo81diI4FhyF2eZyRSGjkNniL8aWWjOTpPdaGT3+2yTp7XxIANlDy2yvRtPhI7sWilr9N3BDxDu+XkYiS6+EXKi/0SCcvNNBZZf9LcEu4c6SqpB5oB+76EOoT0sdsxK1m7IWhU+f1Yc301w5dMr4gDtyEBs2si6kvatWHPCprpWMVCmqQQH2vUqcu1ZZN2tOCkxJfrqxmrpdzdR4d2wUpMX0Y3CHzxcy8iM8ZlzMDK2JzRXACPY1eyNnBfeH7XBWHGmOurGVrUdN5bzGvF9u5jK+xQBuuM5JMcIDa0g9zbSngvWh87XAVFazmCsvJdaTccxZS/3BcCUkS+ci2p5NNI9LZdGahOdxuknmgbNCsKLl/b4Z6uiqK1hjabCWj53B9FpgOfEc97E6InYGp/KAKdfabMwJ1OB6W+aGmyiwzqXiv6EbADVVG0dtV4Mz+Wtns5HFH7tUC/kZzL03bqpiLQ2Rbx50xz/7ZV6o0WQ1ck2ubcwyopWkv7MdHi2vp6ZO0fFX8s3Cc5l6ddp2bd+LtZle/AvpuVDQlo5w+Lok/0m8cq9XHpldZSGsec66sZvuygeZ8g0DYLrCeU26Ast11f2Ybt+gftwpai0G4BG6+isrWrzxcPnR6Vap1o19Ln5JnuxO3IvlB8RpZTDbk+4DsU3JCwwOe6MKyMlSKOiPUrS/sZqeg9o5cVZe9Lp6aznv/zyvgAbIaW2HFnjmWdLbGsvFmtGF/3EfgCm/UftJx7RWSi0PpYZd+RNrM6L3pU74kI231GGZR57RRtUTqz5evDetL3f9Mje7BXTfFdG5d3BPyn4o/H+6nKitaySTyS+HN9NcMXDf97jktH3zGlW4zzynLC896/yrmsm+LPfLGsyooOSaUce66vj+lVZkV53Uvo2416KO3f6g32WSflZKPwbQ69TF0AlUe74j3mXF/N0A4f5xH/dUT80farGOOVZ1Kyw03yWLWsl+ywCffz2sTjaelkYs711QztKFSnTtZhz6zWGa8BxnYt8G0Udeo7dDuKWREEzuWzs06K1vJ6xZzrqxm+eLZO0/3+T7LPwrkZ60rGda3I8rV24mdd7nmuO59au13h9S0aLzfIY02RMiDtZ+HQ+FyyY3Hc5RG9jOfa4Ts73M4srM+zNJ1L+2At0VKAVCKPtui37bR7HvGgNN+tdT/7knFca76WbCd7KxOBTZK9q/1E4jsJkys3Ao3XrMS9e3ZF9Ms0WnGwu/OSv0r2nYMbGb8g2TvSz0W/8cqNN5dYIcuv6p69ou4KDklB+74Cs4nZgDY6Y67Fzrjl4GjG89zPjjFm4SMuSHbgtDuK52IyF3cnnUFyyRZ+9rglXKpuTkGk7A0Y2FORtzHkooOlAbz75UNGCtexXMTzSDrjep2xJPhWiO+CbL4UPWOEJnNpP8OnuoT+AMUNR97Gr0S/LeZei53JLTldDvsDEueJBCgfF1x6XloPIHfBz8dZLtYXLQPt4ml9lzrGXVoykc6q3AZHI/3zefrzH9PZ2HLUCm3Sl87yXUiSuxn+TdrPnLhQHHcM6HI6a1uLuupNj/h3Wh+jIgCwyjZl9nUBFQGAVbTbgEZQEQBY5a6E+b8AAEyhZcicQkUAYJU9omedBQAwyU+C/wsAImVKyr3/EQAgF7QTBg9REQBYZZ9iwH5CRQBglYtSvUtJAKAmPFMMGJkjAMAkG6Ta6YEAoMKcVAzYJVQEAFZ5qhiwo6gIACxyTPQEcaOoCQCs4XKJNwIMmLvJBSc+AHSVwdRouVnXpLSWpndGFi5UcJkxdyWyQ/RbYgAAcuOqdHZJAs59AOgan6UzqLxkCJUCfOD/ToAuzD10ROMAAAEKdEVYdE1hdGhNTAA8bWF0aCB4bWxucz0iaHR0cDovL3d3dy53My5vcmcvMTk5OC9NYXRoL01hdGhNTCI+PG1zdHlsZSBtYXRoc2l6ZT0iMTZweCI+PG1vdmVyPjxtbyBtYXRodmFyaWFudD0iaXRhbGljIj4mI3gyMjA3OzwvbW8+PG1vIG1hdGh2YXJpYW50PSJpdGFsaWMiPiYjeDIxOTI7PC9tbz48L21vdmVyPjxtaT5wPC9taT48bW8gbWF0aHZhcmlhbnQ9Iml0YWxpYyI+JiN4MjI2MDs8L21vPjxtbiBtYXRodmFyaWFudD0iaXRhbGljIj4wPC9tbj48L21zdHlsZT48L21hdGg+iX/aUQAAAABJRU5ErkJggg==\&quot;,\&quot;slideId\&quot;:277,\&quot;accessibleText\&quot;:\&quot;italic nabla with italic rightwards arrow on top p italic not equal to italic 0\&quot;,\&quot;imageHeight\&quot;:16.54054054054054},{\&quot;mathml\&quot;:\&quot;&lt;math style=\\\&quot;font-family:stix;font-size:16px;\\\&quot; xmlns=\\\&quot;http://www.w3.org/1998/Math/MathML\\\&quot;&gt;&lt;mstyle mathsize=\\\&quot;16px\\\&quot;&gt;&lt;msub&gt;&lt;mover&gt;&lt;mi mathvariant=\\\&quot;italic\\\&quot;&gt;&amp;#x3BE;&lt;/mi&gt;&lt;mo mathvariant=\\\&quot;italic\\\&quot;&gt;&amp;#x2192;&lt;/mo&gt;&lt;/mover&gt;&lt;mrow&gt;&lt;mi mathvariant=\\\&quot;italic\\\&quot;&gt;e&lt;/mi&gt;&lt;mi mathvariant=\\\&quot;italic\\\&quot;&gt;d&lt;/mi&gt;&lt;mi mathvariant=\\\&quot;italic\\\&quot;&gt;g&lt;/mi&gt;&lt;mi mathvariant=\\\&quot;italic\\\&quot;&gt;e&lt;/mi&gt;&lt;/mrow&gt;&lt;/msub&gt;&lt;mo mathvariant=\\\&quot;italic\\\&quot;&gt;&amp;#x2260;&lt;/mo&gt;&lt;mn mathvariant=\\\&quot;italic\\\&quot;&gt;0&lt;/mn&gt;&lt;/mstyle&gt;&lt;/math&gt;\&quot;,\&quot;base64Image\&quot;:\&quot;iVBORw0KGgoAAAANSUhEUgAAAXsAAACdCAYAAABVVNggAAAACXBIWXMAAA7EAAAOxAGVKw4bAAAABGJhU0UAAABjFJ+ifAAAFSxJREFUeNrtnQ+EVdv3wJeRZzx5jCRJYiQZz4gkz5OvSJIniSdJRiJJkkSSZCSSJEkkT5IMT5IkkZEkiSTPSCJPkiSSZGQM399Zv7vvd+6c9j7n3PN/n/v5sHh6c8/ee+1z1tln7bXXEvGT9YFMBDJfAACgsbwK5L+BPAtkLuoAAGgmqwOZNgZ/PJB+VAIA0EwOGGOvcjeQOagEAKCZXO0w+Lcx+AAAzUSN+4PQCh+XDgBAA9EN2mcdBv+hsGkLANBIBgJ50WHw9b8XohYAgOahMff/dBj894GsRC0AAM1jUGZCMlW+B7ILtQAANI+vHca+LWPScvUAAIDn6KbsJYuh73TrbEJNAAAz3Ikwmr6LxuMvY4oBAJpt7FXUr385kKVMNQBg7HtDfmO6AQBj31y5JYRmAgDGvrFG/mkgK5hiAAA/6QtkJMLIfxZi7gEAGsN3i6G/H8gCVAMA0AxWWAz9IdQCANAc9ITsRIeR/xTIWtQCANAc9PTskw5D/yaQJagFAKA5aAGT8Q5Dr0Z/HmoBAGgWNzsM/b1AfkYlAADN4rTMLkn4EyoBAGgWIyFDT7FxAICGoWkO2vH06q+nyDgAQMPQFfwbY+ifB/ILKgEAaCa7A/lXWnVnAQCgwfShAgAAv1mOCgAAmsmqQM5Jq1bsNOoAgIazMJCdgVyT1mHQL4FMSSv4RP9bg08uBLJRGuLJ2BHIC/kxgRn+eABoItsDeSDd1eF4F8hBX42+lgP8J2JwG7gnAKBBbAvktWQrvvQykCGfBn1c3IXA9ZNmnbABCwDNYGkgDx0275W00rCvlpkMAGr79CzRsUA+WH7zLZD1Pgz8omPQ14VMlQBgRzPbPpaWP9slozXs905jnMP2TlOwjyQc99+W3+t4a53C/YCl05Pm8yYpmtHyT2ltXIwZ+UtafjBy4wA0j/6IlXFbztasz3r487Kjr7oZ223lvFuW63yUmlbgWyz2koFJfPN95g2pmxrTERP+Wig/CNAkdAF3L8bQX6zhV8i4o69p07tocSabS+d+HSfttKWjFxIo7Yh5gyXdwDjL8wHQCHSRdzvmeb9asz6rUX7q6OtTY9PScshx3T/rNnG2yJuVEZOsA/sk3e9Wj/GMADSCmzHP+o0aruifOPqah8tlwOHZeFW3iZuydNIWcbPOdD5taNIpnhEA7xmLec5v1vArJMrdlFf0jKuNP+qkjK+WDnZWldKN1+uSLQZVd72J6AHwm8sxz3kd61dciejv5RzbOeZo416dlHFe7P423bjdKd355W0yWbe3GwDkYifCG5J1i7rbG9Hfj8b9khebxX1GqTZZB3TALzIadJc8Es9OlQHAD5yOec4fSv1qTOu+41REn/fm3N6vEW3tqJNiBnJw1bRFw5AuSSvtAgD4zWjM864HqubWrM8aQhm1v6ih4H0FtOlVcIqmMHadpNVYfPXvaySOJv9RX5QeKFCXz1FphRkN8mwANIbDMYb+ec6ukLw4E9PvkYLajXIZ1Q7dme48QvzNvNkx4gC9xd4Yg6kh2/Nq2O8VMf1+K8Xl94pqd2GdlLRWZp+knZBWoiAAKJ7vUsy+WZ1kWopPpPg8pg8HC2w7qt3NdbnRhmR2COarmr61AZrI0h4w9O2vgSLZLfGRgUXuL0S1vb8ON9pPMnszQ3ewl/H8AZTG5h4x9kVuVKodey/V5erpi2n7Sh1utHAO+1GePYBKn8GmyuECdXg0QfsrC2y/X2qeQkI/acIbsnN59gBK5e8eMfZF+a01xj/u8GfRLqQFMe2PV32T7ZF6pyQF6AWylsTzRRYVpL9DCdo+WPAcro9pv/LwyxtS46Q9AD2A+nqne8DQfy9Qf28rfNG02RTT/teqb7R3oQ5RUQqgXFb3yKr+QUH6S7K5/bCEedxW0csuMeHYXgBoPsMSXZNCQxTXeDKW8QTGfm8J/ThSd2M/lXFlr5sSWr5wi3mzbTOfM5QgBKgnGlb9McYorfdkLEuk2r2CTq5K/IGySnkZ6lBcVXRdEWj41B3z9ifjJYA/qHH8EPHMTkmy2tN1IUm45dOS+hJXvavylX04o50tmf+AMfBpqlTpCuIXnjGAytHcLO9intdNno3pZQIbdLSkvvwr8QWcKkVTInx2rO413v6EzI7DTyMbec4AKkXdqnERK1s9G9PyhPZnuIS+JImo+lwHpW2UH0OEDiVYBSSVlTxrAJUxP8FX+U4Px5XEhVNWbHuSF8+juihOc9EXkXXvBc8aQGUkqUK3x9OxPUhgf66WaD/j+nKjTsrbLfkaeg3tYoMWoBp0r+xpzDN6wNOxzZFkB9HKck2NJujL5TooTmsn3s/Z0Ov1lvC8AVTCXOM2iHpGj3k8vj8S2qGyCn3fTNCXnVXfEOccrhfNvXzIGO2phIrVDSDNrbOKZw2gMvoTuDhOeD7GUwns0asS+/NRahyoohE34Q1YzQq3zvK3utP8m/kkOmE+R1S0zqNWTd9U4hsUAKLdG/dijM6ZBozzdgLj+ldJfVkgyRbD/VUoKuxf0uibvTwnAF6ji7JbMQbnQkPGGnegs0x//ZYEffm3is+78M3wJJDFPCcA3nND6hGZUjTzE66kB0vqz4UEfblepoI0BOux5TOnj2cEoBLGhIIlaUiyOVtmOuFnUqPNWTX04RCsIzxrAJXyT48Y+6U5621HgjZvljSHcxPqoJTIRHXdhEOw9vOcAVQKBUvSczlBu2VFGyXx17+u6lPxGM8ZQOX82iOr+mcF6C5Jvd7NJc1jkhfP2TI6ckCqCUUCgGi29oixL2JT+G5d3CYB7xP0ZXXRnRgOfSbqG3YOzxhALTjZI8a+iHQMb6QeeeOHpQYhl+oPnJDZeZQHeb4AakOS4/VNkCJOjX6RehQrOZ5g/KNFd+JgqMHDPFsAteKt9IaxL6I8aVx23rGS5vCFVBzrr6FAncVIXgmx9AC+sz3GqGjFpl5JWRJn7E+V0Ick+evvFd2JcEL/HTwnAF6zWeL9wgt6SB9xRnZ7CX04IRUnPtMVfGf2tfes6gG8Rg1GVNZZTWa4qMd0Erey/6OEPsS54SaK7kA4wP8szwqAt6yLMWy6mOvFvFZxSdDWlDAvcav6kaKVcLOCNxwA5M9/YoyafsEv61HdxEXj/Fxw+3EJ5wo/MTvH8rn3C88MgHdo7YivMYb+1x7WT1ypxSJd1/olFZfmYlvRCthgaRQA/GKFzI6mC4v+v5U9rqO4MwpFcjqm7edlKOAIxh7Aa3S1/kmi0/auRk2x+WiKYm7MF9d/y3oR23JjD3BfAHiB+t+j6pjqKfg1qOn/GanI2B+NafdyWQp4LNWEIAFANjRpV1RCLY3IWYea/sfaGKNbRA4wXThHudfel7m4tu1Qn+K+AKg1C6UVK+8yIhp0sQE1zUKNedQmaREZL+MS15U6R7Z4XP0s7OfeAKglGjWi9UvvRMgm1GTlgZR3cnVQos87nCt78NN16QgAQMEcijC++3Ju645EZ9gsPXV81AGMg9wbPc9PqAAaxBIpJ+tlVL1b9ZwsrGLwcbka9O20nHukJ1wDOs+aPEtzaWsJt7ZPmLA9aBLj4g5RzeNg1VJxh1rqv1d23iFpMQSN2tGYfPVrLRaqV/mMHqm/GMj1QG5LK0bb5c6bFJLiQfPuf5edy7rXoZE1L8UdHbW+yoHHxYB2K9NmUF/MG1RrSWp86yLusdpwXlrhYJMJ5vM26oIG8tBxvz/KcM3+iOvqs1Z5dNQyKa/6zLh5q0J9UJ/8Lim3FihA1QxFfM2mWd3PFbd7SBdWv9dl4ONSbsmxa0Y5UB+eSYXHuAEq4IC4N1C78UToi+OVuCuBLfXlLVeUPMHg14onYj9qD9BkXPly3hq7GLea1+LhriIxeu2f6zjoXVJ+UeHr3Gu1wXb442/UAj3AJXGfQtZCThqN1g5SUOOt6WTa+16uco+1P708IvGlu/KWVdxrleMqgrwH1UCPoIvduMyUcaLGXwNevDmbokd8x0p06/zFfVY5ux1zM4RqoIfQg04XJLp2rysX/d66umySMN+s9HUzVWPsv5hVv4qGEemBm1vGWO8znzZLZXZM9hyzctcV4hOHot5wj1WOrVzaJ9QCPYr64rcGcsXYrW8dtk/t4FNjF/VrYDHqsrNT7H4xqI4+scfbj6EaAMjCWYx9rVjj+OLaiWoAIAtDuAtqxXGHsefzFAAyuw06jcpNVFIpjyyG/jVqAYA86DQsx1FHZWj0gC3q6jyqAYCshGO6V6CSytgidhfOZlQDAFk50mFU/kEdlWI7Kq4b5hQsAYBMzAvkQ4dhGUEllfLaYuwfoBYA0HzNehxYT4zp4QI9cHBMkp0c09XifZmdDa6JaLY8PWxx3ejpq1ktT5ovGQ09LTILnoZSnjFGu7NtzWzambrVVZ7tcI590c349WbMd6V1nPy76ZP2TQ/rXTB97sW5AqitoXedgtUMcVGl6wYtv/29YfrZItGV68MVa7bmbFT3OlbqYdlvfuNKfJdHCcIFgZwUd6Iom0xI6xR20+cKoPYcl/gKVSdkppDugHmorsqPER+nG6QX3cwM57LW49TbZSaFs64OH1r0lcfm9EaLkX9hjPmijrloz5+uXDWGfkzsiZyyvnSOyY8ncj+b9ofM36isNKt9W1rYeQ2dKwAveCn5JD57KM2oabrIYqzUDeDahxiSfFM8q3G6Yml/R8Rv2gnPDog9w1+WFAmLjSskfM170sqz5OJpwvtmo8dzBeAVWdN/tqNvBhqgi00WF8V7ic8Saas0n4ZllhXqO/PvcehXwL+O+dmesj/D0qruE77ejQQv9q0FG/uq5wrAO55L9spU8xugh1HL2N5LfHqBPsknCdwai/Hqpoza1Yg5SlMUftBh6LXMYZIQzvkFGvuq5wrAS05JtopU/Q3QwV9iL92XpE7rcA6rxXXyoz/8u3RXJ9ZVhm0ihT5+Ml9rtv2bbnLh2/pzwvO5AvCWAbMq6sbIf8rgGqgbrhXxtoS/P+pwc3SzorelIt7d5TiuOMZxLoVOXJv2l7q8Tl4vn7rMFYD36Cf7iwRG/qtZmf3SkHGflmw1dLWIy1vL75MeKhsSexjjrRRj+dsxlm7DHueKex+nm9j0Psc1Jj2dK4BGoSGVY+ahmDSuhLfm37ZLs47bjziMh/qpk4YIHhF7ha4kUUkD5m9tYZILUoznntj90XO6vM4eh14ed3mdZeIO5fVtrgDAU4YcrhOVvQmvMSz2Iu7rEv7+lqP9fSnHZFuN309xnRuOfh1LsXCwXeebh3MFAB6iK7kJh/F4nXClN9/hEjiasA+uU65pU03Mc1zvUIprfZB8omYuOa7zwLO5AgBPiToxvCvB7/Uk8SvLb0cTtq+//+Jof0vKMblW0StTXGvKca1uXUvvc/hCqHquAMBTFka4BD4lWCn+Zln5qnugm00+V0RJlrTQ5xzjSYPL2Hfj214rbn/9Eo/mCgA85WzESvFUxO/0LMFJ+TEXkB4wWt5F+79mXKm6sK1er6W81ltH/7rBlYzskkdzBQCeMl/sm3RtsaUk0BDTw5YV4tuUxtm1+alunbSRTsslW+x5mOsZV/brHL9Xt848j+YKADzlcITx6Awr1FDFzcbohV0az40bIE243pKI9i9mGNeo45ppM0z+R9L7//sdXxlquH/3aK4AwGMmIgyIugw0Y+Qdi9F4Y/5/1lS4JyLaTxsC2OdwuzzP2Nc7km5T85rYY/03ejZXAOApyyV5KgjNMqmnUfdJvj5eV0bKyQyrT1cUTta6AnrgK5yiWOPjByNeOrZQSz0gttbDuQIAT9kj0emZd5jV588Ftb8iov0sueaf5fyl0ImmTQgnHdMTq7tkpiCI+sl3ij1pmh7oWuzhXAGAx1yPMCBlJHTbH9H+gZTX3Oi43pTk66de6XDruERdSJs9nisA8Jgn0l1kR96MSb753KNOlt7Oue8aLjouM/Ht18wXxaTMFBjXvDwa7riqAXMFAB4TVY2rjGiNqAIxaQq/HIy43t6c+twns+PVX0s5RWqqnisA8JipCANSBt9yNGCDMQYxj41K3aANF+de3yNzBQAY+8rb7zNuDpcP/UPEbxd20cajClfVGHsAKMQ1kIdrQguELEtpwLoxolp6UCNiXBErrhQJmidmMuGq33Wg6bcemSsA8JjbEQbkz4zXbp9gPRnxN58i2h/ush1Ng3BekkerLJeZjdUkvHZcW2Pmd5Wwwq96rgDAY45EGJDxlNec1+FOiYuAuRnRfpKUv+2SfO16qS43TrhsoLpu3hkDPjcHN0o7x80ZaaVV6GvgXAGAx+jhnukII9Jt0rD1MpOv/a7EJzGLip75LG5/+sIOI6UncAfMv3+WeJ+2/lbTB2iStaEuxnZLksfUT5q/39XFy6TucwUAnnMmwoBMJTQii2R2PvqrkrxaUlQWR81vs8VcS0UPMmka33YUT9hgu1bf7Zj9DcbATUv3UTRapGSiC4PfqUNNmbDM87kCAM/RjIzPYgzWA2NIFoQM9WZjLNpGVg33/i7bP5bCgKrohuWa0LWmExrftCdZVyVw57hE+3Y+40q/6rkCAM9RY/AkpRHr9BunjWW/22VbH8R+KvVtzO90Q3Ztiv7pynfUGGw1khqZsymQKxIdJWOTN5It5r/quQIAz1GDdrRL4zVtDPWajG3PiXFRhMMoXaGGUbVZ1cefJgGZ/qad6VI3dYctetMXyGWJPiQWTpw26OlcAUCD3DrbjFFVH/WkWc2q6AbofbOi3SozG6N5oVEzp4xxbbf71bgmNO99Er/3SbOC/25W0ZclfW6adTKz6ftC4uPZ1QhrYZDHCYzvhGT3lVc5VwAAjWBryDB3ayy1AlWcf52ygAAAFbJBZpcOXJrhWhpe6to4voeqAQCqQVfwHyW/6lbKJoex/4a6AQCqIRwKujKn654TexgoAABUQDiFcV4HjobEflYAAAAqYFKKSx8c9t3fR90AANUQNsh55Yzps6zsD6NuAIB6rOxX53TdFfKjv34B6gYAqIYHIaM8mtN1LxZ0XQAASEE47bKexp2X8ZprQtfUE8JzUDUAQHVoVsr3IeN8N4NxVkPfmWf/peRTRhAAAHJYiYd995ppsptiJ2rQw8ndNPqGHDUAADXid8sKv53iYJf5//0df69RO5oRUxOTjcnsvPftYugAAFBD1KVzTGanT+hGngeyL/RSAACAmqIx8pruWNMna5F0TZ2seW3a6YTV5aMbuZozX1MK75Bs+eoBwML/ARI/Q878h3z9AAABLHRFWHRNYXRoTUwAPG1hdGggeG1sbnM9Imh0dHA6Ly93d3cudzMub3JnLzE5OTgvTWF0aC9NYXRoTUwiPjxtc3R5bGUgbWF0aHNpemU9IjE2cHgiPjxtc3ViPjxtb3Zlcj48bWk+JiN4M0JFOzwvbWk+PG1vIG1hdGh2YXJpYW50PSJpdGFsaWMiPiYjeDIxOTI7PC9tbz48L21vdmVyPjxtcm93PjxtaT5lPC9taT48bWk+ZDwvbWk+PG1pPmc8L21pPjxtaT5lPC9taT48L21yb3c+PC9tc3ViPjxtbyBtYXRodmFyaWFudD0iaXRhbGljIj4mI3gyMjYwOzwvbW8+PG1uIG1hdGh2YXJpYW50PSJpdGFsaWMiPjA8L21uPjwvbXN0eWxlPjwvbWF0aD7W+miGAAAAAElFTkSuQmCC\&quot;,\&quot;slideId\&quot;:277,\&quot;accessibleText\&quot;:\&quot;xi with italic rightwards arrow on top subscript e d g e end subscript italic not equal to italic 0\&quot;,\&quot;imageHeight\&quot;:16.972972972972972},{\&quot;mathml\&quot;:\&quot;&lt;math style=\\\&quot;font-family:stix;font-size:16px;\\\&quot; xmlns=\\\&quot;http://www.w3.org/1998/Math/MathML\\\&quot;&gt;&lt;mstyle mathsize=\\\&quot;16px\\\&quot;&gt;&lt;msub&gt;&lt;mi&gt;&amp;#x3BC;&lt;/mi&gt;&lt;mrow&gt;&lt;mi&gt;e&lt;/mi&gt;&lt;mi&gt;d&lt;/mi&gt;&lt;mi&gt;g&lt;/mi&gt;&lt;mi&gt;e&lt;/mi&gt;&lt;/mrow&gt;&lt;/msub&gt;&lt;mo&gt;&amp;gt;&lt;/mo&gt;&lt;msub&gt;&lt;mi&gt;&amp;#x3BC;&lt;/mi&gt;&lt;mrow&gt;&lt;mi&gt;a&lt;/mi&gt;&lt;mi&gt;x&lt;/mi&gt;&lt;mi&gt;i&lt;/mi&gt;&lt;mi&gt;s&lt;/mi&gt;&lt;/mrow&gt;&lt;/msub&gt;&lt;/mstyle&gt;&lt;/math&gt;\&quot;,\&quot;base64Image\&quot;:\&quot;iVBORw0KGgoAAAANSUhEUgAAAfAAAABwCAYAAADhayKKAAAACXBIWXMAAA7EAAAOxAGVKw4bAAAABGJhU0UAAAA2D54HBwAAF8lJREFUeNrtnQ+ElssXx49XkqxYa62Va1lJkhVJkpVI1krWciXJSlzJShIrWUkiyZUkkp8kWVaStXJJriSJrCRJJFeSRLKy1lru7zm/9zy/fXp2Zp6ZeeZ5n/fZ/X4Yl+6+M+87f86ZmXPmHCIAQLOxNior0Q0AAABAtTgUlS9RGYlKC7oDAAAAqI4C/1fKt6iMRmUNugUAAACojgKPy3RUzkWlDd0DAAAAVEeBx+VnVC5GpQPdBAAAAFRHgcdlLip/Ut3hDQAAAAAVUeBJRX4tKl3oNgAAAKBc2M59nurX5baKfD4qN6OyHt0HAAAAVFOR343KBnQfAAAAUC6tosinHRQ5l/tR6UH3AQCagZ1R2a0pm9E9YBko8nMeivxhVLag+yCzAFDB13X9mtIXUHiZhNRNDANYJnBQl7MeivzvqGxH90FmAZBk3DBJXwRqY3/GYhjEMAAocqvyVE6AkFmQWQAYBcifgdq4Q2bHnVYMA1jGipzDrf5wVOTPA542IbMgs0AF6ckQEnsDtfPF0MYUhgGA/yU+YUX+3VGRTy2z0yBkFgDCcMYuM0RaxE0ZC+4ShgGA3Ir8dVQOQmZBZoHlwz0yX9GF4ESDdswAQJETvYvKUFRqkFmQWWBp87MBu8xJMoeSXIFhAMCoyM94KPKPUTm2BBU5ZBYAVH9bWvQuc4VMeNPTGACAvSL/5qjIP0XlOIW5WobMgswCTcJxKt6W1Jex4EYxDAA4sToqp6Py1VGRs1PWSFRWQWZBZoHqc98wSZ8FauNyxmLoxTAA0FBF/k2UUAtkFmQWqCZsF5uh4m1JrwxtzNDSdbQBoJGKfMRDkfO7cw7tWpX3zJBZAAjbqHhbUgdlJ2sAAISBr8ZPeShydgq7EJV2yCzILFANTpLZlhTCyzIrFOFxDAMAhSnyL46KfJbq18edkFmQWaC5maDibUljGYthE4YBgMJYKUrPVZGzB/bVqHRBZkFmgeajJrtt3SS9GKCN1WR+ivENwwBAUytyPtXeiEo3ZBZkFmgeeql4W9LRjDbGMAwAlKLIP3sock7ssQEyC4DyOUPF25JeZyyGwxgGAEpT5Cc8FDkXTuNZxjUyZBYAwkMy5xrOy04LQfAbhgGA0hX5PQ8l/i81PqobZBYAVLclmew85wO08XfGQviAYQCgVHZE5YmH4n5Ljc94BpkFgOVOsy9n/dsshMAtDAMAlVLcHNzkd8gsAMpllIrNsvPYYjEMYhgAaCi9noqb03P2Q2ZBZoHm4C8qLstOr6VQaMUwANCw0+tTD8X9RD4LmQWZBZqErDR5eW1JU4nFb7qKAwAUr7ifeShudhbbDpkFmQWaj90Zi3dPjroPSx3fo3LN0MafGAYACmOXp+LmGN+bIbMgs0Dzco7MtiTfLDucljCO8nQsKu+o2IALAIDFiu65h+IuO0ALZBYAlpicNR7nqDfOn8tXTZuo+IALAAB/xR2HSF0PmQWZBarBCpmMuol61rPenkQdW6WeohxOAAD+iptPrFeoOgFJILMAEPoyFvdujzr5+ioOP3hT/u11AQsOAFBnj4fi5nzfl6h504RCZgGQwQUKb0uKd67sBNJG9Ss504LbiWEAoGGKe5rqNuQ2yCzILFBtTM8kHnnUx1dP8fXWIfk3U8KBGfJ3OAFgOSvuF46K+6usxRbILMgsUH1C25LWROUjLXYkeWlo4wGGAYBCFTdnFztF9bzWkFmQWWCJ0E9hc+k+oAXbWpf8W1dGG8cM9a2NynsqL9YyAM1Cn4fi/kfW11LylobMAkC4mDFRuxzqOp343HDi309mtKF7a8ppCWPb3gCGCizjTfZLR8XNb5f/oKV5zQuZBYCQFZnJ1la2n/Q2KJO96pOhzhuE66pGshJd0FTs9VDcb6jxKT0hsyCzQEkCez5jMfRa1MNXe3FMYvbg7Ej8v9UZbdzW1HlUUx/IT01OEHxCYE/kcRFK3N/b0D2ls48W4nDblin5HGQWZBZYRoIiSzCctjglzJLe/pTVxgFFnbsIqfpCwU9drkflblQmovLNIJzgWVv+enzlqLj5NLpnmfURZBYAVA/Eb+O92q75/GnKzv6TZa9al/r7zbKDNe10gT1XpT9nLMZ6At1VGcXNUcB2QGZBZgEveH6Mi1z8QHVzSuWwta+xQ0yfnM64qJxqJjVt3M+oOwnHHf4q/85enC2YZ0Hh68cjhrE4gS5qKGzCeO2ouHmdbV3GfQaZBfLC82HK8malacmy87ja33QT95+Mz/LC4icubD/6QQtRotZjnjVcCG5B1zSEQQ/FPUb1ON3LGcgsEILDmnHlW5RVVdr9h1gI7wzXVcycR539mGOFogq7+RPd0hAOkVtmsNtQDJBZIChjhnGszNv9qwEWwsuMhcDMONZ5GPOrcGYV/T6ObmkaBc4K5Bq5vWdeDkBmgRBMGsZyuCo/Quc0Y+tMc5/s7D3XyD6d4QHMrcLZoOn/o+ia0hU4b6zYSWstugkyCxTG3aqfwFvIHEf4Npk9PIcc2mqlbMcTDj6xGfOqIfyhGYON6JrSFDibLy5YnAyXM5BZIBR7SB+gpxI28EEyp8hjBw1+SvFFTgXsoHFProp8onVxfezhzG9WZ6ROXlRjhDeTjeaeYsy/oVtKUeDc76NUT6YBILNA4+DnhEmHyA9VOsToroh88+iCalAjtX1vDF3TUAXOSmaElkZmMMgsUFU4Wt4+2QBWag7pnrA8xJguaXoJTjhls5YQcx4yCwBPWkl/FTWC7lnSnNWM+2/oGgCZBUDz87thMexA9yxpnirG/D26BUBmAVANbpL+CQtsSUsXXRSrq+gaAJkFQDV4R/oYy2DpovPiHUDXAMgsAJqfDvJPwQeW3imGPXjhUAUgswCoAPsNi6EX3bOkeU/qlJQAQGYBUAFuEWxJIeEnQZyek0PzcXajaTnV8ltrfvbCYTHXFdg+C7DLooiTbT+m+vvGmC4q3oOX588e+c38tOe7zKs5+W4cEONaiUK37LECkFll00n1SIx3ZUM/I2uAA9Rcj0p34m85IhnHLLhB9RC0b2RNu/Y5yx5+pnqH6iFv46A4T6h+u2ILp23laHs/5Du/I/8c3nzruFvkAc+v04H6dkT6Kin7Pkl/92v67j9Uvx31PoXBluTOoChNm3jJsxQ2WTxPgmOGsUyW4/IZXQ7wbQG+Dy/CCzJpbZM/sDDYuwzGChRzcwSZ5cYO6a+sVKzTsgmP141q3dqwVWTCu4z2HlnWd47cXyHUZPPQLxuRq6Jcv1BYU0wcAdAmg90n+Vv+TjulXes4HOsJtqS8DCgm5YuoHKSFJAnrZHeZTgsZIm5yv0KgvRIFHSfA4Dez8XtvnlT8xluVPu97gI3EKC2O7PZd2t8of8Nli5zK09+Bd55tS3SsQH4gs/KxUbF55fk9Lgq6LXEiPSAn8WmRJZcVfX4lo73WhHz6LApzjPRBeP61WGtjGUrxouIzf5FbNrktnv3LtxSPU3V9jcpJuc2IT9wsgznLmS7PvNVh5ijhLaUvaxUKiCf6kGHhpPv4bo72WxRXidOys9QRJy05IX8bMnwqT8gpRZ28cEwJOV5Q8bmVyx4rEA7ILH9GFSfuSfr1mjzNOrmFuqa5tbJRNHyD1an493uacTxvqOu2haxQ3ZixQu6T78sb9juGz+fJA5H+fv9ofntSjj9WfIf1No091vyAGYItycQ+Wnw9/JmyA9+rrqd8TyHvFFcxNoPOu+GPmnE/6Pl9emSXma7vnsU82l+wAi97rEBYILPcaVfcKs3JLZ0NN0WpzSnqWJHje63TjOULzd/H18t8bb9BbgkGUweHJw7fSWdG8z3IbLbcTKhuKT6lbkRqNh/S2T/uYc5rUdlePlN26NEaqZ9sudKrUEhfyT5ftGkH65NzulujvF+S3XO09gIVeNljBcICmeXOxpRy4MJOXzsd6tDlq38U4Pupbu3mFUp4d0J5t2qUp+sNzKTmd/nmc7+uqMt2MzGUOozluor6A/NeyX9InbfZxl7SE+BUt5sW25dnyc1eo4tg9cajP1hBv9YsQJc0fK7XaFUYKxAeyCw3tsjJOb0GtjvWowv4dCrAd7ykqXtP4m865JDgclCxYUbTtq8PzltFXbbUEmN13+YDpuT0nZj71idX293amZynhl7NhHMVXLonOFc8+kSXCOWGYz2hNhTNMlagGCCz7OEnVqpXIH0edR0gP2czG/Zp6j6R+JvYbNIfsH96NO1O5ahzVlFfj4fcynxCttWwEBDIw36XaOvYxNcoKm/DIYdrMNVifODxW8Yph9djghZSO8JxcXk7XSO9TbOKYwWKATLLHt7MhHwapbr5+Bbou7ZoxnRc/v9xz0NBFqc07V7IUafq2dhlj41Spm/CpGExHML8/4UhTT99dbhqOa34/Aeyc7pplb9VPfnq8Pg9qucUPs4ouuvMZ4716J4FzVdwrEBxQGbZwWatV4o+epyjTpXZbSzgd1a9DWc7cLds5D/RwjPPUOgc2HblqFO18Z8ls5e/apNqPEztNCyEt5j/i06+OjvJMYerGtXVym7Lzz/QtD/s+ZtUp2YfZxTdE5BRx3p09rWfFRwrUAyQWfmUbfyO25cJCvdiRcUdw2GA/7svcB+tIbUzZN6XDLr36c8t6+XNFz/XM95gsoC9rSk9mP//hzv8jWZA3lsOSLtmV3bG8jscCSy02iicM8oXCuMtfoPyX4s2w1iB4oDMsmMvFeNsptoYh3QmO2zYoBURXU/3dPV+znr3GX7HTUzPxnLWMBg27yc7NVdD5yzb58//0LQ/6PmbdKddn6hDujCBrtf6nwOc5MseKwDKpkWzlt7mPFVuUNT5LvB330x6M1oRuQh0J+WjAQ59nwyy6BSmaWPoJP117DeLBbFdcULlq1kXRyidJ/XrHL/rCoVzRtEpcBdhscuwcLsqNFYAlI3OeXMgZ73DlP+ViQ0q09VEAe2wPNA533YFqP8kmeNZ4LljA/iT3OLsxnAc3Au02L7yUnaytmzKeaLUoTpl3vGsSxfD1wWdI8mNCo0VAGXTRWqb7qsAdasi3w0W8BtUeRE+FtCOzp/ifaD62Rn4Q4YSH8CULY52zW7QFKOWnSJGFCe5fzwVrs5BjK/UV3r+rg0UNurQ3Zwn8N2az/M1YFuFxgqAsrlOxXjntys2BvOyhkJzgdQ3cSsDt3NZ01dXA7axN0OB843hNkzbYhgxdPyz1E5rQBRZ+jqZgwEMkZ/tqcvQ/vUcv0uXfs836pBuJ2tjT1+luQ1gZbyjQmMFQDMcOOY0G+G8c1r1VnqqoN+hcwALnWJY5+wa2tP9boYS5wNEB6ZveN4YOp2vazlC0KRi0XyQ/583OtF5Q/u+z5lqpL7yzrsYVW9zbRy/VM9GuD/7KzZWADTrgeN8gLo/aNZVERzU/I6zAdv4TdNG3qQsKlpJb2YMGUseJNhA9vli2duQowUNU1ib6UcKn21J531+KcAkTacD5ffb3YaNhOrZGAel2VXBsQKgbHR5tfPO80adiJlOUkeajNMRh+JogxUp+zJNZ8gmBCFqwADH3t+H5JS4uqD2NxvazxP56GXgE30Sfr6SThzCkc+O0EL0JLaZHdYIm0eUnR2sGccKgLLRRTEM8cxLFc2tCJs0kTo6ZNKsFsq8NUGNf97Vb3G4gPkuECa7xcEGtH/c0P6JwBNoLvDEYdv3pMOpmK/vByo8VgCUjS4ASl6HrN9JH1EsNMOJTf9pTbshHL5WkP7p66aCx+lshizEk9VAPCc3j+bQjFHYfNimCGWh31jyIoifnPD76zty8p+RhTMtO232Nt26BMYKgLLRhSDN88yLT9i6Z1Ch7d/raSGGA1/N68xixwO0NUD6PAmN4IVBXiHTYSBM9opGXHNMGdpv96jPFFTgWKDvXKNf31O/9/yuVRsrAMrmGYW3f19InLaL9NSu0YJpL5nKWBV9cjxAezc1fXXbo65L8t1dDzg6efUdUzkMc4ZObgQ/Ayql7gwlF8KZi53YnqTq3bNMxgqAZj1w+G5g49gMrMRVQZZCvv+Or5XZ1p70AL9XkIJ7r+mr/R51jZGfCVKXynkWU3lpKIVQ7ddkB62zSX8xfLbToY2nJZ5+ocAB5FW4+b9RTr9PZQ2n635j2MS7xpKI02bygSVt7tL5AWWZxUzPwHTPx+bl+6tk24ihvjhqnKspUOePNIOpXOyO1vcKO83ejIk4F+gEztdFbNvReWrrwqdul8lkczrXvT/dvkzGCoBmVeCum2hWcJ+lcHARVZCmW4rPrRaFf9ehrdWJ0/CQQbm7OKYelTpXaf7/AXJzyrshp/6ODNnj6r2+ksLntwAJJgxK4fecdZ9LXE/p+GZov8exHZ60Vx0WwwZacD7LcyXFE/9IA07iZY8VAM164HBJsbpOFPdM4kSp8p05oFBG7JTKT9ZcrtbjOBC6Z7EsN1ThkW8bbg5mM9bqLU0/jWg2A6b32TVSR3u05V/LzRHw4LRBKTz2rJOvl+Kr7CzP7/uG9m3Sa8YZiWKvRt0VejpFH1+bfxKl3JJz958M5XhZdvO1JThWAJTNI8oXvWxX4tCQfNI5nrEp4OvqB/LZbofvG0db+5ih9FWbc1VikxbZQLw1nL6J1KY+VdjnOIb5A0Nd3eTvS7SGiovHAeQqad6gGFwTf+yhhRy9Dyk7CILJa/w76e3TnQnFwxM9tuvoohulP8vPRn7IbtaWB2T/5ntG/v6Iwwah2ccKgLK5SPqkR6Y82i30a1KPw6n/r7pdizfhq2khPHFvSqmfkXXOB4l0as6dIgd4zWa96z6j+V3pPAmTUl9W/gWdc3DyYLFPftMXMtv004lKXAJsHaLGxZZftlw2KIU5S8Wwln7N533b8hSalV2LY+sOSl01mbgXExM0rYR1p+T4TXmfKK15cvceZ/vQGwclnuxDvkZbX/GxAqBsegzzn0/HwzK/KSEvztGvpjrVVbFKBg3LKT1e82kzXNpcxzLlmsia47Tw3vukxe/qJb2tuEPk5AOH+kxmST4Vn098514PJWwjO1UxOWw2H8ARvop5maGE/hbl0JFSvgOiAGLFOUvuQQhGPZQil2nF5Ju3VKi+EdG2UvZVuq7My6JvqfBYAVA2E57r77tB8WR99pSl0k8XW2e3Gpn9geJy37K+acs+sUknfEnTl9sz5NQYhUvlDCxOws89F0bSDuv71vqhY1tfSP2kISsbDi+SXR7fryY7+XlZuCNyBXXLYbEkM4NtqPBYAVAmvDH96jjf2Sb8m6fCO6P5TJYCZ3u9S8avSxn1sQOZbZ4DG3PfScu6xgwHkospOcJmDA6Y9V5x2BrA1C2WmkxWF4U0L8q3N2fbPNEvW7Z5h/TPpkwxeCfJL4kIfyYOC/iJFnu81mRTwE/Zflr+BhZA3RUdKwDKhhXFO4s5z4rEJvvVmOam7qjhM1fIHCp0leNvajNsTB473tztNHw3Nju6vFp5mJAf0+R2AzkvcrETU7ZxrJKrDlaUbMOYkd3mrFydPJKTJ0f0aS1gYV4UhRm3y5OGr4XZbmNjR74gJ+1ZOe3eJP9Y5LtpwTHuFWW/t2bFOkT6kI/pQBG1Co8VAGUfOI6Jcovn/U9Ze1ccb9o6Za3E8oZNTTYOrqOykZiV7/CE8l0T86Z+Quqakd9yxLOufvl8XNdLOeC4BqFhWXo3tYHgOgZFtrxO9T/3x7hsftoxTUFZ7E8pW1cFuIOy7dVH0M0AAABAOPro17i963LUxbYmnXPdX+hqAAAAIAx80k7aoi4FqHOfRoH/RHcDAAAAYUg/awv1blHl9DKH7gYAAADCkE4XGirIyUZSv2UHAAAAQABmqLhUnWlb+CN0NwAAAFCMkg0VI7xGdtmBAAAAABDgBL4tUL2babH9uwPdDQAAAITh75SiPReo3usF1QsAAAAAWpzilCMRteWsM51tiCPNrUBXAwAAAOHgkIGfUwr3YQ6Fy8o7maf8LSHEIAAAAFAIrHTTtnDOALbRoQ5W0ukELex1jpjkAAAAQIHsUJzE4/CnR+T/JzMOsbc6ZyrjZAac3SiZtYcjux1FlwIAAACNga/TR8k9/3BcpqIyTO6pBQEAAAAQAH7DzalFOVXpfaqnKeU45nHqTr5uZ2c3zjnOKfY4B3E3ug0AAPz5L6xCVqJnLk6RAAABEXRFWHRNYXRoTUwAPG1hdGggeG1sbnM9Imh0dHA6Ly93d3cudzMub3JnLzE5OTgvTWF0aC9NYXRoTUwiPjxtc3R5bGUgbWF0aHNpemU9IjE2cHgiPjxtc3ViPjxtaT4mI3gzQkM7PC9taT48bXJvdz48bWk+ZTwvbWk+PG1pPmQ8L21pPjxtaT5nPC9taT48bWk+ZTwvbWk+PC9tcm93PjwvbXN1Yj48bW8+Jmd0OzwvbW8+PG1zdWI+PG1pPiYjeDNCQzs8L21pPjxtcm93PjxtaT5hPC9taT48bWk+eDwvbWk+PG1pPmk8L21pPjxtaT5zPC9taT48L21yb3c+PC9tc3ViPjwvbXN0eWxlPjwvbWF0aD6ltG3+AAAAAElFTkSuQmCC\&quot;,\&quot;slideId\&quot;:490,\&quot;accessibleText\&quot;:\&quot;mu subscript e d g e end subscript greater than mu subscript a x i s end subscript\&quot;,\&quot;imageHeight\&quot;:12.108108108108109},{\&quot;mathml\&quot;:\&quot;&lt;math style=\\\&quot;font-family:stix;font-size:16px;\\\&quot; xmlns=\\\&quot;http://www.w3.org/1998/Math/MathML\\\&quot;&gt;&lt;mstyle mathsize=\\\&quot;16px\\\&quot;&gt;&lt;mover&gt;&lt;mi mathvariant=\\\&quot;italic\\\&quot;&gt;A&lt;/mi&gt;&lt;mo mathvariant=\\\&quot;italic\\\&quot;&gt;&amp;#x2192;&lt;/mo&gt;&lt;/mover&gt;&lt;mo mathvariant=\\\&quot;italic\\\&quot;&gt;'&lt;/mo&gt;&lt;mo mathvariant=\\\&quot;italic\\\&quot;&gt;=&lt;/mo&gt;&lt;mover&gt;&lt;mi mathvariant=\\\&quot;italic\\\&quot;&gt;A&lt;/mi&gt;&lt;mo mathvariant=\\\&quot;italic\\\&quot;&gt;&amp;#x2192;&lt;/mo&gt;&lt;/mover&gt;&lt;mo mathvariant=\\\&quot;italic\\\&quot;&gt;+&lt;/mo&gt;&lt;mover&gt;&lt;mo mathvariant=\\\&quot;italic\\\&quot;&gt;&amp;#x2207;&lt;/mo&gt;&lt;mo mathvariant=\\\&quot;italic\\\&quot;&gt;&amp;#x2192;&lt;/mo&gt;&lt;/mover&gt;&lt;mi&gt;&amp;#x3C7;&lt;/mi&gt;&lt;/mstyle&gt;&lt;/math&gt;\&quot;,\&quot;base64Image\&quot;:\&quot;iVBORw0KGgoAAAANSUhEUgAAAhAAAACZCAYAAAB+IAOwAAAACXBIWXMAAA7EAAAOxAGVKw4bAAAABGJhU0UAAACEKvHVpwAAEZpJREFUeNrt3QFkltsfwPGfySSJSZJJTHIliWRyJTG5MkkkkySRXNckkSSZxJXJlYlMJpORmZnJZZJcyWWS5JpIkkzGJDOTuP/n/N93t2dP7/v+zvPuefec85zvh8N1e9/3ec45z++8vz3vec4RAQCg+PqjspZmAAAAafwblTdR2UlTAACANAmEKQtROU9zAACANAnEYhmPygaaBQAApEkgTJmOygGaBgAApEkgFsuNqDTRRAAAIE0CYcrzqGyhmQAAQJoEwpTPUemiqQAAwKJjUZm1TCRYMwIAAPxns5R+qrBJIlgzAgAALNFjmUSwZgQAAFhif1TeWyYSrBkBAAD+0xKVEcskgjUjAACw9G/BykKszEXlS7mk+QzWjAAAILAEIqvCmhEAAJBA1FVYMwIAABKIuhKI41wiAACQQKT5CWMzlwcAACQQtuW6MIkSAICgrZHSstW2j3Hup8kAAAjbLiktV22TPIwKC0kBABC8y1H5ZpE4fI1KN80FAEDYWqPyVOzuOkxFZQdNBgBA2NJs531PSvMjAABA4FjbAQAAZJ5AsLYDAABIlUCwtgMAALBOIFjbAQAApEogWNsBAABYJxCs7QAAAFIlEKztAAAAUmFtBwAAAGTnYFReC5NiAGIDAFIwv22Z37gmo7KW5gCIDQCw0S7fd1d7HJXVNAlAbACAjfPy/VGdR1FZRZMAxAYA2LgfGyjHGCgBYgMAbJhB8Uniry1u2QLEBgCozESxydhA+VSYPAYQGwBgoSUqL2MDpfnvTTQLQGwAgMY89/4qNlB+jMpumgUgNgBA0ybfH2EzZSEqZ2gWgNgAAM0X+XEr1yEp3coFiA1iAwCWMJPD7lYYIOO3bQ/TTCA2iA0AjTNeY7DxvZhn4rfRxSA2iA0ADJJpi/ktuD8qW+lqEBvEBgAGyXrKXrobxAaxAYBB0raMCo+ygdggNgAwSFqWv6Oyiy4GsUFsAIDRFJVTNQbHWeG5dxAbxAYAVLFQYYCciMpGmgbEBrEBAJXsqjBAXqRZAGIDAKoxq+m9jg2OM1E5QLMAxAYAVGNW2nseGyDfRmULzQIQGwBQzaqoPI4NkGawXE+zAMQGANQyEhsg/4zKGpoEIDaQq+ZYAZx0MzZAPuJiBYgNrLgJCWNlVrPM+0KszEtph1tTJqX0uDQ8cSoxQK6iSQBiAyvuloSzvHu10sll4I/d8v2ZdvMb72qaBCA2kIujgScPT7gE/GH+mnpb7rgXUVlHkwDEBnLTGngCsZ1LwC9no/IuKhtoCoDYQO4+B5o83KXr/cSEFYDYgBuGA0we5qKyia4HAKB+VwJMIK7S7QAALE9nYMnDB2GCMgAAy9asfOHOe1af+0p9TtDlAABkY0r50t3mST12KfV4QVe77Vqssy55XpetUbknpR0Qv0ZlOio9dDGIDRTMA+WL95gn9Xiq1ONnutpd5pni+VhnDXlcl/1Smqlb6SLso6sRcGygeM6J/488HlbqMEI3u20o0WEvPa2H2bjoY40L0dyN4HE7hBgbKKa9ypfvX46fvxmP3yhj9la62e2/2CttYOLjF+0J0TdmIYFAiLGBYmoqX5O+/tF0URmzb9LFbl98r6U4S4UOChNxQGwgLM+Uca/d0fNuicpsjfM2/8bS8A67UKPzjnpYn+dKIF2nyxFobKC47irj3llHz7tXOe/zdK27zLr9nwv2ZbsgbMACYgNh6VLGvUEHz7lNav/08o/wU6HT7ikX3UPP6rNWqQ+T3xBqbKDYtivX6z8OnvOocs6ddKu7tEU7THnjWZ0OKvXpptsRaGyg+Oal9uTxZofOdZ8SX0/oTre9sBgkfZttflxqz0RuodsRaGyg+MaVa/aQRzG2g+5011mx37xkj0f16ha/fgMEsQFk5YZyvV525DxPKud5j650l/krfCbFIHnco7rV+t16H12PgGMDxXdEuV6HHThHs5NmrYX+zArCm+hKd92SdNun+rSIx3CVOryi2xF4bKD41ivX6ycHzvGaco5X6UZ3mZm68cdmvloMkj6tQf6kSh1+pesReGwgDB+Va3ZDjue2SarvUWTKh/IdCjgqvtvZdDnb0wbJDx7Vr9Jz+7NclCA2GqpWG2FlPVT6I88F0PqVcztF97krudDIaSk9Z2tzq3aVJ3WstCgJt5lBbJBAhOKCuPmz2w5hjR5vrSn/tbTYWZPl/99iOUj6MAFxtVR+1G4L3Y/AY4MEIhy/KP3xKKfzeqqc1890nbuSj/fsiv3bnMUg2eVBHduF1QJBbJBAhK1Zai8PPZ/DOWl385hL5DCz3nh8Qlh/4t+1xUdMueNBPStdpDynD2KDBCI0r8SdRZrMYmtTUnuBv610mbvig6CZZLg+8e93pBizzZOrUD6j60FskEAEaFDcuWvWLTwK7a3kX+W/VXjNCYtBctaDup4WtlsGsUECAW2lx/4VOg9tYTYTO+voLjeZ2eFvRV9Maa/YTRZrdry+fcJGRyA2SCCwW+mTv1foPG4q53HBgbZqLp/HX1KaH2J+UjH7dAT/SGnyOfb9NQbTbxaD5C+O13dQ+WsSCDU2SCDC0iS1F0JbiY3g2pTYeSP5b0bXVj6Pauf4ewOOubr8XTWulFw3E2uVpTPIHyivn7IYJF3PyEbk+yJAzYwhIDZIIAKW92OTw8rxD+fcPpultLS3Ftt7G/iHbrXSl/fF80CWbk7Sqrz+oUWl+h0PGLNVrVmyuoOxA8QGCUTgbiv90sjl/duVYz914A7NC7H7efLPDI97xuJ4T/O+M7MvcUKXLN5zbYUbEiA2SCDQOMeUfnnQwGNrX847c26bC2K/YZ75GaYlg2OaeSkLoi+Nn+deJf/PXF7HTmjKMps5YtGQX4jJup2UdLs8ulx8RWyQQIRki9IvjZporj25NJBzu5iVZ2dTjnnLfaLPJCDvlWMslJMMpzKrgxldbIulhbgkgfAUsUECEZovSt9kvclgs/JFaZ5yaHVoHDATTa9I6VHSpvJdm0rJxe1lHvORxfhxMu+LZUOi8uMp379gUclDxCQJhIeIDRKIEI0ofdOZ8fGuKMe75kCbTMWSmQMV/r1Dsl0szmZX39suXCz9icyqLeX7H1tU9BwxSQLhIWKDBCJE2pfX1QyPtVG54/GxAXc80tojdqtxJuN9qs7jHRC7SZO525U4qZ46PmPAorL3iUkSCM8QGyQQodI2sRrO8Fh3lWOddqA9esVuk8Xk0xJzdRzL/FSjPSaa+6TJRfFZr+/qzPROWwyST4hJEgjPEBskEKFaq/TNTEbH2a4c56Uj7WEmjpqnKrTNu9rkxycx0jDzKZ4rbTIvS3f+zU0yW6p3xqi2j/ziTFGQQPiC2CCBCN07pX82Z3CMCeUY+xxoh5/K5zJk+frkvKdVKY5122K8OOHCxdGSuE0ysYzParb8AtlETMIDxAYJBJYunNaIRxS15HrUkXb4TdKtwJlcy8J2deMui3HilisXR2/iNsv2ZX7etEXlO4lJeIDYIIHA9y/ORnyZJddWqbQI01ZH2sEkDmkelRxN1GWN5V0O7dFZZ37q3C5LNyvpzeAztcd+XNlBDSA2SCCg26/0z2NHk5O8DaZMIMx8E23fHLNGxnpXKvgkdmLT5Qos1+8Wg+QgMQnHERuVfZFizMNhVVx72o6y9c7dMTE1U+NzZ136sqzDvUR9tFVrtZ+KzJMcO12pXPJ3lqxWsTpmEbyTxCQcRmyQQGCpScl+bwotofb9btwdsX8Ko9vimj3uSsXMrZQPsRN7nuFn7xBmm8NfxAYJBH6krWOSNsneIrVXZ30jOe8omYE+WfrIZTXtyh2erH5Czcx1BwJ4KzEJBxEbJBD4UdYbXA0pn3ekAG12OVafz1VeYxaB0iZXT7hUqTaxW5e/0eUIMQnHEBskEKjv7tmLFJ/VrnzWs4K02TnRF9zSlrg3a3A4NQ9kzJEAvkJMwjHEBgkEqquVXJtb8LYLJTViPoWLziQSgaQe8WjSpHHIoQAeIh5BbHgXGyQQ4dK2lO6w+AxtkaSBArVXPIF4VMd4c8ylypjs8K0s3VGwUb+19lg0zkviEcQGsVHGOhDuu6n0U7fyfrMS43upvbdDa0ETiPHY/zdLf88qbXnTtcok91lv5AIdxy0GSXPLq4mYBLFBbJBAeOGo0k8PlPdfUt5/rWDtFU8gxmJJlPYTzoRrFTHr68/J0hmhjZyYsUfsbiNuJyZBbBAbJBDexIq2tXQ1JqZq/fz1Uerb5daXBGKk/P/6lTY0d0JbXKtIcoWrSw0+XpPlIHmUmLTGbpzEBgkE8vZJ6at1Vd6n7S55uoBtFU8ghqNySvRJk8794bCvQpbYvALH/WAxSN4gHkkgiA1igwTCG8OSfjO45L4yocz5OZOo47xvfzRU2ulspTI9m42DHhKPJBDEBrFBAuGNy5J+HoP29MaBABIIrVx3sQLnEyf5agWPfcei0d4SjyQQxAaxQQLhjU6lr0YSr+9QXj9a4LayTSAeuXjyZonMz4kTPejYFx5PYpBAEBvEBgmEP5pF/x0/7rVyjRd5S4NrFnFu9vxocfHkk5ufPFnh49suzNNOTJJAEBvBxwYJhD/+UfprS/l1Z5XX3SpwGx0Qu8XMfnLx5PdK/suDrrEcJI8TjyQQxEbwsUEC4Y9B0VdQXCu1N4lq9OPSeTJ76sxYxPdhF0++0uSw+zmdy5xFI/YSjyA2go8NEgh/aHcWzDbW2q62FwvaNuYx1imL2O5xtQLJWbJfY7eUVtqERUOOEI8gNoKPDRIIf2i7aZpHFmttvPVGiju/55FFXI+5evJmMEw+a3o3x/O5b9GYM8QjiI3gY4MEwh9N5eS7iNvVL8ctsZs0uc7VClT6q2ZHjufTY3lBbSAmQWwEHRskEH75q87k4VlB2+OURd3NvI9trlbgXIUTfpHzOZ0Wlu0FsUFskEAUzR2pL4HYWcC2+NnyjsxhVytgnqWttFHJ7zmfl+2TA/eIRxAbQccGCYRfuupIHgYK2A5ma+5PlvVvdrEC5pGwl47+9XLVsmFNB7CgFIiNcGODBMK/xDxN8mAmVbYWrA3W1hhfKhUn43hc3J2skuZ3stPEJIiNYGODBMI/8ymu4Z4C1n9UqfNXl69jk/2Mibsb8pyVdBnqpwJmqCA2iA0SiKIas7x+p8sxWSQ2k6B7XbyOzW0QM+PznWXnme1X96zguXWIvuVrrYHS/LW1itgEsRFUbJBA+Oe65bV7pmD1Pm5R5+6onHDpOl5VHnzm6xyAzMp3ZpGLB+WKZXVOZllTs+DNS1nes8HJWz+TURmS0gxXgNgodmyQQPjniMX1+qpgdd5jMc4srm571aXruFmy24ugz8FzqlZOEqcgNgofGyQQ/mmxuEYPFKi+G6X2/h6m/B2V1eXXD3AdAwAQNpMUTIr+M+PG2HsekkAAABC2h6L/tJj8SXGMBAIAgHDZrNlytsL7/iSBAAAgTDYTRe9Uee+MeLCQFAAAyJbZt+OLkjyYBeGqPVqdfO9qmhQAgGIzu+C+V5KHj1J7t9zk457sOg0AQIGZOwraUvNmb4/dyucsSHEfaQUAAAkDks0aLMn3dFoe/1pUfqUbAADwx3mL5OGW5Wcl39dl8Z7FXU4H6AoAAPzwi0Xy8DjF5yV/wui1eM/NFMkGAADI2baofFaSBzOpcn2Kz5yTHzfvq8UsDb745MYWugQAALeZpOCN6Bvu7Uj5ucnPnFdev7j991u6BAAA902I/tPF0To+d6zC53RUeW17VL6VX/MHXQIAgNv6LJKHG3V+9t0Kn/W8wus2SWlNicXX7KNbAABw11mL5GF8GZ/fVeUzh+T7HIdDieThHd0CAIC7zKJO35TkwcxhaFnGMVotEpRkuUjXAADgpjb5caOrZDFPQ2zL4FjPUiQP08J+GQAAOGldVKYsvswPZXS8rhQJxDG6BwAAN41bfJFfzfiYNnch+ugaAADcdNPii3y0Acc1T1m8I3kAAMA/ZofNDouytkHHNz+dmIWizCJRZonrT1EZjMrelaj8/wC5axmxURdVCwAAAaZ0RVh0TWF0aE1MADxtYXRoIHhtbG5zPSJodHRwOi8vd3d3LnczLm9yZy8xOTk4L01hdGgvTWF0aE1MIj48bXN0eWxlIG1hdGhzaXplPSIxNnB4Ij48bW92ZXI+PG1pPkE8L21pPjxtbyBtYXRodmFyaWFudD0iaXRhbGljIj4mI3gyMTkyOzwvbW8+PC9tb3Zlcj48bW8gbWF0aHZhcmlhbnQ9Iml0YWxpYyI+JzwvbW8+PG1vIG1hdGh2YXJpYW50PSJpdGFsaWMiPj08L21vPjxtb3Zlcj48bWk+QTwvbWk+PG1vIG1hdGh2YXJpYW50PSJpdGFsaWMiPiYjeDIxOTI7PC9tbz48L21vdmVyPjxtbyBtYXRodmFyaWFudD0iaXRhbGljIj4rPC9tbz48bW92ZXI+PG1vIG1hdGh2YXJpYW50PSJpdGFsaWMiPiYjeDIyMDc7PC9tbz48bW8gbWF0aHZhcmlhbnQ9Iml0YWxpYyI+JiN4MjE5Mjs8L21vPjwvbW92ZXI+PG1pPiYjeDNDNzs8L21pPjwvbXN0eWxlPjwvbWF0aD4auT2YAAAAAElFTkSuQmCC\&quot;,\&quot;slideId\&quot;:484,\&quot;accessibleText\&quot;:\&quot;A with italic rightwards arrow on top italic apostrophe italic equals A with italic rightwards arrow on top italic plus italic nabla with italic rightwards arrow on top chi\&quot;,\&quot;imageHeight\&quot;:16.54054054054054},{\&quot;mathml\&quot;:\&quot;&lt;math style=\\\&quot;font-family:stix;font-size:16px;\\\&quot; xmlns=\\\&quot;http://www.w3.org/1998/Math/MathML\\\&quot;&gt;&lt;mstyle mathsize=\\\&quot;16px\\\&quot;&gt;&lt;mi&gt;&amp;#x394;&lt;/mi&gt;&lt;mi&gt;K&lt;/mi&gt;&lt;mo&gt;=&lt;/mo&gt;&lt;msub&gt;&lt;mo&gt;&amp;#x222B;&lt;/mo&gt;&lt;msub&gt;&lt;mi&gt;V&lt;/mi&gt;&lt;mi&gt;a&lt;/mi&gt;&lt;/msub&gt;&lt;/msub&gt;&lt;mfenced&gt;&lt;mrow&gt;&lt;mover mathcolor=\\\&quot;#FF0000\\\&quot;&gt;&lt;mi&gt;A&lt;/mi&gt;&lt;mo&gt;&amp;#x2192;&lt;/mo&gt;&lt;/mover&gt;&lt;mo&gt;+&lt;/mo&gt;&lt;msub&gt;&lt;mover mathcolor=\\\&quot;#FF00FF\\\&quot;&gt;&lt;mi&gt;A&lt;/mi&gt;&lt;mo&gt;&amp;#x2192;&lt;/mo&gt;&lt;/mover&gt;&lt;mrow mathcolor=\\\&quot;#FF00FF\\\&quot;&gt;&lt;mi&gt;v&lt;/mi&gt;&lt;mi&gt;a&lt;/mi&gt;&lt;mi&gt;c&lt;/mi&gt;&lt;/mrow&gt;&lt;/msub&gt;&lt;/mrow&gt;&lt;/mfenced&gt;&lt;mo&gt;&amp;#xB7;&lt;/mo&gt;&lt;mfenced&gt;&lt;mrow&gt;&lt;mover mathcolor=\\\&quot;#FF0000\\\&quot;&gt;&lt;mi&gt;B&lt;/mi&gt;&lt;mo&gt;&amp;#x2192;&lt;/mo&gt;&lt;/mover&gt;&lt;mo&gt;-&lt;/mo&gt;&lt;msub&gt;&lt;mover mathcolor=\\\&quot;#FF00FF\\\&quot;&gt;&lt;mi&gt;B&lt;/mi&gt;&lt;mo&gt;&amp;#x2192;&lt;/mo&gt;&lt;/mover&gt;&lt;mrow mathcolor=\\\&quot;#FF00FF\\\&quot;&gt;&lt;mi&gt;v&lt;/mi&gt;&lt;mi&gt;a&lt;/mi&gt;&lt;mi&gt;c&lt;/mi&gt;&lt;/mrow&gt;&lt;/msub&gt;&lt;/mrow&gt;&lt;/mfenced&gt;&lt;mi&gt;d&lt;/mi&gt;&lt;mi&gt;V&lt;/mi&gt;&lt;/mstyle&gt;&lt;/math&gt;\&quot;,\&quot;base64Image\&quot;:\&quot;iVBORw0KGgoAAAANSUhEUgAABd8AAAE2CAYAAACQkuuQAAAACXBIWXMAAA7EAAAOxAGVKw4bAAAABGJhU0UAAACjj/tgzAAAT1RJREFUeNrt3Q/oVWWaOPAXEYkQ2WillYokIkQkhDbaaMUJJEJEJCZcaSSjISIkQoI2+kUjMmy0MRtNtISESIjQijO00gYREREiG6204UiDSIhICE444ogjnN/79r2u1/u999z3nvvv3Hs/H3hhpu+955z7ntd7nue557xvCADkuiG2VbH9LLZ/im1bo/2i8d/u0kUAAAAAAFDu72L7eWy/je0Psf01tqJLOxvb/tg26T4AAAAAAJizMMwVzj8JecX2svbHMHdX/ELdCgAAAADALEoF8u2xnQr9Fdzbtfdj+xtdDAAAAADALElTy6S71IshtsNBAR4AAAAAgBlwW2z/FYZbdG9u/6HLAQAAAACYZj8L1aaYORnbZ7H9d6g2J/w/6noAAAAAAKbR87H9JeQXzFOhPU1Nc0PLdlb1uJ3Ufqv7AQAAAACYNv8e8gvlZ2LbFOYWY20n/fezobfi+/86BQAAAAAATJPdIb9I/j+x/W2X7e0K1aatAQAAAACAqfCvIb9A/sfQvfC+OrY/B8V3AAAAAABm1Ashvzj+p9ju6rK9xaHaYq2pfeF0AAAAAAAw6dJCqb0Ux3+esc1/C9UK76ntcUoAAAAAAJhk6Q72XhZE/c+MbaZFVqtMN3O1bXJaAAAAAACYZGmKl9yi+F9iW56xzZ+F6oX39EPAYqcFAAAAAIBJ9avQW2H8t5nbfSFUL77/1mkBAAAAAGBSrY7tryG/KJ5ee1fmtn8VqhXeT8b2t04NAAAAAACTqpfpZlL7jx62vS30XnhPxf2fOS0AAAAAAEyqX4Tei+Oretj+baG3u+rT4qwbnBYAAAAAACbVDbGdCr0V3g9X2M8/Z277f0P+dDYAAAAAAFBLuUXx5vZMxX2tC3PT1fylZXtnGv/9n2Jb6JQAAAAAADDJ0mKmfwq9z8U+iEVQF8e2PMxNSaPgDgAAAADA1PjX0Ptd7/+l2wAAAAAAoL0013ua7qXX4vvPdR0AAAAAALS3PfReeD8bTBEDAAAAAABtpbveT4Xei++7dR0AAAAAALS3LfReeE9tk64DAAAAAID2DofeC+9/ie1vdB0AAAAAAMz3D6HaXe97dB0AAAAAALT322DKGQAAAAAAGJiFsf0pmHIGAAAAAAAGZkOodtf7f+k6AAAAAABo7/1Qrfj+C10HAAAAAADzLQ7VppxJ7TbdBwAAAAAA86UFU6sU3v+o6wAAAAAAoL39oVrxfbeuAwAAAACA+RaG6lPOmO8dAAAAAADa+FmoVng33zsAAAAAAHTwb6Fa4f2krgMAAAAAgPb+EKoV3/9F1wEAAAAAwHzLQ/UpZ9bpPgAAAAAAmG97qF58/xvdBwAAAAAA8/1nqFZ4/x9dBwAAAAAA7f05VCu+/6uuAwAAAACA+VaE6lPO/Fz3AQAAAADAfC+E6sX3v9V9AAAAAAAw33+EaoX3/9Z1AAAAAADQ3slQrfj+77oOAAAAAADmWxXM9w4AAAAAAAP1y1C9+H6b7gMAAAAAgPmqzvf+B10HAAAAAADtnQnViu+/1XUAAAAAADDfXcF87wAAAAAAMFDbQ/Xi+3LdBwAAAAAA8+0O5nsHAAAAAICBOhmqFd/36zoAAAAAAJivn/ne/0n3AQAAAADAfKmAXrX4/ne6DwAAAAAA5ktTx1QpvP9R1wEAAAAAQHupiF6l+L5H1wEAAAAAwHzLY/trqFZ8/6XuAwAAAACA+X4Rqs/3vkL3AQAAAADAfP8aqhXez+g6AAAAAABo72SoVnz/d10HAAAAAADzLQ/Vp5zZpvsAAAAAAGC+baF68X257gMAAAAAgPneD9UK7yd1HQAAAAAAtHcqVCu+79F1TLs40BfG9kFsa/UG9R2nRRynRRynhXEKIHYAsQMAQE3cFcz3DmUJ9AuxFbGdi22VHqGmCXQcp0Ucp0Ucp4VxCiB2ALEDAEANbAvme4eyBPrG2I43kugzsd2uV6hhAh3HaXG8kUTHcVoYpwBiBxA7AACM2b8H873PkpdLzulLuqdjEr0ytouNJPr72JbpFWqYRMdxWlxsJNFxnBbGKe3sKLkOvKp7EDuIHRA7gNgBAAbHfO+z46WS8/my7umaRD/WSKCLxt1skhPqmEQ/1kigi8bdbMYp7Txbcj14TfcgdhA7IHYAsQMA9G9VMN+7YEmw1EsS/XJTEn1SEk1Nk+iXm5Lok5JoOniu5LqwS/cgdhA7IHYAsQMA9OefgvneZ8GmkvP4vu7pOYl+uymJPh3b3XqFGibRbzcl0XGcFsYp7bxacn3YoXvEDmIHsQNiBxA7AEB1e4L53qfdA7Fd7HAeP4ttoS6qlETvbkqifyjm+hnqlkTvbkqi4zgtjFPa2V1yvX9c94gdxA5iB8QOIHYAgGrM9z7d0uOiP4TOP6DcrIv6SqLfa0qiL8W2Va9QwyT6vaYkOo7TwjilnY87XCsux7ZW94gdxA5iB8QOIHYAgN4sD+Z7n2aLYjvS4fxdiO0eXTSQJPpoUxKd2puxLdAz1CyJPtqURKcWx2lhnNJscWzfdbhmnIvtdl0kdhA7iB0QO+gZxA4AkM9879PtnZLz5+6VwSXQe1oS6NS+iu1OvUONEug9LQl0anGcFsYpze6K7XyH68Y3sd2gi8QOiB0QO+gdxA4AkOf9YL73aWWRtNEkz1sbj4wXbdqF2J7TS9Qged7aeGS8aNPiOC2MU5ptKbl+vKd7xA6IHRA7iB0QOwBAnrPBfO/TaFnJuU0/nCypaTL6SYdEdNJberT8QcNyapLRTzokopPe0qPlxilXlS2itkX3iB3EDmIHxA5iB8QOAFDu74L53qfVoZJzV9uFb6Y4gb7aPoztPsNTAl3zFsdpYZySHhHvNIdrerTcHK5iB7GD2AGxg9gBsQMAlNgWzPc+jR4vOW/v1jsxmfoE+mrbYJhKoCegGafcV3I9+Uz3iB3EDmIHxA5iB8QOANCZ+d6nz02x/dDhvJ1p/F0CPb72eWxrDFMJdM1bHKeFccpVvymJB57WPWIHsYPYAbGD2AGxAwC098dgvvdp807Jedta/8RkahPoY7GtMzwl0DVvcZwWximtbgxzP7q3u678GObmCUfsIHYQOyB2ALEDADRJ873/NZjvfZqsKjlnR3TP0JL+lbGd6ZA4X4rt5dgW6CnGnPTHcVqc6ZA4x3FaxHFaGKd0srHk+rJP94gdEDsgdgCxAwBcb1sw3/u0+bzknN2re4aaRO9vkzx/E9sKvUONkuj9bZLnOE4L45Qcn5RcYx7UPWIHxA6IHUDsAADXmO99ujxccs4O6p6hJs8LYjvZkjy/G9sivUONkuc4TouTLclzHKeFcUqulSXXma91j9gBsQNiBxA7AMA1/xvM9z5NjpacM3emDDeBfq8pcb4c2xN6hRom0O81Jc5xnBbGKVW8V3Kt2ax7xA6IHRA7gNgBAEK4LZjvfZqUzae3X/cMNXl+syl5PhfbGr1CDZPnN5uS5zhOC+OUqu6I7UqH681x3SN2QOyA2AHEDgAQwi+D+d6nydfBnWvjSJ5faUqeT5ujlZomz680Jc+nzdHKALxdcs1xV6TYAbEDYgcQOwAw83YH871PizUl5+tj3TO05PnJpuT5RGy36hVqmDw/2ZQ8x3FaGKcMgjvYxA6IHRA7gNgBAEqY7316fFxyvtbqnqEkz+uakufjsd2iV6hh8ryuKXmO47QwThmkskXbH9U9YgfEDogdQOwAwKxaHqpPObNN99XK3SXn6qjuGUryfFdjftaUPJ+UPFPT5PmuxvysKXk+KXlmCO4puf4c1j1iB8QOiB1A7ADArDLf+/R4s+RcPa17Bp483xjbsaZ5Wj2GSx2T5zhOi2NN87QapwzL5yXXoPt1j9gBsQNiBxA7ADCLfhvM9z4NFsZ2vsO5uhjbDbpo4An0rkbyfDa2lXqEmibQuxrJcxynhXHKMD1aEjPs1T1iB8QOiB1A7ADALPpDMN/7NHii5Fy9o3uGkkDfFNtnsT2oN6hxAh3HaRHHaWGcMmwLYjvT4Tp0ObabdJHYwXey2AGxA4gdAJgly4P53qfFpyXn6gHdA8AI/LrkWvS87hE7AIDYYWRuj21To4/f1x0A47EtVC++36b7anVR7XSeTugeAEakbPHOb3SP2AEAxA4DlZ4euCO29bE9Gdvu2D6J7YK+BKiHPaFa4f2Puq5WXig5Vzt1DwAjdKTkmrRK94gdAEDsUElahDYV1/eHuQL7udiuhLwazlu6r94eaDpZB2p2bLtD9bt2e2lnM47l/BD2e8jwY8hOVhybHlmql69KzpVFkiqKnbe6sShaah/oEeo5TovVjUXRUjNOqYPnSq5Jr+kesUMNru/rm67vw2yXYrsQ27nYvojtQGy7Y3s8tvsMQbpc39c3Xd+H2eI4LeI4LeI4LeI4LeI4LeI4LeI4LYxTxA718myoXl/c1GZ7b4fh1VEvDfBzHxzQMW2t64lNjy9823SgP9Ts+NIjFSnR/CgMp/idFn74MLZ3M44l3UH88YCOIy0skQrvO3y3METL+xijL+i+2ih7bPw73dNXcv51UwKtL6lrcv51UwJtnFIHy0quSyd1j9ihBtf3e9KP6rF91CiMF2NqF2PbH9uWYi7vhubr+z3pR/XYPmoUxosxtThOizhOizhOC+MUscP4r98Px7YhtsfC3Jz4hzLqN+nu+BvbbO+JxvsHWU+9GObWlBnkDZvpc6a674VQvcaaCvi1XUR6R5uDvrnGA3FJY/B83cdASfMgPRPbLX0cx6LYNsZ2uMd9nw5zv2Qt8p3CCGzr49+JR7/qw10Cw0nMt7YkyFckxtQwMd/akiBfkRhTE5+XXJvcSSl2qNs1f2FsD8f2duN6P45C/A+xvRLbDYYnHa75cZwWcZwWbzeu9+MoxMdxWsRxWhiniB3q5cUu9ZsjGdu4N5QvxF7WUu3z6djuHMFnTU/n7Qr5hfg03c7iOp+89MtTu18/Nk3I4Nsbev8lZNArKS/uYf9v1n1AMHWqzveenghZqPtqo+wC+YDuqZSEL47tdJvEWNBHnZLwOE6L020SY+OUOthRcm3apXvEDjWOAR6pUDR/omiTx6VCemxrGj/o72/c6d5teydjW2eI0iUGeKRC0fyJFDu02VYcp8Waxg/6+xt3unfbXhynhXGK2KE+Hg7lNZzXe9jWJ6G3+tArY/rMqQjfrQA/ETM2/L7Dwb86IYMv3QV/pYcBs3EIx3B3yCtkPuS7gjGoOt/7Hl1XGwtLvucu6J7KifdrHRLizXqHGiXer3VIiI1T6mBFSRzxte4RO9Q8DjjaQ/F9bQ/bvbFxd/uljO0+70zQJQ442kPxvYdxWtzYuLv9UsZ2jVPEDvWwLpTXcDb0sK2cOmbzzCHj9EGY8HUK15d8gAMTNADPZQ6Y3wxp//u67DfddbLU9wRjsDxUn3Jmm+6rjU0l52m/7qmUcN9Z8si5aXyoS8J9Z8kj58YpdfFdyTXqVt0jdqhxLHAws/B+uOL2723cMa8ATz+xwMHMwnvFcVrc27hjXgEescNkX9vTD+69zlyQO/3M7jF/7v2h85TeS+p+0tJ84ydKOvfsBA3AnEUDLgzppGzpst9XfT8wRttC9eL7bbqvNspWJ39K91RKiD8sSYIP6CFqknB/WJIEG6fUxbsl16itukfsMKGxQHN7sY993Js5v7wnpKkSCzS3PsbpTwX4nPnljVPEDuP1ckm/fVFhe8+GvNrQ22P+3J1+rNkyCSdtZ0YHT8Ld2otC/uT7g5bmSrzYYX8/hB4eT4QhqTrf+x91Xa18W3Ku7tQ9PSfC3eZ5/V4vUYNku9s8r8YpdeEOa7HDpMYDJzKL7/f2uZ9dGfs4YcF3OsQDJzKL732O02JXxj5OWPAdscNYfRgGO19+2RRAze2dMX7mTsf46SScsHTwOfOkT8Kiq49kDpZB/0qbCu+d7rj/LLZbfC9QA1Xne/+drquNm0vO0ynd03MCvCC2410S4CsSYMacaMdxWhzvkgBfkQBTEzeU5BU/6h6xQ43jgZw70n8YwL6WZu7rWWeGNvFAzh3pAxinxdLMfRmniB3GI8X9l0uu7w9X3O7F0L0+NM4fRHaF9lPs3D0JJ+2zkFeAm4SVhn+d8TkuhsEWUtKg7lR4N80MdbE8VJ9yxpx+9fFoyXnap3t6ToBfyLzL7UG9xRiT7Rcy73IzTqmLr0uuVSt1j9ihhvHAvZnxwN4B7e/TjH0dcWZoiQfuzYwHBjROi08z9mWcInYYj4dK+isV5avWPMvupr/ajo7pM6c57H8Ik1mr7jpHeXM7OOH/YIfxOR4P7X9tSgNine8DamRbqF58X6X7auPNkvP0jO7pKfFNd56dz0y2N+ux/3Oww/g7pGuGkminO8/OZybbxil1YX5xscOkxQTPjDIeSIu5Z+5vqbNDU0zwzCjjgbSYe+b+jFPEDqNXduNxP1OwvB6614cujekzP93mWNLUmzfU/WQtDnOrweYW4C7U/PPckvk5BhVkdpon/8vYlvkuoGaqzveeHkdeqPtqo+xJpft1T0+J77uZiW9qb+qx/6P4PtpE+93MxDc145S6eKzkWvW+7hE71DAm+CAjFkhTxdw0oP1tyYw/Njk7NMUEH2TEAmmqmAGN02JLZvxhnCJ2GL2vSvrrlT62uznk1YnG8aPb8TCZ06OH34TeC3G31vjz5N7Fv6LP/SwJnR/FeCOYG5h6qjrf+x5dVxtl87r182jZLCbZq3sovKd2UK/9H8X30SXZq3sovKdmnFIXt5bEFd/pHrFDzWKCNN/7hYxY4IsB7nNjZvzxoiFMIyZI871fyIgFBjhOi42Z8YdxithhtLrdeLy2j23fE/LqROtH/Jnb1Xs/moSTtTrMf2wgp4MfrfFn2p9x/Cf73MfdjX/4rds9O4bBB7mWh+pTzvxC99XGvSXn6Qvd01PSe6TlTrZuye8ZvfZ/FN9Hl2gfabmTrVvya5xSJ+dKrlk36B6xQ41igjWZhfBXB7jP9Zn7fNcZohETrMkshA9wnBbrM/dpnCJ2GK2yG4/7XeMyvfdK6F4n2jrCz5uO6USYfwPBXZNwslrnRn8k5BXiXqvxZ/oxDPcu3jS4LrTZ5uHYbvfvnxrbFqoX32/TfRNxkfWEQn7C2/qo97OZCfAivfcTxffRJNmtj3o/m5kAG6fU/btiHHdLiR3EDmVxwc7MOOD+Ae5z4ygXeGUq4oKdmXHAAMdp9p3vxilih9Equ/H4wAC2fyx0rxO9M8LP+1yb/b86CSfqmQ6B14kwuYuu3heGd+d+mht/b4ftpal7TPVA3fUz3zv1UbYIzZO6JyvZvTG2001J7eeN/34xIwFeqwdLg2LF98Elu3GcFqebktrGOC0uZiTAxil1savkmrVD94gdahQbHM6IAc4NeJ+5c76/5wzRiAEOZ8QAAx6n2XO+G6eIHUar7MbjQaxxmTOryKhqw2kNi7Nh/owmtX8SIk2K3/wox4/h2kT5+8LkLrr6csaxp0cnlvS43fSoZrtpZlIfbvRvnglRdb73/9R1tXKo5Fyt0z1Zye7OlulmVjb++ycZCfAWPfgTxffhJ9g7W6abaYzT4pOMBNg4pS4eLblm7dM9YoeaxAVLMqef2z/EeKSs7TKEidf2JZnTzw14nGbfbW+cInYYnfu71HDuHMA+fh2614qOj+jzvtFm3xNRi20tsG9v+tv2kFeQu6OGn+uzjOP+ssdtvhTaz3V0JJhmhsmxPFSfcma77quV8yXnylQT3RPdO2O71JTQvtP0tz0ZCfA7evEniu/DTbDjOC0uNSW0TeO02JORABun1MXdJdeso7pH7FCT2GBzZhF8y4D3eyBzv48awsRr++bMIviAx2lxIHO/xilih9F5taSPTgxoH5tD3s3Nw7YizK/JTkTOubbL4F0XJnPR1cUhb0GA3F9k0yrLn3fYxluxLfTvnQmyLVQvvq/SfbWxqOQ8ndc9WYnu75sfH4/t5qa/PZGRAB/Uiz9RfB9ugv375sfHY2sap8UTGQmwcUqdXC5J2EzbKHaoQ2ywJ7MIfvMA97kwc7q7K4PcLxMdG+zJLIIPcJwWCzOnu7syyP2C2KGrL0qu7YNa/Ljb3fVX261D/qyftuzvUpiAG6HTIG2dNP++ltcsDHlF7Ddq9tkezRwYOfOgPhbar7D8Y+NvMGmqzvd+UtfVykMl50rRs3uiu7YloX2+5e+PjHq+1wmm+D685HptS0LbMk6LR0Y93yv06WjJtWuF7hE71CA+OJNx/f96wPvMne/9U2eIxvX/TMb1f8DjNHu+d+MUscPopGm0y2q2mwa0nwUhrzY8zEVwN7TZ3yuTcJJa50Tf3eF132R08Ec1+2zvZRzzxVD+K1nZoqrpH/9dvgOZUFXne9+j62ql7NGvvbqnNMldENu3TcnssaLlehD//6LMRNj0Porvw0qs4zgtvm1KZo+l/9bymkWZibBxSl3sH0GCiNihanywahzzrsftfZW534cNYeI1fdU45l2P2/sqc7/GKWKHelzXU7F8kIuQfh+614yeGNLnTDeGnwjz55iv/SwkaY72i+H6xUI7PRr0fsgrZNfJ6YxjPlDy/vvbnNjmxzYksUyq5aH6lDO/0H21UrboyfO6pzTJ3dGSzK7r8LofJMJZFN+Hk1zvaElmO4zT4geJMBPk9ZJr13O6R+xQs/igU1s7wH1uzdznh4YvHeKDTm2A47TYmrlP4xSxQ3W3xPZ4mKvBfhXmpoNLU+6kqVVS4TvVIu9ueU/ZrAafjyjny7mpu18vhQldJP7DloN+puS1T4W8wlxd7gRfkXm8nT7zztD+cYo08LcEmGzbQvXi+226r1bcAVAtyb25Mb9712Q2zemekQxv1auK70NIrG9uzO/eNZlNc7pnJMPGKXWxdQwJG2KH3Bjh44zr/sViQHMMx+3cFduPGfs8HdtSw5fGdf/jjOv+xdan5frYXxynxY8Z+4zjtDBOETv0Lk1n/VnIm9Yl3fjcfFPNmZLXDnpKlrcyjm8Ya00ti+1Cy34+mIQTu7HloL/q8voHQl5hri7znz+XebytvxilpwG+DKaZYbpVne/9T7qudg6VnK+HdE/HRPedpmT2clHy3R7/9mZGQqxYpPg+jMT6naZk9nJKfEte+2ZGQmycUhfrR5ywIXbIjQ8WNuKCbtf9/QPa362xfZ+xv7Ox3WPo0rjmL2zEBd2u+wMap0Ucp8X3GfuL47QwThE79Obp0H7GjVSjTTcLpxuLFzRaml7m6rQvaeaSNE326i41nAcGfLxbQve60akh9FPrbCypEH9r3U/ujY3OaD7w1V3ekzux/m9q8hk/DL0vHJke7fgxdP4l7Qbfd0yJqvO9/07X1c6PJefLd1b7RLd1Ltdfd3n95oyk+CM9q/g+4MS6dS7XLuO02JyRFBun1MXtJdeu47pH7DDGGGFj5vQvTw1gXw9kTm2XivMWIqb5mr8xc/qXAYzT4oHMqe1Scd44ReyQb01s37b5LOm/lf0QnqaluVqAfza2F0r65cKQjrtb3SjVjhcMcJ/3tdnHi5Nwkl9rOeg3M993OKOTP67B50uT7V/OONb3Gq9PKwPv6/Aa08wwbZaH6lPObNd9tdPpR9HLuqZjsvt5U0J7ppi7Y6Ds9fdmJMbn9azi+4AT68+bEto4Tosu47S4NyMxNk6piwUlscYl3SN2GGOM8GZm8f3WPvaxJLY3YruSsZ8Dsd1kyNJyzX8zs/jexzgt4jgt4jgtrmTsJ47TwjhF7JAn/cj9TofPsTPkFa0fDdfWsPy0pF/2D+H4F4W82tEgf4z7umXbx8Jgi/tDsbIl4EpzAy3JfO97YTIWXX0kczCkOQ0fDJ1X602/nt09RV9W60P1ouskNXPaltvWR9+6m6FeFpecq7O6p23Cu6UlqX0y4z0LMhPkWX/SQPF9cEn1lpakNmOcFgsyE2RPxFAX50uuYYt0j9hhTHHC8Yzr/dGK274ztl2Z87sfi22D4UqHa/7xjOt9xXFaxHFa7Mqc3z2O08I4ReyQL03L9F1oX0ft9d/Sj43+KJuh5OkhfY5zIa/eOghPttn22kkYrK3zmfdSqMyZ26fdPOqj9puQ9xjEm11eM23zlSm+k1Sd7/2krqudtaHeTyHVLaFeFNuppsT26x7eeywjUV4/412s+D6YhDqO0+JUU2Lbwzj9KQnuliiv18vUxJGSa9gq3SN2GEOccGvmXe+vZ27vxlRAj21nbEcytnulsdjrRsOUkmv9rZl3vWeO0+LGVECPLY7T4kjGdq80Fns1ThE79CbdrX4htH/q7OEK2/t9Rg3n9iF9lpx9PzeA/aQbBloXk903CQP1qZaD/qLH968Kk7Ho6rEwmCLu76fsi0rxnaTqfO97dF3tbCg5Xwd0z7wk+NWWJPe+Ht67PyNpfnLGu1jxfTBJ9astSW4P47TYn5E0P6mXqYmyxO0R3SN2GEOc8FRm8f3TtNB6m/Z+Y5qYz9J0dJnb+rERYzwR21LDk4xr/VOZxfdP00Lrbdr7jWliPkvT0WVu68dGjBHHaWGcInboXdm87FXvEN/fpX7z3RA/z7sjqh+1Tpme7va/pe6DNM3BdTZcf+f3ygrbuZTRyW+P8XPeGgZbyH1oir6oFN9Z3ke/btN9tbMl+LEkN6G+PbZLTcnu+z2+/9WMBPq9Ge9mxff+E+o4TotLTcluj+N0XuG+XXtPT1MT74f63sgjdpjNWOFAZsG835YWUH3cIqpUjBUOZBbM+21pAdXHLaKK2KFvr5Uc8yt9bLdb8X2YddmtoXv96MM+95FmVGmdUuf5SRikrRP6v1FxO59mdPKnY/ycT4W8QuILma/7doq+qBTf2dZHvy7XfbXzdKjnj6B1TKg/aEp6L/S6UFp8/aaMZPqTGe9mxff+E+oPmpLeC70ulBZfvykjmf5ET1MTZXdNPaF7xA4jjhMWNOKDYkTtXGxvKcDT43V+QSM+KEbU4jgt3lKAR+xQWVnhvd+ZNrpN/bJpiJ8rp7b4Q5/7ONSyvaOTMEDvazno02Fu7pwq3sro5HGuNLw/4/jONV77YcgrOj47JV9Uiu+Y7326vF1yzkwtcS2hXtOS8L5cYRt3ZiTSF2a8qxXf+0uo17QkvBXG6U+LpHVLpC/obWri+ZJr2Gu6R+ww5lihU/u4aZqZvbHta9wxfyi2byoW8D8sqj2RjlihU/u4aZqZOE6LfY075uM4Lb6pWMCP47QwThE75Hul5Fi/D3Ozk/Tjo5Ltp3nkh7kA7Q0hb53NBRW33652eV/dB2f6sN+2HPSWPrb3WMgr1q0c02e9kHFs+xuvvzOUrwx8tZ0dwD8MqAPzvU+Xsh9Ttuie/0uov21KcE8WFQORlmlrOrVZvlYovveXUH/blOCeTAuvVtzOpYwEWkxDHTxecg0zPZLYYdSxws7MBVGXZGwrLfD+QGMe91SYv5y57ddiW2iIUnKN35m5IGrGOP1pgfcHGvO4p8L85cxtx3FaGKeIHcp1m5ZlENNbny3Z/mcj+IznQ/c60j0VtpvqusdbtrN7EgbnjgGfhDtDXrFu8xg+65rMY3u86T2vZ77nDd9zTLjlwXzv06bsSZ9Nuuenjni2Jbnd1Me2Dmckz+tnuLsV36sn08+2JLd9jNPicEbyvF6vUwNlN/S8r3vEDiOOF45kXOMPV9z2spbp78paOo5bDFM6XOOPZFzjK47TYlnL9HdlLR2HcYrYob10h3bZWpnvDGAfqUBddiPxSyP4nGV33vcTV7ROEZ5mLrm57gNzWbj+14iqi6y2upjRye+M4fPuDHmFxGVN70nT7/wQ8h6ZuNt3HRNsWzDf+7Qpm+dt5otr6S702M42JbSf97m9vRlJ87Mz3OWK79WS3ThOi7NNCW2f4/Snx8u7Jc3P6nlqYEPJNezAhH2WlY2k/3wj4U53bKXHzRfV8FjFDvOv70syC+O7+tzPjh4WZF3mK4KW6/uSzMJ4n+O02NHDgqzGKWKH66Ui8fclx3gmZDxBleGuLvWb+0fwWXOmNN7R4zZvCfPvqH9mEgZm650Nuwa03Zy50j8bw+c9knFc37R53zMhrwD5ke86Jpj53qfPoZLztk6S8tNCZs2Pc6/sc3vbMxLmvTPc5Yrv1ZLct1oe5+5znBbbMxLmvXqeGni45Bo2Sd8b6WnfTneffRXbUrFD7eOFzZlF8YcGsK+dmftK88cv9jVB0/V9c2ZRfADjNGt6m6Ixf7xxitjhmm6LoA5qbZVNofsal8P2VOheS+o153gvTOAiq62DMv36cuOAtv1aqN+iq0tCXiHxzQ7v/ybz/Y/4vmNCme99+nxSct4enO0EJaxsFNyvJrFvDWCb6zOS5c9q2B2zstj2pskbp8XKRsH9ahI7gHFarM9Ilj/z9UkNlE0X+fGEfIb0aHm39aM+FTvUPmbYk3F9T+u+LBjQ/r7OLMDXYY7bg1MaM5ydwJhhT8b1Pa37MqBxWnydWYDfHUDskDwRer8RuKpdofsal3XIMXs5J6vbvH913QdkesTxxBCT0kczL2r3jPAzbw79Fc9z54s/FgYUeMEILQ/me59GZVNmLZnljklF8Kbk9VwxgHniMh9Lv1TD7lB8r28i/VlT8hrHaTGAcZr1WPolX5/UwE2h/LHsSfBp5vfTw2KHWscMZzKu7x8OcH8PZBbfUxt34UHxvT4xw5mM6/sAx+lPi7EWmW11gNmOHVIMf67L984gp3Yrm2996wg/c7fv2vM9bO+rlve+OwkD8tUw3F+AlmVe1LaM8DPnTKlxOZSvIJ8bXOwIMFm2BfO9T6MfS87bDbPaKWlR1ZbE9fkBbvt8RqJctwWoFN/rmURvaklcBzhOi/MZibKF0hi3xWGyC2PdFjur61OEYofrr+v3ZBbBnx/wfr/K3O/BMXeR4ns9YoZ7MovgAx6nxVeZ+z0YYLZjh3e7fOccGXD8cblkX7eO8HNfyvi+zVn/ZmvLe9KNArVfZPXOlg5IJ+WuIewnZ5HSUT6CdCbjeA5l9N3ljO1MxGq70MR879PpfJ8XuWlMohfFdqKHO8qG0eq2YJ3ie/2S6DhOixM93FE2jLbeVyhjtigM5k6pOhYAWludClNih+vjhtxFUFeOab9pCr2bxthFiu/1iBtyF0FdOab9pin0bgowm7HDyhHnKetK9vPtiD97zhOA3aa0S9Ojn255z1OTMBg/bjnonUPaz4GMTv5iRJ/5njC4O9Z/HfqbOx7qyHzv0+liybmbyemx4gd/dcyF94HfHTcAiu/1S6JfHXPhfeB3x8GUJNCDOv7Wtk/sUNu44eOM6/oPQ9jv6h7iisfG2EWK7/WIGz7OuK4PYZwWq3uIKx4LMJuxQ7dFVr8f8P5+E+pTp9yb8X27ucs2WmuwRyZhIG4J8+9aHdbjg69kdPKlEQVxL2ReZFdlbCvdxZJzF316zHRlgPpbHsz3Pq3KHvOaOfFD3xrbxRoU3/fWrGsU3+uVQMdxWlysQfF9r69Q6vHV3TGHmARfZn4/1ekOLrHDtcG3MLbL47qutywMX9beGWM3Kb6PP26I47S4PK7resvC8GXtnQCzFzusyvi+eWnA+zwRel/jcliey/j8r5S8v3X2kSshr247Vqlo3Hqr/sYh7m9D5oVtFItv5Dzq0MsvwU9lfrZPfe8xAbb1EZgu1321JoG+PgrbV4PCe2qHZ3Q8dkrQD/mnel0Su68GhffUDjsbSKD79nBGLJUeAa/THeVih2uDb2PmdX3LkPZ/akLmfWe8ccPGzOv6kMZpccq874gdOuo213sqJg9yDvb7Q/kal6OONzZlxEFlPwx+GCZwhpE3Rpzs5s5zOOxFVxeGvMWOev0l+Gjm59sYoN7M9z69rkig/y8Ce7AlUf16SPtZn5EkX5rR8aj43j2BfbAlUR3SOC3WZyTJl5wRJNADsb3kc3wXRrvwmdiht8H3Vmbx+5Yh7f+jzP1/5KtipmOHtzKL30Map8VHmfs3Tpm12CHVRLutGTnoG3bfDtXXuByGW0P3utLnHd7begNDmoFkSd0H3z1tBt2dI9jv9xkd/d6QjyHnl5aceYZarcncbgqqZ3JuZSaG+d5nL/CYxQT665ZE9f4h7WdxZqJ8+wyOR8X37gns1y2J6pDGabE4M1G+3VmhptexKxP2Oe4Lc3dvXWwc+/HYXm0k5mKH+g6+4xnX82+HuP9DmTHFJ74qZjp2OJ5xPR/iOC0OZcYUximzFjvkzJjxzAD3lxYmvVCyr3Gt53SpSx+0m4s/1VCPtbxu6yQMvq9D/pw6g/RBxmD7csjH8HbIKyTeXGHbBzK3/aLvP2pqeTDf+ywGHsWMdcLTLUnqB0Pe34WMRHnTDI5Hxffy5PXpliR1yOO0uJCRKG9yZpBA6/MZjR1uzSx8vzXEY8i98911dHZjh1szC99DHKfZd74bp8xa7PBJRk1lkE+/dZtffVxrUh7J6IdFLe/Z0fL3LyZh4D3TctDpTouFI9r38xmdPOx5h77LOIaqj3WnpwcuZWw//ZJz8wSMlVlZdG8ifjEbkW3BfO/TbOYfHY8f9KbYzjYlqGnhtDuGvM+PMxLlF2ZwPCq+d05c4zgtzjYlqGnhtCGP0+LjjET5hQD1TKBNiyR2GPbAeyqz8L1xiMdw2pzvdLmWP5VZ+B7iOC1Om/MdscM8OdNfHxvg/lJNtWxGg+/HeD72h+61pYeaXp9qp+fC9T+arKz7oFvactCprRvh/h8JeUW8+4a0/7sy9/9aH/vYlbmPdyfgS0rxffaY7326zfyiafGDvt6SoP56BPvcm5Eo75vB8aj43jlxfb0lQR3BOC32ZiTK+wJIoMUOs1l8P5BxLb9SzL9bb5DHcCWz+L7bsJ3Z+OFAxrU8jqNiiOP0p+3nFN+NU2YpdtiQUVN5f4D76zbFzTinDH4x9DYNeOsitW9MwqDb23LQH4x4/4vCeIuhT2fu/+E+9pHmajyduZ97aj5eFN9nj/neJdDTHHWtbElczxQjWKQl7mN7RqL89QyOR8X39knrypbENY7TYgTjtNiekSh/HUACLXaYvR/uF2ROIff5kGOYIrM9YdjOZPywIHMKuSGO059imCKzGafMUuzwSkZN5ckB7SvdZd9tvc1Hx3g+ctbhvHrjUet6panWurjuA+7BloNOE+/fOobjOBbGV8g7GEYz7c0TIa9g+XnNx4zi+2xZHsz3Pu0ulpzDqV8IOn7IL1uS02dHtN+NGYnyLBaOFN/bJ65ftiSnIxqnxcaMRFmBk3Equ4nnvO4ROwzxOr4ms+j96hCP4ekeiu8rDduZjB/WZBa9hzhO561XU9aMU2YpdsiZamX9gPbV7c7yNG3LkjGek7sz+mJ/47VfhPr8aJCl3cqw41r0c19GR381pD64nLHvDwe0v69DXtGyzoNH8X22bAvme59250P+oibTlji3ztV6bIT7viUzWb5rxsaj4vv8pLV1rtYRjtPilsxk+a4As51Aix1mJHZouo7vzLyOPzjEY/g48xhOGLIzG0PszLyOD3GcZq0fk5pxyqzFDjmLjA7i5uhbu1y3Uzs85nOSarPd5r9PNeEtLf/t00kYcC+H+RP5j+tOhZypX64M4fgeCnlFxO0D2t8DIX+u7LoGrorvs8V879PvXMl5vHGKk+alLYuspvbIiI/hUkbCvGnGxqPi+/UJ69KWRVZTG/E4LS5lJMybAozH4pJr2FndI3YY4jX8SMY1/GIxpPw6bvf2HuZ7f9WQnU3x+nwk4xp+MU1PM6T9397DfO/GKbMWO3QriA/qabJD4dqUOp32s6sG5+WbLn2Rjv9UuH6GktrfAHRHmP+44NoxHs+akFfQu3/A+30tc78rBrjPfZn7fNl3IjVgvvfpV7YexU1TnDTva0lMPxrDMRzOSJhn7Vqg+H590rqvJTEdwzgtDmckzGIWxuXmkmvYKd0jdhjS9XtJZtH7wBCP4TeZx3A5PW1nyM5kDLEks+g9xHFa/CbzGC6np+2cNWYsdriUUVfp19VFVtOd7WVTxj1Ug/OSMw1Pc9s5CYPt9y0HvW/Mx5PziEFqg16AI2camEH/47s98x9Zmn9/me9Fxmh5MN/7LPik5DyumdKkeV1LYnplHHOhtvkBoF3bP2PjUfH9WsK6riUxvTKOuVDb/ADQrs3aOKU+yp5i/Uj3iB2GdP3enFn4fm5I+1/Rw13vuwzX2RSvzZszC99DGqfFih7uejdOmcXYIaeu0o+0MGkquKdaa9kMFjlrXL4dhj87xM7Q20wLN9R9oG0M8+c0qkOR96sw2rtpbwnju4N3V3D3MPW3LZjvfRYcKjmPD09hwnxjmvu0JTHdPaZjeTEjaT42Y+NR8X0uYb0xzX3akpiOaZwWL2YkzbM2TqmPh8Pw12xixmOHNtfvPZmF73uHsO9FsR3N3P/JYgKKEwzt+r0ns/A9hHFaxHFaHM3cfxynhXHKLMYOFzPqKlWfJlsark3R8uswt65k1R8cXmi8bu+Q+2NzyK83baz7IEtz8FWdRqIO7esB9sWWzH0+NoTzkP4Bnc/c/2rfjYyJ+d5nw8Ew/NXV65Qwv9UmOV0xpmN5LCNxTne2LTIeZ674/lab5HRM47R4LCNxTne2zdI4pT42lFzDDugescOQrt9nMq7fl4a07/2Zhfe0rsz9hursitflMxnX7yGN02J/ZuE9rStjnDKrscOJjNrKhgrbTfXGo433fxvmcsmyu8rLpo/c3FTjWTLk/lgd8upNE5EX5s5xXtc2yEVXc+cTGtbcY69n7v8r342MifneZ0PZOhSPTlmyvK5NcvrFGI/nkcwEesMMjceZL763mW4mtTGO0+KRzAR6lsYp9fFYyTXsfd0jdhjCtfu+zGv35wPe78LYPsjcd2obDdPZFa/J92Veuwc8Tos4TosPMvedmnHKLMcOBzJqK70++ZrueL86q0j6ce2ejH2t67Ct9IRAmpIm1WFH8SNZznTk6TPdWfcBtiLkzate9/bgAPpiYch7xOPSEM/HvT185qd8PzJiy4P53mfFeyXn8vEpSpaXdrhT7bkxHtNDmQn06zM0Hme6+B6T0KUd7lQb4zgtHspMoGdpnFIfT5Rcw97VPWKHIVy7cxc6PTLAfd4V21c93PG+yRCdbT0sdDrAcVrEcVp81cMd78Ypsx47PJdRW0nF79szt5fuHP++6b1PN/2tbJrvdk+vprrrhcbfnxlhn3S7AfTVSRhgn4XJL7y3DqCqHs/c18Uhn5PLmcdxLlilntHaFsz3PivKnsJ5blo+ZPwwn3RIUteN8ZjWZybSJ2ZoPM568f2TDknqGMdpsT4zkZ6lcUp9vDTpCZrYYaJiibRuzLnMa3eaNu6OPve3JLadjYJ6zj6/T3fmG56zrbFuzLnMa3eaNq7PcVrEcVrsbBTUc/b5fboz35lC7PBTUT13Noyyud/TmglpWpnmm61bf0S4ULL91tlF0h3vV6fJfrsmuWBqKdeo/TSXW8N0FN4H9RjINz3sb+mQzknOIxXN7YtgwRxGx3zvs+PJkvP5zpQky++WJKr3jfG4Xuzh8fH1MzIeZ7b4HhPRd0sS1TGO06wFV6+2WRmn1MfukmvYVt0jdhjwdXtXD9ft1A4XFXLJNFd7Y42aiz3s652i+sJ8TFc8sauH63Zqh9OTdxX2c39jjZqLPewrjtPCOEXscE3udNinw9wd6Fdvyk2zeawJc1OLnw3dF40tu/E3bSPVJ9O/zfTjw9U65cExnJs3So7zkboPrNSBZ8L0FN+/6bM/3u5xf8N67OSVCp/9k9hu9l3JCJjvfXaUrSq+d5I/WPwAC2Lb3SVZfWFMx3Z3D3fPpXayGN6PwXUyc8X3mITGcVrs7pKsjmmcFnf3cPdcaierJPAwpKTVlAZih0Fet5/ssfB+tf0Y22uNp90Wt2wzzeO+Iq3tkqbBi21fbD/0uP1DxbU5fZlx8Rr8ZI+F96stjtPitcbTbi3j9Kd53FektV3SNHixxXFa/NDj9uM4LYxTxA7zpfnLc6bEzm0pZ1rY/jI2kO2MK744OAkD650wPYX3q4uu9joIFjVO4lcV9/l54x9hv3eep1+T0qPjB/r4/GkKml1h7m7NBb43GYK7+hifv9B9E6dstfeDk/iBGkX3jbF9m5m4vtbvo+E9HNuKxiPkFyok8KkA/1gx3d/9M1N8bxTd4zgtvs1MXF/r99HwHo5tReMR8gsVEvhUgH8sfT5fr4zAhyXXsId1j9hhAPFEKpp/VLHwPqyWCvpvx7bSUKQRT6Si+UcVC+/DaqmgH8dpYZwidiiXOy12t1b25Nn50NsNleOK4x8I7acDv7Xug2p1mK7C+9W2JuOzpwVNU5H7WBjsQrPpcY/fh7y5j9Kvu/sbRYOzYfAL3qZHR442gtxnfYcyID/vY0yu0H0Tp+w68eUEJsrprrHzFZPZ07EdjO39YkBjuXEn2weNOecvDCjpTnO/fhbb/thWTdl4nInie+OusfMVk9k4Tos4Tov3U5F8QMeT7mT7oDHn/IUBJd1p7tc4Tos4TotVvmoZkuMl17DbdY/YoeK1+4XGAqeXa1Rw/6YxFc26wg1YzF27X2gscHq5RgX3bxpT0azzIzxih548FarXC1Ot8bEu28+5AfhSGO3iqu0sanNcL03CoDoaprP4njMgNg35GM5mHMP6EfbJft+hDMhvK47BNL3VQt03cRaVnNPzE5gwXxpQkrtuQMdzcMjJ+LTNsT0rxfdLA0pyBzROfyrmDzMZNxc8w3Ip5C8ghtgh99p9aIRF9SuN2OVCYzq6dJf9gca0eVtje6SYgAXmGEsscWiERfUrjdjlQmM6unSX/YHGtHlxnBZxnBbGKWKH/qSbdw/3UH9J19u0AHrOOgrdbsxOTwPcVZPz0zxt+jHxHDCt/hiqFd9/p+umLgC54mLHiM3sgqtAz6a6ACx2AICZjB3SLB6pqJ7WfPyxcb291PjfaUrs98Lczca93vj4UJh7Ou1iox0Jcwuc1m1qqOZ8cK0hC0yjv43tr6Fa8f2Xum9ifV9yXi2eyLiCLcV3oMzKkmvXV7pH7AAAYoeJ81aY+7HhfV0BTKt/CtWnPjKn7+QqW3TmEd3DCCm+A7nKppg0HaPYAQDEDgDUzr+F6msgmO99cu0tObebdQ8jlOYwf6pNe1jXAC2eKrl2va17xA4AIHYAoG56WeCjuXkkaLI9X3Juf617AKih3SXXrq26R+wAAGIHAOrktlB9vvftum+iefwOgElzsOTatV73iB0AQOwAQJ38IlSf73217ptoq0rO7RHdA0ANnS65dt2ke8QOACB2AKBOzPc+uxbEdqXD+b2kewComUUlcckF3SN2AACxAwB184dQrfju0eLp8F3JOb5V9wAMVhGKRbFtjm1vbN/EdjG2y7Gdju2d2O5seu2NsW2NbXdsB2P7Lr1uSMd1X2wvx3YgtlNNx3U+ts9iezG2pWPuvgdLrlmfGF1iBwCxg9hB7ABAnfxNqD7lzPO6byp8UHKON+keoObJ6K2xrY/tiaYkMyV/F2K7ucL2HovteGyXYjvbSGhvGdCxLovtjcaxFSUtJawPN97zaJu/fzrA/lvSSIyPdzmmqy0d+1NjPOVbS65Z7/oXIXYAEDuIHcQOANTJI6F68X2F7psKr5Sc41d0D1CzhPmeRpL8fWxXuiR7m3vc9uIO2zwT2+19HPOC2F5p3A3WvN3PY9ty9Y6wxl1tWxp3sZ1vFAfebHM8rwygH9O+Xortx6btpqLBnkbSvqzptbfH9m7LMYzrB/g9JdesLf6FiB0AxA5iB7EDAHXy76H6fO9Mh00l5/kD3QPULIG+JbaNjTvWNsS2I7YfOiTQ7/a47dtLkvEDFY/37tiOtmwrPf69tuQ9dzWS2bcbj2y3Hsv9ffbhQ7GdaNpeKhq8FttNJe9Z2OY47hnDEDgcLAIvdgAQO4gdxA4ATIiyC1FZ+52umxpLS87zKd0DTEBSfTXhbE3wvqywrW87JNCXKmxrU5vHxNOdd4sz3ru78ej65dZHt/vop4Vt7oZLdwGuznjvxjZ9snfEpzot9Hk5dF7oc4F/DWIHALGD2EHsAEBd/G1sfw3Viu//rPumyumSc32T7gEmIIlu94h1Sj4X9LidexuPbbdu62KP29neZhu7e3j/1g6J/P6K/XNzbF+0bOtY7iJojQXeWo/lxxGfZgumiR0AxA5iB7EDABOjn/neV+m+qVK2cNpG3QNMQAK9pkPCeX+FbT3YJok+2sP7X+w38e2wWFpqT1b4PEsbyXLzdk7nLgbXmHf2/CDu6OvT9pJr1ev+FYgdAMQOYgexAwB1sitUK7z/SddNHUEJMOkJ9IIOj48/VXF7m1q2807m+55qcwxHYruhx/1v6ZBA397jdm6K7ZvWxDfncfGmbdzQ4ViOjvg0Hyi5Vm3wr0DsACB2EDuIHQCok/8O1Yrv/6Xrps59Jef7c90DTEgS/ckg5xZt2c66jNeva/d4da9Jb2Nbz7TZ1okK2/m0zXaer7Cdw222M+q7m3/scJ26EtsN/gWIHQDEDmIHsQMAdZEuNH8J1Yrvz+i+qZPmNbzY4XynBWoW6iJgAhLod9okeV9X3NZNTds4lfH622M7N4hHvRvb293PvK+Nbbze7k66isezrLHg2/nG3XibRnx6V5XEJUeMfrEDgNhB7CB2AKBO1oXq873/ve6bSmWP5K3XPcAEJNDtFhq70uvCaY1tbW7axosZr293d9fnfXyWD9ts79Ee3v9gh8e975nQ07uj5Bq1y+gXOwCIHcQOYgcA6uTfQrXC+5+DO5mmlblbgUlPoNd3SBpXVtjWwcZ7z8a2uMtrXxrUfpu2ebFNIWBJ5nvTHLbH+124rWY+LrlGrTX6xQ4AYgexg9gBgDo5HMz3zvVWlJz3o7oHmIAEekmHRHZTj9u5tZGwpve+0OW1d3ZYrG1PH59jRT+PwMfX7hh0Qj9m6Uf/yx2uTxfC3PQniB0AxA5iB7EDALWQfoWvOt/787pvqp0oOffLdA8wAUl0u2T2hR63cXW+0xOxLezy2gMdHle/o4/PsL3NNl/PfO/C2E63ef9nE3xaN5Vcm/Yb9WIHALGD2EHsAMCkXIi6tX/QfVPtzWChXWCyE+hv+7mTLL72ltguNN63octrV3e4S2xfn5/h0zbb3JD53qc7HNOTE3xa95Zcmx4z6sUOAGIHsYPYAYA6+VWoVng/G8z3Pu3Wlpz/j3QPMAEJ9ME2yePBHt7/Vu4cpx32ldq9fRz/0qbH1pvvhluY+f4vOtxNd9OEntL0WPj5Dtel9Dj5IqNe7AAgdhA7iB0AqJMvQrXiu8ezpl8KVM6WBCqLdRFQ8wR6b9U5T9O8po1k84fYbu7y2js6JM9f9Xn87eZc/Tzzvbd0OKYvJ/iUri+JSw4Y8WIHALGD2EHsAECd9DPf+3bdNxPeKRkDT+oeoOYJ9CttEsjzme/9svH6xzJeu6tDsvpsn8d/vM02d2W+d0uHY3pjgk9p2WPjjxrxYgcAsYPYQewAQJ30M9/7Kt03E9aUjIGPdQ9Q8wR6a7tHpzPe91zuI+ON13/XIVm9pY9jX99hm+sz37+nw/sndW7TG8PcndPtrkfnwtwd14gdAMQOYgexAwC18X6oVng/Fcz3PktOdhgHKQhdpnuAGifQmzokkTeUvOfu2C7GdipnftP4mhUd9nG4z2M/3Gabl3uYs/XjDse1dkJP59MlcclbRrvYAUDsIHYQOwBQN6dCteL7v+m6mfJKyVh4SfcANU6gH+6QRN7Z4fWLYjvamK/1wcx9PNNhH6/3cdyd7lz7oodt/Nhr8aDmviy5Fq022sUOAGIHsYPYAYA6uStUn3Jmhe6bKbeHuTvV2o2F73QPUOMEelmHJHJdh9e/2/j7jh72sa/DPjZVPOYFsR3rsM3XetjOpXbbmNBTubokJvnSSBc7AIgdxA5iBwDqZnuoVnj/g66bSR+VjIm1ugeoaQK9MHfu0/jfnmj87fc97uNwh32sqHjMVxd6a7fdDT1sp5iiBLpsAc+tRrrYAUDsIHYQOwBQN78L1Yrv/6LrZtK6kjHxe90D1DiJvtImkXy05TUPNuZEPR7bkh63f6FDsrqgwrHe1zjeN2P7rHWxt14e+56iu9eWhs6LpaXp8yyWJnYAEDuIHcQOANRKWnDlT6Fa8X257ptZx0LnxdPu1D1ATRPodgnulqa/p0XPzsZ2rtN8rl22f3kQiWp8z9LYTsf2bWw3ttnuNyXvW9zmv5/qkNjfPGGn8NWSmORFI1zsACB2EDuIHQCom5+FaoX3/9Z1M+2ZkrHxpu4BappAn22TRD7R+NvtjaQ13Rn2UMXtX+737rWUAMf2VSPZvzu2tW22t6fN+25KiXVsv2nzt4MdjmtDn/2ZHsc/FNtzIzh9qTBwrsN151zj74gdAMQOYgexAwC1sitUK77/UtfNtBQMnuowNtJjfUt1EVDDBPqTNknkS40F1b5v/P/H+9j++Q6J6qoekufPG+/Z3PhvO8ruuGt63+FG4n1Dm+2+0uG4Xu/js6a76j5qPJb+4AhO30slMckrRrfYAUDsIHYQOwBQR/8Tei+8/yW2v9F1M+/5kjHya90D1DCBPtQmifwgtu8a//vFPrf/SYdE9YWM96bHvr9svP61pv/+QZvt3dP090Wxfdy48+6WDtu+u8Nx/dDL/K9N27ulaSG3jSM4denOtLOh851rS4xusQOA2EHsIHYAoG6Wh2p3vf9W1xHm1gs43WGMXIztZl0E1CyB/n2HRPK6pLWP7b9WkqjeUvK+R2I703jt+y1/+67To+iNu9Y+aTwSv7LLsX04iM/dWFTudOMx+U0jOnXmaxU7AIgdxA5iBwAmzr+GasX3u3QdDWXzt76he4CaJdCd5i99e0Dbv6ckQU+Ppj+RHrluvPaG2B6L7dOm1xxss81Lbba1PbZHYzsW24+x3ZdxbHc0FoNrd2zbM96f7q57q6kgsGZEp21ZbBc6XGdOxrbIyBY7AIgdxA5iBwDq6A+h98L7f+k2mqQ7KI6FzvO33qmLgBol0O0ew353wPv4sCSJLmvvdNhe2XvSXWv393Bsa0uS6C8aSfmNTa9f1vhve5oWhEt3AI5ybu73SmKSzUa12AFA7CB2EDsAUEerQ7W73n+m62ixvmS8HNA9QI0S6P0tSePuIexjWePurtzE+UJsT5Vs71SH9x2N7c4Kx3dnxSQ/Leb2UI1ilS+MaLEDgNhB7CB2AKCu/iX0Xnj/TLfRwYcl4+Yh3QPUMIH+9RD3s6LDfKvtFmy7o8u2NsR2PLYrjcfI02Jlz1ydu7WPY0wLqb3SeJz+dNMj6pcaSf2R2PbF9nRst4/plB3tcF25EttKI1rsACB2EDuIHQCoq5Oh9+L7Ot1GBykAvNhh3BwPcwusAYw7gd4Z24lRLPYV97GoMb9quuvrYiMxPR/bx7G9XOXOsxnzQkk8slP3iB0AxA6IHQAYhJR4/Cy2f47tV7GlhU3+vs+E5Geh98L7f0uC6CPYeVX3AJApLex+qcP15NswN2c4YgcAEDsAUNniMDc1zJ86XED+GFvVX993h96L73/vlJDhSOj8mN8q3QNAFwtKriWXXEvEDgAgdgCgXz+L7VTIK4r/vx63nYr6fwq9Fd7/wykhU7rjoNMj5OmOA09PAFBmZ0k8skP3iB0AQOwAQD/SvOp/DvmF8b/EdlsP2/9l6K3w/ucetw9PlYynN3UPAB08VHL9+FD3iB0AQOwAQD/S1C5/Cb1PCfOrzO2nO4f+2OO2X3BaqGB/yZjaoHsAaLEsth86XDfSIvE36SKxAwCIHQCo6obY/if0XnhPbU/mPp7pcbvpeDzqSxVpeqPjHcbVudju0EUANMVAneZqPR/M1Sp2EDsAIHYAoE/bQ7XCe2q7M7Zf5a73f3Ra6MNdjWS50xyui3URANEHJbHIet0jdhA7ACB2AKAfqTCeu8Bqu/bPGfvY1uM2/9VpYQDWxna5wxj7SPcAzLzflMQiT+kesYPYAQCxAwD9+vtQvfCe2iNdtv83YW7Os9ztfRHmHuOCQdgS+ntqA4DptKPk+vCq7hE7iB0AEDsAMAj/L1QvvP8hdJ+XfXcP2zsb2wqnhAF7vmTM7dQ9ADOnbB2a13UPYgcAxA4ADMr+UK3w/tfY/qHLtn/eeF3uNjc4HQzJyyXj7kXdAyB5ljwjdgBA7ADAoH0WqhXff9llu6kwf6aH7T3vVDCCJPpShyaJBph+O0quAx4XR+wAgNgBgIGrUnz/bZdtpjvY/9zD9v7FaQAAAAAAYJr8e+i9+N5pXva0uOqu0NtUM884BQAAAAAATJtNoffieyrY39Z4/9/F9o9hrujeyzQzfwpzc8IDAAAAAMDUWRjbyVBt3veq7X9iW67rAQAAAACYZj+L7S9h+EX3NB1NukP+Bl0OAAAAAMAs+EXoba72XtsXsa3WzQAAAAAAzJp/iO1/w2CL7p/E9oiuBQAAAABgli2O7Veht8VTW9sfY/t/wZ3uAAAAAAAwzz+GuSL678JcQf3P4foi+9nY/hDbf8b2L7H9U5hbSHWhrgMAAAAAAAAAAAAAAAAAAAAAAAAAAAAAAAAAAAAAGK11sZ0P1y9C20u70nj/uor7fze2Sz3u74jTBgAAAADAJLgptpdDXgE8Fdt3xvZAbAsGtP/bY3shlP8QsDe2pU4VAAAAAACTZlfoXny/f4j739phn+85NQAAAAAATKp0B/zl0Lnw/u2Q9/9wm30ei22RUwMAAAAAwCT7KHQuvh8a8r6fbLPPtU4JAAAAAACT7sXQufj+5ZD3fahlf/ucDgAAAAAApsH60Ln4fmmI+02Lrl5p2tePsd3idAAAAAAAMA3S/OplC64Oa/71X7fsZ7tTAQAAAADANPkhdC6+rxvC/tJCr+eb9nHUKQAAAAAAYNocDJ2L75uHsL9dLftY7RQAAAAAADBt3g6di++vD3hfy2K72LT9d3Q/AAAAAADT6PHQufi+f8D7erdp22m6m5t0PwAAAAAA02hN6Fx8/3qA+1ndsu2tuh4AAAAAgGm1KHQuvl8a4H6+bNruF7odAAAAAIBpdy50LsDfPIDtb2na3pXYVupyAAAAAACm3e9D5+L7+j63fWNsp5q294buBgAAAABgFjQvhNra+p2b/dWmbZ2ObbHuBgAAAABgFqQCe6fi+1t9bPeOMDdv/NVtPaqrAQAAAACYFY+EzsX3g31s92DTdj7WzQAAAAAAzJJFoXPx/duK21zTtI3Lsd2lmwEAAAAAmDXnQ/vi+6WK2/u2aRuv6l4AAAAAAGbRodD57vdlPW7r2ab3nghzd9YDAAAAAMDMeS90Lr6v72E7N8V2tum9D+taAAAAAABm1dbQufi+tYft/KbpfR/oVgAAAAAAZlm6u71T8X135jZWxnal8Z4Lsd2qWwEAAAAAmGWLQ+fi+8HMbXza9J4XdSkAAAAAAMzdrd6u+P59xns3Nr3+WGwLdCcAAAAAAITwUWhffE9TyZQV0xfGdqLp9Wt0JQAAAAAAzNkTOk89c3fJ+15qet0e3QgAAAAAANc8FToX3zd0eM+ycG26mh9jW6obAQAAAADgmvWhc/H92Q7v2dv0mu26EAAAAAAArndz6Fx8393m9aub/n5U9wEAAAAAQHsXQ/vi+8E2r/266e+rdR0AAAAAALT3SWhffD/T8rqtTX97U7cBAAAAAEBnzXO4N7crsS1ovGZxbKfDtaL8Et0GAAAAAACdpUVTO837vqrxmtea/ttWXQYAAAAAAOXWh87F902x3Rnb5cb//0J3AQAAAABAd0tD5+L787F9GK5NQ7NSdwEAAAAAQJ5LoX3x/UTT/35DNwEAAAAAQL40nUxR0tJiq4t1EwAAAAAA5Nsbyovvm3QRAAAAAAD05rnQufB+SPcAAAAAAEDv0p3t7QrvaS74O3UPAAAAAAD07tbQvvj+qq4BAAAAAIDq0l3uzYX3E7Et0i0AAAAAAFDdkXB98f1hXQIAAAAAAP3ZF64V3j/QHQAAAAAA0L8dYa7wfiHMzQEPAAAAAAD0aWOYm/f9BV0BAAAAAAAAAAAAAAAAAAAAAAAAAAAAADDT7o/tzdi+iu1ibJdj+yG2d2O7pfGaJ2L7fWxHYzsf217dBgAAAAAA8z0U25HYithOxPZsbMsaf0tF9/diOx3b0tg+b7zuantU9wEAAAAAwDU3x7Y/XCuk/ya2hR1e+2Xj75ebXn8ltiW6EQAAAAAA5twb26lwrZD+TJfXb43tQrj+rvfDuhEAAAAAAOY8HK4vpD+f8Z714frCe2qv60oAAAAAAAhhXWyXwrUC+nuZ79sQ5hffN+hOAAAAAABm3erYzodrxfPvYrsh872bw/WF9zT3+0JdCgAAAADALFsarp/jPbW1Pbx/R8t7P9OlAAAAAADMukPh+uL5wR7f/37L+1/VpQAAAAAAzLKt4frC+ZXYVvS4jaMt21inWwEAAAAAmFWLYzsbri+c7+9xGzeGuYJ983zvC3QtAAAAAACzale4vvCe2r09buPRlvd/qlsBAAAAAJhV6a738+H6wvnhCtsx3zsAAAAAADQ8H+bf9f50j9tYGNuFlm08rGsBAAAAAJhV34T5C63e1OM2nmyzjYW6FgAAAACAWXR3mH/X++cVtvNVyza+0LUAAAAAAMyq7WF+8b3XudofarONN3QtAAAAAACzan+YXzjf0OM2DrfZxkZdCwAAAADArPo6zC+c39LD+7fE9mNsp1q2cZOuBQAAAABgVl0M84vvCzLfuzS2H2J7JswtsHr1/d/pVgAAAAAAZllz0fxqy/VpbB/Ftrbl/e+3ee1jsa3Q3QAAAAAAzIJLYX7xfVHG+94Mc3e9pylqnm95/9Mtr10f2x5dDQAAAADArDgZ5hff13V5z64wd8f8msb//6Dl/Q82vfaBMHd3/EJdDQAAAADArNgX5hffD3Z47Q1h7g729Jonmv778dB+zvj7wtzUNBZfBQAAAABgpjwS5hffU3sntjsar1kS21OxnWj87bmWbbROXbM5zE09czjMLcoKAAAAAAAz57PQvgDf2lKR/Yk272+3aOsXQeEdAAAAAIAZlork34TywvuR2FZ1eP+LsZ0Pc0X4tJ0d4drUMwAAAAAAMLMWhbkieiqyXwxzd7mnaWbSHO9rdQ8AAABAPf1/UepAfHKRsH4AAALKdEVYdE1hdGhNTAA8bWF0aCB4bWxucz0iaHR0cDovL3d3dy53My5vcmcvMTk5OC9NYXRoL01hdGhNTCI+PG1zdHlsZSBtYXRoc2l6ZT0iMTZweCI+PG1pPiYjeDM5NDs8L21pPjxtaT5LPC9taT48bW8+PTwvbW8+PG1zdWI+PG1vPiYjeDIyMkI7PC9tbz48bXN1Yj48bWk+VjwvbWk+PG1pPmE8L21pPjwvbXN1Yj48L21zdWI+PG1mZW5jZWQ+PG1yb3c+PG1vdmVyIG1hdGhjb2xvcj0iI0ZGMDAwMCI+PG1pPkE8L21pPjxtbz4mI3gyMTkyOzwvbW8+PC9tb3Zlcj48bW8+KzwvbW8+PG1zdWI+PG1vdmVyIG1hdGhjb2xvcj0iI0ZGMDBGRiI+PG1pPkE8L21pPjxtbz4mI3gyMTkyOzwvbW8+PC9tb3Zlcj48bXJvdyBtYXRoY29sb3I9IiNGRjAwRkYiPjxtaT52PC9taT48bWk+YTwvbWk+PG1pPmM8L21pPjwvbXJvdz48L21zdWI+PC9tcm93PjwvbWZlbmNlZD48bW8+JiN4Qjc7PC9tbz48bWZlbmNlZD48bXJvdz48bW92ZXIgbWF0aGNvbG9yPSIjRkYwMDAwIj48bWk+QjwvbWk+PG1vPiYjeDIxOTI7PC9tbz48L21vdmVyPjxtbz4tPC9tbz48bXN1Yj48bW92ZXIgbWF0aGNvbG9yPSIjRkYwMEZGIj48bWk+QjwvbWk+PG1vPiYjeDIxOTI7PC9tbz48L21vdmVyPjxtcm93IG1hdGhjb2xvcj0iI0ZGMDBGRiI+PG1pPnY8L21pPjxtaT5hPC9taT48bWk+YzwvbWk+PC9tcm93PjwvbXN1Yj48L21yb3c+PC9tZmVuY2VkPjxtaT5kPC9taT48bWk+VjwvbWk+PC9tc3R5bGU+PC9tYXRoPgwg5ncAAAAASUVORK5CYII=\&quot;,\&quot;slideId\&quot;:484,\&quot;accessibleText\&quot;:\&quot;capital delta K equals integral subscript V subscript a end subscript open parentheses A with rightwards arrow on top plus A with rightwards arrow on top subscript v a c end subscript close parentheses times open parentheses B with rightwards arrow on top minus B with rightwards arrow on top subscript v a c end subscript close parentheses d V\&quot;,\&quot;imageHeight\&quot;:33.795423956931366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o mathvariant=\\\&quot;italic\\\&quot;&gt;&amp;#x2227;&lt;/mo&gt;&lt;msub&gt;&lt;mover mathcolor=\\\&quot;#FF00FF\\\&quot;&gt;&lt;mi mathvariant=\\\&quot;italic\\\&quot;&gt;B&lt;/mi&gt;&lt;mo mathvariant=\\\&quot;italic\\\&quot;&gt;&amp;#x2192;&lt;/mo&gt;&lt;/mover&gt;&lt;mrow mathcolor=\\\&quot;#FF00FF\\\&quot;&gt;&lt;mi mathvariant=\\\&quot;italic\\\&quot;&gt;v&lt;/mi&gt;&lt;mi mathvariant=\\\&quot;italic\\\&quot;&gt;a&lt;/mi&gt;&lt;mi mathvariant=\\\&quot;italic\\\&quot;&gt;c&lt;/mi&gt;&lt;/mrow&gt;&lt;/msub&gt;&lt;mo mathvariant=\\\&quot;italic\\\&quot;&gt;=&lt;/mo&gt;&lt;mn mathvariant=\\\&quot;italic\\\&quot;&gt;0&lt;/mn&gt;&lt;/mstyle&gt;&lt;/math&gt;\&quot;,\&quot;base64Image\&quot;:\&quot;iVBORw0KGgoAAAANSUhEUgAAAhgAAACvCAYAAAC/1Kf0AAAACXBIWXMAAA7EAAAOxAGVKw4bAAAABGJhU0UAAACEKvHVpwAAGzdJREFUeNrtnQFkVt0fx4+ZSSYmmSSRSSaJeSVJIpNMZiRJkpckSWYkmeQVrySvJDJJkkgmk0RmkmRMJpMZeSXJayRJZkb/c/6dve9t3Xt/597n3vuce5/Ph5+3t557zrnnOc/9fe/5nfM7SjUuQ9paFQAAAECGfNc2o20zXQEAAABZCgxjc9pO0x0AAACQpcBYtEfaVtEtAAAAkKXAMPZR2y66BgAAALIUGIt2UVsTXQQAAABZCgxjL7Wto5sAAAAgS4Fh7LO2g3QVAAAAuLJf2ydHoUHODAAAAHBmrfoRCnERGeTMAAAAgERccBQZ5MwAAACAROzU9s5RaJAzAwAAAJxp0zbsKDLImQEAAJAR3ytmcwH7qu2LtSRlkDMDAAAAgZGLkTMDAAAAgZGLkTMDAAAAgZGLwDjAEAEAAEBgZBkiWcvwAAAAQGBkZX8oFnkCAABADMvVj7TgrttUd9JlAAAAEMcW9SMduIu4eKhItAUAAAACZ7UtOAiLeW2n6C4AAACIY422Z8pt1mJa2ya6DAAAAOJIclz7TfVjfQYAAABALOS2AAAAgMIFBrktAAAAIFOBQW4LAAAAyExgkNsCAAAAMhUY5LYAAACAzAQGuS0AAAAgU4FBbgsAAADIFHJbAAAAAAAAAAAAeMl39b1b25Q2FjUDAABAZgJjWtt3bRPaWukRAAAAyEJgbNW2YEXGqLZl9AoAAABkITJOW4Fh7LG2ZnoFAAAAshAZtwMiYwSRAQAAAFkIjGZtY0tmMgiXAAAAQM0io9Uu9lwUGc9Y+AkAAABZiIw2bZMBkWH+vJqeAQAAgFpFxiptrwMi44O2LnoGAAAAahUZ6wPbV43NafudngEAAIBaRcaXgMBYtHsmjELvAAAAQFJhYRZ73ggRF8GQyT56CgAAoH7O+lGMoy67mXwZG/iWAQAAEBhZm1mnMaStg28bAAAAgZGHbeMbBwAAQGBkZQ/ZxgoAAIDAyMrGtW3hWwYAAAAXUdSk7UiMsPhETgwAAABIKzTmQsTFU23t9A4AAACkERdbQsTFAD0DAAAAacWFOfBsKiAsZrXtomcAAAAgrbgwWTxfBsTFW23r6BkAAABIKy6atY0GxIURGivpGQAoMy0BA4D6CIzhgLh4om05vQIAZeLp/59l1bcFbXMB+6bti7UJbU0MBfBIXFwKiIvH2hD7AFA6rjSIwIizHoYBeCQujiwRF830CgCUkb4GFxdjDAHwSFx0BfJdmPUXy+gVACgraxpcYHQyBMATcdFsd4kYcfFK2wp6BQDKzucGFRc3+OrBM5FxTNvf2lbRGwBQBR40oLj4qm01Xz14KDJYcAwAleFcAwqMQb52AACAfOlpMHHxXhuL5wAAwBfMjPpRbXe0vVQ/li7Mqx9pFcyfR7Vd07ZXlSytQovgkL+V7Iu6LdzPIcYyAAB4gPFHYylekvvLJDSmhRvaUJL72CLcxyvGMwAA1JmD2mZUbbPxb1RJdkLeFW5kf0m+tGfCfWxnXEMcIcei52ELNt/FV3s66lNt97Rd1XZQ22a+CYBK0hHjp8yL/oC2req/ozrMLEWX+rFu8KMK37DQ7ftNH1fl39K5T7iHYcY2OAiMu9pGbE6KhYIER5h9taKjj50lAJXgqBUES33TrLYjDte3arsfcr1Zp7HL5xvfJjjn555/ceYBHDfdNG+VI0BSwdGp7bTNT1EvsfFR2yCZPQFKiUn3PxThm8yCzvaE5T0MKeefFOUU6qAXBAft81vUgCCQLjHGoUah0aptKqEwGNO2c+lhZWZGwmTq1LZX20ltjxxnS95r6+bbACgNZtZhNMIvmb9P89LQpsLDJU997ogXgpPe6mm7TWd/imm3+TfSLkMWIuN4AnExk2TGQX+23a7BcCn7HN8GgPcY3zQe4ZfGrfjI+qXa2/WSNwSBcczTdl8W2n2acQ4ZCYzeBALjZMo6dmv74lD+H3wjAF7PXLyM8ElZhDOMeAmLOkz72iEHBUd9x8M2r1fxoR2zjYcFcvGstANe2hJ1BoHx/wWXrgJjTQ317HGs4wDDF8A7jM95EvMszSrMGVVHj4+d0qnkPbe+8VBocw9jXeS+cttz/RKB8f2Io+OfzKCumw71mC2ubQxhAK+4FfMcHcqwnsGIOp742jHfYjrGzBS0eNTWHYJDHGOci/SpZIldGvqAOEenb+xSBnV1ONZ1nmEM4A0nYp6fZqY4yxeC3hhf7eWJzI8EB7PXo7a+Etq6ibEei2toJGjHG1xgjDk6/d0Z1TfhsoWVoQzgBSYh1nzM8/NExvVtiqnrsI8ddFFwMGc9aedhoZ03GesirqGRpduqGlVcmK2l8w4O/1tWibF0OUOOgmYbwxmgrpgdY3FHbpg8TU051BlV3z0fO6lXcDAPPPkiP8S00WRKW814jyVpaCQ49daQW361E9/h6OyHM6zzsGOd7JQCqC/SbsYjOdUbF47xjpVCJ/nQ6PNCGwcZ6+J3nDQ00vCn0WonfsHR2R/PsE7XXSu3GdYAdUM6ZPOdym83Y+nWzH0QGl3PxSOrVXgu9+AxtqRTjidNaMS3Wax6CIxxR2e/NsM6XfNuPGRYA9QNaT1gf66PpmjrLaMD6qtj24ZUfaahqoIUGjFZTy8JnzGLmJobTFyscM3emXG9rgLjEUMboC4cE56XZmdma471x9V9yscO61d+nuuxSWjXJGM9FpfQiEm2ts5hFqO3kTrOJLRydPR/ZVzvQQQGgLeYtA3SjP/1HOtvEuq+5WOn7REa/bhO7XomtGs74z0WaWYqOM0+IXy2oWL+Zo2Do6Pfk3G9g471PmB4AxTOOYeXsa4c61+mShjONqpsQZjyKZoeoSOHGeuxSKGRpbnxzwif/6IaKAW7PS5dcvLzWW1PDdR731FgXGGIAxTKciXPCL/OuQ3tqqRpBV4rf5JYmYd23P5isyagg/EeiUtoZOm6mg0Oynx3I3Sedt5bHJ38SA51zzrW3cswByiUAYdnZH/ObehW/u/6DOWOkmP1RXFK+bkmpCxIoZH7KUXmtQYRGAOOTv5ExvXucqzXJPZqYZgDFPrS+85BYKzJuR37lDzT7CVSpsyhgtph8rbPqvhdDysY75G4hEZWRlwr5RtpiBTV2nmPOjr6jRnXO+JY72WGOUChSAkpjT0roB3SCehzvnZgl9Dw8YLaIW2Z7GesR+ISGtkXc/1Ghx/R1oqLi2ZtCw5O/m3G9W53FBefta1iqAMUyqjDs/FEAe04W1aBYaaA4g5tWVD5L/Jbr+IXm86oBlpomAIpNHLXoYxpoYw/Ky4wXPNQXM+wzlaTT8Ox3kMMc4BCcdnGX0R4xHBbyUc7eEu9t4U+qOHtu9GRQiNm77bLscEXhHJmqtyJ2oFfK3KRpZ0xeVLUkfAAkBiXralFzfAPl3UGw3C1jlNAW1X941tlxSU04pqvYYvDj2ljVTvScSbBbE9tzqCuNm1PERcAXvPG4Zl4rqC2/C2046vPHblf1T7FnhYpt/tmxnkkUmgkaXa3GU9+TEWLiw5HZ/84g7p2avvbcccI6fAB6oPLurSi/JNZHrCg5KMfvEWKNeU1PX5IlTD9qSdIoRFzGFzSXTfSMcSvKiowjuV9VLq+tsscVOYqZLStZ4hDxkg7BstkeeMSHikq94SL2Hnu++D7ItxA1ieXmv38cfuLTRbRNTwTQnEJjaRJjvWb8mNBU9ECY9jR8XcmLHejza0x4Vi+2Sa7k+ENCIy6C4wxhzYUdYzCflWBk6+lRSQ9BSvE8zwPIpFCI7XsdHiv6r8lq0hx0WTXVkjO/4Pd9bHUNmnbra1H22GTq8KcF6Ltk6OomLDnkDBjAQgMPwSGWWe14NCGAwV9bxcc2jLk++AbFG5gMMO62oUZkw85zJhUBSk0YhYD1XJk8BWh/LGKCQzXLJpZmMmzMW53rOzXtpLhDAgM7wRGj2MbispLM+zQlqO+Dz6pU7OcgrlR9s6qEy6hkVqn2Hcoeb91W1U6VDv5iwUKjBfaTiIsAIHhtcD406H+6QK/t38c2rPX98HXKtzAbEb1dAr1TPIciEQKjfyVUT0fhXoqs7tBO/tXBQqM4HbXW1mnHAdAYGTCiEP9Nwv6ztod+6MUM/7SXtu1GdTxVKhjB8+BUKTQyEyGg0zKizJShQ7VDr7dURCYo9RbrC2zay/MAs5uu/bigLZ+bbftQs25BGLjJjMagMDwSmB8U/6sv+hzaMvfZRmAd1Wyo76Tskco/yHPgFBcQiPbMqxvl1CXSS1f+lM9tWM/6CgCjiYst8ku/HTN1PmPESsMc4C6s8pR4BS1KPuaQ1vulqVzTwo3cqWGsk2ykCkVH9vvYHyHIoVGsj5l03xXszmLTR8Exj1HAbC2hjrMYs4vjvWcYqgD1BWXBZ5FHo0+oSqwwHORncKNjHoqXqqMNEVm0tnmEX8bEuq9VwGB4bKVdCaDerbZzJwuIuMYQx6gbriEkYYLakurcptNWVeWzpX2/87V0FFxb8QmzSlx6F+RQiPmu+rKqe5uJee+L+0Jt9qR/1bk6ak2R4brugzWIQHUB+nFytgfnrxclvIQSmlKJk3udWnbTz/jOhQpNHIxx7qNeJCyu+4pa8dqJ36uyNNTbZ2jjnWas0paGP4A3j1zjfUW1BYXsVO6mf9bwg0dTljeOjvzEafAmhjXidWrWc/SXOexMFTWztUOfMwxMdayDOv8LcEsxgA/AYDCeaz8CUl8cGjL1rJ1cNYHkN3zRA2WCZfQSBGn+EkLnv4pY+dq573cigfJyT/Loe5JR4Hxnp8BQOG8FZ55cwW1Y7Oq0PbUIJtUdidqbhXKesF4DkWaphssqB1mZumr0JbtJRQYfY5O/nwOdZ9PMIvBwWcAxfJZeN6NF9SO8w4C40JZO3lOeHt2nZrPYz1H1ZFCI5Oq2JCSlBuldDFA7biH6rXYUpe5J4HAuMDPAcAb31fk7rlJ5U8ujsyR4lAuR4EfVNmGWhoBKTRiElx1FtwmSfC8LaHAeOvg3M220qYc6m5JIDCG+UkAeCUw/iygDRsdxMWTMnfyJeHmpIRAZgX8u5jrTSrWNYzlX5BCI+fq0KZmK2zi2tVZlg62Kb5dnPuDHNsw79gGzuUBKPoREW+HCmjDH6oCh5vV8tYqpSY9I1x/nnGcuM8n6ti2e1X5Pu1ppi7O/XiObXDN7PmJnwWAVzMYPQW04Z2SdxCWmtXCDcatcDfT/HH5E8zWm2WM41/6LC40Ygb9hjq2Twp3leZNWzvtEUfnvjHHNiAwAPxEOugs7yR4ux1mLypxmrV0uNaKiOukkziPMoYTzxDUOyeCCXlJYRLv09Vqh93sGJ54n3M7vrFVFeoAp6nKSLtIluf8HT1QFcvcmfZGw6aKTCx+oQpvugUihUZeetLOYVXybKwJdnDczrENTQkWeY7w8wAERqECY1yoN88dfGsF/2nsYFUG41mVPO4u7T7ZxW/8J6TQiMlB4csJs1ICtme+d7Z22FccHfuBHNuwMYHAuM1PBBAYhQqM4TrVa5A2V7yq0mCUsjgu3UInxY4e8vv+BSk04tPx3a2Cujb/tspzgfHa0bG35diGAwkExnF+IoDAKNTRD9WpXvN8lc5+6qrSYGxR8mmaQaYE59PB7/snpNCIjzMCj4Q2/+6xuFjt6NRf5dyOmwkEBonoAIFRrKM/Uqd6z6mKnvsUxxvltrDvmKpYtseccQmN+Lho8qjwPT/yWGAcdXTql3Jsg1l/Met6oio/E0BgFO7odwn15nHApJkx/aTid162VXFA3hE6e7+d2vkY85nP1qHCf0ihkROetrtNxYdJzE4TL7cga4d9z9Gx78mxDQcTzF4M8jMBBEbhAqNZeMbl8eJ3UbjXPVUdkNLMxDUlZx3j2OmfkUIjTz1v/1NVslXOdubAJfeE2cLanGM7XNeAfNWGKAeoD2OquAya5jyRuORef1W5o6XTUCeFzjF7dpsYr/8ihUbMbI/vKdSPKz8OA0ri2Lc7OvanObbhRILZi3P8VADqxkDM8+1kxnXFrWsbV/mEZLzBiAMpwVKc9TJWf0IKOf1egnswO0XiphC/+SYqExyRfj6n+jvtrIRLG6byOGQNAJxZV9ALVFzIyryIrm6Ezn6eUly8YJz+xD5VndPxxoR72eeZwBh3dO57c6jb7F5575oaXNsGfioAdWc04tn2JaMXqA4VvS3V/H1Xo3T09ZQCgy12/2EWR8YthDUriNtLdD+nhO/+pkfiYnWC0ERbxnWvN7tBEqy72MFPBcALdub4AmWeM1E7NM2Sg+5G6mjpoKswu8X4/AkpNHK4ZPcjHYY365HAGEggMDZkWK/ZMfI5wczFNn4mAF7xLOL59ryGMpfFlGvCy3sarZM7EooLo8DWMDb/RQqNlDXD6QvleVp4u3vkbQKBcTaDOrdoe5ygzkkz08HPBMA74s7WSjOLYVI6RIVezCz29kbtaOkI26BdYFz+ixQaMW/67SW9t35hHNR9e1XC2Yvv9pTTvSnqWabtsLaxBHXN2cWnLOgE8JfTKnoRZpIXaSNWpiPKeqMaPNP1iKO4+GhVGvzAJVFZWVkn3Nu7OouLPsej2cPsibZD9mCypiUzIsu17bZnilzWNpqwHvPZa9rW8vMAKAVDMc+4TodZC7M7LWo3pil7eaN3sJRMq0zbLItCCo3cr8A9TiiPDuexAqBb23BKYZGnmVDNoFl0yk8DoHTcUNHZi81RGCZn1OLLiBEM5rDQqyo6Bbg5CmAP3fqDXgdx8Zpu+hcpNGKm16qQqfGM8iBcZkMhEzXMWORh83Z2w4RBuvhJAJQe8wItnXgqmREcJpFeC935s8OUOm4X3fQvUmikryL3ucEH0akd+KOCxcOcNbNL5I22EXvWyZ82dNLF2gqASmJmIK+p5AkozSnNJxThEAAAAIjBrK04oH6kZHipfpyAPWfNHPkwbl80zawH660AAAAAAAAAAAAAAAAAAAAAAAAAAAAAAAAAAAAAAAAAAAAAAHzhu/q+TdsFbTPaxlOWscYeGjdnz2E5mVNbV2s7pu2ube83m6b9g7br2tYHPrt46u0Ne17NlLZPeWRdtXX12oPtHtusr3O2bV9s3/RrW8mIAwCAKooJc0Dcdm2ntN3X9jUkNXpbinInQsq5mmG7t9sU8QtCWnfjzLvtNX0h/z6VcX/utGnjXc/FMe07zEgEAICqCIsT2l45OGhjvQnL3hBT1p4a292pbWxJmQtWHPUtzgjo/7ZoO2hnMr7YGZXLIe35K6P+7A4RVTN2JqhHW2vgsx12FiX42dOMSgAAqILA6LKOb6+dyr8aIwoGE5a9Oaas0RraPBgiiB4FwyAh13TY0MS1EGFirKfGflxvQyA/zYqYfhWuaw5py2ZGJgAAVFF0HI8QBfdTlDUTdRJtirJWaXu2pBwTgvjd8fohbbMhYQvz/8019Ncpu+YjWOYFlzUdEeGa24xCAACoqsiYDnF8H1KUsy3E+Rr7lrAcExJ5v6QMs2ByZ4IyDkeInacp+2iZDcksDdP0JijjQUh7PjMCAQCgqgLjfIQzbklR1g67/iFYzmSC67vszEPwerMIdVvCdvRF3NNAintq1fa8lnUq+rPLIxaBzjECAQCgqgJjZ4Qz7k5ZXu+Scq47XrfJbiGteZGoXewZdk9bUsxcvAgppz9hOVGLYCcZgQAAUFWB0RSxs+REDWUGy9nt8HmT2+JjSBvOpqw/bG3JbIpyHoaU8yBlm6ZCytrHCAQAgCqLjNchzu9OyrLaAmW8d/i82V46mfHuk6GQ8u4lLONcSBn/pE2UZbfNPrQhpPGkW4EBAADKKDDuhTjTVynLOhAo40xKMfD/PBY13M9ISJmHElzfFRHSOMRoAQAAcHeoYQs951OWtRhWmA0mm4r4bE9WizGXlBu2m2WN47VNEeGMCUYKAABA+lmHoK1NWM7awHqOAeGzrTbr5tI639RyVoi+dmNImdMJrj8Z0Rd7GSkAAADJnHLUTpKehOVcCaTMbhY+eymLNOWOAuGG47XNEaJnmlECAACQ3Ckvi3D2hxOUsdqm6Ba3uOp/Xxexc2Uyg3sZDSm3z/HaoxH90M8oAQAASOeY52o5DVV/9qa95q7DZ6/XKmgiyl0VIlzM/69wvP55RLvWMEIAAADSOed3abeqmgRWrts4rQgIy2r5oZa1F7bsgbS7YfTn2iPExWtGBwAAQHrnHLa1c8ThuqZAHo19Dp8/E+HI/8jgHt6GlHvF8dqo7J83GB0AAADpnfPdsB0dDtctbnG96VjP6whHvrHG9u+rZaFqIMSz1A4wOgAAANI76BtJT/u0CakW7K6RVoc6os7kmM6g/WHZQBdcD23Tn3sS0bZdjA4AAID0Dvp4kmRbNo/FjF0cutmxjqhdGldrbPv+iHJfJijjc0QZyxgdAAAA6Z101BqE5ojPP7D/fixBHXci6uirod0tEWsvnNdf2HLCdtF8Z2QAAADUJjCi1jC0hnz2TJJ1F4HrXmS9/kJfe3FxtqKW00oj2oXAAAAAqFFgdEc42R1LPtcbcOjNCev4ElFHU8o277bXG5ExFlLuigRlMYMBAACQg8CIWoDZHfjMDnuQ2HuTzyJFHfNZOXF9XaddN/HcbpVdWvZUxHVtYbk67D2F3f8qRgcAAEB6gbE87pAv/d+t1qEb60xZx3wWMxj2ULUP1tojzlK5FXGPz8Oyjeq/G87iPJaYvn1szklhpAEAQKMJjKaow8dsps5Pdttndw11RIVINicoo8MKCzOT8pv9u/6QMg8uua7FbkWdDgud6L8bzGmHy0q79uTrYnsBAAAaTWSEOdgLNgV4Tbs9bPlPI+o473j9Lm2zS09d1X++Hyda7CmpD+216yPKjgoRfUmylmNJmZu1/W3FEPk0AACgYQXGXNRuCpPDIoPy/4wo24RdOmKuMzk3Lke1xebjCA272PDEIxue2SG072FE+4ZS3OsxO2vxSaoXAACg6gLjW4SDPZ5R+ZtjBIyZXTi5eHKpDdl02RmU2bgTVyOE0Ukb3pmy/3/IoX1rrSAIa99fLmtFbJsXt+NOxQknAACARhEYYWskTmdcx0iMyIizT1HrPxyuHUjQvu0xImPKZjxdF/h8i73mdCAXx4LdOtvCqAIAAATGrwLjRA51tAfWdLia2fmxNqEwWrRzKdq4JpCpNImZkMi1uLYCAAA0ssCYX7oLI+N6OuxuDslhz4SFRELKuxd2jkqtoR0zU2F3qDwILNZcsGWbP7+z21sv20yozYwiAACAXx3qEzvNv6WAuswaixPaRq2znrMzAC/seoddCcpabXeozFmRdDttrg6AsvM/F/cZF+ywNswAAAG+dEVYdE1hdGhNTAA8bWF0aCB4bWxucz0iaHR0cDovL3d3dy53My5vcmcvMTk5OC9NYXRoL01hdGhNTCI+PG1zdHlsZSBtYXRoc2l6ZT0iMTZweCI+PG1vdmVyPjxtbyBtYXRodmFyaWFudD0iaXRhbGljIj4mI3gyMjA3OzwvbW8+PG1vIG1hdGh2YXJpYW50PSJpdGFsaWMiPiYjeDIxOTI7PC9tbz48L21vdmVyPjxtbyBtYXRodmFyaWFudD0iaXRhbGljIj4mI3gyMjI3OzwvbW8+PG1zdWI+PG1vdmVyIG1hdGhjb2xvcj0iI0ZGMDBGRiI+PG1pPkI8L21pPjxtbyBtYXRodmFyaWFudD0iaXRhbGljIj4mI3gyMTkyOzwvbW8+PC9tb3Zlcj48bXJvdyBtYXRoY29sb3I9IiNGRjAwRkYiPjxtaT52PC9taT48bWk+YTwvbWk+PG1pPmM8L21pPjwvbXJvdz48L21zdWI+PG1vIG1hdGh2YXJpYW50PSJpdGFsaWMiPj08L21vPjxtbiBtYXRodmFyaWFudD0iaXRhbGljIj4wPC9tbj48L21zdHlsZT48L21hdGg+784XewAAAABJRU5ErkJggg==\&quot;,\&quot;slideId\&quot;:484,\&quot;accessibleText\&quot;:\&quot;italic nabla with italic rightwards arrow on top italic logical and B with italic rightwards arrow on top subscript v a c end subscript italic equals italic 0\&quot;,\&quot;imageHeight\&quot;:18.91891891891892},{\&quot;mathml\&quot;:\&quot;&lt;math style=\\\&quot;font-family:stix;font-size:16px;\\\&quot; xmlns=\\\&quot;http://www.w3.org/1998/Math/MathML\\\&quot;&gt;&lt;mstyle mathsize=\\\&quot;16px\\\&quot;&gt;&lt;mi&gt;&amp;#x394;&lt;/mi&gt;&lt;mi mathcolor=\\\&quot;#FF0000\\\&quot;&gt;K&lt;/mi&gt;&lt;/mstyle&gt;&lt;/math&gt;\&quot;,\&quot;base64Image\&quot;:\&quot;iVBORw0KGgoAAAANSUhEUgAAAIoAAABCCAYAAACIPE69AAAACXBIWXMAAA7EAAAOxAGVKw4bAAAABGJhU0UAAABBwf/jmAAABz9JREFUeNrtnXFEZVkcx68kI4mskSTDs5KsxBhZyRNjJBmJJEnGsp7xrLFi9MdKxpAk2T9iZCV5IsnIGLFGRlYiT7KeRPpjJBmykiSP9hzOtc/Ze+/7nnfPufec8+bH96/u/Z0z8/u8+zv3/M4513H0t0mie6ZJnTpGOtRLdB+RNoD+XClq+6nukCSIbgtAWdcMlDaiDNEm0TFRXkGQTigkRK+A/iwRbUkE5pBolahVd1C2CiCh+qpzZ0kHK4iSRO9CQkODPUhUHaIvVeyJ96mE9v8ganEMsWEOElcPTeg86WhXCbCcy37MM3hvBJ4gbY5BVkN05gNKvyn/CPbLFIGkSUEfakBgZylUjmE26wMJ1RuDQBmLe8BI/E4WafcrTVGOgdYeAAnVhoWgfFDUfmeRp8lfRI2OoZYtAsqVhamnS0HbCaIL21KNay+LQOKq0RBQdgFILhS020R0Zluqca2B6B8QlAEDIEEHkcuS220NgGTX5FTjWgaEhGrGAFAGwbQzLPmV/NLGVONatwAkVJsWjU++k9TeKNGtjanGtSqiY0FQrg0A5QKAJCuprXmbU41rk4KQuHqkMSTt4NNkJmQ7D4m2bU41rvFFPzqYnTZ9QEs6Nw6C8ixEG0k2m+uVavocy4wv+qWJekBQZjUGBSnE3ZX6iw+Ybd1VUQaI2/ii30HBmCUPgPJRU0gqwdfizRJ8N5RLqnHNq+j3pODvOQCUG01B6QfTzitBv4M+r76XNqYa1/ii3yL39xUw/XyvISiLICitoD86cbdcTqnGNb7od+n8fy7hZxCUQQ1BOUGWFIC+OgL8WZlqCo0v+qU8rvkRBOV3zSBpBp8my4CvKZ+xDk01zx3LjS/67flcVwEOaD9pBkoaBGUowMejgGKi1anGNa+i3w8B1+8DoNxqBsp7ABL6lKjzuX8sYGH0nO2pxjW+6Ddf5PolMP20agJJJZsbKQbKnse9dWy1+325phrX+KIfHczVFrlnBARlSBNQesC085a7j86wfinnVOMUTKDxRb/REt6O/LSgCShzICjdBU+g6YDryibVuMYX/XbA++h/0h0AyrYmoBwCkNyw7RP07ejgW6r5z/iiX15wTPHZhAEtm1qHtoUSpYiuff5+Wk6pptD4op9oIW8BTD9tMYPyAgTlGngjai03SPiiH63t1IT04afhmEFZlbjXeKucIPEq+pWyfqQZBGUxRkgqgCeFm1YuQVj6ygUUvuj3ZwhfNwAoOzGC0gUGf4FWjMFrj8vhjYd/raVvLmGqvB8BUO6cmP5jWU0GCX4/e/rkwOtf2w4KX/SbCulvBkw/T2ICZQ+ctq9i1z8FQbmStUJfR+OLfqdED0L6HABBGY0Bkjow6NvcfZvgfe9shMSr6Cdj4qgRBGUpBlCGwIBPcPc1C5yd0mYbKHzRT+YO/SsAlH2NX4s7PO6dAe/dsQmSbo/Z0oRE/xs6DmjBTV6XPvfWsq0VodavmGReRb/fJLcxBaafjggheQwGeTXARwr0ceoOhk02vuh3RFQpuY1+EJSxCEGZAIM8UsTPIehn0mRI+KIflYojpup0G9AG7K/h1VDET1KgTmTsPmK+6LemsK0zAJRsRJBUgW8th6C/DRCWFRMh4Qt2145a4tcAUPJRDGgFNnnNg/4S4DJKqscmQeJV9FM95fwaTD+dEYCCbvLqEfD5FvSZNQkUvuiXi+CX3AuCkooAlBPZm9DZjsBzEJZREyDxWsuajOg1HAFlRTEk6CavDyX4/gn0Tc9oq9EdFL7ol4mw7SMAlL8Vg5JWsQm9wH8W9D+lMyR80Y/WduojbB85EDCvYB6nMJCbMjehe/jvBP3T1JbQERKvol864j6kwfSj6rhwdJPXech20BrSuo6g8L/mgxj6gJ4emVYESo+sTehF2mnyOeHRS0mdIPEKUBwLhSodbPN6RhEoc1EV8YCPHQhN6kVhXkW/xRj7cwCAcqQIlFyYTeiCbVUHnEDN66UOoPBFP6+Db6I05DSmvCO52krrLGDQdiW2OQK2SZcr1MYJiVfRLxUzuC/AccozyaCgcxxvJLe7B7Yb6ymZfNFPh+njDhCUXyQHbB0MWKfkdtHDjWnKa44jIF679No1AAXdvJ6RGCx0k5eSkyoDDvuL5ANRQRb0TT9TdCIxUOiakTVFoIgsxu6JEpRZwyFx9UBSoKbBIP2qcEYYTX25qHYZtlsCCVWvpCAdgUF6rhCUAYGN7hNRgJK1CJRxCQHqEAiQSlDqBPpxq/oD1ymLIJGyNFOgCEg1rhCUFsHjM45kTPx5WT2bTLMJlC8hgzMhGBw6k1qvCJRMCWet7Ks4wSljGSSuagQDUsnGAzslHoRzwQBrkQBHNftYwl6JfXHPjaNfCOuWMchNWgoJVR8QkDb6asveGPIhguIVpB22bKAT6McYe7v5HHAwcRjl2Way96VsgKcV2ZzFoEwAAepVEBThda4Ci7ZlyJgPjX8zg+xf0cMWBcEFTRgAAACOdEVYdE1hdGhNTAA8bWF0aCB4bWxucz0iaHR0cDovL3d3dy53My5vcmcvMTk5OC9NYXRoL01hdGhNTCI+PG1zdHlsZSBtYXRoc2l6ZT0iMTZweCI+PG1pPiYjeDM5NDs8L21pPjxtaSBtYXRoY29sb3I9IiNGRjAwMDAiPks8L21pPjwvbXN0eWxlPjwvbWF0aD41gCDtAAAAAElFTkSuQmCC\&quot;,\&quot;slideId\&quot;:484,\&quot;accessibleText\&quot;:\&quot;capital delta K\&quot;,\&quot;imageHeight\&quot;:7.135135135135135},{\&quot;mathml\&quot;:\&quot;&lt;math style=\\\&quot;font-family:stix;font-size:16px;\\\&quot; xmlns=\\\&quot;http://www.w3.org/1998/Math/MathML\\\&quot;&gt;&lt;mstyle mathsize=\\\&quot;16px\\\&quot;&gt;&lt;msub&gt;&lt;mover mathcolor=\\\&quot;#FF00FF\\\&quot;&gt;&lt;mi&gt;B&lt;/mi&gt;&lt;mo&gt;&amp;#x2192;&lt;/mo&gt;&lt;/mover&gt;&lt;mrow mathcolor=\\\&quot;#FF00FF\\\&quot;&gt;&lt;mi&gt;v&lt;/mi&gt;&lt;mi&gt;a&lt;/mi&gt;&lt;mi&gt;c&lt;/mi&gt;&lt;/mrow&gt;&lt;/msub&gt;&lt;mo&gt;&amp;#xB7;&lt;/mo&gt;&lt;msub&gt;&lt;mover mathcolor=\\\&quot;#FF0000\\\&quot;&gt;&lt;mi&gt;n&lt;/mi&gt;&lt;mo&gt;^&lt;/mo&gt;&lt;/mover&gt;&lt;mi mathcolor=\\\&quot;#FF0000\\\&quot;&gt;a&lt;/mi&gt;&lt;/msub&gt;&lt;mo&gt;=&lt;/mo&gt;&lt;mo&gt;-&lt;/mo&gt;&lt;mover mathcolor=\\\&quot;#0000FF\\\&quot;&gt;&lt;mi&gt;B&lt;/mi&gt;&lt;mo&gt;&amp;#x2192;&lt;/mo&gt;&lt;/mover&gt;&lt;mo mathcolor=\\\&quot;#0000FF\\\&quot;&gt;&amp;#xB7;&lt;/mo&gt;&lt;msub&gt;&lt;mover mathcolor=\\\&quot;#0000FF\\\&quot;&gt;&lt;mi&gt;n&lt;/mi&gt;&lt;mo&gt;^&lt;/mo&gt;&lt;/mover&gt;&lt;mi mathcolor=\\\&quot;#0000FF\\\&quot;&gt;b&lt;/mi&gt;&lt;/msub&gt;&lt;/mstyle&gt;&lt;/math&gt;\&quot;,\&quot;base64Image\&quot;:\&quot;iVBORw0KGgoAAAANSUhEUgAAAxEAAACOCAYAAABOv4VtAAAACXBIWXMAAA7EAAAOxAGVKw4bAAAABGJhU0UAAABjFJ+ifAAAJ59JREFUeNrtnQ+EVtvex/cdYyRzI0c6SQ6Zm5HeRDfJkUR6k2QMSTc5ckiSbtJ7cxwZnXQlOY4kknGMZNyMZCSReUeSK9I7Mo4M3SRJdxgZY4y58979/tYza3p3T2vvvdbea+/neWY+H376M89ev/2stfdav++stX4rCBqQMAh3ig2LLQsAAAAAaheV7BQbDohJABpCRLwUC8WeibVSIwAAAFCjqOSlWCj2LCAmAah7EbFZbEYLiQGxRdQKAAAA1CAq2Sw2o4XEQEBMAlD3QuKkFhHK7os1UysAAABQg6jkpBYRyu4HxCQAdS8keiJCoh8hAQAAADWKSnoiQqIfIQFQ3yKiWWywakaCaUQAAAAoOyoR0RAOVs1IEJMA1LGQaNUbrOeExCM2WwMAAEANopJWvcF6Tkg8YrM1QH0LiaViQxEhof6+gpoBAACAkqOSpWJDESGh/k5MAlDHQmKZ2IuIkHgntpGaAQAAgJKjkmViLyJC4l1ATAJQ10JidST1q7Ipse+pGQAAACg5KlkdSf2qbCogJgGoayExHhERc9YbVqYXAQAAAEqLSsYjImLOegNiEoC6Eg9qg/V1g4CILm/aS00BAABAwVGJ2mB93SAgosubiElgXgbk9xKC8UY3dZ7EGloZAACgIaKSewnBeKObOk+CmAQQEQ1kat/EDbE2WhsAAAARUUNT+yZuBMQkgIhoONtCiwMAACAi6sCISQAR0QB2lxSwAAAAiIg6sLukgAVERP3bU7ENtDIAAAAiosb2NCAmAai58GkS+y5BPIxxZgQAAACUEJU0iX2XIB7GODMCoP7ExJRBQDwUW07tAAAAQIlRyZRBQDwMiEkA6k5AbDAIiNPUDAAAAJQclWwwCAhiEoA6FBBLxYYj4mFUbDs1AwAAACVHJUvFhiPiYTQgJgGoSwGhTqv+e0RAvBL7hpoBAACAkqMSdVr13yMC4lVATAJQlwKiWWwgIiCUmPiKmgEAAICSo5JmsYGIgFBigpgEoE5FxJ2IgHggtphaAQAAgBpEJXciAuJBQEwCULcC4lJEQNwXa6FWAAAAoAZRyaWIgLgfEJMA1K2A+K5KQDRTKwAAAFCDqOS7KgFBTAJQpwJiY+Q8CLUfYhG1AlCr9zFoEfur2Hr9J799A4CF1AtujJwHofZDEJM0XhvKuBX+VWy9/pNxbJ4KiGadfUkJiOdiS6gVgJqKiDNVidD/i1oBgAXSAzbr7Euq+3seEJM0ajueqTrPg3FsHguJI2KvxZZRGwA1Ew8tWkD8b5WIUP/+CzMSALBAesMjYq8DYpJGbLsWLSD+t0pEqH//hRmJ+SskmqgFgJqIh9+JHRR7HRqOY43YP/TnfketAcA87xmJSRqrvWRcCg9q8Zc0lP1Df45xDAAgp4DYJTaUIh6q7X/E/pPaAwCAOhjJdokNuQ1j4f+IMY4BAGQQD5vE/ttRPFTbgCqH2gQAgBqMZDL+hP+dbxirbJxnHAMAsBAPfxC7nVM8RO3furw/ULsAAFDCSCbjTXjb3zAW/luXxzgGAGAQD1+LXRP7l0cBEbV/6fK/prYBAKCAkUzGl/Ca2L+KGcYq5V6b9QOOQcang96KtBl9HsSE2KjYQ7FesStiB8JKPl8A8CgeloidF5vIIAj+I4PwUH5+Evs9tQ8AOXqvsASb0edBTIiNij0U6xW7InYgICapl2dhidh53U6uguA/MggP5ecnMcYxBxFxS6xfn9kwU5KoMNmEFhadZGwCyCweVLrWP4uNOi5N+ptYW1VZc0ug/u1Q1qj2Tzo9AMjSi90S69dnNsyUJCriAkolLDrJ2FT6M6DStf5ZCzyXpUl/E2urKmtuCdS/Hcoa1f4ZxzKIirViJ/X5DbUSFO/FznKCNYC1eLBN12raJP3HlLL/qD/nUi5pYQHAR++2VuykRQrPIu292FlOsC68rW3TtZo2Sf8xpew/6s+5lEta2BxiolVs2DH4HxTbFlapNzWzoE6kFtstdlzsnuWsx1uxnbQGQGKQX0q6VvV5fR1pYQGg7J6uVWzYMQgcFNv25W+U1cxCZanMbrHjYvcsZz3eBsQkRbVvSela1ecr15EWtgQhcdRBQIy4zBzIZ5frPRE2Zf9IawB8EdRnSdeqZgj+lHWGIDLj8Q/SwgJAyb3eUYduZ8Rt5iBcrvdE2JRNTOKvTbOka1UzBH/KPkPwacbjH6SFLVZEdDiIiOMZfewQG7co/zwtApA5Xes/xU742qug916c0OWSFhYAyuj9Ohy6veMZfewQG7con5gkX1tmSdf6T7ET/vYqVPZenNDlkha2ABHR6SAiVubws8vSx35aBRawePi63rImqXJ1+ROkhQWAgnvBTodgb2UOP7ssfRCTuNft1/WXNUmVWyl/grSwfkXEd5bB/ZAHX90WflR62KW0DCww8ZAnXevyhSpwAGDe9YbfWXYvQx58dVtm8SEmsavPPOlal5d0j1+TFtaviOi2FBGXPPhqs/TVRcvAAhEP3tK1lnjPpIUFgKJ6mG7LbuWSB19tlr6ISZLr0WO61tLumbSwnkTEoGVgv8OTv2c26V9pGVggIuKvvtO1lnjvWdLCXqDVASChZxm07E52ePL3zC79KyTU4V/9p2st7d6zpIVlHNMBvUrLOm0R1E/6OhxOyrlhKVq20EKwAETE15ZLmOo2japDWtiJspZeAUBD9ogqLeu0RRA36e9wuPCGZeBITBJfh19bLmGq4zSq1mlhJ8pbelX/ImKrZUB/x6PPQ5Y+T9JCsECExE9FpWst8TvYpIX9idYGgISeZKtlQH/Ho89Dlj6JSZLr8afi0rWW9h1s0sIyjkUC+nOWAf1Rjz5ts0H10EKwQETE7w17Irymay3xu8Slhf0nm6sBIKUHOWcZ0B/16NM2GxQxSXI9/t6wJ8JzutbSvktcWth/srn684D+qWVAv8qjT9tzKe7SQrCAhMSf51M2I0Na2BO0MgCk9BxPLQP6VR592p5LQUySXpd/nl/ZjL5IC8s4Fgnml9ieUu3Zr62IuEcrwQISEeo3+Bfm254BvefjAlmZACClt1hif0q1V7+2IoKYJL0uW2Y3Hc+3PQOVPR8XyMr0eTC/3zKY/8Wz3wOICAAAAIhEB/stg/lfPPs9gIgAcA/meyyD+V2e/Z619NtHKwEAACyIqKTHMpjf5dnvWUu/xCQAkWD+vUUgPx16S6P2ye9tSxHxM60EAACwIKKS9xaB/HTgOSbRB47ZiAhiEgAdyG+wDOT7C/A9aum7g5YCAACY91HJBstAvr8A37anLBOTAOhA/rRlIH/Ms9/tln7V4XZsYAEAAJj/Uclpy0D+mGe/2y39TrKpFuD/g/kBy2C+3bPffku/l2klAACABRGVDFgG8+2e/fZb+iUmAdCBfLPYjEUg/8qz328tBcRHsWW0FIDtuxW0iXWKXRS7IzYu1upYxlqx82KD+vppsUmxJ2Jnxb6ipgGggB6sWWzGIpB/5dnvt5YC4mNATFLGc9CmD/67OHsieTgu1upYxlqx82KD+vppPYv0RG+gZxzzEMzbntNwzaPPVnXehKXfg7QSgDHQV2dJbBc7LNatA/4pw6j3xKHMdWL3LUbSD2KbaQUA8Nyz2Z7TcM2jz9bZ8yas/BKT+G3vFr2M7LBYtw74pwz1/sShzHVi9y3a8oMY41jOgP5qmRub9czHA0ufl2ghgEpwv0xMBH/QJXZb7E1oOeKJnbEov1kfAjfjUO7YfDsMDwBq3ttdLXdjc2Xm44GlT2KSfHW9TIvELp0F6439cBOesWzLC5YzWXM2Nv8OwytXRIxYpnZt9uBrqdhDBASAk4DY5xDYm6w9pfwVYk8zls17CgA+e7wRy9SuzR58LRV7iIAopV335RvG0va/hCvEnmYsm7bNGNS3WQb09z342ib22jIT03e0DsCnIH+z2E09A3FP7KND7ziSUvY6vTQpa88+TAsBgKfers2y67nvwdc2sdeWmZiISfLX92axm3oG4p7eW2I71IyklL1OL03KOpQxjmUM7I9YioiTOXxsFLtrK1bEVtMyAKnCYo0WFGm94+UUcTIW+ewrsWNqZkL/vF3sRUr5U7RGJnbMVvGCsDs0N1j2bEcsg76TOXxsFLtrL1aISQps7zVaUOTIhlURJ2Ofb7hXqX/DFfrn7WIvUspnHMsY4N+xDO7XOpbbrs+eeGZZvkoxu40WAXASEi06a1JS7/htzLWbqmY0VCam5hihgYhARCAioIxe7Y5lcL/Wsdx2ffbEM8vyBwJikrLavEUvT0tqj29jrt1UNaNx3rzMrSI0EBGeBUST3uuQFuC/09mUqm2d2A6xPWKH1FkOYn1iY5bCQQmMs8w8AOQSEuMJPeNozDVrIkuYJsT2JJTflDLajtMKiAhEBHjozZosgkll73Q2pWpTS1rkvQqlPwsPzf72Ouyr+i11kj3TaT+JScpv+/GEdhmNuWZNZAnTxGy7Jz5bSW3POJZBRNieFu3D1DkUT3UmqH0huXkBfAiIppRsSt2Ga5ZFMjupmYgtFj4SU73SEogIRAR46NG259x462IzehPuVb3hl5iktuIxKZtSt+GaZZHMTmomYouFj5RUr+AqIi6UKCKeiB1HPAB4FRFpS406qj6vlj891j9TB8dttfCxIsXHO1oCEYGIAA892oUSRYQ6bOw44qEu2n2zWyrfyvKnx5FN71stfKxIn90CVxHxvEQREU0V+2vo/ah6gAUpIroSesXp6j0O8u9fIz/fbeljd8po/J6WQEQgIsBDj/a8RBERTRX7a0BMUst273JL5Vtpr7mf77b0sTvlOWAccxQQyy2D/ttiLdoW6b0QatP0Tr0XYr/YKbEevTl6ykFQdDMzAZBLRAwm9Iq3qz77feRnJx18HGdjNSICEQEF92bLLYP+2/o30coW6b0QatP0Tr0XYr/YKbEevTl6ykFQdDMzUZO2H0xu788++322DF2VWSc2VnsUEQcsA/3DjuU26c3WtidSfwgrLz8AOAqIxSn7IQ5FPrteBfv6/286+rmZ5xwKAACLnuaAZaB/2LHcJr3Z2vZE6g8BMUmZ7b44ZT/Eochn10dE4U1HPzfznUMB1cF+r2WQvyqHD7WBetzSzwlaBQpmpdhVsTfB7G/PVcaH62KrG/MdDjoTekQlLpZGxMbLuYPhxBY5+kk7J+IKjxYA5OzRei2D/FU5fOxLyQIUtTqNScKVejP4Gx1QyzgWXm/cjFJhZ8rm96URsfHy/w+GCxc5+kk7J4JxzDHAt0nDOuLBzxZ9ArWNkDhCy0BBqBzTY4F5qYVK7bajAUXEjYQe8ZHhcyqV6xpHH4stRts9PF4AkLNHs0nD6uG3xSqLT2Uzro2QqLOYRJ2VEFtP47MzLg3X7jcS6v+R4XMTs6ldnXwstmhrxjGHwH6TZVB/zZO/Qw77JLbSQuCZFQkCIiokVjfWexyMJPSIJ/VnOkzLmxx8dKT0vNOmA+oA6pAbwfzed9LSwFHJJsug/ponf4cc9knUSUxSyS40ln7WQaPNSChhmHYqucrOZFreZO2jw2JzPeOYQ1D/o2VA3+HR54Clz9dhZcMUgDeuWg7CPQ0kINpSRr7V+jyIuQPlejP6uZLi5yGPFyAiEBE5e7QfLQP6Do8+Byx9vg7qIiapLGGyud+eBmr3tpTvslqfBzF3oFxvRj9XUvwwjjkG9IOWh8Mt8uhzk8NsxGlaCTzyznIQnmwgEXEkoUcc0p/pmzvHQeyrjH5epoxYvKuAiEBE5O3RBi0Ph1vk0ecmh9mIOujnKqd029zrZAO1+5GE7zGkP9MXOaU8Y+asT3sp6rh9G0dALNYCIS2Qf1SA7yFLEfGWlgKPTM+3gTgiEEx2Xmx/5N87M/pYYTFirePxAkQEIiJHb5aWncewPt6b7yHLwLwOYpLKkhtb0dMgz8IngWCy8zpd79y/M2bMSj1kThnjmEMg32kZyHcV4LvLYTZiG60FnkjbDzFnMpAFTQ0gIJr0Jum4HlEdDjeq/34th5/DKT3vBx4tQEQgInL2aJ2WgXFXAb67HALzGsckVhvP52Zsmhqg3Zv0Jum477FbZ57KuRdGpQROS+kLLoH8jVptcJYydzmIiHO0FnjiV8tB+GFjvMPB1oQeUS1duqX//lqsNYef3pTRqodHCxARiIicPdqN2m1wDnc5iIgaxySfndI8D9b3q/aM/Q5q6dKtyJ6U1hx+eufPHpL6EBGvLAJ4lZK1qQDfLQ4ighNOwRdtwex+h7RZiA0NIiLOJfSIbyJ/35XTz8eU0Wo/jxYgIhAROXu0V3br/Iv47Xrl1GtbEVHjmKSyCXnSYhZiQ4O0+7mE7/Em8vddOf18TKkzxjGHIL7dMoDvK/Aepi3vYYgWA4+ojmgiiN9Q3dk473Hw2GLE68vpY1NK+Z8OswMAyNjTtFsG8H0F3oPtXoM6iEkqMycTCUKrs4Ha/nHx7Z66eT5ymB3YBPDHLQP4owXeg+0J1mO0GHhG5c/uDmZPqp7Wf6p/r2mcdzho1QF82tkN3+T080OKj6c8TgCQs0c7bhnAHy3wHmxPsK6TmKSS9rRb7xeY1n92ux/AVtPv0GqxmV59t29y+vkhxQfjmGMA328ZwLcjIgDqUkR0Wox2lz34GUjxcZ7WAICcPU2/ZQDfXuA9NJiImBftbrOZ/rIHP2lngTCOOQTvzZZLid4WfB+TpHkFyBzcd1vMQizP6aPZYraD7Gn52RHM7zX6UWOPG1T3NM2WS4kKjgVS9xnUUZrXedP23RazEMs9PF8z9Z1xq7FEhG1mpJ4C76HJYWN1P60G8EWA/zplpLvqwcfeFB+TYQOkwkVEICKgrnsz28xIBWbPqaQZtd1YTUzir95fp9T1VQ8+9tZms/78FRE/Wwbv+wu8h3YHEUHaLYDPg/s1FiNduwc/v6T4uE1rICIQEZCzp/nZMngvMHuO9cZuUoH6q/M15SxfC39J8cE45hjAv7AM3pcWeA/7HUTEUVoN4LPg/lhKzzvoyc9wip8jtAYiAhEBOXuaF5bBe4HZcz47EbmGm7sXVLsfS6nnQU9+hlP8MI45BO8rLAP35wXfR7eDiFhPywF8FtzfSRnlDnvwscJiNF1FayAiEBGQo6dZYRm4Py/4ProdRAQxiZ86v5NSz4dLer4YxxyC98OWgfulAu9B7YcYtbyP17QawGfBvbw/wVRCj6h+tsiDn4MpPe8IrYGIQERAzp7msGXgfqnAe2jS6VFt7oOYxF+dTyXUs/rZIg9+Dqa0J+OYYwDfaxm87yrwHg44zEKcpdUAPgvut6eMcrc8+elN8XOF1kBEICIgZ0/Taxm87yrwHg44zEIQk/ip8+0p9XyrpOeLccwheG+yPJtBpX9tLvA+bPdkTIh9RcsBfBbcX0gZ5To8+Xmfx4/8/HuxrbQYAMT0Ek2WZzNMBwXGJA57MtQJ0cQkfur8Qkpdd3jy8z6fn/B7McYxHbx/axm8PyzwHo45zEL8SKsBfBGcP005G6LZg49WizMomhOun5st+ehjaRUAzMve7FvL4P1hgfdwzGEWgpjEX70/LV40Vk7DziFOP82WfPSztKrxRUSXZfDeVZD/tXp2weYehkPy9gJUB+dLyki5KuXsSfEzkHDtN2KjZG8CgJSepssyeO8qyP9aPbtgcw/DnCXgrd6XlJNyNdyT4mcg4dpvIvtk6mwcC1tqJSKeWgbwuwvwrbJCvbX0PxZW8gcDQFWAvj9lpDvoyc+pFD9nY65rjaSFJfc2ACT1NE8tA/jdBfheMXvytJX/sYCYxGfdp6XTPejJz6ls+1sqMxjDtT9DovKM7tazZT2zKW8rB+O9r4WAWOGwjGipZ9+rVZYlh30QrD8DMAfpvyb0iDNiSz35SdtUvTPmunv656/UrAktBgAJAVJYm/MhwtUWJyVH90EQk/it/18T6nvGX3unbqreGXPdPf3zV7OzJqXUyTGdZviOfjanE+67txYi4rSDiFjj0a/KxPTRYQZiCy8YQGxw/77oA+a0n2cpI2uL4Zrr+meTYuRRB4CkXua0g4jwOAtQycT00WEGgpjEf9u/L/6AuYqfZynta1gWFF7XP5ss9zyQcEg/bzbL68pdXqWzMr1yEBE/ePC5Qey+g8+hsPLbAQCICezbU3qWkx59Tab4aqr6/DXfS6oAYN72Zk36t7y2IuIHDz43iN138DkUEJMU0fbtKfV+0qOvyRRfVXtcwmv+l1Rluu/m2XqIve/2skWEyyyEssks+yLkmkVih8QGHXxN6Q3fbFgCSA7sT6SMeqs9+ppJ8XVGf26d2KPI/1+ipQAgpYdxmYWY+61whn0RKqNOeEivJbf1NaU3fBOTFNP2J1Lq36NwqyyNSvJ1Rn9undijcg42dBISpnv+ULaA6NTnPoQZ7IHYQbH2aJCvZzYWi+0Q2y92WWzA0Y/67NWQ48YBbAP7uwm94W+efX0MHUd5NlIDgEXv0pmy3jvJHugTiNs/D/IrMxuLxXboTbuXZzPvOPlRn70aEJMU3f53E9rgN8++PmZ4xupkHAuXFXsIX7JwUEH+TrE7GcVDkaaWVZ0NK5uqAMAyqG/SZzPE9XyXPPvrc+x57/s4nwIA5mUP1jS7ibWyaTSsM3s1m6WHmKSk5yBJ2HmeAQj7HJ+F+8Ueauh07x0x93ioSPGgli09yzHzUIRN61kKtWRpIy8RQKagfkdK77fNs7+dDj1vDwICAAw9yWm9uXW6jkTDtJ6lUEuWiEnKfR52pLTNNs/+djo8Fz31IyAq9x53ovfKIkXEvZIFwpQ2lX3pN7F+sV6xi3qZ00b2OgB4CeovJvR+EwX5vJ7S645zmBwAJPQi90oWCFPaPs4ujQn7dZrPi3qZ00b2OtT0ebiYnEq3EJ/XU56Z8fo7TK5y348N9/qSZwgAGkm8HNAbp1W2pim9V6JfZYLiHAgAAGiAkeyA3jg9GRGZ/ToDUh2OY5X9PaZN4VdoSwAAAAAAMImIzphZk73UDQAAAAAAmETEjZi9POw9BAAAAAAAo4gYKfYkbwAAAAAAmE8Coq24U9sBAAAAAGA+iogjMSJiM3UDAAAAAAAmEWE6IO8j9QIAAAAAACYB0TR7XsYXIqKXugEAAAAAAJOI2BqzlOkwddOIzRmEW8TOiY2IPc1YxkqxB/pk71dixwu61xViR8Ru6fudFJsWeyd2TWx15LOLxA6JXRe7IzYsNlbE6eLaV4fYVbH7+nTzKX1v47puTol9xRMHxb7PwQp1wraYvCPBiD5AT57DQN6RQN6RIPKOBPLcBof0qd3yjgTyjgTyjgScdgsAAEWMUl0xImJlwjXqFPaf9WF6EzoVrDpU75k+IXw19VqOYGgS+1bshNhtsQmxsMqWZij3maGcKx7vW93zPbEZg5+oqYB9p76m0/DzYc/1uU2sV4uF0MLU/R3iSYQCxIO8I4G8I8FMGNNDa5NnMNDvSNBp+PkwtQkAAAWNVo8MQ9PLmM+unU37GqYMa5WTr89Rt8WJh2Nizy2CcGUdjmWvSShrV877Xis2WFXmjBZAnXO/2Zc/W8QO6BmJcT0zctlwP794qs+dBuE0omd09oi1Rj7bpmdDop89yVMJnsSDvCPBYFWPqoTEbS0S9DsSyDsSHNAzEkpIyDsSXDb0xr9QqwAAUMCItVgH/NVDj+GXzipOMn42yW5Sx8WIiI06uN2tl91cSQj8zzqWvT6hrIEc93zWIHruhQnTVjpgn9LLigYN97MnZz2u1suVPpvdUPWacl2z4V7W82RCTgFx1jDzcC+6ZMlwjbwjgbwjwVWD+FC2h5oFAIACRq3OmOC/6pfXYbejeIjaCeq5HGFxNCbwv52hrJGYsqYylLVM7FFVOWq50PeW198QGzUsMVL/bs5RXyf0Hoxomeds9ljELK3q4SmEjOJB3pHgUVXPqfY9WL4jgbwjwai+prqMZmoYAAAKGL1uxCxFaol85mbkZ7/pMyX0folKZqdNYtcSRMTHILIaBIoVEi8Nwe27DOVsMQTYyiYdy1HLl95WlaE2KW9zKONQjKB5mLGOFunlU9VLqjocyugz3A85kSGLgFDLl95W9ZryjgQO70hlM7Wp931IDQMAQEEj2Ihh6BmM/Pyi/r/p9BmF8LsEIXGEui5HRHTFBNwtGcraqvcjRMsZcrh+o55BiF6vNn5vcbyPzpjvdDrDd2oVe5xn34h8dnHMxuspnkBwFBAb9QxCtLeUdyRwfEeMG6qVnaaWAQCggBGsLSbg/1H//ID+92hgHfepXw4by+yjvssREdtiAu6dGcvrqCrnmuV163T61dwbs/UGa9N32uBYjpqBeGIo55RjOXEbz4d4AsEh8F+n069W95YZ3pHKBmtTz7uBmgYAgAJGse9jAv7NWmCM66VIDvtFw30xZb6jvssREU0xGZuO5SgzWs4Oi8+rsx/eG+7hh4z+TXs9RjOUc9dQTl/Gexo2lLWXJxAsg3519sN7Q0+Z8R0JjhrKGqWmAQCgoJGszxDsT+h9Ds/13ojtjmUujxERrPQoUUi8MAS4NzOWtTRSxluLz6vUrEOeszrdMJTX61jGj4YyPmQ9LE6nnL2rl3s9dU2jCwtaQKjUrEOGXjLHO1LZWF1dXi+1DQAABYxkTVowVA89vZHD505lLNckIqap8/JERK8hYH6esaz9kTLOZAz4K+c85Pg+/YYyDzpcvzFm+dFBnhaogYi4EXNgXI53JOg3lMnzDQAARYxkW2KC/ct6BuJRjrJD8wwHlCUiTJurpzOWNbcEaDRMSbGlz63wsgG6qlxTlqiVltc2xSw9esaTAjUQEHuK2AAt108aylxJjQMAQAGjWVf83oXKDMU3Gcttjin3N+q8PBGxPyaYX+VYzqrI/orTKZ9t1adLV/v8zebchYRy2w1lvnS4/nhMXezmSYGSBUSrPl26uneUdyTI8Y4E7YYyX1LjAABQ0Ig2mJCO9UyOcteRnan2IiIuQ9Mex3J+1teNpB3qJj+/FOOzI+d3MYmA65bXNscIGwIsqIWIuBTT4+Z8R4LjhjKvU+MAAFDAaLZYL1kyDWkjQY5fHMu1+2PK/YF6L09ELIoJ6A85lKEyLE3ZpIeVn38TkxFqyMN3GTCU22l57eGYejjFUwIlCwh5R4IZQ8/o4R0JBgzldlLrAABQwIjWkTALsS9n2d0x5W6h3ssVElOG4PmKw/Xd+ppbFp+9lle0xJS7zCBO1L+XWF7/OOa+WCsOZYuIazE9bs53JFhmECfq30uodQAAKGBEu1bcvgWVBfSLct9T5+WLiDdZ07yqQ9xsU6DqQN90evO7MNeUVqXs01mzTMnnlscIiBc8HVCygFCB/rShx32XZy+ELvu0odzn1DoAABQ0qo3EiIjDOctNyPgEZYsIU1rUfovrmiLnTOy1+PyZmGD9vIfv8MpQ7s+W18adcs1acShbRJyJmYXw8I4Erwzl/kytAwBAASPaqphAfzTI+YvjoBKfGcteQ72XLyJumTIlWVw3lx6229LPi5hgvT3n/e/Nszk8shyr2vbzdEDJIuJFjIjI+Y4Ee2PK3UOtAwBAASPa9zGB/sWc5S6bPZX6i3L7qfPaiIjrhgD6Y8o1G/Weg5G0MyH059fEBOovPdy/6dRrdW8tltc/iLm37TwdUKKAWBMT6Ht4R4ynXqv9EC3UPAAAFDCq9caIiPac5Z6LKXc9dV4bEXHU5cA5fc7DiN6Qvd7SR1z2oys5731fTLl/dyjjY0wZi3g6oEQRcThGROR8R4J9MeX+nVoHAIACRrQmfZBc9dCTM8ug2nsbjhvK/ZU6r52IiNsT0Bzz+T798yMOPm7G+OjMcd8tMXshrPdD6HJM2alCngwoWUTcjAn2c7wjQUvMXgj2QwAAQFEj2uaY2YKunOWasj2NiS2nzmsnIuL2FLQaPnvGZR9E5LonvvdDyLUX5mYdDOXudSgnRERAHYiIJ773Q8i1F+ZmHQzl7qXWAQCggBHtbIyI2JijzA0xZbJ/tcYiYmdMIL216nMdkaC92dHHeIyPpoz3vENfr4TEoKHcJQ5lMRMB9SAixmNERMZ3JNihr1dCYtBQLudDAABAESPaoGE4G89RnsSc4TDLmOpTRMRtet4Z+cxWsUmxt2FlZ7yzj2lfgbpct1bvY3is08xWlz0cc91S01kW+juZvv8yng4oUUSYzofI+I4E8o4E8o4Ej5UIMZQd844E8o4EX9EaAACQI+CfMQxnfTnKvGwo72nA3tW6EBGLY4Lo3frnm3XQrmxtRh/TPmYi5POr9OF07/QhcdsMZf4a8x0fm07Vlv+7kydFrEXd3hc7zpMGWUSE60yEfH6VPpxOmbwjwTZDmYZ3JFisRcctWgMAADKOZh1+90OovbNflPWafRD1IyKaYoLoDn0i9ZhOmbozh4+45UzrHcpo0+JBzYhs0v93ylDmgarrWnQa15emZU7yf2cLyhz1ld4LMjF3vwAJwX/cciaHdyRo0+JB3pFAvyPBKUOZVe9IZQP2A5VOlmVOAACQYzS7GiMiOjKUtVFssqqcd7MH2UE9CQlTEH1O7EPeLEq6/IcxProsr98uNjonbiL/fztJmKi9G2J39bWrY8qOW8417rK3oqrM9WKvteDhvAmwEQAPY0SE5TsSyDsSjOprIu9IcDtJmMjf5R0J7uprV9MSAACQYzQbiRERWx3LaRf7UFXGKwREfYqIqbgsReqMBw/lX4wpWy2Raku4Tp1JcTnuXvR5FcYlUnop0T29lGpryv3djbm/Gxm+6xE9+zAWOr80sIBFxMUYEaH2NiS8I4G8I8HlyOer3pFgJG6JlF7CdE8vpeJZBQCAPCPZyhgBoWyxQzmbDALiccBe1boVEZMxQfRRT+WvTxApapbgeFh5+D4tr9qoZ0JGI587ZCl+juulWMP63wct7m+VDvpN9/eLzd4Nfc9zqWyHk8QRgEEMrA/je181SyDPdaDfkcpmaXnegnOR2QdlhnckmDKUp8rqUBus9b8P0gIAAJBzJNuXICJaLMuQuDOcqrr2cpAxmyeUIyJMexZOevbRnyAkkmwsbj+GxbWnHe7v2wQhMaxP9v4m8vkWfc3JyFkVMzrtbAtPFWQQEv0JQiLJ5LkNYt6R1GtPU/MAAOBhFGuPycykbFvKtWr/wyPD8qUd1GvjiYhjBfhYHtljYWsqo9IqR/EzZz9muMeVkRO5XUwtX7oaslYP8okIlU3pg6OAUBmVEt6R2A3byn6k1gEAwONItlufIl095LzRMxX6l6xqZqFygNwxvVSp+hTqMwG/kG04ETFdnd3Is582nSUpLSgfMS1fMpTXa7h2Ou8yLDXjoDM/9UU2SM/ostXf3+jUsJf1id/NPEXgSUi06SxJaeJhxLR8yVBer+FatQfiKLUNAAAFjGRfiZ0XG3WcWH8hdsJt/wTUg4h4oJfkbCjBl9rzcExsQAfkU/o3+U/0/oPtDmWt0JmfprQQ6sl6lgVAHQkJtedB3pFgQKdrVfsa5B0J5B0JflGZmBzKWqEzP03pWYkedRgdtQwAACWMaNvEzondEXurU7ZO6T/VKdS9Wji0F30n/wfZJiVrAzcWawAAAjJ0RVh0TWF0aE1MADxtYXRoIHhtbG5zPSJodHRwOi8vd3d3LnczLm9yZy8xOTk4L01hdGgvTWF0aE1MIj48bXN0eWxlIG1hdGhzaXplPSIxNnB4Ij48bXN1Yj48bW92ZXIgbWF0aGNvbG9yPSIjRkYwMEZGIj48bWk+QjwvbWk+PG1vPiYjeDIxOTI7PC9tbz48L21vdmVyPjxtcm93IG1hdGhjb2xvcj0iI0ZGMDBGRiI+PG1pPnY8L21pPjxtaT5hPC9taT48bWk+YzwvbWk+PC9tcm93PjwvbXN1Yj48bW8+JiN4Qjc7PC9tbz48bXN1Yj48bW92ZXIgbWF0aGNvbG9yPSIjRkYwMDAwIj48bWk+bjwvbWk+PG1vPl48L21vPjwvbW92ZXI+PG1pIG1hdGhjb2xvcj0iI0ZGMDAwMCI+YTwvbWk+PC9tc3ViPjxtbz49PC9tbz48bW8+LTwvbW8+PG1vdmVyIG1hdGhjb2xvcj0iIzAwMDBGRiI+PG1pPkI8L21pPjxtbz4mI3gyMTkyOzwvbW8+PC9tb3Zlcj48bW8gbWF0aGNvbG9yPSIjMDAwMEZGIj4mI3hCNzs8L21vPjxtc3ViPjxtb3ZlciBtYXRoY29sb3I9IiMwMDAwRkYiPjxtaT5uPC9taT48bW8+XjwvbW8+PC9tb3Zlcj48bWkgbWF0aGNvbG9yPSIjMDAwMEZGIj5iPC9taT48L21zdWI+PC9tc3R5bGU+PC9tYXRoPkRWl4kAAAAASUVORK5CYII=\&quot;,\&quot;slideId\&quot;:484,\&quot;accessibleText\&quot;:\&quot;B with rightwards arrow on top subscript v a c end subscript times n with hat on top subscript a equals negative B with rightwards arrow on top times n with hat on top subscript b\&quot;,\&quot;imageHeight\&quot;:15.35135135135135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o mathvariant=\\\&quot;italic\\\&quot;&gt;&amp;#x2227;&lt;/mo&gt;&lt;mover mathcolor=\\\&quot;#FF0000\\\&quot;&gt;&lt;mi mathvariant=\\\&quot;italic\\\&quot;&gt;B&lt;/mi&gt;&lt;mo mathvariant=\\\&quot;italic\\\&quot;&gt;&amp;#x2192;&lt;/mo&gt;&lt;/mover&gt;&lt;mo mathvariant=\\\&quot;italic\\\&quot;&gt;&amp;#x2260;&lt;/mo&gt;&lt;mn mathvariant=\\\&quot;italic\\\&quot;&gt;0&lt;/mn&gt;&lt;/mstyle&gt;&lt;/math&gt;\&quot;,\&quot;base64Image\&quot;:\&quot;iVBORw0KGgoAAAANSUhEUgAAAbQAAACFCAYAAAAzZQ36AAAACXBIWXMAAA7EAAAOxAGVKw4bAAAABGJhU0UAAACEKvHVpwAAFIRJREFUeNrtnQFkV+sbxx8zMzOXuTJJIplMMuZKkolkkkwkk0kuySTJSJIkkSTXlUsmSTKSyUxiZibJmEySjCSTyUgy8zPj93+f/85uv+3+fud5zu933nPe95zvh4frVr/3Pe95z/me93mf93mI8sugsWYCAAAAPKdobNbYbgwFAAAA3wWNrWDsAoYDAACA74K2ZqPGNmFYAAAA+C5obPPGDmBoAAAA+C5oa3bTWB2GCAAAgO+CxvbG2DYMEwAAAN8Fje2HsV4MFQAAAJc5buy7UthwZg0AAIDTbKVV16JG1HBmDQAAgPNcV4oazqwBAABwni5jX5TChjNrAAAAnKbF2LBS1HBmDQAAPKaYMSuU2KKxn4FF+Q2cWQMAAAhaZgxn1gAAAIKWGcOZNQAAgKBlRtBOYIoAAAAEzXeX41ZMDwAAgKD5bDcIQSEAAAAco4lW01xpw/a7MGQAAABco4NW01tpxOw54WA1AAAAB7lsbEUhZMvGzmO4AAAAuMYWY5PKVdlHY7swZAAAAFwjSvmYB7S6vwYAAAA4B86WAQAAyIWg4WwZAAAA7wUNZ8sAAAB4LWg4WwYAAMB7QcPZMgAAAF4LGs6WAQAA8F7QcLYMAACA9+BsGQAAAAAAAAAAAFKkSHTI2PsigqAAAAB4LmgfjRWNTRtrxogAAADwVdD2GFsJRG3cWCNGBQAAgK+idiEQNLYXxuoxKgAAAHwVtUclojYCUQMAAOCroNUbm9iwUoP7EQAAgJei1hwEh6yJ2iQCRQAAAPgqai3GZkpEjf97M0YGAACAj6K2ydi7ElH7aqwTIwMAAMBHUdteEs7PVjD2J0YGAACAj6L2s0TQ1myI3ZIYHQAAAD4IGQeH3C8jZqUuyKMYKQAAyJc4jIYIg+/G59XacJcBAACClgXjfbZBYztwtwEAAIKWFduLOw4AABA0n+05wvoBAACC5rNNGevAXQYAAOCqCNcZOxUiZN9xJg0AAIBPwlYoI2ZjxloxOgAAAHwRs44yYjaAkQEAAOCTmHGC4vclQrZg7ABGBgAAgE9ixllC3pSI2Sdj2zAyAAAAfBIzLvI5XiJmLGy/Y2QAiEZDiQEA0hG04RIxe2msCaMCQDhjq89O5m3FWKHEloz9DGzaWB2mAnBIzG6XiNmLIj4uAVBxNyeCFmZHMA2AQ2J2aoOY1WNUANBxLOdiNoEpABwSs86S82a8f9aIUQFAz5acC1o7pgBwRMzqgyhGFrO3xn7DqAAQnR85FbP7uPXAMVE7Y+yzsU0YDQCq41kOxWzR2GbceuCgqCFACYAauJJDQbuK2w4AANnjSM7EbI6w2Q4AyDfsoTpt7LGxN7S69bRMq8ea+L/Hjd0zdpg88xo0CAKw5NmNeiRcz0nMZQBATuH330QVi4CLPgnbR+GC2jy5jg7hOt5iPgMAckivsVmqzbv1gTyJDH8iXMhxT27apHAd+zCvQRgJVZdeCc6bLQbZ87mu2ZCxv431GtuNOwFiYkfIe5EXMlyGaA/9ykbDq7BOWo0zmKfyAXWHXL/os+R/iPtR4RqGMbeBQtCeGBsJzoStJCRw5WwxELljiHxMnWZjr2l9+ryNdt3Bfp8OBGjju3DB2CnldT8t8+/5ep0uYbRXEINXjk+4OmE5vRx8qQAQVeDajV0IzoelJW7zxq4ic0gqNCo8P3cd6zOnSxus0FcOAIla5fx5md/5Rg5XS2dBWBEEweWvxAFhwt3GcwlqFLbmDYU2NTZhrGtjcmFecXEmEGOHjZ0zNqpcDc4VPXD3ZAi+by+Fd8s/Dq4mxyv0dZyq+yhqofLuxzGXb95r4cbtcbTfPNjfQ/rNf4Y0QiAOUTsbQcxmo6yozN9tDfbQNL99BXcjkY/8EeGd+MjBd+FUhb5OBWIX96LB2fiK+8LNO+Nov+8I/b6AZxPEJGg9EQTtXJVtHDT2U/H7N3BHrDIsvFeeObgye1Ohr3G4B1ksy3nxPrp6A3uFG/jYwT5vp3BX6QfChrrE78GEl0J2L0HQ/h+goRW0LTW0061s4wSmrxWGyK8AM37HhblG43JTV2rDyRJc7SSfQXCN54RaZ7XylHRnUN5A0NbVKguzmRjaeqBoh0P+WzCFY2VQeA5ekHs16h6G9HcwxnauVmjjpas3c4nCqz67VDl3P6HWWa1ErYeX64TOSpFhux1DWzuUbV3DNI6Nv4X5P0buVQ/vD+kve17i/ODpCdEGJytEjAo39LBDfX0r9HUXns9QtK7GUjubc0GbUIrMwZjam9aE9GMqx8JtYe5z6H6TY33mA9DLIX3uj7m9XSFt9bl4U28KN/WyI/3sE/r5AM+niNbVuDHsN69ixqH2ywqBWYrrILT5nUGlgO7FdK6J68K85wjwZsf6zBG0YSkL+VxunYU2K7U35OKN7SH3I3t4UL8Sap3VQlRXY6lrIZdHIMzF71eKy3CMbfYp20Qkb/VcIjn/q4v7lFJ09yl7j0JF96aTbqii452+Rqh1Vus9jupqzH21AnPh15XicjbGNrVRlY8wrauiX5jr74LnxTWkJOxfyF50t3d77F+FTqe5+beZyucmQ60zPdW4Gl0+f5OUoE0pxWVrjG1qz70992QYC5T9eosrZP+okBQ/cNHuo1DRenx84R1LsW9SSO0pAmFIrkbOqiJtjvMmdH2eBi1IU6XKDhJzu1pBG/VgGHfkQMzWVnU2OUNy/cpmu49DRTvv4sS7SG7mRdwl9GuGQK2uRj5cv03x0PbkaeD4ALNSWP6Kud3eDAlaD+VD0GwGRzQoPGg2c0vWCW0/dHHidZN8sDANUOvM7sq71G01TX7lsLMtaI+UwtIdc7tXle364AaW9r6zYjYz6lxRtN9psf1G8nA7gr8CVoQlbdIcIdQ6s+lq3JjrTYr8+kk5SikWlG+RRGU57rpl5veeKgXtrgfDWOverS9my3vRpPCw2HZ3tpKnx3rekTuHlvklEXbeArXOanc1btwXbVM8uAfzMHjmQjuUojJioe0FZds+uIBncyJoWyyN34Ci7YuW7+Ehcj8KviyPSd5rSYrzhFpnNr+Mn1b5UXMvJ4I2oBSV/pjbPaBsd6noXjqmch+lKzkQs4LF8fuSopiucVThuXESKRPHYEL94AONC4RaZzZdjZXO2Uh7HrlIuWQudFwpLDtjbndE2e4dD4ZxT05WZ7byx2oCaiYTuI9SRZaCqxOwU+j4VEL9kELILxKoxdV4NOTf71Q8RHuyPIDmAuuVlaQ/xdzuPqWY/Sg6mhTWAXYLH8McC7Dfk2sZVzyL/Qn047KvgsZL3LCkl0kcHpRqnc0Sap3V4mp8oviNj8Jv3Mq4oGnPgf0TY5vNQbVrTbsnMc3L0iZ8zPGL95An16I5RpOEu5F5RPKhcmdJO0z+WQ2ri7wjuRr5LIsmP52UtHU2y4NoLvBekkEZwYrwZVIlajIKC8A8hQeRdXt0PZpQ/aQ8ZlIV74LLAynVBrK5xJV87pN4biuicTVqH+gOxcO0M6sDqVwpcbh+fQxttRgbg5jVBKfGm8vYh/AHxTN4JaG+fBb6sejyQB6PwWVVLVKust14disiuRqjnuafdeRhSlrMtAU2X8TQVpexz8qIRqR3Kw+fkZIiAU94dk2afeyk3oeaSNXvri/d03A3nSQP06s4guRq5K/XqFGhUpmKtxkVtDO2S7eYf9vJiYW1wllc3VcG/4UDY6T93tMeXpfG3ZjU2S+NuL5yfUB/ChcQd2b7BuEriyOTtuD5LYvG1VjNYeg/yI0N6aQFbVgpNO0Rf3dncLZtWvn7fGygC9O7IrwXPEPZrLQ+oXj2kkpDd1zRF+dTsEmbgEcS/iK5hue3IpKrsZZIPGlfoj9LAxmhOvXXICpxo+0ydtDYkaBI5x3Ot2jsu1LEpoM8jliRhcPehilhbvpa/JT3ZTWH0ZNyo15X9GXQ9UG9SskV02wVVoRfCbXOKiG5Gnkzt5aSEncpnQOlaQmaNktHHLYS1FrjiMrjRTcLSrpIc+DiymqxXyl/bdL1KYcVfTnt+6DGucS8T9nzgSeBxtVYq8tqP8nnT1qyMqDmgm4mKGivjZ2DkEWiUeGOu+H5Nd5SCMjHBPujqXJ/2IevoLALWIipnXZCrbNqkVyNcdXomqecFFc1F/M2QUErDf9/WMzwMYgYXXEvhbl4JwPXOaIQkAcJ9aWVdKtFLzxo0tmDOErOjwlt7MdzXBbJ1Tgb4ySTziWOZGFAzYW0KgWIS7s0BNYY7J1xwMehYO+Mi4JeDGqpcWBHIYK4PcCKrSwcOv6c8pE0e4nc2T87pujLZ18G9glFKz0SFamg6HM8x2XRuBr3xtjeAaEtzsDQ4PugRqgSfTri79YFgSLaTCDfiv6kZ0oKKXtQVgrPblKuiJIKGrqn6MsTXwb3nHAhtRQX5C+u9xS+N4NaZ+WRXI1xu134Xi1Y/rhxQdCGlIKztYY2OPjjp7Kd8x4P5xBRLrLsx12PThMQkmSplmnKQEDIGl1kr0qpTbHMMpILgNPl2PBnDwrtDmVA0DSh9bMxtLM3yPyhEbUzng6nVFMvKxb3R3efos3hhO5hs3IMtvkyKaXzEIUaBkqqdYZ9hOiuRr5XnZbalirWLpLHFRDMBfyRZHb94Iyadl/Nt31kFPW09+GYZBSnZv/MuyTl0pKzmlxiUlgqap1V52q8afklJWWP6fZ1YE3nrySZXT9oU1tA9HPRrz3KXTlZnU2n8IzbcHPWIq7eedIeChfUF/H3tgVfNqh1Fu/X0nuKIfN7jXNh0NfBNZ2fUB6EboyxzT8irNIGPBrOEzkRNBuBKC8ccvF9VfTFu0K/cScMljaLewhU42pMIuu2tGH9zcfBNR1vUlannrTQ9oxS0OY8GtKbORE0G6m1PqXg5izHbspQuH4U90GUjOtSrbPX0K6q3BBJpfnhlfMipVv81YagHVOKyjULbV+LsErzJVGxJlVSFsxGdowf5EZBz2uK67/u6wu1IKwOtK4uG/txeXc1zlCyLlrpbKJ3PnXT6cG0gjPMb3ZHEDRfXiBSbbKsWGvC79oko4lnyJ2zcLEj+XU1pUl6Y3ZdwtW4eqC5PeE+SQL7yUNB+6QssFlnoe2GCII2nNF5Lm1r8FGUTTl55iVBu5VAHzT1z176PMi3hYuTDoCi1pkdV2MaFaPrAyEN61e7LwMcpKzSiMkzi31YVvYhi3lNe0jep2nN0TMvCcnJBPpwg9JxtzrzVS6lPrlEqHUW95hPp9i3oazczyDbvUZMzlrsgzZzyPeMzfHDwsfRXA4/dKUV2pEE+iC5jN/7PsibhQucE9xmqHUWDcnVyJO+LcX+Se5jb1YSprMjSjHZabEPeRS0g8LLm98LW3P47EuJifcncF+k1VkmqmtIyXB/q/DvpEztqHUWfQWU9pmkBpLdjs6nwzGdrFe6++Ys92Mpg6H7YXQJL+5vKX+wpYkU5dhkuX0pCfRsVgZautByS2HeS1nJwpd8gkiuxjeO9FMKzXY+20uECMNHFvtQFyEoJAtlevYKHhsWs105fv6nhOfKZkTzVpJTlvVmZaAvU/R9Eyk68gD0ax2Sq5HPgLlSgUCKTJt0fbBNJ+8qheSExT7sjCBovpdI6aBVt2lYDtfOnL8DpA9Fm0jBf2+zNNBSloiNIcWSLxa1zv6L5Gp0qZxIs/A1x3/mdKi16eQ7pZC0WOzDiQiCdtbjuc2rrrCE5Lxq24NXgJg/0ebzLOVqzdTHRgPJ2dZLQa2zaEiuRhdXPKNCn/90WMw2K0XkreV+PIggaL4mHmhTeB5QmX6VUykJ2hXKaJ7WMD6QLhDgDKHWWRQ0rkYXgyxOC/d51GFBO60UkdsW+8D7ZwvajPuezm2et2FJbgukS8yQF6Tq8DYSkLMHIswV/JUseinS5LEw2MeDpet8yN/5Qah1thHJ1djvaL9bKNztyJGQTh7JiFCduttiH3ojrM6uejiv+bjPnDA/uvH4r0OqQWnjw1ZKJp3ZeyStvO6RfMp8AHN2HZKrcczx/o+RZ1FRwcpIc/aLQ/rrLfZDu4e3WPTvI7AueB+MhthRPP5lmaDkMnRsp/DzgH9leaClbPkzhFpnUZBcjbyadT1TwllyI5lqFCHZpxSSMYt96I+wOruCRyVXDIQ8T+dibitsH3yK7NdYTP2rSzpQi1pneiQX7p8eXMMmwUWy5NpHTISSLdcstd8erLo0fXhfxEdg3tiW0AdiH4WfB9ych8F+VaWYodbZeo5SdrJZTwjX4pRryXRoSikmhy20zdGVc9pUV8X8ZszIO+NU+XhDHB84O6hymD7//9ycB/ynSkFDrbNfcDBFWOAMRxz5lGH8vHDvHzgkZpsjuPpaYm57O0crRtg3Qyh7fumy+IHI87pSxDpvGR3K00BLiWlR60xGcjX2eXY9UvLqBYcEbSCCoLXF2C5HNP6IsDLbi8ck90xWeJ5e1fCbjSG/y9sDuYs63RFRzFjxUevsF5Kr0dcMKq/J8TRnQXTjpwiCdjmGNjuMvYjQ5kzR40rAIFbCcuFWs0rjI1XjIV6hfXkdaKnEQaldx7xct9SfF1YyvhYzvCjMg9TDfyOuztaqVB+uop1GY33GJiK0VQiCVRAAAkq5QJWDNqIsFFgcP1LliuC5ztw0ohSz+eCrAKyiOZjuK9uEa/uSspgdi1AZeqO9NHYySCRct2HF12TsYJCT8Y6x8Yjt8N+9V8xn7S+gYzDkmZKqw/P7l6N1K0Wn82835X2ANSW6fQk7TwrJ1fg0A9c4TQ4lNw0E55Cx4SqFzKax6/NqMSeh0aBm7lPlbCucSpDPCK99bLFAcTJ5rkVZKaUVp1JDlpaAHoWYvcMw/YvkamT3QRbSgV0iB9zPgWtxuoYVmQ1bDlZv7FbsxCMBqoAXCFJGfMlY4PigfgOGc/0LWho41Dr7heRqPJaR62xz4SPHNDSasFgVAuMoxg9ciDPIFXkrcEV2Ym8MxASv6O9R9AQXXDWin+BeBAAA4Bi8N8aFZ/lIFFex54ochcA4Zd5U8CHNq7pU92f/B37VaRd9MINDAAABeXRFWHRNYXRoTUwAPG1hdGggeG1sbnM9Imh0dHA6Ly93d3cudzMub3JnLzE5OTgvTWF0aC9NYXRoTUwiPjxtc3R5bGUgbWF0aHNpemU9IjE2cHgiPjxtb3Zlcj48bW8gbWF0aHZhcmlhbnQ9Iml0YWxpYyI+JiN4MjIwNzs8L21vPjxtbyBtYXRodmFyaWFudD0iaXRhbGljIj4mI3gyMTkyOzwvbW8+PC9tb3Zlcj48bW8gbWF0aHZhcmlhbnQ9Iml0YWxpYyI+JiN4MjIyNzs8L21vPjxtb3ZlciBtYXRoY29sb3I9IiNGRjAwMDAiPjxtaT5CPC9taT48bW8gbWF0aHZhcmlhbnQ9Iml0YWxpYyI+JiN4MjE5Mjs8L21vPjwvbW92ZXI+PG1vIG1hdGh2YXJpYW50PSJpdGFsaWMiPiYjeDIyNjA7PC9tbz48bW4gbWF0aHZhcmlhbnQ9Iml0YWxpYyI+MDwvbW4+PC9tc3R5bGU+PC9tYXRoPg8mTVEAAAAASUVORK5CYII=\&quot;,\&quot;slideId\&quot;:484,\&quot;accessibleText\&quot;:\&quot;italic nabla with italic rightwards arrow on top italic logical and B with italic rightwards arrow on top italic not equal to italic 0\&quot;,\&quot;imageHeight\&quot;:14.378378378378379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o mathvariant=\\\&quot;italic\\\&quot;&gt;&amp;#x2227;&lt;/mo&gt;&lt;mover mathcolor=\\\&quot;#0000FF\\\&quot;&gt;&lt;mi mathvariant=\\\&quot;italic\\\&quot;&gt;B&lt;/mi&gt;&lt;mo mathvariant=\\\&quot;italic\\\&quot;&gt;&amp;#x2192;&lt;/mo&gt;&lt;/mover&gt;&lt;mo mathvariant=\\\&quot;italic\\\&quot;&gt;&amp;#x2260;&lt;/mo&gt;&lt;mn mathvariant=\\\&quot;italic\\\&quot;&gt;0&lt;/mn&gt;&lt;/mstyle&gt;&lt;/math&gt;\&quot;,\&quot;base64Image\&quot;:\&quot;iVBORw0KGgoAAAANSUhEUgAAAbQAAACFCAYAAAAzZQ36AAAACXBIWXMAAA7EAAAOxAGVKw4bAAAABGJhU0UAAACEKvHVpwAAFHJJREFUeNrtnQ+kVVn7x5ckyfWSkSSJJCNJXK9kJJEkyRVJkmRIkiQxkoyMGEler7zkysgYkXElSeS6MpLLlSRJJONKRiRJruuyf2uds+9vzr1zzn6efc5e+6y19+fDw5jqrLXX/vNd61nPeh5j6suwtQEDAAAQOYm119Y2MhQAABC7oDmbsnaa4QAAgNgFbdbuWVvGsAAAQOyC5uy9te0MDQAAxC5os3bJ2gKGCAAAYhc0Z0+srWaYAAAgdkFz9snaQYYKAABCZr+1j0ph48waAAAEzSrTdC1qRI0zawAAEDwXlaLGmTUAAAiebdb+VAobZ9YAACBollobUYoaZ9YAACImqZhNtdgXa59Ty/MbnFkDAEDQKmOcWQMAQNAqY5xZAwBA0CojaAd4RAAAELTYXY6reDwAABC0mO0nQ1AIAAAExhLTTHOlDdvfxpABAEBobDLN9FYaMbtjOFgNAAABcs7ajELIpq2dYrgAACA0Vlp7pFyVvbK2gSEDAIDQyFM+5oZp7q8BAAAEB2fLAACgFoLG2TIAAIhe0DhbBgAAUQsaZ8sAACB6QeNsGQAARC1onC0DAIDoBY2zZQAAED2cLQMAAAAAAACAvpLstPbCGkFQAAAQtaC9spZYm7A2wHgAAECsgrbZ2kwqaqPWFjMmAAAQq6idTgXN2X1rCxkTAACIVdRutojaXUQNAABiFTQrYMnYvJUa7kcAAIhS1AbS4JBZUXtEoAgAAMQqakutPWsRNfffKxgXAACIUdSWWXveImrvrA0yLgAAEKOorWkJ53c2Ze17xgUAAGIUtc8tgjZrt5puSQAAgPCFzAWHXG8jZq0uyL2MEwBAvcThXoYwxG7uvNo67jEAAIJWBXP7bMPW1nKvAQAQtKrYFu43AACCFrPdIawfAABBi9nGrW3iHgMAQKgivMDakQwh+8iZNAAAiEnYptqI2UNryxkbAACIRcw2tRGzs4wLAADEJGYuQfGLFiH7YG074wIAADGJmcsS8qRFzN5YW824AABATGLminyOtoiZE7ZvGBeAfCxqMQDoj6CNtIjZA2tLGBOAbB66N6cGNmNtqsW+Wvuc2oS1BTwKEJCYXW4Rs/vWmFwCKLhaE0HLsj08BhCQmB2ZJ2YLGRMAHftqLmZjPAIQkJgNtpw3c/tnixkTAD0ray5o63kEIBAxW5hGMToxe2rtX4wJQH4+1VTMrnPrITBRO2btrbVljAVAd/xeQzH7Ym0Ftx4CFDUClAB64HwNBe0Ctx0AoHrsqZmYTVpjsx0A6ozzUB219qu1J6a59TRtmsea3H+PWrtmbbeJ7FjTIkEAvkZ2o24K13OIZxkAaor7/o11sQg4E5OwvRIuaF0k17FJuI6nPM8AUEMOWnttevNuvTSRRIb/JlzI/khu2iPhOr7juYZsSqkuPZOeN/uSZs93dc1uWfuvNfvhSTZyH6Ag1mZ8F91CxpUh2mz+TnXoVmGDphln8N60D6jbGfpFHzfxh7jvFa5hhGcbFIJmJ3fJ3fRM2ExJAtfOvqQit4/Ix74zYO2xmZs+b75dDLDfR1MBmv8ttJMoc0R53bfb/Ht3vUGXMNoiiMEfgT9wC4Tl9HQ6UwHIK3DrrZ1Oz4f1S9zsTDm5QOaQvrBY4fm5GlifXbq04Q59dQEgeauc32nzO3918TulCsKMIAghzxLPCg/cZd5L6FHYBuYV2tTYmLVt/0wu7FZcLhNIstvaSWv3lKvBSWs7uRel4e7bA+Hb8r8AV5OjHfo6arqL8F5q2rsfH4Z88x4LN25zoP12g/0xo9/uz0gjBEWI2vEcYvY634oqWZ7uoWl++zz3opRJ/l3hm3gzwG/heIe+jqdiV/SiIdj4iuvCzTsWaL+vCP0+zbsJBQnaUA5BO9llGzusfVb8/k/cD6+MCN+V3wNcmT3p0Nci3INOLNt58V6FegMPCjfw1wD7vMZku0pfGmqdSXyTPvBSyO4PDFUjQEMraCt7aGeXso0D3BMv3DJxBZi5b1yWa7QoN3WnNoIswbXeyGcQQuOOodZZr9w2ujMoTxiqObXKsuxZAW3dULTjQv6Xcl8KZVh4D+6bZtBFSPyS0d/hAtu50KGNB6HezK8mu+pzSJVztxpqnfVK3np4NU/orBKZpFlxuue21irb+pHHuDD+Kzz/DwP7BjpOZPTXeV6KnPAMZWhDkBUi7gk3dHdAfX0q9HUD72cmWldjqx2vuaCNKUVmR0HtTehC+qEALgvPvgvdXxJYn90B6OmMPp8ouL0NGW0dDvGmXhJu6rlA+nlY6OcN3k8RratxfthvXcXMhdpPKwTma3EHoZNhpYBu4XHuiYvCc+8iwAcC67OLoM1KWejO5S7w0Gan9m6FeGOHTPiRPW5Q3xlqnfVCXldjq2uhpkcgkq1KcSkwYCA5rGyTSN7u+cHI+V9D3KeUoruP+HoRTGf3ZpBuqCTwTv9oqHXW6z3O62qkWoFJLirFpUC3rDqq8iaPdVecEJ715+n7EhpSEvY/jb/o7uj22N8Jne7n5t8K0z43GbXO9HTjagz5/E1ZgjauFJdVBbapPfd2J5JBnDLVr7c4Y/wfFZLiB874fBEybCjGD96+PvZNCqk9YiALydXosqpIm+NuE3phvYatkaZKmR2k0Ha1gnYvgkFcWwMxm13V+eSYketX+tzvy2r7VIgP3hkTZl7EDUK/nhno1dXoDtevVry0Q/UaOneAWSUs/ym43YMVErQhUw9B8xkcsUjhQfOZW3KB0PYvIT54u4x8sLAfUOvM78q71W01YeLKYedb0G4qhWVXwe1eULYbgxtY2vuuivnMqHNe0f6gx/YXmwi3I9wsYEZY0pbNHkOtM5+uxvm53qTIr8+mVinFGuVbJFGZLr5uWXJbKWhXIxjEXvduYzFf3oslCg+Lb3fnchPpsZ7nJpxDy+4jkXXeglpnvbsa5++LrlO8uDvqMXzJJqWo3PXQ9gdl2zG4gF/XRNBWehq/s4q2z3i+hztN+FHwbfnVyHstZXHKUOvM58z4dpeTmms1EbSzSlEpOCtDsl3Z7td/1lsLDqneYlVsyuP4/dlHMZ1lr8JzEyRSJo7hkvrhDjR+MNQ68+lq7HTORtrzqEnKpWRUKSzfFtzuXWW7VyIYxM01WZ35yh+rCah5VMJ9lCqyTIX6AA4KHR8vqR9SCPkZA724Gvdm/PtvFS/R5moPYbJQWUn6TcHtfqcUs0/WlvGot2WjMBl2sQBbI7mWUcW7eKKEfpyLVdDcEjcr6WUZhwelWmevDbXOenE1/qb4jVfCb/xccUHTngMrMFQ6GUirXWvaPcRj3pZ1wmTOfXh3RnItmmM0ZbgbHTeNfKg8WPodJv97D6uLuiO5Gt1ZFk1+Oilp6+tqD2NyrdygjMaK8EF5JWoqiROA9yY7iGxXRNejCdUvy2MmVfGeCnkgpdpAPpe4ks/9Ee9tRzSuRu0LvUnxMn1b3aFUrZSmm0LUc1t2gpE8RMx6wqXGm6zYRPil4h08X1Jf3gr9+BLyQO4vwGXVLVKuso28ux2RXI15T/O/DuRlKlvMtAU2C0g0kGyz9lYZ0Uh6t/a4M1JSJOCByK5Js49d1vdQE6n6MfSlez/cTYdMhOlVAkFyNbrZa96oUKlMxdOKCtox/6VbksFmYmGtcCZreMTb4gJjpP3eoxFel8bdWNbZL424/hH6gH4WLqDozPaLhFmWi0xayfvbFo2rsZvD0P82YWxIly1oI0qhWZ/zd79Nz7ZNKH9/tLmCgw64veBnppqV1scU715Zaej2K/oSfAo2aRNwT8kzkh95fzsiuRp7icST9iVOVGso1dWp36VRifNtgzU7eUj2pEU6rzTzLSYflSI2keZxZEWWjfM2jAvPZqzFT92+rOYwellu1IuKvgyHPqgXTHnFNJcLK8J3hlpnnZBcjW4zt5eSEldNfw6U9kvQtFk6irCZtNaai6i0s+DkGx5nFQOpi6uqxX6l/LVl16ccUfTlaOyDWuQS87qpng+8DDSuxl5dVluNfP5kaXWGNLlUoqA9tnYSIcvFYoU77qfIr/FnhYC8KrE/mir3u2OYBWVdwIeC2llvqHXWLZKrsagaXe9NbYqrJk9LFLTW8P9fik+hVTmcK+6B8CxeqcB13lUIyI2S+rLc6FaLUXjQpLMHRZScfyi0sZX3uC2Sq/F1gQ+ZdC7xbjWGNFmuFKDbzaTADVuc7p25gI+d6d6ZKwp6Jq2l5gI7pnKI2w1WbG1xoeN3TD2SZn814eyf7VP05W0sA/ubyVd6JC9SQdE7vMdt0bgatxTY3nahLZeBYVH8w6quEp3TBd4INNmRIxPIX01xhBak7EFVKTy7TLkiKito6JqiL7/FMrgnhQvppbigm3G9MNl7M9Q6a4/kaiza7eLu1QfPk5sQBO2WUnB68Ew0gj8+K9s5FfFg3lJ+mCnqORdNQEiZpVomTAUCQmbZZvxVKfUpllVGcgG4dDk+/NnDQru3KiBomtD6ApIKJFvSzB8aUTsW6WBKNfWqYkVPug8r2hwp6R4OKMdgdSwPpXQeYqqHgZJqnbGPkN/V6O7VoKe2pYq1X0zUFRCSf5ebXb9xRk27rxbbPjJFPf1NHMuM4tTsn0WXpFxacnaTS0wKS6XWWXeuxkueP1JS9phd8Q5tcr7c7PqNNrUFRN9GUJm6lQ01WZ1N9OEd9+Hm7EVco/Ok/SJc0OGcv7c6ndlQ66zY2dKLdEXdz2dhON7hTcaUB6ELdOeqV4VJM2VWNByoiaD5CES5H5CL752iL9EV+i06YbC0WTxkoBtXYxlZt6UN67/iHN5kibI6tYfSRckzpaBNRjSgl2oiaD5Sa73pg5uzHRtNhcL187gP8mRcl2qdPUa7unJDlJXmx62cv5j+Fn/1IWj7lKLiIZ+o+031Ki2WRMWaVElVMB/ZMT6ZMAp6/qi4/ouxflCnhNWB1tXlYz+u7q7GZ6ZcF610NjHC6NRkuH/BGcmuHIIWywdEqk1WFVte8re2zGjiZyacs3CFI/l1NaVJDhbsusTV2DzQvL7kPkkC+yZCQXujLLDpYeLQyDaiFbSRij7n0raGO4qyrCbvvCRoP5fQB039swcxD/Jl4eKkA6DUOvPjauxHxeiFqZBm9Wt9PEPcSFmlEROP9Z5U5WqS5n5b5Rgy8j7N8hq985KQHCqhDz+Z/rhbg5mVS6lPfjDUOit6zCf62Ldb1bmfjWz3GjHxWChSnTnkY8We8d3C5GiyhhNdaYW2p4Q+SC7jF7EP8grhAicFtxm1zvIhuRrdQ7+uj/2T3McRrSSSu0ox8ZgJv5aCtkP4eLvvwqoavvtSYuKtJdwXaXVWieoaUjLcf3X4d1Kmdmqd5V8B9ftM0iIjux0jSIeTLFS6+zyHzKvTYE1W5PneJny4/+rzhK2fSFGOSzy3LyWBfl2VgZYutN1S2O2lzFRjJl8akqvxSSD9lEKzI8j2oo4w9JjJvZGJXxsUUoUyPVsEj40Tsw01fv/HhffKZ0TzKiOnLDtYlYE+Z/Lvm0jRkdvRrzlIrkZ3BiyUCgRSZNqj8Ic7uaoUEo+1p9RBKZ6FtRQ2mWae1qwcroM1/wZIE0WfSMF/T6s00FKWiPkhxZIvllpn/0RyNYZUTmRAmM25Pws81Dp5rhSSpR77cCCHoB2P+Nl2q66shORu1baZT4CYP9Hn+yzlaq3UZGORkbOtt0Kts3xIrsYQVzz3hD5/H7CYrVCKiOdZaaNCtVbQYk08sE7heaAyfZMjfRK086ayeVo789LoAgGOGWqd5UHjagwxyOKocJ/vBSxoR5UictljH9z+2Qd9xv0occ9tVpLbKaNLzFAXpOrwPhKQOw9Eliv4Xfp3KsevwmDvT5eu7zP+zidDrbP5SK7GE4H2e6nJdju6SMhAj2Soq1N7LImTHMyxOrsQ4XPtjvtMCs/HLl7/OUg1KH1MbKVk0pW9R9LK65qRT5mf5Zmdg+RqfBh4/x+a6KKiGisjzdmv6WZov7d+aPfw7Ao9iW0SuCD9HtzLsL28/m0ZM+Vl6Fhjss8D/qfKAy1ly39mqHWWB8nV6FazoWdKOG7CSKaaR0i+UwqJx8lEciLH6uw8r0qtOJvxPp0suK2sffBx47/GYt9nXdKBWmqd6ZFcuN9HcA3LBBfJ1/AmMeqSLZ5SeCXr01WXpg8v/CRFhoBZXdIE8bDJPg+4og6D/UeXYkats7nsNdXJZj0mXEtgrqVkXCkmHhKwNqIrJ/WprpJ1vCq1ZNR0Pt5QxARnrekcpu/+f23OA/6vS0Gj1tnfuGCKrMAZF3EUU4bxU8K9vxGQmK3I4eorOLIrWdOMVlTvmxHKXl+2eZwguue6U8S62zLaWaeBlhLTUutMRnI1Ho7seqTk1R8CErSzOQStwNVRI6LxU46V2RZek9rzqMP79EcPv7k443fd9kDtok7X5hQzp/jUOvsbydUYawaVxyb4NGeN6MY3OQTtXAFtbrJ2P0ebz5orOYDMXLjdrNLckarRDK/Qd3UdaKnEQatd5Lmcs9R/L6xkYi1meEZ4DgII/821OputUt3FPlpiZ8GJXWUnYznamkqDVQgAgVZOm85BG3kWCk4cX5nOFcFrnbnprlLM3qezAmiiOZgeK6uFa/uzz2K2L0dl6Pn2wNqhNJHwgnkrviXWdqQ5Ga9YG83Zjvu716yt4vWADgxnvFNSdXj3/XXRup2i091vL6n7AGtKdMcSdl4WkqvxdgWuccIEldy0ITg7rY10KWQ+7U0z+0eyglcDFFw3nbOtuFSC7ozw7GTLCZRLJu9qUXZKaeVSqZGlJWVIIWbPGab/R3I1OvdBFdKB/WCCcD83XIsTPazIfNh0unpzbsVBXgnoArdAkDLiS+YEzh3UX8Rwzv1ASwNHrbO/kVyN+ypynevCmOQk90oWq6nUXBTjy2YhzkauyJ9TV+Qge2NQEG5Ff83kT3DhqkacMLgXAQAgMNzemCs8645EuSr2riLHVGouZd54OpF2q7q+7s/+HyxHaRcNN0vpAAABeXRFWHRNYXRoTUwAPG1hdGggeG1sbnM9Imh0dHA6Ly93d3cudzMub3JnLzE5OTgvTWF0aC9NYXRoTUwiPjxtc3R5bGUgbWF0aHNpemU9IjE2cHgiPjxtb3Zlcj48bW8gbWF0aHZhcmlhbnQ9Iml0YWxpYyI+JiN4MjIwNzs8L21vPjxtbyBtYXRodmFyaWFudD0iaXRhbGljIj4mI3gyMTkyOzwvbW8+PC9tb3Zlcj48bW8gbWF0aHZhcmlhbnQ9Iml0YWxpYyI+JiN4MjIyNzs8L21vPjxtb3ZlciBtYXRoY29sb3I9IiMwMDAwRkYiPjxtaT5CPC9taT48bW8gbWF0aHZhcmlhbnQ9Iml0YWxpYyI+JiN4MjE5Mjs8L21vPjwvbW92ZXI+PG1vIG1hdGh2YXJpYW50PSJpdGFsaWMiPiYjeDIyNjA7PC9tbz48bW4gbWF0aHZhcmlhbnQ9Iml0YWxpYyI+MDwvbW4+PC9tc3R5bGU+PC9tYXRoPjzh7k4AAAAASUVORK5CYII=\&quot;,\&quot;slideId\&quot;:484,\&quot;accessibleText\&quot;:\&quot;italic nabla with italic rightwards arrow on top italic logical and B with italic rightwards arrow on top italic not equal to italic 0\&quot;,\&quot;imageHeight\&quot;:14.378378378378379},{\&quot;mathml\&quot;:\&quot;&lt;math style=\\\&quot;font-family:stix;font-size:16px;\\\&quot; xmlns=\\\&quot;http://www.w3.org/1998/Math/MathML\\\&quot;&gt;&lt;mstyle mathsize=\\\&quot;16px\\\&quot;&gt;&lt;msub&gt;&lt;mover mathcolor=\\\&quot;#FF00FF\\\&quot;&gt;&lt;mi&gt;B&lt;/mi&gt;&lt;mo&gt;&amp;#x2192;&lt;/mo&gt;&lt;/mover&gt;&lt;mrow mathcolor=\\\&quot;#FF00FF\\\&quot;&gt;&lt;mi&gt;v&lt;/mi&gt;&lt;mi&gt;a&lt;/mi&gt;&lt;mi&gt;c&lt;/mi&gt;&lt;/mrow&gt;&lt;/msub&gt;&lt;/mstyle&gt;&lt;/math&gt;\&quot;,\&quot;base64Image\&quot;:\&quot;iVBORw0KGgoAAAANSUhEUgAAALgAAACOCAYAAACCEMJ3AAAACXBIWXMAAA7EAAAOxAGVKw4bAAAABGJhU0UAAABjFJ+ifAAADAhJREFUeNrtnQFkXEkYx2utiFohKiIiSkVUnQpR51RUiKiKinAiqqpKRMWJCOdEVJxy6kTVKVFx6lSoioioEhFVVSUialWEiFNRJ0RFxFphb+Z8y/PMvHwzb97b7Nz/z+d67b75Zt/83tuZb2a+OXOmClU6U+oRlhfWcAaCfJMAe1NYSdiasBzuCOQb4N8LOybIV4TV4q5AvkE+SoBLey0si7sC+Qb58wDki4Ac8g3wrLDV0Jsc3RXIK8hzNNgsQ/4WA0/IN8jrhW0EIJd/bsKdgXyCvEHYpwDku8I6cGcgnyC/EAgfSisIu4c7A/kE+UEA8LLNyW4M7g5U7YPNGQXcwS7LTdwpSMKyFAFKtZuMl7ehlQF4yWOT/fRnwlrR2gDcd/sBLQ7AfbQFhBEBuI/2UVg7WhmqtocyI+xOBNj7iIlDPoBeUMC9LKwRdweqdrjbFXCP485APsBdT/s0y2DvCevCnYF8gFvOYn4IwL0t7DzuDOQD3Fnal1mGW4J+DncG8gXw+QDcb4SdxV2BfIH7UWi7Wg3uCuQL3Hewqx7yFe6OQLwbeVEg7waV2wT3urA63BXIN8iHhO0gNyHkM+QZ3AUIgiAIgiAIgiB/BnlpbQ6W8e5DWh24TDlOnggbFHYZLQElBfgLSsGwHcomlbYdEvT9iKxASQJ/iZLS71QQ9q/CJjGzCSUJei608YBjMsf3tfBiKdpnWSfshrAR2gzN+bX4Ig+qQmtASUE+bAD3lskbV+6tpD44p+wJtAaUBOB9BoCPWPro1iTaDNuvaBHINeD9BoA3x/BzneljAK0CuQT8DhO8DQe+Zhl+9pA+GXIJ+CwT8EcOfLUyfT1Ay0CuAF9lQtftyN8aJ4SIloFcwCZDe0UGcEeuJmYoFTIyyUKpAN7JhG3eoc/bTJ+jaCEoLmxTTNiGKxC1eY4WguLC9pEJW4tDn9y4+wJaCIoDWh139tKxXy7gS2glKA5oA0zQHjv2OwjAoTQAf84E7bpjv5NMv6/QSlAc0L4yICu6XrctynvJBHwarQTZQtbOPacyAd97TN99aCnIFrJxJmT3HfvtYvo9QnJOKA5oK0zQLjr2u8j0+ztaCbKFLMvcabPt2O9VJtzfkOYNigMaNw791KHPHO0G4vi9hVaC4sD2R5qDPPrFeJPWklwIgG8xw4NZB77qKT8K4IZSgZu74eC1A1/XmGkpZMTkDloHcgH4UNJLVelEhwXugyTsAloGcgX4PBO8S4blXqTY+hqzfBmmvIYWgVzCzd29s0tRj7B9R+kfemnTwu9yvYiwfSbUa7QOBW9sKBHAu1JMy3ZMa81lxOZHHPYKpQH4wxQBf0/p2wA2lBrg6xVIsCm7RH+6nvKHoDDcjUwg5VLWGrJa6nvLAWQP9b3lJokxWku+Ejj/kmOzeKNDSQHO3UVz12Lg2m0wU/kPMslCSQA+l/TmYhpMHjD9/IRWgVwCvp/G5mKZrIdmJjmQD6FlIBdwX0lz9aBBYh9pnWghKC5wE2lvETPYULGDnTtQXNhWmRMztQ59XjF4i4+jlSBb0M4yd++8TcD3BhPwL2gpyBay/krl45ZlGrzFsfAKsoLsWaUGewZHlkibQmtBNpBtp5n7O+S7xgDwebQWZArYxUqnSGMuz3Vy/g/0/wN8JO3c34o6cGc299FikClci5VI7gPAoTTgzjK7B18SrscRQoVQEmBdr/QxIbTSsFSpJJ+Q34BPV/pUYYNBLs7jgYzh+sQEqz7BOgwYAD6MVoO4YDUxoVpPuB6zBoBfRstBXLDuVjpVGvW/uYnud9BqkAlcc5U4eydUh0GDt/ckWg0yeXMepJVc08EY4BAbkSETsLhJ5pcTrMN9g7f3BFoNMoHrQaWWx5L/S/RW5tQhn8QiL8hvwLlHc99IKHrzhTs1L6wNLQaZAlaqRPxbJtRk5gIv97ux2RgyhmzcAPA2h34H6eAo7pv7B7QWZBM92TYA/BcHPtspgT3X5wZSJ0NpvL3Lu3huWPippbwnqwa+CjT4xYASsoK732DnTNhkTsFbtDAqE/pFOEt5Bwco2f2KoZ8i5QdvQStBNl2SHoMjSdK0bTrJoQktBdl0RdZivLGTygG+Qt2QDrQSFAfwpZThLZDJKMln2gYn17r8Rl2XDvStIQiCIAiCIAiCIAiCIAiCIAiCIAiCXIqOPZySRyjK3VCWZTTTorUCrcMZSaiuckPLkLAXVN8jWiaxK0/ICy5FDqz6nKH1Snlai59EHnjpq48W1r2mWe8C1e2A7s0YNpcnD3OGNmX/REeWH7rY6URrg8LlPHFY76u0ROOks5YOyqdIa46uyTu+n9do2QZ3XZSs322Q6B5suct/nXkYV59h2W1J5Z2hDdyritPwXhLA5+hzNbSrapcgaqblzeH6PHZ0P3sUD/UW/RL2CssFPttKvyLBz46CSreAd9CNv0E/pU9cJSGSKeciylqJUedJxQO5FLUjimAqUFdBtSGlN+Z9vKDYwZU/aeMMpfJGqr6UoR/WQPnSoqwt3UpMi7Ia5JGOiuXI95jXP6OUeUWXiZ6oWxfO9T7F6dNrukvIJpwC5JuKG79rOVBVJfo/suiShNNufDM5YjHiGPVly3tUS12icDepz6CMV4r6fAOByQOuS5JUY1FWpyJl3obB9R2KZKWHphkIIs5FHbf4Tjlh7+KMU2jbY9HFrxtkFwVQwdBjWV5fqJynzOu+oxBe7EFqRNLTdos393tFOWOOBuE4VS+lsKEqsnI/RpnBcroZn5ex7a+u0npoxhZ7FuUsuDpukgai4bJugsB0IFdlwf3Lsqx6k0O1KLy34Tj6ojrZes6wjAlFGf/YTtRQ2HKBunAfTUOxUDzA51ydfBE6suVnSxj/i2PH+D6qoyNvGY4FSnHKgE7/QLNoWVb5Z30vONmh+Wyvq8FgqFxVNKeZeW1G051YAynVC7juoKwWw3JaAv35cUZ0Ylfh83OctSKaU+02Da4fSSsTMVT5SEqvYTnTgSnr7AmffeRimQAT0BnmtVnNQ7cJSqob8FoNbLcNymiiKfITQ4zi389rIjcbDr7LiqLcfua1uoPLxkBJ9UNeiLMaMHBc4gvGZ5/GfaA05TYoHhz5/3XM699p6tUMQqof8L9tQ4WUQpoVRiMIVbN6u3HXaWuyC68zr23UwP0JdPgBuCq0tsiMOnziTlzI0KEGpF8dfAdVbvhp5rW62c8Z0OEH4C9UEQ3GdeUQ4yzTj+5oxYsx638zzkA54kTqAdDhB+AzpqvdaELkmKImOYYP3ZqMTQf1V82GHnMXjdGWMlXdukCHH4APm0z2UBx7iwanl5k+dFGKJzHr/qOm3A8GZejOV6oFHX4AruuDZjWfL69vHjLw8ZfGR3+MetdEnMs0bVCOKopUAhn+AK7rw+YiBoqzhj7eu+5/i2sflt/WcVbr6bbcgQx/AO/RNHJn6HN9AaCyhj4OND4ylnXupusfavZf1hmUhTe454C3nbTxgXbsHNGWsgYLH0VXENHWtm80OZNRlJ3XXFevitVHnE7dADr8APxs1CIj8d/vCShplyx9FF28wWlR1y5Zo2YtzZ+a7/hONdsacZBZr6N7+zqpZEgQrxEyusVPNFO5T2G3nhg+dF2UywZltBLY8pfkCv3dmKLMQcVg9A1tsq5TlDuZUITnHI09Dsv1hSoHuaqBp2gKPla0g8pf1vh4wLy+K7ApuS/w9y+jHhpaJbhA114w7KIdmPTlQ2XKfDE79DAinn4KAC9EJPC566D83zRly25Pa8R1uVCWqruhf9/SdXuoe7BE3aPOE+q3oKnfM4vvOkRv7f2T/ELpAX6kaeBhR+VHZcDao7XczYEuUwf9guxFrTjUPJgj1L3Kc7ebUd9+X1O/x8wEPx2BcGg+6sGF0gdc1Ucedexj0fKs0n1d/59x7bhB/a5GQJ6nGd/zob69vGY0EIs/ptBlDag63YDfT8BHY6BPz7V3UdvnIgav0iYs6tisyUR1kh1STsQW0HS6AS+GoxCO/bRqUsaVFNlabzPKm9McrT4cs57nKULzKjBYPKayj2gN/TyND27GyXsIpQP4G/qZbU/BV4ZSOq8QLAV6A76n/m6XQVlNFKEp0EP63DZWfxr0LxEPGcpWVqBoAAAA6nRFWHRNYXRoTUwAPG1hdGggeG1sbnM9Imh0dHA6Ly93d3cudzMub3JnLzE5OTgvTWF0aC9NYXRoTUwiPjxtc3R5bGUgbWF0aHNpemU9IjE2cHgiPjxtc3ViPjxtb3ZlciBtYXRoY29sb3I9IiNGRjAwRkYiPjxtaT5CPC9taT48bW8+JiN4MjE5Mjs8L21vPjwvbW92ZXI+PG1yb3cgbWF0aGNvbG9yPSIjRkYwMEZGIj48bWk+djwvbWk+PG1pPmE8L21pPjxtaT5jPC9taT48L21yb3c+PC9tc3ViPjwvbXN0eWxlPjwvbWF0aD7gZsSIAAAAAElFTkSuQmCC\&quot;,\&quot;slideId\&quot;:484,\&quot;accessibleText\&quot;:\&quot;B with rightwards arrow on top subscript v a c end subscript\&quot;,\&quot;imageHeight\&quot;:15.35135135135135},{\&quot;mathml\&quot;:\&quot;&lt;math style=\\\&quot;font-family:Courier New;font-size:16px;\\\&quot; xmlns=\\\&quot;http://www.w3.org/1998/Math/MathML\\\&quot;&gt;&lt;mstyle mathsize=\\\&quot;16px\\\&quot;&gt;&lt;mi&gt;K&lt;/mi&gt;&lt;mo mathvariant=\\\&quot;italic\\\&quot;&gt;=&lt;/mo&gt;&lt;menclose notation=\\\&quot;updiagonalstrike\\\&quot;&gt;&lt;mi mathvariant=\\\&quot;normal\\\&quot;&gt;&amp;#x3B9;&lt;/mi&gt;&lt;/menclose&gt;&lt;mo&gt;&amp;#xA0;&lt;/mo&gt;&lt;msubsup&gt;&lt;mi&gt;&amp;#x3C8;&lt;/mi&gt;&lt;mi mathvariant=\\\&quot;italic\\\&quot;&gt;T&lt;/mi&gt;&lt;mn mathvariant=\\\&quot;italic\\\&quot;&gt;2&lt;/mn&gt;&lt;/msubsup&gt;&lt;/mstyle&gt;&lt;/math&gt;\&quot;,\&quot;base64Image\&quot;:\&quot;iVBORw0KGgoAAAANSUhEUgAAAW4AAAB7CAYAAABUzmoTAAAACXBIWXMAAA7EAAAOxAGVKw4bAAAABGJhU0UAAABXNStWyQAAENdJREFUeNrtnQ+MFUcdx3/SK1J6vYq0Ij0bFC8XQghpVCQECUUpIsHzRBEv51mReBJEPJurl6a2lF4wpFpsGmxDKakEK0qwkhORipUQghRFUrFiRSlFgkip2NL2eqW0dX+8vTpv3sy8/TP7dnb3+0l+aYH3Zt/+dua3s9+d+f2IAAAAJMkQzyZ6NtezVs9aPJvuWR1cA4D7XOZZr2dXwRW5Z4xnPZ7t9uy8Z28q7IL/7x1+cAcAOMjN/oA959kKzxrgktwxwbPNflB+M4Qd9mwy3AeAW3CQfk4arPznbn8mDrLNSM/Wa4Iy36h3erbVtwOawH7Bn30DABxhhWG2dSfck2lmeHZauqb7POv0bLTmO6xvL/DsoKI/IHgD4ABX+bMu3WwMmnd2WSDNnp/0bGbINrqkPjFAJckFAJAidxtm23fAPZllvnQtV1P0l4ytihk7ACAl3uPZK5qgzRo3XlBmE5ZHxNUiSy202Sv1j6lwMwDp8IBhtt0N92SSRs/OCNfxPkvtDvXspNDuPXA1ALWnybPXNEGbB+gwuCiT7KRyTdvmdVwttL0Trgag9vzYMNv+KtyTSWYL1/Alz5otty9q3WfhbgBqC29xfkMTtP/h2aVwUSbZIlzH9gTan4PADUB6/MIw226HezLLKv8a9iTU/lyhnxyAuwGoHVMMQfsQIS9F1kkyOVSn0FcehqsBqB27DIG7Be4BBh4R+kon3AFAbbjBELQfh3uAAd4eP7g2nP97NVwCQG34gyFwfxTuAQbWCX1lDdwBQG2YZwjav4F7gAFxGSBv7hkJlwCQPPzC8S+GwP1huAho4JfZYhIyvAcBoEZ80RC0fw73AA1cPOF5oa8sh0sAqA28meZpTdB+nZCiE6iZIc2018MlANSOrxlm2xvhHqCA83ifRz8BIB2Ge3ZKE7R5YI6Fi4BEj9RPsIIEgJQHoWj3wz1AgHdcynUpu+AWAGrLlVRKBKQK2v2eXQMXAR/eTLObykvWzYVbAKg9vYbZ9l1wD/DhTJHHhb5xwv87AECNeZdnL2qC9guEDRSgRBuV8nYP9o09hK3sAKTGPYbZ9u1wT+EZougj6wiZIQFIjWs9G9AE7Wc9uwIuKjSjqFzPvuDZErgFgHR50DDb/ibcU2h4+/ppoT/w/09z+Q4zx5JxTbehEX5DY8TjzcLjCwhBsz+DUgVtfumEAsDFZYnUNw74cclJ7jLMPqLaaf9mEJR1MY93LOLNAhSPnxr60VfgnkLCN+uNUl/Y4HJMGZ1A0B60OQF/wwctHW8S+h+ownWkLwB8hJItaQXcZAyVytGJfcF5PXtsQkGbNzU0BPwN0ywc7wTkEhCAXxr60OfhnsIxm8o3YDmtZ8twXbQ+z7Yp7IjUuY9rPicayx7jQ/6GHs1vOKwZZHuEz6zx75oAmPiIIWg/4dnb4KJCsULqA07r2WF5OMVHCHnh++A25IUp+WKAkpOVXLELOX5y2W04b2xdLg4j/AlfZvTsKMgz3qk1OOYwUr+sfCrCTN4WTQUI2myHcvxIrDvnvYhlhYG3qR+lnK/PHkqVKS6Tno3xUq0nFYOL74jDU/RFa0EC96YcDlaWQP5oOOfrEc8KQbv0BM+pfKfk8UTnSh18X8LH63BMGhFZXpDA3ZPDfvxZw/k+iniWe3il0BqqfEeW23wjt1LlPv2kpJGHHJNGZDYXJHC35qwPX+LZXw3n+yHEtVwzypfC5KIHtpQDXhSxhUo5up15N7RFOuG2AkkjMkcKErgbczZwFxrO9WeIa7mGl/Wdlp7ebccw8abgTF1SOcF8c4GkERG+k14oQNAeyNnA5Xc0z5C+APB4xLbcskwas0cSCKyjXRw7jYqAaovhGZBGRCYXZLa9K2eD9+uGc/0hYltukVN4bKXgmwHD0Ori2JknnXxfwaQRkG0u9+zfmqD9qmfvhYtyyzkqf9k+NCET3wE6Uyx4tdTZV1poc2FGpBHgBjyjWUull+JBbJzw3VsMs+2iVORu9H3Iy+A6DDY55kSMJ13bYo7joNlJq21HTyqFRzWb78pF3yn9sJYYbdVT5Q5Ml6URkD63RBg8M/3vvsOz/2o+87Jn7y6A//glXND3MgsiHoPf/Zyk8gydUbmV7CSva0spcDe5cNH5gsjbu0dEbIt3KqlWZGyENAIMbIkRuL9j+MyqgvjvWAi/jY54jElSO7tj/N7tIX7vMkM7cdNDR7GXXLno11Fl5r0oLFLcACCNgKAzxiiBexRVynGD9nyMCUjWOBjQZ0djHKOL7MipPFE8H/D39hOqq2tpl5y1GdIISIFm/zFep832KwL3vYZBf2uBfMc1NXup8j2AvDBgg8WnojkR25HTOvPaa1XWUX7fMQ7DQo+8VK8L0ghwkHNSH+MJx6ukr8h0OVxGj5AdfZukGyfr6VGLUMj69kO4TNF4gtTaYTU6IY2AFAP3o4bZ9jfgrouShPyUEnWnrFy1ak+M37Xd4s2ksNRR+dvoIHdSlkY2QRoBKQfu1zVBm4t/vB3uqthIFkffXkZ2Xvqq9O3RuFThmUGVlUEgjYAsBG6dfRmuushNlJy+HbUQxTSLN5NCI78pNulNiyGNAMcDNz/1XQJXXQT6do6R05e2Kz7TQPo0p3PgQuBQ4P4c3PSWJAF9O8eckBw5MaA0It59eUvxKLgSpBy4eS0zCgCXkPXtOLscoW87xggyp/lUSSM6O5sDyWQToXhClgP3JzCk3wL6do6R6yruqCKNsH64n6rXMByWUX8cKkjgbsro9ek3nNMeDOcyZH27zZLf4+jbcj4a6NsRWSk58ntU2v5+lMyrRljz2mYYRFyrMmv13VA8wW1YAnndcF7TMJzL+rKL+rYcM6BvR6SPKhOQyxoUd4BFmu/PotKaWZ3e2JAhX0woyGz7QEb76gLDOf0KQ7kMORkU9O2c0U/Vl1ZV21DTYJh99+UkMOTJNmSwn/Lyvr9pzucNzz6AoVxGF7mnb08l6NtWaKoywDlpVH2I9h7StNOVEX+sLEjg7spgX11kOJ/NGMoV2NS3xcyLcfTtHoK+bQVdGk2TNBK2wwzmrm3MYGfPq2Vt3T1vXf8n6QsAI3tc9SfpayO2Y1PflmVZ6NsRuU8xEHi9dpzct8N9eUVud20G/HG8IIE7a+vtuwznsgPDuGqwPR6jLZv6trysGPp2RPYqHjnrE+g4bOcJG3RAeLg/PmsI3O1wUdVguzFGW9C3HUO19M3m2usNikF2G9wOQvJtCla6DOiDbZybG/Rtx5iikEhsMkZxYzgGt4MQvJNKpccQuMMh69tjIrYjlzPcG+M3Qd+2RKfFxykdqpd9k+F6EJBVFLxYMCghy5QnYrQFfdtB5PqQSxI4xizFQLsLrgcB4IH9MgJ37GDrgr4tP91D346BvPJjagLH4DvtGarc0ANANX5Awau8A32w7YjRFvRtxxhGlWlZhyR0rLWKwdaISwAMvI8qt0aLuyQRuIMFW7axEduBvu0gcyVH7k/wWC2KwdeBSwAMbCBzgiwEbjU29e2lZEfihL5tEbl00PoEj1WnmD09jEsANHBeHF0GwGeoMh83Avf/WWZxnEHfdhD5orQlfLwdFmcCIN+Y0g58CYE71Li+MUZbtvTtboK+bQ15beyEGs/woXMDFZMMQfswlTIEInAHC7ZximXY1LdtFisuNI1UmVAqaaYrBuJ8XAog8WtD4P6MZtKBwK0OtqditGVT35Y3A0Hfjsh8qn2SHlUC9TW4FEDgejIXfhgsACwXrZ4N111kMdlLdWtL354htfMkLlN07qF0NsTskY67C5cCCPzOELg/LnwOS8vUyLnw74vRli19e530m3pxmaKzU3LmvBodV76IA7gUwOeThqC9W/rsGunfV8c8Ngcl3srNJfvmZNiHmy090drStxsVT9lj0dWjSxbymspapVpVFW0Yj0tSeFgC+ZMhcMs7emWp71CMY9f7T37iZGJERv0oyxtRS5XZ0rflG8lGdPXoyHfTMzU8tipHN15QgjZD0N6mCbbnKX66hnqqzEef5VmhvGkp6pJbG/r2QsXTdZp+5QniTAcscqWmdsmhW2o8279ASDgFymWKv5N+a/t1mu/Jeu5hClcAhNOc7qN81a68SXE+nRHaiatvtyjGeXfKvtlKblSeWhJkQAxVmJwR8DbN5wbNdv6Sg9LxtxqODfJPp6GT/8TwvWZFcNhL1fNOsyzYS5XrnQdzxY/MsC9VT7S8dDLMWu64+rbq5uFCabl+RwL3VJM+dcbigXhw9FkM4JtCHPssZftlETAzzH+cV1371/zgbOI2UpfH2+w/qrf4tsAP1o8pgr2YsTIPG8KeUJzbSQpeQzaqvs03jT2KYx8kO6UQ4zCZyvesnAxp/VJMCvPdUxQgkV9zgneKSZac2BPyuJsQ33LLTYbr/mDANvos9O2NDgQXW8w1TMDW+P8+0vCUK+9ybNU8efNNd7Y/nveRfu29C08w4g0+Su6W/RR9z4B4PbSJ/GYnFLRPWZxxt4Y8dhfiWy65wvBkyC+yrg3YTl3Ipzh5M0geN+9sovQlAb4BDHfEH+KqoaUhv1snPKVF0fvFVB/aRH5D/NnDgCXnD/j6VLNFJ44LeGx+hO5GfMsttxuu/fcjtMcrU44H7Ft7Kd+bdnSrZWphLCXc6JAv6iR5LGx6hOkUb9enuEKnDcMeZBl+fH5BM/Bf9OzqGG3zFuuV/qxzm288eNb6A6coic04YPVanMQFmWixJNHgmB9mULwVMksp3jp0UeOegKEPssx3DQEAW6LtwpuJOv2gs8uXp3QmB3leeXPO//tB6/c/u9+XQ5b7s1JX6aB4G7XEVXhhnyRGUm0T+QGQGNeQfmnWfzy7Ei5KDVv5SVxiJcUrFnOMoi/QECt/7UD3AlnmfsNs+1twT2rYzL/tErcIM96JIb9bT+Xv+8Iu0JhGtc8HBYB13k/6AsD/8uwyuCg1bOUncRGe+TZF/F7cTKb8MnQ6uhfIMj+iGFuBQaLYyr+dJ5YTageAgsNv1HUFgJ/27FK4KFXEcnCsbyPlRPlmJCTDA4XElOSnA+5JlYnS9dgHl1TczMbAHaBoTCbz7sUhcFGq5FnfjsoYKl8WCUDheMwQuD8N96SOXPCgBS4pK9axBe4AReNjhqD9e7jHCZ6ncn17GFxSVh5vOdwBisbjhsB9A9yTOhOka7IfLrnIbsIKG1BQPmUI2r+Fe5xgMdktvJwH+J2LuN+gHi4BRer8fzYE7ilwkRNA365ErCR0FO4AReILhqDdB/c4w1kq17eHwyW0iOIVXgAgk1zqz1R0BYAnwkVOAH1bzUbCjl5QQBYbZtuYwbh7naBvlzgk+GQa3AGKACeKOkn6AsBNcJEzyCXOWuGSi1v9qxb3BSBv3GyYba+Fe5zijBSksHqivG4vpCNQCLhs1XOaoP0KFadsWBbg2q9iZRsEqRI9FK/wAgCZY4Vhtn033AMyAIr7gkJxFZVnUxPtnP/vALiOWNx3HNwB8k6vYbZ9B9wDMsAoQnFfUDB4NUk3VWrc/OcGuAdkgHlCv90Od4Ai0eDPsAdlk264BGSEVYSc5KDgsKZ9JyFFKMgO2wlr2gEAIFMMCIH7argDAADcZrwQtE/CHQAA4D5tQuDeDHcAAID7rBcCN16oAwBABjggBO5ZcAcAALhNHZWSbA0m26qDSwAAIP3APNRgM4XZ9uEqnx0KdwIAQHI0e/YU6VMxRDVOh4s8JgAAkAD3JhC0B20m3AsAAPaZReXFImzYS56tjPOj/gdKov8iGOcmigAAAVx0RVh0TWF0aE1MADxtYXRoIHhtbG5zPSJodHRwOi8vd3d3LnczLm9yZy8xOTk4L01hdGgvTWF0aE1MIiBzdHlsZT0iZm9udC1mYW1pbHk6J0NvdXJpZXIgTmV3JyI+PG1zdHlsZSBtYXRoc2l6ZT0iMTZweCI+PG1pPks8L21pPjxtbyBtYXRodmFyaWFudD0iaXRhbGljIj49PC9tbz48bWVuY2xvc2Ugbm90YXRpb249InVwZGlhZ29uYWxzdHJpa2UiPjxtaSBtYXRodmFyaWFudD0ibm9ybWFsIj4mI3gzQjk7PC9taT48L21lbmNsb3NlPjxtbz4mI3hBMDs8L21vPjxtc3Vic3VwPjxtaT4mI3gzQzg7PC9taT48bWk+VDwvbWk+PG1uIG1hdGh2YXJpYW50PSJpdGFsaWMiPjI8L21uPjwvbXN1YnN1cD48L21zdHlsZT48L21hdGg+lZd4UAAAAABJRU5ErkJggg==\&quot;,\&quot;slideId\&quot;:483,\&quot;accessibleText\&quot;:\&quot;K italic equals up diagonal strike straight iota space psi subscript T superscript italic 2\&quot;,\&quot;imageHeight\&quot;:13.297297297297296},{\&quot;mathml\&quot;:\&quot;&lt;math style=\\\&quot;font-family:stix;font-size:16px;\\\&quot; xmlns=\\\&quot;http://www.w3.org/1998/Math/MathML\\\&quot;&gt;&lt;mstyle mathsize=\\\&quot;16px\\\&quot;&gt;&lt;msub&gt;&lt;mover mathcolor=\\\&quot;#FF00FF\\\&quot;&gt;&lt;mi mathvariant=\\\&quot;italic\\\&quot;&gt;B&lt;/mi&gt;&lt;mo mathvariant=\\\&quot;italic\\\&quot;&gt;&amp;#x2192;&lt;/mo&gt;&lt;/mover&gt;&lt;mrow mathcolor=\\\&quot;#FF00FF\\\&quot;&gt;&lt;mi mathvariant=\\\&quot;italic\\\&quot;&gt;v&lt;/mi&gt;&lt;mi mathvariant=\\\&quot;italic\\\&quot;&gt;a&lt;/mi&gt;&lt;mi mathvariant=\\\&quot;italic\\\&quot;&gt;c&lt;/mi&gt;&lt;/mrow&gt;&lt;/msub&gt;&lt;/mstyle&gt;&lt;/math&gt;\&quot;,\&quot;base64Image\&quot;:\&quot;iVBORw0KGgoAAAANSUhEUgAAALgAAACOCAYAAACCEMJ3AAAACXBIWXMAAA7EAAAOxAGVKw4bAAAABGJhU0UAAABjFJ+ifAAADAhJREFUeNrtnQFkXEkYx2utiFohKiIiSkVUnQpR51RUiKiKinAiqqpKRMWJCOdEVJxy6kTVKVFx6lSoioioEhFVVSUialWEiFNRJ0RFxFphb+Z8y/PMvHwzb97b7Nz/z+d67b75Zt/83tuZb2a+OXOmClU6U+oRlhfWcAaCfJMAe1NYSdiasBzuCOQb4N8LOybIV4TV4q5AvkE+SoBLey0si7sC+Qb58wDki4Ac8g3wrLDV0Jsc3RXIK8hzNNgsQ/4WA0/IN8jrhW0EIJd/bsKdgXyCvEHYpwDku8I6cGcgnyC/EAgfSisIu4c7A/kE+UEA8LLNyW4M7g5U7YPNGQXcwS7LTdwpSMKyFAFKtZuMl7ehlQF4yWOT/fRnwlrR2gDcd/sBLQ7AfbQFhBEBuI/2UVg7WhmqtocyI+xOBNj7iIlDPoBeUMC9LKwRdweqdrjbFXCP485APsBdT/s0y2DvCevCnYF8gFvOYn4IwL0t7DzuDOQD3Fnal1mGW4J+DncG8gXw+QDcb4SdxV2BfIH7UWi7Wg3uCuQL3Hewqx7yFe6OQLwbeVEg7waV2wT3urA63BXIN8iHhO0gNyHkM+QZ3AUIgiAIgiAIgiB/BnlpbQ6W8e5DWh24TDlOnggbFHYZLQElBfgLSsGwHcomlbYdEvT9iKxASQJ/iZLS71QQ9q/CJjGzCSUJei608YBjMsf3tfBiKdpnWSfshrAR2gzN+bX4Ig+qQmtASUE+bAD3lskbV+6tpD44p+wJtAaUBOB9BoCPWPro1iTaDNuvaBHINeD9BoA3x/BzneljAK0CuQT8DhO8DQe+Zhl+9pA+GXIJ+CwT8EcOfLUyfT1Ay0CuAF9lQtftyN8aJ4SIloFcwCZDe0UGcEeuJmYoFTIyyUKpAN7JhG3eoc/bTJ+jaCEoLmxTTNiGKxC1eY4WguLC9pEJW4tDn9y4+wJaCIoDWh139tKxXy7gS2glKA5oA0zQHjv2OwjAoTQAf84E7bpjv5NMv6/QSlAc0L4yICu6XrctynvJBHwarQTZQtbOPacyAd97TN99aCnIFrJxJmT3HfvtYvo9QnJOKA5oK0zQLjr2u8j0+ztaCbKFLMvcabPt2O9VJtzfkOYNigMaNw791KHPHO0G4vi9hVaC4sD2R5qDPPrFeJPWklwIgG8xw4NZB77qKT8K4IZSgZu74eC1A1/XmGkpZMTkDloHcgH4UNJLVelEhwXugyTsAloGcgX4PBO8S4blXqTY+hqzfBmmvIYWgVzCzd29s0tRj7B9R+kfemnTwu9yvYiwfSbUa7QOBW9sKBHAu1JMy3ZMa81lxOZHHPYKpQH4wxQBf0/p2wA2lBrg6xVIsCm7RH+6nvKHoDDcjUwg5VLWGrJa6nvLAWQP9b3lJokxWku+Ejj/kmOzeKNDSQHO3UVz12Lg2m0wU/kPMslCSQA+l/TmYhpMHjD9/IRWgVwCvp/G5mKZrIdmJjmQD6FlIBdwX0lz9aBBYh9pnWghKC5wE2lvETPYULGDnTtQXNhWmRMztQ59XjF4i4+jlSBb0M4yd++8TcD3BhPwL2gpyBay/krl45ZlGrzFsfAKsoLsWaUGewZHlkibQmtBNpBtp5n7O+S7xgDwebQWZArYxUqnSGMuz3Vy/g/0/wN8JO3c34o6cGc299FikClci5VI7gPAoTTgzjK7B18SrscRQoVQEmBdr/QxIbTSsFSpJJ+Q34BPV/pUYYNBLs7jgYzh+sQEqz7BOgwYAD6MVoO4YDUxoVpPuB6zBoBfRstBXLDuVjpVGvW/uYnud9BqkAlcc5U4eydUh0GDt/ckWg0yeXMepJVc08EY4BAbkSETsLhJ5pcTrMN9g7f3BFoNMoHrQaWWx5L/S/RW5tQhn8QiL8hvwLlHc99IKHrzhTs1L6wNLQaZAlaqRPxbJtRk5gIv97ux2RgyhmzcAPA2h34H6eAo7pv7B7QWZBM92TYA/BcHPtspgT3X5wZSJ0NpvL3Lu3huWPippbwnqwa+CjT4xYASsoK732DnTNhkTsFbtDAqE/pFOEt5Bwco2f2KoZ8i5QdvQStBNl2SHoMjSdK0bTrJoQktBdl0RdZivLGTygG+Qt2QDrQSFAfwpZThLZDJKMln2gYn17r8Rl2XDvStIQiCIAiCIAiCIAiCIAiCIAiCIAiCXIqOPZySRyjK3VCWZTTTorUCrcMZSaiuckPLkLAXVN8jWiaxK0/ICy5FDqz6nKH1Snlai59EHnjpq48W1r2mWe8C1e2A7s0YNpcnD3OGNmX/REeWH7rY6URrg8LlPHFY76u0ROOks5YOyqdIa46uyTu+n9do2QZ3XZSs322Q6B5suct/nXkYV59h2W1J5Z2hDdyritPwXhLA5+hzNbSrapcgaqblzeH6PHZ0P3sUD/UW/RL2CssFPttKvyLBz46CSreAd9CNv0E/pU9cJSGSKeciylqJUedJxQO5FLUjimAqUFdBtSGlN+Z9vKDYwZU/aeMMpfJGqr6UoR/WQPnSoqwt3UpMi7Ia5JGOiuXI95jXP6OUeUWXiZ6oWxfO9T7F6dNrukvIJpwC5JuKG79rOVBVJfo/suiShNNufDM5YjHiGPVly3tUS12icDepz6CMV4r6fAOByQOuS5JUY1FWpyJl3obB9R2KZKWHphkIIs5FHbf4Tjlh7+KMU2jbY9HFrxtkFwVQwdBjWV5fqJynzOu+oxBe7EFqRNLTdos393tFOWOOBuE4VS+lsKEqsnI/RpnBcroZn5ex7a+u0npoxhZ7FuUsuDpukgai4bJugsB0IFdlwf3Lsqx6k0O1KLy34Tj6ojrZes6wjAlFGf/YTtRQ2HKBunAfTUOxUDzA51ydfBE6suVnSxj/i2PH+D6qoyNvGY4FSnHKgE7/QLNoWVb5Z30vONmh+Wyvq8FgqFxVNKeZeW1G051YAynVC7juoKwWw3JaAv35cUZ0Ylfh83OctSKaU+02Da4fSSsTMVT5SEqvYTnTgSnr7AmffeRimQAT0BnmtVnNQ7cJSqob8FoNbLcNymiiKfITQ4zi389rIjcbDr7LiqLcfua1uoPLxkBJ9UNeiLMaMHBc4gvGZ5/GfaA05TYoHhz5/3XM699p6tUMQqof8L9tQ4WUQpoVRiMIVbN6u3HXaWuyC68zr23UwP0JdPgBuCq0tsiMOnziTlzI0KEGpF8dfAdVbvhp5rW62c8Z0OEH4C9UEQ3GdeUQ4yzTj+5oxYsx638zzkA54kTqAdDhB+AzpqvdaELkmKImOYYP3ZqMTQf1V82GHnMXjdGWMlXdukCHH4APm0z2UBx7iwanl5k+dFGKJzHr/qOm3A8GZejOV6oFHX4AruuDZjWfL69vHjLw8ZfGR3+MetdEnMs0bVCOKopUAhn+AK7rw+YiBoqzhj7eu+5/i2sflt/WcVbr6bbcgQx/AO/RNHJn6HN9AaCyhj4OND4ylnXupusfavZf1hmUhTe454C3nbTxgXbsHNGWsgYLH0VXENHWtm80OZNRlJ3XXFevitVHnE7dADr8APxs1CIj8d/vCShplyx9FF28wWlR1y5Zo2YtzZ+a7/hONdsacZBZr6N7+zqpZEgQrxEyusVPNFO5T2G3nhg+dF2UywZltBLY8pfkCv3dmKLMQcVg9A1tsq5TlDuZUITnHI09Dsv1hSoHuaqBp2gKPla0g8pf1vh4wLy+K7ApuS/w9y+jHhpaJbhA114w7KIdmPTlQ2XKfDE79DAinn4KAC9EJPC566D83zRly25Pa8R1uVCWqruhf9/SdXuoe7BE3aPOE+q3oKnfM4vvOkRv7f2T/ELpAX6kaeBhR+VHZcDao7XczYEuUwf9guxFrTjUPJgj1L3Kc7ebUd9+X1O/x8wEPx2BcGg+6sGF0gdc1Ucedexj0fKs0n1d/59x7bhB/a5GQJ6nGd/zob69vGY0EIs/ptBlDag63YDfT8BHY6BPz7V3UdvnIgav0iYs6tisyUR1kh1STsQW0HS6AS+GoxCO/bRqUsaVFNlabzPKm9McrT4cs57nKULzKjBYPKayj2gN/TyND27GyXsIpQP4G/qZbU/BV4ZSOq8QLAV6A76n/m6XQVlNFKEp0EP63DZWfxr0LxEPGcpWVqBoAAAA/3RFWHRNYXRoTUwAPG1hdGggeG1sbnM9Imh0dHA6Ly93d3cudzMub3JnLzE5OTgvTWF0aC9NYXRoTUwiPjxtc3R5bGUgbWF0aHNpemU9IjE2cHgiPjxtc3ViPjxtb3ZlciBtYXRoY29sb3I9IiNGRjAwRkYiPjxtaT5CPC9taT48bW8gbWF0aHZhcmlhbnQ9Iml0YWxpYyI+JiN4MjE5Mjs8L21vPjwvbW92ZXI+PG1yb3cgbWF0aGNvbG9yPSIjRkYwMEZGIj48bWk+djwvbWk+PG1pPmE8L21pPjxtaT5jPC9taT48L21yb3c+PC9tc3ViPjwvbXN0eWxlPjwvbWF0aD5iYfAEAAAAAElFTkSuQmCC\&quot;,\&quot;slideId\&quot;:484,\&quot;accessibleText\&quot;:\&quot;B with italic rightwards arrow on top subscript v a c end subscript\&quot;,\&quot;imageHeight\&quot;:15.35135135135135},{\&quot;mathml\&quot;:\&quot;&lt;math style=\\\&quot;font-family:stix;font-size:16px;\\\&quot; xmlns=\\\&quot;http://www.w3.org/1998/Math/MathML\\\&quot;&gt;&lt;mstyle mathsize=\\\&quot;16px\\\&quot;&gt;&lt;mi&gt;d&lt;/mi&gt;&lt;mfenced&gt;&lt;mrow&gt;&lt;mi&gt;&amp;#x394;&lt;/mi&gt;&lt;mi mathcolor=\\\&quot;#FF0000\\\&quot;&gt;K&lt;/mi&gt;&lt;/mrow&gt;&lt;/mfenced&gt;&lt;mo&gt;/&lt;/mo&gt;&lt;mi&gt;d&lt;/mi&gt;&lt;mi&gt;t&lt;/mi&gt;&lt;mo&gt;=&lt;/mo&gt;&lt;mn mathcolor=\\\&quot;#0000FF\\\&quot;&gt;2&lt;/mn&gt;&lt;mo&gt;&amp;#x222B;&lt;/mo&gt;&lt;msub&gt;&lt;mi mathcolor=\\\&quot;#0000FF\\\&quot;&gt;&amp;#x3A6;&lt;/mi&gt;&lt;mi mathcolor=\\\&quot;#0000FF\\\&quot;&gt;e&lt;/mi&gt;&lt;/msub&gt;&lt;mfenced mathcolor=\\\&quot;#0000FF\\\&quot;&gt;&lt;mrow&gt;&lt;mover&gt;&lt;mi&gt;B&lt;/mi&gt;&lt;mo&gt;&amp;#x2192;&lt;/mo&gt;&lt;/mover&gt;&lt;mo&gt;&amp;#xB7;&lt;/mo&gt;&lt;mover&gt;&lt;mi&gt;n&lt;/mi&gt;&lt;mo&gt;^&lt;/mo&gt;&lt;/mover&gt;&lt;/mrow&gt;&lt;/mfenced&gt;&lt;mi mathcolor=\\\&quot;#0000FF\\\&quot;&gt;d&lt;/mi&gt;&lt;mi mathcolor=\\\&quot;#0000FF\\\&quot;&gt;S&lt;/mi&gt;&lt;mo&gt;-&lt;/mo&gt;&lt;mn mathcolor=\\\&quot;#FF00FF\\\&quot;&gt;2&lt;/mn&gt;&lt;mo&gt;&amp;#x222B;&lt;/mo&gt;&lt;mfenced mathcolor=\\\&quot;#FF00FF\\\&quot;&gt;&lt;mrow&gt;&lt;mover&gt;&lt;mi&gt;A&lt;/mi&gt;&lt;mo&gt;&amp;#x2192;&lt;/mo&gt;&lt;/mover&gt;&lt;mo&gt;&amp;#x2227;&lt;/mo&gt;&lt;mo&gt;&amp;#x2202;&lt;/mo&gt;&lt;mover&gt;&lt;mi&gt;A&lt;/mi&gt;&lt;mo&gt;&amp;#x2192;&lt;/mo&gt;&lt;/mover&gt;&lt;mo&gt;/&lt;/mo&gt;&lt;mo&gt;&amp;#x2202;&lt;/mo&gt;&lt;mi&gt;t&lt;/mi&gt;&lt;mo&gt;&amp;#xB7;&lt;/mo&gt;&lt;mover&gt;&lt;mi&gt;n&lt;/mi&gt;&lt;mo&gt;^&lt;/mo&gt;&lt;/mover&gt;&lt;/mrow&gt;&lt;/mfenced&gt;&lt;mi mathcolor=\\\&quot;#FF00FF\\\&quot;&gt;d&lt;/mi&gt;&lt;mi mathcolor=\\\&quot;#FF00FF\\\&quot;&gt;S&lt;/mi&gt;&lt;mo&gt;-&lt;/mo&gt;&lt;mn&gt;2&lt;/mn&gt;&lt;mo&gt;&amp;#x222B;&lt;/mo&gt;&lt;mfenced&gt;&lt;mrow&gt;&lt;mover&gt;&lt;mi&gt;E&lt;/mi&gt;&lt;mo&gt;&amp;#x2192;&lt;/mo&gt;&lt;/mover&gt;&lt;mo&gt;&amp;#xB7;&lt;/mo&gt;&lt;mover&gt;&lt;mi&gt;B&lt;/mi&gt;&lt;mo&gt;&amp;#x2192;&lt;/mo&gt;&lt;/mover&gt;&lt;/mrow&gt;&lt;/mfenced&gt;&lt;mi&gt;d&lt;/mi&gt;&lt;mi&gt;V&lt;/mi&gt;&lt;/mstyle&gt;&lt;/math&gt;\&quot;,\&quot;base64Image\&quot;:\&quot;iVBORw0KGgoAAAANSUhEUgAABfMAAAByCAYAAAD3TUsAAAAACXBIWXMAAA7EAAAOxAGVKw4bAAAABGJhU0UAAABSRUGiRgAAQIZJREFUeNrtnQ+kVlm/+Lcj5yZHJOmOJNIvSXIYvRkZiTF6jySRZN6MRMYYGYmMbpLukCQZ49ybJEkO8yYjSaSbkSSSbnIk0k2SzHVujt4j5z3s31r7+T6n9axnPc+z937W/vc8nw9fM51nrbXX+u6191r7u9b6foMAAACyZqWSQ0quKnmrZErJtJIPSu4pOa5kCWoCAADGFwAAAGCOAQAAAJA/Xyq5qySMIXpS9C0qAwAAxhcAAABgjgEAAACQDwuUjMWcANkygvoAAIDxBQAAAJhjAAAAAGTLaiUvHROcR0q2KxlUMqDkZouJ0G1UCAAAjC8AAADAHAMAAAAgO9Yq+dMxubkgk586i4Ka30HXRGgCNQIAAOMLAAAAMMcAAAAAyIalLSY3Nx1prwStjyg+RpUAAMD4AgAAAMwxAAAAAPwzKBMYV0CgJVbaVUF7f4NnUCcAADC+AAAAAHMMAAAAAP+caTGpOeZIu6vNJGhayQrUCQAAjC8AAADAHAMAAADAL8NtJjULHel3tJkI7UWdAADA+AIAAADMMQAAAAD886jFpOZsi/Q6iNAtK+1rJdtQJQAAML4AAAAAcwwAAAAA/7Q7bri+Q159FHEkRjoAAGB8YXwBAAAA5hgAAAAAXTDeYhL0DNUAAADjCwAAADDHAAAAACiekaD1joZjqAcAABhfAAAAgDkGAAAAQPHcbjMRWoN6AACA8QUAAACYYwAAAAAUy4o2k6AXqAcAABhfAAAAgDkGAAAAQPEcbzMROoN6AACA8QUAAACYYwAAAAAUz4s2E6ER1AMAAIwvAAAAwBwDAAAAoFg+bzMJmlYyBxUBAADjCwAAADDHAAAAACiWo20mQjdQDwAAML4AAAAAcwwAAACA4nnQZiJ0GPUAAADjCwAAADDHAAAAACiW+W0mQVq+REUAAMD4AgAAAMwxAAAAAIple5tJ0EclA6gIAAAYXwAAAIA5BgAAAECxjLaZCF1HPQAAwPgCAAAAzDEAAAAAiudJm4nQT6gHAAAYXwAAAIA5BgAAAECx4GsQAAAYXwAAAIA5BgAAAEDJwdcgAAAwvgAAAABzDAAAAICSg69BAABgfAEAAADmGAAAAAAlB1+DAADA+AIAAADMMQAAAABKDL4GAQCA8QUAAACYYwAAAACUHHwNAgAA4wsAAAAwxwAAAAAoOfgaBAAAxhcAAABgjgEAAABQcvA1CAAAjC8AAADAHAMAAACgxOBrEAAAGF8AAACAOQYAAABAycHXIKQkpG8AAONL1m9a3rXcSwAAYI6RDQO0HwAAoHr8GuBrEFIRqr4THkEPAMD4kuGbVr1rQ9613EsAAGCOkY0ej9B+AACAaoGvQUhJuFrJByX70QUAML5k9KZV71olH0LetdxLAABgjuEX9T0XqO+5YD/tBwAAqAb4GoQuCbcqUX0lPIAuAIDxJaM3rXrXKlEvW9613EsAAOYYzDG8slX0doD2AwAAlB98DYIHwj1i0D+JLgCA8SWjN61614oRmHct9xIAgDkGcwyf7BH9naT9AAAA5QZfg+CJ8KgY9G8oWYg+ABhfGF8yeNOqd60YgW+EvGu5lwAAzDGYY/jjqOhQfc8FC2k/AABAOcHXYH+ZDgZrhnbvskTJWTHma3mnZAf6BmB86cfxJVTvWm2czUCWKDkrBmAt70LetdxLAADmGP30Dau+5yJDs29R33PBWUOP6nsu2EH7AQAAygW+BvvPLLHbMLjnIfeVbEDvAIwv/TS+hOpdaxhp85D7Ie9a7iUAAHOMfviG3d2h/b5Ffc8FG2g/AABAOcDXYP+ZJfI25l9QshK9AzC+9NP4UoAB+ELIu5Z7CQDAHKMfvmHzNmar77lgJe0HAAAoB+18Dd5APZDQ5PG9YcR/omQYnQAwvjC+eH7TqnetYfh9EvKu5V4CADDHYI7hh+8NXWpXRsO0HwAAoFzgLx88Eu3C14b80ZpvfgBgfGF88f6mre3c1sbf0ZB3LfcSAIA5BnMMf1wQParvuWCQ9gMAAJQL/OWDR8KjYsjfgy4AGF8YXzJ606p3rRh/eddyLwEAmGMwx/DJUdHhHtoPAABQTvCXD54I9ypRfSYc6bF2DSs5grsgAMaXUryR1LtWycew59613Evoyz4wrOQIrpUAmGOUhL2ivxHaDwAAUF7wNQg+Pkc3iiF/c4+16y9K/k9OG/xf7d8AwPhS0BtJvWvF+LsZbXAvofJ94C9K/k9OZuj/MscAYI5RJOp7LjJkb6b90I+wAgj0a6gS+BoEH5+kvyjZ2kPtWankihHI15S/134HpQfGBmB8yfOJU+/asKfetdxLNNGX936lkitG0GNT/h4yx6jriTkGMMfIF/U9F2yl/SD07DtYB0HQx+G2Kdmv5KKSR0pmlCzwUP5CJacCgi34ZK2SIyXvlCutgWhVj/XrXppizqm5Ewl3KzkoLkZ2KllfoUbga7B6/U6NDeEpAstmpt/PlPynkn+2MOTX5Z+S7rOY5a4VVz0VnRTp/ha5G1JjQ6jGhlCNDaEaG0I1NoSMDf4NGHO02w0lu5UcFFccO0PGlzzvwUIlpwhGWqnnZo2SM0ruKJlUMiMyKX/TrkwW95E+VlpG4lXou/B78pmS/1TyzxaG/Lr8U9J9FrPctaLvgYrqZVDcDW1Tsl/JRSWPpD8xx/CP+oaNXIiob9hAfcNGbkXUN2zAHCM/sPX1FlWwM7ajr2yAl5RMtXhxjHsoX68GvVNyrgQv+udK7vobrIPjSibDDlYSQz4q+cNRzgsl0zHyvw5r7dDoCdFDJY+VrChp3zps9KWnPdave2UqvlTJqLgUadX13orhbl7JG9MjvgbD35S86HBP6qKNj2+U3KoZJSvV99TYEKqxIcxgbAi/j/9anhWt7w9Knso9+FHJ8oo+1+qjIPx3Jf9wtFONGeG/yX/t3/4h+eZ3KF8vEjyUMlZUTDdqbAinWvSBBGOD7hvhCSUPpLxpJZNK7ig53nzaIToZ0VfHpEM1vigZFdcbrYw8b8Vow/iS3X3YquRdmMm7NlE9BpQ8U3KbuVcsfX0jRkD9381KNsmi2AHRYyjP1o/9cC/VtQ4b742n/aTvEvbN+Ur+Xck/HO/0x0r+Tf5r//YPyTe/Q/l6keChlLGiYrq5pGSqxXg3nqCc5UpOKHkg5U0bC0vH7dMOcjKi31yxqG/YYFTG4Fbjs/qGjYySzDGyI0tb38Kg/SKHDzlfYt1+n6I9ur98ENub+p4N9JiV9Hu2CnbGVsS1AX6uZDKmTqcT9BP1XRgtGrQrKxO3R3pgvWNd7GyXZZ6Rco6V4MYeNRTo9YWoCh1ScqiNlUgNxIGaFLa/rqSZceS/G9ZWl2z0wHRTOmIZg1o8NvpSUX0gi37dK9PxbWK8jGvsfK5kdYkb1GO+BvWOpPB8mwWWfbUTFZXse2ekHRm9F6KTJuuU7AoiY0Niw74pV5Usq4he/0UWIf7X0Y6XSv72aTd91L/+Jn+30/4p5bTZYaONr+FNMWBXMKhStOBxx2r32Zh965QspHXqO4+l/zyTf5/uI2OP3pH4ocNuTVOeh4wvWdyHM6LfYyWoy0GpyxTzr651qU+7nDeen1O9fi8t4/CxftJ3ifrdv+jFDCX/63iHv1Tyt/puelnw+Zv83U77p5Qz2OZa85TcFAP2SAV1NV8M72a7z8bsa6dkF3+ncVM/E1eNxabTfdQd9Y7bD0F8A6fe0Mkcwz952Pr0e+JLseVNBv6N+btLrF/9na++ZwP1PRvc7rKd6nskSPI9W3Y7Yyfi2gDXKHndQmda518EyW3H+r7tCZqN+mNBxguLo9YFt6csZ0jJLSnj5xLcTN1xzRWaz7MZuIPbjq95NdAGc2PmX+rIfyhGZ7kh7dpbogfIdrFT5ADqq1/30pR8Z0rD5rsS78TtQV+D4Q7HPZhQsqSi7RmSUwS6HTmODdHuaVuPeje1cWw1Mm6vErcrr6y02mD9VYn1OiAusv4nuWE+cjnzo6TrsADQlHdObbd5lHZvBfvjqNXe7TH0fNM6GaPjK3xhLJJofW5R8odDnzv6xOCzM4ER35R3IeOLr3swpOSW6PXnEtRHu/l5b9zrRczDvOj1rqHTHb16Lx0udlb3i75L0s8GxE3a/yQ1zIvLmR8lXdsFAEdebdi+IWn3VlBvo1Z7t8fQ800j/YzEovjCWCTR+tyi5A+HPvulT+4M0hkz9e5x5hh+KMrW12qnuraXtTKS6neT/m7WBukfgpqXDDPvhgr1/QeOtmsbp+mGSb8rtBs6fWL/lZVWG+aTfM+W1c4Yl7g2wN0t+lW385vrRlkP82jwmNWAND6FdJ77QbmOrfxutWtXNoN2cM1h/dwYM68awIM7Rr63YXz/aHqx4K607duS6Nx0sfOs4Lr46Ne9NC1fZbmZeCo+o0+IYeqSsZPUJU9K6Cu7R/3lh4cd+v+5om1Rz114X9qQ89gQjjn0eKFDXR86DPoldLsT/lXJfzva90HcvcyPWU471zz/XbuOM58af8K7ku7bivVJu190GBvCk5Yhf1OH9Oes8ns+CKD2Y225GHgqritOiFHikrGL0CVPQsaXbu/BAiX3RZ/nS1In26g1EoAPvQ4bOn0T5nBar4h7abnYedZP+i5BH/urkv92vKs/iLuX+THLaeeaR5f/1xb55hqLKN9WTHdjVjsXdEh/0jLkb+qQ/pxVfj8EGtZGSnODpnYlov1hq2/YKNjnJbE7tBqvtdGcOUZ3FGnr2+bQz8sU5fwoeWeCavmFH3O0/0KHe/UwaDboJ/meLaOdMa2+Wr2D5wRu1zjd8qfRz9bk0eDX1ssuKXrlq77adS/45N+9SLYEOfnGUgV/sCwg72Lmm6PkqpFPG/WTrgTpoEzvpH2bS6D3R0HxLnZ89etem5rXXUu8atyZ3JRugxjuXQb970rWqB7xl990D645dP9FBdsxaOxUvpe/e6DZ3eOmbOuQZ7Xb5U5pdDrscBNTD2b7H0r+NWW5/yr5XUFz79Su25RnsZza0Wk2V6hfvm5cpGybdpnlWud4zH7/5tNJkD4YXT65FXgVthlf1G8bxHDvMugzvqTX/6CxY/NeGYyNEljUvsc/MBfzpt8Hhl739OK9lOChYRlcRuWp74LbOexwE1MPZvsfYco5hs4n+V1Bc/X1hh15FsvJLZ1mc4V0+NpcqO6QdpnlWud4jPIHZVGpn9yX1d1m6B3H7YzcG4LWu92ZY6SnaFvfnsCfXU8btZ9WrP/fcLS/w/ds5B3D5XInCWWzM8YliQ3wnkNP3QR03miUcyaPxtpuUX5JUcZlyfs+qAUlKcML54Xjxtz1fSFV6HqHxfNSjHzzldwy8nQzSR2R9k0EyXxi+WaFpe81Bdalm36t+4/2lbWuh6bnX0pXe1MzwHVMPyTGV7t73y1Zw3rEX37kxkMHJf665oc8CqppB7zdLKcrKrRAEV6W+r+vtS/360859BhjgG4KEjsTf6d75m36q+O5/LuS/+ep/JVSnn2NFpO4qL/W3UBVIMZA1D6zXR3GBn0ipiH9qpjXOSXpb/b6F7Y23hs7VhfHSD8kBmfboMP4kv4eXBYdajcoS0tSJ5c7iIsB+NKvuWv9Wq/dS+16y7reml7Utxhmb4dRvJ9S9Ku/Ou7130NPcwxxnfR3xzU2t0g/Ir9PhBWYYzhcQ/3SIf3PVvpVMa9zStL3/BwjqBnv9birvmGDGN+wkSuYe3nYgfroG7ZoW9+lILkxuxU3gxi2upJhB3adCeIZnB878iX9ni2LnTEuSW2AFxx9qxsXu3UXO+9S6DoV+7p8MPYaecuy4+Zo0DqKsO8guEcdxvxdHfIsV/JM0v4Z+gkucU3aeL9AvZsudp4X3Ae66dfnpK/00DHaWaNqAv9w2j97+NFh1CyTMbmi/vIjX9tHJEjmRML4BTPiIulsyf257zXqXMDYEAXCtXV3O2be3xx5S+QeYnZn/n8FmRkAwr80Xqdt2vpJkvtB6YkCSCc5qXG/MX3s62yTPL/2+le2YUjekCDPEiUfLSPGTMj4kkb/e8u28137cG5x+uJOCeq2QAIvz6n4czdi6PVjVs9OUffSMp4/71V9i8uU6TL1R2Nn/n9ltcigyv2LeZ0Oaa9JuvsVeC73Wc/Jtg7p75vpE1xnm+Tp+TlG8MmQnMTHufaV/jFoNmQyx0hOGWx9zxz3cm7KsvQJg/0V6v/rAneA1jj85sib5nu2DHbGuCS1AX7r0NHOlNdeY5SRm2uisS4eDL06U48u/bwkL0jtC0obYseVXHHcnGG/g3Zw12FtW9wm/VYlE5LufuhvddM8SnOgIN2bLnaOF9wP0vbrQ5LnVg+ZWubITu8LKfKedxg1h0rSsIr5GtTB4vQx8Vn3G3XDvA6seVSCE48YgWJN0b/vEl/cdsDS57XfStXWZeJrvl6/AsaGaLHE1uPBmHldvvZLpOPI1U5Oxx2jkwAdxs0G10QHglLTcG9nar7/26afSmnMX9EPwW8lUKE2RF1Ikfe8w0DI+JJMh9pFw2Td4FmGxRDZafxKXE3csO7vVAnqd7wXXP5IQFpTt8O9dC8tFzvHe1HfqoxDUtatkvWt4bzc2shJgOEOaVYbej9Q8udyzFqgntsh/VRKY/6KPgl+O0fsOim+YSM3LPbYzRwjGWWw9a1w6KebxWR9uqBK8XuOONof83vW6Ws/zfdsGeyMQYo2x7EBjjh0dCLlteu78h/k2eAJo+J/JMxrGsvLMim+KfXZKB3dRwduMZAG85TMWBafJy3Sav/4Z4x0v4b+X4j1IBX6pbuw4BftcMH9IE2/PpbiJVmFT75NYrRKEcQz3O4wapbE3UhVfA1GLnQOS2BSM0jpsZqBvyn9E8dOfGPyGfnjPmz58dZypbNhMrc2Xyl2V35Uh7uOvrs6Zl5XzIJe/2DypW+9iLOwxPU0T8LEGBua+kHMI6ZRgOCeD36rA/WJwWJ5irzbHcZ8xpdkOrxSwl35R6U+3yg57bjHiwus25Cx+PE6rJTbuqa2DCTZAVyle+lwsTPca/rWMQCMsnromyMz/deD4ernd2GJ6zlh3Nc/YqS3n6llMa8zt0+C3+pgwNogl+Ib1jmOM8dIRhlsffscOjrURXkDQbVi6t11tD/m9+zsjnpTdnRZjyLsjElIagOc69DRWIrrfmXkX5tXY9dYFT+SIO/aoHHVY0EJbt5Oqc9l+bdrpcVbEFxV2HbHrvwzjnQrtZFffp8MPS4oWHxntPN0zrovk4udpP16KPh0hK8sixE+p5Yba36fU+Xd5DBmleUocAV8DUa78S03HVEsghYncqKAomFzemfazY60JdjdFa61FiIKGBuimA/2YsfrBPknHbr9nM/ptjr7ztDV6ZLWcY11T2PMeZriLhyNea3BmpuynjewbAxTji+yEGAbMhhf4utvrbUDdEEJ6rREdprek3/vdNzjkQLrd9Sqy/cVf/7MtnzbK/eybC52fOpbFpQul22xogJ9/TtDX6dLWkc7UPSRGHmmrDxHY15Ln5r52Ae3Xm/OTPkNGy0E2OM3c4z4lMXWd9Who375JhsS3ZttT/A9O3uqwofuirQzxiWtbdvW08OE19WLQ0+D9PFnU/OdVfEvEuQ1jZ+3S3Dz5knn1kdn6jtFBoMMg5+ows45jPlbrDRq8hF8kN+ehrUd7FmxNGhc1V2Uo/4fBt0fTSmiX+vVyZdW+j+ZNs/24IXNLl1KQztfg4dLoLvPlLy09Hej/e75yJWO/VppExw7POlI/2PB7b6c3Ee99zrsdOgl5kLurK9zU57yLuiot6WGvj66T50UXsfvrPsaY86jd9Y15JmKv9u+urt+czJ82G4rGF+S6c80CN4uWZ0+l39/7jAA7y+obvOsXbOhuJCp8u58sy0/98q9VOU+NK5xolf0LfEHXlrl8M0RT3dLrZgFi0pYx++se/tFjDx2cOmpuLvtQ+YYnVhojd3MMZJRBluf7uPTln7excyrx471Fe/DO4P0G5O3OfJ28z1bpJ0xLmlt2zeD5tMxSfjB6JteTy2slI6sIxlPiegHs76yZh6d+ZCgXH3zzFWiYyW4eScC9xEgO2CGtyC4qrAXlsVnOpQVX/Vf9ZEaXDF+uxTWFhyy5k3g5whSEpYH+a6W+ujXeqCcCNr7q6vL1T6ePts788sSaKnkvgajneFPLd09jOGf2+WrfWOb9IscO9DfFmdEbKpPQWOD9t/dpMdtMe/bc0feLyvyvC4S11inxO1Ni4WdKAjsA4mlod3OeDKWNMSDOFRA+1fW2hI+FqP7lCwuydjQ4P4p5pxH++dt6g/PgxLsgu4B44y9M5/xJb7uFslu/LrujpWgTl9IXS6YxiarnlouFlS/n1oEct1bwmdjtfj2v2O4BdKxKZ7K3xfI4kQmz0+R91K77LKu8XnV9S0nDSZa9D9bSvvNIe8d7R7tlLi9+bFFOh0E9oHocMLXgowq542hp0MFtH+lbouSx2J0n5JFrwXyu+n27EPMMg84+sDzkDmGD+yd+cwxqmfr+8qhnzjjzlKx+c2veB++4Gh/HBdvekf/8wz6VhF2Rt82QBcXg/TxNfS1/5Q83/lq6OIWlarLTUlnHilI4htoX4pOlSWr5YXz2PHb5SCDILjiOsf+wr8lv32p5LX8TQ30QZ4fCmYnHs/pmmZsghcZXsdXv14TxDPie3fNVEFzi71LeV1JKlZyX4P6A7dBb9O1gJgd871z7ALu0JamncNhbRGmkHbvS25Az6Qebx36H+yQZ6G4QLLz7Szx86kD4X4vBuvXnWMEhEtkUSl0B1nuuj6msXw8Rz0sdjxzpsjY0OA+KeacJ1rgeet2f1WaYK3VHF3U+8EyYDC+xNfdvqz9paeokw5Y+iGMTqU1/P2ZVdc7BdRNu6R4Z9RhsqRuXHRA49+Nur0RQ/CIkq+12w4xqOsTBbsyNOYXdi+1/3ij/BdV17fD9UonOV+i/qgD4X4vBuvXjrquttIvsU5VJHYf06E+prF8PEc9LNYLV23u2U1JZ75XxmKWrd0uvXWUeS9kjtEt9s5k5hjVs/WdcugoznfZpSB5LNAy8jZo3pTc4Xs22hl+z5HPx/dsEXZGnzbAVnzvKDNuEPjTkv6Rr8Zq/4V/GhW5Jw+gvvF61/ih4FMgWLPC+xJcw/ZdtaTgjn6nzUv6hyCDILjiPsf+uj+k5Ljxb71zf23OujgRpAuQ0Q15uNjJsl//HPSnH7Y4Pf240cXvl6hiJfY1GMUosF8Pp2LkG3bkuxIj32VHvn0Ftf2qVY8CxganHtscD40Clf7gWEh5WPP/X+rn87DssP/oaLNlBNEf3U1tNOWNh/qcSBdwuKtrqrFBuyloMLJvE5/1c2onBKK/70r/jDgDgUu/KkvQ6QqOLrUdr3XDBeNLMt1dtQw/SwquT31x4SfHb2NWXT8WUL8DlhuLjVaddpfgnu60jIEX9G5wR7q6K48PVhtO9MK9zMvFTlH61u558j550IWODssO+48OY/MLK+1qa8HMljce6nOi3WJCRjrQCzt/Wkb2bbJAOEefEJC/24s9+xJcY3sLnd0OmWN0w3Fj7GaOkYyy2PoeW/WI47t/a1DcznGfDDv6Rzt3R/pdoe2e74Jm/+++vmeLsDPmYdt2xVmNs/ixKvh0gsVL7Jv9ViVa+TLURzYeWWmXJrjOlPVQFUn9xp1r8bsr+EnXux5UIVcdX/bvOgXDzVEfdcnaf7btYieLVe+s+7UZJXyyi3qeC5Lt+Pchb7K9vQ27eDeUaIArsa9BvVOtyei3KkY+lzuPGMe1nC5lCjpK2hAstKCxITzo0MdlMfpq2SqG3ZMSw2C6MUhueK69a6NSfnIPOFw0GeNPuFwM+c/F0K3Tf9V8CqHreuzKN36D9tfccL39bZ6RR1bapQmv9UvrXf+lCdparV7baLRjfEmmOzNo4kzBdanvLNW+wAcdvx91GKk+y7F+cyz3HCfk72bMgWcF69D2tf1Lh/R/OnS6p+r30uFiZ12v6Vvc08yeEKnIu3rAsZBzxrpv78Q9zDZJ/5WVftpDPWyD+Y8Zt3t/nBgRshD0yEq7NOG1fmm16z9kjpEWc7Mhc4xklMHW95lDP/dapJ0jNqjjwSfj6uqK99+DjvZrjyMjIlvF7qe+Z6NFIDO2wGuxS/n+ns3bzpiXbXuxQ9cnY+S7IWnP+mjsAasC2xPciCRHTFdZed8X2Mm1Hyy9+qR9ny9s83DbUaC7CoKrClCTlOCj9UWvJnrBhPW3mbCmrzzZYrX1So4vmlcZlJ91v55n9Y+xLuraY8Z8bYCe7c6XSjS4ldjXYOTuwzb2TcTMezPlIsAlR76fC2j7KqsOBY0NzsWUTjIliykV/mBqWgz6Sv6+oLZLP9KL5TuyIb0Ho0K4JfnJEm/tbTM2NC0ypHSr4XxGtfzON3NiI8kqw1jB+JJed1reF1yfE+1c/TjcKWkZybF++61d+Qvl7yutOn1TkP52uFx2dMjzu0OnO6p+Ly0XO696Td/id38mqSuWkryzbd/uX8nfdTyBFxJvYL6VJ/S5cKHK2GKVeSXH9m5vk3aXj2DuYrh3GfSZYyTHtFcxx0ivuyJtfXu6sI+87IE+fCdFu6fEdpbV92yedsa8bNt1PlpldBqf67v529mhY2NHOu50rMRu8GiCa9n+xx4W2MnrfrQ67V61j+h0FQRXFbDJ8TU/pmS/4+95H5f60mrr24yvZ656n/Zcdh792u7P3bgn6TVj/jljt/LCoDyU2NdgU4wBLddi5Jtj7RDXEnMi0uTaJizGz3tT2wsYG/QR+aaAwM9kR742NKuPb+1OIXIf9ZvlQ70ePHhfUEka+sGHT7EWIlcw95rdwUQxAjwb3nWgYFufmbR1p3WdDmNDkzF/NOV1h9rEHPg1gCRGi3NipHgdMr4k1Z1tUH1YYF1WiHHyjw5pwjx31BrXHhB/5/Xr/mz9fsH47WkB+ltluXp5H2enu2OX9Kxxtcr30jqtc7rX9O14disz37Bce2mXQwPy99viemaulX6hb8O7KuNLq8y3GbV1p3WdQx3S28b80ZTXHWoTc4A5Rrpv8tc+DG39NMcoka1vrAv7yGjF+6+92VSLPkGoDcjaoK4Xk7V7QH0SQX3PNviKr9v/shhf8rIz5mnbrnPfKqOdD/wBuR9egt7qIyTmUZjrMfLYKx1JglrYq2TXC+rkaxO8YC4FHoPgqsw/O77kd8mO/XHHb1/lqBfXim9WA4PtYme9x7Lz6te/WHlWBRCIf+0ZkS9KVrky+8vf4zDy/RYj32ZHvgsxr+kKzrmsBG0vYGxw+jZv4+4sMv6fd8cq8LVLP3Jn80x2/1/Mxsd65DZnujm4qw44pxeFXMbSpl30Bz3UY75DlwMZvJumkvWzpl38XQTyCheJTl0G/W8ZO2IZLFaL0VAL40ty/e2xjDzXC6zLNbmPqzuks31uX8ypfvssA+RC6/eV1k7p7Tnr72ESo6GR7zeHsW+wyvfS4WJnfa/p2+FKZZWHNn0lgYmnJEjr3Az0phfFpu0TBeJ26aVrQdaxi/6gh3rMd9yHAc9tXW25MbseI88BXwHJVd5FolOXQZ85RnwbwowIc4zklMHWp59r20CtN+O63m9z5J7rheX67uqtGdRJ2/OeiX3qYou6+MK16NPOfbc2/p935LkS+N2ln4edMW/bdp3LQfPiWivqnkke+ejopt8tfQxmcYx8ZjRg/aJLMiGxjZ9XC3rR1HeExzHKfxt4DIKrMj9wfMV/Jr9tcfyWZ7TnuY62Ls/oWlm52MmzXz8JsnUTVFVzywPpvntKWLnHQXn95e9zGPhiHKPWO9Ca8sUwKugArU35Cgry1ORTvICxwWmYj+ECINqln3IxpW25yyzDcxe7wttex/Z/v0sCMU+1DuIbHvEfrDYKJmzr0eP4Ey1aPGl05RTGGBuiRRQjlkN3Ri+5r+9auGtayfjR0VjxwJeP7/4aX2b1ZxsErxZUj81xd6Ea93w2iGQO9RsQ9x/1ax5vke68keZJjvr71t5lHNdA7HDH8bbq9zJrFztl0LfuXz7bqMpYZhmeU+8K73Ad2//9Lgkira+9tkWeI76D1eqFCoeBe7nnd8YT6+TG4hj5LpoxTDwsrC1rEUxY65s5RmceyJjNHCMdZbD1fenQz80Y+bTxWhv9fbuZ0ZvkpoL8dv+7DPNxXNr95sh3wWO9srYzFmHbruOKUeA61aP/NiG/dx3A/qcgXRAC80VyJ+E1z5XgAd8bdF6hMlkXeAqCqzLOdxjrn1ppbjnSfJ+TbgYdbc3qZEBWLnby6td2sIuLAQSym1d322MlrFzJfQ1GLlzC5Ebt8LGVZ6bZv7kz36jjelsKavu5Ehjz3zQHdY2zw14fs29yzxN2fyrFeVLjYwbtPmX1nWXiHqvNEcuG2AKeDCf6A7apvR7Hn/CndAF2G56vO57qMlyLh9HU3rtdFnw9yNdVW75P6KcAmowv6XV4rmhjvhi9xsXYtTBG+ktWnT/mUMfd7XblG+mWW7vzt+akw3FLJ0cS5P1g5R2r+r3MwcVOofrWRmHfJxocp3QyebZUmacsY/UycZG2r02eO74XZ7SR3Ld7Kav8n9K4kFLpHht57niqy7CSCUd7mWO056hclzlGespg6zvm0M/+GPn0u/laBvVx+e/Pch7zJmg+lRBngUJvLp5x1NXXCZWs7YxF2LbrbAviLaCMym/num3sgqDx+In2CRbnmMNCq5I/VewB1/X/M6j5aJofM89A0BjhOXUQXJVxp8NQf8ZKs9qRRgfInZ+TjuyOuDmDaywLsnGxk2e/tv1xFeBnvGzMunspq2/GkvsabPIZHsP3vTNobozd9eEahwG6wCBZRRvzmwLwJnT1o9M25T/fZZ32OsqczqDtlrE62oneRv+R0X3GXzsbyrbb62n8iQL5mjEOXsdz4dMUG+Anj23d1GIRaCMf2k7jxOaS+/6tgi/bshjzD7RwA5FEPsu4js+Max3rkPaskfZRDvrb4NDHkph5lzjy7q7yvRTjcGYudsqgb4cf9p0e2rXXUbfpDPprg7FadqJfbZN+0FogO++xLnZ7N3sqd4EVT+F1HBc+jtgAP3ls6yZLj3VhjuFms1yTOUZ3lMGY/8ChoxUx+/d3GdRnr6M+0xm1fZXjWte7fMY9fudlZmcsyrZdZ6WjbfZYvzrwGPT2qHWxAyk7Y9LjAWcLfsBHWyi3E3cDD0FwVcYLDkP9Fke6s450J3PQz0CQz8588yiKzyCsefbrC1aeRUFfE7lseR/k5Ms2JRXwNRgZGe3Hv82x2KZgnmHQwh2AkWdI/LBbiwZFBpIMzxZszD/g0GOCwHwNu9vr8qLLOq2o7cRvKPOS53bbi0G3xAVMm77QFKx4m6e6DGS3M3/2xFBdYo4NTQsqn+fQ77o50tqTH9raFYPs/GV86V6XZ4s05ovxasKDAXhrhnXcZbnKmN8h/TLLaLY5Yx2esHTxIEFe2yg8k9aYXpZ7abnYedOL+raCLWtZ5KFdKxwxDC551p19ouCWuIBZ2CbPNl8+5K1yB7LamW+cGqvLgZj57AWVzz3r37XYxhyjGe3uSbvkYI7RPUXb+hY49BPXZbXeDLc0gzrphYSPVp0uZdT+A472Jwk0f8qR/4WnumVpZyzKtm22zT7VYHuBuRN4CnqrL/Y2aDRMx931fc/IN5Hi2kesRl7L8eEeDtLvqj8beAiCqzK9tb7ap0PHsRf1t0VKJh1pV2SsI9fxlw0ZXOdhEC8gR5n79Ssjz9Ogr4nccrytBf4sNRXwNagNyE3GvTYDfnjZkX5Tm/RzxWBrpn9bMxwX2m7bB/u1nK9/26HHNQnyu3bRT3qo10htUSBy+XMxnvukROW7XPl0iAnTcIpiunsf8rPlutzseBh/okWCt1adY+pR+3OezTcR734lrt8Tv4tAPTa61Ayl2j8144sffdq+qK/lfP1Rue53CfK4dkYfyLCOT5O6UzHapeV+xjq8buniZIK8Y1beO1W/l5aLnTO9qG/tasYo46nHto1IbIhp2TE/37PuXK58dnXIY54emg49zTFauNnZ4KHcARmjzDrPj5n3npFvIs79SlG/J1abmWM0skzsB8wx/FCkrU+z06GfUyXQi352X4h96mKQnceN2472J/iedZ4imPRUt6zsjEXatk2eWm0zXerV3fA89qHIr6wLxXWtMGzlu5zi2ruD4lYStfL0ikmaIDq7gi6D4KoMqxy77W+3SX/IkT5rNxjzHO2cl8GgmYWPtzz79Qorzy99bGr5THaTX4/ntqIwquJrMGhhWG4RN6PBSFkPotniPkQ7vR9a6Z/VFmMKb7MdLyDHsUH7xW9yd/IuYRmuHdbvK/D8jqVw0fSicSe/t7rMc+jQw/jTFOA35tgQ+bU383UYG/ROyTQLOOG32cdFqOjoosYXcVdwPWR88aXT3ZZh50aO114j1xxPcj9bGOEuZlTHbUl25Rv5looRz7svbse1JtPsXBajo513T5XvpcPFzpe9pm/ZQW+WUZlvDsdixv0YeczA07c81mWeo+/N81CuHeD395j5hq18lzukXxSmmGM4gjczx/iEPiWj3XFcD8rjpqbi37CF2vo0Yw79bOqT/qw3CNu7wxN+zzp39vv6ns3KzlikbdvEDiD8xLgvL+Rv63wo8ox1oX0x810NujBmCyNddrC07A+6W5lb7eh8iQIXqAw/Oozzh9qkVxPe4KUjT5YvbNvQnsWAb74kfB6HzbNf26uWPo6AngvyPbroQf+Ri47nYnweDMpNVXwNBuIGx2XQ14ZXYzEy8nsfI2BuZJT8VXYkm4FOT/kxlnpp80h3xvSurr3NoceExgV9eqKpjD8q8Kk9Gf9UR5R+pZX+oMe6LMvGqK13ajaUG3Ns0M9SohMLug9/SFG/BdnHRage4p7huZLbIeOLT72OWIaddzle+4+0bjPEsB5mvfvd8u99JGHeX/LYne/wg70uZr7tVr4/0z5bZbmXlhuRN72ob4crlm1BRXAsZmzqkH6llf6gx7osyyj48hmr3H0x811NeGJBv7s/pKjfgqzjIlQU9Q0bqG/YaGMlcwx/FGXrq/POuv6UJ/1o93lLSt5PXEFYky6WX3KU4et7Nis7Y5G2bZPjLdp3KPAU9LaOffwiTqCgjY4bm8a/8jzHA5Y12q+gXlHSk7yhLsqxfV0lctejMlxzGObXdcjjCpj7OENdfW21MYtAXmZQEp/HYfPs1+aq74ynSUDFjPnRLtRn4oYioUE4cnuRV0DnOlXxNWjq6UDNtUeTkXhcjMe3HL89FMP9BTFGvrd+Vx8C4Wh7P/yFtHVe8wmD3K591qHHhMHlmmIQaDld8s/s9c39qmOe76w8qz3W52urbE/jT9PCWIyxQQeIa7qfHcaG6HTJTLoTSr7dM1Ub2YH4TFwQzEuYdyBkfGmnH3t36lRO1637ob+XMv/1rHeXWgsd2hf8UML89u78LzPSpW1cnhsz3x9WviNVv5faf32WLnZKou8xy+d+2Q2P9Xqvt9o/HiPPd1ae1R7r87VV9iNP5d5OGoBZB6F1nBJY2CHPbrn/KWL2NVyn7+cYYhtS8/bIxUbSTU1a/8wxymXrq7POoZ8xT+XqRbDlJe/XLrfgSYOlP3OU4et7Nis7Y5G2bROXiye9+1+/c70Eva3zwbrInA7p5zpubDcG5XGrrKwnJfUVph1dlnMrSLkSqv3ii89784t9Imbeew6D/t6MdGWv6F3wXP7SILtjYXn26wkjzz1P9a+QMT/aSfq4ZmxLYzQJDyk5lvMAVxVfg7au5oo/9qviQidMKFNi9Ne7k7fWXMqUtq3jVt1z+mBtcBsT03DbkH9DC92vLfmnth0U9lCMPL83Bk32Wp9tHgPBmuV+sMqdE+OZsxdnYowNs7EEEo5rTYF/bwR9jOwi1LujH6Uxyqs8h0LGl046GreMO4MZX29I75ruJsCjynfeYfxa6rmepmH4cMoyThtl/JGRPu3dzgMx8qyz8ryJa5Qu672UxZMwh8WTwvQtZZlBhu8FFcERFPZQjDy/G+lfeq7PNo+BYM1yP1jlzumQfq4sVpt5Hse4zrk0/dwR+Lev5xhBLUDqYzEkpjHK637MHKNctr46hx362ddlmZ+JvaQCp61nXbmkNVBvaNHHfH3PZmVnLNq2XWd94A4erP/7g88bbftS6sRF6cDtVmh0R4+7em4fhcjSbUy9U972UNaZIGUQXJVws8PSMxYz77Ajrw6kO5SBvn4IulvN64TpYuet57Lz6tdrrTzHrd/PSb5eNbUM1fxqR4bXFCuM0Y7X6Zz9tA8F1fE12El/C2UHs8s1zDslW5RsFhc8gxXrW7Y7lBzuS5PbmLAWkDR2/kFHANOwAsGgAyu4q5YlMZ5901XTeev3rZ3d9LQt/4fuTke0LNeKh9Ax/cWai6R2pyyiWCHW2DC70JFwB4t22ZB0UaVHR5eaofC+GJsXpsi/UXZGM76019OZPIygxvVOyXWudlHGtw4D8DaPddxouUMZSlnOZ9bu/C8y0OetJMZDyXPXh+7KdC8tFztvM+y/Rep7rVXOcet3beAt5TeHFdxVy5IY73/z2Tlv/b417GKOofL+YNVnp6d2NpzciJH+ouPUxmnHe2S19bffXWljXG9d0kWVHka/17VbL21sTrNLVu/m1Tu0mWOUx9Zncsehn1VdlKdPcNSDmu4ped9e6Wh7gu/ZaMHliaMMn9+zWdkZi7Zt1xlo8Yx696oyZV2g3YRVrzxqo/NlK88WI80C6ehxJ6z2sYbdGXXqgaA5qrBvieVbSSU85TDIx34paMO/I38Wq8IXg0b3MQs8l3/fKP/XivZr+0VkTix1kNIyREzPamo+T4xcL2v+8hPlXVLzrx3tkr2dc8Wr5Gswrj63OgzIlyrev2zXJrtzuKYrcG3MnQJR4Nwrjvxvkj8fuet6vmXkjhP4dr/Vzu3Gb5/LbvYujhBGRnQzpoOn8afpREubsUHv6I5iU1y28hhjQ3QySY0NtpEuuu91V1ZJTnactNrdw4vBbQ0O88TA8TJM+PxoI5H2rSw7JBlfOuvLdvGwO8NrmUEe13ZRzhaHAfiIx3re9WXssnbn38lAp0cTGkn3WenP9sK9lIW/ev5fM+zDhehbyvqhlc959f/fh1Hso1K+z+dbRu44gW/3W23dbvz2uexmX9hFnS5a7ooWeGrrlFXvoTZpj4nbpMtWni1GGn067am9EGiciPmQRA8q7Umr3X05xwhq7l+0AU+f+Eg6R9fPvI7foHcAM8coj63PZChoNup+6KK8YekrdVdBZd8g5wpcG3fnu16gvhK4PTj4/J7Nys5YtG3b5JVDj+t83+z7QefjJ/qm6onRY1GIfRRhrvViPN5FQy9m1KkPBtm7KYkVyEAlHHcY42N3EJ3Wkf9j6N93l+nP/rrnsm0XO5sq2q/Nl920MYh+LforsRuTrqaregfyzRRuXlzyTc6Vr6C//I7347JDrz/1QD97lT4IbarrPXIHGu6Yb22LvNqgu6oCet6ZwsXOfSuPTMK0e4RogW+4yzo9MMr2OP401dsxNkQLM7+K+7Ahh5sdGRtmFzStsaHJVc7vMeu2wlpsOB30IdrNi5KbDgNfGmF8iafzV4bOLmZ4X+sufZ50WdZXjnt901M9N5g7vNO6QzHK07tqPybxoZ2w/GWWoXRHm7RrLDcxv/fCvXS42NmU4bOSu76N8q6YgUvrLn7E//uDsKSuE/Wu9xQudu5beRYY91ov8g53WSfTjdZ1j2293ykArr5PesFJXMgNOdzszJV09UVt+wSG7Srn95h1W2EtNvTlHCOoGWJverL9MMcoj63PZI9DP2mCq+vxeiyNva9gHgXp4gWsbZFXG/J9f89mZWcsg227jh1U93wWN9teudH+v7eLUVI3RK+ejUsj66sx01YebZjVq5Tad9+tFHUwfVq9yKCNetV5MsjemN8xCK4OctvCorkh/kQhmNuiDJ/+u3TnNVc0t2TY795VuF+/DxqDugzKdV4EflcvyzQtn1Pz4+zFkD+RLkBkV1TUX37L+7G+hW57wZh/2GjPi4yv9U2bfnq40e1MtJj1pbiCudMiz++1wNCV0PMFq+4xJmwNLnbC2umDyEXMm9pJka7qM886KeBx/Gk6fTFRO1UQGeDnSuDacTHgL27R1qVyuuheLQZF0zXWOfrD5aCtUTBy8WQuXj0NujQiVvKJrxk5bngy5E+EjC9x9X7Y0NuLjK5xybjGWJdlbXPc72kfu0z17nmjzIOe2n4ySx/VhrsbLXdbpFlt7ObtKkBs2e6l5WLnXQ7PS676Nsp8bwarlkWV7fqZDUt8AlD7o7fu76oYeaatPIvFRYzW6dYu6zPPWpDZ4rGtBxzj0HYxwM+VwLXjYsBf3KKtS+WEmXZNdMtxjXWOZ+Zyu4VH9dtKa9H2adiHcwwx4t3wZPeZCPLfCV/Vb9isbX0mc4NmP/110ae+Vjnu2xyxF24Oags0ehf7yxZlfFHyPv5Nhz5inibTdivt9kh7mrjTIo9eLPT9PZulnbEMtu065uKbthkuzOKG64bd7fCy0ruPzaMP0y3S6ZWQNH4lddlmsILVnts4FgS5BBBte7xJJdik5FULa9GtMMaKl0qzSMm5NtbRm0o+96CzHUE6H1txuRdk52Inr3492CK9HqSWBT1LFHw19CRncq58L/nL18bHHeIbP2yxK/zLive1BVbAUs9jQ7QwpWMOjDb7Uk8lM7LQVTG9a//Cs214HjPPeIsAyx78Vkf9OkXMgtjPzd0O9/FKo1ufJmO+4Y7IdYS+of5ho271Lr36wlBUF/VREJ5Q8tFIN97H7nWuejLkezGe9cv4Iq4czMCNqz2WvchyaREZXMNo0StVedqQ9bzFPb/VjVFT75r3uSvf0oG5I/Zzz/dPG3Vvm8E860FkZSf5UeP642l3rpf1Xlr+2H/N4XnJRd+Oa7r09CLnuCBp6v7WqO/zmHnGHW2d8hEbQ5+mMMp84rmtA44YCbZcMd36OIz5s+6IXG56rPqb8lzcOi0x6vKFkhPW6aDxPnavc9Wj3Yc5RnlsffVraEPt4wxtfeMl1a9ejNBeIdT3bJN7oTSiy7iRYZ/K0s5YBtt2HXNh5YcsO4A2Sh6Wzj8too/DXG5xEx8E7lWbbhp71CjrpMe2bQzyMeS3DIIrPvI/xrQGqY+ppqALuoxRJZMJrEr6et0EWLgWZLcrf0mQrYudPPu19rX1Xl56z+XfQ0HPEh71aMgPa4FZc6UH/OVH9+ChZfxrJx/F7cmNoKRHsBP0uZOey97ZRd/9KLu6r9eCv0ZlLaqgfofbB3dtmW+9uKHRCxiTtRgNvlwKhdey2ZU/W/6gnLZ4LIb6adkVf9m9ENPg8sc8edHiXa/9PevdzXV9RDEERh3++l0yGqQMtln50aXZF3W3wviSXv8nPZV5xA4IaclkXFcPspN0KsZ9n5EdqMMp6mueCjngWb8njLKvZXQPD7Qwjk+Ib+6RXruXsoM5Fxc7eeq7xfWOye78GbnusbDk44UVWyFM0EfWixuaGelbl0JPcwz9/GWxK98of1BOOz0WQ/209OPLrgDjlsufWdc5re6tPIsv6vqQGAKjMZ+p0bBP5xiWrcmHMMcoh63PMJdlLmUNGL0z6G4zst69rl3dnJeysv6ezdLOmJcNMA6bgoyC3naL9h+ldx9rtyLatcsOD2XODT7503rf2wbR0qN979dX9bL44NA7SPYa0sv9GspFD/rL73kT31zD/cj7oH8/Qvrlfi83TklcK0md1otxfkp85HcYGyKD/JYWfXmf7PyflAWhSXHVdKzWdmB8KaiX11xA1N0wvO83g48YHT+KaD0Mei5/kei1fo21GbZlUPy1L/fdjhLeN70Tfm9dCqpD3+i7B/rLcmNR6lpJ6rRejPNT4iN/R4f0o65FCHmH75Od/5PynpkU12F64Yc5BnOMIsHWB5qs7YxpyMoGqOcDerFkXb/c3BHjpXSMvl4YdbdE2u/kYtQBPUS7o3c/oZ7Sfn6NGDuXGRt6+16PyX1+F5TYBzBAL44veiexsYOTdy0A9NYMo3Ziou4eijkGMMfIF2x9gJ2xxxkNPh35WIk6Cn3JbkId0EPMD3rGX35ffoKNGu5tGBt68x6bizaMP8D4UsRTWNv1GcquTt61ANAbM4zGxUrmGMAcoxiw9fUv2Bn7AO3TuR4c9aH8G/JBr469E93vRR3QY7TzNah9qQ2golJ/hulgtffE0Puwmv7/oc39XWwEc2b8AcaXop5E9W41Aoo+DHnXAkDVZxhqjiG78cOQOQYwxygSbH39CXbGPmJhUIsWrW/2edSRC0PyQtU6P4g6oAdp52vwJuqpxOeYGhvCcTH4Mjb0zn0dkgUafV8Zf4DxpegnUr1rlYyL4Yt3LQBUd4ah5hiyMKnfZ8wxgDlG8WDr6y+wM/YhOoryI7npR1FHpuiAJLdE1/tQB/Qo7XwNHkE9mXxCLZfAnjrA5wdxkXNXydIuylRjQ/hIDL+MDdXvIzoo7C25n4w/wPhSliezFrD1kRjAeNcCQBXfYzoo7C15jzHHAOYY5QFbX3+AnbGP0f7BrgcEp8ySIXnAJpRsRh3Qw++Sdr4GN6Iir59P2mXKBTHQ/q5EorhrH6XR3+52Wb66n+F1KYuxobr9ZEgM+Wr8CRl/gPGlbE+oetcquS6GMN61AFCl99eQGPInQuYYwByjrG3D1te7YGeEiENKZpScRhVe0Sui+siL9lu2FHVAD4O//Pw+nzYZvs8dR+nqQWy9XEuNDaEaG0LGhur1k0XiWudedyc1ABhfMn9a1btWyUzIuxYAqvHOWiSudXT8D+YYwByj3GDr6z2wM0IDq4Na9OtBVOENvZJ7ADVAH4C//Hw+n7YqmRaDvePYZzgsv73xeE01NoRqbAgZG6rVV9T4EzL+AONLVZ5Y9a5VMhryrgWA8r+vNobMMYA5RpXA1tdbYGcEAAAv4C8/+0+nDYYhv8XkMrwmvx9HXwDA+AIAAADAHAMAAADABH/5mRP5Pn8thnpt0F/mSHNUfh+vpQcAYHwBAAAAYI4BAAAA8An85WdOeFIM9VpOWb9pQ/85+e1ezVc6AADjCwAAAABzDAAAAIBG2vkavIZ6uiUKZDptGPOXy98XS4DaN7Jr/3t0BQCMLwAAAADMMQAAAABa0c7X4A+op1vCHw1D/nPZpX9fjPgXJSguO0cAgPEFAAAAgDkGAAAAQEsWB+19DS5FRd0yG9RWyxkl25R8hl4AgPEFAAAAgDkGAAAAQFx2tpkEPUA9PggnDWP+XPQBAIwvjC8AAADAHAMAAAAgKWNtJkI/oh4fhDOfjPkAAIwvjC8AAADAHAMAAAAgGdpP+/sWk6AZJYtQkQ/CKWNn/oIOaZcq+QadAQDjCwAAAABzDAAAAIA6m4LWOxp+Qz2+CK8bxvzjbdJtVzKuZAk6AwDGFwAAAADmGAAAAAB1fmkzEdqAenwRjhjGfC0nlCyT3wbl9ztKXilZib4AgPEFAAAAgDkGAAAAgMnbFpOge6jGN+F5y6Bvy5gSjoQCAOMLAAAAAHMMAAAA6BO+ULJVyfIO6b4KWu9o2IQasyDcreS++NDX8lTJr0qG0Q0AML4AAAAAcwzmGAAAANAfjCh5ZU1ozrdJf6XFJOgGqgQAAMYXAAAAYI4BAAAA4J/tQesdCtsd6ZcqmXGk1X9bgToBAIDxBQAAAJhjAAAAAPhlsZLJNhOh7x15TrdIewx1AgAA4wsAAAAwxwAAAADwz09tJkFadljplyn56Ej3WMkc1AkAAIwvAAAAwBwDAAAAwD9X20yCXigZtNLfcaR7F3QONgQAAIwvjC8AAADAHAMAAAAgJddbTIImHZObC450E0rWo0YAAGB8AQAAAOYYAAAAANlxocVE6GFQO3KodzVsU/LIkea1kmFUCAAAjC8AAADAHAMAAAAgW9YqmQ7a+xx0yW9KFqI+AABgfAEAAADmGAAAAAD58HVQ8xkYZwJ0T8lXqAwAABhfAAAAgDkGAAAAQP7MV3JQya2g5mvwo5IpJW+CWoChI0pWoyYAAGB8AQAAAOYYANCL/H+78J25IKlx0wAABFx0RVh0TWF0aE1MADxtYXRoIHhtbG5zPSJodHRwOi8vd3d3LnczLm9yZy8xOTk4L01hdGgvTWF0aE1MIj48bXN0eWxlIG1hdGhzaXplPSIxNnB4Ij48bWk+ZDwvbWk+PG1mZW5jZWQ+PG1yb3c+PG1pPiYjeDM5NDs8L21pPjxtaSBtYXRoY29sb3I9IiNGRjAwMDAiPks8L21pPjwvbXJvdz48L21mZW5jZWQ+PG1vPi88L21vPjxtaT5kPC9taT48bWk+dDwvbWk+PG1vPj08L21vPjxtbiBtYXRoY29sb3I9IiMwMDAwRkYiPjI8L21uPjxtbz4mI3gyMjJCOzwvbW8+PG1zdWI+PG1pIG1hdGhjb2xvcj0iIzAwMDBGRiI+JiN4M0E2OzwvbWk+PG1pIG1hdGhjb2xvcj0iIzAwMDBGRiI+ZTwvbWk+PC9tc3ViPjxtZmVuY2VkIG1hdGhjb2xvcj0iIzAwMDBGRiI+PG1yb3c+PG1vdmVyPjxtaT5CPC9taT48bW8+JiN4MjE5Mjs8L21vPjwvbW92ZXI+PG1vPiYjeEI3OzwvbW8+PG1vdmVyPjxtaT5uPC9taT48bW8+XjwvbW8+PC9tb3Zlcj48L21yb3c+PC9tZmVuY2VkPjxtaSBtYXRoY29sb3I9IiMwMDAwRkYiPmQ8L21pPjxtaSBtYXRoY29sb3I9IiMwMDAwRkYiPlM8L21pPjxtbz4tPC9tbz48bW4gbWF0aGNvbG9yPSIjRkYwMEZGIj4yPC9tbj48bW8+JiN4MjIyQjs8L21vPjxtZmVuY2VkIG1hdGhjb2xvcj0iI0ZGMDBGRiI+PG1yb3c+PG1vdmVyPjxtaT5BPC9taT48bW8+JiN4MjE5Mjs8L21vPjwvbW92ZXI+PG1vPiYjeDIyMjc7PC9tbz48bW8+JiN4MjIwMjs8L21vPjxtb3Zlcj48bWk+QTwvbWk+PG1vPiYjeDIxOTI7PC9tbz48L21vdmVyPjxtbz4vPC9tbz48bW8+JiN4MjIwMjs8L21vPjxtaT50PC9taT48bW8+JiN4Qjc7PC9tbz48bW92ZXI+PG1pPm48L21pPjxtbz5ePC9tbz48L21vdmVyPjwvbXJvdz48L21mZW5jZWQ+PG1pIG1hdGhjb2xvcj0iI0ZGMDBGRiI+ZDwvbWk+PG1pIG1hdGhjb2xvcj0iI0ZGMDBGRiI+UzwvbWk+PG1vPi08L21vPjxtbj4yPC9tbj48bW8+JiN4MjIyQjs8L21vPjxtZmVuY2VkPjxtcm93Pjxtb3Zlcj48bWk+RTwvbWk+PG1vPiYjeDIxOTI7PC9tbz48L21vdmVyPjxtbz4mI3hCNzs8L21vPjxtb3Zlcj48bWk+QjwvbWk+PG1vPiYjeDIxOTI7PC9tbz48L21vdmVyPjwvbXJvdz48L21mZW5jZWQ+PG1pPmQ8L21pPjxtaT5WPC9taT48L21zdHlsZT48L21hdGg+/0AAeQAAAABJRU5ErkJggg==\&quot;,\&quot;slideId\&quot;:480,\&quot;accessibleText\&quot;:\&quot;d open parentheses capital delta K close parentheses divided by d t equals 2 integral capital phi subscript e open parentheses B with rightwards arrow on top times n with hat on top close parentheses d S minus 2 integral open parentheses A with rightwards arrow on top logical and partial differential A with rightwards arrow on top divided by partial differential t times n with hat on top close parentheses d S minus 2 integral open parentheses E with rightwards arrow on top times B with rightwards arrow on top close parentheses d V\&quot;,\&quot;imageHeight\&quot;:18.552712384851585},{\&quot;mathml\&quot;:\&quot;&lt;math style=\\\&quot;font-family:stix;font-size:16px;\\\&quot; xmlns=\\\&quot;http://www.w3.org/1998/Math/MathML\\\&quot;&gt;&lt;mstyle mathsize=\\\&quot;16px\\\&quot;&gt;&lt;mn mathcolor=\\\&quot;#0000FF\\\&quot;&gt;2&lt;/mn&gt;&lt;mo&gt;&amp;#x222B;&lt;/mo&gt;&lt;msub&gt;&lt;mi mathcolor=\\\&quot;#0000FF\\\&quot;&gt;&amp;#x3A6;&lt;/mi&gt;&lt;mi mathcolor=\\\&quot;#0000FF\\\&quot;&gt;e&lt;/mi&gt;&lt;/msub&gt;&lt;mfenced mathcolor=\\\&quot;#0000FF\\\&quot;&gt;&lt;mrow&gt;&lt;mover&gt;&lt;mi&gt;B&lt;/mi&gt;&lt;mo&gt;&amp;#x2192;&lt;/mo&gt;&lt;/mover&gt;&lt;mo&gt;&amp;#xB7;&lt;/mo&gt;&lt;mover&gt;&lt;mi&gt;n&lt;/mi&gt;&lt;mo&gt;^&lt;/mo&gt;&lt;/mover&gt;&lt;/mrow&gt;&lt;/mfenced&gt;&lt;mi mathcolor=\\\&quot;#0000FF\\\&quot;&gt;d&lt;/mi&gt;&lt;mi mathcolor=\\\&quot;#0000FF\\\&quot;&gt;S&lt;/mi&gt;&lt;/mstyle&gt;&lt;/math&gt;\&quot;,\&quot;base64Image\&quot;:\&quot;iVBORw0KGgoAAAANSUhEUgAAAtMAAADlCAYAAACRSHuoAAAACXBIWXMAAA7EAAAOxAGVKw4bAAAABGJhU0UAAAClZpjF+QAALiJJREFUeNrtnQ+IFsear3sHERGPHMkRI25QwqwM4g2CObhiggriFRERibjeRDQYRERcCe41wQT1iJuQI9mQhCwyiIiIrAmJeMQI4g4iIhIxwZVs8OAOIiLugBEVI+Pc/W7/qRl7vumv609X91fd/TzwsmeJ09XfW9XVb1f96n09D6B9TPNtmW/bffvCt2O+nfWtR9h3vnWL/77It3G4DAAAAADqyhjfVoig+T99a2jaMxFgL8CVAAAAAFAXZnnRCvOvBgF0KwuC6r/FtQAAAABQVTq9aBX6mcUgOm59XiQTAQAAAACoFLt9+y2nIDpuwWr3TNwNAAAAAFWgy7cLBQTRcQvaG4XrAQAAAKDMvOZF0gudQDg4iDiYsWO9bx/4dtsgoF6A+wEAAACgrLzn6WmjL3mR3jlpRXmFQTD9Z7oAAAAAAMrIF55eertNkuttMwime+gGAAAAACgbH2kEvI88efaNIN2drlSEYBoAAAAASsc7nrq045lCIB1IPi55ZocQz9IdAAAAAFAW3vD0NNLbFa5pIu8YtCN0CQAAAACUgSCv8yNPb9VYlrpunJetQuJ2ugUAAAAAXCcIev/q6R04nKVw3WVetlzTlBYHAAAAAOf5WjPI/ULxun/OEEhz+BAAAAAAnOcfNIPcYFVadcX4+wzB9Bt0DQAAAAC4zDRPP2Vdt8b1z3ocPAQAAACAinLMINDt0rj+FwbX/9G3P9A1AAAAAOAyr3l6afBM8j4v0Gyjh0AaAAAAAMrAD57+qvFrBu38i6dWRfE9L8oqAgAAAADgNG8YBNJB6rxRhu0t8u2QuMajWAAdrHR/4JECDwAAAABKwihPL6f0oH2A6wAAAACg7rxlEEgHume0zAAAAABQe3oMgunvcRsAAAAA1J0Fnlne57dwHQAAAADUHZNV6aCoyyhcBwAAAAB1ZqZntip9DNcBAAAAQN1RyfeMxAMAAAAAoIkx3vP8zrpGFg8AAAAAqDUm6fAC+wHXAQAAAEDduWAYTH+E6wAAAACgzgSlup8ZBtNduA8AAAAA6swHhoH0X3EdAAAAANSdHw2D6W5cBwAAAAB1psswkCYlHgAAAADUHlOJx2++vYj7AAAAAKDO/GAYTJ/FdQAAAABQZ7Jk8fgA9wEAAABAnXnHM9dLL8B9AAAAAFBnvjYMpIOy42NwHwAAAADUmV7DYPo7XAcAAAAAdWamZy7x2I77AAAAAKDObMkQTL+G+wAAAACgzpjqpX/1bRTuAwAAAIC6EgTDdw2D6R7cBwAAAAB15lXPXOLxHu4DAAAAgDqzKUMw/SruAwAAAIA68xfDQPo3D700AAAAANScPsNg+ntcBwAAAAB1Jote+gPcBwAAAAB1Jkt+6QW4DwAAAADqzHeGgfQj38bgPgAAAACoM48Mg+m/4DoAAAAAqDNdnrnE4yPcBwAAAAB1ZnuGYPrvcR8AAAAA1JmvDQPpZ76Nw30AAAAAUFeCw4O/GQbTPbgPAAAAAOpMlvzS7+E+AAAAAKgzWfTSi3AfAAAAANSZvxgG0oE05Pe4DwAAAADqSqCX7jMMpi/gPgAAAACoM6955JcGAAAAADBiS4ZgegnuAwAAAIA602MYSAelx0fhPgAAAACoK0EwTH5pAAAAAAADsuSX3o37AAAAAKDOZNFLL8B9AJCNxmLfrvs2EV8AAEAZ+dozzy89BvcBQMZg+hff/DmlccW3cfgDAADKRJb80uilAcBGMD3HtwERUJ/zjY90AAAoDYs89NIA0P6AepsIpgM77RtZggAAoBTs9tBLA4AbAfXhWEB9koAaAADKwFkPvTQAuBFM+8Fzo6dphZp5BgAAnOZXD700ALgTUI8TBxEHA+rzHEoEAABXmemhlwYA9wLqCb79FAuog/89Gb8AAIBrkF8aAFwNqCf6di0WUN/xbTZ+AQAAl/iLh14aANwNqF+OpcwL7KlvG/ALAAC4QHBKnvzSAOB6QP0wFkwP2rFICgIAANA+XvXQSwOAu0F0cBDxQEIgHZd9LMdPAADQLt7z0EsD1CUwPZUSlJbdgnzU0+ljAAAomu899NIABNPVsEBX3e1bJ30NAABFEOilH3nopQEIpqtnc+lvAADImwUeemkAgulq2QlS5wEAQFF84KGXBiCYroZd9m0WfQwAAEVCfmkAcP0DoMO3dSlB9H1yTgMAQDsI9NJ3PfTSAFCOoPppQiB91rdJ+AYAANoB+aUBoCyB9KyEQHo7fgEAgHZCfmkAKEMgPcG367Egus+3hfgFAADaDXppAHA9kA6qH16KBdI3fZuKXwAAwAXILw0ALgfSo3w7Fwukg6D6BfwCAAAusMBDLw0AbgfT38YC6TO+jcUnAADgCuSXBgCXA+lPYoH0ad9G4xMAAHCJ7z300gDgZiC9rimQHoVPAADAJcaIoBi9NAC4FkjPjuWTDvTSfLyXrw9H+/bPvr0i/i+7CgBQORZ46KUBwL0gbJTI1hEE0ld9G49PStmPO5rygf8TPgGAqrHbQy8NAG4GYht96/VtIr4oXd+NFoH0/2sKpoP///+yQg0AVeKSh14aANwNyjrwQan66298e1N8BDVS7L/Ev/sbfAYAZQa9NAAA2Aqkl/j2kySIbrYfffvf+A5ajCl2pcB5FnjopQGKeimM9205foAKju0/+vbvmkF0s52LrpPbPU7g+XN6DHX4Nsu3Vb7tF3nlH4uxsRj/tHZccEp7q29Hfevx7b5vT3zrF6e3H4vDJ98Kx65AY2Wd3R56aYAi5ruVvt0V89vL+AMqMq7/zrfjGYPouP2PuN7f5XCvJ0QbJ32bQt+1ZbyM9W2hiOc2+NYtYrwbvg2kjAsqnTY50h/AjT2+3TZ80PqF4+fjSyv0eOilAfKc8/yXQOObptW3CfgFSj6uX/TtK9+eWQyk4/ZMXP9Fi/e8PXb9B76toR8LGy8bJcFyml3Df88dOV6sLvdbfNguRlsCYAh6afeek29zejGlGOTYn4t8uxfz99FyFhwpZCwOxHYk+3w769sx3z6Pgp4gRzE48i7fG9t+1wmM/5dBAB608yfffmfp/gNN98PY9Q+Ru7yQcbNMpLe8H8sbr2pf5nhfU8Qh2GAcnIndX3w+uiHezcHYXa2+qxHKigYP4XbbuNn5GVaiVSbgXQxUIxZ46KVdm3AC2dNhEUSciOXYtWFPxarocdGGMMipL/cV90LI/bccFVvjNzOsLtmwx+LZWEmGj8LHQJDm7h/Fh46OZOPffOtsutagNOR/NK7VJ9q3IPUMdbn3hq98Nl6ijwsfT4MBtqzvV+TQ9ibfLmWYiy6IyqzjWrQxTgTng/8+6y5I4+2CJt+TfF1qs9tDL12GSWey0JWZPBf3hKyKHZzi+usF8dES74dPK/YbZ/i2TSH1WZ4W6M8/ZN7Pva9V09wlHSZ8VXLtVxOelUYx6fSC4Llxq2munEd/Fz6+XlFYMB1nsb2NYu6wNQ/1i120j31bK2x/wgJylp21xuaCJ9cz5dxCbRvopcs16eiuUn8eHfaAAvvo5YSgY3+Ff2+w+nJdc1z2iN3KphXG8CR/ICFY6tsW304pLsTc5qR/bv1bUJq74N+Hf1dwOr1woeJW0+4d2T6KHWNjJP182VI7k3w7r7D70S12vjqH736Fq9kzRKaRbs0dmqdZbnx5m1Yr2LZWA710+SYdHT31NvxVeP/Mado6tqWTc/13b9IYlzf0VpLDF+DnitfeyRi01qcmae6CFeP/Y75iPLQC/l/FptMLA+o7TdfkYGJxY22spH8/sdDGrIS5OW4PxeFUDQlR+PG/VWisFcao2Y13Ngn8myfTfSItyqQWkf9KMYGabiG+zQCVssBDL122SeeU4vj/Fl8V3jcLE+a8mvRDOJerzs1bDNtYlPJOidtexmKmvjRJc/ffIqiwlLY2jAO2iusWlE6v0ZWw0ria8VDY3JnWt8syXn+GJOC9NVLTr3X9QC70c04HKINl+REXux5NiNrXmm8gEr9PTkIpuz300mWbdB4qjv+Z+KrQfpmfkNngcn20vOHih+rcnCG3byg5UGmDIEjfty+2P8vGiHv6nbi+SdYQg3R6gV56hKxoGWMj97G3WaKXziDdDbNp3JLIOiwcPA0XhtN02KtMLrqphXYz48nr8LpPNB6q/QzSVNBLl2vCmaI47m/iq0L7ZU7CR869aHKtjQ/WKY7Nnyy0dVAx6wN5vNX8mSXNXUFjvMhAf0T88iQqLgc59u/x9IwZma59RDJOLMp5wswkrdrRXfkOtS99+W27NeYq6lMGH4JxDNRE0EuXb8JZrX7oEArqk6kJOrxgJeX1mvnhoOLYtKF97FRsi3Sp6X60mOausHsuKJ1emHqxOWvMZMZMbv36MB/ZVrjQkTY2fs7ht1xIjkX1L/R+00WO5XCzCzVS7W1goCaywEMvXdWAZSm+KqQ/JojzH83+31NDX/Qojs1Fltq7opY2D1J8+M/209wVdu8m6fT2aT7bdxJkW2QKs9+Xf5T0W4YsPY3TkmvvyOH3rElO26x3kY6mvHq9+a0MB6sOSg/QNwzWRHZ76KXLNumopMXrZ8IvrD9OJvj/ag390KFY1faJvSIryjnX5zJOW/rwRUVph4X0c7n9BtV0eo/1JSmJW/afMW6s9+FOyfvMcM4IM7TIxsX8HH7PqIT5UHdHbkQqvBzzfoZbVLcUnPWQwZrI9x56adcCklniGXpTfCweaKqEqHrw9rjQiX0lksevaN+2bGX7a0eLgzIzauiL14vPMBOOa9JDZvfjn/JLc1fYb1BJp/cnw2ufsLtSCgk+TtvVOpvhuhsU5ofROf2m5l2TlboXiOfAPVFAJ7yrOKGOZsCOoNdDL92uyWO8CJr3iWfmXkH515+KKk178/kir03/vdJCZlbTVauwuqbK+NtksU3V7CHUHEj34+8SNNOW09wV9ltapdP7b/NsI6E+v/lZvxPN4WChz8ZJJLsfZrj2Ufn8kNvv+qqpLR29/bCl7YEoZ2PuHTFRUTu9kEE7jGkeeumiJ40/iiD2ahtLLyetYn+escRp3fqxo0W1v8f1TcWZmAY1yV6y2KZqXusTjFmpL/+xmDR3hX4gxNPpbc14vQMJ4+oA46aQj+I5+c5Luf2utcPfs+aTW4GrAUoTOQeyhrPeQy9dxNicKA7k3lB88d+ONP7BCmeYamyl0O2pZvE4L57DzUIeck0jsD6PvlSpT3dlP9xUKX+MV696aLVd1WD6FGNW6svRYpesYqkcQ034vuwr7I3pLcbWHxk7mfvoYLrOPdO1Vc4DdOT0u5ZnOLfX+DT2x12OdAbBdDKHPPTSeY7JqWI1Q3YoK9hVOSO0XZMzfL2nVJYLKzO9r3i+QGTfCT4CoIUvn7Y4JDOppj5R/dCzLIFJPDFPMA15jfMzHDbOxa930t9Fma6tcij65Zx+16IMKTrDla1GNOgK7YyNCg5bwqAdBnrpfMbiuOjUrvQhfigkH4rb3sop8VI+YkN5wmbFHO33kEYl+vBwC38dxSdFz8GBlpJsTlDYOH+zxfh6E98Y+7RL8uy+XUAwnVOl1LAaomkFzcYhkbqr4JOuQYlGSitrMM1DL53Xl+hthbH4lb62Vum6tzQe8ouKgQgviud+m8HHeqJf7iqma7S8nZpaMS1unzJ2wcJ4G90iOLuZn1Sg8j6VJZCYkvH6T9p3piJcWBtsoyyVWKXauQEG+zDWe+ilbY/BPWrBbmNeDl/vg3ZI45pjNAoerKR/Q58dS8lfW9P5JUzlqDKGTubQtmrVvhWMXbA05lqlJ92Ib4z8eSbluf3FwvV/VpgfBiJNvPXfNvZ55pfydIgsmP6ZQTsM9NJ2VytU8j/3mOuQAx10HkFv+OWscjDyST1zJw/z1cv56fpK7ZftimNzs+V2Fyq2+4S0qGBx3G0o5nBtLXw5SiLD+NxCG98ozhNnc/qNS0uWglZ6OIs8o8NBL23vy/Oc2jZSloqESsH6gFneU2kZ10H7qeZ9vT/FN+tq7Jdz2bX8Ru2eVGx3P/MUFPRRzQ6Ini9li6DLLbSxVSOb1Rb6RF4JazU+GmKah17axpgbLYqfKGQSyCIBUC7TfDFDG8cUJ5sNNV5B6Sv+NHgp/KKS4/+m5XbnKY7XB2SlKWQcdIoFrY9FAaqH0a6X1jVmiAPZPeLv+8WuwkVx0NSh/O0tzwicr2n/TxQZfQ6Jj+sHIuNRv+jLHtGHTbrhxpeSMxajLNzbVI1gup/UsNFDmOYgpAnPWe+hl7Yx5r5VeDgvZx97w9LrpNmeDG3MUWzjl5r2ddrOVx8rSyoHbq21qSpN4vBsPgsIC6MMC2F2oZ4WaSI1PuyDxACN04rZheY44oe0g6/TazIWOsQ46FH8oB7sw1hxsNTn+JzFez2tEVDfs1tYqnwdm7aydpRJcBjopbOPtw8VH8rJFtr6WHESyKjLUsoW0nDnhebMh1ON066lrizlsP0droSfUWzzE+apTL6eKD6Wdong8ZZGQLJDsS/3aQRig9VaHcjl3tiZco8VL9wUHlzf3mJ1/opv28ShZLEbGx6e/yz2b3rFR1ln9jGkfM+zPL2qwL/Ut5Jt+onN+UyMw0AvnW2szS82A4ZS6fEn2bNJNI4o/q69Netv2SGZj2v8LNxQ3Dq1sV07QVFWRSCd3derNIMPTX18sMigXH7ewb5N3ZHprfC4WNeiwMpleZaqYT4LDnFukvTzbMv3fkBznF3UlyqVv4PHpTiE6kTDmeahl84y1kaLnKKyB/G0pfYmqVcszNzWBsW2ztSsz5dzHiPRL52K48XCsxB+wPYqflSuY57K7O854uP6uDjz8UAjCJFktQhlHfcyBOrXHfDPFMk9VqzEeKg7Pt/iedukcZ39z3fzUg/V388pTuzVHGtn7CwElKejV3K6Vpn1HnrpLGNtl+JDaCmNnHKZZgs5TqVBY6xyY636/HOJP16v6bOwUXG8bMvQxmzFTDYiaK/rQdBC+nu6CKwzZE8Jg/T7TcVONj+Xw4WSgGuS6z91xB8D+Zxfca7f14o8+s2/8c5w/bPStSbHqv/2F59qNJR7PNEMqE/U6SE/1PrwFzSBXtp8nE0Qk0CB+SqVs2xMtdDWYvUJplb9/pPEHzXNYax0ANfgwzIMqLYL/aXK9c8h5Susz0crZBZqsd0fpuB8MFwulrTqJz0M7UownbZDeaUCfR3I27pTio8ZngdSkobleHBYeYGqbnUEwg5/WI+tFiuglzYfazuKzyCgtB1qKe2YctaQGgWQYfAw4P6LvXC/qKZrvCO2V5ttphhvy8TK136x9XtfcfxdEYeAWYkuvu8f6me2CVe178WqhS6TjK0S7Iyl7pgMlDuDWHD4rnEh5WB9hudOaXdjcs6/b6dBQH2w6g/2upr+cBOmeeYSj49wn9IXtWHhlMT2VE8gW0o7RjBt4JPbNX0WFmY8oKZjA+KA05fiYNwLzEVt/Yga0As4wqwgt2J5v+cqtCHJkuSELw5L7nNZSft4ckpChyfZDwZKg+mCNPFS+V7d4srGpRZfTky4I1mfIZh+o+YvkVeKrxKoXKbZVtqxpcg8RvhEdijzZE2fh30FBtMXo8pkzOkO9Pscvbko3Nm5EAvEFM4XDOlqU3Y7nPCFLGXprpIG0r35HraWprb8rMDfe8RgPjpQxQd7XrW+CHPHVC/9zLff1/wlolqS1GLZeqUyzQP2VolTD/LW9ACidPXpeE2fh6sFBtPxFHuH7JclB41+36WXAnHYeaallj7q7zrii3WS+yxZ/vlwB+FG/kGuVMpVcPwW1CHRnov2V+3BvliTrwZbmOqlL+E65YOAH1pqb5SiJtWilj08Vd8o9oCl8/1+UuKLQzV8FlTTNR4XK5OjRaGHceJw4WKhlQ4OAr0rPljOtaikl7Ldykp1G/q+R/3DctiujkZGl3AXogwHEFdVRwIWPptpB36v2UsRl/qc93ttSUUnnedzfNe3v/NXJOeUruvJeinTPPTSRazEWTp8qJymbqfF33hYsc1Pa9Tvt4rRq5fKJ2sUx8nbmtftEBp11QqH96LAHArq97ESvfTa2L99JRY0HdFsR7b1fsMRfyxT2DXsKEnfnpQEuDMsjiEHF2rCj/2LBgH1hio81L0jTxHbSA9WWdZ76KWzjLnHBeuXVQ9HWCztLc3vOmg1CmCkq6Wf1vBZUN2leSnjqt9DxXa2OuqnKeLQ5C0xjvpEFbaSZiBJlYENRKlDh97Pvzw/TKab1UI6D33uiD+WKIzNzhL064fFrcBKJTzb2+iHiYoF2ZptUZkn8/0JD/JCAr5U0EtnG3P9ig+WJb3X0MuoUUyVKOWt+77yrLZk9klHDVYmTPyikr7OwuphkPVBucDCRsd8NC/FTw/L+QJumXO4EVXHG/HvHkcp8bQXyhrlyJKhlNFmieN9Ol9y/7/YlV1ID3TParM/phpU57xf0g/kxEOHNXyhaUN+6WKC6aUW2priFZ5IXqpTrOrBi6wv9pqVrg4LbxSZrnGtxkvNkUqUYUaE+/JDvGV7AaceThOa6GHyy7UGbaxQOIQ6yqF+lo3JlQ7354RI1533+2xYm0f0c5QX7pfZGrtisSxepZIYh51/q7plO3NjmodeOuvYK1DmIf16z6M4zE+K2RRqJKUK5xuZT9bW7DnYWazcKWzznGKbvW680EJpR8GZf3L/TZ2S3/Ky2Ca/l+1DXypvc+jwc3hor42V/DLff3dxh9uH2kzbcT3qkG8WaSygOSY/UvuBzRWHugnylFjvoZcuIti0FFwpa1ItVYlSzi9dM31wsNJJMN3kkx7FdI0Wq78pr4a3WXM5dL93FO/1SYn6faM8t35YwXKw6qVhphWpvG27Qz4ZZ/8QbmH3Pk/h3mdbblMmJVzjmI9Myo7PLcPD/CH5XY1BL519/B1XfJg+ydhOh+IquKUqUWF71xQzJ9QsFZlSRcgaBdPSbA4J+tnCP2YdSEemtaJVkq3hoUA5yfY2BR6GB5SVZBMzHXseSnqmQvo85bADIN1xdfD9EsiXdOUebj/Iy6g6lgn00sU9VKcytjNXsR1bCfR3KLa3qoZ9vpBgepg/VIv65FD5LbVYSLPNb7Of7iveZ0lSp0k/8JeKg8kZtfLBKm4ZyogP3e9ohT7e62B/vtmeZyg1/d5Vh8f/V5oBtavSnhFi8DPuHEAoBdM89NI2xmGXRpW2DONTOWiwcdDxFcVCGTWVUwW5VQmmY/7obt9BQKU0ZI6coxlW9a8CxY9S5U53YhXkeiPpg3E7x8qlMQ9zE5dwZVoqpclhdTVcxe/Pb0c394/J8xrzj4tF7sI0JXdjN3nBrhavFqz30EvbGo9X89dNh2O8kf+J9vCw0C2Fti7W9+NVSRNZo2weSjlYn+Sz2qq0Cjho37bZT50KKf0G2p8GTPn37En5HbfspYFrPJD4bHUJ5wfHNNPSbCmNqBKu9XZlEg/HU0WGeu8+jTmoy6Wbb06gfSnbV29tQS9tb0yqVn67lmFyHihASjJWsdrTz/Uu2RyWdCfPdOQL1Z2Zb3K8h/7y6BbDlfTHKR8cK0vU9xfy73fpIdNYUZhSBdOObflLV1iDZ2x8Du1eLP4D3PpvWKURTG9z5aYnNAnkf6r3Sz0T6KXtjk3V1WmDIEtZk5rhRHsYSKukGvsl+hqvfX/LPm6+rIkfVPOQb8rxHlRzv953xGdBuriDYkWrX/zfg/qFTNoeMA54uafMbLwvaeOyg75RSZ3p0EeTNL1hI8qYZr3dWW7vJGn9FtU0ncddeXgvNr3UJ/JSN2Kah17a9vicqagzfqh/8jx80TbyO9EeblVdVrj+FZ65IZ/JqmEdqIkfTrZ/e7NswXQl+l3lA99CISdpkOLiQT6V1JkOVUBUOo+Tw0p6aqGWjLKSUP71JNpFLcSHqmk6r7e7s0dHhzKG6bEmM6EZs95DL53HOF2n+EDd0wt8lTSphifaQ63cPbXt2mD1GoTfTkn8dagGPhilKLHIOS2dcmnx24xbaz4/qLAqPcnC+BpwO0NL4n0vVhiLnQ7d79XipTThubeB/D7Ahz5orhXoxysK/f64nR3d0bT6EZwSfonJLBPopfMbr1sVX+yPo4IH0utNz6dqWpix47TiwbEt9OsI/x0uwXZe3j5Yks/Y1H4/qOoVSZ1qz++9+cucGsvbc6g1830vK0/qQ2nBlJzS00k/xm5mvP6a4jPjKKWTfdrOzj7WtKI3nYksM+il8x2zbypKPsREFb40WkyuyppUhRPt4UrP6qZdnjQ7Hek7weCj6XQNfPCpvbFpfA9dGsH0YcatFZ9PL0bWE+TML+MHq/RA2r0S3WsjCnytP7OyVeluS3PTLccWF/rb1dHdw/VuwWoaZGSaZy7x+AD3KY/dmRrV2QY/FA+KyS0WwAYHP5T+/oWEFbsZQsaxV+RhV816cN7N7VOn+ldWav1ODXxwTXE85ZhtQau07ybGrRWfb5b42dKiS6AvTW1no6P+WVeeg3XSD5Yc9NJSiVwjem9lauNbcZ0HBfpyrKMyj+DwwrBDW3MKandylA+4DClZjFifIZhe4YHueNoipEkNTRuInfZXyS99Q+Rev6+hIW3eMu2OiiGBhYnzacV//2T1nZdc7+OgxhhnMcaOz7/NP4ey0vhyVO6Zmn+7Ea2alqYvLed6Vjq4OhCdk8vUzo32SGqkv6236A7e1fSSf73Ato+LdqsaVKCXLn7CGhWtooQ50RsO2X0ho1pN9VCjfv1Z4t/RFf7tbyuOsRwrmIW7L6oFE3oZr9Z8/jT9I9JGATVpaesbDvtIdp5ilUP3+ov+rqdxWxOaiu2l7IxmHqMD7fmIdqpwVJDUetiK2+IC215V/AnQwkEv3d7J62Uxxk8YriCb2lNRZOGw2HlhlS57Xx6Q+HxhhX/7McVxl2MKMOViSYF9yHi14vOFEj8fLWh8fe6wj2TSPIcykbUsIBQ3Syu7YUaohsJ7b1fGdqa3p9qk0mHoPe1a7VhecJBzX7S7taIz4TQPvbSLwfUKsXJ9IHoZhZPOSQ05yAmxXXcsSskWnKQPn6XV4lAEhY3y6buV7Tt419bf3aGY27k/3x0PZc32Y54Baz7fl6/Wdaidu9naCctUv94mH/Xml6XC+r0qyAittLM5VqtA9txm7LcRpdGPFfguL1Ayo/5iWlPggIqXKO93rzypNdZnCKaX8SIpdJKboZ5xA9rUR2MkL6OPK/q75ymOzRzTUkkPwcVtJ2PVmt8v5//xJC3HLWlnaPX8gR3JifaHZlqmiq8c68+B/IPp4DB72Gf9ClUPFdIdBrtMoRy3hYyu8W4+0qPMiyv3C9BvhyfjB9pzSjfMt3uz+K+YtoBeujwvrU2KgcJWfNXWfjpVjXK4Wr95l+LY3JVT+zMUt6dFxbHKHiYvut/HF5OqTpqn+VzK306N6ejbkO1DWpp7sWN9qiI1nJzxWR3c8X9fIQuSJBf8kHrhQsq/OWy3mqLyb/0y/4qg6TewsKlD3y3gy7FTbIGfSPgyW1Th2RC9dHleXKq5oF/HV23tp7Q0WH0V/c2XFcfm0hzanhxVMlQ+YEtdAnu+X11MCrURK4uK+vdwRft6e3NQp65OPnTvw04pfetKw2vPjFXXvaDYt9tTrrc49lynZHIJUjOOuO6tfH0fxpV3JXLMqXl25FxF7V1RVuUT39M89NJleWlNVtt+q3rGiFL01ViJ1GNKBcem6nxquwTxywqV9+I6aT407fr/UDElp6WHD1us7g7tEt2MVtHb4qN9+RUiyeV+jyo8SycMrvt6bIfg3vPVbWnfLkyJFR+rnaVrmW0mx0PI0tzieaZDDOUV9x1LFVblE9/rPfTSZXlp7VXPDQ0O9NfB+hxCDFaOlOdTi6vCYeaOBxor0nMZl9b7/m7+hVrCdq7oLyAMZdZ50t5MRamyLwfHZHjwXeWZ0kgVHK4+D8Q+smIftY2LknYStPChzvq+2jmUVCnS03zGRrigkrZbdjvHj7tQZnHPsUC6kfMyfLsx1Uv/5qGXLnrlT1UP+hB/OdFns1P66FCFfmdH0/kSmb1voc1Zoqy9aps/Da8gCpb6Xla2fZvFtmQ63qbt+uBQX17V+rSfj6etx6WT/TpJcRf0jvy5ChdIL6VLf6RKhOa+nRcLpBXOs0k12bftpyZMzSs+kGM14WDb06giXN52tuKzIXrpcry0zmlWSZyAz5zot1YFee5W6Ddu15xTn5jppsMsKWtbaB/TVp12cdgwt77fKvG/xQ8YaXC3Q/y7mVGBjyIKBCnd97x8q0Lmdt+H1BdvwmesK/a3nSINYY/aB5Y0Fd/H4qNkfNTPQx8n59QycoTzhux33LBXPVO6i5xXvw9LQeeara7wTNjpoZd2/WU1TiO3tMOplmrbf8tT+mhWBX7fSsXS9kl2RlS06xoe7IYvzbHRoe/wcNt+8dLUaadfnKJ/iTGYa/+nFSL52XJbDwzG2HEHfLQnZTXU4Y+8cIHT9tm1jYYfSq3mj7GKv+WA4jX7zA9WDr2vZZUu88ogEiTNV06y346yylVe0XjHQy/t6kQ2XuTMzbJb0yO2t1iVa29ftprf9pX093SIE/TfOjhn3xT5Zicz7goZB/3FlYwfqpSnaqfzLQ6U+fkvQfrSoerPWa0vPf2f9ofSYb1D9tpz1SlNPXiHWP3ulazgr8rzYbzsaCAd2GcVnw27DQNp8kvbfQ4WRie6w22140LfOWBxHA+I1FAnxCntw6K9LnxfSP+uaL0yVarfsV0cAut3aI7uF6vWu/RefmBhPCyS9I1lTehQCjTVYMuFQPqV1hnCyrLIER7yfZrhGT0p/7hVlpQ8jmotaP+G24b3flXMLUuHV0sNY9epYm7/TGHR60Ikfcmvk0Y7HEg3Iu1VpfkPD720C5PV5jaN70X4vrA+brVoUKIdntSMBHnYU2EPIslA+FI+JvSTq8UBT3Zd2jcePk4PenJp84CCfnejQz76zG6O5rb9jhmaZxUGd0YVP6hCjbUsi9sRs2QQYeDbiKXj2xRJi4f+22yh/T9neRFrcKdsLXNFtXnRi1aY0UsD5P8ympV/6jCAWjxLa8QBwyexj62T0cG2duWRTrzP8S0yMJ0r+Ty2V3xYP4h98D4WO6pHRbBqEvROFzsKD8U1Hwqpzo5sGdUac2Jl5GWZR8aI1eZDGrnrk3bLTsnzXkNVWO+Z66VX4D4A7Um9u8XkOwffAFTued/VQqZAisZi+2Gu0ExvMPjbKUI3/qW4xk3Rh/GPiF/Ef/tEHDinYFrNMM0vjV4awGxSf6FFHv3z+AagUs/6xBar0pvxDUC1uO2hlwYo+iXbKlUeW4IA1XnOu5MzRABAlZjpkV8awKUXbW+UoxQASv58JxVpuTU8GwQAVIEtHnppgHa9bMe2yD37Jb4BKPWzPS7h4NqTKEUeAFSNf/XQSwO086X7sihkQLpCgOo810fLnf4SAHT4T8Ng+hKuA7D24p2fUAAlOKA4Cd8AlO55TqoXsAG/AFSTaR56aQBXXsCrE17Al9yo3gYAis/xwoSCH9vxC0B1eSdDMP0G7oMSv/CmRCtF4VbsVVEUoF9oGgMN86c5l3xtdV+bEgLqY/QXQCnmlRkJ1fvexS8A1eaIZ66X/gPugxK+7FZqlMJ9Gq0WF36PGxPuZR99B+D03DLVt7tIOwDqR5+HXhrq8aJbIapTxV90l31783kaumAlOixNHP83A1HZ3MLvdw1bxQClmV9e8u1OU9YO8sUD1IBZnrnEYzfug5K85AI5x+mmoDSQdKxr8e9nJKwKH23TvS9M2DLeRp8COBdI3449o8Hq9Gz8AlAP1mcIppfgPijBS255QjB6JwqYU/+uMTL4bttvmJ6wor6DvgVwYo6Z0STtOB+VDweAunDIQy8N1X3J7UkIiu9Eq0ipf9eR8Hf9bf4tQfGHw033tJ8+Bmjrczm/6WN9Dz4BqB+9hsH0D7gOHH/JHUwIiB+rbb0G1clcWpkedm+rm17ex3wbTX8DFP4sro3lhb8VBdYAUDc6PfTSUM2X3OEWmTnWKP79zoS//cah3zdJBNGD2u9O+hyg0Gcw2L36WTyDXz0/wAwAdSNLfmn00uDqS+6TFoG04gHCoDhKuMrU/PfrHPytCylNDNC252+Rb/PwA0C9+TpDMI1eGlx8ua1rEUgHJblfULzG+wl/fzNaiQIAAACICEoT/+qhl4bqBNIzRF7XpGB6s+I1XhFFWpr/fhH+BQAAgDjkl4YqBdKBfvF6i0D6htqqcpDKKlHesRP/AgAAQDPrPfTSUJ1geldKOXCFUr6NyQl5nElzBQAAAC054qGXhmoE0pNT5B198lXpxtymggsNIfVYh28BAACgFbc99NJQjWD605RV6Y9T/m6Mb/t8G2j6myu+deFXAAAAaMVMz3xVei/uA4cC6YktDgwO2vSEvxkfleIesRp9S00SAgAAAHVnS4ZgmqwG4FIwvSMlkL4Y+3dB7ugVUa7poYplg3ZVpNQj9R0AAAAoccxDLw3VCKavpwTTgfxjm2+nEgLom+K/z8KHAAAAoIupXvoCrgOHAumulEC62fwx3zju2xb00AAAAJCFTs98Vfo93AcOBdObUoLna76t9W2pb2PxFQAAANjiHcNA+plvL+I+cCiYPpoSTL+JfwAAACAPvvaQeEA1gulLelk8AAAAALLTZxhMb8N14Fgw/TAlmCYzBwAAAFjnVcNA+jff/hb3gWPBdH/rYBoAAADAPu8ZBtPf4zogmAYAAIC686NhMP0WrgMHg+k0mcdEC9dfhvYaAAAABjEtIR5orEfhPnAwmD6ZEkyvynjtPeI6+/AzAAAABJhKPL7AdeBoMP1+SjB9zvCaL4iKiY0oWAcAAACIuOCZ5Zbm4CG4Gky/5NtASkC9RvN6i327I/72tG+j8TEAAAAEvCgCY91g+iyuA8cD6v0pwXS/WkDdmOLb4djfHSa1HgAAAMTZ5JlJPJbgOnA8mB7j25WUgDqwniiobkyK/d1E31aIwHkwK8hT37biUwAAAGjmrEEgHWT+4OAhlCGgniiphqhi53zrwpcAAADQzB88M4nHG7gOShRQd/i2U5Iur9kGhDb6dfwHAAAArdhmEEgHhxVZlYYyBtVjhKTjiG/XfXsi5BuB3fftrG+HfFvt2wT8BQAAUB06fdvi29e+9XhR1cG9vi3KGNj2emilAQAAAKCiTBMBdJoU4wffTPScSwwC6R6PVWkAAAAAKAErfHukGOT+KgJvHQ55+nmlZ9ItAAAAAOA6b3n6BwMPaVw/OHj4W47XBwAAAABoC3/vmWXY+FWjjd0G16baIQAAAAA4zRjf/uqZFVFpKLYRrEo/0rzuFroGAAAAAFxnS4ZA+pFiG7s1rxsccOTQIQAAAAA4j0mqunjQK+P3XiTZUL1moKueRbcAAAAAgOt0ZQikA/sXhTaOaF5zG90CAAAAAGXgnQyBdLCCPE1y/UWa1/zOQ94BAAAAACXhzxmCadkKcpCJo8/TK84yhi4BAAAAgLKgW0Rl0D5SCKR1tNg/elHGDwAAAACA0tBtEEhf8NKlGLM0A+kfCKQBAAAAoIxs8+zJO4KAeLenV+UwCKTH0Q0AAAAAUEY6Pf3Kh7+KgDo4XLhE/O8jnl76u8D+lUAaAAAAAMrOd1629HgmhV7ewu0AAAAAUAWCw4K3Cwqkz/o2E5cDAAAAQJUIDg3ezTGIDoL1YDWaHNIAAAAAUEle9O17y0H0X33bRBANAAAAAHUhOFTYkyGADtLiBSn3XiOIBgAAAIC6Emipt3hRpo7/8EZWM3wkAucg7/QXXrQC3YXbAAAAAOD/A4BoH5a/3r93AAABqnRFWHRNYXRoTUwAPG1hdGggeG1sbnM9Imh0dHA6Ly93d3cudzMub3JnLzE5OTgvTWF0aC9NYXRoTUwiPjxtc3R5bGUgbWF0aHNpemU9IjE2cHgiPjxtbiBtYXRoY29sb3I9IiMwMDAwRkYiPjI8L21uPjxtbz4mI3gyMjJCOzwvbW8+PG1zdWI+PG1pIG1hdGhjb2xvcj0iIzAwMDBGRiI+JiN4M0E2OzwvbWk+PG1pIG1hdGhjb2xvcj0iIzAwMDBGRiI+ZTwvbWk+PC9tc3ViPjxtZmVuY2VkIG1hdGhjb2xvcj0iIzAwMDBGRiI+PG1yb3c+PG1vdmVyPjxtaT5CPC9taT48bW8+JiN4MjE5Mjs8L21vPjwvbW92ZXI+PG1vPiYjeEI3OzwvbW8+PG1vdmVyPjxtaT5uPC9taT48bW8+XjwvbW8+PC9tb3Zlcj48L21yb3c+PC9tZmVuY2VkPjxtaSBtYXRoY29sb3I9IiMwMDAwRkYiPmQ8L21pPjxtaSBtYXRoY29sb3I9IiMwMDAwRkYiPlM8L21pPjwvbXN0eWxlPjwvbWF0aD6/3Lp/AAAAAElFTkSuQmCC\&quot;,\&quot;slideId\&quot;:480,\&quot;accessibleText\&quot;:\&quot;2 integral capital phi subscript e open parentheses B with rightwards arrow on top times n with hat on top close parentheses d S\&quot;,\&quot;imageHeight\&quot;:24.756756756756758},{\&quot;mathml\&quot;:\&quot;&lt;math style=\\\&quot;font-family:stix;font-size:16px;\\\&quot; xmlns=\\\&quot;http://www.w3.org/1998/Math/MathML\\\&quot;&gt;&lt;mstyle mathsize=\\\&quot;16px\\\&quot;&gt;&lt;mo&gt;-&lt;/mo&gt;&lt;mn mathcolor=\\\&quot;#FF00FF\\\&quot;&gt;2&lt;/mn&gt;&lt;mo&gt;&amp;#x222B;&lt;/mo&gt;&lt;mfenced mathcolor=\\\&quot;#FF00FF\\\&quot;&gt;&lt;mrow&gt;&lt;mover&gt;&lt;mi&gt;A&lt;/mi&gt;&lt;mo&gt;&amp;#x2192;&lt;/mo&gt;&lt;/mover&gt;&lt;mo&gt;&amp;#x2227;&lt;/mo&gt;&lt;mo&gt;&amp;#x2202;&lt;/mo&gt;&lt;mover&gt;&lt;mi&gt;A&lt;/mi&gt;&lt;mo&gt;&amp;#x2192;&lt;/mo&gt;&lt;/mover&gt;&lt;mo&gt;/&lt;/mo&gt;&lt;mo&gt;&amp;#x2202;&lt;/mo&gt;&lt;mi&gt;t&lt;/mi&gt;&lt;mo&gt;&amp;#xB7;&lt;/mo&gt;&lt;mover&gt;&lt;mi&gt;n&lt;/mi&gt;&lt;mo&gt;^&lt;/mo&gt;&lt;/mover&gt;&lt;/mrow&gt;&lt;/mfenced&gt;&lt;mi mathcolor=\\\&quot;#FF00FF\\\&quot;&gt;d&lt;/mi&gt;&lt;mi mathcolor=\\\&quot;#FF00FF\\\&quot;&gt;S&lt;/mi&gt;&lt;/mstyle&gt;&lt;/math&gt;\&quot;,\&quot;base64Image\&quot;:\&quot;iVBORw0KGgoAAAANSUhEUgAABDAAAADlCAYAAAClKAeZAAAACXBIWXMAAA7EAAAOxAGVKw4bAAAABGJhU0UAAAClZpjF+QAANJZJREFUeNrt3Q+IFkee8PG6YRhEZsOKK2ZwRRFPROaVARM8MUGFwVfCICIrvr6uqBhERHISfM+ERNQVL8GVrCTiIUMQERneRFxxxQjiO4iIyAZXcuKJiyciIu6AERUjxrt5u2I92bbt7qrup7uequ7vB4p3783Y/fSvq/pPddWvhABQdROD0heUTUH5IigDQTkdlEFV/hiUfvXfe4PSScgAAAAAAEDZRgRlkXjRUfEfQRnOWH4ULzo15hJKAAAAAABQtB7xYiTF9yJ7p0VSkR0Zvya0AAAAAACgWZPFi9EWcuTEcAllSLyYggIAAAAAAJDLtqD8IMrpuAgXOaqjm3ADAAAAAIAspgblnCi/4yJc5P7aCT0AAAAAADDxlngxrSNL54NM5tlYaWRVUD4Oym2RvRNjLuEHAAAAAAA6H4hsuS4uiBf5K+JGTiwS2Tswfs8pAAAAAAAAab4Q2ZZCXafZ3kaRvQNjkNMAAAAAAACSfCLMOxkeCf2qIXJp1KzTUOjAAAAAAAAAid4V5tNG5N/pOi/kdJILIl8iz9OcDgAAAAAAEPUbkS3nxSaDbeaZOtIohzglAAAAAAAgrFu8mA6SZXSEbpnTzqB8L/J3YGzitAAAAAAAgAbZ0fBXkS1pZ4/BdvtE/s4LWX7NqQEAAAAAAA1fi2wdC18Ybvf3In/nBQk8AQAAAADAz/6XyNaxIEdfmI6M+Ebk78D4DacGAAAAAABIE0X25U37M2z/tCB5JwAAAAAAaNKAyN65MDXD9r/Isf2/BOVXnBoAAAAAACC9JbItmdpYeSSLuRn3IfNe0HkBAAAAAAB+9meRfXTEWzn28weD7crlWz8QL1ZDAQAAAAAA+IlMkJm180Ius9qec3+9QTmgtvFI/L3TQo7o+FiwXCoAAAAAAIiQnRCyIyFrB8bHhA4AAAAAANjyW5G980LmsSA3BQAAAAAAsEYmyszagfENYQMAAAAAALbMFdk7L2T5LaEDAAAAAAC25Bl9MSTyJ+8EAAAAAADIpFvkG30xQOgAAAAAAIAtfxBMHwEAAAAAAA4bEZRHIl8HBquPAAAAAAAAK/IsnSrLnwkdAAAAAACw5ZzI14HxCaEDAAAAAAA2/DooP4p8HRhTCR8AAAAAALDhY5Gv8+KvhA4AAAAAANjyF5GvA6Of0AEAAAAAABvkFJBhwfKpAAAAAADAYXmnj/wQlNcJHwAAAAAAsEEug5qnA+M0oQMAAAAAADY0s/rIx4QPAAAAAADY8K7In/9iLuEDAAAAAAA2fC3ydV48CsoIwgcAAAAAAGy4KfJ1YPyR0AEAAAAAABu6Rf7pI5sIHwAAAAAAsGGDyN+B8RbhAwAAAAAANuTNf/F9UNoJHwAAAAAAKJvsgLgr8nVgDBI+AAAAAABgwxsi//SRDwgfAAAAAACwYZ3I34HxBuEDAAAAAAA2/Enk67z4QZD/AgAAAAAAWDIk8nVgfEPoAAAAAACADc3kv/iY8AEAAAAAABs2iPwdGHMJHwAAAAAAsOGPIl/nxaOgjCB8AAAAAADABtkRkacD40+EDgAAAAAA2DBV5J8+8gnhAwAAAAAANmwS+Tsw/onwAQAAAAAAG74W+TovfgxKJ+EDAAAAAABlkwk4fxD5OjAGCR8AAAAAALDhDZF/+sgHhA8AAAAAANjQTP6LXsIHAAAAAABskMug5um8kNNOfkn4AAAAAABA2WT+iyGRrwPjHOEDAAAAAAA2vCXyTx/5hPABAAAAAAAbNoj8HRgLCB8AAAAAALBBLoOap/PiUVDaCR8AAAAAACib7ICQiTjzdGAMEj4AAAAAAGDDGyL/9JFthA8AAAAAANjQTP6LuYQPRRsWw/ODciUoY4gGQBsFAAAAGr4W+Tov5LSTEYQPJbwcXQvKcFC+DUonEQFoowAAAIDsgBgS5L+AWy9HM4PyXL0gnQkKHWUAbRQAAAA11yvIfwE3X5A2qpcjWU4GhdVuANooAAAAamybIP8F3H1BOhh6QTrOCxJAGwUAAEB9nRbkv4C7L0ftQRmMfOWl3gG0UQAAANTQ94L8F3D7BalTJQpsvCCdJWkgQBsFAABAvXQL8l/AjxekUUG5HHpBkv+7i8gAtFEAAADUwwZB/gv484I0JijfhV6Q7gRlBpEBaKMAAACovj8J8l/ArxekSaGlG2V5GpQ1RAagjQIAAKC6ZKb4IUH+C/j3gvQw9HLUKANyCDvRAWijAAAAqJ43BPkv4NdLkUwUuD/mxSg8XH0hkQJoowAAAKiWDwT5L+r8onEi5SXD93I8KFM4y6CN0kYBAABQDd8I8l/wclTdIufg9wdlMmcbtFHaKAAAAPwl8188EuS/4OWoHmUWZxy0UdooAAAA/DRXkP+Cl6PqvxQdYwlH0EZpowAAAPDbx4L8F7wcVfel6GJQejjLoI3SRgEAAOC/PwnyX8C/F7q2oKxMeSm6H5Q1RAqgjQIAAKAaZP6Lu4L8F/D3JelpzIvR6aCMJToAbRQAAADV8YYg/wX8fTHqiXkx2kRkANooAAAAqucDQf4L+PliNCooV0IvRUNBmUdkANooAAAAqon8F/DxxagzKBdCL0Y3gjKByAC0UQAAAFTXI0H+C/j1YtQelDOhFyP5kjSayAC0UQAAAFTXXEH+C/j3cnQ09GJ0KigjiQpAGwUAAEC1fSzIfwG/Xox2hV6MTgalg6gAtFEAAABU3zeC/Bfw58VoZeTFqJ2oALRRAAAAVJ/sgPhBkP8CfrwYzQjKU/ViJOfW04EG0EYBuH9t6AjKvwZluvp/GZUFAMhlriD/Bfx4+GlXKxjIF6NLQXmNqAC0UQBeXB82h0ZmyfJ/iAoAII9tgvwX8OcBaG1QbgZlDNEAaKMAnL8mdKjOi/+KdGDI//tfGIkBAMjqgiD/Bfx6GGojCgBtFIDT14F/CMpy1aE5nFL+U/3dPxA1AIAO+S8AAABQmGExvCAolzUdF9Hyl6D8T6KHhDrFqD4AP5kryH/Ryovxa0FZSCQAwJnr8pSUF6wdRAhIbT9vBuX/Zey4iBaZ/PfNEn/jKJ69nK5DbUHpCcqSoOwOytGgPFZ1Yz4RQqsrqMxU/l5QDgdlMCj3g/IkKM9UBvPHKhnYUVWBFzFPrnDbBPkvWlX/Fwflrqrvk4gI0PIHJvng3acempYGZZn6333qfsW0iHrUhY9SXqx6qONAbP36x6B81WTHRbj8t9reP5bwW4+pfRwPyjjOXkvqy8igzFPvdmuC0q/e964H5XlKvRhN9NCKCjsuKNuDcjvnBe2ZquBziGYhBgX5L2y3gdFBORL50jCKyABW22G76kQ8GFo1Q1fkQ9W3Qdnl84sstHXjUsL5v04dB16pZ68HZV9Qfiyw8yJcflTbf73A37wptP0HsiOPM2mtvqzVdFCkle+IIGxX2NfUKIpnBV7UznODbQr5L+y3g96g3AvVYTn6qJ3IvBSjraH4bCYiKKGOzVYPrUXcg3ppo5U6tkpMH6GOw9Jz/Y7Q0P4snRH/I0enh9zP74Lyi4J+v8zR8TC0/QNB4cNc+fWmT3US31ej7bNcj/aW+LvGqUSysh6cCv2+56FZAdfVR/R9agTbOMNtjwolsu2nFvhTWec0MeLC5GvBVqKcy1xB/gub7WCnrQuxxzEap6aRNWI0QFRQQj2TX6ZvqQ7142rKgBzGOjncoaiW/psZlNXq75K+Gn1Vl2GtVW+jmukjM6jj4Pr5U53556AMZZwO8n9l/YtsqzHt5L8zbGtI7b+jgGPpiXxU+i4o4znL1utTX8rIt3BZVMK+1wXlQhPvoeeCsjIonQn76FQdIo2/Z7SPJxVzdRNDhbKU4/ScZrZNkP/CRhsYraaJhOvrZ0QmNlYDkThdJiooqa5NzTrfXz7YquH4cfcg+bI4jTbq/fElPUTfoI7Xo44jsW6YLokal5DzDc2234h5Thq2sfSqqvO3QtuVHRqzOePW69d0gw/WnQXub63KQ1fUe6jsLD4dlE+DskKV3TEf8Kdztt2vjOstdFyEyymG42dC/ovy28CkmJv9biITG6s5CTcsksrBtbq6KDIKIfzgO4026u3xTU55vviUOl79Oo7E+mBlSVT59+rfWV16Nfj3XZFOjKesUmK9jo3QnOeLBe1nbFDOGozy6Vc5hCaH73Fq1MY0lfy4P+NIpKecafcr4kLLnReNcpDoGyH/RfltYGZkaCJz35JjJbPjX0lo0zwsw8U6Oz/lK/Vo2qiXx5g2feRN6ni16zhi60CeJVHlyIj/nXdkRGikx3/aXHpVdWLciWyT4f726tpIzfndVcA+emKey8PloUrw2pFhm21qRc37JnWUM+12JZwcSYzzUhZvlQtgkeoFi+vVkj1en+cYptYoqzkLWnMF+S/KbAPzYtrAUSKTGK/3U9rzYiIER+vt1oQ6e5Q26uUxJk0fuUkdr34dx0vnPc+SqH9TL3IdBf2GDrW9v9laelVNu4p+UV9KjbD23Jx2bvua3P40TSfDrWiOlozbl1ORrrYqCSmKqYQXY07alTyZrNWQ1azJVe7zdUBrmyD/RVn1f05MVu6L5GhJjNcYTbb8HUQJjtbdNtUpX3qyMdpo6cc4KeX4dlPHq13H8fP5fr3Vq4PE/KZfqO3nWe3k9Rz7mx2Tu6+P2lF63VuvyX/R3sS2R0WmCMVNGRlfwDGM1eTVWMKZdrcCros5YZ83O0dWbfdJhosXeQbSkf+inPo/M2bkhRyuNpboJMbsS01b/oooweH6uzxptCFt1Ktj3JRyfDOp49Wu41zHmloSdayl32itcyXmXeaJT6sQeVoH00b8nGty24c09WRZgcfRl7KfyZxpNyvfyJihVzsK3P4swzlGjYtNJ2clFvkvyqn/E2Lm1sle47eJTmLMegzaMg/JcLkOt6UsE76cNurNcX6bNKyYOl7tOl7zc1vYkqgWf7OVpVdjVlySX9a7qDWlndeHZYzyUx8W0+rG1RKO5Vzceyln2d3K92HkZA2UsI95GZZlXcNZiTVXkP+i6Ho5KmGY7Xaikxo3k3W/WYkErtfjHQl19wJt1ItjTJs+wpLXFa/jNT+v/1r0kqgWf3uepVd3ZnyuuxMzHZjVDos/l29qztv8JrZ9UrPtzSUcz7KY/RznTLtZ+aI99DfLGgGRklQqWo5wZmJtE+S/KLpOHo+pf5eITGrM1mZ46HiTiMHhujytikNG69JGmT5SzTqu8lEdYxRkaoxeN5w20vRSpSUeg+nSq4+zTndJmA6wh5pT+DlMWwHqWd4OcrWyjK5ezCnheNrV7y50FRWUU/kWFtVbZrCvDk0ylp+Xw+HMxPpGkP+iyPq4OeGLJMt/JsdsVMYhq2QB/3vsVgflHSLh3HlJSty1iTbq/LEmTR+5Q832s46rFQEaiWfXcfZSY/W7spZEtXgMJkuv/i7nto8VOSIAsTEeTDlvp5vY7hqDe1dHScd0hhX1/Kh8R0Mn6ZiF/b1v+FDVwdl5xU1B/oui6uH0hClN9NCnx+2zjMM+6bkWP2e4fqqmKzGtxq1zM1D0wxdt1Mpxpk0f4TruYR1XI4LPh35fN2cvNV6/iOmsLHRJVIvHkrT06t/yrpIiRxjFPOfJqSWvUXsKOWedmtQAW5rY9mHdvavE49oX2Rf5UxysfOGhMrISTrWwzzGGuTDmcYZeMlGQ/6LIh6QrCcMUWcY3OW7TIm33mUE7PkrkfordrlBMVhIRp87NxqKHv9JGrRxr2vQRph54WMeD37I/vAoYZ84oZv9sY0lUy50y4aVX3yuwTjXKfmpOIedqsebeMrOJbV9sYQfGitB+7nOm3ax8i0In6aDF/V40eKhiqPXLVgnyXxRV/7Y2mySqpnE7G8nqvcWgHd8mbj8N6Q/PVb5GbXL2Phgts2ijzh4r00cqVMdjOqQOcuaM4iZHLuys2pLvKsfHzmZHkgT/fgr5uUo7R2nLdD9uctsm+V3aSjquheRkdL/yhYeaTnWk0tOBEe+AIP9FEXVvvBrKH/claiwRSoxbNDPzas2a2eHSXvPYbSU3iNPnJ2250eW0USePdQLTR6pTx4PfsJ5rJEqsX6dI1l5KXO+kXFcGmty2yejBSSUdV29oH1s5025WvsbXmlOW92uSIX0BZ+gl5L8opu4dTKhvh4lOYsxGRlYq+lb9/48yfDl6u8ax60xYI/07apYz52hESt3dTxt18niZPlKROp6SF43pnCiqji33vYPawZhO1dxTVlvowFha0rGNDe2jj7PtZgU8EJQbtrPyBvtbYlAxSd70dxMF+S+KqHfT6DDLFbedkVj1hP6byTC/ZTWOXdoSYwupXU6cozbfl/SuWxtNmT5ylxrtTx1PSTjL13EUWc86El6Ib5BUO3dMdQsyjGty+08M7lvHSjq2ztA+RnG2Ea4cizSV8jkXlZesEuS/KKLeDaSsMU59i4/ZpMiNvz/y308Y3GT21fih6V5KXHhId+dcJZ2j87RR5453fMpx7KU2u1/H1cigE6xeBYt17lhCXVtLdHLF81RK+71WwPavGty35LvilBKObST5lJC3A+MqUXoJ+S+KecgvZa5exeMWfsh8EB3WG7PcFCuR/D02mwxi00stc/rl7gFt1LnjfZ/Vy/yt4zJpaFBuaurjfM4YCq53axLq2nWikzmW7ZopHp8XsI8jhtMfT5d0jO8EZQ5nG9GKoVt6h+zTLyP/RfN1bndKfWNZy/iYRRMAboj5m+UGN5j7NYxduybBVaNcoKY5/XL3lDbq3DEnrWLGspsO13E1LPszg7r4jBGRKKH+pX3EWkSEMsVS9xF6YQH7eM+wAyP2vgeUVflXtCIxi6cmCvJfFPEyOWQ7k3EFYnZDl3RSfU0zucF01Cx+6zPcfEk6WEzM29RqC/Klfql6cV+qlkTrTvl3I1qx1jxtNNcx13r6iI91PNj+mKBs1tyDw+U4VzNr9Wmy+qD4qRyFpRJOd2bchswttiMog+rfP1P5C86rZZxHO3S8dxPq3Nmanv8x6voh8yGeUSP4nqpz+FCd0y3RPBDyWqvpgGwv4LdNyPAM9cy3Jc/hb6PZoamITHv4u1WC/BfN1re0ET9DRCg2ZlsicZqT8hL1nFWFXnnJuJnh5nuWGpc71nK5s8/ly7tBPZQP1YeCMjuyjW4flxitYxut4/QRH+u4ejHaoZKtPs9wLTQp27nyZT4fMh/TPLW08pfqxfRpM/lQVJ06aXC+ZB6omY7E4auU3zmlJnWhTdWDwQxtU57D6aFtXE/52zMF/taTGa4L8jeOp7Wj7AY0kFIJWc7yZeS/aL6+HfV9lQHL8RoXWbngsObvrxncXFbWKH5rcjyU8/XAPL6j5drshlN0ErOXy5cstb0+30Ym1LWNqq+6lZ8+4nMdV6Nk7hXcacFw/2ydR4tU/ZEv7LcyxHazwfbb1apHWTqm7sulKR2ITdqqYDsrXi9GqLxccaNQZEfjRjW6q039vVwmdU/ob26qjrDJzdahDL+5J+O14RrLL6PshpSWXZakKS8j/0VzdU2XbOhTovRKzA5HVmgZp/n7rwxuLP01il/Sy+LTlPicpOZp49qhRh2kLQt6Xs2dndF4KVNz71dHpls0HsjGGkxp7KCNOnHM46t+falCHZdL8pbYeSHLNK6GibFf0mRsp2q235WSg0ZXdjkQn7TcDTcrXC9WJnSGXoyO1tLETH6cWac5zzMK/u37M9az81mnQQGmlbGTZQWNTRTkv2i2vi0k30qmeL2d44vMVoObyqmaxC/t4f1TNWzTyo2/YnGdpRm2elE3TFnde07H/Lt+nzow6tpGNdNHeqnjftRxTS6MPVztmortTDWF6Cu1OtGDDC9+1zXb7m5yZM0VB+IzTvMb36xYfZB5JM4mTDVbl2E7jST4R1KWoy0lGbS6pt3MWNdOuTr1E343qMUMDTS2SpD/otn69jkJFI1jJedGXokMx2sz+HeLDG4oD2sSw+9S5qaP1SRUJHldfEw/0gxX/jDDtkZE6viwZoTWsEsrItS5jaZMH7nv+6oVdanjch695nf0ccUrPOZTIkstJ5Xdmo6R+6G/vaESVXep/z415d7n1IpOmna2vULnfUXCSK474XwWhtvqatwjNNeSgZKOpUc9Q2WaQkfrR9EV8UDS1wWi8wryXzRf3y6zOoZxrKJfOOcb/jvTbNGjKh6/hSbDZzWjMLqpiS+9rB/SJCzsy7Hd3gwPQc9po04c97gqTh+pWx3XLI34nK+mpcW9w6ATa3bCv30zMpJjR9x5Up0cPnRg3Ej5jd9W4Fy3p4y4utXodMqx3esG15LlJR7X0hyjfgZo/SiyYT2sw9CtgpD/ovmb9nPXb6iOxGpM5AvLiYz//qnBzeSdisfw25TcF2NDfzeLG67RveKkZrWq+U1s33RI6hPaqJMdN95PH6ljHdck1Oa5pdzYP8y6GpsavXEvlGunT9MZ5/wIL80UiOc+r4Kokv+eS1mlY1IT2zYZxdNV8vF9lKMT40taP4qofCupYMYmivzTRz4hfEZfoW4TpZ9j1R95cJ6U8d+fMbiRrKtpXdsd8/eDeROp1aQ+HtPUpWVNbv+g4cPPEG3UiWNPmj7ywNfpI3Wr4+oFN20Y+FbuxKXG/nmWlzzVYXor1M5mGewjdZlLR2JxsIrTmNQ0j6spI7lmNLn9Ey7kODGYFs47JkqpeBcSegVZ9uZVq5rowPgN4TNazpKcAyJ2qartObZxwOAmcrDCMTyX8hV1bMzfz6pjnAxjqcs6vqeAfawzTQZGG3XiwbxSD6Z1rOMxyWdZgc5efdNN71gU+fuO0D3tiUmuME07/Sn3giOx+FTzO7d6eH67NCOulhawj1NlX7My/JZDOTox9nMlQN4KN5ukTZnkzX/xY1B+SfiMetq/Iko/xelSZNm9ETm2sdrgBjJY0fjNzpkY7WzKMNZJNa2L6zV16HIR8+Q1yaSdm9JT5zaqyZuwgDruRx3XDP9+4nsiVsfr3FbNVKX2yN8fyDqtTP6dpp7ddSQWKzW/84hn53aMJj/FnoL2c9+lkSuRpcRNy26uBshT2c7TI5ZJ3vwXFwjdz3XuuOZidoAYvTJKZXHO7SwwuHk8rWgMz2QZfRH6d7P4WvBSPGZoEs3Jjp1pBe1rkeEDTz9ttOXHnzS66aFvL711ruOaKUxHeWIpNfaDph9yItebjRn2scGTJJ5LqjK1WC0x+m3KsXxXVGJcTQ6lZ61IwGvwjB9XtnBFQLM30kusAJFooiD/RRH17pbmQrav5vEZFVnX/XQT2+owvHl0VSyGM5rp7U95OZMvMhNqVBdHGGQ5313g/kxf7lbQRlt6/F1V6YCucx1XCUvTOm42CpQV+5Ga/BcrQn87PfSieijjfnTD+q87Eo8+3ao8vnSMal7gnxXYGTpSE7PTLTr+ESn5kdLKGq4MMK340blZQ3V6OM9hlSD/RRF1T5d1/7Oax2d3kV/+5BBRgxtHX8VieDzl4aHL4N+/7cKcUgfiuEuXaDAorxW4vyWGDzrv0EZbevzvVeVaUuc6bjD6p9uh8ySX7N2rPoA8Vedlv6/T+jRTiZ43lk5Wz+rXGgkZs05TU1/7087x547Ew2Qk2mQPzusWWyMNDKYHbWphHMZolsat1OpVaN0DWOOCOY/IpCL/RfP1ro1e2NT4TIt8ldldwDaPGsT8/QrFsLuIzjFNAtCuGtbF0uuNwTzoRhlNG21p3UjKE/PYp+kjda/jmsSJLq30Mztlrv9DH196IqsXRcvZmL+TbWtKxn2M9KVjVL5/GPzWBY6f0zma33+tyCkdBgnxe1ocjwmRkYom5b6tTsl+kf+LtA+lklMpEpLbMXRHL2/+C9ZRz3ZDXVnj+ITnxMqvsp0lP6QO5xmW6ngMB1I6HsZl2M7bdU46ZbA8292ipxsafA3/aelA2mhLj7+rKiv11L2OB/u56EGi3C6DRIUPfRuJoZm2tFH9zaJmphQZTFdqSY6EHNeVpvIMWfr9clrhbZujqjTTg4YcicsM1T6zdGJctpHKgA4M/x5KR8XkINguoDNRkP+iqPrn9Pz2FsZmWRlxMByy/G1FYjilyKlJKaMw5BDmMRWuizMM6sxmi51PTmSjp41qp48spI77UcdVosHnrn9IUNNGTF56DnpU9yZrjmWSGoJ/r5nOJDk9xMUcCSn1UXeOlzt8TvttryQVmloUVw47FJteTa6dlkxtogPDvwfTY65lc/fEKkH+iyLq39t0YMTGZWSk9/5CgdvurstKJMFxfFnE6IvQ9tKGhO6scH08bPDl7rUS9nvJoK5+SBttad2oyvSRWtdxg+Vcxztynu4YvvA88ajurU37+qz+5oj6v+/knU6kecFtaY6EnB0Yqx09n7MNfvuMgvc5VrO/ZY7FaGmOfBiz6MCgA6NRgbakLdOEVOS/KKYO9tKBERuXHTku7kWXyZ7HcELKF8U9TWz3fMoL26gK1sUxBnkBDpSw3zaD/Zb+UEMbTY1Blw9f/KjjRr8lbWTDDYfOVZYvtx2e1L8jKcewI/KyN7+EtupiktaRvuZHU1MerI50Mch/MdrBOG3MOpWEDgw6MOKWKDrO63Qm5L8oph7OowPjlZhMMliZxUZZ5Hkc9xY5+sKwzm6tYH18z6CuzCthvyZfsR7TRp2tG4uo4/7Ucc3X+X6HztV9w7bhxTKbqhPrcVqeBLXCSlNLysvRCpp43XMsLibLSe9w8HwuN/jdc0rYb9pSrZccrv/7Mt7zSps2RAeGHzfraBKVU64k7vHEREH+i6Lq4jQ6MDLdiGyWjzyOYVfKl7o9BWw/aRTGgyKSODoWy0HdspIl7XeDQR0doI22tG6cTckJ004d96OOGww/X+zQuTpg2DZOe1L30qbR3glNbbrZzL3FINfKQcfiMsLHERgG03Qul7DPkZqRSbsc78A7m+Ged6Gs30IHhvsXywmRNebPZV1HGuS/KLA+msxzXFmjeLzjyIuRM1nnc8bxszJGX4S2P8/Guu4OxLGjFUPr1b6PGNTRZbTRltWNsRWZPlL7Oq6Zj/7cpalxKuHlE4PRFz2e1L/tKcdxq6glQ1XnelrMlnr4bLjasd+8yOA3ry9hv7rpI72Ot4GxoVFGJmUqb0/1e1mU8zxvhHuyqva10BLyXxRXJ9t9nedYUixuRF62J5e0r+2tnm9Y8nXuaVmjL0L7uZD0tbYqncJyFQmDerKkhP22GbykPLMdZ9roS79vXUWmj9S+jmuWX7zk4DlbkDLt4onLy2vGHMu5slehCf79mwYdPqMci4t3q5AYjCQoKxHw+bRktp5MpVqSoQNjI29P9XpRHBVJLHPZxaQuniD/RbF1U/f1a29N4vBRs8t8ZtjX0qrMIY45th1ljr4I7afXh2zuTR7jVoN6MqaE/ZrkxjlKG21dG02ZduHb9JHa1/HIqFwvhp+rPDRfqg7jZ+r/lf/3FI/qXqfB8488tglN7udDzT4uOvrOMuzR1KbJBr/3WAn77XHtPtnEsZwx7MBgwYkavSB2RnrorpVxQ66JiYL8F0XXz3uai9X+GsSgK/JF6UGZHYwGX2QaZZpncRwVye9TakdYyiiMu75kwNccn27e9J2S9vuZaw+vtNGXftvYqkw9q3sdly/8mt/Qx1NKabFfbFAHdlt4MXQxGebbBrFZ4NDv3dqKESOa0VNNTVlR0+vkCI6rlmJoes+7wtWjHhdIWQFPR+bUdRGZ3FYJ8l8UXUdPtGL+sWMxOBw55s0l76/N8Eax2LM4bk35ijW+hP2ljcJ4rwL18myZQ5tT9ntLl1TR9sgD2uhLv21dha4Zta7jwT7War7+k+C9vNh/aTD6YmyT+2g3GOUxx8HYzPdpqXc51cr2NB3NUvFN54sIdSJ9ZzGO37q6+hjsNqi2SLb0O2U8xNcM+S+Kr6cH6zxcLOZLw20bX+/VfnQ3ip0exXFkyhJ7e0vcb9IojNs+TsGJHJsu8duuEvY527V6SRt95XcNprxwdVDH/anj8v6a8hvO8IRSauxvlj191iDHi5M5EuTIH1+muBqs4lNKLhmDDrAbTW5/me0VfeSHAYNYPuXqUf2LY3ho5D2f5gY6jPwXxdfT9zQXq5MVPnbZyXilFZm15dzIKs01lHknyppDrNlvr82M45Zj+tT2CgnBNvsNHlwn0EZb00Y1D+tfUcf9quMpU+4qtaKSg/VuyrCF1RZk4mof7/EGSR3vefRbZfmy4H1ONRh90d/kPhrT3G5ZjOUCg1g+4wpS7Ytj+AYpv0pOJypNmyjyTx/5mPAl1tV3WjEH2ZFj3xg5VptD9fYZ3ChueBLHjpRcKvss7D9pFMZNn0dhGDwg9RW8v86U1QUa5RBttHVtVDN9ZAl13J86bjDnfBZPKKXFfr0m9oMF7eeKZj9rHY3PSl+SUxp0EhWe/8Jg6nXTq0GFOtAfWIzlSKaQ1PvCuDt0omXv+kxL+5VJzlb4Pmw6xaomOjAWUTNzX7CeVvS4x8QMX55vcf8rqrISScxLptUvmZqvBisr3IExr+D9ve/SGvC00djfVJnpI3Wv45rf8qTCz3Iu1Dvd6KrVBeyjy6CujXc0PrplpD/z6FzK0lvg/hYb3hc6mtzP9RbdY3THdpMrSDUvilsjN6C3Le67MZdyRkXDS/6L8urOVc0Fq6OCx3ygjC8uGfb/jmGSwJmOx7EtJSHefou/42LCb7jmcR19Ymt5Sc15bElCX9pobIfO8yrlKqpzHdd8xT0qUOY9K23qkvxvIwrYz3JNXbvucIx0udGWOPRbrxlco0cXtK9RmmWPG+VsAXU0fK2fbjGew8MVWRoW5id9Y+RriM0vRUtsD69tAfJflFd/9tv8CubA8c6KOcbpln/DSMOXo6WOx3K9I7kSFthcPs3SMemSSHYWuK+1BsnmxtFGW9dGNdNHqOMe1XH1gvIs5bds4MmktNjP09SDwwXtR7dE8OcOx+iY5rd3OfRbHxtco9sK2teR0LUibX9bm9zPlBblfTJZfWs7V5FqXRBXR07wQov7nhTK/v9eRUM8UZD/osw6tNjnl+gcF+jovNSDDt94dzseyxutHn0R+j1JS4B952ldPW5jZJTKYaL7Mr2FNtraNqqZPjKCOu5VHde9RE9L+bevyeTaNj+SVex5Z2eZuQtC+7nbzH6C/77G5ijuyL5v+pKbS9MR+FMpaD+NjzXyOeM7zT7fbnJfiyLbG7D4PmltOg7ce/lbZnHfY0IvEM+KXufYIaua6MDoo5Zq69EIzU3g0wod64c2V8nQ/JbTPg/XSxki+7wVMdUM+V/sYV3da+PrtMHSaVcsz8Gljcbf65Omjxzz+Hpc1zq+Pe8KD6Gv41WdLlx27C+mrbAQlPYC9tGpW8khbT+hDq4HtjsnY6YvWE/MnfH3Pi+7AyPYxhx1zmTpaXZpXNlZqqb9dyT89/fLmNaU4302Wu6Tm6c6F8J3Io1nrcV9T498/RyocKjJf1F+far8fFz5EhQz9G9/C3/PQYOXoyGH43m1jOXDmvxNl2ytA2/hWJYMl7/M3zjNKAP5wNZNG21tG63i9JG61nH1m87mmcIQ6tzbyVNLrri/ZmNZU7l6jmY/ZzTXwKFWrVIS7HOy5rfPd+ycPjG4Rnc1sf1poVHuHxrkRjqu2V5jxP65jPed9RZiudfXEcHIdqLnRRrO+yXvr01dWJaqHvjnNRrWQ/6L8uvzSh9fojMeY9zX1O4W/p7thnPsxzgYyyUujb4I/a60h4sFntXXUZqvS+8UsI9Tmrq3jjba+jZaxekjNa7j7ZpjXq65tl2tYmJtS7FfamO5TYPVbrYk/LvO0PS5r1oUo7Sv8A9d+wIf/J7LBtfnxTm33R1aIv6c4bndlLK9+aGRDOMzXu9vlRl79Y55V7OyygSuIv5fBGephjzsSKnysjYTBfkvbNTpkZppJOM8P751rn2Vj8md4830h5SHhn4HflvSKIwLFel0KySxl+arvvWRD7TRxN9Qyekjdazj6jct0PymcQkvUg9VPZgukDf2BzQvaKMK2s9AnlEMoZGwcnT1ay2KUVqOkH4Hz+lhg+vzsRzbfTs0EuZeYxSHwbmdl/Le+NgkT2LKKjlbSozjSl+WzkX+kzw9NJzIlbKlwiFfJch/Yatuf1nFRJ5q5NJD13J7BPtfYdi+v3Qsnu+kPABOcuD39VVlRR35oJNyLANNbLdHM/T2CG3UjTaqWT1jRQXuO7Wo46HftSXlNz2I+fuuoNyxMdK3Bs84aV+YBwvcz7dZk9OGVoN70spOKs104lkOntO1htfoGRm2+X6o0/h5OCln8L/Pa/bTnnAtum9yT9NMc3paRt1QHzDTVoS63aoONRT7kHXPsc6L4YoP68mb/+IHQf6LrPV7RkodO+DpMY1MGS2wuMW/bYth+77n0rBNOZLB9a8zKaMwznlYh79LGc7bnmN74zQP8v20UXfaaMoIhWdFLjNKHXfiBXEwpvPimvpvJ3hKaSruUzVteGOB+9LlZWiL/P0+F3LaqGkESV//Lzt6XseaJPJUnYCTNNuaHvN8szzyNw8zntvZoc6LAYPj0eXYuF30MraaXE8ytnO4gvh98RsX6gV3qZyueOjJf+HGy+ldT4/nRNnLpTXx285laOerHYnnHJdHX4R+50KfviLljHnmpbPVMmm3Us7hRtqoO2002ObolIfzyrzQVr2OZ3i5lS+PU9SL5JJQJ8yNCq8yZyvu72na76QC96V7od6s/q47ktB1V4tjNNv1Z5CE333A8BotOx+2hpMDqw/TaxLyTmyM2Zdu2dZPVft9Ta1+1OgQOmOSr8hw1N/1tBwaGWO3w4dnT+Q/wWMiK364VJZWOPSTBfkvXHrx6/HoOGQyrOM2Mo7n/H1rM7bzey7kIUnJnu/i3NjLZQ8Vtngse1KWNZtguI0FKSMI5f1tJm3UrTaq+Q0rK3bvqVwdT3iWzPqMN+RS57DH9etYSoyvFryvBznO81cOxGh7ylf/NofP7bgS8hKuzdk5FVdkIuGRhseyP8N1YXETMes0WGVrPVcOvy96o1OGN7a6VH1N3ncF+S9aUeeT6vtOD357m0pGdNOwDR0JypsWf1uv2mee9n5PJRVsb1FsZ6V81ZzsYF1YVMR8WA8ewOXD5eyUfzc1JdHZM5W0bQRt1L02qpk+Urk5yVWp4ym/c2aOZ7w3BYpo12lfzncVvL+s14+TrbqvGz77vefBOV5S0HvVUNpSsTk6pw5mWTUo+NujGbd/ImN+jzY1yuOmZqTKEq4c/l/0LjraeSHLnoqfgv6cnRc/CvJflPHid9vh39yuHhqe5GxLj9VDxOECl1KTv+mQuiFdNhh6aFqeqSRhA2kP9SXE+KRv+VFSHshOeNgu2zRfZ86rF7UVqoNgX8r967na1iTaqJttVLPE6MkKP3N5W8cN65tp/ZfTYKbxRFJI3Hs1sZ5T8P7mZ3zBdaHzYnrSKoe+fCgNfueylBweJuW4Lr9Ehukqj/Ms0axJpplWLqnpMTKHxujINXWCeq7fY5AK4ZyLH6SQvSJ1ONx5IUt3xU/BvwvyX7Sq7ic9FPbVoK3u9ej6scJSfHt8Gn1h0Bk37OtyhCpfwKUmHnI+kkPZaaNut1E1L7uW85J9reOGx7bBZFUbcl4UGvNP0140S9qnbirAw6RpCi2K0R5flnHXHMe0hHwWaWXQtBNL5czQrUR5KM/iCqqzITyab13jOqb+2wyVy+VMzqksaeVGFVa1AlzwungxkoL8F625CfRUJX8ACqkPx3xY4jXhtyflwjhagTa6RY0euKu+7D5V5bFavUD+t8/V8NouarJX5/d46HyGy5O6vNxWtY6rpZ5PqJfYxrGcU6NLplL7K1N/l6m8UY16+0C1640uTQFTCScfx9wjz3h+7dih2tmDyHXjshrJty5nR8MUNXKm0X4fqtGBm5tZFTI0xeyBwYopI9QHmgMZpmPGjRSU8VlIawWKs0rkz3+xiPAVcgPoT7jozSQ6taoHU30cfRH6/WmjMHhZAADU+R6/NWEKBMlj7Z6HWapDdk2OfztOdeLuVdu4oc5hXIfvLpWwv4OoA8U7IMh/0eqL6eiEjO5niU6t6sHBhC/BBzw6hksJx3CIMwwAqOn9fUzC6AtWoACAHG4L8l+4cHNLWlaVIWcAAAD+PuP1VyHJNQC4oFvknz5C/gs7Nzg5566T6AAAAHj3bDc7YfWb0UQHALLbIMh/4dJNbmTCcpR7iQ4AAIBXz3WdMckfn/i6OhcAuODfBPkvXLvZTQrKUEwnRi/RAQAA8OaZ7nDM81wfkQGA/P5D5OvAuEDoSr3hzVHLLg1H1qoeS3QAAACcf5ZbH9N5sYbIAEB+EwX5L1y+8S2NufFdCEo70QEAAHD2GW6eWgI9/Ay3icgAQHPeFfk7MH5D+KzcANfFdGIMEBkAAAAnn92mBeV+5NntfSIDAM07JPLnv/gV4bN2I1wb04mxk8gAAAA49cw2ISh3mTYCAOUYEuS/8OWGuIyhiAAAAM4+q40Pyp3IaiMLiQwAFKNH5J8+so3wteTGOC9mSOJGIgMAANDSZzTZeXE79HwmR2HMIDIAUJxVIn8HxgLC17Ib5JSgXIt0YmwmMgAAAC15NpsWmTZyNihjiAwAFOuAIP+FrzfKzqAcjHRi7CYyAAAAVp/J5kRGx24nKgBQjpsiXwfGnwmdMzfNpZGb5kBQOogMAABA6c9hK4LyTD2D3ZKdGUQFAMoxWZD/oio3z7Gq40LePB8GZTJRAQAAKPX5qy0oV9Xz1z45OpaoAEB53hXkv6jajVQm+OwjEgAAAFaevXqDMptIAED5vhb5OzDIfwEAAAAAAErXHpTvBfkvAAAAAACAw3oE+S8AAAAAAIDjVgnyXwAAAAAAAMcdEuS/AAAAAAAAjrstyH8BAAAAAAAc1i3yj77YQfgAAAAAAIANG0T+DoxewgcAAAAAAGwYEOS/AAAAAAAAjsub/+IcoQMAAAAAADZMFvlHX3xA+AAAAAAAgA3vinydFz8G5XXCBwAAAAAAbPhaMH0EAAAAAAA4bkjk68DYSOgAAAAAAIANb4h8nRc/BOXXhA8AAAAAANggk3Dm6cD4htABAAAAAABb/iLydWD8ltABAAAAAAAbukW+zguZM6Od8AEAAAAAABvyTh/5gtABAAAAAABb5DKoWTsvfhQk7wQAAAAAAJa8Ll50RmTtwDhN6AAAAAAAgC3rRL7pIwsIHQAAAAAAsEWOpMjaeSFXLCF5JwAAAAAAsOJXIt/0kd8QOgAAAAAAYMtGkb3zQib8ZPQFAAAAAAB4xeSgbAjK10EZDMo3QdkRlF7RXGfCTUHuCwAAAAAA0KSJ4kWnRdo0jz8HZWqObS8Q2TsvZOcJoy8AAAAAAMDPFgXlkTDrWPhevOjsyOKAyNZ5ITtRujktAAAAAACg4bcie3LNAxm2L5N3/lDi9gEAAAAAQMX9k8i3Msj3GfaxLce2f82pAQAAAAAA0oig/FVk77xoFBNy9MWjjNvdwKkBAAAAAAANsqMgb+fFI8N9bMu4XZkklMSdAAAAAADgZ3mWNQ13NOj8UryYDmK6TZkno4fTAgAAAAAAGuRSqMNNlD8Y7ONQxm1u5LQAAAAAAICwd0X+zgs5UmKiZvu9Gbf5R8HUEQAAAAAAEPF7kb8DQzdSQq4gMpRhe4PiRUJRAAAAAACAlxwQ+TovPtFsV3ZeZMmt8RfxYqUSAAAAAACAV/SL7J0X50T6NA+ZgDNL54VMBErnBQAAAAAASCSngRQ1dUR2QmwTL3JjZOm86OQ0AAAAAACANJOD8qPI1oEhl0SVnRgyQecC9b8PiWxLpcryb4LOCwAAAAAAYEiu/DFssTwKym8JOwAAAAAAyEIm3Lwt7HRenA5KNyEHAAAAAAB5yMSbd0V5HReyg0SOumgn1AAAAAAAoBmvB+UbUWzHxV+Dsk7QcQEAAAAAAAomE3MOivydFnIJVbk861uCjgsAAAAAAFAymRtjg3ixwsi/B2VIvJqMU3ZWnAvKF+LFSIuphA0AAAAAIP1//iqi4hlLd2YAAAHWdEVYdE1hdGhNTAA8bWF0aCB4bWxucz0iaHR0cDovL3d3dy53My5vcmcvMTk5OC9NYXRoL01hdGhNTCI+PG1zdHlsZSBtYXRoc2l6ZT0iMTZweCI+PG1vPi08L21vPjxtbiBtYXRoY29sb3I9IiNGRjAwRkYiPjI8L21uPjxtbz4mI3gyMjJCOzwvbW8+PG1mZW5jZWQgbWF0aGNvbG9yPSIjRkYwMEZGIj48bXJvdz48bW92ZXI+PG1pPkE8L21pPjxtbz4mI3gyMTkyOzwvbW8+PC9tb3Zlcj48bW8+JiN4MjIyNzs8L21vPjxtbz4mI3gyMjAyOzwvbW8+PG1vdmVyPjxtaT5BPC9taT48bW8+JiN4MjE5Mjs8L21vPjwvbW92ZXI+PG1vPi88L21vPjxtbz4mI3gyMjAyOzwvbW8+PG1pPnQ8L21pPjxtbz4mI3hCNzs8L21vPjxtb3Zlcj48bWk+bjwvbWk+PG1vPl48L21vPjwvbW92ZXI+PC9tcm93PjwvbWZlbmNlZD48bWkgbWF0aGNvbG9yPSIjRkYwMEZGIj5kPC9taT48bWkgbWF0aGNvbG9yPSIjRkYwMEZGIj5TPC9taT48L21zdHlsZT48L21hdGg+aItNbQAAAABJRU5ErkJggg==\&quot;,\&quot;slideId\&quot;:480,\&quot;accessibleText\&quot;:\&quot;negative 2 integral open parentheses A with rightwards arrow on top logical and partial differential A with rightwards arrow on top divided by partial differential t times n with hat on top close parentheses d S\&quot;,\&quot;imageHeight\&quot;:24.756756756756758},{\&quot;mathml\&quot;:\&quot;&lt;math style=\\\&quot;font-family:stix;font-size:16px;\\\&quot; xmlns=\\\&quot;http://www.w3.org/1998/Math/MathML\\\&quot;&gt;&lt;mstyle mathsize=\\\&quot;16px\\\&quot;&gt;&lt;mo&gt;-&lt;/mo&gt;&lt;mn&gt;2&lt;/mn&gt;&lt;mo&gt;&amp;#x222B;&lt;/mo&gt;&lt;mfenced&gt;&lt;mrow&gt;&lt;mover&gt;&lt;mi&gt;E&lt;/mi&gt;&lt;mo&gt;&amp;#x2192;&lt;/mo&gt;&lt;/mover&gt;&lt;mo&gt;&amp;#xB7;&lt;/mo&gt;&lt;mover&gt;&lt;mi&gt;B&lt;/mi&gt;&lt;mo&gt;&amp;#x2192;&lt;/mo&gt;&lt;/mover&gt;&lt;/mrow&gt;&lt;/mfenced&gt;&lt;mi&gt;d&lt;/mi&gt;&lt;mi&gt;V&lt;/mi&gt;&lt;/mstyle&gt;&lt;/math&gt;\&quot;,\&quot;base64Image\&quot;:\&quot;iVBORw0KGgoAAAANSUhEUgAAAsoAAADlCAYAAABK89GKAAAACXBIWXMAAA7EAAAOxAGVKw4bAAAABGJhU0UAAAClZpjF+QAAJLlJREFUeNrt3QGoFVX+wPEfIg8RiZVWTFzxIQ95iMgDCzdMVJAQEXlI4V9KVAyRkJAQKjI0RIpW3ChpCYkQCaHCxKSCh0hISBQmrrRhSISIyAMLlRIT+s9v37z1vvvmzvxm5szMmbnfDxzW2rxz72/OnXvmzO/8jgiApusN2uqg7Qza20E7GrShoJ0O2ydBOxT+/yuCNoWQAQAAoIkmBW0wHBD/J2h/pmx/hIPnZYQSAAAATTAgIzPDv2QYHHdqOmD+G6EFAABAHfXJyOzxHw4HyK1tWEZSNwAAAIDa2BO03wsaILc2naWeT7gBAADgu/6gnSlhgNza9HgTCT0AAAB89ZiMpEOkGeTqor7RyhabgrYraFcyDJaXEX4AAAD46EVJl4t8Vkbyi6NmggczDJT/wSkAAACAb96WdCXetiW83o4MA+XTnAYAAAD45LUUg9lbklylQku+pU3fYKAMAAAArzwj9nSLPwyDZE3DOCvZFvQNcToAAADggyckXU7yTsNrZkm5GG1HOCUAAAComtYtviXpZnuTyrdNkXw79+3ktAAAAKBKOqD9UdIt3hswvO5qyVdLme2sAQAAUKmPUg5g3za+7j9yDJJZyAcAAIBK/V/KAazOJltnej/PMVB+glMDAACAqvRK+rJth1K8/pCwiA8AAAA1dDTDILY/xeu/neH1vwvaXzk1AAAAqMpjkq4UXJa6xstSHuM0g2QAAABU7RtJP9v7WIbj/FNsu/u9KCPVNwAAAIDKPJFhkKzl4yZmPN6KoL0fvsatlsGxzlDvEsrAAQAAwAMTJV3N5NG2i9ABAACgyZ7OMEjWPGNyhwEAANBopzMMlD8nbAAAAGiyZZKtrvHThA4AAABNlmU2WTckmUjoAAAA0FTzJdts8lFCBwAAgCaz1DMm7QIAAABdZZLcr1+ctlHtAgAAAI2VpSSctm8IHQAAAJrsTMaB8muEDgAAAE2l20P/kXGg3E/4AAAA0FS7Mg6SfyR0AAAAaLLvMg6UDxE6AAAANFV/xkEyZeEAAADQaFnTLn4P2kOEDwAAAE31TcaB8hChAwAAQFPlqXaxi/ABAACgqZ6R7PnJywgfAAAAmuqjjINk3ep6EuEDAABAU/2UcaD8CaEDAABAU82X7GkXOwkfAAAAmmp7joHyY4QPAAAATZU1P/mXoE0kfAAAAGgiHeheyzhQPk34AAAA0FQPS/a0ixcJHwAAAJpqW46B8sOEDwAAAE31acZB8u9CfjIAAAAabDjjQPlzQgcAAICmypOfvIvwAQAAoKny1E9eRvgAAADQVJ9kHCTfCtokwgcAAICmupVxoPwpoQMAAEBT9Uv2tIvXCB8AAACaameOgfLfCR8AAACa6qOMg+Q/gjaF8AEAAKCJdCHe7xkHyqcJHwAAAJoqT/3kFwkfAAAAmipPfvIKwgcAAICm+jTjIFnTNf5C+AAAANBEmp88nHGgfIbwAQAAoKkeE+onAwAAAONszzFQXkn4AAAA0FSnMw6SdbvriYQPAAAATaQDXeonAwAAAG3y1E/eQ/gAAADQVHnyk5cRPhTg8aBdDNo0QkFfoC8AAKr0kWSvnzyJ8KEAP4R97NugTSEc9AX6AgCgCnnqJ5OfjKIsCtq9sJ+d4oaMvkBfAABUYYWQnww/7Wjpa58J1VXoC/QFAEDJ9gj5yfDX4Zb+doIBEn2BvgAAKNOQkJ8Mf+lgqLXG92f0O/oCfQEAUJZfhPxk+E0XcH3b0ve+FBZ10RfoCwCAgs0X8pNRD1ODdr6l/+mfZxAW+gJ9AQBQFOono060ju6Flj54NWgLCQt9gb4AACjCp0J+MupljtwvFabtTtC2EBb6An0BAOCSLoyhfjLq6GZEnzwqI4/kQV+gLwAAcntYyE9GveiirXdj+qU+fl9DmOgL9AUAQF4vCvnJ3exkjvPve9Mau3M5xfQF+gIAIKvPhfxkBkfNbZq7eihofZxq+gJ9AQCQhuYn3xLykxkcdUd7lNNNX6AvAACslgn5yQyOmj8oOi6UDKMv0BcAACntEvKTGRw1d1D0ddAGOMX0BfoCACAL6iejjiYEbWNM/7wh1NGlL9AXAAA5aH7yNSE/GfV1J6JvDgVtOqGhL9AXAAB5UD8ZdTYQ0S93Ehb6An0BAOAC9ZNRV7rb2sWW/qg7Sy4nLPQF+gIAwBXyk1FHuhPb2Zb+eDloswkLfYG+AABwifrJqBvNqz/V0hd1kPQgYaEv0BcAAC4tE/KTUT/HWvrhF0GbTEjoC/QFAIBr1E9G3bzR0gc/C1oPIaEv0BcAAEX4XMhPRn1sbBsYTSQk9AX6AgCgCJPCAS/5yagD3W54tEbuKW7U6Av0BQBAkZYJ+cmoB50tvBz2vXNBe4CQ0BfoCwCAIu0R8pNRH1uD9lPQphEK+gJ9AQBQtLNCfjLqZQIhAH0BAFA08pMBAE3GEwcAmS0T8pOrpHmVawgDUAtT+b56TZ8uDATtyaDtl5Ha2rfD36vHCQ/qSFcsPxe0D2RkdvJG0H4L2l0ZWcmsHfxy2Nm10w8K9TFd2yPkJ1dlbdCuhf19DuEAvHc8vPadCNpMwlEJ3UhmeTge2BK0Q+EY4VLQ7sX8XrFLI2pDLy6vBu1KxsHZ3fBLsZRQOnFayE8um16wP26JpZa1mkpYAO/tbPne/hq09YSkNFsTBsJx7QLhQx3oI+b94UD3T0ftKxl5zIJsyE8u34qgXW+Joz5NqeMGCascfo+rbKvpkrmVcZ50gDT6lHE4aENBOxq0t8LB6oISP+/KoN1seW/vM2lQCv2uahnAG3K/dra1HezwmhsK7reHHH7+Y47e00m6kp909veKFHcB3U2IM1km5CeXaZ/x4l0Hs8JByhEZ2Q3tdk0HytTezU9v9jQV4bJkn/Fz0W6Hg2dNaSq6EsZA2w3vhfA7gfL0tAyek/rGYIfXWBwOQK867os/y0iazhaHn3eHg2vt1zLyVASe2VzSxfMEd/Wp7RHyk8ugqRan2uJ3oIGfc1Z4Eb5ek0HyVbpmIeaFP+o/VXhuNff/lYJ/E2aFA6LRY14PB14o1wLDZNoUw+v0Be3djP3tTvh3V0s566j6ZWSC8Ibx/X0bfi/hoWdLvjh+IfV8jF0V8pOLNydiwLC/4Z95towsyk3zI6Oz7avCH7Sk2cCesP/pbPCS8O/pKnddGHw4aGeMN+cf0j0LpefyoqRP6VoaMdiYEJ5vPdfbZeTxseUc65PMIqsdzGgbLGtfpipGuSZJ8ixqGvtS9tkr4SC7CjPCm8K498fW7h5bU9FMwmFCb764kJ9crEUyfnb1UJd89g9T9KciFkRNDAfPX8Ucl0eQxduWoh9cSvmDPl1G0n8sr/1ywYOVqyX0aUSbnHDu30j5ehPabn6quH6lcVDiU0BYKO4pvbu6GXMx1Du2wfBCN6FtpkgfD6wNL4BZH91t5hQkWibkJxdpecR34FgXff73jX3pRgnvpdOCnVV008INpriubM94jBUxvzetbW+Bn1MfhQ+3HW8dp7+0a63rBbuvpOi3VZesjbtZXE738NfXESfsYnhBS0sfw6XdYll/fKmZGG+PkJ9cFO2z7Qsu9DvRTY+/jhr70tGS3s9LEcfmcWTx1qa4ruSpS7zSeIwiB6+an3xPqKpStrgUTz0fWdIx+1P026qd7PC+PqBr+CvqUZve8Uxw8Lpp8h73cypikZ9cDE23aJ/d0vSL6fSvSh9b6qxPa0mpS3TVUmw09oPzDo71nuE4Outb5KPo9t8//c1aSDcoVFya15kcr2tdlFwl/S2OKrn7axf+5tTGZBn/+Mnl465Hxb7KUy9QUzglHb9c5Ce7Nzvi4qozGku6MBbWOqdlPvk5zmxL6d4z9oM3HByrz3isosuJtj9N0cVWM+gKhYlLu8kz/rCus6jy3G4Wt2lMKEH7480iHqsuF3u5uS2ckkjLhPxk13SW6lJEvF7twljMFHvJojId5oekdNYnCyscHe9bsZWOK/pa0L64T1OvqMjk3iMJ5zpPxZPnjX23yrUOUf39PN3CX5pa0bqpiC7EK2pGd7exA3/MaYm0R8hPdu1ERKzOdWksnjT2pb0lv6/3ChiYIf43wbIT62/iboOQQ8a+92jBn311xDHfpEs493LMOb6bs19Zdx/dWNFnX9Th/TxCt/DXGod3ckk039BSvuUmpyXS50J+sksvSPQikm4t8O7LYKXdYcm3wAfpLDH2A5fVYKxbEu8o4fMfF7cznBgv7onFUM7XnmzsS1WV/Dzh0XuBUes+5MdLOJ71sUgPp2acrGX3yE8eb4FEpwJ18+zRZbFtN1y20ZzDC3TbUrxqvK5sc3hMa5WNMurt90VcGzQlg23T3Zgi8WmYrzg4xq8l3+il+d2h2lfN6OzM3ZbZmv4SjjlNbLnK1BEcq1fIT3ZFH+td7DAI7NYL1lzxqyxc1AzMEbpuKb429oVZDo9prdt8vKQYRG2J/C5do5SbokUOjnHS0Jd+ruCzf1bwDScKMCjV7IxnuRCzqcBYm4T8ZFc65crv6+KYbDf2pQ0VvLcfhEW+ZXlA7LvxFfVbFNdOVnzjSB5pfnEVVVw9sXrX0Jfuibsce4uolKav6Q7+O9Bywvo9+aIwUI5m3TGN/OR4OgsWVQJNn6x0c/3K4+J3SSXtw+QnF2+dsR+4TlFa79lAWX0hLPQtwlUp/omVNee9zHHPeWE9TC19GZ6wL0o+7lZDB17J6RmD/GQ3Dgu7IbWzVjmgfFH3fj+Kvj5btx4usyLSUx3ew1N0k8ySds7b7Og41soXgxWOeaimUhM6S6kLeMpe0WspQzWf0/M/vUJ+sgvzuDGLtMLYl16nCzXeNUM/yFu+K4p1k4gDJcaip8MN5GUp95F9kyQt5p/p8NxZ+tNzJXxmrc/dvqGbfs9YHIpYSfloZecO+W6TkJ/swlHpnBfXzf1tn5S7uQT8NGDsBycKOPaw+DUDOKpTStJWuksmX8Sc2x8cH+um+FFFZX/EcdfTFZB3oPw9IRqD/OT85ohflRx8YtkVzeXmEjPDPk1lG7/sNF5XnnV83OXG42ofLLts6BYpZzFjN2itshXV3nJ8PEvlixMFf2ZNNWmv8nWKrgCLpPIwhwnRGOQnF3NXX/UOTT6YJuWXhXs9fM036JZeOSXVLIA6YTzufs9usAfpMqkkTZCtcXw8ywTTjZK/U2WV4UUDJK1IXUeI/qdXyE92MZMR92h3ThfHxlrlwNWjZt1sYPSRKKkcfn1HLPXtLzs+7mJj//s1vKmrQqe87S+7+OZ6XTgQPRWeG60kdDf8busEjS7OnNr29w5KfN6766o2m419q6i0uzURx9rLpQZWexO+MKQL3LdJyE/OK+4JxnCXx+aosS+5WmTzsrhP5UB+1jrG7zg8pt40XTIet8pKE3ELDed2Sf+YEA48TxtvqLRdl5Gd6EbFnesi0hGslS8GCjh2j4zf6fQnxjZw9eP8AeEZg/zk/I6JH+WmfHTd0JcuOhwY3RDywn10UMpdTKezh18Yj1l1is7LMe+t6ZsU6W+I5q5Hzarr2oYd4UBz9KZX0wrebBsc6qCxL+Ecv1DAe58q1S0QjdrUag2XGaTxfUynXUp4xiA/Of8PctwCkm4ueWatcuCq3mdrnvhGuqZXLDO7rh6P6wBmqCaDZJH42fafGtwn9DsatTmI7ia3OEXMdEHktoTzvLCgz/CboY+5HqTr07fbUt1GOWiAKTEdll2PxuoV8pPzWiPkw3dirXLgos76IvFjhz+M12fsB585ONZS483/bx7dTM1MeK9N29Z6ttzfjKz9nGzLcGOsT+3idv4sckGd5YbMdfGAD9peX/O353CZQRpx+aKsIh5rk5CfnNdbCXFa0sWxsVQ5cLG5hA7ErnFD7K2txmvKjhzHWCj2bdI/83BgEZeX+2qD+oIutL8d8Rl1ZnlByteaEf7dmxL/VK/INCzLTpNDDo8XtTj1FS4xSKtTzu3XhMYcK/KT7c4nxKqnS+OSlJLiqs6o7sLZngfNym+/HDNeV+alfF3NV9WnFt8aX19v3HxNvbsc876/bcj14FCHz/ezZH8CZEnpKXKh5nbD8W86PN4FGb+JykQuMUj7Zey0W84jhGcc8pPz6UmYCbrTxbGxVjlI86hVb84WhK+tud+d1iIsoWt6Y4LxhklnFKdEtPkyUuZvtYzMRurjdn3UfsPYv3SQqTNuvj+ajpsNv1fziYkHg3ZGOleuyHNuLJt+FJmGZa184WLCJCoPmxKYSG1jh076HqEZp1eyp128Rvj+a0VCnK50cWzeytG/8rTbdEuvLC/x3OuAUp8caoWNJ8MBWl0kPcJfXdPzPyPmhlZzkvMusksaKF8s+PNNN/bNvE8ydIFqe63+D7m8IIuzHe5YHyQ042zK8YP0BOH7ry1S7falPvuhooEyZeH8sq/Ec/+VjDwKr+P1/vWEz7a7poPkuKeWLhY6J5UAfLOEz3nH0DfzftYDERMCM7m8IK3FDbsTL1rW/OQ/gvYXwmeaBerWO/6ZUs0gueqNIzDeuQr6wN3w+lanrXw3JnymutVj1931LpUwgE1KwSnj9/+MoU/mqYetufvtKX4vcGlBFl9FdM53CUtHWfOTzxK6/zmREKv3uzQuW6S6gTJPj/xhfSytN5Q9YdNc3CnhIPfxcKCjs3HPhzemuiDvTor+8F5N+sST0pw0Lj1/cQssdUGaqwVod6TcbaujHJFin3SdbnstTWVh11GkFrVw6Jx0b8WBJL1CfrILP0t52/HWyYfGvrTc+HoTw0GXLpzZFt6gRC2ipLKNX9Yb+8HmlK+rgwRdH2Ddee+6uKnVXaTVkpx/XZfB0YmEwes8R8eZLOWVZYuzw9AHs16bosrdslgZmb4s7bOjmvQ+m9B0tEnITy56NkPbgS6Mif6Y3xbbhg95fvjnyvhdvepUb1bTUw6GN1t3wmuWPgFr0sYBR43XlFk5jqEzsTeNx3nO41itNLz/vhqc81cSPoPLmr9JFSd2lvSZLRV+slRA6okY23TrU0rktD/izns5YYlFfrKbAWFSvLZ0YVyWSHmL7l5oe81HaxIjXU/RKbdSB31NKflkKeF2ycFxHhXbVsLatnoaK0t1kJWen++lCe/fdc3fpBSvgZI+92xj35ua8nV3t/39X2Uk97syh6S6nLoyWlNTEBYzOMmE+sn5TTbEa2MXxmW3sS9tcHCs1seSN2oSnxmGAaQOlus+s/yIsR+4Sk/akOI6tsTTfpH0vtd6fL51EHgl4f2vcnzMuNzg4ZI/vyVvPs2NzqyIm7/tVZ9kBsr1o1/M9hzRVwVJeoX8ZFf9r4zBYN2cMfYlF5sAtD7y/KAm8TlojM/hmveDl42fc9DhMU8Zj/mTh7+JU6TeFV2SxlBFTLLElaAs+3pg2R1yfYrXa09bOl+Hk8xA2T/tOxkdYuxmsknIT3bBkmLQbQNl/bG/Z4jLOUfHG8z4I1Slq8bv2m817wunDZ/R9Y5z1lnsMvNXXQ6UN3t6rhcb3vtCx8dMqqhS9vXAko9vXbMS9dsy4MOJZqBcL+0LBtihxo78ZDdWCAPldmuNfWmvo+M91TLgmlqTGN2V5l+3JxtvmL4s4NjnjbG94mHM6rrmISnmRVSfSMpPLrsk4Avibl3GRfG0zC0D5fpoL6PTzbufZUF+shuWxTfdNlB+z9iXXC26eyN8vTM1itENY4zqVA4s6w1TEbvNWXPkXWwr7FJPiTeYLj1VUZzjStCdqyAOlsoXFwyvs1083lmYgXI96OOb1lJAWkdzosCqV8hPdmUeA+VxLGkFNx0e75i4LzlVNOsTnaEa9wPr72kRi+pWiv2a5tOalklSzxnlpK3qi8it1dn3uCczb1QQh7mSv0Tc1Igb6Q11/GIzUK6OlmC51vKZzojb/LZusEnIT3bFklPYTVUv+o396KjDY14IX/ORGsVJa+EmlTLT2eSBGveFy2LLwS5ixrxH7Ne0YzW7nviWo2yZRX22gOMmpV1UUV5xgtjSjeIWMbcv9D0jQArT2i6+Z8MLC4qZzSI/OdlEqW9OYRGeM/Yl14tsptcwVjrreTtmALm2xv3AesP0cYHvwZoHft6juNWx6sWXCe9Xz8MDBRz3qwpuwCws+fGdSuTNj7hZnieA0dS2Dqh/fpCwZEJ+sltJMwgHuygWx419ie/uCK2TrDndw+GAYjj857k1/1zbjf1gW4HvwbpTn0+1ty3lJn26geozvN/jBRx3QPx9SmCpfLHBeNOxn0sk0txlt949aj7UNMKSSa+Qn+za9YS4vdslcZggtlm8b+kyjXfCeE3pZ6A8hqXcpE8781kWTRYxA35Eyk/1sHrVEJOoMrbr2/6bq8ITcxhprtlQS+fRzUVmEJbMNgn5ya6dTIjb+10ShxVSblk4+Gmi8Yap6NJs1u2sfSoR97jh/fZ59H7PSXKeveuSjbMl+Slef4UxeVLS58VPkvE7Gq7nUgKLCW0zE3qHNYuw5EJ+snuHE2LXLfW990v9ynHBPWvFiSJ3HZyQ4trmU2nR1VKfcoHTDbEtokRbUvnJyxXHZb4hLj+3/Z32mflTXEZg1Zrro4+35xKS3MhPdi9pAdtnXRIHyyKWKhfZtNOnVVuF0pKuHTBeU9YV+B6siwl92yY8aTbyeo3e65/hoNb1eU2aTa56d15L5YvWGx6dIb8jYxc/9nEZgUVrqT7NIVtASHLrlexpF7sIX0erEmJ3tQtiMN3Yj3yaXX9Luis1piwXjH2hyF0U16W4tm3zKHYbpT6l7N6U8vOTTxqOOehBbC6JPT//mPhb1xsea32EqwsyFpV0XM193iD13QkryaYcA+VBumVHSdvO3umCGKyv2aBkjVRbb7WpZhj7QdG7pll3h/zTs0mYpIVgBzx6r8cMsXX53bLs9KgztT7sF/Gx8Td1adu/0ye+7AuBRK25OvqYdkmJx/4wPO7ChsaW/OTifC/ds318lKNSfZUDK32seaPlhwnubDb2gyJ3TdOJjmHj+/Dt/Cetd3jSo/f6g5RXBlKfPlwzHO9LT2Kzz/BedwTtYtu/W8MlBEl2yNg8ncdLPPZovtWFBseX/OTivJsQw+UN//yWgYkP1QUmy9jUgFfoupXcMBVZ4sz6dMPH859Uh9ynik+3DfF19XR2dIY2qZLJbk9iY0n9aS9feJLLB9LORJR5Z6VF/0dnmJ5raHx7hfzkIiU9FlzX4M/+iLEfHfHgvbZW0dHHtDPpus5MEFvtYp0EKXIBpTVHWgd6vm18EzeZcdmz92opAejCs3K//nrSuV3iSWwWpfyN1fS82VxCkGaQUWb9wNZtsfWLP7WhMd6UY6C8mi6aaFLCD8frDf7sLxn7UdVb7x5iBqdQi439YKjA9/Bsiuvayx7eaMRVS3jHs/d7T4ofKC8Nr6vaknbjs1TU0ScImmLZU/G59P3JBjyzqq1DbS3x2AtaBsnajjY4zuQnFy9uRfaxBn/uU8a+VGXJo4MR74d8QLd2G/tBUY/H54ktHUDbRfFv0XbSdtCPe/Z+LRu6zMh5Pkef9L4kydWFkuphjz61PlNSfH429kXN9aZEJTpa3vZle76Euzy9GOlj8OMRd3xNXv1OfnLx4ko7DTf0M080zpzcrOj96RawUSvQr0pzq9tU5WvjNWVVAcfWAdkVsW9Z7WNN/rUJ3x/f+qulbvrajK+tm3ZcbxvYPp9wrJ0xr/d4y7kva9OyY8b+SNUddPSo2PLZympNXv3eK+Qnl0EXisWlXzQxH3bQ2I+qmFHXx7ad6pnuo7s6H6harymu09vmpJgI0BnnJZ7GMK5SwiEP3+8Hhngfz/C6S+T+4uDrcn9WOmmh6PKYscbok4YynyJZNt45yqUDnSyQ+49UfGlNzhHaJOQnlyWufmsTF/QdNvajMjf10PKOJxLezxy6qlM7U1xTXM7m6nqWX8U+k/yoxzGMS93y8X1vNcY9TblVnTUefUJ1r+2m5quE40SlLwy0jDXKXieSVH3ltrCYGB30yf1HKj61Jq84zZqf/LuQn5xlkObDYLEMD8jYrVer3MZbfyR1seAZIZ2obJoScDnFdeUlB8ccCPuU9ZjnPb85mhDzXTrv6XueLra0q6uG2Ovk2VmJX/yb9AS6PTVlccsguYqZ26TFrS9w6UCUmeGXxrdB8lDD405+crnOdojntYZ9zr0p+9OGAm66t8jIKvY7Kd7HU3RRp3am7Ae6LiVLnvKksA+dlnRlt3aL//nocYOqzQ2YhLkZnof+iO9v1PncEXGspHJ0r4fn+YFwEDp6TTgl1ex215Nw4waMMy3lrEOZrck1bvuE/OSyrYmJ6UBDPuOqjH1KH58+F/79B2MGMPojMyUcQOjmFGvDH8/D4Y3t7YzHvyEs4nNprdjq6Ua1L8Kblv62c6J/1nz/FeG1eX842ElzHP1vtdLJrJrEsdPW1Vc8768zxf1ao06Vr+5l7GOTK4xPp6fnj3DpQDv9Qbwgfg6Sm/7D+YyQn1yFTv297ovI9AJ/yNPvsqUdoGvmptdLrSJwzMPzq5Mxut5kRkOuF3XYAOtJR+duWOJL4P2a8vUOS/H1kpNEfUcOcQlB1EX1a/H3h/PNhsc/66CG+sn5DIq/2zin/f7uDy/4t6W+A+TRNo+umZmmWOjuaHc9Op/6XnS2WR/rL6xpXBdI50pMdZnE0YVrd3KcxxOGmxtrmodep7Z5Epd3IibmHuRSgnY9nv9wzm94/P8t5CdXpdMN4mq+v5W0s3TJXE6WfL7uhE1nEr8PB1O6KEtzUdeFA+MmPA18U9zWIK7KPEmXPz76O7PU+Pp9klwt64j4tTB/Q9v728ZlBPDLQzIyM0x+cjUGuAkBEEMXnkU9qTlV8+ve3vDG6teWGx79nLqI7YNwwJhlQKulBTWl4mb4mvq/Wv3kBfGzctXylnN6ju4O+GeTZJ/NGSR8TnRKfVlEaICuF7Xttw4oqfPdDD0tNwoDhAPwT9b6yeQnu6P5aFErn78kNEBXmybRs8nPEhoAKMcVIT/ZB53Kxa0hNEDXinradJKwAEA55gv1k33/UdRV7VMIDdB1ojYY+VmoiAAApdku5Cf7RIveR9VKPUhogK4yRcbvlqq7FS4gNABQnn8J+cm+0QU6wxExX0FogK7xgbC5EwBU7j9CrVkfac3Q9g0bdLHfdEIDNN6zEdfcLYQFAMrVK+Qn+2xdhxuUiYQGaCytqXuv7Xu/k7AAQPmeyTFQfoLwlWJbROyPEhagkXTXuvZd5Z4nLABQjSOSPT/5r4SvNFsjzsE+wgI0iu4Yd01ItwAAbwwL+cl1sV54HAs01aygXZWx1S2onw4AFRqQ7GkXewhfJTR3sf2x7A7CAtR+kNy66ZPOKi8kLABQrU05BsorCV9l5gbth7bz8QJhAWppnoxNt9At66cRFgCo3vtCfnJd6UYEh9vOy37CAtSKloBsfUL0KiEBAH/8lHGg/A2h88a6th9arYbRQ1gA722Q+3XSfw4HzQAAT/QJ+clNMT0cIOu5uRmeWwD+mhC078Pv7Dsy8oQIAOCRPPWTyU/2ky70Y3tboB50O/rFhAEA/PRRjoEy+ckAAABoJN3++BchPxkAAAAYg/rJAAAAQIRNQn4yAAAAMM4RIT8ZAAAAGOeKkJ8MAAAAjDFfss8m7yV8AAAAaKrtOQbKKwgfAAAAmuqokJ8MAAAAjJM1P/kMoQMAAEBT9Un22eQXCR8AAACa6pmMg+Q/gvYQ4QMAAEBTfSSkXQAAAADjDGccKO8gdAAAAGiqhzMOkn8P2t8IHwAAAJrqxYwD5c8JHQAAAJrsu4wD5acJHQAAAJoq67bVmtM8kfABAACgqbKmXbxN6AAAANBkZyRb7WQW8QEAAKCxHgoHvWkHykOEDgAAAE22TbKlXawkdAAAAGiyoQyDZK2QwSI+AAAANNZfJVvaxROEDgAAAE22I8MgWRf+MZsMAAAAL/QFbXvQPgraaRnZDW9v0FbkHLT+JOQmAwAAoIZ6w8FxXHrEN0Hrz/DaKzMMkk8Ls8kAAACo2GDQbhkHsL+Eg+o03pf0dZPnc1oAAABQpacl/SK791O8vi7i+73A1wcAAACc+7tkq0TxS4pj7Mnw2uzCBwAAgMpMCtqPkm0DkD+Nx9DZ5FspX3c7pwYAAABV2p5jkHzLeIw9KV9XFwuygA8AAACVylKurXVAm+QvMpJGYX1NzWMe4LQAAACgSv05Bsna/mk4xpGUr7mD0wIAAICqPZNjkKwzv70Jr78i5Wt+IqRcAAAAwAP/yDFQTpr51YoVw5JuY5FJnBIAAAD4IO0GIKPtNcMgOU3u83cyUhkDAAAA8MKhDIPkMxKfHjGQcpD8DYNkAAAA+GaHuEu50MHuHkm3+54OkqdwGgAAAOCbPkm/I98v4WBZF+qtDP98RNKVgNP2LwbJAAAA8Nknkq9EXJZNSp4m7AAAAPCdLry7UtIgeSho8wk5AAAA6kIX4F0rcICsA3GdRaZGMgAAAGrnoaB97niA/GPQtjFABgAAQBPoAr3TOQbHWhpOy849xgAZAAAATaS5y9tlpKLFv2X8Lnu3wkGx1lV+W0ZmjvsJGwAAqMr/AxnT6Ur8NMABAAABHHRFWHRNYXRoTUwAPG1hdGggeG1sbnM9Imh0dHA6Ly93d3cudzMub3JnLzE5OTgvTWF0aC9NYXRoTUwiPjxtc3R5bGUgbWF0aHNpemU9IjE2cHgiPjxtbz4tPC9tbz48bW4+MjwvbW4+PG1vPiYjeDIyMkI7PC9tbz48bWZlbmNlZD48bXJvdz48bW92ZXI+PG1pPkU8L21pPjxtbz4mI3gyMTkyOzwvbW8+PC9tb3Zlcj48bW8+JiN4Qjc7PC9tbz48bW92ZXI+PG1pPkI8L21pPjxtbz4mI3gyMTkyOzwvbW8+PC9tb3Zlcj48L21yb3c+PC9tZmVuY2VkPjxtaT5kPC9taT48bWk+VjwvbWk+PC9tc3R5bGU+PC9tYXRoPlcEMD8AAAAASUVORK5CYII=\&quot;,\&quot;slideId\&quot;:480,\&quot;accessibleText\&quot;:\&quot;negative 2 integral open parentheses E with rightwards arrow on top times B with rightwards arrow on top close parentheses d V\&quot;,\&quot;imageHeight\&quot;:24.756756756756758},{\&quot;mathml\&quot;:\&quot;&lt;math style=\\\&quot;font-family:stix;font-size:16px;\\\&quot; xmlns=\\\&quot;http://www.w3.org/1998/Math/MathML\\\&quot;&gt;&lt;mstyle mathsize=\\\&quot;16px\\\&quot;&gt;&lt;mover&gt;&lt;mi&gt;n&lt;/mi&gt;&lt;mo&gt;^&lt;/mo&gt;&lt;/mover&gt;&lt;/mstyle&gt;&lt;/math&gt;\&quot;,\&quot;base64Image\&quot;:\&quot;iVBORw0KGgoAAAANSUhEUgAAAD0AAABKCAYAAAAIRVyQAAAACXBIWXMAAA7EAAAOxAGVKw4bAAAABGJhU0UAAABJzyRrqgAABJZJREFUeNrtW29EXlEYPyXJVMzM6sPErMm0PpWZycRUkklMtuxDog+ZymzLPiQrbzL7MJnIJEmyJDPTl9mS9CHGMplEZR8mFUmS1Nb23DmvHde95znn3nOebvU+/FTe+57n+Z1/v+c898QYvaUCugAF/GcqOwXWCvgj4MlJJpvKCf92kXb+fnrSRjwJUAtYcZF1Y5k/l3TcCZcD5hCybnwFlB1HskWAz5pk3fjE24m85QJGQ5IVccjby40i2SxAL+DAIGERB7z9rCiQzQR0AnYCELgWoKMcPx2AjKOSn2bAhuZUfQu47LMkDjXa2uD+SWROVX68NqVCpO1C/pxOu9Zljkp+yvj3jlTmgsiPMwL3Q4xAfEYtU8tcEPlZBzQZXGupvL112zKXFcFdNYO3H0QlsmzJz4UI5wOeA2JSfqgzv8Ay12VBfqgsiMzF4lNmhx3v04+qzO2IS7HDovxQn9tlMtfh3h03LMsPZYrsJXPrXurSHIWk3qLMNfn1UIxQfiiPvbHTUnVNWMISlrCEYeYcPKoB3YBxwDYgXbONq/yUN8m/vw/YBcwA2gDnjjLbKQHUAfp5gHse6d6MRpv5gAmFvHkNcN02wfOAKkA7P8b90DjJtCq0n8KThl8a7W7aTJ7usnDF+Tyk/WzAbMC2X9gi7UyjIT7CHwBbGkEtKkzntRAdOk+5nq/wDsCCeol05qbw7BKgkY884zPkG9L+3lFsZPtIUDd9vlvkmjGdfF17dUykSDMuJ7I6lN8sWROOrpWS9pMR0tvUhJOR3bbfRwXiO78z0jcUfGDSRWrY1KvyWA7T/DMn0ShW8JGN+PhJTbpdEsy+xxodED6vUPRRgZBepSY9KQlm1PVsvfBZi4aPh1HayM4g6/mB8GyBkJ4OafoZCpkHGLVqSSBOZ5wVOmdBSCTSNP1gOt1DSfqNJJApj+d2uFTpziYs+amkJL0oCSS+Zqt8pruqVSGE930SGmvnZVkwl7gexxOQkYB+ehA/HylHuUESyBx/ZkzQ0aAH/gWE9GNK0mOSQJwcukb4uzSgj2yF9ZxPmXrK3mpWsP/vwXpD+KmLUvpZjKSEw/z3lQB1MdFGENKDlKSfSwIRS0jlIf1ghYoaStLTCmttLKSPIqR9MfmxbukKhTtHO3NC+nmG+JiNSuqpUh5SNezeSCcl6X6FUQ5bkk1RmE23KEljF19fG/BxB/Gxy2WTrPoZtr6tYq8QH6OUo9yIBDNpyM884qeBkvQ4EkydAR8qqedFytRzDynZpBnwUxulKkkJEsywIT9Y6klaJYkxvVJvUFsN6aeeqZWVlWyWoHqRHrJKEp+NWyaWWiaRhFQy/Laxn+UIx1kju3sNEkytIdKPED9tkhkyb1rDB4hOO9gm5leBib8uXuKz0vrmMmlws/yCkPa6y9knpKYFpgLJQwJpMUh6F/Hlzrd7LSyxf9bE8FKvKcNOVvHLOk4xcIpZvHPyThLEd8O+dO6xWDt8JDP51QrTPTymSXiCWXi7cZv4IF+qQXiQWXqd083k/+Viw/oYfr+E9GhJZff4RrXLT2/OWn/PlSLThsO/nQPPcG5HIn4AAACDdEVYdE1hdGhNTAA8bWF0aCB4bWxucz0iaHR0cDovL3d3dy53My5vcmcvMTk5OC9NYXRoL01hdGhNTCI+PG1zdHlsZSBtYXRoc2l6ZT0iMTZweCI+PG1vdmVyPjxtaT5uPC9taT48bW8+XjwvbW8+PC9tb3Zlcj48L21zdHlsZT48L21hdGg+ywSuEwAAAABJRU5ErkJggg==\&quot;,\&quot;slideId\&quot;:480,\&quot;accessibleText\&quot;:\&quot;n with hat on top\&quot;,\&quot;imageHeight\&quot;:8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i&gt;&amp;#x3BC;&lt;/mi&gt;&lt;mo mathvariant=\\\&quot;italic\\\&quot;&gt;=&lt;/mo&gt;&lt;msub&gt;&lt;mi&gt;&amp;#x3BC;&lt;/mi&gt;&lt;mn mathvariant=\\\&quot;italic\\\&quot;&gt;0&lt;/mn&gt;&lt;/msub&gt;&lt;mover&gt;&lt;mo mathvariant=\\\&quot;italic\\\&quot;&gt;&amp;#x2207;&lt;/mo&gt;&lt;mo mathvariant=\\\&quot;italic\\\&quot;&gt;&amp;#x2192;&lt;/mo&gt;&lt;/mover&gt;&lt;mstyle mathvariant=\\\&quot;italic\\\&quot;&gt;&lt;mo stretchy=\\\&quot;true\\\&quot;&gt;(&lt;/mo&gt;&lt;mrow&gt;&lt;mover&gt;&lt;mi&gt;j&lt;/mi&gt;&lt;mo&gt;&amp;#x2192;&lt;/mo&gt;&lt;/mover&gt;&lt;mo&gt;&amp;#xB7;&lt;/mo&gt;&lt;mover&gt;&lt;mi&gt;B&lt;/mi&gt;&lt;mo&gt;&amp;#x2192;&lt;/mo&gt;&lt;/mover&gt;&lt;mo&gt;/&lt;/mo&gt;&lt;msup&gt;&lt;mi&gt;B&lt;/mi&gt;&lt;mn&gt;2&lt;/mn&gt;&lt;/msup&gt;&lt;/mrow&gt;&lt;mo stretchy=\\\&quot;true\\\&quot;&gt;)&lt;/mo&gt;&lt;/mstyle&gt;&lt;/mstyle&gt;&lt;/math&gt;\&quot;,\&quot;base64Image\&quot;:\&quot;iVBORw0KGgoAAAANSUhEUgAAA6QAAACuCAYAAAAhzMAmAAAACXBIWXMAAA7EAAAOxAGVKw4bAAAABGJhU0UAAACEKvHVpwAAJBZJREFUeNrt3Q+EFV0fwPGfJHmsSJIkkSQrWZI8kkSyspJIkuQRSZIkkiRJ5JE8kkiSJJEkSSJZySORJEkiSZLESpKVeN/5vXf27e7dmXPOvffM3HNmvh8O75/2ztxzfvc3c2bOH5H6upCUPgEAkHMBAABK9p+kvEnKEqoCAMi5AAAAZd8caRlNyj6qAwDIuQAAAGXfHI2VO0mZSbUAADkXAACg7JsjLZ+SspqqAQByLgAAQNk3R2PlRFImUUUAQM4FAAAo++ZIy+OkzKOaAICcCwAAUPbNkZavSdlCVQEAORcAAMCnTUkZcbxJYv88ACDnAgAAeDVXGsPEXG6Q2D8PAMi5AAAA3h1zvEFi/zwAIOcCAAB4tyop7x1vktg/DwDIuQAAAF5NT8pNxxsk9s8DAHIuAAAo0X8qVkabyvekfEtLO5/B/nkAyLnkXAAAwM1Rzwr75wEg55JzAQAAN0c9K+yfB4CcS84FAADcHPXs5mgzIQKAnEvOBQAA3ByVPXxsLuEBgJxLzgUAANwclVmOCwtsACDnknMBAAC69EdSLoj7FgSrqDIAIOcCAAB0ayApbxxvjG4Jm7QDADkXAADAg0NJ+eVwU/QzKXupLgAg5wIAAHRrTlIeitsT+tdJWUyVAQA5FwAAoFubkjLieGN0URpznQAA5FwAAICusc8dAJBzAQAAgrw5Yp87ACDnAgAAlH5zxD53AEDOBQAAKPXmiH3uAICcCwAAUPrNEfvcAQA5FwAAoNSbI/a5AwByLgAAQOk3R+xzBwDkXAAAgNKxzx0AkHMBAAAAAAD+b21SXgrzjIkBYgAAAABAyXR4tw7zfpqUPqqDGKA6AAAAAJRleVJ+pR2SB0mZSpUQA1QJAAAAgLLsk9+rM99NymSqhBigSgAAAACU5XJTh+Q2HRJigBgAAAAAUBbtfAzL+LdkDN0kBogBAAAAAKXQBW2eNnVIHgqL3BADxAAAAACAkkxPyvOmDon+59lUCzFAtQAAAAAog+5H+aKpQ/IxKUupFmKAagEAAABQhvnyeysQLaNJ2UG1EANUCwAAAIAyfGvqjIyVa9IY0gliAAAAAAC800Vszmd0RJqHb66nmogBqgkAAAAI2x3DTX3sRfeqXEgTEwM0MQAAAEBnpBdF5xheSMoCmpoYoKkBAAAAOiO9Kn/S3MQAzQ0AAADQGSmz3BK2BCEGiAEAAACAzkiJ5UlSBmhiYoAmBgAAAODLpKRsN3RCRoT9KIkBYgAAAABAgUYzOiL3kzKLqiEGqBoAAAAARRnI6IgcoFqIAaoFAAAAQJGmJ+VlUyfkS1JWUy3EANUCAAAAoEh9SXnc1BF5m5R5VAsxQLUAAAAAKNLkpDxo6ohop2QG1UIMUC0AAAAAinazqSNyLyl/UCXEAFUCwIcpTQUAQM4FWv3d1BG5S/wSA8QACqbzlLck5VJSHiblqzRWdf6ZlO9JeZr+f0PS2IYIEbkv1d18ubn8SoN2rPxIyre0PCVwAZBzyblwtr2lIzKZKiEGqBIUZHFSrqQdT9dr0Hth39uonK7JzZGpDBEGAMi55Fw4WSq/95rUuYNTqRJigCpBAaYl5UKX15s70nizisBtrPmN0TAhAICcS86FE30L9jZty2fpDSOIAcC3/qS883Td0VE5fVRp2ObU/OaonxAAQM4l58LZzvRGcSZVQQxQFSjA8qSMeL723KBaw/e1pjdG52l6AORcci7axhxgEAMowtykfG65drxJyrGkrJPxbzp1Ea3VSTkqjTmjtmvQRqo3bDdqeGOkq3HNpukBkHPJuQCAIDxuum58TMrWNh6QHJLGgnp516EXVG/YDtfw5ugIzQ6AnEvOBQAEYa+M39O2k8WINliuRSup5nAN1ezG6IOwIhwAci45t7Egy3pCEgB6SofifkmvGTeluyHhRwzXo1MdfN50rhPlmGK5mfgR2fe5bPk+W2lyAOTc2udcnU/0SRp7280nLAGgZ47K7xVxu32AqdfYDznXo3sdfN6t9G9vS2NhQhToteWGYmEk32PA8j2e0dQAyLm1zrkzZPw8Xt1HkX3qAKA3dCshXchI1xqY5+kzj+dck7518FkHmv5eFyXcQpMV56rlpmJTJN/joeV7rKCpAZBza5tz18j4FRyvpjdD+E1XrdS3CPqmfjQp95PyJ9USnDKG2/9KY0A7Cl/SWLiWlDPpTfmSCtdv8xDSrDJE23qj27zoG82DnnN91vce7fDzBtPO7NjnXBKm/xVil8S/XP96y3e4STMDIOfWNueeaDm/s4ThBKa5V39RPUHRhyk6hPCtmFcWLWMFbe3I6BD4Km0Fc9Lwne/TtoXweYypOd/pZxefqSOCmh9o6qq9c0lFfv1pCcpHgZ+/BvEbw/lrAC6gmQGQc2uXc3WI7oOW8ztNCE4wKPY3KgNUU7D6k7IvKe962IH5lD7UiP3N0fw0h+X9Dvpp2yj4GrLbTDugzXueageV0Zeeby5+WW4uQn7ydcDyQ/qbJgZAzq1dzp2fcRN3ivDL9MDhpvQa1RQ8HWr6ss3OxnBSVkljMZjWPKUrUa9Lyp6k3BG3N3Y6/HJtxHV43fDdztG20bRt1vk/9PC5s1s6pToMmFV4PfrXEoTLAz1vXYxixHDeI+mPDgDIufXJuVp/n1vO7QJhl2vU4Wb0G9UUhV3i3mHRkQ7tvPWaJY15hi6ffTjCulsu5iGsM2nbKNo2bzV7X6NjtFP6seWzWezIk/OW4NsZ6Hmfspz3PpoWADm3Vjl3tYxfgIJ1BPx0SEeppihsaKPTsqfDY6zJ+I1lleOR1d0zw3c5RNtG07Z502J8PuhdJBMXvtpM+uneFkvgXQnwnHU4lmmIwSup1iR7AORccq6ZDk/73nJeT4QVEW2GHW5A/6WaorCxjU5LN/sqDjoeI5ab9K2G76BD/6fQttG07UEpZxuyFRnXxCFSUHf6LUH3KsBzvmU5Z4ICADm3PjlXn363PtnXYbuzCDerTRXqWNTddsfOxHMPx7rocBx9ixT6Xr/a2Xxv+A5baNto2nZSTlsWNfe1dRi1bpm1lDTUnR9iXmFvSkDnulLsE7kBgJxbj5w7TybOGf2Vnjfc/GNoX1YmjodLR8LX4mMLHI91NPA6O2o49ye0bVRtuzvjHG8UfMxrMnFV4tmkos7dsQTduoDO9ZnlXBfTnADIubXIufqEPmsbmmOEWNs05u6mD0t0tWfdgmgj1RIVl+HXWtZ4Ot5Tcds2JFTacfhuOPeltG00basrEbcuNlTGKJnpGcfVBxmTSUedOWEJukOBnOc2y3lepCkBkHNrk3NvSznzhYDQTZL8PTRbhxX6mu99wbGT9GegdWY6/2u0bVRte6rAzrnNUMax/yEldca2eteNAM5xasZTiNZluXlNDoCcW4+cm7V4RS82rwdCYBtaX8Sq09scjxnirgeLxbwf9FzaNpq2XSq9354ma52FtaSl9s2wBNznAM7xqOUcj9CMAMi5tci5SyR71V+eSqOujjl2IHZ5PKbryq+XA6yvh4bzPUbbRtO2+uD0dcs5Xe3BeSzIuCbpA91ppKb2fbQEXS83BbaN8/8gLO0PgJxbh5yrQ9JeSvYb2xmEFWrqiWMHwuebP9e9MW8FVldDYp4X2UfbRtO251rO51EPr01Ze4yfJzW177ol6Hq5uIFtLPt2mg8AObcWOTfvze0JQgo1Nc2x8/DG83FdOy13AqorfaD1Wsp5y0jbFqt1yyrdMq2XW9EszKmjZaSo9uyX4peS7sRiKX7PJQAg54afc/UNwKhkz/liz1HU1WbHzoPvIe1bIuyQmvLuC9o2mrZdJOP3ntYRR3MCaK97wkJ7XRu0BN3dHp3XQ8t5raDpAJBza5FzL+ec01XCCTV22bHzMOj5uEccj3sjkHrSt2cjhvNcTdtG0bbajm9l/JoLCwJpr6059bSVNOVON2L/JeblpMs2JOWtKAYA5Nxwc25/iTdjQEw+OXQcdBTBJM/HvS5unZbTgdTT3xLeA0Datj36PR80HV8fMCwJ7LqetUXP2wLaqNJeSDgboNvG+f8M6IkIAJBzi3VN8ref4UKPuhpw7DjcLuDYXxyPvSGAetL5fXkPAPV/X0TbRtG2V5qOrUN2QxwleSunrnaSrjpr6KyypcRz2Sthzq8CAHJuueZLHBvYA2U74Nhx2O35uKsdj6sjPaYEUE+3Jfw3uLSt2amWzujKQNtth5Sz8FSl2TbCvVDSeUy3PJ3RV/Ts7QOAnFuPnHtKWGW9TJO4xkbjgWPnwfcbwNuOxz0VQB2tNJzfVwl3uyja9reDMn5UzMqAf5OmB6gbSFlullqC70lJ5/G35Tz217R9ViVlTU4ZIHxBLJFzK5hzJ1s6y/MJo67o6sQ6d1jfxujiULqKsg5hvEHVBG+ymOehN89f82mFY4dFO3szA6in54ZzPEDbBt+2u1o6o6si+G3mzf19SNpyo09FfxoC8JcUP1dnvuVH+EbCmy+kT6fW5RRfi21MlzDepIBYAjm3TBsN5/aFEHKOM52PvCF9uKArdw5L9hY6dX/wGxPXvSLPeTxmX5oTXI4bwsqiOyK7n6Rtx2ve9kaHCK+O5LdpWhRqIanLTa+X/L9hOf76yALvSQE/yqyykdCtBGKJnEvOHe+mhL+dRGj60np7JOP36mun/Ek1Bu+slLvwjL61u+d4zBDW+fhDGvtTxjh8krZtPIj/1dQZXRPRb/Owof5OkLrcnJFyJ083W245dqivuk0XfF+T5U2Ln+gPdjqhWwnEEjmXnDv+Jsn0Bvkk4ZNJ58SNNhWXoX/NRf+GlYvD5/I262f6O+qWXhfuR9QZVUcN5/iItg26bVemndCxzujayH6bpjfc70hdbjZZgrHIDcifWY69JMD6WmI55yFPxzHtRfWMsK0EYomcS84db73l/DYTPs50kSJdtfmtw03nHaoreAscOxA+9tdcld5Eu6y6GsoiY3PEPCR9CW0bbNvqOhZf5ffDsbUR/j7nWOpzGSnMbp6lEotatnir5biXAq2vPWJ+2+RjSezF0vsnVtuks2FfIRYhlthOiZwbRc61vT1eSfh0FG+2N6ZHqKbg7XS83u3r4hi66NqtNjpHIS0wdjnC+0natrGOxuemzuhgxL9RU549RgpzY5tzMtXz8fRG+73lycycQOvKNP/qsadj7JNy3pzRISWWhkh/5NyAcu5zS71MIXQ6YnszvpoqCt5Nx+tdfwcdAl159qnj5+vWJKGtejoQ6f1k3dt2tvye8/sz8s6oMo1GeUoK8/Nj8H3TethyvKMB19V3Kf5t0x0pfg4BHVJiqaxYAjnXtdNsesI8Sth0bNiSB5g/Gjbb6txjRW/u+zKKjpRZk+YVvbbrfpL6QHTE8RqqN9P6Fj3ULZceRXo/Wee21S1k3njujJ7rcYya3kDrtW0qqczuiJQ3nEf3QPtm+dGF2mi2PQR93ETaFvUYLum70iEllkDOLdMaS518IGwKefh1n+oJ3uoSr5d646wrvOuqrzrffUbgdbPJkjOm0rbBta0uqvS8qTO6zsNnjm0XtrSHbXlZGJHWtSFLJfpcav+85Vh/BVxPe6X4OX+DEsZcHzqkxBLIuWXaYTnP24RNR2ZIvCOS0HCixOvlv9JY32BGBPWiD11NwyS307bBta1uzfOw6V7HxzZj09OHD2963JYnybXd67NUoq/NyPstx3keeD3dtPzQfTglYSzqQYeUWAI5t0y2p8vXCZuObLDU6yBVFDzbHOAiir650sWAFgVcLwcl/hXk69S2zXuf+uyMjnVwj/e4LbdLeQ+aK822DPRcD8ew7XsU8g2yjvP/IcXP+TMt6vFDypvrQ4eUWAI5t0y3Jc6V10N3QphHHrNZjtc5fWAzJS1T04de2uHQLTR0RIZumbQ/ffCji9eMtnENvSjhvTHV8zFNRVhB2wbXts0LOe7s4nOmpO2rayM0b2vX6619bFu6Me3E0VVLRW7s8vNtwwdvBV4/tg3lh0pITjcJ00oglkDOnei95XzPETIduWeo00dUT/C2OHYs2h16rw8k11jio7l8lrD2hzxTgetbndr2ghT74uF1AO1pm4rzS3gR4GSPpSJPd/HZ2gAvLY20IPD62W85fx9PmTdb2mAvYVoJxBLIuRONFlgfdWVbwfNkBb7j3PRhxef0u+qcQp2uMKMibXjN8Ya8mxEV+mbnm+NxQrh2LJL8Fbk1BubTtkG17SkpfiRcCPt8Djqc5wKB1Sqx708U4o1XWUzDyf4tKTktJkwrgVgCOXdix8l2Id9ByLRthVR71UddofSr5L/1GahAG7ps3+FjMZc/xTyVpLns7HGd3JXip7zQtn4cknKmZvUHko9s58mcfQeTpZg94HSs+xfD5+oPMvQnmZPE/PTex1NmXXnM9CT7CyFaCcQSyLnZMWu7kG8nZNp2QIpfzbtXZjvc0H+WuN+ULnO8Gfc1nL2dtSN6Nf98jSW3TaNtg2nbXSV1Rl8GlJNs57pR4OSppSI7mTBsWwZ5fwT1slKKf8ps++FeIzwrgVgCOXei6Q4X8m2ES9tMq3k/jvy7/eN4sxrzsOTDjt9xg8djPnA85rsePdAwTUXYQ9sG07YbpLyFK0PZwq7P4Vy3cllyc8nzDcE8Mb8N0qEIkyJPHL7m/L2QePdnBbEEcm6RD2rokHbGNEwv9jm5bx1vVt9E/B2HHb6fXjemejym65s7LQdKrg/Tw9ZXtG1QbXu2xA7pwog6pNx/Odoqfpfdt81j2xBJvZjmK/hYpXCVFDupHcQSsUTODTnnrqFD6t2ApT7XR/79fjrerI5G+v3+EPOQ/rHysIBjP3es2zK3sbBNRRikbaNt26pwmXrCWgiOFlsqsp2Nhm1bW/wbSZ3YVin0sRGv7UnZW0KzEoglkHOzuSwGQYe0PaaFrX6lN/gx++J4Yz0S6ffb6Pj9jhZw7KPi/nZqVUn1YZqKcI+2jbptq2KKQ50ep5rcjYqfIYVFzI3qBdsbp26fyi13CGA2hK8GYgnk3Gz9dEi9u2GoyxcV+H4XHW+qL0b6/Vz3bSxicaFBCWu7jfmGPPlLwlhhlbbFVOENqVd3LZW5xuEzbJv9xnRTfMTwPX5K93P+XCaZsypXNRBLIOdmc5l7wyq77fkqxa/c2UvaSfluiZnvEs+elK1c5sjqHOEi5oS7vOkZKzdLqIvrFYtl2raamEPq2d/S3ca5GuzvLT+yORHVxz3Ddxnu8rNXOiaF6YRlJRBLIOdmmyw8WfbJ9sa5Kg+mBg2d0q+OD3NCtMgxn98o8Bxc5+g+L7guTCN/viVlJm0bbdvWsUPKKrttsI1tv2r5+4NS/pj4Im+Sipzz90x+T1wnIVQbsQRyrpltkY+zhIqzHVKfB1P6BlSH5X5Jc6xuWfGPxPXgu9Uexw7DrgLP4ZuEMUfXNBXhIG0bddtWjcv2ZYxSa4NtY1fTylszLIH+UfwuYV0028qPa7v47L+afvCm5bFPE5KVQCyBnGv22VIP5wkVZ6bVll9RPcG77dhhWFTxTotpFfJe7YNK2yKPy0i1QarJ743BtJy/OyPVGjt9TMxz/jod36+v9T+ln7M7Ka8Nxxnq0XffJuXtIVV0IZZ6G0sg57q4IyzI5csnqd4iP3VhG01T1rYcP6S324PYpiJspm2jbduqWutQpwuopvbcsFRo1o2tzlkxDbmKcbigaZGYB1187qmmOjFt+9DOCpt0SMPukNY5lkDOdXHZUgfXCRMn8y31uIkqCprrKqiXCzyHSW1cX28XdA6HJf5tA2nbehmy1OcvKWahqko7JO3PSbKtFLk6widZv8T/vKwlTZ+xTMx7Qg338PvTISWWQM4t017L97lLmDjZaqnH2VRR0E47XteKfEPouvBOUZ0njVHTCspLadto27bKNlnq8zNV5L+X37oUtG1+3K0KPsnqZPU+fTLyIv37C+n/9kLCXIyEDimxBHJumdZZvtNHwsTJFUMdvqV6gvdCer9i+uY2rq9FLL5j2qfzKm0bddtW2fY2r+NwYNun6HvLv38p5lfUMY6ZPiH+5/yNvcHSieK6GMlCSz2vokNaiQ5p3WMJ5FwXf1jqYJQwcWLa45A3HmGzLXA2Vp4VfB4X27i+LvF87MWWHDCHto22bavumKU+WViyQ68sFTsv/Xc7K9oApu0z7nfwecvk97DNben/ZpojUdSmyHRIiSWQc2OtgymEidEsS/1toYqC9pfjNe3vAs9BrxVfHM/jXQHHHzYc7xhtG3XbVp1tHQTm73foikPFNq/wmbcx9YwIv7vvOX/T0h936wI2pv21ej3kjg4psQRybtnOS7XmxZbNNhxvHlUUtGuO17Qit47Y0sa19YjnY5umLnxK8x9tG2fb1sEtYf5+IWxP4XW/w+OWf3Mg0u9um8s01GGQfm+6IZhnOcZuw+fpkJU3PG0hloglcm5Fcu6YjdK7xT6qwDQcjy0cwqZvr1z2h9RpHkWumO46z1GvQTM8f3/TtmU7aNto27Yu3gnz9wux3BKwuqXAqOH/fyPxDhM8Kf6eMjevnrmn6X/fL51tiqxD1h6n/2YDYUosEUvk3Ark3DFTxbxP30nCxMg05Pkq1RO0FY6dhfsFnsNucX+DdtjzsU2rbL+gbaNu27o8UDKNhjtHFXVXuT+l82GSMd/g/mv5bq7DRjYbEo1pXqHpSfbYkDaGYRJLxBI5tyo5t9kdYZXCTkyzxMdfVFHQjjr+zotaMV33Nf7ueA4vxe/DL43dEanuUP06t21dLLDU61qqqDuPOrwx+jfi7zzF8pRDy0qHzxlsurnURDur6f/7w3KMvJUQd+V8HoilqsaSXkiPpB0RXYxhNK0LnSupm3YfqNhvoY45t5Vp6fwvpJVctuHOC6mioD1x/K2vK+DYOrftg+PxRwqIpb+l2msg1Lltyb+N4dp08rt0rsObo5iXil7v8P0OWT5jSMYPrRtq8xhZKyGubvr/NxKaxFLFY0kvzI8d8412UE9KNVZgrWPObfWHmN8UzyG1ZDpLRz5as9v4rfveo3K+mOe+tc4tXFnA8fN+77FuYUXb1o9pe78LVE/32lmRa6xcivw7n3b4jrpB+8ycvz/U8m+PZ/wb27zC1gQ8IL+Hs7CPHLFU5VjS8219S/gwzUVjiyzoog+r0lzT/O+eGOqSnBsX0+I8LGyU7bmhzq5RPUE70MbvfaHnfPNV3N+e/VnAdzetTHqato26bevENNWEuvV0c9jOjVHMmxaPeer4XXU1OB1KOSkt6zL+9k7OMW6K+zYlukn0Z/m9aEkfYUksVTSWdBXFHy0XSdsb3NZtLp5H/hupY87NsrRmHfBu2Ybu76SKgqU5/20bv/lDHo6pDybvtnFMzavzC/juKy2dpBm0bbRtW7ff8KihfuHJjzYC+1jk39V2UW+nPDPcGL8X+zwCfQu0q+kJl45BZ2w/sVTVWDojE/ecW+T4t61via+Qcyshb8j2J9LLBLah+4upomC18wbtP2l+6GSuoa5grfuLD0t7D7yOSnHz354Zjr2fto26bevEtIoyi8l5dNsxuGPftFht8NSB0DdepqGDnaykuY5QJJYqGkutb3m1w9zOnMi+jE5czKsy1inndtrJGiDFjHNKzAtqIEwbpfOVte8lZas0Htw1dyr0P+sD0TXSGEGisfGgzePov9U5yXML/O6mxcuqsIVVndu2bo5J/i4HdPg9Ou4Y5Dsq8F3PeOhAPBX7PLYfbX4mT1iIparG0jVxW4jJ5mrLZzwm51ZC3kbuJ0gx45hWZ75O9QRFb1B1C4ib4uehpc+iw0t1VfPZBdeBvtH7aDiP9bRttG1bR3nXqb1UjV8ub3peVOS75i0K8dzxB69JyOWNxdk2nmRtIQSJpYrGUtZbnU4XX9ma8VnLyLmVvf58IMX8nw7JN00P4KYoDDp886l0t9ew76Lnom/YdOjm0hLrwrQv50PaNuq2rZslOfX/Tng76t10h8BfXYHv2SfmzYovi3ml1O1t1qltwRvdnJhhacRSVWMpqwOpy853uqdo1uIY58m5lZC3h98QqeZ/1llipZ8qCsKdkjsko2nRtQNeSWMqgD7w0zn3m9NOSi9umOekub5KW1jRtvX1T04bsT0jOmba1Fa3mJic/tg/pYlA5+XckMYQyE72P9TP2yeNDe1/pJ/5MU0qBDKxVOVYWiTZQ42PdPGZU4XFb6pqIOe3NEzV/I9p/7uPVA8Cc0nYrxHVMC3n4coDqgbdyBv6qMMeeNIEYskP/f5Z8y10if9uF+hx2YcVcbqQ077LqRrjyprc4CMk+vZzNKfo2z7mNyImWUPPtYPKNjroSt6k5LtUDYglbw5LcduXZH3uJqq8EnQ/ws9SjflmPunoCNO8tfWEDgB4N1Oy347upmrQDdOcrYNUD4glL+ZJ9ubRuiDLLA+fn1XnpwnJylhPp2uCQTHPM5tM2ACAd1mjdu5QLejWJsNFfQXVA2LJi6tS7LYUWZ99jZCs/E2ArmbYV9P6MM0fvUK4AIB3KzLy7XtpjOQBvN/kjD1hZv4oiKXuLTbcOK/x8PlTcj6bxQWqRTeFzxoSf7am9fHY8LtaS7gAgFf68PNdS67VRRqXUDXw4XXOBZ3X7yCW/LieUy/vPX3+tJzPHyEkK0cXjPgixTzYiInGfN7+o+zTCgD+ZY30YgsyeDFL8p8wH6J6QCx1bYGhXk56OsaanM//TlhWkm6f1LqYz2fxMxc5FpsNv6tjhAgAeLU7I9fuoFpQxkV9JdUDYqlrpw31MuDpGHkL3owSlrX6vekQ1ros5HMtJ+b1rekcwgMAvFktE0ekHKBa4NMlYc4fiKWiaOfgW069vPV4nG2GTi+qa5fUcyGrSYbf1UXCAgC86ZfG9J/mPLufaoFvb4Q5fyCWimJ6a+xzS5ZTwhvSutqZ0e4nIjp/XZBrQ/pbcR1Jsdbwu1pESACAF7pd3SdhmC4KtlCY8wdiqUi3pNjVdcfkDV9kDmk9bJE4h1PpYhitT95fJWWu5e8u58T7JUIBALzQPPxRxq+mu55qQRF2CXtGglgqig7X/ZlTJ5rYfQ5jfppznM+EZm2szujc7Qv4fAckf5Xcp4a/+yPnd6UPX2YTBgDgpTP6oSm/6lvSpVQLivKgpJtlEEt1tMHQSb/h8TiTDB1fht7Xi45UaN166WCg52oaPaAlb5P13Tn/njlNANC9fhk/TPdhUmZSLSjKdMl/On2D6gGx1LVzhpvtXZ47IXnHuUx41k6fTBzSeirA8/xh6ZBmPY3Xhy9Zc9WHaXYA6JpuKdY80oYttFA40xDLnVQPiKWuvTDUS7/H42wyHOcw4Vlbm1tuLHSe8ZRIOqS6GNdkx1yjc5xm0dwA0BVdrX9stNX7tHMKFO6p4WaAeTgglrozxVAnI56P9Y/hWBsIz1qbJb8XvNJtUhYEdG6PDHF7MOe7jGT8lpbQzADQFR198irNqzq6q48qQRmWGW4EGPoEYql7g1LO/FHbjf0MQhTSWPBoKLBz2mKI29a3o3pz1PrgSxfsGqBpAcALXfmfBU1RqjuGG4FtVA+Ipa7tMNSLz+049MY9b/7uG8ITgbtmyB36xH5K2nFtXahJF9lgJA8AAJFaZbhRfkX1gFjy4oKhbtZ5PM46w3EuEKKIgM5zHhXzAkfND1n+osoAAIjbEWmswJhVmIsDYsmPm4abap8Ly5wQ5o8ifrqlgO6ZqsPZP6UdVC1fpTH0/4w0hh0DAAAAcJA3r/OD5+M8k/ZWKQUAAAAAVNzXnI7iTY/HmC35b0ev0AQAAAAAUE95eyye93iM3YYO6RqaAAAAAADqKW+RFp8rDw/nHOMd1Q8AAAAA9ZX35tLXXpBzpZxtZQAAAAAAkfmZ01n0tfrw4ZzP17mrfVQ/AAAAANTX95wO41RPn/825/OPUvUAAAAAUG95HUYfBnM+eyQp06h6AAAAAKi32wV2SB/mfPYeqh0AAAAAcLGgDunSnM99TpUDAAAAANTWnI7j5C4/927GZ/5KygBVDgAAAABQ/Tkd0oVdfObKnM88RnUDAAAAAJq9y+g8bujwsyYl5WXG5w1TzQAAAACAVsczOpDHO/ysoxmfpR3emVQzAAAAAKDVXGnM72zuRL7o4HNWSfYWL/1UMQAAAAAgz5mMzuTyNv5+UVK+tPy9/velVC0AAAAAwGR6Uj60dCifOP6tdjo/t/ztR+HNKAAAAADA0bKkfG/pWJ61/M3epIzKxAWMmDMKAAAAAGiLbtky0tLBfCiN+aGT0n8zPyl7kvJaJs4X3UUVAgAAAAA6NTspNyV7L9Gs8kkaq+tOp+oAAAAAAD7oQkXHknIvKd+S8lMaq/Hqf76blFNJWS2/35wCAACgIP8Fn14nhZ5u7kUAAAMidEVYdE1hdGhNTAA8bWF0aCB4bWxucz0iaHR0cDovL3d3dy53My5vcmcvMTk5OC9NYXRoL01hdGhNTCI+PG1zdHlsZSBtYXRoc2l6ZT0iMTZweCI+PG1vdmVyPjxtbyBtYXRodmFyaWFudD0iaXRhbGljIj4mI3gyMjA3OzwvbW8+PG1vIG1hdGh2YXJpYW50PSJpdGFsaWMiPiYjeDIxOTI7PC9tbz48L21vdmVyPjxtaT4mI3gzQkM7PC9taT48bW8gbWF0aHZhcmlhbnQ9Iml0YWxpYyI+PTwvbW8+PG1zdWI+PG1pPiYjeDNCQzs8L21pPjxtbiBtYXRodmFyaWFudD0iaXRhbGljIj4wPC9tbj48L21zdWI+PG1vdmVyPjxtbyBtYXRodmFyaWFudD0iaXRhbGljIj4mI3gyMjA3OzwvbW8+PG1vIG1hdGh2YXJpYW50PSJpdGFsaWMiPiYjeDIxOTI7PC9tbz48L21vdmVyPjxtcm93PjxtbyBtYXRodmFyaWFudD0iaXRhbGljIiBzdHJldGNoeT0idHJ1ZSI+KDwvbW8+PG1vdmVyPjxtaSBtYXRodmFyaWFudD0iaXRhbGljIj5qPC9taT48bW8gbWF0aHZhcmlhbnQ9Iml0YWxpYyI+JiN4MjE5Mjs8L21vPjwvbW92ZXI+PG1vIG1hdGh2YXJpYW50PSJpdGFsaWMiPiYjeEI3OzwvbW8+PG1vdmVyPjxtaSBtYXRodmFyaWFudD0iaXRhbGljIj5CPC9taT48bW8gbWF0aHZhcmlhbnQ9Iml0YWxpYyI+JiN4MjE5Mjs8L21vPjwvbW92ZXI+PG1vIG1hdGh2YXJpYW50PSJpdGFsaWMiPi88L21vPjxtc3VwPjxtaSBtYXRodmFyaWFudD0iaXRhbGljIj5CPC9taT48bW4gbWF0aHZhcmlhbnQ9Iml0YWxpYyI+MjwvbW4+PC9tc3VwPjxtbyBtYXRodmFyaWFudD0iaXRhbGljIiBzdHJldGNoeT0idHJ1ZSI+KTwvbW8+PC9tcm93PjwvbXN0eWxlPjwvbWF0aD6DXQVFAAAAAElFTkSuQmCC\&quot;,\&quot;slideId\&quot;:480,\&quot;accessibleText\&quot;:\&quot;italic nabla with italic rightwards arrow on top mu italic equals mu subscript italic 0 italic nabla with italic rightwards arrow on top stretchy left parenthesis j with rightwards arrow on top times B with rightwards arrow on top divided by B squared stretchy right parenthesis\&quot;,\&quot;imageHeight\&quot;:18.81081081081081},{\&quot;mathml\&quot;:\&quot;&lt;math style=\\\&quot;font-family:stix;font-size:16px;\\\&quot; xmlns=\\\&quot;http://www.w3.org/1998/Math/MathML\\\&quot;&gt;&lt;mstyle mathsize=\\\&quot;16px\\\&quot;&gt;&lt;mover&gt;&lt;mi mathvariant=\\\&quot;bold-italic\\\&quot;&gt;E&lt;/mi&gt;&lt;mo mathvariant=\\\&quot;bold-italic\\\&quot;&gt;&amp;#x2192;&lt;/mo&gt;&lt;/mover&gt;&lt;mo mathvariant=\\\&quot;bold-italic\\\&quot;&gt;&amp;#x2227;&lt;/mo&gt;&lt;mover mathcolor=\\\&quot;#FF00FF\\\&quot;&gt;&lt;mi mathvariant=\\\&quot;bold-italic\\\&quot;&gt;B&lt;/mi&gt;&lt;mo mathvariant=\\\&quot;bold-italic\\\&quot;&gt;&amp;#x2192;&lt;/mo&gt;&lt;/mover&gt;&lt;/mstyle&gt;&lt;/math&gt;\&quot;,\&quot;base64Image\&quot;:\&quot;iVBORw0KGgoAAAANSUhEUgAAAQkAAABmCAYAAADYvWRfAAAACXBIWXMAAA7EAAAOxAGVKw4bAAAABGJhU0UAAABl/fwHSQAADb5JREFUeNrtnXFkXUsTwNd1RVR9REVUVaiIqE+VqKqKT6ioeKpKRFRFhYqKqidUPRX1lE9FVVV5IiIqSjwRERUioiqiRERUVYioiqgQFRFRod9O7+Z7t7fn3JyZs2d3z9kZ5p9Kz5y7d/d3d2ZnZ4RIv1QIFhZP5bv4zvP/EGmSuia1joeCxUNANEldk8rzP0RapO78GCshPkmt4SFh8QgQLVJ3pH6X+kkqz/8A+agAcaDvpVbxsLB4AomPChAH+l4qz/8SOS91vwQUc1KP8tCweACJ81L3S0AxJ5Xnf4ncLYEE6KzUSh4aFg9AcbcEEqCzUnn+l8hwCCiYqCw+gGI4BBQ8/4skr6BQCoq3HKNg8QASeQWFUlC85RjFzwLUXAgAxaLUah4eloyD4qjUhQBQLErl+V8kQM2lAFBwHgWLD6CokroUAArOoygRoOZyACi2pDbz8LBkHBTVUpcDQLElled/kZwSvx6NHug9Hh6WjIPiVMDR6IHy/C+SryGQAH3NcQqWjIPiawgkQF9znEKIrjKAONAvUtt4OrFkEBBdZQBxoF+kapn/kxEWW9oVPmMDTy2WgMU2GWGxpV3hMzYwJA5XiF8MCD4BYfEPEt9V/GKAegLiCySK9QIvDxbPIFGsFxgS4TomtZGXBounkBiTSpr/PkACMjLP85Jg8RQSkJHp5fyvjwCHbam3eSmwZBBu9RHgsC3V+/m/VwYQ81JreTqxZBgUe2UAMS/V+/l/tgwg+qXmeBqxZBgQZ8sAol+q9/MfLnm9D3EvrvIUYsk4IKpUGbsg94LnvyhcF58PAMSG2l2wsGQZEEeVK1EKiA3YXfAIFQrPzAQAAnYVx3l4WDIOCCg8MxMACNhV8PxXMhYAiHdSj/HQsHgAibEAQLyTyvNfyeMAQEDV7H/x0LB4AIjHAYCAqtk8/5V0hgCCi4Cy+ACIzhBA8PxXAmmkpfkQ87yDYPEEEI0B+RDzvIP4RyBQuVoCiA8cg2DxBBAQqFwtAcQHjkH8KreKAMG9QFl8A8WtIkBwL9Ay0iEKRW5P81CweAiKDlXkluf/IcI+GIvPoOD5z8LCwsLCwsLCwsLiu7SK7FWt+o2/VpaIcQGTRWshN2JX9dZYkTohdURdA2+Xes7V6+AnpT6T+lIUmt/sZAASHBBiiQqJEbVYV8t0zzKp36ROS+11vcAMgKNXFBrhpA0Q6zz1WWJA47TUu6pZrwu1LKekXnJ5zIBku8TFCu367ohCf8+wLRT8e4Uo3NeA3gEtolBg5obUv0ShoC/W/ihPdRYNsDgaUgQmiv5VerypMi3rpF6T+lx14sI8E66Tn3J1vEaJkNDVii+n4DEV0W4vT3EWTaDoJkKiPsKz88ql2EU8d0dXiz/dMkQAxFZC73JN6rdDbLfy9GbRBImrREhUImycJewqulwbq1cESLxK8H3uH2K7gqf3j8ty2HgSt7b/dQFfI0Iij7RzkRA0dSpOMUuAREeC75MvE6dY4alNdhHnedh+WbydBEAsEW09RdpZx+xYkpY9woRL+trrWIjdEZ7aP1wy6skQ11T8eeEOEiDxmGirlmDLid3fCcJEWzDwXsMhtnvYzYh1bN3NaPhp4c4SFu6lGPbeIW19dmGc2ggT7U8D7zUYYruZ3YxYOSYzjIb/L9icSmzCLNrdOBmT8v++MNFNXLcMECaaiZcO2knsq3gFuxl0hTHkbNXCgm2idPiOafMGweZd22O1ipxkOxZ/MZfZzdCSsXqdEfFjwT4kLNjumDYppynDNsepXrh19FksEwG2hz2e06NCX1r734wIUnwA9GRMm5S8jHGb49RDmGA3DL3bxwDbN9nN0KLfPHfbflSMIizWFQ12KZCYtDlW48LtIzQ4Iz4jCtfC20XhJIbdDD161XNItBMW61MNdjvSBImcODz9uVSXBEua3Qx23f5ZrMOExXpZg90HBLvW3MNLhIn1X16zzroZsNt4gvj7bRF+c9cHSGwQakDkNNgdJUDiia1xekSARNxc8gvKhWDR72YAUOoNf59pBcRZwkKd0GT7C8G2NddwATmhdmP+8kBUeF8pHGXCzdNmZoEWN6O4vsYy4v899xQSvYSFeluD3WaCXUjesnKhsVqYP/oM6i7+mFmgxc0ovkfTh/i/G55CYoawWBs02B0n2O23NU7tBEjcimGvSgTX1bzEPIjtZpRuRRuQ3+t5zwCRJ1zZXrXk4kAx3WpbY0WpHxHn+LEvAfeF3YzwG7EfBQejwxYrJU/hRUyblVKXCXatZsZiz93fx/xl3Bb2Mjez6masqx1akDxEPGfFM0g8Nx04hCNMU9fRdclZwi4iThLJC2E3czOrbsZljd9xg0eQWCEcfeaJtmAH8SptgADpJUCihWirSXDxkyTcjKEIz1tBPO8PTwBRR1iwr4m2oGz/AuEko9OFsZoR+Dx/SuwASvVvhDxzkZlAdjOgCEmUq979iGcuegKJW0lf05Z/f0KVqcMGR1+7Uk4/L/Cp2JQkkpYygDBVtCarbkbUXd05YS4wnRZIjBEgcTqiW9Gujjj3Cb02/uPSOF0V+sudAXjgmAbK3AN154QbRWuy6GZgo+yfEc++nXFAUKpQrasGPgcKx5gt6oSkR+qQum6OBcOCusPhZCOeZ8J+i74d5gLJzVgThS5oGMHc5ZjNOCSaLbXw21cggVOVNqnHXB+rjw5Ago8+aW4GZUvaJHBl7aoyDIlHliAxp3Ydx9IwTiccAASXTqO5Gc9i2NlA2OnMMCQWHegkPqQjvTtJ6XIAEPsi+X4dWXMz4Cgzzs1ZjIs5kVFA1BAWNVzprpB6RPXLuKxiEd2qVwcEHPeIwBh0dWdBKV5y2C3NI2obDAAaVxDgDlJ63Yy4Qd5mgTvursggJCjVoG5GeG5OBTKnCM+HK+MtLo1TTgRfsNJ9NbxOFNKFw575kBmBgnW/pu9+U+DqUmQNEq+SLnirgpLbBDt3XBmnJmEuwHhP8I1DHW7GB6GvQM+A8DiwLBfilomCt9BER2VNYkFxy4Vx6hPmqmKHLYRNdjMiuxngtjVqtN0icEfUuQwB4pzJW5/E5jugTbbH6q0wVxU7LGFr2HNIYNyMRwm4m9tCz+WxtEHiDwu3PilFbdZsVaACORohoKgzlz8MEu3sZkS+lp9ET4whxDsMZAgSs4Tkp8qYNs8RdxO9aZigOu5WXBfcfzKOm3Emoff4TeBK4mUBEEcIKdNvNNleIkDCWgfxQQIk4hy7BdWyfCP8FYyb8SDB98CecF3MACQofTf7NNnuI+4mrFz2WkcCYjumvbGAZ95nNyNS46OkA4YjiPd5kgFIDNgKIKrkKwokjKcJYIui6jgCCyrp3ughIDBuBiQxnXYMWqsZgMQqoehLTpPtCiIkxkyP0x0CJDo02K1RgUpwdXzNssS4GaYqQ2HriZxOMSAabLfTI1xNBzXeSpPSEJjvVpj9xV4w/G6YSul9KYZED2GBdmt+B0oG5pbJcaI0BF7g9W3UzdgThdZ8JgXTc2UpxZCYsNGAJ22QoDQE5rJyZn+pbZyLVyB/PGpTCIg8Yav/OYH32HX9GLSfAAnbtfbAB+4R6U0LxrgZNmM1Y4j3/D2FkKCcLAxrfoccMXBp9Lr+kkj+1qfuX7iDk5HPChb5FM1NjJsB+Qp1Ft/1OmJevEkhJJ4QFme75ndoIELC2PWFGsIuYtTydxvUxGcoRXMT42bYvh6MSdWHv6tOGSQoLfWqNL9DOxES3abGqUPor4qdpLSFvFNaGgpj3AxXfpknEe/clSJAHCcszMUE3mOQCAljx86UhsC2au/BtjvohuJaRt0MVwKBNxFzYzJFkLhpu62eikdsEt7DaF/WTSQgbF0sgS1eWAXvBymZlxggu9TbogrhcsBpSGVKIEGpQnVZ8zu0EXcR90yNE7ZzE+hLS9/pVBk/OA0dpTBuxrSD7z8tzGbiJg2IHCE3gdwQuMx7UG6AfpVq7Kb0fZGOMvfDKd/eYtyMr45Cr1tkqKydXGQXCYtzWvM7dKahlsQMARKmj+MOq7l4JQWQeJmBwF81wuWwfUQeZYH22boaruzXEuppgr41OU55ga9CtW3w/eDobeKQ91kX7idTXUGM75Tjn2UW8VmuOA6Jd4QF2qrJdpXU9wT70G+0xuQ4URoCm7qaCtmcK8J8fcckAn5Ru2JBHn6N458Hc1N40GFAHCdu86s02K4mdgiD3hv/dsnPD9OkE5YaI+weivWU44sK42bcEO7LccTn2XQYEr1ESNTHtAtxkM8Eu6s2uopDZHSPAIkkgoR5FQzFVul2vbM1xs0YF+mROaGvq5sNQOQIBWZiBQzVzuUF0ebfujM8o8qfBEDoLKF+UoHhFRFWrjcTxrgZmylwM4rld8R39DRDu4jvKtB4BmHrvILDN+LuwVpcpzUGIA50RMU0gvL0IZBYqVyBFvWLCh2oB1RMY1uD/S3HA5YYN6NNpEtqEZ/tk2OAuEZcsMW6o05GGkp2J7BbaIUOW1JfSt0gPh/gcFtXaTysnBO4Fm4uq8uFVzFuxqhIpywgPmOjZTAcNOodiwmHJBXANWKjKTCQqF/9eu9kBA6u11PEuBmQXJXW8n/3EN/VQ0twALdiQcPOIQmF/h7zUp+CS6E7ixMjFRkDgwsFWHS6GWnuyF2P+JzLliAxaWlHsKdcEohfTEsdh7oPUh+oK+GNtlwJFhYWlkPlfz5ewqbmghWSAAABW3RFWHRNYXRoTUwAPG1hdGggeG1sbnM9Imh0dHA6Ly93d3cudzMub3JnLzE5OTgvTWF0aC9NYXRoTUwiPjxtc3R5bGUgbWF0aHNpemU9IjE2cHgiPjxtb3Zlcj48bWkgbWF0aHZhcmlhbnQ9ImJvbGQtaXRhbGljIj5FPC9taT48bW8gbWF0aHZhcmlhbnQ9ImJvbGQtaXRhbGljIj4mI3gyMTkyOzwvbW8+PC9tb3Zlcj48bW8gbWF0aHZhcmlhbnQ9ImJvbGQtaXRhbGljIj4mI3gyMjI3OzwvbW8+PG1vdmVyIG1hdGhjb2xvcj0iI0ZGMDBGRiI+PG1pIG1hdGh2YXJpYW50PSJib2xkLWl0YWxpYyI+QjwvbWk+PG1vIG1hdGh2YXJpYW50PSJib2xkLWl0YWxpYyI+JiN4MjE5Mjs8L21vPjwvbW92ZXI+PC9tc3R5bGU+PC9tYXRoPj7BN0oAAAAASUVORK5CYII=\&quot;,\&quot;slideId\&quot;:263,\&quot;accessibleText\&quot;:\&quot;bold italic E with bold italic rightwards arrow on top bold italic logical and bold italic B with bold italic rightwards arrow on top\&quot;,\&quot;imageHeight\&quot;:11.027027027027026},{\&quot;mathml\&quot;:\&quot;&lt;math style=\\\&quot;font-family:stix;font-size:16px;\\\&quot; xmlns=\\\&quot;http://www.w3.org/1998/Math/MathML\\\&quot;&gt;&lt;mstyle mathsize=\\\&quot;16px\\\&quot;&gt;&lt;mover mathcolor=\\\&quot;#FF0000\\\&quot;&gt;&lt;mo mathvariant=\\\&quot;italic\\\&quot;&gt;&amp;#x2207;&lt;/mo&gt;&lt;mo mathvariant=\\\&quot;italic\\\&quot;&gt;&amp;#x2192;&lt;/mo&gt;&lt;/mover&gt;&lt;mo mathvariant=\\\&quot;italic\\\&quot; mathcolor=\\\&quot;#FF0000\\\&quot;&gt;&amp;#x2227;&lt;/mo&gt;&lt;mover mathcolor=\\\&quot;#FF0000\\\&quot;&gt;&lt;mi mathvariant=\\\&quot;italic\\\&quot;&gt;B&lt;/mi&gt;&lt;mo mathvariant=\\\&quot;italic\\\&quot;&gt;&amp;#x2192;&lt;/mo&gt;&lt;/mover&gt;&lt;mo mathvariant=\\\&quot;italic\\\&quot; mathcolor=\\\&quot;#FF0000\\\&quot;&gt;=&lt;/mo&gt;&lt;mi mathcolor=\\\&quot;#FF0000\\\&quot;&gt;&amp;#x3BC;&lt;/mi&gt;&lt;mover mathcolor=\\\&quot;#FF0000\\\&quot;&gt;&lt;mi mathvariant=\\\&quot;italic\\\&quot;&gt;B&lt;/mi&gt;&lt;mo mathvariant=\\\&quot;italic\\\&quot;&gt;&amp;#x2192;&lt;/mo&gt;&lt;/mover&gt;&lt;/mstyle&gt;&lt;/math&gt;\&quot;,\&quot;base64Image\&quot;:\&quot;iVBORw0KGgoAAAANSUhEUgAAAe0AAACZCAYAAAACcGKYAAAACXBIWXMAAA7EAAAOxAGVKw4bAAAABGJhU0UAAACEKvHVpwAAE+9JREFUeNrtnQ9kV+sfxzMzycQkSRJJkmQkSTIjyUwyMnMluSRJkkgmk0SSXMmPTJIrIzMzk8gkVxIzSTIjV5IrkWRmZux3np9n93e29j2fzznf55zznHNeLz5c3e/O85zPed7P55zn32fVqoqysGpVf2DNqwAAAMD7oL0Q2FRgu/EGAACA/0Hb2GxgF/AIAACA/0F70UYDW49nAAAA/A/axv4JrB3vAAAA+B+0F+1GYA14CQAAwP+gbex1YFvwFAAAgP9B29iPwHrwFgAAQL5B+3hg35XBmz3dAAAAOQfuzXYYXBO42dMNAADgQfC+pgzc7OkGAADwIHC3BfZJGbzZ0w0AAJBz4G4JbEgZuNnTDQAAXge1hZLZbMimA/tpLc412NMNAAAE7QIZe7oBAICgXSBjTzcAABC0CxS0u2klAABA0PZ/eHwzLQQAAAjaftt1FqIBAABk/1Kyxh5Zqt3y1YbXAAAAsg/YrfaoUk3AHuZwFQAAgHwC9pXA5hXBei6w83gMAAAg+2C9KbCXyq/rycB24TUAAIDsA3ac1JwPzHw3XgMAAMgnaLP3GgAAoCRBm73XAAAABQja7L0GAADwPGiz9xoAAKAAQZu91wAAAJ4HbfZeAwAAFCBos/caAACgAEGbvdcAAAAAAAAAAFAnC6tWHQ7sPQsvAdAXAPjfqUzaNR3jgTXjEQD0BQD+dir7QlntxgJbjVcA0BcA+NuxXAhte3waWCNeAUBfAOBvx/Io1LGM0LEAoC8A8LdTaQzsxbIvAobyANAXAHjasTTbBTOLHctLFs8AoC8A8LdjaQnsbahjMf+9Ec8AoC8A8LNjWR/Yu1DH8iWwPXgGAH0BgJ8dy9bQVhVjs4H9jmcA0BcA+Nmx/Fwhbe2AGeLDOwDoCwD86EzMgpn7K3Qo4eG8o3gKAH0BlE2goxHiLLqZ/abbecqAvtAXAJ1KMczMy/UHto2nDegLfQHQqRTH9vPEAX2hLwA6Fb9tmC0rgL7QFwCdit/2JrBWnjKgL/QFAPl1hA2BnYzoTL6zpxQAfQGAX53L7AodyvPANuAdAPQFAP50KK0rdCiX8AwA+gIAvzoUk9Tgfagz+RZYO54BQF8A4FeHYk5reh3qUD4GtgXPAKAvAPCrQ2kMbCzUoZjOZR2eAUBfy2+madF4tAC56XAo1KE8C2wNXgGouL7s6rgqnF4zb1cHLtqMzepibNws+6cZg0e6vBVqu095gQZAX4uVv1OhY+dqWSfNGDzS5MllHUojXgFAX4s30FXxgP2CZgwe6XFPaL+omW9bjVcA0Ff4JjZVPGjvpCmDJ1pstKtXTbucCGwtXgFAXyvdzI+KBuz7NGXwTIunA/s7sPV4AwB91bqRwQoG7OnANtKMwUM9sigSAH1F3kRvBYP2VZovAAAUMWh3Vixgf2aBDwAAFDVoNwlBbqZg9/NIuJ/feOoAAFDkwD0pBLrtBbmPVuE+JnjaAABQ9KD9WAh2xwtyHy+F+zjA0wahDWV5Qt+0zSpkTiYcCOxuYD2B7eZJAPpCX1GOPFP07VFBHY8K9zCEZED5Ajti93TO57zDYcAegMSKckBf6GuJI/cLN/iX5/VvCGwqov5zgW1DMpCgbe0M7ILd35lXB/OP2fHAAkpAX+grHPTmhaDX4HH9LwkP5RbygDrbmMm9+z7uMbmBtS1PSGD1tjawjsDOBTaq/OowOx8O8zQAfaEvc6OvhBva52m9WwL7HlHv7xwJCY7a2pkYHcpUnDf34Lcb7Jyb5tq9PA1AXxXXl5m3Fm7ktKf1vi3U+wJyAEdt7ViMTuVcwjIO2ZSx0vWv80QAfVVYX3ZVXdRN/OlhnbcKwx4fWMQj+nBdYF8VjfgyvoqVFW9THeUcUZbRTQsG9FVRfdkFAVE38MHDOg+TK7tuHz5RNuDX+GpJLt4oe+ugrAeKcsx2lhZaMaCviurLnH4m7H1r8qiuB8mVnemb7ULVk6wohe5k4aPZ7aAsq4+WDOirovqyq+yibqDDo7pOCHXdhQwi/acdFg/bmYr77IXST4cclTeu2a5Cawb0VVF9BRW8IdzAFU/qeUKo5wMkIPrwSYL9jGMV9leD3foo+WjG1TqK4Dr9yueynxYN6KuC+lKs3hv0oI6rA/tCruy6fNhVx/GAayvqs4NKHw05LPOEskx2SAD6qqK+7JBpVOW/elDHPnJl1/2Mv9ZxetBvFfXbtaynEGK8XD2iZQP6qqi+hK9YY+tzrNtG+yVNruzkPnxS55F/gxX12xulfzZnOPK1aMO0bEBfFdWXolPvyrFu0hzESZp/XW+W5vS4W8JvzLxTY8X8tlZ7SpPjcrWdyiitG9BXRfUVVPCij+d4m9Xgae/dK7kwNMPi5oCdLYpGfKxivutWivsPx+X2ELQBfaEv6Uak02Ke5lQvcmWnO4IyHPrtOHOoS3z3SCnuI47LvcqUBaAv9CXdSJNwNOhMDnXqJFd2Xf6ThsXNF/iG0O8vC7//WaXjYW3qvgXFtEGD43K16w/u0MoBfVVYX0El3/lycIndvzdJruzE/tMMi3ct+5vtWR1wUAD/tSqFPZJC2d+UZR+jpQP6qrC+THIQae4zw7qcJ1d2qm+TTxK+uN2riP8uKYV91nG57cpyZ3w6XhgAfeXjSGnTeX9G9WgR3obIlR3tP82w+Loaf9vH8Zn/88OYUtw7HJc7oiz3Ni0d0FfF9RVUdI9wI28yqoe0/egizb6m7zTD4kcj/n6HokHvK7kPG4X1HYv20XG5B5Qdyo88z02AwrXnNptPeiVrRV8F1pfiHNj5tBciKXJlT5ErO9J/0rD4Y8U1JoVr3Cy5D7X7OP/jsMxm27Y5na46WjUvyB017IijMlp8GD1FX+k6NNctVmaZfdKvRDoBcVj8iyZPrOJowamS+/FelgtV7JfHs6zSE0IhXrDfOCqj27dDs9CXe4fezXJhwLKy9wllv0TqNX2nGRY/orxWa9ZzTZ75ckq5FaXRQVnmS+g5AbuSmv2Z9nYjYXHxvOYlHn3535CO1zu8WkfZUq7s3Ug90Vu7sYeOhdVbUj9uUwr8qYOyzFzj38qVrBzVW652tlt45p2OyonaCz2BvkqgL8VxllMplfuby6BTsQ5AGhb/HHe1vVk9KVxzoqS+PJ122j674HNY23mZdR6e+Eab0tB788CX54Qv4CYHZezy7csSfeUzbLPgOqOWPY3tk/AmtInwvKLvNMPihxJcd6+iwW8qoT+HlGLfGfO6O+ze1HHl9c2WmDbPfEPQdufLqLU7rx2VcSGLr3n0VYyOq9Nxeb1CeX2E55q+e5LWCkz7hZ7L+oacfCntnggv6GtewXbZbTSdNsDdtp3zd2VHMm7PRd7qqX8I2u58OZ32F7BJeOFT1j70la5zpQPVrzosa4PwZf+FXNmJh8XNfE5zHde/I1z/Rcn82Z5h4Ji3uYTv2XUk6wrgH4K2Gz/uSfujyK6YnvNJu+grXedKiToGHZZ1XyjrFOE58bB4W51lHFQIo6VEPr2RYafyys5rriuQfwjabvx4PoP57CNZfXihLz/E2Sw45JujcnaSKzu1YfE/HJUjZeI5WSKfTuQQQMzX0MMibKEjaDvzY9T04ytHZUgLSQ+ir/IFBWmp/GYHZTz3rWGVZFh8ytWUgmLf/khJfLpB2Qk8sQsnja22L7hmEcxhO0JlDrO4aHMFm8UuszE6mAc+fxkQtJ34sMEurE17PvutsLC3AX2VLzA8TvMkHcXwzTDhOfGw+H6H5bUr3mSbSuDXHqXwTyXopA/FOJHJPNvDtPTS6ndfBvPZUoAcQl/lbFzn0koQbh39XpjXIVd2smHx247La1Dkn+0qgV8HlKLfXEcZxxXbKRftPK29lPq9KPR7Lk4B6/atbaGvbJzcJu1z8/GFoOSCl4bFP6Sx0t4kFRDKHSiBbzXbRqYclLNfGB4N22lafek0PJLBfLYUIHehrxLqS5E+bTbhdZsVubLXIe9f/CYNi5tntSelsg8LjX+6yJnXlAfJOMs6FHNumHUd5dFwgzAHe9NBGWuErV7f0FeJ9aU4XWZ3gmveJFd2omchDYvfSLmzkYadjhTYt71KgR9zWOaYssy/y7BmAFRbKF3MZ5/xbVQMfWXr7IfCDZ+Ieb0twpsmubJX9ps0LP4+7dONFG2hv8D+faE8rGG1wzL3xvgauIQKSqHj3gzms9/5du4F+srW2U6TeCjmWo4h7V98phkW351BPaQDd74W1L9rhGmg1NLCCttyliR8QQml0PLTiGf8l4Prt6W50At9FaORSVliJmJcS9rq8ApZr+g3aVj8akb1aBDOSzZ2oISjGKmdf2+uGeNroA01FFrH0rnb1zP4ov2IviqgL2E4Wz2kk8b8eAWELjX4t1lOJyj27t8poI/781qwojirIGzXUEShtdyW5poQxUdRLumN0Zd/QzqqtI+KjfXkyv7VZ9Kw+Fzc9HUZvER8LKCfPyoEncoJUvbUJ22nMoQqCq3nq2lm3FIuvOpCXxXQlzlWr55N6uTKTux3aVi8N4c6SZmDFrJ+kajzfnYoBT2YYh3mlHXgHP5i6/lZWhm3FKvSF60FfVVAX4qvq8fC318mV7Zzn4/nWLeBsjxPxSE/i3YmxTpoT3D6jjIKq+fGNOezQ4k4XvoUlNBXfg1uY9KVd3aIl1zZ8fwtDYubNQbbc6xfT1neWIXTqcK2g04F6njGh4Rne7iOa58KHUp1z6f1Jugr30YnJahYW+Pv7vq2Z7AAvh7weU+hne6Qhpy2lODrJ5PtIDGOXPzsgc/I8pXMb9eE+eyGhNdtDqXOPRvYZJoHt6CvYgWSwbgn+dhc2fPM0cXyszQs/tqTeg4V/VS7GCtLH6VYh4YYgWbEA58RtJP5bSylHA63Q7tIdqV9cAv6KlYwuRJ3HlOx6rydML3EX9Kw+LQvmc8Uh+68LIC/7yjF3J1iHXbE6FQeeeAzgnayL85512tAzBbZ0DX2CnuSX6Av//Xl+uY74yyXV8zhkCs7/rD4eY/q2ix0ROb/rffc3+/yXnGrSKGYyWIdgnauX5yHElyzIdR++xXtuQ99+a8v1zcv7XebXvZ7cmW7HRZ/6WGdR4U6/+6xvzcqhTyRcj0exOhUdnvgN4J2fJ/dcD2fHfqq/m5H6Lb7dNoX+vKno/ugWXxkcpSSK9v5sPgWD+t9SnjOox77/JRSyLdSrEODkKJ2SSYiT/xG0I7vs6htWM8TXG9vaJTrhP233qwPLkFfxQgufwo3fnzZasaV7Ae5smMPi5/1tN4twhD5nK/b+RQ+Tz3dqGLrXObnyxO0nfvL6Xy22aVjU0kuWcAmHBE9jL6Koa80nCB9QZs9gtdJMeh0WPy55/V/LtS/x8M6a3KDOzlaUqiHds5vmhfdwuq7w2X+bBOAl4++2XTHiV76zUmUNh3ycfRVzgYoHUj/llzZsfwpDYv/8P14V7N4Q2gTAx7W+YBSzM9TrMPZGF8BvailsBq/6eo8g2U7eM6F/v1ikoNL7Dql165TIqMv/75Q5uoYkiJX9lJ//lnUhVyhe1gvDP/N+PaiFiNdX19K5e9UpDhdtPe86BZa46+E59usvE53rWAnzJlHnVZ5P43hc/TlXyP8K2HAJlf2Uj8eFfz1rED3IuXwPepZfd8o22xHCmWbVbWftccq5nlcLdT9rJuEF1pVOkq7ZWwu1CY2hP7fGqGMR8II2ZLroa9yNsT/JAza5Mr+vw9bhMV6zoWU8v2cF579A4/qujFGm21xXPbW0CIizTzbQdRS6hdzY1eEa3Qum3LsjFlGzwrXbE8rVSf68rMh9iQI2OTKXupDaVj8RMHuRxLqN4/qeilGu93uWDc/YnwB7Ecphde55kSwL7UOIVrhFMrrK/xGmjPftuz3rbZ9pXICGPrysyFuixmwZ8mVHevNeLig9yXN3bV7UEezJuNjjLZ7xUGZrYrjfJcv5tyKUkqh9XHlM5+0Q+AN1jpW+NvRGmUMabe12bPJv4YWBTejr+o0xpkYTrqGfP/1mzQs/q1Iw+LL7k1awfpHwb6yFxfRdSQoZ7Xdz/wi5sttH4vOSqP1NYr5bK1N1Aqwwb9/kuaN7V7xM6Ev0Z9pzOWiL78bpDZH6j+u3+YK7jfxcJoC35u0V/RTzvXrqmPnwzObIGVHWPT2y2KNPWe/22ZcGotZzpw932AzCimV1o85CtiTUWf4J2zTHeireg3yutJhvyPff30mDYs/qcBw4J6M62NEf1iRRjQPM8OIV816ANRRSr3fddBGxqWkOzFHPY2dQl+8Rdayd3jqX39Jw+Jfy3AiT3APl32YKrHDdON1ning2ubsV0Jf1i8vkIsW3kbMqWray5BmlNJ+RWrbXw/6qnYQWvB94ZFH/pKGxbtKcp/bfXiRU2Qfc22z1n7YpDoj9uzlm3ZYbw9z1ZXSe3PUgSJm1bawmvxkzL5YGuEyB4i0oi8AAIBfg1pUPoE2uzDsph19m7ULwwZtZqymBOWZ612wOzhm7DW/2MDWxRMBAACoHUTvucydDQAAAOkF7VrZpZ7iHQAAAH8CdtR6n8t4CAAAwJ+gfTwiaB/AQwAAAP4E7f6IFdDMZwMAAHgUtCdrBO1RvAMAAOBPwN6QZnIMAAAAcBe0uyOCNrnRAQAAPAraD5nPBgAAKEbQnmI+GwAAwP+AvZ35bAAAgGIE7TPszwYAAChG0B6rEbBnmM8GAADwJ2Cbo0vnawTtQTwEAADgT9COGho/jYcAAAD8CdrjEUF7Ix4CAADwI2DvjQjYL/AQAACAP0F7NCJon8BDAAAAfgTstoiA/QEPAQAA+BO0rwb2qIbtxkPV4b+sP6DY/GdNUQAAAgZ0RVh0TWF0aE1MADxtYXRoIHhtbG5zPSJodHRwOi8vd3d3LnczLm9yZy8xOTk4L01hdGgvTWF0aE1MIj48bXN0eWxlIG1hdGhzaXplPSIxNnB4Ij48bW92ZXIgbWF0aGNvbG9yPSIjRkYwMDAwIj48bW8gbWF0aHZhcmlhbnQ9Iml0YWxpYyI+JiN4MjIwNzs8L21vPjxtbyBtYXRodmFyaWFudD0iaXRhbGljIj4mI3gyMTkyOzwvbW8+PC9tb3Zlcj48bW8gbWF0aGNvbG9yPSIjRkYwMDAwIiBtYXRodmFyaWFudD0iaXRhbGljIj4mI3gyMjI3OzwvbW8+PG1vdmVyIG1hdGhjb2xvcj0iI0ZGMDAwMCI+PG1pPkI8L21pPjxtbyBtYXRodmFyaWFudD0iaXRhbGljIj4mI3gyMTkyOzwvbW8+PC9tb3Zlcj48bW8gbWF0aGNvbG9yPSIjRkYwMDAwIiBtYXRodmFyaWFudD0iaXRhbGljIj49PC9tbz48bWkgbWF0aGNvbG9yPSIjRkYwMDAwIj4mI3gzQkM7PC9taT48bW92ZXIgbWF0aGNvbG9yPSIjRkYwMDAwIj48bWk+QjwvbWk+PG1vIG1hdGh2YXJpYW50PSJpdGFsaWMiPiYjeDIxOTI7PC9tbz48L21vdmVyPjwvbXN0eWxlPjwvbWF0aD5CvPwIAAAAAElFTkSuQmCC\&quot;,\&quot;slideId\&quot;:485,\&quot;accessibleText\&quot;:\&quot;italic nabla with italic rightwards arrow on top italic logical and B with italic rightwards arrow on top italic equals mu B with italic rightwards arrow on top\&quot;,\&quot;imageHeight\&quot;:16.54054054054054}]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54642</TotalTime>
  <Words>4686</Words>
  <Application>Microsoft Macintosh PowerPoint</Application>
  <PresentationFormat>Widescreen</PresentationFormat>
  <Paragraphs>747</Paragraphs>
  <Slides>45</Slides>
  <Notes>3</Notes>
  <HiddenSlides>0</HiddenSlides>
  <MMClips>3</MMClips>
  <ScaleCrop>false</ScaleCrop>
  <HeadingPairs>
    <vt:vector size="8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45</vt:i4>
      </vt:variant>
    </vt:vector>
  </HeadingPairs>
  <TitlesOfParts>
    <vt:vector size="62" baseType="lpstr">
      <vt:lpstr>Arial</vt:lpstr>
      <vt:lpstr>Calibri</vt:lpstr>
      <vt:lpstr>Calibri Light</vt:lpstr>
      <vt:lpstr>Comic Sans MS</vt:lpstr>
      <vt:lpstr>DengXian</vt:lpstr>
      <vt:lpstr>Helvetica</vt:lpstr>
      <vt:lpstr>Lora</vt:lpstr>
      <vt:lpstr>ＭＳ Ｐゴシック</vt:lpstr>
      <vt:lpstr>Symbol</vt:lpstr>
      <vt:lpstr>Times</vt:lpstr>
      <vt:lpstr>Times New Roman</vt:lpstr>
      <vt:lpstr>华文楷体</vt:lpstr>
      <vt:lpstr>华文细黑</vt:lpstr>
      <vt:lpstr>等线</vt:lpstr>
      <vt:lpstr>Office Theme</vt:lpstr>
      <vt:lpstr>Equation.DSMT4</vt:lpstr>
      <vt:lpstr>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768</cp:revision>
  <cp:lastPrinted>2023-08-30T13:40:41Z</cp:lastPrinted>
  <dcterms:created xsi:type="dcterms:W3CDTF">2022-10-31T08:14:23Z</dcterms:created>
  <dcterms:modified xsi:type="dcterms:W3CDTF">2023-11-20T11:32:35Z</dcterms:modified>
</cp:coreProperties>
</file>