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18" r:id="rId2"/>
    <p:sldId id="566" r:id="rId3"/>
    <p:sldId id="567" r:id="rId4"/>
    <p:sldId id="569" r:id="rId5"/>
    <p:sldId id="602" r:id="rId6"/>
    <p:sldId id="634" r:id="rId7"/>
    <p:sldId id="604" r:id="rId8"/>
    <p:sldId id="627" r:id="rId9"/>
    <p:sldId id="617" r:id="rId10"/>
    <p:sldId id="607" r:id="rId11"/>
    <p:sldId id="631" r:id="rId12"/>
    <p:sldId id="610" r:id="rId13"/>
    <p:sldId id="611" r:id="rId14"/>
    <p:sldId id="618" r:id="rId15"/>
    <p:sldId id="636" r:id="rId16"/>
    <p:sldId id="637" r:id="rId17"/>
    <p:sldId id="639" r:id="rId18"/>
    <p:sldId id="633" r:id="rId19"/>
    <p:sldId id="614" r:id="rId20"/>
    <p:sldId id="632" r:id="rId21"/>
    <p:sldId id="613" r:id="rId22"/>
    <p:sldId id="638" r:id="rId23"/>
    <p:sldId id="480" r:id="rId24"/>
  </p:sldIdLst>
  <p:sldSz cx="9144000" cy="6858000" type="screen4x3"/>
  <p:notesSz cx="6745288" cy="988218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900" kern="1200" baseline="-25000">
        <a:solidFill>
          <a:schemeClr val="bg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>
          <p15:clr>
            <a:srgbClr val="A4A3A4"/>
          </p15:clr>
        </p15:guide>
        <p15:guide id="2" pos="212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ECFF"/>
    <a:srgbClr val="0000FF"/>
    <a:srgbClr val="006778"/>
    <a:srgbClr val="AAC9B6"/>
    <a:srgbClr val="822433"/>
    <a:srgbClr val="830022"/>
    <a:srgbClr val="790022"/>
    <a:srgbClr val="783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87300" autoAdjust="0"/>
  </p:normalViewPr>
  <p:slideViewPr>
    <p:cSldViewPr snapToGrid="0">
      <p:cViewPr varScale="1">
        <p:scale>
          <a:sx n="80" d="100"/>
          <a:sy n="80" d="100"/>
        </p:scale>
        <p:origin x="1555" y="62"/>
      </p:cViewPr>
      <p:guideLst>
        <p:guide orient="horz" pos="1096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2645" y="-72"/>
      </p:cViewPr>
      <p:guideLst>
        <p:guide orient="horz" pos="3113"/>
        <p:guide pos="212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2700" y="0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8475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2700" y="9388475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086CC31-C827-4E23-8C74-3D6C16311C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5688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2700" y="0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694238"/>
            <a:ext cx="4945062" cy="444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8475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2700" y="9388475"/>
            <a:ext cx="292258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09D1AF1-D121-4604-95CD-07FD870126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5744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EBD31AB7-9E1C-4227-95D6-797C248576B4}" type="slidenum">
              <a:rPr lang="it-IT" altLang="it-IT" sz="1200" baseline="0" smtClean="0">
                <a:solidFill>
                  <a:schemeClr val="tx1"/>
                </a:solidFill>
              </a:rPr>
              <a:pPr/>
              <a:t>1</a:t>
            </a:fld>
            <a:endParaRPr lang="it-IT" altLang="it-IT" sz="1200" baseline="0">
              <a:solidFill>
                <a:schemeClr val="tx1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/>
            <a:endParaRPr lang="it-IT" altLang="it-IT" baseline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89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915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70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dirty="0"/>
              <a:t>PROTOSPHERA DOES NOT ACTUALLY DO NUCLEAR FUSION, which would require using isotopes like Deuterium or Tritium instead of stable gases like Hydrogen, Helium or Argon. But it is </a:t>
            </a:r>
            <a:r>
              <a:rPr lang="en-GB" dirty="0" err="1"/>
              <a:t>propedeutical</a:t>
            </a:r>
            <a:r>
              <a:rPr lang="en-GB" dirty="0"/>
              <a:t> to the nuclear fusion, which could be realized with a larger vessel and unstable isotopes.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867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4225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5175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3599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5213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6024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94675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9192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aseline="0" dirty="0">
                <a:solidFill>
                  <a:srgbClr val="000000"/>
                </a:solidFill>
              </a:rPr>
              <a:t>First of </a:t>
            </a:r>
            <a:r>
              <a:rPr lang="it-IT" sz="1200" baseline="0" dirty="0" err="1">
                <a:solidFill>
                  <a:srgbClr val="000000"/>
                </a:solidFill>
              </a:rPr>
              <a:t>all</a:t>
            </a:r>
            <a:r>
              <a:rPr lang="it-IT" sz="1200" baseline="0" dirty="0">
                <a:solidFill>
                  <a:srgbClr val="000000"/>
                </a:solidFill>
              </a:rPr>
              <a:t>, I </a:t>
            </a:r>
            <a:r>
              <a:rPr lang="it-IT" sz="1200" baseline="0" dirty="0" err="1">
                <a:solidFill>
                  <a:srgbClr val="000000"/>
                </a:solidFill>
              </a:rPr>
              <a:t>would</a:t>
            </a:r>
            <a:r>
              <a:rPr lang="it-IT" sz="1200" baseline="0" dirty="0">
                <a:solidFill>
                  <a:srgbClr val="000000"/>
                </a:solidFill>
              </a:rPr>
              <a:t> like to introduce you to the concept of CT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1468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2171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8259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175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aseline="0" dirty="0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846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aseline="0" dirty="0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896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942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sz="1800" b="0" i="0" u="none" strike="noStrike" baseline="0" dirty="0">
              <a:latin typeface="URWPalladioL-Rom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8124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003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47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D1AF1-D121-4604-95CD-07FD870126B8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171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Page </a:t>
            </a:r>
            <a:fld id="{63ED5D14-AB5A-46AF-A5D9-5D1A6F5A5EA2}" type="slidenum">
              <a:rPr lang="it-IT" smtClean="0"/>
              <a:pPr>
                <a:defRPr/>
              </a:pPr>
              <a:t>‹N›</a:t>
            </a:fld>
            <a:r>
              <a:rPr lang="it-IT" dirty="0"/>
              <a:t>/62</a:t>
            </a:r>
          </a:p>
        </p:txBody>
      </p:sp>
      <p:sp>
        <p:nvSpPr>
          <p:cNvPr id="4" name="Segnaposto piè di pagina 1">
            <a:extLst>
              <a:ext uri="{FF2B5EF4-FFF2-40B4-BE49-F238E27FC236}">
                <a16:creationId xmlns:a16="http://schemas.microsoft.com/office/drawing/2014/main" id="{93C1D67E-715C-4B88-A752-1E1409EFC60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87450" y="6165850"/>
            <a:ext cx="7754597" cy="45720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 dirty="0"/>
              <a:t>A. Pau, Ultrasonic wave propagation in solid media: applications to stress monitoring, imaging and materials characterization</a:t>
            </a:r>
          </a:p>
          <a:p>
            <a:pPr>
              <a:defRPr/>
            </a:pPr>
            <a:r>
              <a:rPr lang="en-US" dirty="0"/>
              <a:t>Department of Structural and Geotechnical Engineering</a:t>
            </a:r>
          </a:p>
          <a:p>
            <a:pPr>
              <a:defRPr/>
            </a:pPr>
            <a:r>
              <a:rPr lang="en-US" dirty="0"/>
              <a:t>Sapienza University or Rome, July 19-23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547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Pagina </a:t>
            </a:r>
            <a:fld id="{09A2DCCD-DBCB-46A2-9F39-BA998D431F51}" type="slidenum">
              <a:rPr lang="it-IT" smtClean="0"/>
              <a:pPr>
                <a:defRPr/>
              </a:pPr>
              <a:t>‹N›</a:t>
            </a:fld>
            <a:r>
              <a:rPr lang="it-IT" dirty="0"/>
              <a:t>/62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A4F335-A5A9-4B8B-9B30-E8B6C4E4223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991600" y="6407150"/>
            <a:ext cx="46038" cy="46038"/>
          </a:xfrm>
          <a:prstGeom prst="rect">
            <a:avLst/>
          </a:prstGeom>
        </p:spPr>
        <p:txBody>
          <a:bodyPr/>
          <a:lstStyle/>
          <a:p>
            <a:pPr lvl="4"/>
            <a:endParaRPr lang="en-US" dirty="0"/>
          </a:p>
        </p:txBody>
      </p:sp>
      <p:sp>
        <p:nvSpPr>
          <p:cNvPr id="6" name="Segnaposto piè di pagina 1">
            <a:extLst>
              <a:ext uri="{FF2B5EF4-FFF2-40B4-BE49-F238E27FC236}">
                <a16:creationId xmlns:a16="http://schemas.microsoft.com/office/drawing/2014/main" id="{0A02C07D-4C0B-4E5A-85F0-1C7451F61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87450" y="6165850"/>
            <a:ext cx="7754597" cy="4572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 dirty="0"/>
              <a:t>A. Pau, Ultrasonic wave propagation in solid media: applications to stress monitoring, imaging and materials characterization</a:t>
            </a:r>
          </a:p>
          <a:p>
            <a:pPr>
              <a:defRPr/>
            </a:pPr>
            <a:r>
              <a:rPr lang="en-US" dirty="0"/>
              <a:t>Department of Structural and Geotechnical Engineering</a:t>
            </a:r>
          </a:p>
          <a:p>
            <a:pPr>
              <a:defRPr/>
            </a:pPr>
            <a:r>
              <a:rPr lang="en-US" dirty="0"/>
              <a:t>Sapienza University or Rome, July 19-23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964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Page </a:t>
            </a:r>
            <a:fld id="{BA42426D-DD12-4D21-993C-C386827C9D80}" type="slidenum">
              <a:rPr lang="it-IT" smtClean="0"/>
              <a:pPr>
                <a:defRPr/>
              </a:pPr>
              <a:t>‹N›</a:t>
            </a:fld>
            <a:r>
              <a:rPr lang="it-IT" dirty="0"/>
              <a:t>/64</a:t>
            </a:r>
          </a:p>
        </p:txBody>
      </p:sp>
      <p:sp>
        <p:nvSpPr>
          <p:cNvPr id="5" name="Segnaposto piè di pagina 1">
            <a:extLst>
              <a:ext uri="{FF2B5EF4-FFF2-40B4-BE49-F238E27FC236}">
                <a16:creationId xmlns:a16="http://schemas.microsoft.com/office/drawing/2014/main" id="{D3C7DCF6-2FAE-4B89-B980-C7869DC1CF9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87450" y="6165850"/>
            <a:ext cx="7754597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A. Pau, Ultrasonic wave propagation in solid media: applications to stress monitoring, imaging and materials characterization</a:t>
            </a:r>
          </a:p>
          <a:p>
            <a:pPr>
              <a:defRPr/>
            </a:pPr>
            <a:r>
              <a:rPr lang="en-US" dirty="0"/>
              <a:t>Department of Structural and Geotechnical Engineering</a:t>
            </a:r>
          </a:p>
          <a:p>
            <a:pPr>
              <a:defRPr/>
            </a:pPr>
            <a:r>
              <a:rPr lang="en-US" dirty="0"/>
              <a:t>Sapienza University or Rome, July 19-23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831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Pagina </a:t>
            </a:r>
            <a:fld id="{09A2DCCD-DBCB-46A2-9F39-BA998D431F51}" type="slidenum">
              <a:rPr lang="it-IT" smtClean="0"/>
              <a:pPr>
                <a:defRPr/>
              </a:pPr>
              <a:t>‹N›</a:t>
            </a:fld>
            <a:r>
              <a:rPr lang="it-IT" dirty="0"/>
              <a:t>/62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C0E85F-C515-433C-8593-DC0AC1D444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87450" y="6165850"/>
            <a:ext cx="540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>
              <a:defRPr sz="1100" baseline="0">
                <a:latin typeface="Arial" pitchFamily="34" charset="0"/>
              </a:defRPr>
            </a:lvl1pPr>
          </a:lstStyle>
          <a:p>
            <a:pPr marL="0">
              <a:defRPr/>
            </a:pPr>
            <a:r>
              <a:rPr lang="en-US" dirty="0"/>
              <a:t>A. Pau, Ultrasonic wave propagation in solid media: applications to stress monitoring, imaging and materials characterization Department of Structural and Geotechnical Engineering Sapienza University or Rome, July 21-23 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19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6096000"/>
            <a:ext cx="9144000" cy="762000"/>
            <a:chOff x="0" y="3840"/>
            <a:chExt cx="5760" cy="480"/>
          </a:xfrm>
        </p:grpSpPr>
        <p:sp>
          <p:nvSpPr>
            <p:cNvPr id="1031" name="Rectangle 13"/>
            <p:cNvSpPr>
              <a:spLocks noChangeArrowheads="1"/>
            </p:cNvSpPr>
            <p:nvPr userDrawn="1"/>
          </p:nvSpPr>
          <p:spPr bwMode="auto">
            <a:xfrm>
              <a:off x="0" y="3984"/>
              <a:ext cx="5760" cy="336"/>
            </a:xfrm>
            <a:prstGeom prst="rect">
              <a:avLst/>
            </a:prstGeom>
            <a:solidFill>
              <a:srgbClr val="822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it-IT" altLang="it-IT"/>
            </a:p>
          </p:txBody>
        </p:sp>
        <p:sp>
          <p:nvSpPr>
            <p:cNvPr id="1032" name="Rectangle 14"/>
            <p:cNvSpPr>
              <a:spLocks noChangeArrowheads="1"/>
            </p:cNvSpPr>
            <p:nvPr userDrawn="1"/>
          </p:nvSpPr>
          <p:spPr bwMode="auto">
            <a:xfrm>
              <a:off x="768" y="3840"/>
              <a:ext cx="4992" cy="480"/>
            </a:xfrm>
            <a:prstGeom prst="rect">
              <a:avLst/>
            </a:prstGeom>
            <a:solidFill>
              <a:srgbClr val="822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00" baseline="-25000">
                  <a:solidFill>
                    <a:schemeClr val="bg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it-IT" altLang="it-IT"/>
            </a:p>
          </p:txBody>
        </p:sp>
      </p:grp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 baseline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 dirty="0"/>
              <a:t>Page </a:t>
            </a:r>
            <a:fld id="{D99906DA-4386-4622-88AF-BDCEA9010B26}" type="slidenum">
              <a:rPr lang="it-IT" smtClean="0"/>
              <a:pPr>
                <a:defRPr/>
              </a:pPr>
              <a:t>‹N›</a:t>
            </a:fld>
            <a:r>
              <a:rPr lang="it-IT" dirty="0"/>
              <a:t>/62</a:t>
            </a:r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id="{86ABF8A2-363F-40AB-9E3F-BCA5D93B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7450" y="6165850"/>
            <a:ext cx="7754597" cy="4572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 dirty="0"/>
              <a:t>A. Pau, Ultrasonic wave propagation in solid media: applications to stress monitoring, imaging and materials characterization</a:t>
            </a:r>
          </a:p>
          <a:p>
            <a:pPr>
              <a:defRPr/>
            </a:pPr>
            <a:r>
              <a:rPr lang="en-US" dirty="0"/>
              <a:t>Department of Structural and Geotechnical Engineering</a:t>
            </a:r>
          </a:p>
          <a:p>
            <a:pPr>
              <a:defRPr/>
            </a:pPr>
            <a:r>
              <a:rPr lang="en-US" dirty="0"/>
              <a:t>Sapienza University or Rome, July 19-23 2021</a:t>
            </a:r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7" r:id="rId2"/>
    <p:sldLayoutId id="2147483996" r:id="rId3"/>
    <p:sldLayoutId id="2147483998" r:id="rId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822433"/>
          </a:solidFill>
          <a:latin typeface="Arial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2433"/>
        </a:buClr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0000"/>
          </a:solidFill>
          <a:latin typeface="+mn-lt"/>
          <a:ea typeface="+mn-ea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000000"/>
          </a:solidFill>
          <a:latin typeface="+mn-lt"/>
          <a:ea typeface="+mn-ea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30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4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image" Target="../media/image40.png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4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wmf"/><Relationship Id="rId4" Type="http://schemas.openxmlformats.org/officeDocument/2006/relationships/oleObject" Target="../embeddings/oleObject3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9.jpeg"/><Relationship Id="rId7" Type="http://schemas.openxmlformats.org/officeDocument/2006/relationships/image" Target="../media/image1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13.png"/><Relationship Id="rId21" Type="http://schemas.openxmlformats.org/officeDocument/2006/relationships/image" Target="../media/image22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20.wmf"/><Relationship Id="rId2" Type="http://schemas.openxmlformats.org/officeDocument/2006/relationships/notesSlide" Target="../notesSlides/notesSlide5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23" Type="http://schemas.openxmlformats.org/officeDocument/2006/relationships/image" Target="../media/image23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21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4.png"/><Relationship Id="rId7" Type="http://schemas.openxmlformats.org/officeDocument/2006/relationships/oleObject" Target="../embeddings/oleObject14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33.wmf"/><Relationship Id="rId3" Type="http://schemas.openxmlformats.org/officeDocument/2006/relationships/image" Target="../media/image28.jpeg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19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3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wmf"/><Relationship Id="rId11" Type="http://schemas.openxmlformats.org/officeDocument/2006/relationships/image" Target="../media/image40.png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0" y="-3175"/>
            <a:ext cx="9144000" cy="3429000"/>
          </a:xfrm>
          <a:prstGeom prst="rect">
            <a:avLst/>
          </a:prstGeom>
          <a:solidFill>
            <a:srgbClr val="00677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aseline="-25000">
                <a:solidFill>
                  <a:schemeClr val="bg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/>
            <a:endParaRPr lang="it-IT" alt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089149" y="227802"/>
            <a:ext cx="6736197" cy="143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en-US" sz="1800" b="1" i="0" u="none" strike="noStrike" baseline="0" dirty="0">
                <a:solidFill>
                  <a:schemeClr val="bg1"/>
                </a:solidFill>
              </a:rPr>
              <a:t>3D Tomography of Hydrogen and Helium plasma produced in the PROTO-SPHERA experiment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1600" dirty="0">
                <a:solidFill>
                  <a:schemeClr val="bg1"/>
                </a:solidFill>
              </a:rPr>
            </a:br>
            <a:r>
              <a:rPr lang="it-IT" altLang="it-IT" sz="1600" b="0" i="1" dirty="0">
                <a:solidFill>
                  <a:schemeClr val="bg1"/>
                </a:solidFill>
              </a:rPr>
              <a:t>Annamaria Pau</a:t>
            </a:r>
            <a:r>
              <a:rPr lang="it-IT" altLang="it-IT" sz="1600" b="0" i="1" baseline="30000" dirty="0">
                <a:solidFill>
                  <a:schemeClr val="bg1"/>
                </a:solidFill>
              </a:rPr>
              <a:t>1</a:t>
            </a:r>
            <a:r>
              <a:rPr lang="it-IT" altLang="it-IT" sz="1600" b="0" i="1" dirty="0">
                <a:solidFill>
                  <a:schemeClr val="bg1"/>
                </a:solidFill>
              </a:rPr>
              <a:t>, </a:t>
            </a:r>
            <a:r>
              <a:rPr lang="it-IT" altLang="it-IT" sz="1600" b="0" i="1" dirty="0" err="1">
                <a:solidFill>
                  <a:schemeClr val="bg1"/>
                </a:solidFill>
              </a:rPr>
              <a:t>Shayesteh</a:t>
            </a:r>
            <a:r>
              <a:rPr lang="it-IT" altLang="it-IT" sz="1600" b="0" i="1" dirty="0">
                <a:solidFill>
                  <a:schemeClr val="bg1"/>
                </a:solidFill>
              </a:rPr>
              <a:t> Naghinajad</a:t>
            </a:r>
            <a:r>
              <a:rPr lang="it-IT" altLang="it-IT" sz="1600" b="0" i="1" baseline="30000" dirty="0">
                <a:solidFill>
                  <a:schemeClr val="bg1"/>
                </a:solidFill>
              </a:rPr>
              <a:t>1</a:t>
            </a:r>
            <a:r>
              <a:rPr lang="it-IT" altLang="it-IT" sz="1600" b="0" i="1" dirty="0">
                <a:solidFill>
                  <a:schemeClr val="bg1"/>
                </a:solidFill>
              </a:rPr>
              <a:t>, Franco Alladio</a:t>
            </a:r>
            <a:r>
              <a:rPr lang="it-IT" altLang="it-IT" sz="1600" b="0" i="1" baseline="30000" dirty="0">
                <a:solidFill>
                  <a:schemeClr val="bg1"/>
                </a:solidFill>
              </a:rPr>
              <a:t>2</a:t>
            </a:r>
            <a:r>
              <a:rPr lang="it-IT" altLang="it-IT" sz="1600" b="0" i="1" dirty="0">
                <a:solidFill>
                  <a:schemeClr val="bg1"/>
                </a:solidFill>
              </a:rPr>
              <a:t>,</a:t>
            </a:r>
            <a:br>
              <a:rPr lang="it-IT" altLang="it-IT" sz="1600" b="0" i="1" dirty="0">
                <a:solidFill>
                  <a:schemeClr val="bg1"/>
                </a:solidFill>
              </a:rPr>
            </a:br>
            <a:r>
              <a:rPr lang="it-IT" altLang="it-IT" sz="1600" b="0" i="1" dirty="0">
                <a:solidFill>
                  <a:schemeClr val="bg1"/>
                </a:solidFill>
              </a:rPr>
              <a:t>Paolo Micozzi</a:t>
            </a:r>
            <a:r>
              <a:rPr lang="it-IT" altLang="it-IT" sz="1600" b="0" i="1" baseline="30000" dirty="0">
                <a:solidFill>
                  <a:schemeClr val="bg1"/>
                </a:solidFill>
              </a:rPr>
              <a:t>2</a:t>
            </a:r>
            <a:r>
              <a:rPr lang="it-IT" altLang="it-IT" sz="1600" b="0" i="1" dirty="0">
                <a:solidFill>
                  <a:schemeClr val="bg1"/>
                </a:solidFill>
              </a:rPr>
              <a:t>, Luca Boncagni</a:t>
            </a:r>
            <a:r>
              <a:rPr lang="it-IT" altLang="it-IT" sz="1600" b="0" i="1" baseline="30000" dirty="0">
                <a:solidFill>
                  <a:schemeClr val="bg1"/>
                </a:solidFill>
              </a:rPr>
              <a:t>2</a:t>
            </a:r>
            <a:br>
              <a:rPr lang="it-IT" altLang="it-IT" sz="1600" b="0" i="1" dirty="0">
                <a:solidFill>
                  <a:schemeClr val="bg1"/>
                </a:solidFill>
              </a:rPr>
            </a:br>
            <a:r>
              <a:rPr lang="it-IT" altLang="it-IT" sz="1600" b="0" i="1" dirty="0">
                <a:solidFill>
                  <a:schemeClr val="bg1"/>
                </a:solidFill>
              </a:rPr>
              <a:t> </a:t>
            </a:r>
            <a:br>
              <a:rPr lang="it-IT" altLang="it-IT" sz="1600" b="0" i="1" dirty="0">
                <a:solidFill>
                  <a:schemeClr val="bg1"/>
                </a:solidFill>
              </a:rPr>
            </a:br>
            <a:r>
              <a:rPr lang="it-IT" altLang="it-IT" sz="1600" b="0" i="1" baseline="30000" dirty="0">
                <a:solidFill>
                  <a:schemeClr val="bg1"/>
                </a:solidFill>
              </a:rPr>
              <a:t>1</a:t>
            </a:r>
            <a:r>
              <a:rPr lang="it-IT" altLang="it-IT" sz="1600" b="0" i="1" dirty="0">
                <a:solidFill>
                  <a:schemeClr val="bg1"/>
                </a:solidFill>
              </a:rPr>
              <a:t>Department of </a:t>
            </a:r>
            <a:r>
              <a:rPr lang="it-IT" altLang="it-IT" sz="1600" b="0" i="1" dirty="0" err="1">
                <a:solidFill>
                  <a:schemeClr val="bg1"/>
                </a:solidFill>
              </a:rPr>
              <a:t>Structural</a:t>
            </a:r>
            <a:r>
              <a:rPr lang="it-IT" altLang="it-IT" sz="1600" b="0" i="1" dirty="0">
                <a:solidFill>
                  <a:schemeClr val="bg1"/>
                </a:solidFill>
              </a:rPr>
              <a:t> and </a:t>
            </a:r>
            <a:r>
              <a:rPr lang="it-IT" altLang="it-IT" sz="1600" b="0" i="1" dirty="0" err="1">
                <a:solidFill>
                  <a:schemeClr val="bg1"/>
                </a:solidFill>
              </a:rPr>
              <a:t>Geotechnical</a:t>
            </a:r>
            <a:r>
              <a:rPr lang="it-IT" altLang="it-IT" sz="1600" b="0" i="1" dirty="0">
                <a:solidFill>
                  <a:schemeClr val="bg1"/>
                </a:solidFill>
              </a:rPr>
              <a:t> Engineering,</a:t>
            </a:r>
            <a:br>
              <a:rPr lang="it-IT" altLang="it-IT" sz="1600" b="0" i="1" dirty="0">
                <a:solidFill>
                  <a:schemeClr val="bg1"/>
                </a:solidFill>
              </a:rPr>
            </a:br>
            <a:r>
              <a:rPr lang="it-IT" altLang="it-IT" sz="1600" b="0" i="1" dirty="0">
                <a:solidFill>
                  <a:schemeClr val="bg1"/>
                </a:solidFill>
              </a:rPr>
              <a:t>Sapienza University of Rome, </a:t>
            </a:r>
            <a:r>
              <a:rPr lang="it-IT" altLang="it-IT" sz="1600" b="0" i="1" dirty="0" err="1">
                <a:solidFill>
                  <a:schemeClr val="bg1"/>
                </a:solidFill>
              </a:rPr>
              <a:t>Italy</a:t>
            </a:r>
            <a:br>
              <a:rPr lang="it-IT" altLang="it-IT" sz="1600" b="0" i="1" dirty="0">
                <a:solidFill>
                  <a:schemeClr val="bg1"/>
                </a:solidFill>
              </a:rPr>
            </a:br>
            <a:r>
              <a:rPr lang="it-IT" altLang="it-IT" sz="1600" b="0" i="1" baseline="30000" dirty="0">
                <a:solidFill>
                  <a:schemeClr val="bg1"/>
                </a:solidFill>
              </a:rPr>
              <a:t>2</a:t>
            </a:r>
            <a:r>
              <a:rPr lang="it-IT" altLang="it-IT" sz="1600" b="0" i="1" dirty="0">
                <a:solidFill>
                  <a:schemeClr val="bg1"/>
                </a:solidFill>
              </a:rPr>
              <a:t>NUC </a:t>
            </a:r>
            <a:r>
              <a:rPr lang="it-IT" altLang="it-IT" sz="1600" b="0" i="1" dirty="0" err="1">
                <a:solidFill>
                  <a:schemeClr val="bg1"/>
                </a:solidFill>
              </a:rPr>
              <a:t>Nuclear</a:t>
            </a:r>
            <a:r>
              <a:rPr lang="it-IT" altLang="it-IT" sz="1600" b="0" i="1" dirty="0">
                <a:solidFill>
                  <a:schemeClr val="bg1"/>
                </a:solidFill>
              </a:rPr>
              <a:t> Department, ENEA, Frascati, </a:t>
            </a:r>
            <a:r>
              <a:rPr lang="it-IT" altLang="it-IT" sz="1600" b="0" i="1" dirty="0" err="1">
                <a:solidFill>
                  <a:schemeClr val="bg1"/>
                </a:solidFill>
              </a:rPr>
              <a:t>Italy</a:t>
            </a:r>
            <a:br>
              <a:rPr lang="it-IT" altLang="it-IT" sz="1600" b="0" i="1" dirty="0">
                <a:solidFill>
                  <a:schemeClr val="bg1"/>
                </a:solidFill>
              </a:rPr>
            </a:br>
            <a:endParaRPr lang="it-IT" altLang="it-IT" sz="1600" dirty="0">
              <a:solidFill>
                <a:schemeClr val="bg1"/>
              </a:solidFill>
            </a:endParaRPr>
          </a:p>
        </p:txBody>
      </p:sp>
      <p:grpSp>
        <p:nvGrpSpPr>
          <p:cNvPr id="4100" name="Group 17"/>
          <p:cNvGrpSpPr>
            <a:grpSpLocks/>
          </p:cNvGrpSpPr>
          <p:nvPr/>
        </p:nvGrpSpPr>
        <p:grpSpPr bwMode="auto">
          <a:xfrm>
            <a:off x="0" y="2759075"/>
            <a:ext cx="9145588" cy="4098925"/>
            <a:chOff x="0" y="1738"/>
            <a:chExt cx="5761" cy="2582"/>
          </a:xfrm>
        </p:grpSpPr>
        <p:pic>
          <p:nvPicPr>
            <p:cNvPr id="4102" name="Picture 15" descr="Fondin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58"/>
              <a:ext cx="5760" cy="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3" name="Picture 13" descr="logo +marchi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60"/>
              <a:ext cx="5761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16" descr="fasci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738"/>
              <a:ext cx="444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768971F2-D6BF-2372-1399-F0C4A6C92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9383" y="5241925"/>
            <a:ext cx="4145411" cy="119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it-IT" sz="1600" kern="0" baseline="0" dirty="0"/>
              <a:t>ASME QNDE </a:t>
            </a:r>
          </a:p>
          <a:p>
            <a:r>
              <a:rPr lang="it-IT" sz="1600" kern="0" baseline="0" dirty="0"/>
              <a:t>51st </a:t>
            </a:r>
            <a:r>
              <a:rPr lang="it-IT" sz="1600" kern="0" baseline="0" dirty="0" err="1"/>
              <a:t>Annual</a:t>
            </a:r>
            <a:r>
              <a:rPr lang="it-IT" sz="1600" kern="0" baseline="0" dirty="0"/>
              <a:t> Review of Progress in </a:t>
            </a:r>
          </a:p>
          <a:p>
            <a:r>
              <a:rPr lang="it-IT" sz="1600" kern="0" baseline="0" dirty="0"/>
              <a:t>Quantitative </a:t>
            </a:r>
            <a:r>
              <a:rPr lang="it-IT" sz="1600" kern="0" baseline="0" dirty="0" err="1"/>
              <a:t>Nondestructive</a:t>
            </a:r>
            <a:r>
              <a:rPr lang="it-IT" sz="1600" kern="0" baseline="0" dirty="0"/>
              <a:t> Evaluation</a:t>
            </a:r>
          </a:p>
          <a:p>
            <a:r>
              <a:rPr lang="it-IT" sz="1600" kern="0" baseline="0" dirty="0"/>
              <a:t>Denver, CO, USA</a:t>
            </a:r>
          </a:p>
          <a:p>
            <a:r>
              <a:rPr lang="it-IT" sz="1600" kern="0" baseline="0" dirty="0" err="1"/>
              <a:t>July</a:t>
            </a:r>
            <a:r>
              <a:rPr lang="it-IT" sz="1600" kern="0" baseline="0" dirty="0"/>
              <a:t> 22-24 2024 </a:t>
            </a:r>
            <a:endParaRPr lang="it-IT" sz="1600" b="0" kern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167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DE6AB3D-8FCA-0040-F287-02844F6B495F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3D Fourier Slice </a:t>
            </a:r>
            <a:r>
              <a:rPr lang="it-IT" kern="0" baseline="0" dirty="0" err="1"/>
              <a:t>Theorem</a:t>
            </a:r>
            <a:endParaRPr lang="it-IT" kern="0" baseline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AC3F3C-4E10-2D88-A602-873C89FF50B4}"/>
              </a:ext>
            </a:extLst>
          </p:cNvPr>
          <p:cNvSpPr txBox="1"/>
          <p:nvPr/>
        </p:nvSpPr>
        <p:spPr>
          <a:xfrm>
            <a:off x="279324" y="593404"/>
            <a:ext cx="6334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We formulated a corollary of the Fourier Slice Theorem which proves that the 2D Fourier transform of a plane projection of the density function is a plane slice of its 3D Fourier transform. </a:t>
            </a:r>
          </a:p>
          <a:p>
            <a:pPr marR="0" lvl="0" defTabSz="914400" latinLnBrk="0">
              <a:buClrTx/>
              <a:buSzTx/>
              <a:tabLst/>
              <a:defRPr/>
            </a:pPr>
            <a:endParaRPr lang="en-GB" sz="1600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C0565791-E609-9066-C396-5C2AEC8B15CD}"/>
              </a:ext>
            </a:extLst>
          </p:cNvPr>
          <p:cNvSpPr txBox="1"/>
          <p:nvPr/>
        </p:nvSpPr>
        <p:spPr>
          <a:xfrm>
            <a:off x="305065" y="1381702"/>
            <a:ext cx="11200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Proof: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4E7308FD-E4B1-215D-3CCC-310BF5F4CAE6}"/>
              </a:ext>
            </a:extLst>
          </p:cNvPr>
          <p:cNvSpPr txBox="1"/>
          <p:nvPr/>
        </p:nvSpPr>
        <p:spPr>
          <a:xfrm>
            <a:off x="2705147" y="1799188"/>
            <a:ext cx="1323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Projection</a:t>
            </a:r>
          </a:p>
        </p:txBody>
      </p:sp>
      <p:graphicFrame>
        <p:nvGraphicFramePr>
          <p:cNvPr id="15" name="Oggetto 14">
            <a:extLst>
              <a:ext uri="{FF2B5EF4-FFF2-40B4-BE49-F238E27FC236}">
                <a16:creationId xmlns:a16="http://schemas.microsoft.com/office/drawing/2014/main" id="{6F11C002-E27B-43CA-917F-F5AB640CF8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453419"/>
              </p:ext>
            </p:extLst>
          </p:nvPr>
        </p:nvGraphicFramePr>
        <p:xfrm>
          <a:off x="361997" y="1741213"/>
          <a:ext cx="23431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62040" imgH="330120" progId="Equation.DSMT4">
                  <p:embed/>
                </p:oleObj>
              </mc:Choice>
              <mc:Fallback>
                <p:oleObj name="Equation" r:id="rId3" imgW="1562040" imgH="330120" progId="Equation.DSMT4">
                  <p:embed/>
                  <p:pic>
                    <p:nvPicPr>
                      <p:cNvPr id="16" name="Oggetto 15">
                        <a:extLst>
                          <a:ext uri="{FF2B5EF4-FFF2-40B4-BE49-F238E27FC236}">
                            <a16:creationId xmlns:a16="http://schemas.microsoft.com/office/drawing/2014/main" id="{08847DF7-A303-6D3E-E347-313D3BB180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1997" y="1741213"/>
                        <a:ext cx="234315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8">
            <a:extLst>
              <a:ext uri="{FF2B5EF4-FFF2-40B4-BE49-F238E27FC236}">
                <a16:creationId xmlns:a16="http://schemas.microsoft.com/office/drawing/2014/main" id="{496B6AAE-3EC1-BF40-CCA0-3675636EF74F}"/>
              </a:ext>
            </a:extLst>
          </p:cNvPr>
          <p:cNvSpPr txBox="1"/>
          <p:nvPr/>
        </p:nvSpPr>
        <p:spPr>
          <a:xfrm>
            <a:off x="251514" y="2354532"/>
            <a:ext cx="6040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2D FT of the Projection </a:t>
            </a:r>
            <a:r>
              <a:rPr lang="en-GB" sz="1600" i="1" baseline="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m</a:t>
            </a: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and </a:t>
            </a:r>
            <a:r>
              <a:rPr lang="en-GB" sz="1600" i="1" baseline="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n</a:t>
            </a: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are the wavenumbers</a:t>
            </a:r>
          </a:p>
        </p:txBody>
      </p:sp>
      <p:graphicFrame>
        <p:nvGraphicFramePr>
          <p:cNvPr id="20" name="Oggetto 19">
            <a:extLst>
              <a:ext uri="{FF2B5EF4-FFF2-40B4-BE49-F238E27FC236}">
                <a16:creationId xmlns:a16="http://schemas.microsoft.com/office/drawing/2014/main" id="{C7B60236-3FA0-BAD1-6B40-EA6B7A03E9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619937"/>
              </p:ext>
            </p:extLst>
          </p:nvPr>
        </p:nvGraphicFramePr>
        <p:xfrm>
          <a:off x="311301" y="2693223"/>
          <a:ext cx="5143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429000" imgH="380880" progId="Equation.DSMT4">
                  <p:embed/>
                </p:oleObj>
              </mc:Choice>
              <mc:Fallback>
                <p:oleObj name="Equation" r:id="rId5" imgW="3429000" imgH="380880" progId="Equation.DSMT4">
                  <p:embed/>
                  <p:pic>
                    <p:nvPicPr>
                      <p:cNvPr id="19" name="Oggetto 18">
                        <a:extLst>
                          <a:ext uri="{FF2B5EF4-FFF2-40B4-BE49-F238E27FC236}">
                            <a16:creationId xmlns:a16="http://schemas.microsoft.com/office/drawing/2014/main" id="{507D6432-A961-64BA-7B2F-D365148795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1301" y="2693223"/>
                        <a:ext cx="51435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8">
            <a:extLst>
              <a:ext uri="{FF2B5EF4-FFF2-40B4-BE49-F238E27FC236}">
                <a16:creationId xmlns:a16="http://schemas.microsoft.com/office/drawing/2014/main" id="{29A5BECB-764A-96A4-122F-237F10334B4F}"/>
              </a:ext>
            </a:extLst>
          </p:cNvPr>
          <p:cNvSpPr txBox="1"/>
          <p:nvPr/>
        </p:nvSpPr>
        <p:spPr>
          <a:xfrm>
            <a:off x="231854" y="3237938"/>
            <a:ext cx="4681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Convert back to the original coordinate system</a:t>
            </a:r>
          </a:p>
        </p:txBody>
      </p:sp>
      <p:graphicFrame>
        <p:nvGraphicFramePr>
          <p:cNvPr id="24" name="Oggetto 23">
            <a:extLst>
              <a:ext uri="{FF2B5EF4-FFF2-40B4-BE49-F238E27FC236}">
                <a16:creationId xmlns:a16="http://schemas.microsoft.com/office/drawing/2014/main" id="{5A051F4E-C2DB-07AD-D650-A3C870D68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58956"/>
              </p:ext>
            </p:extLst>
          </p:nvPr>
        </p:nvGraphicFramePr>
        <p:xfrm>
          <a:off x="285352" y="3588121"/>
          <a:ext cx="6781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520880" imgH="380880" progId="Equation.DSMT4">
                  <p:embed/>
                </p:oleObj>
              </mc:Choice>
              <mc:Fallback>
                <p:oleObj name="Equation" r:id="rId7" imgW="4520880" imgH="380880" progId="Equation.DSMT4">
                  <p:embed/>
                  <p:pic>
                    <p:nvPicPr>
                      <p:cNvPr id="21" name="Oggetto 20">
                        <a:extLst>
                          <a:ext uri="{FF2B5EF4-FFF2-40B4-BE49-F238E27FC236}">
                            <a16:creationId xmlns:a16="http://schemas.microsoft.com/office/drawing/2014/main" id="{5136B9A4-728F-1A34-C23A-17E619FCE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5352" y="3588121"/>
                        <a:ext cx="67818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8">
            <a:extLst>
              <a:ext uri="{FF2B5EF4-FFF2-40B4-BE49-F238E27FC236}">
                <a16:creationId xmlns:a16="http://schemas.microsoft.com/office/drawing/2014/main" id="{9F029398-20AD-212A-5356-BAD2B2FDC08F}"/>
              </a:ext>
            </a:extLst>
          </p:cNvPr>
          <p:cNvSpPr txBox="1"/>
          <p:nvPr/>
        </p:nvSpPr>
        <p:spPr>
          <a:xfrm>
            <a:off x="259627" y="4176382"/>
            <a:ext cx="4171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But this is the 3D FT with wavenumbers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8CCD71F2-662F-43B4-08F1-9A0B46F291CA}"/>
              </a:ext>
            </a:extLst>
          </p:cNvPr>
          <p:cNvSpPr txBox="1"/>
          <p:nvPr/>
        </p:nvSpPr>
        <p:spPr>
          <a:xfrm>
            <a:off x="196647" y="4976141"/>
            <a:ext cx="8362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="1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To reconstruct </a:t>
            </a:r>
            <a:r>
              <a:rPr lang="en-GB" sz="1600" b="1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600" b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b="1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b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600" b="1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00" b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600" b="1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600" b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b="1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we have to calculate the 3D inverse Fourier transform of the collections of 2D Fourier transforms of its projections onto planes.</a:t>
            </a:r>
          </a:p>
          <a:p>
            <a:pPr marR="0" lvl="0" defTabSz="914400" latinLnBrk="0">
              <a:buClrTx/>
              <a:buSzTx/>
              <a:tabLst/>
              <a:defRPr/>
            </a:pPr>
            <a:r>
              <a:rPr lang="en-US" sz="1600" b="1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Also in the 3D case there are the sampling problems we have in the 2D case, which are dealt with interpolation.</a:t>
            </a:r>
            <a:endParaRPr lang="en-GB" sz="1600" b="1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4A781066-D61D-2480-BF39-C02D8680BB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49126"/>
              </p:ext>
            </p:extLst>
          </p:nvPr>
        </p:nvGraphicFramePr>
        <p:xfrm>
          <a:off x="434713" y="4580206"/>
          <a:ext cx="28384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92160" imgH="203040" progId="Equation.DSMT4">
                  <p:embed/>
                </p:oleObj>
              </mc:Choice>
              <mc:Fallback>
                <p:oleObj name="Equation" r:id="rId9" imgW="1892160" imgH="203040" progId="Equation.DSMT4">
                  <p:embed/>
                  <p:pic>
                    <p:nvPicPr>
                      <p:cNvPr id="66" name="Oggetto 65">
                        <a:extLst>
                          <a:ext uri="{FF2B5EF4-FFF2-40B4-BE49-F238E27FC236}">
                            <a16:creationId xmlns:a16="http://schemas.microsoft.com/office/drawing/2014/main" id="{227C5642-4CA5-901B-1AFD-A54BBB73D8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4713" y="4580206"/>
                        <a:ext cx="283845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643FD02C-30CF-216E-033D-947D70AC1A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190732"/>
              </p:ext>
            </p:extLst>
          </p:nvPr>
        </p:nvGraphicFramePr>
        <p:xfrm>
          <a:off x="3547703" y="4561795"/>
          <a:ext cx="2762100" cy="30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841400" imgH="203040" progId="Equation.DSMT4">
                  <p:embed/>
                </p:oleObj>
              </mc:Choice>
              <mc:Fallback>
                <p:oleObj name="Equation" r:id="rId11" imgW="1841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547703" y="4561795"/>
                        <a:ext cx="2762100" cy="304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>
            <a:extLst>
              <a:ext uri="{FF2B5EF4-FFF2-40B4-BE49-F238E27FC236}">
                <a16:creationId xmlns:a16="http://schemas.microsoft.com/office/drawing/2014/main" id="{D6F77746-7A6E-9389-214D-AA538DFD3C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5854154"/>
              </p:ext>
            </p:extLst>
          </p:nvPr>
        </p:nvGraphicFramePr>
        <p:xfrm>
          <a:off x="6654842" y="4550071"/>
          <a:ext cx="1904580" cy="30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269720" imgH="203040" progId="Equation.DSMT4">
                  <p:embed/>
                </p:oleObj>
              </mc:Choice>
              <mc:Fallback>
                <p:oleObj name="Equation" r:id="rId13" imgW="12697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654842" y="4550071"/>
                        <a:ext cx="1904580" cy="304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DBCD9BF1-4E27-A213-6D46-D27C5B5E3CF7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AB89CB2C-03DB-D412-813C-D00B45FD39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10</a:t>
            </a:fld>
            <a:r>
              <a:rPr lang="it-IT" dirty="0"/>
              <a:t>/23</a:t>
            </a:r>
          </a:p>
        </p:txBody>
      </p:sp>
      <p:pic>
        <p:nvPicPr>
          <p:cNvPr id="2" name="Immagine 1" descr="Immagine che contiene schermata, design&#10;&#10;Descrizione generata automaticamente">
            <a:extLst>
              <a:ext uri="{FF2B5EF4-FFF2-40B4-BE49-F238E27FC236}">
                <a16:creationId xmlns:a16="http://schemas.microsoft.com/office/drawing/2014/main" id="{3733256E-E49B-C141-2889-0522E6DCC6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480" y="131304"/>
            <a:ext cx="2992237" cy="354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13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images of a cube&#10;&#10;Description automatically generated">
            <a:extLst>
              <a:ext uri="{FF2B5EF4-FFF2-40B4-BE49-F238E27FC236}">
                <a16:creationId xmlns:a16="http://schemas.microsoft.com/office/drawing/2014/main" id="{D02CA962-0B75-7B8D-AB75-43C2E8010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845" y="654968"/>
            <a:ext cx="5401703" cy="5281364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70903FB-C15B-50CF-FFC4-6A6B68679CF5}"/>
              </a:ext>
            </a:extLst>
          </p:cNvPr>
          <p:cNvSpPr txBox="1"/>
          <p:nvPr/>
        </p:nvSpPr>
        <p:spPr>
          <a:xfrm>
            <a:off x="216899" y="1043731"/>
            <a:ext cx="28631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The projections are spherical projections and identified by two angles.</a:t>
            </a:r>
          </a:p>
          <a:p>
            <a:pPr marR="0" lvl="0" defTabSz="914400" latinLnBrk="0">
              <a:buClrTx/>
              <a:buSzTx/>
              <a:tabLst/>
              <a:defRPr/>
            </a:pPr>
            <a:endParaRPr lang="en-GB" sz="1600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Here are some examples.</a:t>
            </a:r>
          </a:p>
          <a:p>
            <a:pPr marR="0" lvl="0" defTabSz="914400" latinLnBrk="0">
              <a:buClrTx/>
              <a:buSzTx/>
              <a:tabLst/>
              <a:defRPr/>
            </a:pPr>
            <a:endParaRPr lang="en-GB" sz="1600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Image reconstruction in 3D faces similar problems as in 2D, i.e., blurring due to the reduced number of projections, and the need to interpolate on a regular grid of wavenumbers.</a:t>
            </a:r>
          </a:p>
          <a:p>
            <a:pPr marR="0" lvl="0" defTabSz="914400" latinLnBrk="0">
              <a:buClrTx/>
              <a:buSzTx/>
              <a:tabLst/>
              <a:defRPr/>
            </a:pPr>
            <a:endParaRPr lang="en-GB" sz="1600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7E86CB6-1574-3885-9A2B-12E14BDED7E9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3D Image </a:t>
            </a:r>
            <a:r>
              <a:rPr lang="it-IT" kern="0" baseline="0" dirty="0" err="1"/>
              <a:t>Reconstruction</a:t>
            </a:r>
            <a:endParaRPr lang="it-IT" kern="0" baseline="0" dirty="0"/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83F6B8DB-CD47-B388-2C55-EFFB1841DDCD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FFE7C596-C1D9-33F7-C9DB-2109CD8CBF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11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033608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9F43A9-AAA3-D099-AA53-C97FD63D2705}"/>
              </a:ext>
            </a:extLst>
          </p:cNvPr>
          <p:cNvSpPr txBox="1"/>
          <p:nvPr/>
        </p:nvSpPr>
        <p:spPr>
          <a:xfrm>
            <a:off x="216899" y="1003802"/>
            <a:ext cx="608865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baseline="0" dirty="0">
                <a:solidFill>
                  <a:srgbClr val="000000"/>
                </a:solidFill>
                <a:latin typeface="+mj-lt"/>
              </a:rPr>
              <a:t>PROTO-SPHERA</a:t>
            </a:r>
            <a:r>
              <a:rPr lang="en-US" sz="1600" baseline="0" dirty="0">
                <a:solidFill>
                  <a:srgbClr val="000000"/>
                </a:solidFill>
                <a:latin typeface="+mj-lt"/>
              </a:rPr>
              <a:t> is a magnetic confinement plasma experiment for Controlled Thermonuclear Fusion research, whose aim is to form a </a:t>
            </a:r>
            <a:r>
              <a:rPr lang="en-US" sz="1600" b="1" baseline="0" dirty="0">
                <a:solidFill>
                  <a:srgbClr val="000000"/>
                </a:solidFill>
                <a:latin typeface="+mj-lt"/>
              </a:rPr>
              <a:t>spherical plasma torus</a:t>
            </a:r>
            <a:r>
              <a:rPr lang="en-US" sz="1600" baseline="0" dirty="0">
                <a:solidFill>
                  <a:srgbClr val="000000"/>
                </a:solidFill>
                <a:latin typeface="+mj-lt"/>
              </a:rPr>
              <a:t> not around a metal </a:t>
            </a:r>
            <a:r>
              <a:rPr lang="en-US" sz="1600" baseline="0" dirty="0" err="1">
                <a:solidFill>
                  <a:srgbClr val="000000"/>
                </a:solidFill>
                <a:latin typeface="+mj-lt"/>
              </a:rPr>
              <a:t>centerpost</a:t>
            </a:r>
            <a:r>
              <a:rPr lang="en-US" sz="1600" baseline="0" dirty="0">
                <a:solidFill>
                  <a:srgbClr val="000000"/>
                </a:solidFill>
                <a:latin typeface="+mj-lt"/>
              </a:rPr>
              <a:t> (as in Tokamaks), but around a plasma </a:t>
            </a:r>
            <a:r>
              <a:rPr lang="en-US" sz="1600" baseline="0" dirty="0" err="1">
                <a:solidFill>
                  <a:srgbClr val="000000"/>
                </a:solidFill>
                <a:latin typeface="+mj-lt"/>
              </a:rPr>
              <a:t>centerpost</a:t>
            </a:r>
            <a:r>
              <a:rPr lang="en-US" sz="1600" baseline="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GB" sz="1600" baseline="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The vessel is simply connected, different from the structure of Tokamaks.</a:t>
            </a:r>
          </a:p>
          <a:p>
            <a:endParaRPr lang="en-GB" sz="800" baseline="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aseline="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It exploits the self-organization of plasma following the application of a difference of potential between two electrodes, connected by eight copper bars which close the circuit, and some internal poloidal coils (magnets).</a:t>
            </a:r>
          </a:p>
        </p:txBody>
      </p:sp>
      <p:pic>
        <p:nvPicPr>
          <p:cNvPr id="6" name="Picture 5" descr="A close-up of a machine&#10;&#10;Description automatically generated">
            <a:extLst>
              <a:ext uri="{FF2B5EF4-FFF2-40B4-BE49-F238E27FC236}">
                <a16:creationId xmlns:a16="http://schemas.microsoft.com/office/drawing/2014/main" id="{9747F452-E4F1-E69A-863C-8BECBC3B2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098" y="790008"/>
            <a:ext cx="2594353" cy="3856756"/>
          </a:xfrm>
          <a:prstGeom prst="rect">
            <a:avLst/>
          </a:prstGeom>
        </p:spPr>
      </p:pic>
      <p:pic>
        <p:nvPicPr>
          <p:cNvPr id="12" name="Picture 11" descr="A collage of a machine&#10;&#10;Description automatically generated">
            <a:extLst>
              <a:ext uri="{FF2B5EF4-FFF2-40B4-BE49-F238E27FC236}">
                <a16:creationId xmlns:a16="http://schemas.microsoft.com/office/drawing/2014/main" id="{770BF0C9-3F4D-BD5D-4D89-6DFDA5900F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8"/>
          <a:stretch/>
        </p:blipFill>
        <p:spPr>
          <a:xfrm>
            <a:off x="226396" y="3773916"/>
            <a:ext cx="5638800" cy="22121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E236C1-E2EE-108B-0F06-98AE1BCF4220}"/>
              </a:ext>
            </a:extLst>
          </p:cNvPr>
          <p:cNvSpPr txBox="1"/>
          <p:nvPr/>
        </p:nvSpPr>
        <p:spPr>
          <a:xfrm>
            <a:off x="792873" y="5709039"/>
            <a:ext cx="4271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PROTO-SPHERA experiment at ENRA Frascati laboratories</a:t>
            </a:r>
            <a:endParaRPr lang="en-GB" sz="1800" dirty="0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B687BF-2828-3F6F-0C10-BE30DF20FE81}"/>
              </a:ext>
            </a:extLst>
          </p:cNvPr>
          <p:cNvSpPr txBox="1"/>
          <p:nvPr/>
        </p:nvSpPr>
        <p:spPr>
          <a:xfrm>
            <a:off x="5927740" y="4696702"/>
            <a:ext cx="3014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0" i="0" u="none" strike="noStrike" baseline="0" dirty="0">
                <a:solidFill>
                  <a:srgbClr val="000000"/>
                </a:solidFill>
                <a:latin typeface="+mn-lt"/>
              </a:rPr>
              <a:t>Schematic of PROTO-SPHERA setup</a:t>
            </a:r>
            <a:endParaRPr lang="en-GB" sz="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82F449E-73DB-9418-93B5-FF39DCC170A0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Application: 3D </a:t>
            </a:r>
            <a:r>
              <a:rPr lang="it-IT" kern="0" baseline="0" dirty="0" err="1"/>
              <a:t>reconstruction</a:t>
            </a:r>
            <a:r>
              <a:rPr lang="it-IT" kern="0" baseline="0" dirty="0"/>
              <a:t> of light </a:t>
            </a:r>
            <a:r>
              <a:rPr lang="it-IT" kern="0" baseline="0" dirty="0" err="1"/>
              <a:t>emission</a:t>
            </a:r>
            <a:r>
              <a:rPr lang="it-IT" kern="0" baseline="0" dirty="0"/>
              <a:t> </a:t>
            </a:r>
            <a:r>
              <a:rPr lang="it-IT" kern="0" baseline="0" dirty="0" err="1"/>
              <a:t>density</a:t>
            </a:r>
            <a:r>
              <a:rPr lang="it-IT" kern="0" baseline="0" dirty="0"/>
              <a:t> in PROTO-SPHERA</a:t>
            </a: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4E10092E-915B-F038-91CA-36442FEB3DE1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5C58EEC4-8C72-855A-8002-933BF3508C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12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4267560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2979039-D1C8-68BD-FE4A-037704C50674}"/>
              </a:ext>
            </a:extLst>
          </p:cNvPr>
          <p:cNvSpPr txBox="1"/>
          <p:nvPr/>
        </p:nvSpPr>
        <p:spPr>
          <a:xfrm>
            <a:off x="2236305" y="3333570"/>
            <a:ext cx="4658138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3D representation of the vessel with the cameras positions</a:t>
            </a:r>
          </a:p>
          <a:p>
            <a:r>
              <a:rPr lang="en-GB" sz="1600" dirty="0"/>
              <a:t>and their view lines b) Up view of the configuration</a:t>
            </a:r>
          </a:p>
        </p:txBody>
      </p:sp>
      <p:pic>
        <p:nvPicPr>
          <p:cNvPr id="12" name="Picture 11" descr="A diagram of a plasma device&#10;&#10;Description automatically generated">
            <a:extLst>
              <a:ext uri="{FF2B5EF4-FFF2-40B4-BE49-F238E27FC236}">
                <a16:creationId xmlns:a16="http://schemas.microsoft.com/office/drawing/2014/main" id="{E245BEE5-FB6B-5789-C201-DC04F68EA5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2"/>
          <a:stretch/>
        </p:blipFill>
        <p:spPr>
          <a:xfrm>
            <a:off x="957469" y="2346348"/>
            <a:ext cx="7401339" cy="36574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3DB1D2-A4F0-0EC3-DCA5-3FEB68C071CB}"/>
              </a:ext>
            </a:extLst>
          </p:cNvPr>
          <p:cNvSpPr txBox="1"/>
          <p:nvPr/>
        </p:nvSpPr>
        <p:spPr>
          <a:xfrm>
            <a:off x="216899" y="578389"/>
            <a:ext cx="86413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aseline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An ultra fast camera, </a:t>
            </a:r>
            <a:r>
              <a:rPr lang="en-GB" sz="1600" baseline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with a resolution of 1024x1024 pixels and 3600 fps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aseline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six fast cameras, with a resolution of 640x480 pixels and 600 fps: the pictures captured by these six cameras are assumed to be the plane projections of the light emission density.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aseline="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Langmiur</a:t>
            </a:r>
            <a:r>
              <a:rPr lang="en-GB" sz="1600" baseline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probe, which measures the electron density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GB" sz="1600" baseline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6E1A15-7A30-A69A-70D4-95940A0A8921}"/>
              </a:ext>
            </a:extLst>
          </p:cNvPr>
          <p:cNvSpPr txBox="1"/>
          <p:nvPr/>
        </p:nvSpPr>
        <p:spPr>
          <a:xfrm>
            <a:off x="598736" y="5488226"/>
            <a:ext cx="47931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200" b="0" i="0" u="none" strike="noStrike" baseline="0" dirty="0">
                <a:solidFill>
                  <a:srgbClr val="000000"/>
                </a:solidFill>
                <a:latin typeface="+mn-lt"/>
              </a:rPr>
              <a:t>3D representation of the vessel with camera positions</a:t>
            </a:r>
            <a:r>
              <a:rPr lang="en-GB" sz="1800" b="0" i="0" u="none" strike="noStrike" baseline="0" dirty="0">
                <a:latin typeface="URWPalladioL-Roma"/>
              </a:rPr>
              <a:t> l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81129F-DB12-C222-469C-FF90E9D91BDE}"/>
              </a:ext>
            </a:extLst>
          </p:cNvPr>
          <p:cNvSpPr/>
          <p:nvPr/>
        </p:nvSpPr>
        <p:spPr bwMode="auto">
          <a:xfrm>
            <a:off x="5539409" y="5551418"/>
            <a:ext cx="2471531" cy="3114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MS PGothic" pitchFamily="34" charset="-128"/>
              </a:rPr>
              <a:t>Upper view of the configuration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0C5759C-324B-64D4-1696-CF1DB41204C0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 err="1"/>
              <a:t>Tomographic</a:t>
            </a:r>
            <a:r>
              <a:rPr lang="it-IT" kern="0" baseline="0" dirty="0"/>
              <a:t> </a:t>
            </a:r>
            <a:r>
              <a:rPr lang="it-IT" kern="0" baseline="0" dirty="0" err="1"/>
              <a:t>diagnostic</a:t>
            </a:r>
            <a:endParaRPr lang="it-IT" kern="0" baseline="0" dirty="0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7FFCD4E8-B479-3B75-C34E-6F512708E951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603E492-32A4-8AEE-2C9D-82FEBC721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13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461594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images of a fire&#10;&#10;Description automatically generated">
            <a:extLst>
              <a:ext uri="{FF2B5EF4-FFF2-40B4-BE49-F238E27FC236}">
                <a16:creationId xmlns:a16="http://schemas.microsoft.com/office/drawing/2014/main" id="{48B94179-8CFC-BA48-98B9-8B1BB1634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26" y="921026"/>
            <a:ext cx="7055077" cy="2643539"/>
          </a:xfrm>
          <a:prstGeom prst="rect">
            <a:avLst/>
          </a:prstGeom>
        </p:spPr>
      </p:pic>
      <p:pic>
        <p:nvPicPr>
          <p:cNvPr id="7" name="Picture 6" descr="A collage of images of a graph&#10;&#10;Description automatically generated">
            <a:extLst>
              <a:ext uri="{FF2B5EF4-FFF2-40B4-BE49-F238E27FC236}">
                <a16:creationId xmlns:a16="http://schemas.microsoft.com/office/drawing/2014/main" id="{66E07670-D7C1-E0DC-CBDA-A45845C2EE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26" y="3480677"/>
            <a:ext cx="7055077" cy="257086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804FB54-9CAC-8BDB-11E7-D753E13080E8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Sample of 3D </a:t>
            </a:r>
            <a:r>
              <a:rPr lang="it-IT" kern="0" baseline="0" dirty="0" err="1"/>
              <a:t>Tomographic</a:t>
            </a:r>
            <a:r>
              <a:rPr lang="it-IT" kern="0" baseline="0" dirty="0"/>
              <a:t> image </a:t>
            </a:r>
            <a:r>
              <a:rPr lang="it-IT" kern="0" baseline="0" dirty="0" err="1"/>
              <a:t>reconstruction</a:t>
            </a:r>
            <a:endParaRPr lang="it-IT" kern="0" baseline="0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12C232-0245-5E13-39E7-AFB21F3DF7C2}"/>
              </a:ext>
            </a:extLst>
          </p:cNvPr>
          <p:cNvSpPr txBox="1"/>
          <p:nvPr/>
        </p:nvSpPr>
        <p:spPr>
          <a:xfrm>
            <a:off x="6253021" y="637184"/>
            <a:ext cx="1323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Helium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AB8449-0F64-331E-56FE-05F2E94D4E58}"/>
              </a:ext>
            </a:extLst>
          </p:cNvPr>
          <p:cNvSpPr txBox="1"/>
          <p:nvPr/>
        </p:nvSpPr>
        <p:spPr>
          <a:xfrm>
            <a:off x="6253020" y="3474452"/>
            <a:ext cx="1323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Hydrogen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E98C1403-26C4-CE21-560C-72828F920D6B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98874EC-FB0B-E381-D140-220E0718FB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14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651932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BFBC384-DF5A-07AE-4796-D7FD14F6DC0E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Self-</a:t>
            </a:r>
            <a:r>
              <a:rPr lang="it-IT" kern="0" baseline="0" dirty="0" err="1"/>
              <a:t>organization</a:t>
            </a:r>
            <a:r>
              <a:rPr lang="it-IT" kern="0" baseline="0" dirty="0"/>
              <a:t> of </a:t>
            </a:r>
            <a:r>
              <a:rPr lang="it-IT" kern="0" baseline="0" dirty="0" err="1"/>
              <a:t>magnetically-confined</a:t>
            </a:r>
            <a:r>
              <a:rPr lang="it-IT" kern="0" baseline="0" dirty="0"/>
              <a:t> plasma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350C31E-D0B9-99EA-4F3C-5DF9BA11BE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6"/>
          <a:stretch/>
        </p:blipFill>
        <p:spPr>
          <a:xfrm>
            <a:off x="0" y="2478999"/>
            <a:ext cx="9056618" cy="1950493"/>
          </a:xfrm>
          <a:prstGeom prst="rect">
            <a:avLst/>
          </a:prstGeom>
        </p:spPr>
      </p:pic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B8E86BB9-D969-BB70-135F-1ECEA115B887}"/>
              </a:ext>
            </a:extLst>
          </p:cNvPr>
          <p:cNvSpPr/>
          <p:nvPr/>
        </p:nvSpPr>
        <p:spPr bwMode="auto">
          <a:xfrm>
            <a:off x="3428999" y="4350913"/>
            <a:ext cx="1814098" cy="352425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C73F45AC-8B77-D692-7C1D-BC1E050508AD}"/>
              </a:ext>
            </a:extLst>
          </p:cNvPr>
          <p:cNvSpPr txBox="1"/>
          <p:nvPr/>
        </p:nvSpPr>
        <p:spPr>
          <a:xfrm>
            <a:off x="5243097" y="4350913"/>
            <a:ext cx="1181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8 </a:t>
            </a:r>
            <a:r>
              <a:rPr lang="en-GB" sz="1600" baseline="0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ms</a:t>
            </a:r>
            <a:endParaRPr lang="en-GB" sz="1600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F16C4E1-E8F6-3E33-23F6-7501956544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5"/>
          <a:stretch/>
        </p:blipFill>
        <p:spPr>
          <a:xfrm>
            <a:off x="47626" y="4658066"/>
            <a:ext cx="9056618" cy="1289878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4EE945BD-C5FE-4896-59D2-1BE1EC130E28}"/>
              </a:ext>
            </a:extLst>
          </p:cNvPr>
          <p:cNvSpPr/>
          <p:nvPr/>
        </p:nvSpPr>
        <p:spPr bwMode="auto">
          <a:xfrm>
            <a:off x="6151494" y="2416006"/>
            <a:ext cx="2693647" cy="3590458"/>
          </a:xfrm>
          <a:prstGeom prst="rect">
            <a:avLst/>
          </a:prstGeom>
          <a:noFill/>
          <a:ln w="34925">
            <a:solidFill>
              <a:srgbClr val="00B050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B840F3B-D081-516F-9400-B7500161915C}"/>
              </a:ext>
            </a:extLst>
          </p:cNvPr>
          <p:cNvSpPr/>
          <p:nvPr/>
        </p:nvSpPr>
        <p:spPr bwMode="auto">
          <a:xfrm>
            <a:off x="3227319" y="2412847"/>
            <a:ext cx="2838450" cy="3593617"/>
          </a:xfrm>
          <a:prstGeom prst="rect">
            <a:avLst/>
          </a:prstGeom>
          <a:noFill/>
          <a:ln w="34925">
            <a:solidFill>
              <a:srgbClr val="00B0F0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0C8B0E25-6691-2292-82AE-E97F2E44D3B0}"/>
              </a:ext>
            </a:extLst>
          </p:cNvPr>
          <p:cNvSpPr/>
          <p:nvPr/>
        </p:nvSpPr>
        <p:spPr bwMode="auto">
          <a:xfrm>
            <a:off x="303144" y="2407109"/>
            <a:ext cx="2838450" cy="3593618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60D8001-D249-91EF-BCBD-024F6B796AF5}"/>
              </a:ext>
            </a:extLst>
          </p:cNvPr>
          <p:cNvSpPr txBox="1"/>
          <p:nvPr/>
        </p:nvSpPr>
        <p:spPr>
          <a:xfrm>
            <a:off x="342899" y="1836547"/>
            <a:ext cx="8355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Once obtained the light emission density, the solid can be cross-sectioned by vertical planes and the same phenomena observed.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FB387705-7BF4-6E47-CECB-726F5E6398FE}"/>
              </a:ext>
            </a:extLst>
          </p:cNvPr>
          <p:cNvSpPr txBox="1"/>
          <p:nvPr/>
        </p:nvSpPr>
        <p:spPr>
          <a:xfrm>
            <a:off x="342899" y="565382"/>
            <a:ext cx="835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This sequence of reconstructed light emission densities enables to disclose the mechanism of self-organization of plasma. </a:t>
            </a:r>
            <a:r>
              <a:rPr lang="en-US" sz="1600" baseline="0" dirty="0">
                <a:solidFill>
                  <a:srgbClr val="000000"/>
                </a:solidFill>
                <a:latin typeface="+mn-lt"/>
              </a:rPr>
              <a:t>Based on magneto-hydrodynamic models, it was expected that, first, a </a:t>
            </a:r>
            <a:r>
              <a:rPr lang="en-US" sz="1600" baseline="0" dirty="0">
                <a:solidFill>
                  <a:srgbClr val="FF0000"/>
                </a:solidFill>
                <a:latin typeface="+mn-lt"/>
              </a:rPr>
              <a:t>plasma column (pinch or </a:t>
            </a:r>
            <a:r>
              <a:rPr lang="en-US" sz="1600" baseline="0" dirty="0" err="1">
                <a:solidFill>
                  <a:srgbClr val="FF0000"/>
                </a:solidFill>
                <a:latin typeface="+mn-lt"/>
              </a:rPr>
              <a:t>centerpost</a:t>
            </a:r>
            <a:r>
              <a:rPr lang="en-US" sz="1600" baseline="0" dirty="0">
                <a:solidFill>
                  <a:srgbClr val="FF0000"/>
                </a:solidFill>
                <a:latin typeface="+mn-lt"/>
              </a:rPr>
              <a:t>) is formed at low current. </a:t>
            </a:r>
            <a:r>
              <a:rPr lang="en-US" sz="1600" baseline="0" dirty="0">
                <a:solidFill>
                  <a:srgbClr val="000000"/>
                </a:solidFill>
                <a:latin typeface="+mn-lt"/>
              </a:rPr>
              <a:t>Then, when the current is increased</a:t>
            </a:r>
            <a:r>
              <a:rPr lang="en-US" sz="1600" baseline="0" dirty="0">
                <a:solidFill>
                  <a:srgbClr val="0070C0"/>
                </a:solidFill>
                <a:latin typeface="+mn-lt"/>
              </a:rPr>
              <a:t>, the magnetic field lines bend, and the pinch becomes unstable</a:t>
            </a:r>
            <a:r>
              <a:rPr lang="en-US" sz="1600" baseline="0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1600" baseline="0" dirty="0">
                <a:solidFill>
                  <a:srgbClr val="00B050"/>
                </a:solidFill>
                <a:latin typeface="+mn-lt"/>
              </a:rPr>
              <a:t>which gives rise to the formation of the torus around the </a:t>
            </a:r>
            <a:r>
              <a:rPr lang="en-US" sz="1600" baseline="0" dirty="0" err="1">
                <a:solidFill>
                  <a:srgbClr val="00B050"/>
                </a:solidFill>
                <a:latin typeface="+mn-lt"/>
              </a:rPr>
              <a:t>centerpost</a:t>
            </a:r>
            <a:r>
              <a:rPr lang="en-US" sz="1600" baseline="0" dirty="0">
                <a:solidFill>
                  <a:srgbClr val="000000"/>
                </a:solidFill>
                <a:latin typeface="+mn-lt"/>
              </a:rPr>
              <a:t>. </a:t>
            </a:r>
            <a:endParaRPr lang="en-GB" sz="1600" baseline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E920059E-9871-1634-58D1-1C3D8BD20EF2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8A575B3-2A59-905F-10A2-4BC0C7186F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15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573935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BFBC384-DF5A-07AE-4796-D7FD14F6DC0E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Self-</a:t>
            </a:r>
            <a:r>
              <a:rPr lang="it-IT" kern="0" baseline="0" dirty="0" err="1"/>
              <a:t>organization</a:t>
            </a:r>
            <a:r>
              <a:rPr lang="it-IT" kern="0" baseline="0" dirty="0"/>
              <a:t> of </a:t>
            </a:r>
            <a:r>
              <a:rPr lang="it-IT" kern="0" baseline="0" dirty="0" err="1"/>
              <a:t>magnetically-confined</a:t>
            </a:r>
            <a:r>
              <a:rPr lang="it-IT" kern="0" baseline="0" dirty="0"/>
              <a:t> plasma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60D8001-D249-91EF-BCBD-024F6B796AF5}"/>
              </a:ext>
            </a:extLst>
          </p:cNvPr>
          <p:cNvSpPr txBox="1"/>
          <p:nvPr/>
        </p:nvSpPr>
        <p:spPr>
          <a:xfrm>
            <a:off x="216899" y="967660"/>
            <a:ext cx="8355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Or by horizontal planes, providing proof of the existence of the torus.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147176-0D9A-8E10-C7F8-64B0AB97B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1892"/>
            <a:ext cx="9144000" cy="316457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10A1C0-0B81-0421-4EE2-D18E76D20840}"/>
              </a:ext>
            </a:extLst>
          </p:cNvPr>
          <p:cNvSpPr txBox="1"/>
          <p:nvPr/>
        </p:nvSpPr>
        <p:spPr>
          <a:xfrm>
            <a:off x="216898" y="5514732"/>
            <a:ext cx="824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aseline="0" dirty="0">
                <a:solidFill>
                  <a:srgbClr val="000000"/>
                </a:solidFill>
              </a:rPr>
              <a:t>Shayesteh </a:t>
            </a:r>
            <a:r>
              <a:rPr lang="it-IT" sz="1200" baseline="0" dirty="0" err="1">
                <a:solidFill>
                  <a:srgbClr val="000000"/>
                </a:solidFill>
              </a:rPr>
              <a:t>Naghinajad</a:t>
            </a:r>
            <a:r>
              <a:rPr lang="it-IT" sz="1200" baseline="0" dirty="0">
                <a:solidFill>
                  <a:srgbClr val="000000"/>
                </a:solidFill>
              </a:rPr>
              <a:t> 3D </a:t>
            </a:r>
            <a:r>
              <a:rPr lang="it-IT" sz="1200" baseline="0" dirty="0" err="1">
                <a:solidFill>
                  <a:srgbClr val="000000"/>
                </a:solidFill>
              </a:rPr>
              <a:t>tomography</a:t>
            </a:r>
            <a:r>
              <a:rPr lang="it-IT" sz="1200" baseline="0" dirty="0">
                <a:solidFill>
                  <a:srgbClr val="000000"/>
                </a:solidFill>
              </a:rPr>
              <a:t> for non-</a:t>
            </a:r>
            <a:r>
              <a:rPr lang="it-IT" sz="1200" baseline="0" dirty="0" err="1">
                <a:solidFill>
                  <a:srgbClr val="000000"/>
                </a:solidFill>
              </a:rPr>
              <a:t>destructive</a:t>
            </a:r>
            <a:r>
              <a:rPr lang="it-IT" sz="1200" baseline="0" dirty="0">
                <a:solidFill>
                  <a:srgbClr val="000000"/>
                </a:solidFill>
              </a:rPr>
              <a:t> </a:t>
            </a:r>
            <a:r>
              <a:rPr lang="it-IT" sz="1200" baseline="0" dirty="0" err="1">
                <a:solidFill>
                  <a:srgbClr val="000000"/>
                </a:solidFill>
              </a:rPr>
              <a:t>structural</a:t>
            </a:r>
            <a:r>
              <a:rPr lang="it-IT" sz="1200" baseline="0" dirty="0">
                <a:solidFill>
                  <a:srgbClr val="000000"/>
                </a:solidFill>
              </a:rPr>
              <a:t> </a:t>
            </a:r>
            <a:r>
              <a:rPr lang="it-IT" sz="1200" baseline="0" dirty="0" err="1">
                <a:solidFill>
                  <a:srgbClr val="000000"/>
                </a:solidFill>
              </a:rPr>
              <a:t>inspection</a:t>
            </a:r>
            <a:r>
              <a:rPr lang="it-IT" sz="1200" baseline="0" dirty="0">
                <a:solidFill>
                  <a:srgbClr val="000000"/>
                </a:solidFill>
              </a:rPr>
              <a:t> and image </a:t>
            </a:r>
            <a:r>
              <a:rPr lang="it-IT" sz="1200" baseline="0" dirty="0" err="1">
                <a:solidFill>
                  <a:srgbClr val="000000"/>
                </a:solidFill>
              </a:rPr>
              <a:t>reconstruction</a:t>
            </a:r>
            <a:r>
              <a:rPr lang="it-IT" sz="1200" baseline="0" dirty="0">
                <a:solidFill>
                  <a:srgbClr val="000000"/>
                </a:solidFill>
              </a:rPr>
              <a:t>, </a:t>
            </a:r>
          </a:p>
          <a:p>
            <a:r>
              <a:rPr lang="it-IT" sz="1200" baseline="0" dirty="0">
                <a:solidFill>
                  <a:srgbClr val="000000"/>
                </a:solidFill>
              </a:rPr>
              <a:t>PhD Thesis (2024)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64D6AA4A-213D-EFDD-8CF0-D1D4F184F55D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136214-4A28-D59E-38FE-C5C135A9E4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16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1732538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light on a black background&#10;&#10;Description automatically generated">
            <a:extLst>
              <a:ext uri="{FF2B5EF4-FFF2-40B4-BE49-F238E27FC236}">
                <a16:creationId xmlns:a16="http://schemas.microsoft.com/office/drawing/2014/main" id="{23D96440-1172-D02B-128F-F6BD722A8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17" y="1234082"/>
            <a:ext cx="5080259" cy="4726804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8AE98C0-7C32-7F70-6783-AE1F6906CD85}"/>
              </a:ext>
            </a:extLst>
          </p:cNvPr>
          <p:cNvSpPr txBox="1">
            <a:spLocks noChangeArrowheads="1"/>
          </p:cNvSpPr>
          <p:nvPr/>
        </p:nvSpPr>
        <p:spPr>
          <a:xfrm>
            <a:off x="250087" y="226324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 err="1"/>
              <a:t>Animations</a:t>
            </a:r>
            <a:endParaRPr lang="it-IT" kern="0" baseline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62470B-1B2E-4923-59C3-E6849F35A1BC}"/>
              </a:ext>
            </a:extLst>
          </p:cNvPr>
          <p:cNvSpPr txBox="1"/>
          <p:nvPr/>
        </p:nvSpPr>
        <p:spPr>
          <a:xfrm flipH="1">
            <a:off x="356835" y="736457"/>
            <a:ext cx="67552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aseline="0" dirty="0">
                <a:solidFill>
                  <a:srgbClr val="000000"/>
                </a:solidFill>
              </a:rPr>
              <a:t>The torus has fluctuating intensity in Helium shot 2141.</a:t>
            </a:r>
            <a:endParaRPr lang="en-GB" sz="2000" baseline="0" dirty="0">
              <a:solidFill>
                <a:srgbClr val="000000"/>
              </a:solidFill>
            </a:endParaRPr>
          </a:p>
          <a:p>
            <a:r>
              <a:rPr lang="en-US" sz="2000" baseline="0" dirty="0">
                <a:solidFill>
                  <a:srgbClr val="000000"/>
                </a:solidFill>
              </a:rPr>
              <a:t>.</a:t>
            </a:r>
            <a:endParaRPr lang="en-GB" sz="2000" baseline="0" dirty="0">
              <a:solidFill>
                <a:srgbClr val="000000"/>
              </a:solidFill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87F7A965-630C-711E-F5D2-50210B994983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30A4AD7-4FF2-09A3-4896-8149EC8F0F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17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863689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6CF7961-EA8C-A969-1AC2-D81E246237D8}"/>
              </a:ext>
            </a:extLst>
          </p:cNvPr>
          <p:cNvSpPr txBox="1"/>
          <p:nvPr/>
        </p:nvSpPr>
        <p:spPr>
          <a:xfrm>
            <a:off x="2305878" y="3002710"/>
            <a:ext cx="4611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100" b="0" i="0" u="none" strike="noStrike" baseline="0" dirty="0">
                <a:latin typeface="URWPalladioL-Roma"/>
              </a:rPr>
              <a:t>the outermost part of the central pinch.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2FC84B-EEF0-6051-463A-21A2A278794C}"/>
              </a:ext>
            </a:extLst>
          </p:cNvPr>
          <p:cNvSpPr txBox="1"/>
          <p:nvPr/>
        </p:nvSpPr>
        <p:spPr>
          <a:xfrm>
            <a:off x="974035" y="1291673"/>
            <a:ext cx="457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/>
              <a:t>X</a:t>
            </a:r>
            <a:endParaRPr lang="en-GB" baseline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44B998F-AC2F-71E7-D0F5-0E033EAF3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56" y="1529366"/>
            <a:ext cx="3599336" cy="35274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540016-6C98-7485-7E45-9C259EC56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132" y="1569452"/>
            <a:ext cx="3517181" cy="3445912"/>
          </a:xfrm>
          <a:prstGeom prst="rect">
            <a:avLst/>
          </a:prstGeom>
        </p:spPr>
      </p:pic>
      <p:sp>
        <p:nvSpPr>
          <p:cNvPr id="23" name="Arrow: Right 22">
            <a:extLst>
              <a:ext uri="{FF2B5EF4-FFF2-40B4-BE49-F238E27FC236}">
                <a16:creationId xmlns:a16="http://schemas.microsoft.com/office/drawing/2014/main" id="{DEAF2367-94F8-7639-E207-9F0A1C9B58CC}"/>
              </a:ext>
            </a:extLst>
          </p:cNvPr>
          <p:cNvSpPr/>
          <p:nvPr/>
        </p:nvSpPr>
        <p:spPr bwMode="auto">
          <a:xfrm>
            <a:off x="1073426" y="4353339"/>
            <a:ext cx="2776331" cy="73643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74864B-4B0E-7790-9D9F-437B9C81A97C}"/>
              </a:ext>
            </a:extLst>
          </p:cNvPr>
          <p:cNvSpPr txBox="1"/>
          <p:nvPr/>
        </p:nvSpPr>
        <p:spPr>
          <a:xfrm>
            <a:off x="1622832" y="1190812"/>
            <a:ext cx="1923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baseline="0" dirty="0">
                <a:solidFill>
                  <a:schemeClr val="tx1"/>
                </a:solidFill>
              </a:rPr>
              <a:t>Helium  0.25m</a:t>
            </a:r>
            <a:endParaRPr lang="en-GB" sz="800" b="1" baseline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F84B07-B1A7-7B55-CD52-661BBCE051F2}"/>
              </a:ext>
            </a:extLst>
          </p:cNvPr>
          <p:cNvSpPr txBox="1"/>
          <p:nvPr/>
        </p:nvSpPr>
        <p:spPr>
          <a:xfrm>
            <a:off x="5647690" y="1197559"/>
            <a:ext cx="1962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baseline="0" dirty="0">
                <a:solidFill>
                  <a:schemeClr val="tx1"/>
                </a:solidFill>
              </a:rPr>
              <a:t>Hydrogen 0.23m</a:t>
            </a:r>
            <a:endParaRPr lang="en-GB" sz="800" b="1" baseline="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5FD1BC2-4914-9DDF-F5AB-898FC0B4A186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 err="1"/>
              <a:t>Measurement</a:t>
            </a:r>
            <a:r>
              <a:rPr lang="it-IT" kern="0" baseline="0" dirty="0"/>
              <a:t> of the </a:t>
            </a:r>
            <a:r>
              <a:rPr lang="it-IT" kern="0" baseline="0" dirty="0" err="1"/>
              <a:t>thickness</a:t>
            </a:r>
            <a:r>
              <a:rPr lang="it-IT" kern="0" baseline="0" dirty="0"/>
              <a:t> of the </a:t>
            </a:r>
            <a:r>
              <a:rPr lang="it-IT" kern="0" baseline="0" dirty="0" err="1"/>
              <a:t>torus</a:t>
            </a:r>
            <a:endParaRPr lang="it-IT" kern="0" baseline="0" dirty="0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0218C51-D1C3-81CF-30E0-25F5F15E4F75}"/>
              </a:ext>
            </a:extLst>
          </p:cNvPr>
          <p:cNvSpPr txBox="1"/>
          <p:nvPr/>
        </p:nvSpPr>
        <p:spPr>
          <a:xfrm>
            <a:off x="216899" y="682981"/>
            <a:ext cx="8355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Horizontal cross-sections.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D78026C7-9E6F-224D-728D-697463CF8986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6641BF49-8A5F-F760-C855-6780387128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18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192801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a camera view from a camera&#10;&#10;Description automatically generated">
            <a:extLst>
              <a:ext uri="{FF2B5EF4-FFF2-40B4-BE49-F238E27FC236}">
                <a16:creationId xmlns:a16="http://schemas.microsoft.com/office/drawing/2014/main" id="{DEFCC6F1-800A-0E06-46CE-8958F1561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5" y="968468"/>
            <a:ext cx="3260034" cy="2587541"/>
          </a:xfrm>
          <a:prstGeom prst="rect">
            <a:avLst/>
          </a:prstGeom>
        </p:spPr>
      </p:pic>
      <p:pic>
        <p:nvPicPr>
          <p:cNvPr id="9" name="Picture 8" descr="A close-up of a camera&#10;&#10;Description automatically generated">
            <a:extLst>
              <a:ext uri="{FF2B5EF4-FFF2-40B4-BE49-F238E27FC236}">
                <a16:creationId xmlns:a16="http://schemas.microsoft.com/office/drawing/2014/main" id="{0D414B0C-4503-533E-E8E1-34EA81C5D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445" y="3516494"/>
            <a:ext cx="6617529" cy="23475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2B68CD-6A55-CA46-F920-404D70E5AA41}"/>
              </a:ext>
            </a:extLst>
          </p:cNvPr>
          <p:cNvSpPr txBox="1"/>
          <p:nvPr/>
        </p:nvSpPr>
        <p:spPr>
          <a:xfrm>
            <a:off x="3468712" y="1403456"/>
            <a:ext cx="5088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The 3D tomography enabled disclosing the inner green and blue </a:t>
            </a:r>
            <a:r>
              <a:rPr lang="en-GB" sz="1600" b="0" i="0" u="none" strike="noStrike" baseline="0" dirty="0" err="1">
                <a:solidFill>
                  <a:srgbClr val="000000"/>
                </a:solidFill>
                <a:latin typeface="+mn-lt"/>
              </a:rPr>
              <a:t>colors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 (likely </a:t>
            </a:r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tied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to higher temperatures), which were hidden by the strong golden brilliance of the "ionization peel" existing between the plasma and the gas cushion that surrounds it.</a:t>
            </a:r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4CE3F78-77A8-A069-2D47-8F4EE61B2271}"/>
              </a:ext>
            </a:extLst>
          </p:cNvPr>
          <p:cNvSpPr txBox="1">
            <a:spLocks noChangeArrowheads="1"/>
          </p:cNvSpPr>
          <p:nvPr/>
        </p:nvSpPr>
        <p:spPr>
          <a:xfrm>
            <a:off x="250087" y="226324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Vertical cross-</a:t>
            </a:r>
            <a:r>
              <a:rPr lang="it-IT" kern="0" baseline="0" dirty="0" err="1"/>
              <a:t>sections</a:t>
            </a:r>
            <a:endParaRPr lang="it-IT" kern="0" baseline="0" dirty="0"/>
          </a:p>
        </p:txBody>
      </p:sp>
      <p:sp>
        <p:nvSpPr>
          <p:cNvPr id="3" name="Freccia a sinistra 2">
            <a:extLst>
              <a:ext uri="{FF2B5EF4-FFF2-40B4-BE49-F238E27FC236}">
                <a16:creationId xmlns:a16="http://schemas.microsoft.com/office/drawing/2014/main" id="{26B49707-8DFB-C7DB-146B-7AF70E2EEB46}"/>
              </a:ext>
            </a:extLst>
          </p:cNvPr>
          <p:cNvSpPr/>
          <p:nvPr/>
        </p:nvSpPr>
        <p:spPr bwMode="auto">
          <a:xfrm>
            <a:off x="1962150" y="4298153"/>
            <a:ext cx="2305050" cy="2071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947B7A93-EE19-2A3B-D35C-31F2FE6FF268}"/>
              </a:ext>
            </a:extLst>
          </p:cNvPr>
          <p:cNvSpPr txBox="1"/>
          <p:nvPr/>
        </p:nvSpPr>
        <p:spPr>
          <a:xfrm>
            <a:off x="289490" y="4063629"/>
            <a:ext cx="18127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Energy 20-30 eV</a:t>
            </a:r>
          </a:p>
          <a:p>
            <a:pPr algn="just"/>
            <a:r>
              <a:rPr lang="en-GB" sz="1600" baseline="0" dirty="0" err="1">
                <a:solidFill>
                  <a:srgbClr val="000000"/>
                </a:solidFill>
                <a:latin typeface="+mn-lt"/>
              </a:rPr>
              <a:t>Langmiur</a:t>
            </a:r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 probe</a:t>
            </a:r>
          </a:p>
          <a:p>
            <a:pPr algn="just"/>
            <a:endParaRPr lang="en-GB" sz="1600" baseline="0" dirty="0">
              <a:solidFill>
                <a:srgbClr val="000000"/>
              </a:solidFill>
              <a:latin typeface="+mn-lt"/>
            </a:endParaRPr>
          </a:p>
          <a:p>
            <a:pPr algn="just"/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It corresponds to </a:t>
            </a:r>
          </a:p>
          <a:p>
            <a:pPr algn="just"/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200 000 °C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613AC7C-FF20-5C10-0167-C9BC41470F33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E4F483C4-53A0-F700-DA67-27D1577E6F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19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316966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08562" y="202368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sz="2800" kern="0" baseline="0" dirty="0" err="1"/>
              <a:t>Computed</a:t>
            </a:r>
            <a:r>
              <a:rPr lang="it-IT" sz="2800" kern="0" baseline="0" dirty="0"/>
              <a:t> </a:t>
            </a:r>
            <a:r>
              <a:rPr lang="it-IT" sz="2800" kern="0" baseline="0" dirty="0" err="1"/>
              <a:t>Tomography</a:t>
            </a:r>
            <a:endParaRPr lang="it-IT" kern="0" baseline="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08562" y="822568"/>
            <a:ext cx="824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aseline="0" dirty="0">
                <a:solidFill>
                  <a:srgbClr val="000000"/>
                </a:solidFill>
                <a:effectLst/>
              </a:rPr>
              <a:t>Computed Tomography (CT) is the process of imaging a cross-section of some solid - Greek </a:t>
            </a:r>
            <a:r>
              <a:rPr lang="en-US" sz="2000" baseline="0" dirty="0" err="1">
                <a:solidFill>
                  <a:srgbClr val="000000"/>
                </a:solidFill>
                <a:effectLst/>
                <a:latin typeface="Symbol" panose="05050102010706020507" pitchFamily="18" charset="2"/>
              </a:rPr>
              <a:t>tomos</a:t>
            </a:r>
            <a:r>
              <a:rPr lang="en-US" sz="2000" baseline="0" dirty="0">
                <a:solidFill>
                  <a:srgbClr val="000000"/>
                </a:solidFill>
                <a:latin typeface="Symbol" panose="05050102010706020507" pitchFamily="18" charset="2"/>
              </a:rPr>
              <a:t> </a:t>
            </a:r>
            <a:r>
              <a:rPr lang="en-US" sz="20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aseline="0" dirty="0">
                <a:solidFill>
                  <a:srgbClr val="000000"/>
                </a:solidFill>
                <a:latin typeface="Symbol" panose="05050102010706020507" pitchFamily="18" charset="2"/>
              </a:rPr>
              <a:t> </a:t>
            </a:r>
            <a:r>
              <a:rPr lang="en-US" sz="2000" baseline="0" dirty="0">
                <a:solidFill>
                  <a:srgbClr val="000000"/>
                </a:solidFill>
                <a:effectLst/>
              </a:rPr>
              <a:t>slice. It enables seeing through objects instead of making real cuts, therefore it has important applications in the medical field and in nondestructive structural monitoring. </a:t>
            </a:r>
            <a:endParaRPr lang="it-IT" sz="2000" baseline="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010C5C-73D6-49DE-9235-A639BEABC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683" y="2578428"/>
            <a:ext cx="3370633" cy="3370633"/>
          </a:xfrm>
          <a:prstGeom prst="rect">
            <a:avLst/>
          </a:prstGeom>
        </p:spPr>
      </p:pic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BC9ABC9C-EDC5-1ABE-1AD4-B00915D14F13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2A694D96-8037-F61A-2E02-DA37666748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8641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2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74598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6CF7961-EA8C-A969-1AC2-D81E246237D8}"/>
              </a:ext>
            </a:extLst>
          </p:cNvPr>
          <p:cNvSpPr txBox="1"/>
          <p:nvPr/>
        </p:nvSpPr>
        <p:spPr>
          <a:xfrm>
            <a:off x="2305878" y="3002710"/>
            <a:ext cx="4611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100" b="0" i="0" u="none" strike="noStrike" baseline="0" dirty="0">
                <a:latin typeface="URWPalladioL-Roma"/>
              </a:rPr>
              <a:t>the outermost part of the central pinch.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2FC84B-EEF0-6051-463A-21A2A278794C}"/>
              </a:ext>
            </a:extLst>
          </p:cNvPr>
          <p:cNvSpPr txBox="1"/>
          <p:nvPr/>
        </p:nvSpPr>
        <p:spPr>
          <a:xfrm>
            <a:off x="974035" y="748748"/>
            <a:ext cx="457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/>
              <a:t>X</a:t>
            </a:r>
            <a:endParaRPr lang="en-GB" baseline="0" dirty="0"/>
          </a:p>
        </p:txBody>
      </p:sp>
      <p:pic>
        <p:nvPicPr>
          <p:cNvPr id="8" name="Picture 7" descr="A group of images of a person's body&#10;&#10;Description automatically generated">
            <a:extLst>
              <a:ext uri="{FF2B5EF4-FFF2-40B4-BE49-F238E27FC236}">
                <a16:creationId xmlns:a16="http://schemas.microsoft.com/office/drawing/2014/main" id="{34C4606D-E2CD-B4D5-0E13-7A8EFCBA79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44" y="2035188"/>
            <a:ext cx="6843712" cy="40579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3A98F9-9F56-4348-A2D2-B732173CDBDC}"/>
              </a:ext>
            </a:extLst>
          </p:cNvPr>
          <p:cNvSpPr txBox="1"/>
          <p:nvPr/>
        </p:nvSpPr>
        <p:spPr>
          <a:xfrm>
            <a:off x="250086" y="716635"/>
            <a:ext cx="8455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X-points are points where the poloidal component </a:t>
            </a:r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of the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magnetic field has zero magnitude. They are likely associated with minimum light emission. They can be identified as zeros of the diagonal of the </a:t>
            </a:r>
            <a:r>
              <a:rPr lang="en-GB" sz="1600" baseline="0" dirty="0">
                <a:solidFill>
                  <a:srgbClr val="000000"/>
                </a:solidFill>
                <a:latin typeface="+mn-lt"/>
              </a:rPr>
              <a:t>J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+mn-lt"/>
              </a:rPr>
              <a:t>acobian of the emission density function:</a:t>
            </a:r>
            <a:endParaRPr lang="en-GB" sz="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00B15EE-3788-E77C-1F5F-14E8FD0F0B91}"/>
              </a:ext>
            </a:extLst>
          </p:cNvPr>
          <p:cNvSpPr txBox="1">
            <a:spLocks noChangeArrowheads="1"/>
          </p:cNvSpPr>
          <p:nvPr/>
        </p:nvSpPr>
        <p:spPr>
          <a:xfrm>
            <a:off x="250087" y="226324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X-points in </a:t>
            </a:r>
            <a:r>
              <a:rPr lang="it-IT" kern="0" baseline="0" dirty="0" err="1"/>
              <a:t>vertical</a:t>
            </a:r>
            <a:r>
              <a:rPr lang="it-IT" kern="0" baseline="0" dirty="0"/>
              <a:t> cross-</a:t>
            </a:r>
            <a:r>
              <a:rPr lang="it-IT" kern="0" baseline="0" dirty="0" err="1"/>
              <a:t>sections</a:t>
            </a:r>
            <a:endParaRPr lang="it-IT" kern="0" baseline="0" dirty="0"/>
          </a:p>
        </p:txBody>
      </p:sp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1DD56A26-B9E5-1932-BABB-8678DB72E7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320049"/>
              </p:ext>
            </p:extLst>
          </p:nvPr>
        </p:nvGraphicFramePr>
        <p:xfrm>
          <a:off x="3773117" y="1468062"/>
          <a:ext cx="140970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39600" imgH="495000" progId="Equation.DSMT4">
                  <p:embed/>
                </p:oleObj>
              </mc:Choice>
              <mc:Fallback>
                <p:oleObj name="Equation" r:id="rId4" imgW="939600" imgH="495000" progId="Equation.DSMT4">
                  <p:embed/>
                  <p:pic>
                    <p:nvPicPr>
                      <p:cNvPr id="15" name="Oggetto 14">
                        <a:extLst>
                          <a:ext uri="{FF2B5EF4-FFF2-40B4-BE49-F238E27FC236}">
                            <a16:creationId xmlns:a16="http://schemas.microsoft.com/office/drawing/2014/main" id="{14E9BF9F-1D24-F349-8762-8307236D98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73117" y="1468062"/>
                        <a:ext cx="1409700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4C90BCC4-F1FB-BB55-EA36-A5BBCDC0923F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31997C7-03E9-96E1-AB17-46FBBFCFDB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20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684766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square with a black background&#10;&#10;Description automatically generated">
            <a:extLst>
              <a:ext uri="{FF2B5EF4-FFF2-40B4-BE49-F238E27FC236}">
                <a16:creationId xmlns:a16="http://schemas.microsoft.com/office/drawing/2014/main" id="{E30DFFAE-94DC-2D43-F7F3-4C60E0D1F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94" y="1915868"/>
            <a:ext cx="3341205" cy="31073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F82FB4-7D98-2722-AB36-73FE81E57DA4}"/>
              </a:ext>
            </a:extLst>
          </p:cNvPr>
          <p:cNvSpPr txBox="1"/>
          <p:nvPr/>
        </p:nvSpPr>
        <p:spPr>
          <a:xfrm flipH="1">
            <a:off x="250085" y="771685"/>
            <a:ext cx="8193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aseline="0" dirty="0">
                <a:solidFill>
                  <a:srgbClr val="000000"/>
                </a:solidFill>
              </a:rPr>
              <a:t>Inclined vertical cross section of Helium shot 2141. The plasma self-organization is extremely similar to some astrophysical arrangement of plasma in pulsars.</a:t>
            </a:r>
            <a:endParaRPr lang="en-GB" sz="2000" baseline="0" dirty="0">
              <a:solidFill>
                <a:srgbClr val="000000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8AE98C0-7C32-7F70-6783-AE1F6906CD85}"/>
              </a:ext>
            </a:extLst>
          </p:cNvPr>
          <p:cNvSpPr txBox="1">
            <a:spLocks noChangeArrowheads="1"/>
          </p:cNvSpPr>
          <p:nvPr/>
        </p:nvSpPr>
        <p:spPr>
          <a:xfrm>
            <a:off x="250087" y="226324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Animation of a </a:t>
            </a:r>
            <a:r>
              <a:rPr lang="it-IT" kern="0" baseline="0" dirty="0" err="1"/>
              <a:t>vertical</a:t>
            </a:r>
            <a:r>
              <a:rPr lang="it-IT" kern="0" baseline="0" dirty="0"/>
              <a:t> cross </a:t>
            </a:r>
            <a:r>
              <a:rPr lang="it-IT" kern="0" baseline="0" dirty="0" err="1"/>
              <a:t>section</a:t>
            </a:r>
            <a:endParaRPr lang="it-IT" kern="0" baseline="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8AD80EB-6FDC-E4E6-2B7C-98AE1C03A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125" y="1909213"/>
            <a:ext cx="3181350" cy="318135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4DB515-3CB1-5CDF-DFE1-AA76335D6A6E}"/>
              </a:ext>
            </a:extLst>
          </p:cNvPr>
          <p:cNvSpPr txBox="1"/>
          <p:nvPr/>
        </p:nvSpPr>
        <p:spPr>
          <a:xfrm>
            <a:off x="5154200" y="5219083"/>
            <a:ext cx="350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aseline="0">
                <a:solidFill>
                  <a:srgbClr val="000000"/>
                </a:solidFill>
              </a:rPr>
              <a:t>Chandra X-ray observatory Crab nebula, NASA picture</a:t>
            </a:r>
            <a:endParaRPr lang="it-IT" sz="2000" dirty="0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1EB0FF1F-82C4-E24E-7B1C-8C9173DBEE50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72F1C03-2E23-661A-AAC1-E5A240406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21</a:t>
            </a:fld>
            <a:r>
              <a:rPr lang="it-IT" dirty="0"/>
              <a:t>/23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F35836F-730F-22FF-8226-7E5D1FD7EA2B}"/>
              </a:ext>
            </a:extLst>
          </p:cNvPr>
          <p:cNvSpPr txBox="1"/>
          <p:nvPr/>
        </p:nvSpPr>
        <p:spPr>
          <a:xfrm>
            <a:off x="323321" y="5190710"/>
            <a:ext cx="4572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100"/>
              <a:tabLst>
                <a:tab pos="457200" algn="l"/>
              </a:tabLst>
            </a:pP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F.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Alladio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P.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Micozzi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L.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Boncagni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A. Pau, S.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Naghinajad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S.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Macera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Y.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Damizia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P. Buratti, F.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Filippi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G.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Galatola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Teka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F.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Giammanco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E.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Giovannozzi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M.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Iafrati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A.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Lampasi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P. </a:t>
            </a:r>
            <a:r>
              <a:rPr lang="en-GB" baseline="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Marsili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 PROTO-SPHERA: a magnetic confinement experiment which emulates the jet + torus astrophysical plasmas, </a:t>
            </a:r>
            <a:r>
              <a:rPr lang="en-GB" i="1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Plasma Physics and Controlled Fusion </a:t>
            </a:r>
            <a:r>
              <a:rPr lang="en-GB" baseline="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vol. 66(3), 035011, 2024</a:t>
            </a:r>
            <a:endParaRPr lang="it-IT" baseline="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467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8AE98C0-7C32-7F70-6783-AE1F6906CD85}"/>
              </a:ext>
            </a:extLst>
          </p:cNvPr>
          <p:cNvSpPr txBox="1">
            <a:spLocks noChangeArrowheads="1"/>
          </p:cNvSpPr>
          <p:nvPr/>
        </p:nvSpPr>
        <p:spPr>
          <a:xfrm>
            <a:off x="250087" y="226324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 err="1"/>
              <a:t>Conclusions</a:t>
            </a:r>
            <a:endParaRPr lang="it-IT" kern="0" baseline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62470B-1B2E-4923-59C3-E6849F35A1BC}"/>
              </a:ext>
            </a:extLst>
          </p:cNvPr>
          <p:cNvSpPr txBox="1"/>
          <p:nvPr/>
        </p:nvSpPr>
        <p:spPr>
          <a:xfrm flipH="1">
            <a:off x="303461" y="799970"/>
            <a:ext cx="85370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An imaging technique based on the formulation of the Fourier slice theorem in 3D is applied to the reconstruction of distribution of light emission of magnetically confined plasma in 3D. </a:t>
            </a:r>
          </a:p>
          <a:p>
            <a:pPr algn="l"/>
            <a:endParaRPr lang="en-US" sz="1800" baseline="0" dirty="0">
              <a:solidFill>
                <a:srgbClr val="000000"/>
              </a:solidFill>
              <a:latin typeface="NimbusRomNo9L-Regu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The algorithm is applied to data representing the visible light emission of Hydrogen and Helium plasma, recorded by six high-resolution cameras within the framework of the PROTO-SPHERA experiment, carried out at the ENEA Frascati laboratories. </a:t>
            </a:r>
          </a:p>
          <a:p>
            <a:pPr algn="l"/>
            <a:endParaRPr lang="en-US" sz="1800" baseline="0" dirty="0">
              <a:solidFill>
                <a:srgbClr val="000000"/>
              </a:solidFill>
              <a:latin typeface="NimbusRomNo9L-Regu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We have shown that six pictures captured by cameras arranged in cylindrical symmetry enable a meaningful 3D reconstruction of the plasma spatial distribution of the PROTO-SPHERA experiment at different time instants. </a:t>
            </a:r>
          </a:p>
          <a:p>
            <a:pPr algn="l"/>
            <a:endParaRPr lang="en-US" sz="1800" baseline="0" dirty="0">
              <a:solidFill>
                <a:srgbClr val="000000"/>
              </a:solidFill>
              <a:latin typeface="NimbusRomNo9L-Regu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It was shown how the plasma torus grows in around 8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NimbusRomNo9L-Regu"/>
              </a:rPr>
              <a:t>ms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 from a kinked filament, due to the destabilization of the plasma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NimbusRomNo9L-Regu"/>
              </a:rPr>
              <a:t>centerpost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. The availability of the spatial distribution of light emission enables carrying out cross sections of the plasma: these sections pointed out the presence of a green light emission from the core of the plasma, which was hidden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NimbusRomNo9L-Regu"/>
              </a:rPr>
              <a:t>by the external golden ionized peel. Moreover, equatorial cross-sections enabled the measurement of the thickness of the torus, which resulted to be between 0.25 and 0.35 m.</a:t>
            </a:r>
          </a:p>
          <a:p>
            <a:pPr algn="l"/>
            <a:endParaRPr lang="en-US" sz="1800" baseline="0" dirty="0">
              <a:solidFill>
                <a:srgbClr val="000000"/>
              </a:solidFill>
              <a:latin typeface="NimbusRomNo9L-Regu"/>
            </a:endParaRP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9A6C4569-017E-55A7-E80C-E5708F07156D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D451A2B-E633-0989-04F6-30D05563FB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22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1947237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8509" y="2130373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sz="4000" kern="0" baseline="0" dirty="0"/>
              <a:t>Thank </a:t>
            </a:r>
            <a:r>
              <a:rPr lang="it-IT" sz="4000" kern="0" baseline="0" dirty="0" err="1"/>
              <a:t>you</a:t>
            </a:r>
            <a:r>
              <a:rPr lang="it-IT" sz="4000" kern="0" baseline="0" dirty="0"/>
              <a:t> for </a:t>
            </a:r>
            <a:r>
              <a:rPr lang="it-IT" sz="4000" kern="0" baseline="0" dirty="0" err="1"/>
              <a:t>listening</a:t>
            </a:r>
            <a:endParaRPr lang="it-IT" sz="3200" kern="0" baseline="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5D27DC-3BB6-4786-BD42-D44D2A885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23</a:t>
            </a:fld>
            <a:r>
              <a:rPr lang="it-IT" dirty="0"/>
              <a:t>/23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07AC550B-3AFF-CB3C-27F3-F82F246F88C6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98119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01953" y="0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 err="1"/>
              <a:t>Computed</a:t>
            </a:r>
            <a:r>
              <a:rPr lang="it-IT" kern="0" baseline="0" dirty="0"/>
              <a:t> </a:t>
            </a:r>
            <a:r>
              <a:rPr lang="it-IT" kern="0" baseline="0" dirty="0" err="1"/>
              <a:t>Tomography</a:t>
            </a:r>
            <a:endParaRPr lang="it-IT" kern="0" baseline="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01953" y="538695"/>
            <a:ext cx="874009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aseline="0" dirty="0">
                <a:solidFill>
                  <a:srgbClr val="000000"/>
                </a:solidFill>
                <a:effectLst/>
              </a:rPr>
              <a:t>CT scanning involves the solution of an inverse problem which can be formulated as: </a:t>
            </a:r>
          </a:p>
          <a:p>
            <a:r>
              <a:rPr lang="en-US" sz="1600" baseline="0" dirty="0">
                <a:solidFill>
                  <a:srgbClr val="000000"/>
                </a:solidFill>
                <a:effectLst/>
              </a:rPr>
              <a:t>based on the knowledge of some data called projections, determine the distribution of some physical property. </a:t>
            </a:r>
          </a:p>
          <a:p>
            <a:r>
              <a:rPr lang="it-IT" sz="1600" baseline="0" dirty="0">
                <a:solidFill>
                  <a:srgbClr val="000000"/>
                </a:solidFill>
              </a:rPr>
              <a:t>The </a:t>
            </a:r>
            <a:r>
              <a:rPr lang="it-IT" sz="1600" baseline="0" dirty="0" err="1">
                <a:solidFill>
                  <a:srgbClr val="000000"/>
                </a:solidFill>
              </a:rPr>
              <a:t>fact</a:t>
            </a:r>
            <a:r>
              <a:rPr lang="it-IT" sz="1600" baseline="0" dirty="0">
                <a:solidFill>
                  <a:srgbClr val="000000"/>
                </a:solidFill>
              </a:rPr>
              <a:t> that </a:t>
            </a:r>
            <a:r>
              <a:rPr lang="it-IT" sz="1600" baseline="0" dirty="0" err="1">
                <a:solidFill>
                  <a:srgbClr val="000000"/>
                </a:solidFill>
              </a:rPr>
              <a:t>this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problem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admits</a:t>
            </a:r>
            <a:r>
              <a:rPr lang="it-IT" sz="1600" baseline="0" dirty="0">
                <a:solidFill>
                  <a:srgbClr val="000000"/>
                </a:solidFill>
              </a:rPr>
              <a:t> a </a:t>
            </a:r>
            <a:r>
              <a:rPr lang="it-IT" sz="1600" baseline="0" dirty="0" err="1">
                <a:solidFill>
                  <a:srgbClr val="000000"/>
                </a:solidFill>
              </a:rPr>
              <a:t>unique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solution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was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demonstrated</a:t>
            </a:r>
            <a:r>
              <a:rPr lang="it-IT" sz="1600" baseline="0" dirty="0">
                <a:solidFill>
                  <a:srgbClr val="000000"/>
                </a:solidFill>
              </a:rPr>
              <a:t> back in 1917 by the </a:t>
            </a:r>
            <a:r>
              <a:rPr lang="it-IT" sz="1600" baseline="0" dirty="0" err="1">
                <a:solidFill>
                  <a:srgbClr val="000000"/>
                </a:solidFill>
              </a:rPr>
              <a:t>mathematician</a:t>
            </a:r>
            <a:r>
              <a:rPr lang="it-IT" sz="1600" baseline="0" dirty="0">
                <a:solidFill>
                  <a:srgbClr val="000000"/>
                </a:solidFill>
              </a:rPr>
              <a:t> Johann Radon. </a:t>
            </a:r>
            <a:r>
              <a:rPr lang="it-IT" sz="1600" baseline="0" dirty="0" err="1">
                <a:solidFill>
                  <a:srgbClr val="000000"/>
                </a:solidFill>
              </a:rPr>
              <a:t>Projections</a:t>
            </a:r>
            <a:r>
              <a:rPr lang="it-IT" sz="1600" baseline="0" dirty="0">
                <a:solidFill>
                  <a:srgbClr val="000000"/>
                </a:solidFill>
              </a:rPr>
              <a:t> can be </a:t>
            </a:r>
            <a:r>
              <a:rPr lang="it-IT" sz="1600" baseline="0" dirty="0" err="1">
                <a:solidFill>
                  <a:srgbClr val="000000"/>
                </a:solidFill>
              </a:rPr>
              <a:t>obtained</a:t>
            </a:r>
            <a:r>
              <a:rPr lang="it-IT" sz="1600" baseline="0" dirty="0">
                <a:solidFill>
                  <a:srgbClr val="000000"/>
                </a:solidFill>
              </a:rPr>
              <a:t> with whatever </a:t>
            </a:r>
            <a:r>
              <a:rPr lang="it-IT" sz="1600" baseline="0" dirty="0" err="1">
                <a:solidFill>
                  <a:srgbClr val="000000"/>
                </a:solidFill>
              </a:rPr>
              <a:t>signal</a:t>
            </a:r>
            <a:r>
              <a:rPr lang="it-IT" sz="1600" baseline="0" dirty="0">
                <a:solidFill>
                  <a:srgbClr val="000000"/>
                </a:solidFill>
              </a:rPr>
              <a:t> that </a:t>
            </a:r>
            <a:r>
              <a:rPr lang="it-IT" sz="1600" baseline="0" dirty="0" err="1">
                <a:solidFill>
                  <a:srgbClr val="000000"/>
                </a:solidFill>
              </a:rPr>
              <a:t>interacts</a:t>
            </a:r>
            <a:r>
              <a:rPr lang="it-IT" sz="1600" baseline="0" dirty="0">
                <a:solidFill>
                  <a:srgbClr val="000000"/>
                </a:solidFill>
              </a:rPr>
              <a:t> with the </a:t>
            </a:r>
            <a:r>
              <a:rPr lang="it-IT" sz="1600" baseline="0" dirty="0" err="1">
                <a:solidFill>
                  <a:srgbClr val="000000"/>
                </a:solidFill>
              </a:rPr>
              <a:t>material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we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aim</a:t>
            </a:r>
            <a:r>
              <a:rPr lang="it-IT" sz="1600" baseline="0" dirty="0">
                <a:solidFill>
                  <a:srgbClr val="000000"/>
                </a:solidFill>
              </a:rPr>
              <a:t> to </a:t>
            </a:r>
            <a:r>
              <a:rPr lang="it-IT" sz="1600" baseline="0" dirty="0" err="1">
                <a:solidFill>
                  <a:srgbClr val="000000"/>
                </a:solidFill>
              </a:rPr>
              <a:t>scan</a:t>
            </a:r>
            <a:r>
              <a:rPr lang="it-IT" sz="1600" baseline="0" dirty="0">
                <a:solidFill>
                  <a:srgbClr val="000000"/>
                </a:solidFill>
              </a:rPr>
              <a:t> and can be X-rays, </a:t>
            </a:r>
            <a:r>
              <a:rPr lang="it-IT" sz="1600" baseline="0" dirty="0" err="1">
                <a:solidFill>
                  <a:srgbClr val="000000"/>
                </a:solidFill>
              </a:rPr>
              <a:t>ultrasounds</a:t>
            </a:r>
            <a:r>
              <a:rPr lang="it-IT" sz="1600" baseline="0" dirty="0">
                <a:solidFill>
                  <a:srgbClr val="000000"/>
                </a:solidFill>
              </a:rPr>
              <a:t>, GPR, that </a:t>
            </a:r>
            <a:r>
              <a:rPr lang="it-IT" sz="1600" baseline="0" dirty="0" err="1">
                <a:solidFill>
                  <a:srgbClr val="000000"/>
                </a:solidFill>
              </a:rPr>
              <a:t>is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it-IT" sz="1600" baseline="0" dirty="0" err="1">
                <a:solidFill>
                  <a:srgbClr val="000000"/>
                </a:solidFill>
              </a:rPr>
              <a:t>presently</a:t>
            </a:r>
            <a:r>
              <a:rPr lang="it-IT" sz="1600" baseline="0" dirty="0">
                <a:solidFill>
                  <a:srgbClr val="000000"/>
                </a:solidFill>
              </a:rPr>
              <a:t> </a:t>
            </a:r>
            <a:r>
              <a:rPr lang="en-US" sz="1600" baseline="0" dirty="0">
                <a:solidFill>
                  <a:srgbClr val="000000"/>
                </a:solidFill>
              </a:rPr>
              <a:t>in use in civil and industrial applications to assess the distribution of rebars of reinforced concrete.</a:t>
            </a:r>
            <a:endParaRPr lang="en-US" sz="1600" baseline="0" dirty="0">
              <a:solidFill>
                <a:srgbClr val="000000"/>
              </a:solidFill>
              <a:effectLst/>
            </a:endParaRPr>
          </a:p>
          <a:p>
            <a:endParaRPr lang="en-US" sz="1200" baseline="0" dirty="0">
              <a:solidFill>
                <a:srgbClr val="000000"/>
              </a:solidFill>
            </a:endParaRPr>
          </a:p>
          <a:p>
            <a:r>
              <a:rPr lang="en-US" sz="1200" baseline="0" dirty="0">
                <a:solidFill>
                  <a:srgbClr val="000000"/>
                </a:solidFill>
              </a:rPr>
              <a:t>Picture taken from Alani et al. The use of ground penetrating radar and microwave tomography for the detection of decay and cavities in tree trunks, Remote Sensing, 2019</a:t>
            </a:r>
            <a:endParaRPr lang="it-IT" sz="1200" baseline="0" dirty="0">
              <a:solidFill>
                <a:srgbClr val="000000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C0144B8-CA24-4F4B-9E8A-E98AECF03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1953" y="2231874"/>
            <a:ext cx="5185147" cy="871976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B6303E6-D7A0-4A3B-97C4-27470B5796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3376" y="2451243"/>
            <a:ext cx="6659183" cy="11228917"/>
          </a:xfrm>
          <a:prstGeom prst="rect">
            <a:avLst/>
          </a:prstGeom>
        </p:spPr>
      </p:pic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AAF8B92B-0204-820B-80E4-F5F9BCD8A934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8FDFD30-C1DC-5EBF-44FF-02C2B61C8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3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147858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08562" y="202368"/>
            <a:ext cx="8193029" cy="10443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sz="2800" kern="0" baseline="0" dirty="0"/>
              <a:t>2D </a:t>
            </a:r>
            <a:r>
              <a:rPr lang="it-IT" sz="2800" kern="0" baseline="0" dirty="0" err="1"/>
              <a:t>Computed</a:t>
            </a:r>
            <a:r>
              <a:rPr lang="it-IT" sz="2800" kern="0" baseline="0" dirty="0"/>
              <a:t> </a:t>
            </a:r>
            <a:r>
              <a:rPr lang="it-IT" sz="2800" kern="0" baseline="0" dirty="0" err="1"/>
              <a:t>Tomography</a:t>
            </a:r>
            <a:r>
              <a:rPr lang="it-IT" sz="2800" kern="0" baseline="0" dirty="0"/>
              <a:t> – Radon </a:t>
            </a:r>
            <a:r>
              <a:rPr lang="it-IT" sz="2800" kern="0" baseline="0" dirty="0" err="1"/>
              <a:t>Transform</a:t>
            </a:r>
            <a:endParaRPr lang="it-IT" kern="0" baseline="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08562" y="763532"/>
            <a:ext cx="82490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aseline="0" dirty="0">
                <a:solidFill>
                  <a:srgbClr val="000000"/>
                </a:solidFill>
                <a:effectLst/>
              </a:rPr>
              <a:t>Analytical algorithms for CT are based on the concept of projection. </a:t>
            </a:r>
          </a:p>
          <a:p>
            <a:endParaRPr lang="en-US" sz="800" baseline="0" dirty="0">
              <a:solidFill>
                <a:srgbClr val="000000"/>
              </a:solidFill>
            </a:endParaRPr>
          </a:p>
          <a:p>
            <a:r>
              <a:rPr lang="en-US" sz="1800" baseline="0" dirty="0">
                <a:solidFill>
                  <a:srgbClr val="000000"/>
                </a:solidFill>
                <a:effectLst/>
              </a:rPr>
              <a:t>The mathematician Johann Radon in 1917 was the first to demonstrate the possibility to reconstruct the shape of an object based on its projections.</a:t>
            </a:r>
          </a:p>
          <a:p>
            <a:endParaRPr lang="en-US" sz="800" baseline="0" dirty="0">
              <a:solidFill>
                <a:srgbClr val="000000"/>
              </a:solidFill>
            </a:endParaRPr>
          </a:p>
          <a:p>
            <a:r>
              <a:rPr lang="en-US" sz="1800" baseline="0" dirty="0">
                <a:solidFill>
                  <a:srgbClr val="000000"/>
                </a:solidFill>
                <a:effectLst/>
              </a:rPr>
              <a:t>The projection of a plane object onto a line is nothing but the line integral of some transmitted dynamic response quantity following some emission which ''illuminates'' the object. </a:t>
            </a:r>
            <a:r>
              <a:rPr lang="en-US" sz="1800" b="1" baseline="0" dirty="0">
                <a:solidFill>
                  <a:srgbClr val="000000"/>
                </a:solidFill>
                <a:effectLst/>
              </a:rPr>
              <a:t>A projection is a sort of shade which an object projects onto </a:t>
            </a:r>
            <a:r>
              <a:rPr lang="en-US" sz="1800" b="1" baseline="0" dirty="0">
                <a:solidFill>
                  <a:srgbClr val="000000"/>
                </a:solidFill>
              </a:rPr>
              <a:t>a</a:t>
            </a:r>
            <a:r>
              <a:rPr lang="en-US" sz="1800" b="1" baseline="0" dirty="0">
                <a:solidFill>
                  <a:srgbClr val="000000"/>
                </a:solidFill>
                <a:effectLst/>
              </a:rPr>
              <a:t> line. </a:t>
            </a:r>
          </a:p>
          <a:p>
            <a:endParaRPr lang="en-US" sz="800" baseline="0" dirty="0">
              <a:solidFill>
                <a:srgbClr val="000000"/>
              </a:solidFill>
            </a:endParaRPr>
          </a:p>
        </p:txBody>
      </p:sp>
      <p:pic>
        <p:nvPicPr>
          <p:cNvPr id="19" name="Picture 18" descr="A diagram of a graphing of a ray&#10;&#10;Description automatically generated">
            <a:extLst>
              <a:ext uri="{FF2B5EF4-FFF2-40B4-BE49-F238E27FC236}">
                <a16:creationId xmlns:a16="http://schemas.microsoft.com/office/drawing/2014/main" id="{68FD2744-FF15-FD74-C66F-9FFF796F1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6" y="3429000"/>
            <a:ext cx="2867042" cy="258434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A663AB3-488E-5CA8-B93E-2BC222C19094}"/>
              </a:ext>
            </a:extLst>
          </p:cNvPr>
          <p:cNvSpPr txBox="1"/>
          <p:nvPr/>
        </p:nvSpPr>
        <p:spPr>
          <a:xfrm>
            <a:off x="2721560" y="2993017"/>
            <a:ext cx="6097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aseline="0" dirty="0">
                <a:solidFill>
                  <a:srgbClr val="000000"/>
                </a:solidFill>
              </a:rPr>
              <a:t>The line integral of a density function</a:t>
            </a:r>
            <a:r>
              <a:rPr lang="en-GB" sz="1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800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8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800" baseline="0" dirty="0">
                <a:solidFill>
                  <a:srgbClr val="000000"/>
                </a:solidFill>
              </a:rPr>
              <a:t>over the line at a distance</a:t>
            </a:r>
            <a:r>
              <a:rPr lang="en-GB" sz="1800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GB" sz="1800" baseline="0" dirty="0">
                <a:solidFill>
                  <a:srgbClr val="000000"/>
                </a:solidFill>
              </a:rPr>
              <a:t>from the origin and inclined by an angle </a:t>
            </a:r>
            <a:r>
              <a:rPr lang="en-GB" sz="1800" i="1" baseline="0" dirty="0">
                <a:solidFill>
                  <a:srgbClr val="000000"/>
                </a:solidFill>
                <a:latin typeface="Symbol" panose="05050102010706020507" pitchFamily="18" charset="2"/>
              </a:rPr>
              <a:t>q</a:t>
            </a:r>
            <a:r>
              <a:rPr lang="en-GB" sz="1800" baseline="0" dirty="0">
                <a:solidFill>
                  <a:srgbClr val="000000"/>
                </a:solidFill>
              </a:rPr>
              <a:t> is: </a:t>
            </a:r>
            <a:r>
              <a:rPr lang="en-GB" sz="1600" baseline="0" dirty="0"/>
              <a:t>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157C16-5E53-9E65-48E0-4F4BC813AA94}"/>
              </a:ext>
            </a:extLst>
          </p:cNvPr>
          <p:cNvSpPr txBox="1"/>
          <p:nvPr/>
        </p:nvSpPr>
        <p:spPr>
          <a:xfrm>
            <a:off x="3489713" y="5529760"/>
            <a:ext cx="1335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baseline="0" dirty="0">
                <a:solidFill>
                  <a:srgbClr val="000000"/>
                </a:solidFill>
                <a:latin typeface="Symbol" panose="05050102010706020507" pitchFamily="18" charset="2"/>
              </a:rPr>
              <a:t>d</a:t>
            </a:r>
            <a:r>
              <a:rPr lang="en-US" sz="1600" baseline="0" dirty="0">
                <a:solidFill>
                  <a:srgbClr val="000000"/>
                </a:solidFill>
              </a:rPr>
              <a:t> Dirac delta</a:t>
            </a:r>
            <a:endParaRPr lang="en-GB" sz="1600" baseline="0" dirty="0"/>
          </a:p>
        </p:txBody>
      </p:sp>
      <p:cxnSp>
        <p:nvCxnSpPr>
          <p:cNvPr id="23" name="Connettore diritto 9">
            <a:extLst>
              <a:ext uri="{FF2B5EF4-FFF2-40B4-BE49-F238E27FC236}">
                <a16:creationId xmlns:a16="http://schemas.microsoft.com/office/drawing/2014/main" id="{FE7ECAD6-3EA4-9E7A-A60C-FD0511CD114D}"/>
              </a:ext>
            </a:extLst>
          </p:cNvPr>
          <p:cNvCxnSpPr/>
          <p:nvPr/>
        </p:nvCxnSpPr>
        <p:spPr bwMode="auto">
          <a:xfrm>
            <a:off x="8107727" y="3321068"/>
            <a:ext cx="12778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5" name="Oggetto 12">
            <a:extLst>
              <a:ext uri="{FF2B5EF4-FFF2-40B4-BE49-F238E27FC236}">
                <a16:creationId xmlns:a16="http://schemas.microsoft.com/office/drawing/2014/main" id="{FDD9CA65-C403-CE17-3552-2DBB7886F6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840998"/>
              </p:ext>
            </p:extLst>
          </p:nvPr>
        </p:nvGraphicFramePr>
        <p:xfrm>
          <a:off x="2761237" y="3747052"/>
          <a:ext cx="6057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038480" imgH="431640" progId="Equation.DSMT4">
                  <p:embed/>
                </p:oleObj>
              </mc:Choice>
              <mc:Fallback>
                <p:oleObj name="Equation" r:id="rId4" imgW="4038480" imgH="431640" progId="Equation.DSMT4">
                  <p:embed/>
                  <p:pic>
                    <p:nvPicPr>
                      <p:cNvPr id="13" name="Oggetto 12">
                        <a:extLst>
                          <a:ext uri="{FF2B5EF4-FFF2-40B4-BE49-F238E27FC236}">
                            <a16:creationId xmlns:a16="http://schemas.microsoft.com/office/drawing/2014/main" id="{9C229BEE-51D6-B417-AB2B-2497640F87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61237" y="3747052"/>
                        <a:ext cx="60579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ggetto 27">
            <a:extLst>
              <a:ext uri="{FF2B5EF4-FFF2-40B4-BE49-F238E27FC236}">
                <a16:creationId xmlns:a16="http://schemas.microsoft.com/office/drawing/2014/main" id="{EE2D9FE5-5EBC-BE1A-0DAA-46D5C94DF8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067446"/>
              </p:ext>
            </p:extLst>
          </p:nvPr>
        </p:nvGraphicFramePr>
        <p:xfrm>
          <a:off x="3624544" y="4986903"/>
          <a:ext cx="53298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320" imgH="228600" progId="Equation.DSMT4">
                  <p:embed/>
                </p:oleObj>
              </mc:Choice>
              <mc:Fallback>
                <p:oleObj name="Equation" r:id="rId6" imgW="355320" imgH="228600" progId="Equation.DSMT4">
                  <p:embed/>
                  <p:pic>
                    <p:nvPicPr>
                      <p:cNvPr id="28" name="Oggetto 27">
                        <a:extLst>
                          <a:ext uri="{FF2B5EF4-FFF2-40B4-BE49-F238E27FC236}">
                            <a16:creationId xmlns:a16="http://schemas.microsoft.com/office/drawing/2014/main" id="{E5996F15-DB5D-3684-DE65-5196DDC48E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24544" y="4986903"/>
                        <a:ext cx="53298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16">
            <a:extLst>
              <a:ext uri="{FF2B5EF4-FFF2-40B4-BE49-F238E27FC236}">
                <a16:creationId xmlns:a16="http://schemas.microsoft.com/office/drawing/2014/main" id="{2D463605-15AB-B24F-93B6-AF02BA0EBFB0}"/>
              </a:ext>
            </a:extLst>
          </p:cNvPr>
          <p:cNvSpPr txBox="1"/>
          <p:nvPr/>
        </p:nvSpPr>
        <p:spPr>
          <a:xfrm>
            <a:off x="4157524" y="4817591"/>
            <a:ext cx="4878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aseline="0" dirty="0">
                <a:solidFill>
                  <a:srgbClr val="000000"/>
                </a:solidFill>
              </a:rPr>
              <a:t>is a projection of the density function onto the </a:t>
            </a:r>
          </a:p>
          <a:p>
            <a:r>
              <a:rPr lang="en-US" sz="1800" baseline="0" dirty="0">
                <a:solidFill>
                  <a:srgbClr val="000000"/>
                </a:solidFill>
              </a:rPr>
              <a:t>line inclined by </a:t>
            </a:r>
            <a:r>
              <a:rPr lang="en-US" sz="1800" i="1" baseline="0" dirty="0">
                <a:solidFill>
                  <a:srgbClr val="000000"/>
                </a:solidFill>
                <a:latin typeface="Symbol" panose="05050102010706020507" pitchFamily="18" charset="2"/>
              </a:rPr>
              <a:t>q</a:t>
            </a:r>
            <a:endParaRPr lang="en-GB" sz="1800" i="1" baseline="0" dirty="0">
              <a:latin typeface="Symbol" panose="05050102010706020507" pitchFamily="18" charset="2"/>
            </a:endParaRPr>
          </a:p>
        </p:txBody>
      </p:sp>
      <p:cxnSp>
        <p:nvCxnSpPr>
          <p:cNvPr id="46" name="Connettore diritto 9">
            <a:extLst>
              <a:ext uri="{FF2B5EF4-FFF2-40B4-BE49-F238E27FC236}">
                <a16:creationId xmlns:a16="http://schemas.microsoft.com/office/drawing/2014/main" id="{36B40414-B251-5ACF-3DFC-F56378121D81}"/>
              </a:ext>
            </a:extLst>
          </p:cNvPr>
          <p:cNvCxnSpPr/>
          <p:nvPr/>
        </p:nvCxnSpPr>
        <p:spPr bwMode="auto">
          <a:xfrm>
            <a:off x="5864801" y="5143243"/>
            <a:ext cx="12778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841ADCF3-C17E-F9CD-E3B3-5E8CE60CFEB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5693" b="-82"/>
          <a:stretch/>
        </p:blipFill>
        <p:spPr>
          <a:xfrm rot="20462633">
            <a:off x="1924042" y="4777014"/>
            <a:ext cx="1796357" cy="341608"/>
          </a:xfrm>
          <a:prstGeom prst="rect">
            <a:avLst/>
          </a:prstGeom>
        </p:spPr>
      </p:pic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C82B7A0B-57F5-4FF8-0DB2-FE4129853ACD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A8EE120-009F-8198-8280-6181D63E1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4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67267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95EAB56-7832-5246-B35B-B113AFCC7185}"/>
              </a:ext>
            </a:extLst>
          </p:cNvPr>
          <p:cNvSpPr txBox="1"/>
          <p:nvPr/>
        </p:nvSpPr>
        <p:spPr>
          <a:xfrm>
            <a:off x="216899" y="732976"/>
            <a:ext cx="8529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aseline="0" dirty="0">
                <a:solidFill>
                  <a:srgbClr val="000000"/>
                </a:solidFill>
              </a:rPr>
              <a:t>The collection of all the projections in the 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1600" baseline="0" dirty="0">
                <a:solidFill>
                  <a:srgbClr val="000000"/>
                </a:solidFill>
              </a:rPr>
              <a:t> plane is the 2D Radon Transform of the function 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1600" baseline="0" dirty="0">
              <a:solidFill>
                <a:srgbClr val="0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8DAAEB-3943-953F-6C39-34633D4116DB}"/>
              </a:ext>
            </a:extLst>
          </p:cNvPr>
          <p:cNvSpPr txBox="1"/>
          <p:nvPr/>
        </p:nvSpPr>
        <p:spPr>
          <a:xfrm>
            <a:off x="7846823" y="4750376"/>
            <a:ext cx="18473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F8E0CC-6CA3-5EFF-6639-40CDA1222AF7}"/>
              </a:ext>
            </a:extLst>
          </p:cNvPr>
          <p:cNvSpPr txBox="1"/>
          <p:nvPr/>
        </p:nvSpPr>
        <p:spPr>
          <a:xfrm>
            <a:off x="1358348" y="5279383"/>
            <a:ext cx="18473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6AD5A6E-1478-5E1A-F4DC-99240369295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61676" y="3425568"/>
            <a:ext cx="68649" cy="6865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259254C-7583-B72C-36DD-C89BCAD42045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2D Radon </a:t>
            </a:r>
            <a:r>
              <a:rPr lang="it-IT" kern="0" baseline="0" dirty="0" err="1"/>
              <a:t>Transform</a:t>
            </a:r>
            <a:endParaRPr lang="it-IT" kern="0" baseline="0" dirty="0"/>
          </a:p>
        </p:txBody>
      </p:sp>
      <p:graphicFrame>
        <p:nvGraphicFramePr>
          <p:cNvPr id="32" name="Oggetto 31">
            <a:extLst>
              <a:ext uri="{FF2B5EF4-FFF2-40B4-BE49-F238E27FC236}">
                <a16:creationId xmlns:a16="http://schemas.microsoft.com/office/drawing/2014/main" id="{71B1A92F-9996-8AC5-36D8-E132797E58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027455"/>
              </p:ext>
            </p:extLst>
          </p:nvPr>
        </p:nvGraphicFramePr>
        <p:xfrm>
          <a:off x="1973746" y="1238469"/>
          <a:ext cx="4838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25600" imgH="330120" progId="Equation.DSMT4">
                  <p:embed/>
                </p:oleObj>
              </mc:Choice>
              <mc:Fallback>
                <p:oleObj name="Equation" r:id="rId4" imgW="322560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3746" y="1238469"/>
                        <a:ext cx="48387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10">
            <a:extLst>
              <a:ext uri="{FF2B5EF4-FFF2-40B4-BE49-F238E27FC236}">
                <a16:creationId xmlns:a16="http://schemas.microsoft.com/office/drawing/2014/main" id="{2AF4A21D-9212-C42E-6017-513C68AAA17B}"/>
              </a:ext>
            </a:extLst>
          </p:cNvPr>
          <p:cNvSpPr txBox="1"/>
          <p:nvPr/>
        </p:nvSpPr>
        <p:spPr>
          <a:xfrm>
            <a:off x="216898" y="1855020"/>
            <a:ext cx="819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aseline="0" dirty="0">
                <a:solidFill>
                  <a:srgbClr val="000000"/>
                </a:solidFill>
              </a:rPr>
              <a:t>We are moving from a representation in the Cartesian plane 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00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to a representation in the plane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600" i="1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1600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600" i="1" baseline="0" dirty="0" err="1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en-GB" sz="1600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1600" baseline="0" dirty="0">
              <a:solidFill>
                <a:srgbClr val="000000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2F70123-84DC-7E72-1943-AAB71F6F4B1A}"/>
              </a:ext>
            </a:extLst>
          </p:cNvPr>
          <p:cNvSpPr/>
          <p:nvPr/>
        </p:nvSpPr>
        <p:spPr bwMode="auto">
          <a:xfrm rot="2066342">
            <a:off x="3446987" y="4063079"/>
            <a:ext cx="199934" cy="199934"/>
          </a:xfrm>
          <a:prstGeom prst="rect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B14C7D8-135C-CF1B-2744-AD65020AAC35}"/>
              </a:ext>
            </a:extLst>
          </p:cNvPr>
          <p:cNvSpPr/>
          <p:nvPr/>
        </p:nvSpPr>
        <p:spPr bwMode="auto">
          <a:xfrm>
            <a:off x="2754028" y="3860290"/>
            <a:ext cx="1449409" cy="1125945"/>
          </a:xfrm>
          <a:prstGeom prst="ellipse">
            <a:avLst/>
          </a:prstGeom>
          <a:solidFill>
            <a:srgbClr val="92D050">
              <a:alpha val="72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1DA0727-4C91-1D6F-708D-B91A31D10B80}"/>
              </a:ext>
            </a:extLst>
          </p:cNvPr>
          <p:cNvCxnSpPr/>
          <p:nvPr/>
        </p:nvCxnSpPr>
        <p:spPr bwMode="auto">
          <a:xfrm flipV="1">
            <a:off x="3056551" y="4673586"/>
            <a:ext cx="2020926" cy="24420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49B7F06-579A-F112-EBC7-1B4EC39B61F6}"/>
              </a:ext>
            </a:extLst>
          </p:cNvPr>
          <p:cNvCxnSpPr/>
          <p:nvPr/>
        </p:nvCxnSpPr>
        <p:spPr bwMode="auto">
          <a:xfrm flipV="1">
            <a:off x="3056551" y="3360720"/>
            <a:ext cx="0" cy="1337726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F38C7976-EE33-D9F6-CB8E-49A6778E4A83}"/>
              </a:ext>
            </a:extLst>
          </p:cNvPr>
          <p:cNvSpPr/>
          <p:nvPr/>
        </p:nvSpPr>
        <p:spPr bwMode="auto">
          <a:xfrm>
            <a:off x="3575538" y="4354972"/>
            <a:ext cx="194551" cy="216474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67B9387-2F95-4328-933F-C56345BBEEBF}"/>
              </a:ext>
            </a:extLst>
          </p:cNvPr>
          <p:cNvSpPr/>
          <p:nvPr/>
        </p:nvSpPr>
        <p:spPr bwMode="auto">
          <a:xfrm>
            <a:off x="3727435" y="4425068"/>
            <a:ext cx="194551" cy="216474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AD085BE-2D93-D9F0-EB7B-3714717A3FB3}"/>
              </a:ext>
            </a:extLst>
          </p:cNvPr>
          <p:cNvSpPr/>
          <p:nvPr/>
        </p:nvSpPr>
        <p:spPr bwMode="auto">
          <a:xfrm>
            <a:off x="3095471" y="3974145"/>
            <a:ext cx="194551" cy="216474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46B49260-AE18-2A63-DAAF-9D0D9B04AA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606200"/>
              </p:ext>
            </p:extLst>
          </p:nvPr>
        </p:nvGraphicFramePr>
        <p:xfrm>
          <a:off x="4830731" y="4383257"/>
          <a:ext cx="202752" cy="22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720" imgH="139680" progId="Equation.DSMT4">
                  <p:embed/>
                </p:oleObj>
              </mc:Choice>
              <mc:Fallback>
                <p:oleObj name="Equation" r:id="rId6" imgW="126720" imgH="1396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998748D5-B138-4F43-A290-F4F04C118F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30731" y="4383257"/>
                        <a:ext cx="202752" cy="223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80395EAF-9705-796C-94D9-C1E078B4D0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329113"/>
              </p:ext>
            </p:extLst>
          </p:nvPr>
        </p:nvGraphicFramePr>
        <p:xfrm>
          <a:off x="3176105" y="3261239"/>
          <a:ext cx="223488" cy="263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9680" imgH="164880" progId="Equation.DSMT4">
                  <p:embed/>
                </p:oleObj>
              </mc:Choice>
              <mc:Fallback>
                <p:oleObj name="Equation" r:id="rId8" imgW="139680" imgH="16488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D0358C76-B762-4B41-8A5B-A3F7532285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76105" y="3261239"/>
                        <a:ext cx="223488" cy="263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>
            <a:extLst>
              <a:ext uri="{FF2B5EF4-FFF2-40B4-BE49-F238E27FC236}">
                <a16:creationId xmlns:a16="http://schemas.microsoft.com/office/drawing/2014/main" id="{DC8953E9-CE1F-9E12-6E4E-35047B5434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336562"/>
              </p:ext>
            </p:extLst>
          </p:nvPr>
        </p:nvGraphicFramePr>
        <p:xfrm>
          <a:off x="3032372" y="4237249"/>
          <a:ext cx="243648" cy="263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280" imgH="164880" progId="Equation.DSMT4">
                  <p:embed/>
                </p:oleObj>
              </mc:Choice>
              <mc:Fallback>
                <p:oleObj name="Equation" r:id="rId10" imgW="152280" imgH="1648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EDE98F67-4D0C-46E4-8696-71B1FDB779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32372" y="4237249"/>
                        <a:ext cx="243648" cy="263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>
            <a:extLst>
              <a:ext uri="{FF2B5EF4-FFF2-40B4-BE49-F238E27FC236}">
                <a16:creationId xmlns:a16="http://schemas.microsoft.com/office/drawing/2014/main" id="{312E6BA1-5EF6-CBE2-FF84-7F646EA4C8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394461"/>
              </p:ext>
            </p:extLst>
          </p:nvPr>
        </p:nvGraphicFramePr>
        <p:xfrm>
          <a:off x="3263486" y="4311390"/>
          <a:ext cx="223838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9680" imgH="228600" progId="Equation.DSMT4">
                  <p:embed/>
                </p:oleObj>
              </mc:Choice>
              <mc:Fallback>
                <p:oleObj name="Equation" r:id="rId12" imgW="139680" imgH="22860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F0BFCDF3-595C-4EE3-8342-0DC2273C45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63486" y="4311390"/>
                        <a:ext cx="223838" cy="36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E852D1C-E8AB-981C-3524-BC570772DEFF}"/>
              </a:ext>
            </a:extLst>
          </p:cNvPr>
          <p:cNvCxnSpPr/>
          <p:nvPr/>
        </p:nvCxnSpPr>
        <p:spPr bwMode="auto">
          <a:xfrm flipV="1">
            <a:off x="3072265" y="4007055"/>
            <a:ext cx="454930" cy="690951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9A4D15DA-70B0-6308-5C67-743BBF32D8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434752"/>
              </p:ext>
            </p:extLst>
          </p:nvPr>
        </p:nvGraphicFramePr>
        <p:xfrm>
          <a:off x="2618809" y="3405630"/>
          <a:ext cx="182592" cy="22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4120" imgH="139680" progId="Equation.DSMT4">
                  <p:embed/>
                </p:oleObj>
              </mc:Choice>
              <mc:Fallback>
                <p:oleObj name="Equation" r:id="rId14" imgW="114120" imgH="1396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31A8034D-8B88-48AD-9EF2-F955FC5D94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618809" y="3405630"/>
                        <a:ext cx="182592" cy="223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Oval 63">
            <a:extLst>
              <a:ext uri="{FF2B5EF4-FFF2-40B4-BE49-F238E27FC236}">
                <a16:creationId xmlns:a16="http://schemas.microsoft.com/office/drawing/2014/main" id="{51504CEF-8B94-2008-8328-A2E396CDCB2B}"/>
              </a:ext>
            </a:extLst>
          </p:cNvPr>
          <p:cNvSpPr/>
          <p:nvPr/>
        </p:nvSpPr>
        <p:spPr bwMode="auto">
          <a:xfrm flipH="1" flipV="1">
            <a:off x="3504809" y="4142110"/>
            <a:ext cx="45719" cy="49341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5" name="Arc 64">
            <a:extLst>
              <a:ext uri="{FF2B5EF4-FFF2-40B4-BE49-F238E27FC236}">
                <a16:creationId xmlns:a16="http://schemas.microsoft.com/office/drawing/2014/main" id="{21B038DC-FEBA-1D7D-5D02-FD333360B5D2}"/>
              </a:ext>
            </a:extLst>
          </p:cNvPr>
          <p:cNvSpPr/>
          <p:nvPr/>
        </p:nvSpPr>
        <p:spPr bwMode="auto">
          <a:xfrm>
            <a:off x="3041500" y="4557181"/>
            <a:ext cx="239485" cy="255120"/>
          </a:xfrm>
          <a:prstGeom prst="arc">
            <a:avLst/>
          </a:prstGeom>
          <a:noFill/>
          <a:ln>
            <a:solidFill>
              <a:srgbClr val="000000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BCF66D2-06E5-4EF3-3709-DC848C27B9DA}"/>
              </a:ext>
            </a:extLst>
          </p:cNvPr>
          <p:cNvCxnSpPr/>
          <p:nvPr/>
        </p:nvCxnSpPr>
        <p:spPr bwMode="auto">
          <a:xfrm>
            <a:off x="2833860" y="3612334"/>
            <a:ext cx="2191151" cy="1361707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CBB2985F-E9CD-EDC5-8903-FC18A8FF1E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7467207"/>
              </p:ext>
            </p:extLst>
          </p:nvPr>
        </p:nvGraphicFramePr>
        <p:xfrm>
          <a:off x="2806826" y="4771580"/>
          <a:ext cx="771840" cy="32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82400" imgH="203040" progId="Equation.DSMT4">
                  <p:embed/>
                </p:oleObj>
              </mc:Choice>
              <mc:Fallback>
                <p:oleObj name="Equation" r:id="rId16" imgW="482400" imgH="2030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140F0CDC-6DA9-4B12-89BC-DAE20CEC78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806826" y="4771580"/>
                        <a:ext cx="771840" cy="324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C55C152-ABCF-A7D4-5C76-24AF225BDD24}"/>
              </a:ext>
            </a:extLst>
          </p:cNvPr>
          <p:cNvCxnSpPr/>
          <p:nvPr/>
        </p:nvCxnSpPr>
        <p:spPr bwMode="auto">
          <a:xfrm flipH="1">
            <a:off x="4381878" y="4400423"/>
            <a:ext cx="994800" cy="1626942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F941EB7-CD79-0B11-11EB-3F33B690630D}"/>
              </a:ext>
            </a:extLst>
          </p:cNvPr>
          <p:cNvSpPr/>
          <p:nvPr/>
        </p:nvSpPr>
        <p:spPr bwMode="auto">
          <a:xfrm rot="5810076">
            <a:off x="4395774" y="4888087"/>
            <a:ext cx="1150314" cy="815694"/>
          </a:xfrm>
          <a:custGeom>
            <a:avLst/>
            <a:gdLst>
              <a:gd name="connsiteX0" fmla="*/ 0 w 901700"/>
              <a:gd name="connsiteY0" fmla="*/ 305476 h 883326"/>
              <a:gd name="connsiteX1" fmla="*/ 666750 w 901700"/>
              <a:gd name="connsiteY1" fmla="*/ 26076 h 883326"/>
              <a:gd name="connsiteX2" fmla="*/ 901700 w 901700"/>
              <a:gd name="connsiteY2" fmla="*/ 883326 h 88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1700" h="883326">
                <a:moveTo>
                  <a:pt x="0" y="305476"/>
                </a:moveTo>
                <a:cubicBezTo>
                  <a:pt x="258233" y="117622"/>
                  <a:pt x="516467" y="-70232"/>
                  <a:pt x="666750" y="26076"/>
                </a:cubicBezTo>
                <a:cubicBezTo>
                  <a:pt x="817033" y="122384"/>
                  <a:pt x="871008" y="724576"/>
                  <a:pt x="901700" y="883326"/>
                </a:cubicBezTo>
              </a:path>
            </a:pathLst>
          </a:custGeom>
          <a:solidFill>
            <a:srgbClr val="FF0000"/>
          </a:solidFill>
          <a:ln>
            <a:solidFill>
              <a:srgbClr val="FF0000">
                <a:alpha val="86000"/>
              </a:srgbClr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graphicFrame>
        <p:nvGraphicFramePr>
          <p:cNvPr id="70" name="Object 69">
            <a:extLst>
              <a:ext uri="{FF2B5EF4-FFF2-40B4-BE49-F238E27FC236}">
                <a16:creationId xmlns:a16="http://schemas.microsoft.com/office/drawing/2014/main" id="{BC817B94-A1E2-9490-1C58-E02F97856B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705554"/>
              </p:ext>
            </p:extLst>
          </p:nvPr>
        </p:nvGraphicFramePr>
        <p:xfrm>
          <a:off x="5444326" y="4899592"/>
          <a:ext cx="73025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520560" imgH="228600" progId="Equation.DSMT4">
                  <p:embed/>
                </p:oleObj>
              </mc:Choice>
              <mc:Fallback>
                <p:oleObj name="Equation" r:id="rId18" imgW="520560" imgH="22860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33E29F28-E17F-4C48-AE77-1021FD629B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5444326" y="4899592"/>
                        <a:ext cx="730250" cy="32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2A190C6-06C0-9496-481F-5EDC029F6E2F}"/>
              </a:ext>
            </a:extLst>
          </p:cNvPr>
          <p:cNvCxnSpPr/>
          <p:nvPr/>
        </p:nvCxnSpPr>
        <p:spPr bwMode="auto">
          <a:xfrm>
            <a:off x="2764729" y="3708021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6AD8F79-1905-63B3-28F6-E5DAA5947F30}"/>
              </a:ext>
            </a:extLst>
          </p:cNvPr>
          <p:cNvCxnSpPr/>
          <p:nvPr/>
        </p:nvCxnSpPr>
        <p:spPr bwMode="auto">
          <a:xfrm>
            <a:off x="2700031" y="3804293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A6F1FF-F46B-5AC6-7544-8E2A8C47F47C}"/>
              </a:ext>
            </a:extLst>
          </p:cNvPr>
          <p:cNvCxnSpPr/>
          <p:nvPr/>
        </p:nvCxnSpPr>
        <p:spPr bwMode="auto">
          <a:xfrm>
            <a:off x="2889032" y="3491504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39B48AD-4CDE-4C6F-7CED-8595FB160AD3}"/>
              </a:ext>
            </a:extLst>
          </p:cNvPr>
          <p:cNvCxnSpPr/>
          <p:nvPr/>
        </p:nvCxnSpPr>
        <p:spPr bwMode="auto">
          <a:xfrm>
            <a:off x="2625333" y="3921108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689831F-0DD1-C21D-6FBB-A09A7AC28194}"/>
              </a:ext>
            </a:extLst>
          </p:cNvPr>
          <p:cNvCxnSpPr/>
          <p:nvPr/>
        </p:nvCxnSpPr>
        <p:spPr bwMode="auto">
          <a:xfrm>
            <a:off x="2560635" y="4034222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8DA64A7F-75B1-F3C1-58BE-BC4B2A220586}"/>
              </a:ext>
            </a:extLst>
          </p:cNvPr>
          <p:cNvCxnSpPr/>
          <p:nvPr/>
        </p:nvCxnSpPr>
        <p:spPr bwMode="auto">
          <a:xfrm>
            <a:off x="2495015" y="4152637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5D64581-C67B-5219-E2BD-EA4DFE4BCCA6}"/>
              </a:ext>
            </a:extLst>
          </p:cNvPr>
          <p:cNvCxnSpPr/>
          <p:nvPr/>
        </p:nvCxnSpPr>
        <p:spPr bwMode="auto">
          <a:xfrm>
            <a:off x="2427746" y="4254776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B337C05-9C89-B62A-A767-AA28264A80D0}"/>
              </a:ext>
            </a:extLst>
          </p:cNvPr>
          <p:cNvCxnSpPr/>
          <p:nvPr/>
        </p:nvCxnSpPr>
        <p:spPr bwMode="auto">
          <a:xfrm>
            <a:off x="2362630" y="4348820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DA5C9D9-FD62-5B30-5B7E-51F3ECA42989}"/>
              </a:ext>
            </a:extLst>
          </p:cNvPr>
          <p:cNvCxnSpPr/>
          <p:nvPr/>
        </p:nvCxnSpPr>
        <p:spPr bwMode="auto">
          <a:xfrm>
            <a:off x="2952473" y="3398063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AB3A48F-A045-135B-98F0-DC1791251BA8}"/>
              </a:ext>
            </a:extLst>
          </p:cNvPr>
          <p:cNvCxnSpPr/>
          <p:nvPr/>
        </p:nvCxnSpPr>
        <p:spPr bwMode="auto">
          <a:xfrm>
            <a:off x="2309239" y="4442864"/>
            <a:ext cx="2191151" cy="1361707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43C98DCD-C0C5-9A88-4E26-FC5731E010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4080341"/>
              </p:ext>
            </p:extLst>
          </p:nvPr>
        </p:nvGraphicFramePr>
        <p:xfrm>
          <a:off x="5307462" y="4499112"/>
          <a:ext cx="213192" cy="230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52280" imgH="164880" progId="Equation.DSMT4">
                  <p:embed/>
                </p:oleObj>
              </mc:Choice>
              <mc:Fallback>
                <p:oleObj name="Equation" r:id="rId20" imgW="152280" imgH="164880" progId="Equation.DSMT4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E184EF66-6902-49F7-BA5C-5F4E268A3F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5307462" y="4499112"/>
                        <a:ext cx="213192" cy="230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11F8060-5DB6-3BF3-E2E2-6C2DCC5B447D}"/>
              </a:ext>
            </a:extLst>
          </p:cNvPr>
          <p:cNvCxnSpPr/>
          <p:nvPr/>
        </p:nvCxnSpPr>
        <p:spPr bwMode="auto">
          <a:xfrm flipV="1">
            <a:off x="2462458" y="3214845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F7262D6-FE81-CF07-750B-644E688B8D04}"/>
              </a:ext>
            </a:extLst>
          </p:cNvPr>
          <p:cNvCxnSpPr/>
          <p:nvPr/>
        </p:nvCxnSpPr>
        <p:spPr bwMode="auto">
          <a:xfrm flipV="1">
            <a:off x="2535999" y="3291868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9497B6C-823D-A74B-DD2F-C64A7F15CAD4}"/>
              </a:ext>
            </a:extLst>
          </p:cNvPr>
          <p:cNvCxnSpPr/>
          <p:nvPr/>
        </p:nvCxnSpPr>
        <p:spPr bwMode="auto">
          <a:xfrm flipV="1">
            <a:off x="2619260" y="3366045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E9A07F8-96B1-05E7-DA18-30E9A18BC7FC}"/>
              </a:ext>
            </a:extLst>
          </p:cNvPr>
          <p:cNvCxnSpPr/>
          <p:nvPr/>
        </p:nvCxnSpPr>
        <p:spPr bwMode="auto">
          <a:xfrm flipV="1">
            <a:off x="2699708" y="3448325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31A5351-49D2-A18D-556F-2A66FD821076}"/>
              </a:ext>
            </a:extLst>
          </p:cNvPr>
          <p:cNvCxnSpPr/>
          <p:nvPr/>
        </p:nvCxnSpPr>
        <p:spPr bwMode="auto">
          <a:xfrm flipV="1">
            <a:off x="2791185" y="3528181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DBEA671-4E7B-D2E5-07E8-0B4E94FD1E28}"/>
              </a:ext>
            </a:extLst>
          </p:cNvPr>
          <p:cNvCxnSpPr/>
          <p:nvPr/>
        </p:nvCxnSpPr>
        <p:spPr bwMode="auto">
          <a:xfrm flipV="1">
            <a:off x="2879564" y="3613488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658FD63-00C1-F948-AC79-DE83CED2EAAC}"/>
              </a:ext>
            </a:extLst>
          </p:cNvPr>
          <p:cNvCxnSpPr/>
          <p:nvPr/>
        </p:nvCxnSpPr>
        <p:spPr bwMode="auto">
          <a:xfrm flipV="1">
            <a:off x="2973093" y="3700219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E6F3E9A-6709-351B-5F29-2EC9D1C668BA}"/>
              </a:ext>
            </a:extLst>
          </p:cNvPr>
          <p:cNvCxnSpPr/>
          <p:nvPr/>
        </p:nvCxnSpPr>
        <p:spPr bwMode="auto">
          <a:xfrm flipV="1">
            <a:off x="3062625" y="3787886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13FCB89-597F-CEFB-2547-CDA41B4C5120}"/>
              </a:ext>
            </a:extLst>
          </p:cNvPr>
          <p:cNvCxnSpPr/>
          <p:nvPr/>
        </p:nvCxnSpPr>
        <p:spPr bwMode="auto">
          <a:xfrm flipV="1">
            <a:off x="3164489" y="3881385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6414974-2203-C7FB-DD9B-9F729263023F}"/>
              </a:ext>
            </a:extLst>
          </p:cNvPr>
          <p:cNvCxnSpPr/>
          <p:nvPr/>
        </p:nvCxnSpPr>
        <p:spPr bwMode="auto">
          <a:xfrm flipV="1">
            <a:off x="3256107" y="3968298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F0603C3-C7D0-71F2-1064-50CE398BD389}"/>
              </a:ext>
            </a:extLst>
          </p:cNvPr>
          <p:cNvCxnSpPr/>
          <p:nvPr/>
        </p:nvCxnSpPr>
        <p:spPr bwMode="auto">
          <a:xfrm flipV="1">
            <a:off x="3338061" y="4046148"/>
            <a:ext cx="1298832" cy="1376948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EEA1507-2543-075A-FCB8-840E9EDE6775}"/>
              </a:ext>
            </a:extLst>
          </p:cNvPr>
          <p:cNvCxnSpPr/>
          <p:nvPr/>
        </p:nvCxnSpPr>
        <p:spPr bwMode="auto">
          <a:xfrm>
            <a:off x="3582178" y="3054753"/>
            <a:ext cx="1254926" cy="1179255"/>
          </a:xfrm>
          <a:prstGeom prst="lin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graphicFrame>
        <p:nvGraphicFramePr>
          <p:cNvPr id="94" name="Object 93">
            <a:extLst>
              <a:ext uri="{FF2B5EF4-FFF2-40B4-BE49-F238E27FC236}">
                <a16:creationId xmlns:a16="http://schemas.microsoft.com/office/drawing/2014/main" id="{50DB45E6-CA92-37EF-E5F1-645527854F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807772"/>
              </p:ext>
            </p:extLst>
          </p:nvPr>
        </p:nvGraphicFramePr>
        <p:xfrm>
          <a:off x="4573848" y="2658256"/>
          <a:ext cx="764064" cy="32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45760" imgH="228600" progId="Equation.DSMT4">
                  <p:embed/>
                </p:oleObj>
              </mc:Choice>
              <mc:Fallback>
                <p:oleObj name="Equation" r:id="rId22" imgW="545760" imgH="228600" progId="Equation.DSMT4">
                  <p:embed/>
                  <p:pic>
                    <p:nvPicPr>
                      <p:cNvPr id="84" name="Object 83">
                        <a:extLst>
                          <a:ext uri="{FF2B5EF4-FFF2-40B4-BE49-F238E27FC236}">
                            <a16:creationId xmlns:a16="http://schemas.microsoft.com/office/drawing/2014/main" id="{35F29B21-90C7-412B-A274-38C4DB9C60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573848" y="2658256"/>
                        <a:ext cx="764064" cy="32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7BA26442-5083-C299-17FC-9205E906A418}"/>
              </a:ext>
            </a:extLst>
          </p:cNvPr>
          <p:cNvSpPr/>
          <p:nvPr/>
        </p:nvSpPr>
        <p:spPr bwMode="auto">
          <a:xfrm>
            <a:off x="3741490" y="2852518"/>
            <a:ext cx="1426040" cy="1218357"/>
          </a:xfrm>
          <a:custGeom>
            <a:avLst/>
            <a:gdLst>
              <a:gd name="connsiteX0" fmla="*/ 0 w 1378115"/>
              <a:gd name="connsiteY0" fmla="*/ 352448 h 1218357"/>
              <a:gd name="connsiteX1" fmla="*/ 505691 w 1378115"/>
              <a:gd name="connsiteY1" fmla="*/ 13011 h 1218357"/>
              <a:gd name="connsiteX2" fmla="*/ 609600 w 1378115"/>
              <a:gd name="connsiteY2" fmla="*/ 96138 h 1218357"/>
              <a:gd name="connsiteX3" fmla="*/ 727363 w 1378115"/>
              <a:gd name="connsiteY3" fmla="*/ 338593 h 1218357"/>
              <a:gd name="connsiteX4" fmla="*/ 1274618 w 1378115"/>
              <a:gd name="connsiteY4" fmla="*/ 186193 h 1218357"/>
              <a:gd name="connsiteX5" fmla="*/ 1343891 w 1378115"/>
              <a:gd name="connsiteY5" fmla="*/ 581048 h 1218357"/>
              <a:gd name="connsiteX6" fmla="*/ 879763 w 1378115"/>
              <a:gd name="connsiteY6" fmla="*/ 1218357 h 1218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8115" h="1218357">
                <a:moveTo>
                  <a:pt x="0" y="352448"/>
                </a:moveTo>
                <a:cubicBezTo>
                  <a:pt x="202045" y="204088"/>
                  <a:pt x="404091" y="55729"/>
                  <a:pt x="505691" y="13011"/>
                </a:cubicBezTo>
                <a:cubicBezTo>
                  <a:pt x="607291" y="-29707"/>
                  <a:pt x="572655" y="41874"/>
                  <a:pt x="609600" y="96138"/>
                </a:cubicBezTo>
                <a:cubicBezTo>
                  <a:pt x="646545" y="150402"/>
                  <a:pt x="616527" y="323584"/>
                  <a:pt x="727363" y="338593"/>
                </a:cubicBezTo>
                <a:cubicBezTo>
                  <a:pt x="838199" y="353602"/>
                  <a:pt x="1171863" y="145784"/>
                  <a:pt x="1274618" y="186193"/>
                </a:cubicBezTo>
                <a:cubicBezTo>
                  <a:pt x="1377373" y="226602"/>
                  <a:pt x="1409700" y="409021"/>
                  <a:pt x="1343891" y="581048"/>
                </a:cubicBezTo>
                <a:cubicBezTo>
                  <a:pt x="1278082" y="753075"/>
                  <a:pt x="972127" y="1077503"/>
                  <a:pt x="879763" y="1218357"/>
                </a:cubicBezTo>
              </a:path>
            </a:pathLst>
          </a:custGeom>
          <a:solidFill>
            <a:srgbClr val="0000FF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96" name="CasellaDiTesto 5">
            <a:extLst>
              <a:ext uri="{FF2B5EF4-FFF2-40B4-BE49-F238E27FC236}">
                <a16:creationId xmlns:a16="http://schemas.microsoft.com/office/drawing/2014/main" id="{09E88257-E4AB-A3C6-849A-9E74B4E024C8}"/>
              </a:ext>
            </a:extLst>
          </p:cNvPr>
          <p:cNvSpPr txBox="1"/>
          <p:nvPr/>
        </p:nvSpPr>
        <p:spPr>
          <a:xfrm>
            <a:off x="5406899" y="4524795"/>
            <a:ext cx="109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aseline="0" dirty="0">
                <a:solidFill>
                  <a:srgbClr val="000000"/>
                </a:solidFill>
              </a:rPr>
              <a:t>s</a:t>
            </a:r>
            <a:r>
              <a:rPr lang="en-US" sz="1800" baseline="0" dirty="0">
                <a:solidFill>
                  <a:srgbClr val="000000"/>
                </a:solidFill>
                <a:effectLst/>
              </a:rPr>
              <a:t>can 1 </a:t>
            </a:r>
            <a:endParaRPr lang="it-IT" sz="1800" baseline="0" dirty="0">
              <a:solidFill>
                <a:srgbClr val="000000"/>
              </a:solidFill>
            </a:endParaRPr>
          </a:p>
        </p:txBody>
      </p:sp>
      <p:sp>
        <p:nvSpPr>
          <p:cNvPr id="97" name="CasellaDiTesto 5">
            <a:extLst>
              <a:ext uri="{FF2B5EF4-FFF2-40B4-BE49-F238E27FC236}">
                <a16:creationId xmlns:a16="http://schemas.microsoft.com/office/drawing/2014/main" id="{A8064967-D12A-CB89-17C8-FC11535B9521}"/>
              </a:ext>
            </a:extLst>
          </p:cNvPr>
          <p:cNvSpPr txBox="1"/>
          <p:nvPr/>
        </p:nvSpPr>
        <p:spPr>
          <a:xfrm>
            <a:off x="4531704" y="2271038"/>
            <a:ext cx="1091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aseline="0" dirty="0">
                <a:solidFill>
                  <a:srgbClr val="000000"/>
                </a:solidFill>
              </a:rPr>
              <a:t>s</a:t>
            </a:r>
            <a:r>
              <a:rPr lang="en-US" sz="1800" baseline="0" dirty="0">
                <a:solidFill>
                  <a:srgbClr val="000000"/>
                </a:solidFill>
                <a:effectLst/>
              </a:rPr>
              <a:t>can 2 </a:t>
            </a:r>
            <a:endParaRPr lang="it-IT" sz="1800" baseline="0" dirty="0">
              <a:solidFill>
                <a:srgbClr val="000000"/>
              </a:solidFill>
            </a:endParaRP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568B2CC7-5B5E-088E-B4F9-63BDCC754B83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DEBF691-12C5-E68F-7F0B-F3E205AC60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5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1544012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6A84CA8-30AA-B3E5-F75D-A7471B1F04B4}"/>
              </a:ext>
            </a:extLst>
          </p:cNvPr>
          <p:cNvSpPr txBox="1"/>
          <p:nvPr/>
        </p:nvSpPr>
        <p:spPr>
          <a:xfrm>
            <a:off x="2007705" y="5510751"/>
            <a:ext cx="142460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C29A2A-3BE7-23C8-376F-872AA68D9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051" y="1629439"/>
            <a:ext cx="4893342" cy="3417077"/>
          </a:xfrm>
          <a:prstGeom prst="rect">
            <a:avLst/>
          </a:prstGeom>
        </p:spPr>
      </p:pic>
      <p:pic>
        <p:nvPicPr>
          <p:cNvPr id="18" name="Picture 17" descr="A black square with a white circle in the center&#10;&#10;Description automatically generated">
            <a:extLst>
              <a:ext uri="{FF2B5EF4-FFF2-40B4-BE49-F238E27FC236}">
                <a16:creationId xmlns:a16="http://schemas.microsoft.com/office/drawing/2014/main" id="{2AE67CBF-1116-D3C5-15CE-55724597E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33" y="1500789"/>
            <a:ext cx="3884149" cy="354572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D35717-C54E-039D-73C1-3EED74DB63AB}"/>
              </a:ext>
            </a:extLst>
          </p:cNvPr>
          <p:cNvSpPr txBox="1"/>
          <p:nvPr/>
        </p:nvSpPr>
        <p:spPr>
          <a:xfrm>
            <a:off x="1920669" y="5173566"/>
            <a:ext cx="2040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aseline="0" dirty="0">
                <a:solidFill>
                  <a:srgbClr val="000000"/>
                </a:solidFill>
              </a:rPr>
              <a:t>=1 in the circle</a:t>
            </a:r>
          </a:p>
          <a:p>
            <a:r>
              <a:rPr lang="en-US" sz="1600" baseline="0" dirty="0">
                <a:solidFill>
                  <a:srgbClr val="000000"/>
                </a:solidFill>
              </a:rPr>
              <a:t>=0 elsewhere</a:t>
            </a:r>
            <a:endParaRPr lang="en-GB" sz="1600" baseline="0" dirty="0">
              <a:solidFill>
                <a:srgbClr val="0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BDBFB6-D1CF-FD8D-D069-E1D77504CB24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2D Radon </a:t>
            </a:r>
            <a:r>
              <a:rPr lang="it-IT" kern="0" baseline="0" dirty="0" err="1"/>
              <a:t>Transform</a:t>
            </a:r>
            <a:r>
              <a:rPr lang="it-IT" kern="0" baseline="0" dirty="0"/>
              <a:t> - </a:t>
            </a:r>
            <a:r>
              <a:rPr lang="it-IT" kern="0" baseline="0" dirty="0" err="1"/>
              <a:t>Example</a:t>
            </a:r>
            <a:endParaRPr lang="it-IT" kern="0" baseline="0" dirty="0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71493572-C8FF-6F15-6A1E-3ACCFB07BFDF}"/>
              </a:ext>
            </a:extLst>
          </p:cNvPr>
          <p:cNvSpPr txBox="1"/>
          <p:nvPr/>
        </p:nvSpPr>
        <p:spPr>
          <a:xfrm>
            <a:off x="1587489" y="980309"/>
            <a:ext cx="1449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aseline="0" dirty="0">
                <a:solidFill>
                  <a:srgbClr val="000000"/>
                </a:solidFill>
              </a:rPr>
              <a:t>Source image</a:t>
            </a:r>
            <a:endParaRPr lang="en-GB" sz="1600" baseline="0" dirty="0">
              <a:latin typeface="Symbol" panose="05050102010706020507" pitchFamily="18" charset="2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69D4A161-2926-4517-DD06-34F1F85FEE25}"/>
              </a:ext>
            </a:extLst>
          </p:cNvPr>
          <p:cNvSpPr txBox="1"/>
          <p:nvPr/>
        </p:nvSpPr>
        <p:spPr>
          <a:xfrm>
            <a:off x="5578464" y="989281"/>
            <a:ext cx="1769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aseline="0" dirty="0">
                <a:solidFill>
                  <a:srgbClr val="000000"/>
                </a:solidFill>
                <a:latin typeface="+mj-lt"/>
              </a:rPr>
              <a:t>Radon Transform</a:t>
            </a:r>
          </a:p>
        </p:txBody>
      </p:sp>
      <p:graphicFrame>
        <p:nvGraphicFramePr>
          <p:cNvPr id="11" name="Oggetto 10">
            <a:extLst>
              <a:ext uri="{FF2B5EF4-FFF2-40B4-BE49-F238E27FC236}">
                <a16:creationId xmlns:a16="http://schemas.microsoft.com/office/drawing/2014/main" id="{A11A76C4-2B74-B9E8-FE35-3394A6982A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971789"/>
              </p:ext>
            </p:extLst>
          </p:nvPr>
        </p:nvGraphicFramePr>
        <p:xfrm>
          <a:off x="4016375" y="5262563"/>
          <a:ext cx="4838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225600" imgH="330120" progId="Equation.DSMT4">
                  <p:embed/>
                </p:oleObj>
              </mc:Choice>
              <mc:Fallback>
                <p:oleObj name="Equation" r:id="rId5" imgW="3225600" imgH="330120" progId="Equation.DSMT4">
                  <p:embed/>
                  <p:pic>
                    <p:nvPicPr>
                      <p:cNvPr id="32" name="Oggetto 31">
                        <a:extLst>
                          <a:ext uri="{FF2B5EF4-FFF2-40B4-BE49-F238E27FC236}">
                            <a16:creationId xmlns:a16="http://schemas.microsoft.com/office/drawing/2014/main" id="{71B1A92F-9996-8AC5-36D8-E132797E58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16375" y="5262563"/>
                        <a:ext cx="48387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>
            <a:extLst>
              <a:ext uri="{FF2B5EF4-FFF2-40B4-BE49-F238E27FC236}">
                <a16:creationId xmlns:a16="http://schemas.microsoft.com/office/drawing/2014/main" id="{C2766C07-BC23-4D85-900C-7B2C1B5EFF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118969"/>
              </p:ext>
            </p:extLst>
          </p:nvPr>
        </p:nvGraphicFramePr>
        <p:xfrm>
          <a:off x="1254309" y="5305936"/>
          <a:ext cx="666360" cy="30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44240" imgH="203040" progId="Equation.DSMT4">
                  <p:embed/>
                </p:oleObj>
              </mc:Choice>
              <mc:Fallback>
                <p:oleObj name="Equation" r:id="rId7" imgW="4442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54309" y="5305936"/>
                        <a:ext cx="666360" cy="304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917EA6B-E685-773A-CA29-3B2D646D1288}"/>
              </a:ext>
            </a:extLst>
          </p:cNvPr>
          <p:cNvSpPr txBox="1"/>
          <p:nvPr/>
        </p:nvSpPr>
        <p:spPr>
          <a:xfrm>
            <a:off x="6668246" y="1892160"/>
            <a:ext cx="20874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aseline="0" dirty="0">
                <a:solidFill>
                  <a:srgbClr val="000000"/>
                </a:solidFill>
              </a:rPr>
              <a:t>Using the Dirac delta</a:t>
            </a:r>
            <a:endParaRPr lang="en-GB" sz="1600" baseline="0" dirty="0"/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88DC72B1-80B9-B7FF-7307-3B67ADB861E0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9FE08D4E-5864-7F7E-A311-65888D9B4D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6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08394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026048C-9213-B305-D885-B4942AECF1EE}"/>
              </a:ext>
            </a:extLst>
          </p:cNvPr>
          <p:cNvSpPr txBox="1"/>
          <p:nvPr/>
        </p:nvSpPr>
        <p:spPr>
          <a:xfrm>
            <a:off x="251514" y="562540"/>
            <a:ext cx="88265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The Fourier Slice theorem is key to image reconstruction: it proves that the Fourier Transform of a projection of the density function (a column of the Discrete Radon Transform) is a slice of the 2D Fourier transform of the image. </a:t>
            </a:r>
          </a:p>
          <a:p>
            <a:pPr marR="0" lvl="0" defTabSz="914400" latinLnBrk="0">
              <a:buClrTx/>
              <a:buSzTx/>
              <a:tabLst/>
              <a:defRPr/>
            </a:pPr>
            <a:endParaRPr lang="en-GB" sz="1600" baseline="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                                                            Proof: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A2B48FFE-3F8A-D41A-F445-7EBACEA68FD4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The Fourier Slice </a:t>
            </a:r>
            <a:r>
              <a:rPr lang="it-IT" kern="0" baseline="0" dirty="0" err="1"/>
              <a:t>Theorem</a:t>
            </a:r>
            <a:r>
              <a:rPr lang="it-IT" kern="0" baseline="0" dirty="0"/>
              <a:t> – 2D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98F280D5-44A1-A275-46A6-A13BA06F91BE}"/>
              </a:ext>
            </a:extLst>
          </p:cNvPr>
          <p:cNvSpPr txBox="1"/>
          <p:nvPr/>
        </p:nvSpPr>
        <p:spPr>
          <a:xfrm>
            <a:off x="6014702" y="1865065"/>
            <a:ext cx="1323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Projection</a:t>
            </a:r>
          </a:p>
        </p:txBody>
      </p:sp>
      <p:pic>
        <p:nvPicPr>
          <p:cNvPr id="15" name="Picture 3" descr="A diagram of a graphing of a ray&#10;&#10;Description automatically generated">
            <a:extLst>
              <a:ext uri="{FF2B5EF4-FFF2-40B4-BE49-F238E27FC236}">
                <a16:creationId xmlns:a16="http://schemas.microsoft.com/office/drawing/2014/main" id="{6342D83A-61F4-9927-A7CA-37B0783FA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3553"/>
            <a:ext cx="3696514" cy="3332024"/>
          </a:xfrm>
          <a:prstGeom prst="rect">
            <a:avLst/>
          </a:prstGeom>
        </p:spPr>
      </p:pic>
      <p:graphicFrame>
        <p:nvGraphicFramePr>
          <p:cNvPr id="16" name="Oggetto 15">
            <a:extLst>
              <a:ext uri="{FF2B5EF4-FFF2-40B4-BE49-F238E27FC236}">
                <a16:creationId xmlns:a16="http://schemas.microsoft.com/office/drawing/2014/main" id="{08847DF7-A303-6D3E-E347-313D3BB180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085492"/>
              </p:ext>
            </p:extLst>
          </p:nvPr>
        </p:nvGraphicFramePr>
        <p:xfrm>
          <a:off x="3618688" y="1842841"/>
          <a:ext cx="1828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8960" imgH="330120" progId="Equation.DSMT4">
                  <p:embed/>
                </p:oleObj>
              </mc:Choice>
              <mc:Fallback>
                <p:oleObj name="Equation" r:id="rId4" imgW="1218960" imgH="330120" progId="Equation.DSMT4">
                  <p:embed/>
                  <p:pic>
                    <p:nvPicPr>
                      <p:cNvPr id="13" name="Oggetto 12">
                        <a:extLst>
                          <a:ext uri="{FF2B5EF4-FFF2-40B4-BE49-F238E27FC236}">
                            <a16:creationId xmlns:a16="http://schemas.microsoft.com/office/drawing/2014/main" id="{9C229BEE-51D6-B417-AB2B-2497640F87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18688" y="1842841"/>
                        <a:ext cx="18288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8">
            <a:extLst>
              <a:ext uri="{FF2B5EF4-FFF2-40B4-BE49-F238E27FC236}">
                <a16:creationId xmlns:a16="http://schemas.microsoft.com/office/drawing/2014/main" id="{1C9149CF-C5CB-49C2-ABA4-3E1A73D3AE71}"/>
              </a:ext>
            </a:extLst>
          </p:cNvPr>
          <p:cNvSpPr txBox="1"/>
          <p:nvPr/>
        </p:nvSpPr>
        <p:spPr>
          <a:xfrm>
            <a:off x="349248" y="5339268"/>
            <a:ext cx="8728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="1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Then, the image can be reconstructed by simply taking the 2D inverse Fourier Transform of the Fourier Transforms of all the projections!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0031F6C4-CC53-B8E5-2AEB-73341B0986D7}"/>
              </a:ext>
            </a:extLst>
          </p:cNvPr>
          <p:cNvSpPr txBox="1"/>
          <p:nvPr/>
        </p:nvSpPr>
        <p:spPr>
          <a:xfrm>
            <a:off x="6734175" y="2426239"/>
            <a:ext cx="2409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FT of the Projection</a:t>
            </a:r>
          </a:p>
          <a:p>
            <a:pPr marR="0" lvl="0" defTabSz="914400" latinLnBrk="0">
              <a:buClrTx/>
              <a:buSzTx/>
              <a:tabLst/>
              <a:defRPr/>
            </a:pPr>
            <a:r>
              <a:rPr lang="en-GB" sz="1600" i="1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is the wavenumber</a:t>
            </a:r>
          </a:p>
        </p:txBody>
      </p:sp>
      <p:graphicFrame>
        <p:nvGraphicFramePr>
          <p:cNvPr id="19" name="Oggetto 18">
            <a:extLst>
              <a:ext uri="{FF2B5EF4-FFF2-40B4-BE49-F238E27FC236}">
                <a16:creationId xmlns:a16="http://schemas.microsoft.com/office/drawing/2014/main" id="{507D6432-A961-64BA-7B2F-D365148795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734896"/>
              </p:ext>
            </p:extLst>
          </p:nvPr>
        </p:nvGraphicFramePr>
        <p:xfrm>
          <a:off x="3152244" y="2415609"/>
          <a:ext cx="3524040" cy="571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49360" imgH="380880" progId="Equation.DSMT4">
                  <p:embed/>
                </p:oleObj>
              </mc:Choice>
              <mc:Fallback>
                <p:oleObj name="Equation" r:id="rId6" imgW="234936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52244" y="2415609"/>
                        <a:ext cx="3524040" cy="571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8">
            <a:extLst>
              <a:ext uri="{FF2B5EF4-FFF2-40B4-BE49-F238E27FC236}">
                <a16:creationId xmlns:a16="http://schemas.microsoft.com/office/drawing/2014/main" id="{0A8F486D-C209-729A-C89B-26BAE8915AF3}"/>
              </a:ext>
            </a:extLst>
          </p:cNvPr>
          <p:cNvSpPr txBox="1"/>
          <p:nvPr/>
        </p:nvSpPr>
        <p:spPr>
          <a:xfrm>
            <a:off x="3993940" y="3313589"/>
            <a:ext cx="4171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Convert in the original coordinate system</a:t>
            </a:r>
          </a:p>
        </p:txBody>
      </p:sp>
      <p:graphicFrame>
        <p:nvGraphicFramePr>
          <p:cNvPr id="21" name="Oggetto 20">
            <a:extLst>
              <a:ext uri="{FF2B5EF4-FFF2-40B4-BE49-F238E27FC236}">
                <a16:creationId xmlns:a16="http://schemas.microsoft.com/office/drawing/2014/main" id="{5136B9A4-728F-1A34-C23A-17E619FCEA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5561618"/>
              </p:ext>
            </p:extLst>
          </p:nvPr>
        </p:nvGraphicFramePr>
        <p:xfrm>
          <a:off x="3927475" y="3781275"/>
          <a:ext cx="4304880" cy="49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869920" imgH="330120" progId="Equation.DSMT4">
                  <p:embed/>
                </p:oleObj>
              </mc:Choice>
              <mc:Fallback>
                <p:oleObj name="Equation" r:id="rId8" imgW="286992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27475" y="3781275"/>
                        <a:ext cx="4304880" cy="495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8">
            <a:extLst>
              <a:ext uri="{FF2B5EF4-FFF2-40B4-BE49-F238E27FC236}">
                <a16:creationId xmlns:a16="http://schemas.microsoft.com/office/drawing/2014/main" id="{C01EEFA1-B1F9-F303-6493-8103FA2CB45C}"/>
              </a:ext>
            </a:extLst>
          </p:cNvPr>
          <p:cNvSpPr txBox="1"/>
          <p:nvPr/>
        </p:nvSpPr>
        <p:spPr>
          <a:xfrm>
            <a:off x="3927475" y="4276455"/>
            <a:ext cx="4171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latinLnBrk="0">
              <a:buClrTx/>
              <a:buSzTx/>
              <a:tabLst/>
              <a:defRPr/>
            </a:pPr>
            <a:r>
              <a:rPr lang="en-GB" sz="1600" baseline="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But this is the 2D FT at spatial frequencies </a:t>
            </a:r>
          </a:p>
        </p:txBody>
      </p:sp>
      <p:graphicFrame>
        <p:nvGraphicFramePr>
          <p:cNvPr id="23" name="Oggetto 22">
            <a:extLst>
              <a:ext uri="{FF2B5EF4-FFF2-40B4-BE49-F238E27FC236}">
                <a16:creationId xmlns:a16="http://schemas.microsoft.com/office/drawing/2014/main" id="{DDE5D399-D68D-5426-1196-FA3C9B0919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5825918"/>
              </p:ext>
            </p:extLst>
          </p:nvPr>
        </p:nvGraphicFramePr>
        <p:xfrm>
          <a:off x="4522476" y="4729134"/>
          <a:ext cx="1047600" cy="304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98400" imgH="203040" progId="Equation.DSMT4">
                  <p:embed/>
                </p:oleObj>
              </mc:Choice>
              <mc:Fallback>
                <p:oleObj name="Equation" r:id="rId10" imgW="698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22476" y="4729134"/>
                        <a:ext cx="1047600" cy="304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ggetto 23">
            <a:extLst>
              <a:ext uri="{FF2B5EF4-FFF2-40B4-BE49-F238E27FC236}">
                <a16:creationId xmlns:a16="http://schemas.microsoft.com/office/drawing/2014/main" id="{A5E82516-6D52-F8E0-6BF4-4A697A8D87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862584"/>
              </p:ext>
            </p:extLst>
          </p:nvPr>
        </p:nvGraphicFramePr>
        <p:xfrm>
          <a:off x="6079915" y="4709724"/>
          <a:ext cx="100926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72840" imgH="228600" progId="Equation.DSMT4">
                  <p:embed/>
                </p:oleObj>
              </mc:Choice>
              <mc:Fallback>
                <p:oleObj name="Equation" r:id="rId12" imgW="6728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079915" y="4709724"/>
                        <a:ext cx="100926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E2C01156-BEA7-D864-4269-7A9F0661A73F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7725886-D6C8-7F6E-E0D2-4A9086C242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7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380094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images of a camera&#10;&#10;Description automatically generated">
            <a:extLst>
              <a:ext uri="{FF2B5EF4-FFF2-40B4-BE49-F238E27FC236}">
                <a16:creationId xmlns:a16="http://schemas.microsoft.com/office/drawing/2014/main" id="{2F6E58DA-5025-8EEF-57C9-C1909D71EF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6" y="1094494"/>
            <a:ext cx="4929741" cy="4644164"/>
          </a:xfrm>
          <a:prstGeom prst="rect">
            <a:avLst/>
          </a:prstGeom>
        </p:spPr>
      </p:pic>
      <p:pic>
        <p:nvPicPr>
          <p:cNvPr id="8" name="Picture 7" descr="A diagram of a red circle&#10;&#10;Description automatically generated">
            <a:extLst>
              <a:ext uri="{FF2B5EF4-FFF2-40B4-BE49-F238E27FC236}">
                <a16:creationId xmlns:a16="http://schemas.microsoft.com/office/drawing/2014/main" id="{BDBB0CA0-F3C7-0E1C-98AA-BC5A8544E3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711" y="3553894"/>
            <a:ext cx="4226677" cy="21366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C168A6-5BBA-20F6-969E-A4617CD8972C}"/>
              </a:ext>
            </a:extLst>
          </p:cNvPr>
          <p:cNvSpPr/>
          <p:nvPr/>
        </p:nvSpPr>
        <p:spPr bwMode="auto">
          <a:xfrm>
            <a:off x="5781260" y="4754216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BB970-42AE-8C28-B20C-E3FC6D094493}"/>
              </a:ext>
            </a:extLst>
          </p:cNvPr>
          <p:cNvSpPr txBox="1"/>
          <p:nvPr/>
        </p:nvSpPr>
        <p:spPr>
          <a:xfrm>
            <a:off x="667425" y="839857"/>
            <a:ext cx="1152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baseline="0" dirty="0">
                <a:solidFill>
                  <a:schemeClr val="tx1"/>
                </a:solidFill>
              </a:rPr>
              <a:t>IQ=99%</a:t>
            </a:r>
            <a:endParaRPr lang="en-GB" sz="1000" b="1" baseline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DD162C-063B-A99B-59AE-9E9DC1FCFF41}"/>
              </a:ext>
            </a:extLst>
          </p:cNvPr>
          <p:cNvSpPr txBox="1"/>
          <p:nvPr/>
        </p:nvSpPr>
        <p:spPr>
          <a:xfrm>
            <a:off x="2909899" y="884919"/>
            <a:ext cx="1152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baseline="0" dirty="0">
                <a:solidFill>
                  <a:schemeClr val="tx1"/>
                </a:solidFill>
              </a:rPr>
              <a:t>IQ=98%</a:t>
            </a:r>
            <a:endParaRPr lang="en-GB" sz="1000" b="1" baseline="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6157E26-42C6-2329-2312-A4596945AFAD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The Fourier Slice </a:t>
            </a:r>
            <a:r>
              <a:rPr lang="it-IT" kern="0" baseline="0" dirty="0" err="1"/>
              <a:t>Theorem</a:t>
            </a:r>
            <a:endParaRPr lang="it-IT" kern="0" baseline="0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552CF79-3916-0F22-0E62-187E7FE0D9A0}"/>
              </a:ext>
            </a:extLst>
          </p:cNvPr>
          <p:cNvSpPr/>
          <p:nvPr/>
        </p:nvSpPr>
        <p:spPr bwMode="auto">
          <a:xfrm>
            <a:off x="4668077" y="1038835"/>
            <a:ext cx="4304880" cy="5411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However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,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things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are not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as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easy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as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they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might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look like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at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a first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sight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. In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fact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,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when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we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calculate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the 2D Inverse Fourier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Tranform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of the following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function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graphicFrame>
        <p:nvGraphicFramePr>
          <p:cNvPr id="13" name="Oggetto 12">
            <a:extLst>
              <a:ext uri="{FF2B5EF4-FFF2-40B4-BE49-F238E27FC236}">
                <a16:creationId xmlns:a16="http://schemas.microsoft.com/office/drawing/2014/main" id="{34C4406A-B609-B29C-0D34-8C520B986B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474538"/>
              </p:ext>
            </p:extLst>
          </p:nvPr>
        </p:nvGraphicFramePr>
        <p:xfrm>
          <a:off x="4695610" y="1856517"/>
          <a:ext cx="4304880" cy="49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69920" imgH="330120" progId="Equation.DSMT4">
                  <p:embed/>
                </p:oleObj>
              </mc:Choice>
              <mc:Fallback>
                <p:oleObj name="Equation" r:id="rId5" imgW="2869920" imgH="330120" progId="Equation.DSMT4">
                  <p:embed/>
                  <p:pic>
                    <p:nvPicPr>
                      <p:cNvPr id="21" name="Oggetto 20">
                        <a:extLst>
                          <a:ext uri="{FF2B5EF4-FFF2-40B4-BE49-F238E27FC236}">
                            <a16:creationId xmlns:a16="http://schemas.microsoft.com/office/drawing/2014/main" id="{5136B9A4-728F-1A34-C23A-17E619FCEA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95610" y="1856517"/>
                        <a:ext cx="4304880" cy="495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5">
            <a:extLst>
              <a:ext uri="{FF2B5EF4-FFF2-40B4-BE49-F238E27FC236}">
                <a16:creationId xmlns:a16="http://schemas.microsoft.com/office/drawing/2014/main" id="{6593691F-FDE5-EE8A-2EA8-D3CCC4F20735}"/>
              </a:ext>
            </a:extLst>
          </p:cNvPr>
          <p:cNvSpPr/>
          <p:nvPr/>
        </p:nvSpPr>
        <p:spPr bwMode="auto">
          <a:xfrm>
            <a:off x="4713176" y="2484392"/>
            <a:ext cx="4304880" cy="5411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We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have a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grid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(red) of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values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where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the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function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known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that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does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not match the regular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grid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of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values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where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the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function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needed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for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inversion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(blue). An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interpolation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done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,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zeros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are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placed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where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interpolation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is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not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possible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9A477A76-A26F-7EA8-00FA-BBAFD0CDC7EB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0F95E16-4E17-C429-9704-EE4AB6B5DA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8</a:t>
            </a:fld>
            <a:r>
              <a:rPr lang="it-IT" dirty="0"/>
              <a:t>/23</a:t>
            </a:r>
          </a:p>
        </p:txBody>
      </p:sp>
    </p:spTree>
    <p:extLst>
      <p:ext uri="{BB962C8B-B14F-4D97-AF65-F5344CB8AC3E}">
        <p14:creationId xmlns:p14="http://schemas.microsoft.com/office/powerpoint/2010/main" val="237211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BF34F30-D288-32BD-988F-51BA89B3E00E}"/>
              </a:ext>
            </a:extLst>
          </p:cNvPr>
          <p:cNvSpPr txBox="1"/>
          <p:nvPr/>
        </p:nvSpPr>
        <p:spPr>
          <a:xfrm>
            <a:off x="2822036" y="3472402"/>
            <a:ext cx="4611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100" b="1" i="1" u="none" strike="noStrike" baseline="0" dirty="0">
                <a:latin typeface="Arial" panose="020B0604020202020204" pitchFamily="34" charset="0"/>
              </a:rPr>
              <a:t>α </a:t>
            </a:r>
            <a:r>
              <a:rPr lang="el-GR" sz="1100" b="0" i="0" u="none" strike="noStrike" baseline="0" dirty="0">
                <a:latin typeface="Tahoma" panose="020B0604030504040204" pitchFamily="34" charset="0"/>
              </a:rPr>
              <a:t>= (</a:t>
            </a:r>
            <a:r>
              <a:rPr lang="en-GB" sz="1100" b="0" i="1" u="none" strike="noStrike" baseline="0" dirty="0">
                <a:latin typeface="Book Antiqua" panose="02040602050305030304" pitchFamily="18" charset="0"/>
              </a:rPr>
              <a:t>cos</a:t>
            </a:r>
            <a:r>
              <a:rPr lang="el-GR" sz="1100" b="0" i="1" u="none" strike="noStrike" baseline="0" dirty="0">
                <a:latin typeface="Arial" panose="020B0604020202020204" pitchFamily="34" charset="0"/>
              </a:rPr>
              <a:t>θ</a:t>
            </a:r>
            <a:r>
              <a:rPr lang="en-GB" sz="1100" b="0" i="1" u="none" strike="noStrike" baseline="0" dirty="0">
                <a:latin typeface="Book Antiqua" panose="02040602050305030304" pitchFamily="18" charset="0"/>
              </a:rPr>
              <a:t>cos</a:t>
            </a:r>
            <a:r>
              <a:rPr lang="el-GR" sz="1100" b="0" i="1" u="none" strike="noStrike" baseline="0" dirty="0">
                <a:latin typeface="Arial" panose="020B0604020202020204" pitchFamily="34" charset="0"/>
              </a:rPr>
              <a:t>ϕ</a:t>
            </a:r>
            <a:r>
              <a:rPr lang="el-GR" sz="11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n-GB" sz="1100" b="0" i="1" u="none" strike="noStrike" baseline="0" dirty="0">
                <a:latin typeface="Book Antiqua" panose="02040602050305030304" pitchFamily="18" charset="0"/>
              </a:rPr>
              <a:t>sin</a:t>
            </a:r>
            <a:r>
              <a:rPr lang="el-GR" sz="1100" b="0" i="1" u="none" strike="noStrike" baseline="0" dirty="0">
                <a:latin typeface="Arial" panose="020B0604020202020204" pitchFamily="34" charset="0"/>
              </a:rPr>
              <a:t>θ</a:t>
            </a:r>
            <a:r>
              <a:rPr lang="en-GB" sz="1100" b="0" i="1" u="none" strike="noStrike" baseline="0" dirty="0">
                <a:latin typeface="Book Antiqua" panose="02040602050305030304" pitchFamily="18" charset="0"/>
              </a:rPr>
              <a:t>cos</a:t>
            </a:r>
            <a:r>
              <a:rPr lang="el-GR" sz="1100" b="0" i="1" u="none" strike="noStrike" baseline="0" dirty="0">
                <a:latin typeface="Arial" panose="020B0604020202020204" pitchFamily="34" charset="0"/>
              </a:rPr>
              <a:t>ϕ</a:t>
            </a:r>
            <a:r>
              <a:rPr lang="el-GR" sz="11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n-GB" sz="1100" b="0" i="1" u="none" strike="noStrike" baseline="0" dirty="0">
                <a:latin typeface="Book Antiqua" panose="02040602050305030304" pitchFamily="18" charset="0"/>
              </a:rPr>
              <a:t>sin</a:t>
            </a:r>
            <a:r>
              <a:rPr lang="el-GR" sz="1100" b="0" i="1" u="none" strike="noStrike" baseline="0" dirty="0">
                <a:latin typeface="Arial" panose="020B0604020202020204" pitchFamily="34" charset="0"/>
              </a:rPr>
              <a:t>ϕ</a:t>
            </a:r>
            <a:r>
              <a:rPr lang="el-GR" sz="1100" b="0" i="0" u="none" strike="noStrike" baseline="0" dirty="0"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7ADA9E-0740-490C-BAE1-2C5BD512E98A}"/>
              </a:ext>
            </a:extLst>
          </p:cNvPr>
          <p:cNvSpPr txBox="1"/>
          <p:nvPr/>
        </p:nvSpPr>
        <p:spPr>
          <a:xfrm>
            <a:off x="4914264" y="463640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Eq.8</a:t>
            </a:r>
            <a:endParaRPr lang="en-GB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0C63B3F-8CC2-B01F-14BB-FE2A50928B05}"/>
              </a:ext>
            </a:extLst>
          </p:cNvPr>
          <p:cNvSpPr txBox="1">
            <a:spLocks noChangeArrowheads="1"/>
          </p:cNvSpPr>
          <p:nvPr/>
        </p:nvSpPr>
        <p:spPr>
          <a:xfrm>
            <a:off x="216899" y="92589"/>
            <a:ext cx="8193029" cy="1044348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822433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it-IT" kern="0" baseline="0" dirty="0"/>
              <a:t>3D Radon </a:t>
            </a:r>
            <a:r>
              <a:rPr lang="it-IT" kern="0" baseline="0" dirty="0" err="1"/>
              <a:t>Transform</a:t>
            </a:r>
            <a:endParaRPr lang="it-IT" kern="0" baseline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F9BB5C-12EC-2F51-742A-5097A350C673}"/>
              </a:ext>
            </a:extLst>
          </p:cNvPr>
          <p:cNvSpPr/>
          <p:nvPr/>
        </p:nvSpPr>
        <p:spPr bwMode="auto">
          <a:xfrm>
            <a:off x="216899" y="546090"/>
            <a:ext cx="7920176" cy="5411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A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similar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 procedure can be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implemente</a:t>
            </a:r>
            <a:r>
              <a:rPr lang="it-IT" sz="1400" baseline="0" dirty="0">
                <a:solidFill>
                  <a:srgbClr val="000000"/>
                </a:solidFill>
              </a:rPr>
              <a:t>d in 3D.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rial" charset="0"/>
              <a:ea typeface="MS PGothic" pitchFamily="34" charset="-128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aseline="0" dirty="0">
                <a:solidFill>
                  <a:srgbClr val="000000"/>
                </a:solidFill>
              </a:rPr>
              <a:t>Definition of the 3D </a:t>
            </a:r>
            <a:r>
              <a:rPr lang="it-IT" sz="1400" baseline="0" dirty="0" err="1">
                <a:solidFill>
                  <a:srgbClr val="000000"/>
                </a:solidFill>
              </a:rPr>
              <a:t>Projection</a:t>
            </a:r>
            <a:r>
              <a:rPr lang="it-IT" sz="1400" baseline="0" dirty="0">
                <a:solidFill>
                  <a:srgbClr val="000000"/>
                </a:solidFill>
              </a:rPr>
              <a:t> of a </a:t>
            </a:r>
            <a:r>
              <a:rPr lang="it-IT" sz="1400" baseline="0" dirty="0" err="1">
                <a:solidFill>
                  <a:srgbClr val="000000"/>
                </a:solidFill>
              </a:rPr>
              <a:t>density</a:t>
            </a:r>
            <a:r>
              <a:rPr lang="it-IT" sz="1400" baseline="0" dirty="0">
                <a:solidFill>
                  <a:srgbClr val="000000"/>
                </a:solidFill>
              </a:rPr>
              <a:t> </a:t>
            </a:r>
            <a:r>
              <a:rPr lang="it-IT" sz="1400" baseline="0" dirty="0" err="1">
                <a:solidFill>
                  <a:srgbClr val="000000"/>
                </a:solidFill>
              </a:rPr>
              <a:t>function</a:t>
            </a:r>
            <a:r>
              <a:rPr lang="it-IT" sz="1400" baseline="0" dirty="0">
                <a:solidFill>
                  <a:srgbClr val="000000"/>
                </a:solidFill>
              </a:rPr>
              <a:t> </a:t>
            </a:r>
            <a:r>
              <a:rPr lang="it-IT" sz="1400" baseline="0" dirty="0" err="1">
                <a:solidFill>
                  <a:srgbClr val="000000"/>
                </a:solidFill>
              </a:rPr>
              <a:t>onto</a:t>
            </a:r>
            <a:r>
              <a:rPr lang="it-IT" sz="1400" baseline="0" dirty="0">
                <a:solidFill>
                  <a:srgbClr val="000000"/>
                </a:solidFill>
              </a:rPr>
              <a:t> a </a:t>
            </a:r>
            <a:r>
              <a:rPr lang="it-IT" sz="1400" baseline="0" dirty="0" err="1">
                <a:solidFill>
                  <a:srgbClr val="000000"/>
                </a:solidFill>
              </a:rPr>
              <a:t>plane</a:t>
            </a:r>
            <a:r>
              <a:rPr lang="it-IT" sz="1400" baseline="0" dirty="0">
                <a:solidFill>
                  <a:srgbClr val="000000"/>
                </a:solidFill>
              </a:rPr>
              <a:t>: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110D42DD-29D7-7805-83C3-23FC057FB3A5}"/>
              </a:ext>
            </a:extLst>
          </p:cNvPr>
          <p:cNvSpPr/>
          <p:nvPr/>
        </p:nvSpPr>
        <p:spPr bwMode="auto">
          <a:xfrm>
            <a:off x="216899" y="1834571"/>
            <a:ext cx="7920176" cy="5411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aseline="0" dirty="0">
                <a:solidFill>
                  <a:srgbClr val="000000"/>
                </a:solidFill>
              </a:rPr>
              <a:t>The lines </a:t>
            </a:r>
            <a:r>
              <a:rPr lang="it-IT" sz="1400" baseline="0" dirty="0" err="1">
                <a:solidFill>
                  <a:srgbClr val="000000"/>
                </a:solidFill>
              </a:rPr>
              <a:t>onto</a:t>
            </a:r>
            <a:r>
              <a:rPr lang="it-IT" sz="1400" baseline="0" dirty="0">
                <a:solidFill>
                  <a:srgbClr val="000000"/>
                </a:solidFill>
              </a:rPr>
              <a:t> </a:t>
            </a:r>
            <a:r>
              <a:rPr lang="it-IT" sz="1400" baseline="0" dirty="0" err="1">
                <a:solidFill>
                  <a:srgbClr val="000000"/>
                </a:solidFill>
              </a:rPr>
              <a:t>which</a:t>
            </a:r>
            <a:r>
              <a:rPr lang="it-IT" sz="1400" baseline="0" dirty="0">
                <a:solidFill>
                  <a:srgbClr val="000000"/>
                </a:solidFill>
              </a:rPr>
              <a:t> the </a:t>
            </a:r>
            <a:r>
              <a:rPr lang="it-IT" sz="1400" baseline="0" dirty="0" err="1">
                <a:solidFill>
                  <a:srgbClr val="000000"/>
                </a:solidFill>
              </a:rPr>
              <a:t>integration</a:t>
            </a:r>
            <a:r>
              <a:rPr lang="it-IT" sz="1400" baseline="0" dirty="0">
                <a:solidFill>
                  <a:srgbClr val="000000"/>
                </a:solidFill>
              </a:rPr>
              <a:t> </a:t>
            </a:r>
            <a:r>
              <a:rPr lang="it-IT" sz="1400" baseline="0" dirty="0" err="1">
                <a:solidFill>
                  <a:srgbClr val="000000"/>
                </a:solidFill>
              </a:rPr>
              <a:t>is</a:t>
            </a:r>
            <a:r>
              <a:rPr lang="it-IT" sz="1400" baseline="0" dirty="0">
                <a:solidFill>
                  <a:srgbClr val="000000"/>
                </a:solidFill>
              </a:rPr>
              <a:t> </a:t>
            </a:r>
            <a:r>
              <a:rPr lang="it-IT" sz="1400" baseline="0" dirty="0" err="1">
                <a:solidFill>
                  <a:srgbClr val="000000"/>
                </a:solidFill>
              </a:rPr>
              <a:t>carried</a:t>
            </a:r>
            <a:r>
              <a:rPr lang="it-IT" sz="1400" baseline="0" dirty="0">
                <a:solidFill>
                  <a:srgbClr val="000000"/>
                </a:solidFill>
              </a:rPr>
              <a:t> out are </a:t>
            </a:r>
            <a:r>
              <a:rPr lang="it-IT" sz="1400" baseline="0" dirty="0" err="1">
                <a:solidFill>
                  <a:srgbClr val="000000"/>
                </a:solidFill>
              </a:rPr>
              <a:t>orthogonal</a:t>
            </a:r>
            <a:r>
              <a:rPr lang="it-IT" sz="1400" baseline="0" dirty="0">
                <a:solidFill>
                  <a:srgbClr val="000000"/>
                </a:solidFill>
              </a:rPr>
              <a:t> to the </a:t>
            </a:r>
            <a:r>
              <a:rPr lang="it-IT" sz="1400" baseline="0" dirty="0" err="1">
                <a:solidFill>
                  <a:srgbClr val="000000"/>
                </a:solidFill>
              </a:rPr>
              <a:t>versor</a:t>
            </a:r>
            <a:r>
              <a:rPr lang="it-IT" sz="1400" baseline="0" dirty="0">
                <a:solidFill>
                  <a:srgbClr val="000000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graphicFrame>
        <p:nvGraphicFramePr>
          <p:cNvPr id="60" name="Oggetto 59">
            <a:extLst>
              <a:ext uri="{FF2B5EF4-FFF2-40B4-BE49-F238E27FC236}">
                <a16:creationId xmlns:a16="http://schemas.microsoft.com/office/drawing/2014/main" id="{8949DBF8-C1DA-D073-FD60-FFA752393C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805245"/>
              </p:ext>
            </p:extLst>
          </p:nvPr>
        </p:nvGraphicFramePr>
        <p:xfrm>
          <a:off x="216899" y="1267532"/>
          <a:ext cx="8324640" cy="49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549760" imgH="330120" progId="Equation.DSMT4">
                  <p:embed/>
                </p:oleObj>
              </mc:Choice>
              <mc:Fallback>
                <p:oleObj name="Equation" r:id="rId3" imgW="554976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6899" y="1267532"/>
                        <a:ext cx="8324640" cy="495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ggetto 64">
            <a:extLst>
              <a:ext uri="{FF2B5EF4-FFF2-40B4-BE49-F238E27FC236}">
                <a16:creationId xmlns:a16="http://schemas.microsoft.com/office/drawing/2014/main" id="{7222C888-44B8-40C6-F894-522D20C08E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3752926"/>
              </p:ext>
            </p:extLst>
          </p:nvPr>
        </p:nvGraphicFramePr>
        <p:xfrm>
          <a:off x="5272760" y="2469301"/>
          <a:ext cx="1180980" cy="38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253800" progId="Equation.DSMT4">
                  <p:embed/>
                </p:oleObj>
              </mc:Choice>
              <mc:Fallback>
                <p:oleObj name="Equation" r:id="rId5" imgW="7873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72760" y="2469301"/>
                        <a:ext cx="1180980" cy="38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ggetto 65">
            <a:extLst>
              <a:ext uri="{FF2B5EF4-FFF2-40B4-BE49-F238E27FC236}">
                <a16:creationId xmlns:a16="http://schemas.microsoft.com/office/drawing/2014/main" id="{227C5642-4CA5-901B-1AFD-A54BBB73D8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8386750"/>
              </p:ext>
            </p:extLst>
          </p:nvPr>
        </p:nvGraphicFramePr>
        <p:xfrm>
          <a:off x="1066575" y="2472021"/>
          <a:ext cx="316224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108160" imgH="228600" progId="Equation.DSMT4">
                  <p:embed/>
                </p:oleObj>
              </mc:Choice>
              <mc:Fallback>
                <p:oleObj name="Equation" r:id="rId7" imgW="2108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66575" y="2472021"/>
                        <a:ext cx="316224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5">
            <a:extLst>
              <a:ext uri="{FF2B5EF4-FFF2-40B4-BE49-F238E27FC236}">
                <a16:creationId xmlns:a16="http://schemas.microsoft.com/office/drawing/2014/main" id="{C642527A-C5E9-9604-BF3F-722A854B3920}"/>
              </a:ext>
            </a:extLst>
          </p:cNvPr>
          <p:cNvSpPr/>
          <p:nvPr/>
        </p:nvSpPr>
        <p:spPr bwMode="auto">
          <a:xfrm>
            <a:off x="216899" y="3085140"/>
            <a:ext cx="5164998" cy="5411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>
                <a:solidFill>
                  <a:srgbClr val="000000"/>
                </a:solidFill>
              </a:rPr>
              <a:t>And define the normal to a plane. The set of all the projections for all the angles </a:t>
            </a:r>
            <a:r>
              <a:rPr lang="en-US" sz="1400" i="1" baseline="0" dirty="0">
                <a:solidFill>
                  <a:srgbClr val="000000"/>
                </a:solidFill>
                <a:latin typeface="Symbol" panose="05050102010706020507" pitchFamily="18" charset="2"/>
              </a:rPr>
              <a:t>q</a:t>
            </a:r>
            <a:r>
              <a:rPr lang="en-US" sz="1400" baseline="0" dirty="0">
                <a:solidFill>
                  <a:srgbClr val="000000"/>
                </a:solidFill>
              </a:rPr>
              <a:t> and</a:t>
            </a:r>
            <a:r>
              <a:rPr lang="en-US" sz="1400" i="1" baseline="0" dirty="0">
                <a:solidFill>
                  <a:srgbClr val="000000"/>
                </a:solidFill>
              </a:rPr>
              <a:t> </a:t>
            </a:r>
            <a:r>
              <a:rPr lang="en-US" sz="1400" i="1" baseline="0" dirty="0">
                <a:solidFill>
                  <a:srgbClr val="000000"/>
                </a:solidFill>
                <a:latin typeface="Symbol" panose="05050102010706020507" pitchFamily="18" charset="2"/>
              </a:rPr>
              <a:t>f</a:t>
            </a:r>
            <a:r>
              <a:rPr lang="en-US" sz="1400" i="1" baseline="0" dirty="0">
                <a:solidFill>
                  <a:srgbClr val="000000"/>
                </a:solidFill>
              </a:rPr>
              <a:t> </a:t>
            </a:r>
            <a:r>
              <a:rPr lang="en-US" sz="1400" baseline="0" dirty="0">
                <a:solidFill>
                  <a:srgbClr val="000000"/>
                </a:solidFill>
              </a:rPr>
              <a:t>is the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3D Radon transform of the density function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sz="14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US" sz="1400" b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aseline="0" dirty="0">
              <a:solidFill>
                <a:srgbClr val="000000"/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The procedure can be implemented also for cylindrical projections. In this case the normal to the projection lines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>
                <a:solidFill>
                  <a:srgbClr val="000000"/>
                </a:solidFill>
              </a:rPr>
              <a:t>will be described by one angle only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+mn-cs"/>
              </a:rPr>
              <a:t>: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-2500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F4627030-F45D-55B5-B0EE-1A164E9853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797371"/>
              </p:ext>
            </p:extLst>
          </p:nvPr>
        </p:nvGraphicFramePr>
        <p:xfrm>
          <a:off x="1724025" y="4718120"/>
          <a:ext cx="184734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31560" imgH="228600" progId="Equation.DSMT4">
                  <p:embed/>
                </p:oleObj>
              </mc:Choice>
              <mc:Fallback>
                <p:oleObj name="Equation" r:id="rId9" imgW="12315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24025" y="4718120"/>
                        <a:ext cx="184734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1D0F89AF-2FF1-779C-386E-F2FF07752882}"/>
              </a:ext>
            </a:extLst>
          </p:cNvPr>
          <p:cNvSpPr txBox="1">
            <a:spLocks/>
          </p:cNvSpPr>
          <p:nvPr/>
        </p:nvSpPr>
        <p:spPr>
          <a:xfrm>
            <a:off x="1276902" y="6152882"/>
            <a:ext cx="7754597" cy="45720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900" kern="1200" baseline="-25000">
                <a:solidFill>
                  <a:schemeClr val="bg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3D Tomography of Hydrogen and Helium plasma produced in the PROTO-SPHERA experiment</a:t>
            </a:r>
            <a:r>
              <a:rPr lang="en-US" sz="1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>
              <a:defRPr/>
            </a:pPr>
            <a:r>
              <a:rPr lang="it-IT" sz="1600" dirty="0"/>
              <a:t>Pau, </a:t>
            </a:r>
            <a:r>
              <a:rPr lang="it-IT" sz="1600" dirty="0" err="1"/>
              <a:t>Naghinajad</a:t>
            </a:r>
            <a:r>
              <a:rPr lang="it-IT" sz="1600" dirty="0"/>
              <a:t>, Alladio, Micozzi, </a:t>
            </a:r>
            <a:r>
              <a:rPr lang="it-IT" sz="1600" dirty="0" err="1"/>
              <a:t>Boncagni</a:t>
            </a:r>
            <a:r>
              <a:rPr lang="it-IT" sz="1600" dirty="0"/>
              <a:t> – QNDE, Denver, USA, 22-24 </a:t>
            </a:r>
            <a:r>
              <a:rPr lang="it-IT" sz="1600" dirty="0" err="1"/>
              <a:t>July</a:t>
            </a:r>
            <a:r>
              <a:rPr lang="it-IT" sz="1600" dirty="0"/>
              <a:t> 2024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63A4352-C3C3-DAEB-E356-774AA42806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39000" y="6378795"/>
            <a:ext cx="1905000" cy="457200"/>
          </a:xfrm>
        </p:spPr>
        <p:txBody>
          <a:bodyPr/>
          <a:lstStyle/>
          <a:p>
            <a:pPr>
              <a:defRPr/>
            </a:pPr>
            <a:endParaRPr lang="it-IT" dirty="0"/>
          </a:p>
          <a:p>
            <a:pPr>
              <a:defRPr/>
            </a:pPr>
            <a:fld id="{09A2DCCD-DBCB-46A2-9F39-BA998D431F51}" type="slidenum">
              <a:rPr lang="it-IT" smtClean="0"/>
              <a:pPr>
                <a:defRPr/>
              </a:pPr>
              <a:t>9</a:t>
            </a:fld>
            <a:r>
              <a:rPr lang="it-IT" dirty="0"/>
              <a:t>/23</a:t>
            </a:r>
          </a:p>
        </p:txBody>
      </p:sp>
      <p:pic>
        <p:nvPicPr>
          <p:cNvPr id="10" name="Immagine 9" descr="Immagine che contiene schermata, design&#10;&#10;Descrizione generata automaticamente">
            <a:extLst>
              <a:ext uri="{FF2B5EF4-FFF2-40B4-BE49-F238E27FC236}">
                <a16:creationId xmlns:a16="http://schemas.microsoft.com/office/drawing/2014/main" id="{76640E2B-FE16-F533-00DB-46F5276311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628" y="1722582"/>
            <a:ext cx="3543704" cy="419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23221"/>
      </p:ext>
    </p:extLst>
  </p:cSld>
  <p:clrMapOvr>
    <a:masterClrMapping/>
  </p:clrMapOvr>
</p:sld>
</file>

<file path=ppt/theme/theme1.xml><?xml version="1.0" encoding="utf-8"?>
<a:theme xmlns:a="http://schemas.openxmlformats.org/drawingml/2006/main" name="la sapienza">
  <a:themeElements>
    <a:clrScheme name="">
      <a:dk1>
        <a:srgbClr val="822433"/>
      </a:dk1>
      <a:lt1>
        <a:srgbClr val="FFFFFF"/>
      </a:lt1>
      <a:dk2>
        <a:srgbClr val="822433"/>
      </a:dk2>
      <a:lt2>
        <a:srgbClr val="808080"/>
      </a:lt2>
      <a:accent1>
        <a:srgbClr val="BBE0E3"/>
      </a:accent1>
      <a:accent2>
        <a:srgbClr val="FFFF00"/>
      </a:accent2>
      <a:accent3>
        <a:srgbClr val="FFFFFF"/>
      </a:accent3>
      <a:accent4>
        <a:srgbClr val="6E1D2A"/>
      </a:accent4>
      <a:accent5>
        <a:srgbClr val="DAEDEF"/>
      </a:accent5>
      <a:accent6>
        <a:srgbClr val="E7E700"/>
      </a:accent6>
      <a:hlink>
        <a:srgbClr val="0000FF"/>
      </a:hlink>
      <a:folHlink>
        <a:srgbClr val="FF0000"/>
      </a:folHlink>
    </a:clrScheme>
    <a:fontScheme name="la sapienza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9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9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la sapienza 1">
        <a:dk1>
          <a:srgbClr val="000000"/>
        </a:dk1>
        <a:lt1>
          <a:srgbClr val="FFFFFF"/>
        </a:lt1>
        <a:dk2>
          <a:srgbClr val="FFFFFF"/>
        </a:dk2>
        <a:lt2>
          <a:srgbClr val="2D2015"/>
        </a:lt2>
        <a:accent1>
          <a:srgbClr val="7C7C7C"/>
        </a:accent1>
        <a:accent2>
          <a:srgbClr val="FFFF7E"/>
        </a:accent2>
        <a:accent3>
          <a:srgbClr val="FFFFFF"/>
        </a:accent3>
        <a:accent4>
          <a:srgbClr val="000000"/>
        </a:accent4>
        <a:accent5>
          <a:srgbClr val="BFBFBF"/>
        </a:accent5>
        <a:accent6>
          <a:srgbClr val="E7E772"/>
        </a:accent6>
        <a:hlink>
          <a:srgbClr val="066778"/>
        </a:hlink>
        <a:folHlink>
          <a:srgbClr val="8300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Marco:Applications:Microsoft Office 2004:Modelli:Modelli personali:la sapienza.pot</Template>
  <TotalTime>5539</TotalTime>
  <Words>2579</Words>
  <Application>Microsoft Office PowerPoint</Application>
  <PresentationFormat>Presentazione su schermo (4:3)</PresentationFormat>
  <Paragraphs>248</Paragraphs>
  <Slides>23</Slides>
  <Notes>22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4" baseType="lpstr">
      <vt:lpstr>Arial</vt:lpstr>
      <vt:lpstr>Book Antiqua</vt:lpstr>
      <vt:lpstr>Calibri</vt:lpstr>
      <vt:lpstr>NimbusRomNo9L-Regu</vt:lpstr>
      <vt:lpstr>Symbol</vt:lpstr>
      <vt:lpstr>Tahoma</vt:lpstr>
      <vt:lpstr>Times New Roman</vt:lpstr>
      <vt:lpstr>URWPalladioL-Roma</vt:lpstr>
      <vt:lpstr>Wingdings</vt:lpstr>
      <vt:lpstr>la sapienza</vt:lpstr>
      <vt:lpstr>Equation</vt:lpstr>
      <vt:lpstr>3D Tomography of Hydrogen and Helium plasma produced in the PROTO-SPHERA experiment  Annamaria Pau1, Shayesteh Naghinajad1, Franco Alladio2, Paolo Micozzi2, Luca Boncagni2   1Department of Structural and Geotechnical Engineering, Sapienza University of Rome, Italy 2NUC Nuclear Department, ENEA, Frascati, Italy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- -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- -</dc:creator>
  <cp:lastModifiedBy>Annamaria Pau</cp:lastModifiedBy>
  <cp:revision>1555</cp:revision>
  <cp:lastPrinted>2023-09-15T06:14:55Z</cp:lastPrinted>
  <dcterms:created xsi:type="dcterms:W3CDTF">2006-11-20T16:13:10Z</dcterms:created>
  <dcterms:modified xsi:type="dcterms:W3CDTF">2024-07-20T15:30:19Z</dcterms:modified>
</cp:coreProperties>
</file>