
<file path=[Content_Types].xml><?xml version="1.0" encoding="utf-8"?>
<Types xmlns="http://schemas.openxmlformats.org/package/2006/content-types">
  <Default Extension="rels" ContentType="application/vnd.openxmlformats-package.relationships+xml"/>
  <Override PartName="/ppt/slides/slide14.xml" ContentType="application/vnd.openxmlformats-officedocument.presentationml.slide+xml"/>
  <Override PartName="/ppt/embeddings/oleObject8.bin" ContentType="application/vnd.openxmlformats-officedocument.oleObject"/>
  <Override PartName="/ppt/embeddings/oleObject1.bin" ContentType="application/vnd.openxmlformats-officedocument.oleObject"/>
  <Default Extension="xml" ContentType="application/xml"/>
  <Override PartName="/ppt/slides/slide45.xml" ContentType="application/vnd.openxmlformats-officedocument.presentationml.slide+xml"/>
  <Override PartName="/ppt/tableStyles.xml" ContentType="application/vnd.openxmlformats-officedocument.presentationml.tableStyles+xml"/>
  <Override PartName="/ppt/notesSlides/notesSlide1.xml" ContentType="application/vnd.openxmlformats-officedocument.presentationml.notesSlide+xml"/>
  <Override PartName="/ppt/slides/slide28.xml" ContentType="application/vnd.openxmlformats-officedocument.presentationml.slide+xml"/>
  <Override PartName="/ppt/slides/slide54.xml" ContentType="application/vnd.openxmlformats-officedocument.presentationml.slide+xml"/>
  <Override PartName="/ppt/slides/slide21.xml" ContentType="application/vnd.openxmlformats-officedocument.presentationml.slide+xml"/>
  <Override PartName="/ppt/slides/slide37.xml" ContentType="application/vnd.openxmlformats-officedocument.presentationml.slide+xml"/>
  <Override PartName="/ppt/slides/slide5.xml" ContentType="application/vnd.openxmlformats-officedocument.presentationml.slide+xml"/>
  <Override PartName="/ppt/slideLayouts/slideLayout5.xml" ContentType="application/vnd.openxmlformats-officedocument.presentationml.slideLayout+xml"/>
  <Override PartName="/ppt/slides/slide30.xml" ContentType="application/vnd.openxmlformats-officedocument.presentationml.slide+xml"/>
  <Override PartName="/ppt/slides/slide13.xml" ContentType="application/vnd.openxmlformats-officedocument.presentationml.slide+xml"/>
  <Override PartName="/ppt/slideMasters/slideMaster1.xml" ContentType="application/vnd.openxmlformats-officedocument.presentationml.slideMaster+xml"/>
  <Override PartName="/ppt/embeddings/oleObject7.bin" ContentType="application/vnd.openxmlformats-officedocument.oleObject"/>
  <Override PartName="/docProps/core.xml" ContentType="application/vnd.openxmlformats-package.core-properties+xml"/>
  <Override PartName="/ppt/notesSlides/notesSlide7.xml" ContentType="application/vnd.openxmlformats-officedocument.presentationml.notesSlide+xml"/>
  <Override PartName="/ppt/embeddings/oleObject15.bin" ContentType="application/vnd.openxmlformats-officedocument.oleObject"/>
  <Override PartName="/ppt/slides/slide44.xml" ContentType="application/vnd.openxmlformats-officedocument.presentationml.slide+xml"/>
  <Override PartName="/ppt/slides/slide27.xml" ContentType="application/vnd.openxmlformats-officedocument.presentationml.slide+xml"/>
  <Override PartName="/ppt/slides/slide53.xml" ContentType="application/vnd.openxmlformats-officedocument.presentationml.slide+xml"/>
  <Default Extension="vml" ContentType="application/vnd.openxmlformats-officedocument.vmlDrawing"/>
  <Override PartName="/ppt/slides/slide20.xml" ContentType="application/vnd.openxmlformats-officedocument.presentationml.slide+xml"/>
  <Override PartName="/ppt/slides/slide36.xml" ContentType="application/vnd.openxmlformats-officedocument.presentationml.slide+xml"/>
  <Default Extension="emf" ContentType="image/x-emf"/>
  <Override PartName="/ppt/slides/slide4.xml" ContentType="application/vnd.openxmlformats-officedocument.presentationml.slide+xml"/>
  <Override PartName="/ppt/slides/slide19.xml" ContentType="application/vnd.openxmlformats-officedocument.presentationml.slide+xml"/>
  <Override PartName="/ppt/slideLayouts/slideLayout4.xml" ContentType="application/vnd.openxmlformats-officedocument.presentationml.slideLayout+xml"/>
  <Default Extension="png" ContentType="image/png"/>
  <Override PartName="/ppt/notesSlides/notesSlide8.xml" ContentType="application/vnd.openxmlformats-officedocument.presentationml.notesSlide+xml"/>
  <Override PartName="/ppt/slides/slide12.xml" ContentType="application/vnd.openxmlformats-officedocument.presentationml.slide+xml"/>
  <Override PartName="/ppt/embeddings/oleObject6.bin" ContentType="application/vnd.openxmlformats-officedocument.oleObject"/>
  <Override PartName="/ppt/notesSlides/notesSlide6.xml" ContentType="application/vnd.openxmlformats-officedocument.presentationml.notesSlide+xml"/>
  <Override PartName="/ppt/presProps.xml" ContentType="application/vnd.openxmlformats-officedocument.presentationml.presProps+xml"/>
  <Override PartName="/ppt/slides/slide43.xml" ContentType="application/vnd.openxmlformats-officedocument.presentationml.slide+xml"/>
  <Override PartName="/ppt/embeddings/oleObject14.bin" ContentType="application/vnd.openxmlformats-officedocument.oleObject"/>
  <Override PartName="/ppt/slides/slide26.xml" ContentType="application/vnd.openxmlformats-officedocument.presentationml.slide+xml"/>
  <Override PartName="/ppt/slides/slide52.xml" ContentType="application/vnd.openxmlformats-officedocument.presentationml.slide+xml"/>
  <Override PartName="/ppt/slides/slide35.xml" ContentType="application/vnd.openxmlformats-officedocument.presentationml.slide+xml"/>
  <Override PartName="/ppt/embeddings/oleObject12.bin" ContentType="application/vnd.openxmlformats-officedocument.oleObject"/>
  <Override PartName="/ppt/slides/slide3.xml" ContentType="application/vnd.openxmlformats-officedocument.presentationml.slide+xml"/>
  <Override PartName="/ppt/slides/slide18.xml" ContentType="application/vnd.openxmlformats-officedocument.presentationml.slide+xml"/>
  <Override PartName="/ppt/slideLayouts/slideLayout3.xml" ContentType="application/vnd.openxmlformats-officedocument.presentationml.slideLayout+xml"/>
  <Override PartName="/ppt/slides/slide11.xml" ContentType="application/vnd.openxmlformats-officedocument.presentationml.slide+xml"/>
  <Override PartName="/ppt/embeddings/oleObject5.bin" ContentType="application/vnd.openxmlformats-officedocument.oleObject"/>
  <Override PartName="/ppt/slides/slide49.xml" ContentType="application/vnd.openxmlformats-officedocument.presentationml.slide+xml"/>
  <Override PartName="/ppt/notesSlides/notesSlide5.xml" ContentType="application/vnd.openxmlformats-officedocument.presentationml.notesSlide+xml"/>
  <Override PartName="/ppt/embeddings/oleObject13.bin" ContentType="application/vnd.openxmlformats-officedocument.oleObject"/>
  <Override PartName="/ppt/slides/slide42.xml" ContentType="application/vnd.openxmlformats-officedocument.presentationml.slide+xml"/>
  <Override PartName="/ppt/slides/slide25.xml" ContentType="application/vnd.openxmlformats-officedocument.presentationml.slide+xml"/>
  <Override PartName="/ppt/slides/slide51.xml" ContentType="application/vnd.openxmlformats-officedocument.presentationml.slide+xml"/>
  <Override PartName="/ppt/slides/slide9.xml" ContentType="application/vnd.openxmlformats-officedocument.presentationml.slide+xml"/>
  <Override PartName="/ppt/slideLayouts/slideLayout9.xml" ContentType="application/vnd.openxmlformats-officedocument.presentationml.slideLayout+xml"/>
  <Override PartName="/ppt/slides/slide34.xml" ContentType="application/vnd.openxmlformats-officedocument.presentationml.slide+xml"/>
  <Override PartName="/ppt/embeddings/oleObject11.bin" ContentType="application/vnd.openxmlformats-officedocument.oleObject"/>
  <Override PartName="/ppt/slides/slide2.xml" ContentType="application/vnd.openxmlformats-officedocument.presentationml.slide+xml"/>
  <Override PartName="/ppt/slideLayouts/slideLayout2.xml" ContentType="application/vnd.openxmlformats-officedocument.presentationml.slideLayout+xml"/>
  <Override PartName="/ppt/slides/slide17.xml" ContentType="application/vnd.openxmlformats-officedocument.presentationml.slide+xml"/>
  <Override PartName="/ppt/slides/slide10.xml" ContentType="application/vnd.openxmlformats-officedocument.presentationml.slide+xml"/>
  <Override PartName="/ppt/embeddings/oleObject4.bin" ContentType="application/vnd.openxmlformats-officedocument.oleObject"/>
  <Override PartName="/docProps/app.xml" ContentType="application/vnd.openxmlformats-officedocument.extended-properties+xml"/>
  <Override PartName="/ppt/slides/slide48.xml" ContentType="application/vnd.openxmlformats-officedocument.presentationml.slide+xml"/>
  <Override PartName="/ppt/notesSlides/notesSlide4.xml" ContentType="application/vnd.openxmlformats-officedocument.presentationml.notesSlide+xml"/>
  <Override PartName="/ppt/slides/slide41.xml" ContentType="application/vnd.openxmlformats-officedocument.presentationml.slide+xml"/>
  <Override PartName="/ppt/slides/slide24.xml" ContentType="application/vnd.openxmlformats-officedocument.presentationml.slide+xml"/>
  <Override PartName="/ppt/slides/slide50.xml" ContentType="application/vnd.openxmlformats-officedocument.presentationml.slide+xml"/>
  <Override PartName="/ppt/slides/slide8.xml" ContentType="application/vnd.openxmlformats-officedocument.presentationml.slide+xml"/>
  <Override PartName="/ppt/slideLayouts/slideLayout8.xml" ContentType="application/vnd.openxmlformats-officedocument.presentationml.slideLayout+xml"/>
  <Override PartName="/ppt/slides/slide33.xml" ContentType="application/vnd.openxmlformats-officedocument.presentationml.slide+xml"/>
  <Override PartName="/ppt/embeddings/oleObject10.bin" ContentType="application/vnd.openxmlformats-officedocument.oleObject"/>
  <Override PartName="/ppt/slides/slide1.xml" ContentType="application/vnd.openxmlformats-officedocument.presentationml.slide+xml"/>
  <Override PartName="/ppt/slideLayouts/slideLayout1.xml" ContentType="application/vnd.openxmlformats-officedocument.presentationml.slideLayout+xml"/>
  <Override PartName="/ppt/slides/slide16.xml" ContentType="application/vnd.openxmlformats-officedocument.presentationml.slide+xml"/>
  <Default Extension="jpeg" ContentType="image/jpeg"/>
  <Override PartName="/ppt/viewProps.xml" ContentType="application/vnd.openxmlformats-officedocument.presentationml.viewProps+xml"/>
  <Override PartName="/ppt/embeddings/oleObject3.bin" ContentType="application/vnd.openxmlformats-officedocument.oleObject"/>
  <Override PartName="/ppt/slides/slide47.xml" ContentType="application/vnd.openxmlformats-officedocument.presentationml.slide+xml"/>
  <Override PartName="/ppt/notesSlides/notesSlide3.xml" ContentType="application/vnd.openxmlformats-officedocument.presentationml.notesSlide+xml"/>
  <Override PartName="/ppt/slides/slide40.xml" ContentType="application/vnd.openxmlformats-officedocument.presentationml.slide+xml"/>
  <Override PartName="/ppt/theme/theme2.xml" ContentType="application/vnd.openxmlformats-officedocument.theme+xml"/>
  <Override PartName="/ppt/slideLayouts/slideLayout11.xml" ContentType="application/vnd.openxmlformats-officedocument.presentationml.slideLayout+xml"/>
  <Override PartName="/ppt/slides/slide39.xml" ContentType="application/vnd.openxmlformats-officedocument.presentationml.slide+xml"/>
  <Override PartName="/ppt/slides/slide23.xml" ContentType="application/vnd.openxmlformats-officedocument.presentationml.slide+xml"/>
  <Override PartName="/ppt/slides/slide7.xml" ContentType="application/vnd.openxmlformats-officedocument.presentationml.slide+xml"/>
  <Override PartName="/ppt/slideLayouts/slideLayout7.xml" ContentType="application/vnd.openxmlformats-officedocument.presentationml.slideLayout+xml"/>
  <Override PartName="/ppt/slides/slide32.xml" ContentType="application/vnd.openxmlformats-officedocument.presentationml.slide+xml"/>
  <Default Extension="mp4" ContentType="video/mp4"/>
  <Override PartName="/ppt/notesMasters/notesMaster1.xml" ContentType="application/vnd.openxmlformats-officedocument.presentationml.notesMaster+xml"/>
  <Override PartName="/ppt/slides/slide15.xml" ContentType="application/vnd.openxmlformats-officedocument.presentationml.slide+xml"/>
  <Default Extension="tiff" ContentType="image/tiff"/>
  <Override PartName="/ppt/embeddings/oleObject9.bin" ContentType="application/vnd.openxmlformats-officedocument.oleObject"/>
  <Override PartName="/ppt/embeddings/oleObject2.bin" ContentType="application/vnd.openxmlformats-officedocument.oleObject"/>
  <Override PartName="/ppt/slides/slide46.xml" ContentType="application/vnd.openxmlformats-officedocument.presentationml.slide+xml"/>
  <Override PartName="/ppt/notesSlides/notesSlide2.xml" ContentType="application/vnd.openxmlformats-officedocument.presentationml.notesSlide+xml"/>
  <Override PartName="/ppt/slides/slide29.xml" ContentType="application/vnd.openxmlformats-officedocument.presentationml.slide+xml"/>
  <Override PartName="/ppt/slides/slide55.xml" ContentType="application/vnd.openxmlformats-officedocument.presentationml.slide+xml"/>
  <Override PartName="/ppt/theme/theme1.xml" ContentType="application/vnd.openxmlformats-officedocument.theme+xml"/>
  <Override PartName="/ppt/slides/slide22.xml" ContentType="application/vnd.openxmlformats-officedocument.presentationml.slide+xml"/>
  <Override PartName="/ppt/slides/slide38.xml" ContentType="application/vnd.openxmlformats-officedocument.presentationml.slide+xml"/>
  <Override PartName="/ppt/presentation.xml" ContentType="application/vnd.openxmlformats-officedocument.presentationml.presentation.main+xml"/>
  <Override PartName="/ppt/slides/slide6.xml" ContentType="application/vnd.openxmlformats-officedocument.presentationml.slide+xml"/>
  <Override PartName="/ppt/slideLayouts/slideLayout10.xml" ContentType="application/vnd.openxmlformats-officedocument.presentationml.slideLayout+xml"/>
  <Override PartName="/ppt/slideLayouts/slideLayout6.xml" ContentType="application/vnd.openxmlformats-officedocument.presentationml.slideLayout+xml"/>
  <Override PartName="/ppt/slides/slide31.xml" ContentType="application/vnd.openxmlformats-officedocument.presentationml.slide+xml"/>
  <Default Extension="bin" ContentType="application/vnd.openxmlformats-officedocument.presentationml.printerSettings"/>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saveSubsetFonts="1">
  <p:sldMasterIdLst>
    <p:sldMasterId id="2147483648" r:id="rId1"/>
  </p:sldMasterIdLst>
  <p:notesMasterIdLst>
    <p:notesMasterId r:id="rId57"/>
  </p:notesMasterIdLst>
  <p:sldIdLst>
    <p:sldId id="256" r:id="rId2"/>
    <p:sldId id="446" r:id="rId3"/>
    <p:sldId id="273" r:id="rId4"/>
    <p:sldId id="306" r:id="rId5"/>
    <p:sldId id="279" r:id="rId6"/>
    <p:sldId id="274" r:id="rId7"/>
    <p:sldId id="459" r:id="rId8"/>
    <p:sldId id="460" r:id="rId9"/>
    <p:sldId id="272" r:id="rId10"/>
    <p:sldId id="362" r:id="rId11"/>
    <p:sldId id="277" r:id="rId12"/>
    <p:sldId id="299" r:id="rId13"/>
    <p:sldId id="300" r:id="rId14"/>
    <p:sldId id="301" r:id="rId15"/>
    <p:sldId id="302" r:id="rId16"/>
    <p:sldId id="303" r:id="rId17"/>
    <p:sldId id="379" r:id="rId18"/>
    <p:sldId id="305" r:id="rId19"/>
    <p:sldId id="280" r:id="rId20"/>
    <p:sldId id="257" r:id="rId21"/>
    <p:sldId id="385" r:id="rId22"/>
    <p:sldId id="467" r:id="rId23"/>
    <p:sldId id="275" r:id="rId24"/>
    <p:sldId id="259" r:id="rId25"/>
    <p:sldId id="276" r:id="rId26"/>
    <p:sldId id="260" r:id="rId27"/>
    <p:sldId id="268" r:id="rId28"/>
    <p:sldId id="293" r:id="rId29"/>
    <p:sldId id="292" r:id="rId30"/>
    <p:sldId id="284" r:id="rId31"/>
    <p:sldId id="261" r:id="rId32"/>
    <p:sldId id="283" r:id="rId33"/>
    <p:sldId id="282" r:id="rId34"/>
    <p:sldId id="288" r:id="rId35"/>
    <p:sldId id="263" r:id="rId36"/>
    <p:sldId id="264" r:id="rId37"/>
    <p:sldId id="265" r:id="rId38"/>
    <p:sldId id="266" r:id="rId39"/>
    <p:sldId id="289" r:id="rId40"/>
    <p:sldId id="287" r:id="rId41"/>
    <p:sldId id="468" r:id="rId42"/>
    <p:sldId id="291" r:id="rId43"/>
    <p:sldId id="364" r:id="rId44"/>
    <p:sldId id="363" r:id="rId45"/>
    <p:sldId id="365" r:id="rId46"/>
    <p:sldId id="285" r:id="rId47"/>
    <p:sldId id="267" r:id="rId48"/>
    <p:sldId id="271" r:id="rId49"/>
    <p:sldId id="270" r:id="rId50"/>
    <p:sldId id="445" r:id="rId51"/>
    <p:sldId id="294" r:id="rId52"/>
    <p:sldId id="296" r:id="rId53"/>
    <p:sldId id="295" r:id="rId54"/>
    <p:sldId id="297" r:id="rId55"/>
    <p:sldId id="298" r:id="rId5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mc="http://schemas.openxmlformats.org/markup-compatibility/2006" xmlns:mv="urn:schemas-microsoft-com:mac:vml" xmlns:p15="http://schemas.microsoft.com/office/powerpoint/2012/main" xmlns:p="http://schemas.openxmlformats.org/presentationml/2006/main" xmlns:r="http://schemas.openxmlformats.org/officeDocument/2006/relationships" xmlns:a="http://schemas.openxmlformats.org/drawingml/2006/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lrMru>
    <a:srgbClr val="FF33CC"/>
    <a:srgbClr val="0D6DFB"/>
    <a:srgbClr val="31859C"/>
    <a:srgbClr val="558ED5"/>
    <a:srgbClr val="0000FF"/>
    <a:srgbClr val="E729AD"/>
    <a:srgbClr val="FF3399"/>
    <a:srgbClr val="CC3399"/>
    <a:srgbClr val="05508F"/>
    <a:srgbClr val="C00000"/>
  </p:clrMru>
  <p:extLst>
    <p:ext uri="{E76CE94A-603C-4142-B9EB-6D1370010A27}">
      <p14:discardImageEditData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0"/>
    </p:ext>
    <p:ext uri="{D31A062A-798A-4329-ABDD-BBA856620510}">
      <p14:defaultImageDpi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220"/>
    </p:ext>
    <p:ext uri="{FD5EFAAD-0ECE-453E-9831-46B23BE46B34}">
      <p15:chartTrackingRefBased xmlns:mc="http://schemas.openxmlformats.org/markup-compatibility/2006" xmlns:mv="urn:schemas-microsoft-com:mac:vml" xmlns:p15="http://schemas.microsoft.com/office/powerpoint/2012/main" xmlns:p="http://schemas.openxmlformats.org/presentationml/2006/main" xmlns:r="http://schemas.openxmlformats.org/officeDocument/2006/relationships" xmlns:a="http://schemas.openxmlformats.org/drawingml/2006/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normalViewPr>
    <p:restoredLeft sz="23730"/>
    <p:restoredTop sz="94410"/>
  </p:normalViewPr>
  <p:slideViewPr>
    <p:cSldViewPr>
      <p:cViewPr varScale="1">
        <p:scale>
          <a:sx n="145" d="100"/>
          <a:sy n="145" d="100"/>
        </p:scale>
        <p:origin x="-160" y="-96"/>
      </p:cViewPr>
      <p:guideLst>
        <p:guide orient="horz" pos="2160"/>
        <p:guide pos="2880"/>
      </p:guideLst>
    </p:cSldViewPr>
  </p:slideViewPr>
  <p:notesTextViewPr>
    <p:cViewPr>
      <p:scale>
        <a:sx n="1" d="1"/>
        <a:sy n="1" d="1"/>
      </p:scale>
      <p:origin x="0" y="0"/>
    </p:cViewPr>
  </p:notesTextViewPr>
  <p:gridSpacing cx="78028800" cy="780288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50" Type="http://schemas.openxmlformats.org/officeDocument/2006/relationships/slide" Target="slides/slide49.xml"/><Relationship Id="rId51" Type="http://schemas.openxmlformats.org/officeDocument/2006/relationships/slide" Target="slides/slide50.xml"/><Relationship Id="rId52" Type="http://schemas.openxmlformats.org/officeDocument/2006/relationships/slide" Target="slides/slide51.xml"/><Relationship Id="rId53" Type="http://schemas.openxmlformats.org/officeDocument/2006/relationships/slide" Target="slides/slide52.xml"/><Relationship Id="rId54" Type="http://schemas.openxmlformats.org/officeDocument/2006/relationships/slide" Target="slides/slide53.xml"/><Relationship Id="rId55" Type="http://schemas.openxmlformats.org/officeDocument/2006/relationships/slide" Target="slides/slide54.xml"/><Relationship Id="rId56" Type="http://schemas.openxmlformats.org/officeDocument/2006/relationships/slide" Target="slides/slide55.xml"/><Relationship Id="rId57" Type="http://schemas.openxmlformats.org/officeDocument/2006/relationships/notesMaster" Target="notesMasters/notesMaster1.xml"/><Relationship Id="rId58" Type="http://schemas.openxmlformats.org/officeDocument/2006/relationships/printerSettings" Target="printerSettings/printerSettings1.bin"/><Relationship Id="rId59" Type="http://schemas.openxmlformats.org/officeDocument/2006/relationships/presProps" Target="presProps.xml"/><Relationship Id="rId40" Type="http://schemas.openxmlformats.org/officeDocument/2006/relationships/slide" Target="slides/slide39.xml"/><Relationship Id="rId41" Type="http://schemas.openxmlformats.org/officeDocument/2006/relationships/slide" Target="slides/slide40.xml"/><Relationship Id="rId42" Type="http://schemas.openxmlformats.org/officeDocument/2006/relationships/slide" Target="slides/slide41.xml"/><Relationship Id="rId43" Type="http://schemas.openxmlformats.org/officeDocument/2006/relationships/slide" Target="slides/slide42.xml"/><Relationship Id="rId44" Type="http://schemas.openxmlformats.org/officeDocument/2006/relationships/slide" Target="slides/slide43.xml"/><Relationship Id="rId45" Type="http://schemas.openxmlformats.org/officeDocument/2006/relationships/slide" Target="slides/slide44.xml"/><Relationship Id="rId46" Type="http://schemas.openxmlformats.org/officeDocument/2006/relationships/slide" Target="slides/slide45.xml"/><Relationship Id="rId47" Type="http://schemas.openxmlformats.org/officeDocument/2006/relationships/slide" Target="slides/slide46.xml"/><Relationship Id="rId48" Type="http://schemas.openxmlformats.org/officeDocument/2006/relationships/slide" Target="slides/slide47.xml"/><Relationship Id="rId49" Type="http://schemas.openxmlformats.org/officeDocument/2006/relationships/slide" Target="slides/slide4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37" Type="http://schemas.openxmlformats.org/officeDocument/2006/relationships/slide" Target="slides/slide36.xml"/><Relationship Id="rId38" Type="http://schemas.openxmlformats.org/officeDocument/2006/relationships/slide" Target="slides/slide37.xml"/><Relationship Id="rId39" Type="http://schemas.openxmlformats.org/officeDocument/2006/relationships/slide" Target="slides/slide3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60" Type="http://schemas.openxmlformats.org/officeDocument/2006/relationships/viewProps" Target="viewProps.xml"/><Relationship Id="rId61" Type="http://schemas.openxmlformats.org/officeDocument/2006/relationships/theme" Target="theme/theme1.xml"/><Relationship Id="rId62"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9.emf"/></Relationships>
</file>

<file path=ppt/drawings/_rels/vmlDrawing2.vml.rels><?xml version="1.0" encoding="UTF-8" standalone="yes"?>
<Relationships xmlns="http://schemas.openxmlformats.org/package/2006/relationships"><Relationship Id="rId3" Type="http://schemas.openxmlformats.org/officeDocument/2006/relationships/image" Target="../media/image18.emf"/><Relationship Id="rId4" Type="http://schemas.openxmlformats.org/officeDocument/2006/relationships/image" Target="../media/image19.emf"/><Relationship Id="rId1" Type="http://schemas.openxmlformats.org/officeDocument/2006/relationships/image" Target="../media/image16.emf"/><Relationship Id="rId2" Type="http://schemas.openxmlformats.org/officeDocument/2006/relationships/image" Target="../media/image17.e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36.emf"/></Relationships>
</file>

<file path=ppt/drawings/_rels/vmlDrawing4.vml.rels><?xml version="1.0" encoding="UTF-8" standalone="yes"?>
<Relationships xmlns="http://schemas.openxmlformats.org/package/2006/relationships"><Relationship Id="rId1" Type="http://schemas.openxmlformats.org/officeDocument/2006/relationships/image" Target="../media/image38.emf"/></Relationships>
</file>

<file path=ppt/drawings/_rels/vmlDrawing5.vml.rels><?xml version="1.0" encoding="UTF-8" standalone="yes"?>
<Relationships xmlns="http://schemas.openxmlformats.org/package/2006/relationships"><Relationship Id="rId1" Type="http://schemas.openxmlformats.org/officeDocument/2006/relationships/image" Target="../media/image38.emf"/><Relationship Id="rId2" Type="http://schemas.openxmlformats.org/officeDocument/2006/relationships/image" Target="../media/image42.emf"/></Relationships>
</file>

<file path=ppt/drawings/_rels/vmlDrawing6.vml.rels><?xml version="1.0" encoding="UTF-8" standalone="yes"?>
<Relationships xmlns="http://schemas.openxmlformats.org/package/2006/relationships"><Relationship Id="rId1" Type="http://schemas.openxmlformats.org/officeDocument/2006/relationships/image" Target="../media/image53.emf"/></Relationships>
</file>

<file path=ppt/drawings/_rels/vmlDrawing7.vml.rels><?xml version="1.0" encoding="UTF-8" standalone="yes"?>
<Relationships xmlns="http://schemas.openxmlformats.org/package/2006/relationships"><Relationship Id="rId1" Type="http://schemas.openxmlformats.org/officeDocument/2006/relationships/image" Target="../media/image58.emf"/><Relationship Id="rId2" Type="http://schemas.openxmlformats.org/officeDocument/2006/relationships/image" Target="../media/image59.emf"/></Relationships>
</file>

<file path=ppt/drawings/_rels/vmlDrawing8.vml.rels><?xml version="1.0" encoding="UTF-8" standalone="yes"?>
<Relationships xmlns="http://schemas.openxmlformats.org/package/2006/relationships"><Relationship Id="rId1" Type="http://schemas.openxmlformats.org/officeDocument/2006/relationships/image" Target="../media/image36.emf"/><Relationship Id="rId2" Type="http://schemas.openxmlformats.org/officeDocument/2006/relationships/image" Target="../media/image74.emf"/></Relationships>
</file>

<file path=ppt/drawings/_rels/vmlDrawing9.vml.rels><?xml version="1.0" encoding="UTF-8" standalone="yes"?>
<Relationships xmlns="http://schemas.openxmlformats.org/package/2006/relationships"><Relationship Id="rId1" Type="http://schemas.openxmlformats.org/officeDocument/2006/relationships/image" Target="../media/image104.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AC5D10C-1E63-4E0A-8065-7B1F7B433CBA}" type="datetimeFigureOut">
              <a:rPr lang="en-US" smtClean="0"/>
              <a:pPr/>
              <a:t>1/15/19</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B6DF5B2-08F4-44AD-A80C-C9744D78C5C8}" type="slidenum">
              <a:rPr lang="en-US" smtClean="0"/>
              <a:pPr/>
              <a:t>‹#›</a:t>
            </a:fld>
            <a:endParaRPr lang="en-US"/>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36403611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5.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2.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5.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0.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5.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it-IT" dirty="0"/>
          </a:p>
        </p:txBody>
      </p:sp>
      <p:sp>
        <p:nvSpPr>
          <p:cNvPr id="4" name="Slide Number Placeholder 3"/>
          <p:cNvSpPr>
            <a:spLocks noGrp="1"/>
          </p:cNvSpPr>
          <p:nvPr>
            <p:ph type="sldNum" sz="quarter" idx="5"/>
          </p:nvPr>
        </p:nvSpPr>
        <p:spPr/>
        <p:txBody>
          <a:bodyPr/>
          <a:lstStyle/>
          <a:p>
            <a:fld id="{DB6DF5B2-08F4-44AD-A80C-C9744D78C5C8}" type="slidenum">
              <a:rPr lang="en-US" smtClean="0"/>
              <a:pPr/>
              <a:t>1</a:t>
            </a:fld>
            <a:endParaRPr lang="en-US"/>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3922036269"/>
      </p:ext>
    </p:extLst>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it-IT" dirty="0"/>
          </a:p>
        </p:txBody>
      </p:sp>
      <p:sp>
        <p:nvSpPr>
          <p:cNvPr id="4" name="Slide Number Placeholder 3"/>
          <p:cNvSpPr>
            <a:spLocks noGrp="1"/>
          </p:cNvSpPr>
          <p:nvPr>
            <p:ph type="sldNum" sz="quarter" idx="5"/>
          </p:nvPr>
        </p:nvSpPr>
        <p:spPr/>
        <p:txBody>
          <a:bodyPr/>
          <a:lstStyle/>
          <a:p>
            <a:fld id="{DB6DF5B2-08F4-44AD-A80C-C9744D78C5C8}" type="slidenum">
              <a:rPr lang="en-US" smtClean="0"/>
              <a:pPr/>
              <a:t>8</a:t>
            </a:fld>
            <a:endParaRPr lang="en-US"/>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1926915383"/>
      </p:ext>
    </p:extLst>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it-IT" dirty="0"/>
          </a:p>
        </p:txBody>
      </p:sp>
      <p:sp>
        <p:nvSpPr>
          <p:cNvPr id="4" name="Slide Number Placeholder 3"/>
          <p:cNvSpPr>
            <a:spLocks noGrp="1"/>
          </p:cNvSpPr>
          <p:nvPr>
            <p:ph type="sldNum" sz="quarter" idx="5"/>
          </p:nvPr>
        </p:nvSpPr>
        <p:spPr/>
        <p:txBody>
          <a:bodyPr/>
          <a:lstStyle/>
          <a:p>
            <a:fld id="{DB6DF5B2-08F4-44AD-A80C-C9744D78C5C8}" type="slidenum">
              <a:rPr lang="en-US" smtClean="0"/>
              <a:pPr/>
              <a:t>10</a:t>
            </a:fld>
            <a:endParaRPr lang="en-US"/>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3969173925"/>
      </p:ext>
    </p:extLst>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DB6DF5B2-08F4-44AD-A80C-C9744D78C5C8}" type="slidenum">
              <a:rPr lang="en-US" smtClean="0"/>
              <a:pPr/>
              <a:t>35</a:t>
            </a:fld>
            <a:endParaRPr lang="en-US"/>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2006270077"/>
      </p:ext>
    </p:extLst>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it-IT"/>
          </a:p>
        </p:txBody>
      </p:sp>
      <p:sp>
        <p:nvSpPr>
          <p:cNvPr id="4" name="Slide Number Placeholder 3"/>
          <p:cNvSpPr>
            <a:spLocks noGrp="1"/>
          </p:cNvSpPr>
          <p:nvPr>
            <p:ph type="sldNum" sz="quarter" idx="5"/>
          </p:nvPr>
        </p:nvSpPr>
        <p:spPr/>
        <p:txBody>
          <a:bodyPr/>
          <a:lstStyle/>
          <a:p>
            <a:fld id="{DB6DF5B2-08F4-44AD-A80C-C9744D78C5C8}" type="slidenum">
              <a:rPr lang="en-US" smtClean="0"/>
              <a:pPr/>
              <a:t>42</a:t>
            </a:fld>
            <a:endParaRPr lang="en-US"/>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826013282"/>
      </p:ext>
    </p:extLst>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it-IT" dirty="0"/>
          </a:p>
        </p:txBody>
      </p:sp>
      <p:sp>
        <p:nvSpPr>
          <p:cNvPr id="4" name="Slide Number Placeholder 3"/>
          <p:cNvSpPr>
            <a:spLocks noGrp="1"/>
          </p:cNvSpPr>
          <p:nvPr>
            <p:ph type="sldNum" sz="quarter" idx="5"/>
          </p:nvPr>
        </p:nvSpPr>
        <p:spPr/>
        <p:txBody>
          <a:bodyPr/>
          <a:lstStyle/>
          <a:p>
            <a:fld id="{DB6DF5B2-08F4-44AD-A80C-C9744D78C5C8}" type="slidenum">
              <a:rPr lang="en-US" smtClean="0"/>
              <a:pPr/>
              <a:t>45</a:t>
            </a:fld>
            <a:endParaRPr lang="en-US"/>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3381638224"/>
      </p:ext>
    </p:extLst>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it-IT" dirty="0"/>
          </a:p>
        </p:txBody>
      </p:sp>
      <p:sp>
        <p:nvSpPr>
          <p:cNvPr id="4" name="Slide Number Placeholder 3"/>
          <p:cNvSpPr>
            <a:spLocks noGrp="1"/>
          </p:cNvSpPr>
          <p:nvPr>
            <p:ph type="sldNum" sz="quarter" idx="5"/>
          </p:nvPr>
        </p:nvSpPr>
        <p:spPr/>
        <p:txBody>
          <a:bodyPr/>
          <a:lstStyle/>
          <a:p>
            <a:fld id="{DB6DF5B2-08F4-44AD-A80C-C9744D78C5C8}" type="slidenum">
              <a:rPr lang="en-US" smtClean="0"/>
              <a:pPr/>
              <a:t>50</a:t>
            </a:fld>
            <a:endParaRPr lang="en-US"/>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812060725"/>
      </p:ext>
    </p:extLst>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it-IT" dirty="0"/>
          </a:p>
        </p:txBody>
      </p:sp>
      <p:sp>
        <p:nvSpPr>
          <p:cNvPr id="4" name="Slide Number Placeholder 3"/>
          <p:cNvSpPr>
            <a:spLocks noGrp="1"/>
          </p:cNvSpPr>
          <p:nvPr>
            <p:ph type="sldNum" sz="quarter" idx="5"/>
          </p:nvPr>
        </p:nvSpPr>
        <p:spPr/>
        <p:txBody>
          <a:bodyPr/>
          <a:lstStyle/>
          <a:p>
            <a:fld id="{DB6DF5B2-08F4-44AD-A80C-C9744D78C5C8}" type="slidenum">
              <a:rPr lang="en-US" smtClean="0"/>
              <a:pPr/>
              <a:t>55</a:t>
            </a:fld>
            <a:endParaRPr lang="en-US"/>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41531286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36D1D57B-E542-42FD-B085-B872784DEFCE}" type="datetimeFigureOut">
              <a:rPr lang="en-US" smtClean="0"/>
              <a:pPr/>
              <a:t>1/15/19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EDF029-D47E-41EB-8D04-E8E1972E5466}" type="slidenum">
              <a:rPr lang="en-US" smtClean="0"/>
              <a:pPr/>
              <a:t>‹#›</a:t>
            </a:fld>
            <a:endParaRPr lang="en-US"/>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1986210490"/>
      </p:ext>
    </p:extLst>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6D1D57B-E542-42FD-B085-B872784DEFCE}" type="datetimeFigureOut">
              <a:rPr lang="en-US" smtClean="0"/>
              <a:pPr/>
              <a:t>1/15/19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EDF029-D47E-41EB-8D04-E8E1972E5466}" type="slidenum">
              <a:rPr lang="en-US" smtClean="0"/>
              <a:pPr/>
              <a:t>‹#›</a:t>
            </a:fld>
            <a:endParaRPr lang="en-US"/>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1328977771"/>
      </p:ext>
    </p:extLst>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6D1D57B-E542-42FD-B085-B872784DEFCE}" type="datetimeFigureOut">
              <a:rPr lang="en-US" smtClean="0"/>
              <a:pPr/>
              <a:t>1/15/19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EDF029-D47E-41EB-8D04-E8E1972E5466}" type="slidenum">
              <a:rPr lang="en-US" smtClean="0"/>
              <a:pPr/>
              <a:t>‹#›</a:t>
            </a:fld>
            <a:endParaRPr lang="en-US"/>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3602824918"/>
      </p:ext>
    </p:extLst>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36D1D57B-E542-42FD-B085-B872784DEFCE}" type="datetimeFigureOut">
              <a:rPr lang="en-US" smtClean="0"/>
              <a:pPr/>
              <a:t>1/15/19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EDF029-D47E-41EB-8D04-E8E1972E5466}" type="slidenum">
              <a:rPr lang="en-US" smtClean="0"/>
              <a:pPr/>
              <a:t>‹#›</a:t>
            </a:fld>
            <a:endParaRPr lang="en-US"/>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1446909737"/>
      </p:ext>
    </p:extLst>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36D1D57B-E542-42FD-B085-B872784DEFCE}" type="datetimeFigureOut">
              <a:rPr lang="en-US" smtClean="0"/>
              <a:pPr/>
              <a:t>1/15/19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EDF029-D47E-41EB-8D04-E8E1972E5466}" type="slidenum">
              <a:rPr lang="en-US" smtClean="0"/>
              <a:pPr/>
              <a:t>‹#›</a:t>
            </a:fld>
            <a:endParaRPr lang="en-US"/>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3950242052"/>
      </p:ext>
    </p:extLst>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36D1D57B-E542-42FD-B085-B872784DEFCE}" type="datetimeFigureOut">
              <a:rPr lang="en-US" smtClean="0"/>
              <a:pPr/>
              <a:t>1/15/19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EDF029-D47E-41EB-8D04-E8E1972E5466}" type="slidenum">
              <a:rPr lang="en-US" smtClean="0"/>
              <a:pPr/>
              <a:t>‹#›</a:t>
            </a:fld>
            <a:endParaRPr lang="en-US"/>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1640872870"/>
      </p:ext>
    </p:extLst>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6D1D57B-E542-42FD-B085-B872784DEFCE}" type="datetimeFigureOut">
              <a:rPr lang="en-US" smtClean="0"/>
              <a:pPr/>
              <a:t>1/15/19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EDF029-D47E-41EB-8D04-E8E1972E5466}" type="slidenum">
              <a:rPr lang="en-US" smtClean="0"/>
              <a:pPr/>
              <a:t>‹#›</a:t>
            </a:fld>
            <a:endParaRPr lang="en-US"/>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2807031551"/>
      </p:ext>
    </p:extLst>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6D1D57B-E542-42FD-B085-B872784DEFCE}" type="datetimeFigureOut">
              <a:rPr lang="en-US" smtClean="0"/>
              <a:pPr/>
              <a:t>1/15/19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EDF029-D47E-41EB-8D04-E8E1972E5466}" type="slidenum">
              <a:rPr lang="en-US" smtClean="0"/>
              <a:pPr/>
              <a:t>‹#›</a:t>
            </a:fld>
            <a:endParaRPr lang="en-US"/>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1268211462"/>
      </p:ext>
    </p:extLst>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6D1D57B-E542-42FD-B085-B872784DEFCE}" type="datetimeFigureOut">
              <a:rPr lang="en-US" smtClean="0"/>
              <a:pPr/>
              <a:t>1/15/19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EDF029-D47E-41EB-8D04-E8E1972E5466}" type="slidenum">
              <a:rPr lang="en-US" smtClean="0"/>
              <a:pPr/>
              <a:t>‹#›</a:t>
            </a:fld>
            <a:endParaRPr lang="en-US"/>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3936098804"/>
      </p:ext>
    </p:extLst>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6D1D57B-E542-42FD-B085-B872784DEFCE}" type="datetimeFigureOut">
              <a:rPr lang="en-US" smtClean="0"/>
              <a:pPr/>
              <a:t>1/15/19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EDF029-D47E-41EB-8D04-E8E1972E5466}" type="slidenum">
              <a:rPr lang="en-US" smtClean="0"/>
              <a:pPr/>
              <a:t>‹#›</a:t>
            </a:fld>
            <a:endParaRPr lang="en-US"/>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3451895236"/>
      </p:ext>
    </p:extLst>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6D1D57B-E542-42FD-B085-B872784DEFCE}" type="datetimeFigureOut">
              <a:rPr lang="en-US" smtClean="0"/>
              <a:pPr/>
              <a:t>1/15/19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EDF029-D47E-41EB-8D04-E8E1972E5466}" type="slidenum">
              <a:rPr lang="en-US" smtClean="0"/>
              <a:pPr/>
              <a:t>‹#›</a:t>
            </a:fld>
            <a:endParaRPr lang="en-US"/>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306165444"/>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6D1D57B-E542-42FD-B085-B872784DEFCE}" type="datetimeFigureOut">
              <a:rPr lang="en-US" smtClean="0"/>
              <a:pPr/>
              <a:t>1/15/19</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EDF029-D47E-41EB-8D04-E8E1972E5466}" type="slidenum">
              <a:rPr lang="en-US" smtClean="0"/>
              <a:pPr/>
              <a:t>‹#›</a:t>
            </a:fld>
            <a:endParaRPr lang="en-US"/>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364567429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4" Type="http://schemas.openxmlformats.org/officeDocument/2006/relationships/image" Target="../media/image1.jpeg"/><Relationship Id="rId5" Type="http://schemas.openxmlformats.org/officeDocument/2006/relationships/image" Target="../media/image2.png"/><Relationship Id="rId6" Type="http://schemas.openxmlformats.org/officeDocument/2006/relationships/image" Target="../media/image3.jpeg"/><Relationship Id="rId7" Type="http://schemas.openxmlformats.org/officeDocument/2006/relationships/image" Target="../media/image4.jpeg"/><Relationship Id="rId8" Type="http://schemas.microsoft.com/office/2007/relationships/media" Target="../media/media1.mp4"/><Relationship Id="rId9" Type="http://schemas.openxmlformats.org/officeDocument/2006/relationships/image" Target="../media/image5.png"/><Relationship Id="rId10" Type="http://schemas.openxmlformats.org/officeDocument/2006/relationships/image" Target="file:////var/folders/3f/gptz4gqx67l_x6rfd4fpp07m0000gn/T/com.microsoft.Powerpoint/converted_emf.emf" TargetMode="External"/><Relationship Id="rId1" Type="http://schemas.openxmlformats.org/officeDocument/2006/relationships/video" Target="../media/media1.mp4"/><Relationship Id="rId2"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6.jpeg"/><Relationship Id="rId4" Type="http://schemas.openxmlformats.org/officeDocument/2006/relationships/image" Target="../media/image7.jpeg"/><Relationship Id="rId5" Type="http://schemas.microsoft.com/office/2007/relationships/media" Target="../media/media1.mp4"/><Relationship Id="rId6" Type="http://schemas.openxmlformats.org/officeDocument/2006/relationships/image" Target="../media/image5.png"/><Relationship Id="rId7" Type="http://schemas.openxmlformats.org/officeDocument/2006/relationships/image" Target="../media/image8.jpeg"/><Relationship Id="rId1" Type="http://schemas.openxmlformats.org/officeDocument/2006/relationships/video" Target="../media/media1.mp4"/><Relationship Id="rId2"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oleObject" Target="../embeddings/oleObject1.bin"/><Relationship Id="rId4" Type="http://schemas.openxmlformats.org/officeDocument/2006/relationships/image" Target="../media/image2.png"/><Relationship Id="rId1" Type="http://schemas.openxmlformats.org/officeDocument/2006/relationships/vmlDrawing" Target="../drawings/vmlDrawing1.vml"/><Relationship Id="rId2"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1.jpeg"/><Relationship Id="rId4" Type="http://schemas.openxmlformats.org/officeDocument/2006/relationships/image" Target="../media/image12.png"/><Relationship Id="rId5" Type="http://schemas.openxmlformats.org/officeDocument/2006/relationships/image" Target="../media/image13.png"/><Relationship Id="rId6" Type="http://schemas.openxmlformats.org/officeDocument/2006/relationships/image" Target="../media/image14.jpeg"/><Relationship Id="rId7" Type="http://schemas.openxmlformats.org/officeDocument/2006/relationships/image" Target="../media/image15.tiff"/><Relationship Id="rId1" Type="http://schemas.openxmlformats.org/officeDocument/2006/relationships/slideLayout" Target="../slideLayouts/slideLayout2.xml"/><Relationship Id="rId2" Type="http://schemas.openxmlformats.org/officeDocument/2006/relationships/image" Target="../media/image10.jpeg"/></Relationships>
</file>

<file path=ppt/slides/_rels/slide5.xml.rels><?xml version="1.0" encoding="UTF-8" standalone="yes"?>
<Relationships xmlns="http://schemas.openxmlformats.org/package/2006/relationships"><Relationship Id="rId3" Type="http://schemas.openxmlformats.org/officeDocument/2006/relationships/image" Target="../media/image20.jpeg"/><Relationship Id="rId4" Type="http://schemas.openxmlformats.org/officeDocument/2006/relationships/image" Target="../media/image21.jpeg"/><Relationship Id="rId5" Type="http://schemas.openxmlformats.org/officeDocument/2006/relationships/oleObject" Target="../embeddings/oleObject2.bin"/><Relationship Id="rId6" Type="http://schemas.openxmlformats.org/officeDocument/2006/relationships/oleObject" Target="../embeddings/oleObject3.bin"/><Relationship Id="rId7" Type="http://schemas.openxmlformats.org/officeDocument/2006/relationships/oleObject" Target="../embeddings/oleObject4.bin"/><Relationship Id="rId8" Type="http://schemas.openxmlformats.org/officeDocument/2006/relationships/image" Target="../media/image22.jpeg"/><Relationship Id="rId9" Type="http://schemas.openxmlformats.org/officeDocument/2006/relationships/oleObject" Target="../embeddings/oleObject5.bin"/><Relationship Id="rId1" Type="http://schemas.openxmlformats.org/officeDocument/2006/relationships/vmlDrawing" Target="../drawings/vmlDrawing2.vml"/><Relationship Id="rId2"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24.jpeg"/><Relationship Id="rId4" Type="http://schemas.openxmlformats.org/officeDocument/2006/relationships/image" Target="../media/image15.tiff"/><Relationship Id="rId1" Type="http://schemas.openxmlformats.org/officeDocument/2006/relationships/slideLayout" Target="../slideLayouts/slideLayout2.xml"/><Relationship Id="rId2" Type="http://schemas.openxmlformats.org/officeDocument/2006/relationships/image" Target="../media/image23.jpeg"/></Relationships>
</file>

<file path=ppt/slides/_rels/slide7.xml.rels><?xml version="1.0" encoding="UTF-8" standalone="yes"?>
<Relationships xmlns="http://schemas.openxmlformats.org/package/2006/relationships"><Relationship Id="rId3" Type="http://schemas.openxmlformats.org/officeDocument/2006/relationships/image" Target="../media/image26.jpeg"/><Relationship Id="rId4" Type="http://schemas.openxmlformats.org/officeDocument/2006/relationships/image" Target="../media/image27.png"/><Relationship Id="rId5" Type="http://schemas.openxmlformats.org/officeDocument/2006/relationships/image" Target="../media/image28.jpeg"/><Relationship Id="rId6" Type="http://schemas.openxmlformats.org/officeDocument/2006/relationships/image" Target="../media/image29.jpeg"/><Relationship Id="rId1" Type="http://schemas.openxmlformats.org/officeDocument/2006/relationships/slideLayout" Target="../slideLayouts/slideLayout2.xml"/><Relationship Id="rId2" Type="http://schemas.openxmlformats.org/officeDocument/2006/relationships/image" Target="../media/image25.jpeg"/></Relationships>
</file>

<file path=ppt/slides/_rels/slide8.xml.rels><?xml version="1.0" encoding="UTF-8" standalone="yes"?>
<Relationships xmlns="http://schemas.openxmlformats.org/package/2006/relationships"><Relationship Id="rId3" Type="http://schemas.openxmlformats.org/officeDocument/2006/relationships/image" Target="../media/image30.jpeg"/><Relationship Id="rId4" Type="http://schemas.openxmlformats.org/officeDocument/2006/relationships/image" Target="../media/image31.jpeg"/><Relationship Id="rId5" Type="http://schemas.openxmlformats.org/officeDocument/2006/relationships/image" Target="../media/image32.jpeg"/><Relationship Id="rId6" Type="http://schemas.openxmlformats.org/officeDocument/2006/relationships/image" Target="../media/image33.jpeg"/><Relationship Id="rId7" Type="http://schemas.openxmlformats.org/officeDocument/2006/relationships/image" Target="../media/image34.jpeg"/><Relationship Id="rId8" Type="http://schemas.openxmlformats.org/officeDocument/2006/relationships/image" Target="../media/image35.jpeg"/><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9.xml.rels><?xml version="1.0" encoding="UTF-8" standalone="yes"?>
<Relationships xmlns="http://schemas.openxmlformats.org/package/2006/relationships"><Relationship Id="rId3" Type="http://schemas.openxmlformats.org/officeDocument/2006/relationships/image" Target="../media/image37.jpeg"/><Relationship Id="rId4" Type="http://schemas.openxmlformats.org/officeDocument/2006/relationships/image" Target="../media/image6.jpeg"/><Relationship Id="rId5" Type="http://schemas.openxmlformats.org/officeDocument/2006/relationships/image" Target="../media/image7.jpeg"/><Relationship Id="rId6" Type="http://schemas.openxmlformats.org/officeDocument/2006/relationships/oleObject" Target="../embeddings/oleObject6.bin"/><Relationship Id="rId1" Type="http://schemas.openxmlformats.org/officeDocument/2006/relationships/vmlDrawing" Target="../drawings/vmlDrawing3.vml"/><Relationship Id="rId2"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notesSlide" Target="../notesSlides/notesSlide3.xml"/><Relationship Id="rId5" Type="http://schemas.microsoft.com/office/2007/relationships/media" Target="../media/media2.mp4"/><Relationship Id="rId6" Type="http://schemas.openxmlformats.org/officeDocument/2006/relationships/image" Target="../media/image39.png"/><Relationship Id="rId7" Type="http://schemas.openxmlformats.org/officeDocument/2006/relationships/image" Target="../media/image40.jpeg"/><Relationship Id="rId8" Type="http://schemas.openxmlformats.org/officeDocument/2006/relationships/image" Target="../media/image41.tiff"/><Relationship Id="rId9" Type="http://schemas.openxmlformats.org/officeDocument/2006/relationships/oleObject" Target="../embeddings/oleObject7.bin"/><Relationship Id="rId1" Type="http://schemas.openxmlformats.org/officeDocument/2006/relationships/vmlDrawing" Target="../drawings/vmlDrawing4.vml"/><Relationship Id="rId2" Type="http://schemas.openxmlformats.org/officeDocument/2006/relationships/video" Target="../media/media2.mp4"/></Relationships>
</file>

<file path=ppt/slides/_rels/slide11.xml.rels><?xml version="1.0" encoding="UTF-8" standalone="yes"?>
<Relationships xmlns="http://schemas.openxmlformats.org/package/2006/relationships"><Relationship Id="rId11" Type="http://schemas.microsoft.com/office/2007/relationships/media" Target="../media/media4.mp4"/><Relationship Id="rId12" Type="http://schemas.openxmlformats.org/officeDocument/2006/relationships/image" Target="../media/image45.png"/><Relationship Id="rId1" Type="http://schemas.openxmlformats.org/officeDocument/2006/relationships/vmlDrawing" Target="../drawings/vmlDrawing5.vml"/><Relationship Id="rId2" Type="http://schemas.openxmlformats.org/officeDocument/2006/relationships/video" Target="../media/media3.mp4"/><Relationship Id="rId3" Type="http://schemas.openxmlformats.org/officeDocument/2006/relationships/video" Target="../media/media4.mp4"/><Relationship Id="rId4" Type="http://schemas.openxmlformats.org/officeDocument/2006/relationships/slideLayout" Target="../slideLayouts/slideLayout2.xml"/><Relationship Id="rId5" Type="http://schemas.openxmlformats.org/officeDocument/2006/relationships/image" Target="../media/image43.jpeg"/><Relationship Id="rId6" Type="http://schemas.openxmlformats.org/officeDocument/2006/relationships/oleObject" Target="../embeddings/oleObject8.bin"/><Relationship Id="rId7" Type="http://schemas.openxmlformats.org/officeDocument/2006/relationships/oleObject" Target="../embeddings/oleObject9.bin"/><Relationship Id="rId8" Type="http://schemas.openxmlformats.org/officeDocument/2006/relationships/image" Target="../media/image41.tiff"/><Relationship Id="rId9" Type="http://schemas.microsoft.com/office/2007/relationships/media" Target="../media/media3.mp4"/><Relationship Id="rId10" Type="http://schemas.openxmlformats.org/officeDocument/2006/relationships/image" Target="../media/image44.png"/></Relationships>
</file>

<file path=ppt/slides/_rels/slide12.xml.rels><?xml version="1.0" encoding="UTF-8" standalone="yes"?>
<Relationships xmlns="http://schemas.openxmlformats.org/package/2006/relationships"><Relationship Id="rId3" Type="http://schemas.openxmlformats.org/officeDocument/2006/relationships/image" Target="../media/image46.jpeg"/><Relationship Id="rId4" Type="http://schemas.openxmlformats.org/officeDocument/2006/relationships/image" Target="../media/image47.jpeg"/><Relationship Id="rId5" Type="http://schemas.openxmlformats.org/officeDocument/2006/relationships/image" Target="../media/image48.jpeg"/><Relationship Id="rId6" Type="http://schemas.microsoft.com/office/2007/relationships/media" Target="../media/media5.mp4"/><Relationship Id="rId7" Type="http://schemas.openxmlformats.org/officeDocument/2006/relationships/image" Target="../media/image49.png"/><Relationship Id="rId1" Type="http://schemas.openxmlformats.org/officeDocument/2006/relationships/video" Target="../media/media5.mp4"/><Relationship Id="rId2"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microsoft.com/office/2007/relationships/media" Target="../media/media6.mp4"/><Relationship Id="rId5" Type="http://schemas.openxmlformats.org/officeDocument/2006/relationships/image" Target="../media/image50.png"/><Relationship Id="rId6" Type="http://schemas.openxmlformats.org/officeDocument/2006/relationships/image" Target="../media/image51.png"/><Relationship Id="rId7" Type="http://schemas.microsoft.com/office/2007/relationships/media" Target="../media/media7.mp4"/><Relationship Id="rId8" Type="http://schemas.openxmlformats.org/officeDocument/2006/relationships/image" Target="../media/image52.png"/><Relationship Id="rId1" Type="http://schemas.openxmlformats.org/officeDocument/2006/relationships/video" Target="../media/media6.mp4"/><Relationship Id="rId2" Type="http://schemas.openxmlformats.org/officeDocument/2006/relationships/video" Target="../media/media7.mp4"/></Relationships>
</file>

<file path=ppt/slides/_rels/slide14.xml.rels><?xml version="1.0" encoding="UTF-8" standalone="yes"?>
<Relationships xmlns="http://schemas.openxmlformats.org/package/2006/relationships"><Relationship Id="rId3" Type="http://schemas.openxmlformats.org/officeDocument/2006/relationships/image" Target="../media/image54.jpeg"/><Relationship Id="rId4" Type="http://schemas.openxmlformats.org/officeDocument/2006/relationships/image" Target="../media/image55.jpeg"/><Relationship Id="rId5" Type="http://schemas.openxmlformats.org/officeDocument/2006/relationships/image" Target="../media/image56.emf"/><Relationship Id="rId6" Type="http://schemas.openxmlformats.org/officeDocument/2006/relationships/image" Target="../media/image57.emf"/><Relationship Id="rId7" Type="http://schemas.openxmlformats.org/officeDocument/2006/relationships/oleObject" Target="../embeddings/oleObject10.bin"/><Relationship Id="rId1" Type="http://schemas.openxmlformats.org/officeDocument/2006/relationships/vmlDrawing" Target="../drawings/vmlDrawing6.vml"/><Relationship Id="rId2"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60.jpeg"/><Relationship Id="rId4" Type="http://schemas.openxmlformats.org/officeDocument/2006/relationships/image" Target="../media/image61.jpeg"/><Relationship Id="rId5" Type="http://schemas.openxmlformats.org/officeDocument/2006/relationships/oleObject" Target="../embeddings/oleObject11.bin"/><Relationship Id="rId6" Type="http://schemas.openxmlformats.org/officeDocument/2006/relationships/oleObject" Target="../embeddings/oleObject12.bin"/><Relationship Id="rId1" Type="http://schemas.openxmlformats.org/officeDocument/2006/relationships/vmlDrawing" Target="../drawings/vmlDrawing7.vml"/><Relationship Id="rId2"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62.jpeg"/><Relationship Id="rId4" Type="http://schemas.openxmlformats.org/officeDocument/2006/relationships/image" Target="../media/image63.jpeg"/><Relationship Id="rId5" Type="http://schemas.openxmlformats.org/officeDocument/2006/relationships/image" Target="../media/image64.jpeg"/><Relationship Id="rId6" Type="http://schemas.microsoft.com/office/2007/relationships/media" Target="../media/media8.mp4"/><Relationship Id="rId7" Type="http://schemas.openxmlformats.org/officeDocument/2006/relationships/image" Target="../media/image65.png"/><Relationship Id="rId1" Type="http://schemas.openxmlformats.org/officeDocument/2006/relationships/video" Target="../media/media8.mp4"/><Relationship Id="rId2"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67.jpeg"/><Relationship Id="rId4" Type="http://schemas.openxmlformats.org/officeDocument/2006/relationships/image" Target="../media/image68.jpeg"/><Relationship Id="rId5" Type="http://schemas.openxmlformats.org/officeDocument/2006/relationships/image" Target="../media/image69.jpeg"/><Relationship Id="rId6" Type="http://schemas.openxmlformats.org/officeDocument/2006/relationships/image" Target="../media/image70.jpeg"/><Relationship Id="rId7" Type="http://schemas.openxmlformats.org/officeDocument/2006/relationships/image" Target="../media/image71.jpeg"/><Relationship Id="rId1" Type="http://schemas.openxmlformats.org/officeDocument/2006/relationships/slideLayout" Target="../slideLayouts/slideLayout2.xml"/><Relationship Id="rId2" Type="http://schemas.openxmlformats.org/officeDocument/2006/relationships/image" Target="../media/image66.jpeg"/></Relationships>
</file>

<file path=ppt/slides/_rels/slide18.xml.rels><?xml version="1.0" encoding="UTF-8" standalone="yes"?>
<Relationships xmlns="http://schemas.openxmlformats.org/package/2006/relationships"><Relationship Id="rId3" Type="http://schemas.microsoft.com/office/2007/relationships/media" Target="../media/media9.mp4"/><Relationship Id="rId4" Type="http://schemas.openxmlformats.org/officeDocument/2006/relationships/image" Target="../media/image72.png"/><Relationship Id="rId5" Type="http://schemas.openxmlformats.org/officeDocument/2006/relationships/image" Target="../media/image73.png"/><Relationship Id="rId1" Type="http://schemas.openxmlformats.org/officeDocument/2006/relationships/video" Target="../media/media9.mp4"/><Relationship Id="rId2"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75.png"/><Relationship Id="rId4" Type="http://schemas.openxmlformats.org/officeDocument/2006/relationships/image" Target="../media/image76.jpeg"/><Relationship Id="rId5" Type="http://schemas.openxmlformats.org/officeDocument/2006/relationships/image" Target="../media/image77.jpeg"/><Relationship Id="rId6" Type="http://schemas.openxmlformats.org/officeDocument/2006/relationships/image" Target="../media/image78.jpeg"/><Relationship Id="rId7" Type="http://schemas.openxmlformats.org/officeDocument/2006/relationships/image" Target="../media/image79.jpeg"/><Relationship Id="rId8" Type="http://schemas.openxmlformats.org/officeDocument/2006/relationships/oleObject" Target="../embeddings/oleObject13.bin"/><Relationship Id="rId9" Type="http://schemas.openxmlformats.org/officeDocument/2006/relationships/oleObject" Target="../embeddings/oleObject14.bin"/><Relationship Id="rId1" Type="http://schemas.openxmlformats.org/officeDocument/2006/relationships/vmlDrawing" Target="../drawings/vmlDrawing8.vml"/><Relationship Id="rId2"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80.jpeg"/><Relationship Id="rId3" Type="http://schemas.openxmlformats.org/officeDocument/2006/relationships/image" Target="../media/image81.png"/></Relationships>
</file>

<file path=ppt/slides/_rels/slide21.xml.rels><?xml version="1.0" encoding="UTF-8" standalone="yes"?>
<Relationships xmlns="http://schemas.openxmlformats.org/package/2006/relationships"><Relationship Id="rId3" Type="http://schemas.openxmlformats.org/officeDocument/2006/relationships/image" Target="../media/image83.png"/><Relationship Id="rId4" Type="http://schemas.openxmlformats.org/officeDocument/2006/relationships/image" Target="../media/image84.jpeg"/><Relationship Id="rId1" Type="http://schemas.openxmlformats.org/officeDocument/2006/relationships/slideLayout" Target="../slideLayouts/slideLayout2.xml"/><Relationship Id="rId2" Type="http://schemas.openxmlformats.org/officeDocument/2006/relationships/image" Target="../media/image82.jpeg"/></Relationships>
</file>

<file path=ppt/slides/_rels/slide22.xml.rels><?xml version="1.0" encoding="UTF-8" standalone="yes"?>
<Relationships xmlns="http://schemas.openxmlformats.org/package/2006/relationships"><Relationship Id="rId3" Type="http://schemas.openxmlformats.org/officeDocument/2006/relationships/image" Target="../media/image85.jpeg"/><Relationship Id="rId4" Type="http://schemas.microsoft.com/office/2007/relationships/media" Target="../media/media10.mp4"/><Relationship Id="rId5" Type="http://schemas.openxmlformats.org/officeDocument/2006/relationships/image" Target="../media/image86.png"/><Relationship Id="rId6" Type="http://schemas.openxmlformats.org/officeDocument/2006/relationships/image" Target="../media/image87.jpeg"/><Relationship Id="rId7" Type="http://schemas.openxmlformats.org/officeDocument/2006/relationships/image" Target="../media/image31.jpeg"/><Relationship Id="rId8" Type="http://schemas.openxmlformats.org/officeDocument/2006/relationships/image" Target="../media/image33.jpeg"/><Relationship Id="rId1" Type="http://schemas.openxmlformats.org/officeDocument/2006/relationships/video" Target="../media/media10.mp4"/><Relationship Id="rId2"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89.jpeg"/><Relationship Id="rId4" Type="http://schemas.openxmlformats.org/officeDocument/2006/relationships/image" Target="../media/image90.jpeg"/><Relationship Id="rId5" Type="http://schemas.openxmlformats.org/officeDocument/2006/relationships/image" Target="../media/image91.jpeg"/><Relationship Id="rId6" Type="http://schemas.openxmlformats.org/officeDocument/2006/relationships/image" Target="../media/image92.jpeg"/><Relationship Id="rId7" Type="http://schemas.openxmlformats.org/officeDocument/2006/relationships/image" Target="../media/image93.jpeg"/><Relationship Id="rId1" Type="http://schemas.openxmlformats.org/officeDocument/2006/relationships/slideLayout" Target="../slideLayouts/slideLayout7.xml"/><Relationship Id="rId2" Type="http://schemas.openxmlformats.org/officeDocument/2006/relationships/image" Target="../media/image88.jpeg"/></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94.jpeg"/><Relationship Id="rId5" Type="http://schemas.openxmlformats.org/officeDocument/2006/relationships/image" Target="../media/image95.jpeg"/><Relationship Id="rId6" Type="http://schemas.microsoft.com/office/2007/relationships/media" Target="../media/media11.mp4"/><Relationship Id="rId7" Type="http://schemas.openxmlformats.org/officeDocument/2006/relationships/image" Target="../media/image96.png"/><Relationship Id="rId8" Type="http://schemas.microsoft.com/office/2007/relationships/media" Target="../media/media12.mp4"/><Relationship Id="rId9" Type="http://schemas.openxmlformats.org/officeDocument/2006/relationships/image" Target="../media/image97.png"/><Relationship Id="rId1" Type="http://schemas.openxmlformats.org/officeDocument/2006/relationships/video" Target="../media/media11.mp4"/><Relationship Id="rId2" Type="http://schemas.openxmlformats.org/officeDocument/2006/relationships/video" Target="../media/media12.mp4"/></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98.jpeg"/><Relationship Id="rId5" Type="http://schemas.openxmlformats.org/officeDocument/2006/relationships/image" Target="../media/image93.jpeg"/><Relationship Id="rId6" Type="http://schemas.microsoft.com/office/2007/relationships/media" Target="../media/media13.mp4"/><Relationship Id="rId7" Type="http://schemas.openxmlformats.org/officeDocument/2006/relationships/image" Target="../media/image99.png"/><Relationship Id="rId8" Type="http://schemas.microsoft.com/office/2007/relationships/media" Target="../media/media14.mp4"/><Relationship Id="rId9" Type="http://schemas.openxmlformats.org/officeDocument/2006/relationships/image" Target="../media/image100.png"/><Relationship Id="rId1" Type="http://schemas.openxmlformats.org/officeDocument/2006/relationships/video" Target="../media/media13.mp4"/><Relationship Id="rId2" Type="http://schemas.openxmlformats.org/officeDocument/2006/relationships/video" Target="../media/media14.mp4"/></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101.png"/><Relationship Id="rId5" Type="http://schemas.microsoft.com/office/2007/relationships/media" Target="../media/media15.mp4"/><Relationship Id="rId6" Type="http://schemas.openxmlformats.org/officeDocument/2006/relationships/image" Target="../media/image102.png"/><Relationship Id="rId7" Type="http://schemas.microsoft.com/office/2007/relationships/media" Target="../media/media16.mp4"/><Relationship Id="rId8" Type="http://schemas.openxmlformats.org/officeDocument/2006/relationships/image" Target="../media/image103.png"/><Relationship Id="rId1" Type="http://schemas.openxmlformats.org/officeDocument/2006/relationships/video" Target="../media/media15.mp4"/><Relationship Id="rId2" Type="http://schemas.openxmlformats.org/officeDocument/2006/relationships/video" Target="../media/media16.mp4"/></Relationships>
</file>

<file path=ppt/slides/_rels/slide27.xml.rels><?xml version="1.0" encoding="UTF-8" standalone="yes"?>
<Relationships xmlns="http://schemas.openxmlformats.org/package/2006/relationships"><Relationship Id="rId3" Type="http://schemas.openxmlformats.org/officeDocument/2006/relationships/image" Target="../media/image105.png"/><Relationship Id="rId4" Type="http://schemas.openxmlformats.org/officeDocument/2006/relationships/image" Target="../media/image106.png"/><Relationship Id="rId5" Type="http://schemas.openxmlformats.org/officeDocument/2006/relationships/image" Target="../media/image107.jpeg"/><Relationship Id="rId6" Type="http://schemas.openxmlformats.org/officeDocument/2006/relationships/image" Target="../media/image101.png"/><Relationship Id="rId7" Type="http://schemas.openxmlformats.org/officeDocument/2006/relationships/oleObject" Target="../embeddings/oleObject15.bin"/><Relationship Id="rId8" Type="http://schemas.openxmlformats.org/officeDocument/2006/relationships/image" Target="../media/image108.jpeg"/><Relationship Id="rId1" Type="http://schemas.openxmlformats.org/officeDocument/2006/relationships/vmlDrawing" Target="../drawings/vmlDrawing9.vml"/><Relationship Id="rId2"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10.jpeg"/><Relationship Id="rId4" Type="http://schemas.openxmlformats.org/officeDocument/2006/relationships/image" Target="../media/image107.jpeg"/><Relationship Id="rId5" Type="http://schemas.openxmlformats.org/officeDocument/2006/relationships/image" Target="../media/image111.jpeg"/><Relationship Id="rId6" Type="http://schemas.openxmlformats.org/officeDocument/2006/relationships/image" Target="../media/image112.jpeg"/><Relationship Id="rId7" Type="http://schemas.openxmlformats.org/officeDocument/2006/relationships/image" Target="../media/image113.jpeg"/><Relationship Id="rId8" Type="http://schemas.openxmlformats.org/officeDocument/2006/relationships/image" Target="../media/image114.jpeg"/><Relationship Id="rId1" Type="http://schemas.openxmlformats.org/officeDocument/2006/relationships/slideLayout" Target="../slideLayouts/slideLayout2.xml"/><Relationship Id="rId2" Type="http://schemas.openxmlformats.org/officeDocument/2006/relationships/image" Target="../media/image109.jpeg"/></Relationships>
</file>

<file path=ppt/slides/_rels/slide29.xml.rels><?xml version="1.0" encoding="UTF-8" standalone="yes"?>
<Relationships xmlns="http://schemas.openxmlformats.org/package/2006/relationships"><Relationship Id="rId3" Type="http://schemas.openxmlformats.org/officeDocument/2006/relationships/image" Target="../media/image116.jpeg"/><Relationship Id="rId4" Type="http://schemas.openxmlformats.org/officeDocument/2006/relationships/image" Target="../media/image117.jpeg"/><Relationship Id="rId5" Type="http://schemas.openxmlformats.org/officeDocument/2006/relationships/image" Target="../media/image118.jpeg"/><Relationship Id="rId1" Type="http://schemas.openxmlformats.org/officeDocument/2006/relationships/slideLayout" Target="../slideLayouts/slideLayout2.xml"/><Relationship Id="rId2" Type="http://schemas.openxmlformats.org/officeDocument/2006/relationships/image" Target="../media/image115.jpeg"/></Relationships>
</file>

<file path=ppt/slides/_rels/slide30.xml.rels><?xml version="1.0" encoding="UTF-8" standalone="yes"?>
<Relationships xmlns="http://schemas.openxmlformats.org/package/2006/relationships"><Relationship Id="rId3" Type="http://schemas.openxmlformats.org/officeDocument/2006/relationships/image" Target="../media/image119.jpeg"/><Relationship Id="rId4" Type="http://schemas.openxmlformats.org/officeDocument/2006/relationships/image" Target="../media/image120.jpeg"/><Relationship Id="rId5" Type="http://schemas.openxmlformats.org/officeDocument/2006/relationships/image" Target="../media/image121.jpeg"/><Relationship Id="rId6" Type="http://schemas.microsoft.com/office/2007/relationships/media" Target="../media/media17.mp4"/><Relationship Id="rId7" Type="http://schemas.openxmlformats.org/officeDocument/2006/relationships/image" Target="../media/image122.png"/><Relationship Id="rId1" Type="http://schemas.openxmlformats.org/officeDocument/2006/relationships/video" Target="../media/media17.mp4"/><Relationship Id="rId2"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24.jpeg"/><Relationship Id="rId4" Type="http://schemas.openxmlformats.org/officeDocument/2006/relationships/image" Target="../media/image8.jpeg"/><Relationship Id="rId1" Type="http://schemas.openxmlformats.org/officeDocument/2006/relationships/slideLayout" Target="../slideLayouts/slideLayout2.xml"/><Relationship Id="rId2" Type="http://schemas.openxmlformats.org/officeDocument/2006/relationships/image" Target="../media/image123.jpeg"/></Relationships>
</file>

<file path=ppt/slides/_rels/slide32.xml.rels><?xml version="1.0" encoding="UTF-8" standalone="yes"?>
<Relationships xmlns="http://schemas.openxmlformats.org/package/2006/relationships"><Relationship Id="rId3" Type="http://schemas.openxmlformats.org/officeDocument/2006/relationships/image" Target="../media/image125.jpeg"/><Relationship Id="rId4" Type="http://schemas.microsoft.com/office/2007/relationships/media" Target="../media/media18.mp4"/><Relationship Id="rId5" Type="http://schemas.openxmlformats.org/officeDocument/2006/relationships/image" Target="../media/image126.png"/><Relationship Id="rId6" Type="http://schemas.openxmlformats.org/officeDocument/2006/relationships/image" Target="../media/image127.emf"/><Relationship Id="rId1" Type="http://schemas.openxmlformats.org/officeDocument/2006/relationships/video" Target="../media/media18.mp4"/><Relationship Id="rId2"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7.xml"/><Relationship Id="rId4" Type="http://schemas.openxmlformats.org/officeDocument/2006/relationships/image" Target="../media/image127.emf"/><Relationship Id="rId5" Type="http://schemas.openxmlformats.org/officeDocument/2006/relationships/image" Target="../media/image128.jpeg"/><Relationship Id="rId6" Type="http://schemas.microsoft.com/office/2007/relationships/media" Target="../media/media19.mp4"/><Relationship Id="rId7" Type="http://schemas.openxmlformats.org/officeDocument/2006/relationships/image" Target="../media/image129.png"/><Relationship Id="rId8" Type="http://schemas.microsoft.com/office/2007/relationships/media" Target="../media/media20.mp4"/><Relationship Id="rId9" Type="http://schemas.openxmlformats.org/officeDocument/2006/relationships/image" Target="../media/image130.png"/><Relationship Id="rId1" Type="http://schemas.openxmlformats.org/officeDocument/2006/relationships/video" Target="../media/media19.mp4"/><Relationship Id="rId2" Type="http://schemas.openxmlformats.org/officeDocument/2006/relationships/video" Target="../media/media20.mp4"/></Relationships>
</file>

<file path=ppt/slides/_rels/slide34.xml.rels><?xml version="1.0" encoding="UTF-8" standalone="yes"?>
<Relationships xmlns="http://schemas.openxmlformats.org/package/2006/relationships"><Relationship Id="rId3" Type="http://schemas.openxmlformats.org/officeDocument/2006/relationships/image" Target="../media/image132.jpeg"/><Relationship Id="rId4" Type="http://schemas.openxmlformats.org/officeDocument/2006/relationships/image" Target="../media/image133.png"/><Relationship Id="rId5" Type="http://schemas.openxmlformats.org/officeDocument/2006/relationships/image" Target="../media/image134.jpeg"/><Relationship Id="rId1" Type="http://schemas.openxmlformats.org/officeDocument/2006/relationships/slideLayout" Target="../slideLayouts/slideLayout7.xml"/><Relationship Id="rId2" Type="http://schemas.openxmlformats.org/officeDocument/2006/relationships/image" Target="../media/image131.jpeg"/></Relationships>
</file>

<file path=ppt/slides/_rels/slide35.xml.rels><?xml version="1.0" encoding="UTF-8" standalone="yes"?>
<Relationships xmlns="http://schemas.openxmlformats.org/package/2006/relationships"><Relationship Id="rId3" Type="http://schemas.openxmlformats.org/officeDocument/2006/relationships/image" Target="../media/image135.jpeg"/><Relationship Id="rId4" Type="http://schemas.openxmlformats.org/officeDocument/2006/relationships/image" Target="../media/image136.jpeg"/><Relationship Id="rId5" Type="http://schemas.openxmlformats.org/officeDocument/2006/relationships/image" Target="../media/image137.png"/><Relationship Id="rId1" Type="http://schemas.openxmlformats.org/officeDocument/2006/relationships/slideLayout" Target="../slideLayouts/slideLayout7.xml"/><Relationship Id="rId2" Type="http://schemas.openxmlformats.org/officeDocument/2006/relationships/notesSlide" Target="../notesSlides/notesSlide4.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38.jpeg"/><Relationship Id="rId3" Type="http://schemas.openxmlformats.org/officeDocument/2006/relationships/image" Target="../media/image139.png"/></Relationships>
</file>

<file path=ppt/slides/_rels/slide37.xml.rels><?xml version="1.0" encoding="UTF-8" standalone="yes"?>
<Relationships xmlns="http://schemas.openxmlformats.org/package/2006/relationships"><Relationship Id="rId3" Type="http://schemas.openxmlformats.org/officeDocument/2006/relationships/image" Target="../media/image141.jpeg"/><Relationship Id="rId4" Type="http://schemas.openxmlformats.org/officeDocument/2006/relationships/image" Target="../media/image142.png"/><Relationship Id="rId1" Type="http://schemas.openxmlformats.org/officeDocument/2006/relationships/slideLayout" Target="../slideLayouts/slideLayout7.xml"/><Relationship Id="rId2" Type="http://schemas.openxmlformats.org/officeDocument/2006/relationships/image" Target="../media/image140.jpeg"/></Relationships>
</file>

<file path=ppt/slides/_rels/slide38.xml.rels><?xml version="1.0" encoding="UTF-8" standalone="yes"?>
<Relationships xmlns="http://schemas.openxmlformats.org/package/2006/relationships"><Relationship Id="rId3" Type="http://schemas.openxmlformats.org/officeDocument/2006/relationships/image" Target="../media/image143.jpeg"/><Relationship Id="rId4" Type="http://schemas.microsoft.com/office/2007/relationships/media" Target="../media/media21.mp4"/><Relationship Id="rId5" Type="http://schemas.openxmlformats.org/officeDocument/2006/relationships/image" Target="../media/image5.png"/><Relationship Id="rId6" Type="http://schemas.openxmlformats.org/officeDocument/2006/relationships/image" Target="../media/image144.png"/><Relationship Id="rId1" Type="http://schemas.openxmlformats.org/officeDocument/2006/relationships/video" Target="../media/media21.mp4"/><Relationship Id="rId2"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101.png"/><Relationship Id="rId4" Type="http://schemas.openxmlformats.org/officeDocument/2006/relationships/image" Target="../media/image8.jpeg"/><Relationship Id="rId5" Type="http://schemas.openxmlformats.org/officeDocument/2006/relationships/image" Target="../media/image105.png"/><Relationship Id="rId6" Type="http://schemas.openxmlformats.org/officeDocument/2006/relationships/image" Target="../media/image146.png"/><Relationship Id="rId1" Type="http://schemas.openxmlformats.org/officeDocument/2006/relationships/slideLayout" Target="../slideLayouts/slideLayout7.xml"/><Relationship Id="rId2" Type="http://schemas.openxmlformats.org/officeDocument/2006/relationships/image" Target="../media/image145.png"/></Relationships>
</file>

<file path=ppt/slides/_rels/slide40.xml.rels><?xml version="1.0" encoding="UTF-8" standalone="yes"?>
<Relationships xmlns="http://schemas.openxmlformats.org/package/2006/relationships"><Relationship Id="rId3" Type="http://schemas.openxmlformats.org/officeDocument/2006/relationships/slideLayout" Target="../slideLayouts/slideLayout7.xml"/><Relationship Id="rId4" Type="http://schemas.openxmlformats.org/officeDocument/2006/relationships/image" Target="../media/image147.jpeg"/><Relationship Id="rId5" Type="http://schemas.microsoft.com/office/2007/relationships/media" Target="../media/media22.mp4"/><Relationship Id="rId6" Type="http://schemas.openxmlformats.org/officeDocument/2006/relationships/image" Target="../media/image148.png"/><Relationship Id="rId7" Type="http://schemas.microsoft.com/office/2007/relationships/media" Target="../media/media23.mp4"/><Relationship Id="rId8" Type="http://schemas.openxmlformats.org/officeDocument/2006/relationships/image" Target="../media/image149.png"/><Relationship Id="rId9" Type="http://schemas.openxmlformats.org/officeDocument/2006/relationships/image" Target="../media/image150.jpeg"/><Relationship Id="rId10" Type="http://schemas.openxmlformats.org/officeDocument/2006/relationships/image" Target="../media/image151.jpeg"/><Relationship Id="rId1" Type="http://schemas.openxmlformats.org/officeDocument/2006/relationships/video" Target="../media/media22.mp4"/><Relationship Id="rId2" Type="http://schemas.openxmlformats.org/officeDocument/2006/relationships/video" Target="../media/media23.mp4"/></Relationships>
</file>

<file path=ppt/slides/_rels/slide41.xml.rels><?xml version="1.0" encoding="UTF-8" standalone="yes"?>
<Relationships xmlns="http://schemas.openxmlformats.org/package/2006/relationships"><Relationship Id="rId3" Type="http://schemas.microsoft.com/office/2007/relationships/media" Target="../media/media24.mp4"/><Relationship Id="rId4" Type="http://schemas.openxmlformats.org/officeDocument/2006/relationships/image" Target="../media/image152.png"/><Relationship Id="rId1" Type="http://schemas.openxmlformats.org/officeDocument/2006/relationships/video" Target="../media/media24.mp4"/><Relationship Id="rId2"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image" Target="../media/image153.jpeg"/><Relationship Id="rId4" Type="http://schemas.openxmlformats.org/officeDocument/2006/relationships/image" Target="../media/image154.jpeg"/><Relationship Id="rId5" Type="http://schemas.openxmlformats.org/officeDocument/2006/relationships/image" Target="../media/image155.jpeg"/><Relationship Id="rId1" Type="http://schemas.openxmlformats.org/officeDocument/2006/relationships/slideLayout" Target="../slideLayouts/slideLayout7.xml"/><Relationship Id="rId2" Type="http://schemas.openxmlformats.org/officeDocument/2006/relationships/notesSlide" Target="../notesSlides/notesSlide5.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56.tiff"/><Relationship Id="rId3" Type="http://schemas.openxmlformats.org/officeDocument/2006/relationships/image" Target="../media/image157.jpeg"/></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58.tiff"/><Relationship Id="rId3" Type="http://schemas.openxmlformats.org/officeDocument/2006/relationships/image" Target="../media/image159.tiff"/></Relationships>
</file>

<file path=ppt/slides/_rels/slide45.xml.rels><?xml version="1.0" encoding="UTF-8" standalone="yes"?>
<Relationships xmlns="http://schemas.openxmlformats.org/package/2006/relationships"><Relationship Id="rId3" Type="http://schemas.openxmlformats.org/officeDocument/2006/relationships/image" Target="../media/image160.tiff"/><Relationship Id="rId4" Type="http://schemas.openxmlformats.org/officeDocument/2006/relationships/image" Target="../media/image123.jpeg"/><Relationship Id="rId5" Type="http://schemas.openxmlformats.org/officeDocument/2006/relationships/image" Target="../media/image161.tiff"/><Relationship Id="rId6" Type="http://schemas.openxmlformats.org/officeDocument/2006/relationships/image" Target="../media/image162.jpeg"/><Relationship Id="rId1" Type="http://schemas.openxmlformats.org/officeDocument/2006/relationships/slideLayout" Target="../slideLayouts/slideLayout7.xml"/><Relationship Id="rId2" Type="http://schemas.openxmlformats.org/officeDocument/2006/relationships/notesSlide" Target="../notesSlides/notesSlide6.xml"/></Relationships>
</file>

<file path=ppt/slides/_rels/slide46.xml.rels><?xml version="1.0" encoding="UTF-8" standalone="yes"?>
<Relationships xmlns="http://schemas.openxmlformats.org/package/2006/relationships"><Relationship Id="rId3" Type="http://schemas.openxmlformats.org/officeDocument/2006/relationships/slideLayout" Target="../slideLayouts/slideLayout7.xml"/><Relationship Id="rId4" Type="http://schemas.openxmlformats.org/officeDocument/2006/relationships/image" Target="../media/image163.jpeg"/><Relationship Id="rId5" Type="http://schemas.openxmlformats.org/officeDocument/2006/relationships/image" Target="../media/image164.jpeg"/><Relationship Id="rId6" Type="http://schemas.microsoft.com/office/2007/relationships/media" Target="../media/media7.mp4"/><Relationship Id="rId7" Type="http://schemas.openxmlformats.org/officeDocument/2006/relationships/image" Target="../media/image52.png"/><Relationship Id="rId8" Type="http://schemas.microsoft.com/office/2007/relationships/media" Target="../media/media25.mp4"/><Relationship Id="rId9" Type="http://schemas.openxmlformats.org/officeDocument/2006/relationships/image" Target="../media/image165.png"/><Relationship Id="rId1" Type="http://schemas.openxmlformats.org/officeDocument/2006/relationships/video" Target="../media/media7.mp4"/><Relationship Id="rId2" Type="http://schemas.openxmlformats.org/officeDocument/2006/relationships/video" Target="../media/media25.mp4"/></Relationships>
</file>

<file path=ppt/slides/_rels/slide47.xml.rels><?xml version="1.0" encoding="UTF-8" standalone="yes"?>
<Relationships xmlns="http://schemas.openxmlformats.org/package/2006/relationships"><Relationship Id="rId3" Type="http://schemas.openxmlformats.org/officeDocument/2006/relationships/image" Target="../media/image166.jpeg"/><Relationship Id="rId4" Type="http://schemas.microsoft.com/office/2007/relationships/media" Target="../media/media26.mp4"/><Relationship Id="rId5" Type="http://schemas.openxmlformats.org/officeDocument/2006/relationships/image" Target="../media/image167.png"/><Relationship Id="rId6" Type="http://schemas.openxmlformats.org/officeDocument/2006/relationships/image" Target="../media/image168.jpeg"/><Relationship Id="rId1" Type="http://schemas.openxmlformats.org/officeDocument/2006/relationships/video" Target="../media/media26.mp4"/><Relationship Id="rId2"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3" Type="http://schemas.openxmlformats.org/officeDocument/2006/relationships/image" Target="../media/image169.jpeg"/><Relationship Id="rId4" Type="http://schemas.openxmlformats.org/officeDocument/2006/relationships/image" Target="../media/image8.jpeg"/><Relationship Id="rId5" Type="http://schemas.openxmlformats.org/officeDocument/2006/relationships/image" Target="../media/image170.jpeg"/><Relationship Id="rId1" Type="http://schemas.openxmlformats.org/officeDocument/2006/relationships/slideLayout" Target="../slideLayouts/slideLayout7.xml"/><Relationship Id="rId2" Type="http://schemas.openxmlformats.org/officeDocument/2006/relationships/image" Target="../media/image168.jpeg"/></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71.jpeg"/><Relationship Id="rId3" Type="http://schemas.openxmlformats.org/officeDocument/2006/relationships/image" Target="../media/image123.jpeg"/></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 Id="rId3" Type="http://schemas.openxmlformats.org/officeDocument/2006/relationships/image" Target="../media/image172.jpeg"/></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png"/></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3" Type="http://schemas.microsoft.com/office/2007/relationships/media" Target="../media/media27.mp4"/><Relationship Id="rId4" Type="http://schemas.openxmlformats.org/officeDocument/2006/relationships/image" Target="../media/image173.png"/><Relationship Id="rId1" Type="http://schemas.openxmlformats.org/officeDocument/2006/relationships/video" Target="../media/media27.mp4"/><Relationship Id="rId2"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8.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7" name="TextBox 6"/>
          <p:cNvSpPr txBox="1"/>
          <p:nvPr/>
        </p:nvSpPr>
        <p:spPr>
          <a:xfrm>
            <a:off x="704714" y="129570"/>
            <a:ext cx="7743338" cy="784830"/>
          </a:xfrm>
          <a:prstGeom prst="rect">
            <a:avLst/>
          </a:prstGeom>
          <a:noFill/>
        </p:spPr>
        <p:txBody>
          <a:bodyPr wrap="none" rtlCol="0">
            <a:spAutoFit/>
          </a:bodyPr>
          <a:lstStyle/>
          <a:p>
            <a:pPr algn="ctr"/>
            <a:r>
              <a:rPr lang="en-US" sz="2700" b="1" dirty="0">
                <a:solidFill>
                  <a:srgbClr val="FF0000"/>
                </a:solidFill>
                <a:effectLst>
                  <a:outerShdw blurRad="38100" dist="38100" dir="2700000" algn="tl">
                    <a:srgbClr val="000000">
                      <a:alpha val="43137"/>
                    </a:srgbClr>
                  </a:outerShdw>
                </a:effectLst>
                <a:latin typeface="Lora" panose="02000503000000020004" pitchFamily="2" charset="0"/>
              </a:rPr>
              <a:t>PROTO-SPHERA experimental results in 2018</a:t>
            </a:r>
            <a:endParaRPr lang="en-US" sz="1200" b="1" i="1" dirty="0">
              <a:latin typeface="Lora" panose="02000503000000020004" pitchFamily="2" charset="0"/>
            </a:endParaRPr>
          </a:p>
          <a:p>
            <a:pPr algn="ctr"/>
            <a:r>
              <a:rPr lang="en-US" b="1" i="1" dirty="0">
                <a:latin typeface="Lora" panose="02000503000000020004" pitchFamily="2" charset="0"/>
              </a:rPr>
              <a:t>Franco Alladio, CR-ENEA Frascati</a:t>
            </a:r>
            <a:r>
              <a:rPr lang="en-US" sz="1600" i="1" dirty="0">
                <a:latin typeface="Lora" panose="02000503000000020004" pitchFamily="2" charset="0"/>
              </a:rPr>
              <a:t>,   </a:t>
            </a:r>
            <a:r>
              <a:rPr lang="en-US" sz="1200" dirty="0">
                <a:latin typeface="Lora" panose="02000503000000020004" pitchFamily="2" charset="0"/>
              </a:rPr>
              <a:t>*e-mail: franco.alladio@enea.it</a:t>
            </a:r>
          </a:p>
        </p:txBody>
      </p:sp>
      <p:pic>
        <p:nvPicPr>
          <p:cNvPr id="8" name="Picture 7" descr="Foto20141020.jpg"/>
          <p:cNvPicPr>
            <a:picLocks noChangeAspect="1"/>
          </p:cNvPicPr>
          <p:nvPr/>
        </p:nvPicPr>
        <p:blipFill>
          <a:blip r:embed="rId4"/>
          <a:stretch>
            <a:fillRect/>
          </a:stretch>
        </p:blipFill>
        <p:spPr>
          <a:xfrm>
            <a:off x="2252" y="1015257"/>
            <a:ext cx="4081101" cy="5427989"/>
          </a:xfrm>
          <a:prstGeom prst="rect">
            <a:avLst/>
          </a:prstGeom>
        </p:spPr>
      </p:pic>
      <p:pic>
        <p:nvPicPr>
          <p:cNvPr id="9" name="Picture 8"/>
          <p:cNvPicPr>
            <a:picLocks noChangeAspect="1"/>
          </p:cNvPicPr>
          <p:nvPr/>
        </p:nvPicPr>
        <p:blipFill>
          <a:blip r:embed="rId5"/>
          <a:stretch>
            <a:fillRect/>
          </a:stretch>
        </p:blipFill>
        <p:spPr>
          <a:xfrm rot="20811254">
            <a:off x="143024" y="4606530"/>
            <a:ext cx="1788519" cy="1680757"/>
          </a:xfrm>
          <a:prstGeom prst="rect">
            <a:avLst/>
          </a:prstGeom>
        </p:spPr>
      </p:pic>
      <p:sp>
        <p:nvSpPr>
          <p:cNvPr id="10" name="Rectangle 9"/>
          <p:cNvSpPr/>
          <p:nvPr/>
        </p:nvSpPr>
        <p:spPr>
          <a:xfrm>
            <a:off x="5594234" y="4464739"/>
            <a:ext cx="215671" cy="1005503"/>
          </a:xfrm>
          <a:prstGeom prst="rect">
            <a:avLst/>
          </a:prstGeom>
          <a:solidFill>
            <a:schemeClr val="tx1"/>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1" name="Rectangle 10"/>
          <p:cNvSpPr/>
          <p:nvPr/>
        </p:nvSpPr>
        <p:spPr>
          <a:xfrm>
            <a:off x="3374105" y="1063849"/>
            <a:ext cx="162162" cy="2882014"/>
          </a:xfrm>
          <a:prstGeom prst="rect">
            <a:avLst/>
          </a:prstGeom>
          <a:solidFill>
            <a:schemeClr val="tx1"/>
          </a:solidFill>
          <a:ln>
            <a:solidFill>
              <a:schemeClr val="tx1">
                <a:alpha val="0"/>
              </a:schemeClr>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pic>
        <p:nvPicPr>
          <p:cNvPr id="12" name="Picture 11"/>
          <p:cNvPicPr>
            <a:picLocks noChangeAspect="1"/>
          </p:cNvPicPr>
          <p:nvPr/>
        </p:nvPicPr>
        <p:blipFill>
          <a:blip r:embed="rId6">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tretch>
            <a:fillRect/>
          </a:stretch>
        </p:blipFill>
        <p:spPr>
          <a:xfrm>
            <a:off x="5605406" y="1566446"/>
            <a:ext cx="3527552" cy="4267200"/>
          </a:xfrm>
          <a:prstGeom prst="rect">
            <a:avLst/>
          </a:prstGeom>
        </p:spPr>
      </p:pic>
      <p:pic>
        <p:nvPicPr>
          <p:cNvPr id="16" name="Picture 17"/>
          <p:cNvPicPr>
            <a:picLocks noChangeAspect="1" noChangeArrowheads="1"/>
          </p:cNvPicPr>
          <p:nvPr/>
        </p:nvPicPr>
        <p:blipFill>
          <a:blip r:embed="rId7"/>
          <a:srcRect/>
          <a:stretch>
            <a:fillRect/>
          </a:stretch>
        </p:blipFill>
        <p:spPr bwMode="auto">
          <a:xfrm>
            <a:off x="7840360" y="842380"/>
            <a:ext cx="1288161" cy="709422"/>
          </a:xfrm>
          <a:prstGeom prst="rect">
            <a:avLst/>
          </a:prstGeom>
          <a:noFill/>
          <a:ln w="9525">
            <a:noFill/>
            <a:miter lim="800000"/>
            <a:headEnd/>
            <a:tailEnd/>
          </a:ln>
        </p:spPr>
      </p:pic>
      <p:pic>
        <p:nvPicPr>
          <p:cNvPr id="18" name="Shot1280Overall_New.wmv">
            <a:hlinkClick r:id="" action="ppaction://media"/>
          </p:cNvPr>
          <p:cNvPicPr/>
          <p:nvPr>
            <a:videoFile r:link="rId1"/>
            <p:extLst>
              <p:ext uri="{DAA4B4D4-6D71-4841-9C94-3DE7FCFB9230}">
                <p14:media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r:embed="rId8"/>
              </p:ext>
            </p:extLst>
          </p:nvPr>
        </p:nvPicPr>
        <p:blipFill>
          <a:blip r:embed="rId9"/>
          <a:stretch>
            <a:fillRect/>
          </a:stretch>
        </p:blipFill>
        <p:spPr>
          <a:xfrm>
            <a:off x="2967611" y="1027510"/>
            <a:ext cx="2671189" cy="4806136"/>
          </a:xfrm>
          <a:prstGeom prst="rect">
            <a:avLst/>
          </a:prstGeom>
        </p:spPr>
      </p:pic>
      <p:pic>
        <p:nvPicPr>
          <p:cNvPr id="3" name="Picture 2">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279A7971-E413-494F-BDDC-65DFFA1350D5}"/>
              </a:ext>
            </a:extLst>
          </p:cNvPr>
          <p:cNvPicPr>
            <a:picLocks noChangeAspect="1"/>
          </p:cNvPicPr>
          <p:nvPr/>
        </p:nvPicPr>
        <p:blipFill>
          <a:blip r:link="rId10"/>
          <a:stretch>
            <a:fillRect/>
          </a:stretch>
        </p:blipFill>
        <p:spPr>
          <a:xfrm>
            <a:off x="1270000" y="889000"/>
            <a:ext cx="63500" cy="76200"/>
          </a:xfrm>
          <a:prstGeom prst="rect">
            <a:avLst/>
          </a:prstGeom>
        </p:spPr>
      </p:pic>
      <p:pic>
        <p:nvPicPr>
          <p:cNvPr id="4" name="Picture 3">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EC38A370-4A14-C34C-AA87-C35FC77B1995}"/>
              </a:ext>
            </a:extLst>
          </p:cNvPr>
          <p:cNvPicPr>
            <a:picLocks noChangeAspect="1"/>
          </p:cNvPicPr>
          <p:nvPr/>
        </p:nvPicPr>
        <p:blipFill>
          <a:blip r:link="rId10"/>
          <a:stretch>
            <a:fillRect/>
          </a:stretch>
        </p:blipFill>
        <p:spPr>
          <a:xfrm>
            <a:off x="1270000" y="889000"/>
            <a:ext cx="63500" cy="76200"/>
          </a:xfrm>
          <a:prstGeom prst="rect">
            <a:avLst/>
          </a:prstGeom>
        </p:spPr>
      </p:pic>
      <p:sp>
        <p:nvSpPr>
          <p:cNvPr id="5" name="TextBox 4">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9C66B399-C218-EF43-8F9E-36B60150151B}"/>
              </a:ext>
            </a:extLst>
          </p:cNvPr>
          <p:cNvSpPr txBox="1"/>
          <p:nvPr/>
        </p:nvSpPr>
        <p:spPr>
          <a:xfrm>
            <a:off x="1981200" y="6443246"/>
            <a:ext cx="5261633" cy="338554"/>
          </a:xfrm>
          <a:prstGeom prst="rect">
            <a:avLst/>
          </a:prstGeom>
          <a:noFill/>
        </p:spPr>
        <p:txBody>
          <a:bodyPr wrap="none" rtlCol="0">
            <a:spAutoFit/>
          </a:bodyPr>
          <a:lstStyle/>
          <a:p>
            <a:r>
              <a:rPr lang="it-IT" sz="1600" i="1" dirty="0"/>
              <a:t>Consorzio RFX, Area di Ricerca CNR, Padova 15 Gennaio 2019 </a:t>
            </a:r>
          </a:p>
        </p:txBody>
      </p:sp>
      <p:sp>
        <p:nvSpPr>
          <p:cNvPr id="14" name="TextBox 13">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583F472C-039D-624F-90B2-137F4AD46B8E}"/>
              </a:ext>
            </a:extLst>
          </p:cNvPr>
          <p:cNvSpPr txBox="1"/>
          <p:nvPr/>
        </p:nvSpPr>
        <p:spPr>
          <a:xfrm>
            <a:off x="3351600" y="5832000"/>
            <a:ext cx="5531771" cy="400110"/>
          </a:xfrm>
          <a:prstGeom prst="rect">
            <a:avLst/>
          </a:prstGeom>
          <a:solidFill>
            <a:schemeClr val="bg1"/>
          </a:solidFill>
        </p:spPr>
        <p:txBody>
          <a:bodyPr wrap="none" rtlCol="0">
            <a:spAutoFit/>
          </a:bodyPr>
          <a:lstStyle/>
          <a:p>
            <a:r>
              <a:rPr lang="en-US" sz="2000" b="1" i="1" dirty="0">
                <a:solidFill>
                  <a:srgbClr val="FF3399"/>
                </a:solidFill>
                <a:latin typeface="Lora" panose="02000503000000020004" pitchFamily="2" charset="0"/>
              </a:rPr>
              <a:t>PROTO-SPHERA</a:t>
            </a:r>
            <a:r>
              <a:rPr lang="en-US" sz="2000" b="1" i="1" dirty="0">
                <a:latin typeface="Lora" panose="02000503000000020004" pitchFamily="2" charset="0"/>
              </a:rPr>
              <a:t>          </a:t>
            </a:r>
            <a:r>
              <a:rPr lang="en-US" sz="2000" b="1" i="1" dirty="0">
                <a:solidFill>
                  <a:srgbClr val="558ED5"/>
                </a:solidFill>
                <a:latin typeface="Lora" panose="02000503000000020004" pitchFamily="2" charset="0"/>
              </a:rPr>
              <a:t>Crab Nebula remnant</a:t>
            </a:r>
          </a:p>
        </p:txBody>
      </p:sp>
      <p:pic>
        <p:nvPicPr>
          <p:cNvPr id="6" name="Picture 5">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60472857-3E4F-E249-9DAC-1F0B9F2185BC}"/>
              </a:ext>
            </a:extLst>
          </p:cNvPr>
          <p:cNvPicPr>
            <a:picLocks noChangeAspect="1"/>
          </p:cNvPicPr>
          <p:nvPr/>
        </p:nvPicPr>
        <p:blipFill>
          <a:blip r:link="rId10"/>
          <a:stretch>
            <a:fillRect/>
          </a:stretch>
        </p:blipFill>
        <p:spPr>
          <a:xfrm>
            <a:off x="1270000" y="1270000"/>
            <a:ext cx="63500" cy="76200"/>
          </a:xfrm>
          <a:prstGeom prst="rect">
            <a:avLst/>
          </a:prstGeom>
        </p:spPr>
      </p:pic>
      <p:pic>
        <p:nvPicPr>
          <p:cNvPr id="13" name="Picture 12">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DBE5342E-FCA4-934F-A1A8-34EA6C259518}"/>
              </a:ext>
            </a:extLst>
          </p:cNvPr>
          <p:cNvPicPr>
            <a:picLocks noChangeAspect="1"/>
          </p:cNvPicPr>
          <p:nvPr/>
        </p:nvPicPr>
        <p:blipFill>
          <a:blip r:link="rId10"/>
          <a:stretch>
            <a:fillRect/>
          </a:stretch>
        </p:blipFill>
        <p:spPr>
          <a:xfrm>
            <a:off x="1270000" y="1270000"/>
            <a:ext cx="63500" cy="76200"/>
          </a:xfrm>
          <a:prstGeom prst="rect">
            <a:avLst/>
          </a:prstGeom>
        </p:spPr>
      </p:pic>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37968712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773"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18"/>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18"/>
                                        </p:tgtEl>
                                      </p:cBhvr>
                                    </p:cmd>
                                  </p:childTnLst>
                                </p:cTn>
                              </p:par>
                            </p:childTnLst>
                          </p:cTn>
                        </p:par>
                      </p:childTnLst>
                    </p:cTn>
                  </p:par>
                </p:childTnLst>
              </p:cTn>
              <p:nextCondLst>
                <p:cond evt="onClick" delay="0">
                  <p:tgtEl>
                    <p:spTgt spid="18"/>
                  </p:tgtEl>
                </p:cond>
              </p:nextCondLst>
            </p:seq>
            <p:video>
              <p:cMediaNode vol="80000">
                <p:cTn id="12" repeatCount="indefinite" fill="remove" display="0">
                  <p:stCondLst>
                    <p:cond delay="indefinite"/>
                  </p:stCondLst>
                </p:cTn>
                <p:tgtEl>
                  <p:spTgt spid="18"/>
                </p:tgtEl>
              </p:cMediaNode>
            </p:video>
          </p:childTnLst>
        </p:cTn>
      </p:par>
    </p:tnLst>
  </p:timing>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7" name="Picture 6">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B72B7CFB-FA98-CB47-A842-E0D49F2B47E3}"/>
              </a:ext>
            </a:extLst>
          </p:cNvPr>
          <p:cNvPicPr/>
          <p:nvPr/>
        </p:nvPicPr>
        <p:blipFill>
          <a:blip r:embed="rId3" cstate="print">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tretch>
            <a:fillRect/>
          </a:stretch>
        </p:blipFill>
        <p:spPr>
          <a:xfrm flipH="1">
            <a:off x="6304122" y="36293"/>
            <a:ext cx="2839878" cy="5907307"/>
          </a:xfrm>
          <a:prstGeom prst="rect">
            <a:avLst/>
          </a:prstGeom>
        </p:spPr>
      </p:pic>
      <p:sp>
        <p:nvSpPr>
          <p:cNvPr id="9" name="Rectangle 8">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39906CE2-F3D2-F241-B72E-F9C3B774FBD5}"/>
              </a:ext>
            </a:extLst>
          </p:cNvPr>
          <p:cNvSpPr/>
          <p:nvPr/>
        </p:nvSpPr>
        <p:spPr>
          <a:xfrm>
            <a:off x="76199" y="25360"/>
            <a:ext cx="8998513" cy="6801862"/>
          </a:xfrm>
          <a:prstGeom prst="rect">
            <a:avLst/>
          </a:prstGeom>
        </p:spPr>
        <p:txBody>
          <a:bodyPr wrap="square">
            <a:spAutoFit/>
          </a:bodyPr>
          <a:lstStyle/>
          <a:p>
            <a:pPr lvl="0"/>
            <a:r>
              <a:rPr lang="en-US" sz="2400" b="1" dirty="0">
                <a:effectLst>
                  <a:outerShdw blurRad="50800" dist="38100" dir="2700000" algn="tl" rotWithShape="0">
                    <a:srgbClr val="000000">
                      <a:alpha val="43000"/>
                    </a:srgbClr>
                  </a:outerShdw>
                </a:effectLst>
                <a:latin typeface="Lora" panose="02000503000000020004" pitchFamily="2" charset="0"/>
              </a:rPr>
              <a:t>Main Points:</a:t>
            </a:r>
          </a:p>
          <a:p>
            <a:pPr lvl="0"/>
            <a:r>
              <a:rPr lang="en-US" sz="2000" b="1" dirty="0">
                <a:solidFill>
                  <a:srgbClr val="FF0000"/>
                </a:solidFill>
                <a:effectLst>
                  <a:outerShdw blurRad="50800" dist="38100" dir="2700000" algn="tl" rotWithShape="0">
                    <a:srgbClr val="000000">
                      <a:alpha val="43000"/>
                    </a:srgbClr>
                  </a:outerShdw>
                </a:effectLst>
                <a:latin typeface="Lora" panose="02000503000000020004" pitchFamily="2" charset="0"/>
              </a:rPr>
              <a:t>• An axisymmetric high density confined plasma torus</a:t>
            </a:r>
          </a:p>
          <a:p>
            <a:pPr lvl="0"/>
            <a:r>
              <a:rPr lang="en-US" sz="2000" b="1" dirty="0">
                <a:solidFill>
                  <a:srgbClr val="FF0000"/>
                </a:solidFill>
                <a:effectLst>
                  <a:outerShdw blurRad="50800" dist="38100" dir="2700000" algn="tl" rotWithShape="0">
                    <a:srgbClr val="000000">
                      <a:alpha val="43000"/>
                    </a:srgbClr>
                  </a:outerShdw>
                </a:effectLst>
                <a:latin typeface="Lora" panose="02000503000000020004" pitchFamily="2" charset="0"/>
              </a:rPr>
              <a:t>  can be produced in absence of a toroidal magnet</a:t>
            </a:r>
          </a:p>
          <a:p>
            <a:pPr lvl="0"/>
            <a:endParaRPr lang="en-US" sz="2000" b="1" dirty="0">
              <a:solidFill>
                <a:srgbClr val="FF0000"/>
              </a:solidFill>
              <a:effectLst>
                <a:outerShdw blurRad="50800" dist="38100" dir="2700000" algn="tl" rotWithShape="0">
                  <a:srgbClr val="000000">
                    <a:alpha val="43000"/>
                  </a:srgbClr>
                </a:outerShdw>
              </a:effectLst>
              <a:latin typeface="Lora" panose="02000503000000020004" pitchFamily="2" charset="0"/>
            </a:endParaRPr>
          </a:p>
          <a:p>
            <a:pPr lvl="0"/>
            <a:endParaRPr lang="en-US" sz="2000" b="1" dirty="0">
              <a:solidFill>
                <a:srgbClr val="FF0000"/>
              </a:solidFill>
              <a:effectLst>
                <a:outerShdw blurRad="50800" dist="38100" dir="2700000" algn="tl" rotWithShape="0">
                  <a:srgbClr val="000000">
                    <a:alpha val="43000"/>
                  </a:srgbClr>
                </a:outerShdw>
              </a:effectLst>
              <a:latin typeface="Lora" panose="02000503000000020004" pitchFamily="2" charset="0"/>
            </a:endParaRPr>
          </a:p>
          <a:p>
            <a:pPr lvl="0"/>
            <a:endParaRPr lang="en-US" sz="2000" b="1" dirty="0">
              <a:solidFill>
                <a:srgbClr val="FF0000"/>
              </a:solidFill>
              <a:effectLst>
                <a:outerShdw blurRad="50800" dist="38100" dir="2700000" algn="tl" rotWithShape="0">
                  <a:srgbClr val="000000">
                    <a:alpha val="43000"/>
                  </a:srgbClr>
                </a:outerShdw>
              </a:effectLst>
              <a:latin typeface="Lora" panose="02000503000000020004" pitchFamily="2" charset="0"/>
            </a:endParaRPr>
          </a:p>
          <a:p>
            <a:pPr lvl="0"/>
            <a:endParaRPr lang="en-US" sz="2000" b="1" dirty="0">
              <a:solidFill>
                <a:srgbClr val="FF0000"/>
              </a:solidFill>
              <a:effectLst>
                <a:outerShdw blurRad="50800" dist="38100" dir="2700000" algn="tl" rotWithShape="0">
                  <a:srgbClr val="000000">
                    <a:alpha val="43000"/>
                  </a:srgbClr>
                </a:outerShdw>
              </a:effectLst>
              <a:latin typeface="Lora" panose="02000503000000020004" pitchFamily="2" charset="0"/>
            </a:endParaRPr>
          </a:p>
          <a:p>
            <a:pPr lvl="0"/>
            <a:endParaRPr lang="en-US" sz="2000" b="1" dirty="0">
              <a:solidFill>
                <a:srgbClr val="FF0000"/>
              </a:solidFill>
              <a:effectLst>
                <a:outerShdw blurRad="50800" dist="38100" dir="2700000" algn="tl" rotWithShape="0">
                  <a:srgbClr val="000000">
                    <a:alpha val="43000"/>
                  </a:srgbClr>
                </a:outerShdw>
              </a:effectLst>
              <a:latin typeface="Lora" panose="02000503000000020004" pitchFamily="2" charset="0"/>
            </a:endParaRPr>
          </a:p>
          <a:p>
            <a:pPr lvl="0"/>
            <a:endParaRPr lang="en-US" sz="2000" b="1" dirty="0">
              <a:solidFill>
                <a:srgbClr val="FF0000"/>
              </a:solidFill>
              <a:effectLst>
                <a:outerShdw blurRad="50800" dist="38100" dir="2700000" algn="tl" rotWithShape="0">
                  <a:srgbClr val="000000">
                    <a:alpha val="43000"/>
                  </a:srgbClr>
                </a:outerShdw>
              </a:effectLst>
              <a:latin typeface="Lora" panose="02000503000000020004" pitchFamily="2" charset="0"/>
            </a:endParaRPr>
          </a:p>
          <a:p>
            <a:pPr lvl="0"/>
            <a:endParaRPr lang="en-US" sz="2000" b="1" dirty="0">
              <a:solidFill>
                <a:srgbClr val="FF0000"/>
              </a:solidFill>
              <a:effectLst>
                <a:outerShdw blurRad="50800" dist="38100" dir="2700000" algn="tl" rotWithShape="0">
                  <a:srgbClr val="000000">
                    <a:alpha val="43000"/>
                  </a:srgbClr>
                </a:outerShdw>
              </a:effectLst>
              <a:latin typeface="Lora" panose="02000503000000020004" pitchFamily="2" charset="0"/>
            </a:endParaRPr>
          </a:p>
          <a:p>
            <a:pPr lvl="0"/>
            <a:endParaRPr lang="en-US" sz="2000" b="1" dirty="0">
              <a:solidFill>
                <a:srgbClr val="FF0000"/>
              </a:solidFill>
              <a:effectLst>
                <a:outerShdw blurRad="50800" dist="38100" dir="2700000" algn="tl" rotWithShape="0">
                  <a:srgbClr val="000000">
                    <a:alpha val="43000"/>
                  </a:srgbClr>
                </a:outerShdw>
              </a:effectLst>
              <a:latin typeface="Lora" panose="02000503000000020004" pitchFamily="2" charset="0"/>
            </a:endParaRPr>
          </a:p>
          <a:p>
            <a:pPr lvl="0"/>
            <a:endParaRPr lang="en-US" sz="2000" b="1" dirty="0">
              <a:solidFill>
                <a:srgbClr val="FF0000"/>
              </a:solidFill>
              <a:effectLst>
                <a:outerShdw blurRad="50800" dist="38100" dir="2700000" algn="tl" rotWithShape="0">
                  <a:srgbClr val="000000">
                    <a:alpha val="43000"/>
                  </a:srgbClr>
                </a:outerShdw>
              </a:effectLst>
              <a:latin typeface="Lora" panose="02000503000000020004" pitchFamily="2" charset="0"/>
            </a:endParaRPr>
          </a:p>
          <a:p>
            <a:pPr lvl="0"/>
            <a:endParaRPr lang="en-US" sz="2400" b="1" dirty="0">
              <a:solidFill>
                <a:srgbClr val="FF0000"/>
              </a:solidFill>
              <a:effectLst>
                <a:outerShdw blurRad="50800" dist="38100" dir="2700000" algn="tl" rotWithShape="0">
                  <a:srgbClr val="000000">
                    <a:alpha val="43000"/>
                  </a:srgbClr>
                </a:outerShdw>
              </a:effectLst>
              <a:latin typeface="Lora" panose="02000503000000020004" pitchFamily="2" charset="0"/>
            </a:endParaRPr>
          </a:p>
          <a:p>
            <a:pPr lvl="0"/>
            <a:endParaRPr lang="en-US" sz="1200" b="1" dirty="0">
              <a:solidFill>
                <a:srgbClr val="FF0000"/>
              </a:solidFill>
              <a:effectLst>
                <a:outerShdw blurRad="50800" dist="38100" dir="2700000" algn="tl" rotWithShape="0">
                  <a:srgbClr val="000000">
                    <a:alpha val="43000"/>
                  </a:srgbClr>
                </a:outerShdw>
              </a:effectLst>
              <a:latin typeface="Lora" panose="02000503000000020004" pitchFamily="2" charset="0"/>
            </a:endParaRPr>
          </a:p>
          <a:p>
            <a:pPr lvl="0"/>
            <a:endParaRPr lang="en-US" sz="1200" b="1" dirty="0">
              <a:solidFill>
                <a:srgbClr val="FF0000"/>
              </a:solidFill>
              <a:effectLst>
                <a:outerShdw blurRad="50800" dist="38100" dir="2700000" algn="tl" rotWithShape="0">
                  <a:srgbClr val="000000">
                    <a:alpha val="43000"/>
                  </a:srgbClr>
                </a:outerShdw>
              </a:effectLst>
              <a:latin typeface="Lora" panose="02000503000000020004" pitchFamily="2" charset="0"/>
            </a:endParaRPr>
          </a:p>
          <a:p>
            <a:pPr lvl="0"/>
            <a:endParaRPr lang="en-US" sz="1200" b="1" dirty="0">
              <a:solidFill>
                <a:srgbClr val="FF0000"/>
              </a:solidFill>
              <a:effectLst>
                <a:outerShdw blurRad="50800" dist="38100" dir="2700000" algn="tl" rotWithShape="0">
                  <a:srgbClr val="000000">
                    <a:alpha val="43000"/>
                  </a:srgbClr>
                </a:outerShdw>
              </a:effectLst>
              <a:latin typeface="Lora" panose="02000503000000020004" pitchFamily="2" charset="0"/>
            </a:endParaRPr>
          </a:p>
          <a:p>
            <a:pPr lvl="0"/>
            <a:endParaRPr lang="en-US" sz="1200" b="1" dirty="0">
              <a:solidFill>
                <a:srgbClr val="FF0000"/>
              </a:solidFill>
              <a:effectLst>
                <a:outerShdw blurRad="50800" dist="38100" dir="2700000" algn="tl" rotWithShape="0">
                  <a:srgbClr val="000000">
                    <a:alpha val="43000"/>
                  </a:srgbClr>
                </a:outerShdw>
              </a:effectLst>
              <a:latin typeface="Lora" panose="02000503000000020004" pitchFamily="2" charset="0"/>
            </a:endParaRPr>
          </a:p>
          <a:p>
            <a:pPr lvl="0"/>
            <a:endParaRPr lang="en-US" sz="1200" b="1" dirty="0">
              <a:solidFill>
                <a:srgbClr val="FF0000"/>
              </a:solidFill>
              <a:effectLst>
                <a:outerShdw blurRad="50800" dist="38100" dir="2700000" algn="tl" rotWithShape="0">
                  <a:srgbClr val="000000">
                    <a:alpha val="43000"/>
                  </a:srgbClr>
                </a:outerShdw>
              </a:effectLst>
              <a:latin typeface="Lora" panose="02000503000000020004" pitchFamily="2" charset="0"/>
            </a:endParaRPr>
          </a:p>
          <a:p>
            <a:pPr lvl="0"/>
            <a:endParaRPr lang="en-US" sz="1200" b="1" dirty="0">
              <a:solidFill>
                <a:srgbClr val="FF0000"/>
              </a:solidFill>
              <a:effectLst>
                <a:outerShdw blurRad="50800" dist="38100" dir="2700000" algn="tl" rotWithShape="0">
                  <a:srgbClr val="000000">
                    <a:alpha val="43000"/>
                  </a:srgbClr>
                </a:outerShdw>
              </a:effectLst>
              <a:latin typeface="Lora" panose="02000503000000020004" pitchFamily="2" charset="0"/>
            </a:endParaRPr>
          </a:p>
          <a:p>
            <a:pPr lvl="0"/>
            <a:r>
              <a:rPr lang="en-US" sz="2000" b="1" dirty="0">
                <a:solidFill>
                  <a:srgbClr val="FF0000"/>
                </a:solidFill>
                <a:effectLst>
                  <a:outerShdw blurRad="50800" dist="38100" dir="2700000" algn="tl" rotWithShape="0">
                    <a:srgbClr val="000000">
                      <a:alpha val="43000"/>
                    </a:srgbClr>
                  </a:outerShdw>
                </a:effectLst>
                <a:latin typeface="Lora" panose="02000503000000020004" pitchFamily="2" charset="0"/>
              </a:rPr>
              <a:t>• This toroidal current carrying torus is sustained in steady</a:t>
            </a:r>
          </a:p>
          <a:p>
            <a:pPr lvl="0"/>
            <a:r>
              <a:rPr lang="en-US" sz="2000" b="1" dirty="0">
                <a:solidFill>
                  <a:srgbClr val="FF0000"/>
                </a:solidFill>
                <a:effectLst>
                  <a:outerShdw blurRad="50800" dist="38100" dir="2700000" algn="tl" rotWithShape="0">
                    <a:srgbClr val="000000">
                      <a:alpha val="43000"/>
                    </a:srgbClr>
                  </a:outerShdw>
                </a:effectLst>
                <a:latin typeface="Lora" panose="02000503000000020004" pitchFamily="2" charset="0"/>
              </a:rPr>
              <a:t>state just by a DC voltage applied along the symmetry axis</a:t>
            </a:r>
          </a:p>
          <a:p>
            <a:pPr lvl="0"/>
            <a:endParaRPr lang="en-US" sz="800" b="1" dirty="0">
              <a:solidFill>
                <a:srgbClr val="0000FF"/>
              </a:solidFill>
              <a:effectLst>
                <a:outerShdw blurRad="50800" dist="38100" dir="2700000" algn="tl" rotWithShape="0">
                  <a:srgbClr val="000000">
                    <a:alpha val="43000"/>
                  </a:srgbClr>
                </a:outerShdw>
              </a:effectLst>
              <a:latin typeface="Lora" panose="02000503000000020004" pitchFamily="2" charset="0"/>
            </a:endParaRPr>
          </a:p>
          <a:p>
            <a:pPr lvl="0"/>
            <a:r>
              <a:rPr lang="en-US" sz="2000" b="1" dirty="0">
                <a:solidFill>
                  <a:srgbClr val="FF0000"/>
                </a:solidFill>
                <a:effectLst>
                  <a:outerShdw blurRad="50800" dist="38100" dir="2700000" algn="tl" rotWithShape="0">
                    <a:srgbClr val="000000">
                      <a:alpha val="43000"/>
                    </a:srgbClr>
                  </a:outerShdw>
                </a:effectLst>
                <a:latin typeface="Lora" panose="02000503000000020004" pitchFamily="2" charset="0"/>
              </a:rPr>
              <a:t>• </a:t>
            </a:r>
            <a:r>
              <a:rPr lang="en-US" sz="2000" b="1" dirty="0">
                <a:effectLst>
                  <a:outerShdw blurRad="50800" dist="38100" dir="2700000" algn="tl" rotWithShape="0">
                    <a:srgbClr val="000000">
                      <a:alpha val="43000"/>
                    </a:srgbClr>
                  </a:outerShdw>
                </a:effectLst>
                <a:latin typeface="Lora" panose="02000503000000020004" pitchFamily="2" charset="0"/>
              </a:rPr>
              <a:t>Apart from the plasma current driven by the DC voltage</a:t>
            </a:r>
          </a:p>
          <a:p>
            <a:pPr lvl="0"/>
            <a:r>
              <a:rPr lang="en-US" sz="2000" b="1" dirty="0">
                <a:effectLst>
                  <a:outerShdw blurRad="50800" dist="38100" dir="2700000" algn="tl" rotWithShape="0">
                    <a:srgbClr val="000000">
                      <a:alpha val="43000"/>
                    </a:srgbClr>
                  </a:outerShdw>
                </a:effectLst>
                <a:latin typeface="Lora" panose="02000503000000020004" pitchFamily="2" charset="0"/>
              </a:rPr>
              <a:t>the rest of the confining field is purely </a:t>
            </a:r>
            <a:r>
              <a:rPr lang="en-US" sz="2000" b="1" dirty="0" err="1">
                <a:effectLst>
                  <a:outerShdw blurRad="50800" dist="38100" dir="2700000" algn="tl" rotWithShape="0">
                    <a:srgbClr val="000000">
                      <a:alpha val="43000"/>
                    </a:srgbClr>
                  </a:outerShdw>
                </a:effectLst>
                <a:latin typeface="Lora" panose="02000503000000020004" pitchFamily="2" charset="0"/>
              </a:rPr>
              <a:t>magnetostatic</a:t>
            </a:r>
            <a:endParaRPr lang="en-US" sz="2000" b="1" dirty="0">
              <a:effectLst>
                <a:outerShdw blurRad="50800" dist="38100" dir="2700000" algn="tl" rotWithShape="0">
                  <a:srgbClr val="000000">
                    <a:alpha val="43000"/>
                  </a:srgbClr>
                </a:outerShdw>
              </a:effectLst>
              <a:latin typeface="Lora" panose="02000503000000020004" pitchFamily="2" charset="0"/>
            </a:endParaRPr>
          </a:p>
        </p:txBody>
      </p:sp>
      <p:pic>
        <p:nvPicPr>
          <p:cNvPr id="10" name="Picture 9">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71D5B755-0B5F-E542-8A3F-FD4F38A9417D}"/>
              </a:ext>
            </a:extLst>
          </p:cNvPr>
          <p:cNvPicPr/>
          <p:nvPr/>
        </p:nvPicPr>
        <p:blipFill>
          <a:blip r:embed="rId4" cstate="print">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tretch>
            <a:fillRect/>
          </a:stretch>
        </p:blipFill>
        <p:spPr bwMode="auto">
          <a:xfrm>
            <a:off x="152400" y="1713446"/>
            <a:ext cx="1730003" cy="2477554"/>
          </a:xfrm>
          <a:prstGeom prst="rect">
            <a:avLst/>
          </a:prstGeom>
          <a:noFill/>
          <a:ln>
            <a:noFill/>
          </a:ln>
        </p:spPr>
      </p:pic>
      <p:pic>
        <p:nvPicPr>
          <p:cNvPr id="11" name="Shot1280Overall_New.wmv">
            <a:hlinkClick r:id="" action="ppaction://media"/>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E74183FB-5D86-5647-BC6B-EE9EF97984F4}"/>
              </a:ext>
            </a:extLst>
          </p:cNvPr>
          <p:cNvPicPr/>
          <p:nvPr>
            <a:videoFile r:link="rId1"/>
            <p:extLst>
              <p:ext uri="{DAA4B4D4-6D71-4841-9C94-3DE7FCFB9230}">
                <p14:media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r:embed="rId5"/>
              </p:ext>
            </p:extLst>
          </p:nvPr>
        </p:nvPicPr>
        <p:blipFill>
          <a:blip r:embed="rId6"/>
          <a:stretch>
            <a:fillRect/>
          </a:stretch>
        </p:blipFill>
        <p:spPr>
          <a:xfrm>
            <a:off x="5178220" y="1905000"/>
            <a:ext cx="1101126" cy="1981200"/>
          </a:xfrm>
          <a:prstGeom prst="rect">
            <a:avLst/>
          </a:prstGeom>
        </p:spPr>
      </p:pic>
      <p:cxnSp>
        <p:nvCxnSpPr>
          <p:cNvPr id="3" name="Straight Arrow Connector 2">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6E871E6A-36D9-AF44-9F86-5C8D0BA0BB72}"/>
              </a:ext>
            </a:extLst>
          </p:cNvPr>
          <p:cNvCxnSpPr>
            <a:cxnSpLocks/>
          </p:cNvCxnSpPr>
          <p:nvPr/>
        </p:nvCxnSpPr>
        <p:spPr>
          <a:xfrm>
            <a:off x="76200" y="2133600"/>
            <a:ext cx="0" cy="1524000"/>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D206DB52-FBB8-D145-AD3E-96D237BDEF03}"/>
              </a:ext>
            </a:extLst>
          </p:cNvPr>
          <p:cNvSpPr txBox="1"/>
          <p:nvPr/>
        </p:nvSpPr>
        <p:spPr>
          <a:xfrm rot="16200000">
            <a:off x="-269371" y="2780994"/>
            <a:ext cx="992964" cy="307777"/>
          </a:xfrm>
          <a:prstGeom prst="rect">
            <a:avLst/>
          </a:prstGeom>
          <a:noFill/>
        </p:spPr>
        <p:txBody>
          <a:bodyPr wrap="none" rtlCol="0">
            <a:spAutoFit/>
          </a:bodyPr>
          <a:lstStyle/>
          <a:p>
            <a:r>
              <a:rPr lang="it-IT" sz="1400" b="1" i="1" dirty="0"/>
              <a:t>DC </a:t>
            </a:r>
            <a:r>
              <a:rPr lang="it-IT" sz="1400" b="1" i="1" dirty="0" err="1"/>
              <a:t>voltage</a:t>
            </a:r>
            <a:endParaRPr lang="it-IT" sz="1400" b="1" i="1" dirty="0"/>
          </a:p>
        </p:txBody>
      </p:sp>
      <p:cxnSp>
        <p:nvCxnSpPr>
          <p:cNvPr id="16" name="Straight Arrow Connector 15">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6C926D6D-60B4-1C40-955E-C62122A22959}"/>
              </a:ext>
            </a:extLst>
          </p:cNvPr>
          <p:cNvCxnSpPr>
            <a:cxnSpLocks/>
          </p:cNvCxnSpPr>
          <p:nvPr/>
        </p:nvCxnSpPr>
        <p:spPr>
          <a:xfrm>
            <a:off x="5105400" y="2133600"/>
            <a:ext cx="0" cy="1524000"/>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25B60DB6-D0A2-8A47-BEF9-649E35304546}"/>
              </a:ext>
            </a:extLst>
          </p:cNvPr>
          <p:cNvSpPr txBox="1"/>
          <p:nvPr/>
        </p:nvSpPr>
        <p:spPr>
          <a:xfrm rot="16200000">
            <a:off x="4458007" y="2780994"/>
            <a:ext cx="992964" cy="307777"/>
          </a:xfrm>
          <a:prstGeom prst="rect">
            <a:avLst/>
          </a:prstGeom>
          <a:noFill/>
        </p:spPr>
        <p:txBody>
          <a:bodyPr wrap="none" rtlCol="0">
            <a:spAutoFit/>
          </a:bodyPr>
          <a:lstStyle/>
          <a:p>
            <a:r>
              <a:rPr lang="it-IT" sz="1400" b="1" i="1" dirty="0"/>
              <a:t>DC </a:t>
            </a:r>
            <a:r>
              <a:rPr lang="it-IT" sz="1400" b="1" i="1" dirty="0" err="1"/>
              <a:t>voltage</a:t>
            </a:r>
            <a:endParaRPr lang="it-IT" sz="1400" b="1" i="1" dirty="0"/>
          </a:p>
        </p:txBody>
      </p:sp>
      <p:pic>
        <p:nvPicPr>
          <p:cNvPr id="18" name="Picture 17">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B6A2DCE0-C835-6E47-A199-1E9E9341DADB}"/>
              </a:ext>
            </a:extLst>
          </p:cNvPr>
          <p:cNvPicPr/>
          <p:nvPr/>
        </p:nvPicPr>
        <p:blipFill>
          <a:blip r:embed="rId7" cstate="print">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tretch>
            <a:fillRect/>
          </a:stretch>
        </p:blipFill>
        <p:spPr bwMode="auto">
          <a:xfrm>
            <a:off x="1878154" y="1315122"/>
            <a:ext cx="2998646" cy="3132266"/>
          </a:xfrm>
          <a:prstGeom prst="rect">
            <a:avLst/>
          </a:prstGeom>
          <a:noFill/>
          <a:ln>
            <a:noFill/>
          </a:ln>
        </p:spPr>
      </p:pic>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3772040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773"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11"/>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11"/>
                                        </p:tgtEl>
                                      </p:cBhvr>
                                    </p:cmd>
                                  </p:childTnLst>
                                </p:cTn>
                              </p:par>
                            </p:childTnLst>
                          </p:cTn>
                        </p:par>
                      </p:childTnLst>
                    </p:cTn>
                  </p:par>
                </p:childTnLst>
              </p:cTn>
              <p:nextCondLst>
                <p:cond evt="onClick" delay="0">
                  <p:tgtEl>
                    <p:spTgt spid="11"/>
                  </p:tgtEl>
                </p:cond>
              </p:nextCondLst>
            </p:seq>
            <p:video>
              <p:cMediaNode vol="80000">
                <p:cTn id="12" repeatCount="indefinite" fill="remove" display="0">
                  <p:stCondLst>
                    <p:cond delay="indefinite"/>
                  </p:stCondLst>
                </p:cTn>
                <p:tgtEl>
                  <p:spTgt spid="11"/>
                </p:tgtEl>
              </p:cMediaNode>
            </p:video>
          </p:childTnLst>
        </p:cTn>
      </p:par>
    </p:tnLst>
  </p:timing>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 name="Rectangle 3"/>
          <p:cNvSpPr/>
          <p:nvPr/>
        </p:nvSpPr>
        <p:spPr>
          <a:xfrm>
            <a:off x="0" y="1143000"/>
            <a:ext cx="9144000" cy="5447645"/>
          </a:xfrm>
          <a:prstGeom prst="rect">
            <a:avLst/>
          </a:prstGeom>
          <a:ln>
            <a:noFill/>
          </a:ln>
        </p:spPr>
        <p:txBody>
          <a:bodyPr wrap="square">
            <a:spAutoFit/>
          </a:bodyPr>
          <a:lstStyle/>
          <a:p>
            <a:r>
              <a:rPr lang="en-US" sz="2800" b="1" dirty="0">
                <a:solidFill>
                  <a:srgbClr val="FF0000"/>
                </a:solidFill>
                <a:effectLst>
                  <a:outerShdw blurRad="50800" dist="38100" dir="2700000" algn="tl" rotWithShape="0">
                    <a:srgbClr val="000000">
                      <a:alpha val="43000"/>
                    </a:srgbClr>
                  </a:outerShdw>
                </a:effectLst>
                <a:latin typeface="Lora" panose="02000503000000020004" pitchFamily="2" charset="0"/>
              </a:rPr>
              <a:t>SUMMARY</a:t>
            </a:r>
          </a:p>
          <a:p>
            <a:endParaRPr lang="en-US" sz="2000" dirty="0">
              <a:latin typeface="Lora" panose="02000503000000020004" pitchFamily="2" charset="0"/>
            </a:endParaRPr>
          </a:p>
          <a:p>
            <a:r>
              <a:rPr lang="en-US" sz="2000" b="1" dirty="0">
                <a:latin typeface="Lora" panose="02000503000000020004" pitchFamily="2" charset="0"/>
              </a:rPr>
              <a:t>• Main Idea of PROTO-SPHERA: </a:t>
            </a:r>
            <a:r>
              <a:rPr lang="en-US" sz="2000" b="1" dirty="0">
                <a:solidFill>
                  <a:srgbClr val="FF0000"/>
                </a:solidFill>
                <a:latin typeface="Lora" panose="02000503000000020004" pitchFamily="2" charset="0"/>
              </a:rPr>
              <a:t>a Plasma-</a:t>
            </a:r>
            <a:r>
              <a:rPr lang="en-US" sz="2000" b="1" dirty="0" err="1">
                <a:solidFill>
                  <a:srgbClr val="FF0000"/>
                </a:solidFill>
                <a:latin typeface="Lora" panose="02000503000000020004" pitchFamily="2" charset="0"/>
              </a:rPr>
              <a:t>Centerpost</a:t>
            </a:r>
            <a:r>
              <a:rPr lang="en-US" sz="2000" b="1" dirty="0">
                <a:solidFill>
                  <a:srgbClr val="FF0000"/>
                </a:solidFill>
                <a:latin typeface="Lora" panose="02000503000000020004" pitchFamily="2" charset="0"/>
              </a:rPr>
              <a:t> Spherical Torus</a:t>
            </a:r>
          </a:p>
          <a:p>
            <a:endParaRPr lang="en-US" sz="2000" b="1" dirty="0">
              <a:solidFill>
                <a:srgbClr val="FF0000"/>
              </a:solidFill>
              <a:latin typeface="Lora" panose="02000503000000020004" pitchFamily="2" charset="0"/>
            </a:endParaRPr>
          </a:p>
          <a:p>
            <a:r>
              <a:rPr lang="it-IT" sz="2000" b="1" dirty="0">
                <a:latin typeface="Lora" panose="02000503000000020004" pitchFamily="2" charset="77"/>
              </a:rPr>
              <a:t>• </a:t>
            </a:r>
            <a:r>
              <a:rPr lang="it-IT" sz="2000" b="1" dirty="0" err="1">
                <a:latin typeface="Lora" panose="02000503000000020004" pitchFamily="2" charset="77"/>
              </a:rPr>
              <a:t>Why</a:t>
            </a:r>
            <a:r>
              <a:rPr lang="it-IT" sz="2000" b="1" dirty="0">
                <a:latin typeface="Lora" panose="02000503000000020004" pitchFamily="2" charset="77"/>
              </a:rPr>
              <a:t> to </a:t>
            </a:r>
            <a:r>
              <a:rPr lang="it-IT" sz="2000" b="1" dirty="0" err="1">
                <a:latin typeface="Lora" panose="02000503000000020004" pitchFamily="2" charset="77"/>
              </a:rPr>
              <a:t>explore</a:t>
            </a:r>
            <a:r>
              <a:rPr lang="it-IT" sz="2000" b="1" dirty="0">
                <a:latin typeface="Lora" panose="02000503000000020004" pitchFamily="2" charset="77"/>
              </a:rPr>
              <a:t> a new </a:t>
            </a:r>
            <a:r>
              <a:rPr lang="it-IT" sz="2000" b="1" dirty="0" err="1">
                <a:latin typeface="Lora" panose="02000503000000020004" pitchFamily="2" charset="77"/>
              </a:rPr>
              <a:t>magnetic</a:t>
            </a:r>
            <a:r>
              <a:rPr lang="it-IT" sz="2000" b="1" dirty="0">
                <a:latin typeface="Lora" panose="02000503000000020004" pitchFamily="2" charset="77"/>
              </a:rPr>
              <a:t> </a:t>
            </a:r>
            <a:r>
              <a:rPr lang="it-IT" sz="2000" b="1" dirty="0" err="1">
                <a:latin typeface="Lora" panose="02000503000000020004" pitchFamily="2" charset="77"/>
              </a:rPr>
              <a:t>confinement</a:t>
            </a:r>
            <a:r>
              <a:rPr lang="it-IT" sz="2000" b="1" dirty="0">
                <a:latin typeface="Lora" panose="02000503000000020004" pitchFamily="2" charset="77"/>
              </a:rPr>
              <a:t> </a:t>
            </a:r>
            <a:r>
              <a:rPr lang="it-IT" sz="2000" b="1" dirty="0" err="1">
                <a:latin typeface="Lora" panose="02000503000000020004" pitchFamily="2" charset="77"/>
              </a:rPr>
              <a:t>device</a:t>
            </a:r>
            <a:r>
              <a:rPr lang="it-IT" sz="2000" b="1" dirty="0">
                <a:latin typeface="Lora" panose="02000503000000020004" pitchFamily="2" charset="77"/>
              </a:rPr>
              <a:t>?</a:t>
            </a:r>
            <a:endParaRPr lang="it-IT" sz="2000" dirty="0">
              <a:latin typeface="Lora" panose="02000503000000020004" pitchFamily="2" charset="77"/>
            </a:endParaRPr>
          </a:p>
          <a:p>
            <a:endParaRPr lang="en-US" sz="2000" b="1" i="1" dirty="0">
              <a:latin typeface="Lora" panose="02000503000000020004" pitchFamily="2" charset="0"/>
            </a:endParaRPr>
          </a:p>
          <a:p>
            <a:r>
              <a:rPr lang="en-US" sz="2000" b="1" dirty="0">
                <a:latin typeface="Lora" panose="02000503000000020004" pitchFamily="2" charset="0"/>
              </a:rPr>
              <a:t>• 2 experimental Phases; Phase-1: </a:t>
            </a:r>
            <a:r>
              <a:rPr lang="en-US" sz="2000" b="1" dirty="0">
                <a:solidFill>
                  <a:srgbClr val="FF0000"/>
                </a:solidFill>
                <a:latin typeface="Lora" panose="02000503000000020004" pitchFamily="2" charset="0"/>
              </a:rPr>
              <a:t>struggle with           boundary conditions</a:t>
            </a:r>
          </a:p>
          <a:p>
            <a:endParaRPr lang="en-US" sz="2000" b="1" dirty="0">
              <a:latin typeface="Lora" panose="02000503000000020004" pitchFamily="2" charset="0"/>
            </a:endParaRPr>
          </a:p>
          <a:p>
            <a:r>
              <a:rPr lang="en-US" sz="2000" b="1" dirty="0">
                <a:latin typeface="Lora" panose="02000503000000020004" pitchFamily="2" charset="0"/>
              </a:rPr>
              <a:t>• Phase-1 finished in 2018: </a:t>
            </a:r>
            <a:r>
              <a:rPr lang="en-US" sz="2000" b="1" dirty="0">
                <a:solidFill>
                  <a:srgbClr val="FF0000"/>
                </a:solidFill>
                <a:latin typeface="Lora" panose="02000503000000020004" pitchFamily="2" charset="0"/>
              </a:rPr>
              <a:t>a rotating high-density Plasma-</a:t>
            </a:r>
            <a:r>
              <a:rPr lang="en-US" sz="2000" b="1" dirty="0" err="1">
                <a:solidFill>
                  <a:srgbClr val="FF0000"/>
                </a:solidFill>
                <a:latin typeface="Lora" panose="02000503000000020004" pitchFamily="2" charset="0"/>
              </a:rPr>
              <a:t>Centerpost</a:t>
            </a:r>
            <a:endParaRPr lang="en-US" sz="2000" b="1" dirty="0">
              <a:solidFill>
                <a:srgbClr val="FF0000"/>
              </a:solidFill>
              <a:latin typeface="Lora" panose="02000503000000020004" pitchFamily="2" charset="0"/>
            </a:endParaRPr>
          </a:p>
          <a:p>
            <a:endParaRPr lang="en-US" sz="2000" b="1" dirty="0">
              <a:latin typeface="Lora" panose="02000503000000020004" pitchFamily="2" charset="0"/>
            </a:endParaRPr>
          </a:p>
          <a:p>
            <a:r>
              <a:rPr lang="en-US" sz="2000" b="1" dirty="0">
                <a:latin typeface="Lora" panose="02000503000000020004" pitchFamily="2" charset="77"/>
              </a:rPr>
              <a:t>• Around the </a:t>
            </a:r>
            <a:r>
              <a:rPr lang="en-US" sz="2000" b="1" dirty="0" err="1">
                <a:latin typeface="Lora" panose="02000503000000020004" pitchFamily="2" charset="77"/>
              </a:rPr>
              <a:t>I</a:t>
            </a:r>
            <a:r>
              <a:rPr lang="en-US" sz="2000" b="1" baseline="-25000" dirty="0" err="1">
                <a:latin typeface="Lora" panose="02000503000000020004" pitchFamily="2" charset="77"/>
              </a:rPr>
              <a:t>e</a:t>
            </a:r>
            <a:r>
              <a:rPr lang="en-US" sz="2000" b="1" dirty="0">
                <a:latin typeface="Lora" panose="02000503000000020004" pitchFamily="2" charset="77"/>
              </a:rPr>
              <a:t>=10 kA Plasma-</a:t>
            </a:r>
            <a:r>
              <a:rPr lang="en-US" sz="2000" b="1" dirty="0" err="1">
                <a:latin typeface="Lora" panose="02000503000000020004" pitchFamily="2" charset="77"/>
              </a:rPr>
              <a:t>Centerpost</a:t>
            </a:r>
            <a:r>
              <a:rPr lang="en-US" sz="2000" b="1" dirty="0">
                <a:latin typeface="Lora" panose="02000503000000020004" pitchFamily="2" charset="77"/>
              </a:rPr>
              <a:t>, again in 2018</a:t>
            </a:r>
          </a:p>
          <a:p>
            <a:r>
              <a:rPr lang="en-US" sz="2000" b="1" dirty="0">
                <a:solidFill>
                  <a:srgbClr val="FF0000"/>
                </a:solidFill>
                <a:latin typeface="Lora" panose="02000503000000020004" pitchFamily="2" charset="77"/>
              </a:rPr>
              <a:t>Confined Plasma-Tori have been produced with toroidal currents up to I</a:t>
            </a:r>
            <a:r>
              <a:rPr lang="en-US" sz="2000" b="1" baseline="-25000" dirty="0">
                <a:solidFill>
                  <a:srgbClr val="FF0000"/>
                </a:solidFill>
                <a:latin typeface="Lora" panose="02000503000000020004" pitchFamily="2" charset="77"/>
              </a:rPr>
              <a:t>ST</a:t>
            </a:r>
            <a:r>
              <a:rPr lang="en-US" sz="2000" b="1" dirty="0">
                <a:solidFill>
                  <a:srgbClr val="FF0000"/>
                </a:solidFill>
                <a:latin typeface="Lora" panose="02000503000000020004" pitchFamily="2" charset="77"/>
              </a:rPr>
              <a:t>=7 kA, always endowed with a </a:t>
            </a:r>
            <a:r>
              <a:rPr lang="en-US" sz="2000" b="1" dirty="0" err="1">
                <a:solidFill>
                  <a:srgbClr val="FF0000"/>
                </a:solidFill>
                <a:latin typeface="Lora" panose="02000503000000020004" pitchFamily="2" charset="77"/>
              </a:rPr>
              <a:t>divertor</a:t>
            </a:r>
            <a:endParaRPr lang="en-US" sz="2000" b="1" dirty="0">
              <a:solidFill>
                <a:srgbClr val="FF0000"/>
              </a:solidFill>
              <a:latin typeface="Lora" panose="02000503000000020004" pitchFamily="2" charset="77"/>
            </a:endParaRPr>
          </a:p>
          <a:p>
            <a:endParaRPr lang="en-US" sz="2000" b="1" dirty="0">
              <a:latin typeface="Lora" panose="02000503000000020004" pitchFamily="2" charset="77"/>
            </a:endParaRPr>
          </a:p>
          <a:p>
            <a:r>
              <a:rPr lang="en-US" sz="2000" b="1" dirty="0">
                <a:latin typeface="Lora" panose="02000503000000020004" pitchFamily="2" charset="77"/>
              </a:rPr>
              <a:t>• A steady-state current drive is provided to a </a:t>
            </a:r>
            <a:r>
              <a:rPr lang="en-US" sz="2000" b="1" dirty="0">
                <a:latin typeface="Lora" panose="02000503000000020004" pitchFamily="2" charset="0"/>
              </a:rPr>
              <a:t>high-density Plasma by </a:t>
            </a:r>
            <a:r>
              <a:rPr lang="en-US" sz="2000" b="1" dirty="0">
                <a:solidFill>
                  <a:srgbClr val="FF0000"/>
                </a:solidFill>
                <a:latin typeface="Lora" panose="02000503000000020004" pitchFamily="2" charset="77"/>
              </a:rPr>
              <a:t>magnetic reconnections, transferring the plasma current from the Plasma-</a:t>
            </a:r>
            <a:r>
              <a:rPr lang="en-US" sz="2000" b="1" dirty="0" err="1">
                <a:solidFill>
                  <a:srgbClr val="FF0000"/>
                </a:solidFill>
                <a:latin typeface="Lora" panose="02000503000000020004" pitchFamily="2" charset="77"/>
              </a:rPr>
              <a:t>Centerpost</a:t>
            </a:r>
            <a:r>
              <a:rPr lang="en-US" sz="2000" b="1" dirty="0">
                <a:solidFill>
                  <a:srgbClr val="FF0000"/>
                </a:solidFill>
                <a:latin typeface="Lora" panose="02000503000000020004" pitchFamily="2" charset="77"/>
              </a:rPr>
              <a:t> to the Plasma-Torus</a:t>
            </a:r>
            <a:endParaRPr lang="en-US" sz="2000" b="1" dirty="0">
              <a:latin typeface="Lora" panose="02000503000000020004" pitchFamily="2" charset="77"/>
            </a:endParaRPr>
          </a:p>
        </p:txBody>
      </p:sp>
      <p:graphicFrame>
        <p:nvGraphicFramePr>
          <p:cNvPr id="5" name="Object 4">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6A438CE9-2F70-FD40-B9C0-46F440B29F69}"/>
              </a:ext>
            </a:extLst>
          </p:cNvPr>
          <p:cNvGraphicFramePr>
            <a:graphicFrameLocks noChangeAspect="1"/>
          </p:cNvGraphicFramePr>
          <p:nvPr>
            <p:extLst>
              <p:ext uri="{D42A27DB-BD31-4B8C-83A1-F6EECF244321}">
                <p14:mod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1887259773"/>
              </p:ext>
            </p:extLst>
          </p:nvPr>
        </p:nvGraphicFramePr>
        <p:xfrm>
          <a:off x="5832000" y="3070800"/>
          <a:ext cx="685800" cy="337147"/>
        </p:xfrm>
        <a:graphic>
          <a:graphicData uri="http://schemas.openxmlformats.org/presentationml/2006/ole">
            <p:oleObj spid="_x0000_s36980" name="Equation" r:id="rId3" imgW="533400" imgH="241300" progId="Equation.DSMT4">
              <p:embed/>
            </p:oleObj>
          </a:graphicData>
        </a:graphic>
      </p:graphicFrame>
      <p:pic>
        <p:nvPicPr>
          <p:cNvPr id="6" name="Picture 5">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CAC2D3A3-77A9-BA46-A0BD-66EF69E51FC2}"/>
              </a:ext>
            </a:extLst>
          </p:cNvPr>
          <p:cNvPicPr>
            <a:picLocks noChangeAspect="1"/>
          </p:cNvPicPr>
          <p:nvPr/>
        </p:nvPicPr>
        <p:blipFill>
          <a:blip r:embed="rId4"/>
          <a:stretch>
            <a:fillRect/>
          </a:stretch>
        </p:blipFill>
        <p:spPr>
          <a:xfrm rot="20811254">
            <a:off x="6949492" y="105159"/>
            <a:ext cx="1788519" cy="1680757"/>
          </a:xfrm>
          <a:prstGeom prst="rect">
            <a:avLst/>
          </a:prstGeom>
        </p:spPr>
      </p:pic>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2344495658"/>
      </p:ext>
    </p:extLst>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30" name="Picture 29">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B616E6F7-4E7E-524C-977E-D55E935326AA}"/>
              </a:ext>
            </a:extLst>
          </p:cNvPr>
          <p:cNvPicPr>
            <a:picLocks noChangeAspect="1"/>
          </p:cNvPicPr>
          <p:nvPr/>
        </p:nvPicPr>
        <p:blipFill>
          <a:blip r:embed="rId2"/>
          <a:stretch>
            <a:fillRect/>
          </a:stretch>
        </p:blipFill>
        <p:spPr>
          <a:xfrm>
            <a:off x="5400137" y="1258373"/>
            <a:ext cx="3667663" cy="2089471"/>
          </a:xfrm>
          <a:prstGeom prst="rect">
            <a:avLst/>
          </a:prstGeom>
        </p:spPr>
      </p:pic>
      <p:sp>
        <p:nvSpPr>
          <p:cNvPr id="32" name="TextBox 12">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EF8AFA59-B7EC-2942-A14A-8B093F1271F1}"/>
              </a:ext>
            </a:extLst>
          </p:cNvPr>
          <p:cNvSpPr txBox="1">
            <a:spLocks noChangeArrowheads="1"/>
          </p:cNvSpPr>
          <p:nvPr/>
        </p:nvSpPr>
        <p:spPr bwMode="auto">
          <a:xfrm>
            <a:off x="1990084" y="0"/>
            <a:ext cx="6239516" cy="523220"/>
          </a:xfrm>
          <a:prstGeom prst="rect">
            <a:avLst/>
          </a:prstGeom>
          <a:noFill/>
          <a:ln w="9525">
            <a:noFill/>
            <a:miter lim="800000"/>
            <a:headEnd/>
            <a:tailEnd/>
          </a:ln>
        </p:spPr>
        <p:txBody>
          <a:bodyPr wrap="square">
            <a:spAutoFit/>
          </a:bodyPr>
          <a:lstStyle/>
          <a:p>
            <a:pPr algn="l">
              <a:defRPr/>
            </a:pPr>
            <a:r>
              <a:rPr lang="en-US" sz="2800" b="1" dirty="0">
                <a:solidFill>
                  <a:schemeClr val="accent6">
                    <a:lumMod val="75000"/>
                  </a:schemeClr>
                </a:solidFill>
                <a:effectLst>
                  <a:outerShdw blurRad="50800" dist="38100" dir="2700000" algn="tl" rotWithShape="0">
                    <a:srgbClr val="000000">
                      <a:alpha val="43000"/>
                    </a:srgbClr>
                  </a:outerShdw>
                </a:effectLst>
                <a:latin typeface="Lora" panose="02000503000000020004" pitchFamily="2" charset="0"/>
                <a:ea typeface="ＭＳ Ｐゴシック" pitchFamily="34" charset="-128"/>
              </a:rPr>
              <a:t>First Magnetic Confinement basics</a:t>
            </a:r>
          </a:p>
        </p:txBody>
      </p:sp>
      <p:pic>
        <p:nvPicPr>
          <p:cNvPr id="33" name="Picture 32">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398DAF1D-2FDD-3749-986D-F2FDF34E8E70}"/>
              </a:ext>
            </a:extLst>
          </p:cNvPr>
          <p:cNvPicPr>
            <a:picLocks noChangeAspect="1"/>
          </p:cNvPicPr>
          <p:nvPr/>
        </p:nvPicPr>
        <p:blipFill>
          <a:blip r:embed="rId3" cstate="print">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tretch>
            <a:fillRect/>
          </a:stretch>
        </p:blipFill>
        <p:spPr>
          <a:xfrm>
            <a:off x="3429000" y="5113783"/>
            <a:ext cx="5684755" cy="1714065"/>
          </a:xfrm>
          <a:prstGeom prst="rect">
            <a:avLst/>
          </a:prstGeom>
        </p:spPr>
      </p:pic>
      <p:sp>
        <p:nvSpPr>
          <p:cNvPr id="34" name="Rectangle 2">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34B9239D-A215-AD45-905B-C740B1C610BD}"/>
              </a:ext>
            </a:extLst>
          </p:cNvPr>
          <p:cNvSpPr txBox="1">
            <a:spLocks noChangeArrowheads="1"/>
          </p:cNvSpPr>
          <p:nvPr/>
        </p:nvSpPr>
        <p:spPr>
          <a:xfrm>
            <a:off x="1549361" y="3856729"/>
            <a:ext cx="7517395" cy="1444341"/>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lnSpc>
                <a:spcPct val="120000"/>
              </a:lnSpc>
            </a:pPr>
            <a:r>
              <a:rPr lang="en-US" sz="2400" b="1" i="1">
                <a:solidFill>
                  <a:srgbClr val="05508F"/>
                </a:solidFill>
                <a:latin typeface="Lora" panose="02000503000000020004" pitchFamily="2" charset="0"/>
              </a:rPr>
              <a:t>wind the magnetic field in the poloidal direction </a:t>
            </a:r>
            <a:br>
              <a:rPr lang="en-US" sz="2400" b="1" i="1">
                <a:solidFill>
                  <a:srgbClr val="05508F"/>
                </a:solidFill>
                <a:latin typeface="Lora" panose="02000503000000020004" pitchFamily="2" charset="0"/>
              </a:rPr>
            </a:br>
            <a:r>
              <a:rPr lang="en-US" sz="2400" b="1" i="1">
                <a:solidFill>
                  <a:srgbClr val="05508F"/>
                </a:solidFill>
                <a:latin typeface="Lora" panose="02000503000000020004" pitchFamily="2" charset="0"/>
              </a:rPr>
              <a:t>    				to contrast particle drifts </a:t>
            </a:r>
            <a:endParaRPr lang="en-US" sz="2400" b="1" i="1" dirty="0">
              <a:solidFill>
                <a:srgbClr val="000000"/>
              </a:solidFill>
              <a:latin typeface="Lora" panose="02000503000000020004" pitchFamily="2" charset="0"/>
              <a:ea typeface="ＭＳ Ｐゴシック" charset="0"/>
              <a:cs typeface="ＭＳ Ｐゴシック" charset="0"/>
            </a:endParaRPr>
          </a:p>
        </p:txBody>
      </p:sp>
      <p:pic>
        <p:nvPicPr>
          <p:cNvPr id="35" name="Picture 10">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97192251-8164-7142-AC9A-C2CD107C474F}"/>
              </a:ext>
            </a:extLst>
          </p:cNvPr>
          <p:cNvPicPr>
            <a:picLocks noChangeAspect="1" noChangeArrowheads="1"/>
          </p:cNvPicPr>
          <p:nvPr/>
        </p:nvPicPr>
        <p:blipFill>
          <a:blip r:embed="rId4">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rcRect/>
          <a:stretch>
            <a:fillRect/>
          </a:stretch>
        </p:blipFill>
        <p:spPr bwMode="auto">
          <a:xfrm rot="10800000">
            <a:off x="10670" y="5301070"/>
            <a:ext cx="1821135" cy="1507946"/>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chemeClr val="accent1"/>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chemeClr val="tx1"/>
                </a:solidFill>
                <a:miter lim="800000"/>
                <a:headEnd/>
                <a:tailEnd/>
              </a14:hiddenLine>
            </a:ext>
          </a:extLst>
        </p:spPr>
      </p:pic>
      <p:pic>
        <p:nvPicPr>
          <p:cNvPr id="36" name="Picture 11">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E6EFFDE9-6D43-174B-9DB0-1C3E3C4D5920}"/>
              </a:ext>
            </a:extLst>
          </p:cNvPr>
          <p:cNvPicPr>
            <a:picLocks noChangeAspect="1" noChangeArrowheads="1"/>
          </p:cNvPicPr>
          <p:nvPr/>
        </p:nvPicPr>
        <p:blipFill>
          <a:blip r:embed="rId5">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rcRect/>
          <a:stretch>
            <a:fillRect/>
          </a:stretch>
        </p:blipFill>
        <p:spPr bwMode="auto">
          <a:xfrm rot="10800000">
            <a:off x="1784173" y="5301070"/>
            <a:ext cx="1623056" cy="1507946"/>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chemeClr val="accent1"/>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chemeClr val="tx1"/>
                </a:solidFill>
                <a:miter lim="800000"/>
                <a:headEnd/>
                <a:tailEnd/>
              </a14:hiddenLine>
            </a:ext>
          </a:extLst>
        </p:spPr>
      </p:pic>
      <p:sp>
        <p:nvSpPr>
          <p:cNvPr id="37" name="TextBox 36">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7A5BA589-1502-5B46-9A0F-CED6A958FEED}"/>
              </a:ext>
            </a:extLst>
          </p:cNvPr>
          <p:cNvSpPr txBox="1"/>
          <p:nvPr/>
        </p:nvSpPr>
        <p:spPr>
          <a:xfrm>
            <a:off x="-9915" y="4687669"/>
            <a:ext cx="3189784" cy="584775"/>
          </a:xfrm>
          <a:prstGeom prst="rect">
            <a:avLst/>
          </a:prstGeom>
          <a:noFill/>
        </p:spPr>
        <p:txBody>
          <a:bodyPr wrap="none" rtlCol="0">
            <a:spAutoFit/>
          </a:bodyPr>
          <a:lstStyle/>
          <a:p>
            <a:r>
              <a:rPr lang="en-US" sz="1600" b="1" i="1">
                <a:latin typeface="Lora" panose="02000503000000020004" pitchFamily="2" charset="0"/>
              </a:rPr>
              <a:t>Poloidal field drifts for particles</a:t>
            </a:r>
          </a:p>
          <a:p>
            <a:r>
              <a:rPr lang="en-US" sz="1600" b="1" i="1">
                <a:latin typeface="Lora" panose="02000503000000020004" pitchFamily="2" charset="0"/>
              </a:rPr>
              <a:t>           trapped    &amp;   circulating</a:t>
            </a:r>
          </a:p>
        </p:txBody>
      </p:sp>
      <p:sp>
        <p:nvSpPr>
          <p:cNvPr id="38" name="TextBox 37">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FA75A8EE-8FC2-B14D-843D-E0C23644A14B}"/>
              </a:ext>
            </a:extLst>
          </p:cNvPr>
          <p:cNvSpPr txBox="1"/>
          <p:nvPr/>
        </p:nvSpPr>
        <p:spPr>
          <a:xfrm>
            <a:off x="0" y="1829591"/>
            <a:ext cx="1685077" cy="646331"/>
          </a:xfrm>
          <a:prstGeom prst="rect">
            <a:avLst/>
          </a:prstGeom>
          <a:noFill/>
        </p:spPr>
        <p:txBody>
          <a:bodyPr wrap="none" rtlCol="0">
            <a:spAutoFit/>
          </a:bodyPr>
          <a:lstStyle/>
          <a:p>
            <a:pPr algn="r"/>
            <a:r>
              <a:rPr lang="en-US" b="1" dirty="0">
                <a:solidFill>
                  <a:srgbClr val="0000FF"/>
                </a:solidFill>
                <a:latin typeface="Lora" panose="02000503000000020004" pitchFamily="2" charset="0"/>
              </a:rPr>
              <a:t>e.g.     e</a:t>
            </a:r>
            <a:r>
              <a:rPr lang="en-US" b="1" baseline="30000" dirty="0">
                <a:solidFill>
                  <a:srgbClr val="0000FF"/>
                </a:solidFill>
                <a:latin typeface="Lora" panose="02000503000000020004" pitchFamily="2" charset="0"/>
              </a:rPr>
              <a:t>-</a:t>
            </a:r>
            <a:r>
              <a:rPr lang="en-US" b="1" dirty="0">
                <a:solidFill>
                  <a:srgbClr val="000000"/>
                </a:solidFill>
                <a:latin typeface="Lora" panose="02000503000000020004" pitchFamily="2" charset="0"/>
              </a:rPr>
              <a:t> </a:t>
            </a:r>
            <a:r>
              <a:rPr lang="en-US" b="1" dirty="0">
                <a:solidFill>
                  <a:srgbClr val="0000FF"/>
                </a:solidFill>
                <a:latin typeface="Lora" panose="02000503000000020004" pitchFamily="2" charset="0"/>
                <a:ea typeface="华文细黑"/>
                <a:cs typeface="华文细黑"/>
              </a:rPr>
              <a:t>→</a:t>
            </a:r>
            <a:r>
              <a:rPr lang="en-US" b="1" dirty="0">
                <a:solidFill>
                  <a:srgbClr val="0000FF"/>
                </a:solidFill>
                <a:latin typeface="Lora" panose="02000503000000020004" pitchFamily="2" charset="0"/>
              </a:rPr>
              <a:t> up</a:t>
            </a:r>
            <a:endParaRPr lang="en-US" dirty="0">
              <a:solidFill>
                <a:srgbClr val="000000"/>
              </a:solidFill>
              <a:latin typeface="Lora" panose="02000503000000020004" pitchFamily="2" charset="0"/>
            </a:endParaRPr>
          </a:p>
          <a:p>
            <a:pPr algn="r"/>
            <a:r>
              <a:rPr lang="en-US" b="1" dirty="0">
                <a:solidFill>
                  <a:srgbClr val="7C9B4C"/>
                </a:solidFill>
                <a:latin typeface="Lora" panose="02000503000000020004" pitchFamily="2" charset="0"/>
              </a:rPr>
              <a:t>ions</a:t>
            </a:r>
            <a:r>
              <a:rPr lang="en-US" b="1" baseline="30000" dirty="0">
                <a:solidFill>
                  <a:srgbClr val="7C9B4C"/>
                </a:solidFill>
                <a:latin typeface="Lora" panose="02000503000000020004" pitchFamily="2" charset="0"/>
              </a:rPr>
              <a:t>+</a:t>
            </a:r>
            <a:r>
              <a:rPr lang="en-US" b="1" dirty="0">
                <a:solidFill>
                  <a:srgbClr val="AED96A"/>
                </a:solidFill>
                <a:latin typeface="Lora" panose="02000503000000020004" pitchFamily="2" charset="0"/>
              </a:rPr>
              <a:t> </a:t>
            </a:r>
            <a:r>
              <a:rPr lang="en-US" b="1" dirty="0">
                <a:solidFill>
                  <a:srgbClr val="008000"/>
                </a:solidFill>
                <a:latin typeface="Lora" panose="02000503000000020004" pitchFamily="2" charset="0"/>
                <a:ea typeface="华文细黑"/>
                <a:cs typeface="华文细黑"/>
              </a:rPr>
              <a:t>→</a:t>
            </a:r>
            <a:r>
              <a:rPr lang="en-US" b="1" dirty="0">
                <a:solidFill>
                  <a:srgbClr val="7C9B4C"/>
                </a:solidFill>
                <a:latin typeface="Lora" panose="02000503000000020004" pitchFamily="2" charset="0"/>
              </a:rPr>
              <a:t> down</a:t>
            </a:r>
            <a:endParaRPr lang="en-US" dirty="0">
              <a:latin typeface="Lora" panose="02000503000000020004" pitchFamily="2" charset="0"/>
            </a:endParaRPr>
          </a:p>
        </p:txBody>
      </p:sp>
      <p:pic>
        <p:nvPicPr>
          <p:cNvPr id="39" name="Picture 38">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7DDAF643-93E5-624D-95D5-D5D5C30C3594}"/>
              </a:ext>
            </a:extLst>
          </p:cNvPr>
          <p:cNvPicPr>
            <a:picLocks noChangeAspect="1"/>
          </p:cNvPicPr>
          <p:nvPr/>
        </p:nvPicPr>
        <p:blipFill>
          <a:blip r:embed="rId6">
            <a:alphaModFix/>
          </a:blip>
          <a:stretch>
            <a:fillRect/>
          </a:stretch>
        </p:blipFill>
        <p:spPr>
          <a:xfrm>
            <a:off x="1752600" y="845884"/>
            <a:ext cx="3527578" cy="2851185"/>
          </a:xfrm>
          <a:prstGeom prst="rect">
            <a:avLst/>
          </a:prstGeom>
        </p:spPr>
      </p:pic>
      <p:sp>
        <p:nvSpPr>
          <p:cNvPr id="40" name="TextBox 39">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7B94608B-04B2-8943-8B29-3BAC67974C46}"/>
              </a:ext>
            </a:extLst>
          </p:cNvPr>
          <p:cNvSpPr txBox="1"/>
          <p:nvPr/>
        </p:nvSpPr>
        <p:spPr>
          <a:xfrm>
            <a:off x="-27382" y="3115270"/>
            <a:ext cx="2749214" cy="923330"/>
          </a:xfrm>
          <a:prstGeom prst="rect">
            <a:avLst/>
          </a:prstGeom>
          <a:noFill/>
        </p:spPr>
        <p:txBody>
          <a:bodyPr wrap="none" rtlCol="0">
            <a:spAutoFit/>
          </a:bodyPr>
          <a:lstStyle/>
          <a:p>
            <a:r>
              <a:rPr lang="en-US" dirty="0" err="1">
                <a:latin typeface="Lora" panose="02000503000000020004" pitchFamily="2" charset="0"/>
              </a:rPr>
              <a:t>Toroidal</a:t>
            </a:r>
            <a:r>
              <a:rPr lang="en-US" dirty="0">
                <a:latin typeface="Lora" panose="02000503000000020004" pitchFamily="2" charset="0"/>
              </a:rPr>
              <a:t> magnetic trap: </a:t>
            </a:r>
            <a:endParaRPr lang="en-US" b="1" dirty="0">
              <a:latin typeface="Lora" panose="02000503000000020004" pitchFamily="2" charset="0"/>
            </a:endParaRPr>
          </a:p>
          <a:p>
            <a:r>
              <a:rPr lang="en-US" b="1" dirty="0">
                <a:latin typeface="Lora" panose="02000503000000020004" pitchFamily="2" charset="0"/>
              </a:rPr>
              <a:t>the </a:t>
            </a:r>
            <a:r>
              <a:rPr lang="en-US" b="1" dirty="0">
                <a:solidFill>
                  <a:srgbClr val="000000"/>
                </a:solidFill>
                <a:latin typeface="Lora" panose="02000503000000020004" pitchFamily="2" charset="0"/>
              </a:rPr>
              <a:t>inhomogeneous </a:t>
            </a:r>
            <a:r>
              <a:rPr lang="en-US" b="1" dirty="0">
                <a:solidFill>
                  <a:srgbClr val="B33F40"/>
                </a:solidFill>
                <a:latin typeface="Lora" panose="02000503000000020004" pitchFamily="2" charset="0"/>
              </a:rPr>
              <a:t>B</a:t>
            </a:r>
            <a:r>
              <a:rPr lang="en-US" b="1" dirty="0">
                <a:solidFill>
                  <a:srgbClr val="000000"/>
                </a:solidFill>
                <a:latin typeface="Lora" panose="02000503000000020004" pitchFamily="2" charset="0"/>
              </a:rPr>
              <a:t> </a:t>
            </a:r>
          </a:p>
          <a:p>
            <a:r>
              <a:rPr lang="en-US" b="1" dirty="0">
                <a:solidFill>
                  <a:srgbClr val="000000"/>
                </a:solidFill>
                <a:latin typeface="Lora" panose="02000503000000020004" pitchFamily="2" charset="0"/>
              </a:rPr>
              <a:t>separates charges</a:t>
            </a:r>
          </a:p>
        </p:txBody>
      </p:sp>
      <p:cxnSp>
        <p:nvCxnSpPr>
          <p:cNvPr id="41" name="Straight Arrow Connector 40">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429F531D-A3CA-0247-A502-A02B752E53E3}"/>
              </a:ext>
            </a:extLst>
          </p:cNvPr>
          <p:cNvCxnSpPr/>
          <p:nvPr/>
        </p:nvCxnSpPr>
        <p:spPr>
          <a:xfrm flipV="1">
            <a:off x="2888579" y="3193233"/>
            <a:ext cx="509094" cy="535622"/>
          </a:xfrm>
          <a:prstGeom prst="straightConnector1">
            <a:avLst/>
          </a:prstGeom>
          <a:ln>
            <a:solidFill>
              <a:schemeClr val="accent2">
                <a:lumMod val="75000"/>
              </a:schemeClr>
            </a:solidFill>
            <a:tailEnd type="arrow"/>
          </a:ln>
        </p:spPr>
        <p:style>
          <a:lnRef idx="2">
            <a:schemeClr val="accent1"/>
          </a:lnRef>
          <a:fillRef idx="0">
            <a:schemeClr val="accent1"/>
          </a:fillRef>
          <a:effectRef idx="1">
            <a:schemeClr val="accent1"/>
          </a:effectRef>
          <a:fontRef idx="minor">
            <a:schemeClr val="tx1"/>
          </a:fontRef>
        </p:style>
      </p:cxnSp>
      <p:sp>
        <p:nvSpPr>
          <p:cNvPr id="42" name="Rectangle 41">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2F1E4EDA-2003-F94B-A12E-EC2E707DF921}"/>
              </a:ext>
            </a:extLst>
          </p:cNvPr>
          <p:cNvSpPr/>
          <p:nvPr/>
        </p:nvSpPr>
        <p:spPr>
          <a:xfrm rot="18812232">
            <a:off x="2500753" y="3215235"/>
            <a:ext cx="927633" cy="338554"/>
          </a:xfrm>
          <a:prstGeom prst="rect">
            <a:avLst/>
          </a:prstGeom>
        </p:spPr>
        <p:txBody>
          <a:bodyPr wrap="none">
            <a:spAutoFit/>
          </a:bodyPr>
          <a:lstStyle/>
          <a:p>
            <a:r>
              <a:rPr lang="en-US" sz="1600" b="1" dirty="0">
                <a:solidFill>
                  <a:srgbClr val="B33F40"/>
                </a:solidFill>
                <a:latin typeface="Calibri" pitchFamily="-107" charset="0"/>
              </a:rPr>
              <a:t>B</a:t>
            </a:r>
            <a:r>
              <a:rPr lang="en-US" sz="1200" b="1" dirty="0">
                <a:solidFill>
                  <a:srgbClr val="B33F40"/>
                </a:solidFill>
                <a:latin typeface="Calibri" pitchFamily="-107" charset="0"/>
              </a:rPr>
              <a:t> increases</a:t>
            </a:r>
            <a:endParaRPr lang="en-US" sz="1200" b="1" dirty="0"/>
          </a:p>
        </p:txBody>
      </p:sp>
      <p:pic>
        <p:nvPicPr>
          <p:cNvPr id="3" name="Picture 2">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27A1516A-D604-3C4F-BDC9-2B41F36DF0C7}"/>
              </a:ext>
            </a:extLst>
          </p:cNvPr>
          <p:cNvPicPr>
            <a:picLocks noChangeAspect="1"/>
          </p:cNvPicPr>
          <p:nvPr/>
        </p:nvPicPr>
        <p:blipFill>
          <a:blip r:embed="rId7"/>
          <a:stretch>
            <a:fillRect/>
          </a:stretch>
        </p:blipFill>
        <p:spPr>
          <a:xfrm>
            <a:off x="30938" y="0"/>
            <a:ext cx="1959145" cy="1510485"/>
          </a:xfrm>
          <a:prstGeom prst="rect">
            <a:avLst/>
          </a:prstGeom>
        </p:spPr>
      </p:pic>
      <p:sp>
        <p:nvSpPr>
          <p:cNvPr id="16" name="TextBox 15">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FB3FAF9E-B928-DF41-B5E4-FB3BFB5ACC08}"/>
              </a:ext>
            </a:extLst>
          </p:cNvPr>
          <p:cNvSpPr txBox="1"/>
          <p:nvPr/>
        </p:nvSpPr>
        <p:spPr>
          <a:xfrm>
            <a:off x="5334000" y="3316069"/>
            <a:ext cx="3388235" cy="646331"/>
          </a:xfrm>
          <a:prstGeom prst="rect">
            <a:avLst/>
          </a:prstGeom>
          <a:noFill/>
        </p:spPr>
        <p:txBody>
          <a:bodyPr wrap="none" rtlCol="0">
            <a:spAutoFit/>
          </a:bodyPr>
          <a:lstStyle/>
          <a:p>
            <a:r>
              <a:rPr lang="en-US" b="1" dirty="0">
                <a:solidFill>
                  <a:srgbClr val="439D61"/>
                </a:solidFill>
                <a:latin typeface="Lora" panose="02000503000000020004" pitchFamily="2" charset="0"/>
              </a:rPr>
              <a:t>E polarization field</a:t>
            </a:r>
            <a:r>
              <a:rPr lang="en-US" dirty="0">
                <a:solidFill>
                  <a:srgbClr val="000000"/>
                </a:solidFill>
                <a:latin typeface="Lora" panose="02000503000000020004" pitchFamily="2" charset="0"/>
              </a:rPr>
              <a:t>,</a:t>
            </a:r>
          </a:p>
          <a:p>
            <a:r>
              <a:rPr lang="en-US" dirty="0">
                <a:solidFill>
                  <a:srgbClr val="000000"/>
                </a:solidFill>
                <a:latin typeface="Lora" panose="02000503000000020004" pitchFamily="2" charset="0"/>
              </a:rPr>
              <a:t>through </a:t>
            </a:r>
            <a:r>
              <a:rPr lang="en-US" b="1" dirty="0">
                <a:solidFill>
                  <a:srgbClr val="439D61"/>
                </a:solidFill>
                <a:latin typeface="Lora" panose="02000503000000020004" pitchFamily="2" charset="0"/>
              </a:rPr>
              <a:t>E</a:t>
            </a:r>
            <a:r>
              <a:rPr lang="en-US" b="1" dirty="0">
                <a:latin typeface="Lora" panose="02000503000000020004" pitchFamily="2" charset="0"/>
                <a:ea typeface="ＭＳ ゴシック"/>
                <a:cs typeface="ＭＳ ゴシック"/>
              </a:rPr>
              <a:t>∧</a:t>
            </a:r>
            <a:r>
              <a:rPr lang="en-US" b="1" dirty="0">
                <a:solidFill>
                  <a:srgbClr val="B33F40"/>
                </a:solidFill>
                <a:latin typeface="Lora" panose="02000503000000020004" pitchFamily="2" charset="0"/>
              </a:rPr>
              <a:t>B</a:t>
            </a:r>
            <a:r>
              <a:rPr lang="en-US" b="1" dirty="0">
                <a:latin typeface="Lora" panose="02000503000000020004" pitchFamily="2" charset="0"/>
              </a:rPr>
              <a:t>, </a:t>
            </a:r>
            <a:r>
              <a:rPr lang="en-US" b="1" dirty="0">
                <a:solidFill>
                  <a:srgbClr val="B03385"/>
                </a:solidFill>
                <a:latin typeface="Lora" panose="02000503000000020004" pitchFamily="2" charset="0"/>
              </a:rPr>
              <a:t>…ejects plasma</a:t>
            </a:r>
            <a:endParaRPr lang="en-US" dirty="0">
              <a:latin typeface="Lora" panose="02000503000000020004" pitchFamily="2" charset="0"/>
            </a:endParaRPr>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223302439"/>
      </p:ext>
    </p:extLst>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extBox 1"/>
          <p:cNvSpPr txBox="1"/>
          <p:nvPr/>
        </p:nvSpPr>
        <p:spPr>
          <a:xfrm>
            <a:off x="0" y="3590092"/>
            <a:ext cx="5410200" cy="707886"/>
          </a:xfrm>
          <a:prstGeom prst="rect">
            <a:avLst/>
          </a:prstGeom>
          <a:noFill/>
          <a:ln>
            <a:solidFill>
              <a:srgbClr val="FFFFFF"/>
            </a:solidFill>
          </a:ln>
        </p:spPr>
        <p:txBody>
          <a:bodyPr wrap="square" rtlCol="0">
            <a:spAutoFit/>
          </a:bodyPr>
          <a:lstStyle/>
          <a:p>
            <a:r>
              <a:rPr lang="en-US" sz="2000" b="1">
                <a:latin typeface="Lora" panose="02000503000000020004" pitchFamily="2" charset="0"/>
              </a:rPr>
              <a:t>(</a:t>
            </a:r>
            <a:r>
              <a:rPr lang="en-US" sz="2000" b="1" dirty="0">
                <a:latin typeface="Lora" panose="02000503000000020004" pitchFamily="2" charset="0"/>
              </a:rPr>
              <a:t>magneto-hydrostatic equilibrium)</a:t>
            </a:r>
            <a:endParaRPr lang="en-US" sz="2000" b="1" dirty="0">
              <a:solidFill>
                <a:srgbClr val="05508F"/>
              </a:solidFill>
              <a:latin typeface="Lora" panose="02000503000000020004" pitchFamily="2" charset="0"/>
            </a:endParaRPr>
          </a:p>
          <a:p>
            <a:r>
              <a:rPr lang="en-US" sz="2000" b="1">
                <a:solidFill>
                  <a:srgbClr val="05508F"/>
                </a:solidFill>
                <a:effectLst>
                  <a:outerShdw blurRad="50800" dist="38100" dir="2700000" algn="tl" rotWithShape="0">
                    <a:srgbClr val="000000">
                      <a:alpha val="43000"/>
                    </a:srgbClr>
                  </a:outerShdw>
                </a:effectLst>
                <a:latin typeface="Lora" panose="02000503000000020004" pitchFamily="2" charset="0"/>
              </a:rPr>
              <a:t>flux </a:t>
            </a:r>
            <a:r>
              <a:rPr lang="en-US" sz="2000" b="1" dirty="0">
                <a:solidFill>
                  <a:srgbClr val="05508F"/>
                </a:solidFill>
                <a:effectLst>
                  <a:outerShdw blurRad="50800" dist="38100" dir="2700000" algn="tl" rotWithShape="0">
                    <a:srgbClr val="000000">
                      <a:alpha val="43000"/>
                    </a:srgbClr>
                  </a:outerShdw>
                </a:effectLst>
                <a:latin typeface="Lora" panose="02000503000000020004" pitchFamily="2" charset="0"/>
              </a:rPr>
              <a:t>(…also </a:t>
            </a:r>
            <a:r>
              <a:rPr lang="en-US" sz="2000" b="1" i="1" dirty="0">
                <a:solidFill>
                  <a:srgbClr val="FF6600"/>
                </a:solidFill>
                <a:effectLst>
                  <a:outerShdw blurRad="50800" dist="38100" dir="2700000" algn="tl" rotWithShape="0">
                    <a:srgbClr val="000000">
                      <a:alpha val="43000"/>
                    </a:srgbClr>
                  </a:outerShdw>
                </a:effectLst>
                <a:latin typeface="Lora" panose="02000503000000020004" pitchFamily="2" charset="0"/>
              </a:rPr>
              <a:t>p</a:t>
            </a:r>
            <a:r>
              <a:rPr lang="en-US" sz="2000" b="1" dirty="0">
                <a:solidFill>
                  <a:srgbClr val="05508F"/>
                </a:solidFill>
                <a:effectLst>
                  <a:outerShdw blurRad="50800" dist="38100" dir="2700000" algn="tl" rotWithShape="0">
                    <a:srgbClr val="000000">
                      <a:alpha val="43000"/>
                    </a:srgbClr>
                  </a:outerShdw>
                </a:effectLst>
                <a:latin typeface="Lora" panose="02000503000000020004" pitchFamily="2" charset="0"/>
              </a:rPr>
              <a:t> &amp; </a:t>
            </a:r>
            <a:r>
              <a:rPr lang="en-US" sz="2000" b="1" i="1" dirty="0">
                <a:solidFill>
                  <a:srgbClr val="A9B32E"/>
                </a:solidFill>
                <a:effectLst>
                  <a:outerShdw blurRad="50800" dist="38100" dir="2700000" algn="tl" rotWithShape="0">
                    <a:srgbClr val="000000">
                      <a:alpha val="43000"/>
                    </a:srgbClr>
                  </a:outerShdw>
                </a:effectLst>
                <a:latin typeface="Lora" panose="02000503000000020004" pitchFamily="2" charset="0"/>
              </a:rPr>
              <a:t>j</a:t>
            </a:r>
            <a:r>
              <a:rPr lang="en-US" sz="2000" i="1" dirty="0">
                <a:solidFill>
                  <a:srgbClr val="C6D037"/>
                </a:solidFill>
                <a:effectLst>
                  <a:outerShdw blurRad="50800" dist="38100" dir="2700000" algn="tl" rotWithShape="0">
                    <a:srgbClr val="000000">
                      <a:alpha val="43000"/>
                    </a:srgbClr>
                  </a:outerShdw>
                </a:effectLst>
                <a:latin typeface="Lora" panose="02000503000000020004" pitchFamily="2" charset="0"/>
              </a:rPr>
              <a:t> </a:t>
            </a:r>
            <a:r>
              <a:rPr lang="en-US" sz="2000" b="1" dirty="0">
                <a:solidFill>
                  <a:srgbClr val="05508F"/>
                </a:solidFill>
                <a:effectLst>
                  <a:outerShdw blurRad="50800" dist="38100" dir="2700000" algn="tl" rotWithShape="0">
                    <a:srgbClr val="000000">
                      <a:alpha val="43000"/>
                    </a:srgbClr>
                  </a:outerShdw>
                </a:effectLst>
                <a:latin typeface="Lora" panose="02000503000000020004" pitchFamily="2" charset="0"/>
              </a:rPr>
              <a:t>) surfaces must be Tori</a:t>
            </a:r>
            <a:endParaRPr lang="en-US" sz="2000" b="1" dirty="0">
              <a:solidFill>
                <a:srgbClr val="05508F"/>
              </a:solidFill>
              <a:latin typeface="Lora" panose="02000503000000020004" pitchFamily="2" charset="0"/>
            </a:endParaRPr>
          </a:p>
        </p:txBody>
      </p:sp>
      <p:pic>
        <p:nvPicPr>
          <p:cNvPr id="3" name="Picture 2"/>
          <p:cNvPicPr>
            <a:picLocks noChangeAspect="1"/>
          </p:cNvPicPr>
          <p:nvPr/>
        </p:nvPicPr>
        <p:blipFill>
          <a:blip r:embed="rId3"/>
          <a:stretch>
            <a:fillRect/>
          </a:stretch>
        </p:blipFill>
        <p:spPr>
          <a:xfrm>
            <a:off x="63710" y="1635205"/>
            <a:ext cx="5178686" cy="1631043"/>
          </a:xfrm>
          <a:prstGeom prst="rect">
            <a:avLst/>
          </a:prstGeom>
        </p:spPr>
      </p:pic>
      <p:pic>
        <p:nvPicPr>
          <p:cNvPr id="5" name="Picture 16" descr="App.jpg"/>
          <p:cNvPicPr>
            <a:picLocks noChangeAspect="1"/>
          </p:cNvPicPr>
          <p:nvPr/>
        </p:nvPicPr>
        <p:blipFill>
          <a:blip r:embed="rId4">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rcRect/>
          <a:stretch>
            <a:fillRect/>
          </a:stretch>
        </p:blipFill>
        <p:spPr bwMode="auto">
          <a:xfrm>
            <a:off x="5247765" y="1748906"/>
            <a:ext cx="3865094" cy="1930437"/>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pic>
      <p:graphicFrame>
        <p:nvGraphicFramePr>
          <p:cNvPr id="6" name="Object 5"/>
          <p:cNvGraphicFramePr>
            <a:graphicFrameLocks noChangeAspect="1"/>
          </p:cNvGraphicFramePr>
          <p:nvPr>
            <p:extLst/>
          </p:nvPr>
        </p:nvGraphicFramePr>
        <p:xfrm>
          <a:off x="6857884" y="3315580"/>
          <a:ext cx="1274372" cy="482101"/>
        </p:xfrm>
        <a:graphic>
          <a:graphicData uri="http://schemas.openxmlformats.org/presentationml/2006/ole">
            <p:oleObj spid="_x0000_s16009" name="Equation" r:id="rId5" imgW="584200" imgH="215900" progId="Equation.DSMT4">
              <p:embed/>
            </p:oleObj>
          </a:graphicData>
        </a:graphic>
      </p:graphicFrame>
      <p:graphicFrame>
        <p:nvGraphicFramePr>
          <p:cNvPr id="7" name="Object 6"/>
          <p:cNvGraphicFramePr>
            <a:graphicFrameLocks noChangeAspect="1"/>
          </p:cNvGraphicFramePr>
          <p:nvPr>
            <p:extLst/>
          </p:nvPr>
        </p:nvGraphicFramePr>
        <p:xfrm>
          <a:off x="6902056" y="3681060"/>
          <a:ext cx="1307868" cy="503694"/>
        </p:xfrm>
        <a:graphic>
          <a:graphicData uri="http://schemas.openxmlformats.org/presentationml/2006/ole">
            <p:oleObj spid="_x0000_s16010" name="Equation" r:id="rId6" imgW="571500" imgH="215900" progId="Equation.DSMT4">
              <p:embed/>
            </p:oleObj>
          </a:graphicData>
        </a:graphic>
      </p:graphicFrame>
      <p:sp>
        <p:nvSpPr>
          <p:cNvPr id="8" name="TextBox 12"/>
          <p:cNvSpPr txBox="1">
            <a:spLocks noChangeArrowheads="1"/>
          </p:cNvSpPr>
          <p:nvPr/>
        </p:nvSpPr>
        <p:spPr bwMode="auto">
          <a:xfrm>
            <a:off x="90489" y="77614"/>
            <a:ext cx="8958550" cy="523220"/>
          </a:xfrm>
          <a:prstGeom prst="rect">
            <a:avLst/>
          </a:prstGeom>
          <a:noFill/>
          <a:ln w="9525">
            <a:noFill/>
            <a:miter lim="800000"/>
            <a:headEnd/>
            <a:tailEnd/>
          </a:ln>
        </p:spPr>
        <p:txBody>
          <a:bodyPr wrap="square">
            <a:spAutoFit/>
          </a:bodyPr>
          <a:lstStyle/>
          <a:p>
            <a:pPr algn="l">
              <a:defRPr/>
            </a:pPr>
            <a:r>
              <a:rPr lang="en-US" sz="2800" b="1" dirty="0">
                <a:solidFill>
                  <a:srgbClr val="FF0000"/>
                </a:solidFill>
                <a:effectLst>
                  <a:outerShdw blurRad="50800" dist="38100" dir="2700000" algn="tl" rotWithShape="0">
                    <a:srgbClr val="000000">
                      <a:alpha val="43000"/>
                    </a:srgbClr>
                  </a:outerShdw>
                </a:effectLst>
                <a:latin typeface="Lora" panose="02000503000000020004" pitchFamily="2" charset="0"/>
                <a:ea typeface="ＭＳ Ｐゴシック" pitchFamily="34" charset="-128"/>
              </a:rPr>
              <a:t>First &amp; Second Magnetic Confinement basics</a:t>
            </a:r>
          </a:p>
        </p:txBody>
      </p:sp>
      <p:sp>
        <p:nvSpPr>
          <p:cNvPr id="9" name="Rectangle 2"/>
          <p:cNvSpPr txBox="1">
            <a:spLocks noChangeArrowheads="1"/>
          </p:cNvSpPr>
          <p:nvPr/>
        </p:nvSpPr>
        <p:spPr>
          <a:xfrm>
            <a:off x="90489" y="600834"/>
            <a:ext cx="8947082" cy="1024217"/>
          </a:xfrm>
          <a:prstGeom prst="rect">
            <a:avLst/>
          </a:prstGeom>
        </p:spPr>
        <p:txBody>
          <a:bodyPr vert="horz" lIns="91440" tIns="45720" rIns="91440" bIns="45720" rtlCol="0" anchor="ctr">
            <a:normAutofit fontScale="75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lnSpc>
                <a:spcPct val="120000"/>
              </a:lnSpc>
            </a:pPr>
            <a:r>
              <a:rPr lang="en-US" sz="2700" b="1" dirty="0">
                <a:solidFill>
                  <a:srgbClr val="0000FF"/>
                </a:solidFill>
                <a:latin typeface="Lora" panose="02000503000000020004" pitchFamily="2" charset="0"/>
              </a:rPr>
              <a:t>A poloidal        magnetic field is required to contrast particle drifts </a:t>
            </a:r>
            <a:r>
              <a:rPr lang="en-US" sz="2200" b="1" dirty="0">
                <a:solidFill>
                  <a:srgbClr val="05508F"/>
                </a:solidFill>
                <a:latin typeface="Lora" panose="02000503000000020004" pitchFamily="2" charset="0"/>
              </a:rPr>
              <a:t/>
            </a:r>
            <a:br>
              <a:rPr lang="en-US" sz="2200" b="1" dirty="0">
                <a:solidFill>
                  <a:srgbClr val="05508F"/>
                </a:solidFill>
                <a:latin typeface="Lora" panose="02000503000000020004" pitchFamily="2" charset="0"/>
              </a:rPr>
            </a:br>
            <a:r>
              <a:rPr lang="en-US" sz="2700" b="1" dirty="0">
                <a:solidFill>
                  <a:srgbClr val="FF0000"/>
                </a:solidFill>
                <a:latin typeface="Lora" panose="02000503000000020004" pitchFamily="2" charset="0"/>
                <a:ea typeface="华文细黑"/>
                <a:cs typeface="华文细黑"/>
              </a:rPr>
              <a:t>→</a:t>
            </a:r>
            <a:r>
              <a:rPr lang="en-US" sz="2700" b="1" dirty="0">
                <a:solidFill>
                  <a:srgbClr val="FF0000"/>
                </a:solidFill>
                <a:latin typeface="Lora" panose="02000503000000020004" pitchFamily="2" charset="0"/>
              </a:rPr>
              <a:t> a toroidal current has to flow in an axisymmetric plasma </a:t>
            </a:r>
            <a:endParaRPr lang="en-US" sz="2400" b="1" dirty="0">
              <a:solidFill>
                <a:srgbClr val="FF0000"/>
              </a:solidFill>
              <a:latin typeface="Lora" panose="02000503000000020004" pitchFamily="2" charset="0"/>
              <a:ea typeface="ＭＳ Ｐゴシック" charset="0"/>
              <a:cs typeface="ＭＳ Ｐゴシック" charset="0"/>
            </a:endParaRPr>
          </a:p>
        </p:txBody>
      </p:sp>
      <p:graphicFrame>
        <p:nvGraphicFramePr>
          <p:cNvPr id="10" name="Object 2"/>
          <p:cNvGraphicFramePr>
            <a:graphicFrameLocks noChangeAspect="1"/>
          </p:cNvGraphicFramePr>
          <p:nvPr>
            <p:extLst/>
          </p:nvPr>
        </p:nvGraphicFramePr>
        <p:xfrm>
          <a:off x="4343400" y="3581400"/>
          <a:ext cx="1187601" cy="379181"/>
        </p:xfrm>
        <a:graphic>
          <a:graphicData uri="http://schemas.openxmlformats.org/presentationml/2006/ole">
            <p:oleObj spid="_x0000_s16011" name="Equation" r:id="rId7" imgW="812800" imgH="241300" progId="Equation.DSMT4">
              <p:embed/>
            </p:oleObj>
          </a:graphicData>
        </a:graphic>
      </p:graphicFrame>
      <p:cxnSp>
        <p:nvCxnSpPr>
          <p:cNvPr id="11" name="Straight Arrow Connector 10"/>
          <p:cNvCxnSpPr/>
          <p:nvPr/>
        </p:nvCxnSpPr>
        <p:spPr>
          <a:xfrm>
            <a:off x="5655746" y="3742466"/>
            <a:ext cx="1104348" cy="0"/>
          </a:xfrm>
          <a:prstGeom prst="straightConnector1">
            <a:avLst/>
          </a:prstGeom>
          <a:ln>
            <a:solidFill>
              <a:srgbClr val="E49557"/>
            </a:solidFill>
            <a:tailEnd type="arrow"/>
          </a:ln>
        </p:spPr>
        <p:style>
          <a:lnRef idx="2">
            <a:schemeClr val="accent1"/>
          </a:lnRef>
          <a:fillRef idx="0">
            <a:schemeClr val="accent1"/>
          </a:fillRef>
          <a:effectRef idx="1">
            <a:schemeClr val="accent1"/>
          </a:effectRef>
          <a:fontRef idx="minor">
            <a:schemeClr val="tx1"/>
          </a:fontRef>
        </p:style>
      </p:cxnSp>
      <p:sp>
        <p:nvSpPr>
          <p:cNvPr id="12" name="TextBox 7"/>
          <p:cNvSpPr txBox="1">
            <a:spLocks noChangeArrowheads="1"/>
          </p:cNvSpPr>
          <p:nvPr/>
        </p:nvSpPr>
        <p:spPr bwMode="auto">
          <a:xfrm>
            <a:off x="90488" y="4911626"/>
            <a:ext cx="5081519" cy="1631216"/>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2400">
                <a:solidFill>
                  <a:schemeClr val="tx1"/>
                </a:solidFill>
                <a:latin typeface="Arial" charset="0"/>
                <a:ea typeface="ＭＳ Ｐゴシック" charset="0"/>
              </a:defRPr>
            </a:lvl9pPr>
          </a:lstStyle>
          <a:p>
            <a:pPr algn="l" eaLnBrk="1" hangingPunct="1"/>
            <a:r>
              <a:rPr lang="en-US" sz="2000" b="1" dirty="0" err="1">
                <a:latin typeface="Lora" panose="02000503000000020004" pitchFamily="2" charset="0"/>
              </a:rPr>
              <a:t>Stellarators</a:t>
            </a:r>
            <a:r>
              <a:rPr lang="en-US" sz="2000" b="1" dirty="0">
                <a:latin typeface="Lora" panose="02000503000000020004" pitchFamily="2" charset="0"/>
              </a:rPr>
              <a:t> can avoid </a:t>
            </a:r>
            <a:r>
              <a:rPr lang="en-US" sz="2000" b="1" dirty="0">
                <a:solidFill>
                  <a:srgbClr val="FF0000"/>
                </a:solidFill>
                <a:latin typeface="Lora" panose="02000503000000020004" pitchFamily="2" charset="0"/>
              </a:rPr>
              <a:t>toroidal currents</a:t>
            </a:r>
            <a:r>
              <a:rPr lang="en-US" sz="2000" b="1" dirty="0">
                <a:latin typeface="Lora" panose="02000503000000020004" pitchFamily="2" charset="0"/>
              </a:rPr>
              <a:t>:</a:t>
            </a:r>
          </a:p>
          <a:p>
            <a:pPr algn="l" eaLnBrk="1" hangingPunct="1"/>
            <a:r>
              <a:rPr lang="en-US" sz="2000" b="1" dirty="0">
                <a:latin typeface="Lora" panose="02000503000000020004" pitchFamily="2" charset="0"/>
              </a:rPr>
              <a:t>non axisymmetric </a:t>
            </a:r>
            <a:r>
              <a:rPr lang="en-US" sz="2000" b="1" dirty="0">
                <a:solidFill>
                  <a:srgbClr val="0000FF"/>
                </a:solidFill>
                <a:latin typeface="Lora" panose="02000503000000020004" pitchFamily="2" charset="0"/>
              </a:rPr>
              <a:t>magnetic coils</a:t>
            </a:r>
            <a:endParaRPr lang="en-US" altLang="ja-JP" sz="2000" b="1" dirty="0">
              <a:latin typeface="Lora" panose="02000503000000020004" pitchFamily="2" charset="0"/>
            </a:endParaRPr>
          </a:p>
          <a:p>
            <a:pPr algn="l" eaLnBrk="1" hangingPunct="1"/>
            <a:r>
              <a:rPr lang="en-US" altLang="ja-JP" sz="2000" b="1" dirty="0">
                <a:latin typeface="Lora" panose="02000503000000020004" pitchFamily="2" charset="0"/>
              </a:rPr>
              <a:t>engender a</a:t>
            </a:r>
            <a:r>
              <a:rPr lang="ja-JP" altLang="en-US" sz="2000" b="1">
                <a:solidFill>
                  <a:srgbClr val="09FF0C"/>
                </a:solidFill>
                <a:latin typeface="Lora" panose="02000503000000020004" pitchFamily="2" charset="0"/>
              </a:rPr>
              <a:t> </a:t>
            </a:r>
            <a:r>
              <a:rPr lang="en-US" altLang="ja-JP" sz="2000" b="1" dirty="0">
                <a:solidFill>
                  <a:srgbClr val="09FF0C"/>
                </a:solidFill>
                <a:latin typeface="Lora" panose="02000503000000020004" pitchFamily="2" charset="0"/>
              </a:rPr>
              <a:t>poloidally wound field</a:t>
            </a:r>
          </a:p>
          <a:p>
            <a:pPr algn="l" eaLnBrk="1" hangingPunct="1"/>
            <a:r>
              <a:rPr lang="en-US" sz="2000" b="1" dirty="0">
                <a:latin typeface="Lora" panose="02000503000000020004" pitchFamily="2" charset="0"/>
              </a:rPr>
              <a:t>but a price has to be </a:t>
            </a:r>
            <a:r>
              <a:rPr lang="en-US" sz="2000" b="1" dirty="0" err="1">
                <a:latin typeface="Lora" panose="02000503000000020004" pitchFamily="2" charset="0"/>
              </a:rPr>
              <a:t>payed</a:t>
            </a:r>
            <a:r>
              <a:rPr lang="en-US" sz="2000" b="1" dirty="0">
                <a:latin typeface="Lora" panose="02000503000000020004" pitchFamily="2" charset="0"/>
              </a:rPr>
              <a:t> is:</a:t>
            </a:r>
          </a:p>
          <a:p>
            <a:pPr algn="l" eaLnBrk="1" hangingPunct="1"/>
            <a:r>
              <a:rPr lang="en-US" sz="2000" b="1" dirty="0">
                <a:latin typeface="Lora" panose="02000503000000020004" pitchFamily="2" charset="0"/>
              </a:rPr>
              <a:t>the breaking of a symmetry</a:t>
            </a:r>
          </a:p>
        </p:txBody>
      </p:sp>
      <p:pic>
        <p:nvPicPr>
          <p:cNvPr id="13" name="Picture 5" descr="Heliac.jpg"/>
          <p:cNvPicPr>
            <a:picLocks noChangeAspect="1"/>
          </p:cNvPicPr>
          <p:nvPr/>
        </p:nvPicPr>
        <p:blipFill>
          <a:blip r:embed="rId8">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rcRect/>
          <a:stretch>
            <a:fillRect/>
          </a:stretch>
        </p:blipFill>
        <p:spPr bwMode="auto">
          <a:xfrm>
            <a:off x="5189848" y="4170669"/>
            <a:ext cx="3943350" cy="2176463"/>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pic>
      <p:cxnSp>
        <p:nvCxnSpPr>
          <p:cNvPr id="14" name="Straight Arrow Connector 15"/>
          <p:cNvCxnSpPr>
            <a:cxnSpLocks noChangeShapeType="1"/>
          </p:cNvCxnSpPr>
          <p:nvPr/>
        </p:nvCxnSpPr>
        <p:spPr bwMode="auto">
          <a:xfrm>
            <a:off x="4399787" y="5410469"/>
            <a:ext cx="842609" cy="0"/>
          </a:xfrm>
          <a:prstGeom prst="straightConnector1">
            <a:avLst/>
          </a:prstGeom>
          <a:noFill/>
          <a:ln w="25400">
            <a:solidFill>
              <a:srgbClr val="0000FF"/>
            </a:solidFill>
            <a:round/>
            <a:headEnd/>
            <a:tailEnd type="arrow" w="med" len="med"/>
          </a:ln>
          <a:effectLst>
            <a:outerShdw dist="20000" dir="5400000" rotWithShape="0">
              <a:srgbClr val="808080">
                <a:alpha val="37999"/>
              </a:srgbClr>
            </a:outerShdw>
          </a:effectLst>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noFill/>
              </a14:hiddenFill>
            </a:ext>
          </a:extLst>
        </p:spPr>
      </p:cxnSp>
      <p:cxnSp>
        <p:nvCxnSpPr>
          <p:cNvPr id="15" name="Straight Arrow Connector 16"/>
          <p:cNvCxnSpPr>
            <a:cxnSpLocks noChangeShapeType="1"/>
          </p:cNvCxnSpPr>
          <p:nvPr/>
        </p:nvCxnSpPr>
        <p:spPr bwMode="auto">
          <a:xfrm>
            <a:off x="4564030" y="5727234"/>
            <a:ext cx="3302985" cy="330057"/>
          </a:xfrm>
          <a:prstGeom prst="straightConnector1">
            <a:avLst/>
          </a:prstGeom>
          <a:noFill/>
          <a:ln w="25400">
            <a:solidFill>
              <a:srgbClr val="09FF0C"/>
            </a:solidFill>
            <a:round/>
            <a:headEnd/>
            <a:tailEnd type="arrow" w="med" len="med"/>
          </a:ln>
          <a:effectLst>
            <a:outerShdw dist="20000" dir="5400000" rotWithShape="0">
              <a:srgbClr val="808080">
                <a:alpha val="37999"/>
              </a:srgbClr>
            </a:outerShdw>
          </a:effectLst>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noFill/>
              </a14:hiddenFill>
            </a:ext>
          </a:extLst>
        </p:spPr>
      </p:cxnSp>
      <p:graphicFrame>
        <p:nvGraphicFramePr>
          <p:cNvPr id="16" name="Object 15"/>
          <p:cNvGraphicFramePr>
            <a:graphicFrameLocks noChangeAspect="1"/>
          </p:cNvGraphicFramePr>
          <p:nvPr>
            <p:extLst/>
          </p:nvPr>
        </p:nvGraphicFramePr>
        <p:xfrm>
          <a:off x="1404938" y="685800"/>
          <a:ext cx="500062" cy="536575"/>
        </p:xfrm>
        <a:graphic>
          <a:graphicData uri="http://schemas.openxmlformats.org/presentationml/2006/ole">
            <p:oleObj spid="_x0000_s16012" name="Equation" r:id="rId9" imgW="203200" imgH="215900" progId="Equation.DSMT4">
              <p:embed/>
            </p:oleObj>
          </a:graphicData>
        </a:graphic>
      </p:graphicFrame>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1540143488"/>
      </p:ext>
    </p:extLst>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6" name="Content Placeholder 2"/>
          <p:cNvSpPr>
            <a:spLocks noGrp="1"/>
          </p:cNvSpPr>
          <p:nvPr>
            <p:ph sz="half" idx="1"/>
          </p:nvPr>
        </p:nvSpPr>
        <p:spPr>
          <a:xfrm>
            <a:off x="3810000" y="1217384"/>
            <a:ext cx="5080155" cy="4539700"/>
          </a:xfrm>
          <a:ln>
            <a:noFill/>
          </a:ln>
        </p:spPr>
        <p:txBody>
          <a:bodyPr>
            <a:noAutofit/>
          </a:bodyPr>
          <a:lstStyle/>
          <a:p>
            <a:pPr algn="just"/>
            <a:r>
              <a:rPr lang="en-US" sz="2000" b="1" dirty="0">
                <a:latin typeface="Lora" panose="02000503000000020004" pitchFamily="2" charset="0"/>
                <a:cs typeface="Calibri"/>
              </a:rPr>
              <a:t>Conventional Tokamak:</a:t>
            </a:r>
          </a:p>
          <a:p>
            <a:pPr marL="0" indent="0" algn="just">
              <a:buNone/>
            </a:pPr>
            <a:r>
              <a:rPr lang="en-US" sz="2000" b="1" dirty="0">
                <a:solidFill>
                  <a:srgbClr val="EE2E96"/>
                </a:solidFill>
                <a:effectLst>
                  <a:outerShdw blurRad="50800" dist="38100" dir="3360000">
                    <a:srgbClr val="000000">
                      <a:alpha val="43000"/>
                    </a:srgbClr>
                  </a:outerShdw>
                </a:effectLst>
                <a:latin typeface="Lora" panose="02000503000000020004" pitchFamily="2" charset="0"/>
                <a:cs typeface="Calibri"/>
              </a:rPr>
              <a:t>     magnetic surfaces of toroidal plasma </a:t>
            </a:r>
          </a:p>
          <a:p>
            <a:pPr marL="0" indent="0" algn="just">
              <a:buNone/>
            </a:pPr>
            <a:r>
              <a:rPr lang="en-US" sz="2000" b="1" dirty="0">
                <a:solidFill>
                  <a:srgbClr val="000000"/>
                </a:solidFill>
                <a:latin typeface="Lora" panose="02000503000000020004" pitchFamily="2" charset="0"/>
                <a:cs typeface="Calibri"/>
              </a:rPr>
              <a:t>     surround a </a:t>
            </a:r>
            <a:r>
              <a:rPr lang="en-US" sz="2000" b="1" dirty="0">
                <a:solidFill>
                  <a:schemeClr val="accent6">
                    <a:lumMod val="75000"/>
                  </a:schemeClr>
                </a:solidFill>
                <a:effectLst>
                  <a:outerShdw blurRad="50800" dist="38100" dir="3360000">
                    <a:srgbClr val="000000">
                      <a:alpha val="43000"/>
                    </a:srgbClr>
                  </a:outerShdw>
                </a:effectLst>
                <a:latin typeface="Lora" panose="02000503000000020004" pitchFamily="2" charset="0"/>
                <a:cs typeface="Calibri"/>
              </a:rPr>
              <a:t>“Metal </a:t>
            </a:r>
            <a:r>
              <a:rPr lang="en-US" sz="2000" b="1" dirty="0" err="1">
                <a:solidFill>
                  <a:schemeClr val="accent6">
                    <a:lumMod val="75000"/>
                  </a:schemeClr>
                </a:solidFill>
                <a:effectLst>
                  <a:outerShdw blurRad="50800" dist="38100" dir="3360000">
                    <a:srgbClr val="000000">
                      <a:alpha val="43000"/>
                    </a:srgbClr>
                  </a:outerShdw>
                </a:effectLst>
                <a:latin typeface="Lora" panose="02000503000000020004" pitchFamily="2" charset="0"/>
                <a:cs typeface="Calibri"/>
              </a:rPr>
              <a:t>Centerpost</a:t>
            </a:r>
            <a:r>
              <a:rPr lang="en-US" sz="2000" b="1" dirty="0">
                <a:solidFill>
                  <a:schemeClr val="accent6">
                    <a:lumMod val="75000"/>
                  </a:schemeClr>
                </a:solidFill>
                <a:effectLst>
                  <a:outerShdw blurRad="50800" dist="38100" dir="3360000">
                    <a:srgbClr val="000000">
                      <a:alpha val="43000"/>
                    </a:srgbClr>
                  </a:outerShdw>
                </a:effectLst>
                <a:latin typeface="Lora" panose="02000503000000020004" pitchFamily="2" charset="0"/>
                <a:cs typeface="Calibri"/>
              </a:rPr>
              <a:t>”</a:t>
            </a:r>
          </a:p>
          <a:p>
            <a:pPr marL="0" indent="0" algn="just">
              <a:buNone/>
            </a:pPr>
            <a:endParaRPr lang="en-US" sz="1000" b="1" dirty="0">
              <a:solidFill>
                <a:srgbClr val="F66600"/>
              </a:solidFill>
              <a:effectLst>
                <a:outerShdw blurRad="50800" dist="38100" dir="3360000">
                  <a:srgbClr val="000000">
                    <a:alpha val="43000"/>
                  </a:srgbClr>
                </a:outerShdw>
              </a:effectLst>
              <a:latin typeface="Lora" panose="02000503000000020004" pitchFamily="2" charset="0"/>
              <a:cs typeface="Calibri"/>
            </a:endParaRPr>
          </a:p>
          <a:p>
            <a:pPr marL="0" indent="0" algn="just">
              <a:buNone/>
            </a:pPr>
            <a:r>
              <a:rPr lang="en-US" sz="2000" b="1" i="1" dirty="0">
                <a:solidFill>
                  <a:srgbClr val="535353"/>
                </a:solidFill>
                <a:effectLst>
                  <a:outerShdw blurRad="50800" dist="38100" dir="3360000">
                    <a:srgbClr val="000000">
                      <a:alpha val="43000"/>
                    </a:srgbClr>
                  </a:outerShdw>
                </a:effectLst>
                <a:latin typeface="Lora" panose="02000503000000020004" pitchFamily="2" charset="0"/>
                <a:cs typeface="Calibri"/>
              </a:rPr>
              <a:t>    …toroidal geometry of Vacuum vessel</a:t>
            </a:r>
            <a:endParaRPr lang="en-US" sz="2000" b="1" dirty="0">
              <a:solidFill>
                <a:schemeClr val="accent6">
                  <a:lumMod val="75000"/>
                </a:schemeClr>
              </a:solidFill>
              <a:latin typeface="Lora" panose="02000503000000020004" pitchFamily="2" charset="0"/>
              <a:cs typeface="Calibri"/>
            </a:endParaRPr>
          </a:p>
          <a:p>
            <a:pPr marL="0" indent="0" algn="just">
              <a:buNone/>
            </a:pPr>
            <a:endParaRPr lang="en-US" sz="2000" b="1" dirty="0">
              <a:solidFill>
                <a:schemeClr val="accent6">
                  <a:lumMod val="75000"/>
                </a:schemeClr>
              </a:solidFill>
              <a:latin typeface="Lora" panose="02000503000000020004" pitchFamily="2" charset="0"/>
              <a:cs typeface="Calibri"/>
            </a:endParaRPr>
          </a:p>
          <a:p>
            <a:pPr marL="0" indent="0" algn="just">
              <a:buNone/>
            </a:pPr>
            <a:endParaRPr lang="en-US" sz="1400" b="1" dirty="0">
              <a:solidFill>
                <a:schemeClr val="accent6">
                  <a:lumMod val="75000"/>
                </a:schemeClr>
              </a:solidFill>
              <a:latin typeface="Lora" panose="02000503000000020004" pitchFamily="2" charset="0"/>
              <a:cs typeface="Calibri"/>
            </a:endParaRPr>
          </a:p>
          <a:p>
            <a:pPr algn="just"/>
            <a:r>
              <a:rPr lang="en-US" sz="2000" b="1" dirty="0">
                <a:solidFill>
                  <a:srgbClr val="FF0000"/>
                </a:solidFill>
                <a:effectLst>
                  <a:outerShdw blurRad="50800" dist="38100" dir="2700000" algn="tl" rotWithShape="0">
                    <a:srgbClr val="000000">
                      <a:alpha val="43000"/>
                    </a:srgbClr>
                  </a:outerShdw>
                </a:effectLst>
                <a:latin typeface="Lora" panose="02000503000000020004" pitchFamily="2" charset="0"/>
              </a:rPr>
              <a:t>PROTO-SPHERA</a:t>
            </a:r>
            <a:r>
              <a:rPr lang="en-US" sz="2000" b="1" dirty="0">
                <a:solidFill>
                  <a:srgbClr val="000000"/>
                </a:solidFill>
                <a:latin typeface="Lora" panose="02000503000000020004" pitchFamily="2" charset="0"/>
                <a:cs typeface="Calibri"/>
              </a:rPr>
              <a:t>:</a:t>
            </a:r>
          </a:p>
          <a:p>
            <a:pPr marL="0" indent="0" algn="just">
              <a:buNone/>
            </a:pPr>
            <a:r>
              <a:rPr lang="en-US" sz="2000" b="1" dirty="0">
                <a:solidFill>
                  <a:srgbClr val="000000"/>
                </a:solidFill>
                <a:effectLst>
                  <a:outerShdw blurRad="50800" dist="38100" dir="3360000">
                    <a:srgbClr val="000000">
                      <a:alpha val="43000"/>
                    </a:srgbClr>
                  </a:outerShdw>
                </a:effectLst>
                <a:latin typeface="Lora" panose="02000503000000020004" pitchFamily="2" charset="0"/>
                <a:cs typeface="Calibri"/>
              </a:rPr>
              <a:t>     </a:t>
            </a:r>
            <a:r>
              <a:rPr lang="en-US" sz="2000" b="1" dirty="0">
                <a:solidFill>
                  <a:srgbClr val="EE2E96"/>
                </a:solidFill>
                <a:effectLst>
                  <a:outerShdw blurRad="50800" dist="38100" dir="3360000">
                    <a:srgbClr val="000000">
                      <a:alpha val="43000"/>
                    </a:srgbClr>
                  </a:outerShdw>
                </a:effectLst>
                <a:latin typeface="Lora" panose="02000503000000020004" pitchFamily="2" charset="0"/>
                <a:cs typeface="Calibri"/>
              </a:rPr>
              <a:t>magnetic surfaces of toroidal plasma</a:t>
            </a:r>
          </a:p>
          <a:p>
            <a:pPr marL="0" indent="0" algn="just">
              <a:buNone/>
            </a:pPr>
            <a:r>
              <a:rPr lang="en-US" sz="2000" b="1" dirty="0">
                <a:solidFill>
                  <a:srgbClr val="EE2E96"/>
                </a:solidFill>
                <a:effectLst>
                  <a:outerShdw blurRad="50800" dist="38100" dir="3360000">
                    <a:srgbClr val="000000">
                      <a:alpha val="43000"/>
                    </a:srgbClr>
                  </a:outerShdw>
                </a:effectLst>
                <a:latin typeface="Lora" panose="02000503000000020004" pitchFamily="2" charset="0"/>
                <a:cs typeface="Calibri"/>
              </a:rPr>
              <a:t>     </a:t>
            </a:r>
            <a:r>
              <a:rPr lang="en-US" sz="2000" b="1" dirty="0">
                <a:solidFill>
                  <a:srgbClr val="000000"/>
                </a:solidFill>
                <a:latin typeface="Lora" panose="02000503000000020004" pitchFamily="2" charset="0"/>
                <a:cs typeface="Calibri"/>
              </a:rPr>
              <a:t>surround a </a:t>
            </a:r>
            <a:r>
              <a:rPr lang="en-US" sz="2000" b="1" dirty="0">
                <a:solidFill>
                  <a:srgbClr val="7A3469"/>
                </a:solidFill>
                <a:effectLst>
                  <a:outerShdw blurRad="50800" dist="38100" dir="3360000">
                    <a:srgbClr val="000000">
                      <a:alpha val="43000"/>
                    </a:srgbClr>
                  </a:outerShdw>
                </a:effectLst>
                <a:latin typeface="Lora" panose="02000503000000020004" pitchFamily="2" charset="0"/>
                <a:cs typeface="Calibri"/>
              </a:rPr>
              <a:t>“Plasma </a:t>
            </a:r>
            <a:r>
              <a:rPr lang="en-US" sz="2000" b="1" dirty="0" err="1">
                <a:solidFill>
                  <a:srgbClr val="7A3469"/>
                </a:solidFill>
                <a:effectLst>
                  <a:outerShdw blurRad="50800" dist="38100" dir="3360000">
                    <a:srgbClr val="000000">
                      <a:alpha val="43000"/>
                    </a:srgbClr>
                  </a:outerShdw>
                </a:effectLst>
                <a:latin typeface="Lora" panose="02000503000000020004" pitchFamily="2" charset="0"/>
                <a:cs typeface="Calibri"/>
              </a:rPr>
              <a:t>Centerpost</a:t>
            </a:r>
            <a:r>
              <a:rPr lang="en-US" sz="2000" b="1" dirty="0">
                <a:solidFill>
                  <a:srgbClr val="7A3469"/>
                </a:solidFill>
                <a:effectLst>
                  <a:outerShdw blurRad="50800" dist="38100" dir="3360000">
                    <a:srgbClr val="000000">
                      <a:alpha val="43000"/>
                    </a:srgbClr>
                  </a:outerShdw>
                </a:effectLst>
                <a:latin typeface="Lora" panose="02000503000000020004" pitchFamily="2" charset="0"/>
                <a:cs typeface="Calibri"/>
              </a:rPr>
              <a:t>”</a:t>
            </a:r>
            <a:r>
              <a:rPr lang="en-US" sz="2000" b="1" dirty="0">
                <a:effectLst>
                  <a:outerShdw blurRad="50800" dist="38100" dir="3360000">
                    <a:srgbClr val="000000">
                      <a:alpha val="43000"/>
                    </a:srgbClr>
                  </a:outerShdw>
                </a:effectLst>
                <a:latin typeface="Lora" panose="02000503000000020004" pitchFamily="2" charset="0"/>
                <a:cs typeface="Calibri"/>
              </a:rPr>
              <a:t>; slim</a:t>
            </a:r>
            <a:r>
              <a:rPr lang="en-US" sz="2000" b="1" dirty="0">
                <a:solidFill>
                  <a:srgbClr val="F66600"/>
                </a:solidFill>
                <a:effectLst>
                  <a:outerShdw blurRad="50800" dist="38100" dir="3360000">
                    <a:srgbClr val="000000">
                      <a:alpha val="43000"/>
                    </a:srgbClr>
                  </a:outerShdw>
                </a:effectLst>
                <a:latin typeface="Lora" panose="02000503000000020004" pitchFamily="2" charset="0"/>
                <a:cs typeface="Calibri"/>
              </a:rPr>
              <a:t> </a:t>
            </a:r>
          </a:p>
          <a:p>
            <a:pPr marL="0" indent="0" algn="just">
              <a:buNone/>
            </a:pPr>
            <a:r>
              <a:rPr lang="en-US" sz="2000" b="1" dirty="0">
                <a:solidFill>
                  <a:srgbClr val="F66600"/>
                </a:solidFill>
                <a:effectLst>
                  <a:outerShdw blurRad="50800" dist="38100" dir="3360000">
                    <a:srgbClr val="000000">
                      <a:alpha val="43000"/>
                    </a:srgbClr>
                  </a:outerShdw>
                </a:effectLst>
                <a:latin typeface="Lora" panose="02000503000000020004" pitchFamily="2" charset="0"/>
                <a:cs typeface="Calibri"/>
              </a:rPr>
              <a:t>     metal external legs current returns</a:t>
            </a:r>
          </a:p>
        </p:txBody>
      </p:sp>
      <p:sp>
        <p:nvSpPr>
          <p:cNvPr id="7" name="Rectangle 6"/>
          <p:cNvSpPr/>
          <p:nvPr/>
        </p:nvSpPr>
        <p:spPr>
          <a:xfrm>
            <a:off x="0" y="10943"/>
            <a:ext cx="7019550" cy="954107"/>
          </a:xfrm>
          <a:prstGeom prst="rect">
            <a:avLst/>
          </a:prstGeom>
        </p:spPr>
        <p:txBody>
          <a:bodyPr wrap="none">
            <a:spAutoFit/>
          </a:bodyPr>
          <a:lstStyle/>
          <a:p>
            <a:r>
              <a:rPr lang="en-US" sz="2800" b="1" dirty="0">
                <a:solidFill>
                  <a:schemeClr val="accent6">
                    <a:lumMod val="75000"/>
                  </a:schemeClr>
                </a:solidFill>
                <a:effectLst>
                  <a:outerShdw blurRad="50800" dist="38100" dir="2700000" algn="tl" rotWithShape="0">
                    <a:srgbClr val="000000">
                      <a:alpha val="43000"/>
                    </a:srgbClr>
                  </a:outerShdw>
                </a:effectLst>
                <a:latin typeface="Lora" panose="02000503000000020004" pitchFamily="2" charset="0"/>
              </a:rPr>
              <a:t>Main idea of PROTO-SPHERA: get rid of</a:t>
            </a:r>
          </a:p>
          <a:p>
            <a:r>
              <a:rPr lang="en-US" sz="2800" b="1" dirty="0">
                <a:solidFill>
                  <a:schemeClr val="accent6">
                    <a:lumMod val="75000"/>
                  </a:schemeClr>
                </a:solidFill>
                <a:effectLst>
                  <a:outerShdw blurRad="50800" dist="38100" dir="2700000" algn="tl" rotWithShape="0">
                    <a:srgbClr val="000000">
                      <a:alpha val="43000"/>
                    </a:srgbClr>
                  </a:outerShdw>
                </a:effectLst>
                <a:latin typeface="Lora" panose="02000503000000020004" pitchFamily="2" charset="0"/>
                <a:ea typeface="ＭＳ Ｐゴシック" pitchFamily="34" charset="-128"/>
              </a:rPr>
              <a:t>First Magnetic Confinement basics</a:t>
            </a:r>
          </a:p>
        </p:txBody>
      </p:sp>
      <p:pic>
        <p:nvPicPr>
          <p:cNvPr id="9" name="Picture 8"/>
          <p:cNvPicPr>
            <a:picLocks noChangeAspect="1"/>
          </p:cNvPicPr>
          <p:nvPr/>
        </p:nvPicPr>
        <p:blipFill>
          <a:blip r:embed="rId2"/>
          <a:stretch>
            <a:fillRect/>
          </a:stretch>
        </p:blipFill>
        <p:spPr>
          <a:xfrm>
            <a:off x="170127" y="1133161"/>
            <a:ext cx="3585923" cy="2320303"/>
          </a:xfrm>
          <a:prstGeom prst="rect">
            <a:avLst/>
          </a:prstGeom>
        </p:spPr>
      </p:pic>
      <p:pic>
        <p:nvPicPr>
          <p:cNvPr id="10" name="Picture 9"/>
          <p:cNvPicPr>
            <a:picLocks noChangeAspect="1"/>
          </p:cNvPicPr>
          <p:nvPr/>
        </p:nvPicPr>
        <p:blipFill>
          <a:blip r:embed="rId3"/>
          <a:stretch>
            <a:fillRect/>
          </a:stretch>
        </p:blipFill>
        <p:spPr>
          <a:xfrm>
            <a:off x="301684" y="3781284"/>
            <a:ext cx="3327953" cy="1975800"/>
          </a:xfrm>
          <a:prstGeom prst="rect">
            <a:avLst/>
          </a:prstGeom>
        </p:spPr>
      </p:pic>
      <p:cxnSp>
        <p:nvCxnSpPr>
          <p:cNvPr id="11" name="Straight Arrow Connector 10"/>
          <p:cNvCxnSpPr/>
          <p:nvPr/>
        </p:nvCxnSpPr>
        <p:spPr>
          <a:xfrm rot="10800000">
            <a:off x="2739350" y="1371172"/>
            <a:ext cx="558800" cy="1588"/>
          </a:xfrm>
          <a:prstGeom prst="straightConnector1">
            <a:avLst/>
          </a:prstGeom>
          <a:ln>
            <a:solidFill>
              <a:schemeClr val="accent6">
                <a:lumMod val="75000"/>
              </a:schemeClr>
            </a:solidFill>
            <a:tailEnd type="arrow"/>
          </a:ln>
        </p:spPr>
        <p:style>
          <a:lnRef idx="2">
            <a:schemeClr val="accent1"/>
          </a:lnRef>
          <a:fillRef idx="0">
            <a:schemeClr val="accent1"/>
          </a:fillRef>
          <a:effectRef idx="1">
            <a:schemeClr val="accent1"/>
          </a:effectRef>
          <a:fontRef idx="minor">
            <a:schemeClr val="tx1"/>
          </a:fontRef>
        </p:style>
      </p:cxnSp>
      <p:cxnSp>
        <p:nvCxnSpPr>
          <p:cNvPr id="12" name="Straight Arrow Connector 11"/>
          <p:cNvCxnSpPr/>
          <p:nvPr/>
        </p:nvCxnSpPr>
        <p:spPr>
          <a:xfrm rot="10800000">
            <a:off x="1093197" y="3336377"/>
            <a:ext cx="558800" cy="1588"/>
          </a:xfrm>
          <a:prstGeom prst="straightConnector1">
            <a:avLst/>
          </a:prstGeom>
          <a:ln>
            <a:solidFill>
              <a:schemeClr val="accent6">
                <a:lumMod val="75000"/>
              </a:schemeClr>
            </a:solidFill>
            <a:tailEnd type="arrow"/>
          </a:ln>
        </p:spPr>
        <p:style>
          <a:lnRef idx="2">
            <a:schemeClr val="accent1"/>
          </a:lnRef>
          <a:fillRef idx="0">
            <a:schemeClr val="accent1"/>
          </a:fillRef>
          <a:effectRef idx="1">
            <a:schemeClr val="accent1"/>
          </a:effectRef>
          <a:fontRef idx="minor">
            <a:schemeClr val="tx1"/>
          </a:fontRef>
        </p:style>
      </p:cxnSp>
      <p:cxnSp>
        <p:nvCxnSpPr>
          <p:cNvPr id="13" name="Straight Arrow Connector 12"/>
          <p:cNvCxnSpPr/>
          <p:nvPr/>
        </p:nvCxnSpPr>
        <p:spPr>
          <a:xfrm rot="5400000" flipH="1" flipV="1">
            <a:off x="3382758" y="2377839"/>
            <a:ext cx="635000" cy="1588"/>
          </a:xfrm>
          <a:prstGeom prst="straightConnector1">
            <a:avLst/>
          </a:prstGeom>
          <a:ln>
            <a:solidFill>
              <a:schemeClr val="accent6">
                <a:lumMod val="75000"/>
              </a:schemeClr>
            </a:solidFill>
            <a:tailEnd type="arrow"/>
          </a:ln>
        </p:spPr>
        <p:style>
          <a:lnRef idx="2">
            <a:schemeClr val="accent1"/>
          </a:lnRef>
          <a:fillRef idx="0">
            <a:schemeClr val="accent1"/>
          </a:fillRef>
          <a:effectRef idx="1">
            <a:schemeClr val="accent1"/>
          </a:effectRef>
          <a:fontRef idx="minor">
            <a:schemeClr val="tx1"/>
          </a:fontRef>
        </p:style>
      </p:cxnSp>
      <p:cxnSp>
        <p:nvCxnSpPr>
          <p:cNvPr id="14" name="Straight Arrow Connector 13"/>
          <p:cNvCxnSpPr/>
          <p:nvPr/>
        </p:nvCxnSpPr>
        <p:spPr>
          <a:xfrm rot="5400000" flipH="1" flipV="1">
            <a:off x="-51888" y="2388788"/>
            <a:ext cx="635000" cy="1588"/>
          </a:xfrm>
          <a:prstGeom prst="straightConnector1">
            <a:avLst/>
          </a:prstGeom>
          <a:ln>
            <a:solidFill>
              <a:schemeClr val="accent6">
                <a:lumMod val="75000"/>
              </a:schemeClr>
            </a:solidFill>
            <a:tailEnd type="arrow"/>
          </a:ln>
        </p:spPr>
        <p:style>
          <a:lnRef idx="2">
            <a:schemeClr val="accent1"/>
          </a:lnRef>
          <a:fillRef idx="0">
            <a:schemeClr val="accent1"/>
          </a:fillRef>
          <a:effectRef idx="1">
            <a:schemeClr val="accent1"/>
          </a:effectRef>
          <a:fontRef idx="minor">
            <a:schemeClr val="tx1"/>
          </a:fontRef>
        </p:style>
      </p:cxnSp>
      <p:cxnSp>
        <p:nvCxnSpPr>
          <p:cNvPr id="15" name="Straight Arrow Connector 14"/>
          <p:cNvCxnSpPr/>
          <p:nvPr/>
        </p:nvCxnSpPr>
        <p:spPr>
          <a:xfrm flipV="1">
            <a:off x="643800" y="1372761"/>
            <a:ext cx="582869" cy="1588"/>
          </a:xfrm>
          <a:prstGeom prst="straightConnector1">
            <a:avLst/>
          </a:prstGeom>
          <a:ln>
            <a:solidFill>
              <a:schemeClr val="accent6">
                <a:lumMod val="75000"/>
              </a:schemeClr>
            </a:solidFill>
            <a:tailEnd type="arrow"/>
          </a:ln>
        </p:spPr>
        <p:style>
          <a:lnRef idx="2">
            <a:schemeClr val="accent1"/>
          </a:lnRef>
          <a:fillRef idx="0">
            <a:schemeClr val="accent1"/>
          </a:fillRef>
          <a:effectRef idx="1">
            <a:schemeClr val="accent1"/>
          </a:effectRef>
          <a:fontRef idx="minor">
            <a:schemeClr val="tx1"/>
          </a:fontRef>
        </p:style>
      </p:cxnSp>
      <p:cxnSp>
        <p:nvCxnSpPr>
          <p:cNvPr id="16" name="Straight Arrow Connector 15"/>
          <p:cNvCxnSpPr/>
          <p:nvPr/>
        </p:nvCxnSpPr>
        <p:spPr>
          <a:xfrm flipV="1">
            <a:off x="2376857" y="3337965"/>
            <a:ext cx="582869" cy="1588"/>
          </a:xfrm>
          <a:prstGeom prst="straightConnector1">
            <a:avLst/>
          </a:prstGeom>
          <a:ln>
            <a:solidFill>
              <a:schemeClr val="accent6">
                <a:lumMod val="75000"/>
              </a:schemeClr>
            </a:solidFill>
            <a:tailEnd type="arrow"/>
          </a:ln>
        </p:spPr>
        <p:style>
          <a:lnRef idx="2">
            <a:schemeClr val="accent1"/>
          </a:lnRef>
          <a:fillRef idx="0">
            <a:schemeClr val="accent1"/>
          </a:fillRef>
          <a:effectRef idx="1">
            <a:schemeClr val="accent1"/>
          </a:effectRef>
          <a:fontRef idx="minor">
            <a:schemeClr val="tx1"/>
          </a:fontRef>
        </p:style>
      </p:cxnSp>
      <p:cxnSp>
        <p:nvCxnSpPr>
          <p:cNvPr id="17" name="Straight Arrow Connector 16"/>
          <p:cNvCxnSpPr/>
          <p:nvPr/>
        </p:nvCxnSpPr>
        <p:spPr>
          <a:xfrm rot="5400000">
            <a:off x="1672919" y="2373159"/>
            <a:ext cx="635000" cy="10948"/>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18" name="Straight Arrow Connector 17"/>
          <p:cNvCxnSpPr/>
          <p:nvPr/>
        </p:nvCxnSpPr>
        <p:spPr>
          <a:xfrm rot="5400000">
            <a:off x="1651913" y="4967621"/>
            <a:ext cx="635000" cy="10948"/>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19" name="Straight Arrow Connector 18"/>
          <p:cNvCxnSpPr/>
          <p:nvPr/>
        </p:nvCxnSpPr>
        <p:spPr>
          <a:xfrm rot="10800000">
            <a:off x="1075323" y="5787594"/>
            <a:ext cx="558800" cy="1588"/>
          </a:xfrm>
          <a:prstGeom prst="straightConnector1">
            <a:avLst/>
          </a:prstGeom>
          <a:ln>
            <a:solidFill>
              <a:schemeClr val="accent6">
                <a:lumMod val="75000"/>
              </a:schemeClr>
            </a:solidFill>
            <a:tailEnd type="arrow"/>
          </a:ln>
        </p:spPr>
        <p:style>
          <a:lnRef idx="2">
            <a:schemeClr val="accent1"/>
          </a:lnRef>
          <a:fillRef idx="0">
            <a:schemeClr val="accent1"/>
          </a:fillRef>
          <a:effectRef idx="1">
            <a:schemeClr val="accent1"/>
          </a:effectRef>
          <a:fontRef idx="minor">
            <a:schemeClr val="tx1"/>
          </a:fontRef>
        </p:style>
      </p:cxnSp>
      <p:cxnSp>
        <p:nvCxnSpPr>
          <p:cNvPr id="20" name="Straight Arrow Connector 19"/>
          <p:cNvCxnSpPr/>
          <p:nvPr/>
        </p:nvCxnSpPr>
        <p:spPr>
          <a:xfrm flipV="1">
            <a:off x="2403405" y="5789183"/>
            <a:ext cx="582869" cy="1588"/>
          </a:xfrm>
          <a:prstGeom prst="straightConnector1">
            <a:avLst/>
          </a:prstGeom>
          <a:ln>
            <a:solidFill>
              <a:schemeClr val="accent6">
                <a:lumMod val="75000"/>
              </a:schemeClr>
            </a:solidFill>
            <a:tailEnd type="arrow"/>
          </a:ln>
        </p:spPr>
        <p:style>
          <a:lnRef idx="2">
            <a:schemeClr val="accent1"/>
          </a:lnRef>
          <a:fillRef idx="0">
            <a:schemeClr val="accent1"/>
          </a:fillRef>
          <a:effectRef idx="1">
            <a:schemeClr val="accent1"/>
          </a:effectRef>
          <a:fontRef idx="minor">
            <a:schemeClr val="tx1"/>
          </a:fontRef>
        </p:style>
      </p:cxnSp>
      <p:cxnSp>
        <p:nvCxnSpPr>
          <p:cNvPr id="21" name="Straight Arrow Connector 20"/>
          <p:cNvCxnSpPr/>
          <p:nvPr/>
        </p:nvCxnSpPr>
        <p:spPr>
          <a:xfrm rot="5400000" flipH="1" flipV="1">
            <a:off x="3367093" y="4931418"/>
            <a:ext cx="635000" cy="1588"/>
          </a:xfrm>
          <a:prstGeom prst="straightConnector1">
            <a:avLst/>
          </a:prstGeom>
          <a:ln>
            <a:solidFill>
              <a:schemeClr val="accent6">
                <a:lumMod val="75000"/>
              </a:schemeClr>
            </a:solidFill>
            <a:tailEnd type="arrow"/>
          </a:ln>
        </p:spPr>
        <p:style>
          <a:lnRef idx="2">
            <a:schemeClr val="accent1"/>
          </a:lnRef>
          <a:fillRef idx="0">
            <a:schemeClr val="accent1"/>
          </a:fillRef>
          <a:effectRef idx="1">
            <a:schemeClr val="accent1"/>
          </a:effectRef>
          <a:fontRef idx="minor">
            <a:schemeClr val="tx1"/>
          </a:fontRef>
        </p:style>
      </p:cxnSp>
      <p:cxnSp>
        <p:nvCxnSpPr>
          <p:cNvPr id="22" name="Straight Arrow Connector 21"/>
          <p:cNvCxnSpPr/>
          <p:nvPr/>
        </p:nvCxnSpPr>
        <p:spPr>
          <a:xfrm rot="5400000" flipH="1" flipV="1">
            <a:off x="-16610" y="4903493"/>
            <a:ext cx="635000" cy="1588"/>
          </a:xfrm>
          <a:prstGeom prst="straightConnector1">
            <a:avLst/>
          </a:prstGeom>
          <a:ln>
            <a:solidFill>
              <a:schemeClr val="accent6">
                <a:lumMod val="75000"/>
              </a:schemeClr>
            </a:solidFill>
            <a:tailEnd type="arrow"/>
          </a:ln>
        </p:spPr>
        <p:style>
          <a:lnRef idx="2">
            <a:schemeClr val="accent1"/>
          </a:lnRef>
          <a:fillRef idx="0">
            <a:schemeClr val="accent1"/>
          </a:fillRef>
          <a:effectRef idx="1">
            <a:schemeClr val="accent1"/>
          </a:effectRef>
          <a:fontRef idx="minor">
            <a:schemeClr val="tx1"/>
          </a:fontRef>
        </p:style>
      </p:cxnSp>
      <p:cxnSp>
        <p:nvCxnSpPr>
          <p:cNvPr id="23" name="Straight Arrow Connector 22"/>
          <p:cNvCxnSpPr/>
          <p:nvPr/>
        </p:nvCxnSpPr>
        <p:spPr>
          <a:xfrm rot="10800000">
            <a:off x="2675258" y="4022566"/>
            <a:ext cx="558800" cy="1588"/>
          </a:xfrm>
          <a:prstGeom prst="straightConnector1">
            <a:avLst/>
          </a:prstGeom>
          <a:ln>
            <a:solidFill>
              <a:schemeClr val="accent6">
                <a:lumMod val="75000"/>
              </a:schemeClr>
            </a:solidFill>
            <a:tailEnd type="arrow"/>
          </a:ln>
        </p:spPr>
        <p:style>
          <a:lnRef idx="2">
            <a:schemeClr val="accent1"/>
          </a:lnRef>
          <a:fillRef idx="0">
            <a:schemeClr val="accent1"/>
          </a:fillRef>
          <a:effectRef idx="1">
            <a:schemeClr val="accent1"/>
          </a:effectRef>
          <a:fontRef idx="minor">
            <a:schemeClr val="tx1"/>
          </a:fontRef>
        </p:style>
      </p:cxnSp>
      <p:sp>
        <p:nvSpPr>
          <p:cNvPr id="24" name="TextBox 23"/>
          <p:cNvSpPr txBox="1"/>
          <p:nvPr/>
        </p:nvSpPr>
        <p:spPr>
          <a:xfrm>
            <a:off x="235367" y="3381636"/>
            <a:ext cx="3574633" cy="400110"/>
          </a:xfrm>
          <a:prstGeom prst="rect">
            <a:avLst/>
          </a:prstGeom>
          <a:noFill/>
        </p:spPr>
        <p:txBody>
          <a:bodyPr wrap="none" rtlCol="0">
            <a:spAutoFit/>
          </a:bodyPr>
          <a:lstStyle/>
          <a:p>
            <a:r>
              <a:rPr lang="en-US" sz="2000" b="1" dirty="0">
                <a:solidFill>
                  <a:srgbClr val="EB6526"/>
                </a:solidFill>
              </a:rPr>
              <a:t>Electric current flowing in metal</a:t>
            </a:r>
          </a:p>
        </p:txBody>
      </p:sp>
      <p:cxnSp>
        <p:nvCxnSpPr>
          <p:cNvPr id="25" name="Straight Arrow Connector 24"/>
          <p:cNvCxnSpPr/>
          <p:nvPr/>
        </p:nvCxnSpPr>
        <p:spPr>
          <a:xfrm flipV="1">
            <a:off x="636003" y="4008892"/>
            <a:ext cx="582869" cy="1588"/>
          </a:xfrm>
          <a:prstGeom prst="straightConnector1">
            <a:avLst/>
          </a:prstGeom>
          <a:ln>
            <a:solidFill>
              <a:schemeClr val="accent6">
                <a:lumMod val="75000"/>
              </a:schemeClr>
            </a:solidFill>
            <a:tailEnd type="arrow"/>
          </a:ln>
        </p:spPr>
        <p:style>
          <a:lnRef idx="2">
            <a:schemeClr val="accent1"/>
          </a:lnRef>
          <a:fillRef idx="0">
            <a:schemeClr val="accent1"/>
          </a:fillRef>
          <a:effectRef idx="1">
            <a:schemeClr val="accent1"/>
          </a:effectRef>
          <a:fontRef idx="minor">
            <a:schemeClr val="tx1"/>
          </a:fontRef>
        </p:style>
      </p:cxnSp>
      <p:sp>
        <p:nvSpPr>
          <p:cNvPr id="2" name="TextBox 1">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D1384823-B3BF-334F-84CC-0299356CC5C1}"/>
              </a:ext>
            </a:extLst>
          </p:cNvPr>
          <p:cNvSpPr txBox="1"/>
          <p:nvPr/>
        </p:nvSpPr>
        <p:spPr>
          <a:xfrm>
            <a:off x="381000" y="6059269"/>
            <a:ext cx="8591904" cy="646331"/>
          </a:xfrm>
          <a:prstGeom prst="rect">
            <a:avLst/>
          </a:prstGeom>
          <a:noFill/>
        </p:spPr>
        <p:txBody>
          <a:bodyPr wrap="none" rtlCol="0">
            <a:spAutoFit/>
          </a:bodyPr>
          <a:lstStyle/>
          <a:p>
            <a:r>
              <a:rPr lang="it-IT" i="1" dirty="0" err="1"/>
              <a:t>As</a:t>
            </a:r>
            <a:r>
              <a:rPr lang="it-IT" i="1" dirty="0"/>
              <a:t> far </a:t>
            </a:r>
            <a:r>
              <a:rPr lang="it-IT" i="1" dirty="0" err="1"/>
              <a:t>as</a:t>
            </a:r>
            <a:r>
              <a:rPr lang="it-IT" i="1" dirty="0"/>
              <a:t> the </a:t>
            </a:r>
            <a:r>
              <a:rPr lang="it-IT" i="1" dirty="0" err="1"/>
              <a:t>toroidal</a:t>
            </a:r>
            <a:r>
              <a:rPr lang="it-IT" i="1" dirty="0"/>
              <a:t> </a:t>
            </a:r>
            <a:r>
              <a:rPr lang="it-IT" i="1" dirty="0" err="1"/>
              <a:t>field</a:t>
            </a:r>
            <a:r>
              <a:rPr lang="it-IT" i="1" dirty="0"/>
              <a:t> </a:t>
            </a:r>
            <a:r>
              <a:rPr lang="it-IT" i="1" dirty="0" err="1"/>
              <a:t>is</a:t>
            </a:r>
            <a:r>
              <a:rPr lang="it-IT" i="1" dirty="0"/>
              <a:t> </a:t>
            </a:r>
            <a:r>
              <a:rPr lang="it-IT" i="1" dirty="0" err="1"/>
              <a:t>concerned</a:t>
            </a:r>
            <a:r>
              <a:rPr lang="it-IT" i="1" dirty="0"/>
              <a:t> </a:t>
            </a:r>
            <a:r>
              <a:rPr lang="it-IT" i="1" dirty="0" err="1"/>
              <a:t>there</a:t>
            </a:r>
            <a:r>
              <a:rPr lang="it-IT" i="1" dirty="0"/>
              <a:t> </a:t>
            </a:r>
            <a:r>
              <a:rPr lang="it-IT" i="1" dirty="0" err="1"/>
              <a:t>isn’t</a:t>
            </a:r>
            <a:r>
              <a:rPr lang="it-IT" i="1" dirty="0"/>
              <a:t> a big </a:t>
            </a:r>
            <a:r>
              <a:rPr lang="it-IT" i="1" dirty="0" err="1"/>
              <a:t>difference</a:t>
            </a:r>
            <a:r>
              <a:rPr lang="it-IT" i="1" dirty="0"/>
              <a:t> with a </a:t>
            </a:r>
            <a:r>
              <a:rPr lang="it-IT" i="1" dirty="0" err="1"/>
              <a:t>Toroidal</a:t>
            </a:r>
            <a:r>
              <a:rPr lang="it-IT" i="1" dirty="0"/>
              <a:t> </a:t>
            </a:r>
            <a:r>
              <a:rPr lang="it-IT" i="1" dirty="0" err="1"/>
              <a:t>Pinch</a:t>
            </a:r>
            <a:r>
              <a:rPr lang="it-IT" i="1" dirty="0"/>
              <a:t>:</a:t>
            </a:r>
          </a:p>
          <a:p>
            <a:r>
              <a:rPr lang="it-IT" b="1" i="1" dirty="0" err="1"/>
              <a:t>Ampere’s</a:t>
            </a:r>
            <a:r>
              <a:rPr lang="it-IT" b="1" i="1" dirty="0"/>
              <a:t> law </a:t>
            </a:r>
            <a:r>
              <a:rPr lang="it-IT" b="1" i="1" dirty="0" err="1"/>
              <a:t>applies</a:t>
            </a:r>
            <a:r>
              <a:rPr lang="it-IT" b="1" i="1" dirty="0"/>
              <a:t> to </a:t>
            </a:r>
            <a:r>
              <a:rPr lang="it-IT" b="1" i="1" dirty="0" err="1"/>
              <a:t>both</a:t>
            </a:r>
            <a:r>
              <a:rPr lang="it-IT" b="1" i="1" dirty="0"/>
              <a:t>  </a:t>
            </a:r>
          </a:p>
        </p:txBody>
      </p:sp>
      <p:sp>
        <p:nvSpPr>
          <p:cNvPr id="3" name="Rectangle 2">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64B966CE-4FC1-B44F-B9D5-EE010CB881FC}"/>
              </a:ext>
            </a:extLst>
          </p:cNvPr>
          <p:cNvSpPr/>
          <p:nvPr/>
        </p:nvSpPr>
        <p:spPr>
          <a:xfrm>
            <a:off x="4192815" y="5049198"/>
            <a:ext cx="4951186" cy="707886"/>
          </a:xfrm>
          <a:prstGeom prst="rect">
            <a:avLst/>
          </a:prstGeom>
        </p:spPr>
        <p:txBody>
          <a:bodyPr wrap="square">
            <a:spAutoFit/>
          </a:bodyPr>
          <a:lstStyle/>
          <a:p>
            <a:pPr algn="just"/>
            <a:r>
              <a:rPr lang="en-US" sz="2000" b="1" i="1" dirty="0">
                <a:solidFill>
                  <a:srgbClr val="535353"/>
                </a:solidFill>
                <a:effectLst>
                  <a:outerShdw blurRad="50800" dist="38100" dir="3360000">
                    <a:srgbClr val="000000">
                      <a:alpha val="43000"/>
                    </a:srgbClr>
                  </a:outerShdw>
                </a:effectLst>
                <a:cs typeface="Calibri"/>
              </a:rPr>
              <a:t> </a:t>
            </a:r>
            <a:r>
              <a:rPr lang="en-US" sz="2000" b="1" i="1" dirty="0">
                <a:solidFill>
                  <a:srgbClr val="535353"/>
                </a:solidFill>
                <a:effectLst>
                  <a:outerShdw blurRad="50800" dist="38100" dir="3360000">
                    <a:srgbClr val="000000">
                      <a:alpha val="43000"/>
                    </a:srgbClr>
                  </a:outerShdw>
                </a:effectLst>
                <a:latin typeface="Lora" panose="02000503000000020004" pitchFamily="2" charset="0"/>
                <a:cs typeface="Calibri"/>
              </a:rPr>
              <a:t>…cylindrical geometry of Vacuum vessel</a:t>
            </a:r>
            <a:endParaRPr lang="en-US" sz="2000" b="1" i="1" dirty="0">
              <a:solidFill>
                <a:srgbClr val="535353"/>
              </a:solidFill>
              <a:effectLst>
                <a:outerShdw blurRad="50800" dist="38100" dir="3360000">
                  <a:srgbClr val="000000">
                    <a:alpha val="43000"/>
                  </a:srgbClr>
                </a:outerShdw>
              </a:effectLst>
              <a:cs typeface="Calibri"/>
            </a:endParaRPr>
          </a:p>
          <a:p>
            <a:pPr algn="just"/>
            <a:r>
              <a:rPr lang="en-US" sz="2000" b="1" i="1" dirty="0">
                <a:solidFill>
                  <a:srgbClr val="DA2BB1"/>
                </a:solidFill>
                <a:effectLst>
                  <a:outerShdw blurRad="50800" dist="38100" dir="3360000">
                    <a:srgbClr val="000000">
                      <a:alpha val="43000"/>
                    </a:srgbClr>
                  </a:outerShdw>
                </a:effectLst>
                <a:cs typeface="Calibri"/>
              </a:rPr>
              <a:t> </a:t>
            </a:r>
            <a:r>
              <a:rPr lang="en-US" sz="2000" b="1" i="1" u="sng" dirty="0">
                <a:solidFill>
                  <a:srgbClr val="DA2BB1"/>
                </a:solidFill>
                <a:effectLst>
                  <a:outerShdw blurRad="50800" dist="38100" dir="3360000">
                    <a:srgbClr val="000000">
                      <a:alpha val="43000"/>
                    </a:srgbClr>
                  </a:outerShdw>
                </a:effectLst>
                <a:cs typeface="Calibri"/>
              </a:rPr>
              <a:t> …but electrodes are required inside vacuum </a:t>
            </a:r>
          </a:p>
        </p:txBody>
      </p:sp>
      <p:cxnSp>
        <p:nvCxnSpPr>
          <p:cNvPr id="27" name="Straight Arrow Connector 26">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2809E217-9856-0B42-B769-00B67FB861A1}"/>
              </a:ext>
            </a:extLst>
          </p:cNvPr>
          <p:cNvCxnSpPr>
            <a:cxnSpLocks/>
          </p:cNvCxnSpPr>
          <p:nvPr/>
        </p:nvCxnSpPr>
        <p:spPr>
          <a:xfrm flipH="1">
            <a:off x="2286000" y="5626184"/>
            <a:ext cx="1867728" cy="0"/>
          </a:xfrm>
          <a:prstGeom prst="straightConnector1">
            <a:avLst/>
          </a:prstGeom>
          <a:ln w="28575">
            <a:solidFill>
              <a:schemeClr val="tx1"/>
            </a:solidFill>
            <a:headEnd w="med" len="lg"/>
            <a:tailEnd type="triangle"/>
          </a:ln>
        </p:spPr>
        <p:style>
          <a:lnRef idx="1">
            <a:schemeClr val="accent1"/>
          </a:lnRef>
          <a:fillRef idx="0">
            <a:schemeClr val="accent1"/>
          </a:fillRef>
          <a:effectRef idx="0">
            <a:schemeClr val="accent1"/>
          </a:effectRef>
          <a:fontRef idx="minor">
            <a:schemeClr val="tx1"/>
          </a:fontRef>
        </p:style>
      </p:cxnSp>
      <p:cxnSp>
        <p:nvCxnSpPr>
          <p:cNvPr id="28" name="Straight Arrow Connector 27">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CE016F74-8046-3440-9438-FDB20C5BF677}"/>
              </a:ext>
            </a:extLst>
          </p:cNvPr>
          <p:cNvCxnSpPr>
            <a:cxnSpLocks/>
          </p:cNvCxnSpPr>
          <p:nvPr/>
        </p:nvCxnSpPr>
        <p:spPr>
          <a:xfrm flipH="1" flipV="1">
            <a:off x="2199357" y="4258222"/>
            <a:ext cx="1993458" cy="1302562"/>
          </a:xfrm>
          <a:prstGeom prst="straightConnector1">
            <a:avLst/>
          </a:prstGeom>
          <a:ln w="28575">
            <a:solidFill>
              <a:schemeClr val="tx1"/>
            </a:solidFill>
            <a:headEnd w="med" len="lg"/>
            <a:tailEnd type="triangle"/>
          </a:ln>
        </p:spPr>
        <p:style>
          <a:lnRef idx="1">
            <a:schemeClr val="accent1"/>
          </a:lnRef>
          <a:fillRef idx="0">
            <a:schemeClr val="accent1"/>
          </a:fillRef>
          <a:effectRef idx="0">
            <a:schemeClr val="accent1"/>
          </a:effectRef>
          <a:fontRef idx="minor">
            <a:schemeClr val="tx1"/>
          </a:fontRef>
        </p:style>
      </p:cxnSp>
      <p:pic>
        <p:nvPicPr>
          <p:cNvPr id="26" name="Picture 25">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2D4E3DE8-0172-CD4E-ACCF-88BF7116EEFC}"/>
              </a:ext>
            </a:extLst>
          </p:cNvPr>
          <p:cNvPicPr>
            <a:picLocks noChangeAspect="1"/>
          </p:cNvPicPr>
          <p:nvPr/>
        </p:nvPicPr>
        <p:blipFill>
          <a:blip r:embed="rId4"/>
          <a:stretch>
            <a:fillRect/>
          </a:stretch>
        </p:blipFill>
        <p:spPr>
          <a:xfrm>
            <a:off x="7311268" y="0"/>
            <a:ext cx="1832732" cy="1413022"/>
          </a:xfrm>
          <a:prstGeom prst="rect">
            <a:avLst/>
          </a:prstGeom>
        </p:spPr>
      </p:pic>
      <p:cxnSp>
        <p:nvCxnSpPr>
          <p:cNvPr id="5" name="Straight Connector 4">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6BCAA96C-BB29-D644-BFE6-AC6B9976B7D6}"/>
              </a:ext>
            </a:extLst>
          </p:cNvPr>
          <p:cNvCxnSpPr>
            <a:cxnSpLocks/>
          </p:cNvCxnSpPr>
          <p:nvPr/>
        </p:nvCxnSpPr>
        <p:spPr>
          <a:xfrm flipV="1">
            <a:off x="7311268" y="0"/>
            <a:ext cx="1575394" cy="1260624"/>
          </a:xfrm>
          <a:prstGeom prst="line">
            <a:avLst/>
          </a:prstGeom>
          <a:ln w="317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E7F9F46C-628D-B34C-B830-76E54972B247}"/>
              </a:ext>
            </a:extLst>
          </p:cNvPr>
          <p:cNvCxnSpPr>
            <a:cxnSpLocks/>
          </p:cNvCxnSpPr>
          <p:nvPr/>
        </p:nvCxnSpPr>
        <p:spPr>
          <a:xfrm>
            <a:off x="7162800" y="0"/>
            <a:ext cx="1632837" cy="1260623"/>
          </a:xfrm>
          <a:prstGeom prst="line">
            <a:avLst/>
          </a:prstGeom>
          <a:ln w="31750">
            <a:solidFill>
              <a:srgbClr val="FF00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4129251181"/>
      </p:ext>
    </p:extLst>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 name="TextBox 3"/>
          <p:cNvSpPr txBox="1"/>
          <p:nvPr/>
        </p:nvSpPr>
        <p:spPr>
          <a:xfrm>
            <a:off x="5609994" y="4938887"/>
            <a:ext cx="3510266" cy="1323439"/>
          </a:xfrm>
          <a:prstGeom prst="rect">
            <a:avLst/>
          </a:prstGeom>
          <a:noFill/>
        </p:spPr>
        <p:txBody>
          <a:bodyPr wrap="square" rtlCol="0">
            <a:spAutoFit/>
          </a:bodyPr>
          <a:lstStyle/>
          <a:p>
            <a:r>
              <a:rPr lang="en-US" sz="2000" b="1" dirty="0">
                <a:solidFill>
                  <a:srgbClr val="444440"/>
                </a:solidFill>
              </a:rPr>
              <a:t>60 µs </a:t>
            </a:r>
            <a:r>
              <a:rPr lang="en-US" sz="2000" dirty="0">
                <a:solidFill>
                  <a:srgbClr val="444440"/>
                </a:solidFill>
              </a:rPr>
              <a:t>formation</a:t>
            </a:r>
          </a:p>
          <a:p>
            <a:r>
              <a:rPr lang="en-US" sz="2000" b="1" dirty="0">
                <a:solidFill>
                  <a:srgbClr val="444440"/>
                </a:solidFill>
              </a:rPr>
              <a:t>20 µs </a:t>
            </a:r>
            <a:r>
              <a:rPr lang="en-US" sz="2000" dirty="0">
                <a:solidFill>
                  <a:srgbClr val="444440"/>
                </a:solidFill>
              </a:rPr>
              <a:t>sustainment</a:t>
            </a:r>
          </a:p>
          <a:p>
            <a:r>
              <a:rPr lang="en-US" sz="2000" dirty="0">
                <a:solidFill>
                  <a:srgbClr val="444440"/>
                </a:solidFill>
              </a:rPr>
              <a:t>total duration </a:t>
            </a:r>
            <a:r>
              <a:rPr lang="en-US" sz="2000" b="1" dirty="0">
                <a:solidFill>
                  <a:srgbClr val="444440"/>
                </a:solidFill>
              </a:rPr>
              <a:t>80 µs ∼ 100 </a:t>
            </a:r>
            <a:r>
              <a:rPr lang="el-GR" sz="2000" b="1" dirty="0">
                <a:solidFill>
                  <a:srgbClr val="444440"/>
                </a:solidFill>
              </a:rPr>
              <a:t>τ</a:t>
            </a:r>
            <a:r>
              <a:rPr lang="en-US" sz="2000" b="1" baseline="-25000" dirty="0" err="1">
                <a:solidFill>
                  <a:srgbClr val="444440"/>
                </a:solidFill>
              </a:rPr>
              <a:t>Alfvén</a:t>
            </a:r>
            <a:r>
              <a:rPr lang="en-US" sz="2000" b="1" dirty="0">
                <a:solidFill>
                  <a:srgbClr val="444440"/>
                </a:solidFill>
              </a:rPr>
              <a:t> (short but significant…)</a:t>
            </a:r>
          </a:p>
        </p:txBody>
      </p:sp>
      <p:pic>
        <p:nvPicPr>
          <p:cNvPr id="5" name="Picture 4"/>
          <p:cNvPicPr>
            <a:picLocks noChangeAspect="1"/>
          </p:cNvPicPr>
          <p:nvPr/>
        </p:nvPicPr>
        <p:blipFill>
          <a:blip r:embed="rId2"/>
          <a:stretch>
            <a:fillRect/>
          </a:stretch>
        </p:blipFill>
        <p:spPr>
          <a:xfrm rot="5400000">
            <a:off x="6114525" y="1447414"/>
            <a:ext cx="3433755" cy="2472305"/>
          </a:xfrm>
          <a:prstGeom prst="rect">
            <a:avLst/>
          </a:prstGeom>
        </p:spPr>
      </p:pic>
      <p:sp>
        <p:nvSpPr>
          <p:cNvPr id="9" name="TextBox 8"/>
          <p:cNvSpPr txBox="1"/>
          <p:nvPr/>
        </p:nvSpPr>
        <p:spPr>
          <a:xfrm>
            <a:off x="95591" y="579193"/>
            <a:ext cx="8910271" cy="923330"/>
          </a:xfrm>
          <a:prstGeom prst="rect">
            <a:avLst/>
          </a:prstGeom>
          <a:noFill/>
        </p:spPr>
        <p:txBody>
          <a:bodyPr wrap="square" rtlCol="0">
            <a:spAutoFit/>
          </a:bodyPr>
          <a:lstStyle/>
          <a:p>
            <a:r>
              <a:rPr lang="en-US" b="1" dirty="0"/>
              <a:t>TS-3</a:t>
            </a:r>
            <a:r>
              <a:rPr lang="en-US" dirty="0"/>
              <a:t> (</a:t>
            </a:r>
            <a:r>
              <a:rPr lang="en-US" b="1" dirty="0"/>
              <a:t>Tokyo University</a:t>
            </a:r>
            <a:r>
              <a:rPr lang="en-US" dirty="0"/>
              <a:t>): </a:t>
            </a:r>
            <a:r>
              <a:rPr lang="en-US" b="1" dirty="0">
                <a:solidFill>
                  <a:srgbClr val="FF4BC9"/>
                </a:solidFill>
              </a:rPr>
              <a:t>plasma </a:t>
            </a:r>
            <a:r>
              <a:rPr lang="en-US" b="1" dirty="0" err="1">
                <a:solidFill>
                  <a:srgbClr val="FF4BC9"/>
                </a:solidFill>
              </a:rPr>
              <a:t>toroids</a:t>
            </a:r>
            <a:r>
              <a:rPr lang="en-US" b="1" dirty="0">
                <a:solidFill>
                  <a:srgbClr val="FF4BC9"/>
                </a:solidFill>
              </a:rPr>
              <a:t> </a:t>
            </a:r>
            <a:r>
              <a:rPr lang="en-US" b="1" dirty="0"/>
              <a:t>magnetic reconnection </a:t>
            </a:r>
            <a:r>
              <a:rPr lang="en-US" dirty="0"/>
              <a:t>around a </a:t>
            </a:r>
            <a:r>
              <a:rPr lang="en-US" b="1" dirty="0">
                <a:solidFill>
                  <a:srgbClr val="D1AD24"/>
                </a:solidFill>
              </a:rPr>
              <a:t>metal </a:t>
            </a:r>
            <a:r>
              <a:rPr lang="en-US" b="1" dirty="0" err="1">
                <a:solidFill>
                  <a:srgbClr val="D1AD24"/>
                </a:solidFill>
              </a:rPr>
              <a:t>centerpost</a:t>
            </a:r>
            <a:endParaRPr lang="en-US" b="1" dirty="0">
              <a:solidFill>
                <a:srgbClr val="D1AD24"/>
              </a:solidFill>
            </a:endParaRPr>
          </a:p>
          <a:p>
            <a:r>
              <a:rPr lang="en-US" dirty="0">
                <a:solidFill>
                  <a:srgbClr val="444440"/>
                </a:solidFill>
                <a:effectLst>
                  <a:outerShdw blurRad="50800" dist="38100" dir="2700000" algn="tl" rotWithShape="0">
                    <a:srgbClr val="000000">
                      <a:alpha val="43000"/>
                    </a:srgbClr>
                  </a:outerShdw>
                </a:effectLst>
                <a:ea typeface="华文楷体"/>
                <a:cs typeface="华文楷体"/>
              </a:rPr>
              <a:t>In </a:t>
            </a:r>
            <a:r>
              <a:rPr lang="en-US" b="1" dirty="0">
                <a:solidFill>
                  <a:srgbClr val="444440"/>
                </a:solidFill>
                <a:effectLst>
                  <a:outerShdw blurRad="50800" dist="38100" dir="2700000" algn="tl" rotWithShape="0">
                    <a:srgbClr val="000000">
                      <a:alpha val="43000"/>
                    </a:srgbClr>
                  </a:outerShdw>
                </a:effectLst>
                <a:ea typeface="华文楷体"/>
                <a:cs typeface="华文楷体"/>
              </a:rPr>
              <a:t>1993 TS-3</a:t>
            </a:r>
            <a:r>
              <a:rPr lang="en-US" b="1" dirty="0">
                <a:solidFill>
                  <a:srgbClr val="CAA000"/>
                </a:solidFill>
                <a:effectLst>
                  <a:outerShdw blurRad="50800" dist="38100" dir="2700000" algn="tl" rotWithShape="0">
                    <a:srgbClr val="000000">
                      <a:alpha val="43000"/>
                    </a:srgbClr>
                  </a:outerShdw>
                </a:effectLst>
                <a:ea typeface="华文楷体"/>
                <a:cs typeface="华文楷体"/>
              </a:rPr>
              <a:t> removed the metal </a:t>
            </a:r>
            <a:r>
              <a:rPr lang="en-US" b="1" dirty="0" err="1">
                <a:solidFill>
                  <a:srgbClr val="CAA000"/>
                </a:solidFill>
                <a:effectLst>
                  <a:outerShdw blurRad="50800" dist="38100" dir="2700000" algn="tl" rotWithShape="0">
                    <a:srgbClr val="000000">
                      <a:alpha val="43000"/>
                    </a:srgbClr>
                  </a:outerShdw>
                </a:effectLst>
                <a:ea typeface="华文楷体"/>
                <a:cs typeface="华文楷体"/>
              </a:rPr>
              <a:t>centerpost</a:t>
            </a:r>
            <a:r>
              <a:rPr lang="en-US" dirty="0">
                <a:solidFill>
                  <a:srgbClr val="444440"/>
                </a:solidFill>
                <a:effectLst>
                  <a:outerShdw blurRad="50800" dist="38100" dir="2700000" algn="tl" rotWithShape="0">
                    <a:srgbClr val="000000">
                      <a:alpha val="43000"/>
                    </a:srgbClr>
                  </a:outerShdw>
                </a:effectLst>
                <a:ea typeface="华文楷体"/>
                <a:cs typeface="华文楷体"/>
              </a:rPr>
              <a:t>, applied </a:t>
            </a:r>
            <a:r>
              <a:rPr lang="en-US" b="1" dirty="0">
                <a:solidFill>
                  <a:srgbClr val="444440"/>
                </a:solidFill>
                <a:effectLst>
                  <a:outerShdw blurRad="50800" dist="38100" dir="2700000" algn="tl" rotWithShape="0">
                    <a:srgbClr val="000000">
                      <a:alpha val="43000"/>
                    </a:srgbClr>
                  </a:outerShdw>
                </a:effectLst>
                <a:ea typeface="华文楷体"/>
                <a:cs typeface="华文楷体"/>
              </a:rPr>
              <a:t>1kV </a:t>
            </a:r>
            <a:r>
              <a:rPr lang="en-US" dirty="0">
                <a:solidFill>
                  <a:srgbClr val="444440"/>
                </a:solidFill>
                <a:effectLst>
                  <a:outerShdw blurRad="50800" dist="38100" dir="2700000" algn="tl" rotWithShape="0">
                    <a:srgbClr val="000000">
                      <a:alpha val="43000"/>
                    </a:srgbClr>
                  </a:outerShdw>
                </a:effectLst>
                <a:ea typeface="华文楷体"/>
                <a:cs typeface="华文楷体"/>
              </a:rPr>
              <a:t>between</a:t>
            </a:r>
          </a:p>
          <a:p>
            <a:r>
              <a:rPr lang="en-US" dirty="0">
                <a:solidFill>
                  <a:srgbClr val="444440"/>
                </a:solidFill>
                <a:effectLst>
                  <a:outerShdw blurRad="50800" dist="38100" dir="2700000" algn="tl" rotWithShape="0">
                    <a:srgbClr val="000000">
                      <a:alpha val="43000"/>
                    </a:srgbClr>
                  </a:outerShdw>
                </a:effectLst>
                <a:ea typeface="华文楷体"/>
                <a:cs typeface="华文楷体"/>
              </a:rPr>
              <a:t>two plasma guns, produced a </a:t>
            </a:r>
            <a:r>
              <a:rPr lang="en-US" b="1" dirty="0" err="1">
                <a:solidFill>
                  <a:srgbClr val="C09795"/>
                </a:solidFill>
                <a:effectLst>
                  <a:outerShdw blurRad="50800" dist="38100" dir="2700000" algn="tl" rotWithShape="0">
                    <a:srgbClr val="000000">
                      <a:alpha val="43000"/>
                    </a:srgbClr>
                  </a:outerShdw>
                </a:effectLst>
                <a:ea typeface="华文楷体"/>
                <a:cs typeface="华文楷体"/>
              </a:rPr>
              <a:t>I</a:t>
            </a:r>
            <a:r>
              <a:rPr lang="en-US" b="1" baseline="-25000" dirty="0" err="1">
                <a:solidFill>
                  <a:srgbClr val="C09795"/>
                </a:solidFill>
                <a:effectLst>
                  <a:outerShdw blurRad="50800" dist="38100" dir="2700000" algn="tl" rotWithShape="0">
                    <a:srgbClr val="000000">
                      <a:alpha val="43000"/>
                    </a:srgbClr>
                  </a:outerShdw>
                </a:effectLst>
                <a:ea typeface="华文楷体"/>
                <a:cs typeface="华文楷体"/>
              </a:rPr>
              <a:t>e</a:t>
            </a:r>
            <a:r>
              <a:rPr lang="en-US" b="1" dirty="0">
                <a:solidFill>
                  <a:srgbClr val="C09795"/>
                </a:solidFill>
                <a:effectLst>
                  <a:outerShdw blurRad="50800" dist="38100" dir="2700000" algn="tl" rotWithShape="0">
                    <a:srgbClr val="000000">
                      <a:alpha val="43000"/>
                    </a:srgbClr>
                  </a:outerShdw>
                </a:effectLst>
                <a:ea typeface="华文楷体"/>
                <a:cs typeface="华文楷体"/>
              </a:rPr>
              <a:t> = 40 kA</a:t>
            </a:r>
            <a:r>
              <a:rPr lang="en-US" dirty="0">
                <a:solidFill>
                  <a:srgbClr val="444440"/>
                </a:solidFill>
                <a:effectLst>
                  <a:outerShdw blurRad="50800" dist="38100" dir="2700000" algn="tl" rotWithShape="0">
                    <a:srgbClr val="000000">
                      <a:alpha val="43000"/>
                    </a:srgbClr>
                  </a:outerShdw>
                </a:effectLst>
                <a:ea typeface="华文楷体"/>
                <a:cs typeface="华文楷体"/>
              </a:rPr>
              <a:t> </a:t>
            </a:r>
            <a:r>
              <a:rPr lang="en-US" b="1" dirty="0">
                <a:solidFill>
                  <a:srgbClr val="C09795"/>
                </a:solidFill>
                <a:effectLst>
                  <a:outerShdw blurRad="50800" dist="38100" dir="2700000" algn="tl" rotWithShape="0">
                    <a:srgbClr val="000000">
                      <a:alpha val="43000"/>
                    </a:srgbClr>
                  </a:outerShdw>
                </a:effectLst>
                <a:ea typeface="华文楷体"/>
                <a:cs typeface="华文楷体"/>
              </a:rPr>
              <a:t>Plasma </a:t>
            </a:r>
            <a:r>
              <a:rPr lang="en-US" b="1" dirty="0" err="1">
                <a:solidFill>
                  <a:srgbClr val="C09795"/>
                </a:solidFill>
                <a:effectLst>
                  <a:outerShdw blurRad="50800" dist="38100" dir="2700000" algn="tl" rotWithShape="0">
                    <a:srgbClr val="000000">
                      <a:alpha val="43000"/>
                    </a:srgbClr>
                  </a:outerShdw>
                </a:effectLst>
                <a:ea typeface="华文楷体"/>
                <a:cs typeface="华文楷体"/>
              </a:rPr>
              <a:t>Centerpost</a:t>
            </a:r>
            <a:endParaRPr lang="en-US" b="1" dirty="0">
              <a:solidFill>
                <a:srgbClr val="444440"/>
              </a:solidFill>
              <a:effectLst>
                <a:outerShdw blurRad="50800" dist="38100" dir="2700000" algn="tl" rotWithShape="0">
                  <a:srgbClr val="000000">
                    <a:alpha val="43000"/>
                  </a:srgbClr>
                </a:outerShdw>
              </a:effectLst>
              <a:ea typeface="华文楷体"/>
              <a:cs typeface="华文楷体"/>
            </a:endParaRPr>
          </a:p>
        </p:txBody>
      </p:sp>
      <p:sp>
        <p:nvSpPr>
          <p:cNvPr id="10" name="TextBox 9"/>
          <p:cNvSpPr txBox="1"/>
          <p:nvPr/>
        </p:nvSpPr>
        <p:spPr>
          <a:xfrm>
            <a:off x="76445" y="4143546"/>
            <a:ext cx="9067555" cy="707886"/>
          </a:xfrm>
          <a:prstGeom prst="rect">
            <a:avLst/>
          </a:prstGeom>
          <a:noFill/>
        </p:spPr>
        <p:txBody>
          <a:bodyPr wrap="square" rtlCol="0">
            <a:spAutoFit/>
          </a:bodyPr>
          <a:lstStyle/>
          <a:p>
            <a:r>
              <a:rPr lang="en-US" sz="2000" b="1" dirty="0">
                <a:solidFill>
                  <a:srgbClr val="444440"/>
                </a:solidFill>
                <a:effectLst>
                  <a:outerShdw blurRad="50800" dist="38100" dir="2700000" algn="tl" rotWithShape="0">
                    <a:srgbClr val="000000">
                      <a:alpha val="43000"/>
                    </a:srgbClr>
                  </a:outerShdw>
                </a:effectLst>
              </a:rPr>
              <a:t>non-linear “kink” instability formed a </a:t>
            </a:r>
            <a:r>
              <a:rPr lang="en-US" sz="2000" b="1" dirty="0">
                <a:solidFill>
                  <a:srgbClr val="FF4BC9"/>
                </a:solidFill>
                <a:effectLst>
                  <a:outerShdw blurRad="50800" dist="38100" dir="2700000" algn="tl" rotWithShape="0">
                    <a:srgbClr val="000000">
                      <a:alpha val="43000"/>
                    </a:srgbClr>
                  </a:outerShdw>
                </a:effectLst>
              </a:rPr>
              <a:t>Spherical Torus</a:t>
            </a:r>
            <a:r>
              <a:rPr lang="en-US" sz="2000" b="1" dirty="0">
                <a:effectLst>
                  <a:outerShdw blurRad="50800" dist="38100" dir="2700000" algn="tl" rotWithShape="0">
                    <a:srgbClr val="000000">
                      <a:alpha val="43000"/>
                    </a:srgbClr>
                  </a:outerShdw>
                </a:effectLst>
              </a:rPr>
              <a:t> </a:t>
            </a:r>
          </a:p>
          <a:p>
            <a:pPr algn="r"/>
            <a:r>
              <a:rPr lang="en-US" sz="2000" b="1" dirty="0" err="1">
                <a:solidFill>
                  <a:srgbClr val="444440"/>
                </a:solidFill>
                <a:effectLst>
                  <a:outerShdw blurRad="50800" dist="38100" dir="2700000" algn="tl" rotWithShape="0">
                    <a:srgbClr val="000000">
                      <a:alpha val="43000"/>
                    </a:srgbClr>
                  </a:outerShdw>
                </a:effectLst>
              </a:rPr>
              <a:t>toroidal</a:t>
            </a:r>
            <a:r>
              <a:rPr lang="en-US" sz="2000" b="1" dirty="0">
                <a:solidFill>
                  <a:srgbClr val="444440"/>
                </a:solidFill>
                <a:effectLst>
                  <a:outerShdw blurRad="50800" dist="38100" dir="2700000" algn="tl" rotWithShape="0">
                    <a:srgbClr val="000000">
                      <a:alpha val="43000"/>
                    </a:srgbClr>
                  </a:outerShdw>
                </a:effectLst>
              </a:rPr>
              <a:t> plasma current </a:t>
            </a:r>
            <a:r>
              <a:rPr lang="en-US" sz="2000" b="1" dirty="0">
                <a:solidFill>
                  <a:srgbClr val="FF4BC9"/>
                </a:solidFill>
                <a:effectLst>
                  <a:outerShdw blurRad="50800" dist="38100" dir="2700000" algn="tl" rotWithShape="0">
                    <a:srgbClr val="000000">
                      <a:alpha val="43000"/>
                    </a:srgbClr>
                  </a:outerShdw>
                </a:effectLst>
              </a:rPr>
              <a:t>50 kA &lt; I</a:t>
            </a:r>
            <a:r>
              <a:rPr lang="en-US" sz="2000" b="1" baseline="-25000" dirty="0">
                <a:solidFill>
                  <a:srgbClr val="FF4BC9"/>
                </a:solidFill>
                <a:effectLst>
                  <a:outerShdw blurRad="50800" dist="38100" dir="2700000" algn="tl" rotWithShape="0">
                    <a:srgbClr val="000000">
                      <a:alpha val="43000"/>
                    </a:srgbClr>
                  </a:outerShdw>
                </a:effectLst>
              </a:rPr>
              <a:t>ST </a:t>
            </a:r>
            <a:r>
              <a:rPr lang="en-US" sz="2000" b="1" dirty="0">
                <a:solidFill>
                  <a:srgbClr val="FF4BC9"/>
                </a:solidFill>
                <a:effectLst>
                  <a:outerShdw blurRad="50800" dist="38100" dir="2700000" algn="tl" rotWithShape="0">
                    <a:srgbClr val="000000">
                      <a:alpha val="43000"/>
                    </a:srgbClr>
                  </a:outerShdw>
                </a:effectLst>
              </a:rPr>
              <a:t>&lt;  100 kA</a:t>
            </a:r>
          </a:p>
        </p:txBody>
      </p:sp>
      <p:pic>
        <p:nvPicPr>
          <p:cNvPr id="28" name="Picture 27"/>
          <p:cNvPicPr>
            <a:picLocks noChangeAspect="1"/>
          </p:cNvPicPr>
          <p:nvPr/>
        </p:nvPicPr>
        <p:blipFill>
          <a:blip r:embed="rId3"/>
          <a:stretch>
            <a:fillRect/>
          </a:stretch>
        </p:blipFill>
        <p:spPr>
          <a:xfrm>
            <a:off x="68700" y="4810521"/>
            <a:ext cx="5520044" cy="1672091"/>
          </a:xfrm>
          <a:prstGeom prst="rect">
            <a:avLst/>
          </a:prstGeom>
        </p:spPr>
      </p:pic>
      <p:pic>
        <p:nvPicPr>
          <p:cNvPr id="29" name="Picture 28"/>
          <p:cNvPicPr>
            <a:picLocks noChangeAspect="1"/>
          </p:cNvPicPr>
          <p:nvPr/>
        </p:nvPicPr>
        <p:blipFill>
          <a:blip r:embed="rId4"/>
          <a:stretch>
            <a:fillRect/>
          </a:stretch>
        </p:blipFill>
        <p:spPr>
          <a:xfrm>
            <a:off x="118247" y="6431280"/>
            <a:ext cx="5570633" cy="426720"/>
          </a:xfrm>
          <a:prstGeom prst="rect">
            <a:avLst/>
          </a:prstGeom>
        </p:spPr>
      </p:pic>
      <p:sp>
        <p:nvSpPr>
          <p:cNvPr id="2" name="Rectangle 1"/>
          <p:cNvSpPr/>
          <p:nvPr/>
        </p:nvSpPr>
        <p:spPr>
          <a:xfrm>
            <a:off x="95591" y="33887"/>
            <a:ext cx="6986358" cy="523220"/>
          </a:xfrm>
          <a:prstGeom prst="rect">
            <a:avLst/>
          </a:prstGeom>
        </p:spPr>
        <p:txBody>
          <a:bodyPr wrap="none">
            <a:spAutoFit/>
          </a:bodyPr>
          <a:lstStyle/>
          <a:p>
            <a:r>
              <a:rPr lang="en-US" sz="2800" b="1" dirty="0">
                <a:solidFill>
                  <a:srgbClr val="FF0000"/>
                </a:solidFill>
                <a:effectLst>
                  <a:outerShdw blurRad="50800" dist="38100" dir="2700000" algn="tl" rotWithShape="0">
                    <a:srgbClr val="000000">
                      <a:alpha val="43000"/>
                    </a:srgbClr>
                  </a:outerShdw>
                </a:effectLst>
              </a:rPr>
              <a:t>PROTO-SPHERA: TS-3, the Japanese precursor</a:t>
            </a:r>
          </a:p>
        </p:txBody>
      </p:sp>
      <p:pic>
        <p:nvPicPr>
          <p:cNvPr id="16" name="Picture 15" descr="TS-3.jpg"/>
          <p:cNvPicPr>
            <a:picLocks noChangeAspect="1"/>
          </p:cNvPicPr>
          <p:nvPr/>
        </p:nvPicPr>
        <p:blipFill>
          <a:blip r:embed="rId5"/>
          <a:stretch>
            <a:fillRect/>
          </a:stretch>
        </p:blipFill>
        <p:spPr>
          <a:xfrm>
            <a:off x="480095" y="1860491"/>
            <a:ext cx="1684320" cy="1997336"/>
          </a:xfrm>
          <a:prstGeom prst="rect">
            <a:avLst/>
          </a:prstGeom>
        </p:spPr>
      </p:pic>
      <p:pic>
        <p:nvPicPr>
          <p:cNvPr id="19" name="Picture 18" descr="TS-3a.jpg"/>
          <p:cNvPicPr>
            <a:picLocks noChangeAspect="1"/>
          </p:cNvPicPr>
          <p:nvPr/>
        </p:nvPicPr>
        <p:blipFill>
          <a:blip r:embed="rId6"/>
          <a:stretch>
            <a:fillRect/>
          </a:stretch>
        </p:blipFill>
        <p:spPr>
          <a:xfrm>
            <a:off x="2881107" y="1733978"/>
            <a:ext cx="3391452" cy="2413814"/>
          </a:xfrm>
          <a:prstGeom prst="rect">
            <a:avLst/>
          </a:prstGeom>
        </p:spPr>
      </p:pic>
      <p:cxnSp>
        <p:nvCxnSpPr>
          <p:cNvPr id="20" name="Straight Connector 19"/>
          <p:cNvCxnSpPr/>
          <p:nvPr/>
        </p:nvCxnSpPr>
        <p:spPr>
          <a:xfrm flipH="1" flipV="1">
            <a:off x="1683815" y="2087217"/>
            <a:ext cx="2965484" cy="508000"/>
          </a:xfrm>
          <a:prstGeom prst="line">
            <a:avLst/>
          </a:prstGeom>
          <a:ln>
            <a:solidFill>
              <a:srgbClr val="C09795"/>
            </a:solidFill>
          </a:ln>
        </p:spPr>
        <p:style>
          <a:lnRef idx="1">
            <a:schemeClr val="accent6"/>
          </a:lnRef>
          <a:fillRef idx="0">
            <a:schemeClr val="accent6"/>
          </a:fillRef>
          <a:effectRef idx="0">
            <a:schemeClr val="accent6"/>
          </a:effectRef>
          <a:fontRef idx="minor">
            <a:schemeClr val="tx1"/>
          </a:fontRef>
        </p:style>
      </p:cxnSp>
      <p:cxnSp>
        <p:nvCxnSpPr>
          <p:cNvPr id="22" name="Straight Connector 21"/>
          <p:cNvCxnSpPr/>
          <p:nvPr/>
        </p:nvCxnSpPr>
        <p:spPr>
          <a:xfrm flipH="1">
            <a:off x="1683815" y="3224696"/>
            <a:ext cx="2965484" cy="426729"/>
          </a:xfrm>
          <a:prstGeom prst="line">
            <a:avLst/>
          </a:prstGeom>
          <a:ln>
            <a:solidFill>
              <a:srgbClr val="C09795"/>
            </a:solidFill>
          </a:ln>
        </p:spPr>
        <p:style>
          <a:lnRef idx="1">
            <a:schemeClr val="accent5"/>
          </a:lnRef>
          <a:fillRef idx="0">
            <a:schemeClr val="accent5"/>
          </a:fillRef>
          <a:effectRef idx="0">
            <a:schemeClr val="accent5"/>
          </a:effectRef>
          <a:fontRef idx="minor">
            <a:schemeClr val="tx1"/>
          </a:fontRef>
        </p:style>
      </p:cxnSp>
      <p:cxnSp>
        <p:nvCxnSpPr>
          <p:cNvPr id="23" name="Straight Connector 22"/>
          <p:cNvCxnSpPr/>
          <p:nvPr/>
        </p:nvCxnSpPr>
        <p:spPr>
          <a:xfrm flipH="1" flipV="1">
            <a:off x="480095" y="2087217"/>
            <a:ext cx="3915204" cy="508000"/>
          </a:xfrm>
          <a:prstGeom prst="line">
            <a:avLst/>
          </a:prstGeom>
          <a:ln>
            <a:solidFill>
              <a:srgbClr val="C09795"/>
            </a:solidFill>
          </a:ln>
        </p:spPr>
        <p:style>
          <a:lnRef idx="1">
            <a:schemeClr val="accent6"/>
          </a:lnRef>
          <a:fillRef idx="0">
            <a:schemeClr val="accent6"/>
          </a:fillRef>
          <a:effectRef idx="0">
            <a:schemeClr val="accent6"/>
          </a:effectRef>
          <a:fontRef idx="minor">
            <a:schemeClr val="tx1"/>
          </a:fontRef>
        </p:style>
      </p:cxnSp>
      <p:cxnSp>
        <p:nvCxnSpPr>
          <p:cNvPr id="24" name="Straight Connector 23"/>
          <p:cNvCxnSpPr/>
          <p:nvPr/>
        </p:nvCxnSpPr>
        <p:spPr>
          <a:xfrm flipH="1">
            <a:off x="480097" y="3213653"/>
            <a:ext cx="3915202" cy="426729"/>
          </a:xfrm>
          <a:prstGeom prst="line">
            <a:avLst/>
          </a:prstGeom>
          <a:ln>
            <a:solidFill>
              <a:srgbClr val="C09795"/>
            </a:solidFill>
          </a:ln>
        </p:spPr>
        <p:style>
          <a:lnRef idx="1">
            <a:schemeClr val="accent6"/>
          </a:lnRef>
          <a:fillRef idx="0">
            <a:schemeClr val="accent6"/>
          </a:fillRef>
          <a:effectRef idx="0">
            <a:schemeClr val="accent6"/>
          </a:effectRef>
          <a:fontRef idx="minor">
            <a:schemeClr val="tx1"/>
          </a:fontRef>
        </p:style>
      </p:cxn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2300363739"/>
      </p:ext>
    </p:extLst>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4" name="Picture 10" descr="gun1.jpg                                                       0002DA0AAlladio-HD1                    C16FCCF9:"/>
          <p:cNvPicPr>
            <a:picLocks noChangeAspect="1" noChangeArrowheads="1"/>
          </p:cNvPicPr>
          <p:nvPr/>
        </p:nvPicPr>
        <p:blipFill>
          <a:blip r:embed="rId3"/>
          <a:srcRect/>
          <a:stretch>
            <a:fillRect/>
          </a:stretch>
        </p:blipFill>
        <p:spPr bwMode="auto">
          <a:xfrm>
            <a:off x="533400" y="992804"/>
            <a:ext cx="1425681" cy="1622328"/>
          </a:xfrm>
          <a:prstGeom prst="rect">
            <a:avLst/>
          </a:prstGeom>
          <a:noFill/>
          <a:ln w="9525">
            <a:noFill/>
            <a:miter lim="800000"/>
            <a:headEnd/>
            <a:tailEnd/>
          </a:ln>
        </p:spPr>
      </p:pic>
      <p:pic>
        <p:nvPicPr>
          <p:cNvPr id="5" name="Picture 11" descr="gun2.jpg                                                       0002DA0AAlladio-HD1                    C16FCCF9:"/>
          <p:cNvPicPr>
            <a:picLocks noChangeAspect="1" noChangeArrowheads="1"/>
          </p:cNvPicPr>
          <p:nvPr/>
        </p:nvPicPr>
        <p:blipFill>
          <a:blip r:embed="rId4"/>
          <a:srcRect/>
          <a:stretch>
            <a:fillRect/>
          </a:stretch>
        </p:blipFill>
        <p:spPr bwMode="auto">
          <a:xfrm>
            <a:off x="2284563" y="993684"/>
            <a:ext cx="1354175" cy="1635735"/>
          </a:xfrm>
          <a:prstGeom prst="rect">
            <a:avLst/>
          </a:prstGeom>
          <a:noFill/>
          <a:ln w="9525">
            <a:noFill/>
            <a:miter lim="800000"/>
            <a:headEnd/>
            <a:tailEnd/>
          </a:ln>
        </p:spPr>
      </p:pic>
      <p:pic>
        <p:nvPicPr>
          <p:cNvPr id="6" name="Picture 17" descr="gun3.jpg                                                       0002DA0AAlladio-HD1                    C16FCCF9:"/>
          <p:cNvPicPr>
            <a:picLocks noChangeAspect="1" noChangeArrowheads="1"/>
          </p:cNvPicPr>
          <p:nvPr/>
        </p:nvPicPr>
        <p:blipFill>
          <a:blip r:embed="rId5"/>
          <a:stretch>
            <a:fillRect/>
          </a:stretch>
        </p:blipFill>
        <p:spPr bwMode="auto">
          <a:xfrm>
            <a:off x="3901355" y="984776"/>
            <a:ext cx="1242444" cy="1499995"/>
          </a:xfrm>
          <a:prstGeom prst="rect">
            <a:avLst/>
          </a:prstGeom>
          <a:noFill/>
          <a:ln>
            <a:noFill/>
          </a:ln>
        </p:spPr>
      </p:pic>
      <p:pic>
        <p:nvPicPr>
          <p:cNvPr id="7" name="Picture 18" descr="gun4.jpg                                                       0002DA0AAlladio-HD1                    C16FCCF9:"/>
          <p:cNvPicPr>
            <a:picLocks noChangeAspect="1" noChangeArrowheads="1"/>
          </p:cNvPicPr>
          <p:nvPr/>
        </p:nvPicPr>
        <p:blipFill>
          <a:blip r:embed="rId6"/>
          <a:srcRect/>
          <a:stretch>
            <a:fillRect/>
          </a:stretch>
        </p:blipFill>
        <p:spPr bwMode="auto">
          <a:xfrm>
            <a:off x="5560558" y="914942"/>
            <a:ext cx="1482291" cy="1597002"/>
          </a:xfrm>
          <a:prstGeom prst="rect">
            <a:avLst/>
          </a:prstGeom>
          <a:noFill/>
          <a:ln w="9525">
            <a:noFill/>
            <a:miter lim="800000"/>
            <a:headEnd/>
            <a:tailEnd/>
          </a:ln>
        </p:spPr>
      </p:pic>
      <p:sp>
        <p:nvSpPr>
          <p:cNvPr id="8" name="TextBox 9"/>
          <p:cNvSpPr txBox="1">
            <a:spLocks noChangeArrowheads="1"/>
          </p:cNvSpPr>
          <p:nvPr/>
        </p:nvSpPr>
        <p:spPr bwMode="auto">
          <a:xfrm>
            <a:off x="0" y="600825"/>
            <a:ext cx="9129445" cy="369332"/>
          </a:xfrm>
          <a:prstGeom prst="rect">
            <a:avLst/>
          </a:prstGeom>
          <a:noFill/>
          <a:ln w="9525">
            <a:noFill/>
            <a:miter lim="800000"/>
            <a:headEnd/>
            <a:tailEnd/>
          </a:ln>
        </p:spPr>
        <p:txBody>
          <a:bodyPr wrap="square">
            <a:prstTxWarp prst="textNoShape">
              <a:avLst/>
            </a:prstTxWarp>
            <a:spAutoFit/>
          </a:bodyPr>
          <a:lstStyle/>
          <a:p>
            <a:pPr algn="ctr"/>
            <a:r>
              <a:rPr lang="en-US" dirty="0">
                <a:ea typeface="Comic Sans MS" pitchFamily="-106" charset="0"/>
                <a:cs typeface="Comic Sans MS" pitchFamily="-106" charset="0"/>
              </a:rPr>
              <a:t>Breakdown in </a:t>
            </a:r>
            <a:r>
              <a:rPr lang="en-US" b="1" dirty="0">
                <a:ea typeface="Comic Sans MS" pitchFamily="-106" charset="0"/>
                <a:cs typeface="Comic Sans MS" pitchFamily="-106" charset="0"/>
              </a:rPr>
              <a:t>small spaces</a:t>
            </a:r>
            <a:r>
              <a:rPr lang="en-US" dirty="0">
                <a:ea typeface="Comic Sans MS" pitchFamily="-106" charset="0"/>
                <a:cs typeface="Comic Sans MS" pitchFamily="-106" charset="0"/>
              </a:rPr>
              <a:t>, at extremely </a:t>
            </a:r>
            <a:r>
              <a:rPr lang="en-US" b="1" dirty="0">
                <a:ea typeface="Comic Sans MS" pitchFamily="-106" charset="0"/>
                <a:cs typeface="Comic Sans MS" pitchFamily="-106" charset="0"/>
              </a:rPr>
              <a:t>high filling pressures, 10 kV voltages, fast formation  </a:t>
            </a:r>
            <a:endParaRPr lang="en-US" dirty="0">
              <a:ea typeface="Comic Sans MS" pitchFamily="-106" charset="0"/>
              <a:cs typeface="Comic Sans MS" pitchFamily="-106" charset="0"/>
            </a:endParaRPr>
          </a:p>
        </p:txBody>
      </p:sp>
      <p:sp>
        <p:nvSpPr>
          <p:cNvPr id="9" name="TextBox 8"/>
          <p:cNvSpPr txBox="1"/>
          <p:nvPr/>
        </p:nvSpPr>
        <p:spPr>
          <a:xfrm>
            <a:off x="1143000" y="2571690"/>
            <a:ext cx="7003754" cy="400110"/>
          </a:xfrm>
          <a:prstGeom prst="rect">
            <a:avLst/>
          </a:prstGeom>
          <a:noFill/>
        </p:spPr>
        <p:txBody>
          <a:bodyPr wrap="square" rtlCol="0">
            <a:spAutoFit/>
          </a:bodyPr>
          <a:lstStyle/>
          <a:p>
            <a:pPr lvl="1" algn="ctr"/>
            <a:r>
              <a:rPr lang="en-US" sz="2000" b="1" dirty="0" err="1">
                <a:solidFill>
                  <a:srgbClr val="CC3467"/>
                </a:solidFill>
                <a:ea typeface="Comic Sans MS" pitchFamily="-106" charset="0"/>
                <a:cs typeface="Comic Sans MS" pitchFamily="-106" charset="0"/>
              </a:rPr>
              <a:t>Spheromak</a:t>
            </a:r>
            <a:r>
              <a:rPr lang="en-US" sz="2000" b="1" dirty="0">
                <a:solidFill>
                  <a:srgbClr val="CC3467"/>
                </a:solidFill>
                <a:ea typeface="Comic Sans MS" pitchFamily="-106" charset="0"/>
                <a:cs typeface="Comic Sans MS" pitchFamily="-106" charset="0"/>
              </a:rPr>
              <a:t> </a:t>
            </a:r>
            <a:r>
              <a:rPr lang="en-US" sz="2000" dirty="0">
                <a:ea typeface="Comic Sans MS" pitchFamily="-106" charset="0"/>
                <a:cs typeface="Comic Sans MS" pitchFamily="-106" charset="0"/>
              </a:rPr>
              <a:t>accelerated and expanded into a </a:t>
            </a:r>
            <a:r>
              <a:rPr lang="en-US" sz="2000" dirty="0">
                <a:solidFill>
                  <a:srgbClr val="C1961F"/>
                </a:solidFill>
                <a:effectLst>
                  <a:outerShdw blurRad="63500" dist="63500" dir="2700000" algn="tl" rotWithShape="0">
                    <a:srgbClr val="000000">
                      <a:alpha val="81000"/>
                    </a:srgbClr>
                  </a:outerShdw>
                </a:effectLst>
                <a:ea typeface="Comic Sans MS" pitchFamily="-106" charset="0"/>
                <a:cs typeface="Comic Sans MS" pitchFamily="-106" charset="0"/>
              </a:rPr>
              <a:t>flux conserver</a:t>
            </a:r>
            <a:endParaRPr lang="en-US" sz="2000" dirty="0">
              <a:effectLst>
                <a:outerShdw blurRad="63500" dist="63500" dir="2700000" algn="tl" rotWithShape="0">
                  <a:srgbClr val="000000">
                    <a:alpha val="81000"/>
                  </a:srgbClr>
                </a:outerShdw>
              </a:effectLst>
              <a:ea typeface="Comic Sans MS" pitchFamily="-106" charset="0"/>
              <a:cs typeface="Comic Sans MS" pitchFamily="-106" charset="0"/>
            </a:endParaRPr>
          </a:p>
        </p:txBody>
      </p:sp>
      <p:sp>
        <p:nvSpPr>
          <p:cNvPr id="10" name="Rectangle 9"/>
          <p:cNvSpPr/>
          <p:nvPr/>
        </p:nvSpPr>
        <p:spPr>
          <a:xfrm>
            <a:off x="11043" y="15984"/>
            <a:ext cx="9132957" cy="523220"/>
          </a:xfrm>
          <a:prstGeom prst="rect">
            <a:avLst/>
          </a:prstGeom>
        </p:spPr>
        <p:txBody>
          <a:bodyPr wrap="square">
            <a:spAutoFit/>
          </a:bodyPr>
          <a:lstStyle/>
          <a:p>
            <a:pPr>
              <a:spcAft>
                <a:spcPts val="0"/>
              </a:spcAft>
            </a:pPr>
            <a:r>
              <a:rPr lang="fr-FR" sz="2800" b="1" kern="0" dirty="0">
                <a:solidFill>
                  <a:srgbClr val="FF0000"/>
                </a:solidFill>
                <a:effectLst>
                  <a:outerShdw blurRad="50800" dist="38100" dir="2700000" algn="tl" rotWithShape="0">
                    <a:srgbClr val="000000">
                      <a:alpha val="43000"/>
                    </a:srgbClr>
                  </a:outerShdw>
                </a:effectLst>
                <a:ea typeface="Times New Roman"/>
                <a:cs typeface="Comic Sans MS"/>
              </a:rPr>
              <a:t>PROTO-SPHERA vs </a:t>
            </a:r>
            <a:r>
              <a:rPr lang="fr-FR" sz="2800" b="1" kern="0" dirty="0">
                <a:solidFill>
                  <a:srgbClr val="339A99"/>
                </a:solidFill>
                <a:effectLst>
                  <a:outerShdw blurRad="50800" dist="38100" dir="2700000" algn="tl" rotWithShape="0">
                    <a:srgbClr val="000000">
                      <a:alpha val="43000"/>
                    </a:srgbClr>
                  </a:outerShdw>
                </a:effectLst>
                <a:ea typeface="Times New Roman"/>
                <a:cs typeface="Comic Sans MS"/>
              </a:rPr>
              <a:t>GUN-INJECTED </a:t>
            </a:r>
            <a:r>
              <a:rPr lang="fr-FR" sz="2800" b="1" kern="0" dirty="0">
                <a:solidFill>
                  <a:srgbClr val="FF0000"/>
                </a:solidFill>
                <a:effectLst>
                  <a:outerShdw blurRad="50800" dist="38100" dir="2700000" algn="tl" rotWithShape="0">
                    <a:srgbClr val="000000">
                      <a:alpha val="43000"/>
                    </a:srgbClr>
                  </a:outerShdw>
                </a:effectLst>
                <a:ea typeface="Times New Roman"/>
                <a:cs typeface="Comic Sans MS"/>
              </a:rPr>
              <a:t>FLUX-CORE-SPHEROMAKS</a:t>
            </a:r>
            <a:endParaRPr lang="en-US" sz="2800" b="1" kern="0" dirty="0">
              <a:solidFill>
                <a:srgbClr val="FF0000"/>
              </a:solidFill>
              <a:effectLst>
                <a:outerShdw blurRad="50800" dist="38100" dir="2700000" algn="tl" rotWithShape="0">
                  <a:srgbClr val="000000">
                    <a:alpha val="43000"/>
                  </a:srgbClr>
                </a:outerShdw>
              </a:effectLst>
              <a:ea typeface="Times New Roman"/>
              <a:cs typeface="Comic Sans MS"/>
            </a:endParaRPr>
          </a:p>
        </p:txBody>
      </p:sp>
      <p:pic>
        <p:nvPicPr>
          <p:cNvPr id="11" name="Picture 27"/>
          <p:cNvPicPr>
            <a:picLocks noChangeAspect="1" noChangeArrowheads="1"/>
          </p:cNvPicPr>
          <p:nvPr/>
        </p:nvPicPr>
        <p:blipFill>
          <a:blip r:embed="rId7">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tretch>
            <a:fillRect/>
          </a:stretch>
        </p:blipFill>
        <p:spPr bwMode="auto">
          <a:xfrm>
            <a:off x="117422" y="3521294"/>
            <a:ext cx="2030909" cy="3339436"/>
          </a:xfrm>
          <a:prstGeom prst="rect">
            <a:avLst/>
          </a:prstGeom>
          <a:noFill/>
          <a:ln>
            <a:noFill/>
          </a:ln>
        </p:spPr>
      </p:pic>
      <p:sp>
        <p:nvSpPr>
          <p:cNvPr id="12" name="Rectangle 11"/>
          <p:cNvSpPr/>
          <p:nvPr/>
        </p:nvSpPr>
        <p:spPr>
          <a:xfrm>
            <a:off x="8614641" y="3187597"/>
            <a:ext cx="514804" cy="658204"/>
          </a:xfrm>
          <a:prstGeom prst="rect">
            <a:avLst/>
          </a:prstGeom>
          <a:solidFill>
            <a:sysClr val="window" lastClr="FFFFFF"/>
          </a:solidFill>
          <a:ln w="9525"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 lastClr="FFFFFF"/>
              </a:solidFill>
              <a:effectLst/>
              <a:uLnTx/>
              <a:uFillTx/>
              <a:latin typeface="Calibri"/>
              <a:ea typeface="+mn-ea"/>
              <a:cs typeface="+mn-cs"/>
            </a:endParaRPr>
          </a:p>
        </p:txBody>
      </p:sp>
      <p:sp>
        <p:nvSpPr>
          <p:cNvPr id="13" name="TextBox 12"/>
          <p:cNvSpPr txBox="1"/>
          <p:nvPr/>
        </p:nvSpPr>
        <p:spPr>
          <a:xfrm>
            <a:off x="381000" y="2935897"/>
            <a:ext cx="8459367" cy="523220"/>
          </a:xfrm>
          <a:prstGeom prst="rect">
            <a:avLst/>
          </a:prstGeom>
          <a:noFill/>
        </p:spPr>
        <p:txBody>
          <a:bodyPr wrap="none" rtlCol="0">
            <a:spAutoFit/>
          </a:bodyPr>
          <a:lstStyle/>
          <a:p>
            <a:pPr lvl="0" defTabSz="914400">
              <a:defRPr/>
            </a:pPr>
            <a:r>
              <a:rPr kumimoji="0" lang="fr-FR" sz="2800" b="1" i="0" u="none" strike="noStrike" kern="0" cap="none" spc="0" normalizeH="0" baseline="0" noProof="0" dirty="0">
                <a:ln>
                  <a:noFill/>
                </a:ln>
                <a:solidFill>
                  <a:srgbClr val="FF0000"/>
                </a:solidFill>
                <a:effectLst>
                  <a:outerShdw blurRad="50800" dist="38100" dir="2700000" algn="tl" rotWithShape="0">
                    <a:srgbClr val="000000">
                      <a:alpha val="43000"/>
                    </a:srgbClr>
                  </a:outerShdw>
                </a:effectLst>
                <a:uLnTx/>
                <a:uFillTx/>
                <a:ea typeface="Times New Roman"/>
                <a:cs typeface="Comic Sans MS"/>
              </a:rPr>
              <a:t>PROTO-SPHERA </a:t>
            </a:r>
            <a:r>
              <a:rPr lang="fr-FR" sz="2800" b="1" kern="0" dirty="0">
                <a:solidFill>
                  <a:srgbClr val="FF0000"/>
                </a:solidFill>
                <a:effectLst>
                  <a:outerShdw blurRad="50800" dist="38100" dir="2700000" algn="tl" rotWithShape="0">
                    <a:srgbClr val="000000">
                      <a:alpha val="43000"/>
                    </a:srgbClr>
                  </a:outerShdw>
                </a:effectLst>
                <a:ea typeface="Times New Roman"/>
                <a:cs typeface="Comic Sans MS"/>
              </a:rPr>
              <a:t>ISN’T </a:t>
            </a:r>
            <a:r>
              <a:rPr kumimoji="0" lang="fr-FR" sz="2800" b="1" i="0" u="none" strike="noStrike" kern="0" cap="none" spc="0" normalizeH="0" baseline="0" noProof="0" dirty="0">
                <a:ln>
                  <a:noFill/>
                </a:ln>
                <a:solidFill>
                  <a:srgbClr val="FF0000"/>
                </a:solidFill>
                <a:effectLst>
                  <a:outerShdw blurRad="50800" dist="38100" dir="2700000" algn="tl" rotWithShape="0">
                    <a:srgbClr val="000000">
                      <a:alpha val="43000"/>
                    </a:srgbClr>
                  </a:outerShdw>
                </a:effectLst>
                <a:uLnTx/>
                <a:uFillTx/>
                <a:ea typeface="Times New Roman"/>
                <a:cs typeface="Comic Sans MS"/>
              </a:rPr>
              <a:t>A </a:t>
            </a:r>
            <a:r>
              <a:rPr lang="fr-FR" sz="2800" b="1" kern="0" dirty="0">
                <a:solidFill>
                  <a:srgbClr val="FF0000"/>
                </a:solidFill>
                <a:effectLst>
                  <a:outerShdw blurRad="50800" dist="38100" dir="2700000" algn="tl" rotWithShape="0">
                    <a:srgbClr val="000000">
                      <a:alpha val="43000"/>
                    </a:srgbClr>
                  </a:outerShdw>
                </a:effectLst>
                <a:ea typeface="Times New Roman"/>
                <a:cs typeface="Comic Sans MS"/>
              </a:rPr>
              <a:t>SPHEROMAK: no flux conserver</a:t>
            </a:r>
            <a:endParaRPr kumimoji="0" lang="en-US" sz="2800" b="0" i="0" u="none" strike="noStrike" kern="0" cap="none" spc="0" normalizeH="0" baseline="0" noProof="0" dirty="0">
              <a:ln>
                <a:noFill/>
              </a:ln>
              <a:solidFill>
                <a:srgbClr val="FF0000"/>
              </a:solidFill>
              <a:effectLst>
                <a:outerShdw blurRad="50800" dist="38100" dir="2700000" algn="tl" rotWithShape="0">
                  <a:srgbClr val="000000">
                    <a:alpha val="43000"/>
                  </a:srgbClr>
                </a:outerShdw>
              </a:effectLst>
              <a:uLnTx/>
              <a:uFillTx/>
            </a:endParaRPr>
          </a:p>
        </p:txBody>
      </p:sp>
      <p:pic>
        <p:nvPicPr>
          <p:cNvPr id="14" name="Picture 13"/>
          <p:cNvPicPr>
            <a:picLocks noChangeAspect="1"/>
          </p:cNvPicPr>
          <p:nvPr/>
        </p:nvPicPr>
        <p:blipFill>
          <a:blip r:embed="rId8">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tretch>
            <a:fillRect/>
          </a:stretch>
        </p:blipFill>
        <p:spPr>
          <a:xfrm>
            <a:off x="6412108" y="3551743"/>
            <a:ext cx="2731892" cy="3307027"/>
          </a:xfrm>
          <a:prstGeom prst="rect">
            <a:avLst/>
          </a:prstGeom>
          <a:noFill/>
          <a:ln>
            <a:noFill/>
          </a:ln>
        </p:spPr>
      </p:pic>
      <p:sp>
        <p:nvSpPr>
          <p:cNvPr id="15" name="TextBox 14"/>
          <p:cNvSpPr txBox="1"/>
          <p:nvPr/>
        </p:nvSpPr>
        <p:spPr>
          <a:xfrm>
            <a:off x="7086600" y="5793489"/>
            <a:ext cx="1685077" cy="369332"/>
          </a:xfrm>
          <a:prstGeom prst="rect">
            <a:avLst/>
          </a:prstGeom>
          <a:noFill/>
        </p:spPr>
        <p:txBody>
          <a:bodyPr wrap="non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1800" b="1" i="0" u="none" strike="noStrike" kern="0" cap="none" spc="0" normalizeH="0" baseline="0" noProof="0" dirty="0">
                <a:ln>
                  <a:noFill/>
                </a:ln>
                <a:solidFill>
                  <a:sysClr val="windowText" lastClr="000000"/>
                </a:solidFill>
                <a:effectLst/>
                <a:uLnTx/>
                <a:uFillTx/>
              </a:rPr>
              <a:t>PROTO-SPHERA</a:t>
            </a:r>
            <a:r>
              <a:rPr kumimoji="0" lang="en-US" sz="1800" b="0" i="0" u="none" strike="noStrike" kern="0" cap="none" spc="0" normalizeH="0" baseline="0" noProof="0" dirty="0">
                <a:ln>
                  <a:noFill/>
                </a:ln>
                <a:solidFill>
                  <a:sysClr val="windowText" lastClr="000000"/>
                </a:solidFill>
                <a:effectLst/>
                <a:uLnTx/>
                <a:uFillTx/>
              </a:rPr>
              <a:t> </a:t>
            </a:r>
          </a:p>
        </p:txBody>
      </p:sp>
      <p:sp>
        <p:nvSpPr>
          <p:cNvPr id="16" name="TextBox 15"/>
          <p:cNvSpPr txBox="1"/>
          <p:nvPr/>
        </p:nvSpPr>
        <p:spPr>
          <a:xfrm>
            <a:off x="6567765" y="5388715"/>
            <a:ext cx="595035" cy="369332"/>
          </a:xfrm>
          <a:prstGeom prst="rect">
            <a:avLst/>
          </a:prstGeom>
          <a:noFill/>
        </p:spPr>
        <p:txBody>
          <a:bodyPr wrap="non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1800" b="1" i="0" u="none" strike="noStrike" kern="0" cap="none" spc="0" normalizeH="0" baseline="0" noProof="0" dirty="0">
                <a:ln>
                  <a:noFill/>
                </a:ln>
                <a:solidFill>
                  <a:sysClr val="windowText" lastClr="000000"/>
                </a:solidFill>
                <a:effectLst/>
                <a:uLnTx/>
                <a:uFillTx/>
              </a:rPr>
              <a:t>TS-3</a:t>
            </a:r>
            <a:endParaRPr kumimoji="0" lang="en-US" sz="1800" b="0" i="0" u="none" strike="noStrike" kern="0" cap="none" spc="0" normalizeH="0" baseline="0" noProof="0" dirty="0">
              <a:ln>
                <a:noFill/>
              </a:ln>
              <a:solidFill>
                <a:sysClr val="windowText" lastClr="000000"/>
              </a:solidFill>
              <a:effectLst/>
              <a:uLnTx/>
              <a:uFillTx/>
            </a:endParaRPr>
          </a:p>
        </p:txBody>
      </p:sp>
      <p:cxnSp>
        <p:nvCxnSpPr>
          <p:cNvPr id="17" name="Straight Connector 16"/>
          <p:cNvCxnSpPr/>
          <p:nvPr/>
        </p:nvCxnSpPr>
        <p:spPr>
          <a:xfrm rot="10800000">
            <a:off x="28492" y="2954253"/>
            <a:ext cx="9077911" cy="1588"/>
          </a:xfrm>
          <a:prstGeom prst="line">
            <a:avLst/>
          </a:prstGeom>
          <a:noFill/>
          <a:ln w="25400" cap="flat" cmpd="sng" algn="ctr">
            <a:solidFill>
              <a:srgbClr val="4F81BD"/>
            </a:solidFill>
            <a:prstDash val="solid"/>
          </a:ln>
          <a:effectLst>
            <a:outerShdw blurRad="40000" dist="20000" dir="5400000" rotWithShape="0">
              <a:srgbClr val="000000">
                <a:alpha val="38000"/>
              </a:srgbClr>
            </a:outerShdw>
          </a:effectLst>
        </p:spPr>
      </p:cxnSp>
      <p:sp>
        <p:nvSpPr>
          <p:cNvPr id="18" name="TextBox 17"/>
          <p:cNvSpPr txBox="1"/>
          <p:nvPr/>
        </p:nvSpPr>
        <p:spPr>
          <a:xfrm>
            <a:off x="2057400" y="3846255"/>
            <a:ext cx="4620176" cy="2554545"/>
          </a:xfrm>
          <a:prstGeom prst="rect">
            <a:avLst/>
          </a:prstGeom>
          <a:noFill/>
        </p:spPr>
        <p:txBody>
          <a:bodyPr wrap="none" rtlCol="0">
            <a:spAutoFit/>
          </a:bodyPr>
          <a:lstStyle/>
          <a:p>
            <a:pPr lvl="0" defTabSz="914400" eaLnBrk="0" hangingPunct="0">
              <a:defRPr/>
            </a:pPr>
            <a:r>
              <a:rPr lang="en-US" sz="2000" b="1" kern="0" dirty="0">
                <a:solidFill>
                  <a:srgbClr val="FB04D2"/>
                </a:solidFill>
                <a:ea typeface="Comic Sans MS" pitchFamily="-106" charset="0"/>
                <a:cs typeface="Comic Sans MS" pitchFamily="-106" charset="0"/>
              </a:rPr>
              <a:t>•</a:t>
            </a:r>
            <a:r>
              <a:rPr lang="en-US" sz="2000" kern="0" dirty="0">
                <a:solidFill>
                  <a:srgbClr val="000000"/>
                </a:solidFill>
                <a:cs typeface="Comic Sans MS"/>
              </a:rPr>
              <a:t> </a:t>
            </a:r>
            <a:r>
              <a:rPr kumimoji="0" lang="en-US" sz="2000" b="1" i="0" u="none" strike="noStrike" kern="0" cap="none" spc="0" normalizeH="0" baseline="0" noProof="0" dirty="0">
                <a:ln>
                  <a:noFill/>
                </a:ln>
                <a:solidFill>
                  <a:srgbClr val="000000"/>
                </a:solidFill>
                <a:effectLst/>
                <a:uLnTx/>
                <a:uFillTx/>
                <a:cs typeface="Comic Sans MS"/>
              </a:rPr>
              <a:t>Tokamak-like field-line</a:t>
            </a:r>
          </a:p>
          <a:p>
            <a:pPr marL="0" marR="0" lvl="0" indent="0" defTabSz="914400" eaLnBrk="0" fontAlgn="auto" latinLnBrk="0" hangingPunct="0">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srgbClr val="000000"/>
                </a:solidFill>
                <a:effectLst/>
                <a:uLnTx/>
                <a:uFillTx/>
                <a:cs typeface="Comic Sans MS"/>
              </a:rPr>
              <a:t>rotational </a:t>
            </a:r>
            <a:r>
              <a:rPr kumimoji="0" lang="en-US" sz="2000" b="1" i="0" u="none" strike="noStrike" kern="0" cap="none" spc="0" normalizeH="0" baseline="0" noProof="0" dirty="0" err="1">
                <a:ln>
                  <a:noFill/>
                </a:ln>
                <a:solidFill>
                  <a:srgbClr val="000000"/>
                </a:solidFill>
                <a:effectLst/>
                <a:uLnTx/>
                <a:uFillTx/>
                <a:cs typeface="Comic Sans MS"/>
              </a:rPr>
              <a:t>trasform</a:t>
            </a:r>
            <a:r>
              <a:rPr kumimoji="0" lang="en-US" sz="2000" b="0" i="0" u="none" strike="noStrike" kern="0" cap="none" spc="0" normalizeH="0" baseline="0" noProof="0" dirty="0">
                <a:ln>
                  <a:noFill/>
                </a:ln>
                <a:solidFill>
                  <a:srgbClr val="000000"/>
                </a:solidFill>
                <a:effectLst/>
                <a:uLnTx/>
                <a:uFillTx/>
                <a:cs typeface="Comic Sans MS"/>
              </a:rPr>
              <a:t> </a:t>
            </a:r>
            <a:r>
              <a:rPr kumimoji="0" lang="en-US" sz="2000" b="0" i="0" u="none" strike="noStrike" kern="0" cap="none" spc="0" normalizeH="0" baseline="0" noProof="0" dirty="0">
                <a:ln>
                  <a:noFill/>
                </a:ln>
                <a:solidFill>
                  <a:prstClr val="black"/>
                </a:solidFill>
                <a:effectLst/>
                <a:uLnTx/>
                <a:uFillTx/>
                <a:cs typeface="Comic Sans MS"/>
              </a:rPr>
              <a:t>(</a:t>
            </a:r>
            <a:r>
              <a:rPr kumimoji="0" lang="en-US" sz="2000" b="1" i="0" u="none" strike="noStrike" kern="0" cap="none" spc="0" normalizeH="0" baseline="0" noProof="0" dirty="0">
                <a:ln>
                  <a:noFill/>
                </a:ln>
                <a:solidFill>
                  <a:srgbClr val="FF03BA"/>
                </a:solidFill>
                <a:effectLst/>
                <a:uLnTx/>
                <a:uFillTx/>
                <a:cs typeface="Comic Sans MS"/>
              </a:rPr>
              <a:t>q</a:t>
            </a:r>
            <a:r>
              <a:rPr kumimoji="0" lang="en-US" sz="2000" b="1" i="0" u="none" strike="noStrike" kern="0" cap="none" spc="0" normalizeH="0" baseline="-25000" noProof="0" dirty="0">
                <a:ln>
                  <a:noFill/>
                </a:ln>
                <a:solidFill>
                  <a:srgbClr val="FF03BA"/>
                </a:solidFill>
                <a:effectLst/>
                <a:uLnTx/>
                <a:uFillTx/>
                <a:cs typeface="Comic Sans MS"/>
              </a:rPr>
              <a:t>0  </a:t>
            </a:r>
            <a:r>
              <a:rPr kumimoji="0" lang="en-US" sz="2000" b="1" i="0" u="none" strike="noStrike" kern="0" cap="none" spc="0" normalizeH="0" baseline="0" noProof="0" dirty="0">
                <a:ln>
                  <a:noFill/>
                </a:ln>
                <a:solidFill>
                  <a:srgbClr val="FF03BA"/>
                </a:solidFill>
                <a:effectLst/>
                <a:uLnTx/>
                <a:uFillTx/>
                <a:cs typeface="Comic Sans MS"/>
              </a:rPr>
              <a:t>≥</a:t>
            </a:r>
            <a:r>
              <a:rPr kumimoji="0" lang="en-US" sz="2000" b="1" i="0" u="none" strike="noStrike" kern="0" cap="none" spc="0" normalizeH="0" noProof="0" dirty="0">
                <a:ln>
                  <a:noFill/>
                </a:ln>
                <a:solidFill>
                  <a:srgbClr val="FF03BA"/>
                </a:solidFill>
                <a:effectLst/>
                <a:uLnTx/>
                <a:uFillTx/>
                <a:cs typeface="Comic Sans MS"/>
              </a:rPr>
              <a:t> </a:t>
            </a:r>
            <a:r>
              <a:rPr kumimoji="0" lang="en-US" sz="2000" b="1" i="0" u="none" strike="noStrike" kern="0" cap="none" spc="0" normalizeH="0" baseline="0" noProof="0" dirty="0">
                <a:ln>
                  <a:noFill/>
                </a:ln>
                <a:solidFill>
                  <a:srgbClr val="FF03BA"/>
                </a:solidFill>
                <a:effectLst/>
                <a:uLnTx/>
                <a:uFillTx/>
                <a:cs typeface="Comic Sans MS"/>
              </a:rPr>
              <a:t>1</a:t>
            </a:r>
            <a:r>
              <a:rPr kumimoji="0" lang="en-US" sz="2000" b="0" i="0" u="none" strike="noStrike" kern="0" cap="none" spc="0" normalizeH="0" baseline="0" noProof="0" dirty="0">
                <a:ln>
                  <a:noFill/>
                </a:ln>
                <a:solidFill>
                  <a:srgbClr val="000000"/>
                </a:solidFill>
                <a:effectLst/>
                <a:uLnTx/>
                <a:uFillTx/>
                <a:cs typeface="Comic Sans MS"/>
              </a:rPr>
              <a:t>,</a:t>
            </a:r>
            <a:r>
              <a:rPr kumimoji="0" lang="en-US" sz="2000" b="0" i="0" u="none" strike="noStrike" kern="0" cap="none" spc="0" normalizeH="0" baseline="0" noProof="0" dirty="0">
                <a:ln>
                  <a:noFill/>
                </a:ln>
                <a:solidFill>
                  <a:srgbClr val="FF03BA"/>
                </a:solidFill>
                <a:effectLst/>
                <a:uLnTx/>
                <a:uFillTx/>
                <a:cs typeface="Comic Sans MS"/>
              </a:rPr>
              <a:t> </a:t>
            </a:r>
            <a:r>
              <a:rPr kumimoji="0" lang="en-US" sz="2000" b="1" i="0" u="none" strike="noStrike" kern="0" cap="none" spc="0" normalizeH="0" baseline="0" noProof="0" dirty="0" err="1">
                <a:ln>
                  <a:noFill/>
                </a:ln>
                <a:solidFill>
                  <a:srgbClr val="FF03BA"/>
                </a:solidFill>
                <a:effectLst/>
                <a:uLnTx/>
                <a:uFillTx/>
                <a:cs typeface="Comic Sans MS"/>
              </a:rPr>
              <a:t>q</a:t>
            </a:r>
            <a:r>
              <a:rPr kumimoji="0" lang="en-US" sz="2000" b="1" i="0" u="none" strike="noStrike" kern="0" cap="none" spc="0" normalizeH="0" baseline="-25000" noProof="0" dirty="0" err="1">
                <a:ln>
                  <a:noFill/>
                </a:ln>
                <a:solidFill>
                  <a:srgbClr val="FF03BA"/>
                </a:solidFill>
                <a:effectLst/>
                <a:uLnTx/>
                <a:uFillTx/>
                <a:cs typeface="Comic Sans MS"/>
              </a:rPr>
              <a:t>edge</a:t>
            </a:r>
            <a:r>
              <a:rPr kumimoji="0" lang="en-US" sz="2000" b="1" u="none" strike="noStrike" kern="0" cap="none" spc="0" normalizeH="0" baseline="0" noProof="0" dirty="0">
                <a:ln>
                  <a:noFill/>
                </a:ln>
                <a:solidFill>
                  <a:srgbClr val="FF03BA"/>
                </a:solidFill>
                <a:effectLst/>
                <a:uLnTx/>
                <a:uFillTx/>
                <a:latin typeface="Times"/>
                <a:cs typeface="Times"/>
              </a:rPr>
              <a:t>~</a:t>
            </a:r>
            <a:r>
              <a:rPr kumimoji="0" lang="en-US" sz="2000" b="1" i="0" u="none" strike="noStrike" kern="0" cap="none" spc="0" normalizeH="0" baseline="0" noProof="0" dirty="0">
                <a:ln>
                  <a:noFill/>
                </a:ln>
                <a:solidFill>
                  <a:srgbClr val="FF03BA"/>
                </a:solidFill>
                <a:effectLst/>
                <a:uLnTx/>
                <a:uFillTx/>
                <a:cs typeface="Comic Sans MS"/>
              </a:rPr>
              <a:t>  3</a:t>
            </a:r>
            <a:r>
              <a:rPr kumimoji="0" lang="en-US" sz="2000" b="0" i="0" u="none" strike="noStrike" kern="0" cap="none" spc="0" normalizeH="0" baseline="0" noProof="0" dirty="0">
                <a:ln>
                  <a:noFill/>
                </a:ln>
                <a:solidFill>
                  <a:prstClr val="black"/>
                </a:solidFill>
                <a:effectLst/>
                <a:uLnTx/>
                <a:uFillTx/>
                <a:cs typeface="Comic Sans MS"/>
              </a:rPr>
              <a:t>)</a:t>
            </a:r>
          </a:p>
          <a:p>
            <a:pPr lvl="0" defTabSz="914400" eaLnBrk="0" hangingPunct="0">
              <a:defRPr/>
            </a:pPr>
            <a:r>
              <a:rPr kumimoji="0" lang="en-US" sz="2000" b="1" i="0" u="none" strike="noStrike" kern="0" cap="none" spc="0" normalizeH="0" baseline="0" noProof="0" dirty="0">
                <a:ln>
                  <a:noFill/>
                </a:ln>
                <a:solidFill>
                  <a:sysClr val="windowText" lastClr="000000"/>
                </a:solidFill>
                <a:effectLst/>
                <a:uLnTx/>
                <a:uFillTx/>
              </a:rPr>
              <a:t>aspect</a:t>
            </a:r>
            <a:r>
              <a:rPr kumimoji="0" lang="en-US" sz="2000" b="1" i="0" u="none" strike="noStrike" kern="0" cap="none" spc="0" normalizeH="0" noProof="0" dirty="0">
                <a:ln>
                  <a:noFill/>
                </a:ln>
                <a:solidFill>
                  <a:sysClr val="windowText" lastClr="000000"/>
                </a:solidFill>
                <a:effectLst/>
                <a:uLnTx/>
                <a:uFillTx/>
              </a:rPr>
              <a:t> ratio </a:t>
            </a:r>
            <a:r>
              <a:rPr kumimoji="0" lang="en-US" sz="2000" b="1" i="0" u="none" strike="noStrike" kern="0" cap="none" spc="0" normalizeH="0" baseline="0" noProof="0" dirty="0">
                <a:ln>
                  <a:noFill/>
                </a:ln>
                <a:solidFill>
                  <a:srgbClr val="FF03BA"/>
                </a:solidFill>
                <a:effectLst/>
                <a:uLnTx/>
                <a:uFillTx/>
              </a:rPr>
              <a:t>A = R/a ≥ 1.2</a:t>
            </a:r>
            <a:endParaRPr kumimoji="0" lang="en-US" sz="2000" b="1" i="0" u="none" strike="noStrike" kern="0" cap="none" spc="0" normalizeH="0" baseline="0" noProof="0" dirty="0">
              <a:ln>
                <a:noFill/>
              </a:ln>
              <a:solidFill>
                <a:sysClr val="windowText" lastClr="000000"/>
              </a:solidFill>
              <a:effectLst/>
              <a:uLnTx/>
              <a:uFillTx/>
            </a:endParaRPr>
          </a:p>
          <a:p>
            <a:pPr lvl="0" defTabSz="914400" eaLnBrk="0" hangingPunct="0">
              <a:defRPr/>
            </a:pPr>
            <a:r>
              <a:rPr kumimoji="0" lang="en-US" sz="2000" b="1" i="0" u="none" strike="noStrike" kern="0" cap="none" spc="0" normalizeH="0" baseline="0" noProof="0" dirty="0">
                <a:ln>
                  <a:noFill/>
                </a:ln>
                <a:solidFill>
                  <a:sysClr val="windowText" lastClr="000000"/>
                </a:solidFill>
                <a:effectLst/>
                <a:uLnTx/>
                <a:uFillTx/>
              </a:rPr>
              <a:t>elongation </a:t>
            </a:r>
            <a:r>
              <a:rPr kumimoji="0" lang="en-US" sz="2000" b="1" i="0" u="none" strike="noStrike" kern="0" cap="none" spc="0" normalizeH="0" baseline="0" noProof="0" dirty="0">
                <a:ln>
                  <a:noFill/>
                </a:ln>
                <a:solidFill>
                  <a:srgbClr val="FF03BA"/>
                </a:solidFill>
                <a:effectLst/>
                <a:uLnTx/>
                <a:uFillTx/>
              </a:rPr>
              <a:t>k = b/a </a:t>
            </a:r>
            <a:r>
              <a:rPr lang="en-US" sz="2000" b="1" kern="0" dirty="0">
                <a:solidFill>
                  <a:srgbClr val="FF03BA"/>
                </a:solidFill>
                <a:latin typeface="Times"/>
                <a:cs typeface="Times"/>
              </a:rPr>
              <a:t>~ </a:t>
            </a:r>
            <a:r>
              <a:rPr kumimoji="0" lang="en-US" sz="2000" b="1" i="0" u="none" strike="noStrike" kern="0" cap="none" spc="0" normalizeH="0" baseline="0" noProof="0" dirty="0">
                <a:ln>
                  <a:noFill/>
                </a:ln>
                <a:solidFill>
                  <a:srgbClr val="FF03BA"/>
                </a:solidFill>
                <a:effectLst/>
                <a:uLnTx/>
                <a:uFillTx/>
              </a:rPr>
              <a:t>2.3</a:t>
            </a:r>
          </a:p>
          <a:p>
            <a:pPr lvl="0" defTabSz="914400" eaLnBrk="0" hangingPunct="0">
              <a:lnSpc>
                <a:spcPct val="120000"/>
              </a:lnSpc>
              <a:defRPr/>
            </a:pPr>
            <a:endParaRPr lang="en-US" sz="800" b="1" kern="0" dirty="0">
              <a:solidFill>
                <a:srgbClr val="000000"/>
              </a:solidFill>
              <a:ea typeface="Comic Sans MS" pitchFamily="-106" charset="0"/>
              <a:cs typeface="Comic Sans MS" pitchFamily="-106" charset="0"/>
            </a:endParaRPr>
          </a:p>
          <a:p>
            <a:pPr lvl="0" eaLnBrk="0" hangingPunct="0">
              <a:defRPr/>
            </a:pPr>
            <a:r>
              <a:rPr lang="en-US" sz="2000" b="1" kern="0" dirty="0">
                <a:solidFill>
                  <a:srgbClr val="FB04D2"/>
                </a:solidFill>
                <a:ea typeface="Comic Sans MS" pitchFamily="-106" charset="0"/>
                <a:cs typeface="Comic Sans MS" pitchFamily="-106" charset="0"/>
              </a:rPr>
              <a:t>• </a:t>
            </a:r>
            <a:r>
              <a:rPr lang="en-US" sz="2000" b="1" kern="0" dirty="0">
                <a:solidFill>
                  <a:srgbClr val="AA8888"/>
                </a:solidFill>
                <a:ea typeface="Comic Sans MS" pitchFamily="-106" charset="0"/>
                <a:cs typeface="Comic Sans MS" pitchFamily="-106" charset="0"/>
              </a:rPr>
              <a:t>Plasma </a:t>
            </a:r>
            <a:r>
              <a:rPr lang="en-US" sz="2000" b="1" kern="0" dirty="0" err="1">
                <a:solidFill>
                  <a:srgbClr val="AA8888"/>
                </a:solidFill>
                <a:ea typeface="Comic Sans MS" pitchFamily="-106" charset="0"/>
                <a:cs typeface="Comic Sans MS" pitchFamily="-106" charset="0"/>
              </a:rPr>
              <a:t>Centerpost</a:t>
            </a:r>
            <a:r>
              <a:rPr lang="en-US" sz="2000" b="1" kern="0" dirty="0">
                <a:solidFill>
                  <a:srgbClr val="AA8888"/>
                </a:solidFill>
                <a:cs typeface="Comic Sans MS"/>
              </a:rPr>
              <a:t> mushroom-shaped </a:t>
            </a:r>
            <a:endParaRPr lang="en-US" sz="2000" b="1" kern="0" dirty="0">
              <a:solidFill>
                <a:srgbClr val="AA8888"/>
              </a:solidFill>
              <a:ea typeface="Comic Sans MS" pitchFamily="-106" charset="0"/>
              <a:cs typeface="Comic Sans MS" pitchFamily="-106" charset="0"/>
            </a:endParaRPr>
          </a:p>
          <a:p>
            <a:pPr lvl="0" defTabSz="914400" eaLnBrk="0" hangingPunct="0">
              <a:defRPr/>
            </a:pPr>
            <a:r>
              <a:rPr lang="en-US" sz="2000" b="1" kern="0" dirty="0">
                <a:solidFill>
                  <a:srgbClr val="AA8888"/>
                </a:solidFill>
                <a:cs typeface="Comic Sans MS"/>
              </a:rPr>
              <a:t>in front of electrodes</a:t>
            </a:r>
          </a:p>
          <a:p>
            <a:pPr lvl="0" defTabSz="914400" eaLnBrk="0" hangingPunct="0">
              <a:defRPr/>
            </a:pPr>
            <a:endParaRPr lang="en-US" sz="800" b="1" kern="0" dirty="0">
              <a:solidFill>
                <a:srgbClr val="AA8888"/>
              </a:solidFill>
              <a:ea typeface="Comic Sans MS" pitchFamily="-106" charset="0"/>
              <a:cs typeface="Comic Sans MS"/>
            </a:endParaRPr>
          </a:p>
          <a:p>
            <a:pPr defTabSz="914400" eaLnBrk="0" hangingPunct="0">
              <a:lnSpc>
                <a:spcPct val="120000"/>
              </a:lnSpc>
              <a:defRPr/>
            </a:pPr>
            <a:r>
              <a:rPr lang="en-US" sz="2000" b="1" kern="0" dirty="0">
                <a:solidFill>
                  <a:srgbClr val="FB04D2"/>
                </a:solidFill>
                <a:ea typeface="Comic Sans MS" pitchFamily="-106" charset="0"/>
                <a:cs typeface="Comic Sans MS" pitchFamily="-106" charset="0"/>
              </a:rPr>
              <a:t>• </a:t>
            </a:r>
            <a:r>
              <a:rPr lang="en-US" sz="2000" b="1" kern="0" dirty="0">
                <a:solidFill>
                  <a:srgbClr val="FF03BA"/>
                </a:solidFill>
                <a:ea typeface="Comic Sans MS" pitchFamily="-106" charset="0"/>
                <a:cs typeface="Comic Sans MS" pitchFamily="-106" charset="0"/>
              </a:rPr>
              <a:t>At low voltage </a:t>
            </a:r>
            <a:r>
              <a:rPr lang="en-US" sz="2000" b="1" kern="0" dirty="0">
                <a:solidFill>
                  <a:sysClr val="windowText" lastClr="000000"/>
                </a:solidFill>
                <a:ea typeface="Comic Sans MS" pitchFamily="-106" charset="0"/>
                <a:cs typeface="Comic Sans MS" pitchFamily="-106" charset="0"/>
              </a:rPr>
              <a:t>(&lt; 1 kV), inside big vessel</a:t>
            </a:r>
            <a:endParaRPr lang="en-US" sz="2000" b="1" kern="0" dirty="0">
              <a:solidFill>
                <a:srgbClr val="FB04D2"/>
              </a:solidFill>
              <a:ea typeface="Comic Sans MS" pitchFamily="-106" charset="0"/>
              <a:cs typeface="Comic Sans MS" pitchFamily="-106" charset="0"/>
            </a:endParaRPr>
          </a:p>
        </p:txBody>
      </p:sp>
      <p:sp>
        <p:nvSpPr>
          <p:cNvPr id="2" name="TextBox 1"/>
          <p:cNvSpPr txBox="1"/>
          <p:nvPr/>
        </p:nvSpPr>
        <p:spPr>
          <a:xfrm flipH="1">
            <a:off x="2057400" y="6400800"/>
            <a:ext cx="4409657" cy="369332"/>
          </a:xfrm>
          <a:prstGeom prst="rect">
            <a:avLst/>
          </a:prstGeom>
          <a:noFill/>
        </p:spPr>
        <p:txBody>
          <a:bodyPr wrap="square" rtlCol="0">
            <a:spAutoFit/>
            <a:scene3d>
              <a:camera prst="orthographicFront"/>
              <a:lightRig rig="flat" dir="tl">
                <a:rot lat="0" lon="0" rev="6600000"/>
              </a:lightRig>
            </a:scene3d>
            <a:sp3d extrusionH="25400" contourW="8890">
              <a:bevelT w="38100" h="31750"/>
              <a:contourClr>
                <a:schemeClr val="accent2">
                  <a:shade val="75000"/>
                </a:schemeClr>
              </a:contourClr>
            </a:sp3d>
          </a:bodyPr>
          <a:lstStyle/>
          <a:p>
            <a:r>
              <a:rPr lang="en-US" b="1" kern="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a typeface="Comic Sans MS" pitchFamily="-106" charset="0"/>
                <a:cs typeface="Comic Sans MS" pitchFamily="-106" charset="0"/>
              </a:rPr>
              <a:t>• </a:t>
            </a:r>
            <a:r>
              <a:rPr lang="en-US" b="1" u="sng" kern="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a typeface="Comic Sans MS" pitchFamily="-106" charset="0"/>
                <a:cs typeface="Comic Sans MS" pitchFamily="-106" charset="0"/>
              </a:rPr>
              <a:t>PROTO-SPHERA static/slow formation</a:t>
            </a:r>
          </a:p>
        </p:txBody>
      </p:sp>
      <p:pic>
        <p:nvPicPr>
          <p:cNvPr id="19" name="Picture 11" descr="gun2.jpg                                                       0002DA0AAlladio-HD1                    C16FCCF9:">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911B9352-159C-5C41-9597-2944DB4F5723}"/>
              </a:ext>
            </a:extLst>
          </p:cNvPr>
          <p:cNvPicPr>
            <a:picLocks noChangeAspect="1" noChangeArrowheads="1"/>
          </p:cNvPicPr>
          <p:nvPr/>
        </p:nvPicPr>
        <p:blipFill>
          <a:blip r:embed="rId4"/>
          <a:srcRect/>
          <a:stretch>
            <a:fillRect/>
          </a:stretch>
        </p:blipFill>
        <p:spPr bwMode="auto">
          <a:xfrm>
            <a:off x="7313943" y="1258603"/>
            <a:ext cx="726632" cy="877714"/>
          </a:xfrm>
          <a:prstGeom prst="rect">
            <a:avLst/>
          </a:prstGeom>
          <a:noFill/>
          <a:ln w="9525">
            <a:noFill/>
            <a:miter lim="800000"/>
            <a:headEnd/>
            <a:tailEnd/>
          </a:ln>
        </p:spPr>
      </p:pic>
      <p:pic>
        <p:nvPicPr>
          <p:cNvPr id="20" name="Picture 18" descr="gun4.jpg                                                       0002DA0AAlladio-HD1                    C16FCCF9:">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C3F85F6B-4B9A-C04C-86C5-E867EED75533}"/>
              </a:ext>
            </a:extLst>
          </p:cNvPr>
          <p:cNvPicPr>
            <a:picLocks noChangeAspect="1" noChangeArrowheads="1"/>
          </p:cNvPicPr>
          <p:nvPr/>
        </p:nvPicPr>
        <p:blipFill>
          <a:blip r:embed="rId6"/>
          <a:srcRect/>
          <a:stretch>
            <a:fillRect/>
          </a:stretch>
        </p:blipFill>
        <p:spPr bwMode="auto">
          <a:xfrm>
            <a:off x="8230378" y="1222575"/>
            <a:ext cx="848109" cy="913742"/>
          </a:xfrm>
          <a:prstGeom prst="rect">
            <a:avLst/>
          </a:prstGeom>
          <a:noFill/>
          <a:ln w="9525">
            <a:noFill/>
            <a:miter lim="800000"/>
            <a:headEnd/>
            <a:tailEnd/>
          </a:ln>
        </p:spPr>
      </p:pic>
      <p:cxnSp>
        <p:nvCxnSpPr>
          <p:cNvPr id="21" name="Straight Connector 20">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EBD2FDCC-B613-054E-8C5A-9AEA016565C8}"/>
              </a:ext>
            </a:extLst>
          </p:cNvPr>
          <p:cNvCxnSpPr/>
          <p:nvPr/>
        </p:nvCxnSpPr>
        <p:spPr>
          <a:xfrm>
            <a:off x="7543800" y="1251615"/>
            <a:ext cx="1435828" cy="799221"/>
          </a:xfrm>
          <a:prstGeom prst="line">
            <a:avLst/>
          </a:prstGeom>
          <a:ln>
            <a:solidFill>
              <a:srgbClr val="FF0000"/>
            </a:solidFill>
          </a:ln>
        </p:spPr>
        <p:style>
          <a:lnRef idx="2">
            <a:schemeClr val="accent1"/>
          </a:lnRef>
          <a:fillRef idx="0">
            <a:schemeClr val="accent1"/>
          </a:fillRef>
          <a:effectRef idx="1">
            <a:schemeClr val="accent1"/>
          </a:effectRef>
          <a:fontRef idx="minor">
            <a:schemeClr val="tx1"/>
          </a:fontRef>
        </p:style>
      </p:cxnSp>
      <p:sp>
        <p:nvSpPr>
          <p:cNvPr id="22" name="TextBox 21">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01C880C3-69EF-4243-B685-D8064EB4D018}"/>
              </a:ext>
            </a:extLst>
          </p:cNvPr>
          <p:cNvSpPr txBox="1"/>
          <p:nvPr/>
        </p:nvSpPr>
        <p:spPr>
          <a:xfrm>
            <a:off x="7635266" y="2070059"/>
            <a:ext cx="1289147" cy="307777"/>
          </a:xfrm>
          <a:prstGeom prst="rect">
            <a:avLst/>
          </a:prstGeom>
          <a:noFill/>
        </p:spPr>
        <p:txBody>
          <a:bodyPr wrap="none" rtlCol="0">
            <a:spAutoFit/>
          </a:bodyPr>
          <a:lstStyle/>
          <a:p>
            <a:r>
              <a:rPr lang="en-US" sz="1400" b="1" dirty="0">
                <a:solidFill>
                  <a:srgbClr val="FF0000"/>
                </a:solidFill>
              </a:rPr>
              <a:t>No </a:t>
            </a:r>
            <a:r>
              <a:rPr lang="en-US" sz="1400" b="1" dirty="0" err="1">
                <a:solidFill>
                  <a:srgbClr val="FF0000"/>
                </a:solidFill>
              </a:rPr>
              <a:t>Spheromak</a:t>
            </a:r>
            <a:endParaRPr lang="en-US" sz="1400" b="1" dirty="0">
              <a:solidFill>
                <a:srgbClr val="FF0000"/>
              </a:solidFill>
            </a:endParaRPr>
          </a:p>
        </p:txBody>
      </p:sp>
      <p:cxnSp>
        <p:nvCxnSpPr>
          <p:cNvPr id="23" name="Straight Connector 22">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727733D3-025B-2D47-B8AC-3A86600D7B1F}"/>
              </a:ext>
            </a:extLst>
          </p:cNvPr>
          <p:cNvCxnSpPr/>
          <p:nvPr/>
        </p:nvCxnSpPr>
        <p:spPr>
          <a:xfrm flipV="1">
            <a:off x="7543800" y="1258603"/>
            <a:ext cx="1468957" cy="877714"/>
          </a:xfrm>
          <a:prstGeom prst="line">
            <a:avLst/>
          </a:prstGeom>
          <a:ln>
            <a:solidFill>
              <a:srgbClr val="FF0000"/>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2427675950"/>
      </p:ext>
    </p:extLst>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3" name="Rectangle 12"/>
          <p:cNvSpPr/>
          <p:nvPr/>
        </p:nvSpPr>
        <p:spPr>
          <a:xfrm>
            <a:off x="441082" y="5221069"/>
            <a:ext cx="2454518" cy="646331"/>
          </a:xfrm>
          <a:prstGeom prst="rect">
            <a:avLst/>
          </a:prstGeom>
        </p:spPr>
        <p:txBody>
          <a:bodyPr wrap="none">
            <a:spAutoFit/>
          </a:bodyPr>
          <a:lstStyle/>
          <a:p>
            <a:pPr algn="ctr"/>
            <a:r>
              <a:rPr lang="en-US" b="1" i="1" dirty="0">
                <a:solidFill>
                  <a:srgbClr val="535353"/>
                </a:solidFill>
                <a:effectLst>
                  <a:outerShdw blurRad="50800" dist="38100" dir="3360000">
                    <a:srgbClr val="000000">
                      <a:alpha val="43000"/>
                    </a:srgbClr>
                  </a:outerShdw>
                </a:effectLst>
                <a:latin typeface="Lora" panose="02000503000000020004" pitchFamily="2" charset="0"/>
                <a:cs typeface="Calibri"/>
              </a:rPr>
              <a:t>cylindrical geometry </a:t>
            </a:r>
          </a:p>
          <a:p>
            <a:pPr algn="ctr"/>
            <a:r>
              <a:rPr lang="en-US" b="1" i="1" dirty="0">
                <a:solidFill>
                  <a:srgbClr val="535353"/>
                </a:solidFill>
                <a:effectLst>
                  <a:outerShdw blurRad="50800" dist="38100" dir="3360000">
                    <a:srgbClr val="000000">
                      <a:alpha val="43000"/>
                    </a:srgbClr>
                  </a:outerShdw>
                </a:effectLst>
                <a:latin typeface="Lora" panose="02000503000000020004" pitchFamily="2" charset="0"/>
                <a:cs typeface="Calibri"/>
              </a:rPr>
              <a:t>of Vacuum vessel	</a:t>
            </a:r>
          </a:p>
        </p:txBody>
      </p:sp>
      <p:pic>
        <p:nvPicPr>
          <p:cNvPr id="16" name="Picture 15"/>
          <p:cNvPicPr/>
          <p:nvPr/>
        </p:nvPicPr>
        <p:blipFill>
          <a:blip r:embed="rId3" cstate="print">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tretch>
            <a:fillRect/>
          </a:stretch>
        </p:blipFill>
        <p:spPr bwMode="auto">
          <a:xfrm>
            <a:off x="76200" y="990600"/>
            <a:ext cx="2971800" cy="4110807"/>
          </a:xfrm>
          <a:prstGeom prst="rect">
            <a:avLst/>
          </a:prstGeom>
          <a:noFill/>
          <a:ln>
            <a:noFill/>
          </a:ln>
        </p:spPr>
      </p:pic>
      <p:pic>
        <p:nvPicPr>
          <p:cNvPr id="17" name="Picture 16"/>
          <p:cNvPicPr/>
          <p:nvPr/>
        </p:nvPicPr>
        <p:blipFill>
          <a:blip r:embed="rId4" cstate="print">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tretch>
            <a:fillRect/>
          </a:stretch>
        </p:blipFill>
        <p:spPr>
          <a:xfrm>
            <a:off x="6690468" y="1410720"/>
            <a:ext cx="2453532" cy="5447280"/>
          </a:xfrm>
          <a:prstGeom prst="rect">
            <a:avLst/>
          </a:prstGeom>
        </p:spPr>
      </p:pic>
      <p:sp>
        <p:nvSpPr>
          <p:cNvPr id="18" name="Rectangle 17"/>
          <p:cNvSpPr/>
          <p:nvPr/>
        </p:nvSpPr>
        <p:spPr>
          <a:xfrm>
            <a:off x="304800" y="6138446"/>
            <a:ext cx="7712318" cy="369332"/>
          </a:xfrm>
          <a:prstGeom prst="rect">
            <a:avLst/>
          </a:prstGeom>
        </p:spPr>
        <p:txBody>
          <a:bodyPr wrap="square">
            <a:spAutoFit/>
          </a:bodyPr>
          <a:lstStyle/>
          <a:p>
            <a:pPr algn="just"/>
            <a:r>
              <a:rPr lang="en-US" b="1" dirty="0">
                <a:solidFill>
                  <a:srgbClr val="CC3300"/>
                </a:solidFill>
                <a:effectLst>
                  <a:outerShdw blurRad="50800" dist="38100" dir="3360000">
                    <a:srgbClr val="000000">
                      <a:alpha val="43000"/>
                    </a:srgbClr>
                  </a:outerShdw>
                </a:effectLst>
                <a:latin typeface="Lora" panose="02000503000000020004" pitchFamily="2" charset="0"/>
                <a:cs typeface="Calibri"/>
              </a:rPr>
              <a:t>slim metal external legs return the Plasma-</a:t>
            </a:r>
            <a:r>
              <a:rPr lang="en-US" b="1" dirty="0" err="1">
                <a:solidFill>
                  <a:srgbClr val="CC3300"/>
                </a:solidFill>
                <a:effectLst>
                  <a:outerShdw blurRad="50800" dist="38100" dir="3360000">
                    <a:srgbClr val="000000">
                      <a:alpha val="43000"/>
                    </a:srgbClr>
                  </a:outerShdw>
                </a:effectLst>
                <a:latin typeface="Lora" panose="02000503000000020004" pitchFamily="2" charset="0"/>
                <a:cs typeface="Calibri"/>
              </a:rPr>
              <a:t>Centerpost</a:t>
            </a:r>
            <a:r>
              <a:rPr lang="en-US" b="1" dirty="0">
                <a:solidFill>
                  <a:srgbClr val="CC3300"/>
                </a:solidFill>
                <a:effectLst>
                  <a:outerShdw blurRad="50800" dist="38100" dir="3360000">
                    <a:srgbClr val="000000">
                      <a:alpha val="43000"/>
                    </a:srgbClr>
                  </a:outerShdw>
                </a:effectLst>
                <a:latin typeface="Lora" panose="02000503000000020004" pitchFamily="2" charset="0"/>
                <a:cs typeface="Calibri"/>
              </a:rPr>
              <a:t> current</a:t>
            </a:r>
          </a:p>
        </p:txBody>
      </p:sp>
      <p:sp>
        <p:nvSpPr>
          <p:cNvPr id="19" name="Rectangle 18"/>
          <p:cNvSpPr/>
          <p:nvPr/>
        </p:nvSpPr>
        <p:spPr>
          <a:xfrm>
            <a:off x="1524001" y="6443246"/>
            <a:ext cx="6553199" cy="338554"/>
          </a:xfrm>
          <a:prstGeom prst="rect">
            <a:avLst/>
          </a:prstGeom>
        </p:spPr>
        <p:txBody>
          <a:bodyPr wrap="square">
            <a:spAutoFit/>
          </a:bodyPr>
          <a:lstStyle/>
          <a:p>
            <a:pPr algn="just"/>
            <a:r>
              <a:rPr lang="en-US" sz="1600" b="1" i="1">
                <a:solidFill>
                  <a:srgbClr val="CC3300"/>
                </a:solidFill>
                <a:latin typeface="Lora" panose="02000503000000020004" pitchFamily="2" charset="0"/>
              </a:rPr>
              <a:t>(outside the vessel &amp; reminiscent of a toroidal magnet in a Tokamak) </a:t>
            </a:r>
            <a:endParaRPr lang="en-US" sz="1600" b="1" i="1">
              <a:solidFill>
                <a:srgbClr val="CC3300"/>
              </a:solidFill>
              <a:effectLst>
                <a:outerShdw blurRad="50800" dist="38100" dir="3360000">
                  <a:srgbClr val="000000">
                    <a:alpha val="43000"/>
                  </a:srgbClr>
                </a:outerShdw>
              </a:effectLst>
              <a:latin typeface="Lora" panose="02000503000000020004" pitchFamily="2" charset="0"/>
              <a:cs typeface="Calibri"/>
            </a:endParaRPr>
          </a:p>
        </p:txBody>
      </p:sp>
      <p:pic>
        <p:nvPicPr>
          <p:cNvPr id="20" name="Picture 19"/>
          <p:cNvPicPr/>
          <p:nvPr/>
        </p:nvPicPr>
        <p:blipFill>
          <a:blip r:embed="rId5" cstate="print">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tretch>
            <a:fillRect/>
          </a:stretch>
        </p:blipFill>
        <p:spPr bwMode="auto">
          <a:xfrm>
            <a:off x="3352800" y="1600200"/>
            <a:ext cx="3032867" cy="4343400"/>
          </a:xfrm>
          <a:prstGeom prst="rect">
            <a:avLst/>
          </a:prstGeom>
          <a:noFill/>
          <a:ln>
            <a:noFill/>
          </a:ln>
        </p:spPr>
      </p:pic>
      <p:sp>
        <p:nvSpPr>
          <p:cNvPr id="21" name="Rectangle 20"/>
          <p:cNvSpPr/>
          <p:nvPr/>
        </p:nvSpPr>
        <p:spPr>
          <a:xfrm>
            <a:off x="3160572" y="152400"/>
            <a:ext cx="5983428" cy="646331"/>
          </a:xfrm>
          <a:prstGeom prst="rect">
            <a:avLst/>
          </a:prstGeom>
        </p:spPr>
        <p:txBody>
          <a:bodyPr wrap="square">
            <a:spAutoFit/>
          </a:bodyPr>
          <a:lstStyle/>
          <a:p>
            <a:r>
              <a:rPr lang="en-US" b="1" dirty="0">
                <a:solidFill>
                  <a:srgbClr val="C00000"/>
                </a:solidFill>
                <a:latin typeface="Lora" panose="02000503000000020004" pitchFamily="2" charset="0"/>
              </a:rPr>
              <a:t>A current carrying plasma Torus: toroidal current I</a:t>
            </a:r>
            <a:r>
              <a:rPr lang="en-US" b="1" baseline="-25000" dirty="0">
                <a:solidFill>
                  <a:srgbClr val="C00000"/>
                </a:solidFill>
                <a:latin typeface="Lora" panose="02000503000000020004" pitchFamily="2" charset="0"/>
              </a:rPr>
              <a:t>ST</a:t>
            </a:r>
            <a:endParaRPr lang="en-US" b="1" dirty="0">
              <a:solidFill>
                <a:srgbClr val="C00000"/>
              </a:solidFill>
              <a:latin typeface="Lora" panose="02000503000000020004" pitchFamily="2" charset="0"/>
            </a:endParaRPr>
          </a:p>
          <a:p>
            <a:r>
              <a:rPr lang="en-US" dirty="0">
                <a:latin typeface="Lora" panose="02000503000000020004" pitchFamily="2" charset="0"/>
              </a:rPr>
              <a:t>around a </a:t>
            </a:r>
            <a:r>
              <a:rPr lang="en-US" b="1" dirty="0">
                <a:solidFill>
                  <a:srgbClr val="FF0000"/>
                </a:solidFill>
                <a:latin typeface="Lora" panose="02000503000000020004" pitchFamily="2" charset="0"/>
              </a:rPr>
              <a:t>plasma </a:t>
            </a:r>
            <a:r>
              <a:rPr lang="en-US" b="1" dirty="0" err="1">
                <a:solidFill>
                  <a:srgbClr val="FF0000"/>
                </a:solidFill>
                <a:latin typeface="Lora" panose="02000503000000020004" pitchFamily="2" charset="0"/>
              </a:rPr>
              <a:t>Centerpost</a:t>
            </a:r>
            <a:r>
              <a:rPr lang="en-US" b="1" dirty="0">
                <a:solidFill>
                  <a:srgbClr val="FF0000"/>
                </a:solidFill>
                <a:latin typeface="Lora" panose="02000503000000020004" pitchFamily="2" charset="0"/>
              </a:rPr>
              <a:t>: electrode current </a:t>
            </a:r>
            <a:r>
              <a:rPr lang="en-US" b="1" dirty="0" err="1">
                <a:solidFill>
                  <a:srgbClr val="FF0000"/>
                </a:solidFill>
                <a:latin typeface="Lora" panose="02000503000000020004" pitchFamily="2" charset="0"/>
              </a:rPr>
              <a:t>I</a:t>
            </a:r>
            <a:r>
              <a:rPr lang="en-US" b="1" baseline="-25000" dirty="0" err="1">
                <a:solidFill>
                  <a:srgbClr val="FF0000"/>
                </a:solidFill>
                <a:latin typeface="Lora" panose="02000503000000020004" pitchFamily="2" charset="0"/>
              </a:rPr>
              <a:t>e</a:t>
            </a:r>
            <a:endParaRPr lang="en-US" b="1" baseline="-25000" dirty="0">
              <a:solidFill>
                <a:srgbClr val="FF0000"/>
              </a:solidFill>
            </a:endParaRPr>
          </a:p>
        </p:txBody>
      </p:sp>
      <p:sp>
        <p:nvSpPr>
          <p:cNvPr id="22" name="Rectangle 21"/>
          <p:cNvSpPr/>
          <p:nvPr/>
        </p:nvSpPr>
        <p:spPr>
          <a:xfrm>
            <a:off x="3080664" y="1142375"/>
            <a:ext cx="3543214" cy="369332"/>
          </a:xfrm>
          <a:prstGeom prst="rect">
            <a:avLst/>
          </a:prstGeom>
        </p:spPr>
        <p:txBody>
          <a:bodyPr wrap="none">
            <a:spAutoFit/>
          </a:bodyPr>
          <a:lstStyle/>
          <a:p>
            <a:r>
              <a:rPr lang="en-US" b="1" i="1" dirty="0">
                <a:solidFill>
                  <a:schemeClr val="accent2">
                    <a:lumMod val="75000"/>
                  </a:schemeClr>
                </a:solidFill>
                <a:effectLst>
                  <a:outerShdw blurRad="50800" dist="38100" dir="3360000">
                    <a:srgbClr val="000000">
                      <a:alpha val="43000"/>
                    </a:srgbClr>
                  </a:outerShdw>
                </a:effectLst>
                <a:latin typeface="Lora" panose="02000503000000020004" pitchFamily="2" charset="0"/>
                <a:cs typeface="Calibri"/>
              </a:rPr>
              <a:t>Electrodes inside vacuum vessel</a:t>
            </a:r>
          </a:p>
        </p:txBody>
      </p:sp>
      <p:sp>
        <p:nvSpPr>
          <p:cNvPr id="23" name="Rectangle 22"/>
          <p:cNvSpPr/>
          <p:nvPr/>
        </p:nvSpPr>
        <p:spPr>
          <a:xfrm>
            <a:off x="0" y="0"/>
            <a:ext cx="3127908" cy="954107"/>
          </a:xfrm>
          <a:prstGeom prst="rect">
            <a:avLst/>
          </a:prstGeom>
        </p:spPr>
        <p:txBody>
          <a:bodyPr wrap="none">
            <a:spAutoFit/>
          </a:bodyPr>
          <a:lstStyle/>
          <a:p>
            <a:pPr algn="r"/>
            <a:r>
              <a:rPr lang="en-US" sz="2800" b="1" dirty="0">
                <a:solidFill>
                  <a:srgbClr val="FF0000"/>
                </a:solidFill>
                <a:effectLst>
                  <a:outerShdw blurRad="50800" dist="38100" dir="2700000" algn="tl" rotWithShape="0">
                    <a:srgbClr val="000000">
                      <a:alpha val="43000"/>
                    </a:srgbClr>
                  </a:outerShdw>
                </a:effectLst>
                <a:latin typeface="Lora" panose="02000503000000020004" pitchFamily="2" charset="0"/>
              </a:rPr>
              <a:t>Main idea </a:t>
            </a:r>
            <a:r>
              <a:rPr lang="en-US" sz="2800" b="1">
                <a:solidFill>
                  <a:srgbClr val="FF0000"/>
                </a:solidFill>
                <a:effectLst>
                  <a:outerShdw blurRad="50800" dist="38100" dir="2700000" algn="tl" rotWithShape="0">
                    <a:srgbClr val="000000">
                      <a:alpha val="43000"/>
                    </a:srgbClr>
                  </a:outerShdw>
                </a:effectLst>
                <a:latin typeface="Lora" panose="02000503000000020004" pitchFamily="2" charset="0"/>
              </a:rPr>
              <a:t>of </a:t>
            </a:r>
          </a:p>
          <a:p>
            <a:pPr algn="r"/>
            <a:r>
              <a:rPr lang="en-US" sz="2800" b="1">
                <a:solidFill>
                  <a:srgbClr val="FF0000"/>
                </a:solidFill>
                <a:effectLst>
                  <a:outerShdw blurRad="50800" dist="38100" dir="2700000" algn="tl" rotWithShape="0">
                    <a:srgbClr val="000000">
                      <a:alpha val="43000"/>
                    </a:srgbClr>
                  </a:outerShdw>
                </a:effectLst>
                <a:latin typeface="Lora" panose="02000503000000020004" pitchFamily="2" charset="0"/>
              </a:rPr>
              <a:t>PROTO-SPHERA:</a:t>
            </a:r>
            <a:endParaRPr lang="en-US" sz="2800" b="1" dirty="0">
              <a:solidFill>
                <a:srgbClr val="FF0000"/>
              </a:solidFill>
              <a:effectLst>
                <a:outerShdw blurRad="50800" dist="38100" dir="2700000" algn="tl" rotWithShape="0">
                  <a:srgbClr val="000000">
                    <a:alpha val="43000"/>
                  </a:srgbClr>
                </a:outerShdw>
              </a:effectLst>
              <a:latin typeface="Lora" panose="02000503000000020004" pitchFamily="2" charset="0"/>
            </a:endParaRPr>
          </a:p>
        </p:txBody>
      </p:sp>
      <p:graphicFrame>
        <p:nvGraphicFramePr>
          <p:cNvPr id="24" name="Object 23"/>
          <p:cNvGraphicFramePr>
            <a:graphicFrameLocks noChangeAspect="1"/>
          </p:cNvGraphicFramePr>
          <p:nvPr>
            <p:extLst>
              <p:ext uri="{D42A27DB-BD31-4B8C-83A1-F6EECF244321}">
                <p14:mod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3760430597"/>
              </p:ext>
            </p:extLst>
          </p:nvPr>
        </p:nvGraphicFramePr>
        <p:xfrm>
          <a:off x="5804024" y="3768378"/>
          <a:ext cx="520576" cy="271235"/>
        </p:xfrm>
        <a:graphic>
          <a:graphicData uri="http://schemas.openxmlformats.org/presentationml/2006/ole">
            <p:oleObj spid="_x0000_s23703" name="Equation" r:id="rId6" imgW="355600" imgH="177800" progId="Equation.DSMT4">
              <p:embed/>
            </p:oleObj>
          </a:graphicData>
        </a:graphic>
      </p:graphicFrame>
      <p:cxnSp>
        <p:nvCxnSpPr>
          <p:cNvPr id="26" name="Straight Arrow Connector 25"/>
          <p:cNvCxnSpPr/>
          <p:nvPr/>
        </p:nvCxnSpPr>
        <p:spPr>
          <a:xfrm flipH="1" flipV="1">
            <a:off x="4800600" y="2502936"/>
            <a:ext cx="1066798" cy="990596"/>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30" name="Straight Arrow Connector 29"/>
          <p:cNvCxnSpPr/>
          <p:nvPr/>
        </p:nvCxnSpPr>
        <p:spPr>
          <a:xfrm flipH="1">
            <a:off x="4800601" y="4046492"/>
            <a:ext cx="1066799" cy="914400"/>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sp>
        <p:nvSpPr>
          <p:cNvPr id="39" name="TextBox 38"/>
          <p:cNvSpPr txBox="1"/>
          <p:nvPr/>
        </p:nvSpPr>
        <p:spPr>
          <a:xfrm>
            <a:off x="5799697" y="3341132"/>
            <a:ext cx="1058303" cy="523220"/>
          </a:xfrm>
          <a:prstGeom prst="rect">
            <a:avLst/>
          </a:prstGeom>
          <a:noFill/>
        </p:spPr>
        <p:txBody>
          <a:bodyPr wrap="none" rtlCol="0">
            <a:spAutoFit/>
          </a:bodyPr>
          <a:lstStyle/>
          <a:p>
            <a:r>
              <a:rPr lang="en-US" sz="1400" b="1" i="1">
                <a:solidFill>
                  <a:srgbClr val="05508F"/>
                </a:solidFill>
              </a:rPr>
              <a:t>degenerate</a:t>
            </a:r>
          </a:p>
          <a:p>
            <a:r>
              <a:rPr lang="en-US" sz="1400" b="1" i="1">
                <a:solidFill>
                  <a:srgbClr val="05508F"/>
                </a:solidFill>
              </a:rPr>
              <a:t>X-points</a:t>
            </a:r>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3483574843"/>
      </p:ext>
    </p:extLst>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7" name="Content Placeholder 2"/>
          <p:cNvSpPr txBox="1">
            <a:spLocks/>
          </p:cNvSpPr>
          <p:nvPr/>
        </p:nvSpPr>
        <p:spPr>
          <a:xfrm>
            <a:off x="9736" y="1546065"/>
            <a:ext cx="5403788" cy="2766992"/>
          </a:xfrm>
          <a:prstGeom prst="rect">
            <a:avLst/>
          </a:prstGeom>
          <a:solidFill>
            <a:srgbClr val="FFFFFF"/>
          </a:solidFill>
          <a:ln>
            <a:solidFill>
              <a:srgbClr val="4F81BD"/>
            </a:solidFill>
          </a:ln>
        </p:spPr>
        <p:txBody>
          <a:bodyPr vert="horz" lIns="91440" tIns="45720" rIns="91440" bIns="45720" rtlCol="0">
            <a:no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indent="0">
              <a:buFont typeface="Arial"/>
              <a:buNone/>
            </a:pPr>
            <a:r>
              <a:rPr lang="en-US" sz="2400" dirty="0">
                <a:latin typeface="Calibri" pitchFamily="-107" charset="0"/>
              </a:rPr>
              <a:t>Therefore a </a:t>
            </a:r>
            <a:r>
              <a:rPr lang="en-US" sz="2400" b="1" dirty="0">
                <a:solidFill>
                  <a:srgbClr val="D532C1"/>
                </a:solidFill>
                <a:effectLst>
                  <a:outerShdw blurRad="50800" dist="38100" dir="2700000" algn="tl" rotWithShape="0">
                    <a:srgbClr val="000000">
                      <a:alpha val="43000"/>
                    </a:srgbClr>
                  </a:outerShdw>
                </a:effectLst>
                <a:latin typeface="Calibri" pitchFamily="-107" charset="0"/>
              </a:rPr>
              <a:t>plasma confining current has to flow inside the Torus</a:t>
            </a:r>
            <a:r>
              <a:rPr lang="en-US" sz="2400" dirty="0">
                <a:latin typeface="Calibri" pitchFamily="-107" charset="0"/>
              </a:rPr>
              <a:t>: </a:t>
            </a:r>
          </a:p>
          <a:p>
            <a:pPr marL="0" indent="0">
              <a:buFont typeface="Arial"/>
              <a:buNone/>
            </a:pPr>
            <a:r>
              <a:rPr lang="en-US" sz="2400" dirty="0">
                <a:latin typeface="Calibri" pitchFamily="-107" charset="0"/>
              </a:rPr>
              <a:t>such a current has to be </a:t>
            </a:r>
            <a:r>
              <a:rPr lang="en-US" sz="2400" b="1" dirty="0">
                <a:solidFill>
                  <a:schemeClr val="accent6">
                    <a:lumMod val="75000"/>
                  </a:schemeClr>
                </a:solidFill>
                <a:effectLst>
                  <a:outerShdw blurRad="50800" dist="38100" dir="2700000" algn="tl" rotWithShape="0">
                    <a:srgbClr val="000000">
                      <a:alpha val="43000"/>
                    </a:srgbClr>
                  </a:outerShdw>
                </a:effectLst>
                <a:latin typeface="Calibri" pitchFamily="-107" charset="0"/>
              </a:rPr>
              <a:t>induced and sustained by a transformer</a:t>
            </a:r>
          </a:p>
          <a:p>
            <a:pPr marL="0" indent="0">
              <a:buFont typeface="Arial"/>
              <a:buNone/>
            </a:pPr>
            <a:r>
              <a:rPr lang="en-US" sz="2400" b="1" dirty="0">
                <a:solidFill>
                  <a:schemeClr val="accent2">
                    <a:lumMod val="50000"/>
                  </a:schemeClr>
                </a:solidFill>
                <a:latin typeface="Calibri" pitchFamily="-107" charset="0"/>
              </a:rPr>
              <a:t>whose current varies in time …</a:t>
            </a:r>
            <a:r>
              <a:rPr lang="en-US" sz="2400" b="1" dirty="0">
                <a:solidFill>
                  <a:schemeClr val="accent2">
                    <a:lumMod val="50000"/>
                  </a:schemeClr>
                </a:solidFill>
                <a:effectLst>
                  <a:outerShdw blurRad="50800" dist="38100" dir="2700000" algn="tl" rotWithShape="0">
                    <a:srgbClr val="000000">
                      <a:alpha val="43000"/>
                    </a:srgbClr>
                  </a:outerShdw>
                </a:effectLst>
                <a:latin typeface="Calibri" pitchFamily="-107" charset="0"/>
              </a:rPr>
              <a:t>but there are limits</a:t>
            </a:r>
            <a:r>
              <a:rPr lang="en-US" sz="2400" b="1" dirty="0">
                <a:solidFill>
                  <a:schemeClr val="accent2">
                    <a:lumMod val="50000"/>
                  </a:schemeClr>
                </a:solidFill>
                <a:latin typeface="Calibri" pitchFamily="-107" charset="0"/>
              </a:rPr>
              <a:t>: </a:t>
            </a:r>
            <a:r>
              <a:rPr lang="en-US" sz="2400" b="1" dirty="0">
                <a:solidFill>
                  <a:schemeClr val="accent2">
                    <a:lumMod val="50000"/>
                  </a:schemeClr>
                </a:solidFill>
                <a:effectLst>
                  <a:outerShdw blurRad="50800" dist="38100" dir="2700000" algn="tl" rotWithShape="0">
                    <a:srgbClr val="000000">
                      <a:alpha val="43000"/>
                    </a:srgbClr>
                  </a:outerShdw>
                </a:effectLst>
                <a:latin typeface="Calibri" pitchFamily="-107" charset="0"/>
              </a:rPr>
              <a:t>the transformer will break beyond a given current limit…</a:t>
            </a:r>
          </a:p>
        </p:txBody>
      </p:sp>
      <p:pic>
        <p:nvPicPr>
          <p:cNvPr id="8" name="GiFTok.gif">
            <a:hlinkClick r:id="" action="ppaction://media"/>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96AE314E-4640-3E49-ACD0-87CE4D7DBBEA}"/>
              </a:ext>
            </a:extLst>
          </p:cNvPr>
          <p:cNvPicPr/>
          <p:nvPr>
            <a:videoFile r:link="rId2"/>
            <p:extLst>
              <p:ext uri="{DAA4B4D4-6D71-4841-9C94-3DE7FCFB9230}">
                <p14:media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r:embed="rId5"/>
              </p:ext>
            </p:extLst>
          </p:nvPr>
        </p:nvPicPr>
        <p:blipFill>
          <a:blip r:embed="rId6"/>
          <a:stretch>
            <a:fillRect/>
          </a:stretch>
        </p:blipFill>
        <p:spPr>
          <a:xfrm>
            <a:off x="7683500" y="4510598"/>
            <a:ext cx="1246233" cy="2347401"/>
          </a:xfrm>
          <a:prstGeom prst="rect">
            <a:avLst/>
          </a:prstGeom>
        </p:spPr>
      </p:pic>
      <p:pic>
        <p:nvPicPr>
          <p:cNvPr id="10" name="Picture 9">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946C6746-3370-1F4E-8EED-EDE1784B0450}"/>
              </a:ext>
            </a:extLst>
          </p:cNvPr>
          <p:cNvPicPr>
            <a:picLocks noChangeAspect="1"/>
          </p:cNvPicPr>
          <p:nvPr/>
        </p:nvPicPr>
        <p:blipFill>
          <a:blip r:embed="rId7"/>
          <a:stretch>
            <a:fillRect/>
          </a:stretch>
        </p:blipFill>
        <p:spPr>
          <a:xfrm>
            <a:off x="5257800" y="1388909"/>
            <a:ext cx="3837334" cy="3411691"/>
          </a:xfrm>
          <a:prstGeom prst="rect">
            <a:avLst/>
          </a:prstGeom>
        </p:spPr>
      </p:pic>
      <p:cxnSp>
        <p:nvCxnSpPr>
          <p:cNvPr id="16" name="Straight Arrow Connector 15">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A2F65546-5A34-7747-A362-AC32D8A25048}"/>
              </a:ext>
            </a:extLst>
          </p:cNvPr>
          <p:cNvCxnSpPr/>
          <p:nvPr/>
        </p:nvCxnSpPr>
        <p:spPr>
          <a:xfrm>
            <a:off x="3300695" y="1981200"/>
            <a:ext cx="2931346" cy="985283"/>
          </a:xfrm>
          <a:prstGeom prst="straightConnector1">
            <a:avLst/>
          </a:prstGeom>
          <a:ln>
            <a:solidFill>
              <a:srgbClr val="D532C1"/>
            </a:solidFill>
            <a:tailEnd type="arrow"/>
          </a:ln>
        </p:spPr>
        <p:style>
          <a:lnRef idx="2">
            <a:schemeClr val="accent1"/>
          </a:lnRef>
          <a:fillRef idx="0">
            <a:schemeClr val="accent1"/>
          </a:fillRef>
          <a:effectRef idx="1">
            <a:schemeClr val="accent1"/>
          </a:effectRef>
          <a:fontRef idx="minor">
            <a:schemeClr val="tx1"/>
          </a:fontRef>
        </p:style>
      </p:cxnSp>
      <p:cxnSp>
        <p:nvCxnSpPr>
          <p:cNvPr id="17" name="Straight Arrow Connector 16">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BB428CC2-E01B-644E-81A5-7A62DFF489D2}"/>
              </a:ext>
            </a:extLst>
          </p:cNvPr>
          <p:cNvCxnSpPr>
            <a:cxnSpLocks/>
          </p:cNvCxnSpPr>
          <p:nvPr/>
        </p:nvCxnSpPr>
        <p:spPr>
          <a:xfrm flipV="1">
            <a:off x="3962400" y="3716992"/>
            <a:ext cx="2971800" cy="397808"/>
          </a:xfrm>
          <a:prstGeom prst="straightConnector1">
            <a:avLst/>
          </a:prstGeom>
          <a:ln>
            <a:solidFill>
              <a:schemeClr val="accent2">
                <a:lumMod val="50000"/>
              </a:schemeClr>
            </a:solidFill>
            <a:tailEnd type="arrow"/>
          </a:ln>
        </p:spPr>
        <p:style>
          <a:lnRef idx="2">
            <a:schemeClr val="accent1"/>
          </a:lnRef>
          <a:fillRef idx="0">
            <a:schemeClr val="accent1"/>
          </a:fillRef>
          <a:effectRef idx="1">
            <a:schemeClr val="accent1"/>
          </a:effectRef>
          <a:fontRef idx="minor">
            <a:schemeClr val="tx1"/>
          </a:fontRef>
        </p:style>
      </p:cxnSp>
      <p:sp>
        <p:nvSpPr>
          <p:cNvPr id="11" name="TextBox 12">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BD475C05-075F-AB49-95BF-8B522B85CF76}"/>
              </a:ext>
            </a:extLst>
          </p:cNvPr>
          <p:cNvSpPr txBox="1">
            <a:spLocks noChangeArrowheads="1"/>
          </p:cNvSpPr>
          <p:nvPr/>
        </p:nvSpPr>
        <p:spPr bwMode="auto">
          <a:xfrm>
            <a:off x="90488" y="77614"/>
            <a:ext cx="6615111" cy="523220"/>
          </a:xfrm>
          <a:prstGeom prst="rect">
            <a:avLst/>
          </a:prstGeom>
          <a:noFill/>
          <a:ln w="9525">
            <a:noFill/>
            <a:miter lim="800000"/>
            <a:headEnd/>
            <a:tailEnd/>
          </a:ln>
        </p:spPr>
        <p:txBody>
          <a:bodyPr wrap="square">
            <a:spAutoFit/>
          </a:bodyPr>
          <a:lstStyle/>
          <a:p>
            <a:pPr algn="l">
              <a:defRPr/>
            </a:pPr>
            <a:r>
              <a:rPr lang="en-US" sz="2800" b="1" dirty="0">
                <a:solidFill>
                  <a:schemeClr val="accent6">
                    <a:lumMod val="75000"/>
                  </a:schemeClr>
                </a:solidFill>
                <a:effectLst>
                  <a:outerShdw blurRad="50800" dist="38100" dir="2700000" algn="tl" rotWithShape="0">
                    <a:srgbClr val="000000">
                      <a:alpha val="43000"/>
                    </a:srgbClr>
                  </a:outerShdw>
                </a:effectLst>
                <a:latin typeface="Lora" panose="02000503000000020004" pitchFamily="2" charset="0"/>
                <a:ea typeface="ＭＳ Ｐゴシック" pitchFamily="34" charset="-128"/>
              </a:rPr>
              <a:t>Second Magnetic Confinement basics</a:t>
            </a:r>
          </a:p>
        </p:txBody>
      </p:sp>
      <p:pic>
        <p:nvPicPr>
          <p:cNvPr id="5" name="Picture 4">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D1E7F6B3-2ADE-5A48-AA97-01DDC9E35F44}"/>
              </a:ext>
            </a:extLst>
          </p:cNvPr>
          <p:cNvPicPr>
            <a:picLocks noChangeAspect="1"/>
          </p:cNvPicPr>
          <p:nvPr/>
        </p:nvPicPr>
        <p:blipFill>
          <a:blip r:embed="rId8"/>
          <a:stretch>
            <a:fillRect/>
          </a:stretch>
        </p:blipFill>
        <p:spPr>
          <a:xfrm>
            <a:off x="7004264" y="0"/>
            <a:ext cx="539536" cy="1546065"/>
          </a:xfrm>
          <a:prstGeom prst="rect">
            <a:avLst/>
          </a:prstGeom>
        </p:spPr>
      </p:pic>
      <p:sp>
        <p:nvSpPr>
          <p:cNvPr id="12" name="Content Placeholder 2">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F3E7EFE3-7266-9546-87E5-4239525879FD}"/>
              </a:ext>
            </a:extLst>
          </p:cNvPr>
          <p:cNvSpPr txBox="1">
            <a:spLocks/>
          </p:cNvSpPr>
          <p:nvPr/>
        </p:nvSpPr>
        <p:spPr>
          <a:xfrm>
            <a:off x="1384019" y="4407632"/>
            <a:ext cx="5523639" cy="1916968"/>
          </a:xfrm>
          <a:prstGeom prst="rect">
            <a:avLst/>
          </a:prstGeom>
          <a:ln>
            <a:solidFill>
              <a:srgbClr val="4F81BD"/>
            </a:solidFill>
          </a:ln>
        </p:spPr>
        <p:txBody>
          <a:bodyPr vert="horz" lIns="91440" tIns="45720" rIns="91440" bIns="45720" rtlCol="0">
            <a:no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gn="just">
              <a:buFont typeface="Arial" panose="020B0604020202020204" pitchFamily="34" charset="0"/>
              <a:buNone/>
            </a:pPr>
            <a:r>
              <a:rPr lang="en-US" sz="2400" b="1">
                <a:effectLst>
                  <a:outerShdw blurRad="50800" dist="38100" dir="3360000">
                    <a:srgbClr val="000000">
                      <a:alpha val="43000"/>
                    </a:srgbClr>
                  </a:outerShdw>
                </a:effectLst>
                <a:cs typeface="Calibri"/>
              </a:rPr>
              <a:t>The plasma ohmic drive in a Tokamak can be seen as </a:t>
            </a:r>
            <a:r>
              <a:rPr lang="en-US" sz="2400" b="1">
                <a:solidFill>
                  <a:srgbClr val="FF0000"/>
                </a:solidFill>
                <a:effectLst>
                  <a:outerShdw blurRad="50800" dist="38100" dir="3360000">
                    <a:srgbClr val="000000">
                      <a:alpha val="43000"/>
                    </a:srgbClr>
                  </a:outerShdw>
                </a:effectLst>
                <a:cs typeface="Calibri"/>
              </a:rPr>
              <a:t>motion of closed flux surfaces</a:t>
            </a:r>
            <a:r>
              <a:rPr lang="en-US" sz="2400" b="1">
                <a:effectLst>
                  <a:outerShdw blurRad="50800" dist="38100" dir="3360000">
                    <a:srgbClr val="000000">
                      <a:alpha val="43000"/>
                    </a:srgbClr>
                  </a:outerShdw>
                </a:effectLst>
                <a:cs typeface="Calibri"/>
              </a:rPr>
              <a:t>, that from outside ‘feed’ the plasma, which dissipates them while they move toward the magnetic axis</a:t>
            </a:r>
            <a:endParaRPr lang="en-US" sz="2400" b="1" dirty="0">
              <a:effectLst>
                <a:outerShdw blurRad="50800" dist="38100" dir="3360000">
                  <a:srgbClr val="000000">
                    <a:alpha val="43000"/>
                  </a:srgbClr>
                </a:outerShdw>
              </a:effectLst>
              <a:cs typeface="Calibri"/>
            </a:endParaRPr>
          </a:p>
        </p:txBody>
      </p:sp>
      <p:sp>
        <p:nvSpPr>
          <p:cNvPr id="3" name="Rectangle 2">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A06562E3-451A-C24F-A3BE-C4014B1D48A3}"/>
              </a:ext>
            </a:extLst>
          </p:cNvPr>
          <p:cNvSpPr/>
          <p:nvPr/>
        </p:nvSpPr>
        <p:spPr>
          <a:xfrm>
            <a:off x="1342448" y="6400800"/>
            <a:ext cx="6277552" cy="400110"/>
          </a:xfrm>
          <a:prstGeom prst="rect">
            <a:avLst/>
          </a:prstGeom>
        </p:spPr>
        <p:txBody>
          <a:bodyPr wrap="none">
            <a:spAutoFit/>
          </a:bodyPr>
          <a:lstStyle/>
          <a:p>
            <a:r>
              <a:rPr lang="en-US" sz="2000" b="1" dirty="0"/>
              <a:t> of Tokamaks relies on </a:t>
            </a:r>
            <a:r>
              <a:rPr lang="en-US" sz="2000" b="1" dirty="0">
                <a:solidFill>
                  <a:srgbClr val="FF0000"/>
                </a:solidFill>
              </a:rPr>
              <a:t>induction</a:t>
            </a:r>
            <a:r>
              <a:rPr lang="en-US" sz="2000" b="1" dirty="0"/>
              <a:t>, efficient but not forever</a:t>
            </a:r>
            <a:endParaRPr lang="it-IT" sz="2000" b="1" dirty="0"/>
          </a:p>
        </p:txBody>
      </p:sp>
      <p:graphicFrame>
        <p:nvGraphicFramePr>
          <p:cNvPr id="13" name="Object 6">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6FC327CA-C250-CD41-B580-C07953F9D220}"/>
              </a:ext>
            </a:extLst>
          </p:cNvPr>
          <p:cNvGraphicFramePr>
            <a:graphicFrameLocks noChangeAspect="1"/>
          </p:cNvGraphicFramePr>
          <p:nvPr>
            <p:extLst>
              <p:ext uri="{D42A27DB-BD31-4B8C-83A1-F6EECF244321}">
                <p14:mod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3678861710"/>
              </p:ext>
            </p:extLst>
          </p:nvPr>
        </p:nvGraphicFramePr>
        <p:xfrm>
          <a:off x="1219020" y="6385308"/>
          <a:ext cx="228780" cy="320292"/>
        </p:xfrm>
        <a:graphic>
          <a:graphicData uri="http://schemas.openxmlformats.org/presentationml/2006/ole">
            <p:oleObj spid="_x0000_s30864" name="Equation" r:id="rId9" imgW="190500" imgH="266700" progId="Equation.DSMT4">
              <p:embed/>
            </p:oleObj>
          </a:graphicData>
        </a:graphic>
      </p:graphicFrame>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7735769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350"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8"/>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8"/>
                                        </p:tgtEl>
                                      </p:cBhvr>
                                    </p:cmd>
                                  </p:childTnLst>
                                </p:cTn>
                              </p:par>
                            </p:childTnLst>
                          </p:cTn>
                        </p:par>
                      </p:childTnLst>
                    </p:cTn>
                  </p:par>
                </p:childTnLst>
              </p:cTn>
              <p:nextCondLst>
                <p:cond evt="onClick" delay="0">
                  <p:tgtEl>
                    <p:spTgt spid="8"/>
                  </p:tgtEl>
                </p:cond>
              </p:nextCondLst>
            </p:seq>
            <p:video>
              <p:cMediaNode vol="80000">
                <p:cTn id="12" repeatCount="indefinite" fill="remove" display="0">
                  <p:stCondLst>
                    <p:cond delay="indefinite"/>
                  </p:stCondLst>
                </p:cTn>
                <p:tgtEl>
                  <p:spTgt spid="8"/>
                </p:tgtEl>
              </p:cMediaNode>
            </p:video>
          </p:childTnLst>
        </p:cTn>
      </p:par>
    </p:tnLst>
  </p:timing>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7" name="Picture 6" descr="App.jpg"/>
          <p:cNvPicPr>
            <a:picLocks noChangeAspect="1"/>
          </p:cNvPicPr>
          <p:nvPr/>
        </p:nvPicPr>
        <p:blipFill>
          <a:blip r:embed="rId5">
            <a:clrChange>
              <a:clrFrom>
                <a:srgbClr val="FFFFFF"/>
              </a:clrFrom>
              <a:clrTo>
                <a:srgbClr val="FFFFFF">
                  <a:alpha val="0"/>
                </a:srgbClr>
              </a:clrTo>
            </a:clrChange>
          </a:blip>
          <a:stretch>
            <a:fillRect/>
          </a:stretch>
        </p:blipFill>
        <p:spPr>
          <a:xfrm>
            <a:off x="4548649" y="1634002"/>
            <a:ext cx="2370931" cy="4394002"/>
          </a:xfrm>
          <a:prstGeom prst="rect">
            <a:avLst/>
          </a:prstGeom>
        </p:spPr>
      </p:pic>
      <p:sp>
        <p:nvSpPr>
          <p:cNvPr id="22" name="TextBox 21"/>
          <p:cNvSpPr txBox="1"/>
          <p:nvPr/>
        </p:nvSpPr>
        <p:spPr>
          <a:xfrm>
            <a:off x="5105401" y="6211669"/>
            <a:ext cx="4038600" cy="646331"/>
          </a:xfrm>
          <a:prstGeom prst="rect">
            <a:avLst/>
          </a:prstGeom>
          <a:noFill/>
        </p:spPr>
        <p:txBody>
          <a:bodyPr wrap="square" rtlCol="0">
            <a:spAutoFit/>
          </a:bodyPr>
          <a:lstStyle/>
          <a:p>
            <a:r>
              <a:rPr lang="en-US" dirty="0"/>
              <a:t>        of PROTO-SPHERA relies on</a:t>
            </a:r>
          </a:p>
          <a:p>
            <a:r>
              <a:rPr lang="en-US" dirty="0"/>
              <a:t>associated with </a:t>
            </a:r>
            <a:r>
              <a:rPr lang="en-US" dirty="0">
                <a:solidFill>
                  <a:srgbClr val="DF2200"/>
                </a:solidFill>
              </a:rPr>
              <a:t>magnetic reconnections</a:t>
            </a:r>
          </a:p>
        </p:txBody>
      </p:sp>
      <p:graphicFrame>
        <p:nvGraphicFramePr>
          <p:cNvPr id="24" name="Object 6"/>
          <p:cNvGraphicFramePr>
            <a:graphicFrameLocks noChangeAspect="1"/>
          </p:cNvGraphicFramePr>
          <p:nvPr>
            <p:extLst>
              <p:ext uri="{D42A27DB-BD31-4B8C-83A1-F6EECF244321}">
                <p14:mod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960008395"/>
              </p:ext>
            </p:extLst>
          </p:nvPr>
        </p:nvGraphicFramePr>
        <p:xfrm>
          <a:off x="5199014" y="6239385"/>
          <a:ext cx="190500" cy="266700"/>
        </p:xfrm>
        <a:graphic>
          <a:graphicData uri="http://schemas.openxmlformats.org/presentationml/2006/ole">
            <p:oleObj spid="_x0000_s13745" name="Equation" r:id="rId6" imgW="190500" imgH="266700" progId="Equation.DSMT4">
              <p:embed/>
            </p:oleObj>
          </a:graphicData>
        </a:graphic>
      </p:graphicFrame>
      <p:graphicFrame>
        <p:nvGraphicFramePr>
          <p:cNvPr id="25" name="Object 4"/>
          <p:cNvGraphicFramePr>
            <a:graphicFrameLocks noChangeAspect="1"/>
          </p:cNvGraphicFramePr>
          <p:nvPr>
            <p:extLst>
              <p:ext uri="{D42A27DB-BD31-4B8C-83A1-F6EECF244321}">
                <p14:mod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2431863001"/>
              </p:ext>
            </p:extLst>
          </p:nvPr>
        </p:nvGraphicFramePr>
        <p:xfrm>
          <a:off x="8229600" y="6241158"/>
          <a:ext cx="495300" cy="266700"/>
        </p:xfrm>
        <a:graphic>
          <a:graphicData uri="http://schemas.openxmlformats.org/presentationml/2006/ole">
            <p:oleObj spid="_x0000_s13746" name="Equation" r:id="rId7" imgW="495300" imgH="266700" progId="Equation.DSMT4">
              <p:embed/>
            </p:oleObj>
          </a:graphicData>
        </a:graphic>
      </p:graphicFrame>
      <p:sp>
        <p:nvSpPr>
          <p:cNvPr id="2" name="Rectangle 1">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D5FEC992-C670-1749-9260-D009E14A2564}"/>
              </a:ext>
            </a:extLst>
          </p:cNvPr>
          <p:cNvSpPr/>
          <p:nvPr/>
        </p:nvSpPr>
        <p:spPr>
          <a:xfrm>
            <a:off x="155514" y="914400"/>
            <a:ext cx="5140386" cy="1908215"/>
          </a:xfrm>
          <a:prstGeom prst="rect">
            <a:avLst/>
          </a:prstGeom>
        </p:spPr>
        <p:txBody>
          <a:bodyPr wrap="square">
            <a:spAutoFit/>
          </a:bodyPr>
          <a:lstStyle/>
          <a:p>
            <a:r>
              <a:rPr lang="it-IT" sz="2000" b="1" i="1" dirty="0" err="1"/>
              <a:t>But</a:t>
            </a:r>
            <a:r>
              <a:rPr lang="it-IT" sz="2000" b="1" i="1" dirty="0"/>
              <a:t> </a:t>
            </a:r>
            <a:r>
              <a:rPr lang="it-IT" sz="2000" b="1" i="1" dirty="0" err="1"/>
              <a:t>as</a:t>
            </a:r>
            <a:r>
              <a:rPr lang="it-IT" sz="2000" b="1" i="1" dirty="0"/>
              <a:t> the </a:t>
            </a:r>
            <a:r>
              <a:rPr lang="it-IT" sz="2000" b="1" i="1" dirty="0" err="1"/>
              <a:t>toroidal</a:t>
            </a:r>
            <a:r>
              <a:rPr lang="it-IT" sz="2000" b="1" i="1" dirty="0"/>
              <a:t> </a:t>
            </a:r>
            <a:r>
              <a:rPr lang="it-IT" sz="2000" b="1" i="1" dirty="0" err="1"/>
              <a:t>current</a:t>
            </a:r>
            <a:r>
              <a:rPr lang="it-IT" sz="2000" b="1" i="1" dirty="0"/>
              <a:t> </a:t>
            </a:r>
            <a:r>
              <a:rPr lang="it-IT" sz="2000" b="1" i="1" dirty="0" err="1"/>
              <a:t>is</a:t>
            </a:r>
            <a:r>
              <a:rPr lang="it-IT" sz="2000" b="1" i="1" dirty="0"/>
              <a:t> </a:t>
            </a:r>
            <a:r>
              <a:rPr lang="it-IT" sz="2000" b="1" i="1" dirty="0" err="1"/>
              <a:t>concerned</a:t>
            </a:r>
            <a:r>
              <a:rPr lang="it-IT" sz="2000" b="1" i="1" dirty="0"/>
              <a:t> </a:t>
            </a:r>
            <a:r>
              <a:rPr lang="it-IT" sz="2000" b="1" i="1" dirty="0" err="1"/>
              <a:t>there</a:t>
            </a:r>
            <a:r>
              <a:rPr lang="it-IT" sz="2000" b="1" i="1" dirty="0"/>
              <a:t> </a:t>
            </a:r>
            <a:r>
              <a:rPr lang="it-IT" sz="2000" b="1" i="1" dirty="0" err="1"/>
              <a:t>is</a:t>
            </a:r>
            <a:r>
              <a:rPr lang="it-IT" sz="2000" b="1" i="1" dirty="0"/>
              <a:t> a </a:t>
            </a:r>
            <a:r>
              <a:rPr lang="it-IT" sz="2000" b="1" i="1" dirty="0" err="1"/>
              <a:t>huge</a:t>
            </a:r>
            <a:r>
              <a:rPr lang="it-IT" sz="2000" b="1" i="1" dirty="0"/>
              <a:t> </a:t>
            </a:r>
            <a:r>
              <a:rPr lang="it-IT" sz="2000" b="1" i="1" dirty="0" err="1"/>
              <a:t>difference</a:t>
            </a:r>
            <a:r>
              <a:rPr lang="it-IT" sz="2000" b="1" i="1" dirty="0"/>
              <a:t> with a </a:t>
            </a:r>
            <a:r>
              <a:rPr lang="it-IT" sz="2000" b="1" i="1" dirty="0" err="1"/>
              <a:t>Toroidal</a:t>
            </a:r>
            <a:r>
              <a:rPr lang="it-IT" sz="2000" b="1" i="1" dirty="0"/>
              <a:t> </a:t>
            </a:r>
            <a:r>
              <a:rPr lang="it-IT" sz="2000" b="1" i="1" dirty="0" err="1"/>
              <a:t>Pinch</a:t>
            </a:r>
            <a:r>
              <a:rPr lang="it-IT" sz="2000" b="1" i="1" dirty="0"/>
              <a:t>:</a:t>
            </a:r>
          </a:p>
          <a:p>
            <a:pPr algn="just"/>
            <a:r>
              <a:rPr lang="en-US" sz="2000" b="1" i="1" dirty="0">
                <a:effectLst>
                  <a:outerShdw blurRad="50800" dist="38100" dir="3360000">
                    <a:srgbClr val="000000">
                      <a:alpha val="43000"/>
                    </a:srgbClr>
                  </a:outerShdw>
                </a:effectLst>
                <a:cs typeface="Calibri"/>
              </a:rPr>
              <a:t>Maxwell equations do not imply that</a:t>
            </a:r>
          </a:p>
          <a:p>
            <a:pPr algn="just"/>
            <a:r>
              <a:rPr lang="en-US" sz="2000" b="1" i="1" dirty="0">
                <a:effectLst>
                  <a:outerShdw blurRad="50800" dist="38100" dir="3360000">
                    <a:srgbClr val="000000">
                      <a:alpha val="43000"/>
                    </a:srgbClr>
                  </a:outerShdw>
                </a:effectLst>
                <a:cs typeface="Calibri"/>
              </a:rPr>
              <a:t>a DC voltage between electrodes</a:t>
            </a:r>
          </a:p>
          <a:p>
            <a:pPr algn="just"/>
            <a:r>
              <a:rPr lang="en-US" sz="2000" b="1" i="1" dirty="0">
                <a:effectLst>
                  <a:outerShdw blurRad="50800" dist="38100" dir="3360000">
                    <a:srgbClr val="000000">
                      <a:alpha val="43000"/>
                    </a:srgbClr>
                  </a:outerShdw>
                </a:effectLst>
                <a:cs typeface="Calibri"/>
              </a:rPr>
              <a:t>can sustain a toroidally winding current!</a:t>
            </a:r>
          </a:p>
          <a:p>
            <a:pPr algn="just"/>
            <a:endParaRPr lang="en-US" b="1" dirty="0">
              <a:effectLst>
                <a:outerShdw blurRad="50800" dist="38100" dir="3360000">
                  <a:srgbClr val="000000">
                    <a:alpha val="43000"/>
                  </a:srgbClr>
                </a:outerShdw>
              </a:effectLst>
              <a:cs typeface="Calibri"/>
            </a:endParaRPr>
          </a:p>
        </p:txBody>
      </p:sp>
      <p:sp>
        <p:nvSpPr>
          <p:cNvPr id="26" name="TextBox 25">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3CB45893-428B-5E46-8D47-841BFBA60FA6}"/>
              </a:ext>
            </a:extLst>
          </p:cNvPr>
          <p:cNvSpPr txBox="1"/>
          <p:nvPr/>
        </p:nvSpPr>
        <p:spPr>
          <a:xfrm>
            <a:off x="209613" y="2667000"/>
            <a:ext cx="4438587" cy="1015663"/>
          </a:xfrm>
          <a:prstGeom prst="rect">
            <a:avLst/>
          </a:prstGeom>
          <a:noFill/>
        </p:spPr>
        <p:txBody>
          <a:bodyPr wrap="none" rtlCol="0">
            <a:spAutoFit/>
          </a:bodyPr>
          <a:lstStyle/>
          <a:p>
            <a:r>
              <a:rPr lang="en-US" sz="2000" b="1" dirty="0">
                <a:solidFill>
                  <a:srgbClr val="008000"/>
                </a:solidFill>
                <a:effectLst>
                  <a:outerShdw blurRad="50800" dist="38100" dir="2700000" algn="tl" rotWithShape="0">
                    <a:srgbClr val="000000">
                      <a:alpha val="43000"/>
                    </a:srgbClr>
                  </a:outerShdw>
                </a:effectLst>
              </a:rPr>
              <a:t>DC voltage from anode to cathode</a:t>
            </a:r>
          </a:p>
          <a:p>
            <a:r>
              <a:rPr lang="en-US" sz="2000" b="1" dirty="0">
                <a:solidFill>
                  <a:srgbClr val="FF0000"/>
                </a:solidFill>
                <a:effectLst>
                  <a:outerShdw blurRad="50800" dist="38100" dir="2700000" algn="tl" rotWithShape="0">
                    <a:srgbClr val="000000">
                      <a:alpha val="43000"/>
                    </a:srgbClr>
                  </a:outerShdw>
                </a:effectLst>
              </a:rPr>
              <a:t>CAN SUSTAIN THE CONFINING CURRENT</a:t>
            </a:r>
          </a:p>
          <a:p>
            <a:r>
              <a:rPr lang="en-US" sz="2000" b="1" dirty="0">
                <a:solidFill>
                  <a:srgbClr val="008000"/>
                </a:solidFill>
                <a:effectLst>
                  <a:outerShdw blurRad="50800" dist="38100" dir="2700000" algn="tl" rotWithShape="0">
                    <a:srgbClr val="000000">
                      <a:alpha val="43000"/>
                    </a:srgbClr>
                  </a:outerShdw>
                </a:effectLst>
              </a:rPr>
              <a:t>by Magnetic Reconnections</a:t>
            </a:r>
          </a:p>
        </p:txBody>
      </p:sp>
      <p:pic>
        <p:nvPicPr>
          <p:cNvPr id="20" name="Picture 19">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8930164A-0030-044A-B1EC-DAF97F095FFC}"/>
              </a:ext>
            </a:extLst>
          </p:cNvPr>
          <p:cNvPicPr>
            <a:picLocks noChangeAspect="1"/>
          </p:cNvPicPr>
          <p:nvPr/>
        </p:nvPicPr>
        <p:blipFill>
          <a:blip r:embed="rId8"/>
          <a:stretch>
            <a:fillRect/>
          </a:stretch>
        </p:blipFill>
        <p:spPr>
          <a:xfrm>
            <a:off x="5471780" y="4212"/>
            <a:ext cx="568754" cy="1629790"/>
          </a:xfrm>
          <a:prstGeom prst="rect">
            <a:avLst/>
          </a:prstGeom>
        </p:spPr>
      </p:pic>
      <p:sp>
        <p:nvSpPr>
          <p:cNvPr id="27" name="TextBox 7">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A31072C8-3542-F14F-8256-5E0029D9E867}"/>
              </a:ext>
            </a:extLst>
          </p:cNvPr>
          <p:cNvSpPr txBox="1">
            <a:spLocks noChangeArrowheads="1"/>
          </p:cNvSpPr>
          <p:nvPr/>
        </p:nvSpPr>
        <p:spPr bwMode="auto">
          <a:xfrm>
            <a:off x="6523309" y="1752600"/>
            <a:ext cx="624871" cy="276999"/>
          </a:xfrm>
          <a:prstGeom prst="rect">
            <a:avLst/>
          </a:prstGeom>
          <a:noFill/>
          <a:ln w="9525">
            <a:noFill/>
            <a:miter lim="800000"/>
            <a:headEnd/>
            <a:tailEnd/>
          </a:ln>
        </p:spPr>
        <p:txBody>
          <a:bodyPr wrap="square">
            <a:prstTxWarp prst="textNoShape">
              <a:avLst/>
            </a:prstTxWarp>
            <a:spAutoFit/>
          </a:bodyPr>
          <a:lstStyle/>
          <a:p>
            <a:r>
              <a:rPr lang="en-US" sz="1200" dirty="0">
                <a:solidFill>
                  <a:srgbClr val="008000"/>
                </a:solidFill>
                <a:ea typeface="华文细黑"/>
                <a:cs typeface="华文细黑"/>
              </a:rPr>
              <a:t>Anode</a:t>
            </a:r>
          </a:p>
        </p:txBody>
      </p:sp>
      <p:sp>
        <p:nvSpPr>
          <p:cNvPr id="29" name="TextBox 28">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F90A1132-4546-4C49-A086-5E74B34FB514}"/>
              </a:ext>
            </a:extLst>
          </p:cNvPr>
          <p:cNvSpPr txBox="1"/>
          <p:nvPr/>
        </p:nvSpPr>
        <p:spPr>
          <a:xfrm>
            <a:off x="5867400" y="2310824"/>
            <a:ext cx="1417546" cy="584776"/>
          </a:xfrm>
          <a:prstGeom prst="rect">
            <a:avLst/>
          </a:prstGeom>
          <a:noFill/>
        </p:spPr>
        <p:txBody>
          <a:bodyPr wrap="square" rtlCol="0">
            <a:spAutoFit/>
          </a:bodyPr>
          <a:lstStyle/>
          <a:p>
            <a:pPr algn="ctr"/>
            <a:r>
              <a:rPr lang="en-US" sz="1600" dirty="0">
                <a:ea typeface="华文楷体"/>
                <a:cs typeface="华文楷体"/>
              </a:rPr>
              <a:t>Magnetic</a:t>
            </a:r>
          </a:p>
          <a:p>
            <a:pPr algn="ctr"/>
            <a:r>
              <a:rPr lang="en-US" sz="1600" dirty="0">
                <a:ea typeface="华文楷体"/>
                <a:cs typeface="华文楷体"/>
              </a:rPr>
              <a:t>reconnection</a:t>
            </a:r>
          </a:p>
        </p:txBody>
      </p:sp>
      <p:sp>
        <p:nvSpPr>
          <p:cNvPr id="30" name="TextBox 29">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42BD313E-1445-7B44-A28B-95B20E333B01}"/>
              </a:ext>
            </a:extLst>
          </p:cNvPr>
          <p:cNvSpPr txBox="1"/>
          <p:nvPr/>
        </p:nvSpPr>
        <p:spPr>
          <a:xfrm>
            <a:off x="3811552" y="4596824"/>
            <a:ext cx="1417546" cy="584776"/>
          </a:xfrm>
          <a:prstGeom prst="rect">
            <a:avLst/>
          </a:prstGeom>
          <a:noFill/>
        </p:spPr>
        <p:txBody>
          <a:bodyPr wrap="square" rtlCol="0">
            <a:spAutoFit/>
          </a:bodyPr>
          <a:lstStyle/>
          <a:p>
            <a:pPr algn="ctr"/>
            <a:r>
              <a:rPr lang="en-US" sz="1600" dirty="0">
                <a:ea typeface="华文楷体"/>
                <a:cs typeface="华文楷体"/>
              </a:rPr>
              <a:t>Magnetic</a:t>
            </a:r>
          </a:p>
          <a:p>
            <a:pPr algn="ctr"/>
            <a:r>
              <a:rPr lang="en-US" sz="1600" dirty="0">
                <a:ea typeface="华文楷体"/>
                <a:cs typeface="华文楷体"/>
              </a:rPr>
              <a:t>reconnection</a:t>
            </a:r>
          </a:p>
        </p:txBody>
      </p:sp>
      <p:pic>
        <p:nvPicPr>
          <p:cNvPr id="32" name="GifPSTra-15.gif">
            <a:hlinkClick r:id="" action="ppaction://media"/>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32CDF5FB-7D91-E744-A5F8-5B42B374CBA1}"/>
              </a:ext>
            </a:extLst>
          </p:cNvPr>
          <p:cNvPicPr/>
          <p:nvPr>
            <a:videoFile r:link="rId2"/>
            <p:extLst>
              <p:ext uri="{DAA4B4D4-6D71-4841-9C94-3DE7FCFB9230}">
                <p14:media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r:embed="rId9"/>
              </p:ext>
            </p:extLst>
          </p:nvPr>
        </p:nvPicPr>
        <p:blipFill>
          <a:blip r:embed="rId10"/>
          <a:stretch>
            <a:fillRect/>
          </a:stretch>
        </p:blipFill>
        <p:spPr>
          <a:xfrm>
            <a:off x="7391400" y="1580765"/>
            <a:ext cx="1542705" cy="4515235"/>
          </a:xfrm>
          <a:prstGeom prst="rect">
            <a:avLst/>
          </a:prstGeom>
          <a:solidFill>
            <a:schemeClr val="bg1"/>
          </a:solidFill>
        </p:spPr>
      </p:pic>
      <p:sp>
        <p:nvSpPr>
          <p:cNvPr id="33" name="Rectangle 32">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15978E06-3884-F74B-9DE9-02D6DF11A480}"/>
              </a:ext>
            </a:extLst>
          </p:cNvPr>
          <p:cNvSpPr/>
          <p:nvPr/>
        </p:nvSpPr>
        <p:spPr>
          <a:xfrm>
            <a:off x="0" y="10943"/>
            <a:ext cx="8991600" cy="954107"/>
          </a:xfrm>
          <a:prstGeom prst="rect">
            <a:avLst/>
          </a:prstGeom>
        </p:spPr>
        <p:txBody>
          <a:bodyPr wrap="square">
            <a:spAutoFit/>
          </a:bodyPr>
          <a:lstStyle/>
          <a:p>
            <a:r>
              <a:rPr lang="en-US" sz="2800" b="1" dirty="0">
                <a:solidFill>
                  <a:schemeClr val="accent6">
                    <a:lumMod val="75000"/>
                  </a:schemeClr>
                </a:solidFill>
                <a:effectLst>
                  <a:outerShdw blurRad="50800" dist="38100" dir="2700000" algn="tl" rotWithShape="0">
                    <a:srgbClr val="000000">
                      <a:alpha val="43000"/>
                    </a:srgbClr>
                  </a:outerShdw>
                </a:effectLst>
                <a:latin typeface="Lora" panose="02000503000000020004" pitchFamily="2" charset="0"/>
              </a:rPr>
              <a:t>Main idea of PROTO-SPHERA:	       also get rid of</a:t>
            </a:r>
          </a:p>
          <a:p>
            <a:r>
              <a:rPr lang="en-US" sz="2800" b="1" dirty="0">
                <a:solidFill>
                  <a:schemeClr val="accent6">
                    <a:lumMod val="75000"/>
                  </a:schemeClr>
                </a:solidFill>
                <a:effectLst>
                  <a:outerShdw blurRad="50800" dist="38100" dir="2700000" algn="tl" rotWithShape="0">
                    <a:srgbClr val="000000">
                      <a:alpha val="43000"/>
                    </a:srgbClr>
                  </a:outerShdw>
                </a:effectLst>
                <a:latin typeface="Lora" panose="02000503000000020004" pitchFamily="2" charset="0"/>
                <a:ea typeface="ＭＳ Ｐゴシック" pitchFamily="34" charset="-128"/>
              </a:rPr>
              <a:t>Second Magnetic Confinement          basics</a:t>
            </a:r>
          </a:p>
        </p:txBody>
      </p:sp>
      <p:sp>
        <p:nvSpPr>
          <p:cNvPr id="19" name="Rectangle 18">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323669ED-DD62-5241-A7AC-CDBDCF00CDCA}"/>
              </a:ext>
            </a:extLst>
          </p:cNvPr>
          <p:cNvSpPr/>
          <p:nvPr/>
        </p:nvSpPr>
        <p:spPr>
          <a:xfrm>
            <a:off x="37881" y="4038600"/>
            <a:ext cx="3848319" cy="400110"/>
          </a:xfrm>
          <a:prstGeom prst="rect">
            <a:avLst/>
          </a:prstGeom>
        </p:spPr>
        <p:txBody>
          <a:bodyPr wrap="square">
            <a:spAutoFit/>
          </a:bodyPr>
          <a:lstStyle/>
          <a:p>
            <a:pPr algn="ctr"/>
            <a:r>
              <a:rPr lang="en-US" sz="2000" b="1" dirty="0">
                <a:solidFill>
                  <a:srgbClr val="FF6600"/>
                </a:solidFill>
                <a:effectLst>
                  <a:outerShdw blurRad="50800" dist="38100" dir="3360000">
                    <a:srgbClr val="000000">
                      <a:alpha val="43000"/>
                    </a:srgbClr>
                  </a:outerShdw>
                </a:effectLst>
                <a:cs typeface="Calibri"/>
              </a:rPr>
              <a:t>Get rid of RF</a:t>
            </a:r>
            <a:r>
              <a:rPr lang="en-US" sz="2000" b="1" dirty="0">
                <a:effectLst>
                  <a:outerShdw blurRad="50800" dist="38100" dir="3360000">
                    <a:srgbClr val="000000">
                      <a:alpha val="43000"/>
                    </a:srgbClr>
                  </a:outerShdw>
                </a:effectLst>
                <a:cs typeface="Calibri"/>
              </a:rPr>
              <a:t>-</a:t>
            </a:r>
            <a:r>
              <a:rPr lang="en-US" sz="2000" b="1" dirty="0">
                <a:solidFill>
                  <a:srgbClr val="2A70BF"/>
                </a:solidFill>
                <a:effectLst>
                  <a:outerShdw blurRad="50800" dist="38100" dir="3360000">
                    <a:srgbClr val="000000">
                      <a:alpha val="43000"/>
                    </a:srgbClr>
                  </a:outerShdw>
                </a:effectLst>
                <a:cs typeface="Calibri"/>
              </a:rPr>
              <a:t>surfing </a:t>
            </a:r>
            <a:r>
              <a:rPr lang="en-US" sz="2000" b="1" dirty="0">
                <a:effectLst>
                  <a:outerShdw blurRad="50800" dist="38100" dir="3360000">
                    <a:srgbClr val="000000">
                      <a:alpha val="43000"/>
                    </a:srgbClr>
                  </a:outerShdw>
                </a:effectLst>
                <a:cs typeface="Calibri"/>
              </a:rPr>
              <a:t>Current Drive</a:t>
            </a:r>
            <a:endParaRPr lang="en-US" sz="2000" dirty="0"/>
          </a:p>
        </p:txBody>
      </p:sp>
      <p:pic>
        <p:nvPicPr>
          <p:cNvPr id="28" name="RFSurfNOB.gif">
            <a:hlinkClick r:id="" action="ppaction://media"/>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4F7A3D14-11B5-9E48-AFF5-D416119425B8}"/>
              </a:ext>
            </a:extLst>
          </p:cNvPr>
          <p:cNvPicPr/>
          <p:nvPr>
            <a:videoFile r:link="rId3"/>
            <p:extLst>
              <p:ext uri="{DAA4B4D4-6D71-4841-9C94-3DE7FCFB9230}">
                <p14:media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r:embed="rId11"/>
              </p:ext>
            </p:extLst>
          </p:nvPr>
        </p:nvPicPr>
        <p:blipFill>
          <a:blip r:embed="rId12"/>
          <a:stretch>
            <a:fillRect/>
          </a:stretch>
        </p:blipFill>
        <p:spPr>
          <a:xfrm>
            <a:off x="232220" y="4389849"/>
            <a:ext cx="3466993" cy="2405672"/>
          </a:xfrm>
          <a:prstGeom prst="rect">
            <a:avLst/>
          </a:prstGeom>
        </p:spPr>
      </p:pic>
      <p:sp>
        <p:nvSpPr>
          <p:cNvPr id="17" name="TextBox 7">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D3892C30-1826-734F-8870-C02B3E47FA8C}"/>
              </a:ext>
            </a:extLst>
          </p:cNvPr>
          <p:cNvSpPr txBox="1">
            <a:spLocks noChangeArrowheads="1"/>
          </p:cNvSpPr>
          <p:nvPr/>
        </p:nvSpPr>
        <p:spPr bwMode="auto">
          <a:xfrm>
            <a:off x="6451619" y="5666601"/>
            <a:ext cx="772761" cy="276999"/>
          </a:xfrm>
          <a:prstGeom prst="rect">
            <a:avLst/>
          </a:prstGeom>
          <a:solidFill>
            <a:schemeClr val="bg1">
              <a:alpha val="0"/>
            </a:schemeClr>
          </a:solidFill>
          <a:ln w="9525">
            <a:noFill/>
            <a:miter lim="800000"/>
            <a:headEnd/>
            <a:tailEnd/>
          </a:ln>
        </p:spPr>
        <p:txBody>
          <a:bodyPr wrap="square">
            <a:prstTxWarp prst="textNoShape">
              <a:avLst/>
            </a:prstTxWarp>
            <a:spAutoFit/>
          </a:bodyPr>
          <a:lstStyle/>
          <a:p>
            <a:r>
              <a:rPr lang="en-US" sz="1200" dirty="0">
                <a:solidFill>
                  <a:srgbClr val="008000"/>
                </a:solidFill>
                <a:ea typeface="华文细黑"/>
                <a:cs typeface="华文细黑"/>
              </a:rPr>
              <a:t>Cathode</a:t>
            </a:r>
          </a:p>
        </p:txBody>
      </p:sp>
      <p:cxnSp>
        <p:nvCxnSpPr>
          <p:cNvPr id="4" name="Straight Connector 3">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5EE03C78-E45B-7247-82FE-F595323673E8}"/>
              </a:ext>
            </a:extLst>
          </p:cNvPr>
          <p:cNvCxnSpPr>
            <a:cxnSpLocks/>
          </p:cNvCxnSpPr>
          <p:nvPr/>
        </p:nvCxnSpPr>
        <p:spPr>
          <a:xfrm flipH="1">
            <a:off x="5314658" y="0"/>
            <a:ext cx="877908" cy="1550277"/>
          </a:xfrm>
          <a:prstGeom prst="line">
            <a:avLst/>
          </a:prstGeom>
          <a:ln w="317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6F6BCD3F-9D72-474E-B2BF-BA3D9681A326}"/>
              </a:ext>
            </a:extLst>
          </p:cNvPr>
          <p:cNvCxnSpPr>
            <a:cxnSpLocks/>
          </p:cNvCxnSpPr>
          <p:nvPr/>
        </p:nvCxnSpPr>
        <p:spPr>
          <a:xfrm>
            <a:off x="5354366" y="49043"/>
            <a:ext cx="835454" cy="1531722"/>
          </a:xfrm>
          <a:prstGeom prst="line">
            <a:avLst/>
          </a:prstGeom>
          <a:ln w="317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984E8C67-4430-5148-8927-4F95707B1676}"/>
              </a:ext>
            </a:extLst>
          </p:cNvPr>
          <p:cNvCxnSpPr>
            <a:cxnSpLocks/>
          </p:cNvCxnSpPr>
          <p:nvPr/>
        </p:nvCxnSpPr>
        <p:spPr>
          <a:xfrm>
            <a:off x="7298627" y="2029599"/>
            <a:ext cx="0" cy="3637002"/>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31" name="TextBox 30">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31919A15-ECD6-274C-B11A-A74929DFE084}"/>
              </a:ext>
            </a:extLst>
          </p:cNvPr>
          <p:cNvSpPr txBox="1"/>
          <p:nvPr/>
        </p:nvSpPr>
        <p:spPr>
          <a:xfrm rot="16200000">
            <a:off x="6591607" y="3693029"/>
            <a:ext cx="992964" cy="307777"/>
          </a:xfrm>
          <a:prstGeom prst="rect">
            <a:avLst/>
          </a:prstGeom>
          <a:noFill/>
        </p:spPr>
        <p:txBody>
          <a:bodyPr wrap="none" rtlCol="0">
            <a:spAutoFit/>
          </a:bodyPr>
          <a:lstStyle/>
          <a:p>
            <a:r>
              <a:rPr lang="it-IT" sz="1400" b="1" i="1" dirty="0"/>
              <a:t>DC </a:t>
            </a:r>
            <a:r>
              <a:rPr lang="it-IT" sz="1400" b="1" i="1" dirty="0" err="1"/>
              <a:t>voltage</a:t>
            </a:r>
            <a:endParaRPr lang="it-IT" sz="1400" b="1" i="1" dirty="0"/>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41492306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450" fill="hold"/>
                                        <p:tgtEl>
                                          <p:spTgt spid="32"/>
                                        </p:tgtEl>
                                      </p:cBhvr>
                                    </p:cmd>
                                  </p:childTnLst>
                                </p:cTn>
                              </p:par>
                            </p:childTnLst>
                          </p:cTn>
                        </p:par>
                        <p:par>
                          <p:cTn id="7" fill="hold">
                            <p:stCondLst>
                              <p:cond delay="4450"/>
                            </p:stCondLst>
                            <p:childTnLst>
                              <p:par>
                                <p:cTn id="8" presetID="1" presetClass="mediacall" presetSubtype="0" fill="hold" nodeType="afterEffect">
                                  <p:stCondLst>
                                    <p:cond delay="0"/>
                                  </p:stCondLst>
                                  <p:childTnLst>
                                    <p:cmd type="call" cmd="playFrom(0.0)">
                                      <p:cBhvr>
                                        <p:cTn id="9" dur="9500" fill="hold"/>
                                        <p:tgtEl>
                                          <p:spTgt spid="28"/>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10" restart="whenNotActive" fill="hold" evtFilter="cancelBubble" nodeType="interactiveSeq">
                <p:stCondLst>
                  <p:cond evt="onClick" delay="0">
                    <p:tgtEl>
                      <p:spTgt spid="32"/>
                    </p:tgtEl>
                  </p:cond>
                </p:stCondLst>
                <p:endSync evt="end" delay="0">
                  <p:rtn val="all"/>
                </p:endSync>
                <p:childTnLst>
                  <p:par>
                    <p:cTn id="11" fill="hold">
                      <p:stCondLst>
                        <p:cond delay="0"/>
                      </p:stCondLst>
                      <p:childTnLst>
                        <p:par>
                          <p:cTn id="12" fill="hold">
                            <p:stCondLst>
                              <p:cond delay="0"/>
                            </p:stCondLst>
                            <p:childTnLst>
                              <p:par>
                                <p:cTn id="13" presetID="2" presetClass="mediacall" presetSubtype="0" fill="hold" nodeType="clickEffect">
                                  <p:stCondLst>
                                    <p:cond delay="0"/>
                                  </p:stCondLst>
                                  <p:childTnLst>
                                    <p:cmd type="call" cmd="togglePause">
                                      <p:cBhvr>
                                        <p:cTn id="14" dur="1" fill="hold"/>
                                        <p:tgtEl>
                                          <p:spTgt spid="32"/>
                                        </p:tgtEl>
                                      </p:cBhvr>
                                    </p:cmd>
                                  </p:childTnLst>
                                </p:cTn>
                              </p:par>
                            </p:childTnLst>
                          </p:cTn>
                        </p:par>
                      </p:childTnLst>
                    </p:cTn>
                  </p:par>
                </p:childTnLst>
              </p:cTn>
              <p:nextCondLst>
                <p:cond evt="onClick" delay="0">
                  <p:tgtEl>
                    <p:spTgt spid="32"/>
                  </p:tgtEl>
                </p:cond>
              </p:nextCondLst>
            </p:seq>
            <p:video>
              <p:cMediaNode vol="80000">
                <p:cTn id="15" repeatCount="indefinite" fill="remove" display="0">
                  <p:stCondLst>
                    <p:cond delay="indefinite"/>
                  </p:stCondLst>
                </p:cTn>
                <p:tgtEl>
                  <p:spTgt spid="32"/>
                </p:tgtEl>
              </p:cMediaNode>
            </p:video>
            <p:seq concurrent="1" nextAc="seek">
              <p:cTn id="16" restart="whenNotActive" fill="hold" evtFilter="cancelBubble" nodeType="interactiveSeq">
                <p:stCondLst>
                  <p:cond evt="onClick" delay="0">
                    <p:tgtEl>
                      <p:spTgt spid="28"/>
                    </p:tgtEl>
                  </p:cond>
                </p:stCondLst>
                <p:endSync evt="end" delay="0">
                  <p:rtn val="all"/>
                </p:endSync>
                <p:childTnLst>
                  <p:par>
                    <p:cTn id="17" fill="hold">
                      <p:stCondLst>
                        <p:cond delay="0"/>
                      </p:stCondLst>
                      <p:childTnLst>
                        <p:par>
                          <p:cTn id="18" fill="hold">
                            <p:stCondLst>
                              <p:cond delay="0"/>
                            </p:stCondLst>
                            <p:childTnLst>
                              <p:par>
                                <p:cTn id="19" presetID="2" presetClass="mediacall" presetSubtype="0" fill="hold" nodeType="clickEffect">
                                  <p:stCondLst>
                                    <p:cond delay="0"/>
                                  </p:stCondLst>
                                  <p:childTnLst>
                                    <p:cmd type="call" cmd="togglePause">
                                      <p:cBhvr>
                                        <p:cTn id="20" dur="1" fill="hold"/>
                                        <p:tgtEl>
                                          <p:spTgt spid="28"/>
                                        </p:tgtEl>
                                      </p:cBhvr>
                                    </p:cmd>
                                  </p:childTnLst>
                                </p:cTn>
                              </p:par>
                            </p:childTnLst>
                          </p:cTn>
                        </p:par>
                      </p:childTnLst>
                    </p:cTn>
                  </p:par>
                </p:childTnLst>
              </p:cTn>
              <p:nextCondLst>
                <p:cond evt="onClick" delay="0">
                  <p:tgtEl>
                    <p:spTgt spid="28"/>
                  </p:tgtEl>
                </p:cond>
              </p:nextCondLst>
            </p:seq>
            <p:video>
              <p:cMediaNode vol="80000">
                <p:cTn id="21" repeatCount="indefinite" fill="remove" display="0">
                  <p:stCondLst>
                    <p:cond delay="indefinite"/>
                  </p:stCondLst>
                </p:cTn>
                <p:tgtEl>
                  <p:spTgt spid="28"/>
                </p:tgtEl>
              </p:cMediaNode>
            </p:video>
          </p:childTnLst>
        </p:cTn>
      </p:par>
    </p:tnLst>
  </p:timing>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4" name="Picture 15">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82822A17-4F72-9847-917E-40A73A9E9022}"/>
              </a:ext>
            </a:extLst>
          </p:cNvPr>
          <p:cNvPicPr>
            <a:picLocks noChangeAspect="1"/>
          </p:cNvPicPr>
          <p:nvPr/>
        </p:nvPicPr>
        <p:blipFill>
          <a:blip r:embed="rId3"/>
          <a:srcRect/>
          <a:stretch>
            <a:fillRect/>
          </a:stretch>
        </p:blipFill>
        <p:spPr bwMode="auto">
          <a:xfrm>
            <a:off x="62729" y="536495"/>
            <a:ext cx="2702769" cy="2273063"/>
          </a:xfrm>
          <a:prstGeom prst="rect">
            <a:avLst/>
          </a:prstGeom>
          <a:noFill/>
          <a:ln w="9525">
            <a:noFill/>
            <a:miter lim="800000"/>
            <a:headEnd/>
            <a:tailEnd/>
          </a:ln>
        </p:spPr>
      </p:pic>
      <p:pic>
        <p:nvPicPr>
          <p:cNvPr id="5" name="Picture 16" descr="Instabilities.jpg">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68FBD1B7-51B9-2548-B0EE-C68B433E6387}"/>
              </a:ext>
            </a:extLst>
          </p:cNvPr>
          <p:cNvPicPr>
            <a:picLocks noChangeAspect="1"/>
          </p:cNvPicPr>
          <p:nvPr/>
        </p:nvPicPr>
        <p:blipFill>
          <a:blip r:embed="rId4"/>
          <a:srcRect/>
          <a:stretch>
            <a:fillRect/>
          </a:stretch>
        </p:blipFill>
        <p:spPr bwMode="auto">
          <a:xfrm>
            <a:off x="6333315" y="869868"/>
            <a:ext cx="1868190" cy="2116026"/>
          </a:xfrm>
          <a:prstGeom prst="rect">
            <a:avLst/>
          </a:prstGeom>
          <a:noFill/>
          <a:ln w="9525">
            <a:noFill/>
            <a:miter lim="800000"/>
            <a:headEnd/>
            <a:tailEnd/>
          </a:ln>
        </p:spPr>
      </p:pic>
      <p:sp>
        <p:nvSpPr>
          <p:cNvPr id="6" name="TextBox 5">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8C777A83-3407-C441-9E9D-FA6E45D01D61}"/>
              </a:ext>
            </a:extLst>
          </p:cNvPr>
          <p:cNvSpPr txBox="1"/>
          <p:nvPr/>
        </p:nvSpPr>
        <p:spPr>
          <a:xfrm>
            <a:off x="7162509" y="1675150"/>
            <a:ext cx="742311" cy="461665"/>
          </a:xfrm>
          <a:prstGeom prst="rect">
            <a:avLst/>
          </a:prstGeom>
          <a:noFill/>
        </p:spPr>
        <p:txBody>
          <a:bodyPr wrap="none" rtlCol="0">
            <a:spAutoFit/>
          </a:bodyPr>
          <a:lstStyle/>
          <a:p>
            <a:r>
              <a:rPr lang="en-US" sz="1200" b="1" i="1">
                <a:solidFill>
                  <a:srgbClr val="FB04D2"/>
                </a:solidFill>
              </a:rPr>
              <a:t>  kink</a:t>
            </a:r>
          </a:p>
          <a:p>
            <a:r>
              <a:rPr lang="en-US" sz="1200" b="1" i="1">
                <a:solidFill>
                  <a:srgbClr val="FB04D2"/>
                </a:solidFill>
              </a:rPr>
              <a:t>sausage</a:t>
            </a:r>
          </a:p>
        </p:txBody>
      </p:sp>
      <p:pic>
        <p:nvPicPr>
          <p:cNvPr id="7" name="Picture 4" descr="QJET.jpg">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CF744AC5-8F8B-8B4D-ACFC-D31A8F567087}"/>
              </a:ext>
            </a:extLst>
          </p:cNvPr>
          <p:cNvPicPr>
            <a:picLocks noChangeAspect="1"/>
          </p:cNvPicPr>
          <p:nvPr/>
        </p:nvPicPr>
        <p:blipFill>
          <a:blip r:embed="rId5"/>
          <a:srcRect/>
          <a:stretch>
            <a:fillRect/>
          </a:stretch>
        </p:blipFill>
        <p:spPr bwMode="auto">
          <a:xfrm>
            <a:off x="3714192" y="4284849"/>
            <a:ext cx="2672986" cy="2535812"/>
          </a:xfrm>
          <a:prstGeom prst="rect">
            <a:avLst/>
          </a:prstGeom>
          <a:noFill/>
          <a:ln w="9525">
            <a:noFill/>
            <a:miter lim="800000"/>
            <a:headEnd/>
            <a:tailEnd/>
          </a:ln>
        </p:spPr>
      </p:pic>
      <p:sp>
        <p:nvSpPr>
          <p:cNvPr id="8" name="TextBox 7">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08592DA4-729F-BC45-B881-2EDD6F34E2C3}"/>
              </a:ext>
            </a:extLst>
          </p:cNvPr>
          <p:cNvSpPr txBox="1"/>
          <p:nvPr/>
        </p:nvSpPr>
        <p:spPr>
          <a:xfrm>
            <a:off x="2698505" y="2695215"/>
            <a:ext cx="1190049" cy="369332"/>
          </a:xfrm>
          <a:prstGeom prst="rect">
            <a:avLst/>
          </a:prstGeom>
          <a:noFill/>
        </p:spPr>
        <p:txBody>
          <a:bodyPr wrap="none" rtlCol="0">
            <a:spAutoFit/>
          </a:bodyPr>
          <a:lstStyle/>
          <a:p>
            <a:r>
              <a:rPr lang="en-US" b="1"/>
              <a:t>Mast 2004</a:t>
            </a:r>
          </a:p>
        </p:txBody>
      </p:sp>
      <p:sp>
        <p:nvSpPr>
          <p:cNvPr id="9" name="TextBox 8">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37278DED-3AD1-E649-84CD-7143EB29FF17}"/>
              </a:ext>
            </a:extLst>
          </p:cNvPr>
          <p:cNvSpPr txBox="1"/>
          <p:nvPr/>
        </p:nvSpPr>
        <p:spPr>
          <a:xfrm>
            <a:off x="6330323" y="4506235"/>
            <a:ext cx="2794813" cy="2154436"/>
          </a:xfrm>
          <a:prstGeom prst="rect">
            <a:avLst/>
          </a:prstGeom>
          <a:noFill/>
        </p:spPr>
        <p:txBody>
          <a:bodyPr wrap="square" rtlCol="0">
            <a:spAutoFit/>
          </a:bodyPr>
          <a:lstStyle/>
          <a:p>
            <a:r>
              <a:rPr lang="en-US" sz="2000" b="1" dirty="0">
                <a:effectLst>
                  <a:outerShdw blurRad="50800" dist="38100" dir="2700000" algn="tl" rotWithShape="0">
                    <a:srgbClr val="FF0000">
                      <a:alpha val="43000"/>
                    </a:srgbClr>
                  </a:outerShdw>
                </a:effectLst>
                <a:ea typeface="华文细黑"/>
                <a:cs typeface="华文细黑"/>
              </a:rPr>
              <a:t>In D - T experiments:</a:t>
            </a:r>
          </a:p>
          <a:p>
            <a:r>
              <a:rPr lang="en-US" sz="2000" b="1" dirty="0">
                <a:effectLst>
                  <a:outerShdw blurRad="50800" dist="38100" dir="2700000" algn="tl" rotWithShape="0">
                    <a:srgbClr val="FF0000">
                      <a:alpha val="43000"/>
                    </a:srgbClr>
                  </a:outerShdw>
                </a:effectLst>
                <a:ea typeface="华文细黑"/>
                <a:cs typeface="华文细黑"/>
              </a:rPr>
              <a:t>JET 1991- TFTR 1994</a:t>
            </a:r>
          </a:p>
          <a:p>
            <a:r>
              <a:rPr lang="en-US" sz="2000" b="1" dirty="0">
                <a:effectLst>
                  <a:outerShdw blurRad="50800" dist="38100" dir="2700000" algn="tl" rotWithShape="0">
                    <a:srgbClr val="FF0000">
                      <a:alpha val="43000"/>
                    </a:srgbClr>
                  </a:outerShdw>
                </a:effectLst>
                <a:ea typeface="华文细黑"/>
                <a:cs typeface="华文细黑"/>
              </a:rPr>
              <a:t>JET 1997</a:t>
            </a:r>
          </a:p>
          <a:p>
            <a:endParaRPr lang="en-US" sz="2000" b="1" dirty="0">
              <a:effectLst>
                <a:outerShdw blurRad="50800" dist="38100" dir="2700000" algn="tl" rotWithShape="0">
                  <a:srgbClr val="FF0000">
                    <a:alpha val="43000"/>
                  </a:srgbClr>
                </a:outerShdw>
              </a:effectLst>
              <a:ea typeface="华文细黑"/>
              <a:cs typeface="华文细黑"/>
            </a:endParaRPr>
          </a:p>
          <a:p>
            <a:r>
              <a:rPr lang="en-US" b="1" dirty="0">
                <a:effectLst>
                  <a:outerShdw blurRad="50800" dist="38100" dir="2700000" algn="tl" rotWithShape="0">
                    <a:srgbClr val="FF0000">
                      <a:alpha val="43000"/>
                    </a:srgbClr>
                  </a:outerShdw>
                </a:effectLst>
                <a:ea typeface="华文细黑"/>
                <a:cs typeface="华文细黑"/>
              </a:rPr>
              <a:t>The highest neutron yield</a:t>
            </a:r>
          </a:p>
          <a:p>
            <a:r>
              <a:rPr lang="en-US" b="1" dirty="0">
                <a:effectLst>
                  <a:outerShdw blurRad="50800" dist="38100" dir="2700000" algn="tl" rotWithShape="0">
                    <a:srgbClr val="FF0000">
                      <a:alpha val="43000"/>
                    </a:srgbClr>
                  </a:outerShdw>
                </a:effectLst>
                <a:ea typeface="华文细黑"/>
                <a:cs typeface="华文细黑"/>
              </a:rPr>
              <a:t>…terminates in a disruption</a:t>
            </a:r>
            <a:endParaRPr lang="en-US" dirty="0">
              <a:solidFill>
                <a:srgbClr val="0000FF"/>
              </a:solidFill>
              <a:effectLst>
                <a:outerShdw blurRad="50800" dist="38100" dir="2700000" algn="tl" rotWithShape="0">
                  <a:srgbClr val="FF0000">
                    <a:alpha val="43000"/>
                  </a:srgbClr>
                </a:outerShdw>
              </a:effectLst>
              <a:ea typeface="华文楷体"/>
              <a:cs typeface="华文楷体"/>
            </a:endParaRPr>
          </a:p>
        </p:txBody>
      </p:sp>
      <p:sp>
        <p:nvSpPr>
          <p:cNvPr id="11" name="TextBox 10">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1EADCD1B-5B9C-B24F-92BD-E293B4387A11}"/>
              </a:ext>
            </a:extLst>
          </p:cNvPr>
          <p:cNvSpPr txBox="1"/>
          <p:nvPr/>
        </p:nvSpPr>
        <p:spPr>
          <a:xfrm>
            <a:off x="0" y="0"/>
            <a:ext cx="9101967" cy="400110"/>
          </a:xfrm>
          <a:prstGeom prst="rect">
            <a:avLst/>
          </a:prstGeom>
          <a:noFill/>
        </p:spPr>
        <p:txBody>
          <a:bodyPr wrap="square" rtlCol="0">
            <a:spAutoFit/>
          </a:bodyPr>
          <a:lstStyle/>
          <a:p>
            <a:r>
              <a:rPr lang="en-US" altLang="zh-CN" sz="2000" b="1" dirty="0">
                <a:solidFill>
                  <a:srgbClr val="FF0000"/>
                </a:solidFill>
                <a:effectLst>
                  <a:outerShdw blurRad="50800" dist="38100" dir="2700000" algn="tl" rotWithShape="0">
                    <a:srgbClr val="000000">
                      <a:alpha val="43000"/>
                    </a:srgbClr>
                  </a:outerShdw>
                </a:effectLst>
                <a:ea typeface="华文细黑"/>
                <a:cs typeface="华文细黑"/>
              </a:rPr>
              <a:t>Why to explore a new magnetic confinement device? one reason is …</a:t>
            </a:r>
            <a:r>
              <a:rPr lang="en-US" altLang="zh-CN" sz="2000" b="1" dirty="0">
                <a:solidFill>
                  <a:srgbClr val="000000"/>
                </a:solidFill>
                <a:effectLst>
                  <a:outerShdw blurRad="50800" dist="38100" dir="2700000" algn="tl" rotWithShape="0">
                    <a:srgbClr val="000000">
                      <a:alpha val="43000"/>
                    </a:srgbClr>
                  </a:outerShdw>
                </a:effectLst>
                <a:ea typeface="华文细黑"/>
                <a:cs typeface="华文细黑"/>
              </a:rPr>
              <a:t>"</a:t>
            </a:r>
            <a:r>
              <a:rPr lang="en-US" altLang="zh-CN" sz="2000" b="1" dirty="0">
                <a:solidFill>
                  <a:srgbClr val="FF0000"/>
                </a:solidFill>
                <a:effectLst>
                  <a:outerShdw blurRad="50800" dist="38100" dir="2700000" algn="tl" rotWithShape="0">
                    <a:srgbClr val="000000">
                      <a:alpha val="43000"/>
                    </a:srgbClr>
                  </a:outerShdw>
                </a:effectLst>
                <a:ea typeface="华文细黑"/>
                <a:cs typeface="华文细黑"/>
              </a:rPr>
              <a:t>disruption</a:t>
            </a:r>
            <a:r>
              <a:rPr lang="en-US" altLang="zh-CN" sz="2000" b="1" dirty="0">
                <a:solidFill>
                  <a:srgbClr val="000000"/>
                </a:solidFill>
                <a:effectLst>
                  <a:outerShdw blurRad="50800" dist="38100" dir="2700000" algn="tl" rotWithShape="0">
                    <a:srgbClr val="000000">
                      <a:alpha val="43000"/>
                    </a:srgbClr>
                  </a:outerShdw>
                </a:effectLst>
                <a:ea typeface="华文细黑"/>
                <a:cs typeface="华文细黑"/>
              </a:rPr>
              <a:t>"</a:t>
            </a:r>
            <a:endParaRPr lang="en-US" sz="2000" b="1" dirty="0">
              <a:solidFill>
                <a:srgbClr val="000000"/>
              </a:solidFill>
              <a:effectLst>
                <a:outerShdw blurRad="50800" dist="38100" dir="2700000" algn="tl" rotWithShape="0">
                  <a:srgbClr val="000000">
                    <a:alpha val="43000"/>
                  </a:srgbClr>
                </a:outerShdw>
              </a:effectLst>
              <a:ea typeface="华文细黑"/>
              <a:cs typeface="华文细黑"/>
            </a:endParaRPr>
          </a:p>
        </p:txBody>
      </p:sp>
      <p:sp>
        <p:nvSpPr>
          <p:cNvPr id="12" name="TextBox 11">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C16F52D8-6BA5-9742-BD65-913E536088ED}"/>
              </a:ext>
            </a:extLst>
          </p:cNvPr>
          <p:cNvSpPr txBox="1">
            <a:spLocks noChangeArrowheads="1"/>
          </p:cNvSpPr>
          <p:nvPr/>
        </p:nvSpPr>
        <p:spPr bwMode="auto">
          <a:xfrm>
            <a:off x="2805833" y="1466216"/>
            <a:ext cx="3401468" cy="923330"/>
          </a:xfrm>
          <a:prstGeom prst="rect">
            <a:avLst/>
          </a:prstGeom>
          <a:noFill/>
          <a:ln w="9525">
            <a:noFill/>
            <a:miter lim="800000"/>
            <a:headEnd/>
            <a:tailEnd/>
          </a:ln>
        </p:spPr>
        <p:txBody>
          <a:bodyPr wrap="square">
            <a:prstTxWarp prst="textNoShape">
              <a:avLst/>
            </a:prstTxWarp>
            <a:spAutoFit/>
          </a:bodyPr>
          <a:lstStyle/>
          <a:p>
            <a:r>
              <a:rPr lang="en-US" i="1" dirty="0">
                <a:solidFill>
                  <a:srgbClr val="FF3399"/>
                </a:solidFill>
                <a:ea typeface="华文细黑"/>
                <a:cs typeface="华文细黑"/>
              </a:rPr>
              <a:t>MHD instabilities appeared since the earliest </a:t>
            </a:r>
            <a:r>
              <a:rPr lang="en-US" i="1" dirty="0" err="1">
                <a:solidFill>
                  <a:srgbClr val="FF3399"/>
                </a:solidFill>
                <a:ea typeface="华文细黑"/>
                <a:cs typeface="华文细黑"/>
              </a:rPr>
              <a:t>toroidal</a:t>
            </a:r>
            <a:r>
              <a:rPr lang="en-US" i="1" dirty="0">
                <a:solidFill>
                  <a:srgbClr val="FF3399"/>
                </a:solidFill>
                <a:ea typeface="华文细黑"/>
                <a:cs typeface="华文细黑"/>
              </a:rPr>
              <a:t> magnetic confinement devices</a:t>
            </a:r>
          </a:p>
        </p:txBody>
      </p:sp>
      <p:sp>
        <p:nvSpPr>
          <p:cNvPr id="13" name="TextBox 4">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E3B35643-D68D-9043-A555-0012E801A353}"/>
              </a:ext>
            </a:extLst>
          </p:cNvPr>
          <p:cNvSpPr txBox="1">
            <a:spLocks noChangeArrowheads="1"/>
          </p:cNvSpPr>
          <p:nvPr/>
        </p:nvSpPr>
        <p:spPr bwMode="auto">
          <a:xfrm>
            <a:off x="3977481" y="3064547"/>
            <a:ext cx="5110297" cy="1169551"/>
          </a:xfrm>
          <a:prstGeom prst="rect">
            <a:avLst/>
          </a:prstGeom>
          <a:noFill/>
          <a:ln w="9525">
            <a:noFill/>
            <a:miter lim="800000"/>
            <a:headEnd/>
            <a:tailEnd/>
          </a:ln>
        </p:spPr>
        <p:txBody>
          <a:bodyPr wrap="square">
            <a:prstTxWarp prst="textNoShape">
              <a:avLst/>
            </a:prstTxWarp>
            <a:spAutoFit/>
          </a:bodyPr>
          <a:lstStyle/>
          <a:p>
            <a:r>
              <a:rPr lang="en-US" b="1" i="1" dirty="0">
                <a:solidFill>
                  <a:srgbClr val="FF0000"/>
                </a:solidFill>
                <a:effectLst>
                  <a:outerShdw blurRad="50800" dist="38100" dir="2700000" algn="tl" rotWithShape="0">
                    <a:srgbClr val="000000">
                      <a:alpha val="43000"/>
                    </a:srgbClr>
                  </a:outerShdw>
                </a:effectLst>
                <a:ea typeface="华文细黑"/>
                <a:cs typeface="华文细黑"/>
              </a:rPr>
              <a:t>…the problem of disruption has not yet been solved</a:t>
            </a:r>
          </a:p>
          <a:p>
            <a:endParaRPr lang="en-US" sz="2000" dirty="0">
              <a:ea typeface="华文细黑"/>
              <a:cs typeface="华文细黑"/>
            </a:endParaRPr>
          </a:p>
          <a:p>
            <a:r>
              <a:rPr lang="en-US" sz="1600" dirty="0">
                <a:ea typeface="华文楷体"/>
                <a:cs typeface="华文楷体"/>
              </a:rPr>
              <a:t>... Only </a:t>
            </a:r>
            <a:r>
              <a:rPr lang="en-US" sz="1600" dirty="0" err="1">
                <a:ea typeface="华文楷体"/>
                <a:cs typeface="华文楷体"/>
              </a:rPr>
              <a:t>Stellarator</a:t>
            </a:r>
            <a:r>
              <a:rPr lang="en-US" sz="1600" dirty="0">
                <a:ea typeface="华文楷体"/>
                <a:cs typeface="华文楷体"/>
              </a:rPr>
              <a:t> configurations (no net </a:t>
            </a:r>
            <a:r>
              <a:rPr lang="en-US" sz="1600" dirty="0" err="1">
                <a:ea typeface="华文楷体"/>
                <a:cs typeface="华文楷体"/>
              </a:rPr>
              <a:t>toroidal</a:t>
            </a:r>
            <a:r>
              <a:rPr lang="en-US" sz="1600" dirty="0">
                <a:ea typeface="华文楷体"/>
                <a:cs typeface="华文楷体"/>
              </a:rPr>
              <a:t> current!) avoid this inconvenience</a:t>
            </a:r>
          </a:p>
        </p:txBody>
      </p:sp>
      <p:pic>
        <p:nvPicPr>
          <p:cNvPr id="14" name="Disr017091.wmv">
            <a:hlinkClick r:id="" action="ppaction://media"/>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842BFDC4-506A-C941-961E-494C4F7707C4}"/>
              </a:ext>
            </a:extLst>
          </p:cNvPr>
          <p:cNvPicPr/>
          <p:nvPr>
            <a:videoFile r:link="rId1"/>
            <p:extLst>
              <p:ext uri="{DAA4B4D4-6D71-4841-9C94-3DE7FCFB9230}">
                <p14:media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r:embed="rId6"/>
              </p:ext>
            </p:extLst>
          </p:nvPr>
        </p:nvPicPr>
        <p:blipFill>
          <a:blip r:embed="rId7"/>
          <a:stretch>
            <a:fillRect/>
          </a:stretch>
        </p:blipFill>
        <p:spPr>
          <a:xfrm>
            <a:off x="0" y="3077567"/>
            <a:ext cx="3766497" cy="3766497"/>
          </a:xfrm>
          <a:prstGeom prst="rect">
            <a:avLst/>
          </a:prstGeom>
        </p:spPr>
      </p:pic>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40728345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4666"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1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14"/>
                                        </p:tgtEl>
                                      </p:cBhvr>
                                    </p:cmd>
                                  </p:childTnLst>
                                </p:cTn>
                              </p:par>
                            </p:childTnLst>
                          </p:cTn>
                        </p:par>
                      </p:childTnLst>
                    </p:cTn>
                  </p:par>
                </p:childTnLst>
              </p:cTn>
              <p:nextCondLst>
                <p:cond evt="onClick" delay="0">
                  <p:tgtEl>
                    <p:spTgt spid="14"/>
                  </p:tgtEl>
                </p:cond>
              </p:nextCondLst>
            </p:seq>
            <p:video>
              <p:cMediaNode vol="80000">
                <p:cTn id="12" repeatCount="indefinite" fill="remove" display="0">
                  <p:stCondLst>
                    <p:cond delay="indefinite"/>
                  </p:stCondLst>
                </p:cTn>
                <p:tgtEl>
                  <p:spTgt spid="14"/>
                </p:tgtEl>
              </p:cMediaNode>
            </p:video>
          </p:childTnLst>
        </p:cTn>
      </p:par>
    </p:tnLst>
  </p:timing>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 name="Rectangle 3">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AA782646-835F-3145-826D-BFCC53E3FC35}"/>
              </a:ext>
            </a:extLst>
          </p:cNvPr>
          <p:cNvSpPr/>
          <p:nvPr/>
        </p:nvSpPr>
        <p:spPr>
          <a:xfrm>
            <a:off x="384596" y="666690"/>
            <a:ext cx="8467758" cy="400110"/>
          </a:xfrm>
          <a:prstGeom prst="rect">
            <a:avLst/>
          </a:prstGeom>
          <a:solidFill>
            <a:srgbClr val="000000"/>
          </a:solidFill>
        </p:spPr>
        <p:txBody>
          <a:bodyPr wrap="square">
            <a:spAutoFit/>
          </a:bodyPr>
          <a:lstStyle/>
          <a:p>
            <a:pPr algn="ctr"/>
            <a:r>
              <a:rPr lang="en-US" sz="2000" b="1" dirty="0">
                <a:solidFill>
                  <a:srgbClr val="FFFFFF"/>
                </a:solidFill>
                <a:effectLst>
                  <a:outerShdw blurRad="50800" dist="38100" dir="3360000">
                    <a:srgbClr val="000000">
                      <a:alpha val="43000"/>
                    </a:srgbClr>
                  </a:outerShdw>
                </a:effectLst>
                <a:cs typeface="Calibri"/>
              </a:rPr>
              <a:t>In a configuration based on DC Helicity Injection the plasma does not vanish</a:t>
            </a:r>
            <a:endParaRPr lang="en-US" b="1" dirty="0">
              <a:solidFill>
                <a:srgbClr val="000000"/>
              </a:solidFill>
            </a:endParaRPr>
          </a:p>
        </p:txBody>
      </p:sp>
      <p:sp>
        <p:nvSpPr>
          <p:cNvPr id="5" name="TextBox 4">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BD5BC08D-1A1B-884E-88A0-6D6E144E822C}"/>
              </a:ext>
            </a:extLst>
          </p:cNvPr>
          <p:cNvSpPr txBox="1"/>
          <p:nvPr/>
        </p:nvSpPr>
        <p:spPr>
          <a:xfrm>
            <a:off x="189555" y="133290"/>
            <a:ext cx="8785278" cy="400110"/>
          </a:xfrm>
          <a:prstGeom prst="rect">
            <a:avLst/>
          </a:prstGeom>
          <a:noFill/>
        </p:spPr>
        <p:txBody>
          <a:bodyPr wrap="none" rtlCol="0">
            <a:spAutoFit/>
          </a:bodyPr>
          <a:lstStyle/>
          <a:p>
            <a:r>
              <a:rPr lang="en-US" sz="2000" dirty="0">
                <a:effectLst>
                  <a:outerShdw blurRad="50800" dist="38100" dir="2700000" algn="tl" rotWithShape="0">
                    <a:srgbClr val="000000">
                      <a:alpha val="43000"/>
                    </a:srgbClr>
                  </a:outerShdw>
                </a:effectLst>
              </a:rPr>
              <a:t>• </a:t>
            </a:r>
            <a:r>
              <a:rPr lang="en-US" sz="2000" b="1" dirty="0">
                <a:solidFill>
                  <a:srgbClr val="FF0000"/>
                </a:solidFill>
                <a:effectLst>
                  <a:outerShdw blurRad="50800" dist="38100" dir="2700000" algn="tl" rotWithShape="0">
                    <a:srgbClr val="000000">
                      <a:alpha val="43000"/>
                    </a:srgbClr>
                  </a:outerShdw>
                </a:effectLst>
              </a:rPr>
              <a:t>Disruptions</a:t>
            </a:r>
            <a:r>
              <a:rPr lang="en-US" sz="2000" dirty="0">
                <a:solidFill>
                  <a:srgbClr val="FF0000"/>
                </a:solidFill>
                <a:effectLst>
                  <a:outerShdw blurRad="50800" dist="38100" dir="2700000" algn="tl" rotWithShape="0">
                    <a:srgbClr val="000000">
                      <a:alpha val="43000"/>
                    </a:srgbClr>
                  </a:outerShdw>
                </a:effectLst>
              </a:rPr>
              <a:t> </a:t>
            </a:r>
            <a:r>
              <a:rPr lang="en-US" sz="2000" dirty="0">
                <a:effectLst>
                  <a:outerShdw blurRad="50800" dist="38100" dir="2700000" algn="tl" rotWithShape="0">
                    <a:srgbClr val="000000">
                      <a:alpha val="43000"/>
                    </a:srgbClr>
                  </a:outerShdw>
                </a:effectLst>
              </a:rPr>
              <a:t>…</a:t>
            </a:r>
            <a:r>
              <a:rPr lang="en-US" sz="2000" b="1" dirty="0" err="1">
                <a:effectLst>
                  <a:outerShdw blurRad="50800" dist="38100" dir="2700000" algn="tl" rotWithShape="0">
                    <a:srgbClr val="000000">
                      <a:alpha val="43000"/>
                    </a:srgbClr>
                  </a:outerShdw>
                </a:effectLst>
              </a:rPr>
              <a:t>toroidal</a:t>
            </a:r>
            <a:r>
              <a:rPr lang="en-US" sz="2000" b="1" dirty="0">
                <a:effectLst>
                  <a:outerShdw blurRad="50800" dist="38100" dir="2700000" algn="tl" rotWithShape="0">
                    <a:srgbClr val="000000">
                      <a:alpha val="43000"/>
                    </a:srgbClr>
                  </a:outerShdw>
                </a:effectLst>
              </a:rPr>
              <a:t> </a:t>
            </a:r>
            <a:r>
              <a:rPr lang="en-US" sz="2000" b="1" dirty="0">
                <a:solidFill>
                  <a:srgbClr val="FF0000"/>
                </a:solidFill>
                <a:effectLst>
                  <a:outerShdw blurRad="50800" dist="38100" dir="2700000" algn="tl" rotWithShape="0">
                    <a:srgbClr val="000000">
                      <a:alpha val="43000"/>
                    </a:srgbClr>
                  </a:outerShdw>
                </a:effectLst>
              </a:rPr>
              <a:t>plasma</a:t>
            </a:r>
            <a:r>
              <a:rPr lang="en-US" sz="2000" b="1" dirty="0">
                <a:effectLst>
                  <a:outerShdw blurRad="50800" dist="38100" dir="2700000" algn="tl" rotWithShape="0">
                    <a:srgbClr val="000000">
                      <a:alpha val="43000"/>
                    </a:srgbClr>
                  </a:outerShdw>
                </a:effectLst>
              </a:rPr>
              <a:t> vanishes </a:t>
            </a:r>
            <a:r>
              <a:rPr lang="en-US" sz="2000" b="1" dirty="0">
                <a:solidFill>
                  <a:srgbClr val="FF0000"/>
                </a:solidFill>
                <a:effectLst>
                  <a:outerShdw blurRad="50800" dist="38100" dir="2700000" algn="tl" rotWithShape="0">
                    <a:srgbClr val="000000">
                      <a:alpha val="43000"/>
                    </a:srgbClr>
                  </a:outerShdw>
                </a:effectLst>
                <a:ea typeface="华文细黑"/>
                <a:cs typeface="华文细黑"/>
              </a:rPr>
              <a:t>→ damages, very long plasma restart, …</a:t>
            </a:r>
            <a:endParaRPr lang="en-US" sz="2000" dirty="0">
              <a:effectLst>
                <a:outerShdw blurRad="50800" dist="38100" dir="2700000" algn="tl" rotWithShape="0">
                  <a:srgbClr val="000000">
                    <a:alpha val="43000"/>
                  </a:srgbClr>
                </a:outerShdw>
              </a:effectLst>
            </a:endParaRPr>
          </a:p>
        </p:txBody>
      </p:sp>
      <p:sp>
        <p:nvSpPr>
          <p:cNvPr id="6" name="TextBox 5">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998A5D58-90EF-9441-B0D3-02D91F540B43}"/>
              </a:ext>
            </a:extLst>
          </p:cNvPr>
          <p:cNvSpPr txBox="1"/>
          <p:nvPr/>
        </p:nvSpPr>
        <p:spPr>
          <a:xfrm>
            <a:off x="5456619" y="5863307"/>
            <a:ext cx="3611181" cy="923330"/>
          </a:xfrm>
          <a:prstGeom prst="rect">
            <a:avLst/>
          </a:prstGeom>
          <a:solidFill>
            <a:schemeClr val="tx1"/>
          </a:solidFill>
        </p:spPr>
        <p:txBody>
          <a:bodyPr wrap="none" rtlCol="0">
            <a:spAutoFit/>
          </a:bodyPr>
          <a:lstStyle/>
          <a:p>
            <a:pPr algn="ctr"/>
            <a:r>
              <a:rPr lang="en-US" dirty="0">
                <a:solidFill>
                  <a:schemeClr val="bg1"/>
                </a:solidFill>
              </a:rPr>
              <a:t>PROTO-SPHERA #1225 (2018)</a:t>
            </a:r>
          </a:p>
          <a:p>
            <a:pPr algn="ctr"/>
            <a:r>
              <a:rPr lang="en-US" dirty="0">
                <a:solidFill>
                  <a:schemeClr val="bg1"/>
                </a:solidFill>
              </a:rPr>
              <a:t>Plasma maintained notwithstanding </a:t>
            </a:r>
          </a:p>
          <a:p>
            <a:pPr algn="ctr"/>
            <a:r>
              <a:rPr lang="en-US" dirty="0">
                <a:solidFill>
                  <a:schemeClr val="bg1"/>
                </a:solidFill>
              </a:rPr>
              <a:t>huge helical kinks</a:t>
            </a:r>
          </a:p>
        </p:txBody>
      </p:sp>
      <p:pic>
        <p:nvPicPr>
          <p:cNvPr id="7" name="NSTX_Plasmoids2.wmv">
            <a:hlinkClick r:id="" action="ppaction://media"/>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6344BA05-BC50-244B-BD84-1C615DDE9442}"/>
              </a:ext>
            </a:extLst>
          </p:cNvPr>
          <p:cNvPicPr/>
          <p:nvPr>
            <a:videoFile r:link="rId1"/>
            <p:extLst>
              <p:ext uri="{DAA4B4D4-6D71-4841-9C94-3DE7FCFB9230}">
                <p14:media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r:embed="rId4"/>
              </p:ext>
            </p:extLst>
          </p:nvPr>
        </p:nvPicPr>
        <p:blipFill>
          <a:blip r:embed="rId5"/>
          <a:stretch>
            <a:fillRect/>
          </a:stretch>
        </p:blipFill>
        <p:spPr>
          <a:xfrm>
            <a:off x="140138" y="2194175"/>
            <a:ext cx="4028745" cy="4392241"/>
          </a:xfrm>
          <a:prstGeom prst="rect">
            <a:avLst/>
          </a:prstGeom>
        </p:spPr>
      </p:pic>
      <p:pic>
        <p:nvPicPr>
          <p:cNvPr id="9" name="Picture 8">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29EE878F-B558-5F43-AA2B-CCDFFD7C79AC}"/>
              </a:ext>
            </a:extLst>
          </p:cNvPr>
          <p:cNvPicPr>
            <a:picLocks noChangeAspect="1"/>
          </p:cNvPicPr>
          <p:nvPr/>
        </p:nvPicPr>
        <p:blipFill>
          <a:blip r:embed="rId6"/>
          <a:stretch>
            <a:fillRect/>
          </a:stretch>
        </p:blipFill>
        <p:spPr>
          <a:xfrm>
            <a:off x="4245084" y="2937248"/>
            <a:ext cx="1698516" cy="2096789"/>
          </a:xfrm>
          <a:prstGeom prst="rect">
            <a:avLst/>
          </a:prstGeom>
        </p:spPr>
      </p:pic>
      <p:sp>
        <p:nvSpPr>
          <p:cNvPr id="10" name="TextBox 9">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EED464A1-9F61-2F45-AE61-73E7EB0A0C8E}"/>
              </a:ext>
            </a:extLst>
          </p:cNvPr>
          <p:cNvSpPr txBox="1"/>
          <p:nvPr/>
        </p:nvSpPr>
        <p:spPr>
          <a:xfrm>
            <a:off x="4452372" y="5029572"/>
            <a:ext cx="1338828" cy="461665"/>
          </a:xfrm>
          <a:prstGeom prst="rect">
            <a:avLst/>
          </a:prstGeom>
          <a:noFill/>
        </p:spPr>
        <p:txBody>
          <a:bodyPr wrap="none" rtlCol="0">
            <a:spAutoFit/>
          </a:bodyPr>
          <a:lstStyle/>
          <a:p>
            <a:pPr algn="ctr"/>
            <a:r>
              <a:rPr lang="en-US" sz="1200" b="1" dirty="0"/>
              <a:t>Fritz Lang’s</a:t>
            </a:r>
          </a:p>
          <a:p>
            <a:pPr algn="ctr"/>
            <a:r>
              <a:rPr lang="en-US" sz="1200" b="1" dirty="0"/>
              <a:t>Metropolis (1926)</a:t>
            </a:r>
          </a:p>
        </p:txBody>
      </p:sp>
      <p:pic>
        <p:nvPicPr>
          <p:cNvPr id="11" name="1225ToroDeform.wmv">
            <a:hlinkClick r:id="" action="ppaction://media"/>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DDD0B475-3543-284A-8ED5-A13ACCDD9835}"/>
              </a:ext>
            </a:extLst>
          </p:cNvPr>
          <p:cNvPicPr/>
          <p:nvPr>
            <a:videoFile r:link="rId2"/>
            <p:extLst>
              <p:ext uri="{DAA4B4D4-6D71-4841-9C94-3DE7FCFB9230}">
                <p14:media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r:embed="rId7"/>
              </p:ext>
            </p:extLst>
          </p:nvPr>
        </p:nvPicPr>
        <p:blipFill>
          <a:blip r:embed="rId8"/>
          <a:stretch>
            <a:fillRect/>
          </a:stretch>
        </p:blipFill>
        <p:spPr>
          <a:xfrm>
            <a:off x="6085263" y="1143000"/>
            <a:ext cx="2525337" cy="4652220"/>
          </a:xfrm>
          <a:prstGeom prst="rect">
            <a:avLst/>
          </a:prstGeom>
        </p:spPr>
      </p:pic>
      <p:sp>
        <p:nvSpPr>
          <p:cNvPr id="2" name="Rectangle 1">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3D53FC69-A3A1-8148-8A6C-94A7939006D3}"/>
              </a:ext>
            </a:extLst>
          </p:cNvPr>
          <p:cNvSpPr/>
          <p:nvPr/>
        </p:nvSpPr>
        <p:spPr>
          <a:xfrm>
            <a:off x="292848" y="1168823"/>
            <a:ext cx="3763589" cy="923330"/>
          </a:xfrm>
          <a:prstGeom prst="rect">
            <a:avLst/>
          </a:prstGeom>
          <a:solidFill>
            <a:schemeClr val="tx1"/>
          </a:solidFill>
        </p:spPr>
        <p:txBody>
          <a:bodyPr wrap="square">
            <a:spAutoFit/>
          </a:bodyPr>
          <a:lstStyle/>
          <a:p>
            <a:pPr algn="ctr"/>
            <a:r>
              <a:rPr lang="en-US" b="1" dirty="0">
                <a:solidFill>
                  <a:srgbClr val="3D99D5"/>
                </a:solidFill>
              </a:rPr>
              <a:t>DC helicity injection</a:t>
            </a:r>
            <a:r>
              <a:rPr lang="en-US" b="1" dirty="0"/>
              <a:t> </a:t>
            </a:r>
            <a:r>
              <a:rPr lang="en-US" b="1" dirty="0">
                <a:solidFill>
                  <a:srgbClr val="FFFFFF"/>
                </a:solidFill>
              </a:rPr>
              <a:t>in NSTX Spherical Tokamak (with metal </a:t>
            </a:r>
            <a:r>
              <a:rPr lang="en-US" b="1" dirty="0" err="1">
                <a:solidFill>
                  <a:srgbClr val="FFFFFF"/>
                </a:solidFill>
              </a:rPr>
              <a:t>centerpost</a:t>
            </a:r>
            <a:r>
              <a:rPr lang="en-US" b="1" dirty="0">
                <a:solidFill>
                  <a:srgbClr val="FFFFFF"/>
                </a:solidFill>
              </a:rPr>
              <a:t>)</a:t>
            </a:r>
            <a:r>
              <a:rPr lang="en-US" b="1" dirty="0"/>
              <a:t> </a:t>
            </a:r>
            <a:r>
              <a:rPr lang="en-US" b="1" dirty="0" err="1">
                <a:solidFill>
                  <a:srgbClr val="FF0000"/>
                </a:solidFill>
              </a:rPr>
              <a:t>plasmoids</a:t>
            </a:r>
            <a:r>
              <a:rPr lang="en-US" b="1" dirty="0">
                <a:solidFill>
                  <a:srgbClr val="FF0000"/>
                </a:solidFill>
              </a:rPr>
              <a:t> are </a:t>
            </a:r>
            <a:r>
              <a:rPr lang="en-US" b="1" dirty="0"/>
              <a:t>“</a:t>
            </a:r>
            <a:r>
              <a:rPr lang="en-US" b="1" dirty="0">
                <a:solidFill>
                  <a:srgbClr val="FF0000"/>
                </a:solidFill>
              </a:rPr>
              <a:t>born &amp; reborn</a:t>
            </a:r>
            <a:endParaRPr lang="it-IT" dirty="0"/>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31429910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950" fill="hold"/>
                                        <p:tgtEl>
                                          <p:spTgt spid="7"/>
                                        </p:tgtEl>
                                      </p:cBhvr>
                                    </p:cmd>
                                  </p:childTnLst>
                                </p:cTn>
                              </p:par>
                            </p:childTnLst>
                          </p:cTn>
                        </p:par>
                        <p:par>
                          <p:cTn id="7" fill="hold">
                            <p:stCondLst>
                              <p:cond delay="8950"/>
                            </p:stCondLst>
                            <p:childTnLst>
                              <p:par>
                                <p:cTn id="8" presetID="1" presetClass="mediacall" presetSubtype="0" fill="hold" nodeType="afterEffect">
                                  <p:stCondLst>
                                    <p:cond delay="0"/>
                                  </p:stCondLst>
                                  <p:childTnLst>
                                    <p:cmd type="call" cmd="playFrom(0.0)">
                                      <p:cBhvr>
                                        <p:cTn id="9" dur="9466"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10" restart="whenNotActive" fill="hold" evtFilter="cancelBubble" nodeType="interactiveSeq">
                <p:stCondLst>
                  <p:cond evt="onClick" delay="0">
                    <p:tgtEl>
                      <p:spTgt spid="7"/>
                    </p:tgtEl>
                  </p:cond>
                </p:stCondLst>
                <p:endSync evt="end" delay="0">
                  <p:rtn val="all"/>
                </p:endSync>
                <p:childTnLst>
                  <p:par>
                    <p:cTn id="11" fill="hold">
                      <p:stCondLst>
                        <p:cond delay="0"/>
                      </p:stCondLst>
                      <p:childTnLst>
                        <p:par>
                          <p:cTn id="12" fill="hold">
                            <p:stCondLst>
                              <p:cond delay="0"/>
                            </p:stCondLst>
                            <p:childTnLst>
                              <p:par>
                                <p:cTn id="13" presetID="2" presetClass="mediacall" presetSubtype="0" fill="hold" nodeType="clickEffect">
                                  <p:stCondLst>
                                    <p:cond delay="0"/>
                                  </p:stCondLst>
                                  <p:childTnLst>
                                    <p:cmd type="call" cmd="togglePause">
                                      <p:cBhvr>
                                        <p:cTn id="14" dur="1" fill="hold"/>
                                        <p:tgtEl>
                                          <p:spTgt spid="7"/>
                                        </p:tgtEl>
                                      </p:cBhvr>
                                    </p:cmd>
                                  </p:childTnLst>
                                </p:cTn>
                              </p:par>
                            </p:childTnLst>
                          </p:cTn>
                        </p:par>
                      </p:childTnLst>
                    </p:cTn>
                  </p:par>
                </p:childTnLst>
              </p:cTn>
              <p:nextCondLst>
                <p:cond evt="onClick" delay="0">
                  <p:tgtEl>
                    <p:spTgt spid="7"/>
                  </p:tgtEl>
                </p:cond>
              </p:nextCondLst>
            </p:seq>
            <p:video>
              <p:cMediaNode vol="80000">
                <p:cTn id="15" repeatCount="indefinite" fill="remove" display="0">
                  <p:stCondLst>
                    <p:cond delay="indefinite"/>
                  </p:stCondLst>
                </p:cTn>
                <p:tgtEl>
                  <p:spTgt spid="7"/>
                </p:tgtEl>
              </p:cMediaNode>
            </p:video>
            <p:seq concurrent="1" nextAc="seek">
              <p:cTn id="16" restart="whenNotActive" fill="hold" evtFilter="cancelBubble" nodeType="interactiveSeq">
                <p:stCondLst>
                  <p:cond evt="onClick" delay="0">
                    <p:tgtEl>
                      <p:spTgt spid="11"/>
                    </p:tgtEl>
                  </p:cond>
                </p:stCondLst>
                <p:endSync evt="end" delay="0">
                  <p:rtn val="all"/>
                </p:endSync>
                <p:childTnLst>
                  <p:par>
                    <p:cTn id="17" fill="hold">
                      <p:stCondLst>
                        <p:cond delay="0"/>
                      </p:stCondLst>
                      <p:childTnLst>
                        <p:par>
                          <p:cTn id="18" fill="hold">
                            <p:stCondLst>
                              <p:cond delay="0"/>
                            </p:stCondLst>
                            <p:childTnLst>
                              <p:par>
                                <p:cTn id="19" presetID="2" presetClass="mediacall" presetSubtype="0" fill="hold" nodeType="clickEffect">
                                  <p:stCondLst>
                                    <p:cond delay="0"/>
                                  </p:stCondLst>
                                  <p:childTnLst>
                                    <p:cmd type="call" cmd="togglePause">
                                      <p:cBhvr>
                                        <p:cTn id="20" dur="1" fill="hold"/>
                                        <p:tgtEl>
                                          <p:spTgt spid="11"/>
                                        </p:tgtEl>
                                      </p:cBhvr>
                                    </p:cmd>
                                  </p:childTnLst>
                                </p:cTn>
                              </p:par>
                            </p:childTnLst>
                          </p:cTn>
                        </p:par>
                      </p:childTnLst>
                    </p:cTn>
                  </p:par>
                </p:childTnLst>
              </p:cTn>
              <p:nextCondLst>
                <p:cond evt="onClick" delay="0">
                  <p:tgtEl>
                    <p:spTgt spid="11"/>
                  </p:tgtEl>
                </p:cond>
              </p:nextCondLst>
            </p:seq>
            <p:video>
              <p:cMediaNode vol="80000">
                <p:cTn id="21" repeatCount="indefinite" fill="remove" display="0">
                  <p:stCondLst>
                    <p:cond delay="indefinite"/>
                  </p:stCondLst>
                </p:cTn>
                <p:tgtEl>
                  <p:spTgt spid="11"/>
                </p:tgtEl>
              </p:cMediaNode>
            </p:video>
          </p:childTnLst>
        </p:cTn>
      </p:par>
    </p:tnLst>
  </p:timing>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4" name="Picture 3" descr="DIIID.jpg">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909857C6-9CB8-3E45-BD69-AD883AF9C97E}"/>
              </a:ext>
            </a:extLst>
          </p:cNvPr>
          <p:cNvPicPr>
            <a:picLocks noChangeAspect="1"/>
          </p:cNvPicPr>
          <p:nvPr/>
        </p:nvPicPr>
        <p:blipFill>
          <a:blip r:embed="rId3"/>
          <a:srcRect/>
          <a:stretch>
            <a:fillRect/>
          </a:stretch>
        </p:blipFill>
        <p:spPr bwMode="auto">
          <a:xfrm>
            <a:off x="184321" y="3259647"/>
            <a:ext cx="4791455" cy="3158741"/>
          </a:xfrm>
          <a:prstGeom prst="rect">
            <a:avLst/>
          </a:prstGeom>
          <a:noFill/>
          <a:ln w="9525">
            <a:noFill/>
            <a:miter lim="800000"/>
            <a:headEnd/>
            <a:tailEnd/>
          </a:ln>
        </p:spPr>
      </p:pic>
      <p:sp>
        <p:nvSpPr>
          <p:cNvPr id="5" name="TextBox 6">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8A47A97E-4EF2-5244-8E72-998F9B7E6FBB}"/>
              </a:ext>
            </a:extLst>
          </p:cNvPr>
          <p:cNvSpPr txBox="1">
            <a:spLocks noChangeArrowheads="1"/>
          </p:cNvSpPr>
          <p:nvPr/>
        </p:nvSpPr>
        <p:spPr bwMode="auto">
          <a:xfrm>
            <a:off x="1152013" y="2825193"/>
            <a:ext cx="7738016" cy="400110"/>
          </a:xfrm>
          <a:prstGeom prst="rect">
            <a:avLst/>
          </a:prstGeom>
          <a:noFill/>
          <a:ln w="9525">
            <a:noFill/>
            <a:miter lim="800000"/>
            <a:headEnd/>
            <a:tailEnd/>
          </a:ln>
        </p:spPr>
        <p:txBody>
          <a:bodyPr wrap="none">
            <a:prstTxWarp prst="textNoShape">
              <a:avLst/>
            </a:prstTxWarp>
            <a:spAutoFit/>
          </a:bodyPr>
          <a:lstStyle/>
          <a:p>
            <a:r>
              <a:rPr lang="en-US" sz="2000" b="1" dirty="0">
                <a:solidFill>
                  <a:srgbClr val="FF0000"/>
                </a:solidFill>
                <a:effectLst>
                  <a:outerShdw blurRad="50800" dist="38100" dir="2700000" algn="tl" rotWithShape="0">
                    <a:srgbClr val="000000">
                      <a:alpha val="43000"/>
                    </a:srgbClr>
                  </a:outerShdw>
                </a:effectLst>
                <a:ea typeface="华文细黑"/>
                <a:cs typeface="华文细黑"/>
              </a:rPr>
              <a:t>DIII-D in 1994 reached the highest value of </a:t>
            </a:r>
            <a:r>
              <a:rPr lang="en-US" b="1" i="1" dirty="0">
                <a:solidFill>
                  <a:srgbClr val="FF0000"/>
                </a:solidFill>
                <a:effectLst>
                  <a:outerShdw blurRad="50800" dist="38100" dir="2700000" algn="tl" rotWithShape="0">
                    <a:srgbClr val="000000">
                      <a:alpha val="43000"/>
                    </a:srgbClr>
                  </a:outerShdw>
                </a:effectLst>
                <a:latin typeface="Times"/>
                <a:ea typeface="华文细黑"/>
                <a:cs typeface="Times"/>
              </a:rPr>
              <a:t>β</a:t>
            </a:r>
            <a:r>
              <a:rPr lang="en-US" sz="2000" b="1" dirty="0">
                <a:solidFill>
                  <a:srgbClr val="FF0000"/>
                </a:solidFill>
                <a:effectLst>
                  <a:outerShdw blurRad="50800" dist="38100" dir="2700000" algn="tl" rotWithShape="0">
                    <a:srgbClr val="000000">
                      <a:alpha val="43000"/>
                    </a:srgbClr>
                  </a:outerShdw>
                </a:effectLst>
                <a:ea typeface="华文细黑"/>
                <a:cs typeface="华文细黑"/>
              </a:rPr>
              <a:t> in conventional </a:t>
            </a:r>
            <a:r>
              <a:rPr lang="en-US" sz="2000" b="1" dirty="0" err="1">
                <a:solidFill>
                  <a:srgbClr val="FF0000"/>
                </a:solidFill>
                <a:effectLst>
                  <a:outerShdw blurRad="50800" dist="38100" dir="2700000" algn="tl" rotWithShape="0">
                    <a:srgbClr val="000000">
                      <a:alpha val="43000"/>
                    </a:srgbClr>
                  </a:outerShdw>
                </a:effectLst>
                <a:ea typeface="华文细黑"/>
                <a:cs typeface="华文细黑"/>
              </a:rPr>
              <a:t>Tokamaks</a:t>
            </a:r>
            <a:endParaRPr lang="en-US" sz="2000" dirty="0">
              <a:solidFill>
                <a:srgbClr val="FF0000"/>
              </a:solidFill>
              <a:effectLst>
                <a:outerShdw blurRad="50800" dist="38100" dir="2700000" algn="tl" rotWithShape="0">
                  <a:srgbClr val="000000">
                    <a:alpha val="43000"/>
                  </a:srgbClr>
                </a:outerShdw>
              </a:effectLst>
              <a:ea typeface="华文细黑"/>
              <a:cs typeface="华文细黑"/>
            </a:endParaRPr>
          </a:p>
        </p:txBody>
      </p:sp>
      <p:pic>
        <p:nvPicPr>
          <p:cNvPr id="6" name="Picture 6" descr="DII-DBeta.jpg">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0F716C6A-0252-9A45-AA94-6DC23C8909B5}"/>
              </a:ext>
            </a:extLst>
          </p:cNvPr>
          <p:cNvPicPr>
            <a:picLocks noChangeAspect="1"/>
          </p:cNvPicPr>
          <p:nvPr/>
        </p:nvPicPr>
        <p:blipFill>
          <a:blip r:embed="rId4"/>
          <a:srcRect/>
          <a:stretch>
            <a:fillRect/>
          </a:stretch>
        </p:blipFill>
        <p:spPr bwMode="auto">
          <a:xfrm>
            <a:off x="4943724" y="4518748"/>
            <a:ext cx="3912455" cy="2051515"/>
          </a:xfrm>
          <a:prstGeom prst="rect">
            <a:avLst/>
          </a:prstGeom>
          <a:noFill/>
          <a:ln w="9525">
            <a:noFill/>
            <a:miter lim="800000"/>
            <a:headEnd/>
            <a:tailEnd/>
          </a:ln>
        </p:spPr>
      </p:pic>
      <p:sp>
        <p:nvSpPr>
          <p:cNvPr id="7" name="Rectangle 6">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6F65087F-AC97-2747-8607-07D9030493E8}"/>
              </a:ext>
            </a:extLst>
          </p:cNvPr>
          <p:cNvSpPr/>
          <p:nvPr/>
        </p:nvSpPr>
        <p:spPr>
          <a:xfrm>
            <a:off x="420298" y="1047118"/>
            <a:ext cx="1919967" cy="415498"/>
          </a:xfrm>
          <a:prstGeom prst="rect">
            <a:avLst/>
          </a:prstGeom>
        </p:spPr>
        <p:txBody>
          <a:bodyPr wrap="none">
            <a:spAutoFit/>
          </a:bodyPr>
          <a:lstStyle/>
          <a:p>
            <a:pPr>
              <a:lnSpc>
                <a:spcPct val="120000"/>
              </a:lnSpc>
            </a:pPr>
            <a:r>
              <a:rPr lang="en-US" b="1">
                <a:solidFill>
                  <a:srgbClr val="000000"/>
                </a:solidFill>
                <a:ea typeface="华文细黑"/>
                <a:cs typeface="华文细黑"/>
              </a:rPr>
              <a:t> </a:t>
            </a:r>
            <a:r>
              <a:rPr lang="en-US" b="1" i="1">
                <a:latin typeface="Times"/>
                <a:ea typeface="华文细黑"/>
                <a:cs typeface="Times"/>
              </a:rPr>
              <a:t>β</a:t>
            </a:r>
            <a:r>
              <a:rPr lang="el-GR" b="1">
                <a:ea typeface="华文细黑"/>
                <a:cs typeface="华文细黑"/>
              </a:rPr>
              <a:t> </a:t>
            </a:r>
            <a:r>
              <a:rPr lang="en-US" b="1">
                <a:solidFill>
                  <a:srgbClr val="000000"/>
                </a:solidFill>
                <a:ea typeface="华文细黑"/>
                <a:cs typeface="华文细黑"/>
              </a:rPr>
              <a:t>=</a:t>
            </a:r>
            <a:r>
              <a:rPr lang="el-GR" b="1">
                <a:solidFill>
                  <a:srgbClr val="000000"/>
                </a:solidFill>
                <a:ea typeface="华文细黑"/>
                <a:cs typeface="华文细黑"/>
              </a:rPr>
              <a:t> </a:t>
            </a:r>
            <a:r>
              <a:rPr lang="en-US" b="1">
                <a:solidFill>
                  <a:srgbClr val="000000"/>
                </a:solidFill>
                <a:ea typeface="华文细黑"/>
                <a:cs typeface="华文细黑"/>
              </a:rPr>
              <a:t>plasma beta = </a:t>
            </a:r>
          </a:p>
        </p:txBody>
      </p:sp>
      <p:pic>
        <p:nvPicPr>
          <p:cNvPr id="8" name="Picture 3">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EA4AE49B-77EF-794F-9431-571465DFBE56}"/>
              </a:ext>
            </a:extLst>
          </p:cNvPr>
          <p:cNvPicPr>
            <a:picLocks noChangeAspect="1" noChangeArrowheads="1"/>
          </p:cNvPicPr>
          <p:nvPr/>
        </p:nvPicPr>
        <p:blipFill>
          <a:blip r:embed="rId5"/>
          <a:srcRect/>
          <a:stretch>
            <a:fillRect/>
          </a:stretch>
        </p:blipFill>
        <p:spPr bwMode="auto">
          <a:xfrm>
            <a:off x="420688" y="1867966"/>
            <a:ext cx="2208212" cy="427038"/>
          </a:xfrm>
          <a:prstGeom prst="rect">
            <a:avLst/>
          </a:prstGeom>
          <a:noFill/>
        </p:spPr>
      </p:pic>
      <p:sp>
        <p:nvSpPr>
          <p:cNvPr id="9" name="TextBox 8">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B38BAE19-4F88-CF4D-AECE-F3A99D038C0F}"/>
              </a:ext>
            </a:extLst>
          </p:cNvPr>
          <p:cNvSpPr txBox="1"/>
          <p:nvPr/>
        </p:nvSpPr>
        <p:spPr>
          <a:xfrm>
            <a:off x="2835434" y="1868269"/>
            <a:ext cx="5408124" cy="830997"/>
          </a:xfrm>
          <a:prstGeom prst="rect">
            <a:avLst/>
          </a:prstGeom>
          <a:noFill/>
        </p:spPr>
        <p:txBody>
          <a:bodyPr wrap="square" rtlCol="0">
            <a:spAutoFit/>
          </a:bodyPr>
          <a:lstStyle/>
          <a:p>
            <a:pPr>
              <a:spcAft>
                <a:spcPts val="1200"/>
              </a:spcAft>
            </a:pPr>
            <a:r>
              <a:rPr lang="en-US"/>
              <a:t>but in tokamak experimental data one often uses </a:t>
            </a:r>
            <a:r>
              <a:rPr lang="el-GR" i="1">
                <a:latin typeface="Arial"/>
                <a:cs typeface="Arial"/>
              </a:rPr>
              <a:t>β</a:t>
            </a:r>
            <a:r>
              <a:rPr lang="en-US" altLang="zh-CN" i="1" baseline="-25000"/>
              <a:t>T0</a:t>
            </a:r>
            <a:endParaRPr lang="en-US" i="1" baseline="-25000"/>
          </a:p>
          <a:p>
            <a:pPr>
              <a:spcAft>
                <a:spcPts val="1200"/>
              </a:spcAft>
            </a:pPr>
            <a:r>
              <a:rPr lang="en-US"/>
              <a:t>where </a:t>
            </a:r>
            <a:r>
              <a:rPr lang="en-US" i="1"/>
              <a:t>B</a:t>
            </a:r>
            <a:r>
              <a:rPr lang="en-US" i="1" baseline="-25000"/>
              <a:t>T0</a:t>
            </a:r>
            <a:r>
              <a:rPr lang="en-US"/>
              <a:t> is the vacuum field on the axis of the plasma</a:t>
            </a:r>
          </a:p>
        </p:txBody>
      </p:sp>
      <p:pic>
        <p:nvPicPr>
          <p:cNvPr id="10" name="Picture 4">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5C8F3ECF-3CE7-3E42-9F66-53ADB0B82A29}"/>
              </a:ext>
            </a:extLst>
          </p:cNvPr>
          <p:cNvPicPr>
            <a:picLocks noChangeAspect="1" noChangeArrowheads="1"/>
          </p:cNvPicPr>
          <p:nvPr/>
        </p:nvPicPr>
        <p:blipFill>
          <a:blip r:embed="rId6"/>
          <a:srcRect/>
          <a:stretch>
            <a:fillRect/>
          </a:stretch>
        </p:blipFill>
        <p:spPr bwMode="auto">
          <a:xfrm>
            <a:off x="406400" y="2306116"/>
            <a:ext cx="2170113" cy="427038"/>
          </a:xfrm>
          <a:prstGeom prst="rect">
            <a:avLst/>
          </a:prstGeom>
          <a:noFill/>
        </p:spPr>
      </p:pic>
      <p:sp>
        <p:nvSpPr>
          <p:cNvPr id="11" name="TextBox 8">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7DBAD25C-912B-3C41-ADB5-DA768CA630D6}"/>
              </a:ext>
            </a:extLst>
          </p:cNvPr>
          <p:cNvSpPr txBox="1">
            <a:spLocks noChangeArrowheads="1"/>
          </p:cNvSpPr>
          <p:nvPr/>
        </p:nvSpPr>
        <p:spPr bwMode="auto">
          <a:xfrm>
            <a:off x="5269441" y="3595418"/>
            <a:ext cx="3586737" cy="923330"/>
          </a:xfrm>
          <a:prstGeom prst="rect">
            <a:avLst/>
          </a:prstGeom>
          <a:noFill/>
          <a:ln w="9525">
            <a:noFill/>
            <a:miter lim="800000"/>
            <a:headEnd/>
            <a:tailEnd/>
          </a:ln>
        </p:spPr>
        <p:txBody>
          <a:bodyPr wrap="square">
            <a:prstTxWarp prst="textNoShape">
              <a:avLst/>
            </a:prstTxWarp>
            <a:spAutoFit/>
          </a:bodyPr>
          <a:lstStyle/>
          <a:p>
            <a:r>
              <a:rPr lang="en-US" b="1" dirty="0">
                <a:effectLst>
                  <a:outerShdw blurRad="50800" dist="38100" dir="2700000" algn="tl" rotWithShape="0">
                    <a:srgbClr val="FF0000">
                      <a:alpha val="43000"/>
                    </a:srgbClr>
                  </a:outerShdw>
                </a:effectLst>
                <a:latin typeface="Calibri" pitchFamily="-106" charset="0"/>
              </a:rPr>
              <a:t>DIII-D reached </a:t>
            </a:r>
            <a:r>
              <a:rPr lang="el-GR" sz="1600" b="1" i="1" dirty="0">
                <a:effectLst>
                  <a:outerShdw blurRad="50800" dist="38100" dir="2700000" algn="tl" rotWithShape="0">
                    <a:srgbClr val="FF0000">
                      <a:alpha val="43000"/>
                    </a:srgbClr>
                  </a:outerShdw>
                </a:effectLst>
                <a:latin typeface="Times"/>
                <a:cs typeface="Times"/>
              </a:rPr>
              <a:t>β</a:t>
            </a:r>
            <a:r>
              <a:rPr lang="en-US" b="1" baseline="-25000" dirty="0">
                <a:effectLst>
                  <a:outerShdw blurRad="50800" dist="38100" dir="2700000" algn="tl" rotWithShape="0">
                    <a:srgbClr val="FF0000">
                      <a:alpha val="43000"/>
                    </a:srgbClr>
                  </a:outerShdw>
                </a:effectLst>
                <a:latin typeface="Calibri" pitchFamily="-106" charset="0"/>
              </a:rPr>
              <a:t>T0 </a:t>
            </a:r>
            <a:r>
              <a:rPr lang="en-US" b="1" dirty="0">
                <a:effectLst>
                  <a:outerShdw blurRad="50800" dist="38100" dir="2700000" algn="tl" rotWithShape="0">
                    <a:srgbClr val="FF0000">
                      <a:alpha val="43000"/>
                    </a:srgbClr>
                  </a:outerShdw>
                </a:effectLst>
                <a:latin typeface="Calibri" pitchFamily="-106" charset="0"/>
              </a:rPr>
              <a:t>= 12.5%,</a:t>
            </a:r>
            <a:endParaRPr lang="en-US" sz="1600" b="1" dirty="0">
              <a:effectLst>
                <a:outerShdw blurRad="50800" dist="38100" dir="2700000" algn="tl" rotWithShape="0">
                  <a:srgbClr val="FF0000">
                    <a:alpha val="43000"/>
                  </a:srgbClr>
                </a:outerShdw>
              </a:effectLst>
              <a:latin typeface="Calibri" pitchFamily="-106" charset="0"/>
            </a:endParaRPr>
          </a:p>
          <a:p>
            <a:r>
              <a:rPr lang="en-US" b="1" dirty="0">
                <a:effectLst>
                  <a:outerShdw blurRad="50800" dist="38100" dir="2700000" algn="tl" rotWithShape="0">
                    <a:srgbClr val="FF0000">
                      <a:alpha val="43000"/>
                    </a:srgbClr>
                  </a:outerShdw>
                </a:effectLst>
                <a:latin typeface="Calibri" pitchFamily="-106" charset="0"/>
              </a:rPr>
              <a:t>but…the plasma “disrupted”</a:t>
            </a:r>
          </a:p>
          <a:p>
            <a:r>
              <a:rPr lang="en-US" b="1" dirty="0">
                <a:effectLst>
                  <a:outerShdw blurRad="50800" dist="38100" dir="2700000" algn="tl" rotWithShape="0">
                    <a:srgbClr val="FF0000">
                      <a:alpha val="43000"/>
                    </a:srgbClr>
                  </a:outerShdw>
                </a:effectLst>
                <a:latin typeface="Calibri" pitchFamily="-106" charset="0"/>
              </a:rPr>
              <a:t>vanished in </a:t>
            </a:r>
            <a:r>
              <a:rPr lang="en-US" b="1" dirty="0">
                <a:effectLst>
                  <a:outerShdw blurRad="50800" dist="38100" dir="2700000" algn="tl" rotWithShape="0">
                    <a:srgbClr val="FF0000">
                      <a:alpha val="43000"/>
                    </a:srgbClr>
                  </a:outerShdw>
                </a:effectLst>
                <a:latin typeface="Times"/>
                <a:cs typeface="Times"/>
              </a:rPr>
              <a:t>~</a:t>
            </a:r>
            <a:r>
              <a:rPr lang="en-US" b="1" dirty="0">
                <a:effectLst>
                  <a:outerShdw blurRad="50800" dist="38100" dir="2700000" algn="tl" rotWithShape="0">
                    <a:srgbClr val="FF0000">
                      <a:alpha val="43000"/>
                    </a:srgbClr>
                  </a:outerShdw>
                </a:effectLst>
                <a:latin typeface="Calibri" pitchFamily="-106" charset="0"/>
              </a:rPr>
              <a:t> 1 </a:t>
            </a:r>
            <a:r>
              <a:rPr lang="en-US" b="1" dirty="0" err="1">
                <a:effectLst>
                  <a:outerShdw blurRad="50800" dist="38100" dir="2700000" algn="tl" rotWithShape="0">
                    <a:srgbClr val="FF0000">
                      <a:alpha val="43000"/>
                    </a:srgbClr>
                  </a:outerShdw>
                </a:effectLst>
                <a:latin typeface="Calibri" pitchFamily="-106" charset="0"/>
              </a:rPr>
              <a:t>msec</a:t>
            </a:r>
            <a:r>
              <a:rPr lang="en-US" b="1" dirty="0">
                <a:effectLst>
                  <a:outerShdw blurRad="50800" dist="38100" dir="2700000" algn="tl" rotWithShape="0">
                    <a:srgbClr val="FF0000">
                      <a:alpha val="43000"/>
                    </a:srgbClr>
                  </a:outerShdw>
                </a:effectLst>
                <a:latin typeface="Calibri" pitchFamily="-106" charset="0"/>
              </a:rPr>
              <a:t> !</a:t>
            </a:r>
          </a:p>
        </p:txBody>
      </p:sp>
      <p:sp>
        <p:nvSpPr>
          <p:cNvPr id="12" name="TextBox 11">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1C68CBDB-574A-EB45-84D8-FBC69AB4E2EC}"/>
              </a:ext>
            </a:extLst>
          </p:cNvPr>
          <p:cNvSpPr txBox="1"/>
          <p:nvPr/>
        </p:nvSpPr>
        <p:spPr>
          <a:xfrm>
            <a:off x="155062" y="32847"/>
            <a:ext cx="8934197" cy="707886"/>
          </a:xfrm>
          <a:prstGeom prst="rect">
            <a:avLst/>
          </a:prstGeom>
          <a:noFill/>
        </p:spPr>
        <p:txBody>
          <a:bodyPr wrap="square" rtlCol="0">
            <a:spAutoFit/>
          </a:bodyPr>
          <a:lstStyle/>
          <a:p>
            <a:r>
              <a:rPr lang="en-US" altLang="zh-CN" sz="2000" b="1" dirty="0">
                <a:solidFill>
                  <a:srgbClr val="FF0000"/>
                </a:solidFill>
                <a:effectLst>
                  <a:outerShdw blurRad="50800" dist="38100" dir="2700000" algn="tl" rotWithShape="0">
                    <a:srgbClr val="000000">
                      <a:alpha val="43000"/>
                    </a:srgbClr>
                  </a:outerShdw>
                </a:effectLst>
                <a:ea typeface="华文细黑"/>
                <a:cs typeface="华文细黑"/>
              </a:rPr>
              <a:t>Why to explore a new magnetic confinement device? 						  			</a:t>
            </a:r>
            <a:r>
              <a:rPr lang="zh-CN" altLang="it-IT" sz="2000" b="1" dirty="0">
                <a:solidFill>
                  <a:srgbClr val="FF0000"/>
                </a:solidFill>
                <a:effectLst>
                  <a:outerShdw blurRad="50800" dist="38100" dir="2700000" algn="tl" rotWithShape="0">
                    <a:srgbClr val="000000">
                      <a:alpha val="43000"/>
                    </a:srgbClr>
                  </a:outerShdw>
                </a:effectLst>
                <a:ea typeface="华文细黑"/>
                <a:cs typeface="华文细黑"/>
              </a:rPr>
              <a:t>   </a:t>
            </a:r>
            <a:r>
              <a:rPr lang="en-US" altLang="zh-CN" sz="2000" b="1" dirty="0">
                <a:solidFill>
                  <a:srgbClr val="FF0000"/>
                </a:solidFill>
                <a:effectLst>
                  <a:outerShdw blurRad="50800" dist="38100" dir="2700000" algn="tl" rotWithShape="0">
                    <a:srgbClr val="000000">
                      <a:alpha val="43000"/>
                    </a:srgbClr>
                  </a:outerShdw>
                </a:effectLst>
                <a:ea typeface="华文细黑"/>
                <a:cs typeface="华文细黑"/>
              </a:rPr>
              <a:t>another reason is ... </a:t>
            </a:r>
            <a:r>
              <a:rPr lang="en-US" altLang="zh-CN" sz="2000" b="1" dirty="0">
                <a:solidFill>
                  <a:srgbClr val="000000"/>
                </a:solidFill>
                <a:effectLst>
                  <a:outerShdw blurRad="50800" dist="38100" dir="2700000" algn="tl" rotWithShape="0">
                    <a:srgbClr val="000000">
                      <a:alpha val="43000"/>
                    </a:srgbClr>
                  </a:outerShdw>
                </a:effectLst>
                <a:ea typeface="华文细黑"/>
                <a:cs typeface="华文细黑"/>
              </a:rPr>
              <a:t>"</a:t>
            </a:r>
            <a:r>
              <a:rPr lang="en-US" sz="2000" b="1" i="1" dirty="0">
                <a:solidFill>
                  <a:srgbClr val="FF0000"/>
                </a:solidFill>
                <a:effectLst>
                  <a:outerShdw blurRad="50800" dist="38100" dir="2700000" algn="tl" rotWithShape="0">
                    <a:srgbClr val="000000">
                      <a:alpha val="43000"/>
                    </a:srgbClr>
                  </a:outerShdw>
                </a:effectLst>
                <a:latin typeface="Times"/>
                <a:ea typeface="华文细黑"/>
                <a:cs typeface="Times"/>
              </a:rPr>
              <a:t>β </a:t>
            </a:r>
            <a:r>
              <a:rPr lang="en-US" altLang="zh-CN" sz="2000" b="1" dirty="0">
                <a:solidFill>
                  <a:srgbClr val="FF0000"/>
                </a:solidFill>
                <a:effectLst>
                  <a:outerShdw blurRad="50800" dist="38100" dir="2700000" algn="tl" rotWithShape="0">
                    <a:srgbClr val="000000">
                      <a:alpha val="43000"/>
                    </a:srgbClr>
                  </a:outerShdw>
                </a:effectLst>
                <a:ea typeface="华文细黑"/>
                <a:cs typeface="华文细黑"/>
              </a:rPr>
              <a:t>limit</a:t>
            </a:r>
            <a:r>
              <a:rPr lang="en-US" altLang="zh-CN" sz="2000" b="1" dirty="0">
                <a:solidFill>
                  <a:srgbClr val="000000"/>
                </a:solidFill>
                <a:effectLst>
                  <a:outerShdw blurRad="50800" dist="38100" dir="2700000" algn="tl" rotWithShape="0">
                    <a:srgbClr val="000000">
                      <a:alpha val="43000"/>
                    </a:srgbClr>
                  </a:outerShdw>
                </a:effectLst>
                <a:ea typeface="华文细黑"/>
                <a:cs typeface="华文细黑"/>
              </a:rPr>
              <a:t>"</a:t>
            </a:r>
            <a:endParaRPr lang="en-US" sz="2000" b="1" dirty="0">
              <a:solidFill>
                <a:srgbClr val="000000"/>
              </a:solidFill>
              <a:effectLst>
                <a:outerShdw blurRad="50800" dist="38100" dir="2700000" algn="tl" rotWithShape="0">
                  <a:srgbClr val="000000">
                    <a:alpha val="43000"/>
                  </a:srgbClr>
                </a:outerShdw>
              </a:effectLst>
              <a:ea typeface="华文细黑"/>
              <a:cs typeface="华文细黑"/>
            </a:endParaRPr>
          </a:p>
        </p:txBody>
      </p:sp>
      <p:graphicFrame>
        <p:nvGraphicFramePr>
          <p:cNvPr id="13" name="Object 12">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4597E44A-D4EC-DC40-A223-4C4BFDF1E577}"/>
              </a:ext>
            </a:extLst>
          </p:cNvPr>
          <p:cNvGraphicFramePr>
            <a:graphicFrameLocks noChangeAspect="1"/>
          </p:cNvGraphicFramePr>
          <p:nvPr>
            <p:extLst>
              <p:ext uri="{D42A27DB-BD31-4B8C-83A1-F6EECF244321}">
                <p14:mod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977092380"/>
              </p:ext>
            </p:extLst>
          </p:nvPr>
        </p:nvGraphicFramePr>
        <p:xfrm>
          <a:off x="2280746" y="990600"/>
          <a:ext cx="3576234" cy="702474"/>
        </p:xfrm>
        <a:graphic>
          <a:graphicData uri="http://schemas.openxmlformats.org/presentationml/2006/ole">
            <p:oleObj spid="_x0000_s10417" name="Equation" r:id="rId7" imgW="2133600" imgH="419100" progId="Equation.DSMT4">
              <p:embed/>
            </p:oleObj>
          </a:graphicData>
        </a:graphic>
      </p:graphicFrame>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2219837864"/>
      </p:ext>
    </p:extLst>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 name="TextBox 3">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09CD1021-92F4-E144-913C-3DBE00DEE120}"/>
              </a:ext>
            </a:extLst>
          </p:cNvPr>
          <p:cNvSpPr txBox="1"/>
          <p:nvPr/>
        </p:nvSpPr>
        <p:spPr>
          <a:xfrm>
            <a:off x="0" y="0"/>
            <a:ext cx="8686800" cy="400110"/>
          </a:xfrm>
          <a:prstGeom prst="rect">
            <a:avLst/>
          </a:prstGeom>
          <a:noFill/>
        </p:spPr>
        <p:txBody>
          <a:bodyPr wrap="square" rtlCol="0">
            <a:spAutoFit/>
          </a:bodyPr>
          <a:lstStyle/>
          <a:p>
            <a:r>
              <a:rPr lang="en-US" sz="2000" dirty="0">
                <a:effectLst>
                  <a:outerShdw blurRad="50800" dist="38100" dir="2700000" algn="tl" rotWithShape="0">
                    <a:srgbClr val="000000">
                      <a:alpha val="43000"/>
                    </a:srgbClr>
                  </a:outerShdw>
                </a:effectLst>
              </a:rPr>
              <a:t>• </a:t>
            </a:r>
            <a:r>
              <a:rPr lang="en-US" sz="2000" b="1" dirty="0">
                <a:effectLst>
                  <a:outerShdw blurRad="50800" dist="38100" dir="2700000" algn="tl" rotWithShape="0">
                    <a:srgbClr val="000000">
                      <a:alpha val="43000"/>
                    </a:srgbClr>
                  </a:outerShdw>
                </a:effectLst>
              </a:rPr>
              <a:t>Beta</a:t>
            </a:r>
            <a:r>
              <a:rPr lang="en-US" sz="2000" dirty="0">
                <a:effectLst>
                  <a:outerShdw blurRad="50800" dist="38100" dir="2700000" algn="tl" rotWithShape="0">
                    <a:srgbClr val="000000">
                      <a:alpha val="43000"/>
                    </a:srgbClr>
                  </a:outerShdw>
                </a:effectLst>
              </a:rPr>
              <a:t> </a:t>
            </a:r>
            <a:r>
              <a:rPr lang="en-US" sz="2000" b="1" dirty="0">
                <a:effectLst>
                  <a:outerShdw blurRad="50800" dist="38100" dir="2700000" algn="tl" rotWithShape="0">
                    <a:srgbClr val="000000">
                      <a:alpha val="43000"/>
                    </a:srgbClr>
                  </a:outerShdw>
                </a:effectLst>
              </a:rPr>
              <a:t>…</a:t>
            </a:r>
            <a:r>
              <a:rPr lang="en-US" sz="2000" b="1" dirty="0">
                <a:solidFill>
                  <a:srgbClr val="FF0000"/>
                </a:solidFill>
                <a:effectLst>
                  <a:outerShdw blurRad="50800" dist="38100" dir="2700000" algn="tl" rotWithShape="0">
                    <a:srgbClr val="000000">
                      <a:alpha val="43000"/>
                    </a:srgbClr>
                  </a:outerShdw>
                </a:effectLst>
              </a:rPr>
              <a:t>plasma</a:t>
            </a:r>
            <a:r>
              <a:rPr lang="en-US" sz="2000" b="1" dirty="0">
                <a:effectLst>
                  <a:outerShdw blurRad="50800" dist="38100" dir="2700000" algn="tl" rotWithShape="0">
                    <a:srgbClr val="000000">
                      <a:alpha val="43000"/>
                    </a:srgbClr>
                  </a:outerShdw>
                </a:effectLst>
              </a:rPr>
              <a:t> pressure few % of magnetic pressure </a:t>
            </a:r>
            <a:r>
              <a:rPr lang="en-US" sz="2000" b="1" dirty="0">
                <a:solidFill>
                  <a:srgbClr val="FF0000"/>
                </a:solidFill>
                <a:effectLst>
                  <a:outerShdw blurRad="50800" dist="38100" dir="2700000" algn="tl" rotWithShape="0">
                    <a:srgbClr val="000000">
                      <a:alpha val="43000"/>
                    </a:srgbClr>
                  </a:outerShdw>
                </a:effectLst>
                <a:ea typeface="华文细黑"/>
                <a:cs typeface="华文细黑"/>
              </a:rPr>
              <a:t>→ huge cost, huge size, …</a:t>
            </a:r>
          </a:p>
        </p:txBody>
      </p:sp>
      <p:sp>
        <p:nvSpPr>
          <p:cNvPr id="7" name="TextBox 6">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565C5956-48A4-8947-AB8E-B3C5F24B87C9}"/>
              </a:ext>
            </a:extLst>
          </p:cNvPr>
          <p:cNvSpPr txBox="1"/>
          <p:nvPr/>
        </p:nvSpPr>
        <p:spPr>
          <a:xfrm>
            <a:off x="4953000" y="1386520"/>
            <a:ext cx="3464346" cy="369332"/>
          </a:xfrm>
          <a:prstGeom prst="rect">
            <a:avLst/>
          </a:prstGeom>
          <a:noFill/>
        </p:spPr>
        <p:txBody>
          <a:bodyPr wrap="none" rtlCol="0">
            <a:spAutoFit/>
          </a:bodyPr>
          <a:lstStyle/>
          <a:p>
            <a:r>
              <a:rPr lang="en-US" b="1" dirty="0">
                <a:solidFill>
                  <a:srgbClr val="2FB9D5"/>
                </a:solidFill>
              </a:rPr>
              <a:t>PROTO-SPHERA can approach </a:t>
            </a:r>
            <a:r>
              <a:rPr lang="en-US" sz="1600" b="1" dirty="0">
                <a:solidFill>
                  <a:srgbClr val="2FB9D5"/>
                </a:solidFill>
              </a:rPr>
              <a:t>β</a:t>
            </a:r>
            <a:r>
              <a:rPr lang="en-US" b="1" dirty="0">
                <a:solidFill>
                  <a:srgbClr val="2FB9D5"/>
                </a:solidFill>
              </a:rPr>
              <a:t> =1</a:t>
            </a:r>
          </a:p>
        </p:txBody>
      </p:sp>
      <p:pic>
        <p:nvPicPr>
          <p:cNvPr id="8" name="Picture 7" descr="PS-unstable_n2_beta25%.jpg">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40EAA868-AC9E-B14B-8596-38058844E8F8}"/>
              </a:ext>
            </a:extLst>
          </p:cNvPr>
          <p:cNvPicPr>
            <a:picLocks noChangeAspect="1"/>
          </p:cNvPicPr>
          <p:nvPr/>
        </p:nvPicPr>
        <p:blipFill>
          <a:blip r:embed="rId3">
            <a:clrChange>
              <a:clrFrom>
                <a:srgbClr val="FFFFFF"/>
              </a:clrFrom>
              <a:clrTo>
                <a:srgbClr val="FFFFFF">
                  <a:alpha val="0"/>
                </a:srgbClr>
              </a:clrTo>
            </a:clrChange>
          </a:blip>
          <a:stretch>
            <a:fillRect/>
          </a:stretch>
        </p:blipFill>
        <p:spPr>
          <a:xfrm>
            <a:off x="3678277" y="2438400"/>
            <a:ext cx="2895565" cy="3730824"/>
          </a:xfrm>
          <a:prstGeom prst="rect">
            <a:avLst/>
          </a:prstGeom>
        </p:spPr>
      </p:pic>
      <p:pic>
        <p:nvPicPr>
          <p:cNvPr id="9" name="Picture 8" descr="PS-unstable_n1_beta23%.jpg">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8E689C3B-47FD-E142-BEB4-F8DD179BA962}"/>
              </a:ext>
            </a:extLst>
          </p:cNvPr>
          <p:cNvPicPr>
            <a:picLocks noChangeAspect="1"/>
          </p:cNvPicPr>
          <p:nvPr/>
        </p:nvPicPr>
        <p:blipFill>
          <a:blip r:embed="rId4">
            <a:clrChange>
              <a:clrFrom>
                <a:srgbClr val="FFFFFF"/>
              </a:clrFrom>
              <a:clrTo>
                <a:srgbClr val="FFFFFF">
                  <a:alpha val="0"/>
                </a:srgbClr>
              </a:clrTo>
            </a:clrChange>
          </a:blip>
          <a:stretch>
            <a:fillRect/>
          </a:stretch>
        </p:blipFill>
        <p:spPr>
          <a:xfrm>
            <a:off x="6413986" y="2443998"/>
            <a:ext cx="2694992" cy="3730823"/>
          </a:xfrm>
          <a:prstGeom prst="rect">
            <a:avLst/>
          </a:prstGeom>
        </p:spPr>
      </p:pic>
      <p:sp>
        <p:nvSpPr>
          <p:cNvPr id="10" name="TextBox 9">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53FEE19B-09AC-AF4B-8A18-6BEAF7748BF1}"/>
              </a:ext>
            </a:extLst>
          </p:cNvPr>
          <p:cNvSpPr txBox="1"/>
          <p:nvPr/>
        </p:nvSpPr>
        <p:spPr>
          <a:xfrm>
            <a:off x="132435" y="1066800"/>
            <a:ext cx="3965949" cy="3016211"/>
          </a:xfrm>
          <a:prstGeom prst="rect">
            <a:avLst/>
          </a:prstGeom>
          <a:noFill/>
        </p:spPr>
        <p:txBody>
          <a:bodyPr wrap="none" rtlCol="0">
            <a:spAutoFit/>
          </a:bodyPr>
          <a:lstStyle/>
          <a:p>
            <a:pPr>
              <a:spcBef>
                <a:spcPct val="0"/>
              </a:spcBef>
              <a:buClr>
                <a:srgbClr val="0000FF"/>
              </a:buClr>
            </a:pPr>
            <a:r>
              <a:rPr lang="en-GB" dirty="0">
                <a:solidFill>
                  <a:srgbClr val="00C060"/>
                </a:solidFill>
                <a:ea typeface="Times New Roman" pitchFamily="-107" charset="0"/>
                <a:cs typeface="Times New Roman" pitchFamily="-107" charset="0"/>
              </a:rPr>
              <a:t>For low </a:t>
            </a:r>
            <a:r>
              <a:rPr lang="en-GB" dirty="0" err="1">
                <a:solidFill>
                  <a:srgbClr val="00C060"/>
                </a:solidFill>
                <a:ea typeface="Times New Roman" pitchFamily="-107" charset="0"/>
                <a:cs typeface="Times New Roman" pitchFamily="-107" charset="0"/>
              </a:rPr>
              <a:t>toroidal</a:t>
            </a:r>
            <a:r>
              <a:rPr lang="en-GB" dirty="0">
                <a:solidFill>
                  <a:srgbClr val="00C060"/>
                </a:solidFill>
                <a:ea typeface="Times New Roman" pitchFamily="-107" charset="0"/>
                <a:cs typeface="Times New Roman" pitchFamily="-107" charset="0"/>
              </a:rPr>
              <a:t> numbers n=1, 2 &amp; 3</a:t>
            </a:r>
          </a:p>
          <a:p>
            <a:pPr>
              <a:spcBef>
                <a:spcPct val="0"/>
              </a:spcBef>
              <a:buClr>
                <a:srgbClr val="0000FF"/>
              </a:buClr>
            </a:pPr>
            <a:r>
              <a:rPr lang="en-GB" dirty="0">
                <a:solidFill>
                  <a:srgbClr val="00C060"/>
                </a:solidFill>
                <a:ea typeface="Times New Roman" pitchFamily="-107" charset="0"/>
                <a:cs typeface="Times New Roman" pitchFamily="-107" charset="0"/>
              </a:rPr>
              <a:t>ideal MHD stability obtained</a:t>
            </a:r>
          </a:p>
          <a:p>
            <a:pPr>
              <a:spcBef>
                <a:spcPct val="0"/>
              </a:spcBef>
              <a:buClr>
                <a:srgbClr val="0000FF"/>
              </a:buClr>
            </a:pPr>
            <a:endParaRPr lang="en-GB" sz="400" dirty="0">
              <a:solidFill>
                <a:srgbClr val="008040"/>
              </a:solidFill>
              <a:ea typeface="Times New Roman" pitchFamily="-107" charset="0"/>
              <a:cs typeface="Times New Roman" pitchFamily="-107" charset="0"/>
            </a:endParaRPr>
          </a:p>
          <a:p>
            <a:pPr>
              <a:spcBef>
                <a:spcPct val="0"/>
              </a:spcBef>
              <a:buClr>
                <a:srgbClr val="0000FF"/>
              </a:buClr>
            </a:pPr>
            <a:r>
              <a:rPr lang="en-GB" sz="1600" dirty="0">
                <a:solidFill>
                  <a:srgbClr val="17375E"/>
                </a:solidFill>
                <a:ea typeface="Times New Roman" pitchFamily="-107" charset="0"/>
                <a:cs typeface="Times New Roman" pitchFamily="-107" charset="0"/>
              </a:rPr>
              <a:t>expressed with</a:t>
            </a:r>
          </a:p>
          <a:p>
            <a:pPr>
              <a:spcBef>
                <a:spcPct val="0"/>
              </a:spcBef>
              <a:buClr>
                <a:srgbClr val="0000FF"/>
              </a:buClr>
            </a:pPr>
            <a:r>
              <a:rPr lang="en-US" sz="1600" dirty="0">
                <a:solidFill>
                  <a:srgbClr val="17375E"/>
                </a:solidFill>
                <a:ea typeface="Times New Roman" pitchFamily="-107" charset="0"/>
                <a:cs typeface="Times New Roman" pitchFamily="-107" charset="0"/>
              </a:rPr>
              <a:t>ratio of the two plasma currents </a:t>
            </a:r>
          </a:p>
          <a:p>
            <a:pPr>
              <a:spcBef>
                <a:spcPct val="0"/>
              </a:spcBef>
              <a:buClr>
                <a:srgbClr val="0000FF"/>
              </a:buClr>
            </a:pPr>
            <a:r>
              <a:rPr lang="en-US" sz="1600" dirty="0">
                <a:solidFill>
                  <a:srgbClr val="17375E"/>
                </a:solidFill>
                <a:ea typeface="Times New Roman" pitchFamily="-107" charset="0"/>
                <a:cs typeface="Times New Roman" pitchFamily="-107" charset="0"/>
              </a:rPr>
              <a:t>I</a:t>
            </a:r>
            <a:r>
              <a:rPr lang="en-US" sz="1600" baseline="-25000" dirty="0">
                <a:solidFill>
                  <a:srgbClr val="17375E"/>
                </a:solidFill>
                <a:ea typeface="Times New Roman" pitchFamily="-107" charset="0"/>
                <a:cs typeface="Times New Roman" pitchFamily="-107" charset="0"/>
              </a:rPr>
              <a:t>ST</a:t>
            </a:r>
            <a:r>
              <a:rPr lang="en-US" sz="1600" dirty="0">
                <a:solidFill>
                  <a:srgbClr val="17375E"/>
                </a:solidFill>
                <a:ea typeface="Times New Roman" pitchFamily="-107" charset="0"/>
                <a:cs typeface="Times New Roman" pitchFamily="-107" charset="0"/>
              </a:rPr>
              <a:t> /</a:t>
            </a:r>
            <a:r>
              <a:rPr lang="en-US" sz="1600" dirty="0" err="1">
                <a:solidFill>
                  <a:srgbClr val="17375E"/>
                </a:solidFill>
                <a:ea typeface="Times New Roman" pitchFamily="-107" charset="0"/>
                <a:cs typeface="Times New Roman" pitchFamily="-107" charset="0"/>
              </a:rPr>
              <a:t>I</a:t>
            </a:r>
            <a:r>
              <a:rPr lang="en-US" sz="1600" baseline="-25000" dirty="0" err="1">
                <a:solidFill>
                  <a:srgbClr val="17375E"/>
                </a:solidFill>
                <a:ea typeface="Times New Roman" pitchFamily="-107" charset="0"/>
                <a:cs typeface="Times New Roman" pitchFamily="-107" charset="0"/>
              </a:rPr>
              <a:t>e</a:t>
            </a:r>
            <a:r>
              <a:rPr lang="en-US" sz="1600" baseline="-25000" dirty="0">
                <a:solidFill>
                  <a:srgbClr val="17375E"/>
                </a:solidFill>
                <a:ea typeface="Times New Roman" pitchFamily="-107" charset="0"/>
                <a:cs typeface="Times New Roman" pitchFamily="-107" charset="0"/>
              </a:rPr>
              <a:t> </a:t>
            </a:r>
            <a:r>
              <a:rPr lang="en-US" sz="1600" dirty="0">
                <a:solidFill>
                  <a:srgbClr val="17375E"/>
                </a:solidFill>
                <a:ea typeface="Times New Roman" pitchFamily="-107" charset="0"/>
                <a:cs typeface="Times New Roman" pitchFamily="-107" charset="0"/>
              </a:rPr>
              <a:t>= </a:t>
            </a:r>
            <a:r>
              <a:rPr lang="en-US" sz="1600" dirty="0" err="1">
                <a:solidFill>
                  <a:srgbClr val="17375E"/>
                </a:solidFill>
                <a:ea typeface="Times New Roman" pitchFamily="-107" charset="0"/>
                <a:cs typeface="Times New Roman" pitchFamily="-107" charset="0"/>
              </a:rPr>
              <a:t>toroidal</a:t>
            </a:r>
            <a:r>
              <a:rPr lang="en-US" sz="1600" dirty="0">
                <a:solidFill>
                  <a:srgbClr val="17375E"/>
                </a:solidFill>
                <a:ea typeface="Times New Roman" pitchFamily="-107" charset="0"/>
                <a:cs typeface="Times New Roman" pitchFamily="-107" charset="0"/>
              </a:rPr>
              <a:t> ST current/</a:t>
            </a:r>
            <a:r>
              <a:rPr lang="en-US" sz="1600" dirty="0" err="1">
                <a:solidFill>
                  <a:srgbClr val="17375E"/>
                </a:solidFill>
                <a:ea typeface="Times New Roman" pitchFamily="-107" charset="0"/>
                <a:cs typeface="Times New Roman" pitchFamily="-107" charset="0"/>
              </a:rPr>
              <a:t>centerpost</a:t>
            </a:r>
            <a:r>
              <a:rPr lang="en-US" sz="1600" dirty="0">
                <a:solidFill>
                  <a:srgbClr val="17375E"/>
                </a:solidFill>
                <a:ea typeface="Times New Roman" pitchFamily="-107" charset="0"/>
                <a:cs typeface="Times New Roman" pitchFamily="-107" charset="0"/>
              </a:rPr>
              <a:t> current</a:t>
            </a:r>
            <a:r>
              <a:rPr lang="en-GB" sz="1600" dirty="0">
                <a:solidFill>
                  <a:srgbClr val="17375E"/>
                </a:solidFill>
                <a:ea typeface="Times New Roman" pitchFamily="-107" charset="0"/>
                <a:cs typeface="Times New Roman" pitchFamily="-107" charset="0"/>
              </a:rPr>
              <a:t>  </a:t>
            </a:r>
          </a:p>
          <a:p>
            <a:pPr>
              <a:spcBef>
                <a:spcPct val="0"/>
              </a:spcBef>
              <a:buClr>
                <a:srgbClr val="0000FF"/>
              </a:buClr>
            </a:pPr>
            <a:endParaRPr lang="en-GB" sz="400" dirty="0">
              <a:ea typeface="Times New Roman" pitchFamily="-107" charset="0"/>
              <a:cs typeface="Times New Roman" pitchFamily="-107" charset="0"/>
            </a:endParaRPr>
          </a:p>
          <a:p>
            <a:pPr>
              <a:spcBef>
                <a:spcPct val="0"/>
              </a:spcBef>
              <a:buClr>
                <a:srgbClr val="0000FF"/>
              </a:buClr>
              <a:buFontTx/>
              <a:buChar char="•"/>
            </a:pPr>
            <a:r>
              <a:rPr lang="en-GB" dirty="0">
                <a:ea typeface="Times New Roman" pitchFamily="-107" charset="0"/>
                <a:cs typeface="Times New Roman" pitchFamily="-107" charset="0"/>
              </a:rPr>
              <a:t> up to </a:t>
            </a:r>
            <a:r>
              <a:rPr lang="el-GR" sz="1600" dirty="0">
                <a:latin typeface="Symbol" pitchFamily="-107" charset="2"/>
                <a:ea typeface="Times New Roman" pitchFamily="-107" charset="0"/>
                <a:cs typeface="Times New Roman" pitchFamily="-107" charset="0"/>
              </a:rPr>
              <a:t>β</a:t>
            </a:r>
            <a:r>
              <a:rPr lang="en-GB" dirty="0">
                <a:latin typeface="Symbol" pitchFamily="-107" charset="2"/>
                <a:ea typeface="Times New Roman" pitchFamily="-107" charset="0"/>
                <a:cs typeface="Times New Roman" pitchFamily="-107" charset="0"/>
              </a:rPr>
              <a:t> </a:t>
            </a:r>
            <a:r>
              <a:rPr lang="en-GB" dirty="0">
                <a:solidFill>
                  <a:srgbClr val="00C060"/>
                </a:solidFill>
                <a:latin typeface="Symbol" pitchFamily="-107" charset="2"/>
                <a:ea typeface="Times New Roman" pitchFamily="-107" charset="0"/>
                <a:cs typeface="Times New Roman" pitchFamily="-107" charset="0"/>
              </a:rPr>
              <a:t> </a:t>
            </a:r>
            <a:r>
              <a:rPr lang="en-GB" dirty="0">
                <a:solidFill>
                  <a:srgbClr val="00C060"/>
                </a:solidFill>
                <a:ea typeface="Times New Roman" pitchFamily="-107" charset="0"/>
                <a:cs typeface="Times New Roman" pitchFamily="-107" charset="0"/>
              </a:rPr>
              <a:t>= 21÷26%  </a:t>
            </a:r>
            <a:r>
              <a:rPr lang="en-GB" dirty="0">
                <a:ea typeface="Times New Roman" pitchFamily="-107" charset="0"/>
                <a:cs typeface="Times New Roman" pitchFamily="-107" charset="0"/>
              </a:rPr>
              <a:t>,  I</a:t>
            </a:r>
            <a:r>
              <a:rPr lang="en-GB" baseline="-30000" dirty="0">
                <a:ea typeface="Times New Roman" pitchFamily="-107" charset="0"/>
                <a:cs typeface="Times New Roman" pitchFamily="-107" charset="0"/>
              </a:rPr>
              <a:t>ST</a:t>
            </a:r>
            <a:r>
              <a:rPr lang="en-GB" dirty="0">
                <a:ea typeface="Times New Roman" pitchFamily="-107" charset="0"/>
                <a:cs typeface="Times New Roman" pitchFamily="-107" charset="0"/>
              </a:rPr>
              <a:t>/</a:t>
            </a:r>
            <a:r>
              <a:rPr lang="en-GB" dirty="0" err="1">
                <a:ea typeface="Times New Roman" pitchFamily="-107" charset="0"/>
                <a:cs typeface="Times New Roman" pitchFamily="-107" charset="0"/>
              </a:rPr>
              <a:t>I</a:t>
            </a:r>
            <a:r>
              <a:rPr lang="en-GB" baseline="-30000" dirty="0" err="1">
                <a:ea typeface="Times New Roman" pitchFamily="-107" charset="0"/>
                <a:cs typeface="Times New Roman" pitchFamily="-107" charset="0"/>
              </a:rPr>
              <a:t>e</a:t>
            </a:r>
            <a:r>
              <a:rPr lang="en-GB" baseline="-30000" dirty="0">
                <a:ea typeface="Times New Roman" pitchFamily="-107" charset="0"/>
                <a:cs typeface="Times New Roman" pitchFamily="-107" charset="0"/>
              </a:rPr>
              <a:t> </a:t>
            </a:r>
            <a:r>
              <a:rPr lang="en-GB" dirty="0">
                <a:solidFill>
                  <a:srgbClr val="00C060"/>
                </a:solidFill>
                <a:ea typeface="Times New Roman" pitchFamily="-107" charset="0"/>
                <a:cs typeface="Times New Roman" pitchFamily="-107" charset="0"/>
              </a:rPr>
              <a:t>= 0.5 - 1</a:t>
            </a:r>
          </a:p>
          <a:p>
            <a:pPr>
              <a:spcBef>
                <a:spcPct val="0"/>
              </a:spcBef>
              <a:buClr>
                <a:srgbClr val="0000FF"/>
              </a:buClr>
              <a:buFontTx/>
              <a:buChar char="•"/>
            </a:pPr>
            <a:r>
              <a:rPr lang="en-GB" dirty="0">
                <a:ea typeface="Times New Roman" pitchFamily="-107" charset="0"/>
                <a:cs typeface="Times New Roman" pitchFamily="-107" charset="0"/>
              </a:rPr>
              <a:t> up to </a:t>
            </a:r>
            <a:r>
              <a:rPr lang="el-GR" sz="1600" dirty="0">
                <a:latin typeface="Symbol" pitchFamily="-107" charset="2"/>
                <a:ea typeface="Times New Roman" pitchFamily="-107" charset="0"/>
                <a:cs typeface="Times New Roman" pitchFamily="-107" charset="0"/>
              </a:rPr>
              <a:t>β</a:t>
            </a:r>
            <a:r>
              <a:rPr lang="en-GB" dirty="0">
                <a:latin typeface="Symbol" pitchFamily="-107" charset="2"/>
                <a:ea typeface="Times New Roman" pitchFamily="-107" charset="0"/>
                <a:cs typeface="Times New Roman" pitchFamily="-107" charset="0"/>
              </a:rPr>
              <a:t>  </a:t>
            </a:r>
            <a:r>
              <a:rPr lang="en-GB" dirty="0">
                <a:solidFill>
                  <a:srgbClr val="00C060"/>
                </a:solidFill>
                <a:ea typeface="Times New Roman" pitchFamily="-107" charset="0"/>
                <a:cs typeface="Times New Roman" pitchFamily="-107" charset="0"/>
              </a:rPr>
              <a:t>= 14÷15%  </a:t>
            </a:r>
            <a:r>
              <a:rPr lang="en-GB" dirty="0">
                <a:ea typeface="Times New Roman" pitchFamily="-107" charset="0"/>
                <a:cs typeface="Times New Roman" pitchFamily="-107" charset="0"/>
              </a:rPr>
              <a:t>,  I</a:t>
            </a:r>
            <a:r>
              <a:rPr lang="en-GB" baseline="-30000" dirty="0">
                <a:ea typeface="Times New Roman" pitchFamily="-107" charset="0"/>
                <a:cs typeface="Times New Roman" pitchFamily="-107" charset="0"/>
              </a:rPr>
              <a:t>ST</a:t>
            </a:r>
            <a:r>
              <a:rPr lang="en-GB" dirty="0">
                <a:ea typeface="Times New Roman" pitchFamily="-107" charset="0"/>
                <a:cs typeface="Times New Roman" pitchFamily="-107" charset="0"/>
              </a:rPr>
              <a:t>/</a:t>
            </a:r>
            <a:r>
              <a:rPr lang="en-GB" dirty="0" err="1">
                <a:ea typeface="Times New Roman" pitchFamily="-107" charset="0"/>
                <a:cs typeface="Times New Roman" pitchFamily="-107" charset="0"/>
              </a:rPr>
              <a:t>I</a:t>
            </a:r>
            <a:r>
              <a:rPr lang="en-GB" baseline="-30000" dirty="0" err="1">
                <a:ea typeface="Times New Roman" pitchFamily="-107" charset="0"/>
                <a:cs typeface="Times New Roman" pitchFamily="-107" charset="0"/>
              </a:rPr>
              <a:t>e</a:t>
            </a:r>
            <a:r>
              <a:rPr lang="en-GB" baseline="-30000" dirty="0">
                <a:ea typeface="Times New Roman" pitchFamily="-107" charset="0"/>
                <a:cs typeface="Times New Roman" pitchFamily="-107" charset="0"/>
              </a:rPr>
              <a:t> </a:t>
            </a:r>
            <a:r>
              <a:rPr lang="en-GB" dirty="0">
                <a:solidFill>
                  <a:srgbClr val="00C060"/>
                </a:solidFill>
                <a:ea typeface="Times New Roman" pitchFamily="-107" charset="0"/>
                <a:cs typeface="Times New Roman" pitchFamily="-107" charset="0"/>
              </a:rPr>
              <a:t>= 2-4 </a:t>
            </a:r>
          </a:p>
          <a:p>
            <a:pPr>
              <a:spcBef>
                <a:spcPct val="0"/>
              </a:spcBef>
              <a:buClr>
                <a:srgbClr val="0000FF"/>
              </a:buClr>
            </a:pPr>
            <a:r>
              <a:rPr lang="en-GB" sz="600" dirty="0">
                <a:ea typeface="Times New Roman" pitchFamily="-107" charset="0"/>
                <a:cs typeface="Times New Roman" pitchFamily="-107" charset="0"/>
              </a:rPr>
              <a:t/>
            </a:r>
            <a:br>
              <a:rPr lang="en-GB" sz="600" dirty="0">
                <a:ea typeface="Times New Roman" pitchFamily="-107" charset="0"/>
                <a:cs typeface="Times New Roman" pitchFamily="-107" charset="0"/>
              </a:rPr>
            </a:br>
            <a:r>
              <a:rPr lang="en-GB" sz="1600" dirty="0">
                <a:ea typeface="Times New Roman" pitchFamily="-107" charset="0"/>
                <a:cs typeface="Times New Roman" pitchFamily="-107" charset="0"/>
              </a:rPr>
              <a:t>expressed with  </a:t>
            </a:r>
          </a:p>
          <a:p>
            <a:pPr>
              <a:spcBef>
                <a:spcPct val="0"/>
              </a:spcBef>
              <a:buClr>
                <a:srgbClr val="0000FF"/>
              </a:buClr>
            </a:pPr>
            <a:endParaRPr lang="en-GB" sz="400" dirty="0">
              <a:ea typeface="Times New Roman" pitchFamily="-107" charset="0"/>
              <a:cs typeface="Times New Roman" pitchFamily="-107" charset="0"/>
            </a:endParaRPr>
          </a:p>
          <a:p>
            <a:pPr>
              <a:spcBef>
                <a:spcPct val="0"/>
              </a:spcBef>
              <a:buClr>
                <a:srgbClr val="0000FF"/>
              </a:buClr>
              <a:buFontTx/>
              <a:buChar char="•"/>
            </a:pPr>
            <a:r>
              <a:rPr lang="en-GB" sz="1600" dirty="0">
                <a:ea typeface="Times New Roman" pitchFamily="-107" charset="0"/>
                <a:cs typeface="Times New Roman" pitchFamily="-107" charset="0"/>
              </a:rPr>
              <a:t> </a:t>
            </a:r>
            <a:r>
              <a:rPr lang="en-GB" dirty="0">
                <a:ea typeface="Times New Roman" pitchFamily="-107" charset="0"/>
                <a:cs typeface="Times New Roman" pitchFamily="-107" charset="0"/>
              </a:rPr>
              <a:t>up to </a:t>
            </a:r>
            <a:r>
              <a:rPr lang="el-GR" sz="1600" dirty="0">
                <a:solidFill>
                  <a:srgbClr val="FF0000"/>
                </a:solidFill>
                <a:latin typeface="Symbol" pitchFamily="-107" charset="2"/>
                <a:ea typeface="Times New Roman" pitchFamily="-107" charset="0"/>
                <a:cs typeface="Times New Roman" pitchFamily="-107" charset="0"/>
              </a:rPr>
              <a:t>β</a:t>
            </a:r>
            <a:r>
              <a:rPr lang="en-GB" baseline="-30000" dirty="0">
                <a:solidFill>
                  <a:srgbClr val="FF0000"/>
                </a:solidFill>
                <a:ea typeface="Times New Roman" pitchFamily="-107" charset="0"/>
                <a:cs typeface="Times New Roman" pitchFamily="-107" charset="0"/>
              </a:rPr>
              <a:t>T0</a:t>
            </a:r>
            <a:r>
              <a:rPr lang="en-GB" dirty="0">
                <a:solidFill>
                  <a:srgbClr val="FF0000"/>
                </a:solidFill>
                <a:ea typeface="Times New Roman" pitchFamily="-107" charset="0"/>
                <a:cs typeface="Times New Roman" pitchFamily="-107" charset="0"/>
              </a:rPr>
              <a:t> =28÷29% ,  I</a:t>
            </a:r>
            <a:r>
              <a:rPr lang="en-GB" baseline="-30000" dirty="0">
                <a:solidFill>
                  <a:srgbClr val="FF0000"/>
                </a:solidFill>
                <a:ea typeface="Times New Roman" pitchFamily="-107" charset="0"/>
                <a:cs typeface="Times New Roman" pitchFamily="-107" charset="0"/>
              </a:rPr>
              <a:t>ST</a:t>
            </a:r>
            <a:r>
              <a:rPr lang="en-GB" dirty="0">
                <a:solidFill>
                  <a:srgbClr val="FF0000"/>
                </a:solidFill>
                <a:ea typeface="Times New Roman" pitchFamily="-107" charset="0"/>
                <a:cs typeface="Times New Roman" pitchFamily="-107" charset="0"/>
              </a:rPr>
              <a:t>/</a:t>
            </a:r>
            <a:r>
              <a:rPr lang="en-GB" dirty="0" err="1">
                <a:solidFill>
                  <a:srgbClr val="FF0000"/>
                </a:solidFill>
                <a:ea typeface="Times New Roman" pitchFamily="-107" charset="0"/>
                <a:cs typeface="Times New Roman" pitchFamily="-107" charset="0"/>
              </a:rPr>
              <a:t>I</a:t>
            </a:r>
            <a:r>
              <a:rPr lang="en-GB" baseline="-30000" dirty="0" err="1">
                <a:solidFill>
                  <a:srgbClr val="FF0000"/>
                </a:solidFill>
                <a:ea typeface="Times New Roman" pitchFamily="-107" charset="0"/>
                <a:cs typeface="Times New Roman" pitchFamily="-107" charset="0"/>
              </a:rPr>
              <a:t>e</a:t>
            </a:r>
            <a:r>
              <a:rPr lang="en-GB" baseline="-30000" dirty="0">
                <a:solidFill>
                  <a:srgbClr val="FF0000"/>
                </a:solidFill>
                <a:ea typeface="Times New Roman" pitchFamily="-107" charset="0"/>
                <a:cs typeface="Times New Roman" pitchFamily="-107" charset="0"/>
              </a:rPr>
              <a:t> </a:t>
            </a:r>
            <a:r>
              <a:rPr lang="en-GB" dirty="0">
                <a:solidFill>
                  <a:srgbClr val="FF0000"/>
                </a:solidFill>
                <a:ea typeface="Times New Roman" pitchFamily="-107" charset="0"/>
                <a:cs typeface="Times New Roman" pitchFamily="-107" charset="0"/>
              </a:rPr>
              <a:t>= 0.5 - 1</a:t>
            </a:r>
          </a:p>
          <a:p>
            <a:pPr>
              <a:spcBef>
                <a:spcPct val="0"/>
              </a:spcBef>
              <a:buClr>
                <a:srgbClr val="0000FF"/>
              </a:buClr>
              <a:buFontTx/>
              <a:buChar char="•"/>
            </a:pPr>
            <a:r>
              <a:rPr lang="en-GB" sz="1600" dirty="0">
                <a:ea typeface="Times New Roman" pitchFamily="-107" charset="0"/>
                <a:cs typeface="Times New Roman" pitchFamily="-107" charset="0"/>
              </a:rPr>
              <a:t> </a:t>
            </a:r>
            <a:r>
              <a:rPr lang="en-GB" dirty="0">
                <a:ea typeface="Times New Roman" pitchFamily="-107" charset="0"/>
                <a:cs typeface="Times New Roman" pitchFamily="-107" charset="0"/>
              </a:rPr>
              <a:t>up to </a:t>
            </a:r>
            <a:r>
              <a:rPr lang="el-GR" sz="1600" b="1" dirty="0">
                <a:solidFill>
                  <a:srgbClr val="FF0000"/>
                </a:solidFill>
                <a:latin typeface="Symbol" pitchFamily="-107" charset="2"/>
                <a:ea typeface="Times New Roman" pitchFamily="-107" charset="0"/>
                <a:cs typeface="Times New Roman" pitchFamily="-107" charset="0"/>
              </a:rPr>
              <a:t>β</a:t>
            </a:r>
            <a:r>
              <a:rPr lang="en-GB" b="1" baseline="-30000" dirty="0">
                <a:solidFill>
                  <a:srgbClr val="FF0000"/>
                </a:solidFill>
                <a:ea typeface="Times New Roman" pitchFamily="-107" charset="0"/>
                <a:cs typeface="Times New Roman" pitchFamily="-107" charset="0"/>
              </a:rPr>
              <a:t>T0 </a:t>
            </a:r>
            <a:r>
              <a:rPr lang="en-GB" b="1" dirty="0">
                <a:solidFill>
                  <a:srgbClr val="FF0000"/>
                </a:solidFill>
                <a:ea typeface="Times New Roman" pitchFamily="-107" charset="0"/>
                <a:cs typeface="Times New Roman" pitchFamily="-107" charset="0"/>
              </a:rPr>
              <a:t>=72÷84% </a:t>
            </a:r>
            <a:r>
              <a:rPr lang="en-GB" dirty="0">
                <a:solidFill>
                  <a:srgbClr val="FF0000"/>
                </a:solidFill>
                <a:ea typeface="Times New Roman" pitchFamily="-107" charset="0"/>
                <a:cs typeface="Times New Roman" pitchFamily="-107" charset="0"/>
              </a:rPr>
              <a:t>, </a:t>
            </a:r>
            <a:r>
              <a:rPr lang="en-GB" b="1" dirty="0">
                <a:solidFill>
                  <a:srgbClr val="FF0000"/>
                </a:solidFill>
                <a:ea typeface="Times New Roman" pitchFamily="-107" charset="0"/>
                <a:cs typeface="Times New Roman" pitchFamily="-107" charset="0"/>
              </a:rPr>
              <a:t> I</a:t>
            </a:r>
            <a:r>
              <a:rPr lang="en-GB" b="1" baseline="-30000" dirty="0">
                <a:solidFill>
                  <a:srgbClr val="FF0000"/>
                </a:solidFill>
                <a:ea typeface="Times New Roman" pitchFamily="-107" charset="0"/>
                <a:cs typeface="Times New Roman" pitchFamily="-107" charset="0"/>
              </a:rPr>
              <a:t>ST</a:t>
            </a:r>
            <a:r>
              <a:rPr lang="en-GB" b="1" dirty="0">
                <a:solidFill>
                  <a:srgbClr val="FF0000"/>
                </a:solidFill>
                <a:ea typeface="Times New Roman" pitchFamily="-107" charset="0"/>
                <a:cs typeface="Times New Roman" pitchFamily="-107" charset="0"/>
              </a:rPr>
              <a:t>/</a:t>
            </a:r>
            <a:r>
              <a:rPr lang="en-GB" b="1" dirty="0" err="1">
                <a:solidFill>
                  <a:srgbClr val="FF0000"/>
                </a:solidFill>
                <a:ea typeface="Times New Roman" pitchFamily="-107" charset="0"/>
                <a:cs typeface="Times New Roman" pitchFamily="-107" charset="0"/>
              </a:rPr>
              <a:t>I</a:t>
            </a:r>
            <a:r>
              <a:rPr lang="en-GB" b="1" baseline="-30000" dirty="0" err="1">
                <a:solidFill>
                  <a:srgbClr val="FF0000"/>
                </a:solidFill>
                <a:ea typeface="Times New Roman" pitchFamily="-107" charset="0"/>
                <a:cs typeface="Times New Roman" pitchFamily="-107" charset="0"/>
              </a:rPr>
              <a:t>e</a:t>
            </a:r>
            <a:r>
              <a:rPr lang="en-GB" b="1" baseline="-30000" dirty="0">
                <a:solidFill>
                  <a:srgbClr val="FF0000"/>
                </a:solidFill>
                <a:ea typeface="Times New Roman" pitchFamily="-107" charset="0"/>
                <a:cs typeface="Times New Roman" pitchFamily="-107" charset="0"/>
              </a:rPr>
              <a:t> </a:t>
            </a:r>
            <a:r>
              <a:rPr lang="en-GB" b="1" dirty="0">
                <a:solidFill>
                  <a:srgbClr val="FF0000"/>
                </a:solidFill>
                <a:ea typeface="Times New Roman" pitchFamily="-107" charset="0"/>
                <a:cs typeface="Times New Roman" pitchFamily="-107" charset="0"/>
              </a:rPr>
              <a:t>= 2-4</a:t>
            </a:r>
            <a:r>
              <a:rPr lang="en-GB" b="1" dirty="0">
                <a:solidFill>
                  <a:srgbClr val="FF0000"/>
                </a:solidFill>
              </a:rPr>
              <a:t> </a:t>
            </a:r>
            <a:endParaRPr lang="it-IT" b="1" dirty="0">
              <a:solidFill>
                <a:srgbClr val="FF0000"/>
              </a:solidFill>
            </a:endParaRPr>
          </a:p>
        </p:txBody>
      </p:sp>
      <p:graphicFrame>
        <p:nvGraphicFramePr>
          <p:cNvPr id="11" name="Object 6">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7D0CFFFE-9364-974D-9568-484364571C8C}"/>
              </a:ext>
            </a:extLst>
          </p:cNvPr>
          <p:cNvGraphicFramePr>
            <a:graphicFrameLocks noChangeAspect="1"/>
          </p:cNvGraphicFramePr>
          <p:nvPr>
            <p:extLst>
              <p:ext uri="{D42A27DB-BD31-4B8C-83A1-F6EECF244321}">
                <p14:mod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2364629057"/>
              </p:ext>
            </p:extLst>
          </p:nvPr>
        </p:nvGraphicFramePr>
        <p:xfrm>
          <a:off x="1554056" y="1659247"/>
          <a:ext cx="1709737" cy="360362"/>
        </p:xfrm>
        <a:graphic>
          <a:graphicData uri="http://schemas.openxmlformats.org/presentationml/2006/ole">
            <p:oleObj spid="_x0000_s11617" name="Equation" r:id="rId5" imgW="1384300" imgH="292100" progId="Equation.DSMT4">
              <p:embed/>
            </p:oleObj>
          </a:graphicData>
        </a:graphic>
      </p:graphicFrame>
      <p:graphicFrame>
        <p:nvGraphicFramePr>
          <p:cNvPr id="12" name="Object 7">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7B092238-326F-1840-988C-D8E90062BCE5}"/>
              </a:ext>
            </a:extLst>
          </p:cNvPr>
          <p:cNvGraphicFramePr>
            <a:graphicFrameLocks noChangeAspect="1"/>
          </p:cNvGraphicFramePr>
          <p:nvPr>
            <p:extLst>
              <p:ext uri="{D42A27DB-BD31-4B8C-83A1-F6EECF244321}">
                <p14:mod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249236945"/>
              </p:ext>
            </p:extLst>
          </p:nvPr>
        </p:nvGraphicFramePr>
        <p:xfrm>
          <a:off x="1575604" y="3102861"/>
          <a:ext cx="1784350" cy="360362"/>
        </p:xfrm>
        <a:graphic>
          <a:graphicData uri="http://schemas.openxmlformats.org/presentationml/2006/ole">
            <p:oleObj spid="_x0000_s11618" name="Equation" r:id="rId6" imgW="1447800" imgH="292100" progId="Equation.DSMT4">
              <p:embed/>
            </p:oleObj>
          </a:graphicData>
        </a:graphic>
      </p:graphicFrame>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1992320333"/>
      </p:ext>
    </p:extLst>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 name="TextBox 8">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436FB234-9BD3-764C-B24E-FE391FBA7DBA}"/>
              </a:ext>
            </a:extLst>
          </p:cNvPr>
          <p:cNvSpPr txBox="1">
            <a:spLocks noChangeArrowheads="1"/>
          </p:cNvSpPr>
          <p:nvPr/>
        </p:nvSpPr>
        <p:spPr bwMode="auto">
          <a:xfrm>
            <a:off x="46566" y="5810541"/>
            <a:ext cx="6438882" cy="707886"/>
          </a:xfrm>
          <a:prstGeom prst="rect">
            <a:avLst/>
          </a:prstGeom>
          <a:noFill/>
          <a:ln w="9525">
            <a:noFill/>
            <a:miter lim="800000"/>
            <a:headEnd/>
            <a:tailEnd/>
          </a:ln>
        </p:spPr>
        <p:txBody>
          <a:bodyPr wrap="none">
            <a:prstTxWarp prst="textNoShape">
              <a:avLst/>
            </a:prstTxWarp>
            <a:spAutoFit/>
          </a:bodyPr>
          <a:lstStyle/>
          <a:p>
            <a:r>
              <a:rPr lang="en-US" sz="2000" dirty="0">
                <a:latin typeface="Calibri" pitchFamily="-107" charset="0"/>
              </a:rPr>
              <a:t>On </a:t>
            </a:r>
            <a:r>
              <a:rPr lang="en-US" sz="2000" b="1" dirty="0">
                <a:latin typeface="Calibri" pitchFamily="-107" charset="0"/>
              </a:rPr>
              <a:t>ITER</a:t>
            </a:r>
            <a:r>
              <a:rPr lang="en-US" sz="2000" dirty="0">
                <a:latin typeface="Calibri" pitchFamily="-107" charset="0"/>
              </a:rPr>
              <a:t> an </a:t>
            </a:r>
            <a:r>
              <a:rPr lang="en-US" sz="2000" b="1" dirty="0">
                <a:latin typeface="Calibri" pitchFamily="-107" charset="0"/>
              </a:rPr>
              <a:t>ELMs carrying &gt; 3% of pedestal energy </a:t>
            </a:r>
            <a:r>
              <a:rPr lang="en-US" sz="2000" dirty="0">
                <a:latin typeface="Calibri" pitchFamily="-107" charset="0"/>
              </a:rPr>
              <a:t>can even </a:t>
            </a:r>
          </a:p>
          <a:p>
            <a:r>
              <a:rPr lang="en-US" sz="2000" b="1" dirty="0">
                <a:latin typeface="Calibri" pitchFamily="-107" charset="0"/>
              </a:rPr>
              <a:t>melt or sublimate </a:t>
            </a:r>
            <a:r>
              <a:rPr lang="en-US" sz="2000" dirty="0">
                <a:latin typeface="Calibri" pitchFamily="-107" charset="0"/>
              </a:rPr>
              <a:t>the </a:t>
            </a:r>
            <a:r>
              <a:rPr lang="en-US" sz="2000" b="1" dirty="0">
                <a:solidFill>
                  <a:srgbClr val="008000"/>
                </a:solidFill>
                <a:latin typeface="Calibri" pitchFamily="-107" charset="0"/>
              </a:rPr>
              <a:t>Tungsten of the </a:t>
            </a:r>
            <a:r>
              <a:rPr lang="en-US" sz="2000" b="1" dirty="0" err="1">
                <a:solidFill>
                  <a:srgbClr val="008000"/>
                </a:solidFill>
                <a:latin typeface="Calibri" pitchFamily="-107" charset="0"/>
              </a:rPr>
              <a:t>Divertor</a:t>
            </a:r>
            <a:r>
              <a:rPr lang="en-US" sz="2000" b="1" dirty="0">
                <a:solidFill>
                  <a:srgbClr val="008000"/>
                </a:solidFill>
                <a:latin typeface="Calibri" pitchFamily="-107" charset="0"/>
              </a:rPr>
              <a:t> plates</a:t>
            </a:r>
          </a:p>
        </p:txBody>
      </p:sp>
      <p:pic>
        <p:nvPicPr>
          <p:cNvPr id="5" name="Picture 11" descr="ITERPedestal.jpg">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950A12AF-5EBE-954C-839F-A50D1DE59699}"/>
              </a:ext>
            </a:extLst>
          </p:cNvPr>
          <p:cNvPicPr>
            <a:picLocks noChangeAspect="1"/>
          </p:cNvPicPr>
          <p:nvPr/>
        </p:nvPicPr>
        <p:blipFill>
          <a:blip r:embed="rId3"/>
          <a:stretch>
            <a:fillRect/>
          </a:stretch>
        </p:blipFill>
        <p:spPr bwMode="auto">
          <a:xfrm>
            <a:off x="3009595" y="1213449"/>
            <a:ext cx="3050110" cy="2925166"/>
          </a:xfrm>
          <a:prstGeom prst="rect">
            <a:avLst/>
          </a:prstGeom>
          <a:noFill/>
          <a:ln w="9525">
            <a:noFill/>
            <a:miter lim="800000"/>
            <a:headEnd/>
            <a:tailEnd/>
          </a:ln>
        </p:spPr>
      </p:pic>
      <p:pic>
        <p:nvPicPr>
          <p:cNvPr id="6" name="Picture 12" descr="ErgoElm.jpg">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78E560BE-3A61-AA4B-A0C8-6AC86CDBB15D}"/>
              </a:ext>
            </a:extLst>
          </p:cNvPr>
          <p:cNvPicPr>
            <a:picLocks noChangeAspect="1"/>
          </p:cNvPicPr>
          <p:nvPr/>
        </p:nvPicPr>
        <p:blipFill>
          <a:blip r:embed="rId4"/>
          <a:srcRect/>
          <a:stretch>
            <a:fillRect/>
          </a:stretch>
        </p:blipFill>
        <p:spPr bwMode="auto">
          <a:xfrm>
            <a:off x="0" y="3499082"/>
            <a:ext cx="2709863" cy="2112963"/>
          </a:xfrm>
          <a:prstGeom prst="rect">
            <a:avLst/>
          </a:prstGeom>
          <a:noFill/>
          <a:ln w="9525">
            <a:noFill/>
            <a:miter lim="800000"/>
            <a:headEnd/>
            <a:tailEnd/>
          </a:ln>
        </p:spPr>
      </p:pic>
      <p:sp>
        <p:nvSpPr>
          <p:cNvPr id="7" name="TextBox 25">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1D93D529-39F6-7143-9A93-206B096B57A9}"/>
              </a:ext>
            </a:extLst>
          </p:cNvPr>
          <p:cNvSpPr txBox="1">
            <a:spLocks noChangeArrowheads="1"/>
          </p:cNvSpPr>
          <p:nvPr/>
        </p:nvSpPr>
        <p:spPr bwMode="auto">
          <a:xfrm>
            <a:off x="3144750" y="777072"/>
            <a:ext cx="5983028" cy="707886"/>
          </a:xfrm>
          <a:prstGeom prst="rect">
            <a:avLst/>
          </a:prstGeom>
          <a:noFill/>
          <a:ln w="9525">
            <a:noFill/>
            <a:miter lim="800000"/>
            <a:headEnd/>
            <a:tailEnd/>
          </a:ln>
        </p:spPr>
        <p:txBody>
          <a:bodyPr wrap="none">
            <a:prstTxWarp prst="textNoShape">
              <a:avLst/>
            </a:prstTxWarp>
            <a:spAutoFit/>
          </a:bodyPr>
          <a:lstStyle/>
          <a:p>
            <a:pPr algn="r"/>
            <a:r>
              <a:rPr lang="en-US" sz="2000" dirty="0">
                <a:latin typeface="Calibri" pitchFamily="-107" charset="0"/>
              </a:rPr>
              <a:t>“</a:t>
            </a:r>
            <a:r>
              <a:rPr lang="en-US" sz="2000" b="1" dirty="0">
                <a:latin typeface="Calibri" pitchFamily="-107" charset="0"/>
              </a:rPr>
              <a:t>ELM</a:t>
            </a:r>
            <a:r>
              <a:rPr lang="en-US" sz="2000" dirty="0">
                <a:latin typeface="Calibri" pitchFamily="-107" charset="0"/>
              </a:rPr>
              <a:t>” mode throw upon the </a:t>
            </a:r>
            <a:r>
              <a:rPr lang="en-US" sz="2000" dirty="0" err="1">
                <a:latin typeface="Calibri" pitchFamily="-107" charset="0"/>
              </a:rPr>
              <a:t>divertor</a:t>
            </a:r>
            <a:r>
              <a:rPr lang="en-US" sz="2000" dirty="0">
                <a:latin typeface="Calibri" pitchFamily="-107" charset="0"/>
              </a:rPr>
              <a:t> a sizeable portion</a:t>
            </a:r>
          </a:p>
          <a:p>
            <a:pPr algn="r"/>
            <a:r>
              <a:rPr lang="en-US" sz="2000" dirty="0">
                <a:latin typeface="Calibri" pitchFamily="-107" charset="0"/>
              </a:rPr>
              <a:t>(</a:t>
            </a:r>
            <a:r>
              <a:rPr lang="en-US" sz="2000" b="1" dirty="0">
                <a:latin typeface="Times New Roman"/>
                <a:cs typeface="Times New Roman"/>
              </a:rPr>
              <a:t>~ </a:t>
            </a:r>
            <a:r>
              <a:rPr lang="en-US" sz="2000" b="1" dirty="0">
                <a:latin typeface="Calibri" pitchFamily="-107" charset="0"/>
              </a:rPr>
              <a:t>20%</a:t>
            </a:r>
            <a:r>
              <a:rPr lang="en-US" sz="2000" dirty="0">
                <a:latin typeface="Calibri" pitchFamily="-107" charset="0"/>
              </a:rPr>
              <a:t>) of the </a:t>
            </a:r>
            <a:r>
              <a:rPr lang="en-US" sz="2000" b="1" dirty="0">
                <a:latin typeface="Calibri" pitchFamily="-107" charset="0"/>
              </a:rPr>
              <a:t>energy in the pressure pedestal</a:t>
            </a:r>
          </a:p>
        </p:txBody>
      </p:sp>
      <p:sp>
        <p:nvSpPr>
          <p:cNvPr id="8" name="TextBox 26">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9C0BBD2D-1630-2542-A580-404B8F24F6F9}"/>
              </a:ext>
            </a:extLst>
          </p:cNvPr>
          <p:cNvSpPr txBox="1">
            <a:spLocks noChangeArrowheads="1"/>
          </p:cNvSpPr>
          <p:nvPr/>
        </p:nvSpPr>
        <p:spPr bwMode="auto">
          <a:xfrm>
            <a:off x="2688737" y="4207779"/>
            <a:ext cx="4273956" cy="1200329"/>
          </a:xfrm>
          <a:prstGeom prst="rect">
            <a:avLst/>
          </a:prstGeom>
          <a:noFill/>
          <a:ln w="9525">
            <a:noFill/>
            <a:miter lim="800000"/>
            <a:headEnd/>
            <a:tailEnd/>
          </a:ln>
        </p:spPr>
        <p:txBody>
          <a:bodyPr wrap="square">
            <a:prstTxWarp prst="textNoShape">
              <a:avLst/>
            </a:prstTxWarp>
            <a:spAutoFit/>
          </a:bodyPr>
          <a:lstStyle/>
          <a:p>
            <a:r>
              <a:rPr lang="en-US" dirty="0">
                <a:latin typeface="Calibri" pitchFamily="-107" charset="0"/>
              </a:rPr>
              <a:t>This happens in a </a:t>
            </a:r>
          </a:p>
          <a:p>
            <a:r>
              <a:rPr lang="en-US" b="1" dirty="0">
                <a:latin typeface="Calibri" pitchFamily="-107" charset="0"/>
              </a:rPr>
              <a:t>very short time (250 µs) </a:t>
            </a:r>
            <a:r>
              <a:rPr lang="en-US" dirty="0">
                <a:latin typeface="Calibri" pitchFamily="-107" charset="0"/>
              </a:rPr>
              <a:t>as</a:t>
            </a:r>
          </a:p>
          <a:p>
            <a:r>
              <a:rPr lang="en-US" dirty="0">
                <a:latin typeface="Calibri" pitchFamily="-107" charset="0"/>
              </a:rPr>
              <a:t>the </a:t>
            </a:r>
            <a:r>
              <a:rPr lang="en-US" b="1" dirty="0">
                <a:latin typeface="Calibri" pitchFamily="-107" charset="0"/>
              </a:rPr>
              <a:t>plasma edge becomes </a:t>
            </a:r>
            <a:r>
              <a:rPr lang="en-US" b="1" dirty="0" err="1">
                <a:latin typeface="Calibri" pitchFamily="-107" charset="0"/>
              </a:rPr>
              <a:t>ergodic</a:t>
            </a:r>
            <a:endParaRPr lang="en-US" b="1" dirty="0">
              <a:latin typeface="Calibri" pitchFamily="-107" charset="0"/>
            </a:endParaRPr>
          </a:p>
          <a:p>
            <a:r>
              <a:rPr lang="en-US" dirty="0">
                <a:latin typeface="Calibri" pitchFamily="-107" charset="0"/>
              </a:rPr>
              <a:t>(</a:t>
            </a:r>
            <a:r>
              <a:rPr lang="en-US" b="1" dirty="0">
                <a:latin typeface="Calibri" pitchFamily="-107" charset="0"/>
              </a:rPr>
              <a:t>ELM </a:t>
            </a:r>
            <a:r>
              <a:rPr lang="en-US" dirty="0">
                <a:latin typeface="Calibri" pitchFamily="-107" charset="0"/>
              </a:rPr>
              <a:t>filaments carry current) </a:t>
            </a:r>
          </a:p>
        </p:txBody>
      </p:sp>
      <p:pic>
        <p:nvPicPr>
          <p:cNvPr id="9" name="Picture 28" descr="IterPlates.jpg">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B56EE5ED-9702-F140-B4A7-F5DF9FC48D4E}"/>
              </a:ext>
            </a:extLst>
          </p:cNvPr>
          <p:cNvPicPr>
            <a:picLocks noChangeAspect="1"/>
          </p:cNvPicPr>
          <p:nvPr/>
        </p:nvPicPr>
        <p:blipFill>
          <a:blip r:embed="rId5"/>
          <a:stretch>
            <a:fillRect/>
          </a:stretch>
        </p:blipFill>
        <p:spPr bwMode="auto">
          <a:xfrm>
            <a:off x="6560469" y="1636426"/>
            <a:ext cx="2547299" cy="4971542"/>
          </a:xfrm>
          <a:prstGeom prst="rect">
            <a:avLst/>
          </a:prstGeom>
          <a:noFill/>
          <a:ln w="9525">
            <a:noFill/>
            <a:miter lim="800000"/>
            <a:headEnd/>
            <a:tailEnd/>
          </a:ln>
        </p:spPr>
      </p:pic>
      <p:sp>
        <p:nvSpPr>
          <p:cNvPr id="10" name="TextBox 29">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C733FEFE-E080-584F-9562-1CB0EFDD990B}"/>
              </a:ext>
            </a:extLst>
          </p:cNvPr>
          <p:cNvSpPr txBox="1">
            <a:spLocks noChangeArrowheads="1"/>
          </p:cNvSpPr>
          <p:nvPr/>
        </p:nvSpPr>
        <p:spPr bwMode="auto">
          <a:xfrm>
            <a:off x="1000512" y="3240366"/>
            <a:ext cx="1266593" cy="584776"/>
          </a:xfrm>
          <a:prstGeom prst="rect">
            <a:avLst/>
          </a:prstGeom>
          <a:noFill/>
          <a:ln w="9525">
            <a:noFill/>
            <a:miter lim="800000"/>
            <a:headEnd/>
            <a:tailEnd/>
          </a:ln>
        </p:spPr>
        <p:txBody>
          <a:bodyPr wrap="none">
            <a:prstTxWarp prst="textNoShape">
              <a:avLst/>
            </a:prstTxWarp>
            <a:spAutoFit/>
          </a:bodyPr>
          <a:lstStyle/>
          <a:p>
            <a:pPr algn="ctr"/>
            <a:r>
              <a:rPr lang="en-US" sz="1600" b="1">
                <a:solidFill>
                  <a:srgbClr val="FF0000"/>
                </a:solidFill>
                <a:latin typeface="Calibri" pitchFamily="-107" charset="0"/>
              </a:rPr>
              <a:t>Energy flows</a:t>
            </a:r>
          </a:p>
          <a:p>
            <a:pPr algn="ctr"/>
            <a:r>
              <a:rPr lang="en-US" sz="1600" b="1">
                <a:solidFill>
                  <a:srgbClr val="FF0000"/>
                </a:solidFill>
                <a:latin typeface="Calibri" pitchFamily="-107" charset="0"/>
              </a:rPr>
              <a:t>here</a:t>
            </a:r>
            <a:endParaRPr lang="en-US" sz="1600" b="1">
              <a:solidFill>
                <a:srgbClr val="FF0000"/>
              </a:solidFill>
              <a:latin typeface="华文楷体"/>
              <a:ea typeface="华文楷体"/>
              <a:cs typeface="华文楷体"/>
            </a:endParaRPr>
          </a:p>
        </p:txBody>
      </p:sp>
      <p:cxnSp>
        <p:nvCxnSpPr>
          <p:cNvPr id="11" name="Straight Arrow Connector 10">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A874EB02-9ECE-094C-AFC6-C126EA6668BD}"/>
              </a:ext>
            </a:extLst>
          </p:cNvPr>
          <p:cNvCxnSpPr>
            <a:cxnSpLocks noChangeShapeType="1"/>
          </p:cNvCxnSpPr>
          <p:nvPr/>
        </p:nvCxnSpPr>
        <p:spPr bwMode="auto">
          <a:xfrm rot="5400000">
            <a:off x="568325" y="4454757"/>
            <a:ext cx="1609725" cy="346075"/>
          </a:xfrm>
          <a:prstGeom prst="straightConnector1">
            <a:avLst/>
          </a:prstGeom>
          <a:noFill/>
          <a:ln w="25400">
            <a:solidFill>
              <a:srgbClr val="FF0000"/>
            </a:solidFill>
            <a:round/>
            <a:headEnd/>
            <a:tailEnd type="arrow" w="med" len="med"/>
          </a:ln>
          <a:effectLst>
            <a:outerShdw dist="20000" dir="5400000" rotWithShape="0">
              <a:srgbClr val="808080">
                <a:alpha val="37999"/>
              </a:srgbClr>
            </a:outerShdw>
          </a:effectLst>
        </p:spPr>
      </p:cxnSp>
      <p:cxnSp>
        <p:nvCxnSpPr>
          <p:cNvPr id="12" name="Straight Connector 11">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A984197E-2EB0-1C42-AAE1-EC9A9D976A67}"/>
              </a:ext>
            </a:extLst>
          </p:cNvPr>
          <p:cNvCxnSpPr>
            <a:cxnSpLocks noChangeShapeType="1"/>
          </p:cNvCxnSpPr>
          <p:nvPr/>
        </p:nvCxnSpPr>
        <p:spPr bwMode="auto">
          <a:xfrm>
            <a:off x="2581596" y="6536228"/>
            <a:ext cx="3278188" cy="1588"/>
          </a:xfrm>
          <a:prstGeom prst="line">
            <a:avLst/>
          </a:prstGeom>
          <a:noFill/>
          <a:ln w="25400">
            <a:solidFill>
              <a:srgbClr val="008000"/>
            </a:solidFill>
            <a:round/>
            <a:headEnd/>
            <a:tailEnd/>
          </a:ln>
          <a:effectLst>
            <a:outerShdw dist="20000" dir="5400000" rotWithShape="0">
              <a:srgbClr val="808080">
                <a:alpha val="37999"/>
              </a:srgbClr>
            </a:outerShdw>
          </a:effectLst>
        </p:spPr>
      </p:cxnSp>
      <p:cxnSp>
        <p:nvCxnSpPr>
          <p:cNvPr id="13" name="Straight Arrow Connector 12">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0625FF66-3482-F64C-94E3-4870923C65C4}"/>
              </a:ext>
            </a:extLst>
          </p:cNvPr>
          <p:cNvCxnSpPr>
            <a:cxnSpLocks noChangeShapeType="1"/>
          </p:cNvCxnSpPr>
          <p:nvPr/>
        </p:nvCxnSpPr>
        <p:spPr bwMode="auto">
          <a:xfrm flipV="1">
            <a:off x="5859784" y="6017116"/>
            <a:ext cx="1363662" cy="519112"/>
          </a:xfrm>
          <a:prstGeom prst="straightConnector1">
            <a:avLst/>
          </a:prstGeom>
          <a:noFill/>
          <a:ln w="25400">
            <a:solidFill>
              <a:srgbClr val="008000"/>
            </a:solidFill>
            <a:round/>
            <a:headEnd/>
            <a:tailEnd type="arrow" w="med" len="med"/>
          </a:ln>
          <a:effectLst>
            <a:outerShdw dist="20000" dir="5400000" rotWithShape="0">
              <a:srgbClr val="808080">
                <a:alpha val="37999"/>
              </a:srgbClr>
            </a:outerShdw>
          </a:effectLst>
        </p:spPr>
      </p:cxnSp>
      <p:sp>
        <p:nvSpPr>
          <p:cNvPr id="14" name="TextBox 13">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2C194FF1-518F-7C41-BA19-80358EF728B4}"/>
              </a:ext>
            </a:extLst>
          </p:cNvPr>
          <p:cNvSpPr txBox="1"/>
          <p:nvPr/>
        </p:nvSpPr>
        <p:spPr>
          <a:xfrm>
            <a:off x="209803" y="46287"/>
            <a:ext cx="8934197" cy="400110"/>
          </a:xfrm>
          <a:prstGeom prst="rect">
            <a:avLst/>
          </a:prstGeom>
          <a:noFill/>
        </p:spPr>
        <p:txBody>
          <a:bodyPr wrap="square" rtlCol="0">
            <a:spAutoFit/>
          </a:bodyPr>
          <a:lstStyle/>
          <a:p>
            <a:r>
              <a:rPr lang="en-US" altLang="zh-CN" sz="2000" b="1" dirty="0">
                <a:solidFill>
                  <a:srgbClr val="FF0000"/>
                </a:solidFill>
                <a:effectLst>
                  <a:outerShdw blurRad="50800" dist="38100" dir="2700000" algn="tl" rotWithShape="0">
                    <a:srgbClr val="000000">
                      <a:alpha val="43000"/>
                    </a:srgbClr>
                  </a:outerShdw>
                </a:effectLst>
                <a:ea typeface="华文细黑"/>
                <a:cs typeface="华文细黑"/>
              </a:rPr>
              <a:t>Why to explore a new magnetic confinement device? </a:t>
            </a:r>
            <a:r>
              <a:rPr lang="en-US" sz="2000" b="1" dirty="0">
                <a:solidFill>
                  <a:srgbClr val="FF0000"/>
                </a:solidFill>
                <a:effectLst>
                  <a:outerShdw blurRad="50800" dist="38100" dir="2700000" algn="tl" rotWithShape="0">
                    <a:srgbClr val="000000">
                      <a:alpha val="43000"/>
                    </a:srgbClr>
                  </a:outerShdw>
                </a:effectLst>
              </a:rPr>
              <a:t>still other reasons are…</a:t>
            </a:r>
            <a:endParaRPr lang="en-US" sz="2000" i="1" dirty="0">
              <a:solidFill>
                <a:srgbClr val="FF0000"/>
              </a:solidFill>
              <a:effectLst>
                <a:outerShdw blurRad="50800" dist="38100" dir="2700000" algn="tl" rotWithShape="0">
                  <a:srgbClr val="000000">
                    <a:alpha val="43000"/>
                  </a:srgbClr>
                </a:outerShdw>
              </a:effectLst>
            </a:endParaRPr>
          </a:p>
        </p:txBody>
      </p:sp>
      <p:sp>
        <p:nvSpPr>
          <p:cNvPr id="15" name="TextBox 14">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CF16F32F-E8B5-164D-B810-2DAE3E15A393}"/>
              </a:ext>
            </a:extLst>
          </p:cNvPr>
          <p:cNvSpPr txBox="1">
            <a:spLocks noChangeArrowheads="1"/>
          </p:cNvSpPr>
          <p:nvPr/>
        </p:nvSpPr>
        <p:spPr bwMode="auto">
          <a:xfrm>
            <a:off x="4391762" y="322083"/>
            <a:ext cx="4524048" cy="400110"/>
          </a:xfrm>
          <a:prstGeom prst="rect">
            <a:avLst/>
          </a:prstGeom>
          <a:noFill/>
          <a:ln w="9525">
            <a:noFill/>
            <a:miter lim="800000"/>
            <a:headEnd/>
            <a:tailEnd/>
          </a:ln>
        </p:spPr>
        <p:txBody>
          <a:bodyPr wrap="square">
            <a:spAutoFit/>
          </a:bodyPr>
          <a:lstStyle/>
          <a:p>
            <a:pPr>
              <a:defRPr/>
            </a:pPr>
            <a:r>
              <a:rPr lang="en-US" sz="2000" b="1" dirty="0">
                <a:solidFill>
                  <a:srgbClr val="000000"/>
                </a:solidFill>
                <a:effectLst>
                  <a:outerShdw blurRad="50800" dist="38100" dir="2700000" algn="tl" rotWithShape="0">
                    <a:srgbClr val="000000">
                      <a:alpha val="43000"/>
                    </a:srgbClr>
                  </a:outerShdw>
                </a:effectLst>
                <a:ea typeface="华文细黑"/>
                <a:cs typeface="华文细黑"/>
              </a:rPr>
              <a:t>"</a:t>
            </a:r>
            <a:r>
              <a:rPr lang="en-US" sz="2000" b="1" dirty="0">
                <a:solidFill>
                  <a:srgbClr val="FF0000"/>
                </a:solidFill>
                <a:effectLst>
                  <a:outerShdw blurRad="50800" dist="38100" dir="2700000" algn="tl" rotWithShape="0">
                    <a:srgbClr val="000000">
                      <a:alpha val="43000"/>
                    </a:srgbClr>
                  </a:outerShdw>
                </a:effectLst>
                <a:ea typeface="华文细黑"/>
                <a:cs typeface="华文细黑"/>
              </a:rPr>
              <a:t>ELMs</a:t>
            </a:r>
            <a:r>
              <a:rPr lang="en-US" sz="2000" b="1" dirty="0">
                <a:solidFill>
                  <a:srgbClr val="000000"/>
                </a:solidFill>
                <a:effectLst>
                  <a:outerShdw blurRad="50800" dist="38100" dir="2700000" algn="tl" rotWithShape="0">
                    <a:srgbClr val="000000">
                      <a:alpha val="43000"/>
                    </a:srgbClr>
                  </a:outerShdw>
                </a:effectLst>
                <a:ea typeface="华文细黑"/>
                <a:cs typeface="华文细黑"/>
              </a:rPr>
              <a:t>" (</a:t>
            </a:r>
            <a:r>
              <a:rPr lang="en-US" sz="2000" b="1" dirty="0">
                <a:solidFill>
                  <a:srgbClr val="FF0000"/>
                </a:solidFill>
                <a:effectLst>
                  <a:outerShdw blurRad="50800" dist="38100" dir="2700000" algn="tl" rotWithShape="0">
                    <a:srgbClr val="000000">
                      <a:alpha val="43000"/>
                    </a:srgbClr>
                  </a:outerShdw>
                </a:effectLst>
                <a:ea typeface="华文细黑"/>
                <a:cs typeface="华文细黑"/>
              </a:rPr>
              <a:t>unstable edge localized modes</a:t>
            </a:r>
            <a:r>
              <a:rPr lang="en-US" sz="2000" b="1" dirty="0">
                <a:solidFill>
                  <a:srgbClr val="000000"/>
                </a:solidFill>
                <a:effectLst>
                  <a:outerShdw blurRad="50800" dist="38100" dir="2700000" algn="tl" rotWithShape="0">
                    <a:srgbClr val="000000">
                      <a:alpha val="43000"/>
                    </a:srgbClr>
                  </a:outerShdw>
                </a:effectLst>
                <a:ea typeface="华文细黑"/>
                <a:cs typeface="华文细黑"/>
              </a:rPr>
              <a:t>)</a:t>
            </a:r>
            <a:endParaRPr lang="en-US" sz="2000" b="1" dirty="0">
              <a:solidFill>
                <a:srgbClr val="FF0000"/>
              </a:solidFill>
              <a:effectLst>
                <a:outerShdw blurRad="50800" dist="38100" dir="2700000" algn="tl" rotWithShape="0">
                  <a:srgbClr val="000000">
                    <a:alpha val="43000"/>
                  </a:srgbClr>
                </a:outerShdw>
              </a:effectLst>
              <a:ea typeface="华文细黑"/>
              <a:cs typeface="华文细黑"/>
            </a:endParaRPr>
          </a:p>
        </p:txBody>
      </p:sp>
      <p:pic>
        <p:nvPicPr>
          <p:cNvPr id="16" name="17118_0247100bl.wmv">
            <a:hlinkClick r:id="" action="ppaction://media"/>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0B64299D-AAA7-4940-ACC9-01D609EC9838}"/>
              </a:ext>
            </a:extLst>
          </p:cNvPr>
          <p:cNvPicPr/>
          <p:nvPr>
            <a:videoFile r:link="rId1"/>
            <p:extLst>
              <p:ext uri="{DAA4B4D4-6D71-4841-9C94-3DE7FCFB9230}">
                <p14:media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r:embed="rId6"/>
              </p:ext>
            </p:extLst>
          </p:nvPr>
        </p:nvPicPr>
        <p:blipFill>
          <a:blip r:embed="rId7"/>
          <a:stretch>
            <a:fillRect/>
          </a:stretch>
        </p:blipFill>
        <p:spPr>
          <a:xfrm>
            <a:off x="0" y="823533"/>
            <a:ext cx="2856228" cy="2142171"/>
          </a:xfrm>
          <a:prstGeom prst="rect">
            <a:avLst/>
          </a:prstGeom>
        </p:spPr>
      </p:pic>
      <p:cxnSp>
        <p:nvCxnSpPr>
          <p:cNvPr id="17" name="Straight Arrow Connector 16">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B1E8CB79-C0E9-6D44-8B95-F8E9DC0D0834}"/>
              </a:ext>
            </a:extLst>
          </p:cNvPr>
          <p:cNvCxnSpPr>
            <a:cxnSpLocks noChangeShapeType="1"/>
          </p:cNvCxnSpPr>
          <p:nvPr/>
        </p:nvCxnSpPr>
        <p:spPr bwMode="auto">
          <a:xfrm rot="5400000">
            <a:off x="1641994" y="2697592"/>
            <a:ext cx="1592263" cy="1588"/>
          </a:xfrm>
          <a:prstGeom prst="straightConnector1">
            <a:avLst/>
          </a:prstGeom>
          <a:noFill/>
          <a:ln w="25400">
            <a:solidFill>
              <a:schemeClr val="accent1"/>
            </a:solidFill>
            <a:round/>
            <a:headEnd/>
            <a:tailEnd type="arrow" w="med" len="med"/>
          </a:ln>
          <a:effectLst>
            <a:outerShdw dist="20000" dir="5400000" rotWithShape="0">
              <a:srgbClr val="808080">
                <a:alpha val="37999"/>
              </a:srgbClr>
            </a:outerShdw>
          </a:effectLst>
        </p:spPr>
      </p:cxnSp>
      <p:cxnSp>
        <p:nvCxnSpPr>
          <p:cNvPr id="18" name="Straight Arrow Connector 17">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05C3172B-8601-2D44-A35B-0CDADF4BE23B}"/>
              </a:ext>
            </a:extLst>
          </p:cNvPr>
          <p:cNvCxnSpPr>
            <a:cxnSpLocks noChangeShapeType="1"/>
          </p:cNvCxnSpPr>
          <p:nvPr/>
        </p:nvCxnSpPr>
        <p:spPr bwMode="auto">
          <a:xfrm rot="5400000">
            <a:off x="183737" y="2104297"/>
            <a:ext cx="1649413" cy="1137410"/>
          </a:xfrm>
          <a:prstGeom prst="straightConnector1">
            <a:avLst/>
          </a:prstGeom>
          <a:noFill/>
          <a:ln w="25400">
            <a:solidFill>
              <a:schemeClr val="accent1"/>
            </a:solidFill>
            <a:round/>
            <a:headEnd/>
            <a:tailEnd type="arrow" w="med" len="med"/>
          </a:ln>
          <a:effectLst>
            <a:outerShdw dist="20000" dir="5400000" rotWithShape="0">
              <a:srgbClr val="808080">
                <a:alpha val="37999"/>
              </a:srgbClr>
            </a:outerShdw>
          </a:effectLst>
        </p:spPr>
      </p:cxnSp>
      <p:cxnSp>
        <p:nvCxnSpPr>
          <p:cNvPr id="19" name="Straight Arrow Connector 18">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0C315EB9-BA8A-C64C-BFCA-294E79129261}"/>
              </a:ext>
            </a:extLst>
          </p:cNvPr>
          <p:cNvCxnSpPr>
            <a:cxnSpLocks noChangeShapeType="1"/>
          </p:cNvCxnSpPr>
          <p:nvPr/>
        </p:nvCxnSpPr>
        <p:spPr bwMode="auto">
          <a:xfrm rot="5400000" flipH="1" flipV="1">
            <a:off x="1461294" y="2950601"/>
            <a:ext cx="541337" cy="161925"/>
          </a:xfrm>
          <a:prstGeom prst="straightConnector1">
            <a:avLst/>
          </a:prstGeom>
          <a:noFill/>
          <a:ln w="25400">
            <a:solidFill>
              <a:srgbClr val="FF0000"/>
            </a:solidFill>
            <a:round/>
            <a:headEnd/>
            <a:tailEnd type="arrow" w="med" len="med"/>
          </a:ln>
          <a:effectLst>
            <a:outerShdw dist="20000" dir="5400000" rotWithShape="0">
              <a:srgbClr val="808080">
                <a:alpha val="37999"/>
              </a:srgbClr>
            </a:outerShdw>
          </a:effectLst>
        </p:spPr>
      </p:cxn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10920974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0833"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16"/>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16"/>
                                        </p:tgtEl>
                                      </p:cBhvr>
                                    </p:cmd>
                                  </p:childTnLst>
                                </p:cTn>
                              </p:par>
                            </p:childTnLst>
                          </p:cTn>
                        </p:par>
                      </p:childTnLst>
                    </p:cTn>
                  </p:par>
                </p:childTnLst>
              </p:cTn>
              <p:nextCondLst>
                <p:cond evt="onClick" delay="0">
                  <p:tgtEl>
                    <p:spTgt spid="16"/>
                  </p:tgtEl>
                </p:cond>
              </p:nextCondLst>
            </p:seq>
            <p:video>
              <p:cMediaNode vol="80000">
                <p:cTn id="12" repeatCount="indefinite" fill="remove" display="0">
                  <p:stCondLst>
                    <p:cond delay="indefinite"/>
                  </p:stCondLst>
                </p:cTn>
                <p:tgtEl>
                  <p:spTgt spid="16"/>
                </p:tgtEl>
              </p:cMediaNode>
            </p:video>
          </p:childTnLst>
        </p:cTn>
      </p:par>
    </p:tnLst>
  </p:timing>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8" name="Picture 7"/>
          <p:cNvPicPr>
            <a:picLocks noChangeAspect="1"/>
          </p:cNvPicPr>
          <p:nvPr/>
        </p:nvPicPr>
        <p:blipFill>
          <a:blip r:embed="rId2"/>
          <a:stretch>
            <a:fillRect/>
          </a:stretch>
        </p:blipFill>
        <p:spPr>
          <a:xfrm>
            <a:off x="353431" y="3755136"/>
            <a:ext cx="8500872" cy="2721864"/>
          </a:xfrm>
          <a:prstGeom prst="rect">
            <a:avLst/>
          </a:prstGeom>
        </p:spPr>
      </p:pic>
      <p:pic>
        <p:nvPicPr>
          <p:cNvPr id="10" name="Picture 9"/>
          <p:cNvPicPr>
            <a:picLocks noChangeAspect="1"/>
          </p:cNvPicPr>
          <p:nvPr/>
        </p:nvPicPr>
        <p:blipFill>
          <a:blip r:embed="rId3"/>
          <a:stretch>
            <a:fillRect/>
          </a:stretch>
        </p:blipFill>
        <p:spPr>
          <a:xfrm>
            <a:off x="7199779" y="1813092"/>
            <a:ext cx="1573709" cy="1560166"/>
          </a:xfrm>
          <a:prstGeom prst="rect">
            <a:avLst/>
          </a:prstGeom>
        </p:spPr>
      </p:pic>
      <p:pic>
        <p:nvPicPr>
          <p:cNvPr id="11" name="Picture 10"/>
          <p:cNvPicPr>
            <a:picLocks noChangeAspect="1"/>
          </p:cNvPicPr>
          <p:nvPr/>
        </p:nvPicPr>
        <p:blipFill>
          <a:blip r:embed="rId4"/>
          <a:stretch>
            <a:fillRect/>
          </a:stretch>
        </p:blipFill>
        <p:spPr>
          <a:xfrm>
            <a:off x="5418604" y="1813093"/>
            <a:ext cx="1497650" cy="1560166"/>
          </a:xfrm>
          <a:prstGeom prst="rect">
            <a:avLst/>
          </a:prstGeom>
        </p:spPr>
      </p:pic>
      <p:pic>
        <p:nvPicPr>
          <p:cNvPr id="12" name="Picture 11"/>
          <p:cNvPicPr>
            <a:picLocks noChangeAspect="1"/>
          </p:cNvPicPr>
          <p:nvPr/>
        </p:nvPicPr>
        <p:blipFill>
          <a:blip r:embed="rId5"/>
          <a:stretch>
            <a:fillRect/>
          </a:stretch>
        </p:blipFill>
        <p:spPr>
          <a:xfrm>
            <a:off x="3727804" y="1813093"/>
            <a:ext cx="1446206" cy="1560166"/>
          </a:xfrm>
          <a:prstGeom prst="rect">
            <a:avLst/>
          </a:prstGeom>
        </p:spPr>
      </p:pic>
      <p:pic>
        <p:nvPicPr>
          <p:cNvPr id="13" name="Picture 12"/>
          <p:cNvPicPr>
            <a:picLocks noChangeAspect="1"/>
          </p:cNvPicPr>
          <p:nvPr/>
        </p:nvPicPr>
        <p:blipFill>
          <a:blip r:embed="rId6"/>
          <a:stretch>
            <a:fillRect/>
          </a:stretch>
        </p:blipFill>
        <p:spPr>
          <a:xfrm>
            <a:off x="2046420" y="1813092"/>
            <a:ext cx="1496664" cy="1560167"/>
          </a:xfrm>
          <a:prstGeom prst="rect">
            <a:avLst/>
          </a:prstGeom>
        </p:spPr>
      </p:pic>
      <p:pic>
        <p:nvPicPr>
          <p:cNvPr id="14" name="Picture 13"/>
          <p:cNvPicPr>
            <a:picLocks noChangeAspect="1"/>
          </p:cNvPicPr>
          <p:nvPr/>
        </p:nvPicPr>
        <p:blipFill>
          <a:blip r:embed="rId7"/>
          <a:stretch>
            <a:fillRect/>
          </a:stretch>
        </p:blipFill>
        <p:spPr>
          <a:xfrm>
            <a:off x="427193" y="1803964"/>
            <a:ext cx="1446480" cy="1569294"/>
          </a:xfrm>
          <a:prstGeom prst="rect">
            <a:avLst/>
          </a:prstGeom>
        </p:spPr>
      </p:pic>
      <p:sp>
        <p:nvSpPr>
          <p:cNvPr id="15" name="Rectangle 14"/>
          <p:cNvSpPr/>
          <p:nvPr/>
        </p:nvSpPr>
        <p:spPr>
          <a:xfrm>
            <a:off x="303700" y="341854"/>
            <a:ext cx="8592291" cy="1446550"/>
          </a:xfrm>
          <a:prstGeom prst="rect">
            <a:avLst/>
          </a:prstGeom>
        </p:spPr>
        <p:txBody>
          <a:bodyPr wrap="none">
            <a:spAutoFit/>
          </a:bodyPr>
          <a:lstStyle/>
          <a:p>
            <a:pPr algn="ctr">
              <a:defRPr/>
            </a:pPr>
            <a:r>
              <a:rPr lang="en-US" sz="2000" b="1" dirty="0">
                <a:solidFill>
                  <a:srgbClr val="000000"/>
                </a:solidFill>
                <a:effectLst>
                  <a:outerShdw blurRad="50800" dist="38100" dir="2700000" algn="tl" rotWithShape="0">
                    <a:srgbClr val="000000">
                      <a:alpha val="43000"/>
                    </a:srgbClr>
                  </a:outerShdw>
                </a:effectLst>
                <a:ea typeface="华文细黑"/>
                <a:cs typeface="华文细黑"/>
              </a:rPr>
              <a:t>"</a:t>
            </a:r>
            <a:r>
              <a:rPr lang="en-US" sz="2000" b="1" dirty="0">
                <a:solidFill>
                  <a:srgbClr val="FF0000"/>
                </a:solidFill>
                <a:effectLst>
                  <a:outerShdw blurRad="50800" dist="38100" dir="2700000" algn="tl" rotWithShape="0">
                    <a:srgbClr val="000000">
                      <a:alpha val="43000"/>
                    </a:srgbClr>
                  </a:outerShdw>
                </a:effectLst>
                <a:ea typeface="华文细黑"/>
                <a:cs typeface="华文细黑"/>
              </a:rPr>
              <a:t>ELMs</a:t>
            </a:r>
            <a:r>
              <a:rPr lang="en-US" sz="2000" b="1" dirty="0">
                <a:solidFill>
                  <a:srgbClr val="000000"/>
                </a:solidFill>
                <a:effectLst>
                  <a:outerShdw blurRad="50800" dist="38100" dir="2700000" algn="tl" rotWithShape="0">
                    <a:srgbClr val="000000">
                      <a:alpha val="43000"/>
                    </a:srgbClr>
                  </a:outerShdw>
                </a:effectLst>
                <a:ea typeface="华文细黑"/>
                <a:cs typeface="华文细黑"/>
              </a:rPr>
              <a:t>" (</a:t>
            </a:r>
            <a:r>
              <a:rPr lang="en-US" sz="2000" b="1" dirty="0">
                <a:solidFill>
                  <a:srgbClr val="FF0000"/>
                </a:solidFill>
                <a:effectLst>
                  <a:outerShdw blurRad="50800" dist="38100" dir="2700000" algn="tl" rotWithShape="0">
                    <a:srgbClr val="000000">
                      <a:alpha val="43000"/>
                    </a:srgbClr>
                  </a:outerShdw>
                </a:effectLst>
                <a:ea typeface="华文细黑"/>
                <a:cs typeface="华文细黑"/>
              </a:rPr>
              <a:t>unstable edge localized modes</a:t>
            </a:r>
            <a:r>
              <a:rPr lang="en-US" sz="2000" b="1" dirty="0">
                <a:solidFill>
                  <a:srgbClr val="000000"/>
                </a:solidFill>
                <a:effectLst>
                  <a:outerShdw blurRad="50800" dist="38100" dir="2700000" algn="tl" rotWithShape="0">
                    <a:srgbClr val="000000">
                      <a:alpha val="43000"/>
                    </a:srgbClr>
                  </a:outerShdw>
                </a:effectLst>
                <a:ea typeface="华文细黑"/>
                <a:cs typeface="华文细黑"/>
              </a:rPr>
              <a:t>):</a:t>
            </a:r>
          </a:p>
          <a:p>
            <a:pPr algn="ctr">
              <a:defRPr/>
            </a:pPr>
            <a:endParaRPr lang="en-US" sz="800" b="1" dirty="0">
              <a:solidFill>
                <a:srgbClr val="000000"/>
              </a:solidFill>
              <a:effectLst>
                <a:outerShdw blurRad="50800" dist="38100" dir="2700000" algn="tl" rotWithShape="0">
                  <a:srgbClr val="000000">
                    <a:alpha val="43000"/>
                  </a:srgbClr>
                </a:outerShdw>
              </a:effectLst>
              <a:ea typeface="华文细黑"/>
              <a:cs typeface="华文细黑"/>
            </a:endParaRPr>
          </a:p>
          <a:p>
            <a:pPr algn="ctr">
              <a:defRPr/>
            </a:pPr>
            <a:endParaRPr lang="en-US" sz="800" b="1" dirty="0">
              <a:solidFill>
                <a:srgbClr val="000000"/>
              </a:solidFill>
              <a:effectLst>
                <a:outerShdw blurRad="50800" dist="38100" dir="2700000" algn="tl" rotWithShape="0">
                  <a:srgbClr val="000000">
                    <a:alpha val="43000"/>
                  </a:srgbClr>
                </a:outerShdw>
              </a:effectLst>
              <a:ea typeface="华文细黑"/>
              <a:cs typeface="华文细黑"/>
            </a:endParaRPr>
          </a:p>
          <a:p>
            <a:pPr algn="ctr">
              <a:defRPr/>
            </a:pPr>
            <a:endParaRPr lang="en-US" sz="800" b="1" dirty="0">
              <a:solidFill>
                <a:srgbClr val="000000"/>
              </a:solidFill>
              <a:effectLst>
                <a:outerShdw blurRad="50800" dist="38100" dir="2700000" algn="tl" rotWithShape="0">
                  <a:srgbClr val="000000">
                    <a:alpha val="43000"/>
                  </a:srgbClr>
                </a:outerShdw>
              </a:effectLst>
              <a:ea typeface="华文细黑"/>
              <a:cs typeface="华文细黑"/>
            </a:endParaRPr>
          </a:p>
          <a:p>
            <a:pPr algn="ctr">
              <a:defRPr/>
            </a:pPr>
            <a:endParaRPr lang="en-US" sz="800" b="1" dirty="0">
              <a:solidFill>
                <a:srgbClr val="000000"/>
              </a:solidFill>
              <a:effectLst>
                <a:outerShdw blurRad="50800" dist="38100" dir="2700000" algn="tl" rotWithShape="0">
                  <a:srgbClr val="000000">
                    <a:alpha val="43000"/>
                  </a:srgbClr>
                </a:outerShdw>
              </a:effectLst>
              <a:ea typeface="华文细黑"/>
              <a:cs typeface="华文细黑"/>
            </a:endParaRPr>
          </a:p>
          <a:p>
            <a:pPr algn="ctr">
              <a:defRPr/>
            </a:pPr>
            <a:endParaRPr lang="en-US" sz="800" b="1" dirty="0">
              <a:solidFill>
                <a:srgbClr val="000000"/>
              </a:solidFill>
              <a:effectLst>
                <a:outerShdw blurRad="50800" dist="38100" dir="2700000" algn="tl" rotWithShape="0">
                  <a:srgbClr val="000000">
                    <a:alpha val="43000"/>
                  </a:srgbClr>
                </a:outerShdw>
              </a:effectLst>
              <a:ea typeface="华文细黑"/>
              <a:cs typeface="华文细黑"/>
            </a:endParaRPr>
          </a:p>
          <a:p>
            <a:pPr algn="ctr">
              <a:defRPr/>
            </a:pPr>
            <a:endParaRPr lang="en-US" sz="800" b="1" dirty="0">
              <a:solidFill>
                <a:srgbClr val="000000"/>
              </a:solidFill>
              <a:effectLst>
                <a:outerShdw blurRad="50800" dist="38100" dir="2700000" algn="tl" rotWithShape="0">
                  <a:srgbClr val="000000">
                    <a:alpha val="43000"/>
                  </a:srgbClr>
                </a:outerShdw>
              </a:effectLst>
              <a:ea typeface="华文细黑"/>
              <a:cs typeface="华文细黑"/>
            </a:endParaRPr>
          </a:p>
          <a:p>
            <a:pPr algn="ctr">
              <a:defRPr/>
            </a:pPr>
            <a:r>
              <a:rPr lang="en-US" sz="2000" b="1" dirty="0">
                <a:solidFill>
                  <a:srgbClr val="000000"/>
                </a:solidFill>
                <a:effectLst>
                  <a:outerShdw blurRad="50800" dist="38100" dir="2700000" algn="tl" rotWithShape="0">
                    <a:srgbClr val="000000">
                      <a:alpha val="43000"/>
                    </a:srgbClr>
                  </a:outerShdw>
                </a:effectLst>
                <a:ea typeface="华文细黑"/>
                <a:cs typeface="华文细黑"/>
              </a:rPr>
              <a:t>can these spontaneous </a:t>
            </a:r>
            <a:r>
              <a:rPr lang="en-US" sz="2000" b="1" dirty="0" err="1">
                <a:solidFill>
                  <a:srgbClr val="000000"/>
                </a:solidFill>
                <a:effectLst>
                  <a:outerShdw blurRad="50800" dist="38100" dir="2700000" algn="tl" rotWithShape="0">
                    <a:srgbClr val="000000">
                      <a:alpha val="43000"/>
                    </a:srgbClr>
                  </a:outerShdw>
                </a:effectLst>
                <a:ea typeface="华文细黑"/>
                <a:cs typeface="华文细黑"/>
              </a:rPr>
              <a:t>filamentations</a:t>
            </a:r>
            <a:r>
              <a:rPr lang="en-US" sz="2000" b="1" dirty="0">
                <a:solidFill>
                  <a:srgbClr val="000000"/>
                </a:solidFill>
                <a:effectLst>
                  <a:outerShdw blurRad="50800" dist="38100" dir="2700000" algn="tl" rotWithShape="0">
                    <a:srgbClr val="000000">
                      <a:alpha val="43000"/>
                    </a:srgbClr>
                  </a:outerShdw>
                </a:effectLst>
                <a:ea typeface="华文细黑"/>
                <a:cs typeface="华文细黑"/>
              </a:rPr>
              <a:t> (which in </a:t>
            </a:r>
            <a:r>
              <a:rPr lang="en-US" sz="2000" b="1" dirty="0" err="1">
                <a:solidFill>
                  <a:srgbClr val="000000"/>
                </a:solidFill>
                <a:effectLst>
                  <a:outerShdw blurRad="50800" dist="38100" dir="2700000" algn="tl" rotWithShape="0">
                    <a:srgbClr val="000000">
                      <a:alpha val="43000"/>
                    </a:srgbClr>
                  </a:outerShdw>
                </a:effectLst>
                <a:ea typeface="华文细黑"/>
                <a:cs typeface="华文细黑"/>
              </a:rPr>
              <a:t>Tokamaks</a:t>
            </a:r>
            <a:r>
              <a:rPr lang="en-US" sz="2000" b="1" dirty="0">
                <a:solidFill>
                  <a:srgbClr val="000000"/>
                </a:solidFill>
                <a:effectLst>
                  <a:outerShdw blurRad="50800" dist="38100" dir="2700000" algn="tl" rotWithShape="0">
                    <a:srgbClr val="000000">
                      <a:alpha val="43000"/>
                    </a:srgbClr>
                  </a:outerShdw>
                </a:effectLst>
                <a:ea typeface="华文细黑"/>
                <a:cs typeface="华文细黑"/>
              </a:rPr>
              <a:t> are only dangerous)</a:t>
            </a:r>
            <a:endParaRPr lang="en-US" sz="2000" b="1" dirty="0">
              <a:solidFill>
                <a:srgbClr val="FF0000"/>
              </a:solidFill>
              <a:effectLst>
                <a:outerShdw blurRad="50800" dist="38100" dir="2700000" algn="tl" rotWithShape="0">
                  <a:srgbClr val="000000">
                    <a:alpha val="43000"/>
                  </a:srgbClr>
                </a:outerShdw>
              </a:effectLst>
              <a:ea typeface="华文细黑"/>
              <a:cs typeface="华文细黑"/>
            </a:endParaRPr>
          </a:p>
        </p:txBody>
      </p:sp>
      <p:sp>
        <p:nvSpPr>
          <p:cNvPr id="16" name="Rectangle 15"/>
          <p:cNvSpPr/>
          <p:nvPr/>
        </p:nvSpPr>
        <p:spPr>
          <a:xfrm>
            <a:off x="2800583" y="3325564"/>
            <a:ext cx="4128178" cy="400110"/>
          </a:xfrm>
          <a:prstGeom prst="rect">
            <a:avLst/>
          </a:prstGeom>
        </p:spPr>
        <p:txBody>
          <a:bodyPr wrap="none">
            <a:spAutoFit/>
          </a:bodyPr>
          <a:lstStyle/>
          <a:p>
            <a:r>
              <a:rPr lang="en-US" sz="2000" b="1" dirty="0">
                <a:solidFill>
                  <a:srgbClr val="000000"/>
                </a:solidFill>
                <a:effectLst>
                  <a:outerShdw blurRad="50800" dist="38100" dir="2700000" algn="tl" rotWithShape="0">
                    <a:srgbClr val="000000">
                      <a:alpha val="43000"/>
                    </a:srgbClr>
                  </a:outerShdw>
                </a:effectLst>
                <a:ea typeface="华文细黑"/>
                <a:cs typeface="华文细黑"/>
              </a:rPr>
              <a:t>be put to fruition in PROTO-SPHERA?</a:t>
            </a:r>
            <a:endParaRPr lang="en-US" sz="2000" dirty="0">
              <a:effectLst>
                <a:outerShdw blurRad="50800" dist="38100" dir="2700000" algn="tl" rotWithShape="0">
                  <a:srgbClr val="000000">
                    <a:alpha val="43000"/>
                  </a:srgbClr>
                </a:outerShdw>
              </a:effectLst>
            </a:endParaRPr>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2509749934"/>
      </p:ext>
    </p:extLst>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4" name="Shot614-8.6kA 1.gif">
            <a:hlinkClick r:id="" action="ppaction://media"/>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1C7486FE-A3E5-4648-9FC1-1AD3BD6BF491}"/>
              </a:ext>
            </a:extLst>
          </p:cNvPr>
          <p:cNvPicPr/>
          <p:nvPr>
            <a:videoFile r:link="rId1"/>
            <p:extLst>
              <p:ext uri="{DAA4B4D4-6D71-4841-9C94-3DE7FCFB9230}">
                <p14:media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r:embed="rId3"/>
              </p:ext>
            </p:extLst>
          </p:nvPr>
        </p:nvPicPr>
        <p:blipFill>
          <a:blip r:embed="rId4"/>
          <a:stretch>
            <a:fillRect/>
          </a:stretch>
        </p:blipFill>
        <p:spPr>
          <a:xfrm>
            <a:off x="6144911" y="1142063"/>
            <a:ext cx="2642805" cy="4344337"/>
          </a:xfrm>
          <a:prstGeom prst="rect">
            <a:avLst/>
          </a:prstGeom>
        </p:spPr>
      </p:pic>
      <p:sp>
        <p:nvSpPr>
          <p:cNvPr id="5" name="TextBox 4">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FF39CF68-452A-1A4D-A716-1422E54EB6CE}"/>
              </a:ext>
            </a:extLst>
          </p:cNvPr>
          <p:cNvSpPr txBox="1"/>
          <p:nvPr/>
        </p:nvSpPr>
        <p:spPr>
          <a:xfrm>
            <a:off x="895041" y="1677143"/>
            <a:ext cx="5203806" cy="2339102"/>
          </a:xfrm>
          <a:prstGeom prst="rect">
            <a:avLst/>
          </a:prstGeom>
          <a:noFill/>
        </p:spPr>
        <p:txBody>
          <a:bodyPr wrap="none" rtlCol="0">
            <a:spAutoFit/>
          </a:bodyPr>
          <a:lstStyle/>
          <a:p>
            <a:r>
              <a:rPr lang="en-US" sz="2000" b="1" dirty="0">
                <a:effectLst>
                  <a:outerShdw blurRad="50800" dist="38100" dir="2700000" algn="tl" rotWithShape="0">
                    <a:srgbClr val="FF0000">
                      <a:alpha val="43000"/>
                    </a:srgbClr>
                  </a:outerShdw>
                </a:effectLst>
              </a:rPr>
              <a:t>• Plasma rotation in Tokamaks extremely</a:t>
            </a:r>
          </a:p>
          <a:p>
            <a:r>
              <a:rPr lang="en-US" sz="2000" b="1" dirty="0">
                <a:effectLst>
                  <a:outerShdw blurRad="50800" dist="38100" dir="2700000" algn="tl" rotWithShape="0">
                    <a:srgbClr val="FF0000">
                      <a:alpha val="43000"/>
                    </a:srgbClr>
                  </a:outerShdw>
                </a:effectLst>
              </a:rPr>
              <a:t>advantageous, as it stabilizes the torus</a:t>
            </a:r>
            <a:r>
              <a:rPr lang="en-US" sz="800" b="1" dirty="0">
                <a:effectLst>
                  <a:outerShdw blurRad="50800" dist="38100" dir="2700000" algn="tl" rotWithShape="0">
                    <a:srgbClr val="FF0000">
                      <a:alpha val="43000"/>
                    </a:srgbClr>
                  </a:outerShdw>
                </a:effectLst>
              </a:rPr>
              <a:t> </a:t>
            </a:r>
            <a:endParaRPr lang="en-US" sz="800" dirty="0"/>
          </a:p>
          <a:p>
            <a:endParaRPr lang="en-US" sz="800" dirty="0"/>
          </a:p>
          <a:p>
            <a:endParaRPr lang="en-US" sz="800" dirty="0"/>
          </a:p>
          <a:p>
            <a:endParaRPr lang="en-US" sz="800" dirty="0"/>
          </a:p>
          <a:p>
            <a:r>
              <a:rPr lang="en-US" i="1" dirty="0"/>
              <a:t>Plasma rotation induced by additional </a:t>
            </a:r>
            <a:r>
              <a:rPr lang="en-US" i="1" dirty="0" err="1"/>
              <a:t>heatings</a:t>
            </a:r>
            <a:r>
              <a:rPr lang="en-US" i="1" dirty="0"/>
              <a:t> </a:t>
            </a:r>
          </a:p>
          <a:p>
            <a:r>
              <a:rPr lang="en-US" i="1" dirty="0"/>
              <a:t>(Neutral Beam Injection, NBI), becomes more &amp; more</a:t>
            </a:r>
          </a:p>
          <a:p>
            <a:r>
              <a:rPr lang="en-US" i="1" dirty="0"/>
              <a:t> difficult on larger </a:t>
            </a:r>
            <a:r>
              <a:rPr lang="en-US" i="1" dirty="0" err="1"/>
              <a:t>tokamak</a:t>
            </a:r>
            <a:r>
              <a:rPr lang="en-US" i="1" dirty="0"/>
              <a:t> experiments</a:t>
            </a:r>
          </a:p>
          <a:p>
            <a:endParaRPr lang="en-US" sz="800" dirty="0"/>
          </a:p>
          <a:p>
            <a:r>
              <a:rPr lang="en-US" sz="2000" b="1" dirty="0">
                <a:solidFill>
                  <a:srgbClr val="3366FF"/>
                </a:solidFill>
                <a:effectLst>
                  <a:outerShdw blurRad="50800" dist="38100" dir="2700000" algn="tl" rotWithShape="0">
                    <a:srgbClr val="000000">
                      <a:alpha val="43000"/>
                    </a:srgbClr>
                  </a:outerShdw>
                </a:effectLst>
              </a:rPr>
              <a:t>Plasma </a:t>
            </a:r>
            <a:r>
              <a:rPr lang="en-US" sz="2000" b="1" dirty="0" err="1">
                <a:solidFill>
                  <a:srgbClr val="3366FF"/>
                </a:solidFill>
                <a:effectLst>
                  <a:outerShdw blurRad="50800" dist="38100" dir="2700000" algn="tl" rotWithShape="0">
                    <a:srgbClr val="000000">
                      <a:alpha val="43000"/>
                    </a:srgbClr>
                  </a:outerShdw>
                </a:effectLst>
              </a:rPr>
              <a:t>Centerpost</a:t>
            </a:r>
            <a:r>
              <a:rPr lang="en-US" sz="2000" b="1" dirty="0">
                <a:solidFill>
                  <a:srgbClr val="3366FF"/>
                </a:solidFill>
                <a:effectLst>
                  <a:outerShdw blurRad="50800" dist="38100" dir="2700000" algn="tl" rotWithShape="0">
                    <a:srgbClr val="000000">
                      <a:alpha val="43000"/>
                    </a:srgbClr>
                  </a:outerShdw>
                </a:effectLst>
              </a:rPr>
              <a:t> of PROTO-SPHERA rotates!</a:t>
            </a:r>
          </a:p>
        </p:txBody>
      </p:sp>
      <p:sp>
        <p:nvSpPr>
          <p:cNvPr id="6" name="TextBox 5">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68592C80-768C-A841-BCD1-EE14246752C5}"/>
              </a:ext>
            </a:extLst>
          </p:cNvPr>
          <p:cNvSpPr txBox="1"/>
          <p:nvPr/>
        </p:nvSpPr>
        <p:spPr>
          <a:xfrm>
            <a:off x="52361" y="685800"/>
            <a:ext cx="6046486" cy="646331"/>
          </a:xfrm>
          <a:prstGeom prst="rect">
            <a:avLst/>
          </a:prstGeom>
          <a:noFill/>
        </p:spPr>
        <p:txBody>
          <a:bodyPr wrap="square" rtlCol="0">
            <a:spAutoFit/>
          </a:bodyPr>
          <a:lstStyle/>
          <a:p>
            <a:r>
              <a:rPr lang="en-US" dirty="0"/>
              <a:t>Operational experience in </a:t>
            </a:r>
            <a:r>
              <a:rPr lang="en-US" dirty="0" err="1"/>
              <a:t>Tokamaks</a:t>
            </a:r>
            <a:r>
              <a:rPr lang="en-US" dirty="0"/>
              <a:t> shows that the</a:t>
            </a:r>
          </a:p>
          <a:p>
            <a:r>
              <a:rPr lang="en-US" b="1" dirty="0">
                <a:effectLst>
                  <a:outerShdw blurRad="50800" dist="38100" dir="2700000" algn="tl" rotWithShape="0">
                    <a:srgbClr val="FF0000">
                      <a:alpha val="43000"/>
                    </a:srgbClr>
                  </a:outerShdw>
                </a:effectLst>
              </a:rPr>
              <a:t>• Best way of puffing fuel is from the inboard (high field side)</a:t>
            </a:r>
          </a:p>
        </p:txBody>
      </p:sp>
      <p:sp>
        <p:nvSpPr>
          <p:cNvPr id="8" name="Rectangle 7">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824D6F2B-2F98-3643-A924-D9F97A33FE54}"/>
              </a:ext>
            </a:extLst>
          </p:cNvPr>
          <p:cNvSpPr/>
          <p:nvPr/>
        </p:nvSpPr>
        <p:spPr>
          <a:xfrm>
            <a:off x="6204958" y="772731"/>
            <a:ext cx="2582758" cy="369332"/>
          </a:xfrm>
          <a:prstGeom prst="rect">
            <a:avLst/>
          </a:prstGeom>
        </p:spPr>
        <p:txBody>
          <a:bodyPr wrap="none">
            <a:spAutoFit/>
          </a:bodyPr>
          <a:lstStyle/>
          <a:p>
            <a:r>
              <a:rPr lang="en-US" b="1" dirty="0">
                <a:solidFill>
                  <a:srgbClr val="FF0000"/>
                </a:solidFill>
                <a:effectLst>
                  <a:outerShdw blurRad="50800" dist="38100" dir="2700000" algn="tl" rotWithShape="0">
                    <a:srgbClr val="000000">
                      <a:alpha val="43000"/>
                    </a:srgbClr>
                  </a:outerShdw>
                </a:effectLst>
              </a:rPr>
              <a:t>Gas puffed hollow anode</a:t>
            </a:r>
          </a:p>
        </p:txBody>
      </p:sp>
      <p:sp>
        <p:nvSpPr>
          <p:cNvPr id="10" name="TextBox 9">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6585AA7A-7F67-B94F-88EA-0FB89D0256FB}"/>
              </a:ext>
            </a:extLst>
          </p:cNvPr>
          <p:cNvSpPr txBox="1"/>
          <p:nvPr/>
        </p:nvSpPr>
        <p:spPr>
          <a:xfrm>
            <a:off x="4114800" y="5848290"/>
            <a:ext cx="4497257" cy="707886"/>
          </a:xfrm>
          <a:prstGeom prst="rect">
            <a:avLst/>
          </a:prstGeom>
          <a:noFill/>
        </p:spPr>
        <p:txBody>
          <a:bodyPr wrap="none" rtlCol="0">
            <a:spAutoFit/>
          </a:bodyPr>
          <a:lstStyle/>
          <a:p>
            <a:r>
              <a:rPr lang="en-US" sz="2000" b="1" i="1" dirty="0">
                <a:solidFill>
                  <a:srgbClr val="535353"/>
                </a:solidFill>
                <a:effectLst>
                  <a:outerShdw blurRad="50800" dist="38100" dir="3360000">
                    <a:srgbClr val="000000">
                      <a:alpha val="43000"/>
                    </a:srgbClr>
                  </a:outerShdw>
                </a:effectLst>
                <a:latin typeface="Lora" panose="02000503000000020004" pitchFamily="2" charset="0"/>
                <a:cs typeface="Calibri"/>
              </a:rPr>
              <a:t>Cylindrical vacuum vessel geometry </a:t>
            </a:r>
          </a:p>
          <a:p>
            <a:r>
              <a:rPr lang="en-US" sz="2000" b="1" i="1" dirty="0">
                <a:solidFill>
                  <a:srgbClr val="535353"/>
                </a:solidFill>
                <a:effectLst>
                  <a:outerShdw blurRad="50800" dist="38100" dir="3360000">
                    <a:srgbClr val="000000">
                      <a:alpha val="43000"/>
                    </a:srgbClr>
                  </a:outerShdw>
                </a:effectLst>
                <a:latin typeface="Lora" panose="02000503000000020004" pitchFamily="2" charset="0"/>
              </a:rPr>
              <a:t>has obvious advantages:</a:t>
            </a:r>
            <a:endParaRPr lang="en-US" sz="2000" b="1" dirty="0">
              <a:solidFill>
                <a:schemeClr val="bg1">
                  <a:lumMod val="50000"/>
                </a:schemeClr>
              </a:solidFill>
              <a:latin typeface="Lora" panose="02000503000000020004" pitchFamily="2" charset="0"/>
            </a:endParaRPr>
          </a:p>
        </p:txBody>
      </p:sp>
      <p:sp>
        <p:nvSpPr>
          <p:cNvPr id="11" name="Rectangle 10">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81706456-E799-9B47-926A-8824C8ECC2E3}"/>
              </a:ext>
            </a:extLst>
          </p:cNvPr>
          <p:cNvSpPr/>
          <p:nvPr/>
        </p:nvSpPr>
        <p:spPr>
          <a:xfrm>
            <a:off x="3396252" y="6457890"/>
            <a:ext cx="5214348" cy="400110"/>
          </a:xfrm>
          <a:prstGeom prst="rect">
            <a:avLst/>
          </a:prstGeom>
        </p:spPr>
        <p:txBody>
          <a:bodyPr wrap="square">
            <a:spAutoFit/>
          </a:bodyPr>
          <a:lstStyle/>
          <a:p>
            <a:r>
              <a:rPr lang="en-US" sz="2000" b="1">
                <a:solidFill>
                  <a:schemeClr val="bg1">
                    <a:lumMod val="50000"/>
                  </a:schemeClr>
                </a:solidFill>
                <a:latin typeface="Lora" panose="02000503000000020004" pitchFamily="2" charset="0"/>
                <a:ea typeface="Wingdings"/>
                <a:cs typeface="Wingdings"/>
                <a:sym typeface="Wingdings"/>
              </a:rPr>
              <a:t></a:t>
            </a:r>
            <a:r>
              <a:rPr lang="en-US" sz="2000" b="1">
                <a:solidFill>
                  <a:schemeClr val="bg1">
                    <a:lumMod val="50000"/>
                  </a:schemeClr>
                </a:solidFill>
                <a:latin typeface="Lora" panose="02000503000000020004" pitchFamily="2" charset="0"/>
                <a:ea typeface="华文细黑"/>
                <a:cs typeface="华文细黑"/>
              </a:rPr>
              <a:t>       </a:t>
            </a:r>
            <a:r>
              <a:rPr lang="en-US" sz="2000" b="1" i="1">
                <a:solidFill>
                  <a:srgbClr val="535353"/>
                </a:solidFill>
                <a:effectLst>
                  <a:outerShdw blurRad="50800" dist="38100" dir="3360000">
                    <a:srgbClr val="000000">
                      <a:alpha val="43000"/>
                    </a:srgbClr>
                  </a:outerShdw>
                </a:effectLst>
                <a:latin typeface="Lora" panose="02000503000000020004" pitchFamily="2" charset="0"/>
              </a:rPr>
              <a:t>easy to access  &amp; to repair!</a:t>
            </a:r>
            <a:endParaRPr lang="en-US" sz="2000" b="1" dirty="0">
              <a:solidFill>
                <a:schemeClr val="bg1">
                  <a:lumMod val="50000"/>
                </a:schemeClr>
              </a:solidFill>
              <a:latin typeface="Lora" panose="02000503000000020004" pitchFamily="2" charset="0"/>
            </a:endParaRPr>
          </a:p>
        </p:txBody>
      </p:sp>
      <p:pic>
        <p:nvPicPr>
          <p:cNvPr id="12" name="Picture 11">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CB77B841-8C10-E343-A140-3AD9A03862B4}"/>
              </a:ext>
            </a:extLst>
          </p:cNvPr>
          <p:cNvPicPr>
            <a:picLocks noChangeAspect="1"/>
          </p:cNvPicPr>
          <p:nvPr/>
        </p:nvPicPr>
        <p:blipFill>
          <a:blip r:embed="rId5"/>
          <a:stretch>
            <a:fillRect/>
          </a:stretch>
        </p:blipFill>
        <p:spPr>
          <a:xfrm>
            <a:off x="174994" y="4523300"/>
            <a:ext cx="3164362" cy="2327953"/>
          </a:xfrm>
          <a:prstGeom prst="rect">
            <a:avLst/>
          </a:prstGeom>
        </p:spPr>
      </p:pic>
      <p:sp>
        <p:nvSpPr>
          <p:cNvPr id="13" name="Rectangle 12">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5F20FA87-B3F8-1B40-8225-F59BC5672E6E}"/>
              </a:ext>
            </a:extLst>
          </p:cNvPr>
          <p:cNvSpPr/>
          <p:nvPr/>
        </p:nvSpPr>
        <p:spPr>
          <a:xfrm>
            <a:off x="3340813" y="5359569"/>
            <a:ext cx="5257800" cy="507831"/>
          </a:xfrm>
          <a:prstGeom prst="rect">
            <a:avLst/>
          </a:prstGeom>
        </p:spPr>
        <p:txBody>
          <a:bodyPr wrap="square">
            <a:spAutoFit/>
          </a:bodyPr>
          <a:lstStyle/>
          <a:p>
            <a:pPr algn="just"/>
            <a:endParaRPr lang="en-US" sz="700" b="1" i="1" dirty="0">
              <a:solidFill>
                <a:srgbClr val="F66600"/>
              </a:solidFill>
              <a:effectLst>
                <a:outerShdw blurRad="50800" dist="38100" dir="3360000">
                  <a:srgbClr val="000000">
                    <a:alpha val="43000"/>
                  </a:srgbClr>
                </a:outerShdw>
              </a:effectLst>
              <a:latin typeface="Lora" panose="02000503000000020004" pitchFamily="2" charset="0"/>
              <a:cs typeface="Calibri"/>
            </a:endParaRPr>
          </a:p>
          <a:p>
            <a:pPr algn="just"/>
            <a:r>
              <a:rPr lang="en-US" sz="2000" b="1" i="1" dirty="0">
                <a:solidFill>
                  <a:srgbClr val="535353"/>
                </a:solidFill>
                <a:effectLst>
                  <a:outerShdw blurRad="50800" dist="38100" dir="3360000">
                    <a:srgbClr val="000000">
                      <a:alpha val="43000"/>
                    </a:srgbClr>
                  </a:outerShdw>
                </a:effectLst>
                <a:latin typeface="Lora" panose="02000503000000020004" pitchFamily="2" charset="0"/>
                <a:cs typeface="Calibri"/>
              </a:rPr>
              <a:t>…cylindrical geometry of Vacuum vessel</a:t>
            </a:r>
            <a:endParaRPr lang="en-US" sz="2000" b="1" dirty="0">
              <a:solidFill>
                <a:schemeClr val="accent6">
                  <a:lumMod val="75000"/>
                </a:schemeClr>
              </a:solidFill>
              <a:latin typeface="Lora" panose="02000503000000020004" pitchFamily="2" charset="0"/>
              <a:cs typeface="Calibri"/>
            </a:endParaRPr>
          </a:p>
        </p:txBody>
      </p:sp>
      <p:sp>
        <p:nvSpPr>
          <p:cNvPr id="14" name="Rectangle 13">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C8A6490F-FABC-694E-B597-A8B625A0B938}"/>
              </a:ext>
            </a:extLst>
          </p:cNvPr>
          <p:cNvSpPr/>
          <p:nvPr/>
        </p:nvSpPr>
        <p:spPr>
          <a:xfrm>
            <a:off x="0" y="0"/>
            <a:ext cx="5791200" cy="707886"/>
          </a:xfrm>
          <a:prstGeom prst="rect">
            <a:avLst/>
          </a:prstGeom>
        </p:spPr>
        <p:txBody>
          <a:bodyPr wrap="square">
            <a:spAutoFit/>
          </a:bodyPr>
          <a:lstStyle/>
          <a:p>
            <a:r>
              <a:rPr lang="en-US" altLang="zh-CN" sz="2000" b="1" dirty="0">
                <a:solidFill>
                  <a:srgbClr val="FF0000"/>
                </a:solidFill>
                <a:effectLst>
                  <a:outerShdw blurRad="50800" dist="38100" dir="2700000" algn="tl" rotWithShape="0">
                    <a:srgbClr val="000000">
                      <a:alpha val="43000"/>
                    </a:srgbClr>
                  </a:outerShdw>
                </a:effectLst>
                <a:ea typeface="华文细黑"/>
                <a:cs typeface="华文细黑"/>
              </a:rPr>
              <a:t>Why to explore a new magnetic confinement device?</a:t>
            </a:r>
          </a:p>
          <a:p>
            <a:r>
              <a:rPr lang="en-US" altLang="zh-CN" sz="2000" b="1" dirty="0">
                <a:solidFill>
                  <a:srgbClr val="FF0000"/>
                </a:solidFill>
                <a:effectLst>
                  <a:outerShdw blurRad="50800" dist="38100" dir="2700000" algn="tl" rotWithShape="0">
                    <a:srgbClr val="000000">
                      <a:alpha val="43000"/>
                    </a:srgbClr>
                  </a:outerShdw>
                </a:effectLst>
                <a:ea typeface="华文细黑"/>
                <a:cs typeface="华文细黑"/>
              </a:rPr>
              <a:t>				        …advantages?</a:t>
            </a:r>
            <a:endParaRPr lang="it-IT" sz="2000" dirty="0"/>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29199352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5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vol="80000">
                <p:cTn id="12" repeatCount="indefinite" fill="remove" display="0">
                  <p:stCondLst>
                    <p:cond delay="indefinite"/>
                  </p:stCondLst>
                </p:cTn>
                <p:tgtEl>
                  <p:spTgt spid="4"/>
                </p:tgtEl>
              </p:cMediaNode>
            </p:video>
          </p:childTnLst>
        </p:cTn>
      </p:par>
    </p:tnLst>
  </p:timing>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 name="Picture 19"/>
          <p:cNvPicPr>
            <a:picLocks noChangeAspect="1"/>
          </p:cNvPicPr>
          <p:nvPr/>
        </p:nvPicPr>
        <p:blipFill>
          <a:blip r:embed="rId3"/>
          <a:srcRect/>
          <a:stretch>
            <a:fillRect/>
          </a:stretch>
        </p:blipFill>
        <p:spPr bwMode="auto">
          <a:xfrm>
            <a:off x="3606800" y="1815114"/>
            <a:ext cx="1574800" cy="1314450"/>
          </a:xfrm>
          <a:prstGeom prst="rect">
            <a:avLst/>
          </a:prstGeom>
          <a:noFill/>
          <a:ln w="9525">
            <a:noFill/>
            <a:miter lim="800000"/>
            <a:headEnd/>
            <a:tailEnd/>
          </a:ln>
        </p:spPr>
      </p:pic>
      <p:pic>
        <p:nvPicPr>
          <p:cNvPr id="3" name="Picture 20"/>
          <p:cNvPicPr>
            <a:picLocks noChangeAspect="1"/>
          </p:cNvPicPr>
          <p:nvPr/>
        </p:nvPicPr>
        <p:blipFill>
          <a:blip r:embed="rId4"/>
          <a:srcRect/>
          <a:stretch>
            <a:fillRect/>
          </a:stretch>
        </p:blipFill>
        <p:spPr bwMode="auto">
          <a:xfrm>
            <a:off x="12700" y="1703196"/>
            <a:ext cx="2120900" cy="1492250"/>
          </a:xfrm>
          <a:prstGeom prst="rect">
            <a:avLst/>
          </a:prstGeom>
          <a:noFill/>
          <a:ln w="9525">
            <a:noFill/>
            <a:miter lim="800000"/>
            <a:headEnd/>
            <a:tailEnd/>
          </a:ln>
        </p:spPr>
      </p:pic>
      <p:sp>
        <p:nvSpPr>
          <p:cNvPr id="4" name="TextBox 22"/>
          <p:cNvSpPr txBox="1">
            <a:spLocks noChangeArrowheads="1"/>
          </p:cNvSpPr>
          <p:nvPr/>
        </p:nvSpPr>
        <p:spPr bwMode="auto">
          <a:xfrm>
            <a:off x="1991819" y="2062110"/>
            <a:ext cx="1755609" cy="646331"/>
          </a:xfrm>
          <a:prstGeom prst="rect">
            <a:avLst/>
          </a:prstGeom>
          <a:noFill/>
          <a:ln w="9525">
            <a:noFill/>
            <a:miter lim="800000"/>
            <a:headEnd/>
            <a:tailEnd/>
          </a:ln>
        </p:spPr>
        <p:txBody>
          <a:bodyPr wrap="none">
            <a:prstTxWarp prst="textNoShape">
              <a:avLst/>
            </a:prstTxWarp>
            <a:spAutoFit/>
          </a:bodyPr>
          <a:lstStyle/>
          <a:p>
            <a:r>
              <a:rPr lang="en-US" b="1" i="1" u="none" dirty="0">
                <a:latin typeface="Lora" panose="02000503000000020004" pitchFamily="2" charset="0"/>
                <a:cs typeface="Calibri"/>
              </a:rPr>
              <a:t>a hairy torus</a:t>
            </a:r>
          </a:p>
          <a:p>
            <a:r>
              <a:rPr lang="en-US" b="1" i="1" dirty="0">
                <a:latin typeface="Lora" panose="02000503000000020004" pitchFamily="2" charset="0"/>
                <a:cs typeface="Calibri"/>
              </a:rPr>
              <a:t>can be combed</a:t>
            </a:r>
            <a:r>
              <a:rPr lang="en-US" b="1" i="1" u="none" dirty="0">
                <a:latin typeface="Lora" panose="02000503000000020004" pitchFamily="2" charset="0"/>
                <a:cs typeface="Calibri"/>
              </a:rPr>
              <a:t> </a:t>
            </a:r>
          </a:p>
        </p:txBody>
      </p:sp>
      <p:pic>
        <p:nvPicPr>
          <p:cNvPr id="5" name="Picture 4"/>
          <p:cNvPicPr>
            <a:picLocks noChangeAspect="1"/>
          </p:cNvPicPr>
          <p:nvPr/>
        </p:nvPicPr>
        <p:blipFill>
          <a:blip r:embed="rId5"/>
          <a:stretch>
            <a:fillRect/>
          </a:stretch>
        </p:blipFill>
        <p:spPr>
          <a:xfrm>
            <a:off x="6319065" y="1168399"/>
            <a:ext cx="2824934" cy="5670565"/>
          </a:xfrm>
          <a:prstGeom prst="rect">
            <a:avLst/>
          </a:prstGeom>
        </p:spPr>
      </p:pic>
      <p:sp>
        <p:nvSpPr>
          <p:cNvPr id="6" name="TextBox 21"/>
          <p:cNvSpPr txBox="1">
            <a:spLocks noChangeArrowheads="1"/>
          </p:cNvSpPr>
          <p:nvPr/>
        </p:nvSpPr>
        <p:spPr bwMode="auto">
          <a:xfrm>
            <a:off x="4953000" y="2080501"/>
            <a:ext cx="1797274" cy="646331"/>
          </a:xfrm>
          <a:prstGeom prst="rect">
            <a:avLst/>
          </a:prstGeom>
          <a:noFill/>
          <a:ln w="9525">
            <a:noFill/>
            <a:miter lim="800000"/>
            <a:headEnd/>
            <a:tailEnd/>
          </a:ln>
        </p:spPr>
        <p:txBody>
          <a:bodyPr wrap="square">
            <a:prstTxWarp prst="textNoShape">
              <a:avLst/>
            </a:prstTxWarp>
            <a:spAutoFit/>
          </a:bodyPr>
          <a:lstStyle/>
          <a:p>
            <a:r>
              <a:rPr lang="en-US" b="1" i="1" dirty="0">
                <a:latin typeface="Lora" panose="02000503000000020004" pitchFamily="2" charset="0"/>
                <a:cs typeface="Calibri"/>
              </a:rPr>
              <a:t>a hairy sphere </a:t>
            </a:r>
            <a:r>
              <a:rPr lang="en-US" b="1" i="1" u="none" dirty="0">
                <a:latin typeface="Lora" panose="02000503000000020004" pitchFamily="2" charset="0"/>
                <a:cs typeface="Calibri"/>
              </a:rPr>
              <a:t>cannot!</a:t>
            </a:r>
          </a:p>
        </p:txBody>
      </p:sp>
      <p:sp>
        <p:nvSpPr>
          <p:cNvPr id="7" name="TextBox 6"/>
          <p:cNvSpPr txBox="1"/>
          <p:nvPr/>
        </p:nvSpPr>
        <p:spPr>
          <a:xfrm>
            <a:off x="58817" y="3197662"/>
            <a:ext cx="6886631" cy="1015663"/>
          </a:xfrm>
          <a:prstGeom prst="rect">
            <a:avLst/>
          </a:prstGeom>
          <a:noFill/>
        </p:spPr>
        <p:txBody>
          <a:bodyPr wrap="square" rtlCol="0">
            <a:spAutoFit/>
          </a:bodyPr>
          <a:lstStyle/>
          <a:p>
            <a:r>
              <a:rPr lang="en-US" sz="2000">
                <a:latin typeface="Lora" panose="02000503000000020004" pitchFamily="2" charset="0"/>
                <a:cs typeface="Calibri"/>
              </a:rPr>
              <a:t>One </a:t>
            </a:r>
            <a:r>
              <a:rPr lang="en-US" sz="2000" dirty="0">
                <a:latin typeface="Lora" panose="02000503000000020004" pitchFamily="2" charset="0"/>
                <a:cs typeface="Calibri"/>
              </a:rPr>
              <a:t>of the “</a:t>
            </a:r>
            <a:r>
              <a:rPr lang="en-US" sz="2000" b="1" i="1" dirty="0">
                <a:latin typeface="Lora" panose="02000503000000020004" pitchFamily="2" charset="0"/>
                <a:cs typeface="Calibri"/>
              </a:rPr>
              <a:t>tufts</a:t>
            </a:r>
            <a:r>
              <a:rPr lang="en-US" sz="2000" dirty="0">
                <a:latin typeface="Lora" panose="02000503000000020004" pitchFamily="2" charset="0"/>
                <a:cs typeface="Calibri"/>
              </a:rPr>
              <a:t>”  of </a:t>
            </a:r>
            <a:r>
              <a:rPr lang="en-US" sz="2000">
                <a:latin typeface="Lora" panose="02000503000000020004" pitchFamily="2" charset="0"/>
                <a:cs typeface="Calibri"/>
              </a:rPr>
              <a:t>the sphere is predominant</a:t>
            </a:r>
          </a:p>
          <a:p>
            <a:r>
              <a:rPr lang="en-US" sz="2000" b="1">
                <a:solidFill>
                  <a:srgbClr val="2FB9D5"/>
                </a:solidFill>
                <a:effectLst>
                  <a:outerShdw blurRad="50800" dist="38100" dir="2700000" algn="tl" rotWithShape="0">
                    <a:srgbClr val="000000">
                      <a:alpha val="43000"/>
                    </a:srgbClr>
                  </a:outerShdw>
                </a:effectLst>
                <a:latin typeface="Lora" panose="02000503000000020004" pitchFamily="2" charset="0"/>
                <a:ea typeface="华文细黑"/>
                <a:cs typeface="华文细黑"/>
              </a:rPr>
              <a:t>in expelling </a:t>
            </a:r>
            <a:r>
              <a:rPr lang="en-US" sz="2000" b="1" dirty="0">
                <a:solidFill>
                  <a:srgbClr val="2FB9D5"/>
                </a:solidFill>
                <a:effectLst>
                  <a:outerShdw blurRad="50800" dist="38100" dir="2700000" algn="tl" rotWithShape="0">
                    <a:srgbClr val="000000">
                      <a:alpha val="43000"/>
                    </a:srgbClr>
                  </a:outerShdw>
                </a:effectLst>
                <a:latin typeface="Lora" panose="02000503000000020004" pitchFamily="2" charset="0"/>
                <a:ea typeface="华文细黑"/>
                <a:cs typeface="华文细黑"/>
              </a:rPr>
              <a:t>charged fusion products </a:t>
            </a:r>
          </a:p>
          <a:p>
            <a:r>
              <a:rPr lang="en-US" sz="2000" b="1" dirty="0">
                <a:solidFill>
                  <a:srgbClr val="FF0000"/>
                </a:solidFill>
                <a:effectLst>
                  <a:outerShdw blurRad="50800" dist="38100" dir="2700000" algn="tl" rotWithShape="0">
                    <a:srgbClr val="000000">
                      <a:alpha val="43000"/>
                    </a:srgbClr>
                  </a:outerShdw>
                </a:effectLst>
                <a:latin typeface="Lora" panose="02000503000000020004" pitchFamily="2" charset="0"/>
              </a:rPr>
              <a:t>A SPACE-THRUSTER forerunner?</a:t>
            </a:r>
          </a:p>
        </p:txBody>
      </p:sp>
      <p:pic>
        <p:nvPicPr>
          <p:cNvPr id="8" name="Picture 7"/>
          <p:cNvPicPr>
            <a:picLocks noChangeAspect="1"/>
          </p:cNvPicPr>
          <p:nvPr/>
        </p:nvPicPr>
        <p:blipFill>
          <a:blip r:embed="rId6"/>
          <a:stretch>
            <a:fillRect/>
          </a:stretch>
        </p:blipFill>
        <p:spPr>
          <a:xfrm>
            <a:off x="184013" y="4499556"/>
            <a:ext cx="1609589" cy="2323810"/>
          </a:xfrm>
          <a:prstGeom prst="rect">
            <a:avLst/>
          </a:prstGeom>
        </p:spPr>
      </p:pic>
      <p:pic>
        <p:nvPicPr>
          <p:cNvPr id="9" name="Picture 5"/>
          <p:cNvPicPr>
            <a:picLocks noChangeAspect="1"/>
          </p:cNvPicPr>
          <p:nvPr/>
        </p:nvPicPr>
        <p:blipFill>
          <a:blip r:embed="rId7"/>
          <a:srcRect/>
          <a:stretch>
            <a:fillRect/>
          </a:stretch>
        </p:blipFill>
        <p:spPr bwMode="auto">
          <a:xfrm rot="10800000">
            <a:off x="1837508" y="4499556"/>
            <a:ext cx="3763700" cy="2098822"/>
          </a:xfrm>
          <a:prstGeom prst="rect">
            <a:avLst/>
          </a:prstGeom>
          <a:noFill/>
          <a:ln w="9525">
            <a:noFill/>
            <a:miter lim="800000"/>
            <a:headEnd/>
            <a:tailEnd/>
          </a:ln>
        </p:spPr>
      </p:pic>
      <p:sp>
        <p:nvSpPr>
          <p:cNvPr id="10" name="TextBox 9"/>
          <p:cNvSpPr txBox="1"/>
          <p:nvPr/>
        </p:nvSpPr>
        <p:spPr>
          <a:xfrm>
            <a:off x="1837508" y="6460503"/>
            <a:ext cx="6045053" cy="369332"/>
          </a:xfrm>
          <a:prstGeom prst="rect">
            <a:avLst/>
          </a:prstGeom>
          <a:solidFill>
            <a:schemeClr val="tx1"/>
          </a:solidFill>
        </p:spPr>
        <p:txBody>
          <a:bodyPr wrap="none" rtlCol="0">
            <a:spAutoFit/>
          </a:bodyPr>
          <a:lstStyle/>
          <a:p>
            <a:pPr algn="ctr"/>
            <a:r>
              <a:rPr lang="en-US" i="1" dirty="0">
                <a:solidFill>
                  <a:srgbClr val="2FB9D5"/>
                </a:solidFill>
                <a:latin typeface="Lora" panose="02000503000000020004" pitchFamily="2" charset="0"/>
              </a:rPr>
              <a:t>Nozzle observed in PROTO-SPHERA experiment (2015)</a:t>
            </a:r>
          </a:p>
        </p:txBody>
      </p:sp>
      <p:sp>
        <p:nvSpPr>
          <p:cNvPr id="11" name="Rectangle 10"/>
          <p:cNvSpPr/>
          <p:nvPr/>
        </p:nvSpPr>
        <p:spPr>
          <a:xfrm>
            <a:off x="116150" y="685800"/>
            <a:ext cx="8723050" cy="1015663"/>
          </a:xfrm>
          <a:prstGeom prst="rect">
            <a:avLst/>
          </a:prstGeom>
        </p:spPr>
        <p:txBody>
          <a:bodyPr wrap="square">
            <a:spAutoFit/>
          </a:bodyPr>
          <a:lstStyle/>
          <a:p>
            <a:r>
              <a:rPr lang="en-US" altLang="ja-JP" sz="2000" b="1" i="1" u="none" dirty="0">
                <a:solidFill>
                  <a:srgbClr val="05508F"/>
                </a:solidFill>
                <a:latin typeface="Lora" panose="02000503000000020004" pitchFamily="2" charset="0"/>
              </a:rPr>
              <a:t>Poincare’ </a:t>
            </a:r>
            <a:r>
              <a:rPr lang="en-US" altLang="ja-JP" sz="2000" u="none" dirty="0">
                <a:solidFill>
                  <a:srgbClr val="05508F"/>
                </a:solidFill>
                <a:latin typeface="Lora" panose="02000503000000020004" pitchFamily="2" charset="0"/>
              </a:rPr>
              <a:t>“</a:t>
            </a:r>
            <a:r>
              <a:rPr lang="en-US" sz="2000" b="1" i="1" u="none" dirty="0">
                <a:solidFill>
                  <a:srgbClr val="05508F"/>
                </a:solidFill>
                <a:latin typeface="Lora" panose="02000503000000020004" pitchFamily="2" charset="0"/>
              </a:rPr>
              <a:t>Hairy-ball theorem</a:t>
            </a:r>
            <a:r>
              <a:rPr lang="en-US" altLang="ja-JP" sz="2000" b="1" i="1" u="none" dirty="0">
                <a:solidFill>
                  <a:srgbClr val="05508F"/>
                </a:solidFill>
                <a:latin typeface="Lora" panose="02000503000000020004" pitchFamily="2" charset="0"/>
              </a:rPr>
              <a:t>”</a:t>
            </a:r>
            <a:r>
              <a:rPr lang="en-US" sz="2000" b="1" i="1" u="none" dirty="0">
                <a:solidFill>
                  <a:srgbClr val="05508F"/>
                </a:solidFill>
                <a:latin typeface="Lora" panose="02000503000000020004" pitchFamily="2" charset="0"/>
              </a:rPr>
              <a:t>: no continuous field tangent to a sphere</a:t>
            </a:r>
          </a:p>
          <a:p>
            <a:r>
              <a:rPr lang="en-US" sz="2000" b="1" i="1" u="none" dirty="0">
                <a:solidFill>
                  <a:srgbClr val="05508F"/>
                </a:solidFill>
                <a:latin typeface="Lora" panose="02000503000000020004" pitchFamily="2" charset="0"/>
              </a:rPr>
              <a:t>unless there is at least upon one </a:t>
            </a:r>
            <a:r>
              <a:rPr lang="en-US" sz="2000" b="1" i="1" u="none">
                <a:solidFill>
                  <a:srgbClr val="05508F"/>
                </a:solidFill>
                <a:latin typeface="Lora" panose="02000503000000020004" pitchFamily="2" charset="0"/>
              </a:rPr>
              <a:t>point            and</a:t>
            </a:r>
          </a:p>
          <a:p>
            <a:r>
              <a:rPr lang="en-US" sz="2000" b="1" i="1">
                <a:solidFill>
                  <a:srgbClr val="05508F"/>
                </a:solidFill>
                <a:latin typeface="Lora" panose="02000503000000020004" pitchFamily="2" charset="0"/>
              </a:rPr>
              <a:t>				     degenerate X-points</a:t>
            </a:r>
            <a:r>
              <a:rPr lang="en-US" sz="2000" b="1" i="1" u="none">
                <a:solidFill>
                  <a:srgbClr val="05508F"/>
                </a:solidFill>
                <a:latin typeface="Lora" panose="02000503000000020004" pitchFamily="2" charset="0"/>
              </a:rPr>
              <a:t>  </a:t>
            </a:r>
            <a:endParaRPr lang="en-US" sz="2000" u="none" dirty="0">
              <a:solidFill>
                <a:srgbClr val="05508F"/>
              </a:solidFill>
              <a:latin typeface="Lora" panose="02000503000000020004" pitchFamily="2" charset="0"/>
            </a:endParaRPr>
          </a:p>
        </p:txBody>
      </p:sp>
      <p:graphicFrame>
        <p:nvGraphicFramePr>
          <p:cNvPr id="12" name="Object 4"/>
          <p:cNvGraphicFramePr>
            <a:graphicFrameLocks noChangeAspect="1"/>
          </p:cNvGraphicFramePr>
          <p:nvPr>
            <p:extLst>
              <p:ext uri="{D42A27DB-BD31-4B8C-83A1-F6EECF244321}">
                <p14:mod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2236680013"/>
              </p:ext>
            </p:extLst>
          </p:nvPr>
        </p:nvGraphicFramePr>
        <p:xfrm>
          <a:off x="4648200" y="991427"/>
          <a:ext cx="679450" cy="354013"/>
        </p:xfrm>
        <a:graphic>
          <a:graphicData uri="http://schemas.openxmlformats.org/presentationml/2006/ole">
            <p:oleObj spid="_x0000_s5781" name="Equation" r:id="rId8" imgW="355600" imgH="177800" progId="Equation.DSMT4">
              <p:embed/>
            </p:oleObj>
          </a:graphicData>
        </a:graphic>
      </p:graphicFrame>
      <p:graphicFrame>
        <p:nvGraphicFramePr>
          <p:cNvPr id="13" name="Object 3"/>
          <p:cNvGraphicFramePr>
            <a:graphicFrameLocks noChangeAspect="1"/>
          </p:cNvGraphicFramePr>
          <p:nvPr>
            <p:extLst>
              <p:ext uri="{D42A27DB-BD31-4B8C-83A1-F6EECF244321}">
                <p14:mod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3715492738"/>
              </p:ext>
            </p:extLst>
          </p:nvPr>
        </p:nvGraphicFramePr>
        <p:xfrm>
          <a:off x="5943600" y="990600"/>
          <a:ext cx="782638" cy="431800"/>
        </p:xfrm>
        <a:graphic>
          <a:graphicData uri="http://schemas.openxmlformats.org/presentationml/2006/ole">
            <p:oleObj spid="_x0000_s5782" name="Equation" r:id="rId9" imgW="406400" imgH="215900" progId="Equation.DSMT4">
              <p:embed/>
            </p:oleObj>
          </a:graphicData>
        </a:graphic>
      </p:graphicFrame>
      <p:sp>
        <p:nvSpPr>
          <p:cNvPr id="14" name="TextBox 12"/>
          <p:cNvSpPr txBox="1">
            <a:spLocks noChangeArrowheads="1"/>
          </p:cNvSpPr>
          <p:nvPr/>
        </p:nvSpPr>
        <p:spPr bwMode="auto">
          <a:xfrm>
            <a:off x="0" y="44485"/>
            <a:ext cx="9110868" cy="523220"/>
          </a:xfrm>
          <a:prstGeom prst="rect">
            <a:avLst/>
          </a:prstGeom>
          <a:noFill/>
          <a:ln w="9525">
            <a:noFill/>
            <a:miter lim="800000"/>
            <a:headEnd/>
            <a:tailEnd/>
          </a:ln>
        </p:spPr>
        <p:txBody>
          <a:bodyPr wrap="square">
            <a:spAutoFit/>
          </a:bodyPr>
          <a:lstStyle/>
          <a:p>
            <a:pPr algn="l">
              <a:defRPr/>
            </a:pPr>
            <a:r>
              <a:rPr lang="en-US" sz="2800" b="1" dirty="0">
                <a:solidFill>
                  <a:srgbClr val="0D6DFB"/>
                </a:solidFill>
                <a:effectLst>
                  <a:outerShdw blurRad="50800" dist="38100" dir="2700000" algn="tl" rotWithShape="0">
                    <a:srgbClr val="000000">
                      <a:alpha val="43000"/>
                    </a:srgbClr>
                  </a:outerShdw>
                </a:effectLst>
                <a:latin typeface="Lora" panose="02000503000000020004" pitchFamily="2" charset="0"/>
                <a:ea typeface="ＭＳ Ｐゴシック" pitchFamily="34" charset="-128"/>
              </a:rPr>
              <a:t>Last Confinement Surface spherical, </a:t>
            </a:r>
            <a:r>
              <a:rPr lang="en-US" sz="2800" b="1" dirty="0">
                <a:solidFill>
                  <a:srgbClr val="FF33CC"/>
                </a:solidFill>
                <a:effectLst>
                  <a:outerShdw blurRad="50800" dist="38100" dir="2700000" algn="tl" rotWithShape="0">
                    <a:srgbClr val="000000">
                      <a:alpha val="43000"/>
                    </a:srgbClr>
                  </a:outerShdw>
                </a:effectLst>
                <a:latin typeface="Lora" panose="02000503000000020004" pitchFamily="2" charset="0"/>
                <a:ea typeface="ＭＳ Ｐゴシック" pitchFamily="34" charset="-128"/>
              </a:rPr>
              <a:t>but Tori inside</a:t>
            </a:r>
          </a:p>
        </p:txBody>
      </p:sp>
      <p:cxnSp>
        <p:nvCxnSpPr>
          <p:cNvPr id="15" name="Straight Arrow Connector 14"/>
          <p:cNvCxnSpPr/>
          <p:nvPr/>
        </p:nvCxnSpPr>
        <p:spPr>
          <a:xfrm flipV="1">
            <a:off x="3738454" y="5257800"/>
            <a:ext cx="4033946" cy="887471"/>
          </a:xfrm>
          <a:prstGeom prst="straightConnector1">
            <a:avLst/>
          </a:prstGeom>
          <a:ln>
            <a:solidFill>
              <a:srgbClr val="FF0000"/>
            </a:solidFill>
            <a:headEnd type="arrow"/>
            <a:tailEnd type="arrow"/>
          </a:ln>
        </p:spPr>
        <p:style>
          <a:lnRef idx="2">
            <a:schemeClr val="accent1"/>
          </a:lnRef>
          <a:fillRef idx="0">
            <a:schemeClr val="accent1"/>
          </a:fillRef>
          <a:effectRef idx="1">
            <a:schemeClr val="accent1"/>
          </a:effectRef>
          <a:fontRef idx="minor">
            <a:schemeClr val="tx1"/>
          </a:fontRef>
        </p:style>
      </p:cxnSp>
      <p:cxnSp>
        <p:nvCxnSpPr>
          <p:cNvPr id="19" name="Straight Arrow Connector 18"/>
          <p:cNvCxnSpPr/>
          <p:nvPr/>
        </p:nvCxnSpPr>
        <p:spPr>
          <a:xfrm>
            <a:off x="6629400" y="1524000"/>
            <a:ext cx="1102132" cy="291114"/>
          </a:xfrm>
          <a:prstGeom prst="straightConnector1">
            <a:avLst/>
          </a:prstGeom>
          <a:ln>
            <a:solidFill>
              <a:srgbClr val="FF0000"/>
            </a:solidFill>
            <a:tailEnd type="arrow"/>
          </a:ln>
        </p:spPr>
        <p:style>
          <a:lnRef idx="2">
            <a:schemeClr val="accent2"/>
          </a:lnRef>
          <a:fillRef idx="0">
            <a:schemeClr val="accent2"/>
          </a:fillRef>
          <a:effectRef idx="1">
            <a:schemeClr val="accent2"/>
          </a:effectRef>
          <a:fontRef idx="minor">
            <a:schemeClr val="tx1"/>
          </a:fontRef>
        </p:style>
      </p:cxn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2341902530"/>
      </p:ext>
    </p:extLst>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4" name="Picture 3"/>
          <p:cNvPicPr/>
          <p:nvPr/>
        </p:nvPicPr>
        <p:blipFill>
          <a:blip r:embed="rId2" cstate="print">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tretch>
            <a:fillRect/>
          </a:stretch>
        </p:blipFill>
        <p:spPr>
          <a:xfrm>
            <a:off x="152400" y="2537413"/>
            <a:ext cx="1239594" cy="2221993"/>
          </a:xfrm>
          <a:prstGeom prst="rect">
            <a:avLst/>
          </a:prstGeom>
        </p:spPr>
      </p:pic>
      <p:pic>
        <p:nvPicPr>
          <p:cNvPr id="5" name="Picture 4"/>
          <p:cNvPicPr/>
          <p:nvPr/>
        </p:nvPicPr>
        <p:blipFill>
          <a:blip r:embed="rId3">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tretch>
            <a:fillRect/>
          </a:stretch>
        </p:blipFill>
        <p:spPr bwMode="auto">
          <a:xfrm>
            <a:off x="1600199" y="1383220"/>
            <a:ext cx="6172200" cy="4864455"/>
          </a:xfrm>
          <a:prstGeom prst="rect">
            <a:avLst/>
          </a:prstGeom>
          <a:noFill/>
          <a:ln>
            <a:noFill/>
          </a:ln>
        </p:spPr>
      </p:pic>
      <p:sp>
        <p:nvSpPr>
          <p:cNvPr id="2" name="Rectangle 1"/>
          <p:cNvSpPr/>
          <p:nvPr/>
        </p:nvSpPr>
        <p:spPr>
          <a:xfrm>
            <a:off x="1298222" y="545068"/>
            <a:ext cx="7848600" cy="369332"/>
          </a:xfrm>
          <a:prstGeom prst="rect">
            <a:avLst/>
          </a:prstGeom>
        </p:spPr>
        <p:txBody>
          <a:bodyPr wrap="square">
            <a:spAutoFit/>
          </a:bodyPr>
          <a:lstStyle/>
          <a:p>
            <a:pPr algn="r"/>
            <a:r>
              <a:rPr lang="en-US" b="1">
                <a:latin typeface="Lora" panose="02000503000000020004" pitchFamily="2" charset="0"/>
              </a:rPr>
              <a:t>The experiment now in Phase-1 is a partial set-up of the final machine</a:t>
            </a:r>
          </a:p>
        </p:txBody>
      </p:sp>
      <p:sp>
        <p:nvSpPr>
          <p:cNvPr id="6" name="Rectangle 5"/>
          <p:cNvSpPr/>
          <p:nvPr/>
        </p:nvSpPr>
        <p:spPr>
          <a:xfrm>
            <a:off x="2057399" y="6211669"/>
            <a:ext cx="3200400" cy="646331"/>
          </a:xfrm>
          <a:prstGeom prst="rect">
            <a:avLst/>
          </a:prstGeom>
        </p:spPr>
        <p:txBody>
          <a:bodyPr wrap="square">
            <a:spAutoFit/>
          </a:bodyPr>
          <a:lstStyle/>
          <a:p>
            <a:pPr eaLnBrk="0" hangingPunct="0"/>
            <a:r>
              <a:rPr lang="en-US" b="1" dirty="0" err="1">
                <a:solidFill>
                  <a:srgbClr val="9D8686"/>
                </a:solidFill>
                <a:latin typeface="Lora" panose="02000503000000020004" pitchFamily="2" charset="0"/>
              </a:rPr>
              <a:t>Centerpost</a:t>
            </a:r>
            <a:r>
              <a:rPr lang="en-US" b="1" dirty="0">
                <a:solidFill>
                  <a:srgbClr val="9D8686"/>
                </a:solidFill>
                <a:latin typeface="Lora" panose="02000503000000020004" pitchFamily="2" charset="0"/>
              </a:rPr>
              <a:t>     </a:t>
            </a:r>
            <a:r>
              <a:rPr lang="en-US" b="1" dirty="0" err="1">
                <a:solidFill>
                  <a:srgbClr val="9D8686"/>
                </a:solidFill>
                <a:latin typeface="Lora" panose="02000503000000020004" pitchFamily="2" charset="0"/>
              </a:rPr>
              <a:t>I</a:t>
            </a:r>
            <a:r>
              <a:rPr lang="en-US" b="1" baseline="-25000" dirty="0" err="1">
                <a:solidFill>
                  <a:srgbClr val="9D8686"/>
                </a:solidFill>
                <a:latin typeface="Lora" panose="02000503000000020004" pitchFamily="2" charset="0"/>
              </a:rPr>
              <a:t>e</a:t>
            </a:r>
            <a:r>
              <a:rPr lang="en-US" b="1" dirty="0">
                <a:solidFill>
                  <a:srgbClr val="9D8686"/>
                </a:solidFill>
                <a:latin typeface="Lora" panose="02000503000000020004" pitchFamily="2" charset="0"/>
              </a:rPr>
              <a:t>  = 10  kA</a:t>
            </a:r>
          </a:p>
          <a:p>
            <a:pPr eaLnBrk="0" hangingPunct="0"/>
            <a:r>
              <a:rPr lang="en-US" b="1" dirty="0">
                <a:solidFill>
                  <a:srgbClr val="E729AD"/>
                </a:solidFill>
                <a:latin typeface="Lora" panose="02000503000000020004" pitchFamily="2" charset="0"/>
              </a:rPr>
              <a:t>…2018 Torus   </a:t>
            </a:r>
            <a:r>
              <a:rPr lang="en-US" b="1" dirty="0">
                <a:solidFill>
                  <a:srgbClr val="FF0000"/>
                </a:solidFill>
                <a:latin typeface="Lora" panose="02000503000000020004" pitchFamily="2" charset="0"/>
              </a:rPr>
              <a:t>I</a:t>
            </a:r>
            <a:r>
              <a:rPr lang="en-US" b="1" baseline="-25000" dirty="0">
                <a:solidFill>
                  <a:srgbClr val="FF0000"/>
                </a:solidFill>
                <a:latin typeface="Lora" panose="02000503000000020004" pitchFamily="2" charset="0"/>
              </a:rPr>
              <a:t>ST</a:t>
            </a:r>
            <a:r>
              <a:rPr lang="en-US" b="1" dirty="0">
                <a:solidFill>
                  <a:srgbClr val="FF0000"/>
                </a:solidFill>
                <a:latin typeface="Lora" panose="02000503000000020004" pitchFamily="2" charset="0"/>
              </a:rPr>
              <a:t>= 7 kA…!</a:t>
            </a:r>
          </a:p>
        </p:txBody>
      </p:sp>
      <p:sp>
        <p:nvSpPr>
          <p:cNvPr id="7" name="Rectangle 6"/>
          <p:cNvSpPr/>
          <p:nvPr/>
        </p:nvSpPr>
        <p:spPr>
          <a:xfrm>
            <a:off x="5029199" y="6211669"/>
            <a:ext cx="2874932" cy="646331"/>
          </a:xfrm>
          <a:prstGeom prst="rect">
            <a:avLst/>
          </a:prstGeom>
        </p:spPr>
        <p:txBody>
          <a:bodyPr wrap="square">
            <a:spAutoFit/>
          </a:bodyPr>
          <a:lstStyle/>
          <a:p>
            <a:pPr eaLnBrk="0" hangingPunct="0"/>
            <a:r>
              <a:rPr lang="en-US" b="1" dirty="0" err="1">
                <a:solidFill>
                  <a:srgbClr val="9D8686"/>
                </a:solidFill>
                <a:latin typeface="Lora" panose="02000503000000020004" pitchFamily="2" charset="0"/>
              </a:rPr>
              <a:t>Centerpost</a:t>
            </a:r>
            <a:r>
              <a:rPr lang="en-US" b="1" dirty="0">
                <a:solidFill>
                  <a:srgbClr val="9D8686"/>
                </a:solidFill>
                <a:latin typeface="Lora" panose="02000503000000020004" pitchFamily="2" charset="0"/>
              </a:rPr>
              <a:t> </a:t>
            </a:r>
            <a:r>
              <a:rPr lang="en-US" b="1" dirty="0" err="1">
                <a:solidFill>
                  <a:srgbClr val="9D8686"/>
                </a:solidFill>
                <a:latin typeface="Lora" panose="02000503000000020004" pitchFamily="2" charset="0"/>
              </a:rPr>
              <a:t>I</a:t>
            </a:r>
            <a:r>
              <a:rPr lang="en-US" b="1" baseline="-25000" dirty="0" err="1">
                <a:solidFill>
                  <a:srgbClr val="9D8686"/>
                </a:solidFill>
                <a:latin typeface="Lora" panose="02000503000000020004" pitchFamily="2" charset="0"/>
              </a:rPr>
              <a:t>e</a:t>
            </a:r>
            <a:r>
              <a:rPr lang="en-US" b="1" baseline="-25000" dirty="0">
                <a:solidFill>
                  <a:srgbClr val="9D8686"/>
                </a:solidFill>
                <a:latin typeface="Lora" panose="02000503000000020004" pitchFamily="2" charset="0"/>
              </a:rPr>
              <a:t>   </a:t>
            </a:r>
            <a:r>
              <a:rPr lang="en-US" b="1" dirty="0">
                <a:solidFill>
                  <a:srgbClr val="9D8686"/>
                </a:solidFill>
                <a:latin typeface="Lora" panose="02000503000000020004" pitchFamily="2" charset="0"/>
              </a:rPr>
              <a:t>=  60 kA</a:t>
            </a:r>
          </a:p>
          <a:p>
            <a:pPr eaLnBrk="0" hangingPunct="0"/>
            <a:r>
              <a:rPr lang="en-US" b="1" dirty="0">
                <a:solidFill>
                  <a:srgbClr val="E729AD"/>
                </a:solidFill>
                <a:latin typeface="Lora" panose="02000503000000020004" pitchFamily="2" charset="0"/>
              </a:rPr>
              <a:t>ST current  I</a:t>
            </a:r>
            <a:r>
              <a:rPr lang="en-US" b="1" baseline="-25000" dirty="0">
                <a:solidFill>
                  <a:srgbClr val="E729AD"/>
                </a:solidFill>
                <a:latin typeface="Lora" panose="02000503000000020004" pitchFamily="2" charset="0"/>
              </a:rPr>
              <a:t>ST</a:t>
            </a:r>
            <a:r>
              <a:rPr lang="en-US" b="1" dirty="0">
                <a:solidFill>
                  <a:srgbClr val="E729AD"/>
                </a:solidFill>
                <a:latin typeface="Lora" panose="02000503000000020004" pitchFamily="2" charset="0"/>
              </a:rPr>
              <a:t>= 240 kA</a:t>
            </a:r>
          </a:p>
        </p:txBody>
      </p:sp>
      <p:sp>
        <p:nvSpPr>
          <p:cNvPr id="8" name="Rectangle 7"/>
          <p:cNvSpPr/>
          <p:nvPr/>
        </p:nvSpPr>
        <p:spPr>
          <a:xfrm>
            <a:off x="0" y="10943"/>
            <a:ext cx="6457793" cy="523220"/>
          </a:xfrm>
          <a:prstGeom prst="rect">
            <a:avLst/>
          </a:prstGeom>
        </p:spPr>
        <p:txBody>
          <a:bodyPr wrap="none">
            <a:spAutoFit/>
          </a:bodyPr>
          <a:lstStyle/>
          <a:p>
            <a:r>
              <a:rPr lang="en-US" sz="2800" b="1" dirty="0">
                <a:solidFill>
                  <a:srgbClr val="0000FF"/>
                </a:solidFill>
                <a:effectLst>
                  <a:outerShdw blurRad="50800" dist="38100" dir="2700000" algn="tl" rotWithShape="0">
                    <a:srgbClr val="000000">
                      <a:alpha val="43000"/>
                    </a:srgbClr>
                  </a:outerShdw>
                </a:effectLst>
                <a:latin typeface="Lora" panose="02000503000000020004" pitchFamily="2" charset="0"/>
              </a:rPr>
              <a:t>Phase-1 &amp; Phase-2 of the experiment</a:t>
            </a:r>
          </a:p>
        </p:txBody>
      </p:sp>
      <p:sp>
        <p:nvSpPr>
          <p:cNvPr id="9" name="TextBox 7"/>
          <p:cNvSpPr txBox="1">
            <a:spLocks noChangeArrowheads="1"/>
          </p:cNvSpPr>
          <p:nvPr/>
        </p:nvSpPr>
        <p:spPr bwMode="auto">
          <a:xfrm>
            <a:off x="2057399" y="990600"/>
            <a:ext cx="2445811" cy="584775"/>
          </a:xfrm>
          <a:prstGeom prst="rect">
            <a:avLst/>
          </a:prstGeom>
          <a:noFill/>
          <a:ln w="9525">
            <a:noFill/>
            <a:miter lim="800000"/>
            <a:headEnd/>
            <a:tailEnd/>
          </a:ln>
        </p:spPr>
        <p:txBody>
          <a:bodyPr wrap="square">
            <a:prstTxWarp prst="textNoShape">
              <a:avLst/>
            </a:prstTxWarp>
            <a:spAutoFit/>
          </a:bodyPr>
          <a:lstStyle/>
          <a:p>
            <a:pPr algn="ctr"/>
            <a:r>
              <a:rPr lang="en-US" sz="1600" b="1" dirty="0">
                <a:solidFill>
                  <a:srgbClr val="9D8686"/>
                </a:solidFill>
                <a:latin typeface="Lora" panose="02000503000000020004" pitchFamily="2" charset="0"/>
                <a:cs typeface="Comic Sans MS"/>
              </a:rPr>
              <a:t>Phase-1</a:t>
            </a:r>
            <a:r>
              <a:rPr lang="en-US" sz="1600" dirty="0">
                <a:solidFill>
                  <a:srgbClr val="660066"/>
                </a:solidFill>
                <a:latin typeface="Lora" panose="02000503000000020004" pitchFamily="2" charset="0"/>
                <a:cs typeface="Comic Sans MS"/>
              </a:rPr>
              <a:t>: </a:t>
            </a:r>
            <a:r>
              <a:rPr lang="en-US" sz="1600" b="1">
                <a:solidFill>
                  <a:srgbClr val="008040"/>
                </a:solidFill>
                <a:latin typeface="Lora" panose="02000503000000020004" pitchFamily="2" charset="0"/>
                <a:cs typeface="Comic Sans MS"/>
              </a:rPr>
              <a:t>8 PF coils </a:t>
            </a:r>
            <a:endParaRPr lang="en-US" sz="1600" b="1" dirty="0">
              <a:solidFill>
                <a:srgbClr val="008040"/>
              </a:solidFill>
              <a:latin typeface="Lora" panose="02000503000000020004" pitchFamily="2" charset="0"/>
              <a:cs typeface="Comic Sans MS"/>
            </a:endParaRPr>
          </a:p>
          <a:p>
            <a:pPr algn="ctr"/>
            <a:r>
              <a:rPr lang="en-US" sz="1600" b="1">
                <a:solidFill>
                  <a:srgbClr val="008040"/>
                </a:solidFill>
                <a:latin typeface="Lora" panose="02000503000000020004" pitchFamily="2" charset="0"/>
                <a:cs typeface="Comic Sans MS"/>
              </a:rPr>
              <a:t>Group-B </a:t>
            </a:r>
            <a:r>
              <a:rPr lang="en-US" sz="1600" b="1" dirty="0">
                <a:solidFill>
                  <a:srgbClr val="008040"/>
                </a:solidFill>
                <a:latin typeface="Lora" panose="02000503000000020004" pitchFamily="2" charset="0"/>
                <a:cs typeface="Comic Sans MS"/>
              </a:rPr>
              <a:t>shaping coils</a:t>
            </a:r>
          </a:p>
        </p:txBody>
      </p:sp>
      <p:sp>
        <p:nvSpPr>
          <p:cNvPr id="10" name="TextBox 8"/>
          <p:cNvSpPr txBox="1">
            <a:spLocks noChangeArrowheads="1"/>
          </p:cNvSpPr>
          <p:nvPr/>
        </p:nvSpPr>
        <p:spPr bwMode="auto">
          <a:xfrm>
            <a:off x="4965374" y="990600"/>
            <a:ext cx="2883225" cy="584775"/>
          </a:xfrm>
          <a:prstGeom prst="rect">
            <a:avLst/>
          </a:prstGeom>
          <a:noFill/>
          <a:ln w="9525">
            <a:noFill/>
            <a:miter lim="800000"/>
            <a:headEnd/>
            <a:tailEnd/>
          </a:ln>
        </p:spPr>
        <p:txBody>
          <a:bodyPr wrap="none">
            <a:prstTxWarp prst="textNoShape">
              <a:avLst/>
            </a:prstTxWarp>
            <a:spAutoFit/>
          </a:bodyPr>
          <a:lstStyle/>
          <a:p>
            <a:r>
              <a:rPr lang="en-US" sz="1600" b="1" dirty="0">
                <a:solidFill>
                  <a:srgbClr val="EB00D9"/>
                </a:solidFill>
                <a:latin typeface="Lora" panose="02000503000000020004" pitchFamily="2" charset="0"/>
                <a:cs typeface="Comic Sans MS"/>
              </a:rPr>
              <a:t>Phase-2</a:t>
            </a:r>
            <a:r>
              <a:rPr lang="en-US" sz="1600" dirty="0">
                <a:solidFill>
                  <a:srgbClr val="EB00D9"/>
                </a:solidFill>
                <a:latin typeface="Lora" panose="02000503000000020004" pitchFamily="2" charset="0"/>
                <a:cs typeface="Comic Sans MS"/>
              </a:rPr>
              <a:t>: </a:t>
            </a:r>
            <a:r>
              <a:rPr lang="en-US" sz="1600" b="1" dirty="0">
                <a:solidFill>
                  <a:srgbClr val="008040"/>
                </a:solidFill>
                <a:latin typeface="Lora" panose="02000503000000020004" pitchFamily="2" charset="0"/>
                <a:cs typeface="Comic Sans MS"/>
              </a:rPr>
              <a:t>8 PF coils </a:t>
            </a:r>
            <a:r>
              <a:rPr lang="en-US" sz="1600" b="1" dirty="0">
                <a:latin typeface="Lora" panose="02000503000000020004" pitchFamily="2" charset="0"/>
                <a:cs typeface="Comic Sans MS"/>
              </a:rPr>
              <a:t>+</a:t>
            </a:r>
            <a:r>
              <a:rPr lang="en-US" sz="1600" b="1" dirty="0">
                <a:solidFill>
                  <a:srgbClr val="FF0000"/>
                </a:solidFill>
                <a:latin typeface="Lora" panose="02000503000000020004" pitchFamily="2" charset="0"/>
                <a:cs typeface="Comic Sans MS"/>
              </a:rPr>
              <a:t> 10 PF </a:t>
            </a:r>
          </a:p>
          <a:p>
            <a:r>
              <a:rPr lang="en-US" sz="1600" b="1" dirty="0">
                <a:solidFill>
                  <a:srgbClr val="FF0000"/>
                </a:solidFill>
                <a:latin typeface="Lora" panose="02000503000000020004" pitchFamily="2" charset="0"/>
                <a:cs typeface="Comic Sans MS"/>
              </a:rPr>
              <a:t>Group-A compressing coils</a:t>
            </a:r>
          </a:p>
        </p:txBody>
      </p:sp>
      <p:sp>
        <p:nvSpPr>
          <p:cNvPr id="11" name="Rectangle 10"/>
          <p:cNvSpPr/>
          <p:nvPr/>
        </p:nvSpPr>
        <p:spPr>
          <a:xfrm>
            <a:off x="7772399" y="2537413"/>
            <a:ext cx="1183914" cy="523220"/>
          </a:xfrm>
          <a:prstGeom prst="rect">
            <a:avLst/>
          </a:prstGeom>
        </p:spPr>
        <p:txBody>
          <a:bodyPr wrap="none">
            <a:spAutoFit/>
          </a:bodyPr>
          <a:lstStyle/>
          <a:p>
            <a:r>
              <a:rPr lang="en-US" sz="1400" b="1">
                <a:solidFill>
                  <a:srgbClr val="06FFFF"/>
                </a:solidFill>
                <a:effectLst>
                  <a:outerShdw blurRad="50800" dist="38100" dir="2700000">
                    <a:srgbClr val="000000"/>
                  </a:outerShdw>
                </a:effectLst>
                <a:latin typeface="Lora" panose="02000503000000020004" pitchFamily="2" charset="0"/>
                <a:cs typeface="Calibri"/>
              </a:rPr>
              <a:t>Gas-puffed </a:t>
            </a:r>
          </a:p>
          <a:p>
            <a:r>
              <a:rPr lang="en-US" sz="1400" b="1">
                <a:solidFill>
                  <a:srgbClr val="06FFFF"/>
                </a:solidFill>
                <a:effectLst>
                  <a:outerShdw blurRad="50800" dist="38100" dir="2700000">
                    <a:srgbClr val="000000"/>
                  </a:outerShdw>
                </a:effectLst>
                <a:latin typeface="Lora" panose="02000503000000020004" pitchFamily="2" charset="0"/>
                <a:cs typeface="Calibri"/>
              </a:rPr>
              <a:t>anode</a:t>
            </a:r>
            <a:endParaRPr lang="en-US" sz="1400"/>
          </a:p>
        </p:txBody>
      </p:sp>
      <p:sp>
        <p:nvSpPr>
          <p:cNvPr id="12" name="Rectangle 11"/>
          <p:cNvSpPr/>
          <p:nvPr/>
        </p:nvSpPr>
        <p:spPr>
          <a:xfrm>
            <a:off x="7620001" y="4495800"/>
            <a:ext cx="1524000" cy="523220"/>
          </a:xfrm>
          <a:prstGeom prst="rect">
            <a:avLst/>
          </a:prstGeom>
        </p:spPr>
        <p:txBody>
          <a:bodyPr wrap="square">
            <a:spAutoFit/>
          </a:bodyPr>
          <a:lstStyle/>
          <a:p>
            <a:pPr algn="r"/>
            <a:r>
              <a:rPr lang="en-US" sz="1400" b="1">
                <a:solidFill>
                  <a:srgbClr val="505256"/>
                </a:solidFill>
                <a:effectLst>
                  <a:outerShdw blurRad="50800" dist="38100" dir="2700000">
                    <a:srgbClr val="FA7124"/>
                  </a:outerShdw>
                </a:effectLst>
                <a:latin typeface="Lora" panose="02000503000000020004" pitchFamily="2" charset="0"/>
                <a:cs typeface="Hei"/>
              </a:rPr>
              <a:t>2900ºC</a:t>
            </a:r>
          </a:p>
          <a:p>
            <a:pPr algn="r"/>
            <a:r>
              <a:rPr lang="en-US" sz="1400" b="1">
                <a:solidFill>
                  <a:srgbClr val="505256"/>
                </a:solidFill>
                <a:effectLst>
                  <a:outerShdw blurRad="50800" dist="38100" dir="2700000">
                    <a:srgbClr val="FA7124"/>
                  </a:outerShdw>
                </a:effectLst>
                <a:latin typeface="Lora" panose="02000503000000020004" pitchFamily="2" charset="0"/>
                <a:cs typeface="Hei"/>
              </a:rPr>
              <a:t>heated cathode </a:t>
            </a:r>
            <a:endParaRPr lang="en-US" sz="1400"/>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3266125382"/>
      </p:ext>
    </p:extLst>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4" name="Picture 3" descr="BobineB_ASG.jpg"/>
          <p:cNvPicPr>
            <a:picLocks noChangeAspect="1"/>
          </p:cNvPicPr>
          <p:nvPr/>
        </p:nvPicPr>
        <p:blipFill>
          <a:blip r:embed="rId2"/>
          <a:stretch>
            <a:fillRect/>
          </a:stretch>
        </p:blipFill>
        <p:spPr>
          <a:xfrm>
            <a:off x="5126457" y="1441283"/>
            <a:ext cx="2798343" cy="1811938"/>
          </a:xfrm>
          <a:prstGeom prst="rect">
            <a:avLst/>
          </a:prstGeom>
          <a:ln w="25400">
            <a:solidFill>
              <a:srgbClr val="00AF6F"/>
            </a:solidFill>
          </a:ln>
        </p:spPr>
      </p:pic>
      <p:sp>
        <p:nvSpPr>
          <p:cNvPr id="7" name="TextBox 6"/>
          <p:cNvSpPr txBox="1"/>
          <p:nvPr/>
        </p:nvSpPr>
        <p:spPr>
          <a:xfrm>
            <a:off x="-5528" y="0"/>
            <a:ext cx="9149528" cy="826508"/>
          </a:xfrm>
          <a:prstGeom prst="rect">
            <a:avLst/>
          </a:prstGeom>
          <a:noFill/>
        </p:spPr>
        <p:txBody>
          <a:bodyPr wrap="square" rtlCol="0">
            <a:spAutoFit/>
          </a:bodyPr>
          <a:lstStyle/>
          <a:p>
            <a:pPr algn="ctr">
              <a:lnSpc>
                <a:spcPts val="3000"/>
              </a:lnSpc>
            </a:pPr>
            <a:r>
              <a:rPr lang="en-US" sz="2400" b="1" dirty="0">
                <a:solidFill>
                  <a:schemeClr val="tx1">
                    <a:lumMod val="65000"/>
                    <a:lumOff val="35000"/>
                  </a:schemeClr>
                </a:solidFill>
                <a:effectLst>
                  <a:outerShdw blurRad="50800" dist="38100" dir="2700000" algn="tl" rotWithShape="0">
                    <a:srgbClr val="000000">
                      <a:alpha val="43000"/>
                    </a:srgbClr>
                  </a:outerShdw>
                </a:effectLst>
                <a:latin typeface="Lora" panose="02000503000000020004" pitchFamily="2" charset="0"/>
              </a:rPr>
              <a:t>The PF coils are composed by 2 sets, each connected in series</a:t>
            </a:r>
          </a:p>
          <a:p>
            <a:pPr algn="ctr">
              <a:lnSpc>
                <a:spcPts val="3000"/>
              </a:lnSpc>
              <a:spcAft>
                <a:spcPts val="600"/>
              </a:spcAft>
            </a:pPr>
            <a:r>
              <a:rPr lang="en-US" b="1" dirty="0">
                <a:solidFill>
                  <a:srgbClr val="00AF6F"/>
                </a:solidFill>
              </a:rPr>
              <a:t>Group B (4+4 coils)</a:t>
            </a:r>
            <a:r>
              <a:rPr lang="en-US" dirty="0">
                <a:solidFill>
                  <a:srgbClr val="00AF6F"/>
                </a:solidFill>
              </a:rPr>
              <a:t>: </a:t>
            </a:r>
            <a:r>
              <a:rPr lang="en-US" dirty="0" err="1">
                <a:solidFill>
                  <a:srgbClr val="00AF6F"/>
                </a:solidFill>
              </a:rPr>
              <a:t>Centerpost</a:t>
            </a:r>
            <a:r>
              <a:rPr lang="en-US" dirty="0">
                <a:solidFill>
                  <a:srgbClr val="00AF6F"/>
                </a:solidFill>
              </a:rPr>
              <a:t> shaping PF coils …</a:t>
            </a:r>
            <a:r>
              <a:rPr lang="en-US" sz="1600" b="1" dirty="0">
                <a:solidFill>
                  <a:srgbClr val="00AF6F"/>
                </a:solidFill>
              </a:rPr>
              <a:t>thick AISI casings (</a:t>
            </a:r>
            <a:r>
              <a:rPr lang="el-GR" sz="1600" b="1" dirty="0">
                <a:solidFill>
                  <a:srgbClr val="00AF6F"/>
                </a:solidFill>
                <a:latin typeface="Times New Roman"/>
                <a:cs typeface="Times New Roman"/>
              </a:rPr>
              <a:t>τ</a:t>
            </a:r>
            <a:r>
              <a:rPr lang="en-US" sz="1600" b="1" dirty="0">
                <a:solidFill>
                  <a:srgbClr val="00AF6F"/>
                </a:solidFill>
                <a:latin typeface="Times New Roman"/>
                <a:cs typeface="Times New Roman"/>
              </a:rPr>
              <a:t> ~ </a:t>
            </a:r>
            <a:r>
              <a:rPr lang="en-US" sz="1600" b="1" dirty="0">
                <a:solidFill>
                  <a:srgbClr val="00AF6F"/>
                </a:solidFill>
              </a:rPr>
              <a:t>2ms),</a:t>
            </a:r>
            <a:r>
              <a:rPr lang="en-US" i="1" dirty="0">
                <a:solidFill>
                  <a:srgbClr val="00AF6F"/>
                </a:solidFill>
              </a:rPr>
              <a:t> now inside machine</a:t>
            </a:r>
          </a:p>
        </p:txBody>
      </p:sp>
      <p:pic>
        <p:nvPicPr>
          <p:cNvPr id="8" name="Picture 7"/>
          <p:cNvPicPr>
            <a:picLocks noChangeAspect="1"/>
          </p:cNvPicPr>
          <p:nvPr/>
        </p:nvPicPr>
        <p:blipFill>
          <a:blip r:embed="rId3">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tretch>
            <a:fillRect/>
          </a:stretch>
        </p:blipFill>
        <p:spPr>
          <a:xfrm>
            <a:off x="755490" y="977907"/>
            <a:ext cx="3886620" cy="4982520"/>
          </a:xfrm>
          <a:prstGeom prst="rect">
            <a:avLst/>
          </a:prstGeom>
        </p:spPr>
      </p:pic>
      <p:sp>
        <p:nvSpPr>
          <p:cNvPr id="10" name="TextBox 5"/>
          <p:cNvSpPr txBox="1">
            <a:spLocks noChangeArrowheads="1"/>
          </p:cNvSpPr>
          <p:nvPr/>
        </p:nvSpPr>
        <p:spPr bwMode="auto">
          <a:xfrm>
            <a:off x="42614" y="489061"/>
            <a:ext cx="9025186" cy="349139"/>
          </a:xfrm>
          <a:prstGeom prst="rect">
            <a:avLst/>
          </a:prstGeom>
          <a:noFill/>
          <a:ln w="28575">
            <a:solidFill>
              <a:srgbClr val="00AF6F"/>
            </a:solidFill>
            <a:miter lim="800000"/>
            <a:headEnd/>
            <a:tailEnd/>
          </a:ln>
        </p:spPr>
        <p:txBody>
          <a:bodyPr wrap="square">
            <a:prstTxWarp prst="textNoShape">
              <a:avLst/>
            </a:prstTxWarp>
            <a:spAutoFit/>
          </a:bodyPr>
          <a:lstStyle/>
          <a:p>
            <a:endParaRPr lang="en-US" sz="1400"/>
          </a:p>
        </p:txBody>
      </p:sp>
      <p:sp>
        <p:nvSpPr>
          <p:cNvPr id="16" name="TextBox 5"/>
          <p:cNvSpPr txBox="1">
            <a:spLocks noChangeArrowheads="1"/>
          </p:cNvSpPr>
          <p:nvPr/>
        </p:nvSpPr>
        <p:spPr bwMode="auto">
          <a:xfrm>
            <a:off x="228600" y="5993274"/>
            <a:ext cx="8729398" cy="349139"/>
          </a:xfrm>
          <a:prstGeom prst="rect">
            <a:avLst/>
          </a:prstGeom>
          <a:noFill/>
          <a:ln w="28575">
            <a:solidFill>
              <a:srgbClr val="FF0000"/>
            </a:solidFill>
            <a:miter lim="800000"/>
            <a:headEnd/>
            <a:tailEnd/>
          </a:ln>
        </p:spPr>
        <p:txBody>
          <a:bodyPr wrap="square">
            <a:prstTxWarp prst="textNoShape">
              <a:avLst/>
            </a:prstTxWarp>
            <a:spAutoFit/>
          </a:bodyPr>
          <a:lstStyle/>
          <a:p>
            <a:endParaRPr lang="en-US" sz="1400"/>
          </a:p>
        </p:txBody>
      </p:sp>
      <p:sp>
        <p:nvSpPr>
          <p:cNvPr id="17" name="TextBox 16"/>
          <p:cNvSpPr txBox="1"/>
          <p:nvPr/>
        </p:nvSpPr>
        <p:spPr>
          <a:xfrm>
            <a:off x="-12052" y="5982325"/>
            <a:ext cx="9156052" cy="723275"/>
          </a:xfrm>
          <a:prstGeom prst="rect">
            <a:avLst/>
          </a:prstGeom>
          <a:noFill/>
        </p:spPr>
        <p:txBody>
          <a:bodyPr wrap="square" rtlCol="0">
            <a:spAutoFit/>
          </a:bodyPr>
          <a:lstStyle/>
          <a:p>
            <a:pPr algn="ctr">
              <a:spcAft>
                <a:spcPts val="600"/>
              </a:spcAft>
            </a:pPr>
            <a:r>
              <a:rPr lang="en-US" b="1" dirty="0">
                <a:solidFill>
                  <a:srgbClr val="FF0000"/>
                </a:solidFill>
                <a:ea typeface="华文细黑"/>
                <a:cs typeface="华文细黑"/>
              </a:rPr>
              <a:t>Group A (5+5 coils): </a:t>
            </a:r>
            <a:r>
              <a:rPr lang="en-US" dirty="0">
                <a:solidFill>
                  <a:srgbClr val="FF0000"/>
                </a:solidFill>
              </a:rPr>
              <a:t>ST compression PF coils …</a:t>
            </a:r>
            <a:r>
              <a:rPr lang="en-US" i="1" dirty="0">
                <a:solidFill>
                  <a:srgbClr val="FF0000"/>
                </a:solidFill>
              </a:rPr>
              <a:t>not yet built, </a:t>
            </a:r>
            <a:r>
              <a:rPr lang="en-US" b="1" i="1" dirty="0">
                <a:solidFill>
                  <a:srgbClr val="FF0000"/>
                </a:solidFill>
              </a:rPr>
              <a:t>but impromptu version in 2019</a:t>
            </a:r>
            <a:endParaRPr lang="en-US" b="1" dirty="0">
              <a:solidFill>
                <a:srgbClr val="FF0000"/>
              </a:solidFill>
              <a:ea typeface="华文细黑"/>
              <a:cs typeface="华文细黑"/>
            </a:endParaRPr>
          </a:p>
          <a:p>
            <a:pPr algn="ctr"/>
            <a:r>
              <a:rPr lang="en-US" b="1" dirty="0">
                <a:solidFill>
                  <a:srgbClr val="FF0000"/>
                </a:solidFill>
              </a:rPr>
              <a:t>As current increase in Group A should be not faster than 20 </a:t>
            </a:r>
            <a:r>
              <a:rPr lang="en-US" b="1" dirty="0" err="1">
                <a:solidFill>
                  <a:srgbClr val="FF0000"/>
                </a:solidFill>
              </a:rPr>
              <a:t>ms</a:t>
            </a:r>
            <a:r>
              <a:rPr lang="en-US" b="1" dirty="0">
                <a:solidFill>
                  <a:srgbClr val="FF0000"/>
                </a:solidFill>
              </a:rPr>
              <a:t>, coils will be similar to Group B </a:t>
            </a:r>
            <a:endParaRPr lang="en-US" dirty="0"/>
          </a:p>
        </p:txBody>
      </p:sp>
      <p:pic>
        <p:nvPicPr>
          <p:cNvPr id="18" name="Picture 17" descr="CoilsB.jpg">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F3C8F4BB-4C45-7A46-926D-D2705B529411}"/>
              </a:ext>
            </a:extLst>
          </p:cNvPr>
          <p:cNvPicPr>
            <a:picLocks noChangeAspect="1"/>
          </p:cNvPicPr>
          <p:nvPr/>
        </p:nvPicPr>
        <p:blipFill>
          <a:blip r:embed="rId4"/>
          <a:stretch>
            <a:fillRect/>
          </a:stretch>
        </p:blipFill>
        <p:spPr>
          <a:xfrm>
            <a:off x="5128079" y="3245377"/>
            <a:ext cx="2796721" cy="2097540"/>
          </a:xfrm>
          <a:prstGeom prst="rect">
            <a:avLst/>
          </a:prstGeom>
          <a:ln w="25400">
            <a:solidFill>
              <a:srgbClr val="00AF6F"/>
            </a:solidFill>
          </a:ln>
        </p:spPr>
      </p:pic>
      <p:sp>
        <p:nvSpPr>
          <p:cNvPr id="19" name="TextBox 18">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8CEBFE98-16F6-8346-B43E-DB12B162C08C}"/>
              </a:ext>
            </a:extLst>
          </p:cNvPr>
          <p:cNvSpPr txBox="1"/>
          <p:nvPr/>
        </p:nvSpPr>
        <p:spPr>
          <a:xfrm>
            <a:off x="5051879" y="5067987"/>
            <a:ext cx="1101071" cy="307777"/>
          </a:xfrm>
          <a:prstGeom prst="rect">
            <a:avLst/>
          </a:prstGeom>
          <a:noFill/>
        </p:spPr>
        <p:txBody>
          <a:bodyPr wrap="none" rtlCol="0">
            <a:spAutoFit/>
          </a:bodyPr>
          <a:lstStyle/>
          <a:p>
            <a:r>
              <a:rPr lang="en-US" sz="1400" b="1" i="1" dirty="0">
                <a:solidFill>
                  <a:schemeClr val="bg1"/>
                </a:solidFill>
                <a:effectLst>
                  <a:outerShdw blurRad="762000" dist="76200" dir="2700000">
                    <a:srgbClr val="000000">
                      <a:alpha val="70000"/>
                    </a:srgbClr>
                  </a:outerShdw>
                </a:effectLst>
              </a:rPr>
              <a:t>ASG Genova</a:t>
            </a:r>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1467763590"/>
      </p:ext>
    </p:extLst>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4" name="Picture 3" descr="TS3-PS_Shift-Tilt.jpg"/>
          <p:cNvPicPr>
            <a:picLocks noChangeAspect="1"/>
          </p:cNvPicPr>
          <p:nvPr/>
        </p:nvPicPr>
        <p:blipFill>
          <a:blip r:embed="rId3">
            <a:clrChange>
              <a:clrFrom>
                <a:srgbClr val="000000"/>
              </a:clrFrom>
              <a:clrTo>
                <a:srgbClr val="000000">
                  <a:alpha val="0"/>
                </a:srgbClr>
              </a:clrTo>
            </a:clrChange>
          </a:blip>
          <a:stretch>
            <a:fillRect/>
          </a:stretch>
        </p:blipFill>
        <p:spPr>
          <a:xfrm>
            <a:off x="41643" y="1265774"/>
            <a:ext cx="3370345" cy="2158150"/>
          </a:xfrm>
          <a:prstGeom prst="rect">
            <a:avLst/>
          </a:prstGeom>
        </p:spPr>
      </p:pic>
      <p:sp>
        <p:nvSpPr>
          <p:cNvPr id="5" name="TextBox 4"/>
          <p:cNvSpPr txBox="1"/>
          <p:nvPr/>
        </p:nvSpPr>
        <p:spPr>
          <a:xfrm>
            <a:off x="261938" y="506038"/>
            <a:ext cx="6694774" cy="646331"/>
          </a:xfrm>
          <a:prstGeom prst="rect">
            <a:avLst/>
          </a:prstGeom>
          <a:noFill/>
        </p:spPr>
        <p:txBody>
          <a:bodyPr wrap="none" rtlCol="0">
            <a:spAutoFit/>
          </a:bodyPr>
          <a:lstStyle/>
          <a:p>
            <a:pPr algn="r">
              <a:spcAft>
                <a:spcPts val="0"/>
              </a:spcAft>
            </a:pPr>
            <a:r>
              <a:rPr lang="en-US" b="1" dirty="0" err="1">
                <a:solidFill>
                  <a:srgbClr val="E217A7"/>
                </a:solidFill>
                <a:cs typeface="Comic Sans MS"/>
              </a:rPr>
              <a:t>Spheromak</a:t>
            </a:r>
            <a:r>
              <a:rPr lang="en-US" b="1" dirty="0">
                <a:solidFill>
                  <a:srgbClr val="E217A7"/>
                </a:solidFill>
                <a:cs typeface="Comic Sans MS"/>
              </a:rPr>
              <a:t> tilt instability </a:t>
            </a:r>
            <a:r>
              <a:rPr lang="en-US" b="1" dirty="0">
                <a:solidFill>
                  <a:schemeClr val="tx2">
                    <a:lumMod val="75000"/>
                  </a:schemeClr>
                </a:solidFill>
                <a:cs typeface="Comic Sans MS"/>
              </a:rPr>
              <a:t>is due to </a:t>
            </a:r>
          </a:p>
          <a:p>
            <a:pPr algn="r">
              <a:spcAft>
                <a:spcPts val="0"/>
              </a:spcAft>
            </a:pPr>
            <a:r>
              <a:rPr lang="en-US" b="1" dirty="0">
                <a:solidFill>
                  <a:srgbClr val="FF0000"/>
                </a:solidFill>
                <a:ea typeface="Times"/>
                <a:cs typeface="Comic Sans MS"/>
              </a:rPr>
              <a:t>dipole of containing field </a:t>
            </a:r>
            <a:r>
              <a:rPr lang="en-US" b="1" dirty="0">
                <a:ea typeface="Times"/>
                <a:cs typeface="Comic Sans MS"/>
              </a:rPr>
              <a:t>opposite to </a:t>
            </a:r>
            <a:r>
              <a:rPr lang="en-US" b="1" dirty="0" err="1">
                <a:solidFill>
                  <a:srgbClr val="E217A7"/>
                </a:solidFill>
                <a:ea typeface="Times"/>
                <a:cs typeface="Comic Sans MS"/>
              </a:rPr>
              <a:t>toroidal</a:t>
            </a:r>
            <a:r>
              <a:rPr lang="en-US" b="1" dirty="0">
                <a:solidFill>
                  <a:srgbClr val="E217A7"/>
                </a:solidFill>
                <a:ea typeface="Times"/>
                <a:cs typeface="Comic Sans MS"/>
              </a:rPr>
              <a:t> plasma current dipole</a:t>
            </a:r>
          </a:p>
        </p:txBody>
      </p:sp>
      <p:sp>
        <p:nvSpPr>
          <p:cNvPr id="6" name="TextBox 5"/>
          <p:cNvSpPr txBox="1"/>
          <p:nvPr/>
        </p:nvSpPr>
        <p:spPr>
          <a:xfrm>
            <a:off x="3225538" y="1708222"/>
            <a:ext cx="4041070" cy="1200329"/>
          </a:xfrm>
          <a:prstGeom prst="rect">
            <a:avLst/>
          </a:prstGeom>
          <a:noFill/>
        </p:spPr>
        <p:txBody>
          <a:bodyPr wrap="square" rtlCol="0">
            <a:spAutoFit/>
          </a:bodyPr>
          <a:lstStyle/>
          <a:p>
            <a:r>
              <a:rPr lang="en-US" b="1" dirty="0">
                <a:solidFill>
                  <a:srgbClr val="FF0000"/>
                </a:solidFill>
                <a:ea typeface="华文细黑"/>
                <a:cs typeface="华文细黑"/>
              </a:rPr>
              <a:t>“Group A” PF coils </a:t>
            </a:r>
            <a:r>
              <a:rPr lang="en-US" b="1" dirty="0">
                <a:ea typeface="华文细黑"/>
                <a:cs typeface="华文细黑"/>
              </a:rPr>
              <a:t>(</a:t>
            </a:r>
            <a:r>
              <a:rPr lang="en-US" b="1" dirty="0">
                <a:solidFill>
                  <a:srgbClr val="FF0000"/>
                </a:solidFill>
                <a:ea typeface="华文细黑"/>
                <a:cs typeface="华文细黑"/>
              </a:rPr>
              <a:t>compression</a:t>
            </a:r>
            <a:r>
              <a:rPr lang="en-US" b="1" dirty="0">
                <a:ea typeface="华文细黑"/>
                <a:cs typeface="华文细黑"/>
              </a:rPr>
              <a:t>)</a:t>
            </a:r>
          </a:p>
          <a:p>
            <a:r>
              <a:rPr lang="en-US" b="1" dirty="0">
                <a:solidFill>
                  <a:srgbClr val="FF0000"/>
                </a:solidFill>
                <a:ea typeface="华文细黑"/>
                <a:cs typeface="华文细黑"/>
              </a:rPr>
              <a:t>dipole </a:t>
            </a:r>
            <a:r>
              <a:rPr lang="en-US" b="1" dirty="0">
                <a:solidFill>
                  <a:srgbClr val="000000"/>
                </a:solidFill>
                <a:ea typeface="华文细黑"/>
                <a:cs typeface="华文细黑"/>
              </a:rPr>
              <a:t> </a:t>
            </a:r>
            <a:r>
              <a:rPr lang="en-US" b="1" dirty="0">
                <a:solidFill>
                  <a:srgbClr val="FF0000"/>
                </a:solidFill>
                <a:ea typeface="华文细黑"/>
                <a:cs typeface="华文细黑"/>
              </a:rPr>
              <a:t>moment </a:t>
            </a:r>
            <a:r>
              <a:rPr lang="en-US" b="1" dirty="0">
                <a:solidFill>
                  <a:srgbClr val="000000"/>
                </a:solidFill>
                <a:ea typeface="华文细黑"/>
                <a:cs typeface="华文细黑"/>
              </a:rPr>
              <a:t>opposes </a:t>
            </a:r>
            <a:r>
              <a:rPr lang="en-US" b="1" dirty="0">
                <a:solidFill>
                  <a:srgbClr val="E217A7"/>
                </a:solidFill>
                <a:ea typeface="华文细黑"/>
                <a:cs typeface="华文细黑"/>
              </a:rPr>
              <a:t>Plasma dipole</a:t>
            </a:r>
          </a:p>
          <a:p>
            <a:r>
              <a:rPr lang="en-US" b="1" dirty="0">
                <a:solidFill>
                  <a:srgbClr val="00C060"/>
                </a:solidFill>
                <a:ea typeface="华文细黑"/>
                <a:cs typeface="华文细黑"/>
              </a:rPr>
              <a:t>“Group B” PF coils </a:t>
            </a:r>
            <a:r>
              <a:rPr lang="en-US" b="1" dirty="0">
                <a:ea typeface="华文细黑"/>
                <a:cs typeface="华文细黑"/>
              </a:rPr>
              <a:t>(</a:t>
            </a:r>
            <a:r>
              <a:rPr lang="en-US" b="1" dirty="0">
                <a:solidFill>
                  <a:srgbClr val="00C060"/>
                </a:solidFill>
                <a:ea typeface="华文细黑"/>
                <a:cs typeface="华文细黑"/>
              </a:rPr>
              <a:t>shaping</a:t>
            </a:r>
            <a:r>
              <a:rPr lang="en-US" b="1" dirty="0">
                <a:ea typeface="华文细黑"/>
                <a:cs typeface="华文细黑"/>
              </a:rPr>
              <a:t>) </a:t>
            </a:r>
            <a:r>
              <a:rPr lang="en-US" b="1" dirty="0">
                <a:solidFill>
                  <a:srgbClr val="00C060"/>
                </a:solidFill>
                <a:ea typeface="华文细黑"/>
                <a:cs typeface="华文细黑"/>
              </a:rPr>
              <a:t>dipole</a:t>
            </a:r>
            <a:endParaRPr lang="en-US" b="1" dirty="0">
              <a:ea typeface="华文细黑"/>
              <a:cs typeface="华文细黑"/>
            </a:endParaRPr>
          </a:p>
          <a:p>
            <a:r>
              <a:rPr lang="en-US" b="1" dirty="0">
                <a:solidFill>
                  <a:srgbClr val="00C060"/>
                </a:solidFill>
                <a:ea typeface="华文细黑"/>
                <a:cs typeface="华文细黑"/>
              </a:rPr>
              <a:t>moment </a:t>
            </a:r>
            <a:r>
              <a:rPr lang="en-US" b="1" dirty="0">
                <a:ea typeface="华文细黑"/>
                <a:cs typeface="华文细黑"/>
              </a:rPr>
              <a:t>aligned to </a:t>
            </a:r>
            <a:r>
              <a:rPr lang="en-US" b="1" dirty="0">
                <a:solidFill>
                  <a:srgbClr val="E217A7"/>
                </a:solidFill>
                <a:ea typeface="华文细黑"/>
                <a:cs typeface="华文细黑"/>
              </a:rPr>
              <a:t>Plasma dipole</a:t>
            </a:r>
          </a:p>
        </p:txBody>
      </p:sp>
      <p:pic>
        <p:nvPicPr>
          <p:cNvPr id="3" name="Tilt.wmv">
            <a:hlinkClick r:id="" action="ppaction://media"/>
          </p:cNvPr>
          <p:cNvPicPr/>
          <p:nvPr>
            <a:videoFile r:link="rId1"/>
            <p:extLst>
              <p:ext uri="{DAA4B4D4-6D71-4841-9C94-3DE7FCFB9230}">
                <p14:media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r:embed="rId4"/>
              </p:ext>
            </p:extLst>
          </p:nvPr>
        </p:nvPicPr>
        <p:blipFill>
          <a:blip r:embed="rId5"/>
          <a:stretch>
            <a:fillRect/>
          </a:stretch>
        </p:blipFill>
        <p:spPr>
          <a:xfrm>
            <a:off x="7109708" y="1200510"/>
            <a:ext cx="2009903" cy="2344887"/>
          </a:xfrm>
          <a:prstGeom prst="rect">
            <a:avLst/>
          </a:prstGeom>
        </p:spPr>
      </p:pic>
      <p:pic>
        <p:nvPicPr>
          <p:cNvPr id="7" name="Picture 6" descr="PS-to-TS3.jpg"/>
          <p:cNvPicPr>
            <a:picLocks noChangeAspect="1"/>
          </p:cNvPicPr>
          <p:nvPr/>
        </p:nvPicPr>
        <p:blipFill>
          <a:blip r:embed="rId6"/>
          <a:stretch>
            <a:fillRect/>
          </a:stretch>
        </p:blipFill>
        <p:spPr>
          <a:xfrm>
            <a:off x="434266" y="4068132"/>
            <a:ext cx="5280734" cy="2779589"/>
          </a:xfrm>
          <a:prstGeom prst="rect">
            <a:avLst/>
          </a:prstGeom>
        </p:spPr>
      </p:pic>
      <p:sp>
        <p:nvSpPr>
          <p:cNvPr id="9" name="TextBox 8"/>
          <p:cNvSpPr txBox="1"/>
          <p:nvPr/>
        </p:nvSpPr>
        <p:spPr>
          <a:xfrm>
            <a:off x="273278" y="3578253"/>
            <a:ext cx="8597225" cy="400110"/>
          </a:xfrm>
          <a:prstGeom prst="rect">
            <a:avLst/>
          </a:prstGeom>
          <a:noFill/>
        </p:spPr>
        <p:txBody>
          <a:bodyPr wrap="none" rtlCol="0">
            <a:spAutoFit/>
          </a:bodyPr>
          <a:lstStyle/>
          <a:p>
            <a:pPr lvl="0" algn="just"/>
            <a:r>
              <a:rPr lang="en-GB" sz="2000" b="1" cap="all" dirty="0">
                <a:solidFill>
                  <a:srgbClr val="EE2E96"/>
                </a:solidFill>
                <a:effectLst>
                  <a:outerShdw blurRad="50800" dist="38100" dir="2700000" algn="tl" rotWithShape="0">
                    <a:srgbClr val="000000">
                      <a:alpha val="43000"/>
                    </a:srgbClr>
                  </a:outerShdw>
                </a:effectLst>
                <a:cs typeface="Comic Sans MS"/>
              </a:rPr>
              <a:t>disk-shaped ELECTRODE-FACING plasma GUARANTEES ideal MHD stability</a:t>
            </a:r>
            <a:endParaRPr lang="en-US" sz="2000" b="1" cap="all" dirty="0">
              <a:solidFill>
                <a:srgbClr val="EE2E96"/>
              </a:solidFill>
              <a:effectLst>
                <a:outerShdw blurRad="50800" dist="38100" dir="2700000" algn="tl" rotWithShape="0">
                  <a:srgbClr val="000000">
                    <a:alpha val="43000"/>
                  </a:srgbClr>
                </a:outerShdw>
              </a:effectLst>
              <a:cs typeface="Comic Sans MS"/>
            </a:endParaRPr>
          </a:p>
        </p:txBody>
      </p:sp>
      <p:sp>
        <p:nvSpPr>
          <p:cNvPr id="10" name="TextBox 9"/>
          <p:cNvSpPr txBox="1"/>
          <p:nvPr/>
        </p:nvSpPr>
        <p:spPr>
          <a:xfrm>
            <a:off x="5105196" y="4189606"/>
            <a:ext cx="3703031" cy="2308324"/>
          </a:xfrm>
          <a:prstGeom prst="rect">
            <a:avLst/>
          </a:prstGeom>
          <a:noFill/>
        </p:spPr>
        <p:txBody>
          <a:bodyPr wrap="square" rtlCol="0">
            <a:spAutoFit/>
          </a:bodyPr>
          <a:lstStyle/>
          <a:p>
            <a:pPr algn="r"/>
            <a:r>
              <a:rPr lang="en-US" b="1" dirty="0">
                <a:effectLst>
                  <a:outerShdw blurRad="50800" dist="38100" dir="2700000" algn="tl" rotWithShape="0">
                    <a:srgbClr val="000000">
                      <a:alpha val="43000"/>
                    </a:srgbClr>
                  </a:outerShdw>
                </a:effectLst>
              </a:rPr>
              <a:t>Cutting shorter &amp; shorter</a:t>
            </a:r>
          </a:p>
          <a:p>
            <a:pPr algn="r"/>
            <a:r>
              <a:rPr lang="en-US" b="1" dirty="0">
                <a:effectLst>
                  <a:outerShdw blurRad="50800" dist="38100" dir="2700000" algn="tl" rotWithShape="0">
                    <a:srgbClr val="000000">
                      <a:alpha val="43000"/>
                    </a:srgbClr>
                  </a:outerShdw>
                </a:effectLst>
              </a:rPr>
              <a:t>the Plasma </a:t>
            </a:r>
            <a:r>
              <a:rPr lang="en-US" b="1" dirty="0" err="1">
                <a:effectLst>
                  <a:outerShdw blurRad="50800" dist="38100" dir="2700000" algn="tl" rotWithShape="0">
                    <a:srgbClr val="000000">
                      <a:alpha val="43000"/>
                    </a:srgbClr>
                  </a:outerShdw>
                </a:effectLst>
              </a:rPr>
              <a:t>Centerpost</a:t>
            </a:r>
            <a:endParaRPr lang="en-US" b="1" dirty="0">
              <a:effectLst>
                <a:outerShdw blurRad="50800" dist="38100" dir="2700000" algn="tl" rotWithShape="0">
                  <a:srgbClr val="000000">
                    <a:alpha val="43000"/>
                  </a:srgbClr>
                </a:outerShdw>
              </a:effectLst>
            </a:endParaRPr>
          </a:p>
          <a:p>
            <a:pPr algn="r"/>
            <a:r>
              <a:rPr lang="en-US" b="1" dirty="0">
                <a:effectLst>
                  <a:outerShdw blurRad="50800" dist="38100" dir="2700000" algn="tl" rotWithShape="0">
                    <a:srgbClr val="000000">
                      <a:alpha val="43000"/>
                    </a:srgbClr>
                  </a:outerShdw>
                </a:effectLst>
              </a:rPr>
              <a:t>PROTO-SPHERA at current</a:t>
            </a:r>
          </a:p>
          <a:p>
            <a:pPr algn="r"/>
            <a:r>
              <a:rPr lang="en-US" b="1" dirty="0">
                <a:effectLst>
                  <a:outerShdw blurRad="50800" dist="38100" dir="2700000" algn="tl" rotWithShape="0">
                    <a:srgbClr val="000000">
                      <a:alpha val="43000"/>
                    </a:srgbClr>
                  </a:outerShdw>
                </a:effectLst>
              </a:rPr>
              <a:t>of 120 kA inside Torus</a:t>
            </a:r>
          </a:p>
          <a:p>
            <a:pPr algn="r"/>
            <a:r>
              <a:rPr lang="en-US" b="1" dirty="0">
                <a:effectLst>
                  <a:outerShdw blurRad="50800" dist="38100" dir="2700000" algn="tl" rotWithShape="0">
                    <a:srgbClr val="000000">
                      <a:alpha val="43000"/>
                    </a:srgbClr>
                  </a:outerShdw>
                </a:effectLst>
              </a:rPr>
              <a:t>gets destabilized;</a:t>
            </a:r>
          </a:p>
          <a:p>
            <a:pPr algn="r"/>
            <a:r>
              <a:rPr lang="en-US" b="1" dirty="0">
                <a:effectLst>
                  <a:outerShdw blurRad="50800" dist="38100" dir="2700000" algn="tl" rotWithShape="0">
                    <a:srgbClr val="000000">
                      <a:alpha val="43000"/>
                    </a:srgbClr>
                  </a:outerShdw>
                </a:effectLst>
              </a:rPr>
              <a:t>in absence of any cutting</a:t>
            </a:r>
          </a:p>
          <a:p>
            <a:pPr algn="r"/>
            <a:r>
              <a:rPr lang="en-US" b="1" dirty="0">
                <a:effectLst>
                  <a:outerShdw blurRad="50800" dist="38100" dir="2700000" algn="tl" rotWithShape="0">
                    <a:srgbClr val="000000">
                      <a:alpha val="43000"/>
                    </a:srgbClr>
                  </a:outerShdw>
                </a:effectLst>
              </a:rPr>
              <a:t>its stability extends to current</a:t>
            </a:r>
          </a:p>
          <a:p>
            <a:pPr algn="r"/>
            <a:r>
              <a:rPr lang="en-US" b="1" dirty="0">
                <a:effectLst>
                  <a:outerShdw blurRad="50800" dist="38100" dir="2700000" algn="tl" rotWithShape="0">
                    <a:srgbClr val="000000">
                      <a:alpha val="43000"/>
                    </a:srgbClr>
                  </a:outerShdw>
                </a:effectLst>
              </a:rPr>
              <a:t>of 240 kA inside Torus </a:t>
            </a:r>
          </a:p>
        </p:txBody>
      </p:sp>
      <p:sp>
        <p:nvSpPr>
          <p:cNvPr id="11" name="TextBox 10"/>
          <p:cNvSpPr txBox="1"/>
          <p:nvPr/>
        </p:nvSpPr>
        <p:spPr>
          <a:xfrm>
            <a:off x="1600200" y="3845847"/>
            <a:ext cx="4020280" cy="307777"/>
          </a:xfrm>
          <a:prstGeom prst="rect">
            <a:avLst/>
          </a:prstGeom>
          <a:noFill/>
        </p:spPr>
        <p:txBody>
          <a:bodyPr wrap="square" rtlCol="0">
            <a:spAutoFit/>
          </a:bodyPr>
          <a:lstStyle/>
          <a:p>
            <a:r>
              <a:rPr lang="en-US" altLang="zh-CN" sz="1400" b="1" dirty="0">
                <a:solidFill>
                  <a:srgbClr val="008000"/>
                </a:solidFill>
                <a:ea typeface="华文细黑"/>
                <a:cs typeface="华文细黑"/>
              </a:rPr>
              <a:t>	</a:t>
            </a:r>
            <a:r>
              <a:rPr lang="en-US" altLang="zh-CN" sz="1200" b="1" dirty="0">
                <a:solidFill>
                  <a:srgbClr val="008000"/>
                </a:solidFill>
                <a:ea typeface="华文细黑"/>
                <a:cs typeface="华文细黑"/>
              </a:rPr>
              <a:t>Stable </a:t>
            </a:r>
            <a:r>
              <a:rPr lang="en-US" sz="1200" b="1" dirty="0">
                <a:solidFill>
                  <a:srgbClr val="008000"/>
                </a:solidFill>
                <a:ea typeface="华文细黑"/>
                <a:cs typeface="华文细黑"/>
              </a:rPr>
              <a:t>←  </a:t>
            </a:r>
            <a:r>
              <a:rPr lang="en-US" sz="1200" b="1" dirty="0">
                <a:solidFill>
                  <a:srgbClr val="FF0000"/>
                </a:solidFill>
                <a:ea typeface="华文细黑"/>
                <a:cs typeface="华文细黑"/>
              </a:rPr>
              <a:t>→</a:t>
            </a:r>
            <a:r>
              <a:rPr lang="en-US" sz="1200" b="1" dirty="0">
                <a:ea typeface="华文细黑"/>
                <a:cs typeface="华文细黑"/>
              </a:rPr>
              <a:t> </a:t>
            </a:r>
            <a:r>
              <a:rPr lang="en-US" altLang="zh-CN" sz="1200" b="1" dirty="0">
                <a:solidFill>
                  <a:srgbClr val="FF0000"/>
                </a:solidFill>
                <a:ea typeface="华文细黑"/>
                <a:cs typeface="华文细黑"/>
              </a:rPr>
              <a:t>Unstable</a:t>
            </a:r>
            <a:endParaRPr lang="en-US" sz="1200" b="1" dirty="0">
              <a:solidFill>
                <a:srgbClr val="FF0000"/>
              </a:solidFill>
              <a:ea typeface="华文细黑"/>
              <a:cs typeface="华文细黑"/>
            </a:endParaRPr>
          </a:p>
        </p:txBody>
      </p:sp>
      <p:cxnSp>
        <p:nvCxnSpPr>
          <p:cNvPr id="12" name="Straight Connector 11"/>
          <p:cNvCxnSpPr/>
          <p:nvPr/>
        </p:nvCxnSpPr>
        <p:spPr>
          <a:xfrm>
            <a:off x="3200400" y="3978363"/>
            <a:ext cx="0" cy="2851077"/>
          </a:xfrm>
          <a:prstGeom prst="line">
            <a:avLst/>
          </a:prstGeom>
          <a:ln>
            <a:solidFill>
              <a:srgbClr val="17375E"/>
            </a:solidFill>
          </a:ln>
        </p:spPr>
        <p:style>
          <a:lnRef idx="2">
            <a:schemeClr val="accent1"/>
          </a:lnRef>
          <a:fillRef idx="0">
            <a:schemeClr val="accent1"/>
          </a:fillRef>
          <a:effectRef idx="1">
            <a:schemeClr val="accent1"/>
          </a:effectRef>
          <a:fontRef idx="minor">
            <a:schemeClr val="tx1"/>
          </a:fontRef>
        </p:style>
      </p:cxnSp>
      <p:sp>
        <p:nvSpPr>
          <p:cNvPr id="13" name="Rectangle 12"/>
          <p:cNvSpPr/>
          <p:nvPr/>
        </p:nvSpPr>
        <p:spPr>
          <a:xfrm>
            <a:off x="119612" y="48974"/>
            <a:ext cx="5865708" cy="523220"/>
          </a:xfrm>
          <a:prstGeom prst="rect">
            <a:avLst/>
          </a:prstGeom>
        </p:spPr>
        <p:txBody>
          <a:bodyPr wrap="none">
            <a:spAutoFit/>
          </a:bodyPr>
          <a:lstStyle/>
          <a:p>
            <a:r>
              <a:rPr lang="en-US" sz="2800" b="1" dirty="0">
                <a:solidFill>
                  <a:srgbClr val="FF0000"/>
                </a:solidFill>
                <a:effectLst>
                  <a:outerShdw blurRad="50800" dist="38100" dir="2700000" algn="tl" rotWithShape="0">
                    <a:srgbClr val="000000">
                      <a:alpha val="43000"/>
                    </a:srgbClr>
                  </a:outerShdw>
                </a:effectLst>
              </a:rPr>
              <a:t>Ideal MHD stability of PROTO-SPHERA</a:t>
            </a:r>
          </a:p>
        </p:txBody>
      </p:sp>
      <p:pic>
        <p:nvPicPr>
          <p:cNvPr id="17" name="Picture 11" descr="gun2.jpg                                                       0002DA0AAlladio-HD1                    C16FCCF9:"/>
          <p:cNvPicPr>
            <a:picLocks noChangeAspect="1" noChangeArrowheads="1"/>
          </p:cNvPicPr>
          <p:nvPr/>
        </p:nvPicPr>
        <p:blipFill>
          <a:blip r:embed="rId7"/>
          <a:srcRect/>
          <a:stretch>
            <a:fillRect/>
          </a:stretch>
        </p:blipFill>
        <p:spPr bwMode="auto">
          <a:xfrm>
            <a:off x="7366367" y="80200"/>
            <a:ext cx="726632" cy="877714"/>
          </a:xfrm>
          <a:prstGeom prst="rect">
            <a:avLst/>
          </a:prstGeom>
          <a:noFill/>
          <a:ln w="9525">
            <a:noFill/>
            <a:miter lim="800000"/>
            <a:headEnd/>
            <a:tailEnd/>
          </a:ln>
        </p:spPr>
      </p:pic>
      <p:pic>
        <p:nvPicPr>
          <p:cNvPr id="18" name="Picture 18" descr="gun4.jpg                                                       0002DA0AAlladio-HD1                    C16FCCF9:"/>
          <p:cNvPicPr>
            <a:picLocks noChangeAspect="1" noChangeArrowheads="1"/>
          </p:cNvPicPr>
          <p:nvPr/>
        </p:nvPicPr>
        <p:blipFill>
          <a:blip r:embed="rId8"/>
          <a:srcRect/>
          <a:stretch>
            <a:fillRect/>
          </a:stretch>
        </p:blipFill>
        <p:spPr bwMode="auto">
          <a:xfrm>
            <a:off x="8052945" y="22086"/>
            <a:ext cx="848109" cy="913742"/>
          </a:xfrm>
          <a:prstGeom prst="rect">
            <a:avLst/>
          </a:prstGeom>
          <a:noFill/>
          <a:ln w="9525">
            <a:noFill/>
            <a:miter lim="800000"/>
            <a:headEnd/>
            <a:tailEnd/>
          </a:ln>
        </p:spPr>
      </p:pic>
      <p:cxnSp>
        <p:nvCxnSpPr>
          <p:cNvPr id="19" name="Straight Connector 18"/>
          <p:cNvCxnSpPr/>
          <p:nvPr/>
        </p:nvCxnSpPr>
        <p:spPr>
          <a:xfrm>
            <a:off x="7366367" y="73212"/>
            <a:ext cx="1435828" cy="799221"/>
          </a:xfrm>
          <a:prstGeom prst="line">
            <a:avLst/>
          </a:prstGeom>
          <a:ln>
            <a:solidFill>
              <a:srgbClr val="FF0000"/>
            </a:solidFill>
          </a:ln>
        </p:spPr>
        <p:style>
          <a:lnRef idx="2">
            <a:schemeClr val="accent1"/>
          </a:lnRef>
          <a:fillRef idx="0">
            <a:schemeClr val="accent1"/>
          </a:fillRef>
          <a:effectRef idx="1">
            <a:schemeClr val="accent1"/>
          </a:effectRef>
          <a:fontRef idx="minor">
            <a:schemeClr val="tx1"/>
          </a:fontRef>
        </p:style>
      </p:cxnSp>
      <p:sp>
        <p:nvSpPr>
          <p:cNvPr id="20" name="TextBox 19"/>
          <p:cNvSpPr txBox="1"/>
          <p:nvPr/>
        </p:nvSpPr>
        <p:spPr>
          <a:xfrm>
            <a:off x="7457833" y="891656"/>
            <a:ext cx="1289147" cy="307777"/>
          </a:xfrm>
          <a:prstGeom prst="rect">
            <a:avLst/>
          </a:prstGeom>
          <a:noFill/>
        </p:spPr>
        <p:txBody>
          <a:bodyPr wrap="none" rtlCol="0">
            <a:spAutoFit/>
          </a:bodyPr>
          <a:lstStyle/>
          <a:p>
            <a:r>
              <a:rPr lang="en-US" sz="1400" b="1" dirty="0">
                <a:solidFill>
                  <a:srgbClr val="FF0000"/>
                </a:solidFill>
              </a:rPr>
              <a:t>No </a:t>
            </a:r>
            <a:r>
              <a:rPr lang="en-US" sz="1400" b="1" dirty="0" err="1">
                <a:solidFill>
                  <a:srgbClr val="FF0000"/>
                </a:solidFill>
              </a:rPr>
              <a:t>Spheromak</a:t>
            </a:r>
            <a:endParaRPr lang="en-US" sz="1400" b="1" dirty="0">
              <a:solidFill>
                <a:srgbClr val="FF0000"/>
              </a:solidFill>
            </a:endParaRPr>
          </a:p>
        </p:txBody>
      </p:sp>
      <p:cxnSp>
        <p:nvCxnSpPr>
          <p:cNvPr id="21" name="Straight Connector 20"/>
          <p:cNvCxnSpPr/>
          <p:nvPr/>
        </p:nvCxnSpPr>
        <p:spPr>
          <a:xfrm flipV="1">
            <a:off x="7366367" y="80200"/>
            <a:ext cx="1468957" cy="877714"/>
          </a:xfrm>
          <a:prstGeom prst="line">
            <a:avLst/>
          </a:prstGeom>
          <a:ln>
            <a:solidFill>
              <a:srgbClr val="FF0000"/>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33230555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34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repeatCount="indefinite" fill="remove"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643689" y="615809"/>
            <a:ext cx="4350619" cy="3653780"/>
          </a:xfrm>
          <a:prstGeom prst="rect">
            <a:avLst/>
          </a:prstGeom>
        </p:spPr>
      </p:pic>
      <p:pic>
        <p:nvPicPr>
          <p:cNvPr id="3" name="Picture 2"/>
          <p:cNvPicPr>
            <a:picLocks noChangeAspect="1"/>
          </p:cNvPicPr>
          <p:nvPr/>
        </p:nvPicPr>
        <p:blipFill>
          <a:blip r:embed="rId3"/>
          <a:stretch>
            <a:fillRect/>
          </a:stretch>
        </p:blipFill>
        <p:spPr>
          <a:xfrm>
            <a:off x="3140980" y="4813580"/>
            <a:ext cx="3180101" cy="1873209"/>
          </a:xfrm>
          <a:prstGeom prst="rect">
            <a:avLst/>
          </a:prstGeom>
        </p:spPr>
      </p:pic>
      <p:sp>
        <p:nvSpPr>
          <p:cNvPr id="4" name="TextBox 3"/>
          <p:cNvSpPr txBox="1"/>
          <p:nvPr/>
        </p:nvSpPr>
        <p:spPr>
          <a:xfrm>
            <a:off x="2819400" y="4466335"/>
            <a:ext cx="3623108" cy="369332"/>
          </a:xfrm>
          <a:prstGeom prst="rect">
            <a:avLst/>
          </a:prstGeom>
          <a:noFill/>
        </p:spPr>
        <p:txBody>
          <a:bodyPr wrap="none" rtlCol="0">
            <a:spAutoFit/>
          </a:bodyPr>
          <a:lstStyle/>
          <a:p>
            <a:r>
              <a:rPr lang="en-US" b="1" dirty="0">
                <a:solidFill>
                  <a:srgbClr val="505256"/>
                </a:solidFill>
                <a:effectLst>
                  <a:outerShdw blurRad="50800" dist="38100" dir="2700000">
                    <a:srgbClr val="FA7124"/>
                  </a:outerShdw>
                </a:effectLst>
                <a:latin typeface="Lora" panose="02000503000000020004" pitchFamily="2" charset="0"/>
                <a:cs typeface="Hei"/>
              </a:rPr>
              <a:t>Down: 3000º K heated cathode </a:t>
            </a:r>
          </a:p>
        </p:txBody>
      </p:sp>
      <p:sp>
        <p:nvSpPr>
          <p:cNvPr id="5" name="TextBox 4"/>
          <p:cNvSpPr txBox="1"/>
          <p:nvPr/>
        </p:nvSpPr>
        <p:spPr>
          <a:xfrm>
            <a:off x="3031483" y="4769106"/>
            <a:ext cx="3311684" cy="523220"/>
          </a:xfrm>
          <a:prstGeom prst="rect">
            <a:avLst/>
          </a:prstGeom>
          <a:noFill/>
        </p:spPr>
        <p:txBody>
          <a:bodyPr wrap="square" rtlCol="0">
            <a:spAutoFit/>
          </a:bodyPr>
          <a:lstStyle/>
          <a:p>
            <a:pPr algn="ctr"/>
            <a:r>
              <a:rPr lang="en-US" sz="1400" b="1" dirty="0">
                <a:solidFill>
                  <a:srgbClr val="FFFFFF"/>
                </a:solidFill>
                <a:effectLst>
                  <a:outerShdw blurRad="38100" dist="63500" dir="2700000">
                    <a:srgbClr val="FA7124"/>
                  </a:outerShdw>
                </a:effectLst>
                <a:latin typeface="Lora" panose="02000503000000020004" pitchFamily="2" charset="0"/>
                <a:cs typeface="Calibri"/>
              </a:rPr>
              <a:t>Phase-1 (present) cathode</a:t>
            </a:r>
          </a:p>
          <a:p>
            <a:pPr algn="ctr"/>
            <a:r>
              <a:rPr lang="en-US" sz="1400" b="1" dirty="0">
                <a:solidFill>
                  <a:srgbClr val="FFFFFF"/>
                </a:solidFill>
                <a:effectLst>
                  <a:outerShdw blurRad="38100" dist="63500" dir="2700000">
                    <a:srgbClr val="FA7124"/>
                  </a:outerShdw>
                </a:effectLst>
                <a:latin typeface="Lora" panose="02000503000000020004" pitchFamily="2" charset="0"/>
                <a:cs typeface="Calibri"/>
              </a:rPr>
              <a:t>(54  = 18 x 3  W emitters): aim 10 kA</a:t>
            </a:r>
          </a:p>
        </p:txBody>
      </p:sp>
      <p:sp>
        <p:nvSpPr>
          <p:cNvPr id="6" name="TextBox 5"/>
          <p:cNvSpPr txBox="1"/>
          <p:nvPr/>
        </p:nvSpPr>
        <p:spPr>
          <a:xfrm>
            <a:off x="3080215" y="6152915"/>
            <a:ext cx="3311684" cy="523220"/>
          </a:xfrm>
          <a:prstGeom prst="rect">
            <a:avLst/>
          </a:prstGeom>
          <a:noFill/>
        </p:spPr>
        <p:txBody>
          <a:bodyPr wrap="square" rtlCol="0">
            <a:spAutoFit/>
          </a:bodyPr>
          <a:lstStyle/>
          <a:p>
            <a:pPr algn="ctr"/>
            <a:r>
              <a:rPr lang="en-US" sz="1400" dirty="0">
                <a:solidFill>
                  <a:srgbClr val="FFFFFF"/>
                </a:solidFill>
                <a:effectLst>
                  <a:outerShdw blurRad="50800" dist="63500" dir="2700000">
                    <a:srgbClr val="FA7124">
                      <a:alpha val="98000"/>
                    </a:srgbClr>
                  </a:outerShdw>
                </a:effectLst>
                <a:latin typeface="Lora" panose="02000503000000020004" pitchFamily="2" charset="0"/>
                <a:cs typeface="Hei"/>
              </a:rPr>
              <a:t>Phase-2 cathode, 6 x Phase-1</a:t>
            </a:r>
          </a:p>
          <a:p>
            <a:pPr algn="ctr"/>
            <a:r>
              <a:rPr lang="en-US" sz="1400" dirty="0">
                <a:solidFill>
                  <a:srgbClr val="FFFFFF"/>
                </a:solidFill>
                <a:effectLst>
                  <a:outerShdw blurRad="50800" dist="63500" dir="2700000">
                    <a:srgbClr val="FA7124">
                      <a:alpha val="98000"/>
                    </a:srgbClr>
                  </a:outerShdw>
                </a:effectLst>
                <a:latin typeface="Lora" panose="02000503000000020004" pitchFamily="2" charset="0"/>
                <a:cs typeface="Hei"/>
              </a:rPr>
              <a:t>(324 = 108 x 3 W emitters): aim 60 kA</a:t>
            </a:r>
          </a:p>
        </p:txBody>
      </p:sp>
      <p:sp>
        <p:nvSpPr>
          <p:cNvPr id="7" name="Lightning Bolt 6"/>
          <p:cNvSpPr/>
          <p:nvPr/>
        </p:nvSpPr>
        <p:spPr>
          <a:xfrm rot="1179371">
            <a:off x="4250038" y="2750582"/>
            <a:ext cx="1325789" cy="2636385"/>
          </a:xfrm>
          <a:prstGeom prst="lightningBolt">
            <a:avLst/>
          </a:prstGeom>
          <a:solidFill>
            <a:srgbClr val="3366FF">
              <a:alpha val="34000"/>
            </a:srgbClr>
          </a:solidFill>
          <a:ln>
            <a:solidFill>
              <a:schemeClr val="accent1">
                <a:shade val="95000"/>
                <a:satMod val="105000"/>
              </a:schemeClr>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 name="TextBox 7"/>
          <p:cNvSpPr txBox="1"/>
          <p:nvPr/>
        </p:nvSpPr>
        <p:spPr>
          <a:xfrm>
            <a:off x="3169613" y="609600"/>
            <a:ext cx="3308726" cy="369332"/>
          </a:xfrm>
          <a:prstGeom prst="rect">
            <a:avLst/>
          </a:prstGeom>
          <a:noFill/>
        </p:spPr>
        <p:txBody>
          <a:bodyPr wrap="none" rtlCol="0">
            <a:spAutoFit/>
          </a:bodyPr>
          <a:lstStyle/>
          <a:p>
            <a:pPr algn="ctr"/>
            <a:r>
              <a:rPr lang="en-US" b="1" dirty="0">
                <a:solidFill>
                  <a:srgbClr val="06FFFF"/>
                </a:solidFill>
                <a:effectLst>
                  <a:outerShdw blurRad="50800" dist="38100" dir="2700000">
                    <a:srgbClr val="000000"/>
                  </a:outerShdw>
                </a:effectLst>
                <a:latin typeface="Lora" panose="02000503000000020004" pitchFamily="2" charset="0"/>
                <a:cs typeface="Calibri"/>
              </a:rPr>
              <a:t>Up: hollow gas-puffed anode</a:t>
            </a:r>
          </a:p>
        </p:txBody>
      </p:sp>
      <p:pic>
        <p:nvPicPr>
          <p:cNvPr id="9" name="Picture 8"/>
          <p:cNvPicPr>
            <a:picLocks noChangeAspect="1"/>
          </p:cNvPicPr>
          <p:nvPr/>
        </p:nvPicPr>
        <p:blipFill>
          <a:blip r:embed="rId4"/>
          <a:stretch>
            <a:fillRect/>
          </a:stretch>
        </p:blipFill>
        <p:spPr>
          <a:xfrm>
            <a:off x="734527" y="5044965"/>
            <a:ext cx="2392342" cy="1736835"/>
          </a:xfrm>
          <a:prstGeom prst="rect">
            <a:avLst/>
          </a:prstGeom>
        </p:spPr>
      </p:pic>
      <p:pic>
        <p:nvPicPr>
          <p:cNvPr id="10" name="Picture 9"/>
          <p:cNvPicPr>
            <a:picLocks noChangeAspect="1"/>
          </p:cNvPicPr>
          <p:nvPr/>
        </p:nvPicPr>
        <p:blipFill>
          <a:blip r:embed="rId5"/>
          <a:stretch>
            <a:fillRect/>
          </a:stretch>
        </p:blipFill>
        <p:spPr>
          <a:xfrm>
            <a:off x="609600" y="962558"/>
            <a:ext cx="2392342" cy="1866752"/>
          </a:xfrm>
          <a:prstGeom prst="rect">
            <a:avLst/>
          </a:prstGeom>
        </p:spPr>
      </p:pic>
      <p:sp>
        <p:nvSpPr>
          <p:cNvPr id="11" name="Rectangle 10"/>
          <p:cNvSpPr/>
          <p:nvPr/>
        </p:nvSpPr>
        <p:spPr>
          <a:xfrm>
            <a:off x="172706" y="45854"/>
            <a:ext cx="4968540" cy="523220"/>
          </a:xfrm>
          <a:prstGeom prst="rect">
            <a:avLst/>
          </a:prstGeom>
        </p:spPr>
        <p:txBody>
          <a:bodyPr wrap="none">
            <a:spAutoFit/>
          </a:bodyPr>
          <a:lstStyle/>
          <a:p>
            <a:r>
              <a:rPr lang="en-US" sz="2800" b="1" dirty="0">
                <a:solidFill>
                  <a:srgbClr val="FF0000"/>
                </a:solidFill>
                <a:effectLst>
                  <a:outerShdw blurRad="50800" dist="38100" dir="2700000" algn="tl" rotWithShape="0">
                    <a:srgbClr val="000000">
                      <a:alpha val="43000"/>
                    </a:srgbClr>
                  </a:outerShdw>
                </a:effectLst>
                <a:latin typeface="Lora" panose="02000503000000020004" pitchFamily="2" charset="0"/>
              </a:rPr>
              <a:t>PROTO-SPHERA Electrodes</a:t>
            </a:r>
          </a:p>
        </p:txBody>
      </p:sp>
      <p:pic>
        <p:nvPicPr>
          <p:cNvPr id="14" name="Picture 13" descr="Caduceus.pct"/>
          <p:cNvPicPr>
            <a:picLocks noChangeAspect="1"/>
          </p:cNvPicPr>
          <p:nvPr/>
        </p:nvPicPr>
        <p:blipFill>
          <a:blip r:embed="rId6"/>
          <a:stretch>
            <a:fillRect/>
          </a:stretch>
        </p:blipFill>
        <p:spPr>
          <a:xfrm>
            <a:off x="6324600" y="5121165"/>
            <a:ext cx="1949736" cy="1736835"/>
          </a:xfrm>
          <a:prstGeom prst="rect">
            <a:avLst/>
          </a:prstGeom>
        </p:spPr>
      </p:pic>
      <p:pic>
        <p:nvPicPr>
          <p:cNvPr id="15" name="Picture 14" descr="App.jpg"/>
          <p:cNvPicPr/>
          <p:nvPr/>
        </p:nvPicPr>
        <p:blipFill>
          <a:blip r:embed="rId7"/>
          <a:stretch>
            <a:fillRect/>
          </a:stretch>
        </p:blipFill>
        <p:spPr>
          <a:xfrm>
            <a:off x="6324600" y="3810000"/>
            <a:ext cx="1429906" cy="1318518"/>
          </a:xfrm>
          <a:prstGeom prst="rect">
            <a:avLst/>
          </a:prstGeom>
        </p:spPr>
      </p:pic>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486826136"/>
      </p:ext>
    </p:extLst>
  </p:cSld>
  <p:clrMapOvr>
    <a:masterClrMapping/>
  </p:clrMapOvr>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4" name="Picture 3"/>
          <p:cNvPicPr/>
          <p:nvPr/>
        </p:nvPicPr>
        <p:blipFill>
          <a:blip r:embed="rId4" cstate="print">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rcRect/>
          <a:stretch>
            <a:fillRect/>
          </a:stretch>
        </p:blipFill>
        <p:spPr bwMode="auto">
          <a:xfrm>
            <a:off x="226607" y="1305580"/>
            <a:ext cx="2269323" cy="1905000"/>
          </a:xfrm>
          <a:prstGeom prst="rect">
            <a:avLst/>
          </a:prstGeom>
          <a:noFill/>
          <a:ln>
            <a:noFill/>
          </a:ln>
        </p:spPr>
      </p:pic>
      <p:pic>
        <p:nvPicPr>
          <p:cNvPr id="6" name="Picture 5"/>
          <p:cNvPicPr/>
          <p:nvPr/>
        </p:nvPicPr>
        <p:blipFill>
          <a:blip r:embed="rId5"/>
          <a:srcRect/>
          <a:stretch>
            <a:fillRect/>
          </a:stretch>
        </p:blipFill>
        <p:spPr bwMode="auto">
          <a:xfrm>
            <a:off x="5484407" y="1305580"/>
            <a:ext cx="3417359" cy="1905000"/>
          </a:xfrm>
          <a:prstGeom prst="rect">
            <a:avLst/>
          </a:prstGeom>
          <a:noFill/>
          <a:ln w="9525">
            <a:noFill/>
            <a:miter lim="800000"/>
            <a:headEnd/>
            <a:tailEnd/>
          </a:ln>
        </p:spPr>
      </p:pic>
      <p:sp>
        <p:nvSpPr>
          <p:cNvPr id="8" name="TextBox 7"/>
          <p:cNvSpPr txBox="1"/>
          <p:nvPr/>
        </p:nvSpPr>
        <p:spPr>
          <a:xfrm>
            <a:off x="4219252" y="1029049"/>
            <a:ext cx="1205330" cy="307777"/>
          </a:xfrm>
          <a:prstGeom prst="rect">
            <a:avLst/>
          </a:prstGeom>
          <a:noFill/>
        </p:spPr>
        <p:txBody>
          <a:bodyPr wrap="none" rtlCol="0">
            <a:spAutoFit/>
          </a:bodyPr>
          <a:lstStyle/>
          <a:p>
            <a:r>
              <a:rPr lang="en-US" sz="1400" b="1">
                <a:solidFill>
                  <a:srgbClr val="0070C0"/>
                </a:solidFill>
                <a:latin typeface="Lora" panose="02000503000000020004" pitchFamily="2" charset="0"/>
              </a:rPr>
              <a:t>#954 Argon</a:t>
            </a:r>
          </a:p>
        </p:txBody>
      </p:sp>
      <p:pic>
        <p:nvPicPr>
          <p:cNvPr id="3" name="954movieAnodo1_New.wmv">
            <a:hlinkClick r:id="" action="ppaction://media"/>
          </p:cNvPr>
          <p:cNvPicPr/>
          <p:nvPr>
            <a:videoFile r:link="rId1"/>
            <p:extLst>
              <p:ext uri="{DAA4B4D4-6D71-4841-9C94-3DE7FCFB9230}">
                <p14:media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r:embed="rId6"/>
              </p:ext>
            </p:extLst>
          </p:nvPr>
        </p:nvPicPr>
        <p:blipFill>
          <a:blip r:embed="rId7"/>
          <a:stretch>
            <a:fillRect/>
          </a:stretch>
        </p:blipFill>
        <p:spPr>
          <a:xfrm>
            <a:off x="2648074" y="1305580"/>
            <a:ext cx="2721429" cy="1905000"/>
          </a:xfrm>
          <a:prstGeom prst="rect">
            <a:avLst/>
          </a:prstGeom>
        </p:spPr>
      </p:pic>
      <p:pic>
        <p:nvPicPr>
          <p:cNvPr id="2" name="Shot567-Anodo_con_CatodoPS-GND.wmv">
            <a:hlinkClick r:id="" action="ppaction://media"/>
          </p:cNvPr>
          <p:cNvPicPr/>
          <p:nvPr>
            <a:videoFile r:link="rId2"/>
            <p:extLst>
              <p:ext uri="{DAA4B4D4-6D71-4841-9C94-3DE7FCFB9230}">
                <p14:media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r:embed="rId8"/>
              </p:ext>
            </p:extLst>
          </p:nvPr>
        </p:nvPicPr>
        <p:blipFill>
          <a:blip r:embed="rId9"/>
          <a:stretch>
            <a:fillRect/>
          </a:stretch>
        </p:blipFill>
        <p:spPr>
          <a:xfrm>
            <a:off x="411999" y="3962400"/>
            <a:ext cx="2380245" cy="2794202"/>
          </a:xfrm>
          <a:prstGeom prst="rect">
            <a:avLst/>
          </a:prstGeom>
        </p:spPr>
      </p:pic>
      <p:sp>
        <p:nvSpPr>
          <p:cNvPr id="7" name="Rectangle 6"/>
          <p:cNvSpPr/>
          <p:nvPr/>
        </p:nvSpPr>
        <p:spPr>
          <a:xfrm>
            <a:off x="226607" y="152400"/>
            <a:ext cx="5131276" cy="523220"/>
          </a:xfrm>
          <a:prstGeom prst="rect">
            <a:avLst/>
          </a:prstGeom>
        </p:spPr>
        <p:txBody>
          <a:bodyPr wrap="none">
            <a:spAutoFit/>
          </a:bodyPr>
          <a:lstStyle/>
          <a:p>
            <a:r>
              <a:rPr lang="en-US" sz="2800" b="1">
                <a:solidFill>
                  <a:srgbClr val="FF0000"/>
                </a:solidFill>
                <a:effectLst>
                  <a:outerShdw blurRad="50800" dist="38100" dir="2700000" algn="tl" rotWithShape="0">
                    <a:srgbClr val="000000">
                      <a:alpha val="43000"/>
                    </a:srgbClr>
                  </a:outerShdw>
                </a:effectLst>
                <a:latin typeface="Lora" panose="02000503000000020004" pitchFamily="2" charset="0"/>
              </a:rPr>
              <a:t>The gas-puffed hollow anode</a:t>
            </a:r>
            <a:endParaRPr lang="en-US" sz="2800"/>
          </a:p>
        </p:txBody>
      </p:sp>
      <p:sp>
        <p:nvSpPr>
          <p:cNvPr id="5" name="Rectangle 4"/>
          <p:cNvSpPr/>
          <p:nvPr/>
        </p:nvSpPr>
        <p:spPr>
          <a:xfrm>
            <a:off x="6019800" y="457200"/>
            <a:ext cx="2743200" cy="830997"/>
          </a:xfrm>
          <a:prstGeom prst="rect">
            <a:avLst/>
          </a:prstGeom>
        </p:spPr>
        <p:txBody>
          <a:bodyPr wrap="square">
            <a:spAutoFit/>
          </a:bodyPr>
          <a:lstStyle/>
          <a:p>
            <a:r>
              <a:rPr lang="en-US" sz="1600" b="1">
                <a:latin typeface="Lora" panose="02000503000000020004" pitchFamily="2" charset="0"/>
              </a:rPr>
              <a:t>On top of the anode </a:t>
            </a:r>
          </a:p>
          <a:p>
            <a:r>
              <a:rPr lang="en-US" sz="1600" b="1">
                <a:latin typeface="Lora" panose="02000503000000020004" pitchFamily="2" charset="0"/>
              </a:rPr>
              <a:t>degenerate X-point</a:t>
            </a:r>
          </a:p>
          <a:p>
            <a:r>
              <a:rPr lang="en-US" sz="1600" b="1">
                <a:latin typeface="Lora" panose="02000503000000020004" pitchFamily="2" charset="0"/>
              </a:rPr>
              <a:t>acts as </a:t>
            </a:r>
            <a:r>
              <a:rPr lang="en-US" sz="1600" b="1">
                <a:solidFill>
                  <a:srgbClr val="558ED5"/>
                </a:solidFill>
                <a:latin typeface="Lora" panose="02000503000000020004" pitchFamily="2" charset="0"/>
              </a:rPr>
              <a:t>“plasma-nozzle”</a:t>
            </a:r>
          </a:p>
        </p:txBody>
      </p:sp>
      <p:sp>
        <p:nvSpPr>
          <p:cNvPr id="9" name="Rectangle 8"/>
          <p:cNvSpPr/>
          <p:nvPr/>
        </p:nvSpPr>
        <p:spPr>
          <a:xfrm>
            <a:off x="29731" y="3210580"/>
            <a:ext cx="3323069" cy="584775"/>
          </a:xfrm>
          <a:prstGeom prst="rect">
            <a:avLst/>
          </a:prstGeom>
        </p:spPr>
        <p:txBody>
          <a:bodyPr wrap="square">
            <a:spAutoFit/>
          </a:bodyPr>
          <a:lstStyle/>
          <a:p>
            <a:r>
              <a:rPr lang="en-US" sz="1600" b="1">
                <a:solidFill>
                  <a:srgbClr val="660033"/>
                </a:solidFill>
                <a:latin typeface="Lora" panose="02000503000000020004" pitchFamily="2" charset="0"/>
              </a:rPr>
              <a:t>Copper-Tungsten faces </a:t>
            </a:r>
            <a:r>
              <a:rPr lang="en-US" sz="1600" b="1">
                <a:solidFill>
                  <a:srgbClr val="558ED5"/>
                </a:solidFill>
                <a:latin typeface="Lora" panose="02000503000000020004" pitchFamily="2" charset="0"/>
              </a:rPr>
              <a:t>plasma</a:t>
            </a:r>
          </a:p>
          <a:p>
            <a:r>
              <a:rPr lang="en-US" sz="1600" b="1">
                <a:solidFill>
                  <a:srgbClr val="660033"/>
                </a:solidFill>
                <a:latin typeface="Lora" panose="02000503000000020004" pitchFamily="2" charset="0"/>
              </a:rPr>
              <a:t>gas puffed from 100s holes </a:t>
            </a:r>
          </a:p>
        </p:txBody>
      </p:sp>
      <p:sp>
        <p:nvSpPr>
          <p:cNvPr id="10" name="Rectangle 9"/>
          <p:cNvSpPr/>
          <p:nvPr/>
        </p:nvSpPr>
        <p:spPr>
          <a:xfrm>
            <a:off x="3303967" y="3200400"/>
            <a:ext cx="2782300" cy="338554"/>
          </a:xfrm>
          <a:prstGeom prst="rect">
            <a:avLst/>
          </a:prstGeom>
        </p:spPr>
        <p:txBody>
          <a:bodyPr wrap="none">
            <a:spAutoFit/>
          </a:bodyPr>
          <a:lstStyle/>
          <a:p>
            <a:r>
              <a:rPr lang="en-US" sz="1600" b="1">
                <a:solidFill>
                  <a:srgbClr val="558ED5"/>
                </a:solidFill>
                <a:latin typeface="Lora" panose="02000503000000020004" pitchFamily="2" charset="0"/>
              </a:rPr>
              <a:t>…plasma enters </a:t>
            </a:r>
            <a:r>
              <a:rPr lang="en-US" sz="1600" b="1">
                <a:solidFill>
                  <a:srgbClr val="660033"/>
                </a:solidFill>
                <a:latin typeface="Lora" panose="02000503000000020004" pitchFamily="2" charset="0"/>
              </a:rPr>
              <a:t>into holes </a:t>
            </a:r>
          </a:p>
        </p:txBody>
      </p:sp>
      <p:sp>
        <p:nvSpPr>
          <p:cNvPr id="12" name="Rectangle 11"/>
          <p:cNvSpPr/>
          <p:nvPr/>
        </p:nvSpPr>
        <p:spPr>
          <a:xfrm>
            <a:off x="2840040" y="3559076"/>
            <a:ext cx="6303960" cy="2308324"/>
          </a:xfrm>
          <a:prstGeom prst="rect">
            <a:avLst/>
          </a:prstGeom>
        </p:spPr>
        <p:txBody>
          <a:bodyPr wrap="square">
            <a:spAutoFit/>
          </a:bodyPr>
          <a:lstStyle/>
          <a:p>
            <a:r>
              <a:rPr lang="en-US" sz="1600" b="1">
                <a:solidFill>
                  <a:srgbClr val="558ED5"/>
                </a:solidFill>
                <a:latin typeface="Lora" panose="02000503000000020004" pitchFamily="2" charset="0"/>
              </a:rPr>
              <a:t>			             plasma “nozzles</a:t>
            </a:r>
            <a:r>
              <a:rPr lang="en-US" sz="1600" b="1">
                <a:solidFill>
                  <a:schemeClr val="tx2">
                    <a:lumMod val="60000"/>
                    <a:lumOff val="40000"/>
                  </a:schemeClr>
                </a:solidFill>
                <a:latin typeface="Lora" panose="02000503000000020004" pitchFamily="2" charset="0"/>
              </a:rPr>
              <a:t>” </a:t>
            </a:r>
            <a:endParaRPr lang="en-US" sz="1600" b="1">
              <a:latin typeface="Lora" panose="02000503000000020004" pitchFamily="2" charset="0"/>
            </a:endParaRPr>
          </a:p>
          <a:p>
            <a:r>
              <a:rPr lang="en-US" sz="1600" b="1">
                <a:latin typeface="Lora" panose="02000503000000020004" pitchFamily="2" charset="0"/>
              </a:rPr>
              <a:t>produced </a:t>
            </a:r>
            <a:r>
              <a:rPr lang="en-US" sz="1600" b="1">
                <a:solidFill>
                  <a:schemeClr val="bg2">
                    <a:lumMod val="25000"/>
                  </a:schemeClr>
                </a:solidFill>
                <a:latin typeface="Lora" panose="02000503000000020004" pitchFamily="2" charset="0"/>
              </a:rPr>
              <a:t>a metallization  on anode &amp; cathode </a:t>
            </a:r>
            <a:r>
              <a:rPr lang="en-US" sz="1600" b="1">
                <a:solidFill>
                  <a:srgbClr val="B8811D"/>
                </a:solidFill>
                <a:latin typeface="Lora" panose="02000503000000020004" pitchFamily="2" charset="0"/>
              </a:rPr>
              <a:t>bus-bar</a:t>
            </a:r>
            <a:r>
              <a:rPr lang="en-US" sz="1600" b="1">
                <a:solidFill>
                  <a:schemeClr val="bg2">
                    <a:lumMod val="25000"/>
                  </a:schemeClr>
                </a:solidFill>
                <a:latin typeface="Lora" panose="02000503000000020004" pitchFamily="2" charset="0"/>
              </a:rPr>
              <a:t> </a:t>
            </a:r>
            <a:r>
              <a:rPr lang="en-US" sz="1600" b="1">
                <a:solidFill>
                  <a:srgbClr val="4A452A"/>
                </a:solidFill>
                <a:latin typeface="Lora" panose="02000503000000020004" pitchFamily="2" charset="0"/>
              </a:rPr>
              <a:t>flanges:</a:t>
            </a:r>
          </a:p>
          <a:p>
            <a:endParaRPr lang="en-US" sz="1600" b="1">
              <a:solidFill>
                <a:srgbClr val="4A452A"/>
              </a:solidFill>
              <a:latin typeface="Lora" panose="02000503000000020004" pitchFamily="2" charset="0"/>
            </a:endParaRPr>
          </a:p>
          <a:p>
            <a:endParaRPr lang="en-US" sz="1600" b="1">
              <a:solidFill>
                <a:srgbClr val="4A452A"/>
              </a:solidFill>
              <a:latin typeface="Lora" panose="02000503000000020004" pitchFamily="2" charset="0"/>
            </a:endParaRPr>
          </a:p>
          <a:p>
            <a:endParaRPr lang="en-US" sz="1600" b="1">
              <a:solidFill>
                <a:srgbClr val="4A452A"/>
              </a:solidFill>
              <a:latin typeface="Lora" panose="02000503000000020004" pitchFamily="2" charset="0"/>
            </a:endParaRPr>
          </a:p>
          <a:p>
            <a:endParaRPr lang="en-US" sz="1600" b="1">
              <a:latin typeface="Lora" panose="02000503000000020004" pitchFamily="2" charset="0"/>
            </a:endParaRPr>
          </a:p>
          <a:p>
            <a:endParaRPr lang="en-US" sz="1600" b="1">
              <a:solidFill>
                <a:srgbClr val="31859C"/>
              </a:solidFill>
              <a:latin typeface="Lora" panose="02000503000000020004" pitchFamily="2" charset="0"/>
              <a:ea typeface="华文细黑"/>
              <a:cs typeface="华文细黑"/>
            </a:endParaRPr>
          </a:p>
          <a:p>
            <a:r>
              <a:rPr lang="en-US" sz="1600" b="1">
                <a:solidFill>
                  <a:srgbClr val="31859C"/>
                </a:solidFill>
                <a:latin typeface="Lora" panose="02000503000000020004" pitchFamily="2" charset="0"/>
                <a:ea typeface="华文细黑"/>
                <a:cs typeface="华文细黑"/>
              </a:rPr>
              <a:t>Polycarbonate </a:t>
            </a:r>
            <a:r>
              <a:rPr lang="en-US" sz="1600" b="1">
                <a:solidFill>
                  <a:srgbClr val="31859C"/>
                </a:solidFill>
                <a:latin typeface="Lora" panose="02000503000000020004" pitchFamily="2" charset="0"/>
              </a:rPr>
              <a:t>electrode </a:t>
            </a:r>
            <a:r>
              <a:rPr lang="en-US" sz="1600" b="1">
                <a:solidFill>
                  <a:srgbClr val="B8811D"/>
                </a:solidFill>
                <a:latin typeface="Lora" panose="02000503000000020004" pitchFamily="2" charset="0"/>
              </a:rPr>
              <a:t>bus-bar </a:t>
            </a:r>
            <a:r>
              <a:rPr lang="en-US" sz="1600" b="1">
                <a:solidFill>
                  <a:srgbClr val="31859C"/>
                </a:solidFill>
                <a:latin typeface="Lora" panose="02000503000000020004" pitchFamily="2" charset="0"/>
              </a:rPr>
              <a:t>flanges</a:t>
            </a:r>
            <a:endParaRPr lang="en-US" sz="1600" b="1">
              <a:latin typeface="Lora" panose="02000503000000020004" pitchFamily="2" charset="0"/>
            </a:endParaRPr>
          </a:p>
          <a:p>
            <a:r>
              <a:rPr lang="en-US" sz="1600">
                <a:latin typeface="Lora" panose="02000503000000020004" pitchFamily="2" charset="0"/>
              </a:rPr>
              <a:t>had to be introduced </a:t>
            </a:r>
            <a:r>
              <a:rPr lang="en-US" sz="1600" b="1">
                <a:latin typeface="Lora" panose="02000503000000020004" pitchFamily="2" charset="0"/>
              </a:rPr>
              <a:t>on top &amp; bottom</a:t>
            </a:r>
            <a:endParaRPr lang="en-US" sz="1600" b="1">
              <a:solidFill>
                <a:srgbClr val="4A452A"/>
              </a:solidFill>
              <a:latin typeface="Lora" panose="02000503000000020004" pitchFamily="2" charset="0"/>
            </a:endParaRPr>
          </a:p>
        </p:txBody>
      </p:sp>
      <p:sp>
        <p:nvSpPr>
          <p:cNvPr id="13" name="TextBox 12"/>
          <p:cNvSpPr txBox="1"/>
          <p:nvPr/>
        </p:nvSpPr>
        <p:spPr>
          <a:xfrm>
            <a:off x="2840040" y="6435822"/>
            <a:ext cx="1190519" cy="307777"/>
          </a:xfrm>
          <a:prstGeom prst="rect">
            <a:avLst/>
          </a:prstGeom>
          <a:noFill/>
        </p:spPr>
        <p:txBody>
          <a:bodyPr wrap="none" rtlCol="0">
            <a:spAutoFit/>
          </a:bodyPr>
          <a:lstStyle/>
          <a:p>
            <a:r>
              <a:rPr lang="en-US" sz="1400" b="1">
                <a:solidFill>
                  <a:srgbClr val="0070C0"/>
                </a:solidFill>
                <a:latin typeface="Lora" panose="02000503000000020004" pitchFamily="2" charset="0"/>
              </a:rPr>
              <a:t>#567 Argon</a:t>
            </a:r>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9437493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145" fill="hold"/>
                                        <p:tgtEl>
                                          <p:spTgt spid="3"/>
                                        </p:tgtEl>
                                      </p:cBhvr>
                                    </p:cmd>
                                  </p:childTnLst>
                                </p:cTn>
                              </p:par>
                            </p:childTnLst>
                          </p:cTn>
                        </p:par>
                        <p:par>
                          <p:cTn id="7" fill="hold">
                            <p:stCondLst>
                              <p:cond delay="11145"/>
                            </p:stCondLst>
                            <p:childTnLst>
                              <p:par>
                                <p:cTn id="8" presetID="1" presetClass="mediacall" presetSubtype="0" fill="hold" nodeType="afterEffect">
                                  <p:stCondLst>
                                    <p:cond delay="0"/>
                                  </p:stCondLst>
                                  <p:childTnLst>
                                    <p:cmd type="call" cmd="playFrom(0.0)">
                                      <p:cBhvr>
                                        <p:cTn id="9" dur="2750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0" repeatCount="indefinite" fill="remove" display="0">
                  <p:stCondLst>
                    <p:cond delay="indefinite"/>
                  </p:stCondLst>
                </p:cTn>
                <p:tgtEl>
                  <p:spTgt spid="3"/>
                </p:tgtEl>
              </p:cMediaNode>
            </p:video>
            <p:seq concurrent="1" nextAc="seek">
              <p:cTn id="11" restart="whenNotActive" fill="hold" evtFilter="cancelBubble" nodeType="interactiveSeq">
                <p:stCondLst>
                  <p:cond evt="onClick" delay="0">
                    <p:tgtEl>
                      <p:spTgt spid="3"/>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3"/>
                                        </p:tgtEl>
                                      </p:cBhvr>
                                    </p:cmd>
                                  </p:childTnLst>
                                </p:cTn>
                              </p:par>
                            </p:childTnLst>
                          </p:cTn>
                        </p:par>
                      </p:childTnLst>
                    </p:cTn>
                  </p:par>
                </p:childTnLst>
              </p:cTn>
              <p:nextCondLst>
                <p:cond evt="onClick" delay="0">
                  <p:tgtEl>
                    <p:spTgt spid="3"/>
                  </p:tgtEl>
                </p:cond>
              </p:nextCondLst>
            </p:seq>
            <p:video>
              <p:cMediaNode vol="80000">
                <p:cTn id="16" repeatCount="indefinite" fill="remove" display="0">
                  <p:stCondLst>
                    <p:cond delay="indefinite"/>
                  </p:stCondLst>
                </p:cTn>
                <p:tgtEl>
                  <p:spTgt spid="2"/>
                </p:tgtEl>
              </p:cMediaNode>
            </p:video>
            <p:seq concurrent="1" nextAc="seek">
              <p:cTn id="17" restart="whenNotActive" fill="hold" evtFilter="cancelBubble" nodeType="interactiveSeq">
                <p:stCondLst>
                  <p:cond evt="onClick" delay="0">
                    <p:tgtEl>
                      <p:spTgt spid="2"/>
                    </p:tgtEl>
                  </p:cond>
                </p:stCondLst>
                <p:endSync evt="end" delay="0">
                  <p:rtn val="all"/>
                </p:endSync>
                <p:childTnLst>
                  <p:par>
                    <p:cTn id="18" fill="hold">
                      <p:stCondLst>
                        <p:cond delay="0"/>
                      </p:stCondLst>
                      <p:childTnLst>
                        <p:par>
                          <p:cTn id="19" fill="hold">
                            <p:stCondLst>
                              <p:cond delay="0"/>
                            </p:stCondLst>
                            <p:childTnLst>
                              <p:par>
                                <p:cTn id="20" presetID="2" presetClass="mediacall" presetSubtype="0" fill="hold" nodeType="clickEffect">
                                  <p:stCondLst>
                                    <p:cond delay="0"/>
                                  </p:stCondLst>
                                  <p:childTnLst>
                                    <p:cmd type="call" cmd="togglePause">
                                      <p:cBhvr>
                                        <p:cTn id="21"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4" name="Picture 3"/>
          <p:cNvPicPr/>
          <p:nvPr/>
        </p:nvPicPr>
        <p:blipFill>
          <a:blip r:embed="rId4" cstate="print">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tretch>
            <a:fillRect/>
          </a:stretch>
        </p:blipFill>
        <p:spPr bwMode="auto">
          <a:xfrm>
            <a:off x="228600" y="776111"/>
            <a:ext cx="2601483" cy="1828800"/>
          </a:xfrm>
          <a:prstGeom prst="rect">
            <a:avLst/>
          </a:prstGeom>
          <a:noFill/>
          <a:ln>
            <a:noFill/>
          </a:ln>
        </p:spPr>
      </p:pic>
      <p:pic>
        <p:nvPicPr>
          <p:cNvPr id="6" name="Picture 5" descr="App.jpg"/>
          <p:cNvPicPr/>
          <p:nvPr/>
        </p:nvPicPr>
        <p:blipFill>
          <a:blip r:embed="rId5"/>
          <a:stretch>
            <a:fillRect/>
          </a:stretch>
        </p:blipFill>
        <p:spPr>
          <a:xfrm>
            <a:off x="6734769" y="790222"/>
            <a:ext cx="1967994" cy="1814689"/>
          </a:xfrm>
          <a:prstGeom prst="rect">
            <a:avLst/>
          </a:prstGeom>
        </p:spPr>
      </p:pic>
      <p:pic>
        <p:nvPicPr>
          <p:cNvPr id="8" name="movieCatodo1_954_New_New.wmv">
            <a:hlinkClick r:id="" action="ppaction://media"/>
          </p:cNvPr>
          <p:cNvPicPr/>
          <p:nvPr>
            <a:videoFile r:link="rId1"/>
            <p:extLst>
              <p:ext uri="{DAA4B4D4-6D71-4841-9C94-3DE7FCFB9230}">
                <p14:media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r:embed="rId6"/>
              </p:ext>
            </p:extLst>
          </p:nvPr>
        </p:nvPicPr>
        <p:blipFill>
          <a:blip r:embed="rId7"/>
          <a:stretch>
            <a:fillRect/>
          </a:stretch>
        </p:blipFill>
        <p:spPr>
          <a:xfrm>
            <a:off x="3512821" y="783166"/>
            <a:ext cx="2506979" cy="1828799"/>
          </a:xfrm>
          <a:prstGeom prst="rect">
            <a:avLst/>
          </a:prstGeom>
        </p:spPr>
      </p:pic>
      <p:pic>
        <p:nvPicPr>
          <p:cNvPr id="3" name="569_Catodo_con_CatodoPS-GND_New.wmv">
            <a:hlinkClick r:id="" action="ppaction://media"/>
          </p:cNvPr>
          <p:cNvPicPr/>
          <p:nvPr>
            <a:videoFile r:link="rId2"/>
            <p:extLst>
              <p:ext uri="{DAA4B4D4-6D71-4841-9C94-3DE7FCFB9230}">
                <p14:media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r:embed="rId8"/>
              </p:ext>
            </p:extLst>
          </p:nvPr>
        </p:nvPicPr>
        <p:blipFill>
          <a:blip r:embed="rId9"/>
          <a:stretch>
            <a:fillRect/>
          </a:stretch>
        </p:blipFill>
        <p:spPr>
          <a:xfrm>
            <a:off x="228600" y="3733800"/>
            <a:ext cx="3684895" cy="2057400"/>
          </a:xfrm>
          <a:prstGeom prst="rect">
            <a:avLst/>
          </a:prstGeom>
        </p:spPr>
      </p:pic>
      <p:sp>
        <p:nvSpPr>
          <p:cNvPr id="5" name="Rectangle 4"/>
          <p:cNvSpPr/>
          <p:nvPr/>
        </p:nvSpPr>
        <p:spPr>
          <a:xfrm>
            <a:off x="150407" y="2858869"/>
            <a:ext cx="8536393" cy="646331"/>
          </a:xfrm>
          <a:prstGeom prst="rect">
            <a:avLst/>
          </a:prstGeom>
        </p:spPr>
        <p:txBody>
          <a:bodyPr wrap="square">
            <a:spAutoFit/>
          </a:bodyPr>
          <a:lstStyle/>
          <a:p>
            <a:r>
              <a:rPr lang="en-US" b="1" spc="50">
                <a:ln w="12700" cmpd="sng">
                  <a:solidFill>
                    <a:schemeClr val="accent6">
                      <a:satMod val="120000"/>
                      <a:shade val="80000"/>
                    </a:schemeClr>
                  </a:solidFill>
                  <a:prstDash val="solid"/>
                </a:ln>
                <a:effectLst>
                  <a:glow rad="53100">
                    <a:schemeClr val="accent6">
                      <a:satMod val="180000"/>
                      <a:alpha val="30000"/>
                    </a:schemeClr>
                  </a:glow>
                </a:effectLst>
                <a:latin typeface="Lora" panose="02000503000000020004" pitchFamily="2" charset="0"/>
              </a:rPr>
              <a:t>Directly heated Phase-1 cathode only partially filled</a:t>
            </a:r>
          </a:p>
          <a:p>
            <a:pPr algn="r"/>
            <a:r>
              <a:rPr lang="en-US" b="1">
                <a:ln w="10541" cmpd="sng">
                  <a:solidFill>
                    <a:srgbClr val="7D7D7D">
                      <a:tint val="100000"/>
                      <a:shade val="100000"/>
                      <a:satMod val="110000"/>
                    </a:srgbClr>
                  </a:solidFill>
                  <a:prstDash val="solid"/>
                </a:ln>
                <a:solidFill>
                  <a:schemeClr val="bg1">
                    <a:lumMod val="50000"/>
                  </a:schemeClr>
                </a:solidFill>
                <a:latin typeface="Lora" panose="02000503000000020004" pitchFamily="2" charset="0"/>
              </a:rPr>
              <a:t>with doubly wound Tungsten-VM filament modules</a:t>
            </a:r>
          </a:p>
        </p:txBody>
      </p:sp>
      <p:sp>
        <p:nvSpPr>
          <p:cNvPr id="7" name="Rectangle 6"/>
          <p:cNvSpPr/>
          <p:nvPr/>
        </p:nvSpPr>
        <p:spPr>
          <a:xfrm>
            <a:off x="226607" y="152400"/>
            <a:ext cx="4976812" cy="523220"/>
          </a:xfrm>
          <a:prstGeom prst="rect">
            <a:avLst/>
          </a:prstGeom>
        </p:spPr>
        <p:txBody>
          <a:bodyPr wrap="none">
            <a:spAutoFit/>
          </a:bodyPr>
          <a:lstStyle/>
          <a:p>
            <a:r>
              <a:rPr lang="en-US" sz="2800" b="1">
                <a:solidFill>
                  <a:srgbClr val="FF0000"/>
                </a:solidFill>
                <a:effectLst>
                  <a:outerShdw blurRad="50800" dist="38100" dir="2700000" algn="tl" rotWithShape="0">
                    <a:srgbClr val="000000">
                      <a:alpha val="43000"/>
                    </a:srgbClr>
                  </a:outerShdw>
                </a:effectLst>
                <a:latin typeface="Lora" panose="02000503000000020004" pitchFamily="2" charset="0"/>
              </a:rPr>
              <a:t>The directly heated cathode</a:t>
            </a:r>
            <a:endParaRPr lang="en-US" sz="2800"/>
          </a:p>
        </p:txBody>
      </p:sp>
      <p:sp>
        <p:nvSpPr>
          <p:cNvPr id="10" name="Rectangle 9"/>
          <p:cNvSpPr/>
          <p:nvPr/>
        </p:nvSpPr>
        <p:spPr>
          <a:xfrm>
            <a:off x="3913495" y="3886200"/>
            <a:ext cx="5230505" cy="1754326"/>
          </a:xfrm>
          <a:prstGeom prst="rect">
            <a:avLst/>
          </a:prstGeom>
        </p:spPr>
        <p:txBody>
          <a:bodyPr wrap="square">
            <a:spAutoFit/>
          </a:bodyPr>
          <a:lstStyle/>
          <a:p>
            <a:pPr algn="ctr">
              <a:lnSpc>
                <a:spcPct val="120000"/>
              </a:lnSpc>
            </a:pPr>
            <a:r>
              <a:rPr lang="en-US" b="1" i="1" dirty="0">
                <a:ln w="10541" cmpd="sng">
                  <a:solidFill>
                    <a:srgbClr val="7D7D7D">
                      <a:tint val="100000"/>
                      <a:shade val="100000"/>
                      <a:satMod val="110000"/>
                    </a:srgbClr>
                  </a:solidFill>
                  <a:prstDash val="solid"/>
                </a:ln>
                <a:latin typeface="Lora" panose="02000503000000020004" pitchFamily="2" charset="0"/>
              </a:rPr>
              <a:t>To obtain the Plasma-</a:t>
            </a:r>
            <a:r>
              <a:rPr lang="en-US" b="1" i="1" dirty="0" err="1">
                <a:ln w="10541" cmpd="sng">
                  <a:solidFill>
                    <a:srgbClr val="7D7D7D">
                      <a:tint val="100000"/>
                      <a:shade val="100000"/>
                      <a:satMod val="110000"/>
                    </a:srgbClr>
                  </a:solidFill>
                  <a:prstDash val="solid"/>
                </a:ln>
                <a:latin typeface="Lora" panose="02000503000000020004" pitchFamily="2" charset="0"/>
              </a:rPr>
              <a:t>Centerpost</a:t>
            </a:r>
            <a:r>
              <a:rPr lang="en-US" b="1" i="1" dirty="0">
                <a:ln w="10541" cmpd="sng">
                  <a:solidFill>
                    <a:srgbClr val="7D7D7D">
                      <a:tint val="100000"/>
                      <a:shade val="100000"/>
                      <a:satMod val="110000"/>
                    </a:srgbClr>
                  </a:solidFill>
                  <a:prstDash val="solid"/>
                </a:ln>
                <a:latin typeface="Lora" panose="02000503000000020004" pitchFamily="2" charset="0"/>
              </a:rPr>
              <a:t>: </a:t>
            </a:r>
          </a:p>
          <a:p>
            <a:pPr algn="ctr">
              <a:lnSpc>
                <a:spcPct val="120000"/>
              </a:lnSpc>
            </a:pPr>
            <a:r>
              <a:rPr lang="en-US" b="1" i="1" dirty="0">
                <a:effectLst>
                  <a:outerShdw blurRad="38100" dist="63500" dir="2700000">
                    <a:srgbClr val="FA7124"/>
                  </a:outerShdw>
                </a:effectLst>
                <a:latin typeface="Lora" panose="02000503000000020004" pitchFamily="2" charset="0"/>
                <a:cs typeface="Calibri"/>
              </a:rPr>
              <a:t>Cathode heated </a:t>
            </a:r>
            <a:r>
              <a:rPr lang="en-US" b="1" i="1" spc="50" dirty="0">
                <a:ln w="12700" cmpd="sng">
                  <a:solidFill>
                    <a:schemeClr val="accent6">
                      <a:satMod val="120000"/>
                      <a:shade val="80000"/>
                    </a:schemeClr>
                  </a:solidFill>
                  <a:prstDash val="solid"/>
                </a:ln>
                <a:effectLst>
                  <a:glow rad="53100">
                    <a:schemeClr val="accent6">
                      <a:satMod val="180000"/>
                      <a:alpha val="30000"/>
                    </a:schemeClr>
                  </a:glow>
                </a:effectLst>
                <a:latin typeface="Lora" panose="02000503000000020004" pitchFamily="2" charset="0"/>
              </a:rPr>
              <a:t>~</a:t>
            </a:r>
            <a:r>
              <a:rPr lang="en-US" b="1" i="1" dirty="0">
                <a:effectLst>
                  <a:outerShdw blurRad="38100" dist="63500" dir="2700000">
                    <a:srgbClr val="FA7124"/>
                  </a:outerShdw>
                </a:effectLst>
                <a:latin typeface="Lora" panose="02000503000000020004" pitchFamily="2" charset="0"/>
                <a:cs typeface="Calibri"/>
              </a:rPr>
              <a:t>30 sec before the plasma,</a:t>
            </a:r>
          </a:p>
          <a:p>
            <a:pPr algn="ctr">
              <a:lnSpc>
                <a:spcPct val="120000"/>
              </a:lnSpc>
            </a:pPr>
            <a:r>
              <a:rPr lang="en-US" b="1" i="1" dirty="0">
                <a:effectLst>
                  <a:outerShdw blurRad="38100" dist="63500" dir="2700000">
                    <a:srgbClr val="FA7124"/>
                  </a:outerShdw>
                </a:effectLst>
                <a:latin typeface="Lora" panose="02000503000000020004" pitchFamily="2" charset="0"/>
                <a:cs typeface="Calibri"/>
              </a:rPr>
              <a:t>when at 2900 </a:t>
            </a:r>
            <a:r>
              <a:rPr lang="en-US" b="1" i="1" dirty="0">
                <a:latin typeface="Lora" panose="02000503000000020004" pitchFamily="2" charset="0"/>
              </a:rPr>
              <a:t>º</a:t>
            </a:r>
            <a:r>
              <a:rPr lang="en-US" b="1" i="1" dirty="0">
                <a:effectLst>
                  <a:outerShdw blurRad="38100" dist="63500" dir="2700000">
                    <a:srgbClr val="FA7124"/>
                  </a:outerShdw>
                </a:effectLst>
                <a:latin typeface="Lora" panose="02000503000000020004" pitchFamily="2" charset="0"/>
                <a:cs typeface="Calibri"/>
              </a:rPr>
              <a:t>C</a:t>
            </a:r>
            <a:r>
              <a:rPr lang="en-US" b="1" i="1" dirty="0">
                <a:latin typeface="Lora" panose="02000503000000020004" pitchFamily="2" charset="0"/>
              </a:rPr>
              <a:t>  </a:t>
            </a:r>
            <a:r>
              <a:rPr lang="en-US" b="1" i="1" dirty="0">
                <a:solidFill>
                  <a:srgbClr val="008040"/>
                </a:solidFill>
                <a:effectLst>
                  <a:outerShdw blurRad="38100" dist="38100" dir="2700000" algn="tl">
                    <a:srgbClr val="000000">
                      <a:alpha val="43137"/>
                    </a:srgbClr>
                  </a:outerShdw>
                </a:effectLst>
                <a:latin typeface="Lora" panose="02000503000000020004" pitchFamily="2" charset="0"/>
              </a:rPr>
              <a:t>the Group-B-</a:t>
            </a:r>
            <a:r>
              <a:rPr lang="en-US" b="1" i="1" dirty="0" err="1">
                <a:solidFill>
                  <a:srgbClr val="008040"/>
                </a:solidFill>
                <a:effectLst>
                  <a:outerShdw blurRad="38100" dist="38100" dir="2700000" algn="tl">
                    <a:srgbClr val="000000">
                      <a:alpha val="43137"/>
                    </a:srgbClr>
                  </a:outerShdw>
                </a:effectLst>
                <a:latin typeface="Lora" panose="02000503000000020004" pitchFamily="2" charset="0"/>
              </a:rPr>
              <a:t>PFInt</a:t>
            </a:r>
            <a:r>
              <a:rPr lang="en-US" b="1" i="1" dirty="0">
                <a:solidFill>
                  <a:srgbClr val="008040"/>
                </a:solidFill>
                <a:effectLst>
                  <a:outerShdw blurRad="38100" dist="38100" dir="2700000" algn="tl">
                    <a:srgbClr val="000000">
                      <a:alpha val="43137"/>
                    </a:srgbClr>
                  </a:outerShdw>
                </a:effectLst>
                <a:latin typeface="Lora" panose="02000503000000020004" pitchFamily="2" charset="0"/>
              </a:rPr>
              <a:t> coils fired, </a:t>
            </a:r>
            <a:r>
              <a:rPr lang="en-US" b="1" i="1" dirty="0">
                <a:ln w="12700">
                  <a:solidFill>
                    <a:schemeClr val="tx2">
                      <a:satMod val="155000"/>
                    </a:schemeClr>
                  </a:solidFill>
                  <a:prstDash val="solid"/>
                </a:ln>
                <a:effectLst>
                  <a:outerShdw blurRad="41275" dist="20320" dir="1800000" algn="tl" rotWithShape="0">
                    <a:srgbClr val="000000">
                      <a:alpha val="40000"/>
                    </a:srgbClr>
                  </a:outerShdw>
                </a:effectLst>
                <a:latin typeface="Lora" panose="02000503000000020004" pitchFamily="2" charset="0"/>
              </a:rPr>
              <a:t>within ~ 10’s </a:t>
            </a:r>
            <a:r>
              <a:rPr lang="en-US" b="1" i="1" dirty="0" err="1">
                <a:ln w="12700">
                  <a:solidFill>
                    <a:schemeClr val="tx2">
                      <a:satMod val="155000"/>
                    </a:schemeClr>
                  </a:solidFill>
                  <a:prstDash val="solid"/>
                </a:ln>
                <a:effectLst>
                  <a:outerShdw blurRad="41275" dist="20320" dir="1800000" algn="tl" rotWithShape="0">
                    <a:srgbClr val="000000">
                      <a:alpha val="40000"/>
                    </a:srgbClr>
                  </a:outerShdw>
                </a:effectLst>
                <a:latin typeface="Lora" panose="02000503000000020004" pitchFamily="2" charset="0"/>
              </a:rPr>
              <a:t>ms</a:t>
            </a:r>
            <a:r>
              <a:rPr lang="en-US" b="1" i="1" dirty="0">
                <a:ln w="12700">
                  <a:solidFill>
                    <a:schemeClr val="tx2">
                      <a:satMod val="155000"/>
                    </a:schemeClr>
                  </a:solidFill>
                  <a:prstDash val="solid"/>
                </a:ln>
                <a:effectLst>
                  <a:outerShdw blurRad="41275" dist="20320" dir="1800000" algn="tl" rotWithShape="0">
                    <a:srgbClr val="000000">
                      <a:alpha val="40000"/>
                    </a:srgbClr>
                  </a:outerShdw>
                </a:effectLst>
                <a:latin typeface="Lora" panose="02000503000000020004" pitchFamily="2" charset="0"/>
              </a:rPr>
              <a:t> the </a:t>
            </a:r>
            <a:r>
              <a:rPr lang="en-US" b="1" i="1" dirty="0" err="1">
                <a:ln w="12700">
                  <a:solidFill>
                    <a:schemeClr val="tx2">
                      <a:satMod val="155000"/>
                    </a:schemeClr>
                  </a:solidFill>
                  <a:prstDash val="solid"/>
                </a:ln>
                <a:effectLst>
                  <a:outerShdw blurRad="41275" dist="20320" dir="1800000" algn="tl" rotWithShape="0">
                    <a:srgbClr val="000000">
                      <a:alpha val="40000"/>
                    </a:srgbClr>
                  </a:outerShdw>
                </a:effectLst>
                <a:latin typeface="Lora" panose="02000503000000020004" pitchFamily="2" charset="0"/>
              </a:rPr>
              <a:t>Centerpost</a:t>
            </a:r>
            <a:r>
              <a:rPr lang="en-US" b="1" i="1" dirty="0">
                <a:ln w="12700">
                  <a:solidFill>
                    <a:schemeClr val="tx2">
                      <a:satMod val="155000"/>
                    </a:schemeClr>
                  </a:solidFill>
                  <a:prstDash val="solid"/>
                </a:ln>
                <a:effectLst>
                  <a:outerShdw blurRad="41275" dist="20320" dir="1800000" algn="tl" rotWithShape="0">
                    <a:srgbClr val="000000">
                      <a:alpha val="40000"/>
                    </a:srgbClr>
                  </a:outerShdw>
                </a:effectLst>
                <a:latin typeface="Lora" panose="02000503000000020004" pitchFamily="2" charset="0"/>
              </a:rPr>
              <a:t> power supply fired and the screw pinch plasma is produced</a:t>
            </a:r>
          </a:p>
        </p:txBody>
      </p:sp>
      <p:sp>
        <p:nvSpPr>
          <p:cNvPr id="11" name="TextBox 10"/>
          <p:cNvSpPr txBox="1"/>
          <p:nvPr/>
        </p:nvSpPr>
        <p:spPr>
          <a:xfrm>
            <a:off x="5271670" y="454223"/>
            <a:ext cx="1205330" cy="307777"/>
          </a:xfrm>
          <a:prstGeom prst="rect">
            <a:avLst/>
          </a:prstGeom>
          <a:noFill/>
        </p:spPr>
        <p:txBody>
          <a:bodyPr wrap="none" rtlCol="0">
            <a:spAutoFit/>
          </a:bodyPr>
          <a:lstStyle/>
          <a:p>
            <a:r>
              <a:rPr lang="en-US" sz="1400" b="1">
                <a:solidFill>
                  <a:srgbClr val="0070C0"/>
                </a:solidFill>
                <a:latin typeface="Lora" panose="02000503000000020004" pitchFamily="2" charset="0"/>
              </a:rPr>
              <a:t>#954 Argon</a:t>
            </a:r>
          </a:p>
        </p:txBody>
      </p:sp>
      <p:sp>
        <p:nvSpPr>
          <p:cNvPr id="12" name="TextBox 11"/>
          <p:cNvSpPr txBox="1"/>
          <p:nvPr/>
        </p:nvSpPr>
        <p:spPr>
          <a:xfrm>
            <a:off x="1621932" y="5791200"/>
            <a:ext cx="1208151" cy="307777"/>
          </a:xfrm>
          <a:prstGeom prst="rect">
            <a:avLst/>
          </a:prstGeom>
          <a:noFill/>
        </p:spPr>
        <p:txBody>
          <a:bodyPr wrap="none" rtlCol="0">
            <a:spAutoFit/>
          </a:bodyPr>
          <a:lstStyle/>
          <a:p>
            <a:r>
              <a:rPr lang="en-US" sz="1400" b="1">
                <a:solidFill>
                  <a:srgbClr val="0070C0"/>
                </a:solidFill>
                <a:latin typeface="Lora" panose="02000503000000020004" pitchFamily="2" charset="0"/>
              </a:rPr>
              <a:t>#569 Argon</a:t>
            </a:r>
          </a:p>
        </p:txBody>
      </p:sp>
      <p:cxnSp>
        <p:nvCxnSpPr>
          <p:cNvPr id="14" name="Straight Arrow Connector 13"/>
          <p:cNvCxnSpPr/>
          <p:nvPr/>
        </p:nvCxnSpPr>
        <p:spPr>
          <a:xfrm flipH="1" flipV="1">
            <a:off x="5029200" y="2648634"/>
            <a:ext cx="533400" cy="210236"/>
          </a:xfrm>
          <a:prstGeom prst="straightConnector1">
            <a:avLst/>
          </a:prstGeom>
          <a:ln>
            <a:tailEnd type="arrow"/>
          </a:ln>
        </p:spPr>
        <p:style>
          <a:lnRef idx="3">
            <a:schemeClr val="accent6"/>
          </a:lnRef>
          <a:fillRef idx="0">
            <a:schemeClr val="accent6"/>
          </a:fillRef>
          <a:effectRef idx="2">
            <a:schemeClr val="accent6"/>
          </a:effectRef>
          <a:fontRef idx="minor">
            <a:schemeClr val="tx1"/>
          </a:fontRef>
        </p:style>
      </p:cxnSp>
      <p:cxnSp>
        <p:nvCxnSpPr>
          <p:cNvPr id="22" name="Straight Arrow Connector 21"/>
          <p:cNvCxnSpPr/>
          <p:nvPr/>
        </p:nvCxnSpPr>
        <p:spPr>
          <a:xfrm flipV="1">
            <a:off x="6713792" y="2677641"/>
            <a:ext cx="296608" cy="443090"/>
          </a:xfrm>
          <a:prstGeom prst="straightConnector1">
            <a:avLst/>
          </a:prstGeom>
          <a:ln>
            <a:solidFill>
              <a:schemeClr val="tx1">
                <a:lumMod val="50000"/>
                <a:lumOff val="50000"/>
              </a:schemeClr>
            </a:solidFill>
            <a:tailEnd type="arrow"/>
          </a:ln>
        </p:spPr>
        <p:style>
          <a:lnRef idx="3">
            <a:schemeClr val="dk1"/>
          </a:lnRef>
          <a:fillRef idx="0">
            <a:schemeClr val="dk1"/>
          </a:fillRef>
          <a:effectRef idx="2">
            <a:schemeClr val="dk1"/>
          </a:effectRef>
          <a:fontRef idx="minor">
            <a:schemeClr val="tx1"/>
          </a:fontRef>
        </p:style>
      </p:cxn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1305325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773" fill="hold"/>
                                        <p:tgtEl>
                                          <p:spTgt spid="8"/>
                                        </p:tgtEl>
                                      </p:cBhvr>
                                    </p:cmd>
                                  </p:childTnLst>
                                </p:cTn>
                              </p:par>
                            </p:childTnLst>
                          </p:cTn>
                        </p:par>
                        <p:par>
                          <p:cTn id="7" fill="hold">
                            <p:stCondLst>
                              <p:cond delay="10773"/>
                            </p:stCondLst>
                            <p:childTnLst>
                              <p:par>
                                <p:cTn id="8" presetID="1" presetClass="mediacall" presetSubtype="0" fill="hold" nodeType="afterEffect">
                                  <p:stCondLst>
                                    <p:cond delay="0"/>
                                  </p:stCondLst>
                                  <p:childTnLst>
                                    <p:cmd type="call" cmd="playFrom(0.0)">
                                      <p:cBhvr>
                                        <p:cTn id="9" dur="410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0" repeatCount="indefinite" fill="remove" display="0">
                  <p:stCondLst>
                    <p:cond delay="indefinite"/>
                  </p:stCondLst>
                </p:cTn>
                <p:tgtEl>
                  <p:spTgt spid="8"/>
                </p:tgtEl>
              </p:cMediaNode>
            </p:video>
            <p:seq concurrent="1" nextAc="seek">
              <p:cTn id="11" restart="whenNotActive" fill="hold" evtFilter="cancelBubble" nodeType="interactiveSeq">
                <p:stCondLst>
                  <p:cond evt="onClick" delay="0">
                    <p:tgtEl>
                      <p:spTgt spid="8"/>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8"/>
                                        </p:tgtEl>
                                      </p:cBhvr>
                                    </p:cmd>
                                  </p:childTnLst>
                                </p:cTn>
                              </p:par>
                            </p:childTnLst>
                          </p:cTn>
                        </p:par>
                      </p:childTnLst>
                    </p:cTn>
                  </p:par>
                </p:childTnLst>
              </p:cTn>
              <p:nextCondLst>
                <p:cond evt="onClick" delay="0">
                  <p:tgtEl>
                    <p:spTgt spid="8"/>
                  </p:tgtEl>
                </p:cond>
              </p:nextCondLst>
            </p:seq>
            <p:video>
              <p:cMediaNode vol="80000">
                <p:cTn id="16" repeatCount="indefinite" fill="remove" display="0">
                  <p:stCondLst>
                    <p:cond delay="indefinite"/>
                  </p:stCondLst>
                </p:cTn>
                <p:tgtEl>
                  <p:spTgt spid="3"/>
                </p:tgtEl>
              </p:cMediaNode>
            </p:video>
            <p:seq concurrent="1" nextAc="seek">
              <p:cTn id="17" restart="whenNotActive" fill="hold" evtFilter="cancelBubble" nodeType="interactiveSeq">
                <p:stCondLst>
                  <p:cond evt="onClick" delay="0">
                    <p:tgtEl>
                      <p:spTgt spid="3"/>
                    </p:tgtEl>
                  </p:cond>
                </p:stCondLst>
                <p:endSync evt="end" delay="0">
                  <p:rtn val="all"/>
                </p:endSync>
                <p:childTnLst>
                  <p:par>
                    <p:cTn id="18" fill="hold">
                      <p:stCondLst>
                        <p:cond delay="0"/>
                      </p:stCondLst>
                      <p:childTnLst>
                        <p:par>
                          <p:cTn id="19" fill="hold">
                            <p:stCondLst>
                              <p:cond delay="0"/>
                            </p:stCondLst>
                            <p:childTnLst>
                              <p:par>
                                <p:cTn id="20" presetID="2" presetClass="mediacall" presetSubtype="0" fill="hold" nodeType="clickEffect">
                                  <p:stCondLst>
                                    <p:cond delay="0"/>
                                  </p:stCondLst>
                                  <p:childTnLst>
                                    <p:cmd type="call" cmd="togglePause">
                                      <p:cBhvr>
                                        <p:cTn id="21"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2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4" name="Picture 3"/>
          <p:cNvPicPr/>
          <p:nvPr/>
        </p:nvPicPr>
        <p:blipFill>
          <a:blip r:embed="rId4">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tretch>
            <a:fillRect/>
          </a:stretch>
        </p:blipFill>
        <p:spPr bwMode="auto">
          <a:xfrm>
            <a:off x="232848" y="1192419"/>
            <a:ext cx="3649104" cy="4180958"/>
          </a:xfrm>
          <a:prstGeom prst="rect">
            <a:avLst/>
          </a:prstGeom>
          <a:noFill/>
          <a:ln>
            <a:noFill/>
          </a:ln>
        </p:spPr>
      </p:pic>
      <p:sp>
        <p:nvSpPr>
          <p:cNvPr id="2" name="TextBox 1"/>
          <p:cNvSpPr txBox="1"/>
          <p:nvPr/>
        </p:nvSpPr>
        <p:spPr>
          <a:xfrm>
            <a:off x="7421129" y="682823"/>
            <a:ext cx="614271" cy="307777"/>
          </a:xfrm>
          <a:prstGeom prst="rect">
            <a:avLst/>
          </a:prstGeom>
          <a:noFill/>
        </p:spPr>
        <p:txBody>
          <a:bodyPr wrap="none" rtlCol="0">
            <a:spAutoFit/>
          </a:bodyPr>
          <a:lstStyle/>
          <a:p>
            <a:r>
              <a:rPr lang="en-US" sz="1400" b="1">
                <a:latin typeface="Lora" panose="02000503000000020004" pitchFamily="2" charset="0"/>
              </a:rPr>
              <a:t>#614</a:t>
            </a:r>
          </a:p>
        </p:txBody>
      </p:sp>
      <p:sp>
        <p:nvSpPr>
          <p:cNvPr id="3" name="Rectangle 2"/>
          <p:cNvSpPr/>
          <p:nvPr/>
        </p:nvSpPr>
        <p:spPr>
          <a:xfrm>
            <a:off x="7543800" y="3886200"/>
            <a:ext cx="616836" cy="307777"/>
          </a:xfrm>
          <a:prstGeom prst="rect">
            <a:avLst/>
          </a:prstGeom>
        </p:spPr>
        <p:txBody>
          <a:bodyPr wrap="none">
            <a:spAutoFit/>
          </a:bodyPr>
          <a:lstStyle/>
          <a:p>
            <a:r>
              <a:rPr lang="en-US" sz="1400" b="1">
                <a:latin typeface="Lora" panose="02000503000000020004" pitchFamily="2" charset="0"/>
              </a:rPr>
              <a:t>#977</a:t>
            </a:r>
          </a:p>
        </p:txBody>
      </p:sp>
      <p:pic>
        <p:nvPicPr>
          <p:cNvPr id="5" name="Shot614-8.6kA-1_New.wmv">
            <a:hlinkClick r:id="" action="ppaction://media"/>
          </p:cNvPr>
          <p:cNvPicPr/>
          <p:nvPr>
            <a:videoFile r:link="rId1"/>
            <p:extLst>
              <p:ext uri="{DAA4B4D4-6D71-4841-9C94-3DE7FCFB9230}">
                <p14:media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r:embed="rId5"/>
              </p:ext>
            </p:extLst>
          </p:nvPr>
        </p:nvPicPr>
        <p:blipFill>
          <a:blip r:embed="rId6"/>
          <a:stretch>
            <a:fillRect/>
          </a:stretch>
        </p:blipFill>
        <p:spPr>
          <a:xfrm>
            <a:off x="7421129" y="957025"/>
            <a:ext cx="1576698" cy="2723444"/>
          </a:xfrm>
          <a:prstGeom prst="rect">
            <a:avLst/>
          </a:prstGeom>
        </p:spPr>
      </p:pic>
      <p:pic>
        <p:nvPicPr>
          <p:cNvPr id="6" name="Overrot_0977_New.wmv">
            <a:hlinkClick r:id="" action="ppaction://media"/>
          </p:cNvPr>
          <p:cNvPicPr/>
          <p:nvPr>
            <a:videoFile r:link="rId2"/>
            <p:extLst>
              <p:ext uri="{DAA4B4D4-6D71-4841-9C94-3DE7FCFB9230}">
                <p14:media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r:embed="rId7"/>
              </p:ext>
            </p:extLst>
          </p:nvPr>
        </p:nvPicPr>
        <p:blipFill>
          <a:blip r:embed="rId8"/>
          <a:stretch>
            <a:fillRect/>
          </a:stretch>
        </p:blipFill>
        <p:spPr>
          <a:xfrm>
            <a:off x="7543507" y="4167201"/>
            <a:ext cx="1473270" cy="2658533"/>
          </a:xfrm>
          <a:prstGeom prst="rect">
            <a:avLst/>
          </a:prstGeom>
        </p:spPr>
      </p:pic>
      <p:sp>
        <p:nvSpPr>
          <p:cNvPr id="7" name="TextBox 6"/>
          <p:cNvSpPr txBox="1"/>
          <p:nvPr/>
        </p:nvSpPr>
        <p:spPr>
          <a:xfrm>
            <a:off x="-4688" y="609600"/>
            <a:ext cx="3524876" cy="646331"/>
          </a:xfrm>
          <a:prstGeom prst="rect">
            <a:avLst/>
          </a:prstGeom>
          <a:noFill/>
        </p:spPr>
        <p:txBody>
          <a:bodyPr wrap="none" rtlCol="0">
            <a:spAutoFit/>
          </a:bodyPr>
          <a:lstStyle/>
          <a:p>
            <a:pPr algn="ctr"/>
            <a:r>
              <a:rPr lang="en-US" b="1" i="1">
                <a:latin typeface="Lora" panose="02000503000000020004" pitchFamily="2" charset="0"/>
              </a:rPr>
              <a:t>Shaping field produced inside</a:t>
            </a:r>
          </a:p>
          <a:p>
            <a:pPr algn="ctr"/>
            <a:r>
              <a:rPr lang="en-US" b="1" i="1">
                <a:latin typeface="Lora" panose="02000503000000020004" pitchFamily="2" charset="0"/>
              </a:rPr>
              <a:t>the 4 cm thick Aluminum vessel</a:t>
            </a:r>
          </a:p>
        </p:txBody>
      </p:sp>
      <p:sp>
        <p:nvSpPr>
          <p:cNvPr id="8" name="TextBox 7"/>
          <p:cNvSpPr txBox="1"/>
          <p:nvPr/>
        </p:nvSpPr>
        <p:spPr>
          <a:xfrm>
            <a:off x="3384870" y="1143000"/>
            <a:ext cx="4036259" cy="2031325"/>
          </a:xfrm>
          <a:prstGeom prst="rect">
            <a:avLst/>
          </a:prstGeom>
          <a:noFill/>
        </p:spPr>
        <p:txBody>
          <a:bodyPr wrap="square" rtlCol="0">
            <a:spAutoFit/>
          </a:bodyPr>
          <a:lstStyle/>
          <a:p>
            <a:pPr algn="r"/>
            <a:r>
              <a:rPr lang="en-US" i="1">
                <a:latin typeface="Lora" panose="02000503000000020004" pitchFamily="2" charset="0"/>
              </a:rPr>
              <a:t>anode-to-cathode voltage </a:t>
            </a:r>
          </a:p>
          <a:p>
            <a:pPr algn="r"/>
            <a:r>
              <a:rPr lang="en-US" i="1">
                <a:latin typeface="Lora" panose="02000503000000020004" pitchFamily="2" charset="0"/>
              </a:rPr>
              <a:t>break-down ~90 V</a:t>
            </a:r>
            <a:endParaRPr lang="en-US" b="1" i="1">
              <a:latin typeface="Lora" panose="02000503000000020004" pitchFamily="2" charset="0"/>
            </a:endParaRPr>
          </a:p>
          <a:p>
            <a:pPr algn="r"/>
            <a:r>
              <a:rPr lang="en-US" i="1">
                <a:latin typeface="Lora" panose="02000503000000020004" pitchFamily="2" charset="0"/>
              </a:rPr>
              <a:t>increases up to ~200 V at 10 kA</a:t>
            </a:r>
          </a:p>
          <a:p>
            <a:pPr algn="r"/>
            <a:r>
              <a:rPr lang="en-US" i="1">
                <a:latin typeface="Lora" panose="02000503000000020004" pitchFamily="2" charset="0"/>
              </a:rPr>
              <a:t> </a:t>
            </a:r>
            <a:endParaRPr lang="en-US" b="1" i="1">
              <a:latin typeface="Lora" panose="02000503000000020004" pitchFamily="2" charset="0"/>
            </a:endParaRPr>
          </a:p>
          <a:p>
            <a:pPr algn="r"/>
            <a:r>
              <a:rPr lang="en-US" b="1">
                <a:latin typeface="Lora" panose="02000503000000020004" pitchFamily="2" charset="0"/>
              </a:rPr>
              <a:t>in Argon, equatorial line-averaged electron density &lt;n</a:t>
            </a:r>
            <a:r>
              <a:rPr lang="en-US" b="1" baseline="-25000">
                <a:latin typeface="Lora" panose="02000503000000020004" pitchFamily="2" charset="0"/>
              </a:rPr>
              <a:t>e</a:t>
            </a:r>
            <a:r>
              <a:rPr lang="en-US" b="1">
                <a:latin typeface="Lora" panose="02000503000000020004" pitchFamily="2" charset="0"/>
              </a:rPr>
              <a:t>&gt; </a:t>
            </a:r>
            <a:r>
              <a:rPr lang="en-US" b="1">
                <a:latin typeface="Lora" panose="02000503000000020004" pitchFamily="2" charset="0"/>
                <a:sym typeface="Symbol"/>
              </a:rPr>
              <a:t>∝  </a:t>
            </a:r>
            <a:r>
              <a:rPr lang="en-US" b="1">
                <a:latin typeface="Lora" panose="02000503000000020004" pitchFamily="2" charset="0"/>
              </a:rPr>
              <a:t>I</a:t>
            </a:r>
            <a:r>
              <a:rPr lang="en-US" b="1" baseline="-25000">
                <a:latin typeface="Lora" panose="02000503000000020004" pitchFamily="2" charset="0"/>
              </a:rPr>
              <a:t>e </a:t>
            </a:r>
            <a:r>
              <a:rPr lang="en-US" b="1">
                <a:latin typeface="Lora" panose="02000503000000020004" pitchFamily="2" charset="0"/>
              </a:rPr>
              <a:t>&lt;n</a:t>
            </a:r>
            <a:r>
              <a:rPr lang="en-US" b="1" baseline="-25000">
                <a:latin typeface="Lora" panose="02000503000000020004" pitchFamily="2" charset="0"/>
              </a:rPr>
              <a:t>e</a:t>
            </a:r>
            <a:r>
              <a:rPr lang="en-US" b="1">
                <a:latin typeface="Lora" panose="02000503000000020004" pitchFamily="2" charset="0"/>
              </a:rPr>
              <a:t>&gt;=4•10</a:t>
            </a:r>
            <a:r>
              <a:rPr lang="en-US" b="1" baseline="30000">
                <a:latin typeface="Lora" panose="02000503000000020004" pitchFamily="2" charset="0"/>
              </a:rPr>
              <a:t>20</a:t>
            </a:r>
            <a:r>
              <a:rPr lang="en-US" b="1">
                <a:latin typeface="Lora" panose="02000503000000020004" pitchFamily="2" charset="0"/>
              </a:rPr>
              <a:t> m</a:t>
            </a:r>
            <a:r>
              <a:rPr lang="en-US" b="1" baseline="30000">
                <a:latin typeface="Lora" panose="02000503000000020004" pitchFamily="2" charset="0"/>
              </a:rPr>
              <a:t>-3</a:t>
            </a:r>
            <a:r>
              <a:rPr lang="en-US" b="1">
                <a:latin typeface="Lora" panose="02000503000000020004" pitchFamily="2" charset="0"/>
              </a:rPr>
              <a:t> at I</a:t>
            </a:r>
            <a:r>
              <a:rPr lang="en-US" b="1" baseline="-25000">
                <a:latin typeface="Lora" panose="02000503000000020004" pitchFamily="2" charset="0"/>
              </a:rPr>
              <a:t>e</a:t>
            </a:r>
            <a:r>
              <a:rPr lang="en-US" b="1">
                <a:latin typeface="Lora" panose="02000503000000020004" pitchFamily="2" charset="0"/>
              </a:rPr>
              <a:t>=10 kA</a:t>
            </a:r>
          </a:p>
        </p:txBody>
      </p:sp>
      <p:sp>
        <p:nvSpPr>
          <p:cNvPr id="10" name="Rectangle 9"/>
          <p:cNvSpPr/>
          <p:nvPr/>
        </p:nvSpPr>
        <p:spPr>
          <a:xfrm>
            <a:off x="0" y="32657"/>
            <a:ext cx="7746095" cy="523220"/>
          </a:xfrm>
          <a:prstGeom prst="rect">
            <a:avLst/>
          </a:prstGeom>
        </p:spPr>
        <p:txBody>
          <a:bodyPr wrap="none">
            <a:spAutoFit/>
          </a:bodyPr>
          <a:lstStyle/>
          <a:p>
            <a:r>
              <a:rPr lang="en-US" sz="2800" b="1">
                <a:solidFill>
                  <a:srgbClr val="FF0000"/>
                </a:solidFill>
                <a:effectLst>
                  <a:outerShdw blurRad="50800" dist="38100" dir="2700000" algn="tl" rotWithShape="0">
                    <a:srgbClr val="000000">
                      <a:alpha val="43000"/>
                    </a:srgbClr>
                  </a:outerShdw>
                </a:effectLst>
                <a:latin typeface="Lora" panose="02000503000000020004" pitchFamily="2" charset="0"/>
              </a:rPr>
              <a:t>The Plasma-Centerpost produced in Phase-1</a:t>
            </a:r>
            <a:endParaRPr lang="en-US" sz="2800"/>
          </a:p>
        </p:txBody>
      </p:sp>
      <p:sp>
        <p:nvSpPr>
          <p:cNvPr id="11" name="TextBox 10"/>
          <p:cNvSpPr txBox="1"/>
          <p:nvPr/>
        </p:nvSpPr>
        <p:spPr>
          <a:xfrm>
            <a:off x="2362493" y="4343400"/>
            <a:ext cx="5181307" cy="1754326"/>
          </a:xfrm>
          <a:prstGeom prst="rect">
            <a:avLst/>
          </a:prstGeom>
          <a:noFill/>
        </p:spPr>
        <p:txBody>
          <a:bodyPr wrap="square" rtlCol="0">
            <a:spAutoFit/>
          </a:bodyPr>
          <a:lstStyle/>
          <a:p>
            <a:pPr algn="r"/>
            <a:r>
              <a:rPr lang="en-US" i="1">
                <a:latin typeface="Lora" panose="02000503000000020004" pitchFamily="2" charset="0"/>
              </a:rPr>
              <a:t>anode-to-cathode voltage </a:t>
            </a:r>
          </a:p>
          <a:p>
            <a:pPr algn="r"/>
            <a:r>
              <a:rPr lang="en-US" i="1">
                <a:latin typeface="Lora" panose="02000503000000020004" pitchFamily="2" charset="0"/>
              </a:rPr>
              <a:t>break-down ~320 V</a:t>
            </a:r>
            <a:endParaRPr lang="en-US" b="1" i="1">
              <a:latin typeface="Lora" panose="02000503000000020004" pitchFamily="2" charset="0"/>
            </a:endParaRPr>
          </a:p>
          <a:p>
            <a:pPr algn="r"/>
            <a:r>
              <a:rPr lang="en-US" i="1">
                <a:latin typeface="Lora" panose="02000503000000020004" pitchFamily="2" charset="0"/>
              </a:rPr>
              <a:t>decreases up to ~220 V at 10 kA</a:t>
            </a:r>
          </a:p>
          <a:p>
            <a:pPr algn="r"/>
            <a:r>
              <a:rPr lang="en-US" i="1">
                <a:latin typeface="Lora" panose="02000503000000020004" pitchFamily="2" charset="0"/>
              </a:rPr>
              <a:t> </a:t>
            </a:r>
            <a:endParaRPr lang="en-US" b="1" i="1">
              <a:latin typeface="Lora" panose="02000503000000020004" pitchFamily="2" charset="0"/>
            </a:endParaRPr>
          </a:p>
          <a:p>
            <a:pPr algn="r"/>
            <a:r>
              <a:rPr lang="en-US" b="1">
                <a:latin typeface="Lora" panose="02000503000000020004" pitchFamily="2" charset="0"/>
              </a:rPr>
              <a:t>in Hydrogen, equatorial line-averaged </a:t>
            </a:r>
          </a:p>
          <a:p>
            <a:pPr algn="r"/>
            <a:r>
              <a:rPr lang="en-US" b="1">
                <a:latin typeface="Lora" panose="02000503000000020004" pitchFamily="2" charset="0"/>
              </a:rPr>
              <a:t>electron density &lt;n</a:t>
            </a:r>
            <a:r>
              <a:rPr lang="en-US" b="1" baseline="-25000">
                <a:latin typeface="Lora" panose="02000503000000020004" pitchFamily="2" charset="0"/>
              </a:rPr>
              <a:t>e</a:t>
            </a:r>
            <a:r>
              <a:rPr lang="en-US" b="1">
                <a:latin typeface="Lora" panose="02000503000000020004" pitchFamily="2" charset="0"/>
              </a:rPr>
              <a:t>&gt;=1.5•10</a:t>
            </a:r>
            <a:r>
              <a:rPr lang="en-US" b="1" baseline="30000">
                <a:latin typeface="Lora" panose="02000503000000020004" pitchFamily="2" charset="0"/>
              </a:rPr>
              <a:t>20</a:t>
            </a:r>
            <a:r>
              <a:rPr lang="en-US" b="1">
                <a:latin typeface="Lora" panose="02000503000000020004" pitchFamily="2" charset="0"/>
              </a:rPr>
              <a:t> m</a:t>
            </a:r>
            <a:r>
              <a:rPr lang="en-US" b="1" baseline="30000">
                <a:latin typeface="Lora" panose="02000503000000020004" pitchFamily="2" charset="0"/>
              </a:rPr>
              <a:t>-3</a:t>
            </a:r>
            <a:r>
              <a:rPr lang="en-US" b="1">
                <a:latin typeface="Lora" panose="02000503000000020004" pitchFamily="2" charset="0"/>
              </a:rPr>
              <a:t> at I</a:t>
            </a:r>
            <a:r>
              <a:rPr lang="en-US" b="1" baseline="-25000">
                <a:latin typeface="Lora" panose="02000503000000020004" pitchFamily="2" charset="0"/>
              </a:rPr>
              <a:t>e</a:t>
            </a:r>
            <a:r>
              <a:rPr lang="en-US" b="1">
                <a:latin typeface="Lora" panose="02000503000000020004" pitchFamily="2" charset="0"/>
              </a:rPr>
              <a:t>=10 kA</a:t>
            </a:r>
          </a:p>
        </p:txBody>
      </p:sp>
      <p:sp>
        <p:nvSpPr>
          <p:cNvPr id="12" name="Rectangle 11"/>
          <p:cNvSpPr/>
          <p:nvPr/>
        </p:nvSpPr>
        <p:spPr>
          <a:xfrm>
            <a:off x="3505200" y="3505200"/>
            <a:ext cx="3875900" cy="707886"/>
          </a:xfrm>
          <a:prstGeom prst="rect">
            <a:avLst/>
          </a:prstGeom>
        </p:spPr>
        <p:txBody>
          <a:bodyPr wrap="square">
            <a:spAutoFit/>
          </a:bodyPr>
          <a:lstStyle/>
          <a:p>
            <a:pPr algn="r"/>
            <a:r>
              <a:rPr lang="en-US" sz="2000" b="1" i="1">
                <a:solidFill>
                  <a:srgbClr val="FF0000"/>
                </a:solidFill>
                <a:latin typeface="Lora" panose="02000503000000020004" pitchFamily="2" charset="0"/>
              </a:rPr>
              <a:t>The Plasma-Centerpost rotates </a:t>
            </a:r>
          </a:p>
          <a:p>
            <a:pPr algn="r"/>
            <a:r>
              <a:rPr lang="en-US" sz="2000" b="1" i="1">
                <a:solidFill>
                  <a:srgbClr val="FF0000"/>
                </a:solidFill>
                <a:latin typeface="Lora" panose="02000503000000020004" pitchFamily="2" charset="0"/>
              </a:rPr>
              <a:t>at </a:t>
            </a:r>
            <a:r>
              <a:rPr lang="el-GR" sz="2000" b="1" i="1">
                <a:solidFill>
                  <a:srgbClr val="FF0000"/>
                </a:solidFill>
                <a:latin typeface="Lora" panose="02000503000000020004" pitchFamily="2" charset="0"/>
              </a:rPr>
              <a:t>ω</a:t>
            </a:r>
            <a:r>
              <a:rPr lang="en-US" sz="2000" b="1" i="1">
                <a:solidFill>
                  <a:srgbClr val="FF0000"/>
                </a:solidFill>
                <a:latin typeface="Lora" panose="02000503000000020004" pitchFamily="2" charset="0"/>
              </a:rPr>
              <a:t> </a:t>
            </a:r>
            <a:r>
              <a:rPr lang="en-US" i="1">
                <a:solidFill>
                  <a:srgbClr val="FF0000"/>
                </a:solidFill>
                <a:latin typeface="Lora" panose="02000503000000020004" pitchFamily="2" charset="0"/>
              </a:rPr>
              <a:t>~</a:t>
            </a:r>
            <a:r>
              <a:rPr lang="en-US" sz="2000" b="1" i="1">
                <a:solidFill>
                  <a:srgbClr val="FF0000"/>
                </a:solidFill>
                <a:latin typeface="Lora" panose="02000503000000020004" pitchFamily="2" charset="0"/>
              </a:rPr>
              <a:t> 2</a:t>
            </a:r>
            <a:r>
              <a:rPr lang="el-GR" sz="2000" b="1" i="1">
                <a:solidFill>
                  <a:srgbClr val="FF0000"/>
                </a:solidFill>
                <a:latin typeface="Lora" panose="02000503000000020004" pitchFamily="2" charset="0"/>
              </a:rPr>
              <a:t>π</a:t>
            </a:r>
            <a:r>
              <a:rPr lang="en-US" sz="2000" b="1" i="1">
                <a:solidFill>
                  <a:srgbClr val="FF0000"/>
                </a:solidFill>
                <a:latin typeface="Lora" panose="02000503000000020004" pitchFamily="2" charset="0"/>
              </a:rPr>
              <a:t> (500) radians/sec</a:t>
            </a:r>
          </a:p>
        </p:txBody>
      </p:sp>
      <p:sp>
        <p:nvSpPr>
          <p:cNvPr id="13" name="TextBox 12"/>
          <p:cNvSpPr txBox="1"/>
          <p:nvPr/>
        </p:nvSpPr>
        <p:spPr>
          <a:xfrm>
            <a:off x="2438400" y="6400800"/>
            <a:ext cx="4453655" cy="369332"/>
          </a:xfrm>
          <a:prstGeom prst="rect">
            <a:avLst/>
          </a:prstGeom>
          <a:noFill/>
        </p:spPr>
        <p:txBody>
          <a:bodyPr wrap="none" rtlCol="0">
            <a:spAutoFit/>
          </a:bodyPr>
          <a:lstStyle/>
          <a:p>
            <a:r>
              <a:rPr lang="en-US" b="1" i="1">
                <a:solidFill>
                  <a:srgbClr val="FF0000"/>
                </a:solidFill>
                <a:latin typeface="Lora" panose="02000503000000020004" pitchFamily="2" charset="0"/>
              </a:rPr>
              <a:t>These are high-field Tokamak densities!</a:t>
            </a:r>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30155299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040" fill="hold"/>
                                        <p:tgtEl>
                                          <p:spTgt spid="5"/>
                                        </p:tgtEl>
                                      </p:cBhvr>
                                    </p:cmd>
                                  </p:childTnLst>
                                </p:cTn>
                              </p:par>
                            </p:childTnLst>
                          </p:cTn>
                        </p:par>
                        <p:par>
                          <p:cTn id="7" fill="hold">
                            <p:stCondLst>
                              <p:cond delay="2040"/>
                            </p:stCondLst>
                            <p:childTnLst>
                              <p:par>
                                <p:cTn id="8" presetID="1" presetClass="mediacall" presetSubtype="0" fill="hold" nodeType="afterEffect">
                                  <p:stCondLst>
                                    <p:cond delay="0"/>
                                  </p:stCondLst>
                                  <p:childTnLst>
                                    <p:cmd type="call" cmd="playFrom(0.0)">
                                      <p:cBhvr>
                                        <p:cTn id="9" dur="508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0" repeatCount="indefinite" fill="remove" display="0">
                  <p:stCondLst>
                    <p:cond delay="indefinite"/>
                  </p:stCondLst>
                </p:cTn>
                <p:tgtEl>
                  <p:spTgt spid="5"/>
                </p:tgtEl>
              </p:cMediaNode>
            </p:video>
            <p:seq concurrent="1" nextAc="seek">
              <p:cTn id="11" restart="whenNotActive" fill="hold" evtFilter="cancelBubble" nodeType="interactiveSeq">
                <p:stCondLst>
                  <p:cond evt="onClick" delay="0">
                    <p:tgtEl>
                      <p:spTgt spid="5"/>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5"/>
                                        </p:tgtEl>
                                      </p:cBhvr>
                                    </p:cmd>
                                  </p:childTnLst>
                                </p:cTn>
                              </p:par>
                            </p:childTnLst>
                          </p:cTn>
                        </p:par>
                      </p:childTnLst>
                    </p:cTn>
                  </p:par>
                </p:childTnLst>
              </p:cTn>
              <p:nextCondLst>
                <p:cond evt="onClick" delay="0">
                  <p:tgtEl>
                    <p:spTgt spid="5"/>
                  </p:tgtEl>
                </p:cond>
              </p:nextCondLst>
            </p:seq>
            <p:video>
              <p:cMediaNode vol="80000">
                <p:cTn id="16" repeatCount="indefinite" fill="remove" display="0">
                  <p:stCondLst>
                    <p:cond delay="indefinite"/>
                  </p:stCondLst>
                </p:cTn>
                <p:tgtEl>
                  <p:spTgt spid="6"/>
                </p:tgtEl>
              </p:cMediaNode>
            </p:video>
            <p:seq concurrent="1" nextAc="seek">
              <p:cTn id="17" restart="whenNotActive" fill="hold" evtFilter="cancelBubble" nodeType="interactiveSeq">
                <p:stCondLst>
                  <p:cond evt="onClick" delay="0">
                    <p:tgtEl>
                      <p:spTgt spid="6"/>
                    </p:tgtEl>
                  </p:cond>
                </p:stCondLst>
                <p:endSync evt="end" delay="0">
                  <p:rtn val="all"/>
                </p:endSync>
                <p:childTnLst>
                  <p:par>
                    <p:cTn id="18" fill="hold">
                      <p:stCondLst>
                        <p:cond delay="0"/>
                      </p:stCondLst>
                      <p:childTnLst>
                        <p:par>
                          <p:cTn id="19" fill="hold">
                            <p:stCondLst>
                              <p:cond delay="0"/>
                            </p:stCondLst>
                            <p:childTnLst>
                              <p:par>
                                <p:cTn id="20" presetID="2" presetClass="mediacall" presetSubtype="0" fill="hold" nodeType="clickEffect">
                                  <p:stCondLst>
                                    <p:cond delay="0"/>
                                  </p:stCondLst>
                                  <p:childTnLst>
                                    <p:cmd type="call" cmd="togglePause">
                                      <p:cBhvr>
                                        <p:cTn id="21"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2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5" name="Picture 4"/>
          <p:cNvPicPr/>
          <p:nvPr/>
        </p:nvPicPr>
        <p:blipFill>
          <a:blip r:embed="rId3" cstate="print">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tretch>
            <a:fillRect/>
          </a:stretch>
        </p:blipFill>
        <p:spPr bwMode="auto">
          <a:xfrm>
            <a:off x="6309523" y="2822798"/>
            <a:ext cx="2033101" cy="2767789"/>
          </a:xfrm>
          <a:prstGeom prst="rect">
            <a:avLst/>
          </a:prstGeom>
          <a:noFill/>
          <a:ln>
            <a:noFill/>
          </a:ln>
        </p:spPr>
      </p:pic>
      <p:pic>
        <p:nvPicPr>
          <p:cNvPr id="6" name="Picture 5"/>
          <p:cNvPicPr/>
          <p:nvPr/>
        </p:nvPicPr>
        <p:blipFill>
          <a:blip r:embed="rId4" cstate="print">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rcRect/>
          <a:stretch>
            <a:fillRect/>
          </a:stretch>
        </p:blipFill>
        <p:spPr bwMode="auto">
          <a:xfrm>
            <a:off x="8353510" y="3137143"/>
            <a:ext cx="790490" cy="2185443"/>
          </a:xfrm>
          <a:prstGeom prst="rect">
            <a:avLst/>
          </a:prstGeom>
          <a:noFill/>
          <a:ln>
            <a:noFill/>
          </a:ln>
        </p:spPr>
      </p:pic>
      <p:pic>
        <p:nvPicPr>
          <p:cNvPr id="7" name="Picture 6"/>
          <p:cNvPicPr>
            <a:picLocks noChangeAspect="1"/>
          </p:cNvPicPr>
          <p:nvPr/>
        </p:nvPicPr>
        <p:blipFill>
          <a:blip r:embed="rId5">
            <a:alphaModFix amt="61000"/>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tretch>
            <a:fillRect/>
          </a:stretch>
        </p:blipFill>
        <p:spPr bwMode="auto">
          <a:xfrm>
            <a:off x="3361545" y="1964431"/>
            <a:ext cx="2646878" cy="4360169"/>
          </a:xfrm>
          <a:prstGeom prst="rect">
            <a:avLst/>
          </a:prstGeom>
          <a:noFill/>
          <a:ln w="9525">
            <a:noFill/>
            <a:miter lim="800000"/>
            <a:headEnd/>
            <a:tailEnd/>
          </a:ln>
        </p:spPr>
      </p:pic>
      <p:sp>
        <p:nvSpPr>
          <p:cNvPr id="8" name="TextBox 7"/>
          <p:cNvSpPr txBox="1"/>
          <p:nvPr/>
        </p:nvSpPr>
        <p:spPr>
          <a:xfrm rot="21162552">
            <a:off x="3235953" y="4948676"/>
            <a:ext cx="858068" cy="276999"/>
          </a:xfrm>
          <a:prstGeom prst="rect">
            <a:avLst/>
          </a:prstGeom>
          <a:noFill/>
        </p:spPr>
        <p:txBody>
          <a:bodyPr wrap="square" rtlCol="0">
            <a:spAutoFit/>
          </a:bodyPr>
          <a:lstStyle/>
          <a:p>
            <a:r>
              <a:rPr lang="en-US" sz="1200" b="1" dirty="0">
                <a:ln w="12700">
                  <a:solidFill>
                    <a:schemeClr val="tx2">
                      <a:satMod val="155000"/>
                    </a:schemeClr>
                  </a:solidFill>
                  <a:prstDash val="solid"/>
                </a:ln>
                <a:solidFill>
                  <a:srgbClr val="46F2FF"/>
                </a:solidFill>
                <a:effectLst>
                  <a:outerShdw blurRad="41275" dist="20320" dir="1800000" algn="tl" rotWithShape="0">
                    <a:srgbClr val="000000">
                      <a:alpha val="40000"/>
                    </a:srgbClr>
                  </a:outerShdw>
                </a:effectLst>
              </a:rPr>
              <a:t>insulator</a:t>
            </a:r>
          </a:p>
        </p:txBody>
      </p:sp>
      <p:sp>
        <p:nvSpPr>
          <p:cNvPr id="9" name="TextBox 8"/>
          <p:cNvSpPr txBox="1"/>
          <p:nvPr/>
        </p:nvSpPr>
        <p:spPr>
          <a:xfrm>
            <a:off x="4203500" y="2608998"/>
            <a:ext cx="891031" cy="276999"/>
          </a:xfrm>
          <a:prstGeom prst="rect">
            <a:avLst/>
          </a:prstGeom>
          <a:noFill/>
        </p:spPr>
        <p:txBody>
          <a:bodyPr wrap="square" rtlCol="0">
            <a:spAutoFit/>
          </a:bodyPr>
          <a:lstStyle/>
          <a:p>
            <a:r>
              <a:rPr lang="en-US" sz="1200" b="1" dirty="0">
                <a:ln w="12700">
                  <a:solidFill>
                    <a:schemeClr val="tx2">
                      <a:satMod val="155000"/>
                    </a:schemeClr>
                  </a:solidFill>
                  <a:prstDash val="solid"/>
                </a:ln>
                <a:solidFill>
                  <a:srgbClr val="46F2FF"/>
                </a:solidFill>
                <a:effectLst>
                  <a:outerShdw blurRad="41275" dist="20320" dir="1800000" algn="tl" rotWithShape="0">
                    <a:srgbClr val="000000">
                      <a:alpha val="40000"/>
                    </a:srgbClr>
                  </a:outerShdw>
                </a:effectLst>
              </a:rPr>
              <a:t>insulator</a:t>
            </a:r>
          </a:p>
        </p:txBody>
      </p:sp>
      <p:sp>
        <p:nvSpPr>
          <p:cNvPr id="10" name="TextBox 9"/>
          <p:cNvSpPr txBox="1"/>
          <p:nvPr/>
        </p:nvSpPr>
        <p:spPr>
          <a:xfrm>
            <a:off x="2685628" y="2947568"/>
            <a:ext cx="653237" cy="307777"/>
          </a:xfrm>
          <a:prstGeom prst="rect">
            <a:avLst/>
          </a:prstGeom>
          <a:noFill/>
        </p:spPr>
        <p:txBody>
          <a:bodyPr wrap="square" rtlCol="0">
            <a:spAutoFit/>
          </a:bodyPr>
          <a:lstStyle/>
          <a:p>
            <a:r>
              <a:rPr lang="en-US" sz="1400" b="1" dirty="0"/>
              <a:t>PF4up</a:t>
            </a:r>
          </a:p>
        </p:txBody>
      </p:sp>
      <p:sp>
        <p:nvSpPr>
          <p:cNvPr id="11" name="TextBox 10"/>
          <p:cNvSpPr txBox="1"/>
          <p:nvPr/>
        </p:nvSpPr>
        <p:spPr>
          <a:xfrm>
            <a:off x="2693135" y="3296864"/>
            <a:ext cx="726102" cy="523220"/>
          </a:xfrm>
          <a:prstGeom prst="rect">
            <a:avLst/>
          </a:prstGeom>
          <a:noFill/>
        </p:spPr>
        <p:txBody>
          <a:bodyPr wrap="square" rtlCol="0">
            <a:spAutoFit/>
          </a:bodyPr>
          <a:lstStyle/>
          <a:p>
            <a:r>
              <a:rPr lang="en-US" sz="1400" b="1" dirty="0"/>
              <a:t>PF3up</a:t>
            </a:r>
          </a:p>
          <a:p>
            <a:r>
              <a:rPr lang="en-US" sz="1400" b="1" dirty="0"/>
              <a:t>PF2up</a:t>
            </a:r>
          </a:p>
        </p:txBody>
      </p:sp>
      <p:sp>
        <p:nvSpPr>
          <p:cNvPr id="12" name="TextBox 11"/>
          <p:cNvSpPr txBox="1"/>
          <p:nvPr/>
        </p:nvSpPr>
        <p:spPr>
          <a:xfrm>
            <a:off x="2650360" y="5111875"/>
            <a:ext cx="774537" cy="307777"/>
          </a:xfrm>
          <a:prstGeom prst="rect">
            <a:avLst/>
          </a:prstGeom>
          <a:noFill/>
        </p:spPr>
        <p:txBody>
          <a:bodyPr wrap="square" rtlCol="0">
            <a:spAutoFit/>
          </a:bodyPr>
          <a:lstStyle/>
          <a:p>
            <a:r>
              <a:rPr lang="en-US" sz="1400" b="1" dirty="0"/>
              <a:t>PF4low</a:t>
            </a:r>
          </a:p>
        </p:txBody>
      </p:sp>
      <p:sp>
        <p:nvSpPr>
          <p:cNvPr id="13" name="TextBox 12"/>
          <p:cNvSpPr txBox="1"/>
          <p:nvPr/>
        </p:nvSpPr>
        <p:spPr>
          <a:xfrm>
            <a:off x="2644700" y="4556699"/>
            <a:ext cx="762205" cy="523220"/>
          </a:xfrm>
          <a:prstGeom prst="rect">
            <a:avLst/>
          </a:prstGeom>
          <a:noFill/>
        </p:spPr>
        <p:txBody>
          <a:bodyPr wrap="square" rtlCol="0">
            <a:spAutoFit/>
          </a:bodyPr>
          <a:lstStyle/>
          <a:p>
            <a:r>
              <a:rPr lang="en-US" sz="1400" b="1" dirty="0"/>
              <a:t>PF2low</a:t>
            </a:r>
          </a:p>
          <a:p>
            <a:r>
              <a:rPr lang="en-US" sz="1400" b="1" dirty="0"/>
              <a:t>PF3low</a:t>
            </a:r>
          </a:p>
        </p:txBody>
      </p:sp>
      <p:cxnSp>
        <p:nvCxnSpPr>
          <p:cNvPr id="14" name="Straight Arrow Connector 13"/>
          <p:cNvCxnSpPr/>
          <p:nvPr/>
        </p:nvCxnSpPr>
        <p:spPr>
          <a:xfrm flipV="1">
            <a:off x="3271389" y="3062252"/>
            <a:ext cx="595324" cy="1"/>
          </a:xfrm>
          <a:prstGeom prst="straightConnector1">
            <a:avLst/>
          </a:prstGeom>
          <a:ln>
            <a:solidFill>
              <a:schemeClr val="bg2">
                <a:lumMod val="50000"/>
              </a:schemeClr>
            </a:solidFill>
            <a:tailEnd type="arrow"/>
          </a:ln>
        </p:spPr>
        <p:style>
          <a:lnRef idx="2">
            <a:schemeClr val="accent1"/>
          </a:lnRef>
          <a:fillRef idx="0">
            <a:schemeClr val="accent1"/>
          </a:fillRef>
          <a:effectRef idx="1">
            <a:schemeClr val="accent1"/>
          </a:effectRef>
          <a:fontRef idx="minor">
            <a:schemeClr val="tx1"/>
          </a:fontRef>
        </p:style>
      </p:cxnSp>
      <p:cxnSp>
        <p:nvCxnSpPr>
          <p:cNvPr id="15" name="Straight Arrow Connector 14"/>
          <p:cNvCxnSpPr/>
          <p:nvPr/>
        </p:nvCxnSpPr>
        <p:spPr>
          <a:xfrm>
            <a:off x="3270825" y="3176567"/>
            <a:ext cx="493598" cy="0"/>
          </a:xfrm>
          <a:prstGeom prst="straightConnector1">
            <a:avLst/>
          </a:prstGeom>
          <a:ln>
            <a:solidFill>
              <a:schemeClr val="accent5">
                <a:lumMod val="75000"/>
              </a:schemeClr>
            </a:solidFill>
            <a:tailEnd type="arrow"/>
          </a:ln>
        </p:spPr>
        <p:style>
          <a:lnRef idx="2">
            <a:schemeClr val="accent1"/>
          </a:lnRef>
          <a:fillRef idx="0">
            <a:schemeClr val="accent1"/>
          </a:fillRef>
          <a:effectRef idx="1">
            <a:schemeClr val="accent1"/>
          </a:effectRef>
          <a:fontRef idx="minor">
            <a:schemeClr val="tx1"/>
          </a:fontRef>
        </p:style>
      </p:cxnSp>
      <p:cxnSp>
        <p:nvCxnSpPr>
          <p:cNvPr id="16" name="Straight Arrow Connector 15"/>
          <p:cNvCxnSpPr/>
          <p:nvPr/>
        </p:nvCxnSpPr>
        <p:spPr>
          <a:xfrm>
            <a:off x="3301130" y="5336540"/>
            <a:ext cx="644917" cy="0"/>
          </a:xfrm>
          <a:prstGeom prst="straightConnector1">
            <a:avLst/>
          </a:prstGeom>
          <a:ln>
            <a:solidFill>
              <a:schemeClr val="bg2">
                <a:lumMod val="50000"/>
              </a:schemeClr>
            </a:solidFill>
            <a:tailEnd type="arrow"/>
          </a:ln>
        </p:spPr>
        <p:style>
          <a:lnRef idx="2">
            <a:schemeClr val="accent1"/>
          </a:lnRef>
          <a:fillRef idx="0">
            <a:schemeClr val="accent1"/>
          </a:fillRef>
          <a:effectRef idx="1">
            <a:schemeClr val="accent1"/>
          </a:effectRef>
          <a:fontRef idx="minor">
            <a:schemeClr val="tx1"/>
          </a:fontRef>
        </p:style>
      </p:cxnSp>
      <p:cxnSp>
        <p:nvCxnSpPr>
          <p:cNvPr id="17" name="Straight Arrow Connector 16"/>
          <p:cNvCxnSpPr/>
          <p:nvPr/>
        </p:nvCxnSpPr>
        <p:spPr>
          <a:xfrm>
            <a:off x="3310582" y="5251052"/>
            <a:ext cx="779830" cy="0"/>
          </a:xfrm>
          <a:prstGeom prst="straightConnector1">
            <a:avLst/>
          </a:prstGeom>
          <a:ln>
            <a:solidFill>
              <a:schemeClr val="accent5">
                <a:lumMod val="75000"/>
              </a:schemeClr>
            </a:solidFill>
            <a:tailEnd type="arrow"/>
          </a:ln>
        </p:spPr>
        <p:style>
          <a:lnRef idx="2">
            <a:schemeClr val="accent1"/>
          </a:lnRef>
          <a:fillRef idx="0">
            <a:schemeClr val="accent1"/>
          </a:fillRef>
          <a:effectRef idx="1">
            <a:schemeClr val="accent1"/>
          </a:effectRef>
          <a:fontRef idx="minor">
            <a:schemeClr val="tx1"/>
          </a:fontRef>
        </p:style>
      </p:cxnSp>
      <p:cxnSp>
        <p:nvCxnSpPr>
          <p:cNvPr id="18" name="Straight Arrow Connector 17"/>
          <p:cNvCxnSpPr/>
          <p:nvPr/>
        </p:nvCxnSpPr>
        <p:spPr>
          <a:xfrm>
            <a:off x="3338865" y="3502608"/>
            <a:ext cx="527848" cy="0"/>
          </a:xfrm>
          <a:prstGeom prst="straightConnector1">
            <a:avLst/>
          </a:prstGeom>
          <a:ln>
            <a:solidFill>
              <a:schemeClr val="bg2">
                <a:lumMod val="25000"/>
              </a:schemeClr>
            </a:solidFill>
            <a:tailEnd type="arrow"/>
          </a:ln>
        </p:spPr>
        <p:style>
          <a:lnRef idx="2">
            <a:schemeClr val="accent1"/>
          </a:lnRef>
          <a:fillRef idx="0">
            <a:schemeClr val="accent1"/>
          </a:fillRef>
          <a:effectRef idx="1">
            <a:schemeClr val="accent1"/>
          </a:effectRef>
          <a:fontRef idx="minor">
            <a:schemeClr val="tx1"/>
          </a:fontRef>
        </p:style>
      </p:cxnSp>
      <p:cxnSp>
        <p:nvCxnSpPr>
          <p:cNvPr id="19" name="Straight Arrow Connector 18"/>
          <p:cNvCxnSpPr/>
          <p:nvPr/>
        </p:nvCxnSpPr>
        <p:spPr>
          <a:xfrm>
            <a:off x="3327525" y="3674658"/>
            <a:ext cx="1094830" cy="0"/>
          </a:xfrm>
          <a:prstGeom prst="straightConnector1">
            <a:avLst/>
          </a:prstGeom>
          <a:ln>
            <a:solidFill>
              <a:schemeClr val="tx1">
                <a:lumMod val="65000"/>
                <a:lumOff val="35000"/>
              </a:schemeClr>
            </a:solidFill>
            <a:tailEnd type="arrow"/>
          </a:ln>
        </p:spPr>
        <p:style>
          <a:lnRef idx="2">
            <a:schemeClr val="accent1"/>
          </a:lnRef>
          <a:fillRef idx="0">
            <a:schemeClr val="accent1"/>
          </a:fillRef>
          <a:effectRef idx="1">
            <a:schemeClr val="accent1"/>
          </a:effectRef>
          <a:fontRef idx="minor">
            <a:schemeClr val="tx1"/>
          </a:fontRef>
        </p:style>
      </p:cxnSp>
      <p:cxnSp>
        <p:nvCxnSpPr>
          <p:cNvPr id="20" name="Straight Arrow Connector 19"/>
          <p:cNvCxnSpPr/>
          <p:nvPr/>
        </p:nvCxnSpPr>
        <p:spPr>
          <a:xfrm>
            <a:off x="3309596" y="4744993"/>
            <a:ext cx="1146779" cy="0"/>
          </a:xfrm>
          <a:prstGeom prst="straightConnector1">
            <a:avLst/>
          </a:prstGeom>
          <a:ln>
            <a:solidFill>
              <a:schemeClr val="tx1">
                <a:lumMod val="65000"/>
                <a:lumOff val="35000"/>
              </a:schemeClr>
            </a:solidFill>
            <a:tailEnd type="arrow"/>
          </a:ln>
        </p:spPr>
        <p:style>
          <a:lnRef idx="2">
            <a:schemeClr val="accent1"/>
          </a:lnRef>
          <a:fillRef idx="0">
            <a:schemeClr val="accent1"/>
          </a:fillRef>
          <a:effectRef idx="1">
            <a:schemeClr val="accent1"/>
          </a:effectRef>
          <a:fontRef idx="minor">
            <a:schemeClr val="tx1"/>
          </a:fontRef>
        </p:style>
      </p:cxnSp>
      <p:cxnSp>
        <p:nvCxnSpPr>
          <p:cNvPr id="21" name="Straight Arrow Connector 20"/>
          <p:cNvCxnSpPr/>
          <p:nvPr/>
        </p:nvCxnSpPr>
        <p:spPr>
          <a:xfrm>
            <a:off x="3309596" y="4950156"/>
            <a:ext cx="551218" cy="0"/>
          </a:xfrm>
          <a:prstGeom prst="straightConnector1">
            <a:avLst/>
          </a:prstGeom>
          <a:ln>
            <a:solidFill>
              <a:schemeClr val="bg2">
                <a:lumMod val="25000"/>
              </a:schemeClr>
            </a:solidFill>
            <a:tailEnd type="arrow"/>
          </a:ln>
        </p:spPr>
        <p:style>
          <a:lnRef idx="2">
            <a:schemeClr val="accent1"/>
          </a:lnRef>
          <a:fillRef idx="0">
            <a:schemeClr val="accent1"/>
          </a:fillRef>
          <a:effectRef idx="1">
            <a:schemeClr val="accent1"/>
          </a:effectRef>
          <a:fontRef idx="minor">
            <a:schemeClr val="tx1"/>
          </a:fontRef>
        </p:style>
      </p:cxnSp>
      <p:sp>
        <p:nvSpPr>
          <p:cNvPr id="23" name="TextBox 22"/>
          <p:cNvSpPr txBox="1"/>
          <p:nvPr/>
        </p:nvSpPr>
        <p:spPr>
          <a:xfrm>
            <a:off x="5548986" y="3142409"/>
            <a:ext cx="832868" cy="307777"/>
          </a:xfrm>
          <a:prstGeom prst="rect">
            <a:avLst/>
          </a:prstGeom>
          <a:noFill/>
        </p:spPr>
        <p:txBody>
          <a:bodyPr wrap="square" rtlCol="0">
            <a:spAutoFit/>
          </a:bodyPr>
          <a:lstStyle/>
          <a:p>
            <a:r>
              <a:rPr lang="en-US" altLang="zh-CN" sz="1400" b="1" dirty="0">
                <a:solidFill>
                  <a:srgbClr val="FF0000"/>
                </a:solidFill>
                <a:effectLst>
                  <a:outerShdw blurRad="50800" dist="38100" dir="2700000">
                    <a:srgbClr val="FF8A15">
                      <a:alpha val="43000"/>
                    </a:srgbClr>
                  </a:outerShdw>
                </a:effectLst>
                <a:ea typeface="华文楷体"/>
                <a:cs typeface="华文楷体"/>
              </a:rPr>
              <a:t>anode</a:t>
            </a:r>
            <a:endParaRPr lang="en-US" sz="1400" b="1" dirty="0">
              <a:solidFill>
                <a:srgbClr val="FF0000"/>
              </a:solidFill>
              <a:effectLst>
                <a:outerShdw blurRad="50800" dist="38100" dir="2700000">
                  <a:srgbClr val="FF8A15">
                    <a:alpha val="43000"/>
                  </a:srgbClr>
                </a:outerShdw>
              </a:effectLst>
              <a:ea typeface="华文楷体"/>
              <a:cs typeface="华文楷体"/>
            </a:endParaRPr>
          </a:p>
        </p:txBody>
      </p:sp>
      <p:sp>
        <p:nvSpPr>
          <p:cNvPr id="25" name="TextBox 24"/>
          <p:cNvSpPr txBox="1"/>
          <p:nvPr/>
        </p:nvSpPr>
        <p:spPr>
          <a:xfrm>
            <a:off x="1735400" y="1091625"/>
            <a:ext cx="5611472" cy="584775"/>
          </a:xfrm>
          <a:prstGeom prst="rect">
            <a:avLst/>
          </a:prstGeom>
          <a:noFill/>
        </p:spPr>
        <p:txBody>
          <a:bodyPr wrap="none" rtlCol="0">
            <a:spAutoFit/>
          </a:bodyPr>
          <a:lstStyle/>
          <a:p>
            <a:pPr algn="ctr"/>
            <a:r>
              <a:rPr lang="en-US" sz="1600" b="1" dirty="0">
                <a:solidFill>
                  <a:srgbClr val="565463"/>
                </a:solidFill>
                <a:effectLst>
                  <a:outerShdw blurRad="50800" dist="38100" dir="2700000">
                    <a:srgbClr val="CDAF7E"/>
                  </a:outerShdw>
                </a:effectLst>
                <a:latin typeface="Lora" panose="02000503000000020004" pitchFamily="2" charset="0"/>
                <a:ea typeface="华文楷体"/>
                <a:cs typeface="Hei"/>
              </a:rPr>
              <a:t>PF coils casings built as floating, charged by the plasma</a:t>
            </a:r>
          </a:p>
          <a:p>
            <a:pPr algn="ctr"/>
            <a:r>
              <a:rPr lang="en-US" sz="1600" b="1" dirty="0">
                <a:solidFill>
                  <a:srgbClr val="565463"/>
                </a:solidFill>
                <a:effectLst>
                  <a:outerShdw blurRad="50800" dist="38100" dir="2700000">
                    <a:srgbClr val="CDAF7E"/>
                  </a:outerShdw>
                </a:effectLst>
                <a:latin typeface="Lora" panose="02000503000000020004" pitchFamily="2" charset="0"/>
                <a:ea typeface="华文楷体"/>
                <a:cs typeface="Hei"/>
              </a:rPr>
              <a:t>also upper\lower extensions &amp; lids are floating</a:t>
            </a:r>
            <a:endParaRPr lang="en-US" sz="1600" dirty="0">
              <a:latin typeface="Lora" panose="02000503000000020004" pitchFamily="2" charset="0"/>
            </a:endParaRPr>
          </a:p>
        </p:txBody>
      </p:sp>
      <p:sp>
        <p:nvSpPr>
          <p:cNvPr id="26" name="TextBox 25"/>
          <p:cNvSpPr txBox="1"/>
          <p:nvPr/>
        </p:nvSpPr>
        <p:spPr>
          <a:xfrm>
            <a:off x="5549329" y="4897986"/>
            <a:ext cx="832868" cy="307777"/>
          </a:xfrm>
          <a:prstGeom prst="rect">
            <a:avLst/>
          </a:prstGeom>
          <a:noFill/>
        </p:spPr>
        <p:txBody>
          <a:bodyPr wrap="square" rtlCol="0">
            <a:spAutoFit/>
          </a:bodyPr>
          <a:lstStyle/>
          <a:p>
            <a:r>
              <a:rPr lang="en-US" altLang="zh-CN" sz="1400" b="1" dirty="0">
                <a:solidFill>
                  <a:srgbClr val="002060"/>
                </a:solidFill>
                <a:effectLst>
                  <a:outerShdw blurRad="50800" dist="38100" dir="2700000">
                    <a:srgbClr val="FF8A15">
                      <a:alpha val="43000"/>
                    </a:srgbClr>
                  </a:outerShdw>
                </a:effectLst>
                <a:ea typeface="华文楷体"/>
                <a:cs typeface="华文楷体"/>
              </a:rPr>
              <a:t>cathode</a:t>
            </a:r>
            <a:endParaRPr lang="en-US" sz="1400" b="1" dirty="0">
              <a:solidFill>
                <a:srgbClr val="002060"/>
              </a:solidFill>
              <a:effectLst>
                <a:outerShdw blurRad="50800" dist="38100" dir="2700000">
                  <a:srgbClr val="FF8A15">
                    <a:alpha val="43000"/>
                  </a:srgbClr>
                </a:outerShdw>
              </a:effectLst>
              <a:ea typeface="华文楷体"/>
              <a:cs typeface="华文楷体"/>
            </a:endParaRPr>
          </a:p>
        </p:txBody>
      </p:sp>
      <p:pic>
        <p:nvPicPr>
          <p:cNvPr id="27" name="Picture 26"/>
          <p:cNvPicPr/>
          <p:nvPr/>
        </p:nvPicPr>
        <p:blipFill>
          <a:blip r:embed="rId6">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tretch>
            <a:fillRect/>
          </a:stretch>
        </p:blipFill>
        <p:spPr bwMode="auto">
          <a:xfrm>
            <a:off x="79835" y="2705864"/>
            <a:ext cx="2660268" cy="3048000"/>
          </a:xfrm>
          <a:prstGeom prst="rect">
            <a:avLst/>
          </a:prstGeom>
          <a:noFill/>
          <a:ln>
            <a:noFill/>
          </a:ln>
        </p:spPr>
      </p:pic>
      <p:graphicFrame>
        <p:nvGraphicFramePr>
          <p:cNvPr id="3" name="Object 2"/>
          <p:cNvGraphicFramePr>
            <a:graphicFrameLocks noChangeAspect="1"/>
          </p:cNvGraphicFramePr>
          <p:nvPr>
            <p:extLst>
              <p:ext uri="{D42A27DB-BD31-4B8C-83A1-F6EECF244321}">
                <p14:mod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2663512590"/>
              </p:ext>
            </p:extLst>
          </p:nvPr>
        </p:nvGraphicFramePr>
        <p:xfrm>
          <a:off x="53629" y="0"/>
          <a:ext cx="876036" cy="437029"/>
        </p:xfrm>
        <a:graphic>
          <a:graphicData uri="http://schemas.openxmlformats.org/presentationml/2006/ole">
            <p:oleObj spid="_x0000_s7490" name="Equation" r:id="rId7" imgW="508000" imgH="241300" progId="Equation.DSMT4">
              <p:embed/>
            </p:oleObj>
          </a:graphicData>
        </a:graphic>
      </p:graphicFrame>
      <p:sp>
        <p:nvSpPr>
          <p:cNvPr id="28" name="Rectangle 27"/>
          <p:cNvSpPr/>
          <p:nvPr/>
        </p:nvSpPr>
        <p:spPr>
          <a:xfrm>
            <a:off x="823285" y="189"/>
            <a:ext cx="8320713" cy="523220"/>
          </a:xfrm>
          <a:prstGeom prst="rect">
            <a:avLst/>
          </a:prstGeom>
        </p:spPr>
        <p:txBody>
          <a:bodyPr wrap="square">
            <a:spAutoFit/>
          </a:bodyPr>
          <a:lstStyle/>
          <a:p>
            <a:r>
              <a:rPr lang="en-US" sz="2800" b="1">
                <a:solidFill>
                  <a:srgbClr val="FF0000"/>
                </a:solidFill>
                <a:effectLst>
                  <a:outerShdw blurRad="50800" dist="38100" dir="2700000" algn="tl" rotWithShape="0">
                    <a:srgbClr val="000000">
                      <a:alpha val="43000"/>
                    </a:srgbClr>
                  </a:outerShdw>
                </a:effectLst>
                <a:latin typeface="Lora" panose="02000503000000020004" pitchFamily="2" charset="0"/>
              </a:rPr>
              <a:t> plasma rotation: no anode-arc-anchoring</a:t>
            </a:r>
            <a:endParaRPr lang="en-US" sz="2800"/>
          </a:p>
        </p:txBody>
      </p:sp>
      <p:sp>
        <p:nvSpPr>
          <p:cNvPr id="29" name="Rectangle 28"/>
          <p:cNvSpPr/>
          <p:nvPr/>
        </p:nvSpPr>
        <p:spPr>
          <a:xfrm>
            <a:off x="53439" y="1685092"/>
            <a:ext cx="9090561" cy="338554"/>
          </a:xfrm>
          <a:prstGeom prst="rect">
            <a:avLst/>
          </a:prstGeom>
        </p:spPr>
        <p:txBody>
          <a:bodyPr wrap="square">
            <a:spAutoFit/>
          </a:bodyPr>
          <a:lstStyle/>
          <a:p>
            <a:r>
              <a:rPr lang="en-US" altLang="zh-CN" sz="1600" b="1" dirty="0">
                <a:solidFill>
                  <a:srgbClr val="E729AD"/>
                </a:solidFill>
                <a:effectLst>
                  <a:outerShdw blurRad="50800" dist="38100" dir="2700000">
                    <a:srgbClr val="000000">
                      <a:alpha val="43000"/>
                    </a:srgbClr>
                  </a:outerShdw>
                </a:effectLst>
                <a:latin typeface="Lora" panose="02000503000000020004" pitchFamily="2" charset="0"/>
                <a:ea typeface="华文楷体"/>
                <a:cs typeface="华文楷体"/>
              </a:rPr>
              <a:t>magnetic field</a:t>
            </a:r>
            <a:r>
              <a:rPr lang="en-US" sz="1600" b="1" dirty="0">
                <a:solidFill>
                  <a:srgbClr val="E729AD"/>
                </a:solidFill>
                <a:effectLst>
                  <a:outerShdw blurRad="50800" dist="38100" dir="2700000">
                    <a:srgbClr val="000000">
                      <a:alpha val="43000"/>
                    </a:srgbClr>
                  </a:outerShdw>
                </a:effectLst>
                <a:latin typeface="Lora" panose="02000503000000020004" pitchFamily="2" charset="0"/>
                <a:ea typeface="华文楷体"/>
                <a:cs typeface="华文楷体"/>
              </a:rPr>
              <a:t> is </a:t>
            </a:r>
            <a:r>
              <a:rPr lang="en-US" sz="1600" b="1">
                <a:solidFill>
                  <a:srgbClr val="E729AD"/>
                </a:solidFill>
                <a:effectLst>
                  <a:outerShdw blurRad="50800" dist="38100" dir="2700000">
                    <a:srgbClr val="000000">
                      <a:alpha val="43000"/>
                    </a:srgbClr>
                  </a:outerShdw>
                </a:effectLst>
                <a:latin typeface="Lora" panose="02000503000000020004" pitchFamily="2" charset="0"/>
                <a:ea typeface="华文楷体"/>
                <a:cs typeface="华文楷体"/>
              </a:rPr>
              <a:t>up\down symmetric       </a:t>
            </a:r>
            <a:r>
              <a:rPr lang="en-US" sz="1600" b="1">
                <a:effectLst>
                  <a:outerShdw blurRad="50800" dist="38100" dir="2700000">
                    <a:srgbClr val="000000">
                      <a:alpha val="43000"/>
                    </a:srgbClr>
                  </a:outerShdw>
                </a:effectLst>
                <a:latin typeface="Lora" panose="02000503000000020004" pitchFamily="2" charset="0"/>
                <a:ea typeface="华文楷体"/>
                <a:cs typeface="华文楷体"/>
              </a:rPr>
              <a:t>but       </a:t>
            </a:r>
            <a:r>
              <a:rPr lang="en-US" sz="1600" b="1" dirty="0">
                <a:solidFill>
                  <a:srgbClr val="FF000B"/>
                </a:solidFill>
                <a:effectLst>
                  <a:outerShdw blurRad="50800" dist="38100" dir="2700000">
                    <a:srgbClr val="000000">
                      <a:alpha val="43000"/>
                    </a:srgbClr>
                  </a:outerShdw>
                </a:effectLst>
                <a:latin typeface="Lora" panose="02000503000000020004" pitchFamily="2" charset="0"/>
                <a:ea typeface="华文楷体"/>
                <a:cs typeface="华文楷体"/>
              </a:rPr>
              <a:t>electro</a:t>
            </a:r>
            <a:r>
              <a:rPr lang="en-US" sz="1600" b="1" dirty="0">
                <a:solidFill>
                  <a:srgbClr val="FF6600"/>
                </a:solidFill>
                <a:effectLst>
                  <a:outerShdw blurRad="50800" dist="38100" dir="2700000">
                    <a:srgbClr val="000000">
                      <a:alpha val="43000"/>
                    </a:srgbClr>
                  </a:outerShdw>
                </a:effectLst>
                <a:latin typeface="Lora" panose="02000503000000020004" pitchFamily="2" charset="0"/>
                <a:ea typeface="华文楷体"/>
                <a:cs typeface="华文楷体"/>
              </a:rPr>
              <a:t>static</a:t>
            </a:r>
            <a:r>
              <a:rPr lang="en-US" sz="1600" b="1" dirty="0">
                <a:effectLst>
                  <a:outerShdw blurRad="50800" dist="38100" dir="2700000">
                    <a:srgbClr val="000000">
                      <a:alpha val="43000"/>
                    </a:srgbClr>
                  </a:outerShdw>
                </a:effectLst>
                <a:latin typeface="Lora" panose="02000503000000020004" pitchFamily="2" charset="0"/>
                <a:ea typeface="华文楷体"/>
                <a:cs typeface="华文楷体"/>
              </a:rPr>
              <a:t> </a:t>
            </a:r>
            <a:r>
              <a:rPr lang="en-US" sz="1600" b="1" dirty="0">
                <a:solidFill>
                  <a:srgbClr val="E5BD48"/>
                </a:solidFill>
                <a:effectLst>
                  <a:outerShdw blurRad="50800" dist="38100" dir="2700000">
                    <a:srgbClr val="000000">
                      <a:alpha val="43000"/>
                    </a:srgbClr>
                  </a:outerShdw>
                </a:effectLst>
                <a:latin typeface="Lora" panose="02000503000000020004" pitchFamily="2" charset="0"/>
                <a:ea typeface="华文楷体"/>
                <a:cs typeface="华文楷体"/>
              </a:rPr>
              <a:t>field not up</a:t>
            </a:r>
            <a:r>
              <a:rPr lang="en-US" sz="1600" b="1" dirty="0">
                <a:effectLst>
                  <a:outerShdw blurRad="50800" dist="38100" dir="2700000">
                    <a:srgbClr val="000000">
                      <a:alpha val="43000"/>
                    </a:srgbClr>
                  </a:outerShdw>
                </a:effectLst>
                <a:latin typeface="Lora" panose="02000503000000020004" pitchFamily="2" charset="0"/>
                <a:ea typeface="华文楷体"/>
                <a:cs typeface="华文楷体"/>
              </a:rPr>
              <a:t>\</a:t>
            </a:r>
            <a:r>
              <a:rPr lang="en-US" sz="1600" b="1" dirty="0">
                <a:solidFill>
                  <a:srgbClr val="908D7B"/>
                </a:solidFill>
                <a:effectLst>
                  <a:outerShdw blurRad="50800" dist="38100" dir="2700000">
                    <a:srgbClr val="000000">
                      <a:alpha val="43000"/>
                    </a:srgbClr>
                  </a:outerShdw>
                </a:effectLst>
                <a:latin typeface="Lora" panose="02000503000000020004" pitchFamily="2" charset="0"/>
                <a:ea typeface="华文楷体"/>
                <a:cs typeface="华文楷体"/>
              </a:rPr>
              <a:t>down</a:t>
            </a:r>
            <a:r>
              <a:rPr lang="en-US" sz="1600" b="1" dirty="0">
                <a:effectLst>
                  <a:outerShdw blurRad="50800" dist="38100" dir="2700000">
                    <a:srgbClr val="000000">
                      <a:alpha val="43000"/>
                    </a:srgbClr>
                  </a:outerShdw>
                </a:effectLst>
                <a:latin typeface="Lora" panose="02000503000000020004" pitchFamily="2" charset="0"/>
                <a:ea typeface="华文楷体"/>
                <a:cs typeface="华文楷体"/>
              </a:rPr>
              <a:t> </a:t>
            </a:r>
            <a:r>
              <a:rPr lang="en-US" sz="1600" b="1" dirty="0">
                <a:solidFill>
                  <a:srgbClr val="0A23FF"/>
                </a:solidFill>
                <a:effectLst>
                  <a:outerShdw blurRad="50800" dist="38100" dir="2700000">
                    <a:srgbClr val="000000">
                      <a:alpha val="43000"/>
                    </a:srgbClr>
                  </a:outerShdw>
                </a:effectLst>
                <a:latin typeface="Lora" panose="02000503000000020004" pitchFamily="2" charset="0"/>
                <a:ea typeface="华文楷体"/>
                <a:cs typeface="华文楷体"/>
              </a:rPr>
              <a:t>symmetric</a:t>
            </a:r>
            <a:endParaRPr lang="en-US" sz="1600" dirty="0">
              <a:solidFill>
                <a:srgbClr val="0A23FF"/>
              </a:solidFill>
              <a:latin typeface="Lora" panose="02000503000000020004" pitchFamily="2" charset="0"/>
            </a:endParaRPr>
          </a:p>
        </p:txBody>
      </p:sp>
      <p:sp>
        <p:nvSpPr>
          <p:cNvPr id="30" name="TextBox 29"/>
          <p:cNvSpPr txBox="1"/>
          <p:nvPr/>
        </p:nvSpPr>
        <p:spPr>
          <a:xfrm>
            <a:off x="838200" y="2281535"/>
            <a:ext cx="388248" cy="461665"/>
          </a:xfrm>
          <a:prstGeom prst="rect">
            <a:avLst/>
          </a:prstGeom>
          <a:noFill/>
        </p:spPr>
        <p:txBody>
          <a:bodyPr wrap="none" rtlCol="0">
            <a:spAutoFit/>
          </a:bodyPr>
          <a:lstStyle/>
          <a:p>
            <a:r>
              <a:rPr lang="en-US" sz="2400" b="1">
                <a:solidFill>
                  <a:srgbClr val="E729AD"/>
                </a:solidFill>
                <a:latin typeface="Lora" panose="02000503000000020004" pitchFamily="2" charset="0"/>
              </a:rPr>
              <a:t>B</a:t>
            </a:r>
          </a:p>
        </p:txBody>
      </p:sp>
      <p:cxnSp>
        <p:nvCxnSpPr>
          <p:cNvPr id="32" name="Straight Arrow Connector 31"/>
          <p:cNvCxnSpPr/>
          <p:nvPr/>
        </p:nvCxnSpPr>
        <p:spPr>
          <a:xfrm flipV="1">
            <a:off x="1219200" y="2286000"/>
            <a:ext cx="0" cy="322998"/>
          </a:xfrm>
          <a:prstGeom prst="straightConnector1">
            <a:avLst/>
          </a:prstGeom>
          <a:ln>
            <a:solidFill>
              <a:srgbClr val="E729AD"/>
            </a:solidFill>
            <a:tailEnd type="arrow"/>
          </a:ln>
        </p:spPr>
        <p:style>
          <a:lnRef idx="3">
            <a:schemeClr val="accent2"/>
          </a:lnRef>
          <a:fillRef idx="0">
            <a:schemeClr val="accent2"/>
          </a:fillRef>
          <a:effectRef idx="2">
            <a:schemeClr val="accent2"/>
          </a:effectRef>
          <a:fontRef idx="minor">
            <a:schemeClr val="tx1"/>
          </a:fontRef>
        </p:style>
      </p:cxnSp>
      <p:sp>
        <p:nvSpPr>
          <p:cNvPr id="33" name="TextBox 32"/>
          <p:cNvSpPr txBox="1"/>
          <p:nvPr/>
        </p:nvSpPr>
        <p:spPr>
          <a:xfrm>
            <a:off x="6939776" y="2361133"/>
            <a:ext cx="375424" cy="461665"/>
          </a:xfrm>
          <a:prstGeom prst="rect">
            <a:avLst/>
          </a:prstGeom>
          <a:noFill/>
        </p:spPr>
        <p:txBody>
          <a:bodyPr wrap="none" rtlCol="0">
            <a:spAutoFit/>
          </a:bodyPr>
          <a:lstStyle/>
          <a:p>
            <a:r>
              <a:rPr lang="en-US" sz="2400" b="1">
                <a:latin typeface="Lora" panose="02000503000000020004" pitchFamily="2" charset="0"/>
              </a:rPr>
              <a:t>E</a:t>
            </a:r>
          </a:p>
        </p:txBody>
      </p:sp>
      <p:cxnSp>
        <p:nvCxnSpPr>
          <p:cNvPr id="34" name="Straight Arrow Connector 33"/>
          <p:cNvCxnSpPr/>
          <p:nvPr/>
        </p:nvCxnSpPr>
        <p:spPr>
          <a:xfrm>
            <a:off x="7315200" y="2402934"/>
            <a:ext cx="0" cy="314335"/>
          </a:xfrm>
          <a:prstGeom prst="straightConnector1">
            <a:avLst/>
          </a:prstGeom>
          <a:ln>
            <a:solidFill>
              <a:schemeClr val="tx1"/>
            </a:solidFill>
            <a:tailEnd type="arrow"/>
          </a:ln>
        </p:spPr>
        <p:style>
          <a:lnRef idx="3">
            <a:schemeClr val="accent2"/>
          </a:lnRef>
          <a:fillRef idx="0">
            <a:schemeClr val="accent2"/>
          </a:fillRef>
          <a:effectRef idx="2">
            <a:schemeClr val="accent2"/>
          </a:effectRef>
          <a:fontRef idx="minor">
            <a:schemeClr val="tx1"/>
          </a:fontRef>
        </p:style>
      </p:cxnSp>
      <p:sp>
        <p:nvSpPr>
          <p:cNvPr id="36" name="TextBox 35"/>
          <p:cNvSpPr txBox="1"/>
          <p:nvPr/>
        </p:nvSpPr>
        <p:spPr>
          <a:xfrm>
            <a:off x="-51663" y="6273225"/>
            <a:ext cx="9144000" cy="584775"/>
          </a:xfrm>
          <a:prstGeom prst="rect">
            <a:avLst/>
          </a:prstGeom>
          <a:noFill/>
        </p:spPr>
        <p:txBody>
          <a:bodyPr wrap="square" rtlCol="0">
            <a:spAutoFit/>
          </a:bodyPr>
          <a:lstStyle/>
          <a:p>
            <a:pPr algn="ctr"/>
            <a:r>
              <a:rPr lang="en-US" sz="1600" b="1" i="1">
                <a:latin typeface="Lora" panose="02000503000000020004" pitchFamily="2" charset="0"/>
              </a:rPr>
              <a:t>E </a:t>
            </a:r>
            <a:r>
              <a:rPr lang="en-US" sz="1200" b="1">
                <a:latin typeface="Lora" panose="02000503000000020004" pitchFamily="2" charset="0"/>
                <a:sym typeface="Symbol"/>
              </a:rPr>
              <a:t>∧</a:t>
            </a:r>
            <a:r>
              <a:rPr lang="en-US" sz="1600" b="1" i="1">
                <a:latin typeface="Lora" panose="02000503000000020004" pitchFamily="2" charset="0"/>
                <a:sym typeface="Symbol"/>
              </a:rPr>
              <a:t> </a:t>
            </a:r>
            <a:r>
              <a:rPr lang="en-US" sz="1600" b="1" i="1">
                <a:solidFill>
                  <a:srgbClr val="E729AD"/>
                </a:solidFill>
                <a:latin typeface="Lora" panose="02000503000000020004" pitchFamily="2" charset="0"/>
              </a:rPr>
              <a:t>B</a:t>
            </a:r>
            <a:r>
              <a:rPr lang="en-US" sz="1600" b="1" i="1">
                <a:latin typeface="Lora" panose="02000503000000020004" pitchFamily="2" charset="0"/>
              </a:rPr>
              <a:t> drift opposite in the anode and cathode region, but not compensated: </a:t>
            </a:r>
          </a:p>
          <a:p>
            <a:pPr algn="ctr"/>
            <a:r>
              <a:rPr lang="en-US" sz="1600" b="1" i="1">
                <a:latin typeface="Lora" panose="02000503000000020004" pitchFamily="2" charset="0"/>
              </a:rPr>
              <a:t>the top anode dominates &amp; determines a clockwise plasma rotation (from top of machine)</a:t>
            </a:r>
          </a:p>
        </p:txBody>
      </p:sp>
      <p:pic>
        <p:nvPicPr>
          <p:cNvPr id="37" name="Picture 36"/>
          <p:cNvPicPr>
            <a:picLocks noChangeAspect="1"/>
          </p:cNvPicPr>
          <p:nvPr/>
        </p:nvPicPr>
        <p:blipFill>
          <a:blip r:embed="rId8"/>
          <a:stretch>
            <a:fillRect/>
          </a:stretch>
        </p:blipFill>
        <p:spPr>
          <a:xfrm>
            <a:off x="8229600" y="21771"/>
            <a:ext cx="829241" cy="1690844"/>
          </a:xfrm>
          <a:prstGeom prst="rect">
            <a:avLst/>
          </a:prstGeom>
        </p:spPr>
      </p:pic>
      <p:cxnSp>
        <p:nvCxnSpPr>
          <p:cNvPr id="38" name="Straight Connector 37"/>
          <p:cNvCxnSpPr/>
          <p:nvPr/>
        </p:nvCxnSpPr>
        <p:spPr>
          <a:xfrm flipV="1">
            <a:off x="8229600" y="0"/>
            <a:ext cx="829241" cy="1727775"/>
          </a:xfrm>
          <a:prstGeom prst="line">
            <a:avLst/>
          </a:prstGeom>
          <a:ln>
            <a:solidFill>
              <a:srgbClr val="FF0000"/>
            </a:solidFill>
          </a:ln>
        </p:spPr>
        <p:style>
          <a:lnRef idx="2">
            <a:schemeClr val="accent1"/>
          </a:lnRef>
          <a:fillRef idx="0">
            <a:schemeClr val="accent1"/>
          </a:fillRef>
          <a:effectRef idx="1">
            <a:schemeClr val="accent1"/>
          </a:effectRef>
          <a:fontRef idx="minor">
            <a:schemeClr val="tx1"/>
          </a:fontRef>
        </p:style>
      </p:cxnSp>
      <p:cxnSp>
        <p:nvCxnSpPr>
          <p:cNvPr id="39" name="Straight Connector 38"/>
          <p:cNvCxnSpPr/>
          <p:nvPr/>
        </p:nvCxnSpPr>
        <p:spPr>
          <a:xfrm>
            <a:off x="8305800" y="0"/>
            <a:ext cx="829241" cy="1712615"/>
          </a:xfrm>
          <a:prstGeom prst="line">
            <a:avLst/>
          </a:prstGeom>
          <a:ln>
            <a:solidFill>
              <a:srgbClr val="FF0000"/>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1065225124"/>
      </p:ext>
    </p:extLst>
  </p:cSld>
  <p:clrMapOvr>
    <a:masterClrMapping/>
  </p:clrMapOvr>
</p:sld>
</file>

<file path=ppt/slides/slide2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1" name="Rectangle 20"/>
          <p:cNvSpPr/>
          <p:nvPr/>
        </p:nvSpPr>
        <p:spPr>
          <a:xfrm>
            <a:off x="17023" y="17481"/>
            <a:ext cx="8535093" cy="523220"/>
          </a:xfrm>
          <a:prstGeom prst="rect">
            <a:avLst/>
          </a:prstGeom>
        </p:spPr>
        <p:txBody>
          <a:bodyPr wrap="none">
            <a:spAutoFit/>
          </a:bodyPr>
          <a:lstStyle/>
          <a:p>
            <a:r>
              <a:rPr lang="en-US" sz="2800" b="1" dirty="0">
                <a:solidFill>
                  <a:srgbClr val="31859C"/>
                </a:solidFill>
                <a:effectLst>
                  <a:outerShdw blurRad="50800" dist="38100" dir="2700000" algn="tl" rotWithShape="0">
                    <a:srgbClr val="000000">
                      <a:alpha val="43000"/>
                    </a:srgbClr>
                  </a:outerShdw>
                </a:effectLst>
                <a:latin typeface="Lora" panose="02000503000000020004" pitchFamily="2" charset="0"/>
              </a:rPr>
              <a:t>Taking care of electrostatic boundary conditions</a:t>
            </a:r>
          </a:p>
        </p:txBody>
      </p:sp>
      <p:sp>
        <p:nvSpPr>
          <p:cNvPr id="18" name="TextBox 17"/>
          <p:cNvSpPr txBox="1"/>
          <p:nvPr/>
        </p:nvSpPr>
        <p:spPr>
          <a:xfrm>
            <a:off x="2513129" y="609600"/>
            <a:ext cx="3849541" cy="707886"/>
          </a:xfrm>
          <a:prstGeom prst="rect">
            <a:avLst/>
          </a:prstGeom>
          <a:noFill/>
        </p:spPr>
        <p:txBody>
          <a:bodyPr wrap="square" rtlCol="0">
            <a:spAutoFit/>
          </a:bodyPr>
          <a:lstStyle/>
          <a:p>
            <a:r>
              <a:rPr lang="en-US" sz="1600" b="1" dirty="0">
                <a:solidFill>
                  <a:srgbClr val="31859C"/>
                </a:solidFill>
                <a:latin typeface="Lora" panose="02000503000000020004" pitchFamily="2" charset="0"/>
                <a:ea typeface="华文细黑"/>
                <a:cs typeface="华文细黑"/>
              </a:rPr>
              <a:t>2mm thick Polycarbonate linings </a:t>
            </a:r>
            <a:r>
              <a:rPr lang="en-US" sz="1600" b="1" dirty="0">
                <a:latin typeface="Lora" panose="02000503000000020004" pitchFamily="2" charset="0"/>
                <a:ea typeface="华文细黑"/>
                <a:cs typeface="华文细黑"/>
              </a:rPr>
              <a:t>for: </a:t>
            </a:r>
          </a:p>
          <a:p>
            <a:endParaRPr lang="en-US" sz="800" b="1">
              <a:solidFill>
                <a:srgbClr val="31859C"/>
              </a:solidFill>
              <a:effectLst>
                <a:outerShdw blurRad="38100" dist="38100" dir="2700000" algn="tl">
                  <a:srgbClr val="000000">
                    <a:alpha val="43137"/>
                  </a:srgbClr>
                </a:outerShdw>
              </a:effectLst>
              <a:latin typeface="Lora" panose="02000503000000020004" pitchFamily="2" charset="0"/>
              <a:ea typeface="华文细黑"/>
              <a:cs typeface="华文细黑"/>
            </a:endParaRPr>
          </a:p>
          <a:p>
            <a:r>
              <a:rPr lang="en-US" sz="1600" b="1">
                <a:solidFill>
                  <a:srgbClr val="31859C"/>
                </a:solidFill>
                <a:effectLst>
                  <a:outerShdw blurRad="38100" dist="38100" dir="2700000" algn="tl">
                    <a:srgbClr val="000000">
                      <a:alpha val="43137"/>
                    </a:srgbClr>
                  </a:outerShdw>
                </a:effectLst>
                <a:latin typeface="Lora" panose="02000503000000020004" pitchFamily="2" charset="0"/>
                <a:ea typeface="华文细黑"/>
                <a:cs typeface="华文细黑"/>
              </a:rPr>
              <a:t>*internal Al vessel</a:t>
            </a:r>
            <a:endParaRPr lang="en-US" sz="1600" b="1" dirty="0">
              <a:solidFill>
                <a:srgbClr val="31859C"/>
              </a:solidFill>
              <a:effectLst>
                <a:outerShdw blurRad="38100" dist="38100" dir="2700000" algn="tl">
                  <a:srgbClr val="000000">
                    <a:alpha val="43137"/>
                  </a:srgbClr>
                </a:outerShdw>
              </a:effectLst>
              <a:latin typeface="Lora" panose="02000503000000020004" pitchFamily="2" charset="0"/>
              <a:ea typeface="华文细黑"/>
              <a:cs typeface="华文细黑"/>
            </a:endParaRPr>
          </a:p>
        </p:txBody>
      </p:sp>
      <p:pic>
        <p:nvPicPr>
          <p:cNvPr id="19" name="Picture 18"/>
          <p:cNvPicPr>
            <a:picLocks noChangeAspect="1"/>
          </p:cNvPicPr>
          <p:nvPr/>
        </p:nvPicPr>
        <p:blipFill>
          <a:blip r:embed="rId2"/>
          <a:stretch>
            <a:fillRect/>
          </a:stretch>
        </p:blipFill>
        <p:spPr>
          <a:xfrm>
            <a:off x="29273" y="609780"/>
            <a:ext cx="2494333" cy="1871570"/>
          </a:xfrm>
          <a:prstGeom prst="rect">
            <a:avLst/>
          </a:prstGeom>
        </p:spPr>
      </p:pic>
      <p:pic>
        <p:nvPicPr>
          <p:cNvPr id="24" name="Picture 23"/>
          <p:cNvPicPr>
            <a:picLocks noChangeAspect="1"/>
          </p:cNvPicPr>
          <p:nvPr/>
        </p:nvPicPr>
        <p:blipFill>
          <a:blip r:embed="rId3">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tretch>
            <a:fillRect/>
          </a:stretch>
        </p:blipFill>
        <p:spPr>
          <a:xfrm>
            <a:off x="17023" y="4780854"/>
            <a:ext cx="3192702" cy="1828159"/>
          </a:xfrm>
          <a:prstGeom prst="rect">
            <a:avLst/>
          </a:prstGeom>
        </p:spPr>
      </p:pic>
      <p:sp>
        <p:nvSpPr>
          <p:cNvPr id="25" name="TextBox 24"/>
          <p:cNvSpPr txBox="1"/>
          <p:nvPr/>
        </p:nvSpPr>
        <p:spPr>
          <a:xfrm rot="194729">
            <a:off x="23488" y="5208111"/>
            <a:ext cx="1173719" cy="261610"/>
          </a:xfrm>
          <a:prstGeom prst="rect">
            <a:avLst/>
          </a:prstGeom>
          <a:noFill/>
        </p:spPr>
        <p:txBody>
          <a:bodyPr wrap="none" rtlCol="0">
            <a:spAutoFit/>
          </a:bodyPr>
          <a:lstStyle/>
          <a:p>
            <a:r>
              <a:rPr lang="en-US" sz="1100" dirty="0">
                <a:solidFill>
                  <a:srgbClr val="C6D9F1"/>
                </a:solidFill>
              </a:rPr>
              <a:t>upper</a:t>
            </a:r>
            <a:r>
              <a:rPr lang="en-US" sz="1100" dirty="0">
                <a:solidFill>
                  <a:schemeClr val="tx2">
                    <a:lumMod val="20000"/>
                    <a:lumOff val="80000"/>
                  </a:schemeClr>
                </a:solidFill>
              </a:rPr>
              <a:t> diaphragm</a:t>
            </a:r>
          </a:p>
        </p:txBody>
      </p:sp>
      <p:sp>
        <p:nvSpPr>
          <p:cNvPr id="26" name="TextBox 25"/>
          <p:cNvSpPr txBox="1"/>
          <p:nvPr/>
        </p:nvSpPr>
        <p:spPr>
          <a:xfrm rot="20970620">
            <a:off x="104993" y="6062294"/>
            <a:ext cx="1159292" cy="261610"/>
          </a:xfrm>
          <a:prstGeom prst="rect">
            <a:avLst/>
          </a:prstGeom>
          <a:noFill/>
        </p:spPr>
        <p:txBody>
          <a:bodyPr wrap="none" rtlCol="0">
            <a:spAutoFit/>
          </a:bodyPr>
          <a:lstStyle/>
          <a:p>
            <a:r>
              <a:rPr lang="en-US" sz="1100" dirty="0">
                <a:solidFill>
                  <a:schemeClr val="tx2">
                    <a:lumMod val="20000"/>
                    <a:lumOff val="80000"/>
                  </a:schemeClr>
                </a:solidFill>
              </a:rPr>
              <a:t>lower diaphragm</a:t>
            </a:r>
          </a:p>
        </p:txBody>
      </p:sp>
      <p:sp>
        <p:nvSpPr>
          <p:cNvPr id="27" name="TextBox 26"/>
          <p:cNvSpPr txBox="1"/>
          <p:nvPr/>
        </p:nvSpPr>
        <p:spPr>
          <a:xfrm>
            <a:off x="928317" y="4810225"/>
            <a:ext cx="540533" cy="261610"/>
          </a:xfrm>
          <a:prstGeom prst="rect">
            <a:avLst/>
          </a:prstGeom>
          <a:noFill/>
        </p:spPr>
        <p:txBody>
          <a:bodyPr wrap="none" rtlCol="0">
            <a:spAutoFit/>
          </a:bodyPr>
          <a:lstStyle/>
          <a:p>
            <a:r>
              <a:rPr lang="en-US" sz="1100" dirty="0">
                <a:solidFill>
                  <a:schemeClr val="bg1"/>
                </a:solidFill>
              </a:rPr>
              <a:t>PF2up</a:t>
            </a:r>
          </a:p>
        </p:txBody>
      </p:sp>
      <p:sp>
        <p:nvSpPr>
          <p:cNvPr id="28" name="TextBox 27"/>
          <p:cNvSpPr txBox="1"/>
          <p:nvPr/>
        </p:nvSpPr>
        <p:spPr>
          <a:xfrm rot="290569">
            <a:off x="2045104" y="5945745"/>
            <a:ext cx="1082348" cy="261610"/>
          </a:xfrm>
          <a:prstGeom prst="rect">
            <a:avLst/>
          </a:prstGeom>
          <a:noFill/>
        </p:spPr>
        <p:txBody>
          <a:bodyPr wrap="none" rtlCol="0">
            <a:spAutoFit/>
          </a:bodyPr>
          <a:lstStyle/>
          <a:p>
            <a:r>
              <a:rPr lang="en-US" sz="1100">
                <a:solidFill>
                  <a:schemeClr val="bg1"/>
                </a:solidFill>
              </a:rPr>
              <a:t>clearance glued</a:t>
            </a:r>
            <a:endParaRPr lang="en-US" sz="1100" dirty="0">
              <a:solidFill>
                <a:schemeClr val="bg1"/>
              </a:solidFill>
            </a:endParaRPr>
          </a:p>
        </p:txBody>
      </p:sp>
      <p:sp>
        <p:nvSpPr>
          <p:cNvPr id="29" name="TextBox 28"/>
          <p:cNvSpPr txBox="1"/>
          <p:nvPr/>
        </p:nvSpPr>
        <p:spPr>
          <a:xfrm rot="21415577">
            <a:off x="2065157" y="5157297"/>
            <a:ext cx="1162562" cy="276999"/>
          </a:xfrm>
          <a:prstGeom prst="rect">
            <a:avLst/>
          </a:prstGeom>
          <a:noFill/>
        </p:spPr>
        <p:txBody>
          <a:bodyPr wrap="none" rtlCol="0">
            <a:spAutoFit/>
          </a:bodyPr>
          <a:lstStyle/>
          <a:p>
            <a:r>
              <a:rPr lang="en-US" sz="1200">
                <a:solidFill>
                  <a:schemeClr val="bg1"/>
                </a:solidFill>
              </a:rPr>
              <a:t>clearance glued</a:t>
            </a:r>
            <a:endParaRPr lang="en-US" sz="1200" dirty="0">
              <a:solidFill>
                <a:schemeClr val="bg1"/>
              </a:solidFill>
            </a:endParaRPr>
          </a:p>
        </p:txBody>
      </p:sp>
      <p:sp>
        <p:nvSpPr>
          <p:cNvPr id="30" name="TextBox 29"/>
          <p:cNvSpPr txBox="1"/>
          <p:nvPr/>
        </p:nvSpPr>
        <p:spPr>
          <a:xfrm>
            <a:off x="708703" y="6356603"/>
            <a:ext cx="599844" cy="261610"/>
          </a:xfrm>
          <a:prstGeom prst="rect">
            <a:avLst/>
          </a:prstGeom>
          <a:noFill/>
        </p:spPr>
        <p:txBody>
          <a:bodyPr wrap="none" rtlCol="0">
            <a:spAutoFit/>
          </a:bodyPr>
          <a:lstStyle/>
          <a:p>
            <a:r>
              <a:rPr lang="en-US" sz="1100" dirty="0">
                <a:solidFill>
                  <a:schemeClr val="bg1"/>
                </a:solidFill>
              </a:rPr>
              <a:t>PF2low</a:t>
            </a:r>
          </a:p>
        </p:txBody>
      </p:sp>
      <p:pic>
        <p:nvPicPr>
          <p:cNvPr id="33" name="Picture 32"/>
          <p:cNvPicPr>
            <a:picLocks noChangeAspect="1"/>
          </p:cNvPicPr>
          <p:nvPr/>
        </p:nvPicPr>
        <p:blipFill>
          <a:blip r:embed="rId4">
            <a:alphaModFix/>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tretch>
            <a:fillRect/>
          </a:stretch>
        </p:blipFill>
        <p:spPr bwMode="auto">
          <a:xfrm>
            <a:off x="6256409" y="2989584"/>
            <a:ext cx="2117066" cy="3487416"/>
          </a:xfrm>
          <a:prstGeom prst="rect">
            <a:avLst/>
          </a:prstGeom>
          <a:noFill/>
          <a:ln w="9525">
            <a:noFill/>
            <a:miter lim="800000"/>
            <a:headEnd/>
            <a:tailEnd/>
          </a:ln>
        </p:spPr>
      </p:pic>
      <p:cxnSp>
        <p:nvCxnSpPr>
          <p:cNvPr id="34" name="Straight Arrow Connector 33"/>
          <p:cNvCxnSpPr/>
          <p:nvPr/>
        </p:nvCxnSpPr>
        <p:spPr>
          <a:xfrm flipH="1" flipV="1">
            <a:off x="8077200" y="3962400"/>
            <a:ext cx="264825" cy="433487"/>
          </a:xfrm>
          <a:prstGeom prst="straightConnector1">
            <a:avLst/>
          </a:prstGeom>
          <a:ln>
            <a:solidFill>
              <a:srgbClr val="2FB9D5"/>
            </a:solidFill>
            <a:tailEnd type="arrow"/>
          </a:ln>
        </p:spPr>
        <p:style>
          <a:lnRef idx="2">
            <a:schemeClr val="accent1"/>
          </a:lnRef>
          <a:fillRef idx="0">
            <a:schemeClr val="accent1"/>
          </a:fillRef>
          <a:effectRef idx="1">
            <a:schemeClr val="accent1"/>
          </a:effectRef>
          <a:fontRef idx="minor">
            <a:schemeClr val="tx1"/>
          </a:fontRef>
        </p:style>
      </p:cxnSp>
      <p:cxnSp>
        <p:nvCxnSpPr>
          <p:cNvPr id="35" name="Straight Arrow Connector 34"/>
          <p:cNvCxnSpPr/>
          <p:nvPr/>
        </p:nvCxnSpPr>
        <p:spPr>
          <a:xfrm flipH="1">
            <a:off x="8361444" y="5340093"/>
            <a:ext cx="264826" cy="291681"/>
          </a:xfrm>
          <a:prstGeom prst="straightConnector1">
            <a:avLst/>
          </a:prstGeom>
          <a:ln>
            <a:solidFill>
              <a:srgbClr val="2FB9D5"/>
            </a:solidFill>
            <a:tailEnd type="arrow"/>
          </a:ln>
        </p:spPr>
        <p:style>
          <a:lnRef idx="2">
            <a:schemeClr val="accent1"/>
          </a:lnRef>
          <a:fillRef idx="0">
            <a:schemeClr val="accent1"/>
          </a:fillRef>
          <a:effectRef idx="1">
            <a:schemeClr val="accent1"/>
          </a:effectRef>
          <a:fontRef idx="minor">
            <a:schemeClr val="tx1"/>
          </a:fontRef>
        </p:style>
      </p:cxnSp>
      <p:sp>
        <p:nvSpPr>
          <p:cNvPr id="36" name="Rectangle 35"/>
          <p:cNvSpPr/>
          <p:nvPr/>
        </p:nvSpPr>
        <p:spPr>
          <a:xfrm>
            <a:off x="7164358" y="4343400"/>
            <a:ext cx="1931514" cy="523220"/>
          </a:xfrm>
          <a:prstGeom prst="rect">
            <a:avLst/>
          </a:prstGeom>
        </p:spPr>
        <p:txBody>
          <a:bodyPr wrap="square">
            <a:spAutoFit/>
          </a:bodyPr>
          <a:lstStyle/>
          <a:p>
            <a:pPr algn="r"/>
            <a:r>
              <a:rPr lang="en-US" sz="1400" b="1">
                <a:solidFill>
                  <a:srgbClr val="31859C"/>
                </a:solidFill>
                <a:effectLst>
                  <a:outerShdw blurRad="38100" dist="38100" dir="2700000" algn="tl">
                    <a:srgbClr val="000000">
                      <a:alpha val="43137"/>
                    </a:srgbClr>
                  </a:outerShdw>
                </a:effectLst>
                <a:latin typeface="Lora" panose="02000503000000020004" pitchFamily="2" charset="0"/>
              </a:rPr>
              <a:t>*upper </a:t>
            </a:r>
          </a:p>
          <a:p>
            <a:pPr algn="r"/>
            <a:r>
              <a:rPr lang="en-US" sz="1400" b="1">
                <a:solidFill>
                  <a:srgbClr val="31859C"/>
                </a:solidFill>
                <a:effectLst>
                  <a:outerShdw blurRad="38100" dist="38100" dir="2700000" algn="tl">
                    <a:srgbClr val="000000">
                      <a:alpha val="43137"/>
                    </a:srgbClr>
                  </a:outerShdw>
                </a:effectLst>
                <a:latin typeface="Lora" panose="02000503000000020004" pitchFamily="2" charset="0"/>
              </a:rPr>
              <a:t>insulating </a:t>
            </a:r>
            <a:r>
              <a:rPr lang="en-US" sz="1400" b="1" dirty="0">
                <a:solidFill>
                  <a:srgbClr val="31859C"/>
                </a:solidFill>
                <a:effectLst>
                  <a:outerShdw blurRad="38100" dist="38100" dir="2700000" algn="tl">
                    <a:srgbClr val="000000">
                      <a:alpha val="43137"/>
                    </a:srgbClr>
                  </a:outerShdw>
                </a:effectLst>
                <a:latin typeface="Lora" panose="02000503000000020004" pitchFamily="2" charset="0"/>
              </a:rPr>
              <a:t>ring </a:t>
            </a:r>
            <a:endParaRPr lang="en-US" sz="1400" dirty="0">
              <a:solidFill>
                <a:srgbClr val="31859C"/>
              </a:solidFill>
              <a:effectLst>
                <a:outerShdw blurRad="38100" dist="38100" dir="2700000" algn="tl">
                  <a:srgbClr val="000000">
                    <a:alpha val="43137"/>
                  </a:srgbClr>
                </a:outerShdw>
              </a:effectLst>
              <a:latin typeface="Lora" panose="02000503000000020004" pitchFamily="2" charset="0"/>
            </a:endParaRPr>
          </a:p>
        </p:txBody>
      </p:sp>
      <p:sp>
        <p:nvSpPr>
          <p:cNvPr id="37" name="Rectangle 36"/>
          <p:cNvSpPr/>
          <p:nvPr/>
        </p:nvSpPr>
        <p:spPr>
          <a:xfrm>
            <a:off x="7170014" y="4891915"/>
            <a:ext cx="1949922" cy="523220"/>
          </a:xfrm>
          <a:prstGeom prst="rect">
            <a:avLst/>
          </a:prstGeom>
        </p:spPr>
        <p:txBody>
          <a:bodyPr wrap="square">
            <a:spAutoFit/>
          </a:bodyPr>
          <a:lstStyle/>
          <a:p>
            <a:pPr algn="r"/>
            <a:r>
              <a:rPr lang="en-US" sz="1400" b="1">
                <a:solidFill>
                  <a:srgbClr val="31859C"/>
                </a:solidFill>
                <a:effectLst>
                  <a:outerShdw blurRad="38100" dist="38100" dir="2700000" algn="tl">
                    <a:srgbClr val="000000">
                      <a:alpha val="43137"/>
                    </a:srgbClr>
                  </a:outerShdw>
                </a:effectLst>
                <a:latin typeface="Lora" panose="02000503000000020004" pitchFamily="2" charset="0"/>
              </a:rPr>
              <a:t>*lower insulating</a:t>
            </a:r>
          </a:p>
          <a:p>
            <a:pPr algn="r"/>
            <a:r>
              <a:rPr lang="en-US" sz="1400" b="1">
                <a:solidFill>
                  <a:srgbClr val="31859C"/>
                </a:solidFill>
                <a:effectLst>
                  <a:outerShdw blurRad="38100" dist="38100" dir="2700000" algn="tl">
                    <a:srgbClr val="000000">
                      <a:alpha val="43137"/>
                    </a:srgbClr>
                  </a:outerShdw>
                </a:effectLst>
                <a:latin typeface="Lora" panose="02000503000000020004" pitchFamily="2" charset="0"/>
              </a:rPr>
              <a:t>ring </a:t>
            </a:r>
            <a:endParaRPr lang="en-US" sz="1400" dirty="0">
              <a:solidFill>
                <a:srgbClr val="31859C"/>
              </a:solidFill>
              <a:effectLst>
                <a:outerShdw blurRad="38100" dist="38100" dir="2700000" algn="tl">
                  <a:srgbClr val="000000">
                    <a:alpha val="43137"/>
                  </a:srgbClr>
                </a:outerShdw>
              </a:effectLst>
              <a:latin typeface="Lora" panose="02000503000000020004" pitchFamily="2" charset="0"/>
            </a:endParaRPr>
          </a:p>
        </p:txBody>
      </p:sp>
      <p:sp>
        <p:nvSpPr>
          <p:cNvPr id="42" name="Rectangle 41"/>
          <p:cNvSpPr/>
          <p:nvPr/>
        </p:nvSpPr>
        <p:spPr>
          <a:xfrm>
            <a:off x="4818170" y="4505980"/>
            <a:ext cx="2725630" cy="523220"/>
          </a:xfrm>
          <a:prstGeom prst="rect">
            <a:avLst/>
          </a:prstGeom>
        </p:spPr>
        <p:txBody>
          <a:bodyPr wrap="square">
            <a:spAutoFit/>
          </a:bodyPr>
          <a:lstStyle/>
          <a:p>
            <a:r>
              <a:rPr lang="en-US" sz="1400" b="1" dirty="0">
                <a:latin typeface="Lora" panose="02000503000000020004" pitchFamily="2" charset="0"/>
              </a:rPr>
              <a:t>2 insulating rings section</a:t>
            </a:r>
          </a:p>
          <a:p>
            <a:r>
              <a:rPr lang="en-US" sz="1400" b="1" dirty="0">
                <a:latin typeface="Lora" panose="02000503000000020004" pitchFamily="2" charset="0"/>
              </a:rPr>
              <a:t>the  conducting vessel</a:t>
            </a:r>
            <a:endParaRPr lang="en-US" sz="1400" dirty="0">
              <a:latin typeface="Lora" panose="02000503000000020004" pitchFamily="2" charset="0"/>
            </a:endParaRPr>
          </a:p>
        </p:txBody>
      </p:sp>
      <p:sp>
        <p:nvSpPr>
          <p:cNvPr id="45" name="TextBox 44"/>
          <p:cNvSpPr txBox="1"/>
          <p:nvPr/>
        </p:nvSpPr>
        <p:spPr>
          <a:xfrm>
            <a:off x="3276600" y="6172200"/>
            <a:ext cx="5816721" cy="646331"/>
          </a:xfrm>
          <a:prstGeom prst="rect">
            <a:avLst/>
          </a:prstGeom>
          <a:noFill/>
        </p:spPr>
        <p:txBody>
          <a:bodyPr wrap="none" rtlCol="0">
            <a:spAutoFit/>
            <a:scene3d>
              <a:camera prst="orthographicFront"/>
              <a:lightRig rig="flat" dir="tl">
                <a:rot lat="0" lon="0" rev="6600000"/>
              </a:lightRig>
            </a:scene3d>
            <a:sp3d extrusionH="25400" contourW="8890">
              <a:bevelT w="38100" h="31750"/>
              <a:contourClr>
                <a:schemeClr val="accent2">
                  <a:shade val="75000"/>
                </a:schemeClr>
              </a:contourClr>
            </a:sp3d>
          </a:bodyPr>
          <a:lstStyle/>
          <a:p>
            <a:r>
              <a:rPr lang="en-US" b="1" dirty="0">
                <a:ln w="11430"/>
                <a:solidFill>
                  <a:srgbClr val="FF33CC"/>
                </a:solidFill>
                <a:effectLst>
                  <a:outerShdw blurRad="50800" dist="39000" dir="5460000" algn="tl">
                    <a:srgbClr val="000000">
                      <a:alpha val="38000"/>
                    </a:srgbClr>
                  </a:outerShdw>
                </a:effectLst>
                <a:latin typeface="Lora" panose="02000503000000020004" pitchFamily="2" charset="0"/>
              </a:rPr>
              <a:t>January 2018:</a:t>
            </a:r>
          </a:p>
          <a:p>
            <a:r>
              <a:rPr lang="en-US" b="1" dirty="0">
                <a:ln w="11430"/>
                <a:solidFill>
                  <a:srgbClr val="FF33CC"/>
                </a:solidFill>
                <a:effectLst>
                  <a:outerShdw blurRad="50800" dist="39000" dir="5460000" algn="tl">
                    <a:srgbClr val="000000">
                      <a:alpha val="38000"/>
                    </a:srgbClr>
                  </a:outerShdw>
                </a:effectLst>
                <a:latin typeface="Lora" panose="02000503000000020004" pitchFamily="2" charset="0"/>
              </a:rPr>
              <a:t>all these cures allowed to obtain Hydrogen plasmas</a:t>
            </a:r>
          </a:p>
        </p:txBody>
      </p:sp>
      <p:sp>
        <p:nvSpPr>
          <p:cNvPr id="2" name="Rectangle 1"/>
          <p:cNvSpPr/>
          <p:nvPr/>
        </p:nvSpPr>
        <p:spPr>
          <a:xfrm>
            <a:off x="3165595" y="5282625"/>
            <a:ext cx="3091589" cy="584775"/>
          </a:xfrm>
          <a:prstGeom prst="rect">
            <a:avLst/>
          </a:prstGeom>
        </p:spPr>
        <p:txBody>
          <a:bodyPr wrap="square">
            <a:spAutoFit/>
          </a:bodyPr>
          <a:lstStyle/>
          <a:p>
            <a:r>
              <a:rPr lang="en-US" sz="1600" b="1">
                <a:solidFill>
                  <a:srgbClr val="31859C"/>
                </a:solidFill>
                <a:effectLst>
                  <a:outerShdw blurRad="38100" dist="38100" dir="2700000" algn="tl">
                    <a:srgbClr val="000000">
                      <a:alpha val="43137"/>
                    </a:srgbClr>
                  </a:outerShdw>
                </a:effectLst>
                <a:latin typeface="Lora" panose="02000503000000020004" pitchFamily="2" charset="0"/>
              </a:rPr>
              <a:t>*2 Polycarbonate diaphragms </a:t>
            </a:r>
            <a:r>
              <a:rPr lang="en-US" sz="1600" b="1">
                <a:latin typeface="Lora" panose="02000503000000020004" pitchFamily="2" charset="0"/>
              </a:rPr>
              <a:t>glued to the </a:t>
            </a:r>
            <a:r>
              <a:rPr lang="en-US" sz="1600" b="1">
                <a:solidFill>
                  <a:srgbClr val="31859C"/>
                </a:solidFill>
                <a:latin typeface="Lora" panose="02000503000000020004" pitchFamily="2" charset="0"/>
              </a:rPr>
              <a:t>internal lining</a:t>
            </a:r>
            <a:endParaRPr lang="en-US" sz="1600">
              <a:solidFill>
                <a:srgbClr val="31859C"/>
              </a:solidFill>
              <a:latin typeface="Lora" panose="02000503000000020004" pitchFamily="2" charset="0"/>
            </a:endParaRPr>
          </a:p>
        </p:txBody>
      </p:sp>
      <p:pic>
        <p:nvPicPr>
          <p:cNvPr id="31" name="Picture 30"/>
          <p:cNvPicPr>
            <a:picLocks noChangeAspect="1"/>
          </p:cNvPicPr>
          <p:nvPr/>
        </p:nvPicPr>
        <p:blipFill>
          <a:blip r:embed="rId5"/>
          <a:stretch>
            <a:fillRect/>
          </a:stretch>
        </p:blipFill>
        <p:spPr>
          <a:xfrm>
            <a:off x="2531968" y="1544579"/>
            <a:ext cx="2053925" cy="1664881"/>
          </a:xfrm>
          <a:prstGeom prst="rect">
            <a:avLst/>
          </a:prstGeom>
        </p:spPr>
      </p:pic>
      <p:pic>
        <p:nvPicPr>
          <p:cNvPr id="32" name="Picture 31" descr="SchermoCatodo.jpg"/>
          <p:cNvPicPr>
            <a:picLocks noChangeAspect="1"/>
          </p:cNvPicPr>
          <p:nvPr/>
        </p:nvPicPr>
        <p:blipFill>
          <a:blip r:embed="rId6">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tretch>
            <a:fillRect/>
          </a:stretch>
        </p:blipFill>
        <p:spPr>
          <a:xfrm>
            <a:off x="2531968" y="3264909"/>
            <a:ext cx="2062287" cy="1483316"/>
          </a:xfrm>
          <a:prstGeom prst="rect">
            <a:avLst/>
          </a:prstGeom>
        </p:spPr>
      </p:pic>
      <p:sp>
        <p:nvSpPr>
          <p:cNvPr id="3" name="Rectangle 2"/>
          <p:cNvSpPr/>
          <p:nvPr/>
        </p:nvSpPr>
        <p:spPr>
          <a:xfrm>
            <a:off x="533400" y="2801341"/>
            <a:ext cx="1911268" cy="830997"/>
          </a:xfrm>
          <a:prstGeom prst="rect">
            <a:avLst/>
          </a:prstGeom>
        </p:spPr>
        <p:txBody>
          <a:bodyPr wrap="square">
            <a:spAutoFit/>
          </a:bodyPr>
          <a:lstStyle/>
          <a:p>
            <a:pPr algn="r"/>
            <a:r>
              <a:rPr lang="en-US" sz="1600" b="1">
                <a:solidFill>
                  <a:srgbClr val="31859C"/>
                </a:solidFill>
                <a:effectLst>
                  <a:outerShdw blurRad="38100" dist="38100" dir="2700000" algn="tl">
                    <a:srgbClr val="000000">
                      <a:alpha val="43137"/>
                    </a:srgbClr>
                  </a:outerShdw>
                </a:effectLst>
                <a:latin typeface="Lora" panose="02000503000000020004" pitchFamily="2" charset="0"/>
                <a:ea typeface="华文细黑"/>
                <a:cs typeface="华文细黑"/>
              </a:rPr>
              <a:t>*rear of anode</a:t>
            </a:r>
          </a:p>
          <a:p>
            <a:pPr algn="r"/>
            <a:endParaRPr lang="en-US" sz="1600" b="1">
              <a:solidFill>
                <a:srgbClr val="31859C"/>
              </a:solidFill>
              <a:effectLst>
                <a:outerShdw blurRad="38100" dist="38100" dir="2700000" algn="tl">
                  <a:srgbClr val="000000">
                    <a:alpha val="43137"/>
                  </a:srgbClr>
                </a:outerShdw>
              </a:effectLst>
              <a:latin typeface="Lora" panose="02000503000000020004" pitchFamily="2" charset="0"/>
              <a:ea typeface="华文细黑"/>
              <a:cs typeface="华文细黑"/>
            </a:endParaRPr>
          </a:p>
          <a:p>
            <a:pPr algn="r"/>
            <a:r>
              <a:rPr lang="en-US" sz="1600" b="1">
                <a:solidFill>
                  <a:srgbClr val="31859C"/>
                </a:solidFill>
                <a:effectLst>
                  <a:outerShdw blurRad="38100" dist="38100" dir="2700000" algn="tl">
                    <a:srgbClr val="000000">
                      <a:alpha val="43137"/>
                    </a:srgbClr>
                  </a:outerShdw>
                </a:effectLst>
                <a:latin typeface="Lora" panose="02000503000000020004" pitchFamily="2" charset="0"/>
                <a:ea typeface="华文细黑"/>
                <a:cs typeface="华文细黑"/>
              </a:rPr>
              <a:t>*rear of cathode</a:t>
            </a:r>
            <a:endParaRPr lang="en-US" sz="1600" b="1" dirty="0">
              <a:solidFill>
                <a:srgbClr val="31859C"/>
              </a:solidFill>
              <a:effectLst>
                <a:outerShdw blurRad="38100" dist="38100" dir="2700000" algn="tl">
                  <a:srgbClr val="000000">
                    <a:alpha val="43137"/>
                  </a:srgbClr>
                </a:outerShdw>
              </a:effectLst>
              <a:latin typeface="Lora" panose="02000503000000020004" pitchFamily="2" charset="0"/>
              <a:ea typeface="华文细黑"/>
              <a:cs typeface="华文细黑"/>
            </a:endParaRPr>
          </a:p>
        </p:txBody>
      </p:sp>
      <p:pic>
        <p:nvPicPr>
          <p:cNvPr id="38" name="Picture 37"/>
          <p:cNvPicPr/>
          <p:nvPr/>
        </p:nvPicPr>
        <p:blipFill>
          <a:blip r:embed="rId7" cstate="print">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tretch>
            <a:fillRect/>
          </a:stretch>
        </p:blipFill>
        <p:spPr>
          <a:xfrm>
            <a:off x="7234513" y="762000"/>
            <a:ext cx="1755174" cy="1004536"/>
          </a:xfrm>
          <a:prstGeom prst="rect">
            <a:avLst/>
          </a:prstGeom>
          <a:noFill/>
          <a:ln>
            <a:noFill/>
          </a:ln>
        </p:spPr>
      </p:pic>
      <p:pic>
        <p:nvPicPr>
          <p:cNvPr id="39" name="Picture 38"/>
          <p:cNvPicPr/>
          <p:nvPr/>
        </p:nvPicPr>
        <p:blipFill>
          <a:blip r:embed="rId8" cstate="print">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tretch>
            <a:fillRect/>
          </a:stretch>
        </p:blipFill>
        <p:spPr>
          <a:xfrm>
            <a:off x="7234513" y="1828800"/>
            <a:ext cx="1755174" cy="990600"/>
          </a:xfrm>
          <a:prstGeom prst="rect">
            <a:avLst/>
          </a:prstGeom>
        </p:spPr>
      </p:pic>
      <p:sp>
        <p:nvSpPr>
          <p:cNvPr id="4" name="Rectangle 3"/>
          <p:cNvSpPr/>
          <p:nvPr/>
        </p:nvSpPr>
        <p:spPr>
          <a:xfrm>
            <a:off x="4818170" y="1311494"/>
            <a:ext cx="2416343" cy="1077218"/>
          </a:xfrm>
          <a:prstGeom prst="rect">
            <a:avLst/>
          </a:prstGeom>
        </p:spPr>
        <p:txBody>
          <a:bodyPr wrap="square">
            <a:spAutoFit/>
          </a:bodyPr>
          <a:lstStyle/>
          <a:p>
            <a:pPr algn="r"/>
            <a:r>
              <a:rPr lang="en-US" sz="1600" b="1">
                <a:solidFill>
                  <a:srgbClr val="31859C"/>
                </a:solidFill>
                <a:effectLst>
                  <a:outerShdw blurRad="38100" dist="38100" dir="2700000" algn="tl">
                    <a:srgbClr val="000000">
                      <a:alpha val="43137"/>
                    </a:srgbClr>
                  </a:outerShdw>
                </a:effectLst>
                <a:latin typeface="Lora" panose="02000503000000020004" pitchFamily="2" charset="0"/>
                <a:ea typeface="华文细黑"/>
                <a:cs typeface="华文细黑"/>
              </a:rPr>
              <a:t>*4cm thick</a:t>
            </a:r>
          </a:p>
          <a:p>
            <a:pPr algn="r"/>
            <a:r>
              <a:rPr lang="en-US" sz="1600" b="1">
                <a:solidFill>
                  <a:srgbClr val="31859C"/>
                </a:solidFill>
                <a:effectLst>
                  <a:outerShdw blurRad="38100" dist="38100" dir="2700000" algn="tl">
                    <a:srgbClr val="000000">
                      <a:alpha val="43137"/>
                    </a:srgbClr>
                  </a:outerShdw>
                </a:effectLst>
                <a:latin typeface="Lora" panose="02000503000000020004" pitchFamily="2" charset="0"/>
                <a:ea typeface="华文细黑"/>
                <a:cs typeface="华文细黑"/>
              </a:rPr>
              <a:t>Polycarbonate</a:t>
            </a:r>
            <a:r>
              <a:rPr lang="en-US" sz="1600" b="1">
                <a:solidFill>
                  <a:srgbClr val="31859C"/>
                </a:solidFill>
                <a:latin typeface="Lora" panose="02000503000000020004" pitchFamily="2" charset="0"/>
                <a:ea typeface="华文细黑"/>
                <a:cs typeface="华文细黑"/>
              </a:rPr>
              <a:t> </a:t>
            </a:r>
          </a:p>
          <a:p>
            <a:pPr algn="r"/>
            <a:r>
              <a:rPr lang="en-US" sz="1600" b="1">
                <a:solidFill>
                  <a:srgbClr val="31859C"/>
                </a:solidFill>
                <a:effectLst>
                  <a:outerShdw blurRad="38100" dist="38100" dir="2700000" algn="tl">
                    <a:srgbClr val="000000">
                      <a:alpha val="43137"/>
                    </a:srgbClr>
                  </a:outerShdw>
                </a:effectLst>
                <a:latin typeface="Lora" panose="02000503000000020004" pitchFamily="2" charset="0"/>
              </a:rPr>
              <a:t>flanges</a:t>
            </a:r>
          </a:p>
          <a:p>
            <a:pPr algn="r"/>
            <a:r>
              <a:rPr lang="en-US" sz="1600" b="1">
                <a:latin typeface="Lora" panose="02000503000000020004" pitchFamily="2" charset="0"/>
              </a:rPr>
              <a:t>for </a:t>
            </a:r>
            <a:r>
              <a:rPr lang="en-US" sz="1600" b="1">
                <a:solidFill>
                  <a:srgbClr val="B8811D"/>
                </a:solidFill>
                <a:latin typeface="Lora" panose="02000503000000020004" pitchFamily="2" charset="0"/>
              </a:rPr>
              <a:t>bus-bars </a:t>
            </a:r>
            <a:endParaRPr lang="en-US" sz="1600" b="1">
              <a:effectLst>
                <a:outerShdw blurRad="38100" dist="38100" dir="2700000" algn="tl">
                  <a:srgbClr val="000000">
                    <a:alpha val="43137"/>
                  </a:srgbClr>
                </a:outerShdw>
              </a:effectLst>
              <a:latin typeface="Lora" panose="02000503000000020004" pitchFamily="2" charset="0"/>
            </a:endParaRPr>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2079309027"/>
      </p:ext>
    </p:extLst>
  </p:cSld>
  <p:clrMapOvr>
    <a:masterClrMapping/>
  </p:clrMapOvr>
</p:sld>
</file>

<file path=ppt/slides/slide2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6" name="Rectangle 5"/>
          <p:cNvSpPr/>
          <p:nvPr/>
        </p:nvSpPr>
        <p:spPr>
          <a:xfrm>
            <a:off x="134527" y="17785"/>
            <a:ext cx="7674858" cy="523220"/>
          </a:xfrm>
          <a:prstGeom prst="rect">
            <a:avLst/>
          </a:prstGeom>
        </p:spPr>
        <p:txBody>
          <a:bodyPr wrap="none">
            <a:spAutoFit/>
          </a:bodyPr>
          <a:lstStyle/>
          <a:p>
            <a:r>
              <a:rPr lang="en-US" sz="2800" b="1" dirty="0">
                <a:solidFill>
                  <a:srgbClr val="31859C"/>
                </a:solidFill>
                <a:effectLst>
                  <a:outerShdw blurRad="50800" dist="38100" dir="2700000" algn="tl" rotWithShape="0">
                    <a:srgbClr val="000000">
                      <a:alpha val="43000"/>
                    </a:srgbClr>
                  </a:outerShdw>
                </a:effectLst>
                <a:latin typeface="Lora" panose="02000503000000020004" pitchFamily="2" charset="0"/>
              </a:rPr>
              <a:t>Insulating &amp; transparent new vessel in 2019</a:t>
            </a:r>
          </a:p>
        </p:txBody>
      </p:sp>
      <p:sp>
        <p:nvSpPr>
          <p:cNvPr id="18" name="TextBox 17"/>
          <p:cNvSpPr txBox="1"/>
          <p:nvPr/>
        </p:nvSpPr>
        <p:spPr>
          <a:xfrm>
            <a:off x="22478" y="544872"/>
            <a:ext cx="9143999" cy="1077218"/>
          </a:xfrm>
          <a:prstGeom prst="rect">
            <a:avLst/>
          </a:prstGeom>
          <a:noFill/>
        </p:spPr>
        <p:txBody>
          <a:bodyPr wrap="square" rtlCol="0">
            <a:spAutoFit/>
          </a:bodyPr>
          <a:lstStyle/>
          <a:p>
            <a:r>
              <a:rPr lang="en-US" sz="1600" b="1" dirty="0">
                <a:solidFill>
                  <a:srgbClr val="687484"/>
                </a:solidFill>
                <a:latin typeface="Lora" panose="02000503000000020004" pitchFamily="2" charset="0"/>
              </a:rPr>
              <a:t>will substitute the Aluminum vacuum vessel with a </a:t>
            </a:r>
            <a:r>
              <a:rPr lang="en-US" sz="1600" b="1" dirty="0">
                <a:solidFill>
                  <a:srgbClr val="31859C"/>
                </a:solidFill>
                <a:latin typeface="Lora" panose="02000503000000020004" pitchFamily="2" charset="0"/>
              </a:rPr>
              <a:t>Poly methyl methacrylate (PMMA) </a:t>
            </a:r>
          </a:p>
          <a:p>
            <a:r>
              <a:rPr lang="en-US" sz="1600" b="1" dirty="0">
                <a:solidFill>
                  <a:srgbClr val="31859C"/>
                </a:solidFill>
                <a:latin typeface="Lora" panose="02000503000000020004" pitchFamily="2" charset="0"/>
              </a:rPr>
              <a:t>transparent and insulating vessel (9.5 cm thick, 2m </a:t>
            </a:r>
            <a:r>
              <a:rPr lang="en-US" sz="1600" b="1" dirty="0">
                <a:solidFill>
                  <a:srgbClr val="31859C"/>
                </a:solidFill>
                <a:latin typeface="Lora" panose="02000503000000020004" pitchFamily="2" charset="0"/>
                <a:ea typeface="Webdings"/>
                <a:cs typeface="Webdings"/>
                <a:sym typeface="Webdings"/>
              </a:rPr>
              <a:t>, </a:t>
            </a:r>
            <a:r>
              <a:rPr lang="en-US" sz="1600" b="1" dirty="0">
                <a:solidFill>
                  <a:srgbClr val="31859C"/>
                </a:solidFill>
                <a:latin typeface="Lora" panose="02000503000000020004" pitchFamily="2" charset="0"/>
              </a:rPr>
              <a:t>1.7 m</a:t>
            </a:r>
            <a:r>
              <a:rPr lang="en-US" sz="1600" b="1" dirty="0">
                <a:solidFill>
                  <a:srgbClr val="3366FF"/>
                </a:solidFill>
                <a:latin typeface="Lora" panose="02000503000000020004" pitchFamily="2" charset="0"/>
              </a:rPr>
              <a:t> </a:t>
            </a:r>
            <a:r>
              <a:rPr lang="en-US" sz="1600" b="1" dirty="0">
                <a:solidFill>
                  <a:srgbClr val="31859C"/>
                </a:solidFill>
                <a:latin typeface="Lora" panose="02000503000000020004" pitchFamily="2" charset="0"/>
              </a:rPr>
              <a:t>high), endowed with 20 ports</a:t>
            </a:r>
          </a:p>
          <a:p>
            <a:r>
              <a:rPr lang="en-US" sz="1600" b="1" dirty="0">
                <a:solidFill>
                  <a:srgbClr val="605231"/>
                </a:solidFill>
                <a:latin typeface="Lora" panose="02000503000000020004" pitchFamily="2" charset="0"/>
              </a:rPr>
              <a:t>adding 2 further SS rings on top &amp; bottom of the experiment</a:t>
            </a:r>
            <a:endParaRPr lang="en-US" sz="1600" dirty="0">
              <a:latin typeface="Lora" panose="02000503000000020004" pitchFamily="2" charset="0"/>
            </a:endParaRPr>
          </a:p>
          <a:p>
            <a:pPr algn="r"/>
            <a:r>
              <a:rPr lang="en-US" sz="1500" dirty="0">
                <a:latin typeface="Lora" panose="02000503000000020004" pitchFamily="2" charset="0"/>
              </a:rPr>
              <a:t>  </a:t>
            </a:r>
            <a:r>
              <a:rPr lang="en-US" sz="1500" b="1" dirty="0">
                <a:solidFill>
                  <a:srgbClr val="687484"/>
                </a:solidFill>
                <a:latin typeface="Lora" panose="02000503000000020004" pitchFamily="2" charset="0"/>
              </a:rPr>
              <a:t>keeping all internal components attached to the existing SS upper\lower lid and extension</a:t>
            </a:r>
          </a:p>
        </p:txBody>
      </p:sp>
      <p:pic>
        <p:nvPicPr>
          <p:cNvPr id="7" name="Picture 6">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582294EA-AEA1-D547-8251-34CE8CFD4FD0}"/>
              </a:ext>
            </a:extLst>
          </p:cNvPr>
          <p:cNvPicPr>
            <a:picLocks noChangeAspect="1"/>
          </p:cNvPicPr>
          <p:nvPr/>
        </p:nvPicPr>
        <p:blipFill>
          <a:blip r:embed="rId2">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tretch>
            <a:fillRect/>
          </a:stretch>
        </p:blipFill>
        <p:spPr>
          <a:xfrm>
            <a:off x="2678402" y="2590800"/>
            <a:ext cx="3493798" cy="3276600"/>
          </a:xfrm>
          <a:prstGeom prst="rect">
            <a:avLst/>
          </a:prstGeom>
        </p:spPr>
      </p:pic>
      <p:pic>
        <p:nvPicPr>
          <p:cNvPr id="14" name="Picture 13">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8A1E824C-BECA-204A-90D2-71CB899F4823}"/>
              </a:ext>
            </a:extLst>
          </p:cNvPr>
          <p:cNvPicPr>
            <a:picLocks noChangeAspect="1"/>
          </p:cNvPicPr>
          <p:nvPr/>
        </p:nvPicPr>
        <p:blipFill>
          <a:blip r:embed="rId3"/>
          <a:stretch>
            <a:fillRect/>
          </a:stretch>
        </p:blipFill>
        <p:spPr>
          <a:xfrm>
            <a:off x="24119" y="2464025"/>
            <a:ext cx="2858003" cy="4360035"/>
          </a:xfrm>
          <a:prstGeom prst="rect">
            <a:avLst/>
          </a:prstGeom>
        </p:spPr>
      </p:pic>
      <p:cxnSp>
        <p:nvCxnSpPr>
          <p:cNvPr id="15" name="Straight Arrow Connector 14">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EE51BC85-B6F3-B14E-BF02-D9C0943EF803}"/>
              </a:ext>
            </a:extLst>
          </p:cNvPr>
          <p:cNvCxnSpPr>
            <a:cxnSpLocks/>
          </p:cNvCxnSpPr>
          <p:nvPr/>
        </p:nvCxnSpPr>
        <p:spPr>
          <a:xfrm>
            <a:off x="152400" y="1371600"/>
            <a:ext cx="0" cy="2395313"/>
          </a:xfrm>
          <a:prstGeom prst="straightConnector1">
            <a:avLst/>
          </a:prstGeom>
          <a:ln>
            <a:solidFill>
              <a:srgbClr val="605231"/>
            </a:solidFill>
            <a:tailEnd type="arrow"/>
          </a:ln>
        </p:spPr>
        <p:style>
          <a:lnRef idx="2">
            <a:schemeClr val="accent1"/>
          </a:lnRef>
          <a:fillRef idx="0">
            <a:schemeClr val="accent1"/>
          </a:fillRef>
          <a:effectRef idx="1">
            <a:schemeClr val="accent1"/>
          </a:effectRef>
          <a:fontRef idx="minor">
            <a:schemeClr val="tx1"/>
          </a:fontRef>
        </p:style>
      </p:cxnSp>
      <p:cxnSp>
        <p:nvCxnSpPr>
          <p:cNvPr id="16" name="Straight Arrow Connector 15">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8F6758D9-1FED-CD4A-896F-1C510A7CA9B7}"/>
              </a:ext>
            </a:extLst>
          </p:cNvPr>
          <p:cNvCxnSpPr>
            <a:cxnSpLocks/>
          </p:cNvCxnSpPr>
          <p:nvPr/>
        </p:nvCxnSpPr>
        <p:spPr>
          <a:xfrm>
            <a:off x="58327" y="1371600"/>
            <a:ext cx="0" cy="4419600"/>
          </a:xfrm>
          <a:prstGeom prst="straightConnector1">
            <a:avLst/>
          </a:prstGeom>
          <a:ln>
            <a:solidFill>
              <a:srgbClr val="605231"/>
            </a:solidFill>
            <a:tailEnd type="arrow"/>
          </a:ln>
        </p:spPr>
        <p:style>
          <a:lnRef idx="2">
            <a:schemeClr val="accent1"/>
          </a:lnRef>
          <a:fillRef idx="0">
            <a:schemeClr val="accent1"/>
          </a:fillRef>
          <a:effectRef idx="1">
            <a:schemeClr val="accent1"/>
          </a:effectRef>
          <a:fontRef idx="minor">
            <a:schemeClr val="tx1"/>
          </a:fontRef>
        </p:style>
      </p:cxnSp>
      <p:pic>
        <p:nvPicPr>
          <p:cNvPr id="21" name="Picture 20" descr="Acquadom2.jpg">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A28B8F67-6A62-3B49-8D55-E7F1D39F7078}"/>
              </a:ext>
            </a:extLst>
          </p:cNvPr>
          <p:cNvPicPr>
            <a:picLocks noChangeAspect="1"/>
          </p:cNvPicPr>
          <p:nvPr/>
        </p:nvPicPr>
        <p:blipFill>
          <a:blip r:embed="rId4">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tretch>
            <a:fillRect/>
          </a:stretch>
        </p:blipFill>
        <p:spPr>
          <a:xfrm>
            <a:off x="5943600" y="2009761"/>
            <a:ext cx="3187774" cy="4851811"/>
          </a:xfrm>
          <a:prstGeom prst="rect">
            <a:avLst/>
          </a:prstGeom>
        </p:spPr>
      </p:pic>
      <p:pic>
        <p:nvPicPr>
          <p:cNvPr id="22" name="Picture 21" descr="Reynolds.jpg">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651C5481-4492-8D4D-94FD-2587051A7831}"/>
              </a:ext>
            </a:extLst>
          </p:cNvPr>
          <p:cNvPicPr>
            <a:picLocks noChangeAspect="1"/>
          </p:cNvPicPr>
          <p:nvPr/>
        </p:nvPicPr>
        <p:blipFill>
          <a:blip r:embed="rId5">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tretch>
            <a:fillRect/>
          </a:stretch>
        </p:blipFill>
        <p:spPr>
          <a:xfrm>
            <a:off x="4719066" y="1863402"/>
            <a:ext cx="1631134" cy="727398"/>
          </a:xfrm>
          <a:prstGeom prst="rect">
            <a:avLst/>
          </a:prstGeom>
        </p:spPr>
      </p:pic>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1662652992"/>
      </p:ext>
    </p:extLst>
  </p:cSld>
  <p:clrMapOvr>
    <a:masterClrMapping/>
  </p:clrMapOvr>
</p:sld>
</file>

<file path=ppt/slides/slide3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cxnSp>
        <p:nvCxnSpPr>
          <p:cNvPr id="4" name="Straight Arrow Connector 3"/>
          <p:cNvCxnSpPr/>
          <p:nvPr/>
        </p:nvCxnSpPr>
        <p:spPr>
          <a:xfrm flipH="1" flipV="1">
            <a:off x="4337662" y="3388462"/>
            <a:ext cx="452581" cy="1218309"/>
          </a:xfrm>
          <a:prstGeom prst="straightConnector1">
            <a:avLst/>
          </a:prstGeom>
          <a:ln>
            <a:solidFill>
              <a:schemeClr val="accent5">
                <a:lumMod val="60000"/>
                <a:lumOff val="40000"/>
              </a:schemeClr>
            </a:solidFill>
            <a:tailEnd type="arrow"/>
          </a:ln>
        </p:spPr>
        <p:style>
          <a:lnRef idx="2">
            <a:schemeClr val="accent1"/>
          </a:lnRef>
          <a:fillRef idx="0">
            <a:schemeClr val="accent1"/>
          </a:fillRef>
          <a:effectRef idx="1">
            <a:schemeClr val="accent1"/>
          </a:effectRef>
          <a:fontRef idx="minor">
            <a:schemeClr val="tx1"/>
          </a:fontRef>
        </p:style>
      </p:cxnSp>
      <p:cxnSp>
        <p:nvCxnSpPr>
          <p:cNvPr id="5" name="Straight Arrow Connector 4"/>
          <p:cNvCxnSpPr/>
          <p:nvPr/>
        </p:nvCxnSpPr>
        <p:spPr>
          <a:xfrm flipH="1">
            <a:off x="4337662" y="4589150"/>
            <a:ext cx="452582" cy="2232565"/>
          </a:xfrm>
          <a:prstGeom prst="straightConnector1">
            <a:avLst/>
          </a:prstGeom>
          <a:ln>
            <a:solidFill>
              <a:schemeClr val="accent5">
                <a:lumMod val="60000"/>
                <a:lumOff val="40000"/>
              </a:schemeClr>
            </a:solidFill>
            <a:tailEnd type="arrow"/>
          </a:ln>
        </p:spPr>
        <p:style>
          <a:lnRef idx="2">
            <a:schemeClr val="accent1"/>
          </a:lnRef>
          <a:fillRef idx="0">
            <a:schemeClr val="accent1"/>
          </a:fillRef>
          <a:effectRef idx="1">
            <a:schemeClr val="accent1"/>
          </a:effectRef>
          <a:fontRef idx="minor">
            <a:schemeClr val="tx1"/>
          </a:fontRef>
        </p:style>
      </p:cxnSp>
      <p:cxnSp>
        <p:nvCxnSpPr>
          <p:cNvPr id="6" name="Straight Arrow Connector 5"/>
          <p:cNvCxnSpPr/>
          <p:nvPr/>
        </p:nvCxnSpPr>
        <p:spPr>
          <a:xfrm flipH="1">
            <a:off x="4337662" y="4589150"/>
            <a:ext cx="452582" cy="144166"/>
          </a:xfrm>
          <a:prstGeom prst="straightConnector1">
            <a:avLst/>
          </a:prstGeom>
          <a:ln>
            <a:solidFill>
              <a:schemeClr val="accent5">
                <a:lumMod val="60000"/>
                <a:lumOff val="40000"/>
              </a:schemeClr>
            </a:solidFill>
            <a:tailEnd type="arrow"/>
          </a:ln>
        </p:spPr>
        <p:style>
          <a:lnRef idx="2">
            <a:schemeClr val="accent1"/>
          </a:lnRef>
          <a:fillRef idx="0">
            <a:schemeClr val="accent1"/>
          </a:fillRef>
          <a:effectRef idx="1">
            <a:schemeClr val="accent1"/>
          </a:effectRef>
          <a:fontRef idx="minor">
            <a:schemeClr val="tx1"/>
          </a:fontRef>
        </p:style>
      </p:cxnSp>
      <p:cxnSp>
        <p:nvCxnSpPr>
          <p:cNvPr id="7" name="Straight Arrow Connector 6"/>
          <p:cNvCxnSpPr/>
          <p:nvPr/>
        </p:nvCxnSpPr>
        <p:spPr>
          <a:xfrm flipH="1">
            <a:off x="4374232" y="4606766"/>
            <a:ext cx="437910" cy="1106442"/>
          </a:xfrm>
          <a:prstGeom prst="straightConnector1">
            <a:avLst/>
          </a:prstGeom>
          <a:ln>
            <a:solidFill>
              <a:schemeClr val="accent5">
                <a:lumMod val="60000"/>
                <a:lumOff val="40000"/>
              </a:schemeClr>
            </a:solidFill>
            <a:tailEnd type="arrow"/>
          </a:ln>
        </p:spPr>
        <p:style>
          <a:lnRef idx="2">
            <a:schemeClr val="accent1"/>
          </a:lnRef>
          <a:fillRef idx="0">
            <a:schemeClr val="accent1"/>
          </a:fillRef>
          <a:effectRef idx="1">
            <a:schemeClr val="accent1"/>
          </a:effectRef>
          <a:fontRef idx="minor">
            <a:schemeClr val="tx1"/>
          </a:fontRef>
        </p:style>
      </p:cxnSp>
      <p:pic>
        <p:nvPicPr>
          <p:cNvPr id="8" name="Picture 7"/>
          <p:cNvPicPr>
            <a:picLocks noChangeAspect="1"/>
          </p:cNvPicPr>
          <p:nvPr/>
        </p:nvPicPr>
        <p:blipFill>
          <a:blip r:embed="rId3"/>
          <a:stretch>
            <a:fillRect/>
          </a:stretch>
        </p:blipFill>
        <p:spPr>
          <a:xfrm>
            <a:off x="5358304" y="2360647"/>
            <a:ext cx="3702089" cy="2082425"/>
          </a:xfrm>
          <a:prstGeom prst="rect">
            <a:avLst/>
          </a:prstGeom>
          <a:noFill/>
          <a:ln>
            <a:noFill/>
          </a:ln>
        </p:spPr>
      </p:pic>
      <p:pic>
        <p:nvPicPr>
          <p:cNvPr id="9" name="Picture 8"/>
          <p:cNvPicPr>
            <a:picLocks noChangeAspect="1"/>
          </p:cNvPicPr>
          <p:nvPr/>
        </p:nvPicPr>
        <p:blipFill>
          <a:blip r:embed="rId4"/>
          <a:stretch>
            <a:fillRect/>
          </a:stretch>
        </p:blipFill>
        <p:spPr>
          <a:xfrm>
            <a:off x="5358303" y="4747086"/>
            <a:ext cx="3702089" cy="2082425"/>
          </a:xfrm>
          <a:prstGeom prst="rect">
            <a:avLst/>
          </a:prstGeom>
        </p:spPr>
      </p:pic>
      <p:cxnSp>
        <p:nvCxnSpPr>
          <p:cNvPr id="10" name="Straight Arrow Connector 9"/>
          <p:cNvCxnSpPr/>
          <p:nvPr/>
        </p:nvCxnSpPr>
        <p:spPr>
          <a:xfrm flipV="1">
            <a:off x="5335623" y="3978154"/>
            <a:ext cx="922272" cy="393858"/>
          </a:xfrm>
          <a:prstGeom prst="straightConnector1">
            <a:avLst/>
          </a:prstGeom>
          <a:ln w="38100">
            <a:solidFill>
              <a:schemeClr val="bg1"/>
            </a:solidFill>
            <a:tailEnd type="arrow" w="lg" len="med"/>
          </a:ln>
        </p:spPr>
        <p:style>
          <a:lnRef idx="2">
            <a:schemeClr val="accent1"/>
          </a:lnRef>
          <a:fillRef idx="0">
            <a:schemeClr val="accent1"/>
          </a:fillRef>
          <a:effectRef idx="1">
            <a:schemeClr val="accent1"/>
          </a:effectRef>
          <a:fontRef idx="minor">
            <a:schemeClr val="tx1"/>
          </a:fontRef>
        </p:style>
      </p:cxnSp>
      <p:cxnSp>
        <p:nvCxnSpPr>
          <p:cNvPr id="11" name="Straight Arrow Connector 10"/>
          <p:cNvCxnSpPr/>
          <p:nvPr/>
        </p:nvCxnSpPr>
        <p:spPr>
          <a:xfrm flipV="1">
            <a:off x="5335623" y="3560206"/>
            <a:ext cx="592829" cy="520010"/>
          </a:xfrm>
          <a:prstGeom prst="straightConnector1">
            <a:avLst/>
          </a:prstGeom>
          <a:ln w="38100">
            <a:solidFill>
              <a:schemeClr val="bg1"/>
            </a:solidFill>
            <a:tailEnd type="arrow" w="lg" len="med"/>
          </a:ln>
        </p:spPr>
        <p:style>
          <a:lnRef idx="2">
            <a:schemeClr val="accent1"/>
          </a:lnRef>
          <a:fillRef idx="0">
            <a:schemeClr val="accent1"/>
          </a:fillRef>
          <a:effectRef idx="1">
            <a:schemeClr val="accent1"/>
          </a:effectRef>
          <a:fontRef idx="minor">
            <a:schemeClr val="tx1"/>
          </a:fontRef>
        </p:style>
      </p:cxnSp>
      <p:cxnSp>
        <p:nvCxnSpPr>
          <p:cNvPr id="12" name="Straight Arrow Connector 11"/>
          <p:cNvCxnSpPr/>
          <p:nvPr/>
        </p:nvCxnSpPr>
        <p:spPr>
          <a:xfrm>
            <a:off x="5556443" y="4786768"/>
            <a:ext cx="929851" cy="264389"/>
          </a:xfrm>
          <a:prstGeom prst="straightConnector1">
            <a:avLst/>
          </a:prstGeom>
          <a:ln w="38100">
            <a:solidFill>
              <a:schemeClr val="bg1"/>
            </a:solidFill>
            <a:tailEnd type="arrow" w="lg" len="med"/>
          </a:ln>
        </p:spPr>
        <p:style>
          <a:lnRef idx="2">
            <a:schemeClr val="accent1"/>
          </a:lnRef>
          <a:fillRef idx="0">
            <a:schemeClr val="accent1"/>
          </a:fillRef>
          <a:effectRef idx="1">
            <a:schemeClr val="accent1"/>
          </a:effectRef>
          <a:fontRef idx="minor">
            <a:schemeClr val="tx1"/>
          </a:fontRef>
        </p:style>
      </p:cxnSp>
      <p:cxnSp>
        <p:nvCxnSpPr>
          <p:cNvPr id="13" name="Straight Arrow Connector 12"/>
          <p:cNvCxnSpPr/>
          <p:nvPr/>
        </p:nvCxnSpPr>
        <p:spPr>
          <a:xfrm>
            <a:off x="5312943" y="5051157"/>
            <a:ext cx="615509" cy="550965"/>
          </a:xfrm>
          <a:prstGeom prst="straightConnector1">
            <a:avLst/>
          </a:prstGeom>
          <a:ln w="38100">
            <a:solidFill>
              <a:schemeClr val="bg1"/>
            </a:solidFill>
            <a:tailEnd type="arrow" w="lg" len="med"/>
          </a:ln>
        </p:spPr>
        <p:style>
          <a:lnRef idx="2">
            <a:schemeClr val="accent1"/>
          </a:lnRef>
          <a:fillRef idx="0">
            <a:schemeClr val="accent1"/>
          </a:fillRef>
          <a:effectRef idx="1">
            <a:schemeClr val="accent1"/>
          </a:effectRef>
          <a:fontRef idx="minor">
            <a:schemeClr val="tx1"/>
          </a:fontRef>
        </p:style>
      </p:cxnSp>
      <p:cxnSp>
        <p:nvCxnSpPr>
          <p:cNvPr id="14" name="Straight Connector 13"/>
          <p:cNvCxnSpPr/>
          <p:nvPr/>
        </p:nvCxnSpPr>
        <p:spPr>
          <a:xfrm flipV="1">
            <a:off x="4823084" y="4224592"/>
            <a:ext cx="835395" cy="364562"/>
          </a:xfrm>
          <a:prstGeom prst="line">
            <a:avLst/>
          </a:prstGeom>
          <a:ln w="38100">
            <a:solidFill>
              <a:schemeClr val="accent5">
                <a:lumMod val="60000"/>
                <a:lumOff val="40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p:cNvCxnSpPr/>
          <p:nvPr/>
        </p:nvCxnSpPr>
        <p:spPr>
          <a:xfrm flipV="1">
            <a:off x="4801190" y="4080216"/>
            <a:ext cx="545773" cy="489716"/>
          </a:xfrm>
          <a:prstGeom prst="line">
            <a:avLst/>
          </a:prstGeom>
          <a:ln w="38100">
            <a:solidFill>
              <a:schemeClr val="accent5">
                <a:lumMod val="60000"/>
                <a:lumOff val="40000"/>
              </a:schemeClr>
            </a:solidFill>
          </a:ln>
        </p:spPr>
        <p:style>
          <a:lnRef idx="2">
            <a:schemeClr val="accent1"/>
          </a:lnRef>
          <a:fillRef idx="0">
            <a:schemeClr val="accent1"/>
          </a:fillRef>
          <a:effectRef idx="1">
            <a:schemeClr val="accent1"/>
          </a:effectRef>
          <a:fontRef idx="minor">
            <a:schemeClr val="tx1"/>
          </a:fontRef>
        </p:style>
      </p:cxnSp>
      <p:cxnSp>
        <p:nvCxnSpPr>
          <p:cNvPr id="16" name="Straight Connector 15"/>
          <p:cNvCxnSpPr/>
          <p:nvPr/>
        </p:nvCxnSpPr>
        <p:spPr>
          <a:xfrm>
            <a:off x="4806254" y="4601402"/>
            <a:ext cx="750189" cy="185366"/>
          </a:xfrm>
          <a:prstGeom prst="line">
            <a:avLst/>
          </a:prstGeom>
          <a:ln w="38100">
            <a:solidFill>
              <a:schemeClr val="accent5">
                <a:lumMod val="60000"/>
                <a:lumOff val="40000"/>
              </a:schemeClr>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a:off x="4812143" y="4606768"/>
            <a:ext cx="500800" cy="444389"/>
          </a:xfrm>
          <a:prstGeom prst="line">
            <a:avLst/>
          </a:prstGeom>
          <a:ln w="38100">
            <a:solidFill>
              <a:schemeClr val="accent5">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18" name="TextBox 17"/>
          <p:cNvSpPr txBox="1"/>
          <p:nvPr/>
        </p:nvSpPr>
        <p:spPr>
          <a:xfrm>
            <a:off x="4103568" y="914400"/>
            <a:ext cx="5013740" cy="1323439"/>
          </a:xfrm>
          <a:prstGeom prst="rect">
            <a:avLst/>
          </a:prstGeom>
          <a:noFill/>
        </p:spPr>
        <p:txBody>
          <a:bodyPr wrap="square" rtlCol="0">
            <a:spAutoFit/>
          </a:bodyPr>
          <a:lstStyle/>
          <a:p>
            <a:pPr algn="r"/>
            <a:r>
              <a:rPr lang="en-US" sz="1600" b="1" dirty="0">
                <a:latin typeface="Lora" panose="02000503000000020004" pitchFamily="2" charset="0"/>
              </a:rPr>
              <a:t>from April 2018</a:t>
            </a:r>
            <a:r>
              <a:rPr lang="en-US" sz="1600" b="1" dirty="0">
                <a:solidFill>
                  <a:srgbClr val="000000"/>
                </a:solidFill>
                <a:latin typeface="Lora" panose="02000503000000020004" pitchFamily="2" charset="0"/>
              </a:rPr>
              <a:t> a further Super-Capacitor power </a:t>
            </a:r>
          </a:p>
          <a:p>
            <a:pPr algn="r"/>
            <a:r>
              <a:rPr lang="en-US" sz="1600" b="1" dirty="0">
                <a:solidFill>
                  <a:srgbClr val="000000"/>
                </a:solidFill>
                <a:latin typeface="Lora" panose="02000503000000020004" pitchFamily="2" charset="0"/>
              </a:rPr>
              <a:t>supply feeds some of the </a:t>
            </a:r>
            <a:r>
              <a:rPr lang="en-US" sz="1600" b="1" dirty="0" err="1">
                <a:solidFill>
                  <a:srgbClr val="31859C"/>
                </a:solidFill>
                <a:latin typeface="Lora" panose="02000503000000020004" pitchFamily="2" charset="0"/>
              </a:rPr>
              <a:t>PFExt</a:t>
            </a:r>
            <a:r>
              <a:rPr lang="en-US" sz="1600" b="1" dirty="0">
                <a:solidFill>
                  <a:srgbClr val="31859C"/>
                </a:solidFill>
                <a:latin typeface="Lora" panose="02000503000000020004" pitchFamily="2" charset="0"/>
              </a:rPr>
              <a:t> coils</a:t>
            </a:r>
          </a:p>
          <a:p>
            <a:pPr algn="r"/>
            <a:endParaRPr lang="en-US" sz="1600" b="1" dirty="0">
              <a:solidFill>
                <a:srgbClr val="289AA0"/>
              </a:solidFill>
              <a:latin typeface="Lora" panose="02000503000000020004" pitchFamily="2" charset="0"/>
            </a:endParaRPr>
          </a:p>
          <a:p>
            <a:pPr algn="r"/>
            <a:r>
              <a:rPr lang="en-US" sz="1600" b="1" dirty="0">
                <a:solidFill>
                  <a:srgbClr val="31859C"/>
                </a:solidFill>
                <a:latin typeface="Lora" panose="02000503000000020004" pitchFamily="2" charset="0"/>
              </a:rPr>
              <a:t>Plasma fired after 0.60 s of PF current</a:t>
            </a:r>
            <a:r>
              <a:rPr lang="en-US" sz="1600" b="1" dirty="0">
                <a:solidFill>
                  <a:srgbClr val="289AA0"/>
                </a:solidFill>
                <a:latin typeface="Lora" panose="02000503000000020004" pitchFamily="2" charset="0"/>
              </a:rPr>
              <a:t> </a:t>
            </a:r>
          </a:p>
          <a:p>
            <a:pPr algn="r"/>
            <a:r>
              <a:rPr lang="en-US" sz="1600" dirty="0">
                <a:latin typeface="Lora" panose="02000503000000020004" pitchFamily="2" charset="0"/>
              </a:rPr>
              <a:t>to allow for skin current diffusion in Al vessel</a:t>
            </a:r>
            <a:endParaRPr lang="en-US" sz="1600" b="1" dirty="0">
              <a:solidFill>
                <a:srgbClr val="289AA0"/>
              </a:solidFill>
              <a:latin typeface="Lora" panose="02000503000000020004" pitchFamily="2" charset="0"/>
            </a:endParaRPr>
          </a:p>
        </p:txBody>
      </p:sp>
      <p:sp>
        <p:nvSpPr>
          <p:cNvPr id="19" name="TextBox 18"/>
          <p:cNvSpPr txBox="1"/>
          <p:nvPr/>
        </p:nvSpPr>
        <p:spPr>
          <a:xfrm>
            <a:off x="2026560" y="36221"/>
            <a:ext cx="7117440" cy="800219"/>
          </a:xfrm>
          <a:prstGeom prst="rect">
            <a:avLst/>
          </a:prstGeom>
          <a:noFill/>
        </p:spPr>
        <p:txBody>
          <a:bodyPr wrap="square" rtlCol="0">
            <a:spAutoFit/>
          </a:bodyPr>
          <a:lstStyle/>
          <a:p>
            <a:pPr algn="r"/>
            <a:r>
              <a:rPr lang="en-US" sz="2800" b="1" dirty="0">
                <a:solidFill>
                  <a:srgbClr val="31859C"/>
                </a:solidFill>
                <a:effectLst>
                  <a:outerShdw blurRad="50800" dist="38100" dir="2700000" algn="tl" rotWithShape="0">
                    <a:srgbClr val="000000">
                      <a:alpha val="43000"/>
                    </a:srgbClr>
                  </a:outerShdw>
                </a:effectLst>
                <a:latin typeface="Lora" panose="02000503000000020004" pitchFamily="2" charset="0"/>
              </a:rPr>
              <a:t>Magnetic Boundary Conditions changed</a:t>
            </a:r>
          </a:p>
          <a:p>
            <a:pPr algn="r"/>
            <a:endParaRPr lang="en-US" sz="200" b="1" dirty="0">
              <a:solidFill>
                <a:srgbClr val="FF0000"/>
              </a:solidFill>
            </a:endParaRPr>
          </a:p>
          <a:p>
            <a:pPr algn="r"/>
            <a:r>
              <a:rPr lang="en-US" sz="1600" b="1" dirty="0">
                <a:solidFill>
                  <a:srgbClr val="558ED5"/>
                </a:solidFill>
                <a:latin typeface="Lora" panose="02000503000000020004" pitchFamily="2" charset="0"/>
              </a:rPr>
              <a:t>4 external PF coils added </a:t>
            </a:r>
            <a:r>
              <a:rPr lang="en-US" sz="1600" b="1" dirty="0">
                <a:solidFill>
                  <a:srgbClr val="000000"/>
                </a:solidFill>
                <a:latin typeface="Lora" panose="02000503000000020004" pitchFamily="2" charset="0"/>
              </a:rPr>
              <a:t>…fed in series with the Group-B-</a:t>
            </a:r>
            <a:r>
              <a:rPr lang="en-US" sz="1600" b="1" dirty="0" err="1">
                <a:solidFill>
                  <a:srgbClr val="000000"/>
                </a:solidFill>
                <a:latin typeface="Lora" panose="02000503000000020004" pitchFamily="2" charset="0"/>
              </a:rPr>
              <a:t>PFInt</a:t>
            </a:r>
            <a:r>
              <a:rPr lang="en-US" sz="1600" b="1" dirty="0">
                <a:solidFill>
                  <a:srgbClr val="000000"/>
                </a:solidFill>
                <a:latin typeface="Lora" panose="02000503000000020004" pitchFamily="2" charset="0"/>
              </a:rPr>
              <a:t> coils,</a:t>
            </a:r>
          </a:p>
        </p:txBody>
      </p:sp>
      <p:pic>
        <p:nvPicPr>
          <p:cNvPr id="20" name="Picture 19"/>
          <p:cNvPicPr>
            <a:picLocks noChangeAspect="1"/>
          </p:cNvPicPr>
          <p:nvPr/>
        </p:nvPicPr>
        <p:blipFill>
          <a:blip r:embed="rId5">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tretch>
            <a:fillRect/>
          </a:stretch>
        </p:blipFill>
        <p:spPr>
          <a:xfrm>
            <a:off x="767231" y="3908812"/>
            <a:ext cx="3567552" cy="2859058"/>
          </a:xfrm>
          <a:prstGeom prst="rect">
            <a:avLst/>
          </a:prstGeom>
        </p:spPr>
      </p:pic>
      <p:sp>
        <p:nvSpPr>
          <p:cNvPr id="21" name="TextBox 20"/>
          <p:cNvSpPr txBox="1"/>
          <p:nvPr/>
        </p:nvSpPr>
        <p:spPr>
          <a:xfrm>
            <a:off x="5068819" y="4400698"/>
            <a:ext cx="4036910" cy="338554"/>
          </a:xfrm>
          <a:prstGeom prst="rect">
            <a:avLst/>
          </a:prstGeom>
          <a:noFill/>
        </p:spPr>
        <p:txBody>
          <a:bodyPr wrap="square" rtlCol="0">
            <a:spAutoFit/>
          </a:bodyPr>
          <a:lstStyle/>
          <a:p>
            <a:pPr algn="r"/>
            <a:r>
              <a:rPr lang="en-US" sz="1600" b="1" dirty="0">
                <a:solidFill>
                  <a:srgbClr val="31859C"/>
                </a:solidFill>
                <a:latin typeface="Lora" panose="02000503000000020004" pitchFamily="2" charset="0"/>
                <a:ea typeface="华文细黑"/>
                <a:cs typeface="华文细黑"/>
              </a:rPr>
              <a:t>4 external </a:t>
            </a:r>
            <a:r>
              <a:rPr lang="en-US" sz="1600" b="1" dirty="0" err="1">
                <a:solidFill>
                  <a:srgbClr val="31859C"/>
                </a:solidFill>
                <a:latin typeface="Lora" panose="02000503000000020004" pitchFamily="2" charset="0"/>
                <a:ea typeface="华文细黑"/>
                <a:cs typeface="华文细黑"/>
              </a:rPr>
              <a:t>PFExt</a:t>
            </a:r>
            <a:r>
              <a:rPr lang="en-US" sz="1600" b="1" dirty="0">
                <a:solidFill>
                  <a:srgbClr val="31859C"/>
                </a:solidFill>
                <a:latin typeface="Lora" panose="02000503000000020004" pitchFamily="2" charset="0"/>
                <a:ea typeface="华文细黑"/>
                <a:cs typeface="华文细黑"/>
              </a:rPr>
              <a:t> (each 16 wires 25 mm</a:t>
            </a:r>
            <a:r>
              <a:rPr lang="en-US" sz="1600" b="1" baseline="30000" dirty="0">
                <a:solidFill>
                  <a:srgbClr val="31859C"/>
                </a:solidFill>
                <a:latin typeface="Lora" panose="02000503000000020004" pitchFamily="2" charset="0"/>
                <a:ea typeface="华文细黑"/>
                <a:cs typeface="华文细黑"/>
              </a:rPr>
              <a:t>2</a:t>
            </a:r>
            <a:r>
              <a:rPr lang="en-US" sz="1600" b="1" dirty="0">
                <a:solidFill>
                  <a:srgbClr val="31859C"/>
                </a:solidFill>
                <a:latin typeface="Lora" panose="02000503000000020004" pitchFamily="2" charset="0"/>
                <a:ea typeface="华文细黑"/>
                <a:cs typeface="华文细黑"/>
              </a:rPr>
              <a:t>)</a:t>
            </a:r>
          </a:p>
        </p:txBody>
      </p:sp>
      <p:sp>
        <p:nvSpPr>
          <p:cNvPr id="23" name="Rectangle 22"/>
          <p:cNvSpPr/>
          <p:nvPr/>
        </p:nvSpPr>
        <p:spPr>
          <a:xfrm>
            <a:off x="2178218" y="1325940"/>
            <a:ext cx="2845241" cy="1569660"/>
          </a:xfrm>
          <a:prstGeom prst="rect">
            <a:avLst/>
          </a:prstGeom>
        </p:spPr>
        <p:txBody>
          <a:bodyPr wrap="square">
            <a:spAutoFit/>
          </a:bodyPr>
          <a:lstStyle/>
          <a:p>
            <a:r>
              <a:rPr lang="en-US" sz="1600" b="1" dirty="0">
                <a:solidFill>
                  <a:srgbClr val="FF00B5"/>
                </a:solidFill>
                <a:effectLst>
                  <a:outerShdw blurRad="50800" dist="38100" dir="2700000" algn="tl" rotWithShape="0">
                    <a:srgbClr val="000000">
                      <a:alpha val="43000"/>
                    </a:srgbClr>
                  </a:outerShdw>
                </a:effectLst>
                <a:latin typeface="Lora" panose="02000503000000020004" pitchFamily="2" charset="0"/>
                <a:cs typeface="Calibri"/>
              </a:rPr>
              <a:t>Hydrogen </a:t>
            </a:r>
            <a:r>
              <a:rPr lang="en-US" sz="1600" b="1" dirty="0" err="1">
                <a:solidFill>
                  <a:srgbClr val="FF00B5"/>
                </a:solidFill>
                <a:effectLst>
                  <a:outerShdw blurRad="50800" dist="38100" dir="2700000" algn="tl" rotWithShape="0">
                    <a:srgbClr val="000000">
                      <a:alpha val="43000"/>
                    </a:srgbClr>
                  </a:outerShdw>
                </a:effectLst>
                <a:latin typeface="Lora" panose="02000503000000020004" pitchFamily="2" charset="0"/>
                <a:cs typeface="Calibri"/>
              </a:rPr>
              <a:t>Centerpost</a:t>
            </a:r>
            <a:endParaRPr lang="en-US" sz="1600" b="1" dirty="0">
              <a:solidFill>
                <a:srgbClr val="FF00B5"/>
              </a:solidFill>
              <a:effectLst>
                <a:outerShdw blurRad="50800" dist="38100" dir="2700000" algn="tl" rotWithShape="0">
                  <a:srgbClr val="000000">
                    <a:alpha val="43000"/>
                  </a:srgbClr>
                </a:outerShdw>
              </a:effectLst>
              <a:latin typeface="Lora" panose="02000503000000020004" pitchFamily="2" charset="0"/>
              <a:cs typeface="Calibri"/>
            </a:endParaRPr>
          </a:p>
          <a:p>
            <a:r>
              <a:rPr lang="en-US" sz="1600" b="1" dirty="0">
                <a:solidFill>
                  <a:srgbClr val="FF00B5"/>
                </a:solidFill>
                <a:effectLst>
                  <a:outerShdw blurRad="50800" dist="38100" dir="2700000" algn="tl" rotWithShape="0">
                    <a:srgbClr val="000000">
                      <a:alpha val="43000"/>
                    </a:srgbClr>
                  </a:outerShdw>
                </a:effectLst>
                <a:latin typeface="Lora" panose="02000503000000020004" pitchFamily="2" charset="0"/>
                <a:cs typeface="Calibri"/>
              </a:rPr>
              <a:t>at full current =10 kA</a:t>
            </a:r>
          </a:p>
          <a:p>
            <a:r>
              <a:rPr lang="en-US" sz="1600" b="1" dirty="0">
                <a:solidFill>
                  <a:srgbClr val="FF00B5"/>
                </a:solidFill>
                <a:effectLst>
                  <a:outerShdw blurRad="50800" dist="38100" dir="2700000" algn="tl" rotWithShape="0">
                    <a:srgbClr val="000000">
                      <a:alpha val="43000"/>
                    </a:srgbClr>
                  </a:outerShdw>
                </a:effectLst>
                <a:latin typeface="Lora" panose="02000503000000020004" pitchFamily="2" charset="0"/>
                <a:cs typeface="Calibri"/>
              </a:rPr>
              <a:t>seemed quite inclined</a:t>
            </a:r>
          </a:p>
          <a:p>
            <a:r>
              <a:rPr lang="en-US" sz="1600" b="1" dirty="0">
                <a:solidFill>
                  <a:srgbClr val="FF00B5"/>
                </a:solidFill>
                <a:effectLst>
                  <a:outerShdw blurRad="50800" dist="38100" dir="2700000" algn="tl" rotWithShape="0">
                    <a:srgbClr val="000000">
                      <a:alpha val="43000"/>
                    </a:srgbClr>
                  </a:outerShdw>
                </a:effectLst>
                <a:latin typeface="Lora" panose="02000503000000020004" pitchFamily="2" charset="0"/>
                <a:cs typeface="Calibri"/>
              </a:rPr>
              <a:t>to eject a Torus</a:t>
            </a:r>
          </a:p>
          <a:p>
            <a:r>
              <a:rPr lang="en-US" sz="1600" b="1" dirty="0">
                <a:solidFill>
                  <a:srgbClr val="FF00B5"/>
                </a:solidFill>
                <a:effectLst>
                  <a:outerShdw blurRad="50800" dist="38100" dir="2700000" algn="tl" rotWithShape="0">
                    <a:srgbClr val="000000">
                      <a:alpha val="43000"/>
                    </a:srgbClr>
                  </a:outerShdw>
                </a:effectLst>
                <a:latin typeface="Lora" panose="02000503000000020004" pitchFamily="2" charset="0"/>
                <a:cs typeface="Calibri"/>
              </a:rPr>
              <a:t>…an added vertical field </a:t>
            </a:r>
          </a:p>
          <a:p>
            <a:r>
              <a:rPr lang="en-US" sz="1600" b="1" dirty="0">
                <a:solidFill>
                  <a:srgbClr val="FF00B5"/>
                </a:solidFill>
                <a:effectLst>
                  <a:outerShdw blurRad="50800" dist="38100" dir="2700000" algn="tl" rotWithShape="0">
                    <a:srgbClr val="000000">
                      <a:alpha val="43000"/>
                    </a:srgbClr>
                  </a:outerShdw>
                </a:effectLst>
                <a:latin typeface="Lora" panose="02000503000000020004" pitchFamily="2" charset="0"/>
                <a:cs typeface="Calibri"/>
              </a:rPr>
              <a:t>…was used as midwife!</a:t>
            </a:r>
            <a:endParaRPr lang="en-US" sz="1600" dirty="0">
              <a:solidFill>
                <a:srgbClr val="FF00B5"/>
              </a:solidFill>
              <a:effectLst>
                <a:outerShdw blurRad="50800" dist="38100" dir="2700000" algn="tl" rotWithShape="0">
                  <a:srgbClr val="000000">
                    <a:alpha val="43000"/>
                  </a:srgbClr>
                </a:outerShdw>
              </a:effectLst>
              <a:latin typeface="Lora" panose="02000503000000020004" pitchFamily="2" charset="0"/>
            </a:endParaRPr>
          </a:p>
        </p:txBody>
      </p:sp>
      <p:sp>
        <p:nvSpPr>
          <p:cNvPr id="24" name="TextBox 23"/>
          <p:cNvSpPr txBox="1"/>
          <p:nvPr/>
        </p:nvSpPr>
        <p:spPr>
          <a:xfrm>
            <a:off x="2107160" y="3502223"/>
            <a:ext cx="2083840" cy="307777"/>
          </a:xfrm>
          <a:prstGeom prst="rect">
            <a:avLst/>
          </a:prstGeom>
          <a:noFill/>
        </p:spPr>
        <p:txBody>
          <a:bodyPr wrap="none" rtlCol="0">
            <a:spAutoFit/>
          </a:bodyPr>
          <a:lstStyle/>
          <a:p>
            <a:pPr algn="ctr"/>
            <a:r>
              <a:rPr lang="en-US" sz="1400" b="1" dirty="0">
                <a:solidFill>
                  <a:srgbClr val="FF00B5"/>
                </a:solidFill>
                <a:latin typeface="Lora" panose="02000503000000020004" pitchFamily="2" charset="0"/>
              </a:rPr>
              <a:t>#983, 10 kA Hydrogen</a:t>
            </a:r>
          </a:p>
        </p:txBody>
      </p:sp>
      <p:pic>
        <p:nvPicPr>
          <p:cNvPr id="2" name="983Overall.wmv">
            <a:hlinkClick r:id="" action="ppaction://media"/>
          </p:cNvPr>
          <p:cNvPicPr/>
          <p:nvPr>
            <a:videoFile r:link="rId1"/>
            <p:extLst>
              <p:ext uri="{DAA4B4D4-6D71-4841-9C94-3DE7FCFB9230}">
                <p14:media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r:embed="rId6"/>
              </p:ext>
            </p:extLst>
          </p:nvPr>
        </p:nvPicPr>
        <p:blipFill>
          <a:blip r:embed="rId7"/>
          <a:stretch>
            <a:fillRect/>
          </a:stretch>
        </p:blipFill>
        <p:spPr>
          <a:xfrm>
            <a:off x="6662" y="12303"/>
            <a:ext cx="2126938" cy="3721497"/>
          </a:xfrm>
          <a:prstGeom prst="rect">
            <a:avLst/>
          </a:prstGeom>
        </p:spPr>
      </p:pic>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17667514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433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repeatCount="indefinite" fill="remove"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4" name="Picture 3"/>
          <p:cNvPicPr/>
          <p:nvPr/>
        </p:nvPicPr>
        <p:blipFill>
          <a:blip r:embed="rId2">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tretch>
            <a:fillRect/>
          </a:stretch>
        </p:blipFill>
        <p:spPr bwMode="auto">
          <a:xfrm>
            <a:off x="261873" y="2299808"/>
            <a:ext cx="1643127" cy="1752600"/>
          </a:xfrm>
          <a:prstGeom prst="rect">
            <a:avLst/>
          </a:prstGeom>
          <a:noFill/>
          <a:ln>
            <a:noFill/>
          </a:ln>
        </p:spPr>
      </p:pic>
      <p:pic>
        <p:nvPicPr>
          <p:cNvPr id="5" name="Picture 4"/>
          <p:cNvPicPr/>
          <p:nvPr/>
        </p:nvPicPr>
        <p:blipFill>
          <a:blip r:embed="rId3" cstate="print">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tretch>
            <a:fillRect/>
          </a:stretch>
        </p:blipFill>
        <p:spPr>
          <a:xfrm>
            <a:off x="2564118" y="1359158"/>
            <a:ext cx="2693682" cy="3207552"/>
          </a:xfrm>
          <a:prstGeom prst="rect">
            <a:avLst/>
          </a:prstGeom>
        </p:spPr>
      </p:pic>
      <p:pic>
        <p:nvPicPr>
          <p:cNvPr id="6" name="Picture 5"/>
          <p:cNvPicPr/>
          <p:nvPr/>
        </p:nvPicPr>
        <p:blipFill>
          <a:blip r:embed="rId4" cstate="print">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tretch>
            <a:fillRect/>
          </a:stretch>
        </p:blipFill>
        <p:spPr bwMode="auto">
          <a:xfrm>
            <a:off x="5291377" y="1026986"/>
            <a:ext cx="3852623" cy="4024297"/>
          </a:xfrm>
          <a:prstGeom prst="rect">
            <a:avLst/>
          </a:prstGeom>
          <a:noFill/>
          <a:ln>
            <a:noFill/>
          </a:ln>
        </p:spPr>
      </p:pic>
      <p:sp>
        <p:nvSpPr>
          <p:cNvPr id="2" name="TextBox 1"/>
          <p:cNvSpPr txBox="1"/>
          <p:nvPr/>
        </p:nvSpPr>
        <p:spPr>
          <a:xfrm>
            <a:off x="0" y="1130558"/>
            <a:ext cx="2743201" cy="3539430"/>
          </a:xfrm>
          <a:prstGeom prst="rect">
            <a:avLst/>
          </a:prstGeom>
          <a:noFill/>
        </p:spPr>
        <p:txBody>
          <a:bodyPr wrap="square" rtlCol="0">
            <a:spAutoFit/>
          </a:bodyPr>
          <a:lstStyle/>
          <a:p>
            <a:r>
              <a:rPr lang="en-US" sz="1400" b="1" dirty="0">
                <a:solidFill>
                  <a:srgbClr val="7030A0"/>
                </a:solidFill>
                <a:latin typeface="Lora" panose="02000503000000020004" pitchFamily="2" charset="0"/>
              </a:rPr>
              <a:t>Phase-2 Spherical Torus</a:t>
            </a:r>
            <a:r>
              <a:rPr lang="en-US" sz="1400" b="1" dirty="0">
                <a:latin typeface="Lora" panose="02000503000000020004" pitchFamily="2" charset="0"/>
              </a:rPr>
              <a:t>: </a:t>
            </a:r>
          </a:p>
          <a:p>
            <a:r>
              <a:rPr lang="en-US" sz="1400" b="1" dirty="0">
                <a:latin typeface="Lora" panose="02000503000000020004" pitchFamily="2" charset="0"/>
              </a:rPr>
              <a:t>Phase-1 </a:t>
            </a:r>
            <a:r>
              <a:rPr lang="en-US" sz="1400" b="1" dirty="0" err="1">
                <a:solidFill>
                  <a:srgbClr val="FF33CC"/>
                </a:solidFill>
                <a:latin typeface="Lora" panose="02000503000000020004" pitchFamily="2" charset="0"/>
              </a:rPr>
              <a:t>Centerpost</a:t>
            </a:r>
            <a:r>
              <a:rPr lang="en-US" sz="1400" b="1" dirty="0">
                <a:solidFill>
                  <a:srgbClr val="FF33CC"/>
                </a:solidFill>
                <a:latin typeface="Lora" panose="02000503000000020004" pitchFamily="2" charset="0"/>
              </a:rPr>
              <a:t> </a:t>
            </a:r>
            <a:r>
              <a:rPr lang="en-US" sz="1400" b="1" dirty="0" err="1">
                <a:solidFill>
                  <a:srgbClr val="FF33CC"/>
                </a:solidFill>
                <a:latin typeface="Lora" panose="02000503000000020004" pitchFamily="2" charset="0"/>
              </a:rPr>
              <a:t>I</a:t>
            </a:r>
            <a:r>
              <a:rPr lang="en-US" sz="1400" b="1" baseline="-25000" dirty="0" err="1">
                <a:solidFill>
                  <a:srgbClr val="FF33CC"/>
                </a:solidFill>
                <a:latin typeface="Lora" panose="02000503000000020004" pitchFamily="2" charset="0"/>
              </a:rPr>
              <a:t>e</a:t>
            </a:r>
            <a:r>
              <a:rPr lang="en-US" sz="1400" b="1" dirty="0">
                <a:solidFill>
                  <a:srgbClr val="FF33CC"/>
                </a:solidFill>
                <a:latin typeface="Lora" panose="02000503000000020004" pitchFamily="2" charset="0"/>
              </a:rPr>
              <a:t>=8.5kA,</a:t>
            </a:r>
          </a:p>
          <a:p>
            <a:r>
              <a:rPr lang="en-US" sz="1400" b="1" dirty="0">
                <a:solidFill>
                  <a:srgbClr val="FF33CC"/>
                </a:solidFill>
                <a:latin typeface="Lora" panose="02000503000000020004" pitchFamily="2" charset="0"/>
              </a:rPr>
              <a:t>then in 20 </a:t>
            </a:r>
            <a:r>
              <a:rPr lang="en-US" sz="1400" b="1" dirty="0" err="1">
                <a:solidFill>
                  <a:srgbClr val="FF33CC"/>
                </a:solidFill>
                <a:latin typeface="Lora" panose="02000503000000020004" pitchFamily="2" charset="0"/>
              </a:rPr>
              <a:t>ms</a:t>
            </a:r>
            <a:r>
              <a:rPr lang="en-US" sz="1400" b="1" dirty="0">
                <a:solidFill>
                  <a:srgbClr val="FF33CC"/>
                </a:solidFill>
                <a:latin typeface="Lora" panose="02000503000000020004" pitchFamily="2" charset="0"/>
              </a:rPr>
              <a:t> up to </a:t>
            </a:r>
            <a:r>
              <a:rPr lang="en-US" sz="1400" b="1" dirty="0" err="1">
                <a:solidFill>
                  <a:srgbClr val="FF33CC"/>
                </a:solidFill>
                <a:latin typeface="Lora" panose="02000503000000020004" pitchFamily="2" charset="0"/>
              </a:rPr>
              <a:t>I</a:t>
            </a:r>
            <a:r>
              <a:rPr lang="en-US" sz="1400" b="1" baseline="-25000" dirty="0" err="1">
                <a:solidFill>
                  <a:srgbClr val="FF33CC"/>
                </a:solidFill>
                <a:latin typeface="Lora" panose="02000503000000020004" pitchFamily="2" charset="0"/>
              </a:rPr>
              <a:t>e</a:t>
            </a:r>
            <a:r>
              <a:rPr lang="en-US" sz="1400" b="1" dirty="0">
                <a:solidFill>
                  <a:srgbClr val="FF33CC"/>
                </a:solidFill>
                <a:latin typeface="Lora" panose="02000503000000020004" pitchFamily="2" charset="0"/>
              </a:rPr>
              <a:t> =60kA</a:t>
            </a:r>
          </a:p>
          <a:p>
            <a:endParaRPr lang="en-US" sz="1400" b="1" dirty="0">
              <a:solidFill>
                <a:srgbClr val="FF3399"/>
              </a:solidFill>
              <a:latin typeface="Lora" panose="02000503000000020004" pitchFamily="2" charset="0"/>
            </a:endParaRPr>
          </a:p>
          <a:p>
            <a:r>
              <a:rPr lang="en-US" sz="1400" b="1" dirty="0">
                <a:solidFill>
                  <a:srgbClr val="FF3399"/>
                </a:solidFill>
                <a:latin typeface="Lora" panose="02000503000000020004" pitchFamily="2" charset="0"/>
              </a:rPr>
              <a:t> </a:t>
            </a:r>
          </a:p>
          <a:p>
            <a:endParaRPr lang="en-US" sz="1400" b="1" dirty="0">
              <a:solidFill>
                <a:srgbClr val="FF3399"/>
              </a:solidFill>
              <a:latin typeface="Lora" panose="02000503000000020004" pitchFamily="2" charset="0"/>
            </a:endParaRPr>
          </a:p>
          <a:p>
            <a:endParaRPr lang="en-US" sz="1400" b="1" dirty="0">
              <a:solidFill>
                <a:srgbClr val="FF3399"/>
              </a:solidFill>
              <a:latin typeface="Lora" panose="02000503000000020004" pitchFamily="2" charset="0"/>
            </a:endParaRPr>
          </a:p>
          <a:p>
            <a:endParaRPr lang="en-US" sz="1400" b="1" dirty="0">
              <a:solidFill>
                <a:srgbClr val="FF3399"/>
              </a:solidFill>
              <a:latin typeface="Lora" panose="02000503000000020004" pitchFamily="2" charset="0"/>
            </a:endParaRPr>
          </a:p>
          <a:p>
            <a:endParaRPr lang="en-US" sz="1400" b="1" dirty="0">
              <a:solidFill>
                <a:srgbClr val="FF3399"/>
              </a:solidFill>
              <a:latin typeface="Lora" panose="02000503000000020004" pitchFamily="2" charset="0"/>
            </a:endParaRPr>
          </a:p>
          <a:p>
            <a:endParaRPr lang="en-US" sz="1400" b="1" dirty="0">
              <a:solidFill>
                <a:srgbClr val="FF3399"/>
              </a:solidFill>
              <a:latin typeface="Lora" panose="02000503000000020004" pitchFamily="2" charset="0"/>
            </a:endParaRPr>
          </a:p>
          <a:p>
            <a:endParaRPr lang="en-US" sz="1400" b="1" dirty="0">
              <a:solidFill>
                <a:srgbClr val="FF3399"/>
              </a:solidFill>
              <a:latin typeface="Lora" panose="02000503000000020004" pitchFamily="2" charset="0"/>
            </a:endParaRPr>
          </a:p>
          <a:p>
            <a:endParaRPr lang="en-US" sz="1400" b="1" dirty="0">
              <a:solidFill>
                <a:srgbClr val="FF3399"/>
              </a:solidFill>
              <a:latin typeface="Lora" panose="02000503000000020004" pitchFamily="2" charset="0"/>
            </a:endParaRPr>
          </a:p>
          <a:p>
            <a:endParaRPr lang="en-US" sz="1400" b="1" dirty="0">
              <a:solidFill>
                <a:srgbClr val="FF3399"/>
              </a:solidFill>
              <a:latin typeface="Lora" panose="02000503000000020004" pitchFamily="2" charset="0"/>
            </a:endParaRPr>
          </a:p>
          <a:p>
            <a:endParaRPr lang="en-US" sz="1400" b="1" dirty="0">
              <a:solidFill>
                <a:srgbClr val="FF3399"/>
              </a:solidFill>
              <a:latin typeface="Lora" panose="02000503000000020004" pitchFamily="2" charset="0"/>
            </a:endParaRPr>
          </a:p>
          <a:p>
            <a:r>
              <a:rPr lang="en-US" sz="1400" b="1" dirty="0">
                <a:latin typeface="Lora" panose="02000503000000020004" pitchFamily="2" charset="0"/>
              </a:rPr>
              <a:t>along with </a:t>
            </a:r>
            <a:r>
              <a:rPr lang="en-US" sz="1400" b="1" dirty="0">
                <a:solidFill>
                  <a:srgbClr val="C00000"/>
                </a:solidFill>
                <a:latin typeface="Lora" panose="02000503000000020004" pitchFamily="2" charset="0"/>
              </a:rPr>
              <a:t>increase of coil current in Group-A-</a:t>
            </a:r>
            <a:r>
              <a:rPr lang="en-US" sz="1400" b="1" dirty="0" err="1">
                <a:solidFill>
                  <a:srgbClr val="C00000"/>
                </a:solidFill>
                <a:latin typeface="Lora" panose="02000503000000020004" pitchFamily="2" charset="0"/>
              </a:rPr>
              <a:t>PFInt</a:t>
            </a:r>
            <a:endParaRPr lang="en-US" sz="1400" b="1" dirty="0">
              <a:solidFill>
                <a:srgbClr val="C00000"/>
              </a:solidFill>
            </a:endParaRPr>
          </a:p>
        </p:txBody>
      </p:sp>
      <p:sp>
        <p:nvSpPr>
          <p:cNvPr id="3" name="TextBox 2"/>
          <p:cNvSpPr txBox="1"/>
          <p:nvPr/>
        </p:nvSpPr>
        <p:spPr>
          <a:xfrm>
            <a:off x="-1" y="86380"/>
            <a:ext cx="8686801" cy="523220"/>
          </a:xfrm>
          <a:prstGeom prst="rect">
            <a:avLst/>
          </a:prstGeom>
          <a:noFill/>
        </p:spPr>
        <p:txBody>
          <a:bodyPr wrap="square" rtlCol="0">
            <a:spAutoFit/>
          </a:bodyPr>
          <a:lstStyle/>
          <a:p>
            <a:r>
              <a:rPr lang="en-US" sz="2800" b="1" dirty="0">
                <a:solidFill>
                  <a:srgbClr val="FF0000"/>
                </a:solidFill>
                <a:effectLst>
                  <a:outerShdw blurRad="50800" dist="38100" dir="2700000" algn="tl" rotWithShape="0">
                    <a:srgbClr val="000000">
                      <a:alpha val="43000"/>
                    </a:srgbClr>
                  </a:outerShdw>
                </a:effectLst>
                <a:latin typeface="Lora" panose="02000503000000020004" pitchFamily="2" charset="0"/>
              </a:rPr>
              <a:t>Plasma tori foreseen for Phase-2 tried in Phase-1 </a:t>
            </a:r>
            <a:endParaRPr lang="en-US" sz="2800" dirty="0">
              <a:effectLst>
                <a:outerShdw blurRad="38100" dist="38100" dir="2700000" algn="tl">
                  <a:srgbClr val="000000">
                    <a:alpha val="43137"/>
                  </a:srgbClr>
                </a:outerShdw>
              </a:effectLst>
              <a:latin typeface="Lora" panose="02000503000000020004" pitchFamily="2" charset="0"/>
            </a:endParaRPr>
          </a:p>
        </p:txBody>
      </p:sp>
      <p:cxnSp>
        <p:nvCxnSpPr>
          <p:cNvPr id="10" name="Straight Arrow Connector 9"/>
          <p:cNvCxnSpPr/>
          <p:nvPr/>
        </p:nvCxnSpPr>
        <p:spPr>
          <a:xfrm>
            <a:off x="1083436" y="1892558"/>
            <a:ext cx="0" cy="304800"/>
          </a:xfrm>
          <a:prstGeom prst="straightConnector1">
            <a:avLst/>
          </a:prstGeom>
          <a:ln>
            <a:solidFill>
              <a:srgbClr val="FF33CC"/>
            </a:solidFill>
            <a:tailEnd type="arrow"/>
          </a:ln>
        </p:spPr>
        <p:style>
          <a:lnRef idx="3">
            <a:schemeClr val="accent2"/>
          </a:lnRef>
          <a:fillRef idx="0">
            <a:schemeClr val="accent2"/>
          </a:fillRef>
          <a:effectRef idx="2">
            <a:schemeClr val="accent2"/>
          </a:effectRef>
          <a:fontRef idx="minor">
            <a:schemeClr val="tx1"/>
          </a:fontRef>
        </p:style>
      </p:cxnSp>
      <p:sp>
        <p:nvSpPr>
          <p:cNvPr id="11" name="TextBox 10"/>
          <p:cNvSpPr txBox="1"/>
          <p:nvPr/>
        </p:nvSpPr>
        <p:spPr>
          <a:xfrm>
            <a:off x="2209800" y="685800"/>
            <a:ext cx="3684282" cy="5016758"/>
          </a:xfrm>
          <a:prstGeom prst="rect">
            <a:avLst/>
          </a:prstGeom>
          <a:noFill/>
        </p:spPr>
        <p:txBody>
          <a:bodyPr wrap="square" rtlCol="0">
            <a:spAutoFit/>
          </a:bodyPr>
          <a:lstStyle/>
          <a:p>
            <a:r>
              <a:rPr lang="en-US" b="1" dirty="0">
                <a:solidFill>
                  <a:srgbClr val="558ED5"/>
                </a:solidFill>
                <a:latin typeface="Lora" panose="02000503000000020004" pitchFamily="2" charset="0"/>
              </a:rPr>
              <a:t>4 external </a:t>
            </a:r>
            <a:r>
              <a:rPr lang="en-US" b="1" dirty="0" err="1">
                <a:solidFill>
                  <a:srgbClr val="558ED5"/>
                </a:solidFill>
                <a:latin typeface="Lora" panose="02000503000000020004" pitchFamily="2" charset="0"/>
              </a:rPr>
              <a:t>PFExt</a:t>
            </a:r>
            <a:r>
              <a:rPr lang="en-US" b="1" dirty="0">
                <a:solidFill>
                  <a:srgbClr val="558ED5"/>
                </a:solidFill>
                <a:latin typeface="Lora" panose="02000503000000020004" pitchFamily="2" charset="0"/>
              </a:rPr>
              <a:t> coils added</a:t>
            </a:r>
          </a:p>
          <a:p>
            <a:endParaRPr lang="en-US" sz="1600" b="1" dirty="0">
              <a:latin typeface="Lora" panose="02000503000000020004" pitchFamily="2" charset="0"/>
            </a:endParaRPr>
          </a:p>
          <a:p>
            <a:endParaRPr lang="en-US" sz="1600" b="1" dirty="0">
              <a:latin typeface="Lora" panose="02000503000000020004" pitchFamily="2" charset="0"/>
            </a:endParaRPr>
          </a:p>
          <a:p>
            <a:endParaRPr lang="en-US" sz="1600" b="1" dirty="0">
              <a:latin typeface="Lora" panose="02000503000000020004" pitchFamily="2" charset="0"/>
            </a:endParaRPr>
          </a:p>
          <a:p>
            <a:endParaRPr lang="en-US" sz="1600" b="1" dirty="0">
              <a:latin typeface="Lora" panose="02000503000000020004" pitchFamily="2" charset="0"/>
            </a:endParaRPr>
          </a:p>
          <a:p>
            <a:endParaRPr lang="en-US" sz="1600" b="1" dirty="0">
              <a:latin typeface="Lora" panose="02000503000000020004" pitchFamily="2" charset="0"/>
            </a:endParaRPr>
          </a:p>
          <a:p>
            <a:endParaRPr lang="en-US" sz="1600" b="1" dirty="0">
              <a:latin typeface="Lora" panose="02000503000000020004" pitchFamily="2" charset="0"/>
            </a:endParaRPr>
          </a:p>
          <a:p>
            <a:endParaRPr lang="en-US" sz="1600" b="1" dirty="0">
              <a:latin typeface="Lora" panose="02000503000000020004" pitchFamily="2" charset="0"/>
            </a:endParaRPr>
          </a:p>
          <a:p>
            <a:endParaRPr lang="en-US" sz="1600" b="1" dirty="0">
              <a:latin typeface="Lora" panose="02000503000000020004" pitchFamily="2" charset="0"/>
            </a:endParaRPr>
          </a:p>
          <a:p>
            <a:endParaRPr lang="en-US" sz="1600" b="1" dirty="0">
              <a:latin typeface="Lora" panose="02000503000000020004" pitchFamily="2" charset="0"/>
            </a:endParaRPr>
          </a:p>
          <a:p>
            <a:endParaRPr lang="en-US" sz="1600" b="1" dirty="0">
              <a:latin typeface="Lora" panose="02000503000000020004" pitchFamily="2" charset="0"/>
            </a:endParaRPr>
          </a:p>
          <a:p>
            <a:endParaRPr lang="en-US" sz="1600" b="1" dirty="0">
              <a:latin typeface="Lora" panose="02000503000000020004" pitchFamily="2" charset="0"/>
            </a:endParaRPr>
          </a:p>
          <a:p>
            <a:endParaRPr lang="en-US" sz="1600" b="1" dirty="0">
              <a:latin typeface="Lora" panose="02000503000000020004" pitchFamily="2" charset="0"/>
            </a:endParaRPr>
          </a:p>
          <a:p>
            <a:endParaRPr lang="en-US" sz="1600" b="1" dirty="0">
              <a:latin typeface="Lora" panose="02000503000000020004" pitchFamily="2" charset="0"/>
            </a:endParaRPr>
          </a:p>
          <a:p>
            <a:endParaRPr lang="en-US" sz="1600" b="1" dirty="0">
              <a:latin typeface="Lora" panose="02000503000000020004" pitchFamily="2" charset="0"/>
            </a:endParaRPr>
          </a:p>
          <a:p>
            <a:endParaRPr lang="en-US" sz="1600" b="1" dirty="0">
              <a:latin typeface="Lora" panose="02000503000000020004" pitchFamily="2" charset="0"/>
            </a:endParaRPr>
          </a:p>
          <a:p>
            <a:r>
              <a:rPr lang="en-US" sz="1600" b="1" dirty="0">
                <a:latin typeface="Lora" panose="02000503000000020004" pitchFamily="2" charset="0"/>
              </a:rPr>
              <a:t>in </a:t>
            </a:r>
            <a:r>
              <a:rPr lang="en-US" sz="1600" b="1" dirty="0">
                <a:solidFill>
                  <a:srgbClr val="C00000"/>
                </a:solidFill>
                <a:latin typeface="Lora" panose="02000503000000020004" pitchFamily="2" charset="0"/>
              </a:rPr>
              <a:t>2 </a:t>
            </a:r>
            <a:r>
              <a:rPr lang="en-US" sz="1600" b="1" dirty="0" err="1">
                <a:solidFill>
                  <a:srgbClr val="C00000"/>
                </a:solidFill>
                <a:latin typeface="Lora" panose="02000503000000020004" pitchFamily="2" charset="0"/>
              </a:rPr>
              <a:t>PFExt</a:t>
            </a:r>
            <a:r>
              <a:rPr lang="en-US" sz="1600" b="1" dirty="0">
                <a:solidFill>
                  <a:srgbClr val="C00000"/>
                </a:solidFill>
                <a:latin typeface="Lora" panose="02000503000000020004" pitchFamily="2" charset="0"/>
              </a:rPr>
              <a:t> near equator</a:t>
            </a:r>
          </a:p>
          <a:p>
            <a:r>
              <a:rPr lang="en-US" sz="1600" b="1" dirty="0">
                <a:solidFill>
                  <a:srgbClr val="C00000"/>
                </a:solidFill>
                <a:latin typeface="Lora" panose="02000503000000020004" pitchFamily="2" charset="0"/>
              </a:rPr>
              <a:t>current flows </a:t>
            </a:r>
            <a:r>
              <a:rPr lang="en-US" sz="1600" b="1" dirty="0">
                <a:latin typeface="Lora" panose="02000503000000020004" pitchFamily="2" charset="0"/>
              </a:rPr>
              <a:t>in opposite </a:t>
            </a:r>
          </a:p>
          <a:p>
            <a:r>
              <a:rPr lang="en-US" sz="1600" b="1" dirty="0">
                <a:latin typeface="Lora" panose="02000503000000020004" pitchFamily="2" charset="0"/>
              </a:rPr>
              <a:t>direction to </a:t>
            </a:r>
            <a:r>
              <a:rPr lang="en-US" sz="1600" b="1" dirty="0">
                <a:solidFill>
                  <a:srgbClr val="FF33CC"/>
                </a:solidFill>
                <a:latin typeface="Lora" panose="02000503000000020004" pitchFamily="2" charset="0"/>
              </a:rPr>
              <a:t>toroidal current</a:t>
            </a:r>
          </a:p>
          <a:p>
            <a:r>
              <a:rPr lang="en-US" sz="1600" b="1" dirty="0">
                <a:solidFill>
                  <a:srgbClr val="FF33CC"/>
                </a:solidFill>
                <a:latin typeface="Lora" panose="02000503000000020004" pitchFamily="2" charset="0"/>
              </a:rPr>
              <a:t>inside the Plasma-</a:t>
            </a:r>
            <a:r>
              <a:rPr lang="en-US" sz="1600" b="1" dirty="0" err="1">
                <a:solidFill>
                  <a:srgbClr val="FF33CC"/>
                </a:solidFill>
                <a:latin typeface="Lora" panose="02000503000000020004" pitchFamily="2" charset="0"/>
              </a:rPr>
              <a:t>Centerpost</a:t>
            </a:r>
            <a:endParaRPr lang="en-US" sz="1600" b="1" dirty="0">
              <a:solidFill>
                <a:srgbClr val="FF33CC"/>
              </a:solidFill>
              <a:latin typeface="Lora" panose="02000503000000020004" pitchFamily="2" charset="0"/>
            </a:endParaRPr>
          </a:p>
        </p:txBody>
      </p:sp>
      <p:cxnSp>
        <p:nvCxnSpPr>
          <p:cNvPr id="13" name="Straight Arrow Connector 12"/>
          <p:cNvCxnSpPr/>
          <p:nvPr/>
        </p:nvCxnSpPr>
        <p:spPr>
          <a:xfrm flipV="1">
            <a:off x="3910959" y="1192950"/>
            <a:ext cx="1423041" cy="1545817"/>
          </a:xfrm>
          <a:prstGeom prst="straightConnector1">
            <a:avLst/>
          </a:prstGeom>
          <a:ln>
            <a:tailEnd type="arrow"/>
          </a:ln>
        </p:spPr>
        <p:style>
          <a:lnRef idx="2">
            <a:schemeClr val="accent5"/>
          </a:lnRef>
          <a:fillRef idx="0">
            <a:schemeClr val="accent5"/>
          </a:fillRef>
          <a:effectRef idx="1">
            <a:schemeClr val="accent5"/>
          </a:effectRef>
          <a:fontRef idx="minor">
            <a:schemeClr val="tx1"/>
          </a:fontRef>
        </p:style>
      </p:cxnSp>
      <p:cxnSp>
        <p:nvCxnSpPr>
          <p:cNvPr id="16" name="Straight Arrow Connector 15"/>
          <p:cNvCxnSpPr/>
          <p:nvPr/>
        </p:nvCxnSpPr>
        <p:spPr>
          <a:xfrm flipV="1">
            <a:off x="4248306" y="2438400"/>
            <a:ext cx="1093702" cy="524534"/>
          </a:xfrm>
          <a:prstGeom prst="straightConnector1">
            <a:avLst/>
          </a:prstGeom>
          <a:ln>
            <a:tailEnd type="arrow"/>
          </a:ln>
        </p:spPr>
        <p:style>
          <a:lnRef idx="2">
            <a:schemeClr val="accent5"/>
          </a:lnRef>
          <a:fillRef idx="0">
            <a:schemeClr val="accent5"/>
          </a:fillRef>
          <a:effectRef idx="1">
            <a:schemeClr val="accent5"/>
          </a:effectRef>
          <a:fontRef idx="minor">
            <a:schemeClr val="tx1"/>
          </a:fontRef>
        </p:style>
      </p:cxnSp>
      <p:cxnSp>
        <p:nvCxnSpPr>
          <p:cNvPr id="23" name="Straight Arrow Connector 22"/>
          <p:cNvCxnSpPr/>
          <p:nvPr/>
        </p:nvCxnSpPr>
        <p:spPr>
          <a:xfrm>
            <a:off x="4267200" y="3200400"/>
            <a:ext cx="1024177" cy="381000"/>
          </a:xfrm>
          <a:prstGeom prst="straightConnector1">
            <a:avLst/>
          </a:prstGeom>
          <a:ln>
            <a:tailEnd type="arrow"/>
          </a:ln>
        </p:spPr>
        <p:style>
          <a:lnRef idx="2">
            <a:schemeClr val="accent5"/>
          </a:lnRef>
          <a:fillRef idx="0">
            <a:schemeClr val="accent5"/>
          </a:fillRef>
          <a:effectRef idx="1">
            <a:schemeClr val="accent5"/>
          </a:effectRef>
          <a:fontRef idx="minor">
            <a:schemeClr val="tx1"/>
          </a:fontRef>
        </p:style>
      </p:cxnSp>
      <p:cxnSp>
        <p:nvCxnSpPr>
          <p:cNvPr id="26" name="Straight Arrow Connector 25"/>
          <p:cNvCxnSpPr/>
          <p:nvPr/>
        </p:nvCxnSpPr>
        <p:spPr>
          <a:xfrm>
            <a:off x="4859791" y="3956193"/>
            <a:ext cx="550409" cy="920607"/>
          </a:xfrm>
          <a:prstGeom prst="straightConnector1">
            <a:avLst/>
          </a:prstGeom>
          <a:ln>
            <a:tailEnd type="arrow"/>
          </a:ln>
        </p:spPr>
        <p:style>
          <a:lnRef idx="2">
            <a:schemeClr val="accent5"/>
          </a:lnRef>
          <a:fillRef idx="0">
            <a:schemeClr val="accent5"/>
          </a:fillRef>
          <a:effectRef idx="1">
            <a:schemeClr val="accent5"/>
          </a:effectRef>
          <a:fontRef idx="minor">
            <a:schemeClr val="tx1"/>
          </a:fontRef>
        </p:style>
      </p:cxnSp>
      <p:sp>
        <p:nvSpPr>
          <p:cNvPr id="35" name="TextBox 34"/>
          <p:cNvSpPr txBox="1"/>
          <p:nvPr/>
        </p:nvSpPr>
        <p:spPr>
          <a:xfrm>
            <a:off x="5562600" y="5082540"/>
            <a:ext cx="3429000" cy="1077218"/>
          </a:xfrm>
          <a:prstGeom prst="rect">
            <a:avLst/>
          </a:prstGeom>
          <a:noFill/>
        </p:spPr>
        <p:txBody>
          <a:bodyPr wrap="square" rtlCol="0">
            <a:spAutoFit/>
          </a:bodyPr>
          <a:lstStyle/>
          <a:p>
            <a:pPr algn="ctr"/>
            <a:r>
              <a:rPr lang="en-US" sz="1600" b="1" dirty="0">
                <a:latin typeface="Lora" panose="02000503000000020004" pitchFamily="2" charset="0"/>
              </a:rPr>
              <a:t>If torus forms, </a:t>
            </a:r>
            <a:r>
              <a:rPr lang="en-US" sz="1600" b="1" dirty="0">
                <a:solidFill>
                  <a:srgbClr val="7030A0"/>
                </a:solidFill>
                <a:latin typeface="Lora" panose="02000503000000020004" pitchFamily="2" charset="0"/>
              </a:rPr>
              <a:t>outward force </a:t>
            </a:r>
          </a:p>
          <a:p>
            <a:pPr algn="ctr"/>
            <a:r>
              <a:rPr lang="en-US" sz="1600" b="1" dirty="0">
                <a:solidFill>
                  <a:srgbClr val="7030A0"/>
                </a:solidFill>
                <a:latin typeface="Lora" panose="02000503000000020004" pitchFamily="2" charset="0"/>
              </a:rPr>
              <a:t>due to toroidal plasma current</a:t>
            </a:r>
          </a:p>
          <a:p>
            <a:pPr algn="ctr"/>
            <a:r>
              <a:rPr lang="en-US" sz="1600" b="1" dirty="0">
                <a:solidFill>
                  <a:srgbClr val="FF3399"/>
                </a:solidFill>
                <a:latin typeface="Lora" panose="02000503000000020004" pitchFamily="2" charset="0"/>
              </a:rPr>
              <a:t>enlarges the Plasma-</a:t>
            </a:r>
            <a:r>
              <a:rPr lang="en-US" sz="1600" b="1" dirty="0" err="1">
                <a:solidFill>
                  <a:srgbClr val="FF3399"/>
                </a:solidFill>
                <a:latin typeface="Lora" panose="02000503000000020004" pitchFamily="2" charset="0"/>
              </a:rPr>
              <a:t>Centerpost</a:t>
            </a:r>
            <a:r>
              <a:rPr lang="en-US" sz="1600" b="1" dirty="0">
                <a:solidFill>
                  <a:srgbClr val="FF3399"/>
                </a:solidFill>
                <a:latin typeface="Lora" panose="02000503000000020004" pitchFamily="2" charset="0"/>
              </a:rPr>
              <a:t> </a:t>
            </a:r>
          </a:p>
          <a:p>
            <a:pPr algn="ctr"/>
            <a:r>
              <a:rPr lang="en-US" sz="1600" b="1" dirty="0">
                <a:solidFill>
                  <a:srgbClr val="FF3399"/>
                </a:solidFill>
                <a:latin typeface="Lora" panose="02000503000000020004" pitchFamily="2" charset="0"/>
              </a:rPr>
              <a:t>into a portion of sphere</a:t>
            </a:r>
          </a:p>
        </p:txBody>
      </p:sp>
      <p:sp>
        <p:nvSpPr>
          <p:cNvPr id="52" name="Rectangle 51"/>
          <p:cNvSpPr/>
          <p:nvPr/>
        </p:nvSpPr>
        <p:spPr>
          <a:xfrm>
            <a:off x="261873" y="6182989"/>
            <a:ext cx="8424927" cy="584775"/>
          </a:xfrm>
          <a:prstGeom prst="rect">
            <a:avLst/>
          </a:prstGeom>
        </p:spPr>
        <p:txBody>
          <a:bodyPr wrap="square">
            <a:spAutoFit/>
          </a:bodyPr>
          <a:lstStyle/>
          <a:p>
            <a:pPr algn="r"/>
            <a:r>
              <a:rPr lang="en-US" sz="1600" b="1">
                <a:solidFill>
                  <a:srgbClr val="FF3399"/>
                </a:solidFill>
                <a:latin typeface="Lora" panose="02000503000000020004" pitchFamily="2" charset="0"/>
              </a:rPr>
              <a:t>Plasma fired after 0.60 s of PF current</a:t>
            </a:r>
            <a:r>
              <a:rPr lang="en-US" sz="1600" b="1">
                <a:solidFill>
                  <a:srgbClr val="289AA0"/>
                </a:solidFill>
                <a:latin typeface="Lora" panose="02000503000000020004" pitchFamily="2" charset="0"/>
              </a:rPr>
              <a:t> </a:t>
            </a:r>
            <a:r>
              <a:rPr lang="en-US" sz="1600">
                <a:latin typeface="Lora" panose="02000503000000020004" pitchFamily="2" charset="0"/>
              </a:rPr>
              <a:t>(skin current diffusion in Al vessel)</a:t>
            </a:r>
          </a:p>
          <a:p>
            <a:pPr algn="r"/>
            <a:r>
              <a:rPr lang="en-US" sz="1600" b="1">
                <a:latin typeface="Lora" panose="02000503000000020004" pitchFamily="2" charset="0"/>
              </a:rPr>
              <a:t>limits torus duration to 0.5 sec and</a:t>
            </a:r>
            <a:r>
              <a:rPr lang="en-US" sz="1600" b="1">
                <a:solidFill>
                  <a:srgbClr val="289AA0"/>
                </a:solidFill>
                <a:latin typeface="Lora" panose="02000503000000020004" pitchFamily="2" charset="0"/>
              </a:rPr>
              <a:t> </a:t>
            </a:r>
            <a:r>
              <a:rPr lang="en-US" sz="1600" b="1">
                <a:solidFill>
                  <a:srgbClr val="FF0000"/>
                </a:solidFill>
                <a:latin typeface="Lora" panose="02000503000000020004" pitchFamily="2" charset="0"/>
              </a:rPr>
              <a:t>imposes static magnetic field at torus formation </a:t>
            </a:r>
            <a:endParaRPr lang="en-US" sz="1600" b="1" dirty="0">
              <a:solidFill>
                <a:srgbClr val="FF0000"/>
              </a:solidFill>
              <a:latin typeface="Lora" panose="02000503000000020004" pitchFamily="2" charset="0"/>
            </a:endParaRPr>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3420350665"/>
      </p:ext>
    </p:extLst>
  </p:cSld>
  <p:clrMapOvr>
    <a:masterClrMapping/>
  </p:clrMapOvr>
</p:sld>
</file>

<file path=ppt/slides/slide3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extBox 1"/>
          <p:cNvSpPr txBox="1"/>
          <p:nvPr/>
        </p:nvSpPr>
        <p:spPr>
          <a:xfrm>
            <a:off x="76200" y="685800"/>
            <a:ext cx="8077199" cy="6001643"/>
          </a:xfrm>
          <a:prstGeom prst="rect">
            <a:avLst/>
          </a:prstGeom>
          <a:noFill/>
        </p:spPr>
        <p:txBody>
          <a:bodyPr wrap="square" rtlCol="0">
            <a:spAutoFit/>
          </a:bodyPr>
          <a:lstStyle/>
          <a:p>
            <a:r>
              <a:rPr lang="en-US" sz="1600" b="1" dirty="0">
                <a:latin typeface="Lora" panose="02000503000000020004" pitchFamily="2" charset="0"/>
              </a:rPr>
              <a:t>    If the torus does not appear, the calculated equilibrium of</a:t>
            </a:r>
          </a:p>
          <a:p>
            <a:r>
              <a:rPr lang="en-US" sz="1600" b="1" dirty="0">
                <a:latin typeface="Lora" panose="02000503000000020004" pitchFamily="2" charset="0"/>
              </a:rPr>
              <a:t> Plasma-</a:t>
            </a:r>
            <a:r>
              <a:rPr lang="en-US" sz="1600" b="1" dirty="0" err="1">
                <a:latin typeface="Lora" panose="02000503000000020004" pitchFamily="2" charset="0"/>
              </a:rPr>
              <a:t>Centerpost</a:t>
            </a:r>
            <a:r>
              <a:rPr lang="en-US" sz="1600" b="1" dirty="0">
                <a:latin typeface="Lora" panose="02000503000000020004" pitchFamily="2" charset="0"/>
              </a:rPr>
              <a:t> has 2 ordinary X-points (</a:t>
            </a:r>
            <a:r>
              <a:rPr lang="en-US" sz="1600" b="1" dirty="0" err="1">
                <a:latin typeface="Lora" panose="02000503000000020004" pitchFamily="2" charset="0"/>
              </a:rPr>
              <a:t>B</a:t>
            </a:r>
            <a:r>
              <a:rPr lang="en-US" sz="1600" b="1" baseline="-25000" dirty="0" err="1">
                <a:latin typeface="Lora" panose="02000503000000020004" pitchFamily="2" charset="0"/>
              </a:rPr>
              <a:t>pol</a:t>
            </a:r>
            <a:r>
              <a:rPr lang="en-US" sz="1600" b="1" dirty="0">
                <a:latin typeface="Lora" panose="02000503000000020004" pitchFamily="2" charset="0"/>
              </a:rPr>
              <a:t>=0) on equator</a:t>
            </a:r>
          </a:p>
          <a:p>
            <a:r>
              <a:rPr lang="en-US" sz="1600" b="1" dirty="0">
                <a:latin typeface="Lora" panose="02000503000000020004" pitchFamily="2" charset="0"/>
              </a:rPr>
              <a:t>~32 cm from symmetry axis, a quite narrow Plasma-</a:t>
            </a:r>
            <a:r>
              <a:rPr lang="en-US" sz="1600" b="1" dirty="0" err="1">
                <a:latin typeface="Lora" panose="02000503000000020004" pitchFamily="2" charset="0"/>
              </a:rPr>
              <a:t>Centerpost</a:t>
            </a:r>
            <a:endParaRPr lang="en-US" sz="1600" b="1" dirty="0">
              <a:latin typeface="Lora" panose="02000503000000020004" pitchFamily="2" charset="0"/>
            </a:endParaRPr>
          </a:p>
          <a:p>
            <a:endParaRPr lang="en-US" sz="1600" b="1" dirty="0">
              <a:latin typeface="Lora" panose="02000503000000020004" pitchFamily="2" charset="0"/>
            </a:endParaRPr>
          </a:p>
          <a:p>
            <a:endParaRPr lang="en-US" sz="1600" b="1" dirty="0">
              <a:latin typeface="Lora" panose="02000503000000020004" pitchFamily="2" charset="0"/>
            </a:endParaRPr>
          </a:p>
          <a:p>
            <a:endParaRPr lang="en-US" sz="1600" b="1" dirty="0">
              <a:latin typeface="Lora" panose="02000503000000020004" pitchFamily="2" charset="0"/>
            </a:endParaRPr>
          </a:p>
          <a:p>
            <a:endParaRPr lang="en-US" sz="1600" b="1" dirty="0">
              <a:latin typeface="Lora" panose="02000503000000020004" pitchFamily="2" charset="0"/>
            </a:endParaRPr>
          </a:p>
          <a:p>
            <a:endParaRPr lang="en-US" sz="1600" b="1" dirty="0">
              <a:latin typeface="Lora" panose="02000503000000020004" pitchFamily="2" charset="0"/>
            </a:endParaRPr>
          </a:p>
          <a:p>
            <a:endParaRPr lang="en-US" sz="1600" b="1" dirty="0">
              <a:latin typeface="Lora" panose="02000503000000020004" pitchFamily="2" charset="0"/>
            </a:endParaRPr>
          </a:p>
          <a:p>
            <a:endParaRPr lang="en-US" sz="1600" b="1" dirty="0">
              <a:latin typeface="Lora" panose="02000503000000020004" pitchFamily="2" charset="0"/>
            </a:endParaRPr>
          </a:p>
          <a:p>
            <a:endParaRPr lang="en-US" sz="1600" b="1" dirty="0">
              <a:latin typeface="Lora" panose="02000503000000020004" pitchFamily="2" charset="0"/>
            </a:endParaRPr>
          </a:p>
          <a:p>
            <a:endParaRPr lang="en-US" sz="1600" b="1" dirty="0">
              <a:latin typeface="Lora" panose="02000503000000020004" pitchFamily="2" charset="0"/>
            </a:endParaRPr>
          </a:p>
          <a:p>
            <a:endParaRPr lang="en-US" sz="1600" b="1" dirty="0">
              <a:latin typeface="Lora" panose="02000503000000020004" pitchFamily="2" charset="0"/>
            </a:endParaRPr>
          </a:p>
          <a:p>
            <a:endParaRPr lang="en-US" sz="1600" b="1" dirty="0">
              <a:latin typeface="Lora" panose="02000503000000020004" pitchFamily="2" charset="0"/>
            </a:endParaRPr>
          </a:p>
          <a:p>
            <a:endParaRPr lang="en-US" sz="1600" b="1" dirty="0">
              <a:latin typeface="Lora" panose="02000503000000020004" pitchFamily="2" charset="0"/>
            </a:endParaRPr>
          </a:p>
          <a:p>
            <a:endParaRPr lang="en-US" sz="1600" b="1" dirty="0">
              <a:latin typeface="Lora" panose="02000503000000020004" pitchFamily="2" charset="0"/>
            </a:endParaRPr>
          </a:p>
          <a:p>
            <a:endParaRPr lang="en-US" sz="1600" b="1" dirty="0">
              <a:latin typeface="Lora" panose="02000503000000020004" pitchFamily="2" charset="0"/>
            </a:endParaRPr>
          </a:p>
          <a:p>
            <a:endParaRPr lang="en-US" sz="1600" b="1" dirty="0">
              <a:latin typeface="Lora" panose="02000503000000020004" pitchFamily="2" charset="0"/>
            </a:endParaRPr>
          </a:p>
          <a:p>
            <a:endParaRPr lang="en-US" sz="1600" b="1" dirty="0">
              <a:latin typeface="Lora" panose="02000503000000020004" pitchFamily="2" charset="0"/>
            </a:endParaRPr>
          </a:p>
          <a:p>
            <a:endParaRPr lang="en-US" sz="1600" b="1" dirty="0">
              <a:latin typeface="Lora" panose="02000503000000020004" pitchFamily="2" charset="0"/>
            </a:endParaRPr>
          </a:p>
          <a:p>
            <a:endParaRPr lang="en-US" sz="1600" b="1" dirty="0">
              <a:latin typeface="Lora" panose="02000503000000020004" pitchFamily="2" charset="0"/>
            </a:endParaRPr>
          </a:p>
          <a:p>
            <a:endParaRPr lang="en-US" sz="800" b="1" dirty="0">
              <a:latin typeface="Lora" panose="02000503000000020004" pitchFamily="2" charset="0"/>
            </a:endParaRPr>
          </a:p>
          <a:p>
            <a:endParaRPr lang="en-US" sz="800" b="1" dirty="0">
              <a:latin typeface="Lora" panose="02000503000000020004" pitchFamily="2" charset="0"/>
            </a:endParaRPr>
          </a:p>
          <a:p>
            <a:r>
              <a:rPr lang="en-US" sz="1600" b="1" dirty="0">
                <a:latin typeface="Lora" panose="02000503000000020004" pitchFamily="2" charset="0"/>
              </a:rPr>
              <a:t>threshold expressible as</a:t>
            </a:r>
          </a:p>
          <a:p>
            <a:r>
              <a:rPr lang="en-US" sz="1600" b="1" dirty="0">
                <a:latin typeface="Lora" panose="02000503000000020004" pitchFamily="2" charset="0"/>
              </a:rPr>
              <a:t>(rotational transform     =toroidal turns of lines of force from cathode to anode)</a:t>
            </a:r>
          </a:p>
        </p:txBody>
      </p:sp>
      <p:pic>
        <p:nvPicPr>
          <p:cNvPr id="3" name="Picture 2"/>
          <p:cNvPicPr/>
          <p:nvPr/>
        </p:nvPicPr>
        <p:blipFill>
          <a:blip r:embed="rId3" cstate="print">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tretch>
            <a:fillRect/>
          </a:stretch>
        </p:blipFill>
        <p:spPr bwMode="auto">
          <a:xfrm>
            <a:off x="997894" y="1524000"/>
            <a:ext cx="4259906" cy="4277946"/>
          </a:xfrm>
          <a:prstGeom prst="rect">
            <a:avLst/>
          </a:prstGeom>
          <a:noFill/>
          <a:ln>
            <a:noFill/>
          </a:ln>
        </p:spPr>
      </p:pic>
      <p:sp>
        <p:nvSpPr>
          <p:cNvPr id="4" name="TextBox 3"/>
          <p:cNvSpPr txBox="1"/>
          <p:nvPr/>
        </p:nvSpPr>
        <p:spPr>
          <a:xfrm>
            <a:off x="7065223" y="1827378"/>
            <a:ext cx="779381" cy="307777"/>
          </a:xfrm>
          <a:prstGeom prst="rect">
            <a:avLst/>
          </a:prstGeom>
          <a:noFill/>
        </p:spPr>
        <p:txBody>
          <a:bodyPr wrap="none" rtlCol="0">
            <a:spAutoFit/>
          </a:bodyPr>
          <a:lstStyle/>
          <a:p>
            <a:r>
              <a:rPr lang="en-US" sz="1400" b="1">
                <a:latin typeface="Lora" panose="02000503000000020004" pitchFamily="2" charset="0"/>
              </a:rPr>
              <a:t>#1098 </a:t>
            </a:r>
          </a:p>
        </p:txBody>
      </p:sp>
      <p:pic>
        <p:nvPicPr>
          <p:cNvPr id="5" name="1098Overall_New.wmv">
            <a:hlinkClick r:id="" action="ppaction://media"/>
          </p:cNvPr>
          <p:cNvPicPr/>
          <p:nvPr>
            <a:videoFile r:link="rId1"/>
            <p:extLst>
              <p:ext uri="{DAA4B4D4-6D71-4841-9C94-3DE7FCFB9230}">
                <p14:media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r:embed="rId4"/>
              </p:ext>
            </p:extLst>
          </p:nvPr>
        </p:nvPicPr>
        <p:blipFill>
          <a:blip r:embed="rId5"/>
          <a:stretch>
            <a:fillRect/>
          </a:stretch>
        </p:blipFill>
        <p:spPr>
          <a:xfrm>
            <a:off x="6241468" y="2133600"/>
            <a:ext cx="1647510" cy="2932526"/>
          </a:xfrm>
          <a:prstGeom prst="rect">
            <a:avLst/>
          </a:prstGeom>
        </p:spPr>
      </p:pic>
      <p:sp>
        <p:nvSpPr>
          <p:cNvPr id="6" name="TextBox 5"/>
          <p:cNvSpPr txBox="1"/>
          <p:nvPr/>
        </p:nvSpPr>
        <p:spPr>
          <a:xfrm>
            <a:off x="76199" y="86380"/>
            <a:ext cx="8915401" cy="523220"/>
          </a:xfrm>
          <a:prstGeom prst="rect">
            <a:avLst/>
          </a:prstGeom>
          <a:noFill/>
        </p:spPr>
        <p:txBody>
          <a:bodyPr wrap="square" rtlCol="0">
            <a:spAutoFit/>
          </a:bodyPr>
          <a:lstStyle/>
          <a:p>
            <a:r>
              <a:rPr lang="en-US" sz="2800" b="1" dirty="0">
                <a:solidFill>
                  <a:srgbClr val="0D6DFB"/>
                </a:solidFill>
                <a:effectLst>
                  <a:outerShdw blurRad="50800" dist="38100" dir="2700000" algn="tl" rotWithShape="0">
                    <a:srgbClr val="000000">
                      <a:alpha val="43000"/>
                    </a:srgbClr>
                  </a:outerShdw>
                </a:effectLst>
                <a:latin typeface="Lora" panose="02000503000000020004" pitchFamily="2" charset="0"/>
              </a:rPr>
              <a:t>Argon tori not obtained below </a:t>
            </a:r>
            <a:r>
              <a:rPr lang="en-US" sz="2800" b="1" dirty="0" err="1">
                <a:solidFill>
                  <a:srgbClr val="0D6DFB"/>
                </a:solidFill>
                <a:effectLst>
                  <a:outerShdw blurRad="50800" dist="38100" dir="2700000" algn="tl" rotWithShape="0">
                    <a:srgbClr val="000000">
                      <a:alpha val="43000"/>
                    </a:srgbClr>
                  </a:outerShdw>
                </a:effectLst>
                <a:latin typeface="Lora" panose="02000503000000020004" pitchFamily="2" charset="0"/>
              </a:rPr>
              <a:t>I</a:t>
            </a:r>
            <a:r>
              <a:rPr lang="en-US" sz="2800" b="1" baseline="-25000" dirty="0" err="1">
                <a:solidFill>
                  <a:srgbClr val="0D6DFB"/>
                </a:solidFill>
                <a:effectLst>
                  <a:outerShdw blurRad="50800" dist="38100" dir="2700000" algn="tl" rotWithShape="0">
                    <a:srgbClr val="000000">
                      <a:alpha val="43000"/>
                    </a:srgbClr>
                  </a:outerShdw>
                </a:effectLst>
                <a:latin typeface="Lora" panose="02000503000000020004" pitchFamily="2" charset="0"/>
              </a:rPr>
              <a:t>e</a:t>
            </a:r>
            <a:r>
              <a:rPr lang="en-US" sz="2800" b="1" dirty="0">
                <a:solidFill>
                  <a:srgbClr val="0D6DFB"/>
                </a:solidFill>
                <a:effectLst>
                  <a:outerShdw blurRad="50800" dist="38100" dir="2700000" algn="tl" rotWithShape="0">
                    <a:srgbClr val="000000">
                      <a:alpha val="43000"/>
                    </a:srgbClr>
                  </a:outerShdw>
                </a:effectLst>
                <a:latin typeface="Lora" panose="02000503000000020004" pitchFamily="2" charset="0"/>
              </a:rPr>
              <a:t> current threshold</a:t>
            </a:r>
            <a:endParaRPr lang="en-US" sz="2800" dirty="0">
              <a:solidFill>
                <a:srgbClr val="0D6DFB"/>
              </a:solidFill>
              <a:effectLst>
                <a:outerShdw blurRad="38100" dist="38100" dir="2700000" algn="tl">
                  <a:srgbClr val="000000">
                    <a:alpha val="43137"/>
                  </a:srgbClr>
                </a:outerShdw>
              </a:effectLst>
              <a:latin typeface="Lora" panose="02000503000000020004" pitchFamily="2" charset="0"/>
            </a:endParaRPr>
          </a:p>
        </p:txBody>
      </p:sp>
      <p:sp>
        <p:nvSpPr>
          <p:cNvPr id="7" name="Rectangle 6"/>
          <p:cNvSpPr/>
          <p:nvPr/>
        </p:nvSpPr>
        <p:spPr>
          <a:xfrm>
            <a:off x="7896700" y="4727572"/>
            <a:ext cx="873444" cy="338554"/>
          </a:xfrm>
          <a:prstGeom prst="rect">
            <a:avLst/>
          </a:prstGeom>
        </p:spPr>
        <p:txBody>
          <a:bodyPr wrap="none">
            <a:spAutoFit/>
          </a:bodyPr>
          <a:lstStyle/>
          <a:p>
            <a:r>
              <a:rPr lang="en-US" sz="1600" b="1">
                <a:solidFill>
                  <a:srgbClr val="0070C0"/>
                </a:solidFill>
                <a:latin typeface="Lora" panose="02000503000000020004" pitchFamily="2" charset="0"/>
              </a:rPr>
              <a:t>I</a:t>
            </a:r>
            <a:r>
              <a:rPr lang="en-US" sz="1600" b="1" baseline="-25000">
                <a:solidFill>
                  <a:srgbClr val="0070C0"/>
                </a:solidFill>
                <a:latin typeface="Lora" panose="02000503000000020004" pitchFamily="2" charset="0"/>
              </a:rPr>
              <a:t>e</a:t>
            </a:r>
            <a:r>
              <a:rPr lang="en-US" sz="1600">
                <a:solidFill>
                  <a:srgbClr val="0070C0"/>
                </a:solidFill>
                <a:latin typeface="Lora" panose="02000503000000020004" pitchFamily="2" charset="0"/>
              </a:rPr>
              <a:t>~</a:t>
            </a:r>
            <a:r>
              <a:rPr lang="en-US" sz="1600" b="1">
                <a:solidFill>
                  <a:srgbClr val="0070C0"/>
                </a:solidFill>
                <a:latin typeface="Lora" panose="02000503000000020004" pitchFamily="2" charset="0"/>
              </a:rPr>
              <a:t>3 kA</a:t>
            </a:r>
          </a:p>
        </p:txBody>
      </p:sp>
      <p:pic>
        <p:nvPicPr>
          <p:cNvPr id="8" name="Picture 7"/>
          <p:cNvPicPr/>
          <p:nvPr/>
        </p:nvPicPr>
        <p:blipFill>
          <a:blip r:embed="rId6">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rcRect/>
          <a:stretch>
            <a:fillRect/>
          </a:stretch>
        </p:blipFill>
        <p:spPr bwMode="auto">
          <a:xfrm>
            <a:off x="2601466" y="6096000"/>
            <a:ext cx="675134" cy="304800"/>
          </a:xfrm>
          <a:prstGeom prst="rect">
            <a:avLst/>
          </a:prstGeom>
          <a:noFill/>
          <a:ln>
            <a:noFill/>
          </a:ln>
        </p:spPr>
      </p:pic>
      <p:grpSp>
        <p:nvGrpSpPr>
          <p:cNvPr id="14" name="Group 4"/>
          <p:cNvGrpSpPr>
            <a:grpSpLocks noChangeAspect="1"/>
          </p:cNvGrpSpPr>
          <p:nvPr/>
        </p:nvGrpSpPr>
        <p:grpSpPr bwMode="auto">
          <a:xfrm>
            <a:off x="2286000" y="6256337"/>
            <a:ext cx="546101" cy="373063"/>
            <a:chOff x="48" y="1663"/>
            <a:chExt cx="344" cy="235"/>
          </a:xfrm>
        </p:grpSpPr>
        <p:sp>
          <p:nvSpPr>
            <p:cNvPr id="15" name="AutoShape 3"/>
            <p:cNvSpPr>
              <a:spLocks noChangeAspect="1" noChangeArrowheads="1" noTextEdit="1"/>
            </p:cNvSpPr>
            <p:nvPr/>
          </p:nvSpPr>
          <p:spPr bwMode="auto">
            <a:xfrm>
              <a:off x="48" y="1680"/>
              <a:ext cx="148" cy="192"/>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5"/>
            <p:cNvSpPr>
              <a:spLocks/>
            </p:cNvSpPr>
            <p:nvPr/>
          </p:nvSpPr>
          <p:spPr bwMode="auto">
            <a:xfrm>
              <a:off x="69" y="1722"/>
              <a:ext cx="57" cy="117"/>
            </a:xfrm>
            <a:custGeom>
              <a:avLst/>
              <a:gdLst>
                <a:gd name="T0" fmla="*/ 66 w 73"/>
                <a:gd name="T1" fmla="*/ 0 h 123"/>
                <a:gd name="T2" fmla="*/ 66 w 73"/>
                <a:gd name="T3" fmla="*/ 0 h 123"/>
                <a:gd name="T4" fmla="*/ 73 w 73"/>
                <a:gd name="T5" fmla="*/ 0 h 123"/>
                <a:gd name="T6" fmla="*/ 8 w 73"/>
                <a:gd name="T7" fmla="*/ 123 h 123"/>
                <a:gd name="T8" fmla="*/ 0 w 73"/>
                <a:gd name="T9" fmla="*/ 123 h 123"/>
              </a:gdLst>
              <a:ahLst/>
              <a:cxnLst>
                <a:cxn ang="0">
                  <a:pos x="T0" y="T1"/>
                </a:cxn>
                <a:cxn ang="0">
                  <a:pos x="T2" y="T3"/>
                </a:cxn>
                <a:cxn ang="0">
                  <a:pos x="T4" y="T5"/>
                </a:cxn>
                <a:cxn ang="0">
                  <a:pos x="T6" y="T7"/>
                </a:cxn>
                <a:cxn ang="0">
                  <a:pos x="T8" y="T9"/>
                </a:cxn>
              </a:cxnLst>
              <a:rect l="0" t="0" r="r" b="b"/>
              <a:pathLst>
                <a:path w="73" h="123">
                  <a:moveTo>
                    <a:pt x="66" y="0"/>
                  </a:moveTo>
                  <a:lnTo>
                    <a:pt x="66" y="0"/>
                  </a:lnTo>
                  <a:lnTo>
                    <a:pt x="73" y="0"/>
                  </a:lnTo>
                  <a:lnTo>
                    <a:pt x="8" y="123"/>
                  </a:lnTo>
                  <a:lnTo>
                    <a:pt x="0" y="123"/>
                  </a:lnTo>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7" name="Rectangle 6"/>
            <p:cNvSpPr>
              <a:spLocks noChangeArrowheads="1"/>
            </p:cNvSpPr>
            <p:nvPr/>
          </p:nvSpPr>
          <p:spPr bwMode="auto">
            <a:xfrm>
              <a:off x="68" y="1663"/>
              <a:ext cx="124" cy="230"/>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fontAlgn="base">
                <a:spcBef>
                  <a:spcPct val="0"/>
                </a:spcBef>
                <a:spcAft>
                  <a:spcPct val="0"/>
                </a:spcAft>
                <a:defRPr>
                  <a:solidFill>
                    <a:schemeClr val="tx1"/>
                  </a:solidFill>
                  <a:latin typeface="Arial" pitchFamily="34" charset="0"/>
                  <a:cs typeface="Arial" pitchFamily="34" charset="0"/>
                </a:defRPr>
              </a:lvl1pPr>
              <a:lvl2pPr fontAlgn="base">
                <a:spcBef>
                  <a:spcPct val="0"/>
                </a:spcBef>
                <a:spcAft>
                  <a:spcPct val="0"/>
                </a:spcAft>
                <a:defRPr>
                  <a:solidFill>
                    <a:schemeClr val="tx1"/>
                  </a:solidFill>
                  <a:latin typeface="Arial" pitchFamily="34" charset="0"/>
                  <a:cs typeface="Arial" pitchFamily="34" charset="0"/>
                </a:defRPr>
              </a:lvl2pPr>
              <a:lvl3pPr fontAlgn="base">
                <a:spcBef>
                  <a:spcPct val="0"/>
                </a:spcBef>
                <a:spcAft>
                  <a:spcPct val="0"/>
                </a:spcAft>
                <a:defRPr>
                  <a:solidFill>
                    <a:schemeClr val="tx1"/>
                  </a:solidFill>
                  <a:latin typeface="Arial" pitchFamily="34" charset="0"/>
                  <a:cs typeface="Arial" pitchFamily="34" charset="0"/>
                </a:defRPr>
              </a:lvl3pPr>
              <a:lvl4pPr fontAlgn="base">
                <a:spcBef>
                  <a:spcPct val="0"/>
                </a:spcBef>
                <a:spcAft>
                  <a:spcPct val="0"/>
                </a:spcAft>
                <a:defRPr>
                  <a:solidFill>
                    <a:schemeClr val="tx1"/>
                  </a:solidFill>
                  <a:latin typeface="Arial" pitchFamily="34" charset="0"/>
                  <a:cs typeface="Arial" pitchFamily="34" charset="0"/>
                </a:defRPr>
              </a:lvl4pPr>
              <a:lvl5pPr fontAlgn="base">
                <a:spcBef>
                  <a:spcPct val="0"/>
                </a:spcBef>
                <a:spcAft>
                  <a:spcPct val="0"/>
                </a:spcAft>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900" b="0" i="1" u="none" strike="noStrike" cap="none" normalizeH="0" baseline="0">
                  <a:ln>
                    <a:noFill/>
                  </a:ln>
                  <a:solidFill>
                    <a:srgbClr val="000000"/>
                  </a:solidFill>
                  <a:effectLst/>
                  <a:latin typeface="Symbol" pitchFamily="18" charset="2"/>
                  <a:cs typeface="Arial" pitchFamily="34" charset="0"/>
                </a:rPr>
                <a:t>i</a:t>
              </a:r>
              <a:endParaRPr kumimoji="0" lang="en-US" altLang="en-US" sz="1800" b="0" i="0" u="none" strike="noStrike" cap="none" normalizeH="0" baseline="0">
                <a:ln>
                  <a:noFill/>
                </a:ln>
                <a:solidFill>
                  <a:schemeClr val="tx1"/>
                </a:solidFill>
                <a:effectLst/>
                <a:latin typeface="Arial" pitchFamily="34" charset="0"/>
                <a:cs typeface="Arial" pitchFamily="34" charset="0"/>
              </a:endParaRPr>
            </a:p>
          </p:txBody>
        </p:sp>
        <p:sp>
          <p:nvSpPr>
            <p:cNvPr id="18" name="Rectangle 7"/>
            <p:cNvSpPr>
              <a:spLocks noChangeArrowheads="1"/>
            </p:cNvSpPr>
            <p:nvPr/>
          </p:nvSpPr>
          <p:spPr bwMode="auto">
            <a:xfrm>
              <a:off x="113" y="1777"/>
              <a:ext cx="61" cy="121"/>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fontAlgn="base">
                <a:spcBef>
                  <a:spcPct val="0"/>
                </a:spcBef>
                <a:spcAft>
                  <a:spcPct val="0"/>
                </a:spcAft>
                <a:defRPr>
                  <a:solidFill>
                    <a:schemeClr val="tx1"/>
                  </a:solidFill>
                  <a:latin typeface="Arial" pitchFamily="34" charset="0"/>
                  <a:cs typeface="Arial" pitchFamily="34" charset="0"/>
                </a:defRPr>
              </a:lvl1pPr>
              <a:lvl2pPr fontAlgn="base">
                <a:spcBef>
                  <a:spcPct val="0"/>
                </a:spcBef>
                <a:spcAft>
                  <a:spcPct val="0"/>
                </a:spcAft>
                <a:defRPr>
                  <a:solidFill>
                    <a:schemeClr val="tx1"/>
                  </a:solidFill>
                  <a:latin typeface="Arial" pitchFamily="34" charset="0"/>
                  <a:cs typeface="Arial" pitchFamily="34" charset="0"/>
                </a:defRPr>
              </a:lvl2pPr>
              <a:lvl3pPr fontAlgn="base">
                <a:spcBef>
                  <a:spcPct val="0"/>
                </a:spcBef>
                <a:spcAft>
                  <a:spcPct val="0"/>
                </a:spcAft>
                <a:defRPr>
                  <a:solidFill>
                    <a:schemeClr val="tx1"/>
                  </a:solidFill>
                  <a:latin typeface="Arial" pitchFamily="34" charset="0"/>
                  <a:cs typeface="Arial" pitchFamily="34" charset="0"/>
                </a:defRPr>
              </a:lvl3pPr>
              <a:lvl4pPr fontAlgn="base">
                <a:spcBef>
                  <a:spcPct val="0"/>
                </a:spcBef>
                <a:spcAft>
                  <a:spcPct val="0"/>
                </a:spcAft>
                <a:defRPr>
                  <a:solidFill>
                    <a:schemeClr val="tx1"/>
                  </a:solidFill>
                  <a:latin typeface="Arial" pitchFamily="34" charset="0"/>
                  <a:cs typeface="Arial" pitchFamily="34" charset="0"/>
                </a:defRPr>
              </a:lvl4pPr>
              <a:lvl5pPr fontAlgn="base">
                <a:spcBef>
                  <a:spcPct val="0"/>
                </a:spcBef>
                <a:spcAft>
                  <a:spcPct val="0"/>
                </a:spcAft>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100" b="0" i="1" u="none" strike="noStrike" cap="none" normalizeH="0" baseline="0">
                  <a:ln>
                    <a:noFill/>
                  </a:ln>
                  <a:solidFill>
                    <a:srgbClr val="000000"/>
                  </a:solidFill>
                  <a:effectLst/>
                  <a:latin typeface="Times New Roman Italic"/>
                  <a:cs typeface="Arial" pitchFamily="34" charset="0"/>
                </a:rPr>
                <a:t>e</a:t>
              </a:r>
              <a:endParaRPr kumimoji="0" lang="en-US" altLang="en-US" sz="1800" b="0" i="0" u="none" strike="noStrike" cap="none" normalizeH="0" baseline="0">
                <a:ln>
                  <a:noFill/>
                </a:ln>
                <a:solidFill>
                  <a:schemeClr val="tx1"/>
                </a:solidFill>
                <a:effectLst/>
                <a:latin typeface="Arial" pitchFamily="34" charset="0"/>
                <a:cs typeface="Arial" pitchFamily="34" charset="0"/>
              </a:endParaRPr>
            </a:p>
          </p:txBody>
        </p:sp>
        <p:sp>
          <p:nvSpPr>
            <p:cNvPr id="21" name="Rectangle 10"/>
            <p:cNvSpPr>
              <a:spLocks noChangeArrowheads="1"/>
            </p:cNvSpPr>
            <p:nvPr/>
          </p:nvSpPr>
          <p:spPr bwMode="auto">
            <a:xfrm>
              <a:off x="392" y="1681"/>
              <a:ext cx="0" cy="174"/>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fontAlgn="base">
                <a:spcBef>
                  <a:spcPct val="0"/>
                </a:spcBef>
                <a:spcAft>
                  <a:spcPct val="0"/>
                </a:spcAft>
                <a:defRPr>
                  <a:solidFill>
                    <a:schemeClr val="tx1"/>
                  </a:solidFill>
                  <a:latin typeface="Arial" pitchFamily="34" charset="0"/>
                  <a:cs typeface="Arial" pitchFamily="34" charset="0"/>
                </a:defRPr>
              </a:lvl1pPr>
              <a:lvl2pPr fontAlgn="base">
                <a:spcBef>
                  <a:spcPct val="0"/>
                </a:spcBef>
                <a:spcAft>
                  <a:spcPct val="0"/>
                </a:spcAft>
                <a:defRPr>
                  <a:solidFill>
                    <a:schemeClr val="tx1"/>
                  </a:solidFill>
                  <a:latin typeface="Arial" pitchFamily="34" charset="0"/>
                  <a:cs typeface="Arial" pitchFamily="34" charset="0"/>
                </a:defRPr>
              </a:lvl2pPr>
              <a:lvl3pPr fontAlgn="base">
                <a:spcBef>
                  <a:spcPct val="0"/>
                </a:spcBef>
                <a:spcAft>
                  <a:spcPct val="0"/>
                </a:spcAft>
                <a:defRPr>
                  <a:solidFill>
                    <a:schemeClr val="tx1"/>
                  </a:solidFill>
                  <a:latin typeface="Arial" pitchFamily="34" charset="0"/>
                  <a:cs typeface="Arial" pitchFamily="34" charset="0"/>
                </a:defRPr>
              </a:lvl3pPr>
              <a:lvl4pPr fontAlgn="base">
                <a:spcBef>
                  <a:spcPct val="0"/>
                </a:spcBef>
                <a:spcAft>
                  <a:spcPct val="0"/>
                </a:spcAft>
                <a:defRPr>
                  <a:solidFill>
                    <a:schemeClr val="tx1"/>
                  </a:solidFill>
                  <a:latin typeface="Arial" pitchFamily="34" charset="0"/>
                  <a:cs typeface="Arial" pitchFamily="34" charset="0"/>
                </a:defRPr>
              </a:lvl4pPr>
              <a:lvl5pPr fontAlgn="base">
                <a:spcBef>
                  <a:spcPct val="0"/>
                </a:spcBef>
                <a:spcAft>
                  <a:spcPct val="0"/>
                </a:spcAft>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itchFamily="34" charset="0"/>
                <a:cs typeface="Arial" pitchFamily="34" charset="0"/>
              </a:endParaRPr>
            </a:p>
          </p:txBody>
        </p:sp>
      </p:grpSp>
      <p:sp>
        <p:nvSpPr>
          <p:cNvPr id="23" name="TextBox 22"/>
          <p:cNvSpPr txBox="1"/>
          <p:nvPr/>
        </p:nvSpPr>
        <p:spPr>
          <a:xfrm>
            <a:off x="5175541" y="5217284"/>
            <a:ext cx="3968459" cy="1200329"/>
          </a:xfrm>
          <a:prstGeom prst="rect">
            <a:avLst/>
          </a:prstGeom>
          <a:noFill/>
        </p:spPr>
        <p:txBody>
          <a:bodyPr wrap="none" rtlCol="0">
            <a:spAutoFit/>
          </a:bodyPr>
          <a:lstStyle/>
          <a:p>
            <a:pPr algn="ctr"/>
            <a:r>
              <a:rPr lang="en-US" b="1">
                <a:latin typeface="Lora" panose="02000503000000020004" pitchFamily="2" charset="0"/>
              </a:rPr>
              <a:t>below electrode plasma current </a:t>
            </a:r>
          </a:p>
          <a:p>
            <a:pPr algn="ctr"/>
            <a:r>
              <a:rPr lang="en-US" b="1">
                <a:latin typeface="Lora" panose="02000503000000020004" pitchFamily="2" charset="0"/>
              </a:rPr>
              <a:t>threshold I</a:t>
            </a:r>
            <a:r>
              <a:rPr lang="en-US" b="1" baseline="-25000">
                <a:latin typeface="Lora" panose="02000503000000020004" pitchFamily="2" charset="0"/>
              </a:rPr>
              <a:t>e</a:t>
            </a:r>
            <a:r>
              <a:rPr lang="en-US">
                <a:latin typeface="Lora" panose="02000503000000020004" pitchFamily="2" charset="0"/>
              </a:rPr>
              <a:t>~ </a:t>
            </a:r>
            <a:r>
              <a:rPr lang="en-US" b="1">
                <a:latin typeface="Lora" panose="02000503000000020004" pitchFamily="2" charset="0"/>
              </a:rPr>
              <a:t>8.5kA narrow</a:t>
            </a:r>
          </a:p>
          <a:p>
            <a:pPr algn="ctr"/>
            <a:r>
              <a:rPr lang="en-US" b="1">
                <a:latin typeface="Lora" panose="02000503000000020004" pitchFamily="2" charset="0"/>
              </a:rPr>
              <a:t>Plasma-Centerpost</a:t>
            </a:r>
          </a:p>
          <a:p>
            <a:endParaRPr lang="en-US"/>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28301359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7932"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vol="80000">
                <p:cTn id="12" repeatCount="indefinite" fill="remove" display="0">
                  <p:stCondLst>
                    <p:cond delay="indefinite"/>
                  </p:stCondLst>
                </p:cTn>
                <p:tgtEl>
                  <p:spTgt spid="5"/>
                </p:tgtEl>
              </p:cMediaNode>
            </p:video>
          </p:childTnLst>
        </p:cTn>
      </p:par>
    </p:tnLst>
  </p:timing>
</p:sld>
</file>

<file path=ppt/slides/slide3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extBox 1"/>
          <p:cNvSpPr txBox="1"/>
          <p:nvPr/>
        </p:nvSpPr>
        <p:spPr>
          <a:xfrm>
            <a:off x="10886" y="685800"/>
            <a:ext cx="9056915" cy="705321"/>
          </a:xfrm>
          <a:prstGeom prst="rect">
            <a:avLst/>
          </a:prstGeom>
          <a:noFill/>
        </p:spPr>
        <p:txBody>
          <a:bodyPr wrap="square" rtlCol="0">
            <a:spAutoFit/>
          </a:bodyPr>
          <a:lstStyle/>
          <a:p>
            <a:pPr>
              <a:lnSpc>
                <a:spcPct val="130000"/>
              </a:lnSpc>
            </a:pPr>
            <a:r>
              <a:rPr lang="en-US" sz="1600" b="1" dirty="0">
                <a:latin typeface="Lora" panose="02000503000000020004" pitchFamily="2" charset="0"/>
              </a:rPr>
              <a:t>When the current exceeds </a:t>
            </a:r>
            <a:r>
              <a:rPr lang="en-US" sz="1600" b="1" dirty="0" err="1">
                <a:latin typeface="Lora" panose="02000503000000020004" pitchFamily="2" charset="0"/>
              </a:rPr>
              <a:t>I</a:t>
            </a:r>
            <a:r>
              <a:rPr lang="en-US" sz="1600" b="1" baseline="-25000" dirty="0" err="1">
                <a:latin typeface="Lora" panose="02000503000000020004" pitchFamily="2" charset="0"/>
              </a:rPr>
              <a:t>e</a:t>
            </a:r>
            <a:r>
              <a:rPr lang="en-US" sz="1600" b="1" baseline="-25000" dirty="0">
                <a:latin typeface="Lora" panose="02000503000000020004" pitchFamily="2" charset="0"/>
              </a:rPr>
              <a:t> </a:t>
            </a:r>
            <a:r>
              <a:rPr lang="en-US" sz="1600" dirty="0">
                <a:latin typeface="Lora" panose="02000503000000020004" pitchFamily="2" charset="0"/>
                <a:cs typeface="Times New Roman" panose="02020603050405020304" pitchFamily="18" charset="0"/>
              </a:rPr>
              <a:t>~</a:t>
            </a:r>
            <a:r>
              <a:rPr lang="en-US" sz="1600" b="1" dirty="0">
                <a:latin typeface="Lora" panose="02000503000000020004" pitchFamily="2" charset="0"/>
                <a:cs typeface="Times New Roman" panose="02020603050405020304" pitchFamily="18" charset="0"/>
              </a:rPr>
              <a:t> </a:t>
            </a:r>
            <a:r>
              <a:rPr lang="en-US" sz="1600" b="1" dirty="0">
                <a:latin typeface="Lora" panose="02000503000000020004" pitchFamily="2" charset="0"/>
              </a:rPr>
              <a:t>8.5 kA, rotational transform of the Plasma-</a:t>
            </a:r>
            <a:r>
              <a:rPr lang="en-US" sz="1600" b="1" dirty="0" err="1">
                <a:latin typeface="Lora" panose="02000503000000020004" pitchFamily="2" charset="0"/>
              </a:rPr>
              <a:t>Centerpost</a:t>
            </a:r>
            <a:endParaRPr lang="en-US" sz="1600" b="1" dirty="0">
              <a:latin typeface="Lora" panose="02000503000000020004" pitchFamily="2" charset="0"/>
            </a:endParaRPr>
          </a:p>
          <a:p>
            <a:pPr>
              <a:lnSpc>
                <a:spcPct val="130000"/>
              </a:lnSpc>
            </a:pPr>
            <a:r>
              <a:rPr lang="en-US" sz="1600" b="1" dirty="0">
                <a:latin typeface="Lora" panose="02000503000000020004" pitchFamily="2" charset="0"/>
              </a:rPr>
              <a:t>  	        </a:t>
            </a:r>
            <a:r>
              <a:rPr lang="en-US" sz="1600" b="1" dirty="0">
                <a:solidFill>
                  <a:srgbClr val="00B0F0"/>
                </a:solidFill>
                <a:latin typeface="Lora" panose="02000503000000020004" pitchFamily="2" charset="0"/>
              </a:rPr>
              <a:t>Argon </a:t>
            </a:r>
            <a:r>
              <a:rPr lang="en-US" sz="1600" b="1" dirty="0" err="1">
                <a:solidFill>
                  <a:srgbClr val="00B0F0"/>
                </a:solidFill>
                <a:latin typeface="Lora" panose="02000503000000020004" pitchFamily="2" charset="0"/>
              </a:rPr>
              <a:t>Centerpost</a:t>
            </a:r>
            <a:r>
              <a:rPr lang="en-US" sz="1600" b="1" dirty="0">
                <a:solidFill>
                  <a:srgbClr val="00B0F0"/>
                </a:solidFill>
                <a:latin typeface="Lora" panose="02000503000000020004" pitchFamily="2" charset="0"/>
              </a:rPr>
              <a:t> takes the shape due to the torus formation </a:t>
            </a:r>
          </a:p>
        </p:txBody>
      </p:sp>
      <p:pic>
        <p:nvPicPr>
          <p:cNvPr id="3" name="Picture 2"/>
          <p:cNvPicPr/>
          <p:nvPr/>
        </p:nvPicPr>
        <p:blipFill>
          <a:blip r:embed="rId4">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rcRect/>
          <a:stretch>
            <a:fillRect/>
          </a:stretch>
        </p:blipFill>
        <p:spPr bwMode="auto">
          <a:xfrm>
            <a:off x="8392667" y="727710"/>
            <a:ext cx="675134" cy="304800"/>
          </a:xfrm>
          <a:prstGeom prst="rect">
            <a:avLst/>
          </a:prstGeom>
          <a:noFill/>
          <a:ln>
            <a:noFill/>
          </a:ln>
        </p:spPr>
      </p:pic>
      <p:pic>
        <p:nvPicPr>
          <p:cNvPr id="4" name="Picture 3"/>
          <p:cNvPicPr/>
          <p:nvPr/>
        </p:nvPicPr>
        <p:blipFill>
          <a:blip r:embed="rId5" cstate="print">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tretch>
            <a:fillRect/>
          </a:stretch>
        </p:blipFill>
        <p:spPr>
          <a:xfrm>
            <a:off x="3450573" y="1524000"/>
            <a:ext cx="4321827" cy="4358786"/>
          </a:xfrm>
          <a:prstGeom prst="rect">
            <a:avLst/>
          </a:prstGeom>
        </p:spPr>
      </p:pic>
      <p:sp>
        <p:nvSpPr>
          <p:cNvPr id="5" name="Rectangle 4"/>
          <p:cNvSpPr/>
          <p:nvPr/>
        </p:nvSpPr>
        <p:spPr>
          <a:xfrm>
            <a:off x="64300" y="5226207"/>
            <a:ext cx="1463862" cy="307777"/>
          </a:xfrm>
          <a:prstGeom prst="rect">
            <a:avLst/>
          </a:prstGeom>
        </p:spPr>
        <p:txBody>
          <a:bodyPr wrap="none">
            <a:spAutoFit/>
          </a:bodyPr>
          <a:lstStyle/>
          <a:p>
            <a:r>
              <a:rPr lang="en-US" sz="1400" b="1">
                <a:latin typeface="Lora" panose="02000503000000020004" pitchFamily="2" charset="0"/>
              </a:rPr>
              <a:t>#1149 &amp; #1160 </a:t>
            </a:r>
          </a:p>
        </p:txBody>
      </p:sp>
      <p:sp>
        <p:nvSpPr>
          <p:cNvPr id="6" name="Rectangle 5"/>
          <p:cNvSpPr/>
          <p:nvPr/>
        </p:nvSpPr>
        <p:spPr>
          <a:xfrm>
            <a:off x="8288128" y="1767986"/>
            <a:ext cx="748923" cy="307777"/>
          </a:xfrm>
          <a:prstGeom prst="rect">
            <a:avLst/>
          </a:prstGeom>
        </p:spPr>
        <p:txBody>
          <a:bodyPr wrap="none">
            <a:spAutoFit/>
          </a:bodyPr>
          <a:lstStyle/>
          <a:p>
            <a:r>
              <a:rPr lang="en-US" sz="1400" b="1">
                <a:latin typeface="Lora" panose="02000503000000020004" pitchFamily="2" charset="0"/>
              </a:rPr>
              <a:t>#1160 </a:t>
            </a:r>
          </a:p>
        </p:txBody>
      </p:sp>
      <p:pic>
        <p:nvPicPr>
          <p:cNvPr id="7" name="GifPSTra+1160+magnetics_New.wmv">
            <a:hlinkClick r:id="" action="ppaction://media"/>
          </p:cNvPr>
          <p:cNvPicPr/>
          <p:nvPr>
            <a:videoFile r:link="rId1"/>
            <p:extLst>
              <p:ext uri="{DAA4B4D4-6D71-4841-9C94-3DE7FCFB9230}">
                <p14:media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r:embed="rId6"/>
              </p:ext>
            </p:extLst>
          </p:nvPr>
        </p:nvPicPr>
        <p:blipFill>
          <a:blip r:embed="rId7"/>
          <a:stretch>
            <a:fillRect/>
          </a:stretch>
        </p:blipFill>
        <p:spPr>
          <a:xfrm flipH="1">
            <a:off x="7772400" y="2109559"/>
            <a:ext cx="1310194" cy="3130553"/>
          </a:xfrm>
          <a:prstGeom prst="rect">
            <a:avLst/>
          </a:prstGeom>
        </p:spPr>
      </p:pic>
      <p:pic>
        <p:nvPicPr>
          <p:cNvPr id="8" name="1149-1160Overall.wmv">
            <a:hlinkClick r:id="" action="ppaction://media"/>
          </p:cNvPr>
          <p:cNvPicPr/>
          <p:nvPr>
            <a:videoFile r:link="rId2"/>
            <p:extLst>
              <p:ext uri="{DAA4B4D4-6D71-4841-9C94-3DE7FCFB9230}">
                <p14:media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r:embed="rId8"/>
              </p:ext>
            </p:extLst>
          </p:nvPr>
        </p:nvPicPr>
        <p:blipFill>
          <a:blip r:embed="rId9"/>
          <a:stretch>
            <a:fillRect/>
          </a:stretch>
        </p:blipFill>
        <p:spPr>
          <a:xfrm>
            <a:off x="64300" y="2233921"/>
            <a:ext cx="3345542" cy="2992286"/>
          </a:xfrm>
          <a:prstGeom prst="rect">
            <a:avLst/>
          </a:prstGeom>
        </p:spPr>
      </p:pic>
      <p:sp>
        <p:nvSpPr>
          <p:cNvPr id="9" name="TextBox 8"/>
          <p:cNvSpPr txBox="1"/>
          <p:nvPr/>
        </p:nvSpPr>
        <p:spPr>
          <a:xfrm>
            <a:off x="0" y="76200"/>
            <a:ext cx="9067801" cy="523220"/>
          </a:xfrm>
          <a:prstGeom prst="rect">
            <a:avLst/>
          </a:prstGeom>
          <a:noFill/>
        </p:spPr>
        <p:txBody>
          <a:bodyPr wrap="square" rtlCol="0">
            <a:spAutoFit/>
          </a:bodyPr>
          <a:lstStyle/>
          <a:p>
            <a:r>
              <a:rPr lang="en-US" sz="2800" b="1" dirty="0">
                <a:solidFill>
                  <a:srgbClr val="0D6DFB"/>
                </a:solidFill>
                <a:effectLst>
                  <a:outerShdw blurRad="50800" dist="38100" dir="2700000" algn="tl" rotWithShape="0">
                    <a:srgbClr val="000000">
                      <a:alpha val="43000"/>
                    </a:srgbClr>
                  </a:outerShdw>
                </a:effectLst>
                <a:latin typeface="Lora" panose="02000503000000020004" pitchFamily="2" charset="0"/>
              </a:rPr>
              <a:t>Argon tori obtained above </a:t>
            </a:r>
            <a:r>
              <a:rPr lang="en-US" sz="2800" b="1" dirty="0" err="1">
                <a:solidFill>
                  <a:srgbClr val="0D6DFB"/>
                </a:solidFill>
                <a:effectLst>
                  <a:outerShdw blurRad="50800" dist="38100" dir="2700000" algn="tl" rotWithShape="0">
                    <a:srgbClr val="000000">
                      <a:alpha val="43000"/>
                    </a:srgbClr>
                  </a:outerShdw>
                </a:effectLst>
                <a:latin typeface="Lora" panose="02000503000000020004" pitchFamily="2" charset="0"/>
              </a:rPr>
              <a:t>I</a:t>
            </a:r>
            <a:r>
              <a:rPr lang="en-US" sz="2800" b="1" baseline="-25000" dirty="0" err="1">
                <a:solidFill>
                  <a:srgbClr val="0D6DFB"/>
                </a:solidFill>
                <a:effectLst>
                  <a:outerShdw blurRad="50800" dist="38100" dir="2700000" algn="tl" rotWithShape="0">
                    <a:srgbClr val="000000">
                      <a:alpha val="43000"/>
                    </a:srgbClr>
                  </a:outerShdw>
                </a:effectLst>
                <a:latin typeface="Lora" panose="02000503000000020004" pitchFamily="2" charset="0"/>
              </a:rPr>
              <a:t>e</a:t>
            </a:r>
            <a:r>
              <a:rPr lang="en-US" sz="2800" b="1" dirty="0">
                <a:solidFill>
                  <a:srgbClr val="0D6DFB"/>
                </a:solidFill>
                <a:effectLst>
                  <a:outerShdw blurRad="50800" dist="38100" dir="2700000" algn="tl" rotWithShape="0">
                    <a:srgbClr val="000000">
                      <a:alpha val="43000"/>
                    </a:srgbClr>
                  </a:outerShdw>
                </a:effectLst>
                <a:latin typeface="Lora" panose="02000503000000020004" pitchFamily="2" charset="0"/>
              </a:rPr>
              <a:t> current threshold</a:t>
            </a:r>
            <a:endParaRPr lang="en-US" sz="2800" dirty="0">
              <a:solidFill>
                <a:srgbClr val="0D6DFB"/>
              </a:solidFill>
              <a:effectLst>
                <a:outerShdw blurRad="38100" dist="38100" dir="2700000" algn="tl">
                  <a:srgbClr val="000000">
                    <a:alpha val="43137"/>
                  </a:srgbClr>
                </a:outerShdw>
              </a:effectLst>
              <a:latin typeface="Lora" panose="02000503000000020004" pitchFamily="2" charset="0"/>
            </a:endParaRPr>
          </a:p>
        </p:txBody>
      </p:sp>
      <p:sp>
        <p:nvSpPr>
          <p:cNvPr id="10" name="TextBox 9"/>
          <p:cNvSpPr txBox="1"/>
          <p:nvPr/>
        </p:nvSpPr>
        <p:spPr>
          <a:xfrm>
            <a:off x="5982750" y="5874603"/>
            <a:ext cx="3161250" cy="830997"/>
          </a:xfrm>
          <a:prstGeom prst="rect">
            <a:avLst/>
          </a:prstGeom>
          <a:noFill/>
        </p:spPr>
        <p:txBody>
          <a:bodyPr wrap="none" rtlCol="0">
            <a:spAutoFit/>
          </a:bodyPr>
          <a:lstStyle/>
          <a:p>
            <a:pPr algn="r"/>
            <a:r>
              <a:rPr lang="en-US" sz="1600" b="1">
                <a:latin typeface="Lora" panose="02000503000000020004" pitchFamily="2" charset="0"/>
              </a:rPr>
              <a:t>fitting the distance  between </a:t>
            </a:r>
          </a:p>
          <a:p>
            <a:pPr algn="r"/>
            <a:r>
              <a:rPr lang="en-US" sz="1600" b="1">
                <a:latin typeface="Lora" panose="02000503000000020004" pitchFamily="2" charset="0"/>
              </a:rPr>
              <a:t>the 2 X-points of the divertor: </a:t>
            </a:r>
          </a:p>
          <a:p>
            <a:pPr algn="r"/>
            <a:r>
              <a:rPr lang="en-US" sz="1600" b="1">
                <a:solidFill>
                  <a:srgbClr val="00B0F0"/>
                </a:solidFill>
                <a:latin typeface="Lora" panose="02000503000000020004" pitchFamily="2" charset="0"/>
              </a:rPr>
              <a:t>I</a:t>
            </a:r>
            <a:r>
              <a:rPr lang="en-US" sz="1600" b="1" baseline="-25000">
                <a:solidFill>
                  <a:srgbClr val="00B0F0"/>
                </a:solidFill>
                <a:latin typeface="Lora" panose="02000503000000020004" pitchFamily="2" charset="0"/>
              </a:rPr>
              <a:t>ST</a:t>
            </a:r>
            <a:r>
              <a:rPr lang="en-US" sz="1600" b="1">
                <a:solidFill>
                  <a:srgbClr val="00B0F0"/>
                </a:solidFill>
                <a:latin typeface="Lora" panose="02000503000000020004" pitchFamily="2" charset="0"/>
              </a:rPr>
              <a:t>=5 kA in the Argon-torus</a:t>
            </a:r>
          </a:p>
        </p:txBody>
      </p:sp>
      <p:cxnSp>
        <p:nvCxnSpPr>
          <p:cNvPr id="12" name="Straight Arrow Connector 11"/>
          <p:cNvCxnSpPr/>
          <p:nvPr/>
        </p:nvCxnSpPr>
        <p:spPr>
          <a:xfrm flipV="1">
            <a:off x="8077200" y="5309109"/>
            <a:ext cx="141733" cy="634491"/>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sp>
        <p:nvSpPr>
          <p:cNvPr id="13" name="TextBox 12"/>
          <p:cNvSpPr txBox="1"/>
          <p:nvPr/>
        </p:nvSpPr>
        <p:spPr>
          <a:xfrm>
            <a:off x="39270" y="5867400"/>
            <a:ext cx="5066130" cy="923330"/>
          </a:xfrm>
          <a:prstGeom prst="rect">
            <a:avLst/>
          </a:prstGeom>
          <a:noFill/>
        </p:spPr>
        <p:txBody>
          <a:bodyPr wrap="none" rtlCol="0">
            <a:spAutoFit/>
          </a:bodyPr>
          <a:lstStyle/>
          <a:p>
            <a:pPr algn="r"/>
            <a:r>
              <a:rPr lang="en-US">
                <a:latin typeface="Lora" panose="02000503000000020004" pitchFamily="2" charset="0"/>
              </a:rPr>
              <a:t>break-down ~ 200V with torus </a:t>
            </a:r>
            <a:r>
              <a:rPr lang="en-US" sz="1600" i="1">
                <a:latin typeface="Lora" panose="02000503000000020004" pitchFamily="2" charset="0"/>
              </a:rPr>
              <a:t>(80 without)</a:t>
            </a:r>
            <a:endParaRPr lang="en-US" sz="1600" b="1" i="1">
              <a:latin typeface="Lora" panose="02000503000000020004" pitchFamily="2" charset="0"/>
            </a:endParaRPr>
          </a:p>
          <a:p>
            <a:pPr algn="r"/>
            <a:r>
              <a:rPr lang="en-US">
                <a:latin typeface="Lora" panose="02000503000000020004" pitchFamily="2" charset="0"/>
              </a:rPr>
              <a:t>increases up to ~220 V at 10 kA </a:t>
            </a:r>
            <a:r>
              <a:rPr lang="en-US" sz="1600" i="1">
                <a:latin typeface="Lora" panose="02000503000000020004" pitchFamily="2" charset="0"/>
              </a:rPr>
              <a:t>(200 without) </a:t>
            </a:r>
            <a:endParaRPr lang="en-US" sz="1600" b="1" i="1">
              <a:solidFill>
                <a:srgbClr val="00B0F0"/>
              </a:solidFill>
              <a:latin typeface="Lora" panose="02000503000000020004" pitchFamily="2" charset="0"/>
            </a:endParaRPr>
          </a:p>
          <a:p>
            <a:r>
              <a:rPr lang="en-US" b="1" i="1">
                <a:solidFill>
                  <a:srgbClr val="00B0F0"/>
                </a:solidFill>
                <a:latin typeface="Lora" panose="02000503000000020004" pitchFamily="2" charset="0"/>
              </a:rPr>
              <a:t>Argon tori have been sustained up to 0.5 sec</a:t>
            </a:r>
          </a:p>
        </p:txBody>
      </p:sp>
      <p:sp>
        <p:nvSpPr>
          <p:cNvPr id="11" name="Rectangle 10">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E71D7F88-B5F2-F44F-AA27-7DFB06DD46AF}"/>
              </a:ext>
            </a:extLst>
          </p:cNvPr>
          <p:cNvSpPr/>
          <p:nvPr/>
        </p:nvSpPr>
        <p:spPr>
          <a:xfrm>
            <a:off x="-76200" y="1563469"/>
            <a:ext cx="3733800" cy="646331"/>
          </a:xfrm>
          <a:prstGeom prst="rect">
            <a:avLst/>
          </a:prstGeom>
        </p:spPr>
        <p:txBody>
          <a:bodyPr wrap="square">
            <a:spAutoFit/>
          </a:bodyPr>
          <a:lstStyle/>
          <a:p>
            <a:r>
              <a:rPr lang="en-US" b="1" dirty="0">
                <a:latin typeface="Lora" panose="02000503000000020004" pitchFamily="2" charset="0"/>
              </a:rPr>
              <a:t> in presence of an axisymmetric </a:t>
            </a:r>
          </a:p>
          <a:p>
            <a:r>
              <a:rPr lang="en-US" b="1" dirty="0">
                <a:latin typeface="Lora" panose="02000503000000020004" pitchFamily="2" charset="0"/>
              </a:rPr>
              <a:t>    double-null (DN) </a:t>
            </a:r>
            <a:r>
              <a:rPr lang="en-US" b="1" dirty="0" err="1">
                <a:latin typeface="Lora" panose="02000503000000020004" pitchFamily="2" charset="0"/>
              </a:rPr>
              <a:t>divertor</a:t>
            </a:r>
            <a:endParaRPr lang="en-US" b="1" dirty="0">
              <a:latin typeface="Lora" panose="02000503000000020004" pitchFamily="2" charset="0"/>
            </a:endParaRPr>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31944548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998" fill="hold"/>
                                        <p:tgtEl>
                                          <p:spTgt spid="7"/>
                                        </p:tgtEl>
                                      </p:cBhvr>
                                    </p:cmd>
                                  </p:childTnLst>
                                </p:cTn>
                              </p:par>
                            </p:childTnLst>
                          </p:cTn>
                        </p:par>
                        <p:par>
                          <p:cTn id="7" fill="hold">
                            <p:stCondLst>
                              <p:cond delay="4998"/>
                            </p:stCondLst>
                            <p:childTnLst>
                              <p:par>
                                <p:cTn id="8" presetID="1" presetClass="mediacall" presetSubtype="0" fill="hold" nodeType="afterEffect">
                                  <p:stCondLst>
                                    <p:cond delay="0"/>
                                  </p:stCondLst>
                                  <p:childTnLst>
                                    <p:cmd type="call" cmd="playFrom(0.0)">
                                      <p:cBhvr>
                                        <p:cTn id="9" dur="10798"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10" restart="whenNotActive" fill="hold" evtFilter="cancelBubble" nodeType="interactiveSeq">
                <p:stCondLst>
                  <p:cond evt="onClick" delay="0">
                    <p:tgtEl>
                      <p:spTgt spid="7"/>
                    </p:tgtEl>
                  </p:cond>
                </p:stCondLst>
                <p:endSync evt="end" delay="0">
                  <p:rtn val="all"/>
                </p:endSync>
                <p:childTnLst>
                  <p:par>
                    <p:cTn id="11" fill="hold">
                      <p:stCondLst>
                        <p:cond delay="0"/>
                      </p:stCondLst>
                      <p:childTnLst>
                        <p:par>
                          <p:cTn id="12" fill="hold">
                            <p:stCondLst>
                              <p:cond delay="0"/>
                            </p:stCondLst>
                            <p:childTnLst>
                              <p:par>
                                <p:cTn id="13" presetID="2" presetClass="mediacall" presetSubtype="0" fill="hold" nodeType="clickEffect">
                                  <p:stCondLst>
                                    <p:cond delay="0"/>
                                  </p:stCondLst>
                                  <p:childTnLst>
                                    <p:cmd type="call" cmd="togglePause">
                                      <p:cBhvr>
                                        <p:cTn id="14" dur="1" fill="hold"/>
                                        <p:tgtEl>
                                          <p:spTgt spid="7"/>
                                        </p:tgtEl>
                                      </p:cBhvr>
                                    </p:cmd>
                                  </p:childTnLst>
                                </p:cTn>
                              </p:par>
                            </p:childTnLst>
                          </p:cTn>
                        </p:par>
                      </p:childTnLst>
                    </p:cTn>
                  </p:par>
                </p:childTnLst>
              </p:cTn>
              <p:nextCondLst>
                <p:cond evt="onClick" delay="0">
                  <p:tgtEl>
                    <p:spTgt spid="7"/>
                  </p:tgtEl>
                </p:cond>
              </p:nextCondLst>
            </p:seq>
            <p:seq concurrent="1" nextAc="seek">
              <p:cTn id="15" restart="whenNotActive" fill="hold" evtFilter="cancelBubble" nodeType="interactiveSeq">
                <p:stCondLst>
                  <p:cond evt="onClick" delay="0">
                    <p:tgtEl>
                      <p:spTgt spid="8"/>
                    </p:tgtEl>
                  </p:cond>
                </p:stCondLst>
                <p:endSync evt="end" delay="0">
                  <p:rtn val="all"/>
                </p:endSync>
                <p:childTnLst>
                  <p:par>
                    <p:cTn id="16" fill="hold">
                      <p:stCondLst>
                        <p:cond delay="0"/>
                      </p:stCondLst>
                      <p:childTnLst>
                        <p:par>
                          <p:cTn id="17" fill="hold">
                            <p:stCondLst>
                              <p:cond delay="0"/>
                            </p:stCondLst>
                            <p:childTnLst>
                              <p:par>
                                <p:cTn id="18" presetID="2" presetClass="mediacall" presetSubtype="0" fill="hold" nodeType="clickEffect">
                                  <p:stCondLst>
                                    <p:cond delay="0"/>
                                  </p:stCondLst>
                                  <p:childTnLst>
                                    <p:cmd type="call" cmd="togglePause">
                                      <p:cBhvr>
                                        <p:cTn id="19" dur="1" fill="hold"/>
                                        <p:tgtEl>
                                          <p:spTgt spid="8"/>
                                        </p:tgtEl>
                                      </p:cBhvr>
                                    </p:cmd>
                                  </p:childTnLst>
                                </p:cTn>
                              </p:par>
                            </p:childTnLst>
                          </p:cTn>
                        </p:par>
                      </p:childTnLst>
                    </p:cTn>
                  </p:par>
                </p:childTnLst>
              </p:cTn>
              <p:nextCondLst>
                <p:cond evt="onClick" delay="0">
                  <p:tgtEl>
                    <p:spTgt spid="8"/>
                  </p:tgtEl>
                </p:cond>
              </p:nextCondLst>
            </p:seq>
            <p:video>
              <p:cMediaNode vol="80000">
                <p:cTn id="20" repeatCount="indefinite" fill="remove" display="0">
                  <p:stCondLst>
                    <p:cond delay="indefinite"/>
                  </p:stCondLst>
                </p:cTn>
                <p:tgtEl>
                  <p:spTgt spid="7"/>
                </p:tgtEl>
              </p:cMediaNode>
            </p:video>
            <p:video>
              <p:cMediaNode vol="80000">
                <p:cTn id="21" repeatCount="indefinite" fill="remove" display="0">
                  <p:stCondLst>
                    <p:cond delay="indefinite"/>
                  </p:stCondLst>
                </p:cTn>
                <p:tgtEl>
                  <p:spTgt spid="8"/>
                </p:tgtEl>
              </p:cMediaNode>
            </p:video>
          </p:childTnLst>
        </p:cTn>
      </p:par>
    </p:tnLst>
  </p:timing>
</p:sld>
</file>

<file path=ppt/slides/slide3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 name="Picture 1" descr="BobineAlte.jpg"/>
          <p:cNvPicPr>
            <a:picLocks noChangeAspect="1"/>
          </p:cNvPicPr>
          <p:nvPr/>
        </p:nvPicPr>
        <p:blipFill>
          <a:blip r:embed="rId2">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tretch>
            <a:fillRect/>
          </a:stretch>
        </p:blipFill>
        <p:spPr>
          <a:xfrm>
            <a:off x="5197658" y="990600"/>
            <a:ext cx="3827670" cy="2154613"/>
          </a:xfrm>
          <a:prstGeom prst="rect">
            <a:avLst/>
          </a:prstGeom>
        </p:spPr>
      </p:pic>
      <p:pic>
        <p:nvPicPr>
          <p:cNvPr id="3" name="Picture 2" descr="BobineBasse.jpg"/>
          <p:cNvPicPr>
            <a:picLocks noChangeAspect="1"/>
          </p:cNvPicPr>
          <p:nvPr/>
        </p:nvPicPr>
        <p:blipFill>
          <a:blip r:embed="rId3">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tretch>
            <a:fillRect/>
          </a:stretch>
        </p:blipFill>
        <p:spPr>
          <a:xfrm>
            <a:off x="5181600" y="4314896"/>
            <a:ext cx="3843728" cy="2174704"/>
          </a:xfrm>
          <a:prstGeom prst="rect">
            <a:avLst/>
          </a:prstGeom>
        </p:spPr>
      </p:pic>
      <p:sp>
        <p:nvSpPr>
          <p:cNvPr id="4" name="TextBox 3"/>
          <p:cNvSpPr txBox="1"/>
          <p:nvPr/>
        </p:nvSpPr>
        <p:spPr>
          <a:xfrm>
            <a:off x="4739811" y="545068"/>
            <a:ext cx="4382418" cy="369332"/>
          </a:xfrm>
          <a:prstGeom prst="rect">
            <a:avLst/>
          </a:prstGeom>
          <a:noFill/>
        </p:spPr>
        <p:txBody>
          <a:bodyPr wrap="none" rtlCol="0">
            <a:spAutoFit/>
          </a:bodyPr>
          <a:lstStyle/>
          <a:p>
            <a:r>
              <a:rPr lang="en-US" b="1">
                <a:solidFill>
                  <a:srgbClr val="558ED5"/>
                </a:solidFill>
              </a:rPr>
              <a:t>upper PFExt: </a:t>
            </a:r>
            <a:r>
              <a:rPr lang="en-US" b="1">
                <a:solidFill>
                  <a:srgbClr val="00B050"/>
                </a:solidFill>
              </a:rPr>
              <a:t>+ 8 </a:t>
            </a:r>
            <a:r>
              <a:rPr lang="en-US" b="1" dirty="0">
                <a:solidFill>
                  <a:srgbClr val="00B050"/>
                </a:solidFill>
              </a:rPr>
              <a:t>turns•1.9 kA in series </a:t>
            </a:r>
            <a:r>
              <a:rPr lang="en-US" b="1" dirty="0" err="1">
                <a:solidFill>
                  <a:srgbClr val="00B050"/>
                </a:solidFill>
              </a:rPr>
              <a:t>PFInt</a:t>
            </a:r>
            <a:endParaRPr lang="en-US" b="1" dirty="0">
              <a:solidFill>
                <a:srgbClr val="00B050"/>
              </a:solidFill>
            </a:endParaRPr>
          </a:p>
        </p:txBody>
      </p:sp>
      <p:sp>
        <p:nvSpPr>
          <p:cNvPr id="5" name="TextBox 4"/>
          <p:cNvSpPr txBox="1"/>
          <p:nvPr/>
        </p:nvSpPr>
        <p:spPr>
          <a:xfrm>
            <a:off x="4724400" y="6465332"/>
            <a:ext cx="4419600" cy="369332"/>
          </a:xfrm>
          <a:prstGeom prst="rect">
            <a:avLst/>
          </a:prstGeom>
          <a:noFill/>
        </p:spPr>
        <p:txBody>
          <a:bodyPr wrap="square" rtlCol="0">
            <a:spAutoFit/>
          </a:bodyPr>
          <a:lstStyle/>
          <a:p>
            <a:r>
              <a:rPr lang="en-US" b="1">
                <a:solidFill>
                  <a:srgbClr val="558ED5"/>
                </a:solidFill>
              </a:rPr>
              <a:t>lowest PFExt: </a:t>
            </a:r>
            <a:r>
              <a:rPr lang="en-US" b="1">
                <a:solidFill>
                  <a:srgbClr val="00B050"/>
                </a:solidFill>
              </a:rPr>
              <a:t>+ 8 </a:t>
            </a:r>
            <a:r>
              <a:rPr lang="en-US" b="1" dirty="0">
                <a:solidFill>
                  <a:srgbClr val="00B050"/>
                </a:solidFill>
              </a:rPr>
              <a:t>turns•1.9 kA in series </a:t>
            </a:r>
            <a:r>
              <a:rPr lang="en-US" b="1" dirty="0" err="1">
                <a:solidFill>
                  <a:srgbClr val="00B050"/>
                </a:solidFill>
              </a:rPr>
              <a:t>PFInt</a:t>
            </a:r>
            <a:endParaRPr lang="en-US" b="1" dirty="0">
              <a:solidFill>
                <a:srgbClr val="00B050"/>
              </a:solidFill>
            </a:endParaRPr>
          </a:p>
        </p:txBody>
      </p:sp>
      <p:sp>
        <p:nvSpPr>
          <p:cNvPr id="6" name="TextBox 5"/>
          <p:cNvSpPr txBox="1"/>
          <p:nvPr/>
        </p:nvSpPr>
        <p:spPr>
          <a:xfrm>
            <a:off x="4343400" y="3135868"/>
            <a:ext cx="4767395" cy="369332"/>
          </a:xfrm>
          <a:prstGeom prst="rect">
            <a:avLst/>
          </a:prstGeom>
          <a:noFill/>
        </p:spPr>
        <p:txBody>
          <a:bodyPr wrap="none" rtlCol="0">
            <a:spAutoFit/>
          </a:bodyPr>
          <a:lstStyle/>
          <a:p>
            <a:pPr algn="r"/>
            <a:r>
              <a:rPr lang="en-US" b="1" err="1">
                <a:solidFill>
                  <a:srgbClr val="558ED5"/>
                </a:solidFill>
              </a:rPr>
              <a:t>upEquator</a:t>
            </a:r>
            <a:r>
              <a:rPr lang="en-US" b="1">
                <a:solidFill>
                  <a:srgbClr val="558ED5"/>
                </a:solidFill>
              </a:rPr>
              <a:t>  PFExt: </a:t>
            </a:r>
            <a:r>
              <a:rPr lang="en-US" b="1">
                <a:solidFill>
                  <a:srgbClr val="00B050"/>
                </a:solidFill>
              </a:rPr>
              <a:t>-8 </a:t>
            </a:r>
            <a:r>
              <a:rPr lang="en-US" b="1" dirty="0">
                <a:solidFill>
                  <a:srgbClr val="00B050"/>
                </a:solidFill>
              </a:rPr>
              <a:t>turns•1.9 kA in series </a:t>
            </a:r>
            <a:r>
              <a:rPr lang="en-US" b="1" dirty="0" err="1">
                <a:solidFill>
                  <a:srgbClr val="00B050"/>
                </a:solidFill>
              </a:rPr>
              <a:t>PFInt</a:t>
            </a:r>
            <a:endParaRPr lang="en-US" b="1" dirty="0">
              <a:solidFill>
                <a:srgbClr val="00B050"/>
              </a:solidFill>
            </a:endParaRPr>
          </a:p>
        </p:txBody>
      </p:sp>
      <p:sp>
        <p:nvSpPr>
          <p:cNvPr id="7" name="TextBox 6"/>
          <p:cNvSpPr txBox="1"/>
          <p:nvPr/>
        </p:nvSpPr>
        <p:spPr>
          <a:xfrm>
            <a:off x="5479727" y="4038600"/>
            <a:ext cx="3664273" cy="369332"/>
          </a:xfrm>
          <a:prstGeom prst="rect">
            <a:avLst/>
          </a:prstGeom>
          <a:noFill/>
        </p:spPr>
        <p:txBody>
          <a:bodyPr wrap="none" rtlCol="0">
            <a:spAutoFit/>
          </a:bodyPr>
          <a:lstStyle/>
          <a:p>
            <a:pPr algn="r"/>
            <a:r>
              <a:rPr lang="en-US" b="1">
                <a:solidFill>
                  <a:srgbClr val="558ED5"/>
                </a:solidFill>
              </a:rPr>
              <a:t>PFExt: </a:t>
            </a:r>
            <a:r>
              <a:rPr lang="en-US" b="1">
                <a:solidFill>
                  <a:srgbClr val="00B050"/>
                </a:solidFill>
              </a:rPr>
              <a:t>-8 </a:t>
            </a:r>
            <a:r>
              <a:rPr lang="en-US" b="1" dirty="0">
                <a:solidFill>
                  <a:srgbClr val="00B050"/>
                </a:solidFill>
              </a:rPr>
              <a:t>turns•1.9 kA in series </a:t>
            </a:r>
            <a:r>
              <a:rPr lang="en-US" b="1" dirty="0" err="1">
                <a:solidFill>
                  <a:srgbClr val="00B050"/>
                </a:solidFill>
              </a:rPr>
              <a:t>PFInt</a:t>
            </a:r>
            <a:endParaRPr lang="en-US" b="1" dirty="0">
              <a:solidFill>
                <a:srgbClr val="00B050"/>
              </a:solidFill>
            </a:endParaRPr>
          </a:p>
        </p:txBody>
      </p:sp>
      <p:cxnSp>
        <p:nvCxnSpPr>
          <p:cNvPr id="8" name="Straight Connector 7"/>
          <p:cNvCxnSpPr/>
          <p:nvPr/>
        </p:nvCxnSpPr>
        <p:spPr>
          <a:xfrm flipH="1">
            <a:off x="4114800" y="729734"/>
            <a:ext cx="17695" cy="5975866"/>
          </a:xfrm>
          <a:prstGeom prst="line">
            <a:avLst/>
          </a:prstGeom>
          <a:ln>
            <a:solidFill>
              <a:srgbClr val="558ED5"/>
            </a:solidFill>
          </a:ln>
        </p:spPr>
        <p:style>
          <a:lnRef idx="2">
            <a:schemeClr val="accent1"/>
          </a:lnRef>
          <a:fillRef idx="0">
            <a:schemeClr val="accent1"/>
          </a:fillRef>
          <a:effectRef idx="1">
            <a:schemeClr val="accent1"/>
          </a:effectRef>
          <a:fontRef idx="minor">
            <a:schemeClr val="tx1"/>
          </a:fontRef>
        </p:style>
      </p:cxnSp>
      <p:cxnSp>
        <p:nvCxnSpPr>
          <p:cNvPr id="9" name="Straight Arrow Connector 8"/>
          <p:cNvCxnSpPr>
            <a:endCxn id="4" idx="1"/>
          </p:cNvCxnSpPr>
          <p:nvPr/>
        </p:nvCxnSpPr>
        <p:spPr>
          <a:xfrm>
            <a:off x="4150190" y="729734"/>
            <a:ext cx="589621" cy="0"/>
          </a:xfrm>
          <a:prstGeom prst="straightConnector1">
            <a:avLst/>
          </a:prstGeom>
          <a:ln>
            <a:solidFill>
              <a:srgbClr val="558ED5"/>
            </a:solidFill>
            <a:tailEnd type="arrow"/>
          </a:ln>
        </p:spPr>
        <p:style>
          <a:lnRef idx="2">
            <a:schemeClr val="accent1"/>
          </a:lnRef>
          <a:fillRef idx="0">
            <a:schemeClr val="accent1"/>
          </a:fillRef>
          <a:effectRef idx="1">
            <a:schemeClr val="accent1"/>
          </a:effectRef>
          <a:fontRef idx="minor">
            <a:schemeClr val="tx1"/>
          </a:fontRef>
        </p:style>
      </p:cxnSp>
      <p:cxnSp>
        <p:nvCxnSpPr>
          <p:cNvPr id="10" name="Straight Arrow Connector 9"/>
          <p:cNvCxnSpPr/>
          <p:nvPr/>
        </p:nvCxnSpPr>
        <p:spPr>
          <a:xfrm>
            <a:off x="4114800" y="6705600"/>
            <a:ext cx="609600" cy="0"/>
          </a:xfrm>
          <a:prstGeom prst="straightConnector1">
            <a:avLst/>
          </a:prstGeom>
          <a:ln>
            <a:solidFill>
              <a:srgbClr val="558ED5"/>
            </a:solidFill>
            <a:tailEnd type="arrow"/>
          </a:ln>
        </p:spPr>
        <p:style>
          <a:lnRef idx="2">
            <a:schemeClr val="accent1"/>
          </a:lnRef>
          <a:fillRef idx="0">
            <a:schemeClr val="accent1"/>
          </a:fillRef>
          <a:effectRef idx="1">
            <a:schemeClr val="accent1"/>
          </a:effectRef>
          <a:fontRef idx="minor">
            <a:schemeClr val="tx1"/>
          </a:fontRef>
        </p:style>
      </p:cxnSp>
      <mc:AlternateContent>
        <mc:Choice xmlns:mv="urn:schemas-microsoft-com:mac:vml" xmlns:mc="http://schemas.openxmlformats.org/markup-compatibility/2006" xmlns:a14="http://schemas.microsoft.com/office/drawing/2010/main" xmlns:p="http://schemas.openxmlformats.org/presentationml/2006/main" xmlns:r="http://schemas.openxmlformats.org/officeDocument/2006/relationships" xmlns:a="http://schemas.openxmlformats.org/drawingml/2006/main" xmlns="" Requires="a14">
          <p:sp>
            <p:nvSpPr>
              <p:cNvPr id="12" name="TextBox 11"/>
              <p:cNvSpPr txBox="1"/>
              <p:nvPr/>
            </p:nvSpPr>
            <p:spPr>
              <a:xfrm>
                <a:off x="24368" y="577242"/>
                <a:ext cx="4014232" cy="6280758"/>
              </a:xfrm>
              <a:prstGeom prst="rect">
                <a:avLst/>
              </a:prstGeom>
              <a:noFill/>
            </p:spPr>
            <p:txBody>
              <a:bodyPr wrap="square" rtlCol="0">
                <a:spAutoFit/>
              </a:bodyPr>
              <a:lstStyle/>
              <a:p>
                <a:r>
                  <a:rPr lang="en-US" sz="1600" b="1">
                    <a:solidFill>
                      <a:srgbClr val="0000FF"/>
                    </a:solidFill>
                    <a:latin typeface="Lora" panose="02000503000000020004" pitchFamily="2" charset="0"/>
                  </a:rPr>
                  <a:t>A </a:t>
                </a:r>
                <a:r>
                  <a:rPr lang="en-US" sz="1600" b="1" dirty="0">
                    <a:solidFill>
                      <a:srgbClr val="0000FF"/>
                    </a:solidFill>
                    <a:latin typeface="Lora" panose="02000503000000020004" pitchFamily="2" charset="0"/>
                  </a:rPr>
                  <a:t>new </a:t>
                </a:r>
                <a:r>
                  <a:rPr lang="en-US" sz="1600" b="1">
                    <a:solidFill>
                      <a:srgbClr val="0000FF"/>
                    </a:solidFill>
                    <a:latin typeface="Lora" panose="02000503000000020004" pitchFamily="2" charset="0"/>
                  </a:rPr>
                  <a:t>Super-Capacitor power supply</a:t>
                </a:r>
                <a:endParaRPr lang="en-US" sz="1600" b="1" dirty="0">
                  <a:solidFill>
                    <a:srgbClr val="0000FF"/>
                  </a:solidFill>
                  <a:latin typeface="Lora" panose="02000503000000020004" pitchFamily="2" charset="0"/>
                </a:endParaRPr>
              </a:p>
              <a:p>
                <a:r>
                  <a:rPr lang="en-US" sz="1600" b="1" dirty="0">
                    <a:solidFill>
                      <a:srgbClr val="0000FF"/>
                    </a:solidFill>
                    <a:latin typeface="Lora" panose="02000503000000020004" pitchFamily="2" charset="0"/>
                  </a:rPr>
                  <a:t>(90 V, 2 kA, many sec</a:t>
                </a:r>
                <a:r>
                  <a:rPr lang="en-US" sz="1600" b="1">
                    <a:solidFill>
                      <a:srgbClr val="0000FF"/>
                    </a:solidFill>
                    <a:latin typeface="Lora" panose="02000503000000020004" pitchFamily="2" charset="0"/>
                  </a:rPr>
                  <a:t>) </a:t>
                </a:r>
                <a:r>
                  <a:rPr lang="en-US" sz="1600" b="1">
                    <a:latin typeface="Lora" panose="02000503000000020004" pitchFamily="2" charset="0"/>
                  </a:rPr>
                  <a:t>essential </a:t>
                </a:r>
                <a:r>
                  <a:rPr lang="en-US" sz="1600" b="1" dirty="0">
                    <a:latin typeface="Lora" panose="02000503000000020004" pitchFamily="2" charset="0"/>
                  </a:rPr>
                  <a:t>for </a:t>
                </a:r>
                <a:r>
                  <a:rPr lang="en-US" sz="1600" b="1" dirty="0">
                    <a:solidFill>
                      <a:srgbClr val="FF3399"/>
                    </a:solidFill>
                    <a:latin typeface="Lora" panose="02000503000000020004" pitchFamily="2" charset="0"/>
                  </a:rPr>
                  <a:t>Hydrogen Tori</a:t>
                </a:r>
                <a:r>
                  <a:rPr lang="en-US" sz="1600" b="1">
                    <a:latin typeface="Lora" panose="02000503000000020004" pitchFamily="2" charset="0"/>
                  </a:rPr>
                  <a:t>:  </a:t>
                </a:r>
                <a:r>
                  <a:rPr lang="en-US" sz="1600" b="1">
                    <a:solidFill>
                      <a:srgbClr val="00B050"/>
                    </a:solidFill>
                    <a:latin typeface="Lora" panose="02000503000000020004" pitchFamily="2" charset="0"/>
                  </a:rPr>
                  <a:t>Group-B-PFInt</a:t>
                </a:r>
                <a:r>
                  <a:rPr lang="en-US" sz="1600" b="1">
                    <a:solidFill>
                      <a:srgbClr val="D532C1"/>
                    </a:solidFill>
                    <a:latin typeface="Lora" panose="02000503000000020004" pitchFamily="2" charset="0"/>
                  </a:rPr>
                  <a:t> </a:t>
                </a:r>
                <a:r>
                  <a:rPr lang="en-US" sz="1600" b="1" dirty="0">
                    <a:latin typeface="Lora" panose="02000503000000020004" pitchFamily="2" charset="0"/>
                  </a:rPr>
                  <a:t>power supply was already delivering its maximal Voltage &amp; Current</a:t>
                </a:r>
                <a:r>
                  <a:rPr lang="en-US" sz="1600" b="1">
                    <a:latin typeface="Lora" panose="02000503000000020004" pitchFamily="2" charset="0"/>
                  </a:rPr>
                  <a:t>, </a:t>
                </a:r>
              </a:p>
              <a:p>
                <a:r>
                  <a:rPr lang="en-US" sz="1600" b="1">
                    <a:latin typeface="Lora" panose="02000503000000020004" pitchFamily="2" charset="0"/>
                  </a:rPr>
                  <a:t>an additional</a:t>
                </a:r>
                <a:r>
                  <a:rPr lang="en-US" sz="1600" b="1">
                    <a:solidFill>
                      <a:srgbClr val="D532C1"/>
                    </a:solidFill>
                    <a:latin typeface="Lora" panose="02000503000000020004" pitchFamily="2" charset="0"/>
                  </a:rPr>
                  <a:t> </a:t>
                </a:r>
                <a:r>
                  <a:rPr lang="en-US" sz="1600" b="1">
                    <a:solidFill>
                      <a:srgbClr val="0000FF"/>
                    </a:solidFill>
                    <a:latin typeface="Lora" panose="02000503000000020004" pitchFamily="2" charset="0"/>
                  </a:rPr>
                  <a:t>+ 25</a:t>
                </a:r>
                <a:r>
                  <a:rPr lang="en-US" sz="1600" b="1" dirty="0">
                    <a:solidFill>
                      <a:srgbClr val="0000FF"/>
                    </a:solidFill>
                    <a:latin typeface="Lora" panose="02000503000000020004" pitchFamily="2" charset="0"/>
                  </a:rPr>
                  <a:t>% </a:t>
                </a:r>
                <a:r>
                  <a:rPr lang="en-US" sz="1600" b="1" dirty="0" err="1">
                    <a:solidFill>
                      <a:srgbClr val="0000FF"/>
                    </a:solidFill>
                    <a:latin typeface="Lora" panose="02000503000000020004" pitchFamily="2" charset="0"/>
                  </a:rPr>
                  <a:t>Amperes•turns</a:t>
                </a:r>
                <a:r>
                  <a:rPr lang="en-US" sz="1600" b="1" dirty="0">
                    <a:solidFill>
                      <a:srgbClr val="0000FF"/>
                    </a:solidFill>
                    <a:latin typeface="Lora" panose="02000503000000020004" pitchFamily="2" charset="0"/>
                  </a:rPr>
                  <a:t> were fed by </a:t>
                </a:r>
                <a:r>
                  <a:rPr lang="en-US" sz="1600" b="1">
                    <a:solidFill>
                      <a:srgbClr val="0000FF"/>
                    </a:solidFill>
                    <a:latin typeface="Lora" panose="02000503000000020004" pitchFamily="2" charset="0"/>
                  </a:rPr>
                  <a:t>Super-Capacitor </a:t>
                </a:r>
              </a:p>
              <a:p>
                <a:endParaRPr lang="en-US" sz="800" b="1" dirty="0">
                  <a:solidFill>
                    <a:srgbClr val="000000"/>
                  </a:solidFill>
                </a:endParaRPr>
              </a:p>
              <a:p>
                <a:endParaRPr lang="en-US" b="1" dirty="0">
                  <a:solidFill>
                    <a:srgbClr val="000000"/>
                  </a:solidFill>
                </a:endParaRPr>
              </a:p>
              <a:p>
                <a:endParaRPr lang="en-US" b="1" dirty="0">
                  <a:solidFill>
                    <a:srgbClr val="000000"/>
                  </a:solidFill>
                </a:endParaRPr>
              </a:p>
              <a:p>
                <a:endParaRPr lang="en-US" b="1" dirty="0">
                  <a:solidFill>
                    <a:srgbClr val="000000"/>
                  </a:solidFill>
                </a:endParaRPr>
              </a:p>
              <a:p>
                <a:endParaRPr lang="en-US" b="1" dirty="0">
                  <a:solidFill>
                    <a:srgbClr val="000000"/>
                  </a:solidFill>
                </a:endParaRPr>
              </a:p>
              <a:p>
                <a:endParaRPr lang="en-US" b="1" dirty="0">
                  <a:solidFill>
                    <a:srgbClr val="000000"/>
                  </a:solidFill>
                </a:endParaRPr>
              </a:p>
              <a:p>
                <a:endParaRPr lang="en-US" b="1" dirty="0">
                  <a:solidFill>
                    <a:srgbClr val="000000"/>
                  </a:solidFill>
                </a:endParaRPr>
              </a:p>
              <a:p>
                <a:endParaRPr lang="en-US" b="1" dirty="0">
                  <a:solidFill>
                    <a:srgbClr val="000000"/>
                  </a:solidFill>
                </a:endParaRPr>
              </a:p>
              <a:p>
                <a:endParaRPr lang="en-US" b="1" dirty="0">
                  <a:solidFill>
                    <a:srgbClr val="000000"/>
                  </a:solidFill>
                </a:endParaRPr>
              </a:p>
              <a:p>
                <a:endParaRPr lang="en-US" b="1" dirty="0">
                  <a:solidFill>
                    <a:srgbClr val="000000"/>
                  </a:solidFill>
                </a:endParaRPr>
              </a:p>
              <a:p>
                <a:endParaRPr lang="en-US" b="1" dirty="0">
                  <a:solidFill>
                    <a:srgbClr val="000000"/>
                  </a:solidFill>
                </a:endParaRPr>
              </a:p>
              <a:p>
                <a:r>
                  <a:rPr lang="en-US" sz="1600" b="1" dirty="0">
                    <a:latin typeface="Lora" panose="02000503000000020004" pitchFamily="2" charset="0"/>
                  </a:rPr>
                  <a:t>The production of  </a:t>
                </a:r>
                <a:r>
                  <a:rPr lang="en-US" sz="1600" b="1" dirty="0">
                    <a:solidFill>
                      <a:srgbClr val="0070C0"/>
                    </a:solidFill>
                    <a:latin typeface="Lora" panose="02000503000000020004" pitchFamily="2" charset="0"/>
                  </a:rPr>
                  <a:t>Argon Tori </a:t>
                </a:r>
                <a:r>
                  <a:rPr lang="en-US" sz="1600" b="1" dirty="0">
                    <a:latin typeface="Lora" panose="02000503000000020004" pitchFamily="2" charset="0"/>
                  </a:rPr>
                  <a:t>was obtained fine tuning by </a:t>
                </a:r>
                <a:r>
                  <a:rPr lang="en-US" sz="1600" b="1" dirty="0">
                    <a:solidFill>
                      <a:srgbClr val="0000FF"/>
                    </a:solidFill>
                    <a:latin typeface="Lora" panose="02000503000000020004" pitchFamily="2" charset="0"/>
                  </a:rPr>
                  <a:t>-12.5% the maximum </a:t>
                </a:r>
                <a:r>
                  <a:rPr lang="en-US" sz="1600" b="1" dirty="0" err="1">
                    <a:solidFill>
                      <a:srgbClr val="0000FF"/>
                    </a:solidFill>
                    <a:latin typeface="Lora" panose="02000503000000020004" pitchFamily="2" charset="0"/>
                  </a:rPr>
                  <a:t>Ampere•turns</a:t>
                </a:r>
                <a:r>
                  <a:rPr lang="en-US" sz="1600" b="1" dirty="0">
                    <a:latin typeface="Lora" panose="02000503000000020004" pitchFamily="2" charset="0"/>
                  </a:rPr>
                  <a:t> of  </a:t>
                </a:r>
                <a:r>
                  <a:rPr lang="en-US" sz="1600" b="1">
                    <a:latin typeface="Lora" panose="02000503000000020004" pitchFamily="2" charset="0"/>
                  </a:rPr>
                  <a:t>the  </a:t>
                </a:r>
                <a:r>
                  <a:rPr lang="en-US" sz="1600" b="1">
                    <a:solidFill>
                      <a:srgbClr val="00B050"/>
                    </a:solidFill>
                    <a:latin typeface="Lora" panose="02000503000000020004" pitchFamily="2" charset="0"/>
                  </a:rPr>
                  <a:t>Group-B-PFInt </a:t>
                </a:r>
                <a:r>
                  <a:rPr lang="en-US" sz="1600" b="1">
                    <a:latin typeface="Lora" panose="02000503000000020004" pitchFamily="2" charset="0"/>
                  </a:rPr>
                  <a:t>power supply:</a:t>
                </a:r>
              </a:p>
              <a:p>
                <a:endParaRPr lang="en-US" sz="800" b="1">
                  <a:latin typeface="Lora" panose="02000503000000020004" pitchFamily="2" charset="0"/>
                </a:endParaRPr>
              </a:p>
              <a:p>
                <a14:m>
                  <m:oMath xmlns:m="http://schemas.openxmlformats.org/officeDocument/2006/math">
                    <m:f>
                      <m:fPr>
                        <m:ctrlPr>
                          <a:rPr lang="en-US" sz="2000" b="1" i="1" smtClean="0">
                            <a:latin typeface="Cambria Math" panose="02040503050406030204" pitchFamily="18" charset="0"/>
                          </a:rPr>
                        </m:ctrlPr>
                      </m:fPr>
                      <m:num>
                        <m:r>
                          <a:rPr lang="en-US" sz="2000" b="1" i="1" smtClean="0">
                            <a:solidFill>
                              <a:srgbClr val="FF3399"/>
                            </a:solidFill>
                            <a:latin typeface="Cambria Math"/>
                          </a:rPr>
                          <m:t>𝟏</m:t>
                        </m:r>
                        <m:r>
                          <a:rPr lang="en-US" sz="2000" b="1" i="1" smtClean="0">
                            <a:solidFill>
                              <a:srgbClr val="FF3399"/>
                            </a:solidFill>
                            <a:latin typeface="Cambria Math"/>
                          </a:rPr>
                          <m:t>.</m:t>
                        </m:r>
                        <m:r>
                          <a:rPr lang="en-US" sz="2000" b="1" i="1" smtClean="0">
                            <a:solidFill>
                              <a:srgbClr val="FF3399"/>
                            </a:solidFill>
                            <a:latin typeface="Cambria Math"/>
                          </a:rPr>
                          <m:t>𝟐𝟓</m:t>
                        </m:r>
                        <m:r>
                          <a:rPr lang="en-US" sz="2000" b="1" i="1" smtClean="0">
                            <a:solidFill>
                              <a:srgbClr val="FF3399"/>
                            </a:solidFill>
                            <a:latin typeface="Cambria Math"/>
                          </a:rPr>
                          <m:t> </m:t>
                        </m:r>
                        <m:r>
                          <a:rPr lang="en-US" sz="2000" b="1" i="1" smtClean="0">
                            <a:solidFill>
                              <a:srgbClr val="FF3399"/>
                            </a:solidFill>
                            <a:latin typeface="Cambria Math"/>
                          </a:rPr>
                          <m:t>𝑩𝒗𝒆𝒓𝒕</m:t>
                        </m:r>
                      </m:num>
                      <m:den>
                        <m:r>
                          <a:rPr lang="en-US" sz="2000" b="1" i="1" smtClean="0">
                            <a:solidFill>
                              <a:srgbClr val="558ED5"/>
                            </a:solidFill>
                            <a:latin typeface="Cambria Math"/>
                          </a:rPr>
                          <m:t>𝟎</m:t>
                        </m:r>
                        <m:r>
                          <a:rPr lang="en-US" sz="2000" b="1" i="1" smtClean="0">
                            <a:solidFill>
                              <a:srgbClr val="558ED5"/>
                            </a:solidFill>
                            <a:latin typeface="Cambria Math"/>
                          </a:rPr>
                          <m:t>.</m:t>
                        </m:r>
                        <m:r>
                          <a:rPr lang="en-US" sz="2000" b="1" i="1" smtClean="0">
                            <a:solidFill>
                              <a:srgbClr val="558ED5"/>
                            </a:solidFill>
                            <a:latin typeface="Cambria Math"/>
                          </a:rPr>
                          <m:t>𝟖𝟐𝟓</m:t>
                        </m:r>
                        <m:r>
                          <a:rPr lang="en-US" sz="2000" b="1" i="1" smtClean="0">
                            <a:solidFill>
                              <a:srgbClr val="558ED5"/>
                            </a:solidFill>
                            <a:latin typeface="Cambria Math"/>
                          </a:rPr>
                          <m:t> </m:t>
                        </m:r>
                        <m:r>
                          <a:rPr lang="en-US" sz="2000" b="1" i="1" smtClean="0">
                            <a:solidFill>
                              <a:srgbClr val="558ED5"/>
                            </a:solidFill>
                            <a:latin typeface="Cambria Math"/>
                          </a:rPr>
                          <m:t>𝑩𝒗𝒆𝒓𝒕</m:t>
                        </m:r>
                      </m:den>
                    </m:f>
                  </m:oMath>
                </a14:m>
                <a:r>
                  <a:rPr lang="en-US" b="1" dirty="0">
                    <a:latin typeface="Lora" panose="02000503000000020004" pitchFamily="2" charset="0"/>
                  </a:rPr>
                  <a:t> </a:t>
                </a:r>
                <a:r>
                  <a:rPr lang="en-US" b="1">
                    <a:latin typeface="Lora" panose="02000503000000020004" pitchFamily="2" charset="0"/>
                  </a:rPr>
                  <a:t>=  </a:t>
                </a:r>
                <a14:m>
                  <m:oMath xmlns:m="http://schemas.openxmlformats.org/officeDocument/2006/math">
                    <m:f>
                      <m:fPr>
                        <m:ctrlPr>
                          <a:rPr lang="en-US" sz="1600" b="1" i="1" smtClean="0">
                            <a:latin typeface="Cambria Math" panose="02040503050406030204" pitchFamily="18" charset="0"/>
                          </a:rPr>
                        </m:ctrlPr>
                      </m:fPr>
                      <m:num>
                        <m:r>
                          <m:rPr>
                            <m:nor/>
                          </m:rPr>
                          <a:rPr lang="en-US" sz="1600" b="1" i="0" dirty="0" smtClean="0">
                            <a:solidFill>
                              <a:srgbClr val="FF3399"/>
                            </a:solidFill>
                            <a:latin typeface="Lora" panose="02000503000000020004" pitchFamily="2" charset="0"/>
                          </a:rPr>
                          <m:t>7</m:t>
                        </m:r>
                        <m:r>
                          <m:rPr>
                            <m:nor/>
                          </m:rPr>
                          <a:rPr lang="en-US" sz="1600" b="1" dirty="0" smtClean="0">
                            <a:solidFill>
                              <a:srgbClr val="FF3399"/>
                            </a:solidFill>
                            <a:latin typeface="Lora" panose="02000503000000020004" pitchFamily="2" charset="0"/>
                          </a:rPr>
                          <m:t> </m:t>
                        </m:r>
                        <m:r>
                          <m:rPr>
                            <m:nor/>
                          </m:rPr>
                          <a:rPr lang="en-US" sz="1600" b="1" dirty="0" smtClean="0">
                            <a:solidFill>
                              <a:srgbClr val="FF3399"/>
                            </a:solidFill>
                            <a:latin typeface="Lora" panose="02000503000000020004" pitchFamily="2" charset="0"/>
                          </a:rPr>
                          <m:t>kA</m:t>
                        </m:r>
                        <m:r>
                          <m:rPr>
                            <m:nor/>
                          </m:rPr>
                          <a:rPr lang="en-US" sz="1600" b="1" dirty="0" smtClean="0">
                            <a:solidFill>
                              <a:srgbClr val="FF3399"/>
                            </a:solidFill>
                            <a:latin typeface="Lora" panose="02000503000000020004" pitchFamily="2" charset="0"/>
                          </a:rPr>
                          <m:t> </m:t>
                        </m:r>
                        <m:r>
                          <m:rPr>
                            <m:nor/>
                          </m:rPr>
                          <a:rPr lang="en-US" sz="1600" b="1" dirty="0" smtClean="0">
                            <a:solidFill>
                              <a:srgbClr val="FF3399"/>
                            </a:solidFill>
                            <a:latin typeface="Lora" panose="02000503000000020004" pitchFamily="2" charset="0"/>
                          </a:rPr>
                          <m:t>in</m:t>
                        </m:r>
                        <m:r>
                          <m:rPr>
                            <m:nor/>
                          </m:rPr>
                          <a:rPr lang="en-US" sz="1600" b="1" dirty="0" smtClean="0">
                            <a:solidFill>
                              <a:srgbClr val="FF3399"/>
                            </a:solidFill>
                            <a:latin typeface="Lora" panose="02000503000000020004" pitchFamily="2" charset="0"/>
                          </a:rPr>
                          <m:t> </m:t>
                        </m:r>
                        <m:r>
                          <m:rPr>
                            <m:nor/>
                          </m:rPr>
                          <a:rPr lang="en-US" sz="1600" b="1" i="0" dirty="0" smtClean="0">
                            <a:solidFill>
                              <a:srgbClr val="FF3399"/>
                            </a:solidFill>
                            <a:latin typeface="Lora" panose="02000503000000020004" pitchFamily="2" charset="0"/>
                          </a:rPr>
                          <m:t>H</m:t>
                        </m:r>
                        <m:r>
                          <m:rPr>
                            <m:nor/>
                          </m:rPr>
                          <a:rPr lang="en-US" sz="1600" b="1" dirty="0" smtClean="0">
                            <a:solidFill>
                              <a:srgbClr val="FF3399"/>
                            </a:solidFill>
                            <a:latin typeface="Lora" panose="02000503000000020004" pitchFamily="2" charset="0"/>
                          </a:rPr>
                          <m:t>−</m:t>
                        </m:r>
                        <m:r>
                          <m:rPr>
                            <m:nor/>
                          </m:rPr>
                          <a:rPr lang="en-US" sz="1600" b="1" dirty="0" smtClean="0">
                            <a:solidFill>
                              <a:srgbClr val="FF3399"/>
                            </a:solidFill>
                            <a:latin typeface="Lora" panose="02000503000000020004" pitchFamily="2" charset="0"/>
                          </a:rPr>
                          <m:t>tori</m:t>
                        </m:r>
                      </m:num>
                      <m:den>
                        <m:r>
                          <m:rPr>
                            <m:nor/>
                          </m:rPr>
                          <a:rPr lang="en-US" sz="1600" b="1" dirty="0" smtClean="0">
                            <a:solidFill>
                              <a:srgbClr val="0070C0"/>
                            </a:solidFill>
                            <a:latin typeface="Lora" panose="02000503000000020004" pitchFamily="2" charset="0"/>
                          </a:rPr>
                          <m:t>5 </m:t>
                        </m:r>
                        <m:r>
                          <m:rPr>
                            <m:nor/>
                          </m:rPr>
                          <a:rPr lang="en-US" sz="1600" b="1" dirty="0" smtClean="0">
                            <a:solidFill>
                              <a:srgbClr val="0070C0"/>
                            </a:solidFill>
                            <a:latin typeface="Lora" panose="02000503000000020004" pitchFamily="2" charset="0"/>
                          </a:rPr>
                          <m:t>kA</m:t>
                        </m:r>
                        <m:r>
                          <m:rPr>
                            <m:nor/>
                          </m:rPr>
                          <a:rPr lang="en-US" sz="1600" b="1" i="0" dirty="0" smtClean="0">
                            <a:solidFill>
                              <a:srgbClr val="0070C0"/>
                            </a:solidFill>
                            <a:latin typeface="Lora" panose="02000503000000020004" pitchFamily="2" charset="0"/>
                          </a:rPr>
                          <m:t> </m:t>
                        </m:r>
                        <m:r>
                          <m:rPr>
                            <m:nor/>
                          </m:rPr>
                          <a:rPr lang="en-US" sz="1600" b="1" i="0" dirty="0" smtClean="0">
                            <a:solidFill>
                              <a:srgbClr val="0070C0"/>
                            </a:solidFill>
                            <a:latin typeface="Lora" panose="02000503000000020004" pitchFamily="2" charset="0"/>
                          </a:rPr>
                          <m:t>in</m:t>
                        </m:r>
                        <m:r>
                          <m:rPr>
                            <m:nor/>
                          </m:rPr>
                          <a:rPr lang="en-US" sz="1600" b="1" i="0" dirty="0" smtClean="0">
                            <a:solidFill>
                              <a:srgbClr val="0070C0"/>
                            </a:solidFill>
                            <a:latin typeface="Lora" panose="02000503000000020004" pitchFamily="2" charset="0"/>
                          </a:rPr>
                          <m:t> </m:t>
                        </m:r>
                        <m:r>
                          <m:rPr>
                            <m:nor/>
                          </m:rPr>
                          <a:rPr lang="en-US" sz="1600" b="1" i="0" dirty="0" smtClean="0">
                            <a:solidFill>
                              <a:srgbClr val="0070C0"/>
                            </a:solidFill>
                            <a:latin typeface="Lora" panose="02000503000000020004" pitchFamily="2" charset="0"/>
                          </a:rPr>
                          <m:t>Ar</m:t>
                        </m:r>
                        <m:r>
                          <m:rPr>
                            <m:nor/>
                          </m:rPr>
                          <a:rPr lang="en-US" sz="1600" b="1" i="0" dirty="0" smtClean="0">
                            <a:solidFill>
                              <a:srgbClr val="0070C0"/>
                            </a:solidFill>
                            <a:latin typeface="Lora" panose="02000503000000020004" pitchFamily="2" charset="0"/>
                          </a:rPr>
                          <m:t>−</m:t>
                        </m:r>
                        <m:r>
                          <m:rPr>
                            <m:nor/>
                          </m:rPr>
                          <a:rPr lang="en-US" sz="1600" b="1" i="0" dirty="0" smtClean="0">
                            <a:solidFill>
                              <a:srgbClr val="0070C0"/>
                            </a:solidFill>
                            <a:latin typeface="Lora" panose="02000503000000020004" pitchFamily="2" charset="0"/>
                          </a:rPr>
                          <m:t>tori</m:t>
                        </m:r>
                        <m:r>
                          <a:rPr lang="en-US" sz="1600" b="1" i="1" dirty="0" smtClean="0">
                            <a:solidFill>
                              <a:srgbClr val="0070C0"/>
                            </a:solidFill>
                            <a:latin typeface="Cambria Math"/>
                          </a:rPr>
                          <m:t> </m:t>
                        </m:r>
                      </m:den>
                    </m:f>
                  </m:oMath>
                </a14:m>
                <a:endParaRPr lang="en-US" sz="1600" b="1" dirty="0">
                  <a:latin typeface="Lora" panose="02000503000000020004" pitchFamily="2" charset="0"/>
                </a:endParaRPr>
              </a:p>
            </p:txBody>
          </p:sp>
        </mc:Choice>
        <mc:Fallback>
          <p:sp>
            <p:nvSpPr>
              <p:cNvPr id="12" name="TextBox 11"/>
              <p:cNvSpPr txBox="1">
                <a:spLocks noRot="1" noChangeAspect="1" noMove="1" noResize="1" noEditPoints="1" noAdjustHandles="1" noChangeArrowheads="1" noChangeShapeType="1" noTextEdit="1"/>
              </p:cNvSpPr>
              <p:nvPr/>
            </p:nvSpPr>
            <p:spPr>
              <a:xfrm>
                <a:off x="24368" y="577242"/>
                <a:ext cx="4014232" cy="6280758"/>
              </a:xfrm>
              <a:prstGeom prst="rect">
                <a:avLst/>
              </a:prstGeom>
              <a:blipFill rotWithShape="1">
                <a:blip r:embed="rId4"/>
                <a:stretch>
                  <a:fillRect l="-910" t="-291"/>
                </a:stretch>
              </a:blipFill>
            </p:spPr>
            <p:txBody>
              <a:bodyPr/>
              <a:lstStyle/>
              <a:p>
                <a:r>
                  <a:rPr lang="en-US">
                    <a:noFill/>
                  </a:rPr>
                  <a:t> </a:t>
                </a:r>
              </a:p>
            </p:txBody>
          </p:sp>
        </mc:Fallback>
      </mc:AlternateContent>
      <p:sp>
        <p:nvSpPr>
          <p:cNvPr id="13" name="Rectangle 12"/>
          <p:cNvSpPr/>
          <p:nvPr/>
        </p:nvSpPr>
        <p:spPr>
          <a:xfrm>
            <a:off x="5486400" y="3440668"/>
            <a:ext cx="3070071" cy="369332"/>
          </a:xfrm>
          <a:prstGeom prst="rect">
            <a:avLst/>
          </a:prstGeom>
        </p:spPr>
        <p:txBody>
          <a:bodyPr wrap="none">
            <a:spAutoFit/>
          </a:bodyPr>
          <a:lstStyle/>
          <a:p>
            <a:r>
              <a:rPr lang="en-US" b="1">
                <a:solidFill>
                  <a:srgbClr val="558ED5"/>
                </a:solidFill>
              </a:rPr>
              <a:t>PFExt: </a:t>
            </a:r>
            <a:r>
              <a:rPr lang="en-US" b="1">
                <a:solidFill>
                  <a:srgbClr val="0000FF"/>
                </a:solidFill>
              </a:rPr>
              <a:t>-4 </a:t>
            </a:r>
            <a:r>
              <a:rPr lang="en-US" b="1" dirty="0">
                <a:solidFill>
                  <a:srgbClr val="0000FF"/>
                </a:solidFill>
              </a:rPr>
              <a:t>turns•1 kA </a:t>
            </a:r>
            <a:r>
              <a:rPr lang="en-US" b="1" dirty="0" err="1">
                <a:solidFill>
                  <a:srgbClr val="0000FF"/>
                </a:solidFill>
              </a:rPr>
              <a:t>SuperCap</a:t>
            </a:r>
            <a:endParaRPr lang="en-US" b="1" dirty="0">
              <a:solidFill>
                <a:srgbClr val="0000FF"/>
              </a:solidFill>
            </a:endParaRPr>
          </a:p>
        </p:txBody>
      </p:sp>
      <p:sp>
        <p:nvSpPr>
          <p:cNvPr id="14" name="Rectangle 13"/>
          <p:cNvSpPr/>
          <p:nvPr/>
        </p:nvSpPr>
        <p:spPr>
          <a:xfrm>
            <a:off x="4114800" y="3745468"/>
            <a:ext cx="4838850" cy="369332"/>
          </a:xfrm>
          <a:prstGeom prst="rect">
            <a:avLst/>
          </a:prstGeom>
        </p:spPr>
        <p:txBody>
          <a:bodyPr wrap="square">
            <a:spAutoFit/>
          </a:bodyPr>
          <a:lstStyle/>
          <a:p>
            <a:r>
              <a:rPr lang="en-US" b="1" err="1">
                <a:solidFill>
                  <a:srgbClr val="558ED5"/>
                </a:solidFill>
              </a:rPr>
              <a:t>downEquator</a:t>
            </a:r>
            <a:r>
              <a:rPr lang="en-US" b="1">
                <a:solidFill>
                  <a:srgbClr val="558ED5"/>
                </a:solidFill>
              </a:rPr>
              <a:t>  PFExt: </a:t>
            </a:r>
            <a:r>
              <a:rPr lang="en-US" b="1">
                <a:solidFill>
                  <a:srgbClr val="0000FF"/>
                </a:solidFill>
              </a:rPr>
              <a:t>-4 </a:t>
            </a:r>
            <a:r>
              <a:rPr lang="en-US" b="1" dirty="0">
                <a:solidFill>
                  <a:srgbClr val="0000FF"/>
                </a:solidFill>
              </a:rPr>
              <a:t>turns•1 kA </a:t>
            </a:r>
            <a:r>
              <a:rPr lang="en-US" b="1" dirty="0" err="1">
                <a:solidFill>
                  <a:srgbClr val="0000FF"/>
                </a:solidFill>
              </a:rPr>
              <a:t>SuperCap</a:t>
            </a:r>
            <a:endParaRPr lang="en-US" b="1" dirty="0">
              <a:solidFill>
                <a:srgbClr val="0000FF"/>
              </a:solidFill>
            </a:endParaRPr>
          </a:p>
        </p:txBody>
      </p:sp>
      <p:pic>
        <p:nvPicPr>
          <p:cNvPr id="15" name="Picture 14" descr="SuperCapacitor.jpg"/>
          <p:cNvPicPr>
            <a:picLocks noChangeAspect="1"/>
          </p:cNvPicPr>
          <p:nvPr/>
        </p:nvPicPr>
        <p:blipFill>
          <a:blip r:embed="rId5">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tretch>
            <a:fillRect/>
          </a:stretch>
        </p:blipFill>
        <p:spPr>
          <a:xfrm>
            <a:off x="152400" y="2406042"/>
            <a:ext cx="3320192" cy="2701135"/>
          </a:xfrm>
          <a:prstGeom prst="rect">
            <a:avLst/>
          </a:prstGeom>
        </p:spPr>
      </p:pic>
      <p:sp>
        <p:nvSpPr>
          <p:cNvPr id="36" name="TextBox 12"/>
          <p:cNvSpPr txBox="1">
            <a:spLocks noChangeArrowheads="1"/>
          </p:cNvSpPr>
          <p:nvPr/>
        </p:nvSpPr>
        <p:spPr bwMode="auto">
          <a:xfrm>
            <a:off x="0" y="37275"/>
            <a:ext cx="9144000" cy="523220"/>
          </a:xfrm>
          <a:prstGeom prst="rect">
            <a:avLst/>
          </a:prstGeom>
          <a:noFill/>
          <a:ln w="9525">
            <a:noFill/>
            <a:miter lim="800000"/>
            <a:headEnd/>
            <a:tailEnd/>
          </a:ln>
        </p:spPr>
        <p:txBody>
          <a:bodyPr wrap="square">
            <a:spAutoFit/>
          </a:bodyPr>
          <a:lstStyle/>
          <a:p>
            <a:pPr>
              <a:defRPr/>
            </a:pPr>
            <a:r>
              <a:rPr lang="en-US" sz="2800" b="1" dirty="0">
                <a:solidFill>
                  <a:schemeClr val="tx1">
                    <a:lumMod val="65000"/>
                    <a:lumOff val="35000"/>
                  </a:schemeClr>
                </a:solidFill>
                <a:effectLst>
                  <a:outerShdw blurRad="50800" dist="38100" dir="2700000" algn="tl" rotWithShape="0">
                    <a:srgbClr val="000000">
                      <a:alpha val="43000"/>
                    </a:srgbClr>
                  </a:outerShdw>
                </a:effectLst>
                <a:latin typeface="Lora" panose="02000503000000020004" pitchFamily="2" charset="0"/>
                <a:ea typeface="ＭＳ Ｐゴシック" pitchFamily="34" charset="-128"/>
              </a:rPr>
              <a:t>The </a:t>
            </a:r>
            <a:r>
              <a:rPr lang="en-US" sz="2800" b="1" dirty="0" err="1">
                <a:solidFill>
                  <a:schemeClr val="tx1">
                    <a:lumMod val="65000"/>
                    <a:lumOff val="35000"/>
                  </a:schemeClr>
                </a:solidFill>
                <a:effectLst>
                  <a:outerShdw blurRad="50800" dist="38100" dir="2700000" algn="tl" rotWithShape="0">
                    <a:srgbClr val="000000">
                      <a:alpha val="43000"/>
                    </a:srgbClr>
                  </a:outerShdw>
                </a:effectLst>
                <a:latin typeface="Lora" panose="02000503000000020004" pitchFamily="2" charset="0"/>
                <a:ea typeface="ＭＳ Ｐゴシック" pitchFamily="34" charset="-128"/>
              </a:rPr>
              <a:t>SuperCapacitor</a:t>
            </a:r>
            <a:r>
              <a:rPr lang="en-US" sz="2800" b="1" dirty="0">
                <a:solidFill>
                  <a:schemeClr val="tx1">
                    <a:lumMod val="65000"/>
                    <a:lumOff val="35000"/>
                  </a:schemeClr>
                </a:solidFill>
                <a:effectLst>
                  <a:outerShdw blurRad="50800" dist="38100" dir="2700000" algn="tl" rotWithShape="0">
                    <a:srgbClr val="000000">
                      <a:alpha val="43000"/>
                    </a:srgbClr>
                  </a:outerShdw>
                </a:effectLst>
                <a:latin typeface="Lora" panose="02000503000000020004" pitchFamily="2" charset="0"/>
                <a:ea typeface="ＭＳ Ｐゴシック" pitchFamily="34" charset="-128"/>
              </a:rPr>
              <a:t> power supply allowed for H-tori</a:t>
            </a:r>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4282905695"/>
      </p:ext>
    </p:extLst>
  </p:cSld>
  <p:clrMapOvr>
    <a:masterClrMapping/>
  </p:clrMapOvr>
</p:sld>
</file>

<file path=ppt/slides/slide3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 name="Picture 1"/>
          <p:cNvPicPr/>
          <p:nvPr/>
        </p:nvPicPr>
        <p:blipFill>
          <a:blip r:embed="rId3" cstate="print">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tretch>
            <a:fillRect/>
          </a:stretch>
        </p:blipFill>
        <p:spPr>
          <a:xfrm>
            <a:off x="3773507" y="373053"/>
            <a:ext cx="5105400" cy="2285351"/>
          </a:xfrm>
          <a:prstGeom prst="rect">
            <a:avLst/>
          </a:prstGeom>
        </p:spPr>
      </p:pic>
      <p:pic>
        <p:nvPicPr>
          <p:cNvPr id="3" name="Picture 2"/>
          <p:cNvPicPr/>
          <p:nvPr/>
        </p:nvPicPr>
        <p:blipFill>
          <a:blip r:embed="rId4" cstate="print">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tretch>
            <a:fillRect/>
          </a:stretch>
        </p:blipFill>
        <p:spPr>
          <a:xfrm>
            <a:off x="315488" y="3429000"/>
            <a:ext cx="8599912" cy="2819400"/>
          </a:xfrm>
          <a:prstGeom prst="rect">
            <a:avLst/>
          </a:prstGeom>
        </p:spPr>
      </p:pic>
      <p:sp>
        <p:nvSpPr>
          <p:cNvPr id="4" name="TextBox 3"/>
          <p:cNvSpPr txBox="1"/>
          <p:nvPr/>
        </p:nvSpPr>
        <p:spPr>
          <a:xfrm>
            <a:off x="2978096" y="377909"/>
            <a:ext cx="795411" cy="338554"/>
          </a:xfrm>
          <a:prstGeom prst="rect">
            <a:avLst/>
          </a:prstGeom>
          <a:noFill/>
        </p:spPr>
        <p:txBody>
          <a:bodyPr wrap="none" rtlCol="0">
            <a:spAutoFit/>
          </a:bodyPr>
          <a:lstStyle/>
          <a:p>
            <a:r>
              <a:rPr lang="en-US" sz="1600" b="1">
                <a:latin typeface="Lora" panose="02000503000000020004" pitchFamily="2" charset="0"/>
              </a:rPr>
              <a:t>#1202</a:t>
            </a:r>
          </a:p>
        </p:txBody>
      </p:sp>
      <p:sp>
        <p:nvSpPr>
          <p:cNvPr id="5" name="Rectangle 4"/>
          <p:cNvSpPr/>
          <p:nvPr/>
        </p:nvSpPr>
        <p:spPr>
          <a:xfrm>
            <a:off x="771346" y="3352800"/>
            <a:ext cx="7487563" cy="338554"/>
          </a:xfrm>
          <a:prstGeom prst="rect">
            <a:avLst/>
          </a:prstGeom>
        </p:spPr>
        <p:txBody>
          <a:bodyPr wrap="none">
            <a:spAutoFit/>
          </a:bodyPr>
          <a:lstStyle/>
          <a:p>
            <a:r>
              <a:rPr lang="en-US" sz="1600" b="1">
                <a:solidFill>
                  <a:schemeClr val="bg1"/>
                </a:solidFill>
                <a:latin typeface="Lora" panose="02000503000000020004" pitchFamily="2" charset="0"/>
              </a:rPr>
              <a:t>#1224 </a:t>
            </a:r>
            <a:r>
              <a:rPr lang="en-US" sz="1400" b="1">
                <a:solidFill>
                  <a:schemeClr val="bg1"/>
                </a:solidFill>
                <a:latin typeface="Lora" panose="02000503000000020004" pitchFamily="2" charset="0"/>
              </a:rPr>
              <a:t>				       		         </a:t>
            </a:r>
            <a:r>
              <a:rPr lang="en-US" sz="1400" b="1">
                <a:solidFill>
                  <a:srgbClr val="FF00B5"/>
                </a:solidFill>
                <a:latin typeface="Lora" panose="02000503000000020004" pitchFamily="2" charset="0"/>
              </a:rPr>
              <a:t>10 kA Hydrogen</a:t>
            </a:r>
            <a:r>
              <a:rPr lang="en-US" sz="1400" b="1">
                <a:solidFill>
                  <a:schemeClr val="bg1"/>
                </a:solidFill>
                <a:latin typeface="Lora" panose="02000503000000020004" pitchFamily="2" charset="0"/>
              </a:rPr>
              <a:t> </a:t>
            </a:r>
          </a:p>
        </p:txBody>
      </p:sp>
      <p:sp>
        <p:nvSpPr>
          <p:cNvPr id="6" name="Rectangle 5"/>
          <p:cNvSpPr/>
          <p:nvPr/>
        </p:nvSpPr>
        <p:spPr>
          <a:xfrm>
            <a:off x="771346" y="4800600"/>
            <a:ext cx="8261813" cy="338554"/>
          </a:xfrm>
          <a:prstGeom prst="rect">
            <a:avLst/>
          </a:prstGeom>
        </p:spPr>
        <p:txBody>
          <a:bodyPr wrap="none">
            <a:spAutoFit/>
          </a:bodyPr>
          <a:lstStyle/>
          <a:p>
            <a:r>
              <a:rPr lang="en-US" sz="1600" b="1">
                <a:solidFill>
                  <a:schemeClr val="bg1"/>
                </a:solidFill>
                <a:latin typeface="Lora" panose="02000503000000020004" pitchFamily="2" charset="0"/>
              </a:rPr>
              <a:t>#1219</a:t>
            </a:r>
            <a:r>
              <a:rPr lang="en-US" sz="1400" b="1">
                <a:solidFill>
                  <a:schemeClr val="bg1"/>
                </a:solidFill>
                <a:latin typeface="Lora" panose="02000503000000020004" pitchFamily="2" charset="0"/>
              </a:rPr>
              <a:t>				              		        </a:t>
            </a:r>
            <a:r>
              <a:rPr lang="en-US" sz="1400" b="1">
                <a:solidFill>
                  <a:srgbClr val="FF0000"/>
                </a:solidFill>
                <a:latin typeface="Lora" panose="02000503000000020004" pitchFamily="2" charset="0"/>
              </a:rPr>
              <a:t>10 kA Hydrogen, H</a:t>
            </a:r>
            <a:r>
              <a:rPr lang="el-GR" sz="1400" b="1">
                <a:solidFill>
                  <a:srgbClr val="FF0000"/>
                </a:solidFill>
                <a:latin typeface="Lora" panose="02000503000000020004" pitchFamily="2" charset="0"/>
              </a:rPr>
              <a:t>α</a:t>
            </a:r>
            <a:r>
              <a:rPr lang="en-US" sz="1400" b="1">
                <a:solidFill>
                  <a:srgbClr val="FF0000"/>
                </a:solidFill>
                <a:latin typeface="Lora" panose="02000503000000020004" pitchFamily="2" charset="0"/>
              </a:rPr>
              <a:t> filter</a:t>
            </a:r>
          </a:p>
        </p:txBody>
      </p:sp>
      <p:sp>
        <p:nvSpPr>
          <p:cNvPr id="7" name="Rectangle 6"/>
          <p:cNvSpPr/>
          <p:nvPr/>
        </p:nvSpPr>
        <p:spPr>
          <a:xfrm>
            <a:off x="326571" y="2708702"/>
            <a:ext cx="8578141" cy="722634"/>
          </a:xfrm>
          <a:prstGeom prst="rect">
            <a:avLst/>
          </a:prstGeom>
        </p:spPr>
        <p:txBody>
          <a:bodyPr wrap="square">
            <a:spAutoFit/>
          </a:bodyPr>
          <a:lstStyle/>
          <a:p>
            <a:pPr lvl="1" algn="r">
              <a:lnSpc>
                <a:spcPts val="1600"/>
              </a:lnSpc>
            </a:pPr>
            <a:r>
              <a:rPr lang="en-US" sz="2000" b="1" dirty="0">
                <a:latin typeface="Lora" panose="02000503000000020004" pitchFamily="2" charset="0"/>
              </a:rPr>
              <a:t>Hydrogen-tori most evident shortly </a:t>
            </a:r>
            <a:r>
              <a:rPr lang="en-US" sz="2000" b="1" dirty="0">
                <a:solidFill>
                  <a:srgbClr val="FF33CC"/>
                </a:solidFill>
                <a:latin typeface="Lora" panose="02000503000000020004" pitchFamily="2" charset="0"/>
              </a:rPr>
              <a:t>after the plasma break-down</a:t>
            </a:r>
          </a:p>
          <a:p>
            <a:pPr lvl="1" algn="r">
              <a:lnSpc>
                <a:spcPts val="1600"/>
              </a:lnSpc>
            </a:pPr>
            <a:endParaRPr lang="en-US" sz="1200" b="1" dirty="0">
              <a:solidFill>
                <a:srgbClr val="FF33CC"/>
              </a:solidFill>
              <a:latin typeface="Lora" panose="02000503000000020004" pitchFamily="2" charset="0"/>
            </a:endParaRPr>
          </a:p>
          <a:p>
            <a:pPr lvl="1">
              <a:lnSpc>
                <a:spcPts val="1600"/>
              </a:lnSpc>
            </a:pPr>
            <a:r>
              <a:rPr lang="en-US" sz="2000" b="1" dirty="0">
                <a:solidFill>
                  <a:srgbClr val="FF33CC"/>
                </a:solidFill>
                <a:latin typeface="Lora" panose="02000503000000020004" pitchFamily="2" charset="0"/>
              </a:rPr>
              <a:t>or during its ramp-down </a:t>
            </a:r>
          </a:p>
        </p:txBody>
      </p:sp>
      <p:sp>
        <p:nvSpPr>
          <p:cNvPr id="8" name="Rectangle 7"/>
          <p:cNvSpPr/>
          <p:nvPr/>
        </p:nvSpPr>
        <p:spPr>
          <a:xfrm>
            <a:off x="0" y="28583"/>
            <a:ext cx="2699072" cy="523220"/>
          </a:xfrm>
          <a:prstGeom prst="rect">
            <a:avLst/>
          </a:prstGeom>
        </p:spPr>
        <p:txBody>
          <a:bodyPr wrap="none">
            <a:spAutoFit/>
          </a:bodyPr>
          <a:lstStyle/>
          <a:p>
            <a:r>
              <a:rPr lang="en-US" sz="2800" b="1" dirty="0">
                <a:solidFill>
                  <a:srgbClr val="FF33CC"/>
                </a:solidFill>
                <a:effectLst>
                  <a:outerShdw blurRad="50800" dist="38100" dir="2700000" algn="tl" rotWithShape="0">
                    <a:srgbClr val="000000">
                      <a:alpha val="43000"/>
                    </a:srgbClr>
                  </a:outerShdw>
                </a:effectLst>
                <a:latin typeface="Lora" panose="02000503000000020004" pitchFamily="2" charset="0"/>
              </a:rPr>
              <a:t>Hydrogen tori </a:t>
            </a:r>
            <a:endParaRPr lang="en-US" sz="2800" dirty="0">
              <a:solidFill>
                <a:srgbClr val="FF33CC"/>
              </a:solidFill>
            </a:endParaRPr>
          </a:p>
        </p:txBody>
      </p:sp>
      <p:sp>
        <p:nvSpPr>
          <p:cNvPr id="9" name="TextBox 8"/>
          <p:cNvSpPr txBox="1"/>
          <p:nvPr/>
        </p:nvSpPr>
        <p:spPr>
          <a:xfrm>
            <a:off x="3352800" y="4721423"/>
            <a:ext cx="2133533" cy="307777"/>
          </a:xfrm>
          <a:prstGeom prst="rect">
            <a:avLst/>
          </a:prstGeom>
          <a:noFill/>
        </p:spPr>
        <p:txBody>
          <a:bodyPr wrap="none" rtlCol="0">
            <a:spAutoFit/>
          </a:bodyPr>
          <a:lstStyle/>
          <a:p>
            <a:r>
              <a:rPr lang="en-US" sz="1400" b="1" dirty="0">
                <a:solidFill>
                  <a:schemeClr val="bg1"/>
                </a:solidFill>
                <a:latin typeface="Lora" panose="02000503000000020004" pitchFamily="2" charset="0"/>
              </a:rPr>
              <a:t>Switching off in </a:t>
            </a:r>
            <a:r>
              <a:rPr lang="en-US" sz="1400" b="1" dirty="0">
                <a:solidFill>
                  <a:schemeClr val="bg1"/>
                </a:solidFill>
                <a:latin typeface="Lora" panose="02000503000000020004" pitchFamily="2" charset="0"/>
                <a:cs typeface="Times New Roman"/>
              </a:rPr>
              <a:t>~</a:t>
            </a:r>
            <a:r>
              <a:rPr lang="en-US" sz="1400" b="1" dirty="0">
                <a:solidFill>
                  <a:schemeClr val="bg1"/>
                </a:solidFill>
                <a:latin typeface="Lora" panose="02000503000000020004" pitchFamily="2" charset="0"/>
              </a:rPr>
              <a:t> 3 </a:t>
            </a:r>
            <a:r>
              <a:rPr lang="en-US" sz="1400" b="1" dirty="0" err="1">
                <a:solidFill>
                  <a:schemeClr val="bg1"/>
                </a:solidFill>
                <a:latin typeface="Lora" panose="02000503000000020004" pitchFamily="2" charset="0"/>
              </a:rPr>
              <a:t>ms</a:t>
            </a:r>
            <a:endParaRPr lang="en-US" sz="1400" b="1" dirty="0">
              <a:solidFill>
                <a:schemeClr val="bg1"/>
              </a:solidFill>
              <a:latin typeface="Lora" panose="02000503000000020004" pitchFamily="2" charset="0"/>
            </a:endParaRPr>
          </a:p>
        </p:txBody>
      </p:sp>
      <p:cxnSp>
        <p:nvCxnSpPr>
          <p:cNvPr id="10" name="Straight Arrow Connector 9"/>
          <p:cNvCxnSpPr/>
          <p:nvPr/>
        </p:nvCxnSpPr>
        <p:spPr>
          <a:xfrm>
            <a:off x="5529173" y="4858487"/>
            <a:ext cx="3386227" cy="17495"/>
          </a:xfrm>
          <a:prstGeom prst="straightConnector1">
            <a:avLst/>
          </a:prstGeom>
          <a:ln>
            <a:solidFill>
              <a:srgbClr val="FFFFFF"/>
            </a:solidFill>
            <a:tailEnd type="arrow"/>
          </a:ln>
        </p:spPr>
        <p:style>
          <a:lnRef idx="2">
            <a:schemeClr val="accent1"/>
          </a:lnRef>
          <a:fillRef idx="0">
            <a:schemeClr val="accent1"/>
          </a:fillRef>
          <a:effectRef idx="1">
            <a:schemeClr val="accent1"/>
          </a:effectRef>
          <a:fontRef idx="minor">
            <a:schemeClr val="tx1"/>
          </a:fontRef>
        </p:style>
      </p:cxnSp>
      <p:cxnSp>
        <p:nvCxnSpPr>
          <p:cNvPr id="11" name="Straight Arrow Connector 10"/>
          <p:cNvCxnSpPr/>
          <p:nvPr/>
        </p:nvCxnSpPr>
        <p:spPr>
          <a:xfrm flipH="1">
            <a:off x="304800" y="4849115"/>
            <a:ext cx="2965641" cy="17054"/>
          </a:xfrm>
          <a:prstGeom prst="straightConnector1">
            <a:avLst/>
          </a:prstGeom>
          <a:ln>
            <a:solidFill>
              <a:schemeClr val="bg1"/>
            </a:solidFill>
            <a:tailEnd type="arrow"/>
          </a:ln>
        </p:spPr>
        <p:style>
          <a:lnRef idx="2">
            <a:schemeClr val="accent1"/>
          </a:lnRef>
          <a:fillRef idx="0">
            <a:schemeClr val="accent1"/>
          </a:fillRef>
          <a:effectRef idx="1">
            <a:schemeClr val="accent1"/>
          </a:effectRef>
          <a:fontRef idx="minor">
            <a:schemeClr val="tx1"/>
          </a:fontRef>
        </p:style>
      </p:cxnSp>
      <p:sp>
        <p:nvSpPr>
          <p:cNvPr id="20" name="TextBox 19"/>
          <p:cNvSpPr txBox="1"/>
          <p:nvPr/>
        </p:nvSpPr>
        <p:spPr>
          <a:xfrm>
            <a:off x="3732000" y="0"/>
            <a:ext cx="5381666" cy="338554"/>
          </a:xfrm>
          <a:prstGeom prst="rect">
            <a:avLst/>
          </a:prstGeom>
          <a:noFill/>
        </p:spPr>
        <p:txBody>
          <a:bodyPr wrap="none" rtlCol="0">
            <a:spAutoFit/>
          </a:bodyPr>
          <a:lstStyle/>
          <a:p>
            <a:r>
              <a:rPr lang="en-US" sz="1600" b="1" dirty="0">
                <a:latin typeface="Lora" panose="02000503000000020004" pitchFamily="2" charset="0"/>
              </a:rPr>
              <a:t>5 </a:t>
            </a:r>
            <a:r>
              <a:rPr lang="en-US" sz="1600" b="1" dirty="0" err="1">
                <a:latin typeface="Lora" panose="02000503000000020004" pitchFamily="2" charset="0"/>
              </a:rPr>
              <a:t>ms</a:t>
            </a:r>
            <a:r>
              <a:rPr lang="en-US" sz="1600" b="1" dirty="0">
                <a:latin typeface="Lora" panose="02000503000000020004" pitchFamily="2" charset="0"/>
              </a:rPr>
              <a:t> after break-down, </a:t>
            </a:r>
            <a:r>
              <a:rPr lang="en-US" sz="1600" b="1" dirty="0" err="1">
                <a:latin typeface="Lora" panose="02000503000000020004" pitchFamily="2" charset="0"/>
              </a:rPr>
              <a:t>ç</a:t>
            </a:r>
            <a:r>
              <a:rPr lang="en-US" sz="1600" b="1" dirty="0">
                <a:latin typeface="Lora" panose="02000503000000020004" pitchFamily="2" charset="0"/>
              </a:rPr>
              <a:t> reaches flat-top in ~6 </a:t>
            </a:r>
            <a:r>
              <a:rPr lang="en-US" sz="1600" b="1" dirty="0" err="1">
                <a:latin typeface="Lora" panose="02000503000000020004" pitchFamily="2" charset="0"/>
              </a:rPr>
              <a:t>msec</a:t>
            </a:r>
            <a:endParaRPr lang="en-US" sz="1600" b="1" dirty="0">
              <a:latin typeface="Lora" panose="02000503000000020004" pitchFamily="2" charset="0"/>
            </a:endParaRPr>
          </a:p>
        </p:txBody>
      </p:sp>
      <mc:AlternateContent>
        <mc:Choice xmlns:mv="urn:schemas-microsoft-com:mac:vml" xmlns:mc="http://schemas.openxmlformats.org/markup-compatibility/2006" xmlns:a14="http://schemas.microsoft.com/office/drawing/2010/main" xmlns:p="http://schemas.openxmlformats.org/presentationml/2006/main" xmlns:r="http://schemas.openxmlformats.org/officeDocument/2006/relationships" xmlns:a="http://schemas.openxmlformats.org/drawingml/2006/main" xmlns="" Requires="a14">
          <p:sp>
            <p:nvSpPr>
              <p:cNvPr id="21" name="TextBox 20"/>
              <p:cNvSpPr txBox="1"/>
              <p:nvPr/>
            </p:nvSpPr>
            <p:spPr>
              <a:xfrm>
                <a:off x="2819400" y="2156535"/>
                <a:ext cx="954107" cy="501869"/>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f>
                        <m:fPr>
                          <m:ctrlPr>
                            <a:rPr lang="en-US" sz="1400" b="1" i="1" smtClean="0">
                              <a:latin typeface="Cambria Math" panose="02040503050406030204" pitchFamily="18" charset="0"/>
                            </a:rPr>
                          </m:ctrlPr>
                        </m:fPr>
                        <m:num>
                          <m:r>
                            <a:rPr lang="en-US" sz="1400" b="1" i="1" smtClean="0">
                              <a:latin typeface="Cambria Math"/>
                            </a:rPr>
                            <m:t>𝟏</m:t>
                          </m:r>
                          <m:r>
                            <a:rPr lang="en-US" sz="1400" b="1" i="1" smtClean="0">
                              <a:latin typeface="Cambria Math"/>
                            </a:rPr>
                            <m:t> </m:t>
                          </m:r>
                          <m:r>
                            <a:rPr lang="en-US" sz="1400" b="1" i="1" smtClean="0">
                              <a:latin typeface="Cambria Math"/>
                            </a:rPr>
                            <m:t>𝒇𝒓𝒂𝒎𝒆</m:t>
                          </m:r>
                        </m:num>
                        <m:den>
                          <m:r>
                            <a:rPr lang="en-US" sz="1400" b="1" i="1" smtClean="0">
                              <a:latin typeface="Cambria Math"/>
                            </a:rPr>
                            <m:t>𝒎𝒔</m:t>
                          </m:r>
                        </m:den>
                      </m:f>
                    </m:oMath>
                  </m:oMathPara>
                </a14:m>
                <a:endParaRPr lang="en-US" sz="1400" b="1">
                  <a:latin typeface="Lora" panose="02000503000000020004" pitchFamily="2" charset="0"/>
                </a:endParaRPr>
              </a:p>
            </p:txBody>
          </p:sp>
        </mc:Choice>
        <mc:Fallback>
          <p:sp>
            <p:nvSpPr>
              <p:cNvPr id="21" name="TextBox 20"/>
              <p:cNvSpPr txBox="1">
                <a:spLocks noRot="1" noChangeAspect="1" noMove="1" noResize="1" noEditPoints="1" noAdjustHandles="1" noChangeArrowheads="1" noChangeShapeType="1" noTextEdit="1"/>
              </p:cNvSpPr>
              <p:nvPr/>
            </p:nvSpPr>
            <p:spPr>
              <a:xfrm>
                <a:off x="2819400" y="2156535"/>
                <a:ext cx="954107" cy="501869"/>
              </a:xfrm>
              <a:prstGeom prst="rect">
                <a:avLst/>
              </a:prstGeom>
              <a:blipFill>
                <a:blip r:embed="rId5"/>
                <a:stretch>
                  <a:fillRect/>
                </a:stretch>
              </a:blipFill>
            </p:spPr>
            <p:txBody>
              <a:bodyPr/>
              <a:lstStyle/>
              <a:p>
                <a:r>
                  <a:rPr lang="it-IT">
                    <a:noFill/>
                  </a:rPr>
                  <a:t> </a:t>
                </a:r>
              </a:p>
            </p:txBody>
          </p:sp>
        </mc:Fallback>
      </mc:AlternateContent>
      <p:sp>
        <p:nvSpPr>
          <p:cNvPr id="14" name="Rectangle 13">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D70244E3-3D3D-FF4E-A724-96CE5983B96F}"/>
              </a:ext>
            </a:extLst>
          </p:cNvPr>
          <p:cNvSpPr/>
          <p:nvPr/>
        </p:nvSpPr>
        <p:spPr>
          <a:xfrm>
            <a:off x="0" y="6389446"/>
            <a:ext cx="9143999" cy="461665"/>
          </a:xfrm>
          <a:prstGeom prst="rect">
            <a:avLst/>
          </a:prstGeom>
        </p:spPr>
        <p:txBody>
          <a:bodyPr wrap="square">
            <a:spAutoFit/>
          </a:bodyPr>
          <a:lstStyle/>
          <a:p>
            <a:pPr algn="ctr"/>
            <a:r>
              <a:rPr lang="en-US" sz="2400" b="1" dirty="0">
                <a:solidFill>
                  <a:srgbClr val="FF0000"/>
                </a:solidFill>
                <a:effectLst>
                  <a:outerShdw blurRad="50800" dist="38100" dir="2700000" algn="tl" rotWithShape="0">
                    <a:srgbClr val="000000">
                      <a:alpha val="43000"/>
                    </a:srgbClr>
                  </a:outerShdw>
                </a:effectLst>
              </a:rPr>
              <a:t>A Magnetic Confinement scheme sustainable by permanent magnets?</a:t>
            </a:r>
            <a:endParaRPr lang="en-US" sz="2400" dirty="0"/>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2786342178"/>
      </p:ext>
    </p:extLst>
  </p:cSld>
  <p:clrMapOvr>
    <a:masterClrMapping/>
  </p:clrMapOvr>
</p:sld>
</file>

<file path=ppt/slides/slide3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 name="Picture 1"/>
          <p:cNvPicPr/>
          <p:nvPr/>
        </p:nvPicPr>
        <p:blipFill>
          <a:blip r:embed="rId2" cstate="print">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tretch>
            <a:fillRect/>
          </a:stretch>
        </p:blipFill>
        <p:spPr bwMode="auto">
          <a:xfrm>
            <a:off x="1066800" y="685800"/>
            <a:ext cx="6699067" cy="4495800"/>
          </a:xfrm>
          <a:prstGeom prst="rect">
            <a:avLst/>
          </a:prstGeom>
          <a:noFill/>
          <a:ln>
            <a:noFill/>
          </a:ln>
        </p:spPr>
      </p:pic>
      <p:sp>
        <p:nvSpPr>
          <p:cNvPr id="3" name="Rectangle 2"/>
          <p:cNvSpPr/>
          <p:nvPr/>
        </p:nvSpPr>
        <p:spPr>
          <a:xfrm>
            <a:off x="1066800" y="5193939"/>
            <a:ext cx="6551986" cy="307777"/>
          </a:xfrm>
          <a:prstGeom prst="rect">
            <a:avLst/>
          </a:prstGeom>
        </p:spPr>
        <p:txBody>
          <a:bodyPr wrap="none">
            <a:spAutoFit/>
          </a:bodyPr>
          <a:lstStyle/>
          <a:p>
            <a:r>
              <a:rPr lang="en-US" sz="1400" b="1" dirty="0">
                <a:latin typeface="Lora" panose="02000503000000020004" pitchFamily="2" charset="0"/>
              </a:rPr>
              <a:t>#1219, </a:t>
            </a:r>
            <a:r>
              <a:rPr lang="en-US" sz="1400" b="1" dirty="0">
                <a:solidFill>
                  <a:srgbClr val="FF0000"/>
                </a:solidFill>
                <a:latin typeface="Lora" panose="02000503000000020004" pitchFamily="2" charset="0"/>
              </a:rPr>
              <a:t>10 kA Hydrogen, H</a:t>
            </a:r>
            <a:r>
              <a:rPr lang="el-GR" sz="1400" b="1" dirty="0">
                <a:solidFill>
                  <a:srgbClr val="FF0000"/>
                </a:solidFill>
                <a:latin typeface="Lora" panose="02000503000000020004" pitchFamily="2" charset="0"/>
              </a:rPr>
              <a:t>α</a:t>
            </a:r>
            <a:r>
              <a:rPr lang="en-US" sz="1400" b="1" dirty="0">
                <a:solidFill>
                  <a:srgbClr val="FF0000"/>
                </a:solidFill>
                <a:latin typeface="Lora" panose="02000503000000020004" pitchFamily="2" charset="0"/>
              </a:rPr>
              <a:t> filter, </a:t>
            </a:r>
            <a:r>
              <a:rPr lang="en-US" sz="1400" b="1" dirty="0">
                <a:solidFill>
                  <a:schemeClr val="accent5">
                    <a:lumMod val="75000"/>
                  </a:schemeClr>
                </a:solidFill>
                <a:latin typeface="Lora" panose="02000503000000020004" pitchFamily="2" charset="0"/>
              </a:rPr>
              <a:t>but shown by cold-warm color involution</a:t>
            </a:r>
          </a:p>
        </p:txBody>
      </p:sp>
      <mc:AlternateContent>
        <mc:Choice xmlns:mv="urn:schemas-microsoft-com:mac:vml" xmlns:mc="http://schemas.openxmlformats.org/markup-compatibility/2006" xmlns:a14="http://schemas.microsoft.com/office/drawing/2010/main" xmlns:p="http://schemas.openxmlformats.org/presentationml/2006/main" xmlns:r="http://schemas.openxmlformats.org/officeDocument/2006/relationships" xmlns:a="http://schemas.openxmlformats.org/drawingml/2006/main" xmlns="" Requires="a14">
          <p:sp>
            <p:nvSpPr>
              <p:cNvPr id="4" name="TextBox 3"/>
              <p:cNvSpPr txBox="1"/>
              <p:nvPr/>
            </p:nvSpPr>
            <p:spPr>
              <a:xfrm>
                <a:off x="794657" y="5562600"/>
                <a:ext cx="7997921" cy="1133772"/>
              </a:xfrm>
              <a:prstGeom prst="rect">
                <a:avLst/>
              </a:prstGeom>
              <a:noFill/>
            </p:spPr>
            <p:txBody>
              <a:bodyPr wrap="square" rtlCol="0">
                <a:spAutoFit/>
              </a:bodyPr>
              <a:lstStyle/>
              <a:p>
                <a:r>
                  <a:rPr lang="en-US" b="1"/>
                  <a:t>The confined toroidal current flowing inside the torus persistence longer than </a:t>
                </a:r>
              </a:p>
              <a:p>
                <a:r>
                  <a:rPr lang="en-US" b="1"/>
                  <a:t>the current flowing between electrodes: the torus in the last ms is kink unstable: </a:t>
                </a:r>
                <a14:m>
                  <m:oMath xmlns:m="http://schemas.openxmlformats.org/officeDocument/2006/math">
                    <m:f>
                      <m:fPr>
                        <m:ctrlPr>
                          <a:rPr lang="en-US" b="1" i="1" smtClean="0">
                            <a:latin typeface="Cambria Math" panose="02040503050406030204" pitchFamily="18" charset="0"/>
                          </a:rPr>
                        </m:ctrlPr>
                      </m:fPr>
                      <m:num>
                        <m:r>
                          <m:rPr>
                            <m:nor/>
                          </m:rPr>
                          <a:rPr lang="en-US" b="1"/>
                          <m:t>torus</m:t>
                        </m:r>
                        <m:r>
                          <m:rPr>
                            <m:nor/>
                          </m:rPr>
                          <a:rPr lang="en-US" b="1"/>
                          <m:t> </m:t>
                        </m:r>
                        <m:r>
                          <m:rPr>
                            <m:nor/>
                          </m:rPr>
                          <a:rPr lang="en-US" b="1"/>
                          <m:t>poloidal</m:t>
                        </m:r>
                        <m:r>
                          <m:rPr>
                            <m:nor/>
                          </m:rPr>
                          <a:rPr lang="en-US" b="1"/>
                          <m:t> </m:t>
                        </m:r>
                        <m:r>
                          <m:rPr>
                            <m:nor/>
                          </m:rPr>
                          <a:rPr lang="en-US" b="1"/>
                          <m:t>field</m:t>
                        </m:r>
                      </m:num>
                      <m:den>
                        <m:r>
                          <m:rPr>
                            <m:nor/>
                          </m:rPr>
                          <a:rPr lang="en-US" b="1"/>
                          <m:t>torus</m:t>
                        </m:r>
                        <m:r>
                          <m:rPr>
                            <m:nor/>
                          </m:rPr>
                          <a:rPr lang="en-US" b="1"/>
                          <m:t> </m:t>
                        </m:r>
                        <m:r>
                          <m:rPr>
                            <m:nor/>
                          </m:rPr>
                          <a:rPr lang="en-US" b="1"/>
                          <m:t>toroidal</m:t>
                        </m:r>
                        <m:r>
                          <m:rPr>
                            <m:nor/>
                          </m:rPr>
                          <a:rPr lang="en-US" b="1"/>
                          <m:t> </m:t>
                        </m:r>
                        <m:r>
                          <m:rPr>
                            <m:nor/>
                          </m:rPr>
                          <a:rPr lang="en-US" b="1"/>
                          <m:t>field</m:t>
                        </m:r>
                      </m:den>
                    </m:f>
                  </m:oMath>
                </a14:m>
                <a:r>
                  <a:rPr lang="en-US" b="1"/>
                  <a:t>  =  </a:t>
                </a:r>
                <a14:m>
                  <m:oMath xmlns:m="http://schemas.openxmlformats.org/officeDocument/2006/math">
                    <m:f>
                      <m:fPr>
                        <m:ctrlPr>
                          <a:rPr lang="en-US" b="1" i="1" smtClean="0">
                            <a:latin typeface="Cambria Math" panose="02040503050406030204" pitchFamily="18" charset="0"/>
                          </a:rPr>
                        </m:ctrlPr>
                      </m:fPr>
                      <m:num>
                        <m:r>
                          <m:rPr>
                            <m:nor/>
                          </m:rPr>
                          <a:rPr lang="en-US" b="1"/>
                          <m:t>toroidal</m:t>
                        </m:r>
                        <m:r>
                          <m:rPr>
                            <m:nor/>
                          </m:rPr>
                          <a:rPr lang="en-US" b="1"/>
                          <m:t> </m:t>
                        </m:r>
                        <m:r>
                          <m:rPr>
                            <m:nor/>
                          </m:rPr>
                          <a:rPr lang="en-US" b="1"/>
                          <m:t>confined</m:t>
                        </m:r>
                        <m:r>
                          <m:rPr>
                            <m:nor/>
                          </m:rPr>
                          <a:rPr lang="en-US" b="1"/>
                          <m:t> </m:t>
                        </m:r>
                        <m:r>
                          <m:rPr>
                            <m:nor/>
                          </m:rPr>
                          <a:rPr lang="en-US" b="1"/>
                          <m:t>current</m:t>
                        </m:r>
                      </m:num>
                      <m:den>
                        <m:r>
                          <m:rPr>
                            <m:nor/>
                          </m:rPr>
                          <a:rPr lang="en-US" b="1"/>
                          <m:t>Plasma</m:t>
                        </m:r>
                        <m:r>
                          <m:rPr>
                            <m:nor/>
                          </m:rPr>
                          <a:rPr lang="en-US" b="1"/>
                          <m:t>−</m:t>
                        </m:r>
                        <m:r>
                          <m:rPr>
                            <m:nor/>
                          </m:rPr>
                          <a:rPr lang="en-US" b="1"/>
                          <m:t>Centerpost</m:t>
                        </m:r>
                        <m:r>
                          <m:rPr>
                            <m:nor/>
                          </m:rPr>
                          <a:rPr lang="en-US" b="1"/>
                          <m:t> </m:t>
                        </m:r>
                        <m:r>
                          <m:rPr>
                            <m:nor/>
                          </m:rPr>
                          <a:rPr lang="en-US" b="1"/>
                          <m:t>current</m:t>
                        </m:r>
                      </m:den>
                    </m:f>
                  </m:oMath>
                </a14:m>
                <a:r>
                  <a:rPr lang="en-US" b="1"/>
                  <a:t>  becomes too large</a:t>
                </a:r>
              </a:p>
            </p:txBody>
          </p:sp>
        </mc:Choice>
        <mc:Fallback>
          <p:sp>
            <p:nvSpPr>
              <p:cNvPr id="4" name="TextBox 3"/>
              <p:cNvSpPr txBox="1">
                <a:spLocks noRot="1" noChangeAspect="1" noMove="1" noResize="1" noEditPoints="1" noAdjustHandles="1" noChangeArrowheads="1" noChangeShapeType="1" noTextEdit="1"/>
              </p:cNvSpPr>
              <p:nvPr/>
            </p:nvSpPr>
            <p:spPr>
              <a:xfrm>
                <a:off x="794657" y="5562600"/>
                <a:ext cx="7997921" cy="1133772"/>
              </a:xfrm>
              <a:prstGeom prst="rect">
                <a:avLst/>
              </a:prstGeom>
              <a:blipFill rotWithShape="1">
                <a:blip r:embed="rId3"/>
                <a:stretch>
                  <a:fillRect l="-610" t="-2703"/>
                </a:stretch>
              </a:blipFill>
            </p:spPr>
            <p:txBody>
              <a:bodyPr/>
              <a:lstStyle/>
              <a:p>
                <a:r>
                  <a:rPr lang="en-US">
                    <a:noFill/>
                  </a:rPr>
                  <a:t> </a:t>
                </a:r>
              </a:p>
            </p:txBody>
          </p:sp>
        </mc:Fallback>
      </mc:AlternateContent>
      <p:sp>
        <p:nvSpPr>
          <p:cNvPr id="5" name="TextBox 12"/>
          <p:cNvSpPr txBox="1">
            <a:spLocks noChangeArrowheads="1"/>
          </p:cNvSpPr>
          <p:nvPr/>
        </p:nvSpPr>
        <p:spPr bwMode="auto">
          <a:xfrm>
            <a:off x="143565" y="37275"/>
            <a:ext cx="5038035" cy="523220"/>
          </a:xfrm>
          <a:prstGeom prst="rect">
            <a:avLst/>
          </a:prstGeom>
          <a:noFill/>
          <a:ln w="9525">
            <a:noFill/>
            <a:miter lim="800000"/>
            <a:headEnd/>
            <a:tailEnd/>
          </a:ln>
        </p:spPr>
        <p:txBody>
          <a:bodyPr wrap="square">
            <a:spAutoFit/>
          </a:bodyPr>
          <a:lstStyle/>
          <a:p>
            <a:pPr>
              <a:defRPr/>
            </a:pPr>
            <a:r>
              <a:rPr lang="en-US" sz="2800" b="1" dirty="0">
                <a:solidFill>
                  <a:schemeClr val="accent5">
                    <a:lumMod val="75000"/>
                  </a:schemeClr>
                </a:solidFill>
                <a:effectLst>
                  <a:outerShdw blurRad="50800" dist="38100" dir="2700000" algn="tl" rotWithShape="0">
                    <a:srgbClr val="000000">
                      <a:alpha val="43000"/>
                    </a:srgbClr>
                  </a:outerShdw>
                </a:effectLst>
                <a:latin typeface="Lora" panose="02000503000000020004" pitchFamily="2" charset="0"/>
                <a:ea typeface="ＭＳ Ｐゴシック" pitchFamily="34" charset="-128"/>
              </a:rPr>
              <a:t>Toroidal current is confined </a:t>
            </a:r>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1859389544"/>
      </p:ext>
    </p:extLst>
  </p:cSld>
  <p:clrMapOvr>
    <a:masterClrMapping/>
  </p:clrMapOvr>
</p:sld>
</file>

<file path=ppt/slides/slide3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 name="Picture 1"/>
          <p:cNvPicPr/>
          <p:nvPr/>
        </p:nvPicPr>
        <p:blipFill>
          <a:blip r:embed="rId2" cstate="print">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tretch>
            <a:fillRect/>
          </a:stretch>
        </p:blipFill>
        <p:spPr>
          <a:xfrm>
            <a:off x="304800" y="1451800"/>
            <a:ext cx="2133600" cy="3818255"/>
          </a:xfrm>
          <a:prstGeom prst="rect">
            <a:avLst/>
          </a:prstGeom>
        </p:spPr>
      </p:pic>
      <p:pic>
        <p:nvPicPr>
          <p:cNvPr id="3" name="Picture 2"/>
          <p:cNvPicPr/>
          <p:nvPr/>
        </p:nvPicPr>
        <p:blipFill>
          <a:blip r:embed="rId3" cstate="print">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tretch>
            <a:fillRect/>
          </a:stretch>
        </p:blipFill>
        <p:spPr>
          <a:xfrm>
            <a:off x="3360849" y="1307655"/>
            <a:ext cx="2247979" cy="4054609"/>
          </a:xfrm>
          <a:prstGeom prst="rect">
            <a:avLst/>
          </a:prstGeom>
        </p:spPr>
      </p:pic>
      <p:pic>
        <p:nvPicPr>
          <p:cNvPr id="4" name="Picture 3"/>
          <p:cNvPicPr/>
          <p:nvPr/>
        </p:nvPicPr>
        <p:blipFill>
          <a:blip r:embed="rId4" cstate="print">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tretch>
            <a:fillRect/>
          </a:stretch>
        </p:blipFill>
        <p:spPr>
          <a:xfrm>
            <a:off x="6553200" y="1337502"/>
            <a:ext cx="2209800" cy="4033229"/>
          </a:xfrm>
          <a:prstGeom prst="rect">
            <a:avLst/>
          </a:prstGeom>
        </p:spPr>
      </p:pic>
      <p:sp>
        <p:nvSpPr>
          <p:cNvPr id="7" name="TextBox 6"/>
          <p:cNvSpPr txBox="1"/>
          <p:nvPr/>
        </p:nvSpPr>
        <p:spPr>
          <a:xfrm>
            <a:off x="304800" y="4508055"/>
            <a:ext cx="720069" cy="307777"/>
          </a:xfrm>
          <a:prstGeom prst="rect">
            <a:avLst/>
          </a:prstGeom>
          <a:noFill/>
        </p:spPr>
        <p:txBody>
          <a:bodyPr wrap="none" rtlCol="0">
            <a:spAutoFit/>
          </a:bodyPr>
          <a:lstStyle/>
          <a:p>
            <a:r>
              <a:rPr lang="en-US" sz="1400" b="1">
                <a:solidFill>
                  <a:schemeClr val="bg1"/>
                </a:solidFill>
                <a:latin typeface="Lora" panose="02000503000000020004" pitchFamily="2" charset="0"/>
              </a:rPr>
              <a:t>#1202</a:t>
            </a:r>
          </a:p>
        </p:txBody>
      </p:sp>
      <p:sp>
        <p:nvSpPr>
          <p:cNvPr id="9" name="Rectangle 8"/>
          <p:cNvSpPr/>
          <p:nvPr/>
        </p:nvSpPr>
        <p:spPr>
          <a:xfrm>
            <a:off x="457200" y="609600"/>
            <a:ext cx="8229600" cy="646331"/>
          </a:xfrm>
          <a:prstGeom prst="rect">
            <a:avLst/>
          </a:prstGeom>
        </p:spPr>
        <p:txBody>
          <a:bodyPr wrap="square">
            <a:spAutoFit/>
          </a:bodyPr>
          <a:lstStyle/>
          <a:p>
            <a:r>
              <a:rPr lang="en-US" b="1">
                <a:latin typeface="Lora" panose="02000503000000020004" pitchFamily="2" charset="0"/>
              </a:rPr>
              <a:t>Tori are limited by a magnetic separatrix with 2 conical divertor fans. </a:t>
            </a:r>
          </a:p>
          <a:p>
            <a:r>
              <a:rPr lang="en-US" b="1">
                <a:latin typeface="Lora" panose="02000503000000020004" pitchFamily="2" charset="0"/>
              </a:rPr>
              <a:t>In Hydrogen the lower (cathodic) divertor fan divertor is dominant </a:t>
            </a:r>
          </a:p>
        </p:txBody>
      </p:sp>
      <p:sp>
        <p:nvSpPr>
          <p:cNvPr id="10" name="TextBox 9"/>
          <p:cNvSpPr txBox="1"/>
          <p:nvPr/>
        </p:nvSpPr>
        <p:spPr>
          <a:xfrm>
            <a:off x="3276600" y="4511032"/>
            <a:ext cx="726481" cy="307777"/>
          </a:xfrm>
          <a:prstGeom prst="rect">
            <a:avLst/>
          </a:prstGeom>
          <a:noFill/>
        </p:spPr>
        <p:txBody>
          <a:bodyPr wrap="none" rtlCol="0">
            <a:spAutoFit/>
          </a:bodyPr>
          <a:lstStyle/>
          <a:p>
            <a:r>
              <a:rPr lang="en-US" sz="1400" b="1">
                <a:solidFill>
                  <a:schemeClr val="bg1"/>
                </a:solidFill>
                <a:latin typeface="Lora" panose="02000503000000020004" pitchFamily="2" charset="0"/>
              </a:rPr>
              <a:t>#1280</a:t>
            </a:r>
          </a:p>
        </p:txBody>
      </p:sp>
      <p:sp>
        <p:nvSpPr>
          <p:cNvPr id="11" name="TextBox 10"/>
          <p:cNvSpPr txBox="1"/>
          <p:nvPr/>
        </p:nvSpPr>
        <p:spPr>
          <a:xfrm>
            <a:off x="6553200" y="4511032"/>
            <a:ext cx="726481" cy="307777"/>
          </a:xfrm>
          <a:prstGeom prst="rect">
            <a:avLst/>
          </a:prstGeom>
          <a:noFill/>
        </p:spPr>
        <p:txBody>
          <a:bodyPr wrap="none" rtlCol="0">
            <a:spAutoFit/>
          </a:bodyPr>
          <a:lstStyle/>
          <a:p>
            <a:r>
              <a:rPr lang="en-US" sz="1400" b="1">
                <a:solidFill>
                  <a:schemeClr val="bg1"/>
                </a:solidFill>
                <a:latin typeface="Lora" panose="02000503000000020004" pitchFamily="2" charset="0"/>
              </a:rPr>
              <a:t>#1280</a:t>
            </a:r>
          </a:p>
        </p:txBody>
      </p:sp>
      <p:sp>
        <p:nvSpPr>
          <p:cNvPr id="12" name="TextBox 11"/>
          <p:cNvSpPr txBox="1"/>
          <p:nvPr/>
        </p:nvSpPr>
        <p:spPr>
          <a:xfrm>
            <a:off x="0" y="5362264"/>
            <a:ext cx="2759602" cy="830997"/>
          </a:xfrm>
          <a:prstGeom prst="rect">
            <a:avLst/>
          </a:prstGeom>
          <a:noFill/>
        </p:spPr>
        <p:txBody>
          <a:bodyPr wrap="none" rtlCol="0">
            <a:spAutoFit/>
          </a:bodyPr>
          <a:lstStyle/>
          <a:p>
            <a:pPr algn="ctr"/>
            <a:r>
              <a:rPr lang="en-US" sz="1600" b="1">
                <a:latin typeface="Lora" panose="02000503000000020004" pitchFamily="2" charset="0"/>
              </a:rPr>
              <a:t>lower divertor with lower </a:t>
            </a:r>
          </a:p>
          <a:p>
            <a:pPr algn="ctr"/>
            <a:r>
              <a:rPr lang="en-US" sz="1600" b="1">
                <a:latin typeface="Lora" panose="02000503000000020004" pitchFamily="2" charset="0"/>
              </a:rPr>
              <a:t>polycarbonate diaphragm</a:t>
            </a:r>
          </a:p>
          <a:p>
            <a:pPr algn="ctr"/>
            <a:r>
              <a:rPr lang="en-US" sz="1600" b="1">
                <a:latin typeface="Lora" panose="02000503000000020004" pitchFamily="2" charset="0"/>
              </a:rPr>
              <a:t>(April 2018)</a:t>
            </a:r>
          </a:p>
        </p:txBody>
      </p:sp>
      <p:sp>
        <p:nvSpPr>
          <p:cNvPr id="13" name="TextBox 12"/>
          <p:cNvSpPr txBox="1"/>
          <p:nvPr/>
        </p:nvSpPr>
        <p:spPr>
          <a:xfrm>
            <a:off x="3124200" y="5373150"/>
            <a:ext cx="2759602" cy="830997"/>
          </a:xfrm>
          <a:prstGeom prst="rect">
            <a:avLst/>
          </a:prstGeom>
          <a:noFill/>
        </p:spPr>
        <p:txBody>
          <a:bodyPr wrap="none" rtlCol="0">
            <a:spAutoFit/>
          </a:bodyPr>
          <a:lstStyle/>
          <a:p>
            <a:pPr algn="ctr"/>
            <a:r>
              <a:rPr lang="en-US" sz="1600" b="1">
                <a:latin typeface="Lora" panose="02000503000000020004" pitchFamily="2" charset="0"/>
              </a:rPr>
              <a:t>lower divertor with lower </a:t>
            </a:r>
          </a:p>
          <a:p>
            <a:pPr algn="ctr"/>
            <a:r>
              <a:rPr lang="en-US" sz="1600" b="1">
                <a:latin typeface="Lora" panose="02000503000000020004" pitchFamily="2" charset="0"/>
              </a:rPr>
              <a:t>AISI304 divertor plate</a:t>
            </a:r>
          </a:p>
          <a:p>
            <a:pPr algn="ctr"/>
            <a:r>
              <a:rPr lang="en-US" sz="1600" b="1">
                <a:latin typeface="Lora" panose="02000503000000020004" pitchFamily="2" charset="0"/>
              </a:rPr>
              <a:t>(July 2018)</a:t>
            </a:r>
          </a:p>
        </p:txBody>
      </p:sp>
      <p:sp>
        <p:nvSpPr>
          <p:cNvPr id="14" name="TextBox 13"/>
          <p:cNvSpPr txBox="1"/>
          <p:nvPr/>
        </p:nvSpPr>
        <p:spPr>
          <a:xfrm>
            <a:off x="5924721" y="5325070"/>
            <a:ext cx="3219279" cy="830997"/>
          </a:xfrm>
          <a:prstGeom prst="rect">
            <a:avLst/>
          </a:prstGeom>
          <a:noFill/>
        </p:spPr>
        <p:txBody>
          <a:bodyPr wrap="none" rtlCol="0">
            <a:spAutoFit/>
          </a:bodyPr>
          <a:lstStyle/>
          <a:p>
            <a:pPr algn="r"/>
            <a:r>
              <a:rPr lang="en-US" sz="1600" b="1">
                <a:latin typeface="Lora" panose="02000503000000020004" pitchFamily="2" charset="0"/>
              </a:rPr>
              <a:t>fitting the distance  between </a:t>
            </a:r>
          </a:p>
          <a:p>
            <a:pPr algn="r"/>
            <a:r>
              <a:rPr lang="en-US" sz="1600" b="1">
                <a:latin typeface="Lora" panose="02000503000000020004" pitchFamily="2" charset="0"/>
              </a:rPr>
              <a:t>the 2 X-points of the divertor: </a:t>
            </a:r>
          </a:p>
          <a:p>
            <a:pPr algn="r"/>
            <a:r>
              <a:rPr lang="en-US" sz="1600" b="1">
                <a:latin typeface="Lora" panose="02000503000000020004" pitchFamily="2" charset="0"/>
              </a:rPr>
              <a:t>I</a:t>
            </a:r>
            <a:r>
              <a:rPr lang="en-US" sz="1600" b="1" baseline="-25000">
                <a:latin typeface="Lora" panose="02000503000000020004" pitchFamily="2" charset="0"/>
              </a:rPr>
              <a:t>ST</a:t>
            </a:r>
            <a:r>
              <a:rPr lang="en-US" sz="1600" b="1">
                <a:latin typeface="Lora" panose="02000503000000020004" pitchFamily="2" charset="0"/>
              </a:rPr>
              <a:t>=7 kA in the Hydrogen-torus</a:t>
            </a:r>
          </a:p>
        </p:txBody>
      </p:sp>
      <p:sp>
        <p:nvSpPr>
          <p:cNvPr id="15" name="TextBox 12"/>
          <p:cNvSpPr txBox="1">
            <a:spLocks noChangeArrowheads="1"/>
          </p:cNvSpPr>
          <p:nvPr/>
        </p:nvSpPr>
        <p:spPr bwMode="auto">
          <a:xfrm>
            <a:off x="143564" y="37275"/>
            <a:ext cx="8771835" cy="523220"/>
          </a:xfrm>
          <a:prstGeom prst="rect">
            <a:avLst/>
          </a:prstGeom>
          <a:noFill/>
          <a:ln w="9525">
            <a:noFill/>
            <a:miter lim="800000"/>
            <a:headEnd/>
            <a:tailEnd/>
          </a:ln>
        </p:spPr>
        <p:txBody>
          <a:bodyPr wrap="square">
            <a:spAutoFit/>
          </a:bodyPr>
          <a:lstStyle/>
          <a:p>
            <a:pPr>
              <a:defRPr/>
            </a:pPr>
            <a:r>
              <a:rPr lang="en-US" sz="2800" b="1" dirty="0">
                <a:solidFill>
                  <a:srgbClr val="FF33CC"/>
                </a:solidFill>
                <a:effectLst>
                  <a:outerShdw blurRad="50800" dist="38100" dir="2700000" algn="tl" rotWithShape="0">
                    <a:srgbClr val="000000">
                      <a:alpha val="43000"/>
                    </a:srgbClr>
                  </a:outerShdw>
                </a:effectLst>
                <a:latin typeface="Lora" panose="02000503000000020004" pitchFamily="2" charset="0"/>
                <a:ea typeface="ＭＳ Ｐゴシック" pitchFamily="34" charset="-128"/>
              </a:rPr>
              <a:t>The dominance of the lower (cathode) </a:t>
            </a:r>
            <a:r>
              <a:rPr lang="en-US" sz="2800" b="1" dirty="0" err="1">
                <a:solidFill>
                  <a:srgbClr val="FF33CC"/>
                </a:solidFill>
                <a:effectLst>
                  <a:outerShdw blurRad="50800" dist="38100" dir="2700000" algn="tl" rotWithShape="0">
                    <a:srgbClr val="000000">
                      <a:alpha val="43000"/>
                    </a:srgbClr>
                  </a:outerShdw>
                </a:effectLst>
                <a:latin typeface="Lora" panose="02000503000000020004" pitchFamily="2" charset="0"/>
                <a:ea typeface="ＭＳ Ｐゴシック" pitchFamily="34" charset="-128"/>
              </a:rPr>
              <a:t>divertor</a:t>
            </a:r>
            <a:r>
              <a:rPr lang="en-US" sz="2800" b="1" dirty="0">
                <a:solidFill>
                  <a:srgbClr val="FF33CC"/>
                </a:solidFill>
                <a:effectLst>
                  <a:outerShdw blurRad="50800" dist="38100" dir="2700000" algn="tl" rotWithShape="0">
                    <a:srgbClr val="000000">
                      <a:alpha val="43000"/>
                    </a:srgbClr>
                  </a:outerShdw>
                </a:effectLst>
                <a:latin typeface="Lora" panose="02000503000000020004" pitchFamily="2" charset="0"/>
                <a:ea typeface="ＭＳ Ｐゴシック" pitchFamily="34" charset="-128"/>
              </a:rPr>
              <a:t> fan</a:t>
            </a:r>
          </a:p>
        </p:txBody>
      </p:sp>
      <p:sp>
        <p:nvSpPr>
          <p:cNvPr id="5" name="TextBox 4">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3B97A004-583F-D849-9F6D-8202318E25A7}"/>
              </a:ext>
            </a:extLst>
          </p:cNvPr>
          <p:cNvSpPr txBox="1"/>
          <p:nvPr/>
        </p:nvSpPr>
        <p:spPr>
          <a:xfrm>
            <a:off x="700948" y="6274351"/>
            <a:ext cx="7757252" cy="400110"/>
          </a:xfrm>
          <a:prstGeom prst="rect">
            <a:avLst/>
          </a:prstGeom>
          <a:noFill/>
        </p:spPr>
        <p:txBody>
          <a:bodyPr wrap="none" rtlCol="0">
            <a:spAutoFit/>
          </a:bodyPr>
          <a:lstStyle/>
          <a:p>
            <a:r>
              <a:rPr lang="it-IT" sz="2000" b="1" dirty="0" err="1">
                <a:solidFill>
                  <a:srgbClr val="FF33CC"/>
                </a:solidFill>
              </a:rPr>
              <a:t>Indeed</a:t>
            </a:r>
            <a:r>
              <a:rPr lang="it-IT" sz="2000" b="1" dirty="0">
                <a:solidFill>
                  <a:srgbClr val="FF33CC"/>
                </a:solidFill>
              </a:rPr>
              <a:t> </a:t>
            </a:r>
            <a:r>
              <a:rPr lang="it-IT" sz="2000" b="1" dirty="0" err="1">
                <a:solidFill>
                  <a:srgbClr val="FF33CC"/>
                </a:solidFill>
              </a:rPr>
              <a:t>caused</a:t>
            </a:r>
            <a:r>
              <a:rPr lang="it-IT" sz="2000" b="1" dirty="0">
                <a:solidFill>
                  <a:srgbClr val="FF33CC"/>
                </a:solidFill>
              </a:rPr>
              <a:t> by </a:t>
            </a:r>
            <a:r>
              <a:rPr lang="it-IT" sz="2000" b="1" dirty="0" err="1">
                <a:solidFill>
                  <a:srgbClr val="FF33CC"/>
                </a:solidFill>
              </a:rPr>
              <a:t>deterioration</a:t>
            </a:r>
            <a:r>
              <a:rPr lang="it-IT" sz="2000" b="1" dirty="0">
                <a:solidFill>
                  <a:srgbClr val="FF33CC"/>
                </a:solidFill>
              </a:rPr>
              <a:t> of </a:t>
            </a:r>
            <a:r>
              <a:rPr lang="it-IT" sz="2000" b="1" dirty="0" err="1">
                <a:solidFill>
                  <a:srgbClr val="FF33CC"/>
                </a:solidFill>
              </a:rPr>
              <a:t>cathode</a:t>
            </a:r>
            <a:r>
              <a:rPr lang="it-IT" sz="2000" b="1" dirty="0">
                <a:solidFill>
                  <a:srgbClr val="FF33CC"/>
                </a:solidFill>
              </a:rPr>
              <a:t>, </a:t>
            </a:r>
            <a:r>
              <a:rPr lang="it-IT" sz="2000" b="1" dirty="0" err="1">
                <a:solidFill>
                  <a:srgbClr val="FF33CC"/>
                </a:solidFill>
              </a:rPr>
              <a:t>will</a:t>
            </a:r>
            <a:r>
              <a:rPr lang="it-IT" sz="2000" b="1" dirty="0">
                <a:solidFill>
                  <a:srgbClr val="FF33CC"/>
                </a:solidFill>
              </a:rPr>
              <a:t> be </a:t>
            </a:r>
            <a:r>
              <a:rPr lang="it-IT" sz="2000" b="1" dirty="0" err="1">
                <a:solidFill>
                  <a:srgbClr val="FF33CC"/>
                </a:solidFill>
              </a:rPr>
              <a:t>cured</a:t>
            </a:r>
            <a:r>
              <a:rPr lang="it-IT" sz="2000" b="1" dirty="0">
                <a:solidFill>
                  <a:srgbClr val="FF33CC"/>
                </a:solidFill>
              </a:rPr>
              <a:t> in Spring 2019</a:t>
            </a:r>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3030088476"/>
      </p:ext>
    </p:extLst>
  </p:cSld>
  <p:clrMapOvr>
    <a:masterClrMapping/>
  </p:clrMapOvr>
</p:sld>
</file>

<file path=ppt/slides/slide3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 name="Picture 1"/>
          <p:cNvPicPr/>
          <p:nvPr/>
        </p:nvPicPr>
        <p:blipFill>
          <a:blip r:embed="rId3" cstate="print">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tretch>
            <a:fillRect/>
          </a:stretch>
        </p:blipFill>
        <p:spPr>
          <a:xfrm>
            <a:off x="76200" y="899652"/>
            <a:ext cx="5105400" cy="3062748"/>
          </a:xfrm>
          <a:prstGeom prst="rect">
            <a:avLst/>
          </a:prstGeom>
        </p:spPr>
      </p:pic>
      <p:sp>
        <p:nvSpPr>
          <p:cNvPr id="4" name="Rectangle 3"/>
          <p:cNvSpPr/>
          <p:nvPr/>
        </p:nvSpPr>
        <p:spPr>
          <a:xfrm>
            <a:off x="2133600" y="606623"/>
            <a:ext cx="3113160" cy="307777"/>
          </a:xfrm>
          <a:prstGeom prst="rect">
            <a:avLst/>
          </a:prstGeom>
        </p:spPr>
        <p:txBody>
          <a:bodyPr wrap="none">
            <a:spAutoFit/>
          </a:bodyPr>
          <a:lstStyle/>
          <a:p>
            <a:r>
              <a:rPr lang="en-US" sz="1400" b="1">
                <a:latin typeface="Lora" panose="02000503000000020004" pitchFamily="2" charset="0"/>
              </a:rPr>
              <a:t>#1280 with AISI340 divertor plate</a:t>
            </a:r>
          </a:p>
        </p:txBody>
      </p:sp>
      <p:pic>
        <p:nvPicPr>
          <p:cNvPr id="3" name="Shot1280Overall_New.wmv">
            <a:hlinkClick r:id="" action="ppaction://media"/>
          </p:cNvPr>
          <p:cNvPicPr/>
          <p:nvPr>
            <a:videoFile r:link="rId1"/>
            <p:extLst>
              <p:ext uri="{DAA4B4D4-6D71-4841-9C94-3DE7FCFB9230}">
                <p14:media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r:embed="rId4"/>
              </p:ext>
            </p:extLst>
          </p:nvPr>
        </p:nvPicPr>
        <p:blipFill>
          <a:blip r:embed="rId5"/>
          <a:stretch>
            <a:fillRect/>
          </a:stretch>
        </p:blipFill>
        <p:spPr>
          <a:xfrm>
            <a:off x="5717978" y="749273"/>
            <a:ext cx="3352800" cy="6032527"/>
          </a:xfrm>
          <a:prstGeom prst="rect">
            <a:avLst/>
          </a:prstGeom>
        </p:spPr>
      </p:pic>
      <p:sp>
        <p:nvSpPr>
          <p:cNvPr id="5" name="TextBox 4"/>
          <p:cNvSpPr txBox="1"/>
          <p:nvPr/>
        </p:nvSpPr>
        <p:spPr>
          <a:xfrm>
            <a:off x="0" y="4012049"/>
            <a:ext cx="5324983" cy="1169551"/>
          </a:xfrm>
          <a:prstGeom prst="rect">
            <a:avLst/>
          </a:prstGeom>
          <a:noFill/>
        </p:spPr>
        <p:txBody>
          <a:bodyPr wrap="none" rtlCol="0">
            <a:spAutoFit/>
          </a:bodyPr>
          <a:lstStyle/>
          <a:p>
            <a:pPr algn="r"/>
            <a:r>
              <a:rPr lang="en-US" dirty="0">
                <a:latin typeface="Lora" panose="02000503000000020004" pitchFamily="2" charset="0"/>
              </a:rPr>
              <a:t>break-down ~ 360 V with torus </a:t>
            </a:r>
            <a:r>
              <a:rPr lang="en-US" sz="1600" i="1" dirty="0">
                <a:latin typeface="Lora" panose="02000503000000020004" pitchFamily="2" charset="0"/>
              </a:rPr>
              <a:t>(320 V without)</a:t>
            </a:r>
            <a:endParaRPr lang="en-US" sz="1600" b="1" i="1" dirty="0">
              <a:latin typeface="Lora" panose="02000503000000020004" pitchFamily="2" charset="0"/>
            </a:endParaRPr>
          </a:p>
          <a:p>
            <a:pPr algn="r"/>
            <a:r>
              <a:rPr lang="en-US" dirty="0">
                <a:latin typeface="Lora" panose="02000503000000020004" pitchFamily="2" charset="0"/>
              </a:rPr>
              <a:t>increases up to ~ 250 V at 10 kA </a:t>
            </a:r>
            <a:r>
              <a:rPr lang="en-US" sz="1600" i="1" dirty="0">
                <a:latin typeface="Lora" panose="02000503000000020004" pitchFamily="2" charset="0"/>
              </a:rPr>
              <a:t>(220 V without)</a:t>
            </a:r>
          </a:p>
          <a:p>
            <a:pPr algn="r"/>
            <a:r>
              <a:rPr lang="en-US" b="1" i="1" dirty="0">
                <a:solidFill>
                  <a:srgbClr val="E729AD"/>
                </a:solidFill>
                <a:latin typeface="Lora" panose="02000503000000020004" pitchFamily="2" charset="0"/>
              </a:rPr>
              <a:t>Hydrogen tori have been sustained up to 0.25 sec</a:t>
            </a:r>
          </a:p>
          <a:p>
            <a:pPr algn="r"/>
            <a:r>
              <a:rPr lang="en-US" sz="1400" i="1" dirty="0">
                <a:latin typeface="Lora" panose="02000503000000020004" pitchFamily="2" charset="0"/>
              </a:rPr>
              <a:t>(to avoid damages due to spurious plasma current)</a:t>
            </a:r>
            <a:endParaRPr lang="en-US" sz="1400" b="1" i="1" dirty="0">
              <a:solidFill>
                <a:srgbClr val="E729AD"/>
              </a:solidFill>
              <a:latin typeface="Lora" panose="02000503000000020004" pitchFamily="2" charset="0"/>
            </a:endParaRPr>
          </a:p>
        </p:txBody>
      </p:sp>
      <p:sp>
        <p:nvSpPr>
          <p:cNvPr id="6" name="TextBox 12"/>
          <p:cNvSpPr txBox="1">
            <a:spLocks noChangeArrowheads="1"/>
          </p:cNvSpPr>
          <p:nvPr/>
        </p:nvSpPr>
        <p:spPr bwMode="auto">
          <a:xfrm>
            <a:off x="76200" y="37275"/>
            <a:ext cx="8991600" cy="523220"/>
          </a:xfrm>
          <a:prstGeom prst="rect">
            <a:avLst/>
          </a:prstGeom>
          <a:noFill/>
          <a:ln w="9525">
            <a:noFill/>
            <a:miter lim="800000"/>
            <a:headEnd/>
            <a:tailEnd/>
          </a:ln>
        </p:spPr>
        <p:txBody>
          <a:bodyPr wrap="square">
            <a:spAutoFit/>
          </a:bodyPr>
          <a:lstStyle/>
          <a:p>
            <a:pPr>
              <a:defRPr/>
            </a:pPr>
            <a:r>
              <a:rPr lang="en-US" sz="2800" b="1" dirty="0">
                <a:solidFill>
                  <a:srgbClr val="FF33CC"/>
                </a:solidFill>
                <a:effectLst>
                  <a:outerShdw blurRad="50800" dist="38100" dir="2700000" algn="tl" rotWithShape="0">
                    <a:srgbClr val="000000">
                      <a:alpha val="43000"/>
                    </a:srgbClr>
                  </a:outerShdw>
                </a:effectLst>
                <a:latin typeface="Lora" panose="02000503000000020004" pitchFamily="2" charset="0"/>
                <a:ea typeface="ＭＳ Ｐゴシック" pitchFamily="34" charset="-128"/>
              </a:rPr>
              <a:t>Torus persists till anode-cathode voltage is applied</a:t>
            </a:r>
          </a:p>
        </p:txBody>
      </p:sp>
      <p:sp>
        <p:nvSpPr>
          <p:cNvPr id="7" name="Rectangle 6"/>
          <p:cNvSpPr/>
          <p:nvPr/>
        </p:nvSpPr>
        <p:spPr>
          <a:xfrm>
            <a:off x="0" y="5486400"/>
            <a:ext cx="3247526" cy="1138773"/>
          </a:xfrm>
          <a:prstGeom prst="rect">
            <a:avLst/>
          </a:prstGeom>
        </p:spPr>
        <p:txBody>
          <a:bodyPr wrap="square">
            <a:spAutoFit/>
          </a:bodyPr>
          <a:lstStyle/>
          <a:p>
            <a:pPr algn="r"/>
            <a:r>
              <a:rPr lang="en-US" sz="1600" b="1" dirty="0">
                <a:latin typeface="Lora" panose="02000503000000020004" pitchFamily="2" charset="0"/>
              </a:rPr>
              <a:t>Slim tori </a:t>
            </a:r>
            <a:r>
              <a:rPr lang="en-US" sz="1600" b="1" dirty="0">
                <a:solidFill>
                  <a:srgbClr val="FF0000"/>
                </a:solidFill>
                <a:latin typeface="Lora" panose="02000503000000020004" pitchFamily="2" charset="0"/>
              </a:rPr>
              <a:t>aspect-ratio A=R/a~7</a:t>
            </a:r>
          </a:p>
          <a:p>
            <a:pPr algn="r"/>
            <a:r>
              <a:rPr lang="en-US" sz="1600" b="1" dirty="0">
                <a:latin typeface="Lora" panose="02000503000000020004" pitchFamily="2" charset="0"/>
              </a:rPr>
              <a:t> &amp; </a:t>
            </a:r>
            <a:r>
              <a:rPr lang="en-US" sz="1600" b="1" dirty="0">
                <a:solidFill>
                  <a:srgbClr val="FF0000"/>
                </a:solidFill>
                <a:latin typeface="Lora" panose="02000503000000020004" pitchFamily="2" charset="0"/>
              </a:rPr>
              <a:t>elongation b/a=κ~3.5</a:t>
            </a:r>
          </a:p>
          <a:p>
            <a:pPr algn="r"/>
            <a:endParaRPr lang="en-US" sz="400" b="1" dirty="0">
              <a:latin typeface="Lora" panose="02000503000000020004" pitchFamily="2" charset="0"/>
            </a:endParaRPr>
          </a:p>
          <a:p>
            <a:pPr algn="r"/>
            <a:r>
              <a:rPr lang="en-US" sz="1600" b="1" dirty="0">
                <a:latin typeface="Lora" panose="02000503000000020004" pitchFamily="2" charset="0"/>
              </a:rPr>
              <a:t>…</a:t>
            </a:r>
            <a:r>
              <a:rPr lang="en-US" sz="1600" b="1" dirty="0">
                <a:solidFill>
                  <a:srgbClr val="FF0000"/>
                </a:solidFill>
                <a:latin typeface="Lora" panose="02000503000000020004" pitchFamily="2" charset="0"/>
              </a:rPr>
              <a:t>in a Tokamak could not </a:t>
            </a:r>
          </a:p>
          <a:p>
            <a:pPr algn="r"/>
            <a:r>
              <a:rPr lang="en-US" sz="1600" b="1" dirty="0">
                <a:solidFill>
                  <a:srgbClr val="FF0000"/>
                </a:solidFill>
                <a:latin typeface="Lora" panose="02000503000000020004" pitchFamily="2" charset="0"/>
              </a:rPr>
              <a:t>even be produced &amp; sustained</a:t>
            </a:r>
          </a:p>
        </p:txBody>
      </p:sp>
      <p:pic>
        <p:nvPicPr>
          <p:cNvPr id="8" name="Picture 7"/>
          <p:cNvPicPr>
            <a:picLocks noChangeAspect="1"/>
          </p:cNvPicPr>
          <p:nvPr/>
        </p:nvPicPr>
        <p:blipFill>
          <a:blip r:embed="rId6">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tretch>
            <a:fillRect/>
          </a:stretch>
        </p:blipFill>
        <p:spPr>
          <a:xfrm>
            <a:off x="3258566" y="5208151"/>
            <a:ext cx="1981200" cy="1588376"/>
          </a:xfrm>
          <a:prstGeom prst="rect">
            <a:avLst/>
          </a:prstGeom>
        </p:spPr>
      </p:pic>
      <p:cxnSp>
        <p:nvCxnSpPr>
          <p:cNvPr id="13" name="Straight Connector 12"/>
          <p:cNvCxnSpPr/>
          <p:nvPr/>
        </p:nvCxnSpPr>
        <p:spPr>
          <a:xfrm>
            <a:off x="3517646" y="6019800"/>
            <a:ext cx="664029" cy="0"/>
          </a:xfrm>
          <a:prstGeom prst="line">
            <a:avLst/>
          </a:prstGeom>
        </p:spPr>
        <p:style>
          <a:lnRef idx="2">
            <a:schemeClr val="dk1"/>
          </a:lnRef>
          <a:fillRef idx="0">
            <a:schemeClr val="dk1"/>
          </a:fillRef>
          <a:effectRef idx="1">
            <a:schemeClr val="dk1"/>
          </a:effectRef>
          <a:fontRef idx="minor">
            <a:schemeClr val="tx1"/>
          </a:fontRef>
        </p:style>
      </p:cxnSp>
      <p:cxnSp>
        <p:nvCxnSpPr>
          <p:cNvPr id="27" name="Straight Connector 26"/>
          <p:cNvCxnSpPr/>
          <p:nvPr/>
        </p:nvCxnSpPr>
        <p:spPr>
          <a:xfrm>
            <a:off x="3517646" y="6007608"/>
            <a:ext cx="0" cy="365760"/>
          </a:xfrm>
          <a:prstGeom prst="line">
            <a:avLst/>
          </a:prstGeom>
        </p:spPr>
        <p:style>
          <a:lnRef idx="2">
            <a:schemeClr val="dk1"/>
          </a:lnRef>
          <a:fillRef idx="0">
            <a:schemeClr val="dk1"/>
          </a:fillRef>
          <a:effectRef idx="1">
            <a:schemeClr val="dk1"/>
          </a:effectRef>
          <a:fontRef idx="minor">
            <a:schemeClr val="tx1"/>
          </a:fontRef>
        </p:style>
      </p:cxnSp>
      <p:sp>
        <p:nvSpPr>
          <p:cNvPr id="30" name="TextBox 29"/>
          <p:cNvSpPr txBox="1"/>
          <p:nvPr/>
        </p:nvSpPr>
        <p:spPr>
          <a:xfrm>
            <a:off x="3694810" y="5726668"/>
            <a:ext cx="309700" cy="369332"/>
          </a:xfrm>
          <a:prstGeom prst="rect">
            <a:avLst/>
          </a:prstGeom>
          <a:noFill/>
        </p:spPr>
        <p:txBody>
          <a:bodyPr wrap="none" rtlCol="0">
            <a:spAutoFit/>
          </a:bodyPr>
          <a:lstStyle/>
          <a:p>
            <a:r>
              <a:rPr lang="en-US"/>
              <a:t>R</a:t>
            </a:r>
          </a:p>
        </p:txBody>
      </p:sp>
      <p:sp>
        <p:nvSpPr>
          <p:cNvPr id="31" name="TextBox 30"/>
          <p:cNvSpPr txBox="1"/>
          <p:nvPr/>
        </p:nvSpPr>
        <p:spPr>
          <a:xfrm>
            <a:off x="3258566" y="5955268"/>
            <a:ext cx="306494" cy="369332"/>
          </a:xfrm>
          <a:prstGeom prst="rect">
            <a:avLst/>
          </a:prstGeom>
          <a:noFill/>
        </p:spPr>
        <p:txBody>
          <a:bodyPr wrap="none" rtlCol="0">
            <a:spAutoFit/>
          </a:bodyPr>
          <a:lstStyle/>
          <a:p>
            <a:r>
              <a:rPr lang="en-US"/>
              <a:t>b</a:t>
            </a:r>
          </a:p>
        </p:txBody>
      </p:sp>
      <p:sp>
        <p:nvSpPr>
          <p:cNvPr id="32" name="TextBox 31"/>
          <p:cNvSpPr txBox="1"/>
          <p:nvPr/>
        </p:nvSpPr>
        <p:spPr>
          <a:xfrm>
            <a:off x="3420492" y="5715000"/>
            <a:ext cx="295274" cy="369332"/>
          </a:xfrm>
          <a:prstGeom prst="rect">
            <a:avLst/>
          </a:prstGeom>
          <a:noFill/>
        </p:spPr>
        <p:txBody>
          <a:bodyPr wrap="none" rtlCol="0">
            <a:spAutoFit/>
          </a:bodyPr>
          <a:lstStyle/>
          <a:p>
            <a:r>
              <a:rPr lang="en-US"/>
              <a:t>a</a:t>
            </a:r>
          </a:p>
        </p:txBody>
      </p:sp>
      <p:cxnSp>
        <p:nvCxnSpPr>
          <p:cNvPr id="14" name="Straight Arrow Connector 13">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A30C32A6-9E8E-A94D-BDE2-E265A36E27B4}"/>
              </a:ext>
            </a:extLst>
          </p:cNvPr>
          <p:cNvCxnSpPr>
            <a:cxnSpLocks/>
          </p:cNvCxnSpPr>
          <p:nvPr/>
        </p:nvCxnSpPr>
        <p:spPr>
          <a:xfrm>
            <a:off x="5647280" y="990600"/>
            <a:ext cx="0" cy="5334000"/>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4B45E731-1C0B-7044-94DE-9D186A10C56C}"/>
              </a:ext>
            </a:extLst>
          </p:cNvPr>
          <p:cNvSpPr txBox="1"/>
          <p:nvPr/>
        </p:nvSpPr>
        <p:spPr>
          <a:xfrm rot="16200000">
            <a:off x="4991407" y="3804469"/>
            <a:ext cx="992964" cy="307777"/>
          </a:xfrm>
          <a:prstGeom prst="rect">
            <a:avLst/>
          </a:prstGeom>
          <a:noFill/>
        </p:spPr>
        <p:txBody>
          <a:bodyPr wrap="none" rtlCol="0">
            <a:spAutoFit/>
          </a:bodyPr>
          <a:lstStyle/>
          <a:p>
            <a:r>
              <a:rPr lang="it-IT" sz="1400" b="1" i="1" dirty="0"/>
              <a:t>DC </a:t>
            </a:r>
            <a:r>
              <a:rPr lang="it-IT" sz="1400" b="1" i="1" dirty="0" err="1"/>
              <a:t>voltage</a:t>
            </a:r>
            <a:endParaRPr lang="it-IT" sz="1400" b="1" i="1" dirty="0"/>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29142094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77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repeatCount="indefinite" fill="remove"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3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mc:AlternateContent>
        <mc:Choice xmlns:mv="urn:schemas-microsoft-com:mac:vml" xmlns:mc="http://schemas.openxmlformats.org/markup-compatibility/2006" xmlns:a14="http://schemas.microsoft.com/office/drawing/2010/main" xmlns:p="http://schemas.openxmlformats.org/presentationml/2006/main" xmlns:r="http://schemas.openxmlformats.org/officeDocument/2006/relationships" xmlns:a="http://schemas.openxmlformats.org/drawingml/2006/main" xmlns="" Requires="a14">
          <p:sp>
            <p:nvSpPr>
              <p:cNvPr id="2" name="TextBox 1"/>
              <p:cNvSpPr txBox="1"/>
              <p:nvPr/>
            </p:nvSpPr>
            <p:spPr>
              <a:xfrm>
                <a:off x="9572" y="802528"/>
                <a:ext cx="9134428" cy="923330"/>
              </a:xfrm>
              <a:prstGeom prst="rect">
                <a:avLst/>
              </a:prstGeom>
              <a:noFill/>
            </p:spPr>
            <p:txBody>
              <a:bodyPr wrap="square" rtlCol="0">
                <a:spAutoFit/>
              </a:bodyPr>
              <a:lstStyle/>
              <a:p>
                <a:pPr algn="ctr"/>
                <a:r>
                  <a:rPr lang="en-US" i="1">
                    <a:latin typeface="Lora" panose="02000503000000020004" pitchFamily="2" charset="0"/>
                  </a:rPr>
                  <a:t>direction of  </a:t>
                </a:r>
                <a14:m>
                  <m:oMath xmlns:m="http://schemas.openxmlformats.org/officeDocument/2006/math">
                    <m:r>
                      <a:rPr lang="en-US" b="1" i="1">
                        <a:latin typeface="Cambria Math"/>
                      </a:rPr>
                      <m:t>𝒋</m:t>
                    </m:r>
                    <m:r>
                      <a:rPr lang="en-US" b="1" i="1">
                        <a:latin typeface="Cambria Math"/>
                      </a:rPr>
                      <m:t>  </m:t>
                    </m:r>
                  </m:oMath>
                </a14:m>
                <a:r>
                  <a:rPr lang="en-US" i="1">
                    <a:latin typeface="Lora" panose="02000503000000020004" pitchFamily="2" charset="0"/>
                  </a:rPr>
                  <a:t>in the plasma torus: opposite to direction of  </a:t>
                </a:r>
                <a14:m>
                  <m:oMath xmlns:m="http://schemas.openxmlformats.org/officeDocument/2006/math">
                    <m:r>
                      <a:rPr lang="en-US" b="1" i="1">
                        <a:latin typeface="Cambria Math"/>
                      </a:rPr>
                      <m:t>𝒋</m:t>
                    </m:r>
                    <m:r>
                      <a:rPr lang="en-US" b="1" i="1">
                        <a:latin typeface="Cambria Math"/>
                      </a:rPr>
                      <m:t>  </m:t>
                    </m:r>
                  </m:oMath>
                </a14:m>
                <a:r>
                  <a:rPr lang="en-US" i="1">
                    <a:latin typeface="Lora" panose="02000503000000020004" pitchFamily="2" charset="0"/>
                  </a:rPr>
                  <a:t>in equatorial PFExt coils </a:t>
                </a:r>
                <a:endParaRPr lang="en-US" b="1" i="1">
                  <a:latin typeface="Lora" panose="02000503000000020004" pitchFamily="2" charset="0"/>
                </a:endParaRPr>
              </a:p>
              <a:p>
                <a:pPr algn="ctr"/>
                <a:r>
                  <a:rPr lang="en-US" i="1">
                    <a:latin typeface="Lora" panose="02000503000000020004" pitchFamily="2" charset="0"/>
                  </a:rPr>
                  <a:t>sign of </a:t>
                </a:r>
                <a:r>
                  <a:rPr lang="en-US" b="1" i="1">
                    <a:latin typeface="Lora" panose="02000503000000020004" pitchFamily="2" charset="0"/>
                  </a:rPr>
                  <a:t> </a:t>
                </a:r>
                <a14:m>
                  <m:oMath xmlns:m="http://schemas.openxmlformats.org/officeDocument/2006/math">
                    <m:r>
                      <a:rPr lang="en-US" b="1" i="1" smtClean="0">
                        <a:latin typeface="Cambria Math"/>
                      </a:rPr>
                      <m:t>𝒋</m:t>
                    </m:r>
                    <m:r>
                      <a:rPr lang="en-US" b="1" i="1" smtClean="0">
                        <a:latin typeface="Cambria Math"/>
                        <a:ea typeface="Cambria Math"/>
                      </a:rPr>
                      <m:t>∙</m:t>
                    </m:r>
                    <m:r>
                      <a:rPr lang="en-US" b="1" i="1" smtClean="0">
                        <a:solidFill>
                          <a:srgbClr val="E729AD"/>
                        </a:solidFill>
                        <a:latin typeface="Cambria Math"/>
                        <a:ea typeface="Cambria Math"/>
                      </a:rPr>
                      <m:t>𝑩</m:t>
                    </m:r>
                    <m:r>
                      <a:rPr lang="en-US" b="1" i="1" smtClean="0">
                        <a:solidFill>
                          <a:schemeClr val="tx1"/>
                        </a:solidFill>
                        <a:latin typeface="Cambria Math"/>
                        <a:ea typeface="Cambria Math"/>
                      </a:rPr>
                      <m:t>&lt;</m:t>
                    </m:r>
                    <m:r>
                      <a:rPr lang="en-US" b="1" i="1" smtClean="0">
                        <a:solidFill>
                          <a:schemeClr val="tx1"/>
                        </a:solidFill>
                        <a:latin typeface="Cambria Math"/>
                        <a:ea typeface="Cambria Math"/>
                      </a:rPr>
                      <m:t>𝟎</m:t>
                    </m:r>
                  </m:oMath>
                </a14:m>
                <a:r>
                  <a:rPr lang="en-US" b="1" i="1">
                    <a:solidFill>
                      <a:schemeClr val="tx1"/>
                    </a:solidFill>
                    <a:latin typeface="Lora" panose="02000503000000020004" pitchFamily="2" charset="0"/>
                  </a:rPr>
                  <a:t>  </a:t>
                </a:r>
                <a:r>
                  <a:rPr lang="en-US" i="1">
                    <a:latin typeface="Lora" panose="02000503000000020004" pitchFamily="2" charset="0"/>
                  </a:rPr>
                  <a:t>is negative in the Plasma-Centerpost</a:t>
                </a:r>
              </a:p>
              <a:p>
                <a:pPr algn="ctr"/>
                <a:r>
                  <a:rPr lang="en-US" i="1">
                    <a:latin typeface="Lora" panose="02000503000000020004" pitchFamily="2" charset="0"/>
                  </a:rPr>
                  <a:t>sign of </a:t>
                </a:r>
                <a14:m>
                  <m:oMath xmlns:m="http://schemas.openxmlformats.org/officeDocument/2006/math">
                    <m:r>
                      <a:rPr lang="en-US" b="1" i="1">
                        <a:latin typeface="Cambria Math"/>
                      </a:rPr>
                      <m:t>𝒋</m:t>
                    </m:r>
                    <m:r>
                      <a:rPr lang="en-US" b="1" i="1">
                        <a:latin typeface="Cambria Math"/>
                        <a:ea typeface="Cambria Math"/>
                      </a:rPr>
                      <m:t>∙</m:t>
                    </m:r>
                    <m:r>
                      <a:rPr lang="en-US" b="1" i="1">
                        <a:solidFill>
                          <a:srgbClr val="E729AD"/>
                        </a:solidFill>
                        <a:latin typeface="Cambria Math"/>
                        <a:ea typeface="Cambria Math"/>
                      </a:rPr>
                      <m:t>𝑩</m:t>
                    </m:r>
                    <m:r>
                      <a:rPr lang="en-US" b="1" i="1">
                        <a:latin typeface="Cambria Math"/>
                        <a:ea typeface="Cambria Math"/>
                      </a:rPr>
                      <m:t>&lt;</m:t>
                    </m:r>
                    <m:r>
                      <a:rPr lang="en-US" b="1" i="1">
                        <a:latin typeface="Cambria Math"/>
                        <a:ea typeface="Cambria Math"/>
                      </a:rPr>
                      <m:t>𝟎</m:t>
                    </m:r>
                  </m:oMath>
                </a14:m>
                <a:r>
                  <a:rPr lang="en-US" b="1" i="1">
                    <a:latin typeface="Lora" panose="02000503000000020004" pitchFamily="2" charset="0"/>
                  </a:rPr>
                  <a:t>  </a:t>
                </a:r>
                <a:r>
                  <a:rPr lang="en-US" i="1">
                    <a:latin typeface="Lora" panose="02000503000000020004" pitchFamily="2" charset="0"/>
                  </a:rPr>
                  <a:t>is negative as well in the plasma torus</a:t>
                </a:r>
              </a:p>
            </p:txBody>
          </p:sp>
        </mc:Choice>
        <mc:Fallback>
          <p:sp>
            <p:nvSpPr>
              <p:cNvPr id="2" name="TextBox 1"/>
              <p:cNvSpPr txBox="1">
                <a:spLocks noRot="1" noChangeAspect="1" noMove="1" noResize="1" noEditPoints="1" noAdjustHandles="1" noChangeArrowheads="1" noChangeShapeType="1" noTextEdit="1"/>
              </p:cNvSpPr>
              <p:nvPr/>
            </p:nvSpPr>
            <p:spPr>
              <a:xfrm>
                <a:off x="9572" y="802528"/>
                <a:ext cx="9134428" cy="923330"/>
              </a:xfrm>
              <a:prstGeom prst="rect">
                <a:avLst/>
              </a:prstGeom>
              <a:blipFill rotWithShape="1">
                <a:blip r:embed="rId2"/>
                <a:stretch>
                  <a:fillRect l="-67" t="-3311" r="-601" b="-9934"/>
                </a:stretch>
              </a:blipFill>
            </p:spPr>
            <p:txBody>
              <a:bodyPr/>
              <a:lstStyle/>
              <a:p>
                <a:r>
                  <a:rPr lang="en-US">
                    <a:noFill/>
                  </a:rPr>
                  <a:t> </a:t>
                </a:r>
              </a:p>
            </p:txBody>
          </p:sp>
        </mc:Fallback>
      </mc:AlternateContent>
      <p:pic>
        <p:nvPicPr>
          <p:cNvPr id="4" name="Picture 3"/>
          <p:cNvPicPr/>
          <p:nvPr/>
        </p:nvPicPr>
        <p:blipFill>
          <a:blip r:embed="rId3">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tretch>
            <a:fillRect/>
          </a:stretch>
        </p:blipFill>
        <p:spPr bwMode="auto">
          <a:xfrm>
            <a:off x="3661" y="1879746"/>
            <a:ext cx="3144730" cy="3603072"/>
          </a:xfrm>
          <a:prstGeom prst="rect">
            <a:avLst/>
          </a:prstGeom>
          <a:noFill/>
          <a:ln>
            <a:noFill/>
          </a:ln>
        </p:spPr>
      </p:pic>
      <p:sp>
        <p:nvSpPr>
          <p:cNvPr id="5" name="TextBox 4"/>
          <p:cNvSpPr txBox="1"/>
          <p:nvPr/>
        </p:nvSpPr>
        <p:spPr>
          <a:xfrm>
            <a:off x="4456393" y="1968822"/>
            <a:ext cx="388248" cy="461665"/>
          </a:xfrm>
          <a:prstGeom prst="rect">
            <a:avLst/>
          </a:prstGeom>
          <a:noFill/>
        </p:spPr>
        <p:txBody>
          <a:bodyPr wrap="none" rtlCol="0">
            <a:spAutoFit/>
          </a:bodyPr>
          <a:lstStyle/>
          <a:p>
            <a:r>
              <a:rPr lang="en-US" sz="2400" b="1">
                <a:solidFill>
                  <a:srgbClr val="E729AD"/>
                </a:solidFill>
                <a:latin typeface="Lora" panose="02000503000000020004" pitchFamily="2" charset="0"/>
              </a:rPr>
              <a:t>B</a:t>
            </a:r>
          </a:p>
        </p:txBody>
      </p:sp>
      <p:cxnSp>
        <p:nvCxnSpPr>
          <p:cNvPr id="6" name="Straight Arrow Connector 5"/>
          <p:cNvCxnSpPr/>
          <p:nvPr/>
        </p:nvCxnSpPr>
        <p:spPr>
          <a:xfrm flipV="1">
            <a:off x="4837393" y="1973287"/>
            <a:ext cx="0" cy="322998"/>
          </a:xfrm>
          <a:prstGeom prst="straightConnector1">
            <a:avLst/>
          </a:prstGeom>
          <a:ln>
            <a:solidFill>
              <a:srgbClr val="E729AD"/>
            </a:solidFill>
            <a:tailEnd type="arrow"/>
          </a:ln>
        </p:spPr>
        <p:style>
          <a:lnRef idx="3">
            <a:schemeClr val="accent2"/>
          </a:lnRef>
          <a:fillRef idx="0">
            <a:schemeClr val="accent2"/>
          </a:fillRef>
          <a:effectRef idx="2">
            <a:schemeClr val="accent2"/>
          </a:effectRef>
          <a:fontRef idx="minor">
            <a:schemeClr val="tx1"/>
          </a:fontRef>
        </p:style>
      </p:cxnSp>
      <p:pic>
        <p:nvPicPr>
          <p:cNvPr id="9" name="Picture 8"/>
          <p:cNvPicPr/>
          <p:nvPr/>
        </p:nvPicPr>
        <p:blipFill>
          <a:blip r:embed="rId4" cstate="print">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tretch>
            <a:fillRect/>
          </a:stretch>
        </p:blipFill>
        <p:spPr bwMode="auto">
          <a:xfrm>
            <a:off x="5486400" y="1742016"/>
            <a:ext cx="3657600" cy="3820584"/>
          </a:xfrm>
          <a:prstGeom prst="rect">
            <a:avLst/>
          </a:prstGeom>
          <a:noFill/>
          <a:ln>
            <a:noFill/>
          </a:ln>
        </p:spPr>
      </p:pic>
      <p:sp>
        <p:nvSpPr>
          <p:cNvPr id="10" name="Oval 9"/>
          <p:cNvSpPr/>
          <p:nvPr/>
        </p:nvSpPr>
        <p:spPr>
          <a:xfrm>
            <a:off x="8955453" y="3024916"/>
            <a:ext cx="182880" cy="18288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noFill/>
            </a:endParaRPr>
          </a:p>
        </p:txBody>
      </p:sp>
      <p:sp>
        <p:nvSpPr>
          <p:cNvPr id="11" name="Oval 10"/>
          <p:cNvSpPr/>
          <p:nvPr/>
        </p:nvSpPr>
        <p:spPr>
          <a:xfrm>
            <a:off x="9016413" y="3098068"/>
            <a:ext cx="45720" cy="45720"/>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noFill/>
            </a:endParaRPr>
          </a:p>
        </p:txBody>
      </p:sp>
      <p:sp>
        <p:nvSpPr>
          <p:cNvPr id="12" name="Oval 11"/>
          <p:cNvSpPr/>
          <p:nvPr/>
        </p:nvSpPr>
        <p:spPr>
          <a:xfrm>
            <a:off x="8947833" y="4107505"/>
            <a:ext cx="182880" cy="18288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noFill/>
            </a:endParaRPr>
          </a:p>
        </p:txBody>
      </p:sp>
      <p:sp>
        <p:nvSpPr>
          <p:cNvPr id="13" name="Oval 12"/>
          <p:cNvSpPr/>
          <p:nvPr/>
        </p:nvSpPr>
        <p:spPr>
          <a:xfrm>
            <a:off x="9008793" y="4180657"/>
            <a:ext cx="45720" cy="45720"/>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noFill/>
            </a:endParaRPr>
          </a:p>
        </p:txBody>
      </p:sp>
      <p:sp>
        <p:nvSpPr>
          <p:cNvPr id="14" name="Oval 13"/>
          <p:cNvSpPr/>
          <p:nvPr/>
        </p:nvSpPr>
        <p:spPr>
          <a:xfrm>
            <a:off x="5516880" y="2971800"/>
            <a:ext cx="182880" cy="18288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noFill/>
            </a:endParaRPr>
          </a:p>
        </p:txBody>
      </p:sp>
      <p:cxnSp>
        <p:nvCxnSpPr>
          <p:cNvPr id="17" name="Straight Connector 16"/>
          <p:cNvCxnSpPr/>
          <p:nvPr/>
        </p:nvCxnSpPr>
        <p:spPr>
          <a:xfrm flipH="1">
            <a:off x="5543662" y="2987040"/>
            <a:ext cx="129316" cy="129316"/>
          </a:xfrm>
          <a:prstGeom prst="line">
            <a:avLst/>
          </a:prstGeom>
        </p:spPr>
        <p:style>
          <a:lnRef idx="3">
            <a:schemeClr val="dk1"/>
          </a:lnRef>
          <a:fillRef idx="0">
            <a:schemeClr val="dk1"/>
          </a:fillRef>
          <a:effectRef idx="2">
            <a:schemeClr val="dk1"/>
          </a:effectRef>
          <a:fontRef idx="minor">
            <a:schemeClr val="tx1"/>
          </a:fontRef>
        </p:style>
      </p:cxnSp>
      <p:cxnSp>
        <p:nvCxnSpPr>
          <p:cNvPr id="22" name="Straight Connector 21"/>
          <p:cNvCxnSpPr>
            <a:endCxn id="14" idx="5"/>
          </p:cNvCxnSpPr>
          <p:nvPr/>
        </p:nvCxnSpPr>
        <p:spPr>
          <a:xfrm>
            <a:off x="5543662" y="2987040"/>
            <a:ext cx="129316" cy="140858"/>
          </a:xfrm>
          <a:prstGeom prst="line">
            <a:avLst/>
          </a:prstGeom>
        </p:spPr>
        <p:style>
          <a:lnRef idx="3">
            <a:schemeClr val="dk1"/>
          </a:lnRef>
          <a:fillRef idx="0">
            <a:schemeClr val="dk1"/>
          </a:fillRef>
          <a:effectRef idx="2">
            <a:schemeClr val="dk1"/>
          </a:effectRef>
          <a:fontRef idx="minor">
            <a:schemeClr val="tx1"/>
          </a:fontRef>
        </p:style>
      </p:cxnSp>
      <p:sp>
        <p:nvSpPr>
          <p:cNvPr id="27" name="Oval 26"/>
          <p:cNvSpPr/>
          <p:nvPr/>
        </p:nvSpPr>
        <p:spPr>
          <a:xfrm>
            <a:off x="5501640" y="4094224"/>
            <a:ext cx="182880" cy="18288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noFill/>
            </a:endParaRPr>
          </a:p>
        </p:txBody>
      </p:sp>
      <p:cxnSp>
        <p:nvCxnSpPr>
          <p:cNvPr id="28" name="Straight Connector 27"/>
          <p:cNvCxnSpPr/>
          <p:nvPr/>
        </p:nvCxnSpPr>
        <p:spPr>
          <a:xfrm flipH="1">
            <a:off x="5528422" y="4109464"/>
            <a:ext cx="129316" cy="129316"/>
          </a:xfrm>
          <a:prstGeom prst="line">
            <a:avLst/>
          </a:prstGeom>
        </p:spPr>
        <p:style>
          <a:lnRef idx="3">
            <a:schemeClr val="dk1"/>
          </a:lnRef>
          <a:fillRef idx="0">
            <a:schemeClr val="dk1"/>
          </a:fillRef>
          <a:effectRef idx="2">
            <a:schemeClr val="dk1"/>
          </a:effectRef>
          <a:fontRef idx="minor">
            <a:schemeClr val="tx1"/>
          </a:fontRef>
        </p:style>
      </p:cxnSp>
      <p:cxnSp>
        <p:nvCxnSpPr>
          <p:cNvPr id="29" name="Straight Connector 28"/>
          <p:cNvCxnSpPr>
            <a:endCxn id="27" idx="5"/>
          </p:cNvCxnSpPr>
          <p:nvPr/>
        </p:nvCxnSpPr>
        <p:spPr>
          <a:xfrm>
            <a:off x="5528422" y="4109464"/>
            <a:ext cx="129316" cy="140858"/>
          </a:xfrm>
          <a:prstGeom prst="line">
            <a:avLst/>
          </a:prstGeom>
        </p:spPr>
        <p:style>
          <a:lnRef idx="3">
            <a:schemeClr val="dk1"/>
          </a:lnRef>
          <a:fillRef idx="0">
            <a:schemeClr val="dk1"/>
          </a:fillRef>
          <a:effectRef idx="2">
            <a:schemeClr val="dk1"/>
          </a:effectRef>
          <a:fontRef idx="minor">
            <a:schemeClr val="tx1"/>
          </a:fontRef>
        </p:style>
      </p:cxnSp>
      <p:sp>
        <p:nvSpPr>
          <p:cNvPr id="30" name="Oval 29"/>
          <p:cNvSpPr/>
          <p:nvPr/>
        </p:nvSpPr>
        <p:spPr>
          <a:xfrm>
            <a:off x="7726680" y="3429000"/>
            <a:ext cx="182880" cy="18288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noFill/>
            </a:endParaRPr>
          </a:p>
        </p:txBody>
      </p:sp>
      <p:cxnSp>
        <p:nvCxnSpPr>
          <p:cNvPr id="31" name="Straight Connector 30"/>
          <p:cNvCxnSpPr/>
          <p:nvPr/>
        </p:nvCxnSpPr>
        <p:spPr>
          <a:xfrm flipH="1">
            <a:off x="7753462" y="3444240"/>
            <a:ext cx="129316" cy="129316"/>
          </a:xfrm>
          <a:prstGeom prst="line">
            <a:avLst/>
          </a:prstGeom>
        </p:spPr>
        <p:style>
          <a:lnRef idx="3">
            <a:schemeClr val="dk1"/>
          </a:lnRef>
          <a:fillRef idx="0">
            <a:schemeClr val="dk1"/>
          </a:fillRef>
          <a:effectRef idx="2">
            <a:schemeClr val="dk1"/>
          </a:effectRef>
          <a:fontRef idx="minor">
            <a:schemeClr val="tx1"/>
          </a:fontRef>
        </p:style>
      </p:cxnSp>
      <p:cxnSp>
        <p:nvCxnSpPr>
          <p:cNvPr id="32" name="Straight Connector 31"/>
          <p:cNvCxnSpPr>
            <a:endCxn id="30" idx="5"/>
          </p:cNvCxnSpPr>
          <p:nvPr/>
        </p:nvCxnSpPr>
        <p:spPr>
          <a:xfrm>
            <a:off x="7753462" y="3444240"/>
            <a:ext cx="129316" cy="140858"/>
          </a:xfrm>
          <a:prstGeom prst="line">
            <a:avLst/>
          </a:prstGeom>
        </p:spPr>
        <p:style>
          <a:lnRef idx="3">
            <a:schemeClr val="dk1"/>
          </a:lnRef>
          <a:fillRef idx="0">
            <a:schemeClr val="dk1"/>
          </a:fillRef>
          <a:effectRef idx="2">
            <a:schemeClr val="dk1"/>
          </a:effectRef>
          <a:fontRef idx="minor">
            <a:schemeClr val="tx1"/>
          </a:fontRef>
        </p:style>
      </p:cxnSp>
      <p:sp>
        <p:nvSpPr>
          <p:cNvPr id="33" name="Oval 32"/>
          <p:cNvSpPr/>
          <p:nvPr/>
        </p:nvSpPr>
        <p:spPr>
          <a:xfrm>
            <a:off x="7726680" y="3618753"/>
            <a:ext cx="182880" cy="18288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noFill/>
            </a:endParaRPr>
          </a:p>
        </p:txBody>
      </p:sp>
      <p:sp>
        <p:nvSpPr>
          <p:cNvPr id="34" name="Oval 33"/>
          <p:cNvSpPr/>
          <p:nvPr/>
        </p:nvSpPr>
        <p:spPr>
          <a:xfrm>
            <a:off x="7787640" y="3691905"/>
            <a:ext cx="45720" cy="45720"/>
          </a:xfrm>
          <a:prstGeom prst="ellipse">
            <a:avLst/>
          </a:prstGeom>
          <a:solidFill>
            <a:srgbClr val="E729AD"/>
          </a:solidFill>
          <a:ln>
            <a:solidFill>
              <a:srgbClr val="E729A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noFill/>
            </a:endParaRPr>
          </a:p>
        </p:txBody>
      </p:sp>
      <p:sp>
        <p:nvSpPr>
          <p:cNvPr id="38" name="Oval 37"/>
          <p:cNvSpPr/>
          <p:nvPr/>
        </p:nvSpPr>
        <p:spPr>
          <a:xfrm>
            <a:off x="6690360" y="3630295"/>
            <a:ext cx="182880" cy="18288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noFill/>
            </a:endParaRPr>
          </a:p>
        </p:txBody>
      </p:sp>
      <p:cxnSp>
        <p:nvCxnSpPr>
          <p:cNvPr id="39" name="Straight Connector 38"/>
          <p:cNvCxnSpPr/>
          <p:nvPr/>
        </p:nvCxnSpPr>
        <p:spPr>
          <a:xfrm flipH="1">
            <a:off x="6717142" y="3645535"/>
            <a:ext cx="129316" cy="129316"/>
          </a:xfrm>
          <a:prstGeom prst="line">
            <a:avLst/>
          </a:prstGeom>
          <a:ln>
            <a:solidFill>
              <a:srgbClr val="E729AD"/>
            </a:solidFill>
          </a:ln>
        </p:spPr>
        <p:style>
          <a:lnRef idx="3">
            <a:schemeClr val="dk1"/>
          </a:lnRef>
          <a:fillRef idx="0">
            <a:schemeClr val="dk1"/>
          </a:fillRef>
          <a:effectRef idx="2">
            <a:schemeClr val="dk1"/>
          </a:effectRef>
          <a:fontRef idx="minor">
            <a:schemeClr val="tx1"/>
          </a:fontRef>
        </p:style>
      </p:cxnSp>
      <p:cxnSp>
        <p:nvCxnSpPr>
          <p:cNvPr id="40" name="Straight Connector 39"/>
          <p:cNvCxnSpPr/>
          <p:nvPr/>
        </p:nvCxnSpPr>
        <p:spPr>
          <a:xfrm>
            <a:off x="6717142" y="3645535"/>
            <a:ext cx="129316" cy="140858"/>
          </a:xfrm>
          <a:prstGeom prst="line">
            <a:avLst/>
          </a:prstGeom>
          <a:ln>
            <a:solidFill>
              <a:srgbClr val="E729AD"/>
            </a:solidFill>
          </a:ln>
        </p:spPr>
        <p:style>
          <a:lnRef idx="3">
            <a:schemeClr val="dk1"/>
          </a:lnRef>
          <a:fillRef idx="0">
            <a:schemeClr val="dk1"/>
          </a:fillRef>
          <a:effectRef idx="2">
            <a:schemeClr val="dk1"/>
          </a:effectRef>
          <a:fontRef idx="minor">
            <a:schemeClr val="tx1"/>
          </a:fontRef>
        </p:style>
      </p:cxnSp>
      <p:sp>
        <p:nvSpPr>
          <p:cNvPr id="41" name="Oval 40"/>
          <p:cNvSpPr/>
          <p:nvPr/>
        </p:nvSpPr>
        <p:spPr>
          <a:xfrm>
            <a:off x="6690360" y="3429000"/>
            <a:ext cx="182880" cy="18288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noFill/>
            </a:endParaRPr>
          </a:p>
        </p:txBody>
      </p:sp>
      <p:sp>
        <p:nvSpPr>
          <p:cNvPr id="42" name="Oval 41"/>
          <p:cNvSpPr/>
          <p:nvPr/>
        </p:nvSpPr>
        <p:spPr>
          <a:xfrm>
            <a:off x="6751320" y="3502152"/>
            <a:ext cx="45720" cy="45720"/>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noFill/>
            </a:endParaRPr>
          </a:p>
        </p:txBody>
      </p:sp>
      <p:sp>
        <p:nvSpPr>
          <p:cNvPr id="43" name="TextBox 42"/>
          <p:cNvSpPr txBox="1"/>
          <p:nvPr/>
        </p:nvSpPr>
        <p:spPr>
          <a:xfrm>
            <a:off x="6978180" y="3449232"/>
            <a:ext cx="245580" cy="338554"/>
          </a:xfrm>
          <a:prstGeom prst="rect">
            <a:avLst/>
          </a:prstGeom>
          <a:noFill/>
        </p:spPr>
        <p:txBody>
          <a:bodyPr wrap="none" rtlCol="0">
            <a:spAutoFit/>
          </a:bodyPr>
          <a:lstStyle/>
          <a:p>
            <a:r>
              <a:rPr lang="en-US" sz="1600" b="1">
                <a:latin typeface="Lora" panose="02000503000000020004" pitchFamily="2" charset="0"/>
              </a:rPr>
              <a:t>j</a:t>
            </a:r>
          </a:p>
        </p:txBody>
      </p:sp>
      <p:cxnSp>
        <p:nvCxnSpPr>
          <p:cNvPr id="44" name="Straight Arrow Connector 43"/>
          <p:cNvCxnSpPr/>
          <p:nvPr/>
        </p:nvCxnSpPr>
        <p:spPr>
          <a:xfrm>
            <a:off x="7223760" y="3537842"/>
            <a:ext cx="0" cy="314335"/>
          </a:xfrm>
          <a:prstGeom prst="straightConnector1">
            <a:avLst/>
          </a:prstGeom>
          <a:ln>
            <a:solidFill>
              <a:schemeClr val="tx1"/>
            </a:solidFill>
            <a:tailEnd type="arrow"/>
          </a:ln>
        </p:spPr>
        <p:style>
          <a:lnRef idx="3">
            <a:schemeClr val="accent2"/>
          </a:lnRef>
          <a:fillRef idx="0">
            <a:schemeClr val="accent2"/>
          </a:fillRef>
          <a:effectRef idx="2">
            <a:schemeClr val="accent2"/>
          </a:effectRef>
          <a:fontRef idx="minor">
            <a:schemeClr val="tx1"/>
          </a:fontRef>
        </p:style>
      </p:cxnSp>
      <p:sp>
        <p:nvSpPr>
          <p:cNvPr id="45" name="TextBox 44"/>
          <p:cNvSpPr txBox="1"/>
          <p:nvPr/>
        </p:nvSpPr>
        <p:spPr>
          <a:xfrm>
            <a:off x="6537960" y="3810000"/>
            <a:ext cx="320922" cy="338554"/>
          </a:xfrm>
          <a:prstGeom prst="rect">
            <a:avLst/>
          </a:prstGeom>
          <a:noFill/>
        </p:spPr>
        <p:txBody>
          <a:bodyPr wrap="none" rtlCol="0">
            <a:spAutoFit/>
          </a:bodyPr>
          <a:lstStyle/>
          <a:p>
            <a:r>
              <a:rPr lang="en-US" sz="1600" b="1">
                <a:solidFill>
                  <a:srgbClr val="E729AD"/>
                </a:solidFill>
                <a:latin typeface="Lora" panose="02000503000000020004" pitchFamily="2" charset="0"/>
              </a:rPr>
              <a:t>B</a:t>
            </a:r>
          </a:p>
        </p:txBody>
      </p:sp>
      <p:cxnSp>
        <p:nvCxnSpPr>
          <p:cNvPr id="46" name="Straight Arrow Connector 45"/>
          <p:cNvCxnSpPr/>
          <p:nvPr/>
        </p:nvCxnSpPr>
        <p:spPr>
          <a:xfrm flipV="1">
            <a:off x="7376160" y="3429000"/>
            <a:ext cx="0" cy="322998"/>
          </a:xfrm>
          <a:prstGeom prst="straightConnector1">
            <a:avLst/>
          </a:prstGeom>
          <a:ln>
            <a:solidFill>
              <a:srgbClr val="E729AD"/>
            </a:solidFill>
            <a:tailEnd type="arrow"/>
          </a:ln>
        </p:spPr>
        <p:style>
          <a:lnRef idx="3">
            <a:schemeClr val="accent2"/>
          </a:lnRef>
          <a:fillRef idx="0">
            <a:schemeClr val="accent2"/>
          </a:fillRef>
          <a:effectRef idx="2">
            <a:schemeClr val="accent2"/>
          </a:effectRef>
          <a:fontRef idx="minor">
            <a:schemeClr val="tx1"/>
          </a:fontRef>
        </p:style>
      </p:cxnSp>
      <p:sp>
        <p:nvSpPr>
          <p:cNvPr id="47" name="TextBox 46"/>
          <p:cNvSpPr txBox="1"/>
          <p:nvPr/>
        </p:nvSpPr>
        <p:spPr>
          <a:xfrm>
            <a:off x="7376160" y="3471446"/>
            <a:ext cx="320922" cy="338554"/>
          </a:xfrm>
          <a:prstGeom prst="rect">
            <a:avLst/>
          </a:prstGeom>
          <a:noFill/>
        </p:spPr>
        <p:txBody>
          <a:bodyPr wrap="none" rtlCol="0">
            <a:spAutoFit/>
          </a:bodyPr>
          <a:lstStyle/>
          <a:p>
            <a:r>
              <a:rPr lang="en-US" sz="1600" b="1">
                <a:solidFill>
                  <a:srgbClr val="E729AD"/>
                </a:solidFill>
                <a:latin typeface="Lora" panose="02000503000000020004" pitchFamily="2" charset="0"/>
              </a:rPr>
              <a:t>B</a:t>
            </a:r>
          </a:p>
        </p:txBody>
      </p:sp>
      <p:sp>
        <p:nvSpPr>
          <p:cNvPr id="52" name="TextBox 51"/>
          <p:cNvSpPr txBox="1"/>
          <p:nvPr/>
        </p:nvSpPr>
        <p:spPr>
          <a:xfrm>
            <a:off x="1371600" y="3385356"/>
            <a:ext cx="320922" cy="338554"/>
          </a:xfrm>
          <a:prstGeom prst="rect">
            <a:avLst/>
          </a:prstGeom>
          <a:noFill/>
        </p:spPr>
        <p:txBody>
          <a:bodyPr wrap="none" rtlCol="0">
            <a:spAutoFit/>
          </a:bodyPr>
          <a:lstStyle/>
          <a:p>
            <a:r>
              <a:rPr lang="en-US" sz="1600" b="1">
                <a:solidFill>
                  <a:srgbClr val="E729AD"/>
                </a:solidFill>
                <a:latin typeface="Lora" panose="02000503000000020004" pitchFamily="2" charset="0"/>
              </a:rPr>
              <a:t>B</a:t>
            </a:r>
          </a:p>
        </p:txBody>
      </p:sp>
      <p:sp>
        <p:nvSpPr>
          <p:cNvPr id="54" name="Oval 53"/>
          <p:cNvSpPr/>
          <p:nvPr/>
        </p:nvSpPr>
        <p:spPr>
          <a:xfrm>
            <a:off x="8933682" y="1748357"/>
            <a:ext cx="182880" cy="18288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noFill/>
            </a:endParaRPr>
          </a:p>
        </p:txBody>
      </p:sp>
      <p:cxnSp>
        <p:nvCxnSpPr>
          <p:cNvPr id="55" name="Straight Connector 54"/>
          <p:cNvCxnSpPr/>
          <p:nvPr/>
        </p:nvCxnSpPr>
        <p:spPr>
          <a:xfrm flipH="1">
            <a:off x="8960464" y="1763597"/>
            <a:ext cx="129316" cy="129316"/>
          </a:xfrm>
          <a:prstGeom prst="line">
            <a:avLst/>
          </a:prstGeom>
        </p:spPr>
        <p:style>
          <a:lnRef idx="3">
            <a:schemeClr val="dk1"/>
          </a:lnRef>
          <a:fillRef idx="0">
            <a:schemeClr val="dk1"/>
          </a:fillRef>
          <a:effectRef idx="2">
            <a:schemeClr val="dk1"/>
          </a:effectRef>
          <a:fontRef idx="minor">
            <a:schemeClr val="tx1"/>
          </a:fontRef>
        </p:style>
      </p:cxnSp>
      <p:cxnSp>
        <p:nvCxnSpPr>
          <p:cNvPr id="56" name="Straight Connector 55"/>
          <p:cNvCxnSpPr>
            <a:endCxn id="54" idx="5"/>
          </p:cNvCxnSpPr>
          <p:nvPr/>
        </p:nvCxnSpPr>
        <p:spPr>
          <a:xfrm>
            <a:off x="8960464" y="1763597"/>
            <a:ext cx="129316" cy="140858"/>
          </a:xfrm>
          <a:prstGeom prst="line">
            <a:avLst/>
          </a:prstGeom>
        </p:spPr>
        <p:style>
          <a:lnRef idx="3">
            <a:schemeClr val="dk1"/>
          </a:lnRef>
          <a:fillRef idx="0">
            <a:schemeClr val="dk1"/>
          </a:fillRef>
          <a:effectRef idx="2">
            <a:schemeClr val="dk1"/>
          </a:effectRef>
          <a:fontRef idx="minor">
            <a:schemeClr val="tx1"/>
          </a:fontRef>
        </p:style>
      </p:cxnSp>
      <p:sp>
        <p:nvSpPr>
          <p:cNvPr id="57" name="Oval 56"/>
          <p:cNvSpPr/>
          <p:nvPr/>
        </p:nvSpPr>
        <p:spPr>
          <a:xfrm>
            <a:off x="8960464" y="5342073"/>
            <a:ext cx="182880" cy="18288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noFill/>
            </a:endParaRPr>
          </a:p>
        </p:txBody>
      </p:sp>
      <p:cxnSp>
        <p:nvCxnSpPr>
          <p:cNvPr id="58" name="Straight Connector 57"/>
          <p:cNvCxnSpPr/>
          <p:nvPr/>
        </p:nvCxnSpPr>
        <p:spPr>
          <a:xfrm flipH="1">
            <a:off x="8987246" y="5357313"/>
            <a:ext cx="129316" cy="129316"/>
          </a:xfrm>
          <a:prstGeom prst="line">
            <a:avLst/>
          </a:prstGeom>
        </p:spPr>
        <p:style>
          <a:lnRef idx="3">
            <a:schemeClr val="dk1"/>
          </a:lnRef>
          <a:fillRef idx="0">
            <a:schemeClr val="dk1"/>
          </a:fillRef>
          <a:effectRef idx="2">
            <a:schemeClr val="dk1"/>
          </a:effectRef>
          <a:fontRef idx="minor">
            <a:schemeClr val="tx1"/>
          </a:fontRef>
        </p:style>
      </p:cxnSp>
      <p:cxnSp>
        <p:nvCxnSpPr>
          <p:cNvPr id="59" name="Straight Connector 58"/>
          <p:cNvCxnSpPr>
            <a:endCxn id="57" idx="5"/>
          </p:cNvCxnSpPr>
          <p:nvPr/>
        </p:nvCxnSpPr>
        <p:spPr>
          <a:xfrm>
            <a:off x="8987246" y="5357313"/>
            <a:ext cx="129316" cy="140858"/>
          </a:xfrm>
          <a:prstGeom prst="line">
            <a:avLst/>
          </a:prstGeom>
        </p:spPr>
        <p:style>
          <a:lnRef idx="3">
            <a:schemeClr val="dk1"/>
          </a:lnRef>
          <a:fillRef idx="0">
            <a:schemeClr val="dk1"/>
          </a:fillRef>
          <a:effectRef idx="2">
            <a:schemeClr val="dk1"/>
          </a:effectRef>
          <a:fontRef idx="minor">
            <a:schemeClr val="tx1"/>
          </a:fontRef>
        </p:style>
      </p:cxnSp>
      <p:sp>
        <p:nvSpPr>
          <p:cNvPr id="60" name="Oval 59"/>
          <p:cNvSpPr/>
          <p:nvPr/>
        </p:nvSpPr>
        <p:spPr>
          <a:xfrm>
            <a:off x="5501640" y="1760874"/>
            <a:ext cx="182880" cy="18288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noFill/>
            </a:endParaRPr>
          </a:p>
        </p:txBody>
      </p:sp>
      <p:sp>
        <p:nvSpPr>
          <p:cNvPr id="61" name="Oval 60"/>
          <p:cNvSpPr/>
          <p:nvPr/>
        </p:nvSpPr>
        <p:spPr>
          <a:xfrm>
            <a:off x="5562600" y="1834026"/>
            <a:ext cx="45720" cy="45720"/>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noFill/>
            </a:endParaRPr>
          </a:p>
        </p:txBody>
      </p:sp>
      <p:sp>
        <p:nvSpPr>
          <p:cNvPr id="62" name="Oval 61"/>
          <p:cNvSpPr/>
          <p:nvPr/>
        </p:nvSpPr>
        <p:spPr>
          <a:xfrm>
            <a:off x="5501640" y="5342073"/>
            <a:ext cx="182880" cy="18288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noFill/>
            </a:endParaRPr>
          </a:p>
        </p:txBody>
      </p:sp>
      <p:sp>
        <p:nvSpPr>
          <p:cNvPr id="63" name="Oval 62"/>
          <p:cNvSpPr/>
          <p:nvPr/>
        </p:nvSpPr>
        <p:spPr>
          <a:xfrm>
            <a:off x="5562600" y="5415225"/>
            <a:ext cx="45720" cy="45720"/>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noFill/>
            </a:endParaRPr>
          </a:p>
        </p:txBody>
      </p:sp>
      <p:pic>
        <p:nvPicPr>
          <p:cNvPr id="64" name="Picture 63"/>
          <p:cNvPicPr/>
          <p:nvPr/>
        </p:nvPicPr>
        <p:blipFill>
          <a:blip r:embed="rId5" cstate="print">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tretch>
            <a:fillRect/>
          </a:stretch>
        </p:blipFill>
        <p:spPr bwMode="auto">
          <a:xfrm>
            <a:off x="2849880" y="1973288"/>
            <a:ext cx="2636520" cy="3341404"/>
          </a:xfrm>
          <a:prstGeom prst="rect">
            <a:avLst/>
          </a:prstGeom>
          <a:noFill/>
          <a:ln>
            <a:noFill/>
          </a:ln>
        </p:spPr>
      </p:pic>
      <p:sp>
        <p:nvSpPr>
          <p:cNvPr id="65" name="TextBox 64"/>
          <p:cNvSpPr txBox="1"/>
          <p:nvPr/>
        </p:nvSpPr>
        <p:spPr>
          <a:xfrm>
            <a:off x="3838762" y="3448066"/>
            <a:ext cx="276038" cy="461665"/>
          </a:xfrm>
          <a:prstGeom prst="rect">
            <a:avLst/>
          </a:prstGeom>
          <a:noFill/>
        </p:spPr>
        <p:txBody>
          <a:bodyPr wrap="none" rtlCol="0">
            <a:spAutoFit/>
          </a:bodyPr>
          <a:lstStyle/>
          <a:p>
            <a:r>
              <a:rPr lang="en-US" sz="2400" b="1">
                <a:latin typeface="Lora" panose="02000503000000020004" pitchFamily="2" charset="0"/>
              </a:rPr>
              <a:t>j</a:t>
            </a:r>
          </a:p>
        </p:txBody>
      </p:sp>
      <p:cxnSp>
        <p:nvCxnSpPr>
          <p:cNvPr id="66" name="Straight Arrow Connector 65"/>
          <p:cNvCxnSpPr/>
          <p:nvPr/>
        </p:nvCxnSpPr>
        <p:spPr>
          <a:xfrm>
            <a:off x="4133088" y="3489867"/>
            <a:ext cx="0" cy="314335"/>
          </a:xfrm>
          <a:prstGeom prst="straightConnector1">
            <a:avLst/>
          </a:prstGeom>
          <a:ln>
            <a:solidFill>
              <a:schemeClr val="tx1"/>
            </a:solidFill>
            <a:tailEnd type="arrow"/>
          </a:ln>
        </p:spPr>
        <p:style>
          <a:lnRef idx="3">
            <a:schemeClr val="accent2"/>
          </a:lnRef>
          <a:fillRef idx="0">
            <a:schemeClr val="accent2"/>
          </a:fillRef>
          <a:effectRef idx="2">
            <a:schemeClr val="accent2"/>
          </a:effectRef>
          <a:fontRef idx="minor">
            <a:schemeClr val="tx1"/>
          </a:fontRef>
        </p:style>
      </p:cxnSp>
      <p:cxnSp>
        <p:nvCxnSpPr>
          <p:cNvPr id="68" name="Straight Arrow Connector 67"/>
          <p:cNvCxnSpPr/>
          <p:nvPr/>
        </p:nvCxnSpPr>
        <p:spPr>
          <a:xfrm flipV="1">
            <a:off x="1353312" y="3410802"/>
            <a:ext cx="0" cy="322998"/>
          </a:xfrm>
          <a:prstGeom prst="straightConnector1">
            <a:avLst/>
          </a:prstGeom>
          <a:ln>
            <a:solidFill>
              <a:srgbClr val="E729AD"/>
            </a:solidFill>
            <a:tailEnd type="arrow"/>
          </a:ln>
        </p:spPr>
        <p:style>
          <a:lnRef idx="3">
            <a:schemeClr val="accent2"/>
          </a:lnRef>
          <a:fillRef idx="0">
            <a:schemeClr val="accent2"/>
          </a:fillRef>
          <a:effectRef idx="2">
            <a:schemeClr val="accent2"/>
          </a:effectRef>
          <a:fontRef idx="minor">
            <a:schemeClr val="tx1"/>
          </a:fontRef>
        </p:style>
      </p:cxnSp>
      <p:cxnSp>
        <p:nvCxnSpPr>
          <p:cNvPr id="74" name="Straight Arrow Connector 73"/>
          <p:cNvCxnSpPr/>
          <p:nvPr/>
        </p:nvCxnSpPr>
        <p:spPr>
          <a:xfrm>
            <a:off x="8138160" y="3489866"/>
            <a:ext cx="0" cy="314335"/>
          </a:xfrm>
          <a:prstGeom prst="straightConnector1">
            <a:avLst/>
          </a:prstGeom>
          <a:ln>
            <a:solidFill>
              <a:srgbClr val="E729AD"/>
            </a:solidFill>
            <a:tailEnd type="arrow"/>
          </a:ln>
        </p:spPr>
        <p:style>
          <a:lnRef idx="3">
            <a:schemeClr val="accent2"/>
          </a:lnRef>
          <a:fillRef idx="0">
            <a:schemeClr val="accent2"/>
          </a:fillRef>
          <a:effectRef idx="2">
            <a:schemeClr val="accent2"/>
          </a:effectRef>
          <a:fontRef idx="minor">
            <a:schemeClr val="tx1"/>
          </a:fontRef>
        </p:style>
      </p:cxnSp>
      <p:cxnSp>
        <p:nvCxnSpPr>
          <p:cNvPr id="76" name="Straight Arrow Connector 75"/>
          <p:cNvCxnSpPr/>
          <p:nvPr/>
        </p:nvCxnSpPr>
        <p:spPr>
          <a:xfrm>
            <a:off x="6461760" y="3489866"/>
            <a:ext cx="0" cy="314335"/>
          </a:xfrm>
          <a:prstGeom prst="straightConnector1">
            <a:avLst/>
          </a:prstGeom>
          <a:ln>
            <a:solidFill>
              <a:srgbClr val="E729AD"/>
            </a:solidFill>
            <a:tailEnd type="arrow"/>
          </a:ln>
        </p:spPr>
        <p:style>
          <a:lnRef idx="3">
            <a:schemeClr val="accent2"/>
          </a:lnRef>
          <a:fillRef idx="0">
            <a:schemeClr val="accent2"/>
          </a:fillRef>
          <a:effectRef idx="2">
            <a:schemeClr val="accent2"/>
          </a:effectRef>
          <a:fontRef idx="minor">
            <a:schemeClr val="tx1"/>
          </a:fontRef>
        </p:style>
      </p:cxnSp>
      <p:sp>
        <p:nvSpPr>
          <p:cNvPr id="77" name="TextBox 76"/>
          <p:cNvSpPr txBox="1"/>
          <p:nvPr/>
        </p:nvSpPr>
        <p:spPr>
          <a:xfrm>
            <a:off x="8138160" y="3486834"/>
            <a:ext cx="303288" cy="307777"/>
          </a:xfrm>
          <a:prstGeom prst="rect">
            <a:avLst/>
          </a:prstGeom>
          <a:noFill/>
        </p:spPr>
        <p:txBody>
          <a:bodyPr wrap="none" rtlCol="0">
            <a:spAutoFit/>
          </a:bodyPr>
          <a:lstStyle/>
          <a:p>
            <a:r>
              <a:rPr lang="en-US" sz="1400" b="1">
                <a:solidFill>
                  <a:srgbClr val="E729AD"/>
                </a:solidFill>
                <a:latin typeface="Lora" panose="02000503000000020004" pitchFamily="2" charset="0"/>
              </a:rPr>
              <a:t>B</a:t>
            </a:r>
          </a:p>
        </p:txBody>
      </p:sp>
      <p:sp>
        <p:nvSpPr>
          <p:cNvPr id="78" name="TextBox 77"/>
          <p:cNvSpPr txBox="1"/>
          <p:nvPr/>
        </p:nvSpPr>
        <p:spPr>
          <a:xfrm>
            <a:off x="6158472" y="3486833"/>
            <a:ext cx="303288" cy="307777"/>
          </a:xfrm>
          <a:prstGeom prst="rect">
            <a:avLst/>
          </a:prstGeom>
          <a:noFill/>
        </p:spPr>
        <p:txBody>
          <a:bodyPr wrap="none" rtlCol="0">
            <a:spAutoFit/>
          </a:bodyPr>
          <a:lstStyle/>
          <a:p>
            <a:r>
              <a:rPr lang="en-US" sz="1400" b="1">
                <a:solidFill>
                  <a:srgbClr val="E729AD"/>
                </a:solidFill>
                <a:latin typeface="Lora" panose="02000503000000020004" pitchFamily="2" charset="0"/>
              </a:rPr>
              <a:t>B</a:t>
            </a:r>
          </a:p>
        </p:txBody>
      </p:sp>
      <p:sp>
        <p:nvSpPr>
          <p:cNvPr id="79" name="Rectangle 78"/>
          <p:cNvSpPr/>
          <p:nvPr/>
        </p:nvSpPr>
        <p:spPr>
          <a:xfrm>
            <a:off x="185058" y="5782270"/>
            <a:ext cx="8805886" cy="923330"/>
          </a:xfrm>
          <a:prstGeom prst="rect">
            <a:avLst/>
          </a:prstGeom>
        </p:spPr>
        <p:txBody>
          <a:bodyPr wrap="square">
            <a:spAutoFit/>
          </a:bodyPr>
          <a:lstStyle/>
          <a:p>
            <a:pPr algn="ctr"/>
            <a:r>
              <a:rPr lang="en-US" b="1">
                <a:latin typeface="Lora" panose="02000503000000020004" pitchFamily="2" charset="0"/>
              </a:rPr>
              <a:t>This is a clear sign that DC Helicity Injection is in charge </a:t>
            </a:r>
          </a:p>
          <a:p>
            <a:pPr algn="ctr"/>
            <a:r>
              <a:rPr lang="en-US" b="1">
                <a:latin typeface="Lora" panose="02000503000000020004" pitchFamily="2" charset="0"/>
              </a:rPr>
              <a:t>of transferring plasma current from the centerpost to the torus,</a:t>
            </a:r>
          </a:p>
          <a:p>
            <a:pPr algn="ctr"/>
            <a:r>
              <a:rPr lang="en-US" b="1">
                <a:latin typeface="Lora" panose="02000503000000020004" pitchFamily="2" charset="0"/>
              </a:rPr>
              <a:t>just as it was imagined when the PROTO-SPHERA experiment was designed</a:t>
            </a:r>
          </a:p>
        </p:txBody>
      </p:sp>
      <mc:AlternateContent>
        <mc:Choice xmlns:mv="urn:schemas-microsoft-com:mac:vml" xmlns:mc="http://schemas.openxmlformats.org/markup-compatibility/2006" xmlns:a14="http://schemas.microsoft.com/office/drawing/2010/main" xmlns:p="http://schemas.openxmlformats.org/presentationml/2006/main" xmlns:r="http://schemas.openxmlformats.org/officeDocument/2006/relationships" xmlns:a="http://schemas.openxmlformats.org/drawingml/2006/main" xmlns="" Requires="a14">
          <p:sp>
            <p:nvSpPr>
              <p:cNvPr id="80" name="TextBox 12"/>
              <p:cNvSpPr txBox="1">
                <a:spLocks noChangeArrowheads="1"/>
              </p:cNvSpPr>
              <p:nvPr/>
            </p:nvSpPr>
            <p:spPr bwMode="auto">
              <a:xfrm>
                <a:off x="9572" y="80263"/>
                <a:ext cx="9134427" cy="530851"/>
              </a:xfrm>
              <a:prstGeom prst="rect">
                <a:avLst/>
              </a:prstGeom>
              <a:noFill/>
              <a:ln w="9525">
                <a:noFill/>
                <a:miter lim="800000"/>
                <a:headEnd/>
                <a:tailEnd/>
              </a:ln>
            </p:spPr>
            <p:txBody>
              <a:bodyPr wrap="square">
                <a:spAutoFit/>
              </a:bodyPr>
              <a:lstStyle/>
              <a:p>
                <a:pPr>
                  <a:defRPr/>
                </a:pPr>
                <a:r>
                  <a:rPr lang="en-US" sz="2800" b="1">
                    <a:solidFill>
                      <a:srgbClr val="FF0000"/>
                    </a:solidFill>
                    <a:effectLst>
                      <a:outerShdw blurRad="50800" dist="38100" dir="2700000" algn="tl" rotWithShape="0">
                        <a:srgbClr val="000000">
                          <a:alpha val="43000"/>
                        </a:srgbClr>
                      </a:outerShdw>
                    </a:effectLst>
                    <a:latin typeface="Lora" panose="02000503000000020004" pitchFamily="2" charset="0"/>
                    <a:ea typeface="ＭＳ Ｐゴシック" pitchFamily="34" charset="-128"/>
                  </a:rPr>
                  <a:t>Same sign </a:t>
                </a:r>
                <a14:m>
                  <m:oMath xmlns:m="http://schemas.openxmlformats.org/officeDocument/2006/math">
                    <m:r>
                      <a:rPr lang="en-US" sz="2800" b="1" i="1">
                        <a:latin typeface="Cambria Math"/>
                      </a:rPr>
                      <m:t>𝒋</m:t>
                    </m:r>
                    <m:r>
                      <a:rPr lang="en-US" sz="2800" b="1" i="1">
                        <a:latin typeface="Cambria Math"/>
                        <a:ea typeface="Cambria Math"/>
                      </a:rPr>
                      <m:t>∙</m:t>
                    </m:r>
                    <m:r>
                      <a:rPr lang="en-US" sz="2800" b="1" i="1" smtClean="0">
                        <a:solidFill>
                          <a:srgbClr val="E729AD"/>
                        </a:solidFill>
                        <a:latin typeface="Cambria Math"/>
                        <a:ea typeface="Cambria Math"/>
                      </a:rPr>
                      <m:t>𝑩</m:t>
                    </m:r>
                    <m:r>
                      <m:rPr>
                        <m:nor/>
                      </m:rPr>
                      <a:rPr lang="en-US" sz="2800" b="1" i="0" smtClean="0">
                        <a:latin typeface="Cambria Math"/>
                        <a:ea typeface="Cambria Math"/>
                      </a:rPr>
                      <m:t> </m:t>
                    </m:r>
                    <m:r>
                      <m:rPr>
                        <m:nor/>
                      </m:rPr>
                      <a:rPr lang="en-US" sz="2800" b="1" i="0" smtClean="0">
                        <a:solidFill>
                          <a:srgbClr val="FF0000"/>
                        </a:solidFill>
                        <a:effectLst>
                          <a:outerShdw blurRad="50800" dist="38100" dir="2700000" algn="tl" rotWithShape="0">
                            <a:srgbClr val="000000">
                              <a:alpha val="43000"/>
                            </a:srgbClr>
                          </a:outerShdw>
                        </a:effectLst>
                        <a:latin typeface="Lora" panose="02000503000000020004" pitchFamily="2" charset="0"/>
                        <a:ea typeface="ＭＳ Ｐゴシック" pitchFamily="34" charset="-128"/>
                      </a:rPr>
                      <m:t>all</m:t>
                    </m:r>
                    <m:r>
                      <m:rPr>
                        <m:nor/>
                      </m:rPr>
                      <a:rPr lang="en-US" sz="2800" b="1" i="0" smtClean="0">
                        <a:solidFill>
                          <a:srgbClr val="FF0000"/>
                        </a:solidFill>
                        <a:effectLst>
                          <a:outerShdw blurRad="50800" dist="38100" dir="2700000" algn="tl" rotWithShape="0">
                            <a:srgbClr val="000000">
                              <a:alpha val="43000"/>
                            </a:srgbClr>
                          </a:outerShdw>
                        </a:effectLst>
                        <a:latin typeface="Lora" panose="02000503000000020004" pitchFamily="2" charset="0"/>
                        <a:ea typeface="ＭＳ Ｐゴシック" pitchFamily="34" charset="-128"/>
                      </a:rPr>
                      <m:t> </m:t>
                    </m:r>
                    <m:r>
                      <m:rPr>
                        <m:nor/>
                      </m:rPr>
                      <a:rPr lang="en-US" sz="2800" b="1" i="0" smtClean="0">
                        <a:solidFill>
                          <a:srgbClr val="FF0000"/>
                        </a:solidFill>
                        <a:effectLst>
                          <a:outerShdw blurRad="50800" dist="38100" dir="2700000" algn="tl" rotWithShape="0">
                            <a:srgbClr val="000000">
                              <a:alpha val="43000"/>
                            </a:srgbClr>
                          </a:outerShdw>
                        </a:effectLst>
                        <a:latin typeface="Lora" panose="02000503000000020004" pitchFamily="2" charset="0"/>
                        <a:ea typeface="ＭＳ Ｐゴシック" pitchFamily="34" charset="-128"/>
                      </a:rPr>
                      <m:t>over</m:t>
                    </m:r>
                    <m:r>
                      <m:rPr>
                        <m:nor/>
                      </m:rPr>
                      <a:rPr lang="en-US" sz="2800" b="1" i="0" smtClean="0">
                        <a:solidFill>
                          <a:srgbClr val="FF0000"/>
                        </a:solidFill>
                        <a:effectLst>
                          <a:outerShdw blurRad="50800" dist="38100" dir="2700000" algn="tl" rotWithShape="0">
                            <a:srgbClr val="000000">
                              <a:alpha val="43000"/>
                            </a:srgbClr>
                          </a:outerShdw>
                        </a:effectLst>
                        <a:latin typeface="Lora" panose="02000503000000020004" pitchFamily="2" charset="0"/>
                        <a:ea typeface="ＭＳ Ｐゴシック" pitchFamily="34" charset="-128"/>
                      </a:rPr>
                      <m:t> </m:t>
                    </m:r>
                    <m:r>
                      <m:rPr>
                        <m:nor/>
                      </m:rPr>
                      <a:rPr lang="en-US" sz="2800" b="1" i="0" smtClean="0">
                        <a:solidFill>
                          <a:srgbClr val="FF0000"/>
                        </a:solidFill>
                        <a:effectLst>
                          <a:outerShdw blurRad="50800" dist="38100" dir="2700000" algn="tl" rotWithShape="0">
                            <a:srgbClr val="000000">
                              <a:alpha val="43000"/>
                            </a:srgbClr>
                          </a:outerShdw>
                        </a:effectLst>
                        <a:latin typeface="Lora" panose="02000503000000020004" pitchFamily="2" charset="0"/>
                        <a:ea typeface="ＭＳ Ｐゴシック" pitchFamily="34" charset="-128"/>
                      </a:rPr>
                      <m:t>the</m:t>
                    </m:r>
                    <m:r>
                      <m:rPr>
                        <m:nor/>
                      </m:rPr>
                      <a:rPr lang="en-US" sz="2800" b="1" i="0" smtClean="0">
                        <a:solidFill>
                          <a:srgbClr val="FF0000"/>
                        </a:solidFill>
                        <a:effectLst>
                          <a:outerShdw blurRad="50800" dist="38100" dir="2700000" algn="tl" rotWithShape="0">
                            <a:srgbClr val="000000">
                              <a:alpha val="43000"/>
                            </a:srgbClr>
                          </a:outerShdw>
                        </a:effectLst>
                        <a:latin typeface="Lora" panose="02000503000000020004" pitchFamily="2" charset="0"/>
                        <a:ea typeface="ＭＳ Ｐゴシック" pitchFamily="34" charset="-128"/>
                      </a:rPr>
                      <m:t> </m:t>
                    </m:r>
                    <m:r>
                      <m:rPr>
                        <m:nor/>
                      </m:rPr>
                      <a:rPr lang="en-US" sz="2800" b="1" i="0" smtClean="0">
                        <a:solidFill>
                          <a:srgbClr val="FF0000"/>
                        </a:solidFill>
                        <a:effectLst>
                          <a:outerShdw blurRad="50800" dist="38100" dir="2700000" algn="tl" rotWithShape="0">
                            <a:srgbClr val="000000">
                              <a:alpha val="43000"/>
                            </a:srgbClr>
                          </a:outerShdw>
                        </a:effectLst>
                        <a:latin typeface="Lora" panose="02000503000000020004" pitchFamily="2" charset="0"/>
                        <a:ea typeface="ＭＳ Ｐゴシック" pitchFamily="34" charset="-128"/>
                      </a:rPr>
                      <m:t>plasma</m:t>
                    </m:r>
                    <m:r>
                      <m:rPr>
                        <m:nor/>
                      </m:rPr>
                      <a:rPr lang="en-US" sz="2800" b="1" i="0" smtClean="0">
                        <a:solidFill>
                          <a:srgbClr val="FF0000"/>
                        </a:solidFill>
                        <a:effectLst>
                          <a:outerShdw blurRad="50800" dist="38100" dir="2700000" algn="tl" rotWithShape="0">
                            <a:srgbClr val="000000">
                              <a:alpha val="43000"/>
                            </a:srgbClr>
                          </a:outerShdw>
                        </a:effectLst>
                        <a:latin typeface="Lora" panose="02000503000000020004" pitchFamily="2" charset="0"/>
                        <a:ea typeface="ＭＳ Ｐゴシック" pitchFamily="34" charset="-128"/>
                      </a:rPr>
                      <m:t>: </m:t>
                    </m:r>
                    <m:r>
                      <m:rPr>
                        <m:nor/>
                      </m:rPr>
                      <a:rPr lang="en-US" sz="2800" b="1" i="0" smtClean="0">
                        <a:solidFill>
                          <a:srgbClr val="FF0000"/>
                        </a:solidFill>
                        <a:effectLst>
                          <a:outerShdw blurRad="50800" dist="38100" dir="2700000" algn="tl" rotWithShape="0">
                            <a:srgbClr val="000000">
                              <a:alpha val="43000"/>
                            </a:srgbClr>
                          </a:outerShdw>
                        </a:effectLst>
                        <a:latin typeface="Lora" panose="02000503000000020004" pitchFamily="2" charset="0"/>
                        <a:ea typeface="ＭＳ Ｐゴシック" pitchFamily="34" charset="-128"/>
                      </a:rPr>
                      <m:t>helicity</m:t>
                    </m:r>
                    <m:r>
                      <m:rPr>
                        <m:nor/>
                      </m:rPr>
                      <a:rPr lang="en-US" sz="2800" b="1" i="0" smtClean="0">
                        <a:solidFill>
                          <a:srgbClr val="FF0000"/>
                        </a:solidFill>
                        <a:effectLst>
                          <a:outerShdw blurRad="50800" dist="38100" dir="2700000" algn="tl" rotWithShape="0">
                            <a:srgbClr val="000000">
                              <a:alpha val="43000"/>
                            </a:srgbClr>
                          </a:outerShdw>
                        </a:effectLst>
                        <a:latin typeface="Lora" panose="02000503000000020004" pitchFamily="2" charset="0"/>
                        <a:ea typeface="ＭＳ Ｐゴシック" pitchFamily="34" charset="-128"/>
                      </a:rPr>
                      <m:t> </m:t>
                    </m:r>
                    <m:r>
                      <m:rPr>
                        <m:nor/>
                      </m:rPr>
                      <a:rPr lang="en-US" sz="2800" b="1" i="0" smtClean="0">
                        <a:solidFill>
                          <a:srgbClr val="FF0000"/>
                        </a:solidFill>
                        <a:effectLst>
                          <a:outerShdw blurRad="50800" dist="38100" dir="2700000" algn="tl" rotWithShape="0">
                            <a:srgbClr val="000000">
                              <a:alpha val="43000"/>
                            </a:srgbClr>
                          </a:outerShdw>
                        </a:effectLst>
                        <a:latin typeface="Lora" panose="02000503000000020004" pitchFamily="2" charset="0"/>
                        <a:ea typeface="ＭＳ Ｐゴシック" pitchFamily="34" charset="-128"/>
                      </a:rPr>
                      <m:t>injection</m:t>
                    </m:r>
                    <m:r>
                      <m:rPr>
                        <m:nor/>
                      </m:rPr>
                      <a:rPr lang="en-US" sz="2800" b="1" i="0" smtClean="0">
                        <a:solidFill>
                          <a:srgbClr val="FF0000"/>
                        </a:solidFill>
                        <a:effectLst>
                          <a:outerShdw blurRad="50800" dist="38100" dir="2700000" algn="tl" rotWithShape="0">
                            <a:srgbClr val="000000">
                              <a:alpha val="43000"/>
                            </a:srgbClr>
                          </a:outerShdw>
                        </a:effectLst>
                        <a:latin typeface="Lora" panose="02000503000000020004" pitchFamily="2" charset="0"/>
                        <a:ea typeface="ＭＳ Ｐゴシック" pitchFamily="34" charset="-128"/>
                      </a:rPr>
                      <m:t> </m:t>
                    </m:r>
                  </m:oMath>
                </a14:m>
                <a:endParaRPr lang="en-US" sz="2800" b="1" dirty="0">
                  <a:solidFill>
                    <a:srgbClr val="FF0000"/>
                  </a:solidFill>
                  <a:effectLst>
                    <a:outerShdw blurRad="50800" dist="38100" dir="2700000" algn="tl" rotWithShape="0">
                      <a:srgbClr val="000000">
                        <a:alpha val="43000"/>
                      </a:srgbClr>
                    </a:outerShdw>
                  </a:effectLst>
                  <a:latin typeface="Lora" panose="02000503000000020004" pitchFamily="2" charset="0"/>
                  <a:ea typeface="ＭＳ Ｐゴシック" pitchFamily="34" charset="-128"/>
                </a:endParaRPr>
              </a:p>
            </p:txBody>
          </p:sp>
        </mc:Choice>
        <mc:Fallback>
          <p:sp>
            <p:nvSpPr>
              <p:cNvPr id="80" name="TextBox 12"/>
              <p:cNvSpPr txBox="1">
                <a:spLocks noRot="1" noChangeAspect="1" noMove="1" noResize="1" noEditPoints="1" noAdjustHandles="1" noChangeArrowheads="1" noChangeShapeType="1" noTextEdit="1"/>
              </p:cNvSpPr>
              <p:nvPr/>
            </p:nvSpPr>
            <p:spPr bwMode="auto">
              <a:xfrm>
                <a:off x="9572" y="80263"/>
                <a:ext cx="9134427" cy="530851"/>
              </a:xfrm>
              <a:prstGeom prst="rect">
                <a:avLst/>
              </a:prstGeom>
              <a:blipFill rotWithShape="1">
                <a:blip r:embed="rId6"/>
                <a:stretch>
                  <a:fillRect l="-1535" t="-13793" b="-37931"/>
                </a:stretch>
              </a:blipFill>
              <a:ln w="9525">
                <a:noFill/>
                <a:miter lim="800000"/>
                <a:headEnd/>
                <a:tailEnd/>
              </a:ln>
            </p:spPr>
            <p:txBody>
              <a:bodyPr/>
              <a:lstStyle/>
              <a:p>
                <a:r>
                  <a:rPr lang="en-US">
                    <a:noFill/>
                  </a:rPr>
                  <a:t> </a:t>
                </a:r>
              </a:p>
            </p:txBody>
          </p:sp>
        </mc:Fallback>
      </mc:AlternateContent>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2126564272"/>
      </p:ext>
    </p:extLst>
  </p:cSld>
  <p:clrMapOvr>
    <a:masterClrMapping/>
  </p:clrMapOvr>
</p:sld>
</file>

<file path=ppt/slides/slide4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3" name="Picture 2"/>
          <p:cNvPicPr/>
          <p:nvPr/>
        </p:nvPicPr>
        <p:blipFill>
          <a:blip r:embed="rId4" cstate="print">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tretch>
            <a:fillRect/>
          </a:stretch>
        </p:blipFill>
        <p:spPr>
          <a:xfrm>
            <a:off x="4260109" y="3352800"/>
            <a:ext cx="4877996" cy="2438998"/>
          </a:xfrm>
          <a:prstGeom prst="rect">
            <a:avLst/>
          </a:prstGeom>
        </p:spPr>
      </p:pic>
      <p:sp>
        <p:nvSpPr>
          <p:cNvPr id="4" name="Rectangle 3"/>
          <p:cNvSpPr/>
          <p:nvPr/>
        </p:nvSpPr>
        <p:spPr>
          <a:xfrm>
            <a:off x="3547261" y="606623"/>
            <a:ext cx="726481" cy="307777"/>
          </a:xfrm>
          <a:prstGeom prst="rect">
            <a:avLst/>
          </a:prstGeom>
        </p:spPr>
        <p:txBody>
          <a:bodyPr wrap="none">
            <a:spAutoFit/>
          </a:bodyPr>
          <a:lstStyle/>
          <a:p>
            <a:r>
              <a:rPr lang="en-US" sz="1400" b="1" dirty="0">
                <a:latin typeface="Lora" panose="02000503000000020004" pitchFamily="2" charset="0"/>
              </a:rPr>
              <a:t>#1280</a:t>
            </a:r>
          </a:p>
        </p:txBody>
      </p:sp>
      <p:sp>
        <p:nvSpPr>
          <p:cNvPr id="5" name="Rectangle 4"/>
          <p:cNvSpPr/>
          <p:nvPr/>
        </p:nvSpPr>
        <p:spPr>
          <a:xfrm>
            <a:off x="3582397" y="3581400"/>
            <a:ext cx="684803" cy="307777"/>
          </a:xfrm>
          <a:prstGeom prst="rect">
            <a:avLst/>
          </a:prstGeom>
        </p:spPr>
        <p:txBody>
          <a:bodyPr wrap="none">
            <a:spAutoFit/>
          </a:bodyPr>
          <a:lstStyle/>
          <a:p>
            <a:r>
              <a:rPr lang="en-US" sz="1400" b="1" dirty="0">
                <a:latin typeface="Lora" panose="02000503000000020004" pitchFamily="2" charset="0"/>
              </a:rPr>
              <a:t>#1219</a:t>
            </a:r>
          </a:p>
        </p:txBody>
      </p:sp>
      <p:pic>
        <p:nvPicPr>
          <p:cNvPr id="7" name="1221Pulse_Self-Contained.wmv">
            <a:hlinkClick r:id="" action="ppaction://media"/>
          </p:cNvPr>
          <p:cNvPicPr/>
          <p:nvPr>
            <a:videoFile r:link="rId1"/>
            <p:extLst>
              <p:ext uri="{DAA4B4D4-6D71-4841-9C94-3DE7FCFB9230}">
                <p14:media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r:embed="rId5"/>
              </p:ext>
            </p:extLst>
          </p:nvPr>
        </p:nvPicPr>
        <p:blipFill>
          <a:blip r:embed="rId6"/>
          <a:stretch>
            <a:fillRect/>
          </a:stretch>
        </p:blipFill>
        <p:spPr>
          <a:xfrm>
            <a:off x="414744" y="3810000"/>
            <a:ext cx="3048000" cy="3048000"/>
          </a:xfrm>
          <a:prstGeom prst="rect">
            <a:avLst/>
          </a:prstGeom>
        </p:spPr>
      </p:pic>
      <p:pic>
        <p:nvPicPr>
          <p:cNvPr id="8" name="Shot1280Overall.wmv">
            <a:hlinkClick r:id="" action="ppaction://media"/>
          </p:cNvPr>
          <p:cNvPicPr/>
          <p:nvPr>
            <a:videoFile r:link="rId2"/>
            <p:extLst>
              <p:ext uri="{DAA4B4D4-6D71-4841-9C94-3DE7FCFB9230}">
                <p14:media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r:embed="rId7"/>
              </p:ext>
            </p:extLst>
          </p:nvPr>
        </p:nvPicPr>
        <p:blipFill>
          <a:blip r:embed="rId8"/>
          <a:stretch>
            <a:fillRect/>
          </a:stretch>
        </p:blipFill>
        <p:spPr>
          <a:xfrm>
            <a:off x="414744" y="609600"/>
            <a:ext cx="3048392" cy="3133997"/>
          </a:xfrm>
          <a:prstGeom prst="rect">
            <a:avLst/>
          </a:prstGeom>
        </p:spPr>
      </p:pic>
      <p:pic>
        <p:nvPicPr>
          <p:cNvPr id="9" name="Picture 8"/>
          <p:cNvPicPr>
            <a:picLocks noChangeAspect="1"/>
          </p:cNvPicPr>
          <p:nvPr/>
        </p:nvPicPr>
        <p:blipFill>
          <a:blip r:embed="rId9" cstate="print">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tretch>
            <a:fillRect/>
          </a:stretch>
        </p:blipFill>
        <p:spPr>
          <a:xfrm>
            <a:off x="4261794" y="609600"/>
            <a:ext cx="2443806" cy="2512508"/>
          </a:xfrm>
          <a:prstGeom prst="rect">
            <a:avLst/>
          </a:prstGeom>
        </p:spPr>
      </p:pic>
      <p:pic>
        <p:nvPicPr>
          <p:cNvPr id="10" name="Picture 9"/>
          <p:cNvPicPr>
            <a:picLocks noChangeAspect="1"/>
          </p:cNvPicPr>
          <p:nvPr/>
        </p:nvPicPr>
        <p:blipFill>
          <a:blip r:embed="rId10" cstate="print">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tretch>
            <a:fillRect/>
          </a:stretch>
        </p:blipFill>
        <p:spPr>
          <a:xfrm>
            <a:off x="6705600" y="609600"/>
            <a:ext cx="2438400" cy="2506950"/>
          </a:xfrm>
          <a:prstGeom prst="rect">
            <a:avLst/>
          </a:prstGeom>
        </p:spPr>
      </p:pic>
      <p:sp>
        <p:nvSpPr>
          <p:cNvPr id="12" name="TextBox 12"/>
          <p:cNvSpPr txBox="1">
            <a:spLocks noChangeArrowheads="1"/>
          </p:cNvSpPr>
          <p:nvPr/>
        </p:nvSpPr>
        <p:spPr bwMode="auto">
          <a:xfrm>
            <a:off x="0" y="37275"/>
            <a:ext cx="9144000" cy="523220"/>
          </a:xfrm>
          <a:prstGeom prst="rect">
            <a:avLst/>
          </a:prstGeom>
          <a:noFill/>
          <a:ln w="9525">
            <a:noFill/>
            <a:miter lim="800000"/>
            <a:headEnd/>
            <a:tailEnd/>
          </a:ln>
        </p:spPr>
        <p:txBody>
          <a:bodyPr wrap="square">
            <a:spAutoFit/>
          </a:bodyPr>
          <a:lstStyle/>
          <a:p>
            <a:pPr>
              <a:defRPr/>
            </a:pPr>
            <a:r>
              <a:rPr lang="en-US" sz="2800" b="1">
                <a:solidFill>
                  <a:srgbClr val="FF0000"/>
                </a:solidFill>
                <a:effectLst>
                  <a:outerShdw blurRad="50800" dist="38100" dir="2700000" algn="tl" rotWithShape="0">
                    <a:srgbClr val="000000">
                      <a:alpha val="43000"/>
                    </a:srgbClr>
                  </a:outerShdw>
                </a:effectLst>
                <a:latin typeface="Lora" panose="02000503000000020004" pitchFamily="2" charset="0"/>
                <a:ea typeface="ＭＳ Ｐゴシック" pitchFamily="34" charset="-128"/>
              </a:rPr>
              <a:t>Reconnection bursts shake the plasma, every 2-3 ms</a:t>
            </a:r>
            <a:endParaRPr lang="en-US" sz="2800" b="1" dirty="0">
              <a:solidFill>
                <a:srgbClr val="FF0000"/>
              </a:solidFill>
              <a:effectLst>
                <a:outerShdw blurRad="50800" dist="38100" dir="2700000" algn="tl" rotWithShape="0">
                  <a:srgbClr val="000000">
                    <a:alpha val="43000"/>
                  </a:srgbClr>
                </a:outerShdw>
              </a:effectLst>
              <a:latin typeface="Lora" panose="02000503000000020004" pitchFamily="2" charset="0"/>
              <a:ea typeface="ＭＳ Ｐゴシック" pitchFamily="34" charset="-128"/>
            </a:endParaRPr>
          </a:p>
        </p:txBody>
      </p:sp>
      <p:sp>
        <p:nvSpPr>
          <p:cNvPr id="13" name="Rectangle 12"/>
          <p:cNvSpPr/>
          <p:nvPr/>
        </p:nvSpPr>
        <p:spPr>
          <a:xfrm>
            <a:off x="3500452" y="848380"/>
            <a:ext cx="766748" cy="523220"/>
          </a:xfrm>
          <a:prstGeom prst="rect">
            <a:avLst/>
          </a:prstGeom>
        </p:spPr>
        <p:txBody>
          <a:bodyPr wrap="none">
            <a:spAutoFit/>
          </a:bodyPr>
          <a:lstStyle/>
          <a:p>
            <a:pPr algn="r"/>
            <a:r>
              <a:rPr lang="en-US" sz="1400" b="1" dirty="0">
                <a:latin typeface="Lora" panose="02000503000000020004" pitchFamily="2" charset="0"/>
              </a:rPr>
              <a:t>Visible</a:t>
            </a:r>
          </a:p>
          <a:p>
            <a:pPr algn="r"/>
            <a:r>
              <a:rPr lang="en-US" sz="1400" b="1" dirty="0">
                <a:latin typeface="Lora" panose="02000503000000020004" pitchFamily="2" charset="0"/>
              </a:rPr>
              <a:t>light</a:t>
            </a:r>
          </a:p>
        </p:txBody>
      </p:sp>
      <p:sp>
        <p:nvSpPr>
          <p:cNvPr id="14" name="Rectangle 13"/>
          <p:cNvSpPr/>
          <p:nvPr/>
        </p:nvSpPr>
        <p:spPr>
          <a:xfrm>
            <a:off x="3433426" y="3810000"/>
            <a:ext cx="874663" cy="523220"/>
          </a:xfrm>
          <a:prstGeom prst="rect">
            <a:avLst/>
          </a:prstGeom>
        </p:spPr>
        <p:txBody>
          <a:bodyPr wrap="none">
            <a:spAutoFit/>
          </a:bodyPr>
          <a:lstStyle/>
          <a:p>
            <a:pPr algn="r"/>
            <a:r>
              <a:rPr lang="en-US" sz="1400" b="1" dirty="0">
                <a:latin typeface="Lora" panose="02000503000000020004" pitchFamily="2" charset="0"/>
              </a:rPr>
              <a:t>H-alpha</a:t>
            </a:r>
          </a:p>
          <a:p>
            <a:pPr algn="r"/>
            <a:r>
              <a:rPr lang="en-US" sz="1400" b="1" dirty="0">
                <a:latin typeface="Lora" panose="02000503000000020004" pitchFamily="2" charset="0"/>
              </a:rPr>
              <a:t>filter</a:t>
            </a:r>
          </a:p>
        </p:txBody>
      </p:sp>
      <p:sp>
        <p:nvSpPr>
          <p:cNvPr id="15" name="Rectangle 14"/>
          <p:cNvSpPr/>
          <p:nvPr/>
        </p:nvSpPr>
        <p:spPr>
          <a:xfrm>
            <a:off x="3463137" y="6096000"/>
            <a:ext cx="5680864" cy="584775"/>
          </a:xfrm>
          <a:prstGeom prst="rect">
            <a:avLst/>
          </a:prstGeom>
        </p:spPr>
        <p:txBody>
          <a:bodyPr wrap="square">
            <a:spAutoFit/>
          </a:bodyPr>
          <a:lstStyle/>
          <a:p>
            <a:pPr algn="r"/>
            <a:r>
              <a:rPr lang="en-US" sz="1600" b="1">
                <a:latin typeface="Lora" panose="02000503000000020004" pitchFamily="2" charset="0"/>
              </a:rPr>
              <a:t>2D approx. magnetic reconnections at ordinary X-points</a:t>
            </a:r>
            <a:r>
              <a:rPr lang="en-US" sz="1600" b="1" baseline="30000">
                <a:latin typeface="Lora" panose="02000503000000020004" pitchFamily="2" charset="0"/>
              </a:rPr>
              <a:t> </a:t>
            </a:r>
            <a:endParaRPr lang="en-US" sz="1600" b="1">
              <a:latin typeface="Lora" panose="02000503000000020004" pitchFamily="2" charset="0"/>
            </a:endParaRPr>
          </a:p>
          <a:p>
            <a:pPr algn="r"/>
            <a:r>
              <a:rPr lang="en-US" sz="1600" b="1">
                <a:latin typeface="Lora" panose="02000503000000020004" pitchFamily="2" charset="0"/>
              </a:rPr>
              <a:t>3D effects: diffused (ergodic) character of the X-points</a:t>
            </a:r>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10135968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998" fill="hold"/>
                                        <p:tgtEl>
                                          <p:spTgt spid="7"/>
                                        </p:tgtEl>
                                      </p:cBhvr>
                                    </p:cmd>
                                  </p:childTnLst>
                                </p:cTn>
                              </p:par>
                            </p:childTnLst>
                          </p:cTn>
                        </p:par>
                        <p:par>
                          <p:cTn id="7" fill="hold">
                            <p:stCondLst>
                              <p:cond delay="4998"/>
                            </p:stCondLst>
                            <p:childTnLst>
                              <p:par>
                                <p:cTn id="8" presetID="1" presetClass="mediacall" presetSubtype="0" fill="hold" nodeType="afterEffect">
                                  <p:stCondLst>
                                    <p:cond delay="0"/>
                                  </p:stCondLst>
                                  <p:childTnLst>
                                    <p:cmd type="call" cmd="playFrom(0.0)">
                                      <p:cBhvr>
                                        <p:cTn id="9" dur="6038"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10" restart="whenNotActive" fill="hold" evtFilter="cancelBubble" nodeType="interactiveSeq">
                <p:stCondLst>
                  <p:cond evt="onClick" delay="0">
                    <p:tgtEl>
                      <p:spTgt spid="7"/>
                    </p:tgtEl>
                  </p:cond>
                </p:stCondLst>
                <p:endSync evt="end" delay="0">
                  <p:rtn val="all"/>
                </p:endSync>
                <p:childTnLst>
                  <p:par>
                    <p:cTn id="11" fill="hold">
                      <p:stCondLst>
                        <p:cond delay="0"/>
                      </p:stCondLst>
                      <p:childTnLst>
                        <p:par>
                          <p:cTn id="12" fill="hold">
                            <p:stCondLst>
                              <p:cond delay="0"/>
                            </p:stCondLst>
                            <p:childTnLst>
                              <p:par>
                                <p:cTn id="13" presetID="2" presetClass="mediacall" presetSubtype="0" fill="hold" nodeType="clickEffect">
                                  <p:stCondLst>
                                    <p:cond delay="0"/>
                                  </p:stCondLst>
                                  <p:childTnLst>
                                    <p:cmd type="call" cmd="togglePause">
                                      <p:cBhvr>
                                        <p:cTn id="14" dur="1" fill="hold"/>
                                        <p:tgtEl>
                                          <p:spTgt spid="7"/>
                                        </p:tgtEl>
                                      </p:cBhvr>
                                    </p:cmd>
                                  </p:childTnLst>
                                </p:cTn>
                              </p:par>
                            </p:childTnLst>
                          </p:cTn>
                        </p:par>
                      </p:childTnLst>
                    </p:cTn>
                  </p:par>
                </p:childTnLst>
              </p:cTn>
              <p:nextCondLst>
                <p:cond evt="onClick" delay="0">
                  <p:tgtEl>
                    <p:spTgt spid="7"/>
                  </p:tgtEl>
                </p:cond>
              </p:nextCondLst>
            </p:seq>
            <p:video>
              <p:cMediaNode vol="80000">
                <p:cTn id="15" repeatCount="indefinite" fill="remove" display="0">
                  <p:stCondLst>
                    <p:cond delay="indefinite"/>
                  </p:stCondLst>
                </p:cTn>
                <p:tgtEl>
                  <p:spTgt spid="7"/>
                </p:tgtEl>
              </p:cMediaNode>
            </p:video>
            <p:video>
              <p:cMediaNode vol="80000">
                <p:cTn id="16" repeatCount="indefinite" fill="remove" display="0">
                  <p:stCondLst>
                    <p:cond delay="indefinite"/>
                  </p:stCondLst>
                </p:cTn>
                <p:tgtEl>
                  <p:spTgt spid="8"/>
                </p:tgtEl>
              </p:cMediaNode>
            </p:video>
            <p:seq concurrent="1" nextAc="seek">
              <p:cTn id="17" restart="whenNotActive" fill="hold" evtFilter="cancelBubble" nodeType="interactiveSeq">
                <p:stCondLst>
                  <p:cond evt="onClick" delay="0">
                    <p:tgtEl>
                      <p:spTgt spid="8"/>
                    </p:tgtEl>
                  </p:cond>
                </p:stCondLst>
                <p:endSync evt="end" delay="0">
                  <p:rtn val="all"/>
                </p:endSync>
                <p:childTnLst>
                  <p:par>
                    <p:cTn id="18" fill="hold">
                      <p:stCondLst>
                        <p:cond delay="0"/>
                      </p:stCondLst>
                      <p:childTnLst>
                        <p:par>
                          <p:cTn id="19" fill="hold">
                            <p:stCondLst>
                              <p:cond delay="0"/>
                            </p:stCondLst>
                            <p:childTnLst>
                              <p:par>
                                <p:cTn id="20" presetID="2" presetClass="mediacall" presetSubtype="0" fill="hold" nodeType="clickEffect">
                                  <p:stCondLst>
                                    <p:cond delay="0"/>
                                  </p:stCondLst>
                                  <p:childTnLst>
                                    <p:cmd type="call" cmd="togglePause">
                                      <p:cBhvr>
                                        <p:cTn id="21"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4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 name="AlberoNatale-high.mp4">
            <a:hlinkClick r:id="" action="ppaction://media"/>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05C6F953-DCA9-1645-951C-153394CBCB41}"/>
              </a:ext>
            </a:extLst>
          </p:cNvPr>
          <p:cNvPicPr/>
          <p:nvPr>
            <a:videoFile r:link="rId1"/>
            <p:extLst>
              <p:ext uri="{DAA4B4D4-6D71-4841-9C94-3DE7FCFB9230}">
                <p14:media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r:embed="rId3"/>
              </p:ext>
            </p:extLst>
          </p:nvPr>
        </p:nvPicPr>
        <p:blipFill>
          <a:blip r:embed="rId4"/>
          <a:stretch>
            <a:fillRect/>
          </a:stretch>
        </p:blipFill>
        <p:spPr>
          <a:xfrm>
            <a:off x="0" y="571500"/>
            <a:ext cx="9144000" cy="5143500"/>
          </a:xfrm>
          <a:prstGeom prst="rect">
            <a:avLst/>
          </a:prstGeom>
        </p:spPr>
      </p:pic>
      <p:sp>
        <p:nvSpPr>
          <p:cNvPr id="3" name="TextBox 2">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03992335-FDAA-4846-81F5-90E490679927}"/>
              </a:ext>
            </a:extLst>
          </p:cNvPr>
          <p:cNvSpPr txBox="1"/>
          <p:nvPr/>
        </p:nvSpPr>
        <p:spPr>
          <a:xfrm>
            <a:off x="17463" y="71735"/>
            <a:ext cx="9126537" cy="461665"/>
          </a:xfrm>
          <a:prstGeom prst="rect">
            <a:avLst/>
          </a:prstGeom>
          <a:noFill/>
        </p:spPr>
        <p:txBody>
          <a:bodyPr wrap="none" rtlCol="0">
            <a:spAutoFit/>
          </a:bodyPr>
          <a:lstStyle/>
          <a:p>
            <a:r>
              <a:rPr lang="en-US" sz="2400" b="1" dirty="0">
                <a:solidFill>
                  <a:srgbClr val="0D6DFB"/>
                </a:solidFill>
                <a:effectLst>
                  <a:outerShdw blurRad="50800" dist="38100" dir="2700000" algn="tl" rotWithShape="0">
                    <a:srgbClr val="000000">
                      <a:alpha val="43000"/>
                    </a:srgbClr>
                  </a:outerShdw>
                </a:effectLst>
                <a:latin typeface="Lora" panose="02000503000000020004" pitchFamily="2" charset="0"/>
              </a:rPr>
              <a:t>Differential rotation as a further indication of reconnections</a:t>
            </a:r>
          </a:p>
        </p:txBody>
      </p:sp>
      <p:sp>
        <p:nvSpPr>
          <p:cNvPr id="4" name="TextBox 3">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7F8019F1-DC73-D048-AAF7-E7AC72224820}"/>
              </a:ext>
            </a:extLst>
          </p:cNvPr>
          <p:cNvSpPr txBox="1"/>
          <p:nvPr/>
        </p:nvSpPr>
        <p:spPr>
          <a:xfrm>
            <a:off x="726314" y="5858470"/>
            <a:ext cx="7655686" cy="923330"/>
          </a:xfrm>
          <a:prstGeom prst="rect">
            <a:avLst/>
          </a:prstGeom>
          <a:noFill/>
        </p:spPr>
        <p:txBody>
          <a:bodyPr wrap="none" rtlCol="0">
            <a:spAutoFit/>
          </a:bodyPr>
          <a:lstStyle/>
          <a:p>
            <a:pPr algn="ctr"/>
            <a:r>
              <a:rPr lang="en-US" b="1" dirty="0">
                <a:solidFill>
                  <a:srgbClr val="0D6DFB"/>
                </a:solidFill>
                <a:effectLst>
                  <a:outerShdw blurRad="50800" dist="38100" dir="2700000" algn="tl" rotWithShape="0">
                    <a:srgbClr val="000000">
                      <a:alpha val="43000"/>
                    </a:srgbClr>
                  </a:outerShdw>
                </a:effectLst>
                <a:latin typeface="Lora" panose="02000503000000020004" pitchFamily="2" charset="0"/>
              </a:rPr>
              <a:t>…differential rotation of Argon plasma on lower </a:t>
            </a:r>
            <a:r>
              <a:rPr lang="en-US" b="1" dirty="0" err="1">
                <a:solidFill>
                  <a:srgbClr val="0D6DFB"/>
                </a:solidFill>
                <a:effectLst>
                  <a:outerShdw blurRad="50800" dist="38100" dir="2700000" algn="tl" rotWithShape="0">
                    <a:srgbClr val="000000">
                      <a:alpha val="43000"/>
                    </a:srgbClr>
                  </a:outerShdw>
                </a:effectLst>
                <a:latin typeface="Lora" panose="02000503000000020004" pitchFamily="2" charset="0"/>
              </a:rPr>
              <a:t>divertor</a:t>
            </a:r>
            <a:r>
              <a:rPr lang="en-US" b="1" dirty="0">
                <a:solidFill>
                  <a:srgbClr val="0D6DFB"/>
                </a:solidFill>
                <a:effectLst>
                  <a:outerShdw blurRad="50800" dist="38100" dir="2700000" algn="tl" rotWithShape="0">
                    <a:srgbClr val="000000">
                      <a:alpha val="43000"/>
                    </a:srgbClr>
                  </a:outerShdw>
                </a:effectLst>
                <a:latin typeface="Lora" panose="02000503000000020004" pitchFamily="2" charset="0"/>
              </a:rPr>
              <a:t> plate…</a:t>
            </a:r>
            <a:endParaRPr lang="it-IT" dirty="0"/>
          </a:p>
          <a:p>
            <a:pPr algn="ctr"/>
            <a:r>
              <a:rPr lang="en-US" b="1" dirty="0">
                <a:solidFill>
                  <a:srgbClr val="0D6DFB"/>
                </a:solidFill>
                <a:effectLst>
                  <a:outerShdw blurRad="50800" dist="38100" dir="2700000" algn="tl" rotWithShape="0">
                    <a:srgbClr val="000000">
                      <a:alpha val="43000"/>
                    </a:srgbClr>
                  </a:outerShdw>
                </a:effectLst>
                <a:latin typeface="Lora" panose="02000503000000020004" pitchFamily="2" charset="0"/>
              </a:rPr>
              <a:t>evidenced in “Christmas-tree plasma” on Yuletide Eve, Dec 20 2018!</a:t>
            </a:r>
          </a:p>
          <a:p>
            <a:pPr algn="ctr"/>
            <a:r>
              <a:rPr lang="en-US" b="1" dirty="0">
                <a:solidFill>
                  <a:srgbClr val="0D6DFB"/>
                </a:solidFill>
                <a:effectLst>
                  <a:outerShdw blurRad="50800" dist="38100" dir="2700000" algn="tl" rotWithShape="0">
                    <a:srgbClr val="000000">
                      <a:alpha val="43000"/>
                    </a:srgbClr>
                  </a:outerShdw>
                </a:effectLst>
                <a:latin typeface="Lora" panose="02000503000000020004" pitchFamily="2" charset="0"/>
              </a:rPr>
              <a:t>…due to totally deteriorated cathode conditions</a:t>
            </a:r>
            <a:endParaRPr lang="it-IT" dirty="0"/>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7287462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578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24242">
                <p:cTn id="7" repeatCount="indefinite" fill="remove"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4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extBox 1"/>
          <p:cNvSpPr txBox="1"/>
          <p:nvPr/>
        </p:nvSpPr>
        <p:spPr>
          <a:xfrm>
            <a:off x="72272" y="0"/>
            <a:ext cx="8975503" cy="1600438"/>
          </a:xfrm>
          <a:prstGeom prst="rect">
            <a:avLst/>
          </a:prstGeom>
          <a:noFill/>
        </p:spPr>
        <p:txBody>
          <a:bodyPr wrap="square" rtlCol="0">
            <a:spAutoFit/>
          </a:bodyPr>
          <a:lstStyle/>
          <a:p>
            <a:r>
              <a:rPr lang="en-US" sz="2800" b="1" dirty="0">
                <a:solidFill>
                  <a:srgbClr val="FF0000"/>
                </a:solidFill>
                <a:effectLst>
                  <a:outerShdw blurRad="50800" dist="38100" dir="2700000" algn="tl" rotWithShape="0">
                    <a:srgbClr val="000000">
                      <a:alpha val="43000"/>
                    </a:srgbClr>
                  </a:outerShdw>
                </a:effectLst>
                <a:latin typeface="Lora" panose="02000503000000020004" pitchFamily="2" charset="0"/>
              </a:rPr>
              <a:t>Major surprise: current carrying torus formed and sustained in an external </a:t>
            </a:r>
            <a:r>
              <a:rPr lang="en-US" sz="2800" b="1" dirty="0" err="1">
                <a:solidFill>
                  <a:srgbClr val="FF0000"/>
                </a:solidFill>
                <a:effectLst>
                  <a:outerShdw blurRad="50800" dist="38100" dir="2700000" algn="tl" rotWithShape="0">
                    <a:srgbClr val="000000">
                      <a:alpha val="43000"/>
                    </a:srgbClr>
                  </a:outerShdw>
                </a:effectLst>
                <a:latin typeface="Lora" panose="02000503000000020004" pitchFamily="2" charset="0"/>
              </a:rPr>
              <a:t>magnetostatic</a:t>
            </a:r>
            <a:r>
              <a:rPr lang="en-US" sz="2800" b="1" dirty="0">
                <a:solidFill>
                  <a:srgbClr val="FF0000"/>
                </a:solidFill>
                <a:effectLst>
                  <a:outerShdw blurRad="50800" dist="38100" dir="2700000" algn="tl" rotWithShape="0">
                    <a:srgbClr val="000000">
                      <a:alpha val="43000"/>
                    </a:srgbClr>
                  </a:outerShdw>
                </a:effectLst>
                <a:latin typeface="Lora" panose="02000503000000020004" pitchFamily="2" charset="0"/>
              </a:rPr>
              <a:t> B</a:t>
            </a:r>
          </a:p>
          <a:p>
            <a:endParaRPr lang="en-US" sz="800" b="1" baseline="30000" dirty="0">
              <a:solidFill>
                <a:srgbClr val="FF0000"/>
              </a:solidFill>
              <a:effectLst>
                <a:outerShdw blurRad="50800" dist="38100" dir="2700000" algn="tl" rotWithShape="0">
                  <a:srgbClr val="000000">
                    <a:alpha val="43000"/>
                  </a:srgbClr>
                </a:outerShdw>
              </a:effectLst>
              <a:latin typeface="Lora" panose="02000503000000020004" pitchFamily="2" charset="0"/>
            </a:endParaRPr>
          </a:p>
          <a:p>
            <a:r>
              <a:rPr lang="en-US" sz="2800" b="1" baseline="30000" dirty="0">
                <a:solidFill>
                  <a:srgbClr val="FF0000"/>
                </a:solidFill>
                <a:effectLst>
                  <a:outerShdw blurRad="50800" dist="38100" dir="2700000" algn="tl" rotWithShape="0">
                    <a:srgbClr val="000000">
                      <a:alpha val="43000"/>
                    </a:srgbClr>
                  </a:outerShdw>
                </a:effectLst>
                <a:latin typeface="Lora" panose="02000503000000020004" pitchFamily="2" charset="0"/>
              </a:rPr>
              <a:t>		      </a:t>
            </a:r>
            <a:r>
              <a:rPr lang="en-US" b="1" dirty="0">
                <a:latin typeface="Lora" panose="02000503000000020004" pitchFamily="2" charset="0"/>
              </a:rPr>
              <a:t>But in Phase-2 operations, a “slow” current ramp (~20 </a:t>
            </a:r>
            <a:r>
              <a:rPr lang="en-US" b="1" dirty="0" err="1">
                <a:latin typeface="Lora" panose="02000503000000020004" pitchFamily="2" charset="0"/>
              </a:rPr>
              <a:t>ms</a:t>
            </a:r>
            <a:r>
              <a:rPr lang="en-US" b="1" dirty="0">
                <a:latin typeface="Lora" panose="02000503000000020004" pitchFamily="2" charset="0"/>
              </a:rPr>
              <a:t>)		      will be required to produce Spherical Tori with I</a:t>
            </a:r>
            <a:r>
              <a:rPr lang="en-US" b="1" baseline="-25000" dirty="0">
                <a:latin typeface="Lora" panose="02000503000000020004" pitchFamily="2" charset="0"/>
              </a:rPr>
              <a:t>ST</a:t>
            </a:r>
            <a:r>
              <a:rPr lang="en-US" b="1" dirty="0">
                <a:latin typeface="Lora" panose="02000503000000020004" pitchFamily="2" charset="0"/>
              </a:rPr>
              <a:t>= ¼ MA</a:t>
            </a:r>
          </a:p>
        </p:txBody>
      </p:sp>
      <p:pic>
        <p:nvPicPr>
          <p:cNvPr id="3" name="Picture 2"/>
          <p:cNvPicPr>
            <a:picLocks noChangeAspect="1"/>
          </p:cNvPicPr>
          <p:nvPr/>
        </p:nvPicPr>
        <p:blipFill>
          <a:blip r:embed="rId3">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tretch>
            <a:fillRect/>
          </a:stretch>
        </p:blipFill>
        <p:spPr>
          <a:xfrm>
            <a:off x="1851948" y="2714821"/>
            <a:ext cx="2872452" cy="4118613"/>
          </a:xfrm>
          <a:prstGeom prst="rect">
            <a:avLst/>
          </a:prstGeom>
        </p:spPr>
      </p:pic>
      <p:sp>
        <p:nvSpPr>
          <p:cNvPr id="4" name="TextBox 3"/>
          <p:cNvSpPr txBox="1"/>
          <p:nvPr/>
        </p:nvSpPr>
        <p:spPr>
          <a:xfrm>
            <a:off x="5125994" y="3523736"/>
            <a:ext cx="3921781" cy="1754326"/>
          </a:xfrm>
          <a:prstGeom prst="rect">
            <a:avLst/>
          </a:prstGeom>
          <a:noFill/>
        </p:spPr>
        <p:txBody>
          <a:bodyPr wrap="square" rtlCol="0">
            <a:spAutoFit/>
          </a:bodyPr>
          <a:lstStyle/>
          <a:p>
            <a:r>
              <a:rPr lang="en-US" b="1" dirty="0">
                <a:solidFill>
                  <a:srgbClr val="2A70BF"/>
                </a:solidFill>
                <a:latin typeface="Lora" panose="02000503000000020004" pitchFamily="2" charset="0"/>
              </a:rPr>
              <a:t>substitute impromptu </a:t>
            </a:r>
            <a:r>
              <a:rPr lang="en-US" b="1" dirty="0" err="1">
                <a:solidFill>
                  <a:srgbClr val="2A70BF"/>
                </a:solidFill>
                <a:latin typeface="Lora" panose="02000503000000020004" pitchFamily="2" charset="0"/>
              </a:rPr>
              <a:t>PFExt</a:t>
            </a:r>
            <a:r>
              <a:rPr lang="en-US" b="1" dirty="0">
                <a:solidFill>
                  <a:srgbClr val="2A70BF"/>
                </a:solidFill>
                <a:latin typeface="Lora" panose="02000503000000020004" pitchFamily="2" charset="0"/>
              </a:rPr>
              <a:t> coils</a:t>
            </a:r>
          </a:p>
          <a:p>
            <a:r>
              <a:rPr lang="en-US" b="1" dirty="0">
                <a:solidFill>
                  <a:srgbClr val="2A70BF"/>
                </a:solidFill>
                <a:latin typeface="Lora" panose="02000503000000020004" pitchFamily="2" charset="0"/>
              </a:rPr>
              <a:t>with larger cross-section </a:t>
            </a:r>
          </a:p>
          <a:p>
            <a:r>
              <a:rPr lang="en-US" b="1" dirty="0">
                <a:solidFill>
                  <a:srgbClr val="2A70BF"/>
                </a:solidFill>
                <a:latin typeface="Lora" panose="02000503000000020004" pitchFamily="2" charset="0"/>
              </a:rPr>
              <a:t>(240 mm</a:t>
            </a:r>
            <a:r>
              <a:rPr lang="en-US" b="1" baseline="30000" dirty="0">
                <a:solidFill>
                  <a:srgbClr val="2A70BF"/>
                </a:solidFill>
                <a:latin typeface="Lora" panose="02000503000000020004" pitchFamily="2" charset="0"/>
              </a:rPr>
              <a:t>2</a:t>
            </a:r>
            <a:r>
              <a:rPr lang="en-US" b="1" dirty="0">
                <a:solidFill>
                  <a:srgbClr val="2A70BF"/>
                </a:solidFill>
                <a:latin typeface="Lora" panose="02000503000000020004" pitchFamily="2" charset="0"/>
              </a:rPr>
              <a:t>) flexible cables</a:t>
            </a:r>
          </a:p>
          <a:p>
            <a:r>
              <a:rPr lang="en-US" b="1" dirty="0">
                <a:solidFill>
                  <a:srgbClr val="2A70BF"/>
                </a:solidFill>
                <a:latin typeface="Lora" panose="02000503000000020004" pitchFamily="2" charset="0"/>
              </a:rPr>
              <a:t>8+12+12+8 turns</a:t>
            </a:r>
            <a:r>
              <a:rPr lang="en-US" b="1" dirty="0">
                <a:latin typeface="Lora" panose="02000503000000020004" pitchFamily="2" charset="0"/>
              </a:rPr>
              <a:t> (top to bottom) </a:t>
            </a:r>
          </a:p>
          <a:p>
            <a:r>
              <a:rPr lang="en-US" b="1" dirty="0">
                <a:latin typeface="Lora" panose="02000503000000020004" pitchFamily="2" charset="0"/>
              </a:rPr>
              <a:t>flexible turn number, fed by </a:t>
            </a:r>
          </a:p>
          <a:p>
            <a:r>
              <a:rPr lang="en-US" b="1" dirty="0">
                <a:latin typeface="Lora" panose="02000503000000020004" pitchFamily="2" charset="0"/>
              </a:rPr>
              <a:t>Super-Capacitor power supply</a:t>
            </a:r>
          </a:p>
        </p:txBody>
      </p:sp>
      <p:cxnSp>
        <p:nvCxnSpPr>
          <p:cNvPr id="5" name="Straight Arrow Connector 4"/>
          <p:cNvCxnSpPr>
            <a:cxnSpLocks/>
          </p:cNvCxnSpPr>
          <p:nvPr/>
        </p:nvCxnSpPr>
        <p:spPr>
          <a:xfrm flipH="1" flipV="1">
            <a:off x="4711690" y="3657600"/>
            <a:ext cx="317510" cy="382386"/>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6" name="Straight Arrow Connector 5"/>
          <p:cNvCxnSpPr>
            <a:cxnSpLocks/>
          </p:cNvCxnSpPr>
          <p:nvPr/>
        </p:nvCxnSpPr>
        <p:spPr>
          <a:xfrm flipH="1">
            <a:off x="4723028" y="4064461"/>
            <a:ext cx="306172" cy="336438"/>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7" name="Straight Arrow Connector 6"/>
          <p:cNvCxnSpPr>
            <a:cxnSpLocks/>
          </p:cNvCxnSpPr>
          <p:nvPr/>
        </p:nvCxnSpPr>
        <p:spPr>
          <a:xfrm flipH="1">
            <a:off x="4650688" y="4039986"/>
            <a:ext cx="378510" cy="1067140"/>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8" name="Straight Arrow Connector 7"/>
          <p:cNvCxnSpPr>
            <a:cxnSpLocks/>
          </p:cNvCxnSpPr>
          <p:nvPr/>
        </p:nvCxnSpPr>
        <p:spPr>
          <a:xfrm flipH="1">
            <a:off x="4700354" y="4064461"/>
            <a:ext cx="328844" cy="1996434"/>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pic>
        <p:nvPicPr>
          <p:cNvPr id="15" name="Picture 14">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F95A79FC-AD3F-D548-9CB2-99CCD8F947DA}"/>
              </a:ext>
            </a:extLst>
          </p:cNvPr>
          <p:cNvPicPr>
            <a:picLocks noChangeAspect="1"/>
          </p:cNvPicPr>
          <p:nvPr/>
        </p:nvPicPr>
        <p:blipFill>
          <a:blip r:embed="rId4">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tretch>
            <a:fillRect/>
          </a:stretch>
        </p:blipFill>
        <p:spPr>
          <a:xfrm>
            <a:off x="700518" y="2133600"/>
            <a:ext cx="1204482" cy="1804762"/>
          </a:xfrm>
          <a:prstGeom prst="rect">
            <a:avLst/>
          </a:prstGeom>
        </p:spPr>
      </p:pic>
      <p:sp>
        <p:nvSpPr>
          <p:cNvPr id="16" name="Rectangle 15">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1550C500-176E-644D-8B1F-5E71B509DD98}"/>
              </a:ext>
            </a:extLst>
          </p:cNvPr>
          <p:cNvSpPr/>
          <p:nvPr/>
        </p:nvSpPr>
        <p:spPr>
          <a:xfrm>
            <a:off x="2285999" y="1600200"/>
            <a:ext cx="6781801" cy="1200329"/>
          </a:xfrm>
          <a:prstGeom prst="rect">
            <a:avLst/>
          </a:prstGeom>
        </p:spPr>
        <p:txBody>
          <a:bodyPr wrap="square">
            <a:spAutoFit/>
          </a:bodyPr>
          <a:lstStyle/>
          <a:p>
            <a:r>
              <a:rPr lang="en-US" b="1" dirty="0">
                <a:solidFill>
                  <a:schemeClr val="accent5">
                    <a:lumMod val="75000"/>
                  </a:schemeClr>
                </a:solidFill>
                <a:latin typeface="Lora" panose="02000503000000020004" pitchFamily="2" charset="0"/>
              </a:rPr>
              <a:t>In 2019, new insulating PMMA Vessel (no vessel skin effect)</a:t>
            </a:r>
          </a:p>
          <a:p>
            <a:r>
              <a:rPr lang="en-US" b="1" dirty="0">
                <a:solidFill>
                  <a:schemeClr val="accent5">
                    <a:lumMod val="75000"/>
                  </a:schemeClr>
                </a:solidFill>
                <a:latin typeface="Lora" panose="02000503000000020004" pitchFamily="2" charset="0"/>
              </a:rPr>
              <a:t>will allow to form from preexisting Plasma-</a:t>
            </a:r>
            <a:r>
              <a:rPr lang="en-US" b="1" dirty="0" err="1">
                <a:solidFill>
                  <a:schemeClr val="accent5">
                    <a:lumMod val="75000"/>
                  </a:schemeClr>
                </a:solidFill>
                <a:latin typeface="Lora" panose="02000503000000020004" pitchFamily="2" charset="0"/>
              </a:rPr>
              <a:t>Centerpost</a:t>
            </a:r>
            <a:r>
              <a:rPr lang="en-US" b="1" dirty="0">
                <a:solidFill>
                  <a:schemeClr val="accent5">
                    <a:lumMod val="75000"/>
                  </a:schemeClr>
                </a:solidFill>
                <a:latin typeface="Lora" panose="02000503000000020004" pitchFamily="2" charset="0"/>
              </a:rPr>
              <a:t> </a:t>
            </a:r>
          </a:p>
          <a:p>
            <a:r>
              <a:rPr lang="en-US" b="1" dirty="0">
                <a:solidFill>
                  <a:schemeClr val="accent5">
                    <a:lumMod val="75000"/>
                  </a:schemeClr>
                </a:solidFill>
                <a:latin typeface="Lora" panose="02000503000000020004" pitchFamily="2" charset="0"/>
              </a:rPr>
              <a:t>&amp; create Hydrogen Tori with 20 </a:t>
            </a:r>
            <a:r>
              <a:rPr lang="en-US" b="1" dirty="0" err="1">
                <a:solidFill>
                  <a:schemeClr val="accent5">
                    <a:lumMod val="75000"/>
                  </a:schemeClr>
                </a:solidFill>
                <a:latin typeface="Lora" panose="02000503000000020004" pitchFamily="2" charset="0"/>
              </a:rPr>
              <a:t>ms</a:t>
            </a:r>
            <a:r>
              <a:rPr lang="en-US" b="1" dirty="0">
                <a:solidFill>
                  <a:schemeClr val="accent5">
                    <a:lumMod val="75000"/>
                  </a:schemeClr>
                </a:solidFill>
                <a:latin typeface="Lora" panose="02000503000000020004" pitchFamily="2" charset="0"/>
              </a:rPr>
              <a:t> rise time,</a:t>
            </a:r>
          </a:p>
          <a:p>
            <a:r>
              <a:rPr lang="en-US" b="1" dirty="0">
                <a:solidFill>
                  <a:schemeClr val="accent5">
                    <a:lumMod val="75000"/>
                  </a:schemeClr>
                </a:solidFill>
                <a:latin typeface="Lora" panose="02000503000000020004" pitchFamily="2" charset="0"/>
              </a:rPr>
              <a:t>try and assess differences with static formation</a:t>
            </a:r>
            <a:endParaRPr lang="en-US" b="1" dirty="0">
              <a:latin typeface="Lora" panose="02000503000000020004" pitchFamily="2" charset="0"/>
            </a:endParaRPr>
          </a:p>
        </p:txBody>
      </p:sp>
      <p:pic>
        <p:nvPicPr>
          <p:cNvPr id="18" name="Picture 17">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882B2C49-F863-1C4E-86B0-98DA91319E48}"/>
              </a:ext>
            </a:extLst>
          </p:cNvPr>
          <p:cNvPicPr>
            <a:picLocks noChangeAspect="1"/>
          </p:cNvPicPr>
          <p:nvPr/>
        </p:nvPicPr>
        <p:blipFill>
          <a:blip r:embed="rId5">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tretch>
            <a:fillRect/>
          </a:stretch>
        </p:blipFill>
        <p:spPr>
          <a:xfrm flipH="1">
            <a:off x="72341" y="3962400"/>
            <a:ext cx="1832659" cy="2328643"/>
          </a:xfrm>
          <a:prstGeom prst="rect">
            <a:avLst/>
          </a:prstGeom>
        </p:spPr>
      </p:pic>
      <p:sp>
        <p:nvSpPr>
          <p:cNvPr id="20" name="TextBox 19">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7C2397D7-B6FE-4046-845D-737534B7B355}"/>
              </a:ext>
            </a:extLst>
          </p:cNvPr>
          <p:cNvSpPr txBox="1"/>
          <p:nvPr/>
        </p:nvSpPr>
        <p:spPr>
          <a:xfrm>
            <a:off x="152400" y="6273225"/>
            <a:ext cx="1651606" cy="584775"/>
          </a:xfrm>
          <a:prstGeom prst="rect">
            <a:avLst/>
          </a:prstGeom>
          <a:noFill/>
        </p:spPr>
        <p:txBody>
          <a:bodyPr wrap="none" rtlCol="0">
            <a:spAutoFit/>
          </a:bodyPr>
          <a:lstStyle/>
          <a:p>
            <a:pPr algn="ctr"/>
            <a:r>
              <a:rPr lang="it-IT" sz="1600" i="1" dirty="0" err="1"/>
              <a:t>Soldering</a:t>
            </a:r>
            <a:r>
              <a:rPr lang="it-IT" sz="1600" i="1" dirty="0"/>
              <a:t> </a:t>
            </a:r>
            <a:r>
              <a:rPr lang="it-IT" sz="1600" i="1" dirty="0" err="1"/>
              <a:t>goggles</a:t>
            </a:r>
            <a:endParaRPr lang="it-IT" sz="1600" i="1" dirty="0"/>
          </a:p>
          <a:p>
            <a:pPr algn="ctr"/>
            <a:r>
              <a:rPr lang="it-IT" sz="1600" i="1" dirty="0"/>
              <a:t>in control room!</a:t>
            </a:r>
          </a:p>
        </p:txBody>
      </p:sp>
      <p:sp>
        <p:nvSpPr>
          <p:cNvPr id="21" name="TextBox 20">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EFD32C4F-7F7F-B24D-9ADD-0587DFD0CBEB}"/>
              </a:ext>
            </a:extLst>
          </p:cNvPr>
          <p:cNvSpPr txBox="1"/>
          <p:nvPr/>
        </p:nvSpPr>
        <p:spPr>
          <a:xfrm>
            <a:off x="280010" y="1524000"/>
            <a:ext cx="1565558" cy="584775"/>
          </a:xfrm>
          <a:prstGeom prst="rect">
            <a:avLst/>
          </a:prstGeom>
          <a:noFill/>
        </p:spPr>
        <p:txBody>
          <a:bodyPr wrap="none" rtlCol="0">
            <a:spAutoFit/>
          </a:bodyPr>
          <a:lstStyle/>
          <a:p>
            <a:pPr algn="ctr"/>
            <a:r>
              <a:rPr lang="it-IT" sz="1600" i="1" dirty="0"/>
              <a:t>Up to 3.5 MW of</a:t>
            </a:r>
          </a:p>
          <a:p>
            <a:pPr algn="ctr"/>
            <a:r>
              <a:rPr lang="it-IT" sz="1600" i="1" dirty="0"/>
              <a:t>plasma light!</a:t>
            </a:r>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1237886825"/>
      </p:ext>
    </p:extLst>
  </p:cSld>
  <p:clrMapOvr>
    <a:masterClrMapping/>
  </p:clrMapOvr>
</p:sld>
</file>

<file path=ppt/slides/slide4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3" name="Picture 2">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8283C9C4-BC89-4B40-B398-A2D9704D609F}"/>
              </a:ext>
            </a:extLst>
          </p:cNvPr>
          <p:cNvPicPr>
            <a:picLocks noChangeAspect="1"/>
          </p:cNvPicPr>
          <p:nvPr/>
        </p:nvPicPr>
        <p:blipFill>
          <a:blip r:embed="rId2"/>
          <a:stretch>
            <a:fillRect/>
          </a:stretch>
        </p:blipFill>
        <p:spPr>
          <a:xfrm>
            <a:off x="685800" y="0"/>
            <a:ext cx="4283199" cy="6858000"/>
          </a:xfrm>
          <a:prstGeom prst="rect">
            <a:avLst/>
          </a:prstGeom>
        </p:spPr>
      </p:pic>
      <p:pic>
        <p:nvPicPr>
          <p:cNvPr id="4" name="Picture 3">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1EB18E10-DBF4-AA41-829D-1F7156AFF19B}"/>
              </a:ext>
            </a:extLst>
          </p:cNvPr>
          <p:cNvPicPr>
            <a:picLocks noChangeAspect="1"/>
          </p:cNvPicPr>
          <p:nvPr/>
        </p:nvPicPr>
        <p:blipFill>
          <a:blip r:embed="rId3">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tretch>
            <a:fillRect/>
          </a:stretch>
        </p:blipFill>
        <p:spPr>
          <a:xfrm>
            <a:off x="4724401" y="1782290"/>
            <a:ext cx="3428998" cy="3399310"/>
          </a:xfrm>
          <a:prstGeom prst="rect">
            <a:avLst/>
          </a:prstGeom>
        </p:spPr>
      </p:pic>
      <p:sp>
        <p:nvSpPr>
          <p:cNvPr id="5" name="TextBox 4">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3D38EF56-0ED6-3341-949C-9B54C7AFD0D0}"/>
              </a:ext>
            </a:extLst>
          </p:cNvPr>
          <p:cNvSpPr txBox="1"/>
          <p:nvPr/>
        </p:nvSpPr>
        <p:spPr>
          <a:xfrm>
            <a:off x="4572000" y="76200"/>
            <a:ext cx="4475775" cy="1477328"/>
          </a:xfrm>
          <a:prstGeom prst="rect">
            <a:avLst/>
          </a:prstGeom>
          <a:noFill/>
        </p:spPr>
        <p:txBody>
          <a:bodyPr wrap="square" rtlCol="0">
            <a:spAutoFit/>
          </a:bodyPr>
          <a:lstStyle/>
          <a:p>
            <a:pPr algn="r"/>
            <a:r>
              <a:rPr lang="en-US" sz="2800" b="1" dirty="0">
                <a:solidFill>
                  <a:srgbClr val="FF0000"/>
                </a:solidFill>
                <a:effectLst>
                  <a:outerShdw blurRad="50800" dist="38100" dir="2700000" algn="tl" rotWithShape="0">
                    <a:srgbClr val="000000">
                      <a:alpha val="43000"/>
                    </a:srgbClr>
                  </a:outerShdw>
                </a:effectLst>
                <a:latin typeface="Lora" panose="02000503000000020004" pitchFamily="2" charset="0"/>
              </a:rPr>
              <a:t>Phase 1+</a:t>
            </a:r>
            <a:r>
              <a:rPr lang="en-US" sz="2400" b="1" dirty="0">
                <a:solidFill>
                  <a:srgbClr val="FF0000"/>
                </a:solidFill>
                <a:effectLst>
                  <a:outerShdw blurRad="50800" dist="38100" dir="2700000" algn="tl" rotWithShape="0">
                    <a:srgbClr val="000000">
                      <a:alpha val="43000"/>
                    </a:srgbClr>
                  </a:outerShdw>
                </a:effectLst>
                <a:latin typeface="Lora" panose="02000503000000020004" pitchFamily="2" charset="0"/>
              </a:rPr>
              <a:t>1/4</a:t>
            </a:r>
            <a:r>
              <a:rPr lang="en-US" sz="2800" b="1" dirty="0">
                <a:solidFill>
                  <a:srgbClr val="FF0000"/>
                </a:solidFill>
                <a:effectLst>
                  <a:outerShdw blurRad="50800" dist="38100" dir="2700000" algn="tl" rotWithShape="0">
                    <a:srgbClr val="000000">
                      <a:alpha val="43000"/>
                    </a:srgbClr>
                  </a:outerShdw>
                </a:effectLst>
                <a:latin typeface="Lora" panose="02000503000000020004" pitchFamily="2" charset="0"/>
              </a:rPr>
              <a:t>: Spring 2019</a:t>
            </a:r>
            <a:endParaRPr lang="en-US" sz="2800" b="1" baseline="30000" dirty="0">
              <a:solidFill>
                <a:srgbClr val="FF0000"/>
              </a:solidFill>
              <a:effectLst>
                <a:outerShdw blurRad="50800" dist="38100" dir="2700000" algn="tl" rotWithShape="0">
                  <a:srgbClr val="000000">
                    <a:alpha val="43000"/>
                  </a:srgbClr>
                </a:outerShdw>
              </a:effectLst>
              <a:latin typeface="Lora" panose="02000503000000020004" pitchFamily="2" charset="0"/>
            </a:endParaRPr>
          </a:p>
          <a:p>
            <a:pPr algn="r"/>
            <a:endParaRPr lang="en-US" sz="800" b="1" dirty="0">
              <a:latin typeface="Lora" panose="02000503000000020004" pitchFamily="2" charset="0"/>
            </a:endParaRPr>
          </a:p>
          <a:p>
            <a:pPr algn="r"/>
            <a:r>
              <a:rPr lang="en-US" b="1" dirty="0">
                <a:latin typeface="Lora" panose="02000503000000020004" pitchFamily="2" charset="0"/>
              </a:rPr>
              <a:t>Tori as in Phase-1: </a:t>
            </a:r>
            <a:r>
              <a:rPr lang="en-US" b="1" dirty="0" err="1">
                <a:latin typeface="Lora" panose="02000503000000020004" pitchFamily="2" charset="0"/>
              </a:rPr>
              <a:t>I</a:t>
            </a:r>
            <a:r>
              <a:rPr lang="en-US" b="1" baseline="-25000" dirty="0" err="1">
                <a:latin typeface="Lora" panose="02000503000000020004" pitchFamily="2" charset="0"/>
              </a:rPr>
              <a:t>e</a:t>
            </a:r>
            <a:r>
              <a:rPr lang="en-US" b="1" dirty="0">
                <a:latin typeface="Lora" panose="02000503000000020004" pitchFamily="2" charset="0"/>
              </a:rPr>
              <a:t>= 10 kA, I</a:t>
            </a:r>
            <a:r>
              <a:rPr lang="en-US" b="1" baseline="-25000" dirty="0">
                <a:latin typeface="Lora" panose="02000503000000020004" pitchFamily="2" charset="0"/>
              </a:rPr>
              <a:t>ST</a:t>
            </a:r>
            <a:r>
              <a:rPr lang="en-US" b="1" dirty="0">
                <a:latin typeface="Lora" panose="02000503000000020004" pitchFamily="2" charset="0"/>
              </a:rPr>
              <a:t>= 7 kA</a:t>
            </a:r>
          </a:p>
          <a:p>
            <a:pPr algn="r"/>
            <a:r>
              <a:rPr lang="en-US" b="1" dirty="0">
                <a:latin typeface="Lora" panose="02000503000000020004" pitchFamily="2" charset="0"/>
              </a:rPr>
              <a:t>but formed “slowly” ~ 20 </a:t>
            </a:r>
            <a:r>
              <a:rPr lang="en-US" b="1" dirty="0" err="1">
                <a:latin typeface="Lora" panose="02000503000000020004" pitchFamily="2" charset="0"/>
              </a:rPr>
              <a:t>ms</a:t>
            </a:r>
            <a:endParaRPr lang="en-US" b="1" dirty="0">
              <a:latin typeface="Lora" panose="02000503000000020004" pitchFamily="2" charset="0"/>
            </a:endParaRPr>
          </a:p>
          <a:p>
            <a:pPr algn="r"/>
            <a:r>
              <a:rPr lang="en-US" b="1" dirty="0">
                <a:latin typeface="Lora" panose="02000503000000020004" pitchFamily="2" charset="0"/>
              </a:rPr>
              <a:t>and sustained for 1 s</a:t>
            </a:r>
          </a:p>
        </p:txBody>
      </p:sp>
      <p:sp>
        <p:nvSpPr>
          <p:cNvPr id="7" name="TextBox 6">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7DC0718F-E0F8-D44B-A46B-0D98D60F28FE}"/>
              </a:ext>
            </a:extLst>
          </p:cNvPr>
          <p:cNvSpPr txBox="1"/>
          <p:nvPr/>
        </p:nvSpPr>
        <p:spPr>
          <a:xfrm>
            <a:off x="5181600" y="5769114"/>
            <a:ext cx="3737883" cy="707886"/>
          </a:xfrm>
          <a:prstGeom prst="rect">
            <a:avLst/>
          </a:prstGeom>
          <a:noFill/>
        </p:spPr>
        <p:txBody>
          <a:bodyPr wrap="none" rtlCol="0">
            <a:spAutoFit/>
          </a:bodyPr>
          <a:lstStyle/>
          <a:p>
            <a:r>
              <a:rPr lang="it-IT" sz="2000" b="1" dirty="0">
                <a:solidFill>
                  <a:srgbClr val="FF0000"/>
                </a:solidFill>
              </a:rPr>
              <a:t>Will </a:t>
            </a:r>
            <a:r>
              <a:rPr lang="it-IT" sz="2000" b="1" dirty="0" err="1">
                <a:solidFill>
                  <a:srgbClr val="FF0000"/>
                </a:solidFill>
              </a:rPr>
              <a:t>it</a:t>
            </a:r>
            <a:r>
              <a:rPr lang="it-IT" sz="2000" b="1" dirty="0">
                <a:solidFill>
                  <a:srgbClr val="FF0000"/>
                </a:solidFill>
              </a:rPr>
              <a:t> help in </a:t>
            </a:r>
            <a:r>
              <a:rPr lang="it-IT" sz="2000" b="1" dirty="0" err="1">
                <a:solidFill>
                  <a:srgbClr val="FF0000"/>
                </a:solidFill>
              </a:rPr>
              <a:t>understanding</a:t>
            </a:r>
            <a:r>
              <a:rPr lang="it-IT" sz="2000" b="1" dirty="0">
                <a:solidFill>
                  <a:srgbClr val="FF0000"/>
                </a:solidFill>
              </a:rPr>
              <a:t> the</a:t>
            </a:r>
          </a:p>
          <a:p>
            <a:r>
              <a:rPr lang="it-IT" sz="2000" b="1" dirty="0" err="1">
                <a:solidFill>
                  <a:srgbClr val="FF0000"/>
                </a:solidFill>
              </a:rPr>
              <a:t>unexpected</a:t>
            </a:r>
            <a:r>
              <a:rPr lang="it-IT" sz="2000" b="1" dirty="0">
                <a:solidFill>
                  <a:srgbClr val="FF0000"/>
                </a:solidFill>
              </a:rPr>
              <a:t> </a:t>
            </a:r>
            <a:r>
              <a:rPr lang="it-IT" sz="2000" b="1" dirty="0" err="1">
                <a:solidFill>
                  <a:srgbClr val="FF0000"/>
                </a:solidFill>
              </a:rPr>
              <a:t>formation</a:t>
            </a:r>
            <a:r>
              <a:rPr lang="it-IT" sz="2000" b="1" dirty="0">
                <a:solidFill>
                  <a:srgbClr val="FF0000"/>
                </a:solidFill>
              </a:rPr>
              <a:t> </a:t>
            </a:r>
            <a:r>
              <a:rPr lang="it-IT" sz="2000" b="1" dirty="0" err="1">
                <a:solidFill>
                  <a:srgbClr val="FF0000"/>
                </a:solidFill>
              </a:rPr>
              <a:t>dynamics</a:t>
            </a:r>
            <a:r>
              <a:rPr lang="it-IT" sz="2000" b="1" dirty="0">
                <a:solidFill>
                  <a:srgbClr val="FF0000"/>
                </a:solidFill>
              </a:rPr>
              <a:t>?</a:t>
            </a:r>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3355015446"/>
      </p:ext>
    </p:extLst>
  </p:cSld>
  <p:clrMapOvr>
    <a:masterClrMapping/>
  </p:clrMapOvr>
</p:sld>
</file>

<file path=ppt/slides/slide4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9" name="Picture 8">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705647F1-1280-FC4F-BD12-8D89D0EBDB4D}"/>
              </a:ext>
            </a:extLst>
          </p:cNvPr>
          <p:cNvPicPr>
            <a:picLocks noChangeAspect="1"/>
          </p:cNvPicPr>
          <p:nvPr/>
        </p:nvPicPr>
        <p:blipFill>
          <a:blip r:embed="rId2"/>
          <a:stretch>
            <a:fillRect/>
          </a:stretch>
        </p:blipFill>
        <p:spPr>
          <a:xfrm>
            <a:off x="0" y="20548"/>
            <a:ext cx="4879194" cy="6858000"/>
          </a:xfrm>
          <a:prstGeom prst="rect">
            <a:avLst/>
          </a:prstGeom>
        </p:spPr>
      </p:pic>
      <p:pic>
        <p:nvPicPr>
          <p:cNvPr id="10" name="Picture 9">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10425CC0-C895-7543-949C-A26FF4889234}"/>
              </a:ext>
            </a:extLst>
          </p:cNvPr>
          <p:cNvPicPr>
            <a:picLocks noChangeAspect="1"/>
          </p:cNvPicPr>
          <p:nvPr/>
        </p:nvPicPr>
        <p:blipFill>
          <a:blip r:embed="rId3"/>
          <a:stretch>
            <a:fillRect/>
          </a:stretch>
        </p:blipFill>
        <p:spPr>
          <a:xfrm>
            <a:off x="4755348" y="1905000"/>
            <a:ext cx="3293580" cy="3200400"/>
          </a:xfrm>
          <a:prstGeom prst="rect">
            <a:avLst/>
          </a:prstGeom>
        </p:spPr>
      </p:pic>
      <p:sp>
        <p:nvSpPr>
          <p:cNvPr id="11" name="TextBox 10">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AD89876F-BEE8-E943-8C67-02E8396EE6EA}"/>
              </a:ext>
            </a:extLst>
          </p:cNvPr>
          <p:cNvSpPr txBox="1"/>
          <p:nvPr/>
        </p:nvSpPr>
        <p:spPr>
          <a:xfrm>
            <a:off x="3962400" y="76200"/>
            <a:ext cx="5085375" cy="1846659"/>
          </a:xfrm>
          <a:prstGeom prst="rect">
            <a:avLst/>
          </a:prstGeom>
          <a:noFill/>
        </p:spPr>
        <p:txBody>
          <a:bodyPr wrap="square" rtlCol="0">
            <a:spAutoFit/>
          </a:bodyPr>
          <a:lstStyle/>
          <a:p>
            <a:pPr algn="r"/>
            <a:r>
              <a:rPr lang="en-US" sz="2800" b="1" dirty="0">
                <a:solidFill>
                  <a:srgbClr val="FF0000"/>
                </a:solidFill>
                <a:effectLst>
                  <a:outerShdw blurRad="50800" dist="38100" dir="2700000" algn="tl" rotWithShape="0">
                    <a:srgbClr val="000000">
                      <a:alpha val="43000"/>
                    </a:srgbClr>
                  </a:outerShdw>
                </a:effectLst>
                <a:latin typeface="Lora" panose="02000503000000020004" pitchFamily="2" charset="0"/>
              </a:rPr>
              <a:t>Phase 1+</a:t>
            </a:r>
            <a:r>
              <a:rPr lang="en-US" sz="2400" b="1" dirty="0">
                <a:solidFill>
                  <a:srgbClr val="FF0000"/>
                </a:solidFill>
                <a:effectLst>
                  <a:outerShdw blurRad="50800" dist="38100" dir="2700000" algn="tl" rotWithShape="0">
                    <a:srgbClr val="000000">
                      <a:alpha val="43000"/>
                    </a:srgbClr>
                  </a:outerShdw>
                </a:effectLst>
                <a:latin typeface="Lora" panose="02000503000000020004" pitchFamily="2" charset="0"/>
              </a:rPr>
              <a:t>1/2</a:t>
            </a:r>
            <a:r>
              <a:rPr lang="en-US" sz="2800" b="1" dirty="0">
                <a:solidFill>
                  <a:srgbClr val="FF0000"/>
                </a:solidFill>
                <a:effectLst>
                  <a:outerShdw blurRad="50800" dist="38100" dir="2700000" algn="tl" rotWithShape="0">
                    <a:srgbClr val="000000">
                      <a:alpha val="43000"/>
                    </a:srgbClr>
                  </a:outerShdw>
                </a:effectLst>
                <a:latin typeface="Lora" panose="02000503000000020004" pitchFamily="2" charset="0"/>
              </a:rPr>
              <a:t>: Summer 2019</a:t>
            </a:r>
          </a:p>
          <a:p>
            <a:pPr algn="r"/>
            <a:r>
              <a:rPr lang="en-US" sz="2800" b="1" dirty="0">
                <a:solidFill>
                  <a:srgbClr val="FF0000"/>
                </a:solidFill>
                <a:latin typeface="Lora" panose="02000503000000020004" pitchFamily="2" charset="0"/>
              </a:rPr>
              <a:t>6 new compression PFC</a:t>
            </a:r>
          </a:p>
          <a:p>
            <a:pPr algn="r"/>
            <a:r>
              <a:rPr lang="en-US" b="1" dirty="0">
                <a:latin typeface="Lora" panose="02000503000000020004" pitchFamily="2" charset="0"/>
              </a:rPr>
              <a:t> Try Spherical Tori: </a:t>
            </a:r>
            <a:r>
              <a:rPr lang="en-US" b="1" dirty="0" err="1">
                <a:latin typeface="Lora" panose="02000503000000020004" pitchFamily="2" charset="0"/>
              </a:rPr>
              <a:t>I</a:t>
            </a:r>
            <a:r>
              <a:rPr lang="en-US" b="1" baseline="-25000" dirty="0" err="1">
                <a:latin typeface="Lora" panose="02000503000000020004" pitchFamily="2" charset="0"/>
              </a:rPr>
              <a:t>e</a:t>
            </a:r>
            <a:r>
              <a:rPr lang="en-US" b="1" dirty="0">
                <a:latin typeface="Lora" panose="02000503000000020004" pitchFamily="2" charset="0"/>
              </a:rPr>
              <a:t>= 10 kA, I</a:t>
            </a:r>
            <a:r>
              <a:rPr lang="en-US" b="1" baseline="-25000" dirty="0">
                <a:latin typeface="Lora" panose="02000503000000020004" pitchFamily="2" charset="0"/>
              </a:rPr>
              <a:t>ST</a:t>
            </a:r>
            <a:r>
              <a:rPr lang="en-US" b="1" dirty="0">
                <a:latin typeface="Lora" panose="02000503000000020004" pitchFamily="2" charset="0"/>
              </a:rPr>
              <a:t>= 20 kA</a:t>
            </a:r>
          </a:p>
          <a:p>
            <a:pPr algn="r"/>
            <a:r>
              <a:rPr lang="en-US" b="1" dirty="0">
                <a:latin typeface="Lora" panose="02000503000000020004" pitchFamily="2" charset="0"/>
              </a:rPr>
              <a:t>”slow” ~ 20 </a:t>
            </a:r>
            <a:r>
              <a:rPr lang="en-US" b="1" dirty="0" err="1">
                <a:latin typeface="Lora" panose="02000503000000020004" pitchFamily="2" charset="0"/>
              </a:rPr>
              <a:t>ms</a:t>
            </a:r>
            <a:r>
              <a:rPr lang="en-US" b="1" dirty="0">
                <a:latin typeface="Lora" panose="02000503000000020004" pitchFamily="2" charset="0"/>
              </a:rPr>
              <a:t> and static formation</a:t>
            </a:r>
          </a:p>
          <a:p>
            <a:pPr algn="r"/>
            <a:r>
              <a:rPr lang="en-US" b="1" dirty="0">
                <a:latin typeface="Lora" panose="02000503000000020004" pitchFamily="2" charset="0"/>
              </a:rPr>
              <a:t>sustainable</a:t>
            </a:r>
            <a:r>
              <a:rPr lang="en-US" b="1" dirty="0">
                <a:solidFill>
                  <a:srgbClr val="FF0000"/>
                </a:solidFill>
                <a:latin typeface="Lora" panose="02000503000000020004" pitchFamily="2" charset="0"/>
              </a:rPr>
              <a:t>*</a:t>
            </a:r>
            <a:r>
              <a:rPr lang="en-US" b="1" dirty="0">
                <a:latin typeface="Lora" panose="02000503000000020004" pitchFamily="2" charset="0"/>
              </a:rPr>
              <a:t> for 1 s?</a:t>
            </a:r>
          </a:p>
        </p:txBody>
      </p:sp>
      <p:sp>
        <p:nvSpPr>
          <p:cNvPr id="12" name="TextBox 11">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4F021893-B446-D74A-90A0-E788DFEB5C45}"/>
              </a:ext>
            </a:extLst>
          </p:cNvPr>
          <p:cNvSpPr txBox="1"/>
          <p:nvPr/>
        </p:nvSpPr>
        <p:spPr>
          <a:xfrm>
            <a:off x="4724400" y="5257800"/>
            <a:ext cx="4372800" cy="1261884"/>
          </a:xfrm>
          <a:prstGeom prst="rect">
            <a:avLst/>
          </a:prstGeom>
          <a:noFill/>
        </p:spPr>
        <p:txBody>
          <a:bodyPr wrap="none" rtlCol="0">
            <a:spAutoFit/>
          </a:bodyPr>
          <a:lstStyle/>
          <a:p>
            <a:r>
              <a:rPr lang="it-IT" b="1" dirty="0">
                <a:solidFill>
                  <a:srgbClr val="FF0000"/>
                </a:solidFill>
              </a:rPr>
              <a:t>*</a:t>
            </a:r>
            <a:r>
              <a:rPr lang="it-IT" b="1" dirty="0" err="1">
                <a:solidFill>
                  <a:srgbClr val="FF0000"/>
                </a:solidFill>
              </a:rPr>
              <a:t>Red</a:t>
            </a:r>
            <a:r>
              <a:rPr lang="it-IT" b="1" dirty="0">
                <a:solidFill>
                  <a:srgbClr val="FF0000"/>
                </a:solidFill>
              </a:rPr>
              <a:t> </a:t>
            </a:r>
            <a:r>
              <a:rPr lang="it-IT" b="1" dirty="0" err="1">
                <a:solidFill>
                  <a:srgbClr val="FF0000"/>
                </a:solidFill>
              </a:rPr>
              <a:t>copper</a:t>
            </a:r>
            <a:r>
              <a:rPr lang="it-IT" b="1" dirty="0">
                <a:solidFill>
                  <a:srgbClr val="FF0000"/>
                </a:solidFill>
              </a:rPr>
              <a:t> </a:t>
            </a:r>
            <a:r>
              <a:rPr lang="it-IT" b="1" dirty="0" err="1">
                <a:solidFill>
                  <a:srgbClr val="FF0000"/>
                </a:solidFill>
              </a:rPr>
              <a:t>cable</a:t>
            </a:r>
            <a:r>
              <a:rPr lang="it-IT" b="1" dirty="0">
                <a:solidFill>
                  <a:srgbClr val="FF0000"/>
                </a:solidFill>
              </a:rPr>
              <a:t> </a:t>
            </a:r>
            <a:r>
              <a:rPr lang="it-IT" b="1" dirty="0" err="1">
                <a:solidFill>
                  <a:srgbClr val="FF0000"/>
                </a:solidFill>
              </a:rPr>
              <a:t>covered</a:t>
            </a:r>
            <a:r>
              <a:rPr lang="it-IT" b="1" dirty="0">
                <a:solidFill>
                  <a:srgbClr val="FF0000"/>
                </a:solidFill>
              </a:rPr>
              <a:t> with Teflon</a:t>
            </a:r>
          </a:p>
          <a:p>
            <a:endParaRPr lang="it-IT" b="1" dirty="0">
              <a:solidFill>
                <a:srgbClr val="FF0000"/>
              </a:solidFill>
            </a:endParaRPr>
          </a:p>
          <a:p>
            <a:endParaRPr lang="it-IT" sz="2000" b="1" dirty="0">
              <a:solidFill>
                <a:srgbClr val="FF0000"/>
              </a:solidFill>
            </a:endParaRPr>
          </a:p>
          <a:p>
            <a:r>
              <a:rPr lang="it-IT" sz="2000" b="1" dirty="0">
                <a:solidFill>
                  <a:srgbClr val="FF0000"/>
                </a:solidFill>
              </a:rPr>
              <a:t>  …</a:t>
            </a:r>
            <a:r>
              <a:rPr lang="it-IT" sz="2000" b="1" dirty="0" err="1">
                <a:solidFill>
                  <a:srgbClr val="FF0000"/>
                </a:solidFill>
              </a:rPr>
              <a:t>try</a:t>
            </a:r>
            <a:r>
              <a:rPr lang="it-IT" sz="2000" b="1" dirty="0">
                <a:solidFill>
                  <a:srgbClr val="FF0000"/>
                </a:solidFill>
              </a:rPr>
              <a:t> &amp; </a:t>
            </a:r>
            <a:r>
              <a:rPr lang="it-IT" sz="2000" b="1" dirty="0" err="1">
                <a:solidFill>
                  <a:srgbClr val="FF0000"/>
                </a:solidFill>
              </a:rPr>
              <a:t>see</a:t>
            </a:r>
            <a:r>
              <a:rPr lang="it-IT" sz="2000" b="1" dirty="0">
                <a:solidFill>
                  <a:srgbClr val="FF0000"/>
                </a:solidFill>
              </a:rPr>
              <a:t> the </a:t>
            </a:r>
            <a:r>
              <a:rPr lang="it-IT" sz="2000" b="1" dirty="0" err="1">
                <a:solidFill>
                  <a:srgbClr val="FF0000"/>
                </a:solidFill>
              </a:rPr>
              <a:t>gamble</a:t>
            </a:r>
            <a:r>
              <a:rPr lang="it-IT" sz="2000" b="1" dirty="0">
                <a:solidFill>
                  <a:srgbClr val="FF0000"/>
                </a:solidFill>
              </a:rPr>
              <a:t> </a:t>
            </a:r>
            <a:r>
              <a:rPr lang="it-IT" sz="2000" b="1" dirty="0" err="1">
                <a:solidFill>
                  <a:srgbClr val="FF0000"/>
                </a:solidFill>
              </a:rPr>
              <a:t>before</a:t>
            </a:r>
            <a:r>
              <a:rPr lang="it-IT" sz="2000" b="1" dirty="0">
                <a:solidFill>
                  <a:srgbClr val="FF0000"/>
                </a:solidFill>
              </a:rPr>
              <a:t> Phase-2</a:t>
            </a:r>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3150466830"/>
      </p:ext>
    </p:extLst>
  </p:cSld>
  <p:clrMapOvr>
    <a:masterClrMapping/>
  </p:clrMapOvr>
</p:sld>
</file>

<file path=ppt/slides/slide4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cxnSp>
        <p:nvCxnSpPr>
          <p:cNvPr id="4" name="Straight Arrow Connector 3">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7D8974D0-7B50-014F-9945-F205F60467B0}"/>
              </a:ext>
            </a:extLst>
          </p:cNvPr>
          <p:cNvCxnSpPr/>
          <p:nvPr/>
        </p:nvCxnSpPr>
        <p:spPr>
          <a:xfrm>
            <a:off x="2743200" y="3272460"/>
            <a:ext cx="669038" cy="0"/>
          </a:xfrm>
          <a:prstGeom prst="straightConnector1">
            <a:avLst/>
          </a:prstGeom>
          <a:ln>
            <a:solidFill>
              <a:schemeClr val="accent4">
                <a:lumMod val="75000"/>
              </a:schemeClr>
            </a:solidFill>
            <a:tailEnd type="arrow"/>
          </a:ln>
        </p:spPr>
        <p:style>
          <a:lnRef idx="2">
            <a:schemeClr val="accent1"/>
          </a:lnRef>
          <a:fillRef idx="0">
            <a:schemeClr val="accent1"/>
          </a:fillRef>
          <a:effectRef idx="1">
            <a:schemeClr val="accent1"/>
          </a:effectRef>
          <a:fontRef idx="minor">
            <a:schemeClr val="tx1"/>
          </a:fontRef>
        </p:style>
      </p:cxnSp>
      <p:sp>
        <p:nvSpPr>
          <p:cNvPr id="5" name="TextBox 4">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97F07214-4D74-B140-9551-9CB9581B4A57}"/>
              </a:ext>
            </a:extLst>
          </p:cNvPr>
          <p:cNvSpPr txBox="1"/>
          <p:nvPr/>
        </p:nvSpPr>
        <p:spPr>
          <a:xfrm>
            <a:off x="970353" y="1349094"/>
            <a:ext cx="1488293" cy="923330"/>
          </a:xfrm>
          <a:prstGeom prst="rect">
            <a:avLst/>
          </a:prstGeom>
          <a:noFill/>
        </p:spPr>
        <p:txBody>
          <a:bodyPr wrap="none" rtlCol="0">
            <a:spAutoFit/>
          </a:bodyPr>
          <a:lstStyle/>
          <a:p>
            <a:pPr algn="ctr"/>
            <a:r>
              <a:rPr lang="en-US" b="1" dirty="0"/>
              <a:t>From Phase-1</a:t>
            </a:r>
          </a:p>
          <a:p>
            <a:pPr algn="ctr"/>
            <a:r>
              <a:rPr lang="en-US" b="1" dirty="0" err="1">
                <a:solidFill>
                  <a:srgbClr val="FF33CC"/>
                </a:solidFill>
              </a:rPr>
              <a:t>I</a:t>
            </a:r>
            <a:r>
              <a:rPr lang="en-US" b="1" baseline="-25000" dirty="0" err="1">
                <a:solidFill>
                  <a:srgbClr val="FF33CC"/>
                </a:solidFill>
              </a:rPr>
              <a:t>e</a:t>
            </a:r>
            <a:r>
              <a:rPr lang="en-US" b="1" baseline="-25000" dirty="0">
                <a:solidFill>
                  <a:srgbClr val="FF33CC"/>
                </a:solidFill>
              </a:rPr>
              <a:t> </a:t>
            </a:r>
            <a:r>
              <a:rPr lang="en-US" b="1" dirty="0">
                <a:solidFill>
                  <a:srgbClr val="FF33CC"/>
                </a:solidFill>
              </a:rPr>
              <a:t>= 10 kA</a:t>
            </a:r>
          </a:p>
          <a:p>
            <a:pPr algn="ctr"/>
            <a:r>
              <a:rPr lang="en-US" b="1" dirty="0">
                <a:solidFill>
                  <a:schemeClr val="accent4">
                    <a:lumMod val="75000"/>
                  </a:schemeClr>
                </a:solidFill>
              </a:rPr>
              <a:t>I</a:t>
            </a:r>
            <a:r>
              <a:rPr lang="en-US" b="1" baseline="-25000" dirty="0">
                <a:solidFill>
                  <a:schemeClr val="accent4">
                    <a:lumMod val="75000"/>
                  </a:schemeClr>
                </a:solidFill>
              </a:rPr>
              <a:t>ST</a:t>
            </a:r>
            <a:r>
              <a:rPr lang="en-US" b="1" dirty="0">
                <a:solidFill>
                  <a:schemeClr val="accent4">
                    <a:lumMod val="75000"/>
                  </a:schemeClr>
                </a:solidFill>
              </a:rPr>
              <a:t> = 5-7 kA</a:t>
            </a:r>
          </a:p>
        </p:txBody>
      </p:sp>
      <p:sp>
        <p:nvSpPr>
          <p:cNvPr id="6" name="TextBox 5">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45C47AE6-D81F-7B47-9871-917A23EE9C49}"/>
              </a:ext>
            </a:extLst>
          </p:cNvPr>
          <p:cNvSpPr txBox="1"/>
          <p:nvPr/>
        </p:nvSpPr>
        <p:spPr>
          <a:xfrm>
            <a:off x="3870251" y="1349094"/>
            <a:ext cx="1569019" cy="923330"/>
          </a:xfrm>
          <a:prstGeom prst="rect">
            <a:avLst/>
          </a:prstGeom>
          <a:noFill/>
        </p:spPr>
        <p:txBody>
          <a:bodyPr wrap="none" rtlCol="0">
            <a:spAutoFit/>
          </a:bodyPr>
          <a:lstStyle/>
          <a:p>
            <a:pPr algn="ctr"/>
            <a:r>
              <a:rPr lang="en-US" b="1" dirty="0"/>
              <a:t>to Phase-1+</a:t>
            </a:r>
            <a:r>
              <a:rPr lang="en-US" sz="1400" b="1" dirty="0"/>
              <a:t>1/2</a:t>
            </a:r>
          </a:p>
          <a:p>
            <a:pPr lvl="0" algn="ctr"/>
            <a:r>
              <a:rPr lang="en-US" b="1" dirty="0" err="1">
                <a:solidFill>
                  <a:srgbClr val="FF33CC"/>
                </a:solidFill>
              </a:rPr>
              <a:t>I</a:t>
            </a:r>
            <a:r>
              <a:rPr lang="en-US" b="1" baseline="-25000" dirty="0" err="1">
                <a:solidFill>
                  <a:srgbClr val="FF33CC"/>
                </a:solidFill>
              </a:rPr>
              <a:t>e</a:t>
            </a:r>
            <a:r>
              <a:rPr lang="en-US" b="1" baseline="-25000" dirty="0">
                <a:solidFill>
                  <a:srgbClr val="FF33CC"/>
                </a:solidFill>
              </a:rPr>
              <a:t> </a:t>
            </a:r>
            <a:r>
              <a:rPr lang="en-US" b="1" dirty="0">
                <a:solidFill>
                  <a:srgbClr val="FF33CC"/>
                </a:solidFill>
              </a:rPr>
              <a:t>= 10 kA</a:t>
            </a:r>
            <a:endParaRPr lang="en-US" sz="1400" b="1" dirty="0">
              <a:solidFill>
                <a:srgbClr val="FF33CC"/>
              </a:solidFill>
            </a:endParaRPr>
          </a:p>
          <a:p>
            <a:pPr algn="ctr"/>
            <a:r>
              <a:rPr lang="en-US" b="1" dirty="0">
                <a:solidFill>
                  <a:schemeClr val="accent4">
                    <a:lumMod val="75000"/>
                  </a:schemeClr>
                </a:solidFill>
              </a:rPr>
              <a:t>I</a:t>
            </a:r>
            <a:r>
              <a:rPr lang="en-US" b="1" baseline="-25000" dirty="0">
                <a:solidFill>
                  <a:schemeClr val="accent4">
                    <a:lumMod val="75000"/>
                  </a:schemeClr>
                </a:solidFill>
              </a:rPr>
              <a:t>ST</a:t>
            </a:r>
            <a:r>
              <a:rPr lang="en-US" b="1" dirty="0">
                <a:solidFill>
                  <a:schemeClr val="accent4">
                    <a:lumMod val="75000"/>
                  </a:schemeClr>
                </a:solidFill>
              </a:rPr>
              <a:t> = 20 kA</a:t>
            </a:r>
          </a:p>
        </p:txBody>
      </p:sp>
      <p:pic>
        <p:nvPicPr>
          <p:cNvPr id="7" name="Picture 6">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27D49599-D058-844E-80D9-6B7E3C8652E8}"/>
              </a:ext>
            </a:extLst>
          </p:cNvPr>
          <p:cNvPicPr>
            <a:picLocks noChangeAspect="1"/>
          </p:cNvPicPr>
          <p:nvPr/>
        </p:nvPicPr>
        <p:blipFill>
          <a:blip r:embed="rId3"/>
          <a:stretch>
            <a:fillRect/>
          </a:stretch>
        </p:blipFill>
        <p:spPr>
          <a:xfrm>
            <a:off x="3657600" y="2329872"/>
            <a:ext cx="1908257" cy="1908257"/>
          </a:xfrm>
          <a:prstGeom prst="rect">
            <a:avLst/>
          </a:prstGeom>
        </p:spPr>
      </p:pic>
      <p:pic>
        <p:nvPicPr>
          <p:cNvPr id="8" name="Picture 7">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272BAB98-1549-024E-A81D-C93FE20B72AD}"/>
              </a:ext>
            </a:extLst>
          </p:cNvPr>
          <p:cNvPicPr/>
          <p:nvPr/>
        </p:nvPicPr>
        <p:blipFill>
          <a:blip r:embed="rId4">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tretch>
            <a:fillRect/>
          </a:stretch>
        </p:blipFill>
        <p:spPr bwMode="auto">
          <a:xfrm>
            <a:off x="6374242" y="2342468"/>
            <a:ext cx="1855357" cy="1883064"/>
          </a:xfrm>
          <a:prstGeom prst="rect">
            <a:avLst/>
          </a:prstGeom>
          <a:noFill/>
          <a:ln>
            <a:noFill/>
          </a:ln>
        </p:spPr>
      </p:pic>
      <p:pic>
        <p:nvPicPr>
          <p:cNvPr id="9" name="Picture 8">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3FE47572-AE34-7840-B534-87F448371257}"/>
              </a:ext>
            </a:extLst>
          </p:cNvPr>
          <p:cNvPicPr>
            <a:picLocks noChangeAspect="1"/>
          </p:cNvPicPr>
          <p:nvPr/>
        </p:nvPicPr>
        <p:blipFill>
          <a:blip r:embed="rId5"/>
          <a:stretch>
            <a:fillRect/>
          </a:stretch>
        </p:blipFill>
        <p:spPr>
          <a:xfrm>
            <a:off x="762000" y="2333130"/>
            <a:ext cx="1905000" cy="1905000"/>
          </a:xfrm>
          <a:prstGeom prst="rect">
            <a:avLst/>
          </a:prstGeom>
        </p:spPr>
      </p:pic>
      <p:sp>
        <p:nvSpPr>
          <p:cNvPr id="10" name="TextBox 9">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0886344B-C2F2-D94B-9172-684F4137E93C}"/>
              </a:ext>
            </a:extLst>
          </p:cNvPr>
          <p:cNvSpPr txBox="1"/>
          <p:nvPr/>
        </p:nvSpPr>
        <p:spPr>
          <a:xfrm>
            <a:off x="6660005" y="1349094"/>
            <a:ext cx="1193917" cy="923330"/>
          </a:xfrm>
          <a:prstGeom prst="rect">
            <a:avLst/>
          </a:prstGeom>
          <a:noFill/>
        </p:spPr>
        <p:txBody>
          <a:bodyPr wrap="none" rtlCol="0">
            <a:spAutoFit/>
          </a:bodyPr>
          <a:lstStyle/>
          <a:p>
            <a:pPr algn="ctr"/>
            <a:r>
              <a:rPr lang="en-US" b="1" dirty="0"/>
              <a:t>to Phase</a:t>
            </a:r>
            <a:r>
              <a:rPr lang="en-US" b="1" dirty="0">
                <a:solidFill>
                  <a:schemeClr val="accent4">
                    <a:lumMod val="75000"/>
                  </a:schemeClr>
                </a:solidFill>
              </a:rPr>
              <a:t>-2</a:t>
            </a:r>
          </a:p>
          <a:p>
            <a:pPr algn="ctr"/>
            <a:r>
              <a:rPr lang="en-US" b="1" dirty="0" err="1">
                <a:solidFill>
                  <a:srgbClr val="FF33CC"/>
                </a:solidFill>
              </a:rPr>
              <a:t>I</a:t>
            </a:r>
            <a:r>
              <a:rPr lang="en-US" b="1" baseline="-25000" dirty="0" err="1">
                <a:solidFill>
                  <a:srgbClr val="FF33CC"/>
                </a:solidFill>
              </a:rPr>
              <a:t>e</a:t>
            </a:r>
            <a:r>
              <a:rPr lang="en-US" b="1" baseline="-25000" dirty="0">
                <a:solidFill>
                  <a:srgbClr val="FF33CC"/>
                </a:solidFill>
              </a:rPr>
              <a:t> </a:t>
            </a:r>
            <a:r>
              <a:rPr lang="en-US" b="1" dirty="0">
                <a:solidFill>
                  <a:srgbClr val="FF33CC"/>
                </a:solidFill>
              </a:rPr>
              <a:t>= 60 kA</a:t>
            </a:r>
          </a:p>
          <a:p>
            <a:pPr algn="ctr"/>
            <a:r>
              <a:rPr lang="en-US" b="1" dirty="0">
                <a:solidFill>
                  <a:schemeClr val="accent4">
                    <a:lumMod val="75000"/>
                  </a:schemeClr>
                </a:solidFill>
              </a:rPr>
              <a:t>I</a:t>
            </a:r>
            <a:r>
              <a:rPr lang="en-US" b="1" baseline="-25000" dirty="0">
                <a:solidFill>
                  <a:schemeClr val="accent4">
                    <a:lumMod val="75000"/>
                  </a:schemeClr>
                </a:solidFill>
              </a:rPr>
              <a:t>ST</a:t>
            </a:r>
            <a:r>
              <a:rPr lang="en-US" b="1" dirty="0">
                <a:solidFill>
                  <a:schemeClr val="accent4">
                    <a:lumMod val="75000"/>
                  </a:schemeClr>
                </a:solidFill>
              </a:rPr>
              <a:t> = ¼ MA</a:t>
            </a:r>
          </a:p>
        </p:txBody>
      </p:sp>
      <p:cxnSp>
        <p:nvCxnSpPr>
          <p:cNvPr id="11" name="Straight Arrow Connector 10">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BEB87E7A-53D1-E545-86F6-F39676F6BF98}"/>
              </a:ext>
            </a:extLst>
          </p:cNvPr>
          <p:cNvCxnSpPr/>
          <p:nvPr/>
        </p:nvCxnSpPr>
        <p:spPr>
          <a:xfrm>
            <a:off x="5687450" y="3272460"/>
            <a:ext cx="669038" cy="0"/>
          </a:xfrm>
          <a:prstGeom prst="straightConnector1">
            <a:avLst/>
          </a:prstGeom>
          <a:ln>
            <a:solidFill>
              <a:schemeClr val="accent4">
                <a:lumMod val="75000"/>
              </a:schemeClr>
            </a:solidFill>
            <a:tailEnd type="arrow"/>
          </a:ln>
        </p:spPr>
        <p:style>
          <a:lnRef idx="2">
            <a:schemeClr val="accent1"/>
          </a:lnRef>
          <a:fillRef idx="0">
            <a:schemeClr val="accent1"/>
          </a:fillRef>
          <a:effectRef idx="1">
            <a:schemeClr val="accent1"/>
          </a:effectRef>
          <a:fontRef idx="minor">
            <a:schemeClr val="tx1"/>
          </a:fontRef>
        </p:style>
      </p:cxnSp>
      <p:sp>
        <p:nvSpPr>
          <p:cNvPr id="12" name="TextBox 11">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9B582735-775C-754A-ACF4-CFE0CBB8704A}"/>
              </a:ext>
            </a:extLst>
          </p:cNvPr>
          <p:cNvSpPr txBox="1"/>
          <p:nvPr/>
        </p:nvSpPr>
        <p:spPr>
          <a:xfrm>
            <a:off x="76200" y="4343400"/>
            <a:ext cx="3116366" cy="646331"/>
          </a:xfrm>
          <a:prstGeom prst="rect">
            <a:avLst/>
          </a:prstGeom>
          <a:noFill/>
        </p:spPr>
        <p:txBody>
          <a:bodyPr wrap="none" rtlCol="0">
            <a:spAutoFit/>
          </a:bodyPr>
          <a:lstStyle/>
          <a:p>
            <a:pPr algn="ctr"/>
            <a:r>
              <a:rPr lang="en-US" b="1" dirty="0"/>
              <a:t>From 7%</a:t>
            </a:r>
            <a:r>
              <a:rPr lang="en-US" b="1" dirty="0">
                <a:solidFill>
                  <a:schemeClr val="accent4">
                    <a:lumMod val="75000"/>
                  </a:schemeClr>
                </a:solidFill>
              </a:rPr>
              <a:t> Torus/</a:t>
            </a:r>
            <a:r>
              <a:rPr lang="en-US" b="1" dirty="0">
                <a:solidFill>
                  <a:srgbClr val="FF33CC"/>
                </a:solidFill>
              </a:rPr>
              <a:t>Sphere</a:t>
            </a:r>
            <a:r>
              <a:rPr lang="en-US" b="1" dirty="0">
                <a:solidFill>
                  <a:schemeClr val="accent4">
                    <a:lumMod val="75000"/>
                  </a:schemeClr>
                </a:solidFill>
              </a:rPr>
              <a:t> </a:t>
            </a:r>
            <a:r>
              <a:rPr lang="en-US" b="1" dirty="0"/>
              <a:t>volume</a:t>
            </a:r>
          </a:p>
          <a:p>
            <a:pPr algn="ctr"/>
            <a:r>
              <a:rPr lang="en-US" b="1" dirty="0"/>
              <a:t>7% of Power input to Torus</a:t>
            </a:r>
          </a:p>
        </p:txBody>
      </p:sp>
      <p:sp>
        <p:nvSpPr>
          <p:cNvPr id="13" name="TextBox 12">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F0E44C42-BAFE-7A4C-B909-5F52717B5EB9}"/>
              </a:ext>
            </a:extLst>
          </p:cNvPr>
          <p:cNvSpPr txBox="1"/>
          <p:nvPr/>
        </p:nvSpPr>
        <p:spPr>
          <a:xfrm>
            <a:off x="3080789" y="4350739"/>
            <a:ext cx="2939011" cy="646331"/>
          </a:xfrm>
          <a:prstGeom prst="rect">
            <a:avLst/>
          </a:prstGeom>
          <a:noFill/>
        </p:spPr>
        <p:txBody>
          <a:bodyPr wrap="none" rtlCol="0">
            <a:spAutoFit/>
          </a:bodyPr>
          <a:lstStyle/>
          <a:p>
            <a:pPr algn="ctr"/>
            <a:r>
              <a:rPr lang="en-US" b="1" dirty="0"/>
              <a:t>to 70% </a:t>
            </a:r>
            <a:r>
              <a:rPr lang="en-US" b="1" dirty="0">
                <a:solidFill>
                  <a:schemeClr val="accent4">
                    <a:lumMod val="75000"/>
                  </a:schemeClr>
                </a:solidFill>
              </a:rPr>
              <a:t>Torus/</a:t>
            </a:r>
            <a:r>
              <a:rPr lang="en-US" b="1" dirty="0">
                <a:solidFill>
                  <a:srgbClr val="FF33CC"/>
                </a:solidFill>
              </a:rPr>
              <a:t>Sphere</a:t>
            </a:r>
            <a:r>
              <a:rPr lang="en-US" b="1" dirty="0">
                <a:solidFill>
                  <a:schemeClr val="accent4">
                    <a:lumMod val="75000"/>
                  </a:schemeClr>
                </a:solidFill>
              </a:rPr>
              <a:t> </a:t>
            </a:r>
            <a:r>
              <a:rPr lang="en-US" b="1" dirty="0"/>
              <a:t>volume</a:t>
            </a:r>
          </a:p>
          <a:p>
            <a:pPr algn="ctr"/>
            <a:r>
              <a:rPr lang="en-US" b="1" dirty="0">
                <a:solidFill>
                  <a:schemeClr val="accent4">
                    <a:lumMod val="75000"/>
                  </a:schemeClr>
                </a:solidFill>
              </a:rPr>
              <a:t>?</a:t>
            </a:r>
            <a:r>
              <a:rPr lang="en-US" b="1" dirty="0"/>
              <a:t> of Power input to Toru</a:t>
            </a:r>
            <a:r>
              <a:rPr lang="en-US" b="1" dirty="0">
                <a:solidFill>
                  <a:schemeClr val="accent4">
                    <a:lumMod val="75000"/>
                  </a:schemeClr>
                </a:solidFill>
              </a:rPr>
              <a:t>s</a:t>
            </a:r>
          </a:p>
        </p:txBody>
      </p:sp>
      <p:sp>
        <p:nvSpPr>
          <p:cNvPr id="14" name="TextBox 13">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A7E1DD1A-23BD-1A4C-A04C-C0539F0F7D1A}"/>
              </a:ext>
            </a:extLst>
          </p:cNvPr>
          <p:cNvSpPr txBox="1"/>
          <p:nvPr/>
        </p:nvSpPr>
        <p:spPr>
          <a:xfrm>
            <a:off x="6118099" y="4350739"/>
            <a:ext cx="2954976" cy="646331"/>
          </a:xfrm>
          <a:prstGeom prst="rect">
            <a:avLst/>
          </a:prstGeom>
          <a:noFill/>
        </p:spPr>
        <p:txBody>
          <a:bodyPr wrap="none" rtlCol="0">
            <a:spAutoFit/>
          </a:bodyPr>
          <a:lstStyle/>
          <a:p>
            <a:pPr algn="ctr"/>
            <a:r>
              <a:rPr lang="en-US" b="1" dirty="0"/>
              <a:t>To 95% </a:t>
            </a:r>
            <a:r>
              <a:rPr lang="en-US" b="1" dirty="0">
                <a:solidFill>
                  <a:schemeClr val="accent4">
                    <a:lumMod val="75000"/>
                  </a:schemeClr>
                </a:solidFill>
              </a:rPr>
              <a:t>Torus/</a:t>
            </a:r>
            <a:r>
              <a:rPr lang="en-US" b="1" dirty="0">
                <a:solidFill>
                  <a:srgbClr val="FF33CC"/>
                </a:solidFill>
              </a:rPr>
              <a:t>Sphere</a:t>
            </a:r>
            <a:r>
              <a:rPr lang="en-US" b="1" dirty="0">
                <a:solidFill>
                  <a:schemeClr val="accent4">
                    <a:lumMod val="75000"/>
                  </a:schemeClr>
                </a:solidFill>
              </a:rPr>
              <a:t> </a:t>
            </a:r>
            <a:r>
              <a:rPr lang="en-US" b="1" dirty="0"/>
              <a:t>volume</a:t>
            </a:r>
          </a:p>
          <a:p>
            <a:pPr algn="ctr"/>
            <a:r>
              <a:rPr lang="en-US" b="1" dirty="0">
                <a:solidFill>
                  <a:srgbClr val="FF0000"/>
                </a:solidFill>
              </a:rPr>
              <a:t>?</a:t>
            </a:r>
            <a:r>
              <a:rPr lang="en-US" b="1" dirty="0"/>
              <a:t> of Power input to Tor</a:t>
            </a:r>
            <a:r>
              <a:rPr lang="en-US" b="1" dirty="0">
                <a:solidFill>
                  <a:schemeClr val="accent4">
                    <a:lumMod val="75000"/>
                  </a:schemeClr>
                </a:solidFill>
              </a:rPr>
              <a:t>us</a:t>
            </a:r>
          </a:p>
        </p:txBody>
      </p:sp>
      <p:sp>
        <p:nvSpPr>
          <p:cNvPr id="15" name="TextBox 14">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69A0D749-714F-8F4C-9824-BC323EB0D5DD}"/>
              </a:ext>
            </a:extLst>
          </p:cNvPr>
          <p:cNvSpPr txBox="1"/>
          <p:nvPr/>
        </p:nvSpPr>
        <p:spPr>
          <a:xfrm>
            <a:off x="6140308" y="511491"/>
            <a:ext cx="2138214" cy="646331"/>
          </a:xfrm>
          <a:prstGeom prst="rect">
            <a:avLst/>
          </a:prstGeom>
          <a:noFill/>
        </p:spPr>
        <p:txBody>
          <a:bodyPr wrap="none" rtlCol="0">
            <a:spAutoFit/>
          </a:bodyPr>
          <a:lstStyle/>
          <a:p>
            <a:pPr algn="ctr"/>
            <a:r>
              <a:rPr lang="it-IT" b="1" dirty="0"/>
              <a:t>end 2021</a:t>
            </a:r>
          </a:p>
          <a:p>
            <a:pPr algn="ctr"/>
            <a:r>
              <a:rPr lang="it-IT" b="1" dirty="0">
                <a:solidFill>
                  <a:srgbClr val="FF0000"/>
                </a:solidFill>
              </a:rPr>
              <a:t>up to 21 MW </a:t>
            </a:r>
            <a:r>
              <a:rPr lang="it-IT" b="1" dirty="0" err="1">
                <a:solidFill>
                  <a:srgbClr val="FF0000"/>
                </a:solidFill>
              </a:rPr>
              <a:t>overall</a:t>
            </a:r>
            <a:endParaRPr lang="it-IT" b="1" dirty="0">
              <a:solidFill>
                <a:srgbClr val="FF0000"/>
              </a:solidFill>
            </a:endParaRPr>
          </a:p>
        </p:txBody>
      </p:sp>
      <p:cxnSp>
        <p:nvCxnSpPr>
          <p:cNvPr id="16" name="Straight Arrow Connector 15">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1299E46D-F3AE-AA4C-AC9C-C7BE5E87D5C5}"/>
              </a:ext>
            </a:extLst>
          </p:cNvPr>
          <p:cNvCxnSpPr/>
          <p:nvPr/>
        </p:nvCxnSpPr>
        <p:spPr>
          <a:xfrm>
            <a:off x="5655562" y="1796472"/>
            <a:ext cx="669038" cy="0"/>
          </a:xfrm>
          <a:prstGeom prst="straightConnector1">
            <a:avLst/>
          </a:prstGeom>
          <a:ln w="31750">
            <a:solidFill>
              <a:srgbClr val="FF0000"/>
            </a:solidFill>
            <a:tailEnd type="arrow"/>
          </a:ln>
        </p:spPr>
        <p:style>
          <a:lnRef idx="2">
            <a:schemeClr val="accent1"/>
          </a:lnRef>
          <a:fillRef idx="0">
            <a:schemeClr val="accent1"/>
          </a:fillRef>
          <a:effectRef idx="1">
            <a:schemeClr val="accent1"/>
          </a:effectRef>
          <a:fontRef idx="minor">
            <a:schemeClr val="tx1"/>
          </a:fontRef>
        </p:style>
      </p:cxnSp>
      <p:cxnSp>
        <p:nvCxnSpPr>
          <p:cNvPr id="17" name="Straight Arrow Connector 16">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4B6A20E9-04FD-944C-82B0-007F1F304995}"/>
              </a:ext>
            </a:extLst>
          </p:cNvPr>
          <p:cNvCxnSpPr/>
          <p:nvPr/>
        </p:nvCxnSpPr>
        <p:spPr>
          <a:xfrm>
            <a:off x="2785902" y="2101272"/>
            <a:ext cx="669038" cy="0"/>
          </a:xfrm>
          <a:prstGeom prst="straightConnector1">
            <a:avLst/>
          </a:prstGeom>
          <a:ln>
            <a:solidFill>
              <a:srgbClr val="7030A0"/>
            </a:solidFill>
            <a:tailEnd type="arrow"/>
          </a:ln>
        </p:spPr>
        <p:style>
          <a:lnRef idx="2">
            <a:schemeClr val="accent1"/>
          </a:lnRef>
          <a:fillRef idx="0">
            <a:schemeClr val="accent1"/>
          </a:fillRef>
          <a:effectRef idx="1">
            <a:schemeClr val="accent1"/>
          </a:effectRef>
          <a:fontRef idx="minor">
            <a:schemeClr val="tx1"/>
          </a:fontRef>
        </p:style>
      </p:cxnSp>
      <p:cxnSp>
        <p:nvCxnSpPr>
          <p:cNvPr id="18" name="Straight Arrow Connector 17">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6CE0BD5E-9139-E34E-A614-31E737C22BD8}"/>
              </a:ext>
            </a:extLst>
          </p:cNvPr>
          <p:cNvCxnSpPr/>
          <p:nvPr/>
        </p:nvCxnSpPr>
        <p:spPr>
          <a:xfrm>
            <a:off x="5655562" y="2114971"/>
            <a:ext cx="669038" cy="0"/>
          </a:xfrm>
          <a:prstGeom prst="straightConnector1">
            <a:avLst/>
          </a:prstGeom>
          <a:ln w="50800">
            <a:solidFill>
              <a:srgbClr val="FF0000"/>
            </a:solidFill>
            <a:tailEnd type="arrow"/>
          </a:ln>
        </p:spPr>
        <p:style>
          <a:lnRef idx="2">
            <a:schemeClr val="accent1"/>
          </a:lnRef>
          <a:fillRef idx="0">
            <a:schemeClr val="accent1"/>
          </a:fillRef>
          <a:effectRef idx="1">
            <a:schemeClr val="accent1"/>
          </a:effectRef>
          <a:fontRef idx="minor">
            <a:schemeClr val="tx1"/>
          </a:fontRef>
        </p:style>
      </p:cxnSp>
      <p:sp>
        <p:nvSpPr>
          <p:cNvPr id="19" name="TextBox 18">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D0289EA4-4AD2-6143-B2B3-6A517447EA0A}"/>
              </a:ext>
            </a:extLst>
          </p:cNvPr>
          <p:cNvSpPr txBox="1"/>
          <p:nvPr/>
        </p:nvSpPr>
        <p:spPr>
          <a:xfrm>
            <a:off x="838200" y="5029200"/>
            <a:ext cx="7770845" cy="369332"/>
          </a:xfrm>
          <a:prstGeom prst="rect">
            <a:avLst/>
          </a:prstGeom>
          <a:noFill/>
        </p:spPr>
        <p:txBody>
          <a:bodyPr wrap="none" rtlCol="0">
            <a:spAutoFit/>
          </a:bodyPr>
          <a:lstStyle/>
          <a:p>
            <a:r>
              <a:rPr lang="it-IT" b="1" dirty="0">
                <a:solidFill>
                  <a:srgbClr val="FF0000"/>
                </a:solidFill>
              </a:rPr>
              <a:t>…Phase-2 Coils and </a:t>
            </a:r>
            <a:r>
              <a:rPr lang="it-IT" b="1" dirty="0" err="1">
                <a:solidFill>
                  <a:srgbClr val="FF0000"/>
                </a:solidFill>
              </a:rPr>
              <a:t>Power</a:t>
            </a:r>
            <a:r>
              <a:rPr lang="it-IT" b="1" dirty="0">
                <a:solidFill>
                  <a:srgbClr val="FF0000"/>
                </a:solidFill>
              </a:rPr>
              <a:t> </a:t>
            </a:r>
            <a:r>
              <a:rPr lang="it-IT" b="1" dirty="0" err="1">
                <a:solidFill>
                  <a:srgbClr val="FF0000"/>
                </a:solidFill>
              </a:rPr>
              <a:t>Supplies</a:t>
            </a:r>
            <a:r>
              <a:rPr lang="it-IT" b="1" dirty="0">
                <a:solidFill>
                  <a:srgbClr val="FF0000"/>
                </a:solidFill>
              </a:rPr>
              <a:t> </a:t>
            </a:r>
            <a:r>
              <a:rPr lang="it-IT" b="1" dirty="0" err="1">
                <a:solidFill>
                  <a:srgbClr val="FF0000"/>
                </a:solidFill>
              </a:rPr>
              <a:t>will</a:t>
            </a:r>
            <a:r>
              <a:rPr lang="it-IT" b="1" dirty="0">
                <a:solidFill>
                  <a:srgbClr val="FF0000"/>
                </a:solidFill>
              </a:rPr>
              <a:t> be </a:t>
            </a:r>
            <a:r>
              <a:rPr lang="it-IT" b="1" dirty="0" err="1">
                <a:solidFill>
                  <a:srgbClr val="FF0000"/>
                </a:solidFill>
              </a:rPr>
              <a:t>designed</a:t>
            </a:r>
            <a:r>
              <a:rPr lang="it-IT" b="1" dirty="0">
                <a:solidFill>
                  <a:srgbClr val="FF0000"/>
                </a:solidFill>
              </a:rPr>
              <a:t> </a:t>
            </a:r>
            <a:r>
              <a:rPr lang="it-IT" b="1" dirty="0" err="1">
                <a:solidFill>
                  <a:srgbClr val="FF0000"/>
                </a:solidFill>
              </a:rPr>
              <a:t>able</a:t>
            </a:r>
            <a:r>
              <a:rPr lang="it-IT" b="1" dirty="0">
                <a:solidFill>
                  <a:srgbClr val="FF0000"/>
                </a:solidFill>
              </a:rPr>
              <a:t> to </a:t>
            </a:r>
            <a:r>
              <a:rPr lang="it-IT" b="1" dirty="0" err="1">
                <a:solidFill>
                  <a:srgbClr val="FF0000"/>
                </a:solidFill>
              </a:rPr>
              <a:t>handle</a:t>
            </a:r>
            <a:r>
              <a:rPr lang="it-IT" b="1" dirty="0">
                <a:solidFill>
                  <a:srgbClr val="FF0000"/>
                </a:solidFill>
              </a:rPr>
              <a:t> I</a:t>
            </a:r>
            <a:r>
              <a:rPr lang="it-IT" b="1" baseline="-25000" dirty="0">
                <a:solidFill>
                  <a:srgbClr val="FF0000"/>
                </a:solidFill>
              </a:rPr>
              <a:t>ST</a:t>
            </a:r>
            <a:r>
              <a:rPr lang="it-IT" b="1" dirty="0">
                <a:solidFill>
                  <a:srgbClr val="FF0000"/>
                </a:solidFill>
              </a:rPr>
              <a:t> = ½ MA…</a:t>
            </a:r>
          </a:p>
        </p:txBody>
      </p:sp>
      <p:sp>
        <p:nvSpPr>
          <p:cNvPr id="20" name="Rectangle 19">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7737EF2F-629A-2446-8ADC-21A91B14A68F}"/>
              </a:ext>
            </a:extLst>
          </p:cNvPr>
          <p:cNvSpPr/>
          <p:nvPr/>
        </p:nvSpPr>
        <p:spPr>
          <a:xfrm>
            <a:off x="288560" y="86380"/>
            <a:ext cx="6332759" cy="523220"/>
          </a:xfrm>
          <a:prstGeom prst="rect">
            <a:avLst/>
          </a:prstGeom>
        </p:spPr>
        <p:txBody>
          <a:bodyPr wrap="none">
            <a:spAutoFit/>
          </a:bodyPr>
          <a:lstStyle/>
          <a:p>
            <a:pPr>
              <a:defRPr/>
            </a:pPr>
            <a:r>
              <a:rPr lang="en-US" sz="2800" b="1" dirty="0">
                <a:solidFill>
                  <a:srgbClr val="FF0000"/>
                </a:solidFill>
                <a:effectLst>
                  <a:outerShdw blurRad="50800" dist="38100" dir="2700000" algn="tl" rotWithShape="0">
                    <a:srgbClr val="000000">
                      <a:alpha val="43000"/>
                    </a:srgbClr>
                  </a:outerShdw>
                </a:effectLst>
                <a:latin typeface="Lora" panose="02000503000000020004" pitchFamily="2" charset="0"/>
                <a:ea typeface="ＭＳ Ｐゴシック" pitchFamily="34" charset="-128"/>
              </a:rPr>
              <a:t>Planned escalation of performances</a:t>
            </a:r>
          </a:p>
        </p:txBody>
      </p:sp>
      <p:sp>
        <p:nvSpPr>
          <p:cNvPr id="21" name="TextBox 20">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87FA1611-A96F-1146-AA6E-014571AC4E4D}"/>
              </a:ext>
            </a:extLst>
          </p:cNvPr>
          <p:cNvSpPr txBox="1"/>
          <p:nvPr/>
        </p:nvSpPr>
        <p:spPr>
          <a:xfrm>
            <a:off x="3575680" y="511492"/>
            <a:ext cx="2199128" cy="646331"/>
          </a:xfrm>
          <a:prstGeom prst="rect">
            <a:avLst/>
          </a:prstGeom>
          <a:noFill/>
        </p:spPr>
        <p:txBody>
          <a:bodyPr wrap="none" rtlCol="0">
            <a:spAutoFit/>
          </a:bodyPr>
          <a:lstStyle/>
          <a:p>
            <a:pPr algn="ctr"/>
            <a:r>
              <a:rPr lang="it-IT" b="1" dirty="0"/>
              <a:t>2019</a:t>
            </a:r>
          </a:p>
          <a:p>
            <a:pPr algn="ctr"/>
            <a:r>
              <a:rPr lang="it-IT" b="1" dirty="0">
                <a:solidFill>
                  <a:srgbClr val="FF0000"/>
                </a:solidFill>
              </a:rPr>
              <a:t>up to 3.5 MW </a:t>
            </a:r>
            <a:r>
              <a:rPr lang="it-IT" b="1" dirty="0" err="1">
                <a:solidFill>
                  <a:srgbClr val="FF0000"/>
                </a:solidFill>
              </a:rPr>
              <a:t>overall</a:t>
            </a:r>
            <a:endParaRPr lang="it-IT" b="1" dirty="0">
              <a:solidFill>
                <a:srgbClr val="FF0000"/>
              </a:solidFill>
            </a:endParaRPr>
          </a:p>
        </p:txBody>
      </p:sp>
      <p:sp>
        <p:nvSpPr>
          <p:cNvPr id="22" name="TextBox 21">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618F69B0-FC04-AE4C-8CB9-8FDBD00FCF8B}"/>
              </a:ext>
            </a:extLst>
          </p:cNvPr>
          <p:cNvSpPr txBox="1"/>
          <p:nvPr/>
        </p:nvSpPr>
        <p:spPr>
          <a:xfrm>
            <a:off x="71333" y="538472"/>
            <a:ext cx="3304559" cy="646331"/>
          </a:xfrm>
          <a:prstGeom prst="rect">
            <a:avLst/>
          </a:prstGeom>
          <a:noFill/>
        </p:spPr>
        <p:txBody>
          <a:bodyPr wrap="none" rtlCol="0">
            <a:spAutoFit/>
          </a:bodyPr>
          <a:lstStyle/>
          <a:p>
            <a:pPr algn="ctr"/>
            <a:r>
              <a:rPr lang="it-IT" b="1" dirty="0"/>
              <a:t>2018-2019</a:t>
            </a:r>
          </a:p>
          <a:p>
            <a:pPr algn="ctr"/>
            <a:r>
              <a:rPr lang="it-IT" b="1" dirty="0">
                <a:solidFill>
                  <a:srgbClr val="FF0000"/>
                </a:solidFill>
              </a:rPr>
              <a:t>2.5 MW </a:t>
            </a:r>
            <a:r>
              <a:rPr lang="it-IT" b="1" dirty="0" err="1">
                <a:solidFill>
                  <a:srgbClr val="FF0000"/>
                </a:solidFill>
              </a:rPr>
              <a:t>overall</a:t>
            </a:r>
            <a:r>
              <a:rPr lang="it-IT" b="1" dirty="0">
                <a:solidFill>
                  <a:srgbClr val="FF0000"/>
                </a:solidFill>
              </a:rPr>
              <a:t> </a:t>
            </a:r>
            <a:r>
              <a:rPr lang="it-IT" b="1" dirty="0" err="1">
                <a:solidFill>
                  <a:srgbClr val="FF0000"/>
                </a:solidFill>
              </a:rPr>
              <a:t>power</a:t>
            </a:r>
            <a:r>
              <a:rPr lang="it-IT" b="1" dirty="0">
                <a:solidFill>
                  <a:srgbClr val="FF0000"/>
                </a:solidFill>
              </a:rPr>
              <a:t> to plasma</a:t>
            </a:r>
          </a:p>
        </p:txBody>
      </p:sp>
      <p:sp>
        <p:nvSpPr>
          <p:cNvPr id="23" name="TextBox 22">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2EC80AA9-3B2D-F340-873B-5B686C951B69}"/>
              </a:ext>
            </a:extLst>
          </p:cNvPr>
          <p:cNvSpPr txBox="1"/>
          <p:nvPr/>
        </p:nvSpPr>
        <p:spPr>
          <a:xfrm>
            <a:off x="1773471" y="5810397"/>
            <a:ext cx="6837129" cy="830997"/>
          </a:xfrm>
          <a:prstGeom prst="rect">
            <a:avLst/>
          </a:prstGeom>
          <a:noFill/>
        </p:spPr>
        <p:txBody>
          <a:bodyPr wrap="none" rtlCol="0">
            <a:spAutoFit/>
          </a:bodyPr>
          <a:lstStyle/>
          <a:p>
            <a:pPr algn="r"/>
            <a:r>
              <a:rPr lang="en-US" sz="2400" b="1" dirty="0">
                <a:solidFill>
                  <a:srgbClr val="FF0000"/>
                </a:solidFill>
                <a:effectLst>
                  <a:outerShdw blurRad="50800" dist="38100" dir="2700000" algn="tl" rotWithShape="0">
                    <a:srgbClr val="000000">
                      <a:alpha val="43000"/>
                    </a:srgbClr>
                  </a:outerShdw>
                </a:effectLst>
                <a:latin typeface="Calibri" charset="0"/>
              </a:rPr>
              <a:t>PROTO-SPHERA does not need additional heating…?</a:t>
            </a:r>
          </a:p>
          <a:p>
            <a:pPr algn="r"/>
            <a:endParaRPr lang="en-US" sz="400" b="1" dirty="0">
              <a:solidFill>
                <a:srgbClr val="FF0000"/>
              </a:solidFill>
              <a:effectLst>
                <a:outerShdw blurRad="50800" dist="38100" dir="2700000" algn="tl" rotWithShape="0">
                  <a:srgbClr val="000000">
                    <a:alpha val="43000"/>
                  </a:srgbClr>
                </a:outerShdw>
              </a:effectLst>
              <a:latin typeface="Calibri" charset="0"/>
            </a:endParaRPr>
          </a:p>
          <a:p>
            <a:pPr algn="r"/>
            <a:r>
              <a:rPr lang="en-US" sz="2000" b="1" dirty="0">
                <a:solidFill>
                  <a:srgbClr val="FF0000"/>
                </a:solidFill>
                <a:effectLst>
                  <a:outerShdw blurRad="50800" dist="38100" dir="2700000" algn="tl" rotWithShape="0">
                    <a:srgbClr val="000000">
                      <a:alpha val="43000"/>
                    </a:srgbClr>
                  </a:outerShdw>
                </a:effectLst>
                <a:latin typeface="Calibri" charset="0"/>
              </a:rPr>
              <a:t>…magnetic reconnections heat the Solar Corona!</a:t>
            </a:r>
            <a:endParaRPr lang="en-US" sz="2000" dirty="0">
              <a:effectLst>
                <a:outerShdw blurRad="50800" dist="38100" dir="2700000" algn="tl" rotWithShape="0">
                  <a:srgbClr val="000000">
                    <a:alpha val="43000"/>
                  </a:srgbClr>
                </a:outerShdw>
              </a:effectLst>
            </a:endParaRPr>
          </a:p>
        </p:txBody>
      </p:sp>
      <p:pic>
        <p:nvPicPr>
          <p:cNvPr id="24" name="Picture 8">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19835DE0-B6C0-3F4A-B0D2-881FCB15BCFA}"/>
              </a:ext>
            </a:extLst>
          </p:cNvPr>
          <p:cNvPicPr>
            <a:picLocks noChangeAspect="1"/>
          </p:cNvPicPr>
          <p:nvPr/>
        </p:nvPicPr>
        <p:blipFill>
          <a:blip r:embed="rId6">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tretch>
            <a:fillRect/>
          </a:stretch>
        </p:blipFill>
        <p:spPr bwMode="auto">
          <a:xfrm>
            <a:off x="435731" y="5803305"/>
            <a:ext cx="1347563" cy="1008499"/>
          </a:xfrm>
          <a:prstGeom prst="rect">
            <a:avLst/>
          </a:prstGeom>
          <a:noFill/>
          <a:ln>
            <a:noFill/>
          </a:ln>
          <a:extLst>
            <a:ext uri="{909E8E84-426E-40dd-AFC4-6F175D3DCCD1}">
              <a14:hiddenFill xmlns:mc="http://schemas.openxmlformats.org/markup-compatibility/2006" xmlns:mv="urn:schemas-microsoft-com:mac:vml" xmlns="" xmlns:a14="http://schemas.microsoft.com/office/drawing/2010/main" xmlns:p="http://schemas.openxmlformats.org/presentationml/2006/main" xmlns:r="http://schemas.openxmlformats.org/officeDocument/2006/relationships" xmlns:a="http://schemas.openxmlformats.org/drawingml/2006/main">
                <a:solidFill>
                  <a:srgbClr val="FFFFFF"/>
                </a:solidFill>
              </a14:hiddenFill>
            </a:ext>
            <a:ext uri="{91240B29-F687-4f45-9708-019B960494DF}">
              <a14:hiddenLine xmlns:mc="http://schemas.openxmlformats.org/markup-compatibility/2006" xmlns:mv="urn:schemas-microsoft-com:mac:vml" xmlns="" xmlns:a14="http://schemas.microsoft.com/office/drawing/2010/main" xmlns:p="http://schemas.openxmlformats.org/presentationml/2006/main" xmlns:r="http://schemas.openxmlformats.org/officeDocument/2006/relationships" xmlns:a="http://schemas.openxmlformats.org/drawingml/2006/main" w="9525">
                <a:solidFill>
                  <a:srgbClr val="000000"/>
                </a:solidFill>
                <a:miter lim="800000"/>
                <a:headEnd/>
                <a:tailEnd/>
              </a14:hiddenLine>
            </a:ext>
          </a:extLst>
        </p:spPr>
      </p:pic>
      <p:cxnSp>
        <p:nvCxnSpPr>
          <p:cNvPr id="25" name="Straight Connector 24">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49D45CBC-CF8D-3046-ABA0-1AB7D2C4BB2E}"/>
              </a:ext>
            </a:extLst>
          </p:cNvPr>
          <p:cNvCxnSpPr/>
          <p:nvPr/>
        </p:nvCxnSpPr>
        <p:spPr>
          <a:xfrm flipV="1">
            <a:off x="435731" y="5803305"/>
            <a:ext cx="1370445" cy="1008499"/>
          </a:xfrm>
          <a:prstGeom prst="line">
            <a:avLst/>
          </a:prstGeom>
          <a:ln>
            <a:solidFill>
              <a:srgbClr val="FF0000"/>
            </a:solidFill>
          </a:ln>
        </p:spPr>
        <p:style>
          <a:lnRef idx="2">
            <a:schemeClr val="accent1"/>
          </a:lnRef>
          <a:fillRef idx="0">
            <a:schemeClr val="accent1"/>
          </a:fillRef>
          <a:effectRef idx="1">
            <a:schemeClr val="accent1"/>
          </a:effectRef>
          <a:fontRef idx="minor">
            <a:schemeClr val="tx1"/>
          </a:fontRef>
        </p:style>
      </p:cxnSp>
      <p:cxnSp>
        <p:nvCxnSpPr>
          <p:cNvPr id="26" name="Straight Connector 25">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12D46DFB-931C-9B4A-8A32-F3402A3F582B}"/>
              </a:ext>
            </a:extLst>
          </p:cNvPr>
          <p:cNvCxnSpPr/>
          <p:nvPr/>
        </p:nvCxnSpPr>
        <p:spPr>
          <a:xfrm>
            <a:off x="435731" y="5791200"/>
            <a:ext cx="1370445" cy="1020604"/>
          </a:xfrm>
          <a:prstGeom prst="line">
            <a:avLst/>
          </a:prstGeom>
          <a:ln>
            <a:solidFill>
              <a:srgbClr val="FF0000"/>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3928722934"/>
      </p:ext>
    </p:extLst>
  </p:cSld>
  <p:clrMapOvr>
    <a:masterClrMapping/>
  </p:clrMapOvr>
</p:sld>
</file>

<file path=ppt/slides/slide4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 name="Picture 1"/>
          <p:cNvPicPr/>
          <p:nvPr/>
        </p:nvPicPr>
        <p:blipFill>
          <a:blip r:embed="rId4" cstate="print">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tretch>
            <a:fillRect/>
          </a:stretch>
        </p:blipFill>
        <p:spPr>
          <a:xfrm>
            <a:off x="4798695" y="68955"/>
            <a:ext cx="1678305" cy="2920365"/>
          </a:xfrm>
          <a:prstGeom prst="rect">
            <a:avLst/>
          </a:prstGeom>
        </p:spPr>
      </p:pic>
      <p:pic>
        <p:nvPicPr>
          <p:cNvPr id="3" name="Picture 2"/>
          <p:cNvPicPr/>
          <p:nvPr/>
        </p:nvPicPr>
        <p:blipFill>
          <a:blip r:embed="rId5" cstate="print">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tretch>
            <a:fillRect/>
          </a:stretch>
        </p:blipFill>
        <p:spPr>
          <a:xfrm>
            <a:off x="76200" y="3410656"/>
            <a:ext cx="1578610" cy="2908300"/>
          </a:xfrm>
          <a:prstGeom prst="rect">
            <a:avLst/>
          </a:prstGeom>
        </p:spPr>
      </p:pic>
      <p:sp>
        <p:nvSpPr>
          <p:cNvPr id="4" name="Rectangle 3"/>
          <p:cNvSpPr/>
          <p:nvPr/>
        </p:nvSpPr>
        <p:spPr>
          <a:xfrm>
            <a:off x="5776167" y="3011910"/>
            <a:ext cx="700833" cy="307777"/>
          </a:xfrm>
          <a:prstGeom prst="rect">
            <a:avLst/>
          </a:prstGeom>
        </p:spPr>
        <p:txBody>
          <a:bodyPr wrap="none">
            <a:spAutoFit/>
          </a:bodyPr>
          <a:lstStyle/>
          <a:p>
            <a:r>
              <a:rPr lang="en-US" sz="1400" b="1">
                <a:latin typeface="Lora" panose="02000503000000020004" pitchFamily="2" charset="0"/>
              </a:rPr>
              <a:t>#1211 </a:t>
            </a:r>
          </a:p>
        </p:txBody>
      </p:sp>
      <p:sp>
        <p:nvSpPr>
          <p:cNvPr id="5" name="Rectangle 4"/>
          <p:cNvSpPr/>
          <p:nvPr/>
        </p:nvSpPr>
        <p:spPr>
          <a:xfrm>
            <a:off x="887276" y="3102879"/>
            <a:ext cx="748923" cy="307777"/>
          </a:xfrm>
          <a:prstGeom prst="rect">
            <a:avLst/>
          </a:prstGeom>
        </p:spPr>
        <p:txBody>
          <a:bodyPr wrap="none">
            <a:spAutoFit/>
          </a:bodyPr>
          <a:lstStyle/>
          <a:p>
            <a:r>
              <a:rPr lang="en-US" sz="1400" b="1">
                <a:latin typeface="Lora" panose="02000503000000020004" pitchFamily="2" charset="0"/>
              </a:rPr>
              <a:t>#1225 </a:t>
            </a:r>
          </a:p>
        </p:txBody>
      </p:sp>
      <p:pic>
        <p:nvPicPr>
          <p:cNvPr id="6" name="1225ToroDeform.wmv">
            <a:hlinkClick r:id="" action="ppaction://media"/>
          </p:cNvPr>
          <p:cNvPicPr/>
          <p:nvPr>
            <a:videoFile r:link="rId1"/>
            <p:extLst>
              <p:ext uri="{DAA4B4D4-6D71-4841-9C94-3DE7FCFB9230}">
                <p14:media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r:embed="rId6"/>
              </p:ext>
            </p:extLst>
          </p:nvPr>
        </p:nvPicPr>
        <p:blipFill>
          <a:blip r:embed="rId7"/>
          <a:stretch>
            <a:fillRect/>
          </a:stretch>
        </p:blipFill>
        <p:spPr>
          <a:xfrm>
            <a:off x="1723506" y="2054578"/>
            <a:ext cx="2314807" cy="4264378"/>
          </a:xfrm>
          <a:prstGeom prst="rect">
            <a:avLst/>
          </a:prstGeom>
        </p:spPr>
      </p:pic>
      <p:pic>
        <p:nvPicPr>
          <p:cNvPr id="7" name="1211Overall.wmv">
            <a:hlinkClick r:id="" action="ppaction://media"/>
          </p:cNvPr>
          <p:cNvPicPr/>
          <p:nvPr>
            <a:videoFile r:link="rId2"/>
            <p:extLst>
              <p:ext uri="{DAA4B4D4-6D71-4841-9C94-3DE7FCFB9230}">
                <p14:media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r:embed="rId8"/>
              </p:ext>
            </p:extLst>
          </p:nvPr>
        </p:nvPicPr>
        <p:blipFill>
          <a:blip r:embed="rId9"/>
          <a:stretch>
            <a:fillRect/>
          </a:stretch>
        </p:blipFill>
        <p:spPr>
          <a:xfrm>
            <a:off x="6538947" y="68955"/>
            <a:ext cx="2452653" cy="4267200"/>
          </a:xfrm>
          <a:prstGeom prst="rect">
            <a:avLst/>
          </a:prstGeom>
        </p:spPr>
      </p:pic>
      <p:sp>
        <p:nvSpPr>
          <p:cNvPr id="8" name="TextBox 7"/>
          <p:cNvSpPr txBox="1"/>
          <p:nvPr/>
        </p:nvSpPr>
        <p:spPr>
          <a:xfrm>
            <a:off x="4037504" y="4332982"/>
            <a:ext cx="4953000" cy="1569660"/>
          </a:xfrm>
          <a:prstGeom prst="rect">
            <a:avLst/>
          </a:prstGeom>
          <a:noFill/>
        </p:spPr>
        <p:txBody>
          <a:bodyPr wrap="square" rtlCol="0">
            <a:spAutoFit/>
          </a:bodyPr>
          <a:lstStyle/>
          <a:p>
            <a:r>
              <a:rPr lang="en-US" sz="1600" b="1">
                <a:latin typeface="Lora" panose="02000503000000020004" pitchFamily="2" charset="0"/>
              </a:rPr>
              <a:t>and Lop-sided-Tori, </a:t>
            </a:r>
          </a:p>
          <a:p>
            <a:endParaRPr lang="en-US" sz="1600" b="1">
              <a:latin typeface="Lora" panose="02000503000000020004" pitchFamily="2" charset="0"/>
            </a:endParaRPr>
          </a:p>
          <a:p>
            <a:endParaRPr lang="en-US" sz="1600" b="1">
              <a:latin typeface="Lora" panose="02000503000000020004" pitchFamily="2" charset="0"/>
            </a:endParaRPr>
          </a:p>
          <a:p>
            <a:endParaRPr lang="en-US" sz="1600" b="1">
              <a:latin typeface="Lora" panose="02000503000000020004" pitchFamily="2" charset="0"/>
            </a:endParaRPr>
          </a:p>
          <a:p>
            <a:r>
              <a:rPr lang="en-US" sz="1600" b="1">
                <a:latin typeface="Lora" panose="02000503000000020004" pitchFamily="2" charset="0"/>
              </a:rPr>
              <a:t>	        all with visible helical components </a:t>
            </a:r>
          </a:p>
          <a:p>
            <a:r>
              <a:rPr lang="en-US" sz="1600" b="1">
                <a:latin typeface="Lora" panose="02000503000000020004" pitchFamily="2" charset="0"/>
              </a:rPr>
              <a:t>	        however the plasma never disrupts</a:t>
            </a:r>
          </a:p>
        </p:txBody>
      </p:sp>
      <p:sp>
        <p:nvSpPr>
          <p:cNvPr id="9" name="Rectangle 8"/>
          <p:cNvSpPr/>
          <p:nvPr/>
        </p:nvSpPr>
        <p:spPr>
          <a:xfrm>
            <a:off x="143419" y="990600"/>
            <a:ext cx="4733381" cy="830997"/>
          </a:xfrm>
          <a:prstGeom prst="rect">
            <a:avLst/>
          </a:prstGeom>
        </p:spPr>
        <p:txBody>
          <a:bodyPr wrap="square">
            <a:spAutoFit/>
          </a:bodyPr>
          <a:lstStyle/>
          <a:p>
            <a:r>
              <a:rPr lang="en-US" sz="1600" b="1">
                <a:latin typeface="Lora" panose="02000503000000020004" pitchFamily="2" charset="0"/>
              </a:rPr>
              <a:t>With a vertical field in slight excess (+10%) of optimal value, the Plasma-Centerpost produces odd configurations like Double-Tori </a:t>
            </a:r>
          </a:p>
        </p:txBody>
      </p:sp>
      <p:sp>
        <p:nvSpPr>
          <p:cNvPr id="10" name="TextBox 12"/>
          <p:cNvSpPr txBox="1">
            <a:spLocks noChangeArrowheads="1"/>
          </p:cNvSpPr>
          <p:nvPr/>
        </p:nvSpPr>
        <p:spPr bwMode="auto">
          <a:xfrm>
            <a:off x="76200" y="37275"/>
            <a:ext cx="4722495" cy="954107"/>
          </a:xfrm>
          <a:prstGeom prst="rect">
            <a:avLst/>
          </a:prstGeom>
          <a:noFill/>
          <a:ln w="9525">
            <a:noFill/>
            <a:miter lim="800000"/>
            <a:headEnd/>
            <a:tailEnd/>
          </a:ln>
        </p:spPr>
        <p:txBody>
          <a:bodyPr wrap="square">
            <a:spAutoFit/>
          </a:bodyPr>
          <a:lstStyle/>
          <a:p>
            <a:pPr>
              <a:defRPr/>
            </a:pPr>
            <a:r>
              <a:rPr lang="en-US" sz="2800" b="1">
                <a:solidFill>
                  <a:srgbClr val="FF0000"/>
                </a:solidFill>
                <a:effectLst>
                  <a:outerShdw blurRad="50800" dist="38100" dir="2700000" algn="tl" rotWithShape="0">
                    <a:srgbClr val="000000">
                      <a:alpha val="43000"/>
                    </a:srgbClr>
                  </a:outerShdw>
                </a:effectLst>
                <a:latin typeface="Lora" panose="02000503000000020004" pitchFamily="2" charset="0"/>
                <a:ea typeface="ＭＳ Ｐゴシック" pitchFamily="34" charset="-128"/>
              </a:rPr>
              <a:t>Plasma is resilient to</a:t>
            </a:r>
          </a:p>
          <a:p>
            <a:pPr>
              <a:defRPr/>
            </a:pPr>
            <a:r>
              <a:rPr lang="en-US" sz="2800" b="1">
                <a:solidFill>
                  <a:srgbClr val="FF0000"/>
                </a:solidFill>
                <a:effectLst>
                  <a:outerShdw blurRad="50800" dist="38100" dir="2700000" algn="tl" rotWithShape="0">
                    <a:srgbClr val="000000">
                      <a:alpha val="43000"/>
                    </a:srgbClr>
                  </a:outerShdw>
                </a:effectLst>
                <a:latin typeface="Lora" panose="02000503000000020004" pitchFamily="2" charset="0"/>
                <a:ea typeface="ＭＳ Ｐゴシック" pitchFamily="34" charset="-128"/>
              </a:rPr>
              <a:t>double &amp; lop-sided tori</a:t>
            </a:r>
          </a:p>
        </p:txBody>
      </p:sp>
      <p:sp>
        <p:nvSpPr>
          <p:cNvPr id="11" name="Rectangle 10"/>
          <p:cNvSpPr/>
          <p:nvPr/>
        </p:nvSpPr>
        <p:spPr>
          <a:xfrm>
            <a:off x="161380" y="6477000"/>
            <a:ext cx="8830219" cy="338554"/>
          </a:xfrm>
          <a:prstGeom prst="rect">
            <a:avLst/>
          </a:prstGeom>
        </p:spPr>
        <p:txBody>
          <a:bodyPr wrap="square">
            <a:spAutoFit/>
          </a:bodyPr>
          <a:lstStyle/>
          <a:p>
            <a:pPr algn="ctr"/>
            <a:r>
              <a:rPr lang="en-US" sz="1600" b="1">
                <a:solidFill>
                  <a:srgbClr val="FF0000"/>
                </a:solidFill>
                <a:latin typeface="Lora" panose="02000503000000020004" pitchFamily="2" charset="0"/>
              </a:rPr>
              <a:t>The only occurrence you should never ever consider is plasma disruption: gone for good!</a:t>
            </a:r>
            <a:endParaRPr lang="en-US" sz="1600" b="1" dirty="0">
              <a:solidFill>
                <a:srgbClr val="FF0000"/>
              </a:solidFill>
              <a:latin typeface="Lora" panose="02000503000000020004" pitchFamily="2" charset="0"/>
            </a:endParaRPr>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12568241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6998" fill="hold"/>
                                        <p:tgtEl>
                                          <p:spTgt spid="7"/>
                                        </p:tgtEl>
                                      </p:cBhvr>
                                    </p:cmd>
                                  </p:childTnLst>
                                </p:cTn>
                              </p:par>
                            </p:childTnLst>
                          </p:cTn>
                        </p:par>
                        <p:par>
                          <p:cTn id="7" fill="hold">
                            <p:stCondLst>
                              <p:cond delay="26998"/>
                            </p:stCondLst>
                            <p:childTnLst>
                              <p:par>
                                <p:cTn id="8" presetID="1" presetClass="mediacall" presetSubtype="0" fill="hold" nodeType="afterEffect">
                                  <p:stCondLst>
                                    <p:cond delay="0"/>
                                  </p:stCondLst>
                                  <p:childTnLst>
                                    <p:cmd type="call" cmd="playFrom(0.0)">
                                      <p:cBhvr>
                                        <p:cTn id="9" dur="9466"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0" repeatCount="indefinite" fill="remove" display="0">
                  <p:stCondLst>
                    <p:cond delay="indefinite"/>
                  </p:stCondLst>
                </p:cTn>
                <p:tgtEl>
                  <p:spTgt spid="7"/>
                </p:tgtEl>
              </p:cMediaNode>
            </p:video>
            <p:seq concurrent="1" nextAc="seek">
              <p:cTn id="11" restart="whenNotActive" fill="hold" evtFilter="cancelBubble" nodeType="interactiveSeq">
                <p:stCondLst>
                  <p:cond evt="onClick" delay="0">
                    <p:tgtEl>
                      <p:spTgt spid="7"/>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7"/>
                                        </p:tgtEl>
                                      </p:cBhvr>
                                    </p:cmd>
                                  </p:childTnLst>
                                </p:cTn>
                              </p:par>
                            </p:childTnLst>
                          </p:cTn>
                        </p:par>
                      </p:childTnLst>
                    </p:cTn>
                  </p:par>
                </p:childTnLst>
              </p:cTn>
              <p:nextCondLst>
                <p:cond evt="onClick" delay="0">
                  <p:tgtEl>
                    <p:spTgt spid="7"/>
                  </p:tgtEl>
                </p:cond>
              </p:nextCondLst>
            </p:seq>
            <p:video>
              <p:cMediaNode vol="80000">
                <p:cTn id="16" repeatCount="indefinite" fill="remove" display="0">
                  <p:stCondLst>
                    <p:cond delay="indefinite"/>
                  </p:stCondLst>
                </p:cTn>
                <p:tgtEl>
                  <p:spTgt spid="6"/>
                </p:tgtEl>
              </p:cMediaNode>
            </p:video>
            <p:seq concurrent="1" nextAc="seek">
              <p:cTn id="17" restart="whenNotActive" fill="hold" evtFilter="cancelBubble" nodeType="interactiveSeq">
                <p:stCondLst>
                  <p:cond evt="onClick" delay="0">
                    <p:tgtEl>
                      <p:spTgt spid="6"/>
                    </p:tgtEl>
                  </p:cond>
                </p:stCondLst>
                <p:endSync evt="end" delay="0">
                  <p:rtn val="all"/>
                </p:endSync>
                <p:childTnLst>
                  <p:par>
                    <p:cTn id="18" fill="hold">
                      <p:stCondLst>
                        <p:cond delay="0"/>
                      </p:stCondLst>
                      <p:childTnLst>
                        <p:par>
                          <p:cTn id="19" fill="hold">
                            <p:stCondLst>
                              <p:cond delay="0"/>
                            </p:stCondLst>
                            <p:childTnLst>
                              <p:par>
                                <p:cTn id="20" presetID="2" presetClass="mediacall" presetSubtype="0" fill="hold" nodeType="clickEffect">
                                  <p:stCondLst>
                                    <p:cond delay="0"/>
                                  </p:stCondLst>
                                  <p:childTnLst>
                                    <p:cmd type="call" cmd="togglePause">
                                      <p:cBhvr>
                                        <p:cTn id="21"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4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3" name="Picture 2"/>
          <p:cNvPicPr/>
          <p:nvPr/>
        </p:nvPicPr>
        <p:blipFill>
          <a:blip r:embed="rId3" cstate="print">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tretch>
            <a:fillRect/>
          </a:stretch>
        </p:blipFill>
        <p:spPr>
          <a:xfrm>
            <a:off x="3810000" y="3404474"/>
            <a:ext cx="5105400" cy="3140236"/>
          </a:xfrm>
          <a:prstGeom prst="rect">
            <a:avLst/>
          </a:prstGeom>
        </p:spPr>
      </p:pic>
      <p:sp>
        <p:nvSpPr>
          <p:cNvPr id="7" name="Rectangle 6"/>
          <p:cNvSpPr/>
          <p:nvPr/>
        </p:nvSpPr>
        <p:spPr>
          <a:xfrm>
            <a:off x="3810000" y="6550223"/>
            <a:ext cx="684803" cy="307777"/>
          </a:xfrm>
          <a:prstGeom prst="rect">
            <a:avLst/>
          </a:prstGeom>
        </p:spPr>
        <p:txBody>
          <a:bodyPr wrap="none">
            <a:spAutoFit/>
          </a:bodyPr>
          <a:lstStyle/>
          <a:p>
            <a:r>
              <a:rPr lang="en-US" sz="1400" b="1">
                <a:latin typeface="Lora" panose="02000503000000020004" pitchFamily="2" charset="0"/>
              </a:rPr>
              <a:t>#1219</a:t>
            </a:r>
          </a:p>
        </p:txBody>
      </p:sp>
      <p:pic>
        <p:nvPicPr>
          <p:cNvPr id="2" name="1219Overall.wmv">
            <a:hlinkClick r:id="" action="ppaction://media"/>
          </p:cNvPr>
          <p:cNvPicPr/>
          <p:nvPr>
            <a:videoFile r:link="rId1"/>
            <p:extLst>
              <p:ext uri="{DAA4B4D4-6D71-4841-9C94-3DE7FCFB9230}">
                <p14:media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r:embed="rId4"/>
              </p:ext>
            </p:extLst>
          </p:nvPr>
        </p:nvPicPr>
        <p:blipFill>
          <a:blip r:embed="rId5"/>
          <a:stretch>
            <a:fillRect/>
          </a:stretch>
        </p:blipFill>
        <p:spPr>
          <a:xfrm>
            <a:off x="74930" y="732933"/>
            <a:ext cx="3277870" cy="6048867"/>
          </a:xfrm>
          <a:prstGeom prst="rect">
            <a:avLst/>
          </a:prstGeom>
        </p:spPr>
      </p:pic>
      <p:sp>
        <p:nvSpPr>
          <p:cNvPr id="9" name="TextBox 12"/>
          <p:cNvSpPr txBox="1">
            <a:spLocks noChangeArrowheads="1"/>
          </p:cNvSpPr>
          <p:nvPr/>
        </p:nvSpPr>
        <p:spPr bwMode="auto">
          <a:xfrm>
            <a:off x="143565" y="37275"/>
            <a:ext cx="8889612" cy="523220"/>
          </a:xfrm>
          <a:prstGeom prst="rect">
            <a:avLst/>
          </a:prstGeom>
          <a:noFill/>
          <a:ln w="9525">
            <a:noFill/>
            <a:miter lim="800000"/>
            <a:headEnd/>
            <a:tailEnd/>
          </a:ln>
        </p:spPr>
        <p:txBody>
          <a:bodyPr wrap="square">
            <a:spAutoFit/>
          </a:bodyPr>
          <a:lstStyle/>
          <a:p>
            <a:pPr>
              <a:defRPr/>
            </a:pPr>
            <a:r>
              <a:rPr lang="en-US" sz="2800" b="1">
                <a:solidFill>
                  <a:srgbClr val="FF0000"/>
                </a:solidFill>
                <a:effectLst>
                  <a:outerShdw blurRad="50800" dist="38100" dir="2700000" algn="tl" rotWithShape="0">
                    <a:srgbClr val="000000">
                      <a:alpha val="43000"/>
                    </a:srgbClr>
                  </a:outerShdw>
                </a:effectLst>
                <a:latin typeface="Lora" panose="02000503000000020004" pitchFamily="2" charset="0"/>
                <a:ea typeface="ＭＳ Ｐゴシック" pitchFamily="34" charset="-128"/>
              </a:rPr>
              <a:t>Metamorphosis of an hexapolar cusp into a torus </a:t>
            </a:r>
            <a:endParaRPr lang="en-US" sz="2800" b="1" dirty="0">
              <a:solidFill>
                <a:srgbClr val="FF0000"/>
              </a:solidFill>
              <a:effectLst>
                <a:outerShdw blurRad="50800" dist="38100" dir="2700000" algn="tl" rotWithShape="0">
                  <a:srgbClr val="000000">
                    <a:alpha val="43000"/>
                  </a:srgbClr>
                </a:outerShdw>
              </a:effectLst>
              <a:latin typeface="Lora" panose="02000503000000020004" pitchFamily="2" charset="0"/>
              <a:ea typeface="ＭＳ Ｐゴシック" pitchFamily="34" charset="-128"/>
            </a:endParaRPr>
          </a:p>
        </p:txBody>
      </p:sp>
      <p:sp>
        <p:nvSpPr>
          <p:cNvPr id="4" name="TextBox 3"/>
          <p:cNvSpPr txBox="1"/>
          <p:nvPr/>
        </p:nvSpPr>
        <p:spPr>
          <a:xfrm>
            <a:off x="3352800" y="878276"/>
            <a:ext cx="4640309" cy="2474524"/>
          </a:xfrm>
          <a:prstGeom prst="rect">
            <a:avLst/>
          </a:prstGeom>
          <a:noFill/>
        </p:spPr>
        <p:txBody>
          <a:bodyPr wrap="square" rtlCol="0">
            <a:spAutoFit/>
          </a:bodyPr>
          <a:lstStyle/>
          <a:p>
            <a:pPr>
              <a:lnSpc>
                <a:spcPct val="150000"/>
              </a:lnSpc>
            </a:pPr>
            <a:r>
              <a:rPr lang="en-US" sz="1600" b="1">
                <a:latin typeface="Lora" panose="02000503000000020004" pitchFamily="2" charset="0"/>
              </a:rPr>
              <a:t>With even larger vertical fields:</a:t>
            </a:r>
          </a:p>
          <a:p>
            <a:pPr>
              <a:lnSpc>
                <a:spcPct val="150000"/>
              </a:lnSpc>
            </a:pPr>
            <a:endParaRPr lang="en-US" sz="400" b="1">
              <a:latin typeface="Lora" panose="02000503000000020004" pitchFamily="2" charset="0"/>
            </a:endParaRPr>
          </a:p>
          <a:p>
            <a:pPr>
              <a:lnSpc>
                <a:spcPct val="130000"/>
              </a:lnSpc>
            </a:pPr>
            <a:r>
              <a:rPr lang="en-US" sz="1600" b="1">
                <a:latin typeface="Lora" panose="02000503000000020004" pitchFamily="2" charset="0"/>
              </a:rPr>
              <a:t>the plasma exhibits an </a:t>
            </a:r>
            <a:r>
              <a:rPr lang="en-US" sz="1600" b="1">
                <a:solidFill>
                  <a:srgbClr val="FF0000"/>
                </a:solidFill>
                <a:latin typeface="Lora" panose="02000503000000020004" pitchFamily="2" charset="0"/>
              </a:rPr>
              <a:t>hexapolar cusp shape </a:t>
            </a:r>
            <a:r>
              <a:rPr lang="en-US" sz="1600" b="1">
                <a:latin typeface="Lora" panose="02000503000000020004" pitchFamily="2" charset="0"/>
              </a:rPr>
              <a:t>&amp; a </a:t>
            </a:r>
            <a:r>
              <a:rPr lang="en-US" sz="1600" b="1">
                <a:solidFill>
                  <a:srgbClr val="FF0000"/>
                </a:solidFill>
                <a:latin typeface="Lora" panose="02000503000000020004" pitchFamily="2" charset="0"/>
              </a:rPr>
              <a:t>reduced current start-up</a:t>
            </a:r>
            <a:r>
              <a:rPr lang="en-US" sz="1600" b="1">
                <a:latin typeface="Lora" panose="02000503000000020004" pitchFamily="2" charset="0"/>
              </a:rPr>
              <a:t>: </a:t>
            </a:r>
            <a:r>
              <a:rPr lang="en-US" sz="1600" b="1">
                <a:solidFill>
                  <a:srgbClr val="FF0000"/>
                </a:solidFill>
                <a:latin typeface="Lora" panose="02000503000000020004" pitchFamily="2" charset="0"/>
              </a:rPr>
              <a:t>I</a:t>
            </a:r>
            <a:r>
              <a:rPr lang="en-US" sz="1600" b="1" baseline="-25000">
                <a:solidFill>
                  <a:srgbClr val="FF0000"/>
                </a:solidFill>
                <a:latin typeface="Lora" panose="02000503000000020004" pitchFamily="2" charset="0"/>
              </a:rPr>
              <a:t>e</a:t>
            </a:r>
            <a:r>
              <a:rPr lang="en-US" sz="1600" b="1">
                <a:solidFill>
                  <a:srgbClr val="FF0000"/>
                </a:solidFill>
                <a:latin typeface="Lora" panose="02000503000000020004" pitchFamily="2" charset="0"/>
              </a:rPr>
              <a:t>&lt;5 kA </a:t>
            </a:r>
          </a:p>
          <a:p>
            <a:pPr>
              <a:lnSpc>
                <a:spcPct val="130000"/>
              </a:lnSpc>
            </a:pPr>
            <a:r>
              <a:rPr lang="en-US" sz="1600" b="1">
                <a:latin typeface="Lora" panose="02000503000000020004" pitchFamily="2" charset="0"/>
              </a:rPr>
              <a:t>such state can last up to </a:t>
            </a:r>
            <a:r>
              <a:rPr lang="en-US" sz="1600" b="1">
                <a:solidFill>
                  <a:srgbClr val="FF0000"/>
                </a:solidFill>
                <a:latin typeface="Lora" panose="02000503000000020004" pitchFamily="2" charset="0"/>
              </a:rPr>
              <a:t>0.15 sec</a:t>
            </a:r>
            <a:r>
              <a:rPr lang="en-US" sz="1600" b="1">
                <a:latin typeface="Lora" panose="02000503000000020004" pitchFamily="2" charset="0"/>
              </a:rPr>
              <a:t>,</a:t>
            </a:r>
          </a:p>
          <a:p>
            <a:pPr>
              <a:lnSpc>
                <a:spcPct val="130000"/>
              </a:lnSpc>
            </a:pPr>
            <a:endParaRPr lang="en-US" sz="1600" b="1">
              <a:latin typeface="Lora" panose="02000503000000020004" pitchFamily="2" charset="0"/>
            </a:endParaRPr>
          </a:p>
          <a:p>
            <a:pPr>
              <a:lnSpc>
                <a:spcPct val="130000"/>
              </a:lnSpc>
            </a:pPr>
            <a:r>
              <a:rPr lang="en-US" sz="1600" b="1">
                <a:latin typeface="Lora" panose="02000503000000020004" pitchFamily="2" charset="0"/>
              </a:rPr>
              <a:t>later the </a:t>
            </a:r>
            <a:r>
              <a:rPr lang="en-US" sz="1600" b="1">
                <a:solidFill>
                  <a:srgbClr val="E729AD"/>
                </a:solidFill>
                <a:latin typeface="Lora" panose="02000503000000020004" pitchFamily="2" charset="0"/>
              </a:rPr>
              <a:t>centerpost current reaches I</a:t>
            </a:r>
            <a:r>
              <a:rPr lang="en-US" sz="1600" b="1" baseline="-25000">
                <a:solidFill>
                  <a:srgbClr val="E729AD"/>
                </a:solidFill>
                <a:latin typeface="Lora" panose="02000503000000020004" pitchFamily="2" charset="0"/>
              </a:rPr>
              <a:t>e</a:t>
            </a:r>
            <a:r>
              <a:rPr lang="en-US" sz="1600" b="1">
                <a:solidFill>
                  <a:srgbClr val="E729AD"/>
                </a:solidFill>
                <a:latin typeface="Lora" panose="02000503000000020004" pitchFamily="2" charset="0"/>
              </a:rPr>
              <a:t>=10 kA </a:t>
            </a:r>
          </a:p>
          <a:p>
            <a:pPr>
              <a:lnSpc>
                <a:spcPct val="130000"/>
              </a:lnSpc>
            </a:pPr>
            <a:r>
              <a:rPr lang="en-US" sz="1600" b="1">
                <a:latin typeface="Lora" panose="02000503000000020004" pitchFamily="2" charset="0"/>
              </a:rPr>
              <a:t>and a proper </a:t>
            </a:r>
            <a:r>
              <a:rPr lang="en-US" sz="1600" b="1">
                <a:solidFill>
                  <a:srgbClr val="E729AD"/>
                </a:solidFill>
                <a:latin typeface="Lora" panose="02000503000000020004" pitchFamily="2" charset="0"/>
              </a:rPr>
              <a:t>Plasma-Centerpost+Torus</a:t>
            </a:r>
          </a:p>
        </p:txBody>
      </p:sp>
      <p:pic>
        <p:nvPicPr>
          <p:cNvPr id="10" name="Picture 9"/>
          <p:cNvPicPr/>
          <p:nvPr/>
        </p:nvPicPr>
        <p:blipFill>
          <a:blip r:embed="rId6" cstate="print">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tretch>
            <a:fillRect/>
          </a:stretch>
        </p:blipFill>
        <p:spPr>
          <a:xfrm>
            <a:off x="8025766" y="685800"/>
            <a:ext cx="1008380" cy="1732915"/>
          </a:xfrm>
          <a:prstGeom prst="rect">
            <a:avLst/>
          </a:prstGeom>
        </p:spPr>
      </p:pic>
      <p:sp>
        <p:nvSpPr>
          <p:cNvPr id="11" name="Rectangle 10"/>
          <p:cNvSpPr/>
          <p:nvPr/>
        </p:nvSpPr>
        <p:spPr>
          <a:xfrm>
            <a:off x="8025766" y="2418715"/>
            <a:ext cx="678391" cy="307777"/>
          </a:xfrm>
          <a:prstGeom prst="rect">
            <a:avLst/>
          </a:prstGeom>
        </p:spPr>
        <p:txBody>
          <a:bodyPr wrap="none">
            <a:spAutoFit/>
          </a:bodyPr>
          <a:lstStyle/>
          <a:p>
            <a:r>
              <a:rPr lang="en-US" sz="1400" b="1">
                <a:latin typeface="Lora" panose="02000503000000020004" pitchFamily="2" charset="0"/>
              </a:rPr>
              <a:t>#1221</a:t>
            </a:r>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41201407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886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repeatCount="indefinite" fill="remove"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4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 name="Picture 1"/>
          <p:cNvPicPr/>
          <p:nvPr/>
        </p:nvPicPr>
        <p:blipFill>
          <a:blip r:embed="rId2" cstate="print">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tretch>
            <a:fillRect/>
          </a:stretch>
        </p:blipFill>
        <p:spPr>
          <a:xfrm>
            <a:off x="415744" y="961427"/>
            <a:ext cx="1330219" cy="2286000"/>
          </a:xfrm>
          <a:prstGeom prst="rect">
            <a:avLst/>
          </a:prstGeom>
        </p:spPr>
      </p:pic>
      <p:pic>
        <p:nvPicPr>
          <p:cNvPr id="3" name="Picture 2"/>
          <p:cNvPicPr/>
          <p:nvPr/>
        </p:nvPicPr>
        <p:blipFill>
          <a:blip r:embed="rId3" cstate="print">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tretch>
            <a:fillRect/>
          </a:stretch>
        </p:blipFill>
        <p:spPr>
          <a:xfrm>
            <a:off x="2045783" y="542069"/>
            <a:ext cx="3440617" cy="3420331"/>
          </a:xfrm>
          <a:prstGeom prst="rect">
            <a:avLst/>
          </a:prstGeom>
        </p:spPr>
      </p:pic>
      <p:sp>
        <p:nvSpPr>
          <p:cNvPr id="5" name="Rectangle 4"/>
          <p:cNvSpPr/>
          <p:nvPr/>
        </p:nvSpPr>
        <p:spPr>
          <a:xfrm>
            <a:off x="978983" y="652035"/>
            <a:ext cx="678391" cy="307777"/>
          </a:xfrm>
          <a:prstGeom prst="rect">
            <a:avLst/>
          </a:prstGeom>
        </p:spPr>
        <p:txBody>
          <a:bodyPr wrap="none">
            <a:spAutoFit/>
          </a:bodyPr>
          <a:lstStyle/>
          <a:p>
            <a:r>
              <a:rPr lang="en-US" sz="1400" b="1">
                <a:latin typeface="Lora" panose="02000503000000020004" pitchFamily="2" charset="0"/>
              </a:rPr>
              <a:t>#1221</a:t>
            </a:r>
          </a:p>
        </p:txBody>
      </p:sp>
      <p:pic>
        <p:nvPicPr>
          <p:cNvPr id="7" name="Picture 6"/>
          <p:cNvPicPr/>
          <p:nvPr/>
        </p:nvPicPr>
        <p:blipFill>
          <a:blip r:embed="rId4" cstate="print">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tretch>
            <a:fillRect/>
          </a:stretch>
        </p:blipFill>
        <p:spPr bwMode="auto">
          <a:xfrm>
            <a:off x="5562600" y="3370739"/>
            <a:ext cx="3243943" cy="3411061"/>
          </a:xfrm>
          <a:prstGeom prst="rect">
            <a:avLst/>
          </a:prstGeom>
          <a:noFill/>
          <a:ln>
            <a:noFill/>
          </a:ln>
        </p:spPr>
      </p:pic>
      <p:sp>
        <p:nvSpPr>
          <p:cNvPr id="8" name="TextBox 7"/>
          <p:cNvSpPr txBox="1"/>
          <p:nvPr/>
        </p:nvSpPr>
        <p:spPr>
          <a:xfrm>
            <a:off x="5715000" y="1259398"/>
            <a:ext cx="3135086" cy="2012859"/>
          </a:xfrm>
          <a:prstGeom prst="rect">
            <a:avLst/>
          </a:prstGeom>
          <a:noFill/>
        </p:spPr>
        <p:txBody>
          <a:bodyPr wrap="square" rtlCol="0">
            <a:spAutoFit/>
          </a:bodyPr>
          <a:lstStyle/>
          <a:p>
            <a:pPr>
              <a:lnSpc>
                <a:spcPct val="130000"/>
              </a:lnSpc>
            </a:pPr>
            <a:r>
              <a:rPr lang="en-US" sz="1600" b="1">
                <a:latin typeface="Lora" panose="02000503000000020004" pitchFamily="2" charset="0"/>
              </a:rPr>
              <a:t>the plasma discharge has a part with </a:t>
            </a:r>
            <a:r>
              <a:rPr lang="en-US" sz="1600" b="1">
                <a:solidFill>
                  <a:srgbClr val="CC3399"/>
                </a:solidFill>
                <a:latin typeface="Lora" panose="02000503000000020004" pitchFamily="2" charset="0"/>
              </a:rPr>
              <a:t>current flowing</a:t>
            </a:r>
          </a:p>
          <a:p>
            <a:pPr>
              <a:lnSpc>
                <a:spcPct val="130000"/>
              </a:lnSpc>
            </a:pPr>
            <a:r>
              <a:rPr lang="en-US" sz="1600" b="1">
                <a:solidFill>
                  <a:srgbClr val="CC3399"/>
                </a:solidFill>
                <a:latin typeface="Lora" panose="02000503000000020004" pitchFamily="2" charset="0"/>
              </a:rPr>
              <a:t>in the Plasma-Centerpost</a:t>
            </a:r>
          </a:p>
          <a:p>
            <a:pPr>
              <a:lnSpc>
                <a:spcPct val="130000"/>
              </a:lnSpc>
            </a:pPr>
            <a:r>
              <a:rPr lang="en-US" sz="1600" b="1">
                <a:latin typeface="Lora" panose="02000503000000020004" pitchFamily="2" charset="0"/>
              </a:rPr>
              <a:t>but the rest of the plasma </a:t>
            </a:r>
          </a:p>
          <a:p>
            <a:pPr>
              <a:lnSpc>
                <a:spcPct val="130000"/>
              </a:lnSpc>
            </a:pPr>
            <a:r>
              <a:rPr lang="en-US" sz="1600" b="1">
                <a:latin typeface="Lora" panose="02000503000000020004" pitchFamily="2" charset="0"/>
              </a:rPr>
              <a:t>is trapped in a configuration</a:t>
            </a:r>
          </a:p>
          <a:p>
            <a:pPr>
              <a:lnSpc>
                <a:spcPct val="130000"/>
              </a:lnSpc>
            </a:pPr>
            <a:r>
              <a:rPr lang="en-US" sz="1600" b="1">
                <a:solidFill>
                  <a:srgbClr val="FF0000"/>
                </a:solidFill>
                <a:latin typeface="Lora" panose="02000503000000020004" pitchFamily="2" charset="0"/>
              </a:rPr>
              <a:t>~axisymmetric-toroidal-cusp</a:t>
            </a:r>
          </a:p>
        </p:txBody>
      </p:sp>
      <p:pic>
        <p:nvPicPr>
          <p:cNvPr id="9" name="Picture 8"/>
          <p:cNvPicPr>
            <a:picLocks noChangeAspect="1"/>
          </p:cNvPicPr>
          <p:nvPr/>
        </p:nvPicPr>
        <p:blipFill>
          <a:blip r:embed="rId5" cstate="print">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tretch>
            <a:fillRect/>
          </a:stretch>
        </p:blipFill>
        <p:spPr>
          <a:xfrm>
            <a:off x="3962400" y="3931527"/>
            <a:ext cx="1335532" cy="2289484"/>
          </a:xfrm>
          <a:prstGeom prst="rect">
            <a:avLst/>
          </a:prstGeom>
        </p:spPr>
      </p:pic>
      <p:sp>
        <p:nvSpPr>
          <p:cNvPr id="10" name="Rectangle 9"/>
          <p:cNvSpPr/>
          <p:nvPr/>
        </p:nvSpPr>
        <p:spPr>
          <a:xfrm>
            <a:off x="4619541" y="6221391"/>
            <a:ext cx="678391" cy="307777"/>
          </a:xfrm>
          <a:prstGeom prst="rect">
            <a:avLst/>
          </a:prstGeom>
        </p:spPr>
        <p:txBody>
          <a:bodyPr wrap="none">
            <a:spAutoFit/>
          </a:bodyPr>
          <a:lstStyle/>
          <a:p>
            <a:r>
              <a:rPr lang="en-US" sz="1400" b="1">
                <a:latin typeface="Lora" panose="02000503000000020004" pitchFamily="2" charset="0"/>
              </a:rPr>
              <a:t>#1221</a:t>
            </a:r>
          </a:p>
        </p:txBody>
      </p:sp>
      <p:sp>
        <p:nvSpPr>
          <p:cNvPr id="11" name="Rectangle 10"/>
          <p:cNvSpPr/>
          <p:nvPr/>
        </p:nvSpPr>
        <p:spPr>
          <a:xfrm>
            <a:off x="220697" y="4800600"/>
            <a:ext cx="3581365" cy="732508"/>
          </a:xfrm>
          <a:prstGeom prst="rect">
            <a:avLst/>
          </a:prstGeom>
        </p:spPr>
        <p:txBody>
          <a:bodyPr wrap="none">
            <a:spAutoFit/>
          </a:bodyPr>
          <a:lstStyle/>
          <a:p>
            <a:pPr>
              <a:lnSpc>
                <a:spcPct val="130000"/>
              </a:lnSpc>
            </a:pPr>
            <a:r>
              <a:rPr lang="en-US" sz="1600" b="1">
                <a:latin typeface="Lora" panose="02000503000000020004" pitchFamily="2" charset="0"/>
              </a:rPr>
              <a:t>proper </a:t>
            </a:r>
            <a:r>
              <a:rPr lang="en-US" sz="1600" b="1">
                <a:solidFill>
                  <a:srgbClr val="E729AD"/>
                </a:solidFill>
                <a:latin typeface="Lora" panose="02000503000000020004" pitchFamily="2" charset="0"/>
              </a:rPr>
              <a:t>Plasma-Centerpost + Torus</a:t>
            </a:r>
          </a:p>
          <a:p>
            <a:pPr>
              <a:lnSpc>
                <a:spcPct val="130000"/>
              </a:lnSpc>
            </a:pPr>
            <a:r>
              <a:rPr lang="en-US" sz="1600" b="1">
                <a:solidFill>
                  <a:srgbClr val="E729AD"/>
                </a:solidFill>
                <a:latin typeface="Lora" panose="02000503000000020004" pitchFamily="2" charset="0"/>
              </a:rPr>
              <a:t>is narrower </a:t>
            </a:r>
            <a:r>
              <a:rPr lang="en-US" sz="1600" b="1">
                <a:latin typeface="Lora" panose="02000503000000020004" pitchFamily="2" charset="0"/>
              </a:rPr>
              <a:t>due to higher B</a:t>
            </a:r>
            <a:r>
              <a:rPr lang="en-US" sz="1600" b="1" baseline="-25000">
                <a:latin typeface="Lora" panose="02000503000000020004" pitchFamily="2" charset="0"/>
              </a:rPr>
              <a:t>vert</a:t>
            </a:r>
            <a:endParaRPr lang="en-US" sz="1600" b="1" baseline="-25000">
              <a:solidFill>
                <a:srgbClr val="E729AD"/>
              </a:solidFill>
              <a:latin typeface="Lora" panose="02000503000000020004" pitchFamily="2" charset="0"/>
            </a:endParaRPr>
          </a:p>
        </p:txBody>
      </p:sp>
      <p:sp>
        <p:nvSpPr>
          <p:cNvPr id="12" name="Rectangle 11"/>
          <p:cNvSpPr/>
          <p:nvPr/>
        </p:nvSpPr>
        <p:spPr>
          <a:xfrm>
            <a:off x="242468" y="10103"/>
            <a:ext cx="7378430" cy="523220"/>
          </a:xfrm>
          <a:prstGeom prst="rect">
            <a:avLst/>
          </a:prstGeom>
        </p:spPr>
        <p:txBody>
          <a:bodyPr wrap="none">
            <a:spAutoFit/>
          </a:bodyPr>
          <a:lstStyle/>
          <a:p>
            <a:pPr>
              <a:defRPr/>
            </a:pPr>
            <a:r>
              <a:rPr lang="en-US" sz="2800" b="1" dirty="0">
                <a:solidFill>
                  <a:srgbClr val="FF0000"/>
                </a:solidFill>
                <a:effectLst>
                  <a:outerShdw blurRad="50800" dist="38100" dir="2700000" algn="tl" rotWithShape="0">
                    <a:srgbClr val="000000">
                      <a:alpha val="43000"/>
                    </a:srgbClr>
                  </a:outerShdw>
                </a:effectLst>
                <a:latin typeface="Lora" panose="02000503000000020004" pitchFamily="2" charset="0"/>
                <a:ea typeface="ＭＳ Ｐゴシック" pitchFamily="34" charset="-128"/>
              </a:rPr>
              <a:t>From hexapolar cusp to compressed torus</a:t>
            </a:r>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2783201590"/>
      </p:ext>
    </p:extLst>
  </p:cSld>
  <p:clrMapOvr>
    <a:masterClrMapping/>
  </p:clrMapOvr>
</p:sld>
</file>

<file path=ppt/slides/slide4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 name="Picture 1"/>
          <p:cNvPicPr/>
          <p:nvPr/>
        </p:nvPicPr>
        <p:blipFill>
          <a:blip r:embed="rId2" cstate="print">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tretch>
            <a:fillRect/>
          </a:stretch>
        </p:blipFill>
        <p:spPr>
          <a:xfrm>
            <a:off x="1295400" y="1828800"/>
            <a:ext cx="3276600" cy="3076608"/>
          </a:xfrm>
          <a:prstGeom prst="rect">
            <a:avLst/>
          </a:prstGeom>
        </p:spPr>
      </p:pic>
      <p:pic>
        <p:nvPicPr>
          <p:cNvPr id="3" name="Picture 2"/>
          <p:cNvPicPr/>
          <p:nvPr/>
        </p:nvPicPr>
        <p:blipFill>
          <a:blip r:embed="rId3">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tretch>
            <a:fillRect/>
          </a:stretch>
        </p:blipFill>
        <p:spPr bwMode="auto">
          <a:xfrm>
            <a:off x="5029200" y="2425572"/>
            <a:ext cx="1828800" cy="1883064"/>
          </a:xfrm>
          <a:prstGeom prst="rect">
            <a:avLst/>
          </a:prstGeom>
          <a:noFill/>
          <a:ln>
            <a:noFill/>
          </a:ln>
        </p:spPr>
      </p:pic>
      <p:sp>
        <p:nvSpPr>
          <p:cNvPr id="4" name="Rectangle 3"/>
          <p:cNvSpPr/>
          <p:nvPr/>
        </p:nvSpPr>
        <p:spPr>
          <a:xfrm>
            <a:off x="54429" y="685800"/>
            <a:ext cx="8991600" cy="923330"/>
          </a:xfrm>
          <a:prstGeom prst="rect">
            <a:avLst/>
          </a:prstGeom>
        </p:spPr>
        <p:txBody>
          <a:bodyPr wrap="square">
            <a:spAutoFit/>
          </a:bodyPr>
          <a:lstStyle/>
          <a:p>
            <a:pPr algn="ctr"/>
            <a:r>
              <a:rPr lang="en-US" b="1">
                <a:latin typeface="Lora" panose="02000503000000020004" pitchFamily="2" charset="0"/>
              </a:rPr>
              <a:t>Also the poloidal field required for PROTO-SPHERA in Phase-2, for shaping and compressing the </a:t>
            </a:r>
            <a:r>
              <a:rPr lang="en-US" b="1">
                <a:solidFill>
                  <a:srgbClr val="7030A0"/>
                </a:solidFill>
                <a:latin typeface="Lora" panose="02000503000000020004" pitchFamily="2" charset="0"/>
              </a:rPr>
              <a:t>Spherical-Torus at I</a:t>
            </a:r>
            <a:r>
              <a:rPr lang="en-US" b="1" baseline="-25000">
                <a:solidFill>
                  <a:srgbClr val="7030A0"/>
                </a:solidFill>
                <a:latin typeface="Lora" panose="02000503000000020004" pitchFamily="2" charset="0"/>
              </a:rPr>
              <a:t>ST</a:t>
            </a:r>
            <a:r>
              <a:rPr lang="en-US" b="1">
                <a:solidFill>
                  <a:srgbClr val="7030A0"/>
                </a:solidFill>
                <a:latin typeface="Lora" panose="02000503000000020004" pitchFamily="2" charset="0"/>
              </a:rPr>
              <a:t>=¼ MA</a:t>
            </a:r>
            <a:r>
              <a:rPr lang="en-US" b="1">
                <a:latin typeface="Lora" panose="02000503000000020004" pitchFamily="2" charset="0"/>
              </a:rPr>
              <a:t>, has an hexapolar character, </a:t>
            </a:r>
          </a:p>
          <a:p>
            <a:pPr algn="ctr"/>
            <a:r>
              <a:rPr lang="en-US" b="1">
                <a:latin typeface="Lora" panose="02000503000000020004" pitchFamily="2" charset="0"/>
              </a:rPr>
              <a:t>but the </a:t>
            </a:r>
            <a:r>
              <a:rPr lang="en-US" b="1">
                <a:solidFill>
                  <a:srgbClr val="558ED5"/>
                </a:solidFill>
                <a:latin typeface="Lora" panose="02000503000000020004" pitchFamily="2" charset="0"/>
              </a:rPr>
              <a:t>two electrodes</a:t>
            </a:r>
            <a:r>
              <a:rPr lang="en-US" b="1">
                <a:latin typeface="Lora" panose="02000503000000020004" pitchFamily="2" charset="0"/>
              </a:rPr>
              <a:t> are </a:t>
            </a:r>
            <a:r>
              <a:rPr lang="en-US" b="1">
                <a:solidFill>
                  <a:srgbClr val="FF3399"/>
                </a:solidFill>
                <a:latin typeface="Lora" panose="02000503000000020004" pitchFamily="2" charset="0"/>
              </a:rPr>
              <a:t>magnetically disconnected from each other</a:t>
            </a:r>
          </a:p>
        </p:txBody>
      </p:sp>
      <p:sp>
        <p:nvSpPr>
          <p:cNvPr id="6" name="Rectangle 5"/>
          <p:cNvSpPr/>
          <p:nvPr/>
        </p:nvSpPr>
        <p:spPr>
          <a:xfrm>
            <a:off x="152400" y="5458361"/>
            <a:ext cx="8686800" cy="1323439"/>
          </a:xfrm>
          <a:prstGeom prst="rect">
            <a:avLst/>
          </a:prstGeom>
        </p:spPr>
        <p:txBody>
          <a:bodyPr wrap="square">
            <a:spAutoFit/>
          </a:bodyPr>
          <a:lstStyle/>
          <a:p>
            <a:r>
              <a:rPr lang="en-US" sz="1600" b="1">
                <a:latin typeface="Lora" panose="02000503000000020004" pitchFamily="2" charset="0"/>
              </a:rPr>
              <a:t>it is possible that PROTO-SPHERA in Phase-2 will form up increasing:</a:t>
            </a:r>
          </a:p>
          <a:p>
            <a:r>
              <a:rPr lang="en-US" sz="1600" b="1">
                <a:latin typeface="Lora" panose="02000503000000020004" pitchFamily="2" charset="0"/>
              </a:rPr>
              <a:t>the </a:t>
            </a:r>
            <a:r>
              <a:rPr lang="en-US" sz="1600" b="1">
                <a:solidFill>
                  <a:srgbClr val="FF3399"/>
                </a:solidFill>
                <a:latin typeface="Lora" panose="02000503000000020004" pitchFamily="2" charset="0"/>
              </a:rPr>
              <a:t>Plasma-Centerpost current I</a:t>
            </a:r>
            <a:r>
              <a:rPr lang="en-US" sz="1600" b="1" baseline="-25000">
                <a:solidFill>
                  <a:srgbClr val="FF3399"/>
                </a:solidFill>
                <a:latin typeface="Lora" panose="02000503000000020004" pitchFamily="2" charset="0"/>
              </a:rPr>
              <a:t>e</a:t>
            </a:r>
            <a:r>
              <a:rPr lang="en-US" sz="1600" b="1">
                <a:solidFill>
                  <a:srgbClr val="FF3399"/>
                </a:solidFill>
                <a:latin typeface="Lora" panose="02000503000000020004" pitchFamily="2" charset="0"/>
              </a:rPr>
              <a:t> to 60 kA </a:t>
            </a:r>
            <a:r>
              <a:rPr lang="en-US" sz="1600" b="1">
                <a:latin typeface="Lora" panose="02000503000000020004" pitchFamily="2" charset="0"/>
              </a:rPr>
              <a:t>&amp; </a:t>
            </a:r>
            <a:r>
              <a:rPr lang="en-US" sz="1600" b="1">
                <a:solidFill>
                  <a:srgbClr val="C00000"/>
                </a:solidFill>
                <a:latin typeface="Lora" panose="02000503000000020004" pitchFamily="2" charset="0"/>
              </a:rPr>
              <a:t>the current in the Group-A-PFInt coils </a:t>
            </a:r>
          </a:p>
          <a:p>
            <a:r>
              <a:rPr lang="en-US" sz="1600" b="1">
                <a:latin typeface="Lora" panose="02000503000000020004" pitchFamily="2" charset="0"/>
              </a:rPr>
              <a:t>…but on a slow time scale ~20 msec</a:t>
            </a:r>
          </a:p>
          <a:p>
            <a:endParaRPr lang="en-US" sz="1600" b="1">
              <a:latin typeface="Lora" panose="02000503000000020004" pitchFamily="2" charset="0"/>
            </a:endParaRPr>
          </a:p>
          <a:p>
            <a:pPr algn="ctr"/>
            <a:r>
              <a:rPr lang="en-US" sz="1600" b="1">
                <a:solidFill>
                  <a:srgbClr val="FF0000"/>
                </a:solidFill>
                <a:latin typeface="Lora" panose="02000503000000020004" pitchFamily="2" charset="0"/>
              </a:rPr>
              <a:t>this opens the possibility of a feedback-controlled Spherical-Torus formation</a:t>
            </a:r>
          </a:p>
        </p:txBody>
      </p:sp>
      <p:sp>
        <p:nvSpPr>
          <p:cNvPr id="8" name="Rectangle 7"/>
          <p:cNvSpPr/>
          <p:nvPr/>
        </p:nvSpPr>
        <p:spPr>
          <a:xfrm>
            <a:off x="76200" y="76200"/>
            <a:ext cx="8539261" cy="523220"/>
          </a:xfrm>
          <a:prstGeom prst="rect">
            <a:avLst/>
          </a:prstGeom>
        </p:spPr>
        <p:txBody>
          <a:bodyPr wrap="none">
            <a:spAutoFit/>
          </a:bodyPr>
          <a:lstStyle/>
          <a:p>
            <a:pPr>
              <a:defRPr/>
            </a:pPr>
            <a:r>
              <a:rPr lang="en-US" sz="2800" b="1">
                <a:solidFill>
                  <a:srgbClr val="FF0000"/>
                </a:solidFill>
                <a:effectLst>
                  <a:outerShdw blurRad="50800" dist="38100" dir="2700000" algn="tl" rotWithShape="0">
                    <a:srgbClr val="000000">
                      <a:alpha val="43000"/>
                    </a:srgbClr>
                  </a:outerShdw>
                </a:effectLst>
                <a:latin typeface="Lora" panose="02000503000000020004" pitchFamily="2" charset="0"/>
                <a:ea typeface="ＭＳ Ｐゴシック" pitchFamily="34" charset="-128"/>
              </a:rPr>
              <a:t>Feedback-controlled Spherical-Torus formation?</a:t>
            </a:r>
            <a:endParaRPr lang="en-US" sz="2800" b="1" dirty="0">
              <a:solidFill>
                <a:srgbClr val="FF0000"/>
              </a:solidFill>
              <a:effectLst>
                <a:outerShdw blurRad="50800" dist="38100" dir="2700000" algn="tl" rotWithShape="0">
                  <a:srgbClr val="000000">
                    <a:alpha val="43000"/>
                  </a:srgbClr>
                </a:outerShdw>
              </a:effectLst>
              <a:latin typeface="Lora" panose="02000503000000020004" pitchFamily="2" charset="0"/>
              <a:ea typeface="ＭＳ Ｐゴシック" pitchFamily="34" charset="-128"/>
            </a:endParaRPr>
          </a:p>
        </p:txBody>
      </p:sp>
      <p:sp>
        <p:nvSpPr>
          <p:cNvPr id="9" name="TextBox 8"/>
          <p:cNvSpPr txBox="1"/>
          <p:nvPr/>
        </p:nvSpPr>
        <p:spPr>
          <a:xfrm>
            <a:off x="1219200" y="4953000"/>
            <a:ext cx="6085705" cy="338554"/>
          </a:xfrm>
          <a:prstGeom prst="rect">
            <a:avLst/>
          </a:prstGeom>
          <a:noFill/>
        </p:spPr>
        <p:txBody>
          <a:bodyPr wrap="none" rtlCol="0">
            <a:spAutoFit/>
          </a:bodyPr>
          <a:lstStyle/>
          <a:p>
            <a:r>
              <a:rPr lang="en-US" sz="1600" i="1">
                <a:latin typeface="Lora" panose="02000503000000020004" pitchFamily="2" charset="0"/>
              </a:rPr>
              <a:t>field in absence of plasma     </a:t>
            </a:r>
            <a:r>
              <a:rPr lang="en-US" sz="1600" i="1">
                <a:solidFill>
                  <a:srgbClr val="7030A0"/>
                </a:solidFill>
                <a:latin typeface="Lora" panose="02000503000000020004" pitchFamily="2" charset="0"/>
              </a:rPr>
              <a:t>I</a:t>
            </a:r>
            <a:r>
              <a:rPr lang="en-US" sz="1600" i="1" baseline="-25000">
                <a:solidFill>
                  <a:srgbClr val="7030A0"/>
                </a:solidFill>
                <a:latin typeface="Lora" panose="02000503000000020004" pitchFamily="2" charset="0"/>
              </a:rPr>
              <a:t>ST</a:t>
            </a:r>
            <a:r>
              <a:rPr lang="en-US" sz="1600" i="1">
                <a:solidFill>
                  <a:srgbClr val="7030A0"/>
                </a:solidFill>
                <a:latin typeface="Lora" panose="02000503000000020004" pitchFamily="2" charset="0"/>
              </a:rPr>
              <a:t>=¼ MA</a:t>
            </a:r>
            <a:r>
              <a:rPr lang="en-US" sz="1600" i="1">
                <a:latin typeface="Lora" panose="02000503000000020004" pitchFamily="2" charset="0"/>
              </a:rPr>
              <a:t>    plasma configuration  </a:t>
            </a:r>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2835579741"/>
      </p:ext>
    </p:extLst>
  </p:cSld>
  <p:clrMapOvr>
    <a:masterClrMapping/>
  </p:clrMapOvr>
</p:sld>
</file>

<file path=ppt/slides/slide5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tretch>
            <a:fillRect/>
          </a:stretch>
        </p:blipFill>
        <p:spPr>
          <a:xfrm>
            <a:off x="49979" y="838200"/>
            <a:ext cx="4523186" cy="5803332"/>
          </a:xfrm>
          <a:prstGeom prst="rect">
            <a:avLst/>
          </a:prstGeom>
        </p:spPr>
      </p:pic>
      <p:cxnSp>
        <p:nvCxnSpPr>
          <p:cNvPr id="5" name="Straight Arrow Connector 4"/>
          <p:cNvCxnSpPr/>
          <p:nvPr/>
        </p:nvCxnSpPr>
        <p:spPr>
          <a:xfrm flipH="1">
            <a:off x="2824679" y="2498707"/>
            <a:ext cx="1733940" cy="403818"/>
          </a:xfrm>
          <a:prstGeom prst="straightConnector1">
            <a:avLst/>
          </a:prstGeom>
          <a:ln>
            <a:solidFill>
              <a:srgbClr val="FF0000"/>
            </a:solidFill>
            <a:tailEnd type="arrow"/>
          </a:ln>
        </p:spPr>
        <p:style>
          <a:lnRef idx="2">
            <a:schemeClr val="accent1"/>
          </a:lnRef>
          <a:fillRef idx="0">
            <a:schemeClr val="accent1"/>
          </a:fillRef>
          <a:effectRef idx="1">
            <a:schemeClr val="accent1"/>
          </a:effectRef>
          <a:fontRef idx="minor">
            <a:schemeClr val="tx1"/>
          </a:fontRef>
        </p:style>
      </p:cxnSp>
      <p:cxnSp>
        <p:nvCxnSpPr>
          <p:cNvPr id="6" name="Straight Arrow Connector 5"/>
          <p:cNvCxnSpPr/>
          <p:nvPr/>
        </p:nvCxnSpPr>
        <p:spPr>
          <a:xfrm flipH="1">
            <a:off x="3107062" y="3655534"/>
            <a:ext cx="1489402" cy="1451424"/>
          </a:xfrm>
          <a:prstGeom prst="straightConnector1">
            <a:avLst/>
          </a:prstGeom>
          <a:ln>
            <a:solidFill>
              <a:srgbClr val="800000"/>
            </a:solidFill>
            <a:tailEnd type="arrow"/>
          </a:ln>
        </p:spPr>
        <p:style>
          <a:lnRef idx="2">
            <a:schemeClr val="accent1"/>
          </a:lnRef>
          <a:fillRef idx="0">
            <a:schemeClr val="accent1"/>
          </a:fillRef>
          <a:effectRef idx="1">
            <a:schemeClr val="accent1"/>
          </a:effectRef>
          <a:fontRef idx="minor">
            <a:schemeClr val="tx1"/>
          </a:fontRef>
        </p:style>
      </p:cxnSp>
      <p:sp>
        <p:nvSpPr>
          <p:cNvPr id="7" name="TextBox 6"/>
          <p:cNvSpPr txBox="1"/>
          <p:nvPr/>
        </p:nvSpPr>
        <p:spPr>
          <a:xfrm>
            <a:off x="76200" y="222469"/>
            <a:ext cx="8915399" cy="461665"/>
          </a:xfrm>
          <a:prstGeom prst="rect">
            <a:avLst/>
          </a:prstGeom>
          <a:noFill/>
        </p:spPr>
        <p:txBody>
          <a:bodyPr wrap="square" rtlCol="0">
            <a:spAutoFit/>
          </a:bodyPr>
          <a:lstStyle/>
          <a:p>
            <a:pPr algn="ctr"/>
            <a:r>
              <a:rPr lang="en-US" sz="2400" b="1" dirty="0">
                <a:solidFill>
                  <a:schemeClr val="accent5">
                    <a:lumMod val="75000"/>
                  </a:schemeClr>
                </a:solidFill>
                <a:effectLst>
                  <a:outerShdw blurRad="50800" dist="38100" dir="2700000" algn="tl" rotWithShape="0">
                    <a:srgbClr val="000000">
                      <a:alpha val="43000"/>
                    </a:srgbClr>
                  </a:outerShdw>
                </a:effectLst>
              </a:rPr>
              <a:t>What remains to be built to achieve ¼ MA Spherical Torus (end 2021)</a:t>
            </a:r>
          </a:p>
        </p:txBody>
      </p:sp>
      <p:sp>
        <p:nvSpPr>
          <p:cNvPr id="8" name="TextBox 7"/>
          <p:cNvSpPr txBox="1">
            <a:spLocks noChangeArrowheads="1"/>
          </p:cNvSpPr>
          <p:nvPr/>
        </p:nvSpPr>
        <p:spPr bwMode="auto">
          <a:xfrm>
            <a:off x="4596464" y="2057409"/>
            <a:ext cx="4543419" cy="646331"/>
          </a:xfrm>
          <a:prstGeom prst="rect">
            <a:avLst/>
          </a:prstGeom>
          <a:noFill/>
          <a:ln w="38100">
            <a:solidFill>
              <a:srgbClr val="FF0000"/>
            </a:solidFill>
            <a:miter lim="800000"/>
            <a:headEnd/>
            <a:tailEnd/>
          </a:ln>
        </p:spPr>
        <p:txBody>
          <a:bodyPr wrap="square">
            <a:prstTxWarp prst="textNoShape">
              <a:avLst/>
            </a:prstTxWarp>
            <a:spAutoFit/>
          </a:bodyPr>
          <a:lstStyle/>
          <a:p>
            <a:r>
              <a:rPr lang="en-US" b="1" dirty="0">
                <a:solidFill>
                  <a:srgbClr val="FF0000"/>
                </a:solidFill>
              </a:rPr>
              <a:t>Group A: compression coils </a:t>
            </a:r>
            <a:r>
              <a:rPr lang="en-US" dirty="0">
                <a:solidFill>
                  <a:srgbClr val="FF0000"/>
                </a:solidFill>
              </a:rPr>
              <a:t>(5+5 in series</a:t>
            </a:r>
            <a:r>
              <a:rPr lang="en-US" b="1" dirty="0">
                <a:solidFill>
                  <a:srgbClr val="FF0000"/>
                </a:solidFill>
              </a:rPr>
              <a:t>) </a:t>
            </a:r>
          </a:p>
          <a:p>
            <a:r>
              <a:rPr lang="en-US" b="1" dirty="0">
                <a:solidFill>
                  <a:srgbClr val="FF0000"/>
                </a:solidFill>
              </a:rPr>
              <a:t>	</a:t>
            </a:r>
            <a:r>
              <a:rPr lang="en-US" dirty="0"/>
              <a:t>cost </a:t>
            </a:r>
            <a:r>
              <a:rPr lang="en-US" dirty="0">
                <a:latin typeface="Times New Roman"/>
                <a:cs typeface="Times New Roman"/>
              </a:rPr>
              <a:t>~ </a:t>
            </a:r>
            <a:r>
              <a:rPr lang="en-US" dirty="0"/>
              <a:t>0.5 M€ </a:t>
            </a:r>
          </a:p>
        </p:txBody>
      </p:sp>
      <p:sp>
        <p:nvSpPr>
          <p:cNvPr id="9" name="TextBox 8"/>
          <p:cNvSpPr txBox="1">
            <a:spLocks noChangeArrowheads="1"/>
          </p:cNvSpPr>
          <p:nvPr/>
        </p:nvSpPr>
        <p:spPr bwMode="auto">
          <a:xfrm>
            <a:off x="4596464" y="3827735"/>
            <a:ext cx="4547728" cy="1477328"/>
          </a:xfrm>
          <a:prstGeom prst="rect">
            <a:avLst/>
          </a:prstGeom>
          <a:noFill/>
          <a:ln w="38100">
            <a:solidFill>
              <a:srgbClr val="0000FF"/>
            </a:solidFill>
            <a:miter lim="800000"/>
            <a:headEnd/>
            <a:tailEnd/>
          </a:ln>
        </p:spPr>
        <p:txBody>
          <a:bodyPr wrap="square">
            <a:prstTxWarp prst="textNoShape">
              <a:avLst/>
            </a:prstTxWarp>
            <a:spAutoFit/>
          </a:bodyPr>
          <a:lstStyle/>
          <a:p>
            <a:r>
              <a:rPr lang="en-US" b="1" dirty="0">
                <a:solidFill>
                  <a:srgbClr val="0000FF"/>
                </a:solidFill>
              </a:rPr>
              <a:t>Electric power supplies:</a:t>
            </a:r>
            <a:endParaRPr lang="en-US" sz="800" dirty="0">
              <a:solidFill>
                <a:srgbClr val="0000FF"/>
              </a:solidFill>
            </a:endParaRPr>
          </a:p>
          <a:p>
            <a:r>
              <a:rPr lang="en-US" dirty="0">
                <a:solidFill>
                  <a:srgbClr val="0000FF"/>
                </a:solidFill>
              </a:rPr>
              <a:t>1) Group A		      </a:t>
            </a:r>
            <a:r>
              <a:rPr lang="en-US" dirty="0"/>
              <a:t>cost </a:t>
            </a:r>
            <a:r>
              <a:rPr lang="en-US" dirty="0">
                <a:latin typeface="Times New Roman"/>
                <a:cs typeface="Times New Roman"/>
              </a:rPr>
              <a:t>~</a:t>
            </a:r>
            <a:r>
              <a:rPr lang="en-US" dirty="0"/>
              <a:t> 0.1 M€ </a:t>
            </a:r>
          </a:p>
          <a:p>
            <a:r>
              <a:rPr lang="en-US" dirty="0">
                <a:solidFill>
                  <a:srgbClr val="0000FF"/>
                </a:solidFill>
              </a:rPr>
              <a:t>2) Cathode (</a:t>
            </a:r>
            <a:r>
              <a:rPr lang="en-US" b="1" dirty="0" err="1">
                <a:solidFill>
                  <a:srgbClr val="0000FF"/>
                </a:solidFill>
              </a:rPr>
              <a:t>I</a:t>
            </a:r>
            <a:r>
              <a:rPr lang="en-US" b="1" baseline="-25000" dirty="0" err="1">
                <a:solidFill>
                  <a:srgbClr val="0000FF"/>
                </a:solidFill>
              </a:rPr>
              <a:t>cath</a:t>
            </a:r>
            <a:r>
              <a:rPr lang="en-US" b="1" dirty="0">
                <a:solidFill>
                  <a:srgbClr val="0000FF"/>
                </a:solidFill>
              </a:rPr>
              <a:t> 10</a:t>
            </a:r>
            <a:r>
              <a:rPr lang="en-US" sz="1600" b="1" dirty="0">
                <a:solidFill>
                  <a:srgbClr val="0000FF"/>
                </a:solidFill>
              </a:rPr>
              <a:t>→</a:t>
            </a:r>
            <a:r>
              <a:rPr lang="en-US" b="1" dirty="0">
                <a:solidFill>
                  <a:srgbClr val="0000FF"/>
                </a:solidFill>
              </a:rPr>
              <a:t>60 kA</a:t>
            </a:r>
            <a:r>
              <a:rPr lang="en-US" dirty="0">
                <a:solidFill>
                  <a:srgbClr val="0000FF"/>
                </a:solidFill>
              </a:rPr>
              <a:t>)	      </a:t>
            </a:r>
            <a:r>
              <a:rPr lang="en-US" dirty="0"/>
              <a:t>cost </a:t>
            </a:r>
            <a:r>
              <a:rPr lang="en-US" dirty="0">
                <a:latin typeface="Times New Roman"/>
                <a:cs typeface="Times New Roman"/>
              </a:rPr>
              <a:t>~</a:t>
            </a:r>
            <a:r>
              <a:rPr lang="en-US" dirty="0"/>
              <a:t> 0.2 M€ </a:t>
            </a:r>
          </a:p>
          <a:p>
            <a:r>
              <a:rPr lang="en-US" dirty="0">
                <a:solidFill>
                  <a:srgbClr val="0000FF"/>
                </a:solidFill>
              </a:rPr>
              <a:t>3) </a:t>
            </a:r>
            <a:r>
              <a:rPr lang="en-US" dirty="0" err="1">
                <a:solidFill>
                  <a:srgbClr val="0000FF"/>
                </a:solidFill>
              </a:rPr>
              <a:t>Centerpost</a:t>
            </a:r>
            <a:r>
              <a:rPr lang="en-US" dirty="0">
                <a:solidFill>
                  <a:srgbClr val="0000FF"/>
                </a:solidFill>
              </a:rPr>
              <a:t>.(</a:t>
            </a:r>
            <a:r>
              <a:rPr lang="en-US" b="1" dirty="0" err="1">
                <a:solidFill>
                  <a:srgbClr val="0000FF"/>
                </a:solidFill>
              </a:rPr>
              <a:t>I</a:t>
            </a:r>
            <a:r>
              <a:rPr lang="en-US" b="1" baseline="-25000" dirty="0" err="1">
                <a:solidFill>
                  <a:srgbClr val="0000FF"/>
                </a:solidFill>
              </a:rPr>
              <a:t>e</a:t>
            </a:r>
            <a:r>
              <a:rPr lang="en-US" b="1" dirty="0">
                <a:solidFill>
                  <a:srgbClr val="0000FF"/>
                </a:solidFill>
              </a:rPr>
              <a:t> 10</a:t>
            </a:r>
            <a:r>
              <a:rPr lang="en-US" sz="1600" b="1" dirty="0">
                <a:solidFill>
                  <a:srgbClr val="0000FF"/>
                </a:solidFill>
              </a:rPr>
              <a:t>→</a:t>
            </a:r>
            <a:r>
              <a:rPr lang="en-US" b="1" dirty="0">
                <a:solidFill>
                  <a:srgbClr val="0000FF"/>
                </a:solidFill>
              </a:rPr>
              <a:t>60 kA</a:t>
            </a:r>
            <a:r>
              <a:rPr lang="en-US" dirty="0">
                <a:solidFill>
                  <a:srgbClr val="0000FF"/>
                </a:solidFill>
              </a:rPr>
              <a:t>)         </a:t>
            </a:r>
            <a:r>
              <a:rPr lang="en-US" dirty="0"/>
              <a:t>cost </a:t>
            </a:r>
            <a:r>
              <a:rPr lang="en-US" dirty="0">
                <a:latin typeface="Times New Roman"/>
                <a:cs typeface="Times New Roman"/>
              </a:rPr>
              <a:t>~</a:t>
            </a:r>
            <a:r>
              <a:rPr lang="en-US" dirty="0"/>
              <a:t> 0.6 M€ </a:t>
            </a:r>
          </a:p>
          <a:p>
            <a:pPr algn="r"/>
            <a:r>
              <a:rPr lang="en-US" b="1" i="1" dirty="0">
                <a:solidFill>
                  <a:srgbClr val="0000FF"/>
                </a:solidFill>
                <a:ea typeface="Arial" pitchFamily="-107" charset="0"/>
                <a:cs typeface="Arial" pitchFamily="-107" charset="0"/>
              </a:rPr>
              <a:t>Super-Capacitors will be used</a:t>
            </a:r>
            <a:endParaRPr lang="en-US" dirty="0">
              <a:solidFill>
                <a:srgbClr val="0000FF"/>
              </a:solidFill>
            </a:endParaRPr>
          </a:p>
        </p:txBody>
      </p:sp>
      <p:sp>
        <p:nvSpPr>
          <p:cNvPr id="10" name="TextBox 9"/>
          <p:cNvSpPr txBox="1">
            <a:spLocks noChangeArrowheads="1"/>
          </p:cNvSpPr>
          <p:nvPr/>
        </p:nvSpPr>
        <p:spPr bwMode="auto">
          <a:xfrm>
            <a:off x="4596464" y="3422282"/>
            <a:ext cx="4547728" cy="369332"/>
          </a:xfrm>
          <a:prstGeom prst="rect">
            <a:avLst/>
          </a:prstGeom>
          <a:noFill/>
          <a:ln w="38100">
            <a:solidFill>
              <a:srgbClr val="660066"/>
            </a:solidFill>
            <a:miter lim="800000"/>
            <a:headEnd/>
            <a:tailEnd/>
          </a:ln>
        </p:spPr>
        <p:txBody>
          <a:bodyPr wrap="square">
            <a:prstTxWarp prst="textNoShape">
              <a:avLst/>
            </a:prstTxWarp>
            <a:spAutoFit/>
          </a:bodyPr>
          <a:lstStyle/>
          <a:p>
            <a:r>
              <a:rPr lang="en-GB" b="1" dirty="0">
                <a:solidFill>
                  <a:srgbClr val="660066"/>
                </a:solidFill>
              </a:rPr>
              <a:t>W cathode Filaments</a:t>
            </a:r>
            <a:r>
              <a:rPr lang="en-GB" b="1" baseline="30000" dirty="0">
                <a:solidFill>
                  <a:srgbClr val="660066"/>
                </a:solidFill>
              </a:rPr>
              <a:t>1</a:t>
            </a:r>
            <a:r>
              <a:rPr lang="en-US" dirty="0">
                <a:solidFill>
                  <a:srgbClr val="660066"/>
                </a:solidFill>
              </a:rPr>
              <a:t>(</a:t>
            </a:r>
            <a:r>
              <a:rPr lang="en-US" b="1" dirty="0">
                <a:solidFill>
                  <a:srgbClr val="660066"/>
                </a:solidFill>
              </a:rPr>
              <a:t>54</a:t>
            </a:r>
            <a:r>
              <a:rPr lang="en-US" sz="1600" b="1" dirty="0">
                <a:solidFill>
                  <a:srgbClr val="660066"/>
                </a:solidFill>
              </a:rPr>
              <a:t>→</a:t>
            </a:r>
            <a:r>
              <a:rPr lang="en-US" b="1" dirty="0">
                <a:solidFill>
                  <a:srgbClr val="660066"/>
                </a:solidFill>
              </a:rPr>
              <a:t>324</a:t>
            </a:r>
            <a:r>
              <a:rPr lang="en-US" dirty="0">
                <a:solidFill>
                  <a:srgbClr val="660066"/>
                </a:solidFill>
              </a:rPr>
              <a:t>) </a:t>
            </a:r>
            <a:r>
              <a:rPr lang="en-US" dirty="0"/>
              <a:t>cost </a:t>
            </a:r>
            <a:r>
              <a:rPr lang="en-US" dirty="0">
                <a:latin typeface="Times New Roman"/>
                <a:cs typeface="Times New Roman"/>
              </a:rPr>
              <a:t>~</a:t>
            </a:r>
            <a:r>
              <a:rPr lang="en-US" dirty="0"/>
              <a:t> 0.1 M€ </a:t>
            </a:r>
          </a:p>
        </p:txBody>
      </p:sp>
      <p:sp>
        <p:nvSpPr>
          <p:cNvPr id="11" name="TextBox 10"/>
          <p:cNvSpPr txBox="1"/>
          <p:nvPr/>
        </p:nvSpPr>
        <p:spPr>
          <a:xfrm>
            <a:off x="5181600" y="5486347"/>
            <a:ext cx="3886392" cy="646331"/>
          </a:xfrm>
          <a:prstGeom prst="rect">
            <a:avLst/>
          </a:prstGeom>
          <a:noFill/>
        </p:spPr>
        <p:txBody>
          <a:bodyPr wrap="square" rtlCol="0">
            <a:spAutoFit/>
          </a:bodyPr>
          <a:lstStyle/>
          <a:p>
            <a:pPr algn="r"/>
            <a:r>
              <a:rPr lang="en-US" b="1" dirty="0">
                <a:solidFill>
                  <a:srgbClr val="FF0000"/>
                </a:solidFill>
                <a:effectLst>
                  <a:outerShdw blurRad="50800" dist="38100" dir="2700000" algn="tl" rotWithShape="0">
                    <a:srgbClr val="000000">
                      <a:alpha val="43000"/>
                    </a:srgbClr>
                  </a:outerShdw>
                </a:effectLst>
              </a:rPr>
              <a:t> Cost incurred so far	 </a:t>
            </a:r>
            <a:r>
              <a:rPr lang="en-US" b="1" dirty="0">
                <a:solidFill>
                  <a:srgbClr val="FF0000"/>
                </a:solidFill>
                <a:effectLst>
                  <a:outerShdw blurRad="50800" dist="38100" dir="2700000" algn="tl" rotWithShape="0">
                    <a:srgbClr val="000000">
                      <a:alpha val="43000"/>
                    </a:srgbClr>
                  </a:outerShdw>
                </a:effectLst>
                <a:latin typeface="Times New Roman"/>
                <a:cs typeface="Times New Roman"/>
              </a:rPr>
              <a:t>~ </a:t>
            </a:r>
            <a:r>
              <a:rPr lang="en-US" b="1" dirty="0">
                <a:solidFill>
                  <a:srgbClr val="FF0000"/>
                </a:solidFill>
                <a:effectLst>
                  <a:outerShdw blurRad="50800" dist="38100" dir="2700000" algn="tl" rotWithShape="0">
                    <a:srgbClr val="000000">
                      <a:alpha val="43000"/>
                    </a:srgbClr>
                  </a:outerShdw>
                </a:effectLst>
              </a:rPr>
              <a:t>2.0 M€</a:t>
            </a:r>
          </a:p>
          <a:p>
            <a:pPr algn="r"/>
            <a:r>
              <a:rPr lang="en-US" b="1" dirty="0">
                <a:solidFill>
                  <a:srgbClr val="FF0000"/>
                </a:solidFill>
                <a:effectLst>
                  <a:outerShdw blurRad="50800" dist="38100" dir="2700000" algn="tl" rotWithShape="0">
                    <a:srgbClr val="000000">
                      <a:alpha val="43000"/>
                    </a:srgbClr>
                  </a:outerShdw>
                </a:effectLst>
              </a:rPr>
              <a:t>Cost for completion	</a:t>
            </a:r>
            <a:r>
              <a:rPr lang="en-US" b="1" dirty="0">
                <a:solidFill>
                  <a:srgbClr val="FF0000"/>
                </a:solidFill>
                <a:effectLst>
                  <a:outerShdw blurRad="50800" dist="38100" dir="2700000" algn="tl" rotWithShape="0">
                    <a:srgbClr val="000000">
                      <a:alpha val="43000"/>
                    </a:srgbClr>
                  </a:outerShdw>
                </a:effectLst>
                <a:latin typeface="Times New Roman"/>
                <a:cs typeface="Times New Roman"/>
              </a:rPr>
              <a:t>~ </a:t>
            </a:r>
            <a:r>
              <a:rPr lang="en-US" b="1" dirty="0">
                <a:solidFill>
                  <a:srgbClr val="FF0000"/>
                </a:solidFill>
                <a:effectLst>
                  <a:outerShdw blurRad="50800" dist="38100" dir="2700000" algn="tl" rotWithShape="0">
                    <a:srgbClr val="000000">
                      <a:alpha val="43000"/>
                    </a:srgbClr>
                  </a:outerShdw>
                </a:effectLst>
              </a:rPr>
              <a:t>2.0 M€</a:t>
            </a:r>
          </a:p>
        </p:txBody>
      </p:sp>
      <p:sp>
        <p:nvSpPr>
          <p:cNvPr id="20" name="TextBox 19"/>
          <p:cNvSpPr txBox="1">
            <a:spLocks noChangeArrowheads="1"/>
          </p:cNvSpPr>
          <p:nvPr/>
        </p:nvSpPr>
        <p:spPr bwMode="auto">
          <a:xfrm>
            <a:off x="4600581" y="2741931"/>
            <a:ext cx="4543418" cy="646331"/>
          </a:xfrm>
          <a:prstGeom prst="rect">
            <a:avLst/>
          </a:prstGeom>
          <a:noFill/>
          <a:ln w="38100">
            <a:solidFill>
              <a:schemeClr val="accent5"/>
            </a:solidFill>
            <a:miter lim="800000"/>
            <a:headEnd/>
            <a:tailEnd/>
          </a:ln>
        </p:spPr>
        <p:txBody>
          <a:bodyPr wrap="square">
            <a:prstTxWarp prst="textNoShape">
              <a:avLst/>
            </a:prstTxWarp>
            <a:spAutoFit/>
          </a:bodyPr>
          <a:lstStyle/>
          <a:p>
            <a:r>
              <a:rPr lang="en-US" b="1" dirty="0">
                <a:solidFill>
                  <a:schemeClr val="accent5"/>
                </a:solidFill>
              </a:rPr>
              <a:t>PMMA Vacuum vessel</a:t>
            </a:r>
            <a:r>
              <a:rPr lang="en-US" b="1" baseline="30000" dirty="0">
                <a:solidFill>
                  <a:schemeClr val="accent5"/>
                </a:solidFill>
              </a:rPr>
              <a:t>1</a:t>
            </a:r>
            <a:r>
              <a:rPr lang="en-US" b="1" dirty="0">
                <a:solidFill>
                  <a:schemeClr val="accent5"/>
                </a:solidFill>
              </a:rPr>
              <a:t> </a:t>
            </a:r>
            <a:r>
              <a:rPr lang="en-US" b="1" dirty="0">
                <a:solidFill>
                  <a:srgbClr val="660066"/>
                </a:solidFill>
              </a:rPr>
              <a:t>	      </a:t>
            </a:r>
            <a:r>
              <a:rPr lang="en-US" dirty="0"/>
              <a:t>cost </a:t>
            </a:r>
            <a:r>
              <a:rPr lang="en-US" dirty="0">
                <a:latin typeface="Times New Roman"/>
                <a:cs typeface="Times New Roman"/>
              </a:rPr>
              <a:t>~</a:t>
            </a:r>
            <a:r>
              <a:rPr lang="en-US" dirty="0"/>
              <a:t> 0.2 M€ including vacuum components, </a:t>
            </a:r>
            <a:r>
              <a:rPr lang="en-US" dirty="0" err="1"/>
              <a:t>divertor</a:t>
            </a:r>
            <a:r>
              <a:rPr lang="en-US" dirty="0"/>
              <a:t> plates</a:t>
            </a:r>
          </a:p>
        </p:txBody>
      </p:sp>
      <p:sp>
        <p:nvSpPr>
          <p:cNvPr id="21" name="TextBox 20"/>
          <p:cNvSpPr txBox="1"/>
          <p:nvPr/>
        </p:nvSpPr>
        <p:spPr>
          <a:xfrm>
            <a:off x="4714326" y="6367046"/>
            <a:ext cx="4429674" cy="338554"/>
          </a:xfrm>
          <a:prstGeom prst="rect">
            <a:avLst/>
          </a:prstGeom>
          <a:noFill/>
        </p:spPr>
        <p:txBody>
          <a:bodyPr wrap="none" rtlCol="0">
            <a:spAutoFit/>
          </a:bodyPr>
          <a:lstStyle/>
          <a:p>
            <a:r>
              <a:rPr lang="en-US" sz="1600" b="1" baseline="30000" dirty="0">
                <a:solidFill>
                  <a:srgbClr val="00AF6F"/>
                </a:solidFill>
              </a:rPr>
              <a:t>1,</a:t>
            </a:r>
            <a:r>
              <a:rPr lang="en-GB" sz="1600" b="1" baseline="30000" dirty="0">
                <a:solidFill>
                  <a:srgbClr val="660066"/>
                </a:solidFill>
              </a:rPr>
              <a:t> 1</a:t>
            </a:r>
            <a:r>
              <a:rPr lang="en-US" sz="1600" b="1" baseline="30000" dirty="0">
                <a:solidFill>
                  <a:srgbClr val="00AF6F"/>
                </a:solidFill>
              </a:rPr>
              <a:t> </a:t>
            </a:r>
            <a:r>
              <a:rPr lang="en-US" sz="1600" b="1" dirty="0"/>
              <a:t>Under construction, </a:t>
            </a:r>
            <a:r>
              <a:rPr lang="en-US" sz="1600" b="1" baseline="30000" dirty="0">
                <a:solidFill>
                  <a:srgbClr val="2A70BF"/>
                </a:solidFill>
              </a:rPr>
              <a:t>*</a:t>
            </a:r>
            <a:r>
              <a:rPr lang="en-US" sz="1600" b="1" dirty="0">
                <a:solidFill>
                  <a:srgbClr val="2A70BF"/>
                </a:solidFill>
              </a:rPr>
              <a:t> to be delivered Feb. 2019</a:t>
            </a:r>
            <a:endParaRPr lang="en-US" sz="1600" dirty="0">
              <a:solidFill>
                <a:srgbClr val="2A70BF"/>
              </a:solidFill>
            </a:endParaRPr>
          </a:p>
        </p:txBody>
      </p:sp>
      <p:sp>
        <p:nvSpPr>
          <p:cNvPr id="18" name="Rectangle 17"/>
          <p:cNvSpPr/>
          <p:nvPr/>
        </p:nvSpPr>
        <p:spPr>
          <a:xfrm>
            <a:off x="4059589" y="2947885"/>
            <a:ext cx="186420" cy="185873"/>
          </a:xfrm>
          <a:prstGeom prst="rect">
            <a:avLst/>
          </a:prstGeom>
          <a:solidFill>
            <a:srgbClr val="3366FF"/>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2" name="Rectangle 21"/>
          <p:cNvSpPr/>
          <p:nvPr/>
        </p:nvSpPr>
        <p:spPr>
          <a:xfrm>
            <a:off x="4059589" y="4177604"/>
            <a:ext cx="186420" cy="185873"/>
          </a:xfrm>
          <a:prstGeom prst="rect">
            <a:avLst/>
          </a:prstGeom>
          <a:solidFill>
            <a:srgbClr val="3366FF"/>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3" name="Rectangle 22"/>
          <p:cNvSpPr/>
          <p:nvPr/>
        </p:nvSpPr>
        <p:spPr>
          <a:xfrm>
            <a:off x="4064574" y="1263169"/>
            <a:ext cx="147415" cy="185873"/>
          </a:xfrm>
          <a:prstGeom prst="rect">
            <a:avLst/>
          </a:prstGeom>
          <a:solidFill>
            <a:srgbClr val="3366FF"/>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4" name="Rectangle 23"/>
          <p:cNvSpPr/>
          <p:nvPr/>
        </p:nvSpPr>
        <p:spPr>
          <a:xfrm>
            <a:off x="4059589" y="5881606"/>
            <a:ext cx="147415" cy="185873"/>
          </a:xfrm>
          <a:prstGeom prst="rect">
            <a:avLst/>
          </a:prstGeom>
          <a:solidFill>
            <a:srgbClr val="3366FF"/>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7" name="Rectangle 26"/>
          <p:cNvSpPr/>
          <p:nvPr/>
        </p:nvSpPr>
        <p:spPr>
          <a:xfrm>
            <a:off x="177761" y="1263169"/>
            <a:ext cx="147415" cy="185873"/>
          </a:xfrm>
          <a:prstGeom prst="rect">
            <a:avLst/>
          </a:prstGeom>
          <a:solidFill>
            <a:srgbClr val="3366FF"/>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27"/>
          <p:cNvSpPr/>
          <p:nvPr/>
        </p:nvSpPr>
        <p:spPr>
          <a:xfrm>
            <a:off x="172776" y="5881606"/>
            <a:ext cx="147415" cy="185873"/>
          </a:xfrm>
          <a:prstGeom prst="rect">
            <a:avLst/>
          </a:prstGeom>
          <a:solidFill>
            <a:srgbClr val="3366FF"/>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9" name="TextBox 28"/>
          <p:cNvSpPr txBox="1">
            <a:spLocks noChangeArrowheads="1"/>
          </p:cNvSpPr>
          <p:nvPr/>
        </p:nvSpPr>
        <p:spPr bwMode="auto">
          <a:xfrm>
            <a:off x="4592348" y="1666836"/>
            <a:ext cx="4543419" cy="369332"/>
          </a:xfrm>
          <a:prstGeom prst="rect">
            <a:avLst/>
          </a:prstGeom>
          <a:noFill/>
          <a:ln w="38100">
            <a:solidFill>
              <a:srgbClr val="3366FF"/>
            </a:solidFill>
            <a:miter lim="800000"/>
            <a:headEnd/>
            <a:tailEnd/>
          </a:ln>
        </p:spPr>
        <p:txBody>
          <a:bodyPr wrap="square">
            <a:prstTxWarp prst="textNoShape">
              <a:avLst/>
            </a:prstTxWarp>
            <a:spAutoFit/>
          </a:bodyPr>
          <a:lstStyle/>
          <a:p>
            <a:r>
              <a:rPr lang="en-US" b="1" dirty="0" err="1">
                <a:solidFill>
                  <a:srgbClr val="3366FF"/>
                </a:solidFill>
              </a:rPr>
              <a:t>PFExt</a:t>
            </a:r>
            <a:r>
              <a:rPr lang="en-US" baseline="30000" dirty="0">
                <a:solidFill>
                  <a:srgbClr val="3366FF"/>
                </a:solidFill>
              </a:rPr>
              <a:t>*</a:t>
            </a:r>
            <a:r>
              <a:rPr lang="en-US" b="1" dirty="0">
                <a:solidFill>
                  <a:srgbClr val="3366FF"/>
                </a:solidFill>
              </a:rPr>
              <a:t> </a:t>
            </a:r>
            <a:r>
              <a:rPr lang="en-US" dirty="0">
                <a:solidFill>
                  <a:srgbClr val="3366FF"/>
                </a:solidFill>
              </a:rPr>
              <a:t>8+12+12+8, 240 mm</a:t>
            </a:r>
            <a:r>
              <a:rPr lang="en-US" baseline="30000" dirty="0">
                <a:solidFill>
                  <a:srgbClr val="3366FF"/>
                </a:solidFill>
              </a:rPr>
              <a:t>2</a:t>
            </a:r>
            <a:r>
              <a:rPr lang="en-US" dirty="0">
                <a:solidFill>
                  <a:srgbClr val="3366FF"/>
                </a:solidFill>
              </a:rPr>
              <a:t> each </a:t>
            </a:r>
            <a:r>
              <a:rPr lang="en-US" dirty="0"/>
              <a:t>cost </a:t>
            </a:r>
            <a:r>
              <a:rPr lang="en-US" dirty="0">
                <a:latin typeface="Times New Roman"/>
                <a:cs typeface="Times New Roman"/>
              </a:rPr>
              <a:t>~ </a:t>
            </a:r>
            <a:r>
              <a:rPr lang="en-US" dirty="0"/>
              <a:t>40 k€ </a:t>
            </a:r>
          </a:p>
        </p:txBody>
      </p:sp>
      <p:cxnSp>
        <p:nvCxnSpPr>
          <p:cNvPr id="33" name="Straight Arrow Connector 32"/>
          <p:cNvCxnSpPr/>
          <p:nvPr/>
        </p:nvCxnSpPr>
        <p:spPr>
          <a:xfrm flipH="1" flipV="1">
            <a:off x="4246009" y="1364684"/>
            <a:ext cx="346630" cy="408248"/>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sp>
        <p:nvSpPr>
          <p:cNvPr id="34" name="Rectangle 33"/>
          <p:cNvSpPr/>
          <p:nvPr/>
        </p:nvSpPr>
        <p:spPr>
          <a:xfrm>
            <a:off x="141437" y="2902525"/>
            <a:ext cx="186420" cy="185873"/>
          </a:xfrm>
          <a:prstGeom prst="rect">
            <a:avLst/>
          </a:prstGeom>
          <a:solidFill>
            <a:srgbClr val="3366FF"/>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5" name="Rectangle 34"/>
          <p:cNvSpPr/>
          <p:nvPr/>
        </p:nvSpPr>
        <p:spPr>
          <a:xfrm>
            <a:off x="107417" y="4177604"/>
            <a:ext cx="186420" cy="185873"/>
          </a:xfrm>
          <a:prstGeom prst="rect">
            <a:avLst/>
          </a:prstGeom>
          <a:solidFill>
            <a:srgbClr val="3366FF"/>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cxnSp>
        <p:nvCxnSpPr>
          <p:cNvPr id="37" name="Straight Arrow Connector 36"/>
          <p:cNvCxnSpPr>
            <a:stCxn id="20" idx="1"/>
          </p:cNvCxnSpPr>
          <p:nvPr/>
        </p:nvCxnSpPr>
        <p:spPr>
          <a:xfrm flipH="1">
            <a:off x="3991549" y="3065097"/>
            <a:ext cx="609032" cy="357185"/>
          </a:xfrm>
          <a:prstGeom prst="straightConnector1">
            <a:avLst/>
          </a:prstGeom>
          <a:ln>
            <a:solidFill>
              <a:srgbClr val="2FB9D5"/>
            </a:solidFill>
            <a:tailEnd type="arrow"/>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1606656031"/>
      </p:ext>
    </p:extLst>
  </p:cSld>
  <p:clrMapOvr>
    <a:masterClrMapping/>
  </p:clrMapOvr>
</p:sld>
</file>

<file path=ppt/slides/slide5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Rectangle 1"/>
          <p:cNvSpPr/>
          <p:nvPr/>
        </p:nvSpPr>
        <p:spPr>
          <a:xfrm>
            <a:off x="152400" y="1295400"/>
            <a:ext cx="8839200" cy="3613297"/>
          </a:xfrm>
          <a:prstGeom prst="rect">
            <a:avLst/>
          </a:prstGeom>
        </p:spPr>
        <p:txBody>
          <a:bodyPr wrap="square">
            <a:spAutoFit/>
          </a:bodyPr>
          <a:lstStyle/>
          <a:p>
            <a:pPr lvl="0">
              <a:lnSpc>
                <a:spcPct val="130000"/>
              </a:lnSpc>
            </a:pPr>
            <a:r>
              <a:rPr lang="en-US" sz="1600" b="1">
                <a:latin typeface="Lora" panose="02000503000000020004" pitchFamily="2" charset="0"/>
              </a:rPr>
              <a:t>Toroidal magnet are dispensable for producing magnetically confined tori: </a:t>
            </a:r>
          </a:p>
          <a:p>
            <a:pPr lvl="0">
              <a:lnSpc>
                <a:spcPct val="130000"/>
              </a:lnSpc>
            </a:pPr>
            <a:r>
              <a:rPr lang="en-US" sz="1600" b="1">
                <a:latin typeface="Lora" panose="02000503000000020004" pitchFamily="2" charset="0"/>
              </a:rPr>
              <a:t>a Plasma-Centerpost discharge, sustained by DC voltage electrodes, is sufficient</a:t>
            </a:r>
          </a:p>
          <a:p>
            <a:pPr lvl="0">
              <a:lnSpc>
                <a:spcPct val="130000"/>
              </a:lnSpc>
            </a:pPr>
            <a:endParaRPr lang="en-US" sz="1600" b="1" i="1">
              <a:latin typeface="Lora" panose="02000503000000020004" pitchFamily="2" charset="0"/>
            </a:endParaRPr>
          </a:p>
          <a:p>
            <a:pPr lvl="0">
              <a:lnSpc>
                <a:spcPct val="130000"/>
              </a:lnSpc>
            </a:pPr>
            <a:r>
              <a:rPr lang="en-US" sz="1600" b="1">
                <a:latin typeface="Lora" panose="02000503000000020004" pitchFamily="2" charset="0"/>
              </a:rPr>
              <a:t>The tori are produced in a pre-existing axisymmetric magnetostatic poloidal field: </a:t>
            </a:r>
          </a:p>
          <a:p>
            <a:pPr lvl="0">
              <a:lnSpc>
                <a:spcPct val="130000"/>
              </a:lnSpc>
            </a:pPr>
            <a:r>
              <a:rPr lang="en-US" sz="1600" b="1">
                <a:latin typeface="Lora" panose="02000503000000020004" pitchFamily="2" charset="0"/>
              </a:rPr>
              <a:t>no variations are needed in the poloidal fields containing  the plasma (virial theorem)</a:t>
            </a:r>
          </a:p>
          <a:p>
            <a:pPr lvl="0">
              <a:lnSpc>
                <a:spcPct val="130000"/>
              </a:lnSpc>
            </a:pPr>
            <a:endParaRPr lang="en-US" sz="1600" b="1">
              <a:latin typeface="Lora" panose="02000503000000020004" pitchFamily="2" charset="0"/>
            </a:endParaRPr>
          </a:p>
          <a:p>
            <a:pPr lvl="0">
              <a:lnSpc>
                <a:spcPct val="130000"/>
              </a:lnSpc>
            </a:pPr>
            <a:r>
              <a:rPr lang="en-US" sz="1600" b="1">
                <a:latin typeface="Lora" panose="02000503000000020004" pitchFamily="2" charset="0"/>
              </a:rPr>
              <a:t>The confined tori are sustained until anode-to-cathode DC voltage is applied:</a:t>
            </a:r>
          </a:p>
          <a:p>
            <a:pPr lvl="0">
              <a:lnSpc>
                <a:spcPct val="130000"/>
              </a:lnSpc>
            </a:pPr>
            <a:r>
              <a:rPr lang="en-US" sz="1600" b="1">
                <a:latin typeface="Lora" panose="02000503000000020004" pitchFamily="2" charset="0"/>
              </a:rPr>
              <a:t>magnetic reconnections provide a steady-state current drive to the toroidal plasma</a:t>
            </a:r>
          </a:p>
          <a:p>
            <a:pPr lvl="0">
              <a:lnSpc>
                <a:spcPct val="130000"/>
              </a:lnSpc>
            </a:pPr>
            <a:r>
              <a:rPr lang="en-US" sz="1600" b="1">
                <a:latin typeface="Lora" panose="02000503000000020004" pitchFamily="2" charset="0"/>
              </a:rPr>
              <a:t> </a:t>
            </a:r>
            <a:endParaRPr lang="en-US" sz="1600" b="1" i="1">
              <a:latin typeface="Lora" panose="02000503000000020004" pitchFamily="2" charset="0"/>
            </a:endParaRPr>
          </a:p>
          <a:p>
            <a:pPr lvl="0">
              <a:lnSpc>
                <a:spcPct val="130000"/>
              </a:lnSpc>
            </a:pPr>
            <a:r>
              <a:rPr lang="en-US" sz="1600" b="1">
                <a:latin typeface="Lora" panose="02000503000000020004" pitchFamily="2" charset="0"/>
              </a:rPr>
              <a:t>No disruption phenomena occur in the PROTO-SPHERA configuration: </a:t>
            </a:r>
          </a:p>
          <a:p>
            <a:pPr lvl="0">
              <a:lnSpc>
                <a:spcPct val="130000"/>
              </a:lnSpc>
            </a:pPr>
            <a:r>
              <a:rPr lang="en-US" sz="1600" b="1">
                <a:latin typeface="Lora" panose="02000503000000020004" pitchFamily="2" charset="0"/>
              </a:rPr>
              <a:t>it can produce tori at aspect ratio A=7 &amp; elongation κ=3.5, that Tokamaks could never do</a:t>
            </a:r>
          </a:p>
        </p:txBody>
      </p:sp>
      <p:sp>
        <p:nvSpPr>
          <p:cNvPr id="3" name="Rectangle 2"/>
          <p:cNvSpPr/>
          <p:nvPr/>
        </p:nvSpPr>
        <p:spPr>
          <a:xfrm>
            <a:off x="152400" y="76200"/>
            <a:ext cx="8629670" cy="954107"/>
          </a:xfrm>
          <a:prstGeom prst="rect">
            <a:avLst/>
          </a:prstGeom>
        </p:spPr>
        <p:txBody>
          <a:bodyPr wrap="none">
            <a:spAutoFit/>
          </a:bodyPr>
          <a:lstStyle/>
          <a:p>
            <a:r>
              <a:rPr lang="en-US" sz="2800" b="1">
                <a:solidFill>
                  <a:srgbClr val="FF0000"/>
                </a:solidFill>
                <a:effectLst>
                  <a:outerShdw blurRad="50800" dist="38100" dir="2700000" algn="tl" rotWithShape="0">
                    <a:srgbClr val="000000">
                      <a:alpha val="43000"/>
                    </a:srgbClr>
                  </a:outerShdw>
                </a:effectLst>
                <a:latin typeface="Lora" panose="02000503000000020004" pitchFamily="2" charset="0"/>
                <a:ea typeface="ＭＳ Ｐゴシック" pitchFamily="34" charset="-128"/>
              </a:rPr>
              <a:t>Conclusions: 	dispensability of toroidal magnet</a:t>
            </a:r>
          </a:p>
          <a:p>
            <a:r>
              <a:rPr lang="en-US" sz="2800" b="1">
                <a:solidFill>
                  <a:srgbClr val="FF0000"/>
                </a:solidFill>
                <a:effectLst>
                  <a:outerShdw blurRad="50800" dist="38100" dir="2700000" algn="tl" rotWithShape="0">
                    <a:srgbClr val="000000">
                      <a:alpha val="43000"/>
                    </a:srgbClr>
                  </a:outerShdw>
                </a:effectLst>
                <a:latin typeface="Lora" panose="02000503000000020004" pitchFamily="2" charset="0"/>
                <a:ea typeface="ＭＳ Ｐゴシック" pitchFamily="34" charset="-128"/>
              </a:rPr>
              <a:t>			&amp; formation in magnetotatic field</a:t>
            </a:r>
            <a:endParaRPr lang="en-US" sz="2800"/>
          </a:p>
        </p:txBody>
      </p:sp>
      <p:pic>
        <p:nvPicPr>
          <p:cNvPr id="5" name="Picture 4">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AE4664A1-D447-2547-99B2-DB2D7FAD6878}"/>
              </a:ext>
            </a:extLst>
          </p:cNvPr>
          <p:cNvPicPr>
            <a:picLocks noChangeAspect="1"/>
          </p:cNvPicPr>
          <p:nvPr/>
        </p:nvPicPr>
        <p:blipFill>
          <a:blip r:embed="rId2"/>
          <a:stretch>
            <a:fillRect/>
          </a:stretch>
        </p:blipFill>
        <p:spPr>
          <a:xfrm rot="20811254">
            <a:off x="309702" y="4981959"/>
            <a:ext cx="1788519" cy="1680757"/>
          </a:xfrm>
          <a:prstGeom prst="rect">
            <a:avLst/>
          </a:prstGeom>
        </p:spPr>
      </p:pic>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2733322476"/>
      </p:ext>
    </p:extLst>
  </p:cSld>
  <p:clrMapOvr>
    <a:masterClrMapping/>
  </p:clrMapOvr>
</p:sld>
</file>

<file path=ppt/slides/slide5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Rectangle 1"/>
          <p:cNvSpPr/>
          <p:nvPr/>
        </p:nvSpPr>
        <p:spPr>
          <a:xfrm>
            <a:off x="0" y="882265"/>
            <a:ext cx="9154886" cy="5213735"/>
          </a:xfrm>
          <a:prstGeom prst="rect">
            <a:avLst/>
          </a:prstGeom>
        </p:spPr>
        <p:txBody>
          <a:bodyPr wrap="square">
            <a:spAutoFit/>
          </a:bodyPr>
          <a:lstStyle/>
          <a:p>
            <a:pPr>
              <a:lnSpc>
                <a:spcPct val="130000"/>
              </a:lnSpc>
            </a:pPr>
            <a:r>
              <a:rPr lang="en-US" sz="1600" b="1" dirty="0">
                <a:latin typeface="Lora" panose="02000503000000020004" pitchFamily="2" charset="0"/>
              </a:rPr>
              <a:t>Magnetic reconnections are the nightmare of magnetic containment schemes …but</a:t>
            </a:r>
          </a:p>
          <a:p>
            <a:pPr>
              <a:lnSpc>
                <a:spcPct val="130000"/>
              </a:lnSpc>
            </a:pPr>
            <a:r>
              <a:rPr lang="en-US" sz="1600" b="1" dirty="0">
                <a:latin typeface="Lora" panose="02000503000000020004" pitchFamily="2" charset="0"/>
              </a:rPr>
              <a:t>has a useful application of such plasma phenomena appeared in magnetic confinement?</a:t>
            </a:r>
          </a:p>
          <a:p>
            <a:pPr>
              <a:lnSpc>
                <a:spcPct val="130000"/>
              </a:lnSpc>
            </a:pPr>
            <a:endParaRPr lang="en-US" sz="1600" b="1" dirty="0">
              <a:latin typeface="Lora" panose="02000503000000020004" pitchFamily="2" charset="0"/>
            </a:endParaRPr>
          </a:p>
          <a:p>
            <a:pPr>
              <a:lnSpc>
                <a:spcPct val="130000"/>
              </a:lnSpc>
            </a:pPr>
            <a:r>
              <a:rPr lang="en-US" sz="1600" b="1" dirty="0">
                <a:latin typeface="Lora" panose="02000503000000020004" pitchFamily="2" charset="0"/>
              </a:rPr>
              <a:t>Hopefully this will be confirmed by more powerful plasma discharges in the near future &amp;</a:t>
            </a:r>
          </a:p>
          <a:p>
            <a:pPr>
              <a:lnSpc>
                <a:spcPct val="130000"/>
              </a:lnSpc>
            </a:pPr>
            <a:r>
              <a:rPr lang="en-US" sz="1600" b="1" dirty="0">
                <a:latin typeface="Lora" panose="02000503000000020004" pitchFamily="2" charset="0"/>
              </a:rPr>
              <a:t>a vigorous self-organized plasma heating</a:t>
            </a:r>
            <a:r>
              <a:rPr lang="en-US" sz="1600" b="1" baseline="30000" dirty="0">
                <a:latin typeface="Lora" panose="02000503000000020004" pitchFamily="2" charset="0"/>
              </a:rPr>
              <a:t> </a:t>
            </a:r>
            <a:r>
              <a:rPr lang="en-US" sz="1600" b="1" dirty="0">
                <a:latin typeface="Lora" panose="02000503000000020004" pitchFamily="2" charset="0"/>
              </a:rPr>
              <a:t>could be obtained in Phase-2 of PROTO-SPHERA,</a:t>
            </a:r>
          </a:p>
          <a:p>
            <a:pPr>
              <a:lnSpc>
                <a:spcPct val="130000"/>
              </a:lnSpc>
            </a:pPr>
            <a:r>
              <a:rPr lang="en-US" sz="1600" b="1" dirty="0">
                <a:latin typeface="Lora" panose="02000503000000020004" pitchFamily="2" charset="0"/>
              </a:rPr>
              <a:t>where a total power of ~ 21 MW is expected to be input into the overall plasma</a:t>
            </a:r>
          </a:p>
          <a:p>
            <a:pPr>
              <a:lnSpc>
                <a:spcPct val="130000"/>
              </a:lnSpc>
            </a:pPr>
            <a:endParaRPr lang="en-US" sz="1600" b="1" dirty="0">
              <a:latin typeface="Lora" panose="02000503000000020004" pitchFamily="2" charset="0"/>
            </a:endParaRPr>
          </a:p>
          <a:p>
            <a:pPr>
              <a:lnSpc>
                <a:spcPct val="130000"/>
              </a:lnSpc>
            </a:pPr>
            <a:r>
              <a:rPr lang="en-US" sz="1600" b="1" dirty="0">
                <a:latin typeface="Lora" panose="02000503000000020004" pitchFamily="2" charset="0"/>
              </a:rPr>
              <a:t>To assess the potential of this new configuration, Phase-2 will increase from &lt;8% to &gt;95%. the flux surfaces volume the torus carves from the spherically shaped Plasma-</a:t>
            </a:r>
            <a:r>
              <a:rPr lang="en-US" sz="1600" b="1" dirty="0" err="1">
                <a:latin typeface="Lora" panose="02000503000000020004" pitchFamily="2" charset="0"/>
              </a:rPr>
              <a:t>Centerpost</a:t>
            </a:r>
            <a:endParaRPr lang="en-US" sz="1600" b="1" dirty="0">
              <a:latin typeface="Lora" panose="02000503000000020004" pitchFamily="2" charset="0"/>
            </a:endParaRPr>
          </a:p>
          <a:p>
            <a:pPr>
              <a:lnSpc>
                <a:spcPct val="130000"/>
              </a:lnSpc>
            </a:pPr>
            <a:endParaRPr lang="en-US" sz="1600" b="1" dirty="0">
              <a:latin typeface="Lora" panose="02000503000000020004" pitchFamily="2" charset="0"/>
            </a:endParaRPr>
          </a:p>
          <a:p>
            <a:pPr>
              <a:lnSpc>
                <a:spcPct val="130000"/>
              </a:lnSpc>
            </a:pPr>
            <a:r>
              <a:rPr lang="en-US" sz="1600" b="1" dirty="0">
                <a:latin typeface="Lora" panose="02000503000000020004" pitchFamily="2" charset="0"/>
              </a:rPr>
              <a:t>If the properties observed in Phase-1 will be confirmed and the energy confinement time will be long enough, this configuration could solve many issues pending in Tokamaks:</a:t>
            </a:r>
          </a:p>
          <a:p>
            <a:pPr marL="285750" indent="-285750">
              <a:lnSpc>
                <a:spcPct val="130000"/>
              </a:lnSpc>
              <a:buFont typeface="Arial" charset="0"/>
              <a:buChar char="•"/>
            </a:pPr>
            <a:r>
              <a:rPr lang="en-US" sz="1600" b="1" dirty="0">
                <a:latin typeface="Lora" panose="02000503000000020004" pitchFamily="2" charset="0"/>
              </a:rPr>
              <a:t>the removal of the disruption problem</a:t>
            </a:r>
          </a:p>
          <a:p>
            <a:pPr marL="285750" indent="-285750">
              <a:lnSpc>
                <a:spcPct val="130000"/>
              </a:lnSpc>
              <a:buFont typeface="Arial" charset="0"/>
              <a:buChar char="•"/>
            </a:pPr>
            <a:r>
              <a:rPr lang="en-US" sz="1600" b="1" dirty="0">
                <a:latin typeface="Lora" panose="02000503000000020004" pitchFamily="2" charset="0"/>
              </a:rPr>
              <a:t>the necessity of powerful plasma heating and current drive that, instead of requiring</a:t>
            </a:r>
          </a:p>
          <a:p>
            <a:pPr>
              <a:lnSpc>
                <a:spcPct val="130000"/>
              </a:lnSpc>
            </a:pPr>
            <a:r>
              <a:rPr lang="en-US" sz="1600" b="1" dirty="0">
                <a:latin typeface="Lora" panose="02000503000000020004" pitchFamily="2" charset="0"/>
              </a:rPr>
              <a:t>     complex external systems, will become embedded into the magnetic configuration itself </a:t>
            </a:r>
          </a:p>
          <a:p>
            <a:pPr>
              <a:lnSpc>
                <a:spcPct val="130000"/>
              </a:lnSpc>
            </a:pPr>
            <a:r>
              <a:rPr lang="en-US" sz="1600" b="1" dirty="0">
                <a:latin typeface="Lora" panose="02000503000000020004" pitchFamily="2" charset="0"/>
              </a:rPr>
              <a:t>     and will rely upon the spontaneous natural phenomenon of magnetic reconnections</a:t>
            </a:r>
            <a:endParaRPr lang="en-US" sz="1600" b="1" i="1" dirty="0">
              <a:latin typeface="Lora" panose="02000503000000020004" pitchFamily="2" charset="0"/>
            </a:endParaRPr>
          </a:p>
        </p:txBody>
      </p:sp>
      <p:sp>
        <p:nvSpPr>
          <p:cNvPr id="3" name="Rectangle 2"/>
          <p:cNvSpPr/>
          <p:nvPr/>
        </p:nvSpPr>
        <p:spPr>
          <a:xfrm>
            <a:off x="0" y="87791"/>
            <a:ext cx="8305800" cy="523220"/>
          </a:xfrm>
          <a:prstGeom prst="rect">
            <a:avLst/>
          </a:prstGeom>
        </p:spPr>
        <p:txBody>
          <a:bodyPr wrap="square">
            <a:spAutoFit/>
          </a:bodyPr>
          <a:lstStyle/>
          <a:p>
            <a:r>
              <a:rPr lang="en-US" sz="2800" b="1">
                <a:solidFill>
                  <a:srgbClr val="FF0000"/>
                </a:solidFill>
                <a:effectLst>
                  <a:outerShdw blurRad="50800" dist="38100" dir="2700000" algn="tl" rotWithShape="0">
                    <a:srgbClr val="000000">
                      <a:alpha val="43000"/>
                    </a:srgbClr>
                  </a:outerShdw>
                </a:effectLst>
                <a:latin typeface="Lora" panose="02000503000000020004" pitchFamily="2" charset="0"/>
                <a:ea typeface="ＭＳ Ｐゴシック" pitchFamily="34" charset="-128"/>
              </a:rPr>
              <a:t>Can magnetic reconnections be put to work?</a:t>
            </a:r>
            <a:endParaRPr lang="en-US" sz="2800"/>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625472059"/>
      </p:ext>
    </p:extLst>
  </p:cSld>
  <p:clrMapOvr>
    <a:masterClrMapping/>
  </p:clrMapOvr>
</p:sld>
</file>

<file path=ppt/slides/slide5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Rectangle 1"/>
          <p:cNvSpPr/>
          <p:nvPr/>
        </p:nvSpPr>
        <p:spPr>
          <a:xfrm>
            <a:off x="0" y="87791"/>
            <a:ext cx="8305800" cy="523220"/>
          </a:xfrm>
          <a:prstGeom prst="rect">
            <a:avLst/>
          </a:prstGeom>
        </p:spPr>
        <p:txBody>
          <a:bodyPr wrap="square">
            <a:spAutoFit/>
          </a:bodyPr>
          <a:lstStyle/>
          <a:p>
            <a:r>
              <a:rPr lang="en-US" sz="2800" b="1">
                <a:solidFill>
                  <a:srgbClr val="FF0000"/>
                </a:solidFill>
                <a:effectLst>
                  <a:outerShdw blurRad="50800" dist="38100" dir="2700000" algn="tl" rotWithShape="0">
                    <a:srgbClr val="000000">
                      <a:alpha val="43000"/>
                    </a:srgbClr>
                  </a:outerShdw>
                </a:effectLst>
                <a:latin typeface="Lora" panose="02000503000000020004" pitchFamily="2" charset="0"/>
                <a:ea typeface="ＭＳ Ｐゴシック" pitchFamily="34" charset="-128"/>
              </a:rPr>
              <a:t>Magnetic confinement by permanent magnets?</a:t>
            </a:r>
            <a:endParaRPr lang="en-US" sz="2800"/>
          </a:p>
        </p:txBody>
      </p:sp>
      <p:sp>
        <p:nvSpPr>
          <p:cNvPr id="3" name="Rectangle 2"/>
          <p:cNvSpPr/>
          <p:nvPr/>
        </p:nvSpPr>
        <p:spPr>
          <a:xfrm>
            <a:off x="152400" y="1676400"/>
            <a:ext cx="8839200" cy="4253472"/>
          </a:xfrm>
          <a:prstGeom prst="rect">
            <a:avLst/>
          </a:prstGeom>
        </p:spPr>
        <p:txBody>
          <a:bodyPr wrap="square">
            <a:spAutoFit/>
          </a:bodyPr>
          <a:lstStyle/>
          <a:p>
            <a:pPr>
              <a:lnSpc>
                <a:spcPct val="130000"/>
              </a:lnSpc>
            </a:pPr>
            <a:r>
              <a:rPr lang="en-US" sz="1600" b="1" dirty="0">
                <a:latin typeface="Lora" panose="02000503000000020004" pitchFamily="2" charset="0"/>
              </a:rPr>
              <a:t>The dispensability of toroidal magnet &amp; the confined tori formed in a </a:t>
            </a:r>
            <a:r>
              <a:rPr lang="en-US" sz="1600" b="1" dirty="0" err="1">
                <a:latin typeface="Lora" panose="02000503000000020004" pitchFamily="2" charset="0"/>
              </a:rPr>
              <a:t>magnetostatic</a:t>
            </a:r>
            <a:r>
              <a:rPr lang="en-US" sz="1600" b="1" dirty="0">
                <a:latin typeface="Lora" panose="02000503000000020004" pitchFamily="2" charset="0"/>
              </a:rPr>
              <a:t> field</a:t>
            </a:r>
          </a:p>
          <a:p>
            <a:pPr>
              <a:lnSpc>
                <a:spcPct val="130000"/>
              </a:lnSpc>
            </a:pPr>
            <a:r>
              <a:rPr lang="en-US" sz="1600" b="1" dirty="0">
                <a:latin typeface="Lora" panose="02000503000000020004" pitchFamily="2" charset="0"/>
              </a:rPr>
              <a:t>hint that magnetic confinement devices for Controlled Fusion </a:t>
            </a:r>
            <a:r>
              <a:rPr lang="en-US" sz="1600" b="1" i="1" dirty="0">
                <a:latin typeface="Lora" panose="02000503000000020004" pitchFamily="2" charset="0"/>
              </a:rPr>
              <a:t>could in principle be built using axisymmetric permanent magnets only</a:t>
            </a:r>
            <a:r>
              <a:rPr lang="en-US" sz="1600" b="1" dirty="0">
                <a:latin typeface="Lora" panose="02000503000000020004" pitchFamily="2" charset="0"/>
              </a:rPr>
              <a:t>, able to provide a poloidal </a:t>
            </a:r>
            <a:r>
              <a:rPr lang="en-US" sz="1600" b="1" dirty="0" err="1">
                <a:latin typeface="Lora" panose="02000503000000020004" pitchFamily="2" charset="0"/>
              </a:rPr>
              <a:t>magnetostatic</a:t>
            </a:r>
            <a:r>
              <a:rPr lang="en-US" sz="1600" b="1" dirty="0">
                <a:latin typeface="Lora" panose="02000503000000020004" pitchFamily="2" charset="0"/>
              </a:rPr>
              <a:t> field pre-existent to the plasma</a:t>
            </a:r>
          </a:p>
          <a:p>
            <a:pPr>
              <a:lnSpc>
                <a:spcPct val="130000"/>
              </a:lnSpc>
            </a:pPr>
            <a:endParaRPr lang="en-US" sz="1600" b="1" dirty="0">
              <a:latin typeface="Lora" panose="02000503000000020004" pitchFamily="2" charset="0"/>
            </a:endParaRPr>
          </a:p>
          <a:p>
            <a:pPr>
              <a:lnSpc>
                <a:spcPct val="130000"/>
              </a:lnSpc>
            </a:pPr>
            <a:r>
              <a:rPr lang="en-US" sz="1600" b="1" dirty="0">
                <a:latin typeface="Lora" panose="02000503000000020004" pitchFamily="2" charset="0"/>
              </a:rPr>
              <a:t>A Plasma-</a:t>
            </a:r>
            <a:r>
              <a:rPr lang="en-US" sz="1600" b="1" dirty="0" err="1">
                <a:latin typeface="Lora" panose="02000503000000020004" pitchFamily="2" charset="0"/>
              </a:rPr>
              <a:t>Centerpost</a:t>
            </a:r>
            <a:r>
              <a:rPr lang="en-US" sz="1600" b="1" dirty="0">
                <a:latin typeface="Lora" panose="02000503000000020004" pitchFamily="2" charset="0"/>
              </a:rPr>
              <a:t> fed by two electrodes will produce and sustain the confined torus in such a poloidal field; in case the two electrodes become disconnected from each other, in terms of the pre-imposed field configuration, currents of short duration, in simply conducting coils, could be required in addition</a:t>
            </a:r>
          </a:p>
          <a:p>
            <a:pPr>
              <a:lnSpc>
                <a:spcPct val="130000"/>
              </a:lnSpc>
            </a:pPr>
            <a:endParaRPr lang="en-US" sz="1600" b="1" dirty="0">
              <a:latin typeface="Lora" panose="02000503000000020004" pitchFamily="2" charset="0"/>
            </a:endParaRPr>
          </a:p>
          <a:p>
            <a:pPr>
              <a:lnSpc>
                <a:spcPct val="130000"/>
              </a:lnSpc>
            </a:pPr>
            <a:r>
              <a:rPr lang="en-US" sz="1600" b="1" dirty="0">
                <a:latin typeface="Lora" panose="02000503000000020004" pitchFamily="2" charset="0"/>
              </a:rPr>
              <a:t>However the currents of these coils would be gradually switched off after the plasma break-down and would vanish when the final confinement configuration, to be sustained by permanent magnets only, is achieved</a:t>
            </a:r>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2084439952"/>
      </p:ext>
    </p:extLst>
  </p:cSld>
  <p:clrMapOvr>
    <a:masterClrMapping/>
  </p:clrMapOvr>
</p:sld>
</file>

<file path=ppt/slides/slide5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extBox 12"/>
          <p:cNvSpPr txBox="1">
            <a:spLocks noChangeArrowheads="1"/>
          </p:cNvSpPr>
          <p:nvPr/>
        </p:nvSpPr>
        <p:spPr bwMode="auto">
          <a:xfrm>
            <a:off x="25787" y="609600"/>
            <a:ext cx="9046885" cy="954107"/>
          </a:xfrm>
          <a:prstGeom prst="rect">
            <a:avLst/>
          </a:prstGeom>
          <a:noFill/>
          <a:ln w="9525">
            <a:noFill/>
            <a:miter lim="800000"/>
            <a:headEnd/>
            <a:tailEnd/>
          </a:ln>
        </p:spPr>
        <p:txBody>
          <a:bodyPr wrap="square">
            <a:spAutoFit/>
          </a:bodyPr>
          <a:lstStyle/>
          <a:p>
            <a:pPr>
              <a:defRPr/>
            </a:pPr>
            <a:r>
              <a:rPr lang="en-US" sz="2800" b="1" dirty="0">
                <a:solidFill>
                  <a:srgbClr val="FF0000"/>
                </a:solidFill>
                <a:effectLst>
                  <a:outerShdw blurRad="50800" dist="38100" dir="2700000" algn="tl" rotWithShape="0">
                    <a:srgbClr val="000000">
                      <a:alpha val="43000"/>
                    </a:srgbClr>
                  </a:outerShdw>
                </a:effectLst>
                <a:latin typeface="Lora" panose="02000503000000020004" pitchFamily="2" charset="0"/>
                <a:ea typeface="ＭＳ Ｐゴシック" pitchFamily="34" charset="-128"/>
              </a:rPr>
              <a:t>Metamorphosis of Tokamaks into</a:t>
            </a:r>
          </a:p>
          <a:p>
            <a:pPr>
              <a:defRPr/>
            </a:pPr>
            <a:r>
              <a:rPr lang="en-US" sz="2800" b="1" dirty="0">
                <a:solidFill>
                  <a:srgbClr val="FF0000"/>
                </a:solidFill>
                <a:effectLst>
                  <a:outerShdw blurRad="50800" dist="38100" dir="2700000" algn="tl" rotWithShape="0">
                    <a:srgbClr val="000000">
                      <a:alpha val="43000"/>
                    </a:srgbClr>
                  </a:outerShdw>
                </a:effectLst>
                <a:latin typeface="Lora" panose="02000503000000020004" pitchFamily="2" charset="0"/>
                <a:ea typeface="ＭＳ Ｐゴシック" pitchFamily="34" charset="-128"/>
              </a:rPr>
              <a:t>		 tori confined by permanent magnets?</a:t>
            </a:r>
          </a:p>
        </p:txBody>
      </p:sp>
      <p:pic>
        <p:nvPicPr>
          <p:cNvPr id="4" name="Metropolis.mp4">
            <a:hlinkClick r:id="" action="ppaction://media"/>
            <a:extLst>
              <a:ext uri="{FF2B5EF4-FFF2-40B4-BE49-F238E27FC236}">
                <a16:creationId xmlns:mc="http://schemas.openxmlformats.org/markup-compatibility/2006" xmlns:mv="urn:schemas-microsoft-com:mac:vml" xmlns:a16="http://schemas.microsoft.com/office/drawing/2014/main" xmlns:p="http://schemas.openxmlformats.org/presentationml/2006/main" xmlns:r="http://schemas.openxmlformats.org/officeDocument/2006/relationships" xmlns:a="http://schemas.openxmlformats.org/drawingml/2006/main" xmlns="" id="{A4D7E9E0-3866-744D-9BE4-E713E5E0FB19}"/>
              </a:ext>
            </a:extLst>
          </p:cNvPr>
          <p:cNvPicPr/>
          <p:nvPr>
            <a:videoFile r:link="rId1"/>
            <p:extLst>
              <p:ext uri="{DAA4B4D4-6D71-4841-9C94-3DE7FCFB9230}">
                <p14:media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r:embed="rId3"/>
              </p:ext>
            </p:extLst>
          </p:nvPr>
        </p:nvPicPr>
        <p:blipFill>
          <a:blip r:embed="rId4"/>
          <a:stretch>
            <a:fillRect/>
          </a:stretch>
        </p:blipFill>
        <p:spPr>
          <a:xfrm>
            <a:off x="0" y="1791525"/>
            <a:ext cx="9144000" cy="4095750"/>
          </a:xfrm>
          <a:prstGeom prst="rect">
            <a:avLst/>
          </a:prstGeom>
        </p:spPr>
      </p:pic>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7280246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600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repeatCount="indefinite" fill="remove"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Rectangle 1"/>
          <p:cNvSpPr/>
          <p:nvPr/>
        </p:nvSpPr>
        <p:spPr>
          <a:xfrm>
            <a:off x="32657" y="909221"/>
            <a:ext cx="8991600" cy="5262979"/>
          </a:xfrm>
          <a:prstGeom prst="rect">
            <a:avLst/>
          </a:prstGeom>
        </p:spPr>
        <p:txBody>
          <a:bodyPr wrap="square">
            <a:spAutoFit/>
          </a:bodyPr>
          <a:lstStyle/>
          <a:p>
            <a:r>
              <a:rPr lang="en-US" sz="1600" i="1">
                <a:latin typeface="Lora" panose="02000503000000020004" pitchFamily="2" charset="0"/>
              </a:rPr>
              <a:t>FSN Department, CR-ENEA Frascati</a:t>
            </a:r>
          </a:p>
          <a:p>
            <a:r>
              <a:rPr lang="en-US" sz="1600">
                <a:latin typeface="Lora" panose="02000503000000020004" pitchFamily="2" charset="0"/>
              </a:rPr>
              <a:t>Franco Alladio, Paolo Micozzi, Alessandro Mancuso</a:t>
            </a:r>
            <a:r>
              <a:rPr lang="en-US" sz="1600" baseline="30000">
                <a:latin typeface="Lora" panose="02000503000000020004" pitchFamily="2" charset="0"/>
              </a:rPr>
              <a:t>retired</a:t>
            </a:r>
            <a:r>
              <a:rPr lang="en-US" sz="1600">
                <a:latin typeface="Lora" panose="02000503000000020004" pitchFamily="2" charset="0"/>
              </a:rPr>
              <a:t>, Vincenzo Zanza</a:t>
            </a:r>
            <a:r>
              <a:rPr lang="en-US" sz="1600" baseline="30000">
                <a:latin typeface="Lora" panose="02000503000000020004" pitchFamily="2" charset="0"/>
              </a:rPr>
              <a:t>retired</a:t>
            </a:r>
            <a:r>
              <a:rPr lang="en-US" sz="1600">
                <a:latin typeface="Lora" panose="02000503000000020004" pitchFamily="2" charset="0"/>
              </a:rPr>
              <a:t>, Fabrizio Andreoli, Gerarda Apruzzese, Luca Boncagni, Paolo Buratti, Fabio Crescenzi, Ocleto D’Arcangelo, Edmondo Giovannozzi, Luigi Andrea Grosso, Alessandro Lampasi, Violeta Lazic, Simone Magagnino, Valerio Piergotti, Mario Pillon, Selanna Roccella, Giuliano Rocchi, Alessandro Sibio, Benedetto Tilia, Angelo Tuccillo, Onofrio Tudisco</a:t>
            </a:r>
          </a:p>
          <a:p>
            <a:endParaRPr lang="en-US" sz="1600" i="1">
              <a:latin typeface="Lora" panose="02000503000000020004" pitchFamily="2" charset="0"/>
            </a:endParaRPr>
          </a:p>
          <a:p>
            <a:r>
              <a:rPr lang="en-US" sz="1600" i="1">
                <a:latin typeface="Lora" panose="02000503000000020004" pitchFamily="2" charset="0"/>
              </a:rPr>
              <a:t>FSN Department, CREATE Consortium and retired from CR-ENEA Frascati</a:t>
            </a:r>
          </a:p>
          <a:p>
            <a:r>
              <a:rPr lang="en-US" sz="1600">
                <a:latin typeface="Lora" panose="02000503000000020004" pitchFamily="2" charset="0"/>
              </a:rPr>
              <a:t>Giuseppe Maffia</a:t>
            </a:r>
          </a:p>
          <a:p>
            <a:endParaRPr lang="en-US" sz="1600" i="1">
              <a:latin typeface="Lora" panose="02000503000000020004" pitchFamily="2" charset="0"/>
            </a:endParaRPr>
          </a:p>
          <a:p>
            <a:r>
              <a:rPr lang="it-IT" sz="1600" i="1">
                <a:latin typeface="Lora" panose="02000503000000020004" pitchFamily="2" charset="0"/>
              </a:rPr>
              <a:t>FSN Department, CREATE Consortium, Physics Department Università Roma-1, la Sapienza</a:t>
            </a:r>
            <a:endParaRPr lang="en-US" sz="1600" i="1">
              <a:latin typeface="Lora" panose="02000503000000020004" pitchFamily="2" charset="0"/>
            </a:endParaRPr>
          </a:p>
          <a:p>
            <a:r>
              <a:rPr lang="en-US" sz="1600">
                <a:latin typeface="Lora" panose="02000503000000020004" pitchFamily="2" charset="0"/>
              </a:rPr>
              <a:t>Brunello Tirozzi</a:t>
            </a:r>
          </a:p>
          <a:p>
            <a:endParaRPr lang="en-US" sz="1600" i="1">
              <a:latin typeface="Lora" panose="02000503000000020004" pitchFamily="2" charset="0"/>
            </a:endParaRPr>
          </a:p>
          <a:p>
            <a:r>
              <a:rPr lang="en-US" sz="1600" i="1">
                <a:latin typeface="Lora" panose="02000503000000020004" pitchFamily="2" charset="0"/>
              </a:rPr>
              <a:t>PlasmaTech Spin-off of Pisa University and Pisa University</a:t>
            </a:r>
          </a:p>
          <a:p>
            <a:r>
              <a:rPr lang="en-US" sz="1600">
                <a:latin typeface="Lora" panose="02000503000000020004" pitchFamily="2" charset="0"/>
              </a:rPr>
              <a:t>Francesco Giammanco, Paolo Marsili</a:t>
            </a:r>
          </a:p>
          <a:p>
            <a:endParaRPr lang="en-US" sz="1600" i="1">
              <a:latin typeface="Lora" panose="02000503000000020004" pitchFamily="2" charset="0"/>
            </a:endParaRPr>
          </a:p>
          <a:p>
            <a:r>
              <a:rPr lang="en-US" sz="1600" i="1">
                <a:latin typeface="Lora" panose="02000503000000020004" pitchFamily="2" charset="0"/>
              </a:rPr>
              <a:t>Pisa University</a:t>
            </a:r>
          </a:p>
          <a:p>
            <a:r>
              <a:rPr lang="en-US" sz="1600">
                <a:latin typeface="Lora" panose="02000503000000020004" pitchFamily="2" charset="0"/>
              </a:rPr>
              <a:t>Danilo Giulietti  </a:t>
            </a:r>
          </a:p>
          <a:p>
            <a:endParaRPr lang="en-US" sz="1600" i="1">
              <a:latin typeface="Lora" panose="02000503000000020004" pitchFamily="2" charset="0"/>
            </a:endParaRPr>
          </a:p>
          <a:p>
            <a:r>
              <a:rPr lang="en-US" sz="1600" i="1">
                <a:latin typeface="Lora" panose="02000503000000020004" pitchFamily="2" charset="0"/>
              </a:rPr>
              <a:t>Università di Padova e Consorzio RFX and FSN Department, CR-ENEA Frascati</a:t>
            </a:r>
          </a:p>
          <a:p>
            <a:r>
              <a:rPr lang="en-US" sz="1600">
                <a:latin typeface="Lora" panose="02000503000000020004" pitchFamily="2" charset="0"/>
              </a:rPr>
              <a:t>Giuseppe Galatola Teka, Matteo Iafrati </a:t>
            </a:r>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142286918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23211</TotalTime>
  <Words>4938</Words>
  <Application>Microsoft Macintosh PowerPoint</Application>
  <PresentationFormat>On-screen Show (4:3)</PresentationFormat>
  <Paragraphs>739</Paragraphs>
  <Slides>55</Slides>
  <Notes>8</Notes>
  <HiddenSlides>0</HiddenSlides>
  <MMClips>29</MMClips>
  <ScaleCrop>false</ScaleCrop>
  <HeadingPairs>
    <vt:vector size="6" baseType="variant">
      <vt:variant>
        <vt:lpstr>Design Template</vt:lpstr>
      </vt:variant>
      <vt:variant>
        <vt:i4>1</vt:i4>
      </vt:variant>
      <vt:variant>
        <vt:lpstr>Embedded OLE Servers</vt:lpstr>
      </vt:variant>
      <vt:variant>
        <vt:i4>1</vt:i4>
      </vt:variant>
      <vt:variant>
        <vt:lpstr>Slide Titles</vt:lpstr>
      </vt:variant>
      <vt:variant>
        <vt:i4>55</vt:i4>
      </vt:variant>
    </vt:vector>
  </HeadingPairs>
  <TitlesOfParts>
    <vt:vector size="57" baseType="lpstr">
      <vt:lpstr>Office Theme</vt:lpstr>
      <vt:lpstr>Equation</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lpstr>Slide 21</vt:lpstr>
      <vt:lpstr>Slide 22</vt:lpstr>
      <vt:lpstr>Slide 23</vt:lpstr>
      <vt:lpstr>Slide 24</vt:lpstr>
      <vt:lpstr>Slide 25</vt:lpstr>
      <vt:lpstr>Slide 26</vt:lpstr>
      <vt:lpstr>Slide 27</vt:lpstr>
      <vt:lpstr>Slide 28</vt:lpstr>
      <vt:lpstr>Slide 29</vt:lpstr>
      <vt:lpstr>Slide 30</vt:lpstr>
      <vt:lpstr>Slide 31</vt:lpstr>
      <vt:lpstr>Slide 32</vt:lpstr>
      <vt:lpstr>Slide 33</vt:lpstr>
      <vt:lpstr>Slide 34</vt:lpstr>
      <vt:lpstr>Slide 35</vt:lpstr>
      <vt:lpstr>Slide 36</vt:lpstr>
      <vt:lpstr>Slide 37</vt:lpstr>
      <vt:lpstr>Slide 38</vt:lpstr>
      <vt:lpstr>Slide 39</vt:lpstr>
      <vt:lpstr>Slide 40</vt:lpstr>
      <vt:lpstr>Slide 41</vt:lpstr>
      <vt:lpstr>Slide 42</vt:lpstr>
      <vt:lpstr>Slide 43</vt:lpstr>
      <vt:lpstr>Slide 44</vt:lpstr>
      <vt:lpstr>Slide 45</vt:lpstr>
      <vt:lpstr>Slide 46</vt:lpstr>
      <vt:lpstr>Slide 47</vt:lpstr>
      <vt:lpstr>Slide 48</vt:lpstr>
      <vt:lpstr>Slide 49</vt:lpstr>
      <vt:lpstr>Slide 50</vt:lpstr>
      <vt:lpstr>Slide 51</vt:lpstr>
      <vt:lpstr>Slide 52</vt:lpstr>
      <vt:lpstr>Slide 53</vt:lpstr>
      <vt:lpstr>Slide 54</vt:lpstr>
      <vt:lpstr>Slide 55</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Franco Alladio</dc:creator>
  <cp:lastModifiedBy>Paolo Micozzi</cp:lastModifiedBy>
  <cp:revision>398</cp:revision>
  <cp:lastPrinted>2019-01-14T16:22:05Z</cp:lastPrinted>
  <dcterms:created xsi:type="dcterms:W3CDTF">2019-01-15T09:05:12Z</dcterms:created>
  <dcterms:modified xsi:type="dcterms:W3CDTF">2019-01-15T09:06:25Z</dcterms:modified>
</cp:coreProperties>
</file>