
<file path=[Content_Types].xml><?xml version="1.0" encoding="utf-8"?>
<Types xmlns="http://schemas.openxmlformats.org/package/2006/content-types">
  <Default Extension="xml" ContentType="application/xml"/>
  <Default Extension="wmv" ContentType="video/unknown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vml" ContentType="application/vnd.openxmlformats-officedocument.vmlDrawing"/>
  <Default Extension="gif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457" r:id="rId3"/>
    <p:sldId id="438" r:id="rId4"/>
    <p:sldId id="449" r:id="rId5"/>
    <p:sldId id="389" r:id="rId6"/>
    <p:sldId id="432" r:id="rId7"/>
    <p:sldId id="466" r:id="rId8"/>
    <p:sldId id="467" r:id="rId9"/>
    <p:sldId id="468" r:id="rId10"/>
    <p:sldId id="429" r:id="rId11"/>
    <p:sldId id="464" r:id="rId12"/>
    <p:sldId id="362" r:id="rId13"/>
    <p:sldId id="411" r:id="rId14"/>
    <p:sldId id="451" r:id="rId15"/>
    <p:sldId id="456" r:id="rId16"/>
    <p:sldId id="459" r:id="rId17"/>
    <p:sldId id="460" r:id="rId18"/>
    <p:sldId id="461" r:id="rId19"/>
    <p:sldId id="465" r:id="rId20"/>
    <p:sldId id="440" r:id="rId21"/>
    <p:sldId id="441" r:id="rId22"/>
    <p:sldId id="450" r:id="rId23"/>
    <p:sldId id="463" r:id="rId24"/>
    <p:sldId id="431" r:id="rId25"/>
    <p:sldId id="424" r:id="rId26"/>
    <p:sldId id="415" r:id="rId27"/>
    <p:sldId id="416" r:id="rId28"/>
    <p:sldId id="426" r:id="rId29"/>
    <p:sldId id="436" r:id="rId30"/>
    <p:sldId id="417" r:id="rId31"/>
    <p:sldId id="458" r:id="rId32"/>
    <p:sldId id="433" r:id="rId33"/>
    <p:sldId id="447" r:id="rId34"/>
    <p:sldId id="462" r:id="rId35"/>
    <p:sldId id="444" r:id="rId36"/>
    <p:sldId id="446" r:id="rId37"/>
    <p:sldId id="445" r:id="rId38"/>
    <p:sldId id="453" r:id="rId39"/>
    <p:sldId id="419" r:id="rId40"/>
    <p:sldId id="455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A71ED"/>
    <a:srgbClr val="FF03BA"/>
    <a:srgbClr val="FFD700"/>
    <a:srgbClr val="FFE200"/>
    <a:srgbClr val="FFD631"/>
    <a:srgbClr val="F1DD0D"/>
    <a:srgbClr val="FFFF00"/>
    <a:srgbClr val="D93309"/>
    <a:srgbClr val="632523"/>
    <a:srgbClr val="2FB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12" autoAdjust="0"/>
    <p:restoredTop sz="95455" autoAdjust="0"/>
  </p:normalViewPr>
  <p:slideViewPr>
    <p:cSldViewPr snapToGrid="0" snapToObjects="1">
      <p:cViewPr varScale="1">
        <p:scale>
          <a:sx n="115" d="100"/>
          <a:sy n="115" d="100"/>
        </p:scale>
        <p:origin x="-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36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4" Type="http://schemas.openxmlformats.org/officeDocument/2006/relationships/image" Target="../media/image5.emf"/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42.emf"/><Relationship Id="rId5" Type="http://schemas.openxmlformats.org/officeDocument/2006/relationships/image" Target="../media/image43.emf"/><Relationship Id="rId6" Type="http://schemas.openxmlformats.org/officeDocument/2006/relationships/image" Target="../media/image44.emf"/><Relationship Id="rId1" Type="http://schemas.openxmlformats.org/officeDocument/2006/relationships/image" Target="../media/image39.emf"/><Relationship Id="rId2" Type="http://schemas.openxmlformats.org/officeDocument/2006/relationships/image" Target="../media/image4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Relationship Id="rId2" Type="http://schemas.openxmlformats.org/officeDocument/2006/relationships/image" Target="../media/image7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73F8-06B0-ED48-898C-F14301778C77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B7A40-0793-6642-B2A3-86C60070D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43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8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89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4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9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527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2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1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2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844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9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0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3774C-C20C-0444-9651-4583EDCA7350}" type="datetimeFigureOut">
              <a:rPr lang="en-US" smtClean="0"/>
              <a:t>26/05/18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C3284-838D-2843-A308-D5CFBB6C6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jpg"/><Relationship Id="rId7" Type="http://schemas.openxmlformats.org/officeDocument/2006/relationships/image" Target="../media/image4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wmv"/><Relationship Id="rId4" Type="http://schemas.openxmlformats.org/officeDocument/2006/relationships/video" Target="../media/media4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7" Type="http://schemas.openxmlformats.org/officeDocument/2006/relationships/image" Target="../media/image33.jpeg"/><Relationship Id="rId8" Type="http://schemas.openxmlformats.org/officeDocument/2006/relationships/image" Target="../media/image34.jpeg"/><Relationship Id="rId9" Type="http://schemas.openxmlformats.org/officeDocument/2006/relationships/image" Target="../media/image35.jpeg"/><Relationship Id="rId1" Type="http://schemas.microsoft.com/office/2007/relationships/media" Target="../media/media3.wmv"/><Relationship Id="rId2" Type="http://schemas.openxmlformats.org/officeDocument/2006/relationships/video" Target="../media/media3.wmv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microsoft.com/office/2007/relationships/media" Target="../media/media5.gif"/><Relationship Id="rId2" Type="http://schemas.openxmlformats.org/officeDocument/2006/relationships/video" Target="../media/media5.gif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20" Type="http://schemas.openxmlformats.org/officeDocument/2006/relationships/oleObject" Target="../embeddings/oleObject11.bin"/><Relationship Id="rId21" Type="http://schemas.openxmlformats.org/officeDocument/2006/relationships/oleObject" Target="../embeddings/oleObject12.bin"/><Relationship Id="rId22" Type="http://schemas.openxmlformats.org/officeDocument/2006/relationships/image" Target="../media/image44.emf"/><Relationship Id="rId23" Type="http://schemas.openxmlformats.org/officeDocument/2006/relationships/image" Target="../media/image37.jpeg"/><Relationship Id="rId24" Type="http://schemas.openxmlformats.org/officeDocument/2006/relationships/image" Target="../media/image46.png"/><Relationship Id="rId25" Type="http://schemas.openxmlformats.org/officeDocument/2006/relationships/oleObject" Target="../embeddings/oleObject13.bin"/><Relationship Id="rId26" Type="http://schemas.openxmlformats.org/officeDocument/2006/relationships/image" Target="../media/image47.png"/><Relationship Id="rId10" Type="http://schemas.openxmlformats.org/officeDocument/2006/relationships/oleObject" Target="../embeddings/oleObject6.bin"/><Relationship Id="rId11" Type="http://schemas.openxmlformats.org/officeDocument/2006/relationships/image" Target="../media/image39.emf"/><Relationship Id="rId12" Type="http://schemas.openxmlformats.org/officeDocument/2006/relationships/oleObject" Target="../embeddings/oleObject7.bin"/><Relationship Id="rId13" Type="http://schemas.openxmlformats.org/officeDocument/2006/relationships/image" Target="../media/image40.emf"/><Relationship Id="rId14" Type="http://schemas.openxmlformats.org/officeDocument/2006/relationships/oleObject" Target="../embeddings/oleObject8.bin"/><Relationship Id="rId15" Type="http://schemas.openxmlformats.org/officeDocument/2006/relationships/image" Target="../media/image41.emf"/><Relationship Id="rId16" Type="http://schemas.openxmlformats.org/officeDocument/2006/relationships/oleObject" Target="../embeddings/oleObject9.bin"/><Relationship Id="rId17" Type="http://schemas.openxmlformats.org/officeDocument/2006/relationships/image" Target="../media/image42.emf"/><Relationship Id="rId18" Type="http://schemas.openxmlformats.org/officeDocument/2006/relationships/oleObject" Target="../embeddings/oleObject10.bin"/><Relationship Id="rId19" Type="http://schemas.openxmlformats.org/officeDocument/2006/relationships/image" Target="../media/image43.emf"/><Relationship Id="rId1" Type="http://schemas.openxmlformats.org/officeDocument/2006/relationships/vmlDrawing" Target="../drawings/vmlDrawing3.vml"/><Relationship Id="rId2" Type="http://schemas.microsoft.com/office/2007/relationships/media" Target="../media/media5.gif"/><Relationship Id="rId3" Type="http://schemas.openxmlformats.org/officeDocument/2006/relationships/video" Target="../media/media5.gif"/><Relationship Id="rId4" Type="http://schemas.microsoft.com/office/2007/relationships/media" Target="../media/media6.gif"/><Relationship Id="rId5" Type="http://schemas.openxmlformats.org/officeDocument/2006/relationships/video" Target="../media/media6.gif"/><Relationship Id="rId6" Type="http://schemas.microsoft.com/office/2007/relationships/media" Target="../media/media7.gif"/><Relationship Id="rId7" Type="http://schemas.openxmlformats.org/officeDocument/2006/relationships/video" Target="../media/media7.gif"/><Relationship Id="rId8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9.wmv"/><Relationship Id="rId4" Type="http://schemas.openxmlformats.org/officeDocument/2006/relationships/video" Target="../media/media9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7" Type="http://schemas.openxmlformats.org/officeDocument/2006/relationships/image" Target="../media/image49.jpeg"/><Relationship Id="rId8" Type="http://schemas.openxmlformats.org/officeDocument/2006/relationships/image" Target="../media/image50.jpeg"/><Relationship Id="rId9" Type="http://schemas.openxmlformats.org/officeDocument/2006/relationships/image" Target="../media/image51.jpeg"/><Relationship Id="rId1" Type="http://schemas.microsoft.com/office/2007/relationships/media" Target="../media/media8.wmv"/><Relationship Id="rId2" Type="http://schemas.openxmlformats.org/officeDocument/2006/relationships/video" Target="../media/media8.wm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png"/><Relationship Id="rId5" Type="http://schemas.openxmlformats.org/officeDocument/2006/relationships/image" Target="../media/image58.jpeg"/><Relationship Id="rId6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61.jpeg"/><Relationship Id="rId5" Type="http://schemas.openxmlformats.org/officeDocument/2006/relationships/image" Target="../media/image24.jpeg"/><Relationship Id="rId6" Type="http://schemas.openxmlformats.org/officeDocument/2006/relationships/image" Target="../media/image62.jpg"/><Relationship Id="rId7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23.jpeg"/><Relationship Id="rId9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jpeg"/><Relationship Id="rId5" Type="http://schemas.openxmlformats.org/officeDocument/2006/relationships/image" Target="../media/image74.jpeg"/><Relationship Id="rId6" Type="http://schemas.openxmlformats.org/officeDocument/2006/relationships/image" Target="../media/image75.jpeg"/><Relationship Id="rId7" Type="http://schemas.openxmlformats.org/officeDocument/2006/relationships/image" Target="../media/image76.jpeg"/><Relationship Id="rId8" Type="http://schemas.openxmlformats.org/officeDocument/2006/relationships/oleObject" Target="../embeddings/oleObject14.bin"/><Relationship Id="rId9" Type="http://schemas.openxmlformats.org/officeDocument/2006/relationships/image" Target="../media/image70.emf"/><Relationship Id="rId10" Type="http://schemas.openxmlformats.org/officeDocument/2006/relationships/oleObject" Target="../embeddings/oleObject15.bin"/><Relationship Id="rId11" Type="http://schemas.openxmlformats.org/officeDocument/2006/relationships/image" Target="../media/image7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4" Type="http://schemas.openxmlformats.org/officeDocument/2006/relationships/image" Target="../media/image79.jpeg"/><Relationship Id="rId5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4" Type="http://schemas.openxmlformats.org/officeDocument/2006/relationships/image" Target="../media/image83.jpeg"/><Relationship Id="rId5" Type="http://schemas.openxmlformats.org/officeDocument/2006/relationships/image" Target="../media/image84.jpeg"/><Relationship Id="rId6" Type="http://schemas.openxmlformats.org/officeDocument/2006/relationships/image" Target="../media/image85.jpeg"/><Relationship Id="rId7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4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4" Type="http://schemas.openxmlformats.org/officeDocument/2006/relationships/image" Target="../media/image9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9.jp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1.gif"/><Relationship Id="rId4" Type="http://schemas.openxmlformats.org/officeDocument/2006/relationships/video" Target="../media/media11.gif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7" Type="http://schemas.openxmlformats.org/officeDocument/2006/relationships/image" Target="../media/image93.jpeg"/><Relationship Id="rId8" Type="http://schemas.openxmlformats.org/officeDocument/2006/relationships/image" Target="../media/image94.jpeg"/><Relationship Id="rId1" Type="http://schemas.microsoft.com/office/2007/relationships/media" Target="../media/media10.gif"/><Relationship Id="rId2" Type="http://schemas.openxmlformats.org/officeDocument/2006/relationships/video" Target="../media/media10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4" Type="http://schemas.openxmlformats.org/officeDocument/2006/relationships/image" Target="../media/image97.jpg"/><Relationship Id="rId5" Type="http://schemas.openxmlformats.org/officeDocument/2006/relationships/oleObject" Target="../embeddings/oleObject16.bin"/><Relationship Id="rId6" Type="http://schemas.openxmlformats.org/officeDocument/2006/relationships/image" Target="../media/image95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8.jpeg"/><Relationship Id="rId5" Type="http://schemas.openxmlformats.org/officeDocument/2006/relationships/image" Target="../media/image99.jpeg"/><Relationship Id="rId6" Type="http://schemas.openxmlformats.org/officeDocument/2006/relationships/image" Target="../media/image100.jpg"/><Relationship Id="rId7" Type="http://schemas.openxmlformats.org/officeDocument/2006/relationships/image" Target="../media/image101.png"/><Relationship Id="rId1" Type="http://schemas.microsoft.com/office/2007/relationships/media" Target="../media/media12.wmv"/><Relationship Id="rId2" Type="http://schemas.openxmlformats.org/officeDocument/2006/relationships/video" Target="../media/media12.wmv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5.jpeg"/><Relationship Id="rId12" Type="http://schemas.openxmlformats.org/officeDocument/2006/relationships/image" Target="../media/image106.png"/><Relationship Id="rId1" Type="http://schemas.microsoft.com/office/2007/relationships/media" Target="../media/media13.wmv"/><Relationship Id="rId2" Type="http://schemas.openxmlformats.org/officeDocument/2006/relationships/video" Target="../media/media13.wmv"/><Relationship Id="rId3" Type="http://schemas.microsoft.com/office/2007/relationships/media" Target="../media/media14.wmv"/><Relationship Id="rId4" Type="http://schemas.openxmlformats.org/officeDocument/2006/relationships/video" Target="../media/media14.wmv"/><Relationship Id="rId5" Type="http://schemas.microsoft.com/office/2007/relationships/media" Target="../media/media15.wmv"/><Relationship Id="rId6" Type="http://schemas.openxmlformats.org/officeDocument/2006/relationships/video" Target="../media/media15.wmv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102.jpeg"/><Relationship Id="rId9" Type="http://schemas.openxmlformats.org/officeDocument/2006/relationships/image" Target="../media/image103.jpeg"/><Relationship Id="rId10" Type="http://schemas.openxmlformats.org/officeDocument/2006/relationships/image" Target="../media/image10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7.png"/><Relationship Id="rId1" Type="http://schemas.microsoft.com/office/2007/relationships/media" Target="../media/media16.wmv"/><Relationship Id="rId2" Type="http://schemas.openxmlformats.org/officeDocument/2006/relationships/video" Target="../media/media16.wm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8.jpeg"/><Relationship Id="rId5" Type="http://schemas.openxmlformats.org/officeDocument/2006/relationships/image" Target="../media/image109.png"/><Relationship Id="rId1" Type="http://schemas.microsoft.com/office/2007/relationships/media" Target="../media/media17.wmv"/><Relationship Id="rId2" Type="http://schemas.openxmlformats.org/officeDocument/2006/relationships/video" Target="../media/media17.wm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9.wmv"/><Relationship Id="rId4" Type="http://schemas.openxmlformats.org/officeDocument/2006/relationships/video" Target="../media/media19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7" Type="http://schemas.openxmlformats.org/officeDocument/2006/relationships/image" Target="../media/image111.jpeg"/><Relationship Id="rId8" Type="http://schemas.openxmlformats.org/officeDocument/2006/relationships/image" Target="../media/image2.png"/><Relationship Id="rId1" Type="http://schemas.microsoft.com/office/2007/relationships/media" Target="../media/media18.wmv"/><Relationship Id="rId2" Type="http://schemas.openxmlformats.org/officeDocument/2006/relationships/video" Target="../media/media18.wmv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1.wmv"/><Relationship Id="rId4" Type="http://schemas.openxmlformats.org/officeDocument/2006/relationships/video" Target="../media/media21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7" Type="http://schemas.openxmlformats.org/officeDocument/2006/relationships/image" Target="../media/image113.png"/><Relationship Id="rId1" Type="http://schemas.microsoft.com/office/2007/relationships/media" Target="../media/media20.wmv"/><Relationship Id="rId2" Type="http://schemas.openxmlformats.org/officeDocument/2006/relationships/video" Target="../media/media20.wm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23.wmv"/><Relationship Id="rId4" Type="http://schemas.openxmlformats.org/officeDocument/2006/relationships/video" Target="../media/media23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1" Type="http://schemas.microsoft.com/office/2007/relationships/media" Target="../media/media22.wmv"/><Relationship Id="rId2" Type="http://schemas.openxmlformats.org/officeDocument/2006/relationships/video" Target="../media/media22.wmv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media" Target="../media/media25.wmv"/><Relationship Id="rId4" Type="http://schemas.openxmlformats.org/officeDocument/2006/relationships/video" Target="../media/media25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7" Type="http://schemas.openxmlformats.org/officeDocument/2006/relationships/image" Target="../media/image117.png"/><Relationship Id="rId1" Type="http://schemas.microsoft.com/office/2007/relationships/media" Target="../media/media24.wmv"/><Relationship Id="rId2" Type="http://schemas.openxmlformats.org/officeDocument/2006/relationships/video" Target="../media/media24.wmv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27.wmv"/><Relationship Id="rId4" Type="http://schemas.openxmlformats.org/officeDocument/2006/relationships/video" Target="../media/media27.wmv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7" Type="http://schemas.openxmlformats.org/officeDocument/2006/relationships/image" Target="../media/image119.png"/><Relationship Id="rId1" Type="http://schemas.microsoft.com/office/2007/relationships/media" Target="../media/media26.wmv"/><Relationship Id="rId2" Type="http://schemas.openxmlformats.org/officeDocument/2006/relationships/video" Target="../media/media26.wm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4" Type="http://schemas.openxmlformats.org/officeDocument/2006/relationships/image" Target="../media/image12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4" Type="http://schemas.openxmlformats.org/officeDocument/2006/relationships/image" Target="../media/image125.jp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6.jpe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29.wmv"/><Relationship Id="rId4" Type="http://schemas.openxmlformats.org/officeDocument/2006/relationships/video" Target="../media/media29.wmv"/><Relationship Id="rId5" Type="http://schemas.microsoft.com/office/2007/relationships/media" Target="../media/media30.wmv"/><Relationship Id="rId6" Type="http://schemas.openxmlformats.org/officeDocument/2006/relationships/video" Target="../media/media30.wmv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127.jpeg"/><Relationship Id="rId9" Type="http://schemas.openxmlformats.org/officeDocument/2006/relationships/image" Target="../media/image128.jpeg"/><Relationship Id="rId10" Type="http://schemas.openxmlformats.org/officeDocument/2006/relationships/image" Target="../media/image129.jpeg"/><Relationship Id="rId11" Type="http://schemas.openxmlformats.org/officeDocument/2006/relationships/image" Target="../media/image130.jpeg"/><Relationship Id="rId1" Type="http://schemas.microsoft.com/office/2007/relationships/media" Target="../media/media28.wmv"/><Relationship Id="rId2" Type="http://schemas.openxmlformats.org/officeDocument/2006/relationships/video" Target="../media/media28.wmv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g"/><Relationship Id="rId7" Type="http://schemas.openxmlformats.org/officeDocument/2006/relationships/oleObject" Target="../embeddings/oleObject1.bin"/><Relationship Id="rId8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0" Type="http://schemas.openxmlformats.org/officeDocument/2006/relationships/image" Target="../media/image149.jpeg"/><Relationship Id="rId21" Type="http://schemas.openxmlformats.org/officeDocument/2006/relationships/image" Target="../media/image150.jpeg"/><Relationship Id="rId22" Type="http://schemas.openxmlformats.org/officeDocument/2006/relationships/image" Target="../media/image151.tiff"/><Relationship Id="rId23" Type="http://schemas.openxmlformats.org/officeDocument/2006/relationships/image" Target="../media/image152.jpeg"/><Relationship Id="rId24" Type="http://schemas.openxmlformats.org/officeDocument/2006/relationships/image" Target="../media/image153.jpeg"/><Relationship Id="rId25" Type="http://schemas.openxmlformats.org/officeDocument/2006/relationships/image" Target="../media/image154.jpeg"/><Relationship Id="rId26" Type="http://schemas.openxmlformats.org/officeDocument/2006/relationships/image" Target="../media/image155.jpeg"/><Relationship Id="rId27" Type="http://schemas.openxmlformats.org/officeDocument/2006/relationships/image" Target="../media/image156.jpeg"/><Relationship Id="rId28" Type="http://schemas.openxmlformats.org/officeDocument/2006/relationships/image" Target="../media/image157.jpeg"/><Relationship Id="rId29" Type="http://schemas.openxmlformats.org/officeDocument/2006/relationships/image" Target="../media/image15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1.jpeg"/><Relationship Id="rId3" Type="http://schemas.openxmlformats.org/officeDocument/2006/relationships/image" Target="../media/image132.jpeg"/><Relationship Id="rId4" Type="http://schemas.openxmlformats.org/officeDocument/2006/relationships/image" Target="../media/image133.jpeg"/><Relationship Id="rId5" Type="http://schemas.openxmlformats.org/officeDocument/2006/relationships/image" Target="../media/image134.jpeg"/><Relationship Id="rId30" Type="http://schemas.openxmlformats.org/officeDocument/2006/relationships/image" Target="../media/image159.jpeg"/><Relationship Id="rId31" Type="http://schemas.openxmlformats.org/officeDocument/2006/relationships/image" Target="../media/image160.jpeg"/><Relationship Id="rId32" Type="http://schemas.openxmlformats.org/officeDocument/2006/relationships/image" Target="../media/image161.jpeg"/><Relationship Id="rId9" Type="http://schemas.openxmlformats.org/officeDocument/2006/relationships/image" Target="../media/image138.jpeg"/><Relationship Id="rId6" Type="http://schemas.openxmlformats.org/officeDocument/2006/relationships/image" Target="../media/image135.jpeg"/><Relationship Id="rId7" Type="http://schemas.openxmlformats.org/officeDocument/2006/relationships/image" Target="../media/image136.jpeg"/><Relationship Id="rId8" Type="http://schemas.openxmlformats.org/officeDocument/2006/relationships/image" Target="../media/image137.jpeg"/><Relationship Id="rId33" Type="http://schemas.openxmlformats.org/officeDocument/2006/relationships/image" Target="../media/image162.jpeg"/><Relationship Id="rId34" Type="http://schemas.openxmlformats.org/officeDocument/2006/relationships/image" Target="../media/image163.jpeg"/><Relationship Id="rId35" Type="http://schemas.openxmlformats.org/officeDocument/2006/relationships/image" Target="../media/image164.jpeg"/><Relationship Id="rId36" Type="http://schemas.openxmlformats.org/officeDocument/2006/relationships/image" Target="../media/image165.jpeg"/><Relationship Id="rId10" Type="http://schemas.openxmlformats.org/officeDocument/2006/relationships/image" Target="../media/image139.jpeg"/><Relationship Id="rId11" Type="http://schemas.openxmlformats.org/officeDocument/2006/relationships/image" Target="../media/image140.jpeg"/><Relationship Id="rId12" Type="http://schemas.openxmlformats.org/officeDocument/2006/relationships/image" Target="../media/image141.jpeg"/><Relationship Id="rId13" Type="http://schemas.openxmlformats.org/officeDocument/2006/relationships/image" Target="../media/image142.jpeg"/><Relationship Id="rId14" Type="http://schemas.openxmlformats.org/officeDocument/2006/relationships/image" Target="../media/image143.jpeg"/><Relationship Id="rId15" Type="http://schemas.openxmlformats.org/officeDocument/2006/relationships/image" Target="../media/image144.jpeg"/><Relationship Id="rId16" Type="http://schemas.openxmlformats.org/officeDocument/2006/relationships/image" Target="../media/image145.jpeg"/><Relationship Id="rId17" Type="http://schemas.openxmlformats.org/officeDocument/2006/relationships/image" Target="../media/image146.jpeg"/><Relationship Id="rId18" Type="http://schemas.openxmlformats.org/officeDocument/2006/relationships/image" Target="../media/image147.jpeg"/><Relationship Id="rId19" Type="http://schemas.openxmlformats.org/officeDocument/2006/relationships/image" Target="../media/image148.jpeg"/><Relationship Id="rId37" Type="http://schemas.openxmlformats.org/officeDocument/2006/relationships/image" Target="../media/image166.jpeg"/><Relationship Id="rId38" Type="http://schemas.openxmlformats.org/officeDocument/2006/relationships/image" Target="../media/image167.jpeg"/><Relationship Id="rId39" Type="http://schemas.openxmlformats.org/officeDocument/2006/relationships/image" Target="../media/image168.png"/><Relationship Id="rId40" Type="http://schemas.openxmlformats.org/officeDocument/2006/relationships/image" Target="../media/image169.png"/><Relationship Id="rId41" Type="http://schemas.openxmlformats.org/officeDocument/2006/relationships/image" Target="../media/image170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emf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8.jpeg"/><Relationship Id="rId4" Type="http://schemas.openxmlformats.org/officeDocument/2006/relationships/image" Target="../media/image13.jpg"/><Relationship Id="rId5" Type="http://schemas.openxmlformats.org/officeDocument/2006/relationships/image" Target="../media/image14.jpeg"/><Relationship Id="rId6" Type="http://schemas.openxmlformats.org/officeDocument/2006/relationships/oleObject" Target="../embeddings/oleObject2.bin"/><Relationship Id="rId7" Type="http://schemas.openxmlformats.org/officeDocument/2006/relationships/image" Target="../media/image10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11.emf"/><Relationship Id="rId10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1" Type="http://schemas.microsoft.com/office/2007/relationships/media" Target="../media/media2.wmv"/><Relationship Id="rId2" Type="http://schemas.openxmlformats.org/officeDocument/2006/relationships/video" Target="../media/media2.wm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6" Type="http://schemas.openxmlformats.org/officeDocument/2006/relationships/image" Target="../media/image29.jpeg"/><Relationship Id="rId7" Type="http://schemas.openxmlformats.org/officeDocument/2006/relationships/image" Target="../media/image30.jpeg"/><Relationship Id="rId8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0340" y="40852"/>
            <a:ext cx="51003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PROTO</a:t>
            </a:r>
            <a:r>
              <a:rPr lang="en-US" sz="2800" b="1" dirty="0"/>
              <a:t>-SPHERA </a:t>
            </a:r>
            <a:r>
              <a:rPr lang="en-US" sz="2800" b="1" dirty="0" smtClean="0"/>
              <a:t>produces its first </a:t>
            </a:r>
          </a:p>
          <a:p>
            <a:pPr algn="ctr"/>
            <a:r>
              <a:rPr lang="en-US" sz="2800" b="1" dirty="0" smtClean="0"/>
              <a:t>Torus-&amp;-</a:t>
            </a:r>
            <a:r>
              <a:rPr lang="en-US" sz="2800" b="1" dirty="0" err="1" smtClean="0"/>
              <a:t>Divertor</a:t>
            </a:r>
            <a:r>
              <a:rPr lang="en-US" sz="2800" b="1" dirty="0" smtClean="0"/>
              <a:t> configurations</a:t>
            </a:r>
          </a:p>
          <a:p>
            <a:pPr algn="ctr"/>
            <a:r>
              <a:rPr lang="en-US" sz="2400" i="1" dirty="0" smtClean="0"/>
              <a:t>Franco Alladio, CR-ENEA </a:t>
            </a:r>
            <a:r>
              <a:rPr lang="en-US" sz="2400" i="1" dirty="0" err="1" smtClean="0"/>
              <a:t>Frascati</a:t>
            </a:r>
            <a:endParaRPr lang="en-US" sz="2400" i="1" dirty="0"/>
          </a:p>
        </p:txBody>
      </p:sp>
      <p:pic>
        <p:nvPicPr>
          <p:cNvPr id="5" name="Picture 4" descr="Foto201410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2" y="1418670"/>
            <a:ext cx="4081101" cy="54279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08254" y="6454658"/>
            <a:ext cx="27447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i="1" dirty="0" smtClean="0"/>
              <a:t>CR-ENEA </a:t>
            </a:r>
            <a:r>
              <a:rPr lang="en-US" sz="1600" b="1" i="1" dirty="0" err="1" smtClean="0"/>
              <a:t>Frascati</a:t>
            </a:r>
            <a:r>
              <a:rPr lang="en-US" sz="1600" b="1" i="1" dirty="0" smtClean="0"/>
              <a:t>, </a:t>
            </a:r>
            <a:r>
              <a:rPr lang="en-US" sz="1400" i="1" dirty="0" smtClean="0"/>
              <a:t>May 28 2018</a:t>
            </a:r>
            <a:endParaRPr lang="en-US" sz="1400" i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11254">
            <a:off x="143024" y="5110257"/>
            <a:ext cx="1788519" cy="168075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594234" y="4845739"/>
            <a:ext cx="215671" cy="10055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374105" y="1444849"/>
            <a:ext cx="162162" cy="2882014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alpha val="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621" y="1430011"/>
            <a:ext cx="3985337" cy="48209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27977" y="5891695"/>
            <a:ext cx="1258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289AA0"/>
                </a:solidFill>
              </a:rPr>
              <a:t>Crab Nebula</a:t>
            </a:r>
            <a:endParaRPr lang="en-US" sz="1600" b="1" i="1" dirty="0">
              <a:solidFill>
                <a:srgbClr val="289AA0"/>
              </a:solidFill>
            </a:endParaRPr>
          </a:p>
        </p:txBody>
      </p:sp>
      <p:pic>
        <p:nvPicPr>
          <p:cNvPr id="6" name="1202Toro&amp;Divertore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38565" y="1444849"/>
            <a:ext cx="2678369" cy="47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75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" y="2444525"/>
            <a:ext cx="9144000" cy="999767"/>
          </a:xfrm>
          <a:prstGeom prst="rect">
            <a:avLst/>
          </a:prstGeom>
        </p:spPr>
      </p:pic>
      <p:pic>
        <p:nvPicPr>
          <p:cNvPr id="6" name="Picture 5" descr="1219Spegniment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" y="3428553"/>
            <a:ext cx="9144000" cy="99976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961" y="598493"/>
            <a:ext cx="66594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Switch-off of PROTO-SPHERA discharges containing a torus:</a:t>
            </a: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the brightness of the torus is the last to vanish,</a:t>
            </a:r>
          </a:p>
          <a:p>
            <a:pPr algn="r"/>
            <a:r>
              <a:rPr lang="en-US" sz="2000" b="1" dirty="0" smtClean="0">
                <a:solidFill>
                  <a:srgbClr val="FF00B5"/>
                </a:solidFill>
              </a:rPr>
              <a:t>both in the full spectrum of visible light</a:t>
            </a:r>
          </a:p>
          <a:p>
            <a:pPr algn="r"/>
            <a:endParaRPr lang="en-US" sz="2000" b="1" dirty="0">
              <a:solidFill>
                <a:srgbClr val="FF00B5"/>
              </a:solidFill>
            </a:endParaRPr>
          </a:p>
          <a:p>
            <a:pPr algn="r"/>
            <a:endParaRPr lang="en-US" sz="2000" b="1" dirty="0" smtClean="0">
              <a:solidFill>
                <a:srgbClr val="FF00B5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endParaRPr lang="en-US" sz="2000" b="1" dirty="0">
              <a:solidFill>
                <a:srgbClr val="EE2E96"/>
              </a:solidFill>
            </a:endParaRPr>
          </a:p>
          <a:p>
            <a:endParaRPr lang="en-US" sz="2000" b="1" dirty="0" smtClean="0">
              <a:solidFill>
                <a:srgbClr val="EE2E96"/>
              </a:solidFill>
            </a:endParaRPr>
          </a:p>
          <a:p>
            <a:pPr algn="r"/>
            <a:r>
              <a:rPr lang="en-US" sz="2000" b="1" dirty="0">
                <a:solidFill>
                  <a:srgbClr val="FF0000"/>
                </a:solidFill>
              </a:rPr>
              <a:t>	</a:t>
            </a:r>
            <a:r>
              <a:rPr lang="en-US" sz="2000" b="1" dirty="0" smtClean="0">
                <a:solidFill>
                  <a:srgbClr val="FF0000"/>
                </a:solidFill>
              </a:rPr>
              <a:t>		as well as observed trough a </a:t>
            </a:r>
            <a:r>
              <a:rPr lang="en-US" sz="2000" b="1" dirty="0" err="1" smtClean="0">
                <a:solidFill>
                  <a:srgbClr val="FF0000"/>
                </a:solidFill>
              </a:rPr>
              <a:t>Balmer</a:t>
            </a:r>
            <a:r>
              <a:rPr lang="en-US" sz="2000" b="1" dirty="0" smtClean="0">
                <a:solidFill>
                  <a:srgbClr val="FF0000"/>
                </a:solidFill>
              </a:rPr>
              <a:t>-alpha filter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3" name="1224ToroidKink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33441" y="18335"/>
            <a:ext cx="2410559" cy="2410559"/>
          </a:xfrm>
          <a:prstGeom prst="rect">
            <a:avLst/>
          </a:prstGeom>
        </p:spPr>
      </p:pic>
      <p:pic>
        <p:nvPicPr>
          <p:cNvPr id="4" name="1219ToroidKink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33441" y="4439661"/>
            <a:ext cx="2410559" cy="24105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104786" y="4439661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#1219, 10 kA Hydrogen,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94892" y="2121117"/>
            <a:ext cx="1909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#1224, 10 kA Hydrogen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3152" y="5998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21510" y="3283112"/>
            <a:ext cx="1595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Switching off in </a:t>
            </a:r>
            <a:r>
              <a:rPr lang="en-US" sz="1200" dirty="0" smtClean="0">
                <a:solidFill>
                  <a:schemeClr val="bg1"/>
                </a:solidFill>
                <a:latin typeface="Times New Roman"/>
                <a:cs typeface="Times New Roman"/>
              </a:rPr>
              <a:t>~</a:t>
            </a:r>
            <a:r>
              <a:rPr lang="en-US" sz="1200" dirty="0" smtClean="0">
                <a:solidFill>
                  <a:schemeClr val="bg1"/>
                </a:solidFill>
              </a:rPr>
              <a:t> 3 </a:t>
            </a:r>
            <a:r>
              <a:rPr lang="en-US" sz="1200" dirty="0" err="1" smtClean="0">
                <a:solidFill>
                  <a:schemeClr val="bg1"/>
                </a:solidFill>
              </a:rPr>
              <a:t>ms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234843" y="3432952"/>
            <a:ext cx="3920497" cy="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34016" y="3432952"/>
            <a:ext cx="3564814" cy="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12"/>
          <p:cNvSpPr txBox="1">
            <a:spLocks noChangeArrowheads="1"/>
          </p:cNvSpPr>
          <p:nvPr/>
        </p:nvSpPr>
        <p:spPr bwMode="auto">
          <a:xfrm>
            <a:off x="34016" y="31034"/>
            <a:ext cx="6670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Confinement basics at work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40" y="5668559"/>
            <a:ext cx="6417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D93309"/>
                </a:solidFill>
              </a:rPr>
              <a:t>Current in the Plasma </a:t>
            </a:r>
            <a:r>
              <a:rPr lang="en-US" sz="2000" b="1" dirty="0" err="1" smtClean="0">
                <a:solidFill>
                  <a:srgbClr val="D93309"/>
                </a:solidFill>
              </a:rPr>
              <a:t>Centerpost</a:t>
            </a:r>
            <a:r>
              <a:rPr lang="en-US" sz="2000" b="1" dirty="0" smtClean="0">
                <a:solidFill>
                  <a:srgbClr val="D93309"/>
                </a:solidFill>
              </a:rPr>
              <a:t> vanishes in about 3-4 </a:t>
            </a:r>
            <a:r>
              <a:rPr lang="en-US" sz="2000" b="1" dirty="0" err="1" smtClean="0">
                <a:solidFill>
                  <a:srgbClr val="D93309"/>
                </a:solidFill>
              </a:rPr>
              <a:t>ms</a:t>
            </a:r>
            <a:endParaRPr lang="en-US" sz="2000" b="1" dirty="0" smtClean="0">
              <a:solidFill>
                <a:srgbClr val="D93309"/>
              </a:solidFill>
            </a:endParaRPr>
          </a:p>
          <a:p>
            <a:r>
              <a:rPr lang="en-US" sz="2000" b="1" dirty="0" smtClean="0">
                <a:solidFill>
                  <a:srgbClr val="D93309"/>
                </a:solidFill>
              </a:rPr>
              <a:t>The energy in the Torus decays at a slower rate…</a:t>
            </a:r>
            <a:endParaRPr lang="en-US" sz="2000" b="1" dirty="0">
              <a:solidFill>
                <a:srgbClr val="D933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588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836" y="1505214"/>
            <a:ext cx="7453295" cy="4999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307" y="660540"/>
            <a:ext cx="9000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During plasma switch-off the Torus current decays at a slower rate</a:t>
            </a:r>
          </a:p>
          <a:p>
            <a:pPr algn="ctr"/>
            <a:r>
              <a:rPr lang="en-US" sz="2400" dirty="0" smtClean="0"/>
              <a:t>than the </a:t>
            </a:r>
            <a:r>
              <a:rPr lang="en-US" sz="2400" dirty="0" err="1" smtClean="0"/>
              <a:t>Centepost</a:t>
            </a:r>
            <a:r>
              <a:rPr lang="en-US" sz="2400" dirty="0" smtClean="0"/>
              <a:t> current: in last </a:t>
            </a:r>
            <a:r>
              <a:rPr lang="en-US" sz="2400" dirty="0" err="1" smtClean="0"/>
              <a:t>ms</a:t>
            </a:r>
            <a:r>
              <a:rPr lang="en-US" sz="2400" dirty="0" smtClean="0"/>
              <a:t> Torus becomes unstable &amp; kinks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108174" y="6504606"/>
            <a:ext cx="11532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en-US" sz="1400" i="1" dirty="0" smtClean="0">
                <a:solidFill>
                  <a:srgbClr val="31859C"/>
                </a:solidFill>
              </a:rPr>
              <a:t>fal</a:t>
            </a:r>
            <a:r>
              <a:rPr lang="en-US" sz="1400" i="1" dirty="0" smtClean="0">
                <a:solidFill>
                  <a:schemeClr val="accent5">
                    <a:lumMod val="75000"/>
                  </a:schemeClr>
                </a:solidFill>
              </a:rPr>
              <a:t>se colors)</a:t>
            </a:r>
            <a:endParaRPr lang="en-US" sz="1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43565" y="37275"/>
            <a:ext cx="66707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Confining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toroidal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 current is quite resilient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3724" y="6504606"/>
            <a:ext cx="26212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#1219, 10 kA </a:t>
            </a:r>
            <a:r>
              <a:rPr lang="en-US" sz="1400" b="1" dirty="0">
                <a:solidFill>
                  <a:srgbClr val="FF0000"/>
                </a:solidFill>
              </a:rPr>
              <a:t>Hydrogen</a:t>
            </a:r>
            <a:r>
              <a:rPr lang="en-US" sz="1400" b="1" dirty="0" smtClean="0">
                <a:solidFill>
                  <a:srgbClr val="FF0000"/>
                </a:solidFill>
              </a:rPr>
              <a:t>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565" y="1524008"/>
            <a:ext cx="8391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anode</a:t>
            </a: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  <a:endParaRPr lang="en-US" sz="1600" i="1" dirty="0">
              <a:solidFill>
                <a:srgbClr val="31859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565" y="5663105"/>
            <a:ext cx="9073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cathode</a:t>
            </a: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  <a:endParaRPr lang="en-US" sz="1600" i="1" dirty="0">
              <a:solidFill>
                <a:srgbClr val="31859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92" y="3529489"/>
            <a:ext cx="11405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Plasma</a:t>
            </a:r>
          </a:p>
          <a:p>
            <a:pPr algn="ctr"/>
            <a:r>
              <a:rPr lang="en-US" sz="1600" i="1" dirty="0" err="1" smtClean="0">
                <a:solidFill>
                  <a:srgbClr val="31859C"/>
                </a:solidFill>
              </a:rPr>
              <a:t>Centerpost</a:t>
            </a:r>
            <a:endParaRPr lang="en-US" sz="1600" i="1" dirty="0" smtClean="0">
              <a:solidFill>
                <a:srgbClr val="31859C"/>
              </a:solidFill>
            </a:endParaRPr>
          </a:p>
          <a:p>
            <a:pPr algn="ctr"/>
            <a:r>
              <a:rPr lang="en-US" sz="1600" i="1" dirty="0" smtClean="0">
                <a:solidFill>
                  <a:srgbClr val="31859C"/>
                </a:solidFill>
              </a:rPr>
              <a:t>&amp; Torus</a:t>
            </a:r>
            <a:endParaRPr lang="en-US" sz="1600" i="1" dirty="0">
              <a:solidFill>
                <a:srgbClr val="3185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6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259513" y="762309"/>
            <a:ext cx="5483096" cy="2116269"/>
          </a:xfrm>
          <a:prstGeom prst="rect">
            <a:avLst/>
          </a:prstGeom>
          <a:solidFill>
            <a:srgbClr val="FFFFFF"/>
          </a:solidFill>
          <a:ln>
            <a:solidFill>
              <a:srgbClr val="4F81BD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D532C1"/>
                </a:solidFill>
                <a:latin typeface="Calibri" pitchFamily="-107" charset="0"/>
              </a:rPr>
              <a:t>Plasma </a:t>
            </a:r>
            <a:r>
              <a:rPr lang="en-US" sz="2400" b="1" dirty="0" smtClean="0">
                <a:solidFill>
                  <a:srgbClr val="D532C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confining current inside Torus</a:t>
            </a:r>
            <a:r>
              <a:rPr lang="en-US" sz="2400" dirty="0" smtClean="0">
                <a:latin typeface="Calibri" pitchFamily="-107" charset="0"/>
              </a:rPr>
              <a:t>: 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rgbClr val="BF906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induced and sustained by a transformer</a:t>
            </a:r>
          </a:p>
          <a:p>
            <a:pPr marL="0" indent="0">
              <a:buFont typeface="Arial"/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whose current varies in time …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but there are limits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Calibri" pitchFamily="-107" charset="0"/>
              </a:rPr>
              <a:t>: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itchFamily="-107" charset="0"/>
              </a:rPr>
              <a:t>the transformer will break beyond a given current limit…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itchFamily="-107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6376" y="3076129"/>
            <a:ext cx="5494147" cy="3549958"/>
          </a:xfrm>
          <a:ln>
            <a:solidFill>
              <a:srgbClr val="4F81BD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The 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ohmic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drive in a </a:t>
            </a:r>
            <a:r>
              <a:rPr lang="en-US" sz="2400" b="1" u="sng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</a:t>
            </a:r>
            <a:r>
              <a:rPr lang="en-US" sz="2400" b="1" u="sng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moving closed flux surfaces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, “feeding” the plasma from outside, they are dissipated while they move toward the magnetic axis</a:t>
            </a:r>
            <a:endParaRPr lang="en-US" sz="2400" b="1" dirty="0"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just"/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In </a:t>
            </a:r>
            <a:r>
              <a:rPr lang="en-US" sz="2400" b="1" dirty="0" err="1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this process is due </a:t>
            </a:r>
            <a:r>
              <a:rPr lang="en-US" sz="2400" b="1" dirty="0" smtClean="0">
                <a:solidFill>
                  <a:srgbClr val="63252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 the transformer current change</a:t>
            </a:r>
            <a:r>
              <a:rPr lang="en-US" sz="2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</a:t>
            </a:r>
          </a:p>
          <a:p>
            <a:pPr algn="just"/>
            <a:r>
              <a:rPr lang="en-US" sz="2400" b="1" dirty="0" err="1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Tokamaks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cannot have steady drive   </a:t>
            </a: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…unless additional Current Drive (RF,NBI)…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pic>
        <p:nvPicPr>
          <p:cNvPr id="3" name="GiFTok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09085" y="2459000"/>
            <a:ext cx="2107702" cy="397006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2592" y="36013"/>
            <a:ext cx="3249764" cy="288929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637912" y="1177554"/>
            <a:ext cx="1972683" cy="351545"/>
          </a:xfrm>
          <a:prstGeom prst="straightConnector1">
            <a:avLst/>
          </a:prstGeom>
          <a:ln>
            <a:solidFill>
              <a:srgbClr val="D532C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309062" y="2266770"/>
            <a:ext cx="2978834" cy="373673"/>
          </a:xfrm>
          <a:prstGeom prst="straightConnector1">
            <a:avLst/>
          </a:prstGeom>
          <a:ln>
            <a:solidFill>
              <a:srgbClr val="632523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21469" y="-2632"/>
            <a:ext cx="64363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Tokamak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ＭＳ Ｐゴシック" pitchFamily="34" charset="-128"/>
                <a:cs typeface="+mn-cs"/>
              </a:rPr>
              <a:t> drive: AC currents, induction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  <a:ea typeface="ＭＳ Ｐゴシック" pitchFamily="34" charset="-128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363165" y="1177554"/>
            <a:ext cx="4263704" cy="0"/>
          </a:xfrm>
          <a:prstGeom prst="line">
            <a:avLst/>
          </a:prstGeom>
          <a:ln>
            <a:solidFill>
              <a:srgbClr val="D532C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63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6028471" y="56726"/>
            <a:ext cx="6248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5174697" y="2549084"/>
            <a:ext cx="8202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04" y="126903"/>
            <a:ext cx="2932793" cy="54228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49789" y="1033224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11486" y="3823960"/>
            <a:ext cx="14175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a typeface="华文楷体"/>
                <a:cs typeface="华文楷体"/>
              </a:rPr>
              <a:t>Magnetic</a:t>
            </a:r>
          </a:p>
          <a:p>
            <a:pPr algn="ctr"/>
            <a:r>
              <a:rPr lang="en-US" sz="1600" dirty="0">
                <a:ea typeface="华文楷体"/>
                <a:cs typeface="华文楷体"/>
              </a:rPr>
              <a:t>reconnection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030954" y="5244481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Cathode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8019" y="2814944"/>
            <a:ext cx="3781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ea typeface="华文楷体"/>
                <a:cs typeface="华文楷体"/>
              </a:rPr>
              <a:t>• Magnetic reconnections convert </a:t>
            </a:r>
            <a:endParaRPr lang="en-US" altLang="zh-CN" b="1" dirty="0" smtClean="0">
              <a:solidFill>
                <a:srgbClr val="0B05E2"/>
              </a:solidFill>
              <a:ea typeface="华文楷体"/>
              <a:cs typeface="华文楷体"/>
            </a:endParaRPr>
          </a:p>
          <a:p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   open </a:t>
            </a:r>
            <a:r>
              <a:rPr lang="en-US" altLang="zh-CN" b="1" dirty="0" smtClean="0">
                <a:solidFill>
                  <a:srgbClr val="000090"/>
                </a:solidFill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楷体"/>
                <a:cs typeface="华文楷体"/>
              </a:rPr>
              <a:t>   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lines </a:t>
            </a:r>
            <a:r>
              <a:rPr lang="en-US" altLang="zh-CN" b="1" dirty="0" smtClean="0">
                <a:ea typeface="华文楷体"/>
                <a:cs typeface="华文楷体"/>
              </a:rPr>
              <a:t>into closed     ,</a:t>
            </a:r>
            <a:r>
              <a:rPr lang="en-US" altLang="zh-CN" b="1" dirty="0">
                <a:ea typeface="华文楷体"/>
                <a:cs typeface="华文楷体"/>
              </a:rPr>
              <a:t> </a:t>
            </a:r>
            <a:r>
              <a:rPr lang="en-US" altLang="zh-CN" b="1" dirty="0" smtClean="0">
                <a:ea typeface="华文楷体"/>
                <a:cs typeface="华文楷体"/>
              </a:rPr>
              <a:t>   lines </a:t>
            </a:r>
            <a:endParaRPr lang="en-US" altLang="zh-CN" b="1" dirty="0" smtClean="0">
              <a:solidFill>
                <a:srgbClr val="D93309"/>
              </a:solidFill>
              <a:ea typeface="华文楷体"/>
              <a:cs typeface="华文楷体"/>
            </a:endParaRPr>
          </a:p>
          <a:p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   wrapped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around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the </a:t>
            </a:r>
            <a:r>
              <a:rPr lang="en-US" altLang="zh-CN" b="1" dirty="0">
                <a:solidFill>
                  <a:srgbClr val="D93309"/>
                </a:solidFill>
                <a:ea typeface="华文楷体"/>
                <a:cs typeface="华文楷体"/>
              </a:rPr>
              <a:t>spherical </a:t>
            </a:r>
            <a:r>
              <a:rPr lang="en-US" altLang="zh-CN" b="1" dirty="0" smtClean="0">
                <a:solidFill>
                  <a:srgbClr val="D93309"/>
                </a:solidFill>
                <a:ea typeface="华文楷体"/>
                <a:cs typeface="华文楷体"/>
              </a:rPr>
              <a:t>torus</a:t>
            </a:r>
            <a:endParaRPr lang="en-US" b="1" dirty="0">
              <a:solidFill>
                <a:srgbClr val="D93309"/>
              </a:solidFill>
              <a:ea typeface="华文楷体"/>
              <a:cs typeface="华文楷体"/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034437"/>
              </p:ext>
            </p:extLst>
          </p:nvPr>
        </p:nvGraphicFramePr>
        <p:xfrm>
          <a:off x="1082557" y="310871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7" name="Equation" r:id="rId10" imgW="190500" imgH="266700" progId="Equation.DSMT4">
                  <p:embed/>
                </p:oleObj>
              </mc:Choice>
              <mc:Fallback>
                <p:oleObj name="Equation" r:id="rId10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557" y="310871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574975"/>
              </p:ext>
            </p:extLst>
          </p:nvPr>
        </p:nvGraphicFramePr>
        <p:xfrm>
          <a:off x="4710840" y="538422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8" name="Equation" r:id="rId12" imgW="571500" imgH="317500" progId="Equation.DSMT4">
                  <p:embed/>
                </p:oleObj>
              </mc:Choice>
              <mc:Fallback>
                <p:oleObj name="Equation" r:id="rId12" imgW="571500" imgH="317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840" y="538422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308019" y="1876532"/>
            <a:ext cx="40404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• </a:t>
            </a:r>
            <a:r>
              <a:rPr lang="en-US" altLang="zh-CN" b="1" dirty="0">
                <a:solidFill>
                  <a:srgbClr val="008000"/>
                </a:solidFill>
                <a:ea typeface="华文楷体"/>
                <a:cs typeface="华文楷体"/>
              </a:rPr>
              <a:t>In front of the </a:t>
            </a:r>
            <a:r>
              <a:rPr lang="en-US" altLang="zh-CN" b="1" dirty="0" smtClean="0">
                <a:solidFill>
                  <a:srgbClr val="008000"/>
                </a:solidFill>
                <a:ea typeface="华文楷体"/>
                <a:cs typeface="华文楷体"/>
              </a:rPr>
              <a:t>electrodes:</a:t>
            </a:r>
            <a:endParaRPr lang="en-US" altLang="zh-CN" b="1" dirty="0" smtClean="0">
              <a:solidFill>
                <a:srgbClr val="0B05E2"/>
              </a:solidFill>
              <a:ea typeface="华文楷体"/>
              <a:cs typeface="华文楷体"/>
            </a:endParaRPr>
          </a:p>
          <a:p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   open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magnetic field lines </a:t>
            </a:r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	 wound </a:t>
            </a:r>
            <a:endParaRPr lang="en-US" altLang="zh-CN" b="1" dirty="0">
              <a:solidFill>
                <a:srgbClr val="0B05E2"/>
              </a:solidFill>
              <a:ea typeface="华文楷体"/>
              <a:cs typeface="华文楷体"/>
            </a:endParaRPr>
          </a:p>
          <a:p>
            <a:r>
              <a:rPr lang="en-US" altLang="zh-CN" b="1" dirty="0" smtClean="0">
                <a:solidFill>
                  <a:srgbClr val="0B05E2"/>
                </a:solidFill>
                <a:ea typeface="华文楷体"/>
                <a:cs typeface="华文楷体"/>
              </a:rPr>
              <a:t>   in </a:t>
            </a:r>
            <a:r>
              <a:rPr lang="en-US" altLang="zh-CN" b="1" dirty="0">
                <a:solidFill>
                  <a:srgbClr val="0B05E2"/>
                </a:solidFill>
                <a:ea typeface="华文楷体"/>
                <a:cs typeface="华文楷体"/>
              </a:rPr>
              <a:t>a circular direction</a:t>
            </a:r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923636"/>
              </p:ext>
            </p:extLst>
          </p:nvPr>
        </p:nvGraphicFramePr>
        <p:xfrm>
          <a:off x="3198295" y="3112777"/>
          <a:ext cx="152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9" name="Equation" r:id="rId14" imgW="152400" imgH="317500" progId="Equation.DSMT4">
                  <p:embed/>
                </p:oleObj>
              </mc:Choice>
              <mc:Fallback>
                <p:oleObj name="Equation" r:id="rId14" imgW="152400" imgH="317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295" y="3112777"/>
                        <a:ext cx="1524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361341"/>
              </p:ext>
            </p:extLst>
          </p:nvPr>
        </p:nvGraphicFramePr>
        <p:xfrm>
          <a:off x="2913923" y="310871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0" name="Equation" r:id="rId16" imgW="190500" imgH="266700" progId="Equation.DSMT4">
                  <p:embed/>
                </p:oleObj>
              </mc:Choice>
              <mc:Fallback>
                <p:oleObj name="Equation" r:id="rId16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3923" y="310871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Arrow Connector 20"/>
          <p:cNvCxnSpPr/>
          <p:nvPr/>
        </p:nvCxnSpPr>
        <p:spPr>
          <a:xfrm>
            <a:off x="1827910" y="6382592"/>
            <a:ext cx="640160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33188" y="5724391"/>
            <a:ext cx="737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of </a:t>
            </a:r>
            <a:r>
              <a:rPr lang="en-US" dirty="0" err="1" smtClean="0"/>
              <a:t>Tokamaks</a:t>
            </a:r>
            <a:r>
              <a:rPr lang="en-US" dirty="0" smtClean="0"/>
              <a:t> relies on </a:t>
            </a:r>
            <a:r>
              <a:rPr lang="en-US" b="1" dirty="0" smtClean="0">
                <a:solidFill>
                  <a:srgbClr val="D93309"/>
                </a:solidFill>
              </a:rPr>
              <a:t>induction</a:t>
            </a:r>
            <a:r>
              <a:rPr lang="en-US" dirty="0" smtClean="0">
                <a:solidFill>
                  <a:srgbClr val="D93309"/>
                </a:solidFill>
              </a:rPr>
              <a:t> </a:t>
            </a:r>
            <a:r>
              <a:rPr lang="en-US" dirty="0">
                <a:solidFill>
                  <a:srgbClr val="D93309"/>
                </a:solidFill>
              </a:rPr>
              <a:t> </a:t>
            </a:r>
            <a:r>
              <a:rPr lang="en-US" dirty="0" smtClean="0">
                <a:solidFill>
                  <a:srgbClr val="D93309"/>
                </a:solidFill>
              </a:rPr>
              <a:t>     	     </a:t>
            </a:r>
            <a:r>
              <a:rPr lang="en-US" dirty="0" smtClean="0"/>
              <a:t>of PROTO-SPHERA </a:t>
            </a:r>
            <a:r>
              <a:rPr lang="en-US" dirty="0"/>
              <a:t>relies on </a:t>
            </a:r>
            <a:r>
              <a:rPr lang="en-US" dirty="0" smtClean="0">
                <a:solidFill>
                  <a:srgbClr val="000000"/>
                </a:solidFill>
              </a:rPr>
              <a:t>efficient but </a:t>
            </a:r>
            <a:r>
              <a:rPr lang="en-US" b="1" dirty="0" smtClean="0">
                <a:solidFill>
                  <a:srgbClr val="D93309"/>
                </a:solidFill>
              </a:rPr>
              <a:t>it is not forever</a:t>
            </a:r>
            <a:r>
              <a:rPr lang="en-US" dirty="0" smtClean="0">
                <a:solidFill>
                  <a:srgbClr val="D93309"/>
                </a:solidFill>
              </a:rPr>
              <a:t>…</a:t>
            </a:r>
            <a:r>
              <a:rPr lang="en-US" dirty="0" smtClean="0"/>
              <a:t>	</a:t>
            </a:r>
            <a:r>
              <a:rPr lang="en-US" dirty="0"/>
              <a:t> </a:t>
            </a:r>
            <a:r>
              <a:rPr lang="en-US" dirty="0" smtClean="0"/>
              <a:t>   associated with </a:t>
            </a:r>
            <a:r>
              <a:rPr lang="en-US" b="1" dirty="0" smtClean="0">
                <a:solidFill>
                  <a:srgbClr val="DF2200"/>
                </a:solidFill>
              </a:rPr>
              <a:t>magnetic reconnections</a:t>
            </a:r>
          </a:p>
        </p:txBody>
      </p:sp>
      <p:graphicFrame>
        <p:nvGraphicFramePr>
          <p:cNvPr id="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747902"/>
              </p:ext>
            </p:extLst>
          </p:nvPr>
        </p:nvGraphicFramePr>
        <p:xfrm>
          <a:off x="1677352" y="574881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1" name="Equation" r:id="rId18" imgW="190500" imgH="266700" progId="Equation.DSMT4">
                  <p:embed/>
                </p:oleObj>
              </mc:Choice>
              <mc:Fallback>
                <p:oleObj name="Equation" r:id="rId1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7352" y="574881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8882939"/>
              </p:ext>
            </p:extLst>
          </p:nvPr>
        </p:nvGraphicFramePr>
        <p:xfrm>
          <a:off x="5317838" y="5748816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2" name="Equation" r:id="rId20" imgW="190500" imgH="266700" progId="Equation.DSMT4">
                  <p:embed/>
                </p:oleObj>
              </mc:Choice>
              <mc:Fallback>
                <p:oleObj name="Equation" r:id="rId20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38" y="5748816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090629"/>
              </p:ext>
            </p:extLst>
          </p:nvPr>
        </p:nvGraphicFramePr>
        <p:xfrm>
          <a:off x="8204200" y="5753993"/>
          <a:ext cx="5461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3" name="Equation" r:id="rId21" imgW="546100" imgH="279400" progId="Equation.DSMT4">
                  <p:embed/>
                </p:oleObj>
              </mc:Choice>
              <mc:Fallback>
                <p:oleObj name="Equation" r:id="rId21" imgW="5461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4200" y="5753993"/>
                        <a:ext cx="5461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iFTok.gif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27974" y="3758995"/>
            <a:ext cx="1423248" cy="2680825"/>
          </a:xfrm>
          <a:prstGeom prst="rect">
            <a:avLst/>
          </a:prstGeom>
        </p:spPr>
      </p:pic>
      <p:pic>
        <p:nvPicPr>
          <p:cNvPr id="4" name="GifPSTra-15.gif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867336" y="35614"/>
            <a:ext cx="1908294" cy="5585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645458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SUSTAINMENT </a:t>
            </a:r>
            <a:r>
              <a:rPr lang="en-US" b="1" dirty="0">
                <a:solidFill>
                  <a:srgbClr val="FF0000"/>
                </a:solidFill>
              </a:rPr>
              <a:t>OF </a:t>
            </a:r>
            <a:r>
              <a:rPr lang="en-US" b="1" dirty="0" smtClean="0">
                <a:solidFill>
                  <a:srgbClr val="FF0000"/>
                </a:solidFill>
              </a:rPr>
              <a:t>TOROIDAL CURRENT </a:t>
            </a:r>
            <a:r>
              <a:rPr lang="en-US" b="1" dirty="0">
                <a:solidFill>
                  <a:srgbClr val="FF0000"/>
                </a:solidFill>
              </a:rPr>
              <a:t>BY </a:t>
            </a:r>
            <a:r>
              <a:rPr lang="en-US" b="1" dirty="0" smtClean="0">
                <a:solidFill>
                  <a:srgbClr val="FF0000"/>
                </a:solidFill>
              </a:rPr>
              <a:t>RECONNECTIONS OBTAINED in 2018 &amp; IS FOREVER!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TextBox 12"/>
          <p:cNvSpPr txBox="1">
            <a:spLocks noChangeArrowheads="1"/>
          </p:cNvSpPr>
          <p:nvPr/>
        </p:nvSpPr>
        <p:spPr bwMode="auto">
          <a:xfrm>
            <a:off x="0" y="1151989"/>
            <a:ext cx="47108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PROTO-SPHERA current drive: </a:t>
            </a:r>
          </a:p>
          <a:p>
            <a:pPr algn="l">
              <a:defRPr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DC currents, reconnections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0845637"/>
              </p:ext>
            </p:extLst>
          </p:nvPr>
        </p:nvGraphicFramePr>
        <p:xfrm>
          <a:off x="2959303" y="2168587"/>
          <a:ext cx="1905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4" name="Equation" r:id="rId25" imgW="190500" imgH="266700" progId="Equation.DSMT4">
                  <p:embed/>
                </p:oleObj>
              </mc:Choice>
              <mc:Fallback>
                <p:oleObj name="Equation" r:id="rId25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303" y="2168587"/>
                        <a:ext cx="1905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1612342" y="320984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9330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No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1400" b="1" dirty="0" smtClean="0">
                <a:solidFill>
                  <a:srgbClr val="FF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RF</a:t>
            </a:r>
            <a:r>
              <a:rPr lang="en-US" sz="1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-</a:t>
            </a:r>
            <a:r>
              <a:rPr lang="en-US" sz="1400" b="1" dirty="0" smtClean="0">
                <a:solidFill>
                  <a:srgbClr val="2A70BF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surfing</a:t>
            </a:r>
          </a:p>
          <a:p>
            <a:pPr algn="ctr"/>
            <a:r>
              <a:rPr lang="en-US" sz="14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Current Drive</a:t>
            </a:r>
            <a:endParaRPr lang="en-US" sz="1400" dirty="0"/>
          </a:p>
        </p:txBody>
      </p:sp>
      <p:pic>
        <p:nvPicPr>
          <p:cNvPr id="11" name="RFSurfNOB.gif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1043" y="14014"/>
            <a:ext cx="1640021" cy="1137975"/>
          </a:xfrm>
          <a:prstGeom prst="rect">
            <a:avLst/>
          </a:prstGeom>
        </p:spPr>
      </p:pic>
      <p:sp>
        <p:nvSpPr>
          <p:cNvPr id="30" name="TextBox 7"/>
          <p:cNvSpPr txBox="1">
            <a:spLocks noChangeArrowheads="1"/>
          </p:cNvSpPr>
          <p:nvPr/>
        </p:nvSpPr>
        <p:spPr bwMode="auto">
          <a:xfrm>
            <a:off x="3993140" y="181178"/>
            <a:ext cx="7727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solidFill>
                  <a:srgbClr val="008000"/>
                </a:solidFill>
                <a:ea typeface="华文细黑"/>
                <a:cs typeface="华文细黑"/>
              </a:rPr>
              <a:t>Anode</a:t>
            </a:r>
            <a:endParaRPr lang="en-US" sz="1200" dirty="0">
              <a:solidFill>
                <a:srgbClr val="008000"/>
              </a:solidFill>
              <a:ea typeface="华文细黑"/>
              <a:cs typeface="华文细黑"/>
            </a:endParaRPr>
          </a:p>
        </p:txBody>
      </p:sp>
    </p:spTree>
    <p:extLst>
      <p:ext uri="{BB962C8B-B14F-4D97-AF65-F5344CB8AC3E}">
        <p14:creationId xmlns:p14="http://schemas.microsoft.com/office/powerpoint/2010/main" val="783791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8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9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5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4093" y="5000012"/>
            <a:ext cx="502489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rgbClr val="3366FF"/>
                </a:solidFill>
              </a:rPr>
              <a:t>PROTO-SPHERA (max 1 s plasma) aim was: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sustain Torus </a:t>
            </a:r>
            <a:r>
              <a:rPr lang="en-US" sz="2000" b="1" dirty="0">
                <a:solidFill>
                  <a:srgbClr val="3366FF"/>
                </a:solidFill>
              </a:rPr>
              <a:t>for </a:t>
            </a:r>
            <a:r>
              <a:rPr lang="en-US" sz="2000" b="1" dirty="0" smtClean="0">
                <a:solidFill>
                  <a:srgbClr val="3366FF"/>
                </a:solidFill>
              </a:rPr>
              <a:t>1 resistive time </a:t>
            </a:r>
            <a:r>
              <a:rPr lang="en-US" sz="2000" b="1" dirty="0" smtClean="0">
                <a:solidFill>
                  <a:srgbClr val="3366FF"/>
                </a:solidFill>
                <a:latin typeface="Times New Roman"/>
                <a:cs typeface="Times New Roman"/>
              </a:rPr>
              <a:t>~</a:t>
            </a:r>
            <a:r>
              <a:rPr lang="en-US" sz="2000" b="1" dirty="0" smtClean="0">
                <a:solidFill>
                  <a:srgbClr val="3366FF"/>
                </a:solidFill>
              </a:rPr>
              <a:t> 70 </a:t>
            </a:r>
            <a:r>
              <a:rPr lang="en-US" sz="2000" b="1" dirty="0" err="1" smtClean="0">
                <a:solidFill>
                  <a:srgbClr val="3366FF"/>
                </a:solidFill>
              </a:rPr>
              <a:t>ms</a:t>
            </a:r>
            <a:endParaRPr lang="en-US" sz="2000" b="1" dirty="0" smtClean="0">
              <a:solidFill>
                <a:srgbClr val="3366FF"/>
              </a:solidFill>
            </a:endParaRPr>
          </a:p>
          <a:p>
            <a:endParaRPr lang="en-US" sz="2000" b="1" dirty="0" smtClean="0">
              <a:solidFill>
                <a:srgbClr val="3366FF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PROTO-SPHERA has already sustained 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a low current torus (5 kA) for ½ sec</a:t>
            </a:r>
          </a:p>
        </p:txBody>
      </p:sp>
      <p:pic>
        <p:nvPicPr>
          <p:cNvPr id="5" name="Picture 11" descr="Beluga2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68100" y="989757"/>
            <a:ext cx="1838023" cy="265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265919" y="949626"/>
            <a:ext cx="1837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</a:rPr>
              <a:t>“Air-rings” in water</a:t>
            </a: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7" name="Picture 7" descr="EtnaSmokeRingRise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18" y="2028034"/>
            <a:ext cx="3862459" cy="243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268100" y="3267979"/>
            <a:ext cx="814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a typeface="华文细黑"/>
                <a:cs typeface="华文细黑"/>
              </a:rPr>
              <a:t>Beluga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22077" y="34775"/>
            <a:ext cx="50829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Reconnections of Jets and Tori </a:t>
            </a:r>
          </a:p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common occurrence in Nature!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en-US" sz="2800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Dolphins&amp;TorBubbles-glo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184" y="23435"/>
            <a:ext cx="3876893" cy="1981523"/>
          </a:xfrm>
          <a:prstGeom prst="rect">
            <a:avLst/>
          </a:prstGeom>
        </p:spPr>
      </p:pic>
      <p:pic>
        <p:nvPicPr>
          <p:cNvPr id="19" name="Reconnection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77087" y="4450601"/>
            <a:ext cx="4266913" cy="240064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065591" y="3675253"/>
            <a:ext cx="5034893" cy="8474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065591" y="3716619"/>
            <a:ext cx="5026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Plasma examples: Solar Flares</a:t>
            </a:r>
          </a:p>
          <a:p>
            <a:pPr algn="r"/>
            <a:r>
              <a:rPr lang="en-US" sz="20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Magnetic Reconnections, Coronal Heating</a:t>
            </a:r>
            <a:endParaRPr lang="en-US" sz="2000" b="1" dirty="0">
              <a:solidFill>
                <a:srgbClr val="FFFF00"/>
              </a:solidFill>
              <a:effectLst>
                <a:outerShdw blurRad="50800" dist="38100" dir="2700000">
                  <a:srgbClr val="000000"/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7288" y="1996779"/>
            <a:ext cx="204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ea typeface="华文细黑"/>
                <a:cs typeface="华文细黑"/>
              </a:rPr>
              <a:t>Etna Volcano</a:t>
            </a: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460704" y="2937472"/>
            <a:ext cx="15520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“Smoke-rings”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in air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978777" y="1710191"/>
            <a:ext cx="2222570" cy="8474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978777" y="1710191"/>
            <a:ext cx="22225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Hydrodynamics</a:t>
            </a:r>
          </a:p>
          <a:p>
            <a:pPr algn="r"/>
            <a:r>
              <a:rPr lang="en-US" sz="24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/>
                  </a:outerShdw>
                </a:effectLst>
              </a:rPr>
              <a:t>examples</a:t>
            </a:r>
            <a:endParaRPr lang="en-US" sz="2000" b="1" dirty="0">
              <a:solidFill>
                <a:srgbClr val="FFFF00"/>
              </a:solidFill>
              <a:effectLst>
                <a:outerShdw blurRad="50800" dist="38100" dir="270000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529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43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0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ura.pict                                                    0003DC8FAlladio-HD1                    BAC422AB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073" y="1071228"/>
            <a:ext cx="3839343" cy="220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ocu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8" y="3385006"/>
            <a:ext cx="3964799" cy="345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Filippov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03" y="1412702"/>
            <a:ext cx="2931144" cy="411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32444" y="645750"/>
            <a:ext cx="82790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b="1" dirty="0" smtClean="0">
                <a:latin typeface="Calibri" charset="0"/>
              </a:rPr>
              <a:t>Similar short duration configurations (1-10 µs) obtained by </a:t>
            </a:r>
            <a:r>
              <a:rPr lang="en-US" sz="2000" b="1" dirty="0">
                <a:latin typeface="Calibri" charset="0"/>
              </a:rPr>
              <a:t>the Plasma </a:t>
            </a:r>
            <a:r>
              <a:rPr lang="en-US" sz="2000" b="1" dirty="0" smtClean="0">
                <a:latin typeface="Calibri" charset="0"/>
              </a:rPr>
              <a:t>Focus</a:t>
            </a:r>
            <a:endParaRPr lang="en-US" sz="2000" b="1" dirty="0">
              <a:latin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8735" y="5943155"/>
            <a:ext cx="50952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latin typeface="+mn-lt"/>
                <a:ea typeface="ＭＳ Ｐゴシック" charset="-128"/>
                <a:cs typeface="ＭＳ Ｐゴシック" charset="-128"/>
              </a:rPr>
              <a:t>The simply connected spherical-torus configuration</a:t>
            </a:r>
          </a:p>
          <a:p>
            <a:pPr>
              <a:defRPr/>
            </a:pPr>
            <a:r>
              <a:rPr lang="en-US" b="1" dirty="0" smtClean="0">
                <a:latin typeface="+mn-lt"/>
                <a:ea typeface="ＭＳ Ｐゴシック" charset="-128"/>
                <a:cs typeface="ＭＳ Ｐゴシック" charset="-128"/>
              </a:rPr>
              <a:t>as </a:t>
            </a:r>
            <a:r>
              <a:rPr lang="en-US" b="1" dirty="0">
                <a:latin typeface="+mn-lt"/>
                <a:ea typeface="ＭＳ Ｐゴシック" charset="-128"/>
                <a:cs typeface="ＭＳ Ｐゴシック" charset="-128"/>
              </a:rPr>
              <a:t>observed by a </a:t>
            </a:r>
            <a:r>
              <a:rPr lang="en-US" b="1" dirty="0" smtClean="0">
                <a:latin typeface="+mn-lt"/>
                <a:ea typeface="ＭＳ Ｐゴシック" charset="-128"/>
                <a:cs typeface="ＭＳ Ｐゴシック" charset="-128"/>
              </a:rPr>
              <a:t>streak-camera </a:t>
            </a:r>
            <a:r>
              <a:rPr lang="en-US" b="1" dirty="0">
                <a:latin typeface="+mn-lt"/>
                <a:ea typeface="ＭＳ Ｐゴシック" charset="-128"/>
                <a:cs typeface="ＭＳ Ｐゴシック" charset="-128"/>
              </a:rPr>
              <a:t>on a plasma focus</a:t>
            </a:r>
          </a:p>
        </p:txBody>
      </p:sp>
      <p:sp>
        <p:nvSpPr>
          <p:cNvPr id="2" name="TextBox 1"/>
          <p:cNvSpPr txBox="1"/>
          <p:nvPr/>
        </p:nvSpPr>
        <p:spPr>
          <a:xfrm flipH="1">
            <a:off x="5168348" y="982884"/>
            <a:ext cx="3843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charset="0"/>
              </a:rPr>
              <a:t>invented by N. </a:t>
            </a:r>
            <a:r>
              <a:rPr lang="en-US" sz="2000" b="1" dirty="0" err="1">
                <a:latin typeface="Calibri" charset="0"/>
              </a:rPr>
              <a:t>Filippov</a:t>
            </a:r>
            <a:r>
              <a:rPr lang="en-US" sz="2000" b="1" dirty="0">
                <a:latin typeface="Calibri" charset="0"/>
              </a:rPr>
              <a:t> in the </a:t>
            </a:r>
            <a:r>
              <a:rPr lang="ja-JP" altLang="en-US" sz="2000" b="1" dirty="0">
                <a:latin typeface="Calibri" charset="0"/>
              </a:rPr>
              <a:t>‘</a:t>
            </a:r>
            <a:r>
              <a:rPr lang="en-US" sz="2000" b="1" dirty="0">
                <a:latin typeface="Calibri" charset="0"/>
              </a:rPr>
              <a:t>60s </a:t>
            </a:r>
          </a:p>
        </p:txBody>
      </p:sp>
      <p:sp>
        <p:nvSpPr>
          <p:cNvPr id="3" name="Rectangle 2"/>
          <p:cNvSpPr/>
          <p:nvPr/>
        </p:nvSpPr>
        <p:spPr>
          <a:xfrm>
            <a:off x="699315" y="39276"/>
            <a:ext cx="7808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precursor: the Dense Plasma Focus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2623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9994" y="4938887"/>
            <a:ext cx="35102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444440"/>
                </a:solidFill>
              </a:rPr>
              <a:t>60 µs </a:t>
            </a:r>
            <a:r>
              <a:rPr lang="en-US" sz="2000" dirty="0">
                <a:solidFill>
                  <a:srgbClr val="444440"/>
                </a:solidFill>
              </a:rPr>
              <a:t>formation</a:t>
            </a:r>
          </a:p>
          <a:p>
            <a:r>
              <a:rPr lang="en-US" sz="2000" b="1" dirty="0">
                <a:solidFill>
                  <a:srgbClr val="444440"/>
                </a:solidFill>
              </a:rPr>
              <a:t>20 µs </a:t>
            </a:r>
            <a:r>
              <a:rPr lang="en-US" sz="2000" dirty="0">
                <a:solidFill>
                  <a:srgbClr val="444440"/>
                </a:solidFill>
              </a:rPr>
              <a:t>sustainment</a:t>
            </a:r>
          </a:p>
          <a:p>
            <a:r>
              <a:rPr lang="en-US" sz="2000" dirty="0">
                <a:solidFill>
                  <a:srgbClr val="444440"/>
                </a:solidFill>
              </a:rPr>
              <a:t>total duration </a:t>
            </a:r>
            <a:r>
              <a:rPr lang="en-US" sz="2000" b="1" dirty="0">
                <a:solidFill>
                  <a:srgbClr val="444440"/>
                </a:solidFill>
              </a:rPr>
              <a:t>80 µs </a:t>
            </a:r>
            <a:r>
              <a:rPr lang="en-US" sz="2000" b="1" dirty="0" smtClean="0">
                <a:solidFill>
                  <a:srgbClr val="444440"/>
                </a:solidFill>
              </a:rPr>
              <a:t>∼ 100 </a:t>
            </a:r>
            <a:r>
              <a:rPr lang="el-GR" sz="2000" b="1" dirty="0">
                <a:solidFill>
                  <a:srgbClr val="444440"/>
                </a:solidFill>
              </a:rPr>
              <a:t>τ</a:t>
            </a:r>
            <a:r>
              <a:rPr lang="en-US" sz="2000" b="1" baseline="-25000" dirty="0" err="1">
                <a:solidFill>
                  <a:srgbClr val="444440"/>
                </a:solidFill>
              </a:rPr>
              <a:t>Alfvén</a:t>
            </a:r>
            <a:r>
              <a:rPr lang="en-US" sz="2000" b="1" dirty="0">
                <a:solidFill>
                  <a:srgbClr val="444440"/>
                </a:solidFill>
              </a:rPr>
              <a:t> </a:t>
            </a:r>
            <a:r>
              <a:rPr lang="en-US" sz="2000" b="1" dirty="0" smtClean="0">
                <a:solidFill>
                  <a:srgbClr val="444440"/>
                </a:solidFill>
              </a:rPr>
              <a:t>(short but significant…)</a:t>
            </a:r>
            <a:endParaRPr lang="en-US" sz="2000" b="1" dirty="0">
              <a:solidFill>
                <a:srgbClr val="44444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14525" y="1447414"/>
            <a:ext cx="3433755" cy="24723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5591" y="579193"/>
            <a:ext cx="89102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TS-3</a:t>
            </a:r>
            <a:r>
              <a:rPr lang="en-US" dirty="0" smtClean="0"/>
              <a:t> (</a:t>
            </a:r>
            <a:r>
              <a:rPr lang="en-US" b="1" dirty="0" smtClean="0"/>
              <a:t>Tokyo University</a:t>
            </a:r>
            <a:r>
              <a:rPr lang="en-US" dirty="0" smtClean="0"/>
              <a:t>): </a:t>
            </a:r>
            <a:r>
              <a:rPr lang="en-US" b="1" dirty="0" smtClean="0">
                <a:solidFill>
                  <a:srgbClr val="FF4BC9"/>
                </a:solidFill>
              </a:rPr>
              <a:t>plasma </a:t>
            </a:r>
            <a:r>
              <a:rPr lang="en-US" b="1" dirty="0" err="1" smtClean="0">
                <a:solidFill>
                  <a:srgbClr val="FF4BC9"/>
                </a:solidFill>
              </a:rPr>
              <a:t>toroids</a:t>
            </a:r>
            <a:r>
              <a:rPr lang="en-US" b="1" dirty="0" smtClean="0">
                <a:solidFill>
                  <a:srgbClr val="FF4BC9"/>
                </a:solidFill>
              </a:rPr>
              <a:t> </a:t>
            </a:r>
            <a:r>
              <a:rPr lang="en-US" b="1" dirty="0" smtClean="0"/>
              <a:t>magnetic reconnection </a:t>
            </a:r>
            <a:r>
              <a:rPr lang="en-US" dirty="0" smtClean="0"/>
              <a:t>around </a:t>
            </a:r>
            <a:r>
              <a:rPr lang="en-US" dirty="0"/>
              <a:t>a </a:t>
            </a:r>
            <a:r>
              <a:rPr lang="en-US" b="1" dirty="0">
                <a:solidFill>
                  <a:srgbClr val="D1AD24"/>
                </a:solidFill>
              </a:rPr>
              <a:t>metal </a:t>
            </a:r>
            <a:r>
              <a:rPr lang="en-US" b="1" dirty="0" err="1" smtClean="0">
                <a:solidFill>
                  <a:srgbClr val="D1AD24"/>
                </a:solidFill>
              </a:rPr>
              <a:t>centerpost</a:t>
            </a:r>
            <a:endParaRPr lang="en-US" b="1" dirty="0" smtClean="0">
              <a:solidFill>
                <a:srgbClr val="D1AD24"/>
              </a:solidFill>
            </a:endParaRPr>
          </a:p>
          <a:p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In </a:t>
            </a:r>
            <a:r>
              <a:rPr lang="en-US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1993 TS-3</a:t>
            </a:r>
            <a:r>
              <a:rPr lang="en-US" b="1" dirty="0" smtClean="0">
                <a:solidFill>
                  <a:srgbClr val="CAA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removed the metal </a:t>
            </a:r>
            <a:r>
              <a:rPr lang="en-US" b="1" dirty="0" err="1" smtClean="0">
                <a:solidFill>
                  <a:srgbClr val="CAA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centerpost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applied </a:t>
            </a:r>
            <a:r>
              <a:rPr lang="en-US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1kV 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between</a:t>
            </a:r>
          </a:p>
          <a:p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two plasma guns, produced a </a:t>
            </a:r>
            <a:r>
              <a:rPr lang="en-US" b="1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I</a:t>
            </a:r>
            <a:r>
              <a:rPr lang="en-US" b="1" baseline="-25000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</a:t>
            </a:r>
            <a:r>
              <a:rPr lang="en-US" b="1" dirty="0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= 40 kA</a:t>
            </a:r>
            <a:r>
              <a:rPr lang="en-US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Plasma </a:t>
            </a:r>
            <a:r>
              <a:rPr lang="en-US" b="1" dirty="0" err="1" smtClean="0">
                <a:solidFill>
                  <a:srgbClr val="C0979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Centerpost</a:t>
            </a:r>
            <a:endParaRPr lang="en-US" b="1" dirty="0" smtClean="0">
              <a:solidFill>
                <a:srgbClr val="44444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445" y="4143546"/>
            <a:ext cx="9067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non</a:t>
            </a:r>
            <a:r>
              <a:rPr lang="en-US" sz="2000" b="1" dirty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-linear “kink” instability </a:t>
            </a:r>
            <a:r>
              <a:rPr lang="en-US" sz="2000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formed a </a:t>
            </a:r>
            <a:r>
              <a:rPr lang="en-US" sz="2000" b="1" dirty="0" smtClean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Spherical </a:t>
            </a:r>
            <a:r>
              <a:rPr lang="en-US" sz="2000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Torus</a:t>
            </a:r>
            <a:r>
              <a:rPr lang="en-US" sz="20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</a:p>
          <a:p>
            <a:pPr algn="r"/>
            <a:r>
              <a:rPr lang="en-US" sz="2000" b="1" dirty="0" err="1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toroidal</a:t>
            </a:r>
            <a:r>
              <a:rPr lang="en-US" sz="2000" b="1" dirty="0" smtClean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000" b="1" dirty="0">
                <a:solidFill>
                  <a:srgbClr val="44444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current </a:t>
            </a:r>
            <a:r>
              <a:rPr lang="en-US" sz="2000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50 </a:t>
            </a:r>
            <a:r>
              <a:rPr lang="en-US" sz="2000" b="1" dirty="0" smtClean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kA &lt; I</a:t>
            </a:r>
            <a:r>
              <a:rPr lang="en-US" sz="2000" b="1" baseline="-25000" dirty="0" smtClean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ST </a:t>
            </a:r>
            <a:r>
              <a:rPr lang="en-US" sz="2000" b="1" dirty="0" smtClean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&lt;  </a:t>
            </a:r>
            <a:r>
              <a:rPr lang="en-US" sz="2000" b="1" dirty="0">
                <a:solidFill>
                  <a:srgbClr val="FF4BC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100 kA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0" y="4810521"/>
            <a:ext cx="5520044" cy="16720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47" y="6431280"/>
            <a:ext cx="5570633" cy="42672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5591" y="33887"/>
            <a:ext cx="69863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SPHERA: TS-3, the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Japanese precursor</a:t>
            </a:r>
          </a:p>
        </p:txBody>
      </p:sp>
      <p:pic>
        <p:nvPicPr>
          <p:cNvPr id="16" name="Picture 15" descr="TS-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95" y="1860491"/>
            <a:ext cx="1684320" cy="1997336"/>
          </a:xfrm>
          <a:prstGeom prst="rect">
            <a:avLst/>
          </a:prstGeom>
        </p:spPr>
      </p:pic>
      <p:pic>
        <p:nvPicPr>
          <p:cNvPr id="19" name="Picture 18" descr="TS-3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81107" y="1733978"/>
            <a:ext cx="3391452" cy="2413814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 flipH="1" flipV="1">
            <a:off x="1683815" y="2087217"/>
            <a:ext cx="2965484" cy="508000"/>
          </a:xfrm>
          <a:prstGeom prst="line">
            <a:avLst/>
          </a:prstGeom>
          <a:ln>
            <a:solidFill>
              <a:srgbClr val="C09795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683815" y="3224696"/>
            <a:ext cx="2965484" cy="426729"/>
          </a:xfrm>
          <a:prstGeom prst="line">
            <a:avLst/>
          </a:prstGeom>
          <a:ln>
            <a:solidFill>
              <a:srgbClr val="C0979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480095" y="2087217"/>
            <a:ext cx="3915204" cy="508000"/>
          </a:xfrm>
          <a:prstGeom prst="line">
            <a:avLst/>
          </a:prstGeom>
          <a:ln>
            <a:solidFill>
              <a:srgbClr val="C09795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80097" y="3213653"/>
            <a:ext cx="3915202" cy="426729"/>
          </a:xfrm>
          <a:prstGeom prst="line">
            <a:avLst/>
          </a:prstGeom>
          <a:ln>
            <a:solidFill>
              <a:srgbClr val="C09795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055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gun1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9728" y="992804"/>
            <a:ext cx="1425681" cy="162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0891" y="993684"/>
            <a:ext cx="1354175" cy="163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gun3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752904" y="984776"/>
            <a:ext cx="1242444" cy="149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12107" y="914942"/>
            <a:ext cx="1482291" cy="159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544834" y="600825"/>
            <a:ext cx="82173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ea typeface="Comic Sans MS" pitchFamily="-106" charset="0"/>
                <a:cs typeface="Comic Sans MS" pitchFamily="-106" charset="0"/>
              </a:rPr>
              <a:t>Breakdown in </a:t>
            </a:r>
            <a:r>
              <a:rPr lang="en-US" b="1" dirty="0">
                <a:ea typeface="Comic Sans MS" pitchFamily="-106" charset="0"/>
                <a:cs typeface="Comic Sans MS" pitchFamily="-106" charset="0"/>
              </a:rPr>
              <a:t>small spaces</a:t>
            </a:r>
            <a:r>
              <a:rPr lang="en-US" dirty="0">
                <a:ea typeface="Comic Sans MS" pitchFamily="-106" charset="0"/>
                <a:cs typeface="Comic Sans MS" pitchFamily="-106" charset="0"/>
              </a:rPr>
              <a:t>, with extremely </a:t>
            </a:r>
            <a:r>
              <a:rPr lang="en-US" b="1" dirty="0">
                <a:ea typeface="Comic Sans MS" pitchFamily="-106" charset="0"/>
                <a:cs typeface="Comic Sans MS" pitchFamily="-106" charset="0"/>
              </a:rPr>
              <a:t>high filling pressures </a:t>
            </a:r>
            <a:r>
              <a:rPr lang="en-US" dirty="0">
                <a:ea typeface="Comic Sans MS" pitchFamily="-106" charset="0"/>
                <a:cs typeface="Comic Sans MS" pitchFamily="-106" charset="0"/>
              </a:rPr>
              <a:t>and </a:t>
            </a:r>
            <a:r>
              <a:rPr lang="en-US" b="1" dirty="0" smtClean="0">
                <a:ea typeface="Comic Sans MS" pitchFamily="-106" charset="0"/>
                <a:cs typeface="Comic Sans MS" pitchFamily="-106" charset="0"/>
              </a:rPr>
              <a:t>10 kV </a:t>
            </a:r>
            <a:r>
              <a:rPr lang="en-US" b="1" dirty="0">
                <a:ea typeface="Comic Sans MS" pitchFamily="-106" charset="0"/>
                <a:cs typeface="Comic Sans MS" pitchFamily="-106" charset="0"/>
              </a:rPr>
              <a:t>voltages  </a:t>
            </a:r>
            <a:endParaRPr lang="en-US" dirty="0">
              <a:ea typeface="Comic Sans MS" pitchFamily="-106" charset="0"/>
              <a:cs typeface="Comic Sans MS" pitchFamily="-10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377" y="2495345"/>
            <a:ext cx="8984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a typeface="Comic Sans MS" pitchFamily="-106" charset="0"/>
                <a:cs typeface="Comic Sans MS" pitchFamily="-106" charset="0"/>
              </a:rPr>
              <a:t>Impulsive formation, </a:t>
            </a:r>
            <a:r>
              <a:rPr lang="en-US" sz="2000" b="1" dirty="0" err="1" smtClean="0">
                <a:solidFill>
                  <a:srgbClr val="CC3467"/>
                </a:solidFill>
                <a:ea typeface="Comic Sans MS" pitchFamily="-106" charset="0"/>
                <a:cs typeface="Comic Sans MS" pitchFamily="-106" charset="0"/>
              </a:rPr>
              <a:t>Spheromak</a:t>
            </a:r>
            <a:r>
              <a:rPr lang="en-US" sz="2000" b="1" dirty="0" smtClean="0">
                <a:solidFill>
                  <a:srgbClr val="CC3467"/>
                </a:solidFill>
                <a:ea typeface="Comic Sans MS" pitchFamily="-106" charset="0"/>
                <a:cs typeface="Comic Sans MS" pitchFamily="-106" charset="0"/>
              </a:rPr>
              <a:t> </a:t>
            </a:r>
            <a:r>
              <a:rPr lang="en-US" sz="2000" dirty="0" smtClean="0">
                <a:ea typeface="Comic Sans MS" pitchFamily="-106" charset="0"/>
                <a:cs typeface="Comic Sans MS" pitchFamily="-106" charset="0"/>
              </a:rPr>
              <a:t>accelerated and </a:t>
            </a:r>
            <a:r>
              <a:rPr lang="en-US" sz="2000" dirty="0">
                <a:ea typeface="Comic Sans MS" pitchFamily="-106" charset="0"/>
                <a:cs typeface="Comic Sans MS" pitchFamily="-106" charset="0"/>
              </a:rPr>
              <a:t>expanded into a </a:t>
            </a:r>
            <a:r>
              <a:rPr lang="en-US" sz="2000" dirty="0">
                <a:solidFill>
                  <a:srgbClr val="C1961F"/>
                </a:solidFill>
                <a:effectLst>
                  <a:outerShdw blurRad="63500" dist="63500" dir="2700000" algn="tl" rotWithShape="0">
                    <a:srgbClr val="000000">
                      <a:alpha val="81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flux </a:t>
            </a:r>
            <a:r>
              <a:rPr lang="en-US" sz="2000" dirty="0" smtClean="0">
                <a:solidFill>
                  <a:srgbClr val="C1961F"/>
                </a:solidFill>
                <a:effectLst>
                  <a:outerShdw blurRad="63500" dist="63500" dir="2700000" algn="tl" rotWithShape="0">
                    <a:srgbClr val="000000">
                      <a:alpha val="81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conserver</a:t>
            </a:r>
            <a:endParaRPr lang="en-US" sz="2000" dirty="0">
              <a:effectLst>
                <a:outerShdw blurRad="63500" dist="63500" dir="2700000" algn="tl" rotWithShape="0">
                  <a:srgbClr val="000000">
                    <a:alpha val="81000"/>
                  </a:srgbClr>
                </a:outerShdw>
              </a:effectLst>
              <a:ea typeface="Comic Sans MS" pitchFamily="-106" charset="0"/>
              <a:cs typeface="Comic Sans MS" pitchFamily="-10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43" y="15984"/>
            <a:ext cx="91329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b="1" kern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PROTO-SPHERA vs </a:t>
            </a:r>
            <a:r>
              <a:rPr lang="fr-FR" sz="2800" b="1" kern="0" dirty="0" smtClean="0">
                <a:solidFill>
                  <a:srgbClr val="339A99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GUN-INJECTED </a:t>
            </a:r>
            <a:r>
              <a:rPr lang="fr-FR" sz="2800" b="1" kern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FLUX-CORE-SPHEROMAKS</a:t>
            </a:r>
            <a:endParaRPr lang="en-US" sz="2800" b="1" kern="0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Times New Roman"/>
              <a:cs typeface="Comic Sans MS"/>
            </a:endParaRPr>
          </a:p>
        </p:txBody>
      </p:sp>
      <p:pic>
        <p:nvPicPr>
          <p:cNvPr id="11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422" y="3521294"/>
            <a:ext cx="2030909" cy="33394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8614641" y="3187597"/>
            <a:ext cx="514804" cy="658204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9403" y="2935897"/>
            <a:ext cx="7481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PROTO-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SPHERA </a:t>
            </a:r>
            <a:r>
              <a:rPr lang="fr-FR" sz="2800" b="1" kern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ISN’T 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ea typeface="Times New Roman"/>
                <a:cs typeface="Comic Sans MS"/>
              </a:rPr>
              <a:t>A </a:t>
            </a:r>
            <a:r>
              <a:rPr lang="fr-FR" sz="2800" b="1" kern="0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FLUX-CORE-</a:t>
            </a:r>
            <a:r>
              <a:rPr lang="fr-FR" sz="2800" b="1" kern="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Times New Roman"/>
                <a:cs typeface="Comic Sans MS"/>
              </a:rPr>
              <a:t>SPHEROMAK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20" y="3551743"/>
            <a:ext cx="2731892" cy="33070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6988210" y="5793489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PROTO-SPHERA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59252" y="5388715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TS-3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10800000">
            <a:off x="28492" y="2954253"/>
            <a:ext cx="9077911" cy="1588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TextBox 17"/>
          <p:cNvSpPr txBox="1"/>
          <p:nvPr/>
        </p:nvSpPr>
        <p:spPr>
          <a:xfrm>
            <a:off x="2204549" y="3452846"/>
            <a:ext cx="4747338" cy="26920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 eaLnBrk="0" hangingPunct="0">
              <a:defRPr/>
            </a:pPr>
            <a:r>
              <a:rPr lang="en-US" sz="2000" b="1" kern="0" dirty="0" smtClean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</a:t>
            </a:r>
            <a:r>
              <a:rPr lang="en-US" sz="2000" kern="0" dirty="0" smtClean="0">
                <a:solidFill>
                  <a:srgbClr val="000000"/>
                </a:solidFill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Designed for 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Tokamak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-like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field-line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Comic Sans MS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rotational </a:t>
            </a: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trasform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(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0 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≥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Comic Sans MS"/>
              </a:rPr>
              <a:t>,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q</a:t>
            </a:r>
            <a:r>
              <a:rPr kumimoji="0" lang="en-US" sz="2000" b="1" i="0" u="none" strike="noStrike" kern="0" cap="none" spc="0" normalizeH="0" baseline="-25000" noProof="0" dirty="0" err="1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edge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latin typeface="Times"/>
                <a:cs typeface="Times"/>
              </a:rPr>
              <a:t>~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  <a:cs typeface="Comic Sans MS"/>
              </a:rPr>
              <a:t>  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omic Sans MS"/>
              </a:rPr>
              <a:t>)</a:t>
            </a:r>
          </a:p>
          <a:p>
            <a:pPr lvl="0" defTabSz="914400" eaLnBrk="0" hangingPunct="0"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aspect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ratio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= R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≥ 1.2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lvl="0" defTabSz="914400" eaLnBrk="0" hangingPunct="0"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elongation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k = b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/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a </a:t>
            </a:r>
            <a:r>
              <a:rPr lang="en-US" sz="2000" b="1" kern="0" dirty="0" smtClean="0">
                <a:solidFill>
                  <a:srgbClr val="FF03BA"/>
                </a:solidFill>
                <a:latin typeface="Times"/>
                <a:cs typeface="Times"/>
              </a:rPr>
              <a:t>~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3BA"/>
                </a:solidFill>
                <a:effectLst/>
                <a:uLnTx/>
                <a:uFillTx/>
              </a:rPr>
              <a:t>2.3</a:t>
            </a:r>
          </a:p>
          <a:p>
            <a:pPr lvl="0" defTabSz="914400" eaLnBrk="0" hangingPunct="0">
              <a:lnSpc>
                <a:spcPct val="120000"/>
              </a:lnSpc>
              <a:defRPr/>
            </a:pPr>
            <a:endParaRPr lang="en-US" sz="800" b="1" kern="0" dirty="0">
              <a:solidFill>
                <a:srgbClr val="000000"/>
              </a:solidFill>
              <a:ea typeface="Comic Sans MS" pitchFamily="-106" charset="0"/>
              <a:cs typeface="Comic Sans MS" pitchFamily="-106" charset="0"/>
            </a:endParaRPr>
          </a:p>
          <a:p>
            <a:pPr lvl="0" defTabSz="914400" eaLnBrk="0" hangingPunct="0">
              <a:lnSpc>
                <a:spcPct val="120000"/>
              </a:lnSpc>
              <a:defRPr/>
            </a:pPr>
            <a:r>
              <a:rPr lang="en-US" sz="2000" b="1" kern="0" dirty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 </a:t>
            </a:r>
            <a:r>
              <a:rPr lang="en-US" sz="2000" b="1" kern="0" dirty="0">
                <a:solidFill>
                  <a:srgbClr val="AA8888"/>
                </a:solidFill>
                <a:ea typeface="Comic Sans MS" pitchFamily="-106" charset="0"/>
                <a:cs typeface="Comic Sans MS" pitchFamily="-106" charset="0"/>
              </a:rPr>
              <a:t>Plasma </a:t>
            </a:r>
            <a:r>
              <a:rPr lang="en-US" sz="2000" b="1" kern="0" dirty="0" err="1">
                <a:solidFill>
                  <a:srgbClr val="AA8888"/>
                </a:solidFill>
                <a:ea typeface="Comic Sans MS" pitchFamily="-106" charset="0"/>
                <a:cs typeface="Comic Sans MS" pitchFamily="-106" charset="0"/>
              </a:rPr>
              <a:t>Centerpost</a:t>
            </a:r>
            <a:r>
              <a:rPr lang="en-US" sz="2000" b="1" kern="0" dirty="0">
                <a:solidFill>
                  <a:srgbClr val="AA8888"/>
                </a:solidFill>
                <a:ea typeface="Comic Sans MS" pitchFamily="-106" charset="0"/>
                <a:cs typeface="Comic Sans MS" pitchFamily="-106" charset="0"/>
              </a:rPr>
              <a:t> </a:t>
            </a:r>
            <a:r>
              <a:rPr lang="en-US" sz="2000" b="1" kern="0" dirty="0">
                <a:solidFill>
                  <a:srgbClr val="AA8888"/>
                </a:solidFill>
                <a:cs typeface="Comic Sans MS"/>
              </a:rPr>
              <a:t>in front of </a:t>
            </a:r>
          </a:p>
          <a:p>
            <a:pPr lvl="0" defTabSz="914400" eaLnBrk="0" hangingPunct="0">
              <a:lnSpc>
                <a:spcPct val="120000"/>
              </a:lnSpc>
              <a:defRPr/>
            </a:pPr>
            <a:r>
              <a:rPr lang="en-US" sz="2000" b="1" kern="0" dirty="0">
                <a:solidFill>
                  <a:srgbClr val="AA8888"/>
                </a:solidFill>
                <a:cs typeface="Comic Sans MS"/>
              </a:rPr>
              <a:t>   electrodes is mushroom-shaped </a:t>
            </a:r>
          </a:p>
          <a:p>
            <a:pPr lvl="0" defTabSz="914400" eaLnBrk="0" hangingPunct="0">
              <a:defRPr/>
            </a:pPr>
            <a:endParaRPr lang="en-US" sz="800" b="1" kern="0" dirty="0">
              <a:solidFill>
                <a:srgbClr val="AA8888"/>
              </a:solidFill>
              <a:ea typeface="Comic Sans MS" pitchFamily="-106" charset="0"/>
              <a:cs typeface="Comic Sans MS"/>
            </a:endParaRPr>
          </a:p>
          <a:p>
            <a:pPr defTabSz="914400" eaLnBrk="0" hangingPunct="0">
              <a:lnSpc>
                <a:spcPct val="120000"/>
              </a:lnSpc>
              <a:defRPr/>
            </a:pPr>
            <a:r>
              <a:rPr lang="en-US" sz="2000" b="1" kern="0" dirty="0">
                <a:solidFill>
                  <a:srgbClr val="FB04D2"/>
                </a:solidFill>
                <a:ea typeface="Comic Sans MS" pitchFamily="-106" charset="0"/>
                <a:cs typeface="Comic Sans MS" pitchFamily="-106" charset="0"/>
              </a:rPr>
              <a:t>• </a:t>
            </a:r>
            <a:r>
              <a:rPr lang="en-US" sz="2000" b="1" kern="0" dirty="0">
                <a:solidFill>
                  <a:srgbClr val="FF03BA"/>
                </a:solidFill>
                <a:ea typeface="Comic Sans MS" pitchFamily="-106" charset="0"/>
                <a:cs typeface="Comic Sans MS" pitchFamily="-106" charset="0"/>
              </a:rPr>
              <a:t>At low voltage </a:t>
            </a:r>
            <a:r>
              <a:rPr lang="en-US" sz="2000" b="1" kern="0" dirty="0">
                <a:solidFill>
                  <a:sysClr val="windowText" lastClr="000000"/>
                </a:solidFill>
                <a:ea typeface="Comic Sans MS" pitchFamily="-106" charset="0"/>
                <a:cs typeface="Comic Sans MS" pitchFamily="-106" charset="0"/>
              </a:rPr>
              <a:t>(&lt;&lt; 1 kV), inside big </a:t>
            </a:r>
            <a:r>
              <a:rPr lang="en-US" sz="2000" b="1" kern="0" dirty="0" smtClean="0">
                <a:solidFill>
                  <a:sysClr val="windowText" lastClr="000000"/>
                </a:solidFill>
                <a:ea typeface="Comic Sans MS" pitchFamily="-106" charset="0"/>
                <a:cs typeface="Comic Sans MS" pitchFamily="-106" charset="0"/>
              </a:rPr>
              <a:t>vessel</a:t>
            </a:r>
            <a:endParaRPr lang="en-US" sz="2000" b="1" kern="0" dirty="0">
              <a:solidFill>
                <a:srgbClr val="FB04D2"/>
              </a:solidFill>
              <a:ea typeface="Comic Sans MS" pitchFamily="-106" charset="0"/>
              <a:cs typeface="Comic Sans MS" pitchFamily="-10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2219743" y="6240122"/>
            <a:ext cx="387211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• </a:t>
            </a:r>
            <a:r>
              <a:rPr lang="en-US" b="1" u="sng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PROTO-SPHERA static </a:t>
            </a:r>
            <a:r>
              <a:rPr lang="en-US" b="1" u="sng" kern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Comic Sans MS" pitchFamily="-106" charset="0"/>
                <a:cs typeface="Comic Sans MS" pitchFamily="-106" charset="0"/>
              </a:rPr>
              <a:t>formation</a:t>
            </a:r>
            <a:endParaRPr lang="en-US" b="1" u="sng" kern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Comic Sans MS" pitchFamily="-106" charset="0"/>
              <a:cs typeface="Comic Sans MS" pitchFamily="-10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49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081" y="35747"/>
            <a:ext cx="2597007" cy="385156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7" y="1877073"/>
            <a:ext cx="6152246" cy="20838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8603" y="1507740"/>
            <a:ext cx="4416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F22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Axisymmetric simulation of Torus formation</a:t>
            </a:r>
            <a:endParaRPr lang="en-US" b="1" dirty="0">
              <a:solidFill>
                <a:srgbClr val="DF22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0366" y="4074747"/>
            <a:ext cx="48610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Non-axisymmetric </a:t>
            </a:r>
            <a:r>
              <a:rPr lang="en-US" b="1" dirty="0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simulation </a:t>
            </a:r>
            <a:r>
              <a:rPr lang="en-US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of </a:t>
            </a:r>
            <a:r>
              <a:rPr lang="en-US" b="1" dirty="0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Torus formation</a:t>
            </a:r>
          </a:p>
          <a:p>
            <a:pPr algn="ctr"/>
            <a:r>
              <a:rPr lang="en-US" sz="1200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Resistive MHD simulations </a:t>
            </a:r>
            <a:r>
              <a:rPr lang="en-US" sz="1200" b="1" dirty="0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by </a:t>
            </a:r>
            <a:r>
              <a:rPr lang="en-US" sz="1200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Ricardo </a:t>
            </a:r>
            <a:r>
              <a:rPr lang="en-US" sz="1200" b="1" dirty="0" err="1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Farengo</a:t>
            </a:r>
            <a:r>
              <a:rPr lang="en-US" sz="1200" b="1" dirty="0" smtClean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 (</a:t>
            </a:r>
            <a:r>
              <a:rPr lang="en-US" sz="1200" b="1" dirty="0">
                <a:solidFill>
                  <a:srgbClr val="2A71ED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ISTW2008-Frascati)</a:t>
            </a:r>
          </a:p>
          <a:p>
            <a:endParaRPr lang="en-US" b="1" dirty="0">
              <a:solidFill>
                <a:srgbClr val="2A71ED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087" y="6497360"/>
            <a:ext cx="7506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2A71ED"/>
                </a:solidFill>
              </a:rPr>
              <a:t>Formation time scale (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 err="1">
                <a:solidFill>
                  <a:srgbClr val="2A71ED"/>
                </a:solidFill>
              </a:rPr>
              <a:t>Alfvén</a:t>
            </a:r>
            <a:r>
              <a:rPr lang="en-US" sz="1050" b="1" dirty="0">
                <a:solidFill>
                  <a:srgbClr val="2A71ED"/>
                </a:solidFill>
              </a:rPr>
              <a:t>•</a:t>
            </a:r>
            <a:r>
              <a:rPr lang="el-GR" sz="1600" b="1" dirty="0">
                <a:solidFill>
                  <a:srgbClr val="2A71ED"/>
                </a:solidFill>
              </a:rPr>
              <a:t>τ</a:t>
            </a:r>
            <a:r>
              <a:rPr lang="en-US" sz="1600" b="1" baseline="-25000" dirty="0">
                <a:solidFill>
                  <a:srgbClr val="2A71ED"/>
                </a:solidFill>
              </a:rPr>
              <a:t>Resist</a:t>
            </a:r>
            <a:r>
              <a:rPr lang="en-US" sz="1600" b="1" dirty="0">
                <a:solidFill>
                  <a:srgbClr val="2A71ED"/>
                </a:solidFill>
              </a:rPr>
              <a:t>)</a:t>
            </a:r>
            <a:r>
              <a:rPr lang="en-US" sz="1600" b="1" baseline="30000" dirty="0">
                <a:solidFill>
                  <a:srgbClr val="2A71ED"/>
                </a:solidFill>
              </a:rPr>
              <a:t>1/</a:t>
            </a:r>
            <a:r>
              <a:rPr lang="en-US" sz="1600" b="1" baseline="30000" dirty="0" smtClean="0">
                <a:solidFill>
                  <a:srgbClr val="2A71ED"/>
                </a:solidFill>
              </a:rPr>
              <a:t>2  </a:t>
            </a:r>
            <a:r>
              <a:rPr lang="en-US" sz="1600" b="1" dirty="0" smtClean="0">
                <a:solidFill>
                  <a:srgbClr val="2A71ED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2A71ED"/>
                </a:solidFill>
                <a:cs typeface="Times New Roman"/>
              </a:rPr>
              <a:t>0.6 </a:t>
            </a:r>
            <a:r>
              <a:rPr lang="en-US" sz="1600" b="1" dirty="0" err="1" smtClean="0">
                <a:solidFill>
                  <a:srgbClr val="2A71ED"/>
                </a:solidFill>
                <a:cs typeface="Times New Roman"/>
              </a:rPr>
              <a:t>ms</a:t>
            </a:r>
            <a:r>
              <a:rPr lang="en-US" sz="1600" b="1" dirty="0" smtClean="0">
                <a:cs typeface="Times New Roman"/>
              </a:rPr>
              <a:t> (</a:t>
            </a:r>
            <a:r>
              <a:rPr lang="el-GR" sz="1600" b="1" dirty="0" smtClean="0"/>
              <a:t>τ</a:t>
            </a:r>
            <a:r>
              <a:rPr lang="en-US" sz="1600" b="1" baseline="-25000" dirty="0" err="1" smtClean="0"/>
              <a:t>Alfvén</a:t>
            </a:r>
            <a:r>
              <a:rPr lang="en-US" sz="1600" b="1" dirty="0" smtClean="0"/>
              <a:t> </a:t>
            </a:r>
            <a:r>
              <a:rPr lang="en-US" sz="1600" b="1" dirty="0" smtClean="0">
                <a:latin typeface="Times New Roman"/>
                <a:cs typeface="Times New Roman"/>
              </a:rPr>
              <a:t>~</a:t>
            </a:r>
            <a:r>
              <a:rPr lang="en-US" sz="1600" b="1" dirty="0" smtClean="0"/>
              <a:t> </a:t>
            </a:r>
            <a:r>
              <a:rPr lang="en-US" sz="1600" b="1" dirty="0"/>
              <a:t>0.5 </a:t>
            </a:r>
            <a:r>
              <a:rPr lang="el-GR" sz="1600" b="1" dirty="0" smtClean="0"/>
              <a:t>μ</a:t>
            </a:r>
            <a:r>
              <a:rPr lang="en-US" sz="1600" b="1" dirty="0" smtClean="0"/>
              <a:t>s, </a:t>
            </a:r>
            <a:r>
              <a:rPr lang="el-GR" sz="1600" b="1" dirty="0" smtClean="0"/>
              <a:t>τ</a:t>
            </a:r>
            <a:r>
              <a:rPr lang="en-US" sz="1600" b="1" baseline="-25000" dirty="0" smtClean="0"/>
              <a:t>Resist </a:t>
            </a:r>
            <a:r>
              <a:rPr lang="en-US" sz="1600" b="1" dirty="0" smtClean="0">
                <a:latin typeface="Times New Roman"/>
                <a:cs typeface="Times New Roman"/>
              </a:rPr>
              <a:t>~</a:t>
            </a:r>
            <a:r>
              <a:rPr lang="en-US" sz="1600" b="1" dirty="0" smtClean="0"/>
              <a:t> </a:t>
            </a:r>
            <a:r>
              <a:rPr lang="en-US" sz="1600" b="1" dirty="0"/>
              <a:t>70 </a:t>
            </a:r>
            <a:r>
              <a:rPr lang="en-US" sz="1600" b="1" dirty="0" err="1" smtClean="0"/>
              <a:t>ms</a:t>
            </a:r>
            <a:r>
              <a:rPr lang="en-US" sz="1600" b="1" dirty="0" smtClean="0"/>
              <a:t>)</a:t>
            </a:r>
            <a:endParaRPr lang="en-US" sz="1600" b="1" dirty="0"/>
          </a:p>
        </p:txBody>
      </p:sp>
      <p:sp>
        <p:nvSpPr>
          <p:cNvPr id="3" name="Rectangle 2"/>
          <p:cNvSpPr/>
          <p:nvPr/>
        </p:nvSpPr>
        <p:spPr>
          <a:xfrm>
            <a:off x="650394" y="23556"/>
            <a:ext cx="5128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PROTO-</a:t>
            </a:r>
            <a:r>
              <a:rPr lang="en-US" sz="2800" b="1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SPHERA </a:t>
            </a:r>
            <a:r>
              <a:rPr lang="en-US" sz="2800" b="1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Torus formation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: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046860" y="551433"/>
            <a:ext cx="4601296" cy="9943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err="1" smtClean="0">
                <a:solidFill>
                  <a:srgbClr val="9D8686"/>
                </a:solidFill>
              </a:rPr>
              <a:t>Centerpost</a:t>
            </a:r>
            <a:r>
              <a:rPr lang="en-US" sz="2000" b="1" dirty="0" smtClean="0">
                <a:solidFill>
                  <a:srgbClr val="9D8686"/>
                </a:solidFill>
              </a:rPr>
              <a:t> current		</a:t>
            </a:r>
            <a:r>
              <a:rPr lang="en-US" sz="2000" b="1" dirty="0" err="1" smtClean="0">
                <a:solidFill>
                  <a:srgbClr val="9D8686"/>
                </a:solidFill>
              </a:rPr>
              <a:t>I</a:t>
            </a:r>
            <a:r>
              <a:rPr lang="en-US" sz="2000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sz="2000" b="1" dirty="0" smtClean="0">
                <a:solidFill>
                  <a:srgbClr val="9D8686"/>
                </a:solidFill>
              </a:rPr>
              <a:t>=  60 kA</a:t>
            </a:r>
          </a:p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smtClean="0">
                <a:solidFill>
                  <a:srgbClr val="E729AD"/>
                </a:solidFill>
              </a:rPr>
              <a:t>ST </a:t>
            </a:r>
            <a:r>
              <a:rPr lang="en-US" sz="2000" b="1" dirty="0" err="1" smtClean="0">
                <a:solidFill>
                  <a:srgbClr val="E729AD"/>
                </a:solidFill>
              </a:rPr>
              <a:t>toroidal</a:t>
            </a:r>
            <a:r>
              <a:rPr lang="en-US" sz="2000" b="1" dirty="0" smtClean="0">
                <a:solidFill>
                  <a:srgbClr val="E729AD"/>
                </a:solidFill>
              </a:rPr>
              <a:t> current		I</a:t>
            </a:r>
            <a:r>
              <a:rPr lang="en-US" sz="2000" b="1" baseline="-25000" dirty="0" smtClean="0">
                <a:solidFill>
                  <a:srgbClr val="E729AD"/>
                </a:solidFill>
              </a:rPr>
              <a:t>ST</a:t>
            </a:r>
            <a:r>
              <a:rPr lang="en-US" sz="2000" b="1" dirty="0" smtClean="0">
                <a:solidFill>
                  <a:srgbClr val="E729AD"/>
                </a:solidFill>
              </a:rPr>
              <a:t>= 240 kA</a:t>
            </a:r>
          </a:p>
          <a:p>
            <a:pPr marL="0" indent="0" eaLnBrk="0" hangingPunct="0">
              <a:spcBef>
                <a:spcPts val="0"/>
              </a:spcBef>
              <a:buFont typeface="Arial"/>
              <a:buNone/>
            </a:pPr>
            <a:r>
              <a:rPr lang="en-US" sz="2000" b="1" dirty="0" smtClean="0">
                <a:solidFill>
                  <a:prstClr val="black"/>
                </a:solidFill>
              </a:rPr>
              <a:t>ST diameter		        	2R</a:t>
            </a:r>
            <a:r>
              <a:rPr lang="en-US" sz="2000" b="1" baseline="-25000" dirty="0" smtClean="0">
                <a:solidFill>
                  <a:prstClr val="black"/>
                </a:solidFill>
              </a:rPr>
              <a:t>sph</a:t>
            </a:r>
            <a:r>
              <a:rPr lang="en-US" sz="2000" b="1" dirty="0" smtClean="0">
                <a:solidFill>
                  <a:prstClr val="black"/>
                </a:solidFill>
              </a:rPr>
              <a:t>= 0.7 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61" y="4567547"/>
            <a:ext cx="1127270" cy="19190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977" y="4593615"/>
            <a:ext cx="1082729" cy="1958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6537" y="4630814"/>
            <a:ext cx="1138048" cy="1926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5966" y="4690489"/>
            <a:ext cx="1155385" cy="18326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52598" y="4378151"/>
            <a:ext cx="3069316" cy="120032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en-US" b="1" dirty="0" smtClean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r>
              <a:rPr lang="en-US" sz="2400" b="1" dirty="0" smtClean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2018 Experiments </a:t>
            </a:r>
          </a:p>
          <a:p>
            <a:pPr algn="r"/>
            <a:r>
              <a:rPr lang="en-US" sz="2400" b="1" dirty="0" smtClean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show that </a:t>
            </a:r>
            <a:r>
              <a:rPr lang="en-US" sz="2400" b="1" u="sng" dirty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Torus</a:t>
            </a:r>
            <a:r>
              <a:rPr lang="en-US" sz="2400" b="1" u="sng" dirty="0" smtClean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forms </a:t>
            </a:r>
          </a:p>
          <a:p>
            <a:pPr algn="r"/>
            <a:r>
              <a:rPr lang="en-US" sz="2400" b="1" u="sng" dirty="0" smtClean="0">
                <a:ln w="11430"/>
                <a:solidFill>
                  <a:srgbClr val="D9330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with static B field !</a:t>
            </a:r>
            <a:endParaRPr lang="en-US" sz="2400" b="1" u="sng" dirty="0">
              <a:ln w="11430"/>
              <a:solidFill>
                <a:srgbClr val="D9330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95268" y="5694380"/>
            <a:ext cx="726632" cy="87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81846" y="5636266"/>
            <a:ext cx="848109" cy="9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Connector 21"/>
          <p:cNvCxnSpPr/>
          <p:nvPr/>
        </p:nvCxnSpPr>
        <p:spPr>
          <a:xfrm>
            <a:off x="7595268" y="5687392"/>
            <a:ext cx="1435828" cy="799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653605" y="6505836"/>
            <a:ext cx="1289147" cy="30777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1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 </a:t>
            </a:r>
            <a:r>
              <a:rPr lang="en-US" sz="1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Spheromak</a:t>
            </a:r>
            <a:endParaRPr lang="en-US" sz="1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7595268" y="5694380"/>
            <a:ext cx="1468957" cy="877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939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9781" y="1815114"/>
            <a:ext cx="1574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44" y="1703196"/>
            <a:ext cx="21209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1991819" y="2062110"/>
            <a:ext cx="18709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i="1" u="none" dirty="0" smtClean="0">
                <a:latin typeface="Calibri"/>
                <a:cs typeface="Calibri"/>
              </a:rPr>
              <a:t>a hairy torus</a:t>
            </a:r>
          </a:p>
          <a:p>
            <a:r>
              <a:rPr lang="en-US" sz="2000" b="1" i="1" dirty="0" smtClean="0">
                <a:latin typeface="Calibri"/>
                <a:cs typeface="Calibri"/>
              </a:rPr>
              <a:t>can be combed</a:t>
            </a:r>
            <a:r>
              <a:rPr lang="en-US" sz="2000" b="1" i="1" u="none" dirty="0" smtClean="0">
                <a:latin typeface="Calibri"/>
                <a:cs typeface="Calibri"/>
              </a:rPr>
              <a:t> 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065" y="1168399"/>
            <a:ext cx="2824934" cy="5670565"/>
          </a:xfrm>
          <a:prstGeom prst="rect">
            <a:avLst/>
          </a:prstGeom>
        </p:spPr>
      </p:pic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4889428" y="2080501"/>
            <a:ext cx="17972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i="1" dirty="0" smtClean="0">
                <a:latin typeface="Calibri"/>
                <a:cs typeface="Calibri"/>
              </a:rPr>
              <a:t>a hairy s</a:t>
            </a:r>
            <a:r>
              <a:rPr lang="en-US" sz="2000" b="1" i="1" dirty="0" smtClean="0">
                <a:cs typeface="Calibri"/>
              </a:rPr>
              <a:t>phere </a:t>
            </a:r>
            <a:r>
              <a:rPr lang="en-US" sz="2000" b="1" i="1" u="none" dirty="0" smtClean="0">
                <a:latin typeface="Calibri"/>
                <a:cs typeface="Calibri"/>
              </a:rPr>
              <a:t>cannot!</a:t>
            </a:r>
            <a:endParaRPr lang="en-US" sz="2000" b="1" i="1" u="none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817" y="3197662"/>
            <a:ext cx="6886631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Predominantly one of the “</a:t>
            </a:r>
            <a:r>
              <a:rPr lang="en-US" sz="2400" b="1" i="1" dirty="0" smtClean="0">
                <a:latin typeface="Calibri"/>
                <a:cs typeface="Calibri"/>
              </a:rPr>
              <a:t>tufts</a:t>
            </a:r>
            <a:r>
              <a:rPr lang="en-US" sz="2400" dirty="0" smtClean="0">
                <a:latin typeface="Calibri"/>
                <a:cs typeface="Calibri"/>
              </a:rPr>
              <a:t>”  of the sphere: </a:t>
            </a:r>
          </a:p>
          <a:p>
            <a:r>
              <a:rPr lang="en-US" sz="2400" b="1" dirty="0" smtClean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expels charged </a:t>
            </a:r>
            <a:r>
              <a:rPr lang="en-US" sz="2400" b="1" dirty="0">
                <a:solidFill>
                  <a:srgbClr val="2FB9D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华文细黑"/>
                <a:cs typeface="华文细黑"/>
              </a:rPr>
              <a:t>fusion products </a:t>
            </a:r>
            <a:endParaRPr lang="en-US" sz="2400" b="1" dirty="0" smtClean="0">
              <a:solidFill>
                <a:srgbClr val="2FB9D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细黑"/>
              <a:cs typeface="华文细黑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SPACE-THRUSTER forerunner?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13" y="4499556"/>
            <a:ext cx="1609589" cy="232381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0800000">
            <a:off x="1837508" y="4499556"/>
            <a:ext cx="3763700" cy="209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837508" y="6460503"/>
            <a:ext cx="5274138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2FB9D5"/>
                </a:solidFill>
              </a:rPr>
              <a:t>Nozzle observed in PROTO-SPHERA experiment (2015)</a:t>
            </a:r>
            <a:endParaRPr lang="en-US" dirty="0">
              <a:solidFill>
                <a:srgbClr val="2FB9D5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6150" y="952308"/>
            <a:ext cx="7846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b="1" i="1" u="none" dirty="0" smtClean="0">
                <a:solidFill>
                  <a:srgbClr val="05508F"/>
                </a:solidFill>
                <a:latin typeface="Calibri" charset="0"/>
              </a:rPr>
              <a:t>Poincare’ </a:t>
            </a:r>
            <a:r>
              <a:rPr lang="en-US" altLang="ja-JP" sz="2000" u="none" dirty="0" smtClean="0">
                <a:solidFill>
                  <a:srgbClr val="05508F"/>
                </a:solidFill>
                <a:latin typeface="Calibri" charset="0"/>
              </a:rPr>
              <a:t>“</a:t>
            </a:r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Hairy-ball theorem</a:t>
            </a:r>
            <a:r>
              <a:rPr lang="en-US" altLang="ja-JP" sz="2000" b="1" i="1" u="none" dirty="0" smtClean="0">
                <a:solidFill>
                  <a:srgbClr val="05508F"/>
                </a:solidFill>
                <a:latin typeface="Calibri" charset="0"/>
              </a:rPr>
              <a:t>”</a:t>
            </a:r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: no continuous field tangent to a sphere</a:t>
            </a:r>
          </a:p>
          <a:p>
            <a:r>
              <a:rPr lang="en-US" sz="2000" b="1" i="1" u="none" dirty="0" smtClean="0">
                <a:solidFill>
                  <a:srgbClr val="05508F"/>
                </a:solidFill>
                <a:latin typeface="Calibri" charset="0"/>
              </a:rPr>
              <a:t>unless there is at least upon one point                and  </a:t>
            </a:r>
            <a:endParaRPr lang="en-US" sz="2000" u="none" dirty="0">
              <a:solidFill>
                <a:srgbClr val="05508F"/>
              </a:solidFill>
              <a:latin typeface="Calibri" charset="0"/>
            </a:endParaRPr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383114"/>
              </p:ext>
            </p:extLst>
          </p:nvPr>
        </p:nvGraphicFramePr>
        <p:xfrm>
          <a:off x="4298274" y="1250417"/>
          <a:ext cx="6794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5" name="Equation" r:id="rId8" imgW="355600" imgH="177800" progId="Equation.DSMT4">
                  <p:embed/>
                </p:oleObj>
              </mc:Choice>
              <mc:Fallback>
                <p:oleObj name="Equation" r:id="rId8" imgW="355600" imgH="177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274" y="1250417"/>
                        <a:ext cx="6794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524803"/>
              </p:ext>
            </p:extLst>
          </p:nvPr>
        </p:nvGraphicFramePr>
        <p:xfrm>
          <a:off x="5674636" y="1249590"/>
          <a:ext cx="7826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6" name="Equation" r:id="rId10" imgW="406400" imgH="215900" progId="Equation.DSMT4">
                  <p:embed/>
                </p:oleObj>
              </mc:Choice>
              <mc:Fallback>
                <p:oleObj name="Equation" r:id="rId10" imgW="4064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4636" y="1249590"/>
                        <a:ext cx="78263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3131" y="80770"/>
            <a:ext cx="91108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Last Confinement surface can be a sphere, but contains Tori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4044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5144" y="1294186"/>
            <a:ext cx="88658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List of contributors:</a:t>
            </a:r>
          </a:p>
          <a:p>
            <a:endParaRPr lang="en-US" dirty="0"/>
          </a:p>
          <a:p>
            <a:r>
              <a:rPr lang="en-US" dirty="0"/>
              <a:t>Paolo </a:t>
            </a:r>
            <a:r>
              <a:rPr lang="en-US" dirty="0" err="1"/>
              <a:t>Micozzi</a:t>
            </a:r>
            <a:r>
              <a:rPr lang="en-US" dirty="0"/>
              <a:t>, </a:t>
            </a:r>
            <a:r>
              <a:rPr lang="en-US" dirty="0" err="1" smtClean="0"/>
              <a:t>Fabrizio</a:t>
            </a:r>
            <a:r>
              <a:rPr lang="en-US" dirty="0" smtClean="0"/>
              <a:t> </a:t>
            </a:r>
            <a:r>
              <a:rPr lang="en-US" dirty="0" err="1"/>
              <a:t>Andreoli</a:t>
            </a:r>
            <a:r>
              <a:rPr lang="en-US" dirty="0"/>
              <a:t>, </a:t>
            </a:r>
            <a:r>
              <a:rPr lang="en-US" dirty="0" err="1"/>
              <a:t>Gerarda</a:t>
            </a:r>
            <a:r>
              <a:rPr lang="en-US" dirty="0"/>
              <a:t> </a:t>
            </a:r>
            <a:r>
              <a:rPr lang="en-US" dirty="0" err="1"/>
              <a:t>Apruzzese</a:t>
            </a:r>
            <a:r>
              <a:rPr lang="en-US" dirty="0"/>
              <a:t>, Luca </a:t>
            </a:r>
            <a:r>
              <a:rPr lang="en-US" dirty="0" err="1"/>
              <a:t>Boncagni</a:t>
            </a:r>
            <a:r>
              <a:rPr lang="en-US" dirty="0"/>
              <a:t>, Paolo </a:t>
            </a:r>
            <a:r>
              <a:rPr lang="en-US" dirty="0" err="1" smtClean="0"/>
              <a:t>Buratti</a:t>
            </a:r>
            <a:r>
              <a:rPr lang="en-US" dirty="0" smtClean="0"/>
              <a:t>, </a:t>
            </a:r>
          </a:p>
          <a:p>
            <a:r>
              <a:rPr lang="en-US" dirty="0" smtClean="0"/>
              <a:t>Fabio </a:t>
            </a:r>
            <a:r>
              <a:rPr lang="en-US" dirty="0" err="1" smtClean="0"/>
              <a:t>Crescenzi</a:t>
            </a:r>
            <a:r>
              <a:rPr lang="en-US" dirty="0" smtClean="0"/>
              <a:t>, Giuseppe </a:t>
            </a:r>
            <a:r>
              <a:rPr lang="en-US" dirty="0" err="1"/>
              <a:t>Galatola</a:t>
            </a:r>
            <a:r>
              <a:rPr lang="en-US" dirty="0"/>
              <a:t> </a:t>
            </a:r>
            <a:r>
              <a:rPr lang="en-US" dirty="0" err="1"/>
              <a:t>Teka</a:t>
            </a:r>
            <a:r>
              <a:rPr lang="en-US" dirty="0"/>
              <a:t> , </a:t>
            </a:r>
            <a:r>
              <a:rPr lang="en-US" dirty="0" err="1"/>
              <a:t>Edmondo</a:t>
            </a:r>
            <a:r>
              <a:rPr lang="en-US" dirty="0"/>
              <a:t> </a:t>
            </a:r>
            <a:r>
              <a:rPr lang="en-US" dirty="0" err="1"/>
              <a:t>Giovannozzi</a:t>
            </a:r>
            <a:r>
              <a:rPr lang="en-US" dirty="0"/>
              <a:t>, Andrea Luigi </a:t>
            </a:r>
            <a:r>
              <a:rPr lang="en-US" dirty="0" err="1"/>
              <a:t>Grosso</a:t>
            </a:r>
            <a:r>
              <a:rPr lang="en-US" dirty="0"/>
              <a:t>, </a:t>
            </a:r>
            <a:r>
              <a:rPr lang="en-US" dirty="0" err="1"/>
              <a:t>Matteo</a:t>
            </a:r>
            <a:r>
              <a:rPr lang="en-US" dirty="0"/>
              <a:t> </a:t>
            </a:r>
            <a:r>
              <a:rPr lang="en-US" dirty="0" err="1"/>
              <a:t>Iafrati</a:t>
            </a:r>
            <a:r>
              <a:rPr lang="en-US" dirty="0"/>
              <a:t>, Alessandro </a:t>
            </a:r>
            <a:r>
              <a:rPr lang="en-US" dirty="0" err="1" smtClean="0"/>
              <a:t>Lampasi</a:t>
            </a:r>
            <a:r>
              <a:rPr lang="en-US" dirty="0" smtClean="0"/>
              <a:t>, </a:t>
            </a:r>
            <a:r>
              <a:rPr lang="en-US" dirty="0" err="1"/>
              <a:t>Violeta</a:t>
            </a:r>
            <a:r>
              <a:rPr lang="en-US" dirty="0"/>
              <a:t> </a:t>
            </a:r>
            <a:r>
              <a:rPr lang="en-US" dirty="0" err="1"/>
              <a:t>Lazic</a:t>
            </a:r>
            <a:r>
              <a:rPr lang="en-US" dirty="0"/>
              <a:t> , Valerio </a:t>
            </a:r>
            <a:r>
              <a:rPr lang="en-US" dirty="0" err="1"/>
              <a:t>Piergotti</a:t>
            </a:r>
            <a:r>
              <a:rPr lang="en-US" dirty="0"/>
              <a:t>, Mario </a:t>
            </a:r>
            <a:r>
              <a:rPr lang="en-US" dirty="0" err="1"/>
              <a:t>Pillon</a:t>
            </a:r>
            <a:r>
              <a:rPr lang="en-US" dirty="0"/>
              <a:t>,</a:t>
            </a:r>
          </a:p>
          <a:p>
            <a:r>
              <a:rPr lang="en-US" dirty="0" err="1"/>
              <a:t>Selanna</a:t>
            </a:r>
            <a:r>
              <a:rPr lang="en-US" dirty="0"/>
              <a:t> </a:t>
            </a:r>
            <a:r>
              <a:rPr lang="en-US" dirty="0" err="1"/>
              <a:t>Roccella</a:t>
            </a:r>
            <a:r>
              <a:rPr lang="en-US" dirty="0"/>
              <a:t>, </a:t>
            </a:r>
            <a:r>
              <a:rPr lang="en-US" dirty="0" err="1"/>
              <a:t>Giuliano</a:t>
            </a:r>
            <a:r>
              <a:rPr lang="en-US" dirty="0"/>
              <a:t> </a:t>
            </a:r>
            <a:r>
              <a:rPr lang="en-US" dirty="0" err="1"/>
              <a:t>Rocchi</a:t>
            </a:r>
            <a:r>
              <a:rPr lang="en-US" dirty="0"/>
              <a:t>, Alessandro </a:t>
            </a:r>
            <a:r>
              <a:rPr lang="en-US" dirty="0" err="1" smtClean="0"/>
              <a:t>Sibio</a:t>
            </a:r>
            <a:r>
              <a:rPr lang="en-US" dirty="0" smtClean="0"/>
              <a:t>, </a:t>
            </a:r>
            <a:r>
              <a:rPr lang="en-US" dirty="0"/>
              <a:t>Benedetto </a:t>
            </a:r>
            <a:r>
              <a:rPr lang="en-US" dirty="0" err="1"/>
              <a:t>Tilia</a:t>
            </a:r>
            <a:r>
              <a:rPr lang="en-US" dirty="0"/>
              <a:t>, </a:t>
            </a:r>
            <a:r>
              <a:rPr lang="en-US" dirty="0" err="1"/>
              <a:t>Onofrio</a:t>
            </a:r>
            <a:r>
              <a:rPr lang="en-US" dirty="0"/>
              <a:t> </a:t>
            </a:r>
            <a:r>
              <a:rPr lang="en-US" dirty="0" err="1"/>
              <a:t>Tudisco</a:t>
            </a:r>
            <a:r>
              <a:rPr lang="en-US" dirty="0"/>
              <a:t>	</a:t>
            </a:r>
          </a:p>
          <a:p>
            <a:r>
              <a:rPr lang="en-US" dirty="0" smtClean="0"/>
              <a:t> </a:t>
            </a:r>
            <a:r>
              <a:rPr lang="en-US" dirty="0"/>
              <a:t>	</a:t>
            </a:r>
            <a:r>
              <a:rPr lang="en-US" dirty="0" smtClean="0"/>
              <a:t>										- ENEA</a:t>
            </a:r>
            <a:endParaRPr lang="en-US" dirty="0"/>
          </a:p>
          <a:p>
            <a:endParaRPr lang="en-US" dirty="0"/>
          </a:p>
          <a:p>
            <a:r>
              <a:rPr lang="en-US" dirty="0"/>
              <a:t>Alessandro </a:t>
            </a:r>
            <a:r>
              <a:rPr lang="en-US" dirty="0" smtClean="0"/>
              <a:t>Mancuso, </a:t>
            </a:r>
            <a:r>
              <a:rPr lang="en-US" dirty="0"/>
              <a:t>Vincenzo </a:t>
            </a:r>
            <a:r>
              <a:rPr lang="en-US" dirty="0" err="1" smtClean="0"/>
              <a:t>Zanza</a:t>
            </a:r>
            <a:r>
              <a:rPr lang="en-US" dirty="0"/>
              <a:t>	</a:t>
            </a:r>
            <a:r>
              <a:rPr lang="en-US" dirty="0" smtClean="0"/>
              <a:t>			- ENEA retired</a:t>
            </a:r>
          </a:p>
          <a:p>
            <a:endParaRPr lang="en-US" baseline="30000" dirty="0"/>
          </a:p>
          <a:p>
            <a:r>
              <a:rPr lang="en-US" dirty="0" err="1"/>
              <a:t>Danilio</a:t>
            </a:r>
            <a:r>
              <a:rPr lang="en-US" dirty="0"/>
              <a:t> </a:t>
            </a:r>
            <a:r>
              <a:rPr lang="en-US" dirty="0" err="1" smtClean="0"/>
              <a:t>Giulietti</a:t>
            </a:r>
            <a:r>
              <a:rPr lang="en-US" dirty="0" smtClean="0"/>
              <a:t> 								- Pisa University</a:t>
            </a:r>
            <a:endParaRPr lang="en-US" dirty="0"/>
          </a:p>
          <a:p>
            <a:endParaRPr lang="en-US" dirty="0"/>
          </a:p>
          <a:p>
            <a:r>
              <a:rPr lang="en-US" dirty="0"/>
              <a:t>Francesco </a:t>
            </a:r>
            <a:r>
              <a:rPr lang="en-US" dirty="0" err="1" smtClean="0"/>
              <a:t>Giammanco</a:t>
            </a:r>
            <a:r>
              <a:rPr lang="en-US" dirty="0" smtClean="0"/>
              <a:t>, Paolo </a:t>
            </a:r>
            <a:r>
              <a:rPr lang="en-US" dirty="0" err="1" smtClean="0"/>
              <a:t>Marsili</a:t>
            </a:r>
            <a:r>
              <a:rPr lang="en-US" dirty="0"/>
              <a:t>	</a:t>
            </a:r>
            <a:r>
              <a:rPr lang="en-US" dirty="0" smtClean="0"/>
              <a:t>			- </a:t>
            </a:r>
            <a:r>
              <a:rPr lang="en-US" dirty="0" err="1" smtClean="0"/>
              <a:t>PlasmaTech</a:t>
            </a:r>
            <a:r>
              <a:rPr lang="en-US" dirty="0" smtClean="0"/>
              <a:t> Spin-off of Pisa University</a:t>
            </a:r>
          </a:p>
          <a:p>
            <a:endParaRPr lang="en-US" dirty="0"/>
          </a:p>
          <a:p>
            <a:r>
              <a:rPr lang="en-US" dirty="0"/>
              <a:t>Giuseppe </a:t>
            </a:r>
            <a:r>
              <a:rPr lang="en-US" dirty="0" err="1" smtClean="0"/>
              <a:t>Maffia</a:t>
            </a:r>
            <a:r>
              <a:rPr lang="en-US" dirty="0" smtClean="0"/>
              <a:t>, </a:t>
            </a:r>
            <a:r>
              <a:rPr lang="en-US" dirty="0" err="1"/>
              <a:t>Brunello</a:t>
            </a:r>
            <a:r>
              <a:rPr lang="en-US" dirty="0"/>
              <a:t> </a:t>
            </a:r>
            <a:r>
              <a:rPr lang="en-US" dirty="0" err="1" smtClean="0"/>
              <a:t>Tirozzi</a:t>
            </a:r>
            <a:r>
              <a:rPr lang="en-US" dirty="0" smtClean="0"/>
              <a:t>					- CREATE Consortium &amp; ENEA</a:t>
            </a:r>
          </a:p>
        </p:txBody>
      </p:sp>
    </p:spTree>
    <p:extLst>
      <p:ext uri="{BB962C8B-B14F-4D97-AF65-F5344CB8AC3E}">
        <p14:creationId xmlns:p14="http://schemas.microsoft.com/office/powerpoint/2010/main" val="2597152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830" y="1775191"/>
            <a:ext cx="3784995" cy="18493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9107" y="3682033"/>
            <a:ext cx="8292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(transparent) </a:t>
            </a:r>
            <a:r>
              <a:rPr lang="en-US" b="1" dirty="0" smtClean="0">
                <a:solidFill>
                  <a:srgbClr val="31859C"/>
                </a:solidFill>
              </a:rPr>
              <a:t>anode </a:t>
            </a:r>
            <a:r>
              <a:rPr lang="en-US" b="1" dirty="0" smtClean="0">
                <a:solidFill>
                  <a:srgbClr val="B8811D"/>
                </a:solidFill>
              </a:rPr>
              <a:t>bus-bar </a:t>
            </a:r>
            <a:r>
              <a:rPr lang="en-US" b="1" dirty="0" smtClean="0">
                <a:solidFill>
                  <a:srgbClr val="31859C"/>
                </a:solidFill>
              </a:rPr>
              <a:t>flange </a:t>
            </a:r>
            <a:r>
              <a:rPr lang="en-US" b="1" dirty="0" smtClean="0"/>
              <a:t>on top &amp; bottom of machine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2171" y="1079272"/>
            <a:ext cx="303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Heavily metallized 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top</a:t>
            </a:r>
            <a:r>
              <a:rPr lang="en-US" b="1" i="1" dirty="0" smtClean="0"/>
              <a:t> &amp; </a:t>
            </a:r>
            <a:r>
              <a:rPr lang="en-US" b="1" i="1" dirty="0" smtClean="0">
                <a:solidFill>
                  <a:srgbClr val="3D99D5"/>
                </a:solidFill>
              </a:rPr>
              <a:t>bottom</a:t>
            </a:r>
            <a:r>
              <a:rPr lang="en-US" b="1" i="1" dirty="0" smtClean="0"/>
              <a:t> bus-bar flanges </a:t>
            </a:r>
            <a:endParaRPr lang="en-US" b="1" i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026817" y="1646470"/>
            <a:ext cx="199363" cy="2442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823313" y="1657708"/>
            <a:ext cx="189569" cy="233004"/>
          </a:xfrm>
          <a:prstGeom prst="straightConnector1">
            <a:avLst/>
          </a:prstGeom>
          <a:ln>
            <a:solidFill>
              <a:srgbClr val="3D9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9273" y="663042"/>
            <a:ext cx="6258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2015/16 experiments produced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a heavy metallization on top </a:t>
            </a:r>
          </a:p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anode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) &amp; bottom (cathode) bus-bar vacuum entrance </a:t>
            </a:r>
            <a:r>
              <a:rPr lang="en-US" b="1" dirty="0" smtClean="0">
                <a:solidFill>
                  <a:srgbClr val="4A452A"/>
                </a:solidFill>
              </a:rPr>
              <a:t>flanges,</a:t>
            </a:r>
          </a:p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associated with magnetic “nozzles”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4166" y="1775190"/>
            <a:ext cx="3316298" cy="184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Straight Arrow Connector 19"/>
          <p:cNvCxnSpPr>
            <a:stCxn id="13" idx="2"/>
          </p:cNvCxnSpPr>
          <p:nvPr/>
        </p:nvCxnSpPr>
        <p:spPr>
          <a:xfrm flipH="1">
            <a:off x="2753455" y="1586372"/>
            <a:ext cx="405266" cy="30434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87297" y="52431"/>
            <a:ext cx="8276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plasma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effects: taking care of boundary conditions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81705" y="3988395"/>
            <a:ext cx="3250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inserted in </a:t>
            </a:r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December 2016</a:t>
            </a:r>
            <a:endParaRPr lang="en-US" b="1" dirty="0">
              <a:ln>
                <a:solidFill>
                  <a:srgbClr val="00AF6F"/>
                </a:solidFill>
              </a:ln>
            </a:endParaRPr>
          </a:p>
        </p:txBody>
      </p:sp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48" y="4474779"/>
            <a:ext cx="3320716" cy="1996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619" y="4474779"/>
            <a:ext cx="3537816" cy="19967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8110" y="6471482"/>
            <a:ext cx="764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Light of Argon discharges through </a:t>
            </a:r>
            <a:r>
              <a:rPr lang="en-US" b="1" dirty="0">
                <a:solidFill>
                  <a:srgbClr val="B8811D"/>
                </a:solidFill>
              </a:rPr>
              <a:t>bus-bar </a:t>
            </a:r>
            <a:r>
              <a:rPr lang="en-US" b="1" dirty="0" smtClean="0">
                <a:solidFill>
                  <a:srgbClr val="31859C"/>
                </a:solidFill>
              </a:rPr>
              <a:t>flanges </a:t>
            </a:r>
            <a:r>
              <a:rPr lang="en-US" b="1" dirty="0"/>
              <a:t>on top &amp; bottom of machine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297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037" y="650308"/>
            <a:ext cx="1744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2mm thick Polycarbonate lining </a:t>
            </a:r>
            <a:r>
              <a:rPr lang="en-US" b="1" dirty="0" smtClean="0">
                <a:ea typeface="华文细黑"/>
                <a:cs typeface="华文细黑"/>
              </a:rPr>
              <a:t>covers Al vacuum vessel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4024" y="2285578"/>
            <a:ext cx="1689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inserted in </a:t>
            </a:r>
            <a:endParaRPr lang="en-US" b="1" dirty="0" smtClean="0">
              <a:ln>
                <a:solidFill>
                  <a:srgbClr val="00AF6F"/>
                </a:solidFill>
              </a:ln>
            </a:endParaRPr>
          </a:p>
          <a:p>
            <a:pPr algn="ctr"/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December 2016</a:t>
            </a:r>
            <a:endParaRPr lang="en-US" b="1" dirty="0">
              <a:ln>
                <a:solidFill>
                  <a:srgbClr val="00AF6F"/>
                </a:solidFill>
              </a:ln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9983" y="614693"/>
            <a:ext cx="2893698" cy="23455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60508" y="666037"/>
            <a:ext cx="157225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</a:rPr>
              <a:t>2mm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thick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Polycarbonate </a:t>
            </a:r>
          </a:p>
          <a:p>
            <a:pPr algn="ctr"/>
            <a:r>
              <a:rPr lang="en-US" b="1" dirty="0" smtClean="0">
                <a:solidFill>
                  <a:srgbClr val="31859C"/>
                </a:solidFill>
                <a:ea typeface="华文细黑"/>
                <a:cs typeface="华文细黑"/>
              </a:rPr>
              <a:t>screens</a:t>
            </a: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surround</a:t>
            </a:r>
          </a:p>
          <a:p>
            <a:pPr algn="ctr"/>
            <a:r>
              <a:rPr lang="en-US" b="1" dirty="0">
                <a:ea typeface="华文细黑"/>
                <a:cs typeface="华文细黑"/>
              </a:rPr>
              <a:t>r</a:t>
            </a:r>
            <a:r>
              <a:rPr lang="en-US" b="1" dirty="0" smtClean="0">
                <a:ea typeface="华文细黑"/>
                <a:cs typeface="华文细黑"/>
              </a:rPr>
              <a:t>ear of </a:t>
            </a: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anode</a:t>
            </a:r>
          </a:p>
          <a:p>
            <a:pPr algn="ctr"/>
            <a:endParaRPr lang="en-US" b="1" dirty="0" smtClean="0">
              <a:ea typeface="华文细黑"/>
              <a:cs typeface="华文细黑"/>
            </a:endParaRP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&amp;</a:t>
            </a:r>
          </a:p>
          <a:p>
            <a:pPr algn="ctr"/>
            <a:endParaRPr lang="en-US" b="1" dirty="0" smtClean="0">
              <a:ea typeface="华文细黑"/>
              <a:cs typeface="华文细黑"/>
            </a:endParaRP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rear of </a:t>
            </a:r>
          </a:p>
          <a:p>
            <a:pPr algn="ctr"/>
            <a:r>
              <a:rPr lang="en-US" b="1" dirty="0" smtClean="0">
                <a:ea typeface="华文细黑"/>
                <a:cs typeface="华文细黑"/>
              </a:rPr>
              <a:t>cathode</a:t>
            </a:r>
            <a:endParaRPr lang="en-US" b="1" dirty="0"/>
          </a:p>
        </p:txBody>
      </p:sp>
      <p:pic>
        <p:nvPicPr>
          <p:cNvPr id="9" name="Picture 8" descr="SchermoCatod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983" y="3176238"/>
            <a:ext cx="2905478" cy="20897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271" y="3202884"/>
            <a:ext cx="1837955" cy="13544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40832" y="6492663"/>
            <a:ext cx="2457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inserted in </a:t>
            </a:r>
            <a:r>
              <a:rPr lang="en-US" sz="1600" b="1" dirty="0">
                <a:ln>
                  <a:solidFill>
                    <a:srgbClr val="00AF6F"/>
                  </a:solidFill>
                </a:ln>
              </a:rPr>
              <a:t>December </a:t>
            </a:r>
            <a:r>
              <a:rPr lang="en-US" sz="1600" b="1" dirty="0" smtClean="0">
                <a:ln>
                  <a:solidFill>
                    <a:srgbClr val="00AF6F"/>
                  </a:solidFill>
                </a:ln>
              </a:rPr>
              <a:t>2017</a:t>
            </a:r>
            <a:endParaRPr lang="en-US" sz="1600" b="1" dirty="0">
              <a:ln>
                <a:solidFill>
                  <a:srgbClr val="00AF6F"/>
                </a:solidFill>
              </a:ln>
            </a:endParaRPr>
          </a:p>
        </p:txBody>
      </p:sp>
      <p:pic>
        <p:nvPicPr>
          <p:cNvPr id="15" name="Picture 14" descr="VID_006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154" y="5134358"/>
            <a:ext cx="1856978" cy="139273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612210" y="4471862"/>
            <a:ext cx="19499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2FB9D5"/>
                </a:solidFill>
              </a:rPr>
              <a:t>upper insulating ring </a:t>
            </a:r>
            <a:endParaRPr lang="en-US" sz="1600" dirty="0">
              <a:solidFill>
                <a:srgbClr val="2FB9D5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57168" y="6491252"/>
            <a:ext cx="19499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2FB9D5"/>
                </a:solidFill>
              </a:rPr>
              <a:t>lower insulating ring </a:t>
            </a:r>
            <a:endParaRPr lang="en-US" sz="16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9682" y="614693"/>
            <a:ext cx="3241235" cy="2431992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623253" y="4696417"/>
            <a:ext cx="1959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inserted in </a:t>
            </a:r>
            <a:r>
              <a:rPr lang="en-US" sz="1600" b="1" dirty="0">
                <a:ln>
                  <a:solidFill>
                    <a:srgbClr val="00AF6F"/>
                  </a:solidFill>
                </a:ln>
              </a:rPr>
              <a:t>May 2017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564" y="3025733"/>
            <a:ext cx="2296744" cy="378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Arrow Connector 25"/>
          <p:cNvCxnSpPr/>
          <p:nvPr/>
        </p:nvCxnSpPr>
        <p:spPr>
          <a:xfrm flipH="1" flipV="1">
            <a:off x="2274957" y="4082357"/>
            <a:ext cx="258314" cy="321342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2420359" y="6000877"/>
            <a:ext cx="264845" cy="643171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487297" y="41091"/>
            <a:ext cx="82767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plasma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effects: taking care of boundary conditions</a:t>
            </a:r>
            <a:endParaRPr lang="en-US" sz="2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1328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690" y="3493029"/>
            <a:ext cx="5886706" cy="3316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94" y="5631754"/>
            <a:ext cx="3171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>
                  <a:solidFill>
                    <a:srgbClr val="00AF6F"/>
                  </a:solidFill>
                </a:ln>
              </a:rPr>
              <a:t>November </a:t>
            </a:r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2017</a:t>
            </a:r>
            <a:r>
              <a:rPr lang="en-US" b="1" dirty="0" smtClean="0"/>
              <a:t>: the narrow clearance </a:t>
            </a:r>
            <a:r>
              <a:rPr lang="en-US" b="1" dirty="0" smtClean="0">
                <a:solidFill>
                  <a:srgbClr val="31859C"/>
                </a:solidFill>
              </a:rPr>
              <a:t>has been </a:t>
            </a:r>
            <a:r>
              <a:rPr lang="en-US" b="1" dirty="0">
                <a:solidFill>
                  <a:srgbClr val="31859C"/>
                </a:solidFill>
              </a:rPr>
              <a:t>closed by </a:t>
            </a:r>
            <a:r>
              <a:rPr lang="en-US" b="1" dirty="0" smtClean="0">
                <a:solidFill>
                  <a:srgbClr val="31859C"/>
                </a:solidFill>
              </a:rPr>
              <a:t>a bonding material</a:t>
            </a:r>
            <a:r>
              <a:rPr lang="en-US" b="1" dirty="0" smtClean="0">
                <a:solidFill>
                  <a:srgbClr val="000000"/>
                </a:solidFill>
              </a:rPr>
              <a:t> able to  </a:t>
            </a:r>
            <a:r>
              <a:rPr lang="en-US" b="1" dirty="0" smtClean="0"/>
              <a:t>sustain the diaphragms weight</a:t>
            </a:r>
          </a:p>
        </p:txBody>
      </p:sp>
      <p:sp>
        <p:nvSpPr>
          <p:cNvPr id="6" name="Rectangle 5"/>
          <p:cNvSpPr/>
          <p:nvPr/>
        </p:nvSpPr>
        <p:spPr>
          <a:xfrm>
            <a:off x="29894" y="1099704"/>
            <a:ext cx="317473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</a:rPr>
              <a:t>To avoid the </a:t>
            </a:r>
            <a:r>
              <a:rPr lang="en-US" b="1" dirty="0" smtClean="0">
                <a:solidFill>
                  <a:srgbClr val="31859C"/>
                </a:solidFill>
              </a:rPr>
              <a:t>flow </a:t>
            </a:r>
            <a:r>
              <a:rPr lang="en-US" b="1" dirty="0">
                <a:solidFill>
                  <a:srgbClr val="31859C"/>
                </a:solidFill>
              </a:rPr>
              <a:t>of plasma currents outside the </a:t>
            </a:r>
            <a:r>
              <a:rPr lang="en-US" b="1" dirty="0" err="1" smtClean="0">
                <a:solidFill>
                  <a:srgbClr val="31859C"/>
                </a:solidFill>
              </a:rPr>
              <a:t>centerpost</a:t>
            </a:r>
            <a:r>
              <a:rPr lang="en-US" b="1" dirty="0" smtClean="0">
                <a:solidFill>
                  <a:srgbClr val="31859C"/>
                </a:solidFill>
              </a:rPr>
              <a:t> </a:t>
            </a:r>
            <a:r>
              <a:rPr lang="en-US" b="1" dirty="0">
                <a:solidFill>
                  <a:srgbClr val="31859C"/>
                </a:solidFill>
              </a:rPr>
              <a:t>two large insulating </a:t>
            </a:r>
            <a:r>
              <a:rPr lang="en-US" b="1" dirty="0" smtClean="0">
                <a:solidFill>
                  <a:srgbClr val="31859C"/>
                </a:solidFill>
              </a:rPr>
              <a:t>polycarbonate diaphragms were inserted</a:t>
            </a:r>
          </a:p>
          <a:p>
            <a:r>
              <a:rPr lang="en-US" b="1" dirty="0" smtClean="0">
                <a:ln>
                  <a:solidFill>
                    <a:srgbClr val="00AF6F"/>
                  </a:solidFill>
                </a:ln>
              </a:rPr>
              <a:t>May 2017</a:t>
            </a:r>
            <a:endParaRPr lang="en-US" b="1" dirty="0">
              <a:ln>
                <a:solidFill>
                  <a:srgbClr val="00AF6F"/>
                </a:solidFill>
              </a:ln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409" y="95070"/>
            <a:ext cx="5895487" cy="33757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194729">
            <a:off x="3346500" y="593643"/>
            <a:ext cx="1807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6D9F1"/>
                </a:solidFill>
              </a:rPr>
              <a:t>u</a:t>
            </a:r>
            <a:r>
              <a:rPr lang="en-US" dirty="0" smtClean="0">
                <a:solidFill>
                  <a:srgbClr val="C6D9F1"/>
                </a:solidFill>
              </a:rPr>
              <a:t>pper</a:t>
            </a:r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20970620">
            <a:off x="3510960" y="2394526"/>
            <a:ext cx="178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lower diaphragm</a:t>
            </a:r>
            <a:endParaRPr lang="en-US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49" y="58437"/>
            <a:ext cx="6395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PF2up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90569">
            <a:off x="7026444" y="2050608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1415577">
            <a:off x="6328462" y="901694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1-2 mm clearance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716" y="3496257"/>
            <a:ext cx="3907632" cy="211018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435791" y="6033955"/>
            <a:ext cx="5673348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January 2018:</a:t>
            </a:r>
          </a:p>
          <a:p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all these cures allowed to obtain Hydrogen plasmas</a:t>
            </a:r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54166"/>
            <a:ext cx="3262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plasma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effects: </a:t>
            </a:r>
          </a:p>
          <a:p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care for boundary conditions</a:t>
            </a:r>
            <a:endParaRPr lang="en-US" sz="20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2713" y="3125285"/>
            <a:ext cx="7151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PF2low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863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4527" y="17785"/>
            <a:ext cx="8898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Insulating &amp; transparent new vessel being built for Phase-2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709" y="1857603"/>
            <a:ext cx="3291664" cy="4998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Reynold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066" y="1846817"/>
            <a:ext cx="1631134" cy="7273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60" y="1760327"/>
            <a:ext cx="3323258" cy="505766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/>
          <p:cNvSpPr txBox="1"/>
          <p:nvPr/>
        </p:nvSpPr>
        <p:spPr>
          <a:xfrm>
            <a:off x="22478" y="544872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687484"/>
                </a:solidFill>
              </a:rPr>
              <a:t>will substitute the Aluminum vacuum vessel with a </a:t>
            </a:r>
            <a:r>
              <a:rPr lang="en-US" b="1" dirty="0" err="1" smtClean="0">
                <a:solidFill>
                  <a:srgbClr val="31859C"/>
                </a:solidFill>
              </a:rPr>
              <a:t>Polymetacrylate</a:t>
            </a:r>
            <a:r>
              <a:rPr lang="en-US" b="1" dirty="0" smtClean="0">
                <a:solidFill>
                  <a:srgbClr val="31859C"/>
                </a:solidFill>
              </a:rPr>
              <a:t> (PMMA) </a:t>
            </a:r>
          </a:p>
          <a:p>
            <a:r>
              <a:rPr lang="en-US" b="1" dirty="0" smtClean="0">
                <a:solidFill>
                  <a:srgbClr val="31859C"/>
                </a:solidFill>
              </a:rPr>
              <a:t>transparent and insulating vessel (9.5 cm thick,</a:t>
            </a:r>
            <a:r>
              <a:rPr lang="en-US" b="1" dirty="0">
                <a:solidFill>
                  <a:srgbClr val="31859C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2m </a:t>
            </a:r>
            <a:r>
              <a:rPr lang="en-US" b="1" dirty="0" smtClean="0">
                <a:solidFill>
                  <a:srgbClr val="31859C"/>
                </a:solidFill>
                <a:latin typeface="Webdings"/>
                <a:ea typeface="Webdings"/>
                <a:cs typeface="Webdings"/>
                <a:sym typeface="Webdings"/>
              </a:rPr>
              <a:t></a:t>
            </a:r>
            <a:r>
              <a:rPr lang="en-US" b="1" dirty="0" smtClean="0">
                <a:solidFill>
                  <a:srgbClr val="31859C"/>
                </a:solidFill>
                <a:ea typeface="Webdings"/>
                <a:cs typeface="Webdings"/>
                <a:sym typeface="Webdings"/>
              </a:rPr>
              <a:t>, </a:t>
            </a:r>
            <a:r>
              <a:rPr lang="en-US" b="1" dirty="0" smtClean="0">
                <a:solidFill>
                  <a:srgbClr val="31859C"/>
                </a:solidFill>
              </a:rPr>
              <a:t>1.7 m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b="1" dirty="0" smtClean="0">
                <a:solidFill>
                  <a:srgbClr val="31859C"/>
                </a:solidFill>
              </a:rPr>
              <a:t>high), endowed with 20 ports</a:t>
            </a:r>
          </a:p>
          <a:p>
            <a:r>
              <a:rPr lang="en-US" b="1" dirty="0" smtClean="0">
                <a:solidFill>
                  <a:srgbClr val="605231"/>
                </a:solidFill>
              </a:rPr>
              <a:t>adding 2 further SS rings on top &amp; bottom of the experiment</a:t>
            </a:r>
            <a:r>
              <a:rPr lang="en-US" dirty="0" smtClean="0"/>
              <a:t>, </a:t>
            </a:r>
          </a:p>
          <a:p>
            <a:pPr algn="r"/>
            <a:r>
              <a:rPr lang="en-US" dirty="0" smtClean="0"/>
              <a:t>       </a:t>
            </a:r>
            <a:r>
              <a:rPr lang="en-US" b="1" dirty="0" smtClean="0">
                <a:solidFill>
                  <a:srgbClr val="687484"/>
                </a:solidFill>
              </a:rPr>
              <a:t>keeping all internal components attached to the existing SS upper\lower lid and extension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34057" y="1413930"/>
            <a:ext cx="936431" cy="1920096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34057" y="1413930"/>
            <a:ext cx="936431" cy="4203018"/>
          </a:xfrm>
          <a:prstGeom prst="straightConnector1">
            <a:avLst/>
          </a:prstGeom>
          <a:ln>
            <a:solidFill>
              <a:srgbClr val="60523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983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ot614-8.6kA 1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973" y="1035247"/>
            <a:ext cx="2541904" cy="4178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6398" y="2390853"/>
            <a:ext cx="3290609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Plasma rotation in </a:t>
            </a:r>
            <a:r>
              <a:rPr lang="en-US" sz="2000" b="1" dirty="0" err="1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Tokamaks</a:t>
            </a:r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en-US" sz="2000" b="1" dirty="0" smtClean="0"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always stabilizes the plasma</a:t>
            </a:r>
          </a:p>
          <a:p>
            <a:endParaRPr lang="en-US" sz="2000" b="1" dirty="0" smtClean="0"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best way of injecting fuel is </a:t>
            </a:r>
            <a:endParaRPr lang="en-US" sz="20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srgbClr val="FF0000">
                    <a:alpha val="43000"/>
                  </a:srgbClr>
                </a:outerShdw>
              </a:effectLst>
            </a:endParaRPr>
          </a:p>
          <a:p>
            <a:pPr lvl="0"/>
            <a:r>
              <a:rPr lang="en-US" sz="20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from inboard </a:t>
            </a:r>
            <a:r>
              <a:rPr lang="en-US" sz="20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srgbClr val="FF0000">
                      <a:alpha val="43000"/>
                    </a:srgbClr>
                  </a:outerShdw>
                </a:effectLst>
              </a:rPr>
              <a:t>(high field side)</a:t>
            </a:r>
          </a:p>
          <a:p>
            <a:endParaRPr lang="en-US" sz="800" dirty="0" smtClean="0"/>
          </a:p>
        </p:txBody>
      </p:sp>
      <p:pic>
        <p:nvPicPr>
          <p:cNvPr id="3" name="Overrot_0977.gi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87320" y="1024294"/>
            <a:ext cx="2321544" cy="41892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98640" y="5213546"/>
            <a:ext cx="34583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B5"/>
                </a:solidFill>
              </a:rPr>
              <a:t>#977, 10 kA Hydrogen</a:t>
            </a:r>
          </a:p>
          <a:p>
            <a:r>
              <a:rPr lang="en-US" sz="1400" b="1" i="1" dirty="0">
                <a:solidFill>
                  <a:srgbClr val="FF00B5"/>
                </a:solidFill>
              </a:rPr>
              <a:t>break-down </a:t>
            </a:r>
            <a:r>
              <a:rPr lang="en-US" sz="1400" b="1" i="1" dirty="0" err="1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>
                <a:solidFill>
                  <a:srgbClr val="FF00B5"/>
                </a:solidFill>
              </a:rPr>
              <a:t>e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320 </a:t>
            </a:r>
            <a:r>
              <a:rPr lang="en-US" sz="1400" b="1" i="1" dirty="0">
                <a:solidFill>
                  <a:srgbClr val="FF00B5"/>
                </a:solidFill>
              </a:rPr>
              <a:t>V, </a:t>
            </a:r>
            <a:r>
              <a:rPr lang="en-US" sz="1400" b="1" i="1" dirty="0" smtClean="0">
                <a:solidFill>
                  <a:srgbClr val="FF00B5"/>
                </a:solidFill>
              </a:rPr>
              <a:t>steady </a:t>
            </a:r>
            <a:r>
              <a:rPr lang="en-US" sz="1400" b="1" i="1" dirty="0" err="1" smtClean="0">
                <a:solidFill>
                  <a:srgbClr val="FF00B5"/>
                </a:solidFill>
              </a:rPr>
              <a:t>V</a:t>
            </a:r>
            <a:r>
              <a:rPr lang="en-US" sz="1400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sz="1400" b="1" i="1" dirty="0" smtClean="0">
                <a:solidFill>
                  <a:srgbClr val="FF00B5"/>
                </a:solidFill>
              </a:rPr>
              <a:t> </a:t>
            </a:r>
            <a:r>
              <a:rPr lang="en-US" sz="1400" b="1" i="1" dirty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FF00B5"/>
                </a:solidFill>
              </a:rPr>
              <a:t> </a:t>
            </a:r>
            <a:r>
              <a:rPr lang="en-US" sz="1400" b="1" i="1" dirty="0" smtClean="0">
                <a:solidFill>
                  <a:srgbClr val="FF00B5"/>
                </a:solidFill>
              </a:rPr>
              <a:t>220 </a:t>
            </a:r>
            <a:r>
              <a:rPr lang="en-US" sz="1400" b="1" i="1" dirty="0">
                <a:solidFill>
                  <a:srgbClr val="FF00B5"/>
                </a:solidFill>
              </a:rPr>
              <a:t>V</a:t>
            </a:r>
          </a:p>
          <a:p>
            <a:pPr algn="ctr"/>
            <a:endParaRPr lang="en-US" sz="1400" b="1" dirty="0" smtClean="0">
              <a:solidFill>
                <a:srgbClr val="FF00B5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220" y="5213546"/>
            <a:ext cx="3243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A23FF"/>
                </a:solidFill>
              </a:rPr>
              <a:t>#614, 8.5 kA Argon</a:t>
            </a:r>
          </a:p>
          <a:p>
            <a:r>
              <a:rPr lang="en-US" sz="1400" b="1" i="1" dirty="0">
                <a:solidFill>
                  <a:srgbClr val="0000FF"/>
                </a:solidFill>
              </a:rPr>
              <a:t>break-down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9</a:t>
            </a:r>
            <a:r>
              <a:rPr lang="en-US" sz="1400" b="1" i="1" dirty="0" smtClean="0">
                <a:solidFill>
                  <a:srgbClr val="0000FF"/>
                </a:solidFill>
              </a:rPr>
              <a:t>0 V, steady </a:t>
            </a:r>
            <a:r>
              <a:rPr lang="en-US" sz="1400" b="1" i="1" dirty="0" err="1">
                <a:solidFill>
                  <a:srgbClr val="0000FF"/>
                </a:solidFill>
              </a:rPr>
              <a:t>V</a:t>
            </a:r>
            <a:r>
              <a:rPr lang="en-US" sz="1400" b="1" i="1" baseline="-25000" dirty="0" err="1">
                <a:solidFill>
                  <a:srgbClr val="0000FF"/>
                </a:solidFill>
              </a:rPr>
              <a:t>e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sz="1400" b="1" i="1" dirty="0">
                <a:solidFill>
                  <a:srgbClr val="0000FF"/>
                </a:solidFill>
              </a:rPr>
              <a:t> </a:t>
            </a:r>
            <a:r>
              <a:rPr lang="en-US" sz="1400" b="1" i="1" dirty="0" smtClean="0">
                <a:solidFill>
                  <a:srgbClr val="0000FF"/>
                </a:solidFill>
              </a:rPr>
              <a:t>200 V</a:t>
            </a:r>
            <a:endParaRPr lang="en-US" sz="1400" b="1" i="1" dirty="0">
              <a:solidFill>
                <a:srgbClr val="0000FF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7407245" y="-553360"/>
            <a:ext cx="1117939" cy="22795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501" y="23626"/>
            <a:ext cx="65673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SPHERA Plasma </a:t>
            </a:r>
            <a:r>
              <a:rPr lang="en-US" sz="2800" b="1" dirty="0" err="1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rotates</a:t>
            </a:r>
          </a:p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&amp; therefore avoids anode arc-anchoring </a:t>
            </a:r>
            <a:endParaRPr lang="en-US" sz="28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506840" y="29041"/>
            <a:ext cx="1599127" cy="11163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06840" y="29041"/>
            <a:ext cx="1599127" cy="11163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6615" y="5824541"/>
            <a:ext cx="906935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(</a:t>
            </a:r>
            <a:r>
              <a:rPr lang="en-US" b="1" i="1" dirty="0"/>
              <a:t>Pisa University &amp; </a:t>
            </a:r>
            <a:r>
              <a:rPr lang="en-US" b="1" i="1" dirty="0" smtClean="0"/>
              <a:t>its </a:t>
            </a:r>
            <a:r>
              <a:rPr lang="en-US" b="1" i="1" dirty="0" err="1" smtClean="0"/>
              <a:t>PlasmaTech</a:t>
            </a:r>
            <a:r>
              <a:rPr lang="en-US" b="1" i="1" dirty="0" smtClean="0"/>
              <a:t> </a:t>
            </a:r>
            <a:r>
              <a:rPr lang="en-US" b="1" i="1" dirty="0"/>
              <a:t>spin-off</a:t>
            </a:r>
            <a:r>
              <a:rPr lang="en-US" b="1" dirty="0" smtClean="0"/>
              <a:t>) line-averaged </a:t>
            </a:r>
            <a:r>
              <a:rPr lang="en-US" b="1" dirty="0"/>
              <a:t>electron density </a:t>
            </a:r>
            <a:r>
              <a:rPr lang="en-US" b="1" dirty="0" smtClean="0"/>
              <a:t>on plasma equator: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in Argon </a:t>
            </a:r>
            <a:r>
              <a:rPr lang="en-US" sz="2000" b="1" dirty="0" err="1" smtClean="0">
                <a:solidFill>
                  <a:srgbClr val="3366FF"/>
                </a:solidFill>
              </a:rPr>
              <a:t>Centerpost</a:t>
            </a:r>
            <a:r>
              <a:rPr lang="en-US" sz="2000" b="1" dirty="0" smtClean="0">
                <a:solidFill>
                  <a:srgbClr val="3366FF"/>
                </a:solidFill>
              </a:rPr>
              <a:t>  &lt;</a:t>
            </a:r>
            <a:r>
              <a:rPr lang="en-US" sz="2000" b="1" dirty="0">
                <a:solidFill>
                  <a:srgbClr val="3366FF"/>
                </a:solidFill>
              </a:rPr>
              <a:t>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err="1" smtClean="0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 smtClean="0">
                <a:solidFill>
                  <a:srgbClr val="3366FF"/>
                </a:solidFill>
              </a:rPr>
              <a:t>e</a:t>
            </a:r>
            <a:r>
              <a:rPr lang="en-US" sz="2000" b="1" dirty="0" smtClean="0">
                <a:solidFill>
                  <a:srgbClr val="3366FF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3366FF"/>
                </a:solidFill>
              </a:rPr>
              <a:t>at </a:t>
            </a:r>
            <a:r>
              <a:rPr lang="en-US" sz="2000" b="1" dirty="0" err="1">
                <a:solidFill>
                  <a:srgbClr val="3366FF"/>
                </a:solidFill>
              </a:rPr>
              <a:t>I</a:t>
            </a:r>
            <a:r>
              <a:rPr lang="en-US" sz="2000" b="1" baseline="-25000" dirty="0" err="1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 =10 kA, &lt;n</a:t>
            </a:r>
            <a:r>
              <a:rPr lang="en-US" sz="2000" b="1" baseline="-25000" dirty="0">
                <a:solidFill>
                  <a:srgbClr val="3366FF"/>
                </a:solidFill>
              </a:rPr>
              <a:t>e</a:t>
            </a:r>
            <a:r>
              <a:rPr lang="en-US" sz="2000" b="1" dirty="0">
                <a:solidFill>
                  <a:srgbClr val="3366FF"/>
                </a:solidFill>
              </a:rPr>
              <a:t>&gt; </a:t>
            </a:r>
            <a:r>
              <a:rPr lang="en-US" sz="2000" b="1" dirty="0">
                <a:solidFill>
                  <a:srgbClr val="3366FF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4•10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3366FF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3366FF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3366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31492" y="6094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B5"/>
                </a:solidFill>
              </a:rPr>
              <a:t>in </a:t>
            </a:r>
            <a:r>
              <a:rPr lang="en-US" sz="2000" b="1" dirty="0" smtClean="0">
                <a:solidFill>
                  <a:srgbClr val="FF00B5"/>
                </a:solidFill>
              </a:rPr>
              <a:t>Hydrogen </a:t>
            </a:r>
            <a:r>
              <a:rPr lang="en-US" sz="2000" b="1" dirty="0" err="1" smtClean="0">
                <a:solidFill>
                  <a:srgbClr val="FF00B5"/>
                </a:solidFill>
              </a:rPr>
              <a:t>Centerpost</a:t>
            </a:r>
            <a:endParaRPr lang="en-US" sz="2000" b="1" dirty="0">
              <a:solidFill>
                <a:srgbClr val="FF00B5"/>
              </a:solidFill>
            </a:endParaRPr>
          </a:p>
          <a:p>
            <a:r>
              <a:rPr lang="en-US" sz="2000" b="1" dirty="0">
                <a:solidFill>
                  <a:srgbClr val="FF00B5"/>
                </a:solidFill>
              </a:rPr>
              <a:t>at </a:t>
            </a:r>
            <a:r>
              <a:rPr lang="en-US" sz="2000" b="1" dirty="0" err="1">
                <a:solidFill>
                  <a:srgbClr val="FF00B5"/>
                </a:solidFill>
              </a:rPr>
              <a:t>I</a:t>
            </a:r>
            <a:r>
              <a:rPr lang="en-US" sz="2000" b="1" baseline="-25000" dirty="0" err="1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 =10 kA, &lt;n</a:t>
            </a:r>
            <a:r>
              <a:rPr lang="en-US" sz="2000" b="1" baseline="-25000" dirty="0">
                <a:solidFill>
                  <a:srgbClr val="FF00B5"/>
                </a:solidFill>
              </a:rPr>
              <a:t>e</a:t>
            </a:r>
            <a:r>
              <a:rPr lang="en-US" sz="2000" b="1" dirty="0">
                <a:solidFill>
                  <a:srgbClr val="FF00B5"/>
                </a:solidFill>
              </a:rPr>
              <a:t>&gt; </a:t>
            </a:r>
            <a:r>
              <a:rPr lang="en-US" sz="2000" b="1" dirty="0">
                <a:solidFill>
                  <a:srgbClr val="FF00B5"/>
                </a:solidFill>
                <a:latin typeface="Times New Roman"/>
                <a:cs typeface="Times New Roman"/>
              </a:rPr>
              <a:t>~ </a:t>
            </a:r>
            <a:r>
              <a:rPr lang="en-US" sz="2000" b="1" dirty="0" smtClean="0">
                <a:solidFill>
                  <a:srgbClr val="FF00B5"/>
                </a:solidFill>
                <a:cs typeface="Times New Roman"/>
              </a:rPr>
              <a:t>1.5•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10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20</a:t>
            </a:r>
            <a:r>
              <a:rPr lang="en-US" sz="2000" b="1" dirty="0">
                <a:solidFill>
                  <a:srgbClr val="FF00B5"/>
                </a:solidFill>
                <a:cs typeface="Times New Roman"/>
              </a:rPr>
              <a:t> m</a:t>
            </a:r>
            <a:r>
              <a:rPr lang="en-US" sz="2000" b="1" baseline="30000" dirty="0">
                <a:solidFill>
                  <a:srgbClr val="FF00B5"/>
                </a:solidFill>
                <a:cs typeface="Times New Roman"/>
              </a:rPr>
              <a:t>-3</a:t>
            </a:r>
            <a:endParaRPr lang="en-US" sz="2000" b="1" baseline="30000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4486" y="1182373"/>
            <a:ext cx="22811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Anode arc-anchoring means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that a plasma arc discharge</a:t>
            </a:r>
          </a:p>
          <a:p>
            <a:pPr algn="ctr"/>
            <a:r>
              <a:rPr lang="en-US" sz="1400" dirty="0" smtClean="0">
                <a:solidFill>
                  <a:srgbClr val="FF00B5"/>
                </a:solidFill>
              </a:rPr>
              <a:t>is localized on an anode spot</a:t>
            </a:r>
          </a:p>
        </p:txBody>
      </p:sp>
    </p:spTree>
    <p:extLst>
      <p:ext uri="{BB962C8B-B14F-4D97-AF65-F5344CB8AC3E}">
        <p14:creationId xmlns:p14="http://schemas.microsoft.com/office/powerpoint/2010/main" val="677241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9" y="1485914"/>
            <a:ext cx="4348862" cy="497107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3438" y="6499980"/>
            <a:ext cx="9077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		Lines</a:t>
            </a:r>
            <a:r>
              <a:rPr lang="en-US" altLang="zh-CN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magnetic field</a:t>
            </a:r>
            <a:r>
              <a:rPr lang="en-US" sz="1600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dirty="0" smtClean="0"/>
              <a:t>                                    </a:t>
            </a:r>
            <a:r>
              <a:rPr lang="en-US" sz="1600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lor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co</a:t>
            </a:r>
            <a:r>
              <a:rPr lang="en-US" sz="1600" b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nto</a:t>
            </a:r>
            <a:r>
              <a:rPr lang="en-US" sz="1600" b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urs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: </a:t>
            </a:r>
            <a:r>
              <a:rPr lang="en-US" sz="1600" b="1" i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</a:t>
            </a:r>
            <a:r>
              <a:rPr lang="en-US" sz="1600" b="1" i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rost</a:t>
            </a:r>
            <a:r>
              <a:rPr lang="en-US" sz="1600" b="1" i="1" dirty="0" smtClean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atic</a:t>
            </a:r>
            <a:r>
              <a:rPr lang="en-US" sz="1600" b="1" i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sz="1600" b="1" i="1" dirty="0" smtClean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pote</a:t>
            </a:r>
            <a:r>
              <a:rPr lang="en-US" sz="1600" b="1" i="1" dirty="0" smtClean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ntial</a:t>
            </a:r>
            <a:r>
              <a:rPr lang="en-US" sz="16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, Arrows: E field  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8571176" y="1320635"/>
            <a:ext cx="11043" cy="286667"/>
          </a:xfrm>
          <a:prstGeom prst="straightConnector1">
            <a:avLst/>
          </a:prstGeom>
          <a:ln w="28575">
            <a:solidFill>
              <a:srgbClr val="62697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144" y="19855"/>
            <a:ext cx="90330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No Anode-Arc Anchoring: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Electrostatic </a:t>
            </a:r>
            <a:r>
              <a:rPr lang="en-US" sz="2800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effects!</a:t>
            </a:r>
          </a:p>
          <a:p>
            <a:endParaRPr lang="en-US" sz="200" b="1" dirty="0" smtClean="0">
              <a:solidFill>
                <a:srgbClr val="565463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华文楷体"/>
              <a:cs typeface="Hei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ea typeface="华文细黑"/>
                <a:cs typeface="华文细黑"/>
              </a:rPr>
              <a:t>	     </a:t>
            </a:r>
            <a:r>
              <a:rPr lang="en-US" sz="24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plasma rotation does the trick!</a:t>
            </a:r>
            <a:endParaRPr lang="en-US" sz="2400" b="1" dirty="0">
              <a:ea typeface="华文细黑"/>
              <a:cs typeface="华文细黑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038" y="1930756"/>
            <a:ext cx="1352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PF4up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72701" y="2268843"/>
            <a:ext cx="1446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000B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000B"/>
                </a:solidFill>
              </a:rPr>
              <a:t>anode</a:t>
            </a:r>
            <a:r>
              <a:rPr lang="en-US" sz="1600" b="1" baseline="-25000" dirty="0" smtClean="0">
                <a:solidFill>
                  <a:srgbClr val="FF000B"/>
                </a:solidFill>
              </a:rPr>
              <a:t> </a:t>
            </a:r>
            <a:r>
              <a:rPr lang="en-US" sz="1600" b="1" dirty="0" smtClean="0">
                <a:solidFill>
                  <a:srgbClr val="FF000B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000B"/>
                </a:solidFill>
              </a:rPr>
              <a:t>+139 </a:t>
            </a:r>
            <a:r>
              <a:rPr lang="en-US" sz="1600" b="1" dirty="0">
                <a:solidFill>
                  <a:srgbClr val="FF000B"/>
                </a:solidFill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31998" y="2602323"/>
            <a:ext cx="1494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6600"/>
                </a:solidFill>
              </a:rPr>
              <a:t>V</a:t>
            </a:r>
            <a:r>
              <a:rPr lang="en-US" sz="1600" b="1" baseline="-25000" dirty="0" smtClean="0">
                <a:solidFill>
                  <a:srgbClr val="FF6600"/>
                </a:solidFill>
              </a:rPr>
              <a:t>PF2-3up </a:t>
            </a:r>
            <a:r>
              <a:rPr lang="en-US" sz="1600" b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FF6600"/>
                </a:solidFill>
              </a:rPr>
              <a:t>+ 50 </a:t>
            </a:r>
            <a:r>
              <a:rPr lang="en-US" sz="1600" b="1" dirty="0">
                <a:solidFill>
                  <a:srgbClr val="FF6600"/>
                </a:solidFill>
              </a:rPr>
              <a:t>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73852" y="4860556"/>
            <a:ext cx="1471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668577"/>
                </a:solidFill>
              </a:rPr>
              <a:t>V</a:t>
            </a:r>
            <a:r>
              <a:rPr lang="en-US" sz="1600" b="1" baseline="-25000" dirty="0" smtClean="0">
                <a:solidFill>
                  <a:srgbClr val="668577"/>
                </a:solidFill>
              </a:rPr>
              <a:t>PF2-3low </a:t>
            </a:r>
            <a:r>
              <a:rPr lang="en-US" sz="1600" b="1" dirty="0" smtClean="0">
                <a:solidFill>
                  <a:srgbClr val="668577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668577"/>
                </a:solidFill>
              </a:rPr>
              <a:t>-12 </a:t>
            </a:r>
            <a:r>
              <a:rPr lang="en-US" sz="1600" b="1" dirty="0">
                <a:solidFill>
                  <a:srgbClr val="668577"/>
                </a:solidFill>
              </a:rPr>
              <a:t>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19684" y="5196353"/>
            <a:ext cx="1407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0A23FF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0A23FF"/>
                </a:solidFill>
              </a:rPr>
              <a:t>cathode</a:t>
            </a:r>
            <a:r>
              <a:rPr lang="en-US" sz="1600" b="1" baseline="-25000" dirty="0" smtClean="0">
                <a:solidFill>
                  <a:srgbClr val="0A23FF"/>
                </a:solidFill>
              </a:rPr>
              <a:t> </a:t>
            </a:r>
            <a:r>
              <a:rPr lang="en-US" sz="1600" b="1" dirty="0" smtClean="0">
                <a:solidFill>
                  <a:srgbClr val="0A23FF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0A23FF"/>
                </a:solidFill>
              </a:rPr>
              <a:t>-80 </a:t>
            </a:r>
            <a:r>
              <a:rPr lang="en-US" sz="1600" b="1" dirty="0">
                <a:solidFill>
                  <a:srgbClr val="0A23FF"/>
                </a:solidFill>
              </a:rPr>
              <a:t>V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95216" y="5472628"/>
            <a:ext cx="1360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A19470"/>
                </a:solidFill>
              </a:rPr>
              <a:t>V</a:t>
            </a:r>
            <a:r>
              <a:rPr lang="en-US" sz="1600" b="1" baseline="-25000" dirty="0" smtClean="0">
                <a:solidFill>
                  <a:srgbClr val="A19470"/>
                </a:solidFill>
              </a:rPr>
              <a:t>PF4low </a:t>
            </a:r>
            <a:r>
              <a:rPr lang="en-US" sz="1600" b="1" dirty="0" smtClean="0">
                <a:solidFill>
                  <a:srgbClr val="A19470"/>
                </a:solidFill>
                <a:latin typeface="Times New Roman"/>
                <a:cs typeface="Times New Roman"/>
              </a:rPr>
              <a:t>~ </a:t>
            </a:r>
            <a:r>
              <a:rPr lang="en-US" sz="1600" b="1" dirty="0" smtClean="0">
                <a:solidFill>
                  <a:srgbClr val="A19470"/>
                </a:solidFill>
              </a:rPr>
              <a:t>-41 </a:t>
            </a:r>
            <a:r>
              <a:rPr lang="en-US" sz="1600" b="1" dirty="0">
                <a:solidFill>
                  <a:srgbClr val="A19470"/>
                </a:solidFill>
              </a:rPr>
              <a:t>V 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4920713" y="3710912"/>
            <a:ext cx="6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AB9F66"/>
                </a:solidFill>
                <a:effectLst>
                  <a:outerShdw blurRad="63500" dist="63500" dir="2700000">
                    <a:srgbClr val="000000">
                      <a:alpha val="81000"/>
                    </a:srgbClr>
                  </a:outerShdw>
                </a:effectLst>
              </a:rPr>
              <a:t>GND</a:t>
            </a:r>
            <a:endParaRPr lang="en-US" b="1" dirty="0">
              <a:solidFill>
                <a:srgbClr val="AB9F66"/>
              </a:solidFill>
              <a:effectLst>
                <a:outerShdw blurRad="63500" dist="63500" dir="2700000">
                  <a:srgbClr val="000000">
                    <a:alpha val="81000"/>
                  </a:srgbClr>
                </a:outerShdw>
              </a:effectLst>
              <a:latin typeface="华文楷体"/>
              <a:ea typeface="华文楷体"/>
              <a:cs typeface="华文楷体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62609" y="3198134"/>
            <a:ext cx="1732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EE2E96"/>
                </a:solidFill>
              </a:rPr>
              <a:t>#974 10kA Hydrogen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438" y="972320"/>
            <a:ext cx="9090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magnetic </a:t>
            </a:r>
            <a:r>
              <a:rPr lang="en-US" altLang="zh-CN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</a:t>
            </a:r>
            <a:r>
              <a:rPr lang="en-US" b="1" dirty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is up\down </a:t>
            </a:r>
            <a:r>
              <a:rPr lang="en-US" b="1" dirty="0" smtClean="0">
                <a:solidFill>
                  <a:srgbClr val="E729AD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		 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but       </a:t>
            </a:r>
            <a:r>
              <a:rPr lang="en-US" b="1" dirty="0" smtClean="0">
                <a:solidFill>
                  <a:srgbClr val="FF000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electro</a:t>
            </a:r>
            <a:r>
              <a:rPr lang="en-US" b="1" dirty="0" smtClean="0">
                <a:solidFill>
                  <a:srgbClr val="FF66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static</a:t>
            </a:r>
            <a:r>
              <a:rPr lang="en-US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E5BD48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field not up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\</a:t>
            </a:r>
            <a:r>
              <a:rPr lang="en-US" b="1" dirty="0">
                <a:solidFill>
                  <a:srgbClr val="908D7B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down</a:t>
            </a:r>
            <a:r>
              <a:rPr lang="en-US" b="1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 </a:t>
            </a:r>
            <a:r>
              <a:rPr lang="en-US" b="1" dirty="0">
                <a:solidFill>
                  <a:srgbClr val="0A23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symmetric</a:t>
            </a:r>
            <a:endParaRPr lang="en-US" dirty="0">
              <a:solidFill>
                <a:srgbClr val="0A23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30302" y="1294785"/>
            <a:ext cx="1327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4902"/>
                </a:solidFill>
              </a:rPr>
              <a:t>V</a:t>
            </a:r>
            <a:r>
              <a:rPr lang="en-US" sz="1600" b="1" baseline="-25000" dirty="0" err="1" smtClean="0">
                <a:solidFill>
                  <a:srgbClr val="FF4902"/>
                </a:solidFill>
              </a:rPr>
              <a:t>LidUp</a:t>
            </a:r>
            <a:r>
              <a:rPr lang="en-US" sz="1600" b="1" baseline="-25000" dirty="0" smtClean="0">
                <a:solidFill>
                  <a:srgbClr val="FF4902"/>
                </a:solidFill>
              </a:rPr>
              <a:t> </a:t>
            </a:r>
            <a:r>
              <a:rPr lang="en-US" sz="1600" b="1" dirty="0" smtClean="0">
                <a:solidFill>
                  <a:srgbClr val="FF4902"/>
                </a:solidFill>
                <a:latin typeface="Times New Roman"/>
                <a:cs typeface="Times New Roman"/>
              </a:rPr>
              <a:t>~ +</a:t>
            </a:r>
            <a:r>
              <a:rPr lang="en-US" sz="1600" b="1" dirty="0" smtClean="0">
                <a:solidFill>
                  <a:srgbClr val="FF4902"/>
                </a:solidFill>
              </a:rPr>
              <a:t>95 </a:t>
            </a:r>
            <a:r>
              <a:rPr lang="en-US" sz="1600" b="1" dirty="0">
                <a:solidFill>
                  <a:srgbClr val="FF4902"/>
                </a:solidFill>
              </a:rPr>
              <a:t>V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399379" y="6151594"/>
            <a:ext cx="14798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chemeClr val="accent1">
                    <a:lumMod val="75000"/>
                  </a:schemeClr>
                </a:solidFill>
              </a:rPr>
              <a:t>V</a:t>
            </a:r>
            <a:r>
              <a:rPr lang="en-US" sz="1600" b="1" baseline="-25000" dirty="0" err="1" smtClean="0">
                <a:solidFill>
                  <a:schemeClr val="accent1">
                    <a:lumMod val="75000"/>
                  </a:schemeClr>
                </a:solidFill>
              </a:rPr>
              <a:t>LidDown</a:t>
            </a:r>
            <a:r>
              <a:rPr lang="en-US" sz="1600" b="1" baseline="-25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~ -56 V</a:t>
            </a: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50" y="1627876"/>
            <a:ext cx="3710951" cy="4581013"/>
          </a:xfrm>
          <a:prstGeom prst="rect">
            <a:avLst/>
          </a:prstGeom>
        </p:spPr>
      </p:pic>
      <p:sp>
        <p:nvSpPr>
          <p:cNvPr id="29" name="Equal 28"/>
          <p:cNvSpPr/>
          <p:nvPr/>
        </p:nvSpPr>
        <p:spPr>
          <a:xfrm>
            <a:off x="5257284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Equal 36"/>
          <p:cNvSpPr/>
          <p:nvPr/>
        </p:nvSpPr>
        <p:spPr>
          <a:xfrm>
            <a:off x="8937243" y="2010553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Equal 39"/>
          <p:cNvSpPr/>
          <p:nvPr/>
        </p:nvSpPr>
        <p:spPr>
          <a:xfrm>
            <a:off x="5257164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Equal 40"/>
          <p:cNvSpPr/>
          <p:nvPr/>
        </p:nvSpPr>
        <p:spPr>
          <a:xfrm>
            <a:off x="8937243" y="5729514"/>
            <a:ext cx="237605" cy="160370"/>
          </a:xfrm>
          <a:prstGeom prst="mathEqual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8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8000"/>
                </a:schemeClr>
              </a:gs>
            </a:gsLst>
            <a:lin ang="16200000" scaled="0"/>
            <a:tileRect/>
          </a:gra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3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977664"/>
              </p:ext>
            </p:extLst>
          </p:nvPr>
        </p:nvGraphicFramePr>
        <p:xfrm>
          <a:off x="183297" y="521650"/>
          <a:ext cx="701820" cy="350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05" name="Equation" r:id="rId5" imgW="508000" imgH="254000" progId="Equation.DSMT4">
                  <p:embed/>
                </p:oleObj>
              </mc:Choice>
              <mc:Fallback>
                <p:oleObj name="Equation" r:id="rId5" imgW="5080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297" y="521650"/>
                        <a:ext cx="701820" cy="3509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574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H="1" flipV="1">
            <a:off x="4337662" y="3388462"/>
            <a:ext cx="452581" cy="1218309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4337662" y="4589150"/>
            <a:ext cx="452582" cy="2232565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337662" y="4589150"/>
            <a:ext cx="452582" cy="144166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374232" y="4606766"/>
            <a:ext cx="437910" cy="1106442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304" y="2360647"/>
            <a:ext cx="3702089" cy="208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303" y="4747086"/>
            <a:ext cx="3702089" cy="208242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5335623" y="3978154"/>
            <a:ext cx="922272" cy="393858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335623" y="3560206"/>
            <a:ext cx="592829" cy="520010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556443" y="4786768"/>
            <a:ext cx="929851" cy="264389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312943" y="5051157"/>
            <a:ext cx="615509" cy="550965"/>
          </a:xfrm>
          <a:prstGeom prst="straightConnector1">
            <a:avLst/>
          </a:prstGeom>
          <a:ln w="38100">
            <a:solidFill>
              <a:schemeClr val="bg1"/>
            </a:solidFill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23084" y="4224592"/>
            <a:ext cx="835395" cy="364562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801190" y="4080216"/>
            <a:ext cx="545773" cy="48971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06254" y="4601402"/>
            <a:ext cx="750189" cy="185366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12143" y="4606768"/>
            <a:ext cx="500800" cy="444389"/>
          </a:xfrm>
          <a:prstGeom prst="line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062951" y="778874"/>
            <a:ext cx="50137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from April 2018</a:t>
            </a:r>
            <a:r>
              <a:rPr lang="en-US" b="1" dirty="0" smtClean="0">
                <a:solidFill>
                  <a:srgbClr val="000000"/>
                </a:solidFill>
              </a:rPr>
              <a:t> a further Super-Capacitor power </a:t>
            </a:r>
          </a:p>
          <a:p>
            <a:pPr algn="r"/>
            <a:r>
              <a:rPr lang="en-US" b="1" dirty="0" smtClean="0">
                <a:solidFill>
                  <a:srgbClr val="000000"/>
                </a:solidFill>
              </a:rPr>
              <a:t>supply feeds some </a:t>
            </a:r>
            <a:r>
              <a:rPr lang="en-US" b="1" dirty="0">
                <a:solidFill>
                  <a:srgbClr val="000000"/>
                </a:solidFill>
              </a:rPr>
              <a:t>of the </a:t>
            </a:r>
            <a:r>
              <a:rPr lang="en-US" b="1" dirty="0" err="1" smtClean="0">
                <a:solidFill>
                  <a:srgbClr val="289AA0"/>
                </a:solidFill>
              </a:rPr>
              <a:t>PFExt</a:t>
            </a:r>
            <a:r>
              <a:rPr lang="en-US" b="1" dirty="0" smtClean="0">
                <a:solidFill>
                  <a:srgbClr val="289AA0"/>
                </a:solidFill>
              </a:rPr>
              <a:t> coils</a:t>
            </a:r>
          </a:p>
          <a:p>
            <a:pPr algn="r"/>
            <a:endParaRPr lang="en-US" sz="1600" b="1" dirty="0" smtClean="0">
              <a:solidFill>
                <a:srgbClr val="289AA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Plasma fired after 0.75 s of PF current </a:t>
            </a:r>
            <a:endParaRPr lang="en-US" b="1" dirty="0" smtClean="0">
              <a:solidFill>
                <a:srgbClr val="289AA0"/>
              </a:solidFill>
            </a:endParaRPr>
          </a:p>
          <a:p>
            <a:pPr algn="r"/>
            <a:r>
              <a:rPr lang="en-US" dirty="0" smtClean="0"/>
              <a:t>to </a:t>
            </a:r>
            <a:r>
              <a:rPr lang="en-US" dirty="0"/>
              <a:t>allow for skin current diffusion in Al </a:t>
            </a:r>
            <a:r>
              <a:rPr lang="en-US" dirty="0" smtClean="0"/>
              <a:t>vessel</a:t>
            </a:r>
            <a:endParaRPr lang="en-US" b="1" dirty="0">
              <a:solidFill>
                <a:srgbClr val="289A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78219" y="36221"/>
            <a:ext cx="6920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“Magnetic Boundary Conditions” changed</a:t>
            </a:r>
            <a:endParaRPr lang="en-US" sz="2800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endParaRPr lang="en-US" sz="200" b="1" dirty="0">
              <a:solidFill>
                <a:srgbClr val="FF0000"/>
              </a:solidFill>
            </a:endParaRPr>
          </a:p>
          <a:p>
            <a:pPr algn="r"/>
            <a:r>
              <a:rPr lang="en-US" b="1" dirty="0">
                <a:solidFill>
                  <a:srgbClr val="289AA0"/>
                </a:solidFill>
              </a:rPr>
              <a:t>4 external </a:t>
            </a:r>
            <a:r>
              <a:rPr lang="en-US" b="1" dirty="0" smtClean="0">
                <a:solidFill>
                  <a:srgbClr val="289AA0"/>
                </a:solidFill>
              </a:rPr>
              <a:t>PF </a:t>
            </a:r>
            <a:r>
              <a:rPr lang="en-US" b="1" dirty="0">
                <a:solidFill>
                  <a:srgbClr val="289AA0"/>
                </a:solidFill>
              </a:rPr>
              <a:t>coils </a:t>
            </a:r>
            <a:r>
              <a:rPr lang="en-US" b="1" dirty="0" smtClean="0">
                <a:solidFill>
                  <a:srgbClr val="289AA0"/>
                </a:solidFill>
              </a:rPr>
              <a:t>added </a:t>
            </a:r>
            <a:r>
              <a:rPr lang="en-US" b="1" dirty="0" smtClean="0">
                <a:solidFill>
                  <a:srgbClr val="000000"/>
                </a:solidFill>
              </a:rPr>
              <a:t>…fed </a:t>
            </a:r>
            <a:r>
              <a:rPr lang="en-US" b="1" dirty="0">
                <a:solidFill>
                  <a:srgbClr val="000000"/>
                </a:solidFill>
              </a:rPr>
              <a:t>in series with the internal </a:t>
            </a:r>
            <a:r>
              <a:rPr lang="en-US" b="1" dirty="0" err="1" smtClean="0">
                <a:solidFill>
                  <a:srgbClr val="000000"/>
                </a:solidFill>
              </a:rPr>
              <a:t>PFInt</a:t>
            </a:r>
            <a:r>
              <a:rPr lang="en-US" b="1" dirty="0" smtClean="0">
                <a:solidFill>
                  <a:srgbClr val="000000"/>
                </a:solidFill>
              </a:rPr>
              <a:t> coils,</a:t>
            </a:r>
            <a:endParaRPr lang="en-US" b="1" dirty="0">
              <a:solidFill>
                <a:srgbClr val="00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1" y="3908812"/>
            <a:ext cx="3567552" cy="285905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068819" y="4400698"/>
            <a:ext cx="403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rgbClr val="289AA0"/>
                </a:solidFill>
                <a:ea typeface="华文细黑"/>
                <a:cs typeface="华文细黑"/>
              </a:rPr>
              <a:t>4 external </a:t>
            </a:r>
            <a:r>
              <a:rPr lang="en-US" b="1" dirty="0" err="1" smtClean="0">
                <a:solidFill>
                  <a:srgbClr val="289AA0"/>
                </a:solidFill>
                <a:ea typeface="华文细黑"/>
                <a:cs typeface="华文细黑"/>
              </a:rPr>
              <a:t>PFExt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 (each 16 wires 25 mm</a:t>
            </a:r>
            <a:r>
              <a:rPr lang="en-US" b="1" baseline="30000" dirty="0" smtClean="0">
                <a:solidFill>
                  <a:srgbClr val="289AA0"/>
                </a:solidFill>
                <a:ea typeface="华文细黑"/>
                <a:cs typeface="华文细黑"/>
              </a:rPr>
              <a:t>2</a:t>
            </a:r>
            <a:r>
              <a:rPr lang="en-US" b="1" dirty="0" smtClean="0">
                <a:solidFill>
                  <a:srgbClr val="289AA0"/>
                </a:solidFill>
                <a:ea typeface="华文细黑"/>
                <a:cs typeface="华文细黑"/>
              </a:rPr>
              <a:t>)</a:t>
            </a:r>
          </a:p>
        </p:txBody>
      </p:sp>
      <p:pic>
        <p:nvPicPr>
          <p:cNvPr id="68" name="Overall1short_098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680" y="36221"/>
            <a:ext cx="2155539" cy="3771539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2178218" y="1160318"/>
            <a:ext cx="2845241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Hydrogen </a:t>
            </a:r>
            <a:r>
              <a:rPr lang="en-US" b="1" dirty="0" err="1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endParaRPr lang="en-US" b="1" dirty="0" smtClean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at full </a:t>
            </a:r>
            <a:r>
              <a:rPr lang="en-US" b="1" dirty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current </a:t>
            </a:r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=10 kA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seemed quite inclined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to eject a Torus</a:t>
            </a:r>
            <a:endParaRPr lang="en-US" b="1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…an added vertical field </a:t>
            </a:r>
          </a:p>
          <a:p>
            <a:r>
              <a:rPr lang="en-US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alibri"/>
              </a:rPr>
              <a:t>…was used as midwife!</a:t>
            </a:r>
            <a:endParaRPr lang="en-US" dirty="0">
              <a:solidFill>
                <a:srgbClr val="FF00B5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132859" y="3300809"/>
            <a:ext cx="1818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#983, 10 kA Hydrogen</a:t>
            </a:r>
          </a:p>
        </p:txBody>
      </p:sp>
    </p:spTree>
    <p:extLst>
      <p:ext uri="{BB962C8B-B14F-4D97-AF65-F5344CB8AC3E}">
        <p14:creationId xmlns:p14="http://schemas.microsoft.com/office/powerpoint/2010/main" val="374979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8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6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429463"/>
            <a:ext cx="5228412" cy="3693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 absence of Torus formation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76478" y="429463"/>
            <a:ext cx="236188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With Torus formation </a:t>
            </a:r>
            <a:endParaRPr lang="en-US" dirty="0"/>
          </a:p>
        </p:txBody>
      </p:sp>
      <p:pic>
        <p:nvPicPr>
          <p:cNvPr id="11" name="1091FastCamera&amp;magnetic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07930" y="3601693"/>
            <a:ext cx="2927796" cy="2927796"/>
          </a:xfrm>
          <a:prstGeom prst="rect">
            <a:avLst/>
          </a:prstGeom>
        </p:spPr>
      </p:pic>
      <p:pic>
        <p:nvPicPr>
          <p:cNvPr id="17" name="Picture 16" descr="App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639" y="742095"/>
            <a:ext cx="2864879" cy="2410136"/>
          </a:xfrm>
          <a:prstGeom prst="rect">
            <a:avLst/>
          </a:prstGeom>
        </p:spPr>
      </p:pic>
      <p:pic>
        <p:nvPicPr>
          <p:cNvPr id="18" name="Picture 17" descr="App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2095"/>
            <a:ext cx="5015693" cy="2459432"/>
          </a:xfrm>
          <a:prstGeom prst="rect">
            <a:avLst/>
          </a:prstGeom>
        </p:spPr>
      </p:pic>
      <p:pic>
        <p:nvPicPr>
          <p:cNvPr id="20" name="1096FastCamera&amp;magnetics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89035" y="3600012"/>
            <a:ext cx="2816029" cy="2816029"/>
          </a:xfrm>
          <a:prstGeom prst="rect">
            <a:avLst/>
          </a:prstGeom>
        </p:spPr>
      </p:pic>
      <p:pic>
        <p:nvPicPr>
          <p:cNvPr id="21" name="1098FastCamera&amp;magnetics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18056" y="3600012"/>
            <a:ext cx="2806638" cy="28066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18056" y="32023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18056" y="3242614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/>
              <a:t>e</a:t>
            </a:r>
            <a:r>
              <a:rPr lang="en-US" dirty="0" smtClean="0"/>
              <a:t>= 3 kA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576401" y="3230977"/>
            <a:ext cx="89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37295" y="3255123"/>
            <a:ext cx="1011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= 10 kA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308694" y="6485462"/>
            <a:ext cx="1168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</a:t>
            </a:r>
            <a:r>
              <a:rPr lang="en-US" baseline="-25000" dirty="0" err="1" smtClean="0"/>
              <a:t>Torus</a:t>
            </a:r>
            <a:r>
              <a:rPr lang="en-US" dirty="0" smtClean="0"/>
              <a:t>= 5 kA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03095" y="6479372"/>
            <a:ext cx="4461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Torus forms at the expected current: </a:t>
            </a:r>
            <a:r>
              <a:rPr lang="en-US" dirty="0" err="1" smtClean="0"/>
              <a:t>I</a:t>
            </a:r>
            <a:r>
              <a:rPr lang="en-US" baseline="-25000" dirty="0" err="1" smtClean="0"/>
              <a:t>e</a:t>
            </a:r>
            <a:r>
              <a:rPr lang="en-US" dirty="0" smtClean="0"/>
              <a:t> </a:t>
            </a:r>
            <a:r>
              <a:rPr lang="en-US" dirty="0" smtClean="0">
                <a:latin typeface="Times New Roman"/>
                <a:cs typeface="Times New Roman"/>
              </a:rPr>
              <a:t>~</a:t>
            </a:r>
            <a:r>
              <a:rPr lang="en-US" dirty="0" smtClean="0"/>
              <a:t> 8 kA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423004" y="6322839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1098,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928030" y="632924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1096,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668219" y="6450050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1091,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807" y="17785"/>
            <a:ext cx="6691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March 2018 Torus formed in </a:t>
            </a:r>
            <a:r>
              <a:rPr lang="en-US" sz="2800" b="1" dirty="0" smtClean="0">
                <a:solidFill>
                  <a:srgbClr val="0000F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Argon plasmas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705064" y="3412437"/>
            <a:ext cx="0" cy="32409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999559" y="6698058"/>
            <a:ext cx="6913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0" y="3233155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1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6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8732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8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24" repeatCount="indefinite" fill="remove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video>
              <p:cMediaNode vol="80000">
                <p:cTn id="30" repeatCount="indefinite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149-1160Overa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2016" y="625282"/>
            <a:ext cx="6269709" cy="560769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751363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1149,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6200000">
            <a:off x="7367846" y="3395702"/>
            <a:ext cx="11755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816" y="102062"/>
            <a:ext cx="8525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“gentle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  <a:r>
              <a:rPr lang="en-US" sz="2800" b="1" dirty="0" smtClean="0">
                <a:solidFill>
                  <a:srgbClr val="0000FF"/>
                </a:solidFill>
              </a:rPr>
              <a:t>of the (barely visible) Argon Torus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7541" y="6222561"/>
            <a:ext cx="6154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lower </a:t>
            </a:r>
            <a:r>
              <a:rPr lang="en-US" b="1" dirty="0" err="1" smtClean="0">
                <a:solidFill>
                  <a:srgbClr val="0000FF"/>
                </a:solidFill>
              </a:rPr>
              <a:t>Divertor</a:t>
            </a:r>
            <a:r>
              <a:rPr lang="en-US" b="1" dirty="0" smtClean="0">
                <a:solidFill>
                  <a:srgbClr val="0000FF"/>
                </a:solidFill>
              </a:rPr>
              <a:t> fan is dominant &amp; slightly shifts down the Torus 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82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8990" y="31608"/>
            <a:ext cx="78381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</a:rPr>
              <a:t>The </a:t>
            </a:r>
            <a:r>
              <a:rPr lang="en-US" sz="2800" b="1" dirty="0" smtClean="0">
                <a:solidFill>
                  <a:srgbClr val="0000FF"/>
                </a:solidFill>
              </a:rPr>
              <a:t>Argon Torus</a:t>
            </a:r>
            <a:r>
              <a:rPr lang="en-US" sz="2800" b="1" dirty="0" smtClean="0">
                <a:solidFill>
                  <a:srgbClr val="FF00B5"/>
                </a:solidFill>
              </a:rPr>
              <a:t> has been sustained for up to ½ sec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94432" y="6523214"/>
            <a:ext cx="27751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400" b="1" dirty="0">
                <a:solidFill>
                  <a:srgbClr val="0000FF"/>
                </a:solidFill>
              </a:rPr>
              <a:t>#</a:t>
            </a:r>
            <a:r>
              <a:rPr lang="en-US" sz="1400" b="1" dirty="0" smtClean="0">
                <a:solidFill>
                  <a:srgbClr val="0000FF"/>
                </a:solidFill>
              </a:rPr>
              <a:t>1160, Argon, X-points fit I</a:t>
            </a:r>
            <a:r>
              <a:rPr lang="en-US" sz="1400" b="1" baseline="-25000" dirty="0" smtClean="0">
                <a:solidFill>
                  <a:srgbClr val="0000FF"/>
                </a:solidFill>
              </a:rPr>
              <a:t>ST</a:t>
            </a:r>
            <a:r>
              <a:rPr lang="en-US" sz="1400" b="1" dirty="0" smtClean="0">
                <a:solidFill>
                  <a:srgbClr val="0000FF"/>
                </a:solidFill>
              </a:rPr>
              <a:t>=5 kA</a:t>
            </a:r>
            <a:endParaRPr lang="en-US" sz="1400" b="1" dirty="0">
              <a:solidFill>
                <a:srgbClr val="00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696737">
            <a:off x="432774" y="2810105"/>
            <a:ext cx="1607039" cy="15101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31324" y="4547345"/>
            <a:ext cx="2444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Argon Torus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break-down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200 V</a:t>
            </a:r>
          </a:p>
          <a:p>
            <a:pPr algn="ctr"/>
            <a:r>
              <a:rPr lang="en-US" b="1" i="1" dirty="0" smtClean="0">
                <a:solidFill>
                  <a:srgbClr val="0000FF"/>
                </a:solidFill>
              </a:rPr>
              <a:t>steady </a:t>
            </a:r>
            <a:r>
              <a:rPr lang="en-US" b="1" i="1" dirty="0" err="1" smtClean="0">
                <a:solidFill>
                  <a:srgbClr val="0000FF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0000FF"/>
                </a:solidFill>
              </a:rPr>
              <a:t>e</a:t>
            </a:r>
            <a:r>
              <a:rPr lang="en-US" b="1" i="1" dirty="0" smtClean="0">
                <a:solidFill>
                  <a:srgbClr val="0000FF"/>
                </a:solidFill>
              </a:rPr>
              <a:t> </a:t>
            </a:r>
            <a:r>
              <a:rPr lang="en-US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0000FF"/>
                </a:solidFill>
              </a:rPr>
              <a:t> 220 </a:t>
            </a:r>
            <a:r>
              <a:rPr lang="en-US" b="1" i="1" dirty="0">
                <a:solidFill>
                  <a:srgbClr val="0000FF"/>
                </a:solidFill>
              </a:rPr>
              <a:t>V</a:t>
            </a:r>
          </a:p>
          <a:p>
            <a:pPr algn="ctr"/>
            <a:endParaRPr lang="en-US" b="1" i="1" dirty="0">
              <a:solidFill>
                <a:srgbClr val="0000FF"/>
              </a:solidFill>
            </a:endParaRPr>
          </a:p>
        </p:txBody>
      </p:sp>
      <p:pic>
        <p:nvPicPr>
          <p:cNvPr id="3" name="GifPSTra+1160+magnetics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6596" y="554828"/>
            <a:ext cx="4564737" cy="601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96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339" y="1170575"/>
            <a:ext cx="8599004" cy="4739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Outline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 smtClean="0"/>
              <a:t>• PROTO</a:t>
            </a:r>
            <a:r>
              <a:rPr lang="en-US" b="1" dirty="0"/>
              <a:t>-SPHERA has achieved the full Phase-1 current (10 kA) of Plasma </a:t>
            </a:r>
            <a:r>
              <a:rPr lang="en-US" b="1" dirty="0" err="1"/>
              <a:t>Centerpost</a:t>
            </a:r>
            <a:endParaRPr lang="en-US" b="1" dirty="0"/>
          </a:p>
          <a:p>
            <a:endParaRPr lang="en-US" b="1" dirty="0"/>
          </a:p>
          <a:p>
            <a:r>
              <a:rPr lang="en-US" b="1" dirty="0" smtClean="0"/>
              <a:t>• </a:t>
            </a:r>
            <a:r>
              <a:rPr lang="en-US" b="1" dirty="0"/>
              <a:t>Surprise: the experiment now produces routinely Argon &amp; Hydrogen </a:t>
            </a:r>
            <a:r>
              <a:rPr lang="en-US" b="1" dirty="0" err="1" smtClean="0"/>
              <a:t>Toroids</a:t>
            </a:r>
            <a:endParaRPr lang="en-US" b="1" dirty="0" smtClean="0"/>
          </a:p>
          <a:p>
            <a:endParaRPr lang="en-US" b="1" dirty="0"/>
          </a:p>
          <a:p>
            <a:r>
              <a:rPr lang="en-US" b="1" dirty="0"/>
              <a:t>• DC voltage on </a:t>
            </a:r>
            <a:r>
              <a:rPr lang="en-US" b="1" dirty="0" err="1"/>
              <a:t>Centerpost</a:t>
            </a:r>
            <a:r>
              <a:rPr lang="en-US" b="1" dirty="0"/>
              <a:t> electrodes drives </a:t>
            </a:r>
            <a:r>
              <a:rPr lang="en-US" b="1" dirty="0" err="1"/>
              <a:t>Toroidal</a:t>
            </a:r>
            <a:r>
              <a:rPr lang="en-US" b="1" dirty="0"/>
              <a:t> Current (magnetic reconnections)</a:t>
            </a:r>
          </a:p>
          <a:p>
            <a:endParaRPr lang="en-US" b="1" dirty="0"/>
          </a:p>
          <a:p>
            <a:r>
              <a:rPr lang="en-US" b="1" dirty="0" smtClean="0"/>
              <a:t>• How the experiment boundary conditions were modified to obtain such results</a:t>
            </a:r>
          </a:p>
          <a:p>
            <a:endParaRPr lang="en-US" b="1" dirty="0" smtClean="0"/>
          </a:p>
          <a:p>
            <a:r>
              <a:rPr lang="en-US" b="1" dirty="0" smtClean="0"/>
              <a:t>• In PROTO-SPHERA a Torus means a </a:t>
            </a:r>
            <a:r>
              <a:rPr lang="en-US" b="1" dirty="0" err="1" smtClean="0"/>
              <a:t>Divertor</a:t>
            </a:r>
            <a:r>
              <a:rPr lang="en-US" b="1" dirty="0" smtClean="0"/>
              <a:t>: this entails new modifications</a:t>
            </a:r>
          </a:p>
          <a:p>
            <a:endParaRPr lang="en-US" b="1" dirty="0"/>
          </a:p>
          <a:p>
            <a:r>
              <a:rPr lang="en-US" b="1" dirty="0" smtClean="0"/>
              <a:t>• In 2019 an intermediate Phase-1½  for moving to Phase-2 on sound bases</a:t>
            </a:r>
          </a:p>
          <a:p>
            <a:endParaRPr lang="en-US" b="1" dirty="0"/>
          </a:p>
          <a:p>
            <a:r>
              <a:rPr lang="en-US" b="1" dirty="0"/>
              <a:t>• End of 2021: Phase-2 experiment ready to produce </a:t>
            </a:r>
            <a:r>
              <a:rPr lang="en-US" b="1" dirty="0" smtClean="0"/>
              <a:t>plasma?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65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0870" y="6462574"/>
            <a:ext cx="829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B5"/>
                </a:solidFill>
              </a:rPr>
              <a:t> </a:t>
            </a:r>
            <a:r>
              <a:rPr lang="en-US" b="1" dirty="0" smtClean="0">
                <a:solidFill>
                  <a:srgbClr val="FF00B5"/>
                </a:solidFill>
              </a:rPr>
              <a:t>      evident at plasma breakdown		&amp; …after ¼ sec	</a:t>
            </a:r>
            <a:r>
              <a:rPr lang="en-US" b="1" dirty="0">
                <a:solidFill>
                  <a:srgbClr val="FF00B5"/>
                </a:solidFill>
              </a:rPr>
              <a:t>	</a:t>
            </a:r>
            <a:r>
              <a:rPr lang="en-US" b="1" dirty="0" smtClean="0">
                <a:solidFill>
                  <a:srgbClr val="FF00B5"/>
                </a:solidFill>
              </a:rPr>
              <a:t>at plasma switch-off</a:t>
            </a:r>
            <a:endParaRPr lang="en-US" dirty="0"/>
          </a:p>
        </p:txBody>
      </p:sp>
      <p:pic>
        <p:nvPicPr>
          <p:cNvPr id="10" name="1202LogoBeginNew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113" y="618497"/>
            <a:ext cx="3264295" cy="5844077"/>
          </a:xfrm>
          <a:prstGeom prst="rect">
            <a:avLst/>
          </a:prstGeom>
        </p:spPr>
      </p:pic>
      <p:pic>
        <p:nvPicPr>
          <p:cNvPr id="11" name="1202LogoEndNew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98323" y="615058"/>
            <a:ext cx="3266216" cy="584751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74658" y="20946"/>
            <a:ext cx="68518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April 2018 Torus formed in Hydrogen Plasma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5174" y="6154796"/>
            <a:ext cx="14517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78328">
            <a:off x="3797547" y="2790627"/>
            <a:ext cx="1632779" cy="15344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41360" y="4386322"/>
            <a:ext cx="1923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B5"/>
                </a:solidFill>
              </a:rPr>
              <a:t>Hydrogen Torus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break-down</a:t>
            </a:r>
          </a:p>
          <a:p>
            <a:pPr algn="ctr"/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360 V</a:t>
            </a:r>
          </a:p>
          <a:p>
            <a:pPr algn="ctr"/>
            <a:r>
              <a:rPr lang="en-US" b="1" i="1" dirty="0" smtClean="0">
                <a:solidFill>
                  <a:srgbClr val="FF00B5"/>
                </a:solidFill>
              </a:rPr>
              <a:t>steady </a:t>
            </a:r>
            <a:r>
              <a:rPr lang="en-US" b="1" i="1" dirty="0" err="1" smtClean="0">
                <a:solidFill>
                  <a:srgbClr val="FF00B5"/>
                </a:solidFill>
              </a:rPr>
              <a:t>V</a:t>
            </a:r>
            <a:r>
              <a:rPr lang="en-US" b="1" i="1" baseline="-25000" dirty="0" err="1" smtClean="0">
                <a:solidFill>
                  <a:srgbClr val="FF00B5"/>
                </a:solidFill>
              </a:rPr>
              <a:t>e</a:t>
            </a:r>
            <a:r>
              <a:rPr lang="en-US" b="1" i="1" dirty="0" smtClean="0">
                <a:solidFill>
                  <a:srgbClr val="FF00B5"/>
                </a:solidFill>
              </a:rPr>
              <a:t> </a:t>
            </a:r>
            <a:r>
              <a:rPr lang="en-US" b="1" i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b="1" i="1" dirty="0" smtClean="0">
                <a:solidFill>
                  <a:srgbClr val="FF00B5"/>
                </a:solidFill>
              </a:rPr>
              <a:t> 320 V</a:t>
            </a:r>
            <a:endParaRPr lang="en-US" b="1" i="1" dirty="0">
              <a:solidFill>
                <a:srgbClr val="FF0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193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59362" y="5411318"/>
            <a:ext cx="2941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#1195</a:t>
            </a:r>
            <a:r>
              <a:rPr lang="en-US" sz="1400" b="1" dirty="0">
                <a:solidFill>
                  <a:srgbClr val="FF00B5"/>
                </a:solidFill>
              </a:rPr>
              <a:t>, Hydrogen, </a:t>
            </a:r>
            <a:r>
              <a:rPr lang="en-US" sz="1400" b="1" dirty="0" smtClean="0">
                <a:solidFill>
                  <a:srgbClr val="FF00B5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 smtClean="0">
                <a:solidFill>
                  <a:srgbClr val="FF00B5"/>
                </a:solidFill>
              </a:rPr>
              <a:t>22 </a:t>
            </a:r>
            <a:r>
              <a:rPr lang="en-US" sz="1400" b="1" dirty="0" err="1">
                <a:solidFill>
                  <a:srgbClr val="FF00B5"/>
                </a:solidFill>
              </a:rPr>
              <a:t>ms</a:t>
            </a:r>
            <a:r>
              <a:rPr lang="en-US" sz="1400" b="1" dirty="0">
                <a:solidFill>
                  <a:srgbClr val="FF00B5"/>
                </a:solidFill>
              </a:rPr>
              <a:t> </a:t>
            </a:r>
            <a:r>
              <a:rPr lang="en-US" sz="1400" b="1" dirty="0" smtClean="0">
                <a:solidFill>
                  <a:srgbClr val="FF00B5"/>
                </a:solidFill>
              </a:rPr>
              <a:t>long movie 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42756" y="5409830"/>
            <a:ext cx="3647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#1221, Hydrogen, H</a:t>
            </a:r>
            <a:r>
              <a:rPr lang="el-GR" sz="1400" b="1" dirty="0" smtClean="0">
                <a:solidFill>
                  <a:srgbClr val="FF0000"/>
                </a:solidFill>
              </a:rPr>
              <a:t>α</a:t>
            </a:r>
            <a:r>
              <a:rPr lang="en-US" sz="1400" b="1" dirty="0" smtClean="0">
                <a:solidFill>
                  <a:srgbClr val="FF0000"/>
                </a:solidFill>
              </a:rPr>
              <a:t> filter, </a:t>
            </a:r>
            <a:r>
              <a:rPr lang="en-US" sz="14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~</a:t>
            </a:r>
            <a:r>
              <a:rPr lang="en-US" sz="1400" b="1" dirty="0">
                <a:solidFill>
                  <a:srgbClr val="FF0000"/>
                </a:solidFill>
              </a:rPr>
              <a:t>22 </a:t>
            </a:r>
            <a:r>
              <a:rPr lang="en-US" sz="1400" b="1" dirty="0" err="1" smtClean="0">
                <a:solidFill>
                  <a:srgbClr val="FF0000"/>
                </a:solidFill>
              </a:rPr>
              <a:t>ms</a:t>
            </a:r>
            <a:r>
              <a:rPr lang="en-US" sz="1400" b="1" dirty="0" smtClean="0">
                <a:solidFill>
                  <a:srgbClr val="FF0000"/>
                </a:solidFill>
              </a:rPr>
              <a:t> long </a:t>
            </a:r>
            <a:r>
              <a:rPr lang="en-US" sz="1400" b="1" dirty="0">
                <a:solidFill>
                  <a:srgbClr val="FF0000"/>
                </a:solidFill>
              </a:rPr>
              <a:t>movie </a:t>
            </a:r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143562" y="37275"/>
            <a:ext cx="8867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Confining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toroidal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 current 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injected in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pulses every 2-3 </a:t>
            </a:r>
            <a:r>
              <a:rPr lang="en-US" sz="2800" b="1" dirty="0" err="1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420" y="6007653"/>
            <a:ext cx="8712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D532C1"/>
                </a:solidFill>
              </a:rPr>
              <a:t>Identified as magnetic reconnections: every pulse ejects plasma along the </a:t>
            </a:r>
            <a:r>
              <a:rPr lang="en-US" b="1" dirty="0" err="1" smtClean="0">
                <a:solidFill>
                  <a:srgbClr val="D532C1"/>
                </a:solidFill>
              </a:rPr>
              <a:t>Divertor</a:t>
            </a:r>
            <a:r>
              <a:rPr lang="en-US" b="1" dirty="0" smtClean="0">
                <a:solidFill>
                  <a:srgbClr val="D532C1"/>
                </a:solidFill>
              </a:rPr>
              <a:t> fans</a:t>
            </a:r>
          </a:p>
          <a:p>
            <a:pPr algn="ctr"/>
            <a:r>
              <a:rPr lang="en-US" b="1" dirty="0" smtClean="0">
                <a:solidFill>
                  <a:srgbClr val="0000FF"/>
                </a:solidFill>
              </a:rPr>
              <a:t>Argon plasma Torus much less visible, but ejection along fans every 2-3 </a:t>
            </a:r>
            <a:r>
              <a:rPr lang="en-US" b="1" dirty="0" err="1" smtClean="0">
                <a:solidFill>
                  <a:srgbClr val="0000FF"/>
                </a:solidFill>
              </a:rPr>
              <a:t>ms</a:t>
            </a:r>
            <a:r>
              <a:rPr lang="en-US" b="1" dirty="0" smtClean="0">
                <a:solidFill>
                  <a:srgbClr val="0000FF"/>
                </a:solidFill>
              </a:rPr>
              <a:t> very evident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2" name="1195Pulse_Self-Containe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23" y="938710"/>
            <a:ext cx="4461565" cy="4461565"/>
          </a:xfrm>
          <a:prstGeom prst="rect">
            <a:avLst/>
          </a:prstGeom>
        </p:spPr>
      </p:pic>
      <p:pic>
        <p:nvPicPr>
          <p:cNvPr id="3" name="1221Pulse_Self-Contained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16168" y="938710"/>
            <a:ext cx="4461565" cy="44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286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2135" y="25518"/>
            <a:ext cx="44092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The “uncouth </a:t>
            </a:r>
            <a:r>
              <a:rPr lang="en-US" sz="28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800" b="1" dirty="0" smtClean="0">
                <a:solidFill>
                  <a:srgbClr val="FF00B5"/>
                </a:solidFill>
              </a:rPr>
              <a:t>” </a:t>
            </a:r>
          </a:p>
          <a:p>
            <a:pPr algn="ctr"/>
            <a:r>
              <a:rPr lang="en-US" sz="2800" b="1" dirty="0" smtClean="0">
                <a:solidFill>
                  <a:srgbClr val="FF00B5"/>
                </a:solidFill>
              </a:rPr>
              <a:t>of the Hydrogen Torus:</a:t>
            </a:r>
          </a:p>
          <a:p>
            <a:pPr algn="ctr"/>
            <a:r>
              <a:rPr lang="en-US" sz="2000" b="1" dirty="0" smtClean="0">
                <a:solidFill>
                  <a:srgbClr val="FF00B5"/>
                </a:solidFill>
              </a:rPr>
              <a:t>lower </a:t>
            </a:r>
            <a:r>
              <a:rPr lang="en-US" sz="2000" b="1" dirty="0" err="1" smtClean="0">
                <a:solidFill>
                  <a:srgbClr val="FF00B5"/>
                </a:solidFill>
              </a:rPr>
              <a:t>divertor</a:t>
            </a:r>
            <a:r>
              <a:rPr lang="en-US" sz="2000" b="1" dirty="0" smtClean="0">
                <a:solidFill>
                  <a:srgbClr val="FF00B5"/>
                </a:solidFill>
              </a:rPr>
              <a:t> fan strongly dominant</a:t>
            </a:r>
          </a:p>
          <a:p>
            <a:pPr algn="ctr"/>
            <a:r>
              <a:rPr lang="en-US" sz="2000" b="1" dirty="0" smtClean="0">
                <a:solidFill>
                  <a:srgbClr val="FF00B5"/>
                </a:solidFill>
              </a:rPr>
              <a:t>spurious current path below diaphragm </a:t>
            </a:r>
            <a:endParaRPr lang="en-US" sz="2000" b="1" dirty="0">
              <a:solidFill>
                <a:srgbClr val="FF00B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07264" y="1678534"/>
            <a:ext cx="519715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The present </a:t>
            </a:r>
            <a:r>
              <a:rPr lang="en-US" dirty="0" err="1" smtClean="0"/>
              <a:t>divertor</a:t>
            </a:r>
            <a:r>
              <a:rPr lang="en-US" dirty="0" smtClean="0"/>
              <a:t> plate is the lower polycarbonate </a:t>
            </a:r>
          </a:p>
          <a:p>
            <a:pPr algn="ctr"/>
            <a:r>
              <a:rPr lang="en-US" dirty="0" smtClean="0"/>
              <a:t>diaphragm: an unsuitable choice of material!</a:t>
            </a:r>
          </a:p>
          <a:p>
            <a:pPr algn="ctr"/>
            <a:endParaRPr lang="en-US" sz="1200" dirty="0" smtClean="0"/>
          </a:p>
          <a:p>
            <a:pPr algn="ctr"/>
            <a:r>
              <a:rPr lang="en-US" dirty="0" smtClean="0"/>
              <a:t>But when we put it inside PROTO-SPHERA</a:t>
            </a:r>
          </a:p>
          <a:p>
            <a:pPr algn="ctr"/>
            <a:r>
              <a:rPr lang="en-US" dirty="0" smtClean="0"/>
              <a:t>we did not expect to be able to form a Torus!</a:t>
            </a:r>
          </a:p>
          <a:p>
            <a:pPr algn="ctr"/>
            <a:endParaRPr lang="en-US" sz="1200" dirty="0"/>
          </a:p>
          <a:p>
            <a:pPr algn="ctr"/>
            <a:r>
              <a:rPr lang="en-US" dirty="0" smtClean="0"/>
              <a:t>A new lower metal diaphragm being built now;</a:t>
            </a:r>
          </a:p>
          <a:p>
            <a:pPr algn="ctr"/>
            <a:r>
              <a:rPr lang="en-US" dirty="0" smtClean="0"/>
              <a:t>in 2019 PROTO-SPHERA will have 2 suitable plates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2910355" y="5297841"/>
            <a:ext cx="25571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#1202, Hydrogen. ¼ s full movie</a:t>
            </a:r>
            <a:endParaRPr lang="en-US" sz="1400" b="1" dirty="0">
              <a:solidFill>
                <a:srgbClr val="FF00B5"/>
              </a:solidFill>
            </a:endParaRPr>
          </a:p>
        </p:txBody>
      </p:sp>
      <p:pic>
        <p:nvPicPr>
          <p:cNvPr id="12" name="1202DivertorLow-Synch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58534" y="3773396"/>
            <a:ext cx="4112806" cy="3084604"/>
          </a:xfrm>
          <a:prstGeom prst="rect">
            <a:avLst/>
          </a:prstGeom>
        </p:spPr>
      </p:pic>
      <p:pic>
        <p:nvPicPr>
          <p:cNvPr id="2" name="1202Overall12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91" y="0"/>
            <a:ext cx="38306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18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25ToroDeform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18289" y="611055"/>
            <a:ext cx="2925627" cy="5389641"/>
          </a:xfrm>
          <a:prstGeom prst="rect">
            <a:avLst/>
          </a:prstGeom>
        </p:spPr>
      </p:pic>
      <p:pic>
        <p:nvPicPr>
          <p:cNvPr id="5" name="1211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7179" y="611056"/>
            <a:ext cx="2925627" cy="53967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49416" y="42475"/>
            <a:ext cx="66372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B5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Reconnections, Helical States &amp; Double Tori</a:t>
            </a:r>
            <a:endParaRPr lang="en-US" sz="2800" b="1" dirty="0">
              <a:solidFill>
                <a:srgbClr val="0000FF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#1211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6799" y="2952694"/>
            <a:ext cx="9114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#1225</a:t>
            </a:r>
          </a:p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Hydrogen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197" y="6007830"/>
            <a:ext cx="8673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Vertical field in </a:t>
            </a:r>
            <a:r>
              <a:rPr lang="en-US" b="1" dirty="0" err="1" smtClean="0"/>
              <a:t>eccess</a:t>
            </a:r>
            <a:r>
              <a:rPr lang="en-US" b="1" dirty="0" smtClean="0"/>
              <a:t>? …</a:t>
            </a:r>
            <a:r>
              <a:rPr lang="en-US" b="1" dirty="0" smtClean="0">
                <a:solidFill>
                  <a:srgbClr val="FF00B5"/>
                </a:solidFill>
              </a:rPr>
              <a:t>Double Torus!            …or Helical States …or lop-sided Tori!</a:t>
            </a:r>
          </a:p>
          <a:p>
            <a:pPr algn="ctr"/>
            <a:endParaRPr lang="en-US" sz="800" b="1" dirty="0" smtClean="0">
              <a:solidFill>
                <a:srgbClr val="FF00B5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The only occurrence you should never ever consider is plasma disruption: gone for good!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53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4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19Overal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571" y="1097903"/>
            <a:ext cx="3127369" cy="5771139"/>
          </a:xfrm>
          <a:prstGeom prst="rect">
            <a:avLst/>
          </a:prstGeom>
        </p:spPr>
      </p:pic>
      <p:pic>
        <p:nvPicPr>
          <p:cNvPr id="5" name="1221Overall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26824" y="1097901"/>
            <a:ext cx="3358483" cy="577114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6200000">
            <a:off x="-1225782" y="4701002"/>
            <a:ext cx="39549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#1219, Hydrogen. ¼ s full movie, H</a:t>
            </a:r>
            <a:r>
              <a:rPr lang="el-GR" sz="1400" b="1" dirty="0" smtClean="0">
                <a:solidFill>
                  <a:srgbClr val="FF00B5"/>
                </a:solidFill>
              </a:rPr>
              <a:t>α</a:t>
            </a:r>
            <a:r>
              <a:rPr lang="en-US" sz="1400" b="1" dirty="0" smtClean="0">
                <a:solidFill>
                  <a:srgbClr val="FF00B5"/>
                </a:solidFill>
              </a:rPr>
              <a:t> light saturates</a:t>
            </a:r>
            <a:endParaRPr lang="en-US" sz="1400" b="1" dirty="0">
              <a:solidFill>
                <a:srgbClr val="FF00B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rot="16200000">
            <a:off x="3754538" y="5060074"/>
            <a:ext cx="32367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FF00B5"/>
                </a:solidFill>
              </a:rPr>
              <a:t>#1221, Hydrogen. ¼ s full movie</a:t>
            </a:r>
            <a:r>
              <a:rPr lang="el-GR" sz="1400" b="1" dirty="0" smtClean="0">
                <a:solidFill>
                  <a:srgbClr val="FF00B5"/>
                </a:solidFill>
              </a:rPr>
              <a:t>, </a:t>
            </a:r>
            <a:r>
              <a:rPr lang="en-US" sz="1400" b="1" dirty="0">
                <a:solidFill>
                  <a:srgbClr val="FF00B5"/>
                </a:solidFill>
              </a:rPr>
              <a:t>H</a:t>
            </a:r>
            <a:r>
              <a:rPr lang="el-GR" sz="1400" b="1" dirty="0">
                <a:solidFill>
                  <a:srgbClr val="FF00B5"/>
                </a:solidFill>
              </a:rPr>
              <a:t>α</a:t>
            </a:r>
            <a:r>
              <a:rPr lang="en-US" sz="1400" b="1" dirty="0">
                <a:solidFill>
                  <a:srgbClr val="FF00B5"/>
                </a:solidFill>
              </a:rPr>
              <a:t> light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8073" y="455695"/>
            <a:ext cx="7943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Disruptions do not exist, even if plasma does crazy movements, it never vanishes</a:t>
            </a:r>
          </a:p>
          <a:p>
            <a:pPr algn="ctr"/>
            <a:r>
              <a:rPr lang="en-US" b="1" dirty="0" smtClean="0"/>
              <a:t>It can well recover from Multiple Tori, Helical States, Lop-sided Tori</a:t>
            </a:r>
            <a:endParaRPr lang="en-US" b="1" dirty="0"/>
          </a:p>
        </p:txBody>
      </p: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2650433" y="34554"/>
            <a:ext cx="42517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Disruptions gone for good!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605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86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4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obineAl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33" y="464416"/>
            <a:ext cx="4148495" cy="2335206"/>
          </a:xfrm>
          <a:prstGeom prst="rect">
            <a:avLst/>
          </a:prstGeom>
        </p:spPr>
      </p:pic>
      <p:pic>
        <p:nvPicPr>
          <p:cNvPr id="6" name="Picture 5" descr="BobineBas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33" y="4074299"/>
            <a:ext cx="4165899" cy="23569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47506" y="95084"/>
            <a:ext cx="415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upper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8 turns</a:t>
            </a:r>
            <a:r>
              <a:rPr lang="en-US" b="1" dirty="0" smtClean="0">
                <a:solidFill>
                  <a:srgbClr val="2A70BF"/>
                </a:solidFill>
              </a:rPr>
              <a:t>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80718" y="6397261"/>
            <a:ext cx="422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lowest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4 turns</a:t>
            </a:r>
            <a:r>
              <a:rPr lang="en-US" b="1" dirty="0" smtClean="0">
                <a:solidFill>
                  <a:srgbClr val="2A70BF"/>
                </a:solidFill>
              </a:rPr>
              <a:t>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8665" y="2776061"/>
            <a:ext cx="4648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err="1" smtClean="0">
                <a:solidFill>
                  <a:srgbClr val="2A70BF"/>
                </a:solidFill>
              </a:rPr>
              <a:t>upEquator</a:t>
            </a:r>
            <a:r>
              <a:rPr lang="en-US" b="1" dirty="0" smtClean="0">
                <a:solidFill>
                  <a:srgbClr val="2A70BF"/>
                </a:solidFill>
              </a:rPr>
              <a:t> 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8 turns•1.9 kA in 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 smtClean="0">
              <a:solidFill>
                <a:srgbClr val="2A70B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94374" y="3694552"/>
            <a:ext cx="3535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>
                <a:solidFill>
                  <a:srgbClr val="2A70BF"/>
                </a:solidFill>
              </a:rPr>
              <a:t>8 turns•1.9 kA in </a:t>
            </a:r>
            <a:r>
              <a:rPr lang="en-US" b="1" dirty="0" smtClean="0">
                <a:solidFill>
                  <a:srgbClr val="2A70BF"/>
                </a:solidFill>
              </a:rPr>
              <a:t>series </a:t>
            </a:r>
            <a:r>
              <a:rPr lang="en-US" b="1" dirty="0" err="1" smtClean="0">
                <a:solidFill>
                  <a:srgbClr val="2A70BF"/>
                </a:solidFill>
              </a:rPr>
              <a:t>PFInt</a:t>
            </a:r>
            <a:endParaRPr lang="en-US" b="1" dirty="0">
              <a:solidFill>
                <a:srgbClr val="2A70B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241025" y="328868"/>
            <a:ext cx="22679" cy="630516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41025" y="328868"/>
            <a:ext cx="566982" cy="0"/>
          </a:xfrm>
          <a:prstGeom prst="straightConnector1">
            <a:avLst/>
          </a:prstGeom>
          <a:ln>
            <a:solidFill>
              <a:srgbClr val="2A70B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228315" y="6634032"/>
            <a:ext cx="566982" cy="0"/>
          </a:xfrm>
          <a:prstGeom prst="straightConnector1">
            <a:avLst/>
          </a:prstGeom>
          <a:ln>
            <a:solidFill>
              <a:srgbClr val="2A70B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6200000">
            <a:off x="1093725" y="3220089"/>
            <a:ext cx="603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up/down dissymmetric </a:t>
            </a:r>
            <a:r>
              <a:rPr lang="en-US" b="1" dirty="0" err="1" smtClean="0">
                <a:solidFill>
                  <a:srgbClr val="D532C1"/>
                </a:solidFill>
              </a:rPr>
              <a:t>PFExt</a:t>
            </a:r>
            <a:r>
              <a:rPr lang="en-US" b="1" dirty="0" smtClean="0">
                <a:solidFill>
                  <a:srgbClr val="D532C1"/>
                </a:solidFill>
              </a:rPr>
              <a:t> contrasts </a:t>
            </a:r>
            <a:r>
              <a:rPr lang="en-US" b="1" dirty="0" err="1" smtClean="0">
                <a:solidFill>
                  <a:srgbClr val="D532C1"/>
                </a:solidFill>
              </a:rPr>
              <a:t>divertor</a:t>
            </a:r>
            <a:r>
              <a:rPr lang="en-US" b="1" dirty="0" smtClean="0">
                <a:solidFill>
                  <a:srgbClr val="D532C1"/>
                </a:solidFill>
              </a:rPr>
              <a:t> dissymmetry </a:t>
            </a:r>
            <a:endParaRPr lang="en-US" b="1" dirty="0">
              <a:solidFill>
                <a:srgbClr val="D532C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5519"/>
            <a:ext cx="4014232" cy="6463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D532C1"/>
                </a:solidFill>
              </a:rPr>
              <a:t>The new Super</a:t>
            </a:r>
            <a:r>
              <a:rPr lang="en-US" b="1" dirty="0">
                <a:solidFill>
                  <a:srgbClr val="D532C1"/>
                </a:solidFill>
              </a:rPr>
              <a:t>-Capacitor power </a:t>
            </a:r>
            <a:r>
              <a:rPr lang="en-US" b="1" dirty="0" smtClean="0">
                <a:solidFill>
                  <a:srgbClr val="D532C1"/>
                </a:solidFill>
              </a:rPr>
              <a:t>supply</a:t>
            </a:r>
          </a:p>
          <a:p>
            <a:r>
              <a:rPr lang="en-US" b="1" dirty="0" smtClean="0">
                <a:solidFill>
                  <a:srgbClr val="D532C1"/>
                </a:solidFill>
              </a:rPr>
              <a:t>(90 V, 2 kA, many sec)</a:t>
            </a:r>
            <a:r>
              <a:rPr lang="en-US" b="1" dirty="0">
                <a:solidFill>
                  <a:srgbClr val="D532C1"/>
                </a:solidFill>
              </a:rPr>
              <a:t> </a:t>
            </a:r>
            <a:r>
              <a:rPr lang="en-US" b="1" dirty="0" smtClean="0">
                <a:solidFill>
                  <a:srgbClr val="D532C1"/>
                </a:solidFill>
              </a:rPr>
              <a:t>has been  essential for Hydrogen Tori: the Internal PF power supply was already delivering its maximal Voltage &amp; Current, an additional +25% </a:t>
            </a:r>
            <a:r>
              <a:rPr lang="en-US" b="1" dirty="0" err="1" smtClean="0">
                <a:solidFill>
                  <a:srgbClr val="D532C1"/>
                </a:solidFill>
              </a:rPr>
              <a:t>Amperes•turns</a:t>
            </a:r>
            <a:r>
              <a:rPr lang="en-US" b="1" dirty="0">
                <a:solidFill>
                  <a:srgbClr val="D532C1"/>
                </a:solidFill>
              </a:rPr>
              <a:t> </a:t>
            </a:r>
            <a:r>
              <a:rPr lang="en-US" b="1" dirty="0" smtClean="0">
                <a:solidFill>
                  <a:srgbClr val="D532C1"/>
                </a:solidFill>
              </a:rPr>
              <a:t>were fed by Super-Capacitor 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endParaRPr lang="en-US" b="1" dirty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The production of  Argon Tori was obtained fine tuning by -12.5% the maximum </a:t>
            </a:r>
            <a:r>
              <a:rPr lang="en-US" b="1" dirty="0" err="1" smtClean="0">
                <a:solidFill>
                  <a:srgbClr val="0000FF"/>
                </a:solidFill>
              </a:rPr>
              <a:t>Ampere•turns</a:t>
            </a:r>
            <a:r>
              <a:rPr lang="en-US" b="1" dirty="0" smtClean="0">
                <a:solidFill>
                  <a:srgbClr val="0000FF"/>
                </a:solidFill>
              </a:rPr>
              <a:t> of  </a:t>
            </a:r>
            <a:r>
              <a:rPr lang="en-US" b="1" dirty="0">
                <a:solidFill>
                  <a:srgbClr val="0000FF"/>
                </a:solidFill>
              </a:rPr>
              <a:t>the </a:t>
            </a:r>
            <a:r>
              <a:rPr lang="en-US" b="1" dirty="0" smtClean="0">
                <a:solidFill>
                  <a:srgbClr val="0000FF"/>
                </a:solidFill>
              </a:rPr>
              <a:t>Internal PF </a:t>
            </a:r>
            <a:r>
              <a:rPr lang="en-US" b="1" dirty="0">
                <a:solidFill>
                  <a:srgbClr val="0000FF"/>
                </a:solidFill>
              </a:rPr>
              <a:t>power </a:t>
            </a:r>
            <a:r>
              <a:rPr lang="en-US" b="1" dirty="0" smtClean="0">
                <a:solidFill>
                  <a:srgbClr val="0000FF"/>
                </a:solidFill>
              </a:rPr>
              <a:t>supply:</a:t>
            </a:r>
          </a:p>
          <a:p>
            <a:r>
              <a:rPr lang="en-US" b="1" dirty="0" err="1" smtClean="0">
                <a:solidFill>
                  <a:srgbClr val="0000FF"/>
                </a:solidFill>
              </a:rPr>
              <a:t>Ar</a:t>
            </a:r>
            <a:r>
              <a:rPr lang="en-US" b="1" dirty="0" smtClean="0">
                <a:solidFill>
                  <a:srgbClr val="0000FF"/>
                </a:solidFill>
              </a:rPr>
              <a:t> Tori </a:t>
            </a:r>
            <a:r>
              <a:rPr lang="en-US" dirty="0" smtClean="0">
                <a:solidFill>
                  <a:srgbClr val="0000FF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0000FF"/>
                </a:solidFill>
              </a:rPr>
              <a:t>  5 kA</a:t>
            </a:r>
            <a:r>
              <a:rPr lang="en-US" b="1" dirty="0" smtClean="0">
                <a:solidFill>
                  <a:srgbClr val="000000"/>
                </a:solidFill>
              </a:rPr>
              <a:t>, </a:t>
            </a:r>
            <a:r>
              <a:rPr lang="en-US" b="1" dirty="0" smtClean="0">
                <a:solidFill>
                  <a:srgbClr val="D532C1"/>
                </a:solidFill>
              </a:rPr>
              <a:t>H Tori </a:t>
            </a:r>
            <a:r>
              <a:rPr lang="en-US" dirty="0">
                <a:solidFill>
                  <a:srgbClr val="D532C1"/>
                </a:solidFill>
                <a:latin typeface="Times New Roman"/>
                <a:cs typeface="Times New Roman"/>
              </a:rPr>
              <a:t>~</a:t>
            </a:r>
            <a:r>
              <a:rPr lang="en-US" b="1" dirty="0" smtClean="0">
                <a:solidFill>
                  <a:srgbClr val="D532C1"/>
                </a:solidFill>
              </a:rPr>
              <a:t> 7 kA</a:t>
            </a:r>
            <a:endParaRPr lang="en-US" dirty="0">
              <a:solidFill>
                <a:srgbClr val="D532C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34218" y="3091232"/>
            <a:ext cx="2937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2A70BF"/>
                </a:solidFill>
              </a:rPr>
              <a:t>PFExt</a:t>
            </a:r>
            <a:r>
              <a:rPr lang="en-US" b="1" dirty="0">
                <a:solidFill>
                  <a:srgbClr val="2A70BF"/>
                </a:solidFill>
              </a:rPr>
              <a:t> 4 turns•1 kA </a:t>
            </a:r>
            <a:r>
              <a:rPr lang="en-US" b="1" dirty="0" err="1">
                <a:solidFill>
                  <a:srgbClr val="2A70BF"/>
                </a:solidFill>
              </a:rPr>
              <a:t>SuperCap</a:t>
            </a:r>
            <a:endParaRPr lang="en-US" b="1" dirty="0">
              <a:solidFill>
                <a:srgbClr val="2A70B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26562" y="3396811"/>
            <a:ext cx="48388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A70BF"/>
                </a:solidFill>
              </a:rPr>
              <a:t>downEquator</a:t>
            </a:r>
            <a:r>
              <a:rPr lang="en-US" b="1" dirty="0">
                <a:solidFill>
                  <a:srgbClr val="2A70BF"/>
                </a:solidFill>
              </a:rPr>
              <a:t> 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</a:t>
            </a:r>
            <a:r>
              <a:rPr lang="en-US" b="1" dirty="0">
                <a:solidFill>
                  <a:srgbClr val="2A70BF"/>
                </a:solidFill>
              </a:rPr>
              <a:t>4 turns•1 kA </a:t>
            </a:r>
            <a:r>
              <a:rPr lang="en-US" b="1" dirty="0" err="1">
                <a:solidFill>
                  <a:srgbClr val="2A70BF"/>
                </a:solidFill>
              </a:rPr>
              <a:t>SuperCap</a:t>
            </a:r>
            <a:endParaRPr lang="en-US" b="1" dirty="0">
              <a:solidFill>
                <a:srgbClr val="2A70BF"/>
              </a:solidFill>
            </a:endParaRPr>
          </a:p>
        </p:txBody>
      </p:sp>
      <p:pic>
        <p:nvPicPr>
          <p:cNvPr id="17" name="Picture 16" descr="SuperCapacito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0" y="2211343"/>
            <a:ext cx="3320192" cy="27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72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422" y="102062"/>
            <a:ext cx="633679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Major surprise: Torus forms in a static field</a:t>
            </a:r>
          </a:p>
          <a:p>
            <a:r>
              <a:rPr lang="en-US" sz="2400" b="1" dirty="0" smtClean="0"/>
              <a:t>the </a:t>
            </a:r>
            <a:r>
              <a:rPr lang="en-US" sz="2400" b="1" dirty="0"/>
              <a:t>plasma operations </a:t>
            </a:r>
            <a:r>
              <a:rPr lang="en-US" sz="2400" b="1" dirty="0" smtClean="0"/>
              <a:t>will be </a:t>
            </a:r>
            <a:r>
              <a:rPr lang="en-US" sz="2400" b="1" dirty="0"/>
              <a:t>easier in </a:t>
            </a:r>
            <a:r>
              <a:rPr lang="en-US" sz="2400" b="1" dirty="0" smtClean="0"/>
              <a:t>Phase-2,</a:t>
            </a:r>
          </a:p>
          <a:p>
            <a:r>
              <a:rPr lang="en-US" sz="2400" b="1" dirty="0" smtClean="0"/>
              <a:t>which will </a:t>
            </a:r>
            <a:r>
              <a:rPr lang="en-US" sz="2400" b="1" dirty="0"/>
              <a:t>produce Spherical Tori with I</a:t>
            </a:r>
            <a:r>
              <a:rPr lang="en-US" sz="2400" b="1" baseline="-25000" dirty="0"/>
              <a:t>ST</a:t>
            </a:r>
            <a:r>
              <a:rPr lang="en-US" sz="2400" b="1" dirty="0" smtClean="0"/>
              <a:t>= 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</a:rPr>
              <a:t>¼</a:t>
            </a:r>
            <a:r>
              <a:rPr lang="en-US" sz="2400" b="1" dirty="0" smtClean="0"/>
              <a:t> MA</a:t>
            </a:r>
            <a:endParaRPr lang="en-US" sz="2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61" y="3238447"/>
            <a:ext cx="2510724" cy="35999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4381" y="3844297"/>
            <a:ext cx="5917004" cy="2831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 2019, Phase-1½ ( new insulating PMMA Vessel)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substitute present impromptu </a:t>
            </a:r>
            <a:r>
              <a:rPr lang="en-US" b="1" dirty="0" err="1" smtClean="0">
                <a:solidFill>
                  <a:srgbClr val="2A70BF"/>
                </a:solidFill>
              </a:rPr>
              <a:t>PFExt</a:t>
            </a:r>
            <a:r>
              <a:rPr lang="en-US" b="1" dirty="0" smtClean="0">
                <a:solidFill>
                  <a:srgbClr val="2A70BF"/>
                </a:solidFill>
              </a:rPr>
              <a:t> coils 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with larger cross-section (240 mm</a:t>
            </a:r>
            <a:r>
              <a:rPr lang="en-US" b="1" baseline="30000" dirty="0" smtClean="0">
                <a:solidFill>
                  <a:srgbClr val="2A70BF"/>
                </a:solidFill>
              </a:rPr>
              <a:t>2</a:t>
            </a:r>
            <a:r>
              <a:rPr lang="en-US" b="1" dirty="0" smtClean="0">
                <a:solidFill>
                  <a:srgbClr val="2A70BF"/>
                </a:solidFill>
              </a:rPr>
              <a:t>) flexible cables</a:t>
            </a:r>
          </a:p>
          <a:p>
            <a:r>
              <a:rPr lang="en-US" b="1" dirty="0" smtClean="0">
                <a:solidFill>
                  <a:srgbClr val="2A70BF"/>
                </a:solidFill>
              </a:rPr>
              <a:t>8+12+12+8 turns</a:t>
            </a:r>
            <a:r>
              <a:rPr lang="en-US" b="1" dirty="0" smtClean="0"/>
              <a:t> (top to bottom, flexible turn number) </a:t>
            </a:r>
          </a:p>
          <a:p>
            <a:r>
              <a:rPr lang="en-US" b="1" dirty="0" smtClean="0"/>
              <a:t>fed at 2 kA by existing Super-Capacitor power supply</a:t>
            </a:r>
          </a:p>
          <a:p>
            <a:endParaRPr lang="en-US" sz="800" b="1" dirty="0" smtClean="0"/>
          </a:p>
          <a:p>
            <a:r>
              <a:rPr lang="en-US" b="1" dirty="0" smtClean="0"/>
              <a:t>• will allow to form from  preexisting Plasma </a:t>
            </a:r>
            <a:r>
              <a:rPr lang="en-US" b="1" dirty="0" err="1" smtClean="0"/>
              <a:t>Centerpost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Hydrogen Tori with 20 </a:t>
            </a:r>
            <a:r>
              <a:rPr lang="en-US" b="1" dirty="0" err="1" smtClean="0"/>
              <a:t>ms</a:t>
            </a:r>
            <a:r>
              <a:rPr lang="en-US" b="1" dirty="0" smtClean="0"/>
              <a:t> rise time, try and assess</a:t>
            </a:r>
          </a:p>
          <a:p>
            <a:r>
              <a:rPr lang="en-US" b="1" dirty="0" smtClean="0"/>
              <a:t>differences between static and 20 </a:t>
            </a:r>
            <a:r>
              <a:rPr lang="en-US" b="1" dirty="0" err="1" smtClean="0"/>
              <a:t>ms</a:t>
            </a:r>
            <a:r>
              <a:rPr lang="en-US" b="1" dirty="0" smtClean="0"/>
              <a:t> Torus formation</a:t>
            </a:r>
          </a:p>
          <a:p>
            <a:endParaRPr lang="en-US" sz="800" b="1" dirty="0"/>
          </a:p>
          <a:p>
            <a:r>
              <a:rPr lang="en-US" b="1" dirty="0" smtClean="0"/>
              <a:t>• will allow to switch from DN to SN </a:t>
            </a:r>
            <a:r>
              <a:rPr lang="en-US" b="1" dirty="0" err="1" smtClean="0"/>
              <a:t>Divertor</a:t>
            </a:r>
            <a:r>
              <a:rPr lang="en-US" b="1" dirty="0" smtClean="0"/>
              <a:t> configurations 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2778211" y="4082477"/>
            <a:ext cx="306172" cy="306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766872" y="4413138"/>
            <a:ext cx="306171" cy="272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778211" y="4379117"/>
            <a:ext cx="306170" cy="9167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778211" y="4401798"/>
            <a:ext cx="306172" cy="18126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74" y="1577579"/>
            <a:ext cx="2041136" cy="178501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580" y="1536155"/>
            <a:ext cx="1765442" cy="1883138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>
            <a:off x="5208549" y="2460230"/>
            <a:ext cx="669038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096740" y="2124111"/>
            <a:ext cx="12234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from now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5-7 kA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73222" y="2137064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to Phase-2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b="1" baseline="-25000" dirty="0" smtClean="0">
                <a:solidFill>
                  <a:schemeClr val="accent4">
                    <a:lumMod val="75000"/>
                  </a:schemeClr>
                </a:solidFill>
              </a:rPr>
              <a:t>ST</a:t>
            </a:r>
            <a:r>
              <a:rPr lang="en-US" b="1" dirty="0" smtClean="0">
                <a:solidFill>
                  <a:schemeClr val="accent4">
                    <a:lumMod val="75000"/>
                  </a:schemeClr>
                </a:solidFill>
              </a:rPr>
              <a:t> = ¼ MA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09313" y="36028"/>
            <a:ext cx="726632" cy="87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95891" y="0"/>
            <a:ext cx="848109" cy="9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Straight Connector 16"/>
          <p:cNvCxnSpPr/>
          <p:nvPr/>
        </p:nvCxnSpPr>
        <p:spPr>
          <a:xfrm>
            <a:off x="7609313" y="29040"/>
            <a:ext cx="1435828" cy="799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700779" y="847484"/>
            <a:ext cx="1289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 </a:t>
            </a:r>
            <a:r>
              <a:rPr lang="en-US" sz="1400" b="1" dirty="0" err="1" smtClean="0">
                <a:solidFill>
                  <a:srgbClr val="FF0000"/>
                </a:solidFill>
              </a:rPr>
              <a:t>Spheromak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7609313" y="36028"/>
            <a:ext cx="1468957" cy="877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79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to-Vessel-P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9" y="939282"/>
            <a:ext cx="4523186" cy="583869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2824679" y="2574231"/>
            <a:ext cx="1733940" cy="40381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3107062" y="3731058"/>
            <a:ext cx="1489402" cy="1451424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055" y="297993"/>
            <a:ext cx="9053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What remains to be built to achieve a ¼ MA Spherical Torus (2021?):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96464" y="2132933"/>
            <a:ext cx="4543419" cy="64633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Group A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 smtClean="0">
                <a:solidFill>
                  <a:srgbClr val="FF0000"/>
                </a:solidFill>
              </a:rPr>
              <a:t>compression coils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5+5 </a:t>
            </a:r>
            <a:r>
              <a:rPr lang="en-US" dirty="0" smtClean="0">
                <a:solidFill>
                  <a:srgbClr val="FF0000"/>
                </a:solidFill>
              </a:rPr>
              <a:t>in series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 smtClean="0"/>
              <a:t>						</a:t>
            </a:r>
            <a:r>
              <a:rPr lang="en-US" dirty="0"/>
              <a:t> </a:t>
            </a:r>
            <a:r>
              <a:rPr lang="en-US" dirty="0" smtClean="0"/>
              <a:t>    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0.5 M€ 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96464" y="3903259"/>
            <a:ext cx="4547728" cy="1477328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Electric power supplies:</a:t>
            </a:r>
            <a:endParaRPr lang="en-US" sz="800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1) </a:t>
            </a:r>
            <a:r>
              <a:rPr lang="en-US" dirty="0" smtClean="0">
                <a:solidFill>
                  <a:srgbClr val="0000FF"/>
                </a:solidFill>
              </a:rPr>
              <a:t>Group A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>
                <a:solidFill>
                  <a:srgbClr val="0000FF"/>
                </a:solidFill>
              </a:rPr>
              <a:t>			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0.1 M€ </a:t>
            </a:r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2) </a:t>
            </a:r>
            <a:r>
              <a:rPr lang="en-US" dirty="0" smtClean="0">
                <a:solidFill>
                  <a:srgbClr val="0000FF"/>
                </a:solidFill>
              </a:rPr>
              <a:t>Cathode (</a:t>
            </a:r>
            <a:r>
              <a:rPr lang="en-US" b="1" dirty="0" err="1" smtClean="0">
                <a:solidFill>
                  <a:srgbClr val="0000FF"/>
                </a:solidFill>
              </a:rPr>
              <a:t>I</a:t>
            </a:r>
            <a:r>
              <a:rPr lang="en-US" b="1" baseline="-25000" dirty="0" err="1" smtClean="0">
                <a:solidFill>
                  <a:srgbClr val="0000FF"/>
                </a:solidFill>
              </a:rPr>
              <a:t>cath</a:t>
            </a:r>
            <a:r>
              <a:rPr lang="en-US" b="1" dirty="0" smtClean="0">
                <a:solidFill>
                  <a:srgbClr val="0000FF"/>
                </a:solidFill>
              </a:rPr>
              <a:t> 10</a:t>
            </a:r>
            <a:r>
              <a:rPr lang="en-US" sz="1600" b="1" dirty="0" smtClean="0">
                <a:solidFill>
                  <a:srgbClr val="0000FF"/>
                </a:solidFill>
              </a:rPr>
              <a:t>→</a:t>
            </a:r>
            <a:r>
              <a:rPr lang="en-US" b="1" dirty="0" smtClean="0">
                <a:solidFill>
                  <a:srgbClr val="0000FF"/>
                </a:solidFill>
              </a:rPr>
              <a:t>60 kA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r>
              <a:rPr lang="en-US" dirty="0">
                <a:solidFill>
                  <a:srgbClr val="0000FF"/>
                </a:solidFill>
              </a:rPr>
              <a:t>	</a:t>
            </a:r>
            <a:r>
              <a:rPr lang="en-US" dirty="0" smtClean="0">
                <a:solidFill>
                  <a:srgbClr val="0000FF"/>
                </a:solidFill>
              </a:rPr>
              <a:t>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0.2 M€ </a:t>
            </a:r>
            <a:endParaRPr lang="en-US" dirty="0"/>
          </a:p>
          <a:p>
            <a:r>
              <a:rPr lang="en-US" dirty="0">
                <a:solidFill>
                  <a:srgbClr val="0000FF"/>
                </a:solidFill>
              </a:rPr>
              <a:t>3) </a:t>
            </a:r>
            <a:r>
              <a:rPr lang="en-US" dirty="0" err="1" smtClean="0">
                <a:solidFill>
                  <a:srgbClr val="0000FF"/>
                </a:solidFill>
              </a:rPr>
              <a:t>Centerpost</a:t>
            </a:r>
            <a:r>
              <a:rPr lang="en-US" dirty="0" smtClean="0">
                <a:solidFill>
                  <a:srgbClr val="0000FF"/>
                </a:solidFill>
              </a:rPr>
              <a:t>.(</a:t>
            </a:r>
            <a:r>
              <a:rPr lang="en-US" b="1" dirty="0" err="1">
                <a:solidFill>
                  <a:srgbClr val="0000FF"/>
                </a:solidFill>
              </a:rPr>
              <a:t>I</a:t>
            </a:r>
            <a:r>
              <a:rPr lang="en-US" b="1" baseline="-25000" dirty="0" err="1">
                <a:solidFill>
                  <a:srgbClr val="0000FF"/>
                </a:solidFill>
              </a:rPr>
              <a:t>e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smtClean="0">
                <a:solidFill>
                  <a:srgbClr val="0000FF"/>
                </a:solidFill>
              </a:rPr>
              <a:t>10</a:t>
            </a:r>
            <a:r>
              <a:rPr lang="en-US" sz="1600" b="1" dirty="0" smtClean="0">
                <a:solidFill>
                  <a:srgbClr val="0000FF"/>
                </a:solidFill>
              </a:rPr>
              <a:t>→</a:t>
            </a:r>
            <a:r>
              <a:rPr lang="en-US" b="1" dirty="0" smtClean="0">
                <a:solidFill>
                  <a:srgbClr val="0000FF"/>
                </a:solidFill>
              </a:rPr>
              <a:t>60 </a:t>
            </a:r>
            <a:r>
              <a:rPr lang="en-US" b="1" dirty="0">
                <a:solidFill>
                  <a:srgbClr val="0000FF"/>
                </a:solidFill>
              </a:rPr>
              <a:t>kA</a:t>
            </a:r>
            <a:r>
              <a:rPr lang="en-US" dirty="0" smtClean="0">
                <a:solidFill>
                  <a:srgbClr val="0000FF"/>
                </a:solidFill>
              </a:rPr>
              <a:t>)   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0.6 M€ </a:t>
            </a:r>
            <a:endParaRPr lang="en-US" dirty="0"/>
          </a:p>
          <a:p>
            <a:pPr algn="r"/>
            <a:r>
              <a:rPr lang="en-US" b="1" i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Super-Capacitors will be used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96464" y="3497806"/>
            <a:ext cx="4547728" cy="369332"/>
          </a:xfrm>
          <a:prstGeom prst="rect">
            <a:avLst/>
          </a:prstGeom>
          <a:noFill/>
          <a:ln w="38100">
            <a:solidFill>
              <a:srgbClr val="6600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GB" b="1" dirty="0" smtClean="0">
                <a:solidFill>
                  <a:srgbClr val="660066"/>
                </a:solidFill>
              </a:rPr>
              <a:t>W cathode Filaments</a:t>
            </a:r>
            <a:r>
              <a:rPr lang="en-GB" b="1" baseline="30000" dirty="0" smtClean="0">
                <a:solidFill>
                  <a:srgbClr val="660066"/>
                </a:solidFill>
              </a:rPr>
              <a:t>1</a:t>
            </a:r>
            <a:r>
              <a:rPr lang="en-US" dirty="0" smtClean="0">
                <a:solidFill>
                  <a:srgbClr val="660066"/>
                </a:solidFill>
              </a:rPr>
              <a:t>(</a:t>
            </a:r>
            <a:r>
              <a:rPr lang="en-US" b="1" dirty="0" smtClean="0">
                <a:solidFill>
                  <a:srgbClr val="660066"/>
                </a:solidFill>
              </a:rPr>
              <a:t>54</a:t>
            </a:r>
            <a:r>
              <a:rPr lang="en-US" sz="1600" b="1" dirty="0" smtClean="0">
                <a:solidFill>
                  <a:srgbClr val="660066"/>
                </a:solidFill>
              </a:rPr>
              <a:t>→</a:t>
            </a:r>
            <a:r>
              <a:rPr lang="en-US" b="1" dirty="0" smtClean="0">
                <a:solidFill>
                  <a:srgbClr val="660066"/>
                </a:solidFill>
              </a:rPr>
              <a:t>324</a:t>
            </a:r>
            <a:r>
              <a:rPr lang="en-US" dirty="0" smtClean="0">
                <a:solidFill>
                  <a:srgbClr val="660066"/>
                </a:solidFill>
              </a:rPr>
              <a:t>)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0.1 M€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99724" y="5403736"/>
            <a:ext cx="3644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Cost incurred so far	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2.0 </a:t>
            </a:r>
            <a:r>
              <a:rPr lang="en-US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€</a:t>
            </a:r>
          </a:p>
          <a:p>
            <a:pPr algn="r"/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Cost for completion	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2.0 M€</a:t>
            </a:r>
            <a:endParaRPr lang="en-US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00581" y="2817455"/>
            <a:ext cx="4543418" cy="646331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accent5"/>
                </a:solidFill>
              </a:rPr>
              <a:t>PMMA Vacuum vessel</a:t>
            </a:r>
            <a:r>
              <a:rPr lang="en-US" b="1" baseline="30000" dirty="0" smtClean="0">
                <a:solidFill>
                  <a:schemeClr val="accent5"/>
                </a:solidFill>
              </a:rPr>
              <a:t>1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smtClean="0">
                <a:solidFill>
                  <a:srgbClr val="660066"/>
                </a:solidFill>
              </a:rPr>
              <a:t>	              </a:t>
            </a:r>
            <a:r>
              <a:rPr lang="en-US" dirty="0" smtClean="0"/>
              <a:t>cost </a:t>
            </a:r>
            <a:r>
              <a:rPr lang="en-US" dirty="0">
                <a:latin typeface="Times New Roman"/>
                <a:cs typeface="Times New Roman"/>
              </a:rPr>
              <a:t>~</a:t>
            </a:r>
            <a:r>
              <a:rPr lang="en-US" dirty="0"/>
              <a:t> </a:t>
            </a:r>
            <a:r>
              <a:rPr lang="en-US" dirty="0" smtClean="0"/>
              <a:t>0.2 M€ </a:t>
            </a:r>
          </a:p>
          <a:p>
            <a:r>
              <a:rPr lang="en-US" dirty="0" smtClean="0"/>
              <a:t>including vacuum components, </a:t>
            </a:r>
            <a:r>
              <a:rPr lang="en-US" dirty="0" err="1" smtClean="0"/>
              <a:t>divertor</a:t>
            </a:r>
            <a:r>
              <a:rPr lang="en-US" dirty="0" smtClean="0"/>
              <a:t> plates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44831" y="6442570"/>
            <a:ext cx="4339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baseline="30000" dirty="0" smtClean="0">
                <a:solidFill>
                  <a:srgbClr val="00AF6F"/>
                </a:solidFill>
              </a:rPr>
              <a:t>1,</a:t>
            </a:r>
            <a:r>
              <a:rPr lang="en-GB" sz="1600" b="1" baseline="30000" dirty="0">
                <a:solidFill>
                  <a:srgbClr val="660066"/>
                </a:solidFill>
              </a:rPr>
              <a:t> 1</a:t>
            </a:r>
            <a:r>
              <a:rPr lang="en-US" sz="1600" b="1" baseline="30000" dirty="0" smtClean="0">
                <a:solidFill>
                  <a:srgbClr val="00AF6F"/>
                </a:solidFill>
              </a:rPr>
              <a:t> </a:t>
            </a:r>
            <a:r>
              <a:rPr lang="en-US" sz="1600" b="1" dirty="0" smtClean="0"/>
              <a:t>Under construction, </a:t>
            </a:r>
            <a:r>
              <a:rPr lang="en-US" sz="1600" b="1" baseline="30000" dirty="0" smtClean="0">
                <a:solidFill>
                  <a:srgbClr val="2A70BF"/>
                </a:solidFill>
              </a:rPr>
              <a:t>*</a:t>
            </a:r>
            <a:r>
              <a:rPr lang="en-US" sz="1600" b="1" dirty="0" smtClean="0">
                <a:solidFill>
                  <a:srgbClr val="2A70BF"/>
                </a:solidFill>
              </a:rPr>
              <a:t> to be built before 2019</a:t>
            </a:r>
            <a:endParaRPr lang="en-US" sz="1600" dirty="0">
              <a:solidFill>
                <a:srgbClr val="2A70B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59589" y="3023409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059589" y="4253128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064574" y="1338693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059589" y="5957130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77761" y="1338693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72776" y="5957130"/>
            <a:ext cx="147415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92348" y="1742360"/>
            <a:ext cx="4543419" cy="369332"/>
          </a:xfrm>
          <a:prstGeom prst="rect">
            <a:avLst/>
          </a:prstGeom>
          <a:noFill/>
          <a:ln w="38100">
            <a:solidFill>
              <a:srgbClr val="3366FF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err="1" smtClean="0">
                <a:solidFill>
                  <a:srgbClr val="3366FF"/>
                </a:solidFill>
              </a:rPr>
              <a:t>PFExt</a:t>
            </a:r>
            <a:r>
              <a:rPr lang="en-US" baseline="30000" dirty="0" smtClean="0">
                <a:solidFill>
                  <a:srgbClr val="3366FF"/>
                </a:solidFill>
              </a:rPr>
              <a:t>*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>
                <a:solidFill>
                  <a:srgbClr val="3366FF"/>
                </a:solidFill>
              </a:rPr>
              <a:t>8+12+12+8, 240 mm</a:t>
            </a:r>
            <a:r>
              <a:rPr lang="en-US" baseline="30000" dirty="0" smtClean="0">
                <a:solidFill>
                  <a:srgbClr val="3366FF"/>
                </a:solidFill>
              </a:rPr>
              <a:t>2</a:t>
            </a:r>
            <a:r>
              <a:rPr lang="en-US" dirty="0" smtClean="0">
                <a:solidFill>
                  <a:srgbClr val="3366FF"/>
                </a:solidFill>
              </a:rPr>
              <a:t> each </a:t>
            </a:r>
            <a:r>
              <a:rPr lang="en-US" dirty="0" smtClean="0"/>
              <a:t>cost </a:t>
            </a:r>
            <a:r>
              <a:rPr lang="en-US" dirty="0" smtClean="0">
                <a:latin typeface="Times New Roman"/>
                <a:cs typeface="Times New Roman"/>
              </a:rPr>
              <a:t>~ </a:t>
            </a:r>
            <a:r>
              <a:rPr lang="en-US" dirty="0" smtClean="0"/>
              <a:t>40 k€ 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4246009" y="1440208"/>
            <a:ext cx="346630" cy="408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41437" y="2978049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07417" y="4253128"/>
            <a:ext cx="186420" cy="185873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20" idx="1"/>
          </p:cNvCxnSpPr>
          <p:nvPr/>
        </p:nvCxnSpPr>
        <p:spPr>
          <a:xfrm flipH="1">
            <a:off x="3991549" y="3140621"/>
            <a:ext cx="609032" cy="357185"/>
          </a:xfrm>
          <a:prstGeom prst="straightConnector1">
            <a:avLst/>
          </a:prstGeom>
          <a:ln>
            <a:solidFill>
              <a:srgbClr val="2FB9D5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47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1702" y="43387"/>
            <a:ext cx="6728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PROTO-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SPHERA will not need additional heating…?</a:t>
            </a:r>
          </a:p>
          <a:p>
            <a:pPr algn="r"/>
            <a:endParaRPr lang="en-US" sz="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charset="0"/>
            </a:endParaRPr>
          </a:p>
          <a:p>
            <a:pPr algn="r"/>
            <a:r>
              <a:rPr lang="en-US" sz="2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charset="0"/>
              </a:rPr>
              <a:t>…magnetic reconnections heat the Solar Corona!</a:t>
            </a:r>
            <a:endParaRPr lang="en-US" sz="2000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257" y="36295"/>
            <a:ext cx="1347563" cy="100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421257" y="36295"/>
            <a:ext cx="1370445" cy="1008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1257" y="24190"/>
            <a:ext cx="1370445" cy="10206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686" y="992404"/>
            <a:ext cx="88950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hase-2 power injected into plasma  &gt;  250 V • 60 kA = 15 MW …how much into Torus?</a:t>
            </a:r>
          </a:p>
          <a:p>
            <a:endParaRPr lang="en-US" b="1" dirty="0" smtClean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3D99D5"/>
                </a:solidFill>
              </a:rPr>
              <a:t>0 MW, </a:t>
            </a:r>
            <a:r>
              <a:rPr lang="en-US" b="1" dirty="0">
                <a:solidFill>
                  <a:srgbClr val="3D99D5"/>
                </a:solidFill>
              </a:rPr>
              <a:t>T = 10 </a:t>
            </a:r>
            <a:r>
              <a:rPr lang="en-US" b="1" dirty="0" err="1">
                <a:solidFill>
                  <a:srgbClr val="3D99D5"/>
                </a:solidFill>
              </a:rPr>
              <a:t>eV</a:t>
            </a:r>
            <a:endParaRPr lang="en-US" b="1" dirty="0">
              <a:solidFill>
                <a:srgbClr val="3D99D5"/>
              </a:solidFill>
            </a:endParaRPr>
          </a:p>
          <a:p>
            <a:r>
              <a:rPr lang="en-US" b="1" dirty="0" smtClean="0">
                <a:solidFill>
                  <a:srgbClr val="3D99D5"/>
                </a:solidFill>
              </a:rPr>
              <a:t>“cold” plasma: </a:t>
            </a:r>
          </a:p>
          <a:p>
            <a:r>
              <a:rPr lang="en-US" b="1" dirty="0" err="1" smtClean="0">
                <a:solidFill>
                  <a:srgbClr val="3D99D5"/>
                </a:solidFill>
              </a:rPr>
              <a:t>divertor</a:t>
            </a:r>
            <a:r>
              <a:rPr lang="en-US" b="1" dirty="0" smtClean="0">
                <a:solidFill>
                  <a:srgbClr val="3D99D5"/>
                </a:solidFill>
              </a:rPr>
              <a:t> studies</a:t>
            </a:r>
          </a:p>
        </p:txBody>
      </p:sp>
      <p:pic>
        <p:nvPicPr>
          <p:cNvPr id="9" name="1212DivertorLow_Synchro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82828" y="1319477"/>
            <a:ext cx="1533672" cy="1150255"/>
          </a:xfrm>
          <a:prstGeom prst="rect">
            <a:avLst/>
          </a:prstGeom>
        </p:spPr>
      </p:pic>
      <p:pic>
        <p:nvPicPr>
          <p:cNvPr id="2" name="GifPSTra+1195_Self-Contained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1557" y="1376572"/>
            <a:ext cx="3281562" cy="54170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71442" y="2179649"/>
            <a:ext cx="23824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&lt;</a:t>
            </a:r>
            <a:r>
              <a:rPr lang="en-US" b="1" dirty="0" smtClean="0">
                <a:solidFill>
                  <a:srgbClr val="FB04D2"/>
                </a:solidFill>
              </a:rPr>
              <a:t>  </a:t>
            </a:r>
            <a:r>
              <a:rPr lang="en-US" b="1" dirty="0">
                <a:solidFill>
                  <a:srgbClr val="FB04D2"/>
                </a:solidFill>
              </a:rPr>
              <a:t>1 MW, T = 100 </a:t>
            </a:r>
            <a:r>
              <a:rPr lang="en-US" b="1" dirty="0" err="1">
                <a:solidFill>
                  <a:srgbClr val="FB04D2"/>
                </a:solidFill>
              </a:rPr>
              <a:t>eV</a:t>
            </a:r>
            <a:r>
              <a:rPr lang="en-US" b="1" dirty="0">
                <a:solidFill>
                  <a:srgbClr val="FB04D2"/>
                </a:solidFill>
              </a:rPr>
              <a:t> </a:t>
            </a:r>
            <a:endParaRPr lang="en-US" b="1" dirty="0" smtClean="0">
              <a:solidFill>
                <a:srgbClr val="FB04D2"/>
              </a:solidFill>
            </a:endParaRP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“</a:t>
            </a:r>
            <a:r>
              <a:rPr lang="en-US" b="1" dirty="0" err="1">
                <a:solidFill>
                  <a:srgbClr val="FB04D2"/>
                </a:solidFill>
              </a:rPr>
              <a:t>lukewarm”plasma</a:t>
            </a:r>
            <a:r>
              <a:rPr lang="en-US" b="1" dirty="0">
                <a:solidFill>
                  <a:srgbClr val="FB04D2"/>
                </a:solidFill>
              </a:rPr>
              <a:t>: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magnetic reconnection</a:t>
            </a:r>
          </a:p>
          <a:p>
            <a:pPr algn="r"/>
            <a:r>
              <a:rPr lang="en-US" b="1" dirty="0" smtClean="0">
                <a:solidFill>
                  <a:srgbClr val="FB04D2"/>
                </a:solidFill>
              </a:rPr>
              <a:t>studies at S </a:t>
            </a:r>
            <a:r>
              <a:rPr lang="en-US" b="1" dirty="0" smtClean="0">
                <a:solidFill>
                  <a:srgbClr val="FB04D2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B04D2"/>
                </a:solidFill>
              </a:rPr>
              <a:t>10</a:t>
            </a:r>
            <a:r>
              <a:rPr lang="en-US" b="1" baseline="30000" dirty="0" smtClean="0">
                <a:solidFill>
                  <a:srgbClr val="FB04D2"/>
                </a:solidFill>
              </a:rPr>
              <a:t>4</a:t>
            </a:r>
            <a:endParaRPr lang="en-US" b="1" baseline="30000" dirty="0">
              <a:solidFill>
                <a:srgbClr val="FB04D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084" y="5890498"/>
            <a:ext cx="5741338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/>
              <a:t>a few </a:t>
            </a:r>
            <a:r>
              <a:rPr lang="en-US" b="1" dirty="0"/>
              <a:t>MW, T </a:t>
            </a:r>
            <a:r>
              <a:rPr lang="en-US" b="1" dirty="0" smtClean="0"/>
              <a:t>=1 </a:t>
            </a:r>
            <a:r>
              <a:rPr lang="en-US" b="1" dirty="0" err="1" smtClean="0"/>
              <a:t>keV</a:t>
            </a:r>
            <a:r>
              <a:rPr lang="en-US" b="1" dirty="0"/>
              <a:t>,</a:t>
            </a:r>
            <a:r>
              <a:rPr lang="en-US" b="1" dirty="0" smtClean="0"/>
              <a:t>  “</a:t>
            </a:r>
            <a:r>
              <a:rPr lang="en-US" b="1" dirty="0"/>
              <a:t>hot” plasma at </a:t>
            </a:r>
            <a:r>
              <a:rPr lang="el-GR" b="1" dirty="0" smtClean="0">
                <a:cs typeface="Arial"/>
              </a:rPr>
              <a:t>β</a:t>
            </a:r>
            <a:r>
              <a:rPr lang="en-US" b="1" i="1" dirty="0" smtClean="0">
                <a:cs typeface="Arial"/>
              </a:rPr>
              <a:t> </a:t>
            </a:r>
            <a:r>
              <a:rPr lang="en-US" b="1" dirty="0" smtClean="0">
                <a:latin typeface="Times New Roman"/>
                <a:cs typeface="Times New Roman"/>
              </a:rPr>
              <a:t>~</a:t>
            </a:r>
            <a:r>
              <a:rPr lang="el-GR" b="1" dirty="0" smtClean="0">
                <a:latin typeface="Times New Roman"/>
                <a:cs typeface="Times New Roman"/>
              </a:rPr>
              <a:t> </a:t>
            </a:r>
            <a:r>
              <a:rPr lang="el-GR" b="1" dirty="0" smtClean="0">
                <a:cs typeface="Times New Roman"/>
              </a:rPr>
              <a:t>1</a:t>
            </a:r>
            <a:r>
              <a:rPr lang="en-US" b="1" dirty="0" smtClean="0">
                <a:cs typeface="Times New Roman"/>
              </a:rPr>
              <a:t>, no disruptions</a:t>
            </a:r>
          </a:p>
          <a:p>
            <a:r>
              <a:rPr lang="en-US" b="1" dirty="0" smtClean="0">
                <a:cs typeface="Times New Roman"/>
              </a:rPr>
              <a:t>no additional heating &amp; no current drive required,</a:t>
            </a:r>
            <a:endParaRPr lang="en-US" b="1" dirty="0"/>
          </a:p>
          <a:p>
            <a:r>
              <a:rPr lang="en-US" b="1" dirty="0"/>
              <a:t>same T as a </a:t>
            </a:r>
            <a:r>
              <a:rPr lang="en-US" b="1" dirty="0" err="1"/>
              <a:t>Tokamak</a:t>
            </a:r>
            <a:r>
              <a:rPr lang="en-US" b="1" dirty="0" smtClean="0"/>
              <a:t>, but </a:t>
            </a:r>
            <a:r>
              <a:rPr lang="en-US" b="1" dirty="0"/>
              <a:t>1/100 of the cost!</a:t>
            </a:r>
          </a:p>
        </p:txBody>
      </p:sp>
      <p:pic>
        <p:nvPicPr>
          <p:cNvPr id="13" name="MetropolisFb.wmv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86" y="3367883"/>
            <a:ext cx="5709692" cy="2557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683" y="3074223"/>
            <a:ext cx="24399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/>
              <a:t>Fritz Lang’s Metropolis (1926)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2527742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08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6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4515" y="1396222"/>
            <a:ext cx="8750978" cy="48320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Perspectives</a:t>
            </a:r>
            <a:endParaRPr lang="en-US" sz="32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endParaRPr lang="en-US" sz="800" b="1" dirty="0" smtClean="0"/>
          </a:p>
          <a:p>
            <a:endParaRPr lang="en-US" sz="800" b="1" dirty="0"/>
          </a:p>
          <a:p>
            <a:endParaRPr lang="en-US" sz="800" b="1" dirty="0" smtClean="0"/>
          </a:p>
          <a:p>
            <a:endParaRPr lang="en-US" sz="800" b="1" dirty="0"/>
          </a:p>
          <a:p>
            <a:r>
              <a:rPr lang="en-US" b="1" dirty="0" smtClean="0"/>
              <a:t>PROTO-SPHERA will assess a new magnetic confinement configuration:</a:t>
            </a:r>
            <a:endParaRPr lang="en-US" b="1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simply connected (easy to build, maintain &amp; modify)</a:t>
            </a:r>
            <a:endParaRPr lang="en-US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sustained (indefinitely) by magnetic reconnections induced by DC voltage</a:t>
            </a:r>
            <a:endParaRPr lang="en-US" dirty="0"/>
          </a:p>
          <a:p>
            <a:endParaRPr lang="en-US" sz="800" dirty="0"/>
          </a:p>
          <a:p>
            <a:r>
              <a:rPr lang="en-US" dirty="0"/>
              <a:t>•	</a:t>
            </a:r>
            <a:r>
              <a:rPr lang="en-US" dirty="0" smtClean="0"/>
              <a:t>mixed magnetic &amp; electrostatic confinement, plasma flow being paramount</a:t>
            </a:r>
          </a:p>
          <a:p>
            <a:endParaRPr lang="en-US" sz="800" dirty="0" smtClean="0"/>
          </a:p>
          <a:p>
            <a:r>
              <a:rPr lang="en-US" dirty="0" smtClean="0"/>
              <a:t>•</a:t>
            </a:r>
            <a:r>
              <a:rPr lang="en-US" dirty="0"/>
              <a:t>	could provide laboratory examples and insight into cosmic reconnection phenomena</a:t>
            </a:r>
          </a:p>
          <a:p>
            <a:endParaRPr lang="en-US" sz="800" dirty="0"/>
          </a:p>
          <a:p>
            <a:r>
              <a:rPr lang="en-US" dirty="0"/>
              <a:t>•	(if high T from magnetic reconnections) plasma </a:t>
            </a:r>
            <a:r>
              <a:rPr lang="el-GR" dirty="0"/>
              <a:t>β</a:t>
            </a:r>
            <a:r>
              <a:rPr lang="en-US" dirty="0"/>
              <a:t> </a:t>
            </a:r>
            <a:r>
              <a:rPr lang="en-US" dirty="0">
                <a:latin typeface="Times New Roman"/>
                <a:cs typeface="Times New Roman"/>
              </a:rPr>
              <a:t>~ </a:t>
            </a:r>
            <a:r>
              <a:rPr lang="en-US" dirty="0"/>
              <a:t>1: small size future Fusion reactor?</a:t>
            </a:r>
          </a:p>
          <a:p>
            <a:endParaRPr lang="en-US" sz="800" dirty="0"/>
          </a:p>
          <a:p>
            <a:r>
              <a:rPr lang="en-US" dirty="0"/>
              <a:t>•	a forerunner for a (far future) Fusion Space Thruster?</a:t>
            </a:r>
          </a:p>
          <a:p>
            <a:r>
              <a:rPr lang="en-US" dirty="0"/>
              <a:t>	</a:t>
            </a:r>
          </a:p>
          <a:p>
            <a:endParaRPr lang="en-US" sz="800" dirty="0"/>
          </a:p>
          <a:p>
            <a:r>
              <a:rPr lang="en-US" b="1" dirty="0">
                <a:solidFill>
                  <a:srgbClr val="FF0000"/>
                </a:solidFill>
              </a:rPr>
              <a:t>Proto-</a:t>
            </a:r>
            <a:r>
              <a:rPr lang="en-US" b="1" dirty="0" err="1">
                <a:solidFill>
                  <a:srgbClr val="FF0000"/>
                </a:solidFill>
              </a:rPr>
              <a:t>Sphera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can pursue such an aggressive program: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with limited costs (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~ </a:t>
            </a:r>
            <a:r>
              <a:rPr lang="en-US" b="1" dirty="0" smtClean="0">
                <a:solidFill>
                  <a:srgbClr val="FF0000"/>
                </a:solidFill>
              </a:rPr>
              <a:t>2.0 M</a:t>
            </a:r>
            <a:r>
              <a:rPr lang="en-US" b="1" dirty="0">
                <a:solidFill>
                  <a:srgbClr val="FF0000"/>
                </a:solidFill>
              </a:rPr>
              <a:t>€ ); </a:t>
            </a:r>
            <a:r>
              <a:rPr lang="en-US" b="1" dirty="0" smtClean="0">
                <a:solidFill>
                  <a:srgbClr val="FF0000"/>
                </a:solidFill>
              </a:rPr>
              <a:t>with flexibility (new components easy to accommodate)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76836" y="509255"/>
            <a:ext cx="4207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	</a:t>
            </a:r>
            <a:r>
              <a:rPr lang="zh-CN" altLang="en-US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。</a:t>
            </a:r>
            <a:r>
              <a:rPr lang="zh-CN" alt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。。</a:t>
            </a:r>
            <a:r>
              <a:rPr lang="zh-CN" altLang="en-US" sz="2000" dirty="0">
                <a:solidFill>
                  <a:srgbClr val="31859C"/>
                </a:solidFill>
                <a:latin typeface="华文黑体"/>
                <a:ea typeface="华文黑体"/>
                <a:cs typeface="华文黑体"/>
              </a:rPr>
              <a:t>放龙如海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! </a:t>
            </a:r>
            <a:r>
              <a:rPr lang="en-US" sz="2000" b="1" dirty="0" err="1">
                <a:solidFill>
                  <a:srgbClr val="31859C"/>
                </a:solidFill>
                <a:ea typeface="华文楷体"/>
                <a:cs typeface="华文楷体"/>
              </a:rPr>
              <a:t>fànglóng</a:t>
            </a:r>
            <a:r>
              <a:rPr lang="en-US" sz="2000" b="1" dirty="0">
                <a:solidFill>
                  <a:srgbClr val="31859C"/>
                </a:solidFill>
                <a:ea typeface="华文楷体"/>
                <a:cs typeface="华文楷体"/>
              </a:rPr>
              <a:t> </a:t>
            </a:r>
            <a:r>
              <a:rPr lang="en-US" sz="2000" b="1" dirty="0" err="1" smtClean="0">
                <a:solidFill>
                  <a:srgbClr val="31859C"/>
                </a:solidFill>
                <a:ea typeface="华文楷体"/>
                <a:cs typeface="华文楷体"/>
              </a:rPr>
              <a:t>rùhǎi</a:t>
            </a:r>
            <a:r>
              <a:rPr lang="en-US" sz="2000" b="1" dirty="0" smtClean="0">
                <a:solidFill>
                  <a:srgbClr val="31859C"/>
                </a:solidFill>
                <a:ea typeface="华文楷体"/>
                <a:cs typeface="华文楷体"/>
              </a:rPr>
              <a:t>! </a:t>
            </a:r>
          </a:p>
          <a:p>
            <a:pPr algn="r"/>
            <a:r>
              <a:rPr lang="en-US" sz="2000" b="1" i="1" dirty="0" smtClean="0">
                <a:solidFill>
                  <a:srgbClr val="31859C"/>
                </a:solidFill>
              </a:rPr>
              <a:t>…let the Dragon swim in open sea!</a:t>
            </a:r>
            <a:endParaRPr lang="en-US" sz="2000" b="1" dirty="0">
              <a:solidFill>
                <a:srgbClr val="31859C"/>
              </a:solidFill>
              <a:ea typeface="华文楷体"/>
              <a:cs typeface="华文楷体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11254">
            <a:off x="7129711" y="181358"/>
            <a:ext cx="1788519" cy="168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5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034" y="539279"/>
            <a:ext cx="3527578" cy="285118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059" y="919983"/>
            <a:ext cx="3667663" cy="2089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776" y="1491201"/>
            <a:ext cx="1515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0000FF"/>
                </a:solidFill>
                <a:latin typeface="Calibri" pitchFamily="-107" charset="0"/>
              </a:rPr>
              <a:t>e.g.     e</a:t>
            </a:r>
            <a:r>
              <a:rPr lang="en-US" b="1" baseline="30000" dirty="0">
                <a:solidFill>
                  <a:srgbClr val="0000FF"/>
                </a:solidFill>
                <a:latin typeface="Calibri" pitchFamily="-107" charset="0"/>
              </a:rPr>
              <a:t>-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 </a:t>
            </a:r>
            <a:r>
              <a:rPr lang="en-US" b="1" dirty="0">
                <a:solidFill>
                  <a:srgbClr val="0000FF"/>
                </a:solidFill>
                <a:ea typeface="华文细黑"/>
                <a:cs typeface="华文细黑"/>
              </a:rPr>
              <a:t>→</a:t>
            </a:r>
            <a:r>
              <a:rPr lang="en-US" b="1" dirty="0">
                <a:solidFill>
                  <a:srgbClr val="0000FF"/>
                </a:solidFill>
                <a:latin typeface="Calibri" pitchFamily="-107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alibri" pitchFamily="-107" charset="0"/>
              </a:rPr>
              <a:t>up</a:t>
            </a:r>
            <a:endParaRPr lang="en-US" dirty="0" smtClean="0">
              <a:solidFill>
                <a:srgbClr val="000000"/>
              </a:solidFill>
              <a:latin typeface="Calibri" pitchFamily="-107" charset="0"/>
            </a:endParaRPr>
          </a:p>
          <a:p>
            <a:pPr algn="r"/>
            <a:r>
              <a:rPr lang="en-US" b="1" dirty="0" smtClean="0">
                <a:solidFill>
                  <a:srgbClr val="7C9B4C"/>
                </a:solidFill>
                <a:latin typeface="Calibri" pitchFamily="-107" charset="0"/>
              </a:rPr>
              <a:t>ions</a:t>
            </a:r>
            <a:r>
              <a:rPr lang="en-US" b="1" baseline="30000" dirty="0" smtClean="0">
                <a:solidFill>
                  <a:srgbClr val="7C9B4C"/>
                </a:solidFill>
                <a:latin typeface="Calibri" pitchFamily="-107" charset="0"/>
              </a:rPr>
              <a:t>+</a:t>
            </a:r>
            <a:r>
              <a:rPr lang="en-US" b="1" dirty="0" smtClean="0">
                <a:solidFill>
                  <a:srgbClr val="AED96A"/>
                </a:solidFill>
                <a:latin typeface="Calibri" pitchFamily="-107" charset="0"/>
              </a:rPr>
              <a:t> </a:t>
            </a:r>
            <a:r>
              <a:rPr lang="en-US" b="1" dirty="0">
                <a:solidFill>
                  <a:srgbClr val="008000"/>
                </a:solidFill>
                <a:ea typeface="华文细黑"/>
                <a:cs typeface="华文细黑"/>
              </a:rPr>
              <a:t>→</a:t>
            </a:r>
            <a:r>
              <a:rPr lang="en-US" b="1" dirty="0">
                <a:solidFill>
                  <a:srgbClr val="7C9B4C"/>
                </a:solidFill>
                <a:latin typeface="Calibri" pitchFamily="-107" charset="0"/>
              </a:rPr>
              <a:t> </a:t>
            </a:r>
            <a:r>
              <a:rPr lang="en-US" b="1" dirty="0" smtClean="0">
                <a:solidFill>
                  <a:srgbClr val="7C9B4C"/>
                </a:solidFill>
                <a:latin typeface="Calibri" pitchFamily="-107" charset="0"/>
              </a:rPr>
              <a:t>down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352" y="411680"/>
            <a:ext cx="23806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alibri" charset="0"/>
              </a:rPr>
              <a:t>Toroidal</a:t>
            </a:r>
            <a:r>
              <a:rPr lang="en-US" dirty="0">
                <a:latin typeface="Calibri" charset="0"/>
              </a:rPr>
              <a:t> magnetic trap: </a:t>
            </a:r>
            <a:endParaRPr lang="en-US" b="1" dirty="0" smtClean="0">
              <a:latin typeface="Calibri" charset="0"/>
            </a:endParaRPr>
          </a:p>
          <a:p>
            <a:r>
              <a:rPr lang="en-US" b="1" dirty="0" smtClean="0">
                <a:latin typeface="Calibri" charset="0"/>
              </a:rPr>
              <a:t>the 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inhomogeneous </a:t>
            </a:r>
            <a:r>
              <a:rPr lang="en-US" b="1" dirty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 </a:t>
            </a:r>
            <a:endParaRPr lang="en-US" b="1" dirty="0" smtClean="0">
              <a:solidFill>
                <a:srgbClr val="000000"/>
              </a:solidFill>
              <a:latin typeface="Calibri" pitchFamily="-107" charset="0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alibri" pitchFamily="-107" charset="0"/>
              </a:rPr>
              <a:t>separates </a:t>
            </a:r>
            <a:r>
              <a:rPr lang="en-US" b="1" dirty="0">
                <a:solidFill>
                  <a:srgbClr val="000000"/>
                </a:solidFill>
                <a:latin typeface="Calibri" pitchFamily="-107" charset="0"/>
              </a:rPr>
              <a:t>charges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95822" y="2998411"/>
            <a:ext cx="444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39D61"/>
                </a:solidFill>
                <a:latin typeface="Calibri" pitchFamily="-107" charset="0"/>
              </a:rPr>
              <a:t>E vertical field</a:t>
            </a:r>
            <a:r>
              <a:rPr lang="en-US" dirty="0">
                <a:solidFill>
                  <a:srgbClr val="000000"/>
                </a:solidFill>
                <a:latin typeface="Calibri" pitchFamily="-107" charset="0"/>
              </a:rPr>
              <a:t>, through </a:t>
            </a:r>
            <a:r>
              <a:rPr lang="en-US" b="1" dirty="0">
                <a:solidFill>
                  <a:srgbClr val="439D61"/>
                </a:solidFill>
                <a:latin typeface="Calibri" pitchFamily="-107" charset="0"/>
              </a:rPr>
              <a:t>E</a:t>
            </a:r>
            <a:r>
              <a:rPr lang="en-US" sz="1400" b="1" dirty="0">
                <a:ea typeface="ＭＳ ゴシック"/>
                <a:cs typeface="ＭＳ ゴシック"/>
              </a:rPr>
              <a:t>∧</a:t>
            </a:r>
            <a:r>
              <a:rPr lang="en-US" b="1" dirty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b="1" dirty="0">
                <a:latin typeface="Calibri" pitchFamily="-107" charset="0"/>
              </a:rPr>
              <a:t>, </a:t>
            </a:r>
            <a:r>
              <a:rPr lang="en-US" b="1" dirty="0">
                <a:solidFill>
                  <a:srgbClr val="B03385"/>
                </a:solidFill>
                <a:latin typeface="Calibri" pitchFamily="-107" charset="0"/>
              </a:rPr>
              <a:t>…ejects plasma</a:t>
            </a:r>
            <a:endParaRPr lang="en-US" dirty="0"/>
          </a:p>
        </p:txBody>
      </p:sp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4399787" y="77614"/>
            <a:ext cx="4649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confinement basics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926523" y="2854843"/>
            <a:ext cx="509094" cy="53562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rot="18812232">
            <a:off x="2538697" y="2876845"/>
            <a:ext cx="92763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B33F40"/>
                </a:solidFill>
                <a:latin typeface="Calibri" pitchFamily="-107" charset="0"/>
              </a:rPr>
              <a:t>B</a:t>
            </a:r>
            <a:r>
              <a:rPr lang="en-US" sz="1200" b="1" dirty="0" smtClean="0">
                <a:solidFill>
                  <a:srgbClr val="B33F40"/>
                </a:solidFill>
                <a:latin typeface="Calibri" pitchFamily="-107" charset="0"/>
              </a:rPr>
              <a:t> increases</a:t>
            </a:r>
            <a:endParaRPr lang="en-US" sz="1200" b="1" dirty="0"/>
          </a:p>
        </p:txBody>
      </p:sp>
      <p:pic>
        <p:nvPicPr>
          <p:cNvPr id="20" name="Picture 5" descr="Helia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856" y="4892497"/>
            <a:ext cx="3413440" cy="188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1" y="4761133"/>
            <a:ext cx="5684755" cy="1714065"/>
          </a:xfrm>
          <a:prstGeom prst="rect">
            <a:avLst/>
          </a:prstGeom>
        </p:spPr>
      </p:pic>
      <p:sp>
        <p:nvSpPr>
          <p:cNvPr id="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6670" y="3583628"/>
            <a:ext cx="8070106" cy="1444341"/>
          </a:xfrm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</a:pP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Wind the magnetic field in the </a:t>
            </a:r>
            <a:r>
              <a:rPr lang="en-US" sz="2700" b="1" dirty="0" err="1" smtClean="0">
                <a:solidFill>
                  <a:srgbClr val="05508F"/>
                </a:solidFill>
                <a:latin typeface="Calibri" charset="0"/>
              </a:rPr>
              <a:t>poloidal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 direction </a:t>
            </a:r>
            <a:br>
              <a:rPr lang="en-US" sz="2700" b="1" dirty="0" smtClean="0">
                <a:solidFill>
                  <a:srgbClr val="05508F"/>
                </a:solidFill>
                <a:latin typeface="Calibri" charset="0"/>
              </a:rPr>
            </a:b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to contrast particle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drifts </a:t>
            </a:r>
            <a:endParaRPr lang="en-US" sz="2400" b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399444"/>
              </p:ext>
            </p:extLst>
          </p:nvPr>
        </p:nvGraphicFramePr>
        <p:xfrm>
          <a:off x="7094676" y="5708756"/>
          <a:ext cx="499486" cy="5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59" name="Equation" r:id="rId7" imgW="203200" imgH="215900" progId="Equation.DSMT4">
                  <p:embed/>
                </p:oleObj>
              </mc:Choice>
              <mc:Fallback>
                <p:oleObj name="Equation" r:id="rId7" imgW="2032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4676" y="5708756"/>
                        <a:ext cx="499486" cy="5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557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24191"/>
            <a:ext cx="1030533" cy="1044034"/>
          </a:xfrm>
          <a:prstGeom prst="rect">
            <a:avLst/>
          </a:prstGeom>
        </p:spPr>
      </p:pic>
      <p:pic>
        <p:nvPicPr>
          <p:cNvPr id="5" name="Picture 4" descr="Pe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314" y="12096"/>
            <a:ext cx="906588" cy="10801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502" y="12094"/>
            <a:ext cx="835228" cy="1044034"/>
          </a:xfrm>
          <a:prstGeom prst="rect">
            <a:avLst/>
          </a:prstGeom>
        </p:spPr>
      </p:pic>
      <p:pic>
        <p:nvPicPr>
          <p:cNvPr id="7" name="Picture 6" descr="SandroRegge1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3FA9C2"/>
              </a:clrFrom>
              <a:clrTo>
                <a:srgbClr val="3FA9C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490" y="12931"/>
            <a:ext cx="1480903" cy="1518554"/>
          </a:xfrm>
          <a:prstGeom prst="rect">
            <a:avLst/>
          </a:prstGeom>
        </p:spPr>
      </p:pic>
      <p:pic>
        <p:nvPicPr>
          <p:cNvPr id="8" name="Picture 7" descr="Paol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1730" y="12093"/>
            <a:ext cx="1006702" cy="1371335"/>
          </a:xfrm>
          <a:prstGeom prst="rect">
            <a:avLst/>
          </a:prstGeom>
        </p:spPr>
      </p:pic>
      <p:pic>
        <p:nvPicPr>
          <p:cNvPr id="9" name="Picture 8" descr="Livi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404" y="12094"/>
            <a:ext cx="1205867" cy="1205867"/>
          </a:xfrm>
          <a:prstGeom prst="rect">
            <a:avLst/>
          </a:prstGeom>
        </p:spPr>
      </p:pic>
      <p:pic>
        <p:nvPicPr>
          <p:cNvPr id="10" name="Picture 9" descr="Stamos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3649" y="1304132"/>
            <a:ext cx="1049342" cy="1470395"/>
          </a:xfrm>
          <a:prstGeom prst="rect">
            <a:avLst/>
          </a:prstGeom>
        </p:spPr>
      </p:pic>
      <p:pic>
        <p:nvPicPr>
          <p:cNvPr id="11" name="Picture 10" descr="A_Cucchia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0948" y="1357243"/>
            <a:ext cx="1064556" cy="10645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6051" y="2221547"/>
            <a:ext cx="1688099" cy="1117474"/>
          </a:xfrm>
          <a:prstGeom prst="rect">
            <a:avLst/>
          </a:prstGeom>
        </p:spPr>
      </p:pic>
      <p:pic>
        <p:nvPicPr>
          <p:cNvPr id="14" name="Picture 13" descr="Fabio1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0137" y="4513485"/>
            <a:ext cx="882096" cy="1074116"/>
          </a:xfrm>
          <a:prstGeom prst="rect">
            <a:avLst/>
          </a:prstGeom>
        </p:spPr>
      </p:pic>
      <p:pic>
        <p:nvPicPr>
          <p:cNvPr id="18" name="Picture 17" descr="Leonardo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09283" y="12096"/>
            <a:ext cx="1073320" cy="1205867"/>
          </a:xfrm>
          <a:prstGeom prst="rect">
            <a:avLst/>
          </a:prstGeom>
        </p:spPr>
      </p:pic>
      <p:pic>
        <p:nvPicPr>
          <p:cNvPr id="19" name="Picture 18" descr="Farengo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644" y="3435943"/>
            <a:ext cx="1466051" cy="2022780"/>
          </a:xfrm>
          <a:prstGeom prst="rect">
            <a:avLst/>
          </a:prstGeom>
        </p:spPr>
      </p:pic>
      <p:pic>
        <p:nvPicPr>
          <p:cNvPr id="20" name="Picture 19" descr="CoilsB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6051" y="3122395"/>
            <a:ext cx="1445308" cy="1083981"/>
          </a:xfrm>
          <a:prstGeom prst="rect">
            <a:avLst/>
          </a:prstGeom>
          <a:ln w="25400">
            <a:noFill/>
          </a:ln>
        </p:spPr>
      </p:pic>
      <p:pic>
        <p:nvPicPr>
          <p:cNvPr id="21" name="Picture 20" descr="BobineB_ASG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08436" y="1185928"/>
            <a:ext cx="1948334" cy="1261554"/>
          </a:xfrm>
          <a:prstGeom prst="rect">
            <a:avLst/>
          </a:prstGeom>
          <a:ln w="25400">
            <a:noFill/>
          </a:ln>
        </p:spPr>
      </p:pic>
      <p:pic>
        <p:nvPicPr>
          <p:cNvPr id="23" name="Picture 22" descr="Lampasi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43539" y="2368688"/>
            <a:ext cx="983908" cy="983908"/>
          </a:xfrm>
          <a:prstGeom prst="rect">
            <a:avLst/>
          </a:prstGeom>
        </p:spPr>
      </p:pic>
      <p:pic>
        <p:nvPicPr>
          <p:cNvPr id="24" name="Picture 23" descr="Giuseppe1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66081" y="2368688"/>
            <a:ext cx="787655" cy="985721"/>
          </a:xfrm>
          <a:prstGeom prst="rect">
            <a:avLst/>
          </a:prstGeom>
        </p:spPr>
      </p:pic>
      <p:pic>
        <p:nvPicPr>
          <p:cNvPr id="25" name="Picture 24" descr="Anodo2-calato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77647" y="3347766"/>
            <a:ext cx="1462234" cy="1661815"/>
          </a:xfrm>
          <a:prstGeom prst="rect">
            <a:avLst/>
          </a:prstGeom>
        </p:spPr>
      </p:pic>
      <p:pic>
        <p:nvPicPr>
          <p:cNvPr id="26" name="Picture 25" descr="Proto_Sandro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644" y="1044033"/>
            <a:ext cx="1950258" cy="1177514"/>
          </a:xfrm>
          <a:prstGeom prst="rect">
            <a:avLst/>
          </a:prstGeom>
        </p:spPr>
      </p:pic>
      <p:pic>
        <p:nvPicPr>
          <p:cNvPr id="28" name="Picture 27" descr="Sandro1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644" y="2106112"/>
            <a:ext cx="1547481" cy="147812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33106" y="3339021"/>
            <a:ext cx="889105" cy="129788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755228" y="3701115"/>
            <a:ext cx="1283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+ Other</a:t>
            </a:r>
          </a:p>
          <a:p>
            <a:pPr algn="r"/>
            <a:r>
              <a:rPr lang="en-US" sz="2000" b="1" i="1" dirty="0" smtClean="0">
                <a:latin typeface="Comic Sans MS"/>
                <a:cs typeface="Comic Sans MS"/>
              </a:rPr>
              <a:t>authors</a:t>
            </a:r>
            <a:endParaRPr lang="en-US" sz="2000" b="1" i="1" dirty="0">
              <a:latin typeface="Comic Sans MS"/>
              <a:cs typeface="Comic Sans MS"/>
            </a:endParaRPr>
          </a:p>
        </p:txBody>
      </p:sp>
      <p:pic>
        <p:nvPicPr>
          <p:cNvPr id="38" name="Picture 37" descr="Vincenzo1.tiff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49032" y="2414012"/>
            <a:ext cx="1190288" cy="268146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36502" y="1044033"/>
            <a:ext cx="1109232" cy="14034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14142" y="2423616"/>
            <a:ext cx="1032951" cy="10329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29914" y="5366011"/>
            <a:ext cx="725974" cy="12981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78665" y="4505623"/>
            <a:ext cx="728668" cy="8594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19651" y="3444472"/>
            <a:ext cx="739429" cy="108195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94938" y="12095"/>
            <a:ext cx="2144054" cy="120703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605060" y="5360400"/>
            <a:ext cx="1229972" cy="117455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811561" y="5371443"/>
            <a:ext cx="1147526" cy="10456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778432" y="2762432"/>
            <a:ext cx="999744" cy="132283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55247" y="5348565"/>
            <a:ext cx="872951" cy="13014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473591" y="4183118"/>
            <a:ext cx="1050036" cy="11883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1043" y="5312096"/>
            <a:ext cx="1029914" cy="136412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648037" y="1197068"/>
            <a:ext cx="1250414" cy="1250414"/>
          </a:xfrm>
          <a:prstGeom prst="rect">
            <a:avLst/>
          </a:prstGeom>
        </p:spPr>
      </p:pic>
      <p:pic>
        <p:nvPicPr>
          <p:cNvPr id="49" name="Picture 48" descr="Fançois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842999" y="1194942"/>
            <a:ext cx="816081" cy="124044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547093" y="2428851"/>
            <a:ext cx="815765" cy="1091870"/>
          </a:xfrm>
          <a:prstGeom prst="rect">
            <a:avLst/>
          </a:prstGeom>
        </p:spPr>
      </p:pic>
      <p:pic>
        <p:nvPicPr>
          <p:cNvPr id="50" name="Picture 49" descr="Federica1.jp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511531" y="4103579"/>
            <a:ext cx="932251" cy="12678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941566" y="5378106"/>
            <a:ext cx="768868" cy="10390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3599097" y="3854174"/>
            <a:ext cx="1034009" cy="152060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477647" y="4636910"/>
            <a:ext cx="1013621" cy="89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5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12"/>
          <p:cNvSpPr txBox="1">
            <a:spLocks noChangeArrowheads="1"/>
          </p:cNvSpPr>
          <p:nvPr/>
        </p:nvSpPr>
        <p:spPr bwMode="auto">
          <a:xfrm>
            <a:off x="90489" y="77614"/>
            <a:ext cx="895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ea typeface="ＭＳ Ｐゴシック" pitchFamily="34" charset="-128"/>
              </a:rPr>
              <a:t>Magnetic Confinement basics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0561" y="780137"/>
            <a:ext cx="8947082" cy="1024217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700" b="1" dirty="0" smtClean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2700" b="1" dirty="0" smtClean="0">
                <a:solidFill>
                  <a:srgbClr val="FF0000"/>
                </a:solidFill>
                <a:latin typeface="Calibri" charset="0"/>
              </a:rPr>
              <a:t> </a:t>
            </a:r>
            <a:r>
              <a:rPr lang="en-US" sz="2700" b="1" dirty="0" err="1">
                <a:solidFill>
                  <a:srgbClr val="05508F"/>
                </a:solidFill>
                <a:latin typeface="Calibri" charset="0"/>
              </a:rPr>
              <a:t>toroidal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 current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has to flow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in </a:t>
            </a:r>
            <a:r>
              <a:rPr lang="en-US" sz="2700" b="1" dirty="0" smtClean="0">
                <a:solidFill>
                  <a:srgbClr val="05508F"/>
                </a:solidFill>
                <a:latin typeface="Calibri" charset="0"/>
              </a:rPr>
              <a:t>an axisymmetric </a:t>
            </a:r>
            <a:r>
              <a:rPr lang="en-US" sz="2700" b="1" dirty="0">
                <a:solidFill>
                  <a:srgbClr val="05508F"/>
                </a:solidFill>
                <a:latin typeface="Calibri" charset="0"/>
              </a:rPr>
              <a:t>plasma </a:t>
            </a:r>
            <a: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2700" b="1" dirty="0" smtClean="0">
                <a:latin typeface="Calibri" charset="0"/>
                <a:ea typeface="ＭＳ Ｐゴシック" charset="0"/>
                <a:cs typeface="ＭＳ Ｐゴシック" charset="0"/>
              </a:rPr>
            </a:br>
            <a:endParaRPr lang="en-US" sz="2400" b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90488" y="4718106"/>
            <a:ext cx="478658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dirty="0" err="1">
                <a:latin typeface="Calibri" charset="0"/>
              </a:rPr>
              <a:t>Stellarators</a:t>
            </a:r>
            <a:r>
              <a:rPr lang="en-US" b="1" dirty="0">
                <a:latin typeface="Calibri" charset="0"/>
              </a:rPr>
              <a:t> avoid </a:t>
            </a:r>
            <a:r>
              <a:rPr lang="en-US" b="1" dirty="0" err="1">
                <a:latin typeface="Calibri" charset="0"/>
              </a:rPr>
              <a:t>toroidal</a:t>
            </a:r>
            <a:r>
              <a:rPr lang="en-US" b="1" dirty="0">
                <a:latin typeface="Calibri" charset="0"/>
              </a:rPr>
              <a:t> currents:</a:t>
            </a:r>
          </a:p>
          <a:p>
            <a:pPr eaLnBrk="1" hangingPunct="1"/>
            <a:r>
              <a:rPr lang="en-US" b="1" dirty="0">
                <a:latin typeface="Calibri" charset="0"/>
              </a:rPr>
              <a:t>non axisymmetric </a:t>
            </a:r>
            <a:r>
              <a:rPr lang="en-US" b="1" dirty="0">
                <a:solidFill>
                  <a:srgbClr val="0000FF"/>
                </a:solidFill>
                <a:latin typeface="Calibri" charset="0"/>
              </a:rPr>
              <a:t>magnetic coils</a:t>
            </a:r>
            <a:endParaRPr lang="en-US" altLang="ja-JP" b="1" dirty="0">
              <a:latin typeface="Calibri" charset="0"/>
            </a:endParaRPr>
          </a:p>
          <a:p>
            <a:pPr eaLnBrk="1" hangingPunct="1"/>
            <a:r>
              <a:rPr lang="en-US" altLang="ja-JP" b="1" dirty="0">
                <a:latin typeface="Calibri" charset="0"/>
              </a:rPr>
              <a:t>engender a</a:t>
            </a:r>
            <a:r>
              <a:rPr lang="ja-JP" altLang="en-US" b="1" dirty="0">
                <a:solidFill>
                  <a:srgbClr val="09FF0C"/>
                </a:solidFill>
                <a:latin typeface="Calibri" charset="0"/>
              </a:rPr>
              <a:t>‘</a:t>
            </a:r>
            <a:r>
              <a:rPr lang="en-US" altLang="ja-JP" b="1" dirty="0" err="1">
                <a:solidFill>
                  <a:srgbClr val="09FF0C"/>
                </a:solidFill>
                <a:latin typeface="Calibri" charset="0"/>
              </a:rPr>
              <a:t>poloidally</a:t>
            </a:r>
            <a:r>
              <a:rPr lang="en-US" altLang="ja-JP" b="1" dirty="0">
                <a:solidFill>
                  <a:srgbClr val="09FF0C"/>
                </a:solidFill>
                <a:latin typeface="Calibri" charset="0"/>
              </a:rPr>
              <a:t> wound</a:t>
            </a:r>
            <a:r>
              <a:rPr lang="ja-JP" altLang="en-US" b="1" dirty="0" smtClean="0">
                <a:solidFill>
                  <a:srgbClr val="09FF0C"/>
                </a:solidFill>
                <a:latin typeface="Calibri" charset="0"/>
              </a:rPr>
              <a:t>’</a:t>
            </a:r>
            <a:r>
              <a:rPr lang="en-US" altLang="ja-JP" b="1" dirty="0" smtClean="0">
                <a:solidFill>
                  <a:srgbClr val="09FF0C"/>
                </a:solidFill>
                <a:latin typeface="Calibri" charset="0"/>
              </a:rPr>
              <a:t>field</a:t>
            </a:r>
            <a:endParaRPr lang="en-US" altLang="ja-JP" b="1" dirty="0">
              <a:solidFill>
                <a:srgbClr val="09FF0C"/>
              </a:solidFill>
              <a:latin typeface="Calibri" charset="0"/>
            </a:endParaRPr>
          </a:p>
          <a:p>
            <a:pPr eaLnBrk="1" hangingPunct="1"/>
            <a:r>
              <a:rPr lang="en-US" b="1" dirty="0">
                <a:latin typeface="Calibri" charset="0"/>
              </a:rPr>
              <a:t>but a price has to be </a:t>
            </a:r>
            <a:r>
              <a:rPr lang="en-US" b="1" dirty="0" err="1">
                <a:latin typeface="Calibri" charset="0"/>
              </a:rPr>
              <a:t>payed</a:t>
            </a:r>
            <a:r>
              <a:rPr lang="en-US" b="1" dirty="0">
                <a:latin typeface="Calibri" charset="0"/>
              </a:rPr>
              <a:t> is:</a:t>
            </a:r>
          </a:p>
          <a:p>
            <a:pPr eaLnBrk="1" hangingPunct="1"/>
            <a:r>
              <a:rPr lang="en-US" b="1" dirty="0">
                <a:latin typeface="Calibri" charset="0"/>
              </a:rPr>
              <a:t>the breaking of a symmetry!</a:t>
            </a:r>
          </a:p>
        </p:txBody>
      </p:sp>
      <p:pic>
        <p:nvPicPr>
          <p:cNvPr id="22" name="Picture 5" descr="Helia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4249265"/>
            <a:ext cx="3943350" cy="217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15"/>
          <p:cNvCxnSpPr>
            <a:cxnSpLocks noChangeShapeType="1"/>
          </p:cNvCxnSpPr>
          <p:nvPr/>
        </p:nvCxnSpPr>
        <p:spPr bwMode="auto">
          <a:xfrm>
            <a:off x="4399787" y="5382381"/>
            <a:ext cx="842609" cy="100658"/>
          </a:xfrm>
          <a:prstGeom prst="straightConnector1">
            <a:avLst/>
          </a:prstGeom>
          <a:noFill/>
          <a:ln w="25400">
            <a:solidFill>
              <a:srgbClr val="0000FF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Arrow Connector 16"/>
          <p:cNvCxnSpPr>
            <a:cxnSpLocks noChangeShapeType="1"/>
          </p:cNvCxnSpPr>
          <p:nvPr/>
        </p:nvCxnSpPr>
        <p:spPr bwMode="auto">
          <a:xfrm>
            <a:off x="4753429" y="5723887"/>
            <a:ext cx="3113586" cy="405974"/>
          </a:xfrm>
          <a:prstGeom prst="straightConnector1">
            <a:avLst/>
          </a:prstGeom>
          <a:noFill/>
          <a:ln w="25400">
            <a:solidFill>
              <a:srgbClr val="09FF0C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4" y="1528250"/>
            <a:ext cx="5365434" cy="1617784"/>
          </a:xfrm>
          <a:prstGeom prst="rect">
            <a:avLst/>
          </a:prstGeom>
        </p:spPr>
      </p:pic>
      <p:pic>
        <p:nvPicPr>
          <p:cNvPr id="18" name="Picture 16" descr="Ap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955" y="1482816"/>
            <a:ext cx="3865094" cy="193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1181" y="3298399"/>
            <a:ext cx="593587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 </a:t>
            </a:r>
            <a:r>
              <a:rPr lang="en-US" sz="2000" b="1" dirty="0" smtClean="0"/>
              <a:t>   (magneto-hydrostatic equilibrium)</a:t>
            </a:r>
            <a:endParaRPr lang="en-US" sz="1000" b="1" dirty="0">
              <a:solidFill>
                <a:srgbClr val="05508F"/>
              </a:solidFill>
            </a:endParaRPr>
          </a:p>
          <a:p>
            <a:r>
              <a:rPr lang="en-US" sz="10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       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flux (…also </a:t>
            </a:r>
            <a:r>
              <a:rPr lang="en-US" sz="2400" b="1" i="1" dirty="0" smtClean="0">
                <a:solidFill>
                  <a:srgbClr val="FF66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&amp; </a:t>
            </a:r>
            <a:r>
              <a:rPr lang="en-US" sz="2400" b="1" i="1" dirty="0" smtClean="0">
                <a:solidFill>
                  <a:srgbClr val="A9B32E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j</a:t>
            </a:r>
            <a:r>
              <a:rPr lang="en-US" sz="2400" i="1" dirty="0" smtClean="0">
                <a:solidFill>
                  <a:srgbClr val="C6D037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rgbClr val="05508F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) surfaces must be Tori</a:t>
            </a:r>
            <a:endParaRPr lang="en-US" sz="2400" b="1" dirty="0">
              <a:solidFill>
                <a:srgbClr val="05508F"/>
              </a:solidFill>
            </a:endParaRPr>
          </a:p>
        </p:txBody>
      </p:sp>
      <p:graphicFrame>
        <p:nvGraphicFramePr>
          <p:cNvPr id="2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775288"/>
              </p:ext>
            </p:extLst>
          </p:nvPr>
        </p:nvGraphicFramePr>
        <p:xfrm>
          <a:off x="6942549" y="3109965"/>
          <a:ext cx="1274372" cy="482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67" name="Equation" r:id="rId6" imgW="584200" imgH="215900" progId="Equation.DSMT4">
                  <p:embed/>
                </p:oleObj>
              </mc:Choice>
              <mc:Fallback>
                <p:oleObj name="Equation" r:id="rId6" imgW="5842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2549" y="3109965"/>
                        <a:ext cx="1274372" cy="4821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2522801"/>
              </p:ext>
            </p:extLst>
          </p:nvPr>
        </p:nvGraphicFramePr>
        <p:xfrm>
          <a:off x="6974626" y="3475445"/>
          <a:ext cx="1307868" cy="503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68" name="Equation" r:id="rId8" imgW="571500" imgH="215900" progId="Equation.DSMT4">
                  <p:embed/>
                </p:oleObj>
              </mc:Choice>
              <mc:Fallback>
                <p:oleObj name="Equation" r:id="rId8" imgW="5715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4626" y="3475445"/>
                        <a:ext cx="1307868" cy="503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198207"/>
              </p:ext>
            </p:extLst>
          </p:nvPr>
        </p:nvGraphicFramePr>
        <p:xfrm>
          <a:off x="4116008" y="3265269"/>
          <a:ext cx="1416201" cy="452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69" name="Equation" r:id="rId10" imgW="812800" imgH="254000" progId="Equation.DSMT4">
                  <p:embed/>
                </p:oleObj>
              </mc:Choice>
              <mc:Fallback>
                <p:oleObj name="Equation" r:id="rId10" imgW="8128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6008" y="3265269"/>
                        <a:ext cx="1416201" cy="4521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Straight Arrow Connector 34"/>
          <p:cNvCxnSpPr/>
          <p:nvPr/>
        </p:nvCxnSpPr>
        <p:spPr>
          <a:xfrm>
            <a:off x="5692031" y="3536851"/>
            <a:ext cx="1104348" cy="0"/>
          </a:xfrm>
          <a:prstGeom prst="straightConnector1">
            <a:avLst/>
          </a:prstGeom>
          <a:ln>
            <a:solidFill>
              <a:srgbClr val="E4955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160822"/>
              </p:ext>
            </p:extLst>
          </p:nvPr>
        </p:nvGraphicFramePr>
        <p:xfrm>
          <a:off x="7867015" y="6254169"/>
          <a:ext cx="499486" cy="5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70" name="Equation" r:id="rId12" imgW="203200" imgH="215900" progId="Equation.DSMT4">
                  <p:embed/>
                </p:oleObj>
              </mc:Choice>
              <mc:Fallback>
                <p:oleObj name="Equation" r:id="rId12" imgW="203200" imgH="215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7015" y="6254169"/>
                        <a:ext cx="499486" cy="5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3422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05659" y="5471269"/>
            <a:ext cx="44037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</a:rPr>
              <a:t>Cylindrical </a:t>
            </a:r>
            <a:r>
              <a:rPr lang="en-US" sz="2200" b="1" dirty="0">
                <a:solidFill>
                  <a:srgbClr val="008000"/>
                </a:solidFill>
              </a:rPr>
              <a:t>vacuum </a:t>
            </a:r>
            <a:r>
              <a:rPr lang="en-US" sz="2200" b="1" dirty="0" smtClean="0">
                <a:solidFill>
                  <a:srgbClr val="008000"/>
                </a:solidFill>
              </a:rPr>
              <a:t>vessel geometry</a:t>
            </a:r>
          </a:p>
          <a:p>
            <a:r>
              <a:rPr lang="en-US" sz="2200" b="1" dirty="0" smtClean="0">
                <a:solidFill>
                  <a:srgbClr val="008000"/>
                </a:solidFill>
              </a:rPr>
              <a:t>has obvious advantages!</a:t>
            </a:r>
          </a:p>
        </p:txBody>
      </p:sp>
      <p:sp>
        <p:nvSpPr>
          <p:cNvPr id="9" name="Rectangle 8"/>
          <p:cNvSpPr/>
          <p:nvPr/>
        </p:nvSpPr>
        <p:spPr>
          <a:xfrm>
            <a:off x="3629637" y="6352541"/>
            <a:ext cx="43421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solidFill>
                  <a:srgbClr val="008000"/>
                </a:solidFill>
                <a:latin typeface="Wingdings"/>
                <a:ea typeface="Wingdings"/>
                <a:cs typeface="Wingdings"/>
                <a:sym typeface="Wingdings"/>
              </a:rPr>
              <a:t></a:t>
            </a:r>
            <a:r>
              <a:rPr lang="en-US" sz="2200" b="1" dirty="0" smtClean="0">
                <a:solidFill>
                  <a:srgbClr val="008000"/>
                </a:solidFill>
                <a:ea typeface="华文细黑"/>
                <a:cs typeface="华文细黑"/>
              </a:rPr>
              <a:t> 	</a:t>
            </a:r>
            <a:r>
              <a:rPr lang="en-US" sz="2200" b="1" dirty="0" smtClean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easy to access &amp; and to repair…</a:t>
            </a:r>
            <a:endParaRPr lang="en-US" sz="22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3966629" y="1319036"/>
            <a:ext cx="5080155" cy="4125383"/>
          </a:xfrm>
          <a:ln>
            <a:noFill/>
          </a:ln>
        </p:spPr>
        <p:txBody>
          <a:bodyPr>
            <a:noAutofit/>
          </a:bodyPr>
          <a:lstStyle/>
          <a:p>
            <a:pPr algn="just"/>
            <a:r>
              <a:rPr lang="en-US" sz="2200" b="1" dirty="0" smtClean="0">
                <a:cs typeface="Calibri"/>
              </a:rPr>
              <a:t>“Conventional </a:t>
            </a:r>
            <a:r>
              <a:rPr lang="en-US" sz="2200" b="1" dirty="0" err="1" smtClean="0">
                <a:cs typeface="Calibri"/>
              </a:rPr>
              <a:t>Tokamak</a:t>
            </a:r>
            <a:r>
              <a:rPr lang="en-US" sz="2200" b="1" dirty="0" smtClean="0">
                <a:cs typeface="Calibri"/>
              </a:rPr>
              <a:t>”: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“Metal </a:t>
            </a:r>
            <a:r>
              <a:rPr lang="en-US" sz="22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endParaRPr lang="en-US" sz="2200" b="1" dirty="0">
              <a:solidFill>
                <a:srgbClr val="F66600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marL="0" indent="0" algn="just">
              <a:buNone/>
            </a:pPr>
            <a:r>
              <a:rPr lang="en-US" sz="2200" b="1" i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</a:t>
            </a: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of Vacuum vessel</a:t>
            </a:r>
            <a:endParaRPr lang="en-US" sz="800" b="1" dirty="0" smtClean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>
              <a:buNone/>
            </a:pPr>
            <a:endParaRPr lang="en-US" sz="18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: 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magnetic surfaces of </a:t>
            </a:r>
            <a:r>
              <a:rPr lang="en-US" sz="2200" b="1" dirty="0" err="1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2200" b="1" dirty="0" smtClean="0">
                <a:solidFill>
                  <a:srgbClr val="EE2E96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plasma </a:t>
            </a:r>
            <a:r>
              <a:rPr lang="en-US" sz="2200" b="1" dirty="0" smtClean="0">
                <a:solidFill>
                  <a:srgbClr val="000000"/>
                </a:solidFill>
                <a:cs typeface="Calibri"/>
              </a:rPr>
              <a:t>surround a 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“Plasma </a:t>
            </a:r>
            <a:r>
              <a:rPr lang="en-US" sz="2200" b="1" dirty="0" err="1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r>
              <a:rPr lang="en-US" sz="2200" b="1" dirty="0" smtClean="0">
                <a:solidFill>
                  <a:srgbClr val="7A346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”</a:t>
            </a:r>
            <a:r>
              <a:rPr lang="en-US" sz="2200" b="1" dirty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; </a:t>
            </a:r>
            <a:r>
              <a:rPr lang="en-US" sz="2200" b="1" dirty="0" smtClean="0"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slim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metal external </a:t>
            </a:r>
            <a:r>
              <a:rPr lang="en-US" sz="2200" b="1" dirty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legs  </a:t>
            </a:r>
            <a:r>
              <a:rPr lang="en-US" sz="2200" b="1" dirty="0" smtClean="0">
                <a:solidFill>
                  <a:srgbClr val="F66600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return the current</a:t>
            </a:r>
          </a:p>
          <a:p>
            <a:pPr marL="0" indent="0" algn="just">
              <a:buNone/>
            </a:pPr>
            <a:r>
              <a:rPr lang="en-US" sz="2200" b="1" i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Cylindrical </a:t>
            </a:r>
            <a:r>
              <a:rPr lang="en-US" sz="2200" b="1" i="1" dirty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geometry of Vacuum vessel</a:t>
            </a:r>
            <a:endParaRPr lang="en-US" sz="2200" b="1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marL="0" indent="0" algn="just">
              <a:buNone/>
            </a:pPr>
            <a:r>
              <a:rPr lang="en-US" sz="2200" b="1" i="1" u="sng" dirty="0" smtClean="0">
                <a:solidFill>
                  <a:srgbClr val="DA2BB1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…but electrodes required inside vessel </a:t>
            </a:r>
            <a:endParaRPr lang="en-US" sz="2200" b="1" i="1" u="sng" dirty="0">
              <a:solidFill>
                <a:srgbClr val="DA2BB1"/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10943"/>
            <a:ext cx="44945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Main idea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95" y="5343049"/>
            <a:ext cx="2050086" cy="150820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27" y="525377"/>
            <a:ext cx="3585923" cy="232030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84" y="3173500"/>
            <a:ext cx="3327953" cy="1975800"/>
          </a:xfrm>
          <a:prstGeom prst="rect">
            <a:avLst/>
          </a:prstGeom>
        </p:spPr>
      </p:pic>
      <p:cxnSp>
        <p:nvCxnSpPr>
          <p:cNvPr id="32" name="Straight Arrow Connector 31"/>
          <p:cNvCxnSpPr/>
          <p:nvPr/>
        </p:nvCxnSpPr>
        <p:spPr>
          <a:xfrm rot="10800000">
            <a:off x="2739350" y="828161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1093197" y="2728593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5400000" flipH="1" flipV="1">
            <a:off x="3382758" y="1770055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-51888" y="178100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43800" y="829750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2376857" y="2730181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1672919" y="1765375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1651913" y="4359837"/>
            <a:ext cx="635000" cy="109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1075323" y="5179810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403405" y="5181399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 flipH="1" flipV="1">
            <a:off x="3367093" y="4323634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 flipH="1" flipV="1">
            <a:off x="-16610" y="4295709"/>
            <a:ext cx="6350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0800000">
            <a:off x="2675258" y="3414782"/>
            <a:ext cx="558800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4208" y="2773852"/>
            <a:ext cx="2329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B6526"/>
                </a:solidFill>
              </a:rPr>
              <a:t>Electric current flow</a:t>
            </a:r>
            <a:endParaRPr lang="en-US" sz="2000" b="1" dirty="0">
              <a:solidFill>
                <a:srgbClr val="EB6526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636003" y="3401108"/>
            <a:ext cx="582869" cy="158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0466" y="24962"/>
            <a:ext cx="1480405" cy="957908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7859914" y="223741"/>
            <a:ext cx="1046776" cy="5944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7868231" y="223743"/>
            <a:ext cx="1038459" cy="5944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5983404" y="234784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D9330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No</a:t>
            </a: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Metal </a:t>
            </a:r>
            <a:r>
              <a:rPr lang="en-US" sz="14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Centerpost</a:t>
            </a:r>
            <a:endParaRPr lang="en-US" sz="1400" b="1" dirty="0" smtClean="0">
              <a:solidFill>
                <a:schemeClr val="accent6">
                  <a:lumMod val="75000"/>
                </a:schemeClr>
              </a:solidFill>
              <a:effectLst>
                <a:outerShdw blurRad="50800" dist="38100" dir="3360000">
                  <a:srgbClr val="000000">
                    <a:alpha val="43000"/>
                  </a:srgbClr>
                </a:outerShdw>
              </a:effectLst>
              <a:cs typeface="Calibri"/>
            </a:endParaRPr>
          </a:p>
          <a:p>
            <a:pPr algn="ctr"/>
            <a:r>
              <a:rPr lang="en-US" sz="1400" b="1" dirty="0">
                <a:solidFill>
                  <a:srgbClr val="D93309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No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</a:t>
            </a:r>
            <a:r>
              <a:rPr lang="en-US" sz="1400" b="1" dirty="0" err="1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Toroidal</a:t>
            </a:r>
            <a:r>
              <a:rPr lang="en-US" sz="1400" b="1" dirty="0" smtClean="0">
                <a:solidFill>
                  <a:srgbClr val="535353"/>
                </a:solidFill>
                <a:effectLst>
                  <a:outerShdw blurRad="50800" dist="38100" dir="3360000">
                    <a:srgbClr val="000000">
                      <a:alpha val="43000"/>
                    </a:srgbClr>
                  </a:outerShdw>
                </a:effectLst>
                <a:cs typeface="Calibri"/>
              </a:rPr>
              <a:t> Vessel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70728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39914" y="447153"/>
            <a:ext cx="9108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2002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at </a:t>
            </a:r>
            <a:r>
              <a:rPr lang="en-US" sz="2000" dirty="0" err="1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Frascati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 an </a:t>
            </a:r>
            <a:r>
              <a:rPr lang="en-US" sz="2000" b="1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International Workshop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advised </a:t>
            </a:r>
            <a:r>
              <a:rPr lang="en-US" sz="2000" dirty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to build the </a:t>
            </a:r>
            <a:r>
              <a:rPr lang="en-US" sz="2000" dirty="0" smtClean="0">
                <a:solidFill>
                  <a:srgbClr val="00408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machine in 2 steps:</a:t>
            </a:r>
            <a:endParaRPr lang="en-US" sz="2000" dirty="0">
              <a:solidFill>
                <a:srgbClr val="00408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2000" b="1" dirty="0">
                <a:solidFill>
                  <a:srgbClr val="9D8686"/>
                </a:solidFill>
              </a:rPr>
              <a:t>• </a:t>
            </a:r>
            <a:r>
              <a:rPr lang="en-US" sz="2000" b="1" dirty="0" smtClean="0">
                <a:solidFill>
                  <a:srgbClr val="9D8686"/>
                </a:solidFill>
              </a:rPr>
              <a:t>Phase-1:	demonstrate Plasma </a:t>
            </a:r>
            <a:r>
              <a:rPr lang="en-US" sz="2000" b="1" dirty="0" err="1">
                <a:solidFill>
                  <a:srgbClr val="9D8686"/>
                </a:solidFill>
              </a:rPr>
              <a:t>Centerpost’s</a:t>
            </a:r>
            <a:r>
              <a:rPr lang="en-US" sz="2000" b="1" dirty="0">
                <a:solidFill>
                  <a:srgbClr val="9D8686"/>
                </a:solidFill>
              </a:rPr>
              <a:t> </a:t>
            </a:r>
            <a:r>
              <a:rPr lang="en-US" sz="2000" b="1" dirty="0" smtClean="0">
                <a:solidFill>
                  <a:srgbClr val="9D8686"/>
                </a:solidFill>
              </a:rPr>
              <a:t>(fear of anode arc anchoring…)</a:t>
            </a:r>
            <a:endParaRPr lang="en-US" sz="2000" b="1" dirty="0">
              <a:solidFill>
                <a:srgbClr val="9D8686"/>
              </a:solidFill>
            </a:endParaRPr>
          </a:p>
          <a:p>
            <a:r>
              <a:rPr lang="en-US" sz="2000" b="1" dirty="0">
                <a:solidFill>
                  <a:srgbClr val="FE5ACB"/>
                </a:solidFill>
              </a:rPr>
              <a:t>• </a:t>
            </a:r>
            <a:r>
              <a:rPr lang="en-US" sz="2000" b="1" dirty="0" smtClean="0">
                <a:solidFill>
                  <a:srgbClr val="FE5ACB"/>
                </a:solidFill>
              </a:rPr>
              <a:t>Phase-2: 	machine completed </a:t>
            </a:r>
            <a:r>
              <a:rPr lang="en-US" sz="2000" b="1" dirty="0">
                <a:solidFill>
                  <a:srgbClr val="FE5ACB"/>
                </a:solidFill>
              </a:rPr>
              <a:t>such as to produce the Spherical </a:t>
            </a:r>
            <a:r>
              <a:rPr lang="en-US" sz="2000" b="1" dirty="0" smtClean="0">
                <a:solidFill>
                  <a:srgbClr val="FE5ACB"/>
                </a:solidFill>
              </a:rPr>
              <a:t>Torus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4766" y="1916664"/>
            <a:ext cx="5651641" cy="446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8159" y="1943245"/>
            <a:ext cx="2646878" cy="436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" name="TextBox 166"/>
          <p:cNvSpPr txBox="1"/>
          <p:nvPr/>
        </p:nvSpPr>
        <p:spPr>
          <a:xfrm rot="21162552">
            <a:off x="582567" y="4927490"/>
            <a:ext cx="8580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1550114" y="2587812"/>
            <a:ext cx="891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6F2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insulator</a:t>
            </a:r>
            <a:endParaRPr lang="en-US" sz="1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46F2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32242" y="2926382"/>
            <a:ext cx="653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PF4up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39749" y="3275678"/>
            <a:ext cx="726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PF3up</a:t>
            </a:r>
          </a:p>
          <a:p>
            <a:r>
              <a:rPr lang="en-US" sz="1400" b="1" dirty="0"/>
              <a:t>PF2up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-3026" y="5090689"/>
            <a:ext cx="77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PF4low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-8686" y="4535513"/>
            <a:ext cx="762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PF2low</a:t>
            </a:r>
          </a:p>
          <a:p>
            <a:r>
              <a:rPr lang="en-US" sz="1400" b="1" dirty="0"/>
              <a:t>PF3low</a:t>
            </a:r>
          </a:p>
        </p:txBody>
      </p:sp>
      <p:cxnSp>
        <p:nvCxnSpPr>
          <p:cNvPr id="175" name="Straight Arrow Connector 174"/>
          <p:cNvCxnSpPr/>
          <p:nvPr/>
        </p:nvCxnSpPr>
        <p:spPr>
          <a:xfrm flipV="1">
            <a:off x="618003" y="3041066"/>
            <a:ext cx="595324" cy="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617439" y="3155381"/>
            <a:ext cx="493598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647744" y="5315354"/>
            <a:ext cx="644917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657196" y="5229866"/>
            <a:ext cx="77983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685479" y="3481422"/>
            <a:ext cx="52784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674139" y="3653472"/>
            <a:ext cx="1094830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656210" y="4723807"/>
            <a:ext cx="1146779" cy="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656210" y="4928970"/>
            <a:ext cx="551218" cy="0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>
            <a:off x="2776908" y="5054253"/>
            <a:ext cx="994897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938603" y="4746476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cathode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023021" y="3166937"/>
            <a:ext cx="832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smtClean="0">
                <a:solidFill>
                  <a:srgbClr val="7B3E00"/>
                </a:solidFill>
                <a:effectLst>
                  <a:outerShdw blurRad="50800" dist="38100" dir="2700000">
                    <a:srgbClr val="FF8A15">
                      <a:alpha val="43000"/>
                    </a:srgbClr>
                  </a:outerShdw>
                </a:effectLst>
                <a:ea typeface="华文楷体"/>
                <a:cs typeface="华文楷体"/>
              </a:rPr>
              <a:t>anode</a:t>
            </a:r>
            <a:endParaRPr lang="en-US" sz="1400" b="1" dirty="0">
              <a:solidFill>
                <a:srgbClr val="7B3E00"/>
              </a:solidFill>
              <a:effectLst>
                <a:outerShdw blurRad="50800" dist="38100" dir="2700000">
                  <a:srgbClr val="FF8A15">
                    <a:alpha val="43000"/>
                  </a:srgbClr>
                </a:outerShdw>
              </a:effectLst>
              <a:ea typeface="华文楷体"/>
              <a:cs typeface="华文楷体"/>
            </a:endParaRPr>
          </a:p>
        </p:txBody>
      </p:sp>
      <p:cxnSp>
        <p:nvCxnSpPr>
          <p:cNvPr id="245" name="Straight Arrow Connector 244"/>
          <p:cNvCxnSpPr/>
          <p:nvPr/>
        </p:nvCxnSpPr>
        <p:spPr>
          <a:xfrm>
            <a:off x="2676473" y="3231931"/>
            <a:ext cx="1095332" cy="0"/>
          </a:xfrm>
          <a:prstGeom prst="straightConnector1">
            <a:avLst/>
          </a:prstGeom>
          <a:ln>
            <a:solidFill>
              <a:srgbClr val="FF51D4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5" name="TextBox 254"/>
          <p:cNvSpPr txBox="1"/>
          <p:nvPr/>
        </p:nvSpPr>
        <p:spPr>
          <a:xfrm>
            <a:off x="447388" y="6203730"/>
            <a:ext cx="3012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Also upper\lower extensions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&amp; lids are floating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337208" y="1415200"/>
            <a:ext cx="3226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PF coils casings built as </a:t>
            </a:r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floating,</a:t>
            </a:r>
          </a:p>
          <a:p>
            <a:pPr algn="ctr"/>
            <a:r>
              <a:rPr lang="en-US" b="1" dirty="0" smtClean="0">
                <a:solidFill>
                  <a:srgbClr val="565463"/>
                </a:solidFill>
                <a:effectLst>
                  <a:outerShdw blurRad="50800" dist="38100" dir="2700000">
                    <a:srgbClr val="CDAF7E"/>
                  </a:outerShdw>
                </a:effectLst>
                <a:ea typeface="华文楷体"/>
                <a:cs typeface="Hei"/>
              </a:rPr>
              <a:t>charged by the plasma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563610" y="10983"/>
            <a:ext cx="5329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two Phases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3774617" y="1439365"/>
            <a:ext cx="24458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rgbClr val="9D8686"/>
                </a:solidFill>
                <a:cs typeface="Comic Sans MS"/>
              </a:rPr>
              <a:t>Phase-1</a:t>
            </a:r>
            <a:r>
              <a:rPr lang="en-US" dirty="0">
                <a:solidFill>
                  <a:srgbClr val="660066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</a:t>
            </a:r>
            <a:r>
              <a:rPr lang="en-US" b="1" dirty="0" err="1" smtClean="0">
                <a:solidFill>
                  <a:srgbClr val="008040"/>
                </a:solidFill>
                <a:cs typeface="Comic Sans MS"/>
              </a:rPr>
              <a:t>PFcoils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 </a:t>
            </a:r>
          </a:p>
          <a:p>
            <a:pPr algn="ctr"/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‘Group B’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shaping coils</a:t>
            </a:r>
            <a:endParaRPr lang="en-US" b="1" dirty="0">
              <a:solidFill>
                <a:srgbClr val="008040"/>
              </a:solidFill>
              <a:cs typeface="Comic Sans MS"/>
            </a:endParaRPr>
          </a:p>
        </p:txBody>
      </p: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6209088" y="1433266"/>
            <a:ext cx="28320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EB00D9"/>
                </a:solidFill>
                <a:cs typeface="Comic Sans MS"/>
              </a:rPr>
              <a:t>Phase-2</a:t>
            </a:r>
            <a:r>
              <a:rPr lang="en-US" dirty="0">
                <a:solidFill>
                  <a:srgbClr val="EB00D9"/>
                </a:solidFill>
                <a:cs typeface="Comic Sans MS"/>
              </a:rPr>
              <a:t>: 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8 PF </a:t>
            </a:r>
            <a:r>
              <a:rPr lang="en-US" b="1" dirty="0" smtClean="0">
                <a:solidFill>
                  <a:srgbClr val="008040"/>
                </a:solidFill>
                <a:cs typeface="Comic Sans MS"/>
              </a:rPr>
              <a:t>coils</a:t>
            </a:r>
            <a:r>
              <a:rPr lang="en-US" b="1" dirty="0">
                <a:solidFill>
                  <a:srgbClr val="008040"/>
                </a:solidFill>
                <a:cs typeface="Comic Sans MS"/>
              </a:rPr>
              <a:t> </a:t>
            </a:r>
            <a:r>
              <a:rPr lang="en-US" b="1" dirty="0" smtClean="0">
                <a:cs typeface="Comic Sans MS"/>
              </a:rPr>
              <a:t>+</a:t>
            </a:r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10 PF </a:t>
            </a:r>
            <a:endParaRPr lang="en-US" b="1" dirty="0" smtClean="0">
              <a:solidFill>
                <a:srgbClr val="FF0000"/>
              </a:solidFill>
              <a:cs typeface="Comic Sans MS"/>
            </a:endParaRPr>
          </a:p>
          <a:p>
            <a:r>
              <a:rPr lang="en-US" b="1" dirty="0" smtClean="0">
                <a:solidFill>
                  <a:srgbClr val="FF0000"/>
                </a:solidFill>
                <a:cs typeface="Comic Sans MS"/>
              </a:rPr>
              <a:t>‘Group A’ compressing </a:t>
            </a:r>
            <a:r>
              <a:rPr lang="en-US" b="1" dirty="0">
                <a:solidFill>
                  <a:srgbClr val="FF0000"/>
                </a:solidFill>
                <a:cs typeface="Comic Sans MS"/>
              </a:rPr>
              <a:t>coils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851919" y="6213383"/>
            <a:ext cx="2641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	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10 kA</a:t>
            </a:r>
          </a:p>
          <a:p>
            <a:pPr eaLnBrk="0" hangingPunct="0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…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2018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Torus   I</a:t>
            </a:r>
            <a:r>
              <a:rPr lang="en-US" b="1" baseline="-250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ST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= 5 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B04D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kA…!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B04D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597078" y="6212526"/>
            <a:ext cx="25469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b="1" dirty="0" err="1" smtClean="0">
                <a:solidFill>
                  <a:srgbClr val="9D8686"/>
                </a:solidFill>
              </a:rPr>
              <a:t>Centerpost</a:t>
            </a:r>
            <a:r>
              <a:rPr lang="en-US" b="1" dirty="0" smtClean="0">
                <a:solidFill>
                  <a:srgbClr val="9D8686"/>
                </a:solidFill>
              </a:rPr>
              <a:t> </a:t>
            </a:r>
            <a:r>
              <a:rPr lang="en-US" b="1" dirty="0" err="1" smtClean="0">
                <a:solidFill>
                  <a:srgbClr val="9D8686"/>
                </a:solidFill>
              </a:rPr>
              <a:t>I</a:t>
            </a:r>
            <a:r>
              <a:rPr lang="en-US" b="1" baseline="-25000" dirty="0" err="1" smtClean="0">
                <a:solidFill>
                  <a:srgbClr val="9D8686"/>
                </a:solidFill>
              </a:rPr>
              <a:t>e</a:t>
            </a:r>
            <a:r>
              <a:rPr lang="en-US" b="1" dirty="0" smtClean="0">
                <a:solidFill>
                  <a:srgbClr val="9D8686"/>
                </a:solidFill>
              </a:rPr>
              <a:t>=  60 </a:t>
            </a:r>
            <a:r>
              <a:rPr lang="en-US" b="1" dirty="0">
                <a:solidFill>
                  <a:srgbClr val="9D8686"/>
                </a:solidFill>
              </a:rPr>
              <a:t>kA</a:t>
            </a:r>
          </a:p>
          <a:p>
            <a:pPr eaLnBrk="0" hangingPunct="0"/>
            <a:r>
              <a:rPr lang="en-US" b="1" dirty="0">
                <a:solidFill>
                  <a:srgbClr val="E729AD"/>
                </a:solidFill>
              </a:rPr>
              <a:t>ST </a:t>
            </a:r>
            <a:r>
              <a:rPr lang="en-US" b="1" dirty="0" smtClean="0">
                <a:solidFill>
                  <a:srgbClr val="E729AD"/>
                </a:solidFill>
              </a:rPr>
              <a:t>current   I</a:t>
            </a:r>
            <a:r>
              <a:rPr lang="en-US" b="1" baseline="-25000" dirty="0" smtClean="0">
                <a:solidFill>
                  <a:srgbClr val="E729AD"/>
                </a:solidFill>
              </a:rPr>
              <a:t>ST</a:t>
            </a:r>
            <a:r>
              <a:rPr lang="en-US" b="1" dirty="0" smtClean="0">
                <a:solidFill>
                  <a:srgbClr val="E729AD"/>
                </a:solidFill>
              </a:rPr>
              <a:t>= 240 </a:t>
            </a:r>
            <a:r>
              <a:rPr lang="en-US" b="1" dirty="0">
                <a:solidFill>
                  <a:srgbClr val="E729AD"/>
                </a:solidFill>
              </a:rPr>
              <a:t>kA</a:t>
            </a:r>
          </a:p>
        </p:txBody>
      </p:sp>
    </p:spTree>
    <p:extLst>
      <p:ext uri="{BB962C8B-B14F-4D97-AF65-F5344CB8AC3E}">
        <p14:creationId xmlns:p14="http://schemas.microsoft.com/office/powerpoint/2010/main" val="1582047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S3-PS_Shift-Tilt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643" y="1265774"/>
            <a:ext cx="3370345" cy="2158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1938" y="506038"/>
            <a:ext cx="6694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b="1" dirty="0" err="1">
                <a:solidFill>
                  <a:srgbClr val="E217A7"/>
                </a:solidFill>
                <a:cs typeface="Comic Sans MS"/>
              </a:rPr>
              <a:t>Spheromak</a:t>
            </a:r>
            <a:r>
              <a:rPr lang="en-US" b="1" dirty="0">
                <a:solidFill>
                  <a:srgbClr val="E217A7"/>
                </a:solidFill>
                <a:cs typeface="Comic Sans MS"/>
              </a:rPr>
              <a:t> tilt instability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Comic Sans MS"/>
              </a:rPr>
              <a:t>is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Comic Sans MS"/>
              </a:rPr>
              <a:t>due to </a:t>
            </a:r>
          </a:p>
          <a:p>
            <a:pPr algn="r">
              <a:spcAft>
                <a:spcPts val="0"/>
              </a:spcAft>
            </a:pP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dipole </a:t>
            </a:r>
            <a:r>
              <a:rPr lang="en-US" b="1" dirty="0">
                <a:solidFill>
                  <a:srgbClr val="FF0000"/>
                </a:solidFill>
                <a:ea typeface="Times"/>
                <a:cs typeface="Comic Sans MS"/>
              </a:rPr>
              <a:t>of containing </a:t>
            </a:r>
            <a:r>
              <a:rPr lang="en-US" b="1" dirty="0" smtClean="0">
                <a:solidFill>
                  <a:srgbClr val="FF0000"/>
                </a:solidFill>
                <a:ea typeface="Times"/>
                <a:cs typeface="Comic Sans MS"/>
              </a:rPr>
              <a:t>field </a:t>
            </a:r>
            <a:r>
              <a:rPr lang="en-US" b="1" dirty="0">
                <a:ea typeface="Times"/>
                <a:cs typeface="Comic Sans MS"/>
              </a:rPr>
              <a:t>opposite to </a:t>
            </a:r>
            <a:r>
              <a:rPr lang="en-US" b="1" dirty="0" err="1">
                <a:solidFill>
                  <a:srgbClr val="E217A7"/>
                </a:solidFill>
                <a:ea typeface="Times"/>
                <a:cs typeface="Comic Sans MS"/>
              </a:rPr>
              <a:t>toroidal</a:t>
            </a:r>
            <a:r>
              <a:rPr lang="en-US" b="1" dirty="0">
                <a:solidFill>
                  <a:srgbClr val="E217A7"/>
                </a:solidFill>
                <a:ea typeface="Times"/>
                <a:cs typeface="Comic Sans MS"/>
              </a:rPr>
              <a:t> plasma current dipole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25538" y="1708222"/>
            <a:ext cx="4041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“Group A” </a:t>
            </a:r>
            <a:r>
              <a:rPr lang="en-US" b="1" dirty="0">
                <a:solidFill>
                  <a:srgbClr val="FF000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compression</a:t>
            </a:r>
            <a:r>
              <a:rPr lang="en-US" b="1" dirty="0" smtClean="0">
                <a:ea typeface="华文细黑"/>
                <a:cs typeface="华文细黑"/>
              </a:rPr>
              <a:t>)</a:t>
            </a:r>
            <a:endParaRPr lang="en-US" b="1" dirty="0"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dipole </a:t>
            </a:r>
            <a:r>
              <a:rPr lang="en-US" b="1" dirty="0" smtClean="0">
                <a:solidFill>
                  <a:srgbClr val="000000"/>
                </a:solidFill>
                <a:ea typeface="华文细黑"/>
                <a:cs typeface="华文细黑"/>
              </a:rPr>
              <a:t> </a:t>
            </a:r>
            <a:r>
              <a:rPr lang="en-US" b="1" dirty="0" smtClean="0">
                <a:solidFill>
                  <a:srgbClr val="FF0000"/>
                </a:solidFill>
                <a:ea typeface="华文细黑"/>
                <a:cs typeface="华文细黑"/>
              </a:rPr>
              <a:t>moment </a:t>
            </a:r>
            <a:r>
              <a:rPr lang="en-US" b="1" dirty="0" smtClean="0">
                <a:solidFill>
                  <a:srgbClr val="000000"/>
                </a:solidFill>
                <a:ea typeface="华文细黑"/>
                <a:cs typeface="华文细黑"/>
              </a:rPr>
              <a:t>opposes </a:t>
            </a:r>
            <a:r>
              <a:rPr lang="en-US" b="1" dirty="0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“Group B” </a:t>
            </a:r>
            <a:r>
              <a:rPr lang="en-US" b="1" dirty="0">
                <a:solidFill>
                  <a:srgbClr val="00C060"/>
                </a:solidFill>
                <a:ea typeface="华文细黑"/>
                <a:cs typeface="华文细黑"/>
              </a:rPr>
              <a:t>PF coils </a:t>
            </a:r>
            <a:r>
              <a:rPr lang="en-US" b="1" dirty="0">
                <a:ea typeface="华文细黑"/>
                <a:cs typeface="华文细黑"/>
              </a:rPr>
              <a:t>(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shaping</a:t>
            </a:r>
            <a:r>
              <a:rPr lang="en-US" b="1" dirty="0" smtClean="0">
                <a:ea typeface="华文细黑"/>
                <a:cs typeface="华文细黑"/>
              </a:rPr>
              <a:t>) </a:t>
            </a:r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dipole</a:t>
            </a:r>
            <a:endParaRPr lang="en-US" b="1" dirty="0">
              <a:ea typeface="华文细黑"/>
              <a:cs typeface="华文细黑"/>
            </a:endParaRPr>
          </a:p>
          <a:p>
            <a:r>
              <a:rPr lang="en-US" b="1" dirty="0" smtClean="0">
                <a:solidFill>
                  <a:srgbClr val="00C060"/>
                </a:solidFill>
                <a:ea typeface="华文细黑"/>
                <a:cs typeface="华文细黑"/>
              </a:rPr>
              <a:t>moment </a:t>
            </a:r>
            <a:r>
              <a:rPr lang="en-US" b="1" dirty="0" smtClean="0">
                <a:ea typeface="华文细黑"/>
                <a:cs typeface="华文细黑"/>
              </a:rPr>
              <a:t>aligned </a:t>
            </a:r>
            <a:r>
              <a:rPr lang="en-US" b="1" dirty="0">
                <a:ea typeface="华文细黑"/>
                <a:cs typeface="华文细黑"/>
              </a:rPr>
              <a:t>to </a:t>
            </a:r>
            <a:r>
              <a:rPr lang="en-US" b="1" dirty="0" smtClean="0">
                <a:solidFill>
                  <a:srgbClr val="E217A7"/>
                </a:solidFill>
                <a:ea typeface="华文细黑"/>
                <a:cs typeface="华文细黑"/>
              </a:rPr>
              <a:t>Plasma dipole</a:t>
            </a:r>
            <a:endParaRPr lang="en-US" b="1" dirty="0">
              <a:solidFill>
                <a:srgbClr val="E217A7"/>
              </a:solidFill>
              <a:ea typeface="华文细黑"/>
              <a:cs typeface="华文细黑"/>
            </a:endParaRPr>
          </a:p>
        </p:txBody>
      </p:sp>
      <p:pic>
        <p:nvPicPr>
          <p:cNvPr id="3" name="Til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9708" y="1200510"/>
            <a:ext cx="2009903" cy="2344887"/>
          </a:xfrm>
          <a:prstGeom prst="rect">
            <a:avLst/>
          </a:prstGeom>
        </p:spPr>
      </p:pic>
      <p:pic>
        <p:nvPicPr>
          <p:cNvPr id="7" name="Picture 6" descr="PS-to-TS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87" y="4068132"/>
            <a:ext cx="5280734" cy="27795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3278" y="3578253"/>
            <a:ext cx="85972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disk-shaped </a:t>
            </a:r>
            <a:r>
              <a:rPr lang="en-GB" sz="2000" b="1" cap="all" dirty="0" smtClean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ELECTRODE-FACING plasma GUARANTEES ideal </a:t>
            </a:r>
            <a:r>
              <a:rPr lang="en-GB" sz="2000" b="1" cap="all" dirty="0">
                <a:solidFill>
                  <a:srgbClr val="EE2E96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cs typeface="Comic Sans MS"/>
              </a:rPr>
              <a:t>MHD stability</a:t>
            </a:r>
            <a:endParaRPr lang="en-US" sz="2000" b="1" cap="all" dirty="0">
              <a:solidFill>
                <a:srgbClr val="EE2E96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196" y="4189606"/>
            <a:ext cx="3703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Cutting shorter &amp; shorter</a:t>
            </a: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Plasma </a:t>
            </a:r>
            <a:r>
              <a:rPr lang="en-US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Centerpost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at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current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120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kA inside Torus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r"/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gets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destabilized;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absence of any cutting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its stability extends to current</a:t>
            </a:r>
          </a:p>
          <a:p>
            <a:pPr algn="r"/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of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240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kA inside Torus 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2341" y="3845847"/>
            <a:ext cx="40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rgbClr val="008000"/>
                </a:solidFill>
                <a:ea typeface="华文细黑"/>
                <a:cs typeface="华文细黑"/>
              </a:rPr>
              <a:t>	</a:t>
            </a:r>
            <a:r>
              <a:rPr lang="en-US" altLang="zh-CN" sz="1200" b="1" dirty="0">
                <a:solidFill>
                  <a:srgbClr val="008000"/>
                </a:solidFill>
                <a:ea typeface="华文细黑"/>
                <a:cs typeface="华文细黑"/>
              </a:rPr>
              <a:t>Stable </a:t>
            </a:r>
            <a:r>
              <a:rPr lang="en-US" sz="1200" b="1" dirty="0">
                <a:solidFill>
                  <a:srgbClr val="008000"/>
                </a:solidFill>
                <a:ea typeface="华文细黑"/>
                <a:cs typeface="华文细黑"/>
              </a:rPr>
              <a:t>←  </a:t>
            </a:r>
            <a:r>
              <a:rPr lang="en-US" sz="1200" b="1" dirty="0">
                <a:solidFill>
                  <a:srgbClr val="FF0000"/>
                </a:solidFill>
                <a:ea typeface="华文细黑"/>
                <a:cs typeface="华文细黑"/>
              </a:rPr>
              <a:t>→</a:t>
            </a:r>
            <a:r>
              <a:rPr lang="en-US" sz="1200" b="1" dirty="0">
                <a:ea typeface="华文细黑"/>
                <a:cs typeface="华文细黑"/>
              </a:rPr>
              <a:t> </a:t>
            </a:r>
            <a:r>
              <a:rPr lang="en-US" altLang="zh-CN" sz="1200" b="1" dirty="0">
                <a:solidFill>
                  <a:srgbClr val="FF0000"/>
                </a:solidFill>
                <a:ea typeface="华文细黑"/>
                <a:cs typeface="华文细黑"/>
              </a:rPr>
              <a:t>Unstable</a:t>
            </a:r>
            <a:endParaRPr lang="en-US" sz="1200" b="1" dirty="0">
              <a:solidFill>
                <a:srgbClr val="FF0000"/>
              </a:solidFill>
              <a:ea typeface="华文细黑"/>
              <a:cs typeface="华文细黑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184749" y="3978363"/>
            <a:ext cx="0" cy="2851077"/>
          </a:xfrm>
          <a:prstGeom prst="line">
            <a:avLst/>
          </a:prstGeom>
          <a:ln>
            <a:solidFill>
              <a:srgbClr val="1737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19612" y="48974"/>
            <a:ext cx="58657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Ideal MHD stability of PROTO-SPHERA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7" name="Picture 11" descr="gun2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6367" y="80200"/>
            <a:ext cx="726632" cy="87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8" descr="gun4.jpg                                                       0002DA0AAlladio-HD1                    C16FCCF9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52945" y="22086"/>
            <a:ext cx="848109" cy="91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Connector 18"/>
          <p:cNvCxnSpPr/>
          <p:nvPr/>
        </p:nvCxnSpPr>
        <p:spPr>
          <a:xfrm>
            <a:off x="7366367" y="73212"/>
            <a:ext cx="1435828" cy="7992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457833" y="891656"/>
            <a:ext cx="1289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No </a:t>
            </a:r>
            <a:r>
              <a:rPr lang="en-US" sz="1400" b="1" dirty="0" err="1" smtClean="0">
                <a:solidFill>
                  <a:srgbClr val="FF0000"/>
                </a:solidFill>
              </a:rPr>
              <a:t>Spheromak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7366367" y="80200"/>
            <a:ext cx="1468957" cy="8777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335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463" y="456382"/>
            <a:ext cx="4350619" cy="3653780"/>
          </a:xfrm>
          <a:prstGeom prst="rect">
            <a:avLst/>
          </a:prstGeom>
        </p:spPr>
      </p:pic>
      <p:pic>
        <p:nvPicPr>
          <p:cNvPr id="5" name="Picture 4" descr="Ap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832" y="5195022"/>
            <a:ext cx="1803065" cy="1662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754" y="4388081"/>
            <a:ext cx="3180101" cy="1873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12668" y="4040836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Down</a:t>
            </a:r>
            <a:r>
              <a:rPr lang="en-US" b="1" dirty="0">
                <a:solidFill>
                  <a:srgbClr val="505256"/>
                </a:solidFill>
                <a:effectLst>
                  <a:outerShdw blurRad="50800" dist="38100" dir="2700000">
                    <a:srgbClr val="FA7124"/>
                  </a:outerShdw>
                </a:effectLst>
                <a:cs typeface="Hei"/>
              </a:rPr>
              <a:t>: 3000º K heated cathode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5257" y="4343607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Phase-1 (present) cathode</a:t>
            </a:r>
            <a:endParaRPr lang="en-US" sz="1600" b="1" dirty="0">
              <a:solidFill>
                <a:srgbClr val="FFFFFF"/>
              </a:solidFill>
              <a:effectLst>
                <a:outerShdw blurRad="38100" dist="63500" dir="2700000">
                  <a:srgbClr val="FA7124"/>
                </a:outerShdw>
              </a:effectLst>
              <a:cs typeface="Calibri"/>
            </a:endParaRPr>
          </a:p>
          <a:p>
            <a:pPr algn="ctr"/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(54  = 18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x 3 </a:t>
            </a:r>
            <a:r>
              <a:rPr lang="en-US" sz="1600" b="1" dirty="0" smtClean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 W emitters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63500" dir="2700000">
                    <a:srgbClr val="FA7124"/>
                  </a:outerShdw>
                </a:effectLst>
                <a:cs typeface="Calibri"/>
              </a:rPr>
              <a:t>): aim 10 kA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3989" y="5584760"/>
            <a:ext cx="33116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Phase-2 cathode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, 6 x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Phase-1</a:t>
            </a:r>
            <a:endParaRPr lang="en-US" sz="1600" dirty="0">
              <a:solidFill>
                <a:srgbClr val="FFFFFF"/>
              </a:solidFill>
              <a:effectLst>
                <a:outerShdw blurRad="50800" dist="63500" dir="2700000">
                  <a:srgbClr val="FA7124">
                    <a:alpha val="98000"/>
                  </a:srgbClr>
                </a:outerShdw>
              </a:effectLst>
              <a:cs typeface="Hei"/>
            </a:endParaRPr>
          </a:p>
          <a:p>
            <a:pPr algn="ctr"/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(324 = 108 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x 3 </a:t>
            </a:r>
            <a:r>
              <a:rPr lang="en-US" sz="1600" dirty="0" smtClean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W emitters</a:t>
            </a:r>
            <a:r>
              <a:rPr lang="en-US" sz="1600" dirty="0">
                <a:solidFill>
                  <a:srgbClr val="FFFFFF"/>
                </a:solidFill>
                <a:effectLst>
                  <a:outerShdw blurRad="50800" dist="63500" dir="2700000">
                    <a:srgbClr val="FA7124">
                      <a:alpha val="98000"/>
                    </a:srgbClr>
                  </a:outerShdw>
                </a:effectLst>
                <a:cs typeface="Hei"/>
              </a:rPr>
              <a:t>): aim 60 kA</a:t>
            </a:r>
          </a:p>
        </p:txBody>
      </p:sp>
      <p:sp>
        <p:nvSpPr>
          <p:cNvPr id="10" name="Lightning Bolt 9"/>
          <p:cNvSpPr/>
          <p:nvPr/>
        </p:nvSpPr>
        <p:spPr>
          <a:xfrm rot="1179371">
            <a:off x="4643812" y="2476900"/>
            <a:ext cx="1325789" cy="2636385"/>
          </a:xfrm>
          <a:prstGeom prst="lightningBolt">
            <a:avLst/>
          </a:prstGeom>
          <a:solidFill>
            <a:srgbClr val="3366FF">
              <a:alpha val="34000"/>
            </a:srgb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nodo2-cala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39" y="26390"/>
            <a:ext cx="2644417" cy="3681149"/>
          </a:xfrm>
          <a:prstGeom prst="rect">
            <a:avLst/>
          </a:prstGeom>
        </p:spPr>
      </p:pic>
      <p:pic>
        <p:nvPicPr>
          <p:cNvPr id="12" name="Picture 11" descr="Caduceus.pct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594" y="5195022"/>
            <a:ext cx="1866826" cy="16629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224431" y="6211763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626468"/>
                </a:solidFill>
              </a:rPr>
              <a:t>“Caduceus”-like </a:t>
            </a:r>
            <a:r>
              <a:rPr lang="en-US" b="1" dirty="0" smtClean="0">
                <a:solidFill>
                  <a:srgbClr val="626468"/>
                </a:solidFill>
              </a:rPr>
              <a:t>W emitting </a:t>
            </a:r>
            <a:r>
              <a:rPr lang="en-US" b="1" dirty="0">
                <a:solidFill>
                  <a:srgbClr val="626468"/>
                </a:solidFill>
              </a:rPr>
              <a:t>spirals</a:t>
            </a:r>
          </a:p>
          <a:p>
            <a:pPr algn="ctr"/>
            <a:r>
              <a:rPr lang="en-US" b="1" dirty="0"/>
              <a:t>have now survived </a:t>
            </a:r>
            <a:r>
              <a:rPr lang="en-US" b="1" dirty="0">
                <a:cs typeface="Times New Roman"/>
              </a:rPr>
              <a:t>&gt; </a:t>
            </a:r>
            <a:r>
              <a:rPr lang="en-US" b="1" dirty="0" smtClean="0"/>
              <a:t>1500 </a:t>
            </a:r>
            <a:r>
              <a:rPr lang="en-US" b="1" dirty="0"/>
              <a:t>cycles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899" y="2795202"/>
            <a:ext cx="195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May 2015 annular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anode lowered</a:t>
            </a:r>
          </a:p>
          <a:p>
            <a:pPr algn="ctr"/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>
                      <a:alpha val="92000"/>
                    </a:srgbClr>
                  </a:outerShdw>
                </a:effectLst>
              </a:rPr>
              <a:t>on top of machine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40422" y="450173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Up</a:t>
            </a:r>
            <a:r>
              <a:rPr lang="en-US" b="1" dirty="0">
                <a:solidFill>
                  <a:srgbClr val="06FFFF"/>
                </a:solidFill>
                <a:effectLst>
                  <a:outerShdw blurRad="50800" dist="38100" dir="2700000">
                    <a:srgbClr val="000000"/>
                  </a:outerShdw>
                </a:effectLst>
                <a:latin typeface="Calibri"/>
                <a:cs typeface="Calibri"/>
              </a:rPr>
              <a:t>: hollow gas-puffed anode</a:t>
            </a:r>
          </a:p>
        </p:txBody>
      </p:sp>
      <p:sp>
        <p:nvSpPr>
          <p:cNvPr id="2" name="Rectangle 1"/>
          <p:cNvSpPr/>
          <p:nvPr/>
        </p:nvSpPr>
        <p:spPr>
          <a:xfrm>
            <a:off x="31442" y="3743136"/>
            <a:ext cx="32161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3366FF"/>
                </a:solidFill>
              </a:rPr>
              <a:t>Low voltage (</a:t>
            </a:r>
            <a:r>
              <a:rPr lang="en-US" b="1" dirty="0">
                <a:solidFill>
                  <a:srgbClr val="3366FF"/>
                </a:solidFill>
              </a:rPr>
              <a:t>100</a:t>
            </a:r>
            <a:r>
              <a:rPr lang="en-US" b="1" dirty="0" smtClean="0">
                <a:solidFill>
                  <a:srgbClr val="3366FF"/>
                </a:solidFill>
              </a:rPr>
              <a:t>-350 </a:t>
            </a:r>
            <a:r>
              <a:rPr lang="en-US" b="1" dirty="0">
                <a:solidFill>
                  <a:srgbClr val="3366FF"/>
                </a:solidFill>
              </a:rPr>
              <a:t>V</a:t>
            </a:r>
            <a:r>
              <a:rPr lang="en-US" b="1" dirty="0" smtClean="0">
                <a:solidFill>
                  <a:srgbClr val="3366FF"/>
                </a:solidFill>
              </a:rPr>
              <a:t>) between electrodes</a:t>
            </a:r>
          </a:p>
          <a:p>
            <a:pPr algn="ctr"/>
            <a:endParaRPr lang="en-US" sz="800" b="1" dirty="0" smtClean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at high-field </a:t>
            </a:r>
            <a:r>
              <a:rPr lang="en-US" b="1" dirty="0" err="1" smtClean="0">
                <a:solidFill>
                  <a:srgbClr val="3366FF"/>
                </a:solidFill>
              </a:rPr>
              <a:t>tokamak</a:t>
            </a:r>
            <a:endParaRPr lang="en-US" b="1" dirty="0">
              <a:solidFill>
                <a:srgbClr val="3366FF"/>
              </a:solidFill>
            </a:endParaRPr>
          </a:p>
          <a:p>
            <a:pPr algn="ctr"/>
            <a:r>
              <a:rPr lang="en-US" b="1" dirty="0" smtClean="0">
                <a:solidFill>
                  <a:srgbClr val="3366FF"/>
                </a:solidFill>
              </a:rPr>
              <a:t>plasma density ~ few • 10</a:t>
            </a:r>
            <a:r>
              <a:rPr lang="en-US" b="1" baseline="30000" dirty="0" smtClean="0">
                <a:solidFill>
                  <a:srgbClr val="3366FF"/>
                </a:solidFill>
              </a:rPr>
              <a:t>20</a:t>
            </a:r>
            <a:r>
              <a:rPr lang="en-US" b="1" dirty="0" smtClean="0">
                <a:solidFill>
                  <a:srgbClr val="3366FF"/>
                </a:solidFill>
              </a:rPr>
              <a:t> m</a:t>
            </a:r>
            <a:r>
              <a:rPr lang="en-US" b="1" baseline="30000" dirty="0" smtClean="0">
                <a:solidFill>
                  <a:srgbClr val="3366FF"/>
                </a:solidFill>
              </a:rPr>
              <a:t>-3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6134" y="4642192"/>
            <a:ext cx="2392342" cy="17368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1658" y="840106"/>
            <a:ext cx="2392342" cy="18667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80274" y="0"/>
            <a:ext cx="41709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PROTO-SPHERA Electrodes</a:t>
            </a:r>
            <a:endParaRPr lang="en-US" sz="28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938692" y="6040784"/>
            <a:ext cx="779902" cy="1622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718594" y="6202996"/>
            <a:ext cx="1488721" cy="35683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207315" y="6557015"/>
            <a:ext cx="324037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336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49860</TotalTime>
  <Words>3004</Words>
  <Application>Microsoft Macintosh PowerPoint</Application>
  <PresentationFormat>On-screen Show (4:3)</PresentationFormat>
  <Paragraphs>507</Paragraphs>
  <Slides>40</Slides>
  <Notes>0</Notes>
  <HiddenSlides>0</HiddenSlides>
  <MMClips>31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Equation</vt:lpstr>
      <vt:lpstr>PowerPoint Presentation</vt:lpstr>
      <vt:lpstr>PowerPoint Presentation</vt:lpstr>
      <vt:lpstr>PowerPoint Presentation</vt:lpstr>
      <vt:lpstr>Wind the magnetic field in the poloidal direction  to contrast particle drifts </vt:lpstr>
      <vt:lpstr>→ toroidal current has to flow in an axisymmetric plasma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 alladio</dc:creator>
  <cp:lastModifiedBy>franco alladio</cp:lastModifiedBy>
  <cp:revision>1134</cp:revision>
  <cp:lastPrinted>2018-05-26T15:46:51Z</cp:lastPrinted>
  <dcterms:created xsi:type="dcterms:W3CDTF">2017-05-08T15:13:04Z</dcterms:created>
  <dcterms:modified xsi:type="dcterms:W3CDTF">2018-05-26T16:40:42Z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133876632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