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448" r:id="rId3"/>
    <p:sldId id="306" r:id="rId4"/>
    <p:sldId id="274" r:id="rId5"/>
    <p:sldId id="277" r:id="rId6"/>
    <p:sldId id="467" r:id="rId7"/>
    <p:sldId id="257" r:id="rId8"/>
    <p:sldId id="260" r:id="rId9"/>
    <p:sldId id="261" r:id="rId10"/>
    <p:sldId id="446" r:id="rId11"/>
    <p:sldId id="266" r:id="rId12"/>
    <p:sldId id="287" r:id="rId13"/>
    <p:sldId id="285" r:id="rId14"/>
    <p:sldId id="267" r:id="rId15"/>
    <p:sldId id="291" r:id="rId16"/>
    <p:sldId id="364" r:id="rId17"/>
    <p:sldId id="363" r:id="rId18"/>
    <p:sldId id="445" r:id="rId19"/>
    <p:sldId id="365" r:id="rId20"/>
    <p:sldId id="280" r:id="rId21"/>
    <p:sldId id="44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3F43"/>
    <a:srgbClr val="ED6D82"/>
    <a:srgbClr val="745E5A"/>
    <a:srgbClr val="CC558B"/>
    <a:srgbClr val="EE2E96"/>
    <a:srgbClr val="0000FF"/>
    <a:srgbClr val="0C5CFF"/>
    <a:srgbClr val="00C060"/>
    <a:srgbClr val="5EB9E7"/>
    <a:srgbClr val="7C3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30"/>
    <p:restoredTop sz="94407"/>
  </p:normalViewPr>
  <p:slideViewPr>
    <p:cSldViewPr>
      <p:cViewPr varScale="1">
        <p:scale>
          <a:sx n="123" d="100"/>
          <a:sy n="123" d="100"/>
        </p:scale>
        <p:origin x="13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5D10C-1E63-4E0A-8065-7B1F7B433CBA}" type="datetimeFigureOut">
              <a:rPr lang="en-US" smtClean="0"/>
              <a:t>6/10/19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DF5B2-08F4-44AD-A80C-C9744D78C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61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36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9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9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5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1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13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8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638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DF5B2-08F4-44AD-A80C-C9744D78C5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17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1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9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77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2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0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4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72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3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11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9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1D57B-E542-42FD-B085-B872784DEFCE}" type="datetimeFigureOut">
              <a:rPr lang="en-US" smtClean="0"/>
              <a:t>6/10/19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DF029-D47E-41EB-8D04-E8E1972E5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7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6.tiff"/><Relationship Id="rId5" Type="http://schemas.openxmlformats.org/officeDocument/2006/relationships/image" Target="../media/image1.jpg"/><Relationship Id="rId10" Type="http://schemas.openxmlformats.org/officeDocument/2006/relationships/image" Target="file:////var/folders/3f/gptz4gqx67l_x6rfd4fpp07m0000gn/T/com.microsoft.Powerpoint/converted_emf.emf" TargetMode="Externa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46.png"/><Relationship Id="rId5" Type="http://schemas.openxmlformats.org/officeDocument/2006/relationships/image" Target="../media/image5.pn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4"/><Relationship Id="rId7" Type="http://schemas.openxmlformats.org/officeDocument/2006/relationships/image" Target="../media/image48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47.jp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0.jpeg"/><Relationship Id="rId4" Type="http://schemas.openxmlformats.org/officeDocument/2006/relationships/video" Target="../media/media3.mp4"/><Relationship Id="rId9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13.mp4"/><Relationship Id="rId7" Type="http://schemas.openxmlformats.org/officeDocument/2006/relationships/image" Target="../media/image52.jpe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51.jpe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13.mp4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tiff"/><Relationship Id="rId5" Type="http://schemas.openxmlformats.org/officeDocument/2006/relationships/image" Target="../media/image60.jpg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tiff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11.jpg"/><Relationship Id="rId18" Type="http://schemas.openxmlformats.org/officeDocument/2006/relationships/image" Target="../media/image16.png"/><Relationship Id="rId3" Type="http://schemas.microsoft.com/office/2007/relationships/media" Target="../media/media3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0.png"/><Relationship Id="rId17" Type="http://schemas.openxmlformats.org/officeDocument/2006/relationships/image" Target="../media/image15.gif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image" Target="../media/image9.jpg"/><Relationship Id="rId5" Type="http://schemas.microsoft.com/office/2007/relationships/media" Target="../media/media4.mp4"/><Relationship Id="rId15" Type="http://schemas.openxmlformats.org/officeDocument/2006/relationships/image" Target="../media/image13.tiff"/><Relationship Id="rId10" Type="http://schemas.openxmlformats.org/officeDocument/2006/relationships/image" Target="../media/image8.jpg"/><Relationship Id="rId4" Type="http://schemas.openxmlformats.org/officeDocument/2006/relationships/video" Target="../media/media3.mp4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70.jpg"/><Relationship Id="rId7" Type="http://schemas.openxmlformats.org/officeDocument/2006/relationships/image" Target="../media/image74.jpeg"/><Relationship Id="rId12" Type="http://schemas.openxmlformats.org/officeDocument/2006/relationships/image" Target="../media/image34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3.jpeg"/><Relationship Id="rId11" Type="http://schemas.openxmlformats.org/officeDocument/2006/relationships/image" Target="../media/image69.emf"/><Relationship Id="rId5" Type="http://schemas.openxmlformats.org/officeDocument/2006/relationships/image" Target="../media/image72.jpe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71.jpg"/><Relationship Id="rId9" Type="http://schemas.openxmlformats.org/officeDocument/2006/relationships/image" Target="../media/image6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17.emf"/><Relationship Id="rId3" Type="http://schemas.openxmlformats.org/officeDocument/2006/relationships/video" Target="../media/media5.mp4"/><Relationship Id="rId7" Type="http://schemas.openxmlformats.org/officeDocument/2006/relationships/image" Target="../media/image19.tiff"/><Relationship Id="rId12" Type="http://schemas.openxmlformats.org/officeDocument/2006/relationships/oleObject" Target="../embeddings/oleObject1.bin"/><Relationship Id="rId2" Type="http://schemas.microsoft.com/office/2007/relationships/media" Target="../media/media5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2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9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microsoft.com/office/2007/relationships/media" Target="../media/media1.mp4"/><Relationship Id="rId7" Type="http://schemas.openxmlformats.org/officeDocument/2006/relationships/image" Target="../media/image26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5.jpeg"/><Relationship Id="rId11" Type="http://schemas.openxmlformats.org/officeDocument/2006/relationships/image" Target="../media/image29.tif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video" Target="../media/media1.mp4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video" Target="../media/media7.mp4"/><Relationship Id="rId7" Type="http://schemas.openxmlformats.org/officeDocument/2006/relationships/image" Target="../media/image33.png"/><Relationship Id="rId2" Type="http://schemas.microsoft.com/office/2007/relationships/media" Target="../media/media7.mp4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png"/><Relationship Id="rId11" Type="http://schemas.openxmlformats.org/officeDocument/2006/relationships/image" Target="../media/image30.emf"/><Relationship Id="rId5" Type="http://schemas.openxmlformats.org/officeDocument/2006/relationships/image" Target="../media/image31.jpg"/><Relationship Id="rId10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9.mp4"/><Relationship Id="rId7" Type="http://schemas.openxmlformats.org/officeDocument/2006/relationships/image" Target="../media/image39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9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531" y="0"/>
            <a:ext cx="9112469" cy="7848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00503000000020004" pitchFamily="2" charset="0"/>
              </a:rPr>
              <a:t>Status of the PROTO-SPHERA Experiment – June 2019</a:t>
            </a:r>
            <a:endParaRPr lang="en-US" sz="1200" b="1" i="1" dirty="0">
              <a:solidFill>
                <a:schemeClr val="bg1"/>
              </a:solidFill>
              <a:latin typeface="Lora" panose="02000503000000020004" pitchFamily="2" charset="0"/>
            </a:endParaRPr>
          </a:p>
          <a:p>
            <a:pPr algn="ctr"/>
            <a:r>
              <a:rPr lang="en-US" b="1" i="1" dirty="0">
                <a:solidFill>
                  <a:schemeClr val="bg1"/>
                </a:solidFill>
                <a:latin typeface="Lora" panose="02000503000000020004" pitchFamily="2" charset="0"/>
              </a:rPr>
              <a:t>Franco Alladio, CR-ENEA Frascati</a:t>
            </a:r>
            <a:endParaRPr lang="en-US" sz="1200" dirty="0">
              <a:solidFill>
                <a:schemeClr val="bg1"/>
              </a:solidFill>
              <a:latin typeface="Lora" panose="02000503000000020004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1"/>
            <a:ext cx="3208184" cy="54526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11254">
            <a:off x="807695" y="725459"/>
            <a:ext cx="1142576" cy="10737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594234" y="4427829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374105" y="1026939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406" y="1529536"/>
            <a:ext cx="3527552" cy="4267200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49705" y="811200"/>
            <a:ext cx="1294295" cy="7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Shot1280Overall_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96211" y="990600"/>
            <a:ext cx="2671189" cy="4806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9A7971-E413-494F-BDDC-65DFFA1350D5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762000"/>
            <a:ext cx="63500" cy="76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38A370-4A14-C34C-AA87-C35FC77B1995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762000"/>
            <a:ext cx="63500" cy="76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66B399-C218-EF43-8F9E-36B60150151B}"/>
              </a:ext>
            </a:extLst>
          </p:cNvPr>
          <p:cNvSpPr txBox="1"/>
          <p:nvPr/>
        </p:nvSpPr>
        <p:spPr>
          <a:xfrm>
            <a:off x="2485585" y="6531699"/>
            <a:ext cx="4372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/>
              <a:t>5th </a:t>
            </a:r>
            <a:r>
              <a:rPr lang="it-IT" sz="1600" i="1" dirty="0" err="1"/>
              <a:t>ReDSoX</a:t>
            </a:r>
            <a:r>
              <a:rPr lang="it-IT" sz="1600" i="1" dirty="0"/>
              <a:t> Meeting – INAF Rome </a:t>
            </a:r>
            <a:r>
              <a:rPr lang="it-IT" sz="1600" i="1" dirty="0" err="1"/>
              <a:t>June</a:t>
            </a:r>
            <a:r>
              <a:rPr lang="it-IT" sz="1600" i="1" dirty="0"/>
              <a:t> 11th 2019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3F472C-039D-624F-90B2-137F4AD46B8E}"/>
              </a:ext>
            </a:extLst>
          </p:cNvPr>
          <p:cNvSpPr txBox="1"/>
          <p:nvPr/>
        </p:nvSpPr>
        <p:spPr>
          <a:xfrm>
            <a:off x="3196211" y="5793759"/>
            <a:ext cx="26711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800" b="1" i="1" dirty="0">
              <a:solidFill>
                <a:srgbClr val="FFFF00"/>
              </a:solidFill>
              <a:latin typeface="Lora" panose="02000503000000020004" pitchFamily="2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Lora" panose="02000503000000020004" pitchFamily="2" charset="0"/>
              </a:rPr>
              <a:t>PROTO-SPHERA</a:t>
            </a:r>
          </a:p>
          <a:p>
            <a:pPr algn="ctr"/>
            <a:endParaRPr lang="en-US" sz="800" b="1" i="1" dirty="0">
              <a:solidFill>
                <a:schemeClr val="bg1"/>
              </a:solidFill>
              <a:latin typeface="Lora" panose="0200050300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472857-3E4F-E249-9DAC-1F0B9F2185BC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E5342E-FCA4-934F-A1A8-34EA6C259518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D237E3-0DDC-894F-AFA1-26536B49A540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DB2939-44CC-BC45-ACDE-035A24A70491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D4A9E5-34D1-1D42-AE1E-7312869A45F6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0CA5B1A-9FDB-B54A-8109-C8B7729FE153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9ADA90F-83EC-EF42-A0F2-014D22A27170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2ACC23F-A646-4B41-BD32-BA539DA8314F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6D56815-D070-0A4D-B495-964BD0DA8A04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7A94C51-C8D6-9F4B-8C45-6B16160354A8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8502B71-6F3F-2B45-9384-DBB9BB47D69C}"/>
              </a:ext>
            </a:extLst>
          </p:cNvPr>
          <p:cNvSpPr txBox="1"/>
          <p:nvPr/>
        </p:nvSpPr>
        <p:spPr>
          <a:xfrm>
            <a:off x="5882879" y="5793759"/>
            <a:ext cx="326112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800" b="1" i="1" dirty="0">
              <a:solidFill>
                <a:srgbClr val="F999C3"/>
              </a:solidFill>
              <a:latin typeface="Lora" panose="02000503000000020004" pitchFamily="2" charset="0"/>
            </a:endParaRPr>
          </a:p>
          <a:p>
            <a:pPr algn="ctr"/>
            <a:r>
              <a:rPr lang="en-US" b="1" i="1" dirty="0">
                <a:solidFill>
                  <a:srgbClr val="F0DACE"/>
                </a:solidFill>
                <a:latin typeface="Lora" panose="02000503000000020004" pitchFamily="2" charset="0"/>
              </a:rPr>
              <a:t>Crab Nebula remnant</a:t>
            </a:r>
          </a:p>
          <a:p>
            <a:pPr algn="ctr"/>
            <a:endParaRPr lang="it-IT" sz="1000" dirty="0">
              <a:solidFill>
                <a:srgbClr val="F999C3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ABA5586-B6C5-C246-907A-9556A3205B8A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193800"/>
            <a:ext cx="63500" cy="76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C8219E-6469-C24E-9969-0BC04DF8CD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0885" y="6477000"/>
            <a:ext cx="774700" cy="381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279D2D-3B5E-9049-9894-5C175F6582C6}"/>
              </a:ext>
            </a:extLst>
          </p:cNvPr>
          <p:cNvPicPr>
            <a:picLocks noChangeAspect="1"/>
          </p:cNvPicPr>
          <p:nvPr/>
        </p:nvPicPr>
        <p:blipFill>
          <a:blip r:link="rId10"/>
          <a:stretch>
            <a:fillRect/>
          </a:stretch>
        </p:blipFill>
        <p:spPr>
          <a:xfrm>
            <a:off x="1270000" y="1270000"/>
            <a:ext cx="63500" cy="7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D5B755-0B5F-E542-8A3F-FD4F38A9417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1802784"/>
            <a:ext cx="1730003" cy="247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ot1280Overall_New.wmv">
            <a:hlinkClick r:id="" action="ppaction://media"/>
            <a:extLst>
              <a:ext uri="{FF2B5EF4-FFF2-40B4-BE49-F238E27FC236}">
                <a16:creationId xmlns:a16="http://schemas.microsoft.com/office/drawing/2014/main" id="{E74183FB-5D86-5647-BC6B-EE9EF97984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78220" y="1994338"/>
            <a:ext cx="1101126" cy="198120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E871E6A-36D9-AF44-9F86-5C8D0BA0BB72}"/>
              </a:ext>
            </a:extLst>
          </p:cNvPr>
          <p:cNvCxnSpPr>
            <a:cxnSpLocks/>
          </p:cNvCxnSpPr>
          <p:nvPr/>
        </p:nvCxnSpPr>
        <p:spPr>
          <a:xfrm>
            <a:off x="76200" y="2222938"/>
            <a:ext cx="0" cy="152400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206DB52-FBB8-D145-AD3E-96D237BDEF03}"/>
              </a:ext>
            </a:extLst>
          </p:cNvPr>
          <p:cNvSpPr txBox="1"/>
          <p:nvPr/>
        </p:nvSpPr>
        <p:spPr>
          <a:xfrm rot="16200000">
            <a:off x="-269371" y="2870332"/>
            <a:ext cx="992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DC </a:t>
            </a:r>
            <a:r>
              <a:rPr lang="it-IT" sz="1400" b="1" i="1" dirty="0" err="1">
                <a:solidFill>
                  <a:srgbClr val="FF0000"/>
                </a:solidFill>
              </a:rPr>
              <a:t>voltage</a:t>
            </a:r>
            <a:endParaRPr lang="it-IT" sz="1400" b="1" i="1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926D6D-60B4-1C40-955E-C62122A22959}"/>
              </a:ext>
            </a:extLst>
          </p:cNvPr>
          <p:cNvCxnSpPr>
            <a:cxnSpLocks/>
          </p:cNvCxnSpPr>
          <p:nvPr/>
        </p:nvCxnSpPr>
        <p:spPr>
          <a:xfrm>
            <a:off x="5105400" y="2222938"/>
            <a:ext cx="0" cy="152400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B60DB6-D0A2-8A47-BEF9-649E35304546}"/>
              </a:ext>
            </a:extLst>
          </p:cNvPr>
          <p:cNvSpPr txBox="1"/>
          <p:nvPr/>
        </p:nvSpPr>
        <p:spPr>
          <a:xfrm rot="16200000">
            <a:off x="4458007" y="2870332"/>
            <a:ext cx="992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DC </a:t>
            </a:r>
            <a:r>
              <a:rPr lang="it-IT" sz="1400" b="1" i="1" dirty="0" err="1">
                <a:solidFill>
                  <a:srgbClr val="FF0000"/>
                </a:solidFill>
              </a:rPr>
              <a:t>voltage</a:t>
            </a:r>
            <a:endParaRPr lang="it-IT" sz="1400" b="1" i="1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6A2DCE0-C835-6E47-A199-1E9E9341DAD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8154" y="1404460"/>
            <a:ext cx="2998646" cy="31322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2C8F96E-FE44-564A-B0A8-1C93F623084E}"/>
              </a:ext>
            </a:extLst>
          </p:cNvPr>
          <p:cNvSpPr/>
          <p:nvPr/>
        </p:nvSpPr>
        <p:spPr>
          <a:xfrm>
            <a:off x="152400" y="179316"/>
            <a:ext cx="5943600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 • An axisymmetric high density confined torus </a:t>
            </a:r>
          </a:p>
          <a:p>
            <a:pPr lvl="0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   is produced in absence of a toroidal magnet:</a:t>
            </a:r>
          </a:p>
          <a:p>
            <a:pPr lvl="0" algn="r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only external metal legs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E0B578-867F-6B4D-A2A1-672823EDE98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3612" y="112493"/>
            <a:ext cx="2839878" cy="59073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A158A2-9BA1-9446-95F6-0F7235F88F54}"/>
              </a:ext>
            </a:extLst>
          </p:cNvPr>
          <p:cNvSpPr/>
          <p:nvPr/>
        </p:nvSpPr>
        <p:spPr>
          <a:xfrm>
            <a:off x="0" y="6073914"/>
            <a:ext cx="913349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Apart from the field due to the plasma current, driven by the DC voltage,</a:t>
            </a:r>
          </a:p>
          <a:p>
            <a:pPr lvl="0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the overall field that confines the torus is purely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magnetostatic</a:t>
            </a:r>
            <a:endParaRPr lang="en-US" sz="2000" b="1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2C54C9-D670-B344-8428-B5A2F3222517}"/>
              </a:ext>
            </a:extLst>
          </p:cNvPr>
          <p:cNvCxnSpPr>
            <a:cxnSpLocks/>
          </p:cNvCxnSpPr>
          <p:nvPr/>
        </p:nvCxnSpPr>
        <p:spPr>
          <a:xfrm>
            <a:off x="6089387" y="1027323"/>
            <a:ext cx="311413" cy="205015"/>
          </a:xfrm>
          <a:prstGeom prst="straightConnector1">
            <a:avLst/>
          </a:prstGeom>
          <a:ln w="34925">
            <a:solidFill>
              <a:srgbClr val="9A43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A6C68ED-D0AC-E34B-B15E-F0994AB105FE}"/>
              </a:ext>
            </a:extLst>
          </p:cNvPr>
          <p:cNvSpPr txBox="1"/>
          <p:nvPr/>
        </p:nvSpPr>
        <p:spPr>
          <a:xfrm>
            <a:off x="-10510" y="5184607"/>
            <a:ext cx="6099897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Major surprise: current carrying torus formed</a:t>
            </a:r>
          </a:p>
          <a:p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&amp; sustained in an external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magnetostatic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 B field</a:t>
            </a:r>
          </a:p>
        </p:txBody>
      </p:sp>
    </p:spTree>
    <p:extLst>
      <p:ext uri="{BB962C8B-B14F-4D97-AF65-F5344CB8AC3E}">
        <p14:creationId xmlns:p14="http://schemas.microsoft.com/office/powerpoint/2010/main" val="29274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99652"/>
            <a:ext cx="5105400" cy="30627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3600" y="606623"/>
            <a:ext cx="31131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latin typeface="Lora" panose="02000503000000020004" pitchFamily="2" charset="0"/>
              </a:rPr>
              <a:t>#1280 with AISI340 divertor plate</a:t>
            </a:r>
          </a:p>
        </p:txBody>
      </p:sp>
      <p:pic>
        <p:nvPicPr>
          <p:cNvPr id="3" name="Shot1280Overall_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7978" y="749273"/>
            <a:ext cx="3352800" cy="6032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4012049"/>
            <a:ext cx="532498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  <a:latin typeface="Lora" panose="02000503000000020004" pitchFamily="2" charset="0"/>
              </a:rPr>
              <a:t>break-down ~ 360 V</a:t>
            </a:r>
          </a:p>
          <a:p>
            <a:pPr algn="r"/>
            <a:r>
              <a:rPr lang="en-US" b="1" dirty="0">
                <a:solidFill>
                  <a:srgbClr val="FF0000"/>
                </a:solidFill>
                <a:latin typeface="Lora" panose="02000503000000020004" pitchFamily="2" charset="0"/>
              </a:rPr>
              <a:t>at 10 kA ~ 250 V</a:t>
            </a:r>
          </a:p>
          <a:p>
            <a:pPr algn="r"/>
            <a:r>
              <a:rPr lang="en-US" b="1" i="1" dirty="0">
                <a:solidFill>
                  <a:srgbClr val="E729AD"/>
                </a:solidFill>
                <a:latin typeface="Lora" panose="02000503000000020004" pitchFamily="2" charset="0"/>
              </a:rPr>
              <a:t>Hydrogen tori have been sustained up to 0.25 sec</a:t>
            </a:r>
          </a:p>
          <a:p>
            <a:pPr algn="r"/>
            <a:r>
              <a:rPr lang="en-US" sz="1400" i="1" dirty="0">
                <a:latin typeface="Lora" panose="02000503000000020004" pitchFamily="2" charset="0"/>
              </a:rPr>
              <a:t>(cathode insulation was progressively degraded)</a:t>
            </a:r>
            <a:endParaRPr lang="en-US" sz="1400" b="1" i="1" dirty="0">
              <a:solidFill>
                <a:srgbClr val="E729AD"/>
              </a:solidFill>
              <a:latin typeface="Lora" panose="02000503000000020004" pitchFamily="2" charset="0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6200" y="13957"/>
            <a:ext cx="8991600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Torus persists till anode-cathode voltage is applied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562600"/>
            <a:ext cx="324752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>
                <a:latin typeface="Lora" panose="02000503000000020004" pitchFamily="2" charset="0"/>
              </a:rPr>
              <a:t>Slim tori </a:t>
            </a:r>
            <a:r>
              <a:rPr lang="en-US" sz="1600" b="1" dirty="0">
                <a:solidFill>
                  <a:srgbClr val="E729AD"/>
                </a:solidFill>
                <a:latin typeface="Lora" panose="02000503000000020004" pitchFamily="2" charset="0"/>
              </a:rPr>
              <a:t>aspect-ratio A=R/a~7</a:t>
            </a:r>
          </a:p>
          <a:p>
            <a:pPr algn="r"/>
            <a:r>
              <a:rPr lang="en-US" sz="1600" b="1" dirty="0">
                <a:solidFill>
                  <a:srgbClr val="E729AD"/>
                </a:solidFill>
                <a:latin typeface="Lora" panose="02000503000000020004" pitchFamily="2" charset="0"/>
              </a:rPr>
              <a:t> &amp; elongation b/a=κ~3.5</a:t>
            </a:r>
          </a:p>
          <a:p>
            <a:pPr algn="r"/>
            <a:endParaRPr lang="en-US" sz="400" b="1" dirty="0">
              <a:latin typeface="Lora" panose="02000503000000020004" pitchFamily="2" charset="0"/>
            </a:endParaRPr>
          </a:p>
          <a:p>
            <a:pPr algn="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ora" panose="02000503000000020004" pitchFamily="2" charset="0"/>
              </a:rPr>
              <a:t>…unfeasible in a Tokamak!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66" y="5208151"/>
            <a:ext cx="1981200" cy="158837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517646" y="6019800"/>
            <a:ext cx="66402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517646" y="6007608"/>
            <a:ext cx="0" cy="3657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94810" y="572666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58566" y="595526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0492" y="571500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0C32A6-9E8E-A94D-BDE2-E265A36E27B4}"/>
              </a:ext>
            </a:extLst>
          </p:cNvPr>
          <p:cNvCxnSpPr>
            <a:cxnSpLocks/>
          </p:cNvCxnSpPr>
          <p:nvPr/>
        </p:nvCxnSpPr>
        <p:spPr>
          <a:xfrm>
            <a:off x="5647280" y="990600"/>
            <a:ext cx="0" cy="533400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B45E731-1C0B-7044-94DE-9D186A10C56C}"/>
              </a:ext>
            </a:extLst>
          </p:cNvPr>
          <p:cNvSpPr txBox="1"/>
          <p:nvPr/>
        </p:nvSpPr>
        <p:spPr>
          <a:xfrm rot="16200000">
            <a:off x="4991407" y="3804469"/>
            <a:ext cx="992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DC </a:t>
            </a:r>
            <a:r>
              <a:rPr lang="it-IT" sz="1400" b="1" i="1" dirty="0" err="1">
                <a:solidFill>
                  <a:srgbClr val="FF0000"/>
                </a:solidFill>
              </a:rPr>
              <a:t>voltage</a:t>
            </a:r>
            <a:endParaRPr lang="it-IT" sz="1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09" y="3810000"/>
            <a:ext cx="4877996" cy="24389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47261" y="606623"/>
            <a:ext cx="7264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Lora" panose="02000503000000020004" pitchFamily="2" charset="0"/>
              </a:rPr>
              <a:t>#1280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2397" y="3820180"/>
            <a:ext cx="6848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Lora" panose="02000503000000020004" pitchFamily="2" charset="0"/>
              </a:rPr>
              <a:t>#1219</a:t>
            </a:r>
          </a:p>
        </p:txBody>
      </p:sp>
      <p:pic>
        <p:nvPicPr>
          <p:cNvPr id="7" name="1221Pulse_Self-Containe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744" y="3810000"/>
            <a:ext cx="3048000" cy="3048000"/>
          </a:xfrm>
          <a:prstGeom prst="rect">
            <a:avLst/>
          </a:prstGeom>
        </p:spPr>
      </p:pic>
      <p:pic>
        <p:nvPicPr>
          <p:cNvPr id="8" name="Shot1280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4744" y="609600"/>
            <a:ext cx="3048392" cy="31339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94" y="609600"/>
            <a:ext cx="2443806" cy="25125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09600"/>
            <a:ext cx="2438400" cy="2506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500452" y="848380"/>
            <a:ext cx="7667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Lora" panose="02000503000000020004" pitchFamily="2" charset="0"/>
              </a:rPr>
              <a:t>Visible</a:t>
            </a:r>
          </a:p>
          <a:p>
            <a:pPr algn="r"/>
            <a:r>
              <a:rPr lang="en-US" sz="1400" b="1" dirty="0">
                <a:latin typeface="Lora" panose="02000503000000020004" pitchFamily="2" charset="0"/>
              </a:rPr>
              <a:t>light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33426" y="4048780"/>
            <a:ext cx="874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Lora" panose="02000503000000020004" pitchFamily="2" charset="0"/>
              </a:rPr>
              <a:t>H-alpha</a:t>
            </a:r>
          </a:p>
          <a:p>
            <a:pPr algn="r"/>
            <a:r>
              <a:rPr lang="en-US" sz="1400" b="1" dirty="0">
                <a:latin typeface="Lora" panose="02000503000000020004" pitchFamily="2" charset="0"/>
              </a:rPr>
              <a:t>filter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63137" y="6273225"/>
            <a:ext cx="5680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Lora" panose="02000503000000020004" pitchFamily="2" charset="0"/>
              </a:rPr>
              <a:t>2D approx. magnetic reconnections at ordinary X-points</a:t>
            </a:r>
            <a:r>
              <a:rPr lang="en-US" sz="1600" b="1" baseline="30000" dirty="0">
                <a:latin typeface="Lora" panose="02000503000000020004" pitchFamily="2" charset="0"/>
              </a:rPr>
              <a:t> </a:t>
            </a:r>
            <a:endParaRPr lang="en-US" sz="1600" b="1" dirty="0">
              <a:latin typeface="Lora" panose="02000503000000020004" pitchFamily="2" charset="0"/>
            </a:endParaRPr>
          </a:p>
          <a:p>
            <a:r>
              <a:rPr lang="en-US" sz="1600" b="1" dirty="0">
                <a:latin typeface="Lora" panose="02000503000000020004" pitchFamily="2" charset="0"/>
              </a:rPr>
              <a:t>3D effects: diffused (ergodic) character of the X-points</a:t>
            </a: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D423CA25-9F4F-9045-939B-32934CC84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38105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Reconnection bursts shake the plasma, every 2-3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ms</a:t>
            </a:r>
            <a:endParaRPr 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  <a:ea typeface="ＭＳ Ｐゴシック" pitchFamily="34" charset="-128"/>
            </a:endParaRP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D86F082B-D9D9-8F4E-8939-FB873E157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251" y="3276600"/>
            <a:ext cx="4853853" cy="40011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most compressed  to     most extended</a:t>
            </a:r>
          </a:p>
        </p:txBody>
      </p:sp>
    </p:spTree>
    <p:extLst>
      <p:ext uri="{BB962C8B-B14F-4D97-AF65-F5344CB8AC3E}">
        <p14:creationId xmlns:p14="http://schemas.microsoft.com/office/powerpoint/2010/main" val="116207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695" y="836641"/>
            <a:ext cx="1678305" cy="2920365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73500"/>
            <a:ext cx="1578610" cy="2908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76167" y="3779596"/>
            <a:ext cx="7008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latin typeface="Lora" panose="02000503000000020004" pitchFamily="2" charset="0"/>
              </a:rPr>
              <a:t>#1211 </a:t>
            </a:r>
          </a:p>
        </p:txBody>
      </p:sp>
      <p:sp>
        <p:nvSpPr>
          <p:cNvPr id="5" name="Rectangle 4"/>
          <p:cNvSpPr/>
          <p:nvPr/>
        </p:nvSpPr>
        <p:spPr>
          <a:xfrm>
            <a:off x="887276" y="3565723"/>
            <a:ext cx="748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latin typeface="Lora" panose="02000503000000020004" pitchFamily="2" charset="0"/>
              </a:rPr>
              <a:t>#1225 </a:t>
            </a:r>
          </a:p>
        </p:txBody>
      </p:sp>
      <p:pic>
        <p:nvPicPr>
          <p:cNvPr id="6" name="1225ToroDefor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23506" y="2517422"/>
            <a:ext cx="2314807" cy="4264378"/>
          </a:xfrm>
          <a:prstGeom prst="rect">
            <a:avLst/>
          </a:prstGeom>
        </p:spPr>
      </p:pic>
      <p:pic>
        <p:nvPicPr>
          <p:cNvPr id="7" name="1211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38947" y="836641"/>
            <a:ext cx="2452653" cy="426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7504" y="4677181"/>
            <a:ext cx="495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Lora" panose="02000503000000020004" pitchFamily="2" charset="0"/>
              </a:rPr>
              <a:t>and Lop-sided-Tori, </a:t>
            </a:r>
          </a:p>
          <a:p>
            <a:endParaRPr lang="en-US" sz="1600" b="1" dirty="0">
              <a:latin typeface="Lora" panose="02000503000000020004" pitchFamily="2" charset="0"/>
            </a:endParaRPr>
          </a:p>
          <a:p>
            <a:endParaRPr lang="en-US" sz="1600" b="1" dirty="0">
              <a:latin typeface="Lora" panose="02000503000000020004" pitchFamily="2" charset="0"/>
            </a:endParaRPr>
          </a:p>
          <a:p>
            <a:endParaRPr lang="en-US" sz="1600" b="1" dirty="0">
              <a:latin typeface="Lora" panose="02000503000000020004" pitchFamily="2" charset="0"/>
            </a:endParaRPr>
          </a:p>
          <a:p>
            <a:r>
              <a:rPr lang="en-US" sz="1600" b="1" dirty="0">
                <a:latin typeface="Lora" panose="02000503000000020004" pitchFamily="2" charset="0"/>
              </a:rPr>
              <a:t>	</a:t>
            </a:r>
            <a:endParaRPr lang="en-US" sz="1600" b="1" dirty="0">
              <a:solidFill>
                <a:schemeClr val="bg1"/>
              </a:solidFill>
              <a:latin typeface="Lora" panose="02000503000000020004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217" y="762000"/>
            <a:ext cx="4733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Lora" panose="02000503000000020004" pitchFamily="2" charset="0"/>
              </a:rPr>
              <a:t>With a vertical field in slight excess (+10%) of optimal value, the Plasma-</a:t>
            </a:r>
            <a:r>
              <a:rPr lang="en-US" sz="1600" b="1" dirty="0" err="1">
                <a:latin typeface="Lora" panose="02000503000000020004" pitchFamily="2" charset="0"/>
              </a:rPr>
              <a:t>Centerpost</a:t>
            </a:r>
            <a:r>
              <a:rPr lang="en-US" sz="1600" b="1" dirty="0">
                <a:latin typeface="Lora" panose="02000503000000020004" pitchFamily="2" charset="0"/>
              </a:rPr>
              <a:t> produces odd configurations like Double-Tori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BA4102-E87C-B147-AFB4-D83B7AC958F1}"/>
              </a:ext>
            </a:extLst>
          </p:cNvPr>
          <p:cNvSpPr/>
          <p:nvPr/>
        </p:nvSpPr>
        <p:spPr>
          <a:xfrm>
            <a:off x="887276" y="24571"/>
            <a:ext cx="785758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Plasma is resilient to double &amp; lop-sided tori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ECDE99-A0F6-5649-8F18-E84B82D41D01}"/>
              </a:ext>
            </a:extLst>
          </p:cNvPr>
          <p:cNvSpPr/>
          <p:nvPr/>
        </p:nvSpPr>
        <p:spPr>
          <a:xfrm>
            <a:off x="4204138" y="5454558"/>
            <a:ext cx="4799504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Large helical deformations appear,</a:t>
            </a:r>
          </a:p>
          <a:p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however the plasma never “disrupts”</a:t>
            </a:r>
          </a:p>
          <a:p>
            <a:endParaRPr lang="en-US" sz="2000" b="1" dirty="0">
              <a:solidFill>
                <a:schemeClr val="bg1"/>
              </a:solidFill>
              <a:latin typeface="Lora" panose="02000503000000020004" pitchFamily="2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Disruption=plasma suddenly vanishes</a:t>
            </a:r>
          </a:p>
        </p:txBody>
      </p:sp>
    </p:spTree>
    <p:extLst>
      <p:ext uri="{BB962C8B-B14F-4D97-AF65-F5344CB8AC3E}">
        <p14:creationId xmlns:p14="http://schemas.microsoft.com/office/powerpoint/2010/main" val="313397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9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260564"/>
            <a:ext cx="5105400" cy="31402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66245" y="3286780"/>
            <a:ext cx="872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latin typeface="Lora" panose="02000503000000020004" pitchFamily="2" charset="0"/>
              </a:rPr>
              <a:t>#1219</a:t>
            </a:r>
          </a:p>
          <a:p>
            <a:pPr algn="ctr"/>
            <a:r>
              <a:rPr lang="it-IT" sz="1400" b="1" dirty="0">
                <a:solidFill>
                  <a:srgbClr val="E43F43"/>
                </a:solidFill>
                <a:latin typeface="Lora" panose="02000503000000020004" pitchFamily="2" charset="77"/>
              </a:rPr>
              <a:t>H</a:t>
            </a:r>
            <a:r>
              <a:rPr lang="el-GR" sz="1400" b="1" baseline="-25000" dirty="0">
                <a:solidFill>
                  <a:srgbClr val="E43F43"/>
                </a:solidFill>
                <a:latin typeface="Lora" panose="02000503000000020004" pitchFamily="2" charset="77"/>
              </a:rPr>
              <a:t>α</a:t>
            </a:r>
            <a:r>
              <a:rPr lang="en-US" sz="1400" b="1" baseline="-25000" dirty="0">
                <a:solidFill>
                  <a:srgbClr val="E43F43"/>
                </a:solidFill>
                <a:latin typeface="Lora" panose="02000503000000020004" pitchFamily="2" charset="77"/>
              </a:rPr>
              <a:t> </a:t>
            </a:r>
            <a:r>
              <a:rPr lang="en-US" sz="1400" b="1" dirty="0">
                <a:solidFill>
                  <a:srgbClr val="E43F43"/>
                </a:solidFill>
                <a:latin typeface="Lora" panose="02000503000000020004" pitchFamily="2" charset="77"/>
              </a:rPr>
              <a:t>filter</a:t>
            </a:r>
            <a:endParaRPr lang="en-US" sz="1400" b="1" dirty="0">
              <a:latin typeface="Lora" panose="02000503000000020004" pitchFamily="2" charset="0"/>
            </a:endParaRPr>
          </a:p>
        </p:txBody>
      </p:sp>
      <p:pic>
        <p:nvPicPr>
          <p:cNvPr id="2" name="1219Overa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" y="597817"/>
            <a:ext cx="3144626" cy="58029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0" y="609600"/>
            <a:ext cx="5029200" cy="2447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Lora" panose="02000503000000020004" pitchFamily="2" charset="0"/>
              </a:rPr>
              <a:t>With even larger vertical fields:</a:t>
            </a:r>
          </a:p>
          <a:p>
            <a:pPr>
              <a:lnSpc>
                <a:spcPct val="150000"/>
              </a:lnSpc>
            </a:pPr>
            <a:endParaRPr lang="en-US" sz="400" b="1" dirty="0">
              <a:latin typeface="Lora" panose="02000503000000020004" pitchFamily="2" charset="0"/>
            </a:endParaRPr>
          </a:p>
          <a:p>
            <a:pPr>
              <a:lnSpc>
                <a:spcPct val="130000"/>
              </a:lnSpc>
            </a:pPr>
            <a:r>
              <a:rPr lang="en-US" sz="1600" b="1" dirty="0">
                <a:latin typeface="Lora" panose="02000503000000020004" pitchFamily="2" charset="0"/>
              </a:rPr>
              <a:t>the plasma exhibits an </a:t>
            </a:r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</a:rPr>
              <a:t>hexapolar cusp shape</a:t>
            </a:r>
          </a:p>
          <a:p>
            <a:pPr>
              <a:lnSpc>
                <a:spcPct val="130000"/>
              </a:lnSpc>
            </a:pPr>
            <a:r>
              <a:rPr lang="en-US" sz="1600" b="1" dirty="0">
                <a:latin typeface="Lora" panose="02000503000000020004" pitchFamily="2" charset="0"/>
              </a:rPr>
              <a:t>&amp; a </a:t>
            </a:r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</a:rPr>
              <a:t>reduced current start-up</a:t>
            </a:r>
            <a:r>
              <a:rPr lang="en-US" sz="1600" b="1" dirty="0">
                <a:latin typeface="Lora" panose="02000503000000020004" pitchFamily="2" charset="0"/>
              </a:rPr>
              <a:t>: </a:t>
            </a:r>
            <a:r>
              <a:rPr lang="en-US" sz="1600" b="1" dirty="0" err="1">
                <a:solidFill>
                  <a:srgbClr val="FF0000"/>
                </a:solidFill>
                <a:latin typeface="Lora" panose="02000503000000020004" pitchFamily="2" charset="0"/>
              </a:rPr>
              <a:t>I</a:t>
            </a:r>
            <a:r>
              <a:rPr lang="en-US" sz="1600" b="1" baseline="-25000" dirty="0" err="1">
                <a:solidFill>
                  <a:srgbClr val="FF0000"/>
                </a:solidFill>
                <a:latin typeface="Lora" panose="02000503000000020004" pitchFamily="2" charset="0"/>
              </a:rPr>
              <a:t>e</a:t>
            </a:r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</a:rPr>
              <a:t>&lt;5 kA </a:t>
            </a:r>
          </a:p>
          <a:p>
            <a:pPr>
              <a:lnSpc>
                <a:spcPct val="130000"/>
              </a:lnSpc>
            </a:pPr>
            <a:r>
              <a:rPr lang="en-US" sz="1600" b="1" dirty="0">
                <a:latin typeface="Lora" panose="02000503000000020004" pitchFamily="2" charset="0"/>
              </a:rPr>
              <a:t>such state can last up to </a:t>
            </a:r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</a:rPr>
              <a:t>0.15 sec</a:t>
            </a:r>
            <a:endParaRPr lang="en-US" sz="1600" b="1" dirty="0">
              <a:latin typeface="Lora" panose="02000503000000020004" pitchFamily="2" charset="0"/>
            </a:endParaRPr>
          </a:p>
          <a:p>
            <a:pPr>
              <a:lnSpc>
                <a:spcPct val="130000"/>
              </a:lnSpc>
            </a:pPr>
            <a:endParaRPr lang="en-US" sz="1600" b="1" dirty="0">
              <a:latin typeface="Lora" panose="02000503000000020004" pitchFamily="2" charset="0"/>
            </a:endParaRPr>
          </a:p>
          <a:p>
            <a:pPr>
              <a:lnSpc>
                <a:spcPct val="130000"/>
              </a:lnSpc>
            </a:pPr>
            <a:r>
              <a:rPr lang="en-US" sz="1600" b="1" dirty="0">
                <a:latin typeface="Lora" panose="02000503000000020004" pitchFamily="2" charset="0"/>
              </a:rPr>
              <a:t>later the </a:t>
            </a:r>
            <a:r>
              <a:rPr lang="en-US" sz="1600" b="1" dirty="0" err="1">
                <a:solidFill>
                  <a:srgbClr val="E729AD"/>
                </a:solidFill>
                <a:latin typeface="Lora" panose="02000503000000020004" pitchFamily="2" charset="0"/>
              </a:rPr>
              <a:t>Centerpost</a:t>
            </a:r>
            <a:r>
              <a:rPr lang="en-US" sz="1600" b="1" dirty="0">
                <a:solidFill>
                  <a:srgbClr val="E729AD"/>
                </a:solidFill>
                <a:latin typeface="Lora" panose="02000503000000020004" pitchFamily="2" charset="0"/>
              </a:rPr>
              <a:t> current reaches </a:t>
            </a:r>
            <a:r>
              <a:rPr lang="en-US" sz="1600" b="1" dirty="0" err="1">
                <a:solidFill>
                  <a:srgbClr val="E729AD"/>
                </a:solidFill>
                <a:latin typeface="Lora" panose="02000503000000020004" pitchFamily="2" charset="0"/>
              </a:rPr>
              <a:t>I</a:t>
            </a:r>
            <a:r>
              <a:rPr lang="en-US" sz="1600" b="1" baseline="-25000" dirty="0" err="1">
                <a:solidFill>
                  <a:srgbClr val="E729AD"/>
                </a:solidFill>
                <a:latin typeface="Lora" panose="02000503000000020004" pitchFamily="2" charset="0"/>
              </a:rPr>
              <a:t>e</a:t>
            </a:r>
            <a:r>
              <a:rPr lang="en-US" sz="1600" b="1" dirty="0">
                <a:solidFill>
                  <a:srgbClr val="E729AD"/>
                </a:solidFill>
                <a:latin typeface="Lora" panose="02000503000000020004" pitchFamily="2" charset="0"/>
              </a:rPr>
              <a:t>=10 kA </a:t>
            </a:r>
          </a:p>
          <a:p>
            <a:pPr>
              <a:lnSpc>
                <a:spcPct val="130000"/>
              </a:lnSpc>
            </a:pPr>
            <a:r>
              <a:rPr lang="en-US" sz="1600" b="1" dirty="0">
                <a:latin typeface="Lora" panose="02000503000000020004" pitchFamily="2" charset="0"/>
              </a:rPr>
              <a:t>and becomes a proper </a:t>
            </a:r>
            <a:r>
              <a:rPr lang="en-US" sz="1600" b="1" dirty="0" err="1">
                <a:solidFill>
                  <a:srgbClr val="E729AD"/>
                </a:solidFill>
                <a:latin typeface="Lora" panose="02000503000000020004" pitchFamily="2" charset="0"/>
              </a:rPr>
              <a:t>Plasma-Centerpost+Torus</a:t>
            </a:r>
            <a:endParaRPr lang="en-US" sz="1600" b="1" dirty="0">
              <a:solidFill>
                <a:srgbClr val="E729AD"/>
              </a:solidFill>
              <a:latin typeface="Lora" panose="02000503000000020004" pitchFamily="2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766" y="685800"/>
            <a:ext cx="1008380" cy="173291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188047" y="533400"/>
            <a:ext cx="87235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latin typeface="Lora" panose="02000503000000020004" pitchFamily="2" charset="0"/>
              </a:rPr>
              <a:t>#1221</a:t>
            </a:r>
          </a:p>
          <a:p>
            <a:pPr algn="r"/>
            <a:r>
              <a:rPr lang="it-IT" sz="1400" b="1" dirty="0">
                <a:solidFill>
                  <a:srgbClr val="E43F43"/>
                </a:solidFill>
                <a:latin typeface="Lora" panose="02000503000000020004" pitchFamily="2" charset="77"/>
              </a:rPr>
              <a:t>H</a:t>
            </a:r>
            <a:r>
              <a:rPr lang="el-GR" sz="1400" b="1" baseline="-25000" dirty="0">
                <a:solidFill>
                  <a:srgbClr val="E43F43"/>
                </a:solidFill>
                <a:latin typeface="Lora" panose="02000503000000020004" pitchFamily="2" charset="77"/>
              </a:rPr>
              <a:t>α</a:t>
            </a:r>
            <a:r>
              <a:rPr lang="en-US" sz="1400" b="1" baseline="-25000" dirty="0">
                <a:solidFill>
                  <a:srgbClr val="E43F43"/>
                </a:solidFill>
                <a:latin typeface="Lora" panose="02000503000000020004" pitchFamily="2" charset="77"/>
              </a:rPr>
              <a:t> </a:t>
            </a:r>
            <a:r>
              <a:rPr lang="en-US" sz="1400" b="1" dirty="0">
                <a:solidFill>
                  <a:srgbClr val="E43F43"/>
                </a:solidFill>
                <a:latin typeface="Lora" panose="02000503000000020004" pitchFamily="2" charset="77"/>
              </a:rPr>
              <a:t>filter</a:t>
            </a:r>
            <a:endParaRPr lang="en-US" sz="1400" b="1" dirty="0">
              <a:latin typeface="Lora" panose="02000503000000020004" pitchFamily="2" charset="0"/>
            </a:endParaRPr>
          </a:p>
          <a:p>
            <a:endParaRPr lang="en-US" sz="1400" b="1" dirty="0">
              <a:latin typeface="Lora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1A0D6A-D37F-0A49-A40C-538BB164E756}"/>
              </a:ext>
            </a:extLst>
          </p:cNvPr>
          <p:cNvSpPr/>
          <p:nvPr/>
        </p:nvSpPr>
        <p:spPr>
          <a:xfrm>
            <a:off x="301939" y="0"/>
            <a:ext cx="862922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Metamorphosis of an hexapolar cusp into a torus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73228-4C90-5E4C-8688-8C783F918446}"/>
              </a:ext>
            </a:extLst>
          </p:cNvPr>
          <p:cNvSpPr txBox="1"/>
          <p:nvPr/>
        </p:nvSpPr>
        <p:spPr>
          <a:xfrm>
            <a:off x="990600" y="64770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E43F43"/>
                </a:solidFill>
                <a:latin typeface="Lora" panose="02000503000000020004" pitchFamily="2" charset="77"/>
              </a:rPr>
              <a:t>The H</a:t>
            </a:r>
            <a:r>
              <a:rPr lang="el-GR" b="1" baseline="-25000" dirty="0">
                <a:solidFill>
                  <a:srgbClr val="E43F43"/>
                </a:solidFill>
                <a:latin typeface="Lora" panose="02000503000000020004" pitchFamily="2" charset="77"/>
              </a:rPr>
              <a:t>α</a:t>
            </a:r>
            <a:r>
              <a:rPr lang="el-GR" b="1" dirty="0">
                <a:solidFill>
                  <a:srgbClr val="E43F43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E43F43"/>
                </a:solidFill>
                <a:latin typeface="Lora" panose="02000503000000020004" pitchFamily="2" charset="77"/>
              </a:rPr>
              <a:t>filtered</a:t>
            </a:r>
            <a:r>
              <a:rPr lang="it-IT" b="1" dirty="0">
                <a:solidFill>
                  <a:srgbClr val="E43F43"/>
                </a:solidFill>
                <a:latin typeface="Lora" panose="02000503000000020004" pitchFamily="2" charset="77"/>
              </a:rPr>
              <a:t> light </a:t>
            </a:r>
            <a:r>
              <a:rPr lang="it-IT" b="1" dirty="0" err="1">
                <a:solidFill>
                  <a:srgbClr val="E43F43"/>
                </a:solidFill>
                <a:latin typeface="Lora" panose="02000503000000020004" pitchFamily="2" charset="77"/>
              </a:rPr>
              <a:t>evidences</a:t>
            </a:r>
            <a:r>
              <a:rPr lang="it-IT" b="1" dirty="0">
                <a:solidFill>
                  <a:srgbClr val="E43F43"/>
                </a:solidFill>
                <a:latin typeface="Lora" panose="02000503000000020004" pitchFamily="2" charset="77"/>
              </a:rPr>
              <a:t> the gas </a:t>
            </a:r>
            <a:r>
              <a:rPr lang="it-IT" b="1" dirty="0" err="1">
                <a:solidFill>
                  <a:srgbClr val="E43F43"/>
                </a:solidFill>
                <a:latin typeface="Lora" panose="02000503000000020004" pitchFamily="2" charset="77"/>
              </a:rPr>
              <a:t>blanket</a:t>
            </a:r>
            <a:r>
              <a:rPr lang="it-IT" b="1" dirty="0">
                <a:solidFill>
                  <a:srgbClr val="E43F43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ED6D82"/>
                </a:solidFill>
                <a:latin typeface="Lora" panose="02000503000000020004" pitchFamily="2" charset="77"/>
              </a:rPr>
              <a:t>around</a:t>
            </a:r>
            <a:r>
              <a:rPr lang="it-IT" b="1" dirty="0">
                <a:solidFill>
                  <a:srgbClr val="ED6D82"/>
                </a:solidFill>
                <a:latin typeface="Lora" panose="02000503000000020004" pitchFamily="2" charset="77"/>
              </a:rPr>
              <a:t> the plasma</a:t>
            </a:r>
          </a:p>
        </p:txBody>
      </p:sp>
    </p:spTree>
    <p:extLst>
      <p:ext uri="{BB962C8B-B14F-4D97-AF65-F5344CB8AC3E}">
        <p14:creationId xmlns:p14="http://schemas.microsoft.com/office/powerpoint/2010/main" val="6581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D9A68D-7ED1-DC43-B3DB-F352DBF32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8875" y="2576875"/>
            <a:ext cx="4475186" cy="33250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64A598-8E2A-2440-B75A-31EBCEB51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788586"/>
            <a:ext cx="1399220" cy="1859614"/>
          </a:xfrm>
          <a:prstGeom prst="rect">
            <a:avLst/>
          </a:prstGeom>
        </p:spPr>
      </p:pic>
      <p:pic>
        <p:nvPicPr>
          <p:cNvPr id="13" name="Picture 12" descr="Reynolds.jpg">
            <a:extLst>
              <a:ext uri="{FF2B5EF4-FFF2-40B4-BE49-F238E27FC236}">
                <a16:creationId xmlns:a16="http://schemas.microsoft.com/office/drawing/2014/main" id="{42C0A528-1122-7549-8625-41143CA919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098" y="1676400"/>
            <a:ext cx="1326334" cy="5914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CE785E-088F-5F43-B48B-AFB631443102}"/>
              </a:ext>
            </a:extLst>
          </p:cNvPr>
          <p:cNvSpPr txBox="1"/>
          <p:nvPr/>
        </p:nvSpPr>
        <p:spPr>
          <a:xfrm>
            <a:off x="0" y="14912"/>
            <a:ext cx="91440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Torus formation remains to be understood</a:t>
            </a:r>
          </a:p>
          <a:p>
            <a:pPr algn="r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Plasma sustainment remains to be lengthened to 1 sec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DBBA14-3D27-9745-8CEA-70B9AA7A0CDC}"/>
              </a:ext>
            </a:extLst>
          </p:cNvPr>
          <p:cNvSpPr/>
          <p:nvPr/>
        </p:nvSpPr>
        <p:spPr>
          <a:xfrm>
            <a:off x="2172099" y="746446"/>
            <a:ext cx="4044572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New insulating PMMA Vessel</a:t>
            </a:r>
          </a:p>
          <a:p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(no skin effect) Plasma </a:t>
            </a:r>
            <a:r>
              <a:rPr lang="en-US" b="1" dirty="0" err="1">
                <a:solidFill>
                  <a:schemeClr val="bg1"/>
                </a:solidFill>
                <a:latin typeface="Lora" panose="02000503000000020004" pitchFamily="2" charset="0"/>
              </a:rPr>
              <a:t>Centerpost</a:t>
            </a:r>
            <a:endParaRPr lang="en-US" b="1" dirty="0">
              <a:solidFill>
                <a:schemeClr val="bg1"/>
              </a:solidFill>
              <a:latin typeface="Lora" panose="02000503000000020004" pitchFamily="2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will “slowly” form Tori (in 20 </a:t>
            </a:r>
            <a:r>
              <a:rPr lang="en-US" b="1" dirty="0" err="1">
                <a:solidFill>
                  <a:schemeClr val="bg1"/>
                </a:solidFill>
                <a:latin typeface="Lora" panose="02000503000000020004" pitchFamily="2" charset="0"/>
              </a:rPr>
              <a:t>ms</a:t>
            </a:r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D56B9D-5C3D-C546-BB38-195ED77E95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912"/>
            <a:ext cx="2172098" cy="232785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311A75D-A85C-0645-BF4D-7ABB61E2F775}"/>
              </a:ext>
            </a:extLst>
          </p:cNvPr>
          <p:cNvSpPr/>
          <p:nvPr/>
        </p:nvSpPr>
        <p:spPr>
          <a:xfrm>
            <a:off x="23648" y="6165632"/>
            <a:ext cx="91440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Try Torus formation from </a:t>
            </a:r>
            <a:r>
              <a:rPr lang="en-US" b="1" dirty="0" err="1">
                <a:solidFill>
                  <a:schemeClr val="bg1"/>
                </a:solidFill>
                <a:latin typeface="Lora" panose="02000503000000020004" pitchFamily="2" charset="0"/>
              </a:rPr>
              <a:t>Centerpost</a:t>
            </a:r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 &amp; assess difference with </a:t>
            </a:r>
            <a:r>
              <a:rPr lang="en-US" b="1" dirty="0" err="1">
                <a:solidFill>
                  <a:schemeClr val="bg1"/>
                </a:solidFill>
                <a:latin typeface="Lora" panose="02000503000000020004" pitchFamily="2" charset="0"/>
              </a:rPr>
              <a:t>magnetostatic</a:t>
            </a:r>
            <a:r>
              <a:rPr lang="en-US" b="1" dirty="0">
                <a:solidFill>
                  <a:schemeClr val="bg1"/>
                </a:solidFill>
                <a:latin typeface="Lora" panose="02000503000000020004" pitchFamily="2" charset="0"/>
              </a:rPr>
              <a:t> one</a:t>
            </a:r>
          </a:p>
          <a:p>
            <a:pPr algn="ctr"/>
            <a:r>
              <a:rPr lang="en-US" b="1" dirty="0">
                <a:solidFill>
                  <a:srgbClr val="FFFF00"/>
                </a:solidFill>
                <a:latin typeface="Lora" panose="02000503000000020004" pitchFamily="2" charset="0"/>
              </a:rPr>
              <a:t>Get rid of prejudice that confined plasma stability requires a metal wall nearby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C4425D-0092-2A4D-A78B-86CE99CD00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" y="2456759"/>
            <a:ext cx="3609833" cy="272484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EB75130-44B1-2048-8CE8-B4E51F089574}"/>
              </a:ext>
            </a:extLst>
          </p:cNvPr>
          <p:cNvSpPr/>
          <p:nvPr/>
        </p:nvSpPr>
        <p:spPr>
          <a:xfrm>
            <a:off x="6348116" y="739822"/>
            <a:ext cx="26697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b="1" dirty="0">
                <a:solidFill>
                  <a:srgbClr val="E43F43"/>
                </a:solidFill>
                <a:latin typeface="Lora" panose="02000503000000020004" pitchFamily="2" charset="77"/>
              </a:rPr>
              <a:t>the gas </a:t>
            </a:r>
            <a:r>
              <a:rPr lang="it-IT" b="1" dirty="0" err="1">
                <a:solidFill>
                  <a:srgbClr val="E43F43"/>
                </a:solidFill>
                <a:latin typeface="Lora" panose="02000503000000020004" pitchFamily="2" charset="77"/>
              </a:rPr>
              <a:t>blanket</a:t>
            </a:r>
            <a:endParaRPr lang="it-IT" b="1" dirty="0">
              <a:solidFill>
                <a:srgbClr val="E43F43"/>
              </a:solidFill>
              <a:latin typeface="Lora" panose="02000503000000020004" pitchFamily="2" charset="77"/>
            </a:endParaRPr>
          </a:p>
          <a:p>
            <a:pPr algn="r"/>
            <a:r>
              <a:rPr lang="it-IT" b="1" dirty="0" err="1">
                <a:solidFill>
                  <a:srgbClr val="ED6D82"/>
                </a:solidFill>
                <a:latin typeface="Lora" panose="02000503000000020004" pitchFamily="2" charset="77"/>
              </a:rPr>
              <a:t>around</a:t>
            </a:r>
            <a:r>
              <a:rPr lang="it-IT" b="1" dirty="0">
                <a:solidFill>
                  <a:srgbClr val="ED6D82"/>
                </a:solidFill>
                <a:latin typeface="Lora" panose="02000503000000020004" pitchFamily="2" charset="77"/>
              </a:rPr>
              <a:t> the plasma</a:t>
            </a:r>
          </a:p>
          <a:p>
            <a:pPr algn="r"/>
            <a:r>
              <a:rPr lang="it-IT" b="1" dirty="0" err="1">
                <a:latin typeface="Lora" panose="02000503000000020004" pitchFamily="2" charset="77"/>
              </a:rPr>
              <a:t>will</a:t>
            </a:r>
            <a:r>
              <a:rPr lang="it-IT" b="1" dirty="0">
                <a:latin typeface="Lora" panose="02000503000000020004" pitchFamily="2" charset="77"/>
              </a:rPr>
              <a:t> </a:t>
            </a:r>
            <a:r>
              <a:rPr lang="it-IT" b="1" dirty="0" err="1">
                <a:latin typeface="Lora" panose="02000503000000020004" pitchFamily="2" charset="77"/>
              </a:rPr>
              <a:t>cushion</a:t>
            </a:r>
            <a:r>
              <a:rPr lang="it-IT" b="1" dirty="0">
                <a:latin typeface="Lora" panose="02000503000000020004" pitchFamily="2" charset="77"/>
              </a:rPr>
              <a:t> the vessel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7886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B18E10-DBF4-AA41-829D-1F7156AFF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44" y="1832012"/>
            <a:ext cx="3048000" cy="3025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38EF56-0ED6-3341-949C-9B54C7AFD0D0}"/>
              </a:ext>
            </a:extLst>
          </p:cNvPr>
          <p:cNvSpPr txBox="1"/>
          <p:nvPr/>
        </p:nvSpPr>
        <p:spPr>
          <a:xfrm>
            <a:off x="4639322" y="733111"/>
            <a:ext cx="44757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Lora" panose="02000503000000020004" pitchFamily="2" charset="0"/>
              </a:rPr>
              <a:t>Tori as in Phase-1: </a:t>
            </a:r>
            <a:r>
              <a:rPr lang="en-US" b="1" dirty="0" err="1"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latin typeface="Lora" panose="02000503000000020004" pitchFamily="2" charset="0"/>
              </a:rPr>
              <a:t>e</a:t>
            </a:r>
            <a:r>
              <a:rPr lang="en-US" b="1" dirty="0">
                <a:latin typeface="Lora" panose="02000503000000020004" pitchFamily="2" charset="0"/>
              </a:rPr>
              <a:t>= 10 kA, I</a:t>
            </a:r>
            <a:r>
              <a:rPr lang="en-US" b="1" baseline="-25000" dirty="0">
                <a:latin typeface="Lora" panose="02000503000000020004" pitchFamily="2" charset="0"/>
              </a:rPr>
              <a:t>ST</a:t>
            </a:r>
            <a:r>
              <a:rPr lang="en-US" b="1" dirty="0">
                <a:latin typeface="Lora" panose="02000503000000020004" pitchFamily="2" charset="0"/>
              </a:rPr>
              <a:t>= 7 kA</a:t>
            </a:r>
          </a:p>
          <a:p>
            <a:pPr algn="r"/>
            <a:r>
              <a:rPr lang="en-US" b="1" dirty="0">
                <a:latin typeface="Lora" panose="02000503000000020004" pitchFamily="2" charset="0"/>
              </a:rPr>
              <a:t>but formed “slowly” in ~ 20 </a:t>
            </a:r>
            <a:r>
              <a:rPr lang="en-US" b="1" dirty="0" err="1">
                <a:latin typeface="Lora" panose="02000503000000020004" pitchFamily="2" charset="0"/>
              </a:rPr>
              <a:t>ms</a:t>
            </a:r>
            <a:endParaRPr lang="en-US" b="1" dirty="0">
              <a:latin typeface="Lora" panose="02000503000000020004" pitchFamily="2" charset="0"/>
            </a:endParaRPr>
          </a:p>
          <a:p>
            <a:pPr algn="r"/>
            <a:r>
              <a:rPr lang="en-US" b="1" dirty="0">
                <a:latin typeface="Lora" panose="02000503000000020004" pitchFamily="2" charset="0"/>
              </a:rPr>
              <a:t>and sustained for 1 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C0718F-E0F8-D44B-A46B-0D98D60F28FE}"/>
              </a:ext>
            </a:extLst>
          </p:cNvPr>
          <p:cNvSpPr txBox="1"/>
          <p:nvPr/>
        </p:nvSpPr>
        <p:spPr>
          <a:xfrm>
            <a:off x="5125018" y="5307449"/>
            <a:ext cx="3700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>Will </a:t>
            </a:r>
            <a:r>
              <a:rPr lang="it-IT" sz="2000" b="1" dirty="0" err="1">
                <a:solidFill>
                  <a:srgbClr val="FF0000"/>
                </a:solidFill>
              </a:rPr>
              <a:t>it</a:t>
            </a:r>
            <a:r>
              <a:rPr lang="it-IT" sz="2000" b="1" dirty="0">
                <a:solidFill>
                  <a:srgbClr val="FF0000"/>
                </a:solidFill>
              </a:rPr>
              <a:t> help in </a:t>
            </a:r>
            <a:r>
              <a:rPr lang="it-IT" sz="2000" b="1" dirty="0" err="1">
                <a:solidFill>
                  <a:srgbClr val="FF0000"/>
                </a:solidFill>
              </a:rPr>
              <a:t>understanding</a:t>
            </a:r>
            <a:r>
              <a:rPr lang="it-IT" sz="2000" b="1" dirty="0">
                <a:solidFill>
                  <a:srgbClr val="FF0000"/>
                </a:solidFill>
              </a:rPr>
              <a:t> the</a:t>
            </a:r>
          </a:p>
          <a:p>
            <a:pPr algn="ctr"/>
            <a:r>
              <a:rPr lang="it-IT" sz="2000" b="1" dirty="0" err="1">
                <a:solidFill>
                  <a:srgbClr val="FF0000"/>
                </a:solidFill>
              </a:rPr>
              <a:t>unforeseen</a:t>
            </a:r>
            <a:r>
              <a:rPr lang="it-IT" sz="2000" b="1" dirty="0">
                <a:solidFill>
                  <a:srgbClr val="FF0000"/>
                </a:solidFill>
              </a:rPr>
              <a:t> </a:t>
            </a:r>
            <a:r>
              <a:rPr lang="it-IT" sz="2000" b="1" dirty="0" err="1">
                <a:solidFill>
                  <a:srgbClr val="FF0000"/>
                </a:solidFill>
              </a:rPr>
              <a:t>formation</a:t>
            </a:r>
            <a:r>
              <a:rPr lang="it-IT" sz="2000" b="1" dirty="0">
                <a:solidFill>
                  <a:srgbClr val="FF0000"/>
                </a:solidFill>
              </a:rPr>
              <a:t> </a:t>
            </a:r>
            <a:r>
              <a:rPr lang="it-IT" sz="2000" b="1" dirty="0" err="1">
                <a:solidFill>
                  <a:srgbClr val="FF0000"/>
                </a:solidFill>
              </a:rPr>
              <a:t>dynamics</a:t>
            </a:r>
            <a:r>
              <a:rPr lang="it-IT" sz="2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51D209-A2A2-DA4F-9DEA-44B792F6D761}"/>
              </a:ext>
            </a:extLst>
          </p:cNvPr>
          <p:cNvSpPr/>
          <p:nvPr/>
        </p:nvSpPr>
        <p:spPr>
          <a:xfrm>
            <a:off x="4572000" y="76200"/>
            <a:ext cx="456312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Early Phase 1.5 Summer 2019</a:t>
            </a:r>
            <a:endParaRPr lang="en-US" sz="2400" b="1" baseline="30000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EA242F-2573-D24E-B7BE-A614EC0FC1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0"/>
            <a:ext cx="4759215" cy="668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15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5647F1-1280-FC4F-BD12-8D89D0EBDB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2706" y="0"/>
            <a:ext cx="4608306" cy="6477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425CC0-C895-7543-949C-A26FF4889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358849"/>
            <a:ext cx="3201778" cy="31528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89876F-BEE8-E943-8C67-02E8396EE6EA}"/>
              </a:ext>
            </a:extLst>
          </p:cNvPr>
          <p:cNvSpPr txBox="1"/>
          <p:nvPr/>
        </p:nvSpPr>
        <p:spPr>
          <a:xfrm>
            <a:off x="3962400" y="1002268"/>
            <a:ext cx="5085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Lora" panose="02000503000000020004" pitchFamily="2" charset="0"/>
              </a:rPr>
              <a:t>Try Spherical Tori: </a:t>
            </a:r>
            <a:r>
              <a:rPr lang="en-US" b="1" dirty="0" err="1"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latin typeface="Lora" panose="02000503000000020004" pitchFamily="2" charset="0"/>
              </a:rPr>
              <a:t>e</a:t>
            </a:r>
            <a:r>
              <a:rPr lang="en-US" b="1" dirty="0">
                <a:latin typeface="Lora" panose="02000503000000020004" pitchFamily="2" charset="0"/>
              </a:rPr>
              <a:t>= 10 kA, I</a:t>
            </a:r>
            <a:r>
              <a:rPr lang="en-US" b="1" baseline="-25000" dirty="0">
                <a:latin typeface="Lora" panose="02000503000000020004" pitchFamily="2" charset="0"/>
              </a:rPr>
              <a:t>ST</a:t>
            </a:r>
            <a:r>
              <a:rPr lang="en-US" b="1" dirty="0">
                <a:latin typeface="Lora" panose="02000503000000020004" pitchFamily="2" charset="0"/>
              </a:rPr>
              <a:t>= 40 kA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E14848-B339-144C-9B73-E811F09F9FFE}"/>
              </a:ext>
            </a:extLst>
          </p:cNvPr>
          <p:cNvSpPr/>
          <p:nvPr/>
        </p:nvSpPr>
        <p:spPr>
          <a:xfrm>
            <a:off x="4648199" y="98856"/>
            <a:ext cx="439957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Phase 1.5: Autumn 2019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6 new compression coils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EBF42F-5A7A-DE43-BEC0-DF804E1C6549}"/>
              </a:ext>
            </a:extLst>
          </p:cNvPr>
          <p:cNvSpPr/>
          <p:nvPr/>
        </p:nvSpPr>
        <p:spPr>
          <a:xfrm>
            <a:off x="714279" y="6488668"/>
            <a:ext cx="3869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FF0000"/>
                </a:solidFill>
              </a:rPr>
              <a:t>Red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copper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cable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covered</a:t>
            </a:r>
            <a:r>
              <a:rPr lang="it-IT" b="1" dirty="0">
                <a:solidFill>
                  <a:srgbClr val="FF0000"/>
                </a:solidFill>
              </a:rPr>
              <a:t> with Teflon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0EB9F3B-BE59-D449-92A3-86F344A63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2800" y="4648200"/>
            <a:ext cx="4561200" cy="2218231"/>
          </a:xfrm>
          <a:prstGeom prst="rect">
            <a:avLst/>
          </a:prstGeom>
          <a:solidFill>
            <a:srgbClr val="464135"/>
          </a:solidFill>
        </p:spPr>
      </p:pic>
      <p:sp>
        <p:nvSpPr>
          <p:cNvPr id="15" name="Donut 14">
            <a:extLst>
              <a:ext uri="{FF2B5EF4-FFF2-40B4-BE49-F238E27FC236}">
                <a16:creationId xmlns:a16="http://schemas.microsoft.com/office/drawing/2014/main" id="{9B7AF910-4CAE-1C4A-92C8-662D35B09471}"/>
              </a:ext>
            </a:extLst>
          </p:cNvPr>
          <p:cNvSpPr/>
          <p:nvPr/>
        </p:nvSpPr>
        <p:spPr>
          <a:xfrm>
            <a:off x="6105741" y="5060324"/>
            <a:ext cx="1418966" cy="642616"/>
          </a:xfrm>
          <a:prstGeom prst="donut">
            <a:avLst>
              <a:gd name="adj" fmla="val 14971"/>
            </a:avLst>
          </a:prstGeom>
          <a:solidFill>
            <a:srgbClr val="F3AF7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0A6FAF4B-1E55-AF4A-9202-A09223794B1C}"/>
              </a:ext>
            </a:extLst>
          </p:cNvPr>
          <p:cNvSpPr/>
          <p:nvPr/>
        </p:nvSpPr>
        <p:spPr>
          <a:xfrm>
            <a:off x="5786524" y="4788540"/>
            <a:ext cx="2057400" cy="794009"/>
          </a:xfrm>
          <a:prstGeom prst="donut">
            <a:avLst>
              <a:gd name="adj" fmla="val 9750"/>
            </a:avLst>
          </a:prstGeom>
          <a:solidFill>
            <a:srgbClr val="F3AF77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170C27-6597-B34D-B6C9-804A13931EFD}"/>
              </a:ext>
            </a:extLst>
          </p:cNvPr>
          <p:cNvSpPr txBox="1"/>
          <p:nvPr/>
        </p:nvSpPr>
        <p:spPr>
          <a:xfrm>
            <a:off x="6534107" y="5647081"/>
            <a:ext cx="609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AC6E"/>
                </a:solidFill>
              </a:rPr>
              <a:t>PF1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CA690B-3F5E-9C45-B2A5-15C61150984C}"/>
              </a:ext>
            </a:extLst>
          </p:cNvPr>
          <p:cNvSpPr txBox="1"/>
          <p:nvPr/>
        </p:nvSpPr>
        <p:spPr>
          <a:xfrm>
            <a:off x="5312984" y="4927966"/>
            <a:ext cx="6096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AC6E"/>
                </a:solidFill>
              </a:rPr>
              <a:t>PF5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C79BE3-5723-2A4D-9689-00BE4C182637}"/>
              </a:ext>
            </a:extLst>
          </p:cNvPr>
          <p:cNvSpPr txBox="1"/>
          <p:nvPr/>
        </p:nvSpPr>
        <p:spPr>
          <a:xfrm>
            <a:off x="6444146" y="6276936"/>
            <a:ext cx="838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AC6E"/>
                </a:solidFill>
              </a:rPr>
              <a:t>PF3.2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5CD299-F360-2541-8E57-8BDDEC74B219}"/>
              </a:ext>
            </a:extLst>
          </p:cNvPr>
          <p:cNvSpPr/>
          <p:nvPr/>
        </p:nvSpPr>
        <p:spPr>
          <a:xfrm>
            <a:off x="5902907" y="5248870"/>
            <a:ext cx="65676" cy="1728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3AE002-7F73-BB4D-B15F-7461D9C0850F}"/>
              </a:ext>
            </a:extLst>
          </p:cNvPr>
          <p:cNvSpPr/>
          <p:nvPr/>
        </p:nvSpPr>
        <p:spPr>
          <a:xfrm>
            <a:off x="7098107" y="5418481"/>
            <a:ext cx="158400" cy="133433"/>
          </a:xfrm>
          <a:prstGeom prst="rect">
            <a:avLst/>
          </a:prstGeom>
          <a:solidFill>
            <a:srgbClr val="464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A044C23F-91D4-6F42-8D69-8616C6C75F3C}"/>
              </a:ext>
            </a:extLst>
          </p:cNvPr>
          <p:cNvSpPr/>
          <p:nvPr/>
        </p:nvSpPr>
        <p:spPr>
          <a:xfrm rot="20671319">
            <a:off x="6118907" y="5512303"/>
            <a:ext cx="122400" cy="87868"/>
          </a:xfrm>
          <a:prstGeom prst="parallelogram">
            <a:avLst/>
          </a:prstGeom>
          <a:solidFill>
            <a:srgbClr val="464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87A3829-1889-C648-A49F-FC18F0881CD0}"/>
              </a:ext>
            </a:extLst>
          </p:cNvPr>
          <p:cNvSpPr/>
          <p:nvPr/>
        </p:nvSpPr>
        <p:spPr>
          <a:xfrm>
            <a:off x="7098107" y="5544424"/>
            <a:ext cx="151200" cy="93577"/>
          </a:xfrm>
          <a:prstGeom prst="roundRect">
            <a:avLst/>
          </a:prstGeom>
          <a:solidFill>
            <a:srgbClr val="464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029A1C8B-FCCA-D740-81D1-869D025EBF8A}"/>
              </a:ext>
            </a:extLst>
          </p:cNvPr>
          <p:cNvSpPr/>
          <p:nvPr/>
        </p:nvSpPr>
        <p:spPr>
          <a:xfrm rot="13809868">
            <a:off x="7110547" y="5553581"/>
            <a:ext cx="172800" cy="125999"/>
          </a:xfrm>
          <a:prstGeom prst="parallelogram">
            <a:avLst/>
          </a:prstGeom>
          <a:solidFill>
            <a:srgbClr val="9289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466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4523186" cy="5803332"/>
          </a:xfrm>
          <a:prstGeom prst="rect">
            <a:avLst/>
          </a:prstGeom>
        </p:spPr>
      </p:pic>
      <p:cxnSp>
        <p:nvCxnSpPr>
          <p:cNvPr id="5" name="Straight Arrow Connector 4"/>
          <p:cNvCxnSpPr>
            <a:cxnSpLocks/>
            <a:stCxn id="8" idx="1"/>
          </p:cNvCxnSpPr>
          <p:nvPr/>
        </p:nvCxnSpPr>
        <p:spPr>
          <a:xfrm flipH="1" flipV="1">
            <a:off x="2819402" y="3121767"/>
            <a:ext cx="1781180" cy="900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0" idx="1"/>
          </p:cNvCxnSpPr>
          <p:nvPr/>
        </p:nvCxnSpPr>
        <p:spPr>
          <a:xfrm flipH="1">
            <a:off x="3048001" y="2851666"/>
            <a:ext cx="1536574" cy="227808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10436" y="0"/>
            <a:ext cx="913576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 be built to achieve 1/3 MA Spherical Torus (Phase-2 2021)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00582" y="3837801"/>
            <a:ext cx="4543418" cy="3693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Group A: compression coils </a:t>
            </a:r>
            <a:r>
              <a:rPr lang="en-US" dirty="0">
                <a:solidFill>
                  <a:srgbClr val="FF0000"/>
                </a:solidFill>
              </a:rPr>
              <a:t>(5+5 in series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00582" y="4209871"/>
            <a:ext cx="4547728" cy="120032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Electric power supplies based on </a:t>
            </a:r>
            <a:r>
              <a:rPr lang="en-US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Super-Caps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•</a:t>
            </a:r>
            <a:r>
              <a:rPr lang="en-US" b="1" dirty="0">
                <a:solidFill>
                  <a:srgbClr val="0C5C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Compression </a:t>
            </a:r>
            <a:r>
              <a:rPr lang="en-US" b="1" dirty="0">
                <a:solidFill>
                  <a:srgbClr val="FF0000"/>
                </a:solidFill>
              </a:rPr>
              <a:t>Group A </a:t>
            </a:r>
            <a:r>
              <a:rPr lang="en-US" dirty="0">
                <a:solidFill>
                  <a:srgbClr val="0000FF"/>
                </a:solidFill>
              </a:rPr>
              <a:t>(fit up to I</a:t>
            </a:r>
            <a:r>
              <a:rPr lang="en-US" baseline="-25000" dirty="0">
                <a:solidFill>
                  <a:srgbClr val="0000FF"/>
                </a:solidFill>
              </a:rPr>
              <a:t>ST</a:t>
            </a:r>
            <a:r>
              <a:rPr lang="en-US" dirty="0">
                <a:solidFill>
                  <a:srgbClr val="0000FF"/>
                </a:solidFill>
              </a:rPr>
              <a:t>=0.5 MA)</a:t>
            </a:r>
          </a:p>
          <a:p>
            <a:r>
              <a:rPr lang="en-US" dirty="0">
                <a:solidFill>
                  <a:srgbClr val="0000FF"/>
                </a:solidFill>
              </a:rPr>
              <a:t>• </a:t>
            </a:r>
            <a:r>
              <a:rPr lang="en-US" b="1" dirty="0">
                <a:solidFill>
                  <a:srgbClr val="0000FF"/>
                </a:solidFill>
              </a:rPr>
              <a:t>Cathode (</a:t>
            </a:r>
            <a:r>
              <a:rPr lang="en-US" b="1" dirty="0" err="1">
                <a:solidFill>
                  <a:srgbClr val="0000FF"/>
                </a:solidFill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</a:rPr>
              <a:t>cath</a:t>
            </a:r>
            <a:r>
              <a:rPr lang="en-US" b="1" dirty="0">
                <a:solidFill>
                  <a:srgbClr val="0000FF"/>
                </a:solidFill>
              </a:rPr>
              <a:t> 10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70 kA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  <a:p>
            <a:r>
              <a:rPr lang="en-US" dirty="0">
                <a:solidFill>
                  <a:srgbClr val="0000FF"/>
                </a:solidFill>
              </a:rPr>
              <a:t>• </a:t>
            </a:r>
            <a:r>
              <a:rPr lang="en-US" b="1" dirty="0" err="1">
                <a:solidFill>
                  <a:srgbClr val="0000FF"/>
                </a:solidFill>
              </a:rPr>
              <a:t>Centerpost</a:t>
            </a:r>
            <a:r>
              <a:rPr lang="en-US" dirty="0">
                <a:solidFill>
                  <a:srgbClr val="0000FF"/>
                </a:solidFill>
              </a:rPr>
              <a:t> (</a:t>
            </a:r>
            <a:r>
              <a:rPr lang="en-US" b="1" dirty="0" err="1">
                <a:solidFill>
                  <a:srgbClr val="0000FF"/>
                </a:solidFill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</a:rPr>
              <a:t>e</a:t>
            </a:r>
            <a:r>
              <a:rPr lang="en-US" b="1" dirty="0">
                <a:solidFill>
                  <a:srgbClr val="0000FF"/>
                </a:solidFill>
              </a:rPr>
              <a:t> 10</a:t>
            </a:r>
            <a:r>
              <a:rPr lang="en-US" sz="1600" b="1" dirty="0">
                <a:solidFill>
                  <a:srgbClr val="0000FF"/>
                </a:solidFill>
              </a:rPr>
              <a:t>→</a:t>
            </a:r>
            <a:r>
              <a:rPr lang="en-US" b="1" dirty="0">
                <a:solidFill>
                  <a:srgbClr val="0000FF"/>
                </a:solidFill>
              </a:rPr>
              <a:t>70 kA</a:t>
            </a:r>
            <a:r>
              <a:rPr lang="en-US" dirty="0">
                <a:solidFill>
                  <a:srgbClr val="0000FF"/>
                </a:solidFill>
              </a:rPr>
              <a:t>) 	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84575" y="2667000"/>
            <a:ext cx="4547728" cy="369332"/>
          </a:xfrm>
          <a:prstGeom prst="rect">
            <a:avLst/>
          </a:prstGeom>
          <a:ln w="34925"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>
                <a:solidFill>
                  <a:srgbClr val="660066"/>
                </a:solidFill>
              </a:rPr>
              <a:t>W cathode Filaments</a:t>
            </a:r>
            <a:r>
              <a:rPr lang="en-US" dirty="0">
                <a:solidFill>
                  <a:srgbClr val="660066"/>
                </a:solidFill>
              </a:rPr>
              <a:t>(</a:t>
            </a:r>
            <a:r>
              <a:rPr lang="en-US" b="1" dirty="0">
                <a:solidFill>
                  <a:srgbClr val="660066"/>
                </a:solidFill>
              </a:rPr>
              <a:t>54</a:t>
            </a:r>
            <a:r>
              <a:rPr lang="en-US" sz="1600" b="1" dirty="0">
                <a:solidFill>
                  <a:srgbClr val="660066"/>
                </a:solidFill>
              </a:rPr>
              <a:t>→</a:t>
            </a:r>
            <a:r>
              <a:rPr lang="en-US" b="1" dirty="0">
                <a:solidFill>
                  <a:srgbClr val="660066"/>
                </a:solidFill>
              </a:rPr>
              <a:t>378</a:t>
            </a:r>
            <a:r>
              <a:rPr lang="en-US" dirty="0">
                <a:solidFill>
                  <a:srgbClr val="660066"/>
                </a:solidFill>
              </a:rPr>
              <a:t>) (still 54 now)</a:t>
            </a:r>
            <a:endParaRPr lang="en-US" dirty="0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00582" y="2297668"/>
            <a:ext cx="4543418" cy="369332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PMMA Vacuum vessel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059589" y="2566885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059589" y="4177604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096308" y="1263169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059589" y="5881606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77761" y="1263169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2776" y="5881606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92348" y="1905000"/>
            <a:ext cx="4543419" cy="369332"/>
          </a:xfrm>
          <a:prstGeom prst="rect">
            <a:avLst/>
          </a:prstGeom>
          <a:ln w="28575"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solidFill>
                  <a:srgbClr val="3366FF"/>
                </a:solidFill>
              </a:rPr>
              <a:t>PFExt</a:t>
            </a:r>
            <a:r>
              <a:rPr lang="en-US" b="1" dirty="0">
                <a:solidFill>
                  <a:srgbClr val="3366FF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8+12+12+8, 240 mm</a:t>
            </a:r>
            <a:r>
              <a:rPr lang="en-US" baseline="30000" dirty="0">
                <a:solidFill>
                  <a:srgbClr val="3366FF"/>
                </a:solidFill>
              </a:rPr>
              <a:t>2</a:t>
            </a:r>
            <a:endParaRPr lang="en-US" dirty="0"/>
          </a:p>
        </p:txBody>
      </p:sp>
      <p:cxnSp>
        <p:nvCxnSpPr>
          <p:cNvPr id="33" name="Straight Arrow Connector 32"/>
          <p:cNvCxnSpPr>
            <a:cxnSpLocks/>
          </p:cNvCxnSpPr>
          <p:nvPr/>
        </p:nvCxnSpPr>
        <p:spPr>
          <a:xfrm flipH="1" flipV="1">
            <a:off x="4253789" y="1356106"/>
            <a:ext cx="330786" cy="5552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41437" y="2902525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07417" y="4177604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cxnSpLocks/>
            <a:stCxn id="20" idx="1"/>
          </p:cNvCxnSpPr>
          <p:nvPr/>
        </p:nvCxnSpPr>
        <p:spPr>
          <a:xfrm flipH="1" flipV="1">
            <a:off x="3962400" y="2297668"/>
            <a:ext cx="638182" cy="184666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A140365-9235-044F-9EFA-44F4D4E7FE8B}"/>
              </a:ext>
            </a:extLst>
          </p:cNvPr>
          <p:cNvSpPr txBox="1"/>
          <p:nvPr/>
        </p:nvSpPr>
        <p:spPr>
          <a:xfrm>
            <a:off x="4557447" y="5997714"/>
            <a:ext cx="4560735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Cost incurred so far (2019)        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2.5 M€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Cost for completion (Phase-2)  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1.5 M€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267990-3F29-4240-BCC8-4400E4250204}"/>
              </a:ext>
            </a:extLst>
          </p:cNvPr>
          <p:cNvSpPr txBox="1"/>
          <p:nvPr/>
        </p:nvSpPr>
        <p:spPr>
          <a:xfrm>
            <a:off x="4587093" y="1535668"/>
            <a:ext cx="427719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Already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built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, for </a:t>
            </a:r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Phase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 1.5, </a:t>
            </a:r>
            <a:r>
              <a:rPr lang="it-IT" b="1" dirty="0" err="1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June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  <a:latin typeface="Lora" panose="02000503000000020004" pitchFamily="2" charset="77"/>
              </a:rPr>
              <a:t> 2019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C56DA62-BE16-2F41-A3CB-BCABC84F8CA6}"/>
              </a:ext>
            </a:extLst>
          </p:cNvPr>
          <p:cNvSpPr txBox="1"/>
          <p:nvPr/>
        </p:nvSpPr>
        <p:spPr>
          <a:xfrm>
            <a:off x="4592348" y="3440668"/>
            <a:ext cx="388895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Lora" panose="02000503000000020004" pitchFamily="2" charset="77"/>
              </a:rPr>
              <a:t>To be </a:t>
            </a:r>
            <a:r>
              <a:rPr lang="it-IT" b="1" dirty="0" err="1">
                <a:solidFill>
                  <a:srgbClr val="FF0000"/>
                </a:solidFill>
                <a:latin typeface="Lora" panose="02000503000000020004" pitchFamily="2" charset="77"/>
              </a:rPr>
              <a:t>built</a:t>
            </a:r>
            <a:r>
              <a:rPr lang="it-IT" b="1" dirty="0">
                <a:solidFill>
                  <a:srgbClr val="FF0000"/>
                </a:solidFill>
                <a:latin typeface="Lora" panose="02000503000000020004" pitchFamily="2" charset="77"/>
              </a:rPr>
              <a:t>, </a:t>
            </a:r>
            <a:r>
              <a:rPr lang="it-IT" b="1" dirty="0" err="1">
                <a:solidFill>
                  <a:srgbClr val="FF0000"/>
                </a:solidFill>
                <a:latin typeface="Lora" panose="02000503000000020004" pitchFamily="2" charset="77"/>
              </a:rPr>
              <a:t>at</a:t>
            </a:r>
            <a:r>
              <a:rPr lang="it-IT" b="1" dirty="0">
                <a:solidFill>
                  <a:srgbClr val="FF0000"/>
                </a:solidFill>
                <a:latin typeface="Lora" panose="02000503000000020004" pitchFamily="2" charset="77"/>
              </a:rPr>
              <a:t> the end of </a:t>
            </a:r>
            <a:r>
              <a:rPr lang="it-IT" b="1" dirty="0" err="1">
                <a:solidFill>
                  <a:srgbClr val="FF0000"/>
                </a:solidFill>
                <a:latin typeface="Lora" panose="02000503000000020004" pitchFamily="2" charset="77"/>
              </a:rPr>
              <a:t>Phase</a:t>
            </a:r>
            <a:r>
              <a:rPr lang="it-IT" b="1" dirty="0">
                <a:solidFill>
                  <a:srgbClr val="FF0000"/>
                </a:solidFill>
                <a:latin typeface="Lora" panose="02000503000000020004" pitchFamily="2" charset="77"/>
              </a:rPr>
              <a:t> 1.5</a:t>
            </a:r>
          </a:p>
        </p:txBody>
      </p:sp>
    </p:spTree>
    <p:extLst>
      <p:ext uri="{BB962C8B-B14F-4D97-AF65-F5344CB8AC3E}">
        <p14:creationId xmlns:p14="http://schemas.microsoft.com/office/powerpoint/2010/main" val="1083568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D8974D0-7B50-014F-9945-F205F60467B0}"/>
              </a:ext>
            </a:extLst>
          </p:cNvPr>
          <p:cNvCxnSpPr/>
          <p:nvPr/>
        </p:nvCxnSpPr>
        <p:spPr>
          <a:xfrm>
            <a:off x="2836162" y="3790547"/>
            <a:ext cx="66903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7F07214-4D74-B140-9551-9CB9581B4A57}"/>
              </a:ext>
            </a:extLst>
          </p:cNvPr>
          <p:cNvSpPr txBox="1"/>
          <p:nvPr/>
        </p:nvSpPr>
        <p:spPr>
          <a:xfrm>
            <a:off x="1182944" y="2146087"/>
            <a:ext cx="10631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solidFill>
                  <a:srgbClr val="FF33CC"/>
                </a:solidFill>
              </a:rPr>
              <a:t>I</a:t>
            </a:r>
            <a:r>
              <a:rPr lang="en-US" b="1" baseline="-25000" dirty="0" err="1">
                <a:solidFill>
                  <a:srgbClr val="FF33CC"/>
                </a:solidFill>
              </a:rPr>
              <a:t>e</a:t>
            </a:r>
            <a:r>
              <a:rPr lang="en-US" b="1" baseline="-25000" dirty="0">
                <a:solidFill>
                  <a:srgbClr val="FF33CC"/>
                </a:solidFill>
              </a:rPr>
              <a:t> </a:t>
            </a:r>
            <a:r>
              <a:rPr lang="en-US" b="1" dirty="0">
                <a:solidFill>
                  <a:srgbClr val="FF33CC"/>
                </a:solidFill>
              </a:rPr>
              <a:t>= 10 kA</a:t>
            </a:r>
          </a:p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= 7 kA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C47AE6-D81F-7B47-9871-917A23EE9C49}"/>
              </a:ext>
            </a:extLst>
          </p:cNvPr>
          <p:cNvSpPr txBox="1"/>
          <p:nvPr/>
        </p:nvSpPr>
        <p:spPr>
          <a:xfrm>
            <a:off x="4099540" y="2146087"/>
            <a:ext cx="1151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b="1" dirty="0" err="1">
                <a:solidFill>
                  <a:srgbClr val="FF33CC"/>
                </a:solidFill>
              </a:rPr>
              <a:t>I</a:t>
            </a:r>
            <a:r>
              <a:rPr lang="en-US" b="1" baseline="-25000" dirty="0" err="1">
                <a:solidFill>
                  <a:srgbClr val="FF33CC"/>
                </a:solidFill>
              </a:rPr>
              <a:t>e</a:t>
            </a:r>
            <a:r>
              <a:rPr lang="en-US" b="1" baseline="-25000" dirty="0">
                <a:solidFill>
                  <a:srgbClr val="FF33CC"/>
                </a:solidFill>
              </a:rPr>
              <a:t> </a:t>
            </a:r>
            <a:r>
              <a:rPr lang="en-US" b="1" dirty="0">
                <a:solidFill>
                  <a:srgbClr val="FF33CC"/>
                </a:solidFill>
              </a:rPr>
              <a:t>= 10 kA</a:t>
            </a:r>
            <a:endParaRPr lang="en-US" sz="1400" b="1" dirty="0">
              <a:solidFill>
                <a:srgbClr val="FF33CC"/>
              </a:solidFill>
            </a:endParaRPr>
          </a:p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= 40 kA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49599-D058-844E-80D9-6B7E3C865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847959"/>
            <a:ext cx="1908257" cy="19082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2BAB98-1549-024E-A81D-C93FE20B72A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4242" y="2860555"/>
            <a:ext cx="1855357" cy="1883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E47572-AE34-7840-B534-87F448371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2851217"/>
            <a:ext cx="1905000" cy="190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86344B-C2F2-D94B-9172-684F4137E93C}"/>
              </a:ext>
            </a:extLst>
          </p:cNvPr>
          <p:cNvSpPr txBox="1"/>
          <p:nvPr/>
        </p:nvSpPr>
        <p:spPr>
          <a:xfrm>
            <a:off x="6616789" y="2146088"/>
            <a:ext cx="1420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solidFill>
                  <a:srgbClr val="FF33CC"/>
                </a:solidFill>
              </a:rPr>
              <a:t>I</a:t>
            </a:r>
            <a:r>
              <a:rPr lang="en-US" b="1" baseline="-25000" dirty="0" err="1">
                <a:solidFill>
                  <a:srgbClr val="FF33CC"/>
                </a:solidFill>
              </a:rPr>
              <a:t>e</a:t>
            </a:r>
            <a:r>
              <a:rPr lang="en-US" b="1" baseline="-25000" dirty="0">
                <a:solidFill>
                  <a:srgbClr val="FF33CC"/>
                </a:solidFill>
              </a:rPr>
              <a:t> </a:t>
            </a:r>
            <a:r>
              <a:rPr lang="en-US" b="1" dirty="0">
                <a:solidFill>
                  <a:srgbClr val="FF33CC"/>
                </a:solidFill>
              </a:rPr>
              <a:t>= 70 kA</a:t>
            </a:r>
          </a:p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= 0.28 MA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EB87E7A-53D1-E545-86F6-F39676F6BF98}"/>
              </a:ext>
            </a:extLst>
          </p:cNvPr>
          <p:cNvCxnSpPr/>
          <p:nvPr/>
        </p:nvCxnSpPr>
        <p:spPr>
          <a:xfrm>
            <a:off x="5638800" y="3790547"/>
            <a:ext cx="66903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9A0D749-714F-8F4C-9824-BC323EB0D5DD}"/>
              </a:ext>
            </a:extLst>
          </p:cNvPr>
          <p:cNvSpPr txBox="1"/>
          <p:nvPr/>
        </p:nvSpPr>
        <p:spPr>
          <a:xfrm>
            <a:off x="6150812" y="1003088"/>
            <a:ext cx="2324162" cy="646331"/>
          </a:xfrm>
          <a:prstGeom prst="rect">
            <a:avLst/>
          </a:prstGeom>
          <a:gradFill>
            <a:gsLst>
              <a:gs pos="0">
                <a:srgbClr val="7030A0"/>
              </a:gs>
              <a:gs pos="94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end 2021</a:t>
            </a:r>
          </a:p>
          <a:p>
            <a:pPr algn="ctr"/>
            <a:r>
              <a:rPr lang="it-IT" b="1" dirty="0">
                <a:solidFill>
                  <a:schemeClr val="bg1"/>
                </a:solidFill>
              </a:rPr>
              <a:t>up to </a:t>
            </a:r>
            <a:r>
              <a:rPr lang="it-IT" b="1" dirty="0">
                <a:solidFill>
                  <a:schemeClr val="bg1"/>
                </a:solidFill>
                <a:latin typeface="Lora" panose="02000503000000020004" pitchFamily="2" charset="77"/>
              </a:rPr>
              <a:t>~ </a:t>
            </a:r>
            <a:r>
              <a:rPr lang="it-IT" b="1" dirty="0">
                <a:solidFill>
                  <a:schemeClr val="bg1"/>
                </a:solidFill>
              </a:rPr>
              <a:t>20 MW </a:t>
            </a:r>
            <a:r>
              <a:rPr lang="it-IT" b="1" dirty="0" err="1">
                <a:solidFill>
                  <a:schemeClr val="bg1"/>
                </a:solidFill>
              </a:rPr>
              <a:t>overall</a:t>
            </a:r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299E46D-F3AE-AA4C-AC9C-C7BE5E87D5C5}"/>
              </a:ext>
            </a:extLst>
          </p:cNvPr>
          <p:cNvCxnSpPr/>
          <p:nvPr/>
        </p:nvCxnSpPr>
        <p:spPr>
          <a:xfrm>
            <a:off x="5655562" y="2259019"/>
            <a:ext cx="669038" cy="0"/>
          </a:xfrm>
          <a:prstGeom prst="straightConnector1">
            <a:avLst/>
          </a:prstGeom>
          <a:ln w="31750">
            <a:solidFill>
              <a:srgbClr val="FF33C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6A20E9-04FD-944C-82B0-007F1F304995}"/>
              </a:ext>
            </a:extLst>
          </p:cNvPr>
          <p:cNvCxnSpPr/>
          <p:nvPr/>
        </p:nvCxnSpPr>
        <p:spPr>
          <a:xfrm>
            <a:off x="2785902" y="2577518"/>
            <a:ext cx="669038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CE0BD5E-9139-E34E-A614-31E737C22BD8}"/>
              </a:ext>
            </a:extLst>
          </p:cNvPr>
          <p:cNvCxnSpPr/>
          <p:nvPr/>
        </p:nvCxnSpPr>
        <p:spPr>
          <a:xfrm>
            <a:off x="5655562" y="2577518"/>
            <a:ext cx="669038" cy="0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737EF2F-629A-2446-8ADC-21A91B14A68F}"/>
              </a:ext>
            </a:extLst>
          </p:cNvPr>
          <p:cNvSpPr/>
          <p:nvPr/>
        </p:nvSpPr>
        <p:spPr>
          <a:xfrm>
            <a:off x="1383914" y="136865"/>
            <a:ext cx="6332759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Planned escalation of performances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FA1611-A96F-1146-AA6E-014571AC4E4D}"/>
              </a:ext>
            </a:extLst>
          </p:cNvPr>
          <p:cNvSpPr txBox="1"/>
          <p:nvPr/>
        </p:nvSpPr>
        <p:spPr>
          <a:xfrm>
            <a:off x="3575680" y="1003088"/>
            <a:ext cx="2199128" cy="646331"/>
          </a:xfrm>
          <a:prstGeom prst="rect">
            <a:avLst/>
          </a:prstGeom>
          <a:gradFill>
            <a:gsLst>
              <a:gs pos="0">
                <a:srgbClr val="FF42BC"/>
              </a:gs>
              <a:gs pos="50000">
                <a:srgbClr val="FF42BC"/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2019</a:t>
            </a:r>
          </a:p>
          <a:p>
            <a:pPr algn="ctr"/>
            <a:r>
              <a:rPr lang="it-IT" b="1" dirty="0">
                <a:solidFill>
                  <a:srgbClr val="FFFF00"/>
                </a:solidFill>
              </a:rPr>
              <a:t>up to 3.5 MW </a:t>
            </a:r>
            <a:r>
              <a:rPr lang="it-IT" b="1" dirty="0" err="1">
                <a:solidFill>
                  <a:srgbClr val="FFFF00"/>
                </a:solidFill>
              </a:rPr>
              <a:t>overall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8F69B0-FC04-AE4C-8CB9-8FDBD00FCF8B}"/>
              </a:ext>
            </a:extLst>
          </p:cNvPr>
          <p:cNvSpPr txBox="1"/>
          <p:nvPr/>
        </p:nvSpPr>
        <p:spPr>
          <a:xfrm>
            <a:off x="44883" y="990600"/>
            <a:ext cx="3357458" cy="646331"/>
          </a:xfrm>
          <a:prstGeom prst="rect">
            <a:avLst/>
          </a:prstGeom>
          <a:gradFill>
            <a:gsLst>
              <a:gs pos="0">
                <a:srgbClr val="F4BDD9"/>
              </a:gs>
              <a:gs pos="51000">
                <a:srgbClr val="F999C3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chemeClr val="tx1"/>
                </a:solidFill>
              </a:rPr>
              <a:t>2018-2019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2.5 MW </a:t>
            </a:r>
            <a:r>
              <a:rPr lang="it-IT" b="1" dirty="0" err="1">
                <a:solidFill>
                  <a:schemeClr val="tx1"/>
                </a:solidFill>
              </a:rPr>
              <a:t>power</a:t>
            </a:r>
            <a:r>
              <a:rPr lang="it-IT" b="1" dirty="0">
                <a:solidFill>
                  <a:schemeClr val="tx1"/>
                </a:solidFill>
              </a:rPr>
              <a:t> to  </a:t>
            </a:r>
            <a:r>
              <a:rPr lang="it-IT" b="1" dirty="0" err="1">
                <a:solidFill>
                  <a:schemeClr val="tx1"/>
                </a:solidFill>
              </a:rPr>
              <a:t>overall</a:t>
            </a:r>
            <a:r>
              <a:rPr lang="it-IT" b="1" dirty="0">
                <a:solidFill>
                  <a:schemeClr val="tx1"/>
                </a:solidFill>
              </a:rPr>
              <a:t> plasma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F4B60F-F9AC-7F49-8092-2A94FC6C8906}"/>
              </a:ext>
            </a:extLst>
          </p:cNvPr>
          <p:cNvSpPr txBox="1"/>
          <p:nvPr/>
        </p:nvSpPr>
        <p:spPr>
          <a:xfrm>
            <a:off x="0" y="4880264"/>
            <a:ext cx="3116366" cy="646331"/>
          </a:xfrm>
          <a:prstGeom prst="rect">
            <a:avLst/>
          </a:prstGeom>
          <a:gradFill>
            <a:gsLst>
              <a:gs pos="0">
                <a:srgbClr val="F4BDD9"/>
              </a:gs>
              <a:gs pos="52000">
                <a:srgbClr val="F999C3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From 7%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>
                <a:solidFill>
                  <a:srgbClr val="00B0F0"/>
                </a:solidFill>
              </a:rPr>
              <a:t>Torus/</a:t>
            </a:r>
            <a:r>
              <a:rPr lang="en-US" b="1" dirty="0">
                <a:solidFill>
                  <a:srgbClr val="FF42BC"/>
                </a:solidFill>
              </a:rPr>
              <a:t>Sphere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volume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7% of Power Input to Torus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C047C1-DEFE-A244-86AD-7D384720C1D5}"/>
              </a:ext>
            </a:extLst>
          </p:cNvPr>
          <p:cNvSpPr txBox="1"/>
          <p:nvPr/>
        </p:nvSpPr>
        <p:spPr>
          <a:xfrm>
            <a:off x="3200400" y="4880264"/>
            <a:ext cx="2939011" cy="646331"/>
          </a:xfrm>
          <a:prstGeom prst="rect">
            <a:avLst/>
          </a:prstGeom>
          <a:gradFill>
            <a:gsLst>
              <a:gs pos="0">
                <a:srgbClr val="FF42BC"/>
              </a:gs>
              <a:gs pos="49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to 70% </a:t>
            </a:r>
            <a:r>
              <a:rPr lang="en-US" b="1" dirty="0">
                <a:solidFill>
                  <a:srgbClr val="00B0F0"/>
                </a:solidFill>
              </a:rPr>
              <a:t>Torus/</a:t>
            </a:r>
            <a:r>
              <a:rPr lang="en-US" b="1" dirty="0">
                <a:solidFill>
                  <a:srgbClr val="F4BDD9"/>
                </a:solidFill>
              </a:rPr>
              <a:t>Sphere</a:t>
            </a:r>
            <a:r>
              <a:rPr lang="en-US" b="1" dirty="0">
                <a:solidFill>
                  <a:srgbClr val="FFFF00"/>
                </a:solidFill>
              </a:rPr>
              <a:t> volume</a:t>
            </a:r>
          </a:p>
          <a:p>
            <a:pPr algn="ctr"/>
            <a:r>
              <a:rPr lang="en-US" b="1" dirty="0">
                <a:solidFill>
                  <a:srgbClr val="FFFF00"/>
                </a:solidFill>
              </a:rPr>
              <a:t>? of Power Input to Torus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38604E-B002-0B41-BE7D-36211E9C4DFB}"/>
              </a:ext>
            </a:extLst>
          </p:cNvPr>
          <p:cNvSpPr txBox="1"/>
          <p:nvPr/>
        </p:nvSpPr>
        <p:spPr>
          <a:xfrm>
            <a:off x="979464" y="1720473"/>
            <a:ext cx="1488293" cy="369332"/>
          </a:xfrm>
          <a:prstGeom prst="rect">
            <a:avLst/>
          </a:prstGeom>
          <a:gradFill>
            <a:gsLst>
              <a:gs pos="0">
                <a:srgbClr val="F999C3"/>
              </a:gs>
              <a:gs pos="52000">
                <a:srgbClr val="F4BDD9"/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From Phase-1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68FCDB-EEA2-7944-9641-F868653090DC}"/>
              </a:ext>
            </a:extLst>
          </p:cNvPr>
          <p:cNvSpPr txBox="1"/>
          <p:nvPr/>
        </p:nvSpPr>
        <p:spPr>
          <a:xfrm>
            <a:off x="3989318" y="1720473"/>
            <a:ext cx="1371849" cy="369332"/>
          </a:xfrm>
          <a:prstGeom prst="rect">
            <a:avLst/>
          </a:prstGeom>
          <a:gradFill>
            <a:gsLst>
              <a:gs pos="0">
                <a:srgbClr val="FF42BC"/>
              </a:gs>
              <a:gs pos="53000">
                <a:srgbClr val="FF42BC"/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to Phase-1.5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BD36D6-443D-304F-B148-A4E5EF619AE7}"/>
              </a:ext>
            </a:extLst>
          </p:cNvPr>
          <p:cNvSpPr txBox="1"/>
          <p:nvPr/>
        </p:nvSpPr>
        <p:spPr>
          <a:xfrm>
            <a:off x="6704961" y="1737287"/>
            <a:ext cx="1193917" cy="369332"/>
          </a:xfrm>
          <a:prstGeom prst="rect">
            <a:avLst/>
          </a:prstGeom>
          <a:gradFill>
            <a:gsLst>
              <a:gs pos="0">
                <a:srgbClr val="7030A0"/>
              </a:gs>
              <a:gs pos="97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to Phase-2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1603E2-A741-A34A-A989-66AB2EF35D98}"/>
              </a:ext>
            </a:extLst>
          </p:cNvPr>
          <p:cNvSpPr txBox="1"/>
          <p:nvPr/>
        </p:nvSpPr>
        <p:spPr>
          <a:xfrm>
            <a:off x="6212735" y="4876800"/>
            <a:ext cx="2931265" cy="646331"/>
          </a:xfrm>
          <a:prstGeom prst="rect">
            <a:avLst/>
          </a:prstGeom>
          <a:gradFill>
            <a:gsLst>
              <a:gs pos="0">
                <a:srgbClr val="7030A0"/>
              </a:gs>
              <a:gs pos="96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to </a:t>
            </a:r>
            <a:r>
              <a:rPr lang="en-US" b="1" dirty="0">
                <a:solidFill>
                  <a:schemeClr val="bg1"/>
                </a:solidFill>
              </a:rPr>
              <a:t>95%</a:t>
            </a:r>
            <a:r>
              <a:rPr lang="en-US" b="1" dirty="0"/>
              <a:t> </a:t>
            </a:r>
            <a:r>
              <a:rPr lang="en-US" b="1" dirty="0">
                <a:solidFill>
                  <a:srgbClr val="00B0F0"/>
                </a:solidFill>
              </a:rPr>
              <a:t>Torus/</a:t>
            </a:r>
            <a:r>
              <a:rPr lang="en-US" b="1" dirty="0">
                <a:solidFill>
                  <a:srgbClr val="F4BDD9"/>
                </a:solidFill>
              </a:rPr>
              <a:t>Sphere</a:t>
            </a:r>
            <a:r>
              <a:rPr lang="en-US" b="1" dirty="0">
                <a:solidFill>
                  <a:schemeClr val="bg1"/>
                </a:solidFill>
              </a:rPr>
              <a:t> volume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? of Power Input to Torus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D039E2-89BA-3146-891F-D50982B1D723}"/>
              </a:ext>
            </a:extLst>
          </p:cNvPr>
          <p:cNvSpPr txBox="1"/>
          <p:nvPr/>
        </p:nvSpPr>
        <p:spPr>
          <a:xfrm>
            <a:off x="44883" y="6381690"/>
            <a:ext cx="9099117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Cost 1% (</a:t>
            </a:r>
            <a:r>
              <a:rPr lang="el-GR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β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~1) of a Tokamak (</a:t>
            </a:r>
            <a:r>
              <a:rPr lang="el-GR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β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~1%), with same power input into plasma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14ECBC-75BC-DA40-A9EF-14BE1AECBBBA}"/>
              </a:ext>
            </a:extLst>
          </p:cNvPr>
          <p:cNvSpPr txBox="1"/>
          <p:nvPr/>
        </p:nvSpPr>
        <p:spPr>
          <a:xfrm>
            <a:off x="762000" y="5885549"/>
            <a:ext cx="7924800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No additional heating systems (reconnection heating)</a:t>
            </a:r>
          </a:p>
        </p:txBody>
      </p:sp>
    </p:spTree>
    <p:extLst>
      <p:ext uri="{BB962C8B-B14F-4D97-AF65-F5344CB8AC3E}">
        <p14:creationId xmlns:p14="http://schemas.microsoft.com/office/powerpoint/2010/main" val="392872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8C7CB152-FFBE-8A40-9378-2C5B75761974}"/>
              </a:ext>
            </a:extLst>
          </p:cNvPr>
          <p:cNvSpPr/>
          <p:nvPr/>
        </p:nvSpPr>
        <p:spPr>
          <a:xfrm>
            <a:off x="304800" y="5334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• PROTO-SPHERA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replaces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the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two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central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metal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conductors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of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Tokamaks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by a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Centerpost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Plasma (with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helically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wound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B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lines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)</a:t>
            </a:r>
            <a:endParaRPr lang="it-IT" b="1" dirty="0">
              <a:latin typeface="Lora" panose="02000503000000020004" pitchFamily="2" charset="77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C16779-181A-5D4B-A963-6E462C4A1D27}"/>
              </a:ext>
            </a:extLst>
          </p:cNvPr>
          <p:cNvSpPr/>
          <p:nvPr/>
        </p:nvSpPr>
        <p:spPr>
          <a:xfrm>
            <a:off x="304800" y="1290337"/>
            <a:ext cx="7313864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reflection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•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Underlying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physics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is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the «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magnetic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reconnection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of a plasma». At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ordinary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magnetic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field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X-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points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, a «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tear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»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is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operated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followed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by a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different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«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mending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»;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this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transfers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magnetic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flux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&amp;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electric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current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;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magnetic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field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energy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converts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to plasma temperature</a:t>
            </a:r>
          </a:p>
          <a:p>
            <a:endParaRPr lang="it-IT" sz="800" dirty="0">
              <a:solidFill>
                <a:srgbClr val="000000"/>
              </a:solidFill>
              <a:effectLst/>
              <a:latin typeface="Lora" panose="02000503000000020004" pitchFamily="2" charset="77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4CC8892-D622-614B-84B0-EAD3321B122A}"/>
              </a:ext>
            </a:extLst>
          </p:cNvPr>
          <p:cNvSpPr/>
          <p:nvPr/>
        </p:nvSpPr>
        <p:spPr>
          <a:xfrm>
            <a:off x="296916" y="4315361"/>
            <a:ext cx="8689827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it-IT" sz="800" b="1" dirty="0">
              <a:latin typeface="Lora" panose="02000503000000020004" pitchFamily="2" charset="77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• In Phase-1 (2018) the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obtained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plasma tori, </a:t>
            </a:r>
            <a:r>
              <a:rPr lang="it-IT" b="1" dirty="0" err="1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filled</a:t>
            </a:r>
            <a:r>
              <a:rPr lang="it-IT" b="1" dirty="0">
                <a:latin typeface="Lora" panose="02000503000000020004" pitchFamily="2" charset="77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7% of the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total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plasma volume. In Phase-1.5 (2019), 6 new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magnetic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coils are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being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inserted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inside a new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insulating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vacuum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chamber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, the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spherical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tori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will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fill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70% of the plasma volume. Phase-2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will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fill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95%: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power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densities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~ 100 MW/m</a:t>
            </a:r>
            <a:r>
              <a:rPr lang="it-IT" b="1" baseline="30000" dirty="0">
                <a:solidFill>
                  <a:srgbClr val="000000"/>
                </a:solidFill>
                <a:latin typeface="Lora" panose="02000503000000020004" pitchFamily="2" charset="77"/>
              </a:rPr>
              <a:t>3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~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fission</a:t>
            </a:r>
            <a:r>
              <a:rPr lang="it-IT" b="1" dirty="0">
                <a:solidFill>
                  <a:srgbClr val="000000"/>
                </a:solidFill>
                <a:latin typeface="Lora" panose="02000503000000020004" pitchFamily="2" charset="77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Lora" panose="02000503000000020004" pitchFamily="2" charset="77"/>
              </a:rPr>
              <a:t>reactors</a:t>
            </a:r>
            <a:endParaRPr lang="it-IT" dirty="0">
              <a:solidFill>
                <a:srgbClr val="000000"/>
              </a:solidFill>
              <a:effectLst/>
              <a:latin typeface="Lora" panose="02000503000000020004" pitchFamily="2" charset="77"/>
            </a:endParaRPr>
          </a:p>
        </p:txBody>
      </p:sp>
      <p:pic>
        <p:nvPicPr>
          <p:cNvPr id="51" name="Reconnection.mp4">
            <a:hlinkClick r:id="" action="ppaction://media"/>
            <a:extLst>
              <a:ext uri="{FF2B5EF4-FFF2-40B4-BE49-F238E27FC236}">
                <a16:creationId xmlns:a16="http://schemas.microsoft.com/office/drawing/2014/main" id="{46C2EAF9-20CA-7B4E-8E3F-86A1105376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45052" y="2613776"/>
            <a:ext cx="2954612" cy="170711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FAA33D8-2527-7E49-8411-43C5C3A55F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08" y="0"/>
            <a:ext cx="1372936" cy="89182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83D5005-FF65-8147-8CEF-548696C9EB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91" y="1143000"/>
            <a:ext cx="1364809" cy="83313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54725AA-15BE-F240-8122-56EF132021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 flipH="1">
            <a:off x="7229565" y="2634150"/>
            <a:ext cx="2124487" cy="129539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F0890588-108A-E741-A49A-0557D087FD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715000"/>
            <a:ext cx="1048577" cy="104857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AD43984-63AC-0746-BE8B-611BDA11D2E2}"/>
              </a:ext>
            </a:extLst>
          </p:cNvPr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5742891"/>
            <a:ext cx="1063987" cy="1020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9B06CE0-F103-3C44-99C1-2255B543F32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47535" y="5729244"/>
            <a:ext cx="1062265" cy="1062265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DD1BA04-35CD-484D-96F1-5782EFB06646}"/>
              </a:ext>
            </a:extLst>
          </p:cNvPr>
          <p:cNvSpPr txBox="1"/>
          <p:nvPr/>
        </p:nvSpPr>
        <p:spPr>
          <a:xfrm>
            <a:off x="315310" y="0"/>
            <a:ext cx="2090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>
                <a:latin typeface="Lora" panose="02000503000000020004" pitchFamily="2" charset="77"/>
              </a:rPr>
              <a:t>SUMMARY</a:t>
            </a:r>
          </a:p>
        </p:txBody>
      </p:sp>
      <p:sp>
        <p:nvSpPr>
          <p:cNvPr id="59" name="Down Arrow 58">
            <a:extLst>
              <a:ext uri="{FF2B5EF4-FFF2-40B4-BE49-F238E27FC236}">
                <a16:creationId xmlns:a16="http://schemas.microsoft.com/office/drawing/2014/main" id="{0119EC6E-BDAD-CB4C-80D5-79E3E29B1864}"/>
              </a:ext>
            </a:extLst>
          </p:cNvPr>
          <p:cNvSpPr/>
          <p:nvPr/>
        </p:nvSpPr>
        <p:spPr>
          <a:xfrm>
            <a:off x="8229600" y="899532"/>
            <a:ext cx="168099" cy="2434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0" name="Shot1280Overall.wmv">
            <a:hlinkClick r:id="" action="ppaction://media"/>
            <a:extLst>
              <a:ext uri="{FF2B5EF4-FFF2-40B4-BE49-F238E27FC236}">
                <a16:creationId xmlns:a16="http://schemas.microsoft.com/office/drawing/2014/main" id="{07E011AB-DDF1-4A4E-B529-CCFB07FBD79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84594" y="5715676"/>
            <a:ext cx="1037087" cy="1066211"/>
          </a:xfrm>
          <a:prstGeom prst="rect">
            <a:avLst/>
          </a:prstGeom>
        </p:spPr>
      </p:pic>
      <p:sp>
        <p:nvSpPr>
          <p:cNvPr id="61" name="Right Arrow 60">
            <a:extLst>
              <a:ext uri="{FF2B5EF4-FFF2-40B4-BE49-F238E27FC236}">
                <a16:creationId xmlns:a16="http://schemas.microsoft.com/office/drawing/2014/main" id="{CB7CF190-A3C0-B241-A4F2-3E6485D1F339}"/>
              </a:ext>
            </a:extLst>
          </p:cNvPr>
          <p:cNvSpPr/>
          <p:nvPr/>
        </p:nvSpPr>
        <p:spPr>
          <a:xfrm>
            <a:off x="3578322" y="6262389"/>
            <a:ext cx="228600" cy="166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Right Arrow 61">
            <a:extLst>
              <a:ext uri="{FF2B5EF4-FFF2-40B4-BE49-F238E27FC236}">
                <a16:creationId xmlns:a16="http://schemas.microsoft.com/office/drawing/2014/main" id="{F1CF9B70-5C0D-1245-8747-B8E439BDBFF8}"/>
              </a:ext>
            </a:extLst>
          </p:cNvPr>
          <p:cNvSpPr/>
          <p:nvPr/>
        </p:nvSpPr>
        <p:spPr>
          <a:xfrm>
            <a:off x="6244883" y="6248781"/>
            <a:ext cx="228600" cy="166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BD3169B-40FA-3148-985E-5B3950E2FC85}"/>
              </a:ext>
            </a:extLst>
          </p:cNvPr>
          <p:cNvSpPr txBox="1"/>
          <p:nvPr/>
        </p:nvSpPr>
        <p:spPr>
          <a:xfrm>
            <a:off x="152400" y="5971492"/>
            <a:ext cx="1005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latin typeface="Lora" panose="02000503000000020004" pitchFamily="2" charset="77"/>
              </a:rPr>
              <a:t>2018</a:t>
            </a:r>
          </a:p>
          <a:p>
            <a:pPr algn="ctr"/>
            <a:r>
              <a:rPr lang="it-IT" b="1" dirty="0">
                <a:latin typeface="Lora" panose="02000503000000020004" pitchFamily="2" charset="77"/>
              </a:rPr>
              <a:t>2.5 MW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62061C-BF7C-A04E-A5CF-EAC80DD11C06}"/>
              </a:ext>
            </a:extLst>
          </p:cNvPr>
          <p:cNvSpPr txBox="1"/>
          <p:nvPr/>
        </p:nvSpPr>
        <p:spPr>
          <a:xfrm>
            <a:off x="3940928" y="5976208"/>
            <a:ext cx="1012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latin typeface="Lora" panose="02000503000000020004" pitchFamily="2" charset="77"/>
              </a:rPr>
              <a:t>2019</a:t>
            </a:r>
          </a:p>
          <a:p>
            <a:pPr algn="ctr"/>
            <a:r>
              <a:rPr lang="it-IT" b="1" dirty="0">
                <a:latin typeface="Lora" panose="02000503000000020004" pitchFamily="2" charset="77"/>
              </a:rPr>
              <a:t>3.5 MW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B1433D-E384-6B42-9D31-6845996C567B}"/>
              </a:ext>
            </a:extLst>
          </p:cNvPr>
          <p:cNvSpPr txBox="1"/>
          <p:nvPr/>
        </p:nvSpPr>
        <p:spPr>
          <a:xfrm>
            <a:off x="6597566" y="5998680"/>
            <a:ext cx="1098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latin typeface="Lora" panose="02000503000000020004" pitchFamily="2" charset="77"/>
              </a:rPr>
              <a:t>2021</a:t>
            </a:r>
          </a:p>
          <a:p>
            <a:pPr algn="ctr"/>
            <a:r>
              <a:rPr lang="it-IT" b="1" dirty="0">
                <a:latin typeface="Lora" panose="02000503000000020004" pitchFamily="2" charset="77"/>
              </a:rPr>
              <a:t>~20 MW</a:t>
            </a:r>
          </a:p>
        </p:txBody>
      </p:sp>
      <p:pic>
        <p:nvPicPr>
          <p:cNvPr id="66" name="Picture 65" descr="ReconPict.gif">
            <a:extLst>
              <a:ext uri="{FF2B5EF4-FFF2-40B4-BE49-F238E27FC236}">
                <a16:creationId xmlns:a16="http://schemas.microsoft.com/office/drawing/2014/main" id="{0ED77EE2-689C-8C49-BA42-AF451E2707E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78675" y="2613777"/>
            <a:ext cx="2653198" cy="1701584"/>
          </a:xfrm>
          <a:prstGeom prst="rect">
            <a:avLst/>
          </a:prstGeom>
        </p:spPr>
      </p:pic>
      <p:pic>
        <p:nvPicPr>
          <p:cNvPr id="6" name="GifPSTra-full.mp4">
            <a:hlinkClick r:id="" action="ppaction://media"/>
            <a:extLst>
              <a:ext uri="{FF2B5EF4-FFF2-40B4-BE49-F238E27FC236}">
                <a16:creationId xmlns:a16="http://schemas.microsoft.com/office/drawing/2014/main" id="{9BA665E2-55E3-CA4A-AE1C-9DD3F788A78E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4995" y="2613775"/>
            <a:ext cx="1705039" cy="170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5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0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23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video>
              <p:cMediaNode vol="80000">
                <p:cTn id="23" repeatCount="indefinite" fill="remove" display="0">
                  <p:stCondLst>
                    <p:cond delay="indefinite"/>
                  </p:stCondLst>
                </p:cTn>
                <p:tgtEl>
                  <p:spTgt spid="60"/>
                </p:tgtEl>
              </p:cMediaNode>
            </p:video>
            <p:video>
              <p:cMediaNode vol="80000">
                <p:cTn id="24" repeatCount="indefinite" fill="remove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  <p:video>
              <p:cMediaNode vol="80000">
                <p:cTn id="25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1846358"/>
            <a:ext cx="1269975" cy="128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01" y="1845276"/>
            <a:ext cx="1790647" cy="123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2"/>
          <p:cNvSpPr txBox="1">
            <a:spLocks noChangeArrowheads="1"/>
          </p:cNvSpPr>
          <p:nvPr/>
        </p:nvSpPr>
        <p:spPr bwMode="auto">
          <a:xfrm>
            <a:off x="1752600" y="2062110"/>
            <a:ext cx="17556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 u="none" dirty="0">
                <a:latin typeface="Lora" panose="02000503000000020004" pitchFamily="2" charset="0"/>
                <a:cs typeface="Calibri"/>
              </a:rPr>
              <a:t>a hairy torus</a:t>
            </a:r>
          </a:p>
          <a:p>
            <a:r>
              <a:rPr lang="en-US" b="1" i="1" dirty="0">
                <a:latin typeface="Lora" panose="02000503000000020004" pitchFamily="2" charset="0"/>
                <a:cs typeface="Calibri"/>
              </a:rPr>
              <a:t>can be combed</a:t>
            </a:r>
            <a:r>
              <a:rPr lang="en-US" b="1" i="1" u="none" dirty="0">
                <a:latin typeface="Lora" panose="02000503000000020004" pitchFamily="2" charset="0"/>
                <a:cs typeface="Calibri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909" y="1175766"/>
            <a:ext cx="2824934" cy="5670565"/>
          </a:xfrm>
          <a:prstGeom prst="rect">
            <a:avLst/>
          </a:prstGeom>
        </p:spPr>
      </p:pic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4648200" y="2080501"/>
            <a:ext cx="17972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i="1" dirty="0">
                <a:latin typeface="Lora" panose="02000503000000020004" pitchFamily="2" charset="0"/>
                <a:cs typeface="Calibri"/>
              </a:rPr>
              <a:t>a hairy sphere </a:t>
            </a:r>
            <a:r>
              <a:rPr lang="en-US" b="1" i="1" u="none" dirty="0">
                <a:latin typeface="Lora" panose="02000503000000020004" pitchFamily="2" charset="0"/>
                <a:cs typeface="Calibri"/>
              </a:rPr>
              <a:t>cannot!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7" y="3124200"/>
            <a:ext cx="6886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ora" panose="02000503000000020004" pitchFamily="2" charset="0"/>
                <a:cs typeface="Calibri"/>
              </a:rPr>
              <a:t>One of the “</a:t>
            </a:r>
            <a:r>
              <a:rPr lang="en-US" sz="2000" b="1" i="1" dirty="0">
                <a:latin typeface="Lora" panose="02000503000000020004" pitchFamily="2" charset="0"/>
                <a:cs typeface="Calibri"/>
              </a:rPr>
              <a:t>tufts</a:t>
            </a:r>
            <a:r>
              <a:rPr lang="en-US" sz="2000" dirty="0">
                <a:latin typeface="Lora" panose="02000503000000020004" pitchFamily="2" charset="0"/>
                <a:cs typeface="Calibri"/>
              </a:rPr>
              <a:t>”  of the sphere is predominant</a:t>
            </a:r>
          </a:p>
          <a:p>
            <a:r>
              <a:rPr lang="en-US" sz="2000" b="1" dirty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华文细黑"/>
                <a:cs typeface="华文细黑"/>
              </a:rPr>
              <a:t>in expelling charged fusion products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13" y="4499556"/>
            <a:ext cx="1609589" cy="2323810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>
            <a:off x="1837508" y="4499556"/>
            <a:ext cx="3763700" cy="209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37508" y="6476999"/>
            <a:ext cx="730649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FB9D5"/>
                </a:solidFill>
                <a:latin typeface="Lora" panose="02000503000000020004" pitchFamily="2" charset="0"/>
              </a:rPr>
              <a:t>Magnetic nozzle observed in PROTO-SPHERA experiment (2015)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6150" y="685800"/>
            <a:ext cx="8723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i="1" u="none" dirty="0">
                <a:solidFill>
                  <a:srgbClr val="05508F"/>
                </a:solidFill>
                <a:latin typeface="Lora" panose="02000503000000020004" pitchFamily="2" charset="0"/>
              </a:rPr>
              <a:t>Poincare’ </a:t>
            </a:r>
            <a:r>
              <a:rPr lang="en-US" altLang="ja-JP" sz="2000" u="none" dirty="0">
                <a:solidFill>
                  <a:srgbClr val="05508F"/>
                </a:solidFill>
                <a:latin typeface="Lora" panose="02000503000000020004" pitchFamily="2" charset="0"/>
              </a:rPr>
              <a:t>“</a:t>
            </a:r>
            <a:r>
              <a:rPr lang="en-US" sz="2000" b="1" i="1" u="none" dirty="0">
                <a:solidFill>
                  <a:srgbClr val="05508F"/>
                </a:solidFill>
                <a:latin typeface="Lora" panose="02000503000000020004" pitchFamily="2" charset="0"/>
              </a:rPr>
              <a:t>Hairy-ball theorem</a:t>
            </a:r>
            <a:r>
              <a:rPr lang="en-US" altLang="ja-JP" sz="2000" b="1" i="1" u="none" dirty="0">
                <a:solidFill>
                  <a:srgbClr val="05508F"/>
                </a:solidFill>
                <a:latin typeface="Lora" panose="02000503000000020004" pitchFamily="2" charset="0"/>
              </a:rPr>
              <a:t>”</a:t>
            </a:r>
            <a:r>
              <a:rPr lang="en-US" sz="2000" b="1" i="1" u="none" dirty="0">
                <a:solidFill>
                  <a:srgbClr val="05508F"/>
                </a:solidFill>
                <a:latin typeface="Lora" panose="02000503000000020004" pitchFamily="2" charset="0"/>
              </a:rPr>
              <a:t>: no continuous field tangent to a sphere</a:t>
            </a:r>
          </a:p>
          <a:p>
            <a:r>
              <a:rPr lang="en-US" sz="2000" b="1" i="1" u="none" dirty="0">
                <a:solidFill>
                  <a:srgbClr val="05508F"/>
                </a:solidFill>
                <a:latin typeface="Lora" panose="02000503000000020004" pitchFamily="2" charset="0"/>
              </a:rPr>
              <a:t>there is at least upon </a:t>
            </a:r>
            <a:r>
              <a:rPr lang="en-US" sz="2000" b="1" i="1" u="none" dirty="0">
                <a:solidFill>
                  <a:srgbClr val="FF0000"/>
                </a:solidFill>
                <a:latin typeface="Lora" panose="02000503000000020004" pitchFamily="2" charset="0"/>
              </a:rPr>
              <a:t>one point            and</a:t>
            </a:r>
          </a:p>
          <a:p>
            <a:r>
              <a:rPr lang="en-US" sz="2000" b="1" i="1" dirty="0">
                <a:solidFill>
                  <a:srgbClr val="05508F"/>
                </a:solidFill>
                <a:latin typeface="Lora" panose="02000503000000020004" pitchFamily="2" charset="0"/>
              </a:rPr>
              <a:t>		          </a:t>
            </a:r>
            <a:r>
              <a:rPr lang="en-US" sz="2000" b="1" i="1" dirty="0">
                <a:solidFill>
                  <a:srgbClr val="FF0000"/>
                </a:solidFill>
                <a:latin typeface="Lora" panose="02000503000000020004" pitchFamily="2" charset="0"/>
              </a:rPr>
              <a:t>null or degenerate X-point</a:t>
            </a:r>
            <a:endParaRPr lang="en-US" sz="2000" u="none" dirty="0">
              <a:solidFill>
                <a:srgbClr val="FF0000"/>
              </a:solidFill>
              <a:latin typeface="Lora" panose="02000503000000020004" pitchFamily="2" charset="0"/>
            </a:endParaRP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4049197"/>
              </p:ext>
            </p:extLst>
          </p:nvPr>
        </p:nvGraphicFramePr>
        <p:xfrm>
          <a:off x="3886608" y="990600"/>
          <a:ext cx="6794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Equation" r:id="rId8" imgW="355600" imgH="177800" progId="Equation.DSMT4">
                  <p:embed/>
                </p:oleObj>
              </mc:Choice>
              <mc:Fallback>
                <p:oleObj name="Equation" r:id="rId8" imgW="355600" imgH="177800" progId="Equation.DSMT4">
                  <p:embed/>
                  <p:pic>
                    <p:nvPicPr>
                      <p:cNvPr id="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608" y="990600"/>
                        <a:ext cx="6794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669824"/>
              </p:ext>
            </p:extLst>
          </p:nvPr>
        </p:nvGraphicFramePr>
        <p:xfrm>
          <a:off x="5160962" y="990600"/>
          <a:ext cx="7826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8" name="Equation" r:id="rId10" imgW="406400" imgH="215900" progId="Equation.DSMT4">
                  <p:embed/>
                </p:oleObj>
              </mc:Choice>
              <mc:Fallback>
                <p:oleObj name="Equation" r:id="rId10" imgW="406400" imgH="215900" progId="Equation.DSMT4">
                  <p:embed/>
                  <p:pic>
                    <p:nvPicPr>
                      <p:cNvPr id="1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0962" y="990600"/>
                        <a:ext cx="78263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Arrow Connector 18"/>
          <p:cNvCxnSpPr>
            <a:cxnSpLocks/>
          </p:cNvCxnSpPr>
          <p:nvPr/>
        </p:nvCxnSpPr>
        <p:spPr>
          <a:xfrm>
            <a:off x="6726238" y="1357901"/>
            <a:ext cx="1005294" cy="4572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2">
            <a:extLst>
              <a:ext uri="{FF2B5EF4-FFF2-40B4-BE49-F238E27FC236}">
                <a16:creationId xmlns:a16="http://schemas.microsoft.com/office/drawing/2014/main" id="{4E85ECE5-E50F-084D-8653-C9F65FFAD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4" y="53583"/>
            <a:ext cx="9015046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Last Confinement Surface spherical, but Tori inside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146F43-2C78-C14D-9525-B77E0755DC4F}"/>
              </a:ext>
            </a:extLst>
          </p:cNvPr>
          <p:cNvCxnSpPr>
            <a:cxnSpLocks/>
          </p:cNvCxnSpPr>
          <p:nvPr/>
        </p:nvCxnSpPr>
        <p:spPr>
          <a:xfrm flipH="1">
            <a:off x="2667000" y="1357902"/>
            <a:ext cx="4059238" cy="1369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2">
            <a:extLst>
              <a:ext uri="{FF2B5EF4-FFF2-40B4-BE49-F238E27FC236}">
                <a16:creationId xmlns:a16="http://schemas.microsoft.com/office/drawing/2014/main" id="{4DED220C-74ED-5D47-95A3-91DF1D31A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2" y="3886200"/>
            <a:ext cx="6176816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Space-thruster forerunner?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D3EED23-B8B0-8D4E-9059-F00691FA6A6A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5400" y="3751200"/>
            <a:ext cx="1455603" cy="23944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F79310-160F-CA4B-A330-64CE2794E44B}"/>
              </a:ext>
            </a:extLst>
          </p:cNvPr>
          <p:cNvCxnSpPr>
            <a:cxnSpLocks/>
          </p:cNvCxnSpPr>
          <p:nvPr/>
        </p:nvCxnSpPr>
        <p:spPr>
          <a:xfrm flipV="1">
            <a:off x="3581400" y="5677249"/>
            <a:ext cx="2211547" cy="494951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6B64873-505F-FF4B-98DD-0202DBC9FC15}"/>
              </a:ext>
            </a:extLst>
          </p:cNvPr>
          <p:cNvCxnSpPr/>
          <p:nvPr/>
        </p:nvCxnSpPr>
        <p:spPr>
          <a:xfrm flipH="1">
            <a:off x="5833201" y="1815114"/>
            <a:ext cx="1939199" cy="2375886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714727B-EDF0-3043-A83C-80E1D4F554EA}"/>
              </a:ext>
            </a:extLst>
          </p:cNvPr>
          <p:cNvCxnSpPr>
            <a:cxnSpLocks/>
          </p:cNvCxnSpPr>
          <p:nvPr/>
        </p:nvCxnSpPr>
        <p:spPr>
          <a:xfrm flipV="1">
            <a:off x="5798676" y="5264108"/>
            <a:ext cx="1973724" cy="412531"/>
          </a:xfrm>
          <a:prstGeom prst="straightConnector1">
            <a:avLst/>
          </a:prstGeom>
          <a:ln>
            <a:solidFill>
              <a:srgbClr val="00B0F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582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CCA0AB-8F37-DA4F-A715-7DC6723F3BEB}"/>
              </a:ext>
            </a:extLst>
          </p:cNvPr>
          <p:cNvSpPr txBox="1"/>
          <p:nvPr/>
        </p:nvSpPr>
        <p:spPr>
          <a:xfrm>
            <a:off x="0" y="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Remarks</a:t>
            </a:r>
            <a:r>
              <a:rPr lang="it-IT" sz="32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The machine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does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refining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previously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achieved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to be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ground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-breaking</a:t>
            </a:r>
          </a:p>
          <a:p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Until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physics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sound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Phase-1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aims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were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achieved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&amp; tori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were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sustained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Technically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can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achieve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Phase-2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without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design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uncertainties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, with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limited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corrections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Until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these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corrections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dealt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boundary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conditions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magnetic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electrostatic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The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progress of the machine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must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follow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step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step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path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no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hazards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…no double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steps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(?)</a:t>
            </a:r>
          </a:p>
          <a:p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btw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: complete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successfully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Phase-1.5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moving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to Phase-2 PF coils &amp;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Supplies</a:t>
            </a:r>
            <a:endParaRPr lang="it-IT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Fusion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might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be 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dream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magnetic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reconnections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must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world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…&amp; must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accommodate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experiments</a:t>
            </a:r>
            <a:r>
              <a:rPr lang="it-IT" b="1" i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astrophysical</a:t>
            </a:r>
            <a:r>
              <a:rPr lang="it-IT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interest</a:t>
            </a:r>
            <a:endParaRPr lang="it-IT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reconnection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be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achieved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without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excellence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diagnostics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there’s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dream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permanent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magnets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confined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arc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discharge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ultimate fusion machine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9C8DB9-7BFB-FF49-9271-5E485EC18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828640"/>
            <a:ext cx="1196952" cy="17990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AEE65F-D5F4-544D-92F8-D20E964136FF}"/>
              </a:ext>
            </a:extLst>
          </p:cNvPr>
          <p:cNvSpPr txBox="1"/>
          <p:nvPr/>
        </p:nvSpPr>
        <p:spPr>
          <a:xfrm>
            <a:off x="1295400" y="4875074"/>
            <a:ext cx="774692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Francis Chen: An </a:t>
            </a:r>
            <a:r>
              <a:rPr lang="it-IT" sz="1200" b="1" dirty="0" err="1"/>
              <a:t>Indispensable</a:t>
            </a:r>
            <a:r>
              <a:rPr lang="it-IT" sz="1200" b="1" dirty="0"/>
              <a:t> </a:t>
            </a:r>
            <a:r>
              <a:rPr lang="it-IT" sz="1200" b="1" dirty="0" err="1"/>
              <a:t>Truth</a:t>
            </a:r>
            <a:r>
              <a:rPr lang="it-IT" sz="1200" b="1" dirty="0"/>
              <a:t>, How Fusion </a:t>
            </a:r>
            <a:r>
              <a:rPr lang="it-IT" sz="1200" b="1" dirty="0" err="1"/>
              <a:t>Power</a:t>
            </a:r>
            <a:r>
              <a:rPr lang="it-IT" sz="1200" b="1" dirty="0"/>
              <a:t> Can Save the Planet - </a:t>
            </a:r>
            <a:r>
              <a:rPr lang="it-IT" sz="1200" dirty="0" err="1"/>
              <a:t>Springer</a:t>
            </a:r>
            <a:r>
              <a:rPr lang="it-IT" sz="1200" dirty="0"/>
              <a:t> Science &amp; Business Media 2011</a:t>
            </a:r>
            <a:endParaRPr lang="it-IT" sz="1200" b="1" dirty="0"/>
          </a:p>
          <a:p>
            <a:r>
              <a:rPr lang="it-IT" sz="1200" dirty="0"/>
              <a:t>Part II - 10 </a:t>
            </a:r>
            <a:r>
              <a:rPr lang="it-IT" sz="1200" b="1" dirty="0"/>
              <a:t>Fusion </a:t>
            </a:r>
            <a:r>
              <a:rPr lang="it-IT" sz="1200" b="1" dirty="0" err="1"/>
              <a:t>Concepts</a:t>
            </a:r>
            <a:r>
              <a:rPr lang="it-IT" sz="1200" b="1" dirty="0"/>
              <a:t> for the future </a:t>
            </a:r>
            <a:r>
              <a:rPr lang="it-IT" sz="1200" dirty="0"/>
              <a:t>- </a:t>
            </a:r>
            <a:r>
              <a:rPr lang="it-IT" sz="1200" b="1" dirty="0"/>
              <a:t>Ultimate Fusion </a:t>
            </a:r>
            <a:r>
              <a:rPr lang="it-IT" sz="1200" dirty="0"/>
              <a:t>pag. 413 …the </a:t>
            </a:r>
            <a:r>
              <a:rPr lang="it-IT" sz="1200" dirty="0" err="1"/>
              <a:t>very</a:t>
            </a:r>
            <a:r>
              <a:rPr lang="it-IT" sz="1200" dirty="0"/>
              <a:t> end of the book</a:t>
            </a:r>
          </a:p>
          <a:p>
            <a:endParaRPr lang="it-IT" sz="1200" dirty="0"/>
          </a:p>
          <a:p>
            <a:r>
              <a:rPr lang="it-IT" sz="1200" i="1" dirty="0" err="1"/>
              <a:t>One</a:t>
            </a:r>
            <a:r>
              <a:rPr lang="it-IT" sz="1200" i="1" dirty="0"/>
              <a:t> </a:t>
            </a:r>
            <a:r>
              <a:rPr lang="it-IT" sz="1200" i="1" dirty="0" err="1"/>
              <a:t>hundred</a:t>
            </a:r>
            <a:r>
              <a:rPr lang="it-IT" sz="1200" i="1" dirty="0"/>
              <a:t> </a:t>
            </a:r>
            <a:r>
              <a:rPr lang="it-IT" sz="1200" i="1" dirty="0" err="1"/>
              <a:t>years</a:t>
            </a:r>
            <a:r>
              <a:rPr lang="it-IT" sz="1200" i="1" dirty="0"/>
              <a:t> from </a:t>
            </a:r>
            <a:r>
              <a:rPr lang="it-IT" sz="1200" i="1" dirty="0" err="1"/>
              <a:t>now</a:t>
            </a:r>
            <a:r>
              <a:rPr lang="it-IT" sz="1200" i="1" dirty="0"/>
              <a:t>, </a:t>
            </a:r>
            <a:r>
              <a:rPr lang="it-IT" sz="1200" i="1" dirty="0" err="1"/>
              <a:t>what</a:t>
            </a:r>
            <a:r>
              <a:rPr lang="it-IT" sz="1200" i="1" dirty="0"/>
              <a:t> </a:t>
            </a:r>
            <a:r>
              <a:rPr lang="it-IT" sz="1200" i="1" dirty="0" err="1"/>
              <a:t>will</a:t>
            </a:r>
            <a:r>
              <a:rPr lang="it-IT" sz="1200" i="1" dirty="0"/>
              <a:t> a fusion </a:t>
            </a:r>
            <a:r>
              <a:rPr lang="it-IT" sz="1200" i="1" dirty="0" err="1"/>
              <a:t>reactor</a:t>
            </a:r>
            <a:r>
              <a:rPr lang="it-IT" sz="1200" i="1" dirty="0"/>
              <a:t> look </a:t>
            </a:r>
            <a:r>
              <a:rPr lang="it-IT" sz="1200" i="1" dirty="0" err="1"/>
              <a:t>like</a:t>
            </a:r>
            <a:r>
              <a:rPr lang="it-IT" sz="1200" i="1" dirty="0"/>
              <a:t>? </a:t>
            </a:r>
          </a:p>
          <a:p>
            <a:r>
              <a:rPr lang="it-IT" sz="1200" i="1" dirty="0" err="1"/>
              <a:t>They</a:t>
            </a:r>
            <a:r>
              <a:rPr lang="it-IT" sz="1200" i="1" dirty="0"/>
              <a:t> </a:t>
            </a:r>
            <a:r>
              <a:rPr lang="it-IT" sz="1200" i="1" dirty="0" err="1"/>
              <a:t>may</a:t>
            </a:r>
            <a:r>
              <a:rPr lang="it-IT" sz="1200" i="1" dirty="0"/>
              <a:t> look </a:t>
            </a:r>
            <a:r>
              <a:rPr lang="it-IT" sz="1200" i="1" dirty="0" err="1"/>
              <a:t>like</a:t>
            </a:r>
            <a:r>
              <a:rPr lang="it-IT" sz="1200" i="1" dirty="0"/>
              <a:t> </a:t>
            </a:r>
            <a:r>
              <a:rPr lang="it-IT" sz="1200" i="1" dirty="0" err="1"/>
              <a:t>those</a:t>
            </a:r>
            <a:r>
              <a:rPr lang="it-IT" sz="1200" i="1" dirty="0"/>
              <a:t> of the </a:t>
            </a:r>
            <a:r>
              <a:rPr lang="it-IT" sz="1200" i="1" dirty="0" err="1"/>
              <a:t>Chandrasekhar</a:t>
            </a:r>
            <a:r>
              <a:rPr lang="it-IT" sz="1200" i="1" dirty="0"/>
              <a:t>–Kendall–</a:t>
            </a:r>
            <a:r>
              <a:rPr lang="it-IT" sz="1200" i="1" dirty="0" err="1"/>
              <a:t>Furth</a:t>
            </a:r>
            <a:r>
              <a:rPr lang="it-IT" sz="1200" i="1" dirty="0"/>
              <a:t> force-free </a:t>
            </a:r>
            <a:r>
              <a:rPr lang="it-IT" sz="1200" i="1" dirty="0" err="1"/>
              <a:t>configuration</a:t>
            </a:r>
            <a:r>
              <a:rPr lang="it-IT" sz="1200" i="1" dirty="0"/>
              <a:t> </a:t>
            </a:r>
            <a:r>
              <a:rPr lang="it-IT" sz="1200" i="1" dirty="0" err="1"/>
              <a:t>shown</a:t>
            </a:r>
            <a:r>
              <a:rPr lang="it-IT" sz="1200" i="1" dirty="0"/>
              <a:t> in Fig. 10.56.</a:t>
            </a:r>
          </a:p>
          <a:p>
            <a:r>
              <a:rPr lang="it-IT" sz="1200" i="1" dirty="0"/>
              <a:t>The </a:t>
            </a:r>
            <a:r>
              <a:rPr lang="it-IT" sz="1200" i="1" dirty="0" err="1"/>
              <a:t>exterior</a:t>
            </a:r>
            <a:r>
              <a:rPr lang="it-IT" sz="1200" i="1" dirty="0"/>
              <a:t> </a:t>
            </a:r>
            <a:r>
              <a:rPr lang="it-IT" sz="1200" i="1" dirty="0" err="1"/>
              <a:t>regions</a:t>
            </a:r>
            <a:r>
              <a:rPr lang="it-IT" sz="1200" i="1" dirty="0"/>
              <a:t> </a:t>
            </a:r>
            <a:r>
              <a:rPr lang="it-IT" sz="1200" i="1" dirty="0" err="1"/>
              <a:t>above</a:t>
            </a:r>
            <a:r>
              <a:rPr lang="it-IT" sz="1200" i="1" dirty="0"/>
              <a:t> and </a:t>
            </a:r>
            <a:r>
              <a:rPr lang="it-IT" sz="1200" i="1" dirty="0" err="1"/>
              <a:t>below</a:t>
            </a:r>
            <a:r>
              <a:rPr lang="it-IT" sz="1200" i="1" dirty="0"/>
              <a:t> the </a:t>
            </a:r>
            <a:r>
              <a:rPr lang="it-IT" sz="1200" i="1" dirty="0" err="1"/>
              <a:t>divertor</a:t>
            </a:r>
            <a:r>
              <a:rPr lang="it-IT" sz="1200" i="1" dirty="0"/>
              <a:t> </a:t>
            </a:r>
            <a:r>
              <a:rPr lang="it-IT" sz="1200" i="1" dirty="0" err="1"/>
              <a:t>necks</a:t>
            </a:r>
            <a:r>
              <a:rPr lang="it-IT" sz="1200" i="1" dirty="0"/>
              <a:t> can be </a:t>
            </a:r>
            <a:r>
              <a:rPr lang="it-IT" sz="1200" i="1" dirty="0" err="1"/>
              <a:t>expanded</a:t>
            </a:r>
            <a:r>
              <a:rPr lang="it-IT" sz="1200" i="1" dirty="0"/>
              <a:t> </a:t>
            </a:r>
            <a:r>
              <a:rPr lang="it-IT" sz="1200" i="1" dirty="0" err="1"/>
              <a:t>like</a:t>
            </a:r>
            <a:r>
              <a:rPr lang="it-IT" sz="1200" i="1" dirty="0"/>
              <a:t> </a:t>
            </a:r>
            <a:r>
              <a:rPr lang="it-IT" sz="1200" i="1" dirty="0" err="1"/>
              <a:t>those</a:t>
            </a:r>
            <a:r>
              <a:rPr lang="it-IT" sz="1200" i="1" dirty="0"/>
              <a:t> of an </a:t>
            </a:r>
            <a:r>
              <a:rPr lang="it-IT" sz="1200" i="1" dirty="0" err="1"/>
              <a:t>axisymmetric</a:t>
            </a:r>
            <a:r>
              <a:rPr lang="it-IT" sz="1200" i="1" dirty="0"/>
              <a:t> </a:t>
            </a:r>
            <a:r>
              <a:rPr lang="it-IT" sz="1200" i="1" dirty="0" err="1"/>
              <a:t>mirror</a:t>
            </a:r>
            <a:r>
              <a:rPr lang="it-IT" sz="1200" i="1" dirty="0"/>
              <a:t>.</a:t>
            </a:r>
          </a:p>
          <a:p>
            <a:r>
              <a:rPr lang="it-IT" sz="1200" i="1" dirty="0"/>
              <a:t>High-</a:t>
            </a:r>
            <a:r>
              <a:rPr lang="it-IT" sz="1200" i="1" dirty="0" err="1"/>
              <a:t>energy</a:t>
            </a:r>
            <a:r>
              <a:rPr lang="it-IT" sz="1200" i="1" dirty="0"/>
              <a:t> </a:t>
            </a:r>
            <a:r>
              <a:rPr lang="it-IT" sz="1200" i="1" dirty="0" err="1"/>
              <a:t>alpha</a:t>
            </a:r>
            <a:r>
              <a:rPr lang="it-IT" sz="1200" i="1" dirty="0"/>
              <a:t> </a:t>
            </a:r>
            <a:r>
              <a:rPr lang="it-IT" sz="1200" i="1" dirty="0" err="1"/>
              <a:t>particles</a:t>
            </a:r>
            <a:r>
              <a:rPr lang="it-IT" sz="1200" i="1" dirty="0"/>
              <a:t> </a:t>
            </a:r>
            <a:r>
              <a:rPr lang="it-IT" sz="1200" i="1" dirty="0" err="1"/>
              <a:t>leaving</a:t>
            </a:r>
            <a:r>
              <a:rPr lang="it-IT" sz="1200" i="1" dirty="0"/>
              <a:t> the </a:t>
            </a:r>
            <a:r>
              <a:rPr lang="it-IT" sz="1200" i="1" dirty="0" err="1"/>
              <a:t>divertors</a:t>
            </a:r>
            <a:r>
              <a:rPr lang="it-IT" sz="1200" i="1" dirty="0"/>
              <a:t> can be </a:t>
            </a:r>
            <a:r>
              <a:rPr lang="it-IT" sz="1200" i="1" dirty="0" err="1"/>
              <a:t>channeled</a:t>
            </a:r>
            <a:r>
              <a:rPr lang="it-IT" sz="1200" i="1" dirty="0"/>
              <a:t> </a:t>
            </a:r>
            <a:r>
              <a:rPr lang="it-IT" sz="1200" i="1" dirty="0" err="1"/>
              <a:t>into</a:t>
            </a:r>
            <a:r>
              <a:rPr lang="it-IT" sz="1200" i="1" dirty="0"/>
              <a:t> </a:t>
            </a:r>
            <a:r>
              <a:rPr lang="it-IT" sz="1200" i="1" dirty="0" err="1"/>
              <a:t>direct</a:t>
            </a:r>
            <a:r>
              <a:rPr lang="it-IT" sz="1200" i="1" dirty="0"/>
              <a:t> </a:t>
            </a:r>
            <a:r>
              <a:rPr lang="it-IT" sz="1200" i="1" dirty="0" err="1"/>
              <a:t>converters</a:t>
            </a:r>
            <a:r>
              <a:rPr lang="it-IT" sz="1200" i="1" dirty="0"/>
              <a:t> to generate high-</a:t>
            </a:r>
            <a:r>
              <a:rPr lang="it-IT" sz="1200" i="1" dirty="0" err="1"/>
              <a:t>voltage</a:t>
            </a:r>
            <a:r>
              <a:rPr lang="it-IT" sz="1200" i="1" dirty="0"/>
              <a:t> </a:t>
            </a:r>
          </a:p>
          <a:p>
            <a:r>
              <a:rPr lang="it-IT" sz="1200" i="1" dirty="0"/>
              <a:t>DC </a:t>
            </a:r>
            <a:r>
              <a:rPr lang="it-IT" sz="1200" i="1" dirty="0" err="1"/>
              <a:t>directly</a:t>
            </a:r>
            <a:r>
              <a:rPr lang="it-IT" sz="1200" i="1" dirty="0"/>
              <a:t>. The </a:t>
            </a:r>
            <a:r>
              <a:rPr lang="it-IT" sz="1200" i="1" dirty="0" err="1"/>
              <a:t>central</a:t>
            </a:r>
            <a:r>
              <a:rPr lang="it-IT" sz="1200" i="1" dirty="0"/>
              <a:t> core can be </a:t>
            </a:r>
            <a:r>
              <a:rPr lang="it-IT" sz="1200" i="1" dirty="0" err="1"/>
              <a:t>slid</a:t>
            </a:r>
            <a:r>
              <a:rPr lang="it-IT" sz="1200" i="1" dirty="0"/>
              <a:t> up or down </a:t>
            </a:r>
            <a:r>
              <a:rPr lang="it-IT" sz="1200" i="1" dirty="0" err="1"/>
              <a:t>continuously</a:t>
            </a:r>
            <a:r>
              <a:rPr lang="it-IT" sz="1200" i="1" dirty="0"/>
              <a:t> to be </a:t>
            </a:r>
            <a:r>
              <a:rPr lang="it-IT" sz="1200" i="1" dirty="0" err="1"/>
              <a:t>refreshed</a:t>
            </a:r>
            <a:r>
              <a:rPr lang="it-IT" sz="1200" i="1" dirty="0"/>
              <a:t> </a:t>
            </a:r>
            <a:r>
              <a:rPr lang="it-IT" sz="1200" i="1" dirty="0" err="1"/>
              <a:t>without</a:t>
            </a:r>
            <a:r>
              <a:rPr lang="it-IT" sz="1200" i="1" dirty="0"/>
              <a:t> a </a:t>
            </a:r>
            <a:r>
              <a:rPr lang="it-IT" sz="1200" i="1" dirty="0" err="1"/>
              <a:t>shutdown</a:t>
            </a:r>
            <a:r>
              <a:rPr lang="it-IT" sz="1200" i="1" dirty="0"/>
              <a:t>.</a:t>
            </a:r>
          </a:p>
          <a:p>
            <a:r>
              <a:rPr lang="it-IT" sz="1200" i="1" dirty="0" err="1"/>
              <a:t>This</a:t>
            </a:r>
            <a:r>
              <a:rPr lang="it-IT" sz="1200" i="1" dirty="0"/>
              <a:t> </a:t>
            </a:r>
            <a:r>
              <a:rPr lang="it-IT" sz="1200" i="1" dirty="0" err="1"/>
              <a:t>is</a:t>
            </a:r>
            <a:r>
              <a:rPr lang="it-IT" sz="1200" i="1" dirty="0"/>
              <a:t> a </a:t>
            </a:r>
            <a:r>
              <a:rPr lang="it-IT" sz="1200" i="1" dirty="0" err="1"/>
              <a:t>dream</a:t>
            </a:r>
            <a:r>
              <a:rPr lang="it-IT" sz="1200" i="1" dirty="0"/>
              <a:t>, </a:t>
            </a:r>
            <a:r>
              <a:rPr lang="it-IT" sz="1200" i="1" dirty="0" err="1"/>
              <a:t>but</a:t>
            </a:r>
            <a:r>
              <a:rPr lang="it-IT" sz="1200" i="1" dirty="0"/>
              <a:t> </a:t>
            </a:r>
            <a:r>
              <a:rPr lang="it-IT" sz="1200" i="1" dirty="0" err="1"/>
              <a:t>we</a:t>
            </a:r>
            <a:r>
              <a:rPr lang="it-IT" sz="1200" i="1" dirty="0"/>
              <a:t> can </a:t>
            </a:r>
            <a:r>
              <a:rPr lang="it-IT" sz="1200" i="1" dirty="0" err="1"/>
              <a:t>hope</a:t>
            </a:r>
            <a:endParaRPr lang="it-IT" sz="1200" i="1" dirty="0"/>
          </a:p>
        </p:txBody>
      </p:sp>
    </p:spTree>
    <p:extLst>
      <p:ext uri="{BB962C8B-B14F-4D97-AF65-F5344CB8AC3E}">
        <p14:creationId xmlns:p14="http://schemas.microsoft.com/office/powerpoint/2010/main" val="2287091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398DAF1D-2FDD-3749-986D-F2FDF34E8E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162"/>
            <a:ext cx="3657600" cy="11028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A1516A-D604-3C4F-BDC9-2B41F36DF0C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6855" y="660955"/>
            <a:ext cx="1959145" cy="15104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E484B-317C-144D-AF34-8460594EF9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013213"/>
            <a:ext cx="3169798" cy="180618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" name="GiFTok.gif">
            <a:hlinkClick r:id="" action="ppaction://media"/>
            <a:extLst>
              <a:ext uri="{FF2B5EF4-FFF2-40B4-BE49-F238E27FC236}">
                <a16:creationId xmlns:a16="http://schemas.microsoft.com/office/drawing/2014/main" id="{266321A0-7A3E-FF45-8622-463DCB599D8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>
                  <p14:bmkLst>
                    <p14:bmk name="Bookmark 1" time="2255.7987"/>
                  </p14:bmkLst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41283" y="4592565"/>
            <a:ext cx="1202717" cy="22654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33F5C02-6E0C-A044-994A-29FB0EDA1698}"/>
              </a:ext>
            </a:extLst>
          </p:cNvPr>
          <p:cNvSpPr/>
          <p:nvPr/>
        </p:nvSpPr>
        <p:spPr>
          <a:xfrm>
            <a:off x="3581400" y="5029200"/>
            <a:ext cx="40398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Plasma current induced by</a:t>
            </a:r>
          </a:p>
          <a:p>
            <a:pPr algn="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time-varying solenoid current: </a:t>
            </a:r>
          </a:p>
          <a:p>
            <a:pPr algn="r"/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flux enters from edge</a:t>
            </a:r>
          </a:p>
          <a:p>
            <a:pPr algn="r"/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plasma resistivity dissipates 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6E5F5A-4F59-A04B-BC74-FFDD66656FA6}"/>
              </a:ext>
            </a:extLst>
          </p:cNvPr>
          <p:cNvSpPr/>
          <p:nvPr/>
        </p:nvSpPr>
        <p:spPr>
          <a:xfrm>
            <a:off x="0" y="2170093"/>
            <a:ext cx="244195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but toroidal magnet</a:t>
            </a:r>
          </a:p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…alone not enough…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drift of particles!</a:t>
            </a:r>
            <a:endParaRPr lang="it-IT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3BBCE3-4F08-3448-9813-31B91B892600}"/>
              </a:ext>
            </a:extLst>
          </p:cNvPr>
          <p:cNvSpPr/>
          <p:nvPr/>
        </p:nvSpPr>
        <p:spPr>
          <a:xfrm>
            <a:off x="7219761" y="3657600"/>
            <a:ext cx="11860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Tokamak</a:t>
            </a:r>
          </a:p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central </a:t>
            </a:r>
          </a:p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solenoid</a:t>
            </a:r>
            <a:endParaRPr lang="it-IT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493C05-FCDC-C045-992E-3AABECEEFD52}"/>
              </a:ext>
            </a:extLst>
          </p:cNvPr>
          <p:cNvSpPr/>
          <p:nvPr/>
        </p:nvSpPr>
        <p:spPr>
          <a:xfrm>
            <a:off x="76199" y="4191000"/>
            <a:ext cx="7106344" cy="80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the magnetic field winds in the poloidal direction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over the </a:t>
            </a:r>
            <a:r>
              <a:rPr lang="en-US" sz="2000" b="1" dirty="0">
                <a:solidFill>
                  <a:srgbClr val="DF6A4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magnetic surfaces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to contrasts the drift of particles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978E26-285C-7A49-92F0-3FD548DB2112}"/>
              </a:ext>
            </a:extLst>
          </p:cNvPr>
          <p:cNvSpPr/>
          <p:nvPr/>
        </p:nvSpPr>
        <p:spPr>
          <a:xfrm>
            <a:off x="2124450" y="0"/>
            <a:ext cx="7019550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First Magnetic Confinement basic tool</a:t>
            </a:r>
          </a:p>
          <a:p>
            <a:pPr>
              <a:defRPr/>
            </a:pPr>
            <a:r>
              <a:rPr lang="en-US" sz="2800" b="1" u="sng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a toroidal field</a:t>
            </a: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B</a:t>
            </a:r>
            <a:r>
              <a:rPr lang="en-US" sz="2800" b="1" baseline="-25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tor</a:t>
            </a:r>
            <a:endParaRPr lang="en-US" sz="28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  <a:ea typeface="ＭＳ Ｐゴシック" pitchFamily="34" charset="-128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A5A7E62-5ACA-5D42-8363-3706ADFE0E31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21222" y="634319"/>
            <a:ext cx="3222778" cy="260482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4E4872D-D0D5-0C4D-9346-BF468A9DC2FC}"/>
              </a:ext>
            </a:extLst>
          </p:cNvPr>
          <p:cNvSpPr/>
          <p:nvPr/>
        </p:nvSpPr>
        <p:spPr>
          <a:xfrm>
            <a:off x="31706" y="3200400"/>
            <a:ext cx="7150837" cy="10034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Second Magnetic Confinement basic tool</a:t>
            </a:r>
          </a:p>
          <a:p>
            <a:pPr lvl="0">
              <a:lnSpc>
                <a:spcPct val="120000"/>
              </a:lnSpc>
            </a:pPr>
            <a:r>
              <a:rPr lang="en-US" sz="2800" b="1" u="sng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a toroidal current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I</a:t>
            </a:r>
            <a:r>
              <a:rPr lang="en-US" sz="2800" b="1" baseline="-25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tor</a:t>
            </a:r>
            <a:endParaRPr lang="en-US" sz="20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  <a:ea typeface="ＭＳ Ｐゴシック" pitchFamily="34" charset="-128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DADA352-0026-4C46-8D14-C5148DD52C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30" y="4592565"/>
            <a:ext cx="409570" cy="2265435"/>
          </a:xfrm>
          <a:prstGeom prst="rect">
            <a:avLst/>
          </a:prstGeom>
          <a:solidFill>
            <a:srgbClr val="CD9F76"/>
          </a:solidFill>
          <a:ln>
            <a:noFill/>
          </a:ln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C29DF24-B6E0-1342-9E45-4051C5EDFF08}"/>
              </a:ext>
            </a:extLst>
          </p:cNvPr>
          <p:cNvSpPr/>
          <p:nvPr/>
        </p:nvSpPr>
        <p:spPr>
          <a:xfrm rot="3115833">
            <a:off x="7699455" y="2866398"/>
            <a:ext cx="927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sz="1200" b="1" dirty="0">
                <a:solidFill>
                  <a:srgbClr val="B33F40"/>
                </a:solidFill>
                <a:latin typeface="Calibri" pitchFamily="-107" charset="0"/>
              </a:rPr>
              <a:t> increases</a:t>
            </a:r>
            <a:endParaRPr lang="en-US" sz="1200" b="1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50833CC-F822-5C4B-BCE1-C31DB24CD38E}"/>
              </a:ext>
            </a:extLst>
          </p:cNvPr>
          <p:cNvCxnSpPr>
            <a:cxnSpLocks/>
          </p:cNvCxnSpPr>
          <p:nvPr/>
        </p:nvCxnSpPr>
        <p:spPr>
          <a:xfrm flipH="1" flipV="1">
            <a:off x="7726676" y="2687296"/>
            <a:ext cx="536349" cy="66550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urved Up Arrow 30">
            <a:extLst>
              <a:ext uri="{FF2B5EF4-FFF2-40B4-BE49-F238E27FC236}">
                <a16:creationId xmlns:a16="http://schemas.microsoft.com/office/drawing/2014/main" id="{57636584-76BC-964F-A2D0-10E36D01F298}"/>
              </a:ext>
            </a:extLst>
          </p:cNvPr>
          <p:cNvSpPr/>
          <p:nvPr/>
        </p:nvSpPr>
        <p:spPr>
          <a:xfrm>
            <a:off x="228600" y="5517235"/>
            <a:ext cx="2355061" cy="350165"/>
          </a:xfrm>
          <a:prstGeom prst="curvedUpArrow">
            <a:avLst/>
          </a:prstGeom>
          <a:solidFill>
            <a:srgbClr val="EE2E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765B-8722-D843-8366-0B0617FA69DE}"/>
              </a:ext>
            </a:extLst>
          </p:cNvPr>
          <p:cNvSpPr/>
          <p:nvPr/>
        </p:nvSpPr>
        <p:spPr>
          <a:xfrm>
            <a:off x="2362200" y="5562600"/>
            <a:ext cx="53340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b="1" dirty="0" err="1">
                <a:ln>
                  <a:solidFill>
                    <a:schemeClr val="bg1"/>
                  </a:solidFill>
                </a:ln>
                <a:solidFill>
                  <a:srgbClr val="EE2E96"/>
                </a:solidFill>
                <a:latin typeface="Lora" panose="02000503000000020004" pitchFamily="2" charset="77"/>
              </a:rPr>
              <a:t>I</a:t>
            </a:r>
            <a:r>
              <a:rPr lang="it-IT" sz="2000" b="1" baseline="-25000" dirty="0" err="1">
                <a:ln>
                  <a:solidFill>
                    <a:schemeClr val="bg1"/>
                  </a:solidFill>
                </a:ln>
                <a:solidFill>
                  <a:srgbClr val="EE2E96"/>
                </a:solidFill>
                <a:latin typeface="Lora" panose="02000503000000020004" pitchFamily="2" charset="77"/>
              </a:rPr>
              <a:t>tor</a:t>
            </a:r>
            <a:endParaRPr lang="it-IT" sz="2000" baseline="-25000" dirty="0">
              <a:ln>
                <a:solidFill>
                  <a:schemeClr val="bg1"/>
                </a:solidFill>
              </a:ln>
              <a:solidFill>
                <a:srgbClr val="EE2E96"/>
              </a:solidFill>
            </a:endParaRPr>
          </a:p>
        </p:txBody>
      </p:sp>
      <p:sp>
        <p:nvSpPr>
          <p:cNvPr id="9" name="Curved Right Arrow 8">
            <a:extLst>
              <a:ext uri="{FF2B5EF4-FFF2-40B4-BE49-F238E27FC236}">
                <a16:creationId xmlns:a16="http://schemas.microsoft.com/office/drawing/2014/main" id="{D79CC80A-6C60-CD44-8454-2E76F0A8532D}"/>
              </a:ext>
            </a:extLst>
          </p:cNvPr>
          <p:cNvSpPr/>
          <p:nvPr/>
        </p:nvSpPr>
        <p:spPr>
          <a:xfrm>
            <a:off x="3314700" y="1750645"/>
            <a:ext cx="533400" cy="577231"/>
          </a:xfrm>
          <a:prstGeom prst="curvedRightArrow">
            <a:avLst>
              <a:gd name="adj1" fmla="val 11920"/>
              <a:gd name="adj2" fmla="val 30388"/>
              <a:gd name="adj3" fmla="val 34654"/>
            </a:avLst>
          </a:prstGeom>
          <a:ln w="12700"/>
          <a:effectLst>
            <a:glow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4E4F43-5658-464D-A874-486CA0516AB9}"/>
              </a:ext>
            </a:extLst>
          </p:cNvPr>
          <p:cNvSpPr/>
          <p:nvPr/>
        </p:nvSpPr>
        <p:spPr>
          <a:xfrm>
            <a:off x="3489436" y="1791140"/>
            <a:ext cx="625364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sz="1600" b="1" dirty="0" err="1">
                <a:ln w="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Lora" panose="02000503000000020004" pitchFamily="2" charset="77"/>
              </a:rPr>
              <a:t>B</a:t>
            </a:r>
            <a:r>
              <a:rPr lang="it-IT" sz="1600" b="1" baseline="-25000" dirty="0" err="1">
                <a:ln w="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Lora" panose="02000503000000020004" pitchFamily="2" charset="77"/>
              </a:rPr>
              <a:t>tor</a:t>
            </a:r>
            <a:endParaRPr lang="it-IT" sz="1600" baseline="-25000" dirty="0">
              <a:ln w="0"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4" name="Curved Right Arrow 33">
            <a:extLst>
              <a:ext uri="{FF2B5EF4-FFF2-40B4-BE49-F238E27FC236}">
                <a16:creationId xmlns:a16="http://schemas.microsoft.com/office/drawing/2014/main" id="{61DFF7B3-0CBB-7840-88D5-56536D2CD65B}"/>
              </a:ext>
            </a:extLst>
          </p:cNvPr>
          <p:cNvSpPr/>
          <p:nvPr/>
        </p:nvSpPr>
        <p:spPr>
          <a:xfrm rot="10800000">
            <a:off x="7924800" y="1481480"/>
            <a:ext cx="533400" cy="577231"/>
          </a:xfrm>
          <a:prstGeom prst="curvedRightArrow">
            <a:avLst>
              <a:gd name="adj1" fmla="val 11920"/>
              <a:gd name="adj2" fmla="val 30388"/>
              <a:gd name="adj3" fmla="val 34654"/>
            </a:avLst>
          </a:prstGeom>
          <a:ln w="12700"/>
          <a:effectLst>
            <a:glow rad="127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A441E1C-4311-DB4D-AE9F-7B951F94DFA0}"/>
              </a:ext>
            </a:extLst>
          </p:cNvPr>
          <p:cNvSpPr/>
          <p:nvPr/>
        </p:nvSpPr>
        <p:spPr>
          <a:xfrm>
            <a:off x="7909036" y="1600200"/>
            <a:ext cx="625364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sz="1600" b="1" dirty="0" err="1">
                <a:ln w="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Lora" panose="02000503000000020004" pitchFamily="2" charset="77"/>
              </a:rPr>
              <a:t>B</a:t>
            </a:r>
            <a:r>
              <a:rPr lang="it-IT" sz="1600" b="1" baseline="-25000" dirty="0" err="1">
                <a:ln w="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Lora" panose="02000503000000020004" pitchFamily="2" charset="77"/>
              </a:rPr>
              <a:t>tor</a:t>
            </a:r>
            <a:endParaRPr lang="it-IT" sz="1600" baseline="-25000" dirty="0">
              <a:ln w="0"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2B3875-6773-C348-AE77-A82442B1DCC7}"/>
              </a:ext>
            </a:extLst>
          </p:cNvPr>
          <p:cNvSpPr txBox="1"/>
          <p:nvPr/>
        </p:nvSpPr>
        <p:spPr>
          <a:xfrm>
            <a:off x="292172" y="0"/>
            <a:ext cx="1638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i="1" dirty="0" err="1">
                <a:latin typeface="Lora" panose="02000503000000020004" pitchFamily="2" charset="77"/>
              </a:rPr>
              <a:t>Axisymmetric</a:t>
            </a:r>
            <a:endParaRPr lang="it-IT" i="1" dirty="0">
              <a:latin typeface="Lora" panose="02000503000000020004" pitchFamily="2" charset="77"/>
            </a:endParaRPr>
          </a:p>
          <a:p>
            <a:pPr algn="ctr"/>
            <a:r>
              <a:rPr lang="it-IT" i="1" dirty="0" err="1">
                <a:latin typeface="Lora" panose="02000503000000020004" pitchFamily="2" charset="77"/>
              </a:rPr>
              <a:t>confinement</a:t>
            </a:r>
            <a:endParaRPr lang="it-IT" i="1" dirty="0">
              <a:latin typeface="Lora" panose="02000503000000020004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6DFA1F-B4C3-8F44-9D77-BBB956DD680C}"/>
              </a:ext>
            </a:extLst>
          </p:cNvPr>
          <p:cNvSpPr txBox="1"/>
          <p:nvPr/>
        </p:nvSpPr>
        <p:spPr>
          <a:xfrm>
            <a:off x="15853" y="6211669"/>
            <a:ext cx="46570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>
                <a:latin typeface="Lora" panose="02000503000000020004" pitchFamily="2" charset="77"/>
              </a:rPr>
              <a:t>Equilibrium 	            relation</a:t>
            </a:r>
          </a:p>
          <a:p>
            <a:r>
              <a:rPr lang="it-IT" b="1" i="1" dirty="0" err="1">
                <a:latin typeface="Lora" panose="02000503000000020004" pitchFamily="2" charset="77"/>
              </a:rPr>
              <a:t>creates</a:t>
            </a:r>
            <a:r>
              <a:rPr lang="it-IT" b="1" i="1" dirty="0">
                <a:latin typeface="Lora" panose="02000503000000020004" pitchFamily="2" charset="77"/>
              </a:rPr>
              <a:t> </a:t>
            </a:r>
            <a:r>
              <a:rPr lang="it-IT" b="1" i="1" dirty="0" err="1">
                <a:solidFill>
                  <a:srgbClr val="DF6A41"/>
                </a:solidFill>
                <a:latin typeface="Lora" panose="02000503000000020004" pitchFamily="2" charset="77"/>
              </a:rPr>
              <a:t>magnetic</a:t>
            </a:r>
            <a:r>
              <a:rPr lang="it-IT" b="1" i="1" dirty="0">
                <a:solidFill>
                  <a:srgbClr val="DF6A41"/>
                </a:solidFill>
                <a:latin typeface="Lora" panose="02000503000000020004" pitchFamily="2" charset="77"/>
              </a:rPr>
              <a:t> </a:t>
            </a:r>
            <a:r>
              <a:rPr lang="it-IT" b="1" i="1" dirty="0" err="1">
                <a:solidFill>
                  <a:srgbClr val="DF6A41"/>
                </a:solidFill>
                <a:latin typeface="Lora" panose="02000503000000020004" pitchFamily="2" charset="77"/>
              </a:rPr>
              <a:t>surfaces</a:t>
            </a:r>
            <a:r>
              <a:rPr lang="it-IT" b="1" i="1" dirty="0">
                <a:solidFill>
                  <a:srgbClr val="DF6A41"/>
                </a:solidFill>
                <a:latin typeface="Lora" panose="02000503000000020004" pitchFamily="2" charset="77"/>
              </a:rPr>
              <a:t> </a:t>
            </a:r>
            <a:r>
              <a:rPr lang="it-IT" b="1" i="1" dirty="0">
                <a:latin typeface="Lora" panose="02000503000000020004" pitchFamily="2" charset="77"/>
              </a:rPr>
              <a:t>in </a:t>
            </a:r>
            <a:r>
              <a:rPr lang="it-IT" b="1" i="1" dirty="0" err="1">
                <a:latin typeface="Lora" panose="02000503000000020004" pitchFamily="2" charset="77"/>
              </a:rPr>
              <a:t>axisymmetry</a:t>
            </a:r>
            <a:endParaRPr lang="it-IT" b="1" i="1" dirty="0">
              <a:solidFill>
                <a:srgbClr val="DF6A41"/>
              </a:solidFill>
              <a:latin typeface="Lora" panose="02000503000000020004" pitchFamily="2" charset="77"/>
            </a:endParaRPr>
          </a:p>
        </p:txBody>
      </p:sp>
      <p:graphicFrame>
        <p:nvGraphicFramePr>
          <p:cNvPr id="37" name="Object 2">
            <a:extLst>
              <a:ext uri="{FF2B5EF4-FFF2-40B4-BE49-F238E27FC236}">
                <a16:creationId xmlns:a16="http://schemas.microsoft.com/office/drawing/2014/main" id="{F56BFFE0-1969-2647-B0CA-615D7CA63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067830"/>
              </p:ext>
            </p:extLst>
          </p:nvPr>
        </p:nvGraphicFramePr>
        <p:xfrm>
          <a:off x="1406130" y="6197061"/>
          <a:ext cx="1187601" cy="379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12" imgW="812800" imgH="254000" progId="Equation.DSMT4">
                  <p:embed/>
                </p:oleObj>
              </mc:Choice>
              <mc:Fallback>
                <p:oleObj name="Equation" r:id="rId12" imgW="812800" imgH="254000" progId="Equation.DSMT4">
                  <p:embed/>
                  <p:pic>
                    <p:nvPicPr>
                      <p:cNvPr id="36" name="Object 2">
                        <a:extLst>
                          <a:ext uri="{FF2B5EF4-FFF2-40B4-BE49-F238E27FC236}">
                            <a16:creationId xmlns:a16="http://schemas.microsoft.com/office/drawing/2014/main" id="{55899929-1516-ED40-923A-D4DE7D59F4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130" y="6197061"/>
                        <a:ext cx="1187601" cy="3791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218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733800" y="1066800"/>
            <a:ext cx="5332186" cy="4539700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US" sz="2000" b="1" dirty="0">
                <a:latin typeface="Lora" panose="02000503000000020004" pitchFamily="2" charset="0"/>
                <a:cs typeface="Calibri"/>
              </a:rPr>
              <a:t>TOKAMAK: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magnetic surfaces of toroidal Plasma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surround a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“Metal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Centerpost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”</a:t>
            </a:r>
          </a:p>
          <a:p>
            <a:pPr marL="0" indent="0" algn="just">
              <a:buNone/>
            </a:pPr>
            <a:r>
              <a:rPr lang="el-GR" sz="1000" b="1" dirty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      </a:t>
            </a:r>
            <a:r>
              <a:rPr lang="en-US" sz="20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…toroidal geometry of vacuum vessel</a:t>
            </a:r>
            <a:endParaRPr lang="el-GR" sz="800" b="1" dirty="0">
              <a:solidFill>
                <a:schemeClr val="accent6">
                  <a:lumMod val="75000"/>
                </a:schemeClr>
              </a:solidFill>
              <a:latin typeface="Lora" panose="02000503000000020004" pitchFamily="2" charset="0"/>
              <a:cs typeface="Calibri"/>
            </a:endParaRPr>
          </a:p>
          <a:p>
            <a:pPr marL="0" indent="0" algn="just">
              <a:buNone/>
            </a:pP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  <a:p>
            <a:pPr marL="0" indent="0" algn="just">
              <a:buNone/>
            </a:pP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  <a:p>
            <a:pPr marL="0" indent="0" algn="just">
              <a:buNone/>
            </a:pP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  <a:p>
            <a:pPr marL="0" indent="0" algn="just">
              <a:buNone/>
            </a:pPr>
            <a:endParaRPr lang="en-US" sz="14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  <a:p>
            <a:pPr marL="0" indent="0" algn="just">
              <a:buNone/>
            </a:pPr>
            <a:r>
              <a:rPr lang="en-US" sz="2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•    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PROTO-SPHERA </a:t>
            </a:r>
            <a:r>
              <a:rPr lang="en-US" sz="2000" b="1" dirty="0">
                <a:latin typeface="Lora" panose="02000503000000020004" pitchFamily="2" charset="0"/>
                <a:cs typeface="Calibri"/>
              </a:rPr>
              <a:t>:</a:t>
            </a:r>
          </a:p>
          <a:p>
            <a:pPr marL="0" indent="0" algn="just">
              <a:buNone/>
            </a:pPr>
            <a:r>
              <a:rPr lang="en-US" sz="20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0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…cylindrical geometry of vacuum vessel</a:t>
            </a:r>
            <a:endParaRPr lang="en-US" sz="2000" b="1" dirty="0">
              <a:latin typeface="Lora" panose="02000503000000020004" pitchFamily="2" charset="0"/>
              <a:cs typeface="Calibri"/>
            </a:endParaRPr>
          </a:p>
          <a:p>
            <a:pPr marL="0" indent="0" algn="just">
              <a:buNone/>
            </a:pP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</a:t>
            </a:r>
            <a:r>
              <a:rPr lang="en-US" sz="2000" b="1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toroidal plasma (current I</a:t>
            </a:r>
            <a:r>
              <a:rPr lang="en-US" sz="2000" b="1" baseline="-25000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ST</a:t>
            </a:r>
            <a:r>
              <a:rPr lang="en-US" sz="2000" b="1" dirty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) around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a “Plasma </a:t>
            </a:r>
            <a:r>
              <a:rPr lang="en-US" sz="2000" b="1" dirty="0" err="1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Centerpost</a:t>
            </a:r>
            <a:r>
              <a:rPr lang="en-US" sz="2000" b="1" dirty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” (current </a:t>
            </a:r>
            <a:r>
              <a:rPr lang="en-US" sz="2000" b="1" dirty="0" err="1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I</a:t>
            </a:r>
            <a:r>
              <a:rPr lang="en-US" sz="2000" b="1" baseline="-25000" dirty="0" err="1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e</a:t>
            </a:r>
            <a:r>
              <a:rPr lang="en-US" sz="2000" b="1" dirty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)</a:t>
            </a:r>
          </a:p>
          <a:p>
            <a:pPr marL="0" indent="0" algn="just">
              <a:buNone/>
            </a:pPr>
            <a:r>
              <a:rPr lang="en-US" sz="2000" b="1" dirty="0">
                <a:solidFill>
                  <a:srgbClr val="00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    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cs typeface="Calibri"/>
              </a:rPr>
              <a:t>external metal legs as current return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6493"/>
            <a:ext cx="7053930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PROTO-SPHERA gets rid of 1st</a:t>
            </a:r>
          </a:p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Magnetic Confinement basic tool!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3299396" cy="21431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094739"/>
            <a:ext cx="3223196" cy="1967573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rot="10800000">
            <a:off x="2739350" y="1456970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1093197" y="3422175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3382758" y="2463637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-51888" y="2474586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43800" y="1458559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376857" y="3423763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1075323" y="6092823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403405" y="6094412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3367093" y="5236647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2675258" y="4327795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36003" y="4314121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1384823-B3BF-334F-84CC-0299356CC5C1}"/>
              </a:ext>
            </a:extLst>
          </p:cNvPr>
          <p:cNvSpPr txBox="1"/>
          <p:nvPr/>
        </p:nvSpPr>
        <p:spPr>
          <a:xfrm>
            <a:off x="264818" y="6276656"/>
            <a:ext cx="8686799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400" b="1" i="1" dirty="0" err="1">
                <a:solidFill>
                  <a:schemeClr val="bg1"/>
                </a:solidFill>
              </a:rPr>
              <a:t>Toroidal</a:t>
            </a:r>
            <a:r>
              <a:rPr lang="it-IT" sz="2400" b="1" i="1" dirty="0">
                <a:solidFill>
                  <a:schemeClr val="bg1"/>
                </a:solidFill>
              </a:rPr>
              <a:t> </a:t>
            </a:r>
            <a:r>
              <a:rPr lang="it-IT" sz="2400" b="1" i="1" dirty="0" err="1">
                <a:solidFill>
                  <a:schemeClr val="bg1"/>
                </a:solidFill>
              </a:rPr>
              <a:t>field</a:t>
            </a:r>
            <a:r>
              <a:rPr lang="it-IT" sz="2400" b="1" i="1" dirty="0">
                <a:solidFill>
                  <a:schemeClr val="bg1"/>
                </a:solidFill>
              </a:rPr>
              <a:t> , just </a:t>
            </a:r>
            <a:r>
              <a:rPr lang="it-IT" sz="2400" b="1" i="1" dirty="0" err="1">
                <a:solidFill>
                  <a:schemeClr val="bg1"/>
                </a:solidFill>
              </a:rPr>
              <a:t>as</a:t>
            </a:r>
            <a:r>
              <a:rPr lang="it-IT" sz="2400" b="1" i="1" dirty="0">
                <a:solidFill>
                  <a:schemeClr val="bg1"/>
                </a:solidFill>
              </a:rPr>
              <a:t> in a </a:t>
            </a:r>
            <a:r>
              <a:rPr lang="it-IT" sz="2400" b="1" i="1" dirty="0" err="1">
                <a:solidFill>
                  <a:schemeClr val="bg1"/>
                </a:solidFill>
              </a:rPr>
              <a:t>Tokamak</a:t>
            </a:r>
            <a:r>
              <a:rPr lang="it-IT" sz="2400" b="1" i="1" dirty="0">
                <a:solidFill>
                  <a:schemeClr val="bg1"/>
                </a:solidFill>
              </a:rPr>
              <a:t>: </a:t>
            </a:r>
            <a:r>
              <a:rPr lang="it-IT" sz="2400" b="1" i="1" dirty="0" err="1">
                <a:solidFill>
                  <a:schemeClr val="bg1"/>
                </a:solidFill>
              </a:rPr>
              <a:t>Ampere’s</a:t>
            </a:r>
            <a:r>
              <a:rPr lang="it-IT" sz="2400" b="1" i="1" dirty="0">
                <a:solidFill>
                  <a:schemeClr val="bg1"/>
                </a:solidFill>
              </a:rPr>
              <a:t> law!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B966CE-4FC1-B44F-B9D5-EE010CB881FC}"/>
              </a:ext>
            </a:extLst>
          </p:cNvPr>
          <p:cNvSpPr/>
          <p:nvPr/>
        </p:nvSpPr>
        <p:spPr>
          <a:xfrm>
            <a:off x="4038600" y="5772090"/>
            <a:ext cx="4951186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b="1" i="1" u="sng" dirty="0">
                <a:solidFill>
                  <a:srgbClr val="5EB9E7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…but electrodes are required inside vacuum 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809E217-9856-0B42-B769-00B67FB861A1}"/>
              </a:ext>
            </a:extLst>
          </p:cNvPr>
          <p:cNvCxnSpPr>
            <a:cxnSpLocks/>
          </p:cNvCxnSpPr>
          <p:nvPr/>
        </p:nvCxnSpPr>
        <p:spPr>
          <a:xfrm flipH="1" flipV="1">
            <a:off x="2531091" y="5961639"/>
            <a:ext cx="1583709" cy="134361"/>
          </a:xfrm>
          <a:prstGeom prst="straightConnector1">
            <a:avLst/>
          </a:prstGeom>
          <a:ln w="28575">
            <a:solidFill>
              <a:srgbClr val="5EB9E7"/>
            </a:solidFill>
            <a:headEnd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E016F74-8046-3440-9438-FDB20C5BF677}"/>
              </a:ext>
            </a:extLst>
          </p:cNvPr>
          <p:cNvCxnSpPr>
            <a:cxnSpLocks/>
          </p:cNvCxnSpPr>
          <p:nvPr/>
        </p:nvCxnSpPr>
        <p:spPr>
          <a:xfrm flipH="1" flipV="1">
            <a:off x="2481097" y="4606151"/>
            <a:ext cx="1633703" cy="1486672"/>
          </a:xfrm>
          <a:prstGeom prst="straightConnector1">
            <a:avLst/>
          </a:prstGeom>
          <a:ln w="28575">
            <a:solidFill>
              <a:srgbClr val="5EB9E7"/>
            </a:solidFill>
            <a:headEnd w="med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2D4E3DE8-0172-CD4E-ACCF-88BF7116E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1268" y="0"/>
            <a:ext cx="1832732" cy="14130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CAA96C-BB29-D644-BFE6-AC6B9976B7D6}"/>
              </a:ext>
            </a:extLst>
          </p:cNvPr>
          <p:cNvCxnSpPr>
            <a:cxnSpLocks/>
          </p:cNvCxnSpPr>
          <p:nvPr/>
        </p:nvCxnSpPr>
        <p:spPr>
          <a:xfrm flipV="1">
            <a:off x="7311268" y="0"/>
            <a:ext cx="1575394" cy="126062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F9F46C-628D-B34C-B830-76E54972B247}"/>
              </a:ext>
            </a:extLst>
          </p:cNvPr>
          <p:cNvCxnSpPr>
            <a:cxnSpLocks/>
          </p:cNvCxnSpPr>
          <p:nvPr/>
        </p:nvCxnSpPr>
        <p:spPr>
          <a:xfrm>
            <a:off x="7162800" y="0"/>
            <a:ext cx="1632837" cy="1260623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8EA17BF-F4CE-504E-9A5A-26AC0DD2FB34}"/>
              </a:ext>
            </a:extLst>
          </p:cNvPr>
          <p:cNvSpPr txBox="1"/>
          <p:nvPr/>
        </p:nvSpPr>
        <p:spPr>
          <a:xfrm>
            <a:off x="166094" y="3486090"/>
            <a:ext cx="357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EB6526"/>
                </a:solidFill>
              </a:rPr>
              <a:t>Electric current flowing in metal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D2A6AE-5E1F-6C45-AA52-377C6F59400F}"/>
              </a:ext>
            </a:extLst>
          </p:cNvPr>
          <p:cNvSpPr txBox="1"/>
          <p:nvPr/>
        </p:nvSpPr>
        <p:spPr>
          <a:xfrm>
            <a:off x="1828800" y="4643735"/>
            <a:ext cx="40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I</a:t>
            </a:r>
            <a:r>
              <a:rPr lang="it-IT" sz="2400" b="1" baseline="-25000" dirty="0" err="1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e</a:t>
            </a:r>
            <a:endParaRPr lang="it-IT" sz="2400" b="1" baseline="-25000" dirty="0">
              <a:ln>
                <a:solidFill>
                  <a:srgbClr val="EE2E96"/>
                </a:solidFill>
              </a:ln>
              <a:solidFill>
                <a:schemeClr val="bg1"/>
              </a:solidFill>
              <a:latin typeface="Lora" panose="02000503000000020004" pitchFamily="2" charset="77"/>
            </a:endParaRPr>
          </a:p>
        </p:txBody>
      </p:sp>
      <p:sp>
        <p:nvSpPr>
          <p:cNvPr id="32" name="Curved Up Arrow 31">
            <a:extLst>
              <a:ext uri="{FF2B5EF4-FFF2-40B4-BE49-F238E27FC236}">
                <a16:creationId xmlns:a16="http://schemas.microsoft.com/office/drawing/2014/main" id="{242F22DD-3A77-5244-ADA5-A2F805E067F8}"/>
              </a:ext>
            </a:extLst>
          </p:cNvPr>
          <p:cNvSpPr/>
          <p:nvPr/>
        </p:nvSpPr>
        <p:spPr>
          <a:xfrm>
            <a:off x="1268698" y="2520601"/>
            <a:ext cx="1447800" cy="252243"/>
          </a:xfrm>
          <a:prstGeom prst="curvedUpArrow">
            <a:avLst/>
          </a:prstGeom>
          <a:solidFill>
            <a:srgbClr val="EE2E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6" name="Curved Down Arrow 35">
            <a:extLst>
              <a:ext uri="{FF2B5EF4-FFF2-40B4-BE49-F238E27FC236}">
                <a16:creationId xmlns:a16="http://schemas.microsoft.com/office/drawing/2014/main" id="{D557C7DB-3949-5148-8347-AB873BDD6E96}"/>
              </a:ext>
            </a:extLst>
          </p:cNvPr>
          <p:cNvSpPr/>
          <p:nvPr/>
        </p:nvSpPr>
        <p:spPr>
          <a:xfrm rot="16200000">
            <a:off x="1778193" y="1850773"/>
            <a:ext cx="184341" cy="235528"/>
          </a:xfrm>
          <a:prstGeom prst="curved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7" name="Down Arrow 36">
            <a:extLst>
              <a:ext uri="{FF2B5EF4-FFF2-40B4-BE49-F238E27FC236}">
                <a16:creationId xmlns:a16="http://schemas.microsoft.com/office/drawing/2014/main" id="{57C46B77-F803-494C-9F50-730C870A4D75}"/>
              </a:ext>
            </a:extLst>
          </p:cNvPr>
          <p:cNvSpPr/>
          <p:nvPr/>
        </p:nvSpPr>
        <p:spPr>
          <a:xfrm>
            <a:off x="1870362" y="2198538"/>
            <a:ext cx="187037" cy="443136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Down Arrow 37">
            <a:extLst>
              <a:ext uri="{FF2B5EF4-FFF2-40B4-BE49-F238E27FC236}">
                <a16:creationId xmlns:a16="http://schemas.microsoft.com/office/drawing/2014/main" id="{9FE66F7D-02F8-784C-89E2-9ABA780DE816}"/>
              </a:ext>
            </a:extLst>
          </p:cNvPr>
          <p:cNvSpPr/>
          <p:nvPr/>
        </p:nvSpPr>
        <p:spPr>
          <a:xfrm>
            <a:off x="1920002" y="5101785"/>
            <a:ext cx="137397" cy="610586"/>
          </a:xfrm>
          <a:prstGeom prst="downArrow">
            <a:avLst/>
          </a:prstGeom>
          <a:solidFill>
            <a:srgbClr val="EE2E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D5CD5D-F409-CD45-813B-9126EA37B5D2}"/>
              </a:ext>
            </a:extLst>
          </p:cNvPr>
          <p:cNvSpPr txBox="1"/>
          <p:nvPr/>
        </p:nvSpPr>
        <p:spPr>
          <a:xfrm>
            <a:off x="2605314" y="2417947"/>
            <a:ext cx="551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I</a:t>
            </a:r>
            <a:r>
              <a:rPr lang="it-IT" sz="2000" b="1" baseline="-25000" dirty="0" err="1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tor</a:t>
            </a:r>
            <a:endParaRPr lang="it-IT" sz="2000" b="1" baseline="-25000" dirty="0">
              <a:ln>
                <a:solidFill>
                  <a:srgbClr val="EE2E96"/>
                </a:solidFill>
              </a:ln>
              <a:solidFill>
                <a:schemeClr val="bg1"/>
              </a:solidFill>
              <a:latin typeface="Lora" panose="02000503000000020004" pitchFamily="2" charset="77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31F7AB0-B851-D142-94DA-B175D5C1A4F2}"/>
              </a:ext>
            </a:extLst>
          </p:cNvPr>
          <p:cNvCxnSpPr/>
          <p:nvPr/>
        </p:nvCxnSpPr>
        <p:spPr>
          <a:xfrm rot="5400000" flipH="1" flipV="1">
            <a:off x="-16610" y="5208722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urved Up Arrow 40">
            <a:extLst>
              <a:ext uri="{FF2B5EF4-FFF2-40B4-BE49-F238E27FC236}">
                <a16:creationId xmlns:a16="http://schemas.microsoft.com/office/drawing/2014/main" id="{4FAE2B7C-DCF1-6947-B0B0-54D8B88D6958}"/>
              </a:ext>
            </a:extLst>
          </p:cNvPr>
          <p:cNvSpPr/>
          <p:nvPr/>
        </p:nvSpPr>
        <p:spPr>
          <a:xfrm>
            <a:off x="1256797" y="5257800"/>
            <a:ext cx="1447800" cy="252243"/>
          </a:xfrm>
          <a:prstGeom prst="curvedUpArrow">
            <a:avLst/>
          </a:prstGeom>
          <a:solidFill>
            <a:srgbClr val="EE2E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66904B-7B8E-B241-93FF-F749337A50B2}"/>
              </a:ext>
            </a:extLst>
          </p:cNvPr>
          <p:cNvSpPr txBox="1"/>
          <p:nvPr/>
        </p:nvSpPr>
        <p:spPr>
          <a:xfrm>
            <a:off x="2531092" y="5250706"/>
            <a:ext cx="516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I</a:t>
            </a:r>
            <a:r>
              <a:rPr lang="it-IT" sz="2000" b="1" baseline="-25000" dirty="0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ST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33D935A-562E-4843-8C4C-3A2534CCE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731" y="2819400"/>
            <a:ext cx="1968469" cy="144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8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pp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743" y="1549597"/>
            <a:ext cx="2255203" cy="41795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EC992-C670-1749-9260-D009E14A2564}"/>
              </a:ext>
            </a:extLst>
          </p:cNvPr>
          <p:cNvSpPr/>
          <p:nvPr/>
        </p:nvSpPr>
        <p:spPr>
          <a:xfrm>
            <a:off x="0" y="5943600"/>
            <a:ext cx="9067800" cy="83099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Maxwell equations do not imply that a DC voltage between electrodes </a:t>
            </a:r>
          </a:p>
          <a:p>
            <a:r>
              <a:rPr lang="en-US" sz="2400" b="1" i="1" dirty="0">
                <a:solidFill>
                  <a:schemeClr val="bg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can sustain a toroidal current: Magnetic Reconnections do the trick!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B45893-428B-5E46-8D47-841BFBA60FA6}"/>
              </a:ext>
            </a:extLst>
          </p:cNvPr>
          <p:cNvSpPr txBox="1"/>
          <p:nvPr/>
        </p:nvSpPr>
        <p:spPr>
          <a:xfrm>
            <a:off x="2261738" y="3436203"/>
            <a:ext cx="3167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DC voltage from anode to cathode</a:t>
            </a:r>
          </a:p>
          <a:p>
            <a:pPr algn="ctr"/>
            <a:r>
              <a:rPr lang="en-US" sz="1600" b="1" dirty="0">
                <a:solidFill>
                  <a:srgbClr val="FF339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SUSTAINS THE TOROIDAL CURRENT</a:t>
            </a:r>
          </a:p>
          <a:p>
            <a:pPr algn="ctr"/>
            <a:r>
              <a:rPr lang="en-US" sz="1600" b="1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by Magnetic Reconnections</a:t>
            </a: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A31072C8-3542-F14F-8256-5E0029D9E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128" y="1508129"/>
            <a:ext cx="9976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008000"/>
                </a:solidFill>
                <a:ea typeface="华文细黑"/>
                <a:cs typeface="华文细黑"/>
              </a:rPr>
              <a:t>Gas-puffed</a:t>
            </a:r>
          </a:p>
          <a:p>
            <a:r>
              <a:rPr lang="en-US" sz="1400" b="1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0A1132-4546-4C49-A086-5E74B34FB514}"/>
              </a:ext>
            </a:extLst>
          </p:cNvPr>
          <p:cNvSpPr txBox="1"/>
          <p:nvPr/>
        </p:nvSpPr>
        <p:spPr>
          <a:xfrm>
            <a:off x="5989546" y="2219980"/>
            <a:ext cx="141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8000"/>
                </a:solidFill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400" b="1" dirty="0">
                <a:solidFill>
                  <a:srgbClr val="008000"/>
                </a:solidFill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BD313E-1445-7B44-A28B-95B20E333B01}"/>
              </a:ext>
            </a:extLst>
          </p:cNvPr>
          <p:cNvSpPr txBox="1"/>
          <p:nvPr/>
        </p:nvSpPr>
        <p:spPr>
          <a:xfrm>
            <a:off x="4343400" y="4520624"/>
            <a:ext cx="1417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8000"/>
                </a:solidFill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400" b="1" dirty="0">
                <a:solidFill>
                  <a:srgbClr val="008000"/>
                </a:solidFill>
                <a:ea typeface="华文楷体"/>
                <a:cs typeface="华文楷体"/>
              </a:rPr>
              <a:t>reconnection</a:t>
            </a:r>
          </a:p>
        </p:txBody>
      </p:sp>
      <p:pic>
        <p:nvPicPr>
          <p:cNvPr id="32" name="GifPSTra-15.gif">
            <a:hlinkClick r:id="" action="ppaction://media"/>
            <a:extLst>
              <a:ext uri="{FF2B5EF4-FFF2-40B4-BE49-F238E27FC236}">
                <a16:creationId xmlns:a16="http://schemas.microsoft.com/office/drawing/2014/main" id="{32CDF5FB-7D91-E744-A5F8-5B42B374CB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1400" y="1496361"/>
            <a:ext cx="1467403" cy="429484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5978E06-3884-F74B-9DE9-02D6DF11A480}"/>
              </a:ext>
            </a:extLst>
          </p:cNvPr>
          <p:cNvSpPr/>
          <p:nvPr/>
        </p:nvSpPr>
        <p:spPr>
          <a:xfrm>
            <a:off x="0" y="10943"/>
            <a:ext cx="8858803" cy="95410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PROTO-SPHERA gets rid of 2nd</a:t>
            </a:r>
          </a:p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  <a:ea typeface="ＭＳ Ｐゴシック" pitchFamily="34" charset="-128"/>
              </a:rPr>
              <a:t>Magnetic Confinement basic tool!</a:t>
            </a:r>
            <a:endParaRPr 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0"/>
            </a:endParaRP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D3892C30-1826-734F-8870-C02B3E47F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796" y="5105171"/>
            <a:ext cx="1538404" cy="52322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b="1" dirty="0">
                <a:solidFill>
                  <a:srgbClr val="008000"/>
                </a:solidFill>
                <a:ea typeface="华文细黑"/>
                <a:cs typeface="华文细黑"/>
              </a:rPr>
              <a:t>2900º C heated Cathode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84E8C67-4430-5148-8927-4F95707B1676}"/>
              </a:ext>
            </a:extLst>
          </p:cNvPr>
          <p:cNvCxnSpPr>
            <a:cxnSpLocks/>
          </p:cNvCxnSpPr>
          <p:nvPr/>
        </p:nvCxnSpPr>
        <p:spPr>
          <a:xfrm>
            <a:off x="7315200" y="1945194"/>
            <a:ext cx="0" cy="363700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1919A15-ECD6-274C-B11A-A74929DFE084}"/>
              </a:ext>
            </a:extLst>
          </p:cNvPr>
          <p:cNvSpPr txBox="1"/>
          <p:nvPr/>
        </p:nvSpPr>
        <p:spPr>
          <a:xfrm rot="16200000">
            <a:off x="6664829" y="3608624"/>
            <a:ext cx="992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>
                <a:solidFill>
                  <a:srgbClr val="FF0000"/>
                </a:solidFill>
              </a:rPr>
              <a:t>DC </a:t>
            </a:r>
            <a:r>
              <a:rPr lang="it-IT" sz="1400" b="1" i="1" dirty="0" err="1">
                <a:solidFill>
                  <a:srgbClr val="FF0000"/>
                </a:solidFill>
              </a:rPr>
              <a:t>voltage</a:t>
            </a:r>
            <a:endParaRPr lang="it-IT" sz="1400" b="1" i="1" dirty="0">
              <a:solidFill>
                <a:srgbClr val="FF0000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3C093A7-B4F8-FE49-A63C-39ADE0BB40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1012" y="1020161"/>
            <a:ext cx="2233118" cy="187543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9B8B8A2-887A-FE49-9DC4-1F28F9499C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6730" y="4890830"/>
            <a:ext cx="1643969" cy="968365"/>
          </a:xfrm>
          <a:prstGeom prst="rect">
            <a:avLst/>
          </a:prstGeom>
        </p:spPr>
      </p:pic>
      <p:sp>
        <p:nvSpPr>
          <p:cNvPr id="36" name="Lightning Bolt 35">
            <a:extLst>
              <a:ext uri="{FF2B5EF4-FFF2-40B4-BE49-F238E27FC236}">
                <a16:creationId xmlns:a16="http://schemas.microsoft.com/office/drawing/2014/main" id="{57B895A7-2934-D14F-8465-FF13C8E6B5BD}"/>
              </a:ext>
            </a:extLst>
          </p:cNvPr>
          <p:cNvSpPr/>
          <p:nvPr/>
        </p:nvSpPr>
        <p:spPr>
          <a:xfrm rot="1179371">
            <a:off x="2575068" y="2056831"/>
            <a:ext cx="1500279" cy="3115617"/>
          </a:xfrm>
          <a:prstGeom prst="lightningBolt">
            <a:avLst/>
          </a:prstGeom>
          <a:solidFill>
            <a:srgbClr val="F4BDD9">
              <a:alpha val="34118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Shot1280Overall_New.wmv">
            <a:hlinkClick r:id="" action="ppaction://media"/>
            <a:extLst>
              <a:ext uri="{FF2B5EF4-FFF2-40B4-BE49-F238E27FC236}">
                <a16:creationId xmlns:a16="http://schemas.microsoft.com/office/drawing/2014/main" id="{515D6F24-62D5-934F-B403-318111E8959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201" y="1747946"/>
            <a:ext cx="2162486" cy="38908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B5475E-6F98-D746-988C-D1C6FBD50E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9838" y="0"/>
            <a:ext cx="539536" cy="154606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93C8957-99A6-4645-8E24-B45DE092C21F}"/>
              </a:ext>
            </a:extLst>
          </p:cNvPr>
          <p:cNvCxnSpPr>
            <a:cxnSpLocks/>
          </p:cNvCxnSpPr>
          <p:nvPr/>
        </p:nvCxnSpPr>
        <p:spPr>
          <a:xfrm flipH="1">
            <a:off x="5797438" y="42398"/>
            <a:ext cx="877908" cy="155027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569B8D4-7365-D048-8112-67E184D494D5}"/>
              </a:ext>
            </a:extLst>
          </p:cNvPr>
          <p:cNvCxnSpPr>
            <a:cxnSpLocks/>
          </p:cNvCxnSpPr>
          <p:nvPr/>
        </p:nvCxnSpPr>
        <p:spPr>
          <a:xfrm>
            <a:off x="5837146" y="91441"/>
            <a:ext cx="835454" cy="1531722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23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4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773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video>
              <p:cMediaNode vol="8000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506" y="1039299"/>
            <a:ext cx="1322294" cy="17083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685800"/>
            <a:ext cx="307795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E217A7"/>
                </a:solidFill>
                <a:cs typeface="Comic Sans MS"/>
              </a:rPr>
              <a:t>Tilt instability: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toroidal </a:t>
            </a: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dipole</a:t>
            </a: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of vertical field </a:t>
            </a:r>
            <a:r>
              <a:rPr lang="en-US" b="1" dirty="0">
                <a:ea typeface="Times"/>
                <a:cs typeface="Comic Sans MS"/>
              </a:rPr>
              <a:t>overturns</a:t>
            </a: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E217A7"/>
                </a:solidFill>
                <a:ea typeface="Times"/>
                <a:cs typeface="Comic Sans MS"/>
              </a:rPr>
              <a:t>plasma current toroidal dipole</a:t>
            </a:r>
          </a:p>
          <a:p>
            <a:pPr>
              <a:spcAft>
                <a:spcPts val="0"/>
              </a:spcAft>
            </a:pPr>
            <a:endParaRPr lang="en-US" sz="3200" b="1" dirty="0">
              <a:solidFill>
                <a:srgbClr val="E217A7"/>
              </a:solidFill>
              <a:ea typeface="Times"/>
              <a:cs typeface="Comic Sans MS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ea typeface="Times"/>
                <a:cs typeface="Comic Sans MS"/>
              </a:rPr>
              <a:t>But PROTO-SPHERA dipoles: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2353270"/>
            <a:ext cx="5310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“Group A” PF compression</a:t>
            </a:r>
            <a:r>
              <a:rPr lang="en-US" b="1" dirty="0">
                <a:ea typeface="华文细黑"/>
                <a:cs typeface="华文细黑"/>
              </a:rPr>
              <a:t>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coils </a:t>
            </a:r>
            <a:r>
              <a:rPr lang="en-US" b="1" dirty="0">
                <a:solidFill>
                  <a:srgbClr val="000000"/>
                </a:solidFill>
                <a:ea typeface="华文细黑"/>
                <a:cs typeface="华文细黑"/>
              </a:rPr>
              <a:t>against </a:t>
            </a:r>
            <a:r>
              <a:rPr lang="en-US" b="1" dirty="0">
                <a:solidFill>
                  <a:srgbClr val="E217A7"/>
                </a:solidFill>
                <a:ea typeface="华文细黑"/>
                <a:cs typeface="华文细黑"/>
              </a:rPr>
              <a:t>Plasma dipole </a:t>
            </a:r>
          </a:p>
          <a:p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“Group B” PF shaping coils </a:t>
            </a:r>
            <a:r>
              <a:rPr lang="en-US" b="1" dirty="0">
                <a:ea typeface="华文细黑"/>
                <a:cs typeface="华文细黑"/>
              </a:rPr>
              <a:t>aligned to </a:t>
            </a:r>
            <a:r>
              <a:rPr lang="en-US" b="1" dirty="0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 dirty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</a:p>
          <a:p>
            <a:r>
              <a:rPr lang="en-US" b="1" dirty="0">
                <a:ea typeface="华文细黑"/>
                <a:cs typeface="华文细黑"/>
              </a:rPr>
              <a:t>Net result: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rigid tilt instability is stabilized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CC83A2-F814-D247-B4C4-FAFF3E6F329E}"/>
              </a:ext>
            </a:extLst>
          </p:cNvPr>
          <p:cNvSpPr/>
          <p:nvPr/>
        </p:nvSpPr>
        <p:spPr>
          <a:xfrm>
            <a:off x="0" y="19391"/>
            <a:ext cx="7106388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Ideal MHD stability of PROTO-SPHERA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47CDB2-82B8-5446-AB21-CB9B2D3D4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47074"/>
            <a:ext cx="2129169" cy="2729526"/>
          </a:xfrm>
          <a:prstGeom prst="rect">
            <a:avLst/>
          </a:prstGeom>
        </p:spPr>
      </p:pic>
      <p:pic>
        <p:nvPicPr>
          <p:cNvPr id="14" name="Tilt.wmv">
            <a:hlinkClick r:id="" action="ppaction://media"/>
            <a:extLst>
              <a:ext uri="{FF2B5EF4-FFF2-40B4-BE49-F238E27FC236}">
                <a16:creationId xmlns:a16="http://schemas.microsoft.com/office/drawing/2014/main" id="{3C16544F-BC4A-6A4E-A80E-5282C99755B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34097" y="8213"/>
            <a:ext cx="2009903" cy="234488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9C7B52B-1891-884C-8D1C-83A431A15B3C}"/>
              </a:ext>
            </a:extLst>
          </p:cNvPr>
          <p:cNvCxnSpPr/>
          <p:nvPr/>
        </p:nvCxnSpPr>
        <p:spPr>
          <a:xfrm>
            <a:off x="0" y="3330000"/>
            <a:ext cx="9144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4834EA5-F2E7-0242-9B26-5174FF307DD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937816"/>
            <a:ext cx="1775188" cy="2920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PS-to-TS3.jpg">
            <a:extLst>
              <a:ext uri="{FF2B5EF4-FFF2-40B4-BE49-F238E27FC236}">
                <a16:creationId xmlns:a16="http://schemas.microsoft.com/office/drawing/2014/main" id="{590F590C-A8FA-B142-81EF-ED68F20324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6400" y="4469913"/>
            <a:ext cx="3668347" cy="19308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563309D-AD7E-654D-B1F5-B0859B926C34}"/>
              </a:ext>
            </a:extLst>
          </p:cNvPr>
          <p:cNvSpPr txBox="1"/>
          <p:nvPr/>
        </p:nvSpPr>
        <p:spPr>
          <a:xfrm>
            <a:off x="1981200" y="4188023"/>
            <a:ext cx="291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8000"/>
                </a:solidFill>
                <a:ea typeface="华文细黑"/>
                <a:cs typeface="华文细黑"/>
              </a:rPr>
              <a:t>	</a:t>
            </a:r>
            <a:r>
              <a:rPr lang="en-US" altLang="zh-CN" sz="1200" b="1" dirty="0">
                <a:solidFill>
                  <a:srgbClr val="008000"/>
                </a:solidFill>
                <a:ea typeface="华文细黑"/>
                <a:cs typeface="华文细黑"/>
              </a:rPr>
              <a:t>Stable </a:t>
            </a:r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←  </a:t>
            </a:r>
            <a:r>
              <a:rPr lang="en-US" sz="1200" b="1" dirty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1200" b="1" dirty="0">
                <a:ea typeface="华文细黑"/>
                <a:cs typeface="华文细黑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ea typeface="华文细黑"/>
                <a:cs typeface="华文细黑"/>
              </a:rPr>
              <a:t>Unstable</a:t>
            </a:r>
            <a:endParaRPr lang="en-US" sz="1200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6CC23F6-CB1D-5C4C-95FB-F73B2B14F23C}"/>
              </a:ext>
            </a:extLst>
          </p:cNvPr>
          <p:cNvCxnSpPr>
            <a:cxnSpLocks/>
          </p:cNvCxnSpPr>
          <p:nvPr/>
        </p:nvCxnSpPr>
        <p:spPr>
          <a:xfrm>
            <a:off x="3581400" y="4267200"/>
            <a:ext cx="0" cy="2093606"/>
          </a:xfrm>
          <a:prstGeom prst="line">
            <a:avLst/>
          </a:prstGeom>
          <a:ln>
            <a:solidFill>
              <a:srgbClr val="173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FA907DA-18B4-8E40-A7C3-4613DE041855}"/>
              </a:ext>
            </a:extLst>
          </p:cNvPr>
          <p:cNvSpPr txBox="1"/>
          <p:nvPr/>
        </p:nvSpPr>
        <p:spPr>
          <a:xfrm>
            <a:off x="5580961" y="5130463"/>
            <a:ext cx="3410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(cutting shorter &amp; shorter</a:t>
            </a:r>
          </a:p>
          <a:p>
            <a:pPr algn="ctr"/>
            <a:r>
              <a:rPr lang="en-US" sz="1600" i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the Plasma </a:t>
            </a:r>
            <a:r>
              <a:rPr lang="en-US" sz="1600" i="1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Centerpost</a:t>
            </a:r>
            <a:endParaRPr lang="en-US" sz="1600" i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Lora" panose="02000503000000020004" pitchFamily="2" charset="77"/>
            </a:endParaRPr>
          </a:p>
          <a:p>
            <a:pPr algn="ctr"/>
            <a:r>
              <a:rPr lang="en-US" sz="1600" i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77"/>
              </a:rPr>
              <a:t>destabilizes the configuration)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97273A-77C1-5045-84DF-AE2054020CBE}"/>
              </a:ext>
            </a:extLst>
          </p:cNvPr>
          <p:cNvSpPr/>
          <p:nvPr/>
        </p:nvSpPr>
        <p:spPr>
          <a:xfrm>
            <a:off x="5334000" y="4038600"/>
            <a:ext cx="3810000" cy="10479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en-GB" sz="2000" b="1" cap="all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ELECTRODE-FACING disk-shaped </a:t>
            </a:r>
          </a:p>
          <a:p>
            <a:pPr lvl="0" algn="ctr"/>
            <a:r>
              <a:rPr lang="en-GB" sz="2000" b="1" cap="all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plasma CENTERPOST PROVIDES</a:t>
            </a:r>
          </a:p>
          <a:p>
            <a:pPr lvl="0" algn="ctr"/>
            <a:r>
              <a:rPr lang="en-GB" sz="2000" b="1" cap="all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ideal MHD stability</a:t>
            </a:r>
            <a:endParaRPr lang="en-US" sz="2000" b="1" cap="all" dirty="0">
              <a:solidFill>
                <a:prstClr val="white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14681B-F45F-5B49-B208-5BD945218B2B}"/>
              </a:ext>
            </a:extLst>
          </p:cNvPr>
          <p:cNvSpPr/>
          <p:nvPr/>
        </p:nvSpPr>
        <p:spPr>
          <a:xfrm>
            <a:off x="5334000" y="6015574"/>
            <a:ext cx="38100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PROTO-SPHERA </a:t>
            </a:r>
            <a:r>
              <a:rPr lang="en-US" b="1" i="1" dirty="0">
                <a:solidFill>
                  <a:schemeClr val="bg1"/>
                </a:solidFill>
                <a:latin typeface="Lora" panose="02000503000000020004" pitchFamily="2" charset="77"/>
              </a:rPr>
              <a:t>β</a:t>
            </a:r>
            <a:r>
              <a:rPr lang="en-US" sz="2000" b="1" i="1" dirty="0">
                <a:solidFill>
                  <a:schemeClr val="bg1"/>
                </a:solidFill>
                <a:latin typeface="Lora" panose="02000503000000020004" pitchFamily="2" charset="77"/>
              </a:rPr>
              <a:t> =1</a:t>
            </a:r>
            <a:r>
              <a:rPr lang="en-US" sz="2000" b="1" dirty="0">
                <a:solidFill>
                  <a:schemeClr val="bg1"/>
                </a:solidFill>
              </a:rPr>
              <a:t> is achievable,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faraway metal vessel is </a:t>
            </a:r>
            <a:r>
              <a:rPr lang="en-US" sz="2000" b="1" dirty="0" err="1">
                <a:solidFill>
                  <a:schemeClr val="bg1"/>
                </a:solidFill>
              </a:rPr>
              <a:t>unrelevant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5E71DA-7F2A-2041-B6E5-66F77DAAFE45}"/>
              </a:ext>
            </a:extLst>
          </p:cNvPr>
          <p:cNvSpPr/>
          <p:nvPr/>
        </p:nvSpPr>
        <p:spPr>
          <a:xfrm>
            <a:off x="1447800" y="3341825"/>
            <a:ext cx="7696200" cy="71032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endParaRPr lang="en-US" sz="800" b="1" dirty="0">
              <a:solidFill>
                <a:prstClr val="white"/>
              </a:solidFill>
              <a:ea typeface="华文细黑"/>
              <a:cs typeface="Times"/>
            </a:endParaRPr>
          </a:p>
          <a:p>
            <a:pPr lvl="0">
              <a:lnSpc>
                <a:spcPct val="120000"/>
              </a:lnSpc>
            </a:pPr>
            <a:r>
              <a:rPr lang="en-US" b="1" i="1" dirty="0">
                <a:solidFill>
                  <a:prstClr val="white"/>
                </a:solidFill>
                <a:latin typeface="Lora" panose="02000503000000020004" pitchFamily="2" charset="77"/>
                <a:ea typeface="华文细黑"/>
                <a:cs typeface="Times"/>
              </a:rPr>
              <a:t>Stability in terms of β</a:t>
            </a:r>
            <a:r>
              <a:rPr lang="el-GR" b="1" dirty="0">
                <a:solidFill>
                  <a:prstClr val="white"/>
                </a:solidFill>
                <a:latin typeface="Lora" panose="02000503000000020004" pitchFamily="2" charset="77"/>
                <a:ea typeface="华文细黑"/>
                <a:cs typeface="华文细黑"/>
              </a:rPr>
              <a:t> </a:t>
            </a:r>
            <a:r>
              <a:rPr lang="en-US" b="1" i="1" dirty="0">
                <a:solidFill>
                  <a:prstClr val="white"/>
                </a:solidFill>
                <a:latin typeface="Lora" panose="02000503000000020004" pitchFamily="2" charset="77"/>
                <a:ea typeface="华文细黑"/>
                <a:cs typeface="华文细黑"/>
              </a:rPr>
              <a:t>=</a:t>
            </a:r>
            <a:r>
              <a:rPr lang="el-GR" b="1" i="1" dirty="0">
                <a:solidFill>
                  <a:prstClr val="white"/>
                </a:solidFill>
                <a:latin typeface="Lora" panose="02000503000000020004" pitchFamily="2" charset="77"/>
                <a:ea typeface="华文细黑"/>
                <a:cs typeface="华文细黑"/>
              </a:rPr>
              <a:t> </a:t>
            </a:r>
            <a:r>
              <a:rPr lang="en-US" b="1" i="1" dirty="0">
                <a:solidFill>
                  <a:prstClr val="white"/>
                </a:solidFill>
                <a:latin typeface="Lora" panose="02000503000000020004" pitchFamily="2" charset="77"/>
                <a:ea typeface="华文细黑"/>
                <a:cs typeface="华文细黑"/>
              </a:rPr>
              <a:t>plasma beta =</a:t>
            </a:r>
          </a:p>
          <a:p>
            <a:pPr lvl="0">
              <a:lnSpc>
                <a:spcPct val="120000"/>
              </a:lnSpc>
            </a:pPr>
            <a:endParaRPr lang="en-US" sz="800" b="1" dirty="0">
              <a:solidFill>
                <a:prstClr val="white"/>
              </a:solidFill>
              <a:ea typeface="华文细黑"/>
              <a:cs typeface="华文细黑"/>
            </a:endParaRPr>
          </a:p>
        </p:txBody>
      </p:sp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AC7C12AA-4966-AA42-9E64-5201AA75B7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656460"/>
              </p:ext>
            </p:extLst>
          </p:nvPr>
        </p:nvGraphicFramePr>
        <p:xfrm>
          <a:off x="5589643" y="3362846"/>
          <a:ext cx="3530965" cy="702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Equation" r:id="rId10" imgW="2133600" imgH="419100" progId="Equation.DSMT4">
                  <p:embed/>
                </p:oleObj>
              </mc:Choice>
              <mc:Fallback>
                <p:oleObj name="Equation" r:id="rId10" imgW="2133600" imgH="41910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DE68A1B8-DE6C-D64A-A6BF-DA787632C8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643" y="3362846"/>
                        <a:ext cx="3530965" cy="7024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95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07207"/>
            <a:ext cx="1239594" cy="222199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199" y="1603818"/>
            <a:ext cx="6019802" cy="46438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057399" y="6211669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>
                <a:solidFill>
                  <a:srgbClr val="9D8686"/>
                </a:solidFill>
                <a:latin typeface="Lora" panose="02000503000000020004" pitchFamily="2" charset="0"/>
              </a:rPr>
              <a:t>Centerpost</a:t>
            </a:r>
            <a:r>
              <a:rPr lang="en-US" b="1" dirty="0">
                <a:solidFill>
                  <a:srgbClr val="9D8686"/>
                </a:solidFill>
                <a:latin typeface="Lora" panose="02000503000000020004" pitchFamily="2" charset="0"/>
              </a:rPr>
              <a:t>     </a:t>
            </a:r>
            <a:r>
              <a:rPr lang="en-US" b="1" dirty="0" err="1">
                <a:solidFill>
                  <a:srgbClr val="9D8686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solidFill>
                  <a:srgbClr val="9D8686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9D8686"/>
                </a:solidFill>
                <a:latin typeface="Lora" panose="02000503000000020004" pitchFamily="2" charset="0"/>
              </a:rPr>
              <a:t>  = 10  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  <a:latin typeface="Lora" panose="02000503000000020004" pitchFamily="2" charset="0"/>
              </a:rPr>
              <a:t>…ST current   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>
                <a:solidFill>
                  <a:srgbClr val="EE2E96"/>
                </a:solidFill>
                <a:latin typeface="Lora" panose="02000503000000020004" pitchFamily="2" charset="0"/>
              </a:rPr>
              <a:t>ST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= 7 kA…!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199" y="6211669"/>
            <a:ext cx="2874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>
                <a:solidFill>
                  <a:srgbClr val="9D8686"/>
                </a:solidFill>
                <a:latin typeface="Lora" panose="02000503000000020004" pitchFamily="2" charset="0"/>
              </a:rPr>
              <a:t>Centerpost</a:t>
            </a:r>
            <a:r>
              <a:rPr lang="en-US" b="1" dirty="0">
                <a:solidFill>
                  <a:srgbClr val="9D8686"/>
                </a:solidFill>
                <a:latin typeface="Lora" panose="02000503000000020004" pitchFamily="2" charset="0"/>
              </a:rPr>
              <a:t> </a:t>
            </a:r>
            <a:r>
              <a:rPr lang="en-US" b="1" dirty="0" err="1">
                <a:solidFill>
                  <a:srgbClr val="9D8686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solidFill>
                  <a:srgbClr val="9D8686"/>
                </a:solidFill>
                <a:latin typeface="Lora" panose="02000503000000020004" pitchFamily="2" charset="0"/>
              </a:rPr>
              <a:t>e</a:t>
            </a:r>
            <a:r>
              <a:rPr lang="en-US" b="1" baseline="-25000" dirty="0">
                <a:solidFill>
                  <a:srgbClr val="9D8686"/>
                </a:solidFill>
                <a:latin typeface="Lora" panose="02000503000000020004" pitchFamily="2" charset="0"/>
              </a:rPr>
              <a:t>   </a:t>
            </a:r>
            <a:r>
              <a:rPr lang="en-US" b="1" dirty="0">
                <a:solidFill>
                  <a:srgbClr val="9D8686"/>
                </a:solidFill>
                <a:latin typeface="Lora" panose="02000503000000020004" pitchFamily="2" charset="0"/>
              </a:rPr>
              <a:t>=  70 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  <a:latin typeface="Lora" panose="02000503000000020004" pitchFamily="2" charset="0"/>
              </a:rPr>
              <a:t>ST current  I</a:t>
            </a:r>
            <a:r>
              <a:rPr lang="en-US" b="1" baseline="-25000" dirty="0">
                <a:solidFill>
                  <a:srgbClr val="E729AD"/>
                </a:solidFill>
                <a:latin typeface="Lora" panose="02000503000000020004" pitchFamily="2" charset="0"/>
              </a:rPr>
              <a:t>ST</a:t>
            </a:r>
            <a:r>
              <a:rPr lang="en-US" b="1" dirty="0">
                <a:solidFill>
                  <a:srgbClr val="E729AD"/>
                </a:solidFill>
                <a:latin typeface="Lora" panose="02000503000000020004" pitchFamily="2" charset="0"/>
              </a:rPr>
              <a:t>= 280 kA</a:t>
            </a: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211790" y="1019043"/>
            <a:ext cx="35126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600" b="1" dirty="0">
                <a:latin typeface="Lora" panose="02000503000000020004" pitchFamily="2" charset="0"/>
                <a:cs typeface="Comic Sans MS"/>
              </a:rPr>
              <a:t>As built 2014, Phase-1:</a:t>
            </a:r>
          </a:p>
          <a:p>
            <a:pPr algn="r"/>
            <a:r>
              <a:rPr lang="en-US" sz="1600" b="1" dirty="0">
                <a:solidFill>
                  <a:srgbClr val="00B050"/>
                </a:solidFill>
                <a:latin typeface="Lora" panose="02000503000000020004" pitchFamily="2" charset="0"/>
                <a:cs typeface="Comic Sans MS"/>
              </a:rPr>
              <a:t>8 PF coils Group-B shaping coils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960410" y="1019044"/>
            <a:ext cx="28428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Lora" panose="02000503000000020004" pitchFamily="2" charset="0"/>
                <a:cs typeface="Comic Sans MS"/>
              </a:rPr>
              <a:t>Phase-2</a:t>
            </a:r>
            <a:r>
              <a:rPr lang="en-US" sz="1600" dirty="0">
                <a:latin typeface="Lora" panose="02000503000000020004" pitchFamily="2" charset="0"/>
                <a:cs typeface="Comic Sans MS"/>
              </a:rPr>
              <a:t>: </a:t>
            </a:r>
            <a:r>
              <a:rPr lang="en-US" sz="1600" b="1" dirty="0">
                <a:solidFill>
                  <a:srgbClr val="00B050"/>
                </a:solidFill>
                <a:latin typeface="Lora" panose="02000503000000020004" pitchFamily="2" charset="0"/>
                <a:cs typeface="Comic Sans MS"/>
              </a:rPr>
              <a:t>8 PF coils </a:t>
            </a:r>
            <a:r>
              <a:rPr lang="en-US" sz="1600" b="1" dirty="0">
                <a:latin typeface="Lora" panose="02000503000000020004" pitchFamily="2" charset="0"/>
                <a:cs typeface="Comic Sans MS"/>
              </a:rPr>
              <a:t>+</a:t>
            </a:r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  <a:cs typeface="Comic Sans MS"/>
              </a:rPr>
              <a:t> 10 PF </a:t>
            </a:r>
          </a:p>
          <a:p>
            <a:r>
              <a:rPr lang="en-US" sz="1600" b="1" dirty="0">
                <a:solidFill>
                  <a:srgbClr val="FF0000"/>
                </a:solidFill>
                <a:latin typeface="Lora" panose="02000503000000020004" pitchFamily="2" charset="0"/>
                <a:cs typeface="Comic Sans MS"/>
              </a:rPr>
              <a:t>Group-A compression coils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96200" y="2677180"/>
            <a:ext cx="1183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Lora" panose="02000503000000020004" pitchFamily="2" charset="0"/>
                <a:cs typeface="Calibri"/>
              </a:rPr>
              <a:t>Gas-puffed </a:t>
            </a:r>
          </a:p>
          <a:p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Lora" panose="02000503000000020004" pitchFamily="2" charset="0"/>
                <a:cs typeface="Calibri"/>
              </a:rPr>
              <a:t>anode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1" y="4495800"/>
            <a:ext cx="152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C000"/>
                </a:solidFill>
                <a:effectLst>
                  <a:outerShdw blurRad="50800" dist="38100" dir="2700000">
                    <a:srgbClr val="FA7124"/>
                  </a:outerShdw>
                </a:effectLst>
                <a:latin typeface="Lora" panose="02000503000000020004" pitchFamily="2" charset="0"/>
                <a:cs typeface="Hei"/>
              </a:rPr>
              <a:t>2900ºC</a:t>
            </a:r>
          </a:p>
          <a:p>
            <a:r>
              <a:rPr lang="en-US" sz="1400" b="1" dirty="0">
                <a:solidFill>
                  <a:srgbClr val="FFC000"/>
                </a:solidFill>
                <a:effectLst>
                  <a:outerShdw blurRad="50800" dist="38100" dir="2700000">
                    <a:srgbClr val="FA7124"/>
                  </a:outerShdw>
                </a:effectLst>
                <a:latin typeface="Lora" panose="02000503000000020004" pitchFamily="2" charset="0"/>
                <a:cs typeface="Hei"/>
              </a:rPr>
              <a:t>heated cathode 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8C718E-30E8-7D47-9D80-6E2564C3A8B6}"/>
              </a:ext>
            </a:extLst>
          </p:cNvPr>
          <p:cNvSpPr txBox="1"/>
          <p:nvPr/>
        </p:nvSpPr>
        <p:spPr>
          <a:xfrm>
            <a:off x="132600" y="34159"/>
            <a:ext cx="9011401" cy="98488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Phase-1 &amp; Phase-2 of the </a:t>
            </a:r>
            <a:r>
              <a:rPr lang="it-IT" sz="3200" b="1" dirty="0" err="1"/>
              <a:t>experiment</a:t>
            </a:r>
            <a:endParaRPr lang="it-IT" sz="3200" b="1" dirty="0"/>
          </a:p>
          <a:p>
            <a:pPr algn="ctr"/>
            <a:r>
              <a:rPr lang="it-IT" b="1" dirty="0"/>
              <a:t>…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they</a:t>
            </a:r>
            <a:r>
              <a:rPr lang="it-IT" b="1" dirty="0"/>
              <a:t> </a:t>
            </a:r>
            <a:r>
              <a:rPr lang="it-IT" b="1" dirty="0" err="1"/>
              <a:t>were</a:t>
            </a:r>
            <a:r>
              <a:rPr lang="it-IT" b="1" dirty="0"/>
              <a:t> </a:t>
            </a:r>
            <a:r>
              <a:rPr lang="it-IT" b="1" dirty="0" err="1"/>
              <a:t>originally</a:t>
            </a:r>
            <a:r>
              <a:rPr lang="it-IT" b="1" dirty="0"/>
              <a:t> </a:t>
            </a:r>
            <a:r>
              <a:rPr lang="it-IT" b="1" dirty="0" err="1"/>
              <a:t>conceived</a:t>
            </a:r>
            <a:r>
              <a:rPr lang="it-IT" b="1" dirty="0"/>
              <a:t> (2001)</a:t>
            </a:r>
            <a:endParaRPr lang="it-IT" dirty="0"/>
          </a:p>
          <a:p>
            <a:pPr algn="ctr"/>
            <a:endParaRPr lang="en-US" sz="800" b="1" i="1" dirty="0">
              <a:solidFill>
                <a:schemeClr val="bg1"/>
              </a:solidFill>
              <a:latin typeface="Lora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80C679-5518-6844-BABC-C3C474B8AE91}"/>
              </a:ext>
            </a:extLst>
          </p:cNvPr>
          <p:cNvSpPr txBox="1"/>
          <p:nvPr/>
        </p:nvSpPr>
        <p:spPr>
          <a:xfrm>
            <a:off x="14324" y="2160876"/>
            <a:ext cx="1523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>
                <a:solidFill>
                  <a:srgbClr val="0C5CFF"/>
                </a:solidFill>
                <a:latin typeface="Lora" panose="02000503000000020004" pitchFamily="2" charset="77"/>
              </a:rPr>
              <a:t>2016 Phase-1</a:t>
            </a:r>
          </a:p>
          <a:p>
            <a:pPr algn="ctr"/>
            <a:r>
              <a:rPr lang="it-IT" sz="1600" b="1" dirty="0">
                <a:solidFill>
                  <a:srgbClr val="0C5CFF"/>
                </a:solidFill>
                <a:latin typeface="Lora" panose="02000503000000020004" pitchFamily="2" charset="77"/>
              </a:rPr>
              <a:t>Argon plasma</a:t>
            </a:r>
          </a:p>
        </p:txBody>
      </p:sp>
    </p:spTree>
    <p:extLst>
      <p:ext uri="{BB962C8B-B14F-4D97-AF65-F5344CB8AC3E}">
        <p14:creationId xmlns:p14="http://schemas.microsoft.com/office/powerpoint/2010/main" val="185712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21129" y="682823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latin typeface="Lora" panose="02000503000000020004" pitchFamily="2" charset="0"/>
              </a:rPr>
              <a:t>#614</a:t>
            </a:r>
          </a:p>
        </p:txBody>
      </p:sp>
      <p:sp>
        <p:nvSpPr>
          <p:cNvPr id="3" name="Rectangle 2"/>
          <p:cNvSpPr/>
          <p:nvPr/>
        </p:nvSpPr>
        <p:spPr>
          <a:xfrm>
            <a:off x="7543800" y="3886200"/>
            <a:ext cx="616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>
                <a:latin typeface="Lora" panose="02000503000000020004" pitchFamily="2" charset="0"/>
              </a:rPr>
              <a:t>#977</a:t>
            </a:r>
          </a:p>
        </p:txBody>
      </p:sp>
      <p:pic>
        <p:nvPicPr>
          <p:cNvPr id="5" name="Shot614-8.6kA-1_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7302" y="957025"/>
            <a:ext cx="1576698" cy="2723444"/>
          </a:xfrm>
          <a:prstGeom prst="rect">
            <a:avLst/>
          </a:prstGeom>
        </p:spPr>
      </p:pic>
      <p:pic>
        <p:nvPicPr>
          <p:cNvPr id="6" name="Overrot_0977_New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0000" y="4167201"/>
            <a:ext cx="1473270" cy="26585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4362" y="1166884"/>
            <a:ext cx="29484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>
                <a:solidFill>
                  <a:srgbClr val="0000FF"/>
                </a:solidFill>
                <a:latin typeface="Lora" panose="02000503000000020004" pitchFamily="2" charset="0"/>
              </a:rPr>
              <a:t>anode-to-cathode voltage </a:t>
            </a:r>
          </a:p>
          <a:p>
            <a:pPr algn="r"/>
            <a:r>
              <a:rPr lang="en-US" sz="1600" b="1" i="1" dirty="0">
                <a:solidFill>
                  <a:srgbClr val="0000FF"/>
                </a:solidFill>
                <a:latin typeface="Lora" panose="02000503000000020004" pitchFamily="2" charset="0"/>
              </a:rPr>
              <a:t>90 V up to ~200 V at 10 kA</a:t>
            </a:r>
            <a:r>
              <a:rPr lang="en-US" i="1" dirty="0">
                <a:solidFill>
                  <a:srgbClr val="0000FF"/>
                </a:solidFill>
                <a:latin typeface="Lora" panose="02000503000000020004" pitchFamily="2" charset="0"/>
              </a:rPr>
              <a:t> </a:t>
            </a:r>
            <a:endParaRPr lang="en-US" b="1" i="1" dirty="0">
              <a:solidFill>
                <a:srgbClr val="0000FF"/>
              </a:solidFill>
              <a:latin typeface="Lora" panose="02000503000000020004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86200" y="41910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>
                <a:solidFill>
                  <a:srgbClr val="EE2E96"/>
                </a:solidFill>
                <a:latin typeface="Lora" panose="02000503000000020004" pitchFamily="2" charset="0"/>
              </a:rPr>
              <a:t>anode-to-cathode voltage </a:t>
            </a:r>
          </a:p>
          <a:p>
            <a:pPr algn="r"/>
            <a:r>
              <a:rPr lang="en-US" sz="1600" b="1" i="1" dirty="0">
                <a:solidFill>
                  <a:srgbClr val="EE2E96"/>
                </a:solidFill>
                <a:latin typeface="Lora" panose="02000503000000020004" pitchFamily="2" charset="0"/>
              </a:rPr>
              <a:t>~320 V down to ~220 V at 10 kA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83C579-1A2D-154E-9C6A-0191C2F31B90}"/>
              </a:ext>
            </a:extLst>
          </p:cNvPr>
          <p:cNvSpPr txBox="1"/>
          <p:nvPr/>
        </p:nvSpPr>
        <p:spPr>
          <a:xfrm>
            <a:off x="69864" y="83292"/>
            <a:ext cx="901677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Rotating Plasma-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Centerpost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 produced 2016-2018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70B172B-9985-1F42-9874-9F41300E999A}"/>
              </a:ext>
            </a:extLst>
          </p:cNvPr>
          <p:cNvCxnSpPr>
            <a:cxnSpLocks/>
          </p:cNvCxnSpPr>
          <p:nvPr/>
        </p:nvCxnSpPr>
        <p:spPr>
          <a:xfrm>
            <a:off x="7467600" y="1079143"/>
            <a:ext cx="0" cy="2424886"/>
          </a:xfrm>
          <a:prstGeom prst="straightConnector1">
            <a:avLst/>
          </a:prstGeom>
          <a:ln>
            <a:solidFill>
              <a:srgbClr val="0C5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070E0CC-405C-2349-95B8-AC24B05A170F}"/>
              </a:ext>
            </a:extLst>
          </p:cNvPr>
          <p:cNvSpPr txBox="1"/>
          <p:nvPr/>
        </p:nvSpPr>
        <p:spPr>
          <a:xfrm rot="16200000">
            <a:off x="6820207" y="1254629"/>
            <a:ext cx="992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dirty="0">
                <a:solidFill>
                  <a:srgbClr val="0000FF"/>
                </a:solidFill>
              </a:rPr>
              <a:t>DC </a:t>
            </a:r>
            <a:r>
              <a:rPr lang="it-IT" sz="1400" b="1" i="1" dirty="0" err="1">
                <a:solidFill>
                  <a:srgbClr val="0000FF"/>
                </a:solidFill>
              </a:rPr>
              <a:t>voltage</a:t>
            </a:r>
            <a:endParaRPr lang="it-IT" sz="1400" b="1" i="1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4010CE4-A840-FD4E-8E72-A7D9E1FB89CD}"/>
              </a:ext>
            </a:extLst>
          </p:cNvPr>
          <p:cNvCxnSpPr>
            <a:cxnSpLocks/>
          </p:cNvCxnSpPr>
          <p:nvPr/>
        </p:nvCxnSpPr>
        <p:spPr>
          <a:xfrm>
            <a:off x="7504093" y="4251927"/>
            <a:ext cx="0" cy="2424886"/>
          </a:xfrm>
          <a:prstGeom prst="straightConnector1">
            <a:avLst/>
          </a:prstGeom>
          <a:ln>
            <a:solidFill>
              <a:srgbClr val="EE2E9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753C14F-0095-304E-9E1C-858B6E3C3BDB}"/>
              </a:ext>
            </a:extLst>
          </p:cNvPr>
          <p:cNvSpPr txBox="1"/>
          <p:nvPr/>
        </p:nvSpPr>
        <p:spPr>
          <a:xfrm rot="16200000">
            <a:off x="6820207" y="4381194"/>
            <a:ext cx="992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dirty="0">
                <a:solidFill>
                  <a:srgbClr val="EE2E96"/>
                </a:solidFill>
              </a:rPr>
              <a:t>DC </a:t>
            </a:r>
            <a:r>
              <a:rPr lang="it-IT" sz="1400" b="1" i="1" dirty="0" err="1">
                <a:solidFill>
                  <a:srgbClr val="EE2E96"/>
                </a:solidFill>
              </a:rPr>
              <a:t>voltage</a:t>
            </a:r>
            <a:endParaRPr lang="it-IT" sz="1400" b="1" i="1" dirty="0">
              <a:solidFill>
                <a:srgbClr val="EE2E9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7AB73-193A-C043-BF7F-ABF00DD51643}"/>
              </a:ext>
            </a:extLst>
          </p:cNvPr>
          <p:cNvSpPr txBox="1"/>
          <p:nvPr/>
        </p:nvSpPr>
        <p:spPr>
          <a:xfrm>
            <a:off x="3398200" y="3613359"/>
            <a:ext cx="416910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Rotation </a:t>
            </a:r>
            <a:r>
              <a:rPr lang="el-GR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ω</a:t>
            </a:r>
            <a:r>
              <a:rPr lang="en-US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 </a:t>
            </a:r>
            <a:r>
              <a:rPr lang="en-US" i="1" dirty="0">
                <a:solidFill>
                  <a:prstClr val="white"/>
                </a:solidFill>
                <a:latin typeface="Lora" panose="02000503000000020004" pitchFamily="2" charset="0"/>
              </a:rPr>
              <a:t>~</a:t>
            </a:r>
            <a:r>
              <a:rPr lang="en-US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 2</a:t>
            </a:r>
            <a:r>
              <a:rPr lang="el-GR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π</a:t>
            </a:r>
            <a:r>
              <a:rPr lang="en-US" sz="2000" b="1" i="1" dirty="0">
                <a:solidFill>
                  <a:prstClr val="white"/>
                </a:solidFill>
                <a:latin typeface="Lora" panose="02000503000000020004" pitchFamily="2" charset="0"/>
              </a:rPr>
              <a:t> (500) radians/sec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8C5407-B89B-1C40-9775-B3A2613A07DF}"/>
              </a:ext>
            </a:extLst>
          </p:cNvPr>
          <p:cNvSpPr txBox="1"/>
          <p:nvPr/>
        </p:nvSpPr>
        <p:spPr>
          <a:xfrm>
            <a:off x="3563050" y="6331428"/>
            <a:ext cx="3783198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Lora" panose="02000503000000020004" pitchFamily="2" charset="0"/>
              </a:rPr>
              <a:t>High-field Tokamak densities!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F58D3D-257D-4F41-AAC6-B5E30E14D989}"/>
              </a:ext>
            </a:extLst>
          </p:cNvPr>
          <p:cNvSpPr txBox="1"/>
          <p:nvPr/>
        </p:nvSpPr>
        <p:spPr>
          <a:xfrm>
            <a:off x="3657600" y="1981200"/>
            <a:ext cx="3791856" cy="923330"/>
          </a:xfrm>
          <a:prstGeom prst="rect">
            <a:avLst/>
          </a:prstGeom>
          <a:gradFill>
            <a:gsLst>
              <a:gs pos="78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  <a:gs pos="98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Argon, equator line-averaged electron density: &lt;n</a:t>
            </a:r>
            <a:r>
              <a:rPr lang="en-US" b="1" baseline="-25000" dirty="0">
                <a:solidFill>
                  <a:srgbClr val="0000FF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&gt; 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  <a:sym typeface="Symbol"/>
              </a:rPr>
              <a:t>  </a:t>
            </a:r>
            <a:r>
              <a:rPr lang="en-US" b="1" dirty="0" err="1">
                <a:solidFill>
                  <a:srgbClr val="0000FF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  <a:latin typeface="Lora" panose="02000503000000020004" pitchFamily="2" charset="0"/>
              </a:rPr>
              <a:t>e</a:t>
            </a:r>
            <a:r>
              <a:rPr lang="en-US" b="1" baseline="-25000" dirty="0">
                <a:solidFill>
                  <a:srgbClr val="0000FF"/>
                </a:solidFill>
                <a:latin typeface="Lora" panose="02000503000000020004" pitchFamily="2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&lt;n</a:t>
            </a:r>
            <a:r>
              <a:rPr lang="en-US" b="1" baseline="-25000" dirty="0">
                <a:solidFill>
                  <a:srgbClr val="0000FF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&gt;=4•10</a:t>
            </a:r>
            <a:r>
              <a:rPr lang="en-US" b="1" baseline="30000" dirty="0">
                <a:solidFill>
                  <a:srgbClr val="0000FF"/>
                </a:solidFill>
                <a:latin typeface="Lora" panose="02000503000000020004" pitchFamily="2" charset="0"/>
              </a:rPr>
              <a:t>20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 m</a:t>
            </a:r>
            <a:r>
              <a:rPr lang="en-US" b="1" baseline="30000" dirty="0">
                <a:solidFill>
                  <a:srgbClr val="0000FF"/>
                </a:solidFill>
                <a:latin typeface="Lora" panose="02000503000000020004" pitchFamily="2" charset="0"/>
              </a:rPr>
              <a:t>-3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 at </a:t>
            </a:r>
            <a:r>
              <a:rPr lang="en-US" b="1" dirty="0" err="1">
                <a:solidFill>
                  <a:srgbClr val="0000FF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0000FF"/>
                </a:solidFill>
                <a:latin typeface="Lora" panose="02000503000000020004" pitchFamily="2" charset="0"/>
              </a:rPr>
              <a:t>=10 kA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0DFA95-439D-4444-BF27-E7D2695556F0}"/>
              </a:ext>
            </a:extLst>
          </p:cNvPr>
          <p:cNvSpPr txBox="1"/>
          <p:nvPr/>
        </p:nvSpPr>
        <p:spPr>
          <a:xfrm>
            <a:off x="3599544" y="5096470"/>
            <a:ext cx="3868056" cy="923330"/>
          </a:xfrm>
          <a:prstGeom prst="rect">
            <a:avLst/>
          </a:prstGeom>
          <a:gradFill>
            <a:gsLst>
              <a:gs pos="78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  <a:gs pos="98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Hydrogen, equator line-averaged </a:t>
            </a:r>
          </a:p>
          <a:p>
            <a:pPr algn="r"/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electron density </a:t>
            </a:r>
          </a:p>
          <a:p>
            <a:pPr algn="r"/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&lt;n</a:t>
            </a:r>
            <a:r>
              <a:rPr lang="en-US" b="1" baseline="-25000" dirty="0">
                <a:solidFill>
                  <a:srgbClr val="EE2E96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&gt;=1.5•10</a:t>
            </a:r>
            <a:r>
              <a:rPr lang="en-US" b="1" baseline="30000" dirty="0">
                <a:solidFill>
                  <a:srgbClr val="EE2E96"/>
                </a:solidFill>
                <a:latin typeface="Lora" panose="02000503000000020004" pitchFamily="2" charset="0"/>
              </a:rPr>
              <a:t>20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 m</a:t>
            </a:r>
            <a:r>
              <a:rPr lang="en-US" b="1" baseline="30000" dirty="0">
                <a:solidFill>
                  <a:srgbClr val="EE2E96"/>
                </a:solidFill>
                <a:latin typeface="Lora" panose="02000503000000020004" pitchFamily="2" charset="0"/>
              </a:rPr>
              <a:t>-3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 at </a:t>
            </a:r>
            <a:r>
              <a:rPr lang="en-US" b="1" dirty="0" err="1">
                <a:solidFill>
                  <a:srgbClr val="EE2E96"/>
                </a:solidFill>
                <a:latin typeface="Lora" panose="02000503000000020004" pitchFamily="2" charset="0"/>
              </a:rPr>
              <a:t>I</a:t>
            </a:r>
            <a:r>
              <a:rPr lang="en-US" b="1" baseline="-25000" dirty="0" err="1">
                <a:solidFill>
                  <a:srgbClr val="EE2E96"/>
                </a:solidFill>
                <a:latin typeface="Lora" panose="02000503000000020004" pitchFamily="2" charset="0"/>
              </a:rPr>
              <a:t>e</a:t>
            </a:r>
            <a:r>
              <a:rPr lang="en-US" b="1" dirty="0">
                <a:solidFill>
                  <a:srgbClr val="EE2E96"/>
                </a:solidFill>
                <a:latin typeface="Lora" panose="02000503000000020004" pitchFamily="2" charset="0"/>
              </a:rPr>
              <a:t>=10 kA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6923BE-6C1F-B249-A8C4-552DAC671112}"/>
              </a:ext>
            </a:extLst>
          </p:cNvPr>
          <p:cNvSpPr txBox="1"/>
          <p:nvPr/>
        </p:nvSpPr>
        <p:spPr>
          <a:xfrm>
            <a:off x="7883" y="935333"/>
            <a:ext cx="3441889" cy="646331"/>
          </a:xfrm>
          <a:prstGeom prst="rect">
            <a:avLst/>
          </a:prstGeom>
          <a:gradFill>
            <a:gsLst>
              <a:gs pos="78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  <a:gs pos="98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CC558B"/>
                </a:solidFill>
                <a:latin typeface="Lora" panose="02000503000000020004" pitchFamily="2" charset="0"/>
              </a:rPr>
              <a:t>Shaping field inside</a:t>
            </a:r>
          </a:p>
          <a:p>
            <a:pPr algn="ctr"/>
            <a:r>
              <a:rPr lang="en-US" b="1" i="1" dirty="0">
                <a:solidFill>
                  <a:srgbClr val="CC558B"/>
                </a:solidFill>
                <a:latin typeface="Lora" panose="02000503000000020004" pitchFamily="2" charset="0"/>
              </a:rPr>
              <a:t>4 cm thick Aluminum vessel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1E6A494-868A-2646-A45C-C9EF0D78A338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849733"/>
            <a:ext cx="3373572" cy="386526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46B2F01-76C9-E849-9A10-6C10A11CDAE2}"/>
              </a:ext>
            </a:extLst>
          </p:cNvPr>
          <p:cNvSpPr txBox="1"/>
          <p:nvPr/>
        </p:nvSpPr>
        <p:spPr>
          <a:xfrm>
            <a:off x="5255" y="5869496"/>
            <a:ext cx="3441889" cy="646331"/>
          </a:xfrm>
          <a:prstGeom prst="rect">
            <a:avLst/>
          </a:prstGeom>
          <a:gradFill>
            <a:gsLst>
              <a:gs pos="78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60000"/>
                  <a:lumOff val="40000"/>
                </a:schemeClr>
              </a:gs>
              <a:gs pos="98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0"/>
              </a:rPr>
              <a:t>January 2018:</a:t>
            </a:r>
          </a:p>
          <a:p>
            <a:pPr algn="ctr"/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0"/>
              </a:rPr>
              <a:t>objectives of Phase-1 achieved</a:t>
            </a:r>
          </a:p>
        </p:txBody>
      </p:sp>
    </p:spTree>
    <p:extLst>
      <p:ext uri="{BB962C8B-B14F-4D97-AF65-F5344CB8AC3E}">
        <p14:creationId xmlns:p14="http://schemas.microsoft.com/office/powerpoint/2010/main" val="22841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370" y="1066800"/>
            <a:ext cx="1643127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118" y="1511558"/>
            <a:ext cx="2693682" cy="3207552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1377" y="1179386"/>
            <a:ext cx="3852623" cy="40242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1287" y="754585"/>
            <a:ext cx="25305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  <a:latin typeface="Lora" panose="02000503000000020004" pitchFamily="2" charset="0"/>
              </a:rPr>
              <a:t>Phase-2 Spherical Torus</a:t>
            </a:r>
            <a:r>
              <a:rPr lang="en-US" sz="1400" b="1" dirty="0">
                <a:latin typeface="Lora" panose="02000503000000020004" pitchFamily="2" charset="0"/>
              </a:rPr>
              <a:t>: </a:t>
            </a: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r>
              <a:rPr lang="en-US" sz="1400" b="1" dirty="0">
                <a:solidFill>
                  <a:srgbClr val="FF3399"/>
                </a:solidFill>
                <a:latin typeface="Lora" panose="02000503000000020004" pitchFamily="2" charset="0"/>
              </a:rPr>
              <a:t>     </a:t>
            </a: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endParaRPr lang="en-US" sz="1400" b="1" dirty="0">
              <a:solidFill>
                <a:srgbClr val="FF3399"/>
              </a:solidFill>
              <a:latin typeface="Lora" panose="02000503000000020004" pitchFamily="2" charset="0"/>
            </a:endParaRP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Lora" panose="02000503000000020004" pitchFamily="2" charset="0"/>
              </a:rPr>
              <a:t>not feasible without</a:t>
            </a: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Lora" panose="02000503000000020004" pitchFamily="2" charset="0"/>
              </a:rPr>
              <a:t>internal compression coils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6380"/>
            <a:ext cx="9144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Lora" panose="02000503000000020004" pitchFamily="2" charset="0"/>
              </a:rPr>
              <a:t>Plasma tori obtained &amp; sustained during year 2018</a:t>
            </a:r>
            <a:r>
              <a:rPr lang="en-US" sz="2400" b="1" dirty="0">
                <a:solidFill>
                  <a:schemeClr val="bg1"/>
                </a:solidFill>
                <a:latin typeface="Lora" panose="02000503000000020004" pitchFamily="2" charset="0"/>
              </a:rPr>
              <a:t> </a:t>
            </a:r>
            <a:endParaRPr lang="en-US" sz="2800" b="1" dirty="0">
              <a:solidFill>
                <a:schemeClr val="bg1"/>
              </a:solidFill>
              <a:latin typeface="Lora" panose="02000503000000020004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590" y="726950"/>
            <a:ext cx="6283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A simpler vertical field built-up by adding 4 </a:t>
            </a:r>
            <a:r>
              <a:rPr lang="en-US" b="1" dirty="0" err="1">
                <a:solidFill>
                  <a:srgbClr val="558ED5"/>
                </a:solidFill>
                <a:latin typeface="Lora" panose="02000503000000020004" pitchFamily="2" charset="0"/>
              </a:rPr>
              <a:t>PFExt</a:t>
            </a:r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 coils</a:t>
            </a:r>
          </a:p>
          <a:p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external to the vessel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3910959" y="1345350"/>
            <a:ext cx="1423041" cy="15458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248306" y="2590800"/>
            <a:ext cx="1093702" cy="524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267200" y="3352800"/>
            <a:ext cx="1024177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</p:cNvCxnSpPr>
          <p:nvPr/>
        </p:nvCxnSpPr>
        <p:spPr>
          <a:xfrm>
            <a:off x="4859791" y="4108593"/>
            <a:ext cx="482217" cy="9949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-18393" y="6073914"/>
            <a:ext cx="914400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Plasma fired 0.60s after PF current </a:t>
            </a:r>
            <a:r>
              <a:rPr lang="en-US" sz="2000" dirty="0">
                <a:solidFill>
                  <a:schemeClr val="bg1"/>
                </a:solidFill>
                <a:latin typeface="Lora" panose="02000503000000020004" pitchFamily="2" charset="0"/>
              </a:rPr>
              <a:t>(</a:t>
            </a:r>
            <a:r>
              <a:rPr lang="en-US" sz="2000" dirty="0" err="1">
                <a:solidFill>
                  <a:schemeClr val="bg1"/>
                </a:solidFill>
                <a:latin typeface="Lora" panose="02000503000000020004" pitchFamily="2" charset="0"/>
              </a:rPr>
              <a:t>skincurrent</a:t>
            </a:r>
            <a:r>
              <a:rPr lang="en-US" sz="2000" dirty="0">
                <a:solidFill>
                  <a:schemeClr val="bg1"/>
                </a:solidFill>
                <a:latin typeface="Lora" panose="02000503000000020004" pitchFamily="2" charset="0"/>
              </a:rPr>
              <a:t> time, 4 cm thick Al vessel)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torus duration limited to 0.5 sec → </a:t>
            </a:r>
            <a:r>
              <a:rPr lang="en-US" sz="2000" b="1" dirty="0" err="1">
                <a:solidFill>
                  <a:schemeClr val="bg1"/>
                </a:solidFill>
                <a:latin typeface="Lora" panose="02000503000000020004" pitchFamily="2" charset="0"/>
              </a:rPr>
              <a:t>magnetostatic</a:t>
            </a:r>
            <a:r>
              <a:rPr lang="en-US" sz="2000" b="1" dirty="0">
                <a:solidFill>
                  <a:schemeClr val="bg1"/>
                </a:solidFill>
                <a:latin typeface="Lora" panose="02000503000000020004" pitchFamily="2" charset="0"/>
              </a:rPr>
              <a:t> field at torus formation </a:t>
            </a:r>
          </a:p>
        </p:txBody>
      </p:sp>
      <p:sp>
        <p:nvSpPr>
          <p:cNvPr id="14" name="Curved Up Arrow 13">
            <a:extLst>
              <a:ext uri="{FF2B5EF4-FFF2-40B4-BE49-F238E27FC236}">
                <a16:creationId xmlns:a16="http://schemas.microsoft.com/office/drawing/2014/main" id="{CD450F2F-0AC7-0045-9096-6D393F782FD3}"/>
              </a:ext>
            </a:extLst>
          </p:cNvPr>
          <p:cNvSpPr/>
          <p:nvPr/>
        </p:nvSpPr>
        <p:spPr>
          <a:xfrm>
            <a:off x="6638218" y="3200401"/>
            <a:ext cx="1219200" cy="228600"/>
          </a:xfrm>
          <a:prstGeom prst="curvedUpArrow">
            <a:avLst/>
          </a:prstGeom>
          <a:solidFill>
            <a:srgbClr val="EE2E96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7404EA-5272-974E-91B1-5E034DA2E405}"/>
              </a:ext>
            </a:extLst>
          </p:cNvPr>
          <p:cNvSpPr txBox="1"/>
          <p:nvPr/>
        </p:nvSpPr>
        <p:spPr>
          <a:xfrm>
            <a:off x="7765463" y="3200400"/>
            <a:ext cx="434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I</a:t>
            </a:r>
            <a:r>
              <a:rPr lang="it-IT" sz="1600" b="1" baseline="-25000" dirty="0">
                <a:ln>
                  <a:solidFill>
                    <a:srgbClr val="EE2E96"/>
                  </a:solidFill>
                </a:ln>
                <a:solidFill>
                  <a:schemeClr val="bg1"/>
                </a:solidFill>
                <a:latin typeface="Lora" panose="02000503000000020004" pitchFamily="2" charset="77"/>
              </a:rPr>
              <a:t>ST</a:t>
            </a:r>
          </a:p>
        </p:txBody>
      </p:sp>
      <p:sp>
        <p:nvSpPr>
          <p:cNvPr id="17" name="Curved Left Arrow 16">
            <a:extLst>
              <a:ext uri="{FF2B5EF4-FFF2-40B4-BE49-F238E27FC236}">
                <a16:creationId xmlns:a16="http://schemas.microsoft.com/office/drawing/2014/main" id="{50FF8418-C395-EA4E-A57B-5AC357C35CF1}"/>
              </a:ext>
            </a:extLst>
          </p:cNvPr>
          <p:cNvSpPr/>
          <p:nvPr/>
        </p:nvSpPr>
        <p:spPr>
          <a:xfrm>
            <a:off x="8200400" y="2452208"/>
            <a:ext cx="943600" cy="354778"/>
          </a:xfrm>
          <a:prstGeom prst="curvedLeftArrow">
            <a:avLst>
              <a:gd name="adj1" fmla="val 13638"/>
              <a:gd name="adj2" fmla="val 50000"/>
              <a:gd name="adj3" fmla="val 50163"/>
            </a:avLst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Curved Down Arrow 7">
            <a:extLst>
              <a:ext uri="{FF2B5EF4-FFF2-40B4-BE49-F238E27FC236}">
                <a16:creationId xmlns:a16="http://schemas.microsoft.com/office/drawing/2014/main" id="{68D24595-9685-854C-93DD-0368029FDE6E}"/>
              </a:ext>
            </a:extLst>
          </p:cNvPr>
          <p:cNvSpPr/>
          <p:nvPr/>
        </p:nvSpPr>
        <p:spPr>
          <a:xfrm rot="16200000">
            <a:off x="5602406" y="3285457"/>
            <a:ext cx="345472" cy="946515"/>
          </a:xfrm>
          <a:prstGeom prst="curvedDownArrow">
            <a:avLst>
              <a:gd name="adj1" fmla="val 4789"/>
              <a:gd name="adj2" fmla="val 32394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Curved Down Arrow 18">
            <a:extLst>
              <a:ext uri="{FF2B5EF4-FFF2-40B4-BE49-F238E27FC236}">
                <a16:creationId xmlns:a16="http://schemas.microsoft.com/office/drawing/2014/main" id="{A224025D-66C9-9744-A8BA-34E726C51298}"/>
              </a:ext>
            </a:extLst>
          </p:cNvPr>
          <p:cNvSpPr/>
          <p:nvPr/>
        </p:nvSpPr>
        <p:spPr>
          <a:xfrm rot="16200000">
            <a:off x="5616582" y="2097206"/>
            <a:ext cx="345472" cy="946515"/>
          </a:xfrm>
          <a:prstGeom prst="curvedDownArrow">
            <a:avLst>
              <a:gd name="adj1" fmla="val 4789"/>
              <a:gd name="adj2" fmla="val 32394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Curved Right Arrow 17">
            <a:extLst>
              <a:ext uri="{FF2B5EF4-FFF2-40B4-BE49-F238E27FC236}">
                <a16:creationId xmlns:a16="http://schemas.microsoft.com/office/drawing/2014/main" id="{C56CE643-40B8-7C44-92CF-3DCE5FDC7036}"/>
              </a:ext>
            </a:extLst>
          </p:cNvPr>
          <p:cNvSpPr/>
          <p:nvPr/>
        </p:nvSpPr>
        <p:spPr>
          <a:xfrm>
            <a:off x="5333481" y="4972867"/>
            <a:ext cx="906392" cy="304800"/>
          </a:xfrm>
          <a:prstGeom prst="curvedRightArrow">
            <a:avLst>
              <a:gd name="adj1" fmla="val 6952"/>
              <a:gd name="adj2" fmla="val 50000"/>
              <a:gd name="adj3" fmla="val 52587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Curved Right Arrow 30">
            <a:extLst>
              <a:ext uri="{FF2B5EF4-FFF2-40B4-BE49-F238E27FC236}">
                <a16:creationId xmlns:a16="http://schemas.microsoft.com/office/drawing/2014/main" id="{3C4AE0D6-4B98-AE48-98A6-713340B73168}"/>
              </a:ext>
            </a:extLst>
          </p:cNvPr>
          <p:cNvSpPr/>
          <p:nvPr/>
        </p:nvSpPr>
        <p:spPr>
          <a:xfrm rot="10800000">
            <a:off x="8254117" y="1147923"/>
            <a:ext cx="842724" cy="270070"/>
          </a:xfrm>
          <a:prstGeom prst="curvedRightArrow">
            <a:avLst>
              <a:gd name="adj1" fmla="val 7796"/>
              <a:gd name="adj2" fmla="val 4490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2" name="Curved Right Arrow 31">
            <a:extLst>
              <a:ext uri="{FF2B5EF4-FFF2-40B4-BE49-F238E27FC236}">
                <a16:creationId xmlns:a16="http://schemas.microsoft.com/office/drawing/2014/main" id="{BB633968-F147-804C-8932-BDB9D64D156A}"/>
              </a:ext>
            </a:extLst>
          </p:cNvPr>
          <p:cNvSpPr/>
          <p:nvPr/>
        </p:nvSpPr>
        <p:spPr>
          <a:xfrm rot="10800000">
            <a:off x="8277765" y="4925141"/>
            <a:ext cx="842724" cy="270070"/>
          </a:xfrm>
          <a:prstGeom prst="curvedRightArrow">
            <a:avLst>
              <a:gd name="adj1" fmla="val 7796"/>
              <a:gd name="adj2" fmla="val 4490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4" name="Curved Left Arrow 33">
            <a:extLst>
              <a:ext uri="{FF2B5EF4-FFF2-40B4-BE49-F238E27FC236}">
                <a16:creationId xmlns:a16="http://schemas.microsoft.com/office/drawing/2014/main" id="{13D02084-77C0-D949-B445-3821BF71A894}"/>
              </a:ext>
            </a:extLst>
          </p:cNvPr>
          <p:cNvSpPr/>
          <p:nvPr/>
        </p:nvSpPr>
        <p:spPr>
          <a:xfrm>
            <a:off x="8176889" y="3626551"/>
            <a:ext cx="943600" cy="354778"/>
          </a:xfrm>
          <a:prstGeom prst="curvedLeftArrow">
            <a:avLst>
              <a:gd name="adj1" fmla="val 13638"/>
              <a:gd name="adj2" fmla="val 50000"/>
              <a:gd name="adj3" fmla="val 50163"/>
            </a:avLst>
          </a:prstGeom>
          <a:solidFill>
            <a:schemeClr val="accent5">
              <a:lumMod val="60000"/>
              <a:lumOff val="4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6" name="Curved Right Arrow 35">
            <a:extLst>
              <a:ext uri="{FF2B5EF4-FFF2-40B4-BE49-F238E27FC236}">
                <a16:creationId xmlns:a16="http://schemas.microsoft.com/office/drawing/2014/main" id="{8840DFD1-3777-CB42-8021-82456BB0D1D0}"/>
              </a:ext>
            </a:extLst>
          </p:cNvPr>
          <p:cNvSpPr/>
          <p:nvPr/>
        </p:nvSpPr>
        <p:spPr>
          <a:xfrm>
            <a:off x="5295957" y="1166168"/>
            <a:ext cx="906392" cy="304800"/>
          </a:xfrm>
          <a:prstGeom prst="curvedRightArrow">
            <a:avLst>
              <a:gd name="adj1" fmla="val 6952"/>
              <a:gd name="adj2" fmla="val 50000"/>
              <a:gd name="adj3" fmla="val 52587"/>
            </a:avLst>
          </a:prstGeom>
          <a:solidFill>
            <a:schemeClr val="accent5">
              <a:lumMod val="60000"/>
              <a:lumOff val="40000"/>
            </a:schemeClr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45827E3-495E-1D44-84A6-B65DAE822518}"/>
              </a:ext>
            </a:extLst>
          </p:cNvPr>
          <p:cNvSpPr/>
          <p:nvPr/>
        </p:nvSpPr>
        <p:spPr>
          <a:xfrm>
            <a:off x="2485559" y="4944070"/>
            <a:ext cx="66584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in 2 </a:t>
            </a:r>
            <a:r>
              <a:rPr lang="en-US" b="1" dirty="0" err="1">
                <a:solidFill>
                  <a:srgbClr val="558ED5"/>
                </a:solidFill>
                <a:latin typeface="Lora" panose="02000503000000020004" pitchFamily="2" charset="0"/>
              </a:rPr>
              <a:t>PFExt</a:t>
            </a:r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 near equator</a:t>
            </a:r>
          </a:p>
          <a:p>
            <a:r>
              <a:rPr lang="en-US" b="1" dirty="0">
                <a:solidFill>
                  <a:srgbClr val="558ED5"/>
                </a:solidFill>
                <a:latin typeface="Lora" panose="02000503000000020004" pitchFamily="2" charset="0"/>
              </a:rPr>
              <a:t>the current flows </a:t>
            </a:r>
            <a:r>
              <a:rPr lang="en-US" b="1" dirty="0">
                <a:latin typeface="Lora" panose="02000503000000020004" pitchFamily="2" charset="0"/>
              </a:rPr>
              <a:t>in opposite direction to </a:t>
            </a:r>
          </a:p>
          <a:p>
            <a:r>
              <a:rPr lang="en-US" b="1" dirty="0">
                <a:solidFill>
                  <a:srgbClr val="FF33CC"/>
                </a:solidFill>
                <a:latin typeface="Lora" panose="02000503000000020004" pitchFamily="2" charset="0"/>
              </a:rPr>
              <a:t>toroidal current inside the Plasma-</a:t>
            </a:r>
            <a:r>
              <a:rPr lang="en-US" b="1" dirty="0" err="1">
                <a:solidFill>
                  <a:srgbClr val="FF33CC"/>
                </a:solidFill>
                <a:latin typeface="Lora" panose="02000503000000020004" pitchFamily="2" charset="0"/>
              </a:rPr>
              <a:t>Centerpost</a:t>
            </a:r>
            <a:endParaRPr lang="en-US" b="1" dirty="0">
              <a:solidFill>
                <a:srgbClr val="FF33CC"/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003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34738</TotalTime>
  <Words>1719</Words>
  <Application>Microsoft Macintosh PowerPoint</Application>
  <PresentationFormat>On-screen Show (4:3)</PresentationFormat>
  <Paragraphs>321</Paragraphs>
  <Slides>21</Slides>
  <Notes>9</Notes>
  <HiddenSlides>0</HiddenSlides>
  <MMClips>17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DengXian</vt:lpstr>
      <vt:lpstr>Hei</vt:lpstr>
      <vt:lpstr>ＭＳ Ｐゴシック</vt:lpstr>
      <vt:lpstr>华文楷体</vt:lpstr>
      <vt:lpstr>华文细黑</vt:lpstr>
      <vt:lpstr>Arial</vt:lpstr>
      <vt:lpstr>Calibri</vt:lpstr>
      <vt:lpstr>Comic Sans MS</vt:lpstr>
      <vt:lpstr>Lora</vt:lpstr>
      <vt:lpstr>Symbol</vt:lpstr>
      <vt:lpstr>Times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Alladio</dc:creator>
  <cp:lastModifiedBy>franco.alladio@enea.it</cp:lastModifiedBy>
  <cp:revision>718</cp:revision>
  <cp:lastPrinted>2019-06-10T15:51:39Z</cp:lastPrinted>
  <dcterms:created xsi:type="dcterms:W3CDTF">2018-07-19T09:06:09Z</dcterms:created>
  <dcterms:modified xsi:type="dcterms:W3CDTF">2019-06-10T20:18:20Z</dcterms:modified>
</cp:coreProperties>
</file>