
<file path=[Content_Types].xml><?xml version="1.0" encoding="utf-8"?>
<Types xmlns="http://schemas.openxmlformats.org/package/2006/content-types">
  <Default Extension="xml" ContentType="application/xml"/>
  <Default Extension="wmv" ContentType="video/x-ms-wmv"/>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png" ContentType="image/png"/>
  <Default Extension="bin" ContentType="application/vnd.openxmlformats-officedocument.oleObjec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73" r:id="rId3"/>
    <p:sldId id="278" r:id="rId4"/>
    <p:sldId id="279" r:id="rId5"/>
    <p:sldId id="274" r:id="rId6"/>
    <p:sldId id="280" r:id="rId7"/>
    <p:sldId id="272" r:id="rId8"/>
    <p:sldId id="257" r:id="rId9"/>
    <p:sldId id="275" r:id="rId10"/>
    <p:sldId id="259" r:id="rId11"/>
    <p:sldId id="276" r:id="rId12"/>
    <p:sldId id="260" r:id="rId13"/>
    <p:sldId id="268" r:id="rId14"/>
    <p:sldId id="293" r:id="rId15"/>
    <p:sldId id="292" r:id="rId16"/>
    <p:sldId id="284" r:id="rId17"/>
    <p:sldId id="261" r:id="rId18"/>
    <p:sldId id="283" r:id="rId19"/>
    <p:sldId id="282" r:id="rId20"/>
    <p:sldId id="288" r:id="rId21"/>
    <p:sldId id="263" r:id="rId22"/>
    <p:sldId id="264" r:id="rId23"/>
    <p:sldId id="265" r:id="rId24"/>
    <p:sldId id="266" r:id="rId25"/>
    <p:sldId id="289" r:id="rId26"/>
    <p:sldId id="290" r:id="rId27"/>
    <p:sldId id="287" r:id="rId28"/>
    <p:sldId id="291" r:id="rId29"/>
    <p:sldId id="285" r:id="rId30"/>
    <p:sldId id="267" r:id="rId31"/>
    <p:sldId id="271" r:id="rId32"/>
    <p:sldId id="270" r:id="rId33"/>
    <p:sldId id="294" r:id="rId34"/>
    <p:sldId id="296" r:id="rId35"/>
    <p:sldId id="295" r:id="rId36"/>
    <p:sldId id="297" r:id="rId37"/>
    <p:sldId id="298"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859C"/>
    <a:srgbClr val="FF3399"/>
    <a:srgbClr val="FF33CC"/>
    <a:srgbClr val="558ED5"/>
    <a:srgbClr val="CC3399"/>
    <a:srgbClr val="E729AD"/>
    <a:srgbClr val="05508F"/>
    <a:srgbClr val="0000FF"/>
    <a:srgbClr val="0D6DFB"/>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p:cViewPr varScale="1">
        <p:scale>
          <a:sx n="124" d="100"/>
          <a:sy n="124" d="100"/>
        </p:scale>
        <p:origin x="1824"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1" Type="http://schemas.openxmlformats.org/officeDocument/2006/relationships/image" Target="../media/image11.emf"/><Relationship Id="rId2"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 Id="rId2" Type="http://schemas.openxmlformats.org/officeDocument/2006/relationships/image" Target="../media/image2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9.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89.emf"/><Relationship Id="rId4" Type="http://schemas.openxmlformats.org/officeDocument/2006/relationships/image" Target="../media/image90.emf"/><Relationship Id="rId5" Type="http://schemas.openxmlformats.org/officeDocument/2006/relationships/image" Target="../media/image91.emf"/><Relationship Id="rId6" Type="http://schemas.openxmlformats.org/officeDocument/2006/relationships/image" Target="../media/image92.emf"/><Relationship Id="rId1" Type="http://schemas.openxmlformats.org/officeDocument/2006/relationships/image" Target="../media/image87.emf"/><Relationship Id="rId2" Type="http://schemas.openxmlformats.org/officeDocument/2006/relationships/image" Target="../media/image8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C5D10C-1E63-4E0A-8065-7B1F7B433CBA}" type="datetimeFigureOut">
              <a:rPr lang="en-US" smtClean="0"/>
              <a:t>10/14/24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B6DF5B2-08F4-44AD-A80C-C9744D78C5C8}" type="slidenum">
              <a:rPr lang="en-US" smtClean="0"/>
              <a:t>‹#›</a:t>
            </a:fld>
            <a:endParaRPr lang="en-US"/>
          </a:p>
        </p:txBody>
      </p:sp>
    </p:spTree>
    <p:extLst>
      <p:ext uri="{BB962C8B-B14F-4D97-AF65-F5344CB8AC3E}">
        <p14:creationId xmlns:p14="http://schemas.microsoft.com/office/powerpoint/2010/main" val="3640361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6DF5B2-08F4-44AD-A80C-C9744D78C5C8}" type="slidenum">
              <a:rPr lang="en-US" smtClean="0"/>
              <a:t>21</a:t>
            </a:fld>
            <a:endParaRPr lang="en-US"/>
          </a:p>
        </p:txBody>
      </p:sp>
    </p:spTree>
    <p:extLst>
      <p:ext uri="{BB962C8B-B14F-4D97-AF65-F5344CB8AC3E}">
        <p14:creationId xmlns:p14="http://schemas.microsoft.com/office/powerpoint/2010/main" val="2006270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D1D57B-E542-42FD-B085-B872784DEFCE}" type="datetimeFigureOut">
              <a:rPr lang="en-US" smtClean="0"/>
              <a:t>10/14/24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1986210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1D57B-E542-42FD-B085-B872784DEFCE}" type="datetimeFigureOut">
              <a:rPr lang="en-US" smtClean="0"/>
              <a:t>10/14/24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3451895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1D57B-E542-42FD-B085-B872784DEFCE}" type="datetimeFigureOut">
              <a:rPr lang="en-US" smtClean="0"/>
              <a:t>10/14/24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30616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1D57B-E542-42FD-B085-B872784DEFCE}" type="datetimeFigureOut">
              <a:rPr lang="en-US" smtClean="0"/>
              <a:t>10/14/24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1328977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D1D57B-E542-42FD-B085-B872784DEFCE}" type="datetimeFigureOut">
              <a:rPr lang="en-US" smtClean="0"/>
              <a:t>10/14/24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3602824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D1D57B-E542-42FD-B085-B872784DEFCE}" type="datetimeFigureOut">
              <a:rPr lang="en-US" smtClean="0"/>
              <a:t>10/14/24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1446909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D1D57B-E542-42FD-B085-B872784DEFCE}" type="datetimeFigureOut">
              <a:rPr lang="en-US" smtClean="0"/>
              <a:t>10/14/24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3950242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D1D57B-E542-42FD-B085-B872784DEFCE}" type="datetimeFigureOut">
              <a:rPr lang="en-US" smtClean="0"/>
              <a:t>10/14/24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1640872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1D57B-E542-42FD-B085-B872784DEFCE}" type="datetimeFigureOut">
              <a:rPr lang="en-US" smtClean="0"/>
              <a:t>10/14/24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2807031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D1D57B-E542-42FD-B085-B872784DEFCE}" type="datetimeFigureOut">
              <a:rPr lang="en-US" smtClean="0"/>
              <a:t>10/14/24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1268211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D1D57B-E542-42FD-B085-B872784DEFCE}" type="datetimeFigureOut">
              <a:rPr lang="en-US" smtClean="0"/>
              <a:t>10/14/24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EDF029-D47E-41EB-8D04-E8E1972E5466}" type="slidenum">
              <a:rPr lang="en-US" smtClean="0"/>
              <a:t>‹#›</a:t>
            </a:fld>
            <a:endParaRPr lang="en-US"/>
          </a:p>
        </p:txBody>
      </p:sp>
    </p:spTree>
    <p:extLst>
      <p:ext uri="{BB962C8B-B14F-4D97-AF65-F5344CB8AC3E}">
        <p14:creationId xmlns:p14="http://schemas.microsoft.com/office/powerpoint/2010/main" val="393609880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D1D57B-E542-42FD-B085-B872784DEFCE}" type="datetimeFigureOut">
              <a:rPr lang="en-US" smtClean="0"/>
              <a:t>10/14/24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EDF029-D47E-41EB-8D04-E8E1972E5466}" type="slidenum">
              <a:rPr lang="en-US" smtClean="0"/>
              <a:t>‹#›</a:t>
            </a:fld>
            <a:endParaRPr lang="en-US"/>
          </a:p>
        </p:txBody>
      </p:sp>
    </p:spTree>
    <p:extLst>
      <p:ext uri="{BB962C8B-B14F-4D97-AF65-F5344CB8AC3E}">
        <p14:creationId xmlns:p14="http://schemas.microsoft.com/office/powerpoint/2010/main" val="3645674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1.jpeg"/><Relationship Id="rId5" Type="http://schemas.openxmlformats.org/officeDocument/2006/relationships/image" Target="../media/image2.png"/><Relationship Id="rId6" Type="http://schemas.openxmlformats.org/officeDocument/2006/relationships/image" Target="../media/image3.jpg"/><Relationship Id="rId7" Type="http://schemas.openxmlformats.org/officeDocument/2006/relationships/image" Target="../media/image4.jpeg"/><Relationship Id="rId8" Type="http://schemas.openxmlformats.org/officeDocument/2006/relationships/image" Target="../media/image5.png"/><Relationship Id="rId1" Type="http://schemas.microsoft.com/office/2007/relationships/media" Target="../media/media1.wmv"/><Relationship Id="rId2" Type="http://schemas.openxmlformats.org/officeDocument/2006/relationships/video" Target="../media/media1.wmv"/></Relationships>
</file>

<file path=ppt/slides/_rels/slide10.xml.rels><?xml version="1.0" encoding="UTF-8" standalone="yes"?>
<Relationships xmlns="http://schemas.openxmlformats.org/package/2006/relationships"><Relationship Id="rId3" Type="http://schemas.microsoft.com/office/2007/relationships/media" Target="../media/media3.wmv"/><Relationship Id="rId4" Type="http://schemas.openxmlformats.org/officeDocument/2006/relationships/video" Target="../media/media3.wmv"/><Relationship Id="rId5" Type="http://schemas.openxmlformats.org/officeDocument/2006/relationships/slideLayout" Target="../slideLayouts/slideLayout2.xml"/><Relationship Id="rId6" Type="http://schemas.openxmlformats.org/officeDocument/2006/relationships/image" Target="../media/image39.jpeg"/><Relationship Id="rId7" Type="http://schemas.openxmlformats.org/officeDocument/2006/relationships/image" Target="../media/image40.jpeg"/><Relationship Id="rId8" Type="http://schemas.openxmlformats.org/officeDocument/2006/relationships/image" Target="../media/image41.png"/><Relationship Id="rId9" Type="http://schemas.openxmlformats.org/officeDocument/2006/relationships/image" Target="../media/image42.png"/><Relationship Id="rId1" Type="http://schemas.microsoft.com/office/2007/relationships/media" Target="../media/media2.wmv"/><Relationship Id="rId2" Type="http://schemas.openxmlformats.org/officeDocument/2006/relationships/video" Target="../media/media2.wmv"/></Relationships>
</file>

<file path=ppt/slides/_rels/slide11.xml.rels><?xml version="1.0" encoding="UTF-8" standalone="yes"?>
<Relationships xmlns="http://schemas.openxmlformats.org/package/2006/relationships"><Relationship Id="rId3" Type="http://schemas.microsoft.com/office/2007/relationships/media" Target="../media/media5.wmv"/><Relationship Id="rId4" Type="http://schemas.openxmlformats.org/officeDocument/2006/relationships/video" Target="../media/media5.wmv"/><Relationship Id="rId5" Type="http://schemas.openxmlformats.org/officeDocument/2006/relationships/slideLayout" Target="../slideLayouts/slideLayout2.xml"/><Relationship Id="rId6" Type="http://schemas.openxmlformats.org/officeDocument/2006/relationships/image" Target="../media/image43.jpeg"/><Relationship Id="rId7" Type="http://schemas.openxmlformats.org/officeDocument/2006/relationships/image" Target="../media/image38.jpeg"/><Relationship Id="rId8" Type="http://schemas.openxmlformats.org/officeDocument/2006/relationships/image" Target="../media/image44.png"/><Relationship Id="rId9" Type="http://schemas.openxmlformats.org/officeDocument/2006/relationships/image" Target="../media/image45.png"/><Relationship Id="rId1" Type="http://schemas.microsoft.com/office/2007/relationships/media" Target="../media/media4.wmv"/><Relationship Id="rId2" Type="http://schemas.openxmlformats.org/officeDocument/2006/relationships/video" Target="../media/media4.wmv"/></Relationships>
</file>

<file path=ppt/slides/_rels/slide12.xml.rels><?xml version="1.0" encoding="UTF-8" standalone="yes"?>
<Relationships xmlns="http://schemas.openxmlformats.org/package/2006/relationships"><Relationship Id="rId3" Type="http://schemas.microsoft.com/office/2007/relationships/media" Target="../media/media7.wmv"/><Relationship Id="rId4" Type="http://schemas.openxmlformats.org/officeDocument/2006/relationships/video" Target="../media/media7.wmv"/><Relationship Id="rId5" Type="http://schemas.openxmlformats.org/officeDocument/2006/relationships/slideLayout" Target="../slideLayouts/slideLayout2.xml"/><Relationship Id="rId6" Type="http://schemas.openxmlformats.org/officeDocument/2006/relationships/image" Target="../media/image46.jpg"/><Relationship Id="rId7" Type="http://schemas.openxmlformats.org/officeDocument/2006/relationships/image" Target="../media/image47.png"/><Relationship Id="rId8" Type="http://schemas.openxmlformats.org/officeDocument/2006/relationships/image" Target="../media/image48.png"/><Relationship Id="rId1" Type="http://schemas.microsoft.com/office/2007/relationships/media" Target="../media/media6.wmv"/><Relationship Id="rId2" Type="http://schemas.openxmlformats.org/officeDocument/2006/relationships/video" Target="../media/media6.wmv"/></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5" Type="http://schemas.openxmlformats.org/officeDocument/2006/relationships/image" Target="../media/image52.jpg"/><Relationship Id="rId6" Type="http://schemas.openxmlformats.org/officeDocument/2006/relationships/image" Target="../media/image46.jpg"/><Relationship Id="rId7" Type="http://schemas.openxmlformats.org/officeDocument/2006/relationships/oleObject" Target="../embeddings/oleObject8.bin"/><Relationship Id="rId8" Type="http://schemas.openxmlformats.org/officeDocument/2006/relationships/image" Target="../media/image49.emf"/><Relationship Id="rId9" Type="http://schemas.openxmlformats.org/officeDocument/2006/relationships/image" Target="../media/image53.jpeg"/><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5.jpg"/><Relationship Id="rId4" Type="http://schemas.openxmlformats.org/officeDocument/2006/relationships/image" Target="../media/image52.jpg"/><Relationship Id="rId5" Type="http://schemas.openxmlformats.org/officeDocument/2006/relationships/image" Target="../media/image56.jpeg"/><Relationship Id="rId6" Type="http://schemas.openxmlformats.org/officeDocument/2006/relationships/image" Target="../media/image57.jpg"/><Relationship Id="rId7" Type="http://schemas.openxmlformats.org/officeDocument/2006/relationships/image" Target="../media/image58.jpeg"/><Relationship Id="rId8" Type="http://schemas.openxmlformats.org/officeDocument/2006/relationships/image" Target="../media/image59.jpeg"/><Relationship Id="rId1" Type="http://schemas.openxmlformats.org/officeDocument/2006/relationships/slideLayout" Target="../slideLayouts/slideLayout2.xml"/><Relationship Id="rId2" Type="http://schemas.openxmlformats.org/officeDocument/2006/relationships/image" Target="../media/image54.jpeg"/></Relationships>
</file>

<file path=ppt/slides/_rels/slide15.xml.rels><?xml version="1.0" encoding="UTF-8" standalone="yes"?>
<Relationships xmlns="http://schemas.openxmlformats.org/package/2006/relationships"><Relationship Id="rId3" Type="http://schemas.openxmlformats.org/officeDocument/2006/relationships/image" Target="../media/image61.jpg"/><Relationship Id="rId4" Type="http://schemas.openxmlformats.org/officeDocument/2006/relationships/image" Target="../media/image62.jpeg"/><Relationship Id="rId1" Type="http://schemas.openxmlformats.org/officeDocument/2006/relationships/slideLayout" Target="../slideLayouts/slideLayout2.xml"/><Relationship Id="rId2" Type="http://schemas.openxmlformats.org/officeDocument/2006/relationships/image" Target="../media/image60.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3.jpeg"/><Relationship Id="rId5" Type="http://schemas.openxmlformats.org/officeDocument/2006/relationships/image" Target="../media/image64.jpeg"/><Relationship Id="rId6" Type="http://schemas.openxmlformats.org/officeDocument/2006/relationships/image" Target="../media/image65.jpg"/><Relationship Id="rId7" Type="http://schemas.openxmlformats.org/officeDocument/2006/relationships/image" Target="../media/image66.png"/><Relationship Id="rId1" Type="http://schemas.microsoft.com/office/2007/relationships/media" Target="../media/media8.wmv"/><Relationship Id="rId2" Type="http://schemas.openxmlformats.org/officeDocument/2006/relationships/video" Target="../media/media8.wmv"/></Relationships>
</file>

<file path=ppt/slides/_rels/slide17.xml.rels><?xml version="1.0" encoding="UTF-8" standalone="yes"?>
<Relationships xmlns="http://schemas.openxmlformats.org/package/2006/relationships"><Relationship Id="rId3" Type="http://schemas.openxmlformats.org/officeDocument/2006/relationships/image" Target="../media/image68.jpg"/><Relationship Id="rId4" Type="http://schemas.openxmlformats.org/officeDocument/2006/relationships/image" Target="../media/image69.jpeg"/><Relationship Id="rId1" Type="http://schemas.openxmlformats.org/officeDocument/2006/relationships/slideLayout" Target="../slideLayouts/slideLayout2.xml"/><Relationship Id="rId2" Type="http://schemas.openxmlformats.org/officeDocument/2006/relationships/image" Target="../media/image67.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70.jpeg"/><Relationship Id="rId5" Type="http://schemas.openxmlformats.org/officeDocument/2006/relationships/image" Target="../media/image71.png"/><Relationship Id="rId6" Type="http://schemas.openxmlformats.org/officeDocument/2006/relationships/image" Target="../media/image72.emf"/><Relationship Id="rId1" Type="http://schemas.microsoft.com/office/2007/relationships/media" Target="../media/media9.wmv"/><Relationship Id="rId2" Type="http://schemas.openxmlformats.org/officeDocument/2006/relationships/video" Target="../media/media9.wmv"/></Relationships>
</file>

<file path=ppt/slides/_rels/slide19.xml.rels><?xml version="1.0" encoding="UTF-8" standalone="yes"?>
<Relationships xmlns="http://schemas.openxmlformats.org/package/2006/relationships"><Relationship Id="rId3" Type="http://schemas.microsoft.com/office/2007/relationships/media" Target="../media/media11.wmv"/><Relationship Id="rId4" Type="http://schemas.openxmlformats.org/officeDocument/2006/relationships/video" Target="../media/media11.wmv"/><Relationship Id="rId5" Type="http://schemas.openxmlformats.org/officeDocument/2006/relationships/slideLayout" Target="../slideLayouts/slideLayout7.xml"/><Relationship Id="rId6" Type="http://schemas.openxmlformats.org/officeDocument/2006/relationships/image" Target="../media/image72.emf"/><Relationship Id="rId7" Type="http://schemas.openxmlformats.org/officeDocument/2006/relationships/image" Target="../media/image73.jpg"/><Relationship Id="rId8" Type="http://schemas.openxmlformats.org/officeDocument/2006/relationships/image" Target="../media/image74.png"/><Relationship Id="rId9" Type="http://schemas.openxmlformats.org/officeDocument/2006/relationships/image" Target="../media/image75.png"/><Relationship Id="rId1" Type="http://schemas.microsoft.com/office/2007/relationships/media" Target="../media/media10.wmv"/><Relationship Id="rId2" Type="http://schemas.openxmlformats.org/officeDocument/2006/relationships/video" Target="../media/media10.wmv"/></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77.jpg"/><Relationship Id="rId4" Type="http://schemas.openxmlformats.org/officeDocument/2006/relationships/image" Target="../media/image69.png"/><Relationship Id="rId5" Type="http://schemas.openxmlformats.org/officeDocument/2006/relationships/image" Target="../media/image78.jpg"/><Relationship Id="rId1" Type="http://schemas.openxmlformats.org/officeDocument/2006/relationships/slideLayout" Target="../slideLayouts/slideLayout7.xml"/><Relationship Id="rId2" Type="http://schemas.openxmlformats.org/officeDocument/2006/relationships/image" Target="../media/image76.jpg"/></Relationships>
</file>

<file path=ppt/slides/_rels/slide21.xml.rels><?xml version="1.0" encoding="UTF-8" standalone="yes"?>
<Relationships xmlns="http://schemas.openxmlformats.org/package/2006/relationships"><Relationship Id="rId3" Type="http://schemas.openxmlformats.org/officeDocument/2006/relationships/image" Target="../media/image79.jpeg"/><Relationship Id="rId4" Type="http://schemas.openxmlformats.org/officeDocument/2006/relationships/image" Target="../media/image80.jpeg"/><Relationship Id="rId5" Type="http://schemas.openxmlformats.org/officeDocument/2006/relationships/image" Target="../media/image73.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1.jpeg"/><Relationship Id="rId3" Type="http://schemas.openxmlformats.org/officeDocument/2006/relationships/image" Target="../media/image750.png"/></Relationships>
</file>

<file path=ppt/slides/_rels/slide23.xml.rels><?xml version="1.0" encoding="UTF-8" standalone="yes"?>
<Relationships xmlns="http://schemas.openxmlformats.org/package/2006/relationships"><Relationship Id="rId3" Type="http://schemas.openxmlformats.org/officeDocument/2006/relationships/image" Target="../media/image83.jpeg"/><Relationship Id="rId4" Type="http://schemas.openxmlformats.org/officeDocument/2006/relationships/image" Target="../media/image84.png"/><Relationship Id="rId1" Type="http://schemas.openxmlformats.org/officeDocument/2006/relationships/slideLayout" Target="../slideLayouts/slideLayout7.xml"/><Relationship Id="rId2" Type="http://schemas.openxmlformats.org/officeDocument/2006/relationships/image" Target="../media/image8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85.jpeg"/><Relationship Id="rId5" Type="http://schemas.openxmlformats.org/officeDocument/2006/relationships/image" Target="../media/image5.png"/><Relationship Id="rId6" Type="http://schemas.openxmlformats.org/officeDocument/2006/relationships/image" Target="../media/image86.png"/><Relationship Id="rId1" Type="http://schemas.microsoft.com/office/2007/relationships/media" Target="../media/media1.wmv"/><Relationship Id="rId2" Type="http://schemas.openxmlformats.org/officeDocument/2006/relationships/video" Target="../media/media1.wmv"/></Relationships>
</file>

<file path=ppt/slides/_rels/slide25.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69.jpeg"/><Relationship Id="rId5" Type="http://schemas.openxmlformats.org/officeDocument/2006/relationships/image" Target="../media/image50.png"/><Relationship Id="rId6" Type="http://schemas.openxmlformats.org/officeDocument/2006/relationships/image" Target="../media/image82.png"/><Relationship Id="rId1" Type="http://schemas.openxmlformats.org/officeDocument/2006/relationships/slideLayout" Target="../slideLayouts/slideLayout7.xml"/><Relationship Id="rId2" Type="http://schemas.openxmlformats.org/officeDocument/2006/relationships/image" Target="../media/image81.png"/></Relationships>
</file>

<file path=ppt/slides/_rels/slide26.xml.rels><?xml version="1.0" encoding="UTF-8" standalone="yes"?>
<Relationships xmlns="http://schemas.openxmlformats.org/package/2006/relationships"><Relationship Id="rId9" Type="http://schemas.openxmlformats.org/officeDocument/2006/relationships/image" Target="../media/image87.emf"/><Relationship Id="rId20" Type="http://schemas.openxmlformats.org/officeDocument/2006/relationships/image" Target="../media/image92.emf"/><Relationship Id="rId21" Type="http://schemas.openxmlformats.org/officeDocument/2006/relationships/image" Target="../media/image94.png"/><Relationship Id="rId22" Type="http://schemas.openxmlformats.org/officeDocument/2006/relationships/image" Target="../media/image95.png"/><Relationship Id="rId10" Type="http://schemas.openxmlformats.org/officeDocument/2006/relationships/oleObject" Target="../embeddings/oleObject10.bin"/><Relationship Id="rId11" Type="http://schemas.openxmlformats.org/officeDocument/2006/relationships/image" Target="../media/image88.emf"/><Relationship Id="rId12" Type="http://schemas.openxmlformats.org/officeDocument/2006/relationships/oleObject" Target="../embeddings/oleObject11.bin"/><Relationship Id="rId13" Type="http://schemas.openxmlformats.org/officeDocument/2006/relationships/image" Target="../media/image89.emf"/><Relationship Id="rId14" Type="http://schemas.openxmlformats.org/officeDocument/2006/relationships/oleObject" Target="../embeddings/oleObject12.bin"/><Relationship Id="rId15" Type="http://schemas.openxmlformats.org/officeDocument/2006/relationships/image" Target="../media/image90.emf"/><Relationship Id="rId16" Type="http://schemas.openxmlformats.org/officeDocument/2006/relationships/oleObject" Target="../embeddings/oleObject13.bin"/><Relationship Id="rId17" Type="http://schemas.openxmlformats.org/officeDocument/2006/relationships/image" Target="../media/image91.emf"/><Relationship Id="rId18" Type="http://schemas.openxmlformats.org/officeDocument/2006/relationships/oleObject" Target="../embeddings/oleObject14.bin"/><Relationship Id="rId19" Type="http://schemas.openxmlformats.org/officeDocument/2006/relationships/oleObject" Target="../embeddings/oleObject15.bin"/><Relationship Id="rId1" Type="http://schemas.openxmlformats.org/officeDocument/2006/relationships/vmlDrawing" Target="../drawings/vmlDrawing5.vml"/><Relationship Id="rId2" Type="http://schemas.microsoft.com/office/2007/relationships/media" Target="../media/media12.wmv"/><Relationship Id="rId3" Type="http://schemas.openxmlformats.org/officeDocument/2006/relationships/video" Target="../media/media12.wmv"/><Relationship Id="rId4" Type="http://schemas.microsoft.com/office/2007/relationships/media" Target="../media/media13.wmv"/><Relationship Id="rId5" Type="http://schemas.openxmlformats.org/officeDocument/2006/relationships/video" Target="../media/media13.wmv"/><Relationship Id="rId6" Type="http://schemas.openxmlformats.org/officeDocument/2006/relationships/slideLayout" Target="../slideLayouts/slideLayout7.xml"/><Relationship Id="rId7" Type="http://schemas.openxmlformats.org/officeDocument/2006/relationships/image" Target="../media/image93.jpeg"/><Relationship Id="rId8" Type="http://schemas.openxmlformats.org/officeDocument/2006/relationships/oleObject" Target="../embeddings/oleObject9.bin"/></Relationships>
</file>

<file path=ppt/slides/_rels/slide27.xml.rels><?xml version="1.0" encoding="UTF-8" standalone="yes"?>
<Relationships xmlns="http://schemas.openxmlformats.org/package/2006/relationships"><Relationship Id="rId3" Type="http://schemas.microsoft.com/office/2007/relationships/media" Target="../media/media15.wmv"/><Relationship Id="rId4" Type="http://schemas.openxmlformats.org/officeDocument/2006/relationships/video" Target="../media/media15.wmv"/><Relationship Id="rId5" Type="http://schemas.openxmlformats.org/officeDocument/2006/relationships/slideLayout" Target="../slideLayouts/slideLayout7.xml"/><Relationship Id="rId6" Type="http://schemas.openxmlformats.org/officeDocument/2006/relationships/image" Target="../media/image96.jp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jpeg"/><Relationship Id="rId10" Type="http://schemas.openxmlformats.org/officeDocument/2006/relationships/image" Target="../media/image100.jpeg"/><Relationship Id="rId1" Type="http://schemas.microsoft.com/office/2007/relationships/media" Target="../media/media14.wmv"/><Relationship Id="rId2" Type="http://schemas.openxmlformats.org/officeDocument/2006/relationships/video" Target="../media/media14.wmv"/></Relationships>
</file>

<file path=ppt/slides/_rels/slide28.xml.rels><?xml version="1.0" encoding="UTF-8" standalone="yes"?>
<Relationships xmlns="http://schemas.openxmlformats.org/package/2006/relationships"><Relationship Id="rId3" Type="http://schemas.openxmlformats.org/officeDocument/2006/relationships/image" Target="../media/image102.jpg"/><Relationship Id="rId4" Type="http://schemas.openxmlformats.org/officeDocument/2006/relationships/image" Target="../media/image103.jpg"/><Relationship Id="rId1" Type="http://schemas.openxmlformats.org/officeDocument/2006/relationships/slideLayout" Target="../slideLayouts/slideLayout7.xml"/><Relationship Id="rId2" Type="http://schemas.openxmlformats.org/officeDocument/2006/relationships/image" Target="../media/image101.jpg"/></Relationships>
</file>

<file path=ppt/slides/_rels/slide29.xml.rels><?xml version="1.0" encoding="UTF-8" standalone="yes"?>
<Relationships xmlns="http://schemas.openxmlformats.org/package/2006/relationships"><Relationship Id="rId3" Type="http://schemas.microsoft.com/office/2007/relationships/media" Target="../media/media17.wmv"/><Relationship Id="rId4" Type="http://schemas.openxmlformats.org/officeDocument/2006/relationships/video" Target="../media/media17.wmv"/><Relationship Id="rId5" Type="http://schemas.openxmlformats.org/officeDocument/2006/relationships/slideLayout" Target="../slideLayouts/slideLayout7.xml"/><Relationship Id="rId6" Type="http://schemas.openxmlformats.org/officeDocument/2006/relationships/image" Target="../media/image104.jpeg"/><Relationship Id="rId7" Type="http://schemas.openxmlformats.org/officeDocument/2006/relationships/image" Target="../media/image105.jpeg"/><Relationship Id="rId8" Type="http://schemas.openxmlformats.org/officeDocument/2006/relationships/image" Target="../media/image106.png"/><Relationship Id="rId9" Type="http://schemas.openxmlformats.org/officeDocument/2006/relationships/image" Target="../media/image107.png"/><Relationship Id="rId1" Type="http://schemas.microsoft.com/office/2007/relationships/media" Target="../media/media16.wmv"/><Relationship Id="rId2" Type="http://schemas.openxmlformats.org/officeDocument/2006/relationships/video" Target="../media/media16.wmv"/></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108.jpeg"/><Relationship Id="rId5" Type="http://schemas.openxmlformats.org/officeDocument/2006/relationships/image" Target="../media/image109.png"/><Relationship Id="rId6" Type="http://schemas.openxmlformats.org/officeDocument/2006/relationships/image" Target="../media/image110.jpeg"/><Relationship Id="rId1" Type="http://schemas.microsoft.com/office/2007/relationships/media" Target="../media/media18.wmv"/><Relationship Id="rId2" Type="http://schemas.openxmlformats.org/officeDocument/2006/relationships/video" Target="../media/media18.wmv"/></Relationships>
</file>

<file path=ppt/slides/_rels/slide31.xml.rels><?xml version="1.0" encoding="UTF-8" standalone="yes"?>
<Relationships xmlns="http://schemas.openxmlformats.org/package/2006/relationships"><Relationship Id="rId3" Type="http://schemas.openxmlformats.org/officeDocument/2006/relationships/image" Target="../media/image111.jpeg"/><Relationship Id="rId4" Type="http://schemas.openxmlformats.org/officeDocument/2006/relationships/image" Target="../media/image69.jpeg"/><Relationship Id="rId5" Type="http://schemas.openxmlformats.org/officeDocument/2006/relationships/image" Target="../media/image112.jpeg"/><Relationship Id="rId1" Type="http://schemas.openxmlformats.org/officeDocument/2006/relationships/slideLayout" Target="../slideLayouts/slideLayout7.xml"/><Relationship Id="rId2" Type="http://schemas.openxmlformats.org/officeDocument/2006/relationships/image" Target="../media/image11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3.jpeg"/><Relationship Id="rId3" Type="http://schemas.openxmlformats.org/officeDocument/2006/relationships/image" Target="../media/image6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114.jpeg"/><Relationship Id="rId1" Type="http://schemas.microsoft.com/office/2007/relationships/media" Target="../media/media19.wmv"/><Relationship Id="rId2" Type="http://schemas.openxmlformats.org/officeDocument/2006/relationships/video" Target="../media/media19.wmv"/></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1" Type="http://schemas.openxmlformats.org/officeDocument/2006/relationships/image" Target="../media/image17.jpeg"/><Relationship Id="rId12" Type="http://schemas.openxmlformats.org/officeDocument/2006/relationships/oleObject" Target="../embeddings/oleObject4.bin"/><Relationship Id="rId13" Type="http://schemas.openxmlformats.org/officeDocument/2006/relationships/image" Target="../media/image14.emf"/><Relationship Id="rId1" Type="http://schemas.openxmlformats.org/officeDocument/2006/relationships/vmlDrawing" Target="../drawings/vmlDrawing1.vml"/><Relationship Id="rId2" Type="http://schemas.openxmlformats.org/officeDocument/2006/relationships/slideLayout" Target="../slideLayouts/slideLayout7.xml"/><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oleObject" Target="../embeddings/oleObject1.bin"/><Relationship Id="rId6" Type="http://schemas.openxmlformats.org/officeDocument/2006/relationships/image" Target="../media/image11.emf"/><Relationship Id="rId7" Type="http://schemas.openxmlformats.org/officeDocument/2006/relationships/oleObject" Target="../embeddings/oleObject2.bin"/><Relationship Id="rId8" Type="http://schemas.openxmlformats.org/officeDocument/2006/relationships/image" Target="../media/image12.emf"/><Relationship Id="rId9" Type="http://schemas.openxmlformats.org/officeDocument/2006/relationships/oleObject" Target="../embeddings/oleObject3.bin"/><Relationship Id="rId10" Type="http://schemas.openxmlformats.org/officeDocument/2006/relationships/image" Target="../media/image13.emf"/></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4"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jpeg"/><Relationship Id="rId5" Type="http://schemas.openxmlformats.org/officeDocument/2006/relationships/image" Target="../media/image25.jpeg"/><Relationship Id="rId6" Type="http://schemas.openxmlformats.org/officeDocument/2006/relationships/image" Target="../media/image26.jpeg"/><Relationship Id="rId7" Type="http://schemas.openxmlformats.org/officeDocument/2006/relationships/image" Target="../media/image27.jpeg"/><Relationship Id="rId8" Type="http://schemas.openxmlformats.org/officeDocument/2006/relationships/oleObject" Target="../embeddings/oleObject5.bin"/><Relationship Id="rId9" Type="http://schemas.openxmlformats.org/officeDocument/2006/relationships/image" Target="../media/image21.emf"/><Relationship Id="rId10" Type="http://schemas.openxmlformats.org/officeDocument/2006/relationships/oleObject" Target="../embeddings/oleObject6.bin"/><Relationship Id="rId11" Type="http://schemas.openxmlformats.org/officeDocument/2006/relationships/image" Target="../media/image22.emf"/><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oleObject" Target="../embeddings/oleObject7.bin"/><Relationship Id="rId7" Type="http://schemas.openxmlformats.org/officeDocument/2006/relationships/image" Target="../media/image21.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 Id="rId3"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5" Type="http://schemas.openxmlformats.org/officeDocument/2006/relationships/image" Target="../media/image36.jpeg"/><Relationship Id="rId6" Type="http://schemas.openxmlformats.org/officeDocument/2006/relationships/image" Target="../media/image37.jpeg"/><Relationship Id="rId7" Type="http://schemas.openxmlformats.org/officeDocument/2006/relationships/image" Target="../media/image38.jpeg"/><Relationship Id="rId1" Type="http://schemas.openxmlformats.org/officeDocument/2006/relationships/slideLayout" Target="../slideLayouts/slideLayout7.xml"/><Relationship Id="rId2"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2229" y="0"/>
            <a:ext cx="9028305" cy="1384995"/>
          </a:xfrm>
          <a:prstGeom prst="rect">
            <a:avLst/>
          </a:prstGeom>
          <a:noFill/>
        </p:spPr>
        <p:txBody>
          <a:bodyPr wrap="none" rtlCol="0">
            <a:spAutoFit/>
          </a:bodyPr>
          <a:lstStyle/>
          <a:p>
            <a:pPr algn="ctr"/>
            <a:r>
              <a:rPr lang="en-US" sz="2700" b="1">
                <a:solidFill>
                  <a:srgbClr val="FF0000"/>
                </a:solidFill>
                <a:effectLst>
                  <a:outerShdw blurRad="38100" dist="38100" dir="2700000" algn="tl">
                    <a:srgbClr val="000000">
                      <a:alpha val="43137"/>
                    </a:srgbClr>
                  </a:outerShdw>
                </a:effectLst>
                <a:latin typeface="Lora" panose="02000503000000020004" pitchFamily="2" charset="0"/>
              </a:rPr>
              <a:t>PROTO-SPHERA, without toroidal magnets, </a:t>
            </a:r>
            <a:r>
              <a:rPr lang="en-US" sz="2700" b="1" smtClean="0">
                <a:solidFill>
                  <a:srgbClr val="FF0000"/>
                </a:solidFill>
                <a:effectLst>
                  <a:outerShdw blurRad="38100" dist="38100" dir="2700000" algn="tl">
                    <a:srgbClr val="000000">
                      <a:alpha val="43137"/>
                    </a:srgbClr>
                  </a:outerShdw>
                </a:effectLst>
                <a:latin typeface="Lora" panose="02000503000000020004" pitchFamily="2" charset="0"/>
              </a:rPr>
              <a:t>produces</a:t>
            </a:r>
          </a:p>
          <a:p>
            <a:pPr algn="ctr"/>
            <a:r>
              <a:rPr lang="en-US" sz="2700" b="1" smtClean="0">
                <a:solidFill>
                  <a:srgbClr val="FF0000"/>
                </a:solidFill>
                <a:effectLst>
                  <a:outerShdw blurRad="38100" dist="38100" dir="2700000" algn="tl">
                    <a:srgbClr val="000000">
                      <a:alpha val="43137"/>
                    </a:srgbClr>
                  </a:outerShdw>
                </a:effectLst>
                <a:latin typeface="Lora" panose="02000503000000020004" pitchFamily="2" charset="0"/>
              </a:rPr>
              <a:t>and confines plasma tori</a:t>
            </a:r>
            <a:r>
              <a:rPr lang="en-US" sz="2700" b="1">
                <a:solidFill>
                  <a:srgbClr val="FF0000"/>
                </a:solidFill>
                <a:effectLst>
                  <a:outerShdw blurRad="38100" dist="38100" dir="2700000" algn="tl">
                    <a:srgbClr val="000000">
                      <a:alpha val="43137"/>
                    </a:srgbClr>
                  </a:outerShdw>
                </a:effectLst>
                <a:latin typeface="Lora" panose="02000503000000020004" pitchFamily="2" charset="0"/>
              </a:rPr>
              <a:t> </a:t>
            </a:r>
            <a:r>
              <a:rPr lang="en-US" sz="2700" b="1" smtClean="0">
                <a:solidFill>
                  <a:srgbClr val="FF0000"/>
                </a:solidFill>
                <a:effectLst>
                  <a:outerShdw blurRad="38100" dist="38100" dir="2700000" algn="tl">
                    <a:srgbClr val="000000">
                      <a:alpha val="43137"/>
                    </a:srgbClr>
                  </a:outerShdw>
                </a:effectLst>
                <a:latin typeface="Lora" panose="02000503000000020004" pitchFamily="2" charset="0"/>
              </a:rPr>
              <a:t>inside </a:t>
            </a:r>
            <a:r>
              <a:rPr lang="en-US" sz="2700" b="1">
                <a:solidFill>
                  <a:srgbClr val="FF0000"/>
                </a:solidFill>
                <a:effectLst>
                  <a:outerShdw blurRad="38100" dist="38100" dir="2700000" algn="tl">
                    <a:srgbClr val="000000">
                      <a:alpha val="43137"/>
                    </a:srgbClr>
                  </a:outerShdw>
                </a:effectLst>
                <a:latin typeface="Lora" panose="02000503000000020004" pitchFamily="2" charset="0"/>
              </a:rPr>
              <a:t>magnetostatic </a:t>
            </a:r>
            <a:r>
              <a:rPr lang="en-US" sz="2700" b="1" smtClean="0">
                <a:solidFill>
                  <a:srgbClr val="FF0000"/>
                </a:solidFill>
                <a:effectLst>
                  <a:outerShdw blurRad="38100" dist="38100" dir="2700000" algn="tl">
                    <a:srgbClr val="000000">
                      <a:alpha val="43137"/>
                    </a:srgbClr>
                  </a:outerShdw>
                </a:effectLst>
                <a:latin typeface="Lora" panose="02000503000000020004" pitchFamily="2" charset="0"/>
              </a:rPr>
              <a:t>fields</a:t>
            </a:r>
          </a:p>
          <a:p>
            <a:pPr algn="ctr"/>
            <a:endParaRPr lang="en-US" sz="1200" b="1" i="1">
              <a:latin typeface="Lora" panose="02000503000000020004" pitchFamily="2" charset="0"/>
            </a:endParaRPr>
          </a:p>
          <a:p>
            <a:pPr algn="ctr"/>
            <a:r>
              <a:rPr lang="en-US" b="1" i="1" smtClean="0">
                <a:latin typeface="Lora" panose="02000503000000020004" pitchFamily="2" charset="0"/>
              </a:rPr>
              <a:t>Franco </a:t>
            </a:r>
            <a:r>
              <a:rPr lang="en-US" b="1" i="1" dirty="0" smtClean="0">
                <a:latin typeface="Lora" panose="02000503000000020004" pitchFamily="2" charset="0"/>
              </a:rPr>
              <a:t>Alladio, CR-ENEA </a:t>
            </a:r>
            <a:r>
              <a:rPr lang="en-US" b="1" i="1" dirty="0" err="1" smtClean="0">
                <a:latin typeface="Lora" panose="02000503000000020004" pitchFamily="2" charset="0"/>
              </a:rPr>
              <a:t>Frascati</a:t>
            </a:r>
            <a:r>
              <a:rPr lang="en-US" sz="1600" i="1" smtClean="0">
                <a:latin typeface="Lora" panose="02000503000000020004" pitchFamily="2" charset="0"/>
              </a:rPr>
              <a:t>, </a:t>
            </a:r>
            <a:r>
              <a:rPr lang="en-US" sz="1600" i="1">
                <a:latin typeface="Lora" panose="02000503000000020004" pitchFamily="2" charset="0"/>
              </a:rPr>
              <a:t> </a:t>
            </a:r>
            <a:r>
              <a:rPr lang="en-US" sz="1600" i="1" smtClean="0">
                <a:latin typeface="Lora" panose="02000503000000020004" pitchFamily="2" charset="0"/>
              </a:rPr>
              <a:t> </a:t>
            </a:r>
            <a:r>
              <a:rPr lang="en-US" sz="1200" smtClean="0">
                <a:latin typeface="Lora" panose="02000503000000020004" pitchFamily="2" charset="0"/>
              </a:rPr>
              <a:t>*</a:t>
            </a:r>
            <a:r>
              <a:rPr lang="en-US" sz="1200" dirty="0">
                <a:latin typeface="Lora" panose="02000503000000020004" pitchFamily="2" charset="0"/>
              </a:rPr>
              <a:t>e-mail</a:t>
            </a:r>
            <a:r>
              <a:rPr lang="en-US" sz="1200">
                <a:latin typeface="Lora" panose="02000503000000020004" pitchFamily="2" charset="0"/>
              </a:rPr>
              <a:t>: </a:t>
            </a:r>
            <a:r>
              <a:rPr lang="en-US" sz="1200" smtClean="0">
                <a:latin typeface="Lora" panose="02000503000000020004" pitchFamily="2" charset="0"/>
              </a:rPr>
              <a:t>franco.alladio@enea.it</a:t>
            </a:r>
            <a:endParaRPr lang="en-US" sz="1200" dirty="0">
              <a:latin typeface="Lora" panose="02000503000000020004" pitchFamily="2" charset="0"/>
            </a:endParaRPr>
          </a:p>
        </p:txBody>
      </p:sp>
      <p:pic>
        <p:nvPicPr>
          <p:cNvPr id="8" name="Picture 7" descr="Foto20141020.jpg"/>
          <p:cNvPicPr>
            <a:picLocks noChangeAspect="1"/>
          </p:cNvPicPr>
          <p:nvPr/>
        </p:nvPicPr>
        <p:blipFill>
          <a:blip r:embed="rId4"/>
          <a:stretch>
            <a:fillRect/>
          </a:stretch>
        </p:blipFill>
        <p:spPr>
          <a:xfrm>
            <a:off x="2252" y="1430011"/>
            <a:ext cx="4081101" cy="5427989"/>
          </a:xfrm>
          <a:prstGeom prst="rect">
            <a:avLst/>
          </a:prstGeom>
        </p:spPr>
      </p:pic>
      <p:pic>
        <p:nvPicPr>
          <p:cNvPr id="9" name="Picture 8"/>
          <p:cNvPicPr>
            <a:picLocks noChangeAspect="1"/>
          </p:cNvPicPr>
          <p:nvPr/>
        </p:nvPicPr>
        <p:blipFill>
          <a:blip r:embed="rId5"/>
          <a:stretch>
            <a:fillRect/>
          </a:stretch>
        </p:blipFill>
        <p:spPr>
          <a:xfrm rot="20811254">
            <a:off x="143024" y="5072084"/>
            <a:ext cx="1788519" cy="1680757"/>
          </a:xfrm>
          <a:prstGeom prst="rect">
            <a:avLst/>
          </a:prstGeom>
        </p:spPr>
      </p:pic>
      <p:sp>
        <p:nvSpPr>
          <p:cNvPr id="10" name="Rectangle 9"/>
          <p:cNvSpPr/>
          <p:nvPr/>
        </p:nvSpPr>
        <p:spPr>
          <a:xfrm>
            <a:off x="5594234" y="4845739"/>
            <a:ext cx="215671" cy="1005503"/>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3374105" y="1444849"/>
            <a:ext cx="162162" cy="2882014"/>
          </a:xfrm>
          <a:prstGeom prst="rect">
            <a:avLst/>
          </a:prstGeom>
          <a:solidFill>
            <a:schemeClr val="tx1"/>
          </a:solidFill>
          <a:ln>
            <a:solidFill>
              <a:schemeClr val="tx1">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05406" y="1981200"/>
            <a:ext cx="3527552" cy="4267200"/>
          </a:xfrm>
          <a:prstGeom prst="rect">
            <a:avLst/>
          </a:prstGeom>
        </p:spPr>
      </p:pic>
      <p:sp>
        <p:nvSpPr>
          <p:cNvPr id="13" name="TextBox 12"/>
          <p:cNvSpPr txBox="1"/>
          <p:nvPr/>
        </p:nvSpPr>
        <p:spPr>
          <a:xfrm>
            <a:off x="5594234" y="5909846"/>
            <a:ext cx="1452147" cy="338554"/>
          </a:xfrm>
          <a:prstGeom prst="rect">
            <a:avLst/>
          </a:prstGeom>
          <a:noFill/>
        </p:spPr>
        <p:txBody>
          <a:bodyPr wrap="square" rtlCol="0">
            <a:spAutoFit/>
          </a:bodyPr>
          <a:lstStyle/>
          <a:p>
            <a:r>
              <a:rPr lang="en-US" sz="1600" b="1" i="1" dirty="0" smtClean="0">
                <a:solidFill>
                  <a:srgbClr val="289AA0"/>
                </a:solidFill>
                <a:latin typeface="Lora" panose="02000503000000020004" pitchFamily="2" charset="0"/>
              </a:rPr>
              <a:t>Crab Nebula</a:t>
            </a:r>
            <a:endParaRPr lang="en-US" sz="1600" b="1" i="1" dirty="0">
              <a:solidFill>
                <a:srgbClr val="289AA0"/>
              </a:solidFill>
              <a:latin typeface="Lora" panose="02000503000000020004" pitchFamily="2" charset="0"/>
            </a:endParaRPr>
          </a:p>
        </p:txBody>
      </p:sp>
      <p:pic>
        <p:nvPicPr>
          <p:cNvPr id="16" name="Picture 17"/>
          <p:cNvPicPr>
            <a:picLocks noChangeAspect="1" noChangeArrowheads="1"/>
          </p:cNvPicPr>
          <p:nvPr/>
        </p:nvPicPr>
        <p:blipFill>
          <a:blip r:embed="rId7"/>
          <a:srcRect/>
          <a:stretch>
            <a:fillRect/>
          </a:stretch>
        </p:blipFill>
        <p:spPr bwMode="auto">
          <a:xfrm>
            <a:off x="7844797" y="1271778"/>
            <a:ext cx="1288161" cy="709422"/>
          </a:xfrm>
          <a:prstGeom prst="rect">
            <a:avLst/>
          </a:prstGeom>
          <a:noFill/>
          <a:ln w="9525">
            <a:noFill/>
            <a:miter lim="800000"/>
            <a:headEnd/>
            <a:tailEnd/>
          </a:ln>
        </p:spPr>
      </p:pic>
      <p:pic>
        <p:nvPicPr>
          <p:cNvPr id="18" name="Shot1280Overall_New.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967611" y="1442264"/>
            <a:ext cx="2671189" cy="4806136"/>
          </a:xfrm>
          <a:prstGeom prst="rect">
            <a:avLst/>
          </a:prstGeom>
        </p:spPr>
      </p:pic>
    </p:spTree>
    <p:extLst>
      <p:ext uri="{BB962C8B-B14F-4D97-AF65-F5344CB8AC3E}">
        <p14:creationId xmlns:p14="http://schemas.microsoft.com/office/powerpoint/2010/main" val="379687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73"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vol="80000">
                <p:cTn id="12" repeatCount="indefinite" fill="remove" display="0">
                  <p:stCondLst>
                    <p:cond delay="indefinite"/>
                  </p:stCondLst>
                </p:cTn>
                <p:tgtEl>
                  <p:spTgt spid="18"/>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6607" y="1305580"/>
            <a:ext cx="2269323" cy="1905000"/>
          </a:xfrm>
          <a:prstGeom prst="rect">
            <a:avLst/>
          </a:prstGeom>
          <a:noFill/>
          <a:ln>
            <a:noFill/>
          </a:ln>
        </p:spPr>
      </p:pic>
      <p:pic>
        <p:nvPicPr>
          <p:cNvPr id="6" name="Picture 5"/>
          <p:cNvPicPr/>
          <p:nvPr/>
        </p:nvPicPr>
        <p:blipFill>
          <a:blip r:embed="rId7"/>
          <a:srcRect/>
          <a:stretch>
            <a:fillRect/>
          </a:stretch>
        </p:blipFill>
        <p:spPr bwMode="auto">
          <a:xfrm>
            <a:off x="5484407" y="1305580"/>
            <a:ext cx="3417359" cy="1905000"/>
          </a:xfrm>
          <a:prstGeom prst="rect">
            <a:avLst/>
          </a:prstGeom>
          <a:noFill/>
          <a:ln w="9525">
            <a:noFill/>
            <a:miter lim="800000"/>
            <a:headEnd/>
            <a:tailEnd/>
          </a:ln>
        </p:spPr>
      </p:pic>
      <p:sp>
        <p:nvSpPr>
          <p:cNvPr id="8" name="TextBox 7"/>
          <p:cNvSpPr txBox="1"/>
          <p:nvPr/>
        </p:nvSpPr>
        <p:spPr>
          <a:xfrm>
            <a:off x="4219252" y="1029049"/>
            <a:ext cx="1205330" cy="307777"/>
          </a:xfrm>
          <a:prstGeom prst="rect">
            <a:avLst/>
          </a:prstGeom>
          <a:noFill/>
        </p:spPr>
        <p:txBody>
          <a:bodyPr wrap="none" rtlCol="0">
            <a:spAutoFit/>
          </a:bodyPr>
          <a:lstStyle/>
          <a:p>
            <a:r>
              <a:rPr lang="en-US" sz="1400" b="1" smtClean="0">
                <a:solidFill>
                  <a:srgbClr val="0070C0"/>
                </a:solidFill>
                <a:latin typeface="Lora" panose="02000503000000020004" pitchFamily="2" charset="0"/>
              </a:rPr>
              <a:t>#954 Argon</a:t>
            </a:r>
            <a:endParaRPr lang="en-US" sz="1400" b="1">
              <a:solidFill>
                <a:srgbClr val="0070C0"/>
              </a:solidFill>
              <a:latin typeface="Lora" panose="02000503000000020004" pitchFamily="2" charset="0"/>
            </a:endParaRPr>
          </a:p>
        </p:txBody>
      </p:sp>
      <p:pic>
        <p:nvPicPr>
          <p:cNvPr id="3" name="954movieAnodo1_New.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648074" y="1305580"/>
            <a:ext cx="2721429" cy="1905000"/>
          </a:xfrm>
          <a:prstGeom prst="rect">
            <a:avLst/>
          </a:prstGeom>
        </p:spPr>
      </p:pic>
      <p:pic>
        <p:nvPicPr>
          <p:cNvPr id="2" name="Shot567-Anodo_con_CatodoPS-GND.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411999" y="3962400"/>
            <a:ext cx="2380245" cy="2794202"/>
          </a:xfrm>
          <a:prstGeom prst="rect">
            <a:avLst/>
          </a:prstGeom>
        </p:spPr>
      </p:pic>
      <p:sp>
        <p:nvSpPr>
          <p:cNvPr id="7" name="Rectangle 6"/>
          <p:cNvSpPr/>
          <p:nvPr/>
        </p:nvSpPr>
        <p:spPr>
          <a:xfrm>
            <a:off x="226607" y="152400"/>
            <a:ext cx="5131276" cy="523220"/>
          </a:xfrm>
          <a:prstGeom prst="rect">
            <a:avLst/>
          </a:prstGeom>
        </p:spPr>
        <p:txBody>
          <a:bodyPr wrap="non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The gas-puffed hollow anode</a:t>
            </a:r>
            <a:endParaRPr lang="en-US" sz="2800"/>
          </a:p>
        </p:txBody>
      </p:sp>
      <p:sp>
        <p:nvSpPr>
          <p:cNvPr id="5" name="Rectangle 4"/>
          <p:cNvSpPr/>
          <p:nvPr/>
        </p:nvSpPr>
        <p:spPr>
          <a:xfrm>
            <a:off x="6019800" y="457200"/>
            <a:ext cx="2743200" cy="830997"/>
          </a:xfrm>
          <a:prstGeom prst="rect">
            <a:avLst/>
          </a:prstGeom>
        </p:spPr>
        <p:txBody>
          <a:bodyPr wrap="square">
            <a:spAutoFit/>
          </a:bodyPr>
          <a:lstStyle/>
          <a:p>
            <a:r>
              <a:rPr lang="en-US" sz="1600" b="1" smtClean="0">
                <a:latin typeface="Lora" panose="02000503000000020004" pitchFamily="2" charset="0"/>
              </a:rPr>
              <a:t>On </a:t>
            </a:r>
            <a:r>
              <a:rPr lang="en-US" sz="1600" b="1">
                <a:latin typeface="Lora" panose="02000503000000020004" pitchFamily="2" charset="0"/>
              </a:rPr>
              <a:t>top of the anode </a:t>
            </a:r>
            <a:endParaRPr lang="en-US" sz="1600" b="1" smtClean="0">
              <a:latin typeface="Lora" panose="02000503000000020004" pitchFamily="2" charset="0"/>
            </a:endParaRPr>
          </a:p>
          <a:p>
            <a:r>
              <a:rPr lang="en-US" sz="1600" b="1" smtClean="0">
                <a:latin typeface="Lora" panose="02000503000000020004" pitchFamily="2" charset="0"/>
              </a:rPr>
              <a:t>degenerate </a:t>
            </a:r>
            <a:r>
              <a:rPr lang="en-US" sz="1600" b="1">
                <a:latin typeface="Lora" panose="02000503000000020004" pitchFamily="2" charset="0"/>
              </a:rPr>
              <a:t>X-point</a:t>
            </a:r>
          </a:p>
          <a:p>
            <a:r>
              <a:rPr lang="en-US" sz="1600" b="1" smtClean="0">
                <a:latin typeface="Lora" panose="02000503000000020004" pitchFamily="2" charset="0"/>
              </a:rPr>
              <a:t>acts as </a:t>
            </a:r>
            <a:r>
              <a:rPr lang="en-US" sz="1600" b="1">
                <a:solidFill>
                  <a:srgbClr val="558ED5"/>
                </a:solidFill>
                <a:latin typeface="Lora" panose="02000503000000020004" pitchFamily="2" charset="0"/>
              </a:rPr>
              <a:t>“plasma-nozzle</a:t>
            </a:r>
            <a:r>
              <a:rPr lang="en-US" sz="1600" b="1" smtClean="0">
                <a:solidFill>
                  <a:srgbClr val="558ED5"/>
                </a:solidFill>
                <a:latin typeface="Lora" panose="02000503000000020004" pitchFamily="2" charset="0"/>
              </a:rPr>
              <a:t>”</a:t>
            </a:r>
            <a:endParaRPr lang="en-US" sz="1600" b="1">
              <a:solidFill>
                <a:srgbClr val="558ED5"/>
              </a:solidFill>
              <a:latin typeface="Lora" panose="02000503000000020004" pitchFamily="2" charset="0"/>
            </a:endParaRPr>
          </a:p>
        </p:txBody>
      </p:sp>
      <p:sp>
        <p:nvSpPr>
          <p:cNvPr id="9" name="Rectangle 8"/>
          <p:cNvSpPr/>
          <p:nvPr/>
        </p:nvSpPr>
        <p:spPr>
          <a:xfrm>
            <a:off x="29731" y="3210580"/>
            <a:ext cx="3323069" cy="584775"/>
          </a:xfrm>
          <a:prstGeom prst="rect">
            <a:avLst/>
          </a:prstGeom>
        </p:spPr>
        <p:txBody>
          <a:bodyPr wrap="square">
            <a:spAutoFit/>
          </a:bodyPr>
          <a:lstStyle/>
          <a:p>
            <a:r>
              <a:rPr lang="en-US" sz="1600" b="1">
                <a:solidFill>
                  <a:srgbClr val="660033"/>
                </a:solidFill>
                <a:latin typeface="Lora" panose="02000503000000020004" pitchFamily="2" charset="0"/>
              </a:rPr>
              <a:t>Copper-Tungsten </a:t>
            </a:r>
            <a:r>
              <a:rPr lang="en-US" sz="1600" b="1" smtClean="0">
                <a:solidFill>
                  <a:srgbClr val="660033"/>
                </a:solidFill>
                <a:latin typeface="Lora" panose="02000503000000020004" pitchFamily="2" charset="0"/>
              </a:rPr>
              <a:t>faces </a:t>
            </a:r>
            <a:r>
              <a:rPr lang="en-US" sz="1600" b="1" smtClean="0">
                <a:solidFill>
                  <a:srgbClr val="558ED5"/>
                </a:solidFill>
                <a:latin typeface="Lora" panose="02000503000000020004" pitchFamily="2" charset="0"/>
              </a:rPr>
              <a:t>plasma</a:t>
            </a:r>
          </a:p>
          <a:p>
            <a:r>
              <a:rPr lang="en-US" sz="1600" b="1" smtClean="0">
                <a:solidFill>
                  <a:srgbClr val="660033"/>
                </a:solidFill>
                <a:latin typeface="Lora" panose="02000503000000020004" pitchFamily="2" charset="0"/>
              </a:rPr>
              <a:t>gas puffed from 100s holes </a:t>
            </a:r>
            <a:endParaRPr lang="en-US" sz="1600" b="1">
              <a:solidFill>
                <a:srgbClr val="660033"/>
              </a:solidFill>
              <a:latin typeface="Lora" panose="02000503000000020004" pitchFamily="2" charset="0"/>
            </a:endParaRPr>
          </a:p>
        </p:txBody>
      </p:sp>
      <p:sp>
        <p:nvSpPr>
          <p:cNvPr id="10" name="Rectangle 9"/>
          <p:cNvSpPr/>
          <p:nvPr/>
        </p:nvSpPr>
        <p:spPr>
          <a:xfrm>
            <a:off x="3303967" y="3200400"/>
            <a:ext cx="2782300" cy="338554"/>
          </a:xfrm>
          <a:prstGeom prst="rect">
            <a:avLst/>
          </a:prstGeom>
        </p:spPr>
        <p:txBody>
          <a:bodyPr wrap="none">
            <a:spAutoFit/>
          </a:bodyPr>
          <a:lstStyle/>
          <a:p>
            <a:r>
              <a:rPr lang="en-US" sz="1600" b="1" smtClean="0">
                <a:solidFill>
                  <a:srgbClr val="558ED5"/>
                </a:solidFill>
                <a:latin typeface="Lora" panose="02000503000000020004" pitchFamily="2" charset="0"/>
              </a:rPr>
              <a:t>…plasma enters </a:t>
            </a:r>
            <a:r>
              <a:rPr lang="en-US" sz="1600" b="1" smtClean="0">
                <a:solidFill>
                  <a:srgbClr val="660033"/>
                </a:solidFill>
                <a:latin typeface="Lora" panose="02000503000000020004" pitchFamily="2" charset="0"/>
              </a:rPr>
              <a:t>into holes </a:t>
            </a:r>
            <a:endParaRPr lang="en-US" sz="1600" b="1">
              <a:solidFill>
                <a:srgbClr val="660033"/>
              </a:solidFill>
              <a:latin typeface="Lora" panose="02000503000000020004" pitchFamily="2" charset="0"/>
            </a:endParaRPr>
          </a:p>
        </p:txBody>
      </p:sp>
      <p:sp>
        <p:nvSpPr>
          <p:cNvPr id="12" name="Rectangle 11"/>
          <p:cNvSpPr/>
          <p:nvPr/>
        </p:nvSpPr>
        <p:spPr>
          <a:xfrm>
            <a:off x="2840040" y="3559076"/>
            <a:ext cx="6303960" cy="2308324"/>
          </a:xfrm>
          <a:prstGeom prst="rect">
            <a:avLst/>
          </a:prstGeom>
        </p:spPr>
        <p:txBody>
          <a:bodyPr wrap="square">
            <a:spAutoFit/>
          </a:bodyPr>
          <a:lstStyle/>
          <a:p>
            <a:r>
              <a:rPr lang="en-US" sz="1600" b="1" smtClean="0">
                <a:solidFill>
                  <a:srgbClr val="558ED5"/>
                </a:solidFill>
                <a:latin typeface="Lora" panose="02000503000000020004" pitchFamily="2" charset="0"/>
              </a:rPr>
              <a:t>			             plasma “nozzles</a:t>
            </a:r>
            <a:r>
              <a:rPr lang="en-US" sz="1600" b="1" smtClean="0">
                <a:solidFill>
                  <a:schemeClr val="tx2">
                    <a:lumMod val="60000"/>
                    <a:lumOff val="40000"/>
                  </a:schemeClr>
                </a:solidFill>
                <a:latin typeface="Lora" panose="02000503000000020004" pitchFamily="2" charset="0"/>
              </a:rPr>
              <a:t>” </a:t>
            </a:r>
            <a:endParaRPr lang="en-US" sz="1600" b="1" smtClean="0">
              <a:latin typeface="Lora" panose="02000503000000020004" pitchFamily="2" charset="0"/>
            </a:endParaRPr>
          </a:p>
          <a:p>
            <a:r>
              <a:rPr lang="en-US" sz="1600" b="1" smtClean="0">
                <a:latin typeface="Lora" panose="02000503000000020004" pitchFamily="2" charset="0"/>
              </a:rPr>
              <a:t>produced </a:t>
            </a:r>
            <a:r>
              <a:rPr lang="en-US" sz="1600" b="1">
                <a:solidFill>
                  <a:schemeClr val="bg2">
                    <a:lumMod val="25000"/>
                  </a:schemeClr>
                </a:solidFill>
                <a:latin typeface="Lora" panose="02000503000000020004" pitchFamily="2" charset="0"/>
              </a:rPr>
              <a:t>a metallization  </a:t>
            </a:r>
            <a:r>
              <a:rPr lang="en-US" sz="1600" b="1" smtClean="0">
                <a:solidFill>
                  <a:schemeClr val="bg2">
                    <a:lumMod val="25000"/>
                  </a:schemeClr>
                </a:solidFill>
                <a:latin typeface="Lora" panose="02000503000000020004" pitchFamily="2" charset="0"/>
              </a:rPr>
              <a:t>on anode &amp; cathode </a:t>
            </a:r>
            <a:r>
              <a:rPr lang="en-US" sz="1600" b="1">
                <a:solidFill>
                  <a:srgbClr val="B8811D"/>
                </a:solidFill>
                <a:latin typeface="Lora" panose="02000503000000020004" pitchFamily="2" charset="0"/>
              </a:rPr>
              <a:t>bus-bar</a:t>
            </a:r>
            <a:r>
              <a:rPr lang="en-US" sz="1600" b="1">
                <a:solidFill>
                  <a:schemeClr val="bg2">
                    <a:lumMod val="25000"/>
                  </a:schemeClr>
                </a:solidFill>
                <a:latin typeface="Lora" panose="02000503000000020004" pitchFamily="2" charset="0"/>
              </a:rPr>
              <a:t> </a:t>
            </a:r>
            <a:r>
              <a:rPr lang="en-US" sz="1600" b="1" smtClean="0">
                <a:solidFill>
                  <a:srgbClr val="4A452A"/>
                </a:solidFill>
                <a:latin typeface="Lora" panose="02000503000000020004" pitchFamily="2" charset="0"/>
              </a:rPr>
              <a:t>flanges:</a:t>
            </a:r>
          </a:p>
          <a:p>
            <a:endParaRPr lang="en-US" sz="1600" b="1">
              <a:solidFill>
                <a:srgbClr val="4A452A"/>
              </a:solidFill>
              <a:latin typeface="Lora" panose="02000503000000020004" pitchFamily="2" charset="0"/>
            </a:endParaRPr>
          </a:p>
          <a:p>
            <a:endParaRPr lang="en-US" sz="1600" b="1" smtClean="0">
              <a:solidFill>
                <a:srgbClr val="4A452A"/>
              </a:solidFill>
              <a:latin typeface="Lora" panose="02000503000000020004" pitchFamily="2" charset="0"/>
            </a:endParaRPr>
          </a:p>
          <a:p>
            <a:endParaRPr lang="en-US" sz="1600" b="1" smtClean="0">
              <a:solidFill>
                <a:srgbClr val="4A452A"/>
              </a:solidFill>
              <a:latin typeface="Lora" panose="02000503000000020004" pitchFamily="2" charset="0"/>
            </a:endParaRPr>
          </a:p>
          <a:p>
            <a:endParaRPr lang="en-US" sz="1600" b="1" smtClean="0">
              <a:latin typeface="Lora" panose="02000503000000020004" pitchFamily="2" charset="0"/>
            </a:endParaRPr>
          </a:p>
          <a:p>
            <a:endParaRPr lang="en-US" sz="1600" b="1" smtClean="0">
              <a:solidFill>
                <a:srgbClr val="31859C"/>
              </a:solidFill>
              <a:latin typeface="Lora" panose="02000503000000020004" pitchFamily="2" charset="0"/>
              <a:ea typeface="华文细黑"/>
              <a:cs typeface="华文细黑"/>
            </a:endParaRPr>
          </a:p>
          <a:p>
            <a:r>
              <a:rPr lang="en-US" sz="1600" b="1" smtClean="0">
                <a:solidFill>
                  <a:srgbClr val="31859C"/>
                </a:solidFill>
                <a:latin typeface="Lora" panose="02000503000000020004" pitchFamily="2" charset="0"/>
                <a:ea typeface="华文细黑"/>
                <a:cs typeface="华文细黑"/>
              </a:rPr>
              <a:t>Polycarbonate </a:t>
            </a:r>
            <a:r>
              <a:rPr lang="en-US" sz="1600" b="1">
                <a:solidFill>
                  <a:srgbClr val="31859C"/>
                </a:solidFill>
                <a:latin typeface="Lora" panose="02000503000000020004" pitchFamily="2" charset="0"/>
              </a:rPr>
              <a:t>electrode </a:t>
            </a:r>
            <a:r>
              <a:rPr lang="en-US" sz="1600" b="1">
                <a:solidFill>
                  <a:srgbClr val="B8811D"/>
                </a:solidFill>
                <a:latin typeface="Lora" panose="02000503000000020004" pitchFamily="2" charset="0"/>
              </a:rPr>
              <a:t>bus-bar </a:t>
            </a:r>
            <a:r>
              <a:rPr lang="en-US" sz="1600" b="1" smtClean="0">
                <a:solidFill>
                  <a:srgbClr val="31859C"/>
                </a:solidFill>
                <a:latin typeface="Lora" panose="02000503000000020004" pitchFamily="2" charset="0"/>
              </a:rPr>
              <a:t>flanges</a:t>
            </a:r>
            <a:endParaRPr lang="en-US" sz="1600" b="1">
              <a:latin typeface="Lora" panose="02000503000000020004" pitchFamily="2" charset="0"/>
            </a:endParaRPr>
          </a:p>
          <a:p>
            <a:r>
              <a:rPr lang="en-US" sz="1600" smtClean="0">
                <a:latin typeface="Lora" panose="02000503000000020004" pitchFamily="2" charset="0"/>
              </a:rPr>
              <a:t>had to be introduced </a:t>
            </a:r>
            <a:r>
              <a:rPr lang="en-US" sz="1600" b="1" smtClean="0">
                <a:latin typeface="Lora" panose="02000503000000020004" pitchFamily="2" charset="0"/>
              </a:rPr>
              <a:t>on </a:t>
            </a:r>
            <a:r>
              <a:rPr lang="en-US" sz="1600" b="1">
                <a:latin typeface="Lora" panose="02000503000000020004" pitchFamily="2" charset="0"/>
              </a:rPr>
              <a:t>top &amp; </a:t>
            </a:r>
            <a:r>
              <a:rPr lang="en-US" sz="1600" b="1" smtClean="0">
                <a:latin typeface="Lora" panose="02000503000000020004" pitchFamily="2" charset="0"/>
              </a:rPr>
              <a:t>bottom</a:t>
            </a:r>
            <a:endParaRPr lang="en-US" sz="1600" b="1" smtClean="0">
              <a:solidFill>
                <a:srgbClr val="4A452A"/>
              </a:solidFill>
              <a:latin typeface="Lora" panose="02000503000000020004" pitchFamily="2" charset="0"/>
            </a:endParaRPr>
          </a:p>
        </p:txBody>
      </p:sp>
      <p:sp>
        <p:nvSpPr>
          <p:cNvPr id="13" name="TextBox 12"/>
          <p:cNvSpPr txBox="1"/>
          <p:nvPr/>
        </p:nvSpPr>
        <p:spPr>
          <a:xfrm>
            <a:off x="2840040" y="6435822"/>
            <a:ext cx="1190519" cy="307777"/>
          </a:xfrm>
          <a:prstGeom prst="rect">
            <a:avLst/>
          </a:prstGeom>
          <a:noFill/>
        </p:spPr>
        <p:txBody>
          <a:bodyPr wrap="none" rtlCol="0">
            <a:spAutoFit/>
          </a:bodyPr>
          <a:lstStyle/>
          <a:p>
            <a:r>
              <a:rPr lang="en-US" sz="1400" b="1" smtClean="0">
                <a:solidFill>
                  <a:srgbClr val="0070C0"/>
                </a:solidFill>
                <a:latin typeface="Lora" panose="02000503000000020004" pitchFamily="2" charset="0"/>
              </a:rPr>
              <a:t>#567 Argon</a:t>
            </a:r>
            <a:endParaRPr lang="en-US" sz="1400" b="1">
              <a:solidFill>
                <a:srgbClr val="0070C0"/>
              </a:solidFill>
              <a:latin typeface="Lora" panose="02000503000000020004" pitchFamily="2" charset="0"/>
            </a:endParaRPr>
          </a:p>
        </p:txBody>
      </p:sp>
    </p:spTree>
    <p:extLst>
      <p:ext uri="{BB962C8B-B14F-4D97-AF65-F5344CB8AC3E}">
        <p14:creationId xmlns:p14="http://schemas.microsoft.com/office/powerpoint/2010/main" val="943749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611" fill="hold"/>
                                        <p:tgtEl>
                                          <p:spTgt spid="3"/>
                                        </p:tgtEl>
                                      </p:cBhvr>
                                    </p:cmd>
                                  </p:childTnLst>
                                </p:cTn>
                              </p:par>
                            </p:childTnLst>
                          </p:cTn>
                        </p:par>
                        <p:par>
                          <p:cTn id="7" fill="hold">
                            <p:stCondLst>
                              <p:cond delay="11611"/>
                            </p:stCondLst>
                            <p:childTnLst>
                              <p:par>
                                <p:cTn id="8" presetID="1" presetClass="mediacall" presetSubtype="0" fill="hold" nodeType="afterEffect">
                                  <p:stCondLst>
                                    <p:cond delay="0"/>
                                  </p:stCondLst>
                                  <p:childTnLst>
                                    <p:cmd type="call" cmd="playFrom(0.0)">
                                      <p:cBhvr>
                                        <p:cTn id="9" dur="275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remove" display="0">
                  <p:stCondLst>
                    <p:cond delay="indefinite"/>
                  </p:stCondLst>
                </p:cTn>
                <p:tgtEl>
                  <p:spTgt spid="3"/>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
                                        </p:tgtEl>
                                      </p:cBhvr>
                                    </p:cmd>
                                  </p:childTnLst>
                                </p:cTn>
                              </p:par>
                            </p:childTnLst>
                          </p:cTn>
                        </p:par>
                      </p:childTnLst>
                    </p:cTn>
                  </p:par>
                </p:childTnLst>
              </p:cTn>
              <p:nextCondLst>
                <p:cond evt="onClick" delay="0">
                  <p:tgtEl>
                    <p:spTgt spid="3"/>
                  </p:tgtEl>
                </p:cond>
              </p:nextCondLst>
            </p:seq>
            <p:video>
              <p:cMediaNode vol="80000">
                <p:cTn id="16" repeatCount="indefinite" fill="remove" display="0">
                  <p:stCondLst>
                    <p:cond delay="indefinite"/>
                  </p:stCondLst>
                </p:cTn>
                <p:tgtEl>
                  <p:spTgt spid="2"/>
                </p:tgtEl>
              </p:cMediaNode>
            </p:video>
            <p:seq concurrent="1" nextAc="seek">
              <p:cTn id="17" restart="whenNotActive" fill="hold" evtFilter="cancelBubble" nodeType="interactiveSeq">
                <p:stCondLst>
                  <p:cond evt="onClick" delay="0">
                    <p:tgtEl>
                      <p:spTgt spid="2"/>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6" cstate="print">
            <a:extLst>
              <a:ext uri="{28A0092B-C50C-407E-A947-70E740481C1C}">
                <a14:useLocalDpi xmlns:a14="http://schemas.microsoft.com/office/drawing/2010/main" val="0"/>
              </a:ext>
            </a:extLst>
          </a:blip>
          <a:stretch>
            <a:fillRect/>
          </a:stretch>
        </p:blipFill>
        <p:spPr bwMode="auto">
          <a:xfrm>
            <a:off x="228600" y="776111"/>
            <a:ext cx="2601483" cy="1828800"/>
          </a:xfrm>
          <a:prstGeom prst="rect">
            <a:avLst/>
          </a:prstGeom>
          <a:noFill/>
          <a:ln>
            <a:noFill/>
          </a:ln>
        </p:spPr>
      </p:pic>
      <p:pic>
        <p:nvPicPr>
          <p:cNvPr id="6" name="Picture 5" descr="App.jpg"/>
          <p:cNvPicPr/>
          <p:nvPr/>
        </p:nvPicPr>
        <p:blipFill>
          <a:blip r:embed="rId7"/>
          <a:stretch>
            <a:fillRect/>
          </a:stretch>
        </p:blipFill>
        <p:spPr>
          <a:xfrm>
            <a:off x="6734769" y="790222"/>
            <a:ext cx="1967994" cy="1814689"/>
          </a:xfrm>
          <a:prstGeom prst="rect">
            <a:avLst/>
          </a:prstGeom>
        </p:spPr>
      </p:pic>
      <p:pic>
        <p:nvPicPr>
          <p:cNvPr id="8" name="movieCatodo1_954_New_New.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512821" y="783166"/>
            <a:ext cx="2506979" cy="1828799"/>
          </a:xfrm>
          <a:prstGeom prst="rect">
            <a:avLst/>
          </a:prstGeom>
        </p:spPr>
      </p:pic>
      <p:pic>
        <p:nvPicPr>
          <p:cNvPr id="3" name="569_Catodo_con_CatodoPS-GND_New.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228600" y="3733800"/>
            <a:ext cx="3684895" cy="2057400"/>
          </a:xfrm>
          <a:prstGeom prst="rect">
            <a:avLst/>
          </a:prstGeom>
        </p:spPr>
      </p:pic>
      <p:sp>
        <p:nvSpPr>
          <p:cNvPr id="5" name="Rectangle 4"/>
          <p:cNvSpPr/>
          <p:nvPr/>
        </p:nvSpPr>
        <p:spPr>
          <a:xfrm>
            <a:off x="150407" y="2858869"/>
            <a:ext cx="8536393" cy="646331"/>
          </a:xfrm>
          <a:prstGeom prst="rect">
            <a:avLst/>
          </a:prstGeom>
        </p:spPr>
        <p:txBody>
          <a:bodyPr wrap="square">
            <a:spAutoFit/>
          </a:bodyPr>
          <a:lstStyle/>
          <a:p>
            <a:r>
              <a:rPr lang="en-US" b="1" spc="50" smtClean="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Directly </a:t>
            </a:r>
            <a:r>
              <a:rPr lang="en-US" b="1" spc="5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heated </a:t>
            </a:r>
            <a:r>
              <a:rPr lang="en-US" b="1" spc="50" smtClean="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Phase-1 </a:t>
            </a:r>
            <a:r>
              <a:rPr lang="en-US" b="1" spc="5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cathode </a:t>
            </a:r>
            <a:r>
              <a:rPr lang="en-US" b="1" spc="50" smtClean="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only </a:t>
            </a:r>
            <a:r>
              <a:rPr lang="en-US" b="1" spc="5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partially </a:t>
            </a:r>
            <a:r>
              <a:rPr lang="en-US" b="1" spc="50" smtClean="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filled</a:t>
            </a:r>
          </a:p>
          <a:p>
            <a:pPr algn="r"/>
            <a:r>
              <a:rPr lang="en-US" b="1" smtClean="0">
                <a:ln w="10541" cmpd="sng">
                  <a:solidFill>
                    <a:srgbClr val="7D7D7D">
                      <a:tint val="100000"/>
                      <a:shade val="100000"/>
                      <a:satMod val="110000"/>
                    </a:srgbClr>
                  </a:solidFill>
                  <a:prstDash val="solid"/>
                </a:ln>
                <a:solidFill>
                  <a:schemeClr val="bg1">
                    <a:lumMod val="50000"/>
                  </a:schemeClr>
                </a:solidFill>
                <a:latin typeface="Lora" panose="02000503000000020004" pitchFamily="2" charset="0"/>
              </a:rPr>
              <a:t>with </a:t>
            </a:r>
            <a:r>
              <a:rPr lang="en-US" b="1">
                <a:ln w="10541" cmpd="sng">
                  <a:solidFill>
                    <a:srgbClr val="7D7D7D">
                      <a:tint val="100000"/>
                      <a:shade val="100000"/>
                      <a:satMod val="110000"/>
                    </a:srgbClr>
                  </a:solidFill>
                  <a:prstDash val="solid"/>
                </a:ln>
                <a:solidFill>
                  <a:schemeClr val="bg1">
                    <a:lumMod val="50000"/>
                  </a:schemeClr>
                </a:solidFill>
                <a:latin typeface="Lora" panose="02000503000000020004" pitchFamily="2" charset="0"/>
              </a:rPr>
              <a:t>doubly wound Tungsten-VM </a:t>
            </a:r>
            <a:r>
              <a:rPr lang="en-US" b="1" smtClean="0">
                <a:ln w="10541" cmpd="sng">
                  <a:solidFill>
                    <a:srgbClr val="7D7D7D">
                      <a:tint val="100000"/>
                      <a:shade val="100000"/>
                      <a:satMod val="110000"/>
                    </a:srgbClr>
                  </a:solidFill>
                  <a:prstDash val="solid"/>
                </a:ln>
                <a:solidFill>
                  <a:schemeClr val="bg1">
                    <a:lumMod val="50000"/>
                  </a:schemeClr>
                </a:solidFill>
                <a:latin typeface="Lora" panose="02000503000000020004" pitchFamily="2" charset="0"/>
              </a:rPr>
              <a:t>filament modules</a:t>
            </a:r>
            <a:endParaRPr lang="en-US" b="1">
              <a:ln w="10541" cmpd="sng">
                <a:solidFill>
                  <a:srgbClr val="7D7D7D">
                    <a:tint val="100000"/>
                    <a:shade val="100000"/>
                    <a:satMod val="110000"/>
                  </a:srgbClr>
                </a:solidFill>
                <a:prstDash val="solid"/>
              </a:ln>
              <a:solidFill>
                <a:schemeClr val="bg1">
                  <a:lumMod val="50000"/>
                </a:schemeClr>
              </a:solidFill>
              <a:latin typeface="Lora" panose="02000503000000020004" pitchFamily="2" charset="0"/>
            </a:endParaRPr>
          </a:p>
        </p:txBody>
      </p:sp>
      <p:sp>
        <p:nvSpPr>
          <p:cNvPr id="7" name="Rectangle 6"/>
          <p:cNvSpPr/>
          <p:nvPr/>
        </p:nvSpPr>
        <p:spPr>
          <a:xfrm>
            <a:off x="226607" y="152400"/>
            <a:ext cx="4976812" cy="523220"/>
          </a:xfrm>
          <a:prstGeom prst="rect">
            <a:avLst/>
          </a:prstGeom>
        </p:spPr>
        <p:txBody>
          <a:bodyPr wrap="non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The directly heated cathode</a:t>
            </a:r>
            <a:endParaRPr lang="en-US" sz="2800"/>
          </a:p>
        </p:txBody>
      </p:sp>
      <p:sp>
        <p:nvSpPr>
          <p:cNvPr id="10" name="Rectangle 9"/>
          <p:cNvSpPr/>
          <p:nvPr/>
        </p:nvSpPr>
        <p:spPr>
          <a:xfrm>
            <a:off x="3913495" y="3886200"/>
            <a:ext cx="5230505" cy="1754326"/>
          </a:xfrm>
          <a:prstGeom prst="rect">
            <a:avLst/>
          </a:prstGeom>
        </p:spPr>
        <p:txBody>
          <a:bodyPr wrap="square">
            <a:spAutoFit/>
          </a:bodyPr>
          <a:lstStyle/>
          <a:p>
            <a:pPr algn="ctr">
              <a:lnSpc>
                <a:spcPct val="120000"/>
              </a:lnSpc>
            </a:pPr>
            <a:r>
              <a:rPr lang="en-US" b="1" i="1">
                <a:ln w="10541" cmpd="sng">
                  <a:solidFill>
                    <a:srgbClr val="7D7D7D">
                      <a:tint val="100000"/>
                      <a:shade val="100000"/>
                      <a:satMod val="110000"/>
                    </a:srgbClr>
                  </a:solidFill>
                  <a:prstDash val="solid"/>
                </a:ln>
                <a:latin typeface="Lora" panose="02000503000000020004" pitchFamily="2" charset="0"/>
              </a:rPr>
              <a:t>To obtain the </a:t>
            </a:r>
            <a:r>
              <a:rPr lang="en-US" b="1" i="1" smtClean="0">
                <a:ln w="10541" cmpd="sng">
                  <a:solidFill>
                    <a:srgbClr val="7D7D7D">
                      <a:tint val="100000"/>
                      <a:shade val="100000"/>
                      <a:satMod val="110000"/>
                    </a:srgbClr>
                  </a:solidFill>
                  <a:prstDash val="solid"/>
                </a:ln>
                <a:latin typeface="Lora" panose="02000503000000020004" pitchFamily="2" charset="0"/>
              </a:rPr>
              <a:t>Plasma-Centerpost: </a:t>
            </a:r>
          </a:p>
          <a:p>
            <a:pPr algn="ctr">
              <a:lnSpc>
                <a:spcPct val="120000"/>
              </a:lnSpc>
            </a:pPr>
            <a:r>
              <a:rPr lang="en-US" b="1" i="1" smtClean="0">
                <a:effectLst>
                  <a:outerShdw blurRad="38100" dist="63500" dir="2700000">
                    <a:srgbClr val="FA7124"/>
                  </a:outerShdw>
                </a:effectLst>
                <a:latin typeface="Lora" panose="02000503000000020004" pitchFamily="2" charset="0"/>
                <a:cs typeface="Calibri"/>
              </a:rPr>
              <a:t>Cathode heated </a:t>
            </a:r>
            <a:r>
              <a:rPr lang="en-US" b="1" i="1" spc="50" smtClean="0">
                <a:ln w="12700" cmpd="sng">
                  <a:solidFill>
                    <a:schemeClr val="accent6">
                      <a:satMod val="120000"/>
                      <a:shade val="80000"/>
                    </a:schemeClr>
                  </a:solidFill>
                  <a:prstDash val="solid"/>
                </a:ln>
                <a:effectLst>
                  <a:glow rad="53100">
                    <a:schemeClr val="accent6">
                      <a:satMod val="180000"/>
                      <a:alpha val="30000"/>
                    </a:schemeClr>
                  </a:glow>
                </a:effectLst>
                <a:latin typeface="Lora" panose="02000503000000020004" pitchFamily="2" charset="0"/>
              </a:rPr>
              <a:t>~</a:t>
            </a:r>
            <a:r>
              <a:rPr lang="en-US" b="1" i="1" smtClean="0">
                <a:effectLst>
                  <a:outerShdw blurRad="38100" dist="63500" dir="2700000">
                    <a:srgbClr val="FA7124"/>
                  </a:outerShdw>
                </a:effectLst>
                <a:latin typeface="Lora" panose="02000503000000020004" pitchFamily="2" charset="0"/>
                <a:cs typeface="Calibri"/>
              </a:rPr>
              <a:t>30 sec before the plasma,</a:t>
            </a:r>
          </a:p>
          <a:p>
            <a:pPr algn="ctr">
              <a:lnSpc>
                <a:spcPct val="120000"/>
              </a:lnSpc>
            </a:pPr>
            <a:r>
              <a:rPr lang="en-US" b="1" i="1" smtClean="0">
                <a:effectLst>
                  <a:outerShdw blurRad="38100" dist="63500" dir="2700000">
                    <a:srgbClr val="FA7124"/>
                  </a:outerShdw>
                </a:effectLst>
                <a:latin typeface="Lora" panose="02000503000000020004" pitchFamily="2" charset="0"/>
                <a:cs typeface="Calibri"/>
              </a:rPr>
              <a:t>when at 2900 </a:t>
            </a:r>
            <a:r>
              <a:rPr lang="en-US" b="1" i="1" smtClean="0">
                <a:latin typeface="Lora" panose="02000503000000020004" pitchFamily="2" charset="0"/>
              </a:rPr>
              <a:t>º</a:t>
            </a:r>
            <a:r>
              <a:rPr lang="en-US" b="1" i="1" smtClean="0">
                <a:effectLst>
                  <a:outerShdw blurRad="38100" dist="63500" dir="2700000">
                    <a:srgbClr val="FA7124"/>
                  </a:outerShdw>
                </a:effectLst>
                <a:latin typeface="Lora" panose="02000503000000020004" pitchFamily="2" charset="0"/>
                <a:cs typeface="Calibri"/>
              </a:rPr>
              <a:t>C</a:t>
            </a:r>
            <a:r>
              <a:rPr lang="en-US" b="1" i="1" smtClean="0">
                <a:latin typeface="Lora" panose="02000503000000020004" pitchFamily="2" charset="0"/>
              </a:rPr>
              <a:t>  </a:t>
            </a:r>
            <a:r>
              <a:rPr lang="en-US" b="1" i="1" smtClean="0">
                <a:solidFill>
                  <a:srgbClr val="008040"/>
                </a:solidFill>
                <a:effectLst>
                  <a:outerShdw blurRad="38100" dist="38100" dir="2700000" algn="tl">
                    <a:srgbClr val="000000">
                      <a:alpha val="43137"/>
                    </a:srgbClr>
                  </a:outerShdw>
                </a:effectLst>
                <a:latin typeface="Lora" panose="02000503000000020004" pitchFamily="2" charset="0"/>
              </a:rPr>
              <a:t>the </a:t>
            </a:r>
            <a:r>
              <a:rPr lang="en-US" b="1" i="1">
                <a:solidFill>
                  <a:srgbClr val="008040"/>
                </a:solidFill>
                <a:effectLst>
                  <a:outerShdw blurRad="38100" dist="38100" dir="2700000" algn="tl">
                    <a:srgbClr val="000000">
                      <a:alpha val="43137"/>
                    </a:srgbClr>
                  </a:outerShdw>
                </a:effectLst>
                <a:latin typeface="Lora" panose="02000503000000020004" pitchFamily="2" charset="0"/>
              </a:rPr>
              <a:t>Group-B-PFInt </a:t>
            </a:r>
            <a:r>
              <a:rPr lang="en-US" b="1" i="1" smtClean="0">
                <a:solidFill>
                  <a:srgbClr val="008040"/>
                </a:solidFill>
                <a:effectLst>
                  <a:outerShdw blurRad="38100" dist="38100" dir="2700000" algn="tl">
                    <a:srgbClr val="000000">
                      <a:alpha val="43137"/>
                    </a:srgbClr>
                  </a:outerShdw>
                </a:effectLst>
                <a:latin typeface="Lora" panose="02000503000000020004" pitchFamily="2" charset="0"/>
              </a:rPr>
              <a:t>coils fired, </a:t>
            </a:r>
            <a:r>
              <a:rPr lang="en-US" b="1" i="1" smtClean="0">
                <a:ln w="12700">
                  <a:solidFill>
                    <a:schemeClr val="tx2">
                      <a:satMod val="155000"/>
                    </a:schemeClr>
                  </a:solidFill>
                  <a:prstDash val="solid"/>
                </a:ln>
                <a:effectLst>
                  <a:outerShdw blurRad="41275" dist="20320" dir="1800000" algn="tl" rotWithShape="0">
                    <a:srgbClr val="000000">
                      <a:alpha val="40000"/>
                    </a:srgbClr>
                  </a:outerShdw>
                </a:effectLst>
                <a:latin typeface="Lora" panose="02000503000000020004" pitchFamily="2" charset="0"/>
              </a:rPr>
              <a:t>within ~10’s ms </a:t>
            </a:r>
            <a:r>
              <a:rPr lang="en-US" b="1" i="1">
                <a:ln w="12700">
                  <a:solidFill>
                    <a:schemeClr val="tx2">
                      <a:satMod val="155000"/>
                    </a:schemeClr>
                  </a:solidFill>
                  <a:prstDash val="solid"/>
                </a:ln>
                <a:effectLst>
                  <a:outerShdw blurRad="41275" dist="20320" dir="1800000" algn="tl" rotWithShape="0">
                    <a:srgbClr val="000000">
                      <a:alpha val="40000"/>
                    </a:srgbClr>
                  </a:outerShdw>
                </a:effectLst>
                <a:latin typeface="Lora" panose="02000503000000020004" pitchFamily="2" charset="0"/>
              </a:rPr>
              <a:t>the Centerpost power supply </a:t>
            </a:r>
            <a:r>
              <a:rPr lang="en-US" b="1" i="1" smtClean="0">
                <a:ln w="12700">
                  <a:solidFill>
                    <a:schemeClr val="tx2">
                      <a:satMod val="155000"/>
                    </a:schemeClr>
                  </a:solidFill>
                  <a:prstDash val="solid"/>
                </a:ln>
                <a:effectLst>
                  <a:outerShdw blurRad="41275" dist="20320" dir="1800000" algn="tl" rotWithShape="0">
                    <a:srgbClr val="000000">
                      <a:alpha val="40000"/>
                    </a:srgbClr>
                  </a:outerShdw>
                </a:effectLst>
                <a:latin typeface="Lora" panose="02000503000000020004" pitchFamily="2" charset="0"/>
              </a:rPr>
              <a:t>fired </a:t>
            </a:r>
            <a:r>
              <a:rPr lang="en-US" b="1" i="1">
                <a:ln w="12700">
                  <a:solidFill>
                    <a:schemeClr val="tx2">
                      <a:satMod val="155000"/>
                    </a:schemeClr>
                  </a:solidFill>
                  <a:prstDash val="solid"/>
                </a:ln>
                <a:effectLst>
                  <a:outerShdw blurRad="41275" dist="20320" dir="1800000" algn="tl" rotWithShape="0">
                    <a:srgbClr val="000000">
                      <a:alpha val="40000"/>
                    </a:srgbClr>
                  </a:outerShdw>
                </a:effectLst>
                <a:latin typeface="Lora" panose="02000503000000020004" pitchFamily="2" charset="0"/>
              </a:rPr>
              <a:t>and the screw pinch plasma is </a:t>
            </a:r>
            <a:r>
              <a:rPr lang="en-US" b="1" i="1" smtClean="0">
                <a:ln w="12700">
                  <a:solidFill>
                    <a:schemeClr val="tx2">
                      <a:satMod val="155000"/>
                    </a:schemeClr>
                  </a:solidFill>
                  <a:prstDash val="solid"/>
                </a:ln>
                <a:effectLst>
                  <a:outerShdw blurRad="41275" dist="20320" dir="1800000" algn="tl" rotWithShape="0">
                    <a:srgbClr val="000000">
                      <a:alpha val="40000"/>
                    </a:srgbClr>
                  </a:outerShdw>
                </a:effectLst>
                <a:latin typeface="Lora" panose="02000503000000020004" pitchFamily="2" charset="0"/>
              </a:rPr>
              <a:t>produced</a:t>
            </a:r>
            <a:endParaRPr lang="en-US" b="1" i="1">
              <a:ln w="12700">
                <a:solidFill>
                  <a:schemeClr val="tx2">
                    <a:satMod val="155000"/>
                  </a:schemeClr>
                </a:solidFill>
                <a:prstDash val="solid"/>
              </a:ln>
              <a:effectLst>
                <a:outerShdw blurRad="41275" dist="20320" dir="1800000" algn="tl" rotWithShape="0">
                  <a:srgbClr val="000000">
                    <a:alpha val="40000"/>
                  </a:srgbClr>
                </a:outerShdw>
              </a:effectLst>
              <a:latin typeface="Lora" panose="02000503000000020004" pitchFamily="2" charset="0"/>
            </a:endParaRPr>
          </a:p>
        </p:txBody>
      </p:sp>
      <p:sp>
        <p:nvSpPr>
          <p:cNvPr id="11" name="TextBox 10"/>
          <p:cNvSpPr txBox="1"/>
          <p:nvPr/>
        </p:nvSpPr>
        <p:spPr>
          <a:xfrm>
            <a:off x="5271670" y="454223"/>
            <a:ext cx="1205330" cy="307777"/>
          </a:xfrm>
          <a:prstGeom prst="rect">
            <a:avLst/>
          </a:prstGeom>
          <a:noFill/>
        </p:spPr>
        <p:txBody>
          <a:bodyPr wrap="none" rtlCol="0">
            <a:spAutoFit/>
          </a:bodyPr>
          <a:lstStyle/>
          <a:p>
            <a:r>
              <a:rPr lang="en-US" sz="1400" b="1" smtClean="0">
                <a:solidFill>
                  <a:srgbClr val="0070C0"/>
                </a:solidFill>
                <a:latin typeface="Lora" panose="02000503000000020004" pitchFamily="2" charset="0"/>
              </a:rPr>
              <a:t>#954 Argon</a:t>
            </a:r>
            <a:endParaRPr lang="en-US" sz="1400" b="1">
              <a:solidFill>
                <a:srgbClr val="0070C0"/>
              </a:solidFill>
              <a:latin typeface="Lora" panose="02000503000000020004" pitchFamily="2" charset="0"/>
            </a:endParaRPr>
          </a:p>
        </p:txBody>
      </p:sp>
      <p:sp>
        <p:nvSpPr>
          <p:cNvPr id="12" name="TextBox 11"/>
          <p:cNvSpPr txBox="1"/>
          <p:nvPr/>
        </p:nvSpPr>
        <p:spPr>
          <a:xfrm>
            <a:off x="1621932" y="5791200"/>
            <a:ext cx="1208151" cy="307777"/>
          </a:xfrm>
          <a:prstGeom prst="rect">
            <a:avLst/>
          </a:prstGeom>
          <a:noFill/>
        </p:spPr>
        <p:txBody>
          <a:bodyPr wrap="none" rtlCol="0">
            <a:spAutoFit/>
          </a:bodyPr>
          <a:lstStyle/>
          <a:p>
            <a:r>
              <a:rPr lang="en-US" sz="1400" b="1" smtClean="0">
                <a:solidFill>
                  <a:srgbClr val="0070C0"/>
                </a:solidFill>
                <a:latin typeface="Lora" panose="02000503000000020004" pitchFamily="2" charset="0"/>
              </a:rPr>
              <a:t>#569 Argon</a:t>
            </a:r>
            <a:endParaRPr lang="en-US" sz="1400" b="1">
              <a:solidFill>
                <a:srgbClr val="0070C0"/>
              </a:solidFill>
              <a:latin typeface="Lora" panose="02000503000000020004" pitchFamily="2" charset="0"/>
            </a:endParaRPr>
          </a:p>
        </p:txBody>
      </p:sp>
      <p:cxnSp>
        <p:nvCxnSpPr>
          <p:cNvPr id="14" name="Straight Arrow Connector 13"/>
          <p:cNvCxnSpPr/>
          <p:nvPr/>
        </p:nvCxnSpPr>
        <p:spPr>
          <a:xfrm flipH="1" flipV="1">
            <a:off x="5029200" y="2648634"/>
            <a:ext cx="533400" cy="210236"/>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2" name="Straight Arrow Connector 21"/>
          <p:cNvCxnSpPr/>
          <p:nvPr/>
        </p:nvCxnSpPr>
        <p:spPr>
          <a:xfrm flipV="1">
            <a:off x="6713792" y="2677641"/>
            <a:ext cx="296608" cy="443090"/>
          </a:xfrm>
          <a:prstGeom prst="straightConnector1">
            <a:avLst/>
          </a:prstGeom>
          <a:ln>
            <a:solidFill>
              <a:schemeClr val="tx1">
                <a:lumMod val="50000"/>
                <a:lumOff val="50000"/>
              </a:schemeClr>
            </a:solidFill>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053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06" fill="hold"/>
                                        <p:tgtEl>
                                          <p:spTgt spid="8"/>
                                        </p:tgtEl>
                                      </p:cBhvr>
                                    </p:cmd>
                                  </p:childTnLst>
                                </p:cTn>
                              </p:par>
                            </p:childTnLst>
                          </p:cTn>
                        </p:par>
                        <p:par>
                          <p:cTn id="7" fill="hold">
                            <p:stCondLst>
                              <p:cond delay="11006"/>
                            </p:stCondLst>
                            <p:childTnLst>
                              <p:par>
                                <p:cTn id="8" presetID="1" presetClass="mediacall" presetSubtype="0" fill="hold" nodeType="afterEffect">
                                  <p:stCondLst>
                                    <p:cond delay="0"/>
                                  </p:stCondLst>
                                  <p:childTnLst>
                                    <p:cmd type="call" cmd="playFrom(0.0)">
                                      <p:cBhvr>
                                        <p:cTn id="9" dur="41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remove" display="0">
                  <p:stCondLst>
                    <p:cond delay="indefinite"/>
                  </p:stCondLst>
                </p:cTn>
                <p:tgtEl>
                  <p:spTgt spid="8"/>
                </p:tgtEl>
              </p:cMediaNode>
            </p:video>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8"/>
                                        </p:tgtEl>
                                      </p:cBhvr>
                                    </p:cmd>
                                  </p:childTnLst>
                                </p:cTn>
                              </p:par>
                            </p:childTnLst>
                          </p:cTn>
                        </p:par>
                      </p:childTnLst>
                    </p:cTn>
                  </p:par>
                </p:childTnLst>
              </p:cTn>
              <p:nextCondLst>
                <p:cond evt="onClick" delay="0">
                  <p:tgtEl>
                    <p:spTgt spid="8"/>
                  </p:tgtEl>
                </p:cond>
              </p:nextCondLst>
            </p:seq>
            <p:video>
              <p:cMediaNode vol="80000">
                <p:cTn id="16" repeatCount="indefinite" fill="remove"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6" cstate="print">
            <a:extLst>
              <a:ext uri="{28A0092B-C50C-407E-A947-70E740481C1C}">
                <a14:useLocalDpi xmlns:a14="http://schemas.microsoft.com/office/drawing/2010/main" val="0"/>
              </a:ext>
            </a:extLst>
          </a:blip>
          <a:stretch>
            <a:fillRect/>
          </a:stretch>
        </p:blipFill>
        <p:spPr bwMode="auto">
          <a:xfrm>
            <a:off x="228600" y="1192419"/>
            <a:ext cx="3657600" cy="4180958"/>
          </a:xfrm>
          <a:prstGeom prst="rect">
            <a:avLst/>
          </a:prstGeom>
          <a:noFill/>
          <a:ln>
            <a:noFill/>
          </a:ln>
        </p:spPr>
      </p:pic>
      <p:sp>
        <p:nvSpPr>
          <p:cNvPr id="2" name="TextBox 1"/>
          <p:cNvSpPr txBox="1"/>
          <p:nvPr/>
        </p:nvSpPr>
        <p:spPr>
          <a:xfrm>
            <a:off x="7421129" y="682823"/>
            <a:ext cx="614271" cy="307777"/>
          </a:xfrm>
          <a:prstGeom prst="rect">
            <a:avLst/>
          </a:prstGeom>
          <a:noFill/>
        </p:spPr>
        <p:txBody>
          <a:bodyPr wrap="none" rtlCol="0">
            <a:spAutoFit/>
          </a:bodyPr>
          <a:lstStyle/>
          <a:p>
            <a:r>
              <a:rPr lang="en-US" sz="1400" b="1" smtClean="0">
                <a:latin typeface="Lora" panose="02000503000000020004" pitchFamily="2" charset="0"/>
              </a:rPr>
              <a:t>#614</a:t>
            </a:r>
            <a:endParaRPr lang="en-US" sz="1400" b="1">
              <a:latin typeface="Lora" panose="02000503000000020004" pitchFamily="2" charset="0"/>
            </a:endParaRPr>
          </a:p>
        </p:txBody>
      </p:sp>
      <p:sp>
        <p:nvSpPr>
          <p:cNvPr id="3" name="Rectangle 2"/>
          <p:cNvSpPr/>
          <p:nvPr/>
        </p:nvSpPr>
        <p:spPr>
          <a:xfrm>
            <a:off x="7543800" y="3886200"/>
            <a:ext cx="616836" cy="307777"/>
          </a:xfrm>
          <a:prstGeom prst="rect">
            <a:avLst/>
          </a:prstGeom>
        </p:spPr>
        <p:txBody>
          <a:bodyPr wrap="none">
            <a:spAutoFit/>
          </a:bodyPr>
          <a:lstStyle/>
          <a:p>
            <a:r>
              <a:rPr lang="en-US" sz="1400" b="1" smtClean="0">
                <a:latin typeface="Lora" panose="02000503000000020004" pitchFamily="2" charset="0"/>
              </a:rPr>
              <a:t>#977</a:t>
            </a:r>
            <a:endParaRPr lang="en-US" sz="1400" b="1">
              <a:latin typeface="Lora" panose="02000503000000020004" pitchFamily="2" charset="0"/>
            </a:endParaRPr>
          </a:p>
        </p:txBody>
      </p:sp>
      <p:pic>
        <p:nvPicPr>
          <p:cNvPr id="5" name="Shot614-8.6kA-1_New.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21129" y="957025"/>
            <a:ext cx="1576698" cy="2723444"/>
          </a:xfrm>
          <a:prstGeom prst="rect">
            <a:avLst/>
          </a:prstGeom>
        </p:spPr>
      </p:pic>
      <p:pic>
        <p:nvPicPr>
          <p:cNvPr id="6" name="Overrot_0977_New.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7543507" y="4167201"/>
            <a:ext cx="1473270" cy="2658533"/>
          </a:xfrm>
          <a:prstGeom prst="rect">
            <a:avLst/>
          </a:prstGeom>
        </p:spPr>
      </p:pic>
      <p:sp>
        <p:nvSpPr>
          <p:cNvPr id="7" name="TextBox 6"/>
          <p:cNvSpPr txBox="1"/>
          <p:nvPr/>
        </p:nvSpPr>
        <p:spPr>
          <a:xfrm>
            <a:off x="-4688" y="609600"/>
            <a:ext cx="3524876" cy="646331"/>
          </a:xfrm>
          <a:prstGeom prst="rect">
            <a:avLst/>
          </a:prstGeom>
          <a:noFill/>
        </p:spPr>
        <p:txBody>
          <a:bodyPr wrap="none" rtlCol="0">
            <a:spAutoFit/>
          </a:bodyPr>
          <a:lstStyle/>
          <a:p>
            <a:pPr algn="ctr"/>
            <a:r>
              <a:rPr lang="en-US" b="1" i="1" smtClean="0">
                <a:latin typeface="Lora" panose="02000503000000020004" pitchFamily="2" charset="0"/>
              </a:rPr>
              <a:t>Shaping </a:t>
            </a:r>
            <a:r>
              <a:rPr lang="en-US" b="1" i="1">
                <a:latin typeface="Lora" panose="02000503000000020004" pitchFamily="2" charset="0"/>
              </a:rPr>
              <a:t>field </a:t>
            </a:r>
            <a:r>
              <a:rPr lang="en-US" b="1" i="1" smtClean="0">
                <a:latin typeface="Lora" panose="02000503000000020004" pitchFamily="2" charset="0"/>
              </a:rPr>
              <a:t>produced inside</a:t>
            </a:r>
          </a:p>
          <a:p>
            <a:pPr algn="ctr"/>
            <a:r>
              <a:rPr lang="en-US" b="1" i="1" smtClean="0">
                <a:latin typeface="Lora" panose="02000503000000020004" pitchFamily="2" charset="0"/>
              </a:rPr>
              <a:t>the 4 </a:t>
            </a:r>
            <a:r>
              <a:rPr lang="en-US" b="1" i="1">
                <a:latin typeface="Lora" panose="02000503000000020004" pitchFamily="2" charset="0"/>
              </a:rPr>
              <a:t>cm thick Aluminum vessel</a:t>
            </a:r>
          </a:p>
        </p:txBody>
      </p:sp>
      <p:sp>
        <p:nvSpPr>
          <p:cNvPr id="8" name="TextBox 7"/>
          <p:cNvSpPr txBox="1"/>
          <p:nvPr/>
        </p:nvSpPr>
        <p:spPr>
          <a:xfrm>
            <a:off x="3384870" y="1143000"/>
            <a:ext cx="4036259" cy="2031325"/>
          </a:xfrm>
          <a:prstGeom prst="rect">
            <a:avLst/>
          </a:prstGeom>
          <a:noFill/>
        </p:spPr>
        <p:txBody>
          <a:bodyPr wrap="square" rtlCol="0">
            <a:spAutoFit/>
          </a:bodyPr>
          <a:lstStyle/>
          <a:p>
            <a:pPr algn="r"/>
            <a:r>
              <a:rPr lang="en-US" i="1">
                <a:latin typeface="Lora" panose="02000503000000020004" pitchFamily="2" charset="0"/>
              </a:rPr>
              <a:t>anode-to-cathode voltage </a:t>
            </a:r>
          </a:p>
          <a:p>
            <a:pPr algn="r"/>
            <a:r>
              <a:rPr lang="en-US" i="1">
                <a:latin typeface="Lora" panose="02000503000000020004" pitchFamily="2" charset="0"/>
              </a:rPr>
              <a:t>break-down ~90 V</a:t>
            </a:r>
            <a:endParaRPr lang="en-US" b="1" i="1">
              <a:latin typeface="Lora" panose="02000503000000020004" pitchFamily="2" charset="0"/>
            </a:endParaRPr>
          </a:p>
          <a:p>
            <a:pPr algn="r"/>
            <a:r>
              <a:rPr lang="en-US" i="1">
                <a:latin typeface="Lora" panose="02000503000000020004" pitchFamily="2" charset="0"/>
              </a:rPr>
              <a:t>increases up to ~200 V at 10 </a:t>
            </a:r>
            <a:r>
              <a:rPr lang="en-US" i="1" smtClean="0">
                <a:latin typeface="Lora" panose="02000503000000020004" pitchFamily="2" charset="0"/>
              </a:rPr>
              <a:t>kA</a:t>
            </a:r>
          </a:p>
          <a:p>
            <a:pPr algn="r"/>
            <a:r>
              <a:rPr lang="en-US" i="1" smtClean="0">
                <a:latin typeface="Lora" panose="02000503000000020004" pitchFamily="2" charset="0"/>
              </a:rPr>
              <a:t> </a:t>
            </a:r>
            <a:endParaRPr lang="en-US" b="1" i="1" smtClean="0">
              <a:latin typeface="Lora" panose="02000503000000020004" pitchFamily="2" charset="0"/>
            </a:endParaRPr>
          </a:p>
          <a:p>
            <a:pPr algn="r"/>
            <a:r>
              <a:rPr lang="en-US" b="1" smtClean="0">
                <a:latin typeface="Lora" panose="02000503000000020004" pitchFamily="2" charset="0"/>
              </a:rPr>
              <a:t>in Argon, equatorial line-averaged electron density &lt;n</a:t>
            </a:r>
            <a:r>
              <a:rPr lang="en-US" b="1" baseline="-25000" smtClean="0">
                <a:latin typeface="Lora" panose="02000503000000020004" pitchFamily="2" charset="0"/>
              </a:rPr>
              <a:t>e</a:t>
            </a:r>
            <a:r>
              <a:rPr lang="en-US" b="1" smtClean="0">
                <a:latin typeface="Lora" panose="02000503000000020004" pitchFamily="2" charset="0"/>
              </a:rPr>
              <a:t>&gt; </a:t>
            </a:r>
            <a:r>
              <a:rPr lang="en-US" b="1" smtClean="0">
                <a:latin typeface="Lora" panose="02000503000000020004" pitchFamily="2" charset="0"/>
                <a:sym typeface="Symbol"/>
              </a:rPr>
              <a:t>  </a:t>
            </a:r>
            <a:r>
              <a:rPr lang="en-US" b="1" smtClean="0">
                <a:latin typeface="Lora" panose="02000503000000020004" pitchFamily="2" charset="0"/>
              </a:rPr>
              <a:t>I</a:t>
            </a:r>
            <a:r>
              <a:rPr lang="en-US" b="1" baseline="-25000" smtClean="0">
                <a:latin typeface="Lora" panose="02000503000000020004" pitchFamily="2" charset="0"/>
              </a:rPr>
              <a:t>e </a:t>
            </a:r>
            <a:r>
              <a:rPr lang="en-US" b="1" smtClean="0">
                <a:latin typeface="Lora" panose="02000503000000020004" pitchFamily="2" charset="0"/>
              </a:rPr>
              <a:t>&lt;n</a:t>
            </a:r>
            <a:r>
              <a:rPr lang="en-US" b="1" baseline="-25000" smtClean="0">
                <a:latin typeface="Lora" panose="02000503000000020004" pitchFamily="2" charset="0"/>
              </a:rPr>
              <a:t>e</a:t>
            </a:r>
            <a:r>
              <a:rPr lang="en-US" b="1" smtClean="0">
                <a:latin typeface="Lora" panose="02000503000000020004" pitchFamily="2" charset="0"/>
              </a:rPr>
              <a:t>&gt;=4•10</a:t>
            </a:r>
            <a:r>
              <a:rPr lang="en-US" b="1" baseline="30000" smtClean="0">
                <a:latin typeface="Lora" panose="02000503000000020004" pitchFamily="2" charset="0"/>
              </a:rPr>
              <a:t>20</a:t>
            </a:r>
            <a:r>
              <a:rPr lang="en-US" b="1" smtClean="0">
                <a:latin typeface="Lora" panose="02000503000000020004" pitchFamily="2" charset="0"/>
              </a:rPr>
              <a:t> m</a:t>
            </a:r>
            <a:r>
              <a:rPr lang="en-US" b="1" baseline="30000" smtClean="0">
                <a:latin typeface="Lora" panose="02000503000000020004" pitchFamily="2" charset="0"/>
              </a:rPr>
              <a:t>-3</a:t>
            </a:r>
            <a:r>
              <a:rPr lang="en-US" b="1" smtClean="0">
                <a:latin typeface="Lora" panose="02000503000000020004" pitchFamily="2" charset="0"/>
              </a:rPr>
              <a:t> at I</a:t>
            </a:r>
            <a:r>
              <a:rPr lang="en-US" b="1" baseline="-25000" smtClean="0">
                <a:latin typeface="Lora" panose="02000503000000020004" pitchFamily="2" charset="0"/>
              </a:rPr>
              <a:t>e</a:t>
            </a:r>
            <a:r>
              <a:rPr lang="en-US" b="1" smtClean="0">
                <a:latin typeface="Lora" panose="02000503000000020004" pitchFamily="2" charset="0"/>
              </a:rPr>
              <a:t>=10 kA</a:t>
            </a:r>
          </a:p>
        </p:txBody>
      </p:sp>
      <p:sp>
        <p:nvSpPr>
          <p:cNvPr id="10" name="Rectangle 9"/>
          <p:cNvSpPr/>
          <p:nvPr/>
        </p:nvSpPr>
        <p:spPr>
          <a:xfrm>
            <a:off x="0" y="32657"/>
            <a:ext cx="7746095" cy="523220"/>
          </a:xfrm>
          <a:prstGeom prst="rect">
            <a:avLst/>
          </a:prstGeom>
        </p:spPr>
        <p:txBody>
          <a:bodyPr wrap="non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The Plasma-Centerpost produced in Phase-1</a:t>
            </a:r>
            <a:endParaRPr lang="en-US" sz="2800"/>
          </a:p>
        </p:txBody>
      </p:sp>
      <p:sp>
        <p:nvSpPr>
          <p:cNvPr id="11" name="TextBox 10"/>
          <p:cNvSpPr txBox="1"/>
          <p:nvPr/>
        </p:nvSpPr>
        <p:spPr>
          <a:xfrm>
            <a:off x="2362493" y="4343400"/>
            <a:ext cx="5181307" cy="1754326"/>
          </a:xfrm>
          <a:prstGeom prst="rect">
            <a:avLst/>
          </a:prstGeom>
          <a:noFill/>
        </p:spPr>
        <p:txBody>
          <a:bodyPr wrap="square" rtlCol="0">
            <a:spAutoFit/>
          </a:bodyPr>
          <a:lstStyle/>
          <a:p>
            <a:pPr algn="r"/>
            <a:r>
              <a:rPr lang="en-US" i="1">
                <a:latin typeface="Lora" panose="02000503000000020004" pitchFamily="2" charset="0"/>
              </a:rPr>
              <a:t>anode-to-cathode voltage </a:t>
            </a:r>
          </a:p>
          <a:p>
            <a:pPr algn="r"/>
            <a:r>
              <a:rPr lang="en-US" i="1">
                <a:latin typeface="Lora" panose="02000503000000020004" pitchFamily="2" charset="0"/>
              </a:rPr>
              <a:t>break-down </a:t>
            </a:r>
            <a:r>
              <a:rPr lang="en-US" i="1" smtClean="0">
                <a:latin typeface="Lora" panose="02000503000000020004" pitchFamily="2" charset="0"/>
              </a:rPr>
              <a:t>~320 </a:t>
            </a:r>
            <a:r>
              <a:rPr lang="en-US" i="1">
                <a:latin typeface="Lora" panose="02000503000000020004" pitchFamily="2" charset="0"/>
              </a:rPr>
              <a:t>V</a:t>
            </a:r>
            <a:endParaRPr lang="en-US" b="1" i="1">
              <a:latin typeface="Lora" panose="02000503000000020004" pitchFamily="2" charset="0"/>
            </a:endParaRPr>
          </a:p>
          <a:p>
            <a:pPr algn="r"/>
            <a:r>
              <a:rPr lang="en-US" i="1" smtClean="0">
                <a:latin typeface="Lora" panose="02000503000000020004" pitchFamily="2" charset="0"/>
              </a:rPr>
              <a:t>decreases </a:t>
            </a:r>
            <a:r>
              <a:rPr lang="en-US" i="1">
                <a:latin typeface="Lora" panose="02000503000000020004" pitchFamily="2" charset="0"/>
              </a:rPr>
              <a:t>up to ~</a:t>
            </a:r>
            <a:r>
              <a:rPr lang="en-US" i="1" smtClean="0">
                <a:latin typeface="Lora" panose="02000503000000020004" pitchFamily="2" charset="0"/>
              </a:rPr>
              <a:t>220 </a:t>
            </a:r>
            <a:r>
              <a:rPr lang="en-US" i="1">
                <a:latin typeface="Lora" panose="02000503000000020004" pitchFamily="2" charset="0"/>
              </a:rPr>
              <a:t>V at 10 </a:t>
            </a:r>
            <a:r>
              <a:rPr lang="en-US" i="1" smtClean="0">
                <a:latin typeface="Lora" panose="02000503000000020004" pitchFamily="2" charset="0"/>
              </a:rPr>
              <a:t>kA</a:t>
            </a:r>
          </a:p>
          <a:p>
            <a:pPr algn="r"/>
            <a:r>
              <a:rPr lang="en-US" i="1" smtClean="0">
                <a:latin typeface="Lora" panose="02000503000000020004" pitchFamily="2" charset="0"/>
              </a:rPr>
              <a:t> </a:t>
            </a:r>
            <a:endParaRPr lang="en-US" b="1" i="1">
              <a:latin typeface="Lora" panose="02000503000000020004" pitchFamily="2" charset="0"/>
            </a:endParaRPr>
          </a:p>
          <a:p>
            <a:pPr algn="r"/>
            <a:r>
              <a:rPr lang="en-US" b="1" smtClean="0">
                <a:latin typeface="Lora" panose="02000503000000020004" pitchFamily="2" charset="0"/>
              </a:rPr>
              <a:t>in Hydrogen, equatorial line-averaged </a:t>
            </a:r>
          </a:p>
          <a:p>
            <a:pPr algn="r"/>
            <a:r>
              <a:rPr lang="en-US" b="1" smtClean="0">
                <a:latin typeface="Lora" panose="02000503000000020004" pitchFamily="2" charset="0"/>
              </a:rPr>
              <a:t>electron </a:t>
            </a:r>
            <a:r>
              <a:rPr lang="en-US" b="1">
                <a:latin typeface="Lora" panose="02000503000000020004" pitchFamily="2" charset="0"/>
              </a:rPr>
              <a:t>density </a:t>
            </a:r>
            <a:r>
              <a:rPr lang="en-US" b="1" smtClean="0">
                <a:latin typeface="Lora" panose="02000503000000020004" pitchFamily="2" charset="0"/>
              </a:rPr>
              <a:t>&lt;</a:t>
            </a:r>
            <a:r>
              <a:rPr lang="en-US" b="1">
                <a:latin typeface="Lora" panose="02000503000000020004" pitchFamily="2" charset="0"/>
              </a:rPr>
              <a:t>n</a:t>
            </a:r>
            <a:r>
              <a:rPr lang="en-US" b="1" baseline="-25000">
                <a:latin typeface="Lora" panose="02000503000000020004" pitchFamily="2" charset="0"/>
              </a:rPr>
              <a:t>e</a:t>
            </a:r>
            <a:r>
              <a:rPr lang="en-US" b="1" smtClean="0">
                <a:latin typeface="Lora" panose="02000503000000020004" pitchFamily="2" charset="0"/>
              </a:rPr>
              <a:t>&gt;=1.5•10</a:t>
            </a:r>
            <a:r>
              <a:rPr lang="en-US" b="1" baseline="30000" smtClean="0">
                <a:latin typeface="Lora" panose="02000503000000020004" pitchFamily="2" charset="0"/>
              </a:rPr>
              <a:t>20</a:t>
            </a:r>
            <a:r>
              <a:rPr lang="en-US" b="1" smtClean="0">
                <a:latin typeface="Lora" panose="02000503000000020004" pitchFamily="2" charset="0"/>
              </a:rPr>
              <a:t> </a:t>
            </a:r>
            <a:r>
              <a:rPr lang="en-US" b="1">
                <a:latin typeface="Lora" panose="02000503000000020004" pitchFamily="2" charset="0"/>
              </a:rPr>
              <a:t>m</a:t>
            </a:r>
            <a:r>
              <a:rPr lang="en-US" b="1" baseline="30000">
                <a:latin typeface="Lora" panose="02000503000000020004" pitchFamily="2" charset="0"/>
              </a:rPr>
              <a:t>-3</a:t>
            </a:r>
            <a:r>
              <a:rPr lang="en-US" b="1">
                <a:latin typeface="Lora" panose="02000503000000020004" pitchFamily="2" charset="0"/>
              </a:rPr>
              <a:t> at I</a:t>
            </a:r>
            <a:r>
              <a:rPr lang="en-US" b="1" baseline="-25000">
                <a:latin typeface="Lora" panose="02000503000000020004" pitchFamily="2" charset="0"/>
              </a:rPr>
              <a:t>e</a:t>
            </a:r>
            <a:r>
              <a:rPr lang="en-US" b="1">
                <a:latin typeface="Lora" panose="02000503000000020004" pitchFamily="2" charset="0"/>
              </a:rPr>
              <a:t>=10 </a:t>
            </a:r>
            <a:r>
              <a:rPr lang="en-US" b="1" smtClean="0">
                <a:latin typeface="Lora" panose="02000503000000020004" pitchFamily="2" charset="0"/>
              </a:rPr>
              <a:t>kA</a:t>
            </a:r>
            <a:endParaRPr lang="en-US" b="1">
              <a:latin typeface="Lora" panose="02000503000000020004" pitchFamily="2" charset="0"/>
            </a:endParaRPr>
          </a:p>
        </p:txBody>
      </p:sp>
      <p:sp>
        <p:nvSpPr>
          <p:cNvPr id="12" name="Rectangle 11"/>
          <p:cNvSpPr/>
          <p:nvPr/>
        </p:nvSpPr>
        <p:spPr>
          <a:xfrm>
            <a:off x="3505200" y="3505200"/>
            <a:ext cx="3875900" cy="707886"/>
          </a:xfrm>
          <a:prstGeom prst="rect">
            <a:avLst/>
          </a:prstGeom>
        </p:spPr>
        <p:txBody>
          <a:bodyPr wrap="square">
            <a:spAutoFit/>
          </a:bodyPr>
          <a:lstStyle/>
          <a:p>
            <a:pPr algn="r"/>
            <a:r>
              <a:rPr lang="en-US" sz="2000" b="1" i="1">
                <a:solidFill>
                  <a:srgbClr val="FF0000"/>
                </a:solidFill>
                <a:latin typeface="Lora" panose="02000503000000020004" pitchFamily="2" charset="0"/>
              </a:rPr>
              <a:t>The Plasma-Centerpost rotates </a:t>
            </a:r>
            <a:endParaRPr lang="en-US" sz="2000" b="1" i="1" smtClean="0">
              <a:solidFill>
                <a:srgbClr val="FF0000"/>
              </a:solidFill>
              <a:latin typeface="Lora" panose="02000503000000020004" pitchFamily="2" charset="0"/>
            </a:endParaRPr>
          </a:p>
          <a:p>
            <a:pPr algn="r"/>
            <a:r>
              <a:rPr lang="en-US" sz="2000" b="1" i="1" smtClean="0">
                <a:solidFill>
                  <a:srgbClr val="FF0000"/>
                </a:solidFill>
                <a:latin typeface="Lora" panose="02000503000000020004" pitchFamily="2" charset="0"/>
              </a:rPr>
              <a:t>at </a:t>
            </a:r>
            <a:r>
              <a:rPr lang="el-GR" sz="2000" b="1" i="1" smtClean="0">
                <a:solidFill>
                  <a:srgbClr val="FF0000"/>
                </a:solidFill>
                <a:latin typeface="Lora" panose="02000503000000020004" pitchFamily="2" charset="0"/>
              </a:rPr>
              <a:t>ω</a:t>
            </a:r>
            <a:r>
              <a:rPr lang="en-US" sz="2000" b="1" i="1">
                <a:solidFill>
                  <a:srgbClr val="FF0000"/>
                </a:solidFill>
                <a:latin typeface="Lora" panose="02000503000000020004" pitchFamily="2" charset="0"/>
              </a:rPr>
              <a:t> </a:t>
            </a:r>
            <a:r>
              <a:rPr lang="en-US" i="1" smtClean="0">
                <a:solidFill>
                  <a:srgbClr val="FF0000"/>
                </a:solidFill>
                <a:latin typeface="Lora" panose="02000503000000020004" pitchFamily="2" charset="0"/>
              </a:rPr>
              <a:t>~</a:t>
            </a:r>
            <a:r>
              <a:rPr lang="en-US" sz="2000" b="1" i="1" smtClean="0">
                <a:solidFill>
                  <a:srgbClr val="FF0000"/>
                </a:solidFill>
                <a:latin typeface="Lora" panose="02000503000000020004" pitchFamily="2" charset="0"/>
              </a:rPr>
              <a:t> 2</a:t>
            </a:r>
            <a:r>
              <a:rPr lang="el-GR" sz="2000" b="1" i="1" smtClean="0">
                <a:solidFill>
                  <a:srgbClr val="FF0000"/>
                </a:solidFill>
                <a:latin typeface="Lora" panose="02000503000000020004" pitchFamily="2" charset="0"/>
              </a:rPr>
              <a:t>π</a:t>
            </a:r>
            <a:r>
              <a:rPr lang="en-US" sz="2000" b="1" i="1" smtClean="0">
                <a:solidFill>
                  <a:srgbClr val="FF0000"/>
                </a:solidFill>
                <a:latin typeface="Lora" panose="02000503000000020004" pitchFamily="2" charset="0"/>
              </a:rPr>
              <a:t> (500) </a:t>
            </a:r>
            <a:r>
              <a:rPr lang="en-US" sz="2000" b="1" i="1">
                <a:solidFill>
                  <a:srgbClr val="FF0000"/>
                </a:solidFill>
                <a:latin typeface="Lora" panose="02000503000000020004" pitchFamily="2" charset="0"/>
              </a:rPr>
              <a:t>radians/sec</a:t>
            </a:r>
          </a:p>
        </p:txBody>
      </p:sp>
      <p:sp>
        <p:nvSpPr>
          <p:cNvPr id="13" name="TextBox 12"/>
          <p:cNvSpPr txBox="1"/>
          <p:nvPr/>
        </p:nvSpPr>
        <p:spPr>
          <a:xfrm>
            <a:off x="2438400" y="6400800"/>
            <a:ext cx="4453655" cy="369332"/>
          </a:xfrm>
          <a:prstGeom prst="rect">
            <a:avLst/>
          </a:prstGeom>
          <a:noFill/>
        </p:spPr>
        <p:txBody>
          <a:bodyPr wrap="none" rtlCol="0">
            <a:spAutoFit/>
          </a:bodyPr>
          <a:lstStyle/>
          <a:p>
            <a:r>
              <a:rPr lang="en-US" b="1" i="1" smtClean="0">
                <a:solidFill>
                  <a:srgbClr val="FF0000"/>
                </a:solidFill>
                <a:latin typeface="Lora" panose="02000503000000020004" pitchFamily="2" charset="0"/>
              </a:rPr>
              <a:t>These are high-field Tokamak densities!</a:t>
            </a:r>
            <a:endParaRPr lang="en-US" b="1" i="1">
              <a:solidFill>
                <a:srgbClr val="FF0000"/>
              </a:solidFill>
              <a:latin typeface="Lora" panose="02000503000000020004" pitchFamily="2" charset="0"/>
            </a:endParaRPr>
          </a:p>
        </p:txBody>
      </p:sp>
    </p:spTree>
    <p:extLst>
      <p:ext uri="{BB962C8B-B14F-4D97-AF65-F5344CB8AC3E}">
        <p14:creationId xmlns:p14="http://schemas.microsoft.com/office/powerpoint/2010/main" val="301552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3" fill="hold"/>
                                        <p:tgtEl>
                                          <p:spTgt spid="5"/>
                                        </p:tgtEl>
                                      </p:cBhvr>
                                    </p:cmd>
                                  </p:childTnLst>
                                </p:cTn>
                              </p:par>
                            </p:childTnLst>
                          </p:cTn>
                        </p:par>
                        <p:par>
                          <p:cTn id="7" fill="hold">
                            <p:stCondLst>
                              <p:cond delay="2043"/>
                            </p:stCondLst>
                            <p:childTnLst>
                              <p:par>
                                <p:cTn id="8" presetID="1" presetClass="mediacall" presetSubtype="0" fill="hold" nodeType="afterEffect">
                                  <p:stCondLst>
                                    <p:cond delay="0"/>
                                  </p:stCondLst>
                                  <p:childTnLst>
                                    <p:cmd type="call" cmd="playFrom(0.0)">
                                      <p:cBhvr>
                                        <p:cTn id="9" dur="510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remove"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video>
              <p:cMediaNode vol="80000">
                <p:cTn id="16" repeatCount="indefinite" fill="remove" display="0">
                  <p:stCondLst>
                    <p:cond delay="indefinite"/>
                  </p:stCondLst>
                </p:cTn>
                <p:tgtEl>
                  <p:spTgt spid="6"/>
                </p:tgtEl>
              </p:cMediaNode>
            </p:vide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bwMode="auto">
          <a:xfrm>
            <a:off x="6309523" y="2856552"/>
            <a:ext cx="2033101" cy="2767789"/>
          </a:xfrm>
          <a:prstGeom prst="rect">
            <a:avLst/>
          </a:prstGeom>
          <a:noFill/>
          <a:ln>
            <a:noFill/>
          </a:ln>
        </p:spPr>
      </p:pic>
      <p:pic>
        <p:nvPicPr>
          <p:cNvPr id="6"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53510" y="3170897"/>
            <a:ext cx="790490" cy="2185443"/>
          </a:xfrm>
          <a:prstGeom prst="rect">
            <a:avLst/>
          </a:prstGeom>
          <a:noFill/>
          <a:ln>
            <a:noFill/>
          </a:ln>
        </p:spPr>
      </p:pic>
      <p:pic>
        <p:nvPicPr>
          <p:cNvPr id="7" name="Picture 6"/>
          <p:cNvPicPr>
            <a:picLocks noChangeAspect="1"/>
          </p:cNvPicPr>
          <p:nvPr/>
        </p:nvPicPr>
        <p:blipFill>
          <a:blip r:embed="rId5">
            <a:alphaModFix amt="61000"/>
            <a:extLst>
              <a:ext uri="{28A0092B-C50C-407E-A947-70E740481C1C}">
                <a14:useLocalDpi xmlns:a14="http://schemas.microsoft.com/office/drawing/2010/main" val="0"/>
              </a:ext>
            </a:extLst>
          </a:blip>
          <a:stretch>
            <a:fillRect/>
          </a:stretch>
        </p:blipFill>
        <p:spPr bwMode="auto">
          <a:xfrm>
            <a:off x="3361545" y="1998185"/>
            <a:ext cx="2646878" cy="4360169"/>
          </a:xfrm>
          <a:prstGeom prst="rect">
            <a:avLst/>
          </a:prstGeom>
          <a:noFill/>
          <a:ln w="9525">
            <a:noFill/>
            <a:miter lim="800000"/>
            <a:headEnd/>
            <a:tailEnd/>
          </a:ln>
        </p:spPr>
      </p:pic>
      <p:sp>
        <p:nvSpPr>
          <p:cNvPr id="8" name="TextBox 7"/>
          <p:cNvSpPr txBox="1"/>
          <p:nvPr/>
        </p:nvSpPr>
        <p:spPr>
          <a:xfrm rot="21162552">
            <a:off x="3235953" y="4982430"/>
            <a:ext cx="858068" cy="276999"/>
          </a:xfrm>
          <a:prstGeom prst="rect">
            <a:avLst/>
          </a:prstGeom>
          <a:noFill/>
        </p:spPr>
        <p:txBody>
          <a:bodyPr wrap="square" rtlCol="0">
            <a:spAutoFit/>
          </a:bodyPr>
          <a:lstStyle/>
          <a:p>
            <a:r>
              <a:rPr lang="en-US" sz="1200" b="1" dirty="0" smtClean="0">
                <a:ln w="12700">
                  <a:solidFill>
                    <a:schemeClr val="tx2">
                      <a:satMod val="155000"/>
                    </a:schemeClr>
                  </a:solidFill>
                  <a:prstDash val="solid"/>
                </a:ln>
                <a:solidFill>
                  <a:srgbClr val="46F2FF"/>
                </a:solidFill>
                <a:effectLst>
                  <a:outerShdw blurRad="41275" dist="20320" dir="1800000" algn="tl" rotWithShape="0">
                    <a:srgbClr val="000000">
                      <a:alpha val="40000"/>
                    </a:srgbClr>
                  </a:outerShdw>
                </a:effectLst>
              </a:rPr>
              <a:t>insulator</a:t>
            </a:r>
            <a:endParaRPr lang="en-US" sz="1200" b="1" dirty="0">
              <a:ln w="12700">
                <a:solidFill>
                  <a:schemeClr val="tx2">
                    <a:satMod val="155000"/>
                  </a:schemeClr>
                </a:solidFill>
                <a:prstDash val="solid"/>
              </a:ln>
              <a:solidFill>
                <a:srgbClr val="46F2FF"/>
              </a:solidFill>
              <a:effectLst>
                <a:outerShdw blurRad="41275" dist="20320" dir="1800000" algn="tl" rotWithShape="0">
                  <a:srgbClr val="000000">
                    <a:alpha val="40000"/>
                  </a:srgbClr>
                </a:outerShdw>
              </a:effectLst>
            </a:endParaRPr>
          </a:p>
        </p:txBody>
      </p:sp>
      <p:sp>
        <p:nvSpPr>
          <p:cNvPr id="9" name="TextBox 8"/>
          <p:cNvSpPr txBox="1"/>
          <p:nvPr/>
        </p:nvSpPr>
        <p:spPr>
          <a:xfrm>
            <a:off x="4203500" y="2642752"/>
            <a:ext cx="891031" cy="276999"/>
          </a:xfrm>
          <a:prstGeom prst="rect">
            <a:avLst/>
          </a:prstGeom>
          <a:noFill/>
        </p:spPr>
        <p:txBody>
          <a:bodyPr wrap="square" rtlCol="0">
            <a:spAutoFit/>
          </a:bodyPr>
          <a:lstStyle/>
          <a:p>
            <a:r>
              <a:rPr lang="en-US" sz="1200" b="1" dirty="0" smtClean="0">
                <a:ln w="12700">
                  <a:solidFill>
                    <a:schemeClr val="tx2">
                      <a:satMod val="155000"/>
                    </a:schemeClr>
                  </a:solidFill>
                  <a:prstDash val="solid"/>
                </a:ln>
                <a:solidFill>
                  <a:srgbClr val="46F2FF"/>
                </a:solidFill>
                <a:effectLst>
                  <a:outerShdw blurRad="41275" dist="20320" dir="1800000" algn="tl" rotWithShape="0">
                    <a:srgbClr val="000000">
                      <a:alpha val="40000"/>
                    </a:srgbClr>
                  </a:outerShdw>
                </a:effectLst>
              </a:rPr>
              <a:t>insulator</a:t>
            </a:r>
            <a:endParaRPr lang="en-US" sz="1200" b="1" dirty="0">
              <a:ln w="12700">
                <a:solidFill>
                  <a:schemeClr val="tx2">
                    <a:satMod val="155000"/>
                  </a:schemeClr>
                </a:solidFill>
                <a:prstDash val="solid"/>
              </a:ln>
              <a:solidFill>
                <a:srgbClr val="46F2FF"/>
              </a:solidFill>
              <a:effectLst>
                <a:outerShdw blurRad="41275" dist="20320" dir="1800000" algn="tl" rotWithShape="0">
                  <a:srgbClr val="000000">
                    <a:alpha val="40000"/>
                  </a:srgbClr>
                </a:outerShdw>
              </a:effectLst>
            </a:endParaRPr>
          </a:p>
        </p:txBody>
      </p:sp>
      <p:sp>
        <p:nvSpPr>
          <p:cNvPr id="10" name="TextBox 9"/>
          <p:cNvSpPr txBox="1"/>
          <p:nvPr/>
        </p:nvSpPr>
        <p:spPr>
          <a:xfrm>
            <a:off x="2685628" y="2981322"/>
            <a:ext cx="653237" cy="307777"/>
          </a:xfrm>
          <a:prstGeom prst="rect">
            <a:avLst/>
          </a:prstGeom>
          <a:noFill/>
        </p:spPr>
        <p:txBody>
          <a:bodyPr wrap="square" rtlCol="0">
            <a:spAutoFit/>
          </a:bodyPr>
          <a:lstStyle/>
          <a:p>
            <a:r>
              <a:rPr lang="en-US" sz="1400" b="1" dirty="0"/>
              <a:t>PF4up</a:t>
            </a:r>
          </a:p>
        </p:txBody>
      </p:sp>
      <p:sp>
        <p:nvSpPr>
          <p:cNvPr id="11" name="TextBox 10"/>
          <p:cNvSpPr txBox="1"/>
          <p:nvPr/>
        </p:nvSpPr>
        <p:spPr>
          <a:xfrm>
            <a:off x="2693135" y="3330618"/>
            <a:ext cx="726102" cy="523220"/>
          </a:xfrm>
          <a:prstGeom prst="rect">
            <a:avLst/>
          </a:prstGeom>
          <a:noFill/>
        </p:spPr>
        <p:txBody>
          <a:bodyPr wrap="square" rtlCol="0">
            <a:spAutoFit/>
          </a:bodyPr>
          <a:lstStyle/>
          <a:p>
            <a:r>
              <a:rPr lang="en-US" sz="1400" b="1" dirty="0"/>
              <a:t>PF3up</a:t>
            </a:r>
          </a:p>
          <a:p>
            <a:r>
              <a:rPr lang="en-US" sz="1400" b="1" dirty="0"/>
              <a:t>PF2up</a:t>
            </a:r>
          </a:p>
        </p:txBody>
      </p:sp>
      <p:sp>
        <p:nvSpPr>
          <p:cNvPr id="12" name="TextBox 11"/>
          <p:cNvSpPr txBox="1"/>
          <p:nvPr/>
        </p:nvSpPr>
        <p:spPr>
          <a:xfrm>
            <a:off x="2650360" y="5145629"/>
            <a:ext cx="774537" cy="307777"/>
          </a:xfrm>
          <a:prstGeom prst="rect">
            <a:avLst/>
          </a:prstGeom>
          <a:noFill/>
        </p:spPr>
        <p:txBody>
          <a:bodyPr wrap="square" rtlCol="0">
            <a:spAutoFit/>
          </a:bodyPr>
          <a:lstStyle/>
          <a:p>
            <a:r>
              <a:rPr lang="en-US" sz="1400" b="1" dirty="0"/>
              <a:t>PF4low</a:t>
            </a:r>
          </a:p>
        </p:txBody>
      </p:sp>
      <p:sp>
        <p:nvSpPr>
          <p:cNvPr id="13" name="TextBox 12"/>
          <p:cNvSpPr txBox="1"/>
          <p:nvPr/>
        </p:nvSpPr>
        <p:spPr>
          <a:xfrm>
            <a:off x="2644700" y="4590453"/>
            <a:ext cx="762205" cy="523220"/>
          </a:xfrm>
          <a:prstGeom prst="rect">
            <a:avLst/>
          </a:prstGeom>
          <a:noFill/>
        </p:spPr>
        <p:txBody>
          <a:bodyPr wrap="square" rtlCol="0">
            <a:spAutoFit/>
          </a:bodyPr>
          <a:lstStyle/>
          <a:p>
            <a:r>
              <a:rPr lang="en-US" sz="1400" b="1" dirty="0"/>
              <a:t>PF2low</a:t>
            </a:r>
          </a:p>
          <a:p>
            <a:r>
              <a:rPr lang="en-US" sz="1400" b="1" dirty="0"/>
              <a:t>PF3low</a:t>
            </a:r>
          </a:p>
        </p:txBody>
      </p:sp>
      <p:cxnSp>
        <p:nvCxnSpPr>
          <p:cNvPr id="14" name="Straight Arrow Connector 13"/>
          <p:cNvCxnSpPr/>
          <p:nvPr/>
        </p:nvCxnSpPr>
        <p:spPr>
          <a:xfrm flipV="1">
            <a:off x="3271389" y="3096006"/>
            <a:ext cx="595324" cy="1"/>
          </a:xfrm>
          <a:prstGeom prst="straightConnector1">
            <a:avLst/>
          </a:prstGeom>
          <a:ln>
            <a:solidFill>
              <a:schemeClr val="bg2">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3270825" y="3210321"/>
            <a:ext cx="493598" cy="0"/>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3301130" y="5370294"/>
            <a:ext cx="644917" cy="0"/>
          </a:xfrm>
          <a:prstGeom prst="straightConnector1">
            <a:avLst/>
          </a:prstGeom>
          <a:ln>
            <a:solidFill>
              <a:schemeClr val="bg2">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3310582" y="5284806"/>
            <a:ext cx="779830" cy="0"/>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338865" y="3536362"/>
            <a:ext cx="527848" cy="0"/>
          </a:xfrm>
          <a:prstGeom prst="straightConnector1">
            <a:avLst/>
          </a:prstGeom>
          <a:ln>
            <a:solidFill>
              <a:schemeClr val="bg2">
                <a:lumMod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327525" y="3708412"/>
            <a:ext cx="1094830" cy="0"/>
          </a:xfrm>
          <a:prstGeom prst="straightConnector1">
            <a:avLst/>
          </a:prstGeom>
          <a:ln>
            <a:solidFill>
              <a:schemeClr val="tx1">
                <a:lumMod val="65000"/>
                <a:lumOff val="3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3309596" y="4778747"/>
            <a:ext cx="1146779" cy="0"/>
          </a:xfrm>
          <a:prstGeom prst="straightConnector1">
            <a:avLst/>
          </a:prstGeom>
          <a:ln>
            <a:solidFill>
              <a:schemeClr val="tx1">
                <a:lumMod val="65000"/>
                <a:lumOff val="3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a:off x="3309596" y="4983910"/>
            <a:ext cx="551218" cy="0"/>
          </a:xfrm>
          <a:prstGeom prst="straightConnector1">
            <a:avLst/>
          </a:prstGeom>
          <a:ln>
            <a:solidFill>
              <a:schemeClr val="bg2">
                <a:lumMod val="25000"/>
              </a:schemeClr>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5548986" y="3176163"/>
            <a:ext cx="832868" cy="307777"/>
          </a:xfrm>
          <a:prstGeom prst="rect">
            <a:avLst/>
          </a:prstGeom>
          <a:noFill/>
        </p:spPr>
        <p:txBody>
          <a:bodyPr wrap="square" rtlCol="0">
            <a:spAutoFit/>
          </a:bodyPr>
          <a:lstStyle/>
          <a:p>
            <a:r>
              <a:rPr lang="en-US" altLang="zh-CN" sz="1400" b="1" dirty="0" smtClean="0">
                <a:solidFill>
                  <a:srgbClr val="FF0000"/>
                </a:solidFill>
                <a:effectLst>
                  <a:outerShdw blurRad="50800" dist="38100" dir="2700000">
                    <a:srgbClr val="FF8A15">
                      <a:alpha val="43000"/>
                    </a:srgbClr>
                  </a:outerShdw>
                </a:effectLst>
                <a:ea typeface="华文楷体"/>
                <a:cs typeface="华文楷体"/>
              </a:rPr>
              <a:t>anode</a:t>
            </a:r>
            <a:endParaRPr lang="en-US" sz="1400" b="1" dirty="0">
              <a:solidFill>
                <a:srgbClr val="FF0000"/>
              </a:solidFill>
              <a:effectLst>
                <a:outerShdw blurRad="50800" dist="38100" dir="2700000">
                  <a:srgbClr val="FF8A15">
                    <a:alpha val="43000"/>
                  </a:srgbClr>
                </a:outerShdw>
              </a:effectLst>
              <a:ea typeface="华文楷体"/>
              <a:cs typeface="华文楷体"/>
            </a:endParaRPr>
          </a:p>
        </p:txBody>
      </p:sp>
      <p:sp>
        <p:nvSpPr>
          <p:cNvPr id="25" name="TextBox 24"/>
          <p:cNvSpPr txBox="1"/>
          <p:nvPr/>
        </p:nvSpPr>
        <p:spPr>
          <a:xfrm>
            <a:off x="1735400" y="990600"/>
            <a:ext cx="5611472" cy="584775"/>
          </a:xfrm>
          <a:prstGeom prst="rect">
            <a:avLst/>
          </a:prstGeom>
          <a:noFill/>
        </p:spPr>
        <p:txBody>
          <a:bodyPr wrap="none" rtlCol="0">
            <a:spAutoFit/>
          </a:bodyPr>
          <a:lstStyle/>
          <a:p>
            <a:pPr algn="ctr"/>
            <a:r>
              <a:rPr lang="en-US" sz="1600" b="1" dirty="0">
                <a:solidFill>
                  <a:srgbClr val="565463"/>
                </a:solidFill>
                <a:effectLst>
                  <a:outerShdw blurRad="50800" dist="38100" dir="2700000">
                    <a:srgbClr val="CDAF7E"/>
                  </a:outerShdw>
                </a:effectLst>
                <a:latin typeface="Lora" panose="02000503000000020004" pitchFamily="2" charset="0"/>
                <a:ea typeface="华文楷体"/>
                <a:cs typeface="Hei"/>
              </a:rPr>
              <a:t>PF coils casings built </a:t>
            </a:r>
            <a:r>
              <a:rPr lang="en-US" sz="1600" b="1">
                <a:solidFill>
                  <a:srgbClr val="565463"/>
                </a:solidFill>
                <a:effectLst>
                  <a:outerShdw blurRad="50800" dist="38100" dir="2700000">
                    <a:srgbClr val="CDAF7E"/>
                  </a:outerShdw>
                </a:effectLst>
                <a:latin typeface="Lora" panose="02000503000000020004" pitchFamily="2" charset="0"/>
                <a:ea typeface="华文楷体"/>
                <a:cs typeface="Hei"/>
              </a:rPr>
              <a:t>as </a:t>
            </a:r>
            <a:r>
              <a:rPr lang="en-US" sz="1600" b="1" smtClean="0">
                <a:solidFill>
                  <a:srgbClr val="565463"/>
                </a:solidFill>
                <a:effectLst>
                  <a:outerShdw blurRad="50800" dist="38100" dir="2700000">
                    <a:srgbClr val="CDAF7E"/>
                  </a:outerShdw>
                </a:effectLst>
                <a:latin typeface="Lora" panose="02000503000000020004" pitchFamily="2" charset="0"/>
                <a:ea typeface="华文楷体"/>
                <a:cs typeface="Hei"/>
              </a:rPr>
              <a:t>floating, charged </a:t>
            </a:r>
            <a:r>
              <a:rPr lang="en-US" sz="1600" b="1" dirty="0" smtClean="0">
                <a:solidFill>
                  <a:srgbClr val="565463"/>
                </a:solidFill>
                <a:effectLst>
                  <a:outerShdw blurRad="50800" dist="38100" dir="2700000">
                    <a:srgbClr val="CDAF7E"/>
                  </a:outerShdw>
                </a:effectLst>
                <a:latin typeface="Lora" panose="02000503000000020004" pitchFamily="2" charset="0"/>
                <a:ea typeface="华文楷体"/>
                <a:cs typeface="Hei"/>
              </a:rPr>
              <a:t>by </a:t>
            </a:r>
            <a:r>
              <a:rPr lang="en-US" sz="1600" b="1" smtClean="0">
                <a:solidFill>
                  <a:srgbClr val="565463"/>
                </a:solidFill>
                <a:effectLst>
                  <a:outerShdw blurRad="50800" dist="38100" dir="2700000">
                    <a:srgbClr val="CDAF7E"/>
                  </a:outerShdw>
                </a:effectLst>
                <a:latin typeface="Lora" panose="02000503000000020004" pitchFamily="2" charset="0"/>
                <a:ea typeface="华文楷体"/>
                <a:cs typeface="Hei"/>
              </a:rPr>
              <a:t>the plasma</a:t>
            </a:r>
          </a:p>
          <a:p>
            <a:pPr algn="ctr"/>
            <a:r>
              <a:rPr lang="en-US" sz="1600" b="1">
                <a:solidFill>
                  <a:srgbClr val="565463"/>
                </a:solidFill>
                <a:effectLst>
                  <a:outerShdw blurRad="50800" dist="38100" dir="2700000">
                    <a:srgbClr val="CDAF7E"/>
                  </a:outerShdw>
                </a:effectLst>
                <a:latin typeface="Lora" panose="02000503000000020004" pitchFamily="2" charset="0"/>
                <a:ea typeface="华文楷体"/>
                <a:cs typeface="Hei"/>
              </a:rPr>
              <a:t>also upper\lower extensions &amp; lids are </a:t>
            </a:r>
            <a:r>
              <a:rPr lang="en-US" sz="1600" b="1" smtClean="0">
                <a:solidFill>
                  <a:srgbClr val="565463"/>
                </a:solidFill>
                <a:effectLst>
                  <a:outerShdw blurRad="50800" dist="38100" dir="2700000">
                    <a:srgbClr val="CDAF7E"/>
                  </a:outerShdw>
                </a:effectLst>
                <a:latin typeface="Lora" panose="02000503000000020004" pitchFamily="2" charset="0"/>
                <a:ea typeface="华文楷体"/>
                <a:cs typeface="Hei"/>
              </a:rPr>
              <a:t>floating</a:t>
            </a:r>
            <a:endParaRPr lang="en-US" sz="1600">
              <a:latin typeface="Lora" panose="02000503000000020004" pitchFamily="2" charset="0"/>
            </a:endParaRPr>
          </a:p>
        </p:txBody>
      </p:sp>
      <p:sp>
        <p:nvSpPr>
          <p:cNvPr id="26" name="TextBox 25"/>
          <p:cNvSpPr txBox="1"/>
          <p:nvPr/>
        </p:nvSpPr>
        <p:spPr>
          <a:xfrm>
            <a:off x="5549329" y="4931740"/>
            <a:ext cx="832868" cy="307777"/>
          </a:xfrm>
          <a:prstGeom prst="rect">
            <a:avLst/>
          </a:prstGeom>
          <a:noFill/>
        </p:spPr>
        <p:txBody>
          <a:bodyPr wrap="square" rtlCol="0">
            <a:spAutoFit/>
          </a:bodyPr>
          <a:lstStyle/>
          <a:p>
            <a:r>
              <a:rPr lang="en-US" altLang="zh-CN" sz="1400" b="1" dirty="0">
                <a:solidFill>
                  <a:srgbClr val="002060"/>
                </a:solidFill>
                <a:effectLst>
                  <a:outerShdw blurRad="50800" dist="38100" dir="2700000">
                    <a:srgbClr val="FF8A15">
                      <a:alpha val="43000"/>
                    </a:srgbClr>
                  </a:outerShdw>
                </a:effectLst>
                <a:ea typeface="华文楷体"/>
                <a:cs typeface="华文楷体"/>
              </a:rPr>
              <a:t>cathode</a:t>
            </a:r>
            <a:endParaRPr lang="en-US" sz="1400" b="1" dirty="0">
              <a:solidFill>
                <a:srgbClr val="002060"/>
              </a:solidFill>
              <a:effectLst>
                <a:outerShdw blurRad="50800" dist="38100" dir="2700000">
                  <a:srgbClr val="FF8A15">
                    <a:alpha val="43000"/>
                  </a:srgbClr>
                </a:outerShdw>
              </a:effectLst>
              <a:ea typeface="华文楷体"/>
              <a:cs typeface="华文楷体"/>
            </a:endParaRPr>
          </a:p>
        </p:txBody>
      </p:sp>
      <p:pic>
        <p:nvPicPr>
          <p:cNvPr id="27" name="Picture 26"/>
          <p:cNvPicPr/>
          <p:nvPr/>
        </p:nvPicPr>
        <p:blipFill>
          <a:blip r:embed="rId6" cstate="print">
            <a:extLst>
              <a:ext uri="{28A0092B-C50C-407E-A947-70E740481C1C}">
                <a14:useLocalDpi xmlns:a14="http://schemas.microsoft.com/office/drawing/2010/main" val="0"/>
              </a:ext>
            </a:extLst>
          </a:blip>
          <a:stretch>
            <a:fillRect/>
          </a:stretch>
        </p:blipFill>
        <p:spPr bwMode="auto">
          <a:xfrm>
            <a:off x="76738" y="2739618"/>
            <a:ext cx="2666462" cy="3048000"/>
          </a:xfrm>
          <a:prstGeom prst="rect">
            <a:avLst/>
          </a:prstGeom>
          <a:noFill/>
          <a:ln>
            <a:noFill/>
          </a:ln>
        </p:spPr>
      </p:pic>
      <p:graphicFrame>
        <p:nvGraphicFramePr>
          <p:cNvPr id="3" name="Object 2"/>
          <p:cNvGraphicFramePr>
            <a:graphicFrameLocks noChangeAspect="1"/>
          </p:cNvGraphicFramePr>
          <p:nvPr>
            <p:extLst>
              <p:ext uri="{D42A27DB-BD31-4B8C-83A1-F6EECF244321}">
                <p14:modId xmlns:p14="http://schemas.microsoft.com/office/powerpoint/2010/main" val="2663512590"/>
              </p:ext>
            </p:extLst>
          </p:nvPr>
        </p:nvGraphicFramePr>
        <p:xfrm>
          <a:off x="53629" y="0"/>
          <a:ext cx="876036" cy="437029"/>
        </p:xfrm>
        <a:graphic>
          <a:graphicData uri="http://schemas.openxmlformats.org/presentationml/2006/ole">
            <mc:AlternateContent xmlns:mc="http://schemas.openxmlformats.org/markup-compatibility/2006">
              <mc:Choice xmlns:v="urn:schemas-microsoft-com:vml" Requires="v">
                <p:oleObj spid="_x0000_s7310" name="Equation" r:id="rId7" imgW="493560" imgH="237600" progId="Equation.DSMT4">
                  <p:embed/>
                </p:oleObj>
              </mc:Choice>
              <mc:Fallback>
                <p:oleObj name="Equation" r:id="rId7" imgW="493560" imgH="237600" progId="Equation.DSMT4">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29" y="0"/>
                        <a:ext cx="876036" cy="437029"/>
                      </a:xfrm>
                      <a:prstGeom prst="rect">
                        <a:avLst/>
                      </a:prstGeom>
                      <a:noFill/>
                      <a:ln>
                        <a:noFill/>
                      </a:ln>
                    </p:spPr>
                  </p:pic>
                </p:oleObj>
              </mc:Fallback>
            </mc:AlternateContent>
          </a:graphicData>
        </a:graphic>
      </p:graphicFrame>
      <p:sp>
        <p:nvSpPr>
          <p:cNvPr id="28" name="Rectangle 27"/>
          <p:cNvSpPr/>
          <p:nvPr/>
        </p:nvSpPr>
        <p:spPr>
          <a:xfrm>
            <a:off x="823285" y="189"/>
            <a:ext cx="8320713" cy="523220"/>
          </a:xfrm>
          <a:prstGeom prst="rect">
            <a:avLst/>
          </a:prstGeom>
        </p:spPr>
        <p:txBody>
          <a:bodyPr wrap="squar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 plasma rotation: no anode-arc-anchoring</a:t>
            </a:r>
            <a:endParaRPr lang="en-US" sz="2800"/>
          </a:p>
        </p:txBody>
      </p:sp>
      <p:sp>
        <p:nvSpPr>
          <p:cNvPr id="29" name="Rectangle 28"/>
          <p:cNvSpPr/>
          <p:nvPr/>
        </p:nvSpPr>
        <p:spPr>
          <a:xfrm>
            <a:off x="53439" y="1718846"/>
            <a:ext cx="9090561" cy="338554"/>
          </a:xfrm>
          <a:prstGeom prst="rect">
            <a:avLst/>
          </a:prstGeom>
        </p:spPr>
        <p:txBody>
          <a:bodyPr wrap="square">
            <a:spAutoFit/>
          </a:bodyPr>
          <a:lstStyle/>
          <a:p>
            <a:r>
              <a:rPr lang="en-US" altLang="zh-CN" sz="1600" b="1" dirty="0" smtClean="0">
                <a:solidFill>
                  <a:srgbClr val="E729AD"/>
                </a:solidFill>
                <a:effectLst>
                  <a:outerShdw blurRad="50800" dist="38100" dir="2700000">
                    <a:srgbClr val="000000">
                      <a:alpha val="43000"/>
                    </a:srgbClr>
                  </a:outerShdw>
                </a:effectLst>
                <a:latin typeface="Lora" panose="02000503000000020004" pitchFamily="2" charset="0"/>
                <a:ea typeface="华文楷体"/>
                <a:cs typeface="华文楷体"/>
              </a:rPr>
              <a:t>magnetic </a:t>
            </a:r>
            <a:r>
              <a:rPr lang="en-US" altLang="zh-CN" sz="1600" b="1" dirty="0">
                <a:solidFill>
                  <a:srgbClr val="E729AD"/>
                </a:solidFill>
                <a:effectLst>
                  <a:outerShdw blurRad="50800" dist="38100" dir="2700000">
                    <a:srgbClr val="000000">
                      <a:alpha val="43000"/>
                    </a:srgbClr>
                  </a:outerShdw>
                </a:effectLst>
                <a:latin typeface="Lora" panose="02000503000000020004" pitchFamily="2" charset="0"/>
                <a:ea typeface="华文楷体"/>
                <a:cs typeface="华文楷体"/>
              </a:rPr>
              <a:t>field</a:t>
            </a:r>
            <a:r>
              <a:rPr lang="en-US" sz="1600" b="1" dirty="0">
                <a:solidFill>
                  <a:srgbClr val="E729AD"/>
                </a:solidFill>
                <a:effectLst>
                  <a:outerShdw blurRad="50800" dist="38100" dir="2700000">
                    <a:srgbClr val="000000">
                      <a:alpha val="43000"/>
                    </a:srgbClr>
                  </a:outerShdw>
                </a:effectLst>
                <a:latin typeface="Lora" panose="02000503000000020004" pitchFamily="2" charset="0"/>
                <a:ea typeface="华文楷体"/>
                <a:cs typeface="华文楷体"/>
              </a:rPr>
              <a:t> is </a:t>
            </a:r>
            <a:r>
              <a:rPr lang="en-US" sz="1600" b="1">
                <a:solidFill>
                  <a:srgbClr val="E729AD"/>
                </a:solidFill>
                <a:effectLst>
                  <a:outerShdw blurRad="50800" dist="38100" dir="2700000">
                    <a:srgbClr val="000000">
                      <a:alpha val="43000"/>
                    </a:srgbClr>
                  </a:outerShdw>
                </a:effectLst>
                <a:latin typeface="Lora" panose="02000503000000020004" pitchFamily="2" charset="0"/>
                <a:ea typeface="华文楷体"/>
                <a:cs typeface="华文楷体"/>
              </a:rPr>
              <a:t>up\down </a:t>
            </a:r>
            <a:r>
              <a:rPr lang="en-US" sz="1600" b="1" smtClean="0">
                <a:solidFill>
                  <a:srgbClr val="E729AD"/>
                </a:solidFill>
                <a:effectLst>
                  <a:outerShdw blurRad="50800" dist="38100" dir="2700000">
                    <a:srgbClr val="000000">
                      <a:alpha val="43000"/>
                    </a:srgbClr>
                  </a:outerShdw>
                </a:effectLst>
                <a:latin typeface="Lora" panose="02000503000000020004" pitchFamily="2" charset="0"/>
                <a:ea typeface="华文楷体"/>
                <a:cs typeface="华文楷体"/>
              </a:rPr>
              <a:t>symmetric</a:t>
            </a:r>
            <a:r>
              <a:rPr lang="en-US" sz="1600" b="1">
                <a:solidFill>
                  <a:srgbClr val="E729AD"/>
                </a:solidFill>
                <a:effectLst>
                  <a:outerShdw blurRad="50800" dist="38100" dir="2700000">
                    <a:srgbClr val="000000">
                      <a:alpha val="43000"/>
                    </a:srgbClr>
                  </a:outerShdw>
                </a:effectLst>
                <a:latin typeface="Lora" panose="02000503000000020004" pitchFamily="2" charset="0"/>
                <a:ea typeface="华文楷体"/>
                <a:cs typeface="华文楷体"/>
              </a:rPr>
              <a:t> </a:t>
            </a:r>
            <a:r>
              <a:rPr lang="en-US" sz="1600" b="1" smtClean="0">
                <a:solidFill>
                  <a:srgbClr val="E729AD"/>
                </a:solidFill>
                <a:effectLst>
                  <a:outerShdw blurRad="50800" dist="38100" dir="2700000">
                    <a:srgbClr val="000000">
                      <a:alpha val="43000"/>
                    </a:srgbClr>
                  </a:outerShdw>
                </a:effectLst>
                <a:latin typeface="Lora" panose="02000503000000020004" pitchFamily="2" charset="0"/>
                <a:ea typeface="华文楷体"/>
                <a:cs typeface="华文楷体"/>
              </a:rPr>
              <a:t>      </a:t>
            </a:r>
            <a:r>
              <a:rPr lang="en-US" sz="1600" b="1" smtClean="0">
                <a:effectLst>
                  <a:outerShdw blurRad="50800" dist="38100" dir="2700000">
                    <a:srgbClr val="000000">
                      <a:alpha val="43000"/>
                    </a:srgbClr>
                  </a:outerShdw>
                </a:effectLst>
                <a:latin typeface="Lora" panose="02000503000000020004" pitchFamily="2" charset="0"/>
                <a:ea typeface="华文楷体"/>
                <a:cs typeface="华文楷体"/>
              </a:rPr>
              <a:t>but       </a:t>
            </a:r>
            <a:r>
              <a:rPr lang="en-US" sz="1600" b="1" dirty="0" smtClean="0">
                <a:solidFill>
                  <a:srgbClr val="FF000B"/>
                </a:solidFill>
                <a:effectLst>
                  <a:outerShdw blurRad="50800" dist="38100" dir="2700000">
                    <a:srgbClr val="000000">
                      <a:alpha val="43000"/>
                    </a:srgbClr>
                  </a:outerShdw>
                </a:effectLst>
                <a:latin typeface="Lora" panose="02000503000000020004" pitchFamily="2" charset="0"/>
                <a:ea typeface="华文楷体"/>
                <a:cs typeface="华文楷体"/>
              </a:rPr>
              <a:t>electro</a:t>
            </a:r>
            <a:r>
              <a:rPr lang="en-US" sz="1600" b="1" dirty="0" smtClean="0">
                <a:solidFill>
                  <a:srgbClr val="FF6600"/>
                </a:solidFill>
                <a:effectLst>
                  <a:outerShdw blurRad="50800" dist="38100" dir="2700000">
                    <a:srgbClr val="000000">
                      <a:alpha val="43000"/>
                    </a:srgbClr>
                  </a:outerShdw>
                </a:effectLst>
                <a:latin typeface="Lora" panose="02000503000000020004" pitchFamily="2" charset="0"/>
                <a:ea typeface="华文楷体"/>
                <a:cs typeface="华文楷体"/>
              </a:rPr>
              <a:t>static</a:t>
            </a:r>
            <a:r>
              <a:rPr lang="en-US" sz="1600" b="1" dirty="0" smtClean="0">
                <a:effectLst>
                  <a:outerShdw blurRad="50800" dist="38100" dir="2700000">
                    <a:srgbClr val="000000">
                      <a:alpha val="43000"/>
                    </a:srgbClr>
                  </a:outerShdw>
                </a:effectLst>
                <a:latin typeface="Lora" panose="02000503000000020004" pitchFamily="2" charset="0"/>
                <a:ea typeface="华文楷体"/>
                <a:cs typeface="华文楷体"/>
              </a:rPr>
              <a:t> </a:t>
            </a:r>
            <a:r>
              <a:rPr lang="en-US" sz="1600" b="1" dirty="0">
                <a:solidFill>
                  <a:srgbClr val="E5BD48"/>
                </a:solidFill>
                <a:effectLst>
                  <a:outerShdw blurRad="50800" dist="38100" dir="2700000">
                    <a:srgbClr val="000000">
                      <a:alpha val="43000"/>
                    </a:srgbClr>
                  </a:outerShdw>
                </a:effectLst>
                <a:latin typeface="Lora" panose="02000503000000020004" pitchFamily="2" charset="0"/>
                <a:ea typeface="华文楷体"/>
                <a:cs typeface="华文楷体"/>
              </a:rPr>
              <a:t>field not up</a:t>
            </a:r>
            <a:r>
              <a:rPr lang="en-US" sz="1600" b="1" dirty="0">
                <a:effectLst>
                  <a:outerShdw blurRad="50800" dist="38100" dir="2700000">
                    <a:srgbClr val="000000">
                      <a:alpha val="43000"/>
                    </a:srgbClr>
                  </a:outerShdw>
                </a:effectLst>
                <a:latin typeface="Lora" panose="02000503000000020004" pitchFamily="2" charset="0"/>
                <a:ea typeface="华文楷体"/>
                <a:cs typeface="华文楷体"/>
              </a:rPr>
              <a:t>\</a:t>
            </a:r>
            <a:r>
              <a:rPr lang="en-US" sz="1600" b="1" dirty="0">
                <a:solidFill>
                  <a:srgbClr val="908D7B"/>
                </a:solidFill>
                <a:effectLst>
                  <a:outerShdw blurRad="50800" dist="38100" dir="2700000">
                    <a:srgbClr val="000000">
                      <a:alpha val="43000"/>
                    </a:srgbClr>
                  </a:outerShdw>
                </a:effectLst>
                <a:latin typeface="Lora" panose="02000503000000020004" pitchFamily="2" charset="0"/>
                <a:ea typeface="华文楷体"/>
                <a:cs typeface="华文楷体"/>
              </a:rPr>
              <a:t>down</a:t>
            </a:r>
            <a:r>
              <a:rPr lang="en-US" sz="1600" b="1" dirty="0">
                <a:effectLst>
                  <a:outerShdw blurRad="50800" dist="38100" dir="2700000">
                    <a:srgbClr val="000000">
                      <a:alpha val="43000"/>
                    </a:srgbClr>
                  </a:outerShdw>
                </a:effectLst>
                <a:latin typeface="Lora" panose="02000503000000020004" pitchFamily="2" charset="0"/>
                <a:ea typeface="华文楷体"/>
                <a:cs typeface="华文楷体"/>
              </a:rPr>
              <a:t> </a:t>
            </a:r>
            <a:r>
              <a:rPr lang="en-US" sz="1600" b="1" dirty="0">
                <a:solidFill>
                  <a:srgbClr val="0A23FF"/>
                </a:solidFill>
                <a:effectLst>
                  <a:outerShdw blurRad="50800" dist="38100" dir="2700000">
                    <a:srgbClr val="000000">
                      <a:alpha val="43000"/>
                    </a:srgbClr>
                  </a:outerShdw>
                </a:effectLst>
                <a:latin typeface="Lora" panose="02000503000000020004" pitchFamily="2" charset="0"/>
                <a:ea typeface="华文楷体"/>
                <a:cs typeface="华文楷体"/>
              </a:rPr>
              <a:t>symmetric</a:t>
            </a:r>
            <a:endParaRPr lang="en-US" sz="1600" dirty="0">
              <a:solidFill>
                <a:srgbClr val="0A23FF"/>
              </a:solidFill>
              <a:latin typeface="Lora" panose="02000503000000020004" pitchFamily="2" charset="0"/>
            </a:endParaRPr>
          </a:p>
        </p:txBody>
      </p:sp>
      <p:sp>
        <p:nvSpPr>
          <p:cNvPr id="30" name="TextBox 29"/>
          <p:cNvSpPr txBox="1"/>
          <p:nvPr/>
        </p:nvSpPr>
        <p:spPr>
          <a:xfrm>
            <a:off x="838200" y="2315289"/>
            <a:ext cx="388248" cy="461665"/>
          </a:xfrm>
          <a:prstGeom prst="rect">
            <a:avLst/>
          </a:prstGeom>
          <a:noFill/>
        </p:spPr>
        <p:txBody>
          <a:bodyPr wrap="none" rtlCol="0">
            <a:spAutoFit/>
          </a:bodyPr>
          <a:lstStyle/>
          <a:p>
            <a:r>
              <a:rPr lang="en-US" sz="2400" b="1" smtClean="0">
                <a:solidFill>
                  <a:srgbClr val="E729AD"/>
                </a:solidFill>
                <a:latin typeface="Lora" panose="02000503000000020004" pitchFamily="2" charset="0"/>
              </a:rPr>
              <a:t>B</a:t>
            </a:r>
            <a:endParaRPr lang="en-US" sz="2400" b="1">
              <a:solidFill>
                <a:srgbClr val="E729AD"/>
              </a:solidFill>
              <a:latin typeface="Lora" panose="02000503000000020004" pitchFamily="2" charset="0"/>
            </a:endParaRPr>
          </a:p>
        </p:txBody>
      </p:sp>
      <p:cxnSp>
        <p:nvCxnSpPr>
          <p:cNvPr id="32" name="Straight Arrow Connector 31"/>
          <p:cNvCxnSpPr/>
          <p:nvPr/>
        </p:nvCxnSpPr>
        <p:spPr>
          <a:xfrm flipV="1">
            <a:off x="1219200" y="2319754"/>
            <a:ext cx="0" cy="322998"/>
          </a:xfrm>
          <a:prstGeom prst="straightConnector1">
            <a:avLst/>
          </a:prstGeom>
          <a:ln>
            <a:solidFill>
              <a:srgbClr val="E729AD"/>
            </a:solidFill>
            <a:tailEnd type="arrow"/>
          </a:ln>
        </p:spPr>
        <p:style>
          <a:lnRef idx="3">
            <a:schemeClr val="accent2"/>
          </a:lnRef>
          <a:fillRef idx="0">
            <a:schemeClr val="accent2"/>
          </a:fillRef>
          <a:effectRef idx="2">
            <a:schemeClr val="accent2"/>
          </a:effectRef>
          <a:fontRef idx="minor">
            <a:schemeClr val="tx1"/>
          </a:fontRef>
        </p:style>
      </p:cxnSp>
      <p:sp>
        <p:nvSpPr>
          <p:cNvPr id="33" name="TextBox 32"/>
          <p:cNvSpPr txBox="1"/>
          <p:nvPr/>
        </p:nvSpPr>
        <p:spPr>
          <a:xfrm>
            <a:off x="6939776" y="2394887"/>
            <a:ext cx="375424" cy="461665"/>
          </a:xfrm>
          <a:prstGeom prst="rect">
            <a:avLst/>
          </a:prstGeom>
          <a:noFill/>
        </p:spPr>
        <p:txBody>
          <a:bodyPr wrap="none" rtlCol="0">
            <a:spAutoFit/>
          </a:bodyPr>
          <a:lstStyle/>
          <a:p>
            <a:r>
              <a:rPr lang="en-US" sz="2400" b="1" smtClean="0">
                <a:latin typeface="Lora" panose="02000503000000020004" pitchFamily="2" charset="0"/>
              </a:rPr>
              <a:t>E</a:t>
            </a:r>
            <a:endParaRPr lang="en-US" sz="2400" b="1">
              <a:latin typeface="Lora" panose="02000503000000020004" pitchFamily="2" charset="0"/>
            </a:endParaRPr>
          </a:p>
        </p:txBody>
      </p:sp>
      <p:cxnSp>
        <p:nvCxnSpPr>
          <p:cNvPr id="34" name="Straight Arrow Connector 33"/>
          <p:cNvCxnSpPr/>
          <p:nvPr/>
        </p:nvCxnSpPr>
        <p:spPr>
          <a:xfrm>
            <a:off x="7315200" y="2436688"/>
            <a:ext cx="0" cy="314335"/>
          </a:xfrm>
          <a:prstGeom prst="straightConnector1">
            <a:avLst/>
          </a:prstGeom>
          <a:ln>
            <a:solidFill>
              <a:schemeClr val="tx1"/>
            </a:solidFill>
            <a:tailEnd type="arrow"/>
          </a:ln>
        </p:spPr>
        <p:style>
          <a:lnRef idx="3">
            <a:schemeClr val="accent2"/>
          </a:lnRef>
          <a:fillRef idx="0">
            <a:schemeClr val="accent2"/>
          </a:fillRef>
          <a:effectRef idx="2">
            <a:schemeClr val="accent2"/>
          </a:effectRef>
          <a:fontRef idx="minor">
            <a:schemeClr val="tx1"/>
          </a:fontRef>
        </p:style>
      </p:cxnSp>
      <p:sp>
        <p:nvSpPr>
          <p:cNvPr id="36" name="TextBox 35"/>
          <p:cNvSpPr txBox="1"/>
          <p:nvPr/>
        </p:nvSpPr>
        <p:spPr>
          <a:xfrm>
            <a:off x="-51663" y="6273225"/>
            <a:ext cx="9144000" cy="584775"/>
          </a:xfrm>
          <a:prstGeom prst="rect">
            <a:avLst/>
          </a:prstGeom>
          <a:noFill/>
        </p:spPr>
        <p:txBody>
          <a:bodyPr wrap="square" rtlCol="0">
            <a:spAutoFit/>
          </a:bodyPr>
          <a:lstStyle/>
          <a:p>
            <a:pPr algn="ctr"/>
            <a:r>
              <a:rPr lang="en-US" sz="1600" b="1" i="1" smtClean="0">
                <a:latin typeface="Lora" panose="02000503000000020004" pitchFamily="2" charset="0"/>
              </a:rPr>
              <a:t>E </a:t>
            </a:r>
            <a:r>
              <a:rPr lang="en-US" sz="1600" b="1" i="1" smtClean="0">
                <a:latin typeface="Lora" panose="02000503000000020004" pitchFamily="2" charset="0"/>
                <a:sym typeface="Symbol"/>
              </a:rPr>
              <a:t> </a:t>
            </a:r>
            <a:r>
              <a:rPr lang="en-US" sz="1600" b="1" i="1" smtClean="0">
                <a:solidFill>
                  <a:srgbClr val="E729AD"/>
                </a:solidFill>
                <a:latin typeface="Lora" panose="02000503000000020004" pitchFamily="2" charset="0"/>
              </a:rPr>
              <a:t>B</a:t>
            </a:r>
            <a:r>
              <a:rPr lang="en-US" sz="1600" b="1" i="1" smtClean="0">
                <a:latin typeface="Lora" panose="02000503000000020004" pitchFamily="2" charset="0"/>
              </a:rPr>
              <a:t> </a:t>
            </a:r>
            <a:r>
              <a:rPr lang="en-US" sz="1600" b="1" i="1">
                <a:latin typeface="Lora" panose="02000503000000020004" pitchFamily="2" charset="0"/>
              </a:rPr>
              <a:t>drift </a:t>
            </a:r>
            <a:r>
              <a:rPr lang="en-US" sz="1600" b="1" i="1" smtClean="0">
                <a:latin typeface="Lora" panose="02000503000000020004" pitchFamily="2" charset="0"/>
              </a:rPr>
              <a:t>opposite </a:t>
            </a:r>
            <a:r>
              <a:rPr lang="en-US" sz="1600" b="1" i="1">
                <a:latin typeface="Lora" panose="02000503000000020004" pitchFamily="2" charset="0"/>
              </a:rPr>
              <a:t>in the anode and cathode region, </a:t>
            </a:r>
            <a:r>
              <a:rPr lang="en-US" sz="1600" b="1" i="1" smtClean="0">
                <a:latin typeface="Lora" panose="02000503000000020004" pitchFamily="2" charset="0"/>
              </a:rPr>
              <a:t>but </a:t>
            </a:r>
            <a:r>
              <a:rPr lang="en-US" sz="1600" b="1" i="1">
                <a:latin typeface="Lora" panose="02000503000000020004" pitchFamily="2" charset="0"/>
              </a:rPr>
              <a:t>not compensated: </a:t>
            </a:r>
            <a:endParaRPr lang="en-US" sz="1600" b="1" i="1" smtClean="0">
              <a:latin typeface="Lora" panose="02000503000000020004" pitchFamily="2" charset="0"/>
            </a:endParaRPr>
          </a:p>
          <a:p>
            <a:pPr algn="ctr"/>
            <a:r>
              <a:rPr lang="en-US" sz="1600" b="1" i="1" smtClean="0">
                <a:latin typeface="Lora" panose="02000503000000020004" pitchFamily="2" charset="0"/>
              </a:rPr>
              <a:t>the </a:t>
            </a:r>
            <a:r>
              <a:rPr lang="en-US" sz="1600" b="1" i="1">
                <a:latin typeface="Lora" panose="02000503000000020004" pitchFamily="2" charset="0"/>
              </a:rPr>
              <a:t>top anode </a:t>
            </a:r>
            <a:r>
              <a:rPr lang="en-US" sz="1600" b="1" i="1" smtClean="0">
                <a:latin typeface="Lora" panose="02000503000000020004" pitchFamily="2" charset="0"/>
              </a:rPr>
              <a:t>dominates &amp; determines a </a:t>
            </a:r>
            <a:r>
              <a:rPr lang="en-US" sz="1600" b="1" i="1">
                <a:latin typeface="Lora" panose="02000503000000020004" pitchFamily="2" charset="0"/>
              </a:rPr>
              <a:t>clockwise </a:t>
            </a:r>
            <a:r>
              <a:rPr lang="en-US" sz="1600" b="1" i="1" smtClean="0">
                <a:latin typeface="Lora" panose="02000503000000020004" pitchFamily="2" charset="0"/>
              </a:rPr>
              <a:t>plasma rotation (from top </a:t>
            </a:r>
            <a:r>
              <a:rPr lang="en-US" sz="1600" b="1" i="1">
                <a:latin typeface="Lora" panose="02000503000000020004" pitchFamily="2" charset="0"/>
              </a:rPr>
              <a:t>of </a:t>
            </a:r>
            <a:r>
              <a:rPr lang="en-US" sz="1600" b="1" i="1" smtClean="0">
                <a:latin typeface="Lora" panose="02000503000000020004" pitchFamily="2" charset="0"/>
              </a:rPr>
              <a:t>machine)</a:t>
            </a:r>
            <a:endParaRPr lang="en-US" sz="1600" b="1" i="1">
              <a:latin typeface="Lora" panose="02000503000000020004" pitchFamily="2" charset="0"/>
            </a:endParaRPr>
          </a:p>
        </p:txBody>
      </p:sp>
      <p:pic>
        <p:nvPicPr>
          <p:cNvPr id="37" name="Picture 36"/>
          <p:cNvPicPr>
            <a:picLocks noChangeAspect="1"/>
          </p:cNvPicPr>
          <p:nvPr/>
        </p:nvPicPr>
        <p:blipFill>
          <a:blip r:embed="rId9"/>
          <a:stretch>
            <a:fillRect/>
          </a:stretch>
        </p:blipFill>
        <p:spPr>
          <a:xfrm>
            <a:off x="8229600" y="21771"/>
            <a:ext cx="829241" cy="1690844"/>
          </a:xfrm>
          <a:prstGeom prst="rect">
            <a:avLst/>
          </a:prstGeom>
        </p:spPr>
      </p:pic>
      <p:cxnSp>
        <p:nvCxnSpPr>
          <p:cNvPr id="38" name="Straight Connector 37"/>
          <p:cNvCxnSpPr/>
          <p:nvPr/>
        </p:nvCxnSpPr>
        <p:spPr>
          <a:xfrm flipV="1">
            <a:off x="8229600" y="0"/>
            <a:ext cx="829241" cy="172777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8305800" y="0"/>
            <a:ext cx="829241" cy="1712615"/>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5225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7023" y="17481"/>
            <a:ext cx="8535093" cy="523220"/>
          </a:xfrm>
          <a:prstGeom prst="rect">
            <a:avLst/>
          </a:prstGeom>
        </p:spPr>
        <p:txBody>
          <a:bodyPr wrap="non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Taking care of electrostatic boundary </a:t>
            </a:r>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conditions</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ndParaRPr>
          </a:p>
        </p:txBody>
      </p:sp>
      <p:sp>
        <p:nvSpPr>
          <p:cNvPr id="18" name="TextBox 17"/>
          <p:cNvSpPr txBox="1"/>
          <p:nvPr/>
        </p:nvSpPr>
        <p:spPr>
          <a:xfrm>
            <a:off x="2513129" y="609600"/>
            <a:ext cx="3849541" cy="707886"/>
          </a:xfrm>
          <a:prstGeom prst="rect">
            <a:avLst/>
          </a:prstGeom>
          <a:noFill/>
        </p:spPr>
        <p:txBody>
          <a:bodyPr wrap="square" rtlCol="0">
            <a:spAutoFit/>
          </a:bodyPr>
          <a:lstStyle/>
          <a:p>
            <a:r>
              <a:rPr lang="en-US" sz="1600" b="1" dirty="0" smtClean="0">
                <a:solidFill>
                  <a:srgbClr val="31859C"/>
                </a:solidFill>
                <a:latin typeface="Lora" panose="02000503000000020004" pitchFamily="2" charset="0"/>
                <a:ea typeface="华文细黑"/>
                <a:cs typeface="华文细黑"/>
              </a:rPr>
              <a:t>2mm thick Polycarbonate linings </a:t>
            </a:r>
            <a:r>
              <a:rPr lang="en-US" sz="1600" b="1" dirty="0" smtClean="0">
                <a:latin typeface="Lora" panose="02000503000000020004" pitchFamily="2" charset="0"/>
                <a:ea typeface="华文细黑"/>
                <a:cs typeface="华文细黑"/>
              </a:rPr>
              <a:t>for: </a:t>
            </a:r>
          </a:p>
          <a:p>
            <a:endParaRPr lang="en-US" sz="800" b="1"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endParaRPr>
          </a:p>
          <a:p>
            <a:r>
              <a:rPr lang="en-US" sz="1600" b="1"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*internal Al vessel</a:t>
            </a:r>
            <a:endParaRPr lang="en-US" sz="1600" b="1" dirty="0"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endParaRPr>
          </a:p>
        </p:txBody>
      </p:sp>
      <p:pic>
        <p:nvPicPr>
          <p:cNvPr id="19" name="Picture 18"/>
          <p:cNvPicPr>
            <a:picLocks noChangeAspect="1"/>
          </p:cNvPicPr>
          <p:nvPr/>
        </p:nvPicPr>
        <p:blipFill>
          <a:blip r:embed="rId2"/>
          <a:stretch>
            <a:fillRect/>
          </a:stretch>
        </p:blipFill>
        <p:spPr>
          <a:xfrm>
            <a:off x="29273" y="609780"/>
            <a:ext cx="2494333" cy="1871570"/>
          </a:xfrm>
          <a:prstGeom prst="rect">
            <a:avLst/>
          </a:prstGeom>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23" y="4780854"/>
            <a:ext cx="3192702" cy="1828159"/>
          </a:xfrm>
          <a:prstGeom prst="rect">
            <a:avLst/>
          </a:prstGeom>
        </p:spPr>
      </p:pic>
      <p:sp>
        <p:nvSpPr>
          <p:cNvPr id="25" name="TextBox 24"/>
          <p:cNvSpPr txBox="1"/>
          <p:nvPr/>
        </p:nvSpPr>
        <p:spPr>
          <a:xfrm rot="194729">
            <a:off x="23488" y="5208111"/>
            <a:ext cx="1173719" cy="261610"/>
          </a:xfrm>
          <a:prstGeom prst="rect">
            <a:avLst/>
          </a:prstGeom>
          <a:noFill/>
        </p:spPr>
        <p:txBody>
          <a:bodyPr wrap="none" rtlCol="0">
            <a:spAutoFit/>
          </a:bodyPr>
          <a:lstStyle/>
          <a:p>
            <a:r>
              <a:rPr lang="en-US" sz="1100" dirty="0">
                <a:solidFill>
                  <a:srgbClr val="C6D9F1"/>
                </a:solidFill>
              </a:rPr>
              <a:t>u</a:t>
            </a:r>
            <a:r>
              <a:rPr lang="en-US" sz="1100" dirty="0" smtClean="0">
                <a:solidFill>
                  <a:srgbClr val="C6D9F1"/>
                </a:solidFill>
              </a:rPr>
              <a:t>pper</a:t>
            </a:r>
            <a:r>
              <a:rPr lang="en-US" sz="1100" dirty="0" smtClean="0">
                <a:solidFill>
                  <a:schemeClr val="tx2">
                    <a:lumMod val="20000"/>
                    <a:lumOff val="80000"/>
                  </a:schemeClr>
                </a:solidFill>
              </a:rPr>
              <a:t> diaphragm</a:t>
            </a:r>
            <a:endParaRPr lang="en-US" sz="1100" dirty="0">
              <a:solidFill>
                <a:schemeClr val="tx2">
                  <a:lumMod val="20000"/>
                  <a:lumOff val="80000"/>
                </a:schemeClr>
              </a:solidFill>
            </a:endParaRPr>
          </a:p>
        </p:txBody>
      </p:sp>
      <p:sp>
        <p:nvSpPr>
          <p:cNvPr id="26" name="TextBox 25"/>
          <p:cNvSpPr txBox="1"/>
          <p:nvPr/>
        </p:nvSpPr>
        <p:spPr>
          <a:xfrm rot="20970620">
            <a:off x="104993" y="6062294"/>
            <a:ext cx="1159292" cy="261610"/>
          </a:xfrm>
          <a:prstGeom prst="rect">
            <a:avLst/>
          </a:prstGeom>
          <a:noFill/>
        </p:spPr>
        <p:txBody>
          <a:bodyPr wrap="none" rtlCol="0">
            <a:spAutoFit/>
          </a:bodyPr>
          <a:lstStyle/>
          <a:p>
            <a:r>
              <a:rPr lang="en-US" sz="1100" dirty="0" smtClean="0">
                <a:solidFill>
                  <a:schemeClr val="tx2">
                    <a:lumMod val="20000"/>
                    <a:lumOff val="80000"/>
                  </a:schemeClr>
                </a:solidFill>
              </a:rPr>
              <a:t>lower diaphragm</a:t>
            </a:r>
            <a:endParaRPr lang="en-US" sz="1100" dirty="0">
              <a:solidFill>
                <a:schemeClr val="tx2">
                  <a:lumMod val="20000"/>
                  <a:lumOff val="80000"/>
                </a:schemeClr>
              </a:solidFill>
            </a:endParaRPr>
          </a:p>
        </p:txBody>
      </p:sp>
      <p:sp>
        <p:nvSpPr>
          <p:cNvPr id="27" name="TextBox 26"/>
          <p:cNvSpPr txBox="1"/>
          <p:nvPr/>
        </p:nvSpPr>
        <p:spPr>
          <a:xfrm>
            <a:off x="928317" y="4810225"/>
            <a:ext cx="540533" cy="261610"/>
          </a:xfrm>
          <a:prstGeom prst="rect">
            <a:avLst/>
          </a:prstGeom>
          <a:noFill/>
        </p:spPr>
        <p:txBody>
          <a:bodyPr wrap="none" rtlCol="0">
            <a:spAutoFit/>
          </a:bodyPr>
          <a:lstStyle/>
          <a:p>
            <a:r>
              <a:rPr lang="en-US" sz="1100" dirty="0" smtClean="0">
                <a:solidFill>
                  <a:schemeClr val="bg1"/>
                </a:solidFill>
              </a:rPr>
              <a:t>PF2up</a:t>
            </a:r>
            <a:endParaRPr lang="en-US" sz="1100" dirty="0">
              <a:solidFill>
                <a:schemeClr val="bg1"/>
              </a:solidFill>
            </a:endParaRPr>
          </a:p>
        </p:txBody>
      </p:sp>
      <p:sp>
        <p:nvSpPr>
          <p:cNvPr id="28" name="TextBox 27"/>
          <p:cNvSpPr txBox="1"/>
          <p:nvPr/>
        </p:nvSpPr>
        <p:spPr>
          <a:xfrm rot="290569">
            <a:off x="2045104" y="5945745"/>
            <a:ext cx="1082348" cy="261610"/>
          </a:xfrm>
          <a:prstGeom prst="rect">
            <a:avLst/>
          </a:prstGeom>
          <a:noFill/>
        </p:spPr>
        <p:txBody>
          <a:bodyPr wrap="none" rtlCol="0">
            <a:spAutoFit/>
          </a:bodyPr>
          <a:lstStyle/>
          <a:p>
            <a:r>
              <a:rPr lang="en-US" sz="1100">
                <a:solidFill>
                  <a:schemeClr val="bg1"/>
                </a:solidFill>
              </a:rPr>
              <a:t>c</a:t>
            </a:r>
            <a:r>
              <a:rPr lang="en-US" sz="1100" smtClean="0">
                <a:solidFill>
                  <a:schemeClr val="bg1"/>
                </a:solidFill>
              </a:rPr>
              <a:t>learance glued</a:t>
            </a:r>
            <a:endParaRPr lang="en-US" sz="1100" dirty="0">
              <a:solidFill>
                <a:schemeClr val="bg1"/>
              </a:solidFill>
            </a:endParaRPr>
          </a:p>
        </p:txBody>
      </p:sp>
      <p:sp>
        <p:nvSpPr>
          <p:cNvPr id="29" name="TextBox 28"/>
          <p:cNvSpPr txBox="1"/>
          <p:nvPr/>
        </p:nvSpPr>
        <p:spPr>
          <a:xfrm rot="21415577">
            <a:off x="2065157" y="5157297"/>
            <a:ext cx="1162562" cy="276999"/>
          </a:xfrm>
          <a:prstGeom prst="rect">
            <a:avLst/>
          </a:prstGeom>
          <a:noFill/>
        </p:spPr>
        <p:txBody>
          <a:bodyPr wrap="none" rtlCol="0">
            <a:spAutoFit/>
          </a:bodyPr>
          <a:lstStyle/>
          <a:p>
            <a:r>
              <a:rPr lang="en-US" sz="1200">
                <a:solidFill>
                  <a:schemeClr val="bg1"/>
                </a:solidFill>
              </a:rPr>
              <a:t>c</a:t>
            </a:r>
            <a:r>
              <a:rPr lang="en-US" sz="1200" smtClean="0">
                <a:solidFill>
                  <a:schemeClr val="bg1"/>
                </a:solidFill>
              </a:rPr>
              <a:t>learance glued</a:t>
            </a:r>
            <a:endParaRPr lang="en-US" sz="1200" dirty="0">
              <a:solidFill>
                <a:schemeClr val="bg1"/>
              </a:solidFill>
            </a:endParaRPr>
          </a:p>
        </p:txBody>
      </p:sp>
      <p:sp>
        <p:nvSpPr>
          <p:cNvPr id="30" name="TextBox 29"/>
          <p:cNvSpPr txBox="1"/>
          <p:nvPr/>
        </p:nvSpPr>
        <p:spPr>
          <a:xfrm>
            <a:off x="708703" y="6356603"/>
            <a:ext cx="599844" cy="261610"/>
          </a:xfrm>
          <a:prstGeom prst="rect">
            <a:avLst/>
          </a:prstGeom>
          <a:noFill/>
        </p:spPr>
        <p:txBody>
          <a:bodyPr wrap="none" rtlCol="0">
            <a:spAutoFit/>
          </a:bodyPr>
          <a:lstStyle/>
          <a:p>
            <a:r>
              <a:rPr lang="en-US" sz="1100" dirty="0" smtClean="0">
                <a:solidFill>
                  <a:schemeClr val="bg1"/>
                </a:solidFill>
              </a:rPr>
              <a:t>PF2low</a:t>
            </a:r>
            <a:endParaRPr lang="en-US" sz="1100" dirty="0">
              <a:solidFill>
                <a:schemeClr val="bg1"/>
              </a:solidFill>
            </a:endParaRPr>
          </a:p>
        </p:txBody>
      </p:sp>
      <p:pic>
        <p:nvPicPr>
          <p:cNvPr id="33" name="Picture 32"/>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bwMode="auto">
          <a:xfrm>
            <a:off x="6256409" y="2989584"/>
            <a:ext cx="2117066" cy="3487416"/>
          </a:xfrm>
          <a:prstGeom prst="rect">
            <a:avLst/>
          </a:prstGeom>
          <a:noFill/>
          <a:ln w="9525">
            <a:noFill/>
            <a:miter lim="800000"/>
            <a:headEnd/>
            <a:tailEnd/>
          </a:ln>
        </p:spPr>
      </p:pic>
      <p:cxnSp>
        <p:nvCxnSpPr>
          <p:cNvPr id="34" name="Straight Arrow Connector 33"/>
          <p:cNvCxnSpPr/>
          <p:nvPr/>
        </p:nvCxnSpPr>
        <p:spPr>
          <a:xfrm flipH="1" flipV="1">
            <a:off x="8077200" y="3962400"/>
            <a:ext cx="264825" cy="433487"/>
          </a:xfrm>
          <a:prstGeom prst="straightConnector1">
            <a:avLst/>
          </a:prstGeom>
          <a:ln>
            <a:solidFill>
              <a:srgbClr val="2FB9D5"/>
            </a:solidFill>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H="1">
            <a:off x="8361444" y="5340093"/>
            <a:ext cx="264826" cy="291681"/>
          </a:xfrm>
          <a:prstGeom prst="straightConnector1">
            <a:avLst/>
          </a:prstGeom>
          <a:ln>
            <a:solidFill>
              <a:srgbClr val="2FB9D5"/>
            </a:solidFill>
            <a:tailEnd type="arrow"/>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7164358" y="4343400"/>
            <a:ext cx="1931514" cy="523220"/>
          </a:xfrm>
          <a:prstGeom prst="rect">
            <a:avLst/>
          </a:prstGeom>
        </p:spPr>
        <p:txBody>
          <a:bodyPr wrap="square">
            <a:spAutoFit/>
          </a:bodyPr>
          <a:lstStyle/>
          <a:p>
            <a:pPr algn="r"/>
            <a:r>
              <a:rPr lang="en-US" sz="1400" b="1" smtClean="0">
                <a:solidFill>
                  <a:srgbClr val="31859C"/>
                </a:solidFill>
                <a:effectLst>
                  <a:outerShdw blurRad="38100" dist="38100" dir="2700000" algn="tl">
                    <a:srgbClr val="000000">
                      <a:alpha val="43137"/>
                    </a:srgbClr>
                  </a:outerShdw>
                </a:effectLst>
                <a:latin typeface="Lora" panose="02000503000000020004" pitchFamily="2" charset="0"/>
              </a:rPr>
              <a:t>*upper </a:t>
            </a:r>
          </a:p>
          <a:p>
            <a:pPr algn="r"/>
            <a:r>
              <a:rPr lang="en-US" sz="1400" b="1" smtClean="0">
                <a:solidFill>
                  <a:srgbClr val="31859C"/>
                </a:solidFill>
                <a:effectLst>
                  <a:outerShdw blurRad="38100" dist="38100" dir="2700000" algn="tl">
                    <a:srgbClr val="000000">
                      <a:alpha val="43137"/>
                    </a:srgbClr>
                  </a:outerShdw>
                </a:effectLst>
                <a:latin typeface="Lora" panose="02000503000000020004" pitchFamily="2" charset="0"/>
              </a:rPr>
              <a:t>insulating </a:t>
            </a:r>
            <a:r>
              <a:rPr lang="en-US" sz="1400" b="1" dirty="0" smtClean="0">
                <a:solidFill>
                  <a:srgbClr val="31859C"/>
                </a:solidFill>
                <a:effectLst>
                  <a:outerShdw blurRad="38100" dist="38100" dir="2700000" algn="tl">
                    <a:srgbClr val="000000">
                      <a:alpha val="43137"/>
                    </a:srgbClr>
                  </a:outerShdw>
                </a:effectLst>
                <a:latin typeface="Lora" panose="02000503000000020004" pitchFamily="2" charset="0"/>
              </a:rPr>
              <a:t>ring </a:t>
            </a:r>
            <a:endParaRPr lang="en-US" sz="1400" dirty="0">
              <a:solidFill>
                <a:srgbClr val="31859C"/>
              </a:solidFill>
              <a:effectLst>
                <a:outerShdw blurRad="38100" dist="38100" dir="2700000" algn="tl">
                  <a:srgbClr val="000000">
                    <a:alpha val="43137"/>
                  </a:srgbClr>
                </a:outerShdw>
              </a:effectLst>
              <a:latin typeface="Lora" panose="02000503000000020004" pitchFamily="2" charset="0"/>
            </a:endParaRPr>
          </a:p>
        </p:txBody>
      </p:sp>
      <p:sp>
        <p:nvSpPr>
          <p:cNvPr id="37" name="Rectangle 36"/>
          <p:cNvSpPr/>
          <p:nvPr/>
        </p:nvSpPr>
        <p:spPr>
          <a:xfrm>
            <a:off x="7170014" y="4891915"/>
            <a:ext cx="1949922" cy="523220"/>
          </a:xfrm>
          <a:prstGeom prst="rect">
            <a:avLst/>
          </a:prstGeom>
        </p:spPr>
        <p:txBody>
          <a:bodyPr wrap="square">
            <a:spAutoFit/>
          </a:bodyPr>
          <a:lstStyle/>
          <a:p>
            <a:pPr algn="r"/>
            <a:r>
              <a:rPr lang="en-US" sz="1400" b="1" smtClean="0">
                <a:solidFill>
                  <a:srgbClr val="31859C"/>
                </a:solidFill>
                <a:effectLst>
                  <a:outerShdw blurRad="38100" dist="38100" dir="2700000" algn="tl">
                    <a:srgbClr val="000000">
                      <a:alpha val="43137"/>
                    </a:srgbClr>
                  </a:outerShdw>
                </a:effectLst>
                <a:latin typeface="Lora" panose="02000503000000020004" pitchFamily="2" charset="0"/>
              </a:rPr>
              <a:t>*lower insulating</a:t>
            </a:r>
          </a:p>
          <a:p>
            <a:pPr algn="r"/>
            <a:r>
              <a:rPr lang="en-US" sz="1400" b="1" smtClean="0">
                <a:solidFill>
                  <a:srgbClr val="31859C"/>
                </a:solidFill>
                <a:effectLst>
                  <a:outerShdw blurRad="38100" dist="38100" dir="2700000" algn="tl">
                    <a:srgbClr val="000000">
                      <a:alpha val="43137"/>
                    </a:srgbClr>
                  </a:outerShdw>
                </a:effectLst>
                <a:latin typeface="Lora" panose="02000503000000020004" pitchFamily="2" charset="0"/>
              </a:rPr>
              <a:t>ring </a:t>
            </a:r>
            <a:endParaRPr lang="en-US" sz="1400" dirty="0">
              <a:solidFill>
                <a:srgbClr val="31859C"/>
              </a:solidFill>
              <a:effectLst>
                <a:outerShdw blurRad="38100" dist="38100" dir="2700000" algn="tl">
                  <a:srgbClr val="000000">
                    <a:alpha val="43137"/>
                  </a:srgbClr>
                </a:outerShdw>
              </a:effectLst>
              <a:latin typeface="Lora" panose="02000503000000020004" pitchFamily="2" charset="0"/>
            </a:endParaRPr>
          </a:p>
        </p:txBody>
      </p:sp>
      <p:sp>
        <p:nvSpPr>
          <p:cNvPr id="42" name="Rectangle 41"/>
          <p:cNvSpPr/>
          <p:nvPr/>
        </p:nvSpPr>
        <p:spPr>
          <a:xfrm>
            <a:off x="4818170" y="4505980"/>
            <a:ext cx="2725630" cy="523220"/>
          </a:xfrm>
          <a:prstGeom prst="rect">
            <a:avLst/>
          </a:prstGeom>
        </p:spPr>
        <p:txBody>
          <a:bodyPr wrap="square">
            <a:spAutoFit/>
          </a:bodyPr>
          <a:lstStyle/>
          <a:p>
            <a:r>
              <a:rPr lang="en-US" sz="1400" b="1" dirty="0" smtClean="0">
                <a:latin typeface="Lora" panose="02000503000000020004" pitchFamily="2" charset="0"/>
              </a:rPr>
              <a:t>2 insulating rings section</a:t>
            </a:r>
          </a:p>
          <a:p>
            <a:r>
              <a:rPr lang="en-US" sz="1400" b="1" dirty="0" smtClean="0">
                <a:latin typeface="Lora" panose="02000503000000020004" pitchFamily="2" charset="0"/>
              </a:rPr>
              <a:t>the  conducting vessel</a:t>
            </a:r>
            <a:endParaRPr lang="en-US" sz="1400" dirty="0">
              <a:latin typeface="Lora" panose="02000503000000020004" pitchFamily="2" charset="0"/>
            </a:endParaRPr>
          </a:p>
        </p:txBody>
      </p:sp>
      <p:sp>
        <p:nvSpPr>
          <p:cNvPr id="45" name="TextBox 44"/>
          <p:cNvSpPr txBox="1"/>
          <p:nvPr/>
        </p:nvSpPr>
        <p:spPr>
          <a:xfrm>
            <a:off x="3276600" y="6172200"/>
            <a:ext cx="5816721" cy="646331"/>
          </a:xfrm>
          <a:prstGeom prst="rect">
            <a:avLst/>
          </a:prstGeom>
          <a:noFill/>
        </p:spPr>
        <p:txBody>
          <a:bodyPr wrap="non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ora" panose="02000503000000020004" pitchFamily="2" charset="0"/>
              </a:rPr>
              <a:t>January 2018:</a:t>
            </a:r>
          </a:p>
          <a:p>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ora" panose="02000503000000020004" pitchFamily="2" charset="0"/>
              </a:rPr>
              <a:t>all these cures allowed to obtain Hydrogen plasmas</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ora" panose="02000503000000020004" pitchFamily="2" charset="0"/>
            </a:endParaRPr>
          </a:p>
        </p:txBody>
      </p:sp>
      <p:sp>
        <p:nvSpPr>
          <p:cNvPr id="2" name="Rectangle 1"/>
          <p:cNvSpPr/>
          <p:nvPr/>
        </p:nvSpPr>
        <p:spPr>
          <a:xfrm>
            <a:off x="3165595" y="5282625"/>
            <a:ext cx="3091589" cy="584775"/>
          </a:xfrm>
          <a:prstGeom prst="rect">
            <a:avLst/>
          </a:prstGeom>
        </p:spPr>
        <p:txBody>
          <a:bodyPr wrap="square">
            <a:spAutoFit/>
          </a:bodyPr>
          <a:lstStyle/>
          <a:p>
            <a:r>
              <a:rPr lang="en-US" sz="1600" b="1" smtClean="0">
                <a:solidFill>
                  <a:srgbClr val="31859C"/>
                </a:solidFill>
                <a:effectLst>
                  <a:outerShdw blurRad="38100" dist="38100" dir="2700000" algn="tl">
                    <a:srgbClr val="000000">
                      <a:alpha val="43137"/>
                    </a:srgbClr>
                  </a:outerShdw>
                </a:effectLst>
                <a:latin typeface="Lora" panose="02000503000000020004" pitchFamily="2" charset="0"/>
              </a:rPr>
              <a:t>*2 Polycarbonate diaphragms </a:t>
            </a:r>
            <a:r>
              <a:rPr lang="en-US" sz="1600" b="1" smtClean="0">
                <a:latin typeface="Lora" panose="02000503000000020004" pitchFamily="2" charset="0"/>
              </a:rPr>
              <a:t>glued to the </a:t>
            </a:r>
            <a:r>
              <a:rPr lang="en-US" sz="1600" b="1" smtClean="0">
                <a:solidFill>
                  <a:srgbClr val="31859C"/>
                </a:solidFill>
                <a:latin typeface="Lora" panose="02000503000000020004" pitchFamily="2" charset="0"/>
              </a:rPr>
              <a:t>internal lining</a:t>
            </a:r>
            <a:endParaRPr lang="en-US" sz="1600">
              <a:solidFill>
                <a:srgbClr val="31859C"/>
              </a:solidFill>
              <a:latin typeface="Lora" panose="02000503000000020004" pitchFamily="2" charset="0"/>
            </a:endParaRPr>
          </a:p>
        </p:txBody>
      </p:sp>
      <p:pic>
        <p:nvPicPr>
          <p:cNvPr id="31" name="Picture 30"/>
          <p:cNvPicPr>
            <a:picLocks noChangeAspect="1"/>
          </p:cNvPicPr>
          <p:nvPr/>
        </p:nvPicPr>
        <p:blipFill>
          <a:blip r:embed="rId5"/>
          <a:stretch>
            <a:fillRect/>
          </a:stretch>
        </p:blipFill>
        <p:spPr>
          <a:xfrm>
            <a:off x="2531968" y="1544579"/>
            <a:ext cx="2053925" cy="1664881"/>
          </a:xfrm>
          <a:prstGeom prst="rect">
            <a:avLst/>
          </a:prstGeom>
        </p:spPr>
      </p:pic>
      <p:pic>
        <p:nvPicPr>
          <p:cNvPr id="32" name="Picture 31" descr="SchermoCatodo.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1968" y="3264909"/>
            <a:ext cx="2062287" cy="1483316"/>
          </a:xfrm>
          <a:prstGeom prst="rect">
            <a:avLst/>
          </a:prstGeom>
        </p:spPr>
      </p:pic>
      <p:sp>
        <p:nvSpPr>
          <p:cNvPr id="3" name="Rectangle 2"/>
          <p:cNvSpPr/>
          <p:nvPr/>
        </p:nvSpPr>
        <p:spPr>
          <a:xfrm>
            <a:off x="533400" y="2801341"/>
            <a:ext cx="1911268" cy="830997"/>
          </a:xfrm>
          <a:prstGeom prst="rect">
            <a:avLst/>
          </a:prstGeom>
        </p:spPr>
        <p:txBody>
          <a:bodyPr wrap="square">
            <a:spAutoFit/>
          </a:bodyPr>
          <a:lstStyle/>
          <a:p>
            <a:pPr algn="r"/>
            <a:r>
              <a:rPr lang="en-US" sz="1600" b="1"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*rear </a:t>
            </a:r>
            <a:r>
              <a:rPr lang="en-US" sz="1600" b="1">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of </a:t>
            </a:r>
            <a:r>
              <a:rPr lang="en-US" sz="1600" b="1"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anode</a:t>
            </a:r>
          </a:p>
          <a:p>
            <a:pPr algn="r"/>
            <a:endParaRPr lang="en-US" sz="1600" b="1">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endParaRPr>
          </a:p>
          <a:p>
            <a:pPr algn="r"/>
            <a:r>
              <a:rPr lang="en-US" sz="1600" b="1"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*rear </a:t>
            </a:r>
            <a:r>
              <a:rPr lang="en-US" sz="1600" b="1">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of cathode</a:t>
            </a:r>
            <a:endParaRPr lang="en-US" sz="1600" b="1" dirty="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endParaRPr>
          </a:p>
        </p:txBody>
      </p:sp>
      <p:pic>
        <p:nvPicPr>
          <p:cNvPr id="38" name="Picture 37"/>
          <p:cNvPicPr/>
          <p:nvPr/>
        </p:nvPicPr>
        <p:blipFill>
          <a:blip r:embed="rId7" cstate="print">
            <a:extLst>
              <a:ext uri="{28A0092B-C50C-407E-A947-70E740481C1C}">
                <a14:useLocalDpi xmlns:a14="http://schemas.microsoft.com/office/drawing/2010/main" val="0"/>
              </a:ext>
            </a:extLst>
          </a:blip>
          <a:stretch>
            <a:fillRect/>
          </a:stretch>
        </p:blipFill>
        <p:spPr>
          <a:xfrm>
            <a:off x="7234513" y="762000"/>
            <a:ext cx="1755174" cy="1004536"/>
          </a:xfrm>
          <a:prstGeom prst="rect">
            <a:avLst/>
          </a:prstGeom>
          <a:noFill/>
          <a:ln>
            <a:noFill/>
          </a:ln>
        </p:spPr>
      </p:pic>
      <p:pic>
        <p:nvPicPr>
          <p:cNvPr id="39" name="Picture 38"/>
          <p:cNvPicPr/>
          <p:nvPr/>
        </p:nvPicPr>
        <p:blipFill>
          <a:blip r:embed="rId8" cstate="print">
            <a:extLst>
              <a:ext uri="{28A0092B-C50C-407E-A947-70E740481C1C}">
                <a14:useLocalDpi xmlns:a14="http://schemas.microsoft.com/office/drawing/2010/main" val="0"/>
              </a:ext>
            </a:extLst>
          </a:blip>
          <a:stretch>
            <a:fillRect/>
          </a:stretch>
        </p:blipFill>
        <p:spPr>
          <a:xfrm>
            <a:off x="7234513" y="1828800"/>
            <a:ext cx="1755174" cy="990600"/>
          </a:xfrm>
          <a:prstGeom prst="rect">
            <a:avLst/>
          </a:prstGeom>
        </p:spPr>
      </p:pic>
      <p:sp>
        <p:nvSpPr>
          <p:cNvPr id="4" name="Rectangle 3"/>
          <p:cNvSpPr/>
          <p:nvPr/>
        </p:nvSpPr>
        <p:spPr>
          <a:xfrm>
            <a:off x="4818170" y="1311494"/>
            <a:ext cx="2416343" cy="1077218"/>
          </a:xfrm>
          <a:prstGeom prst="rect">
            <a:avLst/>
          </a:prstGeom>
        </p:spPr>
        <p:txBody>
          <a:bodyPr wrap="square">
            <a:spAutoFit/>
          </a:bodyPr>
          <a:lstStyle/>
          <a:p>
            <a:pPr algn="r"/>
            <a:r>
              <a:rPr lang="en-US" sz="1600" b="1"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*4cm thick</a:t>
            </a:r>
          </a:p>
          <a:p>
            <a:pPr algn="r"/>
            <a:r>
              <a:rPr lang="en-US" sz="1600" b="1" smtClean="0">
                <a:solidFill>
                  <a:srgbClr val="31859C"/>
                </a:solidFill>
                <a:effectLst>
                  <a:outerShdw blurRad="38100" dist="38100" dir="2700000" algn="tl">
                    <a:srgbClr val="000000">
                      <a:alpha val="43137"/>
                    </a:srgbClr>
                  </a:outerShdw>
                </a:effectLst>
                <a:latin typeface="Lora" panose="02000503000000020004" pitchFamily="2" charset="0"/>
                <a:ea typeface="华文细黑"/>
                <a:cs typeface="华文细黑"/>
              </a:rPr>
              <a:t>Polycarbonate</a:t>
            </a:r>
            <a:r>
              <a:rPr lang="en-US" sz="1600" b="1" smtClean="0">
                <a:solidFill>
                  <a:srgbClr val="31859C"/>
                </a:solidFill>
                <a:latin typeface="Lora" panose="02000503000000020004" pitchFamily="2" charset="0"/>
                <a:ea typeface="华文细黑"/>
                <a:cs typeface="华文细黑"/>
              </a:rPr>
              <a:t> </a:t>
            </a:r>
          </a:p>
          <a:p>
            <a:pPr algn="r"/>
            <a:r>
              <a:rPr lang="en-US" sz="1600" b="1" smtClean="0">
                <a:solidFill>
                  <a:srgbClr val="31859C"/>
                </a:solidFill>
                <a:effectLst>
                  <a:outerShdw blurRad="38100" dist="38100" dir="2700000" algn="tl">
                    <a:srgbClr val="000000">
                      <a:alpha val="43137"/>
                    </a:srgbClr>
                  </a:outerShdw>
                </a:effectLst>
                <a:latin typeface="Lora" panose="02000503000000020004" pitchFamily="2" charset="0"/>
              </a:rPr>
              <a:t>flanges</a:t>
            </a:r>
          </a:p>
          <a:p>
            <a:pPr algn="r"/>
            <a:r>
              <a:rPr lang="en-US" sz="1600" b="1" smtClean="0">
                <a:latin typeface="Lora" panose="02000503000000020004" pitchFamily="2" charset="0"/>
              </a:rPr>
              <a:t>for </a:t>
            </a:r>
            <a:r>
              <a:rPr lang="en-US" sz="1600" b="1" smtClean="0">
                <a:solidFill>
                  <a:srgbClr val="B8811D"/>
                </a:solidFill>
                <a:latin typeface="Lora" panose="02000503000000020004" pitchFamily="2" charset="0"/>
              </a:rPr>
              <a:t>bus-bars </a:t>
            </a:r>
            <a:endParaRPr lang="en-US" sz="1600" b="1">
              <a:effectLst>
                <a:outerShdw blurRad="38100" dist="38100" dir="2700000" algn="tl">
                  <a:srgbClr val="000000">
                    <a:alpha val="43137"/>
                  </a:srgbClr>
                </a:outerShdw>
              </a:effectLst>
              <a:latin typeface="Lora" panose="02000503000000020004" pitchFamily="2" charset="0"/>
            </a:endParaRPr>
          </a:p>
        </p:txBody>
      </p:sp>
    </p:spTree>
    <p:extLst>
      <p:ext uri="{BB962C8B-B14F-4D97-AF65-F5344CB8AC3E}">
        <p14:creationId xmlns:p14="http://schemas.microsoft.com/office/powerpoint/2010/main" val="20793090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4527" y="17785"/>
            <a:ext cx="7674858" cy="523220"/>
          </a:xfrm>
          <a:prstGeom prst="rect">
            <a:avLst/>
          </a:prstGeom>
        </p:spPr>
        <p:txBody>
          <a:bodyPr wrap="none">
            <a:spAutoFit/>
          </a:bodyPr>
          <a:lstStyle/>
          <a:p>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Insulating &amp; transparent new </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vessel in 2019</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ndParaRPr>
          </a:p>
        </p:txBody>
      </p:sp>
      <p:pic>
        <p:nvPicPr>
          <p:cNvPr id="10" name="Picture 9" descr="Acquadom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9709" y="1851639"/>
            <a:ext cx="3291665" cy="5009934"/>
          </a:xfrm>
          <a:prstGeom prst="rect">
            <a:avLst/>
          </a:prstGeom>
        </p:spPr>
      </p:pic>
      <p:pic>
        <p:nvPicPr>
          <p:cNvPr id="11" name="Picture 10" descr="Reynold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9066" y="1846817"/>
            <a:ext cx="1631134" cy="727398"/>
          </a:xfrm>
          <a:prstGeom prst="rect">
            <a:avLst/>
          </a:prstGeom>
        </p:spPr>
      </p:pic>
      <p:pic>
        <p:nvPicPr>
          <p:cNvPr id="12" name="Picture 11"/>
          <p:cNvPicPr>
            <a:picLocks noChangeAspect="1"/>
          </p:cNvPicPr>
          <p:nvPr/>
        </p:nvPicPr>
        <p:blipFill>
          <a:blip r:embed="rId4"/>
          <a:stretch>
            <a:fillRect/>
          </a:stretch>
        </p:blipFill>
        <p:spPr>
          <a:xfrm>
            <a:off x="1087860" y="1754253"/>
            <a:ext cx="3323259" cy="5069808"/>
          </a:xfrm>
          <a:prstGeom prst="rect">
            <a:avLst/>
          </a:prstGeom>
        </p:spPr>
      </p:pic>
      <p:sp>
        <p:nvSpPr>
          <p:cNvPr id="18" name="TextBox 17"/>
          <p:cNvSpPr txBox="1"/>
          <p:nvPr/>
        </p:nvSpPr>
        <p:spPr>
          <a:xfrm>
            <a:off x="22478" y="544872"/>
            <a:ext cx="9143999" cy="1077218"/>
          </a:xfrm>
          <a:prstGeom prst="rect">
            <a:avLst/>
          </a:prstGeom>
          <a:noFill/>
        </p:spPr>
        <p:txBody>
          <a:bodyPr wrap="square" rtlCol="0">
            <a:spAutoFit/>
          </a:bodyPr>
          <a:lstStyle/>
          <a:p>
            <a:r>
              <a:rPr lang="en-US" sz="1600" b="1" dirty="0" smtClean="0">
                <a:solidFill>
                  <a:srgbClr val="687484"/>
                </a:solidFill>
                <a:latin typeface="Lora" panose="02000503000000020004" pitchFamily="2" charset="0"/>
              </a:rPr>
              <a:t>will substitute the Aluminum vacuum vessel with a </a:t>
            </a:r>
            <a:r>
              <a:rPr lang="en-US" sz="1600" b="1" dirty="0" smtClean="0">
                <a:solidFill>
                  <a:srgbClr val="31859C"/>
                </a:solidFill>
                <a:latin typeface="Lora" panose="02000503000000020004" pitchFamily="2" charset="0"/>
              </a:rPr>
              <a:t>Poly methyl methacrylate (PMMA) </a:t>
            </a:r>
          </a:p>
          <a:p>
            <a:r>
              <a:rPr lang="en-US" sz="1600" b="1" dirty="0" smtClean="0">
                <a:solidFill>
                  <a:srgbClr val="31859C"/>
                </a:solidFill>
                <a:latin typeface="Lora" panose="02000503000000020004" pitchFamily="2" charset="0"/>
              </a:rPr>
              <a:t>transparent and insulating vessel (9.5 cm thick,</a:t>
            </a:r>
            <a:r>
              <a:rPr lang="en-US" sz="1600" b="1" dirty="0">
                <a:solidFill>
                  <a:srgbClr val="31859C"/>
                </a:solidFill>
                <a:latin typeface="Lora" panose="02000503000000020004" pitchFamily="2" charset="0"/>
              </a:rPr>
              <a:t> </a:t>
            </a:r>
            <a:r>
              <a:rPr lang="en-US" sz="1600" b="1" dirty="0" smtClean="0">
                <a:solidFill>
                  <a:srgbClr val="31859C"/>
                </a:solidFill>
                <a:latin typeface="Lora" panose="02000503000000020004" pitchFamily="2" charset="0"/>
              </a:rPr>
              <a:t>2m </a:t>
            </a:r>
            <a:r>
              <a:rPr lang="en-US" sz="1600" b="1" dirty="0" smtClean="0">
                <a:solidFill>
                  <a:srgbClr val="31859C"/>
                </a:solidFill>
                <a:latin typeface="Lora" panose="02000503000000020004" pitchFamily="2" charset="0"/>
                <a:ea typeface="Webdings"/>
                <a:cs typeface="Webdings"/>
                <a:sym typeface="Webdings"/>
              </a:rPr>
              <a:t>, </a:t>
            </a:r>
            <a:r>
              <a:rPr lang="en-US" sz="1600" b="1" dirty="0" smtClean="0">
                <a:solidFill>
                  <a:srgbClr val="31859C"/>
                </a:solidFill>
                <a:latin typeface="Lora" panose="02000503000000020004" pitchFamily="2" charset="0"/>
              </a:rPr>
              <a:t>1.7 m</a:t>
            </a:r>
            <a:r>
              <a:rPr lang="en-US" sz="1600" b="1" dirty="0" smtClean="0">
                <a:solidFill>
                  <a:srgbClr val="3366FF"/>
                </a:solidFill>
                <a:latin typeface="Lora" panose="02000503000000020004" pitchFamily="2" charset="0"/>
              </a:rPr>
              <a:t> </a:t>
            </a:r>
            <a:r>
              <a:rPr lang="en-US" sz="1600" b="1" dirty="0" smtClean="0">
                <a:solidFill>
                  <a:srgbClr val="31859C"/>
                </a:solidFill>
                <a:latin typeface="Lora" panose="02000503000000020004" pitchFamily="2" charset="0"/>
              </a:rPr>
              <a:t>high), endowed with 20 ports</a:t>
            </a:r>
          </a:p>
          <a:p>
            <a:r>
              <a:rPr lang="en-US" sz="1600" b="1" dirty="0" smtClean="0">
                <a:solidFill>
                  <a:srgbClr val="605231"/>
                </a:solidFill>
                <a:latin typeface="Lora" panose="02000503000000020004" pitchFamily="2" charset="0"/>
              </a:rPr>
              <a:t>adding 2 further SS rings on top &amp; bottom of </a:t>
            </a:r>
            <a:r>
              <a:rPr lang="en-US" sz="1600" b="1" smtClean="0">
                <a:solidFill>
                  <a:srgbClr val="605231"/>
                </a:solidFill>
                <a:latin typeface="Lora" panose="02000503000000020004" pitchFamily="2" charset="0"/>
              </a:rPr>
              <a:t>the experiment</a:t>
            </a:r>
            <a:endParaRPr lang="en-US" sz="1600" dirty="0" smtClean="0">
              <a:latin typeface="Lora" panose="02000503000000020004" pitchFamily="2" charset="0"/>
            </a:endParaRPr>
          </a:p>
          <a:p>
            <a:pPr algn="r"/>
            <a:r>
              <a:rPr lang="en-US" sz="1500" smtClean="0">
                <a:latin typeface="Lora" panose="02000503000000020004" pitchFamily="2" charset="0"/>
              </a:rPr>
              <a:t>  </a:t>
            </a:r>
            <a:r>
              <a:rPr lang="en-US" sz="1500" b="1" smtClean="0">
                <a:solidFill>
                  <a:srgbClr val="687484"/>
                </a:solidFill>
                <a:latin typeface="Lora" panose="02000503000000020004" pitchFamily="2" charset="0"/>
              </a:rPr>
              <a:t>keeping </a:t>
            </a:r>
            <a:r>
              <a:rPr lang="en-US" sz="1500" b="1" dirty="0" smtClean="0">
                <a:solidFill>
                  <a:srgbClr val="687484"/>
                </a:solidFill>
                <a:latin typeface="Lora" panose="02000503000000020004" pitchFamily="2" charset="0"/>
              </a:rPr>
              <a:t>all internal components attached to the existing SS upper\lower lid and extension</a:t>
            </a:r>
          </a:p>
        </p:txBody>
      </p:sp>
      <p:cxnSp>
        <p:nvCxnSpPr>
          <p:cNvPr id="19" name="Straight Arrow Connector 18"/>
          <p:cNvCxnSpPr/>
          <p:nvPr/>
        </p:nvCxnSpPr>
        <p:spPr>
          <a:xfrm>
            <a:off x="334057" y="1413930"/>
            <a:ext cx="936431" cy="1920096"/>
          </a:xfrm>
          <a:prstGeom prst="straightConnector1">
            <a:avLst/>
          </a:prstGeom>
          <a:ln>
            <a:solidFill>
              <a:srgbClr val="60523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334057" y="1413930"/>
            <a:ext cx="936431" cy="4203018"/>
          </a:xfrm>
          <a:prstGeom prst="straightConnector1">
            <a:avLst/>
          </a:prstGeom>
          <a:ln>
            <a:solidFill>
              <a:srgbClr val="60523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26529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H="1" flipV="1">
            <a:off x="4337662" y="3388462"/>
            <a:ext cx="452581" cy="1218309"/>
          </a:xfrm>
          <a:prstGeom prst="straightConnector1">
            <a:avLst/>
          </a:prstGeom>
          <a:ln>
            <a:solidFill>
              <a:schemeClr val="accent5">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5" name="Straight Arrow Connector 4"/>
          <p:cNvCxnSpPr/>
          <p:nvPr/>
        </p:nvCxnSpPr>
        <p:spPr>
          <a:xfrm flipH="1">
            <a:off x="4337662" y="4589150"/>
            <a:ext cx="452582" cy="2232565"/>
          </a:xfrm>
          <a:prstGeom prst="straightConnector1">
            <a:avLst/>
          </a:prstGeom>
          <a:ln>
            <a:solidFill>
              <a:schemeClr val="accent5">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H="1">
            <a:off x="4337662" y="4589150"/>
            <a:ext cx="452582" cy="144166"/>
          </a:xfrm>
          <a:prstGeom prst="straightConnector1">
            <a:avLst/>
          </a:prstGeom>
          <a:ln>
            <a:solidFill>
              <a:schemeClr val="accent5">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H="1">
            <a:off x="4374232" y="4606766"/>
            <a:ext cx="437910" cy="1106442"/>
          </a:xfrm>
          <a:prstGeom prst="straightConnector1">
            <a:avLst/>
          </a:prstGeom>
          <a:ln>
            <a:solidFill>
              <a:schemeClr val="accent5">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p:nvPicPr>
        <p:blipFill>
          <a:blip r:embed="rId4"/>
          <a:stretch>
            <a:fillRect/>
          </a:stretch>
        </p:blipFill>
        <p:spPr>
          <a:xfrm>
            <a:off x="5358304" y="2360647"/>
            <a:ext cx="3702089" cy="2082425"/>
          </a:xfrm>
          <a:prstGeom prst="rect">
            <a:avLst/>
          </a:prstGeom>
          <a:noFill/>
          <a:ln>
            <a:noFill/>
          </a:ln>
        </p:spPr>
      </p:pic>
      <p:pic>
        <p:nvPicPr>
          <p:cNvPr id="9" name="Picture 8"/>
          <p:cNvPicPr>
            <a:picLocks noChangeAspect="1"/>
          </p:cNvPicPr>
          <p:nvPr/>
        </p:nvPicPr>
        <p:blipFill>
          <a:blip r:embed="rId5"/>
          <a:stretch>
            <a:fillRect/>
          </a:stretch>
        </p:blipFill>
        <p:spPr>
          <a:xfrm>
            <a:off x="5358303" y="4747086"/>
            <a:ext cx="3702089" cy="2082425"/>
          </a:xfrm>
          <a:prstGeom prst="rect">
            <a:avLst/>
          </a:prstGeom>
        </p:spPr>
      </p:pic>
      <p:cxnSp>
        <p:nvCxnSpPr>
          <p:cNvPr id="10" name="Straight Arrow Connector 9"/>
          <p:cNvCxnSpPr/>
          <p:nvPr/>
        </p:nvCxnSpPr>
        <p:spPr>
          <a:xfrm flipV="1">
            <a:off x="5335623" y="3978154"/>
            <a:ext cx="922272" cy="393858"/>
          </a:xfrm>
          <a:prstGeom prst="straightConnector1">
            <a:avLst/>
          </a:prstGeom>
          <a:ln w="38100">
            <a:solidFill>
              <a:schemeClr val="bg1"/>
            </a:solidFill>
            <a:tailEnd type="arrow" w="lg"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V="1">
            <a:off x="5335623" y="3560206"/>
            <a:ext cx="592829" cy="520010"/>
          </a:xfrm>
          <a:prstGeom prst="straightConnector1">
            <a:avLst/>
          </a:prstGeom>
          <a:ln w="38100">
            <a:solidFill>
              <a:schemeClr val="bg1"/>
            </a:solidFill>
            <a:tailEnd type="arrow" w="lg" len="med"/>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5556443" y="4786768"/>
            <a:ext cx="929851" cy="264389"/>
          </a:xfrm>
          <a:prstGeom prst="straightConnector1">
            <a:avLst/>
          </a:prstGeom>
          <a:ln w="38100">
            <a:solidFill>
              <a:schemeClr val="bg1"/>
            </a:solidFill>
            <a:tailEnd type="arrow" w="lg"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5312943" y="5051157"/>
            <a:ext cx="615509" cy="550965"/>
          </a:xfrm>
          <a:prstGeom prst="straightConnector1">
            <a:avLst/>
          </a:prstGeom>
          <a:ln w="38100">
            <a:solidFill>
              <a:schemeClr val="bg1"/>
            </a:solidFill>
            <a:tailEnd type="arrow" w="lg" len="med"/>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flipV="1">
            <a:off x="4823084" y="4224592"/>
            <a:ext cx="835395" cy="364562"/>
          </a:xfrm>
          <a:prstGeom prst="line">
            <a:avLst/>
          </a:prstGeom>
          <a:ln w="381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4801190" y="4080216"/>
            <a:ext cx="545773" cy="489716"/>
          </a:xfrm>
          <a:prstGeom prst="line">
            <a:avLst/>
          </a:prstGeom>
          <a:ln w="381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806254" y="4601402"/>
            <a:ext cx="750189" cy="185366"/>
          </a:xfrm>
          <a:prstGeom prst="line">
            <a:avLst/>
          </a:prstGeom>
          <a:ln w="381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812143" y="4606768"/>
            <a:ext cx="500800" cy="444389"/>
          </a:xfrm>
          <a:prstGeom prst="line">
            <a:avLst/>
          </a:prstGeom>
          <a:ln w="38100">
            <a:solidFill>
              <a:schemeClr val="accent5">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4103568" y="914400"/>
            <a:ext cx="5013740" cy="1323439"/>
          </a:xfrm>
          <a:prstGeom prst="rect">
            <a:avLst/>
          </a:prstGeom>
          <a:noFill/>
        </p:spPr>
        <p:txBody>
          <a:bodyPr wrap="square" rtlCol="0">
            <a:spAutoFit/>
          </a:bodyPr>
          <a:lstStyle/>
          <a:p>
            <a:pPr algn="r"/>
            <a:r>
              <a:rPr lang="en-US" sz="1600" b="1" dirty="0" smtClean="0">
                <a:latin typeface="Lora" panose="02000503000000020004" pitchFamily="2" charset="0"/>
              </a:rPr>
              <a:t>from April 2018</a:t>
            </a:r>
            <a:r>
              <a:rPr lang="en-US" sz="1600" b="1" dirty="0" smtClean="0">
                <a:solidFill>
                  <a:srgbClr val="000000"/>
                </a:solidFill>
                <a:latin typeface="Lora" panose="02000503000000020004" pitchFamily="2" charset="0"/>
              </a:rPr>
              <a:t> a further Super-Capacitor power </a:t>
            </a:r>
          </a:p>
          <a:p>
            <a:pPr algn="r"/>
            <a:r>
              <a:rPr lang="en-US" sz="1600" b="1" dirty="0" smtClean="0">
                <a:solidFill>
                  <a:srgbClr val="000000"/>
                </a:solidFill>
                <a:latin typeface="Lora" panose="02000503000000020004" pitchFamily="2" charset="0"/>
              </a:rPr>
              <a:t>supply feeds some </a:t>
            </a:r>
            <a:r>
              <a:rPr lang="en-US" sz="1600" b="1" dirty="0">
                <a:solidFill>
                  <a:srgbClr val="000000"/>
                </a:solidFill>
                <a:latin typeface="Lora" panose="02000503000000020004" pitchFamily="2" charset="0"/>
              </a:rPr>
              <a:t>of the </a:t>
            </a:r>
            <a:r>
              <a:rPr lang="en-US" sz="1600" b="1" dirty="0" err="1" smtClean="0">
                <a:solidFill>
                  <a:srgbClr val="558ED5"/>
                </a:solidFill>
                <a:latin typeface="Lora" panose="02000503000000020004" pitchFamily="2" charset="0"/>
              </a:rPr>
              <a:t>PFExt</a:t>
            </a:r>
            <a:r>
              <a:rPr lang="en-US" sz="1600" b="1" dirty="0" smtClean="0">
                <a:solidFill>
                  <a:srgbClr val="558ED5"/>
                </a:solidFill>
                <a:latin typeface="Lora" panose="02000503000000020004" pitchFamily="2" charset="0"/>
              </a:rPr>
              <a:t> coils</a:t>
            </a:r>
          </a:p>
          <a:p>
            <a:pPr algn="r"/>
            <a:endParaRPr lang="en-US" sz="1600" b="1" dirty="0" smtClean="0">
              <a:solidFill>
                <a:srgbClr val="289AA0"/>
              </a:solidFill>
              <a:latin typeface="Lora" panose="02000503000000020004" pitchFamily="2" charset="0"/>
            </a:endParaRPr>
          </a:p>
          <a:p>
            <a:pPr algn="r"/>
            <a:r>
              <a:rPr lang="en-US" sz="1600" b="1" dirty="0">
                <a:solidFill>
                  <a:srgbClr val="558ED5"/>
                </a:solidFill>
                <a:latin typeface="Lora" panose="02000503000000020004" pitchFamily="2" charset="0"/>
              </a:rPr>
              <a:t>Plasma fired </a:t>
            </a:r>
            <a:r>
              <a:rPr lang="en-US" sz="1600" b="1">
                <a:solidFill>
                  <a:srgbClr val="558ED5"/>
                </a:solidFill>
                <a:latin typeface="Lora" panose="02000503000000020004" pitchFamily="2" charset="0"/>
              </a:rPr>
              <a:t>after </a:t>
            </a:r>
            <a:r>
              <a:rPr lang="en-US" sz="1600" b="1" smtClean="0">
                <a:solidFill>
                  <a:srgbClr val="558ED5"/>
                </a:solidFill>
                <a:latin typeface="Lora" panose="02000503000000020004" pitchFamily="2" charset="0"/>
              </a:rPr>
              <a:t>0.60 </a:t>
            </a:r>
            <a:r>
              <a:rPr lang="en-US" sz="1600" b="1" dirty="0">
                <a:solidFill>
                  <a:srgbClr val="558ED5"/>
                </a:solidFill>
                <a:latin typeface="Lora" panose="02000503000000020004" pitchFamily="2" charset="0"/>
              </a:rPr>
              <a:t>s of PF current</a:t>
            </a:r>
            <a:r>
              <a:rPr lang="en-US" sz="1600" b="1" dirty="0">
                <a:solidFill>
                  <a:srgbClr val="289AA0"/>
                </a:solidFill>
                <a:latin typeface="Lora" panose="02000503000000020004" pitchFamily="2" charset="0"/>
              </a:rPr>
              <a:t> </a:t>
            </a:r>
            <a:endParaRPr lang="en-US" sz="1600" b="1" dirty="0" smtClean="0">
              <a:solidFill>
                <a:srgbClr val="289AA0"/>
              </a:solidFill>
              <a:latin typeface="Lora" panose="02000503000000020004" pitchFamily="2" charset="0"/>
            </a:endParaRPr>
          </a:p>
          <a:p>
            <a:pPr algn="r"/>
            <a:r>
              <a:rPr lang="en-US" sz="1600" dirty="0" smtClean="0">
                <a:latin typeface="Lora" panose="02000503000000020004" pitchFamily="2" charset="0"/>
              </a:rPr>
              <a:t>to </a:t>
            </a:r>
            <a:r>
              <a:rPr lang="en-US" sz="1600" dirty="0">
                <a:latin typeface="Lora" panose="02000503000000020004" pitchFamily="2" charset="0"/>
              </a:rPr>
              <a:t>allow for skin current diffusion in Al </a:t>
            </a:r>
            <a:r>
              <a:rPr lang="en-US" sz="1600" dirty="0" smtClean="0">
                <a:latin typeface="Lora" panose="02000503000000020004" pitchFamily="2" charset="0"/>
              </a:rPr>
              <a:t>vessel</a:t>
            </a:r>
            <a:endParaRPr lang="en-US" sz="1600" b="1" dirty="0">
              <a:solidFill>
                <a:srgbClr val="289AA0"/>
              </a:solidFill>
              <a:latin typeface="Lora" panose="02000503000000020004" pitchFamily="2" charset="0"/>
            </a:endParaRPr>
          </a:p>
        </p:txBody>
      </p:sp>
      <p:sp>
        <p:nvSpPr>
          <p:cNvPr id="19" name="TextBox 18"/>
          <p:cNvSpPr txBox="1"/>
          <p:nvPr/>
        </p:nvSpPr>
        <p:spPr>
          <a:xfrm>
            <a:off x="2026560" y="36221"/>
            <a:ext cx="7117440" cy="800219"/>
          </a:xfrm>
          <a:prstGeom prst="rect">
            <a:avLst/>
          </a:prstGeom>
          <a:noFill/>
        </p:spPr>
        <p:txBody>
          <a:bodyPr wrap="square" rtlCol="0">
            <a:spAutoFit/>
          </a:bodyPr>
          <a:lstStyle/>
          <a:p>
            <a:pPr algn="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Magnetic Boundary Conditions changed</a:t>
            </a:r>
          </a:p>
          <a:p>
            <a:pPr algn="r"/>
            <a:endParaRPr lang="en-US" sz="200" b="1" dirty="0">
              <a:solidFill>
                <a:srgbClr val="FF0000"/>
              </a:solidFill>
            </a:endParaRPr>
          </a:p>
          <a:p>
            <a:pPr algn="r"/>
            <a:r>
              <a:rPr lang="en-US" sz="1600" b="1" dirty="0">
                <a:solidFill>
                  <a:srgbClr val="558ED5"/>
                </a:solidFill>
                <a:latin typeface="Lora" panose="02000503000000020004" pitchFamily="2" charset="0"/>
              </a:rPr>
              <a:t>4 external </a:t>
            </a:r>
            <a:r>
              <a:rPr lang="en-US" sz="1600" b="1" dirty="0" smtClean="0">
                <a:solidFill>
                  <a:srgbClr val="558ED5"/>
                </a:solidFill>
                <a:latin typeface="Lora" panose="02000503000000020004" pitchFamily="2" charset="0"/>
              </a:rPr>
              <a:t>PF </a:t>
            </a:r>
            <a:r>
              <a:rPr lang="en-US" sz="1600" b="1" dirty="0">
                <a:solidFill>
                  <a:srgbClr val="558ED5"/>
                </a:solidFill>
                <a:latin typeface="Lora" panose="02000503000000020004" pitchFamily="2" charset="0"/>
              </a:rPr>
              <a:t>coils </a:t>
            </a:r>
            <a:r>
              <a:rPr lang="en-US" sz="1600" b="1" dirty="0" smtClean="0">
                <a:solidFill>
                  <a:srgbClr val="558ED5"/>
                </a:solidFill>
                <a:latin typeface="Lora" panose="02000503000000020004" pitchFamily="2" charset="0"/>
              </a:rPr>
              <a:t>added </a:t>
            </a:r>
            <a:r>
              <a:rPr lang="en-US" sz="1600" b="1" dirty="0" smtClean="0">
                <a:solidFill>
                  <a:srgbClr val="000000"/>
                </a:solidFill>
                <a:latin typeface="Lora" panose="02000503000000020004" pitchFamily="2" charset="0"/>
              </a:rPr>
              <a:t>…fed </a:t>
            </a:r>
            <a:r>
              <a:rPr lang="en-US" sz="1600" b="1" dirty="0">
                <a:solidFill>
                  <a:srgbClr val="000000"/>
                </a:solidFill>
                <a:latin typeface="Lora" panose="02000503000000020004" pitchFamily="2" charset="0"/>
              </a:rPr>
              <a:t>in series with </a:t>
            </a:r>
            <a:r>
              <a:rPr lang="en-US" sz="1600" b="1">
                <a:solidFill>
                  <a:srgbClr val="000000"/>
                </a:solidFill>
                <a:latin typeface="Lora" panose="02000503000000020004" pitchFamily="2" charset="0"/>
              </a:rPr>
              <a:t>the </a:t>
            </a:r>
            <a:r>
              <a:rPr lang="en-US" sz="1600" b="1" smtClean="0">
                <a:solidFill>
                  <a:srgbClr val="000000"/>
                </a:solidFill>
                <a:latin typeface="Lora" panose="02000503000000020004" pitchFamily="2" charset="0"/>
              </a:rPr>
              <a:t>Group-B-PFInt </a:t>
            </a:r>
            <a:r>
              <a:rPr lang="en-US" sz="1600" b="1" dirty="0" smtClean="0">
                <a:solidFill>
                  <a:srgbClr val="000000"/>
                </a:solidFill>
                <a:latin typeface="Lora" panose="02000503000000020004" pitchFamily="2" charset="0"/>
              </a:rPr>
              <a:t>coils,</a:t>
            </a:r>
            <a:endParaRPr lang="en-US" sz="1600" b="1" dirty="0">
              <a:solidFill>
                <a:srgbClr val="000000"/>
              </a:solidFill>
              <a:latin typeface="Lora" panose="02000503000000020004" pitchFamily="2" charset="0"/>
            </a:endParaRPr>
          </a:p>
        </p:txBody>
      </p:sp>
      <p:pic>
        <p:nvPicPr>
          <p:cNvPr id="20" name="Picture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7231" y="3908812"/>
            <a:ext cx="3567552" cy="2859058"/>
          </a:xfrm>
          <a:prstGeom prst="rect">
            <a:avLst/>
          </a:prstGeom>
        </p:spPr>
      </p:pic>
      <p:sp>
        <p:nvSpPr>
          <p:cNvPr id="21" name="TextBox 20"/>
          <p:cNvSpPr txBox="1"/>
          <p:nvPr/>
        </p:nvSpPr>
        <p:spPr>
          <a:xfrm>
            <a:off x="5068819" y="4400698"/>
            <a:ext cx="4036910" cy="338554"/>
          </a:xfrm>
          <a:prstGeom prst="rect">
            <a:avLst/>
          </a:prstGeom>
          <a:noFill/>
        </p:spPr>
        <p:txBody>
          <a:bodyPr wrap="square" rtlCol="0">
            <a:spAutoFit/>
          </a:bodyPr>
          <a:lstStyle/>
          <a:p>
            <a:pPr algn="r"/>
            <a:r>
              <a:rPr lang="en-US" sz="1600" b="1" dirty="0">
                <a:solidFill>
                  <a:srgbClr val="558ED5"/>
                </a:solidFill>
                <a:latin typeface="Lora" panose="02000503000000020004" pitchFamily="2" charset="0"/>
                <a:ea typeface="华文细黑"/>
                <a:cs typeface="华文细黑"/>
              </a:rPr>
              <a:t>4 external </a:t>
            </a:r>
            <a:r>
              <a:rPr lang="en-US" sz="1600" b="1" dirty="0" err="1" smtClean="0">
                <a:solidFill>
                  <a:srgbClr val="558ED5"/>
                </a:solidFill>
                <a:latin typeface="Lora" panose="02000503000000020004" pitchFamily="2" charset="0"/>
                <a:ea typeface="华文细黑"/>
                <a:cs typeface="华文细黑"/>
              </a:rPr>
              <a:t>PFExt</a:t>
            </a:r>
            <a:r>
              <a:rPr lang="en-US" sz="1600" b="1" dirty="0" smtClean="0">
                <a:solidFill>
                  <a:srgbClr val="558ED5"/>
                </a:solidFill>
                <a:latin typeface="Lora" panose="02000503000000020004" pitchFamily="2" charset="0"/>
                <a:ea typeface="华文细黑"/>
                <a:cs typeface="华文细黑"/>
              </a:rPr>
              <a:t> (each 16 wires 25 mm</a:t>
            </a:r>
            <a:r>
              <a:rPr lang="en-US" sz="1600" b="1" baseline="30000" dirty="0" smtClean="0">
                <a:solidFill>
                  <a:srgbClr val="558ED5"/>
                </a:solidFill>
                <a:latin typeface="Lora" panose="02000503000000020004" pitchFamily="2" charset="0"/>
                <a:ea typeface="华文细黑"/>
                <a:cs typeface="华文细黑"/>
              </a:rPr>
              <a:t>2</a:t>
            </a:r>
            <a:r>
              <a:rPr lang="en-US" sz="1600" b="1" dirty="0" smtClean="0">
                <a:solidFill>
                  <a:srgbClr val="558ED5"/>
                </a:solidFill>
                <a:latin typeface="Lora" panose="02000503000000020004" pitchFamily="2" charset="0"/>
                <a:ea typeface="华文细黑"/>
                <a:cs typeface="华文细黑"/>
              </a:rPr>
              <a:t>)</a:t>
            </a:r>
          </a:p>
        </p:txBody>
      </p:sp>
      <p:sp>
        <p:nvSpPr>
          <p:cNvPr id="23" name="Rectangle 22"/>
          <p:cNvSpPr/>
          <p:nvPr/>
        </p:nvSpPr>
        <p:spPr>
          <a:xfrm>
            <a:off x="2178218" y="1325940"/>
            <a:ext cx="2845241" cy="1569660"/>
          </a:xfrm>
          <a:prstGeom prst="rect">
            <a:avLst/>
          </a:prstGeom>
        </p:spPr>
        <p:txBody>
          <a:bodyPr wrap="square">
            <a:spAutoFit/>
          </a:bodyPr>
          <a:lstStyle/>
          <a:p>
            <a:r>
              <a:rPr lang="en-US" sz="1600" b="1" dirty="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Hydrogen </a:t>
            </a:r>
            <a:r>
              <a:rPr lang="en-US" sz="1600" b="1" dirty="0" err="1"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Centerpost</a:t>
            </a:r>
            <a:endParaRPr lang="en-US" sz="1600" b="1" dirty="0"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endParaRPr>
          </a:p>
          <a:p>
            <a:r>
              <a:rPr lang="en-US" sz="1600" b="1" dirty="0"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at full </a:t>
            </a:r>
            <a:r>
              <a:rPr lang="en-US" sz="1600" b="1" dirty="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current </a:t>
            </a:r>
            <a:r>
              <a:rPr lang="en-US" sz="1600" b="1" dirty="0"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=10 kA</a:t>
            </a:r>
            <a:endParaRPr lang="en-US" sz="1600" b="1" dirty="0">
              <a:solidFill>
                <a:srgbClr val="FF00B5"/>
              </a:solidFill>
              <a:effectLst>
                <a:outerShdw blurRad="50800" dist="38100" dir="2700000" algn="tl" rotWithShape="0">
                  <a:srgbClr val="000000">
                    <a:alpha val="43000"/>
                  </a:srgbClr>
                </a:outerShdw>
              </a:effectLst>
              <a:latin typeface="Lora" panose="02000503000000020004" pitchFamily="2" charset="0"/>
              <a:cs typeface="Calibri"/>
            </a:endParaRPr>
          </a:p>
          <a:p>
            <a:r>
              <a:rPr lang="en-US" sz="1600" b="1" dirty="0"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seemed quite inclined</a:t>
            </a:r>
          </a:p>
          <a:p>
            <a:r>
              <a:rPr lang="en-US" sz="1600" b="1" dirty="0"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to eject a Torus</a:t>
            </a:r>
            <a:endParaRPr lang="en-US" sz="1600" b="1" dirty="0">
              <a:solidFill>
                <a:srgbClr val="FF00B5"/>
              </a:solidFill>
              <a:effectLst>
                <a:outerShdw blurRad="50800" dist="38100" dir="2700000" algn="tl" rotWithShape="0">
                  <a:srgbClr val="000000">
                    <a:alpha val="43000"/>
                  </a:srgbClr>
                </a:outerShdw>
              </a:effectLst>
              <a:latin typeface="Lora" panose="02000503000000020004" pitchFamily="2" charset="0"/>
              <a:cs typeface="Calibri"/>
            </a:endParaRPr>
          </a:p>
          <a:p>
            <a:r>
              <a:rPr lang="en-US" sz="1600" b="1" dirty="0"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…an added vertical field </a:t>
            </a:r>
          </a:p>
          <a:p>
            <a:r>
              <a:rPr lang="en-US" sz="1600" b="1" dirty="0" smtClean="0">
                <a:solidFill>
                  <a:srgbClr val="FF00B5"/>
                </a:solidFill>
                <a:effectLst>
                  <a:outerShdw blurRad="50800" dist="38100" dir="2700000" algn="tl" rotWithShape="0">
                    <a:srgbClr val="000000">
                      <a:alpha val="43000"/>
                    </a:srgbClr>
                  </a:outerShdw>
                </a:effectLst>
                <a:latin typeface="Lora" panose="02000503000000020004" pitchFamily="2" charset="0"/>
                <a:cs typeface="Calibri"/>
              </a:rPr>
              <a:t>…was used as midwife!</a:t>
            </a:r>
            <a:endParaRPr lang="en-US" sz="1600" dirty="0">
              <a:solidFill>
                <a:srgbClr val="FF00B5"/>
              </a:solidFill>
              <a:effectLst>
                <a:outerShdw blurRad="50800" dist="38100" dir="2700000" algn="tl" rotWithShape="0">
                  <a:srgbClr val="000000">
                    <a:alpha val="43000"/>
                  </a:srgbClr>
                </a:outerShdw>
              </a:effectLst>
              <a:latin typeface="Lora" panose="02000503000000020004" pitchFamily="2" charset="0"/>
            </a:endParaRPr>
          </a:p>
        </p:txBody>
      </p:sp>
      <p:sp>
        <p:nvSpPr>
          <p:cNvPr id="24" name="TextBox 23"/>
          <p:cNvSpPr txBox="1"/>
          <p:nvPr/>
        </p:nvSpPr>
        <p:spPr>
          <a:xfrm>
            <a:off x="2107160" y="3502223"/>
            <a:ext cx="2083840" cy="307777"/>
          </a:xfrm>
          <a:prstGeom prst="rect">
            <a:avLst/>
          </a:prstGeom>
          <a:noFill/>
        </p:spPr>
        <p:txBody>
          <a:bodyPr wrap="none" rtlCol="0">
            <a:spAutoFit/>
          </a:bodyPr>
          <a:lstStyle/>
          <a:p>
            <a:pPr algn="ctr"/>
            <a:r>
              <a:rPr lang="en-US" sz="1400" b="1" dirty="0" smtClean="0">
                <a:solidFill>
                  <a:srgbClr val="FF00B5"/>
                </a:solidFill>
                <a:latin typeface="Lora" panose="02000503000000020004" pitchFamily="2" charset="0"/>
              </a:rPr>
              <a:t>#983, 10 kA Hydrogen</a:t>
            </a:r>
          </a:p>
        </p:txBody>
      </p:sp>
      <p:pic>
        <p:nvPicPr>
          <p:cNvPr id="2" name="983Overall.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662" y="12303"/>
            <a:ext cx="2126938" cy="3721497"/>
          </a:xfrm>
          <a:prstGeom prst="rect">
            <a:avLst/>
          </a:prstGeom>
        </p:spPr>
      </p:pic>
    </p:spTree>
    <p:extLst>
      <p:ext uri="{BB962C8B-B14F-4D97-AF65-F5344CB8AC3E}">
        <p14:creationId xmlns:p14="http://schemas.microsoft.com/office/powerpoint/2010/main" val="1766751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2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tretch>
            <a:fillRect/>
          </a:stretch>
        </p:blipFill>
        <p:spPr bwMode="auto">
          <a:xfrm>
            <a:off x="261873" y="2299808"/>
            <a:ext cx="1643127" cy="1752600"/>
          </a:xfrm>
          <a:prstGeom prst="rect">
            <a:avLst/>
          </a:prstGeom>
          <a:noFill/>
          <a:ln>
            <a:noFill/>
          </a:ln>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2564118" y="1359158"/>
            <a:ext cx="2693682" cy="3207552"/>
          </a:xfrm>
          <a:prstGeom prst="rect">
            <a:avLst/>
          </a:prstGeom>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bwMode="auto">
          <a:xfrm>
            <a:off x="5291377" y="1026986"/>
            <a:ext cx="3852623" cy="4024297"/>
          </a:xfrm>
          <a:prstGeom prst="rect">
            <a:avLst/>
          </a:prstGeom>
          <a:noFill/>
          <a:ln>
            <a:noFill/>
          </a:ln>
        </p:spPr>
      </p:pic>
      <p:sp>
        <p:nvSpPr>
          <p:cNvPr id="2" name="TextBox 1"/>
          <p:cNvSpPr txBox="1"/>
          <p:nvPr/>
        </p:nvSpPr>
        <p:spPr>
          <a:xfrm>
            <a:off x="0" y="1130558"/>
            <a:ext cx="2743201" cy="3539430"/>
          </a:xfrm>
          <a:prstGeom prst="rect">
            <a:avLst/>
          </a:prstGeom>
          <a:noFill/>
        </p:spPr>
        <p:txBody>
          <a:bodyPr wrap="square" rtlCol="0">
            <a:spAutoFit/>
          </a:bodyPr>
          <a:lstStyle/>
          <a:p>
            <a:r>
              <a:rPr lang="en-US" sz="1400" b="1" smtClean="0">
                <a:solidFill>
                  <a:srgbClr val="7030A0"/>
                </a:solidFill>
                <a:latin typeface="Lora" panose="02000503000000020004" pitchFamily="2" charset="0"/>
              </a:rPr>
              <a:t>Phase-2 Spherical Torus</a:t>
            </a:r>
            <a:r>
              <a:rPr lang="en-US" sz="1400" b="1" smtClean="0">
                <a:latin typeface="Lora" panose="02000503000000020004" pitchFamily="2" charset="0"/>
              </a:rPr>
              <a:t>: </a:t>
            </a:r>
          </a:p>
          <a:p>
            <a:r>
              <a:rPr lang="en-US" sz="1400" b="1" smtClean="0">
                <a:latin typeface="Lora" panose="02000503000000020004" pitchFamily="2" charset="0"/>
              </a:rPr>
              <a:t>Phase-1 </a:t>
            </a:r>
            <a:r>
              <a:rPr lang="en-US" sz="1400" b="1" smtClean="0">
                <a:solidFill>
                  <a:srgbClr val="FF33CC"/>
                </a:solidFill>
                <a:latin typeface="Lora" panose="02000503000000020004" pitchFamily="2" charset="0"/>
              </a:rPr>
              <a:t>Centerpost I</a:t>
            </a:r>
            <a:r>
              <a:rPr lang="en-US" sz="1400" b="1" baseline="-25000" smtClean="0">
                <a:solidFill>
                  <a:srgbClr val="FF33CC"/>
                </a:solidFill>
                <a:latin typeface="Lora" panose="02000503000000020004" pitchFamily="2" charset="0"/>
              </a:rPr>
              <a:t>e</a:t>
            </a:r>
            <a:r>
              <a:rPr lang="en-US" sz="1400" b="1" smtClean="0">
                <a:solidFill>
                  <a:srgbClr val="FF33CC"/>
                </a:solidFill>
                <a:latin typeface="Lora" panose="02000503000000020004" pitchFamily="2" charset="0"/>
              </a:rPr>
              <a:t>=8.5kA,</a:t>
            </a:r>
          </a:p>
          <a:p>
            <a:r>
              <a:rPr lang="en-US" sz="1400" b="1" smtClean="0">
                <a:solidFill>
                  <a:srgbClr val="FF33CC"/>
                </a:solidFill>
                <a:latin typeface="Lora" panose="02000503000000020004" pitchFamily="2" charset="0"/>
              </a:rPr>
              <a:t>then in 1 ms up to I</a:t>
            </a:r>
            <a:r>
              <a:rPr lang="en-US" sz="1400" b="1" baseline="-25000" smtClean="0">
                <a:solidFill>
                  <a:srgbClr val="FF33CC"/>
                </a:solidFill>
                <a:latin typeface="Lora" panose="02000503000000020004" pitchFamily="2" charset="0"/>
              </a:rPr>
              <a:t>e</a:t>
            </a:r>
            <a:r>
              <a:rPr lang="en-US" sz="1400" b="1" smtClean="0">
                <a:solidFill>
                  <a:srgbClr val="FF33CC"/>
                </a:solidFill>
                <a:latin typeface="Lora" panose="02000503000000020004" pitchFamily="2" charset="0"/>
              </a:rPr>
              <a:t> =60kA</a:t>
            </a:r>
          </a:p>
          <a:p>
            <a:endParaRPr lang="en-US" sz="1400" b="1" smtClean="0">
              <a:solidFill>
                <a:srgbClr val="FF3399"/>
              </a:solidFill>
              <a:latin typeface="Lora" panose="02000503000000020004" pitchFamily="2" charset="0"/>
            </a:endParaRPr>
          </a:p>
          <a:p>
            <a:r>
              <a:rPr lang="en-US" sz="1400" b="1" smtClean="0">
                <a:solidFill>
                  <a:srgbClr val="FF3399"/>
                </a:solidFill>
                <a:latin typeface="Lora" panose="02000503000000020004" pitchFamily="2" charset="0"/>
              </a:rPr>
              <a:t> </a:t>
            </a:r>
            <a:endParaRPr lang="en-US" sz="1400" b="1">
              <a:solidFill>
                <a:srgbClr val="FF3399"/>
              </a:solidFill>
              <a:latin typeface="Lora" panose="02000503000000020004" pitchFamily="2" charset="0"/>
            </a:endParaRPr>
          </a:p>
          <a:p>
            <a:endParaRPr lang="en-US" sz="1400" b="1" smtClean="0">
              <a:solidFill>
                <a:srgbClr val="FF3399"/>
              </a:solidFill>
              <a:latin typeface="Lora" panose="02000503000000020004" pitchFamily="2" charset="0"/>
            </a:endParaRPr>
          </a:p>
          <a:p>
            <a:endParaRPr lang="en-US" sz="1400" b="1">
              <a:solidFill>
                <a:srgbClr val="FF3399"/>
              </a:solidFill>
              <a:latin typeface="Lora" panose="02000503000000020004" pitchFamily="2" charset="0"/>
            </a:endParaRPr>
          </a:p>
          <a:p>
            <a:endParaRPr lang="en-US" sz="1400" b="1" smtClean="0">
              <a:solidFill>
                <a:srgbClr val="FF3399"/>
              </a:solidFill>
              <a:latin typeface="Lora" panose="02000503000000020004" pitchFamily="2" charset="0"/>
            </a:endParaRPr>
          </a:p>
          <a:p>
            <a:endParaRPr lang="en-US" sz="1400" b="1">
              <a:solidFill>
                <a:srgbClr val="FF3399"/>
              </a:solidFill>
              <a:latin typeface="Lora" panose="02000503000000020004" pitchFamily="2" charset="0"/>
            </a:endParaRPr>
          </a:p>
          <a:p>
            <a:endParaRPr lang="en-US" sz="1400" b="1" smtClean="0">
              <a:solidFill>
                <a:srgbClr val="FF3399"/>
              </a:solidFill>
              <a:latin typeface="Lora" panose="02000503000000020004" pitchFamily="2" charset="0"/>
            </a:endParaRPr>
          </a:p>
          <a:p>
            <a:endParaRPr lang="en-US" sz="1400" b="1">
              <a:solidFill>
                <a:srgbClr val="FF3399"/>
              </a:solidFill>
              <a:latin typeface="Lora" panose="02000503000000020004" pitchFamily="2" charset="0"/>
            </a:endParaRPr>
          </a:p>
          <a:p>
            <a:endParaRPr lang="en-US" sz="1400" b="1" smtClean="0">
              <a:solidFill>
                <a:srgbClr val="FF3399"/>
              </a:solidFill>
              <a:latin typeface="Lora" panose="02000503000000020004" pitchFamily="2" charset="0"/>
            </a:endParaRPr>
          </a:p>
          <a:p>
            <a:endParaRPr lang="en-US" sz="1400" b="1">
              <a:solidFill>
                <a:srgbClr val="FF3399"/>
              </a:solidFill>
              <a:latin typeface="Lora" panose="02000503000000020004" pitchFamily="2" charset="0"/>
            </a:endParaRPr>
          </a:p>
          <a:p>
            <a:endParaRPr lang="en-US" sz="1400" b="1" smtClean="0">
              <a:solidFill>
                <a:srgbClr val="FF3399"/>
              </a:solidFill>
              <a:latin typeface="Lora" panose="02000503000000020004" pitchFamily="2" charset="0"/>
            </a:endParaRPr>
          </a:p>
          <a:p>
            <a:r>
              <a:rPr lang="en-US" sz="1400" b="1" smtClean="0">
                <a:latin typeface="Lora" panose="02000503000000020004" pitchFamily="2" charset="0"/>
              </a:rPr>
              <a:t>along with </a:t>
            </a:r>
            <a:r>
              <a:rPr lang="en-US" sz="1400" b="1" smtClean="0">
                <a:solidFill>
                  <a:srgbClr val="C00000"/>
                </a:solidFill>
                <a:latin typeface="Lora" panose="02000503000000020004" pitchFamily="2" charset="0"/>
              </a:rPr>
              <a:t>increase of coil current in Group-A-PFInt</a:t>
            </a:r>
            <a:endParaRPr lang="en-US" sz="1400" b="1">
              <a:solidFill>
                <a:srgbClr val="C00000"/>
              </a:solidFill>
            </a:endParaRPr>
          </a:p>
        </p:txBody>
      </p:sp>
      <p:sp>
        <p:nvSpPr>
          <p:cNvPr id="3" name="TextBox 2"/>
          <p:cNvSpPr txBox="1"/>
          <p:nvPr/>
        </p:nvSpPr>
        <p:spPr>
          <a:xfrm>
            <a:off x="-1" y="86380"/>
            <a:ext cx="8686801" cy="523220"/>
          </a:xfrm>
          <a:prstGeom prst="rect">
            <a:avLst/>
          </a:prstGeom>
          <a:noFill/>
        </p:spPr>
        <p:txBody>
          <a:bodyPr wrap="square" rtlCol="0">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Plasma tori foreseen for Phase-2 tryed in Phase-1 </a:t>
            </a:r>
            <a:endParaRPr lang="en-US" sz="2800">
              <a:effectLst>
                <a:outerShdw blurRad="38100" dist="38100" dir="2700000" algn="tl">
                  <a:srgbClr val="000000">
                    <a:alpha val="43137"/>
                  </a:srgbClr>
                </a:outerShdw>
              </a:effectLst>
              <a:latin typeface="Lora" panose="02000503000000020004" pitchFamily="2" charset="0"/>
            </a:endParaRPr>
          </a:p>
        </p:txBody>
      </p:sp>
      <p:cxnSp>
        <p:nvCxnSpPr>
          <p:cNvPr id="10" name="Straight Arrow Connector 9"/>
          <p:cNvCxnSpPr/>
          <p:nvPr/>
        </p:nvCxnSpPr>
        <p:spPr>
          <a:xfrm>
            <a:off x="1083436" y="1892558"/>
            <a:ext cx="0" cy="304800"/>
          </a:xfrm>
          <a:prstGeom prst="straightConnector1">
            <a:avLst/>
          </a:prstGeom>
          <a:ln>
            <a:solidFill>
              <a:srgbClr val="FF33CC"/>
            </a:solidFill>
            <a:tailEnd type="arrow"/>
          </a:ln>
        </p:spPr>
        <p:style>
          <a:lnRef idx="3">
            <a:schemeClr val="accent2"/>
          </a:lnRef>
          <a:fillRef idx="0">
            <a:schemeClr val="accent2"/>
          </a:fillRef>
          <a:effectRef idx="2">
            <a:schemeClr val="accent2"/>
          </a:effectRef>
          <a:fontRef idx="minor">
            <a:schemeClr val="tx1"/>
          </a:fontRef>
        </p:style>
      </p:cxnSp>
      <p:sp>
        <p:nvSpPr>
          <p:cNvPr id="11" name="TextBox 10"/>
          <p:cNvSpPr txBox="1"/>
          <p:nvPr/>
        </p:nvSpPr>
        <p:spPr>
          <a:xfrm>
            <a:off x="2209800" y="685800"/>
            <a:ext cx="3684282" cy="5016758"/>
          </a:xfrm>
          <a:prstGeom prst="rect">
            <a:avLst/>
          </a:prstGeom>
          <a:noFill/>
        </p:spPr>
        <p:txBody>
          <a:bodyPr wrap="square" rtlCol="0">
            <a:spAutoFit/>
          </a:bodyPr>
          <a:lstStyle/>
          <a:p>
            <a:r>
              <a:rPr lang="en-US" b="1" smtClean="0">
                <a:solidFill>
                  <a:srgbClr val="558ED5"/>
                </a:solidFill>
                <a:latin typeface="Lora" panose="02000503000000020004" pitchFamily="2" charset="0"/>
              </a:rPr>
              <a:t>4 external PFExt </a:t>
            </a:r>
            <a:r>
              <a:rPr lang="en-US" b="1">
                <a:solidFill>
                  <a:srgbClr val="558ED5"/>
                </a:solidFill>
                <a:latin typeface="Lora" panose="02000503000000020004" pitchFamily="2" charset="0"/>
              </a:rPr>
              <a:t>coils </a:t>
            </a:r>
            <a:r>
              <a:rPr lang="en-US" b="1" smtClean="0">
                <a:solidFill>
                  <a:srgbClr val="558ED5"/>
                </a:solidFill>
                <a:latin typeface="Lora" panose="02000503000000020004" pitchFamily="2" charset="0"/>
              </a:rPr>
              <a:t>added</a:t>
            </a: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r>
              <a:rPr lang="en-US" sz="1600" b="1">
                <a:latin typeface="Lora" panose="02000503000000020004" pitchFamily="2" charset="0"/>
              </a:rPr>
              <a:t>in </a:t>
            </a:r>
            <a:r>
              <a:rPr lang="en-US" sz="1600" b="1">
                <a:solidFill>
                  <a:srgbClr val="C00000"/>
                </a:solidFill>
                <a:latin typeface="Lora" panose="02000503000000020004" pitchFamily="2" charset="0"/>
              </a:rPr>
              <a:t>2 PFExt near </a:t>
            </a:r>
            <a:r>
              <a:rPr lang="en-US" sz="1600" b="1" smtClean="0">
                <a:solidFill>
                  <a:srgbClr val="C00000"/>
                </a:solidFill>
                <a:latin typeface="Lora" panose="02000503000000020004" pitchFamily="2" charset="0"/>
              </a:rPr>
              <a:t>equator</a:t>
            </a:r>
          </a:p>
          <a:p>
            <a:r>
              <a:rPr lang="en-US" sz="1600" b="1" smtClean="0">
                <a:solidFill>
                  <a:srgbClr val="C00000"/>
                </a:solidFill>
                <a:latin typeface="Lora" panose="02000503000000020004" pitchFamily="2" charset="0"/>
              </a:rPr>
              <a:t>current flows </a:t>
            </a:r>
            <a:r>
              <a:rPr lang="en-US" sz="1600" b="1" smtClean="0">
                <a:latin typeface="Lora" panose="02000503000000020004" pitchFamily="2" charset="0"/>
              </a:rPr>
              <a:t>in</a:t>
            </a:r>
          </a:p>
          <a:p>
            <a:r>
              <a:rPr lang="en-US" sz="1600" b="1" smtClean="0">
                <a:latin typeface="Lora" panose="02000503000000020004" pitchFamily="2" charset="0"/>
              </a:rPr>
              <a:t>opposite direction </a:t>
            </a:r>
            <a:r>
              <a:rPr lang="en-US" sz="1600" b="1">
                <a:latin typeface="Lora" panose="02000503000000020004" pitchFamily="2" charset="0"/>
              </a:rPr>
              <a:t>to </a:t>
            </a:r>
            <a:r>
              <a:rPr lang="en-US" sz="1600" b="1">
                <a:solidFill>
                  <a:srgbClr val="FF33CC"/>
                </a:solidFill>
                <a:latin typeface="Lora" panose="02000503000000020004" pitchFamily="2" charset="0"/>
              </a:rPr>
              <a:t>toroidal </a:t>
            </a:r>
            <a:endParaRPr lang="en-US" sz="1600" b="1" i="1">
              <a:solidFill>
                <a:srgbClr val="FF33CC"/>
              </a:solidFill>
              <a:latin typeface="Lora" panose="02000503000000020004" pitchFamily="2" charset="0"/>
            </a:endParaRPr>
          </a:p>
          <a:p>
            <a:r>
              <a:rPr lang="en-US" sz="1600" b="1" smtClean="0">
                <a:solidFill>
                  <a:srgbClr val="FF33CC"/>
                </a:solidFill>
                <a:latin typeface="Lora" panose="02000503000000020004" pitchFamily="2" charset="0"/>
              </a:rPr>
              <a:t>current inside Plasma-Centerpost</a:t>
            </a:r>
            <a:endParaRPr lang="en-US" sz="1600" b="1">
              <a:solidFill>
                <a:srgbClr val="FF33CC"/>
              </a:solidFill>
              <a:latin typeface="Lora" panose="02000503000000020004" pitchFamily="2" charset="0"/>
            </a:endParaRPr>
          </a:p>
        </p:txBody>
      </p:sp>
      <p:cxnSp>
        <p:nvCxnSpPr>
          <p:cNvPr id="13" name="Straight Arrow Connector 12"/>
          <p:cNvCxnSpPr/>
          <p:nvPr/>
        </p:nvCxnSpPr>
        <p:spPr>
          <a:xfrm flipV="1">
            <a:off x="3910959" y="1192950"/>
            <a:ext cx="1423041" cy="1545817"/>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16" name="Straight Arrow Connector 15"/>
          <p:cNvCxnSpPr/>
          <p:nvPr/>
        </p:nvCxnSpPr>
        <p:spPr>
          <a:xfrm flipV="1">
            <a:off x="4248306" y="2438400"/>
            <a:ext cx="1093702" cy="524534"/>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23" name="Straight Arrow Connector 22"/>
          <p:cNvCxnSpPr/>
          <p:nvPr/>
        </p:nvCxnSpPr>
        <p:spPr>
          <a:xfrm>
            <a:off x="4267200" y="3200400"/>
            <a:ext cx="1024177" cy="38100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26" name="Straight Arrow Connector 25"/>
          <p:cNvCxnSpPr/>
          <p:nvPr/>
        </p:nvCxnSpPr>
        <p:spPr>
          <a:xfrm>
            <a:off x="4859791" y="3956193"/>
            <a:ext cx="550409" cy="920607"/>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35" name="TextBox 34"/>
          <p:cNvSpPr txBox="1"/>
          <p:nvPr/>
        </p:nvSpPr>
        <p:spPr>
          <a:xfrm>
            <a:off x="5715000" y="5082540"/>
            <a:ext cx="3298370" cy="1077218"/>
          </a:xfrm>
          <a:prstGeom prst="rect">
            <a:avLst/>
          </a:prstGeom>
          <a:noFill/>
        </p:spPr>
        <p:txBody>
          <a:bodyPr wrap="square" rtlCol="0">
            <a:spAutoFit/>
          </a:bodyPr>
          <a:lstStyle/>
          <a:p>
            <a:r>
              <a:rPr lang="en-US" sz="1600" b="1" smtClean="0">
                <a:latin typeface="Lora" panose="02000503000000020004" pitchFamily="2" charset="0"/>
              </a:rPr>
              <a:t>If </a:t>
            </a:r>
            <a:r>
              <a:rPr lang="en-US" sz="1600" b="1">
                <a:latin typeface="Lora" panose="02000503000000020004" pitchFamily="2" charset="0"/>
              </a:rPr>
              <a:t>torus </a:t>
            </a:r>
            <a:r>
              <a:rPr lang="en-US" sz="1600" b="1" smtClean="0">
                <a:latin typeface="Lora" panose="02000503000000020004" pitchFamily="2" charset="0"/>
              </a:rPr>
              <a:t>forms, </a:t>
            </a:r>
            <a:r>
              <a:rPr lang="en-US" sz="1600" b="1" smtClean="0">
                <a:solidFill>
                  <a:srgbClr val="7030A0"/>
                </a:solidFill>
                <a:latin typeface="Lora" panose="02000503000000020004" pitchFamily="2" charset="0"/>
              </a:rPr>
              <a:t>outward </a:t>
            </a:r>
            <a:r>
              <a:rPr lang="en-US" sz="1600" b="1">
                <a:solidFill>
                  <a:srgbClr val="7030A0"/>
                </a:solidFill>
                <a:latin typeface="Lora" panose="02000503000000020004" pitchFamily="2" charset="0"/>
              </a:rPr>
              <a:t>force </a:t>
            </a:r>
            <a:endParaRPr lang="en-US" sz="1600" b="1" smtClean="0">
              <a:solidFill>
                <a:srgbClr val="7030A0"/>
              </a:solidFill>
              <a:latin typeface="Lora" panose="02000503000000020004" pitchFamily="2" charset="0"/>
            </a:endParaRPr>
          </a:p>
          <a:p>
            <a:r>
              <a:rPr lang="en-US" sz="1600" b="1" smtClean="0">
                <a:solidFill>
                  <a:srgbClr val="7030A0"/>
                </a:solidFill>
                <a:latin typeface="Lora" panose="02000503000000020004" pitchFamily="2" charset="0"/>
              </a:rPr>
              <a:t>due </a:t>
            </a:r>
            <a:r>
              <a:rPr lang="en-US" sz="1600" b="1">
                <a:solidFill>
                  <a:srgbClr val="7030A0"/>
                </a:solidFill>
                <a:latin typeface="Lora" panose="02000503000000020004" pitchFamily="2" charset="0"/>
              </a:rPr>
              <a:t>to </a:t>
            </a:r>
            <a:r>
              <a:rPr lang="en-US" sz="1600" b="1" smtClean="0">
                <a:solidFill>
                  <a:srgbClr val="7030A0"/>
                </a:solidFill>
                <a:latin typeface="Lora" panose="02000503000000020004" pitchFamily="2" charset="0"/>
              </a:rPr>
              <a:t>toroidal </a:t>
            </a:r>
            <a:r>
              <a:rPr lang="en-US" sz="1600" b="1">
                <a:solidFill>
                  <a:srgbClr val="7030A0"/>
                </a:solidFill>
                <a:latin typeface="Lora" panose="02000503000000020004" pitchFamily="2" charset="0"/>
              </a:rPr>
              <a:t>plasma </a:t>
            </a:r>
            <a:r>
              <a:rPr lang="en-US" sz="1600" b="1" smtClean="0">
                <a:solidFill>
                  <a:srgbClr val="7030A0"/>
                </a:solidFill>
                <a:latin typeface="Lora" panose="02000503000000020004" pitchFamily="2" charset="0"/>
              </a:rPr>
              <a:t>current</a:t>
            </a:r>
          </a:p>
          <a:p>
            <a:r>
              <a:rPr lang="en-US" sz="1600" b="1" smtClean="0">
                <a:solidFill>
                  <a:srgbClr val="FF3399"/>
                </a:solidFill>
                <a:latin typeface="Lora" panose="02000503000000020004" pitchFamily="2" charset="0"/>
              </a:rPr>
              <a:t>enlarges Plasma-Centerpost </a:t>
            </a:r>
          </a:p>
          <a:p>
            <a:r>
              <a:rPr lang="en-US" sz="1600" b="1" smtClean="0">
                <a:solidFill>
                  <a:srgbClr val="FF3399"/>
                </a:solidFill>
                <a:latin typeface="Lora" panose="02000503000000020004" pitchFamily="2" charset="0"/>
              </a:rPr>
              <a:t>into </a:t>
            </a:r>
            <a:r>
              <a:rPr lang="en-US" sz="1600" b="1">
                <a:solidFill>
                  <a:srgbClr val="FF3399"/>
                </a:solidFill>
                <a:latin typeface="Lora" panose="02000503000000020004" pitchFamily="2" charset="0"/>
              </a:rPr>
              <a:t>a portion of sphere</a:t>
            </a:r>
          </a:p>
        </p:txBody>
      </p:sp>
      <p:sp>
        <p:nvSpPr>
          <p:cNvPr id="52" name="Rectangle 51"/>
          <p:cNvSpPr/>
          <p:nvPr/>
        </p:nvSpPr>
        <p:spPr>
          <a:xfrm>
            <a:off x="261873" y="6182989"/>
            <a:ext cx="8424927" cy="584775"/>
          </a:xfrm>
          <a:prstGeom prst="rect">
            <a:avLst/>
          </a:prstGeom>
        </p:spPr>
        <p:txBody>
          <a:bodyPr wrap="square">
            <a:spAutoFit/>
          </a:bodyPr>
          <a:lstStyle/>
          <a:p>
            <a:pPr algn="r"/>
            <a:r>
              <a:rPr lang="en-US" sz="1600" b="1">
                <a:solidFill>
                  <a:srgbClr val="FF3399"/>
                </a:solidFill>
                <a:latin typeface="Lora" panose="02000503000000020004" pitchFamily="2" charset="0"/>
              </a:rPr>
              <a:t>Plasma fired after </a:t>
            </a:r>
            <a:r>
              <a:rPr lang="en-US" sz="1600" b="1" smtClean="0">
                <a:solidFill>
                  <a:srgbClr val="FF3399"/>
                </a:solidFill>
                <a:latin typeface="Lora" panose="02000503000000020004" pitchFamily="2" charset="0"/>
              </a:rPr>
              <a:t>0.60 </a:t>
            </a:r>
            <a:r>
              <a:rPr lang="en-US" sz="1600" b="1">
                <a:solidFill>
                  <a:srgbClr val="FF3399"/>
                </a:solidFill>
                <a:latin typeface="Lora" panose="02000503000000020004" pitchFamily="2" charset="0"/>
              </a:rPr>
              <a:t>s of PF current</a:t>
            </a:r>
            <a:r>
              <a:rPr lang="en-US" sz="1600" b="1">
                <a:solidFill>
                  <a:srgbClr val="289AA0"/>
                </a:solidFill>
                <a:latin typeface="Lora" panose="02000503000000020004" pitchFamily="2" charset="0"/>
              </a:rPr>
              <a:t> </a:t>
            </a:r>
            <a:r>
              <a:rPr lang="en-US" sz="1600" smtClean="0">
                <a:latin typeface="Lora" panose="02000503000000020004" pitchFamily="2" charset="0"/>
              </a:rPr>
              <a:t>(skin </a:t>
            </a:r>
            <a:r>
              <a:rPr lang="en-US" sz="1600">
                <a:latin typeface="Lora" panose="02000503000000020004" pitchFamily="2" charset="0"/>
              </a:rPr>
              <a:t>current diffusion in Al </a:t>
            </a:r>
            <a:r>
              <a:rPr lang="en-US" sz="1600" smtClean="0">
                <a:latin typeface="Lora" panose="02000503000000020004" pitchFamily="2" charset="0"/>
              </a:rPr>
              <a:t>vessel)</a:t>
            </a:r>
          </a:p>
          <a:p>
            <a:pPr algn="r"/>
            <a:r>
              <a:rPr lang="en-US" sz="1600" b="1" smtClean="0">
                <a:latin typeface="Lora" panose="02000503000000020004" pitchFamily="2" charset="0"/>
              </a:rPr>
              <a:t>limits torus duration to 0.5 sec and</a:t>
            </a:r>
            <a:r>
              <a:rPr lang="en-US" sz="1600" b="1" smtClean="0">
                <a:solidFill>
                  <a:srgbClr val="289AA0"/>
                </a:solidFill>
                <a:latin typeface="Lora" panose="02000503000000020004" pitchFamily="2" charset="0"/>
              </a:rPr>
              <a:t> </a:t>
            </a:r>
            <a:r>
              <a:rPr lang="en-US" sz="1600" b="1" smtClean="0">
                <a:solidFill>
                  <a:srgbClr val="FF0000"/>
                </a:solidFill>
                <a:latin typeface="Lora" panose="02000503000000020004" pitchFamily="2" charset="0"/>
              </a:rPr>
              <a:t>imposes static magnetic field at torus formation </a:t>
            </a:r>
            <a:endParaRPr lang="en-US" sz="1600" b="1" dirty="0">
              <a:solidFill>
                <a:srgbClr val="FF0000"/>
              </a:solidFill>
              <a:latin typeface="Lora" panose="02000503000000020004" pitchFamily="2" charset="0"/>
            </a:endParaRPr>
          </a:p>
        </p:txBody>
      </p:sp>
    </p:spTree>
    <p:extLst>
      <p:ext uri="{BB962C8B-B14F-4D97-AF65-F5344CB8AC3E}">
        <p14:creationId xmlns:p14="http://schemas.microsoft.com/office/powerpoint/2010/main" val="34203506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685800"/>
            <a:ext cx="8077199" cy="6001643"/>
          </a:xfrm>
          <a:prstGeom prst="rect">
            <a:avLst/>
          </a:prstGeom>
          <a:noFill/>
        </p:spPr>
        <p:txBody>
          <a:bodyPr wrap="square" rtlCol="0">
            <a:spAutoFit/>
          </a:bodyPr>
          <a:lstStyle/>
          <a:p>
            <a:r>
              <a:rPr lang="en-US" sz="1600" b="1" smtClean="0">
                <a:latin typeface="Lora" panose="02000503000000020004" pitchFamily="2" charset="0"/>
              </a:rPr>
              <a:t>    If </a:t>
            </a:r>
            <a:r>
              <a:rPr lang="en-US" sz="1600" b="1">
                <a:latin typeface="Lora" panose="02000503000000020004" pitchFamily="2" charset="0"/>
              </a:rPr>
              <a:t>the torus </a:t>
            </a:r>
            <a:r>
              <a:rPr lang="en-US" sz="1600" b="1" smtClean="0">
                <a:latin typeface="Lora" panose="02000503000000020004" pitchFamily="2" charset="0"/>
              </a:rPr>
              <a:t>does not appear</a:t>
            </a:r>
            <a:r>
              <a:rPr lang="en-US" sz="1600" b="1">
                <a:latin typeface="Lora" panose="02000503000000020004" pitchFamily="2" charset="0"/>
              </a:rPr>
              <a:t>, the calculated equilibrium </a:t>
            </a:r>
            <a:r>
              <a:rPr lang="en-US" sz="1600" b="1" smtClean="0">
                <a:latin typeface="Lora" panose="02000503000000020004" pitchFamily="2" charset="0"/>
              </a:rPr>
              <a:t>of</a:t>
            </a:r>
          </a:p>
          <a:p>
            <a:r>
              <a:rPr lang="en-US" sz="1600" b="1" smtClean="0">
                <a:latin typeface="Lora" panose="02000503000000020004" pitchFamily="2" charset="0"/>
              </a:rPr>
              <a:t> Plasma-Centerpost has 2 </a:t>
            </a:r>
            <a:r>
              <a:rPr lang="en-US" sz="1600" b="1">
                <a:latin typeface="Lora" panose="02000503000000020004" pitchFamily="2" charset="0"/>
              </a:rPr>
              <a:t>ordinary </a:t>
            </a:r>
            <a:r>
              <a:rPr lang="en-US" sz="1600" b="1" smtClean="0">
                <a:latin typeface="Lora" panose="02000503000000020004" pitchFamily="2" charset="0"/>
              </a:rPr>
              <a:t>X-points (B</a:t>
            </a:r>
            <a:r>
              <a:rPr lang="en-US" sz="1600" b="1" baseline="-25000" smtClean="0">
                <a:latin typeface="Lora" panose="02000503000000020004" pitchFamily="2" charset="0"/>
              </a:rPr>
              <a:t>pol</a:t>
            </a:r>
            <a:r>
              <a:rPr lang="en-US" sz="1600" b="1" smtClean="0">
                <a:latin typeface="Lora" panose="02000503000000020004" pitchFamily="2" charset="0"/>
              </a:rPr>
              <a:t>=0</a:t>
            </a:r>
            <a:r>
              <a:rPr lang="en-US" sz="1600" b="1">
                <a:latin typeface="Lora" panose="02000503000000020004" pitchFamily="2" charset="0"/>
              </a:rPr>
              <a:t>) on </a:t>
            </a:r>
            <a:r>
              <a:rPr lang="en-US" sz="1600" b="1" smtClean="0">
                <a:latin typeface="Lora" panose="02000503000000020004" pitchFamily="2" charset="0"/>
              </a:rPr>
              <a:t>equator</a:t>
            </a:r>
          </a:p>
          <a:p>
            <a:r>
              <a:rPr lang="en-US" sz="1600" b="1" smtClean="0">
                <a:latin typeface="Lora" panose="02000503000000020004" pitchFamily="2" charset="0"/>
              </a:rPr>
              <a:t>~</a:t>
            </a:r>
            <a:r>
              <a:rPr lang="en-US" sz="1600" b="1">
                <a:latin typeface="Lora" panose="02000503000000020004" pitchFamily="2" charset="0"/>
              </a:rPr>
              <a:t>32 cm </a:t>
            </a:r>
            <a:r>
              <a:rPr lang="en-US" sz="1600" b="1" smtClean="0">
                <a:latin typeface="Lora" panose="02000503000000020004" pitchFamily="2" charset="0"/>
              </a:rPr>
              <a:t>from </a:t>
            </a:r>
            <a:r>
              <a:rPr lang="en-US" sz="1600" b="1">
                <a:latin typeface="Lora" panose="02000503000000020004" pitchFamily="2" charset="0"/>
              </a:rPr>
              <a:t>symmetry </a:t>
            </a:r>
            <a:r>
              <a:rPr lang="en-US" sz="1600" b="1" smtClean="0">
                <a:latin typeface="Lora" panose="02000503000000020004" pitchFamily="2" charset="0"/>
              </a:rPr>
              <a:t>axis, a quite narrow Plasma-Centerpost</a:t>
            </a:r>
          </a:p>
          <a:p>
            <a:endParaRPr lang="en-US" sz="1600" b="1" smtClean="0">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endParaRPr lang="en-US" sz="1600" b="1" smtClean="0">
              <a:latin typeface="Lora" panose="02000503000000020004" pitchFamily="2" charset="0"/>
            </a:endParaRPr>
          </a:p>
          <a:p>
            <a:endParaRPr lang="en-US" sz="800" b="1" smtClean="0">
              <a:latin typeface="Lora" panose="02000503000000020004" pitchFamily="2" charset="0"/>
            </a:endParaRPr>
          </a:p>
          <a:p>
            <a:endParaRPr lang="en-US" sz="800" b="1" smtClean="0">
              <a:latin typeface="Lora" panose="02000503000000020004" pitchFamily="2" charset="0"/>
            </a:endParaRPr>
          </a:p>
          <a:p>
            <a:r>
              <a:rPr lang="en-US" sz="1600" b="1" smtClean="0">
                <a:latin typeface="Lora" panose="02000503000000020004" pitchFamily="2" charset="0"/>
              </a:rPr>
              <a:t>threshold expressible as</a:t>
            </a:r>
          </a:p>
          <a:p>
            <a:r>
              <a:rPr lang="en-US" sz="1600" b="1" smtClean="0">
                <a:latin typeface="Lora" panose="02000503000000020004" pitchFamily="2" charset="0"/>
              </a:rPr>
              <a:t>(rotational transform     =toroidal turns of lines of force from cathode to anode)</a:t>
            </a:r>
            <a:endParaRPr lang="en-US" sz="1600" b="1">
              <a:latin typeface="Lora" panose="02000503000000020004" pitchFamily="2" charset="0"/>
            </a:endParaRPr>
          </a:p>
        </p:txBody>
      </p:sp>
      <p:pic>
        <p:nvPicPr>
          <p:cNvPr id="3" name="Picture 2"/>
          <p:cNvPicPr/>
          <p:nvPr/>
        </p:nvPicPr>
        <p:blipFill>
          <a:blip r:embed="rId4" cstate="print">
            <a:extLst>
              <a:ext uri="{28A0092B-C50C-407E-A947-70E740481C1C}">
                <a14:useLocalDpi xmlns:a14="http://schemas.microsoft.com/office/drawing/2010/main" val="0"/>
              </a:ext>
            </a:extLst>
          </a:blip>
          <a:stretch>
            <a:fillRect/>
          </a:stretch>
        </p:blipFill>
        <p:spPr bwMode="auto">
          <a:xfrm>
            <a:off x="997894" y="1524000"/>
            <a:ext cx="4259906" cy="4277946"/>
          </a:xfrm>
          <a:prstGeom prst="rect">
            <a:avLst/>
          </a:prstGeom>
          <a:noFill/>
          <a:ln>
            <a:noFill/>
          </a:ln>
        </p:spPr>
      </p:pic>
      <p:sp>
        <p:nvSpPr>
          <p:cNvPr id="4" name="TextBox 3"/>
          <p:cNvSpPr txBox="1"/>
          <p:nvPr/>
        </p:nvSpPr>
        <p:spPr>
          <a:xfrm>
            <a:off x="7065223" y="1827378"/>
            <a:ext cx="779381" cy="307777"/>
          </a:xfrm>
          <a:prstGeom prst="rect">
            <a:avLst/>
          </a:prstGeom>
          <a:noFill/>
        </p:spPr>
        <p:txBody>
          <a:bodyPr wrap="none" rtlCol="0">
            <a:spAutoFit/>
          </a:bodyPr>
          <a:lstStyle/>
          <a:p>
            <a:r>
              <a:rPr lang="en-US" sz="1400" b="1">
                <a:latin typeface="Lora" panose="02000503000000020004" pitchFamily="2" charset="0"/>
              </a:rPr>
              <a:t>#1098 </a:t>
            </a:r>
          </a:p>
        </p:txBody>
      </p:sp>
      <p:pic>
        <p:nvPicPr>
          <p:cNvPr id="5" name="1098Overall_New.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241468" y="2133600"/>
            <a:ext cx="1647510" cy="2932526"/>
          </a:xfrm>
          <a:prstGeom prst="rect">
            <a:avLst/>
          </a:prstGeom>
        </p:spPr>
      </p:pic>
      <p:sp>
        <p:nvSpPr>
          <p:cNvPr id="6" name="TextBox 5"/>
          <p:cNvSpPr txBox="1"/>
          <p:nvPr/>
        </p:nvSpPr>
        <p:spPr>
          <a:xfrm>
            <a:off x="76199" y="86380"/>
            <a:ext cx="8915401" cy="523220"/>
          </a:xfrm>
          <a:prstGeom prst="rect">
            <a:avLst/>
          </a:prstGeom>
          <a:noFill/>
        </p:spPr>
        <p:txBody>
          <a:bodyPr wrap="square" rtlCol="0">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Argon tori not obtained below I</a:t>
            </a:r>
            <a:r>
              <a:rPr lang="en-US" sz="2800" b="1" baseline="-25000" smtClean="0">
                <a:solidFill>
                  <a:srgbClr val="FF0000"/>
                </a:solidFill>
                <a:effectLst>
                  <a:outerShdw blurRad="50800" dist="38100" dir="2700000" algn="tl" rotWithShape="0">
                    <a:srgbClr val="000000">
                      <a:alpha val="43000"/>
                    </a:srgbClr>
                  </a:outerShdw>
                </a:effectLst>
                <a:latin typeface="Lora" panose="02000503000000020004" pitchFamily="2" charset="0"/>
              </a:rPr>
              <a:t>e</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 current threshold</a:t>
            </a:r>
            <a:endParaRPr lang="en-US" sz="2800">
              <a:effectLst>
                <a:outerShdw blurRad="38100" dist="38100" dir="2700000" algn="tl">
                  <a:srgbClr val="000000">
                    <a:alpha val="43137"/>
                  </a:srgbClr>
                </a:outerShdw>
              </a:effectLst>
              <a:latin typeface="Lora" panose="02000503000000020004" pitchFamily="2" charset="0"/>
            </a:endParaRPr>
          </a:p>
        </p:txBody>
      </p:sp>
      <p:sp>
        <p:nvSpPr>
          <p:cNvPr id="7" name="Rectangle 6"/>
          <p:cNvSpPr/>
          <p:nvPr/>
        </p:nvSpPr>
        <p:spPr>
          <a:xfrm>
            <a:off x="7896700" y="4727572"/>
            <a:ext cx="873444" cy="338554"/>
          </a:xfrm>
          <a:prstGeom prst="rect">
            <a:avLst/>
          </a:prstGeom>
        </p:spPr>
        <p:txBody>
          <a:bodyPr wrap="none">
            <a:spAutoFit/>
          </a:bodyPr>
          <a:lstStyle/>
          <a:p>
            <a:r>
              <a:rPr lang="en-US" sz="1600" b="1">
                <a:solidFill>
                  <a:srgbClr val="0070C0"/>
                </a:solidFill>
                <a:latin typeface="Lora" panose="02000503000000020004" pitchFamily="2" charset="0"/>
              </a:rPr>
              <a:t>I</a:t>
            </a:r>
            <a:r>
              <a:rPr lang="en-US" sz="1600" b="1" baseline="-25000">
                <a:solidFill>
                  <a:srgbClr val="0070C0"/>
                </a:solidFill>
                <a:latin typeface="Lora" panose="02000503000000020004" pitchFamily="2" charset="0"/>
              </a:rPr>
              <a:t>e</a:t>
            </a:r>
            <a:r>
              <a:rPr lang="en-US" sz="1600">
                <a:solidFill>
                  <a:srgbClr val="0070C0"/>
                </a:solidFill>
                <a:latin typeface="Lora" panose="02000503000000020004" pitchFamily="2" charset="0"/>
              </a:rPr>
              <a:t>~</a:t>
            </a:r>
            <a:r>
              <a:rPr lang="en-US" sz="1600" b="1">
                <a:solidFill>
                  <a:srgbClr val="0070C0"/>
                </a:solidFill>
                <a:latin typeface="Lora" panose="02000503000000020004" pitchFamily="2" charset="0"/>
              </a:rPr>
              <a:t>3 kA</a:t>
            </a:r>
          </a:p>
        </p:txBody>
      </p:sp>
      <p:pic>
        <p:nvPicPr>
          <p:cNvPr id="8" name="Picture 7"/>
          <p:cNvPicPr/>
          <p:nvPr/>
        </p:nvPicPr>
        <p:blipFill>
          <a:blip r:embed="rId6">
            <a:extLst>
              <a:ext uri="{28A0092B-C50C-407E-A947-70E740481C1C}">
                <a14:useLocalDpi xmlns:a14="http://schemas.microsoft.com/office/drawing/2010/main" val="0"/>
              </a:ext>
            </a:extLst>
          </a:blip>
          <a:srcRect/>
          <a:stretch>
            <a:fillRect/>
          </a:stretch>
        </p:blipFill>
        <p:spPr bwMode="auto">
          <a:xfrm>
            <a:off x="2601466" y="6096000"/>
            <a:ext cx="675134" cy="304800"/>
          </a:xfrm>
          <a:prstGeom prst="rect">
            <a:avLst/>
          </a:prstGeom>
          <a:noFill/>
          <a:ln>
            <a:noFill/>
          </a:ln>
        </p:spPr>
      </p:pic>
      <p:grpSp>
        <p:nvGrpSpPr>
          <p:cNvPr id="14" name="Group 4"/>
          <p:cNvGrpSpPr>
            <a:grpSpLocks noChangeAspect="1"/>
          </p:cNvGrpSpPr>
          <p:nvPr/>
        </p:nvGrpSpPr>
        <p:grpSpPr bwMode="auto">
          <a:xfrm>
            <a:off x="2286000" y="6256337"/>
            <a:ext cx="546101" cy="373063"/>
            <a:chOff x="48" y="1663"/>
            <a:chExt cx="344" cy="235"/>
          </a:xfrm>
        </p:grpSpPr>
        <p:sp>
          <p:nvSpPr>
            <p:cNvPr id="15" name="AutoShape 3"/>
            <p:cNvSpPr>
              <a:spLocks noChangeAspect="1" noChangeArrowheads="1" noTextEdit="1"/>
            </p:cNvSpPr>
            <p:nvPr/>
          </p:nvSpPr>
          <p:spPr bwMode="auto">
            <a:xfrm>
              <a:off x="48" y="1680"/>
              <a:ext cx="14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5"/>
            <p:cNvSpPr>
              <a:spLocks/>
            </p:cNvSpPr>
            <p:nvPr/>
          </p:nvSpPr>
          <p:spPr bwMode="auto">
            <a:xfrm>
              <a:off x="69" y="1722"/>
              <a:ext cx="57" cy="117"/>
            </a:xfrm>
            <a:custGeom>
              <a:avLst/>
              <a:gdLst>
                <a:gd name="T0" fmla="*/ 66 w 73"/>
                <a:gd name="T1" fmla="*/ 0 h 123"/>
                <a:gd name="T2" fmla="*/ 66 w 73"/>
                <a:gd name="T3" fmla="*/ 0 h 123"/>
                <a:gd name="T4" fmla="*/ 73 w 73"/>
                <a:gd name="T5" fmla="*/ 0 h 123"/>
                <a:gd name="T6" fmla="*/ 8 w 73"/>
                <a:gd name="T7" fmla="*/ 123 h 123"/>
                <a:gd name="T8" fmla="*/ 0 w 73"/>
                <a:gd name="T9" fmla="*/ 123 h 123"/>
              </a:gdLst>
              <a:ahLst/>
              <a:cxnLst>
                <a:cxn ang="0">
                  <a:pos x="T0" y="T1"/>
                </a:cxn>
                <a:cxn ang="0">
                  <a:pos x="T2" y="T3"/>
                </a:cxn>
                <a:cxn ang="0">
                  <a:pos x="T4" y="T5"/>
                </a:cxn>
                <a:cxn ang="0">
                  <a:pos x="T6" y="T7"/>
                </a:cxn>
                <a:cxn ang="0">
                  <a:pos x="T8" y="T9"/>
                </a:cxn>
              </a:cxnLst>
              <a:rect l="0" t="0" r="r" b="b"/>
              <a:pathLst>
                <a:path w="73" h="123">
                  <a:moveTo>
                    <a:pt x="66" y="0"/>
                  </a:moveTo>
                  <a:lnTo>
                    <a:pt x="66" y="0"/>
                  </a:lnTo>
                  <a:lnTo>
                    <a:pt x="73" y="0"/>
                  </a:lnTo>
                  <a:lnTo>
                    <a:pt x="8" y="123"/>
                  </a:lnTo>
                  <a:lnTo>
                    <a:pt x="0" y="123"/>
                  </a:lnTo>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Rectangle 6"/>
            <p:cNvSpPr>
              <a:spLocks noChangeArrowheads="1"/>
            </p:cNvSpPr>
            <p:nvPr/>
          </p:nvSpPr>
          <p:spPr bwMode="auto">
            <a:xfrm>
              <a:off x="68" y="1663"/>
              <a:ext cx="124"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900" b="0" i="1" u="none" strike="noStrike" cap="none" normalizeH="0" baseline="0" smtClean="0">
                  <a:ln>
                    <a:noFill/>
                  </a:ln>
                  <a:solidFill>
                    <a:srgbClr val="000000"/>
                  </a:solidFill>
                  <a:effectLst/>
                  <a:latin typeface="Symbol" pitchFamily="18" charset="2"/>
                  <a:cs typeface="Arial" pitchFamily="34" charset="0"/>
                </a:rPr>
                <a:t>i</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7"/>
            <p:cNvSpPr>
              <a:spLocks noChangeArrowheads="1"/>
            </p:cNvSpPr>
            <p:nvPr/>
          </p:nvSpPr>
          <p:spPr bwMode="auto">
            <a:xfrm>
              <a:off x="113" y="1777"/>
              <a:ext cx="61"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1" u="none" strike="noStrike" cap="none" normalizeH="0" baseline="0" smtClean="0">
                  <a:ln>
                    <a:noFill/>
                  </a:ln>
                  <a:solidFill>
                    <a:srgbClr val="000000"/>
                  </a:solidFill>
                  <a:effectLst/>
                  <a:latin typeface="Times New Roman Italic"/>
                  <a:cs typeface="Arial" pitchFamily="34" charset="0"/>
                </a:rPr>
                <a:t>e</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10"/>
            <p:cNvSpPr>
              <a:spLocks noChangeArrowheads="1"/>
            </p:cNvSpPr>
            <p:nvPr/>
          </p:nvSpPr>
          <p:spPr bwMode="auto">
            <a:xfrm>
              <a:off x="392" y="1681"/>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3" name="TextBox 22"/>
          <p:cNvSpPr txBox="1"/>
          <p:nvPr/>
        </p:nvSpPr>
        <p:spPr>
          <a:xfrm>
            <a:off x="5175541" y="5217284"/>
            <a:ext cx="3968459" cy="1200329"/>
          </a:xfrm>
          <a:prstGeom prst="rect">
            <a:avLst/>
          </a:prstGeom>
          <a:noFill/>
        </p:spPr>
        <p:txBody>
          <a:bodyPr wrap="none" rtlCol="0">
            <a:spAutoFit/>
          </a:bodyPr>
          <a:lstStyle/>
          <a:p>
            <a:pPr algn="ctr"/>
            <a:r>
              <a:rPr lang="en-US" b="1" smtClean="0">
                <a:latin typeface="Lora" panose="02000503000000020004" pitchFamily="2" charset="0"/>
              </a:rPr>
              <a:t>below </a:t>
            </a:r>
            <a:r>
              <a:rPr lang="en-US" b="1">
                <a:latin typeface="Lora" panose="02000503000000020004" pitchFamily="2" charset="0"/>
              </a:rPr>
              <a:t>electrode </a:t>
            </a:r>
            <a:r>
              <a:rPr lang="en-US" b="1" smtClean="0">
                <a:latin typeface="Lora" panose="02000503000000020004" pitchFamily="2" charset="0"/>
              </a:rPr>
              <a:t>plasma current </a:t>
            </a:r>
          </a:p>
          <a:p>
            <a:pPr algn="ctr"/>
            <a:r>
              <a:rPr lang="en-US" b="1" smtClean="0">
                <a:latin typeface="Lora" panose="02000503000000020004" pitchFamily="2" charset="0"/>
              </a:rPr>
              <a:t>threshold I</a:t>
            </a:r>
            <a:r>
              <a:rPr lang="en-US" b="1" baseline="-25000" smtClean="0">
                <a:latin typeface="Lora" panose="02000503000000020004" pitchFamily="2" charset="0"/>
              </a:rPr>
              <a:t>e</a:t>
            </a:r>
            <a:r>
              <a:rPr lang="en-US" smtClean="0">
                <a:latin typeface="Lora" panose="02000503000000020004" pitchFamily="2" charset="0"/>
              </a:rPr>
              <a:t>~ </a:t>
            </a:r>
            <a:r>
              <a:rPr lang="en-US" b="1" smtClean="0">
                <a:latin typeface="Lora" panose="02000503000000020004" pitchFamily="2" charset="0"/>
              </a:rPr>
              <a:t>8.5kA narrow</a:t>
            </a:r>
          </a:p>
          <a:p>
            <a:pPr algn="ctr"/>
            <a:r>
              <a:rPr lang="en-US" b="1" smtClean="0">
                <a:latin typeface="Lora" panose="02000503000000020004" pitchFamily="2" charset="0"/>
              </a:rPr>
              <a:t>Plasma-Centerpost</a:t>
            </a:r>
            <a:endParaRPr lang="en-US" b="1">
              <a:latin typeface="Lora" panose="02000503000000020004" pitchFamily="2" charset="0"/>
            </a:endParaRPr>
          </a:p>
          <a:p>
            <a:endParaRPr lang="en-US"/>
          </a:p>
        </p:txBody>
      </p:sp>
    </p:spTree>
    <p:extLst>
      <p:ext uri="{BB962C8B-B14F-4D97-AF65-F5344CB8AC3E}">
        <p14:creationId xmlns:p14="http://schemas.microsoft.com/office/powerpoint/2010/main" val="283013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97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remove"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886" y="796290"/>
            <a:ext cx="9056915" cy="1372683"/>
          </a:xfrm>
          <a:prstGeom prst="rect">
            <a:avLst/>
          </a:prstGeom>
          <a:noFill/>
        </p:spPr>
        <p:txBody>
          <a:bodyPr wrap="square" rtlCol="0">
            <a:spAutoFit/>
          </a:bodyPr>
          <a:lstStyle/>
          <a:p>
            <a:pPr>
              <a:lnSpc>
                <a:spcPct val="130000"/>
              </a:lnSpc>
            </a:pPr>
            <a:r>
              <a:rPr lang="en-US" sz="1600" b="1">
                <a:latin typeface="Lora" panose="02000503000000020004" pitchFamily="2" charset="0"/>
              </a:rPr>
              <a:t>When the current </a:t>
            </a:r>
            <a:r>
              <a:rPr lang="en-US" sz="1600" b="1" smtClean="0">
                <a:latin typeface="Lora" panose="02000503000000020004" pitchFamily="2" charset="0"/>
              </a:rPr>
              <a:t>exceeds I</a:t>
            </a:r>
            <a:r>
              <a:rPr lang="en-US" sz="1600" b="1" baseline="-25000" smtClean="0">
                <a:latin typeface="Lora" panose="02000503000000020004" pitchFamily="2" charset="0"/>
              </a:rPr>
              <a:t>e </a:t>
            </a:r>
            <a:r>
              <a:rPr lang="en-US" sz="1600" smtClean="0">
                <a:latin typeface="Lora" panose="02000503000000020004" pitchFamily="2" charset="0"/>
                <a:cs typeface="Times New Roman" panose="02020603050405020304" pitchFamily="18" charset="0"/>
              </a:rPr>
              <a:t>~</a:t>
            </a:r>
            <a:r>
              <a:rPr lang="en-US" sz="1600" b="1" smtClean="0">
                <a:latin typeface="Lora" panose="02000503000000020004" pitchFamily="2" charset="0"/>
                <a:cs typeface="Times New Roman" panose="02020603050405020304" pitchFamily="18" charset="0"/>
              </a:rPr>
              <a:t> </a:t>
            </a:r>
            <a:r>
              <a:rPr lang="en-US" sz="1600" b="1" smtClean="0">
                <a:latin typeface="Lora" panose="02000503000000020004" pitchFamily="2" charset="0"/>
              </a:rPr>
              <a:t>8.5 kA, rotational </a:t>
            </a:r>
            <a:r>
              <a:rPr lang="en-US" sz="1600" b="1">
                <a:latin typeface="Lora" panose="02000503000000020004" pitchFamily="2" charset="0"/>
              </a:rPr>
              <a:t>transform of the </a:t>
            </a:r>
            <a:r>
              <a:rPr lang="en-US" sz="1600" b="1" smtClean="0">
                <a:latin typeface="Lora" panose="02000503000000020004" pitchFamily="2" charset="0"/>
              </a:rPr>
              <a:t>Plasma-Centerpost</a:t>
            </a:r>
          </a:p>
          <a:p>
            <a:pPr>
              <a:lnSpc>
                <a:spcPct val="130000"/>
              </a:lnSpc>
            </a:pPr>
            <a:r>
              <a:rPr lang="en-US" sz="1600" b="1">
                <a:latin typeface="Lora" panose="02000503000000020004" pitchFamily="2" charset="0"/>
              </a:rPr>
              <a:t> </a:t>
            </a:r>
            <a:r>
              <a:rPr lang="en-US" sz="1600" b="1" smtClean="0">
                <a:latin typeface="Lora" panose="02000503000000020004" pitchFamily="2" charset="0"/>
              </a:rPr>
              <a:t> 	        </a:t>
            </a:r>
            <a:r>
              <a:rPr lang="en-US" sz="1600" b="1" smtClean="0">
                <a:solidFill>
                  <a:srgbClr val="00B0F0"/>
                </a:solidFill>
                <a:latin typeface="Lora" panose="02000503000000020004" pitchFamily="2" charset="0"/>
              </a:rPr>
              <a:t>Argon Centerpost </a:t>
            </a:r>
            <a:r>
              <a:rPr lang="en-US" sz="1600" b="1">
                <a:solidFill>
                  <a:srgbClr val="00B0F0"/>
                </a:solidFill>
                <a:latin typeface="Lora" panose="02000503000000020004" pitchFamily="2" charset="0"/>
              </a:rPr>
              <a:t>takes </a:t>
            </a:r>
            <a:r>
              <a:rPr lang="en-US" sz="1600" b="1" smtClean="0">
                <a:solidFill>
                  <a:srgbClr val="00B0F0"/>
                </a:solidFill>
                <a:latin typeface="Lora" panose="02000503000000020004" pitchFamily="2" charset="0"/>
              </a:rPr>
              <a:t>the </a:t>
            </a:r>
            <a:r>
              <a:rPr lang="en-US" sz="1600" b="1">
                <a:solidFill>
                  <a:srgbClr val="00B0F0"/>
                </a:solidFill>
                <a:latin typeface="Lora" panose="02000503000000020004" pitchFamily="2" charset="0"/>
              </a:rPr>
              <a:t>shape </a:t>
            </a:r>
            <a:r>
              <a:rPr lang="en-US" sz="1600" b="1" smtClean="0">
                <a:solidFill>
                  <a:srgbClr val="00B0F0"/>
                </a:solidFill>
                <a:latin typeface="Lora" panose="02000503000000020004" pitchFamily="2" charset="0"/>
              </a:rPr>
              <a:t>due to the </a:t>
            </a:r>
            <a:r>
              <a:rPr lang="en-US" sz="1600" b="1">
                <a:solidFill>
                  <a:srgbClr val="00B0F0"/>
                </a:solidFill>
                <a:latin typeface="Lora" panose="02000503000000020004" pitchFamily="2" charset="0"/>
              </a:rPr>
              <a:t>torus formation </a:t>
            </a:r>
            <a:endParaRPr lang="en-US" sz="1600" b="1" smtClean="0">
              <a:solidFill>
                <a:srgbClr val="00B0F0"/>
              </a:solidFill>
              <a:latin typeface="Lora" panose="02000503000000020004" pitchFamily="2" charset="0"/>
            </a:endParaRPr>
          </a:p>
          <a:p>
            <a:pPr>
              <a:lnSpc>
                <a:spcPct val="130000"/>
              </a:lnSpc>
            </a:pPr>
            <a:r>
              <a:rPr lang="en-US" sz="1600" b="1">
                <a:latin typeface="Lora" panose="02000503000000020004" pitchFamily="2" charset="0"/>
              </a:rPr>
              <a:t> </a:t>
            </a:r>
            <a:r>
              <a:rPr lang="en-US" sz="1600" b="1" smtClean="0">
                <a:latin typeface="Lora" panose="02000503000000020004" pitchFamily="2" charset="0"/>
              </a:rPr>
              <a:t>in presence of an </a:t>
            </a:r>
            <a:r>
              <a:rPr lang="en-US" sz="1600" b="1">
                <a:latin typeface="Lora" panose="02000503000000020004" pitchFamily="2" charset="0"/>
              </a:rPr>
              <a:t>axisymmetric </a:t>
            </a:r>
            <a:endParaRPr lang="en-US" sz="1600" b="1" smtClean="0">
              <a:latin typeface="Lora" panose="02000503000000020004" pitchFamily="2" charset="0"/>
            </a:endParaRPr>
          </a:p>
          <a:p>
            <a:pPr>
              <a:lnSpc>
                <a:spcPct val="130000"/>
              </a:lnSpc>
            </a:pPr>
            <a:r>
              <a:rPr lang="en-US" sz="1600" b="1" smtClean="0">
                <a:latin typeface="Lora" panose="02000503000000020004" pitchFamily="2" charset="0"/>
              </a:rPr>
              <a:t>    double-null </a:t>
            </a:r>
            <a:r>
              <a:rPr lang="en-US" sz="1600" b="1">
                <a:latin typeface="Lora" panose="02000503000000020004" pitchFamily="2" charset="0"/>
              </a:rPr>
              <a:t>(DN) </a:t>
            </a:r>
            <a:r>
              <a:rPr lang="en-US" sz="1600" b="1" smtClean="0">
                <a:latin typeface="Lora" panose="02000503000000020004" pitchFamily="2" charset="0"/>
              </a:rPr>
              <a:t>divertor</a:t>
            </a:r>
            <a:endParaRPr lang="en-US" sz="1600" b="1">
              <a:latin typeface="Lora" panose="02000503000000020004" pitchFamily="2" charset="0"/>
            </a:endParaRPr>
          </a:p>
        </p:txBody>
      </p:sp>
      <p:pic>
        <p:nvPicPr>
          <p:cNvPr id="3" name="Picture 2"/>
          <p:cNvPicPr/>
          <p:nvPr/>
        </p:nvPicPr>
        <p:blipFill>
          <a:blip r:embed="rId6">
            <a:extLst>
              <a:ext uri="{28A0092B-C50C-407E-A947-70E740481C1C}">
                <a14:useLocalDpi xmlns:a14="http://schemas.microsoft.com/office/drawing/2010/main" val="0"/>
              </a:ext>
            </a:extLst>
          </a:blip>
          <a:srcRect/>
          <a:stretch>
            <a:fillRect/>
          </a:stretch>
        </p:blipFill>
        <p:spPr bwMode="auto">
          <a:xfrm>
            <a:off x="8392667" y="838200"/>
            <a:ext cx="675134" cy="304800"/>
          </a:xfrm>
          <a:prstGeom prst="rect">
            <a:avLst/>
          </a:prstGeom>
          <a:noFill/>
          <a:ln>
            <a:noFill/>
          </a:ln>
        </p:spPr>
      </p:pic>
      <p:pic>
        <p:nvPicPr>
          <p:cNvPr id="4" name="Picture 3"/>
          <p:cNvPicPr/>
          <p:nvPr/>
        </p:nvPicPr>
        <p:blipFill>
          <a:blip r:embed="rId7" cstate="print">
            <a:extLst>
              <a:ext uri="{28A0092B-C50C-407E-A947-70E740481C1C}">
                <a14:useLocalDpi xmlns:a14="http://schemas.microsoft.com/office/drawing/2010/main" val="0"/>
              </a:ext>
            </a:extLst>
          </a:blip>
          <a:stretch>
            <a:fillRect/>
          </a:stretch>
        </p:blipFill>
        <p:spPr>
          <a:xfrm>
            <a:off x="3450573" y="1524000"/>
            <a:ext cx="4321827" cy="4358786"/>
          </a:xfrm>
          <a:prstGeom prst="rect">
            <a:avLst/>
          </a:prstGeom>
        </p:spPr>
      </p:pic>
      <p:sp>
        <p:nvSpPr>
          <p:cNvPr id="5" name="Rectangle 4"/>
          <p:cNvSpPr/>
          <p:nvPr/>
        </p:nvSpPr>
        <p:spPr>
          <a:xfrm>
            <a:off x="64300" y="5226207"/>
            <a:ext cx="1463862" cy="307777"/>
          </a:xfrm>
          <a:prstGeom prst="rect">
            <a:avLst/>
          </a:prstGeom>
        </p:spPr>
        <p:txBody>
          <a:bodyPr wrap="none">
            <a:spAutoFit/>
          </a:bodyPr>
          <a:lstStyle/>
          <a:p>
            <a:r>
              <a:rPr lang="en-US" sz="1400" b="1">
                <a:latin typeface="Lora" panose="02000503000000020004" pitchFamily="2" charset="0"/>
              </a:rPr>
              <a:t>#1149 </a:t>
            </a:r>
            <a:r>
              <a:rPr lang="en-US" sz="1400" b="1" smtClean="0">
                <a:latin typeface="Lora" panose="02000503000000020004" pitchFamily="2" charset="0"/>
              </a:rPr>
              <a:t>&amp; </a:t>
            </a:r>
            <a:r>
              <a:rPr lang="en-US" sz="1400" b="1">
                <a:latin typeface="Lora" panose="02000503000000020004" pitchFamily="2" charset="0"/>
              </a:rPr>
              <a:t>#1160 </a:t>
            </a:r>
          </a:p>
        </p:txBody>
      </p:sp>
      <p:sp>
        <p:nvSpPr>
          <p:cNvPr id="6" name="Rectangle 5"/>
          <p:cNvSpPr/>
          <p:nvPr/>
        </p:nvSpPr>
        <p:spPr>
          <a:xfrm>
            <a:off x="8288128" y="1767986"/>
            <a:ext cx="748923" cy="307777"/>
          </a:xfrm>
          <a:prstGeom prst="rect">
            <a:avLst/>
          </a:prstGeom>
        </p:spPr>
        <p:txBody>
          <a:bodyPr wrap="none">
            <a:spAutoFit/>
          </a:bodyPr>
          <a:lstStyle/>
          <a:p>
            <a:r>
              <a:rPr lang="en-US" sz="1400" b="1">
                <a:latin typeface="Lora" panose="02000503000000020004" pitchFamily="2" charset="0"/>
              </a:rPr>
              <a:t>#1160 </a:t>
            </a:r>
          </a:p>
        </p:txBody>
      </p:sp>
      <p:pic>
        <p:nvPicPr>
          <p:cNvPr id="7" name="GifPSTra+1160+magnetics_New.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flipH="1">
            <a:off x="7772400" y="2109559"/>
            <a:ext cx="1310194" cy="3130553"/>
          </a:xfrm>
          <a:prstGeom prst="rect">
            <a:avLst/>
          </a:prstGeom>
        </p:spPr>
      </p:pic>
      <p:pic>
        <p:nvPicPr>
          <p:cNvPr id="8" name="1149-1160Overall.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64300" y="2233921"/>
            <a:ext cx="3345542" cy="2992286"/>
          </a:xfrm>
          <a:prstGeom prst="rect">
            <a:avLst/>
          </a:prstGeom>
        </p:spPr>
      </p:pic>
      <p:sp>
        <p:nvSpPr>
          <p:cNvPr id="9" name="TextBox 8"/>
          <p:cNvSpPr txBox="1"/>
          <p:nvPr/>
        </p:nvSpPr>
        <p:spPr>
          <a:xfrm>
            <a:off x="0" y="76200"/>
            <a:ext cx="9067801" cy="523220"/>
          </a:xfrm>
          <a:prstGeom prst="rect">
            <a:avLst/>
          </a:prstGeom>
          <a:noFill/>
        </p:spPr>
        <p:txBody>
          <a:bodyPr wrap="square" rtlCol="0">
            <a:spAutoFit/>
          </a:bodyPr>
          <a:lstStyle/>
          <a:p>
            <a:r>
              <a:rPr lang="en-US" sz="2800" b="1">
                <a:solidFill>
                  <a:srgbClr val="FF0000"/>
                </a:solidFill>
                <a:effectLst>
                  <a:outerShdw blurRad="50800" dist="38100" dir="2700000" algn="tl" rotWithShape="0">
                    <a:srgbClr val="000000">
                      <a:alpha val="43000"/>
                    </a:srgbClr>
                  </a:outerShdw>
                </a:effectLst>
                <a:latin typeface="Lora" panose="02000503000000020004" pitchFamily="2" charset="0"/>
              </a:rPr>
              <a:t>Argon tori </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obtained above </a:t>
            </a:r>
            <a:r>
              <a:rPr lang="en-US" sz="2800" b="1">
                <a:solidFill>
                  <a:srgbClr val="FF0000"/>
                </a:solidFill>
                <a:effectLst>
                  <a:outerShdw blurRad="50800" dist="38100" dir="2700000" algn="tl" rotWithShape="0">
                    <a:srgbClr val="000000">
                      <a:alpha val="43000"/>
                    </a:srgbClr>
                  </a:outerShdw>
                </a:effectLst>
                <a:latin typeface="Lora" panose="02000503000000020004" pitchFamily="2" charset="0"/>
              </a:rPr>
              <a:t>I</a:t>
            </a:r>
            <a:r>
              <a:rPr lang="en-US" sz="2800" b="1" baseline="-25000">
                <a:solidFill>
                  <a:srgbClr val="FF0000"/>
                </a:solidFill>
                <a:effectLst>
                  <a:outerShdw blurRad="50800" dist="38100" dir="2700000" algn="tl" rotWithShape="0">
                    <a:srgbClr val="000000">
                      <a:alpha val="43000"/>
                    </a:srgbClr>
                  </a:outerShdw>
                </a:effectLst>
                <a:latin typeface="Lora" panose="02000503000000020004" pitchFamily="2" charset="0"/>
              </a:rPr>
              <a:t>e</a:t>
            </a:r>
            <a:r>
              <a:rPr lang="en-US" sz="2800" b="1">
                <a:solidFill>
                  <a:srgbClr val="FF0000"/>
                </a:solidFill>
                <a:effectLst>
                  <a:outerShdw blurRad="50800" dist="38100" dir="2700000" algn="tl" rotWithShape="0">
                    <a:srgbClr val="000000">
                      <a:alpha val="43000"/>
                    </a:srgbClr>
                  </a:outerShdw>
                </a:effectLst>
                <a:latin typeface="Lora" panose="02000503000000020004" pitchFamily="2" charset="0"/>
              </a:rPr>
              <a:t> </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current threshold</a:t>
            </a:r>
            <a:endParaRPr lang="en-US" sz="2800">
              <a:effectLst>
                <a:outerShdw blurRad="38100" dist="38100" dir="2700000" algn="tl">
                  <a:srgbClr val="000000">
                    <a:alpha val="43137"/>
                  </a:srgbClr>
                </a:outerShdw>
              </a:effectLst>
              <a:latin typeface="Lora" panose="02000503000000020004" pitchFamily="2" charset="0"/>
            </a:endParaRPr>
          </a:p>
        </p:txBody>
      </p:sp>
      <p:sp>
        <p:nvSpPr>
          <p:cNvPr id="10" name="TextBox 9"/>
          <p:cNvSpPr txBox="1"/>
          <p:nvPr/>
        </p:nvSpPr>
        <p:spPr>
          <a:xfrm>
            <a:off x="5982750" y="5874603"/>
            <a:ext cx="3161250" cy="830997"/>
          </a:xfrm>
          <a:prstGeom prst="rect">
            <a:avLst/>
          </a:prstGeom>
          <a:noFill/>
        </p:spPr>
        <p:txBody>
          <a:bodyPr wrap="none" rtlCol="0">
            <a:spAutoFit/>
          </a:bodyPr>
          <a:lstStyle/>
          <a:p>
            <a:pPr algn="r"/>
            <a:r>
              <a:rPr lang="en-US" sz="1600" b="1">
                <a:latin typeface="Lora" panose="02000503000000020004" pitchFamily="2" charset="0"/>
              </a:rPr>
              <a:t>fitting the distance  </a:t>
            </a:r>
            <a:r>
              <a:rPr lang="en-US" sz="1600" b="1" smtClean="0">
                <a:latin typeface="Lora" panose="02000503000000020004" pitchFamily="2" charset="0"/>
              </a:rPr>
              <a:t>between </a:t>
            </a:r>
          </a:p>
          <a:p>
            <a:pPr algn="r"/>
            <a:r>
              <a:rPr lang="en-US" sz="1600" b="1" smtClean="0">
                <a:latin typeface="Lora" panose="02000503000000020004" pitchFamily="2" charset="0"/>
              </a:rPr>
              <a:t>the </a:t>
            </a:r>
            <a:r>
              <a:rPr lang="en-US" sz="1600" b="1">
                <a:latin typeface="Lora" panose="02000503000000020004" pitchFamily="2" charset="0"/>
              </a:rPr>
              <a:t>2 </a:t>
            </a:r>
            <a:r>
              <a:rPr lang="en-US" sz="1600" b="1" smtClean="0">
                <a:latin typeface="Lora" panose="02000503000000020004" pitchFamily="2" charset="0"/>
              </a:rPr>
              <a:t>X-points of </a:t>
            </a:r>
            <a:r>
              <a:rPr lang="en-US" sz="1600" b="1">
                <a:latin typeface="Lora" panose="02000503000000020004" pitchFamily="2" charset="0"/>
              </a:rPr>
              <a:t>the divertor: </a:t>
            </a:r>
          </a:p>
          <a:p>
            <a:pPr algn="r"/>
            <a:r>
              <a:rPr lang="en-US" sz="1600" b="1" smtClean="0">
                <a:solidFill>
                  <a:srgbClr val="00B0F0"/>
                </a:solidFill>
                <a:latin typeface="Lora" panose="02000503000000020004" pitchFamily="2" charset="0"/>
              </a:rPr>
              <a:t>I</a:t>
            </a:r>
            <a:r>
              <a:rPr lang="en-US" sz="1600" b="1" baseline="-25000" smtClean="0">
                <a:solidFill>
                  <a:srgbClr val="00B0F0"/>
                </a:solidFill>
                <a:latin typeface="Lora" panose="02000503000000020004" pitchFamily="2" charset="0"/>
              </a:rPr>
              <a:t>ST</a:t>
            </a:r>
            <a:r>
              <a:rPr lang="en-US" sz="1600" b="1" smtClean="0">
                <a:solidFill>
                  <a:srgbClr val="00B0F0"/>
                </a:solidFill>
                <a:latin typeface="Lora" panose="02000503000000020004" pitchFamily="2" charset="0"/>
              </a:rPr>
              <a:t>=5 </a:t>
            </a:r>
            <a:r>
              <a:rPr lang="en-US" sz="1600" b="1">
                <a:solidFill>
                  <a:srgbClr val="00B0F0"/>
                </a:solidFill>
                <a:latin typeface="Lora" panose="02000503000000020004" pitchFamily="2" charset="0"/>
              </a:rPr>
              <a:t>kA in the </a:t>
            </a:r>
            <a:r>
              <a:rPr lang="en-US" sz="1600" b="1" smtClean="0">
                <a:solidFill>
                  <a:srgbClr val="00B0F0"/>
                </a:solidFill>
                <a:latin typeface="Lora" panose="02000503000000020004" pitchFamily="2" charset="0"/>
              </a:rPr>
              <a:t>Argon-torus</a:t>
            </a:r>
            <a:endParaRPr lang="en-US" sz="1600" b="1">
              <a:solidFill>
                <a:srgbClr val="00B0F0"/>
              </a:solidFill>
              <a:latin typeface="Lora" panose="02000503000000020004" pitchFamily="2" charset="0"/>
            </a:endParaRPr>
          </a:p>
        </p:txBody>
      </p:sp>
      <p:cxnSp>
        <p:nvCxnSpPr>
          <p:cNvPr id="12" name="Straight Arrow Connector 11"/>
          <p:cNvCxnSpPr/>
          <p:nvPr/>
        </p:nvCxnSpPr>
        <p:spPr>
          <a:xfrm flipV="1">
            <a:off x="8077200" y="5309109"/>
            <a:ext cx="141733" cy="6344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9270" y="5867400"/>
            <a:ext cx="5066130" cy="923330"/>
          </a:xfrm>
          <a:prstGeom prst="rect">
            <a:avLst/>
          </a:prstGeom>
          <a:noFill/>
        </p:spPr>
        <p:txBody>
          <a:bodyPr wrap="none" rtlCol="0">
            <a:spAutoFit/>
          </a:bodyPr>
          <a:lstStyle/>
          <a:p>
            <a:pPr algn="r"/>
            <a:r>
              <a:rPr lang="en-US">
                <a:latin typeface="Lora" panose="02000503000000020004" pitchFamily="2" charset="0"/>
              </a:rPr>
              <a:t>break-down </a:t>
            </a:r>
            <a:r>
              <a:rPr lang="en-US" smtClean="0">
                <a:latin typeface="Lora" panose="02000503000000020004" pitchFamily="2" charset="0"/>
              </a:rPr>
              <a:t>~ 200V with torus </a:t>
            </a:r>
            <a:r>
              <a:rPr lang="en-US" sz="1600" i="1" smtClean="0">
                <a:latin typeface="Lora" panose="02000503000000020004" pitchFamily="2" charset="0"/>
              </a:rPr>
              <a:t>(80 without)</a:t>
            </a:r>
            <a:endParaRPr lang="en-US" sz="1600" b="1" i="1">
              <a:latin typeface="Lora" panose="02000503000000020004" pitchFamily="2" charset="0"/>
            </a:endParaRPr>
          </a:p>
          <a:p>
            <a:pPr algn="r"/>
            <a:r>
              <a:rPr lang="en-US">
                <a:latin typeface="Lora" panose="02000503000000020004" pitchFamily="2" charset="0"/>
              </a:rPr>
              <a:t>increases up to ~</a:t>
            </a:r>
            <a:r>
              <a:rPr lang="en-US" smtClean="0">
                <a:latin typeface="Lora" panose="02000503000000020004" pitchFamily="2" charset="0"/>
              </a:rPr>
              <a:t>220 </a:t>
            </a:r>
            <a:r>
              <a:rPr lang="en-US">
                <a:latin typeface="Lora" panose="02000503000000020004" pitchFamily="2" charset="0"/>
              </a:rPr>
              <a:t>V at 10 </a:t>
            </a:r>
            <a:r>
              <a:rPr lang="en-US" smtClean="0">
                <a:latin typeface="Lora" panose="02000503000000020004" pitchFamily="2" charset="0"/>
              </a:rPr>
              <a:t>kA </a:t>
            </a:r>
            <a:r>
              <a:rPr lang="en-US" sz="1600" i="1" smtClean="0">
                <a:latin typeface="Lora" panose="02000503000000020004" pitchFamily="2" charset="0"/>
              </a:rPr>
              <a:t>(200 without) </a:t>
            </a:r>
            <a:endParaRPr lang="en-US" sz="1600" b="1" i="1" smtClean="0">
              <a:solidFill>
                <a:srgbClr val="00B0F0"/>
              </a:solidFill>
              <a:latin typeface="Lora" panose="02000503000000020004" pitchFamily="2" charset="0"/>
            </a:endParaRPr>
          </a:p>
          <a:p>
            <a:r>
              <a:rPr lang="en-US" b="1" i="1" smtClean="0">
                <a:solidFill>
                  <a:srgbClr val="00B0F0"/>
                </a:solidFill>
                <a:latin typeface="Lora" panose="02000503000000020004" pitchFamily="2" charset="0"/>
              </a:rPr>
              <a:t>Argon tori have been sustained up to 0.5 sec</a:t>
            </a:r>
            <a:endParaRPr lang="en-US" b="1" i="1">
              <a:solidFill>
                <a:srgbClr val="00B0F0"/>
              </a:solidFill>
              <a:latin typeface="Lora" panose="02000503000000020004" pitchFamily="2" charset="0"/>
            </a:endParaRPr>
          </a:p>
        </p:txBody>
      </p:sp>
    </p:spTree>
    <p:extLst>
      <p:ext uri="{BB962C8B-B14F-4D97-AF65-F5344CB8AC3E}">
        <p14:creationId xmlns:p14="http://schemas.microsoft.com/office/powerpoint/2010/main" val="319445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15" fill="hold"/>
                                        <p:tgtEl>
                                          <p:spTgt spid="7"/>
                                        </p:tgtEl>
                                      </p:cBhvr>
                                    </p:cmd>
                                  </p:childTnLst>
                                </p:cTn>
                              </p:par>
                            </p:childTnLst>
                          </p:cTn>
                        </p:par>
                        <p:par>
                          <p:cTn id="7" fill="hold">
                            <p:stCondLst>
                              <p:cond delay="5015"/>
                            </p:stCondLst>
                            <p:childTnLst>
                              <p:par>
                                <p:cTn id="8" presetID="1" presetClass="mediacall" presetSubtype="0" fill="hold" nodeType="afterEffect">
                                  <p:stCondLst>
                                    <p:cond delay="0"/>
                                  </p:stCondLst>
                                  <p:childTnLst>
                                    <p:cmd type="call" cmd="playFrom(0.0)">
                                      <p:cBhvr>
                                        <p:cTn id="9" dur="1073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7"/>
                                        </p:tgtEl>
                                      </p:cBhvr>
                                    </p:cmd>
                                  </p:childTnLst>
                                </p:cTn>
                              </p:par>
                            </p:childTnLst>
                          </p:cTn>
                        </p:par>
                      </p:childTnLst>
                    </p:cTn>
                  </p:par>
                </p:childTnLst>
              </p:cTn>
              <p:nextCondLst>
                <p:cond evt="onClick" delay="0">
                  <p:tgtEl>
                    <p:spTgt spid="7"/>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8"/>
                                        </p:tgtEl>
                                      </p:cBhvr>
                                    </p:cmd>
                                  </p:childTnLst>
                                </p:cTn>
                              </p:par>
                            </p:childTnLst>
                          </p:cTn>
                        </p:par>
                      </p:childTnLst>
                    </p:cTn>
                  </p:par>
                </p:childTnLst>
              </p:cTn>
              <p:nextCondLst>
                <p:cond evt="onClick" delay="0">
                  <p:tgtEl>
                    <p:spTgt spid="8"/>
                  </p:tgtEl>
                </p:cond>
              </p:nextCondLst>
            </p:seq>
            <p:video>
              <p:cMediaNode vol="80000">
                <p:cTn id="20" repeatCount="indefinite" fill="remove" display="0">
                  <p:stCondLst>
                    <p:cond delay="indefinite"/>
                  </p:stCondLst>
                </p:cTn>
                <p:tgtEl>
                  <p:spTgt spid="7"/>
                </p:tgtEl>
              </p:cMediaNode>
            </p:video>
            <p:video>
              <p:cMediaNode vol="80000">
                <p:cTn id="21" repeatCount="indefinite" fill="remove" display="0">
                  <p:stCondLst>
                    <p:cond delay="indefinite"/>
                  </p:stCondLst>
                </p:cTn>
                <p:tgtEl>
                  <p:spTgt spid="8"/>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295400"/>
            <a:ext cx="8683978" cy="4216539"/>
          </a:xfrm>
          <a:prstGeom prst="rect">
            <a:avLst/>
          </a:prstGeom>
        </p:spPr>
        <p:txBody>
          <a:bodyPr wrap="squar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SUMMARY</a:t>
            </a:r>
          </a:p>
          <a:p>
            <a:endParaRPr lang="en-US" sz="2000">
              <a:latin typeface="Lora" panose="02000503000000020004" pitchFamily="2" charset="0"/>
            </a:endParaRPr>
          </a:p>
          <a:p>
            <a:r>
              <a:rPr lang="en-US" sz="2000" b="1" smtClean="0">
                <a:latin typeface="Lora" panose="02000503000000020004" pitchFamily="2" charset="0"/>
              </a:rPr>
              <a:t>PROTO-SPHERA has </a:t>
            </a:r>
            <a:r>
              <a:rPr lang="en-US" sz="2000" b="1">
                <a:latin typeface="Lora" panose="02000503000000020004" pitchFamily="2" charset="0"/>
              </a:rPr>
              <a:t>produced and sustained </a:t>
            </a:r>
            <a:r>
              <a:rPr lang="en-US" sz="2000" b="1" smtClean="0">
                <a:latin typeface="Lora" panose="02000503000000020004" pitchFamily="2" charset="0"/>
              </a:rPr>
              <a:t>(½ sec)</a:t>
            </a:r>
          </a:p>
          <a:p>
            <a:r>
              <a:rPr lang="en-US" sz="2000" b="1" smtClean="0">
                <a:latin typeface="Lora" panose="02000503000000020004" pitchFamily="2" charset="0"/>
              </a:rPr>
              <a:t>axisymmetric </a:t>
            </a:r>
            <a:r>
              <a:rPr lang="en-US" sz="2000" b="1">
                <a:latin typeface="Lora" panose="02000503000000020004" pitchFamily="2" charset="0"/>
              </a:rPr>
              <a:t>magnetically confined current carrying </a:t>
            </a:r>
            <a:r>
              <a:rPr lang="en-US" sz="2000" b="1" smtClean="0">
                <a:latin typeface="Lora" panose="02000503000000020004" pitchFamily="2" charset="0"/>
              </a:rPr>
              <a:t>Tori</a:t>
            </a:r>
          </a:p>
          <a:p>
            <a:r>
              <a:rPr lang="en-US" sz="2000" b="1" smtClean="0">
                <a:latin typeface="Lora" panose="02000503000000020004" pitchFamily="2" charset="0"/>
              </a:rPr>
              <a:t>around </a:t>
            </a:r>
            <a:r>
              <a:rPr lang="en-US" sz="2000" b="1">
                <a:latin typeface="Lora" panose="02000503000000020004" pitchFamily="2" charset="0"/>
              </a:rPr>
              <a:t>its </a:t>
            </a:r>
            <a:r>
              <a:rPr lang="en-US" sz="2000" b="1" smtClean="0">
                <a:latin typeface="Lora" panose="02000503000000020004" pitchFamily="2" charset="0"/>
              </a:rPr>
              <a:t>Plasma-Centerpost</a:t>
            </a:r>
          </a:p>
          <a:p>
            <a:endParaRPr lang="en-US" sz="2000" b="1">
              <a:latin typeface="Lora" panose="02000503000000020004" pitchFamily="2" charset="0"/>
            </a:endParaRPr>
          </a:p>
          <a:p>
            <a:r>
              <a:rPr lang="en-US" sz="2000" b="1" smtClean="0">
                <a:latin typeface="Lora" panose="02000503000000020004" pitchFamily="2" charset="0"/>
              </a:rPr>
              <a:t>The Plasma-Centerpost is </a:t>
            </a:r>
            <a:r>
              <a:rPr lang="en-US" sz="2000" b="1">
                <a:latin typeface="Lora" panose="02000503000000020004" pitchFamily="2" charset="0"/>
              </a:rPr>
              <a:t>driven by a DC voltage applied </a:t>
            </a:r>
            <a:endParaRPr lang="en-US" sz="2000" b="1" smtClean="0">
              <a:latin typeface="Lora" panose="02000503000000020004" pitchFamily="2" charset="0"/>
            </a:endParaRPr>
          </a:p>
          <a:p>
            <a:r>
              <a:rPr lang="en-US" sz="2000" b="1" smtClean="0">
                <a:latin typeface="Lora" panose="02000503000000020004" pitchFamily="2" charset="0"/>
              </a:rPr>
              <a:t>between </a:t>
            </a:r>
            <a:r>
              <a:rPr lang="en-US" sz="2000" b="1">
                <a:latin typeface="Lora" panose="02000503000000020004" pitchFamily="2" charset="0"/>
              </a:rPr>
              <a:t>electrodes (DC </a:t>
            </a:r>
            <a:r>
              <a:rPr lang="en-US" sz="2000" b="1" smtClean="0">
                <a:latin typeface="Lora" panose="02000503000000020004" pitchFamily="2" charset="0"/>
              </a:rPr>
              <a:t>Helicity Injection</a:t>
            </a:r>
            <a:r>
              <a:rPr lang="en-US" sz="2000" b="1">
                <a:latin typeface="Lora" panose="02000503000000020004" pitchFamily="2" charset="0"/>
              </a:rPr>
              <a:t>) and the </a:t>
            </a:r>
            <a:r>
              <a:rPr lang="en-US" sz="2000" b="1" smtClean="0">
                <a:latin typeface="Lora" panose="02000503000000020004" pitchFamily="2" charset="0"/>
              </a:rPr>
              <a:t>Tori </a:t>
            </a:r>
            <a:r>
              <a:rPr lang="en-US" sz="2000" b="1">
                <a:latin typeface="Lora" panose="02000503000000020004" pitchFamily="2" charset="0"/>
              </a:rPr>
              <a:t>are formed </a:t>
            </a:r>
            <a:endParaRPr lang="en-US" sz="2000" b="1" smtClean="0">
              <a:latin typeface="Lora" panose="02000503000000020004" pitchFamily="2" charset="0"/>
            </a:endParaRPr>
          </a:p>
          <a:p>
            <a:r>
              <a:rPr lang="en-US" sz="2000" b="1" smtClean="0">
                <a:latin typeface="Lora" panose="02000503000000020004" pitchFamily="2" charset="0"/>
              </a:rPr>
              <a:t>in </a:t>
            </a:r>
            <a:r>
              <a:rPr lang="en-US" sz="2000" b="1">
                <a:latin typeface="Lora" panose="02000503000000020004" pitchFamily="2" charset="0"/>
              </a:rPr>
              <a:t>presence of a pre-existing axisymmetric magnetostatic </a:t>
            </a:r>
            <a:r>
              <a:rPr lang="en-US" sz="2000" b="1" smtClean="0">
                <a:latin typeface="Lora" panose="02000503000000020004" pitchFamily="2" charset="0"/>
              </a:rPr>
              <a:t>field </a:t>
            </a:r>
            <a:r>
              <a:rPr lang="en-US" sz="2000" b="1">
                <a:latin typeface="Lora" panose="02000503000000020004" pitchFamily="2" charset="0"/>
              </a:rPr>
              <a:t>only and in absence of any toroidal </a:t>
            </a:r>
            <a:r>
              <a:rPr lang="en-US" sz="2000" b="1" smtClean="0">
                <a:latin typeface="Lora" panose="02000503000000020004" pitchFamily="2" charset="0"/>
              </a:rPr>
              <a:t>magnet</a:t>
            </a:r>
          </a:p>
          <a:p>
            <a:endParaRPr lang="en-US" sz="2000" b="1">
              <a:latin typeface="Lora" panose="02000503000000020004" pitchFamily="2" charset="0"/>
            </a:endParaRPr>
          </a:p>
          <a:p>
            <a:r>
              <a:rPr lang="en-US" sz="2000" b="1" smtClean="0">
                <a:latin typeface="Lora" panose="02000503000000020004" pitchFamily="2" charset="0"/>
              </a:rPr>
              <a:t>These results </a:t>
            </a:r>
            <a:r>
              <a:rPr lang="en-US" sz="2000" b="1">
                <a:latin typeface="Lora" panose="02000503000000020004" pitchFamily="2" charset="0"/>
              </a:rPr>
              <a:t>provides the first hints that future Fusion machines could be built </a:t>
            </a:r>
            <a:r>
              <a:rPr lang="en-US" sz="2000" b="1" smtClean="0">
                <a:latin typeface="Lora" panose="02000503000000020004" pitchFamily="2" charset="0"/>
              </a:rPr>
              <a:t>using </a:t>
            </a:r>
            <a:r>
              <a:rPr lang="en-US" sz="2000" b="1">
                <a:latin typeface="Lora" panose="02000503000000020004" pitchFamily="2" charset="0"/>
              </a:rPr>
              <a:t>permanent magnets </a:t>
            </a:r>
            <a:r>
              <a:rPr lang="en-US" sz="2000" b="1" smtClean="0">
                <a:latin typeface="Lora" panose="02000503000000020004" pitchFamily="2" charset="0"/>
              </a:rPr>
              <a:t>only</a:t>
            </a:r>
            <a:endParaRPr lang="en-US" sz="2000" b="1" i="1">
              <a:latin typeface="Lora" panose="02000503000000020004" pitchFamily="2" charset="0"/>
            </a:endParaRPr>
          </a:p>
        </p:txBody>
      </p:sp>
      <p:pic>
        <p:nvPicPr>
          <p:cNvPr id="3" name="Picture 2"/>
          <p:cNvPicPr>
            <a:picLocks noChangeAspect="1"/>
          </p:cNvPicPr>
          <p:nvPr/>
        </p:nvPicPr>
        <p:blipFill>
          <a:blip r:embed="rId2"/>
          <a:stretch>
            <a:fillRect/>
          </a:stretch>
        </p:blipFill>
        <p:spPr>
          <a:xfrm rot="20811254">
            <a:off x="7025693" y="271484"/>
            <a:ext cx="1788519" cy="1680757"/>
          </a:xfrm>
          <a:prstGeom prst="rect">
            <a:avLst/>
          </a:prstGeom>
        </p:spPr>
      </p:pic>
    </p:spTree>
    <p:extLst>
      <p:ext uri="{BB962C8B-B14F-4D97-AF65-F5344CB8AC3E}">
        <p14:creationId xmlns:p14="http://schemas.microsoft.com/office/powerpoint/2010/main" val="4845218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bineAlt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7658" y="990600"/>
            <a:ext cx="3827670" cy="2154613"/>
          </a:xfrm>
          <a:prstGeom prst="rect">
            <a:avLst/>
          </a:prstGeom>
        </p:spPr>
      </p:pic>
      <p:pic>
        <p:nvPicPr>
          <p:cNvPr id="3" name="Picture 2" descr="BobineBass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4314896"/>
            <a:ext cx="3843728" cy="2174704"/>
          </a:xfrm>
          <a:prstGeom prst="rect">
            <a:avLst/>
          </a:prstGeom>
        </p:spPr>
      </p:pic>
      <p:sp>
        <p:nvSpPr>
          <p:cNvPr id="4" name="TextBox 3"/>
          <p:cNvSpPr txBox="1"/>
          <p:nvPr/>
        </p:nvSpPr>
        <p:spPr>
          <a:xfrm>
            <a:off x="4739811" y="545068"/>
            <a:ext cx="4382418" cy="369332"/>
          </a:xfrm>
          <a:prstGeom prst="rect">
            <a:avLst/>
          </a:prstGeom>
          <a:noFill/>
        </p:spPr>
        <p:txBody>
          <a:bodyPr wrap="none" rtlCol="0">
            <a:spAutoFit/>
          </a:bodyPr>
          <a:lstStyle/>
          <a:p>
            <a:r>
              <a:rPr lang="en-US" b="1" smtClean="0">
                <a:solidFill>
                  <a:srgbClr val="558ED5"/>
                </a:solidFill>
              </a:rPr>
              <a:t>upper PFExt: </a:t>
            </a:r>
            <a:r>
              <a:rPr lang="en-US" b="1" smtClean="0">
                <a:solidFill>
                  <a:srgbClr val="00B050"/>
                </a:solidFill>
              </a:rPr>
              <a:t>+ 8 </a:t>
            </a:r>
            <a:r>
              <a:rPr lang="en-US" b="1" dirty="0" smtClean="0">
                <a:solidFill>
                  <a:srgbClr val="00B050"/>
                </a:solidFill>
              </a:rPr>
              <a:t>turns•1.9 kA in series </a:t>
            </a:r>
            <a:r>
              <a:rPr lang="en-US" b="1" dirty="0" err="1" smtClean="0">
                <a:solidFill>
                  <a:srgbClr val="00B050"/>
                </a:solidFill>
              </a:rPr>
              <a:t>PFInt</a:t>
            </a:r>
            <a:endParaRPr lang="en-US" b="1" dirty="0">
              <a:solidFill>
                <a:srgbClr val="00B050"/>
              </a:solidFill>
            </a:endParaRPr>
          </a:p>
        </p:txBody>
      </p:sp>
      <p:sp>
        <p:nvSpPr>
          <p:cNvPr id="5" name="TextBox 4"/>
          <p:cNvSpPr txBox="1"/>
          <p:nvPr/>
        </p:nvSpPr>
        <p:spPr>
          <a:xfrm>
            <a:off x="4724400" y="6465332"/>
            <a:ext cx="4419600" cy="369332"/>
          </a:xfrm>
          <a:prstGeom prst="rect">
            <a:avLst/>
          </a:prstGeom>
          <a:noFill/>
        </p:spPr>
        <p:txBody>
          <a:bodyPr wrap="square" rtlCol="0">
            <a:spAutoFit/>
          </a:bodyPr>
          <a:lstStyle/>
          <a:p>
            <a:r>
              <a:rPr lang="en-US" b="1" smtClean="0">
                <a:solidFill>
                  <a:srgbClr val="558ED5"/>
                </a:solidFill>
              </a:rPr>
              <a:t>lowest PFExt: </a:t>
            </a:r>
            <a:r>
              <a:rPr lang="en-US" b="1" smtClean="0">
                <a:solidFill>
                  <a:srgbClr val="00B050"/>
                </a:solidFill>
              </a:rPr>
              <a:t>+ 8 </a:t>
            </a:r>
            <a:r>
              <a:rPr lang="en-US" b="1" dirty="0" smtClean="0">
                <a:solidFill>
                  <a:srgbClr val="00B050"/>
                </a:solidFill>
              </a:rPr>
              <a:t>turns•1.9 kA in series </a:t>
            </a:r>
            <a:r>
              <a:rPr lang="en-US" b="1" dirty="0" err="1" smtClean="0">
                <a:solidFill>
                  <a:srgbClr val="00B050"/>
                </a:solidFill>
              </a:rPr>
              <a:t>PFInt</a:t>
            </a:r>
            <a:endParaRPr lang="en-US" b="1" dirty="0">
              <a:solidFill>
                <a:srgbClr val="00B050"/>
              </a:solidFill>
            </a:endParaRPr>
          </a:p>
        </p:txBody>
      </p:sp>
      <p:sp>
        <p:nvSpPr>
          <p:cNvPr id="6" name="TextBox 5"/>
          <p:cNvSpPr txBox="1"/>
          <p:nvPr/>
        </p:nvSpPr>
        <p:spPr>
          <a:xfrm>
            <a:off x="4343400" y="3135868"/>
            <a:ext cx="4767395" cy="369332"/>
          </a:xfrm>
          <a:prstGeom prst="rect">
            <a:avLst/>
          </a:prstGeom>
          <a:noFill/>
        </p:spPr>
        <p:txBody>
          <a:bodyPr wrap="none" rtlCol="0">
            <a:spAutoFit/>
          </a:bodyPr>
          <a:lstStyle/>
          <a:p>
            <a:pPr algn="r"/>
            <a:r>
              <a:rPr lang="en-US" b="1" err="1" smtClean="0">
                <a:solidFill>
                  <a:srgbClr val="558ED5"/>
                </a:solidFill>
              </a:rPr>
              <a:t>upEquator</a:t>
            </a:r>
            <a:r>
              <a:rPr lang="en-US" b="1" smtClean="0">
                <a:solidFill>
                  <a:srgbClr val="558ED5"/>
                </a:solidFill>
              </a:rPr>
              <a:t>  PFExt: </a:t>
            </a:r>
            <a:r>
              <a:rPr lang="en-US" b="1" smtClean="0">
                <a:solidFill>
                  <a:srgbClr val="00B050"/>
                </a:solidFill>
              </a:rPr>
              <a:t>-8 </a:t>
            </a:r>
            <a:r>
              <a:rPr lang="en-US" b="1" dirty="0" smtClean="0">
                <a:solidFill>
                  <a:srgbClr val="00B050"/>
                </a:solidFill>
              </a:rPr>
              <a:t>turns•1.9 kA in series </a:t>
            </a:r>
            <a:r>
              <a:rPr lang="en-US" b="1" dirty="0" err="1" smtClean="0">
                <a:solidFill>
                  <a:srgbClr val="00B050"/>
                </a:solidFill>
              </a:rPr>
              <a:t>PFInt</a:t>
            </a:r>
            <a:endParaRPr lang="en-US" b="1" dirty="0" smtClean="0">
              <a:solidFill>
                <a:srgbClr val="00B050"/>
              </a:solidFill>
            </a:endParaRPr>
          </a:p>
        </p:txBody>
      </p:sp>
      <p:sp>
        <p:nvSpPr>
          <p:cNvPr id="7" name="TextBox 6"/>
          <p:cNvSpPr txBox="1"/>
          <p:nvPr/>
        </p:nvSpPr>
        <p:spPr>
          <a:xfrm>
            <a:off x="5479727" y="4038600"/>
            <a:ext cx="3664273" cy="369332"/>
          </a:xfrm>
          <a:prstGeom prst="rect">
            <a:avLst/>
          </a:prstGeom>
          <a:noFill/>
        </p:spPr>
        <p:txBody>
          <a:bodyPr wrap="none" rtlCol="0">
            <a:spAutoFit/>
          </a:bodyPr>
          <a:lstStyle/>
          <a:p>
            <a:pPr algn="r"/>
            <a:r>
              <a:rPr lang="en-US" b="1" smtClean="0">
                <a:solidFill>
                  <a:srgbClr val="558ED5"/>
                </a:solidFill>
              </a:rPr>
              <a:t>PFExt: </a:t>
            </a:r>
            <a:r>
              <a:rPr lang="en-US" b="1" smtClean="0">
                <a:solidFill>
                  <a:srgbClr val="00B050"/>
                </a:solidFill>
              </a:rPr>
              <a:t>-8 </a:t>
            </a:r>
            <a:r>
              <a:rPr lang="en-US" b="1" dirty="0">
                <a:solidFill>
                  <a:srgbClr val="00B050"/>
                </a:solidFill>
              </a:rPr>
              <a:t>turns•1.9 kA in </a:t>
            </a:r>
            <a:r>
              <a:rPr lang="en-US" b="1" dirty="0" smtClean="0">
                <a:solidFill>
                  <a:srgbClr val="00B050"/>
                </a:solidFill>
              </a:rPr>
              <a:t>series </a:t>
            </a:r>
            <a:r>
              <a:rPr lang="en-US" b="1" dirty="0" err="1" smtClean="0">
                <a:solidFill>
                  <a:srgbClr val="00B050"/>
                </a:solidFill>
              </a:rPr>
              <a:t>PFInt</a:t>
            </a:r>
            <a:endParaRPr lang="en-US" b="1" dirty="0">
              <a:solidFill>
                <a:srgbClr val="00B050"/>
              </a:solidFill>
            </a:endParaRPr>
          </a:p>
        </p:txBody>
      </p:sp>
      <p:cxnSp>
        <p:nvCxnSpPr>
          <p:cNvPr id="8" name="Straight Connector 7"/>
          <p:cNvCxnSpPr/>
          <p:nvPr/>
        </p:nvCxnSpPr>
        <p:spPr>
          <a:xfrm flipH="1">
            <a:off x="4114800" y="729734"/>
            <a:ext cx="17695" cy="5975866"/>
          </a:xfrm>
          <a:prstGeom prst="line">
            <a:avLst/>
          </a:prstGeom>
          <a:ln>
            <a:solidFill>
              <a:srgbClr val="558ED5"/>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endCxn id="4" idx="1"/>
          </p:cNvCxnSpPr>
          <p:nvPr/>
        </p:nvCxnSpPr>
        <p:spPr>
          <a:xfrm>
            <a:off x="4150190" y="729734"/>
            <a:ext cx="589621" cy="0"/>
          </a:xfrm>
          <a:prstGeom prst="straightConnector1">
            <a:avLst/>
          </a:prstGeom>
          <a:ln>
            <a:solidFill>
              <a:srgbClr val="558ED5"/>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4114800" y="6705600"/>
            <a:ext cx="609600" cy="0"/>
          </a:xfrm>
          <a:prstGeom prst="straightConnector1">
            <a:avLst/>
          </a:prstGeom>
          <a:ln>
            <a:solidFill>
              <a:srgbClr val="558ED5"/>
            </a:solidFill>
            <a:tailEnd type="arrow"/>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p:cNvSpPr txBox="1"/>
              <p:nvPr/>
            </p:nvSpPr>
            <p:spPr>
              <a:xfrm>
                <a:off x="24368" y="577242"/>
                <a:ext cx="4014232" cy="6280758"/>
              </a:xfrm>
              <a:prstGeom prst="rect">
                <a:avLst/>
              </a:prstGeom>
              <a:noFill/>
            </p:spPr>
            <p:txBody>
              <a:bodyPr wrap="square" rtlCol="0">
                <a:spAutoFit/>
              </a:bodyPr>
              <a:lstStyle/>
              <a:p>
                <a:r>
                  <a:rPr lang="en-US" sz="1600" b="1" smtClean="0">
                    <a:solidFill>
                      <a:srgbClr val="0000FF"/>
                    </a:solidFill>
                    <a:latin typeface="Lora" panose="02000503000000020004" pitchFamily="2" charset="0"/>
                  </a:rPr>
                  <a:t>A </a:t>
                </a:r>
                <a:r>
                  <a:rPr lang="en-US" sz="1600" b="1" dirty="0" smtClean="0">
                    <a:solidFill>
                      <a:srgbClr val="0000FF"/>
                    </a:solidFill>
                    <a:latin typeface="Lora" panose="02000503000000020004" pitchFamily="2" charset="0"/>
                  </a:rPr>
                  <a:t>new </a:t>
                </a:r>
                <a:r>
                  <a:rPr lang="en-US" sz="1600" b="1" smtClean="0">
                    <a:solidFill>
                      <a:srgbClr val="0000FF"/>
                    </a:solidFill>
                    <a:latin typeface="Lora" panose="02000503000000020004" pitchFamily="2" charset="0"/>
                  </a:rPr>
                  <a:t>Super</a:t>
                </a:r>
                <a:r>
                  <a:rPr lang="en-US" sz="1600" b="1">
                    <a:solidFill>
                      <a:srgbClr val="0000FF"/>
                    </a:solidFill>
                    <a:latin typeface="Lora" panose="02000503000000020004" pitchFamily="2" charset="0"/>
                  </a:rPr>
                  <a:t>-Capacitor </a:t>
                </a:r>
                <a:r>
                  <a:rPr lang="en-US" sz="1600" b="1" smtClean="0">
                    <a:solidFill>
                      <a:srgbClr val="0000FF"/>
                    </a:solidFill>
                    <a:latin typeface="Lora" panose="02000503000000020004" pitchFamily="2" charset="0"/>
                  </a:rPr>
                  <a:t>power supply</a:t>
                </a:r>
                <a:endParaRPr lang="en-US" sz="1600" b="1" dirty="0" smtClean="0">
                  <a:solidFill>
                    <a:srgbClr val="0000FF"/>
                  </a:solidFill>
                  <a:latin typeface="Lora" panose="02000503000000020004" pitchFamily="2" charset="0"/>
                </a:endParaRPr>
              </a:p>
              <a:p>
                <a:r>
                  <a:rPr lang="en-US" sz="1600" b="1" dirty="0" smtClean="0">
                    <a:solidFill>
                      <a:srgbClr val="0000FF"/>
                    </a:solidFill>
                    <a:latin typeface="Lora" panose="02000503000000020004" pitchFamily="2" charset="0"/>
                  </a:rPr>
                  <a:t>(90 V, 2 kA, many sec</a:t>
                </a:r>
                <a:r>
                  <a:rPr lang="en-US" sz="1600" b="1" smtClean="0">
                    <a:solidFill>
                      <a:srgbClr val="0000FF"/>
                    </a:solidFill>
                    <a:latin typeface="Lora" panose="02000503000000020004" pitchFamily="2" charset="0"/>
                  </a:rPr>
                  <a:t>)</a:t>
                </a:r>
                <a:r>
                  <a:rPr lang="en-US" sz="1600" b="1">
                    <a:solidFill>
                      <a:srgbClr val="0000FF"/>
                    </a:solidFill>
                    <a:latin typeface="Lora" panose="02000503000000020004" pitchFamily="2" charset="0"/>
                  </a:rPr>
                  <a:t> </a:t>
                </a:r>
                <a:r>
                  <a:rPr lang="en-US" sz="1600" b="1" smtClean="0">
                    <a:latin typeface="Lora" panose="02000503000000020004" pitchFamily="2" charset="0"/>
                  </a:rPr>
                  <a:t>essential </a:t>
                </a:r>
                <a:r>
                  <a:rPr lang="en-US" sz="1600" b="1" dirty="0" smtClean="0">
                    <a:latin typeface="Lora" panose="02000503000000020004" pitchFamily="2" charset="0"/>
                  </a:rPr>
                  <a:t>for </a:t>
                </a:r>
                <a:r>
                  <a:rPr lang="en-US" sz="1600" b="1" dirty="0" smtClean="0">
                    <a:solidFill>
                      <a:srgbClr val="FF3399"/>
                    </a:solidFill>
                    <a:latin typeface="Lora" panose="02000503000000020004" pitchFamily="2" charset="0"/>
                  </a:rPr>
                  <a:t>Hydrogen Tori</a:t>
                </a:r>
                <a:r>
                  <a:rPr lang="en-US" sz="1600" b="1" smtClean="0">
                    <a:latin typeface="Lora" panose="02000503000000020004" pitchFamily="2" charset="0"/>
                  </a:rPr>
                  <a:t>: </a:t>
                </a:r>
                <a:r>
                  <a:rPr lang="en-US" sz="1600" b="1">
                    <a:latin typeface="Lora" panose="02000503000000020004" pitchFamily="2" charset="0"/>
                  </a:rPr>
                  <a:t> </a:t>
                </a:r>
                <a:r>
                  <a:rPr lang="en-US" sz="1600" b="1" smtClean="0">
                    <a:solidFill>
                      <a:srgbClr val="00B050"/>
                    </a:solidFill>
                    <a:latin typeface="Lora" panose="02000503000000020004" pitchFamily="2" charset="0"/>
                  </a:rPr>
                  <a:t>Group-B-PFInt</a:t>
                </a:r>
                <a:r>
                  <a:rPr lang="en-US" sz="1600" b="1" smtClean="0">
                    <a:solidFill>
                      <a:srgbClr val="D532C1"/>
                    </a:solidFill>
                    <a:latin typeface="Lora" panose="02000503000000020004" pitchFamily="2" charset="0"/>
                  </a:rPr>
                  <a:t> </a:t>
                </a:r>
                <a:r>
                  <a:rPr lang="en-US" sz="1600" b="1" dirty="0" smtClean="0">
                    <a:latin typeface="Lora" panose="02000503000000020004" pitchFamily="2" charset="0"/>
                  </a:rPr>
                  <a:t>power supply was already delivering its maximal Voltage &amp; Current</a:t>
                </a:r>
                <a:r>
                  <a:rPr lang="en-US" sz="1600" b="1" smtClean="0">
                    <a:latin typeface="Lora" panose="02000503000000020004" pitchFamily="2" charset="0"/>
                  </a:rPr>
                  <a:t>, </a:t>
                </a:r>
              </a:p>
              <a:p>
                <a:r>
                  <a:rPr lang="en-US" sz="1600" b="1" smtClean="0">
                    <a:latin typeface="Lora" panose="02000503000000020004" pitchFamily="2" charset="0"/>
                  </a:rPr>
                  <a:t>an additional</a:t>
                </a:r>
                <a:r>
                  <a:rPr lang="en-US" sz="1600" b="1" smtClean="0">
                    <a:solidFill>
                      <a:srgbClr val="D532C1"/>
                    </a:solidFill>
                    <a:latin typeface="Lora" panose="02000503000000020004" pitchFamily="2" charset="0"/>
                  </a:rPr>
                  <a:t> </a:t>
                </a:r>
                <a:r>
                  <a:rPr lang="en-US" sz="1600" b="1" smtClean="0">
                    <a:solidFill>
                      <a:srgbClr val="0000FF"/>
                    </a:solidFill>
                    <a:latin typeface="Lora" panose="02000503000000020004" pitchFamily="2" charset="0"/>
                  </a:rPr>
                  <a:t>+ 25</a:t>
                </a:r>
                <a:r>
                  <a:rPr lang="en-US" sz="1600" b="1" dirty="0" smtClean="0">
                    <a:solidFill>
                      <a:srgbClr val="0000FF"/>
                    </a:solidFill>
                    <a:latin typeface="Lora" panose="02000503000000020004" pitchFamily="2" charset="0"/>
                  </a:rPr>
                  <a:t>% </a:t>
                </a:r>
                <a:r>
                  <a:rPr lang="en-US" sz="1600" b="1" dirty="0" err="1" smtClean="0">
                    <a:solidFill>
                      <a:srgbClr val="0000FF"/>
                    </a:solidFill>
                    <a:latin typeface="Lora" panose="02000503000000020004" pitchFamily="2" charset="0"/>
                  </a:rPr>
                  <a:t>Amperes•turns</a:t>
                </a:r>
                <a:r>
                  <a:rPr lang="en-US" sz="1600" b="1" dirty="0">
                    <a:solidFill>
                      <a:srgbClr val="0000FF"/>
                    </a:solidFill>
                    <a:latin typeface="Lora" panose="02000503000000020004" pitchFamily="2" charset="0"/>
                  </a:rPr>
                  <a:t> </a:t>
                </a:r>
                <a:r>
                  <a:rPr lang="en-US" sz="1600" b="1" dirty="0" smtClean="0">
                    <a:solidFill>
                      <a:srgbClr val="0000FF"/>
                    </a:solidFill>
                    <a:latin typeface="Lora" panose="02000503000000020004" pitchFamily="2" charset="0"/>
                  </a:rPr>
                  <a:t>were fed by </a:t>
                </a:r>
                <a:r>
                  <a:rPr lang="en-US" sz="1600" b="1" smtClean="0">
                    <a:solidFill>
                      <a:srgbClr val="0000FF"/>
                    </a:solidFill>
                    <a:latin typeface="Lora" panose="02000503000000020004" pitchFamily="2" charset="0"/>
                  </a:rPr>
                  <a:t>Super-Capacitor </a:t>
                </a:r>
              </a:p>
              <a:p>
                <a:endParaRPr lang="en-US" sz="800" b="1" dirty="0">
                  <a:solidFill>
                    <a:srgbClr val="000000"/>
                  </a:solidFill>
                </a:endParaRPr>
              </a:p>
              <a:p>
                <a:endParaRPr lang="en-US" b="1" dirty="0" smtClean="0">
                  <a:solidFill>
                    <a:srgbClr val="000000"/>
                  </a:solidFill>
                </a:endParaRPr>
              </a:p>
              <a:p>
                <a:endParaRPr lang="en-US" b="1" dirty="0">
                  <a:solidFill>
                    <a:srgbClr val="000000"/>
                  </a:solidFill>
                </a:endParaRPr>
              </a:p>
              <a:p>
                <a:endParaRPr lang="en-US" b="1" dirty="0" smtClean="0">
                  <a:solidFill>
                    <a:srgbClr val="000000"/>
                  </a:solidFill>
                </a:endParaRPr>
              </a:p>
              <a:p>
                <a:endParaRPr lang="en-US" b="1" dirty="0">
                  <a:solidFill>
                    <a:srgbClr val="000000"/>
                  </a:solidFill>
                </a:endParaRPr>
              </a:p>
              <a:p>
                <a:endParaRPr lang="en-US" b="1" dirty="0" smtClean="0">
                  <a:solidFill>
                    <a:srgbClr val="000000"/>
                  </a:solidFill>
                </a:endParaRPr>
              </a:p>
              <a:p>
                <a:endParaRPr lang="en-US" b="1" dirty="0">
                  <a:solidFill>
                    <a:srgbClr val="000000"/>
                  </a:solidFill>
                </a:endParaRPr>
              </a:p>
              <a:p>
                <a:endParaRPr lang="en-US" b="1" dirty="0" smtClean="0">
                  <a:solidFill>
                    <a:srgbClr val="000000"/>
                  </a:solidFill>
                </a:endParaRPr>
              </a:p>
              <a:p>
                <a:endParaRPr lang="en-US" b="1" dirty="0">
                  <a:solidFill>
                    <a:srgbClr val="000000"/>
                  </a:solidFill>
                </a:endParaRPr>
              </a:p>
              <a:p>
                <a:endParaRPr lang="en-US" b="1" dirty="0" smtClean="0">
                  <a:solidFill>
                    <a:srgbClr val="000000"/>
                  </a:solidFill>
                </a:endParaRPr>
              </a:p>
              <a:p>
                <a:endParaRPr lang="en-US" b="1" dirty="0">
                  <a:solidFill>
                    <a:srgbClr val="000000"/>
                  </a:solidFill>
                </a:endParaRPr>
              </a:p>
              <a:p>
                <a:r>
                  <a:rPr lang="en-US" sz="1600" b="1" dirty="0" smtClean="0">
                    <a:latin typeface="Lora" panose="02000503000000020004" pitchFamily="2" charset="0"/>
                  </a:rPr>
                  <a:t>The production of  </a:t>
                </a:r>
                <a:r>
                  <a:rPr lang="en-US" sz="1600" b="1" dirty="0" smtClean="0">
                    <a:solidFill>
                      <a:srgbClr val="0070C0"/>
                    </a:solidFill>
                    <a:latin typeface="Lora" panose="02000503000000020004" pitchFamily="2" charset="0"/>
                  </a:rPr>
                  <a:t>Argon Tori </a:t>
                </a:r>
                <a:r>
                  <a:rPr lang="en-US" sz="1600" b="1" dirty="0" smtClean="0">
                    <a:latin typeface="Lora" panose="02000503000000020004" pitchFamily="2" charset="0"/>
                  </a:rPr>
                  <a:t>was obtained fine tuning by </a:t>
                </a:r>
                <a:r>
                  <a:rPr lang="en-US" sz="1600" b="1" dirty="0" smtClean="0">
                    <a:solidFill>
                      <a:srgbClr val="0000FF"/>
                    </a:solidFill>
                    <a:latin typeface="Lora" panose="02000503000000020004" pitchFamily="2" charset="0"/>
                  </a:rPr>
                  <a:t>-12.5% the maximum </a:t>
                </a:r>
                <a:r>
                  <a:rPr lang="en-US" sz="1600" b="1" dirty="0" err="1" smtClean="0">
                    <a:solidFill>
                      <a:srgbClr val="0000FF"/>
                    </a:solidFill>
                    <a:latin typeface="Lora" panose="02000503000000020004" pitchFamily="2" charset="0"/>
                  </a:rPr>
                  <a:t>Ampere•turns</a:t>
                </a:r>
                <a:r>
                  <a:rPr lang="en-US" sz="1600" b="1" dirty="0" smtClean="0">
                    <a:latin typeface="Lora" panose="02000503000000020004" pitchFamily="2" charset="0"/>
                  </a:rPr>
                  <a:t> of  </a:t>
                </a:r>
                <a:r>
                  <a:rPr lang="en-US" sz="1600" b="1">
                    <a:latin typeface="Lora" panose="02000503000000020004" pitchFamily="2" charset="0"/>
                  </a:rPr>
                  <a:t>the </a:t>
                </a:r>
                <a:r>
                  <a:rPr lang="en-US" sz="1600" b="1" smtClean="0">
                    <a:latin typeface="Lora" panose="02000503000000020004" pitchFamily="2" charset="0"/>
                  </a:rPr>
                  <a:t> </a:t>
                </a:r>
                <a:r>
                  <a:rPr lang="en-US" sz="1600" b="1" smtClean="0">
                    <a:solidFill>
                      <a:srgbClr val="00B050"/>
                    </a:solidFill>
                    <a:latin typeface="Lora" panose="02000503000000020004" pitchFamily="2" charset="0"/>
                  </a:rPr>
                  <a:t>Group-B-PFInt </a:t>
                </a:r>
                <a:r>
                  <a:rPr lang="en-US" sz="1600" b="1" smtClean="0">
                    <a:latin typeface="Lora" panose="02000503000000020004" pitchFamily="2" charset="0"/>
                  </a:rPr>
                  <a:t>power supply:</a:t>
                </a:r>
              </a:p>
              <a:p>
                <a:endParaRPr lang="en-US" sz="800" b="1" smtClean="0">
                  <a:latin typeface="Lora" panose="02000503000000020004" pitchFamily="2" charset="0"/>
                </a:endParaRPr>
              </a:p>
              <a:p>
                <a14:m>
                  <m:oMath xmlns:m="http://schemas.openxmlformats.org/officeDocument/2006/math">
                    <m:f>
                      <m:fPr>
                        <m:ctrlPr>
                          <a:rPr lang="en-US" sz="2000" b="1" i="1" smtClean="0">
                            <a:latin typeface="Cambria Math" charset="0"/>
                          </a:rPr>
                        </m:ctrlPr>
                      </m:fPr>
                      <m:num>
                        <m:r>
                          <a:rPr lang="en-US" sz="2000" b="1" i="1" smtClean="0">
                            <a:solidFill>
                              <a:srgbClr val="FF3399"/>
                            </a:solidFill>
                            <a:latin typeface="Cambria Math"/>
                          </a:rPr>
                          <m:t>𝟏</m:t>
                        </m:r>
                        <m:r>
                          <a:rPr lang="en-US" sz="2000" b="1" i="1" smtClean="0">
                            <a:solidFill>
                              <a:srgbClr val="FF3399"/>
                            </a:solidFill>
                            <a:latin typeface="Cambria Math"/>
                          </a:rPr>
                          <m:t>.</m:t>
                        </m:r>
                        <m:r>
                          <a:rPr lang="en-US" sz="2000" b="1" i="1" smtClean="0">
                            <a:solidFill>
                              <a:srgbClr val="FF3399"/>
                            </a:solidFill>
                            <a:latin typeface="Cambria Math"/>
                          </a:rPr>
                          <m:t>𝟐𝟓</m:t>
                        </m:r>
                        <m:r>
                          <a:rPr lang="en-US" sz="2000" b="1" i="1" smtClean="0">
                            <a:solidFill>
                              <a:srgbClr val="FF3399"/>
                            </a:solidFill>
                            <a:latin typeface="Cambria Math"/>
                          </a:rPr>
                          <m:t> </m:t>
                        </m:r>
                        <m:r>
                          <a:rPr lang="en-US" sz="2000" b="1" i="1" smtClean="0">
                            <a:solidFill>
                              <a:srgbClr val="FF3399"/>
                            </a:solidFill>
                            <a:latin typeface="Cambria Math"/>
                          </a:rPr>
                          <m:t>𝑩𝒗𝒆𝒓𝒕</m:t>
                        </m:r>
                      </m:num>
                      <m:den>
                        <m:r>
                          <a:rPr lang="en-US" sz="2000" b="1" i="1" smtClean="0">
                            <a:solidFill>
                              <a:srgbClr val="558ED5"/>
                            </a:solidFill>
                            <a:latin typeface="Cambria Math"/>
                          </a:rPr>
                          <m:t>𝟎</m:t>
                        </m:r>
                        <m:r>
                          <a:rPr lang="en-US" sz="2000" b="1" i="1" smtClean="0">
                            <a:solidFill>
                              <a:srgbClr val="558ED5"/>
                            </a:solidFill>
                            <a:latin typeface="Cambria Math"/>
                          </a:rPr>
                          <m:t>.</m:t>
                        </m:r>
                        <m:r>
                          <a:rPr lang="en-US" sz="2000" b="1" i="1" smtClean="0">
                            <a:solidFill>
                              <a:srgbClr val="558ED5"/>
                            </a:solidFill>
                            <a:latin typeface="Cambria Math"/>
                          </a:rPr>
                          <m:t>𝟖𝟐𝟓</m:t>
                        </m:r>
                        <m:r>
                          <a:rPr lang="en-US" sz="2000" b="1" i="1" smtClean="0">
                            <a:solidFill>
                              <a:srgbClr val="558ED5"/>
                            </a:solidFill>
                            <a:latin typeface="Cambria Math"/>
                          </a:rPr>
                          <m:t> </m:t>
                        </m:r>
                        <m:r>
                          <a:rPr lang="en-US" sz="2000" b="1" i="1" smtClean="0">
                            <a:solidFill>
                              <a:srgbClr val="558ED5"/>
                            </a:solidFill>
                            <a:latin typeface="Cambria Math"/>
                          </a:rPr>
                          <m:t>𝑩𝒗𝒆𝒓𝒕</m:t>
                        </m:r>
                      </m:den>
                    </m:f>
                  </m:oMath>
                </a14:m>
                <a:r>
                  <a:rPr lang="en-US" b="1" dirty="0" smtClean="0">
                    <a:latin typeface="Lora" panose="02000503000000020004" pitchFamily="2" charset="0"/>
                  </a:rPr>
                  <a:t> </a:t>
                </a:r>
                <a:r>
                  <a:rPr lang="en-US" b="1" smtClean="0">
                    <a:latin typeface="Lora" panose="02000503000000020004" pitchFamily="2" charset="0"/>
                  </a:rPr>
                  <a:t>=  </a:t>
                </a:r>
                <a14:m>
                  <m:oMath xmlns:m="http://schemas.openxmlformats.org/officeDocument/2006/math">
                    <m:f>
                      <m:fPr>
                        <m:ctrlPr>
                          <a:rPr lang="en-US" sz="1600" b="1" i="1" smtClean="0">
                            <a:latin typeface="Cambria Math" charset="0"/>
                          </a:rPr>
                        </m:ctrlPr>
                      </m:fPr>
                      <m:num>
                        <m:r>
                          <m:rPr>
                            <m:nor/>
                          </m:rPr>
                          <a:rPr lang="en-US" sz="1600" b="1" i="0" dirty="0" smtClean="0">
                            <a:solidFill>
                              <a:srgbClr val="FF3399"/>
                            </a:solidFill>
                            <a:latin typeface="Lora" panose="02000503000000020004" pitchFamily="2" charset="0"/>
                          </a:rPr>
                          <m:t>7</m:t>
                        </m:r>
                        <m:r>
                          <m:rPr>
                            <m:nor/>
                          </m:rPr>
                          <a:rPr lang="en-US" sz="1600" b="1" dirty="0" smtClean="0">
                            <a:solidFill>
                              <a:srgbClr val="FF3399"/>
                            </a:solidFill>
                            <a:latin typeface="Lora" panose="02000503000000020004" pitchFamily="2" charset="0"/>
                          </a:rPr>
                          <m:t> </m:t>
                        </m:r>
                        <m:r>
                          <m:rPr>
                            <m:nor/>
                          </m:rPr>
                          <a:rPr lang="en-US" sz="1600" b="1" dirty="0" smtClean="0">
                            <a:solidFill>
                              <a:srgbClr val="FF3399"/>
                            </a:solidFill>
                            <a:latin typeface="Lora" panose="02000503000000020004" pitchFamily="2" charset="0"/>
                          </a:rPr>
                          <m:t>kA</m:t>
                        </m:r>
                        <m:r>
                          <m:rPr>
                            <m:nor/>
                          </m:rPr>
                          <a:rPr lang="en-US" sz="1600" b="1" dirty="0" smtClean="0">
                            <a:solidFill>
                              <a:srgbClr val="FF3399"/>
                            </a:solidFill>
                            <a:latin typeface="Lora" panose="02000503000000020004" pitchFamily="2" charset="0"/>
                          </a:rPr>
                          <m:t> </m:t>
                        </m:r>
                        <m:r>
                          <m:rPr>
                            <m:nor/>
                          </m:rPr>
                          <a:rPr lang="en-US" sz="1600" b="1" dirty="0" smtClean="0">
                            <a:solidFill>
                              <a:srgbClr val="FF3399"/>
                            </a:solidFill>
                            <a:latin typeface="Lora" panose="02000503000000020004" pitchFamily="2" charset="0"/>
                          </a:rPr>
                          <m:t>in</m:t>
                        </m:r>
                        <m:r>
                          <m:rPr>
                            <m:nor/>
                          </m:rPr>
                          <a:rPr lang="en-US" sz="1600" b="1" dirty="0" smtClean="0">
                            <a:solidFill>
                              <a:srgbClr val="FF3399"/>
                            </a:solidFill>
                            <a:latin typeface="Lora" panose="02000503000000020004" pitchFamily="2" charset="0"/>
                          </a:rPr>
                          <m:t> </m:t>
                        </m:r>
                        <m:r>
                          <m:rPr>
                            <m:nor/>
                          </m:rPr>
                          <a:rPr lang="en-US" sz="1600" b="1" i="0" dirty="0" smtClean="0">
                            <a:solidFill>
                              <a:srgbClr val="FF3399"/>
                            </a:solidFill>
                            <a:latin typeface="Lora" panose="02000503000000020004" pitchFamily="2" charset="0"/>
                          </a:rPr>
                          <m:t>H</m:t>
                        </m:r>
                        <m:r>
                          <m:rPr>
                            <m:nor/>
                          </m:rPr>
                          <a:rPr lang="en-US" sz="1600" b="1" dirty="0" smtClean="0">
                            <a:solidFill>
                              <a:srgbClr val="FF3399"/>
                            </a:solidFill>
                            <a:latin typeface="Lora" panose="02000503000000020004" pitchFamily="2" charset="0"/>
                          </a:rPr>
                          <m:t>−</m:t>
                        </m:r>
                        <m:r>
                          <m:rPr>
                            <m:nor/>
                          </m:rPr>
                          <a:rPr lang="en-US" sz="1600" b="1" dirty="0" smtClean="0">
                            <a:solidFill>
                              <a:srgbClr val="FF3399"/>
                            </a:solidFill>
                            <a:latin typeface="Lora" panose="02000503000000020004" pitchFamily="2" charset="0"/>
                          </a:rPr>
                          <m:t>tori</m:t>
                        </m:r>
                      </m:num>
                      <m:den>
                        <m:r>
                          <m:rPr>
                            <m:nor/>
                          </m:rPr>
                          <a:rPr lang="en-US" sz="1600" b="1" dirty="0" smtClean="0">
                            <a:solidFill>
                              <a:srgbClr val="0070C0"/>
                            </a:solidFill>
                            <a:latin typeface="Lora" panose="02000503000000020004" pitchFamily="2" charset="0"/>
                          </a:rPr>
                          <m:t>5 </m:t>
                        </m:r>
                        <m:r>
                          <m:rPr>
                            <m:nor/>
                          </m:rPr>
                          <a:rPr lang="en-US" sz="1600" b="1" dirty="0" smtClean="0">
                            <a:solidFill>
                              <a:srgbClr val="0070C0"/>
                            </a:solidFill>
                            <a:latin typeface="Lora" panose="02000503000000020004" pitchFamily="2" charset="0"/>
                          </a:rPr>
                          <m:t>kA</m:t>
                        </m:r>
                        <m:r>
                          <m:rPr>
                            <m:nor/>
                          </m:rPr>
                          <a:rPr lang="en-US" sz="1600" b="1" i="0" dirty="0" smtClean="0">
                            <a:solidFill>
                              <a:srgbClr val="0070C0"/>
                            </a:solidFill>
                            <a:latin typeface="Lora" panose="02000503000000020004" pitchFamily="2" charset="0"/>
                          </a:rPr>
                          <m:t> </m:t>
                        </m:r>
                        <m:r>
                          <m:rPr>
                            <m:nor/>
                          </m:rPr>
                          <a:rPr lang="en-US" sz="1600" b="1" i="0" dirty="0" smtClean="0">
                            <a:solidFill>
                              <a:srgbClr val="0070C0"/>
                            </a:solidFill>
                            <a:latin typeface="Lora" panose="02000503000000020004" pitchFamily="2" charset="0"/>
                          </a:rPr>
                          <m:t>in</m:t>
                        </m:r>
                        <m:r>
                          <m:rPr>
                            <m:nor/>
                          </m:rPr>
                          <a:rPr lang="en-US" sz="1600" b="1" i="0" dirty="0" smtClean="0">
                            <a:solidFill>
                              <a:srgbClr val="0070C0"/>
                            </a:solidFill>
                            <a:latin typeface="Lora" panose="02000503000000020004" pitchFamily="2" charset="0"/>
                          </a:rPr>
                          <m:t> </m:t>
                        </m:r>
                        <m:r>
                          <m:rPr>
                            <m:nor/>
                          </m:rPr>
                          <a:rPr lang="en-US" sz="1600" b="1" i="0" dirty="0" smtClean="0">
                            <a:solidFill>
                              <a:srgbClr val="0070C0"/>
                            </a:solidFill>
                            <a:latin typeface="Lora" panose="02000503000000020004" pitchFamily="2" charset="0"/>
                          </a:rPr>
                          <m:t>Ar</m:t>
                        </m:r>
                        <m:r>
                          <m:rPr>
                            <m:nor/>
                          </m:rPr>
                          <a:rPr lang="en-US" sz="1600" b="1" i="0" dirty="0" smtClean="0">
                            <a:solidFill>
                              <a:srgbClr val="0070C0"/>
                            </a:solidFill>
                            <a:latin typeface="Lora" panose="02000503000000020004" pitchFamily="2" charset="0"/>
                          </a:rPr>
                          <m:t>−</m:t>
                        </m:r>
                        <m:r>
                          <m:rPr>
                            <m:nor/>
                          </m:rPr>
                          <a:rPr lang="en-US" sz="1600" b="1" i="0" dirty="0" smtClean="0">
                            <a:solidFill>
                              <a:srgbClr val="0070C0"/>
                            </a:solidFill>
                            <a:latin typeface="Lora" panose="02000503000000020004" pitchFamily="2" charset="0"/>
                          </a:rPr>
                          <m:t>tori</m:t>
                        </m:r>
                        <m:r>
                          <a:rPr lang="en-US" sz="1600" b="1" i="1" dirty="0" smtClean="0">
                            <a:solidFill>
                              <a:srgbClr val="0070C0"/>
                            </a:solidFill>
                            <a:latin typeface="Cambria Math"/>
                          </a:rPr>
                          <m:t> </m:t>
                        </m:r>
                      </m:den>
                    </m:f>
                  </m:oMath>
                </a14:m>
                <a:endParaRPr lang="en-US" sz="1600" b="1" dirty="0" smtClean="0">
                  <a:latin typeface="Lora" panose="02000503000000020004" pitchFamily="2"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24368" y="577242"/>
                <a:ext cx="4014232" cy="6280758"/>
              </a:xfrm>
              <a:prstGeom prst="rect">
                <a:avLst/>
              </a:prstGeom>
              <a:blipFill rotWithShape="1">
                <a:blip r:embed="rId4"/>
                <a:stretch>
                  <a:fillRect l="-910" t="-291"/>
                </a:stretch>
              </a:blipFill>
            </p:spPr>
            <p:txBody>
              <a:bodyPr/>
              <a:lstStyle/>
              <a:p>
                <a:r>
                  <a:rPr lang="en-US">
                    <a:noFill/>
                  </a:rPr>
                  <a:t> </a:t>
                </a:r>
              </a:p>
            </p:txBody>
          </p:sp>
        </mc:Fallback>
      </mc:AlternateContent>
      <p:sp>
        <p:nvSpPr>
          <p:cNvPr id="13" name="Rectangle 12"/>
          <p:cNvSpPr/>
          <p:nvPr/>
        </p:nvSpPr>
        <p:spPr>
          <a:xfrm>
            <a:off x="5486400" y="3440668"/>
            <a:ext cx="3070071" cy="369332"/>
          </a:xfrm>
          <a:prstGeom prst="rect">
            <a:avLst/>
          </a:prstGeom>
        </p:spPr>
        <p:txBody>
          <a:bodyPr wrap="none">
            <a:spAutoFit/>
          </a:bodyPr>
          <a:lstStyle/>
          <a:p>
            <a:r>
              <a:rPr lang="en-US" b="1" smtClean="0">
                <a:solidFill>
                  <a:srgbClr val="558ED5"/>
                </a:solidFill>
              </a:rPr>
              <a:t>PFExt: </a:t>
            </a:r>
            <a:r>
              <a:rPr lang="en-US" b="1" smtClean="0">
                <a:solidFill>
                  <a:srgbClr val="0000FF"/>
                </a:solidFill>
              </a:rPr>
              <a:t>-4 </a:t>
            </a:r>
            <a:r>
              <a:rPr lang="en-US" b="1" dirty="0">
                <a:solidFill>
                  <a:srgbClr val="0000FF"/>
                </a:solidFill>
              </a:rPr>
              <a:t>turns•1 kA </a:t>
            </a:r>
            <a:r>
              <a:rPr lang="en-US" b="1" dirty="0" err="1">
                <a:solidFill>
                  <a:srgbClr val="0000FF"/>
                </a:solidFill>
              </a:rPr>
              <a:t>SuperCap</a:t>
            </a:r>
            <a:endParaRPr lang="en-US" b="1" dirty="0">
              <a:solidFill>
                <a:srgbClr val="0000FF"/>
              </a:solidFill>
            </a:endParaRPr>
          </a:p>
        </p:txBody>
      </p:sp>
      <p:sp>
        <p:nvSpPr>
          <p:cNvPr id="14" name="Rectangle 13"/>
          <p:cNvSpPr/>
          <p:nvPr/>
        </p:nvSpPr>
        <p:spPr>
          <a:xfrm>
            <a:off x="4114800" y="3745468"/>
            <a:ext cx="4838850" cy="369332"/>
          </a:xfrm>
          <a:prstGeom prst="rect">
            <a:avLst/>
          </a:prstGeom>
        </p:spPr>
        <p:txBody>
          <a:bodyPr wrap="square">
            <a:spAutoFit/>
          </a:bodyPr>
          <a:lstStyle/>
          <a:p>
            <a:r>
              <a:rPr lang="en-US" b="1" err="1">
                <a:solidFill>
                  <a:srgbClr val="558ED5"/>
                </a:solidFill>
              </a:rPr>
              <a:t>downEquator</a:t>
            </a:r>
            <a:r>
              <a:rPr lang="en-US" b="1">
                <a:solidFill>
                  <a:srgbClr val="558ED5"/>
                </a:solidFill>
              </a:rPr>
              <a:t> </a:t>
            </a:r>
            <a:r>
              <a:rPr lang="en-US" b="1" smtClean="0">
                <a:solidFill>
                  <a:srgbClr val="558ED5"/>
                </a:solidFill>
              </a:rPr>
              <a:t> PFExt: </a:t>
            </a:r>
            <a:r>
              <a:rPr lang="en-US" b="1" smtClean="0">
                <a:solidFill>
                  <a:srgbClr val="0000FF"/>
                </a:solidFill>
              </a:rPr>
              <a:t>-4 </a:t>
            </a:r>
            <a:r>
              <a:rPr lang="en-US" b="1" dirty="0">
                <a:solidFill>
                  <a:srgbClr val="0000FF"/>
                </a:solidFill>
              </a:rPr>
              <a:t>turns•1 kA </a:t>
            </a:r>
            <a:r>
              <a:rPr lang="en-US" b="1" dirty="0" err="1">
                <a:solidFill>
                  <a:srgbClr val="0000FF"/>
                </a:solidFill>
              </a:rPr>
              <a:t>SuperCap</a:t>
            </a:r>
            <a:endParaRPr lang="en-US" b="1" dirty="0">
              <a:solidFill>
                <a:srgbClr val="0000FF"/>
              </a:solidFill>
            </a:endParaRPr>
          </a:p>
        </p:txBody>
      </p:sp>
      <p:pic>
        <p:nvPicPr>
          <p:cNvPr id="15" name="Picture 14" descr="SuperCapacitor.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 y="2406042"/>
            <a:ext cx="3320192" cy="2701135"/>
          </a:xfrm>
          <a:prstGeom prst="rect">
            <a:avLst/>
          </a:prstGeom>
        </p:spPr>
      </p:pic>
      <p:sp>
        <p:nvSpPr>
          <p:cNvPr id="36" name="TextBox 12"/>
          <p:cNvSpPr txBox="1">
            <a:spLocks noChangeArrowheads="1"/>
          </p:cNvSpPr>
          <p:nvPr/>
        </p:nvSpPr>
        <p:spPr bwMode="auto">
          <a:xfrm>
            <a:off x="0" y="37275"/>
            <a:ext cx="9144000" cy="523220"/>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The SuperCapacitor power supply allowed for H-tori</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Tree>
    <p:extLst>
      <p:ext uri="{BB962C8B-B14F-4D97-AF65-F5344CB8AC3E}">
        <p14:creationId xmlns:p14="http://schemas.microsoft.com/office/powerpoint/2010/main" val="42829056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extLst>
              <a:ext uri="{28A0092B-C50C-407E-A947-70E740481C1C}">
                <a14:useLocalDpi xmlns:a14="http://schemas.microsoft.com/office/drawing/2010/main" val="0"/>
              </a:ext>
            </a:extLst>
          </a:blip>
          <a:stretch>
            <a:fillRect/>
          </a:stretch>
        </p:blipFill>
        <p:spPr>
          <a:xfrm>
            <a:off x="3773507" y="657999"/>
            <a:ext cx="5105400" cy="2285351"/>
          </a:xfrm>
          <a:prstGeom prst="rect">
            <a:avLst/>
          </a:prstGeom>
        </p:spPr>
      </p:pic>
      <p:pic>
        <p:nvPicPr>
          <p:cNvPr id="3" name="Picture 2"/>
          <p:cNvPicPr/>
          <p:nvPr/>
        </p:nvPicPr>
        <p:blipFill>
          <a:blip r:embed="rId4" cstate="print">
            <a:extLst>
              <a:ext uri="{28A0092B-C50C-407E-A947-70E740481C1C}">
                <a14:useLocalDpi xmlns:a14="http://schemas.microsoft.com/office/drawing/2010/main" val="0"/>
              </a:ext>
            </a:extLst>
          </a:blip>
          <a:stretch>
            <a:fillRect/>
          </a:stretch>
        </p:blipFill>
        <p:spPr>
          <a:xfrm>
            <a:off x="315488" y="3886200"/>
            <a:ext cx="8599912" cy="2819400"/>
          </a:xfrm>
          <a:prstGeom prst="rect">
            <a:avLst/>
          </a:prstGeom>
        </p:spPr>
      </p:pic>
      <p:sp>
        <p:nvSpPr>
          <p:cNvPr id="4" name="TextBox 3"/>
          <p:cNvSpPr txBox="1"/>
          <p:nvPr/>
        </p:nvSpPr>
        <p:spPr>
          <a:xfrm>
            <a:off x="2978096" y="662855"/>
            <a:ext cx="795411" cy="338554"/>
          </a:xfrm>
          <a:prstGeom prst="rect">
            <a:avLst/>
          </a:prstGeom>
          <a:noFill/>
        </p:spPr>
        <p:txBody>
          <a:bodyPr wrap="none" rtlCol="0">
            <a:spAutoFit/>
          </a:bodyPr>
          <a:lstStyle/>
          <a:p>
            <a:r>
              <a:rPr lang="en-US" sz="1600" b="1">
                <a:latin typeface="Lora" panose="02000503000000020004" pitchFamily="2" charset="0"/>
              </a:rPr>
              <a:t>#1202</a:t>
            </a:r>
          </a:p>
        </p:txBody>
      </p:sp>
      <p:sp>
        <p:nvSpPr>
          <p:cNvPr id="5" name="Rectangle 4"/>
          <p:cNvSpPr/>
          <p:nvPr/>
        </p:nvSpPr>
        <p:spPr>
          <a:xfrm>
            <a:off x="771346" y="3810000"/>
            <a:ext cx="7487563" cy="338554"/>
          </a:xfrm>
          <a:prstGeom prst="rect">
            <a:avLst/>
          </a:prstGeom>
        </p:spPr>
        <p:txBody>
          <a:bodyPr wrap="none">
            <a:spAutoFit/>
          </a:bodyPr>
          <a:lstStyle/>
          <a:p>
            <a:r>
              <a:rPr lang="en-US" sz="1600" b="1">
                <a:solidFill>
                  <a:schemeClr val="bg1"/>
                </a:solidFill>
                <a:latin typeface="Lora" panose="02000503000000020004" pitchFamily="2" charset="0"/>
              </a:rPr>
              <a:t>#</a:t>
            </a:r>
            <a:r>
              <a:rPr lang="en-US" sz="1600" b="1" smtClean="0">
                <a:solidFill>
                  <a:schemeClr val="bg1"/>
                </a:solidFill>
                <a:latin typeface="Lora" panose="02000503000000020004" pitchFamily="2" charset="0"/>
              </a:rPr>
              <a:t>1224 </a:t>
            </a:r>
            <a:r>
              <a:rPr lang="en-US" sz="1400" b="1" smtClean="0">
                <a:solidFill>
                  <a:schemeClr val="bg1"/>
                </a:solidFill>
                <a:latin typeface="Lora" panose="02000503000000020004" pitchFamily="2" charset="0"/>
              </a:rPr>
              <a:t>				       		         </a:t>
            </a:r>
            <a:r>
              <a:rPr lang="en-US" sz="1400" b="1" smtClean="0">
                <a:solidFill>
                  <a:srgbClr val="FF00B5"/>
                </a:solidFill>
                <a:latin typeface="Lora" panose="02000503000000020004" pitchFamily="2" charset="0"/>
              </a:rPr>
              <a:t>10 </a:t>
            </a:r>
            <a:r>
              <a:rPr lang="en-US" sz="1400" b="1">
                <a:solidFill>
                  <a:srgbClr val="FF00B5"/>
                </a:solidFill>
                <a:latin typeface="Lora" panose="02000503000000020004" pitchFamily="2" charset="0"/>
              </a:rPr>
              <a:t>kA Hydrogen</a:t>
            </a:r>
            <a:r>
              <a:rPr lang="en-US" sz="1400" b="1" smtClean="0">
                <a:solidFill>
                  <a:schemeClr val="bg1"/>
                </a:solidFill>
                <a:latin typeface="Lora" panose="02000503000000020004" pitchFamily="2" charset="0"/>
              </a:rPr>
              <a:t> </a:t>
            </a:r>
            <a:endParaRPr lang="en-US" sz="1400" b="1">
              <a:solidFill>
                <a:schemeClr val="bg1"/>
              </a:solidFill>
              <a:latin typeface="Lora" panose="02000503000000020004" pitchFamily="2" charset="0"/>
            </a:endParaRPr>
          </a:p>
        </p:txBody>
      </p:sp>
      <p:sp>
        <p:nvSpPr>
          <p:cNvPr id="6" name="Rectangle 5"/>
          <p:cNvSpPr/>
          <p:nvPr/>
        </p:nvSpPr>
        <p:spPr>
          <a:xfrm>
            <a:off x="771346" y="5257800"/>
            <a:ext cx="8261813" cy="338554"/>
          </a:xfrm>
          <a:prstGeom prst="rect">
            <a:avLst/>
          </a:prstGeom>
        </p:spPr>
        <p:txBody>
          <a:bodyPr wrap="none">
            <a:spAutoFit/>
          </a:bodyPr>
          <a:lstStyle/>
          <a:p>
            <a:r>
              <a:rPr lang="en-US" sz="1600" b="1">
                <a:solidFill>
                  <a:schemeClr val="bg1"/>
                </a:solidFill>
                <a:latin typeface="Lora" panose="02000503000000020004" pitchFamily="2" charset="0"/>
              </a:rPr>
              <a:t>#</a:t>
            </a:r>
            <a:r>
              <a:rPr lang="en-US" sz="1600" b="1" smtClean="0">
                <a:solidFill>
                  <a:schemeClr val="bg1"/>
                </a:solidFill>
                <a:latin typeface="Lora" panose="02000503000000020004" pitchFamily="2" charset="0"/>
              </a:rPr>
              <a:t>1219</a:t>
            </a:r>
            <a:r>
              <a:rPr lang="en-US" sz="1400" b="1" smtClean="0">
                <a:solidFill>
                  <a:schemeClr val="bg1"/>
                </a:solidFill>
                <a:latin typeface="Lora" panose="02000503000000020004" pitchFamily="2" charset="0"/>
              </a:rPr>
              <a:t>				              		        </a:t>
            </a:r>
            <a:r>
              <a:rPr lang="en-US" sz="1400" b="1" smtClean="0">
                <a:solidFill>
                  <a:srgbClr val="FF0000"/>
                </a:solidFill>
                <a:latin typeface="Lora" panose="02000503000000020004" pitchFamily="2" charset="0"/>
              </a:rPr>
              <a:t>10 </a:t>
            </a:r>
            <a:r>
              <a:rPr lang="en-US" sz="1400" b="1">
                <a:solidFill>
                  <a:srgbClr val="FF0000"/>
                </a:solidFill>
                <a:latin typeface="Lora" panose="02000503000000020004" pitchFamily="2" charset="0"/>
              </a:rPr>
              <a:t>kA Hydrogen, H</a:t>
            </a:r>
            <a:r>
              <a:rPr lang="el-GR" sz="1400" b="1">
                <a:solidFill>
                  <a:srgbClr val="FF0000"/>
                </a:solidFill>
                <a:latin typeface="Lora" panose="02000503000000020004" pitchFamily="2" charset="0"/>
              </a:rPr>
              <a:t>α</a:t>
            </a:r>
            <a:r>
              <a:rPr lang="en-US" sz="1400" b="1">
                <a:solidFill>
                  <a:srgbClr val="FF0000"/>
                </a:solidFill>
                <a:latin typeface="Lora" panose="02000503000000020004" pitchFamily="2" charset="0"/>
              </a:rPr>
              <a:t> </a:t>
            </a:r>
            <a:r>
              <a:rPr lang="en-US" sz="1400" b="1" smtClean="0">
                <a:solidFill>
                  <a:srgbClr val="FF0000"/>
                </a:solidFill>
                <a:latin typeface="Lora" panose="02000503000000020004" pitchFamily="2" charset="0"/>
              </a:rPr>
              <a:t>filter</a:t>
            </a:r>
            <a:endParaRPr lang="en-US" sz="1400" b="1">
              <a:solidFill>
                <a:srgbClr val="FF0000"/>
              </a:solidFill>
              <a:latin typeface="Lora" panose="02000503000000020004" pitchFamily="2" charset="0"/>
            </a:endParaRPr>
          </a:p>
        </p:txBody>
      </p:sp>
      <p:sp>
        <p:nvSpPr>
          <p:cNvPr id="7" name="Rectangle 6"/>
          <p:cNvSpPr/>
          <p:nvPr/>
        </p:nvSpPr>
        <p:spPr>
          <a:xfrm>
            <a:off x="326571" y="2993648"/>
            <a:ext cx="8578141" cy="892552"/>
          </a:xfrm>
          <a:prstGeom prst="rect">
            <a:avLst/>
          </a:prstGeom>
        </p:spPr>
        <p:txBody>
          <a:bodyPr wrap="square">
            <a:spAutoFit/>
          </a:bodyPr>
          <a:lstStyle/>
          <a:p>
            <a:pPr algn="r"/>
            <a:r>
              <a:rPr lang="en-US" sz="2000" b="1" smtClean="0">
                <a:latin typeface="Lora" panose="02000503000000020004" pitchFamily="2" charset="0"/>
              </a:rPr>
              <a:t>Hydrogen-tori most </a:t>
            </a:r>
            <a:r>
              <a:rPr lang="en-US" sz="2000" b="1">
                <a:latin typeface="Lora" panose="02000503000000020004" pitchFamily="2" charset="0"/>
              </a:rPr>
              <a:t>evident shortly </a:t>
            </a:r>
            <a:r>
              <a:rPr lang="en-US" sz="2000" b="1">
                <a:solidFill>
                  <a:srgbClr val="FF33CC"/>
                </a:solidFill>
                <a:latin typeface="Lora" panose="02000503000000020004" pitchFamily="2" charset="0"/>
              </a:rPr>
              <a:t>after the </a:t>
            </a:r>
            <a:r>
              <a:rPr lang="en-US" sz="2000" b="1" smtClean="0">
                <a:solidFill>
                  <a:srgbClr val="FF33CC"/>
                </a:solidFill>
                <a:latin typeface="Lora" panose="02000503000000020004" pitchFamily="2" charset="0"/>
              </a:rPr>
              <a:t>plasma break-down</a:t>
            </a:r>
          </a:p>
          <a:p>
            <a:pPr algn="r"/>
            <a:endParaRPr lang="en-US" sz="1200" b="1" smtClean="0">
              <a:solidFill>
                <a:srgbClr val="FF33CC"/>
              </a:solidFill>
              <a:latin typeface="Lora" panose="02000503000000020004" pitchFamily="2" charset="0"/>
            </a:endParaRPr>
          </a:p>
          <a:p>
            <a:r>
              <a:rPr lang="en-US" sz="2000" b="1" smtClean="0">
                <a:solidFill>
                  <a:srgbClr val="FF33CC"/>
                </a:solidFill>
                <a:latin typeface="Lora" panose="02000503000000020004" pitchFamily="2" charset="0"/>
              </a:rPr>
              <a:t>or </a:t>
            </a:r>
            <a:r>
              <a:rPr lang="en-US" sz="2000" b="1">
                <a:solidFill>
                  <a:srgbClr val="FF33CC"/>
                </a:solidFill>
                <a:latin typeface="Lora" panose="02000503000000020004" pitchFamily="2" charset="0"/>
              </a:rPr>
              <a:t>during its ramp-down </a:t>
            </a:r>
          </a:p>
        </p:txBody>
      </p:sp>
      <p:sp>
        <p:nvSpPr>
          <p:cNvPr id="8" name="Rectangle 7"/>
          <p:cNvSpPr/>
          <p:nvPr/>
        </p:nvSpPr>
        <p:spPr>
          <a:xfrm>
            <a:off x="0" y="28583"/>
            <a:ext cx="2699072" cy="523220"/>
          </a:xfrm>
          <a:prstGeom prst="rect">
            <a:avLst/>
          </a:prstGeom>
        </p:spPr>
        <p:txBody>
          <a:bodyPr wrap="non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Hydrogen </a:t>
            </a:r>
            <a:r>
              <a:rPr lang="en-US" sz="2800" b="1">
                <a:solidFill>
                  <a:srgbClr val="FF0000"/>
                </a:solidFill>
                <a:effectLst>
                  <a:outerShdw blurRad="50800" dist="38100" dir="2700000" algn="tl" rotWithShape="0">
                    <a:srgbClr val="000000">
                      <a:alpha val="43000"/>
                    </a:srgbClr>
                  </a:outerShdw>
                </a:effectLst>
                <a:latin typeface="Lora" panose="02000503000000020004" pitchFamily="2" charset="0"/>
              </a:rPr>
              <a:t>tori </a:t>
            </a:r>
            <a:endParaRPr lang="en-US" sz="2800"/>
          </a:p>
        </p:txBody>
      </p:sp>
      <p:sp>
        <p:nvSpPr>
          <p:cNvPr id="9" name="TextBox 8"/>
          <p:cNvSpPr txBox="1"/>
          <p:nvPr/>
        </p:nvSpPr>
        <p:spPr>
          <a:xfrm>
            <a:off x="3352800" y="5178623"/>
            <a:ext cx="2133533" cy="307777"/>
          </a:xfrm>
          <a:prstGeom prst="rect">
            <a:avLst/>
          </a:prstGeom>
          <a:noFill/>
        </p:spPr>
        <p:txBody>
          <a:bodyPr wrap="none" rtlCol="0">
            <a:spAutoFit/>
          </a:bodyPr>
          <a:lstStyle/>
          <a:p>
            <a:r>
              <a:rPr lang="en-US" sz="1400" b="1" dirty="0" smtClean="0">
                <a:solidFill>
                  <a:schemeClr val="bg1"/>
                </a:solidFill>
                <a:latin typeface="Lora" panose="02000503000000020004" pitchFamily="2" charset="0"/>
              </a:rPr>
              <a:t>Switching off in </a:t>
            </a:r>
            <a:r>
              <a:rPr lang="en-US" sz="1400" b="1" dirty="0" smtClean="0">
                <a:solidFill>
                  <a:schemeClr val="bg1"/>
                </a:solidFill>
                <a:latin typeface="Lora" panose="02000503000000020004" pitchFamily="2" charset="0"/>
                <a:cs typeface="Times New Roman"/>
              </a:rPr>
              <a:t>~</a:t>
            </a:r>
            <a:r>
              <a:rPr lang="en-US" sz="1400" b="1" dirty="0" smtClean="0">
                <a:solidFill>
                  <a:schemeClr val="bg1"/>
                </a:solidFill>
                <a:latin typeface="Lora" panose="02000503000000020004" pitchFamily="2" charset="0"/>
              </a:rPr>
              <a:t> 3 </a:t>
            </a:r>
            <a:r>
              <a:rPr lang="en-US" sz="1400" b="1" dirty="0" err="1" smtClean="0">
                <a:solidFill>
                  <a:schemeClr val="bg1"/>
                </a:solidFill>
                <a:latin typeface="Lora" panose="02000503000000020004" pitchFamily="2" charset="0"/>
              </a:rPr>
              <a:t>ms</a:t>
            </a:r>
            <a:endParaRPr lang="en-US" sz="1400" b="1" dirty="0">
              <a:solidFill>
                <a:schemeClr val="bg1"/>
              </a:solidFill>
              <a:latin typeface="Lora" panose="02000503000000020004" pitchFamily="2" charset="0"/>
            </a:endParaRPr>
          </a:p>
        </p:txBody>
      </p:sp>
      <p:cxnSp>
        <p:nvCxnSpPr>
          <p:cNvPr id="10" name="Straight Arrow Connector 9"/>
          <p:cNvCxnSpPr/>
          <p:nvPr/>
        </p:nvCxnSpPr>
        <p:spPr>
          <a:xfrm>
            <a:off x="5529173" y="5315687"/>
            <a:ext cx="3386227" cy="17495"/>
          </a:xfrm>
          <a:prstGeom prst="straightConnector1">
            <a:avLst/>
          </a:prstGeom>
          <a:ln>
            <a:solidFill>
              <a:srgbClr val="FFFFFF"/>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H="1">
            <a:off x="304800" y="5306315"/>
            <a:ext cx="2965641" cy="17054"/>
          </a:xfrm>
          <a:prstGeom prst="straightConnector1">
            <a:avLst/>
          </a:prstGeom>
          <a:ln>
            <a:solidFill>
              <a:schemeClr val="bg1"/>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732000" y="284946"/>
            <a:ext cx="5381666" cy="338554"/>
          </a:xfrm>
          <a:prstGeom prst="rect">
            <a:avLst/>
          </a:prstGeom>
          <a:noFill/>
        </p:spPr>
        <p:txBody>
          <a:bodyPr wrap="none" rtlCol="0">
            <a:spAutoFit/>
          </a:bodyPr>
          <a:lstStyle/>
          <a:p>
            <a:r>
              <a:rPr lang="en-US" sz="1600" b="1" smtClean="0">
                <a:latin typeface="Lora" panose="02000503000000020004" pitchFamily="2" charset="0"/>
              </a:rPr>
              <a:t>5 ms after break-down, I</a:t>
            </a:r>
            <a:r>
              <a:rPr lang="en-US" sz="1600" b="1" baseline="-25000" smtClean="0">
                <a:latin typeface="Lora" panose="02000503000000020004" pitchFamily="2" charset="0"/>
              </a:rPr>
              <a:t>e</a:t>
            </a:r>
            <a:r>
              <a:rPr lang="en-US" sz="1600" b="1" smtClean="0">
                <a:latin typeface="Lora" panose="02000503000000020004" pitchFamily="2" charset="0"/>
              </a:rPr>
              <a:t> </a:t>
            </a:r>
            <a:r>
              <a:rPr lang="en-US" sz="1600" b="1">
                <a:latin typeface="Lora" panose="02000503000000020004" pitchFamily="2" charset="0"/>
              </a:rPr>
              <a:t>reaches </a:t>
            </a:r>
            <a:r>
              <a:rPr lang="en-US" sz="1600" b="1" smtClean="0">
                <a:latin typeface="Lora" panose="02000503000000020004" pitchFamily="2" charset="0"/>
              </a:rPr>
              <a:t>flat-top in </a:t>
            </a:r>
            <a:r>
              <a:rPr lang="en-US" sz="1600" b="1">
                <a:latin typeface="Lora" panose="02000503000000020004" pitchFamily="2" charset="0"/>
              </a:rPr>
              <a:t>~6 msec</a:t>
            </a:r>
          </a:p>
        </p:txBody>
      </p:sp>
      <mc:AlternateContent xmlns:mc="http://schemas.openxmlformats.org/markup-compatibility/2006" xmlns:a14="http://schemas.microsoft.com/office/drawing/2010/main">
        <mc:Choice Requires="a14">
          <p:sp>
            <p:nvSpPr>
              <p:cNvPr id="21" name="TextBox 20"/>
              <p:cNvSpPr txBox="1"/>
              <p:nvPr/>
            </p:nvSpPr>
            <p:spPr>
              <a:xfrm>
                <a:off x="2819400" y="2441481"/>
                <a:ext cx="954107" cy="50186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1400" b="1" i="1" smtClean="0">
                              <a:latin typeface="Cambria Math" charset="0"/>
                            </a:rPr>
                          </m:ctrlPr>
                        </m:fPr>
                        <m:num>
                          <m:r>
                            <a:rPr lang="en-US" sz="1400" b="1" i="1" smtClean="0">
                              <a:latin typeface="Cambria Math"/>
                            </a:rPr>
                            <m:t>𝟏</m:t>
                          </m:r>
                          <m:r>
                            <a:rPr lang="en-US" sz="1400" b="1" i="1" smtClean="0">
                              <a:latin typeface="Cambria Math"/>
                            </a:rPr>
                            <m:t> </m:t>
                          </m:r>
                          <m:r>
                            <a:rPr lang="en-US" sz="1400" b="1" i="1" smtClean="0">
                              <a:latin typeface="Cambria Math"/>
                            </a:rPr>
                            <m:t>𝒇𝒓𝒂𝒎𝒆</m:t>
                          </m:r>
                        </m:num>
                        <m:den>
                          <m:r>
                            <a:rPr lang="en-US" sz="1400" b="1" i="1" smtClean="0">
                              <a:latin typeface="Cambria Math"/>
                            </a:rPr>
                            <m:t>𝒎𝒔</m:t>
                          </m:r>
                        </m:den>
                      </m:f>
                    </m:oMath>
                  </m:oMathPara>
                </a14:m>
                <a:endParaRPr lang="en-US" sz="1400" b="1" smtClean="0">
                  <a:latin typeface="Lora" panose="02000503000000020004" pitchFamily="2"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2819400" y="2441481"/>
                <a:ext cx="954107" cy="501869"/>
              </a:xfrm>
              <a:prstGeom prst="rect">
                <a:avLst/>
              </a:prstGeom>
              <a:blipFill rotWithShape="1">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863421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bwMode="auto">
          <a:xfrm>
            <a:off x="1066800" y="685800"/>
            <a:ext cx="6699067" cy="4495800"/>
          </a:xfrm>
          <a:prstGeom prst="rect">
            <a:avLst/>
          </a:prstGeom>
          <a:noFill/>
          <a:ln>
            <a:noFill/>
          </a:ln>
        </p:spPr>
      </p:pic>
      <p:sp>
        <p:nvSpPr>
          <p:cNvPr id="3" name="Rectangle 2"/>
          <p:cNvSpPr/>
          <p:nvPr/>
        </p:nvSpPr>
        <p:spPr>
          <a:xfrm>
            <a:off x="1066800" y="5193939"/>
            <a:ext cx="6551986" cy="307777"/>
          </a:xfrm>
          <a:prstGeom prst="rect">
            <a:avLst/>
          </a:prstGeom>
        </p:spPr>
        <p:txBody>
          <a:bodyPr wrap="none">
            <a:spAutoFit/>
          </a:bodyPr>
          <a:lstStyle/>
          <a:p>
            <a:r>
              <a:rPr lang="en-US" sz="1400" b="1">
                <a:latin typeface="Lora" panose="02000503000000020004" pitchFamily="2" charset="0"/>
              </a:rPr>
              <a:t>#</a:t>
            </a:r>
            <a:r>
              <a:rPr lang="en-US" sz="1400" b="1" smtClean="0">
                <a:latin typeface="Lora" panose="02000503000000020004" pitchFamily="2" charset="0"/>
              </a:rPr>
              <a:t>1219, </a:t>
            </a:r>
            <a:r>
              <a:rPr lang="en-US" sz="1400" b="1">
                <a:solidFill>
                  <a:srgbClr val="FF0000"/>
                </a:solidFill>
                <a:latin typeface="Lora" panose="02000503000000020004" pitchFamily="2" charset="0"/>
              </a:rPr>
              <a:t>10 kA Hydrogen, H</a:t>
            </a:r>
            <a:r>
              <a:rPr lang="el-GR" sz="1400" b="1">
                <a:solidFill>
                  <a:srgbClr val="FF0000"/>
                </a:solidFill>
                <a:latin typeface="Lora" panose="02000503000000020004" pitchFamily="2" charset="0"/>
              </a:rPr>
              <a:t>α</a:t>
            </a:r>
            <a:r>
              <a:rPr lang="en-US" sz="1400" b="1">
                <a:solidFill>
                  <a:srgbClr val="FF0000"/>
                </a:solidFill>
                <a:latin typeface="Lora" panose="02000503000000020004" pitchFamily="2" charset="0"/>
              </a:rPr>
              <a:t> </a:t>
            </a:r>
            <a:r>
              <a:rPr lang="en-US" sz="1400" b="1" smtClean="0">
                <a:solidFill>
                  <a:srgbClr val="FF0000"/>
                </a:solidFill>
                <a:latin typeface="Lora" panose="02000503000000020004" pitchFamily="2" charset="0"/>
              </a:rPr>
              <a:t>filter, </a:t>
            </a:r>
            <a:r>
              <a:rPr lang="en-US" sz="1400" b="1" smtClean="0">
                <a:solidFill>
                  <a:schemeClr val="accent5">
                    <a:lumMod val="75000"/>
                  </a:schemeClr>
                </a:solidFill>
                <a:latin typeface="Lora" panose="02000503000000020004" pitchFamily="2" charset="0"/>
              </a:rPr>
              <a:t>but </a:t>
            </a:r>
            <a:r>
              <a:rPr lang="en-US" sz="1400" b="1">
                <a:solidFill>
                  <a:schemeClr val="accent5">
                    <a:lumMod val="75000"/>
                  </a:schemeClr>
                </a:solidFill>
                <a:latin typeface="Lora" panose="02000503000000020004" pitchFamily="2" charset="0"/>
              </a:rPr>
              <a:t>shown by cold-warm color involution</a:t>
            </a:r>
          </a:p>
        </p:txBody>
      </p:sp>
      <mc:AlternateContent xmlns:mc="http://schemas.openxmlformats.org/markup-compatibility/2006" xmlns:a14="http://schemas.microsoft.com/office/drawing/2010/main">
        <mc:Choice Requires="a14">
          <p:sp>
            <p:nvSpPr>
              <p:cNvPr id="4" name="TextBox 3"/>
              <p:cNvSpPr txBox="1"/>
              <p:nvPr/>
            </p:nvSpPr>
            <p:spPr>
              <a:xfrm>
                <a:off x="794657" y="5562600"/>
                <a:ext cx="7997921" cy="1133772"/>
              </a:xfrm>
              <a:prstGeom prst="rect">
                <a:avLst/>
              </a:prstGeom>
              <a:noFill/>
            </p:spPr>
            <p:txBody>
              <a:bodyPr wrap="square" rtlCol="0">
                <a:spAutoFit/>
              </a:bodyPr>
              <a:lstStyle/>
              <a:p>
                <a:r>
                  <a:rPr lang="en-US" b="1" smtClean="0"/>
                  <a:t>The </a:t>
                </a:r>
                <a:r>
                  <a:rPr lang="en-US" b="1"/>
                  <a:t>confined </a:t>
                </a:r>
                <a:r>
                  <a:rPr lang="en-US" b="1" smtClean="0"/>
                  <a:t>toroidal current </a:t>
                </a:r>
                <a:r>
                  <a:rPr lang="en-US" b="1"/>
                  <a:t>flowing inside the torus </a:t>
                </a:r>
                <a:r>
                  <a:rPr lang="en-US" b="1" smtClean="0"/>
                  <a:t>persistence longer than </a:t>
                </a:r>
              </a:p>
              <a:p>
                <a:r>
                  <a:rPr lang="en-US" b="1" smtClean="0"/>
                  <a:t>the </a:t>
                </a:r>
                <a:r>
                  <a:rPr lang="en-US" b="1"/>
                  <a:t>current flowing between electrodes: </a:t>
                </a:r>
                <a:r>
                  <a:rPr lang="en-US" b="1" smtClean="0"/>
                  <a:t>the </a:t>
                </a:r>
                <a:r>
                  <a:rPr lang="en-US" b="1"/>
                  <a:t>torus </a:t>
                </a:r>
                <a:r>
                  <a:rPr lang="en-US" b="1" smtClean="0"/>
                  <a:t>in the last ms is </a:t>
                </a:r>
                <a:r>
                  <a:rPr lang="en-US" b="1"/>
                  <a:t>kink </a:t>
                </a:r>
                <a:r>
                  <a:rPr lang="en-US" b="1" smtClean="0"/>
                  <a:t>unstable: </a:t>
                </a:r>
                <a14:m>
                  <m:oMath xmlns:m="http://schemas.openxmlformats.org/officeDocument/2006/math">
                    <m:f>
                      <m:fPr>
                        <m:ctrlPr>
                          <a:rPr lang="en-US" b="1" i="1" smtClean="0">
                            <a:latin typeface="Cambria Math" charset="0"/>
                          </a:rPr>
                        </m:ctrlPr>
                      </m:fPr>
                      <m:num>
                        <m:r>
                          <m:rPr>
                            <m:nor/>
                          </m:rPr>
                          <a:rPr lang="en-US" b="1"/>
                          <m:t>torus</m:t>
                        </m:r>
                        <m:r>
                          <m:rPr>
                            <m:nor/>
                          </m:rPr>
                          <a:rPr lang="en-US" b="1"/>
                          <m:t> </m:t>
                        </m:r>
                        <m:r>
                          <m:rPr>
                            <m:nor/>
                          </m:rPr>
                          <a:rPr lang="en-US" b="1"/>
                          <m:t>poloidal</m:t>
                        </m:r>
                        <m:r>
                          <m:rPr>
                            <m:nor/>
                          </m:rPr>
                          <a:rPr lang="en-US" b="1"/>
                          <m:t> </m:t>
                        </m:r>
                        <m:r>
                          <m:rPr>
                            <m:nor/>
                          </m:rPr>
                          <a:rPr lang="en-US" b="1"/>
                          <m:t>field</m:t>
                        </m:r>
                      </m:num>
                      <m:den>
                        <m:r>
                          <m:rPr>
                            <m:nor/>
                          </m:rPr>
                          <a:rPr lang="en-US" b="1"/>
                          <m:t>torus</m:t>
                        </m:r>
                        <m:r>
                          <m:rPr>
                            <m:nor/>
                          </m:rPr>
                          <a:rPr lang="en-US" b="1"/>
                          <m:t> </m:t>
                        </m:r>
                        <m:r>
                          <m:rPr>
                            <m:nor/>
                          </m:rPr>
                          <a:rPr lang="en-US" b="1"/>
                          <m:t>toroidal</m:t>
                        </m:r>
                        <m:r>
                          <m:rPr>
                            <m:nor/>
                          </m:rPr>
                          <a:rPr lang="en-US" b="1"/>
                          <m:t> </m:t>
                        </m:r>
                        <m:r>
                          <m:rPr>
                            <m:nor/>
                          </m:rPr>
                          <a:rPr lang="en-US" b="1"/>
                          <m:t>field</m:t>
                        </m:r>
                      </m:den>
                    </m:f>
                  </m:oMath>
                </a14:m>
                <a:r>
                  <a:rPr lang="en-US" b="1" smtClean="0"/>
                  <a:t>  =  </a:t>
                </a:r>
                <a14:m>
                  <m:oMath xmlns:m="http://schemas.openxmlformats.org/officeDocument/2006/math">
                    <m:f>
                      <m:fPr>
                        <m:ctrlPr>
                          <a:rPr lang="en-US" b="1" i="1" smtClean="0">
                            <a:latin typeface="Cambria Math" charset="0"/>
                          </a:rPr>
                        </m:ctrlPr>
                      </m:fPr>
                      <m:num>
                        <m:r>
                          <m:rPr>
                            <m:nor/>
                          </m:rPr>
                          <a:rPr lang="en-US" b="1"/>
                          <m:t>toroidal</m:t>
                        </m:r>
                        <m:r>
                          <m:rPr>
                            <m:nor/>
                          </m:rPr>
                          <a:rPr lang="en-US" b="1"/>
                          <m:t> </m:t>
                        </m:r>
                        <m:r>
                          <m:rPr>
                            <m:nor/>
                          </m:rPr>
                          <a:rPr lang="en-US" b="1"/>
                          <m:t>confined</m:t>
                        </m:r>
                        <m:r>
                          <m:rPr>
                            <m:nor/>
                          </m:rPr>
                          <a:rPr lang="en-US" b="1"/>
                          <m:t> </m:t>
                        </m:r>
                        <m:r>
                          <m:rPr>
                            <m:nor/>
                          </m:rPr>
                          <a:rPr lang="en-US" b="1"/>
                          <m:t>current</m:t>
                        </m:r>
                      </m:num>
                      <m:den>
                        <m:r>
                          <m:rPr>
                            <m:nor/>
                          </m:rPr>
                          <a:rPr lang="en-US" b="1"/>
                          <m:t>Plasma</m:t>
                        </m:r>
                        <m:r>
                          <m:rPr>
                            <m:nor/>
                          </m:rPr>
                          <a:rPr lang="en-US" b="1"/>
                          <m:t>−</m:t>
                        </m:r>
                        <m:r>
                          <m:rPr>
                            <m:nor/>
                          </m:rPr>
                          <a:rPr lang="en-US" b="1"/>
                          <m:t>Centerpost</m:t>
                        </m:r>
                        <m:r>
                          <m:rPr>
                            <m:nor/>
                          </m:rPr>
                          <a:rPr lang="en-US" b="1"/>
                          <m:t> </m:t>
                        </m:r>
                        <m:r>
                          <m:rPr>
                            <m:nor/>
                          </m:rPr>
                          <a:rPr lang="en-US" b="1"/>
                          <m:t>current</m:t>
                        </m:r>
                      </m:den>
                    </m:f>
                  </m:oMath>
                </a14:m>
                <a:r>
                  <a:rPr lang="en-US" b="1" smtClean="0"/>
                  <a:t>  becomes </a:t>
                </a:r>
                <a:r>
                  <a:rPr lang="en-US" b="1"/>
                  <a:t>too large</a:t>
                </a:r>
              </a:p>
            </p:txBody>
          </p:sp>
        </mc:Choice>
        <mc:Fallback xmlns="">
          <p:sp>
            <p:nvSpPr>
              <p:cNvPr id="4" name="TextBox 3"/>
              <p:cNvSpPr txBox="1">
                <a:spLocks noRot="1" noChangeAspect="1" noMove="1" noResize="1" noEditPoints="1" noAdjustHandles="1" noChangeArrowheads="1" noChangeShapeType="1" noTextEdit="1"/>
              </p:cNvSpPr>
              <p:nvPr/>
            </p:nvSpPr>
            <p:spPr>
              <a:xfrm>
                <a:off x="794657" y="5562600"/>
                <a:ext cx="7997921" cy="1133772"/>
              </a:xfrm>
              <a:prstGeom prst="rect">
                <a:avLst/>
              </a:prstGeom>
              <a:blipFill rotWithShape="1">
                <a:blip r:embed="rId3"/>
                <a:stretch>
                  <a:fillRect l="-610" t="-2703"/>
                </a:stretch>
              </a:blipFill>
            </p:spPr>
            <p:txBody>
              <a:bodyPr/>
              <a:lstStyle/>
              <a:p>
                <a:r>
                  <a:rPr lang="en-US">
                    <a:noFill/>
                  </a:rPr>
                  <a:t> </a:t>
                </a:r>
              </a:p>
            </p:txBody>
          </p:sp>
        </mc:Fallback>
      </mc:AlternateContent>
      <p:sp>
        <p:nvSpPr>
          <p:cNvPr id="5" name="TextBox 12"/>
          <p:cNvSpPr txBox="1">
            <a:spLocks noChangeArrowheads="1"/>
          </p:cNvSpPr>
          <p:nvPr/>
        </p:nvSpPr>
        <p:spPr bwMode="auto">
          <a:xfrm>
            <a:off x="143565" y="37275"/>
            <a:ext cx="5038035" cy="523220"/>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Toroidal </a:t>
            </a:r>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current </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is confined </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Tree>
    <p:extLst>
      <p:ext uri="{BB962C8B-B14F-4D97-AF65-F5344CB8AC3E}">
        <p14:creationId xmlns:p14="http://schemas.microsoft.com/office/powerpoint/2010/main" val="1859389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304800" y="1375600"/>
            <a:ext cx="2133600" cy="3818255"/>
          </a:xfrm>
          <a:prstGeom prst="rect">
            <a:avLst/>
          </a:prstGeo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3360849" y="1231455"/>
            <a:ext cx="2247979" cy="4054609"/>
          </a:xfrm>
          <a:prstGeom prst="rect">
            <a:avLst/>
          </a:prstGeom>
        </p:spPr>
      </p:pic>
      <p:pic>
        <p:nvPicPr>
          <p:cNvPr id="4" name="Picture 3"/>
          <p:cNvPicPr/>
          <p:nvPr/>
        </p:nvPicPr>
        <p:blipFill>
          <a:blip r:embed="rId4" cstate="print">
            <a:extLst>
              <a:ext uri="{28A0092B-C50C-407E-A947-70E740481C1C}">
                <a14:useLocalDpi xmlns:a14="http://schemas.microsoft.com/office/drawing/2010/main" val="0"/>
              </a:ext>
            </a:extLst>
          </a:blip>
          <a:stretch>
            <a:fillRect/>
          </a:stretch>
        </p:blipFill>
        <p:spPr>
          <a:xfrm>
            <a:off x="6553200" y="1261302"/>
            <a:ext cx="2209800" cy="4033229"/>
          </a:xfrm>
          <a:prstGeom prst="rect">
            <a:avLst/>
          </a:prstGeom>
        </p:spPr>
      </p:pic>
      <p:sp>
        <p:nvSpPr>
          <p:cNvPr id="7" name="TextBox 6"/>
          <p:cNvSpPr txBox="1"/>
          <p:nvPr/>
        </p:nvSpPr>
        <p:spPr>
          <a:xfrm>
            <a:off x="304800" y="4431855"/>
            <a:ext cx="720069" cy="307777"/>
          </a:xfrm>
          <a:prstGeom prst="rect">
            <a:avLst/>
          </a:prstGeom>
          <a:noFill/>
        </p:spPr>
        <p:txBody>
          <a:bodyPr wrap="none" rtlCol="0">
            <a:spAutoFit/>
          </a:bodyPr>
          <a:lstStyle/>
          <a:p>
            <a:r>
              <a:rPr lang="en-US" sz="1400" b="1">
                <a:solidFill>
                  <a:schemeClr val="bg1"/>
                </a:solidFill>
                <a:latin typeface="Lora" panose="02000503000000020004" pitchFamily="2" charset="0"/>
              </a:rPr>
              <a:t>#1202</a:t>
            </a:r>
          </a:p>
        </p:txBody>
      </p:sp>
      <p:sp>
        <p:nvSpPr>
          <p:cNvPr id="9" name="Rectangle 8"/>
          <p:cNvSpPr/>
          <p:nvPr/>
        </p:nvSpPr>
        <p:spPr>
          <a:xfrm>
            <a:off x="457200" y="533400"/>
            <a:ext cx="8229600" cy="646331"/>
          </a:xfrm>
          <a:prstGeom prst="rect">
            <a:avLst/>
          </a:prstGeom>
        </p:spPr>
        <p:txBody>
          <a:bodyPr wrap="square">
            <a:spAutoFit/>
          </a:bodyPr>
          <a:lstStyle/>
          <a:p>
            <a:r>
              <a:rPr lang="en-US" b="1">
                <a:latin typeface="Lora" panose="02000503000000020004" pitchFamily="2" charset="0"/>
              </a:rPr>
              <a:t>Tori are limited by a magnetic separatrix with 2 conical divertor fans. </a:t>
            </a:r>
          </a:p>
          <a:p>
            <a:r>
              <a:rPr lang="en-US" b="1">
                <a:latin typeface="Lora" panose="02000503000000020004" pitchFamily="2" charset="0"/>
              </a:rPr>
              <a:t>In Argon Hydrogen the lower (cathodic) divertor fan divertor is dominant </a:t>
            </a:r>
          </a:p>
        </p:txBody>
      </p:sp>
      <p:sp>
        <p:nvSpPr>
          <p:cNvPr id="10" name="TextBox 9"/>
          <p:cNvSpPr txBox="1"/>
          <p:nvPr/>
        </p:nvSpPr>
        <p:spPr>
          <a:xfrm>
            <a:off x="3276600" y="4434832"/>
            <a:ext cx="726481" cy="307777"/>
          </a:xfrm>
          <a:prstGeom prst="rect">
            <a:avLst/>
          </a:prstGeom>
          <a:noFill/>
        </p:spPr>
        <p:txBody>
          <a:bodyPr wrap="none" rtlCol="0">
            <a:spAutoFit/>
          </a:bodyPr>
          <a:lstStyle/>
          <a:p>
            <a:r>
              <a:rPr lang="en-US" sz="1400" b="1" smtClean="0">
                <a:solidFill>
                  <a:schemeClr val="bg1"/>
                </a:solidFill>
                <a:latin typeface="Lora" panose="02000503000000020004" pitchFamily="2" charset="0"/>
              </a:rPr>
              <a:t>#1280</a:t>
            </a:r>
            <a:endParaRPr lang="en-US" sz="1400" b="1">
              <a:solidFill>
                <a:schemeClr val="bg1"/>
              </a:solidFill>
              <a:latin typeface="Lora" panose="02000503000000020004" pitchFamily="2" charset="0"/>
            </a:endParaRPr>
          </a:p>
        </p:txBody>
      </p:sp>
      <p:sp>
        <p:nvSpPr>
          <p:cNvPr id="11" name="TextBox 10"/>
          <p:cNvSpPr txBox="1"/>
          <p:nvPr/>
        </p:nvSpPr>
        <p:spPr>
          <a:xfrm>
            <a:off x="6553200" y="4434832"/>
            <a:ext cx="726481" cy="307777"/>
          </a:xfrm>
          <a:prstGeom prst="rect">
            <a:avLst/>
          </a:prstGeom>
          <a:noFill/>
        </p:spPr>
        <p:txBody>
          <a:bodyPr wrap="none" rtlCol="0">
            <a:spAutoFit/>
          </a:bodyPr>
          <a:lstStyle/>
          <a:p>
            <a:r>
              <a:rPr lang="en-US" sz="1400" b="1" smtClean="0">
                <a:solidFill>
                  <a:schemeClr val="bg1"/>
                </a:solidFill>
                <a:latin typeface="Lora" panose="02000503000000020004" pitchFamily="2" charset="0"/>
              </a:rPr>
              <a:t>#1280</a:t>
            </a:r>
            <a:endParaRPr lang="en-US" sz="1400" b="1">
              <a:solidFill>
                <a:schemeClr val="bg1"/>
              </a:solidFill>
              <a:latin typeface="Lora" panose="02000503000000020004" pitchFamily="2" charset="0"/>
            </a:endParaRPr>
          </a:p>
        </p:txBody>
      </p:sp>
      <p:sp>
        <p:nvSpPr>
          <p:cNvPr id="12" name="TextBox 11"/>
          <p:cNvSpPr txBox="1"/>
          <p:nvPr/>
        </p:nvSpPr>
        <p:spPr>
          <a:xfrm>
            <a:off x="0" y="5286064"/>
            <a:ext cx="2759602" cy="830997"/>
          </a:xfrm>
          <a:prstGeom prst="rect">
            <a:avLst/>
          </a:prstGeom>
          <a:noFill/>
        </p:spPr>
        <p:txBody>
          <a:bodyPr wrap="none" rtlCol="0">
            <a:spAutoFit/>
          </a:bodyPr>
          <a:lstStyle/>
          <a:p>
            <a:pPr algn="ctr"/>
            <a:r>
              <a:rPr lang="en-US" sz="1600" b="1">
                <a:latin typeface="Lora" panose="02000503000000020004" pitchFamily="2" charset="0"/>
              </a:rPr>
              <a:t>lower divertor </a:t>
            </a:r>
            <a:r>
              <a:rPr lang="en-US" sz="1600" b="1" smtClean="0">
                <a:latin typeface="Lora" panose="02000503000000020004" pitchFamily="2" charset="0"/>
              </a:rPr>
              <a:t>with lower </a:t>
            </a:r>
          </a:p>
          <a:p>
            <a:pPr algn="ctr"/>
            <a:r>
              <a:rPr lang="en-US" sz="1600" b="1" smtClean="0">
                <a:latin typeface="Lora" panose="02000503000000020004" pitchFamily="2" charset="0"/>
              </a:rPr>
              <a:t>polycarbonate diaphragm</a:t>
            </a:r>
          </a:p>
          <a:p>
            <a:pPr algn="ctr"/>
            <a:r>
              <a:rPr lang="en-US" sz="1600" b="1" smtClean="0">
                <a:latin typeface="Lora" panose="02000503000000020004" pitchFamily="2" charset="0"/>
              </a:rPr>
              <a:t>(April 2018)</a:t>
            </a:r>
            <a:endParaRPr lang="en-US" sz="1600" b="1">
              <a:latin typeface="Lora" panose="02000503000000020004" pitchFamily="2" charset="0"/>
            </a:endParaRPr>
          </a:p>
        </p:txBody>
      </p:sp>
      <p:sp>
        <p:nvSpPr>
          <p:cNvPr id="13" name="TextBox 12"/>
          <p:cNvSpPr txBox="1"/>
          <p:nvPr/>
        </p:nvSpPr>
        <p:spPr>
          <a:xfrm>
            <a:off x="3124200" y="5296950"/>
            <a:ext cx="2759602" cy="830997"/>
          </a:xfrm>
          <a:prstGeom prst="rect">
            <a:avLst/>
          </a:prstGeom>
          <a:noFill/>
        </p:spPr>
        <p:txBody>
          <a:bodyPr wrap="none" rtlCol="0">
            <a:spAutoFit/>
          </a:bodyPr>
          <a:lstStyle/>
          <a:p>
            <a:pPr algn="ctr"/>
            <a:r>
              <a:rPr lang="en-US" sz="1600" b="1">
                <a:latin typeface="Lora" panose="02000503000000020004" pitchFamily="2" charset="0"/>
              </a:rPr>
              <a:t>lower divertor </a:t>
            </a:r>
            <a:r>
              <a:rPr lang="en-US" sz="1600" b="1" smtClean="0">
                <a:latin typeface="Lora" panose="02000503000000020004" pitchFamily="2" charset="0"/>
              </a:rPr>
              <a:t>with lower </a:t>
            </a:r>
          </a:p>
          <a:p>
            <a:pPr algn="ctr"/>
            <a:r>
              <a:rPr lang="en-US" sz="1600" b="1" smtClean="0">
                <a:latin typeface="Lora" panose="02000503000000020004" pitchFamily="2" charset="0"/>
              </a:rPr>
              <a:t>AISI304 divertor plate</a:t>
            </a:r>
          </a:p>
          <a:p>
            <a:pPr algn="ctr"/>
            <a:r>
              <a:rPr lang="en-US" sz="1600" b="1" smtClean="0">
                <a:latin typeface="Lora" panose="02000503000000020004" pitchFamily="2" charset="0"/>
              </a:rPr>
              <a:t>(July </a:t>
            </a:r>
            <a:r>
              <a:rPr lang="en-US" sz="1600" b="1">
                <a:latin typeface="Lora" panose="02000503000000020004" pitchFamily="2" charset="0"/>
              </a:rPr>
              <a:t>2018</a:t>
            </a:r>
            <a:r>
              <a:rPr lang="en-US" sz="1600" b="1" smtClean="0">
                <a:latin typeface="Lora" panose="02000503000000020004" pitchFamily="2" charset="0"/>
              </a:rPr>
              <a:t>)</a:t>
            </a:r>
            <a:endParaRPr lang="en-US" sz="1600" b="1">
              <a:latin typeface="Lora" panose="02000503000000020004" pitchFamily="2" charset="0"/>
            </a:endParaRPr>
          </a:p>
        </p:txBody>
      </p:sp>
      <p:sp>
        <p:nvSpPr>
          <p:cNvPr id="14" name="TextBox 13"/>
          <p:cNvSpPr txBox="1"/>
          <p:nvPr/>
        </p:nvSpPr>
        <p:spPr>
          <a:xfrm>
            <a:off x="5924721" y="5248870"/>
            <a:ext cx="3219279" cy="830997"/>
          </a:xfrm>
          <a:prstGeom prst="rect">
            <a:avLst/>
          </a:prstGeom>
          <a:noFill/>
        </p:spPr>
        <p:txBody>
          <a:bodyPr wrap="none" rtlCol="0">
            <a:spAutoFit/>
          </a:bodyPr>
          <a:lstStyle/>
          <a:p>
            <a:pPr algn="r"/>
            <a:r>
              <a:rPr lang="en-US" sz="1600" b="1">
                <a:latin typeface="Lora" panose="02000503000000020004" pitchFamily="2" charset="0"/>
              </a:rPr>
              <a:t>fitting the distance  </a:t>
            </a:r>
            <a:r>
              <a:rPr lang="en-US" sz="1600" b="1" smtClean="0">
                <a:latin typeface="Lora" panose="02000503000000020004" pitchFamily="2" charset="0"/>
              </a:rPr>
              <a:t>between </a:t>
            </a:r>
          </a:p>
          <a:p>
            <a:pPr algn="r"/>
            <a:r>
              <a:rPr lang="en-US" sz="1600" b="1" smtClean="0">
                <a:latin typeface="Lora" panose="02000503000000020004" pitchFamily="2" charset="0"/>
              </a:rPr>
              <a:t>the </a:t>
            </a:r>
            <a:r>
              <a:rPr lang="en-US" sz="1600" b="1">
                <a:latin typeface="Lora" panose="02000503000000020004" pitchFamily="2" charset="0"/>
              </a:rPr>
              <a:t>2 </a:t>
            </a:r>
            <a:r>
              <a:rPr lang="en-US" sz="1600" b="1" smtClean="0">
                <a:latin typeface="Lora" panose="02000503000000020004" pitchFamily="2" charset="0"/>
              </a:rPr>
              <a:t>X-points of </a:t>
            </a:r>
            <a:r>
              <a:rPr lang="en-US" sz="1600" b="1">
                <a:latin typeface="Lora" panose="02000503000000020004" pitchFamily="2" charset="0"/>
              </a:rPr>
              <a:t>the divertor: </a:t>
            </a:r>
          </a:p>
          <a:p>
            <a:pPr algn="r"/>
            <a:r>
              <a:rPr lang="en-US" sz="1600" b="1" smtClean="0">
                <a:latin typeface="Lora" panose="02000503000000020004" pitchFamily="2" charset="0"/>
              </a:rPr>
              <a:t>I</a:t>
            </a:r>
            <a:r>
              <a:rPr lang="en-US" sz="1600" b="1" baseline="-25000" smtClean="0">
                <a:latin typeface="Lora" panose="02000503000000020004" pitchFamily="2" charset="0"/>
              </a:rPr>
              <a:t>ST</a:t>
            </a:r>
            <a:r>
              <a:rPr lang="en-US" sz="1600" b="1" smtClean="0">
                <a:latin typeface="Lora" panose="02000503000000020004" pitchFamily="2" charset="0"/>
              </a:rPr>
              <a:t>=7 </a:t>
            </a:r>
            <a:r>
              <a:rPr lang="en-US" sz="1600" b="1">
                <a:latin typeface="Lora" panose="02000503000000020004" pitchFamily="2" charset="0"/>
              </a:rPr>
              <a:t>kA in the </a:t>
            </a:r>
            <a:r>
              <a:rPr lang="en-US" sz="1600" b="1" smtClean="0">
                <a:latin typeface="Lora" panose="02000503000000020004" pitchFamily="2" charset="0"/>
              </a:rPr>
              <a:t>Hydrogen-torus</a:t>
            </a:r>
            <a:endParaRPr lang="en-US" sz="1600" b="1">
              <a:latin typeface="Lora" panose="02000503000000020004" pitchFamily="2" charset="0"/>
            </a:endParaRPr>
          </a:p>
        </p:txBody>
      </p:sp>
      <p:sp>
        <p:nvSpPr>
          <p:cNvPr id="15" name="TextBox 12"/>
          <p:cNvSpPr txBox="1">
            <a:spLocks noChangeArrowheads="1"/>
          </p:cNvSpPr>
          <p:nvPr/>
        </p:nvSpPr>
        <p:spPr bwMode="auto">
          <a:xfrm>
            <a:off x="143564" y="37275"/>
            <a:ext cx="8771835" cy="523220"/>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The dominance of the lower (cathode) divertor fan</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
        <p:nvSpPr>
          <p:cNvPr id="16" name="TextBox 15"/>
          <p:cNvSpPr txBox="1"/>
          <p:nvPr/>
        </p:nvSpPr>
        <p:spPr>
          <a:xfrm>
            <a:off x="143563" y="6197025"/>
            <a:ext cx="8924237" cy="584775"/>
          </a:xfrm>
          <a:prstGeom prst="rect">
            <a:avLst/>
          </a:prstGeom>
          <a:noFill/>
        </p:spPr>
        <p:txBody>
          <a:bodyPr wrap="square" rtlCol="0">
            <a:spAutoFit/>
          </a:bodyPr>
          <a:lstStyle/>
          <a:p>
            <a:pPr algn="ctr"/>
            <a:r>
              <a:rPr lang="en-US" sz="1600" i="1" smtClean="0">
                <a:latin typeface="Lora" panose="02000503000000020004" pitchFamily="2" charset="0"/>
              </a:rPr>
              <a:t>spurious </a:t>
            </a:r>
            <a:r>
              <a:rPr lang="en-US" sz="1600" i="1">
                <a:latin typeface="Lora" panose="02000503000000020004" pitchFamily="2" charset="0"/>
              </a:rPr>
              <a:t>plasma current </a:t>
            </a:r>
            <a:r>
              <a:rPr lang="en-US" sz="1600" i="1" smtClean="0">
                <a:latin typeface="Lora" panose="02000503000000020004" pitchFamily="2" charset="0"/>
              </a:rPr>
              <a:t>path: lower divertor -&gt; plate -&gt; cathode by </a:t>
            </a:r>
            <a:r>
              <a:rPr lang="en-US" sz="1600" i="1">
                <a:latin typeface="Lora" panose="02000503000000020004" pitchFamily="2" charset="0"/>
              </a:rPr>
              <a:t>local </a:t>
            </a:r>
            <a:r>
              <a:rPr lang="en-US" sz="1600" i="1" smtClean="0">
                <a:latin typeface="Lora" panose="02000503000000020004" pitchFamily="2" charset="0"/>
              </a:rPr>
              <a:t>sparks on PF2 coil all </a:t>
            </a:r>
            <a:r>
              <a:rPr lang="en-US" sz="1600" i="1">
                <a:latin typeface="Lora" panose="02000503000000020004" pitchFamily="2" charset="0"/>
              </a:rPr>
              <a:t>open spaces between the PF2 and the PF3 </a:t>
            </a:r>
            <a:r>
              <a:rPr lang="en-US" sz="1600" i="1" smtClean="0">
                <a:latin typeface="Lora" panose="02000503000000020004" pitchFamily="2" charset="0"/>
              </a:rPr>
              <a:t>coils will be closed</a:t>
            </a:r>
            <a:endParaRPr lang="en-US" i="1"/>
          </a:p>
        </p:txBody>
      </p:sp>
    </p:spTree>
    <p:extLst>
      <p:ext uri="{BB962C8B-B14F-4D97-AF65-F5344CB8AC3E}">
        <p14:creationId xmlns:p14="http://schemas.microsoft.com/office/powerpoint/2010/main" val="30300884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4" cstate="print">
            <a:extLst>
              <a:ext uri="{28A0092B-C50C-407E-A947-70E740481C1C}">
                <a14:useLocalDpi xmlns:a14="http://schemas.microsoft.com/office/drawing/2010/main" val="0"/>
              </a:ext>
            </a:extLst>
          </a:blip>
          <a:stretch>
            <a:fillRect/>
          </a:stretch>
        </p:blipFill>
        <p:spPr>
          <a:xfrm>
            <a:off x="304800" y="899652"/>
            <a:ext cx="5105400" cy="3062748"/>
          </a:xfrm>
          <a:prstGeom prst="rect">
            <a:avLst/>
          </a:prstGeom>
        </p:spPr>
      </p:pic>
      <p:sp>
        <p:nvSpPr>
          <p:cNvPr id="4" name="Rectangle 3"/>
          <p:cNvSpPr/>
          <p:nvPr/>
        </p:nvSpPr>
        <p:spPr>
          <a:xfrm>
            <a:off x="2362200" y="606623"/>
            <a:ext cx="3113160" cy="307777"/>
          </a:xfrm>
          <a:prstGeom prst="rect">
            <a:avLst/>
          </a:prstGeom>
        </p:spPr>
        <p:txBody>
          <a:bodyPr wrap="none">
            <a:spAutoFit/>
          </a:bodyPr>
          <a:lstStyle/>
          <a:p>
            <a:r>
              <a:rPr lang="en-US" sz="1400" b="1">
                <a:latin typeface="Lora" panose="02000503000000020004" pitchFamily="2" charset="0"/>
              </a:rPr>
              <a:t>#</a:t>
            </a:r>
            <a:r>
              <a:rPr lang="en-US" sz="1400" b="1" smtClean="0">
                <a:latin typeface="Lora" panose="02000503000000020004" pitchFamily="2" charset="0"/>
              </a:rPr>
              <a:t>1280 with AISI340 divertor plate</a:t>
            </a:r>
            <a:endParaRPr lang="en-US" sz="1400" b="1">
              <a:latin typeface="Lora" panose="02000503000000020004" pitchFamily="2" charset="0"/>
            </a:endParaRPr>
          </a:p>
        </p:txBody>
      </p:sp>
      <p:pic>
        <p:nvPicPr>
          <p:cNvPr id="3" name="Shot1280Overall_New.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638800" y="749273"/>
            <a:ext cx="3352800" cy="6032527"/>
          </a:xfrm>
          <a:prstGeom prst="rect">
            <a:avLst/>
          </a:prstGeom>
        </p:spPr>
      </p:pic>
      <p:sp>
        <p:nvSpPr>
          <p:cNvPr id="5" name="TextBox 4"/>
          <p:cNvSpPr txBox="1"/>
          <p:nvPr/>
        </p:nvSpPr>
        <p:spPr>
          <a:xfrm>
            <a:off x="85217" y="4012049"/>
            <a:ext cx="5324983" cy="1169551"/>
          </a:xfrm>
          <a:prstGeom prst="rect">
            <a:avLst/>
          </a:prstGeom>
          <a:noFill/>
        </p:spPr>
        <p:txBody>
          <a:bodyPr wrap="none" rtlCol="0">
            <a:spAutoFit/>
          </a:bodyPr>
          <a:lstStyle/>
          <a:p>
            <a:pPr algn="r"/>
            <a:r>
              <a:rPr lang="en-US">
                <a:latin typeface="Lora" panose="02000503000000020004" pitchFamily="2" charset="0"/>
              </a:rPr>
              <a:t>break-down ~ </a:t>
            </a:r>
            <a:r>
              <a:rPr lang="en-US" smtClean="0">
                <a:latin typeface="Lora" panose="02000503000000020004" pitchFamily="2" charset="0"/>
              </a:rPr>
              <a:t>360V </a:t>
            </a:r>
            <a:r>
              <a:rPr lang="en-US">
                <a:latin typeface="Lora" panose="02000503000000020004" pitchFamily="2" charset="0"/>
              </a:rPr>
              <a:t>with torus </a:t>
            </a:r>
            <a:r>
              <a:rPr lang="en-US" sz="1600" i="1" smtClean="0">
                <a:latin typeface="Lora" panose="02000503000000020004" pitchFamily="2" charset="0"/>
              </a:rPr>
              <a:t>(320 </a:t>
            </a:r>
            <a:r>
              <a:rPr lang="en-US" sz="1600" i="1">
                <a:latin typeface="Lora" panose="02000503000000020004" pitchFamily="2" charset="0"/>
              </a:rPr>
              <a:t>without)</a:t>
            </a:r>
            <a:endParaRPr lang="en-US" sz="1600" b="1" i="1">
              <a:latin typeface="Lora" panose="02000503000000020004" pitchFamily="2" charset="0"/>
            </a:endParaRPr>
          </a:p>
          <a:p>
            <a:pPr algn="r"/>
            <a:r>
              <a:rPr lang="en-US">
                <a:latin typeface="Lora" panose="02000503000000020004" pitchFamily="2" charset="0"/>
              </a:rPr>
              <a:t>increases up to </a:t>
            </a:r>
            <a:r>
              <a:rPr lang="en-US" smtClean="0">
                <a:latin typeface="Lora" panose="02000503000000020004" pitchFamily="2" charset="0"/>
              </a:rPr>
              <a:t>~ 250 </a:t>
            </a:r>
            <a:r>
              <a:rPr lang="en-US">
                <a:latin typeface="Lora" panose="02000503000000020004" pitchFamily="2" charset="0"/>
              </a:rPr>
              <a:t>V at 10 kA </a:t>
            </a:r>
            <a:r>
              <a:rPr lang="en-US" sz="1600" i="1">
                <a:latin typeface="Lora" panose="02000503000000020004" pitchFamily="2" charset="0"/>
              </a:rPr>
              <a:t>(</a:t>
            </a:r>
            <a:r>
              <a:rPr lang="en-US" sz="1600" i="1" smtClean="0">
                <a:latin typeface="Lora" panose="02000503000000020004" pitchFamily="2" charset="0"/>
              </a:rPr>
              <a:t>220 </a:t>
            </a:r>
            <a:r>
              <a:rPr lang="en-US" sz="1600" i="1">
                <a:latin typeface="Lora" panose="02000503000000020004" pitchFamily="2" charset="0"/>
              </a:rPr>
              <a:t>without</a:t>
            </a:r>
            <a:r>
              <a:rPr lang="en-US" sz="1600" i="1" smtClean="0">
                <a:latin typeface="Lora" panose="02000503000000020004" pitchFamily="2" charset="0"/>
              </a:rPr>
              <a:t>)</a:t>
            </a:r>
          </a:p>
          <a:p>
            <a:pPr algn="r"/>
            <a:r>
              <a:rPr lang="en-US" b="1" i="1" smtClean="0">
                <a:solidFill>
                  <a:srgbClr val="E729AD"/>
                </a:solidFill>
                <a:latin typeface="Lora" panose="02000503000000020004" pitchFamily="2" charset="0"/>
              </a:rPr>
              <a:t>Hydrogen </a:t>
            </a:r>
            <a:r>
              <a:rPr lang="en-US" b="1" i="1">
                <a:solidFill>
                  <a:srgbClr val="E729AD"/>
                </a:solidFill>
                <a:latin typeface="Lora" panose="02000503000000020004" pitchFamily="2" charset="0"/>
              </a:rPr>
              <a:t>tori have been sustained up to </a:t>
            </a:r>
            <a:r>
              <a:rPr lang="en-US" b="1" i="1" smtClean="0">
                <a:solidFill>
                  <a:srgbClr val="E729AD"/>
                </a:solidFill>
                <a:latin typeface="Lora" panose="02000503000000020004" pitchFamily="2" charset="0"/>
              </a:rPr>
              <a:t>0.25 sec</a:t>
            </a:r>
          </a:p>
          <a:p>
            <a:pPr algn="r"/>
            <a:r>
              <a:rPr lang="en-US" sz="1400" i="1" smtClean="0">
                <a:latin typeface="Lora" panose="02000503000000020004" pitchFamily="2" charset="0"/>
              </a:rPr>
              <a:t>(to avoid damages due to </a:t>
            </a:r>
            <a:r>
              <a:rPr lang="en-US" sz="1400" i="1">
                <a:latin typeface="Lora" panose="02000503000000020004" pitchFamily="2" charset="0"/>
              </a:rPr>
              <a:t>spurious </a:t>
            </a:r>
            <a:r>
              <a:rPr lang="en-US" sz="1400" i="1" smtClean="0">
                <a:latin typeface="Lora" panose="02000503000000020004" pitchFamily="2" charset="0"/>
              </a:rPr>
              <a:t>plasma current)</a:t>
            </a:r>
            <a:endParaRPr lang="en-US" sz="1400" b="1" i="1">
              <a:solidFill>
                <a:srgbClr val="E729AD"/>
              </a:solidFill>
              <a:latin typeface="Lora" panose="02000503000000020004" pitchFamily="2" charset="0"/>
            </a:endParaRPr>
          </a:p>
        </p:txBody>
      </p:sp>
      <p:sp>
        <p:nvSpPr>
          <p:cNvPr id="6" name="TextBox 12"/>
          <p:cNvSpPr txBox="1">
            <a:spLocks noChangeArrowheads="1"/>
          </p:cNvSpPr>
          <p:nvPr/>
        </p:nvSpPr>
        <p:spPr bwMode="auto">
          <a:xfrm>
            <a:off x="76200" y="37275"/>
            <a:ext cx="8991600" cy="523220"/>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Torus persists till anode-cathode voltage is applied</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
        <p:nvSpPr>
          <p:cNvPr id="7" name="Rectangle 6"/>
          <p:cNvSpPr/>
          <p:nvPr/>
        </p:nvSpPr>
        <p:spPr>
          <a:xfrm>
            <a:off x="67183" y="5486400"/>
            <a:ext cx="3285617" cy="1138773"/>
          </a:xfrm>
          <a:prstGeom prst="rect">
            <a:avLst/>
          </a:prstGeom>
        </p:spPr>
        <p:txBody>
          <a:bodyPr wrap="square">
            <a:spAutoFit/>
          </a:bodyPr>
          <a:lstStyle/>
          <a:p>
            <a:pPr algn="r"/>
            <a:r>
              <a:rPr lang="en-US" sz="1600" b="1" smtClean="0">
                <a:latin typeface="Lora" panose="02000503000000020004" pitchFamily="2" charset="0"/>
              </a:rPr>
              <a:t>Slim tori </a:t>
            </a:r>
            <a:r>
              <a:rPr lang="en-US" sz="1600" b="1" smtClean="0">
                <a:solidFill>
                  <a:srgbClr val="FF0000"/>
                </a:solidFill>
                <a:latin typeface="Lora" panose="02000503000000020004" pitchFamily="2" charset="0"/>
              </a:rPr>
              <a:t>aspect-ratio A=R/a~7</a:t>
            </a:r>
          </a:p>
          <a:p>
            <a:pPr algn="r"/>
            <a:r>
              <a:rPr lang="en-US" sz="1600" b="1" smtClean="0">
                <a:latin typeface="Lora" panose="02000503000000020004" pitchFamily="2" charset="0"/>
              </a:rPr>
              <a:t> &amp; </a:t>
            </a:r>
            <a:r>
              <a:rPr lang="en-US" sz="1600" b="1" smtClean="0">
                <a:solidFill>
                  <a:srgbClr val="FF0000"/>
                </a:solidFill>
                <a:latin typeface="Lora" panose="02000503000000020004" pitchFamily="2" charset="0"/>
              </a:rPr>
              <a:t>elongation b/a=κ~3.5</a:t>
            </a:r>
          </a:p>
          <a:p>
            <a:pPr algn="r"/>
            <a:endParaRPr lang="en-US" sz="400" b="1" smtClean="0">
              <a:latin typeface="Lora" panose="02000503000000020004" pitchFamily="2" charset="0"/>
            </a:endParaRPr>
          </a:p>
          <a:p>
            <a:pPr algn="r"/>
            <a:r>
              <a:rPr lang="en-US" sz="1600" b="1" smtClean="0">
                <a:latin typeface="Lora" panose="02000503000000020004" pitchFamily="2" charset="0"/>
              </a:rPr>
              <a:t>…</a:t>
            </a:r>
            <a:r>
              <a:rPr lang="en-US" sz="1600" b="1" smtClean="0">
                <a:solidFill>
                  <a:srgbClr val="FF0000"/>
                </a:solidFill>
                <a:latin typeface="Lora" panose="02000503000000020004" pitchFamily="2" charset="0"/>
              </a:rPr>
              <a:t>in </a:t>
            </a:r>
            <a:r>
              <a:rPr lang="en-US" sz="1600" b="1">
                <a:solidFill>
                  <a:srgbClr val="FF0000"/>
                </a:solidFill>
                <a:latin typeface="Lora" panose="02000503000000020004" pitchFamily="2" charset="0"/>
              </a:rPr>
              <a:t>a Tokamak could </a:t>
            </a:r>
            <a:r>
              <a:rPr lang="en-US" sz="1600" b="1" smtClean="0">
                <a:solidFill>
                  <a:srgbClr val="FF0000"/>
                </a:solidFill>
                <a:latin typeface="Lora" panose="02000503000000020004" pitchFamily="2" charset="0"/>
              </a:rPr>
              <a:t>not </a:t>
            </a:r>
          </a:p>
          <a:p>
            <a:pPr algn="r"/>
            <a:r>
              <a:rPr lang="en-US" sz="1600" b="1" smtClean="0">
                <a:solidFill>
                  <a:srgbClr val="FF0000"/>
                </a:solidFill>
                <a:latin typeface="Lora" panose="02000503000000020004" pitchFamily="2" charset="0"/>
              </a:rPr>
              <a:t>even be </a:t>
            </a:r>
            <a:r>
              <a:rPr lang="en-US" sz="1600" b="1">
                <a:solidFill>
                  <a:srgbClr val="FF0000"/>
                </a:solidFill>
                <a:latin typeface="Lora" panose="02000503000000020004" pitchFamily="2" charset="0"/>
              </a:rPr>
              <a:t>produced </a:t>
            </a:r>
            <a:r>
              <a:rPr lang="en-US" sz="1600" b="1" smtClean="0">
                <a:solidFill>
                  <a:srgbClr val="FF0000"/>
                </a:solidFill>
                <a:latin typeface="Lora" panose="02000503000000020004" pitchFamily="2" charset="0"/>
              </a:rPr>
              <a:t>&amp; </a:t>
            </a:r>
            <a:r>
              <a:rPr lang="en-US" sz="1600" b="1">
                <a:solidFill>
                  <a:srgbClr val="FF0000"/>
                </a:solidFill>
                <a:latin typeface="Lora" panose="02000503000000020004" pitchFamily="2" charset="0"/>
              </a:rPr>
              <a:t>sustained</a:t>
            </a: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29000" y="5208151"/>
            <a:ext cx="1981200" cy="1588376"/>
          </a:xfrm>
          <a:prstGeom prst="rect">
            <a:avLst/>
          </a:prstGeom>
        </p:spPr>
      </p:pic>
      <p:cxnSp>
        <p:nvCxnSpPr>
          <p:cNvPr id="13" name="Straight Connector 12"/>
          <p:cNvCxnSpPr/>
          <p:nvPr/>
        </p:nvCxnSpPr>
        <p:spPr>
          <a:xfrm>
            <a:off x="3688080" y="6019800"/>
            <a:ext cx="664029" cy="0"/>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3688080" y="6007608"/>
            <a:ext cx="0" cy="365760"/>
          </a:xfrm>
          <a:prstGeom prst="line">
            <a:avLst/>
          </a:prstGeom>
        </p:spPr>
        <p:style>
          <a:lnRef idx="2">
            <a:schemeClr val="dk1"/>
          </a:lnRef>
          <a:fillRef idx="0">
            <a:schemeClr val="dk1"/>
          </a:fillRef>
          <a:effectRef idx="1">
            <a:schemeClr val="dk1"/>
          </a:effectRef>
          <a:fontRef idx="minor">
            <a:schemeClr val="tx1"/>
          </a:fontRef>
        </p:style>
      </p:cxnSp>
      <p:sp>
        <p:nvSpPr>
          <p:cNvPr id="30" name="TextBox 29"/>
          <p:cNvSpPr txBox="1"/>
          <p:nvPr/>
        </p:nvSpPr>
        <p:spPr>
          <a:xfrm>
            <a:off x="3865244" y="5726668"/>
            <a:ext cx="309700" cy="369332"/>
          </a:xfrm>
          <a:prstGeom prst="rect">
            <a:avLst/>
          </a:prstGeom>
          <a:noFill/>
        </p:spPr>
        <p:txBody>
          <a:bodyPr wrap="none" rtlCol="0">
            <a:spAutoFit/>
          </a:bodyPr>
          <a:lstStyle/>
          <a:p>
            <a:r>
              <a:rPr lang="en-US" smtClean="0"/>
              <a:t>R</a:t>
            </a:r>
            <a:endParaRPr lang="en-US"/>
          </a:p>
        </p:txBody>
      </p:sp>
      <p:sp>
        <p:nvSpPr>
          <p:cNvPr id="31" name="TextBox 30"/>
          <p:cNvSpPr txBox="1"/>
          <p:nvPr/>
        </p:nvSpPr>
        <p:spPr>
          <a:xfrm>
            <a:off x="3429000" y="5955268"/>
            <a:ext cx="306494" cy="369332"/>
          </a:xfrm>
          <a:prstGeom prst="rect">
            <a:avLst/>
          </a:prstGeom>
          <a:noFill/>
        </p:spPr>
        <p:txBody>
          <a:bodyPr wrap="none" rtlCol="0">
            <a:spAutoFit/>
          </a:bodyPr>
          <a:lstStyle/>
          <a:p>
            <a:r>
              <a:rPr lang="en-US" smtClean="0"/>
              <a:t>b</a:t>
            </a:r>
            <a:endParaRPr lang="en-US"/>
          </a:p>
        </p:txBody>
      </p:sp>
      <p:sp>
        <p:nvSpPr>
          <p:cNvPr id="32" name="TextBox 31"/>
          <p:cNvSpPr txBox="1"/>
          <p:nvPr/>
        </p:nvSpPr>
        <p:spPr>
          <a:xfrm>
            <a:off x="3590926" y="5715000"/>
            <a:ext cx="295274" cy="369332"/>
          </a:xfrm>
          <a:prstGeom prst="rect">
            <a:avLst/>
          </a:prstGeom>
          <a:noFill/>
        </p:spPr>
        <p:txBody>
          <a:bodyPr wrap="none" rtlCol="0">
            <a:spAutoFit/>
          </a:bodyPr>
          <a:lstStyle/>
          <a:p>
            <a:r>
              <a:rPr lang="en-US" smtClean="0"/>
              <a:t>a</a:t>
            </a:r>
            <a:endParaRPr lang="en-US"/>
          </a:p>
        </p:txBody>
      </p:sp>
    </p:spTree>
    <p:extLst>
      <p:ext uri="{BB962C8B-B14F-4D97-AF65-F5344CB8AC3E}">
        <p14:creationId xmlns:p14="http://schemas.microsoft.com/office/powerpoint/2010/main" val="291420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9572" y="802528"/>
                <a:ext cx="9134428" cy="923330"/>
              </a:xfrm>
              <a:prstGeom prst="rect">
                <a:avLst/>
              </a:prstGeom>
              <a:noFill/>
            </p:spPr>
            <p:txBody>
              <a:bodyPr wrap="square" rtlCol="0">
                <a:spAutoFit/>
              </a:bodyPr>
              <a:lstStyle/>
              <a:p>
                <a:pPr algn="ctr"/>
                <a:r>
                  <a:rPr lang="en-US" i="1" smtClean="0">
                    <a:latin typeface="Lora" panose="02000503000000020004" pitchFamily="2" charset="0"/>
                  </a:rPr>
                  <a:t>direction </a:t>
                </a:r>
                <a:r>
                  <a:rPr lang="en-US" i="1">
                    <a:latin typeface="Lora" panose="02000503000000020004" pitchFamily="2" charset="0"/>
                  </a:rPr>
                  <a:t>of </a:t>
                </a:r>
                <a:r>
                  <a:rPr lang="en-US" i="1" smtClean="0">
                    <a:latin typeface="Lora" panose="02000503000000020004" pitchFamily="2" charset="0"/>
                  </a:rPr>
                  <a:t> </a:t>
                </a:r>
                <a14:m>
                  <m:oMath xmlns:m="http://schemas.openxmlformats.org/officeDocument/2006/math">
                    <m:r>
                      <a:rPr lang="en-US" b="1" i="1">
                        <a:latin typeface="Cambria Math"/>
                      </a:rPr>
                      <m:t>𝒋</m:t>
                    </m:r>
                    <m:r>
                      <a:rPr lang="en-US" b="1" i="1">
                        <a:latin typeface="Cambria Math"/>
                      </a:rPr>
                      <m:t>  </m:t>
                    </m:r>
                  </m:oMath>
                </a14:m>
                <a:r>
                  <a:rPr lang="en-US" i="1">
                    <a:latin typeface="Lora" panose="02000503000000020004" pitchFamily="2" charset="0"/>
                  </a:rPr>
                  <a:t>in the plasma </a:t>
                </a:r>
                <a:r>
                  <a:rPr lang="en-US" i="1" smtClean="0">
                    <a:latin typeface="Lora" panose="02000503000000020004" pitchFamily="2" charset="0"/>
                  </a:rPr>
                  <a:t>torus: opposite to direction of  </a:t>
                </a:r>
                <a14:m>
                  <m:oMath xmlns:m="http://schemas.openxmlformats.org/officeDocument/2006/math">
                    <m:r>
                      <a:rPr lang="en-US" b="1" i="1">
                        <a:latin typeface="Cambria Math"/>
                      </a:rPr>
                      <m:t>𝒋</m:t>
                    </m:r>
                    <m:r>
                      <a:rPr lang="en-US" b="1" i="1">
                        <a:latin typeface="Cambria Math"/>
                      </a:rPr>
                      <m:t>  </m:t>
                    </m:r>
                  </m:oMath>
                </a14:m>
                <a:r>
                  <a:rPr lang="en-US" i="1">
                    <a:latin typeface="Lora" panose="02000503000000020004" pitchFamily="2" charset="0"/>
                  </a:rPr>
                  <a:t>in </a:t>
                </a:r>
                <a:r>
                  <a:rPr lang="en-US" i="1" smtClean="0">
                    <a:latin typeface="Lora" panose="02000503000000020004" pitchFamily="2" charset="0"/>
                  </a:rPr>
                  <a:t>equatorial PFExt </a:t>
                </a:r>
                <a:r>
                  <a:rPr lang="en-US" i="1">
                    <a:latin typeface="Lora" panose="02000503000000020004" pitchFamily="2" charset="0"/>
                  </a:rPr>
                  <a:t>coils </a:t>
                </a:r>
                <a:endParaRPr lang="en-US" b="1" i="1">
                  <a:latin typeface="Lora" panose="02000503000000020004" pitchFamily="2" charset="0"/>
                </a:endParaRPr>
              </a:p>
              <a:p>
                <a:pPr algn="ctr"/>
                <a:r>
                  <a:rPr lang="en-US" i="1" smtClean="0">
                    <a:latin typeface="Lora" panose="02000503000000020004" pitchFamily="2" charset="0"/>
                  </a:rPr>
                  <a:t>sign </a:t>
                </a:r>
                <a:r>
                  <a:rPr lang="en-US" i="1">
                    <a:latin typeface="Lora" panose="02000503000000020004" pitchFamily="2" charset="0"/>
                  </a:rPr>
                  <a:t>of </a:t>
                </a:r>
                <a:r>
                  <a:rPr lang="en-US" b="1" i="1">
                    <a:latin typeface="Lora" panose="02000503000000020004" pitchFamily="2" charset="0"/>
                  </a:rPr>
                  <a:t> </a:t>
                </a:r>
                <a14:m>
                  <m:oMath xmlns:m="http://schemas.openxmlformats.org/officeDocument/2006/math">
                    <m:r>
                      <a:rPr lang="en-US" b="1" i="1" smtClean="0">
                        <a:latin typeface="Cambria Math"/>
                      </a:rPr>
                      <m:t>𝒋</m:t>
                    </m:r>
                    <m:r>
                      <a:rPr lang="en-US" b="1" i="1" smtClean="0">
                        <a:latin typeface="Cambria Math"/>
                        <a:ea typeface="Cambria Math"/>
                      </a:rPr>
                      <m:t>∙</m:t>
                    </m:r>
                    <m:r>
                      <a:rPr lang="en-US" b="1" i="1" smtClean="0">
                        <a:solidFill>
                          <a:srgbClr val="E729AD"/>
                        </a:solidFill>
                        <a:latin typeface="Cambria Math"/>
                        <a:ea typeface="Cambria Math"/>
                      </a:rPr>
                      <m:t>𝑩</m:t>
                    </m:r>
                    <m:r>
                      <a:rPr lang="en-US" b="1" i="1" smtClean="0">
                        <a:solidFill>
                          <a:schemeClr val="tx1"/>
                        </a:solidFill>
                        <a:latin typeface="Cambria Math"/>
                        <a:ea typeface="Cambria Math"/>
                      </a:rPr>
                      <m:t>&lt;</m:t>
                    </m:r>
                    <m:r>
                      <a:rPr lang="en-US" b="1" i="1" smtClean="0">
                        <a:solidFill>
                          <a:schemeClr val="tx1"/>
                        </a:solidFill>
                        <a:latin typeface="Cambria Math"/>
                        <a:ea typeface="Cambria Math"/>
                      </a:rPr>
                      <m:t>𝟎</m:t>
                    </m:r>
                  </m:oMath>
                </a14:m>
                <a:r>
                  <a:rPr lang="en-US" b="1" i="1" smtClean="0">
                    <a:solidFill>
                      <a:schemeClr val="tx1"/>
                    </a:solidFill>
                    <a:latin typeface="Lora" panose="02000503000000020004" pitchFamily="2" charset="0"/>
                  </a:rPr>
                  <a:t>  </a:t>
                </a:r>
                <a:r>
                  <a:rPr lang="en-US" i="1" smtClean="0">
                    <a:latin typeface="Lora" panose="02000503000000020004" pitchFamily="2" charset="0"/>
                  </a:rPr>
                  <a:t>is </a:t>
                </a:r>
                <a:r>
                  <a:rPr lang="en-US" i="1">
                    <a:latin typeface="Lora" panose="02000503000000020004" pitchFamily="2" charset="0"/>
                  </a:rPr>
                  <a:t>negative </a:t>
                </a:r>
                <a:r>
                  <a:rPr lang="en-US" i="1" smtClean="0">
                    <a:latin typeface="Lora" panose="02000503000000020004" pitchFamily="2" charset="0"/>
                  </a:rPr>
                  <a:t>in the Plasma-Centerpost</a:t>
                </a:r>
              </a:p>
              <a:p>
                <a:pPr algn="ctr"/>
                <a:r>
                  <a:rPr lang="en-US" i="1" smtClean="0">
                    <a:latin typeface="Lora" panose="02000503000000020004" pitchFamily="2" charset="0"/>
                  </a:rPr>
                  <a:t>sign of </a:t>
                </a:r>
                <a14:m>
                  <m:oMath xmlns:m="http://schemas.openxmlformats.org/officeDocument/2006/math">
                    <m:r>
                      <a:rPr lang="en-US" b="1" i="1">
                        <a:latin typeface="Cambria Math"/>
                      </a:rPr>
                      <m:t>𝒋</m:t>
                    </m:r>
                    <m:r>
                      <a:rPr lang="en-US" b="1" i="1">
                        <a:latin typeface="Cambria Math"/>
                        <a:ea typeface="Cambria Math"/>
                      </a:rPr>
                      <m:t>∙</m:t>
                    </m:r>
                    <m:r>
                      <a:rPr lang="en-US" b="1" i="1">
                        <a:solidFill>
                          <a:srgbClr val="E729AD"/>
                        </a:solidFill>
                        <a:latin typeface="Cambria Math"/>
                        <a:ea typeface="Cambria Math"/>
                      </a:rPr>
                      <m:t>𝑩</m:t>
                    </m:r>
                    <m:r>
                      <a:rPr lang="en-US" b="1" i="1">
                        <a:latin typeface="Cambria Math"/>
                        <a:ea typeface="Cambria Math"/>
                      </a:rPr>
                      <m:t>&lt;</m:t>
                    </m:r>
                    <m:r>
                      <a:rPr lang="en-US" b="1" i="1">
                        <a:latin typeface="Cambria Math"/>
                        <a:ea typeface="Cambria Math"/>
                      </a:rPr>
                      <m:t>𝟎</m:t>
                    </m:r>
                  </m:oMath>
                </a14:m>
                <a:r>
                  <a:rPr lang="en-US" b="1" i="1">
                    <a:latin typeface="Lora" panose="02000503000000020004" pitchFamily="2" charset="0"/>
                  </a:rPr>
                  <a:t>  </a:t>
                </a:r>
                <a:r>
                  <a:rPr lang="en-US" i="1">
                    <a:latin typeface="Lora" panose="02000503000000020004" pitchFamily="2" charset="0"/>
                  </a:rPr>
                  <a:t>is negative </a:t>
                </a:r>
                <a:r>
                  <a:rPr lang="en-US" i="1" smtClean="0">
                    <a:latin typeface="Lora" panose="02000503000000020004" pitchFamily="2" charset="0"/>
                  </a:rPr>
                  <a:t>as well in </a:t>
                </a:r>
                <a:r>
                  <a:rPr lang="en-US" i="1">
                    <a:latin typeface="Lora" panose="02000503000000020004" pitchFamily="2" charset="0"/>
                  </a:rPr>
                  <a:t>the </a:t>
                </a:r>
                <a:r>
                  <a:rPr lang="en-US" i="1" smtClean="0">
                    <a:latin typeface="Lora" panose="02000503000000020004" pitchFamily="2" charset="0"/>
                  </a:rPr>
                  <a:t>plasma torus</a:t>
                </a:r>
                <a:endParaRPr lang="en-US" i="1">
                  <a:latin typeface="Lora" panose="02000503000000020004" pitchFamily="2" charset="0"/>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9572" y="802528"/>
                <a:ext cx="9134428" cy="923330"/>
              </a:xfrm>
              <a:prstGeom prst="rect">
                <a:avLst/>
              </a:prstGeom>
              <a:blipFill rotWithShape="1">
                <a:blip r:embed="rId2"/>
                <a:stretch>
                  <a:fillRect l="-67" t="-3311" r="-601" b="-9934"/>
                </a:stretch>
              </a:blipFill>
            </p:spPr>
            <p:txBody>
              <a:bodyPr/>
              <a:lstStyle/>
              <a:p>
                <a:r>
                  <a:rPr lang="en-US">
                    <a:noFill/>
                  </a:rPr>
                  <a:t> </a:t>
                </a:r>
              </a:p>
            </p:txBody>
          </p:sp>
        </mc:Fallback>
      </mc:AlternateContent>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bwMode="auto">
          <a:xfrm>
            <a:off x="0" y="1879746"/>
            <a:ext cx="3152052" cy="3603072"/>
          </a:xfrm>
          <a:prstGeom prst="rect">
            <a:avLst/>
          </a:prstGeom>
          <a:noFill/>
          <a:ln>
            <a:noFill/>
          </a:ln>
        </p:spPr>
      </p:pic>
      <p:sp>
        <p:nvSpPr>
          <p:cNvPr id="5" name="TextBox 4"/>
          <p:cNvSpPr txBox="1"/>
          <p:nvPr/>
        </p:nvSpPr>
        <p:spPr>
          <a:xfrm>
            <a:off x="4456393" y="1968822"/>
            <a:ext cx="388248" cy="461665"/>
          </a:xfrm>
          <a:prstGeom prst="rect">
            <a:avLst/>
          </a:prstGeom>
          <a:noFill/>
        </p:spPr>
        <p:txBody>
          <a:bodyPr wrap="none" rtlCol="0">
            <a:spAutoFit/>
          </a:bodyPr>
          <a:lstStyle/>
          <a:p>
            <a:r>
              <a:rPr lang="en-US" sz="2400" b="1" smtClean="0">
                <a:solidFill>
                  <a:srgbClr val="E729AD"/>
                </a:solidFill>
                <a:latin typeface="Lora" panose="02000503000000020004" pitchFamily="2" charset="0"/>
              </a:rPr>
              <a:t>B</a:t>
            </a:r>
            <a:endParaRPr lang="en-US" sz="2400" b="1">
              <a:solidFill>
                <a:srgbClr val="E729AD"/>
              </a:solidFill>
              <a:latin typeface="Lora" panose="02000503000000020004" pitchFamily="2" charset="0"/>
            </a:endParaRPr>
          </a:p>
        </p:txBody>
      </p:sp>
      <p:cxnSp>
        <p:nvCxnSpPr>
          <p:cNvPr id="6" name="Straight Arrow Connector 5"/>
          <p:cNvCxnSpPr/>
          <p:nvPr/>
        </p:nvCxnSpPr>
        <p:spPr>
          <a:xfrm flipV="1">
            <a:off x="4837393" y="1973287"/>
            <a:ext cx="0" cy="322998"/>
          </a:xfrm>
          <a:prstGeom prst="straightConnector1">
            <a:avLst/>
          </a:prstGeom>
          <a:ln>
            <a:solidFill>
              <a:srgbClr val="E729AD"/>
            </a:solidFill>
            <a:tailEnd type="arrow"/>
          </a:ln>
        </p:spPr>
        <p:style>
          <a:lnRef idx="3">
            <a:schemeClr val="accent2"/>
          </a:lnRef>
          <a:fillRef idx="0">
            <a:schemeClr val="accent2"/>
          </a:fillRef>
          <a:effectRef idx="2">
            <a:schemeClr val="accent2"/>
          </a:effectRef>
          <a:fontRef idx="minor">
            <a:schemeClr val="tx1"/>
          </a:fontRef>
        </p:style>
      </p:cxnSp>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bwMode="auto">
          <a:xfrm>
            <a:off x="5486400" y="1742016"/>
            <a:ext cx="3657600" cy="3820584"/>
          </a:xfrm>
          <a:prstGeom prst="rect">
            <a:avLst/>
          </a:prstGeom>
          <a:noFill/>
          <a:ln>
            <a:noFill/>
          </a:ln>
        </p:spPr>
      </p:pic>
      <p:sp>
        <p:nvSpPr>
          <p:cNvPr id="10" name="Oval 9"/>
          <p:cNvSpPr/>
          <p:nvPr/>
        </p:nvSpPr>
        <p:spPr>
          <a:xfrm>
            <a:off x="8955453" y="3024916"/>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1" name="Oval 10"/>
          <p:cNvSpPr/>
          <p:nvPr/>
        </p:nvSpPr>
        <p:spPr>
          <a:xfrm>
            <a:off x="9016413" y="3098068"/>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Oval 11"/>
          <p:cNvSpPr/>
          <p:nvPr/>
        </p:nvSpPr>
        <p:spPr>
          <a:xfrm>
            <a:off x="8947833" y="4107505"/>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3" name="Oval 12"/>
          <p:cNvSpPr/>
          <p:nvPr/>
        </p:nvSpPr>
        <p:spPr>
          <a:xfrm>
            <a:off x="9008793" y="4180657"/>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4" name="Oval 13"/>
          <p:cNvSpPr/>
          <p:nvPr/>
        </p:nvSpPr>
        <p:spPr>
          <a:xfrm>
            <a:off x="5516880" y="2971800"/>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cxnSp>
        <p:nvCxnSpPr>
          <p:cNvPr id="17" name="Straight Connector 16"/>
          <p:cNvCxnSpPr/>
          <p:nvPr/>
        </p:nvCxnSpPr>
        <p:spPr>
          <a:xfrm flipH="1">
            <a:off x="5543662" y="2987040"/>
            <a:ext cx="129316" cy="129316"/>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Connector 21"/>
          <p:cNvCxnSpPr>
            <a:endCxn id="14" idx="5"/>
          </p:cNvCxnSpPr>
          <p:nvPr/>
        </p:nvCxnSpPr>
        <p:spPr>
          <a:xfrm>
            <a:off x="5543662" y="2987040"/>
            <a:ext cx="129316" cy="140858"/>
          </a:xfrm>
          <a:prstGeom prst="line">
            <a:avLst/>
          </a:prstGeom>
        </p:spPr>
        <p:style>
          <a:lnRef idx="3">
            <a:schemeClr val="dk1"/>
          </a:lnRef>
          <a:fillRef idx="0">
            <a:schemeClr val="dk1"/>
          </a:fillRef>
          <a:effectRef idx="2">
            <a:schemeClr val="dk1"/>
          </a:effectRef>
          <a:fontRef idx="minor">
            <a:schemeClr val="tx1"/>
          </a:fontRef>
        </p:style>
      </p:cxnSp>
      <p:sp>
        <p:nvSpPr>
          <p:cNvPr id="27" name="Oval 26"/>
          <p:cNvSpPr/>
          <p:nvPr/>
        </p:nvSpPr>
        <p:spPr>
          <a:xfrm>
            <a:off x="5501640" y="4094224"/>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cxnSp>
        <p:nvCxnSpPr>
          <p:cNvPr id="28" name="Straight Connector 27"/>
          <p:cNvCxnSpPr/>
          <p:nvPr/>
        </p:nvCxnSpPr>
        <p:spPr>
          <a:xfrm flipH="1">
            <a:off x="5528422" y="4109464"/>
            <a:ext cx="129316" cy="129316"/>
          </a:xfrm>
          <a:prstGeom prst="line">
            <a:avLst/>
          </a:prstGeom>
        </p:spPr>
        <p:style>
          <a:lnRef idx="3">
            <a:schemeClr val="dk1"/>
          </a:lnRef>
          <a:fillRef idx="0">
            <a:schemeClr val="dk1"/>
          </a:fillRef>
          <a:effectRef idx="2">
            <a:schemeClr val="dk1"/>
          </a:effectRef>
          <a:fontRef idx="minor">
            <a:schemeClr val="tx1"/>
          </a:fontRef>
        </p:style>
      </p:cxnSp>
      <p:cxnSp>
        <p:nvCxnSpPr>
          <p:cNvPr id="29" name="Straight Connector 28"/>
          <p:cNvCxnSpPr>
            <a:endCxn id="27" idx="5"/>
          </p:cNvCxnSpPr>
          <p:nvPr/>
        </p:nvCxnSpPr>
        <p:spPr>
          <a:xfrm>
            <a:off x="5528422" y="4109464"/>
            <a:ext cx="129316" cy="140858"/>
          </a:xfrm>
          <a:prstGeom prst="line">
            <a:avLst/>
          </a:prstGeom>
        </p:spPr>
        <p:style>
          <a:lnRef idx="3">
            <a:schemeClr val="dk1"/>
          </a:lnRef>
          <a:fillRef idx="0">
            <a:schemeClr val="dk1"/>
          </a:fillRef>
          <a:effectRef idx="2">
            <a:schemeClr val="dk1"/>
          </a:effectRef>
          <a:fontRef idx="minor">
            <a:schemeClr val="tx1"/>
          </a:fontRef>
        </p:style>
      </p:cxnSp>
      <p:sp>
        <p:nvSpPr>
          <p:cNvPr id="30" name="Oval 29"/>
          <p:cNvSpPr/>
          <p:nvPr/>
        </p:nvSpPr>
        <p:spPr>
          <a:xfrm>
            <a:off x="7726680" y="3429000"/>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cxnSp>
        <p:nvCxnSpPr>
          <p:cNvPr id="31" name="Straight Connector 30"/>
          <p:cNvCxnSpPr/>
          <p:nvPr/>
        </p:nvCxnSpPr>
        <p:spPr>
          <a:xfrm flipH="1">
            <a:off x="7753462" y="3444240"/>
            <a:ext cx="129316" cy="129316"/>
          </a:xfrm>
          <a:prstGeom prst="line">
            <a:avLst/>
          </a:prstGeom>
        </p:spPr>
        <p:style>
          <a:lnRef idx="3">
            <a:schemeClr val="dk1"/>
          </a:lnRef>
          <a:fillRef idx="0">
            <a:schemeClr val="dk1"/>
          </a:fillRef>
          <a:effectRef idx="2">
            <a:schemeClr val="dk1"/>
          </a:effectRef>
          <a:fontRef idx="minor">
            <a:schemeClr val="tx1"/>
          </a:fontRef>
        </p:style>
      </p:cxnSp>
      <p:cxnSp>
        <p:nvCxnSpPr>
          <p:cNvPr id="32" name="Straight Connector 31"/>
          <p:cNvCxnSpPr>
            <a:endCxn id="30" idx="5"/>
          </p:cNvCxnSpPr>
          <p:nvPr/>
        </p:nvCxnSpPr>
        <p:spPr>
          <a:xfrm>
            <a:off x="7753462" y="3444240"/>
            <a:ext cx="129316" cy="140858"/>
          </a:xfrm>
          <a:prstGeom prst="line">
            <a:avLst/>
          </a:prstGeom>
        </p:spPr>
        <p:style>
          <a:lnRef idx="3">
            <a:schemeClr val="dk1"/>
          </a:lnRef>
          <a:fillRef idx="0">
            <a:schemeClr val="dk1"/>
          </a:fillRef>
          <a:effectRef idx="2">
            <a:schemeClr val="dk1"/>
          </a:effectRef>
          <a:fontRef idx="minor">
            <a:schemeClr val="tx1"/>
          </a:fontRef>
        </p:style>
      </p:cxnSp>
      <p:sp>
        <p:nvSpPr>
          <p:cNvPr id="33" name="Oval 32"/>
          <p:cNvSpPr/>
          <p:nvPr/>
        </p:nvSpPr>
        <p:spPr>
          <a:xfrm>
            <a:off x="7726680" y="3618753"/>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4" name="Oval 33"/>
          <p:cNvSpPr/>
          <p:nvPr/>
        </p:nvSpPr>
        <p:spPr>
          <a:xfrm>
            <a:off x="7787640" y="3691905"/>
            <a:ext cx="45720" cy="45720"/>
          </a:xfrm>
          <a:prstGeom prst="ellipse">
            <a:avLst/>
          </a:prstGeom>
          <a:solidFill>
            <a:srgbClr val="E729AD"/>
          </a:solidFill>
          <a:ln>
            <a:solidFill>
              <a:srgbClr val="E729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8" name="Oval 37"/>
          <p:cNvSpPr/>
          <p:nvPr/>
        </p:nvSpPr>
        <p:spPr>
          <a:xfrm>
            <a:off x="6690360" y="3630295"/>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cxnSp>
        <p:nvCxnSpPr>
          <p:cNvPr id="39" name="Straight Connector 38"/>
          <p:cNvCxnSpPr/>
          <p:nvPr/>
        </p:nvCxnSpPr>
        <p:spPr>
          <a:xfrm flipH="1">
            <a:off x="6717142" y="3645535"/>
            <a:ext cx="129316" cy="129316"/>
          </a:xfrm>
          <a:prstGeom prst="line">
            <a:avLst/>
          </a:prstGeom>
          <a:ln>
            <a:solidFill>
              <a:srgbClr val="E729AD"/>
            </a:solidFill>
          </a:ln>
        </p:spPr>
        <p:style>
          <a:lnRef idx="3">
            <a:schemeClr val="dk1"/>
          </a:lnRef>
          <a:fillRef idx="0">
            <a:schemeClr val="dk1"/>
          </a:fillRef>
          <a:effectRef idx="2">
            <a:schemeClr val="dk1"/>
          </a:effectRef>
          <a:fontRef idx="minor">
            <a:schemeClr val="tx1"/>
          </a:fontRef>
        </p:style>
      </p:cxnSp>
      <p:cxnSp>
        <p:nvCxnSpPr>
          <p:cNvPr id="40" name="Straight Connector 39"/>
          <p:cNvCxnSpPr/>
          <p:nvPr/>
        </p:nvCxnSpPr>
        <p:spPr>
          <a:xfrm>
            <a:off x="6717142" y="3645535"/>
            <a:ext cx="129316" cy="140858"/>
          </a:xfrm>
          <a:prstGeom prst="line">
            <a:avLst/>
          </a:prstGeom>
          <a:ln>
            <a:solidFill>
              <a:srgbClr val="E729AD"/>
            </a:solidFill>
          </a:ln>
        </p:spPr>
        <p:style>
          <a:lnRef idx="3">
            <a:schemeClr val="dk1"/>
          </a:lnRef>
          <a:fillRef idx="0">
            <a:schemeClr val="dk1"/>
          </a:fillRef>
          <a:effectRef idx="2">
            <a:schemeClr val="dk1"/>
          </a:effectRef>
          <a:fontRef idx="minor">
            <a:schemeClr val="tx1"/>
          </a:fontRef>
        </p:style>
      </p:cxnSp>
      <p:sp>
        <p:nvSpPr>
          <p:cNvPr id="41" name="Oval 40"/>
          <p:cNvSpPr/>
          <p:nvPr/>
        </p:nvSpPr>
        <p:spPr>
          <a:xfrm>
            <a:off x="6690360" y="3429000"/>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2" name="Oval 41"/>
          <p:cNvSpPr/>
          <p:nvPr/>
        </p:nvSpPr>
        <p:spPr>
          <a:xfrm>
            <a:off x="6751320" y="3502152"/>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3" name="TextBox 42"/>
          <p:cNvSpPr txBox="1"/>
          <p:nvPr/>
        </p:nvSpPr>
        <p:spPr>
          <a:xfrm>
            <a:off x="6978180" y="3449232"/>
            <a:ext cx="245580" cy="338554"/>
          </a:xfrm>
          <a:prstGeom prst="rect">
            <a:avLst/>
          </a:prstGeom>
          <a:noFill/>
        </p:spPr>
        <p:txBody>
          <a:bodyPr wrap="none" rtlCol="0">
            <a:spAutoFit/>
          </a:bodyPr>
          <a:lstStyle/>
          <a:p>
            <a:r>
              <a:rPr lang="en-US" sz="1600" b="1" smtClean="0">
                <a:latin typeface="Lora" panose="02000503000000020004" pitchFamily="2" charset="0"/>
              </a:rPr>
              <a:t>j</a:t>
            </a:r>
            <a:endParaRPr lang="en-US" sz="1600" b="1">
              <a:latin typeface="Lora" panose="02000503000000020004" pitchFamily="2" charset="0"/>
            </a:endParaRPr>
          </a:p>
        </p:txBody>
      </p:sp>
      <p:cxnSp>
        <p:nvCxnSpPr>
          <p:cNvPr id="44" name="Straight Arrow Connector 43"/>
          <p:cNvCxnSpPr/>
          <p:nvPr/>
        </p:nvCxnSpPr>
        <p:spPr>
          <a:xfrm>
            <a:off x="7223760" y="3537842"/>
            <a:ext cx="0" cy="314335"/>
          </a:xfrm>
          <a:prstGeom prst="straightConnector1">
            <a:avLst/>
          </a:prstGeom>
          <a:ln>
            <a:solidFill>
              <a:schemeClr val="tx1"/>
            </a:solidFill>
            <a:tailEnd type="arrow"/>
          </a:ln>
        </p:spPr>
        <p:style>
          <a:lnRef idx="3">
            <a:schemeClr val="accent2"/>
          </a:lnRef>
          <a:fillRef idx="0">
            <a:schemeClr val="accent2"/>
          </a:fillRef>
          <a:effectRef idx="2">
            <a:schemeClr val="accent2"/>
          </a:effectRef>
          <a:fontRef idx="minor">
            <a:schemeClr val="tx1"/>
          </a:fontRef>
        </p:style>
      </p:cxnSp>
      <p:sp>
        <p:nvSpPr>
          <p:cNvPr id="45" name="TextBox 44"/>
          <p:cNvSpPr txBox="1"/>
          <p:nvPr/>
        </p:nvSpPr>
        <p:spPr>
          <a:xfrm>
            <a:off x="6537960" y="3810000"/>
            <a:ext cx="320922" cy="338554"/>
          </a:xfrm>
          <a:prstGeom prst="rect">
            <a:avLst/>
          </a:prstGeom>
          <a:noFill/>
        </p:spPr>
        <p:txBody>
          <a:bodyPr wrap="none" rtlCol="0">
            <a:spAutoFit/>
          </a:bodyPr>
          <a:lstStyle/>
          <a:p>
            <a:r>
              <a:rPr lang="en-US" sz="1600" b="1" smtClean="0">
                <a:solidFill>
                  <a:srgbClr val="E729AD"/>
                </a:solidFill>
                <a:latin typeface="Lora" panose="02000503000000020004" pitchFamily="2" charset="0"/>
              </a:rPr>
              <a:t>B</a:t>
            </a:r>
            <a:endParaRPr lang="en-US" sz="1600" b="1">
              <a:solidFill>
                <a:srgbClr val="E729AD"/>
              </a:solidFill>
              <a:latin typeface="Lora" panose="02000503000000020004" pitchFamily="2" charset="0"/>
            </a:endParaRPr>
          </a:p>
        </p:txBody>
      </p:sp>
      <p:cxnSp>
        <p:nvCxnSpPr>
          <p:cNvPr id="46" name="Straight Arrow Connector 45"/>
          <p:cNvCxnSpPr/>
          <p:nvPr/>
        </p:nvCxnSpPr>
        <p:spPr>
          <a:xfrm flipV="1">
            <a:off x="7376160" y="3429000"/>
            <a:ext cx="0" cy="322998"/>
          </a:xfrm>
          <a:prstGeom prst="straightConnector1">
            <a:avLst/>
          </a:prstGeom>
          <a:ln>
            <a:solidFill>
              <a:srgbClr val="E729AD"/>
            </a:solidFill>
            <a:tailEnd type="arrow"/>
          </a:ln>
        </p:spPr>
        <p:style>
          <a:lnRef idx="3">
            <a:schemeClr val="accent2"/>
          </a:lnRef>
          <a:fillRef idx="0">
            <a:schemeClr val="accent2"/>
          </a:fillRef>
          <a:effectRef idx="2">
            <a:schemeClr val="accent2"/>
          </a:effectRef>
          <a:fontRef idx="minor">
            <a:schemeClr val="tx1"/>
          </a:fontRef>
        </p:style>
      </p:cxnSp>
      <p:sp>
        <p:nvSpPr>
          <p:cNvPr id="47" name="TextBox 46"/>
          <p:cNvSpPr txBox="1"/>
          <p:nvPr/>
        </p:nvSpPr>
        <p:spPr>
          <a:xfrm>
            <a:off x="7376160" y="3471446"/>
            <a:ext cx="320922" cy="338554"/>
          </a:xfrm>
          <a:prstGeom prst="rect">
            <a:avLst/>
          </a:prstGeom>
          <a:noFill/>
        </p:spPr>
        <p:txBody>
          <a:bodyPr wrap="none" rtlCol="0">
            <a:spAutoFit/>
          </a:bodyPr>
          <a:lstStyle/>
          <a:p>
            <a:r>
              <a:rPr lang="en-US" sz="1600" b="1" smtClean="0">
                <a:solidFill>
                  <a:srgbClr val="E729AD"/>
                </a:solidFill>
                <a:latin typeface="Lora" panose="02000503000000020004" pitchFamily="2" charset="0"/>
              </a:rPr>
              <a:t>B</a:t>
            </a:r>
            <a:endParaRPr lang="en-US" sz="1600" b="1">
              <a:solidFill>
                <a:srgbClr val="E729AD"/>
              </a:solidFill>
              <a:latin typeface="Lora" panose="02000503000000020004" pitchFamily="2" charset="0"/>
            </a:endParaRPr>
          </a:p>
        </p:txBody>
      </p:sp>
      <p:sp>
        <p:nvSpPr>
          <p:cNvPr id="52" name="TextBox 51"/>
          <p:cNvSpPr txBox="1"/>
          <p:nvPr/>
        </p:nvSpPr>
        <p:spPr>
          <a:xfrm>
            <a:off x="1371600" y="3385356"/>
            <a:ext cx="320922" cy="338554"/>
          </a:xfrm>
          <a:prstGeom prst="rect">
            <a:avLst/>
          </a:prstGeom>
          <a:noFill/>
        </p:spPr>
        <p:txBody>
          <a:bodyPr wrap="none" rtlCol="0">
            <a:spAutoFit/>
          </a:bodyPr>
          <a:lstStyle/>
          <a:p>
            <a:r>
              <a:rPr lang="en-US" sz="1600" b="1" smtClean="0">
                <a:solidFill>
                  <a:srgbClr val="E729AD"/>
                </a:solidFill>
                <a:latin typeface="Lora" panose="02000503000000020004" pitchFamily="2" charset="0"/>
              </a:rPr>
              <a:t>B</a:t>
            </a:r>
            <a:endParaRPr lang="en-US" sz="1600" b="1">
              <a:solidFill>
                <a:srgbClr val="E729AD"/>
              </a:solidFill>
              <a:latin typeface="Lora" panose="02000503000000020004" pitchFamily="2" charset="0"/>
            </a:endParaRPr>
          </a:p>
        </p:txBody>
      </p:sp>
      <p:sp>
        <p:nvSpPr>
          <p:cNvPr id="54" name="Oval 53"/>
          <p:cNvSpPr/>
          <p:nvPr/>
        </p:nvSpPr>
        <p:spPr>
          <a:xfrm>
            <a:off x="8933682" y="1748357"/>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cxnSp>
        <p:nvCxnSpPr>
          <p:cNvPr id="55" name="Straight Connector 54"/>
          <p:cNvCxnSpPr/>
          <p:nvPr/>
        </p:nvCxnSpPr>
        <p:spPr>
          <a:xfrm flipH="1">
            <a:off x="8960464" y="1763597"/>
            <a:ext cx="129316" cy="129316"/>
          </a:xfrm>
          <a:prstGeom prst="line">
            <a:avLst/>
          </a:prstGeom>
        </p:spPr>
        <p:style>
          <a:lnRef idx="3">
            <a:schemeClr val="dk1"/>
          </a:lnRef>
          <a:fillRef idx="0">
            <a:schemeClr val="dk1"/>
          </a:fillRef>
          <a:effectRef idx="2">
            <a:schemeClr val="dk1"/>
          </a:effectRef>
          <a:fontRef idx="minor">
            <a:schemeClr val="tx1"/>
          </a:fontRef>
        </p:style>
      </p:cxnSp>
      <p:cxnSp>
        <p:nvCxnSpPr>
          <p:cNvPr id="56" name="Straight Connector 55"/>
          <p:cNvCxnSpPr>
            <a:endCxn id="54" idx="5"/>
          </p:cNvCxnSpPr>
          <p:nvPr/>
        </p:nvCxnSpPr>
        <p:spPr>
          <a:xfrm>
            <a:off x="8960464" y="1763597"/>
            <a:ext cx="129316" cy="140858"/>
          </a:xfrm>
          <a:prstGeom prst="line">
            <a:avLst/>
          </a:prstGeom>
        </p:spPr>
        <p:style>
          <a:lnRef idx="3">
            <a:schemeClr val="dk1"/>
          </a:lnRef>
          <a:fillRef idx="0">
            <a:schemeClr val="dk1"/>
          </a:fillRef>
          <a:effectRef idx="2">
            <a:schemeClr val="dk1"/>
          </a:effectRef>
          <a:fontRef idx="minor">
            <a:schemeClr val="tx1"/>
          </a:fontRef>
        </p:style>
      </p:cxnSp>
      <p:sp>
        <p:nvSpPr>
          <p:cNvPr id="57" name="Oval 56"/>
          <p:cNvSpPr/>
          <p:nvPr/>
        </p:nvSpPr>
        <p:spPr>
          <a:xfrm>
            <a:off x="8960464" y="5342073"/>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cxnSp>
        <p:nvCxnSpPr>
          <p:cNvPr id="58" name="Straight Connector 57"/>
          <p:cNvCxnSpPr/>
          <p:nvPr/>
        </p:nvCxnSpPr>
        <p:spPr>
          <a:xfrm flipH="1">
            <a:off x="8987246" y="5357313"/>
            <a:ext cx="129316" cy="129316"/>
          </a:xfrm>
          <a:prstGeom prst="line">
            <a:avLst/>
          </a:prstGeom>
        </p:spPr>
        <p:style>
          <a:lnRef idx="3">
            <a:schemeClr val="dk1"/>
          </a:lnRef>
          <a:fillRef idx="0">
            <a:schemeClr val="dk1"/>
          </a:fillRef>
          <a:effectRef idx="2">
            <a:schemeClr val="dk1"/>
          </a:effectRef>
          <a:fontRef idx="minor">
            <a:schemeClr val="tx1"/>
          </a:fontRef>
        </p:style>
      </p:cxnSp>
      <p:cxnSp>
        <p:nvCxnSpPr>
          <p:cNvPr id="59" name="Straight Connector 58"/>
          <p:cNvCxnSpPr>
            <a:endCxn id="57" idx="5"/>
          </p:cNvCxnSpPr>
          <p:nvPr/>
        </p:nvCxnSpPr>
        <p:spPr>
          <a:xfrm>
            <a:off x="8987246" y="5357313"/>
            <a:ext cx="129316" cy="140858"/>
          </a:xfrm>
          <a:prstGeom prst="line">
            <a:avLst/>
          </a:prstGeom>
        </p:spPr>
        <p:style>
          <a:lnRef idx="3">
            <a:schemeClr val="dk1"/>
          </a:lnRef>
          <a:fillRef idx="0">
            <a:schemeClr val="dk1"/>
          </a:fillRef>
          <a:effectRef idx="2">
            <a:schemeClr val="dk1"/>
          </a:effectRef>
          <a:fontRef idx="minor">
            <a:schemeClr val="tx1"/>
          </a:fontRef>
        </p:style>
      </p:cxnSp>
      <p:sp>
        <p:nvSpPr>
          <p:cNvPr id="60" name="Oval 59"/>
          <p:cNvSpPr/>
          <p:nvPr/>
        </p:nvSpPr>
        <p:spPr>
          <a:xfrm>
            <a:off x="5501640" y="1760874"/>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1" name="Oval 60"/>
          <p:cNvSpPr/>
          <p:nvPr/>
        </p:nvSpPr>
        <p:spPr>
          <a:xfrm>
            <a:off x="5562600" y="1834026"/>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2" name="Oval 61"/>
          <p:cNvSpPr/>
          <p:nvPr/>
        </p:nvSpPr>
        <p:spPr>
          <a:xfrm>
            <a:off x="5501640" y="5342073"/>
            <a:ext cx="182880" cy="18288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3" name="Oval 62"/>
          <p:cNvSpPr/>
          <p:nvPr/>
        </p:nvSpPr>
        <p:spPr>
          <a:xfrm>
            <a:off x="5562600" y="5415225"/>
            <a:ext cx="45720" cy="457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64" name="Picture 63"/>
          <p:cNvPicPr/>
          <p:nvPr/>
        </p:nvPicPr>
        <p:blipFill>
          <a:blip r:embed="rId5" cstate="print">
            <a:extLst>
              <a:ext uri="{28A0092B-C50C-407E-A947-70E740481C1C}">
                <a14:useLocalDpi xmlns:a14="http://schemas.microsoft.com/office/drawing/2010/main" val="0"/>
              </a:ext>
            </a:extLst>
          </a:blip>
          <a:stretch>
            <a:fillRect/>
          </a:stretch>
        </p:blipFill>
        <p:spPr bwMode="auto">
          <a:xfrm>
            <a:off x="2849880" y="1973288"/>
            <a:ext cx="2636520" cy="3341404"/>
          </a:xfrm>
          <a:prstGeom prst="rect">
            <a:avLst/>
          </a:prstGeom>
          <a:noFill/>
          <a:ln>
            <a:noFill/>
          </a:ln>
        </p:spPr>
      </p:pic>
      <p:sp>
        <p:nvSpPr>
          <p:cNvPr id="65" name="TextBox 64"/>
          <p:cNvSpPr txBox="1"/>
          <p:nvPr/>
        </p:nvSpPr>
        <p:spPr>
          <a:xfrm>
            <a:off x="3838762" y="3448066"/>
            <a:ext cx="276038" cy="461665"/>
          </a:xfrm>
          <a:prstGeom prst="rect">
            <a:avLst/>
          </a:prstGeom>
          <a:noFill/>
        </p:spPr>
        <p:txBody>
          <a:bodyPr wrap="none" rtlCol="0">
            <a:spAutoFit/>
          </a:bodyPr>
          <a:lstStyle/>
          <a:p>
            <a:r>
              <a:rPr lang="en-US" sz="2400" b="1" smtClean="0">
                <a:latin typeface="Lora" panose="02000503000000020004" pitchFamily="2" charset="0"/>
              </a:rPr>
              <a:t>j</a:t>
            </a:r>
            <a:endParaRPr lang="en-US" sz="2400" b="1">
              <a:latin typeface="Lora" panose="02000503000000020004" pitchFamily="2" charset="0"/>
            </a:endParaRPr>
          </a:p>
        </p:txBody>
      </p:sp>
      <p:cxnSp>
        <p:nvCxnSpPr>
          <p:cNvPr id="66" name="Straight Arrow Connector 65"/>
          <p:cNvCxnSpPr/>
          <p:nvPr/>
        </p:nvCxnSpPr>
        <p:spPr>
          <a:xfrm>
            <a:off x="4133088" y="3489867"/>
            <a:ext cx="0" cy="314335"/>
          </a:xfrm>
          <a:prstGeom prst="straightConnector1">
            <a:avLst/>
          </a:prstGeom>
          <a:ln>
            <a:solidFill>
              <a:schemeClr val="tx1"/>
            </a:solidFill>
            <a:tailEnd type="arrow"/>
          </a:ln>
        </p:spPr>
        <p:style>
          <a:lnRef idx="3">
            <a:schemeClr val="accent2"/>
          </a:lnRef>
          <a:fillRef idx="0">
            <a:schemeClr val="accent2"/>
          </a:fillRef>
          <a:effectRef idx="2">
            <a:schemeClr val="accent2"/>
          </a:effectRef>
          <a:fontRef idx="minor">
            <a:schemeClr val="tx1"/>
          </a:fontRef>
        </p:style>
      </p:cxnSp>
      <p:cxnSp>
        <p:nvCxnSpPr>
          <p:cNvPr id="68" name="Straight Arrow Connector 67"/>
          <p:cNvCxnSpPr/>
          <p:nvPr/>
        </p:nvCxnSpPr>
        <p:spPr>
          <a:xfrm flipV="1">
            <a:off x="1353312" y="3410802"/>
            <a:ext cx="0" cy="322998"/>
          </a:xfrm>
          <a:prstGeom prst="straightConnector1">
            <a:avLst/>
          </a:prstGeom>
          <a:ln>
            <a:solidFill>
              <a:srgbClr val="E729AD"/>
            </a:solidFill>
            <a:tailEnd type="arrow"/>
          </a:ln>
        </p:spPr>
        <p:style>
          <a:lnRef idx="3">
            <a:schemeClr val="accent2"/>
          </a:lnRef>
          <a:fillRef idx="0">
            <a:schemeClr val="accent2"/>
          </a:fillRef>
          <a:effectRef idx="2">
            <a:schemeClr val="accent2"/>
          </a:effectRef>
          <a:fontRef idx="minor">
            <a:schemeClr val="tx1"/>
          </a:fontRef>
        </p:style>
      </p:cxnSp>
      <p:cxnSp>
        <p:nvCxnSpPr>
          <p:cNvPr id="74" name="Straight Arrow Connector 73"/>
          <p:cNvCxnSpPr/>
          <p:nvPr/>
        </p:nvCxnSpPr>
        <p:spPr>
          <a:xfrm>
            <a:off x="8138160" y="3489866"/>
            <a:ext cx="0" cy="314335"/>
          </a:xfrm>
          <a:prstGeom prst="straightConnector1">
            <a:avLst/>
          </a:prstGeom>
          <a:ln>
            <a:solidFill>
              <a:srgbClr val="E729AD"/>
            </a:solidFill>
            <a:tailEnd type="arrow"/>
          </a:ln>
        </p:spPr>
        <p:style>
          <a:lnRef idx="3">
            <a:schemeClr val="accent2"/>
          </a:lnRef>
          <a:fillRef idx="0">
            <a:schemeClr val="accent2"/>
          </a:fillRef>
          <a:effectRef idx="2">
            <a:schemeClr val="accent2"/>
          </a:effectRef>
          <a:fontRef idx="minor">
            <a:schemeClr val="tx1"/>
          </a:fontRef>
        </p:style>
      </p:cxnSp>
      <p:cxnSp>
        <p:nvCxnSpPr>
          <p:cNvPr id="76" name="Straight Arrow Connector 75"/>
          <p:cNvCxnSpPr/>
          <p:nvPr/>
        </p:nvCxnSpPr>
        <p:spPr>
          <a:xfrm>
            <a:off x="6461760" y="3489866"/>
            <a:ext cx="0" cy="314335"/>
          </a:xfrm>
          <a:prstGeom prst="straightConnector1">
            <a:avLst/>
          </a:prstGeom>
          <a:ln>
            <a:solidFill>
              <a:srgbClr val="E729AD"/>
            </a:solidFill>
            <a:tailEnd type="arrow"/>
          </a:ln>
        </p:spPr>
        <p:style>
          <a:lnRef idx="3">
            <a:schemeClr val="accent2"/>
          </a:lnRef>
          <a:fillRef idx="0">
            <a:schemeClr val="accent2"/>
          </a:fillRef>
          <a:effectRef idx="2">
            <a:schemeClr val="accent2"/>
          </a:effectRef>
          <a:fontRef idx="minor">
            <a:schemeClr val="tx1"/>
          </a:fontRef>
        </p:style>
      </p:cxnSp>
      <p:sp>
        <p:nvSpPr>
          <p:cNvPr id="77" name="TextBox 76"/>
          <p:cNvSpPr txBox="1"/>
          <p:nvPr/>
        </p:nvSpPr>
        <p:spPr>
          <a:xfrm>
            <a:off x="8138160" y="3486834"/>
            <a:ext cx="303288" cy="307777"/>
          </a:xfrm>
          <a:prstGeom prst="rect">
            <a:avLst/>
          </a:prstGeom>
          <a:noFill/>
        </p:spPr>
        <p:txBody>
          <a:bodyPr wrap="none" rtlCol="0">
            <a:spAutoFit/>
          </a:bodyPr>
          <a:lstStyle/>
          <a:p>
            <a:r>
              <a:rPr lang="en-US" sz="1400" b="1" smtClean="0">
                <a:solidFill>
                  <a:srgbClr val="E729AD"/>
                </a:solidFill>
                <a:latin typeface="Lora" panose="02000503000000020004" pitchFamily="2" charset="0"/>
              </a:rPr>
              <a:t>B</a:t>
            </a:r>
            <a:endParaRPr lang="en-US" sz="1400" b="1">
              <a:solidFill>
                <a:srgbClr val="E729AD"/>
              </a:solidFill>
              <a:latin typeface="Lora" panose="02000503000000020004" pitchFamily="2" charset="0"/>
            </a:endParaRPr>
          </a:p>
        </p:txBody>
      </p:sp>
      <p:sp>
        <p:nvSpPr>
          <p:cNvPr id="78" name="TextBox 77"/>
          <p:cNvSpPr txBox="1"/>
          <p:nvPr/>
        </p:nvSpPr>
        <p:spPr>
          <a:xfrm>
            <a:off x="6158472" y="3486833"/>
            <a:ext cx="303288" cy="307777"/>
          </a:xfrm>
          <a:prstGeom prst="rect">
            <a:avLst/>
          </a:prstGeom>
          <a:noFill/>
        </p:spPr>
        <p:txBody>
          <a:bodyPr wrap="none" rtlCol="0">
            <a:spAutoFit/>
          </a:bodyPr>
          <a:lstStyle/>
          <a:p>
            <a:r>
              <a:rPr lang="en-US" sz="1400" b="1" smtClean="0">
                <a:solidFill>
                  <a:srgbClr val="E729AD"/>
                </a:solidFill>
                <a:latin typeface="Lora" panose="02000503000000020004" pitchFamily="2" charset="0"/>
              </a:rPr>
              <a:t>B</a:t>
            </a:r>
            <a:endParaRPr lang="en-US" sz="1400" b="1">
              <a:solidFill>
                <a:srgbClr val="E729AD"/>
              </a:solidFill>
              <a:latin typeface="Lora" panose="02000503000000020004" pitchFamily="2" charset="0"/>
            </a:endParaRPr>
          </a:p>
        </p:txBody>
      </p:sp>
      <p:sp>
        <p:nvSpPr>
          <p:cNvPr id="79" name="Rectangle 78"/>
          <p:cNvSpPr/>
          <p:nvPr/>
        </p:nvSpPr>
        <p:spPr>
          <a:xfrm>
            <a:off x="185058" y="5782270"/>
            <a:ext cx="8805886" cy="923330"/>
          </a:xfrm>
          <a:prstGeom prst="rect">
            <a:avLst/>
          </a:prstGeom>
        </p:spPr>
        <p:txBody>
          <a:bodyPr wrap="square">
            <a:spAutoFit/>
          </a:bodyPr>
          <a:lstStyle/>
          <a:p>
            <a:pPr algn="ctr"/>
            <a:r>
              <a:rPr lang="en-US" b="1">
                <a:latin typeface="Lora" panose="02000503000000020004" pitchFamily="2" charset="0"/>
              </a:rPr>
              <a:t>This is a clear sign that </a:t>
            </a:r>
            <a:r>
              <a:rPr lang="en-US" b="1" smtClean="0">
                <a:latin typeface="Lora" panose="02000503000000020004" pitchFamily="2" charset="0"/>
              </a:rPr>
              <a:t>DC </a:t>
            </a:r>
            <a:r>
              <a:rPr lang="en-US" b="1">
                <a:latin typeface="Lora" panose="02000503000000020004" pitchFamily="2" charset="0"/>
              </a:rPr>
              <a:t>Helicity Injection </a:t>
            </a:r>
            <a:r>
              <a:rPr lang="en-US" b="1" smtClean="0">
                <a:latin typeface="Lora" panose="02000503000000020004" pitchFamily="2" charset="0"/>
              </a:rPr>
              <a:t>is in </a:t>
            </a:r>
            <a:r>
              <a:rPr lang="en-US" b="1">
                <a:latin typeface="Lora" panose="02000503000000020004" pitchFamily="2" charset="0"/>
              </a:rPr>
              <a:t>charge </a:t>
            </a:r>
            <a:endParaRPr lang="en-US" b="1" smtClean="0">
              <a:latin typeface="Lora" panose="02000503000000020004" pitchFamily="2" charset="0"/>
            </a:endParaRPr>
          </a:p>
          <a:p>
            <a:pPr algn="ctr"/>
            <a:r>
              <a:rPr lang="en-US" b="1" smtClean="0">
                <a:latin typeface="Lora" panose="02000503000000020004" pitchFamily="2" charset="0"/>
              </a:rPr>
              <a:t>of </a:t>
            </a:r>
            <a:r>
              <a:rPr lang="en-US" b="1">
                <a:latin typeface="Lora" panose="02000503000000020004" pitchFamily="2" charset="0"/>
              </a:rPr>
              <a:t>transferring plasma current from the centerpost to the torus</a:t>
            </a:r>
            <a:r>
              <a:rPr lang="en-US" b="1" smtClean="0">
                <a:latin typeface="Lora" panose="02000503000000020004" pitchFamily="2" charset="0"/>
              </a:rPr>
              <a:t>,</a:t>
            </a:r>
          </a:p>
          <a:p>
            <a:pPr algn="ctr"/>
            <a:r>
              <a:rPr lang="en-US" b="1" smtClean="0">
                <a:latin typeface="Lora" panose="02000503000000020004" pitchFamily="2" charset="0"/>
              </a:rPr>
              <a:t>just </a:t>
            </a:r>
            <a:r>
              <a:rPr lang="en-US" b="1">
                <a:latin typeface="Lora" panose="02000503000000020004" pitchFamily="2" charset="0"/>
              </a:rPr>
              <a:t>as it was imagined when the PROTO-SPHERA experiment was </a:t>
            </a:r>
            <a:r>
              <a:rPr lang="en-US" b="1" smtClean="0">
                <a:latin typeface="Lora" panose="02000503000000020004" pitchFamily="2" charset="0"/>
              </a:rPr>
              <a:t>designed</a:t>
            </a:r>
            <a:endParaRPr lang="en-US" b="1">
              <a:latin typeface="Lora" panose="02000503000000020004" pitchFamily="2" charset="0"/>
            </a:endParaRPr>
          </a:p>
        </p:txBody>
      </p:sp>
      <mc:AlternateContent xmlns:mc="http://schemas.openxmlformats.org/markup-compatibility/2006" xmlns:a14="http://schemas.microsoft.com/office/drawing/2010/main">
        <mc:Choice Requires="a14">
          <p:sp>
            <p:nvSpPr>
              <p:cNvPr id="80" name="TextBox 12"/>
              <p:cNvSpPr txBox="1">
                <a:spLocks noChangeArrowheads="1"/>
              </p:cNvSpPr>
              <p:nvPr/>
            </p:nvSpPr>
            <p:spPr bwMode="auto">
              <a:xfrm>
                <a:off x="9572" y="80263"/>
                <a:ext cx="9134427" cy="530851"/>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Same sign </a:t>
                </a:r>
                <a14:m>
                  <m:oMath xmlns:m="http://schemas.openxmlformats.org/officeDocument/2006/math">
                    <m:r>
                      <a:rPr lang="en-US" sz="2800" b="1" i="1">
                        <a:latin typeface="Cambria Math"/>
                      </a:rPr>
                      <m:t>𝒋</m:t>
                    </m:r>
                    <m:r>
                      <a:rPr lang="en-US" sz="2800" b="1" i="1">
                        <a:latin typeface="Cambria Math"/>
                        <a:ea typeface="Cambria Math"/>
                      </a:rPr>
                      <m:t>∙</m:t>
                    </m:r>
                    <m:r>
                      <a:rPr lang="en-US" sz="2800" b="1" i="1" smtClean="0">
                        <a:solidFill>
                          <a:srgbClr val="E729AD"/>
                        </a:solidFill>
                        <a:latin typeface="Cambria Math"/>
                        <a:ea typeface="Cambria Math"/>
                      </a:rPr>
                      <m:t>𝑩</m:t>
                    </m:r>
                    <m:r>
                      <m:rPr>
                        <m:nor/>
                      </m:rPr>
                      <a:rPr lang="en-US" sz="2800" b="1" i="0" smtClean="0">
                        <a:latin typeface="Cambria Math"/>
                        <a:ea typeface="Cambria Math"/>
                      </a:rPr>
                      <m:t> </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all</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 </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over</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 </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the</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 </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plasma</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 </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helicity</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 </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injection</m:t>
                    </m:r>
                    <m:r>
                      <m:rPr>
                        <m:nor/>
                      </m:rPr>
                      <a:rPr lang="en-US" sz="2800" b="1" i="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m:t> </m:t>
                    </m:r>
                  </m:oMath>
                </a14:m>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mc:Choice>
        <mc:Fallback xmlns="">
          <p:sp>
            <p:nvSpPr>
              <p:cNvPr id="80" name="TextBox 12"/>
              <p:cNvSpPr txBox="1">
                <a:spLocks noRot="1" noChangeAspect="1" noMove="1" noResize="1" noEditPoints="1" noAdjustHandles="1" noChangeArrowheads="1" noChangeShapeType="1" noTextEdit="1"/>
              </p:cNvSpPr>
              <p:nvPr/>
            </p:nvSpPr>
            <p:spPr bwMode="auto">
              <a:xfrm>
                <a:off x="9572" y="80263"/>
                <a:ext cx="9134427" cy="530851"/>
              </a:xfrm>
              <a:prstGeom prst="rect">
                <a:avLst/>
              </a:prstGeom>
              <a:blipFill rotWithShape="1">
                <a:blip r:embed="rId6"/>
                <a:stretch>
                  <a:fillRect l="-1535" t="-13793" b="-37931"/>
                </a:stretch>
              </a:blipFill>
              <a:ln w="9525">
                <a:no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21265642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p:cNvSpPr txBox="1">
            <a:spLocks noChangeArrowheads="1"/>
          </p:cNvSpPr>
          <p:nvPr/>
        </p:nvSpPr>
        <p:spPr bwMode="auto">
          <a:xfrm>
            <a:off x="6028471" y="56726"/>
            <a:ext cx="624871" cy="276999"/>
          </a:xfrm>
          <a:prstGeom prst="rect">
            <a:avLst/>
          </a:prstGeom>
          <a:noFill/>
          <a:ln w="9525">
            <a:noFill/>
            <a:miter lim="800000"/>
            <a:headEnd/>
            <a:tailEnd/>
          </a:ln>
        </p:spPr>
        <p:txBody>
          <a:bodyPr wrap="square">
            <a:prstTxWarp prst="textNoShape">
              <a:avLst/>
            </a:prstTxWarp>
            <a:spAutoFit/>
          </a:bodyPr>
          <a:lstStyle/>
          <a:p>
            <a:r>
              <a:rPr lang="en-US" sz="1200" dirty="0">
                <a:solidFill>
                  <a:srgbClr val="008000"/>
                </a:solidFill>
                <a:ea typeface="华文细黑"/>
                <a:cs typeface="华文细黑"/>
              </a:rPr>
              <a:t>Anode</a:t>
            </a:r>
          </a:p>
        </p:txBody>
      </p:sp>
      <p:sp>
        <p:nvSpPr>
          <p:cNvPr id="3" name="TextBox 8"/>
          <p:cNvSpPr txBox="1">
            <a:spLocks noChangeArrowheads="1"/>
          </p:cNvSpPr>
          <p:nvPr/>
        </p:nvSpPr>
        <p:spPr bwMode="auto">
          <a:xfrm>
            <a:off x="5174697" y="2968718"/>
            <a:ext cx="820279" cy="276999"/>
          </a:xfrm>
          <a:prstGeom prst="rect">
            <a:avLst/>
          </a:prstGeom>
          <a:noFill/>
          <a:ln w="9525">
            <a:noFill/>
            <a:miter lim="800000"/>
            <a:headEnd/>
            <a:tailEnd/>
          </a:ln>
        </p:spPr>
        <p:txBody>
          <a:bodyPr wrap="square">
            <a:prstTxWarp prst="textNoShape">
              <a:avLst/>
            </a:prstTxWarp>
            <a:spAutoFit/>
          </a:bodyPr>
          <a:lstStyle/>
          <a:p>
            <a:pPr algn="r"/>
            <a:r>
              <a:rPr lang="en-US" sz="1200">
                <a:solidFill>
                  <a:srgbClr val="008000"/>
                </a:solidFill>
                <a:ea typeface="华文细黑"/>
                <a:cs typeface="华文细黑"/>
              </a:rPr>
              <a:t>Cathode</a:t>
            </a:r>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71604" y="126903"/>
            <a:ext cx="2932793" cy="5422844"/>
          </a:xfrm>
          <a:prstGeom prst="rect">
            <a:avLst/>
          </a:prstGeom>
        </p:spPr>
      </p:pic>
      <p:sp>
        <p:nvSpPr>
          <p:cNvPr id="5" name="TextBox 4"/>
          <p:cNvSpPr txBox="1"/>
          <p:nvPr/>
        </p:nvSpPr>
        <p:spPr>
          <a:xfrm>
            <a:off x="5449789" y="1033224"/>
            <a:ext cx="1417546" cy="584776"/>
          </a:xfrm>
          <a:prstGeom prst="rect">
            <a:avLst/>
          </a:prstGeom>
          <a:noFill/>
        </p:spPr>
        <p:txBody>
          <a:bodyPr wrap="square" rtlCol="0">
            <a:spAutoFit/>
          </a:bodyPr>
          <a:lstStyle/>
          <a:p>
            <a:pPr algn="ctr"/>
            <a:r>
              <a:rPr lang="en-US" sz="1600" dirty="0">
                <a:ea typeface="华文楷体"/>
                <a:cs typeface="华文楷体"/>
              </a:rPr>
              <a:t>Magnetic</a:t>
            </a:r>
          </a:p>
          <a:p>
            <a:pPr algn="ctr"/>
            <a:r>
              <a:rPr lang="en-US" sz="1600" dirty="0">
                <a:ea typeface="华文楷体"/>
                <a:cs typeface="华文楷体"/>
              </a:rPr>
              <a:t>reconnection</a:t>
            </a:r>
          </a:p>
        </p:txBody>
      </p:sp>
      <p:sp>
        <p:nvSpPr>
          <p:cNvPr id="6" name="TextBox 5"/>
          <p:cNvSpPr txBox="1"/>
          <p:nvPr/>
        </p:nvSpPr>
        <p:spPr>
          <a:xfrm>
            <a:off x="3505200" y="3857067"/>
            <a:ext cx="1417546" cy="584776"/>
          </a:xfrm>
          <a:prstGeom prst="rect">
            <a:avLst/>
          </a:prstGeom>
          <a:noFill/>
        </p:spPr>
        <p:txBody>
          <a:bodyPr wrap="square" rtlCol="0">
            <a:spAutoFit/>
          </a:bodyPr>
          <a:lstStyle/>
          <a:p>
            <a:pPr algn="ctr"/>
            <a:r>
              <a:rPr lang="en-US" sz="1600" dirty="0">
                <a:ea typeface="华文楷体"/>
                <a:cs typeface="华文楷体"/>
              </a:rPr>
              <a:t>Magnetic</a:t>
            </a:r>
          </a:p>
          <a:p>
            <a:pPr algn="ctr"/>
            <a:r>
              <a:rPr lang="en-US" sz="1600" dirty="0">
                <a:ea typeface="华文楷体"/>
                <a:cs typeface="华文楷体"/>
              </a:rPr>
              <a:t>reconnection</a:t>
            </a:r>
          </a:p>
        </p:txBody>
      </p:sp>
      <p:sp>
        <p:nvSpPr>
          <p:cNvPr id="7" name="TextBox 7"/>
          <p:cNvSpPr txBox="1">
            <a:spLocks noChangeArrowheads="1"/>
          </p:cNvSpPr>
          <p:nvPr/>
        </p:nvSpPr>
        <p:spPr bwMode="auto">
          <a:xfrm>
            <a:off x="6089295" y="5285601"/>
            <a:ext cx="772761" cy="276999"/>
          </a:xfrm>
          <a:prstGeom prst="rect">
            <a:avLst/>
          </a:prstGeom>
          <a:noFill/>
          <a:ln w="9525">
            <a:noFill/>
            <a:miter lim="800000"/>
            <a:headEnd/>
            <a:tailEnd/>
          </a:ln>
        </p:spPr>
        <p:txBody>
          <a:bodyPr wrap="square">
            <a:prstTxWarp prst="textNoShape">
              <a:avLst/>
            </a:prstTxWarp>
            <a:spAutoFit/>
          </a:bodyPr>
          <a:lstStyle/>
          <a:p>
            <a:r>
              <a:rPr lang="en-US" sz="1200" dirty="0" smtClean="0">
                <a:solidFill>
                  <a:srgbClr val="008000"/>
                </a:solidFill>
                <a:ea typeface="华文细黑"/>
                <a:cs typeface="华文细黑"/>
              </a:rPr>
              <a:t>Cathode</a:t>
            </a:r>
            <a:endParaRPr lang="en-US" sz="1200" dirty="0">
              <a:solidFill>
                <a:srgbClr val="008000"/>
              </a:solidFill>
              <a:ea typeface="华文细黑"/>
              <a:cs typeface="华文细黑"/>
            </a:endParaRPr>
          </a:p>
        </p:txBody>
      </p:sp>
      <p:sp>
        <p:nvSpPr>
          <p:cNvPr id="8" name="TextBox 7"/>
          <p:cNvSpPr txBox="1"/>
          <p:nvPr/>
        </p:nvSpPr>
        <p:spPr>
          <a:xfrm>
            <a:off x="259385" y="914400"/>
            <a:ext cx="3703015" cy="584775"/>
          </a:xfrm>
          <a:prstGeom prst="rect">
            <a:avLst/>
          </a:prstGeom>
          <a:noFill/>
        </p:spPr>
        <p:txBody>
          <a:bodyPr wrap="square" rtlCol="0">
            <a:spAutoFit/>
          </a:bodyPr>
          <a:lstStyle/>
          <a:p>
            <a:pPr algn="r"/>
            <a:r>
              <a:rPr lang="en-US" altLang="zh-CN" sz="1600" b="1" dirty="0">
                <a:solidFill>
                  <a:srgbClr val="008000"/>
                </a:solidFill>
                <a:latin typeface="Lora" panose="02000503000000020004" pitchFamily="2" charset="0"/>
                <a:ea typeface="华文楷体"/>
                <a:cs typeface="华文楷体"/>
              </a:rPr>
              <a:t>• In front of the </a:t>
            </a:r>
            <a:r>
              <a:rPr lang="en-US" altLang="zh-CN" sz="1600" b="1" dirty="0" smtClean="0">
                <a:solidFill>
                  <a:srgbClr val="008000"/>
                </a:solidFill>
                <a:latin typeface="Lora" panose="02000503000000020004" pitchFamily="2" charset="0"/>
                <a:ea typeface="华文楷体"/>
                <a:cs typeface="华文楷体"/>
              </a:rPr>
              <a:t>electrodes:</a:t>
            </a:r>
            <a:endParaRPr lang="en-US" altLang="zh-CN" sz="1600" b="1" dirty="0">
              <a:solidFill>
                <a:srgbClr val="008000"/>
              </a:solidFill>
              <a:latin typeface="Lora" panose="02000503000000020004" pitchFamily="2" charset="0"/>
              <a:ea typeface="华文楷体"/>
              <a:cs typeface="华文楷体"/>
            </a:endParaRPr>
          </a:p>
          <a:p>
            <a:pPr algn="r"/>
            <a:r>
              <a:rPr lang="en-US" altLang="zh-CN" sz="1600" b="1" dirty="0" smtClean="0">
                <a:solidFill>
                  <a:srgbClr val="D93309"/>
                </a:solidFill>
                <a:latin typeface="Lora" panose="02000503000000020004" pitchFamily="2" charset="0"/>
                <a:ea typeface="华文楷体"/>
                <a:cs typeface="华文楷体"/>
              </a:rPr>
              <a:t>open </a:t>
            </a:r>
            <a:r>
              <a:rPr lang="en-US" altLang="zh-CN" sz="1600" b="1" dirty="0">
                <a:solidFill>
                  <a:srgbClr val="D93309"/>
                </a:solidFill>
                <a:latin typeface="Lora" panose="02000503000000020004" pitchFamily="2" charset="0"/>
                <a:ea typeface="华文楷体"/>
                <a:cs typeface="华文楷体"/>
              </a:rPr>
              <a:t>magnetic field </a:t>
            </a:r>
            <a:r>
              <a:rPr lang="en-US" altLang="zh-CN" sz="1600" b="1" dirty="0" smtClean="0">
                <a:solidFill>
                  <a:srgbClr val="D93309"/>
                </a:solidFill>
                <a:latin typeface="Lora" panose="02000503000000020004" pitchFamily="2" charset="0"/>
                <a:ea typeface="华文楷体"/>
                <a:cs typeface="华文楷体"/>
              </a:rPr>
              <a:t>lines</a:t>
            </a:r>
            <a:endParaRPr lang="en-US" altLang="zh-CN" sz="1600" b="1" dirty="0">
              <a:solidFill>
                <a:srgbClr val="D93309"/>
              </a:solidFill>
              <a:latin typeface="Lora" panose="02000503000000020004" pitchFamily="2" charset="0"/>
              <a:ea typeface="华文楷体"/>
              <a:cs typeface="华文楷体"/>
            </a:endParaRPr>
          </a:p>
        </p:txBody>
      </p:sp>
      <p:sp>
        <p:nvSpPr>
          <p:cNvPr id="9" name="Rectangle 8"/>
          <p:cNvSpPr/>
          <p:nvPr/>
        </p:nvSpPr>
        <p:spPr>
          <a:xfrm>
            <a:off x="354595" y="2801662"/>
            <a:ext cx="3705437" cy="584775"/>
          </a:xfrm>
          <a:prstGeom prst="rect">
            <a:avLst/>
          </a:prstGeom>
        </p:spPr>
        <p:txBody>
          <a:bodyPr wrap="none">
            <a:spAutoFit/>
          </a:bodyPr>
          <a:lstStyle/>
          <a:p>
            <a:pPr algn="r"/>
            <a:r>
              <a:rPr lang="en-US" altLang="zh-CN" sz="1600" b="1" dirty="0" smtClean="0">
                <a:latin typeface="Lora" panose="02000503000000020004" pitchFamily="2" charset="0"/>
                <a:ea typeface="华文楷体"/>
                <a:cs typeface="华文楷体"/>
              </a:rPr>
              <a:t>into </a:t>
            </a:r>
            <a:r>
              <a:rPr lang="en-US" altLang="zh-CN" sz="1600" b="1" smtClean="0">
                <a:latin typeface="Lora" panose="02000503000000020004" pitchFamily="2" charset="0"/>
                <a:ea typeface="华文楷体"/>
                <a:cs typeface="华文楷体"/>
              </a:rPr>
              <a:t>closed     ,</a:t>
            </a:r>
            <a:r>
              <a:rPr lang="en-US" altLang="zh-CN" sz="1600" b="1">
                <a:latin typeface="Lora" panose="02000503000000020004" pitchFamily="2" charset="0"/>
                <a:ea typeface="华文楷体"/>
                <a:cs typeface="华文楷体"/>
              </a:rPr>
              <a:t> </a:t>
            </a:r>
            <a:r>
              <a:rPr lang="en-US" altLang="zh-CN" sz="1600" b="1" smtClean="0">
                <a:latin typeface="Lora" panose="02000503000000020004" pitchFamily="2" charset="0"/>
                <a:ea typeface="华文楷体"/>
                <a:cs typeface="华文楷体"/>
              </a:rPr>
              <a:t>   lines </a:t>
            </a:r>
            <a:endParaRPr lang="en-US" altLang="zh-CN" sz="1600" b="1" dirty="0" smtClean="0">
              <a:solidFill>
                <a:srgbClr val="D93309"/>
              </a:solidFill>
              <a:latin typeface="Lora" panose="02000503000000020004" pitchFamily="2" charset="0"/>
              <a:ea typeface="华文楷体"/>
              <a:cs typeface="华文楷体"/>
            </a:endParaRPr>
          </a:p>
          <a:p>
            <a:pPr algn="r"/>
            <a:r>
              <a:rPr lang="en-US" altLang="zh-CN" sz="1600" b="1" dirty="0" smtClean="0">
                <a:solidFill>
                  <a:srgbClr val="D93309"/>
                </a:solidFill>
                <a:latin typeface="Lora" panose="02000503000000020004" pitchFamily="2" charset="0"/>
                <a:ea typeface="华文楷体"/>
                <a:cs typeface="华文楷体"/>
              </a:rPr>
              <a:t>wrapped </a:t>
            </a:r>
            <a:r>
              <a:rPr lang="en-US" altLang="zh-CN" sz="1600" b="1" dirty="0">
                <a:solidFill>
                  <a:srgbClr val="D93309"/>
                </a:solidFill>
                <a:latin typeface="Lora" panose="02000503000000020004" pitchFamily="2" charset="0"/>
                <a:ea typeface="华文楷体"/>
                <a:cs typeface="华文楷体"/>
              </a:rPr>
              <a:t>around </a:t>
            </a:r>
            <a:r>
              <a:rPr lang="en-US" altLang="zh-CN" sz="1600" b="1" dirty="0" smtClean="0">
                <a:solidFill>
                  <a:srgbClr val="D93309"/>
                </a:solidFill>
                <a:latin typeface="Lora" panose="02000503000000020004" pitchFamily="2" charset="0"/>
                <a:ea typeface="华文楷体"/>
                <a:cs typeface="华文楷体"/>
              </a:rPr>
              <a:t>the </a:t>
            </a:r>
            <a:r>
              <a:rPr lang="en-US" altLang="zh-CN" sz="1600" b="1" dirty="0">
                <a:solidFill>
                  <a:srgbClr val="D93309"/>
                </a:solidFill>
                <a:latin typeface="Lora" panose="02000503000000020004" pitchFamily="2" charset="0"/>
                <a:ea typeface="华文楷体"/>
                <a:cs typeface="华文楷体"/>
              </a:rPr>
              <a:t>spherical </a:t>
            </a:r>
            <a:r>
              <a:rPr lang="en-US" altLang="zh-CN" sz="1600" b="1" dirty="0" smtClean="0">
                <a:solidFill>
                  <a:srgbClr val="D93309"/>
                </a:solidFill>
                <a:latin typeface="Lora" panose="02000503000000020004" pitchFamily="2" charset="0"/>
                <a:ea typeface="华文楷体"/>
                <a:cs typeface="华文楷体"/>
              </a:rPr>
              <a:t>torus</a:t>
            </a:r>
            <a:endParaRPr lang="en-US" sz="1600" b="1" dirty="0">
              <a:solidFill>
                <a:srgbClr val="D93309"/>
              </a:solidFill>
              <a:latin typeface="Lora" panose="02000503000000020004" pitchFamily="2" charset="0"/>
              <a:ea typeface="华文楷体"/>
              <a:cs typeface="华文楷体"/>
            </a:endParaRPr>
          </a:p>
        </p:txBody>
      </p:sp>
      <p:sp>
        <p:nvSpPr>
          <p:cNvPr id="10" name="Rectangle 9"/>
          <p:cNvSpPr/>
          <p:nvPr/>
        </p:nvSpPr>
        <p:spPr>
          <a:xfrm>
            <a:off x="152400" y="2192062"/>
            <a:ext cx="3837618" cy="584775"/>
          </a:xfrm>
          <a:prstGeom prst="rect">
            <a:avLst/>
          </a:prstGeom>
        </p:spPr>
        <p:txBody>
          <a:bodyPr wrap="square">
            <a:spAutoFit/>
          </a:bodyPr>
          <a:lstStyle/>
          <a:p>
            <a:pPr algn="r"/>
            <a:r>
              <a:rPr lang="en-US" altLang="zh-CN" sz="1600" b="1" dirty="0">
                <a:latin typeface="Lora" panose="02000503000000020004" pitchFamily="2" charset="0"/>
                <a:ea typeface="华文楷体"/>
                <a:cs typeface="华文楷体"/>
              </a:rPr>
              <a:t>• Magnetic reconnections convert </a:t>
            </a:r>
            <a:endParaRPr lang="en-US" altLang="zh-CN" sz="1600" b="1" dirty="0" smtClean="0">
              <a:latin typeface="Lora" panose="02000503000000020004" pitchFamily="2" charset="0"/>
              <a:ea typeface="华文楷体"/>
              <a:cs typeface="华文楷体"/>
            </a:endParaRPr>
          </a:p>
          <a:p>
            <a:pPr algn="r"/>
            <a:r>
              <a:rPr lang="en-US" altLang="zh-CN" sz="1600" b="1" smtClean="0">
                <a:solidFill>
                  <a:srgbClr val="0B05E2"/>
                </a:solidFill>
                <a:latin typeface="Lora" panose="02000503000000020004" pitchFamily="2" charset="0"/>
                <a:ea typeface="华文楷体"/>
                <a:cs typeface="华文楷体"/>
              </a:rPr>
              <a:t>open  </a:t>
            </a:r>
            <a:r>
              <a:rPr lang="en-US" altLang="zh-CN" sz="1600" b="1" smtClean="0">
                <a:solidFill>
                  <a:srgbClr val="000090"/>
                </a:solidFill>
                <a:latin typeface="Lora" panose="02000503000000020004" pitchFamily="2" charset="0"/>
                <a:ea typeface="华文楷体"/>
                <a:cs typeface="华文楷体"/>
              </a:rPr>
              <a:t> </a:t>
            </a:r>
            <a:r>
              <a:rPr lang="en-US" altLang="zh-CN" sz="1600" b="1" smtClean="0">
                <a:solidFill>
                  <a:srgbClr val="0000FF"/>
                </a:solidFill>
                <a:latin typeface="Lora" panose="02000503000000020004" pitchFamily="2" charset="0"/>
                <a:ea typeface="华文楷体"/>
                <a:cs typeface="华文楷体"/>
              </a:rPr>
              <a:t>   </a:t>
            </a:r>
            <a:r>
              <a:rPr lang="en-US" altLang="zh-CN" sz="1600" b="1" smtClean="0">
                <a:solidFill>
                  <a:srgbClr val="0B05E2"/>
                </a:solidFill>
                <a:latin typeface="Lora" panose="02000503000000020004" pitchFamily="2" charset="0"/>
                <a:ea typeface="华文楷体"/>
                <a:cs typeface="华文楷体"/>
              </a:rPr>
              <a:t>lines</a:t>
            </a:r>
            <a:endParaRPr lang="en-US" altLang="zh-CN" sz="1600" b="1" dirty="0">
              <a:solidFill>
                <a:srgbClr val="0B05E2"/>
              </a:solidFill>
              <a:latin typeface="Lora" panose="02000503000000020004" pitchFamily="2" charset="0"/>
              <a:ea typeface="华文楷体"/>
              <a:cs typeface="华文楷体"/>
            </a:endParaRPr>
          </a:p>
        </p:txBody>
      </p:sp>
      <p:graphicFrame>
        <p:nvGraphicFramePr>
          <p:cNvPr id="11" name="Object 4"/>
          <p:cNvGraphicFramePr>
            <a:graphicFrameLocks noChangeAspect="1"/>
          </p:cNvGraphicFramePr>
          <p:nvPr>
            <p:extLst>
              <p:ext uri="{D42A27DB-BD31-4B8C-83A1-F6EECF244321}">
                <p14:modId xmlns:p14="http://schemas.microsoft.com/office/powerpoint/2010/main" val="2713468286"/>
              </p:ext>
            </p:extLst>
          </p:nvPr>
        </p:nvGraphicFramePr>
        <p:xfrm>
          <a:off x="3162300" y="2438400"/>
          <a:ext cx="190500" cy="266700"/>
        </p:xfrm>
        <a:graphic>
          <a:graphicData uri="http://schemas.openxmlformats.org/presentationml/2006/ole">
            <mc:AlternateContent xmlns:mc="http://schemas.openxmlformats.org/markup-compatibility/2006">
              <mc:Choice xmlns:v="urn:schemas-microsoft-com:vml" Requires="v">
                <p:oleObj spid="_x0000_s9590" name="Equation" r:id="rId8" imgW="190500" imgH="266700" progId="Equation.DSMT4">
                  <p:embed/>
                </p:oleObj>
              </mc:Choice>
              <mc:Fallback>
                <p:oleObj name="Equation" r:id="rId8" imgW="190500" imgH="2667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62300" y="2438400"/>
                        <a:ext cx="190500" cy="266700"/>
                      </a:xfrm>
                      <a:prstGeom prst="rect">
                        <a:avLst/>
                      </a:prstGeom>
                      <a:noFill/>
                      <a:ln>
                        <a:noFill/>
                      </a:ln>
                      <a:extLst/>
                    </p:spPr>
                  </p:pic>
                </p:oleObj>
              </mc:Fallback>
            </mc:AlternateContent>
          </a:graphicData>
        </a:graphic>
      </p:graphicFrame>
      <p:graphicFrame>
        <p:nvGraphicFramePr>
          <p:cNvPr id="12" name="Object 4"/>
          <p:cNvGraphicFramePr>
            <a:graphicFrameLocks noChangeAspect="1"/>
          </p:cNvGraphicFramePr>
          <p:nvPr>
            <p:extLst>
              <p:ext uri="{D42A27DB-BD31-4B8C-83A1-F6EECF244321}">
                <p14:modId xmlns:p14="http://schemas.microsoft.com/office/powerpoint/2010/main" val="4056909885"/>
              </p:ext>
            </p:extLst>
          </p:nvPr>
        </p:nvGraphicFramePr>
        <p:xfrm>
          <a:off x="4710840" y="538422"/>
          <a:ext cx="571500" cy="317500"/>
        </p:xfrm>
        <a:graphic>
          <a:graphicData uri="http://schemas.openxmlformats.org/presentationml/2006/ole">
            <mc:AlternateContent xmlns:mc="http://schemas.openxmlformats.org/markup-compatibility/2006">
              <mc:Choice xmlns:v="urn:schemas-microsoft-com:vml" Requires="v">
                <p:oleObj spid="_x0000_s9591" name="Equation" r:id="rId10" imgW="571500" imgH="317500" progId="Equation.DSMT4">
                  <p:embed/>
                </p:oleObj>
              </mc:Choice>
              <mc:Fallback>
                <p:oleObj name="Equation" r:id="rId10" imgW="571500" imgH="317500" progId="Equation.DSMT4">
                  <p:embed/>
                  <p:pic>
                    <p:nvPicPr>
                      <p:cNvPr id="0" name=""/>
                      <p:cNvPicPr>
                        <a:picLocks noChangeAspect="1" noChangeArrowheads="1"/>
                      </p:cNvPicPr>
                      <p:nvPr/>
                    </p:nvPicPr>
                    <p:blipFill>
                      <a:blip r:embed="rId11"/>
                      <a:srcRect/>
                      <a:stretch>
                        <a:fillRect/>
                      </a:stretch>
                    </p:blipFill>
                    <p:spPr bwMode="auto">
                      <a:xfrm>
                        <a:off x="4710840" y="538422"/>
                        <a:ext cx="571500" cy="317500"/>
                      </a:xfrm>
                      <a:prstGeom prst="rect">
                        <a:avLst/>
                      </a:prstGeom>
                      <a:noFill/>
                      <a:ln>
                        <a:noFill/>
                      </a:ln>
                      <a:extLst/>
                    </p:spPr>
                  </p:pic>
                </p:oleObj>
              </mc:Fallback>
            </mc:AlternateContent>
          </a:graphicData>
        </a:graphic>
      </p:graphicFrame>
      <p:sp>
        <p:nvSpPr>
          <p:cNvPr id="13" name="Rectangle 12"/>
          <p:cNvSpPr/>
          <p:nvPr/>
        </p:nvSpPr>
        <p:spPr>
          <a:xfrm>
            <a:off x="76200" y="1353862"/>
            <a:ext cx="3901334" cy="830997"/>
          </a:xfrm>
          <a:prstGeom prst="rect">
            <a:avLst/>
          </a:prstGeom>
        </p:spPr>
        <p:txBody>
          <a:bodyPr wrap="square">
            <a:spAutoFit/>
          </a:bodyPr>
          <a:lstStyle/>
          <a:p>
            <a:endParaRPr lang="en-US" altLang="zh-CN" sz="1600" dirty="0">
              <a:solidFill>
                <a:srgbClr val="FF0000"/>
              </a:solidFill>
              <a:latin typeface="Lora" panose="02000503000000020004" pitchFamily="2" charset="0"/>
              <a:ea typeface="华文楷体"/>
              <a:cs typeface="华文楷体"/>
            </a:endParaRPr>
          </a:p>
          <a:p>
            <a:pPr algn="r"/>
            <a:r>
              <a:rPr lang="en-US" altLang="zh-CN" sz="1600" b="1" dirty="0">
                <a:solidFill>
                  <a:srgbClr val="0B05E2"/>
                </a:solidFill>
                <a:latin typeface="Lora" panose="02000503000000020004" pitchFamily="2" charset="0"/>
                <a:ea typeface="华文楷体"/>
                <a:cs typeface="华文楷体"/>
              </a:rPr>
              <a:t>• </a:t>
            </a:r>
            <a:r>
              <a:rPr lang="en-US" altLang="zh-CN" sz="1600" b="1" dirty="0" smtClean="0">
                <a:solidFill>
                  <a:srgbClr val="0B05E2"/>
                </a:solidFill>
                <a:latin typeface="Lora" panose="02000503000000020004" pitchFamily="2" charset="0"/>
                <a:ea typeface="华文楷体"/>
                <a:cs typeface="华文楷体"/>
              </a:rPr>
              <a:t>Open </a:t>
            </a:r>
            <a:r>
              <a:rPr lang="en-US" altLang="zh-CN" sz="1600" b="1" dirty="0">
                <a:solidFill>
                  <a:srgbClr val="0B05E2"/>
                </a:solidFill>
                <a:latin typeface="Lora" panose="02000503000000020004" pitchFamily="2" charset="0"/>
                <a:ea typeface="华文楷体"/>
                <a:cs typeface="华文楷体"/>
              </a:rPr>
              <a:t>magnetic field lines are wound </a:t>
            </a:r>
          </a:p>
          <a:p>
            <a:pPr algn="r"/>
            <a:r>
              <a:rPr lang="en-US" altLang="zh-CN" sz="1600" b="1" dirty="0">
                <a:solidFill>
                  <a:srgbClr val="0B05E2"/>
                </a:solidFill>
                <a:latin typeface="Lora" panose="02000503000000020004" pitchFamily="2" charset="0"/>
                <a:ea typeface="华文楷体"/>
                <a:cs typeface="华文楷体"/>
              </a:rPr>
              <a:t>in a circular direction</a:t>
            </a:r>
          </a:p>
        </p:txBody>
      </p:sp>
      <p:graphicFrame>
        <p:nvGraphicFramePr>
          <p:cNvPr id="14" name="Object 5"/>
          <p:cNvGraphicFramePr>
            <a:graphicFrameLocks noChangeAspect="1"/>
          </p:cNvGraphicFramePr>
          <p:nvPr>
            <p:extLst>
              <p:ext uri="{D42A27DB-BD31-4B8C-83A1-F6EECF244321}">
                <p14:modId xmlns:p14="http://schemas.microsoft.com/office/powerpoint/2010/main" val="1096068839"/>
              </p:ext>
            </p:extLst>
          </p:nvPr>
        </p:nvGraphicFramePr>
        <p:xfrm>
          <a:off x="3276600" y="2810905"/>
          <a:ext cx="152400" cy="317500"/>
        </p:xfrm>
        <a:graphic>
          <a:graphicData uri="http://schemas.openxmlformats.org/presentationml/2006/ole">
            <mc:AlternateContent xmlns:mc="http://schemas.openxmlformats.org/markup-compatibility/2006">
              <mc:Choice xmlns:v="urn:schemas-microsoft-com:vml" Requires="v">
                <p:oleObj spid="_x0000_s9592" name="Equation" r:id="rId12" imgW="152400" imgH="317500" progId="Equation.DSMT4">
                  <p:embed/>
                </p:oleObj>
              </mc:Choice>
              <mc:Fallback>
                <p:oleObj name="Equation" r:id="rId12" imgW="152400" imgH="317500" progId="Equation.DSMT4">
                  <p:embed/>
                  <p:pic>
                    <p:nvPicPr>
                      <p:cNvPr id="0" name=""/>
                      <p:cNvPicPr>
                        <a:picLocks noChangeAspect="1" noChangeArrowheads="1"/>
                      </p:cNvPicPr>
                      <p:nvPr/>
                    </p:nvPicPr>
                    <p:blipFill>
                      <a:blip r:embed="rId13"/>
                      <a:srcRect/>
                      <a:stretch>
                        <a:fillRect/>
                      </a:stretch>
                    </p:blipFill>
                    <p:spPr bwMode="auto">
                      <a:xfrm>
                        <a:off x="3276600" y="2810905"/>
                        <a:ext cx="152400" cy="31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5" name="Object 6"/>
          <p:cNvGraphicFramePr>
            <a:graphicFrameLocks noChangeAspect="1"/>
          </p:cNvGraphicFramePr>
          <p:nvPr>
            <p:extLst>
              <p:ext uri="{D42A27DB-BD31-4B8C-83A1-F6EECF244321}">
                <p14:modId xmlns:p14="http://schemas.microsoft.com/office/powerpoint/2010/main" val="1646985646"/>
              </p:ext>
            </p:extLst>
          </p:nvPr>
        </p:nvGraphicFramePr>
        <p:xfrm>
          <a:off x="2971800" y="2801662"/>
          <a:ext cx="190500" cy="266700"/>
        </p:xfrm>
        <a:graphic>
          <a:graphicData uri="http://schemas.openxmlformats.org/presentationml/2006/ole">
            <mc:AlternateContent xmlns:mc="http://schemas.openxmlformats.org/markup-compatibility/2006">
              <mc:Choice xmlns:v="urn:schemas-microsoft-com:vml" Requires="v">
                <p:oleObj spid="_x0000_s9593" name="Equation" r:id="rId14" imgW="190500" imgH="266700" progId="Equation.DSMT4">
                  <p:embed/>
                </p:oleObj>
              </mc:Choice>
              <mc:Fallback>
                <p:oleObj name="Equation" r:id="rId14" imgW="190500" imgH="266700" progId="Equation.DSMT4">
                  <p:embed/>
                  <p:pic>
                    <p:nvPicPr>
                      <p:cNvPr id="0" name=""/>
                      <p:cNvPicPr>
                        <a:picLocks noChangeAspect="1" noChangeArrowheads="1"/>
                      </p:cNvPicPr>
                      <p:nvPr/>
                    </p:nvPicPr>
                    <p:blipFill>
                      <a:blip r:embed="rId15"/>
                      <a:srcRect/>
                      <a:stretch>
                        <a:fillRect/>
                      </a:stretch>
                    </p:blipFill>
                    <p:spPr bwMode="auto">
                      <a:xfrm>
                        <a:off x="2971800" y="2801662"/>
                        <a:ext cx="190500"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cxnSp>
        <p:nvCxnSpPr>
          <p:cNvPr id="16" name="Straight Arrow Connector 15"/>
          <p:cNvCxnSpPr/>
          <p:nvPr/>
        </p:nvCxnSpPr>
        <p:spPr>
          <a:xfrm>
            <a:off x="1904110" y="6324600"/>
            <a:ext cx="6401607" cy="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619078" y="5663625"/>
            <a:ext cx="7524921" cy="584775"/>
          </a:xfrm>
          <a:prstGeom prst="rect">
            <a:avLst/>
          </a:prstGeom>
          <a:noFill/>
        </p:spPr>
        <p:txBody>
          <a:bodyPr wrap="square" rtlCol="0">
            <a:spAutoFit/>
          </a:bodyPr>
          <a:lstStyle/>
          <a:p>
            <a:r>
              <a:rPr lang="en-US" sz="1600" b="1" dirty="0" smtClean="0">
                <a:latin typeface="Lora" panose="02000503000000020004" pitchFamily="2" charset="0"/>
              </a:rPr>
              <a:t>    of </a:t>
            </a:r>
            <a:r>
              <a:rPr lang="en-US" sz="1600" b="1" dirty="0" err="1" smtClean="0">
                <a:latin typeface="Lora" panose="02000503000000020004" pitchFamily="2" charset="0"/>
              </a:rPr>
              <a:t>Tokamaks</a:t>
            </a:r>
            <a:r>
              <a:rPr lang="en-US" sz="1600" b="1" dirty="0" smtClean="0">
                <a:latin typeface="Lora" panose="02000503000000020004" pitchFamily="2" charset="0"/>
              </a:rPr>
              <a:t> relies </a:t>
            </a:r>
            <a:r>
              <a:rPr lang="en-US" sz="1600" b="1" smtClean="0">
                <a:latin typeface="Lora" panose="02000503000000020004" pitchFamily="2" charset="0"/>
              </a:rPr>
              <a:t>on </a:t>
            </a:r>
            <a:r>
              <a:rPr lang="en-US" sz="1600" b="1" smtClean="0">
                <a:solidFill>
                  <a:srgbClr val="D93309"/>
                </a:solidFill>
                <a:latin typeface="Lora" panose="02000503000000020004" pitchFamily="2" charset="0"/>
              </a:rPr>
              <a:t>induction 	     </a:t>
            </a:r>
            <a:r>
              <a:rPr lang="en-US" sz="1600" b="1" smtClean="0">
                <a:latin typeface="Lora" panose="02000503000000020004" pitchFamily="2" charset="0"/>
              </a:rPr>
              <a:t>of </a:t>
            </a:r>
            <a:r>
              <a:rPr lang="en-US" sz="1600" b="1" dirty="0" smtClean="0">
                <a:latin typeface="Lora" panose="02000503000000020004" pitchFamily="2" charset="0"/>
              </a:rPr>
              <a:t>PROTO-SPHERA </a:t>
            </a:r>
            <a:r>
              <a:rPr lang="en-US" sz="1600" b="1" dirty="0">
                <a:latin typeface="Lora" panose="02000503000000020004" pitchFamily="2" charset="0"/>
              </a:rPr>
              <a:t>relies on </a:t>
            </a:r>
            <a:r>
              <a:rPr lang="en-US" sz="1600" b="1" dirty="0" smtClean="0">
                <a:solidFill>
                  <a:srgbClr val="000000"/>
                </a:solidFill>
                <a:latin typeface="Lora" panose="02000503000000020004" pitchFamily="2" charset="0"/>
              </a:rPr>
              <a:t>efficient but </a:t>
            </a:r>
            <a:r>
              <a:rPr lang="en-US" sz="1600" b="1" dirty="0" smtClean="0">
                <a:solidFill>
                  <a:srgbClr val="D93309"/>
                </a:solidFill>
                <a:latin typeface="Lora" panose="02000503000000020004" pitchFamily="2" charset="0"/>
              </a:rPr>
              <a:t>it is </a:t>
            </a:r>
            <a:r>
              <a:rPr lang="en-US" sz="1600" b="1" smtClean="0">
                <a:solidFill>
                  <a:srgbClr val="D93309"/>
                </a:solidFill>
                <a:latin typeface="Lora" panose="02000503000000020004" pitchFamily="2" charset="0"/>
              </a:rPr>
              <a:t>not forever…</a:t>
            </a:r>
            <a:r>
              <a:rPr lang="en-US" sz="1600" b="1">
                <a:latin typeface="Lora" panose="02000503000000020004" pitchFamily="2" charset="0"/>
              </a:rPr>
              <a:t> </a:t>
            </a:r>
            <a:r>
              <a:rPr lang="en-US" sz="1600" b="1" smtClean="0">
                <a:latin typeface="Lora" panose="02000503000000020004" pitchFamily="2" charset="0"/>
              </a:rPr>
              <a:t>      associated </a:t>
            </a:r>
            <a:r>
              <a:rPr lang="en-US" sz="1600" b="1" dirty="0" smtClean="0">
                <a:latin typeface="Lora" panose="02000503000000020004" pitchFamily="2" charset="0"/>
              </a:rPr>
              <a:t>with </a:t>
            </a:r>
            <a:r>
              <a:rPr lang="en-US" sz="1600" b="1" dirty="0" smtClean="0">
                <a:solidFill>
                  <a:srgbClr val="DF2200"/>
                </a:solidFill>
                <a:latin typeface="Lora" panose="02000503000000020004" pitchFamily="2" charset="0"/>
              </a:rPr>
              <a:t>magnetic </a:t>
            </a:r>
            <a:r>
              <a:rPr lang="en-US" sz="1600" b="1" smtClean="0">
                <a:solidFill>
                  <a:srgbClr val="DF2200"/>
                </a:solidFill>
                <a:latin typeface="Lora" panose="02000503000000020004" pitchFamily="2" charset="0"/>
              </a:rPr>
              <a:t>reconnections</a:t>
            </a:r>
            <a:endParaRPr lang="en-US" sz="1600" b="1" dirty="0" smtClean="0">
              <a:solidFill>
                <a:srgbClr val="DF2200"/>
              </a:solidFill>
              <a:latin typeface="Lora" panose="02000503000000020004" pitchFamily="2" charset="0"/>
            </a:endParaRPr>
          </a:p>
        </p:txBody>
      </p:sp>
      <p:graphicFrame>
        <p:nvGraphicFramePr>
          <p:cNvPr id="18" name="Object 6"/>
          <p:cNvGraphicFramePr>
            <a:graphicFrameLocks noChangeAspect="1"/>
          </p:cNvGraphicFramePr>
          <p:nvPr>
            <p:extLst>
              <p:ext uri="{D42A27DB-BD31-4B8C-83A1-F6EECF244321}">
                <p14:modId xmlns:p14="http://schemas.microsoft.com/office/powerpoint/2010/main" val="1298946649"/>
              </p:ext>
            </p:extLst>
          </p:nvPr>
        </p:nvGraphicFramePr>
        <p:xfrm>
          <a:off x="1676400" y="5681558"/>
          <a:ext cx="190500" cy="266700"/>
        </p:xfrm>
        <a:graphic>
          <a:graphicData uri="http://schemas.openxmlformats.org/presentationml/2006/ole">
            <mc:AlternateContent xmlns:mc="http://schemas.openxmlformats.org/markup-compatibility/2006">
              <mc:Choice xmlns:v="urn:schemas-microsoft-com:vml" Requires="v">
                <p:oleObj spid="_x0000_s9594" name="Equation" r:id="rId16" imgW="190500" imgH="266700" progId="Equation.DSMT4">
                  <p:embed/>
                </p:oleObj>
              </mc:Choice>
              <mc:Fallback>
                <p:oleObj name="Equation" r:id="rId16" imgW="190500" imgH="266700" progId="Equation.DSMT4">
                  <p:embed/>
                  <p:pic>
                    <p:nvPicPr>
                      <p:cNvPr id="0" name=""/>
                      <p:cNvPicPr>
                        <a:picLocks noChangeAspect="1" noChangeArrowheads="1"/>
                      </p:cNvPicPr>
                      <p:nvPr/>
                    </p:nvPicPr>
                    <p:blipFill>
                      <a:blip r:embed="rId17"/>
                      <a:srcRect/>
                      <a:stretch>
                        <a:fillRect/>
                      </a:stretch>
                    </p:blipFill>
                    <p:spPr bwMode="auto">
                      <a:xfrm>
                        <a:off x="1676400" y="5681558"/>
                        <a:ext cx="190500"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9" name="Object 6"/>
          <p:cNvGraphicFramePr>
            <a:graphicFrameLocks noChangeAspect="1"/>
          </p:cNvGraphicFramePr>
          <p:nvPr>
            <p:extLst>
              <p:ext uri="{D42A27DB-BD31-4B8C-83A1-F6EECF244321}">
                <p14:modId xmlns:p14="http://schemas.microsoft.com/office/powerpoint/2010/main" val="3773816696"/>
              </p:ext>
            </p:extLst>
          </p:nvPr>
        </p:nvGraphicFramePr>
        <p:xfrm>
          <a:off x="5410200" y="5681558"/>
          <a:ext cx="190500" cy="266700"/>
        </p:xfrm>
        <a:graphic>
          <a:graphicData uri="http://schemas.openxmlformats.org/presentationml/2006/ole">
            <mc:AlternateContent xmlns:mc="http://schemas.openxmlformats.org/markup-compatibility/2006">
              <mc:Choice xmlns:v="urn:schemas-microsoft-com:vml" Requires="v">
                <p:oleObj spid="_x0000_s9595" name="Equation" r:id="rId18" imgW="190500" imgH="266700" progId="Equation.DSMT4">
                  <p:embed/>
                </p:oleObj>
              </mc:Choice>
              <mc:Fallback>
                <p:oleObj name="Equation" r:id="rId18" imgW="190500" imgH="266700" progId="Equation.DSMT4">
                  <p:embed/>
                  <p:pic>
                    <p:nvPicPr>
                      <p:cNvPr id="0" name=""/>
                      <p:cNvPicPr>
                        <a:picLocks noChangeAspect="1" noChangeArrowheads="1"/>
                      </p:cNvPicPr>
                      <p:nvPr/>
                    </p:nvPicPr>
                    <p:blipFill>
                      <a:blip r:embed="rId17"/>
                      <a:srcRect/>
                      <a:stretch>
                        <a:fillRect/>
                      </a:stretch>
                    </p:blipFill>
                    <p:spPr bwMode="auto">
                      <a:xfrm>
                        <a:off x="5410200" y="5681558"/>
                        <a:ext cx="190500" cy="266700"/>
                      </a:xfrm>
                      <a:prstGeom prst="rect">
                        <a:avLst/>
                      </a:prstGeom>
                      <a:noFill/>
                      <a:ln>
                        <a:noFill/>
                      </a:ln>
                      <a:extLst/>
                    </p:spPr>
                  </p:pic>
                </p:oleObj>
              </mc:Fallback>
            </mc:AlternateContent>
          </a:graphicData>
        </a:graphic>
      </p:graphicFrame>
      <p:graphicFrame>
        <p:nvGraphicFramePr>
          <p:cNvPr id="20" name="Object 4"/>
          <p:cNvGraphicFramePr>
            <a:graphicFrameLocks noChangeAspect="1"/>
          </p:cNvGraphicFramePr>
          <p:nvPr>
            <p:extLst>
              <p:ext uri="{D42A27DB-BD31-4B8C-83A1-F6EECF244321}">
                <p14:modId xmlns:p14="http://schemas.microsoft.com/office/powerpoint/2010/main" val="510876920"/>
              </p:ext>
            </p:extLst>
          </p:nvPr>
        </p:nvGraphicFramePr>
        <p:xfrm>
          <a:off x="8445500" y="5681558"/>
          <a:ext cx="546100" cy="279400"/>
        </p:xfrm>
        <a:graphic>
          <a:graphicData uri="http://schemas.openxmlformats.org/presentationml/2006/ole">
            <mc:AlternateContent xmlns:mc="http://schemas.openxmlformats.org/markup-compatibility/2006">
              <mc:Choice xmlns:v="urn:schemas-microsoft-com:vml" Requires="v">
                <p:oleObj spid="_x0000_s9596" name="Equation" r:id="rId19" imgW="546100" imgH="279400" progId="Equation.DSMT4">
                  <p:embed/>
                </p:oleObj>
              </mc:Choice>
              <mc:Fallback>
                <p:oleObj name="Equation" r:id="rId19" imgW="546100" imgH="279400" progId="Equation.DSMT4">
                  <p:embed/>
                  <p:pic>
                    <p:nvPicPr>
                      <p:cNvPr id="0" name=""/>
                      <p:cNvPicPr>
                        <a:picLocks noChangeAspect="1" noChangeArrowheads="1"/>
                      </p:cNvPicPr>
                      <p:nvPr/>
                    </p:nvPicPr>
                    <p:blipFill>
                      <a:blip r:embed="rId20"/>
                      <a:srcRect/>
                      <a:stretch>
                        <a:fillRect/>
                      </a:stretch>
                    </p:blipFill>
                    <p:spPr bwMode="auto">
                      <a:xfrm>
                        <a:off x="8445500" y="5681558"/>
                        <a:ext cx="546100" cy="279400"/>
                      </a:xfrm>
                      <a:prstGeom prst="rect">
                        <a:avLst/>
                      </a:prstGeom>
                      <a:noFill/>
                      <a:ln>
                        <a:noFill/>
                      </a:ln>
                      <a:extLst/>
                    </p:spPr>
                  </p:pic>
                </p:oleObj>
              </mc:Fallback>
            </mc:AlternateContent>
          </a:graphicData>
        </a:graphic>
      </p:graphicFrame>
      <p:sp>
        <p:nvSpPr>
          <p:cNvPr id="23" name="Rectangle 22"/>
          <p:cNvSpPr/>
          <p:nvPr/>
        </p:nvSpPr>
        <p:spPr>
          <a:xfrm>
            <a:off x="0" y="6454584"/>
            <a:ext cx="9143999" cy="338554"/>
          </a:xfrm>
          <a:prstGeom prst="rect">
            <a:avLst/>
          </a:prstGeom>
        </p:spPr>
        <p:txBody>
          <a:bodyPr wrap="square">
            <a:spAutoFit/>
          </a:bodyPr>
          <a:lstStyle/>
          <a:p>
            <a:r>
              <a:rPr lang="en-US" sz="1600" b="1" smtClean="0">
                <a:solidFill>
                  <a:srgbClr val="FF0000"/>
                </a:solidFill>
                <a:latin typeface="Lora" panose="02000503000000020004" pitchFamily="2" charset="0"/>
              </a:rPr>
              <a:t>STEADY SUSTAINMENT </a:t>
            </a:r>
            <a:r>
              <a:rPr lang="en-US" sz="1600" b="1" dirty="0">
                <a:solidFill>
                  <a:srgbClr val="FF0000"/>
                </a:solidFill>
                <a:latin typeface="Lora" panose="02000503000000020004" pitchFamily="2" charset="0"/>
              </a:rPr>
              <a:t>OF </a:t>
            </a:r>
            <a:r>
              <a:rPr lang="en-US" sz="1600" b="1" dirty="0" smtClean="0">
                <a:solidFill>
                  <a:srgbClr val="FF0000"/>
                </a:solidFill>
                <a:latin typeface="Lora" panose="02000503000000020004" pitchFamily="2" charset="0"/>
              </a:rPr>
              <a:t>TOROIDAL CURRENT </a:t>
            </a:r>
            <a:r>
              <a:rPr lang="en-US" sz="1600" b="1" dirty="0">
                <a:solidFill>
                  <a:srgbClr val="FF0000"/>
                </a:solidFill>
                <a:latin typeface="Lora" panose="02000503000000020004" pitchFamily="2" charset="0"/>
              </a:rPr>
              <a:t>BY </a:t>
            </a:r>
            <a:r>
              <a:rPr lang="en-US" sz="1600" b="1" dirty="0" smtClean="0">
                <a:solidFill>
                  <a:srgbClr val="FF0000"/>
                </a:solidFill>
                <a:latin typeface="Lora" panose="02000503000000020004" pitchFamily="2" charset="0"/>
              </a:rPr>
              <a:t>RECONNECTIONS OBTAINED </a:t>
            </a:r>
            <a:r>
              <a:rPr lang="en-US" sz="1600" b="1" smtClean="0">
                <a:solidFill>
                  <a:srgbClr val="FF0000"/>
                </a:solidFill>
                <a:latin typeface="Lora" panose="02000503000000020004" pitchFamily="2" charset="0"/>
              </a:rPr>
              <a:t>in 2018</a:t>
            </a:r>
            <a:endParaRPr lang="en-US" sz="1600" b="1" dirty="0">
              <a:solidFill>
                <a:srgbClr val="FF0000"/>
              </a:solidFill>
              <a:latin typeface="Lora" panose="02000503000000020004" pitchFamily="2" charset="0"/>
            </a:endParaRPr>
          </a:p>
        </p:txBody>
      </p:sp>
      <p:sp>
        <p:nvSpPr>
          <p:cNvPr id="24" name="TextBox 12"/>
          <p:cNvSpPr txBox="1">
            <a:spLocks noChangeArrowheads="1"/>
          </p:cNvSpPr>
          <p:nvPr/>
        </p:nvSpPr>
        <p:spPr bwMode="auto">
          <a:xfrm>
            <a:off x="0" y="-2632"/>
            <a:ext cx="5831871" cy="830997"/>
          </a:xfrm>
          <a:prstGeom prst="rect">
            <a:avLst/>
          </a:prstGeom>
          <a:noFill/>
          <a:ln w="9525">
            <a:noFill/>
            <a:miter lim="800000"/>
            <a:headEnd/>
            <a:tailEnd/>
          </a:ln>
        </p:spPr>
        <p:txBody>
          <a:bodyPr wrap="square">
            <a:spAutoFit/>
          </a:bodyPr>
          <a:lstStyle/>
          <a:p>
            <a:pPr algn="l">
              <a:defRPr/>
            </a:pPr>
            <a:r>
              <a:rPr lang="en-US" sz="24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PROTO-SPHERA driven by</a:t>
            </a:r>
          </a:p>
          <a:p>
            <a:pPr algn="l">
              <a:defRPr/>
            </a:pPr>
            <a:r>
              <a:rPr lang="en-US" sz="24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DC currents &amp; </a:t>
            </a:r>
            <a:r>
              <a:rPr lang="en-US" sz="2400" b="1" dirty="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reconnections</a:t>
            </a:r>
            <a:endParaRPr lang="en-US" sz="24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
        <p:nvSpPr>
          <p:cNvPr id="25" name="TextBox 7"/>
          <p:cNvSpPr txBox="1">
            <a:spLocks noChangeArrowheads="1"/>
          </p:cNvSpPr>
          <p:nvPr/>
        </p:nvSpPr>
        <p:spPr bwMode="auto">
          <a:xfrm>
            <a:off x="6161439" y="142874"/>
            <a:ext cx="772761" cy="276999"/>
          </a:xfrm>
          <a:prstGeom prst="rect">
            <a:avLst/>
          </a:prstGeom>
          <a:noFill/>
          <a:ln w="9525">
            <a:noFill/>
            <a:miter lim="800000"/>
            <a:headEnd/>
            <a:tailEnd/>
          </a:ln>
        </p:spPr>
        <p:txBody>
          <a:bodyPr wrap="square">
            <a:prstTxWarp prst="textNoShape">
              <a:avLst/>
            </a:prstTxWarp>
            <a:spAutoFit/>
          </a:bodyPr>
          <a:lstStyle/>
          <a:p>
            <a:r>
              <a:rPr lang="en-US" sz="1200" dirty="0" smtClean="0">
                <a:solidFill>
                  <a:srgbClr val="008000"/>
                </a:solidFill>
                <a:ea typeface="华文细黑"/>
                <a:cs typeface="华文细黑"/>
              </a:rPr>
              <a:t>Anode</a:t>
            </a:r>
            <a:endParaRPr lang="en-US" sz="1200" dirty="0">
              <a:solidFill>
                <a:srgbClr val="008000"/>
              </a:solidFill>
              <a:ea typeface="华文细黑"/>
              <a:cs typeface="华文细黑"/>
            </a:endParaRPr>
          </a:p>
        </p:txBody>
      </p:sp>
      <p:pic>
        <p:nvPicPr>
          <p:cNvPr id="26" name="GiFTok_New.wm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21"/>
          <a:stretch>
            <a:fillRect/>
          </a:stretch>
        </p:blipFill>
        <p:spPr>
          <a:xfrm>
            <a:off x="0" y="3789208"/>
            <a:ext cx="1647068" cy="2382992"/>
          </a:xfrm>
          <a:prstGeom prst="rect">
            <a:avLst/>
          </a:prstGeom>
        </p:spPr>
      </p:pic>
      <p:pic>
        <p:nvPicPr>
          <p:cNvPr id="27" name="GifPSTra-15_New.wmv">
            <a:hlinkClick r:id="" action="ppaction://media"/>
          </p:cNvPr>
          <p:cNvPicPr>
            <a:picLocks noChangeAspect="1"/>
          </p:cNvPicPr>
          <p:nvPr>
            <a:videoFile r:link="rId5"/>
            <p:extLst>
              <p:ext uri="{DAA4B4D4-6D71-4841-9C94-3DE7FCFB9230}">
                <p14:media xmlns:p14="http://schemas.microsoft.com/office/powerpoint/2010/main" r:embed="rId4"/>
              </p:ext>
            </p:extLst>
          </p:nvPr>
        </p:nvPicPr>
        <p:blipFill>
          <a:blip r:embed="rId22"/>
          <a:stretch>
            <a:fillRect/>
          </a:stretch>
        </p:blipFill>
        <p:spPr>
          <a:xfrm>
            <a:off x="6744518" y="245006"/>
            <a:ext cx="1866082" cy="5317594"/>
          </a:xfrm>
          <a:prstGeom prst="rect">
            <a:avLst/>
          </a:prstGeom>
        </p:spPr>
      </p:pic>
    </p:spTree>
    <p:extLst>
      <p:ext uri="{BB962C8B-B14F-4D97-AF65-F5344CB8AC3E}">
        <p14:creationId xmlns:p14="http://schemas.microsoft.com/office/powerpoint/2010/main" val="11854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43" fill="hold"/>
                                        <p:tgtEl>
                                          <p:spTgt spid="26"/>
                                        </p:tgtEl>
                                      </p:cBhvr>
                                    </p:cmd>
                                  </p:childTnLst>
                                </p:cTn>
                              </p:par>
                            </p:childTnLst>
                          </p:cTn>
                        </p:par>
                        <p:par>
                          <p:cTn id="7" fill="hold">
                            <p:stCondLst>
                              <p:cond delay="2043"/>
                            </p:stCondLst>
                            <p:childTnLst>
                              <p:par>
                                <p:cTn id="8" presetID="1" presetClass="mediacall" presetSubtype="0" fill="hold" nodeType="afterEffect">
                                  <p:stCondLst>
                                    <p:cond delay="0"/>
                                  </p:stCondLst>
                                  <p:childTnLst>
                                    <p:cmd type="call" cmd="playFrom(0.0)">
                                      <p:cBhvr>
                                        <p:cTn id="9" dur="4876"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remove" display="0">
                  <p:stCondLst>
                    <p:cond delay="indefinite"/>
                  </p:stCondLst>
                </p:cTn>
                <p:tgtEl>
                  <p:spTgt spid="26"/>
                </p:tgtEl>
              </p:cMediaNode>
            </p:video>
            <p:seq concurrent="1" nextAc="seek">
              <p:cTn id="11" restart="whenNotActive" fill="hold" evtFilter="cancelBubble" nodeType="interactiveSeq">
                <p:stCondLst>
                  <p:cond evt="onClick" delay="0">
                    <p:tgtEl>
                      <p:spTgt spid="2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6"/>
                                        </p:tgtEl>
                                      </p:cBhvr>
                                    </p:cmd>
                                  </p:childTnLst>
                                </p:cTn>
                              </p:par>
                            </p:childTnLst>
                          </p:cTn>
                        </p:par>
                      </p:childTnLst>
                    </p:cTn>
                  </p:par>
                </p:childTnLst>
              </p:cTn>
              <p:nextCondLst>
                <p:cond evt="onClick" delay="0">
                  <p:tgtEl>
                    <p:spTgt spid="26"/>
                  </p:tgtEl>
                </p:cond>
              </p:nextCondLst>
            </p:seq>
            <p:video>
              <p:cMediaNode vol="80000">
                <p:cTn id="16" repeatCount="indefinite" fill="remove" display="0">
                  <p:stCondLst>
                    <p:cond delay="indefinite"/>
                  </p:stCondLst>
                </p:cTn>
                <p:tgtEl>
                  <p:spTgt spid="27"/>
                </p:tgtEl>
              </p:cMediaNode>
            </p:video>
            <p:seq concurrent="1" nextAc="seek">
              <p:cTn id="17" restart="whenNotActive" fill="hold" evtFilter="cancelBubble" nodeType="interactiveSeq">
                <p:stCondLst>
                  <p:cond evt="onClick" delay="0">
                    <p:tgtEl>
                      <p:spTgt spid="2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7"/>
                                        </p:tgtEl>
                                      </p:cBhvr>
                                    </p:cmd>
                                  </p:childTnLst>
                                </p:cTn>
                              </p:par>
                            </p:childTnLst>
                          </p:cTn>
                        </p:par>
                      </p:childTnLst>
                    </p:cTn>
                  </p:par>
                </p:childTnLst>
              </p:cTn>
              <p:nextCondLst>
                <p:cond evt="onClick" delay="0">
                  <p:tgtEl>
                    <p:spTgt spid="27"/>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6" cstate="print">
            <a:extLst>
              <a:ext uri="{28A0092B-C50C-407E-A947-70E740481C1C}">
                <a14:useLocalDpi xmlns:a14="http://schemas.microsoft.com/office/drawing/2010/main" val="0"/>
              </a:ext>
            </a:extLst>
          </a:blip>
          <a:stretch>
            <a:fillRect/>
          </a:stretch>
        </p:blipFill>
        <p:spPr>
          <a:xfrm>
            <a:off x="4260109" y="3352800"/>
            <a:ext cx="4877996" cy="2438998"/>
          </a:xfrm>
          <a:prstGeom prst="rect">
            <a:avLst/>
          </a:prstGeom>
        </p:spPr>
      </p:pic>
      <p:sp>
        <p:nvSpPr>
          <p:cNvPr id="4" name="Rectangle 3"/>
          <p:cNvSpPr/>
          <p:nvPr/>
        </p:nvSpPr>
        <p:spPr>
          <a:xfrm>
            <a:off x="3540656" y="609600"/>
            <a:ext cx="726481" cy="307777"/>
          </a:xfrm>
          <a:prstGeom prst="rect">
            <a:avLst/>
          </a:prstGeom>
        </p:spPr>
        <p:txBody>
          <a:bodyPr wrap="none">
            <a:spAutoFit/>
          </a:bodyPr>
          <a:lstStyle/>
          <a:p>
            <a:r>
              <a:rPr lang="en-US" sz="1400" b="1">
                <a:latin typeface="Lora" panose="02000503000000020004" pitchFamily="2" charset="0"/>
              </a:rPr>
              <a:t>#</a:t>
            </a:r>
            <a:r>
              <a:rPr lang="en-US" sz="1400" b="1" smtClean="0">
                <a:latin typeface="Lora" panose="02000503000000020004" pitchFamily="2" charset="0"/>
              </a:rPr>
              <a:t>1280</a:t>
            </a:r>
            <a:endParaRPr lang="en-US" sz="1400" b="1">
              <a:latin typeface="Lora" panose="02000503000000020004" pitchFamily="2" charset="0"/>
            </a:endParaRPr>
          </a:p>
        </p:txBody>
      </p:sp>
      <p:sp>
        <p:nvSpPr>
          <p:cNvPr id="5" name="Rectangle 4"/>
          <p:cNvSpPr/>
          <p:nvPr/>
        </p:nvSpPr>
        <p:spPr>
          <a:xfrm>
            <a:off x="3545082" y="3352800"/>
            <a:ext cx="684803" cy="307777"/>
          </a:xfrm>
          <a:prstGeom prst="rect">
            <a:avLst/>
          </a:prstGeom>
        </p:spPr>
        <p:txBody>
          <a:bodyPr wrap="none">
            <a:spAutoFit/>
          </a:bodyPr>
          <a:lstStyle/>
          <a:p>
            <a:r>
              <a:rPr lang="en-US" sz="1400" b="1">
                <a:latin typeface="Lora" panose="02000503000000020004" pitchFamily="2" charset="0"/>
              </a:rPr>
              <a:t>#1219</a:t>
            </a:r>
          </a:p>
        </p:txBody>
      </p:sp>
      <p:pic>
        <p:nvPicPr>
          <p:cNvPr id="7" name="1221Pulse_Self-Contained.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14744" y="3810000"/>
            <a:ext cx="3048000" cy="3048000"/>
          </a:xfrm>
          <a:prstGeom prst="rect">
            <a:avLst/>
          </a:prstGeom>
        </p:spPr>
      </p:pic>
      <p:pic>
        <p:nvPicPr>
          <p:cNvPr id="8" name="Shot1280Overall.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414744" y="609600"/>
            <a:ext cx="3048392" cy="3133997"/>
          </a:xfrm>
          <a:prstGeom prst="rect">
            <a:avLst/>
          </a:prstGeom>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61794" y="609600"/>
            <a:ext cx="2443806" cy="2512508"/>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05600" y="609600"/>
            <a:ext cx="2438400" cy="2506950"/>
          </a:xfrm>
          <a:prstGeom prst="rect">
            <a:avLst/>
          </a:prstGeom>
        </p:spPr>
      </p:pic>
      <p:sp>
        <p:nvSpPr>
          <p:cNvPr id="12" name="TextBox 12"/>
          <p:cNvSpPr txBox="1">
            <a:spLocks noChangeArrowheads="1"/>
          </p:cNvSpPr>
          <p:nvPr/>
        </p:nvSpPr>
        <p:spPr bwMode="auto">
          <a:xfrm>
            <a:off x="0" y="37275"/>
            <a:ext cx="9144000" cy="523220"/>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Reconnection bursts shake the plasma, every 2-3 ms</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
        <p:nvSpPr>
          <p:cNvPr id="13" name="Rectangle 12"/>
          <p:cNvSpPr/>
          <p:nvPr/>
        </p:nvSpPr>
        <p:spPr>
          <a:xfrm>
            <a:off x="3463137" y="3581400"/>
            <a:ext cx="766748" cy="523220"/>
          </a:xfrm>
          <a:prstGeom prst="rect">
            <a:avLst/>
          </a:prstGeom>
        </p:spPr>
        <p:txBody>
          <a:bodyPr wrap="none">
            <a:spAutoFit/>
          </a:bodyPr>
          <a:lstStyle/>
          <a:p>
            <a:pPr algn="r"/>
            <a:r>
              <a:rPr lang="en-US" sz="1400" b="1" smtClean="0">
                <a:latin typeface="Lora" panose="02000503000000020004" pitchFamily="2" charset="0"/>
              </a:rPr>
              <a:t>Visible</a:t>
            </a:r>
          </a:p>
          <a:p>
            <a:pPr algn="r"/>
            <a:r>
              <a:rPr lang="en-US" sz="1400" b="1" smtClean="0">
                <a:latin typeface="Lora" panose="02000503000000020004" pitchFamily="2" charset="0"/>
              </a:rPr>
              <a:t>light</a:t>
            </a:r>
            <a:endParaRPr lang="en-US" sz="1400" b="1">
              <a:latin typeface="Lora" panose="02000503000000020004" pitchFamily="2" charset="0"/>
            </a:endParaRPr>
          </a:p>
        </p:txBody>
      </p:sp>
      <p:sp>
        <p:nvSpPr>
          <p:cNvPr id="14" name="Rectangle 13"/>
          <p:cNvSpPr/>
          <p:nvPr/>
        </p:nvSpPr>
        <p:spPr>
          <a:xfrm>
            <a:off x="3429000" y="797637"/>
            <a:ext cx="874663" cy="523220"/>
          </a:xfrm>
          <a:prstGeom prst="rect">
            <a:avLst/>
          </a:prstGeom>
        </p:spPr>
        <p:txBody>
          <a:bodyPr wrap="none">
            <a:spAutoFit/>
          </a:bodyPr>
          <a:lstStyle/>
          <a:p>
            <a:pPr algn="r"/>
            <a:r>
              <a:rPr lang="en-US" sz="1400" b="1" smtClean="0">
                <a:latin typeface="Lora" panose="02000503000000020004" pitchFamily="2" charset="0"/>
              </a:rPr>
              <a:t>H-alpha</a:t>
            </a:r>
          </a:p>
          <a:p>
            <a:pPr algn="r"/>
            <a:r>
              <a:rPr lang="en-US" sz="1400" b="1" smtClean="0">
                <a:latin typeface="Lora" panose="02000503000000020004" pitchFamily="2" charset="0"/>
              </a:rPr>
              <a:t>filter</a:t>
            </a:r>
            <a:endParaRPr lang="en-US" sz="1400" b="1">
              <a:latin typeface="Lora" panose="02000503000000020004" pitchFamily="2" charset="0"/>
            </a:endParaRPr>
          </a:p>
        </p:txBody>
      </p:sp>
      <p:sp>
        <p:nvSpPr>
          <p:cNvPr id="15" name="Rectangle 14"/>
          <p:cNvSpPr/>
          <p:nvPr/>
        </p:nvSpPr>
        <p:spPr>
          <a:xfrm>
            <a:off x="3463137" y="6096000"/>
            <a:ext cx="5680864" cy="584775"/>
          </a:xfrm>
          <a:prstGeom prst="rect">
            <a:avLst/>
          </a:prstGeom>
        </p:spPr>
        <p:txBody>
          <a:bodyPr wrap="square">
            <a:spAutoFit/>
          </a:bodyPr>
          <a:lstStyle/>
          <a:p>
            <a:pPr algn="r"/>
            <a:r>
              <a:rPr lang="en-US" sz="1600" b="1" smtClean="0">
                <a:latin typeface="Lora" panose="02000503000000020004" pitchFamily="2" charset="0"/>
              </a:rPr>
              <a:t>2D approx. magnetic </a:t>
            </a:r>
            <a:r>
              <a:rPr lang="en-US" sz="1600" b="1">
                <a:latin typeface="Lora" panose="02000503000000020004" pitchFamily="2" charset="0"/>
              </a:rPr>
              <a:t>reconnections </a:t>
            </a:r>
            <a:r>
              <a:rPr lang="en-US" sz="1600" b="1" smtClean="0">
                <a:latin typeface="Lora" panose="02000503000000020004" pitchFamily="2" charset="0"/>
              </a:rPr>
              <a:t>at </a:t>
            </a:r>
            <a:r>
              <a:rPr lang="en-US" sz="1600" b="1">
                <a:latin typeface="Lora" panose="02000503000000020004" pitchFamily="2" charset="0"/>
              </a:rPr>
              <a:t>ordinary </a:t>
            </a:r>
            <a:r>
              <a:rPr lang="en-US" sz="1600" b="1" smtClean="0">
                <a:latin typeface="Lora" panose="02000503000000020004" pitchFamily="2" charset="0"/>
              </a:rPr>
              <a:t>X-points</a:t>
            </a:r>
            <a:r>
              <a:rPr lang="en-US" sz="1600" b="1" baseline="30000" smtClean="0">
                <a:latin typeface="Lora" panose="02000503000000020004" pitchFamily="2" charset="0"/>
              </a:rPr>
              <a:t> </a:t>
            </a:r>
            <a:endParaRPr lang="en-US" sz="1600" b="1" smtClean="0">
              <a:latin typeface="Lora" panose="02000503000000020004" pitchFamily="2" charset="0"/>
            </a:endParaRPr>
          </a:p>
          <a:p>
            <a:pPr algn="r"/>
            <a:r>
              <a:rPr lang="en-US" sz="1600" b="1" smtClean="0">
                <a:latin typeface="Lora" panose="02000503000000020004" pitchFamily="2" charset="0"/>
              </a:rPr>
              <a:t>3D effects: diffused </a:t>
            </a:r>
            <a:r>
              <a:rPr lang="en-US" sz="1600" b="1">
                <a:latin typeface="Lora" panose="02000503000000020004" pitchFamily="2" charset="0"/>
              </a:rPr>
              <a:t>(ergodic) character of the </a:t>
            </a:r>
            <a:r>
              <a:rPr lang="en-US" sz="1600" b="1" smtClean="0">
                <a:latin typeface="Lora" panose="02000503000000020004" pitchFamily="2" charset="0"/>
              </a:rPr>
              <a:t>X-points</a:t>
            </a:r>
            <a:endParaRPr lang="en-US" sz="1600" b="1">
              <a:latin typeface="Lora" panose="02000503000000020004" pitchFamily="2" charset="0"/>
            </a:endParaRPr>
          </a:p>
        </p:txBody>
      </p:sp>
    </p:spTree>
    <p:extLst>
      <p:ext uri="{BB962C8B-B14F-4D97-AF65-F5344CB8AC3E}">
        <p14:creationId xmlns:p14="http://schemas.microsoft.com/office/powerpoint/2010/main" val="1013596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2" fill="hold"/>
                                        <p:tgtEl>
                                          <p:spTgt spid="7"/>
                                        </p:tgtEl>
                                      </p:cBhvr>
                                    </p:cmd>
                                  </p:childTnLst>
                                </p:cTn>
                              </p:par>
                            </p:childTnLst>
                          </p:cTn>
                        </p:par>
                        <p:par>
                          <p:cTn id="7" fill="hold">
                            <p:stCondLst>
                              <p:cond delay="4932"/>
                            </p:stCondLst>
                            <p:childTnLst>
                              <p:par>
                                <p:cTn id="8" presetID="1" presetClass="mediacall" presetSubtype="0" fill="hold" nodeType="afterEffect">
                                  <p:stCondLst>
                                    <p:cond delay="0"/>
                                  </p:stCondLst>
                                  <p:childTnLst>
                                    <p:cmd type="call" cmd="playFrom(0.0)">
                                      <p:cBhvr>
                                        <p:cTn id="9" dur="608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7"/>
                                        </p:tgtEl>
                                      </p:cBhvr>
                                    </p:cmd>
                                  </p:childTnLst>
                                </p:cTn>
                              </p:par>
                            </p:childTnLst>
                          </p:cTn>
                        </p:par>
                      </p:childTnLst>
                    </p:cTn>
                  </p:par>
                </p:childTnLst>
              </p:cTn>
              <p:nextCondLst>
                <p:cond evt="onClick" delay="0">
                  <p:tgtEl>
                    <p:spTgt spid="7"/>
                  </p:tgtEl>
                </p:cond>
              </p:nextCondLst>
            </p:seq>
            <p:video>
              <p:cMediaNode vol="80000">
                <p:cTn id="15" repeatCount="indefinite" fill="remove" display="0">
                  <p:stCondLst>
                    <p:cond delay="indefinite"/>
                  </p:stCondLst>
                </p:cTn>
                <p:tgtEl>
                  <p:spTgt spid="7"/>
                </p:tgtEl>
              </p:cMediaNode>
            </p:video>
            <p:video>
              <p:cMediaNode vol="80000">
                <p:cTn id="16" repeatCount="indefinite" fill="remove" display="0">
                  <p:stCondLst>
                    <p:cond delay="indefinite"/>
                  </p:stCondLst>
                </p:cTn>
                <p:tgtEl>
                  <p:spTgt spid="8"/>
                </p:tgtEl>
              </p:cMediaNode>
            </p:video>
            <p:seq concurrent="1" nextAc="seek">
              <p:cTn id="17" restart="whenNotActive" fill="hold" evtFilter="cancelBubble" nodeType="interactiveSeq">
                <p:stCondLst>
                  <p:cond evt="onClick" delay="0">
                    <p:tgtEl>
                      <p:spTgt spid="8"/>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19" y="45184"/>
            <a:ext cx="8975503" cy="1631216"/>
          </a:xfrm>
          <a:prstGeom prst="rect">
            <a:avLst/>
          </a:prstGeom>
          <a:noFill/>
        </p:spPr>
        <p:txBody>
          <a:bodyPr wrap="square" rtlCol="0">
            <a:spAutoFit/>
          </a:bodyPr>
          <a:lstStyle/>
          <a:p>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Major surprise</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 current carrying torus formed </a:t>
            </a:r>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and sustained in an </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external magnetostatic B</a:t>
            </a:r>
            <a:r>
              <a:rPr lang="en-US" sz="2800" b="1" baseline="30000">
                <a:solidFill>
                  <a:srgbClr val="FF0000"/>
                </a:solidFill>
                <a:effectLst>
                  <a:outerShdw blurRad="50800" dist="38100" dir="2700000" algn="tl" rotWithShape="0">
                    <a:srgbClr val="000000">
                      <a:alpha val="43000"/>
                    </a:srgbClr>
                  </a:outerShdw>
                </a:effectLst>
                <a:latin typeface="Lora" panose="02000503000000020004" pitchFamily="2" charset="0"/>
              </a:rPr>
              <a:t> *</a:t>
            </a:r>
            <a:endParaRPr lang="en-US" sz="2800" b="1" baseline="30000" smtClean="0">
              <a:solidFill>
                <a:srgbClr val="FF0000"/>
              </a:solidFill>
              <a:effectLst>
                <a:outerShdw blurRad="50800" dist="38100" dir="2700000" algn="tl" rotWithShape="0">
                  <a:srgbClr val="000000">
                    <a:alpha val="43000"/>
                  </a:srgbClr>
                </a:outerShdw>
              </a:effectLst>
              <a:latin typeface="Lora" panose="02000503000000020004" pitchFamily="2" charset="0"/>
            </a:endParaRPr>
          </a:p>
          <a:p>
            <a:endParaRPr lang="en-US" sz="800" b="1" smtClean="0">
              <a:latin typeface="Lora" panose="02000503000000020004" pitchFamily="2" charset="0"/>
            </a:endParaRPr>
          </a:p>
          <a:p>
            <a:r>
              <a:rPr lang="en-US" b="1" smtClean="0">
                <a:latin typeface="Lora" panose="02000503000000020004" pitchFamily="2" charset="0"/>
              </a:rPr>
              <a:t>Slow </a:t>
            </a:r>
            <a:r>
              <a:rPr lang="en-US" b="1" dirty="0" smtClean="0">
                <a:latin typeface="Lora" panose="02000503000000020004" pitchFamily="2" charset="0"/>
              </a:rPr>
              <a:t>rise of currents will ease Phase-2 operations,</a:t>
            </a:r>
          </a:p>
          <a:p>
            <a:r>
              <a:rPr lang="en-US" b="1" dirty="0" smtClean="0">
                <a:latin typeface="Lora" panose="02000503000000020004" pitchFamily="2" charset="0"/>
              </a:rPr>
              <a:t>which will </a:t>
            </a:r>
            <a:r>
              <a:rPr lang="en-US" b="1" dirty="0">
                <a:latin typeface="Lora" panose="02000503000000020004" pitchFamily="2" charset="0"/>
              </a:rPr>
              <a:t>produce Spherical Tori with I</a:t>
            </a:r>
            <a:r>
              <a:rPr lang="en-US" b="1" baseline="-25000" dirty="0">
                <a:latin typeface="Lora" panose="02000503000000020004" pitchFamily="2" charset="0"/>
              </a:rPr>
              <a:t>ST</a:t>
            </a:r>
            <a:r>
              <a:rPr lang="en-US" b="1" dirty="0" smtClean="0">
                <a:latin typeface="Lora" panose="02000503000000020004" pitchFamily="2" charset="0"/>
              </a:rPr>
              <a:t>= </a:t>
            </a:r>
            <a:r>
              <a:rPr lang="en-US" b="1" dirty="0">
                <a:solidFill>
                  <a:schemeClr val="accent4">
                    <a:lumMod val="75000"/>
                  </a:schemeClr>
                </a:solidFill>
                <a:latin typeface="Lora" panose="02000503000000020004" pitchFamily="2" charset="0"/>
              </a:rPr>
              <a:t>¼</a:t>
            </a:r>
            <a:r>
              <a:rPr lang="en-US" b="1" dirty="0" smtClean="0">
                <a:latin typeface="Lora" panose="02000503000000020004" pitchFamily="2" charset="0"/>
              </a:rPr>
              <a:t> MA</a:t>
            </a:r>
            <a:endParaRPr lang="en-US" b="1" dirty="0">
              <a:latin typeface="Lora" panose="02000503000000020004"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194" y="2864887"/>
            <a:ext cx="2510724" cy="3599956"/>
          </a:xfrm>
          <a:prstGeom prst="rect">
            <a:avLst/>
          </a:prstGeom>
        </p:spPr>
      </p:pic>
      <p:sp>
        <p:nvSpPr>
          <p:cNvPr id="4" name="TextBox 3"/>
          <p:cNvSpPr txBox="1"/>
          <p:nvPr/>
        </p:nvSpPr>
        <p:spPr>
          <a:xfrm>
            <a:off x="2872714" y="3586877"/>
            <a:ext cx="6444778" cy="2585323"/>
          </a:xfrm>
          <a:prstGeom prst="rect">
            <a:avLst/>
          </a:prstGeom>
          <a:noFill/>
        </p:spPr>
        <p:txBody>
          <a:bodyPr wrap="none" rtlCol="0">
            <a:spAutoFit/>
          </a:bodyPr>
          <a:lstStyle/>
          <a:p>
            <a:r>
              <a:rPr lang="en-US" b="1" dirty="0" smtClean="0">
                <a:latin typeface="Lora" panose="02000503000000020004" pitchFamily="2" charset="0"/>
              </a:rPr>
              <a:t>In 2019</a:t>
            </a:r>
            <a:r>
              <a:rPr lang="en-US" b="1" smtClean="0">
                <a:latin typeface="Lora" panose="02000503000000020004" pitchFamily="2" charset="0"/>
              </a:rPr>
              <a:t>, with new </a:t>
            </a:r>
            <a:r>
              <a:rPr lang="en-US" b="1" dirty="0" smtClean="0">
                <a:latin typeface="Lora" panose="02000503000000020004" pitchFamily="2" charset="0"/>
              </a:rPr>
              <a:t>insulating </a:t>
            </a:r>
            <a:r>
              <a:rPr lang="en-US" b="1" smtClean="0">
                <a:latin typeface="Lora" panose="02000503000000020004" pitchFamily="2" charset="0"/>
              </a:rPr>
              <a:t>PMMA Vessel</a:t>
            </a:r>
            <a:endParaRPr lang="en-US" b="1" dirty="0" smtClean="0">
              <a:latin typeface="Lora" panose="02000503000000020004" pitchFamily="2" charset="0"/>
            </a:endParaRPr>
          </a:p>
          <a:p>
            <a:r>
              <a:rPr lang="en-US" b="1" dirty="0" smtClean="0">
                <a:solidFill>
                  <a:srgbClr val="2A70BF"/>
                </a:solidFill>
                <a:latin typeface="Lora" panose="02000503000000020004" pitchFamily="2" charset="0"/>
              </a:rPr>
              <a:t>substitute present impromptu </a:t>
            </a:r>
            <a:r>
              <a:rPr lang="en-US" b="1" dirty="0" err="1" smtClean="0">
                <a:solidFill>
                  <a:srgbClr val="2A70BF"/>
                </a:solidFill>
                <a:latin typeface="Lora" panose="02000503000000020004" pitchFamily="2" charset="0"/>
              </a:rPr>
              <a:t>PFExt</a:t>
            </a:r>
            <a:r>
              <a:rPr lang="en-US" b="1" dirty="0" smtClean="0">
                <a:solidFill>
                  <a:srgbClr val="2A70BF"/>
                </a:solidFill>
                <a:latin typeface="Lora" panose="02000503000000020004" pitchFamily="2" charset="0"/>
              </a:rPr>
              <a:t> coils </a:t>
            </a:r>
          </a:p>
          <a:p>
            <a:r>
              <a:rPr lang="en-US" b="1" dirty="0" smtClean="0">
                <a:solidFill>
                  <a:srgbClr val="2A70BF"/>
                </a:solidFill>
                <a:latin typeface="Lora" panose="02000503000000020004" pitchFamily="2" charset="0"/>
              </a:rPr>
              <a:t>with larger cross-section (240 mm</a:t>
            </a:r>
            <a:r>
              <a:rPr lang="en-US" b="1" baseline="30000" dirty="0" smtClean="0">
                <a:solidFill>
                  <a:srgbClr val="2A70BF"/>
                </a:solidFill>
                <a:latin typeface="Lora" panose="02000503000000020004" pitchFamily="2" charset="0"/>
              </a:rPr>
              <a:t>2</a:t>
            </a:r>
            <a:r>
              <a:rPr lang="en-US" b="1" dirty="0" smtClean="0">
                <a:solidFill>
                  <a:srgbClr val="2A70BF"/>
                </a:solidFill>
                <a:latin typeface="Lora" panose="02000503000000020004" pitchFamily="2" charset="0"/>
              </a:rPr>
              <a:t>) flexible cables</a:t>
            </a:r>
          </a:p>
          <a:p>
            <a:r>
              <a:rPr lang="en-US" b="1" dirty="0" smtClean="0">
                <a:solidFill>
                  <a:srgbClr val="2A70BF"/>
                </a:solidFill>
                <a:latin typeface="Lora" panose="02000503000000020004" pitchFamily="2" charset="0"/>
              </a:rPr>
              <a:t>8+12+12+8 turns</a:t>
            </a:r>
            <a:r>
              <a:rPr lang="en-US" b="1" dirty="0" smtClean="0">
                <a:latin typeface="Lora" panose="02000503000000020004" pitchFamily="2" charset="0"/>
              </a:rPr>
              <a:t> (top to bottom, flexible turn number) </a:t>
            </a:r>
          </a:p>
          <a:p>
            <a:r>
              <a:rPr lang="en-US" b="1" dirty="0" smtClean="0">
                <a:latin typeface="Lora" panose="02000503000000020004" pitchFamily="2" charset="0"/>
              </a:rPr>
              <a:t>fed at 2 kA by existing Super-Capacitor power supply</a:t>
            </a:r>
          </a:p>
          <a:p>
            <a:endParaRPr lang="en-US" b="1" dirty="0" smtClean="0">
              <a:latin typeface="Lora" panose="02000503000000020004" pitchFamily="2" charset="0"/>
            </a:endParaRPr>
          </a:p>
          <a:p>
            <a:r>
              <a:rPr lang="en-US" b="1" dirty="0" smtClean="0">
                <a:latin typeface="Lora" panose="02000503000000020004" pitchFamily="2" charset="0"/>
              </a:rPr>
              <a:t>• will allow to form from  preexisting Plasma </a:t>
            </a:r>
            <a:r>
              <a:rPr lang="en-US" b="1" dirty="0" err="1" smtClean="0">
                <a:latin typeface="Lora" panose="02000503000000020004" pitchFamily="2" charset="0"/>
              </a:rPr>
              <a:t>Centerpost</a:t>
            </a:r>
            <a:r>
              <a:rPr lang="en-US" b="1" dirty="0" smtClean="0">
                <a:latin typeface="Lora" panose="02000503000000020004" pitchFamily="2" charset="0"/>
              </a:rPr>
              <a:t> </a:t>
            </a:r>
          </a:p>
          <a:p>
            <a:r>
              <a:rPr lang="en-US" b="1" dirty="0" smtClean="0">
                <a:latin typeface="Lora" panose="02000503000000020004" pitchFamily="2" charset="0"/>
              </a:rPr>
              <a:t>Hydrogen Tori with 20 </a:t>
            </a:r>
            <a:r>
              <a:rPr lang="en-US" b="1" dirty="0" err="1" smtClean="0">
                <a:latin typeface="Lora" panose="02000503000000020004" pitchFamily="2" charset="0"/>
              </a:rPr>
              <a:t>ms</a:t>
            </a:r>
            <a:r>
              <a:rPr lang="en-US" b="1" dirty="0" smtClean="0">
                <a:latin typeface="Lora" panose="02000503000000020004" pitchFamily="2" charset="0"/>
              </a:rPr>
              <a:t> rise time, try and assess </a:t>
            </a:r>
          </a:p>
          <a:p>
            <a:r>
              <a:rPr lang="en-US" b="1" dirty="0" smtClean="0">
                <a:latin typeface="Lora" panose="02000503000000020004" pitchFamily="2" charset="0"/>
              </a:rPr>
              <a:t>differences between static and 20 </a:t>
            </a:r>
            <a:r>
              <a:rPr lang="en-US" b="1" dirty="0" err="1" smtClean="0">
                <a:latin typeface="Lora" panose="02000503000000020004" pitchFamily="2" charset="0"/>
              </a:rPr>
              <a:t>ms</a:t>
            </a:r>
            <a:r>
              <a:rPr lang="en-US" b="1" dirty="0" smtClean="0">
                <a:latin typeface="Lora" panose="02000503000000020004" pitchFamily="2" charset="0"/>
              </a:rPr>
              <a:t> Torus formation</a:t>
            </a:r>
          </a:p>
        </p:txBody>
      </p:sp>
      <p:cxnSp>
        <p:nvCxnSpPr>
          <p:cNvPr id="5" name="Straight Arrow Connector 4"/>
          <p:cNvCxnSpPr/>
          <p:nvPr/>
        </p:nvCxnSpPr>
        <p:spPr>
          <a:xfrm flipH="1" flipV="1">
            <a:off x="2566544" y="3708917"/>
            <a:ext cx="306172" cy="3061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 name="Straight Arrow Connector 5"/>
          <p:cNvCxnSpPr/>
          <p:nvPr/>
        </p:nvCxnSpPr>
        <p:spPr>
          <a:xfrm flipH="1">
            <a:off x="2555205" y="4039578"/>
            <a:ext cx="306171" cy="2721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flipH="1">
            <a:off x="2566544" y="4005557"/>
            <a:ext cx="306170" cy="91676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2566544" y="4028238"/>
            <a:ext cx="306172" cy="181264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474" y="1739686"/>
            <a:ext cx="2041136" cy="1785013"/>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3580" y="1698262"/>
            <a:ext cx="1765442" cy="1883138"/>
          </a:xfrm>
          <a:prstGeom prst="rect">
            <a:avLst/>
          </a:prstGeom>
        </p:spPr>
      </p:pic>
      <p:cxnSp>
        <p:nvCxnSpPr>
          <p:cNvPr id="11" name="Straight Arrow Connector 10"/>
          <p:cNvCxnSpPr/>
          <p:nvPr/>
        </p:nvCxnSpPr>
        <p:spPr>
          <a:xfrm>
            <a:off x="5208549" y="2622337"/>
            <a:ext cx="669038" cy="0"/>
          </a:xfrm>
          <a:prstGeom prst="straightConnector1">
            <a:avLst/>
          </a:prstGeom>
          <a:ln>
            <a:solidFill>
              <a:schemeClr val="accent4">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2096740" y="2286218"/>
            <a:ext cx="1223412" cy="646331"/>
          </a:xfrm>
          <a:prstGeom prst="rect">
            <a:avLst/>
          </a:prstGeom>
          <a:noFill/>
        </p:spPr>
        <p:txBody>
          <a:bodyPr wrap="none" rtlCol="0">
            <a:spAutoFit/>
          </a:bodyPr>
          <a:lstStyle/>
          <a:p>
            <a:pPr algn="ctr"/>
            <a:r>
              <a:rPr lang="en-US" b="1" dirty="0" smtClean="0">
                <a:solidFill>
                  <a:schemeClr val="accent4">
                    <a:lumMod val="75000"/>
                  </a:schemeClr>
                </a:solidFill>
              </a:rPr>
              <a:t>from now</a:t>
            </a:r>
            <a:endParaRPr lang="en-US" b="1" dirty="0">
              <a:solidFill>
                <a:schemeClr val="accent4">
                  <a:lumMod val="75000"/>
                </a:schemeClr>
              </a:solidFill>
            </a:endParaRPr>
          </a:p>
          <a:p>
            <a:pPr algn="ctr"/>
            <a:r>
              <a:rPr lang="en-US" b="1" dirty="0" smtClean="0">
                <a:solidFill>
                  <a:schemeClr val="accent4">
                    <a:lumMod val="75000"/>
                  </a:schemeClr>
                </a:solidFill>
              </a:rPr>
              <a:t>I</a:t>
            </a:r>
            <a:r>
              <a:rPr lang="en-US" b="1" baseline="-25000" dirty="0" smtClean="0">
                <a:solidFill>
                  <a:schemeClr val="accent4">
                    <a:lumMod val="75000"/>
                  </a:schemeClr>
                </a:solidFill>
              </a:rPr>
              <a:t>ST</a:t>
            </a:r>
            <a:r>
              <a:rPr lang="en-US" b="1" dirty="0" smtClean="0">
                <a:solidFill>
                  <a:schemeClr val="accent4">
                    <a:lumMod val="75000"/>
                  </a:schemeClr>
                </a:solidFill>
              </a:rPr>
              <a:t> = 5-7 kA</a:t>
            </a:r>
            <a:endParaRPr lang="en-US" b="1" dirty="0">
              <a:solidFill>
                <a:schemeClr val="accent4">
                  <a:lumMod val="75000"/>
                </a:schemeClr>
              </a:solidFill>
            </a:endParaRPr>
          </a:p>
        </p:txBody>
      </p:sp>
      <p:sp>
        <p:nvSpPr>
          <p:cNvPr id="13" name="TextBox 12"/>
          <p:cNvSpPr txBox="1"/>
          <p:nvPr/>
        </p:nvSpPr>
        <p:spPr>
          <a:xfrm>
            <a:off x="5973222" y="2299171"/>
            <a:ext cx="1236236" cy="646331"/>
          </a:xfrm>
          <a:prstGeom prst="rect">
            <a:avLst/>
          </a:prstGeom>
          <a:noFill/>
        </p:spPr>
        <p:txBody>
          <a:bodyPr wrap="none" rtlCol="0">
            <a:spAutoFit/>
          </a:bodyPr>
          <a:lstStyle/>
          <a:p>
            <a:pPr algn="ctr"/>
            <a:r>
              <a:rPr lang="en-US" b="1" dirty="0" smtClean="0">
                <a:solidFill>
                  <a:schemeClr val="accent4">
                    <a:lumMod val="75000"/>
                  </a:schemeClr>
                </a:solidFill>
              </a:rPr>
              <a:t>to Phase-2</a:t>
            </a:r>
            <a:endParaRPr lang="en-US" b="1" dirty="0">
              <a:solidFill>
                <a:schemeClr val="accent4">
                  <a:lumMod val="75000"/>
                </a:schemeClr>
              </a:solidFill>
            </a:endParaRPr>
          </a:p>
          <a:p>
            <a:pPr algn="ctr"/>
            <a:r>
              <a:rPr lang="en-US" b="1" dirty="0" smtClean="0">
                <a:solidFill>
                  <a:schemeClr val="accent4">
                    <a:lumMod val="75000"/>
                  </a:schemeClr>
                </a:solidFill>
              </a:rPr>
              <a:t>I</a:t>
            </a:r>
            <a:r>
              <a:rPr lang="en-US" b="1" baseline="-25000" dirty="0" smtClean="0">
                <a:solidFill>
                  <a:schemeClr val="accent4">
                    <a:lumMod val="75000"/>
                  </a:schemeClr>
                </a:solidFill>
              </a:rPr>
              <a:t>ST</a:t>
            </a:r>
            <a:r>
              <a:rPr lang="en-US" b="1" dirty="0" smtClean="0">
                <a:solidFill>
                  <a:schemeClr val="accent4">
                    <a:lumMod val="75000"/>
                  </a:schemeClr>
                </a:solidFill>
              </a:rPr>
              <a:t> = ¼ MA</a:t>
            </a:r>
            <a:endParaRPr lang="en-US" b="1" dirty="0">
              <a:solidFill>
                <a:schemeClr val="accent4">
                  <a:lumMod val="75000"/>
                </a:schemeClr>
              </a:solidFill>
            </a:endParaRPr>
          </a:p>
        </p:txBody>
      </p:sp>
      <p:sp>
        <p:nvSpPr>
          <p:cNvPr id="19" name="Rectangle 18"/>
          <p:cNvSpPr/>
          <p:nvPr/>
        </p:nvSpPr>
        <p:spPr>
          <a:xfrm>
            <a:off x="0" y="6389446"/>
            <a:ext cx="9143999" cy="461665"/>
          </a:xfrm>
          <a:prstGeom prst="rect">
            <a:avLst/>
          </a:prstGeom>
        </p:spPr>
        <p:txBody>
          <a:bodyPr wrap="square">
            <a:spAutoFit/>
          </a:bodyPr>
          <a:lstStyle/>
          <a:p>
            <a:pPr algn="ctr"/>
            <a:r>
              <a:rPr lang="en-US" sz="2400" b="1" baseline="30000" dirty="0">
                <a:solidFill>
                  <a:srgbClr val="FF0000"/>
                </a:solidFill>
                <a:effectLst>
                  <a:outerShdw blurRad="50800" dist="38100" dir="2700000" algn="tl" rotWithShape="0">
                    <a:srgbClr val="000000">
                      <a:alpha val="43000"/>
                    </a:srgbClr>
                  </a:outerShdw>
                </a:effectLst>
              </a:rPr>
              <a:t>*</a:t>
            </a:r>
            <a:r>
              <a:rPr lang="en-US" sz="2400" b="1" dirty="0" smtClean="0">
                <a:solidFill>
                  <a:srgbClr val="FF0000"/>
                </a:solidFill>
                <a:effectLst>
                  <a:outerShdw blurRad="50800" dist="38100" dir="2700000" algn="tl" rotWithShape="0">
                    <a:srgbClr val="000000">
                      <a:alpha val="43000"/>
                    </a:srgbClr>
                  </a:outerShdw>
                </a:effectLst>
              </a:rPr>
              <a:t>A Magnetic Confinement scheme sustainable by permanent magnets?</a:t>
            </a:r>
            <a:endParaRPr lang="en-US" sz="2400" dirty="0"/>
          </a:p>
        </p:txBody>
      </p:sp>
    </p:spTree>
    <p:extLst>
      <p:ext uri="{BB962C8B-B14F-4D97-AF65-F5344CB8AC3E}">
        <p14:creationId xmlns:p14="http://schemas.microsoft.com/office/powerpoint/2010/main" val="12378868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6" cstate="print">
            <a:extLst>
              <a:ext uri="{28A0092B-C50C-407E-A947-70E740481C1C}">
                <a14:useLocalDpi xmlns:a14="http://schemas.microsoft.com/office/drawing/2010/main" val="0"/>
              </a:ext>
            </a:extLst>
          </a:blip>
          <a:stretch>
            <a:fillRect/>
          </a:stretch>
        </p:blipFill>
        <p:spPr>
          <a:xfrm>
            <a:off x="4798695" y="68955"/>
            <a:ext cx="1678305" cy="2920365"/>
          </a:xfrm>
          <a:prstGeom prst="rect">
            <a:avLst/>
          </a:prstGeom>
        </p:spPr>
      </p:pic>
      <p:pic>
        <p:nvPicPr>
          <p:cNvPr id="3" name="Picture 2"/>
          <p:cNvPicPr/>
          <p:nvPr/>
        </p:nvPicPr>
        <p:blipFill>
          <a:blip r:embed="rId7" cstate="print">
            <a:extLst>
              <a:ext uri="{28A0092B-C50C-407E-A947-70E740481C1C}">
                <a14:useLocalDpi xmlns:a14="http://schemas.microsoft.com/office/drawing/2010/main" val="0"/>
              </a:ext>
            </a:extLst>
          </a:blip>
          <a:stretch>
            <a:fillRect/>
          </a:stretch>
        </p:blipFill>
        <p:spPr>
          <a:xfrm>
            <a:off x="76200" y="3410656"/>
            <a:ext cx="1578610" cy="2908300"/>
          </a:xfrm>
          <a:prstGeom prst="rect">
            <a:avLst/>
          </a:prstGeom>
        </p:spPr>
      </p:pic>
      <p:sp>
        <p:nvSpPr>
          <p:cNvPr id="4" name="Rectangle 3"/>
          <p:cNvSpPr/>
          <p:nvPr/>
        </p:nvSpPr>
        <p:spPr>
          <a:xfrm>
            <a:off x="5776167" y="3011910"/>
            <a:ext cx="700833" cy="307777"/>
          </a:xfrm>
          <a:prstGeom prst="rect">
            <a:avLst/>
          </a:prstGeom>
        </p:spPr>
        <p:txBody>
          <a:bodyPr wrap="none">
            <a:spAutoFit/>
          </a:bodyPr>
          <a:lstStyle/>
          <a:p>
            <a:r>
              <a:rPr lang="en-US" sz="1400" b="1">
                <a:latin typeface="Lora" panose="02000503000000020004" pitchFamily="2" charset="0"/>
              </a:rPr>
              <a:t>#1211 </a:t>
            </a:r>
          </a:p>
        </p:txBody>
      </p:sp>
      <p:sp>
        <p:nvSpPr>
          <p:cNvPr id="5" name="Rectangle 4"/>
          <p:cNvSpPr/>
          <p:nvPr/>
        </p:nvSpPr>
        <p:spPr>
          <a:xfrm>
            <a:off x="887276" y="3102879"/>
            <a:ext cx="748923" cy="307777"/>
          </a:xfrm>
          <a:prstGeom prst="rect">
            <a:avLst/>
          </a:prstGeom>
        </p:spPr>
        <p:txBody>
          <a:bodyPr wrap="none">
            <a:spAutoFit/>
          </a:bodyPr>
          <a:lstStyle/>
          <a:p>
            <a:r>
              <a:rPr lang="en-US" sz="1400" b="1">
                <a:latin typeface="Lora" panose="02000503000000020004" pitchFamily="2" charset="0"/>
              </a:rPr>
              <a:t>#</a:t>
            </a:r>
            <a:r>
              <a:rPr lang="en-US" sz="1400" b="1" smtClean="0">
                <a:latin typeface="Lora" panose="02000503000000020004" pitchFamily="2" charset="0"/>
              </a:rPr>
              <a:t>1225 </a:t>
            </a:r>
            <a:endParaRPr lang="en-US" sz="1400" b="1">
              <a:latin typeface="Lora" panose="02000503000000020004" pitchFamily="2" charset="0"/>
            </a:endParaRPr>
          </a:p>
        </p:txBody>
      </p:sp>
      <p:pic>
        <p:nvPicPr>
          <p:cNvPr id="6" name="1225ToroDeform.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723506" y="2054578"/>
            <a:ext cx="2314807" cy="4264378"/>
          </a:xfrm>
          <a:prstGeom prst="rect">
            <a:avLst/>
          </a:prstGeom>
        </p:spPr>
      </p:pic>
      <p:pic>
        <p:nvPicPr>
          <p:cNvPr id="7" name="1211Overall.wmv">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6538947" y="68955"/>
            <a:ext cx="2452653" cy="4267200"/>
          </a:xfrm>
          <a:prstGeom prst="rect">
            <a:avLst/>
          </a:prstGeom>
        </p:spPr>
      </p:pic>
      <p:sp>
        <p:nvSpPr>
          <p:cNvPr id="8" name="TextBox 7"/>
          <p:cNvSpPr txBox="1"/>
          <p:nvPr/>
        </p:nvSpPr>
        <p:spPr>
          <a:xfrm>
            <a:off x="4037504" y="4332982"/>
            <a:ext cx="4953000" cy="1569660"/>
          </a:xfrm>
          <a:prstGeom prst="rect">
            <a:avLst/>
          </a:prstGeom>
          <a:noFill/>
        </p:spPr>
        <p:txBody>
          <a:bodyPr wrap="square" rtlCol="0">
            <a:spAutoFit/>
          </a:bodyPr>
          <a:lstStyle/>
          <a:p>
            <a:r>
              <a:rPr lang="en-US" sz="1600" b="1" smtClean="0">
                <a:latin typeface="Lora" panose="02000503000000020004" pitchFamily="2" charset="0"/>
              </a:rPr>
              <a:t>and </a:t>
            </a:r>
            <a:r>
              <a:rPr lang="en-US" sz="1600" b="1">
                <a:latin typeface="Lora" panose="02000503000000020004" pitchFamily="2" charset="0"/>
              </a:rPr>
              <a:t>Lop-sided-Tori, </a:t>
            </a:r>
          </a:p>
          <a:p>
            <a:endParaRPr lang="en-US" sz="1600" b="1" smtClean="0">
              <a:latin typeface="Lora" panose="02000503000000020004" pitchFamily="2" charset="0"/>
            </a:endParaRPr>
          </a:p>
          <a:p>
            <a:endParaRPr lang="en-US" sz="1600" b="1" smtClean="0">
              <a:latin typeface="Lora" panose="02000503000000020004" pitchFamily="2" charset="0"/>
            </a:endParaRPr>
          </a:p>
          <a:p>
            <a:endParaRPr lang="en-US" sz="1600" b="1">
              <a:latin typeface="Lora" panose="02000503000000020004" pitchFamily="2" charset="0"/>
            </a:endParaRPr>
          </a:p>
          <a:p>
            <a:r>
              <a:rPr lang="en-US" sz="1600" b="1" smtClean="0">
                <a:latin typeface="Lora" panose="02000503000000020004" pitchFamily="2" charset="0"/>
              </a:rPr>
              <a:t>	        all </a:t>
            </a:r>
            <a:r>
              <a:rPr lang="en-US" sz="1600" b="1">
                <a:latin typeface="Lora" panose="02000503000000020004" pitchFamily="2" charset="0"/>
              </a:rPr>
              <a:t>with visible helical </a:t>
            </a:r>
            <a:r>
              <a:rPr lang="en-US" sz="1600" b="1" smtClean="0">
                <a:latin typeface="Lora" panose="02000503000000020004" pitchFamily="2" charset="0"/>
              </a:rPr>
              <a:t>components </a:t>
            </a:r>
            <a:endParaRPr lang="en-US" sz="1600" b="1">
              <a:latin typeface="Lora" panose="02000503000000020004" pitchFamily="2" charset="0"/>
            </a:endParaRPr>
          </a:p>
          <a:p>
            <a:r>
              <a:rPr lang="en-US" sz="1600" b="1" smtClean="0">
                <a:latin typeface="Lora" panose="02000503000000020004" pitchFamily="2" charset="0"/>
              </a:rPr>
              <a:t>	        however the </a:t>
            </a:r>
            <a:r>
              <a:rPr lang="en-US" sz="1600" b="1">
                <a:latin typeface="Lora" panose="02000503000000020004" pitchFamily="2" charset="0"/>
              </a:rPr>
              <a:t>plasma never </a:t>
            </a:r>
            <a:r>
              <a:rPr lang="en-US" sz="1600" b="1" smtClean="0">
                <a:latin typeface="Lora" panose="02000503000000020004" pitchFamily="2" charset="0"/>
              </a:rPr>
              <a:t>disrupts</a:t>
            </a:r>
            <a:endParaRPr lang="en-US" sz="1600" b="1">
              <a:latin typeface="Lora" panose="02000503000000020004" pitchFamily="2" charset="0"/>
            </a:endParaRPr>
          </a:p>
        </p:txBody>
      </p:sp>
      <p:sp>
        <p:nvSpPr>
          <p:cNvPr id="9" name="Rectangle 8"/>
          <p:cNvSpPr/>
          <p:nvPr/>
        </p:nvSpPr>
        <p:spPr>
          <a:xfrm>
            <a:off x="143419" y="990600"/>
            <a:ext cx="4733381" cy="830997"/>
          </a:xfrm>
          <a:prstGeom prst="rect">
            <a:avLst/>
          </a:prstGeom>
        </p:spPr>
        <p:txBody>
          <a:bodyPr wrap="square">
            <a:spAutoFit/>
          </a:bodyPr>
          <a:lstStyle/>
          <a:p>
            <a:r>
              <a:rPr lang="en-US" sz="1600" b="1">
                <a:latin typeface="Lora" panose="02000503000000020004" pitchFamily="2" charset="0"/>
              </a:rPr>
              <a:t>With a vertical field in slight excess (+10%) of optimal value, the Plasma-Centerpost produces odd configurations like Double-Tori </a:t>
            </a:r>
          </a:p>
        </p:txBody>
      </p:sp>
      <p:sp>
        <p:nvSpPr>
          <p:cNvPr id="10" name="TextBox 12"/>
          <p:cNvSpPr txBox="1">
            <a:spLocks noChangeArrowheads="1"/>
          </p:cNvSpPr>
          <p:nvPr/>
        </p:nvSpPr>
        <p:spPr bwMode="auto">
          <a:xfrm>
            <a:off x="76200" y="37275"/>
            <a:ext cx="4722495" cy="954107"/>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Plasma is resilient to</a:t>
            </a:r>
          </a:p>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double &amp; lop-sided tori</a:t>
            </a:r>
          </a:p>
        </p:txBody>
      </p:sp>
      <p:sp>
        <p:nvSpPr>
          <p:cNvPr id="11" name="Rectangle 10"/>
          <p:cNvSpPr/>
          <p:nvPr/>
        </p:nvSpPr>
        <p:spPr>
          <a:xfrm>
            <a:off x="161380" y="6477000"/>
            <a:ext cx="8830219" cy="338554"/>
          </a:xfrm>
          <a:prstGeom prst="rect">
            <a:avLst/>
          </a:prstGeom>
        </p:spPr>
        <p:txBody>
          <a:bodyPr wrap="square">
            <a:spAutoFit/>
          </a:bodyPr>
          <a:lstStyle/>
          <a:p>
            <a:pPr algn="ctr"/>
            <a:r>
              <a:rPr lang="en-US" sz="1600" b="1">
                <a:solidFill>
                  <a:srgbClr val="FF0000"/>
                </a:solidFill>
                <a:latin typeface="Lora" panose="02000503000000020004" pitchFamily="2" charset="0"/>
              </a:rPr>
              <a:t>The only occurrence you should never ever consider is plasma disruption: gone for good!</a:t>
            </a:r>
            <a:endParaRPr lang="en-US" sz="1600" b="1" dirty="0">
              <a:solidFill>
                <a:srgbClr val="FF0000"/>
              </a:solidFill>
              <a:latin typeface="Lora" panose="02000503000000020004" pitchFamily="2" charset="0"/>
            </a:endParaRPr>
          </a:p>
        </p:txBody>
      </p:sp>
    </p:spTree>
    <p:extLst>
      <p:ext uri="{BB962C8B-B14F-4D97-AF65-F5344CB8AC3E}">
        <p14:creationId xmlns:p14="http://schemas.microsoft.com/office/powerpoint/2010/main" val="125682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32" fill="hold"/>
                                        <p:tgtEl>
                                          <p:spTgt spid="7"/>
                                        </p:tgtEl>
                                      </p:cBhvr>
                                    </p:cmd>
                                  </p:childTnLst>
                                </p:cTn>
                              </p:par>
                            </p:childTnLst>
                          </p:cTn>
                        </p:par>
                        <p:par>
                          <p:cTn id="7" fill="hold">
                            <p:stCondLst>
                              <p:cond delay="26932"/>
                            </p:stCondLst>
                            <p:childTnLst>
                              <p:par>
                                <p:cTn id="8" presetID="1" presetClass="mediacall" presetSubtype="0" fill="hold" nodeType="afterEffect">
                                  <p:stCondLst>
                                    <p:cond delay="0"/>
                                  </p:stCondLst>
                                  <p:childTnLst>
                                    <p:cmd type="call" cmd="playFrom(0.0)">
                                      <p:cBhvr>
                                        <p:cTn id="9" dur="94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remove" display="0">
                  <p:stCondLst>
                    <p:cond delay="indefinite"/>
                  </p:stCondLst>
                </p:cTn>
                <p:tgtEl>
                  <p:spTgt spid="7"/>
                </p:tgtEl>
              </p:cMediaNode>
            </p:video>
            <p:seq concurrent="1" nextAc="seek">
              <p:cTn id="11" restart="whenNotActive" fill="hold" evtFilter="cancelBubble" nodeType="interactiveSeq">
                <p:stCondLst>
                  <p:cond evt="onClick" delay="0">
                    <p:tgtEl>
                      <p:spTgt spid="7"/>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7"/>
                                        </p:tgtEl>
                                      </p:cBhvr>
                                    </p:cmd>
                                  </p:childTnLst>
                                </p:cTn>
                              </p:par>
                            </p:childTnLst>
                          </p:cTn>
                        </p:par>
                      </p:childTnLst>
                    </p:cTn>
                  </p:par>
                </p:childTnLst>
              </p:cTn>
              <p:nextCondLst>
                <p:cond evt="onClick" delay="0">
                  <p:tgtEl>
                    <p:spTgt spid="7"/>
                  </p:tgtEl>
                </p:cond>
              </p:nextCondLst>
            </p:seq>
            <p:video>
              <p:cMediaNode vol="80000">
                <p:cTn id="16" repeatCount="indefinite" fill="remove" display="0">
                  <p:stCondLst>
                    <p:cond delay="indefinite"/>
                  </p:stCondLst>
                </p:cTn>
                <p:tgtEl>
                  <p:spTgt spid="6"/>
                </p:tgtEl>
              </p:cMediaNode>
            </p:video>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1810034" y="539279"/>
            <a:ext cx="3527578" cy="2851185"/>
          </a:xfrm>
          <a:prstGeom prst="rect">
            <a:avLst/>
          </a:prstGeom>
        </p:spPr>
      </p:pic>
      <p:pic>
        <p:nvPicPr>
          <p:cNvPr id="26" name="Picture 25"/>
          <p:cNvPicPr>
            <a:picLocks noChangeAspect="1"/>
          </p:cNvPicPr>
          <p:nvPr/>
        </p:nvPicPr>
        <p:blipFill>
          <a:blip r:embed="rId3"/>
          <a:stretch>
            <a:fillRect/>
          </a:stretch>
        </p:blipFill>
        <p:spPr>
          <a:xfrm>
            <a:off x="5308059" y="919983"/>
            <a:ext cx="3667663" cy="2089471"/>
          </a:xfrm>
          <a:prstGeom prst="rect">
            <a:avLst/>
          </a:prstGeom>
        </p:spPr>
      </p:pic>
      <p:sp>
        <p:nvSpPr>
          <p:cNvPr id="3" name="TextBox 2"/>
          <p:cNvSpPr txBox="1"/>
          <p:nvPr/>
        </p:nvSpPr>
        <p:spPr>
          <a:xfrm>
            <a:off x="22920" y="1491201"/>
            <a:ext cx="1685077" cy="646331"/>
          </a:xfrm>
          <a:prstGeom prst="rect">
            <a:avLst/>
          </a:prstGeom>
          <a:noFill/>
        </p:spPr>
        <p:txBody>
          <a:bodyPr wrap="none" rtlCol="0">
            <a:spAutoFit/>
          </a:bodyPr>
          <a:lstStyle/>
          <a:p>
            <a:pPr algn="r"/>
            <a:r>
              <a:rPr lang="en-US" b="1" dirty="0" smtClean="0">
                <a:solidFill>
                  <a:srgbClr val="0000FF"/>
                </a:solidFill>
                <a:latin typeface="Lora" panose="02000503000000020004" pitchFamily="2" charset="0"/>
              </a:rPr>
              <a:t>e.g.     e</a:t>
            </a:r>
            <a:r>
              <a:rPr lang="en-US" b="1" baseline="30000" dirty="0">
                <a:solidFill>
                  <a:srgbClr val="0000FF"/>
                </a:solidFill>
                <a:latin typeface="Lora" panose="02000503000000020004" pitchFamily="2" charset="0"/>
              </a:rPr>
              <a:t>-</a:t>
            </a:r>
            <a:r>
              <a:rPr lang="en-US" b="1" dirty="0">
                <a:solidFill>
                  <a:srgbClr val="000000"/>
                </a:solidFill>
                <a:latin typeface="Lora" panose="02000503000000020004" pitchFamily="2" charset="0"/>
              </a:rPr>
              <a:t> </a:t>
            </a:r>
            <a:r>
              <a:rPr lang="en-US" b="1" dirty="0">
                <a:solidFill>
                  <a:srgbClr val="0000FF"/>
                </a:solidFill>
                <a:latin typeface="Lora" panose="02000503000000020004" pitchFamily="2" charset="0"/>
                <a:ea typeface="华文细黑"/>
                <a:cs typeface="华文细黑"/>
              </a:rPr>
              <a:t>→</a:t>
            </a:r>
            <a:r>
              <a:rPr lang="en-US" b="1" dirty="0">
                <a:solidFill>
                  <a:srgbClr val="0000FF"/>
                </a:solidFill>
                <a:latin typeface="Lora" panose="02000503000000020004" pitchFamily="2" charset="0"/>
              </a:rPr>
              <a:t> </a:t>
            </a:r>
            <a:r>
              <a:rPr lang="en-US" b="1" dirty="0" smtClean="0">
                <a:solidFill>
                  <a:srgbClr val="0000FF"/>
                </a:solidFill>
                <a:latin typeface="Lora" panose="02000503000000020004" pitchFamily="2" charset="0"/>
              </a:rPr>
              <a:t>up</a:t>
            </a:r>
            <a:endParaRPr lang="en-US" dirty="0" smtClean="0">
              <a:solidFill>
                <a:srgbClr val="000000"/>
              </a:solidFill>
              <a:latin typeface="Lora" panose="02000503000000020004" pitchFamily="2" charset="0"/>
            </a:endParaRPr>
          </a:p>
          <a:p>
            <a:pPr algn="r"/>
            <a:r>
              <a:rPr lang="en-US" b="1" dirty="0" smtClean="0">
                <a:solidFill>
                  <a:srgbClr val="7C9B4C"/>
                </a:solidFill>
                <a:latin typeface="Lora" panose="02000503000000020004" pitchFamily="2" charset="0"/>
              </a:rPr>
              <a:t>ions</a:t>
            </a:r>
            <a:r>
              <a:rPr lang="en-US" b="1" baseline="30000" dirty="0" smtClean="0">
                <a:solidFill>
                  <a:srgbClr val="7C9B4C"/>
                </a:solidFill>
                <a:latin typeface="Lora" panose="02000503000000020004" pitchFamily="2" charset="0"/>
              </a:rPr>
              <a:t>+</a:t>
            </a:r>
            <a:r>
              <a:rPr lang="en-US" b="1" dirty="0" smtClean="0">
                <a:solidFill>
                  <a:srgbClr val="AED96A"/>
                </a:solidFill>
                <a:latin typeface="Lora" panose="02000503000000020004" pitchFamily="2" charset="0"/>
              </a:rPr>
              <a:t> </a:t>
            </a:r>
            <a:r>
              <a:rPr lang="en-US" b="1" dirty="0">
                <a:solidFill>
                  <a:srgbClr val="008000"/>
                </a:solidFill>
                <a:latin typeface="Lora" panose="02000503000000020004" pitchFamily="2" charset="0"/>
                <a:ea typeface="华文细黑"/>
                <a:cs typeface="华文细黑"/>
              </a:rPr>
              <a:t>→</a:t>
            </a:r>
            <a:r>
              <a:rPr lang="en-US" b="1" dirty="0">
                <a:solidFill>
                  <a:srgbClr val="7C9B4C"/>
                </a:solidFill>
                <a:latin typeface="Lora" panose="02000503000000020004" pitchFamily="2" charset="0"/>
              </a:rPr>
              <a:t> </a:t>
            </a:r>
            <a:r>
              <a:rPr lang="en-US" b="1" dirty="0" smtClean="0">
                <a:solidFill>
                  <a:srgbClr val="7C9B4C"/>
                </a:solidFill>
                <a:latin typeface="Lora" panose="02000503000000020004" pitchFamily="2" charset="0"/>
              </a:rPr>
              <a:t>down</a:t>
            </a:r>
            <a:endParaRPr lang="en-US" dirty="0">
              <a:latin typeface="Lora" panose="02000503000000020004" pitchFamily="2" charset="0"/>
            </a:endParaRPr>
          </a:p>
        </p:txBody>
      </p:sp>
      <p:sp>
        <p:nvSpPr>
          <p:cNvPr id="4" name="TextBox 3"/>
          <p:cNvSpPr txBox="1"/>
          <p:nvPr/>
        </p:nvSpPr>
        <p:spPr>
          <a:xfrm>
            <a:off x="70186" y="57257"/>
            <a:ext cx="2749214" cy="923330"/>
          </a:xfrm>
          <a:prstGeom prst="rect">
            <a:avLst/>
          </a:prstGeom>
          <a:noFill/>
        </p:spPr>
        <p:txBody>
          <a:bodyPr wrap="none" rtlCol="0">
            <a:spAutoFit/>
          </a:bodyPr>
          <a:lstStyle/>
          <a:p>
            <a:r>
              <a:rPr lang="en-US" dirty="0" err="1">
                <a:latin typeface="Lora" panose="02000503000000020004" pitchFamily="2" charset="0"/>
              </a:rPr>
              <a:t>Toroidal</a:t>
            </a:r>
            <a:r>
              <a:rPr lang="en-US" dirty="0">
                <a:latin typeface="Lora" panose="02000503000000020004" pitchFamily="2" charset="0"/>
              </a:rPr>
              <a:t> magnetic trap: </a:t>
            </a:r>
            <a:endParaRPr lang="en-US" b="1" dirty="0" smtClean="0">
              <a:latin typeface="Lora" panose="02000503000000020004" pitchFamily="2" charset="0"/>
            </a:endParaRPr>
          </a:p>
          <a:p>
            <a:r>
              <a:rPr lang="en-US" b="1" dirty="0" smtClean="0">
                <a:latin typeface="Lora" panose="02000503000000020004" pitchFamily="2" charset="0"/>
              </a:rPr>
              <a:t>the </a:t>
            </a:r>
            <a:r>
              <a:rPr lang="en-US" b="1" dirty="0">
                <a:solidFill>
                  <a:srgbClr val="000000"/>
                </a:solidFill>
                <a:latin typeface="Lora" panose="02000503000000020004" pitchFamily="2" charset="0"/>
              </a:rPr>
              <a:t>inhomogeneous </a:t>
            </a:r>
            <a:r>
              <a:rPr lang="en-US" b="1" dirty="0">
                <a:solidFill>
                  <a:srgbClr val="B33F40"/>
                </a:solidFill>
                <a:latin typeface="Lora" panose="02000503000000020004" pitchFamily="2" charset="0"/>
              </a:rPr>
              <a:t>B</a:t>
            </a:r>
            <a:r>
              <a:rPr lang="en-US" b="1" dirty="0">
                <a:solidFill>
                  <a:srgbClr val="000000"/>
                </a:solidFill>
                <a:latin typeface="Lora" panose="02000503000000020004" pitchFamily="2" charset="0"/>
              </a:rPr>
              <a:t> </a:t>
            </a:r>
            <a:endParaRPr lang="en-US" b="1" dirty="0" smtClean="0">
              <a:solidFill>
                <a:srgbClr val="000000"/>
              </a:solidFill>
              <a:latin typeface="Lora" panose="02000503000000020004" pitchFamily="2" charset="0"/>
            </a:endParaRPr>
          </a:p>
          <a:p>
            <a:r>
              <a:rPr lang="en-US" b="1" smtClean="0">
                <a:solidFill>
                  <a:srgbClr val="000000"/>
                </a:solidFill>
                <a:latin typeface="Lora" panose="02000503000000020004" pitchFamily="2" charset="0"/>
              </a:rPr>
              <a:t>separates charges</a:t>
            </a:r>
            <a:endParaRPr lang="en-US" b="1" dirty="0">
              <a:solidFill>
                <a:srgbClr val="000000"/>
              </a:solidFill>
              <a:latin typeface="Lora" panose="02000503000000020004" pitchFamily="2" charset="0"/>
            </a:endParaRPr>
          </a:p>
        </p:txBody>
      </p:sp>
      <p:sp>
        <p:nvSpPr>
          <p:cNvPr id="5" name="TextBox 4"/>
          <p:cNvSpPr txBox="1"/>
          <p:nvPr/>
        </p:nvSpPr>
        <p:spPr>
          <a:xfrm>
            <a:off x="4038600" y="3212068"/>
            <a:ext cx="5041316" cy="369332"/>
          </a:xfrm>
          <a:prstGeom prst="rect">
            <a:avLst/>
          </a:prstGeom>
          <a:noFill/>
        </p:spPr>
        <p:txBody>
          <a:bodyPr wrap="none" rtlCol="0">
            <a:spAutoFit/>
          </a:bodyPr>
          <a:lstStyle/>
          <a:p>
            <a:r>
              <a:rPr lang="en-US" b="1" dirty="0">
                <a:solidFill>
                  <a:srgbClr val="439D61"/>
                </a:solidFill>
                <a:latin typeface="Lora" panose="02000503000000020004" pitchFamily="2" charset="0"/>
              </a:rPr>
              <a:t>E vertical field</a:t>
            </a:r>
            <a:r>
              <a:rPr lang="en-US" dirty="0">
                <a:solidFill>
                  <a:srgbClr val="000000"/>
                </a:solidFill>
                <a:latin typeface="Lora" panose="02000503000000020004" pitchFamily="2" charset="0"/>
              </a:rPr>
              <a:t>, through </a:t>
            </a:r>
            <a:r>
              <a:rPr lang="en-US" b="1" dirty="0">
                <a:solidFill>
                  <a:srgbClr val="439D61"/>
                </a:solidFill>
                <a:latin typeface="Lora" panose="02000503000000020004" pitchFamily="2" charset="0"/>
              </a:rPr>
              <a:t>E</a:t>
            </a:r>
            <a:r>
              <a:rPr lang="en-US" b="1" dirty="0">
                <a:latin typeface="Lora" panose="02000503000000020004" pitchFamily="2" charset="0"/>
                <a:ea typeface="ＭＳ ゴシック"/>
                <a:cs typeface="ＭＳ ゴシック"/>
              </a:rPr>
              <a:t>∧</a:t>
            </a:r>
            <a:r>
              <a:rPr lang="en-US" b="1" dirty="0">
                <a:solidFill>
                  <a:srgbClr val="B33F40"/>
                </a:solidFill>
                <a:latin typeface="Lora" panose="02000503000000020004" pitchFamily="2" charset="0"/>
              </a:rPr>
              <a:t>B</a:t>
            </a:r>
            <a:r>
              <a:rPr lang="en-US" b="1" dirty="0">
                <a:latin typeface="Lora" panose="02000503000000020004" pitchFamily="2" charset="0"/>
              </a:rPr>
              <a:t>, </a:t>
            </a:r>
            <a:r>
              <a:rPr lang="en-US" b="1" dirty="0">
                <a:solidFill>
                  <a:srgbClr val="B03385"/>
                </a:solidFill>
                <a:latin typeface="Lora" panose="02000503000000020004" pitchFamily="2" charset="0"/>
              </a:rPr>
              <a:t>…ejects plasma</a:t>
            </a:r>
            <a:endParaRPr lang="en-US" dirty="0">
              <a:latin typeface="Lora" panose="02000503000000020004" pitchFamily="2" charset="0"/>
            </a:endParaRPr>
          </a:p>
        </p:txBody>
      </p:sp>
      <p:cxnSp>
        <p:nvCxnSpPr>
          <p:cNvPr id="6" name="Straight Arrow Connector 5"/>
          <p:cNvCxnSpPr/>
          <p:nvPr/>
        </p:nvCxnSpPr>
        <p:spPr>
          <a:xfrm flipV="1">
            <a:off x="2926523" y="2854843"/>
            <a:ext cx="509094" cy="535622"/>
          </a:xfrm>
          <a:prstGeom prst="straightConnector1">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rot="18812232">
            <a:off x="2538697" y="2876845"/>
            <a:ext cx="927633" cy="338554"/>
          </a:xfrm>
          <a:prstGeom prst="rect">
            <a:avLst/>
          </a:prstGeom>
        </p:spPr>
        <p:txBody>
          <a:bodyPr wrap="none">
            <a:spAutoFit/>
          </a:bodyPr>
          <a:lstStyle/>
          <a:p>
            <a:r>
              <a:rPr lang="en-US" sz="1600" b="1" dirty="0" smtClean="0">
                <a:solidFill>
                  <a:srgbClr val="B33F40"/>
                </a:solidFill>
                <a:latin typeface="Calibri" pitchFamily="-107" charset="0"/>
              </a:rPr>
              <a:t>B</a:t>
            </a:r>
            <a:r>
              <a:rPr lang="en-US" sz="1200" b="1" dirty="0" smtClean="0">
                <a:solidFill>
                  <a:srgbClr val="B33F40"/>
                </a:solidFill>
                <a:latin typeface="Calibri" pitchFamily="-107" charset="0"/>
              </a:rPr>
              <a:t> increases</a:t>
            </a:r>
            <a:endParaRPr lang="en-US" sz="1200" b="1" dirty="0"/>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0" y="5037583"/>
            <a:ext cx="5684755" cy="1714065"/>
          </a:xfrm>
          <a:prstGeom prst="rect">
            <a:avLst/>
          </a:prstGeom>
        </p:spPr>
      </p:pic>
      <p:sp>
        <p:nvSpPr>
          <p:cNvPr id="23" name="Rectangle 2"/>
          <p:cNvSpPr>
            <a:spLocks noGrp="1" noChangeArrowheads="1"/>
          </p:cNvSpPr>
          <p:nvPr>
            <p:ph type="title" idx="4294967295"/>
          </p:nvPr>
        </p:nvSpPr>
        <p:spPr>
          <a:xfrm>
            <a:off x="1549361" y="3780529"/>
            <a:ext cx="7517395" cy="1444341"/>
          </a:xfrm>
        </p:spPr>
        <p:txBody>
          <a:bodyPr>
            <a:noAutofit/>
          </a:bodyPr>
          <a:lstStyle/>
          <a:p>
            <a:pPr algn="l">
              <a:lnSpc>
                <a:spcPct val="120000"/>
              </a:lnSpc>
            </a:pPr>
            <a:r>
              <a:rPr lang="en-US" sz="2400" b="1" i="1" smtClean="0">
                <a:solidFill>
                  <a:srgbClr val="05508F"/>
                </a:solidFill>
                <a:latin typeface="Lora" panose="02000503000000020004" pitchFamily="2" charset="0"/>
              </a:rPr>
              <a:t>wind </a:t>
            </a:r>
            <a:r>
              <a:rPr lang="en-US" sz="2400" b="1" i="1" dirty="0" smtClean="0">
                <a:solidFill>
                  <a:srgbClr val="05508F"/>
                </a:solidFill>
                <a:latin typeface="Lora" panose="02000503000000020004" pitchFamily="2" charset="0"/>
              </a:rPr>
              <a:t>the magnetic field in </a:t>
            </a:r>
            <a:r>
              <a:rPr lang="en-US" sz="2400" b="1" i="1" smtClean="0">
                <a:solidFill>
                  <a:srgbClr val="05508F"/>
                </a:solidFill>
                <a:latin typeface="Lora" panose="02000503000000020004" pitchFamily="2" charset="0"/>
              </a:rPr>
              <a:t>the poloidal</a:t>
            </a:r>
            <a:r>
              <a:rPr lang="en-US" sz="2400" b="1" i="1" dirty="0">
                <a:solidFill>
                  <a:srgbClr val="05508F"/>
                </a:solidFill>
                <a:latin typeface="Lora" panose="02000503000000020004" pitchFamily="2" charset="0"/>
              </a:rPr>
              <a:t> </a:t>
            </a:r>
            <a:r>
              <a:rPr lang="en-US" sz="2400" b="1" i="1" smtClean="0">
                <a:solidFill>
                  <a:srgbClr val="05508F"/>
                </a:solidFill>
                <a:latin typeface="Lora" panose="02000503000000020004" pitchFamily="2" charset="0"/>
              </a:rPr>
              <a:t>direction </a:t>
            </a:r>
            <a:br>
              <a:rPr lang="en-US" sz="2400" b="1" i="1" smtClean="0">
                <a:solidFill>
                  <a:srgbClr val="05508F"/>
                </a:solidFill>
                <a:latin typeface="Lora" panose="02000503000000020004" pitchFamily="2" charset="0"/>
              </a:rPr>
            </a:br>
            <a:r>
              <a:rPr lang="en-US" sz="2400" b="1" i="1" smtClean="0">
                <a:solidFill>
                  <a:srgbClr val="05508F"/>
                </a:solidFill>
                <a:latin typeface="Lora" panose="02000503000000020004" pitchFamily="2" charset="0"/>
              </a:rPr>
              <a:t>    				to </a:t>
            </a:r>
            <a:r>
              <a:rPr lang="en-US" sz="2400" b="1" i="1" dirty="0" smtClean="0">
                <a:solidFill>
                  <a:srgbClr val="05508F"/>
                </a:solidFill>
                <a:latin typeface="Lora" panose="02000503000000020004" pitchFamily="2" charset="0"/>
              </a:rPr>
              <a:t>contrast particle </a:t>
            </a:r>
            <a:r>
              <a:rPr lang="en-US" sz="2400" b="1" i="1" dirty="0">
                <a:solidFill>
                  <a:srgbClr val="05508F"/>
                </a:solidFill>
                <a:latin typeface="Lora" panose="02000503000000020004" pitchFamily="2" charset="0"/>
              </a:rPr>
              <a:t>drifts </a:t>
            </a:r>
            <a:endParaRPr lang="en-US" sz="2400" b="1" i="1" dirty="0">
              <a:solidFill>
                <a:srgbClr val="000000"/>
              </a:solidFill>
              <a:latin typeface="Lora" panose="02000503000000020004" pitchFamily="2" charset="0"/>
              <a:ea typeface="ＭＳ Ｐゴシック" charset="0"/>
              <a:cs typeface="ＭＳ Ｐゴシック" charset="0"/>
            </a:endParaRPr>
          </a:p>
        </p:txBody>
      </p:sp>
      <p:sp>
        <p:nvSpPr>
          <p:cNvPr id="14" name="TextBox 12"/>
          <p:cNvSpPr txBox="1">
            <a:spLocks noChangeArrowheads="1"/>
          </p:cNvSpPr>
          <p:nvPr/>
        </p:nvSpPr>
        <p:spPr bwMode="auto">
          <a:xfrm>
            <a:off x="3810000" y="86380"/>
            <a:ext cx="5319711" cy="523220"/>
          </a:xfrm>
          <a:prstGeom prst="rect">
            <a:avLst/>
          </a:prstGeom>
          <a:noFill/>
          <a:ln w="9525">
            <a:noFill/>
            <a:miter lim="800000"/>
            <a:headEnd/>
            <a:tailEnd/>
          </a:ln>
        </p:spPr>
        <p:txBody>
          <a:bodyPr wrap="square">
            <a:spAutoFit/>
          </a:bodyPr>
          <a:lstStyle/>
          <a:p>
            <a:pPr algn="l">
              <a:defRPr/>
            </a:pPr>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Magnetic Confinement basics</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pic>
        <p:nvPicPr>
          <p:cNvPr id="308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10670" y="5224870"/>
            <a:ext cx="1821135" cy="1507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3"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1784173" y="5224870"/>
            <a:ext cx="1623056" cy="1507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9915" y="4611469"/>
            <a:ext cx="3189784" cy="584775"/>
          </a:xfrm>
          <a:prstGeom prst="rect">
            <a:avLst/>
          </a:prstGeom>
          <a:noFill/>
        </p:spPr>
        <p:txBody>
          <a:bodyPr wrap="none" rtlCol="0">
            <a:spAutoFit/>
          </a:bodyPr>
          <a:lstStyle/>
          <a:p>
            <a:r>
              <a:rPr lang="en-US" sz="1600" b="1" i="1" smtClean="0">
                <a:latin typeface="Lora" panose="02000503000000020004" pitchFamily="2" charset="0"/>
              </a:rPr>
              <a:t>Poloidal field drifts for particles</a:t>
            </a:r>
          </a:p>
          <a:p>
            <a:r>
              <a:rPr lang="en-US" sz="1600" b="1" i="1">
                <a:latin typeface="Lora" panose="02000503000000020004" pitchFamily="2" charset="0"/>
              </a:rPr>
              <a:t> </a:t>
            </a:r>
            <a:r>
              <a:rPr lang="en-US" sz="1600" b="1" i="1" smtClean="0">
                <a:latin typeface="Lora" panose="02000503000000020004" pitchFamily="2" charset="0"/>
              </a:rPr>
              <a:t>          trapped    &amp;   circulating</a:t>
            </a:r>
            <a:endParaRPr lang="en-US" sz="1600" b="1" i="1">
              <a:latin typeface="Lora" panose="02000503000000020004" pitchFamily="2" charset="0"/>
            </a:endParaRPr>
          </a:p>
        </p:txBody>
      </p:sp>
    </p:spTree>
    <p:extLst>
      <p:ext uri="{BB962C8B-B14F-4D97-AF65-F5344CB8AC3E}">
        <p14:creationId xmlns:p14="http://schemas.microsoft.com/office/powerpoint/2010/main" val="15726024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4" cstate="print">
            <a:extLst>
              <a:ext uri="{28A0092B-C50C-407E-A947-70E740481C1C}">
                <a14:useLocalDpi xmlns:a14="http://schemas.microsoft.com/office/drawing/2010/main" val="0"/>
              </a:ext>
            </a:extLst>
          </a:blip>
          <a:stretch>
            <a:fillRect/>
          </a:stretch>
        </p:blipFill>
        <p:spPr>
          <a:xfrm>
            <a:off x="3810000" y="3404474"/>
            <a:ext cx="5105400" cy="3140236"/>
          </a:xfrm>
          <a:prstGeom prst="rect">
            <a:avLst/>
          </a:prstGeom>
        </p:spPr>
      </p:pic>
      <p:sp>
        <p:nvSpPr>
          <p:cNvPr id="7" name="Rectangle 6"/>
          <p:cNvSpPr/>
          <p:nvPr/>
        </p:nvSpPr>
        <p:spPr>
          <a:xfrm>
            <a:off x="3810000" y="6550223"/>
            <a:ext cx="684803" cy="307777"/>
          </a:xfrm>
          <a:prstGeom prst="rect">
            <a:avLst/>
          </a:prstGeom>
        </p:spPr>
        <p:txBody>
          <a:bodyPr wrap="none">
            <a:spAutoFit/>
          </a:bodyPr>
          <a:lstStyle/>
          <a:p>
            <a:r>
              <a:rPr lang="en-US" sz="1400" b="1">
                <a:latin typeface="Lora" panose="02000503000000020004" pitchFamily="2" charset="0"/>
              </a:rPr>
              <a:t>#1219</a:t>
            </a:r>
          </a:p>
        </p:txBody>
      </p:sp>
      <p:pic>
        <p:nvPicPr>
          <p:cNvPr id="2" name="1219Overall.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4930" y="732933"/>
            <a:ext cx="3277870" cy="6048867"/>
          </a:xfrm>
          <a:prstGeom prst="rect">
            <a:avLst/>
          </a:prstGeom>
        </p:spPr>
      </p:pic>
      <p:sp>
        <p:nvSpPr>
          <p:cNvPr id="9" name="TextBox 12"/>
          <p:cNvSpPr txBox="1">
            <a:spLocks noChangeArrowheads="1"/>
          </p:cNvSpPr>
          <p:nvPr/>
        </p:nvSpPr>
        <p:spPr bwMode="auto">
          <a:xfrm>
            <a:off x="143565" y="37275"/>
            <a:ext cx="8889612" cy="523220"/>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Metamorphosis of an hexapolar cusp into a torus </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
        <p:nvSpPr>
          <p:cNvPr id="4" name="TextBox 3"/>
          <p:cNvSpPr txBox="1"/>
          <p:nvPr/>
        </p:nvSpPr>
        <p:spPr>
          <a:xfrm>
            <a:off x="3352800" y="878276"/>
            <a:ext cx="4640309" cy="2474524"/>
          </a:xfrm>
          <a:prstGeom prst="rect">
            <a:avLst/>
          </a:prstGeom>
          <a:noFill/>
        </p:spPr>
        <p:txBody>
          <a:bodyPr wrap="square" rtlCol="0">
            <a:spAutoFit/>
          </a:bodyPr>
          <a:lstStyle/>
          <a:p>
            <a:pPr>
              <a:lnSpc>
                <a:spcPct val="150000"/>
              </a:lnSpc>
            </a:pPr>
            <a:r>
              <a:rPr lang="en-US" sz="1600" b="1" smtClean="0">
                <a:latin typeface="Lora" panose="02000503000000020004" pitchFamily="2" charset="0"/>
              </a:rPr>
              <a:t>With even larger vertical fields:</a:t>
            </a:r>
          </a:p>
          <a:p>
            <a:pPr>
              <a:lnSpc>
                <a:spcPct val="150000"/>
              </a:lnSpc>
            </a:pPr>
            <a:endParaRPr lang="en-US" sz="400" b="1" smtClean="0">
              <a:latin typeface="Lora" panose="02000503000000020004" pitchFamily="2" charset="0"/>
            </a:endParaRPr>
          </a:p>
          <a:p>
            <a:pPr>
              <a:lnSpc>
                <a:spcPct val="130000"/>
              </a:lnSpc>
            </a:pPr>
            <a:r>
              <a:rPr lang="en-US" sz="1600" b="1" smtClean="0">
                <a:latin typeface="Lora" panose="02000503000000020004" pitchFamily="2" charset="0"/>
              </a:rPr>
              <a:t>the plasma exhibits an </a:t>
            </a:r>
            <a:r>
              <a:rPr lang="en-US" sz="1600" b="1" smtClean="0">
                <a:solidFill>
                  <a:srgbClr val="FF0000"/>
                </a:solidFill>
                <a:latin typeface="Lora" panose="02000503000000020004" pitchFamily="2" charset="0"/>
              </a:rPr>
              <a:t>hexapolar cusp shape </a:t>
            </a:r>
            <a:r>
              <a:rPr lang="en-US" sz="1600" b="1" smtClean="0">
                <a:latin typeface="Lora" panose="02000503000000020004" pitchFamily="2" charset="0"/>
              </a:rPr>
              <a:t>&amp; a </a:t>
            </a:r>
            <a:r>
              <a:rPr lang="en-US" sz="1600" b="1" smtClean="0">
                <a:solidFill>
                  <a:srgbClr val="FF0000"/>
                </a:solidFill>
                <a:latin typeface="Lora" panose="02000503000000020004" pitchFamily="2" charset="0"/>
              </a:rPr>
              <a:t>reduced current start-up</a:t>
            </a:r>
            <a:r>
              <a:rPr lang="en-US" sz="1600" b="1" smtClean="0">
                <a:latin typeface="Lora" panose="02000503000000020004" pitchFamily="2" charset="0"/>
              </a:rPr>
              <a:t>: </a:t>
            </a:r>
            <a:r>
              <a:rPr lang="en-US" sz="1600" b="1" smtClean="0">
                <a:solidFill>
                  <a:srgbClr val="FF0000"/>
                </a:solidFill>
                <a:latin typeface="Lora" panose="02000503000000020004" pitchFamily="2" charset="0"/>
              </a:rPr>
              <a:t>I</a:t>
            </a:r>
            <a:r>
              <a:rPr lang="en-US" sz="1600" b="1" baseline="-25000" smtClean="0">
                <a:solidFill>
                  <a:srgbClr val="FF0000"/>
                </a:solidFill>
                <a:latin typeface="Lora" panose="02000503000000020004" pitchFamily="2" charset="0"/>
              </a:rPr>
              <a:t>e</a:t>
            </a:r>
            <a:r>
              <a:rPr lang="en-US" sz="1600" b="1" smtClean="0">
                <a:solidFill>
                  <a:srgbClr val="FF0000"/>
                </a:solidFill>
                <a:latin typeface="Lora" panose="02000503000000020004" pitchFamily="2" charset="0"/>
              </a:rPr>
              <a:t>&lt;5 </a:t>
            </a:r>
            <a:r>
              <a:rPr lang="en-US" sz="1600" b="1">
                <a:solidFill>
                  <a:srgbClr val="FF0000"/>
                </a:solidFill>
                <a:latin typeface="Lora" panose="02000503000000020004" pitchFamily="2" charset="0"/>
              </a:rPr>
              <a:t>kA </a:t>
            </a:r>
            <a:endParaRPr lang="en-US" sz="1600" b="1" smtClean="0">
              <a:solidFill>
                <a:srgbClr val="FF0000"/>
              </a:solidFill>
              <a:latin typeface="Lora" panose="02000503000000020004" pitchFamily="2" charset="0"/>
            </a:endParaRPr>
          </a:p>
          <a:p>
            <a:pPr>
              <a:lnSpc>
                <a:spcPct val="130000"/>
              </a:lnSpc>
            </a:pPr>
            <a:r>
              <a:rPr lang="en-US" sz="1600" b="1" smtClean="0">
                <a:latin typeface="Lora" panose="02000503000000020004" pitchFamily="2" charset="0"/>
              </a:rPr>
              <a:t>such state can last up </a:t>
            </a:r>
            <a:r>
              <a:rPr lang="en-US" sz="1600" b="1">
                <a:latin typeface="Lora" panose="02000503000000020004" pitchFamily="2" charset="0"/>
              </a:rPr>
              <a:t>to </a:t>
            </a:r>
            <a:r>
              <a:rPr lang="en-US" sz="1600" b="1">
                <a:solidFill>
                  <a:srgbClr val="FF0000"/>
                </a:solidFill>
                <a:latin typeface="Lora" panose="02000503000000020004" pitchFamily="2" charset="0"/>
              </a:rPr>
              <a:t>0.15 </a:t>
            </a:r>
            <a:r>
              <a:rPr lang="en-US" sz="1600" b="1" smtClean="0">
                <a:solidFill>
                  <a:srgbClr val="FF0000"/>
                </a:solidFill>
                <a:latin typeface="Lora" panose="02000503000000020004" pitchFamily="2" charset="0"/>
              </a:rPr>
              <a:t>sec</a:t>
            </a:r>
            <a:r>
              <a:rPr lang="en-US" sz="1600" b="1" smtClean="0">
                <a:latin typeface="Lora" panose="02000503000000020004" pitchFamily="2" charset="0"/>
              </a:rPr>
              <a:t>,</a:t>
            </a:r>
          </a:p>
          <a:p>
            <a:pPr>
              <a:lnSpc>
                <a:spcPct val="130000"/>
              </a:lnSpc>
            </a:pPr>
            <a:endParaRPr lang="en-US" sz="1600" b="1" smtClean="0">
              <a:latin typeface="Lora" panose="02000503000000020004" pitchFamily="2" charset="0"/>
            </a:endParaRPr>
          </a:p>
          <a:p>
            <a:pPr>
              <a:lnSpc>
                <a:spcPct val="130000"/>
              </a:lnSpc>
            </a:pPr>
            <a:r>
              <a:rPr lang="en-US" sz="1600" b="1" smtClean="0">
                <a:latin typeface="Lora" panose="02000503000000020004" pitchFamily="2" charset="0"/>
              </a:rPr>
              <a:t>later the </a:t>
            </a:r>
            <a:r>
              <a:rPr lang="en-US" sz="1600" b="1" smtClean="0">
                <a:solidFill>
                  <a:srgbClr val="E729AD"/>
                </a:solidFill>
                <a:latin typeface="Lora" panose="02000503000000020004" pitchFamily="2" charset="0"/>
              </a:rPr>
              <a:t>centerpost </a:t>
            </a:r>
            <a:r>
              <a:rPr lang="en-US" sz="1600" b="1">
                <a:solidFill>
                  <a:srgbClr val="E729AD"/>
                </a:solidFill>
                <a:latin typeface="Lora" panose="02000503000000020004" pitchFamily="2" charset="0"/>
              </a:rPr>
              <a:t>current </a:t>
            </a:r>
            <a:r>
              <a:rPr lang="en-US" sz="1600" b="1" smtClean="0">
                <a:solidFill>
                  <a:srgbClr val="E729AD"/>
                </a:solidFill>
                <a:latin typeface="Lora" panose="02000503000000020004" pitchFamily="2" charset="0"/>
              </a:rPr>
              <a:t>reaches I</a:t>
            </a:r>
            <a:r>
              <a:rPr lang="en-US" sz="1600" b="1" baseline="-25000" smtClean="0">
                <a:solidFill>
                  <a:srgbClr val="E729AD"/>
                </a:solidFill>
                <a:latin typeface="Lora" panose="02000503000000020004" pitchFamily="2" charset="0"/>
              </a:rPr>
              <a:t>e</a:t>
            </a:r>
            <a:r>
              <a:rPr lang="en-US" sz="1600" b="1" smtClean="0">
                <a:solidFill>
                  <a:srgbClr val="E729AD"/>
                </a:solidFill>
                <a:latin typeface="Lora" panose="02000503000000020004" pitchFamily="2" charset="0"/>
              </a:rPr>
              <a:t>=10 </a:t>
            </a:r>
            <a:r>
              <a:rPr lang="en-US" sz="1600" b="1">
                <a:solidFill>
                  <a:srgbClr val="E729AD"/>
                </a:solidFill>
                <a:latin typeface="Lora" panose="02000503000000020004" pitchFamily="2" charset="0"/>
              </a:rPr>
              <a:t>kA </a:t>
            </a:r>
            <a:endParaRPr lang="en-US" sz="1600" b="1" smtClean="0">
              <a:solidFill>
                <a:srgbClr val="E729AD"/>
              </a:solidFill>
              <a:latin typeface="Lora" panose="02000503000000020004" pitchFamily="2" charset="0"/>
            </a:endParaRPr>
          </a:p>
          <a:p>
            <a:pPr>
              <a:lnSpc>
                <a:spcPct val="130000"/>
              </a:lnSpc>
            </a:pPr>
            <a:r>
              <a:rPr lang="en-US" sz="1600" b="1" smtClean="0">
                <a:latin typeface="Lora" panose="02000503000000020004" pitchFamily="2" charset="0"/>
              </a:rPr>
              <a:t>and a proper </a:t>
            </a:r>
            <a:r>
              <a:rPr lang="en-US" sz="1600" b="1" smtClean="0">
                <a:solidFill>
                  <a:srgbClr val="E729AD"/>
                </a:solidFill>
                <a:latin typeface="Lora" panose="02000503000000020004" pitchFamily="2" charset="0"/>
              </a:rPr>
              <a:t>Plasma-Centerpost+Torus</a:t>
            </a:r>
            <a:endParaRPr lang="en-US" sz="1600" b="1">
              <a:solidFill>
                <a:srgbClr val="E729AD"/>
              </a:solidFill>
              <a:latin typeface="Lora" panose="02000503000000020004" pitchFamily="2" charset="0"/>
            </a:endParaRPr>
          </a:p>
        </p:txBody>
      </p:sp>
      <p:pic>
        <p:nvPicPr>
          <p:cNvPr id="10" name="Picture 9"/>
          <p:cNvPicPr/>
          <p:nvPr/>
        </p:nvPicPr>
        <p:blipFill>
          <a:blip r:embed="rId6" cstate="print">
            <a:extLst>
              <a:ext uri="{28A0092B-C50C-407E-A947-70E740481C1C}">
                <a14:useLocalDpi xmlns:a14="http://schemas.microsoft.com/office/drawing/2010/main" val="0"/>
              </a:ext>
            </a:extLst>
          </a:blip>
          <a:stretch>
            <a:fillRect/>
          </a:stretch>
        </p:blipFill>
        <p:spPr>
          <a:xfrm>
            <a:off x="8025766" y="685800"/>
            <a:ext cx="1008380" cy="1732915"/>
          </a:xfrm>
          <a:prstGeom prst="rect">
            <a:avLst/>
          </a:prstGeom>
        </p:spPr>
      </p:pic>
      <p:sp>
        <p:nvSpPr>
          <p:cNvPr id="11" name="Rectangle 10"/>
          <p:cNvSpPr/>
          <p:nvPr/>
        </p:nvSpPr>
        <p:spPr>
          <a:xfrm>
            <a:off x="8025766" y="2418715"/>
            <a:ext cx="678391" cy="307777"/>
          </a:xfrm>
          <a:prstGeom prst="rect">
            <a:avLst/>
          </a:prstGeom>
        </p:spPr>
        <p:txBody>
          <a:bodyPr wrap="none">
            <a:spAutoFit/>
          </a:bodyPr>
          <a:lstStyle/>
          <a:p>
            <a:r>
              <a:rPr lang="en-US" sz="1400" b="1">
                <a:latin typeface="Lora" panose="02000503000000020004" pitchFamily="2" charset="0"/>
              </a:rPr>
              <a:t>#</a:t>
            </a:r>
            <a:r>
              <a:rPr lang="en-US" sz="1400" b="1" smtClean="0">
                <a:latin typeface="Lora" panose="02000503000000020004" pitchFamily="2" charset="0"/>
              </a:rPr>
              <a:t>1221</a:t>
            </a:r>
            <a:endParaRPr lang="en-US" sz="1400" b="1">
              <a:latin typeface="Lora" panose="02000503000000020004" pitchFamily="2" charset="0"/>
            </a:endParaRPr>
          </a:p>
        </p:txBody>
      </p:sp>
    </p:spTree>
    <p:extLst>
      <p:ext uri="{BB962C8B-B14F-4D97-AF65-F5344CB8AC3E}">
        <p14:creationId xmlns:p14="http://schemas.microsoft.com/office/powerpoint/2010/main" val="4120140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415744" y="961427"/>
            <a:ext cx="1330219" cy="2286000"/>
          </a:xfrm>
          <a:prstGeom prst="rect">
            <a:avLst/>
          </a:prstGeo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2045783" y="542069"/>
            <a:ext cx="3440617" cy="3420331"/>
          </a:xfrm>
          <a:prstGeom prst="rect">
            <a:avLst/>
          </a:prstGeom>
        </p:spPr>
      </p:pic>
      <p:sp>
        <p:nvSpPr>
          <p:cNvPr id="5" name="Rectangle 4"/>
          <p:cNvSpPr/>
          <p:nvPr/>
        </p:nvSpPr>
        <p:spPr>
          <a:xfrm>
            <a:off x="978983" y="652035"/>
            <a:ext cx="678391" cy="307777"/>
          </a:xfrm>
          <a:prstGeom prst="rect">
            <a:avLst/>
          </a:prstGeom>
        </p:spPr>
        <p:txBody>
          <a:bodyPr wrap="none">
            <a:spAutoFit/>
          </a:bodyPr>
          <a:lstStyle/>
          <a:p>
            <a:r>
              <a:rPr lang="en-US" sz="1400" b="1">
                <a:latin typeface="Lora" panose="02000503000000020004" pitchFamily="2" charset="0"/>
              </a:rPr>
              <a:t>#1221</a:t>
            </a:r>
          </a:p>
        </p:txBody>
      </p:sp>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bwMode="auto">
          <a:xfrm>
            <a:off x="5562600" y="3370739"/>
            <a:ext cx="3243943" cy="3411061"/>
          </a:xfrm>
          <a:prstGeom prst="rect">
            <a:avLst/>
          </a:prstGeom>
          <a:noFill/>
          <a:ln>
            <a:noFill/>
          </a:ln>
        </p:spPr>
      </p:pic>
      <p:sp>
        <p:nvSpPr>
          <p:cNvPr id="8" name="TextBox 7"/>
          <p:cNvSpPr txBox="1"/>
          <p:nvPr/>
        </p:nvSpPr>
        <p:spPr>
          <a:xfrm>
            <a:off x="5715000" y="1259398"/>
            <a:ext cx="3135086" cy="2012859"/>
          </a:xfrm>
          <a:prstGeom prst="rect">
            <a:avLst/>
          </a:prstGeom>
          <a:noFill/>
        </p:spPr>
        <p:txBody>
          <a:bodyPr wrap="square" rtlCol="0">
            <a:spAutoFit/>
          </a:bodyPr>
          <a:lstStyle/>
          <a:p>
            <a:pPr>
              <a:lnSpc>
                <a:spcPct val="130000"/>
              </a:lnSpc>
            </a:pPr>
            <a:r>
              <a:rPr lang="en-US" sz="1600" b="1">
                <a:latin typeface="Lora" panose="02000503000000020004" pitchFamily="2" charset="0"/>
              </a:rPr>
              <a:t>the plasma discharge </a:t>
            </a:r>
            <a:r>
              <a:rPr lang="en-US" sz="1600" b="1" smtClean="0">
                <a:latin typeface="Lora" panose="02000503000000020004" pitchFamily="2" charset="0"/>
              </a:rPr>
              <a:t>has a </a:t>
            </a:r>
            <a:r>
              <a:rPr lang="en-US" sz="1600" b="1">
                <a:latin typeface="Lora" panose="02000503000000020004" pitchFamily="2" charset="0"/>
              </a:rPr>
              <a:t>part </a:t>
            </a:r>
            <a:r>
              <a:rPr lang="en-US" sz="1600" b="1" smtClean="0">
                <a:latin typeface="Lora" panose="02000503000000020004" pitchFamily="2" charset="0"/>
              </a:rPr>
              <a:t>with </a:t>
            </a:r>
            <a:r>
              <a:rPr lang="en-US" sz="1600" b="1" smtClean="0">
                <a:solidFill>
                  <a:srgbClr val="CC3399"/>
                </a:solidFill>
                <a:latin typeface="Lora" panose="02000503000000020004" pitchFamily="2" charset="0"/>
              </a:rPr>
              <a:t>current flowing</a:t>
            </a:r>
          </a:p>
          <a:p>
            <a:pPr>
              <a:lnSpc>
                <a:spcPct val="130000"/>
              </a:lnSpc>
            </a:pPr>
            <a:r>
              <a:rPr lang="en-US" sz="1600" b="1" smtClean="0">
                <a:solidFill>
                  <a:srgbClr val="CC3399"/>
                </a:solidFill>
                <a:latin typeface="Lora" panose="02000503000000020004" pitchFamily="2" charset="0"/>
              </a:rPr>
              <a:t>in </a:t>
            </a:r>
            <a:r>
              <a:rPr lang="en-US" sz="1600" b="1">
                <a:solidFill>
                  <a:srgbClr val="CC3399"/>
                </a:solidFill>
                <a:latin typeface="Lora" panose="02000503000000020004" pitchFamily="2" charset="0"/>
              </a:rPr>
              <a:t>the </a:t>
            </a:r>
            <a:r>
              <a:rPr lang="en-US" sz="1600" b="1" smtClean="0">
                <a:solidFill>
                  <a:srgbClr val="CC3399"/>
                </a:solidFill>
                <a:latin typeface="Lora" panose="02000503000000020004" pitchFamily="2" charset="0"/>
              </a:rPr>
              <a:t>Plasma-Centerpost</a:t>
            </a:r>
          </a:p>
          <a:p>
            <a:pPr>
              <a:lnSpc>
                <a:spcPct val="130000"/>
              </a:lnSpc>
            </a:pPr>
            <a:r>
              <a:rPr lang="en-US" sz="1600" b="1" smtClean="0">
                <a:latin typeface="Lora" panose="02000503000000020004" pitchFamily="2" charset="0"/>
              </a:rPr>
              <a:t>but </a:t>
            </a:r>
            <a:r>
              <a:rPr lang="en-US" sz="1600" b="1">
                <a:latin typeface="Lora" panose="02000503000000020004" pitchFamily="2" charset="0"/>
              </a:rPr>
              <a:t>the rest of the plasma </a:t>
            </a:r>
            <a:endParaRPr lang="en-US" sz="1600" b="1" smtClean="0">
              <a:latin typeface="Lora" panose="02000503000000020004" pitchFamily="2" charset="0"/>
            </a:endParaRPr>
          </a:p>
          <a:p>
            <a:pPr>
              <a:lnSpc>
                <a:spcPct val="130000"/>
              </a:lnSpc>
            </a:pPr>
            <a:r>
              <a:rPr lang="en-US" sz="1600" b="1" smtClean="0">
                <a:latin typeface="Lora" panose="02000503000000020004" pitchFamily="2" charset="0"/>
              </a:rPr>
              <a:t>is </a:t>
            </a:r>
            <a:r>
              <a:rPr lang="en-US" sz="1600" b="1">
                <a:latin typeface="Lora" panose="02000503000000020004" pitchFamily="2" charset="0"/>
              </a:rPr>
              <a:t>trapped in a </a:t>
            </a:r>
            <a:r>
              <a:rPr lang="en-US" sz="1600" b="1" smtClean="0">
                <a:latin typeface="Lora" panose="02000503000000020004" pitchFamily="2" charset="0"/>
              </a:rPr>
              <a:t>configuration</a:t>
            </a:r>
          </a:p>
          <a:p>
            <a:pPr>
              <a:lnSpc>
                <a:spcPct val="130000"/>
              </a:lnSpc>
            </a:pPr>
            <a:r>
              <a:rPr lang="en-US" sz="1600" b="1" smtClean="0">
                <a:solidFill>
                  <a:srgbClr val="FF0000"/>
                </a:solidFill>
                <a:latin typeface="Lora" panose="02000503000000020004" pitchFamily="2" charset="0"/>
              </a:rPr>
              <a:t>~axisymmetric-toroidal-cusp</a:t>
            </a:r>
            <a:endParaRPr lang="en-US" sz="1600" b="1">
              <a:solidFill>
                <a:srgbClr val="FF0000"/>
              </a:solidFill>
              <a:latin typeface="Lora" panose="02000503000000020004" pitchFamily="2"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400" y="3931527"/>
            <a:ext cx="1335532" cy="2289484"/>
          </a:xfrm>
          <a:prstGeom prst="rect">
            <a:avLst/>
          </a:prstGeom>
        </p:spPr>
      </p:pic>
      <p:sp>
        <p:nvSpPr>
          <p:cNvPr id="10" name="Rectangle 9"/>
          <p:cNvSpPr/>
          <p:nvPr/>
        </p:nvSpPr>
        <p:spPr>
          <a:xfrm>
            <a:off x="4619541" y="6221391"/>
            <a:ext cx="678391" cy="307777"/>
          </a:xfrm>
          <a:prstGeom prst="rect">
            <a:avLst/>
          </a:prstGeom>
        </p:spPr>
        <p:txBody>
          <a:bodyPr wrap="none">
            <a:spAutoFit/>
          </a:bodyPr>
          <a:lstStyle/>
          <a:p>
            <a:r>
              <a:rPr lang="en-US" sz="1400" b="1">
                <a:latin typeface="Lora" panose="02000503000000020004" pitchFamily="2" charset="0"/>
              </a:rPr>
              <a:t>#1221</a:t>
            </a:r>
          </a:p>
        </p:txBody>
      </p:sp>
      <p:sp>
        <p:nvSpPr>
          <p:cNvPr id="11" name="Rectangle 10"/>
          <p:cNvSpPr/>
          <p:nvPr/>
        </p:nvSpPr>
        <p:spPr>
          <a:xfrm>
            <a:off x="220697" y="4800600"/>
            <a:ext cx="3581365" cy="732508"/>
          </a:xfrm>
          <a:prstGeom prst="rect">
            <a:avLst/>
          </a:prstGeom>
        </p:spPr>
        <p:txBody>
          <a:bodyPr wrap="none">
            <a:spAutoFit/>
          </a:bodyPr>
          <a:lstStyle/>
          <a:p>
            <a:pPr>
              <a:lnSpc>
                <a:spcPct val="130000"/>
              </a:lnSpc>
            </a:pPr>
            <a:r>
              <a:rPr lang="en-US" sz="1600" b="1">
                <a:latin typeface="Lora" panose="02000503000000020004" pitchFamily="2" charset="0"/>
              </a:rPr>
              <a:t>proper </a:t>
            </a:r>
            <a:r>
              <a:rPr lang="en-US" sz="1600" b="1" smtClean="0">
                <a:solidFill>
                  <a:srgbClr val="E729AD"/>
                </a:solidFill>
                <a:latin typeface="Lora" panose="02000503000000020004" pitchFamily="2" charset="0"/>
              </a:rPr>
              <a:t>Plasma-Centerpost + Torus</a:t>
            </a:r>
          </a:p>
          <a:p>
            <a:pPr>
              <a:lnSpc>
                <a:spcPct val="130000"/>
              </a:lnSpc>
            </a:pPr>
            <a:r>
              <a:rPr lang="en-US" sz="1600" b="1" smtClean="0">
                <a:solidFill>
                  <a:srgbClr val="E729AD"/>
                </a:solidFill>
                <a:latin typeface="Lora" panose="02000503000000020004" pitchFamily="2" charset="0"/>
              </a:rPr>
              <a:t>is narrower </a:t>
            </a:r>
            <a:r>
              <a:rPr lang="en-US" sz="1600" b="1" smtClean="0">
                <a:latin typeface="Lora" panose="02000503000000020004" pitchFamily="2" charset="0"/>
              </a:rPr>
              <a:t>due to higher B</a:t>
            </a:r>
            <a:r>
              <a:rPr lang="en-US" sz="1600" b="1" baseline="-25000" smtClean="0">
                <a:latin typeface="Lora" panose="02000503000000020004" pitchFamily="2" charset="0"/>
              </a:rPr>
              <a:t>vert</a:t>
            </a:r>
            <a:endParaRPr lang="en-US" sz="1600" b="1" baseline="-25000">
              <a:solidFill>
                <a:srgbClr val="E729AD"/>
              </a:solidFill>
              <a:latin typeface="Lora" panose="02000503000000020004" pitchFamily="2" charset="0"/>
            </a:endParaRPr>
          </a:p>
        </p:txBody>
      </p:sp>
      <p:sp>
        <p:nvSpPr>
          <p:cNvPr id="12" name="Rectangle 11"/>
          <p:cNvSpPr/>
          <p:nvPr/>
        </p:nvSpPr>
        <p:spPr>
          <a:xfrm>
            <a:off x="242468" y="10103"/>
            <a:ext cx="7378430" cy="523220"/>
          </a:xfrm>
          <a:prstGeom prst="rect">
            <a:avLst/>
          </a:prstGeom>
        </p:spPr>
        <p:txBody>
          <a:bodyPr wrap="non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From hexapolar cusp to compressed torus</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Tree>
    <p:extLst>
      <p:ext uri="{BB962C8B-B14F-4D97-AF65-F5344CB8AC3E}">
        <p14:creationId xmlns:p14="http://schemas.microsoft.com/office/powerpoint/2010/main" val="27832015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tretch>
            <a:fillRect/>
          </a:stretch>
        </p:blipFill>
        <p:spPr>
          <a:xfrm>
            <a:off x="1295400" y="1828800"/>
            <a:ext cx="3200400" cy="3076608"/>
          </a:xfrm>
          <a:prstGeom prst="rect">
            <a:avLst/>
          </a:prstGeom>
        </p:spPr>
      </p:pic>
      <p:pic>
        <p:nvPicPr>
          <p:cNvPr id="3" name="Picture 2"/>
          <p:cNvPicPr/>
          <p:nvPr/>
        </p:nvPicPr>
        <p:blipFill>
          <a:blip r:embed="rId3">
            <a:extLst>
              <a:ext uri="{28A0092B-C50C-407E-A947-70E740481C1C}">
                <a14:useLocalDpi xmlns:a14="http://schemas.microsoft.com/office/drawing/2010/main" val="0"/>
              </a:ext>
            </a:extLst>
          </a:blip>
          <a:stretch>
            <a:fillRect/>
          </a:stretch>
        </p:blipFill>
        <p:spPr bwMode="auto">
          <a:xfrm>
            <a:off x="5029200" y="2425572"/>
            <a:ext cx="1765442" cy="1883064"/>
          </a:xfrm>
          <a:prstGeom prst="rect">
            <a:avLst/>
          </a:prstGeom>
          <a:noFill/>
          <a:ln>
            <a:noFill/>
          </a:ln>
        </p:spPr>
      </p:pic>
      <p:sp>
        <p:nvSpPr>
          <p:cNvPr id="4" name="Rectangle 3"/>
          <p:cNvSpPr/>
          <p:nvPr/>
        </p:nvSpPr>
        <p:spPr>
          <a:xfrm>
            <a:off x="54429" y="685800"/>
            <a:ext cx="8991600" cy="923330"/>
          </a:xfrm>
          <a:prstGeom prst="rect">
            <a:avLst/>
          </a:prstGeom>
        </p:spPr>
        <p:txBody>
          <a:bodyPr wrap="square">
            <a:spAutoFit/>
          </a:bodyPr>
          <a:lstStyle/>
          <a:p>
            <a:pPr algn="ctr"/>
            <a:r>
              <a:rPr lang="en-US" b="1">
                <a:latin typeface="Lora" panose="02000503000000020004" pitchFamily="2" charset="0"/>
              </a:rPr>
              <a:t>Also the poloidal field required for PROTO-SPHERA in Phase-2, for shaping and compressing the </a:t>
            </a:r>
            <a:r>
              <a:rPr lang="en-US" b="1">
                <a:solidFill>
                  <a:srgbClr val="7030A0"/>
                </a:solidFill>
                <a:latin typeface="Lora" panose="02000503000000020004" pitchFamily="2" charset="0"/>
              </a:rPr>
              <a:t>Spherical-Torus at I</a:t>
            </a:r>
            <a:r>
              <a:rPr lang="en-US" b="1" baseline="-25000">
                <a:solidFill>
                  <a:srgbClr val="7030A0"/>
                </a:solidFill>
                <a:latin typeface="Lora" panose="02000503000000020004" pitchFamily="2" charset="0"/>
              </a:rPr>
              <a:t>ST</a:t>
            </a:r>
            <a:r>
              <a:rPr lang="en-US" b="1">
                <a:solidFill>
                  <a:srgbClr val="7030A0"/>
                </a:solidFill>
                <a:latin typeface="Lora" panose="02000503000000020004" pitchFamily="2" charset="0"/>
              </a:rPr>
              <a:t>=¼ MA</a:t>
            </a:r>
            <a:r>
              <a:rPr lang="en-US" b="1">
                <a:latin typeface="Lora" panose="02000503000000020004" pitchFamily="2" charset="0"/>
              </a:rPr>
              <a:t>, has an hexapolar character, </a:t>
            </a:r>
            <a:endParaRPr lang="en-US" b="1" smtClean="0">
              <a:latin typeface="Lora" panose="02000503000000020004" pitchFamily="2" charset="0"/>
            </a:endParaRPr>
          </a:p>
          <a:p>
            <a:pPr algn="ctr"/>
            <a:r>
              <a:rPr lang="en-US" b="1" smtClean="0">
                <a:latin typeface="Lora" panose="02000503000000020004" pitchFamily="2" charset="0"/>
              </a:rPr>
              <a:t>but </a:t>
            </a:r>
            <a:r>
              <a:rPr lang="en-US" b="1">
                <a:latin typeface="Lora" panose="02000503000000020004" pitchFamily="2" charset="0"/>
              </a:rPr>
              <a:t>the </a:t>
            </a:r>
            <a:r>
              <a:rPr lang="en-US" b="1">
                <a:solidFill>
                  <a:srgbClr val="558ED5"/>
                </a:solidFill>
                <a:latin typeface="Lora" panose="02000503000000020004" pitchFamily="2" charset="0"/>
              </a:rPr>
              <a:t>two electrodes</a:t>
            </a:r>
            <a:r>
              <a:rPr lang="en-US" b="1">
                <a:latin typeface="Lora" panose="02000503000000020004" pitchFamily="2" charset="0"/>
              </a:rPr>
              <a:t> </a:t>
            </a:r>
            <a:r>
              <a:rPr lang="en-US" b="1" smtClean="0">
                <a:latin typeface="Lora" panose="02000503000000020004" pitchFamily="2" charset="0"/>
              </a:rPr>
              <a:t>are </a:t>
            </a:r>
            <a:r>
              <a:rPr lang="en-US" b="1">
                <a:solidFill>
                  <a:srgbClr val="FF3399"/>
                </a:solidFill>
                <a:latin typeface="Lora" panose="02000503000000020004" pitchFamily="2" charset="0"/>
              </a:rPr>
              <a:t>magnetically disconnected from each other</a:t>
            </a:r>
          </a:p>
        </p:txBody>
      </p:sp>
      <p:sp>
        <p:nvSpPr>
          <p:cNvPr id="6" name="Rectangle 5"/>
          <p:cNvSpPr/>
          <p:nvPr/>
        </p:nvSpPr>
        <p:spPr>
          <a:xfrm>
            <a:off x="152400" y="5458361"/>
            <a:ext cx="8686800" cy="1323439"/>
          </a:xfrm>
          <a:prstGeom prst="rect">
            <a:avLst/>
          </a:prstGeom>
        </p:spPr>
        <p:txBody>
          <a:bodyPr wrap="square">
            <a:spAutoFit/>
          </a:bodyPr>
          <a:lstStyle/>
          <a:p>
            <a:r>
              <a:rPr lang="en-US" sz="1600" b="1" smtClean="0">
                <a:latin typeface="Lora" panose="02000503000000020004" pitchFamily="2" charset="0"/>
              </a:rPr>
              <a:t>it is </a:t>
            </a:r>
            <a:r>
              <a:rPr lang="en-US" sz="1600" b="1">
                <a:latin typeface="Lora" panose="02000503000000020004" pitchFamily="2" charset="0"/>
              </a:rPr>
              <a:t>possible that PROTO-SPHERA in Phase-2 will </a:t>
            </a:r>
            <a:r>
              <a:rPr lang="en-US" sz="1600" b="1" smtClean="0">
                <a:latin typeface="Lora" panose="02000503000000020004" pitchFamily="2" charset="0"/>
              </a:rPr>
              <a:t>form </a:t>
            </a:r>
            <a:r>
              <a:rPr lang="en-US" sz="1600" b="1">
                <a:latin typeface="Lora" panose="02000503000000020004" pitchFamily="2" charset="0"/>
              </a:rPr>
              <a:t>up </a:t>
            </a:r>
            <a:r>
              <a:rPr lang="en-US" sz="1600" b="1" smtClean="0">
                <a:latin typeface="Lora" panose="02000503000000020004" pitchFamily="2" charset="0"/>
              </a:rPr>
              <a:t>increasing:</a:t>
            </a:r>
          </a:p>
          <a:p>
            <a:r>
              <a:rPr lang="en-US" sz="1600" b="1" smtClean="0">
                <a:latin typeface="Lora" panose="02000503000000020004" pitchFamily="2" charset="0"/>
              </a:rPr>
              <a:t>the </a:t>
            </a:r>
            <a:r>
              <a:rPr lang="en-US" sz="1600" b="1">
                <a:solidFill>
                  <a:srgbClr val="FF3399"/>
                </a:solidFill>
                <a:latin typeface="Lora" panose="02000503000000020004" pitchFamily="2" charset="0"/>
              </a:rPr>
              <a:t>Plasma-Centerpost current I</a:t>
            </a:r>
            <a:r>
              <a:rPr lang="en-US" sz="1600" b="1" baseline="-25000">
                <a:solidFill>
                  <a:srgbClr val="FF3399"/>
                </a:solidFill>
                <a:latin typeface="Lora" panose="02000503000000020004" pitchFamily="2" charset="0"/>
              </a:rPr>
              <a:t>e</a:t>
            </a:r>
            <a:r>
              <a:rPr lang="en-US" sz="1600" b="1">
                <a:solidFill>
                  <a:srgbClr val="FF3399"/>
                </a:solidFill>
                <a:latin typeface="Lora" panose="02000503000000020004" pitchFamily="2" charset="0"/>
              </a:rPr>
              <a:t> to 60 kA </a:t>
            </a:r>
            <a:r>
              <a:rPr lang="en-US" sz="1600" b="1" smtClean="0">
                <a:latin typeface="Lora" panose="02000503000000020004" pitchFamily="2" charset="0"/>
              </a:rPr>
              <a:t>&amp; </a:t>
            </a:r>
            <a:r>
              <a:rPr lang="en-US" sz="1600" b="1">
                <a:solidFill>
                  <a:srgbClr val="C00000"/>
                </a:solidFill>
                <a:latin typeface="Lora" panose="02000503000000020004" pitchFamily="2" charset="0"/>
              </a:rPr>
              <a:t>the current in the Group-A-PFInt </a:t>
            </a:r>
            <a:r>
              <a:rPr lang="en-US" sz="1600" b="1" smtClean="0">
                <a:solidFill>
                  <a:srgbClr val="C00000"/>
                </a:solidFill>
                <a:latin typeface="Lora" panose="02000503000000020004" pitchFamily="2" charset="0"/>
              </a:rPr>
              <a:t>coils </a:t>
            </a:r>
          </a:p>
          <a:p>
            <a:r>
              <a:rPr lang="en-US" sz="1600" b="1" smtClean="0">
                <a:latin typeface="Lora" panose="02000503000000020004" pitchFamily="2" charset="0"/>
              </a:rPr>
              <a:t>…but </a:t>
            </a:r>
            <a:r>
              <a:rPr lang="en-US" sz="1600" b="1">
                <a:latin typeface="Lora" panose="02000503000000020004" pitchFamily="2" charset="0"/>
              </a:rPr>
              <a:t>on a slow time </a:t>
            </a:r>
            <a:r>
              <a:rPr lang="en-US" sz="1600" b="1" smtClean="0">
                <a:latin typeface="Lora" panose="02000503000000020004" pitchFamily="2" charset="0"/>
              </a:rPr>
              <a:t>scale ~20 msec</a:t>
            </a:r>
          </a:p>
          <a:p>
            <a:endParaRPr lang="en-US" sz="1600" b="1" smtClean="0">
              <a:latin typeface="Lora" panose="02000503000000020004" pitchFamily="2" charset="0"/>
            </a:endParaRPr>
          </a:p>
          <a:p>
            <a:pPr algn="ctr"/>
            <a:r>
              <a:rPr lang="en-US" sz="1600" b="1" smtClean="0">
                <a:solidFill>
                  <a:srgbClr val="FF0000"/>
                </a:solidFill>
                <a:latin typeface="Lora" panose="02000503000000020004" pitchFamily="2" charset="0"/>
              </a:rPr>
              <a:t>this opens </a:t>
            </a:r>
            <a:r>
              <a:rPr lang="en-US" sz="1600" b="1">
                <a:solidFill>
                  <a:srgbClr val="FF0000"/>
                </a:solidFill>
                <a:latin typeface="Lora" panose="02000503000000020004" pitchFamily="2" charset="0"/>
              </a:rPr>
              <a:t>the </a:t>
            </a:r>
            <a:r>
              <a:rPr lang="en-US" sz="1600" b="1" smtClean="0">
                <a:solidFill>
                  <a:srgbClr val="FF0000"/>
                </a:solidFill>
                <a:latin typeface="Lora" panose="02000503000000020004" pitchFamily="2" charset="0"/>
              </a:rPr>
              <a:t>possibility </a:t>
            </a:r>
            <a:r>
              <a:rPr lang="en-US" sz="1600" b="1">
                <a:solidFill>
                  <a:srgbClr val="FF0000"/>
                </a:solidFill>
                <a:latin typeface="Lora" panose="02000503000000020004" pitchFamily="2" charset="0"/>
              </a:rPr>
              <a:t>of a feedback-controlled Spherical-Torus formation</a:t>
            </a:r>
          </a:p>
        </p:txBody>
      </p:sp>
      <p:sp>
        <p:nvSpPr>
          <p:cNvPr id="8" name="Rectangle 7"/>
          <p:cNvSpPr/>
          <p:nvPr/>
        </p:nvSpPr>
        <p:spPr>
          <a:xfrm>
            <a:off x="76200" y="76200"/>
            <a:ext cx="8539261" cy="523220"/>
          </a:xfrm>
          <a:prstGeom prst="rect">
            <a:avLst/>
          </a:prstGeom>
        </p:spPr>
        <p:txBody>
          <a:bodyPr wrap="non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Feedback-controlled Spherical-Torus formation?</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
        <p:nvSpPr>
          <p:cNvPr id="9" name="TextBox 8"/>
          <p:cNvSpPr txBox="1"/>
          <p:nvPr/>
        </p:nvSpPr>
        <p:spPr>
          <a:xfrm>
            <a:off x="1219200" y="4953000"/>
            <a:ext cx="6085705" cy="338554"/>
          </a:xfrm>
          <a:prstGeom prst="rect">
            <a:avLst/>
          </a:prstGeom>
          <a:noFill/>
        </p:spPr>
        <p:txBody>
          <a:bodyPr wrap="none" rtlCol="0">
            <a:spAutoFit/>
          </a:bodyPr>
          <a:lstStyle/>
          <a:p>
            <a:r>
              <a:rPr lang="en-US" sz="1600" i="1" smtClean="0">
                <a:latin typeface="Lora" panose="02000503000000020004" pitchFamily="2" charset="0"/>
              </a:rPr>
              <a:t>field in absence of plasma     </a:t>
            </a:r>
            <a:r>
              <a:rPr lang="en-US" sz="1600" i="1" smtClean="0">
                <a:solidFill>
                  <a:srgbClr val="7030A0"/>
                </a:solidFill>
                <a:latin typeface="Lora" panose="02000503000000020004" pitchFamily="2" charset="0"/>
              </a:rPr>
              <a:t>I</a:t>
            </a:r>
            <a:r>
              <a:rPr lang="en-US" sz="1600" i="1" baseline="-25000" smtClean="0">
                <a:solidFill>
                  <a:srgbClr val="7030A0"/>
                </a:solidFill>
                <a:latin typeface="Lora" panose="02000503000000020004" pitchFamily="2" charset="0"/>
              </a:rPr>
              <a:t>ST</a:t>
            </a:r>
            <a:r>
              <a:rPr lang="en-US" sz="1600" i="1">
                <a:solidFill>
                  <a:srgbClr val="7030A0"/>
                </a:solidFill>
                <a:latin typeface="Lora" panose="02000503000000020004" pitchFamily="2" charset="0"/>
              </a:rPr>
              <a:t>=¼ MA</a:t>
            </a:r>
            <a:r>
              <a:rPr lang="en-US" sz="1600" i="1" smtClean="0">
                <a:latin typeface="Lora" panose="02000503000000020004" pitchFamily="2" charset="0"/>
              </a:rPr>
              <a:t>    plasma configuration  </a:t>
            </a:r>
            <a:endParaRPr lang="en-US" sz="1600" i="1">
              <a:latin typeface="Lora" panose="02000503000000020004" pitchFamily="2" charset="0"/>
            </a:endParaRPr>
          </a:p>
        </p:txBody>
      </p:sp>
    </p:spTree>
    <p:extLst>
      <p:ext uri="{BB962C8B-B14F-4D97-AF65-F5344CB8AC3E}">
        <p14:creationId xmlns:p14="http://schemas.microsoft.com/office/powerpoint/2010/main" val="28355797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295400"/>
            <a:ext cx="8839200" cy="3613297"/>
          </a:xfrm>
          <a:prstGeom prst="rect">
            <a:avLst/>
          </a:prstGeom>
        </p:spPr>
        <p:txBody>
          <a:bodyPr wrap="square">
            <a:spAutoFit/>
          </a:bodyPr>
          <a:lstStyle/>
          <a:p>
            <a:pPr lvl="0">
              <a:lnSpc>
                <a:spcPct val="130000"/>
              </a:lnSpc>
            </a:pPr>
            <a:r>
              <a:rPr lang="en-US" sz="1600" b="1" smtClean="0">
                <a:latin typeface="Lora" panose="02000503000000020004" pitchFamily="2" charset="0"/>
              </a:rPr>
              <a:t>Toroidal </a:t>
            </a:r>
            <a:r>
              <a:rPr lang="en-US" sz="1600" b="1">
                <a:latin typeface="Lora" panose="02000503000000020004" pitchFamily="2" charset="0"/>
              </a:rPr>
              <a:t>magnet </a:t>
            </a:r>
            <a:r>
              <a:rPr lang="en-US" sz="1600" b="1" smtClean="0">
                <a:latin typeface="Lora" panose="02000503000000020004" pitchFamily="2" charset="0"/>
              </a:rPr>
              <a:t>are dispensable for producing</a:t>
            </a:r>
            <a:r>
              <a:rPr lang="en-US" sz="1600" b="1">
                <a:latin typeface="Lora" panose="02000503000000020004" pitchFamily="2" charset="0"/>
              </a:rPr>
              <a:t> </a:t>
            </a:r>
            <a:r>
              <a:rPr lang="en-US" sz="1600" b="1" smtClean="0">
                <a:latin typeface="Lora" panose="02000503000000020004" pitchFamily="2" charset="0"/>
              </a:rPr>
              <a:t>magnetically </a:t>
            </a:r>
            <a:r>
              <a:rPr lang="en-US" sz="1600" b="1">
                <a:latin typeface="Lora" panose="02000503000000020004" pitchFamily="2" charset="0"/>
              </a:rPr>
              <a:t>confined tori: </a:t>
            </a:r>
            <a:endParaRPr lang="en-US" sz="1600" b="1" smtClean="0">
              <a:latin typeface="Lora" panose="02000503000000020004" pitchFamily="2" charset="0"/>
            </a:endParaRPr>
          </a:p>
          <a:p>
            <a:pPr lvl="0">
              <a:lnSpc>
                <a:spcPct val="130000"/>
              </a:lnSpc>
            </a:pPr>
            <a:r>
              <a:rPr lang="en-US" sz="1600" b="1" smtClean="0">
                <a:latin typeface="Lora" panose="02000503000000020004" pitchFamily="2" charset="0"/>
              </a:rPr>
              <a:t>a </a:t>
            </a:r>
            <a:r>
              <a:rPr lang="en-US" sz="1600" b="1">
                <a:latin typeface="Lora" panose="02000503000000020004" pitchFamily="2" charset="0"/>
              </a:rPr>
              <a:t>Plasma-Centerpost discharge, sustained by DC voltage </a:t>
            </a:r>
            <a:r>
              <a:rPr lang="en-US" sz="1600" b="1" smtClean="0">
                <a:latin typeface="Lora" panose="02000503000000020004" pitchFamily="2" charset="0"/>
              </a:rPr>
              <a:t>electrodes</a:t>
            </a:r>
            <a:r>
              <a:rPr lang="en-US" sz="1600" b="1">
                <a:latin typeface="Lora" panose="02000503000000020004" pitchFamily="2" charset="0"/>
              </a:rPr>
              <a:t>, is </a:t>
            </a:r>
            <a:r>
              <a:rPr lang="en-US" sz="1600" b="1" smtClean="0">
                <a:latin typeface="Lora" panose="02000503000000020004" pitchFamily="2" charset="0"/>
              </a:rPr>
              <a:t>sufficient</a:t>
            </a:r>
          </a:p>
          <a:p>
            <a:pPr lvl="0">
              <a:lnSpc>
                <a:spcPct val="130000"/>
              </a:lnSpc>
            </a:pPr>
            <a:endParaRPr lang="en-US" sz="1600" b="1" i="1">
              <a:latin typeface="Lora" panose="02000503000000020004" pitchFamily="2" charset="0"/>
            </a:endParaRPr>
          </a:p>
          <a:p>
            <a:pPr lvl="0">
              <a:lnSpc>
                <a:spcPct val="130000"/>
              </a:lnSpc>
            </a:pPr>
            <a:r>
              <a:rPr lang="en-US" sz="1600" b="1">
                <a:latin typeface="Lora" panose="02000503000000020004" pitchFamily="2" charset="0"/>
              </a:rPr>
              <a:t>The tori </a:t>
            </a:r>
            <a:r>
              <a:rPr lang="en-US" sz="1600" b="1" smtClean="0">
                <a:latin typeface="Lora" panose="02000503000000020004" pitchFamily="2" charset="0"/>
              </a:rPr>
              <a:t>are produced </a:t>
            </a:r>
            <a:r>
              <a:rPr lang="en-US" sz="1600" b="1">
                <a:latin typeface="Lora" panose="02000503000000020004" pitchFamily="2" charset="0"/>
              </a:rPr>
              <a:t>in a pre-existing axisymmetric </a:t>
            </a:r>
            <a:r>
              <a:rPr lang="en-US" sz="1600" b="1" smtClean="0">
                <a:latin typeface="Lora" panose="02000503000000020004" pitchFamily="2" charset="0"/>
              </a:rPr>
              <a:t>magnetostatic </a:t>
            </a:r>
            <a:r>
              <a:rPr lang="en-US" sz="1600" b="1">
                <a:latin typeface="Lora" panose="02000503000000020004" pitchFamily="2" charset="0"/>
              </a:rPr>
              <a:t>poloidal field: </a:t>
            </a:r>
            <a:endParaRPr lang="en-US" sz="1600" b="1" smtClean="0">
              <a:latin typeface="Lora" panose="02000503000000020004" pitchFamily="2" charset="0"/>
            </a:endParaRPr>
          </a:p>
          <a:p>
            <a:pPr lvl="0">
              <a:lnSpc>
                <a:spcPct val="130000"/>
              </a:lnSpc>
            </a:pPr>
            <a:r>
              <a:rPr lang="en-US" sz="1600" b="1" smtClean="0">
                <a:latin typeface="Lora" panose="02000503000000020004" pitchFamily="2" charset="0"/>
              </a:rPr>
              <a:t>no </a:t>
            </a:r>
            <a:r>
              <a:rPr lang="en-US" sz="1600" b="1">
                <a:latin typeface="Lora" panose="02000503000000020004" pitchFamily="2" charset="0"/>
              </a:rPr>
              <a:t>variations </a:t>
            </a:r>
            <a:r>
              <a:rPr lang="en-US" sz="1600" b="1" smtClean="0">
                <a:latin typeface="Lora" panose="02000503000000020004" pitchFamily="2" charset="0"/>
              </a:rPr>
              <a:t>are needed in </a:t>
            </a:r>
            <a:r>
              <a:rPr lang="en-US" sz="1600" b="1">
                <a:latin typeface="Lora" panose="02000503000000020004" pitchFamily="2" charset="0"/>
              </a:rPr>
              <a:t>the poloidal fields </a:t>
            </a:r>
            <a:r>
              <a:rPr lang="en-US" sz="1600" b="1" smtClean="0">
                <a:latin typeface="Lora" panose="02000503000000020004" pitchFamily="2" charset="0"/>
              </a:rPr>
              <a:t>containing  </a:t>
            </a:r>
            <a:r>
              <a:rPr lang="en-US" sz="1600" b="1">
                <a:latin typeface="Lora" panose="02000503000000020004" pitchFamily="2" charset="0"/>
              </a:rPr>
              <a:t>the </a:t>
            </a:r>
            <a:r>
              <a:rPr lang="en-US" sz="1600" b="1" smtClean="0">
                <a:latin typeface="Lora" panose="02000503000000020004" pitchFamily="2" charset="0"/>
              </a:rPr>
              <a:t>plasma (virial </a:t>
            </a:r>
            <a:r>
              <a:rPr lang="en-US" sz="1600" b="1">
                <a:latin typeface="Lora" panose="02000503000000020004" pitchFamily="2" charset="0"/>
              </a:rPr>
              <a:t>theorem</a:t>
            </a:r>
            <a:r>
              <a:rPr lang="en-US" sz="1600" b="1" smtClean="0">
                <a:latin typeface="Lora" panose="02000503000000020004" pitchFamily="2" charset="0"/>
              </a:rPr>
              <a:t>)</a:t>
            </a:r>
          </a:p>
          <a:p>
            <a:pPr lvl="0">
              <a:lnSpc>
                <a:spcPct val="130000"/>
              </a:lnSpc>
            </a:pPr>
            <a:endParaRPr lang="en-US" sz="1600" b="1">
              <a:latin typeface="Lora" panose="02000503000000020004" pitchFamily="2" charset="0"/>
            </a:endParaRPr>
          </a:p>
          <a:p>
            <a:pPr lvl="0">
              <a:lnSpc>
                <a:spcPct val="130000"/>
              </a:lnSpc>
            </a:pPr>
            <a:r>
              <a:rPr lang="en-US" sz="1600" b="1" smtClean="0">
                <a:latin typeface="Lora" panose="02000503000000020004" pitchFamily="2" charset="0"/>
              </a:rPr>
              <a:t>The confined </a:t>
            </a:r>
            <a:r>
              <a:rPr lang="en-US" sz="1600" b="1">
                <a:latin typeface="Lora" panose="02000503000000020004" pitchFamily="2" charset="0"/>
              </a:rPr>
              <a:t>tori </a:t>
            </a:r>
            <a:r>
              <a:rPr lang="en-US" sz="1600" b="1" smtClean="0">
                <a:latin typeface="Lora" panose="02000503000000020004" pitchFamily="2" charset="0"/>
              </a:rPr>
              <a:t>are sustained until anode-to-cathode </a:t>
            </a:r>
            <a:r>
              <a:rPr lang="en-US" sz="1600" b="1">
                <a:latin typeface="Lora" panose="02000503000000020004" pitchFamily="2" charset="0"/>
              </a:rPr>
              <a:t>DC voltage is </a:t>
            </a:r>
            <a:r>
              <a:rPr lang="en-US" sz="1600" b="1" smtClean="0">
                <a:latin typeface="Lora" panose="02000503000000020004" pitchFamily="2" charset="0"/>
              </a:rPr>
              <a:t>applied:</a:t>
            </a:r>
          </a:p>
          <a:p>
            <a:pPr lvl="0">
              <a:lnSpc>
                <a:spcPct val="130000"/>
              </a:lnSpc>
            </a:pPr>
            <a:r>
              <a:rPr lang="en-US" sz="1600" b="1" smtClean="0">
                <a:latin typeface="Lora" panose="02000503000000020004" pitchFamily="2" charset="0"/>
              </a:rPr>
              <a:t>magnetic </a:t>
            </a:r>
            <a:r>
              <a:rPr lang="en-US" sz="1600" b="1">
                <a:latin typeface="Lora" panose="02000503000000020004" pitchFamily="2" charset="0"/>
              </a:rPr>
              <a:t>reconnections </a:t>
            </a:r>
            <a:r>
              <a:rPr lang="en-US" sz="1600" b="1" smtClean="0">
                <a:latin typeface="Lora" panose="02000503000000020004" pitchFamily="2" charset="0"/>
              </a:rPr>
              <a:t>provide </a:t>
            </a:r>
            <a:r>
              <a:rPr lang="en-US" sz="1600" b="1">
                <a:latin typeface="Lora" panose="02000503000000020004" pitchFamily="2" charset="0"/>
              </a:rPr>
              <a:t>a </a:t>
            </a:r>
            <a:r>
              <a:rPr lang="en-US" sz="1600" b="1" smtClean="0">
                <a:latin typeface="Lora" panose="02000503000000020004" pitchFamily="2" charset="0"/>
              </a:rPr>
              <a:t>steady-state </a:t>
            </a:r>
            <a:r>
              <a:rPr lang="en-US" sz="1600" b="1">
                <a:latin typeface="Lora" panose="02000503000000020004" pitchFamily="2" charset="0"/>
              </a:rPr>
              <a:t>current drive to the toroidal </a:t>
            </a:r>
            <a:r>
              <a:rPr lang="en-US" sz="1600" b="1" smtClean="0">
                <a:latin typeface="Lora" panose="02000503000000020004" pitchFamily="2" charset="0"/>
              </a:rPr>
              <a:t>plasma</a:t>
            </a:r>
          </a:p>
          <a:p>
            <a:pPr lvl="0">
              <a:lnSpc>
                <a:spcPct val="130000"/>
              </a:lnSpc>
            </a:pPr>
            <a:r>
              <a:rPr lang="en-US" sz="1600" b="1" smtClean="0">
                <a:latin typeface="Lora" panose="02000503000000020004" pitchFamily="2" charset="0"/>
              </a:rPr>
              <a:t> </a:t>
            </a:r>
            <a:endParaRPr lang="en-US" sz="1600" b="1" i="1">
              <a:latin typeface="Lora" panose="02000503000000020004" pitchFamily="2" charset="0"/>
            </a:endParaRPr>
          </a:p>
          <a:p>
            <a:pPr lvl="0">
              <a:lnSpc>
                <a:spcPct val="130000"/>
              </a:lnSpc>
            </a:pPr>
            <a:r>
              <a:rPr lang="en-US" sz="1600" b="1">
                <a:latin typeface="Lora" panose="02000503000000020004" pitchFamily="2" charset="0"/>
              </a:rPr>
              <a:t>No disruption phenomena occur in the PROTO-SPHERA </a:t>
            </a:r>
            <a:r>
              <a:rPr lang="en-US" sz="1600" b="1" smtClean="0">
                <a:latin typeface="Lora" panose="02000503000000020004" pitchFamily="2" charset="0"/>
              </a:rPr>
              <a:t>configuration: </a:t>
            </a:r>
          </a:p>
          <a:p>
            <a:pPr lvl="0">
              <a:lnSpc>
                <a:spcPct val="130000"/>
              </a:lnSpc>
            </a:pPr>
            <a:r>
              <a:rPr lang="en-US" sz="1600" b="1" smtClean="0">
                <a:latin typeface="Lora" panose="02000503000000020004" pitchFamily="2" charset="0"/>
              </a:rPr>
              <a:t>it can produce </a:t>
            </a:r>
            <a:r>
              <a:rPr lang="en-US" sz="1600" b="1">
                <a:latin typeface="Lora" panose="02000503000000020004" pitchFamily="2" charset="0"/>
              </a:rPr>
              <a:t>tori </a:t>
            </a:r>
            <a:r>
              <a:rPr lang="en-US" sz="1600" b="1" smtClean="0">
                <a:latin typeface="Lora" panose="02000503000000020004" pitchFamily="2" charset="0"/>
              </a:rPr>
              <a:t>at </a:t>
            </a:r>
            <a:r>
              <a:rPr lang="en-US" sz="1600" b="1">
                <a:latin typeface="Lora" panose="02000503000000020004" pitchFamily="2" charset="0"/>
              </a:rPr>
              <a:t>aspect ratio A=7 </a:t>
            </a:r>
            <a:r>
              <a:rPr lang="en-US" sz="1600" b="1" smtClean="0">
                <a:latin typeface="Lora" panose="02000503000000020004" pitchFamily="2" charset="0"/>
              </a:rPr>
              <a:t>&amp; elongation </a:t>
            </a:r>
            <a:r>
              <a:rPr lang="en-US" sz="1600" b="1">
                <a:latin typeface="Lora" panose="02000503000000020004" pitchFamily="2" charset="0"/>
              </a:rPr>
              <a:t>κ=3.5, </a:t>
            </a:r>
            <a:r>
              <a:rPr lang="en-US" sz="1600" b="1" smtClean="0">
                <a:latin typeface="Lora" panose="02000503000000020004" pitchFamily="2" charset="0"/>
              </a:rPr>
              <a:t>that Tokamaks </a:t>
            </a:r>
            <a:r>
              <a:rPr lang="en-US" sz="1600" b="1">
                <a:latin typeface="Lora" panose="02000503000000020004" pitchFamily="2" charset="0"/>
              </a:rPr>
              <a:t>could </a:t>
            </a:r>
            <a:r>
              <a:rPr lang="en-US" sz="1600" b="1" smtClean="0">
                <a:latin typeface="Lora" panose="02000503000000020004" pitchFamily="2" charset="0"/>
              </a:rPr>
              <a:t>never do</a:t>
            </a:r>
          </a:p>
        </p:txBody>
      </p:sp>
      <p:sp>
        <p:nvSpPr>
          <p:cNvPr id="3" name="Rectangle 2"/>
          <p:cNvSpPr/>
          <p:nvPr/>
        </p:nvSpPr>
        <p:spPr>
          <a:xfrm>
            <a:off x="152400" y="76200"/>
            <a:ext cx="8629670" cy="954107"/>
          </a:xfrm>
          <a:prstGeom prst="rect">
            <a:avLst/>
          </a:prstGeom>
        </p:spPr>
        <p:txBody>
          <a:bodyPr wrap="non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Conclusions: 	dispensability of toroidal magnet</a:t>
            </a:r>
          </a:p>
          <a:p>
            <a:r>
              <a:rPr lang="en-US" sz="2800" b="1">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	</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		&amp; formation in magnetotatic field</a:t>
            </a:r>
            <a:endParaRPr lang="en-US" sz="2800"/>
          </a:p>
        </p:txBody>
      </p:sp>
      <p:pic>
        <p:nvPicPr>
          <p:cNvPr id="4" name="Picture 3"/>
          <p:cNvPicPr>
            <a:picLocks noChangeAspect="1"/>
          </p:cNvPicPr>
          <p:nvPr/>
        </p:nvPicPr>
        <p:blipFill>
          <a:blip r:embed="rId2"/>
          <a:stretch>
            <a:fillRect/>
          </a:stretch>
        </p:blipFill>
        <p:spPr>
          <a:xfrm rot="20811254">
            <a:off x="472493" y="4986518"/>
            <a:ext cx="1788519" cy="1680757"/>
          </a:xfrm>
          <a:prstGeom prst="rect">
            <a:avLst/>
          </a:prstGeom>
        </p:spPr>
      </p:pic>
    </p:spTree>
    <p:extLst>
      <p:ext uri="{BB962C8B-B14F-4D97-AF65-F5344CB8AC3E}">
        <p14:creationId xmlns:p14="http://schemas.microsoft.com/office/powerpoint/2010/main" val="27333224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82265"/>
            <a:ext cx="9154886" cy="5213735"/>
          </a:xfrm>
          <a:prstGeom prst="rect">
            <a:avLst/>
          </a:prstGeom>
        </p:spPr>
        <p:txBody>
          <a:bodyPr wrap="square">
            <a:spAutoFit/>
          </a:bodyPr>
          <a:lstStyle/>
          <a:p>
            <a:pPr>
              <a:lnSpc>
                <a:spcPct val="130000"/>
              </a:lnSpc>
            </a:pPr>
            <a:r>
              <a:rPr lang="en-US" sz="1600" b="1" smtClean="0">
                <a:latin typeface="Lora" panose="02000503000000020004" pitchFamily="2" charset="0"/>
              </a:rPr>
              <a:t>Magnetic </a:t>
            </a:r>
            <a:r>
              <a:rPr lang="en-US" sz="1600" b="1">
                <a:latin typeface="Lora" panose="02000503000000020004" pitchFamily="2" charset="0"/>
              </a:rPr>
              <a:t>reconnections </a:t>
            </a:r>
            <a:r>
              <a:rPr lang="en-US" sz="1600" b="1" smtClean="0">
                <a:latin typeface="Lora" panose="02000503000000020004" pitchFamily="2" charset="0"/>
              </a:rPr>
              <a:t>are </a:t>
            </a:r>
            <a:r>
              <a:rPr lang="en-US" sz="1600" b="1">
                <a:latin typeface="Lora" panose="02000503000000020004" pitchFamily="2" charset="0"/>
              </a:rPr>
              <a:t>the nightmare of magnetic containment </a:t>
            </a:r>
            <a:r>
              <a:rPr lang="en-US" sz="1600" b="1" smtClean="0">
                <a:latin typeface="Lora" panose="02000503000000020004" pitchFamily="2" charset="0"/>
              </a:rPr>
              <a:t>schemes …but</a:t>
            </a:r>
          </a:p>
          <a:p>
            <a:pPr>
              <a:lnSpc>
                <a:spcPct val="130000"/>
              </a:lnSpc>
            </a:pPr>
            <a:r>
              <a:rPr lang="en-US" sz="1600" b="1" smtClean="0">
                <a:latin typeface="Lora" panose="02000503000000020004" pitchFamily="2" charset="0"/>
              </a:rPr>
              <a:t>has a </a:t>
            </a:r>
            <a:r>
              <a:rPr lang="en-US" sz="1600" b="1">
                <a:latin typeface="Lora" panose="02000503000000020004" pitchFamily="2" charset="0"/>
              </a:rPr>
              <a:t>useful application of </a:t>
            </a:r>
            <a:r>
              <a:rPr lang="en-US" sz="1600" b="1" smtClean="0">
                <a:latin typeface="Lora" panose="02000503000000020004" pitchFamily="2" charset="0"/>
              </a:rPr>
              <a:t>such plasma </a:t>
            </a:r>
            <a:r>
              <a:rPr lang="en-US" sz="1600" b="1">
                <a:latin typeface="Lora" panose="02000503000000020004" pitchFamily="2" charset="0"/>
              </a:rPr>
              <a:t>phenomena </a:t>
            </a:r>
            <a:r>
              <a:rPr lang="en-US" sz="1600" b="1" smtClean="0">
                <a:latin typeface="Lora" panose="02000503000000020004" pitchFamily="2" charset="0"/>
              </a:rPr>
              <a:t>appeared </a:t>
            </a:r>
            <a:r>
              <a:rPr lang="en-US" sz="1600" b="1">
                <a:latin typeface="Lora" panose="02000503000000020004" pitchFamily="2" charset="0"/>
              </a:rPr>
              <a:t>in </a:t>
            </a:r>
            <a:r>
              <a:rPr lang="en-US" sz="1600" b="1" smtClean="0">
                <a:latin typeface="Lora" panose="02000503000000020004" pitchFamily="2" charset="0"/>
              </a:rPr>
              <a:t>magnetic confinement?</a:t>
            </a:r>
          </a:p>
          <a:p>
            <a:pPr>
              <a:lnSpc>
                <a:spcPct val="130000"/>
              </a:lnSpc>
            </a:pPr>
            <a:endParaRPr lang="en-US" sz="1600" b="1">
              <a:latin typeface="Lora" panose="02000503000000020004" pitchFamily="2" charset="0"/>
            </a:endParaRPr>
          </a:p>
          <a:p>
            <a:pPr>
              <a:lnSpc>
                <a:spcPct val="130000"/>
              </a:lnSpc>
            </a:pPr>
            <a:r>
              <a:rPr lang="en-US" sz="1600" b="1" smtClean="0">
                <a:latin typeface="Lora" panose="02000503000000020004" pitchFamily="2" charset="0"/>
              </a:rPr>
              <a:t>Hopefully this will be confirmed </a:t>
            </a:r>
            <a:r>
              <a:rPr lang="en-US" sz="1600" b="1">
                <a:latin typeface="Lora" panose="02000503000000020004" pitchFamily="2" charset="0"/>
              </a:rPr>
              <a:t>by more </a:t>
            </a:r>
            <a:r>
              <a:rPr lang="en-US" sz="1600" b="1" smtClean="0">
                <a:latin typeface="Lora" panose="02000503000000020004" pitchFamily="2" charset="0"/>
              </a:rPr>
              <a:t>powerful </a:t>
            </a:r>
            <a:r>
              <a:rPr lang="en-US" sz="1600" b="1">
                <a:latin typeface="Lora" panose="02000503000000020004" pitchFamily="2" charset="0"/>
              </a:rPr>
              <a:t>plasma discharges in </a:t>
            </a:r>
            <a:r>
              <a:rPr lang="en-US" sz="1600" b="1" smtClean="0">
                <a:latin typeface="Lora" panose="02000503000000020004" pitchFamily="2" charset="0"/>
              </a:rPr>
              <a:t>the near future &amp;</a:t>
            </a:r>
          </a:p>
          <a:p>
            <a:pPr>
              <a:lnSpc>
                <a:spcPct val="130000"/>
              </a:lnSpc>
            </a:pPr>
            <a:r>
              <a:rPr lang="en-US" sz="1600" b="1" smtClean="0">
                <a:latin typeface="Lora" panose="02000503000000020004" pitchFamily="2" charset="0"/>
              </a:rPr>
              <a:t>a </a:t>
            </a:r>
            <a:r>
              <a:rPr lang="en-US" sz="1600" b="1">
                <a:latin typeface="Lora" panose="02000503000000020004" pitchFamily="2" charset="0"/>
              </a:rPr>
              <a:t>vigorous </a:t>
            </a:r>
            <a:r>
              <a:rPr lang="en-US" sz="1600" b="1" smtClean="0">
                <a:latin typeface="Lora" panose="02000503000000020004" pitchFamily="2" charset="0"/>
              </a:rPr>
              <a:t>self-organized </a:t>
            </a:r>
            <a:r>
              <a:rPr lang="en-US" sz="1600" b="1">
                <a:latin typeface="Lora" panose="02000503000000020004" pitchFamily="2" charset="0"/>
              </a:rPr>
              <a:t>plasma </a:t>
            </a:r>
            <a:r>
              <a:rPr lang="en-US" sz="1600" b="1" smtClean="0">
                <a:latin typeface="Lora" panose="02000503000000020004" pitchFamily="2" charset="0"/>
              </a:rPr>
              <a:t>heating</a:t>
            </a:r>
            <a:r>
              <a:rPr lang="en-US" sz="1600" b="1" baseline="30000" smtClean="0">
                <a:latin typeface="Lora" panose="02000503000000020004" pitchFamily="2" charset="0"/>
              </a:rPr>
              <a:t> </a:t>
            </a:r>
            <a:r>
              <a:rPr lang="en-US" sz="1600" b="1" smtClean="0">
                <a:latin typeface="Lora" panose="02000503000000020004" pitchFamily="2" charset="0"/>
              </a:rPr>
              <a:t>could be obtained in </a:t>
            </a:r>
            <a:r>
              <a:rPr lang="en-US" sz="1600" b="1">
                <a:latin typeface="Lora" panose="02000503000000020004" pitchFamily="2" charset="0"/>
              </a:rPr>
              <a:t>Phase-2 of </a:t>
            </a:r>
            <a:r>
              <a:rPr lang="en-US" sz="1600" b="1" smtClean="0">
                <a:latin typeface="Lora" panose="02000503000000020004" pitchFamily="2" charset="0"/>
              </a:rPr>
              <a:t>PROTO-SPHERA,</a:t>
            </a:r>
          </a:p>
          <a:p>
            <a:pPr>
              <a:lnSpc>
                <a:spcPct val="130000"/>
              </a:lnSpc>
            </a:pPr>
            <a:r>
              <a:rPr lang="en-US" sz="1600" b="1" smtClean="0">
                <a:latin typeface="Lora" panose="02000503000000020004" pitchFamily="2" charset="0"/>
              </a:rPr>
              <a:t>where </a:t>
            </a:r>
            <a:r>
              <a:rPr lang="en-US" sz="1600" b="1">
                <a:latin typeface="Lora" panose="02000503000000020004" pitchFamily="2" charset="0"/>
              </a:rPr>
              <a:t>a total power of ~15 MW is expected to be input into the overall </a:t>
            </a:r>
            <a:r>
              <a:rPr lang="en-US" sz="1600" b="1" smtClean="0">
                <a:latin typeface="Lora" panose="02000503000000020004" pitchFamily="2" charset="0"/>
              </a:rPr>
              <a:t>plasma</a:t>
            </a:r>
          </a:p>
          <a:p>
            <a:pPr>
              <a:lnSpc>
                <a:spcPct val="130000"/>
              </a:lnSpc>
            </a:pPr>
            <a:endParaRPr lang="en-US" sz="1600" b="1">
              <a:latin typeface="Lora" panose="02000503000000020004" pitchFamily="2" charset="0"/>
            </a:endParaRPr>
          </a:p>
          <a:p>
            <a:pPr>
              <a:lnSpc>
                <a:spcPct val="130000"/>
              </a:lnSpc>
            </a:pPr>
            <a:r>
              <a:rPr lang="en-US" sz="1600" b="1" smtClean="0">
                <a:latin typeface="Lora" panose="02000503000000020004" pitchFamily="2" charset="0"/>
              </a:rPr>
              <a:t>To assess </a:t>
            </a:r>
            <a:r>
              <a:rPr lang="en-US" sz="1600" b="1">
                <a:latin typeface="Lora" panose="02000503000000020004" pitchFamily="2" charset="0"/>
              </a:rPr>
              <a:t>the </a:t>
            </a:r>
            <a:r>
              <a:rPr lang="en-US" sz="1600" b="1" smtClean="0">
                <a:latin typeface="Lora" panose="02000503000000020004" pitchFamily="2" charset="0"/>
              </a:rPr>
              <a:t>potential </a:t>
            </a:r>
            <a:r>
              <a:rPr lang="en-US" sz="1600" b="1">
                <a:latin typeface="Lora" panose="02000503000000020004" pitchFamily="2" charset="0"/>
              </a:rPr>
              <a:t>of this new configuration, </a:t>
            </a:r>
            <a:r>
              <a:rPr lang="en-US" sz="1600" b="1" smtClean="0">
                <a:latin typeface="Lora" panose="02000503000000020004" pitchFamily="2" charset="0"/>
              </a:rPr>
              <a:t>Phase-2 </a:t>
            </a:r>
            <a:r>
              <a:rPr lang="en-US" sz="1600" b="1">
                <a:latin typeface="Lora" panose="02000503000000020004" pitchFamily="2" charset="0"/>
              </a:rPr>
              <a:t>will increase from &lt;8% to &gt;95%. </a:t>
            </a:r>
            <a:r>
              <a:rPr lang="en-US" sz="1600" b="1" smtClean="0">
                <a:latin typeface="Lora" panose="02000503000000020004" pitchFamily="2" charset="0"/>
              </a:rPr>
              <a:t>the flux </a:t>
            </a:r>
            <a:r>
              <a:rPr lang="en-US" sz="1600" b="1">
                <a:latin typeface="Lora" panose="02000503000000020004" pitchFamily="2" charset="0"/>
              </a:rPr>
              <a:t>surfaces volume </a:t>
            </a:r>
            <a:r>
              <a:rPr lang="en-US" sz="1600" b="1" smtClean="0">
                <a:latin typeface="Lora" panose="02000503000000020004" pitchFamily="2" charset="0"/>
              </a:rPr>
              <a:t>the torus carves </a:t>
            </a:r>
            <a:r>
              <a:rPr lang="en-US" sz="1600" b="1">
                <a:latin typeface="Lora" panose="02000503000000020004" pitchFamily="2" charset="0"/>
              </a:rPr>
              <a:t>from the spherically shaped </a:t>
            </a:r>
            <a:r>
              <a:rPr lang="en-US" sz="1600" b="1" smtClean="0">
                <a:latin typeface="Lora" panose="02000503000000020004" pitchFamily="2" charset="0"/>
              </a:rPr>
              <a:t>Plasma-Centerpost</a:t>
            </a:r>
          </a:p>
          <a:p>
            <a:pPr>
              <a:lnSpc>
                <a:spcPct val="130000"/>
              </a:lnSpc>
            </a:pPr>
            <a:endParaRPr lang="en-US" sz="1600" b="1">
              <a:latin typeface="Lora" panose="02000503000000020004" pitchFamily="2" charset="0"/>
            </a:endParaRPr>
          </a:p>
          <a:p>
            <a:pPr>
              <a:lnSpc>
                <a:spcPct val="130000"/>
              </a:lnSpc>
            </a:pPr>
            <a:r>
              <a:rPr lang="en-US" sz="1600" b="1" smtClean="0">
                <a:latin typeface="Lora" panose="02000503000000020004" pitchFamily="2" charset="0"/>
              </a:rPr>
              <a:t>If </a:t>
            </a:r>
            <a:r>
              <a:rPr lang="en-US" sz="1600" b="1">
                <a:latin typeface="Lora" panose="02000503000000020004" pitchFamily="2" charset="0"/>
              </a:rPr>
              <a:t>the properties observed in Phase-1 will </a:t>
            </a:r>
            <a:r>
              <a:rPr lang="en-US" sz="1600" b="1" smtClean="0">
                <a:latin typeface="Lora" panose="02000503000000020004" pitchFamily="2" charset="0"/>
              </a:rPr>
              <a:t>be confirmed and the </a:t>
            </a:r>
            <a:r>
              <a:rPr lang="en-US" sz="1600" b="1">
                <a:latin typeface="Lora" panose="02000503000000020004" pitchFamily="2" charset="0"/>
              </a:rPr>
              <a:t>energy confinement time will be long enough, this configuration </a:t>
            </a:r>
            <a:r>
              <a:rPr lang="en-US" sz="1600" b="1" smtClean="0">
                <a:latin typeface="Lora" panose="02000503000000020004" pitchFamily="2" charset="0"/>
              </a:rPr>
              <a:t>could solve </a:t>
            </a:r>
            <a:r>
              <a:rPr lang="en-US" sz="1600" b="1">
                <a:latin typeface="Lora" panose="02000503000000020004" pitchFamily="2" charset="0"/>
              </a:rPr>
              <a:t>many issues </a:t>
            </a:r>
            <a:r>
              <a:rPr lang="en-US" sz="1600" b="1" smtClean="0">
                <a:latin typeface="Lora" panose="02000503000000020004" pitchFamily="2" charset="0"/>
              </a:rPr>
              <a:t>pending </a:t>
            </a:r>
            <a:r>
              <a:rPr lang="en-US" sz="1600" b="1">
                <a:latin typeface="Lora" panose="02000503000000020004" pitchFamily="2" charset="0"/>
              </a:rPr>
              <a:t>in </a:t>
            </a:r>
            <a:r>
              <a:rPr lang="en-US" sz="1600" b="1" smtClean="0">
                <a:latin typeface="Lora" panose="02000503000000020004" pitchFamily="2" charset="0"/>
              </a:rPr>
              <a:t>Tokamaks:</a:t>
            </a:r>
          </a:p>
          <a:p>
            <a:pPr marL="285750" indent="-285750">
              <a:lnSpc>
                <a:spcPct val="130000"/>
              </a:lnSpc>
              <a:buFont typeface="Arial" charset="0"/>
              <a:buChar char="•"/>
            </a:pPr>
            <a:r>
              <a:rPr lang="en-US" sz="1600" b="1">
                <a:latin typeface="Lora" panose="02000503000000020004" pitchFamily="2" charset="0"/>
              </a:rPr>
              <a:t>the removal of the disruption </a:t>
            </a:r>
            <a:r>
              <a:rPr lang="en-US" sz="1600" b="1" smtClean="0">
                <a:latin typeface="Lora" panose="02000503000000020004" pitchFamily="2" charset="0"/>
              </a:rPr>
              <a:t>problem</a:t>
            </a:r>
          </a:p>
          <a:p>
            <a:pPr marL="285750" indent="-285750">
              <a:lnSpc>
                <a:spcPct val="130000"/>
              </a:lnSpc>
              <a:buFont typeface="Arial" charset="0"/>
              <a:buChar char="•"/>
            </a:pPr>
            <a:r>
              <a:rPr lang="en-US" sz="1600" b="1" smtClean="0">
                <a:latin typeface="Lora" panose="02000503000000020004" pitchFamily="2" charset="0"/>
              </a:rPr>
              <a:t>the necessity </a:t>
            </a:r>
            <a:r>
              <a:rPr lang="en-US" sz="1600" b="1">
                <a:latin typeface="Lora" panose="02000503000000020004" pitchFamily="2" charset="0"/>
              </a:rPr>
              <a:t>of powerful plasma heating and current drive that, instead of requiring</a:t>
            </a:r>
            <a:endParaRPr lang="en-US" sz="1600" b="1" smtClean="0">
              <a:latin typeface="Lora" panose="02000503000000020004" pitchFamily="2" charset="0"/>
            </a:endParaRPr>
          </a:p>
          <a:p>
            <a:pPr>
              <a:lnSpc>
                <a:spcPct val="130000"/>
              </a:lnSpc>
            </a:pPr>
            <a:r>
              <a:rPr lang="en-US" sz="1600" b="1">
                <a:latin typeface="Lora" panose="02000503000000020004" pitchFamily="2" charset="0"/>
              </a:rPr>
              <a:t> </a:t>
            </a:r>
            <a:r>
              <a:rPr lang="en-US" sz="1600" b="1" smtClean="0">
                <a:latin typeface="Lora" panose="02000503000000020004" pitchFamily="2" charset="0"/>
              </a:rPr>
              <a:t>    complex </a:t>
            </a:r>
            <a:r>
              <a:rPr lang="en-US" sz="1600" b="1">
                <a:latin typeface="Lora" panose="02000503000000020004" pitchFamily="2" charset="0"/>
              </a:rPr>
              <a:t>external systems, will become embedded into the magnetic configuration </a:t>
            </a:r>
            <a:r>
              <a:rPr lang="en-US" sz="1600" b="1" smtClean="0">
                <a:latin typeface="Lora" panose="02000503000000020004" pitchFamily="2" charset="0"/>
              </a:rPr>
              <a:t>itself </a:t>
            </a:r>
          </a:p>
          <a:p>
            <a:pPr>
              <a:lnSpc>
                <a:spcPct val="130000"/>
              </a:lnSpc>
            </a:pPr>
            <a:r>
              <a:rPr lang="en-US" sz="1600" b="1" smtClean="0">
                <a:latin typeface="Lora" panose="02000503000000020004" pitchFamily="2" charset="0"/>
              </a:rPr>
              <a:t>     and </a:t>
            </a:r>
            <a:r>
              <a:rPr lang="en-US" sz="1600" b="1">
                <a:latin typeface="Lora" panose="02000503000000020004" pitchFamily="2" charset="0"/>
              </a:rPr>
              <a:t>will rely upon the spontaneous natural phenomenon of magnetic </a:t>
            </a:r>
            <a:r>
              <a:rPr lang="en-US" sz="1600" b="1" smtClean="0">
                <a:latin typeface="Lora" panose="02000503000000020004" pitchFamily="2" charset="0"/>
              </a:rPr>
              <a:t>reconnections</a:t>
            </a:r>
            <a:endParaRPr lang="en-US" sz="1600" b="1" i="1">
              <a:latin typeface="Lora" panose="02000503000000020004" pitchFamily="2" charset="0"/>
            </a:endParaRPr>
          </a:p>
        </p:txBody>
      </p:sp>
      <p:sp>
        <p:nvSpPr>
          <p:cNvPr id="3" name="Rectangle 2"/>
          <p:cNvSpPr/>
          <p:nvPr/>
        </p:nvSpPr>
        <p:spPr>
          <a:xfrm>
            <a:off x="0" y="87791"/>
            <a:ext cx="8305800" cy="523220"/>
          </a:xfrm>
          <a:prstGeom prst="rect">
            <a:avLst/>
          </a:prstGeom>
        </p:spPr>
        <p:txBody>
          <a:bodyPr wrap="squar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Can magnetic reconnections be put to work?</a:t>
            </a:r>
            <a:endParaRPr lang="en-US" sz="2800"/>
          </a:p>
        </p:txBody>
      </p:sp>
    </p:spTree>
    <p:extLst>
      <p:ext uri="{BB962C8B-B14F-4D97-AF65-F5344CB8AC3E}">
        <p14:creationId xmlns:p14="http://schemas.microsoft.com/office/powerpoint/2010/main" val="6254720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7791"/>
            <a:ext cx="8305800" cy="523220"/>
          </a:xfrm>
          <a:prstGeom prst="rect">
            <a:avLst/>
          </a:prstGeom>
        </p:spPr>
        <p:txBody>
          <a:bodyPr wrap="squar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Magnetic confinement by permanent magnets?</a:t>
            </a:r>
            <a:endParaRPr lang="en-US" sz="2800"/>
          </a:p>
        </p:txBody>
      </p:sp>
      <p:sp>
        <p:nvSpPr>
          <p:cNvPr id="3" name="Rectangle 2"/>
          <p:cNvSpPr/>
          <p:nvPr/>
        </p:nvSpPr>
        <p:spPr>
          <a:xfrm>
            <a:off x="152400" y="1676400"/>
            <a:ext cx="8839200" cy="4253472"/>
          </a:xfrm>
          <a:prstGeom prst="rect">
            <a:avLst/>
          </a:prstGeom>
        </p:spPr>
        <p:txBody>
          <a:bodyPr wrap="square">
            <a:spAutoFit/>
          </a:bodyPr>
          <a:lstStyle/>
          <a:p>
            <a:pPr>
              <a:lnSpc>
                <a:spcPct val="130000"/>
              </a:lnSpc>
            </a:pPr>
            <a:r>
              <a:rPr lang="en-US" sz="1600" b="1" smtClean="0">
                <a:latin typeface="Lora" panose="02000503000000020004" pitchFamily="2" charset="0"/>
              </a:rPr>
              <a:t>The dispensability </a:t>
            </a:r>
            <a:r>
              <a:rPr lang="en-US" sz="1600" b="1">
                <a:latin typeface="Lora" panose="02000503000000020004" pitchFamily="2" charset="0"/>
              </a:rPr>
              <a:t>of toroidal </a:t>
            </a:r>
            <a:r>
              <a:rPr lang="en-US" sz="1600" b="1" smtClean="0">
                <a:latin typeface="Lora" panose="02000503000000020004" pitchFamily="2" charset="0"/>
              </a:rPr>
              <a:t>magnet &amp; the confined tori formed </a:t>
            </a:r>
            <a:r>
              <a:rPr lang="en-US" sz="1600" b="1">
                <a:latin typeface="Lora" panose="02000503000000020004" pitchFamily="2" charset="0"/>
              </a:rPr>
              <a:t>in </a:t>
            </a:r>
            <a:r>
              <a:rPr lang="en-US" sz="1600" b="1" smtClean="0">
                <a:latin typeface="Lora" panose="02000503000000020004" pitchFamily="2" charset="0"/>
              </a:rPr>
              <a:t>a magnetostatic </a:t>
            </a:r>
            <a:r>
              <a:rPr lang="en-US" sz="1600" b="1">
                <a:latin typeface="Lora" panose="02000503000000020004" pitchFamily="2" charset="0"/>
              </a:rPr>
              <a:t>field</a:t>
            </a:r>
          </a:p>
          <a:p>
            <a:pPr>
              <a:lnSpc>
                <a:spcPct val="130000"/>
              </a:lnSpc>
            </a:pPr>
            <a:r>
              <a:rPr lang="en-US" sz="1600" b="1" smtClean="0">
                <a:latin typeface="Lora" panose="02000503000000020004" pitchFamily="2" charset="0"/>
              </a:rPr>
              <a:t>hint that magnetic confinement devices for Controlled Fusion could in principle be built using axisymmetric permanent magnets only, able to provide a poloidal magnetostatic field pre-existent to the plasma</a:t>
            </a:r>
          </a:p>
          <a:p>
            <a:pPr>
              <a:lnSpc>
                <a:spcPct val="130000"/>
              </a:lnSpc>
            </a:pPr>
            <a:endParaRPr lang="en-US" sz="1600" b="1" smtClean="0">
              <a:latin typeface="Lora" panose="02000503000000020004" pitchFamily="2" charset="0"/>
            </a:endParaRPr>
          </a:p>
          <a:p>
            <a:pPr>
              <a:lnSpc>
                <a:spcPct val="130000"/>
              </a:lnSpc>
            </a:pPr>
            <a:r>
              <a:rPr lang="en-US" sz="1600" b="1" smtClean="0">
                <a:latin typeface="Lora" panose="02000503000000020004" pitchFamily="2" charset="0"/>
              </a:rPr>
              <a:t>A Plasma-Centerpost fed by two electrodes will produce and sustain the confined torus in such a poloidal field; in case the two electrodes become disconnected from each other, in terms of the pre-imposed field configuration, currents of short duration, in simply conducting coils, could be required in addition</a:t>
            </a:r>
          </a:p>
          <a:p>
            <a:pPr>
              <a:lnSpc>
                <a:spcPct val="130000"/>
              </a:lnSpc>
            </a:pPr>
            <a:endParaRPr lang="en-US" sz="1600" b="1">
              <a:latin typeface="Lora" panose="02000503000000020004" pitchFamily="2" charset="0"/>
            </a:endParaRPr>
          </a:p>
          <a:p>
            <a:pPr>
              <a:lnSpc>
                <a:spcPct val="130000"/>
              </a:lnSpc>
            </a:pPr>
            <a:r>
              <a:rPr lang="en-US" sz="1600" b="1" smtClean="0">
                <a:latin typeface="Lora" panose="02000503000000020004" pitchFamily="2" charset="0"/>
              </a:rPr>
              <a:t>However the currents of these coils would be gradually switched off after the plasma break-down and would vanish when the final confinement configuration, to be sustained by permanent magnets only, is achieved</a:t>
            </a:r>
            <a:endParaRPr lang="en-US" sz="1600" b="1">
              <a:latin typeface="Lora" panose="02000503000000020004" pitchFamily="2" charset="0"/>
            </a:endParaRPr>
          </a:p>
        </p:txBody>
      </p:sp>
    </p:spTree>
    <p:extLst>
      <p:ext uri="{BB962C8B-B14F-4D97-AF65-F5344CB8AC3E}">
        <p14:creationId xmlns:p14="http://schemas.microsoft.com/office/powerpoint/2010/main" val="20844399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2"/>
          <p:cNvSpPr txBox="1">
            <a:spLocks noChangeArrowheads="1"/>
          </p:cNvSpPr>
          <p:nvPr/>
        </p:nvSpPr>
        <p:spPr bwMode="auto">
          <a:xfrm>
            <a:off x="25787" y="37275"/>
            <a:ext cx="9046885" cy="954107"/>
          </a:xfrm>
          <a:prstGeom prst="rect">
            <a:avLst/>
          </a:prstGeom>
          <a:noFill/>
          <a:ln w="9525">
            <a:noFill/>
            <a:miter lim="800000"/>
            <a:headEnd/>
            <a:tailEnd/>
          </a:ln>
        </p:spPr>
        <p:txBody>
          <a:bodyPr wrap="square">
            <a:spAutoFit/>
          </a:bodyPr>
          <a:lstStyle/>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Metamorphosis of Tokamaks into</a:t>
            </a:r>
          </a:p>
          <a:p>
            <a:pPr>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			     permanent magnet confined tori</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pic>
        <p:nvPicPr>
          <p:cNvPr id="3" name="MetropolisFb.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559" y="1600200"/>
            <a:ext cx="9025114" cy="4042499"/>
          </a:xfrm>
          <a:prstGeom prst="rect">
            <a:avLst/>
          </a:prstGeom>
        </p:spPr>
      </p:pic>
    </p:spTree>
    <p:extLst>
      <p:ext uri="{BB962C8B-B14F-4D97-AF65-F5344CB8AC3E}">
        <p14:creationId xmlns:p14="http://schemas.microsoft.com/office/powerpoint/2010/main" val="72802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7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657" y="909221"/>
            <a:ext cx="8991600" cy="5262979"/>
          </a:xfrm>
          <a:prstGeom prst="rect">
            <a:avLst/>
          </a:prstGeom>
        </p:spPr>
        <p:txBody>
          <a:bodyPr wrap="square">
            <a:spAutoFit/>
          </a:bodyPr>
          <a:lstStyle/>
          <a:p>
            <a:r>
              <a:rPr lang="en-US" sz="1600" i="1">
                <a:latin typeface="Lora" panose="02000503000000020004" pitchFamily="2" charset="0"/>
              </a:rPr>
              <a:t>FSN Department, CR-ENEA Frascati</a:t>
            </a:r>
          </a:p>
          <a:p>
            <a:r>
              <a:rPr lang="en-US" sz="1600">
                <a:latin typeface="Lora" panose="02000503000000020004" pitchFamily="2" charset="0"/>
              </a:rPr>
              <a:t>Franco Alladio, Paolo Micozzi, Alessandro Mancuso</a:t>
            </a:r>
            <a:r>
              <a:rPr lang="en-US" sz="1600" baseline="30000">
                <a:latin typeface="Lora" panose="02000503000000020004" pitchFamily="2" charset="0"/>
              </a:rPr>
              <a:t>retired</a:t>
            </a:r>
            <a:r>
              <a:rPr lang="en-US" sz="1600">
                <a:latin typeface="Lora" panose="02000503000000020004" pitchFamily="2" charset="0"/>
              </a:rPr>
              <a:t>, Vincenzo Zanza</a:t>
            </a:r>
            <a:r>
              <a:rPr lang="en-US" sz="1600" baseline="30000">
                <a:latin typeface="Lora" panose="02000503000000020004" pitchFamily="2" charset="0"/>
              </a:rPr>
              <a:t>retired</a:t>
            </a:r>
            <a:r>
              <a:rPr lang="en-US" sz="1600">
                <a:latin typeface="Lora" panose="02000503000000020004" pitchFamily="2" charset="0"/>
              </a:rPr>
              <a:t>, Fabrizio Andreoli, Gerarda Apruzzese, Luca Boncagni, Paolo Buratti, Fabio Crescenzi, Ocleto D’Arcangelo, Edmondo Giovannozzi, Luigi Andrea Grosso, Alessandro Lampasi, Violeta Lazic, Simone Magagnino, Valerio Piergotti, Mario Pillon, Selanna Roccella, Giuliano Rocchi, Alessandro Sibio, Benedetto Tilia, Angelo Tuccillo, Onofrio </a:t>
            </a:r>
            <a:r>
              <a:rPr lang="en-US" sz="1600" smtClean="0">
                <a:latin typeface="Lora" panose="02000503000000020004" pitchFamily="2" charset="0"/>
              </a:rPr>
              <a:t>Tudisco</a:t>
            </a:r>
          </a:p>
          <a:p>
            <a:endParaRPr lang="en-US" sz="1600" i="1">
              <a:latin typeface="Lora" panose="02000503000000020004" pitchFamily="2" charset="0"/>
            </a:endParaRPr>
          </a:p>
          <a:p>
            <a:r>
              <a:rPr lang="en-US" sz="1600" i="1">
                <a:latin typeface="Lora" panose="02000503000000020004" pitchFamily="2" charset="0"/>
              </a:rPr>
              <a:t>FSN Department, CREATE Consortium and retired from CR-ENEA Frascati</a:t>
            </a:r>
          </a:p>
          <a:p>
            <a:r>
              <a:rPr lang="en-US" sz="1600">
                <a:latin typeface="Lora" panose="02000503000000020004" pitchFamily="2" charset="0"/>
              </a:rPr>
              <a:t>Giuseppe </a:t>
            </a:r>
            <a:r>
              <a:rPr lang="en-US" sz="1600" smtClean="0">
                <a:latin typeface="Lora" panose="02000503000000020004" pitchFamily="2" charset="0"/>
              </a:rPr>
              <a:t>Maffia</a:t>
            </a:r>
          </a:p>
          <a:p>
            <a:endParaRPr lang="en-US" sz="1600" i="1">
              <a:latin typeface="Lora" panose="02000503000000020004" pitchFamily="2" charset="0"/>
            </a:endParaRPr>
          </a:p>
          <a:p>
            <a:r>
              <a:rPr lang="it-IT" sz="1600" i="1">
                <a:latin typeface="Lora" panose="02000503000000020004" pitchFamily="2" charset="0"/>
              </a:rPr>
              <a:t>FSN Department, CREATE Consortium, Physics Department Università Roma-1, la Sapienza</a:t>
            </a:r>
            <a:endParaRPr lang="en-US" sz="1600" i="1">
              <a:latin typeface="Lora" panose="02000503000000020004" pitchFamily="2" charset="0"/>
            </a:endParaRPr>
          </a:p>
          <a:p>
            <a:r>
              <a:rPr lang="en-US" sz="1600">
                <a:latin typeface="Lora" panose="02000503000000020004" pitchFamily="2" charset="0"/>
              </a:rPr>
              <a:t>Brunello </a:t>
            </a:r>
            <a:r>
              <a:rPr lang="en-US" sz="1600" smtClean="0">
                <a:latin typeface="Lora" panose="02000503000000020004" pitchFamily="2" charset="0"/>
              </a:rPr>
              <a:t>Tirozzi</a:t>
            </a:r>
          </a:p>
          <a:p>
            <a:endParaRPr lang="en-US" sz="1600" i="1">
              <a:latin typeface="Lora" panose="02000503000000020004" pitchFamily="2" charset="0"/>
            </a:endParaRPr>
          </a:p>
          <a:p>
            <a:r>
              <a:rPr lang="en-US" sz="1600" i="1">
                <a:latin typeface="Lora" panose="02000503000000020004" pitchFamily="2" charset="0"/>
              </a:rPr>
              <a:t>PlasmaTech Spin-off of Pisa University and Pisa University</a:t>
            </a:r>
          </a:p>
          <a:p>
            <a:r>
              <a:rPr lang="en-US" sz="1600">
                <a:latin typeface="Lora" panose="02000503000000020004" pitchFamily="2" charset="0"/>
              </a:rPr>
              <a:t>Francesco Giammanco, Paolo </a:t>
            </a:r>
            <a:r>
              <a:rPr lang="en-US" sz="1600" smtClean="0">
                <a:latin typeface="Lora" panose="02000503000000020004" pitchFamily="2" charset="0"/>
              </a:rPr>
              <a:t>Marsili</a:t>
            </a:r>
          </a:p>
          <a:p>
            <a:endParaRPr lang="en-US" sz="1600" i="1">
              <a:latin typeface="Lora" panose="02000503000000020004" pitchFamily="2" charset="0"/>
            </a:endParaRPr>
          </a:p>
          <a:p>
            <a:r>
              <a:rPr lang="en-US" sz="1600" i="1">
                <a:latin typeface="Lora" panose="02000503000000020004" pitchFamily="2" charset="0"/>
              </a:rPr>
              <a:t>Pisa University</a:t>
            </a:r>
          </a:p>
          <a:p>
            <a:r>
              <a:rPr lang="en-US" sz="1600">
                <a:latin typeface="Lora" panose="02000503000000020004" pitchFamily="2" charset="0"/>
              </a:rPr>
              <a:t>Danilo Giulietti  </a:t>
            </a:r>
            <a:endParaRPr lang="en-US" sz="1600" smtClean="0">
              <a:latin typeface="Lora" panose="02000503000000020004" pitchFamily="2" charset="0"/>
            </a:endParaRPr>
          </a:p>
          <a:p>
            <a:endParaRPr lang="en-US" sz="1600" i="1">
              <a:latin typeface="Lora" panose="02000503000000020004" pitchFamily="2" charset="0"/>
            </a:endParaRPr>
          </a:p>
          <a:p>
            <a:r>
              <a:rPr lang="en-US" sz="1600" i="1">
                <a:latin typeface="Lora" panose="02000503000000020004" pitchFamily="2" charset="0"/>
              </a:rPr>
              <a:t>Università di Padova e Consorzio RFX and FSN Department, CR-ENEA Frascati</a:t>
            </a:r>
          </a:p>
          <a:p>
            <a:r>
              <a:rPr lang="en-US" sz="1600">
                <a:latin typeface="Lora" panose="02000503000000020004" pitchFamily="2" charset="0"/>
              </a:rPr>
              <a:t>Giuseppe Galatola Teka, Matteo Iafrati </a:t>
            </a:r>
          </a:p>
        </p:txBody>
      </p:sp>
    </p:spTree>
    <p:extLst>
      <p:ext uri="{BB962C8B-B14F-4D97-AF65-F5344CB8AC3E}">
        <p14:creationId xmlns:p14="http://schemas.microsoft.com/office/powerpoint/2010/main" val="1422869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590092"/>
            <a:ext cx="5410200" cy="707886"/>
          </a:xfrm>
          <a:prstGeom prst="rect">
            <a:avLst/>
          </a:prstGeom>
          <a:noFill/>
          <a:ln>
            <a:solidFill>
              <a:srgbClr val="FFFFFF"/>
            </a:solidFill>
          </a:ln>
        </p:spPr>
        <p:txBody>
          <a:bodyPr wrap="square" rtlCol="0">
            <a:spAutoFit/>
          </a:bodyPr>
          <a:lstStyle/>
          <a:p>
            <a:r>
              <a:rPr lang="en-US" sz="2000" b="1" smtClean="0">
                <a:latin typeface="Lora" panose="02000503000000020004" pitchFamily="2" charset="0"/>
              </a:rPr>
              <a:t>(</a:t>
            </a:r>
            <a:r>
              <a:rPr lang="en-US" sz="2000" b="1" dirty="0" smtClean="0">
                <a:latin typeface="Lora" panose="02000503000000020004" pitchFamily="2" charset="0"/>
              </a:rPr>
              <a:t>magneto-hydrostatic equilibrium)</a:t>
            </a:r>
            <a:endParaRPr lang="en-US" sz="2000" b="1" dirty="0">
              <a:solidFill>
                <a:srgbClr val="05508F"/>
              </a:solidFill>
              <a:latin typeface="Lora" panose="02000503000000020004" pitchFamily="2" charset="0"/>
            </a:endParaRPr>
          </a:p>
          <a:p>
            <a:r>
              <a:rPr lang="en-US" sz="2000" b="1" smtClean="0">
                <a:solidFill>
                  <a:srgbClr val="05508F"/>
                </a:solidFill>
                <a:effectLst>
                  <a:outerShdw blurRad="50800" dist="38100" dir="2700000" algn="tl" rotWithShape="0">
                    <a:srgbClr val="000000">
                      <a:alpha val="43000"/>
                    </a:srgbClr>
                  </a:outerShdw>
                </a:effectLst>
                <a:latin typeface="Lora" panose="02000503000000020004" pitchFamily="2" charset="0"/>
              </a:rPr>
              <a:t>flux </a:t>
            </a:r>
            <a:r>
              <a:rPr lang="en-US" sz="2000" b="1" dirty="0" smtClean="0">
                <a:solidFill>
                  <a:srgbClr val="05508F"/>
                </a:solidFill>
                <a:effectLst>
                  <a:outerShdw blurRad="50800" dist="38100" dir="2700000" algn="tl" rotWithShape="0">
                    <a:srgbClr val="000000">
                      <a:alpha val="43000"/>
                    </a:srgbClr>
                  </a:outerShdw>
                </a:effectLst>
                <a:latin typeface="Lora" panose="02000503000000020004" pitchFamily="2" charset="0"/>
              </a:rPr>
              <a:t>(…also </a:t>
            </a:r>
            <a:r>
              <a:rPr lang="en-US" sz="2000" b="1" i="1" dirty="0" smtClean="0">
                <a:solidFill>
                  <a:srgbClr val="FF6600"/>
                </a:solidFill>
                <a:effectLst>
                  <a:outerShdw blurRad="50800" dist="38100" dir="2700000" algn="tl" rotWithShape="0">
                    <a:srgbClr val="000000">
                      <a:alpha val="43000"/>
                    </a:srgbClr>
                  </a:outerShdw>
                </a:effectLst>
                <a:latin typeface="Lora" panose="02000503000000020004" pitchFamily="2" charset="0"/>
              </a:rPr>
              <a:t>p</a:t>
            </a:r>
            <a:r>
              <a:rPr lang="en-US" sz="2000" b="1" dirty="0" smtClean="0">
                <a:solidFill>
                  <a:srgbClr val="05508F"/>
                </a:solidFill>
                <a:effectLst>
                  <a:outerShdw blurRad="50800" dist="38100" dir="2700000" algn="tl" rotWithShape="0">
                    <a:srgbClr val="000000">
                      <a:alpha val="43000"/>
                    </a:srgbClr>
                  </a:outerShdw>
                </a:effectLst>
                <a:latin typeface="Lora" panose="02000503000000020004" pitchFamily="2" charset="0"/>
              </a:rPr>
              <a:t> &amp; </a:t>
            </a:r>
            <a:r>
              <a:rPr lang="en-US" sz="2000" b="1" i="1" dirty="0" smtClean="0">
                <a:solidFill>
                  <a:srgbClr val="A9B32E"/>
                </a:solidFill>
                <a:effectLst>
                  <a:outerShdw blurRad="50800" dist="38100" dir="2700000" algn="tl" rotWithShape="0">
                    <a:srgbClr val="000000">
                      <a:alpha val="43000"/>
                    </a:srgbClr>
                  </a:outerShdw>
                </a:effectLst>
                <a:latin typeface="Lora" panose="02000503000000020004" pitchFamily="2" charset="0"/>
              </a:rPr>
              <a:t>j</a:t>
            </a:r>
            <a:r>
              <a:rPr lang="en-US" sz="2000" i="1" dirty="0" smtClean="0">
                <a:solidFill>
                  <a:srgbClr val="C6D037"/>
                </a:solidFill>
                <a:effectLst>
                  <a:outerShdw blurRad="50800" dist="38100" dir="2700000" algn="tl" rotWithShape="0">
                    <a:srgbClr val="000000">
                      <a:alpha val="43000"/>
                    </a:srgbClr>
                  </a:outerShdw>
                </a:effectLst>
                <a:latin typeface="Lora" panose="02000503000000020004" pitchFamily="2" charset="0"/>
              </a:rPr>
              <a:t> </a:t>
            </a:r>
            <a:r>
              <a:rPr lang="en-US" sz="2000" b="1" dirty="0" smtClean="0">
                <a:solidFill>
                  <a:srgbClr val="05508F"/>
                </a:solidFill>
                <a:effectLst>
                  <a:outerShdw blurRad="50800" dist="38100" dir="2700000" algn="tl" rotWithShape="0">
                    <a:srgbClr val="000000">
                      <a:alpha val="43000"/>
                    </a:srgbClr>
                  </a:outerShdw>
                </a:effectLst>
                <a:latin typeface="Lora" panose="02000503000000020004" pitchFamily="2" charset="0"/>
              </a:rPr>
              <a:t>) surfaces must be Tori</a:t>
            </a:r>
            <a:endParaRPr lang="en-US" sz="2000" b="1" dirty="0">
              <a:solidFill>
                <a:srgbClr val="05508F"/>
              </a:solidFill>
              <a:latin typeface="Lora" panose="02000503000000020004" pitchFamily="2" charset="0"/>
            </a:endParaRPr>
          </a:p>
        </p:txBody>
      </p:sp>
      <p:pic>
        <p:nvPicPr>
          <p:cNvPr id="3" name="Picture 2"/>
          <p:cNvPicPr>
            <a:picLocks noChangeAspect="1"/>
          </p:cNvPicPr>
          <p:nvPr/>
        </p:nvPicPr>
        <p:blipFill>
          <a:blip r:embed="rId3"/>
          <a:stretch>
            <a:fillRect/>
          </a:stretch>
        </p:blipFill>
        <p:spPr>
          <a:xfrm>
            <a:off x="63710" y="1635205"/>
            <a:ext cx="5178686" cy="1631043"/>
          </a:xfrm>
          <a:prstGeom prst="rect">
            <a:avLst/>
          </a:prstGeom>
        </p:spPr>
      </p:pic>
      <p:pic>
        <p:nvPicPr>
          <p:cNvPr id="5" name="Picture 16" descr="App.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7765" y="1748906"/>
            <a:ext cx="3865094" cy="19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ct 5"/>
          <p:cNvGraphicFramePr>
            <a:graphicFrameLocks noChangeAspect="1"/>
          </p:cNvGraphicFramePr>
          <p:nvPr>
            <p:extLst>
              <p:ext uri="{D42A27DB-BD31-4B8C-83A1-F6EECF244321}">
                <p14:modId xmlns:p14="http://schemas.microsoft.com/office/powerpoint/2010/main" val="1593597497"/>
              </p:ext>
            </p:extLst>
          </p:nvPr>
        </p:nvGraphicFramePr>
        <p:xfrm>
          <a:off x="6857884" y="3315580"/>
          <a:ext cx="1274372" cy="482101"/>
        </p:xfrm>
        <a:graphic>
          <a:graphicData uri="http://schemas.openxmlformats.org/presentationml/2006/ole">
            <mc:AlternateContent xmlns:mc="http://schemas.openxmlformats.org/markup-compatibility/2006">
              <mc:Choice xmlns:v="urn:schemas-microsoft-com:vml" Requires="v">
                <p:oleObj spid="_x0000_s4691" name="Equation" r:id="rId5" imgW="584200" imgH="215900" progId="Equation.DSMT4">
                  <p:embed/>
                </p:oleObj>
              </mc:Choice>
              <mc:Fallback>
                <p:oleObj name="Equation" r:id="rId5" imgW="584200" imgH="215900" progId="Equation.DSMT4">
                  <p:embed/>
                  <p:pic>
                    <p:nvPicPr>
                      <p:cNvPr id="0" name=""/>
                      <p:cNvPicPr>
                        <a:picLocks noChangeAspect="1" noChangeArrowheads="1"/>
                      </p:cNvPicPr>
                      <p:nvPr/>
                    </p:nvPicPr>
                    <p:blipFill>
                      <a:blip r:embed="rId6"/>
                      <a:srcRect/>
                      <a:stretch>
                        <a:fillRect/>
                      </a:stretch>
                    </p:blipFill>
                    <p:spPr bwMode="auto">
                      <a:xfrm>
                        <a:off x="6857884" y="3315580"/>
                        <a:ext cx="1274372" cy="482101"/>
                      </a:xfrm>
                      <a:prstGeom prst="rect">
                        <a:avLst/>
                      </a:prstGeom>
                      <a:noFill/>
                      <a:ln>
                        <a:noFill/>
                      </a:ln>
                      <a:effectLs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763749368"/>
              </p:ext>
            </p:extLst>
          </p:nvPr>
        </p:nvGraphicFramePr>
        <p:xfrm>
          <a:off x="6902056" y="3681060"/>
          <a:ext cx="1307868" cy="503694"/>
        </p:xfrm>
        <a:graphic>
          <a:graphicData uri="http://schemas.openxmlformats.org/presentationml/2006/ole">
            <mc:AlternateContent xmlns:mc="http://schemas.openxmlformats.org/markup-compatibility/2006">
              <mc:Choice xmlns:v="urn:schemas-microsoft-com:vml" Requires="v">
                <p:oleObj spid="_x0000_s4692" name="Equation" r:id="rId7" imgW="571500" imgH="215900" progId="Equation.DSMT4">
                  <p:embed/>
                </p:oleObj>
              </mc:Choice>
              <mc:Fallback>
                <p:oleObj name="Equation" r:id="rId7" imgW="571500" imgH="215900" progId="Equation.DSMT4">
                  <p:embed/>
                  <p:pic>
                    <p:nvPicPr>
                      <p:cNvPr id="0" name=""/>
                      <p:cNvPicPr>
                        <a:picLocks noChangeAspect="1" noChangeArrowheads="1"/>
                      </p:cNvPicPr>
                      <p:nvPr/>
                    </p:nvPicPr>
                    <p:blipFill>
                      <a:blip r:embed="rId8"/>
                      <a:srcRect/>
                      <a:stretch>
                        <a:fillRect/>
                      </a:stretch>
                    </p:blipFill>
                    <p:spPr bwMode="auto">
                      <a:xfrm>
                        <a:off x="6902056" y="3681060"/>
                        <a:ext cx="1307868" cy="503694"/>
                      </a:xfrm>
                      <a:prstGeom prst="rect">
                        <a:avLst/>
                      </a:prstGeom>
                      <a:noFill/>
                      <a:ln>
                        <a:noFill/>
                      </a:ln>
                      <a:effectLst/>
                      <a:extLst/>
                    </p:spPr>
                  </p:pic>
                </p:oleObj>
              </mc:Fallback>
            </mc:AlternateContent>
          </a:graphicData>
        </a:graphic>
      </p:graphicFrame>
      <p:sp>
        <p:nvSpPr>
          <p:cNvPr id="8" name="TextBox 12"/>
          <p:cNvSpPr txBox="1">
            <a:spLocks noChangeArrowheads="1"/>
          </p:cNvSpPr>
          <p:nvPr/>
        </p:nvSpPr>
        <p:spPr bwMode="auto">
          <a:xfrm>
            <a:off x="90489" y="77614"/>
            <a:ext cx="8958550" cy="523220"/>
          </a:xfrm>
          <a:prstGeom prst="rect">
            <a:avLst/>
          </a:prstGeom>
          <a:noFill/>
          <a:ln w="9525">
            <a:noFill/>
            <a:miter lim="800000"/>
            <a:headEnd/>
            <a:tailEnd/>
          </a:ln>
        </p:spPr>
        <p:txBody>
          <a:bodyPr wrap="square">
            <a:spAutoFit/>
          </a:bodyPr>
          <a:lstStyle/>
          <a:p>
            <a:pPr algn="l">
              <a:defRPr/>
            </a:pPr>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Magnetic Confinement basics</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sp>
        <p:nvSpPr>
          <p:cNvPr id="9" name="Rectangle 2"/>
          <p:cNvSpPr txBox="1">
            <a:spLocks noChangeArrowheads="1"/>
          </p:cNvSpPr>
          <p:nvPr/>
        </p:nvSpPr>
        <p:spPr>
          <a:xfrm>
            <a:off x="90489" y="600834"/>
            <a:ext cx="8947082" cy="1024217"/>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20000"/>
              </a:lnSpc>
            </a:pPr>
            <a:r>
              <a:rPr lang="en-US" sz="2700" b="1" smtClean="0">
                <a:solidFill>
                  <a:srgbClr val="0000FF"/>
                </a:solidFill>
                <a:latin typeface="Lora" panose="02000503000000020004" pitchFamily="2" charset="0"/>
              </a:rPr>
              <a:t>A poloidal        magnetic field is required to contrast particle drifts </a:t>
            </a:r>
            <a:r>
              <a:rPr lang="en-US" sz="2200" b="1" smtClean="0">
                <a:solidFill>
                  <a:srgbClr val="05508F"/>
                </a:solidFill>
                <a:latin typeface="Lora" panose="02000503000000020004" pitchFamily="2" charset="0"/>
              </a:rPr>
              <a:t/>
            </a:r>
            <a:br>
              <a:rPr lang="en-US" sz="2200" b="1" smtClean="0">
                <a:solidFill>
                  <a:srgbClr val="05508F"/>
                </a:solidFill>
                <a:latin typeface="Lora" panose="02000503000000020004" pitchFamily="2" charset="0"/>
              </a:rPr>
            </a:br>
            <a:r>
              <a:rPr lang="en-US" sz="2700" b="1" smtClean="0">
                <a:solidFill>
                  <a:srgbClr val="FF0000"/>
                </a:solidFill>
                <a:latin typeface="Lora" panose="02000503000000020004" pitchFamily="2" charset="0"/>
                <a:ea typeface="华文细黑"/>
                <a:cs typeface="华文细黑"/>
              </a:rPr>
              <a:t>→</a:t>
            </a:r>
            <a:r>
              <a:rPr lang="en-US" sz="2700" b="1" smtClean="0">
                <a:solidFill>
                  <a:srgbClr val="FF0000"/>
                </a:solidFill>
                <a:latin typeface="Lora" panose="02000503000000020004" pitchFamily="2" charset="0"/>
              </a:rPr>
              <a:t> a toroidal current has to flow in an axisymmetric plasma </a:t>
            </a:r>
            <a:endParaRPr lang="en-US" sz="2400" b="1" dirty="0">
              <a:solidFill>
                <a:srgbClr val="FF0000"/>
              </a:solidFill>
              <a:latin typeface="Lora" panose="02000503000000020004" pitchFamily="2" charset="0"/>
              <a:ea typeface="ＭＳ Ｐゴシック" charset="0"/>
              <a:cs typeface="ＭＳ Ｐゴシック" charset="0"/>
            </a:endParaRPr>
          </a:p>
        </p:txBody>
      </p:sp>
      <p:graphicFrame>
        <p:nvGraphicFramePr>
          <p:cNvPr id="10" name="Object 2"/>
          <p:cNvGraphicFramePr>
            <a:graphicFrameLocks noChangeAspect="1"/>
          </p:cNvGraphicFramePr>
          <p:nvPr>
            <p:extLst>
              <p:ext uri="{D42A27DB-BD31-4B8C-83A1-F6EECF244321}">
                <p14:modId xmlns:p14="http://schemas.microsoft.com/office/powerpoint/2010/main" val="1994668039"/>
              </p:ext>
            </p:extLst>
          </p:nvPr>
        </p:nvGraphicFramePr>
        <p:xfrm>
          <a:off x="4343400" y="3581400"/>
          <a:ext cx="1187601" cy="379181"/>
        </p:xfrm>
        <a:graphic>
          <a:graphicData uri="http://schemas.openxmlformats.org/presentationml/2006/ole">
            <mc:AlternateContent xmlns:mc="http://schemas.openxmlformats.org/markup-compatibility/2006">
              <mc:Choice xmlns:v="urn:schemas-microsoft-com:vml" Requires="v">
                <p:oleObj spid="_x0000_s4693" name="Equation" r:id="rId9" imgW="812800" imgH="254000" progId="Equation.DSMT4">
                  <p:embed/>
                </p:oleObj>
              </mc:Choice>
              <mc:Fallback>
                <p:oleObj name="Equation" r:id="rId9" imgW="812800" imgH="254000" progId="Equation.DSMT4">
                  <p:embed/>
                  <p:pic>
                    <p:nvPicPr>
                      <p:cNvPr id="0" name=""/>
                      <p:cNvPicPr>
                        <a:picLocks noChangeAspect="1" noChangeArrowheads="1"/>
                      </p:cNvPicPr>
                      <p:nvPr/>
                    </p:nvPicPr>
                    <p:blipFill>
                      <a:blip r:embed="rId10"/>
                      <a:srcRect/>
                      <a:stretch>
                        <a:fillRect/>
                      </a:stretch>
                    </p:blipFill>
                    <p:spPr bwMode="auto">
                      <a:xfrm>
                        <a:off x="4343400" y="3581400"/>
                        <a:ext cx="1187601" cy="379181"/>
                      </a:xfrm>
                      <a:prstGeom prst="rect">
                        <a:avLst/>
                      </a:prstGeom>
                      <a:noFill/>
                      <a:ln>
                        <a:noFill/>
                      </a:ln>
                      <a:effectLst/>
                      <a:extLst/>
                    </p:spPr>
                  </p:pic>
                </p:oleObj>
              </mc:Fallback>
            </mc:AlternateContent>
          </a:graphicData>
        </a:graphic>
      </p:graphicFrame>
      <p:cxnSp>
        <p:nvCxnSpPr>
          <p:cNvPr id="11" name="Straight Arrow Connector 10"/>
          <p:cNvCxnSpPr/>
          <p:nvPr/>
        </p:nvCxnSpPr>
        <p:spPr>
          <a:xfrm>
            <a:off x="5655746" y="3742466"/>
            <a:ext cx="1104348" cy="0"/>
          </a:xfrm>
          <a:prstGeom prst="straightConnector1">
            <a:avLst/>
          </a:prstGeom>
          <a:ln>
            <a:solidFill>
              <a:srgbClr val="E49557"/>
            </a:solidFill>
            <a:tailEnd type="arrow"/>
          </a:ln>
        </p:spPr>
        <p:style>
          <a:lnRef idx="2">
            <a:schemeClr val="accent1"/>
          </a:lnRef>
          <a:fillRef idx="0">
            <a:schemeClr val="accent1"/>
          </a:fillRef>
          <a:effectRef idx="1">
            <a:schemeClr val="accent1"/>
          </a:effectRef>
          <a:fontRef idx="minor">
            <a:schemeClr val="tx1"/>
          </a:fontRef>
        </p:style>
      </p:cxnSp>
      <p:sp>
        <p:nvSpPr>
          <p:cNvPr id="12" name="TextBox 7"/>
          <p:cNvSpPr txBox="1">
            <a:spLocks noChangeArrowheads="1"/>
          </p:cNvSpPr>
          <p:nvPr/>
        </p:nvSpPr>
        <p:spPr bwMode="auto">
          <a:xfrm>
            <a:off x="90488" y="4911626"/>
            <a:ext cx="508151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algn="l" eaLnBrk="1" hangingPunct="1"/>
            <a:r>
              <a:rPr lang="en-US" sz="2000" b="1" err="1" smtClean="0">
                <a:latin typeface="Lora" panose="02000503000000020004" pitchFamily="2" charset="0"/>
              </a:rPr>
              <a:t>Stellarators</a:t>
            </a:r>
            <a:r>
              <a:rPr lang="en-US" sz="2000" b="1" smtClean="0">
                <a:latin typeface="Lora" panose="02000503000000020004" pitchFamily="2" charset="0"/>
              </a:rPr>
              <a:t> can avoid </a:t>
            </a:r>
            <a:r>
              <a:rPr lang="en-US" sz="2000" b="1" dirty="0" err="1" smtClean="0">
                <a:solidFill>
                  <a:srgbClr val="FF0000"/>
                </a:solidFill>
                <a:latin typeface="Lora" panose="02000503000000020004" pitchFamily="2" charset="0"/>
              </a:rPr>
              <a:t>toroidal</a:t>
            </a:r>
            <a:r>
              <a:rPr lang="en-US" sz="2000" b="1" dirty="0" smtClean="0">
                <a:solidFill>
                  <a:srgbClr val="FF0000"/>
                </a:solidFill>
                <a:latin typeface="Lora" panose="02000503000000020004" pitchFamily="2" charset="0"/>
              </a:rPr>
              <a:t> currents</a:t>
            </a:r>
            <a:r>
              <a:rPr lang="en-US" sz="2000" b="1" dirty="0" smtClean="0">
                <a:latin typeface="Lora" panose="02000503000000020004" pitchFamily="2" charset="0"/>
              </a:rPr>
              <a:t>:</a:t>
            </a:r>
            <a:endParaRPr lang="en-US" sz="2000" b="1" dirty="0">
              <a:latin typeface="Lora" panose="02000503000000020004" pitchFamily="2" charset="0"/>
            </a:endParaRPr>
          </a:p>
          <a:p>
            <a:pPr algn="l" eaLnBrk="1" hangingPunct="1"/>
            <a:r>
              <a:rPr lang="en-US" sz="2000" b="1" dirty="0" smtClean="0">
                <a:latin typeface="Lora" panose="02000503000000020004" pitchFamily="2" charset="0"/>
              </a:rPr>
              <a:t>non axisymmetric </a:t>
            </a:r>
            <a:r>
              <a:rPr lang="en-US" sz="2000" b="1" dirty="0" smtClean="0">
                <a:solidFill>
                  <a:srgbClr val="0000FF"/>
                </a:solidFill>
                <a:latin typeface="Lora" panose="02000503000000020004" pitchFamily="2" charset="0"/>
              </a:rPr>
              <a:t>magnetic coils</a:t>
            </a:r>
            <a:endParaRPr lang="en-US" altLang="ja-JP" sz="2000" b="1" dirty="0" smtClean="0">
              <a:latin typeface="Lora" panose="02000503000000020004" pitchFamily="2" charset="0"/>
            </a:endParaRPr>
          </a:p>
          <a:p>
            <a:pPr algn="l" eaLnBrk="1" hangingPunct="1"/>
            <a:r>
              <a:rPr lang="en-US" altLang="ja-JP" sz="2000" b="1" smtClean="0">
                <a:latin typeface="Lora" panose="02000503000000020004" pitchFamily="2" charset="0"/>
              </a:rPr>
              <a:t>engender a</a:t>
            </a:r>
            <a:r>
              <a:rPr lang="ja-JP" altLang="en-US" sz="2000" b="1" smtClean="0">
                <a:solidFill>
                  <a:srgbClr val="09FF0C"/>
                </a:solidFill>
                <a:latin typeface="Lora" panose="02000503000000020004" pitchFamily="2" charset="0"/>
              </a:rPr>
              <a:t> </a:t>
            </a:r>
            <a:r>
              <a:rPr lang="en-US" altLang="ja-JP" sz="2000" b="1" smtClean="0">
                <a:solidFill>
                  <a:srgbClr val="09FF0C"/>
                </a:solidFill>
                <a:latin typeface="Lora" panose="02000503000000020004" pitchFamily="2" charset="0"/>
              </a:rPr>
              <a:t>poloidally wound </a:t>
            </a:r>
            <a:r>
              <a:rPr lang="en-US" altLang="ja-JP" sz="2000" b="1" dirty="0" smtClean="0">
                <a:solidFill>
                  <a:srgbClr val="09FF0C"/>
                </a:solidFill>
                <a:latin typeface="Lora" panose="02000503000000020004" pitchFamily="2" charset="0"/>
              </a:rPr>
              <a:t>field</a:t>
            </a:r>
            <a:endParaRPr lang="en-US" altLang="ja-JP" sz="2000" b="1" dirty="0">
              <a:solidFill>
                <a:srgbClr val="09FF0C"/>
              </a:solidFill>
              <a:latin typeface="Lora" panose="02000503000000020004" pitchFamily="2" charset="0"/>
            </a:endParaRPr>
          </a:p>
          <a:p>
            <a:pPr algn="l" eaLnBrk="1" hangingPunct="1"/>
            <a:r>
              <a:rPr lang="en-US" sz="2000" b="1" dirty="0" smtClean="0">
                <a:latin typeface="Lora" panose="02000503000000020004" pitchFamily="2" charset="0"/>
              </a:rPr>
              <a:t>but a price has to be </a:t>
            </a:r>
            <a:r>
              <a:rPr lang="en-US" sz="2000" b="1" dirty="0" err="1" smtClean="0">
                <a:latin typeface="Lora" panose="02000503000000020004" pitchFamily="2" charset="0"/>
              </a:rPr>
              <a:t>payed</a:t>
            </a:r>
            <a:r>
              <a:rPr lang="en-US" sz="2000" b="1" dirty="0" smtClean="0">
                <a:latin typeface="Lora" panose="02000503000000020004" pitchFamily="2" charset="0"/>
              </a:rPr>
              <a:t> is:</a:t>
            </a:r>
          </a:p>
          <a:p>
            <a:pPr algn="l" eaLnBrk="1" hangingPunct="1"/>
            <a:r>
              <a:rPr lang="en-US" sz="2000" b="1" dirty="0" smtClean="0">
                <a:latin typeface="Lora" panose="02000503000000020004" pitchFamily="2" charset="0"/>
              </a:rPr>
              <a:t>the breaking of </a:t>
            </a:r>
            <a:r>
              <a:rPr lang="en-US" sz="2000" b="1" smtClean="0">
                <a:latin typeface="Lora" panose="02000503000000020004" pitchFamily="2" charset="0"/>
              </a:rPr>
              <a:t>a symmetry</a:t>
            </a:r>
            <a:endParaRPr lang="en-US" sz="2000" b="1" dirty="0">
              <a:latin typeface="Lora" panose="02000503000000020004" pitchFamily="2" charset="0"/>
            </a:endParaRPr>
          </a:p>
        </p:txBody>
      </p:sp>
      <p:pic>
        <p:nvPicPr>
          <p:cNvPr id="13" name="Picture 5" descr="Heliac.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189848" y="4170669"/>
            <a:ext cx="3943350"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Arrow Connector 15"/>
          <p:cNvCxnSpPr>
            <a:cxnSpLocks noChangeShapeType="1"/>
          </p:cNvCxnSpPr>
          <p:nvPr/>
        </p:nvCxnSpPr>
        <p:spPr bwMode="auto">
          <a:xfrm>
            <a:off x="4399787" y="5410469"/>
            <a:ext cx="842609" cy="0"/>
          </a:xfrm>
          <a:prstGeom prst="straightConnector1">
            <a:avLst/>
          </a:prstGeom>
          <a:noFill/>
          <a:ln w="25400">
            <a:solidFill>
              <a:srgbClr val="0000FF"/>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5" name="Straight Arrow Connector 16"/>
          <p:cNvCxnSpPr>
            <a:cxnSpLocks noChangeShapeType="1"/>
          </p:cNvCxnSpPr>
          <p:nvPr/>
        </p:nvCxnSpPr>
        <p:spPr bwMode="auto">
          <a:xfrm>
            <a:off x="4564030" y="5727234"/>
            <a:ext cx="3302985" cy="330057"/>
          </a:xfrm>
          <a:prstGeom prst="straightConnector1">
            <a:avLst/>
          </a:prstGeom>
          <a:noFill/>
          <a:ln w="25400">
            <a:solidFill>
              <a:srgbClr val="09FF0C"/>
            </a:solidFill>
            <a:round/>
            <a:headEnd/>
            <a:tailEnd type="arrow" w="med" len="med"/>
          </a:ln>
          <a:effectLst>
            <a:outerShdw dist="20000" dir="5400000" rotWithShape="0">
              <a:srgbClr val="808080">
                <a:alpha val="37999"/>
              </a:srgbClr>
            </a:outerShdw>
          </a:effectLst>
          <a:extLst>
            <a:ext uri="{909E8E84-426E-40DD-AFC4-6F175D3DCCD1}">
              <a14:hiddenFill xmlns:a14="http://schemas.microsoft.com/office/drawing/2010/main">
                <a:noFill/>
              </a14:hiddenFill>
            </a:ext>
          </a:extLst>
        </p:spPr>
      </p:cxnSp>
      <p:graphicFrame>
        <p:nvGraphicFramePr>
          <p:cNvPr id="16" name="Object 15"/>
          <p:cNvGraphicFramePr>
            <a:graphicFrameLocks noChangeAspect="1"/>
          </p:cNvGraphicFramePr>
          <p:nvPr>
            <p:extLst>
              <p:ext uri="{D42A27DB-BD31-4B8C-83A1-F6EECF244321}">
                <p14:modId xmlns:p14="http://schemas.microsoft.com/office/powerpoint/2010/main" val="4170802848"/>
              </p:ext>
            </p:extLst>
          </p:nvPr>
        </p:nvGraphicFramePr>
        <p:xfrm>
          <a:off x="1404938" y="685800"/>
          <a:ext cx="500062" cy="536575"/>
        </p:xfrm>
        <a:graphic>
          <a:graphicData uri="http://schemas.openxmlformats.org/presentationml/2006/ole">
            <mc:AlternateContent xmlns:mc="http://schemas.openxmlformats.org/markup-compatibility/2006">
              <mc:Choice xmlns:v="urn:schemas-microsoft-com:vml" Requires="v">
                <p:oleObj spid="_x0000_s4694" name="Equation" r:id="rId12" imgW="191880" imgH="200880" progId="Equation.DSMT4">
                  <p:embed/>
                </p:oleObj>
              </mc:Choice>
              <mc:Fallback>
                <p:oleObj name="Equation" r:id="rId12" imgW="191880" imgH="200880" progId="Equation.DSMT4">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04938" y="685800"/>
                        <a:ext cx="500062"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5480187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14800" y="5638800"/>
            <a:ext cx="4497257" cy="707886"/>
          </a:xfrm>
          <a:prstGeom prst="rect">
            <a:avLst/>
          </a:prstGeom>
          <a:noFill/>
        </p:spPr>
        <p:txBody>
          <a:bodyPr wrap="none" rtlCol="0">
            <a:spAutoFit/>
          </a:bodyPr>
          <a:lstStyle/>
          <a:p>
            <a:r>
              <a:rPr lang="en-US" sz="2000" b="1" i="1" smtClean="0">
                <a:solidFill>
                  <a:srgbClr val="535353"/>
                </a:solidFill>
                <a:effectLst>
                  <a:outerShdw blurRad="50800" dist="38100" dir="3360000">
                    <a:srgbClr val="000000">
                      <a:alpha val="43000"/>
                    </a:srgbClr>
                  </a:outerShdw>
                </a:effectLst>
                <a:latin typeface="Lora" panose="02000503000000020004" pitchFamily="2" charset="0"/>
                <a:cs typeface="Calibri"/>
              </a:rPr>
              <a:t>Cylindrical vacuum vessel geometry </a:t>
            </a:r>
          </a:p>
          <a:p>
            <a:r>
              <a:rPr lang="en-US" sz="2000" b="1" i="1" smtClean="0">
                <a:solidFill>
                  <a:srgbClr val="535353"/>
                </a:solidFill>
                <a:effectLst>
                  <a:outerShdw blurRad="50800" dist="38100" dir="3360000">
                    <a:srgbClr val="000000">
                      <a:alpha val="43000"/>
                    </a:srgbClr>
                  </a:outerShdw>
                </a:effectLst>
                <a:latin typeface="Lora" panose="02000503000000020004" pitchFamily="2" charset="0"/>
              </a:rPr>
              <a:t>has obvious advantages:</a:t>
            </a:r>
            <a:endParaRPr lang="en-US" sz="2000" b="1" dirty="0" smtClean="0">
              <a:solidFill>
                <a:schemeClr val="bg1">
                  <a:lumMod val="50000"/>
                </a:schemeClr>
              </a:solidFill>
              <a:latin typeface="Lora" panose="02000503000000020004" pitchFamily="2" charset="0"/>
            </a:endParaRPr>
          </a:p>
        </p:txBody>
      </p:sp>
      <p:sp>
        <p:nvSpPr>
          <p:cNvPr id="5" name="Rectangle 4"/>
          <p:cNvSpPr/>
          <p:nvPr/>
        </p:nvSpPr>
        <p:spPr>
          <a:xfrm>
            <a:off x="3396252" y="6248400"/>
            <a:ext cx="5214348" cy="400110"/>
          </a:xfrm>
          <a:prstGeom prst="rect">
            <a:avLst/>
          </a:prstGeom>
        </p:spPr>
        <p:txBody>
          <a:bodyPr wrap="square">
            <a:spAutoFit/>
          </a:bodyPr>
          <a:lstStyle/>
          <a:p>
            <a:r>
              <a:rPr lang="en-US" sz="2000" b="1" smtClean="0">
                <a:solidFill>
                  <a:schemeClr val="bg1">
                    <a:lumMod val="50000"/>
                  </a:schemeClr>
                </a:solidFill>
                <a:latin typeface="Lora" panose="02000503000000020004" pitchFamily="2" charset="0"/>
                <a:ea typeface="Wingdings"/>
                <a:cs typeface="Wingdings"/>
                <a:sym typeface="Wingdings"/>
              </a:rPr>
              <a:t></a:t>
            </a:r>
            <a:r>
              <a:rPr lang="en-US" sz="2000" b="1" smtClean="0">
                <a:solidFill>
                  <a:schemeClr val="bg1">
                    <a:lumMod val="50000"/>
                  </a:schemeClr>
                </a:solidFill>
                <a:latin typeface="Lora" panose="02000503000000020004" pitchFamily="2" charset="0"/>
                <a:ea typeface="华文细黑"/>
                <a:cs typeface="华文细黑"/>
              </a:rPr>
              <a:t> </a:t>
            </a:r>
            <a:r>
              <a:rPr lang="en-US" sz="2000" b="1">
                <a:solidFill>
                  <a:schemeClr val="bg1">
                    <a:lumMod val="50000"/>
                  </a:schemeClr>
                </a:solidFill>
                <a:latin typeface="Lora" panose="02000503000000020004" pitchFamily="2" charset="0"/>
                <a:ea typeface="华文细黑"/>
                <a:cs typeface="华文细黑"/>
              </a:rPr>
              <a:t> </a:t>
            </a:r>
            <a:r>
              <a:rPr lang="en-US" sz="2000" b="1" smtClean="0">
                <a:solidFill>
                  <a:schemeClr val="bg1">
                    <a:lumMod val="50000"/>
                  </a:schemeClr>
                </a:solidFill>
                <a:latin typeface="Lora" panose="02000503000000020004" pitchFamily="2" charset="0"/>
                <a:ea typeface="华文细黑"/>
                <a:cs typeface="华文细黑"/>
              </a:rPr>
              <a:t>     </a:t>
            </a:r>
            <a:r>
              <a:rPr lang="en-US" sz="2000" b="1" i="1" smtClean="0">
                <a:solidFill>
                  <a:srgbClr val="535353"/>
                </a:solidFill>
                <a:effectLst>
                  <a:outerShdw blurRad="50800" dist="38100" dir="3360000">
                    <a:srgbClr val="000000">
                      <a:alpha val="43000"/>
                    </a:srgbClr>
                  </a:outerShdw>
                </a:effectLst>
                <a:latin typeface="Lora" panose="02000503000000020004" pitchFamily="2" charset="0"/>
              </a:rPr>
              <a:t>easy to access  &amp; to repair!</a:t>
            </a:r>
            <a:endParaRPr lang="en-US" sz="2000" b="1" dirty="0">
              <a:solidFill>
                <a:schemeClr val="bg1">
                  <a:lumMod val="50000"/>
                </a:schemeClr>
              </a:solidFill>
              <a:latin typeface="Lora" panose="02000503000000020004" pitchFamily="2" charset="0"/>
            </a:endParaRPr>
          </a:p>
        </p:txBody>
      </p:sp>
      <p:sp>
        <p:nvSpPr>
          <p:cNvPr id="6" name="Content Placeholder 2"/>
          <p:cNvSpPr>
            <a:spLocks noGrp="1"/>
          </p:cNvSpPr>
          <p:nvPr>
            <p:ph sz="half" idx="1"/>
          </p:nvPr>
        </p:nvSpPr>
        <p:spPr>
          <a:xfrm>
            <a:off x="3966629" y="609600"/>
            <a:ext cx="5080155" cy="4539700"/>
          </a:xfrm>
          <a:ln>
            <a:noFill/>
          </a:ln>
        </p:spPr>
        <p:txBody>
          <a:bodyPr>
            <a:noAutofit/>
          </a:bodyPr>
          <a:lstStyle/>
          <a:p>
            <a:pPr algn="just"/>
            <a:r>
              <a:rPr lang="en-US" sz="2000" b="1" smtClean="0">
                <a:latin typeface="Lora" panose="02000503000000020004" pitchFamily="2" charset="0"/>
                <a:cs typeface="Calibri"/>
              </a:rPr>
              <a:t>Conventional Tokamak:</a:t>
            </a:r>
          </a:p>
          <a:p>
            <a:pPr marL="0" indent="0" algn="just">
              <a:buNone/>
            </a:pPr>
            <a:r>
              <a:rPr lang="en-US" sz="2000" b="1">
                <a:solidFill>
                  <a:srgbClr val="EE2E96"/>
                </a:solidFill>
                <a:effectLst>
                  <a:outerShdw blurRad="50800" dist="38100" dir="3360000">
                    <a:srgbClr val="000000">
                      <a:alpha val="43000"/>
                    </a:srgbClr>
                  </a:outerShdw>
                </a:effectLst>
                <a:latin typeface="Lora" panose="02000503000000020004" pitchFamily="2" charset="0"/>
                <a:cs typeface="Calibri"/>
              </a:rPr>
              <a:t> </a:t>
            </a:r>
            <a:r>
              <a:rPr lang="en-US" sz="2000" b="1" smtClean="0">
                <a:solidFill>
                  <a:srgbClr val="EE2E96"/>
                </a:solidFill>
                <a:effectLst>
                  <a:outerShdw blurRad="50800" dist="38100" dir="3360000">
                    <a:srgbClr val="000000">
                      <a:alpha val="43000"/>
                    </a:srgbClr>
                  </a:outerShdw>
                </a:effectLst>
                <a:latin typeface="Lora" panose="02000503000000020004" pitchFamily="2" charset="0"/>
                <a:cs typeface="Calibri"/>
              </a:rPr>
              <a:t>    magnetic </a:t>
            </a:r>
            <a:r>
              <a:rPr lang="en-US" sz="2000" b="1" dirty="0" smtClean="0">
                <a:solidFill>
                  <a:srgbClr val="EE2E96"/>
                </a:solidFill>
                <a:effectLst>
                  <a:outerShdw blurRad="50800" dist="38100" dir="3360000">
                    <a:srgbClr val="000000">
                      <a:alpha val="43000"/>
                    </a:srgbClr>
                  </a:outerShdw>
                </a:effectLst>
                <a:latin typeface="Lora" panose="02000503000000020004" pitchFamily="2" charset="0"/>
                <a:cs typeface="Calibri"/>
              </a:rPr>
              <a:t>surfaces of </a:t>
            </a:r>
            <a:r>
              <a:rPr lang="en-US" sz="2000" b="1" dirty="0" err="1" smtClean="0">
                <a:solidFill>
                  <a:srgbClr val="EE2E96"/>
                </a:solidFill>
                <a:effectLst>
                  <a:outerShdw blurRad="50800" dist="38100" dir="3360000">
                    <a:srgbClr val="000000">
                      <a:alpha val="43000"/>
                    </a:srgbClr>
                  </a:outerShdw>
                </a:effectLst>
                <a:latin typeface="Lora" panose="02000503000000020004" pitchFamily="2" charset="0"/>
                <a:cs typeface="Calibri"/>
              </a:rPr>
              <a:t>toroidal</a:t>
            </a:r>
            <a:r>
              <a:rPr lang="en-US" sz="2000" b="1" dirty="0" smtClean="0">
                <a:solidFill>
                  <a:srgbClr val="EE2E96"/>
                </a:solidFill>
                <a:effectLst>
                  <a:outerShdw blurRad="50800" dist="38100" dir="3360000">
                    <a:srgbClr val="000000">
                      <a:alpha val="43000"/>
                    </a:srgbClr>
                  </a:outerShdw>
                </a:effectLst>
                <a:latin typeface="Lora" panose="02000503000000020004" pitchFamily="2" charset="0"/>
                <a:cs typeface="Calibri"/>
              </a:rPr>
              <a:t> </a:t>
            </a:r>
            <a:r>
              <a:rPr lang="en-US" sz="2000" b="1" smtClean="0">
                <a:solidFill>
                  <a:srgbClr val="EE2E96"/>
                </a:solidFill>
                <a:effectLst>
                  <a:outerShdw blurRad="50800" dist="38100" dir="3360000">
                    <a:srgbClr val="000000">
                      <a:alpha val="43000"/>
                    </a:srgbClr>
                  </a:outerShdw>
                </a:effectLst>
                <a:latin typeface="Lora" panose="02000503000000020004" pitchFamily="2" charset="0"/>
                <a:cs typeface="Calibri"/>
              </a:rPr>
              <a:t>plasma </a:t>
            </a:r>
          </a:p>
          <a:p>
            <a:pPr marL="0" indent="0" algn="just">
              <a:buNone/>
            </a:pPr>
            <a:r>
              <a:rPr lang="en-US" sz="2000" b="1">
                <a:solidFill>
                  <a:srgbClr val="000000"/>
                </a:solidFill>
                <a:latin typeface="Lora" panose="02000503000000020004" pitchFamily="2" charset="0"/>
                <a:cs typeface="Calibri"/>
              </a:rPr>
              <a:t> </a:t>
            </a:r>
            <a:r>
              <a:rPr lang="en-US" sz="2000" b="1" smtClean="0">
                <a:solidFill>
                  <a:srgbClr val="000000"/>
                </a:solidFill>
                <a:latin typeface="Lora" panose="02000503000000020004" pitchFamily="2" charset="0"/>
                <a:cs typeface="Calibri"/>
              </a:rPr>
              <a:t>    surround </a:t>
            </a:r>
            <a:r>
              <a:rPr lang="en-US" sz="2000" b="1" dirty="0" smtClean="0">
                <a:solidFill>
                  <a:srgbClr val="000000"/>
                </a:solidFill>
                <a:latin typeface="Lora" panose="02000503000000020004" pitchFamily="2" charset="0"/>
                <a:cs typeface="Calibri"/>
              </a:rPr>
              <a:t>a </a:t>
            </a:r>
            <a:r>
              <a:rPr lang="en-US" sz="2000" b="1" dirty="0" smtClean="0">
                <a:solidFill>
                  <a:schemeClr val="accent6">
                    <a:lumMod val="75000"/>
                  </a:schemeClr>
                </a:solidFill>
                <a:effectLst>
                  <a:outerShdw blurRad="50800" dist="38100" dir="3360000">
                    <a:srgbClr val="000000">
                      <a:alpha val="43000"/>
                    </a:srgbClr>
                  </a:outerShdw>
                </a:effectLst>
                <a:latin typeface="Lora" panose="02000503000000020004" pitchFamily="2" charset="0"/>
                <a:cs typeface="Calibri"/>
              </a:rPr>
              <a:t>“Metal </a:t>
            </a:r>
            <a:r>
              <a:rPr lang="en-US" sz="2000" b="1" err="1" smtClean="0">
                <a:solidFill>
                  <a:schemeClr val="accent6">
                    <a:lumMod val="75000"/>
                  </a:schemeClr>
                </a:solidFill>
                <a:effectLst>
                  <a:outerShdw blurRad="50800" dist="38100" dir="3360000">
                    <a:srgbClr val="000000">
                      <a:alpha val="43000"/>
                    </a:srgbClr>
                  </a:outerShdw>
                </a:effectLst>
                <a:latin typeface="Lora" panose="02000503000000020004" pitchFamily="2" charset="0"/>
                <a:cs typeface="Calibri"/>
              </a:rPr>
              <a:t>Centerpost</a:t>
            </a:r>
            <a:r>
              <a:rPr lang="en-US" sz="2000" b="1" smtClean="0">
                <a:solidFill>
                  <a:schemeClr val="accent6">
                    <a:lumMod val="75000"/>
                  </a:schemeClr>
                </a:solidFill>
                <a:effectLst>
                  <a:outerShdw blurRad="50800" dist="38100" dir="3360000">
                    <a:srgbClr val="000000">
                      <a:alpha val="43000"/>
                    </a:srgbClr>
                  </a:outerShdw>
                </a:effectLst>
                <a:latin typeface="Lora" panose="02000503000000020004" pitchFamily="2" charset="0"/>
                <a:cs typeface="Calibri"/>
              </a:rPr>
              <a:t>”</a:t>
            </a:r>
          </a:p>
          <a:p>
            <a:pPr marL="0" indent="0" algn="just">
              <a:buNone/>
            </a:pPr>
            <a:endParaRPr lang="en-US" sz="1000" b="1" dirty="0">
              <a:solidFill>
                <a:srgbClr val="F66600"/>
              </a:solidFill>
              <a:effectLst>
                <a:outerShdw blurRad="50800" dist="38100" dir="3360000">
                  <a:srgbClr val="000000">
                    <a:alpha val="43000"/>
                  </a:srgbClr>
                </a:outerShdw>
              </a:effectLst>
              <a:latin typeface="Lora" panose="02000503000000020004" pitchFamily="2" charset="0"/>
              <a:cs typeface="Calibri"/>
            </a:endParaRPr>
          </a:p>
          <a:p>
            <a:pPr marL="0" indent="0" algn="just">
              <a:buNone/>
            </a:pPr>
            <a:r>
              <a:rPr lang="en-US" sz="2000" b="1" i="1" smtClean="0">
                <a:solidFill>
                  <a:srgbClr val="535353"/>
                </a:solidFill>
                <a:effectLst>
                  <a:outerShdw blurRad="50800" dist="38100" dir="3360000">
                    <a:srgbClr val="000000">
                      <a:alpha val="43000"/>
                    </a:srgbClr>
                  </a:outerShdw>
                </a:effectLst>
                <a:latin typeface="Lora" panose="02000503000000020004" pitchFamily="2" charset="0"/>
                <a:cs typeface="Calibri"/>
              </a:rPr>
              <a:t>…toroidal </a:t>
            </a:r>
            <a:r>
              <a:rPr lang="en-US" sz="2000" b="1" i="1" dirty="0">
                <a:solidFill>
                  <a:srgbClr val="535353"/>
                </a:solidFill>
                <a:effectLst>
                  <a:outerShdw blurRad="50800" dist="38100" dir="3360000">
                    <a:srgbClr val="000000">
                      <a:alpha val="43000"/>
                    </a:srgbClr>
                  </a:outerShdw>
                </a:effectLst>
                <a:latin typeface="Lora" panose="02000503000000020004" pitchFamily="2" charset="0"/>
                <a:cs typeface="Calibri"/>
              </a:rPr>
              <a:t>geometry </a:t>
            </a:r>
            <a:r>
              <a:rPr lang="en-US" sz="2000" b="1" i="1" dirty="0" smtClean="0">
                <a:solidFill>
                  <a:srgbClr val="535353"/>
                </a:solidFill>
                <a:effectLst>
                  <a:outerShdw blurRad="50800" dist="38100" dir="3360000">
                    <a:srgbClr val="000000">
                      <a:alpha val="43000"/>
                    </a:srgbClr>
                  </a:outerShdw>
                </a:effectLst>
                <a:latin typeface="Lora" panose="02000503000000020004" pitchFamily="2" charset="0"/>
                <a:cs typeface="Calibri"/>
              </a:rPr>
              <a:t>of </a:t>
            </a:r>
            <a:r>
              <a:rPr lang="en-US" sz="2000" b="1" i="1" smtClean="0">
                <a:solidFill>
                  <a:srgbClr val="535353"/>
                </a:solidFill>
                <a:effectLst>
                  <a:outerShdw blurRad="50800" dist="38100" dir="3360000">
                    <a:srgbClr val="000000">
                      <a:alpha val="43000"/>
                    </a:srgbClr>
                  </a:outerShdw>
                </a:effectLst>
                <a:latin typeface="Lora" panose="02000503000000020004" pitchFamily="2" charset="0"/>
                <a:cs typeface="Calibri"/>
              </a:rPr>
              <a:t>Vacuum vessel</a:t>
            </a:r>
            <a:endParaRPr lang="en-US" sz="2000" b="1" dirty="0">
              <a:solidFill>
                <a:schemeClr val="accent6">
                  <a:lumMod val="75000"/>
                </a:schemeClr>
              </a:solidFill>
              <a:latin typeface="Lora" panose="02000503000000020004" pitchFamily="2" charset="0"/>
              <a:cs typeface="Calibri"/>
            </a:endParaRPr>
          </a:p>
          <a:p>
            <a:pPr marL="0" indent="0" algn="just">
              <a:buNone/>
            </a:pPr>
            <a:endParaRPr lang="en-US" sz="2000" b="1" smtClean="0">
              <a:solidFill>
                <a:schemeClr val="accent6">
                  <a:lumMod val="75000"/>
                </a:schemeClr>
              </a:solidFill>
              <a:latin typeface="Lora" panose="02000503000000020004" pitchFamily="2" charset="0"/>
              <a:cs typeface="Calibri"/>
            </a:endParaRPr>
          </a:p>
          <a:p>
            <a:pPr marL="0" indent="0" algn="just">
              <a:buNone/>
            </a:pPr>
            <a:endParaRPr lang="en-US" sz="1400" b="1" smtClean="0">
              <a:solidFill>
                <a:schemeClr val="accent6">
                  <a:lumMod val="75000"/>
                </a:schemeClr>
              </a:solidFill>
              <a:latin typeface="Lora" panose="02000503000000020004" pitchFamily="2" charset="0"/>
              <a:cs typeface="Calibri"/>
            </a:endParaRPr>
          </a:p>
          <a:p>
            <a:pPr marL="0" indent="0" algn="just">
              <a:buNone/>
            </a:pPr>
            <a:endParaRPr lang="en-US" sz="1400" b="1" dirty="0">
              <a:solidFill>
                <a:schemeClr val="accent6">
                  <a:lumMod val="75000"/>
                </a:schemeClr>
              </a:solidFill>
              <a:latin typeface="Lora" panose="02000503000000020004" pitchFamily="2" charset="0"/>
              <a:cs typeface="Calibri"/>
            </a:endParaRPr>
          </a:p>
          <a:p>
            <a:pPr algn="just"/>
            <a:r>
              <a:rPr lang="en-US" sz="2000" b="1">
                <a:solidFill>
                  <a:srgbClr val="FF0000"/>
                </a:solidFill>
                <a:effectLst>
                  <a:outerShdw blurRad="50800" dist="38100" dir="2700000" algn="tl" rotWithShape="0">
                    <a:srgbClr val="000000">
                      <a:alpha val="43000"/>
                    </a:srgbClr>
                  </a:outerShdw>
                </a:effectLst>
                <a:latin typeface="Lora" panose="02000503000000020004" pitchFamily="2" charset="0"/>
              </a:rPr>
              <a:t>PROTO-SPHERA</a:t>
            </a:r>
            <a:r>
              <a:rPr lang="en-US" sz="2000" b="1" smtClean="0">
                <a:solidFill>
                  <a:srgbClr val="000000"/>
                </a:solidFill>
                <a:latin typeface="Lora" panose="02000503000000020004" pitchFamily="2" charset="0"/>
                <a:cs typeface="Calibri"/>
              </a:rPr>
              <a:t>:</a:t>
            </a:r>
          </a:p>
          <a:p>
            <a:pPr marL="0" indent="0" algn="just">
              <a:buNone/>
            </a:pPr>
            <a:r>
              <a:rPr lang="en-US" sz="2000" b="1">
                <a:solidFill>
                  <a:srgbClr val="000000"/>
                </a:solidFill>
                <a:effectLst>
                  <a:outerShdw blurRad="50800" dist="38100" dir="3360000">
                    <a:srgbClr val="000000">
                      <a:alpha val="43000"/>
                    </a:srgbClr>
                  </a:outerShdw>
                </a:effectLst>
                <a:latin typeface="Lora" panose="02000503000000020004" pitchFamily="2" charset="0"/>
                <a:cs typeface="Calibri"/>
              </a:rPr>
              <a:t> </a:t>
            </a:r>
            <a:r>
              <a:rPr lang="en-US" sz="2000" b="1" smtClean="0">
                <a:solidFill>
                  <a:srgbClr val="000000"/>
                </a:solidFill>
                <a:effectLst>
                  <a:outerShdw blurRad="50800" dist="38100" dir="3360000">
                    <a:srgbClr val="000000">
                      <a:alpha val="43000"/>
                    </a:srgbClr>
                  </a:outerShdw>
                </a:effectLst>
                <a:latin typeface="Lora" panose="02000503000000020004" pitchFamily="2" charset="0"/>
                <a:cs typeface="Calibri"/>
              </a:rPr>
              <a:t>    </a:t>
            </a:r>
            <a:r>
              <a:rPr lang="en-US" sz="2000" b="1" smtClean="0">
                <a:solidFill>
                  <a:srgbClr val="EE2E96"/>
                </a:solidFill>
                <a:effectLst>
                  <a:outerShdw blurRad="50800" dist="38100" dir="3360000">
                    <a:srgbClr val="000000">
                      <a:alpha val="43000"/>
                    </a:srgbClr>
                  </a:outerShdw>
                </a:effectLst>
                <a:latin typeface="Lora" panose="02000503000000020004" pitchFamily="2" charset="0"/>
                <a:cs typeface="Calibri"/>
              </a:rPr>
              <a:t>magnetic </a:t>
            </a:r>
            <a:r>
              <a:rPr lang="en-US" sz="2000" b="1" dirty="0" smtClean="0">
                <a:solidFill>
                  <a:srgbClr val="EE2E96"/>
                </a:solidFill>
                <a:effectLst>
                  <a:outerShdw blurRad="50800" dist="38100" dir="3360000">
                    <a:srgbClr val="000000">
                      <a:alpha val="43000"/>
                    </a:srgbClr>
                  </a:outerShdw>
                </a:effectLst>
                <a:latin typeface="Lora" panose="02000503000000020004" pitchFamily="2" charset="0"/>
                <a:cs typeface="Calibri"/>
              </a:rPr>
              <a:t>surfaces of </a:t>
            </a:r>
            <a:r>
              <a:rPr lang="en-US" sz="2000" b="1" err="1" smtClean="0">
                <a:solidFill>
                  <a:srgbClr val="EE2E96"/>
                </a:solidFill>
                <a:effectLst>
                  <a:outerShdw blurRad="50800" dist="38100" dir="3360000">
                    <a:srgbClr val="000000">
                      <a:alpha val="43000"/>
                    </a:srgbClr>
                  </a:outerShdw>
                </a:effectLst>
                <a:latin typeface="Lora" panose="02000503000000020004" pitchFamily="2" charset="0"/>
                <a:cs typeface="Calibri"/>
              </a:rPr>
              <a:t>toroidal</a:t>
            </a:r>
            <a:r>
              <a:rPr lang="en-US" sz="2000" b="1" smtClean="0">
                <a:solidFill>
                  <a:srgbClr val="EE2E96"/>
                </a:solidFill>
                <a:effectLst>
                  <a:outerShdw blurRad="50800" dist="38100" dir="3360000">
                    <a:srgbClr val="000000">
                      <a:alpha val="43000"/>
                    </a:srgbClr>
                  </a:outerShdw>
                </a:effectLst>
                <a:latin typeface="Lora" panose="02000503000000020004" pitchFamily="2" charset="0"/>
                <a:cs typeface="Calibri"/>
              </a:rPr>
              <a:t> plasma</a:t>
            </a:r>
          </a:p>
          <a:p>
            <a:pPr marL="0" indent="0" algn="just">
              <a:buNone/>
            </a:pPr>
            <a:r>
              <a:rPr lang="en-US" sz="2000" b="1">
                <a:solidFill>
                  <a:srgbClr val="EE2E96"/>
                </a:solidFill>
                <a:effectLst>
                  <a:outerShdw blurRad="50800" dist="38100" dir="3360000">
                    <a:srgbClr val="000000">
                      <a:alpha val="43000"/>
                    </a:srgbClr>
                  </a:outerShdw>
                </a:effectLst>
                <a:latin typeface="Lora" panose="02000503000000020004" pitchFamily="2" charset="0"/>
                <a:cs typeface="Calibri"/>
              </a:rPr>
              <a:t> </a:t>
            </a:r>
            <a:r>
              <a:rPr lang="en-US" sz="2000" b="1" smtClean="0">
                <a:solidFill>
                  <a:srgbClr val="EE2E96"/>
                </a:solidFill>
                <a:effectLst>
                  <a:outerShdw blurRad="50800" dist="38100" dir="3360000">
                    <a:srgbClr val="000000">
                      <a:alpha val="43000"/>
                    </a:srgbClr>
                  </a:outerShdw>
                </a:effectLst>
                <a:latin typeface="Lora" panose="02000503000000020004" pitchFamily="2" charset="0"/>
                <a:cs typeface="Calibri"/>
              </a:rPr>
              <a:t>    </a:t>
            </a:r>
            <a:r>
              <a:rPr lang="en-US" sz="2000" b="1" smtClean="0">
                <a:solidFill>
                  <a:srgbClr val="000000"/>
                </a:solidFill>
                <a:latin typeface="Lora" panose="02000503000000020004" pitchFamily="2" charset="0"/>
                <a:cs typeface="Calibri"/>
              </a:rPr>
              <a:t>surround </a:t>
            </a:r>
            <a:r>
              <a:rPr lang="en-US" sz="2000" b="1" dirty="0" smtClean="0">
                <a:solidFill>
                  <a:srgbClr val="000000"/>
                </a:solidFill>
                <a:latin typeface="Lora" panose="02000503000000020004" pitchFamily="2" charset="0"/>
                <a:cs typeface="Calibri"/>
              </a:rPr>
              <a:t>a </a:t>
            </a:r>
            <a:r>
              <a:rPr lang="en-US" sz="2000" b="1" dirty="0" smtClean="0">
                <a:solidFill>
                  <a:srgbClr val="7A3469"/>
                </a:solidFill>
                <a:effectLst>
                  <a:outerShdw blurRad="50800" dist="38100" dir="3360000">
                    <a:srgbClr val="000000">
                      <a:alpha val="43000"/>
                    </a:srgbClr>
                  </a:outerShdw>
                </a:effectLst>
                <a:latin typeface="Lora" panose="02000503000000020004" pitchFamily="2" charset="0"/>
                <a:cs typeface="Calibri"/>
              </a:rPr>
              <a:t>“Plasma </a:t>
            </a:r>
            <a:r>
              <a:rPr lang="en-US" sz="2000" b="1" err="1" smtClean="0">
                <a:solidFill>
                  <a:srgbClr val="7A3469"/>
                </a:solidFill>
                <a:effectLst>
                  <a:outerShdw blurRad="50800" dist="38100" dir="3360000">
                    <a:srgbClr val="000000">
                      <a:alpha val="43000"/>
                    </a:srgbClr>
                  </a:outerShdw>
                </a:effectLst>
                <a:latin typeface="Lora" panose="02000503000000020004" pitchFamily="2" charset="0"/>
                <a:cs typeface="Calibri"/>
              </a:rPr>
              <a:t>Centerpost</a:t>
            </a:r>
            <a:r>
              <a:rPr lang="en-US" sz="2000" b="1" smtClean="0">
                <a:solidFill>
                  <a:srgbClr val="7A3469"/>
                </a:solidFill>
                <a:effectLst>
                  <a:outerShdw blurRad="50800" dist="38100" dir="3360000">
                    <a:srgbClr val="000000">
                      <a:alpha val="43000"/>
                    </a:srgbClr>
                  </a:outerShdw>
                </a:effectLst>
                <a:latin typeface="Lora" panose="02000503000000020004" pitchFamily="2" charset="0"/>
                <a:cs typeface="Calibri"/>
              </a:rPr>
              <a:t>”</a:t>
            </a:r>
            <a:r>
              <a:rPr lang="en-US" sz="2000" b="1" smtClean="0">
                <a:effectLst>
                  <a:outerShdw blurRad="50800" dist="38100" dir="3360000">
                    <a:srgbClr val="000000">
                      <a:alpha val="43000"/>
                    </a:srgbClr>
                  </a:outerShdw>
                </a:effectLst>
                <a:latin typeface="Lora" panose="02000503000000020004" pitchFamily="2" charset="0"/>
                <a:cs typeface="Calibri"/>
              </a:rPr>
              <a:t>; slim</a:t>
            </a:r>
          </a:p>
          <a:p>
            <a:pPr marL="0" indent="0" algn="just">
              <a:buNone/>
            </a:pPr>
            <a:r>
              <a:rPr lang="en-US" sz="2000" b="1">
                <a:solidFill>
                  <a:srgbClr val="F66600"/>
                </a:solidFill>
                <a:effectLst>
                  <a:outerShdw blurRad="50800" dist="38100" dir="3360000">
                    <a:srgbClr val="000000">
                      <a:alpha val="43000"/>
                    </a:srgbClr>
                  </a:outerShdw>
                </a:effectLst>
                <a:latin typeface="Lora" panose="02000503000000020004" pitchFamily="2" charset="0"/>
                <a:cs typeface="Calibri"/>
              </a:rPr>
              <a:t> </a:t>
            </a:r>
            <a:r>
              <a:rPr lang="en-US" sz="2000" b="1" smtClean="0">
                <a:solidFill>
                  <a:srgbClr val="F66600"/>
                </a:solidFill>
                <a:effectLst>
                  <a:outerShdw blurRad="50800" dist="38100" dir="3360000">
                    <a:srgbClr val="000000">
                      <a:alpha val="43000"/>
                    </a:srgbClr>
                  </a:outerShdw>
                </a:effectLst>
                <a:latin typeface="Lora" panose="02000503000000020004" pitchFamily="2" charset="0"/>
                <a:cs typeface="Calibri"/>
              </a:rPr>
              <a:t>    metal external legs current returns</a:t>
            </a:r>
          </a:p>
          <a:p>
            <a:pPr marL="0" indent="0" algn="just">
              <a:buNone/>
            </a:pPr>
            <a:endParaRPr lang="en-US" sz="800" b="1" i="1">
              <a:solidFill>
                <a:srgbClr val="F66600"/>
              </a:solidFill>
              <a:effectLst>
                <a:outerShdw blurRad="50800" dist="38100" dir="3360000">
                  <a:srgbClr val="000000">
                    <a:alpha val="43000"/>
                  </a:srgbClr>
                </a:outerShdw>
              </a:effectLst>
              <a:latin typeface="Lora" panose="02000503000000020004" pitchFamily="2" charset="0"/>
              <a:cs typeface="Calibri"/>
            </a:endParaRPr>
          </a:p>
          <a:p>
            <a:pPr marL="0" indent="0" algn="just">
              <a:buNone/>
            </a:pPr>
            <a:r>
              <a:rPr lang="en-US" sz="2000" b="1" i="1" smtClean="0">
                <a:solidFill>
                  <a:srgbClr val="535353"/>
                </a:solidFill>
                <a:effectLst>
                  <a:outerShdw blurRad="50800" dist="38100" dir="3360000">
                    <a:srgbClr val="000000">
                      <a:alpha val="43000"/>
                    </a:srgbClr>
                  </a:outerShdw>
                </a:effectLst>
                <a:latin typeface="Lora" panose="02000503000000020004" pitchFamily="2" charset="0"/>
                <a:cs typeface="Calibri"/>
              </a:rPr>
              <a:t>…cylindrical </a:t>
            </a:r>
            <a:r>
              <a:rPr lang="en-US" sz="2000" b="1" i="1" dirty="0">
                <a:solidFill>
                  <a:srgbClr val="535353"/>
                </a:solidFill>
                <a:effectLst>
                  <a:outerShdw blurRad="50800" dist="38100" dir="3360000">
                    <a:srgbClr val="000000">
                      <a:alpha val="43000"/>
                    </a:srgbClr>
                  </a:outerShdw>
                </a:effectLst>
                <a:latin typeface="Lora" panose="02000503000000020004" pitchFamily="2" charset="0"/>
                <a:cs typeface="Calibri"/>
              </a:rPr>
              <a:t>geometry of </a:t>
            </a:r>
            <a:r>
              <a:rPr lang="en-US" sz="2000" b="1" i="1">
                <a:solidFill>
                  <a:srgbClr val="535353"/>
                </a:solidFill>
                <a:effectLst>
                  <a:outerShdw blurRad="50800" dist="38100" dir="3360000">
                    <a:srgbClr val="000000">
                      <a:alpha val="43000"/>
                    </a:srgbClr>
                  </a:outerShdw>
                </a:effectLst>
                <a:latin typeface="Lora" panose="02000503000000020004" pitchFamily="2" charset="0"/>
                <a:cs typeface="Calibri"/>
              </a:rPr>
              <a:t>Vacuum </a:t>
            </a:r>
            <a:r>
              <a:rPr lang="en-US" sz="2000" b="1" i="1" smtClean="0">
                <a:solidFill>
                  <a:srgbClr val="535353"/>
                </a:solidFill>
                <a:effectLst>
                  <a:outerShdw blurRad="50800" dist="38100" dir="3360000">
                    <a:srgbClr val="000000">
                      <a:alpha val="43000"/>
                    </a:srgbClr>
                  </a:outerShdw>
                </a:effectLst>
                <a:latin typeface="Lora" panose="02000503000000020004" pitchFamily="2" charset="0"/>
                <a:cs typeface="Calibri"/>
              </a:rPr>
              <a:t>vessel</a:t>
            </a:r>
            <a:endParaRPr lang="en-US" sz="2000" b="1" dirty="0">
              <a:solidFill>
                <a:schemeClr val="accent6">
                  <a:lumMod val="75000"/>
                </a:schemeClr>
              </a:solidFill>
              <a:latin typeface="Lora" panose="02000503000000020004" pitchFamily="2" charset="0"/>
              <a:cs typeface="Calibri"/>
            </a:endParaRPr>
          </a:p>
        </p:txBody>
      </p:sp>
      <p:sp>
        <p:nvSpPr>
          <p:cNvPr id="7" name="Rectangle 6"/>
          <p:cNvSpPr/>
          <p:nvPr/>
        </p:nvSpPr>
        <p:spPr>
          <a:xfrm>
            <a:off x="0" y="10943"/>
            <a:ext cx="5265096" cy="523220"/>
          </a:xfrm>
          <a:prstGeom prst="rect">
            <a:avLst/>
          </a:prstGeom>
        </p:spPr>
        <p:txBody>
          <a:bodyPr wrap="none">
            <a:spAutoFit/>
          </a:bodyPr>
          <a:lstStyle/>
          <a:p>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Main idea of PROTO-SPHERA</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ndParaRPr>
          </a:p>
        </p:txBody>
      </p:sp>
      <p:pic>
        <p:nvPicPr>
          <p:cNvPr id="8" name="Picture 7"/>
          <p:cNvPicPr>
            <a:picLocks noChangeAspect="1"/>
          </p:cNvPicPr>
          <p:nvPr/>
        </p:nvPicPr>
        <p:blipFill>
          <a:blip r:embed="rId2"/>
          <a:stretch>
            <a:fillRect/>
          </a:stretch>
        </p:blipFill>
        <p:spPr>
          <a:xfrm>
            <a:off x="1119495" y="5343049"/>
            <a:ext cx="2050086" cy="1508204"/>
          </a:xfrm>
          <a:prstGeom prst="rect">
            <a:avLst/>
          </a:prstGeom>
        </p:spPr>
      </p:pic>
      <p:pic>
        <p:nvPicPr>
          <p:cNvPr id="9" name="Picture 8"/>
          <p:cNvPicPr>
            <a:picLocks noChangeAspect="1"/>
          </p:cNvPicPr>
          <p:nvPr/>
        </p:nvPicPr>
        <p:blipFill>
          <a:blip r:embed="rId3"/>
          <a:stretch>
            <a:fillRect/>
          </a:stretch>
        </p:blipFill>
        <p:spPr>
          <a:xfrm>
            <a:off x="170127" y="525377"/>
            <a:ext cx="3585923" cy="2320303"/>
          </a:xfrm>
          <a:prstGeom prst="rect">
            <a:avLst/>
          </a:prstGeom>
        </p:spPr>
      </p:pic>
      <p:pic>
        <p:nvPicPr>
          <p:cNvPr id="10" name="Picture 9"/>
          <p:cNvPicPr>
            <a:picLocks noChangeAspect="1"/>
          </p:cNvPicPr>
          <p:nvPr/>
        </p:nvPicPr>
        <p:blipFill>
          <a:blip r:embed="rId4"/>
          <a:stretch>
            <a:fillRect/>
          </a:stretch>
        </p:blipFill>
        <p:spPr>
          <a:xfrm>
            <a:off x="301684" y="3173500"/>
            <a:ext cx="3327953" cy="1975800"/>
          </a:xfrm>
          <a:prstGeom prst="rect">
            <a:avLst/>
          </a:prstGeom>
        </p:spPr>
      </p:pic>
      <p:cxnSp>
        <p:nvCxnSpPr>
          <p:cNvPr id="11" name="Straight Arrow Connector 10"/>
          <p:cNvCxnSpPr/>
          <p:nvPr/>
        </p:nvCxnSpPr>
        <p:spPr>
          <a:xfrm rot="10800000">
            <a:off x="2739350" y="828161"/>
            <a:ext cx="5588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10800000">
            <a:off x="1093197" y="2728593"/>
            <a:ext cx="5588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rot="5400000" flipH="1" flipV="1">
            <a:off x="3382758" y="1770055"/>
            <a:ext cx="6350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5400000" flipH="1" flipV="1">
            <a:off x="-51888" y="1781004"/>
            <a:ext cx="6350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V="1">
            <a:off x="643800" y="829750"/>
            <a:ext cx="582869"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V="1">
            <a:off x="2376857" y="2730181"/>
            <a:ext cx="582869"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5400000">
            <a:off x="1672919" y="1765375"/>
            <a:ext cx="635000" cy="109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5400000">
            <a:off x="1651913" y="4359837"/>
            <a:ext cx="635000" cy="109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10800000">
            <a:off x="1075323" y="5179810"/>
            <a:ext cx="5588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V="1">
            <a:off x="2403405" y="5181399"/>
            <a:ext cx="582869"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rot="5400000" flipH="1" flipV="1">
            <a:off x="3367093" y="4323634"/>
            <a:ext cx="6350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5400000" flipH="1" flipV="1">
            <a:off x="-16610" y="4295709"/>
            <a:ext cx="6350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10800000">
            <a:off x="2675258" y="3414782"/>
            <a:ext cx="558800"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844208" y="2773852"/>
            <a:ext cx="2329684" cy="400110"/>
          </a:xfrm>
          <a:prstGeom prst="rect">
            <a:avLst/>
          </a:prstGeom>
          <a:noFill/>
        </p:spPr>
        <p:txBody>
          <a:bodyPr wrap="none" rtlCol="0">
            <a:spAutoFit/>
          </a:bodyPr>
          <a:lstStyle/>
          <a:p>
            <a:r>
              <a:rPr lang="en-US" sz="2000" b="1" dirty="0" smtClean="0">
                <a:solidFill>
                  <a:srgbClr val="EB6526"/>
                </a:solidFill>
              </a:rPr>
              <a:t>Electric current flow</a:t>
            </a:r>
            <a:endParaRPr lang="en-US" sz="2000" b="1" dirty="0">
              <a:solidFill>
                <a:srgbClr val="EB6526"/>
              </a:solidFill>
            </a:endParaRPr>
          </a:p>
        </p:txBody>
      </p:sp>
      <p:cxnSp>
        <p:nvCxnSpPr>
          <p:cNvPr id="25" name="Straight Arrow Connector 24"/>
          <p:cNvCxnSpPr/>
          <p:nvPr/>
        </p:nvCxnSpPr>
        <p:spPr>
          <a:xfrm flipV="1">
            <a:off x="636003" y="3401108"/>
            <a:ext cx="582869" cy="1588"/>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02374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9"/>
          <p:cNvPicPr>
            <a:picLocks noChangeAspect="1"/>
          </p:cNvPicPr>
          <p:nvPr/>
        </p:nvPicPr>
        <p:blipFill>
          <a:blip r:embed="rId3"/>
          <a:srcRect/>
          <a:stretch>
            <a:fillRect/>
          </a:stretch>
        </p:blipFill>
        <p:spPr bwMode="auto">
          <a:xfrm>
            <a:off x="3606800" y="1815114"/>
            <a:ext cx="1574800" cy="1314450"/>
          </a:xfrm>
          <a:prstGeom prst="rect">
            <a:avLst/>
          </a:prstGeom>
          <a:noFill/>
          <a:ln w="9525">
            <a:noFill/>
            <a:miter lim="800000"/>
            <a:headEnd/>
            <a:tailEnd/>
          </a:ln>
        </p:spPr>
      </p:pic>
      <p:pic>
        <p:nvPicPr>
          <p:cNvPr id="3" name="Picture 20"/>
          <p:cNvPicPr>
            <a:picLocks noChangeAspect="1"/>
          </p:cNvPicPr>
          <p:nvPr/>
        </p:nvPicPr>
        <p:blipFill>
          <a:blip r:embed="rId4"/>
          <a:srcRect/>
          <a:stretch>
            <a:fillRect/>
          </a:stretch>
        </p:blipFill>
        <p:spPr bwMode="auto">
          <a:xfrm>
            <a:off x="12700" y="1703196"/>
            <a:ext cx="2120900" cy="1492250"/>
          </a:xfrm>
          <a:prstGeom prst="rect">
            <a:avLst/>
          </a:prstGeom>
          <a:noFill/>
          <a:ln w="9525">
            <a:noFill/>
            <a:miter lim="800000"/>
            <a:headEnd/>
            <a:tailEnd/>
          </a:ln>
        </p:spPr>
      </p:pic>
      <p:sp>
        <p:nvSpPr>
          <p:cNvPr id="4" name="TextBox 22"/>
          <p:cNvSpPr txBox="1">
            <a:spLocks noChangeArrowheads="1"/>
          </p:cNvSpPr>
          <p:nvPr/>
        </p:nvSpPr>
        <p:spPr bwMode="auto">
          <a:xfrm>
            <a:off x="1991819" y="2062110"/>
            <a:ext cx="1755609" cy="646331"/>
          </a:xfrm>
          <a:prstGeom prst="rect">
            <a:avLst/>
          </a:prstGeom>
          <a:noFill/>
          <a:ln w="9525">
            <a:noFill/>
            <a:miter lim="800000"/>
            <a:headEnd/>
            <a:tailEnd/>
          </a:ln>
        </p:spPr>
        <p:txBody>
          <a:bodyPr wrap="none">
            <a:prstTxWarp prst="textNoShape">
              <a:avLst/>
            </a:prstTxWarp>
            <a:spAutoFit/>
          </a:bodyPr>
          <a:lstStyle/>
          <a:p>
            <a:r>
              <a:rPr lang="en-US" b="1" i="1" u="none" dirty="0" smtClean="0">
                <a:latin typeface="Lora" panose="02000503000000020004" pitchFamily="2" charset="0"/>
                <a:cs typeface="Calibri"/>
              </a:rPr>
              <a:t>a hairy torus</a:t>
            </a:r>
          </a:p>
          <a:p>
            <a:r>
              <a:rPr lang="en-US" b="1" i="1" dirty="0" smtClean="0">
                <a:latin typeface="Lora" panose="02000503000000020004" pitchFamily="2" charset="0"/>
                <a:cs typeface="Calibri"/>
              </a:rPr>
              <a:t>can be combed</a:t>
            </a:r>
            <a:r>
              <a:rPr lang="en-US" b="1" i="1" u="none" dirty="0" smtClean="0">
                <a:latin typeface="Lora" panose="02000503000000020004" pitchFamily="2" charset="0"/>
                <a:cs typeface="Calibri"/>
              </a:rPr>
              <a:t> </a:t>
            </a:r>
            <a:endParaRPr lang="en-US" b="1" i="1" u="none" dirty="0">
              <a:latin typeface="Lora" panose="02000503000000020004" pitchFamily="2" charset="0"/>
              <a:cs typeface="Calibri"/>
            </a:endParaRPr>
          </a:p>
        </p:txBody>
      </p:sp>
      <p:pic>
        <p:nvPicPr>
          <p:cNvPr id="5" name="Picture 4"/>
          <p:cNvPicPr>
            <a:picLocks noChangeAspect="1"/>
          </p:cNvPicPr>
          <p:nvPr/>
        </p:nvPicPr>
        <p:blipFill>
          <a:blip r:embed="rId5"/>
          <a:stretch>
            <a:fillRect/>
          </a:stretch>
        </p:blipFill>
        <p:spPr>
          <a:xfrm>
            <a:off x="6319065" y="1168399"/>
            <a:ext cx="2824934" cy="5670565"/>
          </a:xfrm>
          <a:prstGeom prst="rect">
            <a:avLst/>
          </a:prstGeom>
        </p:spPr>
      </p:pic>
      <p:sp>
        <p:nvSpPr>
          <p:cNvPr id="6" name="TextBox 21"/>
          <p:cNvSpPr txBox="1">
            <a:spLocks noChangeArrowheads="1"/>
          </p:cNvSpPr>
          <p:nvPr/>
        </p:nvSpPr>
        <p:spPr bwMode="auto">
          <a:xfrm>
            <a:off x="4953000" y="2080501"/>
            <a:ext cx="1797274" cy="646331"/>
          </a:xfrm>
          <a:prstGeom prst="rect">
            <a:avLst/>
          </a:prstGeom>
          <a:noFill/>
          <a:ln w="9525">
            <a:noFill/>
            <a:miter lim="800000"/>
            <a:headEnd/>
            <a:tailEnd/>
          </a:ln>
        </p:spPr>
        <p:txBody>
          <a:bodyPr wrap="square">
            <a:prstTxWarp prst="textNoShape">
              <a:avLst/>
            </a:prstTxWarp>
            <a:spAutoFit/>
          </a:bodyPr>
          <a:lstStyle/>
          <a:p>
            <a:r>
              <a:rPr lang="en-US" b="1" i="1" dirty="0" smtClean="0">
                <a:latin typeface="Lora" panose="02000503000000020004" pitchFamily="2" charset="0"/>
                <a:cs typeface="Calibri"/>
              </a:rPr>
              <a:t>a hairy sphere </a:t>
            </a:r>
            <a:r>
              <a:rPr lang="en-US" b="1" i="1" u="none" dirty="0" smtClean="0">
                <a:latin typeface="Lora" panose="02000503000000020004" pitchFamily="2" charset="0"/>
                <a:cs typeface="Calibri"/>
              </a:rPr>
              <a:t>cannot!</a:t>
            </a:r>
            <a:endParaRPr lang="en-US" b="1" i="1" u="none" dirty="0">
              <a:latin typeface="Lora" panose="02000503000000020004" pitchFamily="2" charset="0"/>
              <a:cs typeface="Calibri"/>
            </a:endParaRPr>
          </a:p>
        </p:txBody>
      </p:sp>
      <p:sp>
        <p:nvSpPr>
          <p:cNvPr id="7" name="TextBox 6"/>
          <p:cNvSpPr txBox="1"/>
          <p:nvPr/>
        </p:nvSpPr>
        <p:spPr>
          <a:xfrm>
            <a:off x="58817" y="3197662"/>
            <a:ext cx="6886631" cy="1015663"/>
          </a:xfrm>
          <a:prstGeom prst="rect">
            <a:avLst/>
          </a:prstGeom>
          <a:noFill/>
        </p:spPr>
        <p:txBody>
          <a:bodyPr wrap="square" rtlCol="0">
            <a:spAutoFit/>
          </a:bodyPr>
          <a:lstStyle/>
          <a:p>
            <a:r>
              <a:rPr lang="en-US" sz="2000" smtClean="0">
                <a:latin typeface="Lora" panose="02000503000000020004" pitchFamily="2" charset="0"/>
                <a:cs typeface="Calibri"/>
              </a:rPr>
              <a:t>One </a:t>
            </a:r>
            <a:r>
              <a:rPr lang="en-US" sz="2000" dirty="0" smtClean="0">
                <a:latin typeface="Lora" panose="02000503000000020004" pitchFamily="2" charset="0"/>
                <a:cs typeface="Calibri"/>
              </a:rPr>
              <a:t>of the “</a:t>
            </a:r>
            <a:r>
              <a:rPr lang="en-US" sz="2000" b="1" i="1" dirty="0" smtClean="0">
                <a:latin typeface="Lora" panose="02000503000000020004" pitchFamily="2" charset="0"/>
                <a:cs typeface="Calibri"/>
              </a:rPr>
              <a:t>tufts</a:t>
            </a:r>
            <a:r>
              <a:rPr lang="en-US" sz="2000" dirty="0" smtClean="0">
                <a:latin typeface="Lora" panose="02000503000000020004" pitchFamily="2" charset="0"/>
                <a:cs typeface="Calibri"/>
              </a:rPr>
              <a:t>”  of </a:t>
            </a:r>
            <a:r>
              <a:rPr lang="en-US" sz="2000" smtClean="0">
                <a:latin typeface="Lora" panose="02000503000000020004" pitchFamily="2" charset="0"/>
                <a:cs typeface="Calibri"/>
              </a:rPr>
              <a:t>the </a:t>
            </a:r>
            <a:r>
              <a:rPr lang="en-US" sz="2000">
                <a:latin typeface="Lora" panose="02000503000000020004" pitchFamily="2" charset="0"/>
                <a:cs typeface="Calibri"/>
              </a:rPr>
              <a:t>sphere </a:t>
            </a:r>
            <a:r>
              <a:rPr lang="en-US" sz="2000" smtClean="0">
                <a:latin typeface="Lora" panose="02000503000000020004" pitchFamily="2" charset="0"/>
                <a:cs typeface="Calibri"/>
              </a:rPr>
              <a:t>is predominant</a:t>
            </a:r>
            <a:endParaRPr lang="en-US" sz="2000">
              <a:latin typeface="Lora" panose="02000503000000020004" pitchFamily="2" charset="0"/>
              <a:cs typeface="Calibri"/>
            </a:endParaRPr>
          </a:p>
          <a:p>
            <a:r>
              <a:rPr lang="en-US" sz="2000" b="1" smtClean="0">
                <a:solidFill>
                  <a:srgbClr val="2FB9D5"/>
                </a:solidFill>
                <a:effectLst>
                  <a:outerShdw blurRad="50800" dist="38100" dir="2700000" algn="tl" rotWithShape="0">
                    <a:srgbClr val="000000">
                      <a:alpha val="43000"/>
                    </a:srgbClr>
                  </a:outerShdw>
                </a:effectLst>
                <a:latin typeface="Lora" panose="02000503000000020004" pitchFamily="2" charset="0"/>
                <a:ea typeface="华文细黑"/>
                <a:cs typeface="华文细黑"/>
              </a:rPr>
              <a:t>in expelling </a:t>
            </a:r>
            <a:r>
              <a:rPr lang="en-US" sz="2000" b="1" dirty="0" smtClean="0">
                <a:solidFill>
                  <a:srgbClr val="2FB9D5"/>
                </a:solidFill>
                <a:effectLst>
                  <a:outerShdw blurRad="50800" dist="38100" dir="2700000" algn="tl" rotWithShape="0">
                    <a:srgbClr val="000000">
                      <a:alpha val="43000"/>
                    </a:srgbClr>
                  </a:outerShdw>
                </a:effectLst>
                <a:latin typeface="Lora" panose="02000503000000020004" pitchFamily="2" charset="0"/>
                <a:ea typeface="华文细黑"/>
                <a:cs typeface="华文细黑"/>
              </a:rPr>
              <a:t>charged </a:t>
            </a:r>
            <a:r>
              <a:rPr lang="en-US" sz="2000" b="1" dirty="0">
                <a:solidFill>
                  <a:srgbClr val="2FB9D5"/>
                </a:solidFill>
                <a:effectLst>
                  <a:outerShdw blurRad="50800" dist="38100" dir="2700000" algn="tl" rotWithShape="0">
                    <a:srgbClr val="000000">
                      <a:alpha val="43000"/>
                    </a:srgbClr>
                  </a:outerShdw>
                </a:effectLst>
                <a:latin typeface="Lora" panose="02000503000000020004" pitchFamily="2" charset="0"/>
                <a:ea typeface="华文细黑"/>
                <a:cs typeface="华文细黑"/>
              </a:rPr>
              <a:t>fusion products </a:t>
            </a:r>
            <a:endParaRPr lang="en-US" sz="2000" b="1" dirty="0" smtClean="0">
              <a:solidFill>
                <a:srgbClr val="2FB9D5"/>
              </a:solidFill>
              <a:effectLst>
                <a:outerShdw blurRad="50800" dist="38100" dir="2700000" algn="tl" rotWithShape="0">
                  <a:srgbClr val="000000">
                    <a:alpha val="43000"/>
                  </a:srgbClr>
                </a:outerShdw>
              </a:effectLst>
              <a:latin typeface="Lora" panose="02000503000000020004" pitchFamily="2" charset="0"/>
              <a:ea typeface="华文细黑"/>
              <a:cs typeface="华文细黑"/>
            </a:endParaRPr>
          </a:p>
          <a:p>
            <a:r>
              <a:rPr lang="en-US" sz="20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A </a:t>
            </a:r>
            <a:r>
              <a:rPr lang="en-US" sz="2000" b="1" dirty="0">
                <a:solidFill>
                  <a:srgbClr val="FF0000"/>
                </a:solidFill>
                <a:effectLst>
                  <a:outerShdw blurRad="50800" dist="38100" dir="2700000" algn="tl" rotWithShape="0">
                    <a:srgbClr val="000000">
                      <a:alpha val="43000"/>
                    </a:srgbClr>
                  </a:outerShdw>
                </a:effectLst>
                <a:latin typeface="Lora" panose="02000503000000020004" pitchFamily="2" charset="0"/>
              </a:rPr>
              <a:t>SPACE-THRUSTER forerunner?</a:t>
            </a:r>
          </a:p>
        </p:txBody>
      </p:sp>
      <p:pic>
        <p:nvPicPr>
          <p:cNvPr id="8" name="Picture 7"/>
          <p:cNvPicPr>
            <a:picLocks noChangeAspect="1"/>
          </p:cNvPicPr>
          <p:nvPr/>
        </p:nvPicPr>
        <p:blipFill>
          <a:blip r:embed="rId6"/>
          <a:stretch>
            <a:fillRect/>
          </a:stretch>
        </p:blipFill>
        <p:spPr>
          <a:xfrm>
            <a:off x="184013" y="4499556"/>
            <a:ext cx="1609589" cy="2323810"/>
          </a:xfrm>
          <a:prstGeom prst="rect">
            <a:avLst/>
          </a:prstGeom>
        </p:spPr>
      </p:pic>
      <p:pic>
        <p:nvPicPr>
          <p:cNvPr id="9" name="Picture 5"/>
          <p:cNvPicPr>
            <a:picLocks noChangeAspect="1"/>
          </p:cNvPicPr>
          <p:nvPr/>
        </p:nvPicPr>
        <p:blipFill>
          <a:blip r:embed="rId7"/>
          <a:srcRect/>
          <a:stretch>
            <a:fillRect/>
          </a:stretch>
        </p:blipFill>
        <p:spPr bwMode="auto">
          <a:xfrm rot="10800000">
            <a:off x="1837508" y="4499556"/>
            <a:ext cx="3763700" cy="2098822"/>
          </a:xfrm>
          <a:prstGeom prst="rect">
            <a:avLst/>
          </a:prstGeom>
          <a:noFill/>
          <a:ln w="9525">
            <a:noFill/>
            <a:miter lim="800000"/>
            <a:headEnd/>
            <a:tailEnd/>
          </a:ln>
        </p:spPr>
      </p:pic>
      <p:sp>
        <p:nvSpPr>
          <p:cNvPr id="10" name="TextBox 9"/>
          <p:cNvSpPr txBox="1"/>
          <p:nvPr/>
        </p:nvSpPr>
        <p:spPr>
          <a:xfrm>
            <a:off x="1837508" y="6460503"/>
            <a:ext cx="6045053" cy="369332"/>
          </a:xfrm>
          <a:prstGeom prst="rect">
            <a:avLst/>
          </a:prstGeom>
          <a:solidFill>
            <a:schemeClr val="tx1"/>
          </a:solidFill>
        </p:spPr>
        <p:txBody>
          <a:bodyPr wrap="none" rtlCol="0">
            <a:spAutoFit/>
          </a:bodyPr>
          <a:lstStyle/>
          <a:p>
            <a:pPr algn="ctr"/>
            <a:r>
              <a:rPr lang="en-US" i="1" dirty="0" smtClean="0">
                <a:solidFill>
                  <a:srgbClr val="2FB9D5"/>
                </a:solidFill>
                <a:latin typeface="Lora" panose="02000503000000020004" pitchFamily="2" charset="0"/>
              </a:rPr>
              <a:t>Nozzle observed in PROTO-SPHERA experiment (2015)</a:t>
            </a:r>
            <a:endParaRPr lang="en-US" i="1" dirty="0">
              <a:solidFill>
                <a:srgbClr val="2FB9D5"/>
              </a:solidFill>
              <a:latin typeface="Lora" panose="02000503000000020004" pitchFamily="2" charset="0"/>
            </a:endParaRPr>
          </a:p>
        </p:txBody>
      </p:sp>
      <p:sp>
        <p:nvSpPr>
          <p:cNvPr id="11" name="Rectangle 10"/>
          <p:cNvSpPr/>
          <p:nvPr/>
        </p:nvSpPr>
        <p:spPr>
          <a:xfrm>
            <a:off x="116150" y="685800"/>
            <a:ext cx="8723050" cy="1015663"/>
          </a:xfrm>
          <a:prstGeom prst="rect">
            <a:avLst/>
          </a:prstGeom>
        </p:spPr>
        <p:txBody>
          <a:bodyPr wrap="square">
            <a:spAutoFit/>
          </a:bodyPr>
          <a:lstStyle/>
          <a:p>
            <a:r>
              <a:rPr lang="en-US" altLang="ja-JP" sz="2000" b="1" i="1" u="none" dirty="0" smtClean="0">
                <a:solidFill>
                  <a:srgbClr val="05508F"/>
                </a:solidFill>
                <a:latin typeface="Lora" panose="02000503000000020004" pitchFamily="2" charset="0"/>
              </a:rPr>
              <a:t>Poincare’ </a:t>
            </a:r>
            <a:r>
              <a:rPr lang="en-US" altLang="ja-JP" sz="2000" u="none" dirty="0" smtClean="0">
                <a:solidFill>
                  <a:srgbClr val="05508F"/>
                </a:solidFill>
                <a:latin typeface="Lora" panose="02000503000000020004" pitchFamily="2" charset="0"/>
              </a:rPr>
              <a:t>“</a:t>
            </a:r>
            <a:r>
              <a:rPr lang="en-US" sz="2000" b="1" i="1" u="none" dirty="0" smtClean="0">
                <a:solidFill>
                  <a:srgbClr val="05508F"/>
                </a:solidFill>
                <a:latin typeface="Lora" panose="02000503000000020004" pitchFamily="2" charset="0"/>
              </a:rPr>
              <a:t>Hairy-ball theorem</a:t>
            </a:r>
            <a:r>
              <a:rPr lang="en-US" altLang="ja-JP" sz="2000" b="1" i="1" u="none" dirty="0" smtClean="0">
                <a:solidFill>
                  <a:srgbClr val="05508F"/>
                </a:solidFill>
                <a:latin typeface="Lora" panose="02000503000000020004" pitchFamily="2" charset="0"/>
              </a:rPr>
              <a:t>”</a:t>
            </a:r>
            <a:r>
              <a:rPr lang="en-US" sz="2000" b="1" i="1" u="none" dirty="0" smtClean="0">
                <a:solidFill>
                  <a:srgbClr val="05508F"/>
                </a:solidFill>
                <a:latin typeface="Lora" panose="02000503000000020004" pitchFamily="2" charset="0"/>
              </a:rPr>
              <a:t>: no continuous field tangent to a sphere</a:t>
            </a:r>
          </a:p>
          <a:p>
            <a:r>
              <a:rPr lang="en-US" sz="2000" b="1" i="1" u="none" dirty="0" smtClean="0">
                <a:solidFill>
                  <a:srgbClr val="05508F"/>
                </a:solidFill>
                <a:latin typeface="Lora" panose="02000503000000020004" pitchFamily="2" charset="0"/>
              </a:rPr>
              <a:t>unless there is at least upon one </a:t>
            </a:r>
            <a:r>
              <a:rPr lang="en-US" sz="2000" b="1" i="1" u="none" smtClean="0">
                <a:solidFill>
                  <a:srgbClr val="05508F"/>
                </a:solidFill>
                <a:latin typeface="Lora" panose="02000503000000020004" pitchFamily="2" charset="0"/>
              </a:rPr>
              <a:t>point            and</a:t>
            </a:r>
          </a:p>
          <a:p>
            <a:r>
              <a:rPr lang="en-US" sz="2000" b="1" i="1" smtClean="0">
                <a:solidFill>
                  <a:srgbClr val="05508F"/>
                </a:solidFill>
                <a:latin typeface="Lora" panose="02000503000000020004" pitchFamily="2" charset="0"/>
              </a:rPr>
              <a:t>				     degenerate X-points</a:t>
            </a:r>
            <a:r>
              <a:rPr lang="en-US" sz="2000" b="1" i="1" u="none" smtClean="0">
                <a:solidFill>
                  <a:srgbClr val="05508F"/>
                </a:solidFill>
                <a:latin typeface="Lora" panose="02000503000000020004" pitchFamily="2" charset="0"/>
              </a:rPr>
              <a:t>  </a:t>
            </a:r>
            <a:endParaRPr lang="en-US" sz="2000" u="none" dirty="0">
              <a:solidFill>
                <a:srgbClr val="05508F"/>
              </a:solidFill>
              <a:latin typeface="Lora" panose="02000503000000020004" pitchFamily="2" charset="0"/>
            </a:endParaRPr>
          </a:p>
        </p:txBody>
      </p:sp>
      <p:graphicFrame>
        <p:nvGraphicFramePr>
          <p:cNvPr id="12" name="Object 4"/>
          <p:cNvGraphicFramePr>
            <a:graphicFrameLocks noChangeAspect="1"/>
          </p:cNvGraphicFramePr>
          <p:nvPr>
            <p:extLst>
              <p:ext uri="{D42A27DB-BD31-4B8C-83A1-F6EECF244321}">
                <p14:modId xmlns:p14="http://schemas.microsoft.com/office/powerpoint/2010/main" val="2236680013"/>
              </p:ext>
            </p:extLst>
          </p:nvPr>
        </p:nvGraphicFramePr>
        <p:xfrm>
          <a:off x="4648200" y="991427"/>
          <a:ext cx="679450" cy="354013"/>
        </p:xfrm>
        <a:graphic>
          <a:graphicData uri="http://schemas.openxmlformats.org/presentationml/2006/ole">
            <mc:AlternateContent xmlns:mc="http://schemas.openxmlformats.org/markup-compatibility/2006">
              <mc:Choice xmlns:v="urn:schemas-microsoft-com:vml" Requires="v">
                <p:oleObj spid="_x0000_s5420" name="Equation" r:id="rId8" imgW="355600" imgH="177800" progId="Equation.DSMT4">
                  <p:embed/>
                </p:oleObj>
              </mc:Choice>
              <mc:Fallback>
                <p:oleObj name="Equation" r:id="rId8" imgW="355600" imgH="177800" progId="Equation.DSMT4">
                  <p:embed/>
                  <p:pic>
                    <p:nvPicPr>
                      <p:cNvPr id="0" name=""/>
                      <p:cNvPicPr>
                        <a:picLocks noChangeAspect="1" noChangeArrowheads="1"/>
                      </p:cNvPicPr>
                      <p:nvPr/>
                    </p:nvPicPr>
                    <p:blipFill>
                      <a:blip r:embed="rId9"/>
                      <a:srcRect/>
                      <a:stretch>
                        <a:fillRect/>
                      </a:stretch>
                    </p:blipFill>
                    <p:spPr bwMode="auto">
                      <a:xfrm>
                        <a:off x="4648200" y="991427"/>
                        <a:ext cx="679450" cy="354013"/>
                      </a:xfrm>
                      <a:prstGeom prst="rect">
                        <a:avLst/>
                      </a:prstGeom>
                      <a:noFill/>
                      <a:ln>
                        <a:noFill/>
                      </a:ln>
                      <a:effectLst/>
                    </p:spPr>
                  </p:pic>
                </p:oleObj>
              </mc:Fallback>
            </mc:AlternateContent>
          </a:graphicData>
        </a:graphic>
      </p:graphicFrame>
      <p:graphicFrame>
        <p:nvGraphicFramePr>
          <p:cNvPr id="13" name="Object 3"/>
          <p:cNvGraphicFramePr>
            <a:graphicFrameLocks noChangeAspect="1"/>
          </p:cNvGraphicFramePr>
          <p:nvPr>
            <p:extLst>
              <p:ext uri="{D42A27DB-BD31-4B8C-83A1-F6EECF244321}">
                <p14:modId xmlns:p14="http://schemas.microsoft.com/office/powerpoint/2010/main" val="3715492738"/>
              </p:ext>
            </p:extLst>
          </p:nvPr>
        </p:nvGraphicFramePr>
        <p:xfrm>
          <a:off x="5943600" y="990600"/>
          <a:ext cx="782638" cy="431800"/>
        </p:xfrm>
        <a:graphic>
          <a:graphicData uri="http://schemas.openxmlformats.org/presentationml/2006/ole">
            <mc:AlternateContent xmlns:mc="http://schemas.openxmlformats.org/markup-compatibility/2006">
              <mc:Choice xmlns:v="urn:schemas-microsoft-com:vml" Requires="v">
                <p:oleObj spid="_x0000_s5421" name="Equation" r:id="rId10" imgW="406400" imgH="215900" progId="Equation.DSMT4">
                  <p:embed/>
                </p:oleObj>
              </mc:Choice>
              <mc:Fallback>
                <p:oleObj name="Equation" r:id="rId10" imgW="406400" imgH="215900" progId="Equation.DSMT4">
                  <p:embed/>
                  <p:pic>
                    <p:nvPicPr>
                      <p:cNvPr id="0" name=""/>
                      <p:cNvPicPr>
                        <a:picLocks noChangeAspect="1" noChangeArrowheads="1"/>
                      </p:cNvPicPr>
                      <p:nvPr/>
                    </p:nvPicPr>
                    <p:blipFill>
                      <a:blip r:embed="rId11"/>
                      <a:srcRect/>
                      <a:stretch>
                        <a:fillRect/>
                      </a:stretch>
                    </p:blipFill>
                    <p:spPr bwMode="auto">
                      <a:xfrm>
                        <a:off x="5943600" y="990600"/>
                        <a:ext cx="782638" cy="431800"/>
                      </a:xfrm>
                      <a:prstGeom prst="rect">
                        <a:avLst/>
                      </a:prstGeom>
                      <a:noFill/>
                      <a:ln>
                        <a:noFill/>
                      </a:ln>
                      <a:effectLst/>
                    </p:spPr>
                  </p:pic>
                </p:oleObj>
              </mc:Fallback>
            </mc:AlternateContent>
          </a:graphicData>
        </a:graphic>
      </p:graphicFrame>
      <p:sp>
        <p:nvSpPr>
          <p:cNvPr id="14" name="TextBox 12"/>
          <p:cNvSpPr txBox="1">
            <a:spLocks noChangeArrowheads="1"/>
          </p:cNvSpPr>
          <p:nvPr/>
        </p:nvSpPr>
        <p:spPr bwMode="auto">
          <a:xfrm>
            <a:off x="0" y="44485"/>
            <a:ext cx="9110868" cy="523220"/>
          </a:xfrm>
          <a:prstGeom prst="rect">
            <a:avLst/>
          </a:prstGeom>
          <a:noFill/>
          <a:ln w="9525">
            <a:noFill/>
            <a:miter lim="800000"/>
            <a:headEnd/>
            <a:tailEnd/>
          </a:ln>
        </p:spPr>
        <p:txBody>
          <a:bodyPr wrap="square">
            <a:spAutoFit/>
          </a:bodyPr>
          <a:lstStyle/>
          <a:p>
            <a:pPr algn="l">
              <a:defRPr/>
            </a:pP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rPr>
              <a:t>Last Confinement Surface spherical, but Tori inside</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a typeface="ＭＳ Ｐゴシック" pitchFamily="34" charset="-128"/>
            </a:endParaRPr>
          </a:p>
        </p:txBody>
      </p:sp>
      <p:cxnSp>
        <p:nvCxnSpPr>
          <p:cNvPr id="15" name="Straight Arrow Connector 14"/>
          <p:cNvCxnSpPr/>
          <p:nvPr/>
        </p:nvCxnSpPr>
        <p:spPr>
          <a:xfrm flipV="1">
            <a:off x="3738454" y="5257800"/>
            <a:ext cx="4033946" cy="887471"/>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6629400" y="1524000"/>
            <a:ext cx="1102132" cy="291114"/>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341902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441082" y="5221069"/>
            <a:ext cx="2454518" cy="646331"/>
          </a:xfrm>
          <a:prstGeom prst="rect">
            <a:avLst/>
          </a:prstGeom>
        </p:spPr>
        <p:txBody>
          <a:bodyPr wrap="none">
            <a:spAutoFit/>
          </a:bodyPr>
          <a:lstStyle/>
          <a:p>
            <a:r>
              <a:rPr lang="en-US" b="1" i="1" smtClean="0">
                <a:solidFill>
                  <a:srgbClr val="535353"/>
                </a:solidFill>
                <a:effectLst>
                  <a:outerShdw blurRad="50800" dist="38100" dir="3360000">
                    <a:srgbClr val="000000">
                      <a:alpha val="43000"/>
                    </a:srgbClr>
                  </a:outerShdw>
                </a:effectLst>
                <a:latin typeface="Lora" panose="02000503000000020004" pitchFamily="2" charset="0"/>
                <a:cs typeface="Calibri"/>
              </a:rPr>
              <a:t>cylindrical </a:t>
            </a:r>
            <a:r>
              <a:rPr lang="en-US" b="1" i="1">
                <a:solidFill>
                  <a:srgbClr val="535353"/>
                </a:solidFill>
                <a:effectLst>
                  <a:outerShdw blurRad="50800" dist="38100" dir="3360000">
                    <a:srgbClr val="000000">
                      <a:alpha val="43000"/>
                    </a:srgbClr>
                  </a:outerShdw>
                </a:effectLst>
                <a:latin typeface="Lora" panose="02000503000000020004" pitchFamily="2" charset="0"/>
                <a:cs typeface="Calibri"/>
              </a:rPr>
              <a:t>geometry </a:t>
            </a:r>
            <a:endParaRPr lang="en-US" b="1" i="1" smtClean="0">
              <a:solidFill>
                <a:srgbClr val="535353"/>
              </a:solidFill>
              <a:effectLst>
                <a:outerShdw blurRad="50800" dist="38100" dir="3360000">
                  <a:srgbClr val="000000">
                    <a:alpha val="43000"/>
                  </a:srgbClr>
                </a:outerShdw>
              </a:effectLst>
              <a:latin typeface="Lora" panose="02000503000000020004" pitchFamily="2" charset="0"/>
              <a:cs typeface="Calibri"/>
            </a:endParaRPr>
          </a:p>
          <a:p>
            <a:r>
              <a:rPr lang="en-US" b="1" i="1" smtClean="0">
                <a:solidFill>
                  <a:srgbClr val="535353"/>
                </a:solidFill>
                <a:effectLst>
                  <a:outerShdw blurRad="50800" dist="38100" dir="3360000">
                    <a:srgbClr val="000000">
                      <a:alpha val="43000"/>
                    </a:srgbClr>
                  </a:outerShdw>
                </a:effectLst>
                <a:latin typeface="Lora" panose="02000503000000020004" pitchFamily="2" charset="0"/>
                <a:cs typeface="Calibri"/>
              </a:rPr>
              <a:t>of </a:t>
            </a:r>
            <a:r>
              <a:rPr lang="en-US" b="1" i="1">
                <a:solidFill>
                  <a:srgbClr val="535353"/>
                </a:solidFill>
                <a:effectLst>
                  <a:outerShdw blurRad="50800" dist="38100" dir="3360000">
                    <a:srgbClr val="000000">
                      <a:alpha val="43000"/>
                    </a:srgbClr>
                  </a:outerShdw>
                </a:effectLst>
                <a:latin typeface="Lora" panose="02000503000000020004" pitchFamily="2" charset="0"/>
                <a:cs typeface="Calibri"/>
              </a:rPr>
              <a:t>Vacuum </a:t>
            </a:r>
            <a:r>
              <a:rPr lang="en-US" b="1" i="1" smtClean="0">
                <a:solidFill>
                  <a:srgbClr val="535353"/>
                </a:solidFill>
                <a:effectLst>
                  <a:outerShdw blurRad="50800" dist="38100" dir="3360000">
                    <a:srgbClr val="000000">
                      <a:alpha val="43000"/>
                    </a:srgbClr>
                  </a:outerShdw>
                </a:effectLst>
                <a:latin typeface="Lora" panose="02000503000000020004" pitchFamily="2" charset="0"/>
                <a:cs typeface="Calibri"/>
              </a:rPr>
              <a:t>vessel	,</a:t>
            </a:r>
          </a:p>
        </p:txBody>
      </p:sp>
      <p:pic>
        <p:nvPicPr>
          <p:cNvPr id="16" name="Picture 15"/>
          <p:cNvPicPr/>
          <p:nvPr/>
        </p:nvPicPr>
        <p:blipFill>
          <a:blip r:embed="rId3" cstate="print">
            <a:extLst>
              <a:ext uri="{28A0092B-C50C-407E-A947-70E740481C1C}">
                <a14:useLocalDpi xmlns:a14="http://schemas.microsoft.com/office/drawing/2010/main" val="0"/>
              </a:ext>
            </a:extLst>
          </a:blip>
          <a:stretch>
            <a:fillRect/>
          </a:stretch>
        </p:blipFill>
        <p:spPr bwMode="auto">
          <a:xfrm>
            <a:off x="76200" y="990600"/>
            <a:ext cx="2971800" cy="4110807"/>
          </a:xfrm>
          <a:prstGeom prst="rect">
            <a:avLst/>
          </a:prstGeom>
          <a:noFill/>
          <a:ln>
            <a:noFill/>
          </a:ln>
        </p:spPr>
      </p:pic>
      <p:pic>
        <p:nvPicPr>
          <p:cNvPr id="17" name="Picture 16"/>
          <p:cNvPicPr/>
          <p:nvPr/>
        </p:nvPicPr>
        <p:blipFill>
          <a:blip r:embed="rId4" cstate="print">
            <a:extLst>
              <a:ext uri="{28A0092B-C50C-407E-A947-70E740481C1C}">
                <a14:useLocalDpi xmlns:a14="http://schemas.microsoft.com/office/drawing/2010/main" val="0"/>
              </a:ext>
            </a:extLst>
          </a:blip>
          <a:stretch>
            <a:fillRect/>
          </a:stretch>
        </p:blipFill>
        <p:spPr>
          <a:xfrm>
            <a:off x="6690468" y="1410720"/>
            <a:ext cx="2453532" cy="5447280"/>
          </a:xfrm>
          <a:prstGeom prst="rect">
            <a:avLst/>
          </a:prstGeom>
        </p:spPr>
      </p:pic>
      <p:sp>
        <p:nvSpPr>
          <p:cNvPr id="18" name="Rectangle 17"/>
          <p:cNvSpPr/>
          <p:nvPr/>
        </p:nvSpPr>
        <p:spPr>
          <a:xfrm>
            <a:off x="3080664" y="6138446"/>
            <a:ext cx="5072736" cy="369332"/>
          </a:xfrm>
          <a:prstGeom prst="rect">
            <a:avLst/>
          </a:prstGeom>
        </p:spPr>
        <p:txBody>
          <a:bodyPr wrap="square">
            <a:spAutoFit/>
          </a:bodyPr>
          <a:lstStyle/>
          <a:p>
            <a:pPr algn="just"/>
            <a:r>
              <a:rPr lang="en-US" b="1" smtClean="0">
                <a:solidFill>
                  <a:srgbClr val="CC3300"/>
                </a:solidFill>
                <a:effectLst>
                  <a:outerShdw blurRad="50800" dist="38100" dir="3360000">
                    <a:srgbClr val="000000">
                      <a:alpha val="43000"/>
                    </a:srgbClr>
                  </a:outerShdw>
                </a:effectLst>
                <a:latin typeface="Lora" panose="02000503000000020004" pitchFamily="2" charset="0"/>
                <a:cs typeface="Calibri"/>
              </a:rPr>
              <a:t>slim </a:t>
            </a:r>
            <a:r>
              <a:rPr lang="en-US" b="1">
                <a:solidFill>
                  <a:srgbClr val="CC3300"/>
                </a:solidFill>
                <a:effectLst>
                  <a:outerShdw blurRad="50800" dist="38100" dir="3360000">
                    <a:srgbClr val="000000">
                      <a:alpha val="43000"/>
                    </a:srgbClr>
                  </a:outerShdw>
                </a:effectLst>
                <a:latin typeface="Lora" panose="02000503000000020004" pitchFamily="2" charset="0"/>
                <a:cs typeface="Calibri"/>
              </a:rPr>
              <a:t>metal external legs  return the </a:t>
            </a:r>
            <a:r>
              <a:rPr lang="en-US" b="1" smtClean="0">
                <a:solidFill>
                  <a:srgbClr val="CC3300"/>
                </a:solidFill>
                <a:effectLst>
                  <a:outerShdw blurRad="50800" dist="38100" dir="3360000">
                    <a:srgbClr val="000000">
                      <a:alpha val="43000"/>
                    </a:srgbClr>
                  </a:outerShdw>
                </a:effectLst>
                <a:latin typeface="Lora" panose="02000503000000020004" pitchFamily="2" charset="0"/>
                <a:cs typeface="Calibri"/>
              </a:rPr>
              <a:t>current</a:t>
            </a:r>
          </a:p>
        </p:txBody>
      </p:sp>
      <p:sp>
        <p:nvSpPr>
          <p:cNvPr id="19" name="Rectangle 18"/>
          <p:cNvSpPr/>
          <p:nvPr/>
        </p:nvSpPr>
        <p:spPr>
          <a:xfrm>
            <a:off x="1524001" y="6443246"/>
            <a:ext cx="6553199" cy="338554"/>
          </a:xfrm>
          <a:prstGeom prst="rect">
            <a:avLst/>
          </a:prstGeom>
        </p:spPr>
        <p:txBody>
          <a:bodyPr wrap="square">
            <a:spAutoFit/>
          </a:bodyPr>
          <a:lstStyle/>
          <a:p>
            <a:pPr algn="just"/>
            <a:r>
              <a:rPr lang="en-US" sz="1600" b="1" i="1" smtClean="0">
                <a:solidFill>
                  <a:srgbClr val="CC3300"/>
                </a:solidFill>
                <a:latin typeface="Lora" panose="02000503000000020004" pitchFamily="2" charset="0"/>
              </a:rPr>
              <a:t>(outside the vessel &amp; reminiscent of </a:t>
            </a:r>
            <a:r>
              <a:rPr lang="en-US" sz="1600" b="1" i="1">
                <a:solidFill>
                  <a:srgbClr val="CC3300"/>
                </a:solidFill>
                <a:latin typeface="Lora" panose="02000503000000020004" pitchFamily="2" charset="0"/>
              </a:rPr>
              <a:t>a toroidal magnet in a </a:t>
            </a:r>
            <a:r>
              <a:rPr lang="en-US" sz="1600" b="1" i="1" smtClean="0">
                <a:solidFill>
                  <a:srgbClr val="CC3300"/>
                </a:solidFill>
                <a:latin typeface="Lora" panose="02000503000000020004" pitchFamily="2" charset="0"/>
              </a:rPr>
              <a:t>Tokamak) </a:t>
            </a:r>
            <a:endParaRPr lang="en-US" sz="1600" b="1" i="1">
              <a:solidFill>
                <a:srgbClr val="CC3300"/>
              </a:solidFill>
              <a:effectLst>
                <a:outerShdw blurRad="50800" dist="38100" dir="3360000">
                  <a:srgbClr val="000000">
                    <a:alpha val="43000"/>
                  </a:srgbClr>
                </a:outerShdw>
              </a:effectLst>
              <a:latin typeface="Lora" panose="02000503000000020004" pitchFamily="2" charset="0"/>
              <a:cs typeface="Calibri"/>
            </a:endParaRPr>
          </a:p>
        </p:txBody>
      </p:sp>
      <p:pic>
        <p:nvPicPr>
          <p:cNvPr id="20" name="Picture 19"/>
          <p:cNvPicPr/>
          <p:nvPr/>
        </p:nvPicPr>
        <p:blipFill>
          <a:blip r:embed="rId5" cstate="print">
            <a:extLst>
              <a:ext uri="{28A0092B-C50C-407E-A947-70E740481C1C}">
                <a14:useLocalDpi xmlns:a14="http://schemas.microsoft.com/office/drawing/2010/main" val="0"/>
              </a:ext>
            </a:extLst>
          </a:blip>
          <a:stretch>
            <a:fillRect/>
          </a:stretch>
        </p:blipFill>
        <p:spPr bwMode="auto">
          <a:xfrm>
            <a:off x="3276600" y="1230868"/>
            <a:ext cx="3032867" cy="4343400"/>
          </a:xfrm>
          <a:prstGeom prst="rect">
            <a:avLst/>
          </a:prstGeom>
          <a:noFill/>
          <a:ln>
            <a:noFill/>
          </a:ln>
        </p:spPr>
      </p:pic>
      <p:sp>
        <p:nvSpPr>
          <p:cNvPr id="21" name="Rectangle 20"/>
          <p:cNvSpPr/>
          <p:nvPr/>
        </p:nvSpPr>
        <p:spPr>
          <a:xfrm>
            <a:off x="3352800" y="152400"/>
            <a:ext cx="5791200" cy="923330"/>
          </a:xfrm>
          <a:prstGeom prst="rect">
            <a:avLst/>
          </a:prstGeom>
        </p:spPr>
        <p:txBody>
          <a:bodyPr wrap="square">
            <a:spAutoFit/>
          </a:bodyPr>
          <a:lstStyle/>
          <a:p>
            <a:r>
              <a:rPr lang="en-US" b="1" smtClean="0">
                <a:solidFill>
                  <a:srgbClr val="C00000"/>
                </a:solidFill>
                <a:latin typeface="Lora" panose="02000503000000020004" pitchFamily="2" charset="0"/>
              </a:rPr>
              <a:t>A current </a:t>
            </a:r>
            <a:r>
              <a:rPr lang="en-US" b="1">
                <a:solidFill>
                  <a:srgbClr val="C00000"/>
                </a:solidFill>
                <a:latin typeface="Lora" panose="02000503000000020004" pitchFamily="2" charset="0"/>
              </a:rPr>
              <a:t>carrying </a:t>
            </a:r>
            <a:endParaRPr lang="en-US" b="1" smtClean="0">
              <a:solidFill>
                <a:srgbClr val="C00000"/>
              </a:solidFill>
              <a:latin typeface="Lora" panose="02000503000000020004" pitchFamily="2" charset="0"/>
            </a:endParaRPr>
          </a:p>
          <a:p>
            <a:r>
              <a:rPr lang="en-US" b="1" smtClean="0">
                <a:solidFill>
                  <a:srgbClr val="C00000"/>
                </a:solidFill>
                <a:latin typeface="Lora" panose="02000503000000020004" pitchFamily="2" charset="0"/>
              </a:rPr>
              <a:t>confined plasma Torus	            toroidal current I</a:t>
            </a:r>
            <a:r>
              <a:rPr lang="en-US" b="1" baseline="-25000" smtClean="0">
                <a:solidFill>
                  <a:srgbClr val="C00000"/>
                </a:solidFill>
                <a:latin typeface="Lora" panose="02000503000000020004" pitchFamily="2" charset="0"/>
              </a:rPr>
              <a:t>ST</a:t>
            </a:r>
            <a:endParaRPr lang="en-US" b="1">
              <a:solidFill>
                <a:srgbClr val="C00000"/>
              </a:solidFill>
              <a:latin typeface="Lora" panose="02000503000000020004" pitchFamily="2" charset="0"/>
            </a:endParaRPr>
          </a:p>
          <a:p>
            <a:r>
              <a:rPr lang="en-US">
                <a:latin typeface="Lora" panose="02000503000000020004" pitchFamily="2" charset="0"/>
              </a:rPr>
              <a:t>around </a:t>
            </a:r>
            <a:r>
              <a:rPr lang="en-US" smtClean="0">
                <a:latin typeface="Lora" panose="02000503000000020004" pitchFamily="2" charset="0"/>
              </a:rPr>
              <a:t>a </a:t>
            </a:r>
            <a:r>
              <a:rPr lang="en-US" b="1" smtClean="0">
                <a:solidFill>
                  <a:srgbClr val="FF0000"/>
                </a:solidFill>
                <a:latin typeface="Lora" panose="02000503000000020004" pitchFamily="2" charset="0"/>
              </a:rPr>
              <a:t>plasma Centerpost    electrode current I</a:t>
            </a:r>
            <a:r>
              <a:rPr lang="en-US" b="1" baseline="-25000" smtClean="0">
                <a:solidFill>
                  <a:srgbClr val="FF0000"/>
                </a:solidFill>
                <a:latin typeface="Lora" panose="02000503000000020004" pitchFamily="2" charset="0"/>
              </a:rPr>
              <a:t>e</a:t>
            </a:r>
            <a:endParaRPr lang="en-US" b="1" baseline="-25000">
              <a:solidFill>
                <a:srgbClr val="FF0000"/>
              </a:solidFill>
            </a:endParaRPr>
          </a:p>
        </p:txBody>
      </p:sp>
      <p:sp>
        <p:nvSpPr>
          <p:cNvPr id="22" name="Rectangle 21"/>
          <p:cNvSpPr/>
          <p:nvPr/>
        </p:nvSpPr>
        <p:spPr>
          <a:xfrm>
            <a:off x="2667000" y="5574268"/>
            <a:ext cx="4218591" cy="369332"/>
          </a:xfrm>
          <a:prstGeom prst="rect">
            <a:avLst/>
          </a:prstGeom>
        </p:spPr>
        <p:txBody>
          <a:bodyPr wrap="none">
            <a:spAutoFit/>
          </a:bodyPr>
          <a:lstStyle/>
          <a:p>
            <a:r>
              <a:rPr lang="en-US" b="1" i="1">
                <a:solidFill>
                  <a:schemeClr val="accent2">
                    <a:lumMod val="75000"/>
                  </a:schemeClr>
                </a:solidFill>
                <a:effectLst>
                  <a:outerShdw blurRad="50800" dist="38100" dir="3360000">
                    <a:srgbClr val="000000">
                      <a:alpha val="43000"/>
                    </a:srgbClr>
                  </a:outerShdw>
                </a:effectLst>
                <a:latin typeface="Lora" panose="02000503000000020004" pitchFamily="2" charset="0"/>
                <a:cs typeface="Calibri"/>
              </a:rPr>
              <a:t>…but electrodes required </a:t>
            </a:r>
            <a:r>
              <a:rPr lang="en-US" b="1" i="1" smtClean="0">
                <a:solidFill>
                  <a:schemeClr val="accent2">
                    <a:lumMod val="75000"/>
                  </a:schemeClr>
                </a:solidFill>
                <a:effectLst>
                  <a:outerShdw blurRad="50800" dist="38100" dir="3360000">
                    <a:srgbClr val="000000">
                      <a:alpha val="43000"/>
                    </a:srgbClr>
                  </a:outerShdw>
                </a:effectLst>
                <a:latin typeface="Lora" panose="02000503000000020004" pitchFamily="2" charset="0"/>
                <a:cs typeface="Calibri"/>
              </a:rPr>
              <a:t>inside </a:t>
            </a:r>
            <a:r>
              <a:rPr lang="en-US" b="1" i="1">
                <a:solidFill>
                  <a:schemeClr val="accent2">
                    <a:lumMod val="75000"/>
                  </a:schemeClr>
                </a:solidFill>
                <a:effectLst>
                  <a:outerShdw blurRad="50800" dist="38100" dir="3360000">
                    <a:srgbClr val="000000">
                      <a:alpha val="43000"/>
                    </a:srgbClr>
                  </a:outerShdw>
                </a:effectLst>
                <a:latin typeface="Lora" panose="02000503000000020004" pitchFamily="2" charset="0"/>
                <a:cs typeface="Calibri"/>
              </a:rPr>
              <a:t>vessel</a:t>
            </a:r>
          </a:p>
        </p:txBody>
      </p:sp>
      <p:sp>
        <p:nvSpPr>
          <p:cNvPr id="23" name="Rectangle 22"/>
          <p:cNvSpPr/>
          <p:nvPr/>
        </p:nvSpPr>
        <p:spPr>
          <a:xfrm>
            <a:off x="0" y="0"/>
            <a:ext cx="3127908" cy="954107"/>
          </a:xfrm>
          <a:prstGeom prst="rect">
            <a:avLst/>
          </a:prstGeom>
        </p:spPr>
        <p:txBody>
          <a:bodyPr wrap="none">
            <a:spAutoFit/>
          </a:bodyPr>
          <a:lstStyle/>
          <a:p>
            <a:pPr algn="r"/>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Main idea </a:t>
            </a: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of </a:t>
            </a:r>
          </a:p>
          <a:p>
            <a:pPr algn="r"/>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PROTO-SPHERA:</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ndParaRPr>
          </a:p>
        </p:txBody>
      </p:sp>
      <p:graphicFrame>
        <p:nvGraphicFramePr>
          <p:cNvPr id="24" name="Object 23"/>
          <p:cNvGraphicFramePr>
            <a:graphicFrameLocks noChangeAspect="1"/>
          </p:cNvGraphicFramePr>
          <p:nvPr>
            <p:extLst>
              <p:ext uri="{D42A27DB-BD31-4B8C-83A1-F6EECF244321}">
                <p14:modId xmlns:p14="http://schemas.microsoft.com/office/powerpoint/2010/main" val="3295006154"/>
              </p:ext>
            </p:extLst>
          </p:nvPr>
        </p:nvGraphicFramePr>
        <p:xfrm>
          <a:off x="5727824" y="3399046"/>
          <a:ext cx="520576" cy="271235"/>
        </p:xfrm>
        <a:graphic>
          <a:graphicData uri="http://schemas.openxmlformats.org/presentationml/2006/ole">
            <mc:AlternateContent xmlns:mc="http://schemas.openxmlformats.org/markup-compatibility/2006">
              <mc:Choice xmlns:v="urn:schemas-microsoft-com:vml" Requires="v">
                <p:oleObj spid="_x0000_s6293" name="Equation" r:id="rId6" imgW="347400" imgH="164520" progId="Equation.DSMT4">
                  <p:embed/>
                </p:oleObj>
              </mc:Choice>
              <mc:Fallback>
                <p:oleObj name="Equation" r:id="rId6" imgW="347400" imgH="164520" progId="Equation.DSMT4">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7824" y="3399046"/>
                        <a:ext cx="520576" cy="271235"/>
                      </a:xfrm>
                      <a:prstGeom prst="rect">
                        <a:avLst/>
                      </a:prstGeom>
                      <a:noFill/>
                      <a:ln>
                        <a:noFill/>
                      </a:ln>
                    </p:spPr>
                  </p:pic>
                </p:oleObj>
              </mc:Fallback>
            </mc:AlternateContent>
          </a:graphicData>
        </a:graphic>
      </p:graphicFrame>
      <p:cxnSp>
        <p:nvCxnSpPr>
          <p:cNvPr id="26" name="Straight Arrow Connector 25"/>
          <p:cNvCxnSpPr/>
          <p:nvPr/>
        </p:nvCxnSpPr>
        <p:spPr>
          <a:xfrm flipH="1" flipV="1">
            <a:off x="4724400" y="2133604"/>
            <a:ext cx="1066798" cy="9905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flipH="1">
            <a:off x="4724401" y="3677160"/>
            <a:ext cx="1066799" cy="914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5723497" y="2971800"/>
            <a:ext cx="1058303" cy="523220"/>
          </a:xfrm>
          <a:prstGeom prst="rect">
            <a:avLst/>
          </a:prstGeom>
          <a:noFill/>
        </p:spPr>
        <p:txBody>
          <a:bodyPr wrap="none" rtlCol="0">
            <a:spAutoFit/>
          </a:bodyPr>
          <a:lstStyle/>
          <a:p>
            <a:r>
              <a:rPr lang="en-US" sz="1400" b="1" i="1" smtClean="0">
                <a:solidFill>
                  <a:srgbClr val="05508F"/>
                </a:solidFill>
              </a:rPr>
              <a:t>degenerate</a:t>
            </a:r>
          </a:p>
          <a:p>
            <a:r>
              <a:rPr lang="en-US" sz="1400" b="1" i="1" smtClean="0">
                <a:solidFill>
                  <a:srgbClr val="05508F"/>
                </a:solidFill>
              </a:rPr>
              <a:t>X-points</a:t>
            </a:r>
            <a:endParaRPr lang="en-US" sz="1400" b="1" i="1">
              <a:solidFill>
                <a:srgbClr val="05508F"/>
              </a:solidFill>
            </a:endParaRPr>
          </a:p>
        </p:txBody>
      </p:sp>
    </p:spTree>
    <p:extLst>
      <p:ext uri="{BB962C8B-B14F-4D97-AF65-F5344CB8AC3E}">
        <p14:creationId xmlns:p14="http://schemas.microsoft.com/office/powerpoint/2010/main" val="2030587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52400" y="2537413"/>
            <a:ext cx="1239594" cy="2221993"/>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bwMode="auto">
          <a:xfrm>
            <a:off x="1600199" y="1383220"/>
            <a:ext cx="6172200" cy="4864455"/>
          </a:xfrm>
          <a:prstGeom prst="rect">
            <a:avLst/>
          </a:prstGeom>
          <a:noFill/>
          <a:ln>
            <a:noFill/>
          </a:ln>
        </p:spPr>
      </p:pic>
      <p:sp>
        <p:nvSpPr>
          <p:cNvPr id="2" name="Rectangle 1"/>
          <p:cNvSpPr/>
          <p:nvPr/>
        </p:nvSpPr>
        <p:spPr>
          <a:xfrm>
            <a:off x="1298222" y="545068"/>
            <a:ext cx="7848600" cy="369332"/>
          </a:xfrm>
          <a:prstGeom prst="rect">
            <a:avLst/>
          </a:prstGeom>
        </p:spPr>
        <p:txBody>
          <a:bodyPr wrap="square">
            <a:spAutoFit/>
          </a:bodyPr>
          <a:lstStyle/>
          <a:p>
            <a:pPr algn="r"/>
            <a:r>
              <a:rPr lang="en-US" b="1" smtClean="0">
                <a:latin typeface="Lora" panose="02000503000000020004" pitchFamily="2" charset="0"/>
              </a:rPr>
              <a:t>The </a:t>
            </a:r>
            <a:r>
              <a:rPr lang="en-US" b="1">
                <a:latin typeface="Lora" panose="02000503000000020004" pitchFamily="2" charset="0"/>
              </a:rPr>
              <a:t>experiment </a:t>
            </a:r>
            <a:r>
              <a:rPr lang="en-US" b="1" smtClean="0">
                <a:latin typeface="Lora" panose="02000503000000020004" pitchFamily="2" charset="0"/>
              </a:rPr>
              <a:t>now in </a:t>
            </a:r>
            <a:r>
              <a:rPr lang="en-US" b="1">
                <a:latin typeface="Lora" panose="02000503000000020004" pitchFamily="2" charset="0"/>
              </a:rPr>
              <a:t>Phase-1 </a:t>
            </a:r>
            <a:r>
              <a:rPr lang="en-US" b="1" smtClean="0">
                <a:latin typeface="Lora" panose="02000503000000020004" pitchFamily="2" charset="0"/>
              </a:rPr>
              <a:t>is </a:t>
            </a:r>
            <a:r>
              <a:rPr lang="en-US" b="1">
                <a:latin typeface="Lora" panose="02000503000000020004" pitchFamily="2" charset="0"/>
              </a:rPr>
              <a:t>a partial set-up of the final </a:t>
            </a:r>
            <a:r>
              <a:rPr lang="en-US" b="1" smtClean="0">
                <a:latin typeface="Lora" panose="02000503000000020004" pitchFamily="2" charset="0"/>
              </a:rPr>
              <a:t>machine</a:t>
            </a:r>
          </a:p>
        </p:txBody>
      </p:sp>
      <p:sp>
        <p:nvSpPr>
          <p:cNvPr id="6" name="Rectangle 5"/>
          <p:cNvSpPr/>
          <p:nvPr/>
        </p:nvSpPr>
        <p:spPr>
          <a:xfrm>
            <a:off x="2057399" y="6211669"/>
            <a:ext cx="3200400" cy="646331"/>
          </a:xfrm>
          <a:prstGeom prst="rect">
            <a:avLst/>
          </a:prstGeom>
        </p:spPr>
        <p:txBody>
          <a:bodyPr wrap="square">
            <a:spAutoFit/>
          </a:bodyPr>
          <a:lstStyle/>
          <a:p>
            <a:pPr eaLnBrk="0" hangingPunct="0"/>
            <a:r>
              <a:rPr lang="en-US" b="1" smtClean="0">
                <a:solidFill>
                  <a:srgbClr val="9D8686"/>
                </a:solidFill>
                <a:latin typeface="Lora" panose="02000503000000020004" pitchFamily="2" charset="0"/>
              </a:rPr>
              <a:t>Centerpost</a:t>
            </a:r>
            <a:r>
              <a:rPr lang="en-US" b="1">
                <a:solidFill>
                  <a:srgbClr val="9D8686"/>
                </a:solidFill>
                <a:latin typeface="Lora" panose="02000503000000020004" pitchFamily="2" charset="0"/>
              </a:rPr>
              <a:t> </a:t>
            </a:r>
            <a:r>
              <a:rPr lang="en-US" b="1" smtClean="0">
                <a:solidFill>
                  <a:srgbClr val="9D8686"/>
                </a:solidFill>
                <a:latin typeface="Lora" panose="02000503000000020004" pitchFamily="2" charset="0"/>
              </a:rPr>
              <a:t>    I</a:t>
            </a:r>
            <a:r>
              <a:rPr lang="en-US" b="1" baseline="-25000" smtClean="0">
                <a:solidFill>
                  <a:srgbClr val="9D8686"/>
                </a:solidFill>
                <a:latin typeface="Lora" panose="02000503000000020004" pitchFamily="2" charset="0"/>
              </a:rPr>
              <a:t>e</a:t>
            </a:r>
            <a:r>
              <a:rPr lang="en-US" b="1" smtClean="0">
                <a:solidFill>
                  <a:srgbClr val="9D8686"/>
                </a:solidFill>
                <a:latin typeface="Lora" panose="02000503000000020004" pitchFamily="2" charset="0"/>
              </a:rPr>
              <a:t>= 10  </a:t>
            </a:r>
            <a:r>
              <a:rPr lang="en-US" b="1" dirty="0" smtClean="0">
                <a:solidFill>
                  <a:srgbClr val="9D8686"/>
                </a:solidFill>
                <a:latin typeface="Lora" panose="02000503000000020004" pitchFamily="2" charset="0"/>
              </a:rPr>
              <a:t>kA</a:t>
            </a:r>
          </a:p>
          <a:p>
            <a:pPr eaLnBrk="0" hangingPunct="0"/>
            <a:r>
              <a:rPr lang="en-US" b="1" dirty="0">
                <a:solidFill>
                  <a:srgbClr val="E729AD"/>
                </a:solidFill>
                <a:latin typeface="Lora" panose="02000503000000020004" pitchFamily="2" charset="0"/>
              </a:rPr>
              <a:t>…2018 </a:t>
            </a:r>
            <a:r>
              <a:rPr lang="en-US" b="1">
                <a:solidFill>
                  <a:srgbClr val="E729AD"/>
                </a:solidFill>
                <a:latin typeface="Lora" panose="02000503000000020004" pitchFamily="2" charset="0"/>
              </a:rPr>
              <a:t>Torus   </a:t>
            </a:r>
            <a:r>
              <a:rPr lang="en-US" b="1" smtClean="0">
                <a:solidFill>
                  <a:srgbClr val="FF0000"/>
                </a:solidFill>
                <a:latin typeface="Lora" panose="02000503000000020004" pitchFamily="2" charset="0"/>
              </a:rPr>
              <a:t>I</a:t>
            </a:r>
            <a:r>
              <a:rPr lang="en-US" b="1" baseline="-25000" smtClean="0">
                <a:solidFill>
                  <a:srgbClr val="FF0000"/>
                </a:solidFill>
                <a:latin typeface="Lora" panose="02000503000000020004" pitchFamily="2" charset="0"/>
              </a:rPr>
              <a:t>ST</a:t>
            </a:r>
            <a:r>
              <a:rPr lang="en-US" b="1" smtClean="0">
                <a:solidFill>
                  <a:srgbClr val="FF0000"/>
                </a:solidFill>
                <a:latin typeface="Lora" panose="02000503000000020004" pitchFamily="2" charset="0"/>
              </a:rPr>
              <a:t>= 7 </a:t>
            </a:r>
            <a:r>
              <a:rPr lang="en-US" b="1" dirty="0">
                <a:solidFill>
                  <a:srgbClr val="FF0000"/>
                </a:solidFill>
                <a:latin typeface="Lora" panose="02000503000000020004" pitchFamily="2" charset="0"/>
              </a:rPr>
              <a:t>kA…!</a:t>
            </a:r>
          </a:p>
        </p:txBody>
      </p:sp>
      <p:sp>
        <p:nvSpPr>
          <p:cNvPr id="7" name="Rectangle 6"/>
          <p:cNvSpPr/>
          <p:nvPr/>
        </p:nvSpPr>
        <p:spPr>
          <a:xfrm>
            <a:off x="5029199" y="6211669"/>
            <a:ext cx="2874932" cy="646331"/>
          </a:xfrm>
          <a:prstGeom prst="rect">
            <a:avLst/>
          </a:prstGeom>
        </p:spPr>
        <p:txBody>
          <a:bodyPr wrap="square">
            <a:spAutoFit/>
          </a:bodyPr>
          <a:lstStyle/>
          <a:p>
            <a:pPr eaLnBrk="0" hangingPunct="0"/>
            <a:r>
              <a:rPr lang="en-US" b="1" dirty="0" err="1" smtClean="0">
                <a:solidFill>
                  <a:srgbClr val="9D8686"/>
                </a:solidFill>
                <a:latin typeface="Lora" panose="02000503000000020004" pitchFamily="2" charset="0"/>
              </a:rPr>
              <a:t>Centerpost</a:t>
            </a:r>
            <a:r>
              <a:rPr lang="en-US" b="1" dirty="0" smtClean="0">
                <a:solidFill>
                  <a:srgbClr val="9D8686"/>
                </a:solidFill>
                <a:latin typeface="Lora" panose="02000503000000020004" pitchFamily="2" charset="0"/>
              </a:rPr>
              <a:t> </a:t>
            </a:r>
            <a:r>
              <a:rPr lang="en-US" b="1" dirty="0" err="1" smtClean="0">
                <a:solidFill>
                  <a:srgbClr val="9D8686"/>
                </a:solidFill>
                <a:latin typeface="Lora" panose="02000503000000020004" pitchFamily="2" charset="0"/>
              </a:rPr>
              <a:t>I</a:t>
            </a:r>
            <a:r>
              <a:rPr lang="en-US" b="1" baseline="-25000" dirty="0" err="1" smtClean="0">
                <a:solidFill>
                  <a:srgbClr val="9D8686"/>
                </a:solidFill>
                <a:latin typeface="Lora" panose="02000503000000020004" pitchFamily="2" charset="0"/>
              </a:rPr>
              <a:t>e</a:t>
            </a:r>
            <a:r>
              <a:rPr lang="en-US" b="1" dirty="0" smtClean="0">
                <a:solidFill>
                  <a:srgbClr val="9D8686"/>
                </a:solidFill>
                <a:latin typeface="Lora" panose="02000503000000020004" pitchFamily="2" charset="0"/>
              </a:rPr>
              <a:t>=  60 </a:t>
            </a:r>
            <a:r>
              <a:rPr lang="en-US" b="1" dirty="0">
                <a:solidFill>
                  <a:srgbClr val="9D8686"/>
                </a:solidFill>
                <a:latin typeface="Lora" panose="02000503000000020004" pitchFamily="2" charset="0"/>
              </a:rPr>
              <a:t>kA</a:t>
            </a:r>
          </a:p>
          <a:p>
            <a:pPr eaLnBrk="0" hangingPunct="0"/>
            <a:r>
              <a:rPr lang="en-US" b="1" dirty="0">
                <a:solidFill>
                  <a:srgbClr val="E729AD"/>
                </a:solidFill>
                <a:latin typeface="Lora" panose="02000503000000020004" pitchFamily="2" charset="0"/>
              </a:rPr>
              <a:t>ST </a:t>
            </a:r>
            <a:r>
              <a:rPr lang="en-US" b="1" dirty="0" smtClean="0">
                <a:solidFill>
                  <a:srgbClr val="E729AD"/>
                </a:solidFill>
                <a:latin typeface="Lora" panose="02000503000000020004" pitchFamily="2" charset="0"/>
              </a:rPr>
              <a:t>current   I</a:t>
            </a:r>
            <a:r>
              <a:rPr lang="en-US" b="1" baseline="-25000" dirty="0" smtClean="0">
                <a:solidFill>
                  <a:srgbClr val="E729AD"/>
                </a:solidFill>
                <a:latin typeface="Lora" panose="02000503000000020004" pitchFamily="2" charset="0"/>
              </a:rPr>
              <a:t>ST</a:t>
            </a:r>
            <a:r>
              <a:rPr lang="en-US" b="1" dirty="0" smtClean="0">
                <a:solidFill>
                  <a:srgbClr val="E729AD"/>
                </a:solidFill>
                <a:latin typeface="Lora" panose="02000503000000020004" pitchFamily="2" charset="0"/>
              </a:rPr>
              <a:t>= 240 </a:t>
            </a:r>
            <a:r>
              <a:rPr lang="en-US" b="1" dirty="0">
                <a:solidFill>
                  <a:srgbClr val="E729AD"/>
                </a:solidFill>
                <a:latin typeface="Lora" panose="02000503000000020004" pitchFamily="2" charset="0"/>
              </a:rPr>
              <a:t>kA</a:t>
            </a:r>
          </a:p>
        </p:txBody>
      </p:sp>
      <p:sp>
        <p:nvSpPr>
          <p:cNvPr id="8" name="Rectangle 7"/>
          <p:cNvSpPr/>
          <p:nvPr/>
        </p:nvSpPr>
        <p:spPr>
          <a:xfrm>
            <a:off x="0" y="10943"/>
            <a:ext cx="6457793" cy="523220"/>
          </a:xfrm>
          <a:prstGeom prst="rect">
            <a:avLst/>
          </a:prstGeom>
        </p:spPr>
        <p:txBody>
          <a:bodyPr wrap="none">
            <a:spAutoFit/>
          </a:bodyPr>
          <a:lstStyle/>
          <a:p>
            <a:r>
              <a:rPr lang="en-US" sz="2800" b="1" smtClean="0">
                <a:solidFill>
                  <a:srgbClr val="FF0000"/>
                </a:solidFill>
                <a:effectLst>
                  <a:outerShdw blurRad="50800" dist="38100" dir="2700000" algn="tl" rotWithShape="0">
                    <a:srgbClr val="000000">
                      <a:alpha val="43000"/>
                    </a:srgbClr>
                  </a:outerShdw>
                </a:effectLst>
                <a:latin typeface="Lora" panose="02000503000000020004" pitchFamily="2" charset="0"/>
              </a:rPr>
              <a:t>Phase-1 &amp; Phase-2 of the experiment</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ndParaRPr>
          </a:p>
        </p:txBody>
      </p:sp>
      <p:sp>
        <p:nvSpPr>
          <p:cNvPr id="9" name="TextBox 7"/>
          <p:cNvSpPr txBox="1">
            <a:spLocks noChangeArrowheads="1"/>
          </p:cNvSpPr>
          <p:nvPr/>
        </p:nvSpPr>
        <p:spPr bwMode="auto">
          <a:xfrm>
            <a:off x="2057399" y="990600"/>
            <a:ext cx="2445811" cy="584775"/>
          </a:xfrm>
          <a:prstGeom prst="rect">
            <a:avLst/>
          </a:prstGeom>
          <a:noFill/>
          <a:ln w="9525">
            <a:noFill/>
            <a:miter lim="800000"/>
            <a:headEnd/>
            <a:tailEnd/>
          </a:ln>
        </p:spPr>
        <p:txBody>
          <a:bodyPr wrap="square">
            <a:prstTxWarp prst="textNoShape">
              <a:avLst/>
            </a:prstTxWarp>
            <a:spAutoFit/>
          </a:bodyPr>
          <a:lstStyle/>
          <a:p>
            <a:pPr algn="ctr"/>
            <a:r>
              <a:rPr lang="en-US" sz="1600" b="1" dirty="0" smtClean="0">
                <a:solidFill>
                  <a:srgbClr val="9D8686"/>
                </a:solidFill>
                <a:latin typeface="Lora" panose="02000503000000020004" pitchFamily="2" charset="0"/>
                <a:cs typeface="Comic Sans MS"/>
              </a:rPr>
              <a:t>Phase-1</a:t>
            </a:r>
            <a:r>
              <a:rPr lang="en-US" sz="1600" dirty="0">
                <a:solidFill>
                  <a:srgbClr val="660066"/>
                </a:solidFill>
                <a:latin typeface="Lora" panose="02000503000000020004" pitchFamily="2" charset="0"/>
                <a:cs typeface="Comic Sans MS"/>
              </a:rPr>
              <a:t>: </a:t>
            </a:r>
            <a:r>
              <a:rPr lang="en-US" sz="1600" b="1">
                <a:solidFill>
                  <a:srgbClr val="008040"/>
                </a:solidFill>
                <a:latin typeface="Lora" panose="02000503000000020004" pitchFamily="2" charset="0"/>
                <a:cs typeface="Comic Sans MS"/>
              </a:rPr>
              <a:t>8 </a:t>
            </a:r>
            <a:r>
              <a:rPr lang="en-US" sz="1600" b="1" smtClean="0">
                <a:solidFill>
                  <a:srgbClr val="008040"/>
                </a:solidFill>
                <a:latin typeface="Lora" panose="02000503000000020004" pitchFamily="2" charset="0"/>
                <a:cs typeface="Comic Sans MS"/>
              </a:rPr>
              <a:t>PF coils </a:t>
            </a:r>
            <a:endParaRPr lang="en-US" sz="1600" b="1" dirty="0" smtClean="0">
              <a:solidFill>
                <a:srgbClr val="008040"/>
              </a:solidFill>
              <a:latin typeface="Lora" panose="02000503000000020004" pitchFamily="2" charset="0"/>
              <a:cs typeface="Comic Sans MS"/>
            </a:endParaRPr>
          </a:p>
          <a:p>
            <a:pPr algn="ctr"/>
            <a:r>
              <a:rPr lang="en-US" sz="1600" b="1" smtClean="0">
                <a:solidFill>
                  <a:srgbClr val="008040"/>
                </a:solidFill>
                <a:latin typeface="Lora" panose="02000503000000020004" pitchFamily="2" charset="0"/>
                <a:cs typeface="Comic Sans MS"/>
              </a:rPr>
              <a:t>Group-B </a:t>
            </a:r>
            <a:r>
              <a:rPr lang="en-US" sz="1600" b="1" dirty="0" smtClean="0">
                <a:solidFill>
                  <a:srgbClr val="008040"/>
                </a:solidFill>
                <a:latin typeface="Lora" panose="02000503000000020004" pitchFamily="2" charset="0"/>
                <a:cs typeface="Comic Sans MS"/>
              </a:rPr>
              <a:t>shaping coils</a:t>
            </a:r>
            <a:endParaRPr lang="en-US" sz="1600" b="1" dirty="0">
              <a:solidFill>
                <a:srgbClr val="008040"/>
              </a:solidFill>
              <a:latin typeface="Lora" panose="02000503000000020004" pitchFamily="2" charset="0"/>
              <a:cs typeface="Comic Sans MS"/>
            </a:endParaRPr>
          </a:p>
        </p:txBody>
      </p:sp>
      <p:sp>
        <p:nvSpPr>
          <p:cNvPr id="10" name="TextBox 8"/>
          <p:cNvSpPr txBox="1">
            <a:spLocks noChangeArrowheads="1"/>
          </p:cNvSpPr>
          <p:nvPr/>
        </p:nvSpPr>
        <p:spPr bwMode="auto">
          <a:xfrm>
            <a:off x="4965374" y="990600"/>
            <a:ext cx="2883225" cy="584775"/>
          </a:xfrm>
          <a:prstGeom prst="rect">
            <a:avLst/>
          </a:prstGeom>
          <a:noFill/>
          <a:ln w="9525">
            <a:noFill/>
            <a:miter lim="800000"/>
            <a:headEnd/>
            <a:tailEnd/>
          </a:ln>
        </p:spPr>
        <p:txBody>
          <a:bodyPr wrap="none">
            <a:prstTxWarp prst="textNoShape">
              <a:avLst/>
            </a:prstTxWarp>
            <a:spAutoFit/>
          </a:bodyPr>
          <a:lstStyle/>
          <a:p>
            <a:r>
              <a:rPr lang="en-US" sz="1600" b="1" dirty="0" smtClean="0">
                <a:solidFill>
                  <a:srgbClr val="EB00D9"/>
                </a:solidFill>
                <a:latin typeface="Lora" panose="02000503000000020004" pitchFamily="2" charset="0"/>
                <a:cs typeface="Comic Sans MS"/>
              </a:rPr>
              <a:t>Phase-2</a:t>
            </a:r>
            <a:r>
              <a:rPr lang="en-US" sz="1600" dirty="0">
                <a:solidFill>
                  <a:srgbClr val="EB00D9"/>
                </a:solidFill>
                <a:latin typeface="Lora" panose="02000503000000020004" pitchFamily="2" charset="0"/>
                <a:cs typeface="Comic Sans MS"/>
              </a:rPr>
              <a:t>: </a:t>
            </a:r>
            <a:r>
              <a:rPr lang="en-US" sz="1600" b="1" dirty="0">
                <a:solidFill>
                  <a:srgbClr val="008040"/>
                </a:solidFill>
                <a:latin typeface="Lora" panose="02000503000000020004" pitchFamily="2" charset="0"/>
                <a:cs typeface="Comic Sans MS"/>
              </a:rPr>
              <a:t>8 PF </a:t>
            </a:r>
            <a:r>
              <a:rPr lang="en-US" sz="1600" b="1" dirty="0" smtClean="0">
                <a:solidFill>
                  <a:srgbClr val="008040"/>
                </a:solidFill>
                <a:latin typeface="Lora" panose="02000503000000020004" pitchFamily="2" charset="0"/>
                <a:cs typeface="Comic Sans MS"/>
              </a:rPr>
              <a:t>coils</a:t>
            </a:r>
            <a:r>
              <a:rPr lang="en-US" sz="1600" b="1" dirty="0">
                <a:solidFill>
                  <a:srgbClr val="008040"/>
                </a:solidFill>
                <a:latin typeface="Lora" panose="02000503000000020004" pitchFamily="2" charset="0"/>
                <a:cs typeface="Comic Sans MS"/>
              </a:rPr>
              <a:t> </a:t>
            </a:r>
            <a:r>
              <a:rPr lang="en-US" sz="1600" b="1" dirty="0" smtClean="0">
                <a:latin typeface="Lora" panose="02000503000000020004" pitchFamily="2" charset="0"/>
                <a:cs typeface="Comic Sans MS"/>
              </a:rPr>
              <a:t>+</a:t>
            </a:r>
            <a:r>
              <a:rPr lang="en-US" sz="1600" b="1" dirty="0" smtClean="0">
                <a:solidFill>
                  <a:srgbClr val="FF0000"/>
                </a:solidFill>
                <a:latin typeface="Lora" panose="02000503000000020004" pitchFamily="2" charset="0"/>
                <a:cs typeface="Comic Sans MS"/>
              </a:rPr>
              <a:t> </a:t>
            </a:r>
            <a:r>
              <a:rPr lang="en-US" sz="1600" b="1" dirty="0">
                <a:solidFill>
                  <a:srgbClr val="FF0000"/>
                </a:solidFill>
                <a:latin typeface="Lora" panose="02000503000000020004" pitchFamily="2" charset="0"/>
                <a:cs typeface="Comic Sans MS"/>
              </a:rPr>
              <a:t>10 PF </a:t>
            </a:r>
            <a:endParaRPr lang="en-US" sz="1600" b="1" dirty="0" smtClean="0">
              <a:solidFill>
                <a:srgbClr val="FF0000"/>
              </a:solidFill>
              <a:latin typeface="Lora" panose="02000503000000020004" pitchFamily="2" charset="0"/>
              <a:cs typeface="Comic Sans MS"/>
            </a:endParaRPr>
          </a:p>
          <a:p>
            <a:r>
              <a:rPr lang="en-US" sz="1600" b="1" smtClean="0">
                <a:solidFill>
                  <a:srgbClr val="FF0000"/>
                </a:solidFill>
                <a:latin typeface="Lora" panose="02000503000000020004" pitchFamily="2" charset="0"/>
                <a:cs typeface="Comic Sans MS"/>
              </a:rPr>
              <a:t>Group-A </a:t>
            </a:r>
            <a:r>
              <a:rPr lang="en-US" sz="1600" b="1" dirty="0" smtClean="0">
                <a:solidFill>
                  <a:srgbClr val="FF0000"/>
                </a:solidFill>
                <a:latin typeface="Lora" panose="02000503000000020004" pitchFamily="2" charset="0"/>
                <a:cs typeface="Comic Sans MS"/>
              </a:rPr>
              <a:t>compressing </a:t>
            </a:r>
            <a:r>
              <a:rPr lang="en-US" sz="1600" b="1" dirty="0">
                <a:solidFill>
                  <a:srgbClr val="FF0000"/>
                </a:solidFill>
                <a:latin typeface="Lora" panose="02000503000000020004" pitchFamily="2" charset="0"/>
                <a:cs typeface="Comic Sans MS"/>
              </a:rPr>
              <a:t>coils</a:t>
            </a:r>
          </a:p>
        </p:txBody>
      </p:sp>
      <p:sp>
        <p:nvSpPr>
          <p:cNvPr id="11" name="Rectangle 10"/>
          <p:cNvSpPr/>
          <p:nvPr/>
        </p:nvSpPr>
        <p:spPr>
          <a:xfrm>
            <a:off x="7772399" y="2537413"/>
            <a:ext cx="1183914" cy="523220"/>
          </a:xfrm>
          <a:prstGeom prst="rect">
            <a:avLst/>
          </a:prstGeom>
        </p:spPr>
        <p:txBody>
          <a:bodyPr wrap="none">
            <a:spAutoFit/>
          </a:bodyPr>
          <a:lstStyle/>
          <a:p>
            <a:r>
              <a:rPr lang="en-US" sz="1400" b="1" smtClean="0">
                <a:solidFill>
                  <a:srgbClr val="06FFFF"/>
                </a:solidFill>
                <a:effectLst>
                  <a:outerShdw blurRad="50800" dist="38100" dir="2700000">
                    <a:srgbClr val="000000"/>
                  </a:outerShdw>
                </a:effectLst>
                <a:latin typeface="Lora" panose="02000503000000020004" pitchFamily="2" charset="0"/>
                <a:cs typeface="Calibri"/>
              </a:rPr>
              <a:t>Gas-puffed </a:t>
            </a:r>
          </a:p>
          <a:p>
            <a:r>
              <a:rPr lang="en-US" sz="1400" b="1" smtClean="0">
                <a:solidFill>
                  <a:srgbClr val="06FFFF"/>
                </a:solidFill>
                <a:effectLst>
                  <a:outerShdw blurRad="50800" dist="38100" dir="2700000">
                    <a:srgbClr val="000000"/>
                  </a:outerShdw>
                </a:effectLst>
                <a:latin typeface="Lora" panose="02000503000000020004" pitchFamily="2" charset="0"/>
                <a:cs typeface="Calibri"/>
              </a:rPr>
              <a:t>anode</a:t>
            </a:r>
            <a:endParaRPr lang="en-US" sz="1400"/>
          </a:p>
        </p:txBody>
      </p:sp>
      <p:sp>
        <p:nvSpPr>
          <p:cNvPr id="12" name="Rectangle 11"/>
          <p:cNvSpPr/>
          <p:nvPr/>
        </p:nvSpPr>
        <p:spPr>
          <a:xfrm>
            <a:off x="7620001" y="4495800"/>
            <a:ext cx="1524000" cy="523220"/>
          </a:xfrm>
          <a:prstGeom prst="rect">
            <a:avLst/>
          </a:prstGeom>
        </p:spPr>
        <p:txBody>
          <a:bodyPr wrap="square">
            <a:spAutoFit/>
          </a:bodyPr>
          <a:lstStyle/>
          <a:p>
            <a:pPr algn="r"/>
            <a:r>
              <a:rPr lang="en-US" sz="1400" b="1" smtClean="0">
                <a:solidFill>
                  <a:srgbClr val="505256"/>
                </a:solidFill>
                <a:effectLst>
                  <a:outerShdw blurRad="50800" dist="38100" dir="2700000">
                    <a:srgbClr val="FA7124"/>
                  </a:outerShdw>
                </a:effectLst>
                <a:latin typeface="Lora" panose="02000503000000020004" pitchFamily="2" charset="0"/>
                <a:cs typeface="Hei"/>
              </a:rPr>
              <a:t>2900ºC</a:t>
            </a:r>
          </a:p>
          <a:p>
            <a:pPr algn="r"/>
            <a:r>
              <a:rPr lang="en-US" sz="1400" b="1" smtClean="0">
                <a:solidFill>
                  <a:srgbClr val="505256"/>
                </a:solidFill>
                <a:effectLst>
                  <a:outerShdw blurRad="50800" dist="38100" dir="2700000">
                    <a:srgbClr val="FA7124"/>
                  </a:outerShdw>
                </a:effectLst>
                <a:latin typeface="Lora" panose="02000503000000020004" pitchFamily="2" charset="0"/>
                <a:cs typeface="Hei"/>
              </a:rPr>
              <a:t>heated cathode </a:t>
            </a:r>
            <a:endParaRPr lang="en-US" sz="1400"/>
          </a:p>
        </p:txBody>
      </p:sp>
    </p:spTree>
    <p:extLst>
      <p:ext uri="{BB962C8B-B14F-4D97-AF65-F5344CB8AC3E}">
        <p14:creationId xmlns:p14="http://schemas.microsoft.com/office/powerpoint/2010/main" val="4001919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43689" y="615809"/>
            <a:ext cx="4350619" cy="3653780"/>
          </a:xfrm>
          <a:prstGeom prst="rect">
            <a:avLst/>
          </a:prstGeom>
        </p:spPr>
      </p:pic>
      <p:pic>
        <p:nvPicPr>
          <p:cNvPr id="3" name="Picture 2"/>
          <p:cNvPicPr>
            <a:picLocks noChangeAspect="1"/>
          </p:cNvPicPr>
          <p:nvPr/>
        </p:nvPicPr>
        <p:blipFill>
          <a:blip r:embed="rId3"/>
          <a:stretch>
            <a:fillRect/>
          </a:stretch>
        </p:blipFill>
        <p:spPr>
          <a:xfrm>
            <a:off x="3140980" y="4813580"/>
            <a:ext cx="3180101" cy="1873209"/>
          </a:xfrm>
          <a:prstGeom prst="rect">
            <a:avLst/>
          </a:prstGeom>
        </p:spPr>
      </p:pic>
      <p:sp>
        <p:nvSpPr>
          <p:cNvPr id="4" name="TextBox 3"/>
          <p:cNvSpPr txBox="1"/>
          <p:nvPr/>
        </p:nvSpPr>
        <p:spPr>
          <a:xfrm>
            <a:off x="2819400" y="4466335"/>
            <a:ext cx="3623108" cy="369332"/>
          </a:xfrm>
          <a:prstGeom prst="rect">
            <a:avLst/>
          </a:prstGeom>
          <a:noFill/>
        </p:spPr>
        <p:txBody>
          <a:bodyPr wrap="none" rtlCol="0">
            <a:spAutoFit/>
          </a:bodyPr>
          <a:lstStyle/>
          <a:p>
            <a:r>
              <a:rPr lang="en-US" b="1" dirty="0" smtClean="0">
                <a:solidFill>
                  <a:srgbClr val="505256"/>
                </a:solidFill>
                <a:effectLst>
                  <a:outerShdw blurRad="50800" dist="38100" dir="2700000">
                    <a:srgbClr val="FA7124"/>
                  </a:outerShdw>
                </a:effectLst>
                <a:latin typeface="Lora" panose="02000503000000020004" pitchFamily="2" charset="0"/>
                <a:cs typeface="Hei"/>
              </a:rPr>
              <a:t>Down</a:t>
            </a:r>
            <a:r>
              <a:rPr lang="en-US" b="1" dirty="0">
                <a:solidFill>
                  <a:srgbClr val="505256"/>
                </a:solidFill>
                <a:effectLst>
                  <a:outerShdw blurRad="50800" dist="38100" dir="2700000">
                    <a:srgbClr val="FA7124"/>
                  </a:outerShdw>
                </a:effectLst>
                <a:latin typeface="Lora" panose="02000503000000020004" pitchFamily="2" charset="0"/>
                <a:cs typeface="Hei"/>
              </a:rPr>
              <a:t>: 3000º K heated cathode </a:t>
            </a:r>
          </a:p>
        </p:txBody>
      </p:sp>
      <p:sp>
        <p:nvSpPr>
          <p:cNvPr id="5" name="TextBox 4"/>
          <p:cNvSpPr txBox="1"/>
          <p:nvPr/>
        </p:nvSpPr>
        <p:spPr>
          <a:xfrm>
            <a:off x="3031483" y="4769106"/>
            <a:ext cx="3311684" cy="523220"/>
          </a:xfrm>
          <a:prstGeom prst="rect">
            <a:avLst/>
          </a:prstGeom>
          <a:noFill/>
        </p:spPr>
        <p:txBody>
          <a:bodyPr wrap="square" rtlCol="0">
            <a:spAutoFit/>
          </a:bodyPr>
          <a:lstStyle/>
          <a:p>
            <a:pPr algn="ctr"/>
            <a:r>
              <a:rPr lang="en-US" sz="1400" b="1" dirty="0" smtClean="0">
                <a:solidFill>
                  <a:srgbClr val="FFFFFF"/>
                </a:solidFill>
                <a:effectLst>
                  <a:outerShdw blurRad="38100" dist="63500" dir="2700000">
                    <a:srgbClr val="FA7124"/>
                  </a:outerShdw>
                </a:effectLst>
                <a:latin typeface="Lora" panose="02000503000000020004" pitchFamily="2" charset="0"/>
                <a:cs typeface="Calibri"/>
              </a:rPr>
              <a:t>Phase-1 (present) cathode</a:t>
            </a:r>
            <a:endParaRPr lang="en-US" sz="1400" b="1" dirty="0">
              <a:solidFill>
                <a:srgbClr val="FFFFFF"/>
              </a:solidFill>
              <a:effectLst>
                <a:outerShdw blurRad="38100" dist="63500" dir="2700000">
                  <a:srgbClr val="FA7124"/>
                </a:outerShdw>
              </a:effectLst>
              <a:latin typeface="Lora" panose="02000503000000020004" pitchFamily="2" charset="0"/>
              <a:cs typeface="Calibri"/>
            </a:endParaRPr>
          </a:p>
          <a:p>
            <a:pPr algn="ctr"/>
            <a:r>
              <a:rPr lang="en-US" sz="1400" b="1" dirty="0" smtClean="0">
                <a:solidFill>
                  <a:srgbClr val="FFFFFF"/>
                </a:solidFill>
                <a:effectLst>
                  <a:outerShdw blurRad="38100" dist="63500" dir="2700000">
                    <a:srgbClr val="FA7124"/>
                  </a:outerShdw>
                </a:effectLst>
                <a:latin typeface="Lora" panose="02000503000000020004" pitchFamily="2" charset="0"/>
                <a:cs typeface="Calibri"/>
              </a:rPr>
              <a:t>(54  = 18 </a:t>
            </a:r>
            <a:r>
              <a:rPr lang="en-US" sz="1400" b="1" dirty="0">
                <a:solidFill>
                  <a:srgbClr val="FFFFFF"/>
                </a:solidFill>
                <a:effectLst>
                  <a:outerShdw blurRad="38100" dist="63500" dir="2700000">
                    <a:srgbClr val="FA7124"/>
                  </a:outerShdw>
                </a:effectLst>
                <a:latin typeface="Lora" panose="02000503000000020004" pitchFamily="2" charset="0"/>
                <a:cs typeface="Calibri"/>
              </a:rPr>
              <a:t>x 3 </a:t>
            </a:r>
            <a:r>
              <a:rPr lang="en-US" sz="1400" b="1" dirty="0" smtClean="0">
                <a:solidFill>
                  <a:srgbClr val="FFFFFF"/>
                </a:solidFill>
                <a:effectLst>
                  <a:outerShdw blurRad="38100" dist="63500" dir="2700000">
                    <a:srgbClr val="FA7124"/>
                  </a:outerShdw>
                </a:effectLst>
                <a:latin typeface="Lora" panose="02000503000000020004" pitchFamily="2" charset="0"/>
                <a:cs typeface="Calibri"/>
              </a:rPr>
              <a:t> W emitters</a:t>
            </a:r>
            <a:r>
              <a:rPr lang="en-US" sz="1400" b="1" dirty="0">
                <a:solidFill>
                  <a:srgbClr val="FFFFFF"/>
                </a:solidFill>
                <a:effectLst>
                  <a:outerShdw blurRad="38100" dist="63500" dir="2700000">
                    <a:srgbClr val="FA7124"/>
                  </a:outerShdw>
                </a:effectLst>
                <a:latin typeface="Lora" panose="02000503000000020004" pitchFamily="2" charset="0"/>
                <a:cs typeface="Calibri"/>
              </a:rPr>
              <a:t>): aim 10 kA</a:t>
            </a:r>
          </a:p>
        </p:txBody>
      </p:sp>
      <p:sp>
        <p:nvSpPr>
          <p:cNvPr id="6" name="TextBox 5"/>
          <p:cNvSpPr txBox="1"/>
          <p:nvPr/>
        </p:nvSpPr>
        <p:spPr>
          <a:xfrm>
            <a:off x="3080215" y="6152915"/>
            <a:ext cx="3311684" cy="523220"/>
          </a:xfrm>
          <a:prstGeom prst="rect">
            <a:avLst/>
          </a:prstGeom>
          <a:noFill/>
        </p:spPr>
        <p:txBody>
          <a:bodyPr wrap="square" rtlCol="0">
            <a:spAutoFit/>
          </a:bodyPr>
          <a:lstStyle/>
          <a:p>
            <a:pPr algn="ctr"/>
            <a:r>
              <a:rPr lang="en-US" sz="1400" dirty="0" smtClean="0">
                <a:solidFill>
                  <a:srgbClr val="FFFFFF"/>
                </a:solidFill>
                <a:effectLst>
                  <a:outerShdw blurRad="50800" dist="63500" dir="2700000">
                    <a:srgbClr val="FA7124">
                      <a:alpha val="98000"/>
                    </a:srgbClr>
                  </a:outerShdw>
                </a:effectLst>
                <a:latin typeface="Lora" panose="02000503000000020004" pitchFamily="2" charset="0"/>
                <a:cs typeface="Hei"/>
              </a:rPr>
              <a:t>Phase-2 cathode</a:t>
            </a:r>
            <a:r>
              <a:rPr lang="en-US" sz="1400" dirty="0">
                <a:solidFill>
                  <a:srgbClr val="FFFFFF"/>
                </a:solidFill>
                <a:effectLst>
                  <a:outerShdw blurRad="50800" dist="63500" dir="2700000">
                    <a:srgbClr val="FA7124">
                      <a:alpha val="98000"/>
                    </a:srgbClr>
                  </a:outerShdw>
                </a:effectLst>
                <a:latin typeface="Lora" panose="02000503000000020004" pitchFamily="2" charset="0"/>
                <a:cs typeface="Hei"/>
              </a:rPr>
              <a:t>, 6 x </a:t>
            </a:r>
            <a:r>
              <a:rPr lang="en-US" sz="1400" dirty="0" smtClean="0">
                <a:solidFill>
                  <a:srgbClr val="FFFFFF"/>
                </a:solidFill>
                <a:effectLst>
                  <a:outerShdw blurRad="50800" dist="63500" dir="2700000">
                    <a:srgbClr val="FA7124">
                      <a:alpha val="98000"/>
                    </a:srgbClr>
                  </a:outerShdw>
                </a:effectLst>
                <a:latin typeface="Lora" panose="02000503000000020004" pitchFamily="2" charset="0"/>
                <a:cs typeface="Hei"/>
              </a:rPr>
              <a:t>Phase-1</a:t>
            </a:r>
            <a:endParaRPr lang="en-US" sz="1400" dirty="0">
              <a:solidFill>
                <a:srgbClr val="FFFFFF"/>
              </a:solidFill>
              <a:effectLst>
                <a:outerShdw blurRad="50800" dist="63500" dir="2700000">
                  <a:srgbClr val="FA7124">
                    <a:alpha val="98000"/>
                  </a:srgbClr>
                </a:outerShdw>
              </a:effectLst>
              <a:latin typeface="Lora" panose="02000503000000020004" pitchFamily="2" charset="0"/>
              <a:cs typeface="Hei"/>
            </a:endParaRPr>
          </a:p>
          <a:p>
            <a:pPr algn="ctr"/>
            <a:r>
              <a:rPr lang="en-US" sz="1400" dirty="0" smtClean="0">
                <a:solidFill>
                  <a:srgbClr val="FFFFFF"/>
                </a:solidFill>
                <a:effectLst>
                  <a:outerShdw blurRad="50800" dist="63500" dir="2700000">
                    <a:srgbClr val="FA7124">
                      <a:alpha val="98000"/>
                    </a:srgbClr>
                  </a:outerShdw>
                </a:effectLst>
                <a:latin typeface="Lora" panose="02000503000000020004" pitchFamily="2" charset="0"/>
                <a:cs typeface="Hei"/>
              </a:rPr>
              <a:t>(324 = 108 </a:t>
            </a:r>
            <a:r>
              <a:rPr lang="en-US" sz="1400" dirty="0">
                <a:solidFill>
                  <a:srgbClr val="FFFFFF"/>
                </a:solidFill>
                <a:effectLst>
                  <a:outerShdw blurRad="50800" dist="63500" dir="2700000">
                    <a:srgbClr val="FA7124">
                      <a:alpha val="98000"/>
                    </a:srgbClr>
                  </a:outerShdw>
                </a:effectLst>
                <a:latin typeface="Lora" panose="02000503000000020004" pitchFamily="2" charset="0"/>
                <a:cs typeface="Hei"/>
              </a:rPr>
              <a:t>x 3 </a:t>
            </a:r>
            <a:r>
              <a:rPr lang="en-US" sz="1400" dirty="0" smtClean="0">
                <a:solidFill>
                  <a:srgbClr val="FFFFFF"/>
                </a:solidFill>
                <a:effectLst>
                  <a:outerShdw blurRad="50800" dist="63500" dir="2700000">
                    <a:srgbClr val="FA7124">
                      <a:alpha val="98000"/>
                    </a:srgbClr>
                  </a:outerShdw>
                </a:effectLst>
                <a:latin typeface="Lora" panose="02000503000000020004" pitchFamily="2" charset="0"/>
                <a:cs typeface="Hei"/>
              </a:rPr>
              <a:t>W emitters</a:t>
            </a:r>
            <a:r>
              <a:rPr lang="en-US" sz="1400" dirty="0">
                <a:solidFill>
                  <a:srgbClr val="FFFFFF"/>
                </a:solidFill>
                <a:effectLst>
                  <a:outerShdw blurRad="50800" dist="63500" dir="2700000">
                    <a:srgbClr val="FA7124">
                      <a:alpha val="98000"/>
                    </a:srgbClr>
                  </a:outerShdw>
                </a:effectLst>
                <a:latin typeface="Lora" panose="02000503000000020004" pitchFamily="2" charset="0"/>
                <a:cs typeface="Hei"/>
              </a:rPr>
              <a:t>): aim 60 kA</a:t>
            </a:r>
          </a:p>
        </p:txBody>
      </p:sp>
      <p:sp>
        <p:nvSpPr>
          <p:cNvPr id="7" name="Lightning Bolt 6"/>
          <p:cNvSpPr/>
          <p:nvPr/>
        </p:nvSpPr>
        <p:spPr>
          <a:xfrm rot="1179371">
            <a:off x="4250038" y="2750582"/>
            <a:ext cx="1325789" cy="2636385"/>
          </a:xfrm>
          <a:prstGeom prst="lightningBolt">
            <a:avLst/>
          </a:prstGeom>
          <a:solidFill>
            <a:srgbClr val="3366FF">
              <a:alpha val="34000"/>
            </a:srgbClr>
          </a:solidFill>
          <a:ln>
            <a:solidFill>
              <a:schemeClr val="accent1">
                <a:shade val="95000"/>
                <a:satMod val="10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3169613" y="609600"/>
            <a:ext cx="3308726" cy="369332"/>
          </a:xfrm>
          <a:prstGeom prst="rect">
            <a:avLst/>
          </a:prstGeom>
          <a:noFill/>
        </p:spPr>
        <p:txBody>
          <a:bodyPr wrap="none" rtlCol="0">
            <a:spAutoFit/>
          </a:bodyPr>
          <a:lstStyle/>
          <a:p>
            <a:pPr algn="ctr"/>
            <a:r>
              <a:rPr lang="en-US" b="1" dirty="0" smtClean="0">
                <a:solidFill>
                  <a:srgbClr val="06FFFF"/>
                </a:solidFill>
                <a:effectLst>
                  <a:outerShdw blurRad="50800" dist="38100" dir="2700000">
                    <a:srgbClr val="000000"/>
                  </a:outerShdw>
                </a:effectLst>
                <a:latin typeface="Lora" panose="02000503000000020004" pitchFamily="2" charset="0"/>
                <a:cs typeface="Calibri"/>
              </a:rPr>
              <a:t>Up</a:t>
            </a:r>
            <a:r>
              <a:rPr lang="en-US" b="1" dirty="0">
                <a:solidFill>
                  <a:srgbClr val="06FFFF"/>
                </a:solidFill>
                <a:effectLst>
                  <a:outerShdw blurRad="50800" dist="38100" dir="2700000">
                    <a:srgbClr val="000000"/>
                  </a:outerShdw>
                </a:effectLst>
                <a:latin typeface="Lora" panose="02000503000000020004" pitchFamily="2" charset="0"/>
                <a:cs typeface="Calibri"/>
              </a:rPr>
              <a:t>: hollow gas-puffed anode</a:t>
            </a:r>
          </a:p>
        </p:txBody>
      </p:sp>
      <p:pic>
        <p:nvPicPr>
          <p:cNvPr id="9" name="Picture 8"/>
          <p:cNvPicPr>
            <a:picLocks noChangeAspect="1"/>
          </p:cNvPicPr>
          <p:nvPr/>
        </p:nvPicPr>
        <p:blipFill>
          <a:blip r:embed="rId4"/>
          <a:stretch>
            <a:fillRect/>
          </a:stretch>
        </p:blipFill>
        <p:spPr>
          <a:xfrm>
            <a:off x="734527" y="5044965"/>
            <a:ext cx="2392342" cy="1736835"/>
          </a:xfrm>
          <a:prstGeom prst="rect">
            <a:avLst/>
          </a:prstGeom>
        </p:spPr>
      </p:pic>
      <p:pic>
        <p:nvPicPr>
          <p:cNvPr id="10" name="Picture 9"/>
          <p:cNvPicPr>
            <a:picLocks noChangeAspect="1"/>
          </p:cNvPicPr>
          <p:nvPr/>
        </p:nvPicPr>
        <p:blipFill>
          <a:blip r:embed="rId5"/>
          <a:stretch>
            <a:fillRect/>
          </a:stretch>
        </p:blipFill>
        <p:spPr>
          <a:xfrm>
            <a:off x="609600" y="962558"/>
            <a:ext cx="2392342" cy="1866752"/>
          </a:xfrm>
          <a:prstGeom prst="rect">
            <a:avLst/>
          </a:prstGeom>
        </p:spPr>
      </p:pic>
      <p:sp>
        <p:nvSpPr>
          <p:cNvPr id="11" name="Rectangle 10"/>
          <p:cNvSpPr/>
          <p:nvPr/>
        </p:nvSpPr>
        <p:spPr>
          <a:xfrm>
            <a:off x="172706" y="45854"/>
            <a:ext cx="4968540" cy="523220"/>
          </a:xfrm>
          <a:prstGeom prst="rect">
            <a:avLst/>
          </a:prstGeom>
        </p:spPr>
        <p:txBody>
          <a:bodyPr wrap="none">
            <a:spAutoFit/>
          </a:bodyPr>
          <a:lstStyle/>
          <a:p>
            <a:r>
              <a:rPr lang="en-US" sz="2800" b="1" dirty="0" smtClean="0">
                <a:solidFill>
                  <a:srgbClr val="FF0000"/>
                </a:solidFill>
                <a:effectLst>
                  <a:outerShdw blurRad="50800" dist="38100" dir="2700000" algn="tl" rotWithShape="0">
                    <a:srgbClr val="000000">
                      <a:alpha val="43000"/>
                    </a:srgbClr>
                  </a:outerShdw>
                </a:effectLst>
                <a:latin typeface="Lora" panose="02000503000000020004" pitchFamily="2" charset="0"/>
              </a:rPr>
              <a:t>PROTO-SPHERA Electrodes</a:t>
            </a:r>
            <a:endParaRPr lang="en-US" sz="2800" b="1" dirty="0">
              <a:solidFill>
                <a:srgbClr val="FF0000"/>
              </a:solidFill>
              <a:effectLst>
                <a:outerShdw blurRad="50800" dist="38100" dir="2700000" algn="tl" rotWithShape="0">
                  <a:srgbClr val="000000">
                    <a:alpha val="43000"/>
                  </a:srgbClr>
                </a:outerShdw>
              </a:effectLst>
              <a:latin typeface="Lora" panose="02000503000000020004" pitchFamily="2" charset="0"/>
            </a:endParaRPr>
          </a:p>
        </p:txBody>
      </p:sp>
      <p:pic>
        <p:nvPicPr>
          <p:cNvPr id="14" name="Picture 13" descr="Caduceus.pct"/>
          <p:cNvPicPr>
            <a:picLocks noChangeAspect="1"/>
          </p:cNvPicPr>
          <p:nvPr/>
        </p:nvPicPr>
        <p:blipFill>
          <a:blip r:embed="rId6"/>
          <a:stretch>
            <a:fillRect/>
          </a:stretch>
        </p:blipFill>
        <p:spPr>
          <a:xfrm>
            <a:off x="6324600" y="5121165"/>
            <a:ext cx="1949736" cy="1736835"/>
          </a:xfrm>
          <a:prstGeom prst="rect">
            <a:avLst/>
          </a:prstGeom>
        </p:spPr>
      </p:pic>
      <p:pic>
        <p:nvPicPr>
          <p:cNvPr id="15" name="Picture 14" descr="App.jpg"/>
          <p:cNvPicPr/>
          <p:nvPr/>
        </p:nvPicPr>
        <p:blipFill>
          <a:blip r:embed="rId7"/>
          <a:stretch>
            <a:fillRect/>
          </a:stretch>
        </p:blipFill>
        <p:spPr>
          <a:xfrm>
            <a:off x="6324600" y="3810000"/>
            <a:ext cx="1429906" cy="1318518"/>
          </a:xfrm>
          <a:prstGeom prst="rect">
            <a:avLst/>
          </a:prstGeom>
        </p:spPr>
      </p:pic>
    </p:spTree>
    <p:extLst>
      <p:ext uri="{BB962C8B-B14F-4D97-AF65-F5344CB8AC3E}">
        <p14:creationId xmlns:p14="http://schemas.microsoft.com/office/powerpoint/2010/main" val="4868261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13183</TotalTime>
  <Words>2864</Words>
  <Application>Microsoft Macintosh PowerPoint</Application>
  <PresentationFormat>On-screen Show (4:3)</PresentationFormat>
  <Paragraphs>524</Paragraphs>
  <Slides>37</Slides>
  <Notes>1</Notes>
  <HiddenSlides>0</HiddenSlides>
  <MMClips>20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54" baseType="lpstr">
      <vt:lpstr>Arial</vt:lpstr>
      <vt:lpstr>Calibri</vt:lpstr>
      <vt:lpstr>Cambria Math</vt:lpstr>
      <vt:lpstr>Comic Sans MS</vt:lpstr>
      <vt:lpstr>Hei</vt:lpstr>
      <vt:lpstr>Lora</vt:lpstr>
      <vt:lpstr>ＭＳ Ｐゴシック</vt:lpstr>
      <vt:lpstr>ＭＳ ゴシック</vt:lpstr>
      <vt:lpstr>Symbol</vt:lpstr>
      <vt:lpstr>Times New Roman</vt:lpstr>
      <vt:lpstr>Times New Roman Italic</vt:lpstr>
      <vt:lpstr>Webdings</vt:lpstr>
      <vt:lpstr>Wingdings</vt:lpstr>
      <vt:lpstr>华文楷体</vt:lpstr>
      <vt:lpstr>华文细黑</vt:lpstr>
      <vt:lpstr>Office Theme</vt:lpstr>
      <vt:lpstr>Equation</vt:lpstr>
      <vt:lpstr>PowerPoint Presentation</vt:lpstr>
      <vt:lpstr>PowerPoint Presentation</vt:lpstr>
      <vt:lpstr>wind the magnetic field in the poloidal direction          to contrast particle drifts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15.0037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Franco Alladio</dc:creator>
  <cp:lastModifiedBy>Microsoft Office User</cp:lastModifiedBy>
  <cp:revision>227</cp:revision>
  <dcterms:created xsi:type="dcterms:W3CDTF">2018-07-19T09:06:09Z</dcterms:created>
  <dcterms:modified xsi:type="dcterms:W3CDTF">2024-10-14T12:01:13Z</dcterms:modified>
</cp:coreProperties>
</file>