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rels" ContentType="application/vnd.openxmlformats-package.relationships+xml"/>
  <Override PartName="/ppt/slides/slide14.xml" ContentType="application/vnd.openxmlformats-officedocument.presentationml.slide+xml"/>
  <Override PartName="/ppt/embeddings/oleObject8.bin" ContentType="application/vnd.openxmlformats-officedocument.oleObject"/>
  <Override PartName="/ppt/embeddings/oleObject1.bin" ContentType="application/vnd.openxmlformats-officedocument.oleObject"/>
  <Default Extension="xml" ContentType="application/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docProps/custom.xml" ContentType="application/vnd.openxmlformats-officedocument.custom-properties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embeddings/oleObject7.bin" ContentType="application/vnd.openxmlformats-officedocument.oleObject"/>
  <Override PartName="/docProps/core.xml" ContentType="application/vnd.openxmlformats-package.core-properties+xml"/>
  <Override PartName="/ppt/slides/slide27.xml" ContentType="application/vnd.openxmlformats-officedocument.presentationml.slide+xml"/>
  <Default Extension="vml" ContentType="application/vnd.openxmlformats-officedocument.vmlDrawing"/>
  <Override PartName="/ppt/slides/slide20.xml" ContentType="application/vnd.openxmlformats-officedocument.presentationml.slide+xml"/>
  <Override PartName="/ppt/slides/slide36.xml" ContentType="application/vnd.openxmlformats-officedocument.presentationml.slide+xml"/>
  <Default Extension="emf" ContentType="image/x-emf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slides/slide12.xml" ContentType="application/vnd.openxmlformats-officedocument.presentationml.slide+xml"/>
  <Override PartName="/ppt/embeddings/oleObject6.bin" ContentType="application/vnd.openxmlformats-officedocument.oleObject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slides/slide35.xml" ContentType="application/vnd.openxmlformats-officedocument.presentationml.slide+xml"/>
  <Override PartName="/ppt/embeddings/oleObject12.bin" ContentType="application/vnd.openxmlformats-officedocument.oleObject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embeddings/oleObject5.bin" ContentType="application/vnd.openxmlformats-officedocument.oleObject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embeddings/oleObject11.bin" ContentType="application/vnd.openxmlformats-officedocument.oleObject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embeddings/oleObject4.bin" ContentType="application/vnd.openxmlformats-officedocument.oleObject"/>
  <Override PartName="/docProps/app.xml" ContentType="application/vnd.openxmlformats-officedocument.extended-properties+xml"/>
  <Override PartName="/ppt/slides/slide41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Default Extension="wmv" ContentType="video/unknown"/>
  <Override PartName="/ppt/embeddings/oleObject10.bin" ContentType="application/vnd.openxmlformats-officedocument.oleObject"/>
  <Override PartName="/ppt/slides/slide1.xml" ContentType="application/vnd.openxmlformats-officedocument.presentationml.slide+xml"/>
  <Override PartName="/ppt/slides/slide33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Default Extension="jpeg" ContentType="image/jpeg"/>
  <Override PartName="/ppt/viewProps.xml" ContentType="application/vnd.openxmlformats-officedocument.presentationml.viewProps+xml"/>
  <Override PartName="/ppt/embeddings/oleObject3.bin" ContentType="application/vnd.openxmlformats-officedocument.oleObject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Default Extension="tiff" ContentType="image/tiff"/>
  <Override PartName="/ppt/embeddings/oleObject9.bin" ContentType="application/vnd.openxmlformats-officedocument.oleObject"/>
  <Override PartName="/ppt/embeddings/oleObject2.bin" ContentType="application/vnd.openxmlformats-officedocument.oleObject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Default Extension="gif" ContentType="video/unknown"/>
  <Override PartName="/ppt/slides/slide6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43"/>
  </p:notesMasterIdLst>
  <p:sldIdLst>
    <p:sldId id="256" r:id="rId2"/>
    <p:sldId id="357" r:id="rId3"/>
    <p:sldId id="362" r:id="rId4"/>
    <p:sldId id="358" r:id="rId5"/>
    <p:sldId id="279" r:id="rId6"/>
    <p:sldId id="266" r:id="rId7"/>
    <p:sldId id="278" r:id="rId8"/>
    <p:sldId id="277" r:id="rId9"/>
    <p:sldId id="261" r:id="rId10"/>
    <p:sldId id="373" r:id="rId11"/>
    <p:sldId id="374" r:id="rId12"/>
    <p:sldId id="376" r:id="rId13"/>
    <p:sldId id="377" r:id="rId14"/>
    <p:sldId id="378" r:id="rId15"/>
    <p:sldId id="379" r:id="rId16"/>
    <p:sldId id="380" r:id="rId17"/>
    <p:sldId id="384" r:id="rId18"/>
    <p:sldId id="287" r:id="rId19"/>
    <p:sldId id="288" r:id="rId20"/>
    <p:sldId id="296" r:id="rId21"/>
    <p:sldId id="297" r:id="rId22"/>
    <p:sldId id="298" r:id="rId23"/>
    <p:sldId id="300" r:id="rId24"/>
    <p:sldId id="303" r:id="rId25"/>
    <p:sldId id="304" r:id="rId26"/>
    <p:sldId id="307" r:id="rId27"/>
    <p:sldId id="387" r:id="rId28"/>
    <p:sldId id="385" r:id="rId29"/>
    <p:sldId id="308" r:id="rId30"/>
    <p:sldId id="321" r:id="rId31"/>
    <p:sldId id="322" r:id="rId32"/>
    <p:sldId id="337" r:id="rId33"/>
    <p:sldId id="324" r:id="rId34"/>
    <p:sldId id="327" r:id="rId35"/>
    <p:sldId id="328" r:id="rId36"/>
    <p:sldId id="386" r:id="rId37"/>
    <p:sldId id="310" r:id="rId38"/>
    <p:sldId id="311" r:id="rId39"/>
    <p:sldId id="319" r:id="rId40"/>
    <p:sldId id="317" r:id="rId41"/>
    <p:sldId id="318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31859C"/>
    <a:srgbClr val="2A71ED"/>
    <a:srgbClr val="668577"/>
    <a:srgbClr val="E217A7"/>
    <a:srgbClr val="B8811D"/>
    <a:srgbClr val="FFFFFF"/>
    <a:srgbClr val="C6D9F1"/>
    <a:srgbClr val="215968"/>
    <a:srgbClr val="05508F"/>
    <a:srgbClr val="00C060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3312" autoAdjust="0"/>
    <p:restoredTop sz="87863" autoAdjust="0"/>
  </p:normalViewPr>
  <p:slideViewPr>
    <p:cSldViewPr snapToGrid="0" snapToObjects="1">
      <p:cViewPr varScale="1">
        <p:scale>
          <a:sx n="156" d="100"/>
          <a:sy n="156" d="100"/>
        </p:scale>
        <p:origin x="-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7" d="100"/>
        <a:sy n="137" d="100"/>
      </p:scale>
      <p:origin x="0" y="361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4" Type="http://schemas.openxmlformats.org/officeDocument/2006/relationships/image" Target="../media/image32.emf"/><Relationship Id="rId5" Type="http://schemas.openxmlformats.org/officeDocument/2006/relationships/image" Target="../media/image33.emf"/><Relationship Id="rId6" Type="http://schemas.openxmlformats.org/officeDocument/2006/relationships/image" Target="../media/image34.emf"/><Relationship Id="rId1" Type="http://schemas.openxmlformats.org/officeDocument/2006/relationships/image" Target="../media/image29.emf"/><Relationship Id="rId2" Type="http://schemas.openxmlformats.org/officeDocument/2006/relationships/image" Target="../media/image3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emf"/><Relationship Id="rId2" Type="http://schemas.openxmlformats.org/officeDocument/2006/relationships/image" Target="../media/image5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F73F8-06B0-ED48-898C-F14301778C77}" type="datetimeFigureOut">
              <a:rPr lang="en-US" smtClean="0"/>
              <a:pPr/>
              <a:t>9/15/17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B7A40-0793-6642-B2A3-86C60070D8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99643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B7A40-0793-6642-B2A3-86C60070D84D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21609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9/15/17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43983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9/15/17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76891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9/15/17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044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9/15/17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07934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9/15/17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6527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9/15/17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9302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9/15/17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91318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9/15/17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26027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9/15/17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37844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9/15/17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91093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9/15/17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05502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3774C-C20C-0444-9651-4583EDCA7350}" type="datetimeFigureOut">
              <a:rPr lang="en-US" smtClean="0"/>
              <a:pPr/>
              <a:t>9/15/17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8889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microsoft.com/office/2007/relationships/media" Target="../media/media1.gif"/><Relationship Id="rId5" Type="http://schemas.openxmlformats.org/officeDocument/2006/relationships/image" Target="../media/image2.png"/><Relationship Id="rId6" Type="http://schemas.openxmlformats.org/officeDocument/2006/relationships/image" Target="../media/image3.jpe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1" Type="http://schemas.openxmlformats.org/officeDocument/2006/relationships/video" Target="../media/media1.gif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4" Type="http://schemas.openxmlformats.org/officeDocument/2006/relationships/image" Target="../media/image43.jpeg"/><Relationship Id="rId5" Type="http://schemas.openxmlformats.org/officeDocument/2006/relationships/image" Target="../media/image44.jpeg"/><Relationship Id="rId6" Type="http://schemas.microsoft.com/office/2007/relationships/media" Target="../media/media5.wmv"/><Relationship Id="rId7" Type="http://schemas.openxmlformats.org/officeDocument/2006/relationships/image" Target="../media/image45.png"/><Relationship Id="rId1" Type="http://schemas.openxmlformats.org/officeDocument/2006/relationships/video" Target="../media/media5.wmv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video" Target="../media/media8.wmv"/><Relationship Id="rId4" Type="http://schemas.openxmlformats.org/officeDocument/2006/relationships/slideLayout" Target="../slideLayouts/slideLayout2.xml"/><Relationship Id="rId5" Type="http://schemas.microsoft.com/office/2007/relationships/media" Target="../media/media6.wmv"/><Relationship Id="rId6" Type="http://schemas.openxmlformats.org/officeDocument/2006/relationships/image" Target="../media/image46.png"/><Relationship Id="rId7" Type="http://schemas.microsoft.com/office/2007/relationships/media" Target="../media/media7.wmv"/><Relationship Id="rId8" Type="http://schemas.openxmlformats.org/officeDocument/2006/relationships/image" Target="../media/image47.png"/><Relationship Id="rId9" Type="http://schemas.openxmlformats.org/officeDocument/2006/relationships/image" Target="../media/image48.jpeg"/><Relationship Id="rId10" Type="http://schemas.microsoft.com/office/2007/relationships/media" Target="../media/media8.wmv"/><Relationship Id="rId11" Type="http://schemas.openxmlformats.org/officeDocument/2006/relationships/image" Target="../media/image49.png"/><Relationship Id="rId1" Type="http://schemas.openxmlformats.org/officeDocument/2006/relationships/video" Target="../media/media6.wmv"/><Relationship Id="rId2" Type="http://schemas.openxmlformats.org/officeDocument/2006/relationships/video" Target="../media/media7.wm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4" Type="http://schemas.openxmlformats.org/officeDocument/2006/relationships/image" Target="../media/image52.jpeg"/><Relationship Id="rId5" Type="http://schemas.openxmlformats.org/officeDocument/2006/relationships/image" Target="../media/image53.emf"/><Relationship Id="rId6" Type="http://schemas.openxmlformats.org/officeDocument/2006/relationships/image" Target="../media/image54.emf"/><Relationship Id="rId7" Type="http://schemas.openxmlformats.org/officeDocument/2006/relationships/oleObject" Target="../embeddings/oleObject8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4" Type="http://schemas.openxmlformats.org/officeDocument/2006/relationships/image" Target="../media/image58.jpeg"/><Relationship Id="rId5" Type="http://schemas.openxmlformats.org/officeDocument/2006/relationships/image" Target="../media/image59.jpeg"/><Relationship Id="rId6" Type="http://schemas.openxmlformats.org/officeDocument/2006/relationships/oleObject" Target="../embeddings/oleObject9.bin"/><Relationship Id="rId7" Type="http://schemas.openxmlformats.org/officeDocument/2006/relationships/oleObject" Target="../embeddings/oleObject10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4" Type="http://schemas.openxmlformats.org/officeDocument/2006/relationships/image" Target="../media/image61.jpeg"/><Relationship Id="rId5" Type="http://schemas.openxmlformats.org/officeDocument/2006/relationships/image" Target="../media/image62.jpeg"/><Relationship Id="rId6" Type="http://schemas.microsoft.com/office/2007/relationships/media" Target="../media/media9.wmv"/><Relationship Id="rId7" Type="http://schemas.openxmlformats.org/officeDocument/2006/relationships/image" Target="../media/image63.png"/><Relationship Id="rId1" Type="http://schemas.openxmlformats.org/officeDocument/2006/relationships/video" Target="../media/media9.wmv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4" Type="http://schemas.openxmlformats.org/officeDocument/2006/relationships/image" Target="../media/image66.jpeg"/><Relationship Id="rId5" Type="http://schemas.openxmlformats.org/officeDocument/2006/relationships/image" Target="../media/image67.jpeg"/><Relationship Id="rId6" Type="http://schemas.openxmlformats.org/officeDocument/2006/relationships/image" Target="../media/image68.jpeg"/><Relationship Id="rId7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10.gif"/><Relationship Id="rId4" Type="http://schemas.openxmlformats.org/officeDocument/2006/relationships/image" Target="../media/image70.png"/><Relationship Id="rId5" Type="http://schemas.openxmlformats.org/officeDocument/2006/relationships/image" Target="../media/image64.jpeg"/><Relationship Id="rId6" Type="http://schemas.openxmlformats.org/officeDocument/2006/relationships/image" Target="../media/image71.png"/><Relationship Id="rId1" Type="http://schemas.openxmlformats.org/officeDocument/2006/relationships/video" Target="../media/media10.gif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4" Type="http://schemas.microsoft.com/office/2007/relationships/media" Target="../media/media11.wmv"/><Relationship Id="rId5" Type="http://schemas.openxmlformats.org/officeDocument/2006/relationships/image" Target="../media/image73.png"/><Relationship Id="rId6" Type="http://schemas.openxmlformats.org/officeDocument/2006/relationships/image" Target="../media/image74.jpeg"/><Relationship Id="rId1" Type="http://schemas.openxmlformats.org/officeDocument/2006/relationships/video" Target="../media/media11.wmv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4" Type="http://schemas.openxmlformats.org/officeDocument/2006/relationships/image" Target="../media/image77.jpeg"/><Relationship Id="rId5" Type="http://schemas.openxmlformats.org/officeDocument/2006/relationships/image" Target="../media/image78.jpeg"/><Relationship Id="rId6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4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4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6.png"/><Relationship Id="rId3" Type="http://schemas.openxmlformats.org/officeDocument/2006/relationships/image" Target="../media/image8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4" Type="http://schemas.openxmlformats.org/officeDocument/2006/relationships/oleObject" Target="../embeddings/oleObject11.bin"/><Relationship Id="rId5" Type="http://schemas.openxmlformats.org/officeDocument/2006/relationships/oleObject" Target="../embeddings/oleObject12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4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4" Type="http://schemas.openxmlformats.org/officeDocument/2006/relationships/image" Target="../media/image95.jpeg"/><Relationship Id="rId5" Type="http://schemas.openxmlformats.org/officeDocument/2006/relationships/image" Target="../media/image96.jpeg"/><Relationship Id="rId6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4" Type="http://schemas.openxmlformats.org/officeDocument/2006/relationships/image" Target="../media/image100.jpeg"/><Relationship Id="rId5" Type="http://schemas.openxmlformats.org/officeDocument/2006/relationships/image" Target="../media/image101.jpeg"/><Relationship Id="rId6" Type="http://schemas.openxmlformats.org/officeDocument/2006/relationships/image" Target="../media/image102.jpeg"/><Relationship Id="rId7" Type="http://schemas.openxmlformats.org/officeDocument/2006/relationships/image" Target="../media/image103.jpeg"/><Relationship Id="rId8" Type="http://schemas.openxmlformats.org/officeDocument/2006/relationships/image" Target="../media/image104.jpeg"/><Relationship Id="rId9" Type="http://schemas.openxmlformats.org/officeDocument/2006/relationships/image" Target="../media/image105.jpeg"/><Relationship Id="rId10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4" Type="http://schemas.openxmlformats.org/officeDocument/2006/relationships/image" Target="../media/image108.jpeg"/><Relationship Id="rId5" Type="http://schemas.openxmlformats.org/officeDocument/2006/relationships/image" Target="../media/image109.jpeg"/><Relationship Id="rId6" Type="http://schemas.microsoft.com/office/2007/relationships/media" Target="../media/media12.wmv"/><Relationship Id="rId7" Type="http://schemas.openxmlformats.org/officeDocument/2006/relationships/image" Target="../media/image110.png"/><Relationship Id="rId1" Type="http://schemas.openxmlformats.org/officeDocument/2006/relationships/video" Target="../media/media12.wmv"/><Relationship Id="rId2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4" Type="http://schemas.openxmlformats.org/officeDocument/2006/relationships/image" Target="../media/image112.png"/><Relationship Id="rId5" Type="http://schemas.openxmlformats.org/officeDocument/2006/relationships/image" Target="../media/image113.png"/><Relationship Id="rId6" Type="http://schemas.microsoft.com/office/2007/relationships/media" Target="../media/media13.wmv"/><Relationship Id="rId7" Type="http://schemas.openxmlformats.org/officeDocument/2006/relationships/image" Target="../media/image114.png"/><Relationship Id="rId1" Type="http://schemas.openxmlformats.org/officeDocument/2006/relationships/video" Target="../media/media13.wmv"/><Relationship Id="rId2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4" Type="http://schemas.openxmlformats.org/officeDocument/2006/relationships/image" Target="../media/image115.jpeg"/><Relationship Id="rId5" Type="http://schemas.microsoft.com/office/2007/relationships/media" Target="file://localhost/Users/franco/Files/Lavori/EPR2017/Talk_Micozzi_EPR2017/567-Short.wmv" TargetMode="External"/><Relationship Id="rId6" Type="http://schemas.openxmlformats.org/officeDocument/2006/relationships/image" Target="../media/image116.png"/><Relationship Id="rId1" Type="http://schemas.openxmlformats.org/officeDocument/2006/relationships/video" Target="file://localhost/DiscoMicozzi/Volume_Micozzi/Geodesics/STW/STW2017-Seoul/Archive_TalkAlladio/567-Short.wmv" TargetMode="External"/><Relationship Id="rId2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4" Type="http://schemas.openxmlformats.org/officeDocument/2006/relationships/image" Target="../media/image118.jpeg"/><Relationship Id="rId5" Type="http://schemas.openxmlformats.org/officeDocument/2006/relationships/image" Target="../media/image119.jpeg"/><Relationship Id="rId6" Type="http://schemas.openxmlformats.org/officeDocument/2006/relationships/image" Target="../media/image12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gif"/><Relationship Id="rId4" Type="http://schemas.openxmlformats.org/officeDocument/2006/relationships/image" Target="../media/image7.png"/><Relationship Id="rId5" Type="http://schemas.openxmlformats.org/officeDocument/2006/relationships/image" Target="../media/image8.jpeg"/><Relationship Id="rId1" Type="http://schemas.openxmlformats.org/officeDocument/2006/relationships/video" Target="../media/media2.gif"/><Relationship Id="rId2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4" Type="http://schemas.openxmlformats.org/officeDocument/2006/relationships/image" Target="../media/image123.jpeg"/><Relationship Id="rId5" Type="http://schemas.openxmlformats.org/officeDocument/2006/relationships/image" Target="../media/image124.jpeg"/><Relationship Id="rId6" Type="http://schemas.openxmlformats.org/officeDocument/2006/relationships/image" Target="../media/image11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4" Type="http://schemas.microsoft.com/office/2007/relationships/media" Target="../media/media14.wmv"/><Relationship Id="rId5" Type="http://schemas.openxmlformats.org/officeDocument/2006/relationships/image" Target="../media/image126.png"/><Relationship Id="rId1" Type="http://schemas.openxmlformats.org/officeDocument/2006/relationships/video" Target="../media/media14.wmv"/><Relationship Id="rId2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7.png"/><Relationship Id="rId3" Type="http://schemas.openxmlformats.org/officeDocument/2006/relationships/image" Target="../media/image1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4" Type="http://schemas.microsoft.com/office/2007/relationships/media" Target="file://localhost/Users/franco/Files/Lavori/Zibaldone-ppt-Win/Shot644-LongLast.wmv" TargetMode="External"/><Relationship Id="rId5" Type="http://schemas.openxmlformats.org/officeDocument/2006/relationships/image" Target="../media/image130.png"/><Relationship Id="rId1" Type="http://schemas.openxmlformats.org/officeDocument/2006/relationships/video" Target="file://localhost/DiscoMicozzi/Volume_Micozzi/Geodesics/STW/STW2017-Seoul/Archive_TalkAlladio/Shot644-LongLast.wmv" TargetMode="External"/><Relationship Id="rId2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4" Type="http://schemas.microsoft.com/office/2007/relationships/media" Target="file://localhost/Users/franco/Files/Lavori/Zibaldone-ppt-Win/Shot645-Kink.wmv" TargetMode="External"/><Relationship Id="rId5" Type="http://schemas.openxmlformats.org/officeDocument/2006/relationships/image" Target="../media/image132.png"/><Relationship Id="rId1" Type="http://schemas.openxmlformats.org/officeDocument/2006/relationships/video" Target="file://localhost/DiscoMicozzi/Volume_Micozzi/Geodesics/STW/STW2017-Seoul/Archive_TalkAlladio/Shot645-Kink.wmv" TargetMode="External"/><Relationship Id="rId2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4" Type="http://schemas.openxmlformats.org/officeDocument/2006/relationships/image" Target="../media/image135.jpeg"/><Relationship Id="rId5" Type="http://schemas.openxmlformats.org/officeDocument/2006/relationships/image" Target="../media/image136.jpeg"/><Relationship Id="rId6" Type="http://schemas.openxmlformats.org/officeDocument/2006/relationships/image" Target="../media/image13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4" Type="http://schemas.openxmlformats.org/officeDocument/2006/relationships/image" Target="../media/image139.jpeg"/><Relationship Id="rId5" Type="http://schemas.microsoft.com/office/2007/relationships/media" Target="file://localhost/Users/franco/Files/Lavori/EPR2017/Talk_Micozzi_EPR2017/645-663Damages.wmv" TargetMode="External"/><Relationship Id="rId6" Type="http://schemas.openxmlformats.org/officeDocument/2006/relationships/image" Target="../media/image140.png"/><Relationship Id="rId1" Type="http://schemas.openxmlformats.org/officeDocument/2006/relationships/video" Target="file://localhost/DiscoMicozzi/Volume_Micozzi/Geodesics/STW/STW2017-Seoul/Archive_TalkAlladio/645-663Damages.wmv" TargetMode="External"/><Relationship Id="rId2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1.jpeg"/><Relationship Id="rId3" Type="http://schemas.openxmlformats.org/officeDocument/2006/relationships/image" Target="../media/image142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3.jpeg"/><Relationship Id="rId3" Type="http://schemas.openxmlformats.org/officeDocument/2006/relationships/image" Target="../media/image2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4" Type="http://schemas.openxmlformats.org/officeDocument/2006/relationships/image" Target="../media/image28.jpeg"/><Relationship Id="rId5" Type="http://schemas.microsoft.com/office/2007/relationships/media" Target="../media/media4.gif"/><Relationship Id="rId6" Type="http://schemas.openxmlformats.org/officeDocument/2006/relationships/image" Target="../media/image145.jpeg"/><Relationship Id="rId1" Type="http://schemas.openxmlformats.org/officeDocument/2006/relationships/video" Target="../media/media4.gif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/Relationships>
</file>

<file path=ppt/slides/_rels/slide41.xml.rels><?xml version="1.0" encoding="UTF-8" standalone="yes"?>
<Relationships xmlns="http://schemas.openxmlformats.org/package/2006/relationships"><Relationship Id="rId20" Type="http://schemas.openxmlformats.org/officeDocument/2006/relationships/image" Target="../media/image164.jpeg"/><Relationship Id="rId21" Type="http://schemas.openxmlformats.org/officeDocument/2006/relationships/image" Target="../media/image165.jpeg"/><Relationship Id="rId22" Type="http://schemas.openxmlformats.org/officeDocument/2006/relationships/image" Target="../media/image166.jpeg"/><Relationship Id="rId23" Type="http://schemas.openxmlformats.org/officeDocument/2006/relationships/image" Target="../media/image167.tiff"/><Relationship Id="rId24" Type="http://schemas.openxmlformats.org/officeDocument/2006/relationships/image" Target="../media/image168.jpeg"/><Relationship Id="rId25" Type="http://schemas.openxmlformats.org/officeDocument/2006/relationships/image" Target="../media/image169.jpeg"/><Relationship Id="rId26" Type="http://schemas.openxmlformats.org/officeDocument/2006/relationships/image" Target="../media/image170.jpeg"/><Relationship Id="rId27" Type="http://schemas.openxmlformats.org/officeDocument/2006/relationships/image" Target="../media/image171.jpeg"/><Relationship Id="rId28" Type="http://schemas.openxmlformats.org/officeDocument/2006/relationships/image" Target="../media/image172.jpeg"/><Relationship Id="rId29" Type="http://schemas.openxmlformats.org/officeDocument/2006/relationships/image" Target="../media/image17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6.jpeg"/><Relationship Id="rId3" Type="http://schemas.openxmlformats.org/officeDocument/2006/relationships/image" Target="../media/image147.jpeg"/><Relationship Id="rId4" Type="http://schemas.openxmlformats.org/officeDocument/2006/relationships/image" Target="../media/image148.jpeg"/><Relationship Id="rId5" Type="http://schemas.openxmlformats.org/officeDocument/2006/relationships/image" Target="../media/image149.jpeg"/><Relationship Id="rId30" Type="http://schemas.openxmlformats.org/officeDocument/2006/relationships/image" Target="../media/image174.jpeg"/><Relationship Id="rId31" Type="http://schemas.openxmlformats.org/officeDocument/2006/relationships/image" Target="../media/image175.jpeg"/><Relationship Id="rId32" Type="http://schemas.openxmlformats.org/officeDocument/2006/relationships/image" Target="../media/image176.jpeg"/><Relationship Id="rId9" Type="http://schemas.openxmlformats.org/officeDocument/2006/relationships/image" Target="../media/image153.jpeg"/><Relationship Id="rId6" Type="http://schemas.openxmlformats.org/officeDocument/2006/relationships/image" Target="../media/image150.jpeg"/><Relationship Id="rId7" Type="http://schemas.openxmlformats.org/officeDocument/2006/relationships/image" Target="../media/image151.jpeg"/><Relationship Id="rId8" Type="http://schemas.openxmlformats.org/officeDocument/2006/relationships/image" Target="../media/image152.jpeg"/><Relationship Id="rId33" Type="http://schemas.openxmlformats.org/officeDocument/2006/relationships/image" Target="../media/image177.jpeg"/><Relationship Id="rId34" Type="http://schemas.openxmlformats.org/officeDocument/2006/relationships/image" Target="../media/image178.jpeg"/><Relationship Id="rId35" Type="http://schemas.openxmlformats.org/officeDocument/2006/relationships/image" Target="../media/image179.jpeg"/><Relationship Id="rId36" Type="http://schemas.openxmlformats.org/officeDocument/2006/relationships/image" Target="../media/image180.jpeg"/><Relationship Id="rId10" Type="http://schemas.openxmlformats.org/officeDocument/2006/relationships/image" Target="../media/image154.jpeg"/><Relationship Id="rId11" Type="http://schemas.openxmlformats.org/officeDocument/2006/relationships/image" Target="../media/image155.jpeg"/><Relationship Id="rId12" Type="http://schemas.openxmlformats.org/officeDocument/2006/relationships/image" Target="../media/image156.jpeg"/><Relationship Id="rId13" Type="http://schemas.openxmlformats.org/officeDocument/2006/relationships/image" Target="../media/image157.jpeg"/><Relationship Id="rId14" Type="http://schemas.openxmlformats.org/officeDocument/2006/relationships/image" Target="../media/image158.jpeg"/><Relationship Id="rId15" Type="http://schemas.openxmlformats.org/officeDocument/2006/relationships/image" Target="../media/image159.jpeg"/><Relationship Id="rId16" Type="http://schemas.openxmlformats.org/officeDocument/2006/relationships/image" Target="../media/image160.jpeg"/><Relationship Id="rId17" Type="http://schemas.openxmlformats.org/officeDocument/2006/relationships/image" Target="../media/image161.jpeg"/><Relationship Id="rId18" Type="http://schemas.openxmlformats.org/officeDocument/2006/relationships/image" Target="../media/image162.jpeg"/><Relationship Id="rId19" Type="http://schemas.openxmlformats.org/officeDocument/2006/relationships/image" Target="../media/image163.jpeg"/><Relationship Id="rId37" Type="http://schemas.openxmlformats.org/officeDocument/2006/relationships/image" Target="../media/image181.jpeg"/><Relationship Id="rId38" Type="http://schemas.openxmlformats.org/officeDocument/2006/relationships/image" Target="../media/image182.jpeg"/><Relationship Id="rId39" Type="http://schemas.openxmlformats.org/officeDocument/2006/relationships/image" Target="../media/image183.png"/><Relationship Id="rId40" Type="http://schemas.openxmlformats.org/officeDocument/2006/relationships/image" Target="../media/image2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6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1" Type="http://schemas.microsoft.com/office/2007/relationships/media" Target="../media/media3.wmv"/><Relationship Id="rId12" Type="http://schemas.openxmlformats.org/officeDocument/2006/relationships/image" Target="../media/image27.png"/><Relationship Id="rId13" Type="http://schemas.openxmlformats.org/officeDocument/2006/relationships/image" Target="../media/image28.jpeg"/><Relationship Id="rId1" Type="http://schemas.openxmlformats.org/officeDocument/2006/relationships/video" Target="file://localhost/DiscoMicozzi/Volume_Micozzi/Geodesics/STW/STW2017-Seoul/Archive_TalkAlladio/Irvine.wmv" TargetMode="External"/><Relationship Id="rId2" Type="http://schemas.openxmlformats.org/officeDocument/2006/relationships/video" Target="../media/media3.wmv"/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1.jpeg"/><Relationship Id="rId5" Type="http://schemas.openxmlformats.org/officeDocument/2006/relationships/image" Target="../media/image22.jpeg"/><Relationship Id="rId6" Type="http://schemas.openxmlformats.org/officeDocument/2006/relationships/image" Target="../media/image23.jpeg"/><Relationship Id="rId7" Type="http://schemas.openxmlformats.org/officeDocument/2006/relationships/image" Target="../media/image24.jpeg"/><Relationship Id="rId8" Type="http://schemas.microsoft.com/office/2007/relationships/media" Target="file://localhost/Users/franco/Files/Lavori/Zibaldone-ppt-Win/Irvine.wmv" TargetMode="External"/><Relationship Id="rId9" Type="http://schemas.openxmlformats.org/officeDocument/2006/relationships/image" Target="../media/image25.png"/><Relationship Id="rId10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6.bin"/><Relationship Id="rId12" Type="http://schemas.openxmlformats.org/officeDocument/2006/relationships/oleObject" Target="../embeddings/oleObject7.bin"/><Relationship Id="rId13" Type="http://schemas.microsoft.com/office/2007/relationships/media" Target="../media/media2.gif"/><Relationship Id="rId14" Type="http://schemas.openxmlformats.org/officeDocument/2006/relationships/image" Target="../media/image7.png"/><Relationship Id="rId15" Type="http://schemas.microsoft.com/office/2007/relationships/media" Target="../media/media4.gif"/><Relationship Id="rId16" Type="http://schemas.openxmlformats.org/officeDocument/2006/relationships/image" Target="../media/image36.png"/><Relationship Id="rId1" Type="http://schemas.openxmlformats.org/officeDocument/2006/relationships/vmlDrawing" Target="../drawings/vmlDrawing1.vml"/><Relationship Id="rId2" Type="http://schemas.openxmlformats.org/officeDocument/2006/relationships/video" Target="../media/media2.gif"/><Relationship Id="rId3" Type="http://schemas.openxmlformats.org/officeDocument/2006/relationships/video" Target="../media/media4.gif"/><Relationship Id="rId4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6" Type="http://schemas.openxmlformats.org/officeDocument/2006/relationships/oleObject" Target="../embeddings/oleObject1.bin"/><Relationship Id="rId7" Type="http://schemas.openxmlformats.org/officeDocument/2006/relationships/oleObject" Target="../embeddings/oleObject2.bin"/><Relationship Id="rId8" Type="http://schemas.openxmlformats.org/officeDocument/2006/relationships/oleObject" Target="../embeddings/oleObject3.bin"/><Relationship Id="rId9" Type="http://schemas.openxmlformats.org/officeDocument/2006/relationships/oleObject" Target="../embeddings/oleObject4.bin"/><Relationship Id="rId10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4" Type="http://schemas.openxmlformats.org/officeDocument/2006/relationships/image" Target="../media/image39.jpeg"/><Relationship Id="rId5" Type="http://schemas.openxmlformats.org/officeDocument/2006/relationships/image" Target="../media/image40.jpeg"/><Relationship Id="rId6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721" y="66497"/>
            <a:ext cx="90978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The PROTO-SPHERA experiment</a:t>
            </a:r>
            <a:r>
              <a:rPr lang="en-US" sz="2000" b="1" dirty="0" smtClean="0"/>
              <a:t>, an innovative confinement </a:t>
            </a:r>
            <a:r>
              <a:rPr lang="en-US" sz="2000" b="1" dirty="0"/>
              <a:t>scheme for Fusion</a:t>
            </a:r>
            <a:endParaRPr lang="en-US" sz="2000" i="1" dirty="0"/>
          </a:p>
          <a:p>
            <a:pPr algn="ctr"/>
            <a:r>
              <a:rPr lang="en-US" sz="1600" u="sng" dirty="0" smtClean="0"/>
              <a:t>Franco Alladio</a:t>
            </a:r>
            <a:r>
              <a:rPr lang="en-US" sz="1600" u="sng" baseline="30000" dirty="0" smtClean="0"/>
              <a:t>1</a:t>
            </a:r>
            <a:r>
              <a:rPr lang="en-US" sz="1600" dirty="0" smtClean="0"/>
              <a:t>, P</a:t>
            </a:r>
            <a:r>
              <a:rPr lang="en-US" sz="1600" dirty="0"/>
              <a:t>. </a:t>
            </a:r>
            <a:r>
              <a:rPr lang="en-US" sz="1600" dirty="0" err="1" smtClean="0"/>
              <a:t>Micozzi</a:t>
            </a:r>
            <a:r>
              <a:rPr lang="en-US" sz="1600" dirty="0" smtClean="0"/>
              <a:t>, G</a:t>
            </a:r>
            <a:r>
              <a:rPr lang="en-US" sz="1600" dirty="0"/>
              <a:t>. </a:t>
            </a:r>
            <a:r>
              <a:rPr lang="en-US" sz="1600" dirty="0" err="1"/>
              <a:t>Apruzzese</a:t>
            </a:r>
            <a:r>
              <a:rPr lang="en-US" sz="1600" dirty="0"/>
              <a:t>, L. </a:t>
            </a:r>
            <a:r>
              <a:rPr lang="en-US" sz="1600" dirty="0" err="1"/>
              <a:t>Boncagni</a:t>
            </a:r>
            <a:r>
              <a:rPr lang="en-US" sz="1600" dirty="0"/>
              <a:t>, O. </a:t>
            </a:r>
            <a:r>
              <a:rPr lang="en-US" sz="1600" dirty="0" err="1"/>
              <a:t>D'Arcangelo</a:t>
            </a:r>
            <a:r>
              <a:rPr lang="en-US" sz="1600" dirty="0"/>
              <a:t>, E. </a:t>
            </a:r>
            <a:r>
              <a:rPr lang="en-US" sz="1600" dirty="0" err="1"/>
              <a:t>Giovannozzi</a:t>
            </a:r>
            <a:r>
              <a:rPr lang="en-US" sz="1600" dirty="0"/>
              <a:t>, A. </a:t>
            </a:r>
            <a:r>
              <a:rPr lang="en-US" sz="1600" dirty="0" err="1"/>
              <a:t>Grosso</a:t>
            </a:r>
            <a:r>
              <a:rPr lang="en-US" sz="1600" dirty="0"/>
              <a:t>, M. </a:t>
            </a:r>
            <a:r>
              <a:rPr lang="en-US" sz="1600" dirty="0" err="1"/>
              <a:t>Iafrati</a:t>
            </a:r>
            <a:r>
              <a:rPr lang="en-US" sz="1600" dirty="0"/>
              <a:t>,</a:t>
            </a:r>
          </a:p>
          <a:p>
            <a:pPr algn="ctr"/>
            <a:r>
              <a:rPr lang="en-US" sz="1600" dirty="0"/>
              <a:t>A. </a:t>
            </a:r>
            <a:r>
              <a:rPr lang="en-US" sz="1600" dirty="0" err="1"/>
              <a:t>Lampasi</a:t>
            </a:r>
            <a:r>
              <a:rPr lang="en-US" sz="1600" dirty="0"/>
              <a:t>, G. </a:t>
            </a:r>
            <a:r>
              <a:rPr lang="en-US" sz="1600" dirty="0" err="1"/>
              <a:t>Maffia</a:t>
            </a:r>
            <a:r>
              <a:rPr lang="en-US" sz="1600" dirty="0"/>
              <a:t>, A. Mancuso, V. </a:t>
            </a:r>
            <a:r>
              <a:rPr lang="en-US" sz="1600" dirty="0" err="1"/>
              <a:t>Piergotti</a:t>
            </a:r>
            <a:r>
              <a:rPr lang="en-US" sz="1600" dirty="0"/>
              <a:t>, G. </a:t>
            </a:r>
            <a:r>
              <a:rPr lang="en-US" sz="1600" dirty="0" err="1"/>
              <a:t>Rocchi</a:t>
            </a:r>
            <a:r>
              <a:rPr lang="en-US" sz="1600" dirty="0"/>
              <a:t>, A. </a:t>
            </a:r>
            <a:r>
              <a:rPr lang="en-US" sz="1600" dirty="0" err="1"/>
              <a:t>Sibio</a:t>
            </a:r>
            <a:r>
              <a:rPr lang="en-US" sz="1600" dirty="0"/>
              <a:t>, B. </a:t>
            </a:r>
            <a:r>
              <a:rPr lang="en-US" sz="1600" dirty="0" err="1"/>
              <a:t>Tilia</a:t>
            </a:r>
            <a:r>
              <a:rPr lang="en-US" sz="1600" dirty="0"/>
              <a:t>, O. </a:t>
            </a:r>
            <a:r>
              <a:rPr lang="en-US" sz="1600" dirty="0" err="1"/>
              <a:t>Tudisco</a:t>
            </a:r>
            <a:r>
              <a:rPr lang="en-US" sz="1600" dirty="0"/>
              <a:t>, V. </a:t>
            </a:r>
            <a:r>
              <a:rPr lang="en-US" sz="1600" dirty="0" err="1"/>
              <a:t>Zanza</a:t>
            </a:r>
            <a:r>
              <a:rPr lang="en-US" sz="1600" dirty="0"/>
              <a:t> </a:t>
            </a:r>
          </a:p>
          <a:p>
            <a:pPr algn="ctr"/>
            <a:r>
              <a:rPr lang="en-US" dirty="0" smtClean="0"/>
              <a:t> </a:t>
            </a:r>
          </a:p>
          <a:p>
            <a:pPr algn="ctr"/>
            <a:r>
              <a:rPr lang="en-US" i="1" dirty="0" smtClean="0"/>
              <a:t>CR-ENEA </a:t>
            </a:r>
            <a:r>
              <a:rPr lang="en-US" i="1" dirty="0" err="1" smtClean="0"/>
              <a:t>Frascati</a:t>
            </a:r>
            <a:r>
              <a:rPr lang="en-US" i="1" dirty="0" smtClean="0"/>
              <a:t>, </a:t>
            </a:r>
            <a:r>
              <a:rPr lang="en-US" i="1" baseline="30000" dirty="0" smtClean="0"/>
              <a:t>1</a:t>
            </a:r>
            <a:r>
              <a:rPr lang="en-US" sz="1400" i="1" dirty="0" smtClean="0"/>
              <a:t>franco.alladio@enea.it</a:t>
            </a:r>
            <a:endParaRPr lang="en-US" sz="1400" i="1" dirty="0"/>
          </a:p>
        </p:txBody>
      </p:sp>
      <p:pic>
        <p:nvPicPr>
          <p:cNvPr id="5" name="Picture 4" descr="Foto201410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46" y="1642357"/>
            <a:ext cx="3441143" cy="457682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169911" y="1648327"/>
            <a:ext cx="5751902" cy="456828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384498" y="5053012"/>
            <a:ext cx="215671" cy="100550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164369" y="1652122"/>
            <a:ext cx="162162" cy="2882014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alpha val="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Shot645-Kink 01.gif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92323" y="1650719"/>
            <a:ext cx="2380740" cy="4534744"/>
          </a:xfrm>
          <a:prstGeom prst="rect">
            <a:avLst/>
          </a:prstGeom>
        </p:spPr>
      </p:pic>
      <p:pic>
        <p:nvPicPr>
          <p:cNvPr id="14" name="Picture 13" descr="Hopf&amp;LorentzFinal.jpe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15297" y="3468248"/>
            <a:ext cx="3006516" cy="275092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2753" y="1670801"/>
            <a:ext cx="1834891" cy="205560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30921" y="6416707"/>
            <a:ext cx="80765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rgbClr val="0000FF"/>
                </a:solidFill>
              </a:rPr>
              <a:t>19th International Spherical Torus Workshop (ISTW 2017</a:t>
            </a:r>
            <a:r>
              <a:rPr lang="en-US" sz="1400" i="1" dirty="0" smtClean="0">
                <a:solidFill>
                  <a:srgbClr val="0000FF"/>
                </a:solidFill>
              </a:rPr>
              <a:t>), </a:t>
            </a:r>
            <a:r>
              <a:rPr lang="en-US" sz="1400" i="1" dirty="0">
                <a:solidFill>
                  <a:srgbClr val="0000FF"/>
                </a:solidFill>
              </a:rPr>
              <a:t>Seoul National University, 18-22 September 2017</a:t>
            </a:r>
          </a:p>
          <a:p>
            <a:r>
              <a:rPr lang="en-US" sz="1400" i="1" dirty="0" smtClean="0">
                <a:solidFill>
                  <a:srgbClr val="0000FF"/>
                </a:solidFill>
              </a:rPr>
              <a:t> </a:t>
            </a:r>
            <a:endParaRPr lang="en-US" sz="1400" i="1" dirty="0">
              <a:solidFill>
                <a:srgbClr val="0000FF"/>
              </a:solidFill>
            </a:endParaRPr>
          </a:p>
        </p:txBody>
      </p:sp>
      <p:pic>
        <p:nvPicPr>
          <p:cNvPr id="13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23504" y="1654686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8847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729" y="536495"/>
            <a:ext cx="2702769" cy="22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6" descr="Instabilities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33315" y="869868"/>
            <a:ext cx="1868190" cy="2116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162509" y="1675150"/>
            <a:ext cx="742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>
                <a:solidFill>
                  <a:srgbClr val="FB04D2"/>
                </a:solidFill>
              </a:rPr>
              <a:t>  kink</a:t>
            </a:r>
          </a:p>
          <a:p>
            <a:r>
              <a:rPr lang="en-US" sz="1200" b="1" i="1">
                <a:solidFill>
                  <a:srgbClr val="FB04D2"/>
                </a:solidFill>
              </a:rPr>
              <a:t>sausage</a:t>
            </a:r>
          </a:p>
        </p:txBody>
      </p:sp>
      <p:pic>
        <p:nvPicPr>
          <p:cNvPr id="9" name="Picture 4" descr="QJET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01862" y="4284849"/>
            <a:ext cx="2672986" cy="253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698505" y="2695215"/>
            <a:ext cx="1190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Mast 2004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19631" y="4506235"/>
            <a:ext cx="291783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In D - T experiments:</a:t>
            </a:r>
          </a:p>
          <a:p>
            <a:r>
              <a:rPr lang="en-US" sz="2000" b="1" dirty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JET 1991- TFTR 1994</a:t>
            </a:r>
          </a:p>
          <a:p>
            <a:r>
              <a:rPr lang="en-US" sz="2000" b="1" dirty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JET 1997</a:t>
            </a:r>
          </a:p>
          <a:p>
            <a:endParaRPr lang="en-US" sz="2000" b="1" dirty="0">
              <a:effectLst>
                <a:outerShdw blurRad="50800" dist="38100" dir="2700000" algn="tl" rotWithShape="0">
                  <a:srgbClr val="FF0000">
                    <a:alpha val="43000"/>
                  </a:srgbClr>
                </a:outerShdw>
              </a:effectLst>
              <a:ea typeface="华文细黑"/>
              <a:cs typeface="华文细黑"/>
            </a:endParaRPr>
          </a:p>
          <a:p>
            <a:r>
              <a:rPr lang="en-US" b="1" dirty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The highest neutron yield</a:t>
            </a:r>
          </a:p>
          <a:p>
            <a:r>
              <a:rPr lang="en-US" b="1" dirty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…terminates in </a:t>
            </a:r>
            <a:r>
              <a:rPr lang="en-US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a disruption</a:t>
            </a:r>
            <a:endParaRPr lang="en-US" dirty="0">
              <a:solidFill>
                <a:srgbClr val="0000FF"/>
              </a:solidFill>
              <a:effectLst>
                <a:outerShdw blurRad="50800" dist="38100" dir="2700000" algn="tl" rotWithShape="0">
                  <a:srgbClr val="FF0000">
                    <a:alpha val="43000"/>
                  </a:srgbClr>
                </a:outerShdw>
              </a:effectLst>
              <a:ea typeface="华文楷体"/>
              <a:cs typeface="华文楷体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9144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b="1" dirty="0"/>
          </a:p>
          <a:p>
            <a:r>
              <a:rPr lang="en-US" sz="1400" b="1" dirty="0"/>
              <a:t>							</a:t>
            </a:r>
          </a:p>
          <a:p>
            <a:r>
              <a:rPr lang="en-US" dirty="0">
                <a:ea typeface="华文细黑"/>
                <a:cs typeface="华文细黑"/>
              </a:rPr>
              <a:t>					 </a:t>
            </a:r>
            <a:r>
              <a:rPr lang="en-US" dirty="0" smtClean="0">
                <a:ea typeface="华文细黑"/>
                <a:cs typeface="华文细黑"/>
              </a:rPr>
              <a:t>    </a:t>
            </a:r>
            <a:r>
              <a:rPr lang="en-US" sz="1600" i="1" dirty="0" smtClean="0">
                <a:ea typeface="华文细黑"/>
                <a:cs typeface="华文细黑"/>
              </a:rPr>
              <a:t>.</a:t>
            </a:r>
            <a:r>
              <a:rPr lang="en-US" sz="1600" i="1" dirty="0">
                <a:ea typeface="华文细黑"/>
                <a:cs typeface="华文细黑"/>
              </a:rPr>
              <a:t>.. Even if the muttered mantra is that </a:t>
            </a:r>
            <a:r>
              <a:rPr lang="en-US" sz="1600" i="1" dirty="0" err="1" smtClean="0">
                <a:ea typeface="华文细黑"/>
                <a:cs typeface="华文细黑"/>
              </a:rPr>
              <a:t>Tokamak</a:t>
            </a:r>
            <a:r>
              <a:rPr lang="en-US" sz="1600" i="1" dirty="0" smtClean="0">
                <a:ea typeface="华文细黑"/>
                <a:cs typeface="华文细黑"/>
              </a:rPr>
              <a:t> </a:t>
            </a:r>
            <a:r>
              <a:rPr lang="en-US" sz="1600" i="1" dirty="0">
                <a:ea typeface="华文细黑"/>
                <a:cs typeface="华文细黑"/>
              </a:rPr>
              <a:t>physics is perfectly known ...</a:t>
            </a:r>
            <a:endParaRPr lang="en-US" sz="1600" i="1" dirty="0">
              <a:ea typeface="华文楷体"/>
              <a:cs typeface="华文楷体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0"/>
            <a:ext cx="91019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Why a new and different magnetic confinement device? </a:t>
            </a:r>
            <a:r>
              <a:rPr lang="en-US" altLang="zh-CN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one </a:t>
            </a:r>
            <a:r>
              <a:rPr lang="en-US" altLang="zh-CN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reason is </a:t>
            </a:r>
            <a:r>
              <a:rPr lang="en-US" altLang="zh-CN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…</a:t>
            </a:r>
            <a:r>
              <a:rPr lang="en-US" altLang="zh-CN" sz="2000" b="1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"</a:t>
            </a:r>
            <a:r>
              <a:rPr lang="en-US" altLang="zh-CN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disruption</a:t>
            </a:r>
            <a:r>
              <a:rPr lang="en-US" altLang="zh-CN" sz="20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"</a:t>
            </a:r>
            <a:endParaRPr lang="en-US" sz="2000" b="1" dirty="0">
              <a:solidFill>
                <a:srgbClr val="00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细黑"/>
              <a:cs typeface="华文细黑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805833" y="1466216"/>
            <a:ext cx="340146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i="1" dirty="0">
                <a:solidFill>
                  <a:srgbClr val="FF3399"/>
                </a:solidFill>
                <a:ea typeface="华文细黑"/>
                <a:cs typeface="华文细黑"/>
              </a:rPr>
              <a:t>MHD instabilities appeared since the earliest </a:t>
            </a:r>
            <a:r>
              <a:rPr lang="en-US" i="1" dirty="0" err="1">
                <a:solidFill>
                  <a:srgbClr val="FF3399"/>
                </a:solidFill>
                <a:ea typeface="华文细黑"/>
                <a:cs typeface="华文细黑"/>
              </a:rPr>
              <a:t>toroidal</a:t>
            </a:r>
            <a:r>
              <a:rPr lang="en-US" i="1" dirty="0">
                <a:solidFill>
                  <a:srgbClr val="FF3399"/>
                </a:solidFill>
                <a:ea typeface="华文细黑"/>
                <a:cs typeface="华文细黑"/>
              </a:rPr>
              <a:t> magnetic confinement devices</a:t>
            </a:r>
          </a:p>
        </p:txBody>
      </p:sp>
      <p:sp>
        <p:nvSpPr>
          <p:cNvPr id="16" name="TextBox 4"/>
          <p:cNvSpPr txBox="1">
            <a:spLocks noChangeArrowheads="1"/>
          </p:cNvSpPr>
          <p:nvPr/>
        </p:nvSpPr>
        <p:spPr bwMode="auto">
          <a:xfrm>
            <a:off x="3977481" y="3064547"/>
            <a:ext cx="511029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…the problem of disruption has not yet been solved</a:t>
            </a:r>
          </a:p>
          <a:p>
            <a:endParaRPr lang="en-US" sz="2000" dirty="0">
              <a:ea typeface="华文细黑"/>
              <a:cs typeface="华文细黑"/>
            </a:endParaRPr>
          </a:p>
          <a:p>
            <a:r>
              <a:rPr lang="en-US" sz="1600" dirty="0">
                <a:ea typeface="华文楷体"/>
                <a:cs typeface="华文楷体"/>
              </a:rPr>
              <a:t>... Only </a:t>
            </a:r>
            <a:r>
              <a:rPr lang="en-US" sz="1600" dirty="0" err="1">
                <a:ea typeface="华文楷体"/>
                <a:cs typeface="华文楷体"/>
              </a:rPr>
              <a:t>Stellarator</a:t>
            </a:r>
            <a:r>
              <a:rPr lang="en-US" sz="1600" dirty="0">
                <a:ea typeface="华文楷体"/>
                <a:cs typeface="华文楷体"/>
              </a:rPr>
              <a:t> configurations </a:t>
            </a:r>
            <a:r>
              <a:rPr lang="en-US" sz="1600" dirty="0" smtClean="0">
                <a:ea typeface="华文楷体"/>
                <a:cs typeface="华文楷体"/>
              </a:rPr>
              <a:t>(no net </a:t>
            </a:r>
            <a:r>
              <a:rPr lang="en-US" sz="1600" dirty="0" err="1" smtClean="0">
                <a:ea typeface="华文楷体"/>
                <a:cs typeface="华文楷体"/>
              </a:rPr>
              <a:t>toroidal</a:t>
            </a:r>
            <a:r>
              <a:rPr lang="en-US" sz="1600" dirty="0">
                <a:ea typeface="华文楷体"/>
                <a:cs typeface="华文楷体"/>
              </a:rPr>
              <a:t> </a:t>
            </a:r>
            <a:r>
              <a:rPr lang="en-US" sz="1600" dirty="0" smtClean="0">
                <a:ea typeface="华文楷体"/>
                <a:cs typeface="华文楷体"/>
              </a:rPr>
              <a:t>current!) avoid </a:t>
            </a:r>
            <a:r>
              <a:rPr lang="en-US" sz="1600" dirty="0">
                <a:ea typeface="华文楷体"/>
                <a:cs typeface="华文楷体"/>
              </a:rPr>
              <a:t>this inconvenience</a:t>
            </a:r>
          </a:p>
        </p:txBody>
      </p:sp>
      <p:pic>
        <p:nvPicPr>
          <p:cNvPr id="2" name="Disr017091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3077567"/>
            <a:ext cx="3766497" cy="376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461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4596" y="494254"/>
            <a:ext cx="8467758" cy="707886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3D99D5"/>
                </a:solidFill>
              </a:rPr>
              <a:t>DC </a:t>
            </a:r>
            <a:r>
              <a:rPr lang="en-US" sz="2000" b="1" dirty="0" err="1">
                <a:solidFill>
                  <a:srgbClr val="3D99D5"/>
                </a:solidFill>
              </a:rPr>
              <a:t>helicity</a:t>
            </a:r>
            <a:r>
              <a:rPr lang="en-US" sz="2000" b="1" dirty="0">
                <a:solidFill>
                  <a:srgbClr val="3D99D5"/>
                </a:solidFill>
              </a:rPr>
              <a:t> injection</a:t>
            </a:r>
            <a:r>
              <a:rPr lang="en-US" sz="2000" b="1" dirty="0"/>
              <a:t> </a:t>
            </a:r>
            <a:r>
              <a:rPr lang="en-US" sz="2000" b="1" dirty="0">
                <a:solidFill>
                  <a:srgbClr val="FFFFFF"/>
                </a:solidFill>
              </a:rPr>
              <a:t>in NSTX </a:t>
            </a:r>
            <a:r>
              <a:rPr lang="en-US" sz="2000" b="1" dirty="0" smtClean="0">
                <a:solidFill>
                  <a:srgbClr val="FFFFFF"/>
                </a:solidFill>
              </a:rPr>
              <a:t>Spherical </a:t>
            </a:r>
            <a:r>
              <a:rPr lang="en-US" sz="2000" b="1" dirty="0" err="1" smtClean="0">
                <a:solidFill>
                  <a:srgbClr val="FFFFFF"/>
                </a:solidFill>
              </a:rPr>
              <a:t>Tokamak</a:t>
            </a:r>
            <a:r>
              <a:rPr lang="en-US" sz="2000" b="1" dirty="0" smtClean="0">
                <a:solidFill>
                  <a:srgbClr val="FFFFFF"/>
                </a:solidFill>
              </a:rPr>
              <a:t> (with metal </a:t>
            </a:r>
            <a:r>
              <a:rPr lang="en-US" sz="2000" b="1" dirty="0" err="1" smtClean="0">
                <a:solidFill>
                  <a:srgbClr val="FFFFFF"/>
                </a:solidFill>
              </a:rPr>
              <a:t>centerpost</a:t>
            </a:r>
            <a:r>
              <a:rPr lang="en-US" sz="2000" b="1" dirty="0" smtClean="0">
                <a:solidFill>
                  <a:srgbClr val="FFFFFF"/>
                </a:solidFill>
              </a:rPr>
              <a:t>)</a:t>
            </a:r>
            <a:r>
              <a:rPr lang="en-US" sz="2000" b="1" dirty="0" smtClean="0"/>
              <a:t>k</a:t>
            </a:r>
            <a:endParaRPr lang="en-US" sz="2000" b="1" dirty="0"/>
          </a:p>
          <a:p>
            <a:pPr algn="just"/>
            <a:r>
              <a:rPr lang="en-US" sz="2000" b="1" dirty="0" err="1">
                <a:solidFill>
                  <a:srgbClr val="FF0000"/>
                </a:solidFill>
              </a:rPr>
              <a:t>plasmoids</a:t>
            </a:r>
            <a:r>
              <a:rPr lang="en-US" sz="2000" b="1" dirty="0">
                <a:solidFill>
                  <a:srgbClr val="FF0000"/>
                </a:solidFill>
              </a:rPr>
              <a:t> are </a:t>
            </a:r>
            <a:r>
              <a:rPr lang="en-US" sz="2000" b="1" dirty="0"/>
              <a:t>“</a:t>
            </a:r>
            <a:r>
              <a:rPr lang="en-US" sz="2000" b="1" dirty="0">
                <a:solidFill>
                  <a:srgbClr val="FF0000"/>
                </a:solidFill>
              </a:rPr>
              <a:t>born &amp; reborn</a:t>
            </a:r>
            <a:r>
              <a:rPr lang="en-US" b="1" dirty="0" smtClean="0">
                <a:solidFill>
                  <a:srgbClr val="000000"/>
                </a:solidFill>
              </a:rPr>
              <a:t>”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9555" y="77471"/>
            <a:ext cx="87852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• </a:t>
            </a:r>
            <a:r>
              <a:rPr lang="en-US" sz="20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Disruptions</a:t>
            </a:r>
            <a:r>
              <a:rPr lang="en-US" sz="20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…</a:t>
            </a:r>
            <a:r>
              <a:rPr lang="en-US" sz="2000" b="1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toroidal</a:t>
            </a:r>
            <a:r>
              <a:rPr lang="en-US" sz="20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plasma</a:t>
            </a:r>
            <a:r>
              <a:rPr lang="en-US" sz="20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vanishes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→ damages,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very long plasma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restart, …</a:t>
            </a:r>
            <a:endParaRPr lang="en-US" sz="2000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61355" y="2022458"/>
            <a:ext cx="3502239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PROTO-SPHERA shot #364 (2016)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Plasma started without B field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Centerpost</a:t>
            </a:r>
            <a:r>
              <a:rPr lang="en-US" dirty="0" smtClean="0">
                <a:solidFill>
                  <a:schemeClr val="bg1"/>
                </a:solidFill>
              </a:rPr>
              <a:t> forms when B field is 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NSTX_Plasmoids2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60331" y="891825"/>
            <a:ext cx="1711124" cy="1865511"/>
          </a:xfrm>
          <a:prstGeom prst="rect">
            <a:avLst/>
          </a:prstGeom>
        </p:spPr>
      </p:pic>
      <p:pic>
        <p:nvPicPr>
          <p:cNvPr id="3" name="Shot364_moviePlasmaFast.wmv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72592" y="2945788"/>
            <a:ext cx="3491002" cy="349100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090615" y="5513460"/>
            <a:ext cx="1773555" cy="92333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shot #734 (2017)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Langmuir probe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accident</a:t>
            </a:r>
          </a:p>
        </p:txBody>
      </p:sp>
      <p:pic>
        <p:nvPicPr>
          <p:cNvPr id="14" name="Picture 13" descr="Shot734_wave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146810" y="2802287"/>
            <a:ext cx="2292066" cy="269904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70269" y="6428288"/>
            <a:ext cx="8793326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3C76F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In case </a:t>
            </a:r>
            <a:r>
              <a:rPr lang="en-US" b="1" dirty="0">
                <a:solidFill>
                  <a:srgbClr val="C6267C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of disappearance of </a:t>
            </a:r>
            <a:r>
              <a:rPr lang="en-US" b="1" dirty="0" err="1">
                <a:solidFill>
                  <a:srgbClr val="C6267C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toroidal</a:t>
            </a:r>
            <a:r>
              <a:rPr lang="en-US" b="1" dirty="0">
                <a:solidFill>
                  <a:srgbClr val="C6267C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current </a:t>
            </a:r>
            <a:r>
              <a:rPr lang="en-US" b="1" dirty="0">
                <a:solidFill>
                  <a:srgbClr val="FFFFFF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the configuration can 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reappear</a:t>
            </a:r>
            <a:endParaRPr lang="en-US" b="1" dirty="0">
              <a:solidFill>
                <a:srgbClr val="FFFFFF"/>
              </a:solidFill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</p:txBody>
      </p:sp>
      <p:pic>
        <p:nvPicPr>
          <p:cNvPr id="7" name="Shot734.wmv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10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70270" y="1385963"/>
            <a:ext cx="2920346" cy="504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0219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8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4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IID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321" y="3547384"/>
            <a:ext cx="4791455" cy="3158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1152013" y="3112930"/>
            <a:ext cx="77380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DIII-D in 1994 reached the highest value of </a:t>
            </a:r>
            <a:r>
              <a:rPr lang="en-US" b="1" i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/>
                <a:ea typeface="华文细黑"/>
                <a:cs typeface="Times"/>
              </a:rPr>
              <a:t>β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in conventional </a:t>
            </a:r>
            <a:r>
              <a:rPr lang="en-US" sz="20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Tokamaks</a:t>
            </a:r>
            <a:endParaRPr lang="en-US" sz="2000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细黑"/>
              <a:cs typeface="华文细黑"/>
            </a:endParaRPr>
          </a:p>
        </p:txBody>
      </p:sp>
      <p:pic>
        <p:nvPicPr>
          <p:cNvPr id="6" name="Picture 6" descr="DII-DBet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43724" y="4806485"/>
            <a:ext cx="3912455" cy="2051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20298" y="1334855"/>
            <a:ext cx="1919967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b="1">
                <a:solidFill>
                  <a:srgbClr val="000000"/>
                </a:solidFill>
                <a:ea typeface="华文细黑"/>
                <a:cs typeface="华文细黑"/>
              </a:rPr>
              <a:t> </a:t>
            </a:r>
            <a:r>
              <a:rPr lang="en-US" b="1" i="1">
                <a:latin typeface="Times"/>
                <a:ea typeface="华文细黑"/>
                <a:cs typeface="Times"/>
              </a:rPr>
              <a:t>β</a:t>
            </a:r>
            <a:r>
              <a:rPr lang="el-GR" b="1">
                <a:ea typeface="华文细黑"/>
                <a:cs typeface="华文细黑"/>
              </a:rPr>
              <a:t> </a:t>
            </a:r>
            <a:r>
              <a:rPr lang="en-US" b="1">
                <a:solidFill>
                  <a:srgbClr val="000000"/>
                </a:solidFill>
                <a:ea typeface="华文细黑"/>
                <a:cs typeface="华文细黑"/>
              </a:rPr>
              <a:t>=</a:t>
            </a:r>
            <a:r>
              <a:rPr lang="el-GR" b="1">
                <a:solidFill>
                  <a:srgbClr val="000000"/>
                </a:solidFill>
                <a:ea typeface="华文细黑"/>
                <a:cs typeface="华文细黑"/>
              </a:rPr>
              <a:t> </a:t>
            </a:r>
            <a:r>
              <a:rPr lang="en-US" b="1">
                <a:solidFill>
                  <a:srgbClr val="000000"/>
                </a:solidFill>
                <a:ea typeface="华文细黑"/>
                <a:cs typeface="华文细黑"/>
              </a:rPr>
              <a:t>plasma beta = 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0688" y="2155703"/>
            <a:ext cx="2208212" cy="42703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835434" y="2156006"/>
            <a:ext cx="5408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/>
              <a:t>but in tokamak experimental data one often uses </a:t>
            </a:r>
            <a:r>
              <a:rPr lang="el-GR" i="1">
                <a:latin typeface="Arial"/>
                <a:cs typeface="Arial"/>
              </a:rPr>
              <a:t>β</a:t>
            </a:r>
            <a:r>
              <a:rPr lang="en-US" altLang="zh-CN" i="1" baseline="-25000"/>
              <a:t>T0</a:t>
            </a:r>
            <a:endParaRPr lang="en-US" i="1" baseline="-25000"/>
          </a:p>
          <a:p>
            <a:pPr>
              <a:spcAft>
                <a:spcPts val="1200"/>
              </a:spcAft>
            </a:pPr>
            <a:r>
              <a:rPr lang="en-US"/>
              <a:t>where </a:t>
            </a:r>
            <a:r>
              <a:rPr lang="en-US" i="1"/>
              <a:t>B</a:t>
            </a:r>
            <a:r>
              <a:rPr lang="en-US" i="1" baseline="-25000"/>
              <a:t>T0</a:t>
            </a:r>
            <a:r>
              <a:rPr lang="en-US"/>
              <a:t> is the vacuum field on the axis of the plasma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6400" y="2593853"/>
            <a:ext cx="2170113" cy="427038"/>
          </a:xfrm>
          <a:prstGeom prst="rect">
            <a:avLst/>
          </a:prstGeom>
          <a:noFill/>
        </p:spPr>
      </p:pic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5269441" y="3883155"/>
            <a:ext cx="358673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  <a:latin typeface="Calibri" pitchFamily="-106" charset="0"/>
              </a:rPr>
              <a:t>DIII-D reached </a:t>
            </a:r>
            <a:r>
              <a:rPr lang="el-GR" sz="1600" b="1" i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  <a:latin typeface="Times"/>
                <a:cs typeface="Times"/>
              </a:rPr>
              <a:t>β</a:t>
            </a:r>
            <a:r>
              <a:rPr lang="en-US" b="1" baseline="-25000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  <a:latin typeface="Calibri" pitchFamily="-106" charset="0"/>
              </a:rPr>
              <a:t>T0 </a:t>
            </a:r>
            <a:r>
              <a:rPr lang="en-US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  <a:latin typeface="Calibri" pitchFamily="-106" charset="0"/>
              </a:rPr>
              <a:t>= </a:t>
            </a:r>
            <a:r>
              <a:rPr lang="en-US" b="1" dirty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  <a:latin typeface="Calibri" pitchFamily="-106" charset="0"/>
              </a:rPr>
              <a:t>12.5%,</a:t>
            </a:r>
            <a:endParaRPr lang="en-US" sz="1600" b="1" dirty="0">
              <a:effectLst>
                <a:outerShdw blurRad="50800" dist="38100" dir="2700000" algn="tl" rotWithShape="0">
                  <a:srgbClr val="FF0000">
                    <a:alpha val="43000"/>
                  </a:srgbClr>
                </a:outerShdw>
              </a:effectLst>
              <a:latin typeface="Calibri" pitchFamily="-106" charset="0"/>
            </a:endParaRPr>
          </a:p>
          <a:p>
            <a:r>
              <a:rPr lang="en-US" b="1" dirty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  <a:latin typeface="Calibri" pitchFamily="-106" charset="0"/>
              </a:rPr>
              <a:t>but…the plasma “disrupted”</a:t>
            </a:r>
          </a:p>
          <a:p>
            <a:r>
              <a:rPr lang="en-US" b="1" dirty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  <a:latin typeface="Calibri" pitchFamily="-106" charset="0"/>
              </a:rPr>
              <a:t>vanished in </a:t>
            </a:r>
            <a:r>
              <a:rPr lang="en-US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  <a:latin typeface="Times"/>
                <a:cs typeface="Times"/>
              </a:rPr>
              <a:t>~</a:t>
            </a:r>
            <a:r>
              <a:rPr lang="en-US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  <a:latin typeface="Calibri" pitchFamily="-106" charset="0"/>
              </a:rPr>
              <a:t> 1 </a:t>
            </a:r>
            <a:r>
              <a:rPr lang="en-US" b="1" dirty="0" err="1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  <a:latin typeface="Calibri" pitchFamily="-106" charset="0"/>
              </a:rPr>
              <a:t>msec</a:t>
            </a:r>
            <a:r>
              <a:rPr lang="en-US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  <a:latin typeface="Calibri" pitchFamily="-106" charset="0"/>
              </a:rPr>
              <a:t> !</a:t>
            </a:r>
            <a:endParaRPr lang="en-US" b="1" dirty="0">
              <a:effectLst>
                <a:outerShdw blurRad="50800" dist="38100" dir="2700000" algn="tl" rotWithShape="0">
                  <a:srgbClr val="FF0000">
                    <a:alpha val="43000"/>
                  </a:srgbClr>
                </a:outerShdw>
              </a:effectLst>
              <a:latin typeface="Calibri" pitchFamily="-10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5062" y="32847"/>
            <a:ext cx="89341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Why a new and different magnetic confinement device? </a:t>
            </a:r>
            <a:endParaRPr lang="en-US" altLang="zh-CN" sz="2000" b="1" dirty="0" smtClean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细黑"/>
              <a:cs typeface="华文细黑"/>
            </a:endParaRPr>
          </a:p>
          <a:p>
            <a:r>
              <a:rPr lang="en-US" altLang="zh-CN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	</a:t>
            </a:r>
            <a:r>
              <a:rPr lang="en-US" altLang="zh-CN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					  another </a:t>
            </a:r>
            <a:r>
              <a:rPr lang="en-US" altLang="zh-CN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reason is ... </a:t>
            </a:r>
            <a:r>
              <a:rPr lang="en-US" altLang="zh-CN" sz="20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"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"/>
                <a:ea typeface="华文细黑"/>
                <a:cs typeface="Times"/>
              </a:rPr>
              <a:t>β </a:t>
            </a:r>
            <a:r>
              <a:rPr lang="en-US" altLang="zh-CN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limit</a:t>
            </a:r>
            <a:r>
              <a:rPr lang="en-US" altLang="zh-CN" sz="20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"</a:t>
            </a:r>
            <a:endParaRPr lang="en-US" sz="2000" b="1" dirty="0">
              <a:solidFill>
                <a:srgbClr val="00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细黑"/>
              <a:cs typeface="华文细黑"/>
            </a:endParaRPr>
          </a:p>
          <a:p>
            <a:endParaRPr lang="en-US" sz="800" b="1" i="1" dirty="0">
              <a:ea typeface="华文细黑"/>
              <a:cs typeface="华文细黑"/>
            </a:endParaRPr>
          </a:p>
          <a:p>
            <a:r>
              <a:rPr lang="en-US" sz="1600" i="1" dirty="0">
                <a:ea typeface="华文细黑"/>
                <a:cs typeface="华文细黑"/>
              </a:rPr>
              <a:t>				</a:t>
            </a:r>
            <a:r>
              <a:rPr lang="en-US" sz="1600" i="1" dirty="0" smtClean="0">
                <a:ea typeface="华文细黑"/>
                <a:cs typeface="华文细黑"/>
              </a:rPr>
              <a:t>	    .</a:t>
            </a:r>
            <a:r>
              <a:rPr lang="en-US" sz="1600" i="1" dirty="0">
                <a:ea typeface="华文细黑"/>
                <a:cs typeface="华文细黑"/>
              </a:rPr>
              <a:t>.. Even if the muttered mantra is that </a:t>
            </a:r>
            <a:r>
              <a:rPr lang="en-US" sz="1600" i="1" dirty="0" err="1">
                <a:ea typeface="华文细黑"/>
                <a:cs typeface="华文细黑"/>
              </a:rPr>
              <a:t>tokamak</a:t>
            </a:r>
            <a:r>
              <a:rPr lang="en-US" sz="1600" i="1" dirty="0">
                <a:ea typeface="华文细黑"/>
                <a:cs typeface="华文细黑"/>
              </a:rPr>
              <a:t> physics is perfectly known ...</a:t>
            </a:r>
            <a:endParaRPr lang="en-US" sz="1600" i="1" dirty="0">
              <a:ea typeface="华文楷体"/>
              <a:cs typeface="华文楷体"/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22532005"/>
              </p:ext>
            </p:extLst>
          </p:nvPr>
        </p:nvGraphicFramePr>
        <p:xfrm>
          <a:off x="2280746" y="1278337"/>
          <a:ext cx="3576234" cy="702474"/>
        </p:xfrm>
        <a:graphic>
          <a:graphicData uri="http://schemas.openxmlformats.org/presentationml/2006/ole">
            <p:oleObj spid="_x0000_s52420" name="Equation" r:id="rId7" imgW="2133600" imgH="419100" progId="Equation.DSMT4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1720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7844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• </a:t>
            </a:r>
            <a:r>
              <a:rPr lang="en-US" sz="20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Beta</a:t>
            </a:r>
            <a:r>
              <a:rPr lang="en-US" sz="20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20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…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plasma</a:t>
            </a:r>
            <a:r>
              <a:rPr lang="en-US" sz="20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pressure few % of magnetic pressure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→ cost, size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, …</a:t>
            </a:r>
            <a:endParaRPr lang="en-US" sz="20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细黑"/>
              <a:cs typeface="华文细黑"/>
            </a:endParaRPr>
          </a:p>
        </p:txBody>
      </p:sp>
      <p:pic>
        <p:nvPicPr>
          <p:cNvPr id="6" name="Picture 5" descr="PS-CK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3" y="460992"/>
            <a:ext cx="4768562" cy="27857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46638" y="2443120"/>
            <a:ext cx="43168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2FB9D5"/>
                </a:solidFill>
              </a:rPr>
              <a:t>CKF are ideally MHD stable up to β =1 </a:t>
            </a:r>
            <a:endParaRPr lang="en-US" b="1" dirty="0" smtClean="0">
              <a:solidFill>
                <a:srgbClr val="2FB9D5"/>
              </a:solidFill>
            </a:endParaRPr>
          </a:p>
          <a:p>
            <a:r>
              <a:rPr lang="en-US" b="1" dirty="0" smtClean="0">
                <a:solidFill>
                  <a:srgbClr val="2FB9D5"/>
                </a:solidFill>
              </a:rPr>
              <a:t>but </a:t>
            </a:r>
            <a:r>
              <a:rPr lang="en-US" b="1" dirty="0">
                <a:solidFill>
                  <a:srgbClr val="2FB9D5"/>
                </a:solidFill>
              </a:rPr>
              <a:t>also PROTO-SPHERA can approach </a:t>
            </a:r>
            <a:r>
              <a:rPr lang="en-US" sz="1600" b="1" dirty="0">
                <a:solidFill>
                  <a:srgbClr val="2FB9D5"/>
                </a:solidFill>
              </a:rPr>
              <a:t>β</a:t>
            </a:r>
            <a:r>
              <a:rPr lang="en-US" b="1" dirty="0">
                <a:solidFill>
                  <a:srgbClr val="2FB9D5"/>
                </a:solidFill>
              </a:rPr>
              <a:t> =1</a:t>
            </a:r>
          </a:p>
        </p:txBody>
      </p:sp>
      <p:pic>
        <p:nvPicPr>
          <p:cNvPr id="8" name="Picture 7" descr="PS-unstable_n2_beta25%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8277" y="3117191"/>
            <a:ext cx="2895565" cy="3730824"/>
          </a:xfrm>
          <a:prstGeom prst="rect">
            <a:avLst/>
          </a:prstGeom>
        </p:spPr>
      </p:pic>
      <p:pic>
        <p:nvPicPr>
          <p:cNvPr id="11" name="Picture 10" descr="PS-unstable_n1_beta23%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13986" y="3122789"/>
            <a:ext cx="2694992" cy="373082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2435" y="3344531"/>
            <a:ext cx="3965949" cy="3016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  <a:buClr>
                <a:srgbClr val="0000FF"/>
              </a:buClr>
            </a:pPr>
            <a:r>
              <a:rPr lang="en-GB" dirty="0">
                <a:solidFill>
                  <a:srgbClr val="00C060"/>
                </a:solidFill>
                <a:ea typeface="Times New Roman" pitchFamily="-107" charset="0"/>
                <a:cs typeface="Times New Roman" pitchFamily="-107" charset="0"/>
              </a:rPr>
              <a:t>For low </a:t>
            </a:r>
            <a:r>
              <a:rPr lang="en-GB" dirty="0" err="1">
                <a:solidFill>
                  <a:srgbClr val="00C060"/>
                </a:solidFill>
                <a:ea typeface="Times New Roman" pitchFamily="-107" charset="0"/>
                <a:cs typeface="Times New Roman" pitchFamily="-107" charset="0"/>
              </a:rPr>
              <a:t>toroidal</a:t>
            </a:r>
            <a:r>
              <a:rPr lang="en-GB" dirty="0">
                <a:solidFill>
                  <a:srgbClr val="00C060"/>
                </a:solidFill>
                <a:ea typeface="Times New Roman" pitchFamily="-107" charset="0"/>
                <a:cs typeface="Times New Roman" pitchFamily="-107" charset="0"/>
              </a:rPr>
              <a:t> numbers n=1, 2 &amp; 3</a:t>
            </a:r>
          </a:p>
          <a:p>
            <a:pPr>
              <a:spcBef>
                <a:spcPct val="0"/>
              </a:spcBef>
              <a:buClr>
                <a:srgbClr val="0000FF"/>
              </a:buClr>
            </a:pPr>
            <a:r>
              <a:rPr lang="en-GB" dirty="0">
                <a:solidFill>
                  <a:srgbClr val="00C060"/>
                </a:solidFill>
                <a:ea typeface="Times New Roman" pitchFamily="-107" charset="0"/>
                <a:cs typeface="Times New Roman" pitchFamily="-107" charset="0"/>
              </a:rPr>
              <a:t>ideal MHD stability obtained</a:t>
            </a:r>
          </a:p>
          <a:p>
            <a:pPr>
              <a:spcBef>
                <a:spcPct val="0"/>
              </a:spcBef>
              <a:buClr>
                <a:srgbClr val="0000FF"/>
              </a:buClr>
            </a:pPr>
            <a:endParaRPr lang="en-GB" sz="400" dirty="0">
              <a:solidFill>
                <a:srgbClr val="008040"/>
              </a:solidFill>
              <a:ea typeface="Times New Roman" pitchFamily="-107" charset="0"/>
              <a:cs typeface="Times New Roman" pitchFamily="-107" charset="0"/>
            </a:endParaRPr>
          </a:p>
          <a:p>
            <a:pPr>
              <a:spcBef>
                <a:spcPct val="0"/>
              </a:spcBef>
              <a:buClr>
                <a:srgbClr val="0000FF"/>
              </a:buClr>
            </a:pPr>
            <a:r>
              <a:rPr lang="en-GB" sz="1600" dirty="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expressed with</a:t>
            </a:r>
          </a:p>
          <a:p>
            <a:pPr>
              <a:spcBef>
                <a:spcPct val="0"/>
              </a:spcBef>
              <a:buClr>
                <a:srgbClr val="0000FF"/>
              </a:buClr>
            </a:pPr>
            <a:r>
              <a:rPr lang="en-US" sz="1600" dirty="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ratio of the two plasma currents </a:t>
            </a:r>
            <a:endParaRPr lang="en-US" sz="1600" dirty="0" smtClean="0">
              <a:solidFill>
                <a:srgbClr val="17375E"/>
              </a:solidFill>
              <a:ea typeface="Times New Roman" pitchFamily="-107" charset="0"/>
              <a:cs typeface="Times New Roman" pitchFamily="-107" charset="0"/>
            </a:endParaRPr>
          </a:p>
          <a:p>
            <a:pPr>
              <a:spcBef>
                <a:spcPct val="0"/>
              </a:spcBef>
              <a:buClr>
                <a:srgbClr val="0000FF"/>
              </a:buClr>
            </a:pPr>
            <a:r>
              <a:rPr lang="en-US" sz="1600" dirty="0" smtClean="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I</a:t>
            </a:r>
            <a:r>
              <a:rPr lang="en-US" sz="1600" baseline="-25000" dirty="0" smtClean="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ST</a:t>
            </a:r>
            <a:r>
              <a:rPr lang="en-US" sz="1600" dirty="0" smtClean="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 </a:t>
            </a:r>
            <a:r>
              <a:rPr lang="en-US" sz="1600" dirty="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/</a:t>
            </a:r>
            <a:r>
              <a:rPr lang="en-US" sz="1600" dirty="0" err="1" smtClean="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I</a:t>
            </a:r>
            <a:r>
              <a:rPr lang="en-US" sz="1600" baseline="-25000" dirty="0" err="1" smtClean="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e</a:t>
            </a:r>
            <a:r>
              <a:rPr lang="en-US" sz="1600" baseline="-25000" dirty="0" smtClean="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 </a:t>
            </a:r>
            <a:r>
              <a:rPr lang="en-US" sz="1600" dirty="0" smtClean="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= </a:t>
            </a:r>
            <a:r>
              <a:rPr lang="en-US" sz="1600" dirty="0" err="1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toroidal</a:t>
            </a:r>
            <a:r>
              <a:rPr lang="en-US" sz="1600" dirty="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 ST current/</a:t>
            </a:r>
            <a:r>
              <a:rPr lang="en-US" sz="1600" dirty="0" err="1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centerpost</a:t>
            </a:r>
            <a:r>
              <a:rPr lang="en-US" sz="1600" dirty="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 current</a:t>
            </a:r>
            <a:r>
              <a:rPr lang="en-GB" sz="1600" dirty="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  </a:t>
            </a:r>
          </a:p>
          <a:p>
            <a:pPr>
              <a:spcBef>
                <a:spcPct val="0"/>
              </a:spcBef>
              <a:buClr>
                <a:srgbClr val="0000FF"/>
              </a:buClr>
            </a:pPr>
            <a:endParaRPr lang="en-GB" sz="400" dirty="0">
              <a:ea typeface="Times New Roman" pitchFamily="-107" charset="0"/>
              <a:cs typeface="Times New Roman" pitchFamily="-107" charset="0"/>
            </a:endParaRPr>
          </a:p>
          <a:p>
            <a:pPr>
              <a:spcBef>
                <a:spcPct val="0"/>
              </a:spcBef>
              <a:buClr>
                <a:srgbClr val="0000FF"/>
              </a:buClr>
              <a:buFontTx/>
              <a:buChar char="•"/>
            </a:pPr>
            <a:r>
              <a:rPr lang="en-GB" dirty="0">
                <a:ea typeface="Times New Roman" pitchFamily="-107" charset="0"/>
                <a:cs typeface="Times New Roman" pitchFamily="-107" charset="0"/>
              </a:rPr>
              <a:t> up to </a:t>
            </a:r>
            <a:r>
              <a:rPr lang="el-GR" sz="1600" dirty="0" smtClean="0">
                <a:latin typeface="Symbol" pitchFamily="-107" charset="2"/>
                <a:ea typeface="Times New Roman" pitchFamily="-107" charset="0"/>
                <a:cs typeface="Times New Roman" pitchFamily="-107" charset="0"/>
              </a:rPr>
              <a:t>β</a:t>
            </a:r>
            <a:r>
              <a:rPr lang="en-GB" dirty="0" smtClean="0">
                <a:latin typeface="Symbol" pitchFamily="-107" charset="2"/>
                <a:ea typeface="Times New Roman" pitchFamily="-107" charset="0"/>
                <a:cs typeface="Times New Roman" pitchFamily="-107" charset="0"/>
              </a:rPr>
              <a:t> </a:t>
            </a:r>
            <a:r>
              <a:rPr lang="en-GB" dirty="0" smtClean="0">
                <a:solidFill>
                  <a:srgbClr val="00C060"/>
                </a:solidFill>
                <a:latin typeface="Symbol" pitchFamily="-107" charset="2"/>
                <a:ea typeface="Times New Roman" pitchFamily="-107" charset="0"/>
                <a:cs typeface="Times New Roman" pitchFamily="-107" charset="0"/>
              </a:rPr>
              <a:t> </a:t>
            </a:r>
            <a:r>
              <a:rPr lang="en-GB" dirty="0" smtClean="0">
                <a:solidFill>
                  <a:srgbClr val="00C060"/>
                </a:solidFill>
                <a:ea typeface="Times New Roman" pitchFamily="-107" charset="0"/>
                <a:cs typeface="Times New Roman" pitchFamily="-107" charset="0"/>
              </a:rPr>
              <a:t>= </a:t>
            </a:r>
            <a:r>
              <a:rPr lang="en-GB" dirty="0">
                <a:solidFill>
                  <a:srgbClr val="00C060"/>
                </a:solidFill>
                <a:ea typeface="Times New Roman" pitchFamily="-107" charset="0"/>
                <a:cs typeface="Times New Roman" pitchFamily="-107" charset="0"/>
              </a:rPr>
              <a:t>21÷26%  </a:t>
            </a:r>
            <a:r>
              <a:rPr lang="en-GB" dirty="0">
                <a:ea typeface="Times New Roman" pitchFamily="-107" charset="0"/>
                <a:cs typeface="Times New Roman" pitchFamily="-107" charset="0"/>
              </a:rPr>
              <a:t>,  I</a:t>
            </a:r>
            <a:r>
              <a:rPr lang="en-GB" baseline="-30000" dirty="0">
                <a:ea typeface="Times New Roman" pitchFamily="-107" charset="0"/>
                <a:cs typeface="Times New Roman" pitchFamily="-107" charset="0"/>
              </a:rPr>
              <a:t>ST</a:t>
            </a:r>
            <a:r>
              <a:rPr lang="en-GB" dirty="0">
                <a:ea typeface="Times New Roman" pitchFamily="-107" charset="0"/>
                <a:cs typeface="Times New Roman" pitchFamily="-107" charset="0"/>
              </a:rPr>
              <a:t>/</a:t>
            </a:r>
            <a:r>
              <a:rPr lang="en-GB" dirty="0" err="1" smtClean="0">
                <a:ea typeface="Times New Roman" pitchFamily="-107" charset="0"/>
                <a:cs typeface="Times New Roman" pitchFamily="-107" charset="0"/>
              </a:rPr>
              <a:t>I</a:t>
            </a:r>
            <a:r>
              <a:rPr lang="en-GB" baseline="-30000" dirty="0" err="1" smtClean="0">
                <a:ea typeface="Times New Roman" pitchFamily="-107" charset="0"/>
                <a:cs typeface="Times New Roman" pitchFamily="-107" charset="0"/>
              </a:rPr>
              <a:t>e</a:t>
            </a:r>
            <a:r>
              <a:rPr lang="en-GB" baseline="-30000" dirty="0" smtClean="0">
                <a:ea typeface="Times New Roman" pitchFamily="-107" charset="0"/>
                <a:cs typeface="Times New Roman" pitchFamily="-107" charset="0"/>
              </a:rPr>
              <a:t> </a:t>
            </a:r>
            <a:r>
              <a:rPr lang="en-GB" dirty="0" smtClean="0">
                <a:solidFill>
                  <a:srgbClr val="00C060"/>
                </a:solidFill>
                <a:ea typeface="Times New Roman" pitchFamily="-107" charset="0"/>
                <a:cs typeface="Times New Roman" pitchFamily="-107" charset="0"/>
              </a:rPr>
              <a:t>= </a:t>
            </a:r>
            <a:r>
              <a:rPr lang="en-GB" dirty="0">
                <a:solidFill>
                  <a:srgbClr val="00C060"/>
                </a:solidFill>
                <a:ea typeface="Times New Roman" pitchFamily="-107" charset="0"/>
                <a:cs typeface="Times New Roman" pitchFamily="-107" charset="0"/>
              </a:rPr>
              <a:t>0.5 - 1</a:t>
            </a:r>
          </a:p>
          <a:p>
            <a:pPr>
              <a:spcBef>
                <a:spcPct val="0"/>
              </a:spcBef>
              <a:buClr>
                <a:srgbClr val="0000FF"/>
              </a:buClr>
              <a:buFontTx/>
              <a:buChar char="•"/>
            </a:pPr>
            <a:r>
              <a:rPr lang="en-GB" dirty="0">
                <a:ea typeface="Times New Roman" pitchFamily="-107" charset="0"/>
                <a:cs typeface="Times New Roman" pitchFamily="-107" charset="0"/>
              </a:rPr>
              <a:t> up to </a:t>
            </a:r>
            <a:r>
              <a:rPr lang="el-GR" sz="1600" dirty="0" smtClean="0">
                <a:latin typeface="Symbol" pitchFamily="-107" charset="2"/>
                <a:ea typeface="Times New Roman" pitchFamily="-107" charset="0"/>
                <a:cs typeface="Times New Roman" pitchFamily="-107" charset="0"/>
              </a:rPr>
              <a:t>β</a:t>
            </a:r>
            <a:r>
              <a:rPr lang="en-GB" dirty="0" smtClean="0">
                <a:latin typeface="Symbol" pitchFamily="-107" charset="2"/>
                <a:ea typeface="Times New Roman" pitchFamily="-107" charset="0"/>
                <a:cs typeface="Times New Roman" pitchFamily="-107" charset="0"/>
              </a:rPr>
              <a:t>  </a:t>
            </a:r>
            <a:r>
              <a:rPr lang="en-GB" dirty="0" smtClean="0">
                <a:solidFill>
                  <a:srgbClr val="00C060"/>
                </a:solidFill>
                <a:ea typeface="Times New Roman" pitchFamily="-107" charset="0"/>
                <a:cs typeface="Times New Roman" pitchFamily="-107" charset="0"/>
              </a:rPr>
              <a:t>= </a:t>
            </a:r>
            <a:r>
              <a:rPr lang="en-GB" dirty="0">
                <a:solidFill>
                  <a:srgbClr val="00C060"/>
                </a:solidFill>
                <a:ea typeface="Times New Roman" pitchFamily="-107" charset="0"/>
                <a:cs typeface="Times New Roman" pitchFamily="-107" charset="0"/>
              </a:rPr>
              <a:t>14÷15%  </a:t>
            </a:r>
            <a:r>
              <a:rPr lang="en-GB" dirty="0">
                <a:ea typeface="Times New Roman" pitchFamily="-107" charset="0"/>
                <a:cs typeface="Times New Roman" pitchFamily="-107" charset="0"/>
              </a:rPr>
              <a:t>,  I</a:t>
            </a:r>
            <a:r>
              <a:rPr lang="en-GB" baseline="-30000" dirty="0">
                <a:ea typeface="Times New Roman" pitchFamily="-107" charset="0"/>
                <a:cs typeface="Times New Roman" pitchFamily="-107" charset="0"/>
              </a:rPr>
              <a:t>ST</a:t>
            </a:r>
            <a:r>
              <a:rPr lang="en-GB" dirty="0">
                <a:ea typeface="Times New Roman" pitchFamily="-107" charset="0"/>
                <a:cs typeface="Times New Roman" pitchFamily="-107" charset="0"/>
              </a:rPr>
              <a:t>/</a:t>
            </a:r>
            <a:r>
              <a:rPr lang="en-GB" dirty="0" err="1" smtClean="0">
                <a:ea typeface="Times New Roman" pitchFamily="-107" charset="0"/>
                <a:cs typeface="Times New Roman" pitchFamily="-107" charset="0"/>
              </a:rPr>
              <a:t>I</a:t>
            </a:r>
            <a:r>
              <a:rPr lang="en-GB" baseline="-30000" dirty="0" err="1" smtClean="0">
                <a:ea typeface="Times New Roman" pitchFamily="-107" charset="0"/>
                <a:cs typeface="Times New Roman" pitchFamily="-107" charset="0"/>
              </a:rPr>
              <a:t>e</a:t>
            </a:r>
            <a:r>
              <a:rPr lang="en-GB" baseline="-30000" dirty="0" smtClean="0">
                <a:ea typeface="Times New Roman" pitchFamily="-107" charset="0"/>
                <a:cs typeface="Times New Roman" pitchFamily="-107" charset="0"/>
              </a:rPr>
              <a:t> </a:t>
            </a:r>
            <a:r>
              <a:rPr lang="en-GB" dirty="0" smtClean="0">
                <a:solidFill>
                  <a:srgbClr val="00C060"/>
                </a:solidFill>
                <a:ea typeface="Times New Roman" pitchFamily="-107" charset="0"/>
                <a:cs typeface="Times New Roman" pitchFamily="-107" charset="0"/>
              </a:rPr>
              <a:t>= </a:t>
            </a:r>
            <a:r>
              <a:rPr lang="en-GB" dirty="0">
                <a:solidFill>
                  <a:srgbClr val="00C060"/>
                </a:solidFill>
                <a:ea typeface="Times New Roman" pitchFamily="-107" charset="0"/>
                <a:cs typeface="Times New Roman" pitchFamily="-107" charset="0"/>
              </a:rPr>
              <a:t>2-4 </a:t>
            </a:r>
          </a:p>
          <a:p>
            <a:pPr>
              <a:spcBef>
                <a:spcPct val="0"/>
              </a:spcBef>
              <a:buClr>
                <a:srgbClr val="0000FF"/>
              </a:buClr>
            </a:pPr>
            <a:r>
              <a:rPr lang="en-GB" sz="600" dirty="0">
                <a:ea typeface="Times New Roman" pitchFamily="-107" charset="0"/>
                <a:cs typeface="Times New Roman" pitchFamily="-107" charset="0"/>
              </a:rPr>
              <a:t/>
            </a:r>
            <a:br>
              <a:rPr lang="en-GB" sz="600" dirty="0">
                <a:ea typeface="Times New Roman" pitchFamily="-107" charset="0"/>
                <a:cs typeface="Times New Roman" pitchFamily="-107" charset="0"/>
              </a:rPr>
            </a:br>
            <a:r>
              <a:rPr lang="en-GB" sz="1600" dirty="0">
                <a:ea typeface="Times New Roman" pitchFamily="-107" charset="0"/>
                <a:cs typeface="Times New Roman" pitchFamily="-107" charset="0"/>
              </a:rPr>
              <a:t>expressed with  </a:t>
            </a:r>
          </a:p>
          <a:p>
            <a:pPr>
              <a:spcBef>
                <a:spcPct val="0"/>
              </a:spcBef>
              <a:buClr>
                <a:srgbClr val="0000FF"/>
              </a:buClr>
            </a:pPr>
            <a:endParaRPr lang="en-GB" sz="400" dirty="0">
              <a:ea typeface="Times New Roman" pitchFamily="-107" charset="0"/>
              <a:cs typeface="Times New Roman" pitchFamily="-107" charset="0"/>
            </a:endParaRPr>
          </a:p>
          <a:p>
            <a:pPr>
              <a:spcBef>
                <a:spcPct val="0"/>
              </a:spcBef>
              <a:buClr>
                <a:srgbClr val="0000FF"/>
              </a:buClr>
              <a:buFontTx/>
              <a:buChar char="•"/>
            </a:pPr>
            <a:r>
              <a:rPr lang="en-GB" sz="1600" dirty="0">
                <a:ea typeface="Times New Roman" pitchFamily="-107" charset="0"/>
                <a:cs typeface="Times New Roman" pitchFamily="-107" charset="0"/>
              </a:rPr>
              <a:t> </a:t>
            </a:r>
            <a:r>
              <a:rPr lang="en-GB" dirty="0">
                <a:ea typeface="Times New Roman" pitchFamily="-107" charset="0"/>
                <a:cs typeface="Times New Roman" pitchFamily="-107" charset="0"/>
              </a:rPr>
              <a:t>up to </a:t>
            </a:r>
            <a:r>
              <a:rPr lang="el-GR" sz="1600" dirty="0" smtClean="0">
                <a:solidFill>
                  <a:srgbClr val="FF0000"/>
                </a:solidFill>
                <a:latin typeface="Symbol" pitchFamily="-107" charset="2"/>
                <a:ea typeface="Times New Roman" pitchFamily="-107" charset="0"/>
                <a:cs typeface="Times New Roman" pitchFamily="-107" charset="0"/>
              </a:rPr>
              <a:t>β</a:t>
            </a:r>
            <a:r>
              <a:rPr lang="en-GB" baseline="-30000" dirty="0" smtClean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T0</a:t>
            </a:r>
            <a:r>
              <a:rPr lang="en-GB" dirty="0" smtClean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 =28</a:t>
            </a:r>
            <a:r>
              <a:rPr lang="en-GB" dirty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÷29% ,  I</a:t>
            </a:r>
            <a:r>
              <a:rPr lang="en-GB" baseline="-30000" dirty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ST</a:t>
            </a:r>
            <a:r>
              <a:rPr lang="en-GB" dirty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/</a:t>
            </a:r>
            <a:r>
              <a:rPr lang="en-GB" dirty="0" err="1" smtClean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I</a:t>
            </a:r>
            <a:r>
              <a:rPr lang="en-GB" baseline="-30000" dirty="0" err="1" smtClean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e</a:t>
            </a:r>
            <a:r>
              <a:rPr lang="en-GB" baseline="-30000" dirty="0" smtClean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 </a:t>
            </a:r>
            <a:r>
              <a:rPr lang="en-GB" dirty="0" smtClean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= </a:t>
            </a:r>
            <a:r>
              <a:rPr lang="en-GB" dirty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0.5 - 1</a:t>
            </a:r>
          </a:p>
          <a:p>
            <a:pPr>
              <a:spcBef>
                <a:spcPct val="0"/>
              </a:spcBef>
              <a:buClr>
                <a:srgbClr val="0000FF"/>
              </a:buClr>
              <a:buFontTx/>
              <a:buChar char="•"/>
            </a:pPr>
            <a:r>
              <a:rPr lang="en-GB" sz="1600" dirty="0">
                <a:ea typeface="Times New Roman" pitchFamily="-107" charset="0"/>
                <a:cs typeface="Times New Roman" pitchFamily="-107" charset="0"/>
              </a:rPr>
              <a:t> </a:t>
            </a:r>
            <a:r>
              <a:rPr lang="en-GB" dirty="0">
                <a:ea typeface="Times New Roman" pitchFamily="-107" charset="0"/>
                <a:cs typeface="Times New Roman" pitchFamily="-107" charset="0"/>
              </a:rPr>
              <a:t>up to </a:t>
            </a:r>
            <a:r>
              <a:rPr lang="el-GR" sz="1600" b="1" dirty="0" smtClean="0">
                <a:solidFill>
                  <a:srgbClr val="FF0000"/>
                </a:solidFill>
                <a:latin typeface="Symbol" pitchFamily="-107" charset="2"/>
                <a:ea typeface="Times New Roman" pitchFamily="-107" charset="0"/>
                <a:cs typeface="Times New Roman" pitchFamily="-107" charset="0"/>
              </a:rPr>
              <a:t>β</a:t>
            </a:r>
            <a:r>
              <a:rPr lang="en-GB" b="1" baseline="-30000" dirty="0" smtClean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T0 </a:t>
            </a:r>
            <a:r>
              <a:rPr lang="en-GB" b="1" dirty="0" smtClean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=</a:t>
            </a:r>
            <a:r>
              <a:rPr lang="en-GB" b="1" dirty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72÷84% </a:t>
            </a:r>
            <a:r>
              <a:rPr lang="en-GB" dirty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, </a:t>
            </a:r>
            <a:r>
              <a:rPr lang="en-GB" b="1" dirty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 I</a:t>
            </a:r>
            <a:r>
              <a:rPr lang="en-GB" b="1" baseline="-30000" dirty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ST</a:t>
            </a:r>
            <a:r>
              <a:rPr lang="en-GB" b="1" dirty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/</a:t>
            </a:r>
            <a:r>
              <a:rPr lang="en-GB" b="1" dirty="0" err="1" smtClean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I</a:t>
            </a:r>
            <a:r>
              <a:rPr lang="en-GB" b="1" baseline="-30000" dirty="0" err="1" smtClean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e</a:t>
            </a:r>
            <a:r>
              <a:rPr lang="en-GB" b="1" baseline="-30000" dirty="0" smtClean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 </a:t>
            </a:r>
            <a:r>
              <a:rPr lang="en-GB" b="1" dirty="0" smtClean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= </a:t>
            </a:r>
            <a:r>
              <a:rPr lang="en-GB" b="1" dirty="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2-4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endParaRPr lang="it-IT" b="1" dirty="0">
              <a:solidFill>
                <a:srgbClr val="FF0000"/>
              </a:solidFill>
            </a:endParaRPr>
          </a:p>
        </p:txBody>
      </p:sp>
      <p:graphicFrame>
        <p:nvGraphicFramePr>
          <p:cNvPr id="1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89874228"/>
              </p:ext>
            </p:extLst>
          </p:nvPr>
        </p:nvGraphicFramePr>
        <p:xfrm>
          <a:off x="1554056" y="3936978"/>
          <a:ext cx="1709737" cy="360362"/>
        </p:xfrm>
        <a:graphic>
          <a:graphicData uri="http://schemas.openxmlformats.org/presentationml/2006/ole">
            <p:oleObj spid="_x0000_s56569" name="Equation" r:id="rId6" imgW="1384300" imgH="292100" progId="Equation.DSMT4">
              <p:embed/>
            </p:oleObj>
          </a:graphicData>
        </a:graphic>
      </p:graphicFrame>
      <p:graphicFrame>
        <p:nvGraphicFramePr>
          <p:cNvPr id="1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69114056"/>
              </p:ext>
            </p:extLst>
          </p:nvPr>
        </p:nvGraphicFramePr>
        <p:xfrm>
          <a:off x="1575604" y="5380592"/>
          <a:ext cx="1784350" cy="360362"/>
        </p:xfrm>
        <a:graphic>
          <a:graphicData uri="http://schemas.openxmlformats.org/presentationml/2006/ole">
            <p:oleObj spid="_x0000_s56570" name="Equation" r:id="rId7" imgW="1447800" imgH="292100" progId="Equation.DSMT4">
              <p:embed/>
            </p:oleObj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4788913" y="411676"/>
            <a:ext cx="4355087" cy="194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b="1" i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Chandrasekhar-Kendall-Furth configuration</a:t>
            </a:r>
          </a:p>
          <a:p>
            <a:pPr>
              <a:lnSpc>
                <a:spcPct val="110000"/>
              </a:lnSpc>
            </a:pPr>
            <a:r>
              <a:rPr lang="en-US" b="1" i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CKF an extrapolation of PROTO-SPHERA: </a:t>
            </a:r>
          </a:p>
          <a:p>
            <a:pPr>
              <a:lnSpc>
                <a:spcPct val="110000"/>
              </a:lnSpc>
            </a:pPr>
            <a:endParaRPr lang="en-US" sz="800" b="1" i="1" dirty="0" smtClean="0">
              <a:effectLst>
                <a:outerShdw blurRad="50800" dist="38100" dir="2700000" algn="tl" rotWithShape="0">
                  <a:srgbClr val="FF0000">
                    <a:alpha val="43000"/>
                  </a:srgbClr>
                </a:outerShdw>
              </a:effectLst>
            </a:endParaRPr>
          </a:p>
          <a:p>
            <a:r>
              <a:rPr lang="en-US" b="1" i="1" dirty="0" smtClean="0"/>
              <a:t>• </a:t>
            </a:r>
            <a:r>
              <a:rPr lang="en-US" b="1" i="1" dirty="0" smtClean="0">
                <a:solidFill>
                  <a:srgbClr val="B33F40"/>
                </a:solidFill>
              </a:rPr>
              <a:t>internal PF coils</a:t>
            </a:r>
            <a:r>
              <a:rPr lang="en-US" b="1" i="1" dirty="0" smtClean="0"/>
              <a:t> replaced by</a:t>
            </a:r>
          </a:p>
          <a:p>
            <a:r>
              <a:rPr lang="en-US" b="1" i="1" dirty="0" smtClean="0">
                <a:solidFill>
                  <a:srgbClr val="EB00D9"/>
                </a:solidFill>
              </a:rPr>
              <a:t>secondary </a:t>
            </a:r>
            <a:r>
              <a:rPr lang="en-US" b="1" i="1" dirty="0">
                <a:solidFill>
                  <a:srgbClr val="EB00D9"/>
                </a:solidFill>
              </a:rPr>
              <a:t>Tori </a:t>
            </a:r>
            <a:r>
              <a:rPr lang="en-US" b="1" i="1" dirty="0" smtClean="0">
                <a:solidFill>
                  <a:srgbClr val="EB00D9"/>
                </a:solidFill>
              </a:rPr>
              <a:t>of Plasma</a:t>
            </a:r>
          </a:p>
          <a:p>
            <a:r>
              <a:rPr lang="en-US" b="1" i="1" dirty="0" smtClean="0">
                <a:solidFill>
                  <a:srgbClr val="000000"/>
                </a:solidFill>
              </a:rPr>
              <a:t>• </a:t>
            </a:r>
            <a:r>
              <a:rPr lang="en-US" b="1" i="1" dirty="0" err="1" smtClean="0">
                <a:solidFill>
                  <a:srgbClr val="AA8888"/>
                </a:solidFill>
              </a:rPr>
              <a:t>Centerpost</a:t>
            </a:r>
            <a:r>
              <a:rPr lang="en-US" b="1" i="1" dirty="0" smtClean="0">
                <a:solidFill>
                  <a:srgbClr val="AA8888"/>
                </a:solidFill>
              </a:rPr>
              <a:t> hitting </a:t>
            </a:r>
            <a:r>
              <a:rPr lang="en-US" b="1" i="1" dirty="0" smtClean="0">
                <a:solidFill>
                  <a:srgbClr val="A71AFF"/>
                </a:solidFill>
              </a:rPr>
              <a:t>electrodes </a:t>
            </a:r>
            <a:r>
              <a:rPr lang="en-US" b="1" i="1" dirty="0" smtClean="0">
                <a:solidFill>
                  <a:srgbClr val="000000"/>
                </a:solidFill>
              </a:rPr>
              <a:t>replaced by </a:t>
            </a:r>
            <a:r>
              <a:rPr lang="en-US" b="1" i="1" dirty="0" smtClean="0">
                <a:solidFill>
                  <a:srgbClr val="AA8888"/>
                </a:solidFill>
              </a:rPr>
              <a:t>Surrounding Plasma</a:t>
            </a:r>
            <a:endParaRPr lang="en-US" b="1" i="1" dirty="0">
              <a:solidFill>
                <a:srgbClr val="AA88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0586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46566" y="5810541"/>
            <a:ext cx="64388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Calibri" pitchFamily="-107" charset="0"/>
              </a:rPr>
              <a:t>On </a:t>
            </a:r>
            <a:r>
              <a:rPr lang="en-US" sz="2000" b="1" dirty="0">
                <a:latin typeface="Calibri" pitchFamily="-107" charset="0"/>
              </a:rPr>
              <a:t>ITER</a:t>
            </a:r>
            <a:r>
              <a:rPr lang="en-US" sz="2000" dirty="0">
                <a:latin typeface="Calibri" pitchFamily="-107" charset="0"/>
              </a:rPr>
              <a:t> an </a:t>
            </a:r>
            <a:r>
              <a:rPr lang="en-US" sz="2000" b="1" dirty="0">
                <a:latin typeface="Calibri" pitchFamily="-107" charset="0"/>
              </a:rPr>
              <a:t>ELMs carrying </a:t>
            </a:r>
            <a:r>
              <a:rPr lang="en-US" sz="2000" b="1" dirty="0" smtClean="0">
                <a:latin typeface="Calibri" pitchFamily="-107" charset="0"/>
              </a:rPr>
              <a:t>&gt; 3</a:t>
            </a:r>
            <a:r>
              <a:rPr lang="en-US" sz="2000" b="1" dirty="0">
                <a:latin typeface="Calibri" pitchFamily="-107" charset="0"/>
              </a:rPr>
              <a:t>% of pedestal energy </a:t>
            </a:r>
            <a:r>
              <a:rPr lang="en-US" sz="2000" dirty="0">
                <a:latin typeface="Calibri" pitchFamily="-107" charset="0"/>
              </a:rPr>
              <a:t>can even </a:t>
            </a:r>
          </a:p>
          <a:p>
            <a:r>
              <a:rPr lang="en-US" sz="2000" b="1" dirty="0">
                <a:latin typeface="Calibri" pitchFamily="-107" charset="0"/>
              </a:rPr>
              <a:t>melt or sublimate </a:t>
            </a:r>
            <a:r>
              <a:rPr lang="en-US" sz="2000" dirty="0">
                <a:latin typeface="Calibri" pitchFamily="-107" charset="0"/>
              </a:rPr>
              <a:t>the </a:t>
            </a:r>
            <a:r>
              <a:rPr lang="en-US" sz="2000" b="1" dirty="0">
                <a:solidFill>
                  <a:srgbClr val="008000"/>
                </a:solidFill>
                <a:latin typeface="Calibri" pitchFamily="-107" charset="0"/>
              </a:rPr>
              <a:t>Tungsten of the </a:t>
            </a:r>
            <a:r>
              <a:rPr lang="en-US" sz="2000" b="1" dirty="0" err="1">
                <a:solidFill>
                  <a:srgbClr val="008000"/>
                </a:solidFill>
                <a:latin typeface="Calibri" pitchFamily="-107" charset="0"/>
              </a:rPr>
              <a:t>Divertor</a:t>
            </a:r>
            <a:r>
              <a:rPr lang="en-US" sz="2000" b="1" dirty="0">
                <a:solidFill>
                  <a:srgbClr val="008000"/>
                </a:solidFill>
                <a:latin typeface="Calibri" pitchFamily="-107" charset="0"/>
              </a:rPr>
              <a:t> plates</a:t>
            </a:r>
          </a:p>
        </p:txBody>
      </p:sp>
      <p:pic>
        <p:nvPicPr>
          <p:cNvPr id="5" name="Picture 11" descr="ITERPedest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009595" y="1213449"/>
            <a:ext cx="3050110" cy="2925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2" descr="ErgoElm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499082"/>
            <a:ext cx="2709863" cy="211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25"/>
          <p:cNvSpPr txBox="1">
            <a:spLocks noChangeArrowheads="1"/>
          </p:cNvSpPr>
          <p:nvPr/>
        </p:nvSpPr>
        <p:spPr bwMode="auto">
          <a:xfrm>
            <a:off x="3144750" y="777072"/>
            <a:ext cx="59830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US" sz="2000" dirty="0">
                <a:latin typeface="Calibri" pitchFamily="-107" charset="0"/>
              </a:rPr>
              <a:t>“</a:t>
            </a:r>
            <a:r>
              <a:rPr lang="en-US" sz="2000" b="1" dirty="0">
                <a:latin typeface="Calibri" pitchFamily="-107" charset="0"/>
              </a:rPr>
              <a:t>ELM</a:t>
            </a:r>
            <a:r>
              <a:rPr lang="en-US" sz="2000" dirty="0">
                <a:latin typeface="Calibri" pitchFamily="-107" charset="0"/>
              </a:rPr>
              <a:t>” mode throw upon the </a:t>
            </a:r>
            <a:r>
              <a:rPr lang="en-US" sz="2000" dirty="0" err="1">
                <a:latin typeface="Calibri" pitchFamily="-107" charset="0"/>
              </a:rPr>
              <a:t>divertor</a:t>
            </a:r>
            <a:r>
              <a:rPr lang="en-US" sz="2000" dirty="0">
                <a:latin typeface="Calibri" pitchFamily="-107" charset="0"/>
              </a:rPr>
              <a:t> a sizeable portion</a:t>
            </a:r>
          </a:p>
          <a:p>
            <a:pPr algn="r"/>
            <a:r>
              <a:rPr lang="en-US" sz="2000" dirty="0">
                <a:latin typeface="Calibri" pitchFamily="-107" charset="0"/>
              </a:rPr>
              <a:t>(</a:t>
            </a:r>
            <a:r>
              <a:rPr lang="en-US" sz="2000" b="1" dirty="0" smtClean="0">
                <a:latin typeface="Times New Roman"/>
                <a:cs typeface="Times New Roman"/>
              </a:rPr>
              <a:t>~ </a:t>
            </a:r>
            <a:r>
              <a:rPr lang="en-US" sz="2000" b="1" dirty="0" smtClean="0">
                <a:latin typeface="Calibri" pitchFamily="-107" charset="0"/>
              </a:rPr>
              <a:t>20</a:t>
            </a:r>
            <a:r>
              <a:rPr lang="en-US" sz="2000" b="1" dirty="0">
                <a:latin typeface="Calibri" pitchFamily="-107" charset="0"/>
              </a:rPr>
              <a:t>%</a:t>
            </a:r>
            <a:r>
              <a:rPr lang="en-US" sz="2000" dirty="0">
                <a:latin typeface="Calibri" pitchFamily="-107" charset="0"/>
              </a:rPr>
              <a:t>) of the </a:t>
            </a:r>
            <a:r>
              <a:rPr lang="en-US" sz="2000" b="1" dirty="0">
                <a:latin typeface="Calibri" pitchFamily="-107" charset="0"/>
              </a:rPr>
              <a:t>energy in the pressure pedestal</a:t>
            </a:r>
          </a:p>
        </p:txBody>
      </p:sp>
      <p:sp>
        <p:nvSpPr>
          <p:cNvPr id="8" name="TextBox 26"/>
          <p:cNvSpPr txBox="1">
            <a:spLocks noChangeArrowheads="1"/>
          </p:cNvSpPr>
          <p:nvPr/>
        </p:nvSpPr>
        <p:spPr bwMode="auto">
          <a:xfrm>
            <a:off x="2688737" y="4207779"/>
            <a:ext cx="427395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alibri" pitchFamily="-107" charset="0"/>
              </a:rPr>
              <a:t>This happens in a </a:t>
            </a:r>
          </a:p>
          <a:p>
            <a:r>
              <a:rPr lang="en-US" b="1" dirty="0">
                <a:latin typeface="Calibri" pitchFamily="-107" charset="0"/>
              </a:rPr>
              <a:t>very short time (250 µs) </a:t>
            </a:r>
            <a:r>
              <a:rPr lang="en-US" dirty="0">
                <a:latin typeface="Calibri" pitchFamily="-107" charset="0"/>
              </a:rPr>
              <a:t>as</a:t>
            </a:r>
          </a:p>
          <a:p>
            <a:r>
              <a:rPr lang="en-US" dirty="0">
                <a:latin typeface="Calibri" pitchFamily="-107" charset="0"/>
              </a:rPr>
              <a:t>the </a:t>
            </a:r>
            <a:r>
              <a:rPr lang="en-US" b="1" dirty="0">
                <a:latin typeface="Calibri" pitchFamily="-107" charset="0"/>
              </a:rPr>
              <a:t>plasma edge becomes </a:t>
            </a:r>
            <a:r>
              <a:rPr lang="en-US" b="1" dirty="0" err="1">
                <a:latin typeface="Calibri" pitchFamily="-107" charset="0"/>
              </a:rPr>
              <a:t>ergodic</a:t>
            </a:r>
            <a:endParaRPr lang="en-US" b="1" dirty="0">
              <a:latin typeface="Calibri" pitchFamily="-107" charset="0"/>
            </a:endParaRPr>
          </a:p>
          <a:p>
            <a:r>
              <a:rPr lang="en-US" dirty="0">
                <a:latin typeface="Calibri" pitchFamily="-107" charset="0"/>
              </a:rPr>
              <a:t>(</a:t>
            </a:r>
            <a:r>
              <a:rPr lang="en-US" b="1" dirty="0">
                <a:latin typeface="Calibri" pitchFamily="-107" charset="0"/>
              </a:rPr>
              <a:t>ELM </a:t>
            </a:r>
            <a:r>
              <a:rPr lang="en-US" dirty="0">
                <a:latin typeface="Calibri" pitchFamily="-107" charset="0"/>
              </a:rPr>
              <a:t>filaments carry current) </a:t>
            </a:r>
          </a:p>
        </p:txBody>
      </p:sp>
      <p:pic>
        <p:nvPicPr>
          <p:cNvPr id="9" name="Picture 28" descr="IterPlate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560469" y="1636426"/>
            <a:ext cx="2547299" cy="4971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29"/>
          <p:cNvSpPr txBox="1">
            <a:spLocks noChangeArrowheads="1"/>
          </p:cNvSpPr>
          <p:nvPr/>
        </p:nvSpPr>
        <p:spPr bwMode="auto">
          <a:xfrm>
            <a:off x="1000512" y="3240366"/>
            <a:ext cx="1266593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>
                <a:solidFill>
                  <a:srgbClr val="FF0000"/>
                </a:solidFill>
                <a:latin typeface="Calibri" pitchFamily="-107" charset="0"/>
              </a:rPr>
              <a:t>Energy flows</a:t>
            </a:r>
          </a:p>
          <a:p>
            <a:pPr algn="ctr"/>
            <a:r>
              <a:rPr lang="en-US" sz="1600" b="1">
                <a:solidFill>
                  <a:srgbClr val="FF0000"/>
                </a:solidFill>
                <a:latin typeface="Calibri" pitchFamily="-107" charset="0"/>
              </a:rPr>
              <a:t>here</a:t>
            </a:r>
            <a:endParaRPr lang="en-US" sz="1600" b="1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</p:txBody>
      </p:sp>
      <p:cxnSp>
        <p:nvCxnSpPr>
          <p:cNvPr id="11" name="Straight Arrow Connector 10"/>
          <p:cNvCxnSpPr>
            <a:cxnSpLocks noChangeShapeType="1"/>
          </p:cNvCxnSpPr>
          <p:nvPr/>
        </p:nvCxnSpPr>
        <p:spPr bwMode="auto">
          <a:xfrm rot="5400000">
            <a:off x="568325" y="4454757"/>
            <a:ext cx="1609725" cy="346075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2581596" y="6536228"/>
            <a:ext cx="3278188" cy="1588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3" name="Straight Arrow Connector 12"/>
          <p:cNvCxnSpPr>
            <a:cxnSpLocks noChangeShapeType="1"/>
          </p:cNvCxnSpPr>
          <p:nvPr/>
        </p:nvCxnSpPr>
        <p:spPr bwMode="auto">
          <a:xfrm flipV="1">
            <a:off x="5859784" y="6017116"/>
            <a:ext cx="1363662" cy="519112"/>
          </a:xfrm>
          <a:prstGeom prst="straightConnector1">
            <a:avLst/>
          </a:prstGeom>
          <a:noFill/>
          <a:ln w="25400">
            <a:solidFill>
              <a:srgbClr val="0080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4" name="TextBox 13"/>
          <p:cNvSpPr txBox="1"/>
          <p:nvPr/>
        </p:nvSpPr>
        <p:spPr>
          <a:xfrm>
            <a:off x="209803" y="46287"/>
            <a:ext cx="89341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Why a new and different magnetic confinement device? </a:t>
            </a:r>
            <a:r>
              <a:rPr lang="en-US" altLang="zh-CN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altLang="zh-CN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still other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reason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are…</a:t>
            </a:r>
            <a:endParaRPr lang="en-US" sz="2000" i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391762" y="322083"/>
            <a:ext cx="45240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"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ELMs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" (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unstable edge localized modes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)</a:t>
            </a:r>
            <a:endParaRPr lang="en-US" sz="20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细黑"/>
              <a:cs typeface="华文细黑"/>
            </a:endParaRPr>
          </a:p>
        </p:txBody>
      </p:sp>
      <p:pic>
        <p:nvPicPr>
          <p:cNvPr id="2" name="17118_0247100bl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823533"/>
            <a:ext cx="2856228" cy="2142171"/>
          </a:xfrm>
          <a:prstGeom prst="rect">
            <a:avLst/>
          </a:prstGeom>
        </p:spPr>
      </p:pic>
      <p:cxnSp>
        <p:nvCxnSpPr>
          <p:cNvPr id="20" name="Straight Arrow Connector 19"/>
          <p:cNvCxnSpPr>
            <a:cxnSpLocks noChangeShapeType="1"/>
          </p:cNvCxnSpPr>
          <p:nvPr/>
        </p:nvCxnSpPr>
        <p:spPr bwMode="auto">
          <a:xfrm rot="5400000">
            <a:off x="1641994" y="2697592"/>
            <a:ext cx="1592263" cy="1588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21" name="Straight Arrow Connector 20"/>
          <p:cNvCxnSpPr>
            <a:cxnSpLocks noChangeShapeType="1"/>
          </p:cNvCxnSpPr>
          <p:nvPr/>
        </p:nvCxnSpPr>
        <p:spPr bwMode="auto">
          <a:xfrm rot="5400000">
            <a:off x="183737" y="2104297"/>
            <a:ext cx="1649413" cy="113741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22" name="Straight Arrow Connector 21"/>
          <p:cNvCxnSpPr>
            <a:cxnSpLocks noChangeShapeType="1"/>
          </p:cNvCxnSpPr>
          <p:nvPr/>
        </p:nvCxnSpPr>
        <p:spPr bwMode="auto">
          <a:xfrm rot="5400000" flipH="1" flipV="1">
            <a:off x="1461294" y="2950601"/>
            <a:ext cx="541337" cy="161925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0243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31" y="3411034"/>
            <a:ext cx="8500872" cy="27218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9779" y="1621390"/>
            <a:ext cx="1573709" cy="156016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8604" y="1621391"/>
            <a:ext cx="1497650" cy="156016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7804" y="1621391"/>
            <a:ext cx="1446206" cy="156016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6420" y="1621390"/>
            <a:ext cx="1496664" cy="156016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193" y="1612262"/>
            <a:ext cx="1446480" cy="156929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03700" y="150152"/>
            <a:ext cx="859229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"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ELMs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" (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unstable edge localized modes</a:t>
            </a:r>
            <a:r>
              <a:rPr lang="en-US" sz="2000" b="1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):</a:t>
            </a:r>
          </a:p>
          <a:p>
            <a:pPr algn="ctr">
              <a:defRPr/>
            </a:pPr>
            <a:endParaRPr lang="en-US" sz="800" b="1" dirty="0" smtClean="0">
              <a:solidFill>
                <a:srgbClr val="00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细黑"/>
              <a:cs typeface="华文细黑"/>
            </a:endParaRPr>
          </a:p>
          <a:p>
            <a:pPr algn="ctr">
              <a:defRPr/>
            </a:pPr>
            <a:endParaRPr lang="en-US" sz="800" b="1" dirty="0" smtClean="0">
              <a:solidFill>
                <a:srgbClr val="00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细黑"/>
              <a:cs typeface="华文细黑"/>
            </a:endParaRPr>
          </a:p>
          <a:p>
            <a:pPr algn="ctr">
              <a:defRPr/>
            </a:pPr>
            <a:endParaRPr lang="en-US" sz="800" b="1" dirty="0">
              <a:solidFill>
                <a:srgbClr val="00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细黑"/>
              <a:cs typeface="华文细黑"/>
            </a:endParaRPr>
          </a:p>
          <a:p>
            <a:pPr algn="ctr">
              <a:defRPr/>
            </a:pPr>
            <a:endParaRPr lang="en-US" sz="800" b="1" dirty="0" smtClean="0">
              <a:solidFill>
                <a:srgbClr val="00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细黑"/>
              <a:cs typeface="华文细黑"/>
            </a:endParaRPr>
          </a:p>
          <a:p>
            <a:pPr algn="ctr">
              <a:defRPr/>
            </a:pPr>
            <a:endParaRPr lang="en-US" sz="800" b="1" dirty="0">
              <a:solidFill>
                <a:srgbClr val="00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细黑"/>
              <a:cs typeface="华文细黑"/>
            </a:endParaRPr>
          </a:p>
          <a:p>
            <a:pPr algn="ctr">
              <a:defRPr/>
            </a:pPr>
            <a:endParaRPr lang="en-US" sz="800" b="1" dirty="0" smtClean="0">
              <a:solidFill>
                <a:srgbClr val="00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细黑"/>
              <a:cs typeface="华文细黑"/>
            </a:endParaRPr>
          </a:p>
          <a:p>
            <a:pPr algn="ctr">
              <a:defRPr/>
            </a:pPr>
            <a:r>
              <a:rPr lang="en-US" sz="2000" b="1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can these spontaneous </a:t>
            </a:r>
            <a:r>
              <a:rPr lang="en-US" sz="2000" b="1" dirty="0" err="1" smtClean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filamentations</a:t>
            </a:r>
            <a:r>
              <a:rPr lang="en-US" sz="2000" b="1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 (which in </a:t>
            </a:r>
            <a:r>
              <a:rPr lang="en-US" sz="2000" b="1" dirty="0" err="1" smtClean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Tokamaks</a:t>
            </a:r>
            <a:r>
              <a:rPr lang="en-US" sz="2000" b="1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 are only dangerous)</a:t>
            </a:r>
            <a:endParaRPr lang="en-US" sz="20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细黑"/>
              <a:cs typeface="华文细黑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800583" y="3133862"/>
            <a:ext cx="41281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be put to fruition in PROTO-SPHERA?</a:t>
            </a:r>
            <a:endParaRPr lang="en-US" sz="2000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5221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ot614-8.6kA 1.gif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44911" y="0"/>
            <a:ext cx="2642805" cy="43443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52431" y="39683"/>
            <a:ext cx="5203806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Plasma rotation in </a:t>
            </a:r>
            <a:r>
              <a:rPr lang="en-US" sz="2000" b="1" dirty="0" err="1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Tokamaks</a:t>
            </a:r>
            <a:r>
              <a:rPr lang="en-US" sz="2000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 is extremely</a:t>
            </a:r>
          </a:p>
          <a:p>
            <a:r>
              <a:rPr lang="en-US" sz="2000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advantageous, as it stabilizes the torus</a:t>
            </a:r>
            <a:endParaRPr lang="en-US" sz="800" dirty="0" smtClean="0"/>
          </a:p>
          <a:p>
            <a:endParaRPr lang="en-US" sz="800" dirty="0"/>
          </a:p>
          <a:p>
            <a:endParaRPr lang="en-US" sz="800" dirty="0" smtClean="0"/>
          </a:p>
          <a:p>
            <a:endParaRPr lang="en-US" sz="800" dirty="0"/>
          </a:p>
          <a:p>
            <a:r>
              <a:rPr lang="en-US" dirty="0" smtClean="0"/>
              <a:t>Plasma rotation induced by additional </a:t>
            </a:r>
            <a:r>
              <a:rPr lang="en-US" dirty="0" err="1" smtClean="0"/>
              <a:t>heatings</a:t>
            </a:r>
            <a:r>
              <a:rPr lang="en-US" dirty="0" smtClean="0"/>
              <a:t> </a:t>
            </a:r>
          </a:p>
          <a:p>
            <a:r>
              <a:rPr lang="en-US" dirty="0" smtClean="0"/>
              <a:t>(Neutral Beam Injection, NBI), becomes more &amp; more</a:t>
            </a:r>
          </a:p>
          <a:p>
            <a:r>
              <a:rPr lang="en-US" dirty="0" smtClean="0"/>
              <a:t> difficult on larger </a:t>
            </a:r>
            <a:r>
              <a:rPr lang="en-US" dirty="0" err="1" smtClean="0"/>
              <a:t>tokamak</a:t>
            </a:r>
            <a:r>
              <a:rPr lang="en-US" dirty="0" smtClean="0"/>
              <a:t> experiments</a:t>
            </a:r>
          </a:p>
          <a:p>
            <a:endParaRPr lang="en-US" sz="800" dirty="0" smtClean="0"/>
          </a:p>
          <a:p>
            <a:r>
              <a:rPr lang="en-US" sz="2000" b="1" dirty="0" smtClean="0">
                <a:solidFill>
                  <a:srgbClr val="3366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Plasma </a:t>
            </a:r>
            <a:r>
              <a:rPr lang="en-US" sz="2000" b="1" dirty="0" err="1" smtClean="0">
                <a:solidFill>
                  <a:srgbClr val="3366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Centerpost</a:t>
            </a:r>
            <a:r>
              <a:rPr lang="en-US" sz="2000" b="1" dirty="0" smtClean="0">
                <a:solidFill>
                  <a:srgbClr val="3366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of PROTO-SPHERA rotates!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2431" y="3725856"/>
            <a:ext cx="5000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Operational experience </a:t>
            </a:r>
            <a:r>
              <a:rPr lang="en-US" dirty="0"/>
              <a:t>in </a:t>
            </a:r>
            <a:r>
              <a:rPr lang="en-US" dirty="0" err="1"/>
              <a:t>Tokamaks</a:t>
            </a:r>
            <a:r>
              <a:rPr lang="en-US" dirty="0"/>
              <a:t> </a:t>
            </a:r>
            <a:r>
              <a:rPr lang="en-US" dirty="0" smtClean="0"/>
              <a:t>shows that the</a:t>
            </a:r>
          </a:p>
          <a:p>
            <a:r>
              <a:rPr lang="en-US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best way of puffing fuel is from the high </a:t>
            </a:r>
            <a:r>
              <a:rPr lang="en-US" b="1" dirty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field </a:t>
            </a:r>
            <a:r>
              <a:rPr lang="en-US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side</a:t>
            </a:r>
            <a:endParaRPr lang="en-US" b="1" dirty="0">
              <a:effectLst>
                <a:outerShdw blurRad="50800" dist="38100" dir="2700000" algn="tl" rotWithShape="0">
                  <a:srgbClr val="FF0000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84" y="4520748"/>
            <a:ext cx="6203517" cy="19862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203517" y="4503754"/>
            <a:ext cx="2582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Gas puffed hollow anode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2392" y="4895562"/>
            <a:ext cx="147320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6748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S3-PS_Shift-Tilt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33" y="1143707"/>
            <a:ext cx="3370345" cy="2158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1938" y="483358"/>
            <a:ext cx="6694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n-US" b="1" dirty="0" err="1">
                <a:solidFill>
                  <a:srgbClr val="E217A7"/>
                </a:solidFill>
                <a:cs typeface="Comic Sans MS"/>
              </a:rPr>
              <a:t>Spheromak</a:t>
            </a:r>
            <a:r>
              <a:rPr lang="en-US" b="1" dirty="0">
                <a:solidFill>
                  <a:srgbClr val="E217A7"/>
                </a:solidFill>
                <a:cs typeface="Comic Sans MS"/>
              </a:rPr>
              <a:t> tilt instability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cs typeface="Comic Sans MS"/>
              </a:rPr>
              <a:t>is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cs typeface="Comic Sans MS"/>
              </a:rPr>
              <a:t>due to </a:t>
            </a:r>
          </a:p>
          <a:p>
            <a:pPr algn="r">
              <a:spcAft>
                <a:spcPts val="0"/>
              </a:spcAft>
            </a:pPr>
            <a:r>
              <a:rPr lang="en-US" b="1" dirty="0" smtClean="0">
                <a:solidFill>
                  <a:srgbClr val="FF0000"/>
                </a:solidFill>
                <a:ea typeface="Times"/>
                <a:cs typeface="Comic Sans MS"/>
              </a:rPr>
              <a:t>dipole </a:t>
            </a:r>
            <a:r>
              <a:rPr lang="en-US" b="1" dirty="0">
                <a:solidFill>
                  <a:srgbClr val="FF0000"/>
                </a:solidFill>
                <a:ea typeface="Times"/>
                <a:cs typeface="Comic Sans MS"/>
              </a:rPr>
              <a:t>of containing </a:t>
            </a:r>
            <a:r>
              <a:rPr lang="en-US" b="1" dirty="0" smtClean="0">
                <a:solidFill>
                  <a:srgbClr val="FF0000"/>
                </a:solidFill>
                <a:ea typeface="Times"/>
                <a:cs typeface="Comic Sans MS"/>
              </a:rPr>
              <a:t>field </a:t>
            </a:r>
            <a:r>
              <a:rPr lang="en-US" b="1" dirty="0">
                <a:ea typeface="Times"/>
                <a:cs typeface="Comic Sans MS"/>
              </a:rPr>
              <a:t>opposite to </a:t>
            </a:r>
            <a:r>
              <a:rPr lang="en-US" b="1" dirty="0" err="1">
                <a:solidFill>
                  <a:srgbClr val="E217A7"/>
                </a:solidFill>
                <a:ea typeface="Times"/>
                <a:cs typeface="Comic Sans MS"/>
              </a:rPr>
              <a:t>toroidal</a:t>
            </a:r>
            <a:r>
              <a:rPr lang="en-US" b="1" dirty="0">
                <a:solidFill>
                  <a:srgbClr val="E217A7"/>
                </a:solidFill>
                <a:ea typeface="Times"/>
                <a:cs typeface="Comic Sans MS"/>
              </a:rPr>
              <a:t> plasma current dipole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53684" y="1619936"/>
            <a:ext cx="42212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ea typeface="华文细黑"/>
                <a:cs typeface="华文细黑"/>
              </a:rPr>
              <a:t>“Group A” </a:t>
            </a:r>
            <a:r>
              <a:rPr lang="en-US" b="1" dirty="0">
                <a:solidFill>
                  <a:srgbClr val="FF0000"/>
                </a:solidFill>
                <a:ea typeface="华文细黑"/>
                <a:cs typeface="华文细黑"/>
              </a:rPr>
              <a:t>PF coils </a:t>
            </a:r>
            <a:r>
              <a:rPr lang="en-US" b="1" dirty="0">
                <a:ea typeface="华文细黑"/>
                <a:cs typeface="华文细黑"/>
              </a:rPr>
              <a:t>(</a:t>
            </a:r>
            <a:r>
              <a:rPr lang="en-US" b="1" dirty="0">
                <a:solidFill>
                  <a:srgbClr val="FF0000"/>
                </a:solidFill>
                <a:ea typeface="华文细黑"/>
                <a:cs typeface="华文细黑"/>
              </a:rPr>
              <a:t>compression coils</a:t>
            </a:r>
            <a:r>
              <a:rPr lang="en-US" b="1" dirty="0">
                <a:ea typeface="华文细黑"/>
                <a:cs typeface="华文细黑"/>
              </a:rPr>
              <a:t>)</a:t>
            </a:r>
          </a:p>
          <a:p>
            <a:r>
              <a:rPr lang="en-US" b="1" dirty="0">
                <a:solidFill>
                  <a:srgbClr val="000000"/>
                </a:solidFill>
                <a:ea typeface="华文细黑"/>
                <a:cs typeface="华文细黑"/>
              </a:rPr>
              <a:t>has </a:t>
            </a:r>
            <a:r>
              <a:rPr lang="en-US" b="1" dirty="0">
                <a:solidFill>
                  <a:srgbClr val="FF0000"/>
                </a:solidFill>
                <a:ea typeface="华文细黑"/>
                <a:cs typeface="华文细黑"/>
              </a:rPr>
              <a:t>dipole moment </a:t>
            </a:r>
            <a:r>
              <a:rPr lang="en-US" b="1" dirty="0">
                <a:solidFill>
                  <a:srgbClr val="000000"/>
                </a:solidFill>
                <a:ea typeface="华文细黑"/>
                <a:cs typeface="华文细黑"/>
              </a:rPr>
              <a:t>opposite to </a:t>
            </a:r>
            <a:r>
              <a:rPr lang="en-US" b="1" dirty="0">
                <a:solidFill>
                  <a:srgbClr val="E217A7"/>
                </a:solidFill>
                <a:ea typeface="华文细黑"/>
                <a:cs typeface="华文细黑"/>
              </a:rPr>
              <a:t>Plasma</a:t>
            </a:r>
          </a:p>
          <a:p>
            <a:r>
              <a:rPr lang="en-US" b="1" dirty="0">
                <a:ea typeface="华文细黑"/>
                <a:cs typeface="华文细黑"/>
              </a:rPr>
              <a:t>but </a:t>
            </a:r>
            <a:r>
              <a:rPr lang="en-US" b="1" dirty="0" smtClean="0">
                <a:solidFill>
                  <a:srgbClr val="00C060"/>
                </a:solidFill>
                <a:ea typeface="华文细黑"/>
                <a:cs typeface="华文细黑"/>
              </a:rPr>
              <a:t>“Group B” </a:t>
            </a:r>
            <a:r>
              <a:rPr lang="en-US" b="1" dirty="0">
                <a:solidFill>
                  <a:srgbClr val="00C060"/>
                </a:solidFill>
                <a:ea typeface="华文细黑"/>
                <a:cs typeface="华文细黑"/>
              </a:rPr>
              <a:t>PF coils </a:t>
            </a:r>
            <a:r>
              <a:rPr lang="en-US" b="1" dirty="0">
                <a:ea typeface="华文细黑"/>
                <a:cs typeface="华文细黑"/>
              </a:rPr>
              <a:t>(</a:t>
            </a:r>
            <a:r>
              <a:rPr lang="en-US" b="1" dirty="0">
                <a:solidFill>
                  <a:srgbClr val="00C060"/>
                </a:solidFill>
                <a:ea typeface="华文细黑"/>
                <a:cs typeface="华文细黑"/>
              </a:rPr>
              <a:t>shaping </a:t>
            </a:r>
            <a:r>
              <a:rPr lang="en-US" b="1" dirty="0" smtClean="0">
                <a:solidFill>
                  <a:srgbClr val="00C060"/>
                </a:solidFill>
                <a:ea typeface="华文细黑"/>
                <a:cs typeface="华文细黑"/>
              </a:rPr>
              <a:t>coils</a:t>
            </a:r>
            <a:r>
              <a:rPr lang="en-US" b="1" dirty="0">
                <a:ea typeface="华文细黑"/>
                <a:cs typeface="华文细黑"/>
              </a:rPr>
              <a:t>)</a:t>
            </a:r>
          </a:p>
          <a:p>
            <a:r>
              <a:rPr lang="en-US" b="1" dirty="0">
                <a:ea typeface="华文细黑"/>
                <a:cs typeface="华文细黑"/>
              </a:rPr>
              <a:t>has </a:t>
            </a:r>
            <a:r>
              <a:rPr lang="en-US" b="1" dirty="0">
                <a:solidFill>
                  <a:srgbClr val="00C060"/>
                </a:solidFill>
                <a:ea typeface="华文细黑"/>
                <a:cs typeface="华文细黑"/>
              </a:rPr>
              <a:t>dipole moment </a:t>
            </a:r>
            <a:r>
              <a:rPr lang="en-US" b="1" dirty="0">
                <a:ea typeface="华文细黑"/>
                <a:cs typeface="华文细黑"/>
              </a:rPr>
              <a:t>aligned to </a:t>
            </a:r>
            <a:r>
              <a:rPr lang="en-US" b="1" dirty="0">
                <a:solidFill>
                  <a:srgbClr val="E217A7"/>
                </a:solidFill>
                <a:ea typeface="华文细黑"/>
                <a:cs typeface="华文细黑"/>
              </a:rPr>
              <a:t>Plasma</a:t>
            </a:r>
          </a:p>
        </p:txBody>
      </p:sp>
      <p:sp>
        <p:nvSpPr>
          <p:cNvPr id="8" name="Rectangle 99"/>
          <p:cNvSpPr>
            <a:spLocks noChangeArrowheads="1"/>
          </p:cNvSpPr>
          <p:nvPr/>
        </p:nvSpPr>
        <p:spPr bwMode="auto">
          <a:xfrm>
            <a:off x="33903" y="33599"/>
            <a:ext cx="55608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00C06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IDEAL MHD STABILITY of PROTO-SPHERA</a:t>
            </a:r>
          </a:p>
        </p:txBody>
      </p:sp>
      <p:pic>
        <p:nvPicPr>
          <p:cNvPr id="3" name="Tilt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09708" y="33598"/>
            <a:ext cx="2009903" cy="2344887"/>
          </a:xfrm>
          <a:prstGeom prst="rect">
            <a:avLst/>
          </a:prstGeom>
        </p:spPr>
      </p:pic>
      <p:pic>
        <p:nvPicPr>
          <p:cNvPr id="7" name="Picture 6" descr="PS-to-TS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586" y="3732971"/>
            <a:ext cx="5896503" cy="31037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9612" y="3307052"/>
            <a:ext cx="88408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just"/>
            <a:r>
              <a:rPr lang="en-GB" sz="2000" b="1" cap="all" dirty="0">
                <a:solidFill>
                  <a:srgbClr val="00C06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disk-shaped </a:t>
            </a:r>
            <a:r>
              <a:rPr lang="en-GB" sz="2000" b="1" cap="all" dirty="0" smtClean="0">
                <a:solidFill>
                  <a:srgbClr val="00C06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CENTERPOST </a:t>
            </a:r>
            <a:r>
              <a:rPr lang="en-GB" sz="2000" b="1" cap="all" dirty="0">
                <a:solidFill>
                  <a:srgbClr val="00C06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plasma: important for the ideal MHD stability</a:t>
            </a:r>
            <a:endParaRPr lang="en-US" sz="2000" b="1" cap="all" dirty="0">
              <a:solidFill>
                <a:srgbClr val="00C06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37529" y="3773585"/>
            <a:ext cx="37030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Cutting shorter &amp; shorter</a:t>
            </a:r>
          </a:p>
          <a:p>
            <a:pPr algn="r"/>
            <a:r>
              <a:rPr lang="en-US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plasma </a:t>
            </a:r>
            <a:r>
              <a:rPr lang="en-US" b="1" dirty="0" err="1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centerpost</a:t>
            </a:r>
            <a:endParaRPr lang="en-US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r"/>
            <a:r>
              <a:rPr lang="en-US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PROTO-SPHERA at 120 kA</a:t>
            </a:r>
          </a:p>
          <a:p>
            <a:pPr algn="r"/>
            <a:r>
              <a:rPr lang="en-US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gets destabilized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49070" y="6353586"/>
            <a:ext cx="40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8000"/>
                </a:solidFill>
                <a:ea typeface="华文细黑"/>
                <a:cs typeface="华文细黑"/>
              </a:rPr>
              <a:t>	</a:t>
            </a:r>
            <a:r>
              <a:rPr lang="en-US" altLang="zh-CN" sz="1200" b="1" dirty="0">
                <a:solidFill>
                  <a:srgbClr val="008000"/>
                </a:solidFill>
                <a:ea typeface="华文细黑"/>
                <a:cs typeface="华文细黑"/>
              </a:rPr>
              <a:t>Stable </a:t>
            </a:r>
            <a:r>
              <a:rPr lang="en-US" sz="1200" b="1" dirty="0">
                <a:solidFill>
                  <a:srgbClr val="008000"/>
                </a:solidFill>
                <a:ea typeface="华文细黑"/>
                <a:cs typeface="华文细黑"/>
              </a:rPr>
              <a:t>←  </a:t>
            </a:r>
            <a:r>
              <a:rPr lang="en-US" sz="1200" b="1" dirty="0">
                <a:solidFill>
                  <a:srgbClr val="FF0000"/>
                </a:solidFill>
                <a:ea typeface="华文细黑"/>
                <a:cs typeface="华文细黑"/>
              </a:rPr>
              <a:t>→</a:t>
            </a:r>
            <a:r>
              <a:rPr lang="en-US" sz="1200" b="1" dirty="0">
                <a:ea typeface="华文细黑"/>
                <a:cs typeface="华文细黑"/>
              </a:rPr>
              <a:t> </a:t>
            </a:r>
            <a:r>
              <a:rPr lang="en-US" altLang="zh-CN" sz="1200" b="1" dirty="0">
                <a:solidFill>
                  <a:srgbClr val="FF0000"/>
                </a:solidFill>
                <a:ea typeface="华文细黑"/>
                <a:cs typeface="华文细黑"/>
              </a:rPr>
              <a:t>Unstable</a:t>
            </a:r>
            <a:endParaRPr lang="en-US" sz="1200" b="1" dirty="0">
              <a:solidFill>
                <a:srgbClr val="FF0000"/>
              </a:solidFill>
              <a:ea typeface="华文细黑"/>
              <a:cs typeface="华文细黑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503408" y="3732971"/>
            <a:ext cx="1588" cy="3096469"/>
          </a:xfrm>
          <a:prstGeom prst="line">
            <a:avLst/>
          </a:prstGeom>
          <a:ln>
            <a:solidFill>
              <a:srgbClr val="1737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73896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1960" y="208001"/>
            <a:ext cx="4335808" cy="3641341"/>
          </a:xfrm>
          <a:prstGeom prst="rect">
            <a:avLst/>
          </a:prstGeom>
        </p:spPr>
      </p:pic>
      <p:pic>
        <p:nvPicPr>
          <p:cNvPr id="5" name="Picture 4" descr="Ap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934" y="5180117"/>
            <a:ext cx="1803065" cy="16629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6541" y="4328005"/>
            <a:ext cx="3174395" cy="18698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81520" y="3991520"/>
            <a:ext cx="3172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505256"/>
                </a:solidFill>
                <a:effectLst>
                  <a:outerShdw blurRad="50800" dist="38100" dir="2700000">
                    <a:srgbClr val="FA7124"/>
                  </a:outerShdw>
                </a:effectLst>
                <a:cs typeface="Hei"/>
              </a:rPr>
              <a:t>Down</a:t>
            </a:r>
            <a:r>
              <a:rPr lang="en-US" b="1" dirty="0">
                <a:solidFill>
                  <a:srgbClr val="505256"/>
                </a:solidFill>
                <a:effectLst>
                  <a:outerShdw blurRad="50800" dist="38100" dir="2700000">
                    <a:srgbClr val="FA7124"/>
                  </a:outerShdw>
                </a:effectLst>
                <a:cs typeface="Hei"/>
              </a:rPr>
              <a:t>: 3000º K heated cathode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60980" y="4294291"/>
            <a:ext cx="331168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FF"/>
                </a:solidFill>
                <a:effectLst>
                  <a:outerShdw blurRad="38100" dist="63500" dir="2700000">
                    <a:srgbClr val="FA7124"/>
                  </a:outerShdw>
                </a:effectLst>
                <a:cs typeface="Calibri"/>
              </a:rPr>
              <a:t>present stage cathode</a:t>
            </a:r>
          </a:p>
          <a:p>
            <a:pPr algn="ctr"/>
            <a:r>
              <a:rPr lang="en-US" sz="1600" b="1" dirty="0" smtClean="0">
                <a:solidFill>
                  <a:srgbClr val="FFFFFF"/>
                </a:solidFill>
                <a:effectLst>
                  <a:outerShdw blurRad="38100" dist="63500" dir="2700000">
                    <a:srgbClr val="FA7124"/>
                  </a:outerShdw>
                </a:effectLst>
                <a:cs typeface="Calibri"/>
              </a:rPr>
              <a:t>(54  = 18 </a:t>
            </a:r>
            <a:r>
              <a:rPr lang="en-US" sz="1600" b="1" dirty="0">
                <a:solidFill>
                  <a:srgbClr val="FFFFFF"/>
                </a:solidFill>
                <a:effectLst>
                  <a:outerShdw blurRad="38100" dist="63500" dir="2700000">
                    <a:srgbClr val="FA7124"/>
                  </a:outerShdw>
                </a:effectLst>
                <a:cs typeface="Calibri"/>
              </a:rPr>
              <a:t>x 3 emitters): aim 10 kA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65540" y="5535444"/>
            <a:ext cx="331168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final stage cathode, 6 x present</a:t>
            </a:r>
          </a:p>
          <a:p>
            <a:pPr algn="ctr"/>
            <a:r>
              <a:rPr lang="en-US" sz="1600" dirty="0" smtClean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(324 = 108 </a:t>
            </a:r>
            <a:r>
              <a:rPr lang="en-US" sz="1600" dirty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x 3 emitters): aim 60 kA</a:t>
            </a:r>
          </a:p>
        </p:txBody>
      </p:sp>
      <p:sp>
        <p:nvSpPr>
          <p:cNvPr id="10" name="Lightning Bolt 9"/>
          <p:cNvSpPr/>
          <p:nvPr/>
        </p:nvSpPr>
        <p:spPr>
          <a:xfrm rot="1179371">
            <a:off x="5461310" y="2196084"/>
            <a:ext cx="1325789" cy="2925629"/>
          </a:xfrm>
          <a:prstGeom prst="lightningBolt">
            <a:avLst/>
          </a:prstGeom>
          <a:solidFill>
            <a:srgbClr val="3366FF">
              <a:alpha val="34000"/>
            </a:srgb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nodo2-calat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622" y="60410"/>
            <a:ext cx="4330268" cy="6027930"/>
          </a:xfrm>
          <a:prstGeom prst="rect">
            <a:avLst/>
          </a:prstGeom>
        </p:spPr>
      </p:pic>
      <p:pic>
        <p:nvPicPr>
          <p:cNvPr id="12" name="Picture 11" descr="Caduceus.pc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0137" y="5259454"/>
            <a:ext cx="1770677" cy="157732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092552" y="6052772"/>
            <a:ext cx="3236784" cy="798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dirty="0">
                <a:solidFill>
                  <a:srgbClr val="626468"/>
                </a:solidFill>
              </a:rPr>
              <a:t>“Caduceus”-like emitting spirals</a:t>
            </a:r>
          </a:p>
          <a:p>
            <a:pPr algn="ctr">
              <a:lnSpc>
                <a:spcPct val="130000"/>
              </a:lnSpc>
            </a:pPr>
            <a:r>
              <a:rPr lang="en-US" dirty="0"/>
              <a:t>have now survived </a:t>
            </a:r>
            <a:r>
              <a:rPr lang="en-US" dirty="0">
                <a:cs typeface="Times New Roman"/>
              </a:rPr>
              <a:t>&gt; </a:t>
            </a:r>
            <a:r>
              <a:rPr lang="en-US" dirty="0"/>
              <a:t>1000 cycles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971960" y="6490119"/>
            <a:ext cx="3368974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466609" y="58031"/>
            <a:ext cx="1951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solidFill>
                  <a:srgbClr val="06FFFF"/>
                </a:solidFill>
                <a:effectLst>
                  <a:outerShdw blurRad="50800" dist="38100" dir="2700000">
                    <a:srgbClr val="000000">
                      <a:alpha val="92000"/>
                    </a:srgbClr>
                  </a:outerShdw>
                </a:effectLst>
              </a:rPr>
              <a:t>May 2015 annular</a:t>
            </a:r>
          </a:p>
          <a:p>
            <a:pPr algn="ctr"/>
            <a:r>
              <a:rPr lang="en-US" b="1">
                <a:solidFill>
                  <a:srgbClr val="06FFFF"/>
                </a:solidFill>
                <a:effectLst>
                  <a:outerShdw blurRad="50800" dist="38100" dir="2700000">
                    <a:srgbClr val="000000">
                      <a:alpha val="92000"/>
                    </a:srgbClr>
                  </a:outerShdw>
                </a:effectLst>
              </a:rPr>
              <a:t>anode lowered</a:t>
            </a:r>
          </a:p>
          <a:p>
            <a:pPr algn="ctr"/>
            <a:r>
              <a:rPr lang="en-US" b="1">
                <a:solidFill>
                  <a:srgbClr val="06FFFF"/>
                </a:solidFill>
                <a:effectLst>
                  <a:outerShdw blurRad="50800" dist="38100" dir="2700000">
                    <a:srgbClr val="000000">
                      <a:alpha val="92000"/>
                    </a:srgbClr>
                  </a:outerShdw>
                </a:effectLst>
              </a:rPr>
              <a:t>on top of machine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07435" y="153254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6FFFF"/>
                </a:solidFill>
                <a:effectLst>
                  <a:outerShdw blurRad="50800" dist="38100" dir="2700000">
                    <a:srgbClr val="000000"/>
                  </a:outerShdw>
                </a:effectLst>
                <a:latin typeface="Calibri"/>
                <a:cs typeface="Calibri"/>
              </a:rPr>
              <a:t>Up</a:t>
            </a:r>
            <a:r>
              <a:rPr lang="en-US" b="1" dirty="0">
                <a:solidFill>
                  <a:srgbClr val="06FFFF"/>
                </a:solidFill>
                <a:effectLst>
                  <a:outerShdw blurRad="50800" dist="38100" dir="2700000">
                    <a:srgbClr val="000000"/>
                  </a:outerShdw>
                </a:effectLst>
                <a:latin typeface="Calibri"/>
                <a:cs typeface="Calibri"/>
              </a:rPr>
              <a:t>: hollow gas-puffed anode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7667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0310" y="4003626"/>
            <a:ext cx="2991945" cy="21721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0310" y="682817"/>
            <a:ext cx="2991945" cy="23346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426" y="6169083"/>
            <a:ext cx="8397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969696"/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vacuum vessel is GND potential		</a:t>
            </a:r>
            <a:r>
              <a:rPr lang="en-US" b="1">
                <a:solidFill>
                  <a:srgbClr val="A2A2A2"/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			</a:t>
            </a:r>
            <a:r>
              <a:rPr lang="en-US" b="1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PF coils casings built as floating, </a:t>
            </a:r>
          </a:p>
          <a:p>
            <a:r>
              <a:rPr lang="en-US" b="1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					can be connected to potentials: </a:t>
            </a:r>
            <a:r>
              <a:rPr lang="en-US" b="1">
                <a:solidFill>
                  <a:srgbClr val="FF0000"/>
                </a:solidFill>
                <a:effectLst>
                  <a:outerShdw blurRad="63500" dist="63500" dir="2700000">
                    <a:srgbClr val="CDAF7E"/>
                  </a:outerShdw>
                </a:effectLst>
              </a:rPr>
              <a:t>anode +</a:t>
            </a:r>
            <a:r>
              <a:rPr lang="en-US" b="1">
                <a:solidFill>
                  <a:srgbClr val="565463"/>
                </a:solidFill>
                <a:effectLst>
                  <a:outerShdw blurRad="63500" dist="63500" dir="2700000">
                    <a:srgbClr val="CDAF7E"/>
                  </a:outerShdw>
                </a:effectLst>
              </a:rPr>
              <a:t>， </a:t>
            </a:r>
            <a:r>
              <a:rPr lang="en-US" b="1">
                <a:solidFill>
                  <a:srgbClr val="0000FF"/>
                </a:solidFill>
                <a:effectLst>
                  <a:outerShdw blurRad="63500" dist="63500" dir="2700000">
                    <a:srgbClr val="CDAF7E"/>
                  </a:outerShdw>
                </a:effectLst>
              </a:rPr>
              <a:t>cathode -</a:t>
            </a:r>
            <a:r>
              <a:rPr lang="en-US" b="1">
                <a:solidFill>
                  <a:srgbClr val="565463"/>
                </a:solidFill>
                <a:effectLst>
                  <a:outerShdw blurRad="63500" dist="63500" dir="2700000">
                    <a:srgbClr val="CDAF7E"/>
                  </a:outerShdw>
                </a:effectLst>
              </a:rPr>
              <a:t>，</a:t>
            </a:r>
            <a:r>
              <a:rPr lang="en-US" b="1">
                <a:solidFill>
                  <a:srgbClr val="969696"/>
                </a:solidFill>
                <a:effectLst>
                  <a:outerShdw blurRad="63500" dist="63500" dir="2700000">
                    <a:srgbClr val="000000"/>
                  </a:outerShdw>
                </a:effectLst>
              </a:rPr>
              <a:t>vessel 0</a:t>
            </a:r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2934200" y="3633777"/>
            <a:ext cx="3089930" cy="1588"/>
          </a:xfrm>
          <a:prstGeom prst="line">
            <a:avLst/>
          </a:prstGeom>
          <a:ln w="69850">
            <a:solidFill>
              <a:srgbClr val="62697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76358" y="3667418"/>
            <a:ext cx="3088342" cy="1588"/>
          </a:xfrm>
          <a:prstGeom prst="line">
            <a:avLst/>
          </a:prstGeom>
          <a:ln w="698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Fig2b.jpg"/>
          <p:cNvPicPr>
            <a:picLocks noChangeAspect="1"/>
          </p:cNvPicPr>
          <p:nvPr/>
        </p:nvPicPr>
        <p:blipFill>
          <a:blip r:embed="rId4">
            <a:lum contrast="32000"/>
            <a:alphaModFix amt="78000"/>
          </a:blip>
          <a:srcRect/>
          <a:stretch>
            <a:fillRect/>
          </a:stretch>
        </p:blipFill>
        <p:spPr bwMode="auto">
          <a:xfrm>
            <a:off x="1476035" y="693766"/>
            <a:ext cx="3182757" cy="5303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56339" y="1973689"/>
            <a:ext cx="778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PF4up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631" y="2343021"/>
            <a:ext cx="7782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PF3up</a:t>
            </a:r>
          </a:p>
          <a:p>
            <a:r>
              <a:rPr lang="en-US" b="1"/>
              <a:t>PF2up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5039" y="4534869"/>
            <a:ext cx="882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PF4low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1674" y="3877455"/>
            <a:ext cx="8827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PF2low</a:t>
            </a:r>
          </a:p>
          <a:p>
            <a:r>
              <a:rPr lang="en-US" b="1"/>
              <a:t>PF3low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079277" y="2109916"/>
            <a:ext cx="1039663" cy="1588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079277" y="2242892"/>
            <a:ext cx="1679528" cy="1588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134542" y="4824382"/>
            <a:ext cx="1039663" cy="1588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134542" y="4685221"/>
            <a:ext cx="1548152" cy="1588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676834" y="2605789"/>
            <a:ext cx="442106" cy="1588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1676834" y="2868559"/>
            <a:ext cx="1081971" cy="1588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676834" y="4082626"/>
            <a:ext cx="1081971" cy="1588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674473" y="4346634"/>
            <a:ext cx="442106" cy="1588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755038" y="2286968"/>
            <a:ext cx="1718776" cy="1588"/>
          </a:xfrm>
          <a:prstGeom prst="straightConnector1">
            <a:avLst/>
          </a:prstGeom>
          <a:ln>
            <a:solidFill>
              <a:srgbClr val="FF51D4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500267" y="1939534"/>
            <a:ext cx="723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>
                <a:solidFill>
                  <a:srgbClr val="7B3E00"/>
                </a:solidFill>
                <a:effectLst>
                  <a:outerShdw blurRad="50800" dist="38100" dir="2700000">
                    <a:srgbClr val="FF8A15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anode</a:t>
            </a:r>
            <a:endParaRPr lang="en-US" sz="1600" b="1">
              <a:solidFill>
                <a:srgbClr val="7B3E00"/>
              </a:solidFill>
              <a:effectLst>
                <a:outerShdw blurRad="50800" dist="38100" dir="2700000">
                  <a:srgbClr val="FF8A15">
                    <a:alpha val="43000"/>
                  </a:srgbClr>
                </a:outerShdw>
              </a:effectLst>
              <a:ea typeface="华文楷体"/>
              <a:cs typeface="华文楷体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3733142" y="4494441"/>
            <a:ext cx="1718776" cy="1588"/>
          </a:xfrm>
          <a:prstGeom prst="straightConnector1">
            <a:avLst/>
          </a:prstGeom>
          <a:ln>
            <a:solidFill>
              <a:srgbClr val="FF51D4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436167" y="4158361"/>
            <a:ext cx="877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7B3E00"/>
                </a:solidFill>
                <a:effectLst>
                  <a:outerShdw blurRad="50800" dist="38100" dir="2700000">
                    <a:srgbClr val="FF8A15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cathode</a:t>
            </a:r>
            <a:endParaRPr lang="en-US" sz="1600" b="1" dirty="0">
              <a:solidFill>
                <a:srgbClr val="7B3E00"/>
              </a:solidFill>
              <a:effectLst>
                <a:outerShdw blurRad="50800" dist="38100" dir="2700000">
                  <a:srgbClr val="FF8A15">
                    <a:alpha val="43000"/>
                  </a:srgbClr>
                </a:outerShdw>
              </a:effectLst>
              <a:ea typeface="华文楷体"/>
              <a:cs typeface="华文楷体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rot="16200000" flipV="1">
            <a:off x="3181060" y="2929589"/>
            <a:ext cx="392564" cy="273682"/>
          </a:xfrm>
          <a:prstGeom prst="straightConnector1">
            <a:avLst/>
          </a:prstGeom>
          <a:ln>
            <a:solidFill>
              <a:srgbClr val="DF96D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3164291" y="3568853"/>
            <a:ext cx="447999" cy="295577"/>
          </a:xfrm>
          <a:prstGeom prst="straightConnector1">
            <a:avLst/>
          </a:prstGeom>
          <a:ln>
            <a:solidFill>
              <a:srgbClr val="DF96D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557974" y="3113739"/>
            <a:ext cx="27791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solidFill>
                  <a:srgbClr val="DF96DF"/>
                </a:solidFill>
                <a:effectLst>
                  <a:outerShdw blurRad="50800" dist="38100" dir="2700000">
                    <a:srgbClr val="000000">
                      <a:alpha val="88000"/>
                    </a:srgbClr>
                  </a:outerShdw>
                </a:effectLst>
              </a:rPr>
              <a:t>Plasma  current must run</a:t>
            </a:r>
          </a:p>
          <a:p>
            <a:pPr algn="ctr"/>
            <a:r>
              <a:rPr lang="en-US" b="1">
                <a:solidFill>
                  <a:srgbClr val="DF96DF"/>
                </a:solidFill>
                <a:effectLst>
                  <a:outerShdw blurRad="50800" dist="38100" dir="2700000">
                    <a:srgbClr val="000000">
                      <a:alpha val="88000"/>
                    </a:srgbClr>
                  </a:outerShdw>
                </a:effectLst>
              </a:rPr>
              <a:t>through  both PF2 throttles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822" y="566387"/>
            <a:ext cx="19975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细黑"/>
                <a:cs typeface="华文细黑"/>
              </a:rPr>
              <a:t>8 PF coils in series</a:t>
            </a:r>
          </a:p>
          <a:p>
            <a:pPr algn="ctr"/>
            <a:r>
              <a:rPr lang="en-US" b="1" dirty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细黑"/>
                <a:cs typeface="华文细黑"/>
              </a:rPr>
              <a:t>inside the machine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09837" y="3204003"/>
            <a:ext cx="19115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>
                <a:solidFill>
                  <a:srgbClr val="D4D4D4"/>
                </a:solidFill>
                <a:effectLst>
                  <a:outerShdw blurRad="63500" dist="38100" dir="2700000">
                    <a:srgbClr val="000000">
                      <a:alpha val="88000"/>
                    </a:srgbClr>
                  </a:outerShdw>
                </a:effectLst>
              </a:rPr>
              <a:t>Aluminium   cylindrical</a:t>
            </a:r>
          </a:p>
          <a:p>
            <a:pPr algn="ctr"/>
            <a:r>
              <a:rPr lang="en-US" sz="1400" b="1">
                <a:solidFill>
                  <a:srgbClr val="D4D4D4"/>
                </a:solidFill>
                <a:effectLst>
                  <a:outerShdw blurRad="63500" dist="38100" dir="2700000">
                    <a:srgbClr val="000000">
                      <a:alpha val="88000"/>
                    </a:srgbClr>
                  </a:outerShdw>
                </a:effectLst>
              </a:rPr>
              <a:t>   START   vessel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7100" y="1322836"/>
            <a:ext cx="136014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>
                <a:solidFill>
                  <a:srgbClr val="7E7E7E"/>
                </a:solidFill>
                <a:effectLst>
                  <a:outerShdw blurRad="38100" dist="38100" dir="2700000">
                    <a:srgbClr val="000000">
                      <a:alpha val="79000"/>
                    </a:srgbClr>
                  </a:outerShdw>
                </a:effectLst>
                <a:cs typeface="Hei"/>
              </a:rPr>
              <a:t>Stainless steel </a:t>
            </a:r>
          </a:p>
          <a:p>
            <a:pPr algn="r"/>
            <a:r>
              <a:rPr lang="en-US" sz="1400" b="1">
                <a:solidFill>
                  <a:srgbClr val="7E7E7E"/>
                </a:solidFill>
                <a:effectLst>
                  <a:outerShdw blurRad="38100" dist="38100" dir="2700000">
                    <a:srgbClr val="000000">
                      <a:alpha val="79000"/>
                    </a:srgbClr>
                  </a:outerShdw>
                </a:effectLst>
                <a:cs typeface="Hei"/>
              </a:rPr>
              <a:t>up\down </a:t>
            </a:r>
          </a:p>
          <a:p>
            <a:pPr algn="r"/>
            <a:r>
              <a:rPr lang="en-US" sz="1400" b="1">
                <a:solidFill>
                  <a:srgbClr val="7E7E7E"/>
                </a:solidFill>
                <a:effectLst>
                  <a:outerShdw blurRad="38100" dist="38100" dir="2700000">
                    <a:srgbClr val="000000">
                      <a:alpha val="79000"/>
                    </a:srgbClr>
                  </a:outerShdw>
                </a:effectLst>
                <a:cs typeface="Hei"/>
              </a:rPr>
              <a:t>new extensions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136574" y="5417795"/>
            <a:ext cx="1544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>
                <a:solidFill>
                  <a:srgbClr val="7E7E7E"/>
                </a:solidFill>
                <a:effectLst>
                  <a:outerShdw blurRad="38100" dist="38100" dir="2700000">
                    <a:srgbClr val="000000">
                      <a:alpha val="79000"/>
                    </a:srgbClr>
                  </a:outerShdw>
                </a:effectLst>
                <a:cs typeface="Hei"/>
              </a:rPr>
              <a:t>Stainless steel </a:t>
            </a:r>
          </a:p>
          <a:p>
            <a:pPr algn="ctr"/>
            <a:r>
              <a:rPr lang="en-US" sz="1400" b="1">
                <a:solidFill>
                  <a:srgbClr val="7E7E7E"/>
                </a:solidFill>
                <a:effectLst>
                  <a:outerShdw blurRad="38100" dist="38100" dir="2700000">
                    <a:srgbClr val="000000">
                      <a:alpha val="79000"/>
                    </a:srgbClr>
                  </a:outerShdw>
                </a:effectLst>
                <a:cs typeface="Hei"/>
              </a:rPr>
              <a:t>up\down new lids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656093" y="2749587"/>
            <a:ext cx="20253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effectLst>
                  <a:outerShdw blurRad="50800" dist="38100" dir="2700000">
                    <a:srgbClr val="FF8A15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annular shape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007792" y="0"/>
            <a:ext cx="41563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cs typeface="Calibri"/>
              </a:rPr>
              <a:t>Only the </a:t>
            </a:r>
            <a:r>
              <a:rPr lang="en-US" b="1" dirty="0">
                <a:cs typeface="Calibri"/>
              </a:rPr>
              <a:t>PF coils </a:t>
            </a:r>
            <a:r>
              <a:rPr lang="en-US" b="1" dirty="0">
                <a:solidFill>
                  <a:srgbClr val="0000FF"/>
                </a:solidFill>
                <a:cs typeface="Calibri"/>
              </a:rPr>
              <a:t>necessary for setting up</a:t>
            </a:r>
          </a:p>
          <a:p>
            <a:r>
              <a:rPr lang="en-US" b="1" dirty="0">
                <a:solidFill>
                  <a:srgbClr val="0000FF"/>
                </a:solidFill>
                <a:cs typeface="Calibri"/>
              </a:rPr>
              <a:t>the </a:t>
            </a:r>
            <a:r>
              <a:rPr lang="en-US" b="1" dirty="0">
                <a:solidFill>
                  <a:srgbClr val="E729AD"/>
                </a:solidFill>
                <a:cs typeface="Calibri"/>
              </a:rPr>
              <a:t>plasma </a:t>
            </a:r>
            <a:r>
              <a:rPr lang="en-US" b="1" dirty="0" err="1">
                <a:solidFill>
                  <a:srgbClr val="E729AD"/>
                </a:solidFill>
                <a:cs typeface="Calibri"/>
              </a:rPr>
              <a:t>centerpost</a:t>
            </a:r>
            <a:r>
              <a:rPr lang="en-US" b="1" dirty="0">
                <a:solidFill>
                  <a:srgbClr val="E729AD"/>
                </a:solidFill>
                <a:cs typeface="Calibri"/>
              </a:rPr>
              <a:t> </a:t>
            </a:r>
            <a:r>
              <a:rPr lang="en-US" b="1" dirty="0">
                <a:solidFill>
                  <a:srgbClr val="0000FF"/>
                </a:solidFill>
                <a:cs typeface="Calibri"/>
              </a:rPr>
              <a:t>have  been built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656167" y="3892944"/>
            <a:ext cx="20253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effectLst>
                  <a:outerShdw blurRad="50800" dist="38100" dir="2700000">
                    <a:srgbClr val="FF8A15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annular shape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7426" y="38100"/>
            <a:ext cx="1923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2FB9D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INSULATIONS</a:t>
            </a:r>
            <a:endParaRPr lang="en-US" sz="2400" b="1" dirty="0">
              <a:solidFill>
                <a:srgbClr val="2FB9D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7579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pp1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72829" y="887687"/>
            <a:ext cx="3357478" cy="56138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092" y="32344"/>
            <a:ext cx="913104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Outline</a:t>
            </a:r>
          </a:p>
          <a:p>
            <a:endParaRPr lang="en-US" sz="8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细黑"/>
              <a:cs typeface="华文细黑"/>
            </a:endParaRPr>
          </a:p>
          <a:p>
            <a:r>
              <a:rPr lang="en-US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A Spherical Torus whose </a:t>
            </a:r>
            <a:r>
              <a:rPr lang="en-US" sz="2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Centerpost</a:t>
            </a:r>
            <a:r>
              <a:rPr lang="en-US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 is a Plasma discharge</a:t>
            </a:r>
          </a:p>
          <a:p>
            <a:endParaRPr lang="en-US" sz="1600" b="1" dirty="0">
              <a:ea typeface="华文细黑"/>
              <a:cs typeface="华文细黑"/>
            </a:endParaRPr>
          </a:p>
          <a:p>
            <a:r>
              <a:rPr lang="en-US" sz="2000" b="1" dirty="0">
                <a:ea typeface="华文细黑"/>
                <a:cs typeface="华文细黑"/>
              </a:rPr>
              <a:t>Why a new and different magnetic confinement device</a:t>
            </a:r>
            <a:r>
              <a:rPr lang="en-US" sz="2000" b="1" dirty="0" smtClean="0">
                <a:ea typeface="华文细黑"/>
                <a:cs typeface="华文细黑"/>
              </a:rPr>
              <a:t>?</a:t>
            </a:r>
          </a:p>
          <a:p>
            <a:r>
              <a:rPr lang="en-US" sz="2000" b="1" dirty="0" smtClean="0">
                <a:ea typeface="华文细黑"/>
                <a:cs typeface="华文细黑"/>
              </a:rPr>
              <a:t>• Possible unlimited sustainment of plasma current by DC voltage</a:t>
            </a:r>
          </a:p>
          <a:p>
            <a:r>
              <a:rPr lang="en-US" sz="2000" b="1" dirty="0">
                <a:ea typeface="华文细黑"/>
                <a:cs typeface="华文细黑"/>
              </a:rPr>
              <a:t>• Natural examples </a:t>
            </a:r>
            <a:r>
              <a:rPr lang="en-US" sz="2000" b="1" dirty="0" smtClean="0">
                <a:ea typeface="华文细黑"/>
                <a:cs typeface="华文细黑"/>
              </a:rPr>
              <a:t>of rings emitted by jets in </a:t>
            </a:r>
            <a:r>
              <a:rPr lang="en-US" sz="2000" b="1" dirty="0">
                <a:ea typeface="华文细黑"/>
                <a:cs typeface="华文细黑"/>
              </a:rPr>
              <a:t>fluids &amp; plasmas </a:t>
            </a:r>
            <a:endParaRPr lang="en-US" sz="2000" b="1" dirty="0" smtClean="0">
              <a:ea typeface="华文细黑"/>
              <a:cs typeface="华文细黑"/>
            </a:endParaRPr>
          </a:p>
          <a:p>
            <a:r>
              <a:rPr lang="en-US" sz="2000" b="1" dirty="0" smtClean="0">
                <a:ea typeface="华文细黑"/>
                <a:cs typeface="华文细黑"/>
              </a:rPr>
              <a:t>• </a:t>
            </a:r>
            <a:r>
              <a:rPr lang="en-US" sz="2000" b="1" dirty="0">
                <a:ea typeface="华文细黑"/>
                <a:cs typeface="华文细黑"/>
              </a:rPr>
              <a:t>High β value </a:t>
            </a:r>
            <a:r>
              <a:rPr lang="en-US" sz="2000" b="1" dirty="0">
                <a:latin typeface="Times New Roman"/>
                <a:ea typeface="华文细黑"/>
                <a:cs typeface="Times New Roman"/>
              </a:rPr>
              <a:t>~</a:t>
            </a:r>
            <a:r>
              <a:rPr lang="en-US" sz="2000" b="1" dirty="0">
                <a:ea typeface="华文细黑"/>
                <a:cs typeface="华文细黑"/>
              </a:rPr>
              <a:t> 1 </a:t>
            </a:r>
            <a:r>
              <a:rPr lang="en-US" sz="2000" b="1" dirty="0" smtClean="0">
                <a:ea typeface="华文细黑"/>
                <a:cs typeface="华文细黑"/>
              </a:rPr>
              <a:t>calculated for its ideal </a:t>
            </a:r>
            <a:r>
              <a:rPr lang="en-US" sz="2000" b="1" dirty="0">
                <a:ea typeface="华文细黑"/>
                <a:cs typeface="华文细黑"/>
              </a:rPr>
              <a:t>MHD </a:t>
            </a:r>
            <a:r>
              <a:rPr lang="en-US" sz="2000" b="1" dirty="0" smtClean="0">
                <a:ea typeface="华文细黑"/>
                <a:cs typeface="华文细黑"/>
              </a:rPr>
              <a:t>stability</a:t>
            </a:r>
          </a:p>
          <a:p>
            <a:r>
              <a:rPr lang="en-US" sz="2000" b="1" dirty="0">
                <a:ea typeface="华文细黑"/>
                <a:cs typeface="华文细黑"/>
              </a:rPr>
              <a:t>• If successful it could be the engine of a </a:t>
            </a:r>
            <a:r>
              <a:rPr lang="en-US" sz="2000" b="1" dirty="0" smtClean="0">
                <a:ea typeface="华文细黑"/>
                <a:cs typeface="华文细黑"/>
              </a:rPr>
              <a:t>Fusion Space Thruster</a:t>
            </a:r>
          </a:p>
          <a:p>
            <a:endParaRPr lang="en-US" sz="1600" b="1" dirty="0" smtClean="0">
              <a:ea typeface="华文细黑"/>
              <a:cs typeface="华文细黑"/>
            </a:endParaRPr>
          </a:p>
          <a:p>
            <a:r>
              <a:rPr lang="en-US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Present experiment produces only Plasma </a:t>
            </a:r>
            <a:r>
              <a:rPr lang="en-US" sz="2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Centerpost</a:t>
            </a:r>
            <a:endParaRPr lang="en-US" sz="24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细黑"/>
              <a:cs typeface="华文细黑"/>
            </a:endParaRPr>
          </a:p>
          <a:p>
            <a:pPr lvl="0"/>
            <a:r>
              <a:rPr lang="en-US" sz="2000" b="1" dirty="0">
                <a:solidFill>
                  <a:prstClr val="black"/>
                </a:solidFill>
              </a:rPr>
              <a:t>• Modifications of boundary conditions:</a:t>
            </a:r>
          </a:p>
          <a:p>
            <a:pPr lvl="0"/>
            <a:r>
              <a:rPr lang="en-US" sz="2000" b="1" dirty="0">
                <a:solidFill>
                  <a:prstClr val="black"/>
                </a:solidFill>
              </a:rPr>
              <a:t>	</a:t>
            </a:r>
            <a:r>
              <a:rPr lang="en-US" sz="2000" b="1" dirty="0" smtClean="0">
                <a:solidFill>
                  <a:prstClr val="black"/>
                </a:solidFill>
              </a:rPr>
              <a:t>- additional </a:t>
            </a:r>
            <a:r>
              <a:rPr lang="en-US" sz="2000" b="1" dirty="0">
                <a:solidFill>
                  <a:prstClr val="black"/>
                </a:solidFill>
              </a:rPr>
              <a:t>external PF coils</a:t>
            </a:r>
          </a:p>
          <a:p>
            <a:pPr lvl="0"/>
            <a:r>
              <a:rPr lang="en-US" sz="2000" b="1" dirty="0">
                <a:solidFill>
                  <a:prstClr val="black"/>
                </a:solidFill>
              </a:rPr>
              <a:t>	</a:t>
            </a:r>
            <a:r>
              <a:rPr lang="en-US" sz="2000" b="1" dirty="0" smtClean="0">
                <a:solidFill>
                  <a:prstClr val="black"/>
                </a:solidFill>
              </a:rPr>
              <a:t>- insulating </a:t>
            </a:r>
            <a:r>
              <a:rPr lang="en-US" sz="2000" b="1" dirty="0">
                <a:solidFill>
                  <a:prstClr val="black"/>
                </a:solidFill>
              </a:rPr>
              <a:t>materials near the </a:t>
            </a:r>
            <a:r>
              <a:rPr lang="en-US" sz="2000" b="1" dirty="0" smtClean="0">
                <a:solidFill>
                  <a:prstClr val="black"/>
                </a:solidFill>
              </a:rPr>
              <a:t>plasma,</a:t>
            </a:r>
            <a:endParaRPr lang="en-US" sz="2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细黑"/>
              <a:cs typeface="华文细黑"/>
            </a:endParaRPr>
          </a:p>
          <a:p>
            <a:pPr lvl="0"/>
            <a:r>
              <a:rPr lang="en-US" sz="2000" b="1" dirty="0" smtClean="0">
                <a:ea typeface="华文细黑"/>
                <a:cs typeface="华文细黑"/>
              </a:rPr>
              <a:t>   have allowed achievement of full plasma current in Argon</a:t>
            </a:r>
          </a:p>
          <a:p>
            <a:r>
              <a:rPr lang="en-US" sz="2000" b="1" dirty="0" smtClean="0">
                <a:ea typeface="华文细黑"/>
                <a:cs typeface="华文细黑"/>
              </a:rPr>
              <a:t>• Plasma configuration resilient to operation accidents</a:t>
            </a:r>
          </a:p>
          <a:p>
            <a:r>
              <a:rPr lang="en-US" sz="2000" b="1" dirty="0" smtClean="0">
                <a:ea typeface="华文细黑"/>
                <a:cs typeface="华文细黑"/>
              </a:rPr>
              <a:t>• Spontaneous rotation of Plasma </a:t>
            </a:r>
            <a:r>
              <a:rPr lang="en-US" sz="2000" b="1" dirty="0" err="1" smtClean="0">
                <a:ea typeface="华文细黑"/>
                <a:cs typeface="华文细黑"/>
              </a:rPr>
              <a:t>Centerpost</a:t>
            </a:r>
            <a:endParaRPr lang="en-US" sz="2000" b="1" dirty="0" smtClean="0">
              <a:ea typeface="华文细黑"/>
              <a:cs typeface="华文细黑"/>
            </a:endParaRPr>
          </a:p>
          <a:p>
            <a:r>
              <a:rPr lang="en-US" sz="2000" b="1" dirty="0" smtClean="0"/>
              <a:t>• Mixed </a:t>
            </a:r>
            <a:r>
              <a:rPr lang="en-US" sz="2000" b="1" dirty="0"/>
              <a:t>magnetic &amp; electrostatic </a:t>
            </a:r>
            <a:r>
              <a:rPr lang="en-US" sz="2000" b="1" dirty="0" smtClean="0"/>
              <a:t>confinement</a:t>
            </a:r>
          </a:p>
          <a:p>
            <a:r>
              <a:rPr lang="en-US" sz="2000" b="1" dirty="0" smtClean="0"/>
              <a:t>• A new vacuum vessel for Hydrogen discharges?</a:t>
            </a:r>
          </a:p>
          <a:p>
            <a:r>
              <a:rPr lang="en-US" sz="2000" b="1" dirty="0" smtClean="0"/>
              <a:t>• Perspective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71284" y="6096000"/>
            <a:ext cx="50799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000" dirty="0" smtClean="0">
                <a:solidFill>
                  <a:srgbClr val="31859C"/>
                </a:solidFill>
                <a:latin typeface="华文黑体"/>
                <a:ea typeface="华文黑体"/>
                <a:cs typeface="华文黑体"/>
              </a:rPr>
              <a:t>。。。</a:t>
            </a:r>
            <a:r>
              <a:rPr lang="en-US" sz="2000" dirty="0" smtClean="0">
                <a:solidFill>
                  <a:srgbClr val="31859C"/>
                </a:solidFill>
                <a:latin typeface="华文黑体"/>
                <a:ea typeface="华文黑体"/>
                <a:cs typeface="华文黑体"/>
              </a:rPr>
              <a:t>二龙</a:t>
            </a:r>
            <a:r>
              <a:rPr lang="en-US" sz="2000" dirty="0">
                <a:solidFill>
                  <a:srgbClr val="31859C"/>
                </a:solidFill>
                <a:latin typeface="华文黑体"/>
                <a:ea typeface="华文黑体"/>
                <a:cs typeface="华文黑体"/>
              </a:rPr>
              <a:t>抢</a:t>
            </a:r>
            <a:r>
              <a:rPr lang="en-US" sz="2000" dirty="0" smtClean="0">
                <a:solidFill>
                  <a:srgbClr val="31859C"/>
                </a:solidFill>
                <a:latin typeface="华文黑体"/>
                <a:ea typeface="华文黑体"/>
                <a:cs typeface="华文黑体"/>
              </a:rPr>
              <a:t>珠 </a:t>
            </a:r>
            <a:r>
              <a:rPr lang="en-US" sz="2000" b="1" dirty="0" err="1" smtClean="0">
                <a:solidFill>
                  <a:srgbClr val="31859C"/>
                </a:solidFill>
              </a:rPr>
              <a:t>èrlóng</a:t>
            </a:r>
            <a:r>
              <a:rPr lang="en-US" sz="2000" b="1" dirty="0" smtClean="0">
                <a:solidFill>
                  <a:srgbClr val="31859C"/>
                </a:solidFill>
              </a:rPr>
              <a:t> </a:t>
            </a:r>
            <a:r>
              <a:rPr lang="en-US" sz="2000" b="1" dirty="0" err="1" smtClean="0">
                <a:solidFill>
                  <a:srgbClr val="31859C"/>
                </a:solidFill>
              </a:rPr>
              <a:t>qiǎngzhū</a:t>
            </a:r>
            <a:endParaRPr lang="en-US" sz="2000" b="1" dirty="0" smtClean="0">
              <a:solidFill>
                <a:srgbClr val="31859C"/>
              </a:solidFill>
            </a:endParaRPr>
          </a:p>
          <a:p>
            <a:pPr algn="r"/>
            <a:r>
              <a:rPr lang="en-US" sz="2000" b="1" dirty="0"/>
              <a:t>	</a:t>
            </a:r>
            <a:r>
              <a:rPr lang="en-US" sz="2000" b="1" dirty="0" smtClean="0"/>
              <a:t>	</a:t>
            </a:r>
            <a:r>
              <a:rPr lang="en-US" sz="2000" b="1" dirty="0" smtClean="0">
                <a:solidFill>
                  <a:srgbClr val="31859C"/>
                </a:solidFill>
              </a:rPr>
              <a:t>Two Dragons are snapping at a pearl!</a:t>
            </a:r>
            <a:endParaRPr lang="en-US" sz="2000" b="1" dirty="0">
              <a:solidFill>
                <a:srgbClr val="3185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9429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ot141_movieAnodo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15" y="1232920"/>
            <a:ext cx="3883790" cy="26921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054" y="3955611"/>
            <a:ext cx="3881651" cy="290238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5242" y="851377"/>
            <a:ext cx="3249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effectLst>
                  <a:outerShdw blurRad="50800" dist="63500" dir="19560000">
                    <a:schemeClr val="bg1"/>
                  </a:outerShdw>
                </a:effectLst>
              </a:rPr>
              <a:t>Argon plasma: break-down 80 V</a:t>
            </a:r>
            <a:endParaRPr lang="en-US" dirty="0">
              <a:effectLst>
                <a:outerShdw blurRad="50800" dist="63500" dir="19560000">
                  <a:schemeClr val="bg1"/>
                </a:outerShdw>
              </a:effectLst>
            </a:endParaRPr>
          </a:p>
        </p:txBody>
      </p:sp>
      <p:pic>
        <p:nvPicPr>
          <p:cNvPr id="7" name="Picture 6" descr="Shot141_moviePlasmaFast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6230" y="2793483"/>
            <a:ext cx="3079544" cy="33441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23101" y="1684911"/>
            <a:ext cx="42087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</a:rPr>
              <a:t>annular anode plasma is never filamented</a:t>
            </a:r>
          </a:p>
          <a:p>
            <a:pPr algn="r"/>
            <a:r>
              <a:rPr lang="en-US" b="1">
                <a:solidFill>
                  <a:srgbClr val="660066"/>
                </a:solidFill>
              </a:rPr>
              <a:t>whereas annular catode plasma is</a:t>
            </a:r>
          </a:p>
          <a:p>
            <a:pPr algn="r"/>
            <a:r>
              <a:rPr lang="en-US" b="1">
                <a:solidFill>
                  <a:srgbClr val="660066"/>
                </a:solidFill>
              </a:rPr>
              <a:t>filamented (due to sparse emitters</a:t>
            </a:r>
            <a:r>
              <a:rPr lang="en-US" sz="2000" b="1">
                <a:solidFill>
                  <a:srgbClr val="660066"/>
                </a:solidFill>
                <a:latin typeface="华文楷体"/>
                <a:ea typeface="华文楷体"/>
                <a:cs typeface="华文楷体"/>
              </a:rPr>
              <a:t>）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rot="5400000">
            <a:off x="2751477" y="3343447"/>
            <a:ext cx="3190275" cy="1702823"/>
          </a:xfrm>
          <a:prstGeom prst="straightConnector1">
            <a:avLst/>
          </a:prstGeom>
          <a:ln>
            <a:solidFill>
              <a:srgbClr val="6600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3705976" y="974533"/>
            <a:ext cx="1006773" cy="9743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43179" y="3095832"/>
            <a:ext cx="1392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ea typeface="华文楷体"/>
                <a:cs typeface="华文楷体"/>
              </a:rPr>
              <a:t>anode camera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4498" y="4205899"/>
            <a:ext cx="15459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ea typeface="华文楷体"/>
                <a:cs typeface="华文楷体"/>
              </a:rPr>
              <a:t>cathode camera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52532" y="6188725"/>
            <a:ext cx="4462392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even plasma </a:t>
            </a:r>
            <a:r>
              <a:rPr lang="en-US" b="1" dirty="0" err="1">
                <a:solidFill>
                  <a:srgbClr val="0000FF"/>
                </a:solidFill>
              </a:rPr>
              <a:t>centerpost</a:t>
            </a:r>
            <a:r>
              <a:rPr lang="en-US" b="1" dirty="0">
                <a:solidFill>
                  <a:srgbClr val="0000FF"/>
                </a:solidFill>
              </a:rPr>
              <a:t> is in part </a:t>
            </a:r>
            <a:r>
              <a:rPr lang="en-US" b="1" dirty="0" err="1" smtClean="0">
                <a:solidFill>
                  <a:srgbClr val="0000FF"/>
                </a:solidFill>
              </a:rPr>
              <a:t>filamented</a:t>
            </a:r>
            <a:endParaRPr lang="en-US" b="1" dirty="0" smtClean="0">
              <a:solidFill>
                <a:srgbClr val="0000FF"/>
              </a:solidFill>
            </a:endParaRPr>
          </a:p>
          <a:p>
            <a:pPr algn="ctr"/>
            <a:r>
              <a:rPr lang="en-US" sz="1600" b="1" dirty="0" smtClean="0">
                <a:solidFill>
                  <a:srgbClr val="0000FF"/>
                </a:solidFill>
              </a:rPr>
              <a:t>(…cathode switched off before the plasma…)</a:t>
            </a:r>
            <a:endParaRPr lang="en-US" sz="1600" b="1" dirty="0">
              <a:solidFill>
                <a:srgbClr val="0000FF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rot="10800000">
            <a:off x="7338803" y="5875473"/>
            <a:ext cx="606883" cy="3521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663687" y="188864"/>
            <a:ext cx="4249881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Hollow </a:t>
            </a:r>
            <a:r>
              <a:rPr lang="en-US" b="1" dirty="0">
                <a:solidFill>
                  <a:srgbClr val="0000FF"/>
                </a:solidFill>
              </a:rPr>
              <a:t>annular anode </a:t>
            </a:r>
            <a:r>
              <a:rPr lang="en-US" b="1" dirty="0" smtClean="0">
                <a:solidFill>
                  <a:srgbClr val="0000FF"/>
                </a:solidFill>
              </a:rPr>
              <a:t>performs</a:t>
            </a:r>
            <a:endParaRPr lang="en-US" b="1" dirty="0">
              <a:solidFill>
                <a:srgbClr val="0000FF"/>
              </a:solidFill>
            </a:endParaRPr>
          </a:p>
          <a:p>
            <a:r>
              <a:rPr lang="en-US" dirty="0"/>
              <a:t>• plasma goes through both PF2 throttles</a:t>
            </a:r>
            <a:endParaRPr lang="en-US" sz="800" dirty="0"/>
          </a:p>
          <a:p>
            <a:r>
              <a:rPr lang="en-US" dirty="0"/>
              <a:t>• plasma enters anode gas-puffing holes</a:t>
            </a:r>
            <a:endParaRPr lang="en-US" sz="800" dirty="0"/>
          </a:p>
          <a:p>
            <a:r>
              <a:rPr lang="en-US" dirty="0"/>
              <a:t>• no sign (</a:t>
            </a:r>
            <a:r>
              <a:rPr lang="en-US" b="1" dirty="0" err="1" smtClean="0"/>
              <a:t>I</a:t>
            </a:r>
            <a:r>
              <a:rPr lang="en-US" b="1" baseline="-25000" dirty="0" err="1" smtClean="0"/>
              <a:t>e</a:t>
            </a:r>
            <a:r>
              <a:rPr lang="en-US" b="1" dirty="0" smtClean="0"/>
              <a:t> </a:t>
            </a:r>
            <a:r>
              <a:rPr lang="en-US" b="1" dirty="0" smtClean="0">
                <a:latin typeface="Symbol" charset="2"/>
                <a:cs typeface="Symbol" charset="2"/>
              </a:rPr>
              <a:t>&lt;  </a:t>
            </a:r>
            <a:r>
              <a:rPr lang="en-US" b="1" dirty="0" smtClean="0"/>
              <a:t>8.6 </a:t>
            </a:r>
            <a:r>
              <a:rPr lang="en-US" b="1" dirty="0"/>
              <a:t>kA</a:t>
            </a:r>
            <a:r>
              <a:rPr lang="en-US" dirty="0"/>
              <a:t>) of anode attachment</a:t>
            </a:r>
          </a:p>
          <a:p>
            <a:r>
              <a:rPr lang="en-US" dirty="0"/>
              <a:t>• filling pressure </a:t>
            </a:r>
            <a:r>
              <a:rPr lang="en-US" b="1" dirty="0"/>
              <a:t>10</a:t>
            </a:r>
            <a:r>
              <a:rPr lang="en-US" b="1" baseline="30000" dirty="0"/>
              <a:t>-3 </a:t>
            </a:r>
            <a:r>
              <a:rPr lang="en-US" b="1" dirty="0"/>
              <a:t>- 10</a:t>
            </a:r>
            <a:r>
              <a:rPr lang="en-US" b="1" baseline="30000" dirty="0"/>
              <a:t>-2</a:t>
            </a:r>
            <a:r>
              <a:rPr lang="en-US" b="1" dirty="0"/>
              <a:t> mbar</a:t>
            </a:r>
          </a:p>
          <a:p>
            <a:r>
              <a:rPr lang="en-US" dirty="0"/>
              <a:t>   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rot="10800000">
            <a:off x="4223102" y="2023596"/>
            <a:ext cx="2222736" cy="158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481129" y="83024"/>
            <a:ext cx="36352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EE2E96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No Anode </a:t>
            </a:r>
            <a:r>
              <a:rPr lang="en-US" sz="2400" b="1" dirty="0">
                <a:solidFill>
                  <a:srgbClr val="EE2E96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Arc </a:t>
            </a:r>
            <a:r>
              <a:rPr lang="en-US" sz="2400" b="1" dirty="0" smtClean="0">
                <a:solidFill>
                  <a:srgbClr val="EE2E96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Attachment!</a:t>
            </a:r>
            <a:endParaRPr lang="en-US" sz="2400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2859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mpoB8.5k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3799" y="1696142"/>
            <a:ext cx="4370416" cy="494358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404215" y="6506526"/>
            <a:ext cx="47264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dirty="0" smtClean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Co</a:t>
            </a:r>
            <a:r>
              <a:rPr lang="en-US" sz="1600" b="1" dirty="0" smtClean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lor</a:t>
            </a:r>
            <a:r>
              <a:rPr lang="en-US" sz="16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sz="1600" b="1" dirty="0" smtClean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co</a:t>
            </a:r>
            <a:r>
              <a:rPr lang="en-US" sz="1600" b="1" dirty="0" smtClean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nto</a:t>
            </a:r>
            <a:r>
              <a:rPr lang="en-US" sz="1600" b="1" dirty="0" smtClean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urs</a:t>
            </a:r>
            <a:r>
              <a:rPr lang="en-US" sz="16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: </a:t>
            </a:r>
            <a:r>
              <a:rPr lang="en-US" sz="1600" b="1" i="1" dirty="0" smtClean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elect</a:t>
            </a:r>
            <a:r>
              <a:rPr lang="en-US" sz="1600" b="1" i="1" dirty="0" smtClean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rost</a:t>
            </a:r>
            <a:r>
              <a:rPr lang="en-US" sz="1600" b="1" i="1" dirty="0" smtClean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atic</a:t>
            </a:r>
            <a:r>
              <a:rPr lang="en-US" sz="1600" b="1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sz="1600" b="1" i="1" dirty="0" smtClean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pote</a:t>
            </a:r>
            <a:r>
              <a:rPr lang="en-US" sz="1600" b="1" i="1" dirty="0" smtClean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ntial</a:t>
            </a:r>
            <a:r>
              <a:rPr lang="en-US" sz="16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, Arrows: E field   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8571176" y="1522919"/>
            <a:ext cx="11043" cy="286667"/>
          </a:xfrm>
          <a:prstGeom prst="straightConnector1">
            <a:avLst/>
          </a:prstGeom>
          <a:ln w="28575">
            <a:solidFill>
              <a:srgbClr val="62697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9144" y="19855"/>
            <a:ext cx="903309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EE2E96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No Anode </a:t>
            </a:r>
            <a:r>
              <a:rPr lang="en-US" sz="2400" b="1" dirty="0">
                <a:solidFill>
                  <a:srgbClr val="EE2E96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Arc </a:t>
            </a:r>
            <a:r>
              <a:rPr lang="en-US" sz="2400" b="1" dirty="0" smtClean="0">
                <a:solidFill>
                  <a:srgbClr val="EE2E96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Attachment: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Electrostatic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plasma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effects!</a:t>
            </a:r>
          </a:p>
          <a:p>
            <a:endParaRPr lang="en-US" sz="200" b="1" dirty="0" smtClean="0">
              <a:solidFill>
                <a:srgbClr val="565463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楷体"/>
              <a:cs typeface="Hei"/>
            </a:endParaRPr>
          </a:p>
          <a:p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	PF </a:t>
            </a:r>
            <a:r>
              <a:rPr lang="en-US" b="1" dirty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coils casings built as floating, can be connected </a:t>
            </a:r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to</a:t>
            </a:r>
            <a:r>
              <a:rPr lang="en-US" b="1" dirty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: </a:t>
            </a:r>
            <a:r>
              <a:rPr lang="en-US" b="1" dirty="0">
                <a:solidFill>
                  <a:srgbClr val="FF0000"/>
                </a:solidFill>
                <a:effectLst>
                  <a:outerShdw blurRad="63500" dist="63500" dir="2700000">
                    <a:srgbClr val="CDAF7E"/>
                  </a:outerShdw>
                </a:effectLst>
              </a:rPr>
              <a:t>anode +</a:t>
            </a:r>
            <a:r>
              <a:rPr lang="en-US" b="1" dirty="0">
                <a:solidFill>
                  <a:srgbClr val="565463"/>
                </a:solidFill>
                <a:effectLst>
                  <a:outerShdw blurRad="63500" dist="63500" dir="2700000">
                    <a:srgbClr val="CDAF7E"/>
                  </a:outerShdw>
                </a:effectLst>
              </a:rPr>
              <a:t>， </a:t>
            </a:r>
            <a:r>
              <a:rPr lang="en-US" b="1" dirty="0">
                <a:solidFill>
                  <a:srgbClr val="0000FF"/>
                </a:solidFill>
                <a:effectLst>
                  <a:outerShdw blurRad="63500" dist="63500" dir="2700000">
                    <a:srgbClr val="CDAF7E"/>
                  </a:outerShdw>
                </a:effectLst>
              </a:rPr>
              <a:t>cathode -</a:t>
            </a:r>
            <a:r>
              <a:rPr lang="en-US" b="1" dirty="0">
                <a:solidFill>
                  <a:srgbClr val="565463"/>
                </a:solidFill>
                <a:effectLst>
                  <a:outerShdw blurRad="63500" dist="63500" dir="2700000">
                    <a:srgbClr val="CDAF7E"/>
                  </a:outerShdw>
                </a:effectLst>
              </a:rPr>
              <a:t>，</a:t>
            </a:r>
            <a:r>
              <a:rPr lang="en-US" b="1" dirty="0">
                <a:solidFill>
                  <a:srgbClr val="969696"/>
                </a:solidFill>
                <a:effectLst>
                  <a:outerShdw blurRad="63500" dist="63500" dir="2700000">
                    <a:srgbClr val="000000"/>
                  </a:outerShdw>
                </a:effectLst>
              </a:rPr>
              <a:t>vessel </a:t>
            </a:r>
            <a:r>
              <a:rPr lang="en-US" b="1" dirty="0" smtClean="0">
                <a:solidFill>
                  <a:srgbClr val="969696"/>
                </a:solidFill>
                <a:effectLst>
                  <a:outerShdw blurRad="63500" dist="63500" dir="2700000">
                    <a:srgbClr val="000000"/>
                  </a:outerShdw>
                </a:effectLst>
              </a:rPr>
              <a:t>0</a:t>
            </a:r>
          </a:p>
          <a:p>
            <a:r>
              <a:rPr lang="en-US" b="1" dirty="0" smtClean="0">
                <a:ea typeface="华文细黑"/>
                <a:cs typeface="华文细黑"/>
              </a:rPr>
              <a:t>	</a:t>
            </a:r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Electrostatic potential is dominated by the plasma;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PF coils casings better left floating!</a:t>
            </a:r>
            <a:endParaRPr lang="en-US" b="1" dirty="0">
              <a:solidFill>
                <a:srgbClr val="FF0000"/>
              </a:solidFill>
              <a:ea typeface="华文细黑"/>
              <a:cs typeface="华文细黑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41207" y="2191880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6600"/>
                </a:solidFill>
              </a:rPr>
              <a:t>V</a:t>
            </a:r>
            <a:r>
              <a:rPr lang="en-US" b="1" baseline="-25000" dirty="0" smtClean="0">
                <a:solidFill>
                  <a:srgbClr val="FF6600"/>
                </a:solidFill>
              </a:rPr>
              <a:t>PF4up </a:t>
            </a:r>
            <a:r>
              <a:rPr lang="en-US" b="1" dirty="0" smtClean="0">
                <a:solidFill>
                  <a:srgbClr val="FF6600"/>
                </a:solidFill>
                <a:latin typeface="Times New Roman"/>
                <a:cs typeface="Times New Roman"/>
              </a:rPr>
              <a:t>~ +</a:t>
            </a:r>
            <a:r>
              <a:rPr lang="en-US" b="1" dirty="0" smtClean="0">
                <a:solidFill>
                  <a:srgbClr val="FF6600"/>
                </a:solidFill>
              </a:rPr>
              <a:t>78 </a:t>
            </a:r>
            <a:r>
              <a:rPr lang="en-US" b="1" dirty="0">
                <a:solidFill>
                  <a:srgbClr val="FF6600"/>
                </a:solidFill>
              </a:rPr>
              <a:t>V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41207" y="2471127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000B"/>
                </a:solidFill>
              </a:rPr>
              <a:t>V</a:t>
            </a:r>
            <a:r>
              <a:rPr lang="en-US" b="1" baseline="-25000" dirty="0" err="1" smtClean="0">
                <a:solidFill>
                  <a:srgbClr val="FF000B"/>
                </a:solidFill>
              </a:rPr>
              <a:t>anode</a:t>
            </a:r>
            <a:r>
              <a:rPr lang="en-US" b="1" baseline="-25000" dirty="0" smtClean="0">
                <a:solidFill>
                  <a:srgbClr val="FF000B"/>
                </a:solidFill>
              </a:rPr>
              <a:t> </a:t>
            </a:r>
            <a:r>
              <a:rPr lang="en-US" b="1" dirty="0" smtClean="0">
                <a:solidFill>
                  <a:srgbClr val="FF000B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FF000B"/>
                </a:solidFill>
              </a:rPr>
              <a:t>+121 </a:t>
            </a:r>
            <a:r>
              <a:rPr lang="en-US" b="1" dirty="0">
                <a:solidFill>
                  <a:srgbClr val="FF000B"/>
                </a:solidFill>
              </a:rPr>
              <a:t>V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43237" y="2860797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E5BD48"/>
                </a:solidFill>
              </a:rPr>
              <a:t>V</a:t>
            </a:r>
            <a:r>
              <a:rPr lang="en-US" b="1" baseline="-25000" dirty="0" smtClean="0">
                <a:solidFill>
                  <a:srgbClr val="E5BD48"/>
                </a:solidFill>
              </a:rPr>
              <a:t>PF2-3up </a:t>
            </a:r>
            <a:r>
              <a:rPr lang="en-US" b="1" dirty="0" smtClean="0">
                <a:solidFill>
                  <a:srgbClr val="E5BD48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E5BD48"/>
                </a:solidFill>
              </a:rPr>
              <a:t>+49 </a:t>
            </a:r>
            <a:r>
              <a:rPr lang="en-US" b="1" dirty="0">
                <a:solidFill>
                  <a:srgbClr val="E5BD48"/>
                </a:solidFill>
              </a:rPr>
              <a:t>V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875012" y="4953947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908D7B"/>
                </a:solidFill>
              </a:rPr>
              <a:t>V</a:t>
            </a:r>
            <a:r>
              <a:rPr lang="en-US" b="1" baseline="-25000" dirty="0" smtClean="0">
                <a:solidFill>
                  <a:srgbClr val="908D7B"/>
                </a:solidFill>
              </a:rPr>
              <a:t>PF2-3low </a:t>
            </a:r>
            <a:r>
              <a:rPr lang="en-US" b="1" dirty="0" smtClean="0">
                <a:solidFill>
                  <a:srgbClr val="908D7B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908D7B"/>
                </a:solidFill>
              </a:rPr>
              <a:t>-8 </a:t>
            </a:r>
            <a:r>
              <a:rPr lang="en-US" b="1" dirty="0">
                <a:solidFill>
                  <a:srgbClr val="908D7B"/>
                </a:solidFill>
              </a:rPr>
              <a:t>V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874728" y="5398637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A23FF"/>
                </a:solidFill>
              </a:rPr>
              <a:t>V</a:t>
            </a:r>
            <a:r>
              <a:rPr lang="en-US" b="1" baseline="-25000" dirty="0" err="1" smtClean="0">
                <a:solidFill>
                  <a:srgbClr val="0A23FF"/>
                </a:solidFill>
              </a:rPr>
              <a:t>cathode</a:t>
            </a:r>
            <a:r>
              <a:rPr lang="en-US" b="1" baseline="-25000" dirty="0" smtClean="0">
                <a:solidFill>
                  <a:srgbClr val="0A23FF"/>
                </a:solidFill>
              </a:rPr>
              <a:t> </a:t>
            </a:r>
            <a:r>
              <a:rPr lang="en-US" b="1" dirty="0" smtClean="0">
                <a:solidFill>
                  <a:srgbClr val="0A23FF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0A23FF"/>
                </a:solidFill>
              </a:rPr>
              <a:t>-51 </a:t>
            </a:r>
            <a:r>
              <a:rPr lang="en-US" b="1" dirty="0">
                <a:solidFill>
                  <a:srgbClr val="0A23FF"/>
                </a:solidFill>
              </a:rPr>
              <a:t>V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04982" y="5655408"/>
            <a:ext cx="1492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V</a:t>
            </a:r>
            <a:r>
              <a:rPr lang="en-US" b="1" baseline="-25000" dirty="0" smtClean="0">
                <a:solidFill>
                  <a:schemeClr val="accent1">
                    <a:lumMod val="75000"/>
                  </a:schemeClr>
                </a:solidFill>
              </a:rPr>
              <a:t>PF4low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-20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V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960989" y="1400968"/>
            <a:ext cx="2621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969696"/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vacuum vessel at GND 0</a:t>
            </a:r>
            <a:r>
              <a:rPr lang="en-US" altLang="zh-CN" b="1" dirty="0">
                <a:solidFill>
                  <a:srgbClr val="969696"/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V</a:t>
            </a:r>
            <a:endParaRPr lang="en-US" b="1" dirty="0">
              <a:effectLst>
                <a:outerShdw blurRad="63500" dist="63500" dir="2700000">
                  <a:srgbClr val="000000">
                    <a:alpha val="81000"/>
                  </a:srgbClr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406045" y="1808514"/>
            <a:ext cx="3706196" cy="4634427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3767232" y="3693294"/>
            <a:ext cx="156966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A23FF"/>
                </a:solidFill>
              </a:rPr>
              <a:t>#649 6kA Argon</a:t>
            </a:r>
          </a:p>
          <a:p>
            <a:pPr algn="ctr"/>
            <a:r>
              <a:rPr lang="en-US" sz="1400" b="1" dirty="0" smtClean="0">
                <a:solidFill>
                  <a:srgbClr val="0A23FF"/>
                </a:solidFill>
              </a:rPr>
              <a:t>Plasma </a:t>
            </a:r>
            <a:r>
              <a:rPr lang="en-US" sz="1400" b="1" dirty="0" err="1" smtClean="0">
                <a:solidFill>
                  <a:srgbClr val="0A23FF"/>
                </a:solidFill>
              </a:rPr>
              <a:t>centerpost</a:t>
            </a:r>
            <a:r>
              <a:rPr lang="en-US" sz="1400" b="1" dirty="0" smtClean="0">
                <a:solidFill>
                  <a:srgbClr val="0A23FF"/>
                </a:solidFill>
              </a:rPr>
              <a:t> </a:t>
            </a:r>
          </a:p>
          <a:p>
            <a:pPr algn="ctr"/>
            <a:r>
              <a:rPr lang="en-US" sz="1400" b="1" dirty="0" smtClean="0"/>
              <a:t>(June 2017)</a:t>
            </a:r>
            <a:endParaRPr lang="en-US" sz="1400" b="1" dirty="0"/>
          </a:p>
        </p:txBody>
      </p:sp>
      <p:sp>
        <p:nvSpPr>
          <p:cNvPr id="39" name="Rectangle 38"/>
          <p:cNvSpPr/>
          <p:nvPr/>
        </p:nvSpPr>
        <p:spPr>
          <a:xfrm>
            <a:off x="53438" y="1083884"/>
            <a:ext cx="90905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the magnetic field</a:t>
            </a:r>
            <a:r>
              <a:rPr lang="en-US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is up\down </a:t>
            </a:r>
            <a:r>
              <a:rPr lang="en-US" b="1" dirty="0" smtClean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symmetric      </a:t>
            </a:r>
            <a:r>
              <a:rPr lang="en-US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but       </a:t>
            </a:r>
            <a:r>
              <a:rPr lang="en-US" b="1" dirty="0" smtClean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electro</a:t>
            </a:r>
            <a:r>
              <a:rPr lang="en-US" b="1" dirty="0" smtClean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static</a:t>
            </a:r>
            <a:r>
              <a:rPr lang="en-US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b="1" dirty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field not up</a:t>
            </a:r>
            <a:r>
              <a:rPr lang="en-US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\</a:t>
            </a:r>
            <a:r>
              <a:rPr lang="en-US" b="1" dirty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down</a:t>
            </a:r>
            <a:r>
              <a:rPr lang="en-US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b="1" dirty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symmetric</a:t>
            </a:r>
            <a:endParaRPr lang="en-US" dirty="0">
              <a:solidFill>
                <a:srgbClr val="0A23FF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3274245" y="4077808"/>
            <a:ext cx="815649" cy="5825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090778" y="4510640"/>
            <a:ext cx="891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X-point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60441" y="6511508"/>
            <a:ext cx="26459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 dirty="0" smtClean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Line contours: magnetic </a:t>
            </a:r>
            <a:r>
              <a:rPr lang="en-US" altLang="zh-CN" sz="1600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field</a:t>
            </a:r>
            <a:r>
              <a:rPr lang="en-US" sz="1600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6842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5479" y="294851"/>
            <a:ext cx="5527842" cy="6237839"/>
          </a:xfrm>
          <a:prstGeom prst="rect">
            <a:avLst/>
          </a:prstGeom>
        </p:spPr>
      </p:pic>
      <p:cxnSp>
        <p:nvCxnSpPr>
          <p:cNvPr id="49" name="Straight Arrow Connector 48"/>
          <p:cNvCxnSpPr/>
          <p:nvPr/>
        </p:nvCxnSpPr>
        <p:spPr>
          <a:xfrm rot="10800000">
            <a:off x="2953236" y="2279066"/>
            <a:ext cx="2386380" cy="2729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405377" y="5963630"/>
            <a:ext cx="36038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Self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-organization at work inside</a:t>
            </a:r>
          </a:p>
          <a:p>
            <a:pPr algn="ctr"/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annular electrodes plasma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375077" y="833177"/>
            <a:ext cx="376892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729AD"/>
                </a:solidFill>
              </a:rPr>
              <a:t>Plasma-induced electric potential:</a:t>
            </a:r>
          </a:p>
          <a:p>
            <a:endParaRPr lang="en-US" b="1" dirty="0">
              <a:ea typeface="华文楷体"/>
              <a:cs typeface="华文楷体"/>
            </a:endParaRPr>
          </a:p>
          <a:p>
            <a:r>
              <a:rPr lang="en-US" b="1" dirty="0">
                <a:solidFill>
                  <a:srgbClr val="FF0000"/>
                </a:solidFill>
                <a:ea typeface="华文楷体"/>
                <a:cs typeface="华文楷体"/>
              </a:rPr>
              <a:t>near the annular anode</a:t>
            </a:r>
          </a:p>
          <a:p>
            <a:r>
              <a:rPr lang="en-US" b="1" dirty="0">
                <a:ea typeface="华文楷体"/>
                <a:cs typeface="华文楷体"/>
              </a:rPr>
              <a:t>the E</a:t>
            </a:r>
            <a:r>
              <a:rPr lang="en-US" altLang="zh-CN" b="1" dirty="0">
                <a:ea typeface="华文楷体"/>
                <a:cs typeface="华文楷体"/>
              </a:rPr>
              <a:t> field </a:t>
            </a:r>
            <a:r>
              <a:rPr lang="en-US" b="1" dirty="0">
                <a:ea typeface="华文楷体"/>
                <a:cs typeface="华文楷体"/>
              </a:rPr>
              <a:t>is in part perpendicular</a:t>
            </a:r>
          </a:p>
          <a:p>
            <a:r>
              <a:rPr lang="en-US" b="1" dirty="0">
                <a:solidFill>
                  <a:srgbClr val="DA2BB1"/>
                </a:solidFill>
                <a:ea typeface="华文楷体"/>
                <a:cs typeface="华文楷体"/>
              </a:rPr>
              <a:t>to the B field</a:t>
            </a:r>
          </a:p>
          <a:p>
            <a:r>
              <a:rPr lang="en-US" b="1" dirty="0">
                <a:ea typeface="华文楷体"/>
                <a:cs typeface="华文楷体"/>
              </a:rPr>
              <a:t>... </a:t>
            </a:r>
            <a:r>
              <a:rPr lang="en-US" b="1" dirty="0">
                <a:solidFill>
                  <a:srgbClr val="E729AD"/>
                </a:solidFill>
              </a:rPr>
              <a:t>	 </a:t>
            </a:r>
            <a:r>
              <a:rPr lang="en-US" b="1" dirty="0" smtClean="0">
                <a:solidFill>
                  <a:srgbClr val="E729AD"/>
                </a:solidFill>
              </a:rPr>
              <a:t>      </a:t>
            </a:r>
            <a:r>
              <a:rPr lang="en-US" b="1" dirty="0" smtClean="0">
                <a:solidFill>
                  <a:srgbClr val="31859C"/>
                </a:solidFill>
              </a:rPr>
              <a:t>azimuthal </a:t>
            </a:r>
            <a:r>
              <a:rPr lang="en-US" b="1" dirty="0">
                <a:solidFill>
                  <a:srgbClr val="31859C"/>
                </a:solidFill>
              </a:rPr>
              <a:t>plasma rotation</a:t>
            </a:r>
            <a:endParaRPr lang="en-US" b="1" dirty="0">
              <a:solidFill>
                <a:srgbClr val="31859C"/>
              </a:solidFill>
              <a:ea typeface="华文楷体"/>
              <a:cs typeface="华文楷体"/>
            </a:endParaRPr>
          </a:p>
          <a:p>
            <a:r>
              <a:rPr lang="en-US" b="1" dirty="0"/>
              <a:t>… </a:t>
            </a:r>
            <a:r>
              <a:rPr lang="en-US" b="1" dirty="0">
                <a:solidFill>
                  <a:srgbClr val="F19F2F"/>
                </a:solidFill>
              </a:rPr>
              <a:t>starting from PF2up throttle 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440765" y="4324742"/>
            <a:ext cx="3610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E2AF7"/>
                </a:solidFill>
              </a:rPr>
              <a:t>near the annular </a:t>
            </a:r>
            <a:r>
              <a:rPr lang="en-US" b="1" dirty="0" smtClean="0">
                <a:solidFill>
                  <a:srgbClr val="0E2AF7"/>
                </a:solidFill>
              </a:rPr>
              <a:t>cathode</a:t>
            </a:r>
          </a:p>
          <a:p>
            <a:r>
              <a:rPr lang="en-US" b="1" dirty="0">
                <a:ea typeface="华文楷体"/>
                <a:cs typeface="华文楷体"/>
              </a:rPr>
              <a:t>the E </a:t>
            </a:r>
            <a:r>
              <a:rPr lang="en-US" altLang="zh-CN" b="1" dirty="0">
                <a:ea typeface="华文楷体"/>
                <a:cs typeface="华文楷体"/>
              </a:rPr>
              <a:t>field</a:t>
            </a:r>
            <a:r>
              <a:rPr lang="en-US" b="1" dirty="0">
                <a:ea typeface="华文楷体"/>
                <a:cs typeface="华文楷体"/>
              </a:rPr>
              <a:t> is </a:t>
            </a:r>
            <a:r>
              <a:rPr lang="en-US" dirty="0" smtClean="0">
                <a:latin typeface="Times"/>
                <a:ea typeface="华文楷体"/>
                <a:cs typeface="Times"/>
              </a:rPr>
              <a:t>~</a:t>
            </a:r>
            <a:r>
              <a:rPr lang="en-US" b="1" dirty="0" smtClean="0">
                <a:ea typeface="华文楷体"/>
                <a:cs typeface="华文楷体"/>
              </a:rPr>
              <a:t> parallel </a:t>
            </a:r>
            <a:r>
              <a:rPr lang="en-US" b="1" dirty="0">
                <a:ea typeface="华文楷体"/>
                <a:cs typeface="华文楷体"/>
              </a:rPr>
              <a:t>to </a:t>
            </a:r>
            <a:r>
              <a:rPr lang="en-US" b="1" dirty="0">
                <a:solidFill>
                  <a:srgbClr val="DA2BB1"/>
                </a:solidFill>
                <a:ea typeface="华文楷体"/>
                <a:cs typeface="华文楷体"/>
              </a:rPr>
              <a:t>B field</a:t>
            </a:r>
          </a:p>
          <a:p>
            <a:r>
              <a:rPr lang="en-US" b="1" dirty="0">
                <a:ea typeface="华文楷体"/>
                <a:cs typeface="华文楷体"/>
              </a:rPr>
              <a:t>… </a:t>
            </a:r>
            <a:r>
              <a:rPr lang="en-US" b="1" dirty="0" smtClean="0">
                <a:ea typeface="华文楷体"/>
                <a:cs typeface="华文楷体"/>
              </a:rPr>
              <a:t>less  	      </a:t>
            </a:r>
            <a:r>
              <a:rPr lang="en-US" b="1" dirty="0" smtClean="0">
                <a:solidFill>
                  <a:srgbClr val="31859C"/>
                </a:solidFill>
                <a:ea typeface="华文楷体"/>
                <a:cs typeface="华文楷体"/>
              </a:rPr>
              <a:t>plasma </a:t>
            </a:r>
            <a:r>
              <a:rPr lang="en-US" b="1" dirty="0">
                <a:solidFill>
                  <a:srgbClr val="31859C"/>
                </a:solidFill>
                <a:ea typeface="华文楷体"/>
                <a:cs typeface="华文楷体"/>
              </a:rPr>
              <a:t>rotation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429817" y="3109434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</a:t>
            </a:r>
            <a:r>
              <a:rPr lang="en-US" baseline="-25000" dirty="0" err="1" smtClean="0"/>
              <a:t>ExB</a:t>
            </a:r>
            <a:r>
              <a:rPr lang="en-US" baseline="-25000" dirty="0" smtClean="0"/>
              <a:t> </a:t>
            </a:r>
            <a:r>
              <a:rPr lang="en-US" dirty="0" smtClean="0"/>
              <a:t>= (</a:t>
            </a:r>
            <a:r>
              <a:rPr lang="en-US" dirty="0"/>
              <a:t>E/B) </a:t>
            </a:r>
            <a:r>
              <a:rPr lang="en-US" dirty="0">
                <a:latin typeface="Times New Roman"/>
                <a:cs typeface="Times New Roman"/>
              </a:rPr>
              <a:t>~ </a:t>
            </a:r>
            <a:r>
              <a:rPr lang="en-US" dirty="0" smtClean="0"/>
              <a:t>10</a:t>
            </a:r>
            <a:r>
              <a:rPr lang="en-US" baseline="30000" dirty="0" smtClean="0"/>
              <a:t>2</a:t>
            </a:r>
            <a:r>
              <a:rPr lang="en-US" dirty="0" smtClean="0"/>
              <a:t> - 10</a:t>
            </a:r>
            <a:r>
              <a:rPr lang="en-US" baseline="30000" dirty="0" smtClean="0"/>
              <a:t>3</a:t>
            </a:r>
            <a:r>
              <a:rPr lang="en-US" dirty="0" smtClean="0"/>
              <a:t> </a:t>
            </a:r>
            <a:r>
              <a:rPr lang="en-US" dirty="0"/>
              <a:t>m/</a:t>
            </a:r>
            <a:r>
              <a:rPr lang="en-US" dirty="0" smtClean="0"/>
              <a:t>s</a:t>
            </a:r>
            <a:endParaRPr lang="en-US" dirty="0"/>
          </a:p>
        </p:txBody>
      </p:sp>
      <p:cxnSp>
        <p:nvCxnSpPr>
          <p:cNvPr id="54" name="Straight Connector 53"/>
          <p:cNvCxnSpPr/>
          <p:nvPr/>
        </p:nvCxnSpPr>
        <p:spPr>
          <a:xfrm>
            <a:off x="5328666" y="2550448"/>
            <a:ext cx="289172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89912383"/>
              </p:ext>
            </p:extLst>
          </p:nvPr>
        </p:nvGraphicFramePr>
        <p:xfrm>
          <a:off x="5694363" y="2237618"/>
          <a:ext cx="508000" cy="254000"/>
        </p:xfrm>
        <a:graphic>
          <a:graphicData uri="http://schemas.openxmlformats.org/presentationml/2006/ole">
            <p:oleObj spid="_x0000_s24486" name="Equation" r:id="rId4" imgW="508000" imgH="241300" progId="Equation.DSMT4">
              <p:embed/>
            </p:oleObj>
          </a:graphicData>
        </a:graphic>
      </p:graphicFrame>
      <p:sp>
        <p:nvSpPr>
          <p:cNvPr id="57" name="TextBox 56"/>
          <p:cNvSpPr txBox="1"/>
          <p:nvPr/>
        </p:nvSpPr>
        <p:spPr>
          <a:xfrm>
            <a:off x="41323" y="6224913"/>
            <a:ext cx="1451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A23FF"/>
                </a:solidFill>
              </a:rPr>
              <a:t>#649, 6 kA Argon</a:t>
            </a:r>
          </a:p>
        </p:txBody>
      </p:sp>
      <p:graphicFrame>
        <p:nvGraphicFramePr>
          <p:cNvPr id="5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53850089"/>
              </p:ext>
            </p:extLst>
          </p:nvPr>
        </p:nvGraphicFramePr>
        <p:xfrm>
          <a:off x="6180277" y="4908000"/>
          <a:ext cx="508000" cy="254000"/>
        </p:xfrm>
        <a:graphic>
          <a:graphicData uri="http://schemas.openxmlformats.org/presentationml/2006/ole">
            <p:oleObj spid="_x0000_s24487" name="Equation" r:id="rId5" imgW="508000" imgH="241300" progId="Equation.DSMT4">
              <p:embed/>
            </p:oleObj>
          </a:graphicData>
        </a:graphic>
      </p:graphicFrame>
      <p:sp>
        <p:nvSpPr>
          <p:cNvPr id="61" name="Rectangle 60"/>
          <p:cNvSpPr/>
          <p:nvPr/>
        </p:nvSpPr>
        <p:spPr>
          <a:xfrm>
            <a:off x="15477" y="-1386"/>
            <a:ext cx="53131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Co</a:t>
            </a:r>
            <a:r>
              <a:rPr lang="en-US" b="1" dirty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lor</a:t>
            </a:r>
            <a:r>
              <a:rPr lang="en-US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b="1" dirty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co</a:t>
            </a:r>
            <a:r>
              <a:rPr lang="en-US" b="1" dirty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nto</a:t>
            </a:r>
            <a:r>
              <a:rPr lang="en-US" b="1" dirty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urs</a:t>
            </a:r>
            <a:r>
              <a:rPr lang="en-US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: </a:t>
            </a:r>
            <a:r>
              <a:rPr lang="en-US" b="1" i="1" dirty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elect</a:t>
            </a:r>
            <a:r>
              <a:rPr lang="en-US" b="1" i="1" dirty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rost</a:t>
            </a:r>
            <a:r>
              <a:rPr lang="en-US" b="1" i="1" dirty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atic</a:t>
            </a:r>
            <a:r>
              <a:rPr lang="en-US" b="1" i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b="1" i="1" dirty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pote</a:t>
            </a:r>
            <a:r>
              <a:rPr lang="en-US" b="1" i="1" dirty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ntial</a:t>
            </a:r>
            <a:r>
              <a:rPr lang="en-US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, Arrows: E field   </a:t>
            </a:r>
          </a:p>
        </p:txBody>
      </p:sp>
      <p:sp>
        <p:nvSpPr>
          <p:cNvPr id="62" name="Rectangle 61"/>
          <p:cNvSpPr/>
          <p:nvPr/>
        </p:nvSpPr>
        <p:spPr>
          <a:xfrm>
            <a:off x="993351" y="6486850"/>
            <a:ext cx="2953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Line contours: magnetic </a:t>
            </a:r>
            <a:r>
              <a:rPr lang="en-US" altLang="zh-CN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field</a:t>
            </a:r>
            <a:r>
              <a:rPr lang="en-US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5354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22" y="1553078"/>
            <a:ext cx="4076221" cy="41581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03343" y="3441965"/>
            <a:ext cx="2929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60807E"/>
                </a:solidFill>
                <a:ea typeface="华文细黑"/>
                <a:cs typeface="华文细黑"/>
              </a:rPr>
              <a:t>4 </a:t>
            </a:r>
            <a:r>
              <a:rPr lang="en-US" b="1" dirty="0" smtClean="0">
                <a:solidFill>
                  <a:srgbClr val="60807E"/>
                </a:solidFill>
                <a:ea typeface="华文细黑"/>
                <a:cs typeface="华文细黑"/>
              </a:rPr>
              <a:t>External </a:t>
            </a:r>
            <a:r>
              <a:rPr lang="en-US" b="1" dirty="0">
                <a:solidFill>
                  <a:srgbClr val="60807E"/>
                </a:solidFill>
                <a:ea typeface="华文细黑"/>
                <a:cs typeface="华文细黑"/>
              </a:rPr>
              <a:t>PF coils</a:t>
            </a:r>
            <a:endParaRPr lang="en-US" b="1" dirty="0" smtClean="0">
              <a:solidFill>
                <a:srgbClr val="000090"/>
              </a:solidFill>
              <a:ea typeface="华文细黑"/>
              <a:cs typeface="华文细黑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16200000" flipV="1">
            <a:off x="3220541" y="2462466"/>
            <a:ext cx="1901004" cy="437906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10800000" flipV="1">
            <a:off x="3952091" y="3614302"/>
            <a:ext cx="437905" cy="1826534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0800000">
            <a:off x="3952091" y="3006874"/>
            <a:ext cx="437905" cy="607428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3875912" y="3729992"/>
            <a:ext cx="634058" cy="437910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205" y="1112748"/>
            <a:ext cx="4229420" cy="23790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204" y="3782687"/>
            <a:ext cx="4229420" cy="2379049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V="1">
            <a:off x="4598001" y="3017822"/>
            <a:ext cx="922272" cy="484924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4619897" y="2689361"/>
            <a:ext cx="768991" cy="740275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846982" y="3746991"/>
            <a:ext cx="1008000" cy="265616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630845" y="3810693"/>
            <a:ext cx="792000" cy="718826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0800000" flipH="1">
            <a:off x="4422838" y="3491798"/>
            <a:ext cx="208005" cy="122505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400944" y="3429636"/>
            <a:ext cx="218953" cy="165445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406008" y="3626554"/>
            <a:ext cx="586107" cy="144000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411897" y="3631920"/>
            <a:ext cx="218948" cy="180000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0" y="6202931"/>
            <a:ext cx="9176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668577"/>
                </a:solidFill>
              </a:rPr>
              <a:t>Plasma </a:t>
            </a:r>
            <a:r>
              <a:rPr lang="en-US" b="1" dirty="0">
                <a:solidFill>
                  <a:srgbClr val="668577"/>
                </a:solidFill>
              </a:rPr>
              <a:t>fired after 0.75 s of PF current </a:t>
            </a:r>
            <a:r>
              <a:rPr lang="en-US" dirty="0"/>
              <a:t>to allow for skin </a:t>
            </a:r>
            <a:r>
              <a:rPr lang="en-US" dirty="0" smtClean="0"/>
              <a:t>current </a:t>
            </a:r>
            <a:r>
              <a:rPr lang="en-US" dirty="0"/>
              <a:t>diffusion in Al vessel and SS </a:t>
            </a:r>
            <a:r>
              <a:rPr lang="en-US" dirty="0" smtClean="0"/>
              <a:t>lids</a:t>
            </a:r>
          </a:p>
          <a:p>
            <a:pPr algn="ctr"/>
            <a:r>
              <a:rPr lang="en-US" b="1" dirty="0" smtClean="0">
                <a:solidFill>
                  <a:srgbClr val="668577"/>
                </a:solidFill>
              </a:rPr>
              <a:t>Within 2017 a new Super-capacitor based Power Supply for External PF coils should operate!</a:t>
            </a:r>
            <a:endParaRPr lang="en-US" b="1" dirty="0">
              <a:solidFill>
                <a:srgbClr val="668577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2410" y="50173"/>
            <a:ext cx="865982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equatorial X –point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has been removed from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inside the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vessel</a:t>
            </a:r>
          </a:p>
          <a:p>
            <a:pPr algn="just"/>
            <a:endParaRPr lang="en-US" sz="200" b="1" dirty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668577"/>
                </a:solidFill>
              </a:rPr>
              <a:t>4 </a:t>
            </a:r>
            <a:r>
              <a:rPr lang="en-US" b="1" dirty="0" smtClean="0">
                <a:solidFill>
                  <a:srgbClr val="668577"/>
                </a:solidFill>
              </a:rPr>
              <a:t>External </a:t>
            </a:r>
            <a:r>
              <a:rPr lang="en-US" b="1" dirty="0">
                <a:solidFill>
                  <a:srgbClr val="668577"/>
                </a:solidFill>
              </a:rPr>
              <a:t>PF coils have been added (</a:t>
            </a:r>
            <a:r>
              <a:rPr lang="en-US" b="1" dirty="0">
                <a:solidFill>
                  <a:srgbClr val="000000"/>
                </a:solidFill>
              </a:rPr>
              <a:t>home-made from</a:t>
            </a:r>
            <a:r>
              <a:rPr lang="en-US" b="1" dirty="0">
                <a:solidFill>
                  <a:srgbClr val="668577"/>
                </a:solidFill>
              </a:rPr>
              <a:t> </a:t>
            </a:r>
            <a:r>
              <a:rPr lang="en-US" b="1" dirty="0" smtClean="0">
                <a:solidFill>
                  <a:srgbClr val="668577"/>
                </a:solidFill>
              </a:rPr>
              <a:t>spare </a:t>
            </a:r>
            <a:r>
              <a:rPr lang="en-US" b="1" dirty="0">
                <a:solidFill>
                  <a:srgbClr val="668577"/>
                </a:solidFill>
              </a:rPr>
              <a:t>connection cables)</a:t>
            </a:r>
          </a:p>
          <a:p>
            <a:pPr algn="just"/>
            <a:r>
              <a:rPr lang="en-US" b="1" dirty="0">
                <a:solidFill>
                  <a:srgbClr val="000000"/>
                </a:solidFill>
              </a:rPr>
              <a:t>…and fed in series with the internal PF coils (PF </a:t>
            </a:r>
            <a:r>
              <a:rPr lang="en-US" b="1" dirty="0" smtClean="0">
                <a:solidFill>
                  <a:srgbClr val="000000"/>
                </a:solidFill>
              </a:rPr>
              <a:t>coils power </a:t>
            </a:r>
            <a:r>
              <a:rPr lang="en-US" b="1" dirty="0">
                <a:solidFill>
                  <a:srgbClr val="000000"/>
                </a:solidFill>
              </a:rPr>
              <a:t>supply has sufficient margin)</a:t>
            </a:r>
          </a:p>
        </p:txBody>
      </p:sp>
      <p:cxnSp>
        <p:nvCxnSpPr>
          <p:cNvPr id="3" name="Straight Arrow Connector 2"/>
          <p:cNvCxnSpPr>
            <a:endCxn id="4" idx="3"/>
          </p:cNvCxnSpPr>
          <p:nvPr/>
        </p:nvCxnSpPr>
        <p:spPr>
          <a:xfrm>
            <a:off x="3144716" y="3614302"/>
            <a:ext cx="1015027" cy="1784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866420" y="3429636"/>
            <a:ext cx="311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376092"/>
                </a:solidFill>
              </a:rPr>
              <a:t>X</a:t>
            </a:r>
            <a:endParaRPr lang="en-US" b="1" dirty="0">
              <a:solidFill>
                <a:srgbClr val="3760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1887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306" y="2391136"/>
            <a:ext cx="3204623" cy="19227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123" y="2464580"/>
            <a:ext cx="3784995" cy="184932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988" y="4395853"/>
            <a:ext cx="3318632" cy="24109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9142" y="4395853"/>
            <a:ext cx="4286208" cy="24109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733" y="1447382"/>
            <a:ext cx="9013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June 2016: insertion of </a:t>
            </a:r>
            <a:r>
              <a:rPr lang="en-US" b="1" dirty="0" smtClean="0">
                <a:solidFill>
                  <a:srgbClr val="31859C"/>
                </a:solidFill>
                <a:ea typeface="华文细黑"/>
                <a:cs typeface="华文细黑"/>
              </a:rPr>
              <a:t>Polycarbonate (transparent) </a:t>
            </a:r>
            <a:r>
              <a:rPr lang="en-US" b="1" dirty="0" smtClean="0">
                <a:solidFill>
                  <a:srgbClr val="31859C"/>
                </a:solidFill>
              </a:rPr>
              <a:t>anode </a:t>
            </a:r>
            <a:r>
              <a:rPr lang="en-US" b="1" dirty="0" smtClean="0">
                <a:solidFill>
                  <a:srgbClr val="B8811D"/>
                </a:solidFill>
              </a:rPr>
              <a:t>bus-bar </a:t>
            </a:r>
            <a:r>
              <a:rPr lang="en-US" b="1" dirty="0" smtClean="0">
                <a:solidFill>
                  <a:srgbClr val="31859C"/>
                </a:solidFill>
              </a:rPr>
              <a:t>flange </a:t>
            </a:r>
            <a:r>
              <a:rPr lang="en-US" b="1" dirty="0" smtClean="0"/>
              <a:t>on top of machine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800241" y="1731575"/>
            <a:ext cx="35687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31859C"/>
                </a:solidFill>
              </a:rPr>
              <a:t>4 cm thick Polycarbonate</a:t>
            </a:r>
          </a:p>
          <a:p>
            <a:pPr algn="ctr"/>
            <a:r>
              <a:rPr lang="en-US" b="1" dirty="0" smtClean="0">
                <a:solidFill>
                  <a:srgbClr val="31859C"/>
                </a:solidFill>
              </a:rPr>
              <a:t>(required by atmospheric pressure)</a:t>
            </a:r>
            <a:endParaRPr lang="en-US" b="1" dirty="0">
              <a:solidFill>
                <a:srgbClr val="31859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4728" y="1768661"/>
            <a:ext cx="3212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Heavily metallized </a:t>
            </a:r>
          </a:p>
          <a:p>
            <a:r>
              <a:rPr lang="en-US" b="1" i="1" dirty="0" smtClean="0">
                <a:solidFill>
                  <a:srgbClr val="FF0000"/>
                </a:solidFill>
              </a:rPr>
              <a:t>top</a:t>
            </a:r>
            <a:r>
              <a:rPr lang="en-US" b="1" i="1" dirty="0" smtClean="0"/>
              <a:t> &amp; </a:t>
            </a:r>
            <a:r>
              <a:rPr lang="en-US" b="1" i="1" dirty="0" smtClean="0">
                <a:solidFill>
                  <a:srgbClr val="3D99D5"/>
                </a:solidFill>
              </a:rPr>
              <a:t>bottom</a:t>
            </a:r>
            <a:r>
              <a:rPr lang="en-US" b="1" i="1" dirty="0" smtClean="0"/>
              <a:t> bus-bar flanges </a:t>
            </a:r>
            <a:endParaRPr lang="en-US" b="1" i="1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1989109" y="2391136"/>
            <a:ext cx="1" cy="18896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695694" y="2335859"/>
            <a:ext cx="101599" cy="220933"/>
          </a:xfrm>
          <a:prstGeom prst="straightConnector1">
            <a:avLst/>
          </a:prstGeom>
          <a:ln>
            <a:solidFill>
              <a:srgbClr val="3D99D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0512" y="0"/>
            <a:ext cx="625889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dirty="0" smtClean="0">
                <a:solidFill>
                  <a:srgbClr val="FF0000"/>
                </a:solidFill>
              </a:rPr>
              <a:t>2015/16 experiments produced 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a heavy metallization on top </a:t>
            </a:r>
          </a:p>
          <a:p>
            <a:pPr algn="r"/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(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anode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) &amp; bottom (cathode) bus-bar vacuum entrance </a:t>
            </a:r>
            <a:r>
              <a:rPr lang="en-US" b="1" dirty="0" smtClean="0">
                <a:solidFill>
                  <a:srgbClr val="4A452A"/>
                </a:solidFill>
              </a:rPr>
              <a:t>flanges,</a:t>
            </a:r>
          </a:p>
          <a:p>
            <a:pPr algn="r"/>
            <a:endParaRPr lang="en-US" sz="2600" b="1" dirty="0" smtClean="0">
              <a:solidFill>
                <a:srgbClr val="4A452A"/>
              </a:solidFill>
            </a:endParaRPr>
          </a:p>
          <a:p>
            <a:pPr algn="r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associated with magnetic “nozzles”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V="1">
            <a:off x="6634550" y="-1"/>
            <a:ext cx="2425400" cy="1352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Arrow Connector 15"/>
          <p:cNvCxnSpPr/>
          <p:nvPr/>
        </p:nvCxnSpPr>
        <p:spPr>
          <a:xfrm>
            <a:off x="2848155" y="1286632"/>
            <a:ext cx="505517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2139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68" y="5024698"/>
            <a:ext cx="3050035" cy="17156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579" y="720530"/>
            <a:ext cx="2271498" cy="16420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829" y="726429"/>
            <a:ext cx="2365678" cy="38586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7626" y="3712142"/>
            <a:ext cx="1769545" cy="31458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8071" y="2433609"/>
            <a:ext cx="1645615" cy="121980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27760" y="11991"/>
            <a:ext cx="6416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ea typeface="华文细黑"/>
                <a:cs typeface="华文细黑"/>
              </a:rPr>
              <a:t>At the bottom (near cathode) a SS flange, pierced by 14 </a:t>
            </a:r>
            <a:r>
              <a:rPr lang="en-US" b="1" dirty="0" smtClean="0">
                <a:ea typeface="华文细黑"/>
                <a:cs typeface="华文细黑"/>
              </a:rPr>
              <a:t>bus-bars</a:t>
            </a:r>
            <a:r>
              <a:rPr lang="en-US" b="1" dirty="0">
                <a:ea typeface="华文细黑"/>
                <a:cs typeface="华文细黑"/>
              </a:rPr>
              <a:t>,</a:t>
            </a:r>
          </a:p>
          <a:p>
            <a:r>
              <a:rPr lang="en-US" b="1" dirty="0">
                <a:ea typeface="华文细黑"/>
                <a:cs typeface="华文细黑"/>
              </a:rPr>
              <a:t>such a flange </a:t>
            </a:r>
            <a:r>
              <a:rPr lang="en-US" b="1" dirty="0" smtClean="0">
                <a:ea typeface="华文细黑"/>
                <a:cs typeface="华文细黑"/>
              </a:rPr>
              <a:t>has been substituted </a:t>
            </a:r>
            <a:r>
              <a:rPr lang="en-US" b="1" dirty="0">
                <a:ea typeface="华文细黑"/>
                <a:cs typeface="华文细黑"/>
              </a:rPr>
              <a:t>by a </a:t>
            </a:r>
            <a:r>
              <a:rPr lang="en-US" b="1" dirty="0">
                <a:solidFill>
                  <a:srgbClr val="31859C"/>
                </a:solidFill>
                <a:ea typeface="华文细黑"/>
                <a:cs typeface="华文细黑"/>
              </a:rPr>
              <a:t>Polycarbonate one</a:t>
            </a:r>
            <a:endParaRPr lang="en-US" b="1" dirty="0">
              <a:ea typeface="华文细黑"/>
              <a:cs typeface="华文细黑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5118" y="714550"/>
            <a:ext cx="2205125" cy="190033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6654" y="1898558"/>
            <a:ext cx="1754847" cy="3119728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5122" y="2614885"/>
            <a:ext cx="1834370" cy="148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97171" y="5018286"/>
            <a:ext cx="3270602" cy="18397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406318" y="4072813"/>
            <a:ext cx="2710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July 2016: </a:t>
            </a:r>
            <a:r>
              <a:rPr lang="en-US" b="1" dirty="0" smtClean="0">
                <a:solidFill>
                  <a:srgbClr val="31859C"/>
                </a:solidFill>
                <a:ea typeface="华文细黑"/>
                <a:cs typeface="华文细黑"/>
              </a:rPr>
              <a:t>Polycarbonate </a:t>
            </a:r>
          </a:p>
          <a:p>
            <a:r>
              <a:rPr lang="en-US" b="1" dirty="0" smtClean="0">
                <a:solidFill>
                  <a:srgbClr val="31859C"/>
                </a:solidFill>
              </a:rPr>
              <a:t>flange </a:t>
            </a:r>
            <a:r>
              <a:rPr lang="en-US" b="1" dirty="0" smtClean="0"/>
              <a:t>on machine bottom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8714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1940" y="491960"/>
            <a:ext cx="3633377" cy="32335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6334" y="4356953"/>
            <a:ext cx="3241235" cy="24319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1005" y="4356953"/>
            <a:ext cx="3000293" cy="243199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103" y="9269"/>
            <a:ext cx="91934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Secondary </a:t>
            </a:r>
            <a:r>
              <a:rPr lang="en-US" sz="2000" b="1" dirty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discharges </a:t>
            </a:r>
            <a:r>
              <a:rPr lang="en-US" sz="2000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from electrodes hitting Al </a:t>
            </a:r>
            <a:r>
              <a:rPr lang="en-US" sz="2000" b="1" dirty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vacuum vessel </a:t>
            </a:r>
            <a:r>
              <a:rPr lang="en-US" sz="2000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wall </a:t>
            </a:r>
            <a:r>
              <a:rPr lang="en-US" sz="2000" b="1" dirty="0" smtClean="0"/>
              <a:t>(</a:t>
            </a:r>
            <a:r>
              <a:rPr lang="en-US" sz="2000" b="1" dirty="0" smtClean="0">
                <a:solidFill>
                  <a:srgbClr val="B8811D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plenty of scars!</a:t>
            </a:r>
            <a:r>
              <a:rPr lang="en-US" sz="2000" b="1" dirty="0" smtClean="0"/>
              <a:t>) </a:t>
            </a:r>
            <a:endParaRPr lang="en-US" sz="2000" b="1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5820413" y="457983"/>
            <a:ext cx="1720219" cy="6004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6680246" y="478730"/>
            <a:ext cx="860386" cy="7648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7540632" y="457983"/>
            <a:ext cx="402909" cy="16852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4750" y="3733194"/>
            <a:ext cx="62838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31859C"/>
                </a:solidFill>
                <a:ea typeface="华文细黑"/>
                <a:cs typeface="华文细黑"/>
              </a:rPr>
              <a:t>Polycarbonate flanges </a:t>
            </a:r>
            <a:r>
              <a:rPr lang="en-US" b="1" dirty="0" smtClean="0">
                <a:ea typeface="华文细黑"/>
                <a:cs typeface="华文细黑"/>
              </a:rPr>
              <a:t>got rid of all metallization from bus-bars:</a:t>
            </a:r>
          </a:p>
          <a:p>
            <a:r>
              <a:rPr lang="en-US" b="1" dirty="0" smtClean="0">
                <a:solidFill>
                  <a:srgbClr val="31859C"/>
                </a:solidFill>
                <a:ea typeface="华文细黑"/>
                <a:cs typeface="华文细黑"/>
              </a:rPr>
              <a:t>2mm thick Polycarbonate lining </a:t>
            </a:r>
            <a:r>
              <a:rPr lang="en-US" b="1" dirty="0" smtClean="0">
                <a:ea typeface="华文细黑"/>
                <a:cs typeface="华文细黑"/>
              </a:rPr>
              <a:t>covers the 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ea typeface="华文细黑"/>
                <a:cs typeface="华文细黑"/>
              </a:rPr>
              <a:t>Al vacuum vessel</a:t>
            </a:r>
          </a:p>
          <a:p>
            <a:r>
              <a:rPr lang="en-US" b="1" dirty="0" smtClean="0">
                <a:ea typeface="华文细黑"/>
                <a:cs typeface="华文细黑"/>
              </a:rPr>
              <a:t> 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553461" y="4643696"/>
            <a:ext cx="1572253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secondary </a:t>
            </a:r>
          </a:p>
          <a:p>
            <a:pPr algn="ctr"/>
            <a:r>
              <a:rPr lang="en-US" b="1" dirty="0" smtClean="0">
                <a:solidFill>
                  <a:srgbClr val="31859C"/>
                </a:solidFill>
              </a:rPr>
              <a:t>2mm</a:t>
            </a:r>
            <a:r>
              <a:rPr lang="en-US" b="1" dirty="0">
                <a:solidFill>
                  <a:srgbClr val="31859C"/>
                </a:solidFill>
              </a:rPr>
              <a:t> </a:t>
            </a:r>
            <a:r>
              <a:rPr lang="en-US" b="1" dirty="0" smtClean="0">
                <a:solidFill>
                  <a:srgbClr val="31859C"/>
                </a:solidFill>
              </a:rPr>
              <a:t>thick </a:t>
            </a:r>
          </a:p>
          <a:p>
            <a:pPr algn="ctr"/>
            <a:r>
              <a:rPr lang="en-US" b="1" dirty="0" smtClean="0">
                <a:solidFill>
                  <a:srgbClr val="31859C"/>
                </a:solidFill>
                <a:ea typeface="华文细黑"/>
                <a:cs typeface="华文细黑"/>
              </a:rPr>
              <a:t>Polycarbonate </a:t>
            </a:r>
          </a:p>
          <a:p>
            <a:pPr algn="ctr"/>
            <a:r>
              <a:rPr lang="en-US" b="1" dirty="0" smtClean="0">
                <a:solidFill>
                  <a:srgbClr val="31859C"/>
                </a:solidFill>
                <a:ea typeface="华文细黑"/>
                <a:cs typeface="华文细黑"/>
              </a:rPr>
              <a:t>screen</a:t>
            </a:r>
          </a:p>
          <a:p>
            <a:pPr algn="ctr"/>
            <a:r>
              <a:rPr lang="en-US" b="1" dirty="0" smtClean="0">
                <a:ea typeface="华文细黑"/>
                <a:cs typeface="华文细黑"/>
              </a:rPr>
              <a:t>surrounds</a:t>
            </a:r>
          </a:p>
          <a:p>
            <a:pPr algn="ctr"/>
            <a:r>
              <a:rPr lang="en-US" b="1" dirty="0">
                <a:ea typeface="华文细黑"/>
                <a:cs typeface="华文细黑"/>
              </a:rPr>
              <a:t>r</a:t>
            </a:r>
            <a:r>
              <a:rPr lang="en-US" b="1" dirty="0" smtClean="0">
                <a:ea typeface="华文细黑"/>
                <a:cs typeface="华文细黑"/>
              </a:rPr>
              <a:t>ear of anode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7103" y="5118253"/>
            <a:ext cx="1169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December</a:t>
            </a:r>
          </a:p>
          <a:p>
            <a:pPr algn="ctr"/>
            <a:r>
              <a:rPr lang="en-US" b="1" dirty="0" smtClean="0"/>
              <a:t>2016</a:t>
            </a:r>
            <a:endParaRPr lang="en-US" b="1" dirty="0"/>
          </a:p>
        </p:txBody>
      </p:sp>
      <p:pic>
        <p:nvPicPr>
          <p:cNvPr id="3" name="Shot378_PlasmaFast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58482" y="492460"/>
            <a:ext cx="3233098" cy="323309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023935" y="473328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FFFF"/>
                </a:solidFill>
              </a:rPr>
              <a:t>Shot </a:t>
            </a:r>
            <a:r>
              <a:rPr lang="en-US" sz="1400" i="1" dirty="0" smtClean="0">
                <a:solidFill>
                  <a:srgbClr val="FFFFFF"/>
                </a:solidFill>
              </a:rPr>
              <a:t>378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71261" y="492460"/>
            <a:ext cx="8899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/>
              <a:t>I</a:t>
            </a:r>
            <a:r>
              <a:rPr lang="en-US" sz="1400" b="1" baseline="-25000" dirty="0" err="1" smtClean="0"/>
              <a:t>e</a:t>
            </a:r>
            <a:r>
              <a:rPr lang="en-US" sz="1400" b="1" dirty="0" smtClean="0"/>
              <a:t>= 2.7 kA</a:t>
            </a:r>
            <a:endParaRPr lang="en-US" sz="1400" b="1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079500" y="4356953"/>
            <a:ext cx="2730500" cy="9008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6197600" y="5626100"/>
            <a:ext cx="1745941" cy="444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7623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738" y="3081487"/>
            <a:ext cx="2041015" cy="17219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3143" y="1292078"/>
            <a:ext cx="2370920" cy="23684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11032" y="1310572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FFFF"/>
                </a:solidFill>
              </a:rPr>
              <a:t>Shot </a:t>
            </a:r>
            <a:r>
              <a:rPr lang="en-US" sz="1400" i="1" dirty="0" smtClean="0">
                <a:solidFill>
                  <a:srgbClr val="FFFFFF"/>
                </a:solidFill>
              </a:rPr>
              <a:t>597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34738" y="4494664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FFFF"/>
                </a:solidFill>
              </a:rPr>
              <a:t>Shot </a:t>
            </a:r>
            <a:r>
              <a:rPr lang="en-US" sz="1400" i="1" dirty="0" smtClean="0">
                <a:solidFill>
                  <a:srgbClr val="FFFFFF"/>
                </a:solidFill>
              </a:rPr>
              <a:t>597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59297" y="91749"/>
            <a:ext cx="49462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Secondary discharges </a:t>
            </a:r>
            <a:r>
              <a:rPr lang="en-US" b="1" dirty="0" smtClean="0"/>
              <a:t>hitting vacuum vessel wall</a:t>
            </a:r>
          </a:p>
          <a:p>
            <a:r>
              <a:rPr lang="en-US" b="1" dirty="0" smtClean="0"/>
              <a:t>have been cured by </a:t>
            </a:r>
            <a:r>
              <a:rPr lang="en-US" b="1" dirty="0" smtClean="0">
                <a:solidFill>
                  <a:srgbClr val="31859C"/>
                </a:solidFill>
              </a:rPr>
              <a:t>Polycarbonate lining</a:t>
            </a:r>
            <a:r>
              <a:rPr lang="en-US" b="1" dirty="0" smtClean="0"/>
              <a:t>, but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Spurious plasma </a:t>
            </a:r>
            <a:r>
              <a:rPr lang="en-US" b="1" dirty="0">
                <a:solidFill>
                  <a:srgbClr val="FF0000"/>
                </a:solidFill>
              </a:rPr>
              <a:t>currents </a:t>
            </a:r>
            <a:r>
              <a:rPr lang="en-US" b="1" dirty="0" smtClean="0">
                <a:solidFill>
                  <a:srgbClr val="FF0000"/>
                </a:solidFill>
              </a:rPr>
              <a:t>still flow </a:t>
            </a:r>
            <a:r>
              <a:rPr lang="en-US" b="1" dirty="0">
                <a:solidFill>
                  <a:srgbClr val="FF0000"/>
                </a:solidFill>
              </a:rPr>
              <a:t>outside the </a:t>
            </a:r>
            <a:r>
              <a:rPr lang="en-US" b="1" dirty="0" err="1" smtClean="0">
                <a:solidFill>
                  <a:srgbClr val="FF0000"/>
                </a:solidFill>
              </a:rPr>
              <a:t>centerpost</a:t>
            </a:r>
            <a:r>
              <a:rPr lang="en-US" b="1" dirty="0" smtClean="0">
                <a:solidFill>
                  <a:srgbClr val="FF0000"/>
                </a:solidFill>
              </a:rPr>
              <a:t> (albeit inside </a:t>
            </a:r>
            <a:r>
              <a:rPr lang="en-US" b="1" dirty="0">
                <a:solidFill>
                  <a:srgbClr val="FF0000"/>
                </a:solidFill>
              </a:rPr>
              <a:t>the </a:t>
            </a:r>
            <a:r>
              <a:rPr lang="en-US" b="1" dirty="0" smtClean="0">
                <a:solidFill>
                  <a:srgbClr val="FF0000"/>
                </a:solidFill>
              </a:rPr>
              <a:t>vacuum vessel)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08257" y="1429644"/>
            <a:ext cx="23732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January 2017</a:t>
            </a:r>
            <a:endParaRPr lang="en-US" b="1" i="1" dirty="0" smtClean="0">
              <a:solidFill>
                <a:srgbClr val="000090"/>
              </a:solidFill>
            </a:endParaRPr>
          </a:p>
          <a:p>
            <a:pPr algn="ctr"/>
            <a:r>
              <a:rPr lang="en-US" b="1" i="1" dirty="0" smtClean="0">
                <a:solidFill>
                  <a:srgbClr val="000090"/>
                </a:solidFill>
              </a:rPr>
              <a:t>patterns </a:t>
            </a:r>
            <a:r>
              <a:rPr lang="en-US" b="1" i="1" dirty="0">
                <a:solidFill>
                  <a:srgbClr val="000090"/>
                </a:solidFill>
              </a:rPr>
              <a:t>of spurious</a:t>
            </a:r>
          </a:p>
          <a:p>
            <a:pPr algn="ctr"/>
            <a:r>
              <a:rPr lang="en-US" b="1" i="1" dirty="0" smtClean="0">
                <a:solidFill>
                  <a:srgbClr val="000090"/>
                </a:solidFill>
              </a:rPr>
              <a:t>currents are </a:t>
            </a:r>
          </a:p>
          <a:p>
            <a:pPr algn="ctr"/>
            <a:r>
              <a:rPr lang="en-US" b="1" i="1" dirty="0" smtClean="0">
                <a:solidFill>
                  <a:srgbClr val="000090"/>
                </a:solidFill>
              </a:rPr>
              <a:t>either diffused </a:t>
            </a:r>
          </a:p>
          <a:p>
            <a:pPr algn="ctr"/>
            <a:r>
              <a:rPr lang="en-US" b="1" i="1" dirty="0">
                <a:solidFill>
                  <a:srgbClr val="000090"/>
                </a:solidFill>
              </a:rPr>
              <a:t>o</a:t>
            </a:r>
            <a:r>
              <a:rPr lang="en-US" b="1" i="1" dirty="0" smtClean="0">
                <a:solidFill>
                  <a:srgbClr val="000090"/>
                </a:solidFill>
              </a:rPr>
              <a:t>r  filamentary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6072547" y="1591889"/>
            <a:ext cx="489443" cy="895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059718" y="2745124"/>
            <a:ext cx="92597" cy="5358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526572" y="3928052"/>
            <a:ext cx="24801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Input 0.6 MW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7 kA from power supply</a:t>
            </a:r>
          </a:p>
          <a:p>
            <a:r>
              <a:rPr lang="en-US" b="1" dirty="0" err="1" smtClean="0">
                <a:solidFill>
                  <a:srgbClr val="0000FF"/>
                </a:solidFill>
              </a:rPr>
              <a:t>Centerpost</a:t>
            </a:r>
            <a:r>
              <a:rPr lang="en-US" b="1" dirty="0" smtClean="0">
                <a:solidFill>
                  <a:srgbClr val="0000FF"/>
                </a:solidFill>
              </a:rPr>
              <a:t> drives 60%  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6545" y="4840925"/>
            <a:ext cx="4810193" cy="200424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986713" y="5062923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000000"/>
                </a:solidFill>
              </a:rPr>
              <a:t>Shot </a:t>
            </a:r>
            <a:r>
              <a:rPr lang="en-US" sz="1400" i="1" dirty="0" smtClean="0">
                <a:solidFill>
                  <a:srgbClr val="000000"/>
                </a:solidFill>
              </a:rPr>
              <a:t>597</a:t>
            </a:r>
            <a:endParaRPr lang="en-US" sz="1400" i="1" dirty="0">
              <a:solidFill>
                <a:srgbClr val="0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70818" y="5147934"/>
            <a:ext cx="649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A23FF"/>
                </a:solidFill>
              </a:rPr>
              <a:t>crisis</a:t>
            </a:r>
            <a:endParaRPr lang="en-US" dirty="0">
              <a:solidFill>
                <a:srgbClr val="0A23FF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5866491" y="5370700"/>
            <a:ext cx="154218" cy="184666"/>
          </a:xfrm>
          <a:prstGeom prst="straightConnector1">
            <a:avLst/>
          </a:prstGeom>
          <a:ln>
            <a:solidFill>
              <a:srgbClr val="0A23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Shot591-4.3kA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884" y="-4984"/>
            <a:ext cx="4059361" cy="680762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214600" y="77595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FFFF"/>
                </a:solidFill>
              </a:rPr>
              <a:t>Shot </a:t>
            </a:r>
            <a:r>
              <a:rPr lang="en-US" sz="1400" i="1" dirty="0" smtClean="0">
                <a:solidFill>
                  <a:srgbClr val="FFFFFF"/>
                </a:solidFill>
              </a:rPr>
              <a:t>591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37512" y="1335588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60455" y="5646627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0468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12" repeatCount="indefinite" fill="remove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650863" y="1616075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43737" y="5667056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1011" y="3412165"/>
            <a:ext cx="877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FFFFFF"/>
                </a:solidFill>
              </a:rPr>
              <a:t>Shot </a:t>
            </a:r>
            <a:r>
              <a:rPr lang="en-US" sz="1400" b="1" i="1" dirty="0" smtClean="0">
                <a:solidFill>
                  <a:srgbClr val="FFFFFF"/>
                </a:solidFill>
              </a:rPr>
              <a:t>567</a:t>
            </a:r>
            <a:endParaRPr lang="en-US" sz="1400" b="1" i="1" dirty="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86388" y="42903"/>
            <a:ext cx="558110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Secondary discharges </a:t>
            </a:r>
            <a:r>
              <a:rPr lang="en-US" b="1" dirty="0" smtClean="0"/>
              <a:t>hitting vacuum vessel wall</a:t>
            </a:r>
          </a:p>
          <a:p>
            <a:r>
              <a:rPr lang="en-US" b="1" dirty="0" smtClean="0"/>
              <a:t>have been cured by </a:t>
            </a:r>
            <a:r>
              <a:rPr lang="en-US" b="1" dirty="0" smtClean="0">
                <a:solidFill>
                  <a:srgbClr val="31859C"/>
                </a:solidFill>
              </a:rPr>
              <a:t>Polycarbonate lining</a:t>
            </a:r>
            <a:r>
              <a:rPr lang="en-US" b="1" dirty="0" smtClean="0"/>
              <a:t>, but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In Hydrogen (250 V breakdown) there was still a problem of current through the vessel, </a:t>
            </a:r>
          </a:p>
          <a:p>
            <a:r>
              <a:rPr lang="en-US" b="1" dirty="0" smtClean="0">
                <a:solidFill>
                  <a:srgbClr val="0000FF"/>
                </a:solidFill>
              </a:rPr>
              <a:t>this was triggered in Argon (80 V breakdown)</a:t>
            </a:r>
            <a:r>
              <a:rPr lang="en-US" b="1" dirty="0" smtClean="0"/>
              <a:t>, </a:t>
            </a:r>
            <a:r>
              <a:rPr lang="en-US" dirty="0" smtClean="0"/>
              <a:t>connecting the </a:t>
            </a:r>
            <a:r>
              <a:rPr lang="en-US" dirty="0"/>
              <a:t>common star potential of the six-phased cathode power supply </a:t>
            </a:r>
            <a:r>
              <a:rPr lang="en-US" dirty="0" smtClean="0"/>
              <a:t>to </a:t>
            </a:r>
            <a:r>
              <a:rPr lang="en-US" dirty="0"/>
              <a:t>the </a:t>
            </a:r>
            <a:r>
              <a:rPr lang="en-US" dirty="0" smtClean="0"/>
              <a:t>machine GND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8" name="Picture 17" descr="Efield-mirr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521887" y="3053735"/>
            <a:ext cx="2819668" cy="352586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2375" y="2584529"/>
            <a:ext cx="2493136" cy="1837322"/>
          </a:xfrm>
          <a:prstGeom prst="rect">
            <a:avLst/>
          </a:prstGeom>
        </p:spPr>
      </p:pic>
      <p:sp>
        <p:nvSpPr>
          <p:cNvPr id="20" name="Equal 19"/>
          <p:cNvSpPr/>
          <p:nvPr/>
        </p:nvSpPr>
        <p:spPr>
          <a:xfrm>
            <a:off x="6324211" y="3332229"/>
            <a:ext cx="176761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68554" y="2090402"/>
            <a:ext cx="29566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Most critical electric field is</a:t>
            </a:r>
          </a:p>
          <a:p>
            <a:r>
              <a:rPr lang="en-US" dirty="0" smtClean="0"/>
              <a:t>at contact between SS upper</a:t>
            </a:r>
          </a:p>
          <a:p>
            <a:r>
              <a:rPr lang="en-US" dirty="0" smtClean="0"/>
              <a:t>extension &amp; Al vacuum vessel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6429098" y="5379302"/>
            <a:ext cx="2627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2FB9D5"/>
                </a:solidFill>
              </a:rPr>
              <a:t>A spacing insulating ring</a:t>
            </a:r>
          </a:p>
          <a:p>
            <a:r>
              <a:rPr lang="en-US" dirty="0" smtClean="0"/>
              <a:t>was inserted in </a:t>
            </a:r>
            <a:r>
              <a:rPr lang="en-US" b="1" dirty="0" smtClean="0">
                <a:ln>
                  <a:solidFill>
                    <a:srgbClr val="00AF6F"/>
                  </a:solidFill>
                </a:ln>
              </a:rPr>
              <a:t>May 2017</a:t>
            </a:r>
            <a:endParaRPr lang="en-US" dirty="0"/>
          </a:p>
        </p:txBody>
      </p:sp>
      <p:pic>
        <p:nvPicPr>
          <p:cNvPr id="36" name="567-Short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link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011" y="477522"/>
            <a:ext cx="3082406" cy="6074816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968036" y="69621"/>
            <a:ext cx="1491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b="1" kern="0" dirty="0" smtClean="0">
                <a:ln>
                  <a:solidFill>
                    <a:srgbClr val="00AF6F"/>
                  </a:solidFill>
                </a:ln>
              </a:rPr>
              <a:t>January 2017</a:t>
            </a:r>
            <a:endParaRPr lang="en-US" b="1" i="1" kern="0" dirty="0" smtClean="0">
              <a:ln>
                <a:solidFill>
                  <a:srgbClr val="00AF6F"/>
                </a:solidFill>
              </a:ln>
            </a:endParaRPr>
          </a:p>
        </p:txBody>
      </p:sp>
      <p:sp>
        <p:nvSpPr>
          <p:cNvPr id="38" name="Equal 37"/>
          <p:cNvSpPr/>
          <p:nvPr/>
        </p:nvSpPr>
        <p:spPr>
          <a:xfrm>
            <a:off x="3348708" y="3332229"/>
            <a:ext cx="176761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rot="16200000" flipV="1">
            <a:off x="5681096" y="4240601"/>
            <a:ext cx="1953910" cy="4579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rot="5400000" flipH="1" flipV="1">
            <a:off x="6463636" y="4437017"/>
            <a:ext cx="1432863" cy="5861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3305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0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4272" y="85478"/>
            <a:ext cx="2203800" cy="2203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3304" y="4695631"/>
            <a:ext cx="2143377" cy="2136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2372" y="2374755"/>
            <a:ext cx="2938400" cy="2203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085"/>
            <a:ext cx="2811385" cy="6858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633600" y="280992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31859C"/>
                </a:solidFill>
              </a:rPr>
              <a:t>To avoid the flowing of plasma currents outside the desired path of the plasma </a:t>
            </a:r>
            <a:r>
              <a:rPr lang="en-US" b="1" dirty="0" err="1">
                <a:solidFill>
                  <a:srgbClr val="31859C"/>
                </a:solidFill>
              </a:rPr>
              <a:t>centerpost</a:t>
            </a:r>
            <a:r>
              <a:rPr lang="en-US" b="1" dirty="0">
                <a:solidFill>
                  <a:srgbClr val="31859C"/>
                </a:solidFill>
              </a:rPr>
              <a:t> two large insulating </a:t>
            </a:r>
            <a:r>
              <a:rPr lang="en-US" b="1" dirty="0" smtClean="0">
                <a:solidFill>
                  <a:srgbClr val="31859C"/>
                </a:solidFill>
              </a:rPr>
              <a:t>polycarbonate diaphragm </a:t>
            </a:r>
            <a:r>
              <a:rPr lang="en-US" b="1" dirty="0">
                <a:solidFill>
                  <a:srgbClr val="31859C"/>
                </a:solidFill>
              </a:rPr>
              <a:t>separators </a:t>
            </a:r>
            <a:r>
              <a:rPr lang="en-US" b="1" dirty="0" smtClean="0">
                <a:solidFill>
                  <a:srgbClr val="31859C"/>
                </a:solidFill>
              </a:rPr>
              <a:t>have been </a:t>
            </a:r>
            <a:r>
              <a:rPr lang="en-US" b="1" dirty="0">
                <a:solidFill>
                  <a:srgbClr val="31859C"/>
                </a:solidFill>
              </a:rPr>
              <a:t>inserted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86676" y="78633"/>
            <a:ext cx="30509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15968"/>
                </a:solidFill>
              </a:rPr>
              <a:t>to avoid the bus-bar to vessel current flow </a:t>
            </a:r>
            <a:r>
              <a:rPr lang="en-US" dirty="0" smtClean="0">
                <a:solidFill>
                  <a:srgbClr val="215968"/>
                </a:solidFill>
              </a:rPr>
              <a:t>an </a:t>
            </a:r>
            <a:r>
              <a:rPr lang="en-US" dirty="0">
                <a:solidFill>
                  <a:srgbClr val="215968"/>
                </a:solidFill>
              </a:rPr>
              <a:t>insulating </a:t>
            </a:r>
            <a:endParaRPr lang="en-US" dirty="0" smtClean="0">
              <a:solidFill>
                <a:srgbClr val="215968"/>
              </a:solidFill>
            </a:endParaRP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spacer ring has been inserted 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322082" y="2475743"/>
            <a:ext cx="0" cy="3341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322082" y="4010255"/>
            <a:ext cx="0" cy="3768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2797006" y="348754"/>
            <a:ext cx="489670" cy="523528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689721" y="4691559"/>
            <a:ext cx="3273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May 2017: Insertion of</a:t>
            </a:r>
          </a:p>
          <a:p>
            <a:r>
              <a:rPr lang="en-US" b="1" dirty="0" smtClean="0">
                <a:solidFill>
                  <a:srgbClr val="31859C"/>
                </a:solidFill>
              </a:rPr>
              <a:t>Polycarbonate lower diaphragm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60259" y="2755542"/>
            <a:ext cx="8589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lower</a:t>
            </a:r>
          </a:p>
          <a:p>
            <a:pPr algn="ctr"/>
            <a:r>
              <a:rPr lang="en-US" sz="12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diaphragm</a:t>
            </a:r>
            <a:endParaRPr lang="en-US" sz="12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30659" y="5491824"/>
            <a:ext cx="748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lower</a:t>
            </a:r>
          </a:p>
          <a:p>
            <a:pPr algn="ctr"/>
            <a:r>
              <a:rPr lang="en-US" sz="1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diaphragm</a:t>
            </a:r>
            <a:endParaRPr lang="en-US" sz="10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37946" y="1430309"/>
            <a:ext cx="748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lower</a:t>
            </a:r>
          </a:p>
          <a:p>
            <a:pPr algn="ctr"/>
            <a:r>
              <a:rPr lang="en-US" sz="1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diaphragm</a:t>
            </a:r>
            <a:endParaRPr lang="en-US" sz="10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80676" y="6069568"/>
            <a:ext cx="3393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215968"/>
                </a:solidFill>
              </a:rPr>
              <a:t>Lower spacer ring not yet inserted</a:t>
            </a:r>
            <a:endParaRPr lang="en-US" dirty="0">
              <a:solidFill>
                <a:srgbClr val="215968"/>
              </a:solidFill>
            </a:endParaRPr>
          </a:p>
        </p:txBody>
      </p:sp>
      <p:cxnSp>
        <p:nvCxnSpPr>
          <p:cNvPr id="18" name="Straight Arrow Connector 17"/>
          <p:cNvCxnSpPr>
            <a:stCxn id="3" idx="1"/>
          </p:cNvCxnSpPr>
          <p:nvPr/>
        </p:nvCxnSpPr>
        <p:spPr>
          <a:xfrm flipH="1">
            <a:off x="2733506" y="6254234"/>
            <a:ext cx="147170" cy="438666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6245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9736" y="174465"/>
            <a:ext cx="5403788" cy="2766992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 smtClean="0">
                <a:latin typeface="Calibri" pitchFamily="-107" charset="0"/>
              </a:rPr>
              <a:t>Therefore a </a:t>
            </a:r>
            <a:r>
              <a:rPr lang="en-US" sz="2400" b="1" dirty="0" smtClean="0">
                <a:solidFill>
                  <a:srgbClr val="D532C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itchFamily="-107" charset="0"/>
              </a:rPr>
              <a:t>plasma confining current has to flow inside the Torus</a:t>
            </a:r>
            <a:r>
              <a:rPr lang="en-US" sz="2400" dirty="0" smtClean="0">
                <a:latin typeface="Calibri" pitchFamily="-107" charset="0"/>
              </a:rPr>
              <a:t>: </a:t>
            </a:r>
          </a:p>
          <a:p>
            <a:pPr marL="0" indent="0">
              <a:buFont typeface="Arial"/>
              <a:buNone/>
            </a:pPr>
            <a:r>
              <a:rPr lang="en-US" sz="2400" dirty="0" smtClean="0">
                <a:latin typeface="Calibri" pitchFamily="-107" charset="0"/>
              </a:rPr>
              <a:t>such a current has to be </a:t>
            </a:r>
            <a:r>
              <a:rPr lang="en-US" sz="2400" b="1" dirty="0" smtClean="0">
                <a:solidFill>
                  <a:srgbClr val="BF906D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itchFamily="-107" charset="0"/>
              </a:rPr>
              <a:t>induced and sustained by a transformer</a:t>
            </a:r>
          </a:p>
          <a:p>
            <a:pPr marL="0" indent="0">
              <a:buFont typeface="Arial"/>
              <a:buNone/>
            </a:pP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Calibri" pitchFamily="-107" charset="0"/>
              </a:rPr>
              <a:t>whose current varies in time …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itchFamily="-107" charset="0"/>
              </a:rPr>
              <a:t>but there are limits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Calibri" pitchFamily="-107" charset="0"/>
              </a:rPr>
              <a:t>: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itchFamily="-107" charset="0"/>
              </a:rPr>
              <a:t>the transformer will break beyond a given current limit…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Calibri" pitchFamily="-107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9735" y="3573071"/>
            <a:ext cx="5523639" cy="3133583"/>
          </a:xfrm>
          <a:ln>
            <a:solidFill>
              <a:srgbClr val="4F81BD"/>
            </a:solidFill>
          </a:ln>
        </p:spPr>
        <p:txBody>
          <a:bodyPr>
            <a:noAutofit/>
          </a:bodyPr>
          <a:lstStyle/>
          <a:p>
            <a:pPr algn="just"/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The plasma </a:t>
            </a:r>
            <a:r>
              <a:rPr lang="en-US" sz="2400" b="1" dirty="0" err="1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ohmic</a:t>
            </a:r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drive in a </a:t>
            </a:r>
            <a:r>
              <a:rPr lang="en-US" sz="2400" b="1" dirty="0" err="1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Tokamak</a:t>
            </a:r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can be seen as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motion of closed flux surfaces</a:t>
            </a:r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, that </a:t>
            </a:r>
            <a:r>
              <a:rPr lang="en-US" sz="2400" b="1" dirty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from outside ‘</a:t>
            </a:r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feed’ the plasma, which dissipates them while they move toward the magnetic axis</a:t>
            </a:r>
            <a:endParaRPr lang="en-US" sz="2400" b="1" dirty="0"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  <a:p>
            <a:pPr algn="just"/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In </a:t>
            </a:r>
            <a:r>
              <a:rPr lang="en-US" sz="2400" b="1" dirty="0" err="1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tokamaks</a:t>
            </a:r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this process is due </a:t>
            </a:r>
            <a:r>
              <a:rPr lang="en-US" sz="2400" b="1" dirty="0" smtClean="0">
                <a:solidFill>
                  <a:srgbClr val="BF906D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 the transformer current change:</a:t>
            </a:r>
          </a:p>
          <a:p>
            <a:pPr algn="just"/>
            <a:r>
              <a:rPr lang="en-US" sz="2400" b="1" dirty="0" err="1" smtClean="0">
                <a:solidFill>
                  <a:srgbClr val="FF00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Tokamaks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cannot have steady drive!</a:t>
            </a:r>
            <a:endParaRPr lang="en-US" sz="2400" b="1" dirty="0">
              <a:solidFill>
                <a:srgbClr val="FF0000"/>
              </a:solidFill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</p:txBody>
      </p:sp>
      <p:pic>
        <p:nvPicPr>
          <p:cNvPr id="3" name="GiFTok.gif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71992" y="2610848"/>
            <a:ext cx="2244795" cy="422829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3375" y="17309"/>
            <a:ext cx="3578981" cy="3181995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>
            <a:off x="3418429" y="640990"/>
            <a:ext cx="2931346" cy="985283"/>
          </a:xfrm>
          <a:prstGeom prst="straightConnector1">
            <a:avLst/>
          </a:prstGeom>
          <a:ln>
            <a:solidFill>
              <a:srgbClr val="D532C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835400" y="2345392"/>
            <a:ext cx="3227105" cy="401694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66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130" y="1345319"/>
            <a:ext cx="2742622" cy="27509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0950" y="3482211"/>
            <a:ext cx="5903049" cy="33757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" y="4096235"/>
            <a:ext cx="3222442" cy="275091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94729">
            <a:off x="3382822" y="3980784"/>
            <a:ext cx="1807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6D9F1"/>
                </a:solidFill>
              </a:rPr>
              <a:t>u</a:t>
            </a:r>
            <a:r>
              <a:rPr lang="en-US" dirty="0" smtClean="0">
                <a:solidFill>
                  <a:srgbClr val="C6D9F1"/>
                </a:solidFill>
              </a:rPr>
              <a:t>pper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diaphragm</a:t>
            </a:r>
            <a:endParaRPr lang="en-US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20970620">
            <a:off x="3547282" y="5781667"/>
            <a:ext cx="1783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lower diaphragm</a:t>
            </a:r>
            <a:endParaRPr lang="en-US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22671" y="3445578"/>
            <a:ext cx="6395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PF2up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99309" y="6586856"/>
            <a:ext cx="7151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PF2low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09417" y="3316356"/>
            <a:ext cx="748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upper</a:t>
            </a:r>
          </a:p>
          <a:p>
            <a:pPr algn="ctr"/>
            <a:r>
              <a:rPr lang="en-US" sz="1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diaphragm</a:t>
            </a:r>
            <a:endParaRPr lang="en-US" sz="10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6814" y="6183168"/>
            <a:ext cx="748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upper</a:t>
            </a:r>
          </a:p>
          <a:p>
            <a:pPr algn="ctr"/>
            <a:r>
              <a:rPr lang="en-US" sz="1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diaphragm</a:t>
            </a:r>
            <a:endParaRPr lang="en-US" sz="10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3752" y="730430"/>
            <a:ext cx="3192990" cy="273957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 rot="2124325">
            <a:off x="3556705" y="2674854"/>
            <a:ext cx="7660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spacer ring</a:t>
            </a:r>
            <a:endParaRPr lang="en-US" sz="10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3321" y="1324968"/>
            <a:ext cx="2910679" cy="214503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 rot="1911058">
            <a:off x="6289465" y="2506549"/>
            <a:ext cx="7660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spacer ring</a:t>
            </a:r>
            <a:endParaRPr lang="en-US" sz="10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38" y="8233"/>
            <a:ext cx="36106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May 2017: Insertion of</a:t>
            </a:r>
          </a:p>
          <a:p>
            <a:r>
              <a:rPr lang="en-US" b="1" dirty="0" smtClean="0">
                <a:solidFill>
                  <a:srgbClr val="31859C"/>
                </a:solidFill>
              </a:rPr>
              <a:t>Polycarbonate upper diaphragm</a:t>
            </a:r>
          </a:p>
          <a:p>
            <a:r>
              <a:rPr lang="en-US" b="1" dirty="0" smtClean="0"/>
              <a:t>&amp; </a:t>
            </a:r>
            <a:r>
              <a:rPr lang="en-US" b="1" dirty="0" smtClean="0">
                <a:solidFill>
                  <a:srgbClr val="31859C"/>
                </a:solidFill>
              </a:rPr>
              <a:t>Polycarbonate spacer ring</a:t>
            </a:r>
            <a:endParaRPr lang="en-US" b="1" dirty="0">
              <a:solidFill>
                <a:srgbClr val="31859C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 rot="290569">
            <a:off x="7062766" y="5437749"/>
            <a:ext cx="1492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1-2 mm clearance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21415577">
            <a:off x="6364784" y="4288835"/>
            <a:ext cx="1492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1-2 mm clearance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8734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678" y="8233"/>
            <a:ext cx="9045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June 2017: Plasma with </a:t>
            </a:r>
            <a:r>
              <a:rPr lang="en-US" b="1" dirty="0" smtClean="0">
                <a:solidFill>
                  <a:srgbClr val="31859C"/>
                </a:solidFill>
              </a:rPr>
              <a:t>Polycarbonate two diaphragms </a:t>
            </a:r>
            <a:r>
              <a:rPr lang="en-US" b="1" dirty="0" smtClean="0"/>
              <a:t>&amp; </a:t>
            </a:r>
            <a:r>
              <a:rPr lang="en-US" b="1" dirty="0" smtClean="0">
                <a:solidFill>
                  <a:srgbClr val="31859C"/>
                </a:solidFill>
              </a:rPr>
              <a:t>upper Polycarbonate spacer ring</a:t>
            </a:r>
            <a:endParaRPr lang="en-US" b="1" dirty="0">
              <a:solidFill>
                <a:srgbClr val="31859C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34987" y="799332"/>
            <a:ext cx="5409014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A23FF"/>
                </a:solidFill>
              </a:rPr>
              <a:t>Some spurious and concentrated plasma current still sneaks through the narrow clearance (1-2 mm) </a:t>
            </a:r>
            <a:r>
              <a:rPr lang="en-US" b="1" i="1" dirty="0" err="1" smtClean="0">
                <a:solidFill>
                  <a:srgbClr val="0A23FF"/>
                </a:solidFill>
              </a:rPr>
              <a:t>bet’wn</a:t>
            </a:r>
            <a:r>
              <a:rPr lang="en-US" b="1" i="1" dirty="0" smtClean="0">
                <a:solidFill>
                  <a:srgbClr val="0A23FF"/>
                </a:solidFill>
              </a:rPr>
              <a:t> </a:t>
            </a:r>
            <a:r>
              <a:rPr lang="en-US" b="1" i="1" dirty="0" smtClean="0">
                <a:solidFill>
                  <a:srgbClr val="31859C"/>
                </a:solidFill>
              </a:rPr>
              <a:t>polycarbonate cylindrical lining and diaphragm</a:t>
            </a:r>
            <a:r>
              <a:rPr lang="en-US" dirty="0" smtClean="0"/>
              <a:t>,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plasma currents with 8.6 kA through PF2 are achieved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Power input 1.65 MW</a:t>
            </a:r>
            <a:r>
              <a:rPr lang="en-US" dirty="0" smtClean="0"/>
              <a:t>, Anode-cathode voltage 195 V</a:t>
            </a:r>
          </a:p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915686" y="6201341"/>
            <a:ext cx="5095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the spurious plasma current closes on the </a:t>
            </a:r>
            <a:r>
              <a:rPr lang="en-US" i="1" dirty="0" err="1" smtClean="0"/>
              <a:t>ouside</a:t>
            </a:r>
            <a:r>
              <a:rPr lang="en-US" i="1" dirty="0" smtClean="0"/>
              <a:t> of PF2low, producing bright filaments</a:t>
            </a:r>
            <a:endParaRPr lang="en-US" i="1" dirty="0"/>
          </a:p>
        </p:txBody>
      </p:sp>
      <p:sp>
        <p:nvSpPr>
          <p:cNvPr id="30" name="TextBox 29"/>
          <p:cNvSpPr txBox="1"/>
          <p:nvPr/>
        </p:nvSpPr>
        <p:spPr>
          <a:xfrm>
            <a:off x="3935386" y="4495060"/>
            <a:ext cx="5139009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A23FF"/>
                </a:solidFill>
              </a:rPr>
              <a:t>With currents through PF2 exceeding </a:t>
            </a:r>
            <a:r>
              <a:rPr lang="en-US" b="1" dirty="0" smtClean="0">
                <a:solidFill>
                  <a:srgbClr val="0A23FF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0A23FF"/>
                </a:solidFill>
              </a:rPr>
              <a:t>6kA the </a:t>
            </a:r>
          </a:p>
          <a:p>
            <a:r>
              <a:rPr lang="en-US" b="1" dirty="0" smtClean="0">
                <a:solidFill>
                  <a:srgbClr val="0A23FF"/>
                </a:solidFill>
              </a:rPr>
              <a:t>rotational transform of plasma </a:t>
            </a:r>
            <a:r>
              <a:rPr lang="en-US" b="1" dirty="0" err="1" smtClean="0">
                <a:solidFill>
                  <a:srgbClr val="0A23FF"/>
                </a:solidFill>
              </a:rPr>
              <a:t>centerpost</a:t>
            </a:r>
            <a:r>
              <a:rPr lang="en-US" b="1" dirty="0" smtClean="0">
                <a:solidFill>
                  <a:srgbClr val="0A23FF"/>
                </a:solidFill>
              </a:rPr>
              <a:t> </a:t>
            </a:r>
          </a:p>
          <a:p>
            <a:r>
              <a:rPr lang="en-US" b="1" dirty="0" smtClean="0">
                <a:solidFill>
                  <a:srgbClr val="0A23FF"/>
                </a:solidFill>
              </a:rPr>
              <a:t>(</a:t>
            </a:r>
            <a:r>
              <a:rPr lang="en-US" b="1" dirty="0" err="1" smtClean="0">
                <a:solidFill>
                  <a:srgbClr val="0A23FF"/>
                </a:solidFill>
              </a:rPr>
              <a:t>q</a:t>
            </a:r>
            <a:r>
              <a:rPr lang="en-US" b="1" baseline="-25000" dirty="0" err="1" smtClean="0">
                <a:solidFill>
                  <a:srgbClr val="0A23FF"/>
                </a:solidFill>
              </a:rPr>
              <a:t>Centerpost</a:t>
            </a:r>
            <a:r>
              <a:rPr lang="en-US" b="1" dirty="0" smtClean="0">
                <a:solidFill>
                  <a:srgbClr val="0A23FF"/>
                </a:solidFill>
              </a:rPr>
              <a:t> </a:t>
            </a:r>
            <a:r>
              <a:rPr lang="en-US" b="1" dirty="0" smtClean="0">
                <a:solidFill>
                  <a:srgbClr val="0A23FF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0A23FF"/>
                </a:solidFill>
              </a:rPr>
              <a:t>2) becomes clearly visible</a:t>
            </a:r>
          </a:p>
          <a:p>
            <a:endParaRPr lang="en-US" sz="800" b="1" dirty="0" smtClean="0">
              <a:solidFill>
                <a:srgbClr val="0A23FF"/>
              </a:solidFill>
            </a:endParaRPr>
          </a:p>
          <a:p>
            <a:r>
              <a:rPr lang="en-US" b="1" i="1" dirty="0">
                <a:solidFill>
                  <a:srgbClr val="0A23FF"/>
                </a:solidFill>
              </a:rPr>
              <a:t>The plasma </a:t>
            </a:r>
            <a:r>
              <a:rPr lang="en-US" b="1" i="1" dirty="0" err="1">
                <a:solidFill>
                  <a:srgbClr val="0A23FF"/>
                </a:solidFill>
              </a:rPr>
              <a:t>centerpost</a:t>
            </a:r>
            <a:r>
              <a:rPr lang="en-US" b="1" i="1" dirty="0">
                <a:solidFill>
                  <a:srgbClr val="0A23FF"/>
                </a:solidFill>
              </a:rPr>
              <a:t> seems to rotate azimuthally</a:t>
            </a:r>
          </a:p>
          <a:p>
            <a:r>
              <a:rPr lang="en-US" b="1" i="1" dirty="0">
                <a:solidFill>
                  <a:srgbClr val="0A23FF"/>
                </a:solidFill>
              </a:rPr>
              <a:t>in clockwise direction (looking from above</a:t>
            </a:r>
            <a:r>
              <a:rPr lang="en-US" b="1" i="1" dirty="0" smtClean="0">
                <a:solidFill>
                  <a:srgbClr val="0A23FF"/>
                </a:solidFill>
              </a:rPr>
              <a:t>)</a:t>
            </a:r>
            <a:endParaRPr lang="en-US" b="1" i="1" dirty="0">
              <a:solidFill>
                <a:srgbClr val="0A23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909594" y="287996"/>
            <a:ext cx="50049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High currents, external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PF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coils are on</a:t>
            </a:r>
            <a:endParaRPr lang="en-US" sz="2400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9791" y="2301377"/>
            <a:ext cx="5374209" cy="2193683"/>
          </a:xfrm>
          <a:prstGeom prst="rect">
            <a:avLst/>
          </a:prstGeom>
        </p:spPr>
      </p:pic>
      <p:pic>
        <p:nvPicPr>
          <p:cNvPr id="33" name="Shot614-8.6kA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463" y="377565"/>
            <a:ext cx="3715523" cy="6430714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2886634" y="316740"/>
            <a:ext cx="877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FFFFFF"/>
                </a:solidFill>
              </a:rPr>
              <a:t>Shot </a:t>
            </a:r>
            <a:r>
              <a:rPr lang="en-US" sz="1400" b="1" i="1" dirty="0" smtClean="0">
                <a:solidFill>
                  <a:srgbClr val="FFFFFF"/>
                </a:solidFill>
              </a:rPr>
              <a:t>614</a:t>
            </a:r>
            <a:endParaRPr lang="en-US" sz="1400" b="1" i="1" dirty="0">
              <a:solidFill>
                <a:srgbClr val="FFFFFF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613786" y="5727212"/>
            <a:ext cx="7698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FFFFFF"/>
                </a:solidFill>
              </a:rPr>
              <a:t>PF2low</a:t>
            </a:r>
            <a:endParaRPr lang="en-US" sz="1400" b="1" i="1" dirty="0">
              <a:solidFill>
                <a:srgbClr val="FFFFFF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691242" y="1507321"/>
            <a:ext cx="6867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FFFFFF"/>
                </a:solidFill>
              </a:rPr>
              <a:t>PF2up</a:t>
            </a:r>
            <a:endParaRPr lang="en-US" sz="1400" b="1" i="1" dirty="0">
              <a:solidFill>
                <a:srgbClr val="FFFFFF"/>
              </a:solidFill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 flipH="1" flipV="1">
            <a:off x="2572034" y="5354409"/>
            <a:ext cx="1333797" cy="1058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242957" y="1058428"/>
            <a:ext cx="3456261" cy="18349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1373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0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video>
              <p:cMediaNode vol="80000">
                <p:cTn id="12" repeatCount="indefinite" fill="remove" display="0">
                  <p:stCondLst>
                    <p:cond delay="indefinite"/>
                  </p:stCondLst>
                </p:cTn>
                <p:tgtEl>
                  <p:spTgt spid="33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94044" y="1587953"/>
            <a:ext cx="3675261" cy="4594077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 flipV="1">
            <a:off x="8572067" y="6159934"/>
            <a:ext cx="0" cy="264334"/>
          </a:xfrm>
          <a:prstGeom prst="straightConnector1">
            <a:avLst/>
          </a:prstGeom>
          <a:ln w="28575">
            <a:solidFill>
              <a:srgbClr val="626970"/>
            </a:solidFill>
            <a:tailEnd type="arrow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99802" y="62211"/>
            <a:ext cx="83492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PF coils casings built as </a:t>
            </a:r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floating</a:t>
            </a:r>
          </a:p>
          <a:p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Electrostatic </a:t>
            </a:r>
            <a:r>
              <a:rPr lang="en-US" b="1" dirty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potential is dominated by the plasma; </a:t>
            </a:r>
            <a:r>
              <a:rPr lang="en-US" b="1" dirty="0">
                <a:solidFill>
                  <a:srgbClr val="FF0000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PF coils casings better left floating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!</a:t>
            </a:r>
          </a:p>
          <a:p>
            <a:r>
              <a:rPr lang="en-US" b="1" dirty="0" smtClean="0">
                <a:solidFill>
                  <a:srgbClr val="558ED5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SS upper lid &amp; upper extension also better left floating! </a:t>
            </a:r>
            <a:r>
              <a:rPr lang="en-US" b="1" dirty="0">
                <a:solidFill>
                  <a:srgbClr val="31859C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	</a:t>
            </a:r>
            <a:r>
              <a:rPr lang="en-US" b="1" dirty="0" smtClean="0">
                <a:solidFill>
                  <a:srgbClr val="31859C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												</a:t>
            </a:r>
            <a:r>
              <a:rPr lang="en-US" b="1" dirty="0" smtClean="0">
                <a:solidFill>
                  <a:srgbClr val="558ED5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through 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Polycarbonate spacer ring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  <a:ea typeface="华文细黑"/>
              <a:cs typeface="华文细黑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31055" y="1931060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6600"/>
                </a:solidFill>
              </a:rPr>
              <a:t>V</a:t>
            </a:r>
            <a:r>
              <a:rPr lang="en-US" b="1" baseline="-25000" dirty="0" smtClean="0">
                <a:solidFill>
                  <a:srgbClr val="FF6600"/>
                </a:solidFill>
              </a:rPr>
              <a:t>PF4up </a:t>
            </a:r>
            <a:r>
              <a:rPr lang="en-US" b="1" dirty="0" smtClean="0">
                <a:solidFill>
                  <a:srgbClr val="FF6600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FF6600"/>
                </a:solidFill>
              </a:rPr>
              <a:t>130 </a:t>
            </a:r>
            <a:r>
              <a:rPr lang="en-US" b="1" dirty="0">
                <a:solidFill>
                  <a:srgbClr val="FF6600"/>
                </a:solidFill>
              </a:rPr>
              <a:t>V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31055" y="2210307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000B"/>
                </a:solidFill>
              </a:rPr>
              <a:t>V</a:t>
            </a:r>
            <a:r>
              <a:rPr lang="en-US" b="1" baseline="-25000" dirty="0" err="1" smtClean="0">
                <a:solidFill>
                  <a:srgbClr val="FF000B"/>
                </a:solidFill>
              </a:rPr>
              <a:t>anode</a:t>
            </a:r>
            <a:r>
              <a:rPr lang="en-US" b="1" baseline="-25000" dirty="0" smtClean="0">
                <a:solidFill>
                  <a:srgbClr val="FF000B"/>
                </a:solidFill>
              </a:rPr>
              <a:t> </a:t>
            </a:r>
            <a:r>
              <a:rPr lang="en-US" b="1" dirty="0" smtClean="0">
                <a:solidFill>
                  <a:srgbClr val="FF000B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FF000B"/>
                </a:solidFill>
              </a:rPr>
              <a:t>+150 </a:t>
            </a:r>
            <a:r>
              <a:rPr lang="en-US" b="1" dirty="0">
                <a:solidFill>
                  <a:srgbClr val="FF000B"/>
                </a:solidFill>
              </a:rPr>
              <a:t>V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833085" y="2599977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E5BD48"/>
                </a:solidFill>
              </a:rPr>
              <a:t>V</a:t>
            </a:r>
            <a:r>
              <a:rPr lang="en-US" b="1" baseline="-25000" dirty="0" smtClean="0">
                <a:solidFill>
                  <a:srgbClr val="E5BD48"/>
                </a:solidFill>
              </a:rPr>
              <a:t>PF2-3up </a:t>
            </a:r>
            <a:r>
              <a:rPr lang="en-US" b="1" dirty="0" smtClean="0">
                <a:solidFill>
                  <a:srgbClr val="E5BD48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E5BD48"/>
                </a:solidFill>
              </a:rPr>
              <a:t>+75 </a:t>
            </a:r>
            <a:r>
              <a:rPr lang="en-US" b="1" dirty="0">
                <a:solidFill>
                  <a:srgbClr val="E5BD48"/>
                </a:solidFill>
              </a:rPr>
              <a:t>V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843665" y="4693127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908D7B"/>
                </a:solidFill>
              </a:rPr>
              <a:t>V</a:t>
            </a:r>
            <a:r>
              <a:rPr lang="en-US" b="1" baseline="-25000" dirty="0" smtClean="0">
                <a:solidFill>
                  <a:srgbClr val="908D7B"/>
                </a:solidFill>
              </a:rPr>
              <a:t>PF2-3low </a:t>
            </a:r>
            <a:r>
              <a:rPr lang="en-US" b="1" dirty="0" smtClean="0">
                <a:solidFill>
                  <a:srgbClr val="908D7B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908D7B"/>
                </a:solidFill>
              </a:rPr>
              <a:t>+20 </a:t>
            </a:r>
            <a:r>
              <a:rPr lang="en-US" b="1" dirty="0">
                <a:solidFill>
                  <a:srgbClr val="908D7B"/>
                </a:solidFill>
              </a:rPr>
              <a:t>V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41896" y="5137817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A23FF"/>
                </a:solidFill>
              </a:rPr>
              <a:t>V</a:t>
            </a:r>
            <a:r>
              <a:rPr lang="en-US" b="1" baseline="-25000" dirty="0" err="1" smtClean="0">
                <a:solidFill>
                  <a:srgbClr val="0A23FF"/>
                </a:solidFill>
              </a:rPr>
              <a:t>cathode</a:t>
            </a:r>
            <a:r>
              <a:rPr lang="en-US" b="1" baseline="-25000" dirty="0" smtClean="0">
                <a:solidFill>
                  <a:srgbClr val="0A23FF"/>
                </a:solidFill>
              </a:rPr>
              <a:t> </a:t>
            </a:r>
            <a:r>
              <a:rPr lang="en-US" b="1" dirty="0" smtClean="0">
                <a:solidFill>
                  <a:srgbClr val="0A23FF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0A23FF"/>
                </a:solidFill>
              </a:rPr>
              <a:t>-45 </a:t>
            </a:r>
            <a:r>
              <a:rPr lang="en-US" b="1" dirty="0">
                <a:solidFill>
                  <a:srgbClr val="0A23FF"/>
                </a:solidFill>
              </a:rPr>
              <a:t>V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838130" y="5394588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V</a:t>
            </a:r>
            <a:r>
              <a:rPr lang="en-US" b="1" baseline="-25000" dirty="0" smtClean="0">
                <a:solidFill>
                  <a:schemeClr val="accent1">
                    <a:lumMod val="75000"/>
                  </a:schemeClr>
                </a:solidFill>
              </a:rPr>
              <a:t>PF4low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-7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V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724037" y="6093676"/>
            <a:ext cx="2819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969696"/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vacuum vessel at GND </a:t>
            </a:r>
            <a:r>
              <a:rPr lang="en-US" b="1" dirty="0" smtClean="0">
                <a:solidFill>
                  <a:srgbClr val="969696"/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(0 </a:t>
            </a:r>
            <a:r>
              <a:rPr lang="en-US" altLang="zh-CN" b="1" dirty="0" smtClean="0">
                <a:solidFill>
                  <a:srgbClr val="969696"/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V)</a:t>
            </a:r>
            <a:endParaRPr lang="en-US" b="1" dirty="0">
              <a:effectLst>
                <a:outerShdw blurRad="63500" dist="63500" dir="2700000">
                  <a:srgbClr val="000000">
                    <a:alpha val="81000"/>
                  </a:srgbClr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91100" y="3477834"/>
            <a:ext cx="156966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#614, 8kA Argon</a:t>
            </a:r>
          </a:p>
          <a:p>
            <a:pPr algn="ctr"/>
            <a:r>
              <a:rPr lang="en-US" sz="1400" b="1" dirty="0" smtClean="0"/>
              <a:t>Plasma </a:t>
            </a:r>
            <a:r>
              <a:rPr lang="en-US" sz="1400" b="1" dirty="0" err="1" smtClean="0"/>
              <a:t>centerpost</a:t>
            </a:r>
            <a:r>
              <a:rPr lang="en-US" sz="1400" b="1" dirty="0" smtClean="0"/>
              <a:t> </a:t>
            </a:r>
          </a:p>
          <a:p>
            <a:pPr algn="ctr"/>
            <a:r>
              <a:rPr lang="en-US" sz="1400" b="1" dirty="0" smtClean="0"/>
              <a:t>June 2017</a:t>
            </a:r>
            <a:endParaRPr lang="en-US" sz="1400" b="1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400569" y="1583083"/>
            <a:ext cx="3675261" cy="4594077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5440643" y="1218622"/>
            <a:ext cx="3570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upper lid &amp; extension float at 90 V</a:t>
            </a:r>
            <a:endParaRPr lang="en-US" b="1" dirty="0">
              <a:solidFill>
                <a:schemeClr val="accent6">
                  <a:lumMod val="75000"/>
                </a:schemeClr>
              </a:solidFill>
              <a:effectLst>
                <a:outerShdw blurRad="63500" dist="63500" dir="2700000">
                  <a:srgbClr val="000000">
                    <a:alpha val="81000"/>
                  </a:srgbClr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  <p:sp>
        <p:nvSpPr>
          <p:cNvPr id="36" name="Equal 35"/>
          <p:cNvSpPr/>
          <p:nvPr/>
        </p:nvSpPr>
        <p:spPr>
          <a:xfrm>
            <a:off x="5327558" y="1987464"/>
            <a:ext cx="176761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Equal 36"/>
          <p:cNvSpPr/>
          <p:nvPr/>
        </p:nvSpPr>
        <p:spPr>
          <a:xfrm>
            <a:off x="8965025" y="1987464"/>
            <a:ext cx="176761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4808006" y="1218622"/>
            <a:ext cx="548301" cy="7464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158540" y="6412928"/>
            <a:ext cx="89312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	Line contours: </a:t>
            </a:r>
            <a:r>
              <a:rPr lang="en-US" altLang="zh-CN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magnetic field</a:t>
            </a:r>
            <a:r>
              <a:rPr lang="en-US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dirty="0" smtClean="0"/>
              <a:t> 	</a:t>
            </a:r>
            <a:r>
              <a:rPr lang="en-US" b="1" dirty="0" smtClean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Co</a:t>
            </a:r>
            <a:r>
              <a:rPr lang="en-US" b="1" dirty="0" smtClean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lor</a:t>
            </a:r>
            <a:r>
              <a:rPr lang="en-US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b="1" dirty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co</a:t>
            </a:r>
            <a:r>
              <a:rPr lang="en-US" b="1" dirty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nto</a:t>
            </a:r>
            <a:r>
              <a:rPr lang="en-US" b="1" dirty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urs</a:t>
            </a:r>
            <a:r>
              <a:rPr lang="en-US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: </a:t>
            </a:r>
            <a:r>
              <a:rPr lang="en-US" b="1" i="1" dirty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elect</a:t>
            </a:r>
            <a:r>
              <a:rPr lang="en-US" b="1" i="1" dirty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rost</a:t>
            </a:r>
            <a:r>
              <a:rPr lang="en-US" b="1" i="1" dirty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atic</a:t>
            </a:r>
            <a:r>
              <a:rPr lang="en-US" b="1" i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b="1" i="1" dirty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pote</a:t>
            </a:r>
            <a:r>
              <a:rPr lang="en-US" b="1" i="1" dirty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ntial</a:t>
            </a:r>
            <a:r>
              <a:rPr lang="en-US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, Arrows: E field   </a:t>
            </a:r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8965025" y="1334094"/>
            <a:ext cx="0" cy="242201"/>
          </a:xfrm>
          <a:prstGeom prst="straightConnector1">
            <a:avLst/>
          </a:prstGeom>
          <a:ln w="28575">
            <a:solidFill>
              <a:srgbClr val="FF6600"/>
            </a:solidFill>
            <a:tailEnd type="arrow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29318" y="27176"/>
            <a:ext cx="60358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High currents (8 kA), switching on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the external PF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coils</a:t>
            </a:r>
            <a:r>
              <a:rPr lang="en-US" sz="20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: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527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6725" y="1987744"/>
            <a:ext cx="5197273" cy="211320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3868667" y="902959"/>
            <a:ext cx="4926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Switching off the external PF coils, long duration plasma </a:t>
            </a:r>
            <a:r>
              <a:rPr lang="en-US" b="1" dirty="0" err="1" smtClean="0"/>
              <a:t>centerposts</a:t>
            </a:r>
            <a:r>
              <a:rPr lang="en-US" b="1" dirty="0" smtClean="0"/>
              <a:t> have been obtained  with plasma </a:t>
            </a:r>
            <a:r>
              <a:rPr lang="en-US" b="1" dirty="0"/>
              <a:t>currents through the PF2 coils </a:t>
            </a:r>
            <a:r>
              <a:rPr lang="en-US" b="1" dirty="0" smtClean="0">
                <a:latin typeface="Times New Roman"/>
                <a:cs typeface="Times New Roman"/>
              </a:rPr>
              <a:t>~</a:t>
            </a:r>
            <a:r>
              <a:rPr lang="en-US" b="1" dirty="0" smtClean="0"/>
              <a:t> </a:t>
            </a:r>
            <a:r>
              <a:rPr lang="en-US" b="1" dirty="0"/>
              <a:t>6÷7 </a:t>
            </a:r>
            <a:r>
              <a:rPr lang="en-US" b="1" dirty="0" smtClean="0"/>
              <a:t>kA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21339" y="623187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946726" y="4254351"/>
            <a:ext cx="5201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0A23FF"/>
                </a:solidFill>
              </a:rPr>
              <a:t>The plasma </a:t>
            </a:r>
            <a:r>
              <a:rPr lang="en-US" b="1" dirty="0" err="1" smtClean="0">
                <a:solidFill>
                  <a:srgbClr val="0A23FF"/>
                </a:solidFill>
              </a:rPr>
              <a:t>centerpost</a:t>
            </a:r>
            <a:r>
              <a:rPr lang="en-US" b="1" dirty="0" smtClean="0">
                <a:solidFill>
                  <a:srgbClr val="0A23FF"/>
                </a:solidFill>
              </a:rPr>
              <a:t> discharge is quite near to the</a:t>
            </a:r>
          </a:p>
          <a:p>
            <a:pPr algn="r"/>
            <a:r>
              <a:rPr lang="en-US" b="1" dirty="0" smtClean="0">
                <a:solidFill>
                  <a:srgbClr val="0A23FF"/>
                </a:solidFill>
              </a:rPr>
              <a:t>rotational </a:t>
            </a:r>
            <a:r>
              <a:rPr lang="en-US" b="1" dirty="0" err="1" smtClean="0">
                <a:solidFill>
                  <a:srgbClr val="0A23FF"/>
                </a:solidFill>
              </a:rPr>
              <a:t>trasform</a:t>
            </a:r>
            <a:r>
              <a:rPr lang="en-US" b="1" dirty="0" smtClean="0">
                <a:solidFill>
                  <a:srgbClr val="0A23FF"/>
                </a:solidFill>
              </a:rPr>
              <a:t> value </a:t>
            </a:r>
            <a:r>
              <a:rPr lang="en-US" b="1" dirty="0" err="1" smtClean="0">
                <a:solidFill>
                  <a:srgbClr val="0A23FF"/>
                </a:solidFill>
              </a:rPr>
              <a:t>ι</a:t>
            </a:r>
            <a:r>
              <a:rPr lang="en-US" b="1" dirty="0" smtClean="0">
                <a:solidFill>
                  <a:srgbClr val="0A23FF"/>
                </a:solidFill>
              </a:rPr>
              <a:t>  </a:t>
            </a:r>
            <a:r>
              <a:rPr lang="en-US" b="1" dirty="0" smtClean="0">
                <a:solidFill>
                  <a:srgbClr val="0A23FF"/>
                </a:solidFill>
                <a:latin typeface="Times New Roman"/>
                <a:cs typeface="Times New Roman"/>
              </a:rPr>
              <a:t>~ ½  </a:t>
            </a:r>
            <a:r>
              <a:rPr lang="en-US" sz="1400" b="1" dirty="0" smtClean="0">
                <a:solidFill>
                  <a:srgbClr val="0A23FF"/>
                </a:solidFill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b="1" dirty="0" smtClean="0">
                <a:solidFill>
                  <a:srgbClr val="0A23FF"/>
                </a:solidFill>
                <a:sym typeface="Wingdings"/>
              </a:rPr>
              <a:t> </a:t>
            </a:r>
            <a:r>
              <a:rPr lang="en-US" b="1" dirty="0" smtClean="0">
                <a:solidFill>
                  <a:srgbClr val="0A23FF"/>
                </a:solidFill>
              </a:rPr>
              <a:t>(</a:t>
            </a:r>
            <a:r>
              <a:rPr lang="en-US" b="1" dirty="0" err="1" smtClean="0">
                <a:solidFill>
                  <a:srgbClr val="0A23FF"/>
                </a:solidFill>
              </a:rPr>
              <a:t>q</a:t>
            </a:r>
            <a:r>
              <a:rPr lang="en-US" b="1" baseline="-25000" dirty="0" err="1" smtClean="0">
                <a:solidFill>
                  <a:srgbClr val="0A23FF"/>
                </a:solidFill>
              </a:rPr>
              <a:t>Centerpost</a:t>
            </a:r>
            <a:r>
              <a:rPr lang="en-US" b="1" baseline="-25000" dirty="0" smtClean="0">
                <a:solidFill>
                  <a:srgbClr val="0A23FF"/>
                </a:solidFill>
              </a:rPr>
              <a:t> </a:t>
            </a:r>
            <a:r>
              <a:rPr lang="en-US" b="1" dirty="0" smtClean="0">
                <a:solidFill>
                  <a:srgbClr val="0A23FF"/>
                </a:solidFill>
                <a:latin typeface="Times New Roman"/>
                <a:cs typeface="Times New Roman"/>
              </a:rPr>
              <a:t>~</a:t>
            </a:r>
            <a:r>
              <a:rPr lang="en-US" b="1" dirty="0" smtClean="0">
                <a:solidFill>
                  <a:srgbClr val="0A23FF"/>
                </a:solidFill>
              </a:rPr>
              <a:t> 2)</a:t>
            </a:r>
            <a:endParaRPr lang="en-US" b="1" dirty="0">
              <a:solidFill>
                <a:srgbClr val="0A23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7557" y="32933"/>
            <a:ext cx="53185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External PF coils are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off, lower currents,</a:t>
            </a:r>
          </a:p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0.7 s persisting discharge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endParaRPr lang="en-US" sz="2400" dirty="0"/>
          </a:p>
        </p:txBody>
      </p:sp>
      <p:pic>
        <p:nvPicPr>
          <p:cNvPr id="2" name="Shot644-LongLast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link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596" y="239626"/>
            <a:ext cx="3715172" cy="659931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835682" y="258682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FFFF"/>
                </a:solidFill>
              </a:rPr>
              <a:t>Shot </a:t>
            </a:r>
            <a:r>
              <a:rPr lang="en-US" sz="1400" i="1" dirty="0" smtClean="0">
                <a:solidFill>
                  <a:srgbClr val="FFFFFF"/>
                </a:solidFill>
              </a:rPr>
              <a:t>644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85342" y="5404702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62399" y="1607469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68667" y="5585542"/>
            <a:ext cx="51971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Autumn 2017: the </a:t>
            </a:r>
            <a:r>
              <a:rPr lang="en-US" sz="2000" b="1" u="sng" dirty="0" smtClean="0">
                <a:solidFill>
                  <a:srgbClr val="31859C"/>
                </a:solidFill>
              </a:rPr>
              <a:t>narrow clearances will be closed completely by a bonding material</a:t>
            </a:r>
            <a:r>
              <a:rPr lang="en-US" sz="2000" b="1" dirty="0" smtClean="0">
                <a:solidFill>
                  <a:srgbClr val="31859C"/>
                </a:solidFill>
              </a:rPr>
              <a:t> </a:t>
            </a:r>
          </a:p>
          <a:p>
            <a:r>
              <a:rPr lang="en-US" sz="2000" b="1" dirty="0" smtClean="0"/>
              <a:t>(able to sustain the diaphragms’ weight)</a:t>
            </a:r>
            <a:endParaRPr lang="en-US" sz="2000" b="1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3757169" y="4432300"/>
            <a:ext cx="501786" cy="11532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3792157" y="3070608"/>
            <a:ext cx="466798" cy="25149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4689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152" y="2917654"/>
            <a:ext cx="5581164" cy="21738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26581" y="1022949"/>
            <a:ext cx="474398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Reducing by a factor of 4 the magnetic field of  the internal PF coils, </a:t>
            </a:r>
            <a:r>
              <a:rPr lang="en-US" b="1" dirty="0" smtClean="0">
                <a:solidFill>
                  <a:srgbClr val="3366FF"/>
                </a:solidFill>
              </a:rPr>
              <a:t>the plasma </a:t>
            </a:r>
            <a:r>
              <a:rPr lang="en-US" b="1" dirty="0" err="1" smtClean="0">
                <a:solidFill>
                  <a:srgbClr val="3366FF"/>
                </a:solidFill>
              </a:rPr>
              <a:t>centerpost</a:t>
            </a:r>
            <a:r>
              <a:rPr lang="en-US" b="1" dirty="0" smtClean="0">
                <a:solidFill>
                  <a:srgbClr val="3366FF"/>
                </a:solidFill>
              </a:rPr>
              <a:t> has been destabilized</a:t>
            </a:r>
          </a:p>
          <a:p>
            <a:r>
              <a:rPr lang="en-US" b="1" dirty="0" smtClean="0">
                <a:solidFill>
                  <a:srgbClr val="3366FF"/>
                </a:solidFill>
              </a:rPr>
              <a:t>A long duration kink-bended plasma </a:t>
            </a:r>
            <a:r>
              <a:rPr lang="en-US" b="1" dirty="0" err="1" smtClean="0">
                <a:solidFill>
                  <a:srgbClr val="3366FF"/>
                </a:solidFill>
              </a:rPr>
              <a:t>centerpost</a:t>
            </a:r>
            <a:r>
              <a:rPr lang="en-US" b="1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has been obtained  with plasma </a:t>
            </a:r>
            <a:r>
              <a:rPr lang="en-US" dirty="0"/>
              <a:t>currents through the PF2 coils </a:t>
            </a:r>
            <a:r>
              <a:rPr lang="en-US" dirty="0" smtClean="0">
                <a:latin typeface="Times New Roman"/>
                <a:cs typeface="Times New Roman"/>
              </a:rPr>
              <a:t>~</a:t>
            </a:r>
            <a:r>
              <a:rPr lang="en-US" dirty="0" smtClean="0"/>
              <a:t> 5</a:t>
            </a:r>
            <a:r>
              <a:rPr lang="en-US" b="1" dirty="0"/>
              <a:t>÷</a:t>
            </a:r>
            <a:r>
              <a:rPr lang="en-US" dirty="0" smtClean="0"/>
              <a:t>6 kA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37981" y="5135411"/>
            <a:ext cx="5597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This plasma kink-bended </a:t>
            </a:r>
            <a:r>
              <a:rPr lang="en-US" dirty="0" err="1" smtClean="0"/>
              <a:t>centerpost</a:t>
            </a:r>
            <a:r>
              <a:rPr lang="en-US" dirty="0" smtClean="0"/>
              <a:t> discharge survives</a:t>
            </a:r>
          </a:p>
          <a:p>
            <a:r>
              <a:rPr lang="en-US" dirty="0" smtClean="0"/>
              <a:t>at a rotational </a:t>
            </a:r>
            <a:r>
              <a:rPr lang="en-US" dirty="0" err="1" smtClean="0"/>
              <a:t>trasform</a:t>
            </a:r>
            <a:r>
              <a:rPr lang="en-US" dirty="0" smtClean="0"/>
              <a:t> value </a:t>
            </a:r>
            <a:r>
              <a:rPr lang="en-US" dirty="0" err="1" smtClean="0"/>
              <a:t>ι</a:t>
            </a:r>
            <a:r>
              <a:rPr lang="en-US" dirty="0" smtClean="0"/>
              <a:t>  </a:t>
            </a:r>
            <a:r>
              <a:rPr lang="en-US" dirty="0" smtClean="0">
                <a:latin typeface="Times New Roman"/>
                <a:cs typeface="Times New Roman"/>
              </a:rPr>
              <a:t>~ </a:t>
            </a:r>
            <a:r>
              <a:rPr lang="en-US" dirty="0" smtClean="0"/>
              <a:t>1.66</a:t>
            </a:r>
            <a:r>
              <a:rPr lang="en-US" dirty="0" smtClean="0">
                <a:latin typeface="Times New Roman"/>
                <a:cs typeface="Times New Roman"/>
              </a:rPr>
              <a:t>  </a:t>
            </a:r>
            <a:r>
              <a:rPr lang="en-US" sz="1400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smtClean="0">
                <a:sym typeface="Wingdings"/>
              </a:rPr>
              <a:t> </a:t>
            </a:r>
            <a:r>
              <a:rPr lang="en-US" dirty="0" smtClean="0"/>
              <a:t>(</a:t>
            </a:r>
            <a:r>
              <a:rPr lang="en-US" dirty="0" err="1" smtClean="0"/>
              <a:t>q</a:t>
            </a:r>
            <a:r>
              <a:rPr lang="en-US" baseline="-25000" dirty="0" err="1" smtClean="0"/>
              <a:t>Centerposth</a:t>
            </a:r>
            <a:r>
              <a:rPr lang="en-US" baseline="-25000" dirty="0" smtClean="0"/>
              <a:t> </a:t>
            </a:r>
            <a:r>
              <a:rPr lang="en-US" dirty="0" smtClean="0">
                <a:latin typeface="Times New Roman"/>
                <a:cs typeface="Times New Roman"/>
              </a:rPr>
              <a:t>~</a:t>
            </a:r>
            <a:r>
              <a:rPr lang="en-US" dirty="0" smtClean="0"/>
              <a:t> 0.6)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16604" y="708137"/>
            <a:ext cx="3620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3366FF"/>
                </a:solidFill>
              </a:rPr>
              <a:t>The anode plasma wobbles gently</a:t>
            </a:r>
            <a:endParaRPr lang="en-US" b="1" i="1" dirty="0">
              <a:solidFill>
                <a:srgbClr val="3366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26581" y="5981836"/>
            <a:ext cx="5253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3366FF"/>
                </a:solidFill>
              </a:rPr>
              <a:t>Cathode plasma wobbles more than </a:t>
            </a:r>
            <a:r>
              <a:rPr lang="en-US" b="1" i="1" dirty="0" err="1" smtClean="0">
                <a:solidFill>
                  <a:srgbClr val="3366FF"/>
                </a:solidFill>
              </a:rPr>
              <a:t>centerpost</a:t>
            </a:r>
            <a:r>
              <a:rPr lang="en-US" b="1" i="1" dirty="0" smtClean="0">
                <a:solidFill>
                  <a:srgbClr val="3366FF"/>
                </a:solidFill>
              </a:rPr>
              <a:t>, but </a:t>
            </a:r>
          </a:p>
          <a:p>
            <a:r>
              <a:rPr lang="en-US" b="1" i="1" dirty="0" smtClean="0">
                <a:solidFill>
                  <a:srgbClr val="3366FF"/>
                </a:solidFill>
              </a:rPr>
              <a:t>the discharge survives till the DC voltage is applied!</a:t>
            </a:r>
            <a:endParaRPr lang="en-US" b="1" i="1" dirty="0">
              <a:solidFill>
                <a:srgbClr val="3366FF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3489293" y="954448"/>
            <a:ext cx="327311" cy="270756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489292" y="6216080"/>
            <a:ext cx="377510" cy="112711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806632" y="32738"/>
            <a:ext cx="49351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Kink destabilization persists for 0.7 s</a:t>
            </a:r>
            <a:endParaRPr lang="en-US" sz="2400" dirty="0"/>
          </a:p>
        </p:txBody>
      </p:sp>
      <p:pic>
        <p:nvPicPr>
          <p:cNvPr id="2" name="Shot645-Kink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link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484" y="345530"/>
            <a:ext cx="3425077" cy="651247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553452" y="345530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FFFF"/>
                </a:solidFill>
              </a:rPr>
              <a:t>Shot </a:t>
            </a:r>
            <a:r>
              <a:rPr lang="en-US" sz="1400" i="1" dirty="0" smtClean="0">
                <a:solidFill>
                  <a:srgbClr val="FFFFFF"/>
                </a:solidFill>
              </a:rPr>
              <a:t>645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35677" y="5517389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34444" y="2088941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6630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7809" y="1269679"/>
            <a:ext cx="17285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3366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Physics Design</a:t>
            </a:r>
          </a:p>
          <a:p>
            <a:pPr algn="ctr"/>
            <a:r>
              <a:rPr lang="en-US" sz="2000" b="1" dirty="0" smtClean="0">
                <a:solidFill>
                  <a:srgbClr val="3366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1997-2008</a:t>
            </a:r>
            <a:endParaRPr lang="en-US" sz="2000" b="1" dirty="0">
              <a:solidFill>
                <a:srgbClr val="3366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9603" y="4809863"/>
            <a:ext cx="14157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3366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Experiment</a:t>
            </a:r>
          </a:p>
          <a:p>
            <a:pPr algn="ctr"/>
            <a:r>
              <a:rPr lang="en-US" sz="2000" b="1" dirty="0" smtClean="0">
                <a:solidFill>
                  <a:srgbClr val="3366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2017</a:t>
            </a:r>
            <a:endParaRPr lang="en-US" sz="2000" b="1" dirty="0">
              <a:solidFill>
                <a:srgbClr val="3366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0760" y="3293165"/>
            <a:ext cx="2122466" cy="3553979"/>
          </a:xfrm>
          <a:prstGeom prst="rect">
            <a:avLst/>
          </a:prstGeom>
        </p:spPr>
      </p:pic>
      <p:pic>
        <p:nvPicPr>
          <p:cNvPr id="14" name="Picture 13" descr="Shot645-Kink2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042539" y="3293165"/>
            <a:ext cx="2073005" cy="3553979"/>
          </a:xfrm>
          <a:prstGeom prst="rect">
            <a:avLst/>
          </a:prstGeom>
        </p:spPr>
      </p:pic>
      <p:pic>
        <p:nvPicPr>
          <p:cNvPr id="16" name="Picture 15" descr="Shot645-Kink3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7191530" y="3310134"/>
            <a:ext cx="1965006" cy="353701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4787" y="31242"/>
            <a:ext cx="2138439" cy="3542465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823320" y="31242"/>
            <a:ext cx="4324370" cy="35424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7689" y="27567"/>
            <a:ext cx="2101088" cy="354614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993088" y="2553768"/>
            <a:ext cx="2274982" cy="830997"/>
          </a:xfrm>
          <a:prstGeom prst="rect">
            <a:avLst/>
          </a:prstGeom>
          <a:noFill/>
          <a:effectLst>
            <a:outerShdw blurRad="76200" dir="19140000" sy="23000" kx="-1200000" algn="bl" rotWithShape="0">
              <a:srgbClr val="FFFF00">
                <a:alpha val="20000"/>
              </a:srgbClr>
            </a:outerShdw>
          </a:effectLst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PROTO-SPHERA</a:t>
            </a:r>
          </a:p>
          <a:p>
            <a:pPr algn="ctr"/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destabilization</a:t>
            </a:r>
            <a:endParaRPr lang="en-US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4201326" y="3432865"/>
            <a:ext cx="1904463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3228" y="2067875"/>
            <a:ext cx="2229922" cy="19159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b="1" dirty="0" smtClean="0"/>
              <a:t>Langmuir probe</a:t>
            </a:r>
          </a:p>
          <a:p>
            <a:pPr>
              <a:lnSpc>
                <a:spcPct val="110000"/>
              </a:lnSpc>
            </a:pPr>
            <a:r>
              <a:rPr lang="en-US" b="1" dirty="0" smtClean="0"/>
              <a:t>measurements </a:t>
            </a:r>
            <a:r>
              <a:rPr lang="en-US" b="1" dirty="0" smtClean="0">
                <a:solidFill>
                  <a:srgbClr val="000000"/>
                </a:solidFill>
              </a:rPr>
              <a:t>give</a:t>
            </a:r>
          </a:p>
          <a:p>
            <a:pPr>
              <a:lnSpc>
                <a:spcPct val="110000"/>
              </a:lnSpc>
            </a:pPr>
            <a:r>
              <a:rPr lang="en-US" b="1" dirty="0" smtClean="0">
                <a:solidFill>
                  <a:srgbClr val="31859C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10÷3 </a:t>
            </a:r>
            <a:r>
              <a:rPr lang="en-US" b="1" dirty="0" err="1" smtClean="0">
                <a:solidFill>
                  <a:srgbClr val="31859C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eV</a:t>
            </a:r>
            <a:r>
              <a:rPr lang="en-US" b="1" dirty="0">
                <a:solidFill>
                  <a:srgbClr val="31859C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rgbClr val="31859C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temperature</a:t>
            </a:r>
          </a:p>
          <a:p>
            <a:pPr>
              <a:lnSpc>
                <a:spcPct val="110000"/>
              </a:lnSpc>
            </a:pPr>
            <a:r>
              <a:rPr lang="en-US" b="1" dirty="0" smtClean="0">
                <a:solidFill>
                  <a:srgbClr val="31859C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2÷5</a:t>
            </a:r>
            <a:r>
              <a:rPr lang="en-US" sz="1200" b="1" dirty="0" smtClean="0">
                <a:solidFill>
                  <a:srgbClr val="31859C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•</a:t>
            </a:r>
            <a:r>
              <a:rPr lang="en-US" b="1" dirty="0" smtClean="0">
                <a:solidFill>
                  <a:srgbClr val="31859C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10</a:t>
            </a:r>
            <a:r>
              <a:rPr lang="en-US" b="1" baseline="30000" dirty="0" smtClean="0">
                <a:solidFill>
                  <a:srgbClr val="31859C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19 </a:t>
            </a:r>
            <a:r>
              <a:rPr lang="en-US" b="1" dirty="0" smtClean="0">
                <a:solidFill>
                  <a:srgbClr val="31859C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</a:t>
            </a:r>
            <a:r>
              <a:rPr lang="en-US" b="1" baseline="30000" dirty="0" smtClean="0">
                <a:solidFill>
                  <a:srgbClr val="31859C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-3 </a:t>
            </a:r>
            <a:r>
              <a:rPr lang="en-US" b="1" dirty="0" smtClean="0">
                <a:solidFill>
                  <a:srgbClr val="31859C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density</a:t>
            </a:r>
          </a:p>
          <a:p>
            <a:pPr>
              <a:lnSpc>
                <a:spcPct val="110000"/>
              </a:lnSpc>
            </a:pPr>
            <a:r>
              <a:rPr lang="en-US" b="1" dirty="0" smtClean="0">
                <a:solidFill>
                  <a:srgbClr val="000000"/>
                </a:solidFill>
              </a:rPr>
              <a:t>at edge of anodic</a:t>
            </a:r>
          </a:p>
          <a:p>
            <a:pPr>
              <a:lnSpc>
                <a:spcPct val="110000"/>
              </a:lnSpc>
            </a:pPr>
            <a:r>
              <a:rPr lang="en-US" b="1" dirty="0" smtClean="0">
                <a:solidFill>
                  <a:srgbClr val="000000"/>
                </a:solidFill>
              </a:rPr>
              <a:t>plasma mushroom 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08609" y="3946689"/>
            <a:ext cx="268043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2703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21339" y="633673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 descr="Danni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425437" y="1158152"/>
            <a:ext cx="2764496" cy="2392744"/>
          </a:xfrm>
          <a:prstGeom prst="rect">
            <a:avLst/>
          </a:prstGeom>
        </p:spPr>
      </p:pic>
      <p:pic>
        <p:nvPicPr>
          <p:cNvPr id="9" name="Picture 8" descr="Danni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765268" y="4236636"/>
            <a:ext cx="2424665" cy="24412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77818" y="245285"/>
            <a:ext cx="84343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The plasma </a:t>
            </a:r>
            <a:r>
              <a:rPr lang="en-US" sz="2000" b="1" dirty="0"/>
              <a:t>current </a:t>
            </a:r>
            <a:r>
              <a:rPr lang="en-US" sz="2000" b="1" dirty="0" smtClean="0"/>
              <a:t>sneaking </a:t>
            </a:r>
            <a:r>
              <a:rPr lang="en-US" sz="2000" b="1" dirty="0"/>
              <a:t>through the narrow clearance (1-2 mm)</a:t>
            </a:r>
          </a:p>
          <a:p>
            <a:r>
              <a:rPr lang="en-US" sz="2000" b="1" dirty="0"/>
              <a:t>between </a:t>
            </a:r>
            <a:r>
              <a:rPr lang="en-US" sz="2000" b="1" dirty="0">
                <a:solidFill>
                  <a:srgbClr val="31859C"/>
                </a:solidFill>
              </a:rPr>
              <a:t>polycarbonate cylindrical lining and </a:t>
            </a:r>
            <a:r>
              <a:rPr lang="en-US" sz="2000" b="1" dirty="0" smtClean="0">
                <a:solidFill>
                  <a:srgbClr val="31859C"/>
                </a:solidFill>
              </a:rPr>
              <a:t>diaphragm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induces damages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4536" y="1253802"/>
            <a:ext cx="319748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The narrow clearance has</a:t>
            </a:r>
          </a:p>
          <a:p>
            <a:r>
              <a:rPr lang="en-US" sz="2000" b="1" u="sng" dirty="0" smtClean="0">
                <a:solidFill>
                  <a:srgbClr val="31859C"/>
                </a:solidFill>
              </a:rPr>
              <a:t>to be closed completely by</a:t>
            </a:r>
          </a:p>
          <a:p>
            <a:r>
              <a:rPr lang="en-US" sz="2000" b="1" u="sng" dirty="0" smtClean="0">
                <a:solidFill>
                  <a:srgbClr val="31859C"/>
                </a:solidFill>
              </a:rPr>
              <a:t>a bonding material</a:t>
            </a:r>
            <a:r>
              <a:rPr lang="en-US" sz="2000" b="1" dirty="0" smtClean="0">
                <a:solidFill>
                  <a:srgbClr val="31859C"/>
                </a:solidFill>
              </a:rPr>
              <a:t> </a:t>
            </a:r>
          </a:p>
          <a:p>
            <a:r>
              <a:rPr lang="en-US" sz="2000" b="1" dirty="0" smtClean="0"/>
              <a:t>(able to sustain the diaphragms weight)</a:t>
            </a:r>
            <a:endParaRPr lang="en-US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5400" y="4865433"/>
            <a:ext cx="3864388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984807"/>
                </a:solidFill>
              </a:rPr>
              <a:t>The port </a:t>
            </a:r>
            <a:r>
              <a:rPr lang="en-US" sz="2000" b="1" dirty="0" smtClean="0"/>
              <a:t>where </a:t>
            </a:r>
            <a:r>
              <a:rPr lang="en-US" sz="2000" b="1" dirty="0" smtClean="0">
                <a:solidFill>
                  <a:srgbClr val="31859C"/>
                </a:solidFill>
              </a:rPr>
              <a:t>the polycarbonate lining</a:t>
            </a:r>
            <a:r>
              <a:rPr lang="en-US" sz="2000" dirty="0" smtClean="0">
                <a:solidFill>
                  <a:srgbClr val="31859C"/>
                </a:solidFill>
              </a:rPr>
              <a:t> </a:t>
            </a:r>
            <a:r>
              <a:rPr lang="en-US" sz="2000" dirty="0" smtClean="0"/>
              <a:t>was cut, in order to allow for</a:t>
            </a:r>
          </a:p>
          <a:p>
            <a:r>
              <a:rPr lang="en-US" sz="2000" dirty="0" smtClean="0"/>
              <a:t>vacuum gauges measurements, </a:t>
            </a:r>
          </a:p>
          <a:p>
            <a:r>
              <a:rPr lang="en-US" sz="2000" b="1" dirty="0" smtClean="0">
                <a:solidFill>
                  <a:srgbClr val="31859C"/>
                </a:solidFill>
              </a:rPr>
              <a:t>has to be closed </a:t>
            </a:r>
          </a:p>
          <a:p>
            <a:r>
              <a:rPr lang="en-US" sz="2000" b="1" dirty="0" smtClean="0"/>
              <a:t>&amp; the gauges moved elsewhere</a:t>
            </a:r>
            <a:endParaRPr lang="en-US" sz="2000" b="1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14300" y="5239634"/>
            <a:ext cx="4338319" cy="0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0800000" flipV="1">
            <a:off x="4005718" y="924113"/>
            <a:ext cx="1619480" cy="754255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0800000" flipV="1">
            <a:off x="4440134" y="924115"/>
            <a:ext cx="1185064" cy="754253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6" name="645-663Damages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link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65366" y="912466"/>
            <a:ext cx="2667000" cy="576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85194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>
                <p:cTn id="12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2754" y="1814436"/>
            <a:ext cx="3876352" cy="45710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445" y="2384158"/>
            <a:ext cx="3833620" cy="41937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3432"/>
            <a:ext cx="914399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A23FF"/>
                </a:solidFill>
              </a:rPr>
              <a:t>If whole current of power supply (10 kA) is successfully driven in the Argon </a:t>
            </a:r>
            <a:r>
              <a:rPr lang="en-US" b="1" dirty="0" err="1" smtClean="0">
                <a:solidFill>
                  <a:srgbClr val="0A23FF"/>
                </a:solidFill>
              </a:rPr>
              <a:t>centerpost</a:t>
            </a:r>
            <a:r>
              <a:rPr lang="en-US" b="1" dirty="0">
                <a:solidFill>
                  <a:srgbClr val="0A23FF"/>
                </a:solidFill>
              </a:rPr>
              <a:t> </a:t>
            </a:r>
            <a:r>
              <a:rPr lang="en-US" b="1" dirty="0" smtClean="0">
                <a:solidFill>
                  <a:srgbClr val="0A23FF"/>
                </a:solidFill>
              </a:rPr>
              <a:t>plasma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687484"/>
                </a:solidFill>
              </a:rPr>
              <a:t>it will be necessary to substitute the Al vacuum vessel with a </a:t>
            </a:r>
          </a:p>
          <a:p>
            <a:r>
              <a:rPr lang="en-US" b="1" dirty="0" smtClean="0">
                <a:solidFill>
                  <a:srgbClr val="31859C"/>
                </a:solidFill>
              </a:rPr>
              <a:t>a </a:t>
            </a:r>
            <a:r>
              <a:rPr lang="en-US" b="1" dirty="0" err="1" smtClean="0">
                <a:solidFill>
                  <a:srgbClr val="31859C"/>
                </a:solidFill>
              </a:rPr>
              <a:t>Polymetacrylate</a:t>
            </a:r>
            <a:r>
              <a:rPr lang="en-US" b="1" dirty="0" smtClean="0">
                <a:solidFill>
                  <a:srgbClr val="31859C"/>
                </a:solidFill>
              </a:rPr>
              <a:t> (PPMA) transparent and insulating vessel (5 cm thick,</a:t>
            </a:r>
            <a:r>
              <a:rPr lang="en-US" b="1" dirty="0">
                <a:solidFill>
                  <a:srgbClr val="31859C"/>
                </a:solidFill>
              </a:rPr>
              <a:t> </a:t>
            </a:r>
            <a:r>
              <a:rPr lang="en-US" b="1" dirty="0" smtClean="0">
                <a:solidFill>
                  <a:srgbClr val="31859C"/>
                </a:solidFill>
              </a:rPr>
              <a:t>2m </a:t>
            </a:r>
            <a:r>
              <a:rPr lang="en-US" b="1" dirty="0" smtClean="0">
                <a:solidFill>
                  <a:srgbClr val="31859C"/>
                </a:solidFill>
                <a:latin typeface="Webdings"/>
                <a:ea typeface="Webdings"/>
                <a:cs typeface="Webdings"/>
                <a:sym typeface="Webdings"/>
              </a:rPr>
              <a:t></a:t>
            </a:r>
            <a:r>
              <a:rPr lang="en-US" b="1" dirty="0" smtClean="0">
                <a:solidFill>
                  <a:srgbClr val="31859C"/>
                </a:solidFill>
                <a:ea typeface="Webdings"/>
                <a:cs typeface="Webdings"/>
                <a:sym typeface="Webdings"/>
              </a:rPr>
              <a:t>, </a:t>
            </a:r>
            <a:r>
              <a:rPr lang="en-US" b="1" dirty="0" smtClean="0">
                <a:solidFill>
                  <a:srgbClr val="31859C"/>
                </a:solidFill>
              </a:rPr>
              <a:t>1.6 m high)</a:t>
            </a:r>
          </a:p>
          <a:p>
            <a:r>
              <a:rPr lang="en-US" b="1" dirty="0" smtClean="0">
                <a:solidFill>
                  <a:srgbClr val="605231"/>
                </a:solidFill>
              </a:rPr>
              <a:t>adding 2 further SS rings on top &amp; bottom of the experiment</a:t>
            </a:r>
            <a:r>
              <a:rPr lang="en-US" dirty="0" smtClean="0"/>
              <a:t>, </a:t>
            </a:r>
          </a:p>
          <a:p>
            <a:pPr algn="r"/>
            <a:r>
              <a:rPr lang="en-US" dirty="0" smtClean="0"/>
              <a:t>       </a:t>
            </a:r>
            <a:r>
              <a:rPr lang="en-US" b="1" dirty="0" smtClean="0">
                <a:solidFill>
                  <a:srgbClr val="687484"/>
                </a:solidFill>
              </a:rPr>
              <a:t>keeping all internal components attached to the existing SS upper\lower lid and extension</a:t>
            </a:r>
          </a:p>
          <a:p>
            <a:r>
              <a:rPr lang="en-US" b="1" dirty="0" smtClean="0">
                <a:solidFill>
                  <a:srgbClr val="EE2E96"/>
                </a:solidFill>
              </a:rPr>
              <a:t>		then try Hydrogen plasma</a:t>
            </a:r>
            <a:endParaRPr lang="en-US" b="1" dirty="0">
              <a:solidFill>
                <a:srgbClr val="EE2E96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46362" y="6480711"/>
            <a:ext cx="642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flanged PPMA cylinder				carved PPMA cylinder </a:t>
            </a:r>
            <a:endParaRPr lang="en-US" i="1" dirty="0"/>
          </a:p>
        </p:txBody>
      </p:sp>
      <p:sp>
        <p:nvSpPr>
          <p:cNvPr id="2" name="Rectangle 1"/>
          <p:cNvSpPr/>
          <p:nvPr/>
        </p:nvSpPr>
        <p:spPr>
          <a:xfrm>
            <a:off x="43605" y="17785"/>
            <a:ext cx="90877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31859C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 new </a:t>
            </a:r>
            <a:r>
              <a:rPr lang="en-US" sz="2000" b="1" dirty="0">
                <a:solidFill>
                  <a:srgbClr val="31859C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insulating </a:t>
            </a:r>
            <a:r>
              <a:rPr lang="en-US" sz="2000" b="1" dirty="0" smtClean="0">
                <a:solidFill>
                  <a:srgbClr val="31859C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&amp; transparent vacuum vessel has to be built: will be Phase-II ready</a:t>
            </a:r>
            <a:endParaRPr lang="en-US" sz="2000" b="1" dirty="0">
              <a:solidFill>
                <a:srgbClr val="31859C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99814" y="1549400"/>
            <a:ext cx="766112" cy="1546481"/>
          </a:xfrm>
          <a:prstGeom prst="straightConnector1">
            <a:avLst/>
          </a:prstGeom>
          <a:ln>
            <a:solidFill>
              <a:srgbClr val="60523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299814" y="1549400"/>
            <a:ext cx="766112" cy="4098031"/>
          </a:xfrm>
          <a:prstGeom prst="straightConnector1">
            <a:avLst/>
          </a:prstGeom>
          <a:ln>
            <a:solidFill>
              <a:srgbClr val="60523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7915067" y="2041240"/>
            <a:ext cx="612340" cy="555671"/>
          </a:xfrm>
          <a:prstGeom prst="straightConnector1">
            <a:avLst/>
          </a:prstGeom>
          <a:ln>
            <a:solidFill>
              <a:srgbClr val="687484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7915067" y="2041240"/>
            <a:ext cx="612340" cy="3935058"/>
          </a:xfrm>
          <a:prstGeom prst="straightConnector1">
            <a:avLst/>
          </a:prstGeom>
          <a:ln>
            <a:solidFill>
              <a:srgbClr val="687484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563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oto-Vessel-P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79" y="939282"/>
            <a:ext cx="4523186" cy="5838695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rot="10800000" flipV="1">
            <a:off x="2813538" y="1532820"/>
            <a:ext cx="1759312" cy="14452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rot="5400000">
            <a:off x="2634289" y="3224653"/>
            <a:ext cx="2421453" cy="1456303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2056" y="67161"/>
            <a:ext cx="8205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To be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build, after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10 kA plasma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centerpost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routinely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achieved,</a:t>
            </a:r>
          </a:p>
          <a:p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full PROTO-SPHERA load assembly and power supplies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573933" y="1330540"/>
            <a:ext cx="4438692" cy="1200329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Group A: ST compression coils </a:t>
            </a:r>
            <a:r>
              <a:rPr lang="en-US" dirty="0">
                <a:solidFill>
                  <a:srgbClr val="FF0000"/>
                </a:solidFill>
              </a:rPr>
              <a:t>(5+5 series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  <a:p>
            <a:r>
              <a:rPr lang="en-US" i="1" dirty="0">
                <a:solidFill>
                  <a:srgbClr val="FF0000"/>
                </a:solidFill>
              </a:rPr>
              <a:t>Not yet built, but inner vessel ready to host</a:t>
            </a:r>
          </a:p>
          <a:p>
            <a:r>
              <a:rPr lang="en-US" dirty="0"/>
              <a:t>• high voltage (</a:t>
            </a:r>
            <a:r>
              <a:rPr lang="en-US" b="1" dirty="0" smtClean="0">
                <a:latin typeface="Times New Roman"/>
                <a:cs typeface="Times New Roman"/>
              </a:rPr>
              <a:t>~ </a:t>
            </a:r>
            <a:r>
              <a:rPr lang="en-US" b="1" dirty="0" smtClean="0"/>
              <a:t>20 </a:t>
            </a:r>
            <a:r>
              <a:rPr lang="en-US" b="1" dirty="0"/>
              <a:t>kV</a:t>
            </a:r>
            <a:r>
              <a:rPr lang="en-US" dirty="0"/>
              <a:t>) insulation</a:t>
            </a:r>
          </a:p>
          <a:p>
            <a:pPr>
              <a:buFont typeface="Wingdings" charset="2"/>
              <a:buChar char=""/>
            </a:pPr>
            <a:r>
              <a:rPr lang="en-US" dirty="0"/>
              <a:t> thin Inconel </a:t>
            </a:r>
            <a:r>
              <a:rPr lang="en-US" dirty="0" smtClean="0"/>
              <a:t>casings		cost </a:t>
            </a:r>
            <a:r>
              <a:rPr lang="en-US" dirty="0" smtClean="0">
                <a:latin typeface="Times New Roman"/>
                <a:cs typeface="Times New Roman"/>
              </a:rPr>
              <a:t>~ </a:t>
            </a:r>
            <a:r>
              <a:rPr lang="en-US" dirty="0" smtClean="0"/>
              <a:t>0.5M</a:t>
            </a:r>
            <a:r>
              <a:rPr lang="en-US" dirty="0"/>
              <a:t>€ 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569816" y="2967100"/>
            <a:ext cx="4431861" cy="147732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Final Power Supplies for:</a:t>
            </a:r>
            <a:endParaRPr lang="en-US" sz="800" dirty="0">
              <a:solidFill>
                <a:srgbClr val="0000FF"/>
              </a:solidFill>
            </a:endParaRPr>
          </a:p>
          <a:p>
            <a:r>
              <a:rPr lang="en-US" dirty="0">
                <a:solidFill>
                  <a:srgbClr val="0000FF"/>
                </a:solidFill>
              </a:rPr>
              <a:t>1) Group A PF </a:t>
            </a:r>
            <a:r>
              <a:rPr lang="en-US" dirty="0" smtClean="0">
                <a:solidFill>
                  <a:srgbClr val="0000FF"/>
                </a:solidFill>
              </a:rPr>
              <a:t>coils			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0.1M€ </a:t>
            </a:r>
          </a:p>
          <a:p>
            <a:r>
              <a:rPr lang="en-US" dirty="0">
                <a:solidFill>
                  <a:srgbClr val="0000FF"/>
                </a:solidFill>
              </a:rPr>
              <a:t>2) Cathode </a:t>
            </a:r>
            <a:r>
              <a:rPr lang="en-US" dirty="0" smtClean="0">
                <a:solidFill>
                  <a:srgbClr val="0000FF"/>
                </a:solidFill>
              </a:rPr>
              <a:t>(</a:t>
            </a:r>
            <a:r>
              <a:rPr lang="en-US" b="1" dirty="0" err="1" smtClean="0">
                <a:solidFill>
                  <a:srgbClr val="0000FF"/>
                </a:solidFill>
              </a:rPr>
              <a:t>I</a:t>
            </a:r>
            <a:r>
              <a:rPr lang="en-US" b="1" baseline="-25000" dirty="0" err="1" smtClean="0">
                <a:solidFill>
                  <a:srgbClr val="0000FF"/>
                </a:solidFill>
              </a:rPr>
              <a:t>cath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>
                <a:solidFill>
                  <a:srgbClr val="0000FF"/>
                </a:solidFill>
              </a:rPr>
              <a:t>10 </a:t>
            </a:r>
            <a:r>
              <a:rPr lang="en-US" sz="1600" b="1" dirty="0">
                <a:solidFill>
                  <a:srgbClr val="0000FF"/>
                </a:solidFill>
              </a:rPr>
              <a:t>→</a:t>
            </a:r>
            <a:r>
              <a:rPr lang="en-US" b="1" dirty="0">
                <a:solidFill>
                  <a:srgbClr val="0000FF"/>
                </a:solidFill>
              </a:rPr>
              <a:t> 60 </a:t>
            </a:r>
            <a:r>
              <a:rPr lang="en-US" b="1" dirty="0" smtClean="0">
                <a:solidFill>
                  <a:srgbClr val="0000FF"/>
                </a:solidFill>
              </a:rPr>
              <a:t>kA</a:t>
            </a:r>
            <a:r>
              <a:rPr lang="en-US" dirty="0" smtClean="0">
                <a:solidFill>
                  <a:srgbClr val="0000FF"/>
                </a:solidFill>
              </a:rPr>
              <a:t>)</a:t>
            </a:r>
            <a:r>
              <a:rPr lang="en-US" dirty="0">
                <a:solidFill>
                  <a:srgbClr val="0000FF"/>
                </a:solidFill>
              </a:rPr>
              <a:t>	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0.2M€ </a:t>
            </a:r>
          </a:p>
          <a:p>
            <a:r>
              <a:rPr lang="en-US" dirty="0">
                <a:solidFill>
                  <a:srgbClr val="0000FF"/>
                </a:solidFill>
              </a:rPr>
              <a:t>3) </a:t>
            </a:r>
            <a:r>
              <a:rPr lang="en-US" dirty="0" err="1" smtClean="0">
                <a:solidFill>
                  <a:srgbClr val="0000FF"/>
                </a:solidFill>
              </a:rPr>
              <a:t>Centerpost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(</a:t>
            </a:r>
            <a:r>
              <a:rPr lang="en-US" b="1" dirty="0" err="1">
                <a:solidFill>
                  <a:srgbClr val="0000FF"/>
                </a:solidFill>
              </a:rPr>
              <a:t>I</a:t>
            </a:r>
            <a:r>
              <a:rPr lang="en-US" b="1" baseline="-25000" dirty="0" err="1">
                <a:solidFill>
                  <a:srgbClr val="0000FF"/>
                </a:solidFill>
              </a:rPr>
              <a:t>e</a:t>
            </a:r>
            <a:r>
              <a:rPr lang="en-US" b="1" dirty="0">
                <a:solidFill>
                  <a:srgbClr val="0000FF"/>
                </a:solidFill>
              </a:rPr>
              <a:t> 10 </a:t>
            </a:r>
            <a:r>
              <a:rPr lang="en-US" sz="1600" b="1" dirty="0">
                <a:solidFill>
                  <a:srgbClr val="0000FF"/>
                </a:solidFill>
              </a:rPr>
              <a:t>→</a:t>
            </a:r>
            <a:r>
              <a:rPr lang="en-US" b="1" dirty="0">
                <a:solidFill>
                  <a:srgbClr val="0000FF"/>
                </a:solidFill>
              </a:rPr>
              <a:t> 60 kA</a:t>
            </a:r>
            <a:r>
              <a:rPr lang="en-US" dirty="0">
                <a:solidFill>
                  <a:srgbClr val="0000FF"/>
                </a:solidFill>
              </a:rPr>
              <a:t>) 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0.6M€ </a:t>
            </a:r>
          </a:p>
          <a:p>
            <a:r>
              <a:rPr lang="en-US" b="1" i="1" dirty="0" err="1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SuperCapacitors</a:t>
            </a:r>
            <a:r>
              <a:rPr lang="en-US" b="1" i="1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 will be used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569816" y="2561647"/>
            <a:ext cx="4438692" cy="369332"/>
          </a:xfrm>
          <a:prstGeom prst="rect">
            <a:avLst/>
          </a:prstGeom>
          <a:noFill/>
          <a:ln w="38100">
            <a:solidFill>
              <a:srgbClr val="660066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b="1" dirty="0">
                <a:solidFill>
                  <a:srgbClr val="660066"/>
                </a:solidFill>
              </a:rPr>
              <a:t>Tungsten filaments </a:t>
            </a:r>
            <a:r>
              <a:rPr lang="en-US" dirty="0">
                <a:solidFill>
                  <a:srgbClr val="660066"/>
                </a:solidFill>
              </a:rPr>
              <a:t>(</a:t>
            </a:r>
            <a:r>
              <a:rPr lang="en-US" b="1" dirty="0">
                <a:solidFill>
                  <a:srgbClr val="660066"/>
                </a:solidFill>
              </a:rPr>
              <a:t>54 </a:t>
            </a:r>
            <a:r>
              <a:rPr lang="en-US" sz="1600" b="1" dirty="0">
                <a:solidFill>
                  <a:srgbClr val="660066"/>
                </a:solidFill>
              </a:rPr>
              <a:t>→</a:t>
            </a:r>
            <a:r>
              <a:rPr lang="en-US" b="1" dirty="0">
                <a:solidFill>
                  <a:srgbClr val="660066"/>
                </a:solidFill>
              </a:rPr>
              <a:t> 324</a:t>
            </a:r>
            <a:r>
              <a:rPr lang="en-US" dirty="0">
                <a:solidFill>
                  <a:srgbClr val="660066"/>
                </a:solidFill>
              </a:rPr>
              <a:t>)</a:t>
            </a:r>
            <a:r>
              <a:rPr lang="en-US" i="1" dirty="0">
                <a:solidFill>
                  <a:srgbClr val="660066"/>
                </a:solidFill>
              </a:rPr>
              <a:t> 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0.2M€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47478" y="4545357"/>
            <a:ext cx="457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Cost up to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now				    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2.0 </a:t>
            </a:r>
            <a:r>
              <a:rPr lang="en-US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M€</a:t>
            </a:r>
          </a:p>
          <a:p>
            <a:r>
              <a:rPr lang="en-US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Cost for final stage of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experiment	    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1.6 M€</a:t>
            </a:r>
            <a:endParaRPr lang="en-US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81340" y="5188340"/>
            <a:ext cx="1762661" cy="16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2419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5612" y="1272168"/>
            <a:ext cx="2996184" cy="5562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5130" y="1496778"/>
            <a:ext cx="5391727" cy="513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Power injected into the </a:t>
            </a:r>
            <a:r>
              <a:rPr lang="en-US" b="1" dirty="0" err="1" smtClean="0"/>
              <a:t>centerpost</a:t>
            </a:r>
            <a:endParaRPr lang="en-US" b="1" dirty="0" smtClean="0"/>
          </a:p>
          <a:p>
            <a:r>
              <a:rPr lang="en-US" b="1" dirty="0" smtClean="0"/>
              <a:t>should be &gt;  250 V • 60 kA = 15 MW…</a:t>
            </a:r>
          </a:p>
          <a:p>
            <a:endParaRPr lang="en-US" sz="1000" b="1" dirty="0"/>
          </a:p>
          <a:p>
            <a:r>
              <a:rPr lang="en-US" b="1" dirty="0" smtClean="0">
                <a:solidFill>
                  <a:srgbClr val="0000FF"/>
                </a:solidFill>
              </a:rPr>
              <a:t>It is a huge power into such a small plasma</a:t>
            </a:r>
          </a:p>
          <a:p>
            <a:r>
              <a:rPr lang="en-US" b="1" dirty="0" smtClean="0">
                <a:solidFill>
                  <a:srgbClr val="0000FF"/>
                </a:solidFill>
              </a:rPr>
              <a:t>	…however how much will go into</a:t>
            </a:r>
          </a:p>
          <a:p>
            <a:r>
              <a:rPr lang="en-US" b="1" dirty="0" smtClean="0">
                <a:solidFill>
                  <a:srgbClr val="0000FF"/>
                </a:solidFill>
              </a:rPr>
              <a:t>	the confining Spherical Torus,</a:t>
            </a:r>
          </a:p>
          <a:p>
            <a:r>
              <a:rPr lang="en-US" b="1" dirty="0" smtClean="0">
                <a:solidFill>
                  <a:srgbClr val="0000FF"/>
                </a:solidFill>
              </a:rPr>
              <a:t>	through </a:t>
            </a:r>
            <a:r>
              <a:rPr lang="en-US" b="1" u="sng" dirty="0" smtClean="0">
                <a:solidFill>
                  <a:srgbClr val="0000FF"/>
                </a:solidFill>
              </a:rPr>
              <a:t>magnetic reconnections</a:t>
            </a:r>
            <a:r>
              <a:rPr lang="en-US" b="1" dirty="0" smtClean="0">
                <a:solidFill>
                  <a:srgbClr val="0000FF"/>
                </a:solidFill>
              </a:rPr>
              <a:t>?</a:t>
            </a:r>
          </a:p>
          <a:p>
            <a:endParaRPr lang="en-US" sz="1000" b="1" dirty="0"/>
          </a:p>
          <a:p>
            <a:r>
              <a:rPr lang="en-US" b="1" dirty="0" smtClean="0"/>
              <a:t>No one is able to predict:</a:t>
            </a:r>
          </a:p>
          <a:p>
            <a:endParaRPr lang="en-US" sz="1000" dirty="0" smtClean="0"/>
          </a:p>
          <a:p>
            <a:r>
              <a:rPr lang="en-US" b="1" dirty="0" smtClean="0">
                <a:solidFill>
                  <a:srgbClr val="3D99D5"/>
                </a:solidFill>
              </a:rPr>
              <a:t>• should it be </a:t>
            </a:r>
            <a:r>
              <a:rPr lang="en-US" b="1" dirty="0" smtClean="0">
                <a:solidFill>
                  <a:srgbClr val="3D99D5"/>
                </a:solidFill>
                <a:latin typeface="Times New Roman"/>
                <a:cs typeface="Times New Roman"/>
              </a:rPr>
              <a:t>~</a:t>
            </a:r>
            <a:r>
              <a:rPr lang="en-US" b="1" dirty="0" smtClean="0">
                <a:solidFill>
                  <a:srgbClr val="3D99D5"/>
                </a:solidFill>
              </a:rPr>
              <a:t> zero, then ST plasma T = 10 </a:t>
            </a:r>
            <a:r>
              <a:rPr lang="en-US" b="1" dirty="0" err="1" smtClean="0">
                <a:solidFill>
                  <a:srgbClr val="3D99D5"/>
                </a:solidFill>
              </a:rPr>
              <a:t>eV</a:t>
            </a:r>
            <a:endParaRPr lang="en-US" b="1" dirty="0" smtClean="0">
              <a:solidFill>
                <a:srgbClr val="3D99D5"/>
              </a:solidFill>
            </a:endParaRPr>
          </a:p>
          <a:p>
            <a:r>
              <a:rPr lang="en-US" b="1" dirty="0" smtClean="0">
                <a:solidFill>
                  <a:srgbClr val="3D99D5"/>
                </a:solidFill>
              </a:rPr>
              <a:t>PROTO-SPHERA studies plasma-electrode interactions</a:t>
            </a:r>
          </a:p>
          <a:p>
            <a:endParaRPr lang="en-US" sz="1000" dirty="0"/>
          </a:p>
          <a:p>
            <a:r>
              <a:rPr lang="en-US" b="1" dirty="0" smtClean="0">
                <a:solidFill>
                  <a:srgbClr val="FB04D2"/>
                </a:solidFill>
              </a:rPr>
              <a:t>• should it be 1 MW, </a:t>
            </a:r>
            <a:r>
              <a:rPr lang="en-US" b="1" dirty="0">
                <a:solidFill>
                  <a:srgbClr val="FB04D2"/>
                </a:solidFill>
              </a:rPr>
              <a:t>then ST plasma T = </a:t>
            </a:r>
            <a:r>
              <a:rPr lang="en-US" b="1" dirty="0" smtClean="0">
                <a:solidFill>
                  <a:srgbClr val="FB04D2"/>
                </a:solidFill>
              </a:rPr>
              <a:t>100 </a:t>
            </a:r>
            <a:r>
              <a:rPr lang="en-US" b="1" dirty="0" err="1">
                <a:solidFill>
                  <a:srgbClr val="FB04D2"/>
                </a:solidFill>
              </a:rPr>
              <a:t>eV</a:t>
            </a:r>
            <a:endParaRPr lang="en-US" b="1" dirty="0">
              <a:solidFill>
                <a:srgbClr val="FB04D2"/>
              </a:solidFill>
            </a:endParaRPr>
          </a:p>
          <a:p>
            <a:r>
              <a:rPr lang="en-US" b="1" dirty="0">
                <a:solidFill>
                  <a:srgbClr val="FB04D2"/>
                </a:solidFill>
              </a:rPr>
              <a:t>PROTO-SPHERA studies </a:t>
            </a:r>
            <a:r>
              <a:rPr lang="en-US" b="1" dirty="0" smtClean="0">
                <a:solidFill>
                  <a:srgbClr val="FB04D2"/>
                </a:solidFill>
              </a:rPr>
              <a:t>magnetic reconnections</a:t>
            </a:r>
          </a:p>
          <a:p>
            <a:r>
              <a:rPr lang="en-US" b="1" dirty="0" smtClean="0">
                <a:solidFill>
                  <a:srgbClr val="FB04D2"/>
                </a:solidFill>
              </a:rPr>
              <a:t>at relevant magnetic Lundquist number, </a:t>
            </a:r>
            <a:r>
              <a:rPr lang="en-US" b="1" dirty="0">
                <a:solidFill>
                  <a:srgbClr val="FB04D2"/>
                </a:solidFill>
              </a:rPr>
              <a:t>S=10</a:t>
            </a:r>
            <a:r>
              <a:rPr lang="en-US" b="1" baseline="30000" dirty="0">
                <a:solidFill>
                  <a:srgbClr val="FB04D2"/>
                </a:solidFill>
              </a:rPr>
              <a:t>4</a:t>
            </a:r>
            <a:r>
              <a:rPr lang="en-US" b="1" dirty="0">
                <a:solidFill>
                  <a:srgbClr val="FB04D2"/>
                </a:solidFill>
              </a:rPr>
              <a:t> </a:t>
            </a:r>
            <a:endParaRPr lang="en-US" b="1" dirty="0" smtClean="0">
              <a:solidFill>
                <a:srgbClr val="FB04D2"/>
              </a:solidFill>
            </a:endParaRPr>
          </a:p>
          <a:p>
            <a:endParaRPr lang="en-US" sz="1000" b="1" dirty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• </a:t>
            </a:r>
            <a:r>
              <a:rPr lang="en-US" b="1" dirty="0" err="1" smtClean="0">
                <a:solidFill>
                  <a:srgbClr val="FF0000"/>
                </a:solidFill>
              </a:rPr>
              <a:t>shoud</a:t>
            </a:r>
            <a:r>
              <a:rPr lang="en-US" b="1" dirty="0" smtClean="0">
                <a:solidFill>
                  <a:srgbClr val="FF0000"/>
                </a:solidFill>
              </a:rPr>
              <a:t> it be many MW, then ST plasma T = 1 </a:t>
            </a:r>
            <a:r>
              <a:rPr lang="en-US" b="1" dirty="0" err="1" smtClean="0">
                <a:solidFill>
                  <a:srgbClr val="FF0000"/>
                </a:solidFill>
              </a:rPr>
              <a:t>keV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						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     </a:t>
            </a:r>
            <a:r>
              <a:rPr lang="el-GR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		       </a:t>
            </a:r>
            <a:r>
              <a:rPr lang="el-GR" b="1" dirty="0" smtClean="0">
                <a:solidFill>
                  <a:srgbClr val="FF0000"/>
                </a:solidFill>
              </a:rPr>
              <a:t>…</a:t>
            </a:r>
            <a:r>
              <a:rPr lang="el-GR" b="1" dirty="0" smtClean="0">
                <a:solidFill>
                  <a:srgbClr val="FF0000"/>
                </a:solidFill>
                <a:latin typeface="Arial"/>
                <a:cs typeface="Arial"/>
              </a:rPr>
              <a:t>β</a:t>
            </a:r>
            <a:r>
              <a:rPr lang="el-GR" b="1" i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~</a:t>
            </a:r>
            <a:r>
              <a:rPr lang="el-GR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1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!</a:t>
            </a:r>
            <a:endParaRPr lang="el-GR" b="1" dirty="0" smtClean="0">
              <a:solidFill>
                <a:srgbClr val="FF0000"/>
              </a:solidFill>
            </a:endParaRPr>
          </a:p>
          <a:p>
            <a:r>
              <a:rPr lang="el-GR" b="1" dirty="0" smtClean="0">
                <a:solidFill>
                  <a:srgbClr val="FF0000"/>
                </a:solidFill>
              </a:rPr>
              <a:t>…</a:t>
            </a:r>
            <a:r>
              <a:rPr lang="en-US" b="1" dirty="0" smtClean="0">
                <a:solidFill>
                  <a:srgbClr val="FF0000"/>
                </a:solidFill>
              </a:rPr>
              <a:t>would do as a </a:t>
            </a:r>
            <a:r>
              <a:rPr lang="en-US" b="1" dirty="0" err="1" smtClean="0">
                <a:solidFill>
                  <a:srgbClr val="FF0000"/>
                </a:solidFill>
              </a:rPr>
              <a:t>Tokamak</a:t>
            </a:r>
            <a:r>
              <a:rPr lang="en-US" b="1" dirty="0" smtClean="0">
                <a:solidFill>
                  <a:srgbClr val="FF0000"/>
                </a:solidFill>
              </a:rPr>
              <a:t>, but at 1/100 of the cost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51731" y="26460"/>
            <a:ext cx="1379042" cy="1295930"/>
          </a:xfrm>
          <a:prstGeom prst="rect">
            <a:avLst/>
          </a:prstGeom>
        </p:spPr>
      </p:pic>
      <p:pic>
        <p:nvPicPr>
          <p:cNvPr id="2" name="GifPSTra-15.gif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62502" y="1346187"/>
            <a:ext cx="1850932" cy="54173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674" y="80756"/>
            <a:ext cx="78844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charset="0"/>
              </a:rPr>
              <a:t>No additional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charset="0"/>
              </a:rPr>
              <a:t>heatings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charset="0"/>
              </a:rPr>
              <a:t> for PROTO-SPHERA?</a:t>
            </a:r>
          </a:p>
          <a:p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charset="0"/>
              </a:rPr>
              <a:t>…magnetic reconnections quite efficient in  heating up the Solar Corona!</a:t>
            </a:r>
            <a:endParaRPr lang="en-US" sz="2000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9453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9750" y="5472610"/>
            <a:ext cx="57835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008000"/>
                </a:solidFill>
              </a:rPr>
              <a:t>Abandon vacuum vessel complicated geometry, </a:t>
            </a:r>
          </a:p>
          <a:p>
            <a:r>
              <a:rPr lang="en-US" sz="2200" b="1" dirty="0" smtClean="0">
                <a:solidFill>
                  <a:srgbClr val="008000"/>
                </a:solidFill>
              </a:rPr>
              <a:t>move to a cylindrical vacuum vessel!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8332" y="4807404"/>
            <a:ext cx="2708422" cy="199252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863198" y="6338267"/>
            <a:ext cx="367669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smtClean="0">
                <a:solidFill>
                  <a:srgbClr val="008000"/>
                </a:solidFill>
                <a:ea typeface="华文细黑"/>
                <a:cs typeface="华文细黑"/>
              </a:rPr>
              <a:t>→ </a:t>
            </a:r>
            <a:r>
              <a:rPr lang="en-US" sz="2200" b="1" dirty="0" smtClean="0">
                <a:solidFill>
                  <a:srgbClr val="008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easy of access &amp; of repair…</a:t>
            </a:r>
            <a:endParaRPr lang="en-US" sz="2200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5115" y="28442"/>
            <a:ext cx="3585923" cy="2320303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-1" y="564107"/>
            <a:ext cx="5417003" cy="5043488"/>
          </a:xfrm>
          <a:ln>
            <a:noFill/>
          </a:ln>
        </p:spPr>
        <p:txBody>
          <a:bodyPr>
            <a:noAutofit/>
          </a:bodyPr>
          <a:lstStyle/>
          <a:p>
            <a:pPr algn="just"/>
            <a:r>
              <a:rPr lang="en-US" sz="2200" b="1" dirty="0" smtClean="0">
                <a:cs typeface="Calibri"/>
              </a:rPr>
              <a:t>“Conventional </a:t>
            </a:r>
            <a:r>
              <a:rPr lang="en-US" sz="2200" b="1" dirty="0" err="1" smtClean="0">
                <a:cs typeface="Calibri"/>
              </a:rPr>
              <a:t>Tokamak</a:t>
            </a:r>
            <a:r>
              <a:rPr lang="en-US" sz="2200" b="1" dirty="0" smtClean="0">
                <a:cs typeface="Calibri"/>
              </a:rPr>
              <a:t>”: </a:t>
            </a:r>
            <a:r>
              <a:rPr lang="en-US" sz="2200" b="1" dirty="0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magnetic</a:t>
            </a:r>
          </a:p>
          <a:p>
            <a:pPr marL="457200" lvl="1" indent="0" algn="just">
              <a:buNone/>
            </a:pPr>
            <a:r>
              <a:rPr lang="en-US" sz="2200" b="1" dirty="0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surfaces of </a:t>
            </a:r>
            <a:r>
              <a:rPr lang="en-US" sz="2200" b="1" dirty="0" err="1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toroidal</a:t>
            </a:r>
            <a:r>
              <a:rPr lang="en-US" sz="2200" b="1" dirty="0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plasma </a:t>
            </a:r>
            <a:r>
              <a:rPr lang="en-US" sz="2200" b="1" dirty="0" smtClean="0">
                <a:solidFill>
                  <a:srgbClr val="000000"/>
                </a:solidFill>
                <a:cs typeface="Calibri"/>
              </a:rPr>
              <a:t>surround</a:t>
            </a:r>
          </a:p>
          <a:p>
            <a:pPr marL="0" indent="0" algn="just">
              <a:buNone/>
            </a:pPr>
            <a:r>
              <a:rPr lang="en-US" sz="2200" b="1" dirty="0" smtClean="0">
                <a:solidFill>
                  <a:srgbClr val="000000"/>
                </a:solidFill>
                <a:cs typeface="Calibri"/>
              </a:rPr>
              <a:t>	a 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“Metal </a:t>
            </a:r>
            <a:r>
              <a:rPr lang="en-US" sz="22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Centerpost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”</a:t>
            </a:r>
            <a:endParaRPr lang="en-US" sz="1800" b="1" dirty="0">
              <a:solidFill>
                <a:srgbClr val="F66600"/>
              </a:solidFill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  <a:p>
            <a:pPr marL="0" indent="0" algn="just">
              <a:buNone/>
            </a:pPr>
            <a:r>
              <a:rPr lang="en-US" sz="1600" b="1" i="1" dirty="0" smtClean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•	</a:t>
            </a:r>
            <a:r>
              <a:rPr lang="en-US" sz="2200" b="1" i="1" dirty="0" smtClean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Vacuum </a:t>
            </a:r>
            <a:r>
              <a:rPr lang="en-US" sz="2200" b="1" i="1" dirty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vessel has </a:t>
            </a:r>
            <a:r>
              <a:rPr lang="en-US" sz="2200" b="1" i="1" dirty="0" err="1" smtClean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toroidal</a:t>
            </a:r>
            <a:r>
              <a:rPr lang="en-US" sz="2200" b="1" i="1" dirty="0" smtClean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</a:t>
            </a:r>
            <a:r>
              <a:rPr lang="en-US" sz="2200" b="1" i="1" dirty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geometry </a:t>
            </a:r>
          </a:p>
          <a:p>
            <a:pPr algn="just">
              <a:buNone/>
            </a:pPr>
            <a:endParaRPr lang="en-US" sz="2200" b="1" dirty="0" smtClean="0">
              <a:solidFill>
                <a:schemeClr val="accent6">
                  <a:lumMod val="75000"/>
                </a:schemeClr>
              </a:solidFill>
              <a:cs typeface="Calibri"/>
            </a:endParaRPr>
          </a:p>
          <a:p>
            <a:pPr algn="just">
              <a:buNone/>
            </a:pPr>
            <a:endParaRPr lang="en-US" sz="1200" b="1" dirty="0">
              <a:solidFill>
                <a:schemeClr val="accent6">
                  <a:lumMod val="75000"/>
                </a:schemeClr>
              </a:solidFill>
              <a:cs typeface="Calibri"/>
            </a:endParaRPr>
          </a:p>
          <a:p>
            <a:pPr algn="just"/>
            <a:r>
              <a:rPr lang="en-US" sz="2200" b="1" dirty="0" smtClean="0">
                <a:solidFill>
                  <a:srgbClr val="FF0000"/>
                </a:solidFill>
                <a:cs typeface="Calibri"/>
              </a:rPr>
              <a:t>PROTO</a:t>
            </a:r>
            <a:r>
              <a:rPr lang="en-US" sz="2200" b="1" dirty="0">
                <a:solidFill>
                  <a:srgbClr val="FF0000"/>
                </a:solidFill>
                <a:cs typeface="Calibri"/>
              </a:rPr>
              <a:t>-SPHERA</a:t>
            </a:r>
            <a:r>
              <a:rPr lang="en-US" sz="2200" b="1" dirty="0" smtClean="0">
                <a:solidFill>
                  <a:srgbClr val="000000"/>
                </a:solidFill>
                <a:cs typeface="Calibri"/>
              </a:rPr>
              <a:t>: </a:t>
            </a:r>
            <a:r>
              <a:rPr lang="en-US" sz="2200" b="1" dirty="0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magnetic surfaces</a:t>
            </a:r>
          </a:p>
          <a:p>
            <a:pPr marL="0" indent="0" algn="just">
              <a:buNone/>
            </a:pPr>
            <a:r>
              <a:rPr lang="en-US" sz="2200" b="1" dirty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</a:t>
            </a:r>
            <a:r>
              <a:rPr lang="en-US" sz="2200" b="1" dirty="0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   of </a:t>
            </a:r>
            <a:r>
              <a:rPr lang="en-US" sz="2200" b="1" dirty="0" err="1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toroidal</a:t>
            </a:r>
            <a:r>
              <a:rPr lang="en-US" sz="2200" b="1" dirty="0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plasma </a:t>
            </a:r>
            <a:r>
              <a:rPr lang="en-US" sz="2200" b="1" dirty="0" smtClean="0">
                <a:solidFill>
                  <a:srgbClr val="000000"/>
                </a:solidFill>
                <a:cs typeface="Calibri"/>
              </a:rPr>
              <a:t>surround</a:t>
            </a:r>
          </a:p>
          <a:p>
            <a:pPr marL="0" indent="0" algn="just">
              <a:buNone/>
            </a:pPr>
            <a:r>
              <a:rPr lang="en-US" sz="2200" b="1" dirty="0" smtClean="0">
                <a:solidFill>
                  <a:srgbClr val="000000"/>
                </a:solidFill>
                <a:cs typeface="Calibri"/>
              </a:rPr>
              <a:t>     a </a:t>
            </a:r>
            <a:r>
              <a:rPr lang="en-US" sz="2200" b="1" dirty="0" smtClean="0">
                <a:solidFill>
                  <a:srgbClr val="7A346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“Plasma </a:t>
            </a:r>
            <a:r>
              <a:rPr lang="en-US" sz="2200" b="1" dirty="0" err="1" smtClean="0">
                <a:solidFill>
                  <a:srgbClr val="7A346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Centerpost</a:t>
            </a:r>
            <a:r>
              <a:rPr lang="en-US" sz="2200" b="1" dirty="0" smtClean="0">
                <a:solidFill>
                  <a:srgbClr val="7A346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”</a:t>
            </a:r>
            <a:r>
              <a:rPr lang="en-US" sz="2200" b="1" dirty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; </a:t>
            </a:r>
            <a:r>
              <a:rPr lang="en-US" sz="2200" b="1" dirty="0" smtClean="0">
                <a:solidFill>
                  <a:srgbClr val="F666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only current</a:t>
            </a:r>
          </a:p>
          <a:p>
            <a:pPr marL="0" indent="0" algn="just">
              <a:buNone/>
            </a:pPr>
            <a:r>
              <a:rPr lang="en-US" sz="2200" b="1" dirty="0" smtClean="0">
                <a:solidFill>
                  <a:srgbClr val="F666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    return external legs are made of metal</a:t>
            </a:r>
            <a:endParaRPr lang="en-US" sz="2200" b="1" dirty="0">
              <a:solidFill>
                <a:srgbClr val="F66600"/>
              </a:solidFill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  <a:p>
            <a:pPr algn="just"/>
            <a:r>
              <a:rPr lang="en-US" sz="2200" b="1" i="1" dirty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Vacuum vessel has </a:t>
            </a:r>
            <a:r>
              <a:rPr lang="en-US" sz="2200" b="1" i="1" dirty="0" smtClean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cylindrical geometry</a:t>
            </a:r>
          </a:p>
          <a:p>
            <a:pPr marL="0" indent="0" algn="just">
              <a:buNone/>
            </a:pPr>
            <a:r>
              <a:rPr lang="en-US" sz="2200" b="1" i="1" dirty="0" smtClean="0">
                <a:solidFill>
                  <a:srgbClr val="DA2BB1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</a:t>
            </a:r>
            <a:r>
              <a:rPr lang="en-US" sz="2200" b="1" i="1" u="sng" dirty="0" smtClean="0">
                <a:solidFill>
                  <a:srgbClr val="DA2BB1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…but electrodes are required inside vacuum </a:t>
            </a:r>
            <a:endParaRPr lang="en-US" sz="2200" b="1" i="1" u="sng" dirty="0">
              <a:solidFill>
                <a:srgbClr val="DA2BB1"/>
              </a:solidFill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6672" y="2631205"/>
            <a:ext cx="3327953" cy="1975800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rot="10800000">
            <a:off x="8092252" y="285866"/>
            <a:ext cx="5588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0800000">
            <a:off x="6468185" y="2186298"/>
            <a:ext cx="5588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 flipH="1" flipV="1">
            <a:off x="8757746" y="1227760"/>
            <a:ext cx="6350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 flipH="1" flipV="1">
            <a:off x="5323100" y="1238709"/>
            <a:ext cx="6350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6074003" y="287455"/>
            <a:ext cx="582869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7751845" y="2187886"/>
            <a:ext cx="582869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7047907" y="1223080"/>
            <a:ext cx="635000" cy="109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7026901" y="3817542"/>
            <a:ext cx="635000" cy="109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0800000">
            <a:off x="6450311" y="4637515"/>
            <a:ext cx="5588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7778393" y="4639104"/>
            <a:ext cx="582869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 flipH="1" flipV="1">
            <a:off x="8742081" y="3781339"/>
            <a:ext cx="6350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 flipH="1" flipV="1">
            <a:off x="5358378" y="3753414"/>
            <a:ext cx="6350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0800000">
            <a:off x="8050246" y="2872487"/>
            <a:ext cx="5588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219196" y="2231557"/>
            <a:ext cx="2329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EB6526"/>
                </a:solidFill>
              </a:rPr>
              <a:t>Electric current flow</a:t>
            </a:r>
            <a:endParaRPr lang="en-US" sz="2000" b="1" dirty="0">
              <a:solidFill>
                <a:srgbClr val="EB6526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6010991" y="2858813"/>
            <a:ext cx="582869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59000" y="32094"/>
            <a:ext cx="44037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main idea of PROTO-SPHERA</a:t>
            </a:r>
            <a:endParaRPr lang="en-US" sz="24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2174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69875" y="167912"/>
            <a:ext cx="8750978" cy="38779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Perspective</a:t>
            </a:r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/>
          </a:p>
          <a:p>
            <a:endParaRPr lang="en-US" sz="800" b="1" dirty="0" smtClean="0"/>
          </a:p>
          <a:p>
            <a:endParaRPr lang="en-US" sz="800" b="1" dirty="0"/>
          </a:p>
          <a:p>
            <a:r>
              <a:rPr lang="en-US" b="1" dirty="0"/>
              <a:t>Proto-</a:t>
            </a:r>
            <a:r>
              <a:rPr lang="en-US" b="1" dirty="0" err="1"/>
              <a:t>Sphera</a:t>
            </a:r>
            <a:r>
              <a:rPr lang="en-US" b="1" dirty="0"/>
              <a:t> will assess a new magnetic confinement configuration</a:t>
            </a:r>
          </a:p>
          <a:p>
            <a:endParaRPr lang="en-US" sz="800" dirty="0"/>
          </a:p>
          <a:p>
            <a:r>
              <a:rPr lang="en-US" dirty="0"/>
              <a:t>•	simply connected (easier construction &amp; maintenance)</a:t>
            </a:r>
          </a:p>
          <a:p>
            <a:endParaRPr lang="en-US" sz="800" dirty="0"/>
          </a:p>
          <a:p>
            <a:r>
              <a:rPr lang="en-US" dirty="0"/>
              <a:t>•	sustained </a:t>
            </a:r>
            <a:r>
              <a:rPr lang="en-US" dirty="0" smtClean="0"/>
              <a:t>(indefinitely?) by </a:t>
            </a:r>
            <a:r>
              <a:rPr lang="en-US" dirty="0" err="1"/>
              <a:t>helicity</a:t>
            </a:r>
            <a:r>
              <a:rPr lang="en-US" dirty="0"/>
              <a:t> injection, through magnetic reconnections</a:t>
            </a:r>
          </a:p>
          <a:p>
            <a:endParaRPr lang="en-US" sz="800" dirty="0"/>
          </a:p>
          <a:p>
            <a:r>
              <a:rPr lang="en-US" dirty="0"/>
              <a:t>•	</a:t>
            </a:r>
            <a:r>
              <a:rPr lang="en-US" dirty="0" smtClean="0"/>
              <a:t>mixed magnetic &amp; electrostatic confinement, major role of plasma velocity?</a:t>
            </a:r>
          </a:p>
          <a:p>
            <a:endParaRPr lang="en-US" sz="800" dirty="0" smtClean="0"/>
          </a:p>
          <a:p>
            <a:r>
              <a:rPr lang="en-US" dirty="0" smtClean="0"/>
              <a:t>•</a:t>
            </a:r>
            <a:r>
              <a:rPr lang="en-US" dirty="0"/>
              <a:t>	</a:t>
            </a:r>
            <a:r>
              <a:rPr lang="en-US" dirty="0" smtClean="0"/>
              <a:t>(if magnetic reconnection efficient) high </a:t>
            </a:r>
            <a:r>
              <a:rPr lang="en-US" dirty="0"/>
              <a:t>plasma </a:t>
            </a:r>
            <a:r>
              <a:rPr lang="en-US" dirty="0" smtClean="0"/>
              <a:t>beta? </a:t>
            </a:r>
            <a:r>
              <a:rPr lang="en-US" dirty="0"/>
              <a:t>(minimal geometrical size</a:t>
            </a:r>
            <a:r>
              <a:rPr lang="en-US" dirty="0" smtClean="0"/>
              <a:t>)</a:t>
            </a:r>
            <a:r>
              <a:rPr lang="en-US" dirty="0"/>
              <a:t>	</a:t>
            </a:r>
          </a:p>
          <a:p>
            <a:endParaRPr lang="en-US" sz="800" dirty="0"/>
          </a:p>
          <a:p>
            <a:r>
              <a:rPr lang="en-US" b="1" dirty="0">
                <a:solidFill>
                  <a:srgbClr val="FF0000"/>
                </a:solidFill>
              </a:rPr>
              <a:t>Proto-</a:t>
            </a:r>
            <a:r>
              <a:rPr lang="en-US" b="1" dirty="0" err="1">
                <a:solidFill>
                  <a:srgbClr val="FF0000"/>
                </a:solidFill>
              </a:rPr>
              <a:t>Sphera</a:t>
            </a:r>
            <a:r>
              <a:rPr lang="en-US" b="1" dirty="0">
                <a:solidFill>
                  <a:srgbClr val="FF0000"/>
                </a:solidFill>
              </a:rPr>
              <a:t> can develop this program:</a:t>
            </a:r>
          </a:p>
          <a:p>
            <a:r>
              <a:rPr lang="en-US" b="1" dirty="0">
                <a:solidFill>
                  <a:srgbClr val="FF0000"/>
                </a:solidFill>
              </a:rPr>
              <a:t>at very modest costs ( </a:t>
            </a:r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FF0000"/>
                </a:solidFill>
              </a:rPr>
              <a:t>1.6 M</a:t>
            </a:r>
            <a:r>
              <a:rPr lang="en-US" b="1" dirty="0">
                <a:solidFill>
                  <a:srgbClr val="FF0000"/>
                </a:solidFill>
              </a:rPr>
              <a:t>€ ); in a flexible way (new components can be easily added)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9875" y="4011664"/>
            <a:ext cx="86305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PROTO</a:t>
            </a:r>
            <a:r>
              <a:rPr lang="en-US" b="1" i="1" dirty="0"/>
              <a:t>-SPHERA </a:t>
            </a:r>
            <a:r>
              <a:rPr lang="en-US" b="1" i="1" dirty="0" smtClean="0"/>
              <a:t>Phase2 will </a:t>
            </a:r>
            <a:r>
              <a:rPr lang="en-US" b="1" i="1" dirty="0"/>
              <a:t>be much more demanding in manpower and effort</a:t>
            </a:r>
          </a:p>
          <a:p>
            <a:r>
              <a:rPr lang="en-US" b="1" i="1" dirty="0"/>
              <a:t>than the present </a:t>
            </a:r>
            <a:r>
              <a:rPr lang="en-US" b="1" i="1" dirty="0" smtClean="0"/>
              <a:t>Phase1 </a:t>
            </a:r>
            <a:r>
              <a:rPr lang="en-US" b="1" i="1" dirty="0"/>
              <a:t>of PROTO-SPHERA with </a:t>
            </a:r>
            <a:r>
              <a:rPr lang="en-US" b="1" i="1" dirty="0" err="1"/>
              <a:t>Centerpost</a:t>
            </a:r>
            <a:r>
              <a:rPr lang="en-US" b="1" i="1" dirty="0"/>
              <a:t> plasma only</a:t>
            </a:r>
          </a:p>
          <a:p>
            <a:endParaRPr lang="en-US" b="1" i="1" dirty="0"/>
          </a:p>
          <a:p>
            <a:r>
              <a:rPr lang="en-US" b="1" i="1" dirty="0"/>
              <a:t>Will be an experiment </a:t>
            </a:r>
            <a:r>
              <a:rPr lang="en-US" b="1" i="1" dirty="0" smtClean="0"/>
              <a:t>as much challenging for </a:t>
            </a:r>
            <a:r>
              <a:rPr lang="en-US" b="1" i="1" dirty="0" err="1" smtClean="0"/>
              <a:t>Frascati</a:t>
            </a:r>
            <a:r>
              <a:rPr lang="en-US" b="1" i="1" dirty="0" smtClean="0"/>
              <a:t> as START </a:t>
            </a:r>
            <a:r>
              <a:rPr lang="en-US" b="1" i="1" dirty="0"/>
              <a:t>was for </a:t>
            </a:r>
            <a:r>
              <a:rPr lang="en-US" b="1" i="1" dirty="0" err="1"/>
              <a:t>Culham</a:t>
            </a:r>
            <a:endParaRPr lang="en-US" b="1" i="1" dirty="0"/>
          </a:p>
          <a:p>
            <a:r>
              <a:rPr lang="en-US" b="1" i="1" dirty="0"/>
              <a:t>• with sophisticated control requests (very fast rise of currents for Torus formation)</a:t>
            </a:r>
          </a:p>
          <a:p>
            <a:r>
              <a:rPr lang="en-US" b="1" i="1" dirty="0"/>
              <a:t>• with demanding diagnostic requests</a:t>
            </a:r>
          </a:p>
          <a:p>
            <a:r>
              <a:rPr lang="en-US" b="1" i="1" dirty="0"/>
              <a:t>• challenging physicists, engineers and technologists creativity with its </a:t>
            </a:r>
            <a:r>
              <a:rPr lang="en-US" b="1" i="1" dirty="0" smtClean="0"/>
              <a:t>adaptability</a:t>
            </a:r>
          </a:p>
          <a:p>
            <a:r>
              <a:rPr lang="en-US" b="1" i="1" dirty="0" smtClean="0"/>
              <a:t>• easily modifiable and therefore an ideal ground for student and PhD theses</a:t>
            </a:r>
            <a:endParaRPr lang="en-US" b="1" i="1" dirty="0"/>
          </a:p>
        </p:txBody>
      </p:sp>
      <p:sp>
        <p:nvSpPr>
          <p:cNvPr id="2" name="TextBox 1"/>
          <p:cNvSpPr txBox="1"/>
          <p:nvPr/>
        </p:nvSpPr>
        <p:spPr>
          <a:xfrm>
            <a:off x="1206500" y="6266428"/>
            <a:ext cx="66888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radley Hand ITC TT-Bold"/>
                <a:cs typeface="Bradley Hand ITC TT-Bold"/>
              </a:rPr>
              <a:t>Fasten seatbelts: surprises along the road!</a:t>
            </a:r>
            <a:endParaRPr lang="en-US" sz="2800" dirty="0">
              <a:solidFill>
                <a:srgbClr val="FF0000"/>
              </a:solidFill>
              <a:latin typeface="Bradley Hand ITC TT-Bold"/>
              <a:cs typeface="Bradley Hand ITC TT-Bold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53082" y="14110"/>
            <a:ext cx="2490918" cy="23407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90631" y="24523"/>
            <a:ext cx="38395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31859C"/>
                </a:solidFill>
                <a:ea typeface="华文楷体"/>
                <a:cs typeface="华文楷体"/>
              </a:rPr>
              <a:t>。。。</a:t>
            </a:r>
            <a:r>
              <a:rPr lang="zh-CN" altLang="en-US" sz="2000" dirty="0">
                <a:solidFill>
                  <a:srgbClr val="31859C"/>
                </a:solidFill>
                <a:latin typeface="华文黑体"/>
                <a:ea typeface="华文黑体"/>
                <a:cs typeface="华文黑体"/>
              </a:rPr>
              <a:t>放龙如海</a:t>
            </a:r>
            <a:r>
              <a:rPr lang="en-US" sz="2000" b="1" dirty="0">
                <a:solidFill>
                  <a:srgbClr val="31859C"/>
                </a:solidFill>
                <a:ea typeface="华文楷体"/>
                <a:cs typeface="华文楷体"/>
              </a:rPr>
              <a:t>! </a:t>
            </a:r>
            <a:r>
              <a:rPr lang="en-US" sz="2000" b="1" dirty="0" err="1">
                <a:solidFill>
                  <a:srgbClr val="31859C"/>
                </a:solidFill>
                <a:ea typeface="华文楷体"/>
                <a:cs typeface="华文楷体"/>
              </a:rPr>
              <a:t>fànglóng</a:t>
            </a:r>
            <a:r>
              <a:rPr lang="en-US" sz="2000" b="1" dirty="0">
                <a:solidFill>
                  <a:srgbClr val="31859C"/>
                </a:solidFill>
                <a:ea typeface="华文楷体"/>
                <a:cs typeface="华文楷体"/>
              </a:rPr>
              <a:t> </a:t>
            </a:r>
            <a:r>
              <a:rPr lang="en-US" sz="2000" b="1" dirty="0" err="1">
                <a:solidFill>
                  <a:srgbClr val="31859C"/>
                </a:solidFill>
                <a:ea typeface="华文楷体"/>
                <a:cs typeface="华文楷体"/>
              </a:rPr>
              <a:t>rùhǎi</a:t>
            </a:r>
            <a:r>
              <a:rPr lang="en-US" sz="2000" b="1" dirty="0">
                <a:solidFill>
                  <a:srgbClr val="31859C"/>
                </a:solidFill>
                <a:ea typeface="华文楷体"/>
                <a:cs typeface="华文楷体"/>
              </a:rPr>
              <a:t> </a:t>
            </a:r>
            <a:endParaRPr lang="en-US" sz="2000" b="1" dirty="0" smtClean="0">
              <a:solidFill>
                <a:srgbClr val="31859C"/>
              </a:solidFill>
              <a:ea typeface="华文楷体"/>
              <a:cs typeface="华文楷体"/>
            </a:endParaRPr>
          </a:p>
          <a:p>
            <a:r>
              <a:rPr lang="en-US" sz="2000" b="1" i="1" dirty="0">
                <a:solidFill>
                  <a:srgbClr val="31859C"/>
                </a:solidFill>
              </a:rPr>
              <a:t>…set free the Dragon into the sea</a:t>
            </a:r>
            <a:r>
              <a:rPr lang="en-US" sz="2000" b="1" i="1" dirty="0" smtClean="0">
                <a:solidFill>
                  <a:srgbClr val="31859C"/>
                </a:solidFill>
              </a:rPr>
              <a:t>!</a:t>
            </a:r>
            <a:r>
              <a:rPr lang="en-US" sz="2000" b="1" dirty="0" smtClean="0">
                <a:solidFill>
                  <a:srgbClr val="31859C"/>
                </a:solidFill>
                <a:ea typeface="华文楷体"/>
                <a:cs typeface="华文楷体"/>
              </a:rPr>
              <a:t>  </a:t>
            </a:r>
            <a:endParaRPr lang="en-US" sz="2000" b="1" dirty="0">
              <a:solidFill>
                <a:srgbClr val="31859C"/>
              </a:solidFill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275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" y="1"/>
            <a:ext cx="1030533" cy="1044034"/>
          </a:xfrm>
          <a:prstGeom prst="rect">
            <a:avLst/>
          </a:prstGeom>
        </p:spPr>
      </p:pic>
      <p:pic>
        <p:nvPicPr>
          <p:cNvPr id="5" name="Picture 4" descr="Pe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314" y="1"/>
            <a:ext cx="906588" cy="10801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6502" y="-1"/>
            <a:ext cx="835228" cy="1044034"/>
          </a:xfrm>
          <a:prstGeom prst="rect">
            <a:avLst/>
          </a:prstGeom>
        </p:spPr>
      </p:pic>
      <p:pic>
        <p:nvPicPr>
          <p:cNvPr id="7" name="Picture 6" descr="SandroRegge1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3FA9C2"/>
              </a:clrFrom>
              <a:clrTo>
                <a:srgbClr val="3FA9C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50490" y="-35449"/>
            <a:ext cx="1480903" cy="1518554"/>
          </a:xfrm>
          <a:prstGeom prst="rect">
            <a:avLst/>
          </a:prstGeom>
        </p:spPr>
      </p:pic>
      <p:pic>
        <p:nvPicPr>
          <p:cNvPr id="8" name="Picture 7" descr="Paolo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1730" y="-1"/>
            <a:ext cx="978760" cy="1333272"/>
          </a:xfrm>
          <a:prstGeom prst="rect">
            <a:avLst/>
          </a:prstGeom>
        </p:spPr>
      </p:pic>
      <p:pic>
        <p:nvPicPr>
          <p:cNvPr id="9" name="Picture 8" descr="Livio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9404" y="-1"/>
            <a:ext cx="1205867" cy="1205867"/>
          </a:xfrm>
          <a:prstGeom prst="rect">
            <a:avLst/>
          </a:prstGeom>
        </p:spPr>
      </p:pic>
      <p:pic>
        <p:nvPicPr>
          <p:cNvPr id="10" name="Picture 9" descr="Stamos2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3649" y="1304132"/>
            <a:ext cx="960509" cy="1345917"/>
          </a:xfrm>
          <a:prstGeom prst="rect">
            <a:avLst/>
          </a:prstGeom>
        </p:spPr>
      </p:pic>
      <p:pic>
        <p:nvPicPr>
          <p:cNvPr id="11" name="Picture 10" descr="A_Cucchiaro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33034" y="1304132"/>
            <a:ext cx="931111" cy="9311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66051" y="2221547"/>
            <a:ext cx="1688099" cy="1117474"/>
          </a:xfrm>
          <a:prstGeom prst="rect">
            <a:avLst/>
          </a:prstGeom>
        </p:spPr>
      </p:pic>
      <p:pic>
        <p:nvPicPr>
          <p:cNvPr id="14" name="Picture 13" descr="Fabio1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274" y="4663185"/>
            <a:ext cx="882096" cy="1074116"/>
          </a:xfrm>
          <a:prstGeom prst="rect">
            <a:avLst/>
          </a:prstGeom>
        </p:spPr>
      </p:pic>
      <p:pic>
        <p:nvPicPr>
          <p:cNvPr id="16" name="Picture 15" descr="Andrea&amp;Benedetto1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7343" y="4090879"/>
            <a:ext cx="1532474" cy="1107306"/>
          </a:xfrm>
          <a:prstGeom prst="rect">
            <a:avLst/>
          </a:prstGeom>
        </p:spPr>
      </p:pic>
      <p:pic>
        <p:nvPicPr>
          <p:cNvPr id="18" name="Picture 17" descr="Leonardo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09283" y="1"/>
            <a:ext cx="1073320" cy="1205867"/>
          </a:xfrm>
          <a:prstGeom prst="rect">
            <a:avLst/>
          </a:prstGeom>
        </p:spPr>
      </p:pic>
      <p:pic>
        <p:nvPicPr>
          <p:cNvPr id="19" name="Picture 18" descr="Farengo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3383772"/>
            <a:ext cx="1559125" cy="2151199"/>
          </a:xfrm>
          <a:prstGeom prst="rect">
            <a:avLst/>
          </a:prstGeom>
        </p:spPr>
      </p:pic>
      <p:pic>
        <p:nvPicPr>
          <p:cNvPr id="20" name="Picture 19" descr="CoilsB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57280" y="3122395"/>
            <a:ext cx="1445308" cy="1083981"/>
          </a:xfrm>
          <a:prstGeom prst="rect">
            <a:avLst/>
          </a:prstGeom>
          <a:ln w="25400">
            <a:noFill/>
          </a:ln>
        </p:spPr>
      </p:pic>
      <p:pic>
        <p:nvPicPr>
          <p:cNvPr id="21" name="Picture 20" descr="BobineB_ASG.jp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08436" y="1185928"/>
            <a:ext cx="1948334" cy="1261554"/>
          </a:xfrm>
          <a:prstGeom prst="rect">
            <a:avLst/>
          </a:prstGeom>
          <a:ln w="25400">
            <a:noFill/>
          </a:ln>
        </p:spPr>
      </p:pic>
      <p:pic>
        <p:nvPicPr>
          <p:cNvPr id="23" name="Picture 22" descr="Lampasi.jp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555634" y="2368688"/>
            <a:ext cx="983908" cy="983908"/>
          </a:xfrm>
          <a:prstGeom prst="rect">
            <a:avLst/>
          </a:prstGeom>
        </p:spPr>
      </p:pic>
      <p:pic>
        <p:nvPicPr>
          <p:cNvPr id="24" name="Picture 23" descr="Giuseppe1.jp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78176" y="2368688"/>
            <a:ext cx="787655" cy="985721"/>
          </a:xfrm>
          <a:prstGeom prst="rect">
            <a:avLst/>
          </a:prstGeom>
        </p:spPr>
      </p:pic>
      <p:pic>
        <p:nvPicPr>
          <p:cNvPr id="25" name="Picture 24" descr="Anodo2-calato.jp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555634" y="3339021"/>
            <a:ext cx="1462234" cy="1661815"/>
          </a:xfrm>
          <a:prstGeom prst="rect">
            <a:avLst/>
          </a:prstGeom>
        </p:spPr>
      </p:pic>
      <p:pic>
        <p:nvPicPr>
          <p:cNvPr id="26" name="Picture 25" descr="Proto_Sandro.jp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44" y="1044033"/>
            <a:ext cx="1950258" cy="1177514"/>
          </a:xfrm>
          <a:prstGeom prst="rect">
            <a:avLst/>
          </a:prstGeom>
        </p:spPr>
      </p:pic>
      <p:pic>
        <p:nvPicPr>
          <p:cNvPr id="28" name="Picture 27" descr="Sandro1.jp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644" y="2106112"/>
            <a:ext cx="1547481" cy="147812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09265" y="3352596"/>
            <a:ext cx="889105" cy="1297889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7701940" y="3749636"/>
            <a:ext cx="12825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latin typeface="Comic Sans MS"/>
                <a:cs typeface="Comic Sans MS"/>
              </a:rPr>
              <a:t>+ Other</a:t>
            </a:r>
          </a:p>
          <a:p>
            <a:r>
              <a:rPr lang="en-US" sz="2000" b="1" i="1" dirty="0" smtClean="0">
                <a:latin typeface="Comic Sans MS"/>
                <a:cs typeface="Comic Sans MS"/>
              </a:rPr>
              <a:t>authors</a:t>
            </a:r>
            <a:endParaRPr lang="en-US" sz="2000" b="1" i="1" dirty="0">
              <a:latin typeface="Comic Sans MS"/>
              <a:cs typeface="Comic Sans MS"/>
            </a:endParaRPr>
          </a:p>
        </p:txBody>
      </p:sp>
      <p:pic>
        <p:nvPicPr>
          <p:cNvPr id="38" name="Picture 37" descr="Vincenzo1.tiff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991733" y="2232684"/>
            <a:ext cx="970285" cy="218584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936502" y="1044033"/>
            <a:ext cx="1109232" cy="140344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514142" y="2423616"/>
            <a:ext cx="1032951" cy="10329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837706" y="3452430"/>
            <a:ext cx="715180" cy="127881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565831" y="4865146"/>
            <a:ext cx="728668" cy="85945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989545" y="5150664"/>
            <a:ext cx="739429" cy="108195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427951" y="5192221"/>
            <a:ext cx="2309839" cy="104776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5198377"/>
            <a:ext cx="1440651" cy="1047421"/>
          </a:xfrm>
          <a:prstGeom prst="rect">
            <a:avLst/>
          </a:prstGeom>
        </p:spPr>
      </p:pic>
      <p:pic>
        <p:nvPicPr>
          <p:cNvPr id="40" name="Picture 39" descr="Luca2.jp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450318" y="4091292"/>
            <a:ext cx="1283550" cy="1093395"/>
          </a:xfrm>
          <a:prstGeom prst="rect">
            <a:avLst/>
          </a:prstGeom>
        </p:spPr>
      </p:pic>
      <p:pic>
        <p:nvPicPr>
          <p:cNvPr id="42" name="Picture 41" descr="Federica1.jp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2687551" y="4103579"/>
            <a:ext cx="814194" cy="110730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2857505" y="5186063"/>
            <a:ext cx="1144740" cy="156622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6994938" y="0"/>
            <a:ext cx="2144054" cy="1207037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4714720" y="5724601"/>
            <a:ext cx="1179539" cy="112639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7407360" y="1207037"/>
            <a:ext cx="1274800" cy="1161651"/>
          </a:xfrm>
          <a:prstGeom prst="rect">
            <a:avLst/>
          </a:prstGeom>
        </p:spPr>
      </p:pic>
      <p:pic>
        <p:nvPicPr>
          <p:cNvPr id="46" name="Picture 45" descr="Fançois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842999" y="1207037"/>
            <a:ext cx="816081" cy="1240445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3791132" y="2637349"/>
            <a:ext cx="999744" cy="132283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7528820" y="2370072"/>
            <a:ext cx="814407" cy="121416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6599" y="4510103"/>
            <a:ext cx="2490918" cy="234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3396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 bwMode="auto">
          <a:xfrm>
            <a:off x="22478" y="3201752"/>
            <a:ext cx="2225241" cy="365897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/>
          <p:cNvSpPr/>
          <p:nvPr/>
        </p:nvSpPr>
        <p:spPr>
          <a:xfrm>
            <a:off x="8614641" y="2614459"/>
            <a:ext cx="514804" cy="658204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46568" y="2658456"/>
            <a:ext cx="36033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FF03BA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ea typeface="Times New Roman"/>
                <a:cs typeface="Comic Sans MS"/>
              </a:rPr>
              <a:t>PROTO-</a:t>
            </a: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ea typeface="Times New Roman"/>
                <a:cs typeface="Comic Sans MS"/>
              </a:rPr>
              <a:t>SPHERA </a:t>
            </a:r>
            <a:r>
              <a:rPr kumimoji="0" lang="fr-FR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3BA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ea typeface="Times New Roman"/>
                <a:cs typeface="Comic Sans MS"/>
              </a:rPr>
              <a:t>key</a:t>
            </a: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ea typeface="Times New Roman"/>
                <a:cs typeface="Comic Sans MS"/>
              </a:rPr>
              <a:t> </a:t>
            </a:r>
            <a:r>
              <a:rPr kumimoji="0" lang="fr-FR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3BA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ea typeface="Times New Roman"/>
                <a:cs typeface="Comic Sans MS"/>
              </a:rPr>
              <a:t>differences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03BA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uLnTx/>
              <a:uFillTx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150700" y="3235302"/>
            <a:ext cx="2993300" cy="362346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6944038" y="5660973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PROTO-SPHERA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48822" y="5388715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TS-3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rot="10800000">
            <a:off x="43611" y="2635104"/>
            <a:ext cx="9077911" cy="1588"/>
          </a:xfrm>
          <a:prstGeom prst="line">
            <a:avLst/>
          </a:prstGeom>
          <a:noFill/>
          <a:ln w="25400" cap="flat" cmpd="sng" algn="ctr">
            <a:solidFill>
              <a:srgbClr val="4F81BD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8" name="TextBox 17"/>
          <p:cNvSpPr txBox="1"/>
          <p:nvPr/>
        </p:nvSpPr>
        <p:spPr>
          <a:xfrm>
            <a:off x="2138291" y="3508506"/>
            <a:ext cx="51757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914400" eaLnBrk="0" hangingPunct="0">
              <a:defRPr/>
            </a:pPr>
            <a:r>
              <a:rPr lang="en-US" sz="2000" b="1" kern="0" dirty="0" smtClean="0">
                <a:solidFill>
                  <a:srgbClr val="FB04D2"/>
                </a:solidFill>
                <a:ea typeface="Comic Sans MS" pitchFamily="-106" charset="0"/>
                <a:cs typeface="Comic Sans MS" pitchFamily="-106" charset="0"/>
              </a:rPr>
              <a:t>•</a:t>
            </a:r>
            <a:r>
              <a:rPr lang="en-US" sz="2000" kern="0" dirty="0" smtClean="0">
                <a:solidFill>
                  <a:srgbClr val="000000"/>
                </a:solidFill>
                <a:cs typeface="Comic Sans MS"/>
              </a:rPr>
              <a:t>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Designed for a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Tokamak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-like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field-line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Comic Sans MS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rotational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trasform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mic Sans MS"/>
              </a:rPr>
              <a:t>(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q</a:t>
            </a:r>
            <a:r>
              <a:rPr kumimoji="0" lang="en-US" sz="20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0 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≥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1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,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q</a:t>
            </a:r>
            <a:r>
              <a:rPr kumimoji="0" lang="en-US" sz="2000" b="1" i="0" u="none" strike="noStrike" kern="0" cap="none" spc="0" normalizeH="0" baseline="-25000" noProof="0" dirty="0" err="1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edge</a:t>
            </a:r>
            <a:r>
              <a:rPr kumimoji="0" lang="en-US" sz="2000" b="1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latin typeface="Times"/>
                <a:cs typeface="Times"/>
              </a:rPr>
              <a:t>~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  3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mic Sans MS"/>
              </a:rPr>
              <a:t>)</a:t>
            </a:r>
          </a:p>
          <a:p>
            <a:pPr lvl="0" defTabSz="914400" eaLnBrk="0" hangingPunct="0"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(aspect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ratio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</a:rPr>
              <a:t>A = R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</a:rPr>
              <a:t>/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</a:rPr>
              <a:t>a ≥ 1.2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,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elong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.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</a:rPr>
              <a:t>k = b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</a:rPr>
              <a:t>/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</a:rPr>
              <a:t>a </a:t>
            </a:r>
            <a:r>
              <a:rPr lang="en-US" sz="2000" b="1" kern="0" dirty="0" smtClean="0">
                <a:solidFill>
                  <a:srgbClr val="FF03BA"/>
                </a:solidFill>
                <a:latin typeface="Times"/>
                <a:cs typeface="Times"/>
              </a:rPr>
              <a:t>~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</a:rPr>
              <a:t>2.3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)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F03BA"/>
              </a:solidFill>
              <a:effectLst/>
              <a:uLnTx/>
              <a:uFillTx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2161168" y="4661909"/>
            <a:ext cx="4635906" cy="217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defTabSz="914400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B04D2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• PROTO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B04D2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-SPHERA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formed “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B04D2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slowly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”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as a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prolated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low aspect ratio 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Spherical Torus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from the 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pre-existing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AA8888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plasma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AA8888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centerpost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AA8888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,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AA8888"/>
              </a:solidFill>
              <a:effectLst/>
              <a:uLnTx/>
              <a:uFillTx/>
              <a:ea typeface="Comic Sans MS" pitchFamily="-106" charset="0"/>
              <a:cs typeface="Comic Sans MS" pitchFamily="-106" charset="0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AA8888"/>
                </a:solidFill>
                <a:effectLst/>
                <a:uLnTx/>
                <a:uFillTx/>
                <a:cs typeface="Comic Sans MS"/>
              </a:rPr>
              <a:t>mushroom-shaped in front of electrodes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0" cap="none" spc="0" normalizeH="0" baseline="0" noProof="0" dirty="0">
              <a:ln>
                <a:noFill/>
              </a:ln>
              <a:solidFill>
                <a:srgbClr val="AA8888"/>
              </a:solidFill>
              <a:effectLst/>
              <a:uLnTx/>
              <a:uFillTx/>
              <a:ea typeface="Comic Sans MS" pitchFamily="-106" charset="0"/>
              <a:cs typeface="Comic Sans MS"/>
            </a:endParaRPr>
          </a:p>
          <a:p>
            <a:pPr lvl="0" defTabSz="914400" eaLnBrk="0" hangingPunct="0">
              <a:lnSpc>
                <a:spcPct val="120000"/>
              </a:lnSpc>
              <a:defRPr/>
            </a:pPr>
            <a:r>
              <a:rPr lang="en-US" sz="2000" b="1" kern="0" dirty="0">
                <a:solidFill>
                  <a:srgbClr val="FB04D2"/>
                </a:solidFill>
                <a:ea typeface="Comic Sans MS" pitchFamily="-106" charset="0"/>
                <a:cs typeface="Comic Sans MS" pitchFamily="-106" charset="0"/>
              </a:rPr>
              <a:t>•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At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low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voltage (100 V),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inside big vessel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290" y="15989"/>
            <a:ext cx="891027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PROTO-SPHERA Japanese precursor</a:t>
            </a:r>
          </a:p>
          <a:p>
            <a:endParaRPr lang="en-US" sz="400" b="1" dirty="0" smtClean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r>
              <a:rPr lang="en-US" b="1" dirty="0" smtClean="0"/>
              <a:t>TS-3</a:t>
            </a:r>
            <a:r>
              <a:rPr lang="en-US" dirty="0" smtClean="0"/>
              <a:t> (</a:t>
            </a:r>
            <a:r>
              <a:rPr lang="en-US" b="1" dirty="0" smtClean="0"/>
              <a:t>Tokyo University</a:t>
            </a:r>
            <a:r>
              <a:rPr lang="en-US" dirty="0" smtClean="0"/>
              <a:t>): </a:t>
            </a:r>
            <a:r>
              <a:rPr lang="en-US" b="1" dirty="0" smtClean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1993 </a:t>
            </a:r>
            <a:r>
              <a:rPr lang="en-US" b="1" dirty="0" smtClean="0">
                <a:solidFill>
                  <a:srgbClr val="CAA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removed the metal </a:t>
            </a:r>
            <a:r>
              <a:rPr lang="en-US" b="1" dirty="0" err="1" smtClean="0">
                <a:solidFill>
                  <a:srgbClr val="CAA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centerpost</a:t>
            </a:r>
            <a:r>
              <a:rPr lang="en-US" dirty="0" smtClean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, applied </a:t>
            </a:r>
            <a:r>
              <a:rPr lang="en-US" b="1" dirty="0" smtClean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1kV </a:t>
            </a:r>
            <a:r>
              <a:rPr lang="en-US" dirty="0" smtClean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between two plasma guns, produced a </a:t>
            </a:r>
            <a:r>
              <a:rPr lang="en-US" b="1" dirty="0" err="1" smtClean="0">
                <a:solidFill>
                  <a:srgbClr val="C0979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I</a:t>
            </a:r>
            <a:r>
              <a:rPr lang="en-US" b="1" baseline="-25000" dirty="0" err="1" smtClean="0">
                <a:solidFill>
                  <a:srgbClr val="C0979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e</a:t>
            </a:r>
            <a:r>
              <a:rPr lang="en-US" b="1" dirty="0" smtClean="0">
                <a:solidFill>
                  <a:srgbClr val="C0979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= 40 kA</a:t>
            </a:r>
            <a:r>
              <a:rPr lang="en-US" dirty="0" smtClean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b="1" dirty="0" smtClean="0">
                <a:solidFill>
                  <a:srgbClr val="C0979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Plasma </a:t>
            </a:r>
            <a:r>
              <a:rPr lang="en-US" b="1" dirty="0" err="1" smtClean="0">
                <a:solidFill>
                  <a:srgbClr val="C0979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Centerpost</a:t>
            </a:r>
            <a:r>
              <a:rPr lang="en-US" b="1" dirty="0" smtClean="0">
                <a:solidFill>
                  <a:srgbClr val="C0979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, </a:t>
            </a:r>
            <a:r>
              <a:rPr lang="en-US" b="1" dirty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non-linear “kink” instability formed a </a:t>
            </a:r>
            <a:r>
              <a:rPr lang="en-US" b="1" dirty="0">
                <a:solidFill>
                  <a:srgbClr val="FF4BC9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Spherical Torus</a:t>
            </a:r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toroidal</a:t>
            </a:r>
            <a:r>
              <a:rPr lang="en-US" b="1" dirty="0" smtClean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b="1" dirty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plasma current </a:t>
            </a:r>
            <a:r>
              <a:rPr lang="en-US" b="1" dirty="0">
                <a:solidFill>
                  <a:srgbClr val="FF4BC9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50 kA &lt; I</a:t>
            </a:r>
            <a:r>
              <a:rPr lang="en-US" b="1" baseline="-25000" dirty="0">
                <a:solidFill>
                  <a:srgbClr val="FF4BC9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ST </a:t>
            </a:r>
            <a:r>
              <a:rPr lang="en-US" b="1" dirty="0">
                <a:solidFill>
                  <a:srgbClr val="FF4BC9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&lt;  100 kA</a:t>
            </a:r>
          </a:p>
          <a:p>
            <a:endParaRPr lang="en-US" b="1" dirty="0" smtClean="0">
              <a:solidFill>
                <a:srgbClr val="44444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楷体"/>
              <a:cs typeface="华文楷体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88724" y="1315229"/>
            <a:ext cx="35102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444440"/>
                </a:solidFill>
              </a:rPr>
              <a:t>60 µs </a:t>
            </a:r>
            <a:r>
              <a:rPr lang="en-US" sz="2000" dirty="0">
                <a:solidFill>
                  <a:srgbClr val="444440"/>
                </a:solidFill>
              </a:rPr>
              <a:t>formation</a:t>
            </a:r>
          </a:p>
          <a:p>
            <a:r>
              <a:rPr lang="en-US" sz="2000" b="1" dirty="0">
                <a:solidFill>
                  <a:srgbClr val="444440"/>
                </a:solidFill>
              </a:rPr>
              <a:t>20 µs </a:t>
            </a:r>
            <a:r>
              <a:rPr lang="en-US" sz="2000" dirty="0">
                <a:solidFill>
                  <a:srgbClr val="444440"/>
                </a:solidFill>
              </a:rPr>
              <a:t>sustainment</a:t>
            </a:r>
          </a:p>
          <a:p>
            <a:r>
              <a:rPr lang="en-US" sz="2000" dirty="0">
                <a:solidFill>
                  <a:srgbClr val="444440"/>
                </a:solidFill>
              </a:rPr>
              <a:t>total duration </a:t>
            </a:r>
            <a:r>
              <a:rPr lang="en-US" sz="2000" b="1" dirty="0">
                <a:solidFill>
                  <a:srgbClr val="444440"/>
                </a:solidFill>
              </a:rPr>
              <a:t>80 µs </a:t>
            </a:r>
            <a:r>
              <a:rPr lang="en-US" sz="2000" b="1" dirty="0" smtClean="0">
                <a:solidFill>
                  <a:srgbClr val="444440"/>
                </a:solidFill>
              </a:rPr>
              <a:t>∼ 100 </a:t>
            </a:r>
            <a:r>
              <a:rPr lang="el-GR" sz="2000" b="1" dirty="0">
                <a:solidFill>
                  <a:srgbClr val="444440"/>
                </a:solidFill>
              </a:rPr>
              <a:t>τ</a:t>
            </a:r>
            <a:r>
              <a:rPr lang="en-US" sz="2000" b="1" baseline="-25000" dirty="0" err="1">
                <a:solidFill>
                  <a:srgbClr val="444440"/>
                </a:solidFill>
              </a:rPr>
              <a:t>Alfvén</a:t>
            </a:r>
            <a:r>
              <a:rPr lang="en-US" sz="2000" b="1" dirty="0">
                <a:solidFill>
                  <a:srgbClr val="444440"/>
                </a:solidFill>
              </a:rPr>
              <a:t> </a:t>
            </a:r>
            <a:r>
              <a:rPr lang="en-US" sz="2000" b="1" dirty="0" smtClean="0">
                <a:solidFill>
                  <a:srgbClr val="444440"/>
                </a:solidFill>
              </a:rPr>
              <a:t>(short but significant…)</a:t>
            </a:r>
            <a:endParaRPr lang="en-US" sz="2000" b="1" dirty="0">
              <a:solidFill>
                <a:srgbClr val="444440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01" y="1377324"/>
            <a:ext cx="4571306" cy="13847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248" y="2749701"/>
            <a:ext cx="4613200" cy="353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6000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7989" y="-1"/>
            <a:ext cx="2796099" cy="414682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187" y="1414836"/>
            <a:ext cx="5798401" cy="19640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49585" y="3267969"/>
            <a:ext cx="4103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F22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Axisymmetric simulation of ST formation</a:t>
            </a:r>
            <a:endParaRPr lang="en-US" b="1" dirty="0">
              <a:solidFill>
                <a:srgbClr val="DF22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239967" y="5004893"/>
            <a:ext cx="1725271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US" sz="1400" b="1" i="1" dirty="0">
                <a:solidFill>
                  <a:srgbClr val="2A71ED"/>
                </a:solidFill>
              </a:rPr>
              <a:t>Resistive MHD</a:t>
            </a:r>
          </a:p>
          <a:p>
            <a:pPr algn="r"/>
            <a:r>
              <a:rPr lang="en-US" sz="1400" b="1" i="1" dirty="0">
                <a:solidFill>
                  <a:srgbClr val="2A71ED"/>
                </a:solidFill>
              </a:rPr>
              <a:t>simulations of</a:t>
            </a:r>
          </a:p>
          <a:p>
            <a:pPr algn="r"/>
            <a:r>
              <a:rPr lang="en-US" sz="1400" b="1" i="1" dirty="0">
                <a:solidFill>
                  <a:srgbClr val="2A71ED"/>
                </a:solidFill>
              </a:rPr>
              <a:t>ST formation</a:t>
            </a:r>
          </a:p>
          <a:p>
            <a:pPr algn="r"/>
            <a:endParaRPr lang="en-US" sz="800" b="1" i="1" dirty="0">
              <a:solidFill>
                <a:srgbClr val="2A71ED"/>
              </a:solidFill>
            </a:endParaRPr>
          </a:p>
          <a:p>
            <a:pPr algn="r"/>
            <a:r>
              <a:rPr lang="en-US" sz="1400" b="1" i="1" dirty="0">
                <a:solidFill>
                  <a:srgbClr val="2A71ED"/>
                </a:solidFill>
              </a:rPr>
              <a:t>by Ricardo </a:t>
            </a:r>
            <a:r>
              <a:rPr lang="en-US" sz="1400" b="1" i="1" dirty="0" err="1">
                <a:solidFill>
                  <a:srgbClr val="2A71ED"/>
                </a:solidFill>
              </a:rPr>
              <a:t>Farengo</a:t>
            </a:r>
            <a:endParaRPr lang="en-US" sz="1400" b="1" i="1" dirty="0">
              <a:solidFill>
                <a:srgbClr val="2A71ED"/>
              </a:solidFill>
            </a:endParaRPr>
          </a:p>
          <a:p>
            <a:pPr algn="r"/>
            <a:r>
              <a:rPr lang="en-US" sz="1400" b="1" dirty="0">
                <a:solidFill>
                  <a:srgbClr val="2A71ED"/>
                </a:solidFill>
              </a:rPr>
              <a:t>(ISTW2008-Frascati)</a:t>
            </a:r>
          </a:p>
        </p:txBody>
      </p:sp>
      <p:pic>
        <p:nvPicPr>
          <p:cNvPr id="11" name="Picture 10" descr="FarengoMHD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8680" y="3939030"/>
            <a:ext cx="4820815" cy="2690648"/>
          </a:xfrm>
          <a:prstGeom prst="rect">
            <a:avLst/>
          </a:prstGeom>
        </p:spPr>
      </p:pic>
      <p:pic>
        <p:nvPicPr>
          <p:cNvPr id="12" name="Picture 11" descr="FarengoMHD0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7" y="3903854"/>
            <a:ext cx="1504008" cy="274507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86575" y="6353049"/>
            <a:ext cx="4547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2A71ED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Non-axisymmetric </a:t>
            </a:r>
            <a:r>
              <a:rPr lang="en-US" b="1" dirty="0" smtClean="0">
                <a:solidFill>
                  <a:srgbClr val="2A71ED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simulation </a:t>
            </a:r>
            <a:r>
              <a:rPr lang="en-US" b="1" dirty="0">
                <a:solidFill>
                  <a:srgbClr val="2A71ED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of ST formation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44789" y="3586629"/>
            <a:ext cx="41034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Formation time scale (</a:t>
            </a:r>
            <a:r>
              <a:rPr lang="el-GR" sz="1600" b="1" dirty="0">
                <a:solidFill>
                  <a:srgbClr val="FF0000"/>
                </a:solidFill>
              </a:rPr>
              <a:t>τ</a:t>
            </a:r>
            <a:r>
              <a:rPr lang="en-US" sz="1600" b="1" baseline="-25000" dirty="0" err="1">
                <a:solidFill>
                  <a:srgbClr val="FF0000"/>
                </a:solidFill>
              </a:rPr>
              <a:t>Alfvén</a:t>
            </a:r>
            <a:r>
              <a:rPr lang="en-US" sz="1050" b="1" dirty="0">
                <a:solidFill>
                  <a:srgbClr val="FF0000"/>
                </a:solidFill>
              </a:rPr>
              <a:t>•</a:t>
            </a:r>
            <a:r>
              <a:rPr lang="el-GR" sz="1600" b="1" dirty="0">
                <a:solidFill>
                  <a:srgbClr val="FF0000"/>
                </a:solidFill>
              </a:rPr>
              <a:t>τ</a:t>
            </a:r>
            <a:r>
              <a:rPr lang="en-US" sz="1600" b="1" baseline="-25000" dirty="0">
                <a:solidFill>
                  <a:srgbClr val="FF0000"/>
                </a:solidFill>
              </a:rPr>
              <a:t>Resist</a:t>
            </a:r>
            <a:r>
              <a:rPr lang="en-US" sz="1600" b="1" dirty="0">
                <a:solidFill>
                  <a:srgbClr val="FF0000"/>
                </a:solidFill>
              </a:rPr>
              <a:t>)</a:t>
            </a:r>
            <a:r>
              <a:rPr lang="en-US" sz="1600" b="1" baseline="30000" dirty="0">
                <a:solidFill>
                  <a:srgbClr val="FF0000"/>
                </a:solidFill>
              </a:rPr>
              <a:t>1/</a:t>
            </a:r>
            <a:r>
              <a:rPr lang="en-US" sz="1600" b="1" baseline="30000" dirty="0" smtClean="0">
                <a:solidFill>
                  <a:srgbClr val="FF0000"/>
                </a:solidFill>
              </a:rPr>
              <a:t>2  </a:t>
            </a:r>
            <a:r>
              <a:rPr lang="en-US" sz="16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~</a:t>
            </a:r>
            <a:r>
              <a:rPr lang="en-US" sz="1600" b="1" dirty="0" smtClean="0">
                <a:solidFill>
                  <a:srgbClr val="FF0000"/>
                </a:solidFill>
                <a:cs typeface="Times New Roman"/>
              </a:rPr>
              <a:t> </a:t>
            </a:r>
            <a:r>
              <a:rPr lang="en-US" sz="1600" b="1" dirty="0">
                <a:solidFill>
                  <a:srgbClr val="FF0000"/>
                </a:solidFill>
                <a:cs typeface="Times New Roman"/>
              </a:rPr>
              <a:t>0.6 </a:t>
            </a:r>
            <a:r>
              <a:rPr lang="en-US" sz="1600" b="1" dirty="0" err="1">
                <a:solidFill>
                  <a:srgbClr val="FF0000"/>
                </a:solidFill>
                <a:cs typeface="Times New Roman"/>
              </a:rPr>
              <a:t>ms</a:t>
            </a:r>
            <a:r>
              <a:rPr lang="en-US" sz="1600" b="1" baseline="30000" dirty="0">
                <a:solidFill>
                  <a:srgbClr val="FF0000"/>
                </a:solidFill>
              </a:rPr>
              <a:t> 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from 	</a:t>
            </a:r>
            <a:r>
              <a:rPr lang="el-GR" sz="1600" b="1" dirty="0">
                <a:solidFill>
                  <a:srgbClr val="FF0000"/>
                </a:solidFill>
              </a:rPr>
              <a:t>τ</a:t>
            </a:r>
            <a:r>
              <a:rPr lang="en-US" sz="1600" b="1" baseline="-25000" dirty="0" err="1">
                <a:solidFill>
                  <a:srgbClr val="FF0000"/>
                </a:solidFill>
              </a:rPr>
              <a:t>Alfvén</a:t>
            </a:r>
            <a:r>
              <a:rPr lang="en-US" sz="1600" b="1" baseline="-25000" dirty="0">
                <a:solidFill>
                  <a:srgbClr val="FF0000"/>
                </a:solidFill>
              </a:rPr>
              <a:t>	</a:t>
            </a:r>
            <a:r>
              <a:rPr lang="en-US" sz="1600" b="1" dirty="0">
                <a:solidFill>
                  <a:srgbClr val="FF0000"/>
                </a:solidFill>
                <a:latin typeface="Times New Roman"/>
                <a:cs typeface="Times New Roman"/>
              </a:rPr>
              <a:t>~</a:t>
            </a:r>
            <a:r>
              <a:rPr lang="en-US" sz="1600" b="1" dirty="0">
                <a:solidFill>
                  <a:srgbClr val="FF0000"/>
                </a:solidFill>
              </a:rPr>
              <a:t> 0.5 </a:t>
            </a:r>
            <a:r>
              <a:rPr lang="el-GR" sz="1600" b="1" dirty="0">
                <a:solidFill>
                  <a:srgbClr val="FF0000"/>
                </a:solidFill>
              </a:rPr>
              <a:t>μ</a:t>
            </a:r>
            <a:r>
              <a:rPr lang="en-US" sz="1600" b="1" dirty="0">
                <a:solidFill>
                  <a:srgbClr val="FF0000"/>
                </a:solidFill>
              </a:rPr>
              <a:t>s</a:t>
            </a:r>
            <a:endParaRPr lang="el-GR" sz="1600" b="1" dirty="0">
              <a:solidFill>
                <a:srgbClr val="FF0000"/>
              </a:solidFill>
            </a:endParaRPr>
          </a:p>
          <a:p>
            <a:r>
              <a:rPr lang="en-US" sz="1600" b="1" dirty="0">
                <a:solidFill>
                  <a:srgbClr val="FF0000"/>
                </a:solidFill>
              </a:rPr>
              <a:t>	</a:t>
            </a:r>
            <a:r>
              <a:rPr lang="el-GR" sz="1600" b="1" dirty="0">
                <a:solidFill>
                  <a:srgbClr val="FF0000"/>
                </a:solidFill>
              </a:rPr>
              <a:t>τ</a:t>
            </a:r>
            <a:r>
              <a:rPr lang="en-US" sz="1600" b="1" baseline="-25000" dirty="0">
                <a:solidFill>
                  <a:srgbClr val="FF0000"/>
                </a:solidFill>
              </a:rPr>
              <a:t>Resist	</a:t>
            </a:r>
            <a:r>
              <a:rPr lang="en-US" sz="1600" b="1" dirty="0">
                <a:solidFill>
                  <a:srgbClr val="FF0000"/>
                </a:solidFill>
                <a:latin typeface="Times New Roman"/>
                <a:cs typeface="Times New Roman"/>
              </a:rPr>
              <a:t>~</a:t>
            </a:r>
            <a:r>
              <a:rPr lang="en-US" sz="1600" b="1" dirty="0">
                <a:solidFill>
                  <a:srgbClr val="FF0000"/>
                </a:solidFill>
              </a:rPr>
              <a:t> 70 </a:t>
            </a:r>
            <a:r>
              <a:rPr lang="en-US" sz="1600" b="1" dirty="0" err="1">
                <a:solidFill>
                  <a:srgbClr val="FF0000"/>
                </a:solidFill>
              </a:rPr>
              <a:t>ms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141" y="23556"/>
            <a:ext cx="54418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dirty="0">
                <a:solidFill>
                  <a:srgbClr val="3366FF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PROTO-SPHERA main </a:t>
            </a:r>
            <a:r>
              <a:rPr lang="en-US" sz="2400" b="1" dirty="0" smtClean="0">
                <a:solidFill>
                  <a:srgbClr val="3366FF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design parameters:</a:t>
            </a:r>
            <a:endParaRPr lang="en-US" sz="2400" b="1" dirty="0">
              <a:solidFill>
                <a:srgbClr val="3366FF"/>
              </a:solidFill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1814957" y="404226"/>
            <a:ext cx="4601296" cy="9943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hangingPunct="0">
              <a:spcBef>
                <a:spcPts val="0"/>
              </a:spcBef>
              <a:buFont typeface="Arial"/>
              <a:buNone/>
            </a:pPr>
            <a:r>
              <a:rPr lang="en-US" sz="2000" b="1" dirty="0" err="1" smtClean="0">
                <a:solidFill>
                  <a:srgbClr val="9D8686"/>
                </a:solidFill>
              </a:rPr>
              <a:t>Centerpost</a:t>
            </a:r>
            <a:r>
              <a:rPr lang="en-US" sz="2000" b="1" dirty="0" smtClean="0">
                <a:solidFill>
                  <a:srgbClr val="9D8686"/>
                </a:solidFill>
              </a:rPr>
              <a:t> current		</a:t>
            </a:r>
            <a:r>
              <a:rPr lang="en-US" sz="2000" b="1" dirty="0" err="1" smtClean="0">
                <a:solidFill>
                  <a:srgbClr val="9D8686"/>
                </a:solidFill>
              </a:rPr>
              <a:t>I</a:t>
            </a:r>
            <a:r>
              <a:rPr lang="en-US" sz="2000" b="1" baseline="-25000" dirty="0" err="1" smtClean="0">
                <a:solidFill>
                  <a:srgbClr val="9D8686"/>
                </a:solidFill>
              </a:rPr>
              <a:t>e</a:t>
            </a:r>
            <a:r>
              <a:rPr lang="en-US" sz="2000" b="1" dirty="0" smtClean="0">
                <a:solidFill>
                  <a:srgbClr val="9D8686"/>
                </a:solidFill>
              </a:rPr>
              <a:t>=  60 kA</a:t>
            </a:r>
          </a:p>
          <a:p>
            <a:pPr marL="0" indent="0" eaLnBrk="0" hangingPunct="0">
              <a:spcBef>
                <a:spcPts val="0"/>
              </a:spcBef>
              <a:buFont typeface="Arial"/>
              <a:buNone/>
            </a:pPr>
            <a:r>
              <a:rPr lang="en-US" sz="2000" b="1" dirty="0" smtClean="0">
                <a:solidFill>
                  <a:srgbClr val="E729AD"/>
                </a:solidFill>
              </a:rPr>
              <a:t>ST </a:t>
            </a:r>
            <a:r>
              <a:rPr lang="en-US" sz="2000" b="1" dirty="0" err="1" smtClean="0">
                <a:solidFill>
                  <a:srgbClr val="E729AD"/>
                </a:solidFill>
              </a:rPr>
              <a:t>toroidal</a:t>
            </a:r>
            <a:r>
              <a:rPr lang="en-US" sz="2000" b="1" dirty="0" smtClean="0">
                <a:solidFill>
                  <a:srgbClr val="E729AD"/>
                </a:solidFill>
              </a:rPr>
              <a:t> current		I</a:t>
            </a:r>
            <a:r>
              <a:rPr lang="en-US" sz="2000" b="1" baseline="-25000" dirty="0" smtClean="0">
                <a:solidFill>
                  <a:srgbClr val="E729AD"/>
                </a:solidFill>
              </a:rPr>
              <a:t>ST</a:t>
            </a:r>
            <a:r>
              <a:rPr lang="en-US" sz="2000" b="1" dirty="0" smtClean="0">
                <a:solidFill>
                  <a:srgbClr val="E729AD"/>
                </a:solidFill>
              </a:rPr>
              <a:t>= 120÷240 kA</a:t>
            </a:r>
          </a:p>
          <a:p>
            <a:pPr marL="0" indent="0" eaLnBrk="0" hangingPunct="0">
              <a:spcBef>
                <a:spcPts val="0"/>
              </a:spcBef>
              <a:buFont typeface="Arial"/>
              <a:buNone/>
            </a:pPr>
            <a:r>
              <a:rPr lang="en-US" sz="2000" b="1" dirty="0" smtClean="0">
                <a:solidFill>
                  <a:prstClr val="black"/>
                </a:solidFill>
              </a:rPr>
              <a:t>ST diameter		        	2R</a:t>
            </a:r>
            <a:r>
              <a:rPr lang="en-US" sz="2000" b="1" baseline="-25000" dirty="0" smtClean="0">
                <a:solidFill>
                  <a:prstClr val="black"/>
                </a:solidFill>
              </a:rPr>
              <a:t>sph</a:t>
            </a:r>
            <a:r>
              <a:rPr lang="en-US" sz="2000" b="1" dirty="0" smtClean="0">
                <a:solidFill>
                  <a:prstClr val="black"/>
                </a:solidFill>
              </a:rPr>
              <a:t>= 0.7 m</a:t>
            </a:r>
          </a:p>
        </p:txBody>
      </p:sp>
      <p:pic>
        <p:nvPicPr>
          <p:cNvPr id="4" name="Picture 3" descr="apptransp.jpg"/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7699495" y="4563692"/>
            <a:ext cx="1417931" cy="1588490"/>
          </a:xfrm>
          <a:prstGeom prst="rect">
            <a:avLst/>
          </a:prstGeom>
        </p:spPr>
      </p:pic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741766" y="6587117"/>
            <a:ext cx="2390398" cy="261610"/>
          </a:xfrm>
          <a:prstGeom prst="rect">
            <a:avLst/>
          </a:prstGeom>
          <a:noFill/>
          <a:ln w="9525">
            <a:solidFill>
              <a:srgbClr val="2A71ED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100" dirty="0">
                <a:solidFill>
                  <a:srgbClr val="2A71ED"/>
                </a:solidFill>
              </a:rPr>
              <a:t>Garcia-Farengo, </a:t>
            </a:r>
            <a:r>
              <a:rPr lang="en-US" sz="1100" cap="small" dirty="0">
                <a:solidFill>
                  <a:srgbClr val="2A71ED"/>
                </a:solidFill>
              </a:rPr>
              <a:t>P</a:t>
            </a:r>
            <a:r>
              <a:rPr lang="en-US" sz="1100" dirty="0">
                <a:solidFill>
                  <a:srgbClr val="2A71ED"/>
                </a:solidFill>
              </a:rPr>
              <a:t>o</a:t>
            </a:r>
            <a:r>
              <a:rPr lang="en-US" sz="1100" cap="small" dirty="0">
                <a:solidFill>
                  <a:srgbClr val="2A71ED"/>
                </a:solidFill>
              </a:rPr>
              <a:t>P </a:t>
            </a:r>
            <a:r>
              <a:rPr lang="en-US" sz="1100" b="1" cap="small" dirty="0">
                <a:solidFill>
                  <a:srgbClr val="2A71ED"/>
                </a:solidFill>
              </a:rPr>
              <a:t>16</a:t>
            </a:r>
            <a:r>
              <a:rPr lang="en-US" sz="1100" cap="small" dirty="0">
                <a:solidFill>
                  <a:srgbClr val="2A71ED"/>
                </a:solidFill>
              </a:rPr>
              <a:t>,112508</a:t>
            </a:r>
            <a:r>
              <a:rPr lang="en-US" sz="1100" dirty="0">
                <a:solidFill>
                  <a:srgbClr val="2A71ED"/>
                </a:solidFill>
              </a:rPr>
              <a:t> (2009</a:t>
            </a:r>
            <a:r>
              <a:rPr lang="en-US" sz="1100" dirty="0" smtClean="0">
                <a:solidFill>
                  <a:srgbClr val="2A71ED"/>
                </a:solidFill>
              </a:rPr>
              <a:t>)</a:t>
            </a:r>
            <a:endParaRPr lang="en-US" sz="1100" dirty="0">
              <a:solidFill>
                <a:srgbClr val="2A71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4080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3821" y="945141"/>
            <a:ext cx="5394087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1" dirty="0" smtClean="0">
                <a:solidFill>
                  <a:srgbClr val="3366FF"/>
                </a:solidFill>
              </a:rPr>
              <a:t>Aim is to </a:t>
            </a:r>
            <a:r>
              <a:rPr lang="en-US" sz="2000" b="1" dirty="0">
                <a:solidFill>
                  <a:srgbClr val="3366FF"/>
                </a:solidFill>
              </a:rPr>
              <a:t>sustain the </a:t>
            </a:r>
            <a:r>
              <a:rPr lang="en-US" sz="2000" b="1" dirty="0" smtClean="0">
                <a:solidFill>
                  <a:srgbClr val="3366FF"/>
                </a:solidFill>
              </a:rPr>
              <a:t>Plasma Torus</a:t>
            </a:r>
          </a:p>
          <a:p>
            <a:r>
              <a:rPr lang="en-US" sz="2000" b="1" dirty="0" smtClean="0">
                <a:solidFill>
                  <a:srgbClr val="3366FF"/>
                </a:solidFill>
              </a:rPr>
              <a:t>for at least 1 resistive timescale:</a:t>
            </a:r>
            <a:r>
              <a:rPr lang="en-US" sz="2000" b="1" dirty="0" smtClean="0"/>
              <a:t> </a:t>
            </a:r>
            <a:r>
              <a:rPr lang="el-GR" sz="2000" b="1" dirty="0" smtClean="0">
                <a:solidFill>
                  <a:srgbClr val="3366FF"/>
                </a:solidFill>
              </a:rPr>
              <a:t>τ</a:t>
            </a:r>
            <a:r>
              <a:rPr lang="en-US" sz="2000" b="1" baseline="-25000" dirty="0" smtClean="0">
                <a:solidFill>
                  <a:srgbClr val="3366FF"/>
                </a:solidFill>
              </a:rPr>
              <a:t>Resist </a:t>
            </a:r>
            <a:r>
              <a:rPr lang="en-US" sz="2000" b="1" dirty="0" smtClean="0">
                <a:solidFill>
                  <a:srgbClr val="3366FF"/>
                </a:solidFill>
                <a:latin typeface="Times New Roman"/>
                <a:cs typeface="Times New Roman"/>
              </a:rPr>
              <a:t>~</a:t>
            </a:r>
            <a:r>
              <a:rPr lang="en-US" sz="2000" b="1" dirty="0">
                <a:solidFill>
                  <a:srgbClr val="3366FF"/>
                </a:solidFill>
              </a:rPr>
              <a:t> </a:t>
            </a:r>
            <a:r>
              <a:rPr lang="en-US" sz="2000" b="1" dirty="0" smtClean="0">
                <a:solidFill>
                  <a:srgbClr val="3366FF"/>
                </a:solidFill>
              </a:rPr>
              <a:t>70 </a:t>
            </a:r>
            <a:r>
              <a:rPr lang="en-US" sz="2000" b="1" dirty="0" err="1" smtClean="0">
                <a:solidFill>
                  <a:srgbClr val="3366FF"/>
                </a:solidFill>
              </a:rPr>
              <a:t>ms</a:t>
            </a:r>
            <a:endParaRPr lang="en-US" sz="2000" b="1" dirty="0" smtClean="0">
              <a:solidFill>
                <a:srgbClr val="3366FF"/>
              </a:solidFill>
            </a:endParaRPr>
          </a:p>
          <a:p>
            <a:r>
              <a:rPr lang="en-US" b="1" i="1" dirty="0" smtClean="0">
                <a:solidFill>
                  <a:srgbClr val="3366FF"/>
                </a:solidFill>
              </a:rPr>
              <a:t>…but PROTO-SPHERA designed for 1 sec sustainment!</a:t>
            </a:r>
            <a:endParaRPr lang="en-US" b="1" i="1" dirty="0">
              <a:solidFill>
                <a:srgbClr val="3366FF"/>
              </a:solidFill>
            </a:endParaRPr>
          </a:p>
        </p:txBody>
      </p:sp>
      <p:pic>
        <p:nvPicPr>
          <p:cNvPr id="5" name="Picture 11" descr="Beluga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6418" y="2193131"/>
            <a:ext cx="2528888" cy="364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413987" y="2146537"/>
            <a:ext cx="200086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rgbClr val="12FF52"/>
                </a:solidFill>
              </a:rPr>
              <a:t>“Smoke-ring like</a:t>
            </a:r>
          </a:p>
          <a:p>
            <a:pPr algn="ctr"/>
            <a:r>
              <a:rPr lang="en-US" b="1" dirty="0">
                <a:solidFill>
                  <a:srgbClr val="12FF52"/>
                </a:solidFill>
              </a:rPr>
              <a:t>self-organization”</a:t>
            </a:r>
            <a:endParaRPr lang="en-US" dirty="0">
              <a:solidFill>
                <a:srgbClr val="12FF52"/>
              </a:solidFill>
            </a:endParaRPr>
          </a:p>
        </p:txBody>
      </p:sp>
      <p:pic>
        <p:nvPicPr>
          <p:cNvPr id="7" name="Picture 7" descr="EtnaSmokeRingRise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15460" y="2210968"/>
            <a:ext cx="3148828" cy="19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8" descr="CrabNebula1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11799" y="3938458"/>
            <a:ext cx="2413000" cy="236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9" descr="Hopf2a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757569">
            <a:off x="5848800" y="4757608"/>
            <a:ext cx="1098550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209587" y="2156223"/>
            <a:ext cx="1443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ea typeface="华文细黑"/>
                <a:cs typeface="华文细黑"/>
              </a:rPr>
              <a:t>Etna Volcano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7694" y="5470287"/>
            <a:ext cx="814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ea typeface="华文细黑"/>
                <a:cs typeface="华文细黑"/>
              </a:rPr>
              <a:t>Beluga</a:t>
            </a:r>
          </a:p>
        </p:txBody>
      </p:sp>
      <p:sp>
        <p:nvSpPr>
          <p:cNvPr id="12" name="TextBox 20"/>
          <p:cNvSpPr txBox="1">
            <a:spLocks noChangeArrowheads="1"/>
          </p:cNvSpPr>
          <p:nvPr/>
        </p:nvSpPr>
        <p:spPr bwMode="auto">
          <a:xfrm>
            <a:off x="7009613" y="5939025"/>
            <a:ext cx="13374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00"/>
                </a:solidFill>
                <a:ea typeface="华文细黑"/>
                <a:cs typeface="华文细黑"/>
              </a:rPr>
              <a:t>Crab Nebula</a:t>
            </a:r>
          </a:p>
        </p:txBody>
      </p:sp>
      <p:pic>
        <p:nvPicPr>
          <p:cNvPr id="13" name="Irvine.mp4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link="rId8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239688" y="4806485"/>
            <a:ext cx="3724600" cy="199532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828574" y="4513262"/>
            <a:ext cx="29003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/>
              <a:t>William Irvine-University of Chicago</a:t>
            </a:r>
          </a:p>
        </p:txBody>
      </p:sp>
      <p:pic>
        <p:nvPicPr>
          <p:cNvPr id="15" name="Picture 14" descr="Crab1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87804" y="3938458"/>
            <a:ext cx="456196" cy="28968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0163" y="48476"/>
            <a:ext cx="52341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Formation &amp; sustainment of Rings from</a:t>
            </a:r>
          </a:p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Jets is a common occurrence in Nature!</a:t>
            </a:r>
            <a:r>
              <a:rPr lang="en-US" sz="24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endParaRPr lang="en-US" sz="2400" b="1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11799" y="2690091"/>
            <a:ext cx="27012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3366FF"/>
                </a:solidFill>
              </a:rPr>
              <a:t>Fluid dynamics examples</a:t>
            </a:r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Plasma dynamics example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Dolphins&amp;TorBubbles-glow.wmv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1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274288" y="7299"/>
            <a:ext cx="3876893" cy="198152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163" y="5860915"/>
            <a:ext cx="1036873" cy="97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05679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2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922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4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mute="1">
                <p:cTn id="15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6028471" y="113426"/>
            <a:ext cx="62487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008000"/>
                </a:solidFill>
                <a:ea typeface="华文细黑"/>
                <a:cs typeface="华文细黑"/>
              </a:rPr>
              <a:t>Anode</a:t>
            </a: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5174697" y="3025418"/>
            <a:ext cx="82027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1200">
                <a:solidFill>
                  <a:srgbClr val="008000"/>
                </a:solidFill>
                <a:ea typeface="华文细黑"/>
                <a:cs typeface="华文细黑"/>
              </a:rPr>
              <a:t>Cathode</a:t>
            </a:r>
          </a:p>
        </p:txBody>
      </p:sp>
      <p:pic>
        <p:nvPicPr>
          <p:cNvPr id="7" name="Picture 6" descr="App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71604" y="177378"/>
            <a:ext cx="2993430" cy="55476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49789" y="1089924"/>
            <a:ext cx="141754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ea typeface="华文楷体"/>
                <a:cs typeface="华文楷体"/>
              </a:rPr>
              <a:t>Magnetic</a:t>
            </a:r>
          </a:p>
          <a:p>
            <a:pPr algn="ctr"/>
            <a:r>
              <a:rPr lang="en-US" sz="1600" dirty="0">
                <a:ea typeface="华文楷体"/>
                <a:cs typeface="华文楷体"/>
              </a:rPr>
              <a:t>reconnection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57151" y="3913767"/>
            <a:ext cx="141754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ea typeface="华文楷体"/>
                <a:cs typeface="华文楷体"/>
              </a:rPr>
              <a:t>Magnetic</a:t>
            </a:r>
          </a:p>
          <a:p>
            <a:pPr algn="ctr"/>
            <a:r>
              <a:rPr lang="en-US" sz="1600" dirty="0">
                <a:ea typeface="华文楷体"/>
                <a:cs typeface="华文楷体"/>
              </a:rPr>
              <a:t>reconnection</a:t>
            </a: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4030954" y="5400568"/>
            <a:ext cx="77276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008000"/>
                </a:solidFill>
                <a:ea typeface="华文细黑"/>
                <a:cs typeface="华文细黑"/>
              </a:rPr>
              <a:t>Cathode</a:t>
            </a:r>
            <a:endParaRPr lang="en-US" sz="1200" dirty="0">
              <a:solidFill>
                <a:srgbClr val="008000"/>
              </a:solidFill>
              <a:ea typeface="华文细黑"/>
              <a:cs typeface="华文细黑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3385" y="1065038"/>
            <a:ext cx="3710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b="1" dirty="0">
                <a:solidFill>
                  <a:srgbClr val="008000"/>
                </a:solidFill>
                <a:ea typeface="华文楷体"/>
                <a:cs typeface="华文楷体"/>
              </a:rPr>
              <a:t>• In front of the </a:t>
            </a:r>
            <a:r>
              <a:rPr lang="en-US" altLang="zh-CN" b="1" dirty="0" smtClean="0">
                <a:solidFill>
                  <a:srgbClr val="008000"/>
                </a:solidFill>
                <a:ea typeface="华文楷体"/>
                <a:cs typeface="华文楷体"/>
              </a:rPr>
              <a:t>electrodes:</a:t>
            </a:r>
            <a:endParaRPr lang="en-US" altLang="zh-CN" sz="1000" b="1" dirty="0">
              <a:solidFill>
                <a:srgbClr val="008000"/>
              </a:solidFill>
              <a:ea typeface="华文楷体"/>
              <a:cs typeface="华文楷体"/>
            </a:endParaRPr>
          </a:p>
          <a:p>
            <a:pPr algn="r"/>
            <a:r>
              <a:rPr lang="en-US" altLang="zh-CN" b="1" dirty="0" smtClean="0">
                <a:solidFill>
                  <a:srgbClr val="FF0000"/>
                </a:solidFill>
                <a:ea typeface="华文楷体"/>
                <a:cs typeface="华文楷体"/>
              </a:rPr>
              <a:t>open </a:t>
            </a:r>
            <a:r>
              <a:rPr lang="en-US" altLang="zh-CN" b="1" dirty="0">
                <a:solidFill>
                  <a:srgbClr val="FF0000"/>
                </a:solidFill>
                <a:ea typeface="华文楷体"/>
                <a:cs typeface="华文楷体"/>
              </a:rPr>
              <a:t>magnetic field lines</a:t>
            </a:r>
            <a:r>
              <a:rPr lang="en-US" altLang="zh-CN" b="1" dirty="0" smtClean="0">
                <a:solidFill>
                  <a:srgbClr val="FF0000"/>
                </a:solidFill>
                <a:ea typeface="华文楷体"/>
                <a:cs typeface="华文楷体"/>
              </a:rPr>
              <a:t>,</a:t>
            </a:r>
            <a:endParaRPr lang="en-US" altLang="zh-CN" b="1" dirty="0">
              <a:solidFill>
                <a:srgbClr val="FF0000"/>
              </a:solidFill>
              <a:ea typeface="华文楷体"/>
              <a:cs typeface="华文楷体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6805" y="3033054"/>
            <a:ext cx="36345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CN" b="1" dirty="0" smtClean="0">
                <a:ea typeface="华文楷体"/>
                <a:cs typeface="华文楷体"/>
              </a:rPr>
              <a:t>into closed     </a:t>
            </a:r>
            <a:r>
              <a:rPr lang="en-US" altLang="zh-CN" b="1" dirty="0">
                <a:ea typeface="华文楷体"/>
                <a:cs typeface="华文楷体"/>
              </a:rPr>
              <a:t>,	   </a:t>
            </a:r>
            <a:r>
              <a:rPr lang="en-US" altLang="zh-CN" b="1" dirty="0" smtClean="0">
                <a:ea typeface="华文楷体"/>
                <a:cs typeface="华文楷体"/>
              </a:rPr>
              <a:t> lines </a:t>
            </a:r>
            <a:endParaRPr lang="en-US" altLang="zh-CN" b="1" dirty="0" smtClean="0">
              <a:solidFill>
                <a:srgbClr val="D93309"/>
              </a:solidFill>
              <a:ea typeface="华文楷体"/>
              <a:cs typeface="华文楷体"/>
            </a:endParaRPr>
          </a:p>
          <a:p>
            <a:pPr algn="r"/>
            <a:r>
              <a:rPr lang="en-US" altLang="zh-CN" b="1" dirty="0" smtClean="0">
                <a:solidFill>
                  <a:srgbClr val="D93309"/>
                </a:solidFill>
                <a:ea typeface="华文楷体"/>
                <a:cs typeface="华文楷体"/>
              </a:rPr>
              <a:t>wrapped </a:t>
            </a:r>
            <a:r>
              <a:rPr lang="en-US" altLang="zh-CN" b="1" dirty="0">
                <a:solidFill>
                  <a:srgbClr val="D93309"/>
                </a:solidFill>
                <a:ea typeface="华文楷体"/>
                <a:cs typeface="华文楷体"/>
              </a:rPr>
              <a:t>around </a:t>
            </a:r>
            <a:r>
              <a:rPr lang="en-US" altLang="zh-CN" b="1" dirty="0" smtClean="0">
                <a:solidFill>
                  <a:srgbClr val="D93309"/>
                </a:solidFill>
                <a:ea typeface="华文楷体"/>
                <a:cs typeface="华文楷体"/>
              </a:rPr>
              <a:t>the </a:t>
            </a:r>
            <a:r>
              <a:rPr lang="en-US" altLang="zh-CN" b="1" dirty="0">
                <a:solidFill>
                  <a:srgbClr val="D93309"/>
                </a:solidFill>
                <a:ea typeface="华文楷体"/>
                <a:cs typeface="华文楷体"/>
              </a:rPr>
              <a:t>spherical </a:t>
            </a:r>
            <a:r>
              <a:rPr lang="en-US" altLang="zh-CN" b="1" dirty="0" smtClean="0">
                <a:solidFill>
                  <a:srgbClr val="D93309"/>
                </a:solidFill>
                <a:ea typeface="华文楷体"/>
                <a:cs typeface="华文楷体"/>
              </a:rPr>
              <a:t>torus</a:t>
            </a:r>
            <a:endParaRPr lang="en-US" b="1" dirty="0">
              <a:solidFill>
                <a:srgbClr val="D93309"/>
              </a:solidFill>
              <a:ea typeface="华文楷体"/>
              <a:cs typeface="华文楷体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41901" y="2460185"/>
            <a:ext cx="35044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b="1" dirty="0">
                <a:ea typeface="华文楷体"/>
                <a:cs typeface="华文楷体"/>
              </a:rPr>
              <a:t>• Magnetic reconnections convert </a:t>
            </a:r>
            <a:endParaRPr lang="en-US" altLang="zh-CN" b="1" dirty="0" smtClean="0">
              <a:ea typeface="华文楷体"/>
              <a:cs typeface="华文楷体"/>
            </a:endParaRPr>
          </a:p>
          <a:p>
            <a:pPr algn="r"/>
            <a:r>
              <a:rPr lang="en-US" altLang="zh-CN" b="1" dirty="0" smtClean="0">
                <a:solidFill>
                  <a:srgbClr val="0B05E2"/>
                </a:solidFill>
                <a:ea typeface="华文楷体"/>
                <a:cs typeface="华文楷体"/>
              </a:rPr>
              <a:t>open </a:t>
            </a:r>
            <a:r>
              <a:rPr lang="en-US" altLang="zh-CN" b="1" dirty="0" smtClean="0">
                <a:solidFill>
                  <a:srgbClr val="000090"/>
                </a:solidFill>
                <a:ea typeface="华文楷体"/>
                <a:cs typeface="华文楷体"/>
              </a:rPr>
              <a:t> </a:t>
            </a:r>
            <a:r>
              <a:rPr lang="en-US" altLang="zh-CN" b="1" dirty="0" smtClean="0">
                <a:solidFill>
                  <a:srgbClr val="0000FF"/>
                </a:solidFill>
                <a:ea typeface="华文楷体"/>
                <a:cs typeface="华文楷体"/>
              </a:rPr>
              <a:t>   </a:t>
            </a:r>
            <a:r>
              <a:rPr lang="en-US" altLang="zh-CN" b="1" dirty="0">
                <a:ea typeface="华文楷体"/>
                <a:cs typeface="华文楷体"/>
              </a:rPr>
              <a:t>	</a:t>
            </a:r>
            <a:r>
              <a:rPr lang="en-US" altLang="zh-CN" b="1" dirty="0">
                <a:solidFill>
                  <a:srgbClr val="0B05E2"/>
                </a:solidFill>
                <a:ea typeface="华文楷体"/>
                <a:cs typeface="华文楷体"/>
              </a:rPr>
              <a:t>lines</a:t>
            </a:r>
          </a:p>
        </p:txBody>
      </p:sp>
      <p:graphicFrame>
        <p:nvGraphicFramePr>
          <p:cNvPr id="1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3072711"/>
              </p:ext>
            </p:extLst>
          </p:nvPr>
        </p:nvGraphicFramePr>
        <p:xfrm>
          <a:off x="3242894" y="2761321"/>
          <a:ext cx="190500" cy="266700"/>
        </p:xfrm>
        <a:graphic>
          <a:graphicData uri="http://schemas.openxmlformats.org/presentationml/2006/ole">
            <p:oleObj spid="_x0000_s1296" name="Equation" r:id="rId6" imgW="190500" imgH="266700" progId="Equation.DSMT4">
              <p:embed/>
            </p:oleObj>
          </a:graphicData>
        </a:graphic>
      </p:graphicFrame>
      <p:graphicFrame>
        <p:nvGraphicFramePr>
          <p:cNvPr id="1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73441773"/>
              </p:ext>
            </p:extLst>
          </p:nvPr>
        </p:nvGraphicFramePr>
        <p:xfrm>
          <a:off x="4710840" y="595122"/>
          <a:ext cx="571500" cy="317500"/>
        </p:xfrm>
        <a:graphic>
          <a:graphicData uri="http://schemas.openxmlformats.org/presentationml/2006/ole">
            <p:oleObj spid="_x0000_s1297" name="Equation" r:id="rId7" imgW="571500" imgH="304800" progId="Equation.DSMT4">
              <p:embed/>
            </p:oleObj>
          </a:graphicData>
        </a:graphic>
      </p:graphicFrame>
      <p:sp>
        <p:nvSpPr>
          <p:cNvPr id="16" name="Rectangle 15"/>
          <p:cNvSpPr/>
          <p:nvPr/>
        </p:nvSpPr>
        <p:spPr>
          <a:xfrm>
            <a:off x="35111" y="1543211"/>
            <a:ext cx="404044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CN" sz="1600" dirty="0">
              <a:solidFill>
                <a:srgbClr val="FF0000"/>
              </a:solidFill>
              <a:ea typeface="华文楷体"/>
              <a:cs typeface="华文楷体"/>
            </a:endParaRPr>
          </a:p>
          <a:p>
            <a:pPr algn="r"/>
            <a:r>
              <a:rPr lang="en-US" altLang="zh-CN" b="1" dirty="0">
                <a:solidFill>
                  <a:srgbClr val="0B05E2"/>
                </a:solidFill>
                <a:ea typeface="华文楷体"/>
                <a:cs typeface="华文楷体"/>
              </a:rPr>
              <a:t>• </a:t>
            </a:r>
            <a:r>
              <a:rPr lang="en-US" altLang="zh-CN" b="1" dirty="0" smtClean="0">
                <a:solidFill>
                  <a:srgbClr val="0B05E2"/>
                </a:solidFill>
                <a:ea typeface="华文楷体"/>
                <a:cs typeface="华文楷体"/>
              </a:rPr>
              <a:t>Open </a:t>
            </a:r>
            <a:r>
              <a:rPr lang="en-US" altLang="zh-CN" b="1" dirty="0">
                <a:solidFill>
                  <a:srgbClr val="0B05E2"/>
                </a:solidFill>
                <a:ea typeface="华文楷体"/>
                <a:cs typeface="华文楷体"/>
              </a:rPr>
              <a:t>magnetic field lines are wound </a:t>
            </a:r>
          </a:p>
          <a:p>
            <a:pPr algn="r"/>
            <a:r>
              <a:rPr lang="en-US" altLang="zh-CN" b="1" dirty="0">
                <a:solidFill>
                  <a:srgbClr val="0B05E2"/>
                </a:solidFill>
                <a:ea typeface="华文楷体"/>
                <a:cs typeface="华文楷体"/>
              </a:rPr>
              <a:t>in a circular direction</a:t>
            </a:r>
          </a:p>
        </p:txBody>
      </p:sp>
      <p:graphicFrame>
        <p:nvGraphicFramePr>
          <p:cNvPr id="1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77969630"/>
              </p:ext>
            </p:extLst>
          </p:nvPr>
        </p:nvGraphicFramePr>
        <p:xfrm>
          <a:off x="3354661" y="3063810"/>
          <a:ext cx="152400" cy="317500"/>
        </p:xfrm>
        <a:graphic>
          <a:graphicData uri="http://schemas.openxmlformats.org/presentationml/2006/ole">
            <p:oleObj spid="_x0000_s1298" name="Equation" r:id="rId8" imgW="152400" imgH="304800" progId="Equation.DSMT4">
              <p:embed/>
            </p:oleObj>
          </a:graphicData>
        </a:graphic>
      </p:graphicFrame>
      <p:graphicFrame>
        <p:nvGraphicFramePr>
          <p:cNvPr id="1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35010669"/>
              </p:ext>
            </p:extLst>
          </p:nvPr>
        </p:nvGraphicFramePr>
        <p:xfrm>
          <a:off x="3091071" y="3070140"/>
          <a:ext cx="190500" cy="266700"/>
        </p:xfrm>
        <a:graphic>
          <a:graphicData uri="http://schemas.openxmlformats.org/presentationml/2006/ole">
            <p:oleObj spid="_x0000_s1299" name="Equation" r:id="rId9" imgW="190500" imgH="266700" progId="Equation.DSMT4">
              <p:embed/>
            </p:oleObj>
          </a:graphicData>
        </a:graphic>
      </p:graphicFrame>
      <p:cxnSp>
        <p:nvCxnSpPr>
          <p:cNvPr id="21" name="Straight Arrow Connector 20"/>
          <p:cNvCxnSpPr/>
          <p:nvPr/>
        </p:nvCxnSpPr>
        <p:spPr>
          <a:xfrm>
            <a:off x="1827910" y="6419582"/>
            <a:ext cx="5566816" cy="1187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633188" y="5761381"/>
            <a:ext cx="7375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of </a:t>
            </a:r>
            <a:r>
              <a:rPr lang="en-US" dirty="0" err="1" smtClean="0"/>
              <a:t>Tokamaks</a:t>
            </a:r>
            <a:r>
              <a:rPr lang="en-US" dirty="0" smtClean="0"/>
              <a:t> relies on </a:t>
            </a:r>
            <a:r>
              <a:rPr lang="en-US" dirty="0" smtClean="0">
                <a:solidFill>
                  <a:srgbClr val="FF0000"/>
                </a:solidFill>
              </a:rPr>
              <a:t>induction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smtClean="0"/>
              <a:t>            of PROTO-SPHERA relies on</a:t>
            </a:r>
          </a:p>
          <a:p>
            <a:r>
              <a:rPr lang="en-US" dirty="0" smtClean="0"/>
              <a:t>efficient but not forever…		</a:t>
            </a:r>
            <a:r>
              <a:rPr lang="en-US" dirty="0"/>
              <a:t> </a:t>
            </a:r>
            <a:r>
              <a:rPr lang="en-US" dirty="0" smtClean="0"/>
              <a:t> associated with </a:t>
            </a:r>
            <a:r>
              <a:rPr lang="en-US" dirty="0" smtClean="0">
                <a:solidFill>
                  <a:srgbClr val="DF2200"/>
                </a:solidFill>
              </a:rPr>
              <a:t>magnetic reconnections</a:t>
            </a:r>
          </a:p>
        </p:txBody>
      </p:sp>
      <p:graphicFrame>
        <p:nvGraphicFramePr>
          <p:cNvPr id="2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48543208"/>
              </p:ext>
            </p:extLst>
          </p:nvPr>
        </p:nvGraphicFramePr>
        <p:xfrm>
          <a:off x="1677352" y="5785806"/>
          <a:ext cx="190500" cy="266700"/>
        </p:xfrm>
        <a:graphic>
          <a:graphicData uri="http://schemas.openxmlformats.org/presentationml/2006/ole">
            <p:oleObj spid="_x0000_s1300" name="Equation" r:id="rId10" imgW="190500" imgH="266700" progId="Equation.DSMT4">
              <p:embed/>
            </p:oleObj>
          </a:graphicData>
        </a:graphic>
      </p:graphicFrame>
      <p:graphicFrame>
        <p:nvGraphicFramePr>
          <p:cNvPr id="2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11126661"/>
              </p:ext>
            </p:extLst>
          </p:nvPr>
        </p:nvGraphicFramePr>
        <p:xfrm>
          <a:off x="5317838" y="5785806"/>
          <a:ext cx="190500" cy="266700"/>
        </p:xfrm>
        <a:graphic>
          <a:graphicData uri="http://schemas.openxmlformats.org/presentationml/2006/ole">
            <p:oleObj spid="_x0000_s1301" name="Equation" r:id="rId11" imgW="190500" imgH="266700" progId="Equation.DSMT4">
              <p:embed/>
            </p:oleObj>
          </a:graphicData>
        </a:graphic>
      </p:graphicFrame>
      <p:graphicFrame>
        <p:nvGraphicFramePr>
          <p:cNvPr id="2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03913161"/>
              </p:ext>
            </p:extLst>
          </p:nvPr>
        </p:nvGraphicFramePr>
        <p:xfrm>
          <a:off x="8229517" y="5798125"/>
          <a:ext cx="495300" cy="266700"/>
        </p:xfrm>
        <a:graphic>
          <a:graphicData uri="http://schemas.openxmlformats.org/presentationml/2006/ole">
            <p:oleObj spid="_x0000_s1302" name="Equation" r:id="rId12" imgW="495300" imgH="266700" progId="Equation.DSMT4">
              <p:embed/>
            </p:oleObj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6913" y="14290"/>
            <a:ext cx="48689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SUSTAIN THE CONFINING CURRENT</a:t>
            </a:r>
          </a:p>
          <a:p>
            <a:r>
              <a:rPr lang="en-US" sz="2000" b="1" dirty="0" smtClean="0">
                <a:solidFill>
                  <a:srgbClr val="008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by DC voltage from anode to cathode</a:t>
            </a:r>
            <a:endParaRPr lang="en-US" sz="2000" b="1" dirty="0">
              <a:solidFill>
                <a:srgbClr val="008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956324" y="6464928"/>
            <a:ext cx="71040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HOW EFFICIENT THE SUSTAINMENT OF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</a:rPr>
              <a:t>TOROIDAL CURRENT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BY RECONNECTIONS?</a:t>
            </a:r>
          </a:p>
        </p:txBody>
      </p:sp>
      <p:pic>
        <p:nvPicPr>
          <p:cNvPr id="3" name="GiFTok.gif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1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04827" y="4097322"/>
            <a:ext cx="1414251" cy="2663879"/>
          </a:xfrm>
          <a:prstGeom prst="rect">
            <a:avLst/>
          </a:prstGeom>
        </p:spPr>
      </p:pic>
      <p:pic>
        <p:nvPicPr>
          <p:cNvPr id="4" name="GifPSTra-15.gif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1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867335" y="92314"/>
            <a:ext cx="1947749" cy="570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7090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35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4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9781" y="2142576"/>
            <a:ext cx="15748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44" y="2008572"/>
            <a:ext cx="2120900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22"/>
          <p:cNvSpPr txBox="1">
            <a:spLocks noChangeArrowheads="1"/>
          </p:cNvSpPr>
          <p:nvPr/>
        </p:nvSpPr>
        <p:spPr bwMode="auto">
          <a:xfrm>
            <a:off x="1991819" y="2389572"/>
            <a:ext cx="18709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u="none" dirty="0" smtClean="0">
                <a:latin typeface="Calibri"/>
                <a:cs typeface="Calibri"/>
              </a:rPr>
              <a:t>a hairy torus</a:t>
            </a:r>
          </a:p>
          <a:p>
            <a:r>
              <a:rPr lang="en-US" sz="2000" b="1" i="1" dirty="0" smtClean="0">
                <a:latin typeface="Calibri"/>
                <a:cs typeface="Calibri"/>
              </a:rPr>
              <a:t>can be combed</a:t>
            </a:r>
            <a:r>
              <a:rPr lang="en-US" sz="2000" b="1" i="1" u="none" dirty="0" smtClean="0">
                <a:latin typeface="Calibri"/>
                <a:cs typeface="Calibri"/>
              </a:rPr>
              <a:t> </a:t>
            </a:r>
            <a:endParaRPr lang="en-US" sz="2000" b="1" i="1" u="none" dirty="0"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4960" y="1340166"/>
            <a:ext cx="56927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cs typeface="Calibri"/>
              </a:rPr>
              <a:t>Due to filamentary nature of B field </a:t>
            </a:r>
          </a:p>
          <a:p>
            <a:r>
              <a:rPr lang="en-US" sz="2000" b="1" i="1" dirty="0">
                <a:cs typeface="Calibri"/>
              </a:rPr>
              <a:t>a </a:t>
            </a:r>
            <a:r>
              <a:rPr lang="en-US" sz="2000" b="1" i="1" dirty="0" smtClean="0">
                <a:cs typeface="Calibri"/>
              </a:rPr>
              <a:t>fundamental mathematical difference appears:</a:t>
            </a:r>
            <a:endParaRPr lang="en-US" sz="2000" b="1" i="1" dirty="0">
              <a:cs typeface="Calibr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9065" y="1168399"/>
            <a:ext cx="2824934" cy="5670565"/>
          </a:xfrm>
          <a:prstGeom prst="rect">
            <a:avLst/>
          </a:prstGeom>
        </p:spPr>
      </p:pic>
      <p:sp>
        <p:nvSpPr>
          <p:cNvPr id="11" name="TextBox 21"/>
          <p:cNvSpPr txBox="1">
            <a:spLocks noChangeArrowheads="1"/>
          </p:cNvSpPr>
          <p:nvPr/>
        </p:nvSpPr>
        <p:spPr bwMode="auto">
          <a:xfrm>
            <a:off x="4889428" y="2407963"/>
            <a:ext cx="179727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1" i="1" dirty="0" smtClean="0">
                <a:latin typeface="Calibri"/>
                <a:cs typeface="Calibri"/>
              </a:rPr>
              <a:t>a hairy s</a:t>
            </a:r>
            <a:r>
              <a:rPr lang="en-US" sz="2000" b="1" i="1" dirty="0" smtClean="0">
                <a:cs typeface="Calibri"/>
              </a:rPr>
              <a:t>phere </a:t>
            </a:r>
            <a:r>
              <a:rPr lang="en-US" sz="2000" b="1" i="1" u="none" dirty="0" smtClean="0">
                <a:latin typeface="Calibri"/>
                <a:cs typeface="Calibri"/>
              </a:rPr>
              <a:t>cannot!</a:t>
            </a:r>
            <a:endParaRPr lang="en-US" sz="2000" b="1" i="1" u="none" dirty="0"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3774" y="3370515"/>
            <a:ext cx="64404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/>
                <a:cs typeface="Calibri"/>
              </a:rPr>
              <a:t>From one of the “</a:t>
            </a:r>
            <a:r>
              <a:rPr lang="en-US" sz="2000" b="1" i="1" dirty="0" smtClean="0">
                <a:latin typeface="Calibri"/>
                <a:cs typeface="Calibri"/>
              </a:rPr>
              <a:t>tufts</a:t>
            </a:r>
            <a:r>
              <a:rPr lang="en-US" sz="2000" dirty="0" smtClean="0">
                <a:latin typeface="Calibri"/>
                <a:cs typeface="Calibri"/>
              </a:rPr>
              <a:t>”  of the sphere (…not combed)</a:t>
            </a:r>
          </a:p>
          <a:p>
            <a:r>
              <a:rPr lang="en-US" sz="2000" dirty="0" smtClean="0">
                <a:latin typeface="Calibri"/>
                <a:cs typeface="Calibri"/>
              </a:rPr>
              <a:t>very high velocity (</a:t>
            </a:r>
            <a:r>
              <a:rPr lang="en-US" sz="2000" dirty="0" smtClean="0">
                <a:latin typeface="Times"/>
                <a:cs typeface="Times"/>
              </a:rPr>
              <a:t>~ </a:t>
            </a:r>
            <a:r>
              <a:rPr lang="en-US" sz="2000" dirty="0" smtClean="0">
                <a:latin typeface="Calibri"/>
                <a:cs typeface="Calibri"/>
              </a:rPr>
              <a:t>MeV) charged fusion products emerge</a:t>
            </a:r>
          </a:p>
          <a:p>
            <a:endParaRPr lang="en-US" sz="800" dirty="0">
              <a:latin typeface="Calibri"/>
              <a:cs typeface="Calibri"/>
            </a:endParaRPr>
          </a:p>
          <a:p>
            <a:r>
              <a:rPr lang="en-US" sz="2000" b="1" dirty="0" smtClean="0">
                <a:solidFill>
                  <a:srgbClr val="2FB9D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cs typeface="Calibri"/>
              </a:rPr>
              <a:t>Possible future application as a Space Fusion Thruster…</a:t>
            </a:r>
            <a:endParaRPr lang="en-US" sz="2000" b="1" dirty="0">
              <a:solidFill>
                <a:srgbClr val="2FB9D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11008" y="512982"/>
            <a:ext cx="86309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abandon vacuum vessel </a:t>
            </a:r>
            <a:r>
              <a:rPr lang="en-US" sz="2400" dirty="0" err="1" smtClean="0"/>
              <a:t>toroidal</a:t>
            </a:r>
            <a:r>
              <a:rPr lang="en-US" sz="2400" dirty="0" smtClean="0"/>
              <a:t> geometry, move to cylindrical one</a:t>
            </a:r>
          </a:p>
          <a:p>
            <a:r>
              <a:rPr lang="en-US" sz="2400" b="1" dirty="0" smtClean="0">
                <a:solidFill>
                  <a:srgbClr val="2FB9D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… </a:t>
            </a:r>
            <a:r>
              <a:rPr lang="en-US" sz="2400" b="1" dirty="0" smtClean="0">
                <a:solidFill>
                  <a:srgbClr val="2FB9D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→ natural expulsion of charged fusion products (Space Thruster)</a:t>
            </a:r>
            <a:endParaRPr lang="en-US" sz="2400" b="1" dirty="0" smtClean="0">
              <a:solidFill>
                <a:srgbClr val="2FB9D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013" y="4499556"/>
            <a:ext cx="1609589" cy="2323810"/>
          </a:xfrm>
          <a:prstGeom prst="rect">
            <a:avLst/>
          </a:prstGeom>
        </p:spPr>
      </p:pic>
      <p:pic>
        <p:nvPicPr>
          <p:cNvPr id="16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0800000">
            <a:off x="1837508" y="4499556"/>
            <a:ext cx="3763700" cy="2098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1837508" y="6460503"/>
            <a:ext cx="5274138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2FB9D5"/>
                </a:solidFill>
              </a:rPr>
              <a:t>Nozzle observed in PROTO-SPHERA experiment (2015)</a:t>
            </a:r>
            <a:endParaRPr lang="en-US" dirty="0">
              <a:solidFill>
                <a:srgbClr val="2FB9D5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1008" y="41284"/>
            <a:ext cx="22290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2FB9D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Space </a:t>
            </a:r>
            <a:r>
              <a:rPr lang="en-US" sz="2400" b="1" dirty="0" smtClean="0">
                <a:solidFill>
                  <a:srgbClr val="2FB9D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Thruster?</a:t>
            </a:r>
            <a:endParaRPr lang="en-US" dirty="0">
              <a:solidFill>
                <a:srgbClr val="2FB9D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2667104" y="6435103"/>
            <a:ext cx="969677" cy="13787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5771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39515</TotalTime>
  <Words>3904</Words>
  <Application>Microsoft Macintosh PowerPoint</Application>
  <PresentationFormat>On-screen Show (4:3)</PresentationFormat>
  <Paragraphs>572</Paragraphs>
  <Slides>41</Slides>
  <Notes>1</Notes>
  <HiddenSlides>0</HiddenSlides>
  <MMClips>21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3" baseType="lpstr">
      <vt:lpstr>Office Theme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</vt:vector>
  </TitlesOfParts>
  <Company>ENEA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franco alladio</dc:creator>
  <cp:lastModifiedBy>Paolo Micozzi</cp:lastModifiedBy>
  <cp:revision>776</cp:revision>
  <cp:lastPrinted>2017-09-15T12:45:35Z</cp:lastPrinted>
  <dcterms:created xsi:type="dcterms:W3CDTF">2017-09-15T14:28:09Z</dcterms:created>
  <dcterms:modified xsi:type="dcterms:W3CDTF">2017-09-15T14:29:43Z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193099499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