
<file path=[Content_Types].xml><?xml version="1.0" encoding="utf-8"?>
<Types xmlns="http://schemas.openxmlformats.org/package/2006/content-types">
  <Default Extension="xml" ContentType="application/xml"/>
  <Default Extension="wmv" ContentType="video/unknown"/>
  <Default Extension="jpeg" ContentType="image/jpeg"/>
  <Default Extension="jpg" ContentType="image/jpeg"/>
  <Default Extension="emf" ContentType="image/x-emf"/>
  <Default Extension="tiff" ContentType="image/tiff"/>
  <Default Extension="rels" ContentType="application/vnd.openxmlformats-package.relationships+xml"/>
  <Default Extension="vml" ContentType="application/vnd.openxmlformats-officedocument.vmlDrawing"/>
  <Default Extension="gif" ContentType="video/unknown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embeddings/oleObject8.bin" ContentType="application/vnd.openxmlformats-officedocument.oleObject"/>
  <Override PartName="/ppt/embeddings/oleObject9.bin" ContentType="application/vnd.openxmlformats-officedocument.oleObject"/>
  <Override PartName="/ppt/embeddings/oleObject10.bin" ContentType="application/vnd.openxmlformats-officedocument.oleObject"/>
  <Override PartName="/ppt/embeddings/oleObject11.bin" ContentType="application/vnd.openxmlformats-officedocument.oleObject"/>
  <Override PartName="/ppt/embeddings/oleObject12.bin" ContentType="application/vnd.openxmlformats-officedocument.oleObject"/>
  <Override PartName="/ppt/embeddings/oleObject13.bin" ContentType="application/vnd.openxmlformats-officedocument.oleObject"/>
  <Override PartName="/ppt/embeddings/oleObject14.bin" ContentType="application/vnd.openxmlformats-officedocument.oleObject"/>
  <Override PartName="/ppt/embeddings/oleObject15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4"/>
  </p:notesMasterIdLst>
  <p:sldIdLst>
    <p:sldId id="256" r:id="rId2"/>
    <p:sldId id="438" r:id="rId3"/>
    <p:sldId id="389" r:id="rId4"/>
    <p:sldId id="462" r:id="rId5"/>
    <p:sldId id="464" r:id="rId6"/>
    <p:sldId id="465" r:id="rId7"/>
    <p:sldId id="466" r:id="rId8"/>
    <p:sldId id="454" r:id="rId9"/>
    <p:sldId id="455" r:id="rId10"/>
    <p:sldId id="452" r:id="rId11"/>
    <p:sldId id="411" r:id="rId12"/>
    <p:sldId id="463" r:id="rId13"/>
    <p:sldId id="440" r:id="rId14"/>
    <p:sldId id="448" r:id="rId15"/>
    <p:sldId id="431" r:id="rId16"/>
    <p:sldId id="424" r:id="rId17"/>
    <p:sldId id="450" r:id="rId18"/>
    <p:sldId id="416" r:id="rId19"/>
    <p:sldId id="426" r:id="rId20"/>
    <p:sldId id="436" r:id="rId21"/>
    <p:sldId id="417" r:id="rId22"/>
    <p:sldId id="458" r:id="rId23"/>
    <p:sldId id="457" r:id="rId24"/>
    <p:sldId id="447" r:id="rId25"/>
    <p:sldId id="461" r:id="rId26"/>
    <p:sldId id="444" r:id="rId27"/>
    <p:sldId id="446" r:id="rId28"/>
    <p:sldId id="445" r:id="rId29"/>
    <p:sldId id="418" r:id="rId30"/>
    <p:sldId id="419" r:id="rId31"/>
    <p:sldId id="449" r:id="rId32"/>
    <p:sldId id="420" r:id="rId3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31859C"/>
    <a:srgbClr val="FFD700"/>
    <a:srgbClr val="FFE200"/>
    <a:srgbClr val="FFD631"/>
    <a:srgbClr val="F1DD0D"/>
    <a:srgbClr val="FFFF00"/>
    <a:srgbClr val="D93309"/>
    <a:srgbClr val="632523"/>
    <a:srgbClr val="2FB9D5"/>
    <a:srgbClr val="2A70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12" autoAdjust="0"/>
    <p:restoredTop sz="89104" autoAdjust="0"/>
  </p:normalViewPr>
  <p:slideViewPr>
    <p:cSldViewPr snapToGrid="0" snapToObjects="1">
      <p:cViewPr varScale="1">
        <p:scale>
          <a:sx n="102" d="100"/>
          <a:sy n="102" d="100"/>
        </p:scale>
        <p:origin x="-18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37" d="100"/>
        <a:sy n="137" d="100"/>
      </p:scale>
      <p:origin x="0" y="361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notesMaster" Target="notesMasters/notesMaster1.xml"/><Relationship Id="rId35" Type="http://schemas.openxmlformats.org/officeDocument/2006/relationships/printerSettings" Target="printerSettings/printerSettings1.bin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viewProps" Target="viewProps.xml"/><Relationship Id="rId38" Type="http://schemas.openxmlformats.org/officeDocument/2006/relationships/theme" Target="theme/theme1.xml"/><Relationship Id="rId39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4" Type="http://schemas.openxmlformats.org/officeDocument/2006/relationships/image" Target="../media/image11.emf"/><Relationship Id="rId1" Type="http://schemas.openxmlformats.org/officeDocument/2006/relationships/image" Target="../media/image8.emf"/><Relationship Id="rId2" Type="http://schemas.openxmlformats.org/officeDocument/2006/relationships/image" Target="../media/image9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4" Type="http://schemas.openxmlformats.org/officeDocument/2006/relationships/image" Target="../media/image42.emf"/><Relationship Id="rId5" Type="http://schemas.openxmlformats.org/officeDocument/2006/relationships/image" Target="../media/image43.emf"/><Relationship Id="rId6" Type="http://schemas.openxmlformats.org/officeDocument/2006/relationships/image" Target="../media/image44.emf"/><Relationship Id="rId1" Type="http://schemas.openxmlformats.org/officeDocument/2006/relationships/image" Target="../media/image39.emf"/><Relationship Id="rId2" Type="http://schemas.openxmlformats.org/officeDocument/2006/relationships/image" Target="../media/image40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emf"/><Relationship Id="rId2" Type="http://schemas.openxmlformats.org/officeDocument/2006/relationships/image" Target="../media/image48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4F73F8-06B0-ED48-898C-F14301778C77}" type="datetimeFigureOut">
              <a:rPr lang="en-US" smtClean="0"/>
              <a:t>01/06/18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1B7A40-0793-6642-B2A3-86C60070D8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6439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3774C-C20C-0444-9651-4583EDCA7350}" type="datetimeFigureOut">
              <a:rPr lang="en-US" smtClean="0"/>
              <a:t>01/06/18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C3284-838D-2843-A308-D5CFBB6C6F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983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3774C-C20C-0444-9651-4583EDCA7350}" type="datetimeFigureOut">
              <a:rPr lang="en-US" smtClean="0"/>
              <a:t>01/06/18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C3284-838D-2843-A308-D5CFBB6C6F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8919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3774C-C20C-0444-9651-4583EDCA7350}" type="datetimeFigureOut">
              <a:rPr lang="en-US" smtClean="0"/>
              <a:t>01/06/18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C3284-838D-2843-A308-D5CFBB6C6F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432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3774C-C20C-0444-9651-4583EDCA7350}" type="datetimeFigureOut">
              <a:rPr lang="en-US" smtClean="0"/>
              <a:t>01/06/18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C3284-838D-2843-A308-D5CFBB6C6F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934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3774C-C20C-0444-9651-4583EDCA7350}" type="datetimeFigureOut">
              <a:rPr lang="en-US" smtClean="0"/>
              <a:t>01/06/18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C3284-838D-2843-A308-D5CFBB6C6F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527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3774C-C20C-0444-9651-4583EDCA7350}" type="datetimeFigureOut">
              <a:rPr lang="en-US" smtClean="0"/>
              <a:t>01/06/18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C3284-838D-2843-A308-D5CFBB6C6F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026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3774C-C20C-0444-9651-4583EDCA7350}" type="datetimeFigureOut">
              <a:rPr lang="en-US" smtClean="0"/>
              <a:t>01/06/18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C3284-838D-2843-A308-D5CFBB6C6F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318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3774C-C20C-0444-9651-4583EDCA7350}" type="datetimeFigureOut">
              <a:rPr lang="en-US" smtClean="0"/>
              <a:t>01/06/18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C3284-838D-2843-A308-D5CFBB6C6F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027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3774C-C20C-0444-9651-4583EDCA7350}" type="datetimeFigureOut">
              <a:rPr lang="en-US" smtClean="0"/>
              <a:t>01/06/18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C3284-838D-2843-A308-D5CFBB6C6F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844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3774C-C20C-0444-9651-4583EDCA7350}" type="datetimeFigureOut">
              <a:rPr lang="en-US" smtClean="0"/>
              <a:t>01/06/18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C3284-838D-2843-A308-D5CFBB6C6F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0938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3774C-C20C-0444-9651-4583EDCA7350}" type="datetimeFigureOut">
              <a:rPr lang="en-US" smtClean="0"/>
              <a:t>01/06/18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C3284-838D-2843-A308-D5CFBB6C6F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502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C3774C-C20C-0444-9651-4583EDCA7350}" type="datetimeFigureOut">
              <a:rPr lang="en-US" smtClean="0"/>
              <a:t>01/06/18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1C3284-838D-2843-A308-D5CFBB6C6F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89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image" Target="../media/image1.jpeg"/><Relationship Id="rId5" Type="http://schemas.openxmlformats.org/officeDocument/2006/relationships/image" Target="../media/image2.png"/><Relationship Id="rId6" Type="http://schemas.openxmlformats.org/officeDocument/2006/relationships/image" Target="../media/image3.jpg"/><Relationship Id="rId7" Type="http://schemas.openxmlformats.org/officeDocument/2006/relationships/image" Target="../media/image4.png"/><Relationship Id="rId8" Type="http://schemas.openxmlformats.org/officeDocument/2006/relationships/image" Target="../media/image5.jpeg"/><Relationship Id="rId9" Type="http://schemas.openxmlformats.org/officeDocument/2006/relationships/image" Target="../media/image6.png"/><Relationship Id="rId1" Type="http://schemas.microsoft.com/office/2007/relationships/media" Target="../media/media1.wmv"/><Relationship Id="rId2" Type="http://schemas.openxmlformats.org/officeDocument/2006/relationships/video" Target="../media/media1.wm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37.jpeg"/><Relationship Id="rId5" Type="http://schemas.openxmlformats.org/officeDocument/2006/relationships/image" Target="../media/image38.jpeg"/><Relationship Id="rId1" Type="http://schemas.microsoft.com/office/2007/relationships/media" Target="../media/media5.gif"/><Relationship Id="rId2" Type="http://schemas.openxmlformats.org/officeDocument/2006/relationships/video" Target="../media/media5.gif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39.emf"/><Relationship Id="rId20" Type="http://schemas.openxmlformats.org/officeDocument/2006/relationships/image" Target="../media/image44.emf"/><Relationship Id="rId21" Type="http://schemas.openxmlformats.org/officeDocument/2006/relationships/image" Target="../media/image37.jpeg"/><Relationship Id="rId22" Type="http://schemas.openxmlformats.org/officeDocument/2006/relationships/image" Target="../media/image46.jpeg"/><Relationship Id="rId10" Type="http://schemas.openxmlformats.org/officeDocument/2006/relationships/oleObject" Target="../embeddings/oleObject7.bin"/><Relationship Id="rId11" Type="http://schemas.openxmlformats.org/officeDocument/2006/relationships/image" Target="../media/image40.emf"/><Relationship Id="rId12" Type="http://schemas.openxmlformats.org/officeDocument/2006/relationships/oleObject" Target="../embeddings/oleObject8.bin"/><Relationship Id="rId13" Type="http://schemas.openxmlformats.org/officeDocument/2006/relationships/image" Target="../media/image41.emf"/><Relationship Id="rId14" Type="http://schemas.openxmlformats.org/officeDocument/2006/relationships/oleObject" Target="../embeddings/oleObject9.bin"/><Relationship Id="rId15" Type="http://schemas.openxmlformats.org/officeDocument/2006/relationships/image" Target="../media/image42.emf"/><Relationship Id="rId16" Type="http://schemas.openxmlformats.org/officeDocument/2006/relationships/oleObject" Target="../embeddings/oleObject10.bin"/><Relationship Id="rId17" Type="http://schemas.openxmlformats.org/officeDocument/2006/relationships/image" Target="../media/image43.emf"/><Relationship Id="rId18" Type="http://schemas.openxmlformats.org/officeDocument/2006/relationships/oleObject" Target="../embeddings/oleObject11.bin"/><Relationship Id="rId19" Type="http://schemas.openxmlformats.org/officeDocument/2006/relationships/oleObject" Target="../embeddings/oleObject12.bin"/><Relationship Id="rId1" Type="http://schemas.openxmlformats.org/officeDocument/2006/relationships/vmlDrawing" Target="../drawings/vmlDrawing3.vml"/><Relationship Id="rId2" Type="http://schemas.microsoft.com/office/2007/relationships/media" Target="../media/media5.gif"/><Relationship Id="rId3" Type="http://schemas.openxmlformats.org/officeDocument/2006/relationships/video" Target="../media/media5.gif"/><Relationship Id="rId4" Type="http://schemas.microsoft.com/office/2007/relationships/media" Target="../media/media6.gif"/><Relationship Id="rId5" Type="http://schemas.openxmlformats.org/officeDocument/2006/relationships/video" Target="../media/media6.gif"/><Relationship Id="rId6" Type="http://schemas.openxmlformats.org/officeDocument/2006/relationships/slideLayout" Target="../slideLayouts/slideLayout2.xml"/><Relationship Id="rId7" Type="http://schemas.openxmlformats.org/officeDocument/2006/relationships/image" Target="../media/image45.jpeg"/><Relationship Id="rId8" Type="http://schemas.openxmlformats.org/officeDocument/2006/relationships/oleObject" Target="../embeddings/oleObject6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4" Type="http://schemas.openxmlformats.org/officeDocument/2006/relationships/image" Target="../media/image50.jpeg"/><Relationship Id="rId5" Type="http://schemas.openxmlformats.org/officeDocument/2006/relationships/image" Target="../media/image51.jpeg"/><Relationship Id="rId6" Type="http://schemas.openxmlformats.org/officeDocument/2006/relationships/image" Target="../media/image52.jpeg"/><Relationship Id="rId7" Type="http://schemas.openxmlformats.org/officeDocument/2006/relationships/image" Target="../media/image53.jpeg"/><Relationship Id="rId8" Type="http://schemas.openxmlformats.org/officeDocument/2006/relationships/oleObject" Target="../embeddings/oleObject13.bin"/><Relationship Id="rId9" Type="http://schemas.openxmlformats.org/officeDocument/2006/relationships/image" Target="../media/image47.emf"/><Relationship Id="rId10" Type="http://schemas.openxmlformats.org/officeDocument/2006/relationships/oleObject" Target="../embeddings/oleObject14.bin"/><Relationship Id="rId11" Type="http://schemas.openxmlformats.org/officeDocument/2006/relationships/image" Target="../media/image48.emf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4" Type="http://schemas.openxmlformats.org/officeDocument/2006/relationships/image" Target="../media/image56.jpg"/><Relationship Id="rId5" Type="http://schemas.openxmlformats.org/officeDocument/2006/relationships/image" Target="../media/image19.jpg"/><Relationship Id="rId6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4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8.jp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media" Target="../media/media8.gif"/><Relationship Id="rId4" Type="http://schemas.openxmlformats.org/officeDocument/2006/relationships/video" Target="../media/media8.gif"/><Relationship Id="rId5" Type="http://schemas.openxmlformats.org/officeDocument/2006/relationships/slideLayout" Target="../slideLayouts/slideLayout2.xml"/><Relationship Id="rId6" Type="http://schemas.openxmlformats.org/officeDocument/2006/relationships/image" Target="../media/image61.jpeg"/><Relationship Id="rId7" Type="http://schemas.openxmlformats.org/officeDocument/2006/relationships/image" Target="../media/image62.jpeg"/><Relationship Id="rId8" Type="http://schemas.openxmlformats.org/officeDocument/2006/relationships/image" Target="../media/image63.jpeg"/><Relationship Id="rId1" Type="http://schemas.microsoft.com/office/2007/relationships/media" Target="../media/media7.gif"/><Relationship Id="rId2" Type="http://schemas.openxmlformats.org/officeDocument/2006/relationships/video" Target="../media/media7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g"/><Relationship Id="rId4" Type="http://schemas.openxmlformats.org/officeDocument/2006/relationships/image" Target="../media/image66.jpg"/><Relationship Id="rId5" Type="http://schemas.openxmlformats.org/officeDocument/2006/relationships/oleObject" Target="../embeddings/oleObject15.bin"/><Relationship Id="rId6" Type="http://schemas.openxmlformats.org/officeDocument/2006/relationships/image" Target="../media/image64.emf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67.jpeg"/><Relationship Id="rId5" Type="http://schemas.openxmlformats.org/officeDocument/2006/relationships/image" Target="../media/image68.jpeg"/><Relationship Id="rId6" Type="http://schemas.openxmlformats.org/officeDocument/2006/relationships/image" Target="../media/image69.jpg"/><Relationship Id="rId7" Type="http://schemas.openxmlformats.org/officeDocument/2006/relationships/image" Target="../media/image70.png"/><Relationship Id="rId1" Type="http://schemas.microsoft.com/office/2007/relationships/media" Target="../media/media9.wmv"/><Relationship Id="rId2" Type="http://schemas.openxmlformats.org/officeDocument/2006/relationships/video" Target="../media/media9.wmv"/></Relationships>
</file>

<file path=ppt/slides/_rels/slide18.xml.rels><?xml version="1.0" encoding="UTF-8" standalone="yes"?>
<Relationships xmlns="http://schemas.openxmlformats.org/package/2006/relationships"><Relationship Id="rId11" Type="http://schemas.openxmlformats.org/officeDocument/2006/relationships/image" Target="../media/image74.jpeg"/><Relationship Id="rId12" Type="http://schemas.openxmlformats.org/officeDocument/2006/relationships/image" Target="../media/image75.png"/><Relationship Id="rId1" Type="http://schemas.microsoft.com/office/2007/relationships/media" Target="../media/media10.wmv"/><Relationship Id="rId2" Type="http://schemas.openxmlformats.org/officeDocument/2006/relationships/video" Target="../media/media10.wmv"/><Relationship Id="rId3" Type="http://schemas.microsoft.com/office/2007/relationships/media" Target="../media/media11.wmv"/><Relationship Id="rId4" Type="http://schemas.openxmlformats.org/officeDocument/2006/relationships/video" Target="../media/media11.wmv"/><Relationship Id="rId5" Type="http://schemas.microsoft.com/office/2007/relationships/media" Target="../media/media12.wmv"/><Relationship Id="rId6" Type="http://schemas.openxmlformats.org/officeDocument/2006/relationships/video" Target="../media/media12.wmv"/><Relationship Id="rId7" Type="http://schemas.openxmlformats.org/officeDocument/2006/relationships/slideLayout" Target="../slideLayouts/slideLayout2.xml"/><Relationship Id="rId8" Type="http://schemas.openxmlformats.org/officeDocument/2006/relationships/image" Target="../media/image71.jpeg"/><Relationship Id="rId9" Type="http://schemas.openxmlformats.org/officeDocument/2006/relationships/image" Target="../media/image72.jpeg"/><Relationship Id="rId10" Type="http://schemas.openxmlformats.org/officeDocument/2006/relationships/image" Target="../media/image7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76.png"/><Relationship Id="rId1" Type="http://schemas.microsoft.com/office/2007/relationships/media" Target="../media/media13.wmv"/><Relationship Id="rId2" Type="http://schemas.openxmlformats.org/officeDocument/2006/relationships/video" Target="../media/media13.wm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7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77.jpeg"/><Relationship Id="rId5" Type="http://schemas.openxmlformats.org/officeDocument/2006/relationships/image" Target="../media/image78.jpeg"/><Relationship Id="rId1" Type="http://schemas.microsoft.com/office/2007/relationships/media" Target="../media/media14.wmv"/><Relationship Id="rId2" Type="http://schemas.openxmlformats.org/officeDocument/2006/relationships/video" Target="../media/media14.wmv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media" Target="../media/media16.wmv"/><Relationship Id="rId4" Type="http://schemas.openxmlformats.org/officeDocument/2006/relationships/video" Target="../media/media16.wmv"/><Relationship Id="rId5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7" Type="http://schemas.openxmlformats.org/officeDocument/2006/relationships/image" Target="../media/image80.jpeg"/><Relationship Id="rId8" Type="http://schemas.openxmlformats.org/officeDocument/2006/relationships/image" Target="../media/image2.png"/><Relationship Id="rId1" Type="http://schemas.microsoft.com/office/2007/relationships/media" Target="../media/media15.wmv"/><Relationship Id="rId2" Type="http://schemas.openxmlformats.org/officeDocument/2006/relationships/video" Target="../media/media15.wmv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media" Target="../media/media18.wmv"/><Relationship Id="rId4" Type="http://schemas.openxmlformats.org/officeDocument/2006/relationships/video" Target="../media/media18.wmv"/><Relationship Id="rId5" Type="http://schemas.openxmlformats.org/officeDocument/2006/relationships/slideLayout" Target="../slideLayouts/slideLayout2.xml"/><Relationship Id="rId6" Type="http://schemas.openxmlformats.org/officeDocument/2006/relationships/image" Target="../media/image81.jpeg"/><Relationship Id="rId7" Type="http://schemas.openxmlformats.org/officeDocument/2006/relationships/image" Target="../media/image82.png"/><Relationship Id="rId1" Type="http://schemas.microsoft.com/office/2007/relationships/media" Target="../media/media17.wmv"/><Relationship Id="rId2" Type="http://schemas.openxmlformats.org/officeDocument/2006/relationships/video" Target="../media/media17.wmv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media" Target="../media/media20.wmv"/><Relationship Id="rId4" Type="http://schemas.openxmlformats.org/officeDocument/2006/relationships/video" Target="../media/media20.wmv"/><Relationship Id="rId5" Type="http://schemas.openxmlformats.org/officeDocument/2006/relationships/slideLayout" Target="../slideLayouts/slideLayout2.xml"/><Relationship Id="rId6" Type="http://schemas.openxmlformats.org/officeDocument/2006/relationships/image" Target="../media/image83.png"/><Relationship Id="rId7" Type="http://schemas.openxmlformats.org/officeDocument/2006/relationships/image" Target="../media/image84.png"/><Relationship Id="rId1" Type="http://schemas.microsoft.com/office/2007/relationships/media" Target="../media/media19.wmv"/><Relationship Id="rId2" Type="http://schemas.openxmlformats.org/officeDocument/2006/relationships/video" Target="../media/media19.wmv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media" Target="../media/media22.wmv"/><Relationship Id="rId4" Type="http://schemas.openxmlformats.org/officeDocument/2006/relationships/video" Target="../media/media22.wmv"/><Relationship Id="rId5" Type="http://schemas.openxmlformats.org/officeDocument/2006/relationships/slideLayout" Target="../slideLayouts/slideLayout2.xml"/><Relationship Id="rId6" Type="http://schemas.openxmlformats.org/officeDocument/2006/relationships/image" Target="../media/image85.jpeg"/><Relationship Id="rId7" Type="http://schemas.openxmlformats.org/officeDocument/2006/relationships/image" Target="../media/image86.png"/><Relationship Id="rId1" Type="http://schemas.microsoft.com/office/2007/relationships/media" Target="../media/media21.wmv"/><Relationship Id="rId2" Type="http://schemas.openxmlformats.org/officeDocument/2006/relationships/video" Target="../media/media21.wmv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media" Target="../media/media24.wmv"/><Relationship Id="rId4" Type="http://schemas.openxmlformats.org/officeDocument/2006/relationships/video" Target="../media/media24.wmv"/><Relationship Id="rId5" Type="http://schemas.openxmlformats.org/officeDocument/2006/relationships/slideLayout" Target="../slideLayouts/slideLayout2.xml"/><Relationship Id="rId6" Type="http://schemas.openxmlformats.org/officeDocument/2006/relationships/image" Target="../media/image87.png"/><Relationship Id="rId7" Type="http://schemas.openxmlformats.org/officeDocument/2006/relationships/image" Target="../media/image88.png"/><Relationship Id="rId1" Type="http://schemas.microsoft.com/office/2007/relationships/media" Target="../media/media23.wmv"/><Relationship Id="rId2" Type="http://schemas.openxmlformats.org/officeDocument/2006/relationships/video" Target="../media/media23.wm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g"/><Relationship Id="rId4" Type="http://schemas.openxmlformats.org/officeDocument/2006/relationships/image" Target="../media/image91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9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g"/><Relationship Id="rId4" Type="http://schemas.openxmlformats.org/officeDocument/2006/relationships/image" Target="../media/image94.jpg"/><Relationship Id="rId5" Type="http://schemas.openxmlformats.org/officeDocument/2006/relationships/image" Target="../media/image23.jpeg"/><Relationship Id="rId6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2.jp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5.jpeg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media" Target="../media/media26.wmv"/><Relationship Id="rId4" Type="http://schemas.openxmlformats.org/officeDocument/2006/relationships/video" Target="../media/media26.wmv"/><Relationship Id="rId5" Type="http://schemas.microsoft.com/office/2007/relationships/media" Target="../media/media27.wmv"/><Relationship Id="rId6" Type="http://schemas.openxmlformats.org/officeDocument/2006/relationships/video" Target="../media/media27.wmv"/><Relationship Id="rId7" Type="http://schemas.openxmlformats.org/officeDocument/2006/relationships/slideLayout" Target="../slideLayouts/slideLayout2.xml"/><Relationship Id="rId8" Type="http://schemas.openxmlformats.org/officeDocument/2006/relationships/image" Target="../media/image96.jpeg"/><Relationship Id="rId9" Type="http://schemas.openxmlformats.org/officeDocument/2006/relationships/image" Target="../media/image97.jpeg"/><Relationship Id="rId10" Type="http://schemas.openxmlformats.org/officeDocument/2006/relationships/image" Target="../media/image98.jpeg"/><Relationship Id="rId11" Type="http://schemas.openxmlformats.org/officeDocument/2006/relationships/image" Target="../media/image99.jpeg"/><Relationship Id="rId1" Type="http://schemas.microsoft.com/office/2007/relationships/media" Target="../media/media25.wmv"/><Relationship Id="rId2" Type="http://schemas.openxmlformats.org/officeDocument/2006/relationships/video" Target="../media/media25.wmv"/></Relationships>
</file>

<file path=ppt/slides/_rels/slide3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5.bin"/><Relationship Id="rId12" Type="http://schemas.openxmlformats.org/officeDocument/2006/relationships/image" Target="../media/image11.emf"/><Relationship Id="rId13" Type="http://schemas.openxmlformats.org/officeDocument/2006/relationships/image" Target="../media/image14.jpeg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12.jpeg"/><Relationship Id="rId4" Type="http://schemas.openxmlformats.org/officeDocument/2006/relationships/oleObject" Target="../embeddings/oleObject2.bin"/><Relationship Id="rId5" Type="http://schemas.openxmlformats.org/officeDocument/2006/relationships/image" Target="../media/image8.emf"/><Relationship Id="rId6" Type="http://schemas.openxmlformats.org/officeDocument/2006/relationships/image" Target="../media/image13.jpeg"/><Relationship Id="rId7" Type="http://schemas.openxmlformats.org/officeDocument/2006/relationships/oleObject" Target="../embeddings/oleObject3.bin"/><Relationship Id="rId8" Type="http://schemas.openxmlformats.org/officeDocument/2006/relationships/image" Target="../media/image9.emf"/><Relationship Id="rId9" Type="http://schemas.openxmlformats.org/officeDocument/2006/relationships/oleObject" Target="../embeddings/oleObject4.bin"/><Relationship Id="rId10" Type="http://schemas.openxmlformats.org/officeDocument/2006/relationships/image" Target="../media/image10.emf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Relationship Id="rId3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20" Type="http://schemas.openxmlformats.org/officeDocument/2006/relationships/image" Target="../media/image118.jpeg"/><Relationship Id="rId21" Type="http://schemas.openxmlformats.org/officeDocument/2006/relationships/image" Target="../media/image119.jpeg"/><Relationship Id="rId22" Type="http://schemas.openxmlformats.org/officeDocument/2006/relationships/image" Target="../media/image120.tiff"/><Relationship Id="rId23" Type="http://schemas.openxmlformats.org/officeDocument/2006/relationships/image" Target="../media/image121.jpeg"/><Relationship Id="rId24" Type="http://schemas.openxmlformats.org/officeDocument/2006/relationships/image" Target="../media/image122.jpeg"/><Relationship Id="rId25" Type="http://schemas.openxmlformats.org/officeDocument/2006/relationships/image" Target="../media/image123.jpeg"/><Relationship Id="rId26" Type="http://schemas.openxmlformats.org/officeDocument/2006/relationships/image" Target="../media/image124.jpeg"/><Relationship Id="rId27" Type="http://schemas.openxmlformats.org/officeDocument/2006/relationships/image" Target="../media/image125.jpeg"/><Relationship Id="rId28" Type="http://schemas.openxmlformats.org/officeDocument/2006/relationships/image" Target="../media/image126.jpeg"/><Relationship Id="rId29" Type="http://schemas.openxmlformats.org/officeDocument/2006/relationships/image" Target="../media/image127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0.jpeg"/><Relationship Id="rId3" Type="http://schemas.openxmlformats.org/officeDocument/2006/relationships/image" Target="../media/image101.jpeg"/><Relationship Id="rId4" Type="http://schemas.openxmlformats.org/officeDocument/2006/relationships/image" Target="../media/image102.jpeg"/><Relationship Id="rId5" Type="http://schemas.openxmlformats.org/officeDocument/2006/relationships/image" Target="../media/image103.jpeg"/><Relationship Id="rId30" Type="http://schemas.openxmlformats.org/officeDocument/2006/relationships/image" Target="../media/image128.jpeg"/><Relationship Id="rId31" Type="http://schemas.openxmlformats.org/officeDocument/2006/relationships/image" Target="../media/image129.jpeg"/><Relationship Id="rId32" Type="http://schemas.openxmlformats.org/officeDocument/2006/relationships/image" Target="../media/image130.jpeg"/><Relationship Id="rId9" Type="http://schemas.openxmlformats.org/officeDocument/2006/relationships/image" Target="../media/image107.jpeg"/><Relationship Id="rId6" Type="http://schemas.openxmlformats.org/officeDocument/2006/relationships/image" Target="../media/image104.jpeg"/><Relationship Id="rId7" Type="http://schemas.openxmlformats.org/officeDocument/2006/relationships/image" Target="../media/image105.jpeg"/><Relationship Id="rId8" Type="http://schemas.openxmlformats.org/officeDocument/2006/relationships/image" Target="../media/image106.jpeg"/><Relationship Id="rId33" Type="http://schemas.openxmlformats.org/officeDocument/2006/relationships/image" Target="../media/image131.jpeg"/><Relationship Id="rId34" Type="http://schemas.openxmlformats.org/officeDocument/2006/relationships/image" Target="../media/image132.jpeg"/><Relationship Id="rId35" Type="http://schemas.openxmlformats.org/officeDocument/2006/relationships/image" Target="../media/image133.jpeg"/><Relationship Id="rId36" Type="http://schemas.openxmlformats.org/officeDocument/2006/relationships/image" Target="../media/image134.jpeg"/><Relationship Id="rId10" Type="http://schemas.openxmlformats.org/officeDocument/2006/relationships/image" Target="../media/image108.jpeg"/><Relationship Id="rId11" Type="http://schemas.openxmlformats.org/officeDocument/2006/relationships/image" Target="../media/image109.jpeg"/><Relationship Id="rId12" Type="http://schemas.openxmlformats.org/officeDocument/2006/relationships/image" Target="../media/image110.jpeg"/><Relationship Id="rId13" Type="http://schemas.openxmlformats.org/officeDocument/2006/relationships/image" Target="../media/image111.jpeg"/><Relationship Id="rId14" Type="http://schemas.openxmlformats.org/officeDocument/2006/relationships/image" Target="../media/image112.jpeg"/><Relationship Id="rId15" Type="http://schemas.openxmlformats.org/officeDocument/2006/relationships/image" Target="../media/image113.jpeg"/><Relationship Id="rId16" Type="http://schemas.openxmlformats.org/officeDocument/2006/relationships/image" Target="../media/image114.jpeg"/><Relationship Id="rId17" Type="http://schemas.openxmlformats.org/officeDocument/2006/relationships/image" Target="../media/image115.jpeg"/><Relationship Id="rId18" Type="http://schemas.openxmlformats.org/officeDocument/2006/relationships/image" Target="../media/image116.jpeg"/><Relationship Id="rId19" Type="http://schemas.openxmlformats.org/officeDocument/2006/relationships/image" Target="../media/image117.jpeg"/><Relationship Id="rId37" Type="http://schemas.openxmlformats.org/officeDocument/2006/relationships/image" Target="../media/image135.jpeg"/><Relationship Id="rId38" Type="http://schemas.openxmlformats.org/officeDocument/2006/relationships/image" Target="../media/image136.jpeg"/><Relationship Id="rId39" Type="http://schemas.openxmlformats.org/officeDocument/2006/relationships/image" Target="../media/image137.jpeg"/><Relationship Id="rId40" Type="http://schemas.openxmlformats.org/officeDocument/2006/relationships/image" Target="../media/image138.jpeg"/><Relationship Id="rId41" Type="http://schemas.openxmlformats.org/officeDocument/2006/relationships/image" Target="../media/image139.jpeg"/><Relationship Id="rId42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4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g"/><Relationship Id="rId3" Type="http://schemas.openxmlformats.org/officeDocument/2006/relationships/image" Target="../media/image1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20.jpeg"/><Relationship Id="rId5" Type="http://schemas.openxmlformats.org/officeDocument/2006/relationships/image" Target="../media/image21.png"/><Relationship Id="rId6" Type="http://schemas.openxmlformats.org/officeDocument/2006/relationships/image" Target="../media/image22.jpeg"/><Relationship Id="rId7" Type="http://schemas.openxmlformats.org/officeDocument/2006/relationships/image" Target="../media/image23.jpeg"/><Relationship Id="rId8" Type="http://schemas.openxmlformats.org/officeDocument/2006/relationships/image" Target="../media/image24.jpeg"/><Relationship Id="rId1" Type="http://schemas.microsoft.com/office/2007/relationships/media" Target="../media/media2.wmv"/><Relationship Id="rId2" Type="http://schemas.openxmlformats.org/officeDocument/2006/relationships/video" Target="../media/media2.wm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4" Type="http://schemas.openxmlformats.org/officeDocument/2006/relationships/image" Target="../media/image27.jpeg"/><Relationship Id="rId5" Type="http://schemas.openxmlformats.org/officeDocument/2006/relationships/image" Target="../media/image28.jpeg"/><Relationship Id="rId6" Type="http://schemas.openxmlformats.org/officeDocument/2006/relationships/image" Target="../media/image29.jpeg"/><Relationship Id="rId7" Type="http://schemas.openxmlformats.org/officeDocument/2006/relationships/image" Target="../media/image30.jpeg"/><Relationship Id="rId8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4.wmv"/><Relationship Id="rId4" Type="http://schemas.openxmlformats.org/officeDocument/2006/relationships/video" Target="../media/media4.wmv"/><Relationship Id="rId5" Type="http://schemas.openxmlformats.org/officeDocument/2006/relationships/slideLayout" Target="../slideLayouts/slideLayout2.xml"/><Relationship Id="rId6" Type="http://schemas.openxmlformats.org/officeDocument/2006/relationships/image" Target="../media/image32.jpg"/><Relationship Id="rId7" Type="http://schemas.openxmlformats.org/officeDocument/2006/relationships/image" Target="../media/image33.jpeg"/><Relationship Id="rId8" Type="http://schemas.openxmlformats.org/officeDocument/2006/relationships/image" Target="../media/image34.jpeg"/><Relationship Id="rId9" Type="http://schemas.openxmlformats.org/officeDocument/2006/relationships/image" Target="../media/image35.jpeg"/><Relationship Id="rId1" Type="http://schemas.microsoft.com/office/2007/relationships/media" Target="../media/media3.wmv"/><Relationship Id="rId2" Type="http://schemas.openxmlformats.org/officeDocument/2006/relationships/video" Target="../media/media3.wmv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51812" y="40852"/>
            <a:ext cx="6677404" cy="16927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i="1" dirty="0" smtClean="0"/>
              <a:t>Plasma </a:t>
            </a:r>
            <a:r>
              <a:rPr lang="en-US" sz="2800" b="1" i="1" dirty="0"/>
              <a:t>Torus ejection from </a:t>
            </a:r>
            <a:endParaRPr lang="en-US" sz="2800" b="1" i="1" dirty="0" smtClean="0"/>
          </a:p>
          <a:p>
            <a:pPr algn="ctr"/>
            <a:r>
              <a:rPr lang="en-US" sz="2800" b="1" i="1" dirty="0" smtClean="0"/>
              <a:t>the </a:t>
            </a:r>
            <a:r>
              <a:rPr lang="en-US" sz="2800" b="1" i="1" dirty="0"/>
              <a:t>PROTO-SPHERA </a:t>
            </a:r>
            <a:r>
              <a:rPr lang="en-US" sz="2800" b="1" i="1" dirty="0" err="1"/>
              <a:t>Centerpost</a:t>
            </a:r>
            <a:r>
              <a:rPr lang="en-US" sz="2800" b="1" i="1" dirty="0"/>
              <a:t> Plasma</a:t>
            </a:r>
            <a:r>
              <a:rPr lang="en-US" sz="2800" dirty="0"/>
              <a:t> </a:t>
            </a:r>
            <a:endParaRPr lang="en-US" sz="2800" dirty="0" smtClean="0"/>
          </a:p>
          <a:p>
            <a:pPr algn="ctr"/>
            <a:r>
              <a:rPr lang="en-US" sz="2400" i="1" dirty="0" smtClean="0"/>
              <a:t>Franco Alladio, CR-ENEA </a:t>
            </a:r>
            <a:r>
              <a:rPr lang="en-US" sz="2400" i="1" dirty="0" err="1" smtClean="0"/>
              <a:t>Frascati</a:t>
            </a:r>
            <a:r>
              <a:rPr lang="en-US" sz="1600" i="1" dirty="0" smtClean="0"/>
              <a:t>, </a:t>
            </a:r>
            <a:r>
              <a:rPr lang="en-US" sz="1400" dirty="0"/>
              <a:t>*e-mail: </a:t>
            </a:r>
            <a:r>
              <a:rPr lang="en-US" sz="1400" dirty="0" err="1"/>
              <a:t>franco.alladio@enea.it</a:t>
            </a:r>
            <a:endParaRPr lang="en-US" sz="1400" dirty="0"/>
          </a:p>
          <a:p>
            <a:pPr algn="ctr"/>
            <a:endParaRPr lang="en-US" sz="2400" i="1" dirty="0"/>
          </a:p>
        </p:txBody>
      </p:sp>
      <p:pic>
        <p:nvPicPr>
          <p:cNvPr id="5" name="Picture 4" descr="Foto2014102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52" y="1418670"/>
            <a:ext cx="4081101" cy="542798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811254">
            <a:off x="143024" y="5110257"/>
            <a:ext cx="1788519" cy="1680757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5594234" y="4845739"/>
            <a:ext cx="215671" cy="100550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3374105" y="1444849"/>
            <a:ext cx="162162" cy="2882014"/>
          </a:xfrm>
          <a:prstGeom prst="rect">
            <a:avLst/>
          </a:prstGeom>
          <a:solidFill>
            <a:schemeClr val="tx1"/>
          </a:solidFill>
          <a:ln>
            <a:solidFill>
              <a:schemeClr val="tx1">
                <a:alpha val="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7621" y="1430011"/>
            <a:ext cx="3985337" cy="4820973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5527977" y="5891695"/>
            <a:ext cx="12581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 smtClean="0">
                <a:solidFill>
                  <a:srgbClr val="289AA0"/>
                </a:solidFill>
              </a:rPr>
              <a:t>Crab Nebula</a:t>
            </a:r>
            <a:endParaRPr lang="en-US" sz="1600" b="1" i="1" dirty="0">
              <a:solidFill>
                <a:srgbClr val="289AA0"/>
              </a:solidFill>
            </a:endParaRPr>
          </a:p>
        </p:txBody>
      </p:sp>
      <p:pic>
        <p:nvPicPr>
          <p:cNvPr id="2" name="Picture 1" descr="ICPP_logo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3801" y="6226794"/>
            <a:ext cx="976243" cy="61083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467502" y="6314915"/>
            <a:ext cx="36471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b="1" dirty="0"/>
              <a:t>19th International Congress on Plasma Physics</a:t>
            </a:r>
          </a:p>
          <a:p>
            <a:pPr algn="r"/>
            <a:r>
              <a:rPr lang="en-US" sz="1400" i="1" dirty="0" smtClean="0"/>
              <a:t>Vancouver,  June 4</a:t>
            </a:r>
            <a:r>
              <a:rPr lang="en-US" sz="1400" i="1" baseline="30000" dirty="0" smtClean="0"/>
              <a:t>th</a:t>
            </a:r>
            <a:r>
              <a:rPr lang="en-US" sz="1400" i="1" dirty="0" smtClean="0"/>
              <a:t>-8</a:t>
            </a:r>
            <a:r>
              <a:rPr lang="en-US" sz="1400" i="1" baseline="30000" dirty="0" smtClean="0"/>
              <a:t>th</a:t>
            </a:r>
            <a:r>
              <a:rPr lang="en-US" sz="1400" i="1" dirty="0" smtClean="0"/>
              <a:t> 2018</a:t>
            </a:r>
            <a:endParaRPr lang="en-US" sz="1400" i="1" dirty="0"/>
          </a:p>
        </p:txBody>
      </p:sp>
      <p:pic>
        <p:nvPicPr>
          <p:cNvPr id="14" name="Picture 1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855839" y="12095"/>
            <a:ext cx="1288161" cy="709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1202Toro&amp;Divertore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838565" y="1444849"/>
            <a:ext cx="2678369" cy="4795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4753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0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video>
              <p:cMediaNode vol="80000">
                <p:cTn id="12" repeatCount="indefinite" fill="remove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259513" y="762309"/>
            <a:ext cx="5483096" cy="2116269"/>
          </a:xfrm>
          <a:prstGeom prst="rect">
            <a:avLst/>
          </a:prstGeom>
          <a:solidFill>
            <a:srgbClr val="FFFFFF"/>
          </a:solidFill>
          <a:ln>
            <a:solidFill>
              <a:srgbClr val="4F81BD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2400" b="1" dirty="0" smtClean="0">
                <a:solidFill>
                  <a:srgbClr val="D532C1"/>
                </a:solidFill>
                <a:latin typeface="Calibri" pitchFamily="-107" charset="0"/>
              </a:rPr>
              <a:t>Plasma </a:t>
            </a:r>
            <a:r>
              <a:rPr lang="en-US" sz="2400" b="1" dirty="0" smtClean="0">
                <a:solidFill>
                  <a:srgbClr val="D532C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itchFamily="-107" charset="0"/>
              </a:rPr>
              <a:t>confining current inside Torus</a:t>
            </a:r>
            <a:r>
              <a:rPr lang="en-US" sz="2400" dirty="0" smtClean="0">
                <a:latin typeface="Calibri" pitchFamily="-107" charset="0"/>
              </a:rPr>
              <a:t>: </a:t>
            </a:r>
          </a:p>
          <a:p>
            <a:pPr marL="0" indent="0">
              <a:buFont typeface="Arial"/>
              <a:buNone/>
            </a:pPr>
            <a:r>
              <a:rPr lang="en-US" sz="2400" b="1" dirty="0" smtClean="0">
                <a:solidFill>
                  <a:srgbClr val="BF906D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itchFamily="-107" charset="0"/>
              </a:rPr>
              <a:t>induced and sustained by a transformer</a:t>
            </a:r>
          </a:p>
          <a:p>
            <a:pPr marL="0" indent="0">
              <a:buFont typeface="Arial"/>
              <a:buNone/>
            </a:pPr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  <a:latin typeface="Calibri" pitchFamily="-107" charset="0"/>
              </a:rPr>
              <a:t>whose current varies in time …</a:t>
            </a:r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itchFamily="-107" charset="0"/>
              </a:rPr>
              <a:t>but there are limits</a:t>
            </a:r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  <a:latin typeface="Calibri" pitchFamily="-107" charset="0"/>
              </a:rPr>
              <a:t>: </a:t>
            </a:r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itchFamily="-107" charset="0"/>
              </a:rPr>
              <a:t>the transformer will break beyond a given current limit…</a:t>
            </a:r>
            <a:endParaRPr lang="en-US" sz="2400" b="1" dirty="0">
              <a:solidFill>
                <a:schemeClr val="accent2">
                  <a:lumMod val="50000"/>
                </a:schemeClr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latin typeface="Calibri" pitchFamily="-107" charset="0"/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226376" y="3076129"/>
            <a:ext cx="5494147" cy="3522734"/>
          </a:xfrm>
          <a:ln>
            <a:solidFill>
              <a:srgbClr val="4F81BD"/>
            </a:solidFill>
          </a:ln>
        </p:spPr>
        <p:txBody>
          <a:bodyPr>
            <a:noAutofit/>
          </a:bodyPr>
          <a:lstStyle/>
          <a:p>
            <a:pPr algn="just"/>
            <a:r>
              <a:rPr lang="en-US" sz="2400" b="1" dirty="0" smtClean="0"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The </a:t>
            </a:r>
            <a:r>
              <a:rPr lang="en-US" sz="2400" b="1" u="sng" dirty="0" smtClean="0"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plasma </a:t>
            </a:r>
            <a:r>
              <a:rPr lang="en-US" sz="2400" b="1" u="sng" dirty="0" err="1" smtClean="0"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ohmic</a:t>
            </a:r>
            <a:r>
              <a:rPr lang="en-US" sz="2400" b="1" u="sng" dirty="0" smtClean="0"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 drive in a </a:t>
            </a:r>
            <a:r>
              <a:rPr lang="en-US" sz="2400" b="1" u="sng" dirty="0" err="1" smtClean="0"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Tokamak</a:t>
            </a:r>
            <a:r>
              <a:rPr lang="en-US" sz="2400" b="1" u="sng" dirty="0" smtClean="0"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: 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moving closed flux surfaces</a:t>
            </a:r>
            <a:r>
              <a:rPr lang="en-US" sz="2400" b="1" dirty="0" smtClean="0"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, “feeding” the plasma from outside, they are dissipated while they move toward the magnetic axis</a:t>
            </a:r>
            <a:endParaRPr lang="en-US" sz="2400" b="1" dirty="0">
              <a:effectLst>
                <a:outerShdw blurRad="50800" dist="38100" dir="3360000">
                  <a:srgbClr val="000000">
                    <a:alpha val="43000"/>
                  </a:srgbClr>
                </a:outerShdw>
              </a:effectLst>
              <a:cs typeface="Calibri"/>
            </a:endParaRPr>
          </a:p>
          <a:p>
            <a:pPr algn="just"/>
            <a:r>
              <a:rPr lang="en-US" sz="2400" b="1" dirty="0" smtClean="0"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In </a:t>
            </a:r>
            <a:r>
              <a:rPr lang="en-US" sz="2400" b="1" dirty="0" err="1" smtClean="0"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tokamaks</a:t>
            </a:r>
            <a:r>
              <a:rPr lang="en-US" sz="2400" b="1" dirty="0" smtClean="0"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 this process is due </a:t>
            </a:r>
            <a:r>
              <a:rPr lang="en-US" sz="2400" b="1" dirty="0" smtClean="0">
                <a:solidFill>
                  <a:srgbClr val="632523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to the transformer current change</a:t>
            </a:r>
            <a:r>
              <a:rPr lang="en-US" sz="2400" b="1" dirty="0" smtClean="0"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:</a:t>
            </a:r>
          </a:p>
          <a:p>
            <a:pPr algn="just"/>
            <a:r>
              <a:rPr lang="en-US" sz="2400" b="1" dirty="0" err="1" smtClean="0">
                <a:solidFill>
                  <a:srgbClr val="FF0000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Tokamaks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 cannot have steady drive   </a:t>
            </a:r>
          </a:p>
          <a:p>
            <a:pPr marL="0" indent="0" algn="just">
              <a:buNone/>
            </a:pPr>
            <a:r>
              <a:rPr lang="en-US" sz="2000" b="1" dirty="0" smtClean="0">
                <a:solidFill>
                  <a:srgbClr val="FF0000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…unless additional Current Drive (RF,NBI)…</a:t>
            </a:r>
            <a:endParaRPr lang="en-US" sz="2000" b="1" dirty="0">
              <a:solidFill>
                <a:srgbClr val="FF0000"/>
              </a:solidFill>
              <a:effectLst>
                <a:outerShdw blurRad="50800" dist="38100" dir="3360000">
                  <a:srgbClr val="000000">
                    <a:alpha val="43000"/>
                  </a:srgbClr>
                </a:outerShdw>
              </a:effectLst>
              <a:cs typeface="Calibri"/>
            </a:endParaRPr>
          </a:p>
        </p:txBody>
      </p:sp>
      <p:pic>
        <p:nvPicPr>
          <p:cNvPr id="3" name="GiFTok.gif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209085" y="2459000"/>
            <a:ext cx="2107702" cy="397006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62592" y="36013"/>
            <a:ext cx="3249764" cy="2889295"/>
          </a:xfrm>
          <a:prstGeom prst="rect">
            <a:avLst/>
          </a:prstGeom>
        </p:spPr>
      </p:pic>
      <p:cxnSp>
        <p:nvCxnSpPr>
          <p:cNvPr id="14" name="Straight Arrow Connector 13"/>
          <p:cNvCxnSpPr/>
          <p:nvPr/>
        </p:nvCxnSpPr>
        <p:spPr>
          <a:xfrm>
            <a:off x="4637912" y="1177554"/>
            <a:ext cx="1972683" cy="351545"/>
          </a:xfrm>
          <a:prstGeom prst="straightConnector1">
            <a:avLst/>
          </a:prstGeom>
          <a:ln>
            <a:solidFill>
              <a:srgbClr val="D532C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4309062" y="2266770"/>
            <a:ext cx="2978834" cy="373673"/>
          </a:xfrm>
          <a:prstGeom prst="straightConnector1">
            <a:avLst/>
          </a:prstGeom>
          <a:ln>
            <a:solidFill>
              <a:srgbClr val="632523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12"/>
          <p:cNvSpPr txBox="1">
            <a:spLocks noChangeArrowheads="1"/>
          </p:cNvSpPr>
          <p:nvPr/>
        </p:nvSpPr>
        <p:spPr bwMode="auto">
          <a:xfrm>
            <a:off x="21469" y="-2632"/>
            <a:ext cx="643638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US" sz="2800" b="1" dirty="0" err="1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ＭＳ Ｐゴシック" pitchFamily="34" charset="-128"/>
                <a:cs typeface="+mn-cs"/>
              </a:rPr>
              <a:t>Tokamak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ＭＳ Ｐゴシック" pitchFamily="34" charset="-128"/>
                <a:cs typeface="+mn-cs"/>
              </a:rPr>
              <a:t> drive: AC currents, induction</a:t>
            </a:r>
            <a:endParaRPr lang="en-US" sz="2800" b="1" dirty="0">
              <a:solidFill>
                <a:srgbClr val="FF0000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latin typeface="+mn-lt"/>
              <a:ea typeface="ＭＳ Ｐゴシック" pitchFamily="34" charset="-128"/>
              <a:cs typeface="+mn-cs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363165" y="1177554"/>
            <a:ext cx="4263704" cy="0"/>
          </a:xfrm>
          <a:prstGeom prst="line">
            <a:avLst/>
          </a:prstGeom>
          <a:ln>
            <a:solidFill>
              <a:srgbClr val="D532C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92540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7"/>
          <p:cNvSpPr txBox="1">
            <a:spLocks noChangeArrowheads="1"/>
          </p:cNvSpPr>
          <p:nvPr/>
        </p:nvSpPr>
        <p:spPr bwMode="auto">
          <a:xfrm>
            <a:off x="6028471" y="56726"/>
            <a:ext cx="62487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200" dirty="0">
                <a:solidFill>
                  <a:srgbClr val="008000"/>
                </a:solidFill>
                <a:ea typeface="华文细黑"/>
                <a:cs typeface="华文细黑"/>
              </a:rPr>
              <a:t>Anode</a:t>
            </a:r>
          </a:p>
        </p:txBody>
      </p:sp>
      <p:sp>
        <p:nvSpPr>
          <p:cNvPr id="6" name="TextBox 8"/>
          <p:cNvSpPr txBox="1">
            <a:spLocks noChangeArrowheads="1"/>
          </p:cNvSpPr>
          <p:nvPr/>
        </p:nvSpPr>
        <p:spPr bwMode="auto">
          <a:xfrm>
            <a:off x="5174697" y="2968718"/>
            <a:ext cx="82027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r"/>
            <a:r>
              <a:rPr lang="en-US" sz="1200">
                <a:solidFill>
                  <a:srgbClr val="008000"/>
                </a:solidFill>
                <a:ea typeface="华文细黑"/>
                <a:cs typeface="华文细黑"/>
              </a:rPr>
              <a:t>Cathode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1604" y="126903"/>
            <a:ext cx="2932793" cy="542284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449789" y="1033224"/>
            <a:ext cx="1417546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ea typeface="华文楷体"/>
                <a:cs typeface="华文楷体"/>
              </a:rPr>
              <a:t>Magnetic</a:t>
            </a:r>
          </a:p>
          <a:p>
            <a:pPr algn="ctr"/>
            <a:r>
              <a:rPr lang="en-US" sz="1600" dirty="0">
                <a:ea typeface="华文楷体"/>
                <a:cs typeface="华文楷体"/>
              </a:rPr>
              <a:t>reconnection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757151" y="3857067"/>
            <a:ext cx="1417546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ea typeface="华文楷体"/>
                <a:cs typeface="华文楷体"/>
              </a:rPr>
              <a:t>Magnetic</a:t>
            </a:r>
          </a:p>
          <a:p>
            <a:pPr algn="ctr"/>
            <a:r>
              <a:rPr lang="en-US" sz="1600" dirty="0">
                <a:ea typeface="华文楷体"/>
                <a:cs typeface="华文楷体"/>
              </a:rPr>
              <a:t>reconnection</a:t>
            </a:r>
          </a:p>
        </p:txBody>
      </p:sp>
      <p:sp>
        <p:nvSpPr>
          <p:cNvPr id="10" name="TextBox 7"/>
          <p:cNvSpPr txBox="1">
            <a:spLocks noChangeArrowheads="1"/>
          </p:cNvSpPr>
          <p:nvPr/>
        </p:nvSpPr>
        <p:spPr bwMode="auto">
          <a:xfrm>
            <a:off x="4030954" y="5343868"/>
            <a:ext cx="77276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solidFill>
                  <a:srgbClr val="008000"/>
                </a:solidFill>
                <a:ea typeface="华文细黑"/>
                <a:cs typeface="华文细黑"/>
              </a:rPr>
              <a:t>Cathode</a:t>
            </a:r>
            <a:endParaRPr lang="en-US" sz="1200" dirty="0">
              <a:solidFill>
                <a:srgbClr val="008000"/>
              </a:solidFill>
              <a:ea typeface="华文细黑"/>
              <a:cs typeface="华文细黑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3385" y="1008338"/>
            <a:ext cx="37109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b="1" dirty="0">
                <a:solidFill>
                  <a:srgbClr val="008000"/>
                </a:solidFill>
                <a:ea typeface="华文楷体"/>
                <a:cs typeface="华文楷体"/>
              </a:rPr>
              <a:t>• In front of the </a:t>
            </a:r>
            <a:r>
              <a:rPr lang="en-US" altLang="zh-CN" b="1" dirty="0" smtClean="0">
                <a:solidFill>
                  <a:srgbClr val="008000"/>
                </a:solidFill>
                <a:ea typeface="华文楷体"/>
                <a:cs typeface="华文楷体"/>
              </a:rPr>
              <a:t>electrodes:</a:t>
            </a:r>
            <a:endParaRPr lang="en-US" altLang="zh-CN" sz="1000" b="1" dirty="0">
              <a:solidFill>
                <a:srgbClr val="008000"/>
              </a:solidFill>
              <a:ea typeface="华文楷体"/>
              <a:cs typeface="华文楷体"/>
            </a:endParaRPr>
          </a:p>
          <a:p>
            <a:pPr algn="r"/>
            <a:r>
              <a:rPr lang="en-US" altLang="zh-CN" b="1" dirty="0" smtClean="0">
                <a:solidFill>
                  <a:srgbClr val="D93309"/>
                </a:solidFill>
                <a:ea typeface="华文楷体"/>
                <a:cs typeface="华文楷体"/>
              </a:rPr>
              <a:t>open </a:t>
            </a:r>
            <a:r>
              <a:rPr lang="en-US" altLang="zh-CN" b="1" dirty="0">
                <a:solidFill>
                  <a:srgbClr val="D93309"/>
                </a:solidFill>
                <a:ea typeface="华文楷体"/>
                <a:cs typeface="华文楷体"/>
              </a:rPr>
              <a:t>magnetic field </a:t>
            </a:r>
            <a:r>
              <a:rPr lang="en-US" altLang="zh-CN" b="1" dirty="0" smtClean="0">
                <a:solidFill>
                  <a:srgbClr val="D93309"/>
                </a:solidFill>
                <a:ea typeface="华文楷体"/>
                <a:cs typeface="华文楷体"/>
              </a:rPr>
              <a:t>lines</a:t>
            </a:r>
            <a:endParaRPr lang="en-US" altLang="zh-CN" b="1" dirty="0">
              <a:solidFill>
                <a:srgbClr val="D93309"/>
              </a:solidFill>
              <a:ea typeface="华文楷体"/>
              <a:cs typeface="华文楷体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46805" y="2976354"/>
            <a:ext cx="36345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zh-CN" b="1" dirty="0" smtClean="0">
                <a:ea typeface="华文楷体"/>
                <a:cs typeface="华文楷体"/>
              </a:rPr>
              <a:t>into closed     ,</a:t>
            </a:r>
            <a:r>
              <a:rPr lang="en-US" altLang="zh-CN" b="1" dirty="0">
                <a:ea typeface="华文楷体"/>
                <a:cs typeface="华文楷体"/>
              </a:rPr>
              <a:t>	   </a:t>
            </a:r>
            <a:r>
              <a:rPr lang="en-US" altLang="zh-CN" b="1" dirty="0" smtClean="0">
                <a:ea typeface="华文楷体"/>
                <a:cs typeface="华文楷体"/>
              </a:rPr>
              <a:t> lines </a:t>
            </a:r>
            <a:endParaRPr lang="en-US" altLang="zh-CN" b="1" dirty="0" smtClean="0">
              <a:solidFill>
                <a:srgbClr val="D93309"/>
              </a:solidFill>
              <a:ea typeface="华文楷体"/>
              <a:cs typeface="华文楷体"/>
            </a:endParaRPr>
          </a:p>
          <a:p>
            <a:pPr algn="r"/>
            <a:r>
              <a:rPr lang="en-US" altLang="zh-CN" b="1" dirty="0" smtClean="0">
                <a:solidFill>
                  <a:srgbClr val="D93309"/>
                </a:solidFill>
                <a:ea typeface="华文楷体"/>
                <a:cs typeface="华文楷体"/>
              </a:rPr>
              <a:t>wrapped </a:t>
            </a:r>
            <a:r>
              <a:rPr lang="en-US" altLang="zh-CN" b="1" dirty="0">
                <a:solidFill>
                  <a:srgbClr val="D93309"/>
                </a:solidFill>
                <a:ea typeface="华文楷体"/>
                <a:cs typeface="华文楷体"/>
              </a:rPr>
              <a:t>around </a:t>
            </a:r>
            <a:r>
              <a:rPr lang="en-US" altLang="zh-CN" b="1" dirty="0" smtClean="0">
                <a:solidFill>
                  <a:srgbClr val="D93309"/>
                </a:solidFill>
                <a:ea typeface="华文楷体"/>
                <a:cs typeface="华文楷体"/>
              </a:rPr>
              <a:t>the </a:t>
            </a:r>
            <a:r>
              <a:rPr lang="en-US" altLang="zh-CN" b="1" dirty="0">
                <a:solidFill>
                  <a:srgbClr val="D93309"/>
                </a:solidFill>
                <a:ea typeface="华文楷体"/>
                <a:cs typeface="华文楷体"/>
              </a:rPr>
              <a:t>spherical </a:t>
            </a:r>
            <a:r>
              <a:rPr lang="en-US" altLang="zh-CN" b="1" dirty="0" smtClean="0">
                <a:solidFill>
                  <a:srgbClr val="D93309"/>
                </a:solidFill>
                <a:ea typeface="华文楷体"/>
                <a:cs typeface="华文楷体"/>
              </a:rPr>
              <a:t>torus</a:t>
            </a:r>
            <a:endParaRPr lang="en-US" b="1" dirty="0">
              <a:solidFill>
                <a:srgbClr val="D93309"/>
              </a:solidFill>
              <a:ea typeface="华文楷体"/>
              <a:cs typeface="华文楷体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41901" y="2403485"/>
            <a:ext cx="35044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zh-CN" b="1" dirty="0">
                <a:ea typeface="华文楷体"/>
                <a:cs typeface="华文楷体"/>
              </a:rPr>
              <a:t>• Magnetic reconnections convert </a:t>
            </a:r>
            <a:endParaRPr lang="en-US" altLang="zh-CN" b="1" dirty="0" smtClean="0">
              <a:ea typeface="华文楷体"/>
              <a:cs typeface="华文楷体"/>
            </a:endParaRPr>
          </a:p>
          <a:p>
            <a:pPr algn="r"/>
            <a:r>
              <a:rPr lang="en-US" altLang="zh-CN" b="1" dirty="0" smtClean="0">
                <a:solidFill>
                  <a:srgbClr val="0B05E2"/>
                </a:solidFill>
                <a:ea typeface="华文楷体"/>
                <a:cs typeface="华文楷体"/>
              </a:rPr>
              <a:t>open </a:t>
            </a:r>
            <a:r>
              <a:rPr lang="en-US" altLang="zh-CN" b="1" dirty="0" smtClean="0">
                <a:solidFill>
                  <a:srgbClr val="000090"/>
                </a:solidFill>
                <a:ea typeface="华文楷体"/>
                <a:cs typeface="华文楷体"/>
              </a:rPr>
              <a:t> </a:t>
            </a:r>
            <a:r>
              <a:rPr lang="en-US" altLang="zh-CN" b="1" dirty="0" smtClean="0">
                <a:solidFill>
                  <a:srgbClr val="0000FF"/>
                </a:solidFill>
                <a:ea typeface="华文楷体"/>
                <a:cs typeface="华文楷体"/>
              </a:rPr>
              <a:t>   </a:t>
            </a:r>
            <a:r>
              <a:rPr lang="en-US" altLang="zh-CN" b="1" dirty="0">
                <a:ea typeface="华文楷体"/>
                <a:cs typeface="华文楷体"/>
              </a:rPr>
              <a:t>	</a:t>
            </a:r>
            <a:r>
              <a:rPr lang="en-US" altLang="zh-CN" b="1" dirty="0">
                <a:solidFill>
                  <a:srgbClr val="0B05E2"/>
                </a:solidFill>
                <a:ea typeface="华文楷体"/>
                <a:cs typeface="华文楷体"/>
              </a:rPr>
              <a:t>lines</a:t>
            </a:r>
          </a:p>
        </p:txBody>
      </p:sp>
      <p:graphicFrame>
        <p:nvGraphicFramePr>
          <p:cNvPr id="1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2947243"/>
              </p:ext>
            </p:extLst>
          </p:nvPr>
        </p:nvGraphicFramePr>
        <p:xfrm>
          <a:off x="3220214" y="2704621"/>
          <a:ext cx="190500" cy="266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215" name="Equation" r:id="rId8" imgW="190500" imgH="266700" progId="Equation.DSMT4">
                  <p:embed/>
                </p:oleObj>
              </mc:Choice>
              <mc:Fallback>
                <p:oleObj name="Equation" r:id="rId8" imgW="190500" imgH="2667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20214" y="2704621"/>
                        <a:ext cx="190500" cy="266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63574975"/>
              </p:ext>
            </p:extLst>
          </p:nvPr>
        </p:nvGraphicFramePr>
        <p:xfrm>
          <a:off x="4710840" y="538422"/>
          <a:ext cx="5715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216" name="Equation" r:id="rId10" imgW="571500" imgH="317500" progId="Equation.DSMT4">
                  <p:embed/>
                </p:oleObj>
              </mc:Choice>
              <mc:Fallback>
                <p:oleObj name="Equation" r:id="rId10" imgW="571500" imgH="3175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0840" y="538422"/>
                        <a:ext cx="5715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15"/>
          <p:cNvSpPr/>
          <p:nvPr/>
        </p:nvSpPr>
        <p:spPr>
          <a:xfrm>
            <a:off x="35111" y="1486511"/>
            <a:ext cx="4040442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altLang="zh-CN" sz="1600" dirty="0">
              <a:solidFill>
                <a:srgbClr val="FF0000"/>
              </a:solidFill>
              <a:ea typeface="华文楷体"/>
              <a:cs typeface="华文楷体"/>
            </a:endParaRPr>
          </a:p>
          <a:p>
            <a:pPr algn="r"/>
            <a:r>
              <a:rPr lang="en-US" altLang="zh-CN" b="1" dirty="0">
                <a:solidFill>
                  <a:srgbClr val="0B05E2"/>
                </a:solidFill>
                <a:ea typeface="华文楷体"/>
                <a:cs typeface="华文楷体"/>
              </a:rPr>
              <a:t>• </a:t>
            </a:r>
            <a:r>
              <a:rPr lang="en-US" altLang="zh-CN" b="1" dirty="0" smtClean="0">
                <a:solidFill>
                  <a:srgbClr val="0B05E2"/>
                </a:solidFill>
                <a:ea typeface="华文楷体"/>
                <a:cs typeface="华文楷体"/>
              </a:rPr>
              <a:t>Open </a:t>
            </a:r>
            <a:r>
              <a:rPr lang="en-US" altLang="zh-CN" b="1" dirty="0">
                <a:solidFill>
                  <a:srgbClr val="0B05E2"/>
                </a:solidFill>
                <a:ea typeface="华文楷体"/>
                <a:cs typeface="华文楷体"/>
              </a:rPr>
              <a:t>magnetic field lines are wound </a:t>
            </a:r>
          </a:p>
          <a:p>
            <a:pPr algn="r"/>
            <a:r>
              <a:rPr lang="en-US" altLang="zh-CN" b="1" dirty="0">
                <a:solidFill>
                  <a:srgbClr val="0B05E2"/>
                </a:solidFill>
                <a:ea typeface="华文楷体"/>
                <a:cs typeface="华文楷体"/>
              </a:rPr>
              <a:t>in a circular direction</a:t>
            </a:r>
          </a:p>
        </p:txBody>
      </p:sp>
      <p:graphicFrame>
        <p:nvGraphicFramePr>
          <p:cNvPr id="17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92334925"/>
              </p:ext>
            </p:extLst>
          </p:nvPr>
        </p:nvGraphicFramePr>
        <p:xfrm>
          <a:off x="3314995" y="3007110"/>
          <a:ext cx="1524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217" name="Equation" r:id="rId12" imgW="152400" imgH="317500" progId="Equation.DSMT4">
                  <p:embed/>
                </p:oleObj>
              </mc:Choice>
              <mc:Fallback>
                <p:oleObj name="Equation" r:id="rId12" imgW="152400" imgH="3175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14995" y="3007110"/>
                        <a:ext cx="1524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7374439"/>
              </p:ext>
            </p:extLst>
          </p:nvPr>
        </p:nvGraphicFramePr>
        <p:xfrm>
          <a:off x="3030623" y="3003049"/>
          <a:ext cx="190500" cy="266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218" name="Equation" r:id="rId14" imgW="190500" imgH="266700" progId="Equation.DSMT4">
                  <p:embed/>
                </p:oleObj>
              </mc:Choice>
              <mc:Fallback>
                <p:oleObj name="Equation" r:id="rId14" imgW="190500" imgH="2667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30623" y="3003049"/>
                        <a:ext cx="190500" cy="266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1" name="Straight Arrow Connector 20"/>
          <p:cNvCxnSpPr/>
          <p:nvPr/>
        </p:nvCxnSpPr>
        <p:spPr>
          <a:xfrm>
            <a:off x="1827910" y="6272162"/>
            <a:ext cx="6401607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1633188" y="5613961"/>
            <a:ext cx="73757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  of </a:t>
            </a:r>
            <a:r>
              <a:rPr lang="en-US" dirty="0" err="1" smtClean="0"/>
              <a:t>Tokamaks</a:t>
            </a:r>
            <a:r>
              <a:rPr lang="en-US" dirty="0" smtClean="0"/>
              <a:t> relies on </a:t>
            </a:r>
            <a:r>
              <a:rPr lang="en-US" b="1" dirty="0" smtClean="0">
                <a:solidFill>
                  <a:srgbClr val="D93309"/>
                </a:solidFill>
              </a:rPr>
              <a:t>induction</a:t>
            </a:r>
            <a:r>
              <a:rPr lang="en-US" dirty="0" smtClean="0">
                <a:solidFill>
                  <a:srgbClr val="D93309"/>
                </a:solidFill>
              </a:rPr>
              <a:t> </a:t>
            </a:r>
            <a:r>
              <a:rPr lang="en-US" dirty="0">
                <a:solidFill>
                  <a:srgbClr val="D93309"/>
                </a:solidFill>
              </a:rPr>
              <a:t> </a:t>
            </a:r>
            <a:r>
              <a:rPr lang="en-US" dirty="0" smtClean="0">
                <a:solidFill>
                  <a:srgbClr val="D93309"/>
                </a:solidFill>
              </a:rPr>
              <a:t>     	     </a:t>
            </a:r>
            <a:r>
              <a:rPr lang="en-US" dirty="0" smtClean="0"/>
              <a:t>of PROTO-SPHERA </a:t>
            </a:r>
            <a:r>
              <a:rPr lang="en-US" dirty="0"/>
              <a:t>relies on </a:t>
            </a:r>
            <a:r>
              <a:rPr lang="en-US" dirty="0" smtClean="0">
                <a:solidFill>
                  <a:srgbClr val="000000"/>
                </a:solidFill>
              </a:rPr>
              <a:t>efficient but </a:t>
            </a:r>
            <a:r>
              <a:rPr lang="en-US" b="1" dirty="0" smtClean="0">
                <a:solidFill>
                  <a:srgbClr val="D93309"/>
                </a:solidFill>
              </a:rPr>
              <a:t>it is not forever</a:t>
            </a:r>
            <a:r>
              <a:rPr lang="en-US" dirty="0" smtClean="0">
                <a:solidFill>
                  <a:srgbClr val="D93309"/>
                </a:solidFill>
              </a:rPr>
              <a:t>…</a:t>
            </a:r>
            <a:r>
              <a:rPr lang="en-US" dirty="0" smtClean="0"/>
              <a:t>	</a:t>
            </a:r>
            <a:r>
              <a:rPr lang="en-US" dirty="0"/>
              <a:t> </a:t>
            </a:r>
            <a:r>
              <a:rPr lang="en-US" dirty="0" smtClean="0"/>
              <a:t>   associated with </a:t>
            </a:r>
            <a:r>
              <a:rPr lang="en-US" b="1" dirty="0" smtClean="0">
                <a:solidFill>
                  <a:srgbClr val="DF2200"/>
                </a:solidFill>
              </a:rPr>
              <a:t>magnetic reconnections</a:t>
            </a:r>
          </a:p>
        </p:txBody>
      </p:sp>
      <p:graphicFrame>
        <p:nvGraphicFramePr>
          <p:cNvPr id="23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49955782"/>
              </p:ext>
            </p:extLst>
          </p:nvPr>
        </p:nvGraphicFramePr>
        <p:xfrm>
          <a:off x="1677352" y="5638386"/>
          <a:ext cx="190500" cy="266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219" name="Equation" r:id="rId16" imgW="190500" imgH="266700" progId="Equation.DSMT4">
                  <p:embed/>
                </p:oleObj>
              </mc:Choice>
              <mc:Fallback>
                <p:oleObj name="Equation" r:id="rId16" imgW="190500" imgH="2667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7352" y="5638386"/>
                        <a:ext cx="190500" cy="266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47146493"/>
              </p:ext>
            </p:extLst>
          </p:nvPr>
        </p:nvGraphicFramePr>
        <p:xfrm>
          <a:off x="5317838" y="5638386"/>
          <a:ext cx="190500" cy="266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220" name="Equation" r:id="rId18" imgW="190500" imgH="266700" progId="Equation.DSMT4">
                  <p:embed/>
                </p:oleObj>
              </mc:Choice>
              <mc:Fallback>
                <p:oleObj name="Equation" r:id="rId18" imgW="190500" imgH="2667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17838" y="5638386"/>
                        <a:ext cx="190500" cy="266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6689080"/>
              </p:ext>
            </p:extLst>
          </p:nvPr>
        </p:nvGraphicFramePr>
        <p:xfrm>
          <a:off x="8204200" y="5643563"/>
          <a:ext cx="546100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221" name="Equation" r:id="rId19" imgW="546100" imgH="279400" progId="Equation.DSMT4">
                  <p:embed/>
                </p:oleObj>
              </mc:Choice>
              <mc:Fallback>
                <p:oleObj name="Equation" r:id="rId19" imgW="546100" imgH="279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4200" y="5643563"/>
                        <a:ext cx="546100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GiFTok.gif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204827" y="3632382"/>
            <a:ext cx="1414251" cy="2663879"/>
          </a:xfrm>
          <a:prstGeom prst="rect">
            <a:avLst/>
          </a:prstGeom>
        </p:spPr>
      </p:pic>
      <p:pic>
        <p:nvPicPr>
          <p:cNvPr id="4" name="GifPSTra-15.gif">
            <a:hlinkClick r:id="" action="ppaction://media"/>
          </p:cNvPr>
          <p:cNvPicPr>
            <a:picLocks noChangeAspect="1"/>
          </p:cNvPicPr>
          <p:nvPr>
            <a:vide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6867336" y="35614"/>
            <a:ext cx="1908294" cy="5585253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0" y="6454584"/>
            <a:ext cx="91439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SUSTAINMENT </a:t>
            </a:r>
            <a:r>
              <a:rPr lang="en-US" b="1" dirty="0">
                <a:solidFill>
                  <a:srgbClr val="FF0000"/>
                </a:solidFill>
              </a:rPr>
              <a:t>OF </a:t>
            </a:r>
            <a:r>
              <a:rPr lang="en-US" b="1" dirty="0" smtClean="0">
                <a:solidFill>
                  <a:srgbClr val="FF0000"/>
                </a:solidFill>
              </a:rPr>
              <a:t>TOROIDAL CURRENT </a:t>
            </a:r>
            <a:r>
              <a:rPr lang="en-US" b="1" dirty="0">
                <a:solidFill>
                  <a:srgbClr val="FF0000"/>
                </a:solidFill>
              </a:rPr>
              <a:t>BY </a:t>
            </a:r>
            <a:r>
              <a:rPr lang="en-US" b="1" dirty="0" smtClean="0">
                <a:solidFill>
                  <a:srgbClr val="FF0000"/>
                </a:solidFill>
              </a:rPr>
              <a:t>RECONNECTIONS OBTAINED in 2018 &amp; IS FOREVER!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9" name="TextBox 12"/>
          <p:cNvSpPr txBox="1">
            <a:spLocks noChangeArrowheads="1"/>
          </p:cNvSpPr>
          <p:nvPr/>
        </p:nvSpPr>
        <p:spPr bwMode="auto">
          <a:xfrm>
            <a:off x="60519" y="-2632"/>
            <a:ext cx="5831871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US" sz="28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ＭＳ Ｐゴシック" pitchFamily="34" charset="-128"/>
                <a:cs typeface="+mn-cs"/>
              </a:rPr>
              <a:t>PROTO-SPHERA drive: </a:t>
            </a:r>
          </a:p>
          <a:p>
            <a:pPr algn="l">
              <a:defRPr/>
            </a:pPr>
            <a:r>
              <a:rPr lang="en-US" sz="28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ＭＳ Ｐゴシック" pitchFamily="34" charset="-128"/>
                <a:cs typeface="+mn-cs"/>
              </a:rPr>
              <a:t>DC currents, reconnections</a:t>
            </a:r>
            <a:endParaRPr lang="en-US" sz="2800" b="1" dirty="0">
              <a:solidFill>
                <a:srgbClr val="FF0000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latin typeface="+mn-lt"/>
              <a:ea typeface="ＭＳ Ｐゴシック" pitchFamily="34" charset="-128"/>
              <a:cs typeface="+mn-cs"/>
            </a:endParaRPr>
          </a:p>
        </p:txBody>
      </p:sp>
      <p:sp>
        <p:nvSpPr>
          <p:cNvPr id="27" name="TextBox 7"/>
          <p:cNvSpPr txBox="1">
            <a:spLocks noChangeArrowheads="1"/>
          </p:cNvSpPr>
          <p:nvPr/>
        </p:nvSpPr>
        <p:spPr bwMode="auto">
          <a:xfrm>
            <a:off x="3993140" y="181178"/>
            <a:ext cx="77276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solidFill>
                  <a:srgbClr val="008000"/>
                </a:solidFill>
                <a:ea typeface="华文细黑"/>
                <a:cs typeface="华文细黑"/>
              </a:rPr>
              <a:t>Anode</a:t>
            </a:r>
            <a:endParaRPr lang="en-US" sz="1200" dirty="0">
              <a:solidFill>
                <a:srgbClr val="008000"/>
              </a:solidFill>
              <a:ea typeface="华文细黑"/>
              <a:cs typeface="华文细黑"/>
            </a:endParaRPr>
          </a:p>
        </p:txBody>
      </p:sp>
    </p:spTree>
    <p:extLst>
      <p:ext uri="{BB962C8B-B14F-4D97-AF65-F5344CB8AC3E}">
        <p14:creationId xmlns:p14="http://schemas.microsoft.com/office/powerpoint/2010/main" val="7837911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35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4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remove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6" repeatCount="indefinite" fill="remove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9781" y="1815114"/>
            <a:ext cx="1574800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0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844" y="1703196"/>
            <a:ext cx="2120900" cy="149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22"/>
          <p:cNvSpPr txBox="1">
            <a:spLocks noChangeArrowheads="1"/>
          </p:cNvSpPr>
          <p:nvPr/>
        </p:nvSpPr>
        <p:spPr bwMode="auto">
          <a:xfrm>
            <a:off x="1991819" y="2062110"/>
            <a:ext cx="187095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 i="1" u="none" dirty="0" smtClean="0">
                <a:latin typeface="Calibri"/>
                <a:cs typeface="Calibri"/>
              </a:rPr>
              <a:t>a hairy torus</a:t>
            </a:r>
          </a:p>
          <a:p>
            <a:r>
              <a:rPr lang="en-US" sz="2000" b="1" i="1" dirty="0" smtClean="0">
                <a:latin typeface="Calibri"/>
                <a:cs typeface="Calibri"/>
              </a:rPr>
              <a:t>can be combed</a:t>
            </a:r>
            <a:r>
              <a:rPr lang="en-US" sz="2000" b="1" i="1" u="none" dirty="0" smtClean="0">
                <a:latin typeface="Calibri"/>
                <a:cs typeface="Calibri"/>
              </a:rPr>
              <a:t> </a:t>
            </a:r>
            <a:endParaRPr lang="en-US" sz="2000" b="1" i="1" u="none" dirty="0">
              <a:latin typeface="Calibri"/>
              <a:cs typeface="Calibri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19065" y="1168399"/>
            <a:ext cx="2824934" cy="5670565"/>
          </a:xfrm>
          <a:prstGeom prst="rect">
            <a:avLst/>
          </a:prstGeom>
        </p:spPr>
      </p:pic>
      <p:sp>
        <p:nvSpPr>
          <p:cNvPr id="11" name="TextBox 21"/>
          <p:cNvSpPr txBox="1">
            <a:spLocks noChangeArrowheads="1"/>
          </p:cNvSpPr>
          <p:nvPr/>
        </p:nvSpPr>
        <p:spPr bwMode="auto">
          <a:xfrm>
            <a:off x="4889428" y="2080501"/>
            <a:ext cx="179727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000" b="1" i="1" dirty="0" smtClean="0">
                <a:latin typeface="Calibri"/>
                <a:cs typeface="Calibri"/>
              </a:rPr>
              <a:t>a hairy s</a:t>
            </a:r>
            <a:r>
              <a:rPr lang="en-US" sz="2000" b="1" i="1" dirty="0" smtClean="0">
                <a:cs typeface="Calibri"/>
              </a:rPr>
              <a:t>phere </a:t>
            </a:r>
            <a:r>
              <a:rPr lang="en-US" sz="2000" b="1" i="1" u="none" dirty="0" smtClean="0">
                <a:latin typeface="Calibri"/>
                <a:cs typeface="Calibri"/>
              </a:rPr>
              <a:t>cannot!</a:t>
            </a:r>
            <a:endParaRPr lang="en-US" sz="2000" b="1" i="1" u="none" dirty="0">
              <a:latin typeface="Calibri"/>
              <a:cs typeface="Calibri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8817" y="3197662"/>
            <a:ext cx="6886631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alibri"/>
                <a:cs typeface="Calibri"/>
              </a:rPr>
              <a:t>Predominantly one of the “</a:t>
            </a:r>
            <a:r>
              <a:rPr lang="en-US" sz="2400" b="1" i="1" dirty="0" smtClean="0">
                <a:latin typeface="Calibri"/>
                <a:cs typeface="Calibri"/>
              </a:rPr>
              <a:t>tufts</a:t>
            </a:r>
            <a:r>
              <a:rPr lang="en-US" sz="2400" dirty="0" smtClean="0">
                <a:latin typeface="Calibri"/>
                <a:cs typeface="Calibri"/>
              </a:rPr>
              <a:t>”  of the sphere: </a:t>
            </a:r>
          </a:p>
          <a:p>
            <a:r>
              <a:rPr lang="en-US" sz="2400" b="1" dirty="0" smtClean="0">
                <a:solidFill>
                  <a:srgbClr val="2FB9D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华文细黑"/>
                <a:cs typeface="华文细黑"/>
              </a:rPr>
              <a:t>expels charged </a:t>
            </a:r>
            <a:r>
              <a:rPr lang="en-US" sz="2400" b="1" dirty="0">
                <a:solidFill>
                  <a:srgbClr val="2FB9D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华文细黑"/>
                <a:cs typeface="华文细黑"/>
              </a:rPr>
              <a:t>fusion products </a:t>
            </a:r>
            <a:endParaRPr lang="en-US" sz="2400" b="1" dirty="0" smtClean="0">
              <a:solidFill>
                <a:srgbClr val="2FB9D5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ea typeface="华文细黑"/>
              <a:cs typeface="华文细黑"/>
            </a:endParaRPr>
          </a:p>
          <a:p>
            <a:r>
              <a:rPr lang="en-US" sz="24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A 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SPACE-THRUSTER forerunner?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4013" y="4499556"/>
            <a:ext cx="1609589" cy="2323810"/>
          </a:xfrm>
          <a:prstGeom prst="rect">
            <a:avLst/>
          </a:prstGeom>
        </p:spPr>
      </p:pic>
      <p:pic>
        <p:nvPicPr>
          <p:cNvPr id="16" name="Picture 5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10800000">
            <a:off x="1837508" y="4499556"/>
            <a:ext cx="3763700" cy="2098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1837508" y="6460503"/>
            <a:ext cx="5274138" cy="369332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2FB9D5"/>
                </a:solidFill>
              </a:rPr>
              <a:t>Nozzle observed in PROTO-SPHERA experiment (2015)</a:t>
            </a:r>
            <a:endParaRPr lang="en-US" dirty="0">
              <a:solidFill>
                <a:srgbClr val="2FB9D5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16150" y="952308"/>
            <a:ext cx="784619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000" b="1" i="1" u="none" dirty="0" smtClean="0">
                <a:solidFill>
                  <a:srgbClr val="05508F"/>
                </a:solidFill>
                <a:latin typeface="Calibri" charset="0"/>
              </a:rPr>
              <a:t>Poincare’ </a:t>
            </a:r>
            <a:r>
              <a:rPr lang="en-US" altLang="ja-JP" sz="2000" u="none" dirty="0" smtClean="0">
                <a:solidFill>
                  <a:srgbClr val="05508F"/>
                </a:solidFill>
                <a:latin typeface="Calibri" charset="0"/>
              </a:rPr>
              <a:t>“</a:t>
            </a:r>
            <a:r>
              <a:rPr lang="en-US" sz="2000" b="1" i="1" u="none" dirty="0" smtClean="0">
                <a:solidFill>
                  <a:srgbClr val="05508F"/>
                </a:solidFill>
                <a:latin typeface="Calibri" charset="0"/>
              </a:rPr>
              <a:t>Hairy-ball theorem</a:t>
            </a:r>
            <a:r>
              <a:rPr lang="en-US" altLang="ja-JP" sz="2000" b="1" i="1" u="none" dirty="0" smtClean="0">
                <a:solidFill>
                  <a:srgbClr val="05508F"/>
                </a:solidFill>
                <a:latin typeface="Calibri" charset="0"/>
              </a:rPr>
              <a:t>”</a:t>
            </a:r>
            <a:r>
              <a:rPr lang="en-US" sz="2000" b="1" i="1" u="none" dirty="0" smtClean="0">
                <a:solidFill>
                  <a:srgbClr val="05508F"/>
                </a:solidFill>
                <a:latin typeface="Calibri" charset="0"/>
              </a:rPr>
              <a:t>: no continuous field tangent to a sphere</a:t>
            </a:r>
          </a:p>
          <a:p>
            <a:r>
              <a:rPr lang="en-US" sz="2000" b="1" i="1" u="none" dirty="0" smtClean="0">
                <a:solidFill>
                  <a:srgbClr val="05508F"/>
                </a:solidFill>
                <a:latin typeface="Calibri" charset="0"/>
              </a:rPr>
              <a:t>unless there is at least upon one point                and  </a:t>
            </a:r>
            <a:endParaRPr lang="en-US" sz="2000" u="none" dirty="0">
              <a:solidFill>
                <a:srgbClr val="05508F"/>
              </a:solidFill>
              <a:latin typeface="Calibri" charset="0"/>
            </a:endParaRPr>
          </a:p>
        </p:txBody>
      </p:sp>
      <p:graphicFrame>
        <p:nvGraphicFramePr>
          <p:cNvPr id="19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71842867"/>
              </p:ext>
            </p:extLst>
          </p:nvPr>
        </p:nvGraphicFramePr>
        <p:xfrm>
          <a:off x="4298274" y="1250417"/>
          <a:ext cx="679450" cy="354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63" name="Equation" r:id="rId8" imgW="355600" imgH="177800" progId="Equation.DSMT4">
                  <p:embed/>
                </p:oleObj>
              </mc:Choice>
              <mc:Fallback>
                <p:oleObj name="Equation" r:id="rId8" imgW="355600" imgH="177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98274" y="1250417"/>
                        <a:ext cx="679450" cy="354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27485522"/>
              </p:ext>
            </p:extLst>
          </p:nvPr>
        </p:nvGraphicFramePr>
        <p:xfrm>
          <a:off x="5674636" y="1249590"/>
          <a:ext cx="782638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64" name="Equation" r:id="rId10" imgW="406400" imgH="215900" progId="Equation.DSMT4">
                  <p:embed/>
                </p:oleObj>
              </mc:Choice>
              <mc:Fallback>
                <p:oleObj name="Equation" r:id="rId10" imgW="406400" imgH="2159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74636" y="1249590"/>
                        <a:ext cx="782638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2"/>
          <p:cNvSpPr txBox="1">
            <a:spLocks noChangeArrowheads="1"/>
          </p:cNvSpPr>
          <p:nvPr/>
        </p:nvSpPr>
        <p:spPr bwMode="auto">
          <a:xfrm>
            <a:off x="33131" y="44485"/>
            <a:ext cx="911086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US" sz="28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ＭＳ Ｐゴシック" pitchFamily="34" charset="-128"/>
              </a:rPr>
              <a:t>Last Confinement surface can be a sphere, but contains Tori</a:t>
            </a:r>
            <a:endParaRPr lang="en-US" sz="2800" b="1" dirty="0">
              <a:solidFill>
                <a:srgbClr val="FF0000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ea typeface="ＭＳ Ｐゴシック" pitchFamily="34" charset="-128"/>
            </a:endParaRPr>
          </a:p>
        </p:txBody>
      </p:sp>
      <p:cxnSp>
        <p:nvCxnSpPr>
          <p:cNvPr id="3" name="Straight Arrow Connector 2"/>
          <p:cNvCxnSpPr/>
          <p:nvPr/>
        </p:nvCxnSpPr>
        <p:spPr>
          <a:xfrm flipV="1">
            <a:off x="3707689" y="5261429"/>
            <a:ext cx="3882572" cy="967619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1905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709565" y="500119"/>
            <a:ext cx="42900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en-US" b="1" dirty="0" smtClean="0">
                <a:solidFill>
                  <a:srgbClr val="31859C"/>
                </a:solidFill>
                <a:ea typeface="华文细黑"/>
                <a:cs typeface="华文细黑"/>
              </a:rPr>
              <a:t>Polycarbonate (transparent</a:t>
            </a:r>
            <a:r>
              <a:rPr lang="en-US" b="1" smtClean="0">
                <a:solidFill>
                  <a:srgbClr val="31859C"/>
                </a:solidFill>
                <a:ea typeface="华文细黑"/>
                <a:cs typeface="华文细黑"/>
              </a:rPr>
              <a:t>) </a:t>
            </a:r>
            <a:r>
              <a:rPr lang="en-US" b="1" smtClean="0">
                <a:solidFill>
                  <a:srgbClr val="31859C"/>
                </a:solidFill>
              </a:rPr>
              <a:t>cathode</a:t>
            </a:r>
          </a:p>
          <a:p>
            <a:pPr lvl="1" algn="ctr"/>
            <a:r>
              <a:rPr lang="en-US" b="1" smtClean="0">
                <a:solidFill>
                  <a:srgbClr val="B8811D"/>
                </a:solidFill>
              </a:rPr>
              <a:t>bus-bar </a:t>
            </a:r>
            <a:r>
              <a:rPr lang="en-US" b="1" smtClean="0">
                <a:solidFill>
                  <a:srgbClr val="31859C"/>
                </a:solidFill>
              </a:rPr>
              <a:t>flanges </a:t>
            </a:r>
            <a:r>
              <a:rPr lang="en-US" b="1" dirty="0" smtClean="0"/>
              <a:t>on top &amp; </a:t>
            </a:r>
            <a:r>
              <a:rPr lang="en-US" b="1" smtClean="0"/>
              <a:t>bottom </a:t>
            </a:r>
            <a:r>
              <a:rPr lang="en-US" b="1" smtClean="0">
                <a:solidFill>
                  <a:srgbClr val="002060"/>
                </a:solidFill>
              </a:rPr>
              <a:t>Argon plasma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9273" y="458498"/>
            <a:ext cx="52097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2015/16 experiments produced </a:t>
            </a:r>
            <a:r>
              <a:rPr lang="en-US" b="1" smtClean="0">
                <a:solidFill>
                  <a:schemeClr val="bg2">
                    <a:lumMod val="25000"/>
                  </a:schemeClr>
                </a:solidFill>
              </a:rPr>
              <a:t>a metallization </a:t>
            </a:r>
            <a:r>
              <a:rPr lang="en-US" b="1" dirty="0" smtClean="0">
                <a:solidFill>
                  <a:schemeClr val="bg2">
                    <a:lumMod val="25000"/>
                  </a:schemeClr>
                </a:solidFill>
              </a:rPr>
              <a:t>on </a:t>
            </a:r>
            <a:r>
              <a:rPr lang="en-US" b="1" smtClean="0">
                <a:solidFill>
                  <a:schemeClr val="bg2">
                    <a:lumMod val="25000"/>
                  </a:schemeClr>
                </a:solidFill>
              </a:rPr>
              <a:t>top (</a:t>
            </a:r>
            <a:r>
              <a:rPr lang="en-US" b="1" dirty="0">
                <a:solidFill>
                  <a:schemeClr val="bg2">
                    <a:lumMod val="25000"/>
                  </a:schemeClr>
                </a:solidFill>
              </a:rPr>
              <a:t>anode</a:t>
            </a:r>
            <a:r>
              <a:rPr lang="en-US" b="1" dirty="0" smtClean="0">
                <a:solidFill>
                  <a:schemeClr val="bg2">
                    <a:lumMod val="25000"/>
                  </a:schemeClr>
                </a:solidFill>
              </a:rPr>
              <a:t>) &amp; bottom (cathode) bus-bar vacuum </a:t>
            </a:r>
            <a:r>
              <a:rPr lang="en-US" b="1" smtClean="0">
                <a:solidFill>
                  <a:schemeClr val="bg2">
                    <a:lumMod val="25000"/>
                  </a:schemeClr>
                </a:solidFill>
              </a:rPr>
              <a:t>entrance </a:t>
            </a:r>
            <a:r>
              <a:rPr lang="en-US" b="1" smtClean="0">
                <a:solidFill>
                  <a:srgbClr val="4A452A"/>
                </a:solidFill>
              </a:rPr>
              <a:t>flanges, i.e. </a:t>
            </a:r>
            <a:r>
              <a:rPr lang="en-US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magnetic </a:t>
            </a:r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“nozzles”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4166" y="1366102"/>
            <a:ext cx="3085758" cy="1720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0" name="Straight Arrow Connector 19"/>
          <p:cNvCxnSpPr/>
          <p:nvPr/>
        </p:nvCxnSpPr>
        <p:spPr>
          <a:xfrm flipH="1">
            <a:off x="2597039" y="1261508"/>
            <a:ext cx="555134" cy="304340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487297" y="28367"/>
            <a:ext cx="82767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Electrostatic plasma 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effects: taking care of boundary conditions</a:t>
            </a:r>
            <a:endParaRPr lang="en-US" sz="2400" b="1" dirty="0">
              <a:solidFill>
                <a:srgbClr val="FF0000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513129" y="3257046"/>
            <a:ext cx="3849541" cy="2862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31859C"/>
                </a:solidFill>
                <a:ea typeface="华文细黑"/>
                <a:cs typeface="华文细黑"/>
              </a:rPr>
              <a:t>2mm thick Polycarbonate linings for</a:t>
            </a:r>
            <a:r>
              <a:rPr lang="en-US" b="1" dirty="0" smtClean="0">
                <a:ea typeface="华文细黑"/>
                <a:cs typeface="华文细黑"/>
              </a:rPr>
              <a:t>: </a:t>
            </a:r>
          </a:p>
          <a:p>
            <a:r>
              <a:rPr lang="en-US" b="1" dirty="0" smtClean="0">
                <a:ea typeface="华文细黑"/>
                <a:cs typeface="华文细黑"/>
              </a:rPr>
              <a:t>internal Al vessel,</a:t>
            </a:r>
          </a:p>
          <a:p>
            <a:r>
              <a:rPr lang="en-US" b="1" dirty="0" smtClean="0">
                <a:ea typeface="华文细黑"/>
                <a:cs typeface="华文细黑"/>
              </a:rPr>
              <a:t>rear of anode,</a:t>
            </a:r>
          </a:p>
          <a:p>
            <a:r>
              <a:rPr lang="en-US" b="1" dirty="0" smtClean="0">
                <a:ea typeface="华文细黑"/>
                <a:cs typeface="华文细黑"/>
              </a:rPr>
              <a:t>rear of cathode</a:t>
            </a:r>
          </a:p>
          <a:p>
            <a:endParaRPr lang="en-US" b="1" dirty="0" smtClean="0">
              <a:ea typeface="华文细黑"/>
              <a:cs typeface="华文细黑"/>
            </a:endParaRPr>
          </a:p>
          <a:p>
            <a:endParaRPr lang="en-US" b="1" dirty="0">
              <a:ea typeface="华文细黑"/>
              <a:cs typeface="华文细黑"/>
            </a:endParaRPr>
          </a:p>
          <a:p>
            <a:endParaRPr lang="en-US" b="1" dirty="0" smtClean="0">
              <a:ea typeface="华文细黑"/>
              <a:cs typeface="华文细黑"/>
            </a:endParaRPr>
          </a:p>
          <a:p>
            <a:endParaRPr lang="en-US" b="1" dirty="0" smtClean="0">
              <a:ea typeface="华文细黑"/>
              <a:cs typeface="华文细黑"/>
            </a:endParaRPr>
          </a:p>
          <a:p>
            <a:r>
              <a:rPr lang="en-US" b="1" dirty="0" smtClean="0">
                <a:solidFill>
                  <a:srgbClr val="31859C"/>
                </a:solidFill>
              </a:rPr>
              <a:t>	    2 Polycarbonate</a:t>
            </a:r>
          </a:p>
          <a:p>
            <a:r>
              <a:rPr lang="en-US" b="1" dirty="0" smtClean="0">
                <a:solidFill>
                  <a:srgbClr val="31859C"/>
                </a:solidFill>
              </a:rPr>
              <a:t>	    diaphragms glued</a:t>
            </a:r>
            <a:endParaRPr lang="en-US" b="1" dirty="0" smtClean="0">
              <a:ea typeface="华文细黑"/>
              <a:cs typeface="华文细黑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73" y="3002147"/>
            <a:ext cx="2494333" cy="187157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23" y="4909813"/>
            <a:ext cx="3192702" cy="1828159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 rot="194729">
            <a:off x="23488" y="5334224"/>
            <a:ext cx="117371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rgbClr val="C6D9F1"/>
                </a:solidFill>
              </a:rPr>
              <a:t>u</a:t>
            </a:r>
            <a:r>
              <a:rPr lang="en-US" sz="1100" dirty="0" smtClean="0">
                <a:solidFill>
                  <a:srgbClr val="C6D9F1"/>
                </a:solidFill>
              </a:rPr>
              <a:t>pper</a:t>
            </a:r>
            <a:r>
              <a:rPr lang="en-US" sz="11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diaphragm</a:t>
            </a:r>
            <a:endParaRPr lang="en-US" sz="11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 rot="20970620">
            <a:off x="104993" y="6188407"/>
            <a:ext cx="115929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lower diaphragm</a:t>
            </a:r>
            <a:endParaRPr lang="en-US" sz="11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928317" y="4860138"/>
            <a:ext cx="54053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>
                <a:solidFill>
                  <a:schemeClr val="bg1"/>
                </a:solidFill>
              </a:rPr>
              <a:t>PF2up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rot="290569">
            <a:off x="2045104" y="6071858"/>
            <a:ext cx="108234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>
                <a:solidFill>
                  <a:schemeClr val="bg1"/>
                </a:solidFill>
              </a:rPr>
              <a:t>c</a:t>
            </a:r>
            <a:r>
              <a:rPr lang="en-US" sz="1100" smtClean="0">
                <a:solidFill>
                  <a:schemeClr val="bg1"/>
                </a:solidFill>
              </a:rPr>
              <a:t>learance glued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21415577">
            <a:off x="2065157" y="5283410"/>
            <a:ext cx="11625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>
                <a:solidFill>
                  <a:schemeClr val="bg1"/>
                </a:solidFill>
              </a:rPr>
              <a:t>c</a:t>
            </a:r>
            <a:r>
              <a:rPr lang="en-US" sz="1200" smtClean="0">
                <a:solidFill>
                  <a:schemeClr val="bg1"/>
                </a:solidFill>
              </a:rPr>
              <a:t>learance glued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08703" y="6482716"/>
            <a:ext cx="5998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>
                <a:solidFill>
                  <a:schemeClr val="bg1"/>
                </a:solidFill>
              </a:rPr>
              <a:t>PF2low</a:t>
            </a:r>
            <a:endParaRPr lang="en-US" sz="1100" dirty="0">
              <a:solidFill>
                <a:schemeClr val="bg1"/>
              </a:solidFill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80473" y="3001967"/>
            <a:ext cx="2117066" cy="3487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4" name="Straight Arrow Connector 33"/>
          <p:cNvCxnSpPr/>
          <p:nvPr/>
        </p:nvCxnSpPr>
        <p:spPr>
          <a:xfrm flipH="1" flipV="1">
            <a:off x="8385508" y="3922295"/>
            <a:ext cx="282613" cy="508997"/>
          </a:xfrm>
          <a:prstGeom prst="straightConnector1">
            <a:avLst/>
          </a:prstGeom>
          <a:ln>
            <a:solidFill>
              <a:srgbClr val="2FB9D5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H="1">
            <a:off x="8385508" y="5352476"/>
            <a:ext cx="264826" cy="291681"/>
          </a:xfrm>
          <a:prstGeom prst="straightConnector1">
            <a:avLst/>
          </a:prstGeom>
          <a:ln>
            <a:solidFill>
              <a:srgbClr val="2FB9D5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ectangle 35"/>
          <p:cNvSpPr/>
          <p:nvPr/>
        </p:nvSpPr>
        <p:spPr>
          <a:xfrm>
            <a:off x="7188422" y="4339808"/>
            <a:ext cx="193151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b="1" smtClean="0">
                <a:solidFill>
                  <a:srgbClr val="2FB9D5"/>
                </a:solidFill>
              </a:rPr>
              <a:t>upper </a:t>
            </a:r>
          </a:p>
          <a:p>
            <a:pPr algn="r"/>
            <a:r>
              <a:rPr lang="en-US" sz="1600" b="1" smtClean="0">
                <a:solidFill>
                  <a:srgbClr val="2FB9D5"/>
                </a:solidFill>
              </a:rPr>
              <a:t>insulating </a:t>
            </a:r>
            <a:r>
              <a:rPr lang="en-US" sz="1600" b="1" dirty="0" smtClean="0">
                <a:solidFill>
                  <a:srgbClr val="2FB9D5"/>
                </a:solidFill>
              </a:rPr>
              <a:t>ring </a:t>
            </a:r>
            <a:endParaRPr lang="en-US" sz="1600" dirty="0">
              <a:solidFill>
                <a:srgbClr val="2FB9D5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7194078" y="4904298"/>
            <a:ext cx="19499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b="1" smtClean="0">
                <a:solidFill>
                  <a:srgbClr val="2FB9D5"/>
                </a:solidFill>
              </a:rPr>
              <a:t>lower insulating</a:t>
            </a:r>
          </a:p>
          <a:p>
            <a:pPr algn="r"/>
            <a:r>
              <a:rPr lang="en-US" sz="1600" b="1" smtClean="0">
                <a:solidFill>
                  <a:srgbClr val="2FB9D5"/>
                </a:solidFill>
              </a:rPr>
              <a:t>ring </a:t>
            </a:r>
            <a:endParaRPr lang="en-US" sz="1600" dirty="0"/>
          </a:p>
        </p:txBody>
      </p:sp>
      <p:sp>
        <p:nvSpPr>
          <p:cNvPr id="42" name="Rectangle 41"/>
          <p:cNvSpPr/>
          <p:nvPr/>
        </p:nvSpPr>
        <p:spPr>
          <a:xfrm>
            <a:off x="4842234" y="4448747"/>
            <a:ext cx="23406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solidFill>
                  <a:srgbClr val="2FB9D5"/>
                </a:solidFill>
              </a:rPr>
              <a:t>2 insulating rings section</a:t>
            </a:r>
          </a:p>
          <a:p>
            <a:r>
              <a:rPr lang="en-US" sz="1600" b="1" dirty="0" smtClean="0">
                <a:solidFill>
                  <a:srgbClr val="2FB9D5"/>
                </a:solidFill>
              </a:rPr>
              <a:t>the  conducting vessel</a:t>
            </a:r>
            <a:endParaRPr lang="en-US" sz="1600" dirty="0"/>
          </a:p>
        </p:txBody>
      </p:sp>
      <p:pic>
        <p:nvPicPr>
          <p:cNvPr id="44" name="Picture 43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774" y="1366103"/>
            <a:ext cx="3026722" cy="1682206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3339742" y="6126673"/>
            <a:ext cx="5649945" cy="70788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January 2018:</a:t>
            </a:r>
          </a:p>
          <a:p>
            <a:r>
              <a:rPr lang="en-US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all these cures allowed to obtain Hydrogen plasmas</a:t>
            </a:r>
            <a:endParaRPr lang="en-US" sz="2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152976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34527" y="17785"/>
            <a:ext cx="88988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00B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Insulating &amp; transparent new vessel being built for Phase-2</a:t>
            </a:r>
            <a:endParaRPr lang="en-US" sz="2800" b="1" dirty="0">
              <a:solidFill>
                <a:srgbClr val="FF00B5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10" name="Picture 9" descr="Acquadom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9709" y="1851639"/>
            <a:ext cx="3291665" cy="5009934"/>
          </a:xfrm>
          <a:prstGeom prst="rect">
            <a:avLst/>
          </a:prstGeom>
        </p:spPr>
      </p:pic>
      <p:pic>
        <p:nvPicPr>
          <p:cNvPr id="11" name="Picture 10" descr="Reynold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9066" y="1846817"/>
            <a:ext cx="1631134" cy="72739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7860" y="1754253"/>
            <a:ext cx="3323259" cy="5069808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22478" y="544872"/>
            <a:ext cx="91439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687484"/>
                </a:solidFill>
              </a:rPr>
              <a:t>will substitute the Aluminum vacuum vessel with a </a:t>
            </a:r>
            <a:r>
              <a:rPr lang="en-US" b="1" dirty="0" smtClean="0">
                <a:solidFill>
                  <a:srgbClr val="31859C"/>
                </a:solidFill>
              </a:rPr>
              <a:t>Poly methyl methacrylate (PMMA) </a:t>
            </a:r>
          </a:p>
          <a:p>
            <a:r>
              <a:rPr lang="en-US" b="1" dirty="0" smtClean="0">
                <a:solidFill>
                  <a:srgbClr val="31859C"/>
                </a:solidFill>
              </a:rPr>
              <a:t>transparent and insulating vessel (9.5 cm thick,</a:t>
            </a:r>
            <a:r>
              <a:rPr lang="en-US" b="1" dirty="0">
                <a:solidFill>
                  <a:srgbClr val="31859C"/>
                </a:solidFill>
              </a:rPr>
              <a:t> </a:t>
            </a:r>
            <a:r>
              <a:rPr lang="en-US" b="1" dirty="0" smtClean="0">
                <a:solidFill>
                  <a:srgbClr val="31859C"/>
                </a:solidFill>
              </a:rPr>
              <a:t>2m </a:t>
            </a:r>
            <a:r>
              <a:rPr lang="en-US" b="1" dirty="0" smtClean="0">
                <a:solidFill>
                  <a:srgbClr val="31859C"/>
                </a:solidFill>
                <a:latin typeface="Webdings"/>
                <a:ea typeface="Webdings"/>
                <a:cs typeface="Webdings"/>
                <a:sym typeface="Webdings"/>
              </a:rPr>
              <a:t></a:t>
            </a:r>
            <a:r>
              <a:rPr lang="en-US" b="1" dirty="0" smtClean="0">
                <a:solidFill>
                  <a:srgbClr val="31859C"/>
                </a:solidFill>
                <a:ea typeface="Webdings"/>
                <a:cs typeface="Webdings"/>
                <a:sym typeface="Webdings"/>
              </a:rPr>
              <a:t>, </a:t>
            </a:r>
            <a:r>
              <a:rPr lang="en-US" b="1" dirty="0" smtClean="0">
                <a:solidFill>
                  <a:srgbClr val="31859C"/>
                </a:solidFill>
              </a:rPr>
              <a:t>1.7 m</a:t>
            </a:r>
            <a:r>
              <a:rPr lang="en-US" b="1" dirty="0" smtClean="0">
                <a:solidFill>
                  <a:srgbClr val="3366FF"/>
                </a:solidFill>
              </a:rPr>
              <a:t> </a:t>
            </a:r>
            <a:r>
              <a:rPr lang="en-US" b="1" dirty="0" smtClean="0">
                <a:solidFill>
                  <a:srgbClr val="31859C"/>
                </a:solidFill>
              </a:rPr>
              <a:t>high), endowed with 20 ports</a:t>
            </a:r>
          </a:p>
          <a:p>
            <a:r>
              <a:rPr lang="en-US" b="1" dirty="0" smtClean="0">
                <a:solidFill>
                  <a:srgbClr val="605231"/>
                </a:solidFill>
              </a:rPr>
              <a:t>adding 2 further SS rings on top &amp; bottom of the experiment</a:t>
            </a:r>
            <a:r>
              <a:rPr lang="en-US" dirty="0" smtClean="0"/>
              <a:t>, </a:t>
            </a:r>
          </a:p>
          <a:p>
            <a:pPr algn="r"/>
            <a:r>
              <a:rPr lang="en-US" dirty="0" smtClean="0"/>
              <a:t>       </a:t>
            </a:r>
            <a:r>
              <a:rPr lang="en-US" b="1" dirty="0" smtClean="0">
                <a:solidFill>
                  <a:srgbClr val="687484"/>
                </a:solidFill>
              </a:rPr>
              <a:t>keeping all internal components attached to the existing SS upper\lower lid and extension</a:t>
            </a:r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334057" y="1413930"/>
            <a:ext cx="936431" cy="1920096"/>
          </a:xfrm>
          <a:prstGeom prst="straightConnector1">
            <a:avLst/>
          </a:prstGeom>
          <a:ln>
            <a:solidFill>
              <a:srgbClr val="60523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334057" y="1413930"/>
            <a:ext cx="936431" cy="4203018"/>
          </a:xfrm>
          <a:prstGeom prst="straightConnector1">
            <a:avLst/>
          </a:prstGeom>
          <a:ln>
            <a:solidFill>
              <a:srgbClr val="60523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14994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ot614-8.6kA 1.gif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973" y="1035247"/>
            <a:ext cx="2541904" cy="417847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866398" y="2390853"/>
            <a:ext cx="3290609" cy="17543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effectLst>
                  <a:outerShdw blurRad="50800" dist="38100" dir="2700000" algn="tl" rotWithShape="0">
                    <a:srgbClr val="FF0000">
                      <a:alpha val="43000"/>
                    </a:srgbClr>
                  </a:outerShdw>
                </a:effectLst>
              </a:rPr>
              <a:t>Plasma rotation in </a:t>
            </a:r>
            <a:r>
              <a:rPr lang="en-US" sz="2000" b="1" dirty="0" err="1" smtClean="0">
                <a:effectLst>
                  <a:outerShdw blurRad="50800" dist="38100" dir="2700000" algn="tl" rotWithShape="0">
                    <a:srgbClr val="FF0000">
                      <a:alpha val="43000"/>
                    </a:srgbClr>
                  </a:outerShdw>
                </a:effectLst>
              </a:rPr>
              <a:t>Tokamaks</a:t>
            </a:r>
            <a:r>
              <a:rPr lang="en-US" sz="2000" b="1" dirty="0" smtClean="0">
                <a:effectLst>
                  <a:outerShdw blurRad="50800" dist="38100" dir="2700000" algn="tl" rotWithShape="0">
                    <a:srgbClr val="FF0000">
                      <a:alpha val="43000"/>
                    </a:srgbClr>
                  </a:outerShdw>
                </a:effectLst>
              </a:rPr>
              <a:t> </a:t>
            </a:r>
          </a:p>
          <a:p>
            <a:r>
              <a:rPr lang="en-US" sz="2000" b="1" dirty="0" smtClean="0">
                <a:effectLst>
                  <a:outerShdw blurRad="50800" dist="38100" dir="2700000" algn="tl" rotWithShape="0">
                    <a:srgbClr val="FF0000">
                      <a:alpha val="43000"/>
                    </a:srgbClr>
                  </a:outerShdw>
                </a:effectLst>
              </a:rPr>
              <a:t>always stabilizes the plasma</a:t>
            </a:r>
          </a:p>
          <a:p>
            <a:endParaRPr lang="en-US" sz="2000" b="1" dirty="0" smtClean="0">
              <a:effectLst>
                <a:outerShdw blurRad="50800" dist="38100" dir="2700000" algn="tl" rotWithShape="0">
                  <a:srgbClr val="FF0000">
                    <a:alpha val="43000"/>
                  </a:srgbClr>
                </a:outerShdw>
              </a:effectLst>
            </a:endParaRPr>
          </a:p>
          <a:p>
            <a:pPr lvl="0"/>
            <a:r>
              <a:rPr lang="en-US" sz="2000" b="1" dirty="0">
                <a:solidFill>
                  <a:prstClr val="black"/>
                </a:solidFill>
                <a:effectLst>
                  <a:outerShdw blurRad="50800" dist="38100" dir="2700000" algn="tl" rotWithShape="0">
                    <a:srgbClr val="FF0000">
                      <a:alpha val="43000"/>
                    </a:srgbClr>
                  </a:outerShdw>
                </a:effectLst>
              </a:rPr>
              <a:t>best way of injecting fuel is </a:t>
            </a:r>
            <a:endParaRPr lang="en-US" sz="2000" b="1" dirty="0" smtClean="0">
              <a:solidFill>
                <a:prstClr val="black"/>
              </a:solidFill>
              <a:effectLst>
                <a:outerShdw blurRad="50800" dist="38100" dir="2700000" algn="tl" rotWithShape="0">
                  <a:srgbClr val="FF0000">
                    <a:alpha val="43000"/>
                  </a:srgbClr>
                </a:outerShdw>
              </a:effectLst>
            </a:endParaRPr>
          </a:p>
          <a:p>
            <a:pPr lvl="0"/>
            <a:r>
              <a:rPr lang="en-US" sz="2000" b="1" dirty="0" smtClean="0">
                <a:solidFill>
                  <a:prstClr val="black"/>
                </a:solidFill>
                <a:effectLst>
                  <a:outerShdw blurRad="50800" dist="38100" dir="2700000" algn="tl" rotWithShape="0">
                    <a:srgbClr val="FF0000">
                      <a:alpha val="43000"/>
                    </a:srgbClr>
                  </a:outerShdw>
                </a:effectLst>
              </a:rPr>
              <a:t>from inboard </a:t>
            </a:r>
            <a:r>
              <a:rPr lang="en-US" sz="2000" b="1" dirty="0">
                <a:solidFill>
                  <a:prstClr val="black"/>
                </a:solidFill>
                <a:effectLst>
                  <a:outerShdw blurRad="50800" dist="38100" dir="2700000" algn="tl" rotWithShape="0">
                    <a:srgbClr val="FF0000">
                      <a:alpha val="43000"/>
                    </a:srgbClr>
                  </a:outerShdw>
                </a:effectLst>
              </a:rPr>
              <a:t>(high field side)</a:t>
            </a:r>
          </a:p>
          <a:p>
            <a:endParaRPr lang="en-US" sz="800" dirty="0" smtClean="0"/>
          </a:p>
        </p:txBody>
      </p:sp>
      <p:pic>
        <p:nvPicPr>
          <p:cNvPr id="3" name="Overrot_0977.gif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487320" y="1024294"/>
            <a:ext cx="2321544" cy="418925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498640" y="5213546"/>
            <a:ext cx="345836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FF00B5"/>
                </a:solidFill>
              </a:rPr>
              <a:t>#977, 10 kA Hydrogen</a:t>
            </a:r>
          </a:p>
          <a:p>
            <a:r>
              <a:rPr lang="en-US" sz="1400" b="1" i="1" dirty="0">
                <a:solidFill>
                  <a:srgbClr val="FF00B5"/>
                </a:solidFill>
              </a:rPr>
              <a:t>break-down </a:t>
            </a:r>
            <a:r>
              <a:rPr lang="en-US" sz="1400" b="1" i="1" dirty="0" err="1">
                <a:solidFill>
                  <a:srgbClr val="FF00B5"/>
                </a:solidFill>
              </a:rPr>
              <a:t>V</a:t>
            </a:r>
            <a:r>
              <a:rPr lang="en-US" sz="1400" b="1" i="1" baseline="-25000" dirty="0" err="1">
                <a:solidFill>
                  <a:srgbClr val="FF00B5"/>
                </a:solidFill>
              </a:rPr>
              <a:t>e</a:t>
            </a:r>
            <a:r>
              <a:rPr lang="en-US" sz="1400" b="1" i="1" dirty="0">
                <a:solidFill>
                  <a:srgbClr val="FF00B5"/>
                </a:solidFill>
              </a:rPr>
              <a:t> </a:t>
            </a:r>
            <a:r>
              <a:rPr lang="en-US" sz="1400" b="1" i="1" dirty="0">
                <a:solidFill>
                  <a:srgbClr val="FF00B5"/>
                </a:solidFill>
                <a:latin typeface="Times New Roman"/>
                <a:cs typeface="Times New Roman"/>
              </a:rPr>
              <a:t>~</a:t>
            </a:r>
            <a:r>
              <a:rPr lang="en-US" sz="1400" b="1" i="1" dirty="0">
                <a:solidFill>
                  <a:srgbClr val="FF00B5"/>
                </a:solidFill>
              </a:rPr>
              <a:t> </a:t>
            </a:r>
            <a:r>
              <a:rPr lang="en-US" sz="1400" b="1" i="1" dirty="0" smtClean="0">
                <a:solidFill>
                  <a:srgbClr val="FF00B5"/>
                </a:solidFill>
              </a:rPr>
              <a:t>320 </a:t>
            </a:r>
            <a:r>
              <a:rPr lang="en-US" sz="1400" b="1" i="1" dirty="0">
                <a:solidFill>
                  <a:srgbClr val="FF00B5"/>
                </a:solidFill>
              </a:rPr>
              <a:t>V, </a:t>
            </a:r>
            <a:r>
              <a:rPr lang="en-US" sz="1400" b="1" i="1" dirty="0" smtClean="0">
                <a:solidFill>
                  <a:srgbClr val="FF00B5"/>
                </a:solidFill>
              </a:rPr>
              <a:t>steady </a:t>
            </a:r>
            <a:r>
              <a:rPr lang="en-US" sz="1400" b="1" i="1" dirty="0" err="1" smtClean="0">
                <a:solidFill>
                  <a:srgbClr val="FF00B5"/>
                </a:solidFill>
              </a:rPr>
              <a:t>V</a:t>
            </a:r>
            <a:r>
              <a:rPr lang="en-US" sz="1400" b="1" i="1" baseline="-25000" dirty="0" err="1" smtClean="0">
                <a:solidFill>
                  <a:srgbClr val="FF00B5"/>
                </a:solidFill>
              </a:rPr>
              <a:t>e</a:t>
            </a:r>
            <a:r>
              <a:rPr lang="en-US" sz="1400" b="1" i="1" dirty="0" smtClean="0">
                <a:solidFill>
                  <a:srgbClr val="FF00B5"/>
                </a:solidFill>
              </a:rPr>
              <a:t> </a:t>
            </a:r>
            <a:r>
              <a:rPr lang="en-US" sz="1400" b="1" i="1" dirty="0">
                <a:solidFill>
                  <a:srgbClr val="FF00B5"/>
                </a:solidFill>
                <a:latin typeface="Times New Roman"/>
                <a:cs typeface="Times New Roman"/>
              </a:rPr>
              <a:t>~</a:t>
            </a:r>
            <a:r>
              <a:rPr lang="en-US" sz="1400" b="1" i="1" dirty="0">
                <a:solidFill>
                  <a:srgbClr val="FF00B5"/>
                </a:solidFill>
              </a:rPr>
              <a:t> </a:t>
            </a:r>
            <a:r>
              <a:rPr lang="en-US" sz="1400" b="1" i="1" dirty="0" smtClean="0">
                <a:solidFill>
                  <a:srgbClr val="FF00B5"/>
                </a:solidFill>
              </a:rPr>
              <a:t>220 </a:t>
            </a:r>
            <a:r>
              <a:rPr lang="en-US" sz="1400" b="1" i="1" dirty="0">
                <a:solidFill>
                  <a:srgbClr val="FF00B5"/>
                </a:solidFill>
              </a:rPr>
              <a:t>V</a:t>
            </a:r>
          </a:p>
          <a:p>
            <a:pPr algn="ctr"/>
            <a:endParaRPr lang="en-US" sz="1400" b="1" dirty="0" smtClean="0">
              <a:solidFill>
                <a:srgbClr val="FF00B5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220" y="5213546"/>
            <a:ext cx="32432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A23FF"/>
                </a:solidFill>
              </a:rPr>
              <a:t>#614, 8.5 kA Argon</a:t>
            </a:r>
          </a:p>
          <a:p>
            <a:r>
              <a:rPr lang="en-US" sz="1400" b="1" i="1" dirty="0">
                <a:solidFill>
                  <a:srgbClr val="0000FF"/>
                </a:solidFill>
              </a:rPr>
              <a:t>break-down </a:t>
            </a:r>
            <a:r>
              <a:rPr lang="en-US" sz="1400" b="1" i="1" dirty="0" err="1">
                <a:solidFill>
                  <a:srgbClr val="0000FF"/>
                </a:solidFill>
              </a:rPr>
              <a:t>V</a:t>
            </a:r>
            <a:r>
              <a:rPr lang="en-US" sz="1400" b="1" i="1" baseline="-25000" dirty="0" err="1">
                <a:solidFill>
                  <a:srgbClr val="0000FF"/>
                </a:solidFill>
              </a:rPr>
              <a:t>e</a:t>
            </a:r>
            <a:r>
              <a:rPr lang="en-US" sz="1400" b="1" i="1" dirty="0">
                <a:solidFill>
                  <a:srgbClr val="0000FF"/>
                </a:solidFill>
              </a:rPr>
              <a:t> </a:t>
            </a:r>
            <a:r>
              <a:rPr lang="en-US" sz="1400" b="1" i="1" dirty="0">
                <a:solidFill>
                  <a:srgbClr val="0000FF"/>
                </a:solidFill>
                <a:latin typeface="Times New Roman"/>
                <a:cs typeface="Times New Roman"/>
              </a:rPr>
              <a:t>~</a:t>
            </a:r>
            <a:r>
              <a:rPr lang="en-US" sz="1400" b="1" i="1" dirty="0">
                <a:solidFill>
                  <a:srgbClr val="0000FF"/>
                </a:solidFill>
              </a:rPr>
              <a:t> 9</a:t>
            </a:r>
            <a:r>
              <a:rPr lang="en-US" sz="1400" b="1" i="1" dirty="0" smtClean="0">
                <a:solidFill>
                  <a:srgbClr val="0000FF"/>
                </a:solidFill>
              </a:rPr>
              <a:t>0 V, steady </a:t>
            </a:r>
            <a:r>
              <a:rPr lang="en-US" sz="1400" b="1" i="1" dirty="0" err="1">
                <a:solidFill>
                  <a:srgbClr val="0000FF"/>
                </a:solidFill>
              </a:rPr>
              <a:t>V</a:t>
            </a:r>
            <a:r>
              <a:rPr lang="en-US" sz="1400" b="1" i="1" baseline="-25000" dirty="0" err="1">
                <a:solidFill>
                  <a:srgbClr val="0000FF"/>
                </a:solidFill>
              </a:rPr>
              <a:t>e</a:t>
            </a:r>
            <a:r>
              <a:rPr lang="en-US" sz="1400" b="1" i="1" dirty="0">
                <a:solidFill>
                  <a:srgbClr val="0000FF"/>
                </a:solidFill>
              </a:rPr>
              <a:t> </a:t>
            </a:r>
            <a:r>
              <a:rPr lang="en-US" sz="1400" b="1" i="1" dirty="0">
                <a:solidFill>
                  <a:srgbClr val="0000FF"/>
                </a:solidFill>
                <a:latin typeface="Times New Roman"/>
                <a:cs typeface="Times New Roman"/>
              </a:rPr>
              <a:t>~</a:t>
            </a:r>
            <a:r>
              <a:rPr lang="en-US" sz="1400" b="1" i="1" dirty="0">
                <a:solidFill>
                  <a:srgbClr val="0000FF"/>
                </a:solidFill>
              </a:rPr>
              <a:t> </a:t>
            </a:r>
            <a:r>
              <a:rPr lang="en-US" sz="1400" b="1" i="1" dirty="0" smtClean="0">
                <a:solidFill>
                  <a:srgbClr val="0000FF"/>
                </a:solidFill>
              </a:rPr>
              <a:t>200 V</a:t>
            </a:r>
            <a:endParaRPr lang="en-US" sz="1400" b="1" i="1" dirty="0">
              <a:solidFill>
                <a:srgbClr val="0000FF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6200000">
            <a:off x="7407245" y="-553360"/>
            <a:ext cx="1117939" cy="227950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5501" y="23626"/>
            <a:ext cx="656737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800" b="1" dirty="0">
                <a:solidFill>
                  <a:srgbClr val="FF00B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PROTO-</a:t>
            </a:r>
            <a:r>
              <a:rPr lang="en-US" sz="2800" b="1" dirty="0" smtClean="0">
                <a:solidFill>
                  <a:srgbClr val="FF00B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SPHERA Plasma </a:t>
            </a:r>
            <a:r>
              <a:rPr lang="en-US" sz="2800" b="1" dirty="0" err="1">
                <a:solidFill>
                  <a:srgbClr val="FF00B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Centerpost</a:t>
            </a:r>
            <a:r>
              <a:rPr lang="en-US" sz="2800" b="1" dirty="0">
                <a:solidFill>
                  <a:srgbClr val="FF00B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sz="2800" b="1" dirty="0" smtClean="0">
                <a:solidFill>
                  <a:srgbClr val="FF00B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rotates</a:t>
            </a:r>
          </a:p>
          <a:p>
            <a:pPr algn="r"/>
            <a:r>
              <a:rPr lang="en-US" sz="2800" b="1" dirty="0" smtClean="0">
                <a:solidFill>
                  <a:srgbClr val="FF00B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&amp; therefore avoids anode arc-anchoring </a:t>
            </a:r>
            <a:endParaRPr lang="en-US" sz="2800" dirty="0"/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7506840" y="29041"/>
            <a:ext cx="1599127" cy="111632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7506840" y="29041"/>
            <a:ext cx="1599127" cy="111632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36615" y="5824541"/>
            <a:ext cx="9069352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/>
              <a:t>(</a:t>
            </a:r>
            <a:r>
              <a:rPr lang="en-US" b="1" i="1" dirty="0"/>
              <a:t>Pisa University &amp; </a:t>
            </a:r>
            <a:r>
              <a:rPr lang="en-US" b="1" i="1" dirty="0" smtClean="0"/>
              <a:t>its </a:t>
            </a:r>
            <a:r>
              <a:rPr lang="en-US" b="1" i="1" dirty="0" err="1" smtClean="0"/>
              <a:t>PlasmaTech</a:t>
            </a:r>
            <a:r>
              <a:rPr lang="en-US" b="1" i="1" dirty="0" smtClean="0"/>
              <a:t> </a:t>
            </a:r>
            <a:r>
              <a:rPr lang="en-US" b="1" i="1" dirty="0"/>
              <a:t>spin-off</a:t>
            </a:r>
            <a:r>
              <a:rPr lang="en-US" b="1" dirty="0" smtClean="0"/>
              <a:t>) line-averaged </a:t>
            </a:r>
            <a:r>
              <a:rPr lang="en-US" b="1" dirty="0"/>
              <a:t>electron density </a:t>
            </a:r>
            <a:r>
              <a:rPr lang="en-US" b="1" dirty="0" smtClean="0"/>
              <a:t>on plasma equator:</a:t>
            </a:r>
          </a:p>
          <a:p>
            <a:r>
              <a:rPr lang="en-US" sz="2000" b="1" dirty="0" smtClean="0">
                <a:solidFill>
                  <a:srgbClr val="3366FF"/>
                </a:solidFill>
              </a:rPr>
              <a:t>in Argon </a:t>
            </a:r>
            <a:r>
              <a:rPr lang="en-US" sz="2000" b="1" dirty="0" err="1" smtClean="0">
                <a:solidFill>
                  <a:srgbClr val="3366FF"/>
                </a:solidFill>
              </a:rPr>
              <a:t>Centerpost</a:t>
            </a:r>
            <a:r>
              <a:rPr lang="en-US" sz="2000" b="1" dirty="0" smtClean="0">
                <a:solidFill>
                  <a:srgbClr val="3366FF"/>
                </a:solidFill>
              </a:rPr>
              <a:t>  &lt;</a:t>
            </a:r>
            <a:r>
              <a:rPr lang="en-US" sz="2000" b="1" dirty="0">
                <a:solidFill>
                  <a:srgbClr val="3366FF"/>
                </a:solidFill>
              </a:rPr>
              <a:t>n</a:t>
            </a:r>
            <a:r>
              <a:rPr lang="en-US" sz="2000" b="1" baseline="-25000" dirty="0">
                <a:solidFill>
                  <a:srgbClr val="3366FF"/>
                </a:solidFill>
              </a:rPr>
              <a:t>e</a:t>
            </a:r>
            <a:r>
              <a:rPr lang="en-US" sz="2000" b="1" dirty="0">
                <a:solidFill>
                  <a:srgbClr val="3366FF"/>
                </a:solidFill>
              </a:rPr>
              <a:t>&gt; </a:t>
            </a:r>
            <a:r>
              <a:rPr lang="en-US" sz="2000" b="1" dirty="0">
                <a:solidFill>
                  <a:srgbClr val="3366FF"/>
                </a:solidFill>
                <a:latin typeface="Times New Roman"/>
                <a:cs typeface="Times New Roman"/>
              </a:rPr>
              <a:t>~ </a:t>
            </a:r>
            <a:r>
              <a:rPr lang="en-US" sz="2000" b="1" dirty="0" err="1" smtClean="0">
                <a:solidFill>
                  <a:srgbClr val="3366FF"/>
                </a:solidFill>
              </a:rPr>
              <a:t>I</a:t>
            </a:r>
            <a:r>
              <a:rPr lang="en-US" sz="2000" b="1" baseline="-25000" dirty="0" err="1" smtClean="0">
                <a:solidFill>
                  <a:srgbClr val="3366FF"/>
                </a:solidFill>
              </a:rPr>
              <a:t>e</a:t>
            </a:r>
            <a:r>
              <a:rPr lang="en-US" sz="2000" b="1" dirty="0" smtClean="0">
                <a:solidFill>
                  <a:srgbClr val="3366FF"/>
                </a:solidFill>
              </a:rPr>
              <a:t> </a:t>
            </a:r>
          </a:p>
          <a:p>
            <a:r>
              <a:rPr lang="en-US" sz="2000" b="1" dirty="0" smtClean="0">
                <a:solidFill>
                  <a:srgbClr val="3366FF"/>
                </a:solidFill>
              </a:rPr>
              <a:t>at </a:t>
            </a:r>
            <a:r>
              <a:rPr lang="en-US" sz="2000" b="1" dirty="0" err="1">
                <a:solidFill>
                  <a:srgbClr val="3366FF"/>
                </a:solidFill>
              </a:rPr>
              <a:t>I</a:t>
            </a:r>
            <a:r>
              <a:rPr lang="en-US" sz="2000" b="1" baseline="-25000" dirty="0" err="1">
                <a:solidFill>
                  <a:srgbClr val="3366FF"/>
                </a:solidFill>
              </a:rPr>
              <a:t>e</a:t>
            </a:r>
            <a:r>
              <a:rPr lang="en-US" sz="2000" b="1" dirty="0">
                <a:solidFill>
                  <a:srgbClr val="3366FF"/>
                </a:solidFill>
              </a:rPr>
              <a:t> =10 kA, &lt;n</a:t>
            </a:r>
            <a:r>
              <a:rPr lang="en-US" sz="2000" b="1" baseline="-25000" dirty="0">
                <a:solidFill>
                  <a:srgbClr val="3366FF"/>
                </a:solidFill>
              </a:rPr>
              <a:t>e</a:t>
            </a:r>
            <a:r>
              <a:rPr lang="en-US" sz="2000" b="1" dirty="0">
                <a:solidFill>
                  <a:srgbClr val="3366FF"/>
                </a:solidFill>
              </a:rPr>
              <a:t>&gt; </a:t>
            </a:r>
            <a:r>
              <a:rPr lang="en-US" sz="2000" b="1" dirty="0">
                <a:solidFill>
                  <a:srgbClr val="3366FF"/>
                </a:solidFill>
                <a:latin typeface="Times New Roman"/>
                <a:cs typeface="Times New Roman"/>
              </a:rPr>
              <a:t>~ </a:t>
            </a:r>
            <a:r>
              <a:rPr lang="en-US" sz="2000" b="1" dirty="0">
                <a:solidFill>
                  <a:srgbClr val="3366FF"/>
                </a:solidFill>
                <a:cs typeface="Times New Roman"/>
              </a:rPr>
              <a:t>4•10</a:t>
            </a:r>
            <a:r>
              <a:rPr lang="en-US" sz="2000" b="1" baseline="30000" dirty="0">
                <a:solidFill>
                  <a:srgbClr val="3366FF"/>
                </a:solidFill>
                <a:cs typeface="Times New Roman"/>
              </a:rPr>
              <a:t>20</a:t>
            </a:r>
            <a:r>
              <a:rPr lang="en-US" sz="2000" b="1" dirty="0">
                <a:solidFill>
                  <a:srgbClr val="3366FF"/>
                </a:solidFill>
                <a:cs typeface="Times New Roman"/>
              </a:rPr>
              <a:t> m</a:t>
            </a:r>
            <a:r>
              <a:rPr lang="en-US" sz="2000" b="1" baseline="30000" dirty="0">
                <a:solidFill>
                  <a:srgbClr val="3366FF"/>
                </a:solidFill>
                <a:cs typeface="Times New Roman"/>
              </a:rPr>
              <a:t>-3</a:t>
            </a:r>
            <a:endParaRPr lang="en-US" sz="2000" b="1" baseline="30000" dirty="0">
              <a:solidFill>
                <a:srgbClr val="3366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531492" y="6094248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b="1" dirty="0">
                <a:solidFill>
                  <a:srgbClr val="FF00B5"/>
                </a:solidFill>
              </a:rPr>
              <a:t>in </a:t>
            </a:r>
            <a:r>
              <a:rPr lang="en-US" sz="2000" b="1" dirty="0" smtClean="0">
                <a:solidFill>
                  <a:srgbClr val="FF00B5"/>
                </a:solidFill>
              </a:rPr>
              <a:t>Hydrogen </a:t>
            </a:r>
            <a:r>
              <a:rPr lang="en-US" sz="2000" b="1" dirty="0" err="1" smtClean="0">
                <a:solidFill>
                  <a:srgbClr val="FF00B5"/>
                </a:solidFill>
              </a:rPr>
              <a:t>Centerpost</a:t>
            </a:r>
            <a:endParaRPr lang="en-US" sz="2000" b="1" dirty="0">
              <a:solidFill>
                <a:srgbClr val="FF00B5"/>
              </a:solidFill>
            </a:endParaRPr>
          </a:p>
          <a:p>
            <a:r>
              <a:rPr lang="en-US" sz="2000" b="1" dirty="0">
                <a:solidFill>
                  <a:srgbClr val="FF00B5"/>
                </a:solidFill>
              </a:rPr>
              <a:t>at </a:t>
            </a:r>
            <a:r>
              <a:rPr lang="en-US" sz="2000" b="1" dirty="0" err="1">
                <a:solidFill>
                  <a:srgbClr val="FF00B5"/>
                </a:solidFill>
              </a:rPr>
              <a:t>I</a:t>
            </a:r>
            <a:r>
              <a:rPr lang="en-US" sz="2000" b="1" baseline="-25000" dirty="0" err="1">
                <a:solidFill>
                  <a:srgbClr val="FF00B5"/>
                </a:solidFill>
              </a:rPr>
              <a:t>e</a:t>
            </a:r>
            <a:r>
              <a:rPr lang="en-US" sz="2000" b="1" dirty="0">
                <a:solidFill>
                  <a:srgbClr val="FF00B5"/>
                </a:solidFill>
              </a:rPr>
              <a:t> =10 kA, &lt;n</a:t>
            </a:r>
            <a:r>
              <a:rPr lang="en-US" sz="2000" b="1" baseline="-25000" dirty="0">
                <a:solidFill>
                  <a:srgbClr val="FF00B5"/>
                </a:solidFill>
              </a:rPr>
              <a:t>e</a:t>
            </a:r>
            <a:r>
              <a:rPr lang="en-US" sz="2000" b="1" dirty="0">
                <a:solidFill>
                  <a:srgbClr val="FF00B5"/>
                </a:solidFill>
              </a:rPr>
              <a:t>&gt; </a:t>
            </a:r>
            <a:r>
              <a:rPr lang="en-US" sz="2000" b="1" dirty="0">
                <a:solidFill>
                  <a:srgbClr val="FF00B5"/>
                </a:solidFill>
                <a:latin typeface="Times New Roman"/>
                <a:cs typeface="Times New Roman"/>
              </a:rPr>
              <a:t>~ </a:t>
            </a:r>
            <a:r>
              <a:rPr lang="en-US" sz="2000" b="1" dirty="0" smtClean="0">
                <a:solidFill>
                  <a:srgbClr val="FF00B5"/>
                </a:solidFill>
                <a:cs typeface="Times New Roman"/>
              </a:rPr>
              <a:t>1.5•</a:t>
            </a:r>
            <a:r>
              <a:rPr lang="en-US" sz="2000" b="1" dirty="0">
                <a:solidFill>
                  <a:srgbClr val="FF00B5"/>
                </a:solidFill>
                <a:cs typeface="Times New Roman"/>
              </a:rPr>
              <a:t>10</a:t>
            </a:r>
            <a:r>
              <a:rPr lang="en-US" sz="2000" b="1" baseline="30000" dirty="0">
                <a:solidFill>
                  <a:srgbClr val="FF00B5"/>
                </a:solidFill>
                <a:cs typeface="Times New Roman"/>
              </a:rPr>
              <a:t>20</a:t>
            </a:r>
            <a:r>
              <a:rPr lang="en-US" sz="2000" b="1" dirty="0">
                <a:solidFill>
                  <a:srgbClr val="FF00B5"/>
                </a:solidFill>
                <a:cs typeface="Times New Roman"/>
              </a:rPr>
              <a:t> m</a:t>
            </a:r>
            <a:r>
              <a:rPr lang="en-US" sz="2000" b="1" baseline="30000" dirty="0">
                <a:solidFill>
                  <a:srgbClr val="FF00B5"/>
                </a:solidFill>
                <a:cs typeface="Times New Roman"/>
              </a:rPr>
              <a:t>-3</a:t>
            </a:r>
            <a:endParaRPr lang="en-US" sz="2000" b="1" baseline="30000" dirty="0">
              <a:solidFill>
                <a:srgbClr val="FF00B5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24486" y="1182373"/>
            <a:ext cx="228115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FF00B5"/>
                </a:solidFill>
              </a:rPr>
              <a:t>Anode arc-anchoring means</a:t>
            </a:r>
          </a:p>
          <a:p>
            <a:pPr algn="ctr"/>
            <a:r>
              <a:rPr lang="en-US" sz="1400" dirty="0" smtClean="0">
                <a:solidFill>
                  <a:srgbClr val="FF00B5"/>
                </a:solidFill>
              </a:rPr>
              <a:t>that a plasma arc discharge</a:t>
            </a:r>
          </a:p>
          <a:p>
            <a:pPr algn="ctr"/>
            <a:r>
              <a:rPr lang="en-US" sz="1400" dirty="0" smtClean="0">
                <a:solidFill>
                  <a:srgbClr val="FF00B5"/>
                </a:solidFill>
              </a:rPr>
              <a:t>is localized on an anode spot</a:t>
            </a:r>
          </a:p>
        </p:txBody>
      </p:sp>
    </p:spTree>
    <p:extLst>
      <p:ext uri="{BB962C8B-B14F-4D97-AF65-F5344CB8AC3E}">
        <p14:creationId xmlns:p14="http://schemas.microsoft.com/office/powerpoint/2010/main" val="6772416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5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51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remove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6" repeatCount="indefinite" fill="remove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49" y="1485914"/>
            <a:ext cx="4348862" cy="4971074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53438" y="6499980"/>
            <a:ext cx="907726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b="1" dirty="0" smtClean="0">
                <a:solidFill>
                  <a:srgbClr val="E729AD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		Lines</a:t>
            </a:r>
            <a:r>
              <a:rPr lang="en-US" altLang="zh-CN" sz="1600" b="1" dirty="0">
                <a:solidFill>
                  <a:srgbClr val="E729AD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: magnetic field</a:t>
            </a:r>
            <a:r>
              <a:rPr lang="en-US" sz="1600" b="1" dirty="0">
                <a:solidFill>
                  <a:srgbClr val="E729AD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 </a:t>
            </a:r>
            <a:r>
              <a:rPr lang="en-US" sz="1600" dirty="0" smtClean="0"/>
              <a:t>                                    </a:t>
            </a:r>
            <a:r>
              <a:rPr lang="en-US" sz="1600" b="1" dirty="0" smtClean="0">
                <a:solidFill>
                  <a:srgbClr val="FF000B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Co</a:t>
            </a:r>
            <a:r>
              <a:rPr lang="en-US" sz="1600" b="1" dirty="0" smtClean="0">
                <a:solidFill>
                  <a:srgbClr val="FF66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lor</a:t>
            </a:r>
            <a:r>
              <a:rPr lang="en-US" sz="1600" b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 </a:t>
            </a:r>
            <a:r>
              <a:rPr lang="en-US" sz="1600" b="1" dirty="0" smtClean="0">
                <a:solidFill>
                  <a:srgbClr val="E5BD48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co</a:t>
            </a:r>
            <a:r>
              <a:rPr lang="en-US" sz="1600" b="1" dirty="0" smtClean="0">
                <a:solidFill>
                  <a:srgbClr val="908D7B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nto</a:t>
            </a:r>
            <a:r>
              <a:rPr lang="en-US" sz="1600" b="1" dirty="0" smtClean="0">
                <a:solidFill>
                  <a:srgbClr val="0A23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urs</a:t>
            </a:r>
            <a:r>
              <a:rPr lang="en-US" sz="1600" b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: </a:t>
            </a:r>
            <a:r>
              <a:rPr lang="en-US" sz="1600" b="1" i="1" dirty="0" smtClean="0">
                <a:solidFill>
                  <a:srgbClr val="FF000B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elect</a:t>
            </a:r>
            <a:r>
              <a:rPr lang="en-US" sz="1600" b="1" i="1" dirty="0" smtClean="0">
                <a:solidFill>
                  <a:srgbClr val="FF66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rost</a:t>
            </a:r>
            <a:r>
              <a:rPr lang="en-US" sz="1600" b="1" i="1" dirty="0" smtClean="0">
                <a:solidFill>
                  <a:srgbClr val="E5BD48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atic</a:t>
            </a:r>
            <a:r>
              <a:rPr lang="en-US" sz="1600" b="1" i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 </a:t>
            </a:r>
            <a:r>
              <a:rPr lang="en-US" sz="1600" b="1" i="1" dirty="0" smtClean="0">
                <a:solidFill>
                  <a:srgbClr val="908D7B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pote</a:t>
            </a:r>
            <a:r>
              <a:rPr lang="en-US" sz="1600" b="1" i="1" dirty="0" smtClean="0">
                <a:solidFill>
                  <a:srgbClr val="0A23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ntial</a:t>
            </a:r>
            <a:r>
              <a:rPr lang="en-US" sz="1600" b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, Arrows: E field   </a:t>
            </a:r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8571176" y="1320635"/>
            <a:ext cx="11043" cy="286667"/>
          </a:xfrm>
          <a:prstGeom prst="straightConnector1">
            <a:avLst/>
          </a:prstGeom>
          <a:ln w="28575">
            <a:solidFill>
              <a:srgbClr val="62697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79144" y="19855"/>
            <a:ext cx="90330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B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Calibri"/>
              </a:rPr>
              <a:t>No Anode-Arc Anchoring: </a:t>
            </a:r>
            <a:r>
              <a:rPr lang="en-US" sz="2800" b="1" dirty="0" smtClean="0">
                <a:solidFill>
                  <a:srgbClr val="FF00B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Electrostatic </a:t>
            </a:r>
            <a:r>
              <a:rPr lang="en-US" sz="2800" b="1" dirty="0">
                <a:solidFill>
                  <a:srgbClr val="FF00B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plasma </a:t>
            </a:r>
            <a:r>
              <a:rPr lang="en-US" sz="2800" b="1" dirty="0" smtClean="0">
                <a:solidFill>
                  <a:srgbClr val="FF00B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effects!</a:t>
            </a:r>
          </a:p>
          <a:p>
            <a:endParaRPr lang="en-US" sz="200" b="1" dirty="0" smtClean="0">
              <a:solidFill>
                <a:srgbClr val="565463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ea typeface="华文楷体"/>
              <a:cs typeface="Hei"/>
            </a:endParaRPr>
          </a:p>
          <a:p>
            <a:r>
              <a:rPr lang="en-US" sz="2400" b="1" dirty="0" smtClean="0">
                <a:solidFill>
                  <a:srgbClr val="FF0000"/>
                </a:solidFill>
                <a:ea typeface="华文细黑"/>
                <a:cs typeface="华文细黑"/>
              </a:rPr>
              <a:t>	     </a:t>
            </a:r>
            <a:r>
              <a:rPr lang="en-US" sz="2400" b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Calibri"/>
              </a:rPr>
              <a:t>plasma rotation does the trick!</a:t>
            </a:r>
            <a:endParaRPr lang="en-US" sz="2400" b="1" dirty="0">
              <a:ea typeface="华文细黑"/>
              <a:cs typeface="华文细黑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857038" y="1930756"/>
            <a:ext cx="13520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4902"/>
                </a:solidFill>
              </a:rPr>
              <a:t>V</a:t>
            </a:r>
            <a:r>
              <a:rPr lang="en-US" sz="1600" b="1" baseline="-25000" dirty="0" smtClean="0">
                <a:solidFill>
                  <a:srgbClr val="FF4902"/>
                </a:solidFill>
              </a:rPr>
              <a:t>PF4up </a:t>
            </a:r>
            <a:r>
              <a:rPr lang="en-US" sz="1600" b="1" dirty="0" smtClean="0">
                <a:solidFill>
                  <a:srgbClr val="FF4902"/>
                </a:solidFill>
                <a:latin typeface="Times New Roman"/>
                <a:cs typeface="Times New Roman"/>
              </a:rPr>
              <a:t>~ +</a:t>
            </a:r>
            <a:r>
              <a:rPr lang="en-US" sz="1600" b="1" dirty="0" smtClean="0">
                <a:solidFill>
                  <a:srgbClr val="FF4902"/>
                </a:solidFill>
              </a:rPr>
              <a:t>95 </a:t>
            </a:r>
            <a:r>
              <a:rPr lang="en-US" sz="1600" b="1" dirty="0">
                <a:solidFill>
                  <a:srgbClr val="FF4902"/>
                </a:solidFill>
              </a:rPr>
              <a:t>V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872701" y="2268843"/>
            <a:ext cx="1446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 smtClean="0">
                <a:solidFill>
                  <a:srgbClr val="FF000B"/>
                </a:solidFill>
              </a:rPr>
              <a:t>V</a:t>
            </a:r>
            <a:r>
              <a:rPr lang="en-US" sz="1600" b="1" baseline="-25000" dirty="0" err="1" smtClean="0">
                <a:solidFill>
                  <a:srgbClr val="FF000B"/>
                </a:solidFill>
              </a:rPr>
              <a:t>anode</a:t>
            </a:r>
            <a:r>
              <a:rPr lang="en-US" sz="1600" b="1" baseline="-25000" dirty="0" smtClean="0">
                <a:solidFill>
                  <a:srgbClr val="FF000B"/>
                </a:solidFill>
              </a:rPr>
              <a:t> </a:t>
            </a:r>
            <a:r>
              <a:rPr lang="en-US" sz="1600" b="1" dirty="0" smtClean="0">
                <a:solidFill>
                  <a:srgbClr val="FF000B"/>
                </a:solidFill>
                <a:latin typeface="Times New Roman"/>
                <a:cs typeface="Times New Roman"/>
              </a:rPr>
              <a:t>~ </a:t>
            </a:r>
            <a:r>
              <a:rPr lang="en-US" sz="1600" b="1" dirty="0" smtClean="0">
                <a:solidFill>
                  <a:srgbClr val="FF000B"/>
                </a:solidFill>
              </a:rPr>
              <a:t>+139 </a:t>
            </a:r>
            <a:r>
              <a:rPr lang="en-US" sz="1600" b="1" dirty="0">
                <a:solidFill>
                  <a:srgbClr val="FF000B"/>
                </a:solidFill>
              </a:rPr>
              <a:t>V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831998" y="2602323"/>
            <a:ext cx="14949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6600"/>
                </a:solidFill>
              </a:rPr>
              <a:t>V</a:t>
            </a:r>
            <a:r>
              <a:rPr lang="en-US" sz="1600" b="1" baseline="-25000" dirty="0" smtClean="0">
                <a:solidFill>
                  <a:srgbClr val="FF6600"/>
                </a:solidFill>
              </a:rPr>
              <a:t>PF2-3up </a:t>
            </a:r>
            <a:r>
              <a:rPr lang="en-US" sz="1600" b="1" dirty="0" smtClean="0">
                <a:solidFill>
                  <a:srgbClr val="FF6600"/>
                </a:solidFill>
                <a:latin typeface="Times New Roman"/>
                <a:cs typeface="Times New Roman"/>
              </a:rPr>
              <a:t>~ </a:t>
            </a:r>
            <a:r>
              <a:rPr lang="en-US" sz="1600" b="1" dirty="0" smtClean="0">
                <a:solidFill>
                  <a:srgbClr val="FF6600"/>
                </a:solidFill>
              </a:rPr>
              <a:t>+ 50 </a:t>
            </a:r>
            <a:r>
              <a:rPr lang="en-US" sz="1600" b="1" dirty="0">
                <a:solidFill>
                  <a:srgbClr val="FF6600"/>
                </a:solidFill>
              </a:rPr>
              <a:t>V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973852" y="4860556"/>
            <a:ext cx="14714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668577"/>
                </a:solidFill>
              </a:rPr>
              <a:t>V</a:t>
            </a:r>
            <a:r>
              <a:rPr lang="en-US" sz="1600" b="1" baseline="-25000" dirty="0" smtClean="0">
                <a:solidFill>
                  <a:srgbClr val="668577"/>
                </a:solidFill>
              </a:rPr>
              <a:t>PF2-3low </a:t>
            </a:r>
            <a:r>
              <a:rPr lang="en-US" sz="1600" b="1" dirty="0" smtClean="0">
                <a:solidFill>
                  <a:srgbClr val="668577"/>
                </a:solidFill>
                <a:latin typeface="Times New Roman"/>
                <a:cs typeface="Times New Roman"/>
              </a:rPr>
              <a:t>~ </a:t>
            </a:r>
            <a:r>
              <a:rPr lang="en-US" sz="1600" b="1" dirty="0" smtClean="0">
                <a:solidFill>
                  <a:srgbClr val="668577"/>
                </a:solidFill>
              </a:rPr>
              <a:t>-12 </a:t>
            </a:r>
            <a:r>
              <a:rPr lang="en-US" sz="1600" b="1" dirty="0">
                <a:solidFill>
                  <a:srgbClr val="668577"/>
                </a:solidFill>
              </a:rPr>
              <a:t>V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919684" y="5196353"/>
            <a:ext cx="14076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 smtClean="0">
                <a:solidFill>
                  <a:srgbClr val="0A23FF"/>
                </a:solidFill>
              </a:rPr>
              <a:t>V</a:t>
            </a:r>
            <a:r>
              <a:rPr lang="en-US" sz="1600" b="1" baseline="-25000" dirty="0" err="1" smtClean="0">
                <a:solidFill>
                  <a:srgbClr val="0A23FF"/>
                </a:solidFill>
              </a:rPr>
              <a:t>cathode</a:t>
            </a:r>
            <a:r>
              <a:rPr lang="en-US" sz="1600" b="1" baseline="-25000" dirty="0" smtClean="0">
                <a:solidFill>
                  <a:srgbClr val="0A23FF"/>
                </a:solidFill>
              </a:rPr>
              <a:t> </a:t>
            </a:r>
            <a:r>
              <a:rPr lang="en-US" sz="1600" b="1" dirty="0" smtClean="0">
                <a:solidFill>
                  <a:srgbClr val="0A23FF"/>
                </a:solidFill>
                <a:latin typeface="Times New Roman"/>
                <a:cs typeface="Times New Roman"/>
              </a:rPr>
              <a:t>~ </a:t>
            </a:r>
            <a:r>
              <a:rPr lang="en-US" sz="1600" b="1" dirty="0" smtClean="0">
                <a:solidFill>
                  <a:srgbClr val="0A23FF"/>
                </a:solidFill>
              </a:rPr>
              <a:t>-80 </a:t>
            </a:r>
            <a:r>
              <a:rPr lang="en-US" sz="1600" b="1" dirty="0">
                <a:solidFill>
                  <a:srgbClr val="0A23FF"/>
                </a:solidFill>
              </a:rPr>
              <a:t>V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995216" y="5472628"/>
            <a:ext cx="13602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A19470"/>
                </a:solidFill>
              </a:rPr>
              <a:t>V</a:t>
            </a:r>
            <a:r>
              <a:rPr lang="en-US" sz="1600" b="1" baseline="-25000" dirty="0" smtClean="0">
                <a:solidFill>
                  <a:srgbClr val="A19470"/>
                </a:solidFill>
              </a:rPr>
              <a:t>PF4low </a:t>
            </a:r>
            <a:r>
              <a:rPr lang="en-US" sz="1600" b="1" dirty="0" smtClean="0">
                <a:solidFill>
                  <a:srgbClr val="A19470"/>
                </a:solidFill>
                <a:latin typeface="Times New Roman"/>
                <a:cs typeface="Times New Roman"/>
              </a:rPr>
              <a:t>~ </a:t>
            </a:r>
            <a:r>
              <a:rPr lang="en-US" sz="1600" b="1" dirty="0" smtClean="0">
                <a:solidFill>
                  <a:srgbClr val="A19470"/>
                </a:solidFill>
              </a:rPr>
              <a:t>-41 </a:t>
            </a:r>
            <a:r>
              <a:rPr lang="en-US" sz="1600" b="1" dirty="0">
                <a:solidFill>
                  <a:srgbClr val="A19470"/>
                </a:solidFill>
              </a:rPr>
              <a:t>V </a:t>
            </a:r>
          </a:p>
        </p:txBody>
      </p:sp>
      <p:sp>
        <p:nvSpPr>
          <p:cNvPr id="31" name="TextBox 30"/>
          <p:cNvSpPr txBox="1"/>
          <p:nvPr/>
        </p:nvSpPr>
        <p:spPr>
          <a:xfrm rot="16200000">
            <a:off x="4920713" y="3710912"/>
            <a:ext cx="6293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AB9F66"/>
                </a:solidFill>
                <a:effectLst>
                  <a:outerShdw blurRad="63500" dist="63500" dir="2700000">
                    <a:srgbClr val="000000">
                      <a:alpha val="81000"/>
                    </a:srgbClr>
                  </a:outerShdw>
                </a:effectLst>
              </a:rPr>
              <a:t>GND</a:t>
            </a:r>
            <a:endParaRPr lang="en-US" b="1" dirty="0">
              <a:solidFill>
                <a:srgbClr val="AB9F66"/>
              </a:solidFill>
              <a:effectLst>
                <a:outerShdw blurRad="63500" dist="63500" dir="2700000">
                  <a:srgbClr val="000000">
                    <a:alpha val="81000"/>
                  </a:srgbClr>
                </a:outerShdw>
              </a:effectLst>
              <a:latin typeface="华文楷体"/>
              <a:ea typeface="华文楷体"/>
              <a:cs typeface="华文楷体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662609" y="3198134"/>
            <a:ext cx="17320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EE2E96"/>
                </a:solidFill>
              </a:rPr>
              <a:t>#974 10kA Hydrogen</a:t>
            </a:r>
          </a:p>
        </p:txBody>
      </p:sp>
      <p:sp>
        <p:nvSpPr>
          <p:cNvPr id="39" name="Rectangle 38"/>
          <p:cNvSpPr/>
          <p:nvPr/>
        </p:nvSpPr>
        <p:spPr>
          <a:xfrm>
            <a:off x="53438" y="972320"/>
            <a:ext cx="909056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solidFill>
                  <a:srgbClr val="E729AD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magnetic </a:t>
            </a:r>
            <a:r>
              <a:rPr lang="en-US" altLang="zh-CN" b="1" dirty="0">
                <a:solidFill>
                  <a:srgbClr val="E729AD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field</a:t>
            </a:r>
            <a:r>
              <a:rPr lang="en-US" b="1" dirty="0">
                <a:solidFill>
                  <a:srgbClr val="E729AD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 is up\down </a:t>
            </a:r>
            <a:r>
              <a:rPr lang="en-US" b="1" dirty="0" smtClean="0">
                <a:solidFill>
                  <a:srgbClr val="E729AD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symmetric		 </a:t>
            </a:r>
            <a:r>
              <a:rPr lang="en-US" b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but       </a:t>
            </a:r>
            <a:r>
              <a:rPr lang="en-US" b="1" dirty="0" smtClean="0">
                <a:solidFill>
                  <a:srgbClr val="FF000B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electro</a:t>
            </a:r>
            <a:r>
              <a:rPr lang="en-US" b="1" dirty="0" smtClean="0">
                <a:solidFill>
                  <a:srgbClr val="FF66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static</a:t>
            </a:r>
            <a:r>
              <a:rPr lang="en-US" b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 </a:t>
            </a:r>
            <a:r>
              <a:rPr lang="en-US" b="1" dirty="0">
                <a:solidFill>
                  <a:srgbClr val="E5BD48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field not up</a:t>
            </a:r>
            <a:r>
              <a:rPr lang="en-US" b="1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\</a:t>
            </a:r>
            <a:r>
              <a:rPr lang="en-US" b="1" dirty="0">
                <a:solidFill>
                  <a:srgbClr val="908D7B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down</a:t>
            </a:r>
            <a:r>
              <a:rPr lang="en-US" b="1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 </a:t>
            </a:r>
            <a:r>
              <a:rPr lang="en-US" b="1" dirty="0">
                <a:solidFill>
                  <a:srgbClr val="0A23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symmetric</a:t>
            </a:r>
            <a:endParaRPr lang="en-US" dirty="0">
              <a:solidFill>
                <a:srgbClr val="0A23FF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330302" y="1294785"/>
            <a:ext cx="13279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 smtClean="0">
                <a:solidFill>
                  <a:srgbClr val="FF4902"/>
                </a:solidFill>
              </a:rPr>
              <a:t>V</a:t>
            </a:r>
            <a:r>
              <a:rPr lang="en-US" sz="1600" b="1" baseline="-25000" dirty="0" err="1" smtClean="0">
                <a:solidFill>
                  <a:srgbClr val="FF4902"/>
                </a:solidFill>
              </a:rPr>
              <a:t>LidUp</a:t>
            </a:r>
            <a:r>
              <a:rPr lang="en-US" sz="1600" b="1" baseline="-25000" dirty="0" smtClean="0">
                <a:solidFill>
                  <a:srgbClr val="FF4902"/>
                </a:solidFill>
              </a:rPr>
              <a:t> </a:t>
            </a:r>
            <a:r>
              <a:rPr lang="en-US" sz="1600" b="1" dirty="0" smtClean="0">
                <a:solidFill>
                  <a:srgbClr val="FF4902"/>
                </a:solidFill>
                <a:latin typeface="Times New Roman"/>
                <a:cs typeface="Times New Roman"/>
              </a:rPr>
              <a:t>~ +</a:t>
            </a:r>
            <a:r>
              <a:rPr lang="en-US" sz="1600" b="1" dirty="0" smtClean="0">
                <a:solidFill>
                  <a:srgbClr val="FF4902"/>
                </a:solidFill>
              </a:rPr>
              <a:t>95 </a:t>
            </a:r>
            <a:r>
              <a:rPr lang="en-US" sz="1600" b="1" dirty="0">
                <a:solidFill>
                  <a:srgbClr val="FF4902"/>
                </a:solidFill>
              </a:rPr>
              <a:t>V 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399379" y="6151594"/>
            <a:ext cx="14798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 smtClean="0">
                <a:solidFill>
                  <a:schemeClr val="accent1">
                    <a:lumMod val="75000"/>
                  </a:schemeClr>
                </a:solidFill>
              </a:rPr>
              <a:t>V</a:t>
            </a:r>
            <a:r>
              <a:rPr lang="en-US" sz="1600" b="1" baseline="-25000" dirty="0" err="1" smtClean="0">
                <a:solidFill>
                  <a:schemeClr val="accent1">
                    <a:lumMod val="75000"/>
                  </a:schemeClr>
                </a:solidFill>
              </a:rPr>
              <a:t>LidDown</a:t>
            </a:r>
            <a:r>
              <a:rPr lang="en-US" sz="1600" b="1" baseline="-250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~ -56 V</a:t>
            </a:r>
            <a:endParaRPr lang="en-US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5450" y="1627876"/>
            <a:ext cx="3710951" cy="4581013"/>
          </a:xfrm>
          <a:prstGeom prst="rect">
            <a:avLst/>
          </a:prstGeom>
        </p:spPr>
      </p:pic>
      <p:sp>
        <p:nvSpPr>
          <p:cNvPr id="29" name="Equal 28"/>
          <p:cNvSpPr/>
          <p:nvPr/>
        </p:nvSpPr>
        <p:spPr>
          <a:xfrm>
            <a:off x="5257284" y="2010553"/>
            <a:ext cx="237605" cy="160370"/>
          </a:xfrm>
          <a:prstGeom prst="mathEqual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98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98000"/>
                </a:schemeClr>
              </a:gs>
            </a:gsLst>
            <a:lin ang="16200000" scaled="0"/>
            <a:tileRect/>
          </a:gra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7" name="Equal 36"/>
          <p:cNvSpPr/>
          <p:nvPr/>
        </p:nvSpPr>
        <p:spPr>
          <a:xfrm>
            <a:off x="8937243" y="2010553"/>
            <a:ext cx="237605" cy="160370"/>
          </a:xfrm>
          <a:prstGeom prst="mathEqual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98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98000"/>
                </a:schemeClr>
              </a:gs>
            </a:gsLst>
            <a:lin ang="16200000" scaled="0"/>
            <a:tileRect/>
          </a:gra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0" name="Equal 39"/>
          <p:cNvSpPr/>
          <p:nvPr/>
        </p:nvSpPr>
        <p:spPr>
          <a:xfrm>
            <a:off x="5257164" y="5729514"/>
            <a:ext cx="237605" cy="160370"/>
          </a:xfrm>
          <a:prstGeom prst="mathEqual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98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98000"/>
                </a:schemeClr>
              </a:gs>
            </a:gsLst>
            <a:lin ang="16200000" scaled="0"/>
            <a:tileRect/>
          </a:gra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1" name="Equal 40"/>
          <p:cNvSpPr/>
          <p:nvPr/>
        </p:nvSpPr>
        <p:spPr>
          <a:xfrm>
            <a:off x="8937243" y="5729514"/>
            <a:ext cx="237605" cy="160370"/>
          </a:xfrm>
          <a:prstGeom prst="mathEqual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98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98000"/>
                </a:schemeClr>
              </a:gs>
            </a:gsLst>
            <a:lin ang="16200000" scaled="0"/>
            <a:tileRect/>
          </a:gra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aphicFrame>
        <p:nvGraphicFramePr>
          <p:cNvPr id="3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6977664"/>
              </p:ext>
            </p:extLst>
          </p:nvPr>
        </p:nvGraphicFramePr>
        <p:xfrm>
          <a:off x="183297" y="521650"/>
          <a:ext cx="701820" cy="3509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898" name="Equation" r:id="rId5" imgW="508000" imgH="254000" progId="Equation.DSMT4">
                  <p:embed/>
                </p:oleObj>
              </mc:Choice>
              <mc:Fallback>
                <p:oleObj name="Equation" r:id="rId5" imgW="508000" imgH="2540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297" y="521650"/>
                        <a:ext cx="701820" cy="35091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75742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Arrow Connector 5"/>
          <p:cNvCxnSpPr/>
          <p:nvPr/>
        </p:nvCxnSpPr>
        <p:spPr>
          <a:xfrm flipH="1" flipV="1">
            <a:off x="4337662" y="3388462"/>
            <a:ext cx="452581" cy="1218309"/>
          </a:xfrm>
          <a:prstGeom prst="straightConnector1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H="1">
            <a:off x="4337662" y="4589150"/>
            <a:ext cx="452582" cy="2232565"/>
          </a:xfrm>
          <a:prstGeom prst="straightConnector1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>
            <a:off x="4337662" y="4589150"/>
            <a:ext cx="452582" cy="144166"/>
          </a:xfrm>
          <a:prstGeom prst="straightConnector1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>
            <a:off x="4374232" y="4606766"/>
            <a:ext cx="437910" cy="1106442"/>
          </a:xfrm>
          <a:prstGeom prst="straightConnector1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58304" y="2360647"/>
            <a:ext cx="3702089" cy="2082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58303" y="4747086"/>
            <a:ext cx="3702089" cy="2082425"/>
          </a:xfrm>
          <a:prstGeom prst="rect">
            <a:avLst/>
          </a:prstGeom>
        </p:spPr>
      </p:pic>
      <p:cxnSp>
        <p:nvCxnSpPr>
          <p:cNvPr id="12" name="Straight Arrow Connector 11"/>
          <p:cNvCxnSpPr/>
          <p:nvPr/>
        </p:nvCxnSpPr>
        <p:spPr>
          <a:xfrm flipV="1">
            <a:off x="5335623" y="3978154"/>
            <a:ext cx="922272" cy="393858"/>
          </a:xfrm>
          <a:prstGeom prst="straightConnector1">
            <a:avLst/>
          </a:prstGeom>
          <a:ln w="38100">
            <a:solidFill>
              <a:schemeClr val="bg1"/>
            </a:solidFill>
            <a:tailEnd type="arrow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5335623" y="3560206"/>
            <a:ext cx="592829" cy="520010"/>
          </a:xfrm>
          <a:prstGeom prst="straightConnector1">
            <a:avLst/>
          </a:prstGeom>
          <a:ln w="38100">
            <a:solidFill>
              <a:schemeClr val="bg1"/>
            </a:solidFill>
            <a:tailEnd type="arrow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5556443" y="4786768"/>
            <a:ext cx="929851" cy="264389"/>
          </a:xfrm>
          <a:prstGeom prst="straightConnector1">
            <a:avLst/>
          </a:prstGeom>
          <a:ln w="38100">
            <a:solidFill>
              <a:schemeClr val="bg1"/>
            </a:solidFill>
            <a:tailEnd type="arrow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5312943" y="5051157"/>
            <a:ext cx="615509" cy="550965"/>
          </a:xfrm>
          <a:prstGeom prst="straightConnector1">
            <a:avLst/>
          </a:prstGeom>
          <a:ln w="38100">
            <a:solidFill>
              <a:schemeClr val="bg1"/>
            </a:solidFill>
            <a:tailEnd type="arrow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4823084" y="4224592"/>
            <a:ext cx="835395" cy="364562"/>
          </a:xfrm>
          <a:prstGeom prst="line">
            <a:avLst/>
          </a:prstGeom>
          <a:ln w="381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4801190" y="4080216"/>
            <a:ext cx="545773" cy="489716"/>
          </a:xfrm>
          <a:prstGeom prst="line">
            <a:avLst/>
          </a:prstGeom>
          <a:ln w="381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4806254" y="4601402"/>
            <a:ext cx="750189" cy="185366"/>
          </a:xfrm>
          <a:prstGeom prst="line">
            <a:avLst/>
          </a:prstGeom>
          <a:ln w="381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4812143" y="4606768"/>
            <a:ext cx="500800" cy="444389"/>
          </a:xfrm>
          <a:prstGeom prst="line">
            <a:avLst/>
          </a:prstGeom>
          <a:ln w="381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4103568" y="778874"/>
            <a:ext cx="501374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 smtClean="0"/>
              <a:t>from April 2018</a:t>
            </a:r>
            <a:r>
              <a:rPr lang="en-US" b="1" dirty="0" smtClean="0">
                <a:solidFill>
                  <a:srgbClr val="000000"/>
                </a:solidFill>
              </a:rPr>
              <a:t> a further Super-Capacitor power </a:t>
            </a:r>
          </a:p>
          <a:p>
            <a:pPr algn="r"/>
            <a:r>
              <a:rPr lang="en-US" b="1" dirty="0" smtClean="0">
                <a:solidFill>
                  <a:srgbClr val="000000"/>
                </a:solidFill>
              </a:rPr>
              <a:t>supply feeds some </a:t>
            </a:r>
            <a:r>
              <a:rPr lang="en-US" b="1" dirty="0">
                <a:solidFill>
                  <a:srgbClr val="000000"/>
                </a:solidFill>
              </a:rPr>
              <a:t>of the </a:t>
            </a:r>
            <a:r>
              <a:rPr lang="en-US" b="1" dirty="0" err="1" smtClean="0">
                <a:solidFill>
                  <a:srgbClr val="289AA0"/>
                </a:solidFill>
              </a:rPr>
              <a:t>PFExt</a:t>
            </a:r>
            <a:r>
              <a:rPr lang="en-US" b="1" dirty="0" smtClean="0">
                <a:solidFill>
                  <a:srgbClr val="289AA0"/>
                </a:solidFill>
              </a:rPr>
              <a:t> coils</a:t>
            </a:r>
          </a:p>
          <a:p>
            <a:pPr algn="r"/>
            <a:endParaRPr lang="en-US" sz="1600" b="1" dirty="0" smtClean="0">
              <a:solidFill>
                <a:srgbClr val="289AA0"/>
              </a:solidFill>
            </a:endParaRPr>
          </a:p>
          <a:p>
            <a:pPr algn="r"/>
            <a:r>
              <a:rPr lang="en-US" b="1" dirty="0">
                <a:solidFill>
                  <a:srgbClr val="289AA0"/>
                </a:solidFill>
              </a:rPr>
              <a:t>Plasma fired after 0.75 s of PF current </a:t>
            </a:r>
            <a:endParaRPr lang="en-US" b="1" dirty="0" smtClean="0">
              <a:solidFill>
                <a:srgbClr val="289AA0"/>
              </a:solidFill>
            </a:endParaRPr>
          </a:p>
          <a:p>
            <a:pPr algn="r"/>
            <a:r>
              <a:rPr lang="en-US" dirty="0" smtClean="0"/>
              <a:t>to </a:t>
            </a:r>
            <a:r>
              <a:rPr lang="en-US" dirty="0"/>
              <a:t>allow for skin current diffusion in Al </a:t>
            </a:r>
            <a:r>
              <a:rPr lang="en-US" dirty="0" smtClean="0"/>
              <a:t>vessel</a:t>
            </a:r>
            <a:endParaRPr lang="en-US" b="1" dirty="0">
              <a:solidFill>
                <a:srgbClr val="289AA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178219" y="36221"/>
            <a:ext cx="69204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b="1" dirty="0" smtClean="0">
                <a:solidFill>
                  <a:srgbClr val="FF00B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“Magnetic Boundary Conditions” changed</a:t>
            </a:r>
            <a:endParaRPr lang="en-US" sz="2800" b="1" dirty="0">
              <a:solidFill>
                <a:srgbClr val="FF00B5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  <a:p>
            <a:pPr algn="r"/>
            <a:endParaRPr lang="en-US" sz="200" b="1" dirty="0">
              <a:solidFill>
                <a:srgbClr val="FF0000"/>
              </a:solidFill>
            </a:endParaRPr>
          </a:p>
          <a:p>
            <a:pPr algn="r"/>
            <a:r>
              <a:rPr lang="en-US" b="1" dirty="0">
                <a:solidFill>
                  <a:srgbClr val="289AA0"/>
                </a:solidFill>
              </a:rPr>
              <a:t>4 external </a:t>
            </a:r>
            <a:r>
              <a:rPr lang="en-US" b="1" dirty="0" smtClean="0">
                <a:solidFill>
                  <a:srgbClr val="289AA0"/>
                </a:solidFill>
              </a:rPr>
              <a:t>PF </a:t>
            </a:r>
            <a:r>
              <a:rPr lang="en-US" b="1" dirty="0">
                <a:solidFill>
                  <a:srgbClr val="289AA0"/>
                </a:solidFill>
              </a:rPr>
              <a:t>coils </a:t>
            </a:r>
            <a:r>
              <a:rPr lang="en-US" b="1" dirty="0" smtClean="0">
                <a:solidFill>
                  <a:srgbClr val="289AA0"/>
                </a:solidFill>
              </a:rPr>
              <a:t>added </a:t>
            </a:r>
            <a:r>
              <a:rPr lang="en-US" b="1" dirty="0" smtClean="0">
                <a:solidFill>
                  <a:srgbClr val="000000"/>
                </a:solidFill>
              </a:rPr>
              <a:t>…fed </a:t>
            </a:r>
            <a:r>
              <a:rPr lang="en-US" b="1" dirty="0">
                <a:solidFill>
                  <a:srgbClr val="000000"/>
                </a:solidFill>
              </a:rPr>
              <a:t>in series with the internal </a:t>
            </a:r>
            <a:r>
              <a:rPr lang="en-US" b="1" dirty="0" err="1" smtClean="0">
                <a:solidFill>
                  <a:srgbClr val="000000"/>
                </a:solidFill>
              </a:rPr>
              <a:t>PFInt</a:t>
            </a:r>
            <a:r>
              <a:rPr lang="en-US" b="1" dirty="0" smtClean="0">
                <a:solidFill>
                  <a:srgbClr val="000000"/>
                </a:solidFill>
              </a:rPr>
              <a:t> coils,</a:t>
            </a:r>
            <a:endParaRPr lang="en-US" b="1" dirty="0">
              <a:solidFill>
                <a:srgbClr val="000000"/>
              </a:solidFill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231" y="3908812"/>
            <a:ext cx="3567552" cy="2859058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5068819" y="4400698"/>
            <a:ext cx="40369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solidFill>
                  <a:srgbClr val="289AA0"/>
                </a:solidFill>
                <a:ea typeface="华文细黑"/>
                <a:cs typeface="华文细黑"/>
              </a:rPr>
              <a:t>4 external </a:t>
            </a:r>
            <a:r>
              <a:rPr lang="en-US" b="1" dirty="0" err="1" smtClean="0">
                <a:solidFill>
                  <a:srgbClr val="289AA0"/>
                </a:solidFill>
                <a:ea typeface="华文细黑"/>
                <a:cs typeface="华文细黑"/>
              </a:rPr>
              <a:t>PFExt</a:t>
            </a:r>
            <a:r>
              <a:rPr lang="en-US" b="1" dirty="0" smtClean="0">
                <a:solidFill>
                  <a:srgbClr val="289AA0"/>
                </a:solidFill>
                <a:ea typeface="华文细黑"/>
                <a:cs typeface="华文细黑"/>
              </a:rPr>
              <a:t> (each 16 wires 25 mm</a:t>
            </a:r>
            <a:r>
              <a:rPr lang="en-US" b="1" baseline="30000" dirty="0" smtClean="0">
                <a:solidFill>
                  <a:srgbClr val="289AA0"/>
                </a:solidFill>
                <a:ea typeface="华文细黑"/>
                <a:cs typeface="华文细黑"/>
              </a:rPr>
              <a:t>2</a:t>
            </a:r>
            <a:r>
              <a:rPr lang="en-US" b="1" dirty="0" smtClean="0">
                <a:solidFill>
                  <a:srgbClr val="289AA0"/>
                </a:solidFill>
                <a:ea typeface="华文细黑"/>
                <a:cs typeface="华文细黑"/>
              </a:rPr>
              <a:t>)</a:t>
            </a:r>
          </a:p>
        </p:txBody>
      </p:sp>
      <p:pic>
        <p:nvPicPr>
          <p:cNvPr id="68" name="Overall1short_0983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2680" y="36221"/>
            <a:ext cx="2155539" cy="3771539"/>
          </a:xfrm>
          <a:prstGeom prst="rect">
            <a:avLst/>
          </a:prstGeom>
        </p:spPr>
      </p:pic>
      <p:sp>
        <p:nvSpPr>
          <p:cNvPr id="77" name="Rectangle 76"/>
          <p:cNvSpPr/>
          <p:nvPr/>
        </p:nvSpPr>
        <p:spPr>
          <a:xfrm>
            <a:off x="2178218" y="1160318"/>
            <a:ext cx="2845241" cy="17543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FF00B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Calibri"/>
              </a:rPr>
              <a:t>Hydrogen </a:t>
            </a:r>
            <a:r>
              <a:rPr lang="en-US" b="1" dirty="0" err="1" smtClean="0">
                <a:solidFill>
                  <a:srgbClr val="FF00B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Calibri"/>
              </a:rPr>
              <a:t>Centerpost</a:t>
            </a:r>
            <a:endParaRPr lang="en-US" b="1" dirty="0" smtClean="0">
              <a:solidFill>
                <a:srgbClr val="FF00B5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cs typeface="Calibri"/>
            </a:endParaRPr>
          </a:p>
          <a:p>
            <a:r>
              <a:rPr lang="en-US" b="1" dirty="0" smtClean="0">
                <a:solidFill>
                  <a:srgbClr val="FF00B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Calibri"/>
              </a:rPr>
              <a:t>at full </a:t>
            </a:r>
            <a:r>
              <a:rPr lang="en-US" b="1" dirty="0">
                <a:solidFill>
                  <a:srgbClr val="FF00B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Calibri"/>
              </a:rPr>
              <a:t>current </a:t>
            </a:r>
            <a:r>
              <a:rPr lang="en-US" b="1" dirty="0" smtClean="0">
                <a:solidFill>
                  <a:srgbClr val="FF00B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Calibri"/>
              </a:rPr>
              <a:t>=10 kA</a:t>
            </a:r>
            <a:endParaRPr lang="en-US" b="1" dirty="0">
              <a:solidFill>
                <a:srgbClr val="FF00B5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cs typeface="Calibri"/>
            </a:endParaRPr>
          </a:p>
          <a:p>
            <a:r>
              <a:rPr lang="en-US" b="1" dirty="0" smtClean="0">
                <a:solidFill>
                  <a:srgbClr val="FF00B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Calibri"/>
              </a:rPr>
              <a:t>seemed quite inclined</a:t>
            </a:r>
          </a:p>
          <a:p>
            <a:r>
              <a:rPr lang="en-US" b="1" dirty="0" smtClean="0">
                <a:solidFill>
                  <a:srgbClr val="FF00B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Calibri"/>
              </a:rPr>
              <a:t>to eject a Torus</a:t>
            </a:r>
            <a:endParaRPr lang="en-US" b="1" dirty="0">
              <a:solidFill>
                <a:srgbClr val="FF00B5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cs typeface="Calibri"/>
            </a:endParaRPr>
          </a:p>
          <a:p>
            <a:r>
              <a:rPr lang="en-US" b="1" dirty="0" smtClean="0">
                <a:solidFill>
                  <a:srgbClr val="FF00B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Calibri"/>
              </a:rPr>
              <a:t>…an added vertical field </a:t>
            </a:r>
          </a:p>
          <a:p>
            <a:r>
              <a:rPr lang="en-US" b="1" dirty="0" smtClean="0">
                <a:solidFill>
                  <a:srgbClr val="FF00B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Calibri"/>
              </a:rPr>
              <a:t>…was used as midwife!</a:t>
            </a:r>
            <a:endParaRPr lang="en-US" dirty="0">
              <a:solidFill>
                <a:srgbClr val="FF00B5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2132859" y="3300809"/>
            <a:ext cx="18189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F00B5"/>
                </a:solidFill>
              </a:rPr>
              <a:t>#983, 10 kA Hydrogen</a:t>
            </a:r>
          </a:p>
        </p:txBody>
      </p:sp>
    </p:spTree>
    <p:extLst>
      <p:ext uri="{BB962C8B-B14F-4D97-AF65-F5344CB8AC3E}">
        <p14:creationId xmlns:p14="http://schemas.microsoft.com/office/powerpoint/2010/main" val="6299205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598" fill="hold"/>
                                        <p:tgtEl>
                                          <p:spTgt spid="6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video>
              <p:cMediaNode vol="80000">
                <p:cTn id="12" repeatCount="indefinite" fill="remove" display="0">
                  <p:stCondLst>
                    <p:cond delay="indefinite"/>
                  </p:stCondLst>
                </p:cTn>
                <p:tgtEl>
                  <p:spTgt spid="68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429463"/>
            <a:ext cx="5228412" cy="36933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In absence of Torus formation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076478" y="429463"/>
            <a:ext cx="2361883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With Torus formation </a:t>
            </a:r>
            <a:endParaRPr lang="en-US" dirty="0"/>
          </a:p>
        </p:txBody>
      </p:sp>
      <p:pic>
        <p:nvPicPr>
          <p:cNvPr id="11" name="1091FastCamera&amp;magnetics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107930" y="3601693"/>
            <a:ext cx="2927796" cy="2927796"/>
          </a:xfrm>
          <a:prstGeom prst="rect">
            <a:avLst/>
          </a:prstGeom>
        </p:spPr>
      </p:pic>
      <p:pic>
        <p:nvPicPr>
          <p:cNvPr id="17" name="Picture 16" descr="App2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2639" y="742095"/>
            <a:ext cx="2864879" cy="2410136"/>
          </a:xfrm>
          <a:prstGeom prst="rect">
            <a:avLst/>
          </a:prstGeom>
        </p:spPr>
      </p:pic>
      <p:pic>
        <p:nvPicPr>
          <p:cNvPr id="18" name="Picture 17" descr="App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42095"/>
            <a:ext cx="5015693" cy="2459432"/>
          </a:xfrm>
          <a:prstGeom prst="rect">
            <a:avLst/>
          </a:prstGeom>
        </p:spPr>
      </p:pic>
      <p:pic>
        <p:nvPicPr>
          <p:cNvPr id="20" name="1096FastCamera&amp;magnetics.wmv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889035" y="3600012"/>
            <a:ext cx="2816029" cy="2816029"/>
          </a:xfrm>
          <a:prstGeom prst="rect">
            <a:avLst/>
          </a:prstGeom>
        </p:spPr>
      </p:pic>
      <p:pic>
        <p:nvPicPr>
          <p:cNvPr id="21" name="1098FastCamera&amp;magnetics.wmv">
            <a:hlinkClick r:id="" action="ppaction://media"/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18056" y="3600012"/>
            <a:ext cx="2806638" cy="2806638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518056" y="320232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518056" y="3242614"/>
            <a:ext cx="8942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I</a:t>
            </a:r>
            <a:r>
              <a:rPr lang="en-US" baseline="-25000" dirty="0" err="1"/>
              <a:t>e</a:t>
            </a:r>
            <a:r>
              <a:rPr lang="en-US" dirty="0" smtClean="0"/>
              <a:t>= 3 kA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3576401" y="3230977"/>
            <a:ext cx="8942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I</a:t>
            </a:r>
            <a:r>
              <a:rPr lang="en-US" baseline="-25000" dirty="0" err="1" smtClean="0"/>
              <a:t>e</a:t>
            </a:r>
            <a:r>
              <a:rPr lang="en-US" dirty="0" smtClean="0"/>
              <a:t>= 5 kA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6337295" y="3255123"/>
            <a:ext cx="10112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I</a:t>
            </a:r>
            <a:r>
              <a:rPr lang="en-US" baseline="-25000" dirty="0" err="1" smtClean="0"/>
              <a:t>e</a:t>
            </a:r>
            <a:r>
              <a:rPr lang="en-US" dirty="0" smtClean="0"/>
              <a:t>= 10 kA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7308694" y="6485462"/>
            <a:ext cx="1168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I</a:t>
            </a:r>
            <a:r>
              <a:rPr lang="en-US" baseline="-25000" dirty="0" err="1" smtClean="0"/>
              <a:t>Torus</a:t>
            </a:r>
            <a:r>
              <a:rPr lang="en-US" dirty="0" smtClean="0"/>
              <a:t>= 5 kA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803095" y="6479372"/>
            <a:ext cx="44614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Torus forms at the expected current: </a:t>
            </a:r>
            <a:r>
              <a:rPr lang="en-US" dirty="0" err="1" smtClean="0"/>
              <a:t>I</a:t>
            </a:r>
            <a:r>
              <a:rPr lang="en-US" baseline="-25000" dirty="0" err="1" smtClean="0"/>
              <a:t>e</a:t>
            </a:r>
            <a:r>
              <a:rPr lang="en-US" dirty="0" smtClean="0"/>
              <a:t> </a:t>
            </a:r>
            <a:r>
              <a:rPr lang="en-US" dirty="0" smtClean="0">
                <a:latin typeface="Times New Roman"/>
                <a:cs typeface="Times New Roman"/>
              </a:rPr>
              <a:t>~</a:t>
            </a:r>
            <a:r>
              <a:rPr lang="en-US" dirty="0" smtClean="0"/>
              <a:t> 8 kA</a:t>
            </a:r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423004" y="6322839"/>
            <a:ext cx="117553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400" b="1" dirty="0">
                <a:solidFill>
                  <a:srgbClr val="0000FF"/>
                </a:solidFill>
              </a:rPr>
              <a:t>#</a:t>
            </a:r>
            <a:r>
              <a:rPr lang="en-US" sz="1400" b="1" dirty="0" smtClean="0">
                <a:solidFill>
                  <a:srgbClr val="0000FF"/>
                </a:solidFill>
              </a:rPr>
              <a:t>1098, Argon</a:t>
            </a:r>
            <a:endParaRPr lang="en-US" sz="1400" b="1" dirty="0">
              <a:solidFill>
                <a:srgbClr val="0000FF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2928030" y="6329242"/>
            <a:ext cx="117553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400" b="1" dirty="0">
                <a:solidFill>
                  <a:srgbClr val="0000FF"/>
                </a:solidFill>
              </a:rPr>
              <a:t>#</a:t>
            </a:r>
            <a:r>
              <a:rPr lang="en-US" sz="1400" b="1" dirty="0" smtClean="0">
                <a:solidFill>
                  <a:srgbClr val="0000FF"/>
                </a:solidFill>
              </a:rPr>
              <a:t>1096, Argon</a:t>
            </a:r>
            <a:endParaRPr lang="en-US" sz="1400" b="1" dirty="0">
              <a:solidFill>
                <a:srgbClr val="0000FF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5668219" y="6450050"/>
            <a:ext cx="117553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400" b="1" dirty="0">
                <a:solidFill>
                  <a:srgbClr val="0000FF"/>
                </a:solidFill>
              </a:rPr>
              <a:t>#</a:t>
            </a:r>
            <a:r>
              <a:rPr lang="en-US" sz="1400" b="1" dirty="0" smtClean="0">
                <a:solidFill>
                  <a:srgbClr val="0000FF"/>
                </a:solidFill>
              </a:rPr>
              <a:t>1091, Argon</a:t>
            </a:r>
            <a:endParaRPr lang="en-US" sz="1400" b="1" dirty="0">
              <a:solidFill>
                <a:srgbClr val="0000FF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3807" y="17785"/>
            <a:ext cx="66916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00B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March 2018 Torus formed in </a:t>
            </a:r>
            <a:r>
              <a:rPr lang="en-US" sz="2800" b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Argon plasmas</a:t>
            </a:r>
            <a:endParaRPr lang="en-US" sz="2800" b="1" dirty="0">
              <a:solidFill>
                <a:srgbClr val="0000FF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5705064" y="3412437"/>
            <a:ext cx="0" cy="324091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4999559" y="6698058"/>
            <a:ext cx="69134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/>
          <p:cNvCxnSpPr/>
          <p:nvPr/>
        </p:nvCxnSpPr>
        <p:spPr>
          <a:xfrm>
            <a:off x="0" y="3233155"/>
            <a:ext cx="9144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0189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66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1666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066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8732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7866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repeatCount="indefinite" fill="remove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3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video>
              <p:cMediaNode vol="80000">
                <p:cTn id="24" repeatCount="indefinite" fill="remove" display="0">
                  <p:stCondLst>
                    <p:cond delay="indefinite"/>
                  </p:stCondLst>
                </p:cTn>
                <p:tgtEl>
                  <p:spTgt spid="20"/>
                </p:tgtEl>
              </p:cMediaNode>
            </p:video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9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video>
              <p:cMediaNode vol="80000">
                <p:cTn id="30" repeatCount="indefinite" fill="remove" display="0">
                  <p:stCondLst>
                    <p:cond delay="indefinite"/>
                  </p:stCondLst>
                </p:cTn>
                <p:tgtEl>
                  <p:spTgt spid="21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149-1160Overall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32016" y="625282"/>
            <a:ext cx="6269709" cy="560769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 rot="16200000">
            <a:off x="751363" y="3395702"/>
            <a:ext cx="117553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400" b="1" dirty="0">
                <a:solidFill>
                  <a:srgbClr val="0000FF"/>
                </a:solidFill>
              </a:rPr>
              <a:t>#</a:t>
            </a:r>
            <a:r>
              <a:rPr lang="en-US" sz="1400" b="1" dirty="0" smtClean="0">
                <a:solidFill>
                  <a:srgbClr val="0000FF"/>
                </a:solidFill>
              </a:rPr>
              <a:t>1149, Argon</a:t>
            </a:r>
            <a:endParaRPr lang="en-US" sz="1400" b="1" dirty="0">
              <a:solidFill>
                <a:srgbClr val="0000FF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 rot="16200000">
            <a:off x="7367846" y="3395702"/>
            <a:ext cx="117553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400" b="1" dirty="0">
                <a:solidFill>
                  <a:srgbClr val="0000FF"/>
                </a:solidFill>
              </a:rPr>
              <a:t>#</a:t>
            </a:r>
            <a:r>
              <a:rPr lang="en-US" sz="1400" b="1" dirty="0" smtClean="0">
                <a:solidFill>
                  <a:srgbClr val="0000FF"/>
                </a:solidFill>
              </a:rPr>
              <a:t>1160, Argon</a:t>
            </a:r>
            <a:endParaRPr lang="en-US" sz="1400" b="1" dirty="0">
              <a:solidFill>
                <a:srgbClr val="0000FF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0816" y="102062"/>
            <a:ext cx="85257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B5"/>
                </a:solidFill>
              </a:rPr>
              <a:t>The “gentle </a:t>
            </a:r>
            <a:r>
              <a:rPr lang="en-US" sz="2800" b="1" dirty="0" err="1" smtClean="0">
                <a:solidFill>
                  <a:srgbClr val="FF00B5"/>
                </a:solidFill>
              </a:rPr>
              <a:t>Divertor</a:t>
            </a:r>
            <a:r>
              <a:rPr lang="en-US" sz="2800" b="1" dirty="0" smtClean="0">
                <a:solidFill>
                  <a:srgbClr val="FF00B5"/>
                </a:solidFill>
              </a:rPr>
              <a:t>” </a:t>
            </a:r>
            <a:r>
              <a:rPr lang="en-US" sz="2800" b="1" dirty="0" smtClean="0">
                <a:solidFill>
                  <a:srgbClr val="0000FF"/>
                </a:solidFill>
              </a:rPr>
              <a:t>of the (barely visible) Argon Torus</a:t>
            </a:r>
            <a:endParaRPr lang="en-US" sz="2800" b="1" dirty="0">
              <a:solidFill>
                <a:srgbClr val="0000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87541" y="6222561"/>
            <a:ext cx="61542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lower </a:t>
            </a:r>
            <a:r>
              <a:rPr lang="en-US" b="1" dirty="0" err="1" smtClean="0">
                <a:solidFill>
                  <a:srgbClr val="0000FF"/>
                </a:solidFill>
              </a:rPr>
              <a:t>Divertor</a:t>
            </a:r>
            <a:r>
              <a:rPr lang="en-US" b="1" dirty="0" smtClean="0">
                <a:solidFill>
                  <a:srgbClr val="0000FF"/>
                </a:solidFill>
              </a:rPr>
              <a:t> fan is dominant &amp; slightly shifts down the Torus </a:t>
            </a:r>
            <a:endParaRPr lang="en-US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6821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9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4510" y="946439"/>
            <a:ext cx="8927657" cy="5293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Outline</a:t>
            </a:r>
            <a:endParaRPr lang="en-US" b="1" dirty="0" smtClean="0"/>
          </a:p>
          <a:p>
            <a:endParaRPr lang="en-US" b="1" dirty="0"/>
          </a:p>
          <a:p>
            <a:r>
              <a:rPr lang="en-US" b="1" dirty="0" smtClean="0"/>
              <a:t>• PROTO</a:t>
            </a:r>
            <a:r>
              <a:rPr lang="en-US" b="1" dirty="0"/>
              <a:t>-SPHERA has achieved the full Phase-1 current (10 kA) of Plasma </a:t>
            </a:r>
            <a:r>
              <a:rPr lang="en-US" b="1" dirty="0" err="1"/>
              <a:t>Centerpost</a:t>
            </a:r>
            <a:endParaRPr lang="en-US" b="1" dirty="0"/>
          </a:p>
          <a:p>
            <a:endParaRPr lang="en-US" b="1" dirty="0"/>
          </a:p>
          <a:p>
            <a:r>
              <a:rPr lang="en-US" b="1" dirty="0" smtClean="0"/>
              <a:t>• </a:t>
            </a:r>
            <a:r>
              <a:rPr lang="en-US" b="1" dirty="0"/>
              <a:t>Surprise: </a:t>
            </a:r>
            <a:r>
              <a:rPr lang="en-US" b="1" dirty="0" smtClean="0"/>
              <a:t>Current carrying plasma </a:t>
            </a:r>
            <a:r>
              <a:rPr lang="en-US" b="1" dirty="0" err="1" smtClean="0"/>
              <a:t>Toroids</a:t>
            </a:r>
            <a:r>
              <a:rPr lang="en-US" b="1" dirty="0" smtClean="0"/>
              <a:t> (5-7 kA) formed &amp; sustained routinely in </a:t>
            </a:r>
            <a:r>
              <a:rPr lang="en-US" b="1" dirty="0" err="1" smtClean="0"/>
              <a:t>Ar</a:t>
            </a:r>
            <a:r>
              <a:rPr lang="en-US" b="1" dirty="0" smtClean="0"/>
              <a:t> &amp; H</a:t>
            </a:r>
          </a:p>
          <a:p>
            <a:endParaRPr lang="en-US" b="1" dirty="0"/>
          </a:p>
          <a:p>
            <a:r>
              <a:rPr lang="en-US" b="1" dirty="0" smtClean="0"/>
              <a:t>• Surprise: </a:t>
            </a:r>
            <a:r>
              <a:rPr lang="en-US" b="1" dirty="0" err="1" smtClean="0"/>
              <a:t>Toroids</a:t>
            </a:r>
            <a:r>
              <a:rPr lang="en-US" b="1" dirty="0" smtClean="0"/>
              <a:t> formed </a:t>
            </a:r>
            <a:r>
              <a:rPr lang="en-US" b="1" dirty="0"/>
              <a:t>&amp; sustained in </a:t>
            </a:r>
            <a:r>
              <a:rPr lang="en-US" b="1" dirty="0" smtClean="0"/>
              <a:t>external </a:t>
            </a:r>
            <a:r>
              <a:rPr lang="en-US" b="1" dirty="0" err="1" smtClean="0"/>
              <a:t>magnetostatic</a:t>
            </a:r>
            <a:r>
              <a:rPr lang="en-US" b="1" dirty="0" smtClean="0"/>
              <a:t> </a:t>
            </a:r>
            <a:r>
              <a:rPr lang="en-US" b="1" i="1" dirty="0" err="1" smtClean="0"/>
              <a:t>B</a:t>
            </a:r>
            <a:r>
              <a:rPr lang="en-US" b="1" i="1" baseline="-25000" dirty="0" err="1" smtClean="0"/>
              <a:t>ext</a:t>
            </a:r>
            <a:r>
              <a:rPr lang="en-US" b="1" dirty="0" smtClean="0"/>
              <a:t> field (                    )</a:t>
            </a:r>
          </a:p>
          <a:p>
            <a:endParaRPr lang="en-US" b="1" dirty="0"/>
          </a:p>
          <a:p>
            <a:r>
              <a:rPr lang="en-US" b="1" dirty="0"/>
              <a:t>• DC voltage on </a:t>
            </a:r>
            <a:r>
              <a:rPr lang="en-US" b="1" dirty="0" err="1"/>
              <a:t>Centerpost</a:t>
            </a:r>
            <a:r>
              <a:rPr lang="en-US" b="1" dirty="0"/>
              <a:t> electrodes drives </a:t>
            </a:r>
            <a:r>
              <a:rPr lang="en-US" b="1" dirty="0" err="1"/>
              <a:t>Toroidal</a:t>
            </a:r>
            <a:r>
              <a:rPr lang="en-US" b="1" dirty="0"/>
              <a:t> Current (magnetic reconnections)</a:t>
            </a:r>
          </a:p>
          <a:p>
            <a:endParaRPr lang="en-US" b="1" dirty="0"/>
          </a:p>
          <a:p>
            <a:r>
              <a:rPr lang="en-US" b="1" dirty="0" smtClean="0"/>
              <a:t>• How the experiment boundary conditions were modified to obtain such results</a:t>
            </a:r>
          </a:p>
          <a:p>
            <a:endParaRPr lang="en-US" b="1" dirty="0" smtClean="0"/>
          </a:p>
          <a:p>
            <a:r>
              <a:rPr lang="en-US" b="1" dirty="0" smtClean="0"/>
              <a:t>• In PROTO-SPHERA a Torus means a </a:t>
            </a:r>
            <a:r>
              <a:rPr lang="en-US" b="1" dirty="0" err="1" smtClean="0"/>
              <a:t>Divertor</a:t>
            </a:r>
            <a:r>
              <a:rPr lang="en-US" b="1" dirty="0" smtClean="0"/>
              <a:t>: this entails new modifications</a:t>
            </a:r>
          </a:p>
          <a:p>
            <a:endParaRPr lang="en-US" b="1" dirty="0"/>
          </a:p>
          <a:p>
            <a:r>
              <a:rPr lang="en-US" b="1" dirty="0" smtClean="0"/>
              <a:t>• In 2019 an intermediate Phase-1½  for moving to Phase-2 on sound bases</a:t>
            </a:r>
          </a:p>
          <a:p>
            <a:endParaRPr lang="en-US" b="1" dirty="0"/>
          </a:p>
          <a:p>
            <a:r>
              <a:rPr lang="en-US" b="1" dirty="0"/>
              <a:t>• End of 2021: Phase-2 experiment ready to produce </a:t>
            </a:r>
            <a:r>
              <a:rPr lang="en-US" b="1" dirty="0" smtClean="0"/>
              <a:t>plasma?</a:t>
            </a:r>
            <a:endParaRPr lang="en-US" b="1" dirty="0"/>
          </a:p>
          <a:p>
            <a:endParaRPr lang="en-US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2528606"/>
              </p:ext>
            </p:extLst>
          </p:nvPr>
        </p:nvGraphicFramePr>
        <p:xfrm>
          <a:off x="7379790" y="2843213"/>
          <a:ext cx="971550" cy="300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Equation" r:id="rId3" imgW="838200" imgH="254000" progId="Equation.DSMT4">
                  <p:embed/>
                </p:oleObj>
              </mc:Choice>
              <mc:Fallback>
                <p:oleObj name="Equation" r:id="rId3" imgW="838200" imgH="2540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79790" y="2843213"/>
                        <a:ext cx="971550" cy="300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140653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48990" y="31608"/>
            <a:ext cx="78381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B5"/>
                </a:solidFill>
              </a:rPr>
              <a:t>The </a:t>
            </a:r>
            <a:r>
              <a:rPr lang="en-US" sz="2800" b="1" dirty="0" smtClean="0">
                <a:solidFill>
                  <a:srgbClr val="0000FF"/>
                </a:solidFill>
              </a:rPr>
              <a:t>Argon Torus</a:t>
            </a:r>
            <a:r>
              <a:rPr lang="en-US" sz="2800" b="1" dirty="0" smtClean="0">
                <a:solidFill>
                  <a:srgbClr val="FF00B5"/>
                </a:solidFill>
              </a:rPr>
              <a:t> has been sustained for up to ½ sec</a:t>
            </a:r>
            <a:endParaRPr lang="en-US" sz="2800" b="1" dirty="0">
              <a:solidFill>
                <a:srgbClr val="0000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94432" y="6523214"/>
            <a:ext cx="277511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400" b="1" dirty="0">
                <a:solidFill>
                  <a:srgbClr val="0000FF"/>
                </a:solidFill>
              </a:rPr>
              <a:t>#</a:t>
            </a:r>
            <a:r>
              <a:rPr lang="en-US" sz="1400" b="1" dirty="0" smtClean="0">
                <a:solidFill>
                  <a:srgbClr val="0000FF"/>
                </a:solidFill>
              </a:rPr>
              <a:t>1160, Argon, X-points fit I</a:t>
            </a:r>
            <a:r>
              <a:rPr lang="en-US" sz="1400" b="1" baseline="-25000" dirty="0" smtClean="0">
                <a:solidFill>
                  <a:srgbClr val="0000FF"/>
                </a:solidFill>
              </a:rPr>
              <a:t>ST</a:t>
            </a:r>
            <a:r>
              <a:rPr lang="en-US" sz="1400" b="1" dirty="0" smtClean="0">
                <a:solidFill>
                  <a:srgbClr val="0000FF"/>
                </a:solidFill>
              </a:rPr>
              <a:t>=5 kA</a:t>
            </a:r>
            <a:endParaRPr lang="en-US" sz="1400" b="1" dirty="0">
              <a:solidFill>
                <a:srgbClr val="0000FF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0696737">
            <a:off x="432774" y="2810105"/>
            <a:ext cx="1607039" cy="151018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-31324" y="4547345"/>
            <a:ext cx="244449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00FF"/>
                </a:solidFill>
              </a:rPr>
              <a:t>Argon Torus</a:t>
            </a:r>
          </a:p>
          <a:p>
            <a:pPr algn="ctr"/>
            <a:r>
              <a:rPr lang="en-US" b="1" i="1" dirty="0" smtClean="0">
                <a:solidFill>
                  <a:srgbClr val="0000FF"/>
                </a:solidFill>
              </a:rPr>
              <a:t>break-down </a:t>
            </a:r>
            <a:r>
              <a:rPr lang="en-US" b="1" i="1" dirty="0" err="1" smtClean="0">
                <a:solidFill>
                  <a:srgbClr val="0000FF"/>
                </a:solidFill>
              </a:rPr>
              <a:t>V</a:t>
            </a:r>
            <a:r>
              <a:rPr lang="en-US" b="1" i="1" baseline="-25000" dirty="0" err="1" smtClean="0">
                <a:solidFill>
                  <a:srgbClr val="0000FF"/>
                </a:solidFill>
              </a:rPr>
              <a:t>e</a:t>
            </a:r>
            <a:r>
              <a:rPr lang="en-US" b="1" i="1" dirty="0" smtClean="0">
                <a:solidFill>
                  <a:srgbClr val="0000FF"/>
                </a:solidFill>
              </a:rPr>
              <a:t> </a:t>
            </a:r>
            <a:r>
              <a:rPr lang="en-US" b="1" i="1" dirty="0" smtClean="0">
                <a:solidFill>
                  <a:srgbClr val="0000FF"/>
                </a:solidFill>
                <a:latin typeface="Times New Roman"/>
                <a:cs typeface="Times New Roman"/>
              </a:rPr>
              <a:t>~</a:t>
            </a:r>
            <a:r>
              <a:rPr lang="en-US" b="1" i="1" dirty="0" smtClean="0">
                <a:solidFill>
                  <a:srgbClr val="0000FF"/>
                </a:solidFill>
              </a:rPr>
              <a:t> 200 V</a:t>
            </a:r>
          </a:p>
          <a:p>
            <a:pPr algn="ctr"/>
            <a:r>
              <a:rPr lang="en-US" b="1" i="1" dirty="0" smtClean="0">
                <a:solidFill>
                  <a:srgbClr val="0000FF"/>
                </a:solidFill>
              </a:rPr>
              <a:t>steady </a:t>
            </a:r>
            <a:r>
              <a:rPr lang="en-US" b="1" i="1" dirty="0" err="1" smtClean="0">
                <a:solidFill>
                  <a:srgbClr val="0000FF"/>
                </a:solidFill>
              </a:rPr>
              <a:t>V</a:t>
            </a:r>
            <a:r>
              <a:rPr lang="en-US" b="1" i="1" baseline="-25000" dirty="0" err="1" smtClean="0">
                <a:solidFill>
                  <a:srgbClr val="0000FF"/>
                </a:solidFill>
              </a:rPr>
              <a:t>e</a:t>
            </a:r>
            <a:r>
              <a:rPr lang="en-US" b="1" i="1" dirty="0" smtClean="0">
                <a:solidFill>
                  <a:srgbClr val="0000FF"/>
                </a:solidFill>
              </a:rPr>
              <a:t> </a:t>
            </a:r>
            <a:r>
              <a:rPr lang="en-US" b="1" i="1" dirty="0" smtClean="0">
                <a:solidFill>
                  <a:srgbClr val="0000FF"/>
                </a:solidFill>
                <a:latin typeface="Times New Roman"/>
                <a:cs typeface="Times New Roman"/>
              </a:rPr>
              <a:t>~</a:t>
            </a:r>
            <a:r>
              <a:rPr lang="en-US" b="1" i="1" dirty="0" smtClean="0">
                <a:solidFill>
                  <a:srgbClr val="0000FF"/>
                </a:solidFill>
              </a:rPr>
              <a:t> 220 </a:t>
            </a:r>
            <a:r>
              <a:rPr lang="en-US" b="1" i="1" dirty="0">
                <a:solidFill>
                  <a:srgbClr val="0000FF"/>
                </a:solidFill>
              </a:rPr>
              <a:t>V</a:t>
            </a:r>
          </a:p>
          <a:p>
            <a:pPr algn="ctr"/>
            <a:endParaRPr lang="en-US" b="1" i="1" dirty="0">
              <a:solidFill>
                <a:srgbClr val="0000FF"/>
              </a:solidFill>
            </a:endParaRPr>
          </a:p>
        </p:txBody>
      </p:sp>
      <p:pic>
        <p:nvPicPr>
          <p:cNvPr id="3" name="GifPSTra+1160+magnetics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566596" y="554828"/>
            <a:ext cx="4564737" cy="6012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9968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3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20870" y="6462574"/>
            <a:ext cx="8297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B5"/>
                </a:solidFill>
              </a:rPr>
              <a:t> </a:t>
            </a:r>
            <a:r>
              <a:rPr lang="en-US" b="1" dirty="0" smtClean="0">
                <a:solidFill>
                  <a:srgbClr val="FF00B5"/>
                </a:solidFill>
              </a:rPr>
              <a:t>      evident at plasma breakdown		&amp; …after ¼ sec	</a:t>
            </a:r>
            <a:r>
              <a:rPr lang="en-US" b="1" dirty="0">
                <a:solidFill>
                  <a:srgbClr val="FF00B5"/>
                </a:solidFill>
              </a:rPr>
              <a:t>	</a:t>
            </a:r>
            <a:r>
              <a:rPr lang="en-US" b="1" dirty="0" smtClean="0">
                <a:solidFill>
                  <a:srgbClr val="FF00B5"/>
                </a:solidFill>
              </a:rPr>
              <a:t>at plasma switch-off</a:t>
            </a:r>
            <a:endParaRPr lang="en-US" dirty="0"/>
          </a:p>
        </p:txBody>
      </p:sp>
      <p:pic>
        <p:nvPicPr>
          <p:cNvPr id="10" name="1202LogoBeginNew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7113" y="618497"/>
            <a:ext cx="3264295" cy="5844077"/>
          </a:xfrm>
          <a:prstGeom prst="rect">
            <a:avLst/>
          </a:prstGeom>
        </p:spPr>
      </p:pic>
      <p:pic>
        <p:nvPicPr>
          <p:cNvPr id="11" name="1202LogoEndNew.wmv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498323" y="615058"/>
            <a:ext cx="3266216" cy="584751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574658" y="20946"/>
            <a:ext cx="68518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00B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April 2018 Torus formed in Hydrogen Plasma</a:t>
            </a:r>
            <a:endParaRPr lang="en-US" sz="2800" b="1" dirty="0">
              <a:solidFill>
                <a:srgbClr val="0000FF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835174" y="6154796"/>
            <a:ext cx="14517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F00B5"/>
                </a:solidFill>
              </a:rPr>
              <a:t>#1202, Hydrogen</a:t>
            </a:r>
            <a:endParaRPr lang="en-US" sz="1400" b="1" dirty="0">
              <a:solidFill>
                <a:srgbClr val="FF00B5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0678328">
            <a:off x="3797547" y="2790627"/>
            <a:ext cx="1632779" cy="1534401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641360" y="4386322"/>
            <a:ext cx="192399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B5"/>
                </a:solidFill>
              </a:rPr>
              <a:t>Hydrogen Torus</a:t>
            </a:r>
          </a:p>
          <a:p>
            <a:pPr algn="ctr"/>
            <a:r>
              <a:rPr lang="en-US" b="1" i="1" dirty="0" smtClean="0">
                <a:solidFill>
                  <a:srgbClr val="FF00B5"/>
                </a:solidFill>
              </a:rPr>
              <a:t>break-down</a:t>
            </a:r>
          </a:p>
          <a:p>
            <a:pPr algn="ctr"/>
            <a:r>
              <a:rPr lang="en-US" b="1" i="1" dirty="0" err="1" smtClean="0">
                <a:solidFill>
                  <a:srgbClr val="FF00B5"/>
                </a:solidFill>
              </a:rPr>
              <a:t>V</a:t>
            </a:r>
            <a:r>
              <a:rPr lang="en-US" b="1" i="1" baseline="-25000" dirty="0" err="1" smtClean="0">
                <a:solidFill>
                  <a:srgbClr val="FF00B5"/>
                </a:solidFill>
              </a:rPr>
              <a:t>e</a:t>
            </a:r>
            <a:r>
              <a:rPr lang="en-US" b="1" i="1" dirty="0" smtClean="0">
                <a:solidFill>
                  <a:srgbClr val="FF00B5"/>
                </a:solidFill>
              </a:rPr>
              <a:t> </a:t>
            </a:r>
            <a:r>
              <a:rPr lang="en-US" b="1" i="1" dirty="0" smtClean="0">
                <a:solidFill>
                  <a:srgbClr val="FF00B5"/>
                </a:solidFill>
                <a:latin typeface="Times New Roman"/>
                <a:cs typeface="Times New Roman"/>
              </a:rPr>
              <a:t>~</a:t>
            </a:r>
            <a:r>
              <a:rPr lang="en-US" b="1" i="1" dirty="0" smtClean="0">
                <a:solidFill>
                  <a:srgbClr val="FF00B5"/>
                </a:solidFill>
              </a:rPr>
              <a:t> 360 V</a:t>
            </a:r>
          </a:p>
          <a:p>
            <a:pPr algn="ctr"/>
            <a:r>
              <a:rPr lang="en-US" b="1" i="1" dirty="0" smtClean="0">
                <a:solidFill>
                  <a:srgbClr val="FF00B5"/>
                </a:solidFill>
              </a:rPr>
              <a:t>steady </a:t>
            </a:r>
            <a:r>
              <a:rPr lang="en-US" b="1" i="1" dirty="0" err="1" smtClean="0">
                <a:solidFill>
                  <a:srgbClr val="FF00B5"/>
                </a:solidFill>
              </a:rPr>
              <a:t>V</a:t>
            </a:r>
            <a:r>
              <a:rPr lang="en-US" b="1" i="1" baseline="-25000" dirty="0" err="1" smtClean="0">
                <a:solidFill>
                  <a:srgbClr val="FF00B5"/>
                </a:solidFill>
              </a:rPr>
              <a:t>e</a:t>
            </a:r>
            <a:r>
              <a:rPr lang="en-US" b="1" i="1" dirty="0" smtClean="0">
                <a:solidFill>
                  <a:srgbClr val="FF00B5"/>
                </a:solidFill>
              </a:rPr>
              <a:t> </a:t>
            </a:r>
            <a:r>
              <a:rPr lang="en-US" b="1" i="1" dirty="0" smtClean="0">
                <a:solidFill>
                  <a:srgbClr val="FF00B5"/>
                </a:solidFill>
                <a:latin typeface="Times New Roman"/>
                <a:cs typeface="Times New Roman"/>
              </a:rPr>
              <a:t>~</a:t>
            </a:r>
            <a:r>
              <a:rPr lang="en-US" b="1" i="1" dirty="0" smtClean="0">
                <a:solidFill>
                  <a:srgbClr val="FF00B5"/>
                </a:solidFill>
              </a:rPr>
              <a:t> 320 V</a:t>
            </a:r>
            <a:endParaRPr lang="en-US" b="1" i="1" dirty="0">
              <a:solidFill>
                <a:srgbClr val="FF00B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21932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0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96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800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remove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16" repeatCount="indefinite" fill="remove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59362" y="5411318"/>
            <a:ext cx="294183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F00B5"/>
                </a:solidFill>
              </a:rPr>
              <a:t>#1195</a:t>
            </a:r>
            <a:r>
              <a:rPr lang="en-US" sz="1400" b="1" dirty="0">
                <a:solidFill>
                  <a:srgbClr val="FF00B5"/>
                </a:solidFill>
              </a:rPr>
              <a:t>, Hydrogen, </a:t>
            </a:r>
            <a:r>
              <a:rPr lang="en-US" sz="1400" b="1" dirty="0" smtClean="0">
                <a:solidFill>
                  <a:srgbClr val="FF00B5"/>
                </a:solidFill>
                <a:latin typeface="Times New Roman"/>
                <a:cs typeface="Times New Roman"/>
              </a:rPr>
              <a:t>~</a:t>
            </a:r>
            <a:r>
              <a:rPr lang="en-US" sz="1400" b="1" dirty="0" smtClean="0">
                <a:solidFill>
                  <a:srgbClr val="FF00B5"/>
                </a:solidFill>
              </a:rPr>
              <a:t>22 </a:t>
            </a:r>
            <a:r>
              <a:rPr lang="en-US" sz="1400" b="1" dirty="0" err="1">
                <a:solidFill>
                  <a:srgbClr val="FF00B5"/>
                </a:solidFill>
              </a:rPr>
              <a:t>ms</a:t>
            </a:r>
            <a:r>
              <a:rPr lang="en-US" sz="1400" b="1" dirty="0">
                <a:solidFill>
                  <a:srgbClr val="FF00B5"/>
                </a:solidFill>
              </a:rPr>
              <a:t> </a:t>
            </a:r>
            <a:r>
              <a:rPr lang="en-US" sz="1400" b="1" dirty="0" smtClean="0">
                <a:solidFill>
                  <a:srgbClr val="FF00B5"/>
                </a:solidFill>
              </a:rPr>
              <a:t>long movie </a:t>
            </a:r>
            <a:endParaRPr lang="en-US" sz="1400" b="1" dirty="0">
              <a:solidFill>
                <a:srgbClr val="FF00B5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142756" y="5409830"/>
            <a:ext cx="364715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F0000"/>
                </a:solidFill>
              </a:rPr>
              <a:t>#1221, Hydrogen, H</a:t>
            </a:r>
            <a:r>
              <a:rPr lang="el-GR" sz="1400" b="1" dirty="0" smtClean="0">
                <a:solidFill>
                  <a:srgbClr val="FF0000"/>
                </a:solidFill>
              </a:rPr>
              <a:t>α</a:t>
            </a:r>
            <a:r>
              <a:rPr lang="en-US" sz="1400" b="1" dirty="0" smtClean="0">
                <a:solidFill>
                  <a:srgbClr val="FF0000"/>
                </a:solidFill>
              </a:rPr>
              <a:t> filter, </a:t>
            </a:r>
            <a:r>
              <a:rPr lang="en-US" sz="14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~</a:t>
            </a:r>
            <a:r>
              <a:rPr lang="en-US" sz="1400" b="1" dirty="0">
                <a:solidFill>
                  <a:srgbClr val="FF0000"/>
                </a:solidFill>
              </a:rPr>
              <a:t>22 </a:t>
            </a:r>
            <a:r>
              <a:rPr lang="en-US" sz="1400" b="1" dirty="0" err="1" smtClean="0">
                <a:solidFill>
                  <a:srgbClr val="FF0000"/>
                </a:solidFill>
              </a:rPr>
              <a:t>ms</a:t>
            </a:r>
            <a:r>
              <a:rPr lang="en-US" sz="1400" b="1" dirty="0" smtClean="0">
                <a:solidFill>
                  <a:srgbClr val="FF0000"/>
                </a:solidFill>
              </a:rPr>
              <a:t> long </a:t>
            </a:r>
            <a:r>
              <a:rPr lang="en-US" sz="1400" b="1" dirty="0">
                <a:solidFill>
                  <a:srgbClr val="FF0000"/>
                </a:solidFill>
              </a:rPr>
              <a:t>movie </a:t>
            </a:r>
          </a:p>
        </p:txBody>
      </p:sp>
      <p:sp>
        <p:nvSpPr>
          <p:cNvPr id="8" name="TextBox 12"/>
          <p:cNvSpPr txBox="1">
            <a:spLocks noChangeArrowheads="1"/>
          </p:cNvSpPr>
          <p:nvPr/>
        </p:nvSpPr>
        <p:spPr bwMode="auto">
          <a:xfrm>
            <a:off x="143562" y="37275"/>
            <a:ext cx="886791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8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ＭＳ Ｐゴシック" pitchFamily="34" charset="-128"/>
              </a:rPr>
              <a:t>Confining </a:t>
            </a:r>
            <a:r>
              <a:rPr lang="en-US" sz="2800" b="1" dirty="0" err="1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ＭＳ Ｐゴシック" pitchFamily="34" charset="-128"/>
              </a:rPr>
              <a:t>toroidal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ＭＳ Ｐゴシック" pitchFamily="34" charset="-128"/>
              </a:rPr>
              <a:t> current 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ＭＳ Ｐゴシック" pitchFamily="34" charset="-128"/>
              </a:rPr>
              <a:t>injected in 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ＭＳ Ｐゴシック" pitchFamily="34" charset="-128"/>
              </a:rPr>
              <a:t>pulses every 2-3 </a:t>
            </a:r>
            <a:r>
              <a:rPr lang="en-US" sz="2800" b="1" dirty="0" err="1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ＭＳ Ｐゴシック" pitchFamily="34" charset="-128"/>
              </a:rPr>
              <a:t>ms</a:t>
            </a:r>
            <a:endParaRPr lang="en-US" sz="2800" b="1" dirty="0">
              <a:solidFill>
                <a:srgbClr val="FF0000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ea typeface="ＭＳ Ｐゴシック" pitchFamily="34" charset="-12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4420" y="6007653"/>
            <a:ext cx="87126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D532C1"/>
                </a:solidFill>
              </a:rPr>
              <a:t>Identified as magnetic reconnections: every pulse ejects plasma along the </a:t>
            </a:r>
            <a:r>
              <a:rPr lang="en-US" b="1" dirty="0" err="1" smtClean="0">
                <a:solidFill>
                  <a:srgbClr val="D532C1"/>
                </a:solidFill>
              </a:rPr>
              <a:t>Divertor</a:t>
            </a:r>
            <a:r>
              <a:rPr lang="en-US" b="1" dirty="0" smtClean="0">
                <a:solidFill>
                  <a:srgbClr val="D532C1"/>
                </a:solidFill>
              </a:rPr>
              <a:t> fans</a:t>
            </a:r>
          </a:p>
          <a:p>
            <a:pPr algn="ctr"/>
            <a:r>
              <a:rPr lang="en-US" b="1" dirty="0" smtClean="0">
                <a:solidFill>
                  <a:srgbClr val="0000FF"/>
                </a:solidFill>
              </a:rPr>
              <a:t>Argon plasma Torus much less visible, but ejection along fans every 2-3 </a:t>
            </a:r>
            <a:r>
              <a:rPr lang="en-US" b="1" dirty="0" err="1" smtClean="0">
                <a:solidFill>
                  <a:srgbClr val="0000FF"/>
                </a:solidFill>
              </a:rPr>
              <a:t>ms</a:t>
            </a:r>
            <a:r>
              <a:rPr lang="en-US" b="1" dirty="0" smtClean="0">
                <a:solidFill>
                  <a:srgbClr val="0000FF"/>
                </a:solidFill>
              </a:rPr>
              <a:t> very evident</a:t>
            </a:r>
            <a:endParaRPr lang="en-US" b="1" dirty="0">
              <a:solidFill>
                <a:srgbClr val="0000FF"/>
              </a:solidFill>
            </a:endParaRPr>
          </a:p>
        </p:txBody>
      </p:sp>
      <p:pic>
        <p:nvPicPr>
          <p:cNvPr id="2" name="1195Pulse_Self-Contained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3323" y="938710"/>
            <a:ext cx="4461565" cy="4461565"/>
          </a:xfrm>
          <a:prstGeom prst="rect">
            <a:avLst/>
          </a:prstGeom>
        </p:spPr>
      </p:pic>
      <p:pic>
        <p:nvPicPr>
          <p:cNvPr id="3" name="1221Pulse_Self-Contained.wmv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616168" y="938710"/>
            <a:ext cx="4461565" cy="4461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6945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9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998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99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remove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6" repeatCount="indefinite" fill="remove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62135" y="25518"/>
            <a:ext cx="440920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B5"/>
                </a:solidFill>
              </a:rPr>
              <a:t>The “uncouth </a:t>
            </a:r>
            <a:r>
              <a:rPr lang="en-US" sz="2800" b="1" dirty="0" err="1" smtClean="0">
                <a:solidFill>
                  <a:srgbClr val="FF00B5"/>
                </a:solidFill>
              </a:rPr>
              <a:t>Divertor</a:t>
            </a:r>
            <a:r>
              <a:rPr lang="en-US" sz="2800" b="1" dirty="0" smtClean="0">
                <a:solidFill>
                  <a:srgbClr val="FF00B5"/>
                </a:solidFill>
              </a:rPr>
              <a:t>” </a:t>
            </a:r>
          </a:p>
          <a:p>
            <a:pPr algn="ctr"/>
            <a:r>
              <a:rPr lang="en-US" sz="2800" b="1" dirty="0" smtClean="0">
                <a:solidFill>
                  <a:srgbClr val="FF00B5"/>
                </a:solidFill>
              </a:rPr>
              <a:t>of the Hydrogen Torus:</a:t>
            </a:r>
          </a:p>
          <a:p>
            <a:pPr algn="ctr"/>
            <a:r>
              <a:rPr lang="en-US" sz="2000" b="1" dirty="0" smtClean="0">
                <a:solidFill>
                  <a:srgbClr val="FF00B5"/>
                </a:solidFill>
              </a:rPr>
              <a:t>lower </a:t>
            </a:r>
            <a:r>
              <a:rPr lang="en-US" sz="2000" b="1" dirty="0" err="1" smtClean="0">
                <a:solidFill>
                  <a:srgbClr val="FF00B5"/>
                </a:solidFill>
              </a:rPr>
              <a:t>divertor</a:t>
            </a:r>
            <a:r>
              <a:rPr lang="en-US" sz="2000" b="1" dirty="0" smtClean="0">
                <a:solidFill>
                  <a:srgbClr val="FF00B5"/>
                </a:solidFill>
              </a:rPr>
              <a:t> fan strongly dominant</a:t>
            </a:r>
          </a:p>
          <a:p>
            <a:pPr algn="ctr"/>
            <a:r>
              <a:rPr lang="en-US" sz="2000" b="1" dirty="0" smtClean="0">
                <a:solidFill>
                  <a:srgbClr val="FF00B5"/>
                </a:solidFill>
              </a:rPr>
              <a:t>spurious current path below diaphragm </a:t>
            </a:r>
            <a:endParaRPr lang="en-US" sz="2000" b="1" dirty="0">
              <a:solidFill>
                <a:srgbClr val="FF00B5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07264" y="1678534"/>
            <a:ext cx="5197156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The present </a:t>
            </a:r>
            <a:r>
              <a:rPr lang="en-US" dirty="0" err="1" smtClean="0"/>
              <a:t>divertor</a:t>
            </a:r>
            <a:r>
              <a:rPr lang="en-US" dirty="0" smtClean="0"/>
              <a:t> plate is the lower polycarbonate </a:t>
            </a:r>
          </a:p>
          <a:p>
            <a:pPr algn="ctr"/>
            <a:r>
              <a:rPr lang="en-US" dirty="0" smtClean="0"/>
              <a:t>diaphragm: an unsuitable choice of material!</a:t>
            </a:r>
          </a:p>
          <a:p>
            <a:pPr algn="ctr"/>
            <a:endParaRPr lang="en-US" sz="1200" dirty="0" smtClean="0"/>
          </a:p>
          <a:p>
            <a:pPr algn="ctr"/>
            <a:r>
              <a:rPr lang="en-US" dirty="0" smtClean="0"/>
              <a:t>But when we put it inside PROTO-SPHERA</a:t>
            </a:r>
          </a:p>
          <a:p>
            <a:pPr algn="ctr"/>
            <a:r>
              <a:rPr lang="en-US" dirty="0" smtClean="0"/>
              <a:t>we did not expect to be able to form a Torus!</a:t>
            </a:r>
          </a:p>
          <a:p>
            <a:pPr algn="ctr"/>
            <a:endParaRPr lang="en-US" sz="1200" dirty="0"/>
          </a:p>
          <a:p>
            <a:pPr algn="ctr"/>
            <a:r>
              <a:rPr lang="en-US" dirty="0" smtClean="0"/>
              <a:t>A new lower metal diaphragm being built now;</a:t>
            </a:r>
          </a:p>
          <a:p>
            <a:pPr algn="ctr"/>
            <a:r>
              <a:rPr lang="en-US" dirty="0" smtClean="0"/>
              <a:t>in 2019 PROTO-SPHERA will have 2 suitable plates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 rot="16200000">
            <a:off x="2910355" y="5297841"/>
            <a:ext cx="255711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F00B5"/>
                </a:solidFill>
              </a:rPr>
              <a:t>#1202, Hydrogen. ¼ s full movie</a:t>
            </a:r>
            <a:endParaRPr lang="en-US" sz="1400" b="1" dirty="0">
              <a:solidFill>
                <a:srgbClr val="FF00B5"/>
              </a:solidFill>
            </a:endParaRPr>
          </a:p>
        </p:txBody>
      </p:sp>
      <p:pic>
        <p:nvPicPr>
          <p:cNvPr id="12" name="1202DivertorLow-Synchro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558534" y="3773396"/>
            <a:ext cx="4112806" cy="3084604"/>
          </a:xfrm>
          <a:prstGeom prst="rect">
            <a:avLst/>
          </a:prstGeom>
        </p:spPr>
      </p:pic>
      <p:pic>
        <p:nvPicPr>
          <p:cNvPr id="2" name="1202Overall12.wmv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391" y="0"/>
            <a:ext cx="38306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8725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20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199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remove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 vol="80000">
                <p:cTn id="16" repeatCount="indefinite" fill="remove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225ToroDeform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318289" y="611055"/>
            <a:ext cx="2925627" cy="5389641"/>
          </a:xfrm>
          <a:prstGeom prst="rect">
            <a:avLst/>
          </a:prstGeom>
        </p:spPr>
      </p:pic>
      <p:pic>
        <p:nvPicPr>
          <p:cNvPr id="5" name="1211Overall.wmv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07179" y="611056"/>
            <a:ext cx="2925627" cy="539677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349416" y="42475"/>
            <a:ext cx="663727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00B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Reconnections, Helical States &amp; Double Tori</a:t>
            </a:r>
            <a:endParaRPr lang="en-US" sz="2800" b="1" dirty="0">
              <a:solidFill>
                <a:srgbClr val="0000FF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2952694"/>
            <a:ext cx="9114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F00B5"/>
                </a:solidFill>
              </a:rPr>
              <a:t>#1211</a:t>
            </a:r>
          </a:p>
          <a:p>
            <a:pPr algn="ctr"/>
            <a:r>
              <a:rPr lang="en-US" sz="1400" b="1" dirty="0" smtClean="0">
                <a:solidFill>
                  <a:srgbClr val="FF00B5"/>
                </a:solidFill>
              </a:rPr>
              <a:t>Hydrogen</a:t>
            </a:r>
            <a:endParaRPr lang="en-US" sz="1400" b="1" dirty="0">
              <a:solidFill>
                <a:srgbClr val="FF00B5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406799" y="2952694"/>
            <a:ext cx="9114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F00B5"/>
                </a:solidFill>
              </a:rPr>
              <a:t>#1225</a:t>
            </a:r>
          </a:p>
          <a:p>
            <a:pPr algn="ctr"/>
            <a:r>
              <a:rPr lang="en-US" sz="1400" b="1" dirty="0" smtClean="0">
                <a:solidFill>
                  <a:srgbClr val="FF00B5"/>
                </a:solidFill>
              </a:rPr>
              <a:t>Hydrogen</a:t>
            </a:r>
            <a:endParaRPr lang="en-US" sz="1400" b="1" dirty="0">
              <a:solidFill>
                <a:srgbClr val="FF00B5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2197" y="6007830"/>
            <a:ext cx="867384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Vertical field in </a:t>
            </a:r>
            <a:r>
              <a:rPr lang="en-US" b="1" dirty="0" err="1" smtClean="0"/>
              <a:t>eccess</a:t>
            </a:r>
            <a:r>
              <a:rPr lang="en-US" b="1" dirty="0" smtClean="0"/>
              <a:t>? …</a:t>
            </a:r>
            <a:r>
              <a:rPr lang="en-US" b="1" dirty="0" smtClean="0">
                <a:solidFill>
                  <a:srgbClr val="FF00B5"/>
                </a:solidFill>
              </a:rPr>
              <a:t>Double Torus!            …or Helical States …or lop-sided Tori!</a:t>
            </a:r>
          </a:p>
          <a:p>
            <a:pPr algn="ctr"/>
            <a:endParaRPr lang="en-US" sz="800" b="1" dirty="0" smtClean="0">
              <a:solidFill>
                <a:srgbClr val="FF00B5"/>
              </a:solidFill>
            </a:endParaRPr>
          </a:p>
          <a:p>
            <a:pPr algn="ctr"/>
            <a:r>
              <a:rPr lang="en-US" b="1" dirty="0" smtClean="0">
                <a:solidFill>
                  <a:srgbClr val="FF0000"/>
                </a:solidFill>
              </a:rPr>
              <a:t>The only occurrence you should never ever consider is plasma disruption: gone for good!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530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9466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99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5" repeatCount="indefinite" fill="remove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16" repeatCount="indefinite" fill="remove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219Overall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5571" y="1097903"/>
            <a:ext cx="3127369" cy="5771139"/>
          </a:xfrm>
          <a:prstGeom prst="rect">
            <a:avLst/>
          </a:prstGeom>
        </p:spPr>
      </p:pic>
      <p:pic>
        <p:nvPicPr>
          <p:cNvPr id="5" name="1221Overall.wmv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526824" y="1097901"/>
            <a:ext cx="3358483" cy="577114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 rot="16200000">
            <a:off x="-1225782" y="4701002"/>
            <a:ext cx="395492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F00B5"/>
                </a:solidFill>
              </a:rPr>
              <a:t>#1219, Hydrogen. ¼ s full movie, H</a:t>
            </a:r>
            <a:r>
              <a:rPr lang="el-GR" sz="1400" b="1" dirty="0" smtClean="0">
                <a:solidFill>
                  <a:srgbClr val="FF00B5"/>
                </a:solidFill>
              </a:rPr>
              <a:t>α</a:t>
            </a:r>
            <a:r>
              <a:rPr lang="en-US" sz="1400" b="1" dirty="0" smtClean="0">
                <a:solidFill>
                  <a:srgbClr val="FF00B5"/>
                </a:solidFill>
              </a:rPr>
              <a:t> light saturates</a:t>
            </a:r>
            <a:endParaRPr lang="en-US" sz="1400" b="1" dirty="0">
              <a:solidFill>
                <a:srgbClr val="FF00B5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 rot="16200000">
            <a:off x="3754538" y="5060074"/>
            <a:ext cx="323678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F00B5"/>
                </a:solidFill>
              </a:rPr>
              <a:t>#1221, Hydrogen. ¼ s full movie</a:t>
            </a:r>
            <a:r>
              <a:rPr lang="el-GR" sz="1400" b="1" dirty="0" smtClean="0">
                <a:solidFill>
                  <a:srgbClr val="FF00B5"/>
                </a:solidFill>
              </a:rPr>
              <a:t>, </a:t>
            </a:r>
            <a:r>
              <a:rPr lang="en-US" sz="1400" b="1" dirty="0">
                <a:solidFill>
                  <a:srgbClr val="FF00B5"/>
                </a:solidFill>
              </a:rPr>
              <a:t>H</a:t>
            </a:r>
            <a:r>
              <a:rPr lang="el-GR" sz="1400" b="1" dirty="0">
                <a:solidFill>
                  <a:srgbClr val="FF00B5"/>
                </a:solidFill>
              </a:rPr>
              <a:t>α</a:t>
            </a:r>
            <a:r>
              <a:rPr lang="en-US" sz="1400" b="1" dirty="0">
                <a:solidFill>
                  <a:srgbClr val="FF00B5"/>
                </a:solidFill>
              </a:rPr>
              <a:t> light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28073" y="455695"/>
            <a:ext cx="79432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Disruptions do not exist, even if plasma does crazy movements, it never vanishes</a:t>
            </a:r>
          </a:p>
          <a:p>
            <a:pPr algn="ctr"/>
            <a:r>
              <a:rPr lang="en-US" b="1" dirty="0" smtClean="0"/>
              <a:t>It can well recover from Multiple Tori, Helical States, Lop-sided Tori</a:t>
            </a:r>
            <a:endParaRPr lang="en-US" b="1" dirty="0"/>
          </a:p>
        </p:txBody>
      </p:sp>
      <p:sp>
        <p:nvSpPr>
          <p:cNvPr id="8" name="TextBox 12"/>
          <p:cNvSpPr txBox="1">
            <a:spLocks noChangeArrowheads="1"/>
          </p:cNvSpPr>
          <p:nvPr/>
        </p:nvSpPr>
        <p:spPr bwMode="auto">
          <a:xfrm>
            <a:off x="2650433" y="34554"/>
            <a:ext cx="425174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8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ＭＳ Ｐゴシック" pitchFamily="34" charset="-128"/>
              </a:rPr>
              <a:t>Disruptions gone for good!</a:t>
            </a:r>
            <a:endParaRPr lang="en-US" sz="2800" b="1" dirty="0">
              <a:solidFill>
                <a:srgbClr val="FF0000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97767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8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8866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46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remove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6" repeatCount="indefinite" fill="remove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obineAlt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33" y="464416"/>
            <a:ext cx="4148495" cy="2335206"/>
          </a:xfrm>
          <a:prstGeom prst="rect">
            <a:avLst/>
          </a:prstGeom>
        </p:spPr>
      </p:pic>
      <p:pic>
        <p:nvPicPr>
          <p:cNvPr id="6" name="Picture 5" descr="BobineBass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33" y="4074299"/>
            <a:ext cx="4165899" cy="235698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947506" y="95084"/>
            <a:ext cx="41576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D532C1"/>
                </a:solidFill>
              </a:rPr>
              <a:t>upper </a:t>
            </a:r>
            <a:r>
              <a:rPr lang="en-US" b="1" dirty="0" err="1" smtClean="0">
                <a:solidFill>
                  <a:srgbClr val="D532C1"/>
                </a:solidFill>
              </a:rPr>
              <a:t>PFExt</a:t>
            </a:r>
            <a:r>
              <a:rPr lang="en-US" b="1" dirty="0" smtClean="0">
                <a:solidFill>
                  <a:srgbClr val="D532C1"/>
                </a:solidFill>
              </a:rPr>
              <a:t> 8 turns</a:t>
            </a:r>
            <a:r>
              <a:rPr lang="en-US" b="1" dirty="0" smtClean="0">
                <a:solidFill>
                  <a:srgbClr val="2A70BF"/>
                </a:solidFill>
              </a:rPr>
              <a:t>•1.9 kA in series </a:t>
            </a:r>
            <a:r>
              <a:rPr lang="en-US" b="1" dirty="0" err="1" smtClean="0">
                <a:solidFill>
                  <a:srgbClr val="2A70BF"/>
                </a:solidFill>
              </a:rPr>
              <a:t>PFInt</a:t>
            </a:r>
            <a:endParaRPr lang="en-US" b="1" dirty="0">
              <a:solidFill>
                <a:srgbClr val="2A70B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80718" y="6397261"/>
            <a:ext cx="4224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D532C1"/>
                </a:solidFill>
              </a:rPr>
              <a:t>lowest </a:t>
            </a:r>
            <a:r>
              <a:rPr lang="en-US" b="1" dirty="0" err="1" smtClean="0">
                <a:solidFill>
                  <a:srgbClr val="D532C1"/>
                </a:solidFill>
              </a:rPr>
              <a:t>PFExt</a:t>
            </a:r>
            <a:r>
              <a:rPr lang="en-US" b="1" dirty="0" smtClean="0">
                <a:solidFill>
                  <a:srgbClr val="D532C1"/>
                </a:solidFill>
              </a:rPr>
              <a:t> 4 turns</a:t>
            </a:r>
            <a:r>
              <a:rPr lang="en-US" b="1" dirty="0" smtClean="0">
                <a:solidFill>
                  <a:srgbClr val="2A70BF"/>
                </a:solidFill>
              </a:rPr>
              <a:t>•1.9 kA in series </a:t>
            </a:r>
            <a:r>
              <a:rPr lang="en-US" b="1" dirty="0" err="1" smtClean="0">
                <a:solidFill>
                  <a:srgbClr val="2A70BF"/>
                </a:solidFill>
              </a:rPr>
              <a:t>PFInt</a:t>
            </a:r>
            <a:endParaRPr lang="en-US" b="1" dirty="0">
              <a:solidFill>
                <a:srgbClr val="2A70BF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478665" y="2776061"/>
            <a:ext cx="46481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 err="1" smtClean="0">
                <a:solidFill>
                  <a:srgbClr val="2A70BF"/>
                </a:solidFill>
              </a:rPr>
              <a:t>upEquator</a:t>
            </a:r>
            <a:r>
              <a:rPr lang="en-US" b="1" dirty="0" smtClean="0">
                <a:solidFill>
                  <a:srgbClr val="2A70BF"/>
                </a:solidFill>
              </a:rPr>
              <a:t>  </a:t>
            </a:r>
            <a:r>
              <a:rPr lang="en-US" b="1" dirty="0" err="1" smtClean="0">
                <a:solidFill>
                  <a:srgbClr val="2A70BF"/>
                </a:solidFill>
              </a:rPr>
              <a:t>PFExt</a:t>
            </a:r>
            <a:r>
              <a:rPr lang="en-US" b="1" dirty="0" smtClean="0">
                <a:solidFill>
                  <a:srgbClr val="2A70BF"/>
                </a:solidFill>
              </a:rPr>
              <a:t> 8 turns•1.9 kA in series </a:t>
            </a:r>
            <a:r>
              <a:rPr lang="en-US" b="1" dirty="0" err="1" smtClean="0">
                <a:solidFill>
                  <a:srgbClr val="2A70BF"/>
                </a:solidFill>
              </a:rPr>
              <a:t>PFInt</a:t>
            </a:r>
            <a:endParaRPr lang="en-US" b="1" dirty="0" smtClean="0">
              <a:solidFill>
                <a:srgbClr val="2A70BF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594374" y="3694552"/>
            <a:ext cx="35355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 err="1" smtClean="0">
                <a:solidFill>
                  <a:srgbClr val="2A70BF"/>
                </a:solidFill>
              </a:rPr>
              <a:t>PFExt</a:t>
            </a:r>
            <a:r>
              <a:rPr lang="en-US" b="1" dirty="0" smtClean="0">
                <a:solidFill>
                  <a:srgbClr val="2A70BF"/>
                </a:solidFill>
              </a:rPr>
              <a:t> </a:t>
            </a:r>
            <a:r>
              <a:rPr lang="en-US" b="1" dirty="0">
                <a:solidFill>
                  <a:srgbClr val="2A70BF"/>
                </a:solidFill>
              </a:rPr>
              <a:t>8 turns•1.9 kA in </a:t>
            </a:r>
            <a:r>
              <a:rPr lang="en-US" b="1" dirty="0" smtClean="0">
                <a:solidFill>
                  <a:srgbClr val="2A70BF"/>
                </a:solidFill>
              </a:rPr>
              <a:t>series </a:t>
            </a:r>
            <a:r>
              <a:rPr lang="en-US" b="1" dirty="0" err="1" smtClean="0">
                <a:solidFill>
                  <a:srgbClr val="2A70BF"/>
                </a:solidFill>
              </a:rPr>
              <a:t>PFInt</a:t>
            </a:r>
            <a:endParaRPr lang="en-US" b="1" dirty="0">
              <a:solidFill>
                <a:srgbClr val="2A70BF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4241025" y="328868"/>
            <a:ext cx="22679" cy="630516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4241025" y="328868"/>
            <a:ext cx="566982" cy="0"/>
          </a:xfrm>
          <a:prstGeom prst="straightConnector1">
            <a:avLst/>
          </a:prstGeom>
          <a:ln>
            <a:solidFill>
              <a:srgbClr val="2A70B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4228315" y="6634032"/>
            <a:ext cx="566982" cy="0"/>
          </a:xfrm>
          <a:prstGeom prst="straightConnector1">
            <a:avLst/>
          </a:prstGeom>
          <a:ln>
            <a:solidFill>
              <a:srgbClr val="2A70B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 rot="16200000">
            <a:off x="1093725" y="3220089"/>
            <a:ext cx="60324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D532C1"/>
                </a:solidFill>
              </a:rPr>
              <a:t>up/down dissymmetric </a:t>
            </a:r>
            <a:r>
              <a:rPr lang="en-US" b="1" dirty="0" err="1" smtClean="0">
                <a:solidFill>
                  <a:srgbClr val="D532C1"/>
                </a:solidFill>
              </a:rPr>
              <a:t>PFExt</a:t>
            </a:r>
            <a:r>
              <a:rPr lang="en-US" b="1" dirty="0" smtClean="0">
                <a:solidFill>
                  <a:srgbClr val="D532C1"/>
                </a:solidFill>
              </a:rPr>
              <a:t> contrasts </a:t>
            </a:r>
            <a:r>
              <a:rPr lang="en-US" b="1" dirty="0" err="1" smtClean="0">
                <a:solidFill>
                  <a:srgbClr val="D532C1"/>
                </a:solidFill>
              </a:rPr>
              <a:t>divertor</a:t>
            </a:r>
            <a:r>
              <a:rPr lang="en-US" b="1" dirty="0" smtClean="0">
                <a:solidFill>
                  <a:srgbClr val="D532C1"/>
                </a:solidFill>
              </a:rPr>
              <a:t> dissymmetry </a:t>
            </a:r>
            <a:endParaRPr lang="en-US" b="1" dirty="0">
              <a:solidFill>
                <a:srgbClr val="D532C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65519"/>
            <a:ext cx="4014232" cy="6463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D532C1"/>
                </a:solidFill>
              </a:rPr>
              <a:t>The new Super</a:t>
            </a:r>
            <a:r>
              <a:rPr lang="en-US" b="1" dirty="0">
                <a:solidFill>
                  <a:srgbClr val="D532C1"/>
                </a:solidFill>
              </a:rPr>
              <a:t>-Capacitor power </a:t>
            </a:r>
            <a:r>
              <a:rPr lang="en-US" b="1" dirty="0" smtClean="0">
                <a:solidFill>
                  <a:srgbClr val="D532C1"/>
                </a:solidFill>
              </a:rPr>
              <a:t>supply</a:t>
            </a:r>
          </a:p>
          <a:p>
            <a:r>
              <a:rPr lang="en-US" b="1" dirty="0" smtClean="0">
                <a:solidFill>
                  <a:srgbClr val="D532C1"/>
                </a:solidFill>
              </a:rPr>
              <a:t>(90 V, 2 kA, many sec)</a:t>
            </a:r>
            <a:r>
              <a:rPr lang="en-US" b="1" dirty="0">
                <a:solidFill>
                  <a:srgbClr val="D532C1"/>
                </a:solidFill>
              </a:rPr>
              <a:t> </a:t>
            </a:r>
            <a:r>
              <a:rPr lang="en-US" b="1" dirty="0" smtClean="0">
                <a:solidFill>
                  <a:srgbClr val="D532C1"/>
                </a:solidFill>
              </a:rPr>
              <a:t>has been  essential for Hydrogen Tori: the Internal PF power supply was already delivering its maximal Voltage &amp; Current, an additional +25% </a:t>
            </a:r>
            <a:r>
              <a:rPr lang="en-US" b="1" dirty="0" err="1" smtClean="0">
                <a:solidFill>
                  <a:srgbClr val="D532C1"/>
                </a:solidFill>
              </a:rPr>
              <a:t>Amperes•turns</a:t>
            </a:r>
            <a:r>
              <a:rPr lang="en-US" b="1" dirty="0">
                <a:solidFill>
                  <a:srgbClr val="D532C1"/>
                </a:solidFill>
              </a:rPr>
              <a:t> </a:t>
            </a:r>
            <a:r>
              <a:rPr lang="en-US" b="1" dirty="0" smtClean="0">
                <a:solidFill>
                  <a:srgbClr val="D532C1"/>
                </a:solidFill>
              </a:rPr>
              <a:t>were fed by Super-Capacitor </a:t>
            </a:r>
          </a:p>
          <a:p>
            <a:endParaRPr lang="en-US" b="1" dirty="0">
              <a:solidFill>
                <a:srgbClr val="000000"/>
              </a:solidFill>
            </a:endParaRPr>
          </a:p>
          <a:p>
            <a:endParaRPr lang="en-US" b="1" dirty="0" smtClean="0">
              <a:solidFill>
                <a:srgbClr val="000000"/>
              </a:solidFill>
            </a:endParaRPr>
          </a:p>
          <a:p>
            <a:endParaRPr lang="en-US" b="1" dirty="0">
              <a:solidFill>
                <a:srgbClr val="000000"/>
              </a:solidFill>
            </a:endParaRPr>
          </a:p>
          <a:p>
            <a:endParaRPr lang="en-US" b="1" dirty="0" smtClean="0">
              <a:solidFill>
                <a:srgbClr val="000000"/>
              </a:solidFill>
            </a:endParaRPr>
          </a:p>
          <a:p>
            <a:endParaRPr lang="en-US" b="1" dirty="0">
              <a:solidFill>
                <a:srgbClr val="000000"/>
              </a:solidFill>
            </a:endParaRPr>
          </a:p>
          <a:p>
            <a:endParaRPr lang="en-US" b="1" dirty="0" smtClean="0">
              <a:solidFill>
                <a:srgbClr val="000000"/>
              </a:solidFill>
            </a:endParaRPr>
          </a:p>
          <a:p>
            <a:endParaRPr lang="en-US" b="1" dirty="0">
              <a:solidFill>
                <a:srgbClr val="000000"/>
              </a:solidFill>
            </a:endParaRPr>
          </a:p>
          <a:p>
            <a:endParaRPr lang="en-US" b="1" dirty="0" smtClean="0">
              <a:solidFill>
                <a:srgbClr val="000000"/>
              </a:solidFill>
            </a:endParaRPr>
          </a:p>
          <a:p>
            <a:endParaRPr lang="en-US" b="1" dirty="0">
              <a:solidFill>
                <a:srgbClr val="000000"/>
              </a:solidFill>
            </a:endParaRPr>
          </a:p>
          <a:p>
            <a:endParaRPr lang="en-US" b="1" dirty="0" smtClean="0">
              <a:solidFill>
                <a:srgbClr val="000000"/>
              </a:solidFill>
            </a:endParaRPr>
          </a:p>
          <a:p>
            <a:endParaRPr lang="en-US" b="1" dirty="0">
              <a:solidFill>
                <a:srgbClr val="000000"/>
              </a:solidFill>
            </a:endParaRPr>
          </a:p>
          <a:p>
            <a:r>
              <a:rPr lang="en-US" b="1" dirty="0" smtClean="0">
                <a:solidFill>
                  <a:srgbClr val="0000FF"/>
                </a:solidFill>
              </a:rPr>
              <a:t>The production of  Argon Tori was obtained fine tuning by -12.5% the maximum </a:t>
            </a:r>
            <a:r>
              <a:rPr lang="en-US" b="1" dirty="0" err="1" smtClean="0">
                <a:solidFill>
                  <a:srgbClr val="0000FF"/>
                </a:solidFill>
              </a:rPr>
              <a:t>Ampere•turns</a:t>
            </a:r>
            <a:r>
              <a:rPr lang="en-US" b="1" dirty="0" smtClean="0">
                <a:solidFill>
                  <a:srgbClr val="0000FF"/>
                </a:solidFill>
              </a:rPr>
              <a:t> of  </a:t>
            </a:r>
            <a:r>
              <a:rPr lang="en-US" b="1" dirty="0">
                <a:solidFill>
                  <a:srgbClr val="0000FF"/>
                </a:solidFill>
              </a:rPr>
              <a:t>the </a:t>
            </a:r>
            <a:r>
              <a:rPr lang="en-US" b="1" dirty="0" smtClean="0">
                <a:solidFill>
                  <a:srgbClr val="0000FF"/>
                </a:solidFill>
              </a:rPr>
              <a:t>Internal PF </a:t>
            </a:r>
            <a:r>
              <a:rPr lang="en-US" b="1" dirty="0">
                <a:solidFill>
                  <a:srgbClr val="0000FF"/>
                </a:solidFill>
              </a:rPr>
              <a:t>power </a:t>
            </a:r>
            <a:r>
              <a:rPr lang="en-US" b="1" dirty="0" smtClean="0">
                <a:solidFill>
                  <a:srgbClr val="0000FF"/>
                </a:solidFill>
              </a:rPr>
              <a:t>supply:</a:t>
            </a:r>
          </a:p>
          <a:p>
            <a:r>
              <a:rPr lang="en-US" b="1" dirty="0" err="1" smtClean="0">
                <a:solidFill>
                  <a:srgbClr val="0000FF"/>
                </a:solidFill>
              </a:rPr>
              <a:t>Ar</a:t>
            </a:r>
            <a:r>
              <a:rPr lang="en-US" b="1" dirty="0" smtClean="0">
                <a:solidFill>
                  <a:srgbClr val="0000FF"/>
                </a:solidFill>
              </a:rPr>
              <a:t> Tori </a:t>
            </a:r>
            <a:r>
              <a:rPr lang="en-US" dirty="0" smtClean="0">
                <a:solidFill>
                  <a:srgbClr val="0000FF"/>
                </a:solidFill>
                <a:latin typeface="Times New Roman"/>
                <a:cs typeface="Times New Roman"/>
              </a:rPr>
              <a:t>~</a:t>
            </a:r>
            <a:r>
              <a:rPr lang="en-US" b="1" dirty="0" smtClean="0">
                <a:solidFill>
                  <a:srgbClr val="0000FF"/>
                </a:solidFill>
              </a:rPr>
              <a:t>  5 kA</a:t>
            </a:r>
            <a:r>
              <a:rPr lang="en-US" b="1" dirty="0" smtClean="0">
                <a:solidFill>
                  <a:srgbClr val="000000"/>
                </a:solidFill>
              </a:rPr>
              <a:t>, </a:t>
            </a:r>
            <a:r>
              <a:rPr lang="en-US" b="1" dirty="0" smtClean="0">
                <a:solidFill>
                  <a:srgbClr val="D532C1"/>
                </a:solidFill>
              </a:rPr>
              <a:t>H Tori </a:t>
            </a:r>
            <a:r>
              <a:rPr lang="en-US" dirty="0">
                <a:solidFill>
                  <a:srgbClr val="D532C1"/>
                </a:solidFill>
                <a:latin typeface="Times New Roman"/>
                <a:cs typeface="Times New Roman"/>
              </a:rPr>
              <a:t>~</a:t>
            </a:r>
            <a:r>
              <a:rPr lang="en-US" b="1" dirty="0" smtClean="0">
                <a:solidFill>
                  <a:srgbClr val="D532C1"/>
                </a:solidFill>
              </a:rPr>
              <a:t> 7 kA</a:t>
            </a:r>
            <a:endParaRPr lang="en-US" dirty="0">
              <a:solidFill>
                <a:srgbClr val="D532C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634218" y="3091232"/>
            <a:ext cx="29375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>
                <a:solidFill>
                  <a:srgbClr val="2A70BF"/>
                </a:solidFill>
              </a:rPr>
              <a:t>PFExt</a:t>
            </a:r>
            <a:r>
              <a:rPr lang="en-US" b="1" dirty="0">
                <a:solidFill>
                  <a:srgbClr val="2A70BF"/>
                </a:solidFill>
              </a:rPr>
              <a:t> 4 turns•1 kA </a:t>
            </a:r>
            <a:r>
              <a:rPr lang="en-US" b="1" dirty="0" err="1">
                <a:solidFill>
                  <a:srgbClr val="2A70BF"/>
                </a:solidFill>
              </a:rPr>
              <a:t>SuperCap</a:t>
            </a:r>
            <a:endParaRPr lang="en-US" b="1" dirty="0">
              <a:solidFill>
                <a:srgbClr val="2A70BF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226562" y="3396811"/>
            <a:ext cx="48388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rgbClr val="2A70BF"/>
                </a:solidFill>
              </a:rPr>
              <a:t>downEquator</a:t>
            </a:r>
            <a:r>
              <a:rPr lang="en-US" b="1" dirty="0">
                <a:solidFill>
                  <a:srgbClr val="2A70BF"/>
                </a:solidFill>
              </a:rPr>
              <a:t> </a:t>
            </a:r>
            <a:r>
              <a:rPr lang="en-US" b="1" dirty="0" smtClean="0">
                <a:solidFill>
                  <a:srgbClr val="2A70BF"/>
                </a:solidFill>
              </a:rPr>
              <a:t> </a:t>
            </a:r>
            <a:r>
              <a:rPr lang="en-US" b="1" dirty="0" err="1" smtClean="0">
                <a:solidFill>
                  <a:srgbClr val="2A70BF"/>
                </a:solidFill>
              </a:rPr>
              <a:t>PFExt</a:t>
            </a:r>
            <a:r>
              <a:rPr lang="en-US" b="1" dirty="0" smtClean="0">
                <a:solidFill>
                  <a:srgbClr val="2A70BF"/>
                </a:solidFill>
              </a:rPr>
              <a:t> </a:t>
            </a:r>
            <a:r>
              <a:rPr lang="en-US" b="1" dirty="0">
                <a:solidFill>
                  <a:srgbClr val="2A70BF"/>
                </a:solidFill>
              </a:rPr>
              <a:t>4 turns•1 kA </a:t>
            </a:r>
            <a:r>
              <a:rPr lang="en-US" b="1" dirty="0" err="1">
                <a:solidFill>
                  <a:srgbClr val="2A70BF"/>
                </a:solidFill>
              </a:rPr>
              <a:t>SuperCap</a:t>
            </a:r>
            <a:endParaRPr lang="en-US" b="1" dirty="0">
              <a:solidFill>
                <a:srgbClr val="2A70BF"/>
              </a:solidFill>
            </a:endParaRPr>
          </a:p>
        </p:txBody>
      </p:sp>
      <p:pic>
        <p:nvPicPr>
          <p:cNvPr id="17" name="Picture 16" descr="SuperCapacitor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30" y="2211343"/>
            <a:ext cx="3320192" cy="2701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6723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519" y="39802"/>
            <a:ext cx="731526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Major surprise: Current carrying Torus is formed and sustained in an external </a:t>
            </a:r>
            <a:r>
              <a:rPr lang="en-US" sz="2400" b="1" dirty="0" err="1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irrotational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magnetostatic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B</a:t>
            </a:r>
            <a:r>
              <a:rPr lang="en-US" sz="2400" b="1" baseline="30000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*</a:t>
            </a:r>
          </a:p>
          <a:p>
            <a:r>
              <a:rPr lang="en-US" sz="2400" b="1" dirty="0" smtClean="0"/>
              <a:t>Slow rise of currents will ease Phase-2 operations,</a:t>
            </a:r>
          </a:p>
          <a:p>
            <a:r>
              <a:rPr lang="en-US" sz="2400" b="1" dirty="0" smtClean="0"/>
              <a:t>which will </a:t>
            </a:r>
            <a:r>
              <a:rPr lang="en-US" sz="2400" b="1" dirty="0"/>
              <a:t>produce Spherical Tori with I</a:t>
            </a:r>
            <a:r>
              <a:rPr lang="en-US" sz="2400" b="1" baseline="-25000" dirty="0"/>
              <a:t>ST</a:t>
            </a:r>
            <a:r>
              <a:rPr lang="en-US" sz="2400" b="1" dirty="0" smtClean="0"/>
              <a:t>= </a:t>
            </a:r>
            <a:r>
              <a:rPr lang="en-US" sz="2400" b="1" dirty="0">
                <a:solidFill>
                  <a:schemeClr val="accent4">
                    <a:lumMod val="75000"/>
                  </a:schemeClr>
                </a:solidFill>
              </a:rPr>
              <a:t>¼</a:t>
            </a:r>
            <a:r>
              <a:rPr lang="en-US" sz="2400" b="1" dirty="0" smtClean="0"/>
              <a:t> MA</a:t>
            </a:r>
            <a:endParaRPr lang="en-US" sz="24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94" y="2864887"/>
            <a:ext cx="2510724" cy="359995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872714" y="3495641"/>
            <a:ext cx="5582402" cy="24314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In 2019, Phase-1½ ( new insulating PMMA Vessel)</a:t>
            </a:r>
          </a:p>
          <a:p>
            <a:r>
              <a:rPr lang="en-US" b="1" dirty="0" smtClean="0">
                <a:solidFill>
                  <a:srgbClr val="2A70BF"/>
                </a:solidFill>
              </a:rPr>
              <a:t>substitute present impromptu </a:t>
            </a:r>
            <a:r>
              <a:rPr lang="en-US" b="1" dirty="0" err="1" smtClean="0">
                <a:solidFill>
                  <a:srgbClr val="2A70BF"/>
                </a:solidFill>
              </a:rPr>
              <a:t>PFExt</a:t>
            </a:r>
            <a:r>
              <a:rPr lang="en-US" b="1" dirty="0" smtClean="0">
                <a:solidFill>
                  <a:srgbClr val="2A70BF"/>
                </a:solidFill>
              </a:rPr>
              <a:t> coils </a:t>
            </a:r>
          </a:p>
          <a:p>
            <a:r>
              <a:rPr lang="en-US" b="1" dirty="0" smtClean="0">
                <a:solidFill>
                  <a:srgbClr val="2A70BF"/>
                </a:solidFill>
              </a:rPr>
              <a:t>with larger cross-section (240 mm</a:t>
            </a:r>
            <a:r>
              <a:rPr lang="en-US" b="1" baseline="30000" dirty="0" smtClean="0">
                <a:solidFill>
                  <a:srgbClr val="2A70BF"/>
                </a:solidFill>
              </a:rPr>
              <a:t>2</a:t>
            </a:r>
            <a:r>
              <a:rPr lang="en-US" b="1" dirty="0" smtClean="0">
                <a:solidFill>
                  <a:srgbClr val="2A70BF"/>
                </a:solidFill>
              </a:rPr>
              <a:t>) flexible cables</a:t>
            </a:r>
          </a:p>
          <a:p>
            <a:r>
              <a:rPr lang="en-US" b="1" dirty="0" smtClean="0">
                <a:solidFill>
                  <a:srgbClr val="2A70BF"/>
                </a:solidFill>
              </a:rPr>
              <a:t>8+12+12+8 turns</a:t>
            </a:r>
            <a:r>
              <a:rPr lang="en-US" b="1" dirty="0" smtClean="0"/>
              <a:t> (top to bottom, flexible turn number) </a:t>
            </a:r>
          </a:p>
          <a:p>
            <a:r>
              <a:rPr lang="en-US" b="1" dirty="0" smtClean="0"/>
              <a:t>fed at 2 kA by existing Super-Capacitor power supply</a:t>
            </a:r>
          </a:p>
          <a:p>
            <a:endParaRPr lang="en-US" sz="800" b="1" dirty="0" smtClean="0"/>
          </a:p>
          <a:p>
            <a:r>
              <a:rPr lang="en-US" b="1" dirty="0" smtClean="0"/>
              <a:t>• will allow to form from  preexisting Plasma </a:t>
            </a:r>
            <a:r>
              <a:rPr lang="en-US" b="1" dirty="0" err="1" smtClean="0"/>
              <a:t>Centerpost</a:t>
            </a:r>
            <a:r>
              <a:rPr lang="en-US" b="1" dirty="0" smtClean="0"/>
              <a:t> </a:t>
            </a:r>
          </a:p>
          <a:p>
            <a:r>
              <a:rPr lang="en-US" b="1" dirty="0" smtClean="0"/>
              <a:t>Hydrogen Tori with 20 </a:t>
            </a:r>
            <a:r>
              <a:rPr lang="en-US" b="1" dirty="0" err="1" smtClean="0"/>
              <a:t>ms</a:t>
            </a:r>
            <a:r>
              <a:rPr lang="en-US" b="1" dirty="0" smtClean="0"/>
              <a:t> rise time, try and assess </a:t>
            </a:r>
          </a:p>
          <a:p>
            <a:r>
              <a:rPr lang="en-US" b="1" dirty="0" smtClean="0"/>
              <a:t>differences between static and 20 </a:t>
            </a:r>
            <a:r>
              <a:rPr lang="en-US" b="1" dirty="0" err="1" smtClean="0"/>
              <a:t>ms</a:t>
            </a:r>
            <a:r>
              <a:rPr lang="en-US" b="1" dirty="0" smtClean="0"/>
              <a:t> Torus </a:t>
            </a:r>
            <a:r>
              <a:rPr lang="en-US" b="1" dirty="0" smtClean="0"/>
              <a:t>formation</a:t>
            </a:r>
            <a:endParaRPr lang="en-US" b="1" dirty="0" smtClean="0"/>
          </a:p>
        </p:txBody>
      </p:sp>
      <p:cxnSp>
        <p:nvCxnSpPr>
          <p:cNvPr id="9" name="Straight Arrow Connector 8"/>
          <p:cNvCxnSpPr/>
          <p:nvPr/>
        </p:nvCxnSpPr>
        <p:spPr>
          <a:xfrm flipH="1" flipV="1">
            <a:off x="2566544" y="3708917"/>
            <a:ext cx="306172" cy="30618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2555205" y="4039578"/>
            <a:ext cx="306171" cy="27216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2566544" y="4005557"/>
            <a:ext cx="306170" cy="91676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H="1">
            <a:off x="2566544" y="4028238"/>
            <a:ext cx="306172" cy="181264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9" name="Picture 2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474" y="1664743"/>
            <a:ext cx="2041136" cy="1785013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3580" y="1623319"/>
            <a:ext cx="1765442" cy="1883138"/>
          </a:xfrm>
          <a:prstGeom prst="rect">
            <a:avLst/>
          </a:prstGeom>
        </p:spPr>
      </p:pic>
      <p:cxnSp>
        <p:nvCxnSpPr>
          <p:cNvPr id="32" name="Straight Arrow Connector 31"/>
          <p:cNvCxnSpPr/>
          <p:nvPr/>
        </p:nvCxnSpPr>
        <p:spPr>
          <a:xfrm>
            <a:off x="5208549" y="2547394"/>
            <a:ext cx="669038" cy="0"/>
          </a:xfrm>
          <a:prstGeom prst="straightConnector1">
            <a:avLst/>
          </a:prstGeom>
          <a:ln>
            <a:solidFill>
              <a:schemeClr val="accent4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2096740" y="2211275"/>
            <a:ext cx="12234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accent4">
                    <a:lumMod val="75000"/>
                  </a:schemeClr>
                </a:solidFill>
              </a:rPr>
              <a:t>from now</a:t>
            </a:r>
            <a:endParaRPr lang="en-US" b="1" dirty="0">
              <a:solidFill>
                <a:schemeClr val="accent4">
                  <a:lumMod val="75000"/>
                </a:schemeClr>
              </a:solidFill>
            </a:endParaRPr>
          </a:p>
          <a:p>
            <a:pPr algn="ctr"/>
            <a:r>
              <a:rPr lang="en-US" b="1" dirty="0" smtClean="0">
                <a:solidFill>
                  <a:schemeClr val="accent4">
                    <a:lumMod val="75000"/>
                  </a:schemeClr>
                </a:solidFill>
              </a:rPr>
              <a:t>I</a:t>
            </a:r>
            <a:r>
              <a:rPr lang="en-US" b="1" baseline="-25000" dirty="0" smtClean="0">
                <a:solidFill>
                  <a:schemeClr val="accent4">
                    <a:lumMod val="75000"/>
                  </a:schemeClr>
                </a:solidFill>
              </a:rPr>
              <a:t>ST</a:t>
            </a:r>
            <a:r>
              <a:rPr lang="en-US" b="1" dirty="0" smtClean="0">
                <a:solidFill>
                  <a:schemeClr val="accent4">
                    <a:lumMod val="75000"/>
                  </a:schemeClr>
                </a:solidFill>
              </a:rPr>
              <a:t> = 5-7 kA</a:t>
            </a:r>
            <a:endParaRPr lang="en-US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973222" y="2224228"/>
            <a:ext cx="12362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accent4">
                    <a:lumMod val="75000"/>
                  </a:schemeClr>
                </a:solidFill>
              </a:rPr>
              <a:t>to Phase-2</a:t>
            </a:r>
            <a:endParaRPr lang="en-US" b="1" dirty="0">
              <a:solidFill>
                <a:schemeClr val="accent4">
                  <a:lumMod val="75000"/>
                </a:schemeClr>
              </a:solidFill>
            </a:endParaRPr>
          </a:p>
          <a:p>
            <a:pPr algn="ctr"/>
            <a:r>
              <a:rPr lang="en-US" b="1" dirty="0" smtClean="0">
                <a:solidFill>
                  <a:schemeClr val="accent4">
                    <a:lumMod val="75000"/>
                  </a:schemeClr>
                </a:solidFill>
              </a:rPr>
              <a:t>I</a:t>
            </a:r>
            <a:r>
              <a:rPr lang="en-US" b="1" baseline="-25000" dirty="0" smtClean="0">
                <a:solidFill>
                  <a:schemeClr val="accent4">
                    <a:lumMod val="75000"/>
                  </a:schemeClr>
                </a:solidFill>
              </a:rPr>
              <a:t>ST</a:t>
            </a:r>
            <a:r>
              <a:rPr lang="en-US" b="1" dirty="0" smtClean="0">
                <a:solidFill>
                  <a:schemeClr val="accent4">
                    <a:lumMod val="75000"/>
                  </a:schemeClr>
                </a:solidFill>
              </a:rPr>
              <a:t> = ¼ MA</a:t>
            </a:r>
            <a:endParaRPr lang="en-US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14" name="Picture 11" descr="gun2.jpg                                                       0002DA0AAlladio-HD1                    C16FCCF9: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609313" y="36028"/>
            <a:ext cx="726632" cy="877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8" descr="gun4.jpg                                                       0002DA0AAlladio-HD1                    C16FCCF9: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295891" y="0"/>
            <a:ext cx="848109" cy="913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7" name="Straight Connector 16"/>
          <p:cNvCxnSpPr/>
          <p:nvPr/>
        </p:nvCxnSpPr>
        <p:spPr>
          <a:xfrm>
            <a:off x="7609313" y="29040"/>
            <a:ext cx="1435828" cy="79922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7700779" y="822580"/>
            <a:ext cx="12891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No </a:t>
            </a:r>
            <a:r>
              <a:rPr lang="en-US" sz="1400" b="1" dirty="0" err="1" smtClean="0">
                <a:solidFill>
                  <a:srgbClr val="FF0000"/>
                </a:solidFill>
              </a:rPr>
              <a:t>Spheromak</a:t>
            </a:r>
            <a:endParaRPr lang="en-US" sz="1400" b="1" dirty="0">
              <a:solidFill>
                <a:srgbClr val="FF0000"/>
              </a:solidFill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 flipV="1">
            <a:off x="7609313" y="36028"/>
            <a:ext cx="1468957" cy="87771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0" y="6389446"/>
            <a:ext cx="91439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baseline="30000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*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A Magnetic Confinement scheme sustainable by permanent magnets?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47791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roto-Vessel-PF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79" y="939282"/>
            <a:ext cx="4523186" cy="5838695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 flipH="1">
            <a:off x="2824679" y="2574231"/>
            <a:ext cx="1733940" cy="40381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H="1">
            <a:off x="3107062" y="3731058"/>
            <a:ext cx="1489402" cy="1451424"/>
          </a:xfrm>
          <a:prstGeom prst="straightConnector1">
            <a:avLst/>
          </a:prstGeom>
          <a:ln>
            <a:solidFill>
              <a:srgbClr val="8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82055" y="297993"/>
            <a:ext cx="90537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What remains to be built to achieve a ¼ MA Spherical Torus (2021?):</a:t>
            </a:r>
            <a:endParaRPr lang="en-US" sz="2400" b="1" dirty="0">
              <a:solidFill>
                <a:schemeClr val="accent5">
                  <a:lumMod val="75000"/>
                </a:schemeClr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4596464" y="2132933"/>
            <a:ext cx="4543419" cy="646331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Group A</a:t>
            </a:r>
            <a:r>
              <a:rPr lang="en-US" b="1" dirty="0">
                <a:solidFill>
                  <a:srgbClr val="FF0000"/>
                </a:solidFill>
              </a:rPr>
              <a:t>: </a:t>
            </a:r>
            <a:r>
              <a:rPr lang="en-US" b="1" dirty="0" smtClean="0">
                <a:solidFill>
                  <a:srgbClr val="FF0000"/>
                </a:solidFill>
              </a:rPr>
              <a:t>compression coils </a:t>
            </a:r>
            <a:r>
              <a:rPr lang="en-US" dirty="0" smtClean="0">
                <a:solidFill>
                  <a:srgbClr val="FF0000"/>
                </a:solidFill>
              </a:rPr>
              <a:t>(</a:t>
            </a:r>
            <a:r>
              <a:rPr lang="en-US" dirty="0">
                <a:solidFill>
                  <a:srgbClr val="FF0000"/>
                </a:solidFill>
              </a:rPr>
              <a:t>5+5 </a:t>
            </a:r>
            <a:r>
              <a:rPr lang="en-US" dirty="0" smtClean="0">
                <a:solidFill>
                  <a:srgbClr val="FF0000"/>
                </a:solidFill>
              </a:rPr>
              <a:t>in series</a:t>
            </a:r>
            <a:r>
              <a:rPr lang="en-US" b="1" dirty="0" smtClean="0">
                <a:solidFill>
                  <a:srgbClr val="FF0000"/>
                </a:solidFill>
              </a:rPr>
              <a:t>)</a:t>
            </a:r>
            <a:endParaRPr lang="en-US" b="1" dirty="0">
              <a:solidFill>
                <a:srgbClr val="FF0000"/>
              </a:solidFill>
            </a:endParaRPr>
          </a:p>
          <a:p>
            <a:r>
              <a:rPr lang="en-US" dirty="0" smtClean="0"/>
              <a:t>						</a:t>
            </a:r>
            <a:r>
              <a:rPr lang="en-US" dirty="0"/>
              <a:t> </a:t>
            </a:r>
            <a:r>
              <a:rPr lang="en-US" dirty="0" smtClean="0"/>
              <a:t>    cost </a:t>
            </a:r>
            <a:r>
              <a:rPr lang="en-US" dirty="0" smtClean="0">
                <a:latin typeface="Times New Roman"/>
                <a:cs typeface="Times New Roman"/>
              </a:rPr>
              <a:t>~ </a:t>
            </a:r>
            <a:r>
              <a:rPr lang="en-US" dirty="0" smtClean="0"/>
              <a:t>0.5 M€ </a:t>
            </a:r>
            <a:endParaRPr lang="en-US" dirty="0"/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4596464" y="3903259"/>
            <a:ext cx="4547728" cy="1477328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Electric power supplies:</a:t>
            </a:r>
            <a:endParaRPr lang="en-US" sz="800" dirty="0">
              <a:solidFill>
                <a:srgbClr val="0000FF"/>
              </a:solidFill>
            </a:endParaRPr>
          </a:p>
          <a:p>
            <a:r>
              <a:rPr lang="en-US" dirty="0">
                <a:solidFill>
                  <a:srgbClr val="0000FF"/>
                </a:solidFill>
              </a:rPr>
              <a:t>1) </a:t>
            </a:r>
            <a:r>
              <a:rPr lang="en-US" dirty="0" smtClean="0">
                <a:solidFill>
                  <a:srgbClr val="0000FF"/>
                </a:solidFill>
              </a:rPr>
              <a:t>Group A</a:t>
            </a:r>
            <a:r>
              <a:rPr lang="en-US" dirty="0">
                <a:solidFill>
                  <a:srgbClr val="0000FF"/>
                </a:solidFill>
              </a:rPr>
              <a:t>	</a:t>
            </a:r>
            <a:r>
              <a:rPr lang="en-US" dirty="0" smtClean="0">
                <a:solidFill>
                  <a:srgbClr val="0000FF"/>
                </a:solidFill>
              </a:rPr>
              <a:t>			      </a:t>
            </a:r>
            <a:r>
              <a:rPr lang="en-US" dirty="0" smtClean="0"/>
              <a:t>cost </a:t>
            </a:r>
            <a:r>
              <a:rPr lang="en-US" dirty="0">
                <a:latin typeface="Times New Roman"/>
                <a:cs typeface="Times New Roman"/>
              </a:rPr>
              <a:t>~</a:t>
            </a:r>
            <a:r>
              <a:rPr lang="en-US" dirty="0"/>
              <a:t> </a:t>
            </a:r>
            <a:r>
              <a:rPr lang="en-US" dirty="0" smtClean="0"/>
              <a:t>0.1 M€ </a:t>
            </a:r>
            <a:endParaRPr lang="en-US" dirty="0"/>
          </a:p>
          <a:p>
            <a:r>
              <a:rPr lang="en-US" dirty="0">
                <a:solidFill>
                  <a:srgbClr val="0000FF"/>
                </a:solidFill>
              </a:rPr>
              <a:t>2) </a:t>
            </a:r>
            <a:r>
              <a:rPr lang="en-US" dirty="0" smtClean="0">
                <a:solidFill>
                  <a:srgbClr val="0000FF"/>
                </a:solidFill>
              </a:rPr>
              <a:t>Cathode (</a:t>
            </a:r>
            <a:r>
              <a:rPr lang="en-US" b="1" dirty="0" err="1" smtClean="0">
                <a:solidFill>
                  <a:srgbClr val="0000FF"/>
                </a:solidFill>
              </a:rPr>
              <a:t>I</a:t>
            </a:r>
            <a:r>
              <a:rPr lang="en-US" b="1" baseline="-25000" dirty="0" err="1" smtClean="0">
                <a:solidFill>
                  <a:srgbClr val="0000FF"/>
                </a:solidFill>
              </a:rPr>
              <a:t>cath</a:t>
            </a:r>
            <a:r>
              <a:rPr lang="en-US" b="1" dirty="0" smtClean="0">
                <a:solidFill>
                  <a:srgbClr val="0000FF"/>
                </a:solidFill>
              </a:rPr>
              <a:t> 10</a:t>
            </a:r>
            <a:r>
              <a:rPr lang="en-US" sz="1600" b="1" dirty="0" smtClean="0">
                <a:solidFill>
                  <a:srgbClr val="0000FF"/>
                </a:solidFill>
              </a:rPr>
              <a:t>→</a:t>
            </a:r>
            <a:r>
              <a:rPr lang="en-US" b="1" dirty="0" smtClean="0">
                <a:solidFill>
                  <a:srgbClr val="0000FF"/>
                </a:solidFill>
              </a:rPr>
              <a:t>60 kA</a:t>
            </a:r>
            <a:r>
              <a:rPr lang="en-US" dirty="0" smtClean="0">
                <a:solidFill>
                  <a:srgbClr val="0000FF"/>
                </a:solidFill>
              </a:rPr>
              <a:t>)</a:t>
            </a:r>
            <a:r>
              <a:rPr lang="en-US" dirty="0">
                <a:solidFill>
                  <a:srgbClr val="0000FF"/>
                </a:solidFill>
              </a:rPr>
              <a:t>	</a:t>
            </a:r>
            <a:r>
              <a:rPr lang="en-US" dirty="0" smtClean="0">
                <a:solidFill>
                  <a:srgbClr val="0000FF"/>
                </a:solidFill>
              </a:rPr>
              <a:t>      </a:t>
            </a:r>
            <a:r>
              <a:rPr lang="en-US" dirty="0" smtClean="0"/>
              <a:t>cost </a:t>
            </a:r>
            <a:r>
              <a:rPr lang="en-US" dirty="0">
                <a:latin typeface="Times New Roman"/>
                <a:cs typeface="Times New Roman"/>
              </a:rPr>
              <a:t>~</a:t>
            </a:r>
            <a:r>
              <a:rPr lang="en-US" dirty="0"/>
              <a:t> </a:t>
            </a:r>
            <a:r>
              <a:rPr lang="en-US" dirty="0" smtClean="0"/>
              <a:t>0.2 M€ </a:t>
            </a:r>
            <a:endParaRPr lang="en-US" dirty="0"/>
          </a:p>
          <a:p>
            <a:r>
              <a:rPr lang="en-US" dirty="0">
                <a:solidFill>
                  <a:srgbClr val="0000FF"/>
                </a:solidFill>
              </a:rPr>
              <a:t>3) </a:t>
            </a:r>
            <a:r>
              <a:rPr lang="en-US" dirty="0" err="1" smtClean="0">
                <a:solidFill>
                  <a:srgbClr val="0000FF"/>
                </a:solidFill>
              </a:rPr>
              <a:t>Centerpost</a:t>
            </a:r>
            <a:r>
              <a:rPr lang="en-US" dirty="0" smtClean="0">
                <a:solidFill>
                  <a:srgbClr val="0000FF"/>
                </a:solidFill>
              </a:rPr>
              <a:t>.(</a:t>
            </a:r>
            <a:r>
              <a:rPr lang="en-US" b="1" dirty="0" err="1">
                <a:solidFill>
                  <a:srgbClr val="0000FF"/>
                </a:solidFill>
              </a:rPr>
              <a:t>I</a:t>
            </a:r>
            <a:r>
              <a:rPr lang="en-US" b="1" baseline="-25000" dirty="0" err="1">
                <a:solidFill>
                  <a:srgbClr val="0000FF"/>
                </a:solidFill>
              </a:rPr>
              <a:t>e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smtClean="0">
                <a:solidFill>
                  <a:srgbClr val="0000FF"/>
                </a:solidFill>
              </a:rPr>
              <a:t>10</a:t>
            </a:r>
            <a:r>
              <a:rPr lang="en-US" sz="1600" b="1" dirty="0" smtClean="0">
                <a:solidFill>
                  <a:srgbClr val="0000FF"/>
                </a:solidFill>
              </a:rPr>
              <a:t>→</a:t>
            </a:r>
            <a:r>
              <a:rPr lang="en-US" b="1" dirty="0" smtClean="0">
                <a:solidFill>
                  <a:srgbClr val="0000FF"/>
                </a:solidFill>
              </a:rPr>
              <a:t>60 </a:t>
            </a:r>
            <a:r>
              <a:rPr lang="en-US" b="1" dirty="0">
                <a:solidFill>
                  <a:srgbClr val="0000FF"/>
                </a:solidFill>
              </a:rPr>
              <a:t>kA</a:t>
            </a:r>
            <a:r>
              <a:rPr lang="en-US" dirty="0" smtClean="0">
                <a:solidFill>
                  <a:srgbClr val="0000FF"/>
                </a:solidFill>
              </a:rPr>
              <a:t>)         </a:t>
            </a:r>
            <a:r>
              <a:rPr lang="en-US" dirty="0" smtClean="0"/>
              <a:t>cost </a:t>
            </a:r>
            <a:r>
              <a:rPr lang="en-US" dirty="0">
                <a:latin typeface="Times New Roman"/>
                <a:cs typeface="Times New Roman"/>
              </a:rPr>
              <a:t>~</a:t>
            </a:r>
            <a:r>
              <a:rPr lang="en-US" dirty="0"/>
              <a:t> </a:t>
            </a:r>
            <a:r>
              <a:rPr lang="en-US" dirty="0" smtClean="0"/>
              <a:t>0.6 M€ </a:t>
            </a:r>
            <a:endParaRPr lang="en-US" dirty="0"/>
          </a:p>
          <a:p>
            <a:pPr algn="r"/>
            <a:r>
              <a:rPr lang="en-US" b="1" i="1" dirty="0" smtClean="0">
                <a:solidFill>
                  <a:srgbClr val="0000FF"/>
                </a:solidFill>
                <a:ea typeface="Arial" pitchFamily="-107" charset="0"/>
                <a:cs typeface="Arial" pitchFamily="-107" charset="0"/>
              </a:rPr>
              <a:t>Super-Capacitors will be used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4596464" y="3497806"/>
            <a:ext cx="4547728" cy="369332"/>
          </a:xfrm>
          <a:prstGeom prst="rect">
            <a:avLst/>
          </a:prstGeom>
          <a:noFill/>
          <a:ln w="38100">
            <a:solidFill>
              <a:srgbClr val="660066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GB" b="1" dirty="0" smtClean="0">
                <a:solidFill>
                  <a:srgbClr val="660066"/>
                </a:solidFill>
              </a:rPr>
              <a:t>W cathode Filaments</a:t>
            </a:r>
            <a:r>
              <a:rPr lang="en-GB" b="1" baseline="30000" dirty="0" smtClean="0">
                <a:solidFill>
                  <a:srgbClr val="660066"/>
                </a:solidFill>
              </a:rPr>
              <a:t>1</a:t>
            </a:r>
            <a:r>
              <a:rPr lang="en-US" dirty="0" smtClean="0">
                <a:solidFill>
                  <a:srgbClr val="660066"/>
                </a:solidFill>
              </a:rPr>
              <a:t>(</a:t>
            </a:r>
            <a:r>
              <a:rPr lang="en-US" b="1" dirty="0" smtClean="0">
                <a:solidFill>
                  <a:srgbClr val="660066"/>
                </a:solidFill>
              </a:rPr>
              <a:t>54</a:t>
            </a:r>
            <a:r>
              <a:rPr lang="en-US" sz="1600" b="1" dirty="0" smtClean="0">
                <a:solidFill>
                  <a:srgbClr val="660066"/>
                </a:solidFill>
              </a:rPr>
              <a:t>→</a:t>
            </a:r>
            <a:r>
              <a:rPr lang="en-US" b="1" dirty="0" smtClean="0">
                <a:solidFill>
                  <a:srgbClr val="660066"/>
                </a:solidFill>
              </a:rPr>
              <a:t>324</a:t>
            </a:r>
            <a:r>
              <a:rPr lang="en-US" dirty="0" smtClean="0">
                <a:solidFill>
                  <a:srgbClr val="660066"/>
                </a:solidFill>
              </a:rPr>
              <a:t>) </a:t>
            </a:r>
            <a:r>
              <a:rPr lang="en-US" dirty="0" smtClean="0"/>
              <a:t>cost </a:t>
            </a:r>
            <a:r>
              <a:rPr lang="en-US" dirty="0">
                <a:latin typeface="Times New Roman"/>
                <a:cs typeface="Times New Roman"/>
              </a:rPr>
              <a:t>~</a:t>
            </a:r>
            <a:r>
              <a:rPr lang="en-US" dirty="0"/>
              <a:t> </a:t>
            </a:r>
            <a:r>
              <a:rPr lang="en-US" dirty="0" smtClean="0"/>
              <a:t>0.1 M€ 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499724" y="5403736"/>
            <a:ext cx="36444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Cost incurred so far	 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~ 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2.0 </a:t>
            </a:r>
            <a:r>
              <a:rPr lang="en-US" b="1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M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€</a:t>
            </a:r>
          </a:p>
          <a:p>
            <a:pPr algn="r"/>
            <a:r>
              <a:rPr lang="en-US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Cost for completion	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~ 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2.0 M€</a:t>
            </a:r>
            <a:endParaRPr lang="en-US" b="1" dirty="0">
              <a:solidFill>
                <a:srgbClr val="FF0000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4600581" y="2817455"/>
            <a:ext cx="4543418" cy="646331"/>
          </a:xfrm>
          <a:prstGeom prst="rect">
            <a:avLst/>
          </a:prstGeom>
          <a:noFill/>
          <a:ln w="38100">
            <a:solidFill>
              <a:schemeClr val="accent5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b="1" dirty="0" smtClean="0">
                <a:solidFill>
                  <a:schemeClr val="accent5"/>
                </a:solidFill>
              </a:rPr>
              <a:t>PMMA Vacuum vessel</a:t>
            </a:r>
            <a:r>
              <a:rPr lang="en-US" b="1" baseline="30000" dirty="0" smtClean="0">
                <a:solidFill>
                  <a:schemeClr val="accent5"/>
                </a:solidFill>
              </a:rPr>
              <a:t>1</a:t>
            </a:r>
            <a:r>
              <a:rPr lang="en-US" b="1" dirty="0" smtClean="0">
                <a:solidFill>
                  <a:schemeClr val="accent5"/>
                </a:solidFill>
              </a:rPr>
              <a:t> </a:t>
            </a:r>
            <a:r>
              <a:rPr lang="en-US" b="1" dirty="0" smtClean="0">
                <a:solidFill>
                  <a:srgbClr val="660066"/>
                </a:solidFill>
              </a:rPr>
              <a:t>	              </a:t>
            </a:r>
            <a:r>
              <a:rPr lang="en-US" dirty="0" smtClean="0"/>
              <a:t>cost </a:t>
            </a:r>
            <a:r>
              <a:rPr lang="en-US" dirty="0">
                <a:latin typeface="Times New Roman"/>
                <a:cs typeface="Times New Roman"/>
              </a:rPr>
              <a:t>~</a:t>
            </a:r>
            <a:r>
              <a:rPr lang="en-US" dirty="0"/>
              <a:t> </a:t>
            </a:r>
            <a:r>
              <a:rPr lang="en-US" dirty="0" smtClean="0"/>
              <a:t>0.2 M€ </a:t>
            </a:r>
          </a:p>
          <a:p>
            <a:r>
              <a:rPr lang="en-US" dirty="0" smtClean="0"/>
              <a:t>including vacuum components, </a:t>
            </a:r>
            <a:r>
              <a:rPr lang="en-US" dirty="0" err="1" smtClean="0"/>
              <a:t>divertor</a:t>
            </a:r>
            <a:r>
              <a:rPr lang="en-US" dirty="0" smtClean="0"/>
              <a:t> plates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4744831" y="6442570"/>
            <a:ext cx="43396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baseline="30000" dirty="0" smtClean="0">
                <a:solidFill>
                  <a:srgbClr val="00AF6F"/>
                </a:solidFill>
              </a:rPr>
              <a:t>1,</a:t>
            </a:r>
            <a:r>
              <a:rPr lang="en-GB" sz="1600" b="1" baseline="30000" dirty="0">
                <a:solidFill>
                  <a:srgbClr val="660066"/>
                </a:solidFill>
              </a:rPr>
              <a:t> 1</a:t>
            </a:r>
            <a:r>
              <a:rPr lang="en-US" sz="1600" b="1" baseline="30000" dirty="0" smtClean="0">
                <a:solidFill>
                  <a:srgbClr val="00AF6F"/>
                </a:solidFill>
              </a:rPr>
              <a:t> </a:t>
            </a:r>
            <a:r>
              <a:rPr lang="en-US" sz="1600" b="1" dirty="0" smtClean="0"/>
              <a:t>Under construction, </a:t>
            </a:r>
            <a:r>
              <a:rPr lang="en-US" sz="1600" b="1" baseline="30000" dirty="0" smtClean="0">
                <a:solidFill>
                  <a:srgbClr val="2A70BF"/>
                </a:solidFill>
              </a:rPr>
              <a:t>*</a:t>
            </a:r>
            <a:r>
              <a:rPr lang="en-US" sz="1600" b="1" dirty="0" smtClean="0">
                <a:solidFill>
                  <a:srgbClr val="2A70BF"/>
                </a:solidFill>
              </a:rPr>
              <a:t> to be built before 2019</a:t>
            </a:r>
            <a:endParaRPr lang="en-US" sz="1600" dirty="0">
              <a:solidFill>
                <a:srgbClr val="2A70BF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059589" y="3023409"/>
            <a:ext cx="186420" cy="185873"/>
          </a:xfrm>
          <a:prstGeom prst="rect">
            <a:avLst/>
          </a:prstGeom>
          <a:solidFill>
            <a:srgbClr val="3366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4059589" y="4253128"/>
            <a:ext cx="186420" cy="185873"/>
          </a:xfrm>
          <a:prstGeom prst="rect">
            <a:avLst/>
          </a:prstGeom>
          <a:solidFill>
            <a:srgbClr val="3366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4064574" y="1338693"/>
            <a:ext cx="147415" cy="185873"/>
          </a:xfrm>
          <a:prstGeom prst="rect">
            <a:avLst/>
          </a:prstGeom>
          <a:solidFill>
            <a:srgbClr val="3366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4059589" y="5957130"/>
            <a:ext cx="147415" cy="185873"/>
          </a:xfrm>
          <a:prstGeom prst="rect">
            <a:avLst/>
          </a:prstGeom>
          <a:solidFill>
            <a:srgbClr val="3366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177761" y="1338693"/>
            <a:ext cx="147415" cy="185873"/>
          </a:xfrm>
          <a:prstGeom prst="rect">
            <a:avLst/>
          </a:prstGeom>
          <a:solidFill>
            <a:srgbClr val="3366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172776" y="5957130"/>
            <a:ext cx="147415" cy="185873"/>
          </a:xfrm>
          <a:prstGeom prst="rect">
            <a:avLst/>
          </a:prstGeom>
          <a:solidFill>
            <a:srgbClr val="3366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4592348" y="1742360"/>
            <a:ext cx="4543419" cy="369332"/>
          </a:xfrm>
          <a:prstGeom prst="rect">
            <a:avLst/>
          </a:prstGeom>
          <a:noFill/>
          <a:ln w="38100">
            <a:solidFill>
              <a:srgbClr val="3366FF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b="1" dirty="0" err="1" smtClean="0">
                <a:solidFill>
                  <a:srgbClr val="3366FF"/>
                </a:solidFill>
              </a:rPr>
              <a:t>PFExt</a:t>
            </a:r>
            <a:r>
              <a:rPr lang="en-US" baseline="30000" dirty="0" smtClean="0">
                <a:solidFill>
                  <a:srgbClr val="3366FF"/>
                </a:solidFill>
              </a:rPr>
              <a:t>*</a:t>
            </a:r>
            <a:r>
              <a:rPr lang="en-US" b="1" dirty="0" smtClean="0">
                <a:solidFill>
                  <a:srgbClr val="3366FF"/>
                </a:solidFill>
              </a:rPr>
              <a:t> </a:t>
            </a:r>
            <a:r>
              <a:rPr lang="en-US" dirty="0" smtClean="0">
                <a:solidFill>
                  <a:srgbClr val="3366FF"/>
                </a:solidFill>
              </a:rPr>
              <a:t>8+12+12+8, 240 mm</a:t>
            </a:r>
            <a:r>
              <a:rPr lang="en-US" baseline="30000" dirty="0" smtClean="0">
                <a:solidFill>
                  <a:srgbClr val="3366FF"/>
                </a:solidFill>
              </a:rPr>
              <a:t>2</a:t>
            </a:r>
            <a:r>
              <a:rPr lang="en-US" dirty="0" smtClean="0">
                <a:solidFill>
                  <a:srgbClr val="3366FF"/>
                </a:solidFill>
              </a:rPr>
              <a:t> each </a:t>
            </a:r>
            <a:r>
              <a:rPr lang="en-US" dirty="0" smtClean="0"/>
              <a:t>cost </a:t>
            </a:r>
            <a:r>
              <a:rPr lang="en-US" dirty="0" smtClean="0">
                <a:latin typeface="Times New Roman"/>
                <a:cs typeface="Times New Roman"/>
              </a:rPr>
              <a:t>~ </a:t>
            </a:r>
            <a:r>
              <a:rPr lang="en-US" dirty="0" smtClean="0"/>
              <a:t>40 k€ </a:t>
            </a:r>
            <a:endParaRPr lang="en-US" dirty="0"/>
          </a:p>
        </p:txBody>
      </p:sp>
      <p:cxnSp>
        <p:nvCxnSpPr>
          <p:cNvPr id="33" name="Straight Arrow Connector 32"/>
          <p:cNvCxnSpPr/>
          <p:nvPr/>
        </p:nvCxnSpPr>
        <p:spPr>
          <a:xfrm flipH="1" flipV="1">
            <a:off x="4246009" y="1440208"/>
            <a:ext cx="346630" cy="4082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ectangle 33"/>
          <p:cNvSpPr/>
          <p:nvPr/>
        </p:nvSpPr>
        <p:spPr>
          <a:xfrm>
            <a:off x="141437" y="2978049"/>
            <a:ext cx="186420" cy="185873"/>
          </a:xfrm>
          <a:prstGeom prst="rect">
            <a:avLst/>
          </a:prstGeom>
          <a:solidFill>
            <a:srgbClr val="3366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107417" y="4253128"/>
            <a:ext cx="186420" cy="185873"/>
          </a:xfrm>
          <a:prstGeom prst="rect">
            <a:avLst/>
          </a:prstGeom>
          <a:solidFill>
            <a:srgbClr val="3366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7" name="Straight Arrow Connector 36"/>
          <p:cNvCxnSpPr>
            <a:stCxn id="20" idx="1"/>
          </p:cNvCxnSpPr>
          <p:nvPr/>
        </p:nvCxnSpPr>
        <p:spPr>
          <a:xfrm flipH="1">
            <a:off x="3991549" y="3140621"/>
            <a:ext cx="609032" cy="357185"/>
          </a:xfrm>
          <a:prstGeom prst="straightConnector1">
            <a:avLst/>
          </a:prstGeom>
          <a:ln>
            <a:solidFill>
              <a:srgbClr val="2FB9D5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94720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91702" y="43387"/>
            <a:ext cx="672822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charset="0"/>
              </a:rPr>
              <a:t>PROTO-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charset="0"/>
              </a:rPr>
              <a:t>SPHERA will not need additional heating…?</a:t>
            </a:r>
          </a:p>
          <a:p>
            <a:pPr algn="r"/>
            <a:endParaRPr lang="en-US" sz="400" b="1" dirty="0">
              <a:solidFill>
                <a:srgbClr val="FF0000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latin typeface="Calibri" charset="0"/>
            </a:endParaRPr>
          </a:p>
          <a:p>
            <a:pPr algn="r"/>
            <a:r>
              <a:rPr lang="en-US" sz="20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charset="0"/>
              </a:rPr>
              <a:t>…magnetic reconnections heat the Solar Corona!</a:t>
            </a:r>
            <a:endParaRPr lang="en-US" sz="2000" dirty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1257" y="36295"/>
            <a:ext cx="1347563" cy="100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/>
          <p:cNvCxnSpPr/>
          <p:nvPr/>
        </p:nvCxnSpPr>
        <p:spPr>
          <a:xfrm flipV="1">
            <a:off x="421257" y="36295"/>
            <a:ext cx="1370445" cy="100849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21257" y="24190"/>
            <a:ext cx="1370445" cy="102060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42686" y="992404"/>
            <a:ext cx="889509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</a:t>
            </a:r>
            <a:r>
              <a:rPr lang="en-US" b="1" dirty="0" smtClean="0"/>
              <a:t>hase-2 power injected into plasma  &gt;  250 V • 60 kA = 15 MW …how much into Torus?</a:t>
            </a:r>
          </a:p>
          <a:p>
            <a:endParaRPr lang="en-US" b="1" dirty="0" smtClean="0">
              <a:solidFill>
                <a:srgbClr val="3D99D5"/>
              </a:solidFill>
            </a:endParaRPr>
          </a:p>
          <a:p>
            <a:r>
              <a:rPr lang="en-US" b="1" dirty="0" smtClean="0">
                <a:solidFill>
                  <a:srgbClr val="3D99D5"/>
                </a:solidFill>
                <a:latin typeface="Times New Roman"/>
                <a:cs typeface="Times New Roman"/>
              </a:rPr>
              <a:t>~ </a:t>
            </a:r>
            <a:r>
              <a:rPr lang="en-US" b="1" dirty="0" smtClean="0">
                <a:solidFill>
                  <a:srgbClr val="3D99D5"/>
                </a:solidFill>
              </a:rPr>
              <a:t>0 MW, </a:t>
            </a:r>
            <a:r>
              <a:rPr lang="en-US" b="1" dirty="0">
                <a:solidFill>
                  <a:srgbClr val="3D99D5"/>
                </a:solidFill>
              </a:rPr>
              <a:t>T = 10 </a:t>
            </a:r>
            <a:r>
              <a:rPr lang="en-US" b="1" dirty="0" err="1">
                <a:solidFill>
                  <a:srgbClr val="3D99D5"/>
                </a:solidFill>
              </a:rPr>
              <a:t>eV</a:t>
            </a:r>
            <a:endParaRPr lang="en-US" b="1" dirty="0">
              <a:solidFill>
                <a:srgbClr val="3D99D5"/>
              </a:solidFill>
            </a:endParaRPr>
          </a:p>
          <a:p>
            <a:r>
              <a:rPr lang="en-US" b="1" dirty="0" smtClean="0">
                <a:solidFill>
                  <a:srgbClr val="3D99D5"/>
                </a:solidFill>
              </a:rPr>
              <a:t>“cold” plasma: </a:t>
            </a:r>
          </a:p>
          <a:p>
            <a:r>
              <a:rPr lang="en-US" b="1" dirty="0" err="1" smtClean="0">
                <a:solidFill>
                  <a:srgbClr val="3D99D5"/>
                </a:solidFill>
              </a:rPr>
              <a:t>divertor</a:t>
            </a:r>
            <a:r>
              <a:rPr lang="en-US" b="1" dirty="0" smtClean="0">
                <a:solidFill>
                  <a:srgbClr val="3D99D5"/>
                </a:solidFill>
              </a:rPr>
              <a:t> studies</a:t>
            </a:r>
          </a:p>
        </p:txBody>
      </p:sp>
      <p:pic>
        <p:nvPicPr>
          <p:cNvPr id="9" name="1212DivertorLow_Synchro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982828" y="1319477"/>
            <a:ext cx="1533672" cy="1150255"/>
          </a:xfrm>
          <a:prstGeom prst="rect">
            <a:avLst/>
          </a:prstGeom>
        </p:spPr>
      </p:pic>
      <p:pic>
        <p:nvPicPr>
          <p:cNvPr id="2" name="GifPSTra+1195_Self-Contained.wmv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01557" y="1376572"/>
            <a:ext cx="3281562" cy="541702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371442" y="2179649"/>
            <a:ext cx="238242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 smtClean="0">
                <a:solidFill>
                  <a:srgbClr val="FB04D2"/>
                </a:solidFill>
                <a:latin typeface="Times New Roman"/>
                <a:cs typeface="Times New Roman"/>
              </a:rPr>
              <a:t>&lt;</a:t>
            </a:r>
            <a:r>
              <a:rPr lang="en-US" b="1" dirty="0" smtClean="0">
                <a:solidFill>
                  <a:srgbClr val="FB04D2"/>
                </a:solidFill>
              </a:rPr>
              <a:t>  </a:t>
            </a:r>
            <a:r>
              <a:rPr lang="en-US" b="1" dirty="0">
                <a:solidFill>
                  <a:srgbClr val="FB04D2"/>
                </a:solidFill>
              </a:rPr>
              <a:t>1 MW, T = 100 </a:t>
            </a:r>
            <a:r>
              <a:rPr lang="en-US" b="1" dirty="0" err="1">
                <a:solidFill>
                  <a:srgbClr val="FB04D2"/>
                </a:solidFill>
              </a:rPr>
              <a:t>eV</a:t>
            </a:r>
            <a:r>
              <a:rPr lang="en-US" b="1" dirty="0">
                <a:solidFill>
                  <a:srgbClr val="FB04D2"/>
                </a:solidFill>
              </a:rPr>
              <a:t> </a:t>
            </a:r>
            <a:endParaRPr lang="en-US" b="1" dirty="0" smtClean="0">
              <a:solidFill>
                <a:srgbClr val="FB04D2"/>
              </a:solidFill>
            </a:endParaRPr>
          </a:p>
          <a:p>
            <a:pPr algn="r"/>
            <a:r>
              <a:rPr lang="en-US" b="1" dirty="0" smtClean="0">
                <a:solidFill>
                  <a:srgbClr val="FB04D2"/>
                </a:solidFill>
              </a:rPr>
              <a:t>“</a:t>
            </a:r>
            <a:r>
              <a:rPr lang="en-US" b="1" dirty="0" err="1">
                <a:solidFill>
                  <a:srgbClr val="FB04D2"/>
                </a:solidFill>
              </a:rPr>
              <a:t>lukewarm”plasma</a:t>
            </a:r>
            <a:r>
              <a:rPr lang="en-US" b="1" dirty="0">
                <a:solidFill>
                  <a:srgbClr val="FB04D2"/>
                </a:solidFill>
              </a:rPr>
              <a:t>:</a:t>
            </a:r>
          </a:p>
          <a:p>
            <a:pPr algn="r"/>
            <a:r>
              <a:rPr lang="en-US" b="1" dirty="0" smtClean="0">
                <a:solidFill>
                  <a:srgbClr val="FB04D2"/>
                </a:solidFill>
              </a:rPr>
              <a:t>magnetic reconnection</a:t>
            </a:r>
          </a:p>
          <a:p>
            <a:pPr algn="r"/>
            <a:r>
              <a:rPr lang="en-US" b="1" dirty="0" smtClean="0">
                <a:solidFill>
                  <a:srgbClr val="FB04D2"/>
                </a:solidFill>
              </a:rPr>
              <a:t>studies at S </a:t>
            </a:r>
            <a:r>
              <a:rPr lang="en-US" b="1" dirty="0" smtClean="0">
                <a:solidFill>
                  <a:srgbClr val="FB04D2"/>
                </a:solidFill>
                <a:latin typeface="Times New Roman"/>
                <a:cs typeface="Times New Roman"/>
              </a:rPr>
              <a:t>~ </a:t>
            </a:r>
            <a:r>
              <a:rPr lang="en-US" b="1" dirty="0" smtClean="0">
                <a:solidFill>
                  <a:srgbClr val="FB04D2"/>
                </a:solidFill>
              </a:rPr>
              <a:t>10</a:t>
            </a:r>
            <a:r>
              <a:rPr lang="en-US" b="1" baseline="30000" dirty="0" smtClean="0">
                <a:solidFill>
                  <a:srgbClr val="FB04D2"/>
                </a:solidFill>
              </a:rPr>
              <a:t>4</a:t>
            </a:r>
            <a:endParaRPr lang="en-US" b="1" baseline="30000" dirty="0">
              <a:solidFill>
                <a:srgbClr val="FB04D2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2084" y="5890498"/>
            <a:ext cx="5741338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b="1" dirty="0" smtClean="0"/>
              <a:t>a few </a:t>
            </a:r>
            <a:r>
              <a:rPr lang="en-US" b="1" dirty="0"/>
              <a:t>MW, T </a:t>
            </a:r>
            <a:r>
              <a:rPr lang="en-US" b="1" dirty="0" smtClean="0"/>
              <a:t>=1 </a:t>
            </a:r>
            <a:r>
              <a:rPr lang="en-US" b="1" dirty="0" err="1" smtClean="0"/>
              <a:t>keV</a:t>
            </a:r>
            <a:r>
              <a:rPr lang="en-US" b="1" dirty="0"/>
              <a:t>,</a:t>
            </a:r>
            <a:r>
              <a:rPr lang="en-US" b="1" dirty="0" smtClean="0"/>
              <a:t>  “</a:t>
            </a:r>
            <a:r>
              <a:rPr lang="en-US" b="1" dirty="0"/>
              <a:t>hot” plasma at </a:t>
            </a:r>
            <a:r>
              <a:rPr lang="el-GR" b="1" dirty="0" smtClean="0">
                <a:cs typeface="Arial"/>
              </a:rPr>
              <a:t>β</a:t>
            </a:r>
            <a:r>
              <a:rPr lang="en-US" b="1" i="1" dirty="0" smtClean="0">
                <a:cs typeface="Arial"/>
              </a:rPr>
              <a:t> </a:t>
            </a:r>
            <a:r>
              <a:rPr lang="en-US" b="1" dirty="0" smtClean="0">
                <a:latin typeface="Times New Roman"/>
                <a:cs typeface="Times New Roman"/>
              </a:rPr>
              <a:t>~</a:t>
            </a:r>
            <a:r>
              <a:rPr lang="el-GR" b="1" dirty="0" smtClean="0">
                <a:latin typeface="Times New Roman"/>
                <a:cs typeface="Times New Roman"/>
              </a:rPr>
              <a:t> </a:t>
            </a:r>
            <a:r>
              <a:rPr lang="el-GR" b="1" dirty="0" smtClean="0">
                <a:cs typeface="Times New Roman"/>
              </a:rPr>
              <a:t>1</a:t>
            </a:r>
            <a:r>
              <a:rPr lang="en-US" b="1" dirty="0" smtClean="0">
                <a:cs typeface="Times New Roman"/>
              </a:rPr>
              <a:t>, no disruptions</a:t>
            </a:r>
          </a:p>
          <a:p>
            <a:r>
              <a:rPr lang="en-US" b="1" dirty="0" smtClean="0">
                <a:cs typeface="Times New Roman"/>
              </a:rPr>
              <a:t>no additional heating &amp; no current drive required,</a:t>
            </a:r>
            <a:endParaRPr lang="en-US" b="1" dirty="0"/>
          </a:p>
          <a:p>
            <a:r>
              <a:rPr lang="en-US" b="1" dirty="0"/>
              <a:t>same T as a </a:t>
            </a:r>
            <a:r>
              <a:rPr lang="en-US" b="1" dirty="0" err="1"/>
              <a:t>Tokamak</a:t>
            </a:r>
            <a:r>
              <a:rPr lang="en-US" b="1" dirty="0" smtClean="0"/>
              <a:t>, but </a:t>
            </a:r>
            <a:r>
              <a:rPr lang="en-US" b="1" dirty="0"/>
              <a:t>1/100 of the cost!</a:t>
            </a:r>
          </a:p>
        </p:txBody>
      </p:sp>
      <p:pic>
        <p:nvPicPr>
          <p:cNvPr id="13" name="MetropolisFb.wmv">
            <a:hlinkClick r:id="" action="ppaction://media"/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2686" y="3367883"/>
            <a:ext cx="5709692" cy="255746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4683" y="3074223"/>
            <a:ext cx="24399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 smtClean="0"/>
              <a:t>Fritz Lang’s Metropolis (1926)</a:t>
            </a:r>
            <a:endParaRPr lang="en-US" sz="1400" b="1" i="1" dirty="0"/>
          </a:p>
        </p:txBody>
      </p:sp>
    </p:spTree>
    <p:extLst>
      <p:ext uri="{BB962C8B-B14F-4D97-AF65-F5344CB8AC3E}">
        <p14:creationId xmlns:p14="http://schemas.microsoft.com/office/powerpoint/2010/main" val="34312597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08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6088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999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15" repeatCount="indefinite" fill="remove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video>
              <p:cMediaNode vol="80000">
                <p:cTn id="16" repeatCount="indefinite" fill="remove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>
              <p:cMediaNode vol="80000">
                <p:cTn id="27" repeatCount="indefinite" fill="remove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51181" y="3504014"/>
            <a:ext cx="5935870" cy="769441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/>
              <a:t> </a:t>
            </a:r>
            <a:r>
              <a:rPr lang="en-US" sz="2000" b="1" dirty="0" smtClean="0"/>
              <a:t>   (magneto-hydrostatic equilibrium)</a:t>
            </a:r>
            <a:endParaRPr lang="en-US" sz="1000" b="1" dirty="0">
              <a:solidFill>
                <a:srgbClr val="05508F"/>
              </a:solidFill>
            </a:endParaRPr>
          </a:p>
          <a:p>
            <a:r>
              <a:rPr lang="en-US" sz="1000" b="1" dirty="0" smtClean="0">
                <a:solidFill>
                  <a:srgbClr val="05508F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        </a:t>
            </a:r>
            <a:r>
              <a:rPr lang="en-US" sz="2400" b="1" dirty="0" smtClean="0">
                <a:solidFill>
                  <a:srgbClr val="05508F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flux (…also </a:t>
            </a:r>
            <a:r>
              <a:rPr lang="en-US" sz="2400" b="1" i="1" dirty="0" smtClean="0">
                <a:solidFill>
                  <a:srgbClr val="FF66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p</a:t>
            </a:r>
            <a:r>
              <a:rPr lang="en-US" sz="2400" b="1" dirty="0" smtClean="0">
                <a:solidFill>
                  <a:srgbClr val="05508F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&amp; </a:t>
            </a:r>
            <a:r>
              <a:rPr lang="en-US" sz="2400" b="1" i="1" dirty="0" smtClean="0">
                <a:solidFill>
                  <a:srgbClr val="A9B32E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j</a:t>
            </a:r>
            <a:r>
              <a:rPr lang="en-US" sz="2400" i="1" dirty="0" smtClean="0">
                <a:solidFill>
                  <a:srgbClr val="C6D037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sz="2400" b="1" dirty="0" smtClean="0">
                <a:solidFill>
                  <a:srgbClr val="05508F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) surfaces must be Tori</a:t>
            </a:r>
            <a:endParaRPr lang="en-US" sz="2400" b="1" dirty="0">
              <a:solidFill>
                <a:srgbClr val="05508F"/>
              </a:solidFill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10" y="1635205"/>
            <a:ext cx="5178686" cy="1631043"/>
          </a:xfrm>
          <a:prstGeom prst="rect">
            <a:avLst/>
          </a:prstGeom>
        </p:spPr>
      </p:pic>
      <p:graphicFrame>
        <p:nvGraphicFramePr>
          <p:cNvPr id="12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0938933"/>
              </p:ext>
            </p:extLst>
          </p:nvPr>
        </p:nvGraphicFramePr>
        <p:xfrm>
          <a:off x="1596181" y="833191"/>
          <a:ext cx="499486" cy="536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042" name="Equation" r:id="rId4" imgW="203200" imgH="215900" progId="Equation.DSMT4">
                  <p:embed/>
                </p:oleObj>
              </mc:Choice>
              <mc:Fallback>
                <p:oleObj name="Equation" r:id="rId4" imgW="203200" imgH="2159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6181" y="833191"/>
                        <a:ext cx="499486" cy="536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9" name="Picture 16" descr="App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7765" y="1748906"/>
            <a:ext cx="3865094" cy="1930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8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8000263"/>
              </p:ext>
            </p:extLst>
          </p:nvPr>
        </p:nvGraphicFramePr>
        <p:xfrm>
          <a:off x="6857884" y="3315580"/>
          <a:ext cx="1274372" cy="4821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043" name="Equation" r:id="rId7" imgW="584200" imgH="215900" progId="Equation.DSMT4">
                  <p:embed/>
                </p:oleObj>
              </mc:Choice>
              <mc:Fallback>
                <p:oleObj name="Equation" r:id="rId7" imgW="584200" imgH="2159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7884" y="3315580"/>
                        <a:ext cx="1274372" cy="48210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8621685"/>
              </p:ext>
            </p:extLst>
          </p:nvPr>
        </p:nvGraphicFramePr>
        <p:xfrm>
          <a:off x="6902056" y="3681060"/>
          <a:ext cx="1307868" cy="5036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044" name="Equation" r:id="rId9" imgW="571500" imgH="215900" progId="Equation.DSMT4">
                  <p:embed/>
                </p:oleObj>
              </mc:Choice>
              <mc:Fallback>
                <p:oleObj name="Equation" r:id="rId9" imgW="571500" imgH="2159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02056" y="3681060"/>
                        <a:ext cx="1307868" cy="50369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TextBox 12"/>
          <p:cNvSpPr txBox="1">
            <a:spLocks noChangeArrowheads="1"/>
          </p:cNvSpPr>
          <p:nvPr/>
        </p:nvSpPr>
        <p:spPr bwMode="auto">
          <a:xfrm>
            <a:off x="90489" y="77614"/>
            <a:ext cx="89585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US" sz="28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ＭＳ Ｐゴシック" pitchFamily="34" charset="-128"/>
              </a:rPr>
              <a:t>Magnetic Confinement basics</a:t>
            </a:r>
            <a:endParaRPr lang="en-US" sz="2800" b="1" dirty="0">
              <a:solidFill>
                <a:srgbClr val="FF0000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ea typeface="ＭＳ Ｐゴシック" pitchFamily="34" charset="-128"/>
            </a:endParaRPr>
          </a:p>
        </p:txBody>
      </p:sp>
      <p:sp>
        <p:nvSpPr>
          <p:cNvPr id="3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30561" y="937372"/>
            <a:ext cx="8947082" cy="1024217"/>
          </a:xfrm>
        </p:spPr>
        <p:txBody>
          <a:bodyPr>
            <a:normAutofit fontScale="90000"/>
          </a:bodyPr>
          <a:lstStyle/>
          <a:p>
            <a:pPr algn="l">
              <a:lnSpc>
                <a:spcPct val="120000"/>
              </a:lnSpc>
            </a:pPr>
            <a:r>
              <a:rPr lang="en-US" sz="2700" b="1" dirty="0" smtClean="0">
                <a:solidFill>
                  <a:srgbClr val="05508F"/>
                </a:solidFill>
                <a:latin typeface="Calibri" charset="0"/>
              </a:rPr>
              <a:t>A </a:t>
            </a:r>
            <a:r>
              <a:rPr lang="en-US" sz="2700" b="1" dirty="0" err="1" smtClean="0">
                <a:solidFill>
                  <a:srgbClr val="05508F"/>
                </a:solidFill>
                <a:latin typeface="Calibri" charset="0"/>
              </a:rPr>
              <a:t>poloidal</a:t>
            </a:r>
            <a:r>
              <a:rPr lang="en-US" sz="2700" b="1" dirty="0" smtClean="0">
                <a:solidFill>
                  <a:srgbClr val="05508F"/>
                </a:solidFill>
                <a:latin typeface="Calibri" charset="0"/>
              </a:rPr>
              <a:t>        magnetic field is required </a:t>
            </a:r>
            <a:r>
              <a:rPr lang="en-US" sz="2700" b="1" dirty="0">
                <a:solidFill>
                  <a:srgbClr val="05508F"/>
                </a:solidFill>
                <a:latin typeface="Calibri" charset="0"/>
              </a:rPr>
              <a:t>to contrast </a:t>
            </a:r>
            <a:r>
              <a:rPr lang="en-US" sz="2700" b="1" dirty="0" smtClean="0">
                <a:solidFill>
                  <a:srgbClr val="05508F"/>
                </a:solidFill>
                <a:latin typeface="Calibri" charset="0"/>
              </a:rPr>
              <a:t>particle </a:t>
            </a:r>
            <a:r>
              <a:rPr lang="en-US" sz="2700" b="1" dirty="0">
                <a:solidFill>
                  <a:srgbClr val="05508F"/>
                </a:solidFill>
                <a:latin typeface="Calibri" charset="0"/>
              </a:rPr>
              <a:t>drifts </a:t>
            </a:r>
            <a:r>
              <a:rPr lang="en-US" sz="2200" b="1" dirty="0" smtClean="0">
                <a:solidFill>
                  <a:srgbClr val="05508F"/>
                </a:solidFill>
                <a:latin typeface="Calibri" charset="0"/>
              </a:rPr>
              <a:t/>
            </a:r>
            <a:br>
              <a:rPr lang="en-US" sz="2200" b="1" dirty="0" smtClean="0">
                <a:solidFill>
                  <a:srgbClr val="05508F"/>
                </a:solidFill>
                <a:latin typeface="Calibri" charset="0"/>
              </a:rPr>
            </a:br>
            <a:r>
              <a:rPr lang="en-US" sz="2700" b="1" dirty="0" smtClean="0">
                <a:solidFill>
                  <a:srgbClr val="FF0000"/>
                </a:solidFill>
                <a:ea typeface="华文细黑"/>
                <a:cs typeface="华文细黑"/>
              </a:rPr>
              <a:t>→</a:t>
            </a:r>
            <a:r>
              <a:rPr lang="en-US" sz="2700" b="1" dirty="0" smtClean="0">
                <a:solidFill>
                  <a:srgbClr val="FF0000"/>
                </a:solidFill>
                <a:latin typeface="Calibri" charset="0"/>
              </a:rPr>
              <a:t> </a:t>
            </a:r>
            <a:r>
              <a:rPr lang="en-US" sz="2700" b="1" dirty="0" err="1">
                <a:solidFill>
                  <a:srgbClr val="05508F"/>
                </a:solidFill>
                <a:latin typeface="Calibri" charset="0"/>
              </a:rPr>
              <a:t>toroidal</a:t>
            </a:r>
            <a:r>
              <a:rPr lang="en-US" sz="2700" b="1" dirty="0">
                <a:solidFill>
                  <a:srgbClr val="05508F"/>
                </a:solidFill>
                <a:latin typeface="Calibri" charset="0"/>
              </a:rPr>
              <a:t> current </a:t>
            </a:r>
            <a:r>
              <a:rPr lang="en-US" sz="2700" b="1" dirty="0" smtClean="0">
                <a:solidFill>
                  <a:srgbClr val="05508F"/>
                </a:solidFill>
                <a:latin typeface="Calibri" charset="0"/>
              </a:rPr>
              <a:t>has to flow </a:t>
            </a:r>
            <a:r>
              <a:rPr lang="en-US" sz="2700" b="1" dirty="0">
                <a:solidFill>
                  <a:srgbClr val="05508F"/>
                </a:solidFill>
                <a:latin typeface="Calibri" charset="0"/>
              </a:rPr>
              <a:t>in </a:t>
            </a:r>
            <a:r>
              <a:rPr lang="en-US" sz="2700" b="1" dirty="0" smtClean="0">
                <a:solidFill>
                  <a:srgbClr val="05508F"/>
                </a:solidFill>
                <a:latin typeface="Calibri" charset="0"/>
              </a:rPr>
              <a:t>an axisymmetric </a:t>
            </a:r>
            <a:r>
              <a:rPr lang="en-US" sz="2700" b="1" dirty="0">
                <a:solidFill>
                  <a:srgbClr val="05508F"/>
                </a:solidFill>
                <a:latin typeface="Calibri" charset="0"/>
              </a:rPr>
              <a:t>plasma </a:t>
            </a:r>
            <a:r>
              <a:rPr lang="en-US" sz="2700" b="1" dirty="0" smtClean="0">
                <a:latin typeface="Calibri" charset="0"/>
                <a:ea typeface="ＭＳ Ｐゴシック" charset="0"/>
                <a:cs typeface="ＭＳ Ｐゴシック" charset="0"/>
              </a:rPr>
              <a:t/>
            </a:r>
            <a:br>
              <a:rPr lang="en-US" sz="2700" b="1" dirty="0" smtClean="0">
                <a:latin typeface="Calibri" charset="0"/>
                <a:ea typeface="ＭＳ Ｐゴシック" charset="0"/>
                <a:cs typeface="ＭＳ Ｐゴシック" charset="0"/>
              </a:rPr>
            </a:br>
            <a:endParaRPr lang="en-US" sz="2400" b="1" dirty="0">
              <a:solidFill>
                <a:srgbClr val="000000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graphicFrame>
        <p:nvGraphicFramePr>
          <p:cNvPr id="3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44422346"/>
              </p:ext>
            </p:extLst>
          </p:nvPr>
        </p:nvGraphicFramePr>
        <p:xfrm>
          <a:off x="4116008" y="3470884"/>
          <a:ext cx="1416201" cy="4521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045" name="Equation" r:id="rId11" imgW="812800" imgH="254000" progId="Equation.DSMT4">
                  <p:embed/>
                </p:oleObj>
              </mc:Choice>
              <mc:Fallback>
                <p:oleObj name="Equation" r:id="rId11" imgW="812800" imgH="2540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6008" y="3470884"/>
                        <a:ext cx="1416201" cy="45216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6" name="Straight Arrow Connector 15"/>
          <p:cNvCxnSpPr/>
          <p:nvPr/>
        </p:nvCxnSpPr>
        <p:spPr>
          <a:xfrm>
            <a:off x="5655746" y="3742466"/>
            <a:ext cx="1104348" cy="0"/>
          </a:xfrm>
          <a:prstGeom prst="straightConnector1">
            <a:avLst/>
          </a:prstGeom>
          <a:ln>
            <a:solidFill>
              <a:srgbClr val="E49557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7"/>
          <p:cNvSpPr txBox="1">
            <a:spLocks noChangeArrowheads="1"/>
          </p:cNvSpPr>
          <p:nvPr/>
        </p:nvSpPr>
        <p:spPr bwMode="auto">
          <a:xfrm>
            <a:off x="90488" y="4911626"/>
            <a:ext cx="4786587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eaLnBrk="1" hangingPunct="1"/>
            <a:r>
              <a:rPr lang="en-US" b="1" dirty="0" err="1" smtClean="0">
                <a:latin typeface="Calibri" charset="0"/>
              </a:rPr>
              <a:t>Stellarators</a:t>
            </a:r>
            <a:r>
              <a:rPr lang="en-US" b="1" dirty="0" smtClean="0">
                <a:latin typeface="Calibri" charset="0"/>
              </a:rPr>
              <a:t> avoid </a:t>
            </a:r>
            <a:r>
              <a:rPr lang="en-US" b="1" dirty="0" err="1" smtClean="0">
                <a:latin typeface="Calibri" charset="0"/>
              </a:rPr>
              <a:t>toroidal</a:t>
            </a:r>
            <a:r>
              <a:rPr lang="en-US" b="1" dirty="0" smtClean="0">
                <a:latin typeface="Calibri" charset="0"/>
              </a:rPr>
              <a:t> currents:</a:t>
            </a:r>
            <a:endParaRPr lang="en-US" b="1" dirty="0">
              <a:latin typeface="Calibri" charset="0"/>
            </a:endParaRPr>
          </a:p>
          <a:p>
            <a:pPr algn="l" eaLnBrk="1" hangingPunct="1"/>
            <a:r>
              <a:rPr lang="en-US" b="1" dirty="0" smtClean="0">
                <a:latin typeface="Calibri" charset="0"/>
              </a:rPr>
              <a:t>non axisymmetric </a:t>
            </a:r>
            <a:r>
              <a:rPr lang="en-US" b="1" dirty="0" smtClean="0">
                <a:solidFill>
                  <a:srgbClr val="0000FF"/>
                </a:solidFill>
                <a:latin typeface="Calibri" charset="0"/>
              </a:rPr>
              <a:t>magnetic coils</a:t>
            </a:r>
            <a:endParaRPr lang="en-US" altLang="ja-JP" b="1" dirty="0" smtClean="0">
              <a:latin typeface="Calibri" charset="0"/>
            </a:endParaRPr>
          </a:p>
          <a:p>
            <a:pPr algn="l" eaLnBrk="1" hangingPunct="1"/>
            <a:r>
              <a:rPr lang="en-US" altLang="ja-JP" b="1" dirty="0" smtClean="0">
                <a:latin typeface="Calibri" charset="0"/>
              </a:rPr>
              <a:t>engender a</a:t>
            </a:r>
            <a:r>
              <a:rPr lang="ja-JP" altLang="en-US" b="1" dirty="0" smtClean="0">
                <a:solidFill>
                  <a:srgbClr val="09FF0C"/>
                </a:solidFill>
                <a:latin typeface="Calibri" charset="0"/>
              </a:rPr>
              <a:t>‘</a:t>
            </a:r>
            <a:r>
              <a:rPr lang="en-US" altLang="ja-JP" b="1" dirty="0" err="1" smtClean="0">
                <a:solidFill>
                  <a:srgbClr val="09FF0C"/>
                </a:solidFill>
                <a:latin typeface="Calibri" charset="0"/>
              </a:rPr>
              <a:t>poloidally</a:t>
            </a:r>
            <a:r>
              <a:rPr lang="en-US" altLang="ja-JP" b="1" dirty="0" smtClean="0">
                <a:solidFill>
                  <a:srgbClr val="09FF0C"/>
                </a:solidFill>
                <a:latin typeface="Calibri" charset="0"/>
              </a:rPr>
              <a:t> wound</a:t>
            </a:r>
            <a:r>
              <a:rPr lang="ja-JP" altLang="en-US" b="1" dirty="0" smtClean="0">
                <a:solidFill>
                  <a:srgbClr val="09FF0C"/>
                </a:solidFill>
                <a:latin typeface="Calibri" charset="0"/>
              </a:rPr>
              <a:t>’</a:t>
            </a:r>
            <a:r>
              <a:rPr lang="en-US" altLang="ja-JP" b="1" dirty="0" smtClean="0">
                <a:solidFill>
                  <a:srgbClr val="09FF0C"/>
                </a:solidFill>
                <a:latin typeface="Calibri" charset="0"/>
              </a:rPr>
              <a:t> field</a:t>
            </a:r>
            <a:endParaRPr lang="en-US" altLang="ja-JP" b="1" dirty="0">
              <a:solidFill>
                <a:srgbClr val="09FF0C"/>
              </a:solidFill>
              <a:latin typeface="Calibri" charset="0"/>
            </a:endParaRPr>
          </a:p>
          <a:p>
            <a:pPr algn="l" eaLnBrk="1" hangingPunct="1"/>
            <a:r>
              <a:rPr lang="en-US" b="1" dirty="0" smtClean="0">
                <a:latin typeface="Calibri" charset="0"/>
              </a:rPr>
              <a:t>but a price has to be </a:t>
            </a:r>
            <a:r>
              <a:rPr lang="en-US" b="1" dirty="0" err="1" smtClean="0">
                <a:latin typeface="Calibri" charset="0"/>
              </a:rPr>
              <a:t>payed</a:t>
            </a:r>
            <a:r>
              <a:rPr lang="en-US" b="1" dirty="0" smtClean="0">
                <a:latin typeface="Calibri" charset="0"/>
              </a:rPr>
              <a:t> is:</a:t>
            </a:r>
          </a:p>
          <a:p>
            <a:pPr algn="l" eaLnBrk="1" hangingPunct="1"/>
            <a:r>
              <a:rPr lang="en-US" b="1" dirty="0" smtClean="0">
                <a:latin typeface="Calibri" charset="0"/>
              </a:rPr>
              <a:t>the breaking of a symmetry</a:t>
            </a:r>
            <a:endParaRPr lang="en-US" b="1" dirty="0">
              <a:latin typeface="Calibri" charset="0"/>
            </a:endParaRPr>
          </a:p>
        </p:txBody>
      </p:sp>
      <p:pic>
        <p:nvPicPr>
          <p:cNvPr id="22" name="Picture 5" descr="Heliac.jp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9848" y="4170669"/>
            <a:ext cx="3943350" cy="2176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3" name="Straight Arrow Connector 15"/>
          <p:cNvCxnSpPr>
            <a:cxnSpLocks noChangeShapeType="1"/>
          </p:cNvCxnSpPr>
          <p:nvPr/>
        </p:nvCxnSpPr>
        <p:spPr bwMode="auto">
          <a:xfrm flipV="1">
            <a:off x="4399787" y="5410469"/>
            <a:ext cx="842609" cy="134938"/>
          </a:xfrm>
          <a:prstGeom prst="straightConnector1">
            <a:avLst/>
          </a:prstGeom>
          <a:noFill/>
          <a:ln w="25400">
            <a:solidFill>
              <a:srgbClr val="0000FF"/>
            </a:solidFill>
            <a:round/>
            <a:headEnd/>
            <a:tailEnd type="arrow" w="med" len="med"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4" name="Straight Arrow Connector 16"/>
          <p:cNvCxnSpPr>
            <a:cxnSpLocks noChangeShapeType="1"/>
          </p:cNvCxnSpPr>
          <p:nvPr/>
        </p:nvCxnSpPr>
        <p:spPr bwMode="auto">
          <a:xfrm>
            <a:off x="4832596" y="5901294"/>
            <a:ext cx="3034419" cy="155997"/>
          </a:xfrm>
          <a:prstGeom prst="straightConnector1">
            <a:avLst/>
          </a:prstGeom>
          <a:noFill/>
          <a:ln w="25400">
            <a:solidFill>
              <a:srgbClr val="09FF0C"/>
            </a:solidFill>
            <a:round/>
            <a:headEnd/>
            <a:tailEnd type="arrow" w="med" len="med"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22734227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24515" y="512530"/>
            <a:ext cx="8750978" cy="566309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Perspectives</a:t>
            </a:r>
            <a:endParaRPr lang="en-US" sz="3200" b="1" dirty="0">
              <a:solidFill>
                <a:srgbClr val="FF0000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  <a:p>
            <a:endParaRPr lang="en-US" sz="800" b="1" dirty="0" smtClean="0"/>
          </a:p>
          <a:p>
            <a:endParaRPr lang="en-US" sz="800" b="1" dirty="0"/>
          </a:p>
          <a:p>
            <a:endParaRPr lang="en-US" sz="800" b="1" dirty="0" smtClean="0"/>
          </a:p>
          <a:p>
            <a:endParaRPr lang="en-US" sz="800" b="1" dirty="0"/>
          </a:p>
          <a:p>
            <a:r>
              <a:rPr lang="en-US" b="1" i="1" dirty="0" smtClean="0">
                <a:solidFill>
                  <a:srgbClr val="FF0000"/>
                </a:solidFill>
              </a:rPr>
              <a:t>PROTO-SPHERA will assess a new magnetic confinement configuration</a:t>
            </a:r>
            <a:r>
              <a:rPr lang="en-US" b="1" i="1" dirty="0" smtClean="0"/>
              <a:t>:</a:t>
            </a:r>
            <a:endParaRPr lang="en-US" b="1" i="1" dirty="0"/>
          </a:p>
          <a:p>
            <a:endParaRPr lang="en-US" sz="800" dirty="0"/>
          </a:p>
          <a:p>
            <a:r>
              <a:rPr lang="en-US" dirty="0"/>
              <a:t>•	</a:t>
            </a:r>
            <a:r>
              <a:rPr lang="en-US" dirty="0" smtClean="0"/>
              <a:t>simply connected (easy to build, maintain &amp; modify)</a:t>
            </a:r>
            <a:endParaRPr lang="en-US" dirty="0"/>
          </a:p>
          <a:p>
            <a:endParaRPr lang="en-US" sz="800" dirty="0"/>
          </a:p>
          <a:p>
            <a:r>
              <a:rPr lang="en-US" dirty="0"/>
              <a:t>•	</a:t>
            </a:r>
            <a:r>
              <a:rPr lang="en-US" dirty="0" smtClean="0"/>
              <a:t>sustained (indefinitely) by magnetic reconnections induced by DC voltage</a:t>
            </a:r>
            <a:endParaRPr lang="en-US" dirty="0"/>
          </a:p>
          <a:p>
            <a:endParaRPr lang="en-US" sz="800" dirty="0"/>
          </a:p>
          <a:p>
            <a:r>
              <a:rPr lang="en-US" dirty="0"/>
              <a:t>•	</a:t>
            </a:r>
            <a:r>
              <a:rPr lang="en-US" dirty="0" smtClean="0"/>
              <a:t>mixed magnetic &amp; electrostatic confinement, plasma flow being paramount</a:t>
            </a:r>
          </a:p>
          <a:p>
            <a:endParaRPr lang="en-US" sz="800" dirty="0" smtClean="0"/>
          </a:p>
          <a:p>
            <a:r>
              <a:rPr lang="en-US" dirty="0" smtClean="0"/>
              <a:t>•</a:t>
            </a:r>
            <a:r>
              <a:rPr lang="en-US" dirty="0"/>
              <a:t>	could provide laboratory examples and insight into cosmic reconnection </a:t>
            </a:r>
            <a:r>
              <a:rPr lang="en-US" dirty="0" smtClean="0"/>
              <a:t>phenomena</a:t>
            </a:r>
          </a:p>
          <a:p>
            <a:endParaRPr lang="en-US" b="1" i="1" dirty="0" smtClean="0">
              <a:solidFill>
                <a:srgbClr val="FF0000"/>
              </a:solidFill>
            </a:endParaRPr>
          </a:p>
          <a:p>
            <a:r>
              <a:rPr lang="en-US" b="1" i="1" dirty="0" smtClean="0">
                <a:solidFill>
                  <a:srgbClr val="FF0000"/>
                </a:solidFill>
              </a:rPr>
              <a:t>Furthermore:</a:t>
            </a:r>
          </a:p>
          <a:p>
            <a:endParaRPr lang="en-US" sz="800" dirty="0"/>
          </a:p>
          <a:p>
            <a:r>
              <a:rPr lang="en-US" dirty="0" smtClean="0"/>
              <a:t>•	a permanent magnet machine able to form and to sustain magnetic confinement?</a:t>
            </a:r>
            <a:endParaRPr lang="en-US" dirty="0"/>
          </a:p>
          <a:p>
            <a:endParaRPr lang="en-US" sz="800" dirty="0"/>
          </a:p>
          <a:p>
            <a:r>
              <a:rPr lang="en-US" dirty="0"/>
              <a:t>•	(if high T from magnetic reconnections) plasma </a:t>
            </a:r>
            <a:r>
              <a:rPr lang="el-GR" dirty="0"/>
              <a:t>β</a:t>
            </a:r>
            <a:r>
              <a:rPr lang="en-US" dirty="0"/>
              <a:t> </a:t>
            </a:r>
            <a:r>
              <a:rPr lang="en-US" dirty="0">
                <a:latin typeface="Times New Roman"/>
                <a:cs typeface="Times New Roman"/>
              </a:rPr>
              <a:t>~ </a:t>
            </a:r>
            <a:r>
              <a:rPr lang="en-US" dirty="0"/>
              <a:t>1: small size future Fusion reactor?</a:t>
            </a:r>
          </a:p>
          <a:p>
            <a:endParaRPr lang="en-US" sz="800" dirty="0"/>
          </a:p>
          <a:p>
            <a:r>
              <a:rPr lang="en-US" dirty="0"/>
              <a:t>•	a forerunner for a (far future) Fusion Space Thruster?</a:t>
            </a:r>
          </a:p>
          <a:p>
            <a:r>
              <a:rPr lang="en-US" dirty="0"/>
              <a:t>	</a:t>
            </a:r>
          </a:p>
          <a:p>
            <a:endParaRPr lang="en-US" sz="800" dirty="0"/>
          </a:p>
          <a:p>
            <a:r>
              <a:rPr lang="en-US" b="1" dirty="0">
                <a:solidFill>
                  <a:srgbClr val="FF0000"/>
                </a:solidFill>
              </a:rPr>
              <a:t>Proto-</a:t>
            </a:r>
            <a:r>
              <a:rPr lang="en-US" b="1" dirty="0" err="1">
                <a:solidFill>
                  <a:srgbClr val="FF0000"/>
                </a:solidFill>
              </a:rPr>
              <a:t>Sphera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can pursue such an aggressive program:</a:t>
            </a:r>
            <a:endParaRPr lang="en-US" b="1" dirty="0">
              <a:solidFill>
                <a:srgbClr val="FF0000"/>
              </a:solidFill>
            </a:endParaRPr>
          </a:p>
          <a:p>
            <a:r>
              <a:rPr lang="en-US" b="1" dirty="0" smtClean="0">
                <a:solidFill>
                  <a:srgbClr val="FF0000"/>
                </a:solidFill>
              </a:rPr>
              <a:t>with limited costs ( </a:t>
            </a:r>
            <a:r>
              <a:rPr lang="en-US" b="1" dirty="0">
                <a:solidFill>
                  <a:srgbClr val="FF0000"/>
                </a:solidFill>
                <a:latin typeface="Times New Roman"/>
                <a:cs typeface="Times New Roman"/>
              </a:rPr>
              <a:t>~ </a:t>
            </a:r>
            <a:r>
              <a:rPr lang="en-US" b="1" dirty="0" smtClean="0">
                <a:solidFill>
                  <a:srgbClr val="FF0000"/>
                </a:solidFill>
              </a:rPr>
              <a:t>2.0 M</a:t>
            </a:r>
            <a:r>
              <a:rPr lang="en-US" b="1" dirty="0">
                <a:solidFill>
                  <a:srgbClr val="FF0000"/>
                </a:solidFill>
              </a:rPr>
              <a:t>€ ); </a:t>
            </a:r>
            <a:r>
              <a:rPr lang="en-US" b="1" dirty="0" smtClean="0">
                <a:solidFill>
                  <a:srgbClr val="FF0000"/>
                </a:solidFill>
              </a:rPr>
              <a:t>with flexibility (new components easy to accommodate)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676836" y="509255"/>
            <a:ext cx="42078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zh-CN" sz="2000" b="1" dirty="0" smtClean="0">
                <a:solidFill>
                  <a:srgbClr val="31859C"/>
                </a:solidFill>
                <a:ea typeface="华文楷体"/>
                <a:cs typeface="华文楷体"/>
              </a:rPr>
              <a:t>	</a:t>
            </a:r>
            <a:r>
              <a:rPr lang="zh-CN" altLang="en-US" sz="2000" b="1" dirty="0" smtClean="0">
                <a:solidFill>
                  <a:srgbClr val="31859C"/>
                </a:solidFill>
                <a:ea typeface="华文楷体"/>
                <a:cs typeface="华文楷体"/>
              </a:rPr>
              <a:t>。</a:t>
            </a:r>
            <a:r>
              <a:rPr lang="zh-CN" altLang="en-US" sz="2000" b="1" dirty="0">
                <a:solidFill>
                  <a:srgbClr val="31859C"/>
                </a:solidFill>
                <a:ea typeface="华文楷体"/>
                <a:cs typeface="华文楷体"/>
              </a:rPr>
              <a:t>。。</a:t>
            </a:r>
            <a:r>
              <a:rPr lang="zh-CN" altLang="en-US" sz="2000" dirty="0">
                <a:solidFill>
                  <a:srgbClr val="31859C"/>
                </a:solidFill>
                <a:latin typeface="华文黑体"/>
                <a:ea typeface="华文黑体"/>
                <a:cs typeface="华文黑体"/>
              </a:rPr>
              <a:t>放龙如海</a:t>
            </a:r>
            <a:r>
              <a:rPr lang="en-US" sz="2000" b="1" dirty="0">
                <a:solidFill>
                  <a:srgbClr val="31859C"/>
                </a:solidFill>
                <a:ea typeface="华文楷体"/>
                <a:cs typeface="华文楷体"/>
              </a:rPr>
              <a:t>! </a:t>
            </a:r>
            <a:r>
              <a:rPr lang="en-US" sz="2000" b="1" dirty="0" err="1">
                <a:solidFill>
                  <a:srgbClr val="31859C"/>
                </a:solidFill>
                <a:ea typeface="华文楷体"/>
                <a:cs typeface="华文楷体"/>
              </a:rPr>
              <a:t>fànglóng</a:t>
            </a:r>
            <a:r>
              <a:rPr lang="en-US" sz="2000" b="1" dirty="0">
                <a:solidFill>
                  <a:srgbClr val="31859C"/>
                </a:solidFill>
                <a:ea typeface="华文楷体"/>
                <a:cs typeface="华文楷体"/>
              </a:rPr>
              <a:t> </a:t>
            </a:r>
            <a:r>
              <a:rPr lang="en-US" sz="2000" b="1" dirty="0" err="1" smtClean="0">
                <a:solidFill>
                  <a:srgbClr val="31859C"/>
                </a:solidFill>
                <a:ea typeface="华文楷体"/>
                <a:cs typeface="华文楷体"/>
              </a:rPr>
              <a:t>rùhǎi</a:t>
            </a:r>
            <a:r>
              <a:rPr lang="en-US" sz="2000" b="1" dirty="0" smtClean="0">
                <a:solidFill>
                  <a:srgbClr val="31859C"/>
                </a:solidFill>
                <a:ea typeface="华文楷体"/>
                <a:cs typeface="华文楷体"/>
              </a:rPr>
              <a:t>! </a:t>
            </a:r>
          </a:p>
          <a:p>
            <a:pPr algn="r"/>
            <a:r>
              <a:rPr lang="en-US" sz="2000" b="1" i="1" dirty="0" smtClean="0">
                <a:solidFill>
                  <a:srgbClr val="31859C"/>
                </a:solidFill>
              </a:rPr>
              <a:t>…let the Dragon swim in open sea!</a:t>
            </a:r>
            <a:endParaRPr lang="en-US" sz="2000" b="1" dirty="0">
              <a:solidFill>
                <a:srgbClr val="31859C"/>
              </a:solidFill>
              <a:ea typeface="华文楷体"/>
              <a:cs typeface="华文楷体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811254">
            <a:off x="7129711" y="181358"/>
            <a:ext cx="1788519" cy="1680757"/>
          </a:xfrm>
          <a:prstGeom prst="rect">
            <a:avLst/>
          </a:prstGeom>
        </p:spPr>
      </p:pic>
      <p:pic>
        <p:nvPicPr>
          <p:cNvPr id="7" name="Picture 6" descr="ICPP_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468" y="6226794"/>
            <a:ext cx="976243" cy="61083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024264" y="6266535"/>
            <a:ext cx="36471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b="1" dirty="0"/>
              <a:t>19th International Congress on Plasma Physics</a:t>
            </a:r>
          </a:p>
          <a:p>
            <a:pPr algn="r"/>
            <a:r>
              <a:rPr lang="en-US" sz="1400" i="1" dirty="0" smtClean="0"/>
              <a:t>Vancouver,  June 4</a:t>
            </a:r>
            <a:r>
              <a:rPr lang="en-US" sz="1400" i="1" baseline="30000" dirty="0" smtClean="0"/>
              <a:t>th</a:t>
            </a:r>
            <a:r>
              <a:rPr lang="en-US" sz="1400" i="1" dirty="0" smtClean="0"/>
              <a:t>-8</a:t>
            </a:r>
            <a:r>
              <a:rPr lang="en-US" sz="1400" i="1" baseline="30000" dirty="0" smtClean="0"/>
              <a:t>th</a:t>
            </a:r>
            <a:r>
              <a:rPr lang="en-US" sz="1400" i="1" dirty="0" smtClean="0"/>
              <a:t> 2018</a:t>
            </a:r>
            <a:endParaRPr lang="en-US" sz="1400" i="1" dirty="0"/>
          </a:p>
        </p:txBody>
      </p:sp>
    </p:spTree>
    <p:extLst>
      <p:ext uri="{BB962C8B-B14F-4D97-AF65-F5344CB8AC3E}">
        <p14:creationId xmlns:p14="http://schemas.microsoft.com/office/powerpoint/2010/main" val="40879528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5144" y="1294186"/>
            <a:ext cx="886581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List of contributors:</a:t>
            </a:r>
          </a:p>
          <a:p>
            <a:endParaRPr lang="en-US" dirty="0"/>
          </a:p>
          <a:p>
            <a:r>
              <a:rPr lang="en-US" dirty="0"/>
              <a:t>Paolo </a:t>
            </a:r>
            <a:r>
              <a:rPr lang="en-US" dirty="0" err="1"/>
              <a:t>Micozzi</a:t>
            </a:r>
            <a:r>
              <a:rPr lang="en-US" dirty="0"/>
              <a:t>, </a:t>
            </a:r>
            <a:r>
              <a:rPr lang="en-US" dirty="0" err="1" smtClean="0"/>
              <a:t>Fabrizio</a:t>
            </a:r>
            <a:r>
              <a:rPr lang="en-US" dirty="0" smtClean="0"/>
              <a:t> </a:t>
            </a:r>
            <a:r>
              <a:rPr lang="en-US" dirty="0" err="1"/>
              <a:t>Andreoli</a:t>
            </a:r>
            <a:r>
              <a:rPr lang="en-US" dirty="0"/>
              <a:t>, </a:t>
            </a:r>
            <a:r>
              <a:rPr lang="en-US" dirty="0" err="1"/>
              <a:t>Gerarda</a:t>
            </a:r>
            <a:r>
              <a:rPr lang="en-US" dirty="0"/>
              <a:t> </a:t>
            </a:r>
            <a:r>
              <a:rPr lang="en-US" dirty="0" err="1"/>
              <a:t>Apruzzese</a:t>
            </a:r>
            <a:r>
              <a:rPr lang="en-US" dirty="0"/>
              <a:t>, Luca </a:t>
            </a:r>
            <a:r>
              <a:rPr lang="en-US" dirty="0" err="1"/>
              <a:t>Boncagni</a:t>
            </a:r>
            <a:r>
              <a:rPr lang="en-US" dirty="0"/>
              <a:t>, Paolo </a:t>
            </a:r>
            <a:r>
              <a:rPr lang="en-US" dirty="0" err="1"/>
              <a:t>Buratti</a:t>
            </a:r>
            <a:r>
              <a:rPr lang="en-US" dirty="0"/>
              <a:t> , </a:t>
            </a:r>
            <a:endParaRPr lang="en-US" dirty="0" smtClean="0"/>
          </a:p>
          <a:p>
            <a:r>
              <a:rPr lang="en-US" dirty="0" smtClean="0"/>
              <a:t>Fabio </a:t>
            </a:r>
            <a:r>
              <a:rPr lang="en-US" dirty="0" err="1" smtClean="0"/>
              <a:t>Crescenzi</a:t>
            </a:r>
            <a:r>
              <a:rPr lang="en-US" dirty="0" smtClean="0"/>
              <a:t>, Giuseppe </a:t>
            </a:r>
            <a:r>
              <a:rPr lang="en-US" dirty="0" err="1"/>
              <a:t>Galatola</a:t>
            </a:r>
            <a:r>
              <a:rPr lang="en-US" dirty="0"/>
              <a:t> </a:t>
            </a:r>
            <a:r>
              <a:rPr lang="en-US" dirty="0" err="1"/>
              <a:t>Teka</a:t>
            </a:r>
            <a:r>
              <a:rPr lang="en-US" dirty="0"/>
              <a:t> , </a:t>
            </a:r>
            <a:r>
              <a:rPr lang="en-US" dirty="0" err="1"/>
              <a:t>Edmondo</a:t>
            </a:r>
            <a:r>
              <a:rPr lang="en-US" dirty="0"/>
              <a:t> </a:t>
            </a:r>
            <a:r>
              <a:rPr lang="en-US" dirty="0" err="1"/>
              <a:t>Giovannozzi</a:t>
            </a:r>
            <a:r>
              <a:rPr lang="en-US" dirty="0"/>
              <a:t>, Andrea Luigi </a:t>
            </a:r>
            <a:r>
              <a:rPr lang="en-US" dirty="0" err="1"/>
              <a:t>Grosso</a:t>
            </a:r>
            <a:r>
              <a:rPr lang="en-US" dirty="0"/>
              <a:t> , </a:t>
            </a:r>
            <a:r>
              <a:rPr lang="en-US" dirty="0" err="1"/>
              <a:t>Matteo</a:t>
            </a:r>
            <a:r>
              <a:rPr lang="en-US" dirty="0"/>
              <a:t> </a:t>
            </a:r>
            <a:r>
              <a:rPr lang="en-US" dirty="0" err="1" smtClean="0"/>
              <a:t>Iafrati</a:t>
            </a:r>
            <a:r>
              <a:rPr lang="en-US" dirty="0" smtClean="0"/>
              <a:t>, Alessandro </a:t>
            </a:r>
            <a:r>
              <a:rPr lang="en-US" dirty="0" err="1"/>
              <a:t>Lampasi</a:t>
            </a:r>
            <a:r>
              <a:rPr lang="en-US" dirty="0"/>
              <a:t> , </a:t>
            </a:r>
            <a:r>
              <a:rPr lang="en-US" dirty="0" err="1" smtClean="0"/>
              <a:t>Violeta</a:t>
            </a:r>
            <a:r>
              <a:rPr lang="en-US" dirty="0" smtClean="0"/>
              <a:t> </a:t>
            </a:r>
            <a:r>
              <a:rPr lang="en-US" dirty="0" err="1"/>
              <a:t>Lazic</a:t>
            </a:r>
            <a:r>
              <a:rPr lang="en-US" dirty="0"/>
              <a:t> , </a:t>
            </a:r>
            <a:r>
              <a:rPr lang="en-US" dirty="0" smtClean="0"/>
              <a:t>Valerio </a:t>
            </a:r>
            <a:r>
              <a:rPr lang="en-US" dirty="0" err="1"/>
              <a:t>Piergotti</a:t>
            </a:r>
            <a:r>
              <a:rPr lang="en-US" dirty="0"/>
              <a:t>, </a:t>
            </a:r>
            <a:r>
              <a:rPr lang="en-US" dirty="0" smtClean="0"/>
              <a:t>Mario </a:t>
            </a:r>
            <a:r>
              <a:rPr lang="en-US" dirty="0" err="1" smtClean="0"/>
              <a:t>Pillon</a:t>
            </a:r>
            <a:r>
              <a:rPr lang="en-US" dirty="0" smtClean="0"/>
              <a:t>,</a:t>
            </a:r>
          </a:p>
          <a:p>
            <a:r>
              <a:rPr lang="en-US" dirty="0" err="1" smtClean="0"/>
              <a:t>Selanna</a:t>
            </a:r>
            <a:r>
              <a:rPr lang="en-US" dirty="0" smtClean="0"/>
              <a:t> </a:t>
            </a:r>
            <a:r>
              <a:rPr lang="en-US" dirty="0" err="1" smtClean="0"/>
              <a:t>Roccella</a:t>
            </a:r>
            <a:r>
              <a:rPr lang="en-US" dirty="0" smtClean="0"/>
              <a:t>, </a:t>
            </a:r>
            <a:r>
              <a:rPr lang="en-US" dirty="0" err="1" smtClean="0"/>
              <a:t>Giuliano</a:t>
            </a:r>
            <a:r>
              <a:rPr lang="en-US" dirty="0" smtClean="0"/>
              <a:t> </a:t>
            </a:r>
            <a:r>
              <a:rPr lang="en-US" dirty="0" err="1"/>
              <a:t>Rocchi</a:t>
            </a:r>
            <a:r>
              <a:rPr lang="en-US" dirty="0" smtClean="0"/>
              <a:t>, Alessandro </a:t>
            </a:r>
            <a:r>
              <a:rPr lang="en-US" dirty="0" err="1"/>
              <a:t>Sibio</a:t>
            </a:r>
            <a:r>
              <a:rPr lang="en-US" dirty="0"/>
              <a:t> , Benedetto </a:t>
            </a:r>
            <a:r>
              <a:rPr lang="en-US" dirty="0" err="1"/>
              <a:t>Tilia</a:t>
            </a:r>
            <a:r>
              <a:rPr lang="en-US" dirty="0"/>
              <a:t>, </a:t>
            </a:r>
            <a:r>
              <a:rPr lang="en-US" dirty="0" err="1"/>
              <a:t>Onofrio</a:t>
            </a:r>
            <a:r>
              <a:rPr lang="en-US" dirty="0"/>
              <a:t> </a:t>
            </a:r>
            <a:r>
              <a:rPr lang="en-US" dirty="0" err="1" smtClean="0"/>
              <a:t>Tudisco</a:t>
            </a:r>
            <a:r>
              <a:rPr lang="en-US" dirty="0"/>
              <a:t>	</a:t>
            </a:r>
            <a:endParaRPr lang="en-US" dirty="0" smtClean="0"/>
          </a:p>
          <a:p>
            <a:r>
              <a:rPr lang="en-US" dirty="0"/>
              <a:t>	</a:t>
            </a:r>
            <a:r>
              <a:rPr lang="en-US" dirty="0" smtClean="0"/>
              <a:t>										- ENEA</a:t>
            </a:r>
            <a:endParaRPr lang="en-US" dirty="0"/>
          </a:p>
          <a:p>
            <a:endParaRPr lang="en-US" dirty="0"/>
          </a:p>
          <a:p>
            <a:r>
              <a:rPr lang="en-US" dirty="0"/>
              <a:t>Alessandro </a:t>
            </a:r>
            <a:r>
              <a:rPr lang="en-US" dirty="0" smtClean="0"/>
              <a:t>Mancuso, </a:t>
            </a:r>
            <a:r>
              <a:rPr lang="en-US" dirty="0"/>
              <a:t>Vincenzo </a:t>
            </a:r>
            <a:r>
              <a:rPr lang="en-US" dirty="0" err="1" smtClean="0"/>
              <a:t>Zanza</a:t>
            </a:r>
            <a:r>
              <a:rPr lang="en-US" dirty="0"/>
              <a:t>	</a:t>
            </a:r>
            <a:r>
              <a:rPr lang="en-US" dirty="0" smtClean="0"/>
              <a:t>			- ENEA retired</a:t>
            </a:r>
          </a:p>
          <a:p>
            <a:endParaRPr lang="en-US" baseline="30000" dirty="0"/>
          </a:p>
          <a:p>
            <a:r>
              <a:rPr lang="en-US" dirty="0" err="1"/>
              <a:t>Danilio</a:t>
            </a:r>
            <a:r>
              <a:rPr lang="en-US" dirty="0"/>
              <a:t> </a:t>
            </a:r>
            <a:r>
              <a:rPr lang="en-US" dirty="0" err="1" smtClean="0"/>
              <a:t>Giulietti</a:t>
            </a:r>
            <a:r>
              <a:rPr lang="en-US" dirty="0" smtClean="0"/>
              <a:t> 								- Pisa University</a:t>
            </a:r>
            <a:endParaRPr lang="en-US" dirty="0"/>
          </a:p>
          <a:p>
            <a:endParaRPr lang="en-US" dirty="0"/>
          </a:p>
          <a:p>
            <a:r>
              <a:rPr lang="en-US" dirty="0"/>
              <a:t>Francesco </a:t>
            </a:r>
            <a:r>
              <a:rPr lang="en-US" dirty="0" err="1" smtClean="0"/>
              <a:t>Giammanco</a:t>
            </a:r>
            <a:r>
              <a:rPr lang="en-US" dirty="0" smtClean="0"/>
              <a:t> </a:t>
            </a:r>
            <a:r>
              <a:rPr lang="en-US" dirty="0"/>
              <a:t>, </a:t>
            </a:r>
            <a:r>
              <a:rPr lang="en-US" dirty="0" smtClean="0"/>
              <a:t>Paolo </a:t>
            </a:r>
            <a:r>
              <a:rPr lang="en-US" dirty="0" err="1" smtClean="0"/>
              <a:t>Marsili</a:t>
            </a:r>
            <a:r>
              <a:rPr lang="en-US" dirty="0"/>
              <a:t>	</a:t>
            </a:r>
            <a:r>
              <a:rPr lang="en-US" dirty="0" smtClean="0"/>
              <a:t>			- </a:t>
            </a:r>
            <a:r>
              <a:rPr lang="en-US" dirty="0" err="1" smtClean="0"/>
              <a:t>PlasmaTech</a:t>
            </a:r>
            <a:r>
              <a:rPr lang="en-US" dirty="0" smtClean="0"/>
              <a:t> Spin-off of Pisa University</a:t>
            </a:r>
          </a:p>
          <a:p>
            <a:endParaRPr lang="en-US" dirty="0"/>
          </a:p>
          <a:p>
            <a:r>
              <a:rPr lang="en-US" dirty="0"/>
              <a:t>Giuseppe </a:t>
            </a:r>
            <a:r>
              <a:rPr lang="en-US" dirty="0" err="1" smtClean="0"/>
              <a:t>Maffia</a:t>
            </a:r>
            <a:r>
              <a:rPr lang="en-US" dirty="0" smtClean="0"/>
              <a:t>, </a:t>
            </a:r>
            <a:r>
              <a:rPr lang="en-US" dirty="0" err="1"/>
              <a:t>Brunello</a:t>
            </a:r>
            <a:r>
              <a:rPr lang="en-US" dirty="0"/>
              <a:t> </a:t>
            </a:r>
            <a:r>
              <a:rPr lang="en-US" dirty="0" err="1" smtClean="0"/>
              <a:t>Tirozzi</a:t>
            </a:r>
            <a:r>
              <a:rPr lang="en-US" dirty="0" smtClean="0"/>
              <a:t>					- CREATE Consortium &amp; ENEA</a:t>
            </a:r>
          </a:p>
        </p:txBody>
      </p:sp>
      <p:pic>
        <p:nvPicPr>
          <p:cNvPr id="3" name="Picture 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5839" y="12095"/>
            <a:ext cx="1288161" cy="709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ICPP_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468" y="6226794"/>
            <a:ext cx="976243" cy="61083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24264" y="6266535"/>
            <a:ext cx="36471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b="1" dirty="0"/>
              <a:t>19th International Congress on Plasma Physics</a:t>
            </a:r>
          </a:p>
          <a:p>
            <a:pPr algn="r"/>
            <a:r>
              <a:rPr lang="en-US" sz="1400" i="1" dirty="0" smtClean="0"/>
              <a:t>Vancouver,  June 4</a:t>
            </a:r>
            <a:r>
              <a:rPr lang="en-US" sz="1400" i="1" baseline="30000" dirty="0" smtClean="0"/>
              <a:t>th</a:t>
            </a:r>
            <a:r>
              <a:rPr lang="en-US" sz="1400" i="1" dirty="0" smtClean="0"/>
              <a:t>-8</a:t>
            </a:r>
            <a:r>
              <a:rPr lang="en-US" sz="1400" i="1" baseline="30000" dirty="0" smtClean="0"/>
              <a:t>th</a:t>
            </a:r>
            <a:r>
              <a:rPr lang="en-US" sz="1400" i="1" dirty="0" smtClean="0"/>
              <a:t> 2018</a:t>
            </a:r>
            <a:endParaRPr lang="en-US" sz="1400" i="1" dirty="0"/>
          </a:p>
        </p:txBody>
      </p:sp>
    </p:spTree>
    <p:extLst>
      <p:ext uri="{BB962C8B-B14F-4D97-AF65-F5344CB8AC3E}">
        <p14:creationId xmlns:p14="http://schemas.microsoft.com/office/powerpoint/2010/main" val="168666573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00" y="24191"/>
            <a:ext cx="1030533" cy="1044034"/>
          </a:xfrm>
          <a:prstGeom prst="rect">
            <a:avLst/>
          </a:prstGeom>
        </p:spPr>
      </p:pic>
      <p:pic>
        <p:nvPicPr>
          <p:cNvPr id="5" name="Picture 4" descr="Pen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5314" y="12096"/>
            <a:ext cx="906588" cy="108016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6502" y="12094"/>
            <a:ext cx="835228" cy="1044034"/>
          </a:xfrm>
          <a:prstGeom prst="rect">
            <a:avLst/>
          </a:prstGeom>
        </p:spPr>
      </p:pic>
      <p:pic>
        <p:nvPicPr>
          <p:cNvPr id="7" name="Picture 6" descr="SandroRegge1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3FA9C2"/>
              </a:clrFrom>
              <a:clrTo>
                <a:srgbClr val="3FA9C2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50490" y="12931"/>
            <a:ext cx="1480903" cy="1518554"/>
          </a:xfrm>
          <a:prstGeom prst="rect">
            <a:avLst/>
          </a:prstGeom>
        </p:spPr>
      </p:pic>
      <p:pic>
        <p:nvPicPr>
          <p:cNvPr id="8" name="Picture 7" descr="Paolo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71730" y="12093"/>
            <a:ext cx="1006702" cy="1371335"/>
          </a:xfrm>
          <a:prstGeom prst="rect">
            <a:avLst/>
          </a:prstGeom>
        </p:spPr>
      </p:pic>
      <p:pic>
        <p:nvPicPr>
          <p:cNvPr id="9" name="Picture 8" descr="Livio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09404" y="12094"/>
            <a:ext cx="1205867" cy="1205867"/>
          </a:xfrm>
          <a:prstGeom prst="rect">
            <a:avLst/>
          </a:prstGeom>
        </p:spPr>
      </p:pic>
      <p:pic>
        <p:nvPicPr>
          <p:cNvPr id="10" name="Picture 9" descr="Stamos2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63649" y="1304132"/>
            <a:ext cx="1049342" cy="1470395"/>
          </a:xfrm>
          <a:prstGeom prst="rect">
            <a:avLst/>
          </a:prstGeom>
        </p:spPr>
      </p:pic>
      <p:pic>
        <p:nvPicPr>
          <p:cNvPr id="11" name="Picture 10" descr="A_Cucchiaro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10948" y="1357243"/>
            <a:ext cx="1064556" cy="106455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66051" y="2221547"/>
            <a:ext cx="1688099" cy="1117474"/>
          </a:xfrm>
          <a:prstGeom prst="rect">
            <a:avLst/>
          </a:prstGeom>
        </p:spPr>
      </p:pic>
      <p:pic>
        <p:nvPicPr>
          <p:cNvPr id="14" name="Picture 13" descr="Fabio1.jp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620137" y="4513485"/>
            <a:ext cx="882096" cy="1074116"/>
          </a:xfrm>
          <a:prstGeom prst="rect">
            <a:avLst/>
          </a:prstGeom>
        </p:spPr>
      </p:pic>
      <p:pic>
        <p:nvPicPr>
          <p:cNvPr id="18" name="Picture 17" descr="Leonardo.jp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809283" y="12096"/>
            <a:ext cx="1073320" cy="1205867"/>
          </a:xfrm>
          <a:prstGeom prst="rect">
            <a:avLst/>
          </a:prstGeom>
        </p:spPr>
      </p:pic>
      <p:pic>
        <p:nvPicPr>
          <p:cNvPr id="19" name="Picture 18" descr="Farengo.jp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644" y="3435943"/>
            <a:ext cx="1466051" cy="2022780"/>
          </a:xfrm>
          <a:prstGeom prst="rect">
            <a:avLst/>
          </a:prstGeom>
        </p:spPr>
      </p:pic>
      <p:pic>
        <p:nvPicPr>
          <p:cNvPr id="20" name="Picture 19" descr="CoilsB.jp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466051" y="3122395"/>
            <a:ext cx="1445308" cy="1083981"/>
          </a:xfrm>
          <a:prstGeom prst="rect">
            <a:avLst/>
          </a:prstGeom>
          <a:ln w="25400">
            <a:noFill/>
          </a:ln>
        </p:spPr>
      </p:pic>
      <p:pic>
        <p:nvPicPr>
          <p:cNvPr id="21" name="Picture 20" descr="BobineB_ASG.jp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908436" y="1185928"/>
            <a:ext cx="1948334" cy="1261554"/>
          </a:xfrm>
          <a:prstGeom prst="rect">
            <a:avLst/>
          </a:prstGeom>
          <a:ln w="25400">
            <a:noFill/>
          </a:ln>
        </p:spPr>
      </p:pic>
      <p:pic>
        <p:nvPicPr>
          <p:cNvPr id="23" name="Picture 22" descr="Lampasi.jp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543539" y="2368688"/>
            <a:ext cx="983908" cy="983908"/>
          </a:xfrm>
          <a:prstGeom prst="rect">
            <a:avLst/>
          </a:prstGeom>
        </p:spPr>
      </p:pic>
      <p:pic>
        <p:nvPicPr>
          <p:cNvPr id="24" name="Picture 23" descr="Giuseppe1.jp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766081" y="2368688"/>
            <a:ext cx="787655" cy="985721"/>
          </a:xfrm>
          <a:prstGeom prst="rect">
            <a:avLst/>
          </a:prstGeom>
        </p:spPr>
      </p:pic>
      <p:pic>
        <p:nvPicPr>
          <p:cNvPr id="25" name="Picture 24" descr="Anodo2-calato.jp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477647" y="3347766"/>
            <a:ext cx="1462234" cy="1661815"/>
          </a:xfrm>
          <a:prstGeom prst="rect">
            <a:avLst/>
          </a:prstGeom>
        </p:spPr>
      </p:pic>
      <p:pic>
        <p:nvPicPr>
          <p:cNvPr id="26" name="Picture 25" descr="Proto_Sandro.jp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644" y="1044033"/>
            <a:ext cx="1950258" cy="1177514"/>
          </a:xfrm>
          <a:prstGeom prst="rect">
            <a:avLst/>
          </a:prstGeom>
        </p:spPr>
      </p:pic>
      <p:pic>
        <p:nvPicPr>
          <p:cNvPr id="28" name="Picture 27" descr="Sandro1.jp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644" y="2106112"/>
            <a:ext cx="1547481" cy="1478127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633106" y="3339021"/>
            <a:ext cx="889105" cy="1297889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7755228" y="3701115"/>
            <a:ext cx="128329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000" b="1" i="1" dirty="0" smtClean="0">
                <a:latin typeface="Comic Sans MS"/>
                <a:cs typeface="Comic Sans MS"/>
              </a:rPr>
              <a:t>+ Other</a:t>
            </a:r>
          </a:p>
          <a:p>
            <a:pPr algn="r"/>
            <a:r>
              <a:rPr lang="en-US" sz="2000" b="1" i="1" dirty="0" smtClean="0">
                <a:latin typeface="Comic Sans MS"/>
                <a:cs typeface="Comic Sans MS"/>
              </a:rPr>
              <a:t>authors</a:t>
            </a:r>
            <a:endParaRPr lang="en-US" sz="2000" b="1" i="1" dirty="0">
              <a:latin typeface="Comic Sans MS"/>
              <a:cs typeface="Comic Sans MS"/>
            </a:endParaRPr>
          </a:p>
        </p:txBody>
      </p:sp>
      <p:pic>
        <p:nvPicPr>
          <p:cNvPr id="38" name="Picture 37" descr="Vincenzo1.tiff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849032" y="2414012"/>
            <a:ext cx="1190288" cy="2681467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936502" y="1044033"/>
            <a:ext cx="1109232" cy="140344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514142" y="2423616"/>
            <a:ext cx="1032951" cy="103295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29914" y="5366011"/>
            <a:ext cx="725974" cy="129811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478665" y="4505623"/>
            <a:ext cx="728668" cy="85945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6919651" y="3444472"/>
            <a:ext cx="739429" cy="1081958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6994938" y="12095"/>
            <a:ext cx="2144054" cy="1207037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2605060" y="5356844"/>
            <a:ext cx="1229972" cy="1174552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3811561" y="5371443"/>
            <a:ext cx="1147526" cy="1045674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3778432" y="2762432"/>
            <a:ext cx="999744" cy="1322832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744204" y="5348565"/>
            <a:ext cx="872951" cy="1301448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473591" y="4183118"/>
            <a:ext cx="1050036" cy="1188325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4598" y="5312096"/>
            <a:ext cx="1029914" cy="1364126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7648037" y="1197068"/>
            <a:ext cx="1250414" cy="1250414"/>
          </a:xfrm>
          <a:prstGeom prst="rect">
            <a:avLst/>
          </a:prstGeom>
        </p:spPr>
      </p:pic>
      <p:pic>
        <p:nvPicPr>
          <p:cNvPr id="49" name="Picture 48" descr="Fançois.png"/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6842999" y="1194942"/>
            <a:ext cx="816081" cy="1240445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7547093" y="2428851"/>
            <a:ext cx="815765" cy="1091870"/>
          </a:xfrm>
          <a:prstGeom prst="rect">
            <a:avLst/>
          </a:prstGeom>
        </p:spPr>
      </p:pic>
      <p:pic>
        <p:nvPicPr>
          <p:cNvPr id="50" name="Picture 49" descr="Federica1.jpg"/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2511531" y="4103579"/>
            <a:ext cx="932251" cy="126786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4941566" y="5378106"/>
            <a:ext cx="768868" cy="103901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3599097" y="3854174"/>
            <a:ext cx="1034009" cy="1520601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5477647" y="4636910"/>
            <a:ext cx="1013621" cy="895385"/>
          </a:xfrm>
          <a:prstGeom prst="rect">
            <a:avLst/>
          </a:prstGeom>
        </p:spPr>
      </p:pic>
      <p:pic>
        <p:nvPicPr>
          <p:cNvPr id="46" name="Picture 45" descr="ICPP_logo.png"/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6464" y="5781743"/>
            <a:ext cx="976243" cy="610834"/>
          </a:xfrm>
          <a:prstGeom prst="rect">
            <a:avLst/>
          </a:prstGeom>
        </p:spPr>
      </p:pic>
      <p:sp>
        <p:nvSpPr>
          <p:cNvPr id="47" name="TextBox 46"/>
          <p:cNvSpPr txBox="1"/>
          <p:nvPr/>
        </p:nvSpPr>
        <p:spPr>
          <a:xfrm>
            <a:off x="5478043" y="6331656"/>
            <a:ext cx="36471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b="1" dirty="0"/>
              <a:t>19th International Congress on Plasma Physics</a:t>
            </a:r>
          </a:p>
          <a:p>
            <a:pPr algn="r"/>
            <a:r>
              <a:rPr lang="en-US" sz="1400" i="1" dirty="0" smtClean="0"/>
              <a:t>Vancouver,  June 4</a:t>
            </a:r>
            <a:r>
              <a:rPr lang="en-US" sz="1400" i="1" baseline="30000" dirty="0" smtClean="0"/>
              <a:t>th</a:t>
            </a:r>
            <a:r>
              <a:rPr lang="en-US" sz="1400" i="1" dirty="0" smtClean="0"/>
              <a:t>-8</a:t>
            </a:r>
            <a:r>
              <a:rPr lang="en-US" sz="1400" i="1" baseline="30000" dirty="0" smtClean="0"/>
              <a:t>th</a:t>
            </a:r>
            <a:r>
              <a:rPr lang="en-US" sz="1400" i="1" dirty="0" smtClean="0"/>
              <a:t> 2018</a:t>
            </a:r>
            <a:endParaRPr lang="en-US" sz="1400" i="1" dirty="0"/>
          </a:p>
        </p:txBody>
      </p:sp>
    </p:spTree>
    <p:extLst>
      <p:ext uri="{BB962C8B-B14F-4D97-AF65-F5344CB8AC3E}">
        <p14:creationId xmlns:p14="http://schemas.microsoft.com/office/powerpoint/2010/main" val="10627157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105659" y="5471269"/>
            <a:ext cx="440378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 smtClean="0">
                <a:solidFill>
                  <a:srgbClr val="008000"/>
                </a:solidFill>
              </a:rPr>
              <a:t>Cylindrical </a:t>
            </a:r>
            <a:r>
              <a:rPr lang="en-US" sz="2200" b="1" dirty="0">
                <a:solidFill>
                  <a:srgbClr val="008000"/>
                </a:solidFill>
              </a:rPr>
              <a:t>vacuum </a:t>
            </a:r>
            <a:r>
              <a:rPr lang="en-US" sz="2200" b="1" dirty="0" smtClean="0">
                <a:solidFill>
                  <a:srgbClr val="008000"/>
                </a:solidFill>
              </a:rPr>
              <a:t>vessel geometry</a:t>
            </a:r>
          </a:p>
          <a:p>
            <a:r>
              <a:rPr lang="en-US" sz="2200" b="1" dirty="0" smtClean="0">
                <a:solidFill>
                  <a:srgbClr val="008000"/>
                </a:solidFill>
              </a:rPr>
              <a:t>has obvious advantages!</a:t>
            </a:r>
          </a:p>
        </p:txBody>
      </p:sp>
      <p:sp>
        <p:nvSpPr>
          <p:cNvPr id="9" name="Rectangle 8"/>
          <p:cNvSpPr/>
          <p:nvPr/>
        </p:nvSpPr>
        <p:spPr>
          <a:xfrm>
            <a:off x="3629637" y="6352541"/>
            <a:ext cx="434210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b="1" dirty="0" smtClean="0">
                <a:solidFill>
                  <a:srgbClr val="008000"/>
                </a:solidFill>
                <a:latin typeface="Wingdings"/>
                <a:ea typeface="Wingdings"/>
                <a:cs typeface="Wingdings"/>
                <a:sym typeface="Wingdings"/>
              </a:rPr>
              <a:t></a:t>
            </a:r>
            <a:r>
              <a:rPr lang="en-US" sz="2200" b="1" dirty="0" smtClean="0">
                <a:solidFill>
                  <a:srgbClr val="008000"/>
                </a:solidFill>
                <a:ea typeface="华文细黑"/>
                <a:cs typeface="华文细黑"/>
              </a:rPr>
              <a:t> 	</a:t>
            </a:r>
            <a:r>
              <a:rPr lang="en-US" sz="2200" b="1" dirty="0" smtClean="0">
                <a:solidFill>
                  <a:srgbClr val="008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easy to access &amp; and to repair…</a:t>
            </a:r>
            <a:endParaRPr lang="en-US" sz="2200" dirty="0" smtClean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1" name="Content Placeholder 2"/>
          <p:cNvSpPr>
            <a:spLocks noGrp="1"/>
          </p:cNvSpPr>
          <p:nvPr>
            <p:ph sz="half" idx="1"/>
          </p:nvPr>
        </p:nvSpPr>
        <p:spPr>
          <a:xfrm>
            <a:off x="3966629" y="1319036"/>
            <a:ext cx="5080155" cy="4125383"/>
          </a:xfrm>
          <a:ln>
            <a:noFill/>
          </a:ln>
        </p:spPr>
        <p:txBody>
          <a:bodyPr>
            <a:noAutofit/>
          </a:bodyPr>
          <a:lstStyle/>
          <a:p>
            <a:pPr algn="just"/>
            <a:r>
              <a:rPr lang="en-US" sz="2200" b="1" dirty="0" smtClean="0">
                <a:cs typeface="Calibri"/>
              </a:rPr>
              <a:t>“Conventional </a:t>
            </a:r>
            <a:r>
              <a:rPr lang="en-US" sz="2200" b="1" dirty="0" err="1" smtClean="0">
                <a:cs typeface="Calibri"/>
              </a:rPr>
              <a:t>Tokamak</a:t>
            </a:r>
            <a:r>
              <a:rPr lang="en-US" sz="2200" b="1" dirty="0" smtClean="0">
                <a:cs typeface="Calibri"/>
              </a:rPr>
              <a:t>”: </a:t>
            </a:r>
            <a:r>
              <a:rPr lang="en-US" sz="2200" b="1" dirty="0" smtClean="0">
                <a:solidFill>
                  <a:srgbClr val="EE2E96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magnetic surfaces of </a:t>
            </a:r>
            <a:r>
              <a:rPr lang="en-US" sz="2200" b="1" dirty="0" err="1" smtClean="0">
                <a:solidFill>
                  <a:srgbClr val="EE2E96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toroidal</a:t>
            </a:r>
            <a:r>
              <a:rPr lang="en-US" sz="2200" b="1" dirty="0" smtClean="0">
                <a:solidFill>
                  <a:srgbClr val="EE2E96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 plasma </a:t>
            </a:r>
            <a:r>
              <a:rPr lang="en-US" sz="2200" b="1" dirty="0" smtClean="0">
                <a:solidFill>
                  <a:srgbClr val="000000"/>
                </a:solidFill>
                <a:cs typeface="Calibri"/>
              </a:rPr>
              <a:t>surround a </a:t>
            </a:r>
            <a:r>
              <a:rPr lang="en-US" sz="22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“Metal </a:t>
            </a:r>
            <a:r>
              <a:rPr lang="en-US" sz="2200" b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Centerpost</a:t>
            </a:r>
            <a:r>
              <a:rPr lang="en-US" sz="22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”</a:t>
            </a:r>
            <a:endParaRPr lang="en-US" sz="2200" b="1" dirty="0">
              <a:solidFill>
                <a:srgbClr val="F66600"/>
              </a:solidFill>
              <a:effectLst>
                <a:outerShdw blurRad="50800" dist="38100" dir="3360000">
                  <a:srgbClr val="000000">
                    <a:alpha val="43000"/>
                  </a:srgbClr>
                </a:outerShdw>
              </a:effectLst>
              <a:cs typeface="Calibri"/>
            </a:endParaRPr>
          </a:p>
          <a:p>
            <a:pPr marL="0" indent="0" algn="just">
              <a:buNone/>
            </a:pPr>
            <a:r>
              <a:rPr lang="en-US" sz="2200" b="1" i="1" dirty="0" err="1" smtClean="0">
                <a:solidFill>
                  <a:srgbClr val="535353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Toroidal</a:t>
            </a:r>
            <a:r>
              <a:rPr lang="en-US" sz="2200" b="1" i="1" dirty="0" smtClean="0">
                <a:solidFill>
                  <a:srgbClr val="535353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 </a:t>
            </a:r>
            <a:r>
              <a:rPr lang="en-US" sz="2200" b="1" i="1" dirty="0">
                <a:solidFill>
                  <a:srgbClr val="535353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geometry </a:t>
            </a:r>
            <a:r>
              <a:rPr lang="en-US" sz="2200" b="1" i="1" dirty="0" smtClean="0">
                <a:solidFill>
                  <a:srgbClr val="535353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of Vacuum vessel</a:t>
            </a:r>
            <a:endParaRPr lang="en-US" sz="800" b="1" dirty="0" smtClean="0">
              <a:solidFill>
                <a:schemeClr val="accent6">
                  <a:lumMod val="75000"/>
                </a:schemeClr>
              </a:solidFill>
              <a:cs typeface="Calibri"/>
            </a:endParaRPr>
          </a:p>
          <a:p>
            <a:pPr algn="just">
              <a:buNone/>
            </a:pPr>
            <a:endParaRPr lang="en-US" sz="1800" b="1" dirty="0">
              <a:solidFill>
                <a:schemeClr val="accent6">
                  <a:lumMod val="75000"/>
                </a:schemeClr>
              </a:solidFill>
              <a:cs typeface="Calibri"/>
            </a:endParaRPr>
          </a:p>
          <a:p>
            <a:pPr algn="just"/>
            <a:r>
              <a:rPr lang="en-US" sz="24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PROTO-SPHERA</a:t>
            </a:r>
            <a:r>
              <a:rPr lang="en-US" sz="2200" b="1" dirty="0" smtClean="0">
                <a:solidFill>
                  <a:srgbClr val="000000"/>
                </a:solidFill>
                <a:cs typeface="Calibri"/>
              </a:rPr>
              <a:t>: </a:t>
            </a:r>
            <a:r>
              <a:rPr lang="en-US" sz="2200" b="1" dirty="0" smtClean="0">
                <a:solidFill>
                  <a:srgbClr val="EE2E96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magnetic surfaces of </a:t>
            </a:r>
            <a:r>
              <a:rPr lang="en-US" sz="2200" b="1" dirty="0" err="1" smtClean="0">
                <a:solidFill>
                  <a:srgbClr val="EE2E96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toroidal</a:t>
            </a:r>
            <a:r>
              <a:rPr lang="en-US" sz="2200" b="1" dirty="0" smtClean="0">
                <a:solidFill>
                  <a:srgbClr val="EE2E96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 plasma </a:t>
            </a:r>
            <a:r>
              <a:rPr lang="en-US" sz="2200" b="1" dirty="0" smtClean="0">
                <a:solidFill>
                  <a:srgbClr val="000000"/>
                </a:solidFill>
                <a:cs typeface="Calibri"/>
              </a:rPr>
              <a:t>surround a </a:t>
            </a:r>
            <a:r>
              <a:rPr lang="en-US" sz="2200" b="1" dirty="0" smtClean="0">
                <a:solidFill>
                  <a:srgbClr val="7A3469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“Plasma </a:t>
            </a:r>
            <a:r>
              <a:rPr lang="en-US" sz="2200" b="1" dirty="0" err="1" smtClean="0">
                <a:solidFill>
                  <a:srgbClr val="7A3469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Centerpost</a:t>
            </a:r>
            <a:r>
              <a:rPr lang="en-US" sz="2200" b="1" dirty="0" smtClean="0">
                <a:solidFill>
                  <a:srgbClr val="7A3469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”</a:t>
            </a:r>
            <a:r>
              <a:rPr lang="en-US" sz="2200" b="1" dirty="0"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; </a:t>
            </a:r>
            <a:r>
              <a:rPr lang="en-US" sz="2200" b="1" dirty="0" smtClean="0"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slim </a:t>
            </a:r>
            <a:r>
              <a:rPr lang="en-US" sz="2200" b="1" dirty="0" smtClean="0">
                <a:solidFill>
                  <a:srgbClr val="F66600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metal external </a:t>
            </a:r>
            <a:r>
              <a:rPr lang="en-US" sz="2200" b="1" dirty="0">
                <a:solidFill>
                  <a:srgbClr val="F66600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legs  </a:t>
            </a:r>
            <a:r>
              <a:rPr lang="en-US" sz="2200" b="1" dirty="0" smtClean="0">
                <a:solidFill>
                  <a:srgbClr val="F66600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return the current</a:t>
            </a:r>
          </a:p>
          <a:p>
            <a:pPr marL="0" indent="0" algn="just">
              <a:buNone/>
            </a:pPr>
            <a:r>
              <a:rPr lang="en-US" sz="2200" b="1" i="1" dirty="0" smtClean="0">
                <a:solidFill>
                  <a:srgbClr val="535353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Cylindrical </a:t>
            </a:r>
            <a:r>
              <a:rPr lang="en-US" sz="2200" b="1" i="1" dirty="0">
                <a:solidFill>
                  <a:srgbClr val="535353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geometry of Vacuum vessel</a:t>
            </a:r>
            <a:endParaRPr lang="en-US" sz="2200" b="1" dirty="0">
              <a:solidFill>
                <a:schemeClr val="accent6">
                  <a:lumMod val="75000"/>
                </a:schemeClr>
              </a:solidFill>
              <a:cs typeface="Calibri"/>
            </a:endParaRPr>
          </a:p>
          <a:p>
            <a:pPr marL="0" indent="0" algn="just">
              <a:buNone/>
            </a:pPr>
            <a:r>
              <a:rPr lang="en-US" sz="2200" b="1" i="1" u="sng" dirty="0" smtClean="0">
                <a:solidFill>
                  <a:srgbClr val="DA2BB1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…but electrodes required inside vessel </a:t>
            </a:r>
            <a:endParaRPr lang="en-US" sz="2200" b="1" i="1" u="sng" dirty="0">
              <a:solidFill>
                <a:srgbClr val="DA2BB1"/>
              </a:solidFill>
              <a:effectLst>
                <a:outerShdw blurRad="50800" dist="38100" dir="3360000">
                  <a:srgbClr val="000000">
                    <a:alpha val="43000"/>
                  </a:srgbClr>
                </a:outerShdw>
              </a:effectLst>
              <a:cs typeface="Calibri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0" y="10943"/>
            <a:ext cx="44945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Main idea of PROTO-SPHERA</a:t>
            </a:r>
            <a:endParaRPr lang="en-US" sz="2800" b="1" dirty="0">
              <a:solidFill>
                <a:srgbClr val="FF0000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9495" y="5343049"/>
            <a:ext cx="2050086" cy="1508204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127" y="525377"/>
            <a:ext cx="3585923" cy="2320303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684" y="3173500"/>
            <a:ext cx="3327953" cy="1975800"/>
          </a:xfrm>
          <a:prstGeom prst="rect">
            <a:avLst/>
          </a:prstGeom>
        </p:spPr>
      </p:pic>
      <p:cxnSp>
        <p:nvCxnSpPr>
          <p:cNvPr id="32" name="Straight Arrow Connector 31"/>
          <p:cNvCxnSpPr/>
          <p:nvPr/>
        </p:nvCxnSpPr>
        <p:spPr>
          <a:xfrm rot="10800000">
            <a:off x="2739350" y="828161"/>
            <a:ext cx="558800" cy="1588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rot="10800000">
            <a:off x="1093197" y="2728593"/>
            <a:ext cx="558800" cy="1588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rot="5400000" flipH="1" flipV="1">
            <a:off x="3382758" y="1770055"/>
            <a:ext cx="635000" cy="1588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rot="5400000" flipH="1" flipV="1">
            <a:off x="-51888" y="1781004"/>
            <a:ext cx="635000" cy="1588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V="1">
            <a:off x="643800" y="829750"/>
            <a:ext cx="582869" cy="1588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flipV="1">
            <a:off x="2376857" y="2730181"/>
            <a:ext cx="582869" cy="1588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rot="5400000">
            <a:off x="1672919" y="1765375"/>
            <a:ext cx="635000" cy="109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rot="5400000">
            <a:off x="1651913" y="4359837"/>
            <a:ext cx="635000" cy="109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rot="10800000">
            <a:off x="1075323" y="5179810"/>
            <a:ext cx="558800" cy="1588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flipV="1">
            <a:off x="2403405" y="5181399"/>
            <a:ext cx="582869" cy="1588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rot="5400000" flipH="1" flipV="1">
            <a:off x="3367093" y="4323634"/>
            <a:ext cx="635000" cy="1588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 rot="5400000" flipH="1" flipV="1">
            <a:off x="-16610" y="4295709"/>
            <a:ext cx="635000" cy="1588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 rot="10800000">
            <a:off x="2675258" y="3414782"/>
            <a:ext cx="558800" cy="1588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844208" y="2773852"/>
            <a:ext cx="23296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EB6526"/>
                </a:solidFill>
              </a:rPr>
              <a:t>Electric current flow</a:t>
            </a:r>
            <a:endParaRPr lang="en-US" sz="2000" b="1" dirty="0">
              <a:solidFill>
                <a:srgbClr val="EB6526"/>
              </a:solidFill>
            </a:endParaRPr>
          </a:p>
        </p:txBody>
      </p:sp>
      <p:cxnSp>
        <p:nvCxnSpPr>
          <p:cNvPr id="46" name="Straight Arrow Connector 45"/>
          <p:cNvCxnSpPr/>
          <p:nvPr/>
        </p:nvCxnSpPr>
        <p:spPr>
          <a:xfrm flipV="1">
            <a:off x="636003" y="3401108"/>
            <a:ext cx="582869" cy="1588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4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0466" y="24962"/>
            <a:ext cx="1480405" cy="957908"/>
          </a:xfrm>
          <a:prstGeom prst="rect">
            <a:avLst/>
          </a:prstGeom>
        </p:spPr>
      </p:pic>
      <p:cxnSp>
        <p:nvCxnSpPr>
          <p:cNvPr id="25" name="Straight Connector 24"/>
          <p:cNvCxnSpPr/>
          <p:nvPr/>
        </p:nvCxnSpPr>
        <p:spPr>
          <a:xfrm>
            <a:off x="7859914" y="223741"/>
            <a:ext cx="1046776" cy="59445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V="1">
            <a:off x="7868231" y="223743"/>
            <a:ext cx="1038459" cy="59445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5983404" y="234784"/>
            <a:ext cx="174919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D93309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No</a:t>
            </a:r>
            <a:r>
              <a:rPr lang="en-US" sz="1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 Metal </a:t>
            </a:r>
            <a:r>
              <a:rPr lang="en-US" sz="1400" b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Centerpost</a:t>
            </a:r>
            <a:endParaRPr lang="en-US" sz="1400" b="1" dirty="0" smtClean="0">
              <a:solidFill>
                <a:schemeClr val="accent6">
                  <a:lumMod val="75000"/>
                </a:schemeClr>
              </a:solidFill>
              <a:effectLst>
                <a:outerShdw blurRad="50800" dist="38100" dir="3360000">
                  <a:srgbClr val="000000">
                    <a:alpha val="43000"/>
                  </a:srgbClr>
                </a:outerShdw>
              </a:effectLst>
              <a:cs typeface="Calibri"/>
            </a:endParaRPr>
          </a:p>
          <a:p>
            <a:pPr algn="ctr"/>
            <a:r>
              <a:rPr lang="en-US" sz="1400" b="1" dirty="0">
                <a:solidFill>
                  <a:srgbClr val="D93309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No</a:t>
            </a:r>
            <a:r>
              <a:rPr lang="en-US" sz="1400" b="1" dirty="0"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 </a:t>
            </a:r>
            <a:r>
              <a:rPr lang="en-US" sz="1400" b="1" dirty="0" err="1" smtClean="0">
                <a:solidFill>
                  <a:srgbClr val="535353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Toroidal</a:t>
            </a:r>
            <a:r>
              <a:rPr lang="en-US" sz="1400" b="1" dirty="0" smtClean="0">
                <a:solidFill>
                  <a:srgbClr val="535353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 Vessel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1213022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/>
          <p:cNvSpPr txBox="1"/>
          <p:nvPr/>
        </p:nvSpPr>
        <p:spPr>
          <a:xfrm>
            <a:off x="39914" y="447153"/>
            <a:ext cx="91089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408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In </a:t>
            </a:r>
            <a:r>
              <a:rPr lang="en-US" sz="2000" b="1" dirty="0">
                <a:solidFill>
                  <a:srgbClr val="00408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2002</a:t>
            </a:r>
            <a:r>
              <a:rPr lang="en-US" sz="2000" dirty="0">
                <a:solidFill>
                  <a:srgbClr val="00408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at </a:t>
            </a:r>
            <a:r>
              <a:rPr lang="en-US" sz="2000" dirty="0" err="1">
                <a:solidFill>
                  <a:srgbClr val="00408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Frascati</a:t>
            </a:r>
            <a:r>
              <a:rPr lang="en-US" sz="2000" dirty="0">
                <a:solidFill>
                  <a:srgbClr val="00408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an </a:t>
            </a:r>
            <a:r>
              <a:rPr lang="en-US" sz="2000" b="1" dirty="0">
                <a:solidFill>
                  <a:srgbClr val="00408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International Workshop </a:t>
            </a:r>
            <a:r>
              <a:rPr lang="en-US" sz="2000" dirty="0" smtClean="0">
                <a:solidFill>
                  <a:srgbClr val="00408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advised </a:t>
            </a:r>
            <a:r>
              <a:rPr lang="en-US" sz="2000" dirty="0">
                <a:solidFill>
                  <a:srgbClr val="00408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to build the </a:t>
            </a:r>
            <a:r>
              <a:rPr lang="en-US" sz="2000" dirty="0" smtClean="0">
                <a:solidFill>
                  <a:srgbClr val="00408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machine in 2 steps:</a:t>
            </a:r>
            <a:endParaRPr lang="en-US" sz="2000" dirty="0">
              <a:solidFill>
                <a:srgbClr val="004080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  <a:p>
            <a:r>
              <a:rPr lang="en-US" sz="2000" b="1" dirty="0">
                <a:solidFill>
                  <a:srgbClr val="9D8686"/>
                </a:solidFill>
              </a:rPr>
              <a:t>• </a:t>
            </a:r>
            <a:r>
              <a:rPr lang="en-US" sz="2000" b="1" dirty="0" smtClean="0">
                <a:solidFill>
                  <a:srgbClr val="9D8686"/>
                </a:solidFill>
              </a:rPr>
              <a:t>Phase-1:	demonstrate Plasma </a:t>
            </a:r>
            <a:r>
              <a:rPr lang="en-US" sz="2000" b="1" dirty="0" err="1">
                <a:solidFill>
                  <a:srgbClr val="9D8686"/>
                </a:solidFill>
              </a:rPr>
              <a:t>Centerpost’s</a:t>
            </a:r>
            <a:r>
              <a:rPr lang="en-US" sz="2000" b="1" dirty="0">
                <a:solidFill>
                  <a:srgbClr val="9D8686"/>
                </a:solidFill>
              </a:rPr>
              <a:t> </a:t>
            </a:r>
            <a:r>
              <a:rPr lang="en-US" sz="2000" b="1" dirty="0" smtClean="0">
                <a:solidFill>
                  <a:srgbClr val="9D8686"/>
                </a:solidFill>
              </a:rPr>
              <a:t>(fear of anode arc anchoring…)</a:t>
            </a:r>
            <a:endParaRPr lang="en-US" sz="2000" b="1" dirty="0">
              <a:solidFill>
                <a:srgbClr val="9D8686"/>
              </a:solidFill>
            </a:endParaRPr>
          </a:p>
          <a:p>
            <a:r>
              <a:rPr lang="en-US" sz="2000" b="1" dirty="0">
                <a:solidFill>
                  <a:srgbClr val="FE5ACB"/>
                </a:solidFill>
              </a:rPr>
              <a:t>• </a:t>
            </a:r>
            <a:r>
              <a:rPr lang="en-US" sz="2000" b="1" dirty="0" smtClean="0">
                <a:solidFill>
                  <a:srgbClr val="FE5ACB"/>
                </a:solidFill>
              </a:rPr>
              <a:t>Phase-2: 	machine completed </a:t>
            </a:r>
            <a:r>
              <a:rPr lang="en-US" sz="2000" b="1" dirty="0">
                <a:solidFill>
                  <a:srgbClr val="FE5ACB"/>
                </a:solidFill>
              </a:rPr>
              <a:t>such as to produce the Spherical </a:t>
            </a:r>
            <a:r>
              <a:rPr lang="en-US" sz="2000" b="1" dirty="0" smtClean="0">
                <a:solidFill>
                  <a:srgbClr val="FE5ACB"/>
                </a:solidFill>
              </a:rPr>
              <a:t>Torus</a:t>
            </a:r>
          </a:p>
        </p:txBody>
      </p:sp>
      <p:pic>
        <p:nvPicPr>
          <p:cNvPr id="121" name="Picture 1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24766" y="1916664"/>
            <a:ext cx="5651641" cy="4461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5" name="Picture 164"/>
          <p:cNvPicPr>
            <a:picLocks noChangeAspect="1"/>
          </p:cNvPicPr>
          <p:nvPr/>
        </p:nvPicPr>
        <p:blipFill>
          <a:blip r:embed="rId3">
            <a:alphaModFix amt="6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8159" y="1943245"/>
            <a:ext cx="2646878" cy="4360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7" name="TextBox 166"/>
          <p:cNvSpPr txBox="1"/>
          <p:nvPr/>
        </p:nvSpPr>
        <p:spPr>
          <a:xfrm rot="21162552">
            <a:off x="582567" y="4927490"/>
            <a:ext cx="8580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46F2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insulator</a:t>
            </a:r>
            <a:endParaRPr lang="en-US" sz="1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46F2FF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68" name="TextBox 167"/>
          <p:cNvSpPr txBox="1"/>
          <p:nvPr/>
        </p:nvSpPr>
        <p:spPr>
          <a:xfrm>
            <a:off x="1550114" y="2587812"/>
            <a:ext cx="8910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46F2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insulator</a:t>
            </a:r>
            <a:endParaRPr lang="en-US" sz="1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46F2FF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71" name="TextBox 170"/>
          <p:cNvSpPr txBox="1"/>
          <p:nvPr/>
        </p:nvSpPr>
        <p:spPr>
          <a:xfrm>
            <a:off x="32242" y="2926382"/>
            <a:ext cx="6532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PF4up</a:t>
            </a:r>
          </a:p>
        </p:txBody>
      </p:sp>
      <p:sp>
        <p:nvSpPr>
          <p:cNvPr id="172" name="TextBox 171"/>
          <p:cNvSpPr txBox="1"/>
          <p:nvPr/>
        </p:nvSpPr>
        <p:spPr>
          <a:xfrm>
            <a:off x="39749" y="3275678"/>
            <a:ext cx="7261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PF3up</a:t>
            </a:r>
          </a:p>
          <a:p>
            <a:r>
              <a:rPr lang="en-US" sz="1400" b="1" dirty="0"/>
              <a:t>PF2up</a:t>
            </a:r>
          </a:p>
        </p:txBody>
      </p:sp>
      <p:sp>
        <p:nvSpPr>
          <p:cNvPr id="173" name="TextBox 172"/>
          <p:cNvSpPr txBox="1"/>
          <p:nvPr/>
        </p:nvSpPr>
        <p:spPr>
          <a:xfrm>
            <a:off x="-3026" y="5090689"/>
            <a:ext cx="774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PF4low</a:t>
            </a:r>
          </a:p>
        </p:txBody>
      </p:sp>
      <p:sp>
        <p:nvSpPr>
          <p:cNvPr id="174" name="TextBox 173"/>
          <p:cNvSpPr txBox="1"/>
          <p:nvPr/>
        </p:nvSpPr>
        <p:spPr>
          <a:xfrm>
            <a:off x="-8686" y="4535513"/>
            <a:ext cx="7622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PF2low</a:t>
            </a:r>
          </a:p>
          <a:p>
            <a:r>
              <a:rPr lang="en-US" sz="1400" b="1" dirty="0"/>
              <a:t>PF3low</a:t>
            </a:r>
          </a:p>
        </p:txBody>
      </p:sp>
      <p:cxnSp>
        <p:nvCxnSpPr>
          <p:cNvPr id="175" name="Straight Arrow Connector 174"/>
          <p:cNvCxnSpPr/>
          <p:nvPr/>
        </p:nvCxnSpPr>
        <p:spPr>
          <a:xfrm flipV="1">
            <a:off x="618003" y="3041066"/>
            <a:ext cx="595324" cy="1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6" name="Straight Arrow Connector 175"/>
          <p:cNvCxnSpPr/>
          <p:nvPr/>
        </p:nvCxnSpPr>
        <p:spPr>
          <a:xfrm>
            <a:off x="617439" y="3155381"/>
            <a:ext cx="493598" cy="0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7" name="Straight Arrow Connector 176"/>
          <p:cNvCxnSpPr/>
          <p:nvPr/>
        </p:nvCxnSpPr>
        <p:spPr>
          <a:xfrm>
            <a:off x="647744" y="5315354"/>
            <a:ext cx="644917" cy="0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8" name="Straight Arrow Connector 177"/>
          <p:cNvCxnSpPr/>
          <p:nvPr/>
        </p:nvCxnSpPr>
        <p:spPr>
          <a:xfrm>
            <a:off x="657196" y="5229866"/>
            <a:ext cx="779830" cy="0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9" name="Straight Arrow Connector 178"/>
          <p:cNvCxnSpPr/>
          <p:nvPr/>
        </p:nvCxnSpPr>
        <p:spPr>
          <a:xfrm>
            <a:off x="685479" y="3481422"/>
            <a:ext cx="527848" cy="0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0" name="Straight Arrow Connector 179"/>
          <p:cNvCxnSpPr/>
          <p:nvPr/>
        </p:nvCxnSpPr>
        <p:spPr>
          <a:xfrm>
            <a:off x="674139" y="3653472"/>
            <a:ext cx="1094830" cy="0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Arrow Connector 180"/>
          <p:cNvCxnSpPr/>
          <p:nvPr/>
        </p:nvCxnSpPr>
        <p:spPr>
          <a:xfrm>
            <a:off x="656210" y="4723807"/>
            <a:ext cx="1146779" cy="0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2" name="Straight Arrow Connector 181"/>
          <p:cNvCxnSpPr/>
          <p:nvPr/>
        </p:nvCxnSpPr>
        <p:spPr>
          <a:xfrm>
            <a:off x="656210" y="4928970"/>
            <a:ext cx="551218" cy="0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4" name="Straight Arrow Connector 183"/>
          <p:cNvCxnSpPr/>
          <p:nvPr/>
        </p:nvCxnSpPr>
        <p:spPr>
          <a:xfrm>
            <a:off x="2776908" y="5054253"/>
            <a:ext cx="994897" cy="0"/>
          </a:xfrm>
          <a:prstGeom prst="straightConnector1">
            <a:avLst/>
          </a:prstGeom>
          <a:ln>
            <a:solidFill>
              <a:srgbClr val="FF51D4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5" name="TextBox 184"/>
          <p:cNvSpPr txBox="1"/>
          <p:nvPr/>
        </p:nvSpPr>
        <p:spPr>
          <a:xfrm>
            <a:off x="2938603" y="4746476"/>
            <a:ext cx="8328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7B3E00"/>
                </a:solidFill>
                <a:effectLst>
                  <a:outerShdw blurRad="50800" dist="38100" dir="2700000">
                    <a:srgbClr val="FF8A15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cathode</a:t>
            </a:r>
            <a:endParaRPr lang="en-US" sz="1400" b="1" dirty="0">
              <a:solidFill>
                <a:srgbClr val="7B3E00"/>
              </a:solidFill>
              <a:effectLst>
                <a:outerShdw blurRad="50800" dist="38100" dir="2700000">
                  <a:srgbClr val="FF8A15">
                    <a:alpha val="43000"/>
                  </a:srgbClr>
                </a:outerShdw>
              </a:effectLst>
              <a:ea typeface="华文楷体"/>
              <a:cs typeface="华文楷体"/>
            </a:endParaRPr>
          </a:p>
        </p:txBody>
      </p:sp>
      <p:sp>
        <p:nvSpPr>
          <p:cNvPr id="186" name="TextBox 185"/>
          <p:cNvSpPr txBox="1"/>
          <p:nvPr/>
        </p:nvSpPr>
        <p:spPr>
          <a:xfrm>
            <a:off x="3023021" y="3166937"/>
            <a:ext cx="8328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 smtClean="0">
                <a:solidFill>
                  <a:srgbClr val="7B3E00"/>
                </a:solidFill>
                <a:effectLst>
                  <a:outerShdw blurRad="50800" dist="38100" dir="2700000">
                    <a:srgbClr val="FF8A15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anode</a:t>
            </a:r>
            <a:endParaRPr lang="en-US" sz="1400" b="1" dirty="0">
              <a:solidFill>
                <a:srgbClr val="7B3E00"/>
              </a:solidFill>
              <a:effectLst>
                <a:outerShdw blurRad="50800" dist="38100" dir="2700000">
                  <a:srgbClr val="FF8A15">
                    <a:alpha val="43000"/>
                  </a:srgbClr>
                </a:outerShdw>
              </a:effectLst>
              <a:ea typeface="华文楷体"/>
              <a:cs typeface="华文楷体"/>
            </a:endParaRPr>
          </a:p>
        </p:txBody>
      </p:sp>
      <p:cxnSp>
        <p:nvCxnSpPr>
          <p:cNvPr id="245" name="Straight Arrow Connector 244"/>
          <p:cNvCxnSpPr/>
          <p:nvPr/>
        </p:nvCxnSpPr>
        <p:spPr>
          <a:xfrm>
            <a:off x="2676473" y="3231931"/>
            <a:ext cx="1095332" cy="0"/>
          </a:xfrm>
          <a:prstGeom prst="straightConnector1">
            <a:avLst/>
          </a:prstGeom>
          <a:ln>
            <a:solidFill>
              <a:srgbClr val="FF51D4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5" name="TextBox 254"/>
          <p:cNvSpPr txBox="1"/>
          <p:nvPr/>
        </p:nvSpPr>
        <p:spPr>
          <a:xfrm>
            <a:off x="447388" y="6203730"/>
            <a:ext cx="30125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565463"/>
                </a:solidFill>
                <a:effectLst>
                  <a:outerShdw blurRad="50800" dist="38100" dir="2700000">
                    <a:srgbClr val="CDAF7E"/>
                  </a:outerShdw>
                </a:effectLst>
                <a:ea typeface="华文楷体"/>
                <a:cs typeface="Hei"/>
              </a:rPr>
              <a:t>Also upper\lower extensions</a:t>
            </a:r>
          </a:p>
          <a:p>
            <a:pPr algn="ctr"/>
            <a:r>
              <a:rPr lang="en-US" b="1" dirty="0" smtClean="0">
                <a:solidFill>
                  <a:srgbClr val="565463"/>
                </a:solidFill>
                <a:effectLst>
                  <a:outerShdw blurRad="50800" dist="38100" dir="2700000">
                    <a:srgbClr val="CDAF7E"/>
                  </a:outerShdw>
                </a:effectLst>
                <a:ea typeface="华文楷体"/>
                <a:cs typeface="Hei"/>
              </a:rPr>
              <a:t>&amp; lids are floating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337208" y="1415200"/>
            <a:ext cx="32264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565463"/>
                </a:solidFill>
                <a:effectLst>
                  <a:outerShdw blurRad="50800" dist="38100" dir="2700000">
                    <a:srgbClr val="CDAF7E"/>
                  </a:outerShdw>
                </a:effectLst>
                <a:ea typeface="华文楷体"/>
                <a:cs typeface="Hei"/>
              </a:rPr>
              <a:t>PF coils casings built as </a:t>
            </a:r>
            <a:r>
              <a:rPr lang="en-US" b="1" dirty="0" smtClean="0">
                <a:solidFill>
                  <a:srgbClr val="565463"/>
                </a:solidFill>
                <a:effectLst>
                  <a:outerShdw blurRad="50800" dist="38100" dir="2700000">
                    <a:srgbClr val="CDAF7E"/>
                  </a:outerShdw>
                </a:effectLst>
                <a:ea typeface="华文楷体"/>
                <a:cs typeface="Hei"/>
              </a:rPr>
              <a:t>floating,</a:t>
            </a:r>
          </a:p>
          <a:p>
            <a:pPr algn="ctr"/>
            <a:r>
              <a:rPr lang="en-US" b="1" dirty="0" smtClean="0">
                <a:solidFill>
                  <a:srgbClr val="565463"/>
                </a:solidFill>
                <a:effectLst>
                  <a:outerShdw blurRad="50800" dist="38100" dir="2700000">
                    <a:srgbClr val="CDAF7E"/>
                  </a:outerShdw>
                </a:effectLst>
                <a:ea typeface="华文楷体"/>
                <a:cs typeface="Hei"/>
              </a:rPr>
              <a:t>charged by the plasma</a:t>
            </a:r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3563610" y="10983"/>
            <a:ext cx="532950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The two Phases of PROTO-SPHERA</a:t>
            </a:r>
            <a:endParaRPr lang="en-US" sz="2800" b="1" dirty="0">
              <a:solidFill>
                <a:srgbClr val="FF0000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31" name="TextBox 7"/>
          <p:cNvSpPr txBox="1">
            <a:spLocks noChangeArrowheads="1"/>
          </p:cNvSpPr>
          <p:nvPr/>
        </p:nvSpPr>
        <p:spPr bwMode="auto">
          <a:xfrm>
            <a:off x="3774617" y="1439365"/>
            <a:ext cx="244581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 dirty="0" smtClean="0">
                <a:solidFill>
                  <a:srgbClr val="9D8686"/>
                </a:solidFill>
                <a:cs typeface="Comic Sans MS"/>
              </a:rPr>
              <a:t>Phase-1</a:t>
            </a:r>
            <a:r>
              <a:rPr lang="en-US" dirty="0">
                <a:solidFill>
                  <a:srgbClr val="660066"/>
                </a:solidFill>
                <a:cs typeface="Comic Sans MS"/>
              </a:rPr>
              <a:t>: </a:t>
            </a:r>
            <a:r>
              <a:rPr lang="en-US" b="1" dirty="0">
                <a:solidFill>
                  <a:srgbClr val="008040"/>
                </a:solidFill>
                <a:cs typeface="Comic Sans MS"/>
              </a:rPr>
              <a:t>8 </a:t>
            </a:r>
            <a:r>
              <a:rPr lang="en-US" b="1" dirty="0" err="1" smtClean="0">
                <a:solidFill>
                  <a:srgbClr val="008040"/>
                </a:solidFill>
                <a:cs typeface="Comic Sans MS"/>
              </a:rPr>
              <a:t>PFcoils</a:t>
            </a:r>
            <a:r>
              <a:rPr lang="en-US" b="1" dirty="0" smtClean="0">
                <a:solidFill>
                  <a:srgbClr val="008040"/>
                </a:solidFill>
                <a:cs typeface="Comic Sans MS"/>
              </a:rPr>
              <a:t> </a:t>
            </a:r>
          </a:p>
          <a:p>
            <a:pPr algn="ctr"/>
            <a:r>
              <a:rPr lang="en-US" b="1" dirty="0" smtClean="0">
                <a:solidFill>
                  <a:srgbClr val="008040"/>
                </a:solidFill>
                <a:cs typeface="Comic Sans MS"/>
              </a:rPr>
              <a:t>‘Group B’</a:t>
            </a:r>
            <a:r>
              <a:rPr lang="en-US" b="1" dirty="0">
                <a:solidFill>
                  <a:srgbClr val="008040"/>
                </a:solidFill>
                <a:cs typeface="Comic Sans MS"/>
              </a:rPr>
              <a:t> </a:t>
            </a:r>
            <a:r>
              <a:rPr lang="en-US" b="1" dirty="0" smtClean="0">
                <a:solidFill>
                  <a:srgbClr val="008040"/>
                </a:solidFill>
                <a:cs typeface="Comic Sans MS"/>
              </a:rPr>
              <a:t>shaping coils</a:t>
            </a:r>
            <a:endParaRPr lang="en-US" b="1" dirty="0">
              <a:solidFill>
                <a:srgbClr val="008040"/>
              </a:solidFill>
              <a:cs typeface="Comic Sans MS"/>
            </a:endParaRPr>
          </a:p>
        </p:txBody>
      </p:sp>
      <p:sp>
        <p:nvSpPr>
          <p:cNvPr id="32" name="TextBox 8"/>
          <p:cNvSpPr txBox="1">
            <a:spLocks noChangeArrowheads="1"/>
          </p:cNvSpPr>
          <p:nvPr/>
        </p:nvSpPr>
        <p:spPr bwMode="auto">
          <a:xfrm>
            <a:off x="6209088" y="1433266"/>
            <a:ext cx="283202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1" dirty="0" smtClean="0">
                <a:solidFill>
                  <a:srgbClr val="EB00D9"/>
                </a:solidFill>
                <a:cs typeface="Comic Sans MS"/>
              </a:rPr>
              <a:t>Phase-2</a:t>
            </a:r>
            <a:r>
              <a:rPr lang="en-US" dirty="0">
                <a:solidFill>
                  <a:srgbClr val="EB00D9"/>
                </a:solidFill>
                <a:cs typeface="Comic Sans MS"/>
              </a:rPr>
              <a:t>: </a:t>
            </a:r>
            <a:r>
              <a:rPr lang="en-US" b="1" dirty="0">
                <a:solidFill>
                  <a:srgbClr val="008040"/>
                </a:solidFill>
                <a:cs typeface="Comic Sans MS"/>
              </a:rPr>
              <a:t>8 PF </a:t>
            </a:r>
            <a:r>
              <a:rPr lang="en-US" b="1" dirty="0" smtClean="0">
                <a:solidFill>
                  <a:srgbClr val="008040"/>
                </a:solidFill>
                <a:cs typeface="Comic Sans MS"/>
              </a:rPr>
              <a:t>coils</a:t>
            </a:r>
            <a:r>
              <a:rPr lang="en-US" b="1" dirty="0">
                <a:solidFill>
                  <a:srgbClr val="008040"/>
                </a:solidFill>
                <a:cs typeface="Comic Sans MS"/>
              </a:rPr>
              <a:t> </a:t>
            </a:r>
            <a:r>
              <a:rPr lang="en-US" b="1" dirty="0" smtClean="0">
                <a:cs typeface="Comic Sans MS"/>
              </a:rPr>
              <a:t>+</a:t>
            </a:r>
            <a:r>
              <a:rPr lang="en-US" b="1" dirty="0" smtClean="0">
                <a:solidFill>
                  <a:srgbClr val="FF0000"/>
                </a:solidFill>
                <a:cs typeface="Comic Sans MS"/>
              </a:rPr>
              <a:t> </a:t>
            </a:r>
            <a:r>
              <a:rPr lang="en-US" b="1" dirty="0">
                <a:solidFill>
                  <a:srgbClr val="FF0000"/>
                </a:solidFill>
                <a:cs typeface="Comic Sans MS"/>
              </a:rPr>
              <a:t>10 PF </a:t>
            </a:r>
            <a:endParaRPr lang="en-US" b="1" dirty="0" smtClean="0">
              <a:solidFill>
                <a:srgbClr val="FF0000"/>
              </a:solidFill>
              <a:cs typeface="Comic Sans MS"/>
            </a:endParaRPr>
          </a:p>
          <a:p>
            <a:r>
              <a:rPr lang="en-US" b="1" dirty="0" smtClean="0">
                <a:solidFill>
                  <a:srgbClr val="FF0000"/>
                </a:solidFill>
                <a:cs typeface="Comic Sans MS"/>
              </a:rPr>
              <a:t>‘Group A’ compressing </a:t>
            </a:r>
            <a:r>
              <a:rPr lang="en-US" b="1" dirty="0">
                <a:solidFill>
                  <a:srgbClr val="FF0000"/>
                </a:solidFill>
                <a:cs typeface="Comic Sans MS"/>
              </a:rPr>
              <a:t>coils</a:t>
            </a:r>
          </a:p>
        </p:txBody>
      </p:sp>
      <p:sp>
        <p:nvSpPr>
          <p:cNvPr id="33" name="Rectangle 32"/>
          <p:cNvSpPr/>
          <p:nvPr/>
        </p:nvSpPr>
        <p:spPr>
          <a:xfrm>
            <a:off x="3851919" y="6213383"/>
            <a:ext cx="26416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/>
            <a:r>
              <a:rPr lang="en-US" b="1" dirty="0" err="1" smtClean="0">
                <a:solidFill>
                  <a:srgbClr val="9D8686"/>
                </a:solidFill>
              </a:rPr>
              <a:t>Centerpost</a:t>
            </a:r>
            <a:r>
              <a:rPr lang="en-US" b="1" dirty="0" smtClean="0">
                <a:solidFill>
                  <a:srgbClr val="9D8686"/>
                </a:solidFill>
              </a:rPr>
              <a:t>	</a:t>
            </a:r>
            <a:r>
              <a:rPr lang="en-US" b="1" dirty="0" err="1" smtClean="0">
                <a:solidFill>
                  <a:srgbClr val="9D8686"/>
                </a:solidFill>
              </a:rPr>
              <a:t>I</a:t>
            </a:r>
            <a:r>
              <a:rPr lang="en-US" b="1" baseline="-25000" dirty="0" err="1" smtClean="0">
                <a:solidFill>
                  <a:srgbClr val="9D8686"/>
                </a:solidFill>
              </a:rPr>
              <a:t>e</a:t>
            </a:r>
            <a:r>
              <a:rPr lang="en-US" b="1" dirty="0" smtClean="0">
                <a:solidFill>
                  <a:srgbClr val="9D8686"/>
                </a:solidFill>
              </a:rPr>
              <a:t>= 10 kA</a:t>
            </a:r>
          </a:p>
          <a:p>
            <a:pPr eaLnBrk="0" hangingPunct="0"/>
            <a:r>
              <a:rPr lang="en-US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B04D2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…</a:t>
            </a:r>
            <a:r>
              <a:rPr lang="en-US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B04D2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2018 </a:t>
            </a:r>
            <a:r>
              <a:rPr lang="en-US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B04D2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Torus   I</a:t>
            </a:r>
            <a:r>
              <a:rPr lang="en-US" b="1" baseline="-250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B04D2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ST</a:t>
            </a:r>
            <a:r>
              <a:rPr lang="en-US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B04D2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= 5 </a:t>
            </a:r>
            <a:r>
              <a:rPr lang="en-US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B04D2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kA…!</a:t>
            </a:r>
            <a:endParaRPr lang="en-US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B04D2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6597078" y="6212526"/>
            <a:ext cx="25469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/>
            <a:r>
              <a:rPr lang="en-US" b="1" dirty="0" err="1" smtClean="0">
                <a:solidFill>
                  <a:srgbClr val="9D8686"/>
                </a:solidFill>
              </a:rPr>
              <a:t>Centerpost</a:t>
            </a:r>
            <a:r>
              <a:rPr lang="en-US" b="1" dirty="0" smtClean="0">
                <a:solidFill>
                  <a:srgbClr val="9D8686"/>
                </a:solidFill>
              </a:rPr>
              <a:t> </a:t>
            </a:r>
            <a:r>
              <a:rPr lang="en-US" b="1" dirty="0" err="1" smtClean="0">
                <a:solidFill>
                  <a:srgbClr val="9D8686"/>
                </a:solidFill>
              </a:rPr>
              <a:t>I</a:t>
            </a:r>
            <a:r>
              <a:rPr lang="en-US" b="1" baseline="-25000" dirty="0" err="1" smtClean="0">
                <a:solidFill>
                  <a:srgbClr val="9D8686"/>
                </a:solidFill>
              </a:rPr>
              <a:t>e</a:t>
            </a:r>
            <a:r>
              <a:rPr lang="en-US" b="1" dirty="0" smtClean="0">
                <a:solidFill>
                  <a:srgbClr val="9D8686"/>
                </a:solidFill>
              </a:rPr>
              <a:t>=  60 </a:t>
            </a:r>
            <a:r>
              <a:rPr lang="en-US" b="1" dirty="0">
                <a:solidFill>
                  <a:srgbClr val="9D8686"/>
                </a:solidFill>
              </a:rPr>
              <a:t>kA</a:t>
            </a:r>
          </a:p>
          <a:p>
            <a:pPr eaLnBrk="0" hangingPunct="0"/>
            <a:r>
              <a:rPr lang="en-US" b="1" dirty="0">
                <a:solidFill>
                  <a:srgbClr val="E729AD"/>
                </a:solidFill>
              </a:rPr>
              <a:t>ST </a:t>
            </a:r>
            <a:r>
              <a:rPr lang="en-US" b="1" dirty="0" smtClean="0">
                <a:solidFill>
                  <a:srgbClr val="E729AD"/>
                </a:solidFill>
              </a:rPr>
              <a:t>current   I</a:t>
            </a:r>
            <a:r>
              <a:rPr lang="en-US" b="1" baseline="-25000" dirty="0" smtClean="0">
                <a:solidFill>
                  <a:srgbClr val="E729AD"/>
                </a:solidFill>
              </a:rPr>
              <a:t>ST</a:t>
            </a:r>
            <a:r>
              <a:rPr lang="en-US" b="1" dirty="0" smtClean="0">
                <a:solidFill>
                  <a:srgbClr val="E729AD"/>
                </a:solidFill>
              </a:rPr>
              <a:t>= 240 </a:t>
            </a:r>
            <a:r>
              <a:rPr lang="en-US" b="1" dirty="0">
                <a:solidFill>
                  <a:srgbClr val="E729AD"/>
                </a:solidFill>
              </a:rPr>
              <a:t>kA</a:t>
            </a:r>
          </a:p>
        </p:txBody>
      </p:sp>
    </p:spTree>
    <p:extLst>
      <p:ext uri="{BB962C8B-B14F-4D97-AF65-F5344CB8AC3E}">
        <p14:creationId xmlns:p14="http://schemas.microsoft.com/office/powerpoint/2010/main" val="4424613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S3-PS_Shift-Tilt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643" y="1265774"/>
            <a:ext cx="3370345" cy="21581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61938" y="506038"/>
            <a:ext cx="66947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spcAft>
                <a:spcPts val="0"/>
              </a:spcAft>
            </a:pPr>
            <a:r>
              <a:rPr lang="en-US" b="1" dirty="0" err="1">
                <a:solidFill>
                  <a:srgbClr val="E217A7"/>
                </a:solidFill>
                <a:cs typeface="Comic Sans MS"/>
              </a:rPr>
              <a:t>Spheromak</a:t>
            </a:r>
            <a:r>
              <a:rPr lang="en-US" b="1" dirty="0">
                <a:solidFill>
                  <a:srgbClr val="E217A7"/>
                </a:solidFill>
                <a:cs typeface="Comic Sans MS"/>
              </a:rPr>
              <a:t> tilt instability 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cs typeface="Comic Sans MS"/>
              </a:rPr>
              <a:t>is 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cs typeface="Comic Sans MS"/>
              </a:rPr>
              <a:t>due to </a:t>
            </a:r>
          </a:p>
          <a:p>
            <a:pPr algn="r">
              <a:spcAft>
                <a:spcPts val="0"/>
              </a:spcAft>
            </a:pPr>
            <a:r>
              <a:rPr lang="en-US" b="1" dirty="0" smtClean="0">
                <a:solidFill>
                  <a:srgbClr val="FF0000"/>
                </a:solidFill>
                <a:ea typeface="Times"/>
                <a:cs typeface="Comic Sans MS"/>
              </a:rPr>
              <a:t>dipole </a:t>
            </a:r>
            <a:r>
              <a:rPr lang="en-US" b="1" dirty="0">
                <a:solidFill>
                  <a:srgbClr val="FF0000"/>
                </a:solidFill>
                <a:ea typeface="Times"/>
                <a:cs typeface="Comic Sans MS"/>
              </a:rPr>
              <a:t>of containing </a:t>
            </a:r>
            <a:r>
              <a:rPr lang="en-US" b="1" dirty="0" smtClean="0">
                <a:solidFill>
                  <a:srgbClr val="FF0000"/>
                </a:solidFill>
                <a:ea typeface="Times"/>
                <a:cs typeface="Comic Sans MS"/>
              </a:rPr>
              <a:t>field </a:t>
            </a:r>
            <a:r>
              <a:rPr lang="en-US" b="1" dirty="0">
                <a:ea typeface="Times"/>
                <a:cs typeface="Comic Sans MS"/>
              </a:rPr>
              <a:t>opposite to </a:t>
            </a:r>
            <a:r>
              <a:rPr lang="en-US" b="1" dirty="0" err="1">
                <a:solidFill>
                  <a:srgbClr val="E217A7"/>
                </a:solidFill>
                <a:ea typeface="Times"/>
                <a:cs typeface="Comic Sans MS"/>
              </a:rPr>
              <a:t>toroidal</a:t>
            </a:r>
            <a:r>
              <a:rPr lang="en-US" b="1" dirty="0">
                <a:solidFill>
                  <a:srgbClr val="E217A7"/>
                </a:solidFill>
                <a:ea typeface="Times"/>
                <a:cs typeface="Comic Sans MS"/>
              </a:rPr>
              <a:t> plasma current dipole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25538" y="1708222"/>
            <a:ext cx="40410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ea typeface="华文细黑"/>
                <a:cs typeface="华文细黑"/>
              </a:rPr>
              <a:t>“Group A” </a:t>
            </a:r>
            <a:r>
              <a:rPr lang="en-US" b="1" dirty="0">
                <a:solidFill>
                  <a:srgbClr val="FF0000"/>
                </a:solidFill>
                <a:ea typeface="华文细黑"/>
                <a:cs typeface="华文细黑"/>
              </a:rPr>
              <a:t>PF coils </a:t>
            </a:r>
            <a:r>
              <a:rPr lang="en-US" b="1" dirty="0">
                <a:ea typeface="华文细黑"/>
                <a:cs typeface="华文细黑"/>
              </a:rPr>
              <a:t>(</a:t>
            </a:r>
            <a:r>
              <a:rPr lang="en-US" b="1" dirty="0" smtClean="0">
                <a:solidFill>
                  <a:srgbClr val="FF0000"/>
                </a:solidFill>
                <a:ea typeface="华文细黑"/>
                <a:cs typeface="华文细黑"/>
              </a:rPr>
              <a:t>compression</a:t>
            </a:r>
            <a:r>
              <a:rPr lang="en-US" b="1" dirty="0" smtClean="0">
                <a:ea typeface="华文细黑"/>
                <a:cs typeface="华文细黑"/>
              </a:rPr>
              <a:t>)</a:t>
            </a:r>
            <a:endParaRPr lang="en-US" b="1" dirty="0">
              <a:ea typeface="华文细黑"/>
              <a:cs typeface="华文细黑"/>
            </a:endParaRPr>
          </a:p>
          <a:p>
            <a:r>
              <a:rPr lang="en-US" b="1" dirty="0" smtClean="0">
                <a:solidFill>
                  <a:srgbClr val="FF0000"/>
                </a:solidFill>
                <a:ea typeface="华文细黑"/>
                <a:cs typeface="华文细黑"/>
              </a:rPr>
              <a:t>dipole </a:t>
            </a:r>
            <a:r>
              <a:rPr lang="en-US" b="1" dirty="0" smtClean="0">
                <a:solidFill>
                  <a:srgbClr val="000000"/>
                </a:solidFill>
                <a:ea typeface="华文细黑"/>
                <a:cs typeface="华文细黑"/>
              </a:rPr>
              <a:t> </a:t>
            </a:r>
            <a:r>
              <a:rPr lang="en-US" b="1" dirty="0" smtClean="0">
                <a:solidFill>
                  <a:srgbClr val="FF0000"/>
                </a:solidFill>
                <a:ea typeface="华文细黑"/>
                <a:cs typeface="华文细黑"/>
              </a:rPr>
              <a:t>moment </a:t>
            </a:r>
            <a:r>
              <a:rPr lang="en-US" b="1" dirty="0" smtClean="0">
                <a:solidFill>
                  <a:srgbClr val="000000"/>
                </a:solidFill>
                <a:ea typeface="华文细黑"/>
                <a:cs typeface="华文细黑"/>
              </a:rPr>
              <a:t>opposes </a:t>
            </a:r>
            <a:r>
              <a:rPr lang="en-US" b="1" dirty="0" smtClean="0">
                <a:solidFill>
                  <a:srgbClr val="E217A7"/>
                </a:solidFill>
                <a:ea typeface="华文细黑"/>
                <a:cs typeface="华文细黑"/>
              </a:rPr>
              <a:t>Plasma dipole</a:t>
            </a:r>
            <a:endParaRPr lang="en-US" b="1" dirty="0">
              <a:solidFill>
                <a:srgbClr val="E217A7"/>
              </a:solidFill>
              <a:ea typeface="华文细黑"/>
              <a:cs typeface="华文细黑"/>
            </a:endParaRPr>
          </a:p>
          <a:p>
            <a:r>
              <a:rPr lang="en-US" b="1" dirty="0" smtClean="0">
                <a:solidFill>
                  <a:srgbClr val="00C060"/>
                </a:solidFill>
                <a:ea typeface="华文细黑"/>
                <a:cs typeface="华文细黑"/>
              </a:rPr>
              <a:t>“Group B” </a:t>
            </a:r>
            <a:r>
              <a:rPr lang="en-US" b="1" dirty="0">
                <a:solidFill>
                  <a:srgbClr val="00C060"/>
                </a:solidFill>
                <a:ea typeface="华文细黑"/>
                <a:cs typeface="华文细黑"/>
              </a:rPr>
              <a:t>PF coils </a:t>
            </a:r>
            <a:r>
              <a:rPr lang="en-US" b="1" dirty="0">
                <a:ea typeface="华文细黑"/>
                <a:cs typeface="华文细黑"/>
              </a:rPr>
              <a:t>(</a:t>
            </a:r>
            <a:r>
              <a:rPr lang="en-US" b="1" dirty="0" smtClean="0">
                <a:solidFill>
                  <a:srgbClr val="00C060"/>
                </a:solidFill>
                <a:ea typeface="华文细黑"/>
                <a:cs typeface="华文细黑"/>
              </a:rPr>
              <a:t>shaping</a:t>
            </a:r>
            <a:r>
              <a:rPr lang="en-US" b="1" dirty="0" smtClean="0">
                <a:ea typeface="华文细黑"/>
                <a:cs typeface="华文细黑"/>
              </a:rPr>
              <a:t>) </a:t>
            </a:r>
            <a:r>
              <a:rPr lang="en-US" b="1" dirty="0" smtClean="0">
                <a:solidFill>
                  <a:srgbClr val="00C060"/>
                </a:solidFill>
                <a:ea typeface="华文细黑"/>
                <a:cs typeface="华文细黑"/>
              </a:rPr>
              <a:t>dipole</a:t>
            </a:r>
            <a:endParaRPr lang="en-US" b="1" dirty="0">
              <a:ea typeface="华文细黑"/>
              <a:cs typeface="华文细黑"/>
            </a:endParaRPr>
          </a:p>
          <a:p>
            <a:r>
              <a:rPr lang="en-US" b="1" dirty="0" smtClean="0">
                <a:solidFill>
                  <a:srgbClr val="00C060"/>
                </a:solidFill>
                <a:ea typeface="华文细黑"/>
                <a:cs typeface="华文细黑"/>
              </a:rPr>
              <a:t>moment </a:t>
            </a:r>
            <a:r>
              <a:rPr lang="en-US" b="1" dirty="0" smtClean="0">
                <a:ea typeface="华文细黑"/>
                <a:cs typeface="华文细黑"/>
              </a:rPr>
              <a:t>aligned </a:t>
            </a:r>
            <a:r>
              <a:rPr lang="en-US" b="1" dirty="0">
                <a:ea typeface="华文细黑"/>
                <a:cs typeface="华文细黑"/>
              </a:rPr>
              <a:t>to </a:t>
            </a:r>
            <a:r>
              <a:rPr lang="en-US" b="1" dirty="0" smtClean="0">
                <a:solidFill>
                  <a:srgbClr val="E217A7"/>
                </a:solidFill>
                <a:ea typeface="华文细黑"/>
                <a:cs typeface="华文细黑"/>
              </a:rPr>
              <a:t>Plasma dipole</a:t>
            </a:r>
            <a:endParaRPr lang="en-US" b="1" dirty="0">
              <a:solidFill>
                <a:srgbClr val="E217A7"/>
              </a:solidFill>
              <a:ea typeface="华文细黑"/>
              <a:cs typeface="华文细黑"/>
            </a:endParaRPr>
          </a:p>
        </p:txBody>
      </p:sp>
      <p:pic>
        <p:nvPicPr>
          <p:cNvPr id="3" name="Tilt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109708" y="1200510"/>
            <a:ext cx="2009903" cy="2344887"/>
          </a:xfrm>
          <a:prstGeom prst="rect">
            <a:avLst/>
          </a:prstGeom>
        </p:spPr>
      </p:pic>
      <p:pic>
        <p:nvPicPr>
          <p:cNvPr id="7" name="Picture 6" descr="PS-to-TS3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9587" y="4068132"/>
            <a:ext cx="5280734" cy="277958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73278" y="3578253"/>
            <a:ext cx="85972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just"/>
            <a:r>
              <a:rPr lang="en-GB" sz="2000" b="1" cap="all" dirty="0">
                <a:solidFill>
                  <a:srgbClr val="EE2E96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Comic Sans MS"/>
              </a:rPr>
              <a:t>disk-shaped </a:t>
            </a:r>
            <a:r>
              <a:rPr lang="en-GB" sz="2000" b="1" cap="all" dirty="0" smtClean="0">
                <a:solidFill>
                  <a:srgbClr val="EE2E96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Comic Sans MS"/>
              </a:rPr>
              <a:t>ELECTRODE-FACING plasma GUARANTEES ideal </a:t>
            </a:r>
            <a:r>
              <a:rPr lang="en-GB" sz="2000" b="1" cap="all" dirty="0">
                <a:solidFill>
                  <a:srgbClr val="EE2E96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Comic Sans MS"/>
              </a:rPr>
              <a:t>MHD stability</a:t>
            </a:r>
            <a:endParaRPr lang="en-US" sz="2000" b="1" cap="all" dirty="0">
              <a:solidFill>
                <a:srgbClr val="EE2E96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cs typeface="Comic Sans M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05196" y="4189606"/>
            <a:ext cx="370303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Cutting shorter &amp; shorter</a:t>
            </a:r>
          </a:p>
          <a:p>
            <a:pPr algn="r"/>
            <a:r>
              <a:rPr lang="en-US" b="1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the Plasma </a:t>
            </a:r>
            <a:r>
              <a:rPr lang="en-US" b="1" dirty="0" err="1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Centerpost</a:t>
            </a:r>
            <a:endParaRPr lang="en-US" b="1" dirty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  <a:p>
            <a:pPr algn="r"/>
            <a:r>
              <a:rPr lang="en-US" b="1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PROTO-SPHERA at current</a:t>
            </a:r>
          </a:p>
          <a:p>
            <a:pPr algn="r"/>
            <a:r>
              <a:rPr lang="en-US" b="1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of 120 kA inside Torus</a:t>
            </a:r>
          </a:p>
          <a:p>
            <a:pPr algn="r"/>
            <a:r>
              <a:rPr lang="en-US" b="1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gets destabilized;</a:t>
            </a:r>
          </a:p>
          <a:p>
            <a:pPr algn="r"/>
            <a:r>
              <a:rPr lang="en-US" b="1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in absence of any cutting</a:t>
            </a:r>
          </a:p>
          <a:p>
            <a:pPr algn="r"/>
            <a:r>
              <a:rPr lang="en-US" b="1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its stability extends to current</a:t>
            </a:r>
          </a:p>
          <a:p>
            <a:pPr algn="r"/>
            <a:r>
              <a:rPr lang="en-US" b="1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of 240 kA inside Torus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042341" y="3845847"/>
            <a:ext cx="4020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008000"/>
                </a:solidFill>
                <a:ea typeface="华文细黑"/>
                <a:cs typeface="华文细黑"/>
              </a:rPr>
              <a:t>	</a:t>
            </a:r>
            <a:r>
              <a:rPr lang="en-US" altLang="zh-CN" sz="1200" b="1" dirty="0">
                <a:solidFill>
                  <a:srgbClr val="008000"/>
                </a:solidFill>
                <a:ea typeface="华文细黑"/>
                <a:cs typeface="华文细黑"/>
              </a:rPr>
              <a:t>Stable </a:t>
            </a:r>
            <a:r>
              <a:rPr lang="en-US" sz="1200" b="1" dirty="0">
                <a:solidFill>
                  <a:srgbClr val="008000"/>
                </a:solidFill>
                <a:ea typeface="华文细黑"/>
                <a:cs typeface="华文细黑"/>
              </a:rPr>
              <a:t>←  </a:t>
            </a:r>
            <a:r>
              <a:rPr lang="en-US" sz="1200" b="1" dirty="0">
                <a:solidFill>
                  <a:srgbClr val="FF0000"/>
                </a:solidFill>
                <a:ea typeface="华文细黑"/>
                <a:cs typeface="华文细黑"/>
              </a:rPr>
              <a:t>→</a:t>
            </a:r>
            <a:r>
              <a:rPr lang="en-US" sz="1200" b="1" dirty="0">
                <a:ea typeface="华文细黑"/>
                <a:cs typeface="华文细黑"/>
              </a:rPr>
              <a:t> </a:t>
            </a:r>
            <a:r>
              <a:rPr lang="en-US" altLang="zh-CN" sz="1200" b="1" dirty="0">
                <a:solidFill>
                  <a:srgbClr val="FF0000"/>
                </a:solidFill>
                <a:ea typeface="华文细黑"/>
                <a:cs typeface="华文细黑"/>
              </a:rPr>
              <a:t>Unstable</a:t>
            </a:r>
            <a:endParaRPr lang="en-US" sz="1200" b="1" dirty="0">
              <a:solidFill>
                <a:srgbClr val="FF0000"/>
              </a:solidFill>
              <a:ea typeface="华文细黑"/>
              <a:cs typeface="华文细黑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3184749" y="3978363"/>
            <a:ext cx="0" cy="2851077"/>
          </a:xfrm>
          <a:prstGeom prst="line">
            <a:avLst/>
          </a:prstGeom>
          <a:ln>
            <a:solidFill>
              <a:srgbClr val="1737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119612" y="48974"/>
            <a:ext cx="58657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Ideal MHD stability of PROTO-SPHERA</a:t>
            </a:r>
            <a:endParaRPr lang="en-US" sz="2800" b="1" dirty="0">
              <a:solidFill>
                <a:srgbClr val="FF0000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17" name="Picture 11" descr="gun2.jpg                                                       0002DA0AAlladio-HD1                    C16FCCF9: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366367" y="80200"/>
            <a:ext cx="726632" cy="877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8" descr="gun4.jpg                                                       0002DA0AAlladio-HD1                    C16FCCF9: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052945" y="22086"/>
            <a:ext cx="848109" cy="913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9" name="Straight Connector 18"/>
          <p:cNvCxnSpPr/>
          <p:nvPr/>
        </p:nvCxnSpPr>
        <p:spPr>
          <a:xfrm>
            <a:off x="7366367" y="73212"/>
            <a:ext cx="1435828" cy="79922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7457833" y="891656"/>
            <a:ext cx="12891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No </a:t>
            </a:r>
            <a:r>
              <a:rPr lang="en-US" sz="1400" b="1" dirty="0" err="1" smtClean="0">
                <a:solidFill>
                  <a:srgbClr val="FF0000"/>
                </a:solidFill>
              </a:rPr>
              <a:t>Spheromak</a:t>
            </a:r>
            <a:endParaRPr lang="en-US" sz="1400" b="1" dirty="0">
              <a:solidFill>
                <a:srgbClr val="FF0000"/>
              </a:solidFill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 flipV="1">
            <a:off x="7366367" y="80200"/>
            <a:ext cx="1468957" cy="87771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7172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4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7463" y="456382"/>
            <a:ext cx="4350619" cy="3653780"/>
          </a:xfrm>
          <a:prstGeom prst="rect">
            <a:avLst/>
          </a:prstGeom>
        </p:spPr>
      </p:pic>
      <p:pic>
        <p:nvPicPr>
          <p:cNvPr id="5" name="Picture 4" descr="App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0832" y="5195022"/>
            <a:ext cx="1803065" cy="166297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4754" y="4388081"/>
            <a:ext cx="3180101" cy="187320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512668" y="4040836"/>
            <a:ext cx="3172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505256"/>
                </a:solidFill>
                <a:effectLst>
                  <a:outerShdw blurRad="50800" dist="38100" dir="2700000">
                    <a:srgbClr val="FA7124"/>
                  </a:outerShdw>
                </a:effectLst>
                <a:cs typeface="Hei"/>
              </a:rPr>
              <a:t>Down</a:t>
            </a:r>
            <a:r>
              <a:rPr lang="en-US" b="1" dirty="0">
                <a:solidFill>
                  <a:srgbClr val="505256"/>
                </a:solidFill>
                <a:effectLst>
                  <a:outerShdw blurRad="50800" dist="38100" dir="2700000">
                    <a:srgbClr val="FA7124"/>
                  </a:outerShdw>
                </a:effectLst>
                <a:cs typeface="Hei"/>
              </a:rPr>
              <a:t>: 3000º K heated cathode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425257" y="4343607"/>
            <a:ext cx="3311684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FFFFFF"/>
                </a:solidFill>
                <a:effectLst>
                  <a:outerShdw blurRad="38100" dist="63500" dir="2700000">
                    <a:srgbClr val="FA7124"/>
                  </a:outerShdw>
                </a:effectLst>
                <a:cs typeface="Calibri"/>
              </a:rPr>
              <a:t>Phase-1 (present) cathode</a:t>
            </a:r>
            <a:endParaRPr lang="en-US" sz="1600" b="1" dirty="0">
              <a:solidFill>
                <a:srgbClr val="FFFFFF"/>
              </a:solidFill>
              <a:effectLst>
                <a:outerShdw blurRad="38100" dist="63500" dir="2700000">
                  <a:srgbClr val="FA7124"/>
                </a:outerShdw>
              </a:effectLst>
              <a:cs typeface="Calibri"/>
            </a:endParaRPr>
          </a:p>
          <a:p>
            <a:pPr algn="ctr"/>
            <a:r>
              <a:rPr lang="en-US" sz="1600" b="1" dirty="0" smtClean="0">
                <a:solidFill>
                  <a:srgbClr val="FFFFFF"/>
                </a:solidFill>
                <a:effectLst>
                  <a:outerShdw blurRad="38100" dist="63500" dir="2700000">
                    <a:srgbClr val="FA7124"/>
                  </a:outerShdw>
                </a:effectLst>
                <a:cs typeface="Calibri"/>
              </a:rPr>
              <a:t>(54  = 18 </a:t>
            </a:r>
            <a:r>
              <a:rPr lang="en-US" sz="1600" b="1" dirty="0">
                <a:solidFill>
                  <a:srgbClr val="FFFFFF"/>
                </a:solidFill>
                <a:effectLst>
                  <a:outerShdw blurRad="38100" dist="63500" dir="2700000">
                    <a:srgbClr val="FA7124"/>
                  </a:outerShdw>
                </a:effectLst>
                <a:cs typeface="Calibri"/>
              </a:rPr>
              <a:t>x 3 </a:t>
            </a:r>
            <a:r>
              <a:rPr lang="en-US" sz="1600" b="1" dirty="0" smtClean="0">
                <a:solidFill>
                  <a:srgbClr val="FFFFFF"/>
                </a:solidFill>
                <a:effectLst>
                  <a:outerShdw blurRad="38100" dist="63500" dir="2700000">
                    <a:srgbClr val="FA7124"/>
                  </a:outerShdw>
                </a:effectLst>
                <a:cs typeface="Calibri"/>
              </a:rPr>
              <a:t> W emitters</a:t>
            </a:r>
            <a:r>
              <a:rPr lang="en-US" sz="1600" b="1" dirty="0">
                <a:solidFill>
                  <a:srgbClr val="FFFFFF"/>
                </a:solidFill>
                <a:effectLst>
                  <a:outerShdw blurRad="38100" dist="63500" dir="2700000">
                    <a:srgbClr val="FA7124"/>
                  </a:outerShdw>
                </a:effectLst>
                <a:cs typeface="Calibri"/>
              </a:rPr>
              <a:t>): aim 10 kA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73989" y="5584760"/>
            <a:ext cx="3311684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FFFFFF"/>
                </a:solidFill>
                <a:effectLst>
                  <a:outerShdw blurRad="50800" dist="63500" dir="2700000">
                    <a:srgbClr val="FA7124">
                      <a:alpha val="98000"/>
                    </a:srgbClr>
                  </a:outerShdw>
                </a:effectLst>
                <a:cs typeface="Hei"/>
              </a:rPr>
              <a:t>Phase-2 cathode</a:t>
            </a:r>
            <a:r>
              <a:rPr lang="en-US" sz="1600" dirty="0">
                <a:solidFill>
                  <a:srgbClr val="FFFFFF"/>
                </a:solidFill>
                <a:effectLst>
                  <a:outerShdw blurRad="50800" dist="63500" dir="2700000">
                    <a:srgbClr val="FA7124">
                      <a:alpha val="98000"/>
                    </a:srgbClr>
                  </a:outerShdw>
                </a:effectLst>
                <a:cs typeface="Hei"/>
              </a:rPr>
              <a:t>, 6 x </a:t>
            </a:r>
            <a:r>
              <a:rPr lang="en-US" sz="1600" dirty="0" smtClean="0">
                <a:solidFill>
                  <a:srgbClr val="FFFFFF"/>
                </a:solidFill>
                <a:effectLst>
                  <a:outerShdw blurRad="50800" dist="63500" dir="2700000">
                    <a:srgbClr val="FA7124">
                      <a:alpha val="98000"/>
                    </a:srgbClr>
                  </a:outerShdw>
                </a:effectLst>
                <a:cs typeface="Hei"/>
              </a:rPr>
              <a:t>Phase-1</a:t>
            </a:r>
            <a:endParaRPr lang="en-US" sz="1600" dirty="0">
              <a:solidFill>
                <a:srgbClr val="FFFFFF"/>
              </a:solidFill>
              <a:effectLst>
                <a:outerShdw blurRad="50800" dist="63500" dir="2700000">
                  <a:srgbClr val="FA7124">
                    <a:alpha val="98000"/>
                  </a:srgbClr>
                </a:outerShdw>
              </a:effectLst>
              <a:cs typeface="Hei"/>
            </a:endParaRPr>
          </a:p>
          <a:p>
            <a:pPr algn="ctr"/>
            <a:r>
              <a:rPr lang="en-US" sz="1600" dirty="0" smtClean="0">
                <a:solidFill>
                  <a:srgbClr val="FFFFFF"/>
                </a:solidFill>
                <a:effectLst>
                  <a:outerShdw blurRad="50800" dist="63500" dir="2700000">
                    <a:srgbClr val="FA7124">
                      <a:alpha val="98000"/>
                    </a:srgbClr>
                  </a:outerShdw>
                </a:effectLst>
                <a:cs typeface="Hei"/>
              </a:rPr>
              <a:t>(324 = 108 </a:t>
            </a:r>
            <a:r>
              <a:rPr lang="en-US" sz="1600" dirty="0">
                <a:solidFill>
                  <a:srgbClr val="FFFFFF"/>
                </a:solidFill>
                <a:effectLst>
                  <a:outerShdw blurRad="50800" dist="63500" dir="2700000">
                    <a:srgbClr val="FA7124">
                      <a:alpha val="98000"/>
                    </a:srgbClr>
                  </a:outerShdw>
                </a:effectLst>
                <a:cs typeface="Hei"/>
              </a:rPr>
              <a:t>x 3 </a:t>
            </a:r>
            <a:r>
              <a:rPr lang="en-US" sz="1600" dirty="0" smtClean="0">
                <a:solidFill>
                  <a:srgbClr val="FFFFFF"/>
                </a:solidFill>
                <a:effectLst>
                  <a:outerShdw blurRad="50800" dist="63500" dir="2700000">
                    <a:srgbClr val="FA7124">
                      <a:alpha val="98000"/>
                    </a:srgbClr>
                  </a:outerShdw>
                </a:effectLst>
                <a:cs typeface="Hei"/>
              </a:rPr>
              <a:t>W emitters</a:t>
            </a:r>
            <a:r>
              <a:rPr lang="en-US" sz="1600" dirty="0">
                <a:solidFill>
                  <a:srgbClr val="FFFFFF"/>
                </a:solidFill>
                <a:effectLst>
                  <a:outerShdw blurRad="50800" dist="63500" dir="2700000">
                    <a:srgbClr val="FA7124">
                      <a:alpha val="98000"/>
                    </a:srgbClr>
                  </a:outerShdw>
                </a:effectLst>
                <a:cs typeface="Hei"/>
              </a:rPr>
              <a:t>): aim 60 kA</a:t>
            </a:r>
          </a:p>
        </p:txBody>
      </p:sp>
      <p:sp>
        <p:nvSpPr>
          <p:cNvPr id="10" name="Lightning Bolt 9"/>
          <p:cNvSpPr/>
          <p:nvPr/>
        </p:nvSpPr>
        <p:spPr>
          <a:xfrm rot="1179371">
            <a:off x="4643812" y="2476900"/>
            <a:ext cx="1325789" cy="2636385"/>
          </a:xfrm>
          <a:prstGeom prst="lightningBolt">
            <a:avLst/>
          </a:prstGeom>
          <a:solidFill>
            <a:srgbClr val="3366FF">
              <a:alpha val="34000"/>
            </a:srgbClr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nodo2-calato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739" y="26390"/>
            <a:ext cx="2644417" cy="3681149"/>
          </a:xfrm>
          <a:prstGeom prst="rect">
            <a:avLst/>
          </a:prstGeom>
        </p:spPr>
      </p:pic>
      <p:pic>
        <p:nvPicPr>
          <p:cNvPr id="12" name="Picture 11" descr="Caduceus.pct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18594" y="5195022"/>
            <a:ext cx="1866826" cy="1662978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224431" y="6211763"/>
            <a:ext cx="34932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626468"/>
                </a:solidFill>
              </a:rPr>
              <a:t>“Caduceus”-like </a:t>
            </a:r>
            <a:r>
              <a:rPr lang="en-US" b="1" dirty="0" smtClean="0">
                <a:solidFill>
                  <a:srgbClr val="626468"/>
                </a:solidFill>
              </a:rPr>
              <a:t>W emitting </a:t>
            </a:r>
            <a:r>
              <a:rPr lang="en-US" b="1" dirty="0">
                <a:solidFill>
                  <a:srgbClr val="626468"/>
                </a:solidFill>
              </a:rPr>
              <a:t>spirals</a:t>
            </a:r>
          </a:p>
          <a:p>
            <a:pPr algn="ctr"/>
            <a:r>
              <a:rPr lang="en-US" b="1" dirty="0"/>
              <a:t>have now survived </a:t>
            </a:r>
            <a:r>
              <a:rPr lang="en-US" b="1" dirty="0">
                <a:cs typeface="Times New Roman"/>
              </a:rPr>
              <a:t>&gt; </a:t>
            </a:r>
            <a:r>
              <a:rPr lang="en-US" b="1" dirty="0" smtClean="0"/>
              <a:t>1500 </a:t>
            </a:r>
            <a:r>
              <a:rPr lang="en-US" b="1" dirty="0"/>
              <a:t>cycles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71899" y="2795202"/>
            <a:ext cx="195118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06FFFF"/>
                </a:solidFill>
                <a:effectLst>
                  <a:outerShdw blurRad="50800" dist="38100" dir="2700000">
                    <a:srgbClr val="000000">
                      <a:alpha val="92000"/>
                    </a:srgbClr>
                  </a:outerShdw>
                </a:effectLst>
              </a:rPr>
              <a:t>May 2015 annular</a:t>
            </a:r>
          </a:p>
          <a:p>
            <a:pPr algn="ctr"/>
            <a:r>
              <a:rPr lang="en-US" b="1" dirty="0">
                <a:solidFill>
                  <a:srgbClr val="06FFFF"/>
                </a:solidFill>
                <a:effectLst>
                  <a:outerShdw blurRad="50800" dist="38100" dir="2700000">
                    <a:srgbClr val="000000">
                      <a:alpha val="92000"/>
                    </a:srgbClr>
                  </a:outerShdw>
                </a:effectLst>
              </a:rPr>
              <a:t>anode lowered</a:t>
            </a:r>
          </a:p>
          <a:p>
            <a:pPr algn="ctr"/>
            <a:r>
              <a:rPr lang="en-US" b="1" dirty="0">
                <a:solidFill>
                  <a:srgbClr val="06FFFF"/>
                </a:solidFill>
                <a:effectLst>
                  <a:outerShdw blurRad="50800" dist="38100" dir="2700000">
                    <a:srgbClr val="000000">
                      <a:alpha val="92000"/>
                    </a:srgbClr>
                  </a:outerShdw>
                </a:effectLst>
              </a:rPr>
              <a:t>on top of machine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740422" y="450173"/>
            <a:ext cx="2954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6FFFF"/>
                </a:solidFill>
                <a:effectLst>
                  <a:outerShdw blurRad="50800" dist="38100" dir="2700000">
                    <a:srgbClr val="000000"/>
                  </a:outerShdw>
                </a:effectLst>
                <a:latin typeface="Calibri"/>
                <a:cs typeface="Calibri"/>
              </a:rPr>
              <a:t>Up</a:t>
            </a:r>
            <a:r>
              <a:rPr lang="en-US" b="1" dirty="0">
                <a:solidFill>
                  <a:srgbClr val="06FFFF"/>
                </a:solidFill>
                <a:effectLst>
                  <a:outerShdw blurRad="50800" dist="38100" dir="2700000">
                    <a:srgbClr val="000000"/>
                  </a:outerShdw>
                </a:effectLst>
                <a:latin typeface="Calibri"/>
                <a:cs typeface="Calibri"/>
              </a:rPr>
              <a:t>: hollow gas-puffed anode</a:t>
            </a:r>
          </a:p>
        </p:txBody>
      </p:sp>
      <p:sp>
        <p:nvSpPr>
          <p:cNvPr id="2" name="Rectangle 1"/>
          <p:cNvSpPr/>
          <p:nvPr/>
        </p:nvSpPr>
        <p:spPr>
          <a:xfrm>
            <a:off x="31442" y="3743136"/>
            <a:ext cx="321619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rgbClr val="3366FF"/>
                </a:solidFill>
              </a:rPr>
              <a:t>Low voltage (</a:t>
            </a:r>
            <a:r>
              <a:rPr lang="en-US" b="1" dirty="0">
                <a:solidFill>
                  <a:srgbClr val="3366FF"/>
                </a:solidFill>
              </a:rPr>
              <a:t>100</a:t>
            </a:r>
            <a:r>
              <a:rPr lang="en-US" b="1" dirty="0" smtClean="0">
                <a:solidFill>
                  <a:srgbClr val="3366FF"/>
                </a:solidFill>
              </a:rPr>
              <a:t>-350 </a:t>
            </a:r>
            <a:r>
              <a:rPr lang="en-US" b="1" dirty="0">
                <a:solidFill>
                  <a:srgbClr val="3366FF"/>
                </a:solidFill>
              </a:rPr>
              <a:t>V</a:t>
            </a:r>
            <a:r>
              <a:rPr lang="en-US" b="1" dirty="0" smtClean="0">
                <a:solidFill>
                  <a:srgbClr val="3366FF"/>
                </a:solidFill>
              </a:rPr>
              <a:t>) between electrodes</a:t>
            </a:r>
          </a:p>
          <a:p>
            <a:pPr algn="ctr"/>
            <a:endParaRPr lang="en-US" sz="800" b="1" dirty="0" smtClean="0">
              <a:solidFill>
                <a:srgbClr val="3366FF"/>
              </a:solidFill>
            </a:endParaRPr>
          </a:p>
          <a:p>
            <a:pPr algn="ctr"/>
            <a:r>
              <a:rPr lang="en-US" b="1" dirty="0" smtClean="0">
                <a:solidFill>
                  <a:srgbClr val="3366FF"/>
                </a:solidFill>
              </a:rPr>
              <a:t>at high-field </a:t>
            </a:r>
            <a:r>
              <a:rPr lang="en-US" b="1" dirty="0" err="1" smtClean="0">
                <a:solidFill>
                  <a:srgbClr val="3366FF"/>
                </a:solidFill>
              </a:rPr>
              <a:t>tokamak</a:t>
            </a:r>
            <a:endParaRPr lang="en-US" b="1" dirty="0">
              <a:solidFill>
                <a:srgbClr val="3366FF"/>
              </a:solidFill>
            </a:endParaRPr>
          </a:p>
          <a:p>
            <a:pPr algn="ctr"/>
            <a:r>
              <a:rPr lang="en-US" b="1" dirty="0" smtClean="0">
                <a:solidFill>
                  <a:srgbClr val="3366FF"/>
                </a:solidFill>
              </a:rPr>
              <a:t>plasma density ~ few • 10</a:t>
            </a:r>
            <a:r>
              <a:rPr lang="en-US" b="1" baseline="30000" dirty="0" smtClean="0">
                <a:solidFill>
                  <a:srgbClr val="3366FF"/>
                </a:solidFill>
              </a:rPr>
              <a:t>20</a:t>
            </a:r>
            <a:r>
              <a:rPr lang="en-US" b="1" dirty="0" smtClean="0">
                <a:solidFill>
                  <a:srgbClr val="3366FF"/>
                </a:solidFill>
              </a:rPr>
              <a:t> m</a:t>
            </a:r>
            <a:r>
              <a:rPr lang="en-US" b="1" baseline="30000" dirty="0" smtClean="0">
                <a:solidFill>
                  <a:srgbClr val="3366FF"/>
                </a:solidFill>
              </a:rPr>
              <a:t>-3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46134" y="4642192"/>
            <a:ext cx="2392342" cy="173683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51658" y="840106"/>
            <a:ext cx="2392342" cy="1866752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2880274" y="0"/>
            <a:ext cx="417093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PROTO-SPHERA Electrodes</a:t>
            </a:r>
            <a:endParaRPr lang="en-US" sz="2800" b="1" dirty="0">
              <a:solidFill>
                <a:srgbClr val="FF0000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cxnSp>
        <p:nvCxnSpPr>
          <p:cNvPr id="20" name="Straight Arrow Connector 19"/>
          <p:cNvCxnSpPr/>
          <p:nvPr/>
        </p:nvCxnSpPr>
        <p:spPr>
          <a:xfrm flipH="1" flipV="1">
            <a:off x="938692" y="6040784"/>
            <a:ext cx="779902" cy="162212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1718594" y="6202996"/>
            <a:ext cx="1488721" cy="35683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3207315" y="6557015"/>
            <a:ext cx="3240378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59508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0" y="2444525"/>
            <a:ext cx="9144000" cy="999767"/>
          </a:xfrm>
          <a:prstGeom prst="rect">
            <a:avLst/>
          </a:prstGeom>
        </p:spPr>
      </p:pic>
      <p:pic>
        <p:nvPicPr>
          <p:cNvPr id="6" name="Picture 5" descr="1219Spegnimento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0" y="3428553"/>
            <a:ext cx="9144000" cy="99976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9961" y="598493"/>
            <a:ext cx="6659434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 smtClean="0">
                <a:solidFill>
                  <a:srgbClr val="FF00B5"/>
                </a:solidFill>
              </a:rPr>
              <a:t>Switch-off of PROTO-SPHERA discharges containing a torus:</a:t>
            </a:r>
          </a:p>
          <a:p>
            <a:pPr algn="r"/>
            <a:endParaRPr lang="en-US" sz="2000" b="1" dirty="0" smtClean="0">
              <a:solidFill>
                <a:srgbClr val="FF00B5"/>
              </a:solidFill>
            </a:endParaRPr>
          </a:p>
          <a:p>
            <a:pPr algn="r"/>
            <a:r>
              <a:rPr lang="en-US" sz="2000" b="1" dirty="0" smtClean="0">
                <a:solidFill>
                  <a:srgbClr val="FF00B5"/>
                </a:solidFill>
              </a:rPr>
              <a:t>the brightness of the torus is the last to vanish,</a:t>
            </a:r>
          </a:p>
          <a:p>
            <a:pPr algn="r"/>
            <a:r>
              <a:rPr lang="en-US" sz="2000" b="1" dirty="0" smtClean="0">
                <a:solidFill>
                  <a:srgbClr val="FF00B5"/>
                </a:solidFill>
              </a:rPr>
              <a:t>both in the full spectrum of visible light</a:t>
            </a:r>
          </a:p>
          <a:p>
            <a:pPr algn="r"/>
            <a:endParaRPr lang="en-US" sz="2000" b="1" dirty="0">
              <a:solidFill>
                <a:srgbClr val="FF00B5"/>
              </a:solidFill>
            </a:endParaRPr>
          </a:p>
          <a:p>
            <a:pPr algn="r"/>
            <a:endParaRPr lang="en-US" sz="2000" b="1" dirty="0" smtClean="0">
              <a:solidFill>
                <a:srgbClr val="FF00B5"/>
              </a:solidFill>
            </a:endParaRPr>
          </a:p>
          <a:p>
            <a:endParaRPr lang="en-US" sz="2000" b="1" dirty="0">
              <a:solidFill>
                <a:srgbClr val="EE2E96"/>
              </a:solidFill>
            </a:endParaRPr>
          </a:p>
          <a:p>
            <a:endParaRPr lang="en-US" sz="2000" b="1" dirty="0" smtClean="0">
              <a:solidFill>
                <a:srgbClr val="EE2E96"/>
              </a:solidFill>
            </a:endParaRPr>
          </a:p>
          <a:p>
            <a:endParaRPr lang="en-US" sz="2000" b="1" dirty="0">
              <a:solidFill>
                <a:srgbClr val="EE2E96"/>
              </a:solidFill>
            </a:endParaRPr>
          </a:p>
          <a:p>
            <a:endParaRPr lang="en-US" sz="2000" b="1" dirty="0" smtClean="0">
              <a:solidFill>
                <a:srgbClr val="EE2E96"/>
              </a:solidFill>
            </a:endParaRPr>
          </a:p>
          <a:p>
            <a:endParaRPr lang="en-US" sz="2000" b="1" dirty="0">
              <a:solidFill>
                <a:srgbClr val="EE2E96"/>
              </a:solidFill>
            </a:endParaRPr>
          </a:p>
          <a:p>
            <a:endParaRPr lang="en-US" sz="2000" b="1" dirty="0" smtClean="0">
              <a:solidFill>
                <a:srgbClr val="EE2E96"/>
              </a:solidFill>
            </a:endParaRPr>
          </a:p>
          <a:p>
            <a:endParaRPr lang="en-US" sz="2000" b="1" dirty="0">
              <a:solidFill>
                <a:srgbClr val="EE2E96"/>
              </a:solidFill>
            </a:endParaRPr>
          </a:p>
          <a:p>
            <a:endParaRPr lang="en-US" sz="2000" b="1" dirty="0" smtClean="0">
              <a:solidFill>
                <a:srgbClr val="EE2E96"/>
              </a:solidFill>
            </a:endParaRPr>
          </a:p>
          <a:p>
            <a:pPr algn="r"/>
            <a:r>
              <a:rPr lang="en-US" sz="2000" b="1" dirty="0">
                <a:solidFill>
                  <a:srgbClr val="FF0000"/>
                </a:solidFill>
              </a:rPr>
              <a:t>	</a:t>
            </a:r>
            <a:r>
              <a:rPr lang="en-US" sz="2000" b="1" dirty="0" smtClean="0">
                <a:solidFill>
                  <a:srgbClr val="FF0000"/>
                </a:solidFill>
              </a:rPr>
              <a:t>		as well as observed trough a </a:t>
            </a:r>
            <a:r>
              <a:rPr lang="en-US" sz="2000" b="1" dirty="0" err="1" smtClean="0">
                <a:solidFill>
                  <a:srgbClr val="FF0000"/>
                </a:solidFill>
              </a:rPr>
              <a:t>Balmer</a:t>
            </a:r>
            <a:r>
              <a:rPr lang="en-US" sz="2000" b="1" dirty="0" smtClean="0">
                <a:solidFill>
                  <a:srgbClr val="FF0000"/>
                </a:solidFill>
              </a:rPr>
              <a:t>-alpha filter</a:t>
            </a:r>
            <a:endParaRPr lang="en-US" sz="2000" b="1" dirty="0">
              <a:solidFill>
                <a:srgbClr val="FF0000"/>
              </a:solidFill>
            </a:endParaRPr>
          </a:p>
        </p:txBody>
      </p:sp>
      <p:pic>
        <p:nvPicPr>
          <p:cNvPr id="3" name="1224ToroidKink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733441" y="18335"/>
            <a:ext cx="2410559" cy="2410559"/>
          </a:xfrm>
          <a:prstGeom prst="rect">
            <a:avLst/>
          </a:prstGeom>
        </p:spPr>
      </p:pic>
      <p:pic>
        <p:nvPicPr>
          <p:cNvPr id="4" name="1219ToroidKink.wmv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733441" y="4439661"/>
            <a:ext cx="2410559" cy="2410559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104786" y="4439661"/>
            <a:ext cx="26212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F0000"/>
                </a:solidFill>
              </a:rPr>
              <a:t>#1219, 10 kA Hydrogen, H</a:t>
            </a:r>
            <a:r>
              <a:rPr lang="el-GR" sz="1400" b="1" dirty="0" smtClean="0">
                <a:solidFill>
                  <a:srgbClr val="FF0000"/>
                </a:solidFill>
              </a:rPr>
              <a:t>α</a:t>
            </a:r>
            <a:r>
              <a:rPr lang="en-US" sz="1400" b="1" dirty="0" smtClean="0">
                <a:solidFill>
                  <a:srgbClr val="FF0000"/>
                </a:solidFill>
              </a:rPr>
              <a:t> filter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794892" y="2121117"/>
            <a:ext cx="19098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F00B5"/>
                </a:solidFill>
              </a:rPr>
              <a:t>#1224, 10 kA Hydrogen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73152" y="599897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621510" y="3283112"/>
            <a:ext cx="15953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Switching off in </a:t>
            </a:r>
            <a:r>
              <a:rPr lang="en-US" sz="1200" dirty="0" smtClean="0">
                <a:solidFill>
                  <a:schemeClr val="bg1"/>
                </a:solidFill>
                <a:latin typeface="Times New Roman"/>
                <a:cs typeface="Times New Roman"/>
              </a:rPr>
              <a:t>~</a:t>
            </a:r>
            <a:r>
              <a:rPr lang="en-US" sz="1200" dirty="0" smtClean="0">
                <a:solidFill>
                  <a:schemeClr val="bg1"/>
                </a:solidFill>
              </a:rPr>
              <a:t> 3 </a:t>
            </a:r>
            <a:r>
              <a:rPr lang="en-US" sz="1200" dirty="0" err="1" smtClean="0">
                <a:solidFill>
                  <a:schemeClr val="bg1"/>
                </a:solidFill>
              </a:rPr>
              <a:t>ms</a:t>
            </a:r>
            <a:endParaRPr lang="en-US" sz="1200" dirty="0">
              <a:solidFill>
                <a:schemeClr val="bg1"/>
              </a:solidFill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5234843" y="3432952"/>
            <a:ext cx="3920497" cy="0"/>
          </a:xfrm>
          <a:prstGeom prst="straightConnector1">
            <a:avLst/>
          </a:prstGeom>
          <a:ln>
            <a:solidFill>
              <a:srgbClr val="FFFF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 flipV="1">
            <a:off x="34016" y="3432952"/>
            <a:ext cx="3564814" cy="1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12"/>
          <p:cNvSpPr txBox="1">
            <a:spLocks noChangeArrowheads="1"/>
          </p:cNvSpPr>
          <p:nvPr/>
        </p:nvSpPr>
        <p:spPr bwMode="auto">
          <a:xfrm>
            <a:off x="34016" y="31034"/>
            <a:ext cx="667077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8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ＭＳ Ｐゴシック" pitchFamily="34" charset="-128"/>
              </a:rPr>
              <a:t>Magnetic 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ＭＳ Ｐゴシック" pitchFamily="34" charset="-128"/>
              </a:rPr>
              <a:t>Confinement basics at work</a:t>
            </a:r>
            <a:endParaRPr lang="en-US" sz="2800" b="1" dirty="0">
              <a:solidFill>
                <a:srgbClr val="FF0000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ea typeface="ＭＳ Ｐゴシック" pitchFamily="34" charset="-128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340" y="5668559"/>
            <a:ext cx="641714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D93309"/>
                </a:solidFill>
              </a:rPr>
              <a:t>Current in the Plasma </a:t>
            </a:r>
            <a:r>
              <a:rPr lang="en-US" sz="2000" b="1" dirty="0" err="1" smtClean="0">
                <a:solidFill>
                  <a:srgbClr val="D93309"/>
                </a:solidFill>
              </a:rPr>
              <a:t>Centerpost</a:t>
            </a:r>
            <a:r>
              <a:rPr lang="en-US" sz="2000" b="1" dirty="0" smtClean="0">
                <a:solidFill>
                  <a:srgbClr val="D93309"/>
                </a:solidFill>
              </a:rPr>
              <a:t> vanishes in about 3-4 </a:t>
            </a:r>
            <a:r>
              <a:rPr lang="en-US" sz="2000" b="1" dirty="0" err="1" smtClean="0">
                <a:solidFill>
                  <a:srgbClr val="D93309"/>
                </a:solidFill>
              </a:rPr>
              <a:t>ms</a:t>
            </a:r>
            <a:endParaRPr lang="en-US" sz="2000" b="1" dirty="0" smtClean="0">
              <a:solidFill>
                <a:srgbClr val="D93309"/>
              </a:solidFill>
            </a:endParaRPr>
          </a:p>
          <a:p>
            <a:r>
              <a:rPr lang="en-US" sz="2000" b="1" dirty="0" smtClean="0">
                <a:solidFill>
                  <a:srgbClr val="D93309"/>
                </a:solidFill>
              </a:rPr>
              <a:t>The energy in the Torus decays at a slower rate…</a:t>
            </a:r>
            <a:endParaRPr lang="en-US" sz="2000" b="1" dirty="0">
              <a:solidFill>
                <a:srgbClr val="D9330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1408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333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3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remove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6" repeatCount="indefinite" fill="remove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5836" y="1505214"/>
            <a:ext cx="7453295" cy="499939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7307" y="660540"/>
            <a:ext cx="90004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During plasma switch-off the Torus current decays at a slower rate</a:t>
            </a:r>
          </a:p>
          <a:p>
            <a:pPr algn="ctr"/>
            <a:r>
              <a:rPr lang="en-US" sz="2400" dirty="0" smtClean="0"/>
              <a:t>than the </a:t>
            </a:r>
            <a:r>
              <a:rPr lang="en-US" sz="2400" dirty="0" err="1" smtClean="0"/>
              <a:t>Centepost</a:t>
            </a:r>
            <a:r>
              <a:rPr lang="en-US" sz="2400" dirty="0" smtClean="0"/>
              <a:t> current: in last </a:t>
            </a:r>
            <a:r>
              <a:rPr lang="en-US" sz="2400" dirty="0" err="1" smtClean="0"/>
              <a:t>ms</a:t>
            </a:r>
            <a:r>
              <a:rPr lang="en-US" sz="2400" dirty="0" smtClean="0"/>
              <a:t> Torus becomes unstable &amp; kinks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4108174" y="6504606"/>
            <a:ext cx="11532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>
                <a:solidFill>
                  <a:schemeClr val="accent5">
                    <a:lumMod val="75000"/>
                  </a:schemeClr>
                </a:solidFill>
              </a:rPr>
              <a:t>(</a:t>
            </a:r>
            <a:r>
              <a:rPr lang="en-US" sz="1400" i="1" dirty="0" smtClean="0">
                <a:solidFill>
                  <a:srgbClr val="31859C"/>
                </a:solidFill>
              </a:rPr>
              <a:t>fal</a:t>
            </a:r>
            <a:r>
              <a:rPr lang="en-US" sz="1400" i="1" dirty="0" smtClean="0">
                <a:solidFill>
                  <a:schemeClr val="accent5">
                    <a:lumMod val="75000"/>
                  </a:schemeClr>
                </a:solidFill>
              </a:rPr>
              <a:t>se colors)</a:t>
            </a:r>
            <a:endParaRPr lang="en-US" sz="14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" name="TextBox 12"/>
          <p:cNvSpPr txBox="1">
            <a:spLocks noChangeArrowheads="1"/>
          </p:cNvSpPr>
          <p:nvPr/>
        </p:nvSpPr>
        <p:spPr bwMode="auto">
          <a:xfrm>
            <a:off x="143565" y="37275"/>
            <a:ext cx="667077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8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ＭＳ Ｐゴシック" pitchFamily="34" charset="-128"/>
              </a:rPr>
              <a:t>Confining </a:t>
            </a:r>
            <a:r>
              <a:rPr lang="en-US" sz="2800" b="1" dirty="0" err="1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ＭＳ Ｐゴシック" pitchFamily="34" charset="-128"/>
              </a:rPr>
              <a:t>toroidal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ＭＳ Ｐゴシック" pitchFamily="34" charset="-128"/>
              </a:rPr>
              <a:t> current is quite resilient</a:t>
            </a:r>
            <a:endParaRPr lang="en-US" sz="2800" b="1" dirty="0">
              <a:solidFill>
                <a:srgbClr val="FF0000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ea typeface="ＭＳ Ｐゴシック" pitchFamily="34" charset="-12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03724" y="6504606"/>
            <a:ext cx="26212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F0000"/>
                </a:solidFill>
              </a:rPr>
              <a:t>#1219, 10 kA </a:t>
            </a:r>
            <a:r>
              <a:rPr lang="en-US" sz="1400" b="1" dirty="0">
                <a:solidFill>
                  <a:srgbClr val="FF0000"/>
                </a:solidFill>
              </a:rPr>
              <a:t>Hydrogen</a:t>
            </a:r>
            <a:r>
              <a:rPr lang="en-US" sz="1400" b="1" dirty="0" smtClean="0">
                <a:solidFill>
                  <a:srgbClr val="FF0000"/>
                </a:solidFill>
              </a:rPr>
              <a:t>, H</a:t>
            </a:r>
            <a:r>
              <a:rPr lang="el-GR" sz="1400" b="1" dirty="0" smtClean="0">
                <a:solidFill>
                  <a:srgbClr val="FF0000"/>
                </a:solidFill>
              </a:rPr>
              <a:t>α</a:t>
            </a:r>
            <a:r>
              <a:rPr lang="en-US" sz="1400" b="1" dirty="0" smtClean="0">
                <a:solidFill>
                  <a:srgbClr val="FF0000"/>
                </a:solidFill>
              </a:rPr>
              <a:t> filter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3565" y="1524008"/>
            <a:ext cx="83918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i="1" dirty="0" smtClean="0">
                <a:solidFill>
                  <a:srgbClr val="31859C"/>
                </a:solidFill>
              </a:rPr>
              <a:t>anode</a:t>
            </a:r>
          </a:p>
          <a:p>
            <a:pPr algn="ctr"/>
            <a:r>
              <a:rPr lang="en-US" sz="1600" i="1" dirty="0" smtClean="0">
                <a:solidFill>
                  <a:srgbClr val="31859C"/>
                </a:solidFill>
              </a:rPr>
              <a:t>plasma</a:t>
            </a:r>
            <a:endParaRPr lang="en-US" sz="1600" i="1" dirty="0">
              <a:solidFill>
                <a:srgbClr val="31859C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43565" y="5663105"/>
            <a:ext cx="907307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i="1" dirty="0" smtClean="0">
                <a:solidFill>
                  <a:srgbClr val="31859C"/>
                </a:solidFill>
              </a:rPr>
              <a:t>cathode</a:t>
            </a:r>
          </a:p>
          <a:p>
            <a:pPr algn="ctr"/>
            <a:r>
              <a:rPr lang="en-US" sz="1600" i="1" dirty="0" smtClean="0">
                <a:solidFill>
                  <a:srgbClr val="31859C"/>
                </a:solidFill>
              </a:rPr>
              <a:t>plasma</a:t>
            </a:r>
            <a:endParaRPr lang="en-US" sz="1600" i="1" dirty="0">
              <a:solidFill>
                <a:srgbClr val="31859C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5292" y="3529489"/>
            <a:ext cx="114054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i="1" dirty="0" smtClean="0">
                <a:solidFill>
                  <a:srgbClr val="31859C"/>
                </a:solidFill>
              </a:rPr>
              <a:t>Plasma</a:t>
            </a:r>
          </a:p>
          <a:p>
            <a:pPr algn="ctr"/>
            <a:r>
              <a:rPr lang="en-US" sz="1600" i="1" dirty="0" err="1" smtClean="0">
                <a:solidFill>
                  <a:srgbClr val="31859C"/>
                </a:solidFill>
              </a:rPr>
              <a:t>Centerpost</a:t>
            </a:r>
            <a:endParaRPr lang="en-US" sz="1600" i="1" dirty="0" smtClean="0">
              <a:solidFill>
                <a:srgbClr val="31859C"/>
              </a:solidFill>
            </a:endParaRPr>
          </a:p>
          <a:p>
            <a:pPr algn="ctr"/>
            <a:r>
              <a:rPr lang="en-US" sz="1600" i="1" dirty="0" smtClean="0">
                <a:solidFill>
                  <a:srgbClr val="31859C"/>
                </a:solidFill>
              </a:rPr>
              <a:t>&amp; Torus</a:t>
            </a:r>
            <a:endParaRPr lang="en-US" sz="1600" i="1" dirty="0">
              <a:solidFill>
                <a:srgbClr val="3185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30483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46494</TotalTime>
  <Words>2524</Words>
  <Application>Microsoft Macintosh PowerPoint</Application>
  <PresentationFormat>On-screen Show (4:3)</PresentationFormat>
  <Paragraphs>439</Paragraphs>
  <Slides>32</Slides>
  <Notes>0</Notes>
  <HiddenSlides>0</HiddenSlides>
  <MMClips>28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4" baseType="lpstr">
      <vt:lpstr>Office Theme</vt:lpstr>
      <vt:lpstr>Equation</vt:lpstr>
      <vt:lpstr>PowerPoint Presentation</vt:lpstr>
      <vt:lpstr>PowerPoint Presentation</vt:lpstr>
      <vt:lpstr>A poloidal        magnetic field is required to contrast particle drifts  → toroidal current has to flow in an axisymmetric plasma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ENEA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franco alladio</dc:creator>
  <cp:lastModifiedBy>franco alladio</cp:lastModifiedBy>
  <cp:revision>1115</cp:revision>
  <cp:lastPrinted>2018-06-01T15:37:54Z</cp:lastPrinted>
  <dcterms:created xsi:type="dcterms:W3CDTF">2017-05-08T15:13:04Z</dcterms:created>
  <dcterms:modified xsi:type="dcterms:W3CDTF">2018-06-01T15:52:02Z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143358246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D5.0.3</vt:lpwstr>
  </property>
</Properties>
</file>