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emf" ContentType="image/x-emf"/>
  <Default Extension="tiff" ContentType="image/tiff"/>
  <Default Extension="rels" ContentType="application/vnd.openxmlformats-package.relationships+xml"/>
  <Default Extension="gif" ContentType="image/gif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9" r:id="rId3"/>
    <p:sldId id="276" r:id="rId4"/>
    <p:sldId id="277" r:id="rId5"/>
    <p:sldId id="467" r:id="rId6"/>
    <p:sldId id="473" r:id="rId7"/>
    <p:sldId id="472" r:id="rId8"/>
    <p:sldId id="280" r:id="rId9"/>
    <p:sldId id="265" r:id="rId10"/>
    <p:sldId id="474" r:id="rId11"/>
    <p:sldId id="475" r:id="rId12"/>
    <p:sldId id="476" r:id="rId13"/>
    <p:sldId id="272" r:id="rId14"/>
    <p:sldId id="271" r:id="rId15"/>
  </p:sldIdLst>
  <p:sldSz cx="12192000" cy="6858000"/>
  <p:notesSz cx="6858000" cy="9144000"/>
  <p:defaultTextStyle>
    <a:defPPr>
      <a:defRPr lang="x-non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D78B4"/>
    <a:srgbClr val="436FC1"/>
    <a:srgbClr val="D3C324"/>
    <a:srgbClr val="21647C"/>
    <a:srgbClr val="2115E8"/>
    <a:srgbClr val="C00000"/>
    <a:srgbClr val="6C4925"/>
    <a:srgbClr val="CA05CA"/>
    <a:srgbClr val="3927D2"/>
    <a:srgbClr val="FFD6D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22"/>
    <p:restoredTop sz="96327"/>
  </p:normalViewPr>
  <p:slideViewPr>
    <p:cSldViewPr snapToGrid="0">
      <p:cViewPr varScale="1">
        <p:scale>
          <a:sx n="131" d="100"/>
          <a:sy n="131" d="100"/>
        </p:scale>
        <p:origin x="416" y="1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notesMaster" Target="notesMasters/notesMaster1.xml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x-non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4657CC-0DC3-FC4D-ACE1-763C1658C4CE}" type="datetimeFigureOut">
              <a:rPr lang="x-none" smtClean="0"/>
              <a:t>9/12/23</a:t>
            </a:fld>
            <a:endParaRPr lang="x-non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x-non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x-non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205359-0897-DB42-9180-DF4EEDB6D4C9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076636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205359-0897-DB42-9180-DF4EEDB6D4C9}" type="slidenum">
              <a:rPr lang="x-none" smtClean="0"/>
              <a:t>4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7306352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 dirty="0"/>
              <a:t>1§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DF5B2-08F4-44AD-A80C-C9744D78C5C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3093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205359-0897-DB42-9180-DF4EEDB6D4C9}" type="slidenum">
              <a:rPr lang="x-none" smtClean="0"/>
              <a:t>9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5799671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C4756F0-F35C-ED86-1C8E-0B0AC3128A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F597222F-A842-9249-88EA-27CBE2ACA1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25368AEA-0C1E-C1D7-4FCC-F7F9CD49B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73FB8-328E-D147-85EA-A96DBB5AB962}" type="datetime1">
              <a:rPr lang="it-IT" smtClean="0"/>
              <a:t>12/09/23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03DBFD93-AF5F-1ED9-9ABD-00B766B853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6D5676FB-A61C-8EE8-44CE-1ED36C1B3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148260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FAAE901-BEA1-5AA9-B0FB-3DBC6D043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8EF04A1-5466-EC6D-B68C-634F9F46A2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2F73E66F-5662-6EE9-AF57-E1BAD1AD7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D7881-284D-6A45-8F63-E414F81C84B1}" type="datetime1">
              <a:rPr lang="it-IT" smtClean="0"/>
              <a:t>12/09/23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83F641F4-7708-CFC9-6569-E4D80160A6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6DF722A3-058E-E5DB-4E0D-343096EC9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515210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A115148-867B-0A05-E8BD-2A9DEB1DB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79F15613-AA09-AEBC-9AA5-4CBE6E5B42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FDE89552-0105-7AD4-6087-D154B2259B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6B9A7-E3BF-5243-A596-B1C41FA44DB6}" type="datetime1">
              <a:rPr lang="it-IT" smtClean="0"/>
              <a:t>12/09/23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C6BB77DF-4AFF-7E2B-C75B-7541E6BED7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DBA3B86-C698-495D-7A09-BC14EA070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567871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68303BE-1CC2-DE4A-593A-15FCF1D0F5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F8D0C55-5B98-5EB1-5151-A0278EC875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B50EBA02-BF0F-A69B-17C9-397284D41F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5BF1C99F-4523-24FA-AD1F-41427C79F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254C6-6A58-C747-A9E2-33087802FD2E}" type="datetime1">
              <a:rPr lang="it-IT" smtClean="0"/>
              <a:t>12/09/23</a:t>
            </a:fld>
            <a:endParaRPr lang="x-none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3D4A138C-0837-57DD-80E1-77889A573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55DC4D12-9CE5-CC7E-B5D8-DDEFCFFD32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076857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2DF4EE0-A473-B788-1A3E-DE5D26D02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3DC0F0B3-7E81-4EEC-511F-F9F3C61020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B2AC7338-0B2A-795A-47E9-D164AE3A57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1588D697-11DF-6DDE-E936-6CFEB83AC6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9FEBD33C-140A-F2EA-8C2F-3A55B5E67E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515E9D82-1AB6-52AD-5AA9-03C800A22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FC60E-3122-354B-80ED-6F8CF125B49C}" type="datetime1">
              <a:rPr lang="it-IT" smtClean="0"/>
              <a:t>12/09/23</a:t>
            </a:fld>
            <a:endParaRPr lang="x-none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1871B2E1-F878-88E4-DA59-4473D317C3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67FDC5AF-DD9D-A5E7-D8D0-3DD44DFAD0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3040371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BBF2082-390C-D267-647F-B8B7BE3E1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B4D484E6-99AA-F3EC-289F-6F1B97E7B3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C721C-55BB-4A4B-9BEE-F7FBAEC56716}" type="datetime1">
              <a:rPr lang="it-IT" smtClean="0"/>
              <a:t>12/09/23</a:t>
            </a:fld>
            <a:endParaRPr lang="x-none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024CCE26-3184-5D96-FA20-1FE3D16337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7C7B222E-0AB5-6E46-D0D0-D4E4D0E84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73218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AE4DD8A3-7DC1-A97B-75E6-AE296E7DDA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19B22-7EF7-6441-8CF3-74312459467C}" type="datetime1">
              <a:rPr lang="it-IT" smtClean="0"/>
              <a:t>12/09/23</a:t>
            </a:fld>
            <a:endParaRPr lang="x-none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13BE7707-46E8-7DE0-3C1B-52E52D3B05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3F760585-1C82-28CD-C94A-E8CC802C2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68686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9A552B8-2728-6612-FE3F-4E7545488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D19781E-8AF3-FCCA-CC92-74AE484A10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97B3544A-7F8C-7B48-55B5-48D2B905FD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6CD45FB8-BA53-0DCD-8657-BE12F77F3B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EED95-59E4-B247-8C75-73939AE025B9}" type="datetime1">
              <a:rPr lang="it-IT" smtClean="0"/>
              <a:t>12/09/23</a:t>
            </a:fld>
            <a:endParaRPr lang="x-none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6A73B2EB-DF8A-14F6-ACE7-E66448802F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B1C54C4B-2FF9-12B4-3A23-74B797AA3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742656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3007F0E-4E90-B481-468D-B71BE3B7D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85CD06D5-5DE6-44CA-97F2-E021833B8F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x-none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84261D0C-2A25-A359-814C-0D15EF7A52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4CC6BB2B-3BB9-6860-D9AD-FDA393DE04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F4367-0DAD-EF47-94B5-F2F01BA904BB}" type="datetime1">
              <a:rPr lang="it-IT" smtClean="0"/>
              <a:t>12/09/23</a:t>
            </a:fld>
            <a:endParaRPr lang="x-none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E1F8ED68-2B56-6CA5-74B6-71676395DF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140F16A9-E889-4D16-194B-E0384A5DF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6304236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42928D4-0C2D-AD85-8B29-9EC8D9E0E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F8E10D72-A33A-A6DF-3E0D-0DCCFC7B0F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0BD17C32-9D3B-2429-66F1-67563CCB2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3132D-36D7-A244-8C4D-028C54E66BEC}" type="datetime1">
              <a:rPr lang="it-IT" smtClean="0"/>
              <a:t>12/09/23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7ABAEB12-1707-ADE2-4ECD-5B89945B79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28788123-A5D7-FC04-7591-7C18E7C2C0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098847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="" xmlns:a16="http://schemas.microsoft.com/office/drawing/2014/main" id="{002916F3-82D0-98D7-6FA8-DD819CC856C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692CEBE6-6626-2796-D16D-01F3295E4E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23A834A-994E-0846-F5EE-03599E210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708F7-DABF-6B40-99E8-80BB98B9FFBC}" type="datetime1">
              <a:rPr lang="it-IT" smtClean="0"/>
              <a:t>12/09/23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7A2E3EC5-7F74-02BA-FB0A-BE65310D2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A7E27030-F20F-4366-5FED-3E22786A58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125716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039482E9-30AB-DAE6-73F4-A98F1F51A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17FB2EB7-8282-B97B-0D01-35BE23EAB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102D41A4-AEB3-1104-9CFC-B0B5051E01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3AABE4-E083-9E45-989A-387837E0FE21}" type="datetime1">
              <a:rPr lang="it-IT" smtClean="0"/>
              <a:t>12/09/23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13EAD391-0CB8-9F31-D84B-DEF615D0B8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78B650B-717B-4A6A-0966-0B9AB248FC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519650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x-non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4" Type="http://schemas.openxmlformats.org/officeDocument/2006/relationships/image" Target="../media/image3.emf"/><Relationship Id="rId5" Type="http://schemas.openxmlformats.org/officeDocument/2006/relationships/image" Target="../media/image4.png"/><Relationship Id="rId6" Type="http://schemas.openxmlformats.org/officeDocument/2006/relationships/image" Target="../media/image5.png"/><Relationship Id="rId7" Type="http://schemas.openxmlformats.org/officeDocument/2006/relationships/image" Target="../media/image6.jpeg"/><Relationship Id="rId8" Type="http://schemas.openxmlformats.org/officeDocument/2006/relationships/image" Target="../media/image7.png"/><Relationship Id="rId9" Type="http://schemas.openxmlformats.org/officeDocument/2006/relationships/image" Target="../media/image8.gif"/><Relationship Id="rId10" Type="http://schemas.openxmlformats.org/officeDocument/2006/relationships/image" Target="../media/image9.png"/><Relationship Id="rId11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g"/></Relationships>
</file>

<file path=ppt/slides/_rels/slide3.xml.rels><?xml version="1.0" encoding="UTF-8" standalone="yes"?>
<Relationships xmlns="http://schemas.openxmlformats.org/package/2006/relationships"><Relationship Id="rId11" Type="http://schemas.openxmlformats.org/officeDocument/2006/relationships/image" Target="../media/image21.png"/><Relationship Id="rId1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15.png"/><Relationship Id="rId6" Type="http://schemas.openxmlformats.org/officeDocument/2006/relationships/image" Target="../media/image16.png"/><Relationship Id="rId7" Type="http://schemas.openxmlformats.org/officeDocument/2006/relationships/image" Target="../media/image17.pn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4" Type="http://schemas.openxmlformats.org/officeDocument/2006/relationships/image" Target="../media/image24.png"/><Relationship Id="rId5" Type="http://schemas.openxmlformats.org/officeDocument/2006/relationships/image" Target="../media/image25.jpg"/><Relationship Id="rId6" Type="http://schemas.openxmlformats.org/officeDocument/2006/relationships/image" Target="../media/image26.jpg"/><Relationship Id="rId7" Type="http://schemas.openxmlformats.org/officeDocument/2006/relationships/image" Target="../media/image27.jp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4" Type="http://schemas.openxmlformats.org/officeDocument/2006/relationships/image" Target="../media/image29.jpeg"/><Relationship Id="rId5" Type="http://schemas.openxmlformats.org/officeDocument/2006/relationships/image" Target="../media/image30.tiff"/><Relationship Id="rId6" Type="http://schemas.openxmlformats.org/officeDocument/2006/relationships/image" Target="../media/image31.jpg"/><Relationship Id="rId7" Type="http://schemas.openxmlformats.org/officeDocument/2006/relationships/image" Target="../media/image32.gi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4" Type="http://schemas.openxmlformats.org/officeDocument/2006/relationships/image" Target="../media/image35.png"/><Relationship Id="rId5" Type="http://schemas.openxmlformats.org/officeDocument/2006/relationships/image" Target="../media/image36.jpg"/><Relationship Id="rId6" Type="http://schemas.openxmlformats.org/officeDocument/2006/relationships/image" Target="../media/image37.gif"/><Relationship Id="rId7" Type="http://schemas.openxmlformats.org/officeDocument/2006/relationships/image" Target="../media/image38.gif"/><Relationship Id="rId8" Type="http://schemas.openxmlformats.org/officeDocument/2006/relationships/image" Target="../media/image39.jpg"/><Relationship Id="rId9" Type="http://schemas.openxmlformats.org/officeDocument/2006/relationships/image" Target="../media/image40.png"/><Relationship Id="rId10" Type="http://schemas.openxmlformats.org/officeDocument/2006/relationships/image" Target="../media/image41.gif"/><Relationship Id="rId11" Type="http://schemas.openxmlformats.org/officeDocument/2006/relationships/image" Target="../media/image42.gif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3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4" Type="http://schemas.openxmlformats.org/officeDocument/2006/relationships/image" Target="../media/image45.gi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3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4" Type="http://schemas.openxmlformats.org/officeDocument/2006/relationships/image" Target="../media/image48.tiff"/><Relationship Id="rId5" Type="http://schemas.openxmlformats.org/officeDocument/2006/relationships/image" Target="../media/image49.jp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4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4" Type="http://schemas.openxmlformats.org/officeDocument/2006/relationships/image" Target="../media/image54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5.png"/><Relationship Id="rId3" Type="http://schemas.openxmlformats.org/officeDocument/2006/relationships/image" Target="../media/image5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4" Type="http://schemas.openxmlformats.org/officeDocument/2006/relationships/image" Target="../media/image59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4" Type="http://schemas.openxmlformats.org/officeDocument/2006/relationships/image" Target="../media/image6.jpeg"/><Relationship Id="rId5" Type="http://schemas.openxmlformats.org/officeDocument/2006/relationships/image" Target="../media/image7.png"/><Relationship Id="rId6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="" xmlns:a16="http://schemas.microsoft.com/office/drawing/2014/main" id="{8F7FD37B-D4FA-65B2-30FB-474072294A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5973645" y="158394"/>
            <a:ext cx="4846153" cy="6646153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="" xmlns:a16="http://schemas.microsoft.com/office/drawing/2014/main" id="{6647D8EA-2A77-66FA-F59B-FCE44EA13D04}"/>
              </a:ext>
            </a:extLst>
          </p:cNvPr>
          <p:cNvSpPr/>
          <p:nvPr/>
        </p:nvSpPr>
        <p:spPr>
          <a:xfrm>
            <a:off x="4088916" y="4406126"/>
            <a:ext cx="1885700" cy="31847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34" name="TextBox 33">
            <a:extLst>
              <a:ext uri="{FF2B5EF4-FFF2-40B4-BE49-F238E27FC236}">
                <a16:creationId xmlns="" xmlns:a16="http://schemas.microsoft.com/office/drawing/2014/main" id="{786C4DBF-A654-70ED-CA02-6E937EB6FDCF}"/>
              </a:ext>
            </a:extLst>
          </p:cNvPr>
          <p:cNvSpPr txBox="1"/>
          <p:nvPr/>
        </p:nvSpPr>
        <p:spPr>
          <a:xfrm>
            <a:off x="120743" y="5391681"/>
            <a:ext cx="39781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baseline="30000" dirty="0">
                <a:effectLst/>
              </a:rPr>
              <a:t>1</a:t>
            </a:r>
            <a:r>
              <a:rPr lang="en-GB" i="1" dirty="0">
                <a:effectLst/>
              </a:rPr>
              <a:t>email: </a:t>
            </a:r>
            <a:r>
              <a:rPr lang="en-GB" i="1" dirty="0" err="1"/>
              <a:t>franco.alladio@protosphera.it</a:t>
            </a:r>
            <a:endParaRPr lang="en-GB" i="1" dirty="0">
              <a:effectLst/>
            </a:endParaRPr>
          </a:p>
        </p:txBody>
      </p:sp>
      <p:pic>
        <p:nvPicPr>
          <p:cNvPr id="35" name="Picture 34">
            <a:extLst>
              <a:ext uri="{FF2B5EF4-FFF2-40B4-BE49-F238E27FC236}">
                <a16:creationId xmlns="" xmlns:a16="http://schemas.microsoft.com/office/drawing/2014/main" id="{54656218-289D-11D9-E304-1157CEDF555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098855" y="1602523"/>
            <a:ext cx="1885700" cy="282855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BA7CA38B-A13E-9427-FBD6-1548AA044A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0000" y="1270000"/>
            <a:ext cx="63500" cy="762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BC96C35D-DC8E-65C2-C493-AC7198EF3C3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175" y="4074810"/>
            <a:ext cx="1377413" cy="44393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5C63A42E-F686-E76F-5A97-A8A371506CC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953" y="3370682"/>
            <a:ext cx="1493552" cy="596039"/>
          </a:xfrm>
          <a:prstGeom prst="rect">
            <a:avLst/>
          </a:prstGeom>
        </p:spPr>
      </p:pic>
      <p:pic>
        <p:nvPicPr>
          <p:cNvPr id="15" name="Picture 4">
            <a:extLst>
              <a:ext uri="{FF2B5EF4-FFF2-40B4-BE49-F238E27FC236}">
                <a16:creationId xmlns="" xmlns:a16="http://schemas.microsoft.com/office/drawing/2014/main" id="{D539193F-A4A4-09DC-01CB-C4A773823E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566" y="4576343"/>
            <a:ext cx="831248" cy="83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="" xmlns:a16="http://schemas.microsoft.com/office/drawing/2014/main" id="{AF247A48-56BF-DA26-64E4-730368B3139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9946" y="4583405"/>
            <a:ext cx="864152" cy="81755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="" xmlns:a16="http://schemas.microsoft.com/office/drawing/2014/main" id="{8AB8785F-3AC2-3FEB-8F70-E537BA1A087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539885" y="2096581"/>
            <a:ext cx="1617087" cy="2188538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="" xmlns:a16="http://schemas.microsoft.com/office/drawing/2014/main" id="{7F1E27B1-7A21-8208-BAAA-84735933A31C}"/>
              </a:ext>
            </a:extLst>
          </p:cNvPr>
          <p:cNvSpPr txBox="1"/>
          <p:nvPr/>
        </p:nvSpPr>
        <p:spPr>
          <a:xfrm>
            <a:off x="43559" y="-911"/>
            <a:ext cx="9855353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PROTO-SPHERA: a magnetic confinement experiment </a:t>
            </a:r>
          </a:p>
          <a:p>
            <a:r>
              <a:rPr lang="en-US" sz="32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which emulates the jet + torus astrophysical plasmas</a:t>
            </a:r>
            <a:endParaRPr lang="x-none" sz="3200" dirty="0">
              <a:effectLst/>
              <a:ea typeface="Times New Roman" panose="020206030504050203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EAA047A4-2D7F-39A0-FC78-DD34632BE1B6}"/>
              </a:ext>
            </a:extLst>
          </p:cNvPr>
          <p:cNvSpPr txBox="1"/>
          <p:nvPr/>
        </p:nvSpPr>
        <p:spPr>
          <a:xfrm>
            <a:off x="120743" y="1023632"/>
            <a:ext cx="4044441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effectLst/>
                <a:latin typeface="Times" pitchFamily="2" charset="0"/>
              </a:rPr>
              <a:t> </a:t>
            </a:r>
            <a:r>
              <a:rPr lang="en-GB" dirty="0">
                <a:effectLst/>
              </a:rPr>
              <a:t>F. Alladio</a:t>
            </a:r>
            <a:r>
              <a:rPr lang="en-GB" baseline="30000" dirty="0">
                <a:effectLst/>
              </a:rPr>
              <a:t>1</a:t>
            </a:r>
            <a:r>
              <a:rPr lang="en-GB" dirty="0">
                <a:effectLst/>
              </a:rPr>
              <a:t> and PROTO-SPHERA Group</a:t>
            </a:r>
            <a:r>
              <a:rPr lang="en-GB" baseline="30000" dirty="0">
                <a:effectLst/>
              </a:rPr>
              <a:t>2</a:t>
            </a:r>
            <a:endParaRPr lang="en-GB" dirty="0">
              <a:effectLst/>
            </a:endParaRPr>
          </a:p>
          <a:p>
            <a:endParaRPr lang="en-GB" i="1" baseline="30000" dirty="0">
              <a:effectLst/>
            </a:endParaRPr>
          </a:p>
          <a:p>
            <a:r>
              <a:rPr lang="en-GB" i="1" baseline="30000" dirty="0">
                <a:effectLst/>
              </a:rPr>
              <a:t>1</a:t>
            </a:r>
            <a:r>
              <a:rPr lang="en-GB" i="1" dirty="0">
                <a:effectLst/>
              </a:rPr>
              <a:t>INAF – IAPS, Via </a:t>
            </a:r>
            <a:r>
              <a:rPr lang="en-GB" i="1" dirty="0" err="1">
                <a:effectLst/>
              </a:rPr>
              <a:t>Fosso</a:t>
            </a:r>
            <a:r>
              <a:rPr lang="en-GB" i="1" dirty="0">
                <a:effectLst/>
              </a:rPr>
              <a:t> del Cavaliere 100,</a:t>
            </a:r>
          </a:p>
          <a:p>
            <a:r>
              <a:rPr lang="en-GB" i="1" dirty="0">
                <a:effectLst/>
              </a:rPr>
              <a:t>0133 Rome, Italy</a:t>
            </a:r>
          </a:p>
          <a:p>
            <a:endParaRPr lang="en-GB" i="1" dirty="0">
              <a:effectLst/>
            </a:endParaRPr>
          </a:p>
          <a:p>
            <a:r>
              <a:rPr lang="en-GB" i="1" baseline="30000" dirty="0">
                <a:effectLst/>
              </a:rPr>
              <a:t>2 </a:t>
            </a:r>
            <a:r>
              <a:rPr lang="en-GB" i="1" dirty="0">
                <a:effectLst/>
              </a:rPr>
              <a:t>Centro </a:t>
            </a:r>
            <a:r>
              <a:rPr lang="en-GB" i="1" dirty="0" err="1">
                <a:effectLst/>
              </a:rPr>
              <a:t>Ricerche</a:t>
            </a:r>
            <a:r>
              <a:rPr lang="en-GB" i="1" dirty="0">
                <a:effectLst/>
              </a:rPr>
              <a:t> ENEA, Frascati </a:t>
            </a:r>
          </a:p>
          <a:p>
            <a:r>
              <a:rPr lang="en-GB" i="1" baseline="30000" dirty="0">
                <a:effectLst/>
              </a:rPr>
              <a:t>2 </a:t>
            </a:r>
            <a:r>
              <a:rPr lang="en-GB" i="1" dirty="0" err="1">
                <a:effectLst/>
              </a:rPr>
              <a:t>Università</a:t>
            </a:r>
            <a:r>
              <a:rPr lang="en-GB" i="1" dirty="0">
                <a:effectLst/>
              </a:rPr>
              <a:t> Roma1-LaSapienza</a:t>
            </a:r>
            <a:endParaRPr lang="en-GB" i="1" baseline="30000" dirty="0"/>
          </a:p>
          <a:p>
            <a:r>
              <a:rPr lang="en-GB" i="1" baseline="30000" dirty="0">
                <a:effectLst/>
              </a:rPr>
              <a:t>2 </a:t>
            </a:r>
            <a:r>
              <a:rPr lang="en-GB" i="1" dirty="0">
                <a:effectLst/>
              </a:rPr>
              <a:t>Gran </a:t>
            </a:r>
            <a:r>
              <a:rPr lang="en-GB" i="1" dirty="0" err="1">
                <a:effectLst/>
              </a:rPr>
              <a:t>Sasso</a:t>
            </a:r>
            <a:r>
              <a:rPr lang="en-GB" i="1" dirty="0">
                <a:effectLst/>
              </a:rPr>
              <a:t> Science Institute</a:t>
            </a:r>
          </a:p>
          <a:p>
            <a:r>
              <a:rPr lang="en-GB" i="1" baseline="30000" dirty="0"/>
              <a:t>2 </a:t>
            </a:r>
            <a:r>
              <a:rPr lang="en-GB" i="1" dirty="0"/>
              <a:t>Pisa University</a:t>
            </a:r>
            <a:endParaRPr lang="en-GB" i="1" baseline="30000" dirty="0"/>
          </a:p>
        </p:txBody>
      </p:sp>
      <p:sp>
        <p:nvSpPr>
          <p:cNvPr id="21" name="TextBox 20">
            <a:extLst>
              <a:ext uri="{FF2B5EF4-FFF2-40B4-BE49-F238E27FC236}">
                <a16:creationId xmlns="" xmlns:a16="http://schemas.microsoft.com/office/drawing/2014/main" id="{85791B1D-6F95-9EAE-9BE9-21B8391E9A79}"/>
              </a:ext>
            </a:extLst>
          </p:cNvPr>
          <p:cNvSpPr txBox="1"/>
          <p:nvPr/>
        </p:nvSpPr>
        <p:spPr>
          <a:xfrm>
            <a:off x="5973645" y="6422520"/>
            <a:ext cx="19615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000" b="1" dirty="0">
                <a:solidFill>
                  <a:srgbClr val="FFFF00"/>
                </a:solidFill>
              </a:rPr>
              <a:t>PROTO-SPHERA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CA62E201-6A8B-06F9-A2FF-2AA609EF259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51943" y="4565917"/>
            <a:ext cx="1505574" cy="82418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A158152F-5E1D-EADD-6D82-C0445141A1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0000" y="1270000"/>
            <a:ext cx="63500" cy="762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E6D486F8-3516-6A8F-2107-5104B5653CF8}"/>
              </a:ext>
            </a:extLst>
          </p:cNvPr>
          <p:cNvSpPr txBox="1"/>
          <p:nvPr/>
        </p:nvSpPr>
        <p:spPr>
          <a:xfrm>
            <a:off x="4282827" y="4341110"/>
            <a:ext cx="18433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000" b="1" dirty="0">
                <a:solidFill>
                  <a:srgbClr val="FFFF00"/>
                </a:solidFill>
              </a:rPr>
              <a:t>Vela Nebula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F5D6AAFE-C375-EAA0-1E3E-1E6A5B357F2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19953" y="5779547"/>
            <a:ext cx="5145157" cy="1025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4490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72882247-752E-0EB0-A90C-D8BF65F14511}"/>
              </a:ext>
            </a:extLst>
          </p:cNvPr>
          <p:cNvSpPr txBox="1"/>
          <p:nvPr/>
        </p:nvSpPr>
        <p:spPr>
          <a:xfrm>
            <a:off x="1" y="-9356"/>
            <a:ext cx="12192000" cy="1015663"/>
          </a:xfrm>
          <a:prstGeom prst="rect">
            <a:avLst/>
          </a:prstGeom>
          <a:solidFill>
            <a:srgbClr val="32BAEC"/>
          </a:solidFill>
        </p:spPr>
        <p:txBody>
          <a:bodyPr wrap="square" rtlCol="0">
            <a:spAutoFit/>
          </a:bodyPr>
          <a:lstStyle/>
          <a:p>
            <a:r>
              <a:rPr lang="en-GB" sz="3000" b="1" dirty="0">
                <a:solidFill>
                  <a:srgbClr val="FF0000"/>
                </a:solidFill>
                <a:effectLst/>
              </a:rPr>
              <a:t>Torus + Jet </a:t>
            </a:r>
            <a:r>
              <a:rPr lang="en-GB" sz="3000" b="1" dirty="0">
                <a:solidFill>
                  <a:schemeClr val="bg1"/>
                </a:solidFill>
                <a:effectLst/>
              </a:rPr>
              <a:t>plasmas are present in Pulsar Wind Nebulae and</a:t>
            </a:r>
          </a:p>
          <a:p>
            <a:pPr algn="r"/>
            <a:r>
              <a:rPr lang="en-GB" sz="3000" b="1" dirty="0">
                <a:solidFill>
                  <a:srgbClr val="FFFF00"/>
                </a:solidFill>
                <a:effectLst/>
              </a:rPr>
              <a:t>are produced in </a:t>
            </a:r>
            <a:r>
              <a:rPr lang="en-GB" sz="3000" b="1" dirty="0">
                <a:solidFill>
                  <a:srgbClr val="FFFF00"/>
                </a:solidFill>
              </a:rPr>
              <a:t>laboratory experiments</a:t>
            </a:r>
            <a:endParaRPr lang="en-GB" sz="3000" b="1" dirty="0">
              <a:solidFill>
                <a:srgbClr val="FFFF00"/>
              </a:solidFill>
              <a:effectLst/>
            </a:endParaRPr>
          </a:p>
        </p:txBody>
      </p:sp>
      <p:sp>
        <p:nvSpPr>
          <p:cNvPr id="40" name="Slide Number Placeholder 39">
            <a:extLst>
              <a:ext uri="{FF2B5EF4-FFF2-40B4-BE49-F238E27FC236}">
                <a16:creationId xmlns="" xmlns:a16="http://schemas.microsoft.com/office/drawing/2014/main" id="{87396057-9B3F-7DED-C7F0-2F00D2FA3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55257" y="6474448"/>
            <a:ext cx="27432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2</a:t>
            </a:fld>
            <a:endParaRPr lang="x-none"/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1226049F-0153-8F5B-2C48-BD2810C8C5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694224" y="1031806"/>
            <a:ext cx="6803551" cy="286093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2B51F705-6F39-F38B-6C6F-9700A12AE059}"/>
              </a:ext>
            </a:extLst>
          </p:cNvPr>
          <p:cNvSpPr txBox="1"/>
          <p:nvPr/>
        </p:nvSpPr>
        <p:spPr>
          <a:xfrm>
            <a:off x="7651372" y="1006307"/>
            <a:ext cx="18464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000" b="1" dirty="0">
                <a:solidFill>
                  <a:schemeClr val="bg1"/>
                </a:solidFill>
              </a:rPr>
              <a:t>PROTO-SPHERA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7560F353-F5E2-FE7C-7ACF-F8D2B23E43C8}"/>
              </a:ext>
            </a:extLst>
          </p:cNvPr>
          <p:cNvSpPr txBox="1"/>
          <p:nvPr/>
        </p:nvSpPr>
        <p:spPr>
          <a:xfrm>
            <a:off x="3084659" y="1006307"/>
            <a:ext cx="4023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000" b="1" dirty="0">
                <a:solidFill>
                  <a:schemeClr val="bg1"/>
                </a:solidFill>
              </a:rPr>
              <a:t>CRAB PULSAR WIND NEBULA (PWN)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54F00BCA-8096-5312-E6C7-D9E72590C726}"/>
              </a:ext>
            </a:extLst>
          </p:cNvPr>
          <p:cNvSpPr txBox="1"/>
          <p:nvPr/>
        </p:nvSpPr>
        <p:spPr>
          <a:xfrm>
            <a:off x="1016224" y="2139106"/>
            <a:ext cx="14906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x-none" dirty="0"/>
              <a:t>Chandra X-ray</a:t>
            </a:r>
          </a:p>
          <a:p>
            <a:pPr algn="ctr"/>
            <a:r>
              <a:rPr lang="en-GB" dirty="0"/>
              <a:t>i</a:t>
            </a:r>
            <a:r>
              <a:rPr lang="x-none" dirty="0"/>
              <a:t>mage of Crab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844FF092-FD9A-89AE-6AB5-9F6B3B3B5236}"/>
              </a:ext>
            </a:extLst>
          </p:cNvPr>
          <p:cNvSpPr txBox="1"/>
          <p:nvPr/>
        </p:nvSpPr>
        <p:spPr>
          <a:xfrm>
            <a:off x="9536159" y="2003984"/>
            <a:ext cx="16396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x-none" dirty="0"/>
              <a:t>Visible light</a:t>
            </a:r>
          </a:p>
          <a:p>
            <a:pPr algn="ctr"/>
            <a:r>
              <a:rPr lang="en-US" dirty="0"/>
              <a:t>PROTO-SPHERA</a:t>
            </a:r>
            <a:endParaRPr lang="x-none" dirty="0"/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50F05110-7C47-1425-CC5A-CE5354D00655}"/>
              </a:ext>
            </a:extLst>
          </p:cNvPr>
          <p:cNvSpPr txBox="1"/>
          <p:nvPr/>
        </p:nvSpPr>
        <p:spPr>
          <a:xfrm>
            <a:off x="1016224" y="3518126"/>
            <a:ext cx="1055846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SUMMARY</a:t>
            </a:r>
          </a:p>
          <a:p>
            <a:endParaRPr lang="en-GB" b="1" dirty="0"/>
          </a:p>
          <a:p>
            <a:r>
              <a:rPr lang="en-GB" sz="1800" b="1" dirty="0">
                <a:effectLst/>
              </a:rPr>
              <a:t>Force-free fields model for Astrophysical plasma &amp; as foundation of the PROTO-SPHERA experiment</a:t>
            </a:r>
          </a:p>
          <a:p>
            <a:endParaRPr lang="en-GB" b="1" dirty="0"/>
          </a:p>
          <a:p>
            <a:r>
              <a:rPr lang="en-GB" sz="1800" b="1" dirty="0">
                <a:effectLst/>
              </a:rPr>
              <a:t>Ideal MHD stability of PROTO-SPHERA in theory &amp; in practice</a:t>
            </a:r>
          </a:p>
          <a:p>
            <a:endParaRPr lang="en-GB" b="1" dirty="0"/>
          </a:p>
          <a:p>
            <a:r>
              <a:rPr lang="en-GB" sz="1800" b="1" dirty="0">
                <a:effectLst/>
              </a:rPr>
              <a:t>3D Tomography diagnostics of PROTO-SPHERA: sustainment &amp; formation of Torus by Magnetic Reconnections</a:t>
            </a:r>
          </a:p>
          <a:p>
            <a:endParaRPr lang="en-GB" b="1" dirty="0"/>
          </a:p>
          <a:p>
            <a:r>
              <a:rPr lang="en-GB" sz="1800" b="1" dirty="0">
                <a:effectLst/>
              </a:rPr>
              <a:t>Force-free model of Double-Torus model for </a:t>
            </a:r>
            <a:r>
              <a:rPr lang="en-GB" sz="1800" b="1" dirty="0" err="1">
                <a:effectLst/>
              </a:rPr>
              <a:t>PWNe</a:t>
            </a:r>
            <a:endParaRPr lang="en-GB" sz="1800" b="1" dirty="0">
              <a:effectLst/>
            </a:endParaRPr>
          </a:p>
          <a:p>
            <a:endParaRPr lang="en-GB" b="1" dirty="0"/>
          </a:p>
          <a:p>
            <a:r>
              <a:rPr lang="en-GB" sz="1800" b="1" dirty="0">
                <a:effectLst/>
              </a:rPr>
              <a:t>Comparison of Double-Torus model with </a:t>
            </a:r>
            <a:r>
              <a:rPr lang="en-GB" sz="1800" b="1" dirty="0" err="1">
                <a:effectLst/>
              </a:rPr>
              <a:t>PWNe</a:t>
            </a:r>
            <a:r>
              <a:rPr lang="en-GB" sz="1800" b="1" dirty="0">
                <a:effectLst/>
              </a:rPr>
              <a:t> observations, relevance for acceleration due to reconnections</a:t>
            </a:r>
          </a:p>
        </p:txBody>
      </p:sp>
    </p:spTree>
    <p:extLst>
      <p:ext uri="{BB962C8B-B14F-4D97-AF65-F5344CB8AC3E}">
        <p14:creationId xmlns:p14="http://schemas.microsoft.com/office/powerpoint/2010/main" val="28676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Straight Connector 14">
            <a:extLst>
              <a:ext uri="{FF2B5EF4-FFF2-40B4-BE49-F238E27FC236}">
                <a16:creationId xmlns="" xmlns:a16="http://schemas.microsoft.com/office/drawing/2014/main" id="{6197BD81-ADA2-F86B-4AFC-DCB5E852B9C0}"/>
              </a:ext>
            </a:extLst>
          </p:cNvPr>
          <p:cNvCxnSpPr>
            <a:cxnSpLocks/>
          </p:cNvCxnSpPr>
          <p:nvPr/>
        </p:nvCxnSpPr>
        <p:spPr>
          <a:xfrm>
            <a:off x="1647858" y="6039951"/>
            <a:ext cx="796811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="" xmlns:a16="http://schemas.microsoft.com/office/drawing/2014/main" id="{E2B5A77E-064A-A841-F0C8-C143C28B24E6}"/>
              </a:ext>
            </a:extLst>
          </p:cNvPr>
          <p:cNvSpPr txBox="1"/>
          <p:nvPr/>
        </p:nvSpPr>
        <p:spPr>
          <a:xfrm>
            <a:off x="99902" y="654402"/>
            <a:ext cx="1181631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400" i="1" dirty="0">
                <a:solidFill>
                  <a:srgbClr val="FF0000"/>
                </a:solidFill>
              </a:rPr>
              <a:t>force-free field (fff) models</a:t>
            </a:r>
            <a:r>
              <a:rPr lang="en-US" sz="2400" dirty="0">
                <a:solidFill>
                  <a:srgbClr val="FF0000"/>
                </a:solidFill>
              </a:rPr>
              <a:t>: </a:t>
            </a:r>
            <a:r>
              <a:rPr lang="x-none" sz="2400" dirty="0"/>
              <a:t>self-consistent distributions of      and     with</a:t>
            </a:r>
          </a:p>
          <a:p>
            <a:r>
              <a:rPr lang="en-US" sz="2400" dirty="0"/>
              <a:t>(excluding        ), this means                   </a:t>
            </a:r>
          </a:p>
          <a:p>
            <a:r>
              <a:rPr lang="en-US" sz="2400" dirty="0"/>
              <a:t>• </a:t>
            </a:r>
            <a:r>
              <a:rPr lang="en-US" sz="2400" dirty="0">
                <a:solidFill>
                  <a:srgbClr val="FF0000"/>
                </a:solidFill>
              </a:rPr>
              <a:t>no Lorentz force upon them </a:t>
            </a:r>
            <a:r>
              <a:rPr lang="en-US" sz="2400" dirty="0"/>
              <a:t>• </a:t>
            </a:r>
            <a:r>
              <a:rPr lang="en-US" sz="2400" dirty="0">
                <a:solidFill>
                  <a:srgbClr val="FF0000"/>
                </a:solidFill>
              </a:rPr>
              <a:t>can decay without causing material fluid motions</a:t>
            </a:r>
          </a:p>
          <a:p>
            <a:r>
              <a:rPr lang="en-US" sz="2400" dirty="0"/>
              <a:t>•</a:t>
            </a:r>
            <a:r>
              <a:rPr lang="en-US" sz="2400" dirty="0">
                <a:solidFill>
                  <a:srgbClr val="00B0F0"/>
                </a:solidFill>
              </a:rPr>
              <a:t> the simplest choice for large scale structures in </a:t>
            </a:r>
            <a:r>
              <a:rPr lang="en-US" sz="2400" dirty="0">
                <a:solidFill>
                  <a:srgbClr val="32BAEC"/>
                </a:solidFill>
              </a:rPr>
              <a:t>Astrophysics</a:t>
            </a:r>
            <a:r>
              <a:rPr lang="en-US" sz="2400" dirty="0"/>
              <a:t> • </a:t>
            </a:r>
            <a:r>
              <a:rPr lang="en-US" sz="2400" dirty="0">
                <a:solidFill>
                  <a:srgbClr val="001F60"/>
                </a:solidFill>
              </a:rPr>
              <a:t>a hint for laboratory plasmas </a:t>
            </a:r>
            <a:endParaRPr lang="x-none" sz="2400" dirty="0">
              <a:solidFill>
                <a:srgbClr val="001F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5F848F14-FAB2-4C33-7737-FBB2841A7EAC}"/>
              </a:ext>
            </a:extLst>
          </p:cNvPr>
          <p:cNvSpPr txBox="1"/>
          <p:nvPr/>
        </p:nvSpPr>
        <p:spPr>
          <a:xfrm>
            <a:off x="241166" y="6225375"/>
            <a:ext cx="34592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600" b="1" dirty="0"/>
              <a:t>Chandrasekhar-Kendall </a:t>
            </a:r>
            <a:r>
              <a:rPr lang="en-US" sz="1600" b="1" dirty="0"/>
              <a:t>even </a:t>
            </a:r>
            <a:r>
              <a:rPr lang="x-none" sz="1600" b="1" i="1" dirty="0"/>
              <a:t>fff</a:t>
            </a:r>
            <a:r>
              <a:rPr lang="x-none" sz="1600" b="1" dirty="0"/>
              <a:t> </a:t>
            </a:r>
          </a:p>
          <a:p>
            <a:r>
              <a:rPr lang="x-none" sz="1600" b="1" dirty="0"/>
              <a:t>model a Torus  </a:t>
            </a:r>
            <a:r>
              <a:rPr lang="x-none" sz="1200" dirty="0"/>
              <a:t>Chandrasekhar,</a:t>
            </a:r>
            <a:r>
              <a:rPr lang="en-GB" sz="1200" dirty="0">
                <a:effectLst/>
              </a:rPr>
              <a:t> </a:t>
            </a:r>
            <a:r>
              <a:rPr lang="en-GB" sz="1200" dirty="0" err="1">
                <a:effectLst/>
              </a:rPr>
              <a:t>ApJ</a:t>
            </a:r>
            <a:r>
              <a:rPr lang="en-GB" sz="1200" dirty="0">
                <a:effectLst/>
              </a:rPr>
              <a:t> 126 (1957</a:t>
            </a:r>
            <a:r>
              <a:rPr lang="en-GB" sz="1200" dirty="0">
                <a:effectLst/>
                <a:latin typeface="Times" pitchFamily="2" charset="0"/>
              </a:rPr>
              <a:t>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2F83F35F-FE9F-739B-0BE6-ED503E7D12B1}"/>
              </a:ext>
            </a:extLst>
          </p:cNvPr>
          <p:cNvSpPr txBox="1"/>
          <p:nvPr/>
        </p:nvSpPr>
        <p:spPr>
          <a:xfrm>
            <a:off x="3460655" y="6205201"/>
            <a:ext cx="36370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x-none" sz="1600" b="1" dirty="0"/>
              <a:t>Furth even squared </a:t>
            </a:r>
            <a:r>
              <a:rPr lang="x-none" sz="1600" b="1" i="1" dirty="0"/>
              <a:t>fff</a:t>
            </a:r>
            <a:r>
              <a:rPr lang="x-none" sz="1600" b="1" dirty="0"/>
              <a:t> toroids</a:t>
            </a:r>
          </a:p>
          <a:p>
            <a:pPr algn="ctr"/>
            <a:r>
              <a:rPr lang="x-none" sz="1600" b="1" dirty="0"/>
              <a:t>model a Jet </a:t>
            </a:r>
            <a:r>
              <a:rPr lang="x-none" sz="1200" dirty="0"/>
              <a:t>Furth</a:t>
            </a:r>
            <a:r>
              <a:rPr lang="en-GB" sz="1200" dirty="0"/>
              <a:t> </a:t>
            </a:r>
            <a:r>
              <a:rPr lang="en-GB" sz="1200" dirty="0" err="1"/>
              <a:t>Rev.Sci.Instrum</a:t>
            </a:r>
            <a:r>
              <a:rPr lang="en-GB" sz="1200" dirty="0"/>
              <a:t>. 28 (1957)</a:t>
            </a:r>
            <a:endParaRPr lang="x-none" sz="1200" dirty="0"/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EF56032-E21F-B428-B715-7BD1F1118651}"/>
              </a:ext>
            </a:extLst>
          </p:cNvPr>
          <p:cNvSpPr txBox="1"/>
          <p:nvPr/>
        </p:nvSpPr>
        <p:spPr>
          <a:xfrm>
            <a:off x="6678006" y="6196840"/>
            <a:ext cx="29198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x-none" sz="1600" b="1" dirty="0"/>
              <a:t>Torus+Jet linear  </a:t>
            </a:r>
            <a:r>
              <a:rPr lang="x-none" sz="1600" b="1" i="1" dirty="0"/>
              <a:t>fff </a:t>
            </a:r>
            <a:r>
              <a:rPr lang="x-none" sz="1600" dirty="0"/>
              <a:t>(CKF)</a:t>
            </a:r>
          </a:p>
          <a:p>
            <a:pPr algn="ctr"/>
            <a:r>
              <a:rPr lang="x-none" sz="1600" dirty="0"/>
              <a:t>Chandrasekhar-Kendall-Furth</a:t>
            </a:r>
          </a:p>
        </p:txBody>
      </p:sp>
      <p:pic>
        <p:nvPicPr>
          <p:cNvPr id="35" name="Picture 34" descr="mu equals mu subscript 0 j with rightwards arrow on top times B with rightwards arrow on top divided by B squared" title="{&quot;mathml&quot;:&quot;&lt;math style=\&quot;font-family:stix;font-size:16px;\&quot; xmlns=\&quot;http://www.w3.org/1998/Math/MathML\&quot;&gt;&lt;mstyle mathsize=\&quot;16px\&quot;&gt;&lt;mi&gt;μ&lt;/mi&gt;&lt;mo&gt;=&lt;/mo&gt;&lt;msub&gt;&lt;mi&gt;μ&lt;/mi&gt;&lt;mn&gt;0&lt;/mn&gt;&lt;/msub&gt;&lt;mover accent=\&quot;true\&quot;&gt;&lt;mi&gt;j&lt;/mi&gt;&lt;mo&gt;→&lt;/mo&gt;&lt;/mover&gt;&lt;mo&gt;·&lt;/mo&gt;&lt;mover&gt;&lt;mi&gt;B&lt;/mi&gt;&lt;mo&gt;→&lt;/mo&gt;&lt;/mover&gt;&lt;mo&gt;/&lt;/mo&gt;&lt;msup&gt;&lt;mi&gt;B&lt;/mi&gt;&lt;mn&gt;2&lt;/mn&gt;&lt;/msup&gt;&lt;/mstyle&gt;&lt;/math&gt;&quot;}">
            <a:extLst>
              <a:ext uri="{FF2B5EF4-FFF2-40B4-BE49-F238E27FC236}">
                <a16:creationId xmlns="" xmlns:a16="http://schemas.microsoft.com/office/drawing/2014/main" id="{9743A378-B0A3-DB74-13D1-6D4893CBEC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6438" y="2293657"/>
            <a:ext cx="1507218" cy="344458"/>
          </a:xfrm>
          <a:prstGeom prst="rect">
            <a:avLst/>
          </a:prstGeom>
        </p:spPr>
      </p:pic>
      <p:pic>
        <p:nvPicPr>
          <p:cNvPr id="36" name="Picture 35" descr="bold italic B with rightwards arrow on top" title="{&quot;mathml&quot;:&quot;&lt;math style=\&quot;font-family:stix;font-size:16px;\&quot; xmlns=\&quot;http://www.w3.org/1998/Math/MathML\&quot;&gt;&lt;mstyle mathsize=\&quot;16px\&quot;&gt;&lt;mover&gt;&lt;mi mathvariant=\&quot;bold-italic\&quot;&gt;B&lt;/mi&gt;&lt;mo&gt;&amp;#x2192;&lt;/mo&gt;&lt;/mover&gt;&lt;/mstyle&gt;&lt;/math&gt;&quot;}">
            <a:extLst>
              <a:ext uri="{FF2B5EF4-FFF2-40B4-BE49-F238E27FC236}">
                <a16:creationId xmlns="" xmlns:a16="http://schemas.microsoft.com/office/drawing/2014/main" id="{E1BEE7C0-46D8-38A4-8482-D41519EA1B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4671" y="723485"/>
            <a:ext cx="187007" cy="271097"/>
          </a:xfrm>
          <a:prstGeom prst="rect">
            <a:avLst/>
          </a:prstGeom>
        </p:spPr>
      </p:pic>
      <p:pic>
        <p:nvPicPr>
          <p:cNvPr id="37" name="Picture 36" descr="bold italic j with rightwards arrow on top" title="{&quot;mathml&quot;:&quot;&lt;math style=\&quot;font-family:stix;font-size:16px;\&quot; xmlns=\&quot;http://www.w3.org/1998/Math/MathML\&quot;&gt;&lt;mstyle mathsize=\&quot;16px\&quot;&gt;&lt;mover&gt;&lt;mi mathvariant=\&quot;bold-italic\&quot;&gt;j&lt;/mi&gt;&lt;mo&gt;&amp;#x2192;&lt;/mo&gt;&lt;/mover&gt;&lt;/mstyle&gt;&lt;/math&gt;&quot;}">
            <a:extLst>
              <a:ext uri="{FF2B5EF4-FFF2-40B4-BE49-F238E27FC236}">
                <a16:creationId xmlns="" xmlns:a16="http://schemas.microsoft.com/office/drawing/2014/main" id="{FB81B868-4414-18FA-51A5-B48DFF64BD2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1429" y="727965"/>
            <a:ext cx="187008" cy="325068"/>
          </a:xfrm>
          <a:prstGeom prst="rect">
            <a:avLst/>
          </a:prstGeom>
        </p:spPr>
      </p:pic>
      <p:pic>
        <p:nvPicPr>
          <p:cNvPr id="38" name="Picture 37" descr="bold italic j with rightwards arrow on top logical and bold italic B with rightwards arrow on top equals 0" title="{&quot;mathml&quot;:&quot;&lt;math style=\&quot;font-family:stix;font-size:16px;\&quot; xmlns=\&quot;http://www.w3.org/1998/Math/MathML\&quot;&gt;&lt;mstyle mathsize=\&quot;16px\&quot;&gt;&lt;mover&gt;&lt;mi mathvariant=\&quot;bold-italic\&quot;&gt;j&lt;/mi&gt;&lt;mo&gt;&amp;#x2192;&lt;/mo&gt;&lt;/mover&gt;&lt;mo&gt;&amp;#x2227;&lt;/mo&gt;&lt;mover&gt;&lt;mi mathvariant=\&quot;bold-italic\&quot;&gt;B&lt;/mi&gt;&lt;mo&gt;&amp;#x2192;&lt;/mo&gt;&lt;/mover&gt;&lt;mo&gt;=&lt;/mo&gt;&lt;mn&gt;0&lt;/mn&gt;&lt;/mstyle&gt;&lt;/math&gt;&quot;}">
            <a:extLst>
              <a:ext uri="{FF2B5EF4-FFF2-40B4-BE49-F238E27FC236}">
                <a16:creationId xmlns="" xmlns:a16="http://schemas.microsoft.com/office/drawing/2014/main" id="{58C4D117-2752-84D2-04FB-F4BB0311626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4760" y="726941"/>
            <a:ext cx="1038371" cy="329178"/>
          </a:xfrm>
          <a:prstGeom prst="rect">
            <a:avLst/>
          </a:prstGeom>
        </p:spPr>
      </p:pic>
      <p:pic>
        <p:nvPicPr>
          <p:cNvPr id="39" name="Picture 38" descr="bold italic j with rightwards arrow on top equals 0" title="{&quot;mathml&quot;:&quot;&lt;math style=\&quot;font-family:stix;font-size:16px;\&quot; xmlns=\&quot;http://www.w3.org/1998/Math/MathML\&quot;&gt;&lt;mstyle mathsize=\&quot;16px\&quot;&gt;&lt;mover&gt;&lt;mi mathvariant=\&quot;bold-italic\&quot;&gt;j&lt;/mi&gt;&lt;mo&gt;&amp;#x2192;&lt;/mo&gt;&lt;/mover&gt;&lt;mo&gt;=&lt;/mo&gt;&lt;mn&gt;0&lt;/mn&gt;&lt;/mstyle&gt;&lt;/math&gt;&quot;}">
            <a:extLst>
              <a:ext uri="{FF2B5EF4-FFF2-40B4-BE49-F238E27FC236}">
                <a16:creationId xmlns="" xmlns:a16="http://schemas.microsoft.com/office/drawing/2014/main" id="{FD4BC7A8-A94A-9F58-6648-9119D42DC69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8304" y="1123434"/>
            <a:ext cx="472467" cy="269535"/>
          </a:xfrm>
          <a:prstGeom prst="rect">
            <a:avLst/>
          </a:prstGeom>
        </p:spPr>
      </p:pic>
      <p:pic>
        <p:nvPicPr>
          <p:cNvPr id="40" name="Picture 39" descr="nabla with rightwards arrow on top logical and B with rightwards arrow on top equals mu B with rightwards arrow on top" title="{&quot;mathml&quot;:&quot;&lt;math style=\&quot;font-family:stix;font-size:16px;\&quot; xmlns=\&quot;http://www.w3.org/1998/Math/MathML\&quot;&gt;&lt;mstyle mathsize=\&quot;16px\&quot;&gt;&lt;mover accent=\&quot;true\&quot;&gt;&lt;mo&gt;∇&lt;/mo&gt;&lt;mo&gt;→&lt;/mo&gt;&lt;/mover&gt;&lt;mo&gt;∧&lt;/mo&gt;&lt;mover&gt;&lt;mi&gt;B&lt;/mi&gt;&lt;mo&gt;→&lt;/mo&gt;&lt;/mover&gt;&lt;mo&gt;=&lt;/mo&gt;&lt;mi&gt;μ&lt;/mi&gt;&lt;mover&gt;&lt;mi&gt;B&lt;/mi&gt;&lt;mo&gt;→&lt;/mo&gt;&lt;/mover&gt;&lt;/mstyle&gt;&lt;/math&gt;&quot;}">
            <a:extLst>
              <a:ext uri="{FF2B5EF4-FFF2-40B4-BE49-F238E27FC236}">
                <a16:creationId xmlns="" xmlns:a16="http://schemas.microsoft.com/office/drawing/2014/main" id="{C7DC5BF1-FE13-41F4-A809-550ED2A20A2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2491" y="1023181"/>
            <a:ext cx="1201659" cy="390959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="" xmlns:a16="http://schemas.microsoft.com/office/drawing/2014/main" id="{BE6D461A-BBB1-0596-A6B7-9C50F6FCDEBF}"/>
              </a:ext>
            </a:extLst>
          </p:cNvPr>
          <p:cNvSpPr txBox="1"/>
          <p:nvPr/>
        </p:nvSpPr>
        <p:spPr>
          <a:xfrm>
            <a:off x="270322" y="2253886"/>
            <a:ext cx="114221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000" dirty="0"/>
              <a:t>Coefficient </a:t>
            </a:r>
            <a:r>
              <a:rPr lang="x-none" sz="2000" b="1" i="1" dirty="0"/>
              <a:t>µ</a:t>
            </a:r>
            <a:r>
              <a:rPr lang="x-none" sz="2000" dirty="0"/>
              <a:t> takes the name of </a:t>
            </a:r>
            <a:r>
              <a:rPr lang="x-none" sz="2000" b="1" dirty="0"/>
              <a:t>relaxation parameter</a:t>
            </a:r>
            <a:r>
              <a:rPr lang="x-none" sz="2000" dirty="0"/>
              <a:t>:</a:t>
            </a:r>
          </a:p>
          <a:p>
            <a:r>
              <a:rPr lang="x-none" sz="2000" b="1" dirty="0"/>
              <a:t>Linear </a:t>
            </a:r>
            <a:r>
              <a:rPr lang="x-none" sz="2000" b="1" i="1" dirty="0"/>
              <a:t>fff</a:t>
            </a:r>
            <a:r>
              <a:rPr lang="en-GB" sz="2000" b="1" i="1" dirty="0"/>
              <a:t>, </a:t>
            </a:r>
            <a:r>
              <a:rPr lang="en-GB" sz="2000" dirty="0"/>
              <a:t>with </a:t>
            </a:r>
            <a:r>
              <a:rPr lang="x-none" sz="2000" i="1" dirty="0"/>
              <a:t>µ</a:t>
            </a:r>
            <a:r>
              <a:rPr lang="x-none" sz="2000" dirty="0"/>
              <a:t>= constant in space, are a </a:t>
            </a:r>
            <a:r>
              <a:rPr lang="x-none" sz="2000" b="1" dirty="0"/>
              <a:t>linear algebra</a:t>
            </a:r>
            <a:r>
              <a:rPr lang="x-none" sz="2000" dirty="0"/>
              <a:t>: </a:t>
            </a:r>
            <a:r>
              <a:rPr lang="x-none" sz="2000" b="1" i="1" dirty="0"/>
              <a:t>fff</a:t>
            </a:r>
            <a:r>
              <a:rPr lang="x-none" sz="2000" dirty="0"/>
              <a:t> with </a:t>
            </a:r>
            <a:r>
              <a:rPr lang="x-none" sz="2000" b="1" dirty="0"/>
              <a:t>same </a:t>
            </a:r>
            <a:r>
              <a:rPr lang="x-none" sz="2000" b="1" i="1" dirty="0"/>
              <a:t>µ</a:t>
            </a:r>
            <a:r>
              <a:rPr lang="x-none" sz="2000" b="1" dirty="0"/>
              <a:t> can be summed to give another </a:t>
            </a:r>
            <a:r>
              <a:rPr lang="x-none" sz="2000" b="1" i="1" dirty="0"/>
              <a:t>fff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="" xmlns:a16="http://schemas.microsoft.com/office/drawing/2014/main" id="{1AC7A53B-2A27-C042-112E-221B2D78849D}"/>
              </a:ext>
            </a:extLst>
          </p:cNvPr>
          <p:cNvSpPr txBox="1"/>
          <p:nvPr/>
        </p:nvSpPr>
        <p:spPr>
          <a:xfrm>
            <a:off x="238898" y="3633301"/>
            <a:ext cx="23518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i="1" dirty="0"/>
              <a:t>When summing </a:t>
            </a:r>
          </a:p>
          <a:p>
            <a:r>
              <a:rPr lang="x-none" i="1" dirty="0"/>
              <a:t>up same µ </a:t>
            </a:r>
            <a:r>
              <a:rPr lang="en-GB" i="1" dirty="0"/>
              <a:t>f</a:t>
            </a:r>
            <a:r>
              <a:rPr lang="x-none" i="1" dirty="0"/>
              <a:t>ff “</a:t>
            </a:r>
            <a:r>
              <a:rPr lang="x-none" b="1" i="1" dirty="0"/>
              <a:t>integer number of zeroes</a:t>
            </a:r>
            <a:r>
              <a:rPr lang="x-none" i="1" dirty="0"/>
              <a:t>”</a:t>
            </a:r>
          </a:p>
          <a:p>
            <a:r>
              <a:rPr lang="en-GB" i="1" dirty="0"/>
              <a:t>r</a:t>
            </a:r>
            <a:r>
              <a:rPr lang="x-none" i="1" dirty="0"/>
              <a:t>ules </a:t>
            </a:r>
            <a:r>
              <a:rPr lang="en-GB" i="1" dirty="0"/>
              <a:t>are applied </a:t>
            </a:r>
            <a:r>
              <a:rPr lang="x-none" i="1" dirty="0"/>
              <a:t>to obtain </a:t>
            </a:r>
            <a:r>
              <a:rPr lang="en-GB" i="1" dirty="0"/>
              <a:t>“</a:t>
            </a:r>
            <a:r>
              <a:rPr lang="en-GB" b="1" i="1" dirty="0"/>
              <a:t>c</a:t>
            </a:r>
            <a:r>
              <a:rPr lang="x-none" b="1" i="1" dirty="0"/>
              <a:t>losed</a:t>
            </a:r>
            <a:r>
              <a:rPr lang="en-GB" b="1" i="1" dirty="0"/>
              <a:t> </a:t>
            </a:r>
            <a:r>
              <a:rPr lang="x-none" b="1" i="1" dirty="0"/>
              <a:t>configurations</a:t>
            </a:r>
            <a:r>
              <a:rPr lang="x-none" i="1" dirty="0"/>
              <a:t>”</a:t>
            </a:r>
          </a:p>
        </p:txBody>
      </p:sp>
      <p:cxnSp>
        <p:nvCxnSpPr>
          <p:cNvPr id="50" name="Straight Arrow Connector 49">
            <a:extLst>
              <a:ext uri="{FF2B5EF4-FFF2-40B4-BE49-F238E27FC236}">
                <a16:creationId xmlns="" xmlns:a16="http://schemas.microsoft.com/office/drawing/2014/main" id="{258EE490-D0CF-4ABD-551B-7BA88EE10A72}"/>
              </a:ext>
            </a:extLst>
          </p:cNvPr>
          <p:cNvCxnSpPr>
            <a:cxnSpLocks/>
          </p:cNvCxnSpPr>
          <p:nvPr/>
        </p:nvCxnSpPr>
        <p:spPr>
          <a:xfrm flipV="1">
            <a:off x="2348098" y="3429000"/>
            <a:ext cx="0" cy="5618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>
            <a:extLst>
              <a:ext uri="{FF2B5EF4-FFF2-40B4-BE49-F238E27FC236}">
                <a16:creationId xmlns="" xmlns:a16="http://schemas.microsoft.com/office/drawing/2014/main" id="{A2E83810-8F0D-C79E-8ECA-922A4B4BDF75}"/>
              </a:ext>
            </a:extLst>
          </p:cNvPr>
          <p:cNvCxnSpPr>
            <a:cxnSpLocks/>
          </p:cNvCxnSpPr>
          <p:nvPr/>
        </p:nvCxnSpPr>
        <p:spPr>
          <a:xfrm>
            <a:off x="2348098" y="4202130"/>
            <a:ext cx="0" cy="18635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Box 62">
            <a:extLst>
              <a:ext uri="{FF2B5EF4-FFF2-40B4-BE49-F238E27FC236}">
                <a16:creationId xmlns="" xmlns:a16="http://schemas.microsoft.com/office/drawing/2014/main" id="{8360755B-584E-B504-F273-297902547E8E}"/>
              </a:ext>
            </a:extLst>
          </p:cNvPr>
          <p:cNvSpPr txBox="1"/>
          <p:nvPr/>
        </p:nvSpPr>
        <p:spPr>
          <a:xfrm>
            <a:off x="3211235" y="3009503"/>
            <a:ext cx="470719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/>
              <a:t>c</a:t>
            </a:r>
            <a:r>
              <a:rPr lang="x-none" sz="1600" i="1" dirty="0"/>
              <a:t>ross sections of magnetic flux surfaces 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="" xmlns:a16="http://schemas.microsoft.com/office/drawing/2014/main" id="{EB8F92DE-FE34-3A90-2722-D29EA5A22917}"/>
              </a:ext>
            </a:extLst>
          </p:cNvPr>
          <p:cNvSpPr txBox="1"/>
          <p:nvPr/>
        </p:nvSpPr>
        <p:spPr>
          <a:xfrm>
            <a:off x="271175" y="3011338"/>
            <a:ext cx="378968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1600" i="1" dirty="0"/>
              <a:t>Axisymmetric linear fff  shown as:</a:t>
            </a:r>
            <a:endParaRPr lang="x-none" sz="1600" dirty="0"/>
          </a:p>
        </p:txBody>
      </p:sp>
      <p:sp>
        <p:nvSpPr>
          <p:cNvPr id="67" name="TextBox 66">
            <a:extLst>
              <a:ext uri="{FF2B5EF4-FFF2-40B4-BE49-F238E27FC236}">
                <a16:creationId xmlns="" xmlns:a16="http://schemas.microsoft.com/office/drawing/2014/main" id="{063ADF5C-16A1-1AEF-2F6A-88C25DA7B66B}"/>
              </a:ext>
            </a:extLst>
          </p:cNvPr>
          <p:cNvSpPr txBox="1"/>
          <p:nvPr/>
        </p:nvSpPr>
        <p:spPr>
          <a:xfrm>
            <a:off x="7560473" y="2943782"/>
            <a:ext cx="199559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1600" i="1" dirty="0"/>
              <a:t>&amp; by field line tracing</a:t>
            </a:r>
            <a:endParaRPr lang="x-none" sz="1600" dirty="0"/>
          </a:p>
        </p:txBody>
      </p:sp>
      <p:cxnSp>
        <p:nvCxnSpPr>
          <p:cNvPr id="70" name="Straight Connector 69">
            <a:extLst>
              <a:ext uri="{FF2B5EF4-FFF2-40B4-BE49-F238E27FC236}">
                <a16:creationId xmlns="" xmlns:a16="http://schemas.microsoft.com/office/drawing/2014/main" id="{BD1FBA96-BDCA-94B3-C4DD-34AF3C8E7C8E}"/>
              </a:ext>
            </a:extLst>
          </p:cNvPr>
          <p:cNvCxnSpPr>
            <a:cxnSpLocks/>
          </p:cNvCxnSpPr>
          <p:nvPr/>
        </p:nvCxnSpPr>
        <p:spPr>
          <a:xfrm>
            <a:off x="1490558" y="3386220"/>
            <a:ext cx="796811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2" name="Picture 81">
            <a:extLst>
              <a:ext uri="{FF2B5EF4-FFF2-40B4-BE49-F238E27FC236}">
                <a16:creationId xmlns="" xmlns:a16="http://schemas.microsoft.com/office/drawing/2014/main" id="{DD289DE8-5A00-C708-AC44-23E59E98DCEE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9574349" y="4063848"/>
            <a:ext cx="2245237" cy="2655325"/>
          </a:xfrm>
          <a:prstGeom prst="rect">
            <a:avLst/>
          </a:prstGeom>
        </p:spPr>
      </p:pic>
      <p:sp>
        <p:nvSpPr>
          <p:cNvPr id="83" name="TextBox 82">
            <a:extLst>
              <a:ext uri="{FF2B5EF4-FFF2-40B4-BE49-F238E27FC236}">
                <a16:creationId xmlns="" xmlns:a16="http://schemas.microsoft.com/office/drawing/2014/main" id="{609F7F42-41ED-E0E7-18B2-136FFC0ED79F}"/>
              </a:ext>
            </a:extLst>
          </p:cNvPr>
          <p:cNvSpPr txBox="1"/>
          <p:nvPr/>
        </p:nvSpPr>
        <p:spPr>
          <a:xfrm>
            <a:off x="9354565" y="3149548"/>
            <a:ext cx="278754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x-none" i="1" dirty="0"/>
              <a:t>Virial theorem requires</a:t>
            </a:r>
          </a:p>
          <a:p>
            <a:pPr algn="ctr"/>
            <a:r>
              <a:rPr lang="en-GB" b="1" i="1" dirty="0">
                <a:solidFill>
                  <a:srgbClr val="32BAEC"/>
                </a:solidFill>
              </a:rPr>
              <a:t>G</a:t>
            </a:r>
            <a:r>
              <a:rPr lang="x-none" b="1" i="1" dirty="0">
                <a:solidFill>
                  <a:srgbClr val="32BAEC"/>
                </a:solidFill>
              </a:rPr>
              <a:t>ravity</a:t>
            </a:r>
            <a:r>
              <a:rPr lang="x-none" i="1" dirty="0">
                <a:solidFill>
                  <a:srgbClr val="32BAEC"/>
                </a:solidFill>
              </a:rPr>
              <a:t> </a:t>
            </a:r>
            <a:r>
              <a:rPr lang="x-none" i="1" dirty="0"/>
              <a:t>or </a:t>
            </a:r>
            <a:r>
              <a:rPr lang="x-none" b="1" i="1" dirty="0">
                <a:solidFill>
                  <a:srgbClr val="001F60"/>
                </a:solidFill>
              </a:rPr>
              <a:t>External Coils</a:t>
            </a:r>
          </a:p>
          <a:p>
            <a:pPr algn="ctr"/>
            <a:r>
              <a:rPr lang="x-none" i="1" dirty="0"/>
              <a:t>for “</a:t>
            </a:r>
            <a:r>
              <a:rPr lang="x-none" b="1" i="1" dirty="0"/>
              <a:t>closed configurations”</a:t>
            </a:r>
            <a:endParaRPr lang="x-none" i="1" dirty="0"/>
          </a:p>
        </p:txBody>
      </p:sp>
      <p:sp>
        <p:nvSpPr>
          <p:cNvPr id="86" name="Slide Number Placeholder 1">
            <a:extLst>
              <a:ext uri="{FF2B5EF4-FFF2-40B4-BE49-F238E27FC236}">
                <a16:creationId xmlns="" xmlns:a16="http://schemas.microsoft.com/office/drawing/2014/main" id="{83398E7A-51E0-6DA9-2F53-E8A0C1B053AB}"/>
              </a:ext>
            </a:extLst>
          </p:cNvPr>
          <p:cNvSpPr txBox="1">
            <a:spLocks/>
          </p:cNvSpPr>
          <p:nvPr/>
        </p:nvSpPr>
        <p:spPr>
          <a:xfrm>
            <a:off x="11952883" y="6527981"/>
            <a:ext cx="2533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x-non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31D3C5-CE05-414F-AD29-1897E3C52757}" type="slidenum">
              <a:rPr lang="x-none" smtClean="0"/>
              <a:pPr/>
              <a:t>3</a:t>
            </a:fld>
            <a:endParaRPr lang="x-none" dirty="0"/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5255FD0F-90EB-0A3D-E192-4F64197D35E3}"/>
              </a:ext>
            </a:extLst>
          </p:cNvPr>
          <p:cNvSpPr txBox="1"/>
          <p:nvPr/>
        </p:nvSpPr>
        <p:spPr>
          <a:xfrm>
            <a:off x="20898" y="5038"/>
            <a:ext cx="12180522" cy="569387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Torus + Jet plasmas </a:t>
            </a: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as force-free fields -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if currents are unavoidable, let them flow along fields!</a:t>
            </a:r>
            <a:endParaRPr kumimoji="0" lang="x-none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F5102014-C24D-E0F1-B7E0-642890788352}"/>
              </a:ext>
            </a:extLst>
          </p:cNvPr>
          <p:cNvSpPr txBox="1"/>
          <p:nvPr/>
        </p:nvSpPr>
        <p:spPr>
          <a:xfrm>
            <a:off x="3983878" y="4369379"/>
            <a:ext cx="2594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b="1" dirty="0">
                <a:solidFill>
                  <a:srgbClr val="FF0000"/>
                </a:solidFill>
              </a:rPr>
              <a:t>+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="" xmlns:a16="http://schemas.microsoft.com/office/drawing/2014/main" id="{589DD4A1-B5E2-0BB7-3A76-E4022DD5BD1B}"/>
              </a:ext>
            </a:extLst>
          </p:cNvPr>
          <p:cNvSpPr txBox="1"/>
          <p:nvPr/>
        </p:nvSpPr>
        <p:spPr>
          <a:xfrm>
            <a:off x="6006438" y="4322392"/>
            <a:ext cx="2594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b="1" dirty="0">
                <a:solidFill>
                  <a:srgbClr val="FF0000"/>
                </a:solidFill>
              </a:rPr>
              <a:t>=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="" xmlns:a16="http://schemas.microsoft.com/office/drawing/2014/main" id="{74DA5E59-1ABB-F30E-1EEB-B3C5136268AB}"/>
              </a:ext>
            </a:extLst>
          </p:cNvPr>
          <p:cNvCxnSpPr>
            <a:cxnSpLocks/>
          </p:cNvCxnSpPr>
          <p:nvPr/>
        </p:nvCxnSpPr>
        <p:spPr>
          <a:xfrm flipV="1">
            <a:off x="2341474" y="3422376"/>
            <a:ext cx="0" cy="5618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="" xmlns:a16="http://schemas.microsoft.com/office/drawing/2014/main" id="{9D8CFF08-ADD2-3045-C0C5-8D45AE778103}"/>
              </a:ext>
            </a:extLst>
          </p:cNvPr>
          <p:cNvCxnSpPr>
            <a:cxnSpLocks/>
          </p:cNvCxnSpPr>
          <p:nvPr/>
        </p:nvCxnSpPr>
        <p:spPr>
          <a:xfrm>
            <a:off x="2341474" y="4195506"/>
            <a:ext cx="0" cy="18635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22">
            <a:extLst>
              <a:ext uri="{FF2B5EF4-FFF2-40B4-BE49-F238E27FC236}">
                <a16:creationId xmlns="" xmlns:a16="http://schemas.microsoft.com/office/drawing/2014/main" id="{00A3D05E-4765-DD9D-FE82-6724D10BEF9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393859" y="3338049"/>
            <a:ext cx="1345717" cy="2757399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="" xmlns:a16="http://schemas.microsoft.com/office/drawing/2014/main" id="{04B446A1-2258-60CF-36D3-2BFA3A2D5F3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42709" y="3333721"/>
            <a:ext cx="1330432" cy="2753072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="" xmlns:a16="http://schemas.microsoft.com/office/drawing/2014/main" id="{732A4031-6CC2-D05F-14E1-0AC319A8879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53839" y="3379595"/>
            <a:ext cx="1448708" cy="2660355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="" xmlns:a16="http://schemas.microsoft.com/office/drawing/2014/main" id="{81BAF5DC-BE6F-383E-CCCC-CA8577D2801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231943" y="3392844"/>
            <a:ext cx="829690" cy="2647106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="" xmlns:a16="http://schemas.microsoft.com/office/drawing/2014/main" id="{FA68CFA7-09FA-A993-82B1-347F0B425B92}"/>
              </a:ext>
            </a:extLst>
          </p:cNvPr>
          <p:cNvCxnSpPr>
            <a:cxnSpLocks/>
          </p:cNvCxnSpPr>
          <p:nvPr/>
        </p:nvCxnSpPr>
        <p:spPr>
          <a:xfrm>
            <a:off x="1483934" y="3379596"/>
            <a:ext cx="796811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="" xmlns:a16="http://schemas.microsoft.com/office/drawing/2014/main" id="{F8819AAD-EFBF-E342-8BDF-EC6377EB5591}"/>
              </a:ext>
            </a:extLst>
          </p:cNvPr>
          <p:cNvCxnSpPr>
            <a:cxnSpLocks/>
          </p:cNvCxnSpPr>
          <p:nvPr/>
        </p:nvCxnSpPr>
        <p:spPr>
          <a:xfrm>
            <a:off x="1641234" y="6033327"/>
            <a:ext cx="796811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8527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0F96A9EB-0405-7908-BD62-1E34B570A62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538959" y="1015056"/>
            <a:ext cx="2331613" cy="263911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36F3CCAA-66AD-317E-A98B-6544939597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578" y="1341523"/>
            <a:ext cx="735544" cy="2373245"/>
          </a:xfrm>
          <a:prstGeom prst="rect">
            <a:avLst/>
          </a:prstGeom>
        </p:spPr>
      </p:pic>
      <p:cxnSp>
        <p:nvCxnSpPr>
          <p:cNvPr id="18" name="Straight Arrow Connector 17">
            <a:extLst>
              <a:ext uri="{FF2B5EF4-FFF2-40B4-BE49-F238E27FC236}">
                <a16:creationId xmlns="" xmlns:a16="http://schemas.microsoft.com/office/drawing/2014/main" id="{D908ECC6-B866-5283-A110-276E85FD0B2B}"/>
              </a:ext>
            </a:extLst>
          </p:cNvPr>
          <p:cNvCxnSpPr>
            <a:cxnSpLocks/>
          </p:cNvCxnSpPr>
          <p:nvPr/>
        </p:nvCxnSpPr>
        <p:spPr>
          <a:xfrm>
            <a:off x="3201374" y="2557580"/>
            <a:ext cx="234543" cy="0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8" name="Rectangle 67">
            <a:extLst>
              <a:ext uri="{FF2B5EF4-FFF2-40B4-BE49-F238E27FC236}">
                <a16:creationId xmlns="" xmlns:a16="http://schemas.microsoft.com/office/drawing/2014/main" id="{A7BB9FB2-BBB4-D4FE-64B1-830970ADBA90}"/>
              </a:ext>
            </a:extLst>
          </p:cNvPr>
          <p:cNvSpPr/>
          <p:nvPr/>
        </p:nvSpPr>
        <p:spPr>
          <a:xfrm>
            <a:off x="-7121" y="489895"/>
            <a:ext cx="7322322" cy="437043"/>
          </a:xfrm>
          <a:prstGeom prst="rect">
            <a:avLst/>
          </a:prstGeom>
          <a:solidFill>
            <a:srgbClr val="00206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n-US" sz="2000" b="1" dirty="0">
                <a:solidFill>
                  <a:schemeClr val="bg1"/>
                </a:solidFill>
                <a:ea typeface="华文细黑"/>
                <a:cs typeface="Times"/>
              </a:rPr>
              <a:t>CKF </a:t>
            </a:r>
            <a:r>
              <a:rPr lang="en-US" sz="2000" b="1" i="1" dirty="0" err="1">
                <a:solidFill>
                  <a:schemeClr val="bg1"/>
                </a:solidFill>
                <a:ea typeface="华文细黑"/>
                <a:cs typeface="Times"/>
              </a:rPr>
              <a:t>fff</a:t>
            </a:r>
            <a:r>
              <a:rPr lang="en-US" sz="2000" b="1" dirty="0">
                <a:solidFill>
                  <a:schemeClr val="bg1"/>
                </a:solidFill>
                <a:ea typeface="华文细黑"/>
                <a:cs typeface="Times"/>
              </a:rPr>
              <a:t> Stable in Ideal MHD at </a:t>
            </a:r>
            <a:r>
              <a:rPr lang="el-GR" sz="2000" b="1" dirty="0">
                <a:solidFill>
                  <a:schemeClr val="bg1"/>
                </a:solidFill>
                <a:ea typeface="华文细黑"/>
                <a:cs typeface="Times"/>
              </a:rPr>
              <a:t>β=</a:t>
            </a:r>
            <a:r>
              <a:rPr lang="en-US" sz="2000" b="1" dirty="0">
                <a:solidFill>
                  <a:schemeClr val="bg1"/>
                </a:solidFill>
                <a:ea typeface="华文细黑"/>
                <a:cs typeface="Times"/>
              </a:rPr>
              <a:t> </a:t>
            </a:r>
            <a:r>
              <a:rPr lang="en-US" sz="1600" b="1" dirty="0">
                <a:solidFill>
                  <a:schemeClr val="bg1"/>
                </a:solidFill>
                <a:ea typeface="华文细黑"/>
                <a:cs typeface="Times"/>
              </a:rPr>
              <a:t>plasma pressure/magnetic pressure </a:t>
            </a:r>
            <a:r>
              <a:rPr lang="en-US" sz="2000" b="1" dirty="0">
                <a:solidFill>
                  <a:schemeClr val="bg1"/>
                </a:solidFill>
                <a:ea typeface="华文细黑"/>
                <a:cs typeface="Times"/>
              </a:rPr>
              <a:t>≥ 1 *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="" xmlns:a16="http://schemas.microsoft.com/office/drawing/2014/main" id="{4B795F15-8B26-1954-E927-5F263A140F79}"/>
              </a:ext>
            </a:extLst>
          </p:cNvPr>
          <p:cNvSpPr txBox="1"/>
          <p:nvPr/>
        </p:nvSpPr>
        <p:spPr>
          <a:xfrm>
            <a:off x="503460" y="979712"/>
            <a:ext cx="409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i="1" dirty="0"/>
              <a:t>fff</a:t>
            </a:r>
          </a:p>
        </p:txBody>
      </p:sp>
      <p:sp>
        <p:nvSpPr>
          <p:cNvPr id="129" name="TextBox 128">
            <a:extLst>
              <a:ext uri="{FF2B5EF4-FFF2-40B4-BE49-F238E27FC236}">
                <a16:creationId xmlns="" xmlns:a16="http://schemas.microsoft.com/office/drawing/2014/main" id="{93A051A4-FDC8-B37B-6766-6BE3C85D74D7}"/>
              </a:ext>
            </a:extLst>
          </p:cNvPr>
          <p:cNvSpPr txBox="1"/>
          <p:nvPr/>
        </p:nvSpPr>
        <p:spPr>
          <a:xfrm>
            <a:off x="1" y="15275"/>
            <a:ext cx="12191994" cy="55399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r>
              <a:rPr lang="en-GB" sz="3000" b="1" dirty="0">
                <a:solidFill>
                  <a:schemeClr val="bg1"/>
                </a:solidFill>
                <a:effectLst/>
              </a:rPr>
              <a:t>Torus + Jet </a:t>
            </a:r>
            <a:r>
              <a:rPr lang="en-GB" sz="3000" b="1" i="1" dirty="0" err="1">
                <a:solidFill>
                  <a:schemeClr val="bg1"/>
                </a:solidFill>
                <a:effectLst/>
              </a:rPr>
              <a:t>fff</a:t>
            </a:r>
            <a:r>
              <a:rPr lang="en-GB" sz="3000" b="1" dirty="0">
                <a:solidFill>
                  <a:schemeClr val="bg1"/>
                </a:solidFill>
                <a:effectLst/>
              </a:rPr>
              <a:t> plasmas have been the model for PROTO-SPHERA experiment</a:t>
            </a:r>
            <a:endParaRPr lang="x-none" sz="3000" dirty="0">
              <a:solidFill>
                <a:schemeClr val="bg1"/>
              </a:solidFill>
            </a:endParaRPr>
          </a:p>
        </p:txBody>
      </p:sp>
      <p:sp>
        <p:nvSpPr>
          <p:cNvPr id="131" name="TextBox 130">
            <a:extLst>
              <a:ext uri="{FF2B5EF4-FFF2-40B4-BE49-F238E27FC236}">
                <a16:creationId xmlns="" xmlns:a16="http://schemas.microsoft.com/office/drawing/2014/main" id="{3E694505-B90A-F8DE-C0C1-509CCEC04011}"/>
              </a:ext>
            </a:extLst>
          </p:cNvPr>
          <p:cNvSpPr txBox="1"/>
          <p:nvPr/>
        </p:nvSpPr>
        <p:spPr>
          <a:xfrm>
            <a:off x="966220" y="4063729"/>
            <a:ext cx="7954290" cy="8333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n-US" sz="2400" dirty="0">
                <a:cs typeface="Calibri"/>
              </a:rPr>
              <a:t>Tokamak: </a:t>
            </a:r>
            <a:r>
              <a:rPr lang="en-US" sz="2400" dirty="0">
                <a:solidFill>
                  <a:srgbClr val="EE2E96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toroidal plasma </a:t>
            </a:r>
            <a:r>
              <a:rPr lang="en-US" sz="2400" dirty="0" err="1">
                <a:solidFill>
                  <a:srgbClr val="EE2E96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I</a:t>
            </a:r>
            <a:r>
              <a:rPr lang="en-US" sz="2400" baseline="-25000" dirty="0" err="1">
                <a:solidFill>
                  <a:srgbClr val="EE2E96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tor</a:t>
            </a:r>
            <a:r>
              <a:rPr lang="en-US" sz="2400" dirty="0">
                <a:solidFill>
                  <a:srgbClr val="EE2E96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 </a:t>
            </a:r>
            <a:r>
              <a:rPr lang="en-US" sz="2400" dirty="0">
                <a:solidFill>
                  <a:srgbClr val="000000"/>
                </a:solidFill>
                <a:cs typeface="Calibri"/>
              </a:rPr>
              <a:t>surrounds a 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“</a:t>
            </a:r>
            <a:r>
              <a:rPr lang="en-US" sz="2400" dirty="0">
                <a:solidFill>
                  <a:srgbClr val="F66700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Metal </a:t>
            </a:r>
            <a:r>
              <a:rPr lang="en-US" sz="2400" dirty="0" err="1">
                <a:solidFill>
                  <a:srgbClr val="F66700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Centerpost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”</a:t>
            </a:r>
            <a:endParaRPr lang="en-US" sz="2400" dirty="0">
              <a:solidFill>
                <a:srgbClr val="F66600"/>
              </a:solidFill>
              <a:effectLst>
                <a:outerShdw blurRad="50800" dist="38100" dir="3360000">
                  <a:srgbClr val="000000">
                    <a:alpha val="43000"/>
                  </a:srgbClr>
                </a:outerShdw>
              </a:effectLst>
              <a:cs typeface="Calibri"/>
            </a:endParaRPr>
          </a:p>
          <a:p>
            <a:pPr marL="457200" lvl="1" indent="0" algn="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n-US" sz="2000" i="1" dirty="0">
                <a:solidFill>
                  <a:srgbClr val="535353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vacuum vessel has a complex toroidal geometry</a:t>
            </a:r>
          </a:p>
        </p:txBody>
      </p:sp>
      <p:sp>
        <p:nvSpPr>
          <p:cNvPr id="132" name="TextBox 131">
            <a:extLst>
              <a:ext uri="{FF2B5EF4-FFF2-40B4-BE49-F238E27FC236}">
                <a16:creationId xmlns="" xmlns:a16="http://schemas.microsoft.com/office/drawing/2014/main" id="{D72B48A8-77EA-2D1B-63D5-D0C5AB9F2DF0}"/>
              </a:ext>
            </a:extLst>
          </p:cNvPr>
          <p:cNvSpPr txBox="1"/>
          <p:nvPr/>
        </p:nvSpPr>
        <p:spPr>
          <a:xfrm>
            <a:off x="1290765" y="1680417"/>
            <a:ext cx="199950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800" b="1" dirty="0"/>
              <a:t>CKF </a:t>
            </a:r>
            <a:r>
              <a:rPr lang="x-none" sz="1800" b="1" i="1" dirty="0"/>
              <a:t>fff</a:t>
            </a:r>
            <a:r>
              <a:rPr lang="x-none" sz="1800" b="1" dirty="0"/>
              <a:t> can be filled up with plasma pressure,</a:t>
            </a:r>
          </a:p>
          <a:p>
            <a:r>
              <a:rPr lang="en-GB" b="1" dirty="0"/>
              <a:t>m</a:t>
            </a:r>
            <a:r>
              <a:rPr lang="x-none" b="1" dirty="0"/>
              <a:t>aintaining good features, such as</a:t>
            </a:r>
          </a:p>
          <a:p>
            <a:r>
              <a:rPr lang="en-GB" b="1" dirty="0" err="1"/>
              <a:t>i</a:t>
            </a:r>
            <a:r>
              <a:rPr lang="x-none" b="1" dirty="0"/>
              <a:t>deal MHD stablity</a:t>
            </a:r>
            <a:endParaRPr lang="x-none" dirty="0"/>
          </a:p>
        </p:txBody>
      </p:sp>
      <p:pic>
        <p:nvPicPr>
          <p:cNvPr id="166" name="Picture 165">
            <a:extLst>
              <a:ext uri="{FF2B5EF4-FFF2-40B4-BE49-F238E27FC236}">
                <a16:creationId xmlns="" xmlns:a16="http://schemas.microsoft.com/office/drawing/2014/main" id="{EC29A6A0-30F1-4582-AC94-4A57CB4EBE0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9820083" y="598567"/>
            <a:ext cx="2229756" cy="2639015"/>
          </a:xfrm>
          <a:prstGeom prst="rect">
            <a:avLst/>
          </a:prstGeom>
        </p:spPr>
      </p:pic>
      <p:sp>
        <p:nvSpPr>
          <p:cNvPr id="168" name="TextBox 167">
            <a:extLst>
              <a:ext uri="{FF2B5EF4-FFF2-40B4-BE49-F238E27FC236}">
                <a16:creationId xmlns="" xmlns:a16="http://schemas.microsoft.com/office/drawing/2014/main" id="{EA53D7D9-47E6-B237-56C0-6D71CDFEC14A}"/>
              </a:ext>
            </a:extLst>
          </p:cNvPr>
          <p:cNvSpPr txBox="1"/>
          <p:nvPr/>
        </p:nvSpPr>
        <p:spPr>
          <a:xfrm>
            <a:off x="6004436" y="1634250"/>
            <a:ext cx="17006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x-none" sz="1800" b="1" dirty="0">
                <a:solidFill>
                  <a:srgbClr val="001F60"/>
                </a:solidFill>
              </a:rPr>
              <a:t>But how to create a </a:t>
            </a:r>
            <a:r>
              <a:rPr lang="x-none" sz="1800" b="1" i="1" dirty="0">
                <a:solidFill>
                  <a:srgbClr val="001F60"/>
                </a:solidFill>
              </a:rPr>
              <a:t>CKF fff </a:t>
            </a:r>
            <a:r>
              <a:rPr lang="x-none" sz="1800" b="1" dirty="0">
                <a:solidFill>
                  <a:srgbClr val="001F60"/>
                </a:solidFill>
              </a:rPr>
              <a:t>i</a:t>
            </a:r>
            <a:r>
              <a:rPr lang="x-none" b="1" dirty="0">
                <a:solidFill>
                  <a:srgbClr val="001F60"/>
                </a:solidFill>
              </a:rPr>
              <a:t>n laboratory?</a:t>
            </a:r>
            <a:endParaRPr lang="x-none" dirty="0">
              <a:solidFill>
                <a:srgbClr val="001F60"/>
              </a:solidFill>
            </a:endParaRPr>
          </a:p>
        </p:txBody>
      </p:sp>
      <p:cxnSp>
        <p:nvCxnSpPr>
          <p:cNvPr id="170" name="Straight Arrow Connector 169">
            <a:extLst>
              <a:ext uri="{FF2B5EF4-FFF2-40B4-BE49-F238E27FC236}">
                <a16:creationId xmlns="" xmlns:a16="http://schemas.microsoft.com/office/drawing/2014/main" id="{FD863283-C322-8DEC-6231-57DDCA12C315}"/>
              </a:ext>
            </a:extLst>
          </p:cNvPr>
          <p:cNvCxnSpPr>
            <a:cxnSpLocks/>
          </p:cNvCxnSpPr>
          <p:nvPr/>
        </p:nvCxnSpPr>
        <p:spPr>
          <a:xfrm>
            <a:off x="9677130" y="1390721"/>
            <a:ext cx="493986" cy="448353"/>
          </a:xfrm>
          <a:prstGeom prst="straightConnector1">
            <a:avLst/>
          </a:prstGeom>
          <a:ln>
            <a:solidFill>
              <a:srgbClr val="FF71D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Straight Arrow Connector 180">
            <a:extLst>
              <a:ext uri="{FF2B5EF4-FFF2-40B4-BE49-F238E27FC236}">
                <a16:creationId xmlns="" xmlns:a16="http://schemas.microsoft.com/office/drawing/2014/main" id="{30699520-2A55-E2CC-2325-C349B9ABDE3E}"/>
              </a:ext>
            </a:extLst>
          </p:cNvPr>
          <p:cNvCxnSpPr>
            <a:cxnSpLocks/>
          </p:cNvCxnSpPr>
          <p:nvPr/>
        </p:nvCxnSpPr>
        <p:spPr>
          <a:xfrm>
            <a:off x="9574390" y="3007303"/>
            <a:ext cx="979310" cy="0"/>
          </a:xfrm>
          <a:prstGeom prst="straightConnector1">
            <a:avLst/>
          </a:prstGeom>
          <a:ln>
            <a:solidFill>
              <a:srgbClr val="A87A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6" name="TextBox 185">
            <a:extLst>
              <a:ext uri="{FF2B5EF4-FFF2-40B4-BE49-F238E27FC236}">
                <a16:creationId xmlns="" xmlns:a16="http://schemas.microsoft.com/office/drawing/2014/main" id="{FB8905FC-7CE4-F1F9-3693-96955454E1DA}"/>
              </a:ext>
            </a:extLst>
          </p:cNvPr>
          <p:cNvSpPr txBox="1"/>
          <p:nvPr/>
        </p:nvSpPr>
        <p:spPr>
          <a:xfrm>
            <a:off x="9638237" y="4953952"/>
            <a:ext cx="189977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EB6526"/>
                </a:solidFill>
              </a:rPr>
              <a:t>Electric current flow</a:t>
            </a:r>
          </a:p>
        </p:txBody>
      </p:sp>
      <p:pic>
        <p:nvPicPr>
          <p:cNvPr id="198" name="Picture 197">
            <a:extLst>
              <a:ext uri="{FF2B5EF4-FFF2-40B4-BE49-F238E27FC236}">
                <a16:creationId xmlns="" xmlns:a16="http://schemas.microsoft.com/office/drawing/2014/main" id="{96E9D99C-17D5-E181-623B-829E8FDA984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9259995" y="3398142"/>
            <a:ext cx="2544072" cy="1656310"/>
          </a:xfrm>
          <a:prstGeom prst="rect">
            <a:avLst/>
          </a:prstGeom>
        </p:spPr>
      </p:pic>
      <p:pic>
        <p:nvPicPr>
          <p:cNvPr id="199" name="Picture 198">
            <a:extLst>
              <a:ext uri="{FF2B5EF4-FFF2-40B4-BE49-F238E27FC236}">
                <a16:creationId xmlns="" xmlns:a16="http://schemas.microsoft.com/office/drawing/2014/main" id="{EFCC191E-86D6-855E-E154-E0A81F23867F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9236256" y="5223296"/>
            <a:ext cx="2567686" cy="1565540"/>
          </a:xfrm>
          <a:prstGeom prst="rect">
            <a:avLst/>
          </a:prstGeom>
        </p:spPr>
      </p:pic>
      <p:cxnSp>
        <p:nvCxnSpPr>
          <p:cNvPr id="200" name="Straight Arrow Connector 199">
            <a:extLst>
              <a:ext uri="{FF2B5EF4-FFF2-40B4-BE49-F238E27FC236}">
                <a16:creationId xmlns="" xmlns:a16="http://schemas.microsoft.com/office/drawing/2014/main" id="{289AD7ED-8FEB-0C1F-0531-5A0712F5AD12}"/>
              </a:ext>
            </a:extLst>
          </p:cNvPr>
          <p:cNvCxnSpPr>
            <a:cxnSpLocks/>
          </p:cNvCxnSpPr>
          <p:nvPr/>
        </p:nvCxnSpPr>
        <p:spPr>
          <a:xfrm flipV="1">
            <a:off x="9240331" y="4078678"/>
            <a:ext cx="0" cy="472718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1" name="Straight Arrow Connector 200">
            <a:extLst>
              <a:ext uri="{FF2B5EF4-FFF2-40B4-BE49-F238E27FC236}">
                <a16:creationId xmlns="" xmlns:a16="http://schemas.microsoft.com/office/drawing/2014/main" id="{47D4D11E-A731-0BFB-4315-CCCF7C395756}"/>
              </a:ext>
            </a:extLst>
          </p:cNvPr>
          <p:cNvCxnSpPr>
            <a:cxnSpLocks/>
          </p:cNvCxnSpPr>
          <p:nvPr/>
        </p:nvCxnSpPr>
        <p:spPr>
          <a:xfrm>
            <a:off x="9445183" y="3605266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2" name="Straight Arrow Connector 201">
            <a:extLst>
              <a:ext uri="{FF2B5EF4-FFF2-40B4-BE49-F238E27FC236}">
                <a16:creationId xmlns="" xmlns:a16="http://schemas.microsoft.com/office/drawing/2014/main" id="{265BA617-08A3-3A0C-D51D-1C382C82D4D7}"/>
              </a:ext>
            </a:extLst>
          </p:cNvPr>
          <p:cNvCxnSpPr>
            <a:cxnSpLocks/>
          </p:cNvCxnSpPr>
          <p:nvPr/>
        </p:nvCxnSpPr>
        <p:spPr>
          <a:xfrm flipH="1">
            <a:off x="11176691" y="3605266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3" name="Straight Arrow Connector 202">
            <a:extLst>
              <a:ext uri="{FF2B5EF4-FFF2-40B4-BE49-F238E27FC236}">
                <a16:creationId xmlns="" xmlns:a16="http://schemas.microsoft.com/office/drawing/2014/main" id="{9C768362-1C76-4995-9F3E-585643F9A97E}"/>
              </a:ext>
            </a:extLst>
          </p:cNvPr>
          <p:cNvCxnSpPr>
            <a:cxnSpLocks/>
          </p:cNvCxnSpPr>
          <p:nvPr/>
        </p:nvCxnSpPr>
        <p:spPr>
          <a:xfrm>
            <a:off x="11242346" y="4992052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4" name="Straight Arrow Connector 203">
            <a:extLst>
              <a:ext uri="{FF2B5EF4-FFF2-40B4-BE49-F238E27FC236}">
                <a16:creationId xmlns="" xmlns:a16="http://schemas.microsoft.com/office/drawing/2014/main" id="{30AF71C5-6236-02B5-147A-F4E116C1817F}"/>
              </a:ext>
            </a:extLst>
          </p:cNvPr>
          <p:cNvCxnSpPr>
            <a:cxnSpLocks/>
          </p:cNvCxnSpPr>
          <p:nvPr/>
        </p:nvCxnSpPr>
        <p:spPr>
          <a:xfrm flipH="1">
            <a:off x="9449228" y="4992052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5" name="Straight Arrow Connector 204">
            <a:extLst>
              <a:ext uri="{FF2B5EF4-FFF2-40B4-BE49-F238E27FC236}">
                <a16:creationId xmlns="" xmlns:a16="http://schemas.microsoft.com/office/drawing/2014/main" id="{202EBA21-D83A-C21B-8DB1-AA7A6A8D2060}"/>
              </a:ext>
            </a:extLst>
          </p:cNvPr>
          <p:cNvCxnSpPr>
            <a:cxnSpLocks/>
          </p:cNvCxnSpPr>
          <p:nvPr/>
        </p:nvCxnSpPr>
        <p:spPr>
          <a:xfrm>
            <a:off x="11834326" y="4052775"/>
            <a:ext cx="0" cy="447821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6" name="Straight Arrow Connector 205">
            <a:extLst>
              <a:ext uri="{FF2B5EF4-FFF2-40B4-BE49-F238E27FC236}">
                <a16:creationId xmlns="" xmlns:a16="http://schemas.microsoft.com/office/drawing/2014/main" id="{737FA5FF-4EC8-B6BE-3282-5C6AA3E55BD7}"/>
              </a:ext>
            </a:extLst>
          </p:cNvPr>
          <p:cNvCxnSpPr>
            <a:cxnSpLocks/>
          </p:cNvCxnSpPr>
          <p:nvPr/>
        </p:nvCxnSpPr>
        <p:spPr>
          <a:xfrm flipV="1">
            <a:off x="9209194" y="5831278"/>
            <a:ext cx="0" cy="472718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7" name="Straight Arrow Connector 206">
            <a:extLst>
              <a:ext uri="{FF2B5EF4-FFF2-40B4-BE49-F238E27FC236}">
                <a16:creationId xmlns="" xmlns:a16="http://schemas.microsoft.com/office/drawing/2014/main" id="{B5EC20A9-495C-AD66-10F3-EBA3811A9D99}"/>
              </a:ext>
            </a:extLst>
          </p:cNvPr>
          <p:cNvCxnSpPr>
            <a:cxnSpLocks/>
          </p:cNvCxnSpPr>
          <p:nvPr/>
        </p:nvCxnSpPr>
        <p:spPr>
          <a:xfrm>
            <a:off x="9426746" y="5434066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8" name="Straight Arrow Connector 207">
            <a:extLst>
              <a:ext uri="{FF2B5EF4-FFF2-40B4-BE49-F238E27FC236}">
                <a16:creationId xmlns="" xmlns:a16="http://schemas.microsoft.com/office/drawing/2014/main" id="{D9866C1E-C285-0625-9481-CDD5C99261A3}"/>
              </a:ext>
            </a:extLst>
          </p:cNvPr>
          <p:cNvCxnSpPr>
            <a:cxnSpLocks/>
          </p:cNvCxnSpPr>
          <p:nvPr/>
        </p:nvCxnSpPr>
        <p:spPr>
          <a:xfrm flipH="1">
            <a:off x="11120154" y="5434066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9" name="Straight Arrow Connector 208">
            <a:extLst>
              <a:ext uri="{FF2B5EF4-FFF2-40B4-BE49-F238E27FC236}">
                <a16:creationId xmlns="" xmlns:a16="http://schemas.microsoft.com/office/drawing/2014/main" id="{58104E5E-49FB-BBB2-A484-865912190DF9}"/>
              </a:ext>
            </a:extLst>
          </p:cNvPr>
          <p:cNvCxnSpPr>
            <a:cxnSpLocks/>
          </p:cNvCxnSpPr>
          <p:nvPr/>
        </p:nvCxnSpPr>
        <p:spPr>
          <a:xfrm>
            <a:off x="11200169" y="6763034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0" name="Straight Arrow Connector 209">
            <a:extLst>
              <a:ext uri="{FF2B5EF4-FFF2-40B4-BE49-F238E27FC236}">
                <a16:creationId xmlns="" xmlns:a16="http://schemas.microsoft.com/office/drawing/2014/main" id="{4FD50449-2F7A-E6DF-D418-816863911DEC}"/>
              </a:ext>
            </a:extLst>
          </p:cNvPr>
          <p:cNvCxnSpPr>
            <a:cxnSpLocks/>
          </p:cNvCxnSpPr>
          <p:nvPr/>
        </p:nvCxnSpPr>
        <p:spPr>
          <a:xfrm flipH="1">
            <a:off x="9407051" y="6763034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1" name="Straight Arrow Connector 210">
            <a:extLst>
              <a:ext uri="{FF2B5EF4-FFF2-40B4-BE49-F238E27FC236}">
                <a16:creationId xmlns="" xmlns:a16="http://schemas.microsoft.com/office/drawing/2014/main" id="{76D561E5-A12B-6003-615E-E25EC0772586}"/>
              </a:ext>
            </a:extLst>
          </p:cNvPr>
          <p:cNvCxnSpPr>
            <a:cxnSpLocks/>
          </p:cNvCxnSpPr>
          <p:nvPr/>
        </p:nvCxnSpPr>
        <p:spPr>
          <a:xfrm>
            <a:off x="11855649" y="5836457"/>
            <a:ext cx="0" cy="447821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2" name="TextBox 211">
            <a:extLst>
              <a:ext uri="{FF2B5EF4-FFF2-40B4-BE49-F238E27FC236}">
                <a16:creationId xmlns="" xmlns:a16="http://schemas.microsoft.com/office/drawing/2014/main" id="{1C059FF1-0F49-6271-CE08-6CC19C0DF3D9}"/>
              </a:ext>
            </a:extLst>
          </p:cNvPr>
          <p:cNvSpPr txBox="1"/>
          <p:nvPr/>
        </p:nvSpPr>
        <p:spPr>
          <a:xfrm>
            <a:off x="7727863" y="540182"/>
            <a:ext cx="2030591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x-none" sz="1800" b="1" i="1" dirty="0"/>
              <a:t>Substitute the</a:t>
            </a:r>
          </a:p>
          <a:p>
            <a:pPr algn="r"/>
            <a:r>
              <a:rPr lang="en-GB" b="1" i="1" dirty="0"/>
              <a:t>s</a:t>
            </a:r>
            <a:r>
              <a:rPr lang="x-none" b="1" i="1" dirty="0"/>
              <a:t>econdary torus</a:t>
            </a:r>
          </a:p>
          <a:p>
            <a:pPr algn="r"/>
            <a:r>
              <a:rPr lang="en-GB" b="1" i="1" dirty="0"/>
              <a:t>w</a:t>
            </a:r>
            <a:r>
              <a:rPr lang="x-none" b="1" i="1" dirty="0"/>
              <a:t>ith </a:t>
            </a:r>
            <a:r>
              <a:rPr lang="x-none" b="1" i="1" dirty="0">
                <a:solidFill>
                  <a:srgbClr val="FF71D5"/>
                </a:solidFill>
              </a:rPr>
              <a:t>divertor coils</a:t>
            </a:r>
            <a:endParaRPr lang="x-none" b="1" i="1" dirty="0"/>
          </a:p>
          <a:p>
            <a:pPr algn="r"/>
            <a:endParaRPr lang="x-none" sz="1000" b="1" i="1" dirty="0"/>
          </a:p>
          <a:p>
            <a:pPr algn="r"/>
            <a:r>
              <a:rPr lang="x-none" b="1" i="1" dirty="0"/>
              <a:t>Cut short the enveloping plasma making the </a:t>
            </a:r>
            <a:r>
              <a:rPr lang="x-none" b="1" i="1" dirty="0">
                <a:solidFill>
                  <a:srgbClr val="F4969B"/>
                </a:solidFill>
              </a:rPr>
              <a:t>Centerpost plasma </a:t>
            </a:r>
            <a:r>
              <a:rPr lang="x-none" b="1" i="1" dirty="0"/>
              <a:t>to impinge on </a:t>
            </a:r>
            <a:r>
              <a:rPr lang="x-none" b="1" i="1" dirty="0">
                <a:solidFill>
                  <a:srgbClr val="A87AFF"/>
                </a:solidFill>
              </a:rPr>
              <a:t>annular electrodes</a:t>
            </a:r>
            <a:endParaRPr lang="x-none" i="1" dirty="0">
              <a:solidFill>
                <a:srgbClr val="A87A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5F0DF660-95C0-8537-275F-38F7CEC8BDCD}"/>
              </a:ext>
            </a:extLst>
          </p:cNvPr>
          <p:cNvSpPr txBox="1"/>
          <p:nvPr/>
        </p:nvSpPr>
        <p:spPr>
          <a:xfrm>
            <a:off x="1646266" y="998746"/>
            <a:ext cx="16973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/>
              <a:t>*Rogier, </a:t>
            </a:r>
            <a:r>
              <a:rPr lang="en-GB" sz="1200" b="0" i="1" dirty="0">
                <a:solidFill>
                  <a:srgbClr val="1A1A1A"/>
                </a:solidFill>
                <a:effectLst/>
              </a:rPr>
              <a:t>AIP Conference </a:t>
            </a:r>
          </a:p>
          <a:p>
            <a:r>
              <a:rPr lang="en-GB" sz="1200" b="0" i="1" dirty="0">
                <a:solidFill>
                  <a:srgbClr val="1A1A1A"/>
                </a:solidFill>
                <a:effectLst/>
              </a:rPr>
              <a:t>Proceedings</a:t>
            </a:r>
            <a:r>
              <a:rPr lang="en-GB" sz="1200" b="0" i="0" dirty="0">
                <a:solidFill>
                  <a:srgbClr val="1A1A1A"/>
                </a:solidFill>
                <a:effectLst/>
              </a:rPr>
              <a:t> 669 (2003)</a:t>
            </a:r>
            <a:endParaRPr lang="x-none" sz="1200" dirty="0"/>
          </a:p>
        </p:txBody>
      </p:sp>
      <p:cxnSp>
        <p:nvCxnSpPr>
          <p:cNvPr id="7" name="Elbow Connector 6">
            <a:extLst>
              <a:ext uri="{FF2B5EF4-FFF2-40B4-BE49-F238E27FC236}">
                <a16:creationId xmlns="" xmlns:a16="http://schemas.microsoft.com/office/drawing/2014/main" id="{8B0AC5CD-7642-796F-E370-81945560095F}"/>
              </a:ext>
            </a:extLst>
          </p:cNvPr>
          <p:cNvCxnSpPr>
            <a:cxnSpLocks/>
          </p:cNvCxnSpPr>
          <p:nvPr/>
        </p:nvCxnSpPr>
        <p:spPr>
          <a:xfrm rot="5400000">
            <a:off x="5214912" y="1809852"/>
            <a:ext cx="2953046" cy="1206743"/>
          </a:xfrm>
          <a:prstGeom prst="bentConnector3">
            <a:avLst>
              <a:gd name="adj1" fmla="val 18688"/>
            </a:avLst>
          </a:prstGeom>
          <a:ln w="41275">
            <a:solidFill>
              <a:srgbClr val="001F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="" xmlns:a16="http://schemas.microsoft.com/office/drawing/2014/main" id="{395FD4DF-90C3-4B04-3D64-5BA0AD7F7370}"/>
              </a:ext>
            </a:extLst>
          </p:cNvPr>
          <p:cNvCxnSpPr>
            <a:cxnSpLocks/>
          </p:cNvCxnSpPr>
          <p:nvPr/>
        </p:nvCxnSpPr>
        <p:spPr>
          <a:xfrm>
            <a:off x="5975915" y="3860675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="" xmlns:a16="http://schemas.microsoft.com/office/drawing/2014/main" id="{1E6B691F-D87D-6810-C8FC-FAE40772753C}"/>
              </a:ext>
            </a:extLst>
          </p:cNvPr>
          <p:cNvCxnSpPr>
            <a:cxnSpLocks/>
          </p:cNvCxnSpPr>
          <p:nvPr/>
        </p:nvCxnSpPr>
        <p:spPr>
          <a:xfrm flipH="1">
            <a:off x="0" y="3889747"/>
            <a:ext cx="6096000" cy="22426"/>
          </a:xfrm>
          <a:prstGeom prst="line">
            <a:avLst/>
          </a:prstGeom>
          <a:ln w="38100">
            <a:solidFill>
              <a:srgbClr val="001F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="" xmlns:a16="http://schemas.microsoft.com/office/drawing/2014/main" id="{FCEDB199-A9D6-D935-374E-0D11AFA01135}"/>
              </a:ext>
            </a:extLst>
          </p:cNvPr>
          <p:cNvSpPr txBox="1"/>
          <p:nvPr/>
        </p:nvSpPr>
        <p:spPr>
          <a:xfrm>
            <a:off x="79949" y="5088028"/>
            <a:ext cx="8878560" cy="16027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n-US" sz="2400" dirty="0">
                <a:solidFill>
                  <a:srgbClr val="F66700"/>
                </a:solidFill>
                <a:cs typeface="Calibri"/>
              </a:rPr>
              <a:t>PROTO-SPHERA</a:t>
            </a:r>
            <a:r>
              <a:rPr lang="en-US" sz="2400" dirty="0">
                <a:cs typeface="Calibri"/>
              </a:rPr>
              <a:t>: </a:t>
            </a:r>
            <a:r>
              <a:rPr lang="en-US" sz="2400" dirty="0">
                <a:solidFill>
                  <a:srgbClr val="EE2E96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toroidal plasma I</a:t>
            </a:r>
            <a:r>
              <a:rPr lang="en-US" sz="2400" baseline="-25000" dirty="0">
                <a:solidFill>
                  <a:srgbClr val="EE2E96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ST</a:t>
            </a:r>
            <a:r>
              <a:rPr lang="en-US" sz="2400" dirty="0">
                <a:solidFill>
                  <a:srgbClr val="EE2E96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 </a:t>
            </a:r>
            <a:r>
              <a:rPr lang="en-US" sz="2400" dirty="0">
                <a:solidFill>
                  <a:srgbClr val="000000"/>
                </a:solidFill>
                <a:cs typeface="Calibri"/>
              </a:rPr>
              <a:t>around a 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“</a:t>
            </a:r>
            <a:r>
              <a:rPr lang="en-US" sz="2400" dirty="0" err="1">
                <a:solidFill>
                  <a:srgbClr val="FFD6D7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Centerpost</a:t>
            </a:r>
            <a:r>
              <a:rPr lang="en-US" sz="2400" dirty="0">
                <a:solidFill>
                  <a:srgbClr val="FFD6D7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 Plasma I</a:t>
            </a:r>
            <a:r>
              <a:rPr lang="en-US" sz="2400" baseline="-25000" dirty="0">
                <a:solidFill>
                  <a:srgbClr val="FFD6D7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CP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”</a:t>
            </a:r>
            <a:endParaRPr lang="en-US" sz="2400" dirty="0">
              <a:solidFill>
                <a:srgbClr val="F66600"/>
              </a:solidFill>
              <a:effectLst>
                <a:outerShdw blurRad="50800" dist="38100" dir="3360000">
                  <a:srgbClr val="000000">
                    <a:alpha val="43000"/>
                  </a:srgbClr>
                </a:outerShdw>
              </a:effectLst>
              <a:cs typeface="Calibri"/>
            </a:endParaRPr>
          </a:p>
          <a:p>
            <a:pPr marL="457200" lvl="1" indent="0" algn="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n-US" sz="2000" i="1" dirty="0">
                <a:solidFill>
                  <a:srgbClr val="535353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vacuum vessel has a simple geometry</a:t>
            </a:r>
          </a:p>
          <a:p>
            <a:pPr marL="457200" lvl="1" indent="0" algn="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n-US" sz="2000" i="1" dirty="0">
                <a:solidFill>
                  <a:srgbClr val="33BBED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…but electrodes are required inside vacuum feeding</a:t>
            </a:r>
          </a:p>
          <a:p>
            <a:pPr marL="457200" lvl="1" indent="0" algn="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n-US" sz="2000" i="1" dirty="0"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a </a:t>
            </a:r>
            <a:r>
              <a:rPr lang="en-US" sz="2000" i="1" dirty="0" err="1"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Centerpost</a:t>
            </a:r>
            <a:r>
              <a:rPr lang="en-US" sz="2000" i="1" dirty="0"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 current </a:t>
            </a:r>
            <a:r>
              <a:rPr lang="en-US" sz="2000" i="1" dirty="0">
                <a:ln w="0">
                  <a:solidFill>
                    <a:schemeClr val="tx1"/>
                  </a:solidFill>
                </a:ln>
                <a:solidFill>
                  <a:srgbClr val="FFD6D7">
                    <a:alpha val="60162"/>
                  </a:srgbClr>
                </a:solidFill>
                <a:effectLst>
                  <a:outerShdw blurRad="50800" dist="38100" dir="3360000">
                    <a:srgbClr val="000000">
                      <a:alpha val="84000"/>
                    </a:srgbClr>
                  </a:outerShdw>
                </a:effectLst>
                <a:cs typeface="Calibri"/>
              </a:rPr>
              <a:t>I</a:t>
            </a:r>
            <a:r>
              <a:rPr lang="en-US" sz="2000" baseline="-25000" dirty="0">
                <a:ln w="0">
                  <a:solidFill>
                    <a:schemeClr val="tx1"/>
                  </a:solidFill>
                </a:ln>
                <a:solidFill>
                  <a:srgbClr val="FFD6D7">
                    <a:alpha val="60162"/>
                  </a:srgbClr>
                </a:solidFill>
                <a:effectLst>
                  <a:outerShdw blurRad="50800" dist="38100" dir="3360000">
                    <a:srgbClr val="000000">
                      <a:alpha val="84000"/>
                    </a:srgbClr>
                  </a:outerShdw>
                </a:effectLst>
                <a:cs typeface="Calibri"/>
              </a:rPr>
              <a:t>CP</a:t>
            </a:r>
            <a:r>
              <a:rPr lang="en-US" sz="2000" dirty="0"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 </a:t>
            </a:r>
            <a:r>
              <a:rPr lang="en-US" sz="2000" i="1" dirty="0"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 surrounded by a Spherical Torus with toroidal current </a:t>
            </a:r>
            <a:r>
              <a:rPr lang="en-US" sz="2000" i="1" dirty="0">
                <a:ln w="12700">
                  <a:solidFill>
                    <a:schemeClr val="tx1"/>
                  </a:solidFill>
                </a:ln>
                <a:solidFill>
                  <a:srgbClr val="EA67CB">
                    <a:alpha val="49000"/>
                  </a:srgbClr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I</a:t>
            </a:r>
            <a:r>
              <a:rPr lang="en-US" sz="2000" i="1" baseline="-25000" dirty="0">
                <a:ln w="12700">
                  <a:solidFill>
                    <a:schemeClr val="tx1"/>
                  </a:solidFill>
                </a:ln>
                <a:solidFill>
                  <a:srgbClr val="EA67CB">
                    <a:alpha val="49000"/>
                  </a:srgbClr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ST</a:t>
            </a:r>
            <a:endParaRPr lang="en-US" sz="2000" i="1" dirty="0">
              <a:ln w="12700">
                <a:solidFill>
                  <a:schemeClr val="tx1"/>
                </a:solidFill>
              </a:ln>
              <a:solidFill>
                <a:srgbClr val="EA67CB">
                  <a:alpha val="49000"/>
                </a:srgbClr>
              </a:solidFill>
              <a:effectLst>
                <a:outerShdw blurRad="50800" dist="38100" dir="3360000">
                  <a:srgbClr val="000000">
                    <a:alpha val="43000"/>
                  </a:srgbClr>
                </a:outerShdw>
              </a:effectLst>
              <a:cs typeface="Calibri"/>
            </a:endParaRPr>
          </a:p>
        </p:txBody>
      </p:sp>
      <p:sp>
        <p:nvSpPr>
          <p:cNvPr id="9" name="Slide Number Placeholder 1">
            <a:extLst>
              <a:ext uri="{FF2B5EF4-FFF2-40B4-BE49-F238E27FC236}">
                <a16:creationId xmlns="" xmlns:a16="http://schemas.microsoft.com/office/drawing/2014/main" id="{A2D8B230-9CB4-047F-1F43-A1D02F1912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315842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4</a:t>
            </a:fld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1045940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4697886" y="685801"/>
            <a:ext cx="307795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E217A7"/>
                </a:solidFill>
                <a:cs typeface="Comic Sans MS"/>
              </a:rPr>
              <a:t>Tilt instability: </a:t>
            </a:r>
            <a:r>
              <a:rPr lang="en-US" b="1" dirty="0">
                <a:solidFill>
                  <a:srgbClr val="FF0000"/>
                </a:solidFill>
                <a:cs typeface="Comic Sans MS"/>
              </a:rPr>
              <a:t>toroidal </a:t>
            </a:r>
            <a:r>
              <a:rPr lang="en-US" b="1" dirty="0">
                <a:solidFill>
                  <a:srgbClr val="FF0000"/>
                </a:solidFill>
                <a:ea typeface="Times"/>
                <a:cs typeface="Comic Sans MS"/>
              </a:rPr>
              <a:t>dipole</a:t>
            </a:r>
          </a:p>
          <a:p>
            <a:r>
              <a:rPr lang="en-US" b="1" dirty="0">
                <a:solidFill>
                  <a:srgbClr val="FF0000"/>
                </a:solidFill>
                <a:ea typeface="Times"/>
                <a:cs typeface="Comic Sans MS"/>
              </a:rPr>
              <a:t>of vertical field </a:t>
            </a:r>
            <a:r>
              <a:rPr lang="en-US" b="1" dirty="0">
                <a:ea typeface="Times"/>
                <a:cs typeface="Comic Sans MS"/>
              </a:rPr>
              <a:t>overturns</a:t>
            </a:r>
          </a:p>
          <a:p>
            <a:r>
              <a:rPr lang="en-US" b="1" dirty="0">
                <a:solidFill>
                  <a:srgbClr val="E217A7"/>
                </a:solidFill>
                <a:ea typeface="Times"/>
                <a:cs typeface="Comic Sans MS"/>
              </a:rPr>
              <a:t>plasma current toroidal dipole</a:t>
            </a:r>
            <a:endParaRPr lang="en-US" b="1" dirty="0">
              <a:ea typeface="Times"/>
              <a:cs typeface="Comic Sans MS"/>
            </a:endParaRPr>
          </a:p>
          <a:p>
            <a:endParaRPr lang="en-US" sz="1200" b="1" dirty="0">
              <a:ea typeface="Times"/>
              <a:cs typeface="Comic Sans MS"/>
            </a:endParaRPr>
          </a:p>
          <a:p>
            <a:r>
              <a:rPr lang="en-US" b="1" dirty="0">
                <a:ea typeface="Times"/>
                <a:cs typeface="Comic Sans MS"/>
              </a:rPr>
              <a:t>But PROTO-SPHERA dipoles: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97886" y="1989942"/>
            <a:ext cx="6705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  <a:ea typeface="华文细黑"/>
                <a:cs typeface="华文细黑"/>
              </a:rPr>
              <a:t>“Group A” PF compression</a:t>
            </a:r>
            <a:r>
              <a:rPr lang="en-US" b="1" dirty="0">
                <a:ea typeface="华文细黑"/>
                <a:cs typeface="华文细黑"/>
              </a:rPr>
              <a:t> </a:t>
            </a:r>
            <a:r>
              <a:rPr lang="en-US" b="1" dirty="0">
                <a:solidFill>
                  <a:srgbClr val="FF0000"/>
                </a:solidFill>
                <a:ea typeface="华文细黑"/>
                <a:cs typeface="华文细黑"/>
              </a:rPr>
              <a:t>coils </a:t>
            </a:r>
            <a:r>
              <a:rPr lang="en-US" b="1" dirty="0">
                <a:solidFill>
                  <a:srgbClr val="000000"/>
                </a:solidFill>
                <a:ea typeface="华文细黑"/>
                <a:cs typeface="华文细黑"/>
              </a:rPr>
              <a:t>against </a:t>
            </a:r>
            <a:r>
              <a:rPr lang="en-US" b="1" dirty="0">
                <a:solidFill>
                  <a:srgbClr val="E217A7"/>
                </a:solidFill>
                <a:ea typeface="华文细黑"/>
                <a:cs typeface="华文细黑"/>
              </a:rPr>
              <a:t>Plasma dipole </a:t>
            </a:r>
          </a:p>
          <a:p>
            <a:r>
              <a:rPr lang="en-US" b="1" dirty="0">
                <a:solidFill>
                  <a:srgbClr val="00C060"/>
                </a:solidFill>
                <a:ea typeface="华文细黑"/>
                <a:cs typeface="华文细黑"/>
              </a:rPr>
              <a:t>“Group B” PF shaping coils </a:t>
            </a:r>
            <a:r>
              <a:rPr lang="en-US" b="1" dirty="0">
                <a:ea typeface="华文细黑"/>
                <a:cs typeface="华文细黑"/>
              </a:rPr>
              <a:t>aligned to </a:t>
            </a:r>
            <a:r>
              <a:rPr lang="en-US" b="1" dirty="0">
                <a:solidFill>
                  <a:srgbClr val="000000"/>
                </a:solidFill>
                <a:ea typeface="华文细黑"/>
                <a:cs typeface="华文细黑"/>
              </a:rPr>
              <a:t> </a:t>
            </a:r>
            <a:r>
              <a:rPr lang="en-US" b="1" dirty="0">
                <a:solidFill>
                  <a:srgbClr val="E217A7"/>
                </a:solidFill>
                <a:ea typeface="华文细黑"/>
                <a:cs typeface="华文细黑"/>
              </a:rPr>
              <a:t>Plasma dipole</a:t>
            </a:r>
          </a:p>
          <a:p>
            <a:r>
              <a:rPr lang="en-US" b="1" dirty="0">
                <a:ea typeface="华文细黑"/>
                <a:cs typeface="华文细黑"/>
              </a:rPr>
              <a:t>Net result: </a:t>
            </a:r>
            <a:r>
              <a:rPr lang="en-US" b="1" dirty="0">
                <a:solidFill>
                  <a:srgbClr val="00C060"/>
                </a:solidFill>
                <a:ea typeface="华文细黑"/>
                <a:cs typeface="华文细黑"/>
              </a:rPr>
              <a:t>rigid tilt instability is stabilized</a:t>
            </a:r>
          </a:p>
          <a:p>
            <a:r>
              <a:rPr lang="en-US" b="1" dirty="0">
                <a:solidFill>
                  <a:srgbClr val="00C060"/>
                </a:solidFill>
                <a:ea typeface="华文细黑"/>
                <a:cs typeface="华文细黑"/>
              </a:rPr>
              <a:t>without any stabilizing shell around the plasma (as </a:t>
            </a:r>
            <a:r>
              <a:rPr lang="en-US" b="1" dirty="0" err="1">
                <a:solidFill>
                  <a:srgbClr val="00C060"/>
                </a:solidFill>
                <a:ea typeface="华文细黑"/>
                <a:cs typeface="华文细黑"/>
              </a:rPr>
              <a:t>Spheromaks</a:t>
            </a:r>
            <a:r>
              <a:rPr lang="en-US" b="1" dirty="0">
                <a:solidFill>
                  <a:srgbClr val="00C060"/>
                </a:solidFill>
                <a:ea typeface="华文细黑"/>
                <a:cs typeface="华文细黑"/>
              </a:rPr>
              <a:t> do)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="" xmlns:a16="http://schemas.microsoft.com/office/drawing/2014/main" id="{AC47CDB2-82B8-5446-AB21-CB9B2D3D41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613" y="508974"/>
            <a:ext cx="2269833" cy="2926556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="" xmlns:a16="http://schemas.microsoft.com/office/drawing/2014/main" id="{89C7B52B-1891-884C-8D1C-83A431A15B3C}"/>
              </a:ext>
            </a:extLst>
          </p:cNvPr>
          <p:cNvCxnSpPr>
            <a:cxnSpLocks/>
          </p:cNvCxnSpPr>
          <p:nvPr/>
        </p:nvCxnSpPr>
        <p:spPr>
          <a:xfrm>
            <a:off x="0" y="3471277"/>
            <a:ext cx="12192000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 descr="PS-to-TS3.jpg">
            <a:extLst>
              <a:ext uri="{FF2B5EF4-FFF2-40B4-BE49-F238E27FC236}">
                <a16:creationId xmlns="" xmlns:a16="http://schemas.microsoft.com/office/drawing/2014/main" id="{590F590C-A8FA-B142-81EF-ED68F20324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0401" y="4469914"/>
            <a:ext cx="3668347" cy="1930887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="" xmlns:a16="http://schemas.microsoft.com/office/drawing/2014/main" id="{0563309D-AD7E-654D-B1F5-B0859B926C34}"/>
              </a:ext>
            </a:extLst>
          </p:cNvPr>
          <p:cNvSpPr txBox="1"/>
          <p:nvPr/>
        </p:nvSpPr>
        <p:spPr>
          <a:xfrm>
            <a:off x="3505201" y="4188024"/>
            <a:ext cx="291794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 b="1" dirty="0">
                <a:solidFill>
                  <a:srgbClr val="008000"/>
                </a:solidFill>
                <a:ea typeface="华文细黑"/>
                <a:cs typeface="华文细黑"/>
              </a:rPr>
              <a:t>	</a:t>
            </a:r>
            <a:r>
              <a:rPr lang="en-US" altLang="zh-CN" sz="1200" b="1" dirty="0">
                <a:solidFill>
                  <a:srgbClr val="008000"/>
                </a:solidFill>
                <a:ea typeface="华文细黑"/>
                <a:cs typeface="华文细黑"/>
              </a:rPr>
              <a:t>Stable </a:t>
            </a:r>
            <a:r>
              <a:rPr lang="en-US" sz="1200" b="1" dirty="0">
                <a:solidFill>
                  <a:srgbClr val="008000"/>
                </a:solidFill>
                <a:ea typeface="华文细黑"/>
                <a:cs typeface="华文细黑"/>
              </a:rPr>
              <a:t>←  </a:t>
            </a:r>
            <a:r>
              <a:rPr lang="en-US" sz="1200" b="1" dirty="0">
                <a:solidFill>
                  <a:srgbClr val="FF0000"/>
                </a:solidFill>
                <a:ea typeface="华文细黑"/>
                <a:cs typeface="华文细黑"/>
              </a:rPr>
              <a:t>→</a:t>
            </a:r>
            <a:r>
              <a:rPr lang="en-US" sz="1200" b="1" dirty="0">
                <a:ea typeface="华文细黑"/>
                <a:cs typeface="华文细黑"/>
              </a:rPr>
              <a:t> </a:t>
            </a:r>
            <a:r>
              <a:rPr lang="en-US" altLang="zh-CN" sz="1200" b="1" dirty="0">
                <a:solidFill>
                  <a:srgbClr val="FF0000"/>
                </a:solidFill>
                <a:ea typeface="华文细黑"/>
                <a:cs typeface="华文细黑"/>
              </a:rPr>
              <a:t>Unstable</a:t>
            </a:r>
            <a:endParaRPr lang="en-US" sz="1200" b="1" dirty="0">
              <a:solidFill>
                <a:srgbClr val="FF0000"/>
              </a:solidFill>
              <a:ea typeface="华文细黑"/>
              <a:cs typeface="华文细黑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="" xmlns:a16="http://schemas.microsoft.com/office/drawing/2014/main" id="{A6CC23F6-CB1D-5C4C-95FB-F73B2B14F23C}"/>
              </a:ext>
            </a:extLst>
          </p:cNvPr>
          <p:cNvCxnSpPr>
            <a:cxnSpLocks/>
          </p:cNvCxnSpPr>
          <p:nvPr/>
        </p:nvCxnSpPr>
        <p:spPr>
          <a:xfrm>
            <a:off x="5105400" y="4267200"/>
            <a:ext cx="0" cy="2093606"/>
          </a:xfrm>
          <a:prstGeom prst="line">
            <a:avLst/>
          </a:prstGeom>
          <a:ln>
            <a:solidFill>
              <a:srgbClr val="17375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="" xmlns:a16="http://schemas.microsoft.com/office/drawing/2014/main" id="{2FA907DA-18B4-8E40-A7C3-4613DE041855}"/>
              </a:ext>
            </a:extLst>
          </p:cNvPr>
          <p:cNvSpPr txBox="1"/>
          <p:nvPr/>
        </p:nvSpPr>
        <p:spPr>
          <a:xfrm>
            <a:off x="7615328" y="5130464"/>
            <a:ext cx="34106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i="1" dirty="0"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</a:rPr>
              <a:t>(cutting shorter &amp; shorter</a:t>
            </a:r>
          </a:p>
          <a:p>
            <a:pPr algn="ctr"/>
            <a:r>
              <a:rPr lang="en-US" sz="1600" i="1" dirty="0"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</a:rPr>
              <a:t>the Plasma </a:t>
            </a:r>
            <a:r>
              <a:rPr lang="en-US" sz="1600" i="1" dirty="0" err="1"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</a:rPr>
              <a:t>Centerpost</a:t>
            </a:r>
            <a:endParaRPr lang="en-US" sz="1600" i="1" dirty="0">
              <a:effectLst>
                <a:outerShdw blurRad="50800" dist="38100" dir="2700000" algn="tl" rotWithShape="0">
                  <a:srgbClr val="000000">
                    <a:alpha val="43000"/>
                  </a:srgbClr>
                </a:outerShdw>
              </a:effectLst>
            </a:endParaRPr>
          </a:p>
          <a:p>
            <a:pPr algn="ctr"/>
            <a:r>
              <a:rPr lang="en-US" sz="1600" i="1" dirty="0"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</a:rPr>
              <a:t>destabilizes the configuration)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="" xmlns:a16="http://schemas.microsoft.com/office/drawing/2014/main" id="{7997273A-77C1-5045-84DF-AE2054020CBE}"/>
              </a:ext>
            </a:extLst>
          </p:cNvPr>
          <p:cNvSpPr/>
          <p:nvPr/>
        </p:nvSpPr>
        <p:spPr>
          <a:xfrm>
            <a:off x="7368366" y="4038601"/>
            <a:ext cx="3810000" cy="1015663"/>
          </a:xfrm>
          <a:prstGeom prst="rect">
            <a:avLst/>
          </a:prstGeom>
          <a:solidFill>
            <a:srgbClr val="00206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lvl="0" algn="ctr"/>
            <a:r>
              <a:rPr lang="en-GB" sz="2000" b="1" cap="all" dirty="0">
                <a:solidFill>
                  <a:prstClr val="white"/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cs typeface="Comic Sans MS"/>
              </a:rPr>
              <a:t>Mushroom-shaped plasma FACING ANNULAR ELECTRODES </a:t>
            </a:r>
          </a:p>
          <a:p>
            <a:pPr lvl="0" algn="ctr"/>
            <a:r>
              <a:rPr lang="en-GB" sz="2000" b="1" cap="all" dirty="0">
                <a:solidFill>
                  <a:prstClr val="white"/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cs typeface="Comic Sans MS"/>
              </a:rPr>
              <a:t>PROVIDES ideal MHD stability</a:t>
            </a:r>
            <a:endParaRPr lang="en-US" sz="2000" b="1" cap="all" dirty="0">
              <a:solidFill>
                <a:prstClr val="white"/>
              </a:solidFill>
              <a:effectLst>
                <a:outerShdw blurRad="50800" dist="38100" dir="2700000" algn="tl" rotWithShape="0">
                  <a:srgbClr val="000000">
                    <a:alpha val="43000"/>
                  </a:srgbClr>
                </a:outerShdw>
              </a:effectLst>
              <a:cs typeface="Comic Sans M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="" xmlns:a16="http://schemas.microsoft.com/office/drawing/2014/main" id="{7414681B-F45F-5B49-B208-5BD945218B2B}"/>
              </a:ext>
            </a:extLst>
          </p:cNvPr>
          <p:cNvSpPr/>
          <p:nvPr/>
        </p:nvSpPr>
        <p:spPr>
          <a:xfrm>
            <a:off x="7368366" y="6019800"/>
            <a:ext cx="3810000" cy="707886"/>
          </a:xfrm>
          <a:prstGeom prst="rect">
            <a:avLst/>
          </a:prstGeom>
          <a:solidFill>
            <a:srgbClr val="00206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US" b="1" i="1" dirty="0">
                <a:solidFill>
                  <a:schemeClr val="bg1"/>
                </a:solidFill>
                <a:latin typeface="Lora" panose="02000503000000020004" pitchFamily="2" charset="77"/>
              </a:rPr>
              <a:t>β</a:t>
            </a:r>
            <a:r>
              <a:rPr lang="en-US" sz="2000" b="1" i="1" dirty="0">
                <a:solidFill>
                  <a:schemeClr val="bg1"/>
                </a:solidFill>
                <a:latin typeface="Lora" panose="02000503000000020004" pitchFamily="2" charset="77"/>
              </a:rPr>
              <a:t> = 1</a:t>
            </a:r>
            <a:r>
              <a:rPr lang="en-US" sz="2000" b="1" dirty="0">
                <a:solidFill>
                  <a:schemeClr val="bg1"/>
                </a:solidFill>
              </a:rPr>
              <a:t>  is achievable</a:t>
            </a:r>
          </a:p>
          <a:p>
            <a:r>
              <a:rPr lang="en-US" sz="2000" b="1" dirty="0">
                <a:solidFill>
                  <a:schemeClr val="bg1"/>
                </a:solidFill>
              </a:rPr>
              <a:t>no nearby metal shell is required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DDA12FAA-9465-BE48-8BEF-817C57CD0DF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1446" y="948332"/>
            <a:ext cx="1439524" cy="185982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7219D0BE-DA04-5246-8F03-EBE73A8E0D9F}"/>
              </a:ext>
            </a:extLst>
          </p:cNvPr>
          <p:cNvSpPr txBox="1"/>
          <p:nvPr/>
        </p:nvSpPr>
        <p:spPr>
          <a:xfrm>
            <a:off x="3411578" y="6467831"/>
            <a:ext cx="287925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600" b="1" i="1" dirty="0"/>
              <a:t>Ideal MHD </a:t>
            </a:r>
            <a:r>
              <a:rPr lang="it-IT" sz="1600" b="1" i="1" dirty="0" err="1"/>
              <a:t>stability</a:t>
            </a:r>
            <a:r>
              <a:rPr lang="it-IT" sz="1600" b="1" i="1" dirty="0"/>
              <a:t> </a:t>
            </a:r>
            <a:r>
              <a:rPr lang="it-IT" sz="1600" b="1" i="1" dirty="0" err="1"/>
              <a:t>calculations</a:t>
            </a:r>
            <a:endParaRPr lang="it-IT" sz="1600" b="1" i="1" dirty="0"/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763B477B-62F3-3F41-139D-7231EF6E10B0}"/>
              </a:ext>
            </a:extLst>
          </p:cNvPr>
          <p:cNvSpPr txBox="1"/>
          <p:nvPr/>
        </p:nvSpPr>
        <p:spPr>
          <a:xfrm>
            <a:off x="8984030" y="658941"/>
            <a:ext cx="112870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sz="1600" i="1" dirty="0"/>
              <a:t>A</a:t>
            </a:r>
            <a:r>
              <a:rPr lang="x-none" sz="1600" i="1" dirty="0"/>
              <a:t>voids</a:t>
            </a:r>
          </a:p>
          <a:p>
            <a:pPr algn="r"/>
            <a:r>
              <a:rPr lang="x-none" sz="1600" i="1" dirty="0"/>
              <a:t>Spheromak</a:t>
            </a:r>
          </a:p>
          <a:p>
            <a:pPr algn="r"/>
            <a:r>
              <a:rPr lang="en-GB" sz="1600" i="1" dirty="0"/>
              <a:t>t</a:t>
            </a:r>
            <a:r>
              <a:rPr lang="x-none" sz="1600" i="1" dirty="0"/>
              <a:t>ilting</a:t>
            </a:r>
          </a:p>
          <a:p>
            <a:pPr algn="r"/>
            <a:r>
              <a:rPr lang="x-none" sz="1600" i="1" dirty="0"/>
              <a:t>instability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D5179606-A52F-AA45-7FF5-9E08B555DB23}"/>
              </a:ext>
            </a:extLst>
          </p:cNvPr>
          <p:cNvSpPr txBox="1"/>
          <p:nvPr/>
        </p:nvSpPr>
        <p:spPr>
          <a:xfrm>
            <a:off x="459419" y="3466834"/>
            <a:ext cx="7705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400" b="1" dirty="0"/>
              <a:t>The stability was confirmed by full ideal MHD calculations*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3163FBEA-F555-0DBB-6B03-E33DD71F70CA}"/>
              </a:ext>
            </a:extLst>
          </p:cNvPr>
          <p:cNvSpPr/>
          <p:nvPr/>
        </p:nvSpPr>
        <p:spPr>
          <a:xfrm>
            <a:off x="15090" y="4954"/>
            <a:ext cx="9773999" cy="553998"/>
          </a:xfrm>
          <a:prstGeom prst="rect">
            <a:avLst/>
          </a:prstGeom>
          <a:solidFill>
            <a:srgbClr val="00206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en-US" sz="30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</a:rPr>
              <a:t>Ideal MHD stability of PROTO-SPHERA remains remarkable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91DD0E7B-9276-2CCA-8DE7-A7CD2CB17A2B}"/>
              </a:ext>
            </a:extLst>
          </p:cNvPr>
          <p:cNvSpPr txBox="1"/>
          <p:nvPr/>
        </p:nvSpPr>
        <p:spPr>
          <a:xfrm>
            <a:off x="9011504" y="3569374"/>
            <a:ext cx="22395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/>
              <a:t>*Micozzi, </a:t>
            </a:r>
            <a:r>
              <a:rPr lang="en-GB" sz="1200" dirty="0" err="1">
                <a:effectLst/>
              </a:rPr>
              <a:t>Nucl</a:t>
            </a:r>
            <a:r>
              <a:rPr lang="en-GB" sz="1200" dirty="0">
                <a:effectLst/>
              </a:rPr>
              <a:t>. Fusion 50 (2010)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F67596AF-5118-28C0-5AFC-6256B76E600A}"/>
              </a:ext>
            </a:extLst>
          </p:cNvPr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15779" y="3886201"/>
            <a:ext cx="1775188" cy="292018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Picture 14">
            <a:extLst>
              <a:ext uri="{FF2B5EF4-FFF2-40B4-BE49-F238E27FC236}">
                <a16:creationId xmlns="" xmlns:a16="http://schemas.microsoft.com/office/drawing/2014/main" id="{3ED24DD9-64D2-68FD-77C9-F852368DA44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73925" y="64245"/>
            <a:ext cx="1968500" cy="2286000"/>
          </a:xfrm>
          <a:prstGeom prst="rect">
            <a:avLst/>
          </a:prstGeom>
        </p:spPr>
      </p:pic>
      <p:cxnSp>
        <p:nvCxnSpPr>
          <p:cNvPr id="21" name="Straight Arrow Connector 20">
            <a:extLst>
              <a:ext uri="{FF2B5EF4-FFF2-40B4-BE49-F238E27FC236}">
                <a16:creationId xmlns="" xmlns:a16="http://schemas.microsoft.com/office/drawing/2014/main" id="{89F0E67C-7465-AFF1-139E-57E529E00401}"/>
              </a:ext>
            </a:extLst>
          </p:cNvPr>
          <p:cNvCxnSpPr>
            <a:cxnSpLocks/>
          </p:cNvCxnSpPr>
          <p:nvPr/>
        </p:nvCxnSpPr>
        <p:spPr>
          <a:xfrm flipH="1">
            <a:off x="2229492" y="4050652"/>
            <a:ext cx="5157626" cy="282496"/>
          </a:xfrm>
          <a:prstGeom prst="straightConnector1">
            <a:avLst/>
          </a:prstGeom>
          <a:ln w="31750">
            <a:solidFill>
              <a:srgbClr val="001F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lide Number Placeholder 1">
            <a:extLst>
              <a:ext uri="{FF2B5EF4-FFF2-40B4-BE49-F238E27FC236}">
                <a16:creationId xmlns="" xmlns:a16="http://schemas.microsoft.com/office/drawing/2014/main" id="{AAE8977D-4E22-2AD8-9517-3CB258B60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3208" y="6550097"/>
            <a:ext cx="315842" cy="307903"/>
          </a:xfrm>
        </p:spPr>
        <p:txBody>
          <a:bodyPr/>
          <a:lstStyle/>
          <a:p>
            <a:fld id="{2931D3C5-CE05-414F-AD29-1897E3C52757}" type="slidenum">
              <a:rPr lang="x-none" smtClean="0"/>
              <a:t>5</a:t>
            </a:fld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1704286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="" xmlns:a16="http://schemas.microsoft.com/office/drawing/2014/main" id="{659694C8-A575-C0CF-01B3-DB37B04BE5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79285" y="6442454"/>
            <a:ext cx="281609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6</a:t>
            </a:fld>
            <a:endParaRPr lang="x-none" dirty="0"/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483AA5FE-1C6E-0EC3-4F98-AF209400D9FE}"/>
              </a:ext>
            </a:extLst>
          </p:cNvPr>
          <p:cNvSpPr txBox="1"/>
          <p:nvPr/>
        </p:nvSpPr>
        <p:spPr>
          <a:xfrm>
            <a:off x="62202" y="1228080"/>
            <a:ext cx="1482947" cy="738664"/>
          </a:xfrm>
          <a:prstGeom prst="rect">
            <a:avLst/>
          </a:prstGeom>
          <a:ln w="15875">
            <a:solidFill>
              <a:srgbClr val="0070C0"/>
            </a:solidFill>
          </a:ln>
        </p:spPr>
        <p:txBody>
          <a:bodyPr vert="horz" wrap="square" lIns="121920" tIns="0" rIns="121920" bIns="0" rtlCol="0">
            <a:spAutoFit/>
          </a:bodyPr>
          <a:lstStyle/>
          <a:p>
            <a:pPr algn="ctr"/>
            <a:r>
              <a:rPr lang="en-US" sz="1600" dirty="0">
                <a:solidFill>
                  <a:srgbClr val="0070C0"/>
                </a:solidFill>
              </a:rPr>
              <a:t>Aluminum Vessel</a:t>
            </a:r>
          </a:p>
          <a:p>
            <a:pPr algn="ctr"/>
            <a:r>
              <a:rPr lang="en-US" sz="1600" dirty="0">
                <a:solidFill>
                  <a:srgbClr val="0070C0"/>
                </a:solidFill>
              </a:rPr>
              <a:t>of START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FA8F831F-2362-4BA5-DAA4-BEA62DD0D2B4}"/>
              </a:ext>
            </a:extLst>
          </p:cNvPr>
          <p:cNvSpPr/>
          <p:nvPr/>
        </p:nvSpPr>
        <p:spPr>
          <a:xfrm>
            <a:off x="7864933" y="2151287"/>
            <a:ext cx="24986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eaLnBrk="0" hangingPunct="0"/>
            <a:r>
              <a:rPr lang="en-US" sz="1600" b="1" dirty="0">
                <a:solidFill>
                  <a:srgbClr val="E729AD"/>
                </a:solidFill>
              </a:rPr>
              <a:t>Torus 	 </a:t>
            </a:r>
            <a:r>
              <a:rPr lang="en-US" sz="1600" b="1" dirty="0">
                <a:solidFill>
                  <a:srgbClr val="EE2E96"/>
                </a:solidFill>
              </a:rPr>
              <a:t>I</a:t>
            </a:r>
            <a:r>
              <a:rPr lang="en-US" sz="1600" b="1" baseline="-25000" dirty="0">
                <a:solidFill>
                  <a:srgbClr val="EE2E96"/>
                </a:solidFill>
              </a:rPr>
              <a:t>ST</a:t>
            </a:r>
            <a:r>
              <a:rPr lang="en-US" sz="1600" b="1" dirty="0">
                <a:solidFill>
                  <a:srgbClr val="EE2E96"/>
                </a:solidFill>
              </a:rPr>
              <a:t>= 280 kA</a:t>
            </a:r>
            <a:endParaRPr lang="en-US" sz="1600" b="1" dirty="0">
              <a:solidFill>
                <a:srgbClr val="9D8686"/>
              </a:solidFill>
            </a:endParaRPr>
          </a:p>
          <a:p>
            <a:pPr algn="just" eaLnBrk="0" hangingPunct="0"/>
            <a:r>
              <a:rPr lang="en-US" sz="1600" b="1" dirty="0" err="1">
                <a:solidFill>
                  <a:srgbClr val="9D8686"/>
                </a:solidFill>
              </a:rPr>
              <a:t>Centerpost</a:t>
            </a:r>
            <a:r>
              <a:rPr lang="en-US" sz="1600" b="1" dirty="0">
                <a:solidFill>
                  <a:srgbClr val="9D8686"/>
                </a:solidFill>
              </a:rPr>
              <a:t> I</a:t>
            </a:r>
            <a:r>
              <a:rPr lang="en-US" sz="1600" b="1" baseline="-25000" dirty="0">
                <a:solidFill>
                  <a:srgbClr val="9D8686"/>
                </a:solidFill>
              </a:rPr>
              <a:t>CP</a:t>
            </a:r>
            <a:r>
              <a:rPr lang="en-US" sz="1600" b="1" dirty="0">
                <a:solidFill>
                  <a:srgbClr val="9D8686"/>
                </a:solidFill>
              </a:rPr>
              <a:t> = 70 kA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24EB42C3-187D-D488-25F6-14A5FE6F05B9}"/>
              </a:ext>
            </a:extLst>
          </p:cNvPr>
          <p:cNvSpPr txBox="1"/>
          <p:nvPr/>
        </p:nvSpPr>
        <p:spPr>
          <a:xfrm>
            <a:off x="7932044" y="6442454"/>
            <a:ext cx="2098567" cy="215444"/>
          </a:xfrm>
          <a:prstGeom prst="rect">
            <a:avLst/>
          </a:prstGeom>
          <a:solidFill>
            <a:srgbClr val="FFFFFF"/>
          </a:solidFill>
          <a:ln w="15875"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 vert="horz" wrap="square" lIns="121920" tIns="0" rIns="121920" bIns="0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accent1">
                    <a:lumMod val="75000"/>
                  </a:schemeClr>
                </a:solidFill>
              </a:rPr>
              <a:t>Vacuum Vessel in PMMA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="" xmlns:a16="http://schemas.microsoft.com/office/drawing/2014/main" id="{B70ACDC6-43F4-2C8D-52C5-500052D39575}"/>
              </a:ext>
            </a:extLst>
          </p:cNvPr>
          <p:cNvSpPr/>
          <p:nvPr/>
        </p:nvSpPr>
        <p:spPr>
          <a:xfrm>
            <a:off x="9550864" y="3187114"/>
            <a:ext cx="266805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eaLnBrk="0" hangingPunct="0"/>
            <a:r>
              <a:rPr lang="en-US" sz="1600" b="1" dirty="0" err="1">
                <a:solidFill>
                  <a:srgbClr val="9D8686"/>
                </a:solidFill>
              </a:rPr>
              <a:t>Centerpost</a:t>
            </a:r>
            <a:r>
              <a:rPr lang="en-US" sz="1600" b="1" dirty="0">
                <a:solidFill>
                  <a:srgbClr val="9D8686"/>
                </a:solidFill>
              </a:rPr>
              <a:t>  I</a:t>
            </a:r>
            <a:r>
              <a:rPr lang="en-US" sz="1600" b="1" baseline="-25000" dirty="0">
                <a:solidFill>
                  <a:srgbClr val="9D8686"/>
                </a:solidFill>
              </a:rPr>
              <a:t>CP</a:t>
            </a:r>
            <a:r>
              <a:rPr lang="en-US" sz="1600" b="1" dirty="0">
                <a:solidFill>
                  <a:srgbClr val="9D8686"/>
                </a:solidFill>
              </a:rPr>
              <a:t> = 10  kA</a:t>
            </a:r>
          </a:p>
          <a:p>
            <a:pPr algn="just" eaLnBrk="0" hangingPunct="0"/>
            <a:r>
              <a:rPr lang="en-US" sz="1600" b="1" dirty="0">
                <a:solidFill>
                  <a:srgbClr val="E729AD"/>
                </a:solidFill>
              </a:rPr>
              <a:t>Torus    	   </a:t>
            </a:r>
            <a:r>
              <a:rPr lang="en-US" sz="1600" b="1" dirty="0">
                <a:solidFill>
                  <a:srgbClr val="EE2E96"/>
                </a:solidFill>
              </a:rPr>
              <a:t>I</a:t>
            </a:r>
            <a:r>
              <a:rPr lang="en-US" sz="1600" b="1" baseline="-25000" dirty="0">
                <a:solidFill>
                  <a:srgbClr val="EE2E96"/>
                </a:solidFill>
              </a:rPr>
              <a:t>ST</a:t>
            </a:r>
            <a:r>
              <a:rPr lang="en-US" sz="1600" b="1" dirty="0">
                <a:solidFill>
                  <a:srgbClr val="EE2E96"/>
                </a:solidFill>
              </a:rPr>
              <a:t>= 5 kA</a:t>
            </a:r>
          </a:p>
        </p:txBody>
      </p:sp>
      <p:sp>
        <p:nvSpPr>
          <p:cNvPr id="20" name="TextBox 8">
            <a:extLst>
              <a:ext uri="{FF2B5EF4-FFF2-40B4-BE49-F238E27FC236}">
                <a16:creationId xmlns="" xmlns:a16="http://schemas.microsoft.com/office/drawing/2014/main" id="{3481902B-B73E-4CCE-238C-EE72139529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59171" y="662157"/>
            <a:ext cx="191842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>
                <a:solidFill>
                  <a:srgbClr val="436FC1"/>
                </a:solidFill>
                <a:cs typeface="Comic Sans MS"/>
              </a:rPr>
              <a:t>Future</a:t>
            </a:r>
          </a:p>
          <a:p>
            <a:pPr algn="ctr"/>
            <a:r>
              <a:rPr lang="en-US" sz="1600" b="1" dirty="0">
                <a:cs typeface="Comic Sans MS"/>
              </a:rPr>
              <a:t>Phase-2</a:t>
            </a:r>
            <a:r>
              <a:rPr lang="en-US" sz="1600" dirty="0">
                <a:cs typeface="Comic Sans MS"/>
              </a:rPr>
              <a:t>: </a:t>
            </a:r>
            <a:r>
              <a:rPr lang="en-US" sz="1600" b="1" dirty="0">
                <a:solidFill>
                  <a:srgbClr val="00B050"/>
                </a:solidFill>
                <a:cs typeface="Comic Sans MS"/>
              </a:rPr>
              <a:t>8 PF </a:t>
            </a:r>
            <a:r>
              <a:rPr lang="en-US" sz="1600" b="1" dirty="0">
                <a:cs typeface="Comic Sans MS"/>
              </a:rPr>
              <a:t>+</a:t>
            </a:r>
            <a:r>
              <a:rPr lang="en-US" sz="1600" b="1" dirty="0">
                <a:solidFill>
                  <a:srgbClr val="FF0000"/>
                </a:solidFill>
                <a:cs typeface="Comic Sans MS"/>
              </a:rPr>
              <a:t> 6 PF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="" xmlns:a16="http://schemas.microsoft.com/office/drawing/2014/main" id="{030185E3-38CA-747F-6941-6FA57D73F8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9884661" y="19779"/>
            <a:ext cx="1918429" cy="3149879"/>
          </a:xfrm>
          <a:prstGeom prst="rect">
            <a:avLst/>
          </a:prstGeom>
        </p:spPr>
      </p:pic>
      <p:sp>
        <p:nvSpPr>
          <p:cNvPr id="29" name="Right Arrow 28">
            <a:extLst>
              <a:ext uri="{FF2B5EF4-FFF2-40B4-BE49-F238E27FC236}">
                <a16:creationId xmlns="" xmlns:a16="http://schemas.microsoft.com/office/drawing/2014/main" id="{5BA648EF-49AB-07F8-4CF7-9B38B792E4B2}"/>
              </a:ext>
            </a:extLst>
          </p:cNvPr>
          <p:cNvSpPr/>
          <p:nvPr/>
        </p:nvSpPr>
        <p:spPr>
          <a:xfrm>
            <a:off x="7813941" y="1503638"/>
            <a:ext cx="561549" cy="24622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 dirty="0"/>
          </a:p>
        </p:txBody>
      </p:sp>
      <p:sp>
        <p:nvSpPr>
          <p:cNvPr id="30" name="Rectangle 29">
            <a:extLst>
              <a:ext uri="{FF2B5EF4-FFF2-40B4-BE49-F238E27FC236}">
                <a16:creationId xmlns="" xmlns:a16="http://schemas.microsoft.com/office/drawing/2014/main" id="{5C3395EB-7124-CCC0-18BE-DE3BA826292D}"/>
              </a:ext>
            </a:extLst>
          </p:cNvPr>
          <p:cNvSpPr/>
          <p:nvPr/>
        </p:nvSpPr>
        <p:spPr>
          <a:xfrm>
            <a:off x="31107" y="3351546"/>
            <a:ext cx="5316398" cy="82371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31" name="TextBox 30">
            <a:extLst>
              <a:ext uri="{FF2B5EF4-FFF2-40B4-BE49-F238E27FC236}">
                <a16:creationId xmlns="" xmlns:a16="http://schemas.microsoft.com/office/drawing/2014/main" id="{5F4E16CF-114C-A451-8854-F01D3ECF2852}"/>
              </a:ext>
            </a:extLst>
          </p:cNvPr>
          <p:cNvSpPr txBox="1"/>
          <p:nvPr/>
        </p:nvSpPr>
        <p:spPr>
          <a:xfrm>
            <a:off x="31106" y="3291819"/>
            <a:ext cx="557104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+mn-lt"/>
              </a:rPr>
              <a:t>From 2019 Phase-1.5: 18 PF coils </a:t>
            </a:r>
          </a:p>
          <a:p>
            <a:r>
              <a:rPr lang="en-US" sz="2800" dirty="0">
                <a:solidFill>
                  <a:schemeClr val="bg1"/>
                </a:solidFill>
                <a:latin typeface="+mn-lt"/>
              </a:rPr>
              <a:t>new insulating &amp; transparent vessel </a:t>
            </a:r>
            <a:endParaRPr lang="x-none" sz="2800" dirty="0">
              <a:solidFill>
                <a:schemeClr val="bg1"/>
              </a:solidFill>
            </a:endParaRPr>
          </a:p>
        </p:txBody>
      </p:sp>
      <p:pic>
        <p:nvPicPr>
          <p:cNvPr id="33" name="Picture 32">
            <a:extLst>
              <a:ext uri="{FF2B5EF4-FFF2-40B4-BE49-F238E27FC236}">
                <a16:creationId xmlns="" xmlns:a16="http://schemas.microsoft.com/office/drawing/2014/main" id="{1B4D40CE-727D-7AC7-D0E9-DC88702B428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840056" y="2892565"/>
            <a:ext cx="2398276" cy="3377084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="" xmlns:a16="http://schemas.microsoft.com/office/drawing/2014/main" id="{4AC4F199-5786-31D6-5593-7029843DDE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3924" y="3771889"/>
            <a:ext cx="2994995" cy="2552275"/>
          </a:xfrm>
          <a:prstGeom prst="rect">
            <a:avLst/>
          </a:prstGeom>
        </p:spPr>
      </p:pic>
      <p:sp>
        <p:nvSpPr>
          <p:cNvPr id="35" name="Right Arrow 34">
            <a:extLst>
              <a:ext uri="{FF2B5EF4-FFF2-40B4-BE49-F238E27FC236}">
                <a16:creationId xmlns="" xmlns:a16="http://schemas.microsoft.com/office/drawing/2014/main" id="{536F0936-29DC-5369-52D4-B138CE1EBC30}"/>
              </a:ext>
            </a:extLst>
          </p:cNvPr>
          <p:cNvSpPr/>
          <p:nvPr/>
        </p:nvSpPr>
        <p:spPr>
          <a:xfrm>
            <a:off x="3146069" y="5583503"/>
            <a:ext cx="228600" cy="16630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36" name="TextBox 35">
            <a:extLst>
              <a:ext uri="{FF2B5EF4-FFF2-40B4-BE49-F238E27FC236}">
                <a16:creationId xmlns="" xmlns:a16="http://schemas.microsoft.com/office/drawing/2014/main" id="{584D9955-EB0D-82F6-A920-E28041479C22}"/>
              </a:ext>
            </a:extLst>
          </p:cNvPr>
          <p:cNvSpPr txBox="1"/>
          <p:nvPr/>
        </p:nvSpPr>
        <p:spPr>
          <a:xfrm>
            <a:off x="-24608" y="5297321"/>
            <a:ext cx="1005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b="1" dirty="0">
                <a:latin typeface="Lora" panose="02000503000000020004" pitchFamily="2" charset="77"/>
              </a:rPr>
              <a:t>2018</a:t>
            </a:r>
          </a:p>
          <a:p>
            <a:pPr algn="ctr"/>
            <a:r>
              <a:rPr lang="it-IT" b="1" dirty="0">
                <a:latin typeface="Lora" panose="02000503000000020004" pitchFamily="2" charset="77"/>
              </a:rPr>
              <a:t>2.5 MW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="" xmlns:a16="http://schemas.microsoft.com/office/drawing/2014/main" id="{3562E5DE-8B6C-4135-5640-EDBD27456D40}"/>
              </a:ext>
            </a:extLst>
          </p:cNvPr>
          <p:cNvSpPr txBox="1"/>
          <p:nvPr/>
        </p:nvSpPr>
        <p:spPr>
          <a:xfrm>
            <a:off x="3374669" y="5297322"/>
            <a:ext cx="10120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b="1" dirty="0">
                <a:latin typeface="Lora" panose="02000503000000020004" pitchFamily="2" charset="77"/>
              </a:rPr>
              <a:t>2022</a:t>
            </a:r>
          </a:p>
          <a:p>
            <a:pPr algn="ctr"/>
            <a:r>
              <a:rPr lang="it-IT" b="1" dirty="0">
                <a:latin typeface="Lora" panose="02000503000000020004" pitchFamily="2" charset="77"/>
              </a:rPr>
              <a:t>3.5 MW</a:t>
            </a:r>
          </a:p>
        </p:txBody>
      </p:sp>
      <p:pic>
        <p:nvPicPr>
          <p:cNvPr id="38" name="Picture 37">
            <a:extLst>
              <a:ext uri="{FF2B5EF4-FFF2-40B4-BE49-F238E27FC236}">
                <a16:creationId xmlns="" xmlns:a16="http://schemas.microsoft.com/office/drawing/2014/main" id="{709F2FA2-6492-1008-FF94-A403FAA041A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1524" y="5020827"/>
            <a:ext cx="997703" cy="1140991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="" xmlns:a16="http://schemas.microsoft.com/office/drawing/2014/main" id="{BDD958DB-5900-3FFE-675F-12B0B9DD9B0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41598" y="5072163"/>
            <a:ext cx="1009478" cy="1038320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="" xmlns:a16="http://schemas.microsoft.com/office/drawing/2014/main" id="{727E032C-4C17-7CC6-A95F-AB647F70051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94011" y="4896460"/>
            <a:ext cx="1327883" cy="1327883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="" xmlns:a16="http://schemas.microsoft.com/office/drawing/2014/main" id="{5C4B3B95-B501-24E9-1A3D-4D951A3E64E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9181" y="5036114"/>
            <a:ext cx="1049870" cy="1104308"/>
          </a:xfrm>
          <a:prstGeom prst="rect">
            <a:avLst/>
          </a:prstGeom>
        </p:spPr>
      </p:pic>
      <p:sp>
        <p:nvSpPr>
          <p:cNvPr id="42" name="TextBox 8">
            <a:extLst>
              <a:ext uri="{FF2B5EF4-FFF2-40B4-BE49-F238E27FC236}">
                <a16:creationId xmlns="" xmlns:a16="http://schemas.microsoft.com/office/drawing/2014/main" id="{9A572D11-5705-F3CE-0E71-4BE7EDA0CA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47445" y="3366753"/>
            <a:ext cx="194053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 b="1" dirty="0">
                <a:cs typeface="Comic Sans MS"/>
              </a:rPr>
              <a:t>Phase-1.5</a:t>
            </a:r>
            <a:r>
              <a:rPr lang="en-US" sz="1600" dirty="0">
                <a:cs typeface="Comic Sans MS"/>
              </a:rPr>
              <a:t>: </a:t>
            </a:r>
            <a:r>
              <a:rPr lang="en-US" sz="1600" b="1" dirty="0">
                <a:solidFill>
                  <a:srgbClr val="00B050"/>
                </a:solidFill>
                <a:cs typeface="Comic Sans MS"/>
              </a:rPr>
              <a:t>8 PF coils </a:t>
            </a:r>
          </a:p>
          <a:p>
            <a:pPr algn="ctr"/>
            <a:r>
              <a:rPr lang="en-US" sz="1600" b="1" dirty="0">
                <a:cs typeface="Comic Sans MS"/>
              </a:rPr>
              <a:t>+</a:t>
            </a:r>
            <a:r>
              <a:rPr lang="en-US" sz="1600" b="1" dirty="0">
                <a:solidFill>
                  <a:srgbClr val="FF0000"/>
                </a:solidFill>
                <a:cs typeface="Comic Sans MS"/>
              </a:rPr>
              <a:t> 6 PF </a:t>
            </a:r>
            <a:r>
              <a:rPr lang="en-US" sz="1600" b="1" dirty="0">
                <a:solidFill>
                  <a:schemeClr val="tx1">
                    <a:lumMod val="65000"/>
                    <a:lumOff val="35000"/>
                  </a:schemeClr>
                </a:solidFill>
                <a:cs typeface="Comic Sans MS"/>
              </a:rPr>
              <a:t>+ 4 </a:t>
            </a:r>
            <a:r>
              <a:rPr lang="en-US" sz="1600" b="1" dirty="0" err="1">
                <a:solidFill>
                  <a:schemeClr val="tx1">
                    <a:lumMod val="65000"/>
                    <a:lumOff val="35000"/>
                  </a:schemeClr>
                </a:solidFill>
                <a:cs typeface="Comic Sans MS"/>
              </a:rPr>
              <a:t>PFExt</a:t>
            </a:r>
            <a:endParaRPr lang="en-US" sz="1600" b="1" dirty="0">
              <a:solidFill>
                <a:srgbClr val="FF0000"/>
              </a:solidFill>
              <a:cs typeface="Comic Sans MS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="" xmlns:a16="http://schemas.microsoft.com/office/drawing/2014/main" id="{7DD29EB3-9CD8-290C-8664-E89A3853C763}"/>
              </a:ext>
            </a:extLst>
          </p:cNvPr>
          <p:cNvSpPr txBox="1"/>
          <p:nvPr/>
        </p:nvSpPr>
        <p:spPr>
          <a:xfrm>
            <a:off x="5914547" y="498970"/>
            <a:ext cx="157716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b="1" dirty="0">
                <a:solidFill>
                  <a:srgbClr val="3927D2"/>
                </a:solidFill>
              </a:rPr>
              <a:t>Argon</a:t>
            </a:r>
            <a:r>
              <a:rPr lang="x-none" sz="1200" b="1" dirty="0"/>
              <a:t>           </a:t>
            </a:r>
            <a:r>
              <a:rPr lang="x-none" sz="1200" b="1" dirty="0">
                <a:solidFill>
                  <a:srgbClr val="CA05CA"/>
                </a:solidFill>
              </a:rPr>
              <a:t>Hydrogen</a:t>
            </a:r>
          </a:p>
        </p:txBody>
      </p:sp>
      <p:pic>
        <p:nvPicPr>
          <p:cNvPr id="46" name="Picture 45">
            <a:extLst>
              <a:ext uri="{FF2B5EF4-FFF2-40B4-BE49-F238E27FC236}">
                <a16:creationId xmlns="" xmlns:a16="http://schemas.microsoft.com/office/drawing/2014/main" id="{1033E9A7-E29D-336C-8CE7-4E00DB32092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64454" y="171022"/>
            <a:ext cx="4281929" cy="3177641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="" xmlns:a16="http://schemas.microsoft.com/office/drawing/2014/main" id="{0CB54CEB-017C-A89F-BFED-00A2C26BBA6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844953" y="954123"/>
            <a:ext cx="792498" cy="1371631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="" xmlns:a16="http://schemas.microsoft.com/office/drawing/2014/main" id="{9A50F8F2-E215-90B9-39F1-1CA1854B699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752438" y="988883"/>
            <a:ext cx="762017" cy="1371631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="" xmlns:a16="http://schemas.microsoft.com/office/drawing/2014/main" id="{1995F551-155D-52E0-DDB6-20E5AFDA24B3}"/>
              </a:ext>
            </a:extLst>
          </p:cNvPr>
          <p:cNvSpPr/>
          <p:nvPr/>
        </p:nvSpPr>
        <p:spPr>
          <a:xfrm>
            <a:off x="5638920" y="2415029"/>
            <a:ext cx="2160253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eaLnBrk="0" hangingPunct="0"/>
            <a:r>
              <a:rPr lang="en-US" sz="1600" b="1" dirty="0" err="1">
                <a:solidFill>
                  <a:srgbClr val="9D8686"/>
                </a:solidFill>
              </a:rPr>
              <a:t>Centerpost</a:t>
            </a:r>
            <a:r>
              <a:rPr lang="en-US" sz="1600" b="1" dirty="0">
                <a:solidFill>
                  <a:srgbClr val="9D8686"/>
                </a:solidFill>
              </a:rPr>
              <a:t> I</a:t>
            </a:r>
            <a:r>
              <a:rPr lang="en-US" sz="1600" b="1" baseline="-25000" dirty="0">
                <a:solidFill>
                  <a:srgbClr val="9D8686"/>
                </a:solidFill>
              </a:rPr>
              <a:t>CP</a:t>
            </a:r>
            <a:r>
              <a:rPr lang="en-US" sz="1600" b="1" dirty="0">
                <a:solidFill>
                  <a:srgbClr val="9D8686"/>
                </a:solidFill>
              </a:rPr>
              <a:t> = 10 kA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="" xmlns:a16="http://schemas.microsoft.com/office/drawing/2014/main" id="{642454AE-2050-E7BE-D8AD-DE07AE11B26C}"/>
              </a:ext>
            </a:extLst>
          </p:cNvPr>
          <p:cNvSpPr/>
          <p:nvPr/>
        </p:nvSpPr>
        <p:spPr>
          <a:xfrm>
            <a:off x="31106" y="36518"/>
            <a:ext cx="1820798" cy="8778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51" name="Title 1">
            <a:extLst>
              <a:ext uri="{FF2B5EF4-FFF2-40B4-BE49-F238E27FC236}">
                <a16:creationId xmlns="" xmlns:a16="http://schemas.microsoft.com/office/drawing/2014/main" id="{1A9CC801-6932-7892-130D-137D73C75158}"/>
              </a:ext>
            </a:extLst>
          </p:cNvPr>
          <p:cNvSpPr txBox="1">
            <a:spLocks/>
          </p:cNvSpPr>
          <p:nvPr/>
        </p:nvSpPr>
        <p:spPr>
          <a:xfrm>
            <a:off x="6395" y="35331"/>
            <a:ext cx="2017303" cy="914349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000" dirty="0">
                <a:solidFill>
                  <a:schemeClr val="bg1"/>
                </a:solidFill>
                <a:latin typeface="+mn-lt"/>
              </a:rPr>
              <a:t>From 2015 </a:t>
            </a:r>
          </a:p>
          <a:p>
            <a:r>
              <a:rPr lang="en-US" sz="3000" dirty="0">
                <a:solidFill>
                  <a:schemeClr val="bg1"/>
                </a:solidFill>
                <a:latin typeface="+mn-lt"/>
              </a:rPr>
              <a:t>Phase-1</a:t>
            </a:r>
            <a:endParaRPr lang="en-US" sz="3000" dirty="0">
              <a:latin typeface="+mn-lt"/>
            </a:endParaRPr>
          </a:p>
        </p:txBody>
      </p:sp>
      <p:sp>
        <p:nvSpPr>
          <p:cNvPr id="52" name="TextBox 7">
            <a:extLst>
              <a:ext uri="{FF2B5EF4-FFF2-40B4-BE49-F238E27FC236}">
                <a16:creationId xmlns="" xmlns:a16="http://schemas.microsoft.com/office/drawing/2014/main" id="{96770993-CB97-8B3C-8D3C-AE8DACF2A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61075" y="168139"/>
            <a:ext cx="218042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 b="1" dirty="0">
                <a:cs typeface="Comic Sans MS"/>
              </a:rPr>
              <a:t>Phase-1: </a:t>
            </a:r>
            <a:r>
              <a:rPr lang="en-US" sz="1600" b="1" dirty="0">
                <a:solidFill>
                  <a:srgbClr val="00B050"/>
                </a:solidFill>
                <a:cs typeface="Comic Sans MS"/>
              </a:rPr>
              <a:t>8 PF coils</a:t>
            </a:r>
          </a:p>
        </p:txBody>
      </p:sp>
      <p:cxnSp>
        <p:nvCxnSpPr>
          <p:cNvPr id="54" name="Straight Arrow Connector 53">
            <a:extLst>
              <a:ext uri="{FF2B5EF4-FFF2-40B4-BE49-F238E27FC236}">
                <a16:creationId xmlns="" xmlns:a16="http://schemas.microsoft.com/office/drawing/2014/main" id="{909FB366-30E2-6336-DCCE-FA2076A1F2D4}"/>
              </a:ext>
            </a:extLst>
          </p:cNvPr>
          <p:cNvCxnSpPr>
            <a:cxnSpLocks/>
          </p:cNvCxnSpPr>
          <p:nvPr/>
        </p:nvCxnSpPr>
        <p:spPr>
          <a:xfrm>
            <a:off x="5994079" y="3909318"/>
            <a:ext cx="1865131" cy="46116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="" xmlns:a16="http://schemas.microsoft.com/office/drawing/2014/main" id="{DE26231D-5A8E-518A-4D35-15B09896EE95}"/>
              </a:ext>
            </a:extLst>
          </p:cNvPr>
          <p:cNvCxnSpPr>
            <a:cxnSpLocks/>
          </p:cNvCxnSpPr>
          <p:nvPr/>
        </p:nvCxnSpPr>
        <p:spPr>
          <a:xfrm>
            <a:off x="6827437" y="3897013"/>
            <a:ext cx="2844408" cy="705049"/>
          </a:xfrm>
          <a:prstGeom prst="straightConnector1">
            <a:avLst/>
          </a:prstGeom>
          <a:ln w="22225">
            <a:solidFill>
              <a:srgbClr val="6C492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Box 57">
            <a:extLst>
              <a:ext uri="{FF2B5EF4-FFF2-40B4-BE49-F238E27FC236}">
                <a16:creationId xmlns="" xmlns:a16="http://schemas.microsoft.com/office/drawing/2014/main" id="{4F60C189-C41A-EAA3-25DE-FC73E487C0C1}"/>
              </a:ext>
            </a:extLst>
          </p:cNvPr>
          <p:cNvSpPr txBox="1"/>
          <p:nvPr/>
        </p:nvSpPr>
        <p:spPr>
          <a:xfrm>
            <a:off x="5347445" y="95977"/>
            <a:ext cx="3792249" cy="400110"/>
          </a:xfrm>
          <a:prstGeom prst="rect">
            <a:avLst/>
          </a:prstGeom>
          <a:gradFill>
            <a:gsLst>
              <a:gs pos="78000">
                <a:schemeClr val="accent5">
                  <a:lumMod val="60000"/>
                  <a:lumOff val="40000"/>
                </a:schemeClr>
              </a:gs>
              <a:gs pos="0">
                <a:schemeClr val="accent5">
                  <a:lumMod val="60000"/>
                  <a:lumOff val="40000"/>
                </a:schemeClr>
              </a:gs>
              <a:gs pos="98000">
                <a:schemeClr val="accent5">
                  <a:lumMod val="60000"/>
                  <a:lumOff val="40000"/>
                </a:schemeClr>
              </a:gs>
            </a:gsLst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000" b="1" i="1" dirty="0" err="1">
                <a:solidFill>
                  <a:srgbClr val="C00000"/>
                </a:solidFill>
              </a:rPr>
              <a:t>Centerpost</a:t>
            </a:r>
            <a:r>
              <a:rPr lang="en-US" sz="2000" b="1" i="1" dirty="0">
                <a:solidFill>
                  <a:srgbClr val="C00000"/>
                </a:solidFill>
              </a:rPr>
              <a:t> Plasma duration: 1 sec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03FDBE50-528C-4736-5E81-8EA178B99D4A}"/>
              </a:ext>
            </a:extLst>
          </p:cNvPr>
          <p:cNvSpPr txBox="1"/>
          <p:nvPr/>
        </p:nvSpPr>
        <p:spPr>
          <a:xfrm>
            <a:off x="31106" y="4264155"/>
            <a:ext cx="3343563" cy="400110"/>
          </a:xfrm>
          <a:prstGeom prst="rect">
            <a:avLst/>
          </a:prstGeom>
          <a:gradFill>
            <a:gsLst>
              <a:gs pos="78000">
                <a:schemeClr val="accent5">
                  <a:lumMod val="60000"/>
                  <a:lumOff val="40000"/>
                </a:schemeClr>
              </a:gs>
              <a:gs pos="0">
                <a:schemeClr val="accent5">
                  <a:lumMod val="60000"/>
                  <a:lumOff val="40000"/>
                </a:schemeClr>
              </a:gs>
              <a:gs pos="98000">
                <a:schemeClr val="accent5">
                  <a:lumMod val="60000"/>
                  <a:lumOff val="40000"/>
                </a:schemeClr>
              </a:gs>
            </a:gsLst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000" b="1" i="1" dirty="0">
                <a:solidFill>
                  <a:srgbClr val="C00000"/>
                </a:solidFill>
              </a:rPr>
              <a:t>Torus Plasma duration: 1 sec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413647D4-7BAA-E241-80B2-B909DE36CDA7}"/>
              </a:ext>
            </a:extLst>
          </p:cNvPr>
          <p:cNvSpPr txBox="1"/>
          <p:nvPr/>
        </p:nvSpPr>
        <p:spPr>
          <a:xfrm>
            <a:off x="141757" y="6312216"/>
            <a:ext cx="7603724" cy="400110"/>
          </a:xfrm>
          <a:prstGeom prst="rect">
            <a:avLst/>
          </a:prstGeom>
          <a:gradFill>
            <a:gsLst>
              <a:gs pos="78000">
                <a:schemeClr val="accent5">
                  <a:lumMod val="60000"/>
                  <a:lumOff val="40000"/>
                </a:schemeClr>
              </a:gs>
              <a:gs pos="0">
                <a:schemeClr val="accent5">
                  <a:lumMod val="60000"/>
                  <a:lumOff val="40000"/>
                </a:schemeClr>
              </a:gs>
              <a:gs pos="98000">
                <a:schemeClr val="accent5">
                  <a:lumMod val="60000"/>
                  <a:lumOff val="40000"/>
                </a:schemeClr>
              </a:gs>
            </a:gsLst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000" b="1" i="1" dirty="0">
                <a:solidFill>
                  <a:srgbClr val="C00000"/>
                </a:solidFill>
              </a:rPr>
              <a:t>Remarkable ideal MHD stability without any near conducting shell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5512E814-AE54-5632-1AD8-ADD999B27ED0}"/>
              </a:ext>
            </a:extLst>
          </p:cNvPr>
          <p:cNvSpPr txBox="1"/>
          <p:nvPr/>
        </p:nvSpPr>
        <p:spPr>
          <a:xfrm>
            <a:off x="7397907" y="332707"/>
            <a:ext cx="541070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4600" dirty="0">
                <a:solidFill>
                  <a:srgbClr val="436FC1"/>
                </a:solidFill>
              </a:rPr>
              <a:t>(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217CAE1A-4DB3-71F5-000C-512D44429AFD}"/>
              </a:ext>
            </a:extLst>
          </p:cNvPr>
          <p:cNvSpPr txBox="1"/>
          <p:nvPr/>
        </p:nvSpPr>
        <p:spPr>
          <a:xfrm>
            <a:off x="11628206" y="287048"/>
            <a:ext cx="541070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4600" dirty="0">
                <a:solidFill>
                  <a:srgbClr val="436FC1"/>
                </a:solidFill>
              </a:rPr>
              <a:t>)</a:t>
            </a:r>
          </a:p>
        </p:txBody>
      </p:sp>
      <p:sp>
        <p:nvSpPr>
          <p:cNvPr id="10" name="Down Arrow 9">
            <a:extLst>
              <a:ext uri="{FF2B5EF4-FFF2-40B4-BE49-F238E27FC236}">
                <a16:creationId xmlns="" xmlns:a16="http://schemas.microsoft.com/office/drawing/2014/main" id="{45199818-1C79-592C-5025-72F2443BE081}"/>
              </a:ext>
            </a:extLst>
          </p:cNvPr>
          <p:cNvSpPr/>
          <p:nvPr/>
        </p:nvSpPr>
        <p:spPr>
          <a:xfrm>
            <a:off x="6002839" y="2755593"/>
            <a:ext cx="266708" cy="58477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572984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84EEBB05-8E90-6C72-0854-7EA859CB352B}"/>
              </a:ext>
            </a:extLst>
          </p:cNvPr>
          <p:cNvSpPr txBox="1"/>
          <p:nvPr/>
        </p:nvSpPr>
        <p:spPr>
          <a:xfrm>
            <a:off x="0" y="-39291"/>
            <a:ext cx="12192000" cy="569387"/>
          </a:xfrm>
          <a:prstGeom prst="rect">
            <a:avLst/>
          </a:prstGeom>
          <a:solidFill>
            <a:srgbClr val="2A2BE4"/>
          </a:solidFill>
        </p:spPr>
        <p:txBody>
          <a:bodyPr wrap="square" rtlCol="0">
            <a:spAutoFit/>
          </a:bodyPr>
          <a:lstStyle/>
          <a:p>
            <a:r>
              <a:rPr lang="x-none" sz="3000" b="1" dirty="0">
                <a:solidFill>
                  <a:schemeClr val="bg1"/>
                </a:solidFill>
              </a:rPr>
              <a:t>Torus sustained: magnetic reconnections break axisymmetry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FABD5A40-B604-A8F8-20A5-89A428F104CA}"/>
              </a:ext>
            </a:extLst>
          </p:cNvPr>
          <p:cNvSpPr txBox="1"/>
          <p:nvPr/>
        </p:nvSpPr>
        <p:spPr>
          <a:xfrm>
            <a:off x="6600065" y="5608821"/>
            <a:ext cx="615422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>
                <a:solidFill>
                  <a:srgbClr val="BE8146"/>
                </a:solidFill>
              </a:rPr>
              <a:t>Both phenomena </a:t>
            </a:r>
            <a:r>
              <a:rPr lang="x-none" sz="1800" b="1" dirty="0">
                <a:solidFill>
                  <a:srgbClr val="BE8146"/>
                </a:solidFill>
              </a:rPr>
              <a:t>localized within </a:t>
            </a:r>
            <a:r>
              <a:rPr lang="x-none" sz="1800" b="1" dirty="0">
                <a:solidFill>
                  <a:srgbClr val="BE8146"/>
                </a:solidFill>
                <a:latin typeface="Times" panose="02020603050405020304" pitchFamily="18" charset="0"/>
                <a:cs typeface="Times" panose="02020603050405020304" pitchFamily="18" charset="0"/>
              </a:rPr>
              <a:t>~</a:t>
            </a:r>
            <a:r>
              <a:rPr lang="x-none" sz="1800" b="1" dirty="0">
                <a:solidFill>
                  <a:srgbClr val="BE8146"/>
                </a:solidFill>
              </a:rPr>
              <a:t> 60º azimuthal angle</a:t>
            </a:r>
            <a:endParaRPr lang="x-none" b="1" dirty="0">
              <a:solidFill>
                <a:srgbClr val="BE8146"/>
              </a:solidFill>
            </a:endParaRPr>
          </a:p>
          <a:p>
            <a:r>
              <a:rPr lang="x-none" sz="1800" dirty="0"/>
              <a:t>only </a:t>
            </a:r>
            <a:r>
              <a:rPr lang="x-none" sz="1800" b="1" dirty="0">
                <a:solidFill>
                  <a:srgbClr val="FF0000"/>
                </a:solidFill>
              </a:rPr>
              <a:t>2 toroidally contiguous cameras </a:t>
            </a:r>
            <a:r>
              <a:rPr lang="x-none" sz="1800" dirty="0"/>
              <a:t>see the brightening</a:t>
            </a:r>
          </a:p>
          <a:p>
            <a:r>
              <a:rPr lang="x-none" sz="1800" dirty="0"/>
              <a:t>and the deformation (&amp; </a:t>
            </a:r>
            <a:r>
              <a:rPr lang="x-none" sz="1800" b="1" dirty="0">
                <a:solidFill>
                  <a:srgbClr val="FF0000"/>
                </a:solidFill>
              </a:rPr>
              <a:t>also the opposite ones</a:t>
            </a:r>
            <a:r>
              <a:rPr lang="x-none" sz="1800" dirty="0"/>
              <a:t>)</a:t>
            </a:r>
          </a:p>
          <a:p>
            <a:r>
              <a:rPr lang="x-none" sz="1800" dirty="0"/>
              <a:t>but the other 2 cameras do not see anything</a:t>
            </a:r>
          </a:p>
        </p:txBody>
      </p:sp>
      <p:pic>
        <p:nvPicPr>
          <p:cNvPr id="40" name="Picture 39">
            <a:extLst>
              <a:ext uri="{FF2B5EF4-FFF2-40B4-BE49-F238E27FC236}">
                <a16:creationId xmlns="" xmlns:a16="http://schemas.microsoft.com/office/drawing/2014/main" id="{4C86965F-E332-F43B-2FBE-FDD98B46B9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6096" y="1444001"/>
            <a:ext cx="5371123" cy="2685562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="" xmlns:a16="http://schemas.microsoft.com/office/drawing/2014/main" id="{505A8B16-4435-0836-38EC-58130D92E5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6870" y="4876157"/>
            <a:ext cx="4332060" cy="1947997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="" xmlns:a16="http://schemas.microsoft.com/office/drawing/2014/main" id="{B7DB3698-0CA5-3287-A612-B9F66A1F83FE}"/>
              </a:ext>
            </a:extLst>
          </p:cNvPr>
          <p:cNvSpPr txBox="1"/>
          <p:nvPr/>
        </p:nvSpPr>
        <p:spPr>
          <a:xfrm>
            <a:off x="0" y="4152798"/>
            <a:ext cx="6595760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x-none" b="1" dirty="0">
                <a:solidFill>
                  <a:srgbClr val="C00000"/>
                </a:solidFill>
              </a:rPr>
              <a:t>Surprise:</a:t>
            </a:r>
          </a:p>
          <a:p>
            <a:r>
              <a:rPr lang="x-none" b="1" dirty="0">
                <a:solidFill>
                  <a:srgbClr val="C00000"/>
                </a:solidFill>
              </a:rPr>
              <a:t>PROTO-SPHERA plasma spontaneous toroidal rotation </a:t>
            </a:r>
            <a:r>
              <a:rPr lang="x-none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~</a:t>
            </a:r>
            <a:r>
              <a:rPr lang="x-none" b="1" dirty="0">
                <a:solidFill>
                  <a:srgbClr val="C00000"/>
                </a:solidFill>
              </a:rPr>
              <a:t>600 rad/s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="" xmlns:a16="http://schemas.microsoft.com/office/drawing/2014/main" id="{7E7D9DC0-C2E5-12F5-04C9-0ADBDD7AF628}"/>
              </a:ext>
            </a:extLst>
          </p:cNvPr>
          <p:cNvSpPr txBox="1"/>
          <p:nvPr/>
        </p:nvSpPr>
        <p:spPr>
          <a:xfrm>
            <a:off x="290668" y="1007844"/>
            <a:ext cx="6192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b="1" i="1" dirty="0" err="1">
                <a:solidFill>
                  <a:srgbClr val="2A2AE5"/>
                </a:solidFill>
              </a:rPr>
              <a:t>Transparent</a:t>
            </a:r>
            <a:r>
              <a:rPr lang="it-IT" b="1" i="1" dirty="0">
                <a:solidFill>
                  <a:srgbClr val="2A2AE5"/>
                </a:solidFill>
              </a:rPr>
              <a:t> vessel: </a:t>
            </a:r>
            <a:r>
              <a:rPr lang="it-IT" i="1" dirty="0">
                <a:solidFill>
                  <a:srgbClr val="2A2AE5"/>
                </a:solidFill>
              </a:rPr>
              <a:t>6 </a:t>
            </a:r>
            <a:r>
              <a:rPr lang="it-IT" i="1" dirty="0" err="1">
                <a:solidFill>
                  <a:srgbClr val="2A2AE5"/>
                </a:solidFill>
              </a:rPr>
              <a:t>cameras</a:t>
            </a:r>
            <a:r>
              <a:rPr lang="it-IT" i="1" dirty="0">
                <a:solidFill>
                  <a:srgbClr val="2A2AE5"/>
                </a:solidFill>
              </a:rPr>
              <a:t> (600 fps) </a:t>
            </a:r>
            <a:r>
              <a:rPr lang="it-IT" b="1" i="1" dirty="0" err="1">
                <a:solidFill>
                  <a:srgbClr val="2A2AE5"/>
                </a:solidFill>
              </a:rPr>
              <a:t>around</a:t>
            </a:r>
            <a:r>
              <a:rPr lang="it-IT" b="1" i="1" dirty="0">
                <a:solidFill>
                  <a:srgbClr val="2A2AE5"/>
                </a:solidFill>
              </a:rPr>
              <a:t> </a:t>
            </a:r>
            <a:r>
              <a:rPr lang="it-IT" b="1" i="1" dirty="0" err="1">
                <a:solidFill>
                  <a:srgbClr val="2A2AE5"/>
                </a:solidFill>
              </a:rPr>
              <a:t>equator</a:t>
            </a:r>
            <a:endParaRPr lang="it-IT" b="1" i="1" dirty="0">
              <a:solidFill>
                <a:srgbClr val="2A2AE5"/>
              </a:solidFill>
            </a:endParaRPr>
          </a:p>
        </p:txBody>
      </p:sp>
      <p:pic>
        <p:nvPicPr>
          <p:cNvPr id="44" name="Picture 43">
            <a:extLst>
              <a:ext uri="{FF2B5EF4-FFF2-40B4-BE49-F238E27FC236}">
                <a16:creationId xmlns="" xmlns:a16="http://schemas.microsoft.com/office/drawing/2014/main" id="{47572AEB-8368-B5D2-E3F6-2394FF0652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2590" y="789907"/>
            <a:ext cx="5349410" cy="4012058"/>
          </a:xfrm>
          <a:prstGeom prst="rect">
            <a:avLst/>
          </a:prstGeom>
        </p:spPr>
      </p:pic>
      <p:sp>
        <p:nvSpPr>
          <p:cNvPr id="45" name="Slide Number Placeholder 38">
            <a:extLst>
              <a:ext uri="{FF2B5EF4-FFF2-40B4-BE49-F238E27FC236}">
                <a16:creationId xmlns="" xmlns:a16="http://schemas.microsoft.com/office/drawing/2014/main" id="{B51A0749-30BE-7E27-2610-461CB12554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71245" y="6458582"/>
            <a:ext cx="391274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7</a:t>
            </a:fld>
            <a:endParaRPr lang="x-none" dirty="0"/>
          </a:p>
        </p:txBody>
      </p:sp>
      <p:sp>
        <p:nvSpPr>
          <p:cNvPr id="46" name="TextBox 45">
            <a:extLst>
              <a:ext uri="{FF2B5EF4-FFF2-40B4-BE49-F238E27FC236}">
                <a16:creationId xmlns="" xmlns:a16="http://schemas.microsoft.com/office/drawing/2014/main" id="{DD044961-4FE9-4C15-452C-5F1E81AFE740}"/>
              </a:ext>
            </a:extLst>
          </p:cNvPr>
          <p:cNvSpPr txBox="1"/>
          <p:nvPr/>
        </p:nvSpPr>
        <p:spPr>
          <a:xfrm>
            <a:off x="7865730" y="1192510"/>
            <a:ext cx="26547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</a:t>
            </a:r>
            <a:r>
              <a:rPr lang="x-none" sz="1400" dirty="0"/>
              <a:t>hot #2141, Fast Camera 3600 fps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="" xmlns:a16="http://schemas.microsoft.com/office/drawing/2014/main" id="{1D4AFBDD-DEED-B4A3-6514-E7F9D2FCC1B3}"/>
              </a:ext>
            </a:extLst>
          </p:cNvPr>
          <p:cNvSpPr txBox="1"/>
          <p:nvPr/>
        </p:nvSpPr>
        <p:spPr>
          <a:xfrm>
            <a:off x="6753383" y="4474657"/>
            <a:ext cx="49460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800" b="1" dirty="0">
                <a:solidFill>
                  <a:srgbClr val="C71C01"/>
                </a:solidFill>
              </a:rPr>
              <a:t>light </a:t>
            </a:r>
            <a:r>
              <a:rPr lang="it-IT" sz="1800" b="1" dirty="0" err="1">
                <a:solidFill>
                  <a:srgbClr val="C71C01"/>
                </a:solidFill>
              </a:rPr>
              <a:t>intensity</a:t>
            </a:r>
            <a:r>
              <a:rPr lang="it-IT" b="1" dirty="0">
                <a:solidFill>
                  <a:srgbClr val="C71C01"/>
                </a:solidFill>
              </a:rPr>
              <a:t> </a:t>
            </a:r>
            <a:r>
              <a:rPr lang="it-IT" sz="1800" b="1" dirty="0" err="1">
                <a:solidFill>
                  <a:srgbClr val="C71C01"/>
                </a:solidFill>
              </a:rPr>
              <a:t>contours</a:t>
            </a:r>
            <a:r>
              <a:rPr lang="it-IT" sz="1800" b="1" dirty="0">
                <a:solidFill>
                  <a:srgbClr val="C71C01"/>
                </a:solidFill>
              </a:rPr>
              <a:t> </a:t>
            </a:r>
            <a:r>
              <a:rPr lang="it-IT" sz="1800" dirty="0"/>
              <a:t>&amp; </a:t>
            </a:r>
            <a:r>
              <a:rPr lang="it-IT" sz="1800" b="1" dirty="0" err="1"/>
              <a:t>upper</a:t>
            </a:r>
            <a:r>
              <a:rPr lang="it-IT" sz="1800" b="1" dirty="0"/>
              <a:t> X-points positions </a:t>
            </a:r>
            <a:endParaRPr lang="x-none" b="1" dirty="0"/>
          </a:p>
        </p:txBody>
      </p:sp>
      <p:sp>
        <p:nvSpPr>
          <p:cNvPr id="48" name="TextBox 47">
            <a:extLst>
              <a:ext uri="{FF2B5EF4-FFF2-40B4-BE49-F238E27FC236}">
                <a16:creationId xmlns="" xmlns:a16="http://schemas.microsoft.com/office/drawing/2014/main" id="{9328740E-EF59-3225-E23E-1F0020337B72}"/>
              </a:ext>
            </a:extLst>
          </p:cNvPr>
          <p:cNvSpPr txBox="1"/>
          <p:nvPr/>
        </p:nvSpPr>
        <p:spPr>
          <a:xfrm>
            <a:off x="6639844" y="4816522"/>
            <a:ext cx="5523867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x-none" dirty="0"/>
              <a:t>•</a:t>
            </a:r>
            <a:r>
              <a:rPr lang="x-none" dirty="0">
                <a:solidFill>
                  <a:srgbClr val="FF0000"/>
                </a:solidFill>
              </a:rPr>
              <a:t> </a:t>
            </a:r>
            <a:r>
              <a:rPr lang="en-US" b="1" dirty="0">
                <a:solidFill>
                  <a:srgbClr val="C71C01"/>
                </a:solidFill>
              </a:rPr>
              <a:t>Plasma </a:t>
            </a:r>
            <a:r>
              <a:rPr lang="en-US" b="1" dirty="0" err="1">
                <a:solidFill>
                  <a:srgbClr val="C71C01"/>
                </a:solidFill>
              </a:rPr>
              <a:t>brightenings</a:t>
            </a:r>
            <a:r>
              <a:rPr lang="en-US" b="1" dirty="0">
                <a:solidFill>
                  <a:srgbClr val="C71C01"/>
                </a:solidFill>
              </a:rPr>
              <a:t> </a:t>
            </a:r>
            <a:r>
              <a:rPr lang="x-none" b="1" dirty="0">
                <a:solidFill>
                  <a:srgbClr val="C71C01"/>
                </a:solidFill>
              </a:rPr>
              <a:t>of divertor tails</a:t>
            </a:r>
            <a:endParaRPr lang="x-none" dirty="0"/>
          </a:p>
          <a:p>
            <a:r>
              <a:rPr lang="en-US" dirty="0"/>
              <a:t>• </a:t>
            </a:r>
            <a:r>
              <a:rPr lang="en-US" b="1" dirty="0">
                <a:solidFill>
                  <a:srgbClr val="C71C01"/>
                </a:solidFill>
              </a:rPr>
              <a:t>Deformation of plasma in the area of the </a:t>
            </a:r>
            <a:r>
              <a:rPr lang="en-US" b="1" dirty="0"/>
              <a:t>X points</a:t>
            </a:r>
          </a:p>
        </p:txBody>
      </p:sp>
      <p:sp>
        <p:nvSpPr>
          <p:cNvPr id="49" name="Frame 48">
            <a:extLst>
              <a:ext uri="{FF2B5EF4-FFF2-40B4-BE49-F238E27FC236}">
                <a16:creationId xmlns="" xmlns:a16="http://schemas.microsoft.com/office/drawing/2014/main" id="{F1CB9FC5-EF78-80E1-8542-B64A7EC90014}"/>
              </a:ext>
            </a:extLst>
          </p:cNvPr>
          <p:cNvSpPr/>
          <p:nvPr/>
        </p:nvSpPr>
        <p:spPr>
          <a:xfrm>
            <a:off x="6595759" y="1085283"/>
            <a:ext cx="5371123" cy="4444658"/>
          </a:xfrm>
          <a:prstGeom prst="frame">
            <a:avLst>
              <a:gd name="adj1" fmla="val 711"/>
            </a:avLst>
          </a:prstGeom>
          <a:solidFill>
            <a:srgbClr val="C71C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chemeClr val="tx1"/>
              </a:solidFill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="" xmlns:a16="http://schemas.microsoft.com/office/drawing/2014/main" id="{8434A0DD-134D-2A14-35A1-9286A854BEB7}"/>
              </a:ext>
            </a:extLst>
          </p:cNvPr>
          <p:cNvSpPr txBox="1"/>
          <p:nvPr/>
        </p:nvSpPr>
        <p:spPr>
          <a:xfrm>
            <a:off x="287676" y="544738"/>
            <a:ext cx="1167920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2A20E9"/>
                </a:solidFill>
              </a:rPr>
              <a:t>Breaking of </a:t>
            </a:r>
            <a:r>
              <a:rPr lang="en-GB" sz="2400" b="1" dirty="0" err="1">
                <a:solidFill>
                  <a:srgbClr val="2A20E9"/>
                </a:solidFill>
              </a:rPr>
              <a:t>axisymmetry</a:t>
            </a:r>
            <a:r>
              <a:rPr lang="en-GB" sz="2400" b="1" dirty="0">
                <a:solidFill>
                  <a:srgbClr val="2A20E9"/>
                </a:solidFill>
              </a:rPr>
              <a:t> </a:t>
            </a:r>
            <a:r>
              <a:rPr lang="en-US" sz="2400" dirty="0"/>
              <a:t>is required in order to inject current into the torus  </a:t>
            </a:r>
            <a:r>
              <a:rPr lang="x-none" sz="1000" dirty="0"/>
              <a:t>(Cowling anti-dynamo theorem)</a:t>
            </a:r>
          </a:p>
        </p:txBody>
      </p:sp>
    </p:spTree>
    <p:extLst>
      <p:ext uri="{BB962C8B-B14F-4D97-AF65-F5344CB8AC3E}">
        <p14:creationId xmlns:p14="http://schemas.microsoft.com/office/powerpoint/2010/main" val="3153698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="" xmlns:a16="http://schemas.microsoft.com/office/drawing/2014/main" id="{598F35A9-0B13-514F-C15F-C12A67FB0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67954" y="6492875"/>
            <a:ext cx="324046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8</a:t>
            </a:fld>
            <a:endParaRPr lang="x-none"/>
          </a:p>
        </p:txBody>
      </p:sp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85FA64DC-5E60-0596-27AA-BAFABE38B9EC}"/>
              </a:ext>
            </a:extLst>
          </p:cNvPr>
          <p:cNvSpPr txBox="1"/>
          <p:nvPr/>
        </p:nvSpPr>
        <p:spPr>
          <a:xfrm>
            <a:off x="277631" y="3725531"/>
            <a:ext cx="4710897" cy="1200329"/>
          </a:xfrm>
          <a:prstGeom prst="rect">
            <a:avLst/>
          </a:prstGeom>
          <a:solidFill>
            <a:schemeClr val="bg1">
              <a:alpha val="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x-none" sz="1800" b="0" i="1" u="none" strike="noStrike" kern="1200" cap="none" spc="0" normalizeH="0" baseline="0" noProof="0" dirty="0">
                <a:ln>
                  <a:noFill/>
                </a:ln>
                <a:solidFill>
                  <a:srgbClr val="2A2AE5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PROTO-SPHERA plasma torus forms in 5 ms, when Plasma Centerpost current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srgbClr val="2A2AE5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</a:t>
            </a:r>
            <a:r>
              <a:rPr kumimoji="0" lang="en-GB" sz="1800" b="0" i="1" u="none" strike="noStrike" kern="1200" cap="none" spc="0" normalizeH="0" baseline="-25000" noProof="0" dirty="0">
                <a:ln>
                  <a:noFill/>
                </a:ln>
                <a:solidFill>
                  <a:srgbClr val="2A2AE5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CP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srgbClr val="2A2AE5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x-none" sz="1800" b="0" i="1" u="none" strike="noStrike" kern="1200" cap="none" spc="0" normalizeH="0" baseline="0" noProof="0" dirty="0">
                <a:ln>
                  <a:noFill/>
                </a:ln>
                <a:solidFill>
                  <a:srgbClr val="2A2AE5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still grows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1" dirty="0">
                <a:solidFill>
                  <a:srgbClr val="2A2AE5"/>
                </a:solidFill>
                <a:latin typeface="Calibri" panose="020F0502020204030204"/>
              </a:rPr>
              <a:t>p</a:t>
            </a:r>
            <a:r>
              <a:rPr kumimoji="0" lang="x-none" sz="1800" b="0" i="1" u="none" strike="noStrike" kern="1200" cap="none" spc="0" normalizeH="0" baseline="0" noProof="0" dirty="0">
                <a:ln>
                  <a:noFill/>
                </a:ln>
                <a:solidFill>
                  <a:srgbClr val="2A2AE5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reliminary (still with some artifacts) 3D tomographic reconstruction from the 6 cameras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ACD704D5-5093-DC6A-244D-FECEA190D8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3131560"/>
            <a:ext cx="6096000" cy="248067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26BA7F52-3655-2149-E42C-C2E3D09FD4E5}"/>
              </a:ext>
            </a:extLst>
          </p:cNvPr>
          <p:cNvSpPr txBox="1"/>
          <p:nvPr/>
        </p:nvSpPr>
        <p:spPr>
          <a:xfrm>
            <a:off x="457092" y="3340673"/>
            <a:ext cx="4982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b="1" dirty="0">
                <a:solidFill>
                  <a:srgbClr val="2115E8"/>
                </a:solidFill>
              </a:rPr>
              <a:t>First 3D tomography results </a:t>
            </a:r>
            <a:r>
              <a:rPr lang="en-US" b="1" dirty="0">
                <a:solidFill>
                  <a:srgbClr val="2115E8"/>
                </a:solidFill>
              </a:rPr>
              <a:t>2023: Torus formation</a:t>
            </a:r>
            <a:endParaRPr lang="x-none" b="1" dirty="0">
              <a:solidFill>
                <a:srgbClr val="2115E8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76D6ABB1-0BD6-BD50-51D9-1D51AC76D069}"/>
              </a:ext>
            </a:extLst>
          </p:cNvPr>
          <p:cNvSpPr txBox="1"/>
          <p:nvPr/>
        </p:nvSpPr>
        <p:spPr>
          <a:xfrm>
            <a:off x="0" y="-39291"/>
            <a:ext cx="12192000" cy="569387"/>
          </a:xfrm>
          <a:prstGeom prst="rect">
            <a:avLst/>
          </a:prstGeom>
          <a:solidFill>
            <a:srgbClr val="2A2BE4"/>
          </a:solidFill>
        </p:spPr>
        <p:txBody>
          <a:bodyPr wrap="square" rtlCol="0">
            <a:spAutoFit/>
          </a:bodyPr>
          <a:lstStyle/>
          <a:p>
            <a:r>
              <a:rPr lang="x-none" sz="3000" b="1" dirty="0">
                <a:solidFill>
                  <a:schemeClr val="bg1"/>
                </a:solidFill>
              </a:rPr>
              <a:t>Torus formation: magnetic reconnections break axisymmetry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="" xmlns:a16="http://schemas.microsoft.com/office/drawing/2014/main" id="{FA75FE08-F26C-3878-EBD6-4BC77D7420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660" y="5589510"/>
            <a:ext cx="4982696" cy="124114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7BC67F66-D065-EEA1-442B-BEFC9DE12A21}"/>
              </a:ext>
            </a:extLst>
          </p:cNvPr>
          <p:cNvSpPr txBox="1"/>
          <p:nvPr/>
        </p:nvSpPr>
        <p:spPr>
          <a:xfrm>
            <a:off x="5162309" y="6079056"/>
            <a:ext cx="4628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2A20E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3D tomographic reconstructions indicate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2A20E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Plasma Torus as a slightly oblique rotator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="" xmlns:a16="http://schemas.microsoft.com/office/drawing/2014/main" id="{6292AD37-B4AD-AFA1-AF5A-971880CE95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420" y="1244163"/>
            <a:ext cx="2560574" cy="197114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F008A16C-D11E-4272-3784-7B74ECC9A74D}"/>
              </a:ext>
            </a:extLst>
          </p:cNvPr>
          <p:cNvSpPr txBox="1"/>
          <p:nvPr/>
        </p:nvSpPr>
        <p:spPr>
          <a:xfrm>
            <a:off x="978876" y="2475789"/>
            <a:ext cx="41069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57º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="" xmlns:a16="http://schemas.microsoft.com/office/drawing/2014/main" id="{2D8C1EF4-E926-F9DC-A051-7267C433293E}"/>
              </a:ext>
            </a:extLst>
          </p:cNvPr>
          <p:cNvSpPr txBox="1"/>
          <p:nvPr/>
        </p:nvSpPr>
        <p:spPr>
          <a:xfrm>
            <a:off x="1872332" y="2232539"/>
            <a:ext cx="48423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117º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="" xmlns:a16="http://schemas.microsoft.com/office/drawing/2014/main" id="{7E1A6BC9-0C67-A7CB-8EF8-CA81CC3A2675}"/>
              </a:ext>
            </a:extLst>
          </p:cNvPr>
          <p:cNvSpPr txBox="1"/>
          <p:nvPr/>
        </p:nvSpPr>
        <p:spPr>
          <a:xfrm>
            <a:off x="1872332" y="1757916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177º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="" xmlns:a16="http://schemas.microsoft.com/office/drawing/2014/main" id="{5F8DD666-1689-357D-BD2C-41F511C4CB24}"/>
              </a:ext>
            </a:extLst>
          </p:cNvPr>
          <p:cNvSpPr txBox="1"/>
          <p:nvPr/>
        </p:nvSpPr>
        <p:spPr>
          <a:xfrm>
            <a:off x="1098670" y="1601269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237º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="" xmlns:a16="http://schemas.microsoft.com/office/drawing/2014/main" id="{DE3B3882-409B-075B-DC4C-88970053295D}"/>
              </a:ext>
            </a:extLst>
          </p:cNvPr>
          <p:cNvSpPr txBox="1"/>
          <p:nvPr/>
        </p:nvSpPr>
        <p:spPr>
          <a:xfrm>
            <a:off x="340400" y="1788555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297º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="" xmlns:a16="http://schemas.microsoft.com/office/drawing/2014/main" id="{FFEFEA04-DEB4-762F-154D-7418D1FB087C}"/>
              </a:ext>
            </a:extLst>
          </p:cNvPr>
          <p:cNvSpPr txBox="1"/>
          <p:nvPr/>
        </p:nvSpPr>
        <p:spPr>
          <a:xfrm>
            <a:off x="237544" y="2281325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357º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="" xmlns:a16="http://schemas.microsoft.com/office/drawing/2014/main" id="{12A03915-8D6D-E831-F2E9-994BC2DE4019}"/>
              </a:ext>
            </a:extLst>
          </p:cNvPr>
          <p:cNvSpPr txBox="1"/>
          <p:nvPr/>
        </p:nvSpPr>
        <p:spPr>
          <a:xfrm>
            <a:off x="302689" y="991851"/>
            <a:ext cx="19403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i="1" dirty="0">
                <a:solidFill>
                  <a:srgbClr val="2A2AE5"/>
                </a:solidFill>
              </a:rPr>
              <a:t>6 </a:t>
            </a:r>
            <a:r>
              <a:rPr lang="it-IT" i="1" dirty="0" err="1">
                <a:solidFill>
                  <a:srgbClr val="2A2AE5"/>
                </a:solidFill>
              </a:rPr>
              <a:t>cameras</a:t>
            </a:r>
            <a:r>
              <a:rPr lang="it-IT" i="1" dirty="0">
                <a:solidFill>
                  <a:srgbClr val="2A2AE5"/>
                </a:solidFill>
              </a:rPr>
              <a:t>, 600 fps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="" xmlns:a16="http://schemas.microsoft.com/office/drawing/2014/main" id="{563CC4BA-2090-4B05-0BF0-F479773CEEC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2694008" y="706192"/>
            <a:ext cx="7700521" cy="2483229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="" xmlns:a16="http://schemas.microsoft.com/office/drawing/2014/main" id="{91530AEC-9560-161B-7A50-3EAEB7C3157B}"/>
              </a:ext>
            </a:extLst>
          </p:cNvPr>
          <p:cNvSpPr txBox="1"/>
          <p:nvPr/>
        </p:nvSpPr>
        <p:spPr>
          <a:xfrm>
            <a:off x="10365414" y="1496494"/>
            <a:ext cx="18265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x-none" b="1" dirty="0">
                <a:solidFill>
                  <a:srgbClr val="D3C324"/>
                </a:solidFill>
              </a:rPr>
              <a:t>Tomography on</a:t>
            </a:r>
          </a:p>
          <a:p>
            <a:pPr algn="ctr"/>
            <a:r>
              <a:rPr lang="en-US" b="1" dirty="0">
                <a:solidFill>
                  <a:srgbClr val="D3C324"/>
                </a:solidFill>
              </a:rPr>
              <a:t>equatorial plane</a:t>
            </a:r>
          </a:p>
          <a:p>
            <a:pPr algn="ctr"/>
            <a:r>
              <a:rPr lang="x-none" b="1" dirty="0">
                <a:solidFill>
                  <a:srgbClr val="D3C324"/>
                </a:solidFill>
              </a:rPr>
              <a:t>2019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06AD9132-D623-1690-20F8-F1F66F4113D5}"/>
              </a:ext>
            </a:extLst>
          </p:cNvPr>
          <p:cNvSpPr txBox="1"/>
          <p:nvPr/>
        </p:nvSpPr>
        <p:spPr>
          <a:xfrm>
            <a:off x="0" y="537280"/>
            <a:ext cx="51623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b="1" i="1" dirty="0" err="1">
                <a:solidFill>
                  <a:srgbClr val="2A2AE5"/>
                </a:solidFill>
              </a:rPr>
              <a:t>Transparent</a:t>
            </a:r>
            <a:r>
              <a:rPr lang="it-IT" b="1" i="1" dirty="0">
                <a:solidFill>
                  <a:srgbClr val="2A2AE5"/>
                </a:solidFill>
              </a:rPr>
              <a:t> vessel → </a:t>
            </a:r>
            <a:r>
              <a:rPr lang="it-IT" b="1" i="1" dirty="0" err="1">
                <a:solidFill>
                  <a:srgbClr val="2A2AE5"/>
                </a:solidFill>
              </a:rPr>
              <a:t>visible</a:t>
            </a:r>
            <a:r>
              <a:rPr lang="it-IT" b="1" i="1" dirty="0">
                <a:solidFill>
                  <a:srgbClr val="2A2AE5"/>
                </a:solidFill>
              </a:rPr>
              <a:t> light </a:t>
            </a:r>
            <a:r>
              <a:rPr lang="it-IT" b="1" i="1" dirty="0" err="1">
                <a:solidFill>
                  <a:srgbClr val="2A2AE5"/>
                </a:solidFill>
              </a:rPr>
              <a:t>tomography</a:t>
            </a:r>
            <a:endParaRPr lang="it-IT" b="1" i="1" dirty="0">
              <a:solidFill>
                <a:srgbClr val="2A2AE5"/>
              </a:solidFill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="" xmlns:a16="http://schemas.microsoft.com/office/drawing/2014/main" id="{345F9C4B-61F2-A936-6031-5637408D8E6F}"/>
              </a:ext>
            </a:extLst>
          </p:cNvPr>
          <p:cNvSpPr txBox="1"/>
          <p:nvPr/>
        </p:nvSpPr>
        <p:spPr>
          <a:xfrm>
            <a:off x="4988528" y="4670165"/>
            <a:ext cx="1963936" cy="1200329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C00000"/>
                </a:solidFill>
              </a:rPr>
              <a:t>Surprise:</a:t>
            </a:r>
          </a:p>
          <a:p>
            <a:r>
              <a:rPr lang="en-US" b="1" dirty="0">
                <a:solidFill>
                  <a:srgbClr val="C00000"/>
                </a:solidFill>
              </a:rPr>
              <a:t>Torus forms </a:t>
            </a:r>
            <a:r>
              <a:rPr lang="x-none" b="1" dirty="0">
                <a:solidFill>
                  <a:srgbClr val="C00000"/>
                </a:solidFill>
              </a:rPr>
              <a:t>in </a:t>
            </a:r>
          </a:p>
          <a:p>
            <a:r>
              <a:rPr lang="en-GB" b="1" dirty="0">
                <a:solidFill>
                  <a:srgbClr val="C00000"/>
                </a:solidFill>
              </a:rPr>
              <a:t>p</a:t>
            </a:r>
            <a:r>
              <a:rPr lang="x-none" b="1" dirty="0">
                <a:solidFill>
                  <a:srgbClr val="C00000"/>
                </a:solidFill>
              </a:rPr>
              <a:t>re-existing purely</a:t>
            </a:r>
          </a:p>
          <a:p>
            <a:r>
              <a:rPr lang="en-GB" b="1" dirty="0">
                <a:solidFill>
                  <a:srgbClr val="C00000"/>
                </a:solidFill>
              </a:rPr>
              <a:t>m</a:t>
            </a:r>
            <a:r>
              <a:rPr lang="x-none" b="1" dirty="0">
                <a:solidFill>
                  <a:srgbClr val="C00000"/>
                </a:solidFill>
              </a:rPr>
              <a:t>agnetostatic B</a:t>
            </a:r>
          </a:p>
        </p:txBody>
      </p:sp>
    </p:spTree>
    <p:extLst>
      <p:ext uri="{BB962C8B-B14F-4D97-AF65-F5344CB8AC3E}">
        <p14:creationId xmlns:p14="http://schemas.microsoft.com/office/powerpoint/2010/main" val="3470943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Slide Number Placeholder 31">
            <a:extLst>
              <a:ext uri="{FF2B5EF4-FFF2-40B4-BE49-F238E27FC236}">
                <a16:creationId xmlns="" xmlns:a16="http://schemas.microsoft.com/office/drawing/2014/main" id="{3AAEC47C-F2BF-8D9B-407B-8EE37FAF2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47936" y="6462055"/>
            <a:ext cx="344064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9</a:t>
            </a:fld>
            <a:endParaRPr lang="x-none" dirty="0"/>
          </a:p>
        </p:txBody>
      </p:sp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FE71E1E8-5147-C091-D2C4-1314EB2EC0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3473" y="362561"/>
            <a:ext cx="5218527" cy="31223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5C628E57-C409-686E-BE5E-E58D6FD55913}"/>
              </a:ext>
            </a:extLst>
          </p:cNvPr>
          <p:cNvSpPr txBox="1"/>
          <p:nvPr/>
        </p:nvSpPr>
        <p:spPr>
          <a:xfrm>
            <a:off x="577967" y="6338413"/>
            <a:ext cx="313823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x-none" sz="1400" dirty="0">
                <a:solidFill>
                  <a:srgbClr val="2077B4"/>
                </a:solidFill>
              </a:rPr>
              <a:t>⍺  toroidal current in the torus </a:t>
            </a:r>
            <a:r>
              <a:rPr lang="x-none" dirty="0">
                <a:solidFill>
                  <a:srgbClr val="2077B4"/>
                </a:solidFill>
              </a:rPr>
              <a:t>(Gauss)</a:t>
            </a:r>
          </a:p>
        </p:txBody>
      </p:sp>
      <p:sp>
        <p:nvSpPr>
          <p:cNvPr id="9" name="Down Arrow 8">
            <a:extLst>
              <a:ext uri="{FF2B5EF4-FFF2-40B4-BE49-F238E27FC236}">
                <a16:creationId xmlns="" xmlns:a16="http://schemas.microsoft.com/office/drawing/2014/main" id="{88E62819-1CDD-5DE3-F1E8-BD07D7CBD8AA}"/>
              </a:ext>
            </a:extLst>
          </p:cNvPr>
          <p:cNvSpPr/>
          <p:nvPr/>
        </p:nvSpPr>
        <p:spPr>
          <a:xfrm rot="10800000">
            <a:off x="639835" y="2849010"/>
            <a:ext cx="93934" cy="1271746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E7B630B3-1651-EA5D-721D-05F403CDE2D9}"/>
              </a:ext>
            </a:extLst>
          </p:cNvPr>
          <p:cNvSpPr txBox="1"/>
          <p:nvPr/>
        </p:nvSpPr>
        <p:spPr>
          <a:xfrm>
            <a:off x="686803" y="2788628"/>
            <a:ext cx="354584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x-none" sz="1200" b="1" dirty="0">
                <a:solidFill>
                  <a:srgbClr val="FF0000"/>
                </a:solidFill>
              </a:rPr>
              <a:t>48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357ED2BB-E445-E451-DCFB-2EA360D71454}"/>
              </a:ext>
            </a:extLst>
          </p:cNvPr>
          <p:cNvSpPr txBox="1"/>
          <p:nvPr/>
        </p:nvSpPr>
        <p:spPr>
          <a:xfrm>
            <a:off x="686803" y="4073138"/>
            <a:ext cx="354584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x-none" sz="1200" b="1" dirty="0">
                <a:solidFill>
                  <a:srgbClr val="FF0000"/>
                </a:solidFill>
              </a:rPr>
              <a:t>16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178C11E8-F5EA-5C50-936E-C335D349B6E3}"/>
              </a:ext>
            </a:extLst>
          </p:cNvPr>
          <p:cNvSpPr txBox="1"/>
          <p:nvPr/>
        </p:nvSpPr>
        <p:spPr>
          <a:xfrm>
            <a:off x="4264997" y="6370312"/>
            <a:ext cx="933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</a:t>
            </a:r>
            <a:r>
              <a:rPr lang="x-none" dirty="0"/>
              <a:t>ime (s)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221BF60B-F4E8-83D2-D557-0DB3B9185587}"/>
              </a:ext>
            </a:extLst>
          </p:cNvPr>
          <p:cNvSpPr txBox="1"/>
          <p:nvPr/>
        </p:nvSpPr>
        <p:spPr>
          <a:xfrm>
            <a:off x="577967" y="2342307"/>
            <a:ext cx="4990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400" dirty="0">
                <a:solidFill>
                  <a:srgbClr val="FF0000"/>
                </a:solidFill>
              </a:rPr>
              <a:t>electron temperature at outer equatorial torus edge </a:t>
            </a:r>
            <a:r>
              <a:rPr lang="x-none" b="1" dirty="0">
                <a:solidFill>
                  <a:srgbClr val="FF0000"/>
                </a:solidFill>
              </a:rPr>
              <a:t>T</a:t>
            </a:r>
            <a:r>
              <a:rPr lang="x-none" b="1" baseline="-25000" dirty="0">
                <a:solidFill>
                  <a:srgbClr val="FF0000"/>
                </a:solidFill>
              </a:rPr>
              <a:t>e-edge</a:t>
            </a:r>
            <a:r>
              <a:rPr lang="x-none" b="1" dirty="0">
                <a:solidFill>
                  <a:srgbClr val="FF0000"/>
                </a:solidFill>
              </a:rPr>
              <a:t> (eV)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53831B35-D2FC-AE5D-6429-9BB8BB9DCA58}"/>
              </a:ext>
            </a:extLst>
          </p:cNvPr>
          <p:cNvSpPr txBox="1"/>
          <p:nvPr/>
        </p:nvSpPr>
        <p:spPr>
          <a:xfrm>
            <a:off x="5538514" y="3737256"/>
            <a:ext cx="636395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000" b="1" dirty="0">
                <a:solidFill>
                  <a:srgbClr val="FF0000"/>
                </a:solidFill>
              </a:rPr>
              <a:t>Magnetic reconnections</a:t>
            </a:r>
            <a:r>
              <a:rPr lang="x-none" sz="2000" dirty="0"/>
              <a:t> </a:t>
            </a:r>
            <a:r>
              <a:rPr lang="x-none" sz="2000" b="1" dirty="0">
                <a:solidFill>
                  <a:srgbClr val="FF0000"/>
                </a:solidFill>
              </a:rPr>
              <a:t>T</a:t>
            </a:r>
            <a:r>
              <a:rPr lang="x-none" sz="2000" b="1" baseline="-25000" dirty="0">
                <a:solidFill>
                  <a:srgbClr val="FF0000"/>
                </a:solidFill>
              </a:rPr>
              <a:t>e</a:t>
            </a:r>
            <a:r>
              <a:rPr lang="x-none" sz="2000" b="1" dirty="0">
                <a:solidFill>
                  <a:srgbClr val="FF0000"/>
                </a:solidFill>
              </a:rPr>
              <a:t> spikes </a:t>
            </a:r>
            <a:r>
              <a:rPr lang="x-none" sz="2000" dirty="0">
                <a:solidFill>
                  <a:srgbClr val="FF0000"/>
                </a:solidFill>
              </a:rPr>
              <a:t>20 eV → 50 eV</a:t>
            </a:r>
          </a:p>
          <a:p>
            <a:r>
              <a:rPr lang="x-none" sz="2000" dirty="0">
                <a:solidFill>
                  <a:srgbClr val="FF0000"/>
                </a:solidFill>
              </a:rPr>
              <a:t>(</a:t>
            </a:r>
            <a:r>
              <a:rPr lang="x-none" sz="2000" b="1" dirty="0">
                <a:solidFill>
                  <a:srgbClr val="FF0000"/>
                </a:solidFill>
              </a:rPr>
              <a:t>heating? </a:t>
            </a:r>
            <a:r>
              <a:rPr lang="en-GB" sz="2000" b="1" dirty="0" err="1">
                <a:solidFill>
                  <a:srgbClr val="FF0000"/>
                </a:solidFill>
              </a:rPr>
              <a:t>suprathermal</a:t>
            </a:r>
            <a:r>
              <a:rPr lang="en-GB" sz="2000" b="1" dirty="0">
                <a:solidFill>
                  <a:srgbClr val="FF0000"/>
                </a:solidFill>
              </a:rPr>
              <a:t> a</a:t>
            </a:r>
            <a:r>
              <a:rPr lang="x-none" sz="2000" b="1" dirty="0">
                <a:solidFill>
                  <a:srgbClr val="FF0000"/>
                </a:solidFill>
              </a:rPr>
              <a:t>cceleration?</a:t>
            </a:r>
            <a:r>
              <a:rPr lang="x-none" sz="2000" dirty="0">
                <a:solidFill>
                  <a:srgbClr val="FF0000"/>
                </a:solidFill>
              </a:rPr>
              <a:t>)</a:t>
            </a:r>
            <a:r>
              <a:rPr lang="en-GB" sz="2000" dirty="0">
                <a:solidFill>
                  <a:srgbClr val="FF0000"/>
                </a:solidFill>
              </a:rPr>
              <a:t>, </a:t>
            </a:r>
            <a:r>
              <a:rPr lang="en-GB" sz="2000" dirty="0">
                <a:solidFill>
                  <a:srgbClr val="2077B4"/>
                </a:solidFill>
              </a:rPr>
              <a:t>f</a:t>
            </a:r>
            <a:r>
              <a:rPr lang="x-none" sz="2000" dirty="0">
                <a:solidFill>
                  <a:srgbClr val="2077B4"/>
                </a:solidFill>
              </a:rPr>
              <a:t>ollowed by </a:t>
            </a:r>
            <a:endParaRPr lang="x-none" sz="2000" dirty="0"/>
          </a:p>
          <a:p>
            <a:endParaRPr lang="en-GB" sz="2000" dirty="0"/>
          </a:p>
          <a:p>
            <a:r>
              <a:rPr lang="x-none" sz="2000" b="1" dirty="0">
                <a:solidFill>
                  <a:srgbClr val="2077B4"/>
                </a:solidFill>
              </a:rPr>
              <a:t>toroidal current</a:t>
            </a:r>
            <a:r>
              <a:rPr lang="en-GB" sz="2000" b="1" dirty="0">
                <a:solidFill>
                  <a:srgbClr val="2077B4"/>
                </a:solidFill>
              </a:rPr>
              <a:t> bursts</a:t>
            </a:r>
            <a:r>
              <a:rPr lang="x-none" sz="2000" b="1" dirty="0">
                <a:solidFill>
                  <a:srgbClr val="2077B4"/>
                </a:solidFill>
              </a:rPr>
              <a:t> </a:t>
            </a:r>
            <a:r>
              <a:rPr lang="el-GR" sz="2000" b="1" dirty="0">
                <a:solidFill>
                  <a:srgbClr val="2077B4"/>
                </a:solidFill>
              </a:rPr>
              <a:t>Δ</a:t>
            </a:r>
            <a:r>
              <a:rPr lang="en-GB" sz="2000" b="1" dirty="0">
                <a:solidFill>
                  <a:srgbClr val="2077B4"/>
                </a:solidFill>
              </a:rPr>
              <a:t>I</a:t>
            </a:r>
            <a:r>
              <a:rPr lang="en-GB" sz="2000" b="1" baseline="-25000" dirty="0">
                <a:solidFill>
                  <a:srgbClr val="2077B4"/>
                </a:solidFill>
              </a:rPr>
              <a:t>ST </a:t>
            </a:r>
            <a:r>
              <a:rPr lang="en-GB" sz="2000" b="1" dirty="0">
                <a:solidFill>
                  <a:srgbClr val="2077B4"/>
                </a:solidFill>
                <a:latin typeface="Times" panose="02020603050405020304" pitchFamily="18" charset="0"/>
                <a:cs typeface="Times" panose="02020603050405020304" pitchFamily="18" charset="0"/>
              </a:rPr>
              <a:t>~ </a:t>
            </a:r>
            <a:r>
              <a:rPr lang="en-GB" sz="2000" b="1" dirty="0">
                <a:solidFill>
                  <a:srgbClr val="2077B4"/>
                </a:solidFill>
                <a:cs typeface="Times" panose="02020603050405020304" pitchFamily="18" charset="0"/>
              </a:rPr>
              <a:t>1</a:t>
            </a:r>
            <a:r>
              <a:rPr lang="x-none" sz="2000" b="1" dirty="0">
                <a:solidFill>
                  <a:srgbClr val="2077B4"/>
                </a:solidFill>
              </a:rPr>
              <a:t>-1.5 kA injected</a:t>
            </a:r>
            <a:r>
              <a:rPr lang="en-GB" sz="2000" b="1" dirty="0">
                <a:solidFill>
                  <a:srgbClr val="2077B4"/>
                </a:solidFill>
              </a:rPr>
              <a:t> </a:t>
            </a:r>
            <a:r>
              <a:rPr lang="x-none" sz="2000" b="1" dirty="0">
                <a:solidFill>
                  <a:srgbClr val="2077B4"/>
                </a:solidFill>
              </a:rPr>
              <a:t>into </a:t>
            </a:r>
            <a:r>
              <a:rPr lang="en-GB" sz="2000" b="1" dirty="0">
                <a:solidFill>
                  <a:srgbClr val="2077B4"/>
                </a:solidFill>
              </a:rPr>
              <a:t>the 	               </a:t>
            </a:r>
            <a:r>
              <a:rPr lang="x-none" sz="2000" b="1" dirty="0">
                <a:solidFill>
                  <a:srgbClr val="2077B4"/>
                </a:solidFill>
              </a:rPr>
              <a:t>Torus (</a:t>
            </a:r>
            <a:r>
              <a:rPr lang="en-GB" sz="2000" b="1" dirty="0">
                <a:solidFill>
                  <a:srgbClr val="2077B4"/>
                </a:solidFill>
              </a:rPr>
              <a:t>I</a:t>
            </a:r>
            <a:r>
              <a:rPr lang="en-GB" sz="2000" b="1" baseline="-25000" dirty="0">
                <a:solidFill>
                  <a:srgbClr val="2077B4"/>
                </a:solidFill>
              </a:rPr>
              <a:t>ST </a:t>
            </a:r>
            <a:r>
              <a:rPr lang="en-GB" sz="2000" b="1" dirty="0">
                <a:solidFill>
                  <a:srgbClr val="2077B4"/>
                </a:solidFill>
                <a:latin typeface="Times" panose="02020603050405020304" pitchFamily="18" charset="0"/>
                <a:cs typeface="Times" panose="02020603050405020304" pitchFamily="18" charset="0"/>
              </a:rPr>
              <a:t>~  </a:t>
            </a:r>
            <a:r>
              <a:rPr lang="x-none" sz="2000" b="1" dirty="0">
                <a:solidFill>
                  <a:srgbClr val="2077B4"/>
                </a:solidFill>
              </a:rPr>
              <a:t>5kA) 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="" xmlns:a16="http://schemas.microsoft.com/office/drawing/2014/main" id="{272BBF9A-B4DF-4291-7B18-C9BDC193D5D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182265" y="2749378"/>
            <a:ext cx="4195948" cy="36069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462DC232-F626-EAC5-CD56-76509A94E984}"/>
              </a:ext>
            </a:extLst>
          </p:cNvPr>
          <p:cNvSpPr txBox="1"/>
          <p:nvPr/>
        </p:nvSpPr>
        <p:spPr>
          <a:xfrm>
            <a:off x="204531" y="742415"/>
            <a:ext cx="6740800" cy="615553"/>
          </a:xfrm>
          <a:prstGeom prst="rect">
            <a:avLst/>
          </a:prstGeom>
        </p:spPr>
        <p:txBody>
          <a:bodyPr vert="horz" wrap="square" lIns="91440" tIns="0" rIns="91440" bIns="0" rtlCol="0">
            <a:spAutoFit/>
          </a:bodyPr>
          <a:lstStyle/>
          <a:p>
            <a:pPr algn="r"/>
            <a:r>
              <a:rPr lang="en-US" sz="2000" b="1" dirty="0">
                <a:solidFill>
                  <a:srgbClr val="2077B4"/>
                </a:solidFill>
              </a:rPr>
              <a:t>Hall probes near the plasma edge </a:t>
            </a:r>
            <a:r>
              <a:rPr lang="en-US" sz="2000" dirty="0">
                <a:solidFill>
                  <a:srgbClr val="2077B4"/>
                </a:solidFill>
              </a:rPr>
              <a:t>(measuring B</a:t>
            </a:r>
            <a:r>
              <a:rPr lang="en-US" sz="2000" baseline="-25000" dirty="0">
                <a:solidFill>
                  <a:srgbClr val="2077B4"/>
                </a:solidFill>
              </a:rPr>
              <a:t>Z-vertical </a:t>
            </a:r>
            <a:r>
              <a:rPr lang="en-US" sz="2000" dirty="0">
                <a:solidFill>
                  <a:srgbClr val="2077B4"/>
                </a:solidFill>
              </a:rPr>
              <a:t>) show bursts of B</a:t>
            </a:r>
            <a:r>
              <a:rPr lang="en-US" sz="2000" baseline="-25000" dirty="0">
                <a:solidFill>
                  <a:srgbClr val="2077B4"/>
                </a:solidFill>
              </a:rPr>
              <a:t>Z</a:t>
            </a:r>
            <a:r>
              <a:rPr lang="en-US" sz="2000" dirty="0">
                <a:solidFill>
                  <a:srgbClr val="2077B4"/>
                </a:solidFill>
              </a:rPr>
              <a:t> (</a:t>
            </a:r>
            <a:r>
              <a:rPr lang="x-none" sz="2000" dirty="0">
                <a:solidFill>
                  <a:srgbClr val="2077B4"/>
                </a:solidFill>
              </a:rPr>
              <a:t>⍺ </a:t>
            </a:r>
            <a:r>
              <a:rPr lang="en-US" sz="2000" dirty="0">
                <a:solidFill>
                  <a:srgbClr val="2077B4"/>
                </a:solidFill>
              </a:rPr>
              <a:t>toroidal current </a:t>
            </a:r>
            <a:r>
              <a:rPr lang="el-GR" sz="2000" dirty="0">
                <a:solidFill>
                  <a:srgbClr val="2077B4"/>
                </a:solidFill>
              </a:rPr>
              <a:t>Δ</a:t>
            </a:r>
            <a:r>
              <a:rPr lang="en-US" sz="2000" dirty="0">
                <a:solidFill>
                  <a:srgbClr val="2077B4"/>
                </a:solidFill>
              </a:rPr>
              <a:t>I</a:t>
            </a:r>
            <a:r>
              <a:rPr lang="en-US" sz="2000" baseline="-25000" dirty="0">
                <a:solidFill>
                  <a:srgbClr val="2077B4"/>
                </a:solidFill>
              </a:rPr>
              <a:t>ST</a:t>
            </a:r>
            <a:r>
              <a:rPr lang="en-US" sz="2000" dirty="0">
                <a:solidFill>
                  <a:srgbClr val="2077B4"/>
                </a:solidFill>
              </a:rPr>
              <a:t>) entering the torus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="" xmlns:a16="http://schemas.microsoft.com/office/drawing/2014/main" id="{81EA3100-E2EC-8288-CC97-402C9FCB5BCD}"/>
              </a:ext>
            </a:extLst>
          </p:cNvPr>
          <p:cNvCxnSpPr>
            <a:cxnSpLocks/>
          </p:cNvCxnSpPr>
          <p:nvPr/>
        </p:nvCxnSpPr>
        <p:spPr>
          <a:xfrm>
            <a:off x="6096000" y="1366463"/>
            <a:ext cx="2184692" cy="1278249"/>
          </a:xfrm>
          <a:prstGeom prst="straightConnector1">
            <a:avLst/>
          </a:prstGeom>
          <a:ln w="19050">
            <a:solidFill>
              <a:srgbClr val="2077B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EAC16128-B801-BD44-A975-7FA697C845C6}"/>
              </a:ext>
            </a:extLst>
          </p:cNvPr>
          <p:cNvSpPr txBox="1"/>
          <p:nvPr/>
        </p:nvSpPr>
        <p:spPr>
          <a:xfrm>
            <a:off x="464430" y="1507189"/>
            <a:ext cx="622100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Langmuir probes, near the plasma edge </a:t>
            </a:r>
            <a:r>
              <a:rPr lang="en-US" sz="2000" dirty="0">
                <a:solidFill>
                  <a:srgbClr val="FF0000"/>
                </a:solidFill>
              </a:rPr>
              <a:t>see </a:t>
            </a:r>
            <a:r>
              <a:rPr lang="en-US" sz="2000" b="1" dirty="0" err="1">
                <a:solidFill>
                  <a:srgbClr val="FF0000"/>
                </a:solidFill>
              </a:rPr>
              <a:t>T</a:t>
            </a:r>
            <a:r>
              <a:rPr lang="en-US" sz="2000" b="1" baseline="-25000" dirty="0" err="1">
                <a:solidFill>
                  <a:srgbClr val="FF0000"/>
                </a:solidFill>
              </a:rPr>
              <a:t>e</a:t>
            </a:r>
            <a:r>
              <a:rPr lang="en-US" sz="2000" b="1" dirty="0">
                <a:solidFill>
                  <a:srgbClr val="FF0000"/>
                </a:solidFill>
              </a:rPr>
              <a:t> spikes</a:t>
            </a:r>
          </a:p>
          <a:p>
            <a:r>
              <a:rPr lang="en-US" sz="2000" b="1" dirty="0">
                <a:solidFill>
                  <a:srgbClr val="1D78B4"/>
                </a:solidFill>
              </a:rPr>
              <a:t>in coincidence with the toroidal current bursts</a:t>
            </a:r>
          </a:p>
        </p:txBody>
      </p:sp>
      <p:sp>
        <p:nvSpPr>
          <p:cNvPr id="24" name="Down Arrow 23">
            <a:extLst>
              <a:ext uri="{FF2B5EF4-FFF2-40B4-BE49-F238E27FC236}">
                <a16:creationId xmlns="" xmlns:a16="http://schemas.microsoft.com/office/drawing/2014/main" id="{05979FB4-FD3B-6275-95E0-4F8846DE60B7}"/>
              </a:ext>
            </a:extLst>
          </p:cNvPr>
          <p:cNvSpPr/>
          <p:nvPr/>
        </p:nvSpPr>
        <p:spPr>
          <a:xfrm>
            <a:off x="678955" y="4719799"/>
            <a:ext cx="93934" cy="1271746"/>
          </a:xfrm>
          <a:prstGeom prst="downArrow">
            <a:avLst/>
          </a:prstGeom>
          <a:solidFill>
            <a:srgbClr val="2077B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25" name="TextBox 24">
            <a:extLst>
              <a:ext uri="{FF2B5EF4-FFF2-40B4-BE49-F238E27FC236}">
                <a16:creationId xmlns="" xmlns:a16="http://schemas.microsoft.com/office/drawing/2014/main" id="{3E3AC044-5934-569C-464B-9BC49B9E0C43}"/>
              </a:ext>
            </a:extLst>
          </p:cNvPr>
          <p:cNvSpPr txBox="1"/>
          <p:nvPr/>
        </p:nvSpPr>
        <p:spPr>
          <a:xfrm rot="16200000">
            <a:off x="-173878" y="3330994"/>
            <a:ext cx="10776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400" b="1" dirty="0">
                <a:solidFill>
                  <a:srgbClr val="FF0000"/>
                </a:solidFill>
              </a:rPr>
              <a:t>T</a:t>
            </a:r>
            <a:r>
              <a:rPr lang="x-none" sz="1400" b="1" baseline="-25000" dirty="0">
                <a:solidFill>
                  <a:srgbClr val="FF0000"/>
                </a:solidFill>
              </a:rPr>
              <a:t>e</a:t>
            </a:r>
            <a:r>
              <a:rPr lang="x-none" sz="1400" b="1" dirty="0">
                <a:solidFill>
                  <a:srgbClr val="FF0000"/>
                </a:solidFill>
              </a:rPr>
              <a:t> increases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="" xmlns:a16="http://schemas.microsoft.com/office/drawing/2014/main" id="{588D5BA1-5EE3-99EF-809F-96A25A1A9452}"/>
              </a:ext>
            </a:extLst>
          </p:cNvPr>
          <p:cNvSpPr txBox="1"/>
          <p:nvPr/>
        </p:nvSpPr>
        <p:spPr>
          <a:xfrm rot="16200000">
            <a:off x="-170895" y="5150131"/>
            <a:ext cx="10776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400" b="1" dirty="0">
                <a:solidFill>
                  <a:srgbClr val="2077B4"/>
                </a:solidFill>
              </a:rPr>
              <a:t>I</a:t>
            </a:r>
            <a:r>
              <a:rPr lang="x-none" sz="1400" b="1" baseline="-25000" dirty="0">
                <a:solidFill>
                  <a:srgbClr val="2077B4"/>
                </a:solidFill>
              </a:rPr>
              <a:t>ST</a:t>
            </a:r>
            <a:r>
              <a:rPr lang="x-none" sz="1400" b="1" dirty="0">
                <a:solidFill>
                  <a:srgbClr val="2077B4"/>
                </a:solidFill>
              </a:rPr>
              <a:t> increases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F04A9437-5B4A-9135-AF74-351EB9582482}"/>
              </a:ext>
            </a:extLst>
          </p:cNvPr>
          <p:cNvSpPr txBox="1"/>
          <p:nvPr/>
        </p:nvSpPr>
        <p:spPr>
          <a:xfrm>
            <a:off x="0" y="3814"/>
            <a:ext cx="12192000" cy="569387"/>
          </a:xfrm>
          <a:prstGeom prst="rect">
            <a:avLst/>
          </a:prstGeom>
          <a:solidFill>
            <a:srgbClr val="2A2BE4"/>
          </a:solidFill>
        </p:spPr>
        <p:txBody>
          <a:bodyPr wrap="square" rtlCol="0">
            <a:spAutoFit/>
          </a:bodyPr>
          <a:lstStyle/>
          <a:p>
            <a:r>
              <a:rPr lang="x-none" sz="3000" b="1" dirty="0">
                <a:solidFill>
                  <a:schemeClr val="bg1"/>
                </a:solidFill>
              </a:rPr>
              <a:t>Magnetic reconnection on plasma temperature and/or particle acceleration</a:t>
            </a:r>
          </a:p>
        </p:txBody>
      </p:sp>
    </p:spTree>
    <p:extLst>
      <p:ext uri="{BB962C8B-B14F-4D97-AF65-F5344CB8AC3E}">
        <p14:creationId xmlns:p14="http://schemas.microsoft.com/office/powerpoint/2010/main" val="3398275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4D49B439-F2E3-9824-7521-4F98B96E7E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76" y="555638"/>
            <a:ext cx="4839849" cy="215878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DE3E1622-0AB6-9A93-1936-BB352072D937}"/>
              </a:ext>
            </a:extLst>
          </p:cNvPr>
          <p:cNvSpPr txBox="1"/>
          <p:nvPr/>
        </p:nvSpPr>
        <p:spPr>
          <a:xfrm>
            <a:off x="-14598" y="2137905"/>
            <a:ext cx="12939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200" b="1" dirty="0"/>
              <a:t>CK </a:t>
            </a:r>
            <a:r>
              <a:rPr lang="en-US" sz="1200" b="1" dirty="0"/>
              <a:t>odd </a:t>
            </a:r>
            <a:r>
              <a:rPr lang="x-none" sz="1200" b="1" i="1" dirty="0"/>
              <a:t>fff</a:t>
            </a:r>
            <a:r>
              <a:rPr lang="x-none" sz="1200" b="1" dirty="0"/>
              <a:t> </a:t>
            </a:r>
          </a:p>
          <a:p>
            <a:r>
              <a:rPr lang="x-none" sz="1200" b="1" dirty="0"/>
              <a:t>model a Torus</a:t>
            </a:r>
            <a:endParaRPr lang="en-GB" sz="1200" dirty="0">
              <a:effectLst/>
              <a:latin typeface="Times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25AF2823-F23A-28AD-6A6C-F03DC9A046E7}"/>
              </a:ext>
            </a:extLst>
          </p:cNvPr>
          <p:cNvSpPr txBox="1"/>
          <p:nvPr/>
        </p:nvSpPr>
        <p:spPr>
          <a:xfrm>
            <a:off x="449832" y="2130203"/>
            <a:ext cx="23807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x-none" sz="1200" b="1" dirty="0"/>
              <a:t>Furth odd squared </a:t>
            </a:r>
            <a:r>
              <a:rPr lang="x-none" sz="1200" b="1" i="1" dirty="0"/>
              <a:t>fff</a:t>
            </a:r>
          </a:p>
          <a:p>
            <a:pPr algn="ctr"/>
            <a:r>
              <a:rPr lang="x-none" sz="1200" b="1" dirty="0"/>
              <a:t>toroids model a Jet</a:t>
            </a:r>
            <a:endParaRPr lang="x-none" sz="1200" dirty="0"/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C8A1EDB0-1494-BB6A-7B56-28239083C8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8028" y="1266975"/>
            <a:ext cx="1911350" cy="16954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C493FCF6-CBDC-981E-F8C6-03447023B99F}"/>
              </a:ext>
            </a:extLst>
          </p:cNvPr>
          <p:cNvSpPr txBox="1"/>
          <p:nvPr/>
        </p:nvSpPr>
        <p:spPr>
          <a:xfrm>
            <a:off x="9424843" y="1350554"/>
            <a:ext cx="14329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/>
              <a:t>*Goldreich &amp; Julian,</a:t>
            </a:r>
          </a:p>
          <a:p>
            <a:r>
              <a:rPr lang="x-none" sz="1200" dirty="0"/>
              <a:t>  ApJ 157 (1969)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C9C7680E-DE85-3342-286A-2173083567A9}"/>
              </a:ext>
            </a:extLst>
          </p:cNvPr>
          <p:cNvSpPr txBox="1"/>
          <p:nvPr/>
        </p:nvSpPr>
        <p:spPr>
          <a:xfrm>
            <a:off x="5362298" y="1329425"/>
            <a:ext cx="310011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</a:t>
            </a:r>
            <a:r>
              <a:rPr lang="x-none" dirty="0"/>
              <a:t>ut </a:t>
            </a:r>
            <a:r>
              <a:rPr lang="x-none" b="1" dirty="0"/>
              <a:t>Even-Symmetry of B</a:t>
            </a:r>
            <a:r>
              <a:rPr lang="x-none" b="1" baseline="-25000" dirty="0"/>
              <a:t>vertical</a:t>
            </a:r>
            <a:r>
              <a:rPr lang="x-none" dirty="0"/>
              <a:t> </a:t>
            </a:r>
          </a:p>
          <a:p>
            <a:r>
              <a:rPr lang="en-US" dirty="0"/>
              <a:t>on the 2 </a:t>
            </a:r>
            <a:r>
              <a:rPr lang="en-US" dirty="0" err="1"/>
              <a:t>emispheres</a:t>
            </a:r>
            <a:r>
              <a:rPr lang="en-US" dirty="0"/>
              <a:t>, legacy</a:t>
            </a:r>
            <a:endParaRPr lang="x-none" dirty="0"/>
          </a:p>
          <a:p>
            <a:r>
              <a:rPr lang="en-US" dirty="0"/>
              <a:t>of </a:t>
            </a:r>
            <a:r>
              <a:rPr lang="en-US" b="1" dirty="0"/>
              <a:t>B</a:t>
            </a:r>
            <a:r>
              <a:rPr lang="en-US" dirty="0"/>
              <a:t> </a:t>
            </a:r>
            <a:r>
              <a:rPr lang="x-none" dirty="0"/>
              <a:t>of </a:t>
            </a:r>
            <a:r>
              <a:rPr lang="en-GB" dirty="0"/>
              <a:t>the </a:t>
            </a:r>
            <a:r>
              <a:rPr lang="x-none" dirty="0"/>
              <a:t>Neutron star</a:t>
            </a:r>
            <a:r>
              <a:rPr lang="en-GB" dirty="0"/>
              <a:t>;</a:t>
            </a:r>
            <a:endParaRPr lang="x-none" dirty="0"/>
          </a:p>
          <a:p>
            <a:r>
              <a:rPr lang="x-none" dirty="0"/>
              <a:t>Faraday disk effect gives</a:t>
            </a:r>
          </a:p>
          <a:p>
            <a:r>
              <a:rPr lang="en-US" b="1" dirty="0"/>
              <a:t>Odd-Symmetry </a:t>
            </a:r>
            <a:r>
              <a:rPr lang="en-US" b="1" dirty="0" err="1"/>
              <a:t>j</a:t>
            </a:r>
            <a:r>
              <a:rPr lang="en-US" b="1" baseline="-25000" dirty="0" err="1"/>
              <a:t>vertical</a:t>
            </a:r>
            <a:r>
              <a:rPr lang="en-US" b="1" baseline="-25000" dirty="0"/>
              <a:t> </a:t>
            </a:r>
          </a:p>
          <a:p>
            <a:r>
              <a:rPr lang="en-US" dirty="0"/>
              <a:t>on the 2 </a:t>
            </a:r>
            <a:r>
              <a:rPr lang="en-US" dirty="0" err="1"/>
              <a:t>emispheres</a:t>
            </a:r>
            <a:r>
              <a:rPr lang="en-US" dirty="0"/>
              <a:t>*</a:t>
            </a:r>
            <a:endParaRPr lang="x-none" dirty="0"/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7C8AEC01-1D65-3DA9-F37A-3F83793291B0}"/>
              </a:ext>
            </a:extLst>
          </p:cNvPr>
          <p:cNvSpPr txBox="1"/>
          <p:nvPr/>
        </p:nvSpPr>
        <p:spPr>
          <a:xfrm>
            <a:off x="119971" y="6548796"/>
            <a:ext cx="7196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shown by </a:t>
            </a:r>
            <a:r>
              <a:rPr lang="x-none" i="1" dirty="0"/>
              <a:t>magnetic flux surface      &amp; 	by enlarged field-line-tracing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5C008686-BEEE-23BC-E5A7-E98D34245423}"/>
              </a:ext>
            </a:extLst>
          </p:cNvPr>
          <p:cNvSpPr txBox="1"/>
          <p:nvPr/>
        </p:nvSpPr>
        <p:spPr>
          <a:xfrm>
            <a:off x="5543042" y="3264629"/>
            <a:ext cx="487756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i="1" dirty="0"/>
              <a:t>Superposition of </a:t>
            </a:r>
            <a:r>
              <a:rPr lang="x-none" b="1" i="1" dirty="0"/>
              <a:t>2 fff fields with </a:t>
            </a:r>
            <a:r>
              <a:rPr lang="en-GB" b="1" i="1" dirty="0"/>
              <a:t>o</a:t>
            </a:r>
            <a:r>
              <a:rPr lang="x-none" b="1" i="1" dirty="0"/>
              <a:t>pposite µ</a:t>
            </a:r>
            <a:r>
              <a:rPr lang="x-none" i="1" dirty="0"/>
              <a:t>:</a:t>
            </a:r>
          </a:p>
          <a:p>
            <a:r>
              <a:rPr lang="x-none" b="1" i="1" dirty="0"/>
              <a:t>µ&gt;0 on upper and µ&lt;0 on lower emispher</a:t>
            </a:r>
            <a:r>
              <a:rPr lang="en-GB" b="1" i="1" dirty="0"/>
              <a:t>e</a:t>
            </a:r>
            <a:endParaRPr lang="x-none" dirty="0"/>
          </a:p>
        </p:txBody>
      </p:sp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D7E6C142-BE30-2A6A-623B-59F3A26E44D5}"/>
              </a:ext>
            </a:extLst>
          </p:cNvPr>
          <p:cNvSpPr txBox="1"/>
          <p:nvPr/>
        </p:nvSpPr>
        <p:spPr>
          <a:xfrm>
            <a:off x="5319062" y="4386810"/>
            <a:ext cx="64720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x-none" dirty="0"/>
              <a:t>which gives rise to a </a:t>
            </a:r>
            <a:r>
              <a:rPr lang="x-none" b="1" dirty="0">
                <a:solidFill>
                  <a:srgbClr val="BA54A0"/>
                </a:solidFill>
              </a:rPr>
              <a:t>B</a:t>
            </a:r>
            <a:r>
              <a:rPr lang="x-none" b="1" baseline="-25000" dirty="0">
                <a:solidFill>
                  <a:srgbClr val="BA54A0"/>
                </a:solidFill>
              </a:rPr>
              <a:t>radial</a:t>
            </a:r>
            <a:r>
              <a:rPr lang="x-none" b="1" dirty="0">
                <a:solidFill>
                  <a:srgbClr val="BA54A0"/>
                </a:solidFill>
              </a:rPr>
              <a:t> discontinuity</a:t>
            </a:r>
          </a:p>
          <a:p>
            <a:pPr algn="r"/>
            <a:r>
              <a:rPr lang="en-US" dirty="0"/>
              <a:t>and </a:t>
            </a:r>
            <a:r>
              <a:rPr lang="x-none" dirty="0"/>
              <a:t>implies a </a:t>
            </a:r>
            <a:r>
              <a:rPr lang="x-none" b="1" dirty="0">
                <a:solidFill>
                  <a:srgbClr val="BA54A0"/>
                </a:solidFill>
              </a:rPr>
              <a:t>singular j</a:t>
            </a:r>
            <a:r>
              <a:rPr lang="en-US" b="1" baseline="-25000" dirty="0">
                <a:solidFill>
                  <a:srgbClr val="BA54A0"/>
                </a:solidFill>
              </a:rPr>
              <a:t>tor</a:t>
            </a:r>
            <a:r>
              <a:rPr lang="x-none" b="1" dirty="0">
                <a:solidFill>
                  <a:srgbClr val="BA54A0"/>
                </a:solidFill>
              </a:rPr>
              <a:t> current layer on the equator of the PWN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BC19B460-06A4-497C-53BF-086DD76C318B}"/>
              </a:ext>
            </a:extLst>
          </p:cNvPr>
          <p:cNvSpPr txBox="1"/>
          <p:nvPr/>
        </p:nvSpPr>
        <p:spPr>
          <a:xfrm>
            <a:off x="9745037" y="3482322"/>
            <a:ext cx="239289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/>
              <a:t>* Kumar, Phys of Plasmas 20 (2013)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="" xmlns:a16="http://schemas.microsoft.com/office/drawing/2014/main" id="{A8DB5410-64A6-50FC-D16C-3D060470E014}"/>
              </a:ext>
            </a:extLst>
          </p:cNvPr>
          <p:cNvCxnSpPr>
            <a:cxnSpLocks/>
            <a:endCxn id="15" idx="1"/>
          </p:cNvCxnSpPr>
          <p:nvPr/>
        </p:nvCxnSpPr>
        <p:spPr>
          <a:xfrm flipH="1">
            <a:off x="5319062" y="3966099"/>
            <a:ext cx="1394254" cy="743877"/>
          </a:xfrm>
          <a:prstGeom prst="straightConnector1">
            <a:avLst/>
          </a:prstGeom>
          <a:ln w="15875">
            <a:solidFill>
              <a:srgbClr val="BA54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Picture 25">
            <a:extLst>
              <a:ext uri="{FF2B5EF4-FFF2-40B4-BE49-F238E27FC236}">
                <a16:creationId xmlns="" xmlns:a16="http://schemas.microsoft.com/office/drawing/2014/main" id="{0E4495B3-411A-1473-BAB9-4BD346D18E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556" y="3010726"/>
            <a:ext cx="4997921" cy="3550606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="" xmlns:a16="http://schemas.microsoft.com/office/drawing/2014/main" id="{53ADB56E-1F53-C9E3-C9A2-225E81EFA855}"/>
              </a:ext>
            </a:extLst>
          </p:cNvPr>
          <p:cNvCxnSpPr>
            <a:cxnSpLocks/>
          </p:cNvCxnSpPr>
          <p:nvPr/>
        </p:nvCxnSpPr>
        <p:spPr>
          <a:xfrm>
            <a:off x="0" y="2071971"/>
            <a:ext cx="5037732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="" xmlns:a16="http://schemas.microsoft.com/office/drawing/2014/main" id="{D640FE20-C719-C5DD-5E4C-7EF06B488763}"/>
              </a:ext>
            </a:extLst>
          </p:cNvPr>
          <p:cNvSpPr txBox="1"/>
          <p:nvPr/>
        </p:nvSpPr>
        <p:spPr>
          <a:xfrm>
            <a:off x="3287210" y="2714419"/>
            <a:ext cx="13404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/>
              <a:t>Crab Nebula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6AB951E4-799C-3FA1-1775-278DA4E2AA97}"/>
              </a:ext>
            </a:extLst>
          </p:cNvPr>
          <p:cNvSpPr txBox="1"/>
          <p:nvPr/>
        </p:nvSpPr>
        <p:spPr>
          <a:xfrm>
            <a:off x="6504972" y="63766"/>
            <a:ext cx="5632964" cy="1015663"/>
          </a:xfrm>
          <a:prstGeom prst="rect">
            <a:avLst/>
          </a:prstGeom>
          <a:solidFill>
            <a:srgbClr val="32BAEC"/>
          </a:solidFill>
        </p:spPr>
        <p:txBody>
          <a:bodyPr wrap="square">
            <a:spAutoFit/>
          </a:bodyPr>
          <a:lstStyle/>
          <a:p>
            <a:r>
              <a:rPr lang="en-GB" sz="3000" b="1" dirty="0">
                <a:solidFill>
                  <a:srgbClr val="FF0000"/>
                </a:solidFill>
                <a:effectLst/>
              </a:rPr>
              <a:t>Torus + Jet</a:t>
            </a:r>
            <a:r>
              <a:rPr lang="en-GB" sz="3000" b="1" dirty="0">
                <a:effectLst/>
              </a:rPr>
              <a:t> </a:t>
            </a:r>
            <a:r>
              <a:rPr lang="en-GB" sz="3000" b="1" dirty="0">
                <a:solidFill>
                  <a:schemeClr val="bg1"/>
                </a:solidFill>
                <a:effectLst/>
              </a:rPr>
              <a:t>: </a:t>
            </a:r>
            <a:r>
              <a:rPr lang="en-GB" sz="3000" b="1" i="1" dirty="0" err="1">
                <a:solidFill>
                  <a:schemeClr val="bg1"/>
                </a:solidFill>
                <a:effectLst/>
              </a:rPr>
              <a:t>fff</a:t>
            </a:r>
            <a:r>
              <a:rPr lang="en-GB" sz="3000" b="1" dirty="0">
                <a:solidFill>
                  <a:schemeClr val="bg1"/>
                </a:solidFill>
                <a:effectLst/>
              </a:rPr>
              <a:t> double tori </a:t>
            </a:r>
            <a:r>
              <a:rPr lang="en-GB" sz="3000" b="1" dirty="0">
                <a:solidFill>
                  <a:schemeClr val="bg1"/>
                </a:solidFill>
              </a:rPr>
              <a:t>model </a:t>
            </a:r>
          </a:p>
          <a:p>
            <a:r>
              <a:rPr lang="en-GB" sz="3000" b="1" dirty="0">
                <a:solidFill>
                  <a:schemeClr val="bg1"/>
                </a:solidFill>
                <a:effectLst/>
              </a:rPr>
              <a:t>for Pulsar Wind Nebulae (PWN)</a:t>
            </a:r>
            <a:endParaRPr lang="x-none" sz="3000" dirty="0">
              <a:solidFill>
                <a:schemeClr val="bg1"/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="" xmlns:a16="http://schemas.microsoft.com/office/drawing/2014/main" id="{035E15DF-9525-FBA2-C986-F3860A64270F}"/>
              </a:ext>
            </a:extLst>
          </p:cNvPr>
          <p:cNvSpPr txBox="1"/>
          <p:nvPr/>
        </p:nvSpPr>
        <p:spPr>
          <a:xfrm>
            <a:off x="6710495" y="5578997"/>
            <a:ext cx="46417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x-none" dirty="0"/>
              <a:t>PWN double tori </a:t>
            </a:r>
            <a:r>
              <a:rPr lang="x-none" i="1" dirty="0"/>
              <a:t>fff</a:t>
            </a:r>
            <a:r>
              <a:rPr lang="x-none" dirty="0"/>
              <a:t> model is a generalization of</a:t>
            </a:r>
          </a:p>
          <a:p>
            <a:pPr algn="ctr"/>
            <a:r>
              <a:rPr lang="en-GB" dirty="0"/>
              <a:t>w</a:t>
            </a:r>
            <a:r>
              <a:rPr lang="x-none" dirty="0"/>
              <a:t>ell-known split-monopole </a:t>
            </a:r>
            <a:r>
              <a:rPr lang="x-none" i="1" dirty="0"/>
              <a:t>fff</a:t>
            </a:r>
            <a:r>
              <a:rPr lang="x-none" dirty="0"/>
              <a:t> model</a:t>
            </a: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="" xmlns:a16="http://schemas.microsoft.com/office/drawing/2014/main" id="{FC98F6C8-1EEE-F4A5-5903-06B80D88CBE3}"/>
              </a:ext>
            </a:extLst>
          </p:cNvPr>
          <p:cNvCxnSpPr/>
          <p:nvPr/>
        </p:nvCxnSpPr>
        <p:spPr>
          <a:xfrm flipV="1">
            <a:off x="3646025" y="3264629"/>
            <a:ext cx="1122745" cy="144534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="" xmlns:a16="http://schemas.microsoft.com/office/drawing/2014/main" id="{E8185038-AEAC-9FCE-134B-FDDDED270258}"/>
              </a:ext>
            </a:extLst>
          </p:cNvPr>
          <p:cNvCxnSpPr>
            <a:cxnSpLocks/>
          </p:cNvCxnSpPr>
          <p:nvPr/>
        </p:nvCxnSpPr>
        <p:spPr>
          <a:xfrm>
            <a:off x="3657360" y="4786029"/>
            <a:ext cx="1111410" cy="14392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1">
            <a:extLst>
              <a:ext uri="{FF2B5EF4-FFF2-40B4-BE49-F238E27FC236}">
                <a16:creationId xmlns="" xmlns:a16="http://schemas.microsoft.com/office/drawing/2014/main" id="{F6BE10F9-1B75-3712-98E8-66FF0A3203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3446" y="6429109"/>
            <a:ext cx="43449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10</a:t>
            </a:fld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1870908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CCEF7CF7-744C-2313-20B2-A97966C50F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32" y="732713"/>
            <a:ext cx="5479833" cy="370038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4CC1EC2D-90E8-070A-1D97-15C190F533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5794" y="1177484"/>
            <a:ext cx="6143188" cy="426303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9EA2A6E4-D9E2-07EA-1653-0DD6A1943C2E}"/>
              </a:ext>
            </a:extLst>
          </p:cNvPr>
          <p:cNvSpPr txBox="1"/>
          <p:nvPr/>
        </p:nvSpPr>
        <p:spPr>
          <a:xfrm>
            <a:off x="226636" y="184132"/>
            <a:ext cx="24160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combined wavelength</a:t>
            </a:r>
          </a:p>
          <a:p>
            <a:pPr algn="ctr"/>
            <a:r>
              <a:rPr kumimoji="0" lang="en-US" altLang="zh-CN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Crab PWN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8CA96143-5630-6BFA-4B10-AFBFFE29A027}"/>
              </a:ext>
            </a:extLst>
          </p:cNvPr>
          <p:cNvSpPr txBox="1"/>
          <p:nvPr/>
        </p:nvSpPr>
        <p:spPr>
          <a:xfrm>
            <a:off x="2464335" y="3785207"/>
            <a:ext cx="19543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Polarimetric</a:t>
            </a:r>
          </a:p>
          <a:p>
            <a:pPr algn="ctr"/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radio observation</a:t>
            </a:r>
            <a:endParaRPr lang="x-none" dirty="0"/>
          </a:p>
        </p:txBody>
      </p:sp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78F07123-429A-1275-0D96-58ECB7CA2F03}"/>
              </a:ext>
            </a:extLst>
          </p:cNvPr>
          <p:cNvSpPr txBox="1"/>
          <p:nvPr/>
        </p:nvSpPr>
        <p:spPr>
          <a:xfrm>
            <a:off x="3439230" y="184132"/>
            <a:ext cx="291288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PWN double tori </a:t>
            </a:r>
            <a:r>
              <a:rPr lang="x-none" i="1" dirty="0">
                <a:latin typeface="Arial" panose="020B0604020202020204" pitchFamily="34" charset="0"/>
                <a:cs typeface="Arial" panose="020B0604020202020204" pitchFamily="34" charset="0"/>
              </a:rPr>
              <a:t>fff</a:t>
            </a:r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 model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y field-line tracing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04F13E22-51B5-EDCC-ED29-E32C1C65533E}"/>
              </a:ext>
            </a:extLst>
          </p:cNvPr>
          <p:cNvSpPr txBox="1"/>
          <p:nvPr/>
        </p:nvSpPr>
        <p:spPr>
          <a:xfrm>
            <a:off x="6298200" y="4769208"/>
            <a:ext cx="24160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combined wavelength</a:t>
            </a:r>
          </a:p>
          <a:p>
            <a:pPr algn="ctr"/>
            <a:r>
              <a:rPr kumimoji="0" lang="en-US" altLang="zh-CN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Vela PWN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DB6CBE58-2B0B-6C1B-BF2B-F80A9305186F}"/>
              </a:ext>
            </a:extLst>
          </p:cNvPr>
          <p:cNvSpPr txBox="1"/>
          <p:nvPr/>
        </p:nvSpPr>
        <p:spPr>
          <a:xfrm>
            <a:off x="9249823" y="1030180"/>
            <a:ext cx="291288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PWN double tori </a:t>
            </a:r>
            <a:r>
              <a:rPr lang="x-none" i="1" dirty="0">
                <a:latin typeface="Arial" panose="020B0604020202020204" pitchFamily="34" charset="0"/>
                <a:cs typeface="Arial" panose="020B0604020202020204" pitchFamily="34" charset="0"/>
              </a:rPr>
              <a:t>fff</a:t>
            </a:r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 model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y flux surfaces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="" xmlns:a16="http://schemas.microsoft.com/office/drawing/2014/main" id="{B7F92768-BA5A-F331-EF9F-D64BEBB76E49}"/>
              </a:ext>
            </a:extLst>
          </p:cNvPr>
          <p:cNvSpPr txBox="1"/>
          <p:nvPr/>
        </p:nvSpPr>
        <p:spPr>
          <a:xfrm>
            <a:off x="9279117" y="4862856"/>
            <a:ext cx="291288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(   Elongation reduced by ~2 </a:t>
            </a:r>
          </a:p>
          <a:p>
            <a:pPr algn="ctr"/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        to correct perspective      )</a:t>
            </a:r>
            <a:endParaRPr lang="x-none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8C3675B1-C722-5BC7-D68B-730F8EE9BA27}"/>
              </a:ext>
            </a:extLst>
          </p:cNvPr>
          <p:cNvSpPr txBox="1"/>
          <p:nvPr/>
        </p:nvSpPr>
        <p:spPr>
          <a:xfrm>
            <a:off x="2588865" y="3595054"/>
            <a:ext cx="1704848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altLang="zh-CN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[</a:t>
            </a:r>
            <a:r>
              <a:rPr kumimoji="0" lang="en-GB" altLang="zh-CN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Bietenholz</a:t>
            </a:r>
            <a:r>
              <a:rPr kumimoji="0" lang="en-GB" altLang="zh-CN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kumimoji="0" lang="en-GB" altLang="zh-CN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ApJ</a:t>
            </a:r>
            <a:r>
              <a:rPr kumimoji="0" lang="en-GB" altLang="zh-CN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357 (1990)</a:t>
            </a:r>
            <a:endParaRPr lang="x-none" sz="1000" dirty="0"/>
          </a:p>
        </p:txBody>
      </p:sp>
      <p:sp>
        <p:nvSpPr>
          <p:cNvPr id="21" name="TextBox 20">
            <a:extLst>
              <a:ext uri="{FF2B5EF4-FFF2-40B4-BE49-F238E27FC236}">
                <a16:creationId xmlns="" xmlns:a16="http://schemas.microsoft.com/office/drawing/2014/main" id="{B761B676-1988-9FE1-4EE5-BB4A3F2A4E94}"/>
              </a:ext>
            </a:extLst>
          </p:cNvPr>
          <p:cNvSpPr txBox="1"/>
          <p:nvPr/>
        </p:nvSpPr>
        <p:spPr>
          <a:xfrm>
            <a:off x="6423949" y="0"/>
            <a:ext cx="5768051" cy="1015663"/>
          </a:xfrm>
          <a:prstGeom prst="rect">
            <a:avLst/>
          </a:prstGeom>
          <a:solidFill>
            <a:srgbClr val="32BAEC"/>
          </a:solidFill>
        </p:spPr>
        <p:txBody>
          <a:bodyPr wrap="square">
            <a:spAutoFit/>
          </a:bodyPr>
          <a:lstStyle/>
          <a:p>
            <a:r>
              <a:rPr lang="en-GB" sz="3000" b="1" dirty="0">
                <a:solidFill>
                  <a:schemeClr val="bg1"/>
                </a:solidFill>
              </a:rPr>
              <a:t>Double tori PWN model compared</a:t>
            </a:r>
          </a:p>
          <a:p>
            <a:r>
              <a:rPr lang="en-GB" sz="3000" b="1" dirty="0">
                <a:solidFill>
                  <a:schemeClr val="bg1"/>
                </a:solidFill>
                <a:effectLst/>
              </a:rPr>
              <a:t>with observations (Crab &amp; Vela)</a:t>
            </a:r>
            <a:endParaRPr lang="x-none" sz="3000" dirty="0">
              <a:solidFill>
                <a:schemeClr val="bg1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="" xmlns:a16="http://schemas.microsoft.com/office/drawing/2014/main" id="{B38D7FB5-D138-AC1B-D663-13CC8B7085C1}"/>
              </a:ext>
            </a:extLst>
          </p:cNvPr>
          <p:cNvCxnSpPr>
            <a:cxnSpLocks/>
          </p:cNvCxnSpPr>
          <p:nvPr/>
        </p:nvCxnSpPr>
        <p:spPr>
          <a:xfrm>
            <a:off x="75732" y="2606055"/>
            <a:ext cx="5479833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="" xmlns:a16="http://schemas.microsoft.com/office/drawing/2014/main" id="{A5537152-1706-454E-6E01-A9981F677EFB}"/>
              </a:ext>
            </a:extLst>
          </p:cNvPr>
          <p:cNvCxnSpPr>
            <a:cxnSpLocks/>
          </p:cNvCxnSpPr>
          <p:nvPr/>
        </p:nvCxnSpPr>
        <p:spPr>
          <a:xfrm>
            <a:off x="5764192" y="3351979"/>
            <a:ext cx="6398514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="" xmlns:a16="http://schemas.microsoft.com/office/drawing/2014/main" id="{0676A2ED-B0F5-9F0D-9D5A-C0A49E36CA0B}"/>
              </a:ext>
            </a:extLst>
          </p:cNvPr>
          <p:cNvSpPr txBox="1"/>
          <p:nvPr/>
        </p:nvSpPr>
        <p:spPr>
          <a:xfrm>
            <a:off x="226636" y="4585856"/>
            <a:ext cx="47500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Whereas the </a:t>
            </a:r>
            <a:r>
              <a:rPr lang="en-US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Crab PWN 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does not exhibit an </a:t>
            </a:r>
          </a:p>
          <a:p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evident double torus</a:t>
            </a:r>
            <a:r>
              <a:rPr lang="x-none" sz="1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the 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polarimetric radio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&amp; X-ray observations 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show a dominant </a:t>
            </a:r>
          </a:p>
          <a:p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toroidal field direction</a:t>
            </a:r>
            <a:r>
              <a:rPr lang="x-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x-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="" xmlns:a16="http://schemas.microsoft.com/office/drawing/2014/main" id="{9008410C-4AAD-5FCE-CAD3-B6CA262E01DF}"/>
              </a:ext>
            </a:extLst>
          </p:cNvPr>
          <p:cNvSpPr txBox="1"/>
          <p:nvPr/>
        </p:nvSpPr>
        <p:spPr>
          <a:xfrm>
            <a:off x="4763085" y="5525600"/>
            <a:ext cx="53860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observation of the </a:t>
            </a:r>
            <a:r>
              <a:rPr lang="en-US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Vela PWN 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gives instead</a:t>
            </a:r>
          </a:p>
          <a:p>
            <a:pPr algn="r"/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most clear observation of a </a:t>
            </a:r>
            <a:r>
              <a:rPr lang="en-US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double torus</a:t>
            </a:r>
            <a:r>
              <a:rPr lang="x-none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x-none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="" xmlns:a16="http://schemas.microsoft.com/office/drawing/2014/main" id="{E7D9EFB0-335A-4E56-F996-ED78654CBDFC}"/>
              </a:ext>
            </a:extLst>
          </p:cNvPr>
          <p:cNvSpPr txBox="1"/>
          <p:nvPr/>
        </p:nvSpPr>
        <p:spPr>
          <a:xfrm>
            <a:off x="3769301" y="6143301"/>
            <a:ext cx="71352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Polarimetric X-ray observations from IXPE show a dominant toroidal</a:t>
            </a:r>
          </a:p>
          <a:p>
            <a:pPr algn="ctr"/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field, which extends beyond the brightest X-ray emission region</a:t>
            </a:r>
            <a:endParaRPr lang="x-none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="" xmlns:a16="http://schemas.microsoft.com/office/drawing/2014/main" id="{293377D9-3E06-528F-724A-575D38F91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2184" y="6491196"/>
            <a:ext cx="460522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11</a:t>
            </a:fld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3675591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2B4568B6-5630-7210-0691-0596F42EED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43" y="1390385"/>
            <a:ext cx="7535761" cy="3402711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AABE4F3A-BD46-5D23-8CED-DC2E71CE49DA}"/>
              </a:ext>
            </a:extLst>
          </p:cNvPr>
          <p:cNvSpPr txBox="1"/>
          <p:nvPr/>
        </p:nvSpPr>
        <p:spPr>
          <a:xfrm>
            <a:off x="7475676" y="1598951"/>
            <a:ext cx="469900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If reconnections responsible for acceleration, PWN double tori model indicates their place:</a:t>
            </a:r>
          </a:p>
          <a:p>
            <a:endParaRPr kumimoji="0" lang="en-US" altLang="zh-CN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US" altLang="zh-CN" dirty="0">
                <a:latin typeface="Arial" panose="020B0604020202020204" pitchFamily="34" charset="0"/>
                <a:ea typeface="Times New Roman" panose="02020603050405020304" pitchFamily="18" charset="0"/>
              </a:rPr>
              <a:t>the e</a:t>
            </a:r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quatorial region, where radial &amp; toroidal magnetic field magnetic fields are opposite between the 2 </a:t>
            </a:r>
            <a:r>
              <a:rPr kumimoji="0" lang="en-US" altLang="zh-CN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emispheres</a:t>
            </a:r>
            <a:endParaRPr kumimoji="0" lang="en-US" altLang="zh-CN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kumimoji="0" lang="en-US" altLang="zh-CN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two neighboring tori would be attracted against each other: they have toroidal currents in same direction (</a:t>
            </a:r>
            <a:r>
              <a:rPr kumimoji="0" lang="en-US" altLang="zh-CN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</a:t>
            </a:r>
            <a:r>
              <a:rPr kumimoji="0" lang="en-US" altLang="zh-CN" sz="1800" b="0" i="0" u="none" strike="noStrike" cap="none" normalizeH="0" baseline="-2500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tor</a:t>
            </a:r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opposite)</a:t>
            </a:r>
            <a:endParaRPr kumimoji="0" lang="en-US" altLang="zh-CN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="" xmlns:a16="http://schemas.microsoft.com/office/drawing/2014/main" id="{763342B1-CC9D-296B-6650-32655E3AF78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107393" y="4384948"/>
            <a:ext cx="3062764" cy="2454267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9A456B87-FF12-F87E-8454-1772613F5CA2}"/>
              </a:ext>
            </a:extLst>
          </p:cNvPr>
          <p:cNvSpPr txBox="1"/>
          <p:nvPr/>
        </p:nvSpPr>
        <p:spPr>
          <a:xfrm rot="16200000">
            <a:off x="4112390" y="5167677"/>
            <a:ext cx="158046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>
                <a:solidFill>
                  <a:srgbClr val="319EB3"/>
                </a:solidFill>
              </a:rPr>
              <a:t>Divertor plates</a:t>
            </a:r>
            <a:endParaRPr lang="x-none" sz="1100" b="1" dirty="0">
              <a:solidFill>
                <a:srgbClr val="319EB3"/>
              </a:solidFill>
            </a:endParaRP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="" xmlns:a16="http://schemas.microsoft.com/office/drawing/2014/main" id="{2AC3492D-1131-C123-046D-48575479E923}"/>
              </a:ext>
            </a:extLst>
          </p:cNvPr>
          <p:cNvCxnSpPr>
            <a:cxnSpLocks/>
          </p:cNvCxnSpPr>
          <p:nvPr/>
        </p:nvCxnSpPr>
        <p:spPr>
          <a:xfrm>
            <a:off x="4858069" y="4597070"/>
            <a:ext cx="658868" cy="0"/>
          </a:xfrm>
          <a:prstGeom prst="straightConnector1">
            <a:avLst/>
          </a:prstGeom>
          <a:ln w="38100">
            <a:solidFill>
              <a:srgbClr val="319EB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="" xmlns:a16="http://schemas.microsoft.com/office/drawing/2014/main" id="{171058FD-3090-05CB-BDC2-A42DAEDB1C3F}"/>
              </a:ext>
            </a:extLst>
          </p:cNvPr>
          <p:cNvCxnSpPr>
            <a:cxnSpLocks/>
          </p:cNvCxnSpPr>
          <p:nvPr/>
        </p:nvCxnSpPr>
        <p:spPr>
          <a:xfrm>
            <a:off x="4835005" y="6414061"/>
            <a:ext cx="648166" cy="0"/>
          </a:xfrm>
          <a:prstGeom prst="straightConnector1">
            <a:avLst/>
          </a:prstGeom>
          <a:ln w="38100">
            <a:solidFill>
              <a:srgbClr val="319EB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="" xmlns:a16="http://schemas.microsoft.com/office/drawing/2014/main" id="{EE61E916-5389-64BB-98FD-1729DFC05764}"/>
              </a:ext>
            </a:extLst>
          </p:cNvPr>
          <p:cNvCxnSpPr>
            <a:cxnSpLocks/>
            <a:stCxn id="16" idx="3"/>
          </p:cNvCxnSpPr>
          <p:nvPr/>
        </p:nvCxnSpPr>
        <p:spPr>
          <a:xfrm flipH="1" flipV="1">
            <a:off x="7497173" y="5199031"/>
            <a:ext cx="672984" cy="413051"/>
          </a:xfrm>
          <a:prstGeom prst="straightConnector1">
            <a:avLst/>
          </a:prstGeom>
          <a:ln w="1905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="" xmlns:a16="http://schemas.microsoft.com/office/drawing/2014/main" id="{884485E9-B29A-F9AF-C3C7-76BA58230037}"/>
              </a:ext>
            </a:extLst>
          </p:cNvPr>
          <p:cNvCxnSpPr>
            <a:cxnSpLocks/>
          </p:cNvCxnSpPr>
          <p:nvPr/>
        </p:nvCxnSpPr>
        <p:spPr>
          <a:xfrm flipH="1">
            <a:off x="7475676" y="5633004"/>
            <a:ext cx="851017" cy="431364"/>
          </a:xfrm>
          <a:prstGeom prst="straightConnector1">
            <a:avLst/>
          </a:prstGeom>
          <a:ln w="1905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4">
            <a:extLst>
              <a:ext uri="{FF2B5EF4-FFF2-40B4-BE49-F238E27FC236}">
                <a16:creationId xmlns="" xmlns:a16="http://schemas.microsoft.com/office/drawing/2014/main" id="{F9FF73BD-EB4E-FF9C-C91D-7DEDDE372C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70157" y="5446264"/>
            <a:ext cx="277183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it-IT" sz="1400" b="1" dirty="0">
                <a:solidFill>
                  <a:srgbClr val="36528B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2 circles </a:t>
            </a:r>
            <a:r>
              <a:rPr kumimoji="0" lang="en-US" altLang="it-IT" sz="14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ordinary X-points </a:t>
            </a:r>
            <a:r>
              <a:rPr kumimoji="0" lang="en-US" altLang="it-IT" sz="1400" b="1" i="0" u="none" strike="noStrike" cap="none" normalizeH="0" baseline="0" dirty="0">
                <a:ln>
                  <a:noFill/>
                </a:ln>
                <a:solidFill>
                  <a:srgbClr val="36528B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kumimoji="0" lang="en-US" altLang="it-IT" sz="1400" b="1" i="0" u="none" strike="noStrike" cap="none" normalizeH="0" baseline="0" dirty="0" err="1">
                <a:ln>
                  <a:noFill/>
                </a:ln>
                <a:solidFill>
                  <a:srgbClr val="36528B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kumimoji="0" lang="en-US" altLang="it-IT" sz="1400" b="1" i="0" u="none" strike="noStrike" cap="none" normalizeH="0" baseline="-25000" dirty="0" err="1">
                <a:ln>
                  <a:noFill/>
                </a:ln>
                <a:solidFill>
                  <a:srgbClr val="36528B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tor</a:t>
            </a:r>
            <a:r>
              <a:rPr lang="en-US" altLang="it-IT" sz="1400" b="1" dirty="0">
                <a:solidFill>
                  <a:srgbClr val="36528B"/>
                </a:solidFill>
                <a:ea typeface="DengXian" panose="02010600030101010101" pitchFamily="2" charset="-122"/>
                <a:cs typeface="Times New Roman" panose="02020603050405020304" pitchFamily="18" charset="0"/>
                <a:sym typeface="Symbol" pitchFamily="2" charset="2"/>
              </a:rPr>
              <a:t>  </a:t>
            </a:r>
            <a:r>
              <a:rPr lang="en-US" altLang="it-IT" sz="1400" b="1" dirty="0">
                <a:solidFill>
                  <a:srgbClr val="36528B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0)</a:t>
            </a:r>
            <a:endParaRPr lang="en-US" altLang="it-IT" sz="1400" dirty="0">
              <a:solidFill>
                <a:srgbClr val="36528B"/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it-IT" sz="1400" b="1" dirty="0">
                <a:solidFill>
                  <a:srgbClr val="36528B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&amp;</a:t>
            </a:r>
            <a:r>
              <a:rPr kumimoji="0" lang="en-US" altLang="it-IT" sz="1400" b="1" i="0" u="none" strike="noStrike" cap="none" normalizeH="0" baseline="0" dirty="0">
                <a:ln>
                  <a:noFill/>
                </a:ln>
                <a:solidFill>
                  <a:srgbClr val="36528B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it-IT" sz="1400" b="1" dirty="0">
                <a:solidFill>
                  <a:srgbClr val="36528B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en-US" altLang="it-IT" sz="1400" b="1" u="sng" dirty="0">
                <a:solidFill>
                  <a:srgbClr val="F36E3C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divertor tails</a:t>
            </a:r>
            <a:r>
              <a:rPr lang="en-US" altLang="it-IT" sz="1400" b="1" dirty="0">
                <a:solidFill>
                  <a:srgbClr val="36528B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” </a:t>
            </a:r>
            <a:r>
              <a:rPr lang="en-US" altLang="it-IT" sz="1400" b="1" u="sng" dirty="0">
                <a:solidFill>
                  <a:srgbClr val="F36E3C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top &amp; bottom</a:t>
            </a:r>
            <a:endParaRPr kumimoji="0" lang="en-US" altLang="it-IT" sz="1400" b="1" i="0" u="sng" strike="noStrike" cap="none" normalizeH="0" baseline="0" dirty="0">
              <a:ln>
                <a:noFill/>
              </a:ln>
              <a:solidFill>
                <a:srgbClr val="F36E3C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="" xmlns:a16="http://schemas.microsoft.com/office/drawing/2014/main" id="{3FCC7FCC-46DB-E46E-AE1F-6A5F9EB03518}"/>
              </a:ext>
            </a:extLst>
          </p:cNvPr>
          <p:cNvSpPr txBox="1"/>
          <p:nvPr/>
        </p:nvSpPr>
        <p:spPr>
          <a:xfrm>
            <a:off x="72341" y="18502"/>
            <a:ext cx="11730943" cy="153888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Most efficient accelerators in the Galaxy are the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PWNe</a:t>
            </a:r>
            <a:r>
              <a:rPr lang="x-none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r>
              <a:rPr lang="x-none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&gt;25% of their released power is emitted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 radiation</a:t>
            </a:r>
          </a:p>
          <a:p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• spectrum of e.m. emission extends beyond PeV (10</a:t>
            </a:r>
            <a:r>
              <a:rPr lang="x-none" baseline="30000" dirty="0">
                <a:latin typeface="Arial" panose="020B0604020202020204" pitchFamily="34" charset="0"/>
                <a:cs typeface="Arial" panose="020B0604020202020204" pitchFamily="34" charset="0"/>
              </a:rPr>
              <a:t>15</a:t>
            </a:r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 eV)</a:t>
            </a:r>
            <a:endParaRPr lang="x-none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sz="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question of the origin of the acceleration of particles in the PWN remains unsettled, the main competitors are:</a:t>
            </a:r>
          </a:p>
          <a:p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1) Fermi-type acceleration in shockwaves; </a:t>
            </a:r>
            <a:r>
              <a:rPr lang="en-US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2) 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magnetic reconnections </a:t>
            </a:r>
            <a:endParaRPr lang="x-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="" xmlns:a16="http://schemas.microsoft.com/office/drawing/2014/main" id="{2417DEA5-7063-3C9E-8C8A-172752E4F8A9}"/>
              </a:ext>
            </a:extLst>
          </p:cNvPr>
          <p:cNvSpPr txBox="1"/>
          <p:nvPr/>
        </p:nvSpPr>
        <p:spPr>
          <a:xfrm>
            <a:off x="5937813" y="0"/>
            <a:ext cx="6254188" cy="553998"/>
          </a:xfrm>
          <a:prstGeom prst="rect">
            <a:avLst/>
          </a:prstGeom>
          <a:solidFill>
            <a:srgbClr val="32BAEC"/>
          </a:solidFill>
        </p:spPr>
        <p:txBody>
          <a:bodyPr wrap="square">
            <a:spAutoFit/>
          </a:bodyPr>
          <a:lstStyle/>
          <a:p>
            <a:r>
              <a:rPr lang="en-GB" sz="3000" b="1" dirty="0">
                <a:solidFill>
                  <a:schemeClr val="bg1"/>
                </a:solidFill>
              </a:rPr>
              <a:t>Acceleration &amp; Reconnections in PWN</a:t>
            </a:r>
            <a:endParaRPr lang="x-none" sz="3000" dirty="0">
              <a:solidFill>
                <a:schemeClr val="bg1"/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="" xmlns:a16="http://schemas.microsoft.com/office/drawing/2014/main" id="{BF8F41AA-3699-5936-C17C-3F178AB87D13}"/>
              </a:ext>
            </a:extLst>
          </p:cNvPr>
          <p:cNvSpPr txBox="1"/>
          <p:nvPr/>
        </p:nvSpPr>
        <p:spPr>
          <a:xfrm>
            <a:off x="3257314" y="1615149"/>
            <a:ext cx="231858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r</a:t>
            </a:r>
            <a:r>
              <a:rPr lang="x-none" sz="1400" b="1" dirty="0"/>
              <a:t>econnecting plasmoid chain</a:t>
            </a: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="" xmlns:a16="http://schemas.microsoft.com/office/drawing/2014/main" id="{3A6E6E0E-45F5-33E0-C430-1DB691C072A5}"/>
              </a:ext>
            </a:extLst>
          </p:cNvPr>
          <p:cNvCxnSpPr>
            <a:cxnSpLocks/>
          </p:cNvCxnSpPr>
          <p:nvPr/>
        </p:nvCxnSpPr>
        <p:spPr>
          <a:xfrm>
            <a:off x="4991867" y="1827725"/>
            <a:ext cx="945946" cy="1081707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="" xmlns:a16="http://schemas.microsoft.com/office/drawing/2014/main" id="{9A4939D9-0EBB-DFA0-2CE2-635738C97506}"/>
              </a:ext>
            </a:extLst>
          </p:cNvPr>
          <p:cNvSpPr txBox="1"/>
          <p:nvPr/>
        </p:nvSpPr>
        <p:spPr>
          <a:xfrm>
            <a:off x="134715" y="5131891"/>
            <a:ext cx="455349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Reconnections  occur in PROTO-SPHERA</a:t>
            </a:r>
          </a:p>
          <a:p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in a completely different location: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2 circles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of X-points removed from equator</a:t>
            </a:r>
            <a:endParaRPr lang="x-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="" xmlns:a16="http://schemas.microsoft.com/office/drawing/2014/main" id="{A3E94B74-F0A8-23CD-18A2-C9B09AEA5D1D}"/>
              </a:ext>
            </a:extLst>
          </p:cNvPr>
          <p:cNvSpPr txBox="1"/>
          <p:nvPr/>
        </p:nvSpPr>
        <p:spPr>
          <a:xfrm>
            <a:off x="1964" y="1827725"/>
            <a:ext cx="493843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/>
              <a:t>Do the </a:t>
            </a:r>
            <a:r>
              <a:rPr lang="x-none" sz="1400" b="1" dirty="0"/>
              <a:t>fast moving “</a:t>
            </a:r>
            <a:r>
              <a:rPr lang="x-none" sz="1400" b="1" dirty="0">
                <a:solidFill>
                  <a:srgbClr val="FF0000"/>
                </a:solidFill>
              </a:rPr>
              <a:t>knots</a:t>
            </a:r>
            <a:r>
              <a:rPr lang="x-none" sz="1400" b="1" dirty="0"/>
              <a:t>” (~c/2) coincide with such plasmoids</a:t>
            </a:r>
            <a:r>
              <a:rPr lang="en-GB" sz="1400" b="1" dirty="0"/>
              <a:t>?</a:t>
            </a:r>
            <a:endParaRPr lang="x-none" sz="1400" b="1" dirty="0"/>
          </a:p>
        </p:txBody>
      </p:sp>
      <p:pic>
        <p:nvPicPr>
          <p:cNvPr id="46" name="Picture 45">
            <a:extLst>
              <a:ext uri="{FF2B5EF4-FFF2-40B4-BE49-F238E27FC236}">
                <a16:creationId xmlns="" xmlns:a16="http://schemas.microsoft.com/office/drawing/2014/main" id="{C7CB0EEF-96B4-5D24-067D-79727192ED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991801">
            <a:off x="2112036" y="3512348"/>
            <a:ext cx="1513009" cy="973534"/>
          </a:xfrm>
          <a:prstGeom prst="rect">
            <a:avLst/>
          </a:prstGeom>
        </p:spPr>
      </p:pic>
      <p:sp>
        <p:nvSpPr>
          <p:cNvPr id="47" name="TextBox 46">
            <a:extLst>
              <a:ext uri="{FF2B5EF4-FFF2-40B4-BE49-F238E27FC236}">
                <a16:creationId xmlns="" xmlns:a16="http://schemas.microsoft.com/office/drawing/2014/main" id="{A7149E56-FC69-EB5B-FD87-8AF7C094BECF}"/>
              </a:ext>
            </a:extLst>
          </p:cNvPr>
          <p:cNvSpPr txBox="1"/>
          <p:nvPr/>
        </p:nvSpPr>
        <p:spPr>
          <a:xfrm>
            <a:off x="150059" y="4138727"/>
            <a:ext cx="213552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effectLst/>
                <a:latin typeface="Times" pitchFamily="2" charset="0"/>
              </a:rPr>
              <a:t>Hester J. J. et al., 1995, </a:t>
            </a:r>
            <a:r>
              <a:rPr lang="en-GB" sz="1000" dirty="0" err="1">
                <a:effectLst/>
                <a:latin typeface="Times" pitchFamily="2" charset="0"/>
              </a:rPr>
              <a:t>ApJ</a:t>
            </a:r>
            <a:r>
              <a:rPr lang="en-GB" sz="1000" dirty="0">
                <a:effectLst/>
                <a:latin typeface="Times" pitchFamily="2" charset="0"/>
              </a:rPr>
              <a:t>, 448, 240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="" xmlns:a16="http://schemas.microsoft.com/office/drawing/2014/main" id="{0E1EF76C-FFCF-D3E9-6FCD-EC8DE732E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52937" y="6474090"/>
            <a:ext cx="470461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12</a:t>
            </a:fld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3034595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="" xmlns:a16="http://schemas.microsoft.com/office/drawing/2014/main" id="{87A3C8C5-230C-5C58-FC4D-B14A4629E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31487" y="6492875"/>
            <a:ext cx="460513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13</a:t>
            </a:fld>
            <a:endParaRPr lang="x-none"/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194B7EAF-D400-942E-86E0-0C4927FA3F7C}"/>
              </a:ext>
            </a:extLst>
          </p:cNvPr>
          <p:cNvSpPr txBox="1"/>
          <p:nvPr/>
        </p:nvSpPr>
        <p:spPr>
          <a:xfrm>
            <a:off x="389292" y="165834"/>
            <a:ext cx="11654794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000" b="1" dirty="0"/>
              <a:t>CONCLUSIONS</a:t>
            </a:r>
          </a:p>
          <a:p>
            <a:endParaRPr lang="x-none" sz="2000" b="1" dirty="0"/>
          </a:p>
          <a:p>
            <a:r>
              <a:rPr lang="en-GB" sz="2000" b="1" dirty="0">
                <a:effectLst/>
              </a:rPr>
              <a:t>Torus + Jet l</a:t>
            </a:r>
            <a:r>
              <a:rPr lang="en-GB" sz="2000" b="1" dirty="0"/>
              <a:t>inear f</a:t>
            </a:r>
            <a:r>
              <a:rPr lang="en-GB" sz="2000" b="1" dirty="0">
                <a:effectLst/>
              </a:rPr>
              <a:t>orce-free fields (</a:t>
            </a:r>
            <a:r>
              <a:rPr lang="en-GB" sz="2000" b="1" i="1" dirty="0" err="1">
                <a:effectLst/>
              </a:rPr>
              <a:t>fff</a:t>
            </a:r>
            <a:r>
              <a:rPr lang="en-GB" sz="2000" b="1" dirty="0">
                <a:effectLst/>
              </a:rPr>
              <a:t>) describe </a:t>
            </a:r>
            <a:r>
              <a:rPr lang="en-GB" sz="2000" b="1" dirty="0" err="1">
                <a:solidFill>
                  <a:srgbClr val="00B0F0"/>
                </a:solidFill>
                <a:effectLst/>
              </a:rPr>
              <a:t>PWNe</a:t>
            </a:r>
            <a:r>
              <a:rPr lang="en-GB" sz="2000" b="1" dirty="0">
                <a:effectLst/>
              </a:rPr>
              <a:t> and </a:t>
            </a:r>
            <a:r>
              <a:rPr lang="en-GB" sz="2000" b="1" dirty="0">
                <a:solidFill>
                  <a:srgbClr val="FF0000"/>
                </a:solidFill>
                <a:effectLst/>
              </a:rPr>
              <a:t>laboratory experiments</a:t>
            </a:r>
          </a:p>
          <a:p>
            <a:endParaRPr lang="en-GB" sz="2000" b="1" dirty="0"/>
          </a:p>
          <a:p>
            <a:r>
              <a:rPr lang="x-none" sz="2000" b="1" dirty="0">
                <a:solidFill>
                  <a:srgbClr val="FF0000"/>
                </a:solidFill>
              </a:rPr>
              <a:t>PROTO-SPHERA built as a Torus + Jet </a:t>
            </a:r>
            <a:r>
              <a:rPr lang="x-none" sz="2000" b="1" i="1" dirty="0">
                <a:solidFill>
                  <a:srgbClr val="FF0000"/>
                </a:solidFill>
              </a:rPr>
              <a:t>fff, </a:t>
            </a:r>
            <a:r>
              <a:rPr lang="x-none" sz="2000" b="1" dirty="0">
                <a:solidFill>
                  <a:srgbClr val="FF0000"/>
                </a:solidFill>
              </a:rPr>
              <a:t>feasible in the laboratory</a:t>
            </a:r>
            <a:endParaRPr lang="en-GB" sz="2000" b="1" i="1" dirty="0">
              <a:solidFill>
                <a:srgbClr val="FF0000"/>
              </a:solidFill>
              <a:effectLst/>
            </a:endParaRPr>
          </a:p>
          <a:p>
            <a:endParaRPr lang="x-none" sz="2000" b="1" dirty="0">
              <a:solidFill>
                <a:srgbClr val="FF0000"/>
              </a:solidFill>
            </a:endParaRPr>
          </a:p>
          <a:p>
            <a:r>
              <a:rPr lang="x-none" sz="2000" b="1" dirty="0">
                <a:solidFill>
                  <a:srgbClr val="FF0000"/>
                </a:solidFill>
              </a:rPr>
              <a:t>Very good agreement of Ideal MHD stability with design (without any conducting shell near the plasma),</a:t>
            </a:r>
          </a:p>
          <a:p>
            <a:r>
              <a:rPr lang="x-none" sz="2000" b="1" dirty="0">
                <a:solidFill>
                  <a:srgbClr val="FF0000"/>
                </a:solidFill>
              </a:rPr>
              <a:t>but unpredictable good surprises:</a:t>
            </a:r>
          </a:p>
          <a:p>
            <a:r>
              <a:rPr lang="x-none" sz="2000" b="1" dirty="0">
                <a:solidFill>
                  <a:srgbClr val="FF0000"/>
                </a:solidFill>
              </a:rPr>
              <a:t>• The plasma rotates in toroidal direction, acting as an oblique rotator, just as PWNe</a:t>
            </a:r>
          </a:p>
          <a:p>
            <a:r>
              <a:rPr lang="x-none" sz="2000" b="1" dirty="0">
                <a:solidFill>
                  <a:srgbClr val="FF0000"/>
                </a:solidFill>
              </a:rPr>
              <a:t>• The torus is formed in a purely magnetostatic field</a:t>
            </a:r>
          </a:p>
          <a:p>
            <a:endParaRPr lang="x-none" sz="2000" b="1" dirty="0">
              <a:solidFill>
                <a:srgbClr val="FF0000"/>
              </a:solidFill>
            </a:endParaRPr>
          </a:p>
          <a:p>
            <a:r>
              <a:rPr lang="x-none" sz="2000" b="1" dirty="0">
                <a:solidFill>
                  <a:srgbClr val="FF0000"/>
                </a:solidFill>
              </a:rPr>
              <a:t>Magnetic Reconnections observed, not axisymmetrical &amp; showing thermal effects</a:t>
            </a:r>
          </a:p>
          <a:p>
            <a:endParaRPr lang="x-none" sz="2000" b="1" dirty="0">
              <a:solidFill>
                <a:srgbClr val="002060"/>
              </a:solidFill>
            </a:endParaRPr>
          </a:p>
          <a:p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The Double-Torus </a:t>
            </a:r>
            <a:r>
              <a:rPr lang="en-US" sz="2000" b="1" i="1" dirty="0" err="1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fff</a:t>
            </a:r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 model of </a:t>
            </a:r>
            <a:r>
              <a:rPr lang="en-US" sz="2000" b="1" dirty="0" err="1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PWNe</a:t>
            </a:r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 provides what could an impressive reconnection machine:</a:t>
            </a:r>
          </a:p>
          <a:p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reconnections would be on the equator, between the two tori, where bright fast-moving knots are observed</a:t>
            </a:r>
            <a:endParaRPr lang="x-none" sz="2000" b="1" dirty="0">
              <a:solidFill>
                <a:srgbClr val="00B0F0"/>
              </a:solidFill>
              <a:effectLst/>
              <a:ea typeface="Times New Roman" panose="02020603050405020304" pitchFamily="18" charset="0"/>
            </a:endParaRPr>
          </a:p>
          <a:p>
            <a:endParaRPr lang="x-none" sz="2000" b="1" dirty="0">
              <a:latin typeface="Times New Roman" panose="02020603050405020304" pitchFamily="18" charset="0"/>
            </a:endParaRPr>
          </a:p>
          <a:p>
            <a:r>
              <a:rPr lang="en-US" sz="2000" b="1" dirty="0">
                <a:effectLst/>
                <a:ea typeface="Times New Roman" panose="02020603050405020304" pitchFamily="18" charset="0"/>
              </a:rPr>
              <a:t>The 2 cases ( </a:t>
            </a:r>
            <a:r>
              <a:rPr lang="en-US" sz="20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laboratory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 and </a:t>
            </a:r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Astrophysics 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) are distinct: • number of tori ( </a:t>
            </a:r>
            <a:r>
              <a:rPr lang="en-US" sz="20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1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 vs. </a:t>
            </a:r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2 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)</a:t>
            </a:r>
          </a:p>
          <a:p>
            <a:r>
              <a:rPr lang="en-US" sz="2000" b="1" dirty="0">
                <a:effectLst/>
                <a:ea typeface="Times New Roman" panose="02020603050405020304" pitchFamily="18" charset="0"/>
              </a:rPr>
              <a:t>• location of magnetic reconnections ( </a:t>
            </a:r>
            <a:r>
              <a:rPr lang="en-US" sz="20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circles of ordinary X points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 vs. </a:t>
            </a:r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equator between the 2 Tori 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)</a:t>
            </a:r>
          </a:p>
          <a:p>
            <a:endParaRPr lang="en-US" sz="2000" b="1" dirty="0"/>
          </a:p>
          <a:p>
            <a:r>
              <a:rPr lang="en-US" sz="20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The possibility of building a PWN-like reconnection machine in the laboratory is been investigated,</a:t>
            </a:r>
          </a:p>
          <a:p>
            <a:r>
              <a:rPr lang="en-US" sz="20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through a modification of PROTO-SPHERA able to do so</a:t>
            </a:r>
            <a:endParaRPr lang="x-none" sz="2000" b="1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7248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DBB52777-52F7-E49A-4721-BDA58041D26D}"/>
              </a:ext>
            </a:extLst>
          </p:cNvPr>
          <p:cNvSpPr txBox="1"/>
          <p:nvPr/>
        </p:nvSpPr>
        <p:spPr>
          <a:xfrm>
            <a:off x="331963" y="675365"/>
            <a:ext cx="11528071" cy="5539978"/>
          </a:xfrm>
          <a:prstGeom prst="rect">
            <a:avLst/>
          </a:prstGeom>
        </p:spPr>
        <p:txBody>
          <a:bodyPr vert="horz" wrap="square" lIns="91440" tIns="0" rIns="91440" bIns="0" rtlCol="0">
            <a:spAutoFit/>
          </a:bodyPr>
          <a:lstStyle/>
          <a:p>
            <a:r>
              <a:rPr lang="en-US" sz="2000" i="1" dirty="0">
                <a:latin typeface="Times" pitchFamily="2" charset="0"/>
              </a:rPr>
              <a:t>INAF – IAPS, Via </a:t>
            </a:r>
            <a:r>
              <a:rPr lang="en-US" sz="2000" i="1" dirty="0" err="1">
                <a:latin typeface="Times" pitchFamily="2" charset="0"/>
              </a:rPr>
              <a:t>Fosso</a:t>
            </a:r>
            <a:r>
              <a:rPr lang="en-US" sz="2000" i="1" dirty="0">
                <a:latin typeface="Times" pitchFamily="2" charset="0"/>
              </a:rPr>
              <a:t> del Cavaliere 100, 0133 Rome, Italy</a:t>
            </a:r>
          </a:p>
          <a:p>
            <a:r>
              <a:rPr lang="en-US" sz="2000" b="1" dirty="0">
                <a:latin typeface="Times" pitchFamily="2" charset="0"/>
              </a:rPr>
              <a:t>Franco </a:t>
            </a:r>
            <a:r>
              <a:rPr lang="en-US" sz="2000" b="1" dirty="0" err="1">
                <a:latin typeface="Times" pitchFamily="2" charset="0"/>
              </a:rPr>
              <a:t>Alladio</a:t>
            </a:r>
            <a:endParaRPr lang="en-US" sz="2000" b="1" dirty="0">
              <a:latin typeface="Times" pitchFamily="2" charset="0"/>
            </a:endParaRPr>
          </a:p>
          <a:p>
            <a:endParaRPr lang="en-US" sz="2000" b="1" dirty="0">
              <a:latin typeface="Times" pitchFamily="2" charset="0"/>
            </a:endParaRPr>
          </a:p>
          <a:p>
            <a:r>
              <a:rPr lang="en-US" sz="2000" i="1" dirty="0">
                <a:latin typeface="Times" pitchFamily="2" charset="0"/>
              </a:rPr>
              <a:t>FSN Department, CR-ENEA Frascati</a:t>
            </a:r>
          </a:p>
          <a:p>
            <a:r>
              <a:rPr lang="en-US" sz="2000" b="1" dirty="0">
                <a:latin typeface="Times" pitchFamily="2" charset="0"/>
              </a:rPr>
              <a:t>Paolo </a:t>
            </a:r>
            <a:r>
              <a:rPr lang="en-US" sz="2000" b="1" dirty="0" err="1">
                <a:latin typeface="Times" pitchFamily="2" charset="0"/>
              </a:rPr>
              <a:t>Micozzi</a:t>
            </a:r>
            <a:r>
              <a:rPr lang="en-US" sz="2000" b="1" dirty="0">
                <a:latin typeface="Times" pitchFamily="2" charset="0"/>
              </a:rPr>
              <a:t>, Luca </a:t>
            </a:r>
            <a:r>
              <a:rPr lang="en-US" sz="2000" b="1" dirty="0" err="1">
                <a:latin typeface="Times" pitchFamily="2" charset="0"/>
              </a:rPr>
              <a:t>Boncagni</a:t>
            </a:r>
            <a:r>
              <a:rPr lang="en-US" sz="2000" b="1" dirty="0">
                <a:latin typeface="Times" pitchFamily="2" charset="0"/>
              </a:rPr>
              <a:t>, Paolo Buratti, Alessandro </a:t>
            </a:r>
            <a:r>
              <a:rPr lang="en-US" sz="2000" b="1" dirty="0" err="1">
                <a:latin typeface="Times" pitchFamily="2" charset="0"/>
              </a:rPr>
              <a:t>Mancuso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 Vincenzo </a:t>
            </a:r>
            <a:r>
              <a:rPr lang="en-US" sz="2000" b="1" dirty="0" err="1">
                <a:latin typeface="Times" pitchFamily="2" charset="0"/>
              </a:rPr>
              <a:t>Zanza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 </a:t>
            </a:r>
          </a:p>
          <a:p>
            <a:r>
              <a:rPr lang="en-US" sz="2000" b="1" dirty="0" err="1">
                <a:latin typeface="Times" pitchFamily="2" charset="0"/>
              </a:rPr>
              <a:t>Gerarda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Apruzzese</a:t>
            </a:r>
            <a:r>
              <a:rPr lang="en-US" sz="2000" b="1" dirty="0">
                <a:latin typeface="Times" pitchFamily="2" charset="0"/>
              </a:rPr>
              <a:t>, Francesca </a:t>
            </a:r>
            <a:r>
              <a:rPr lang="en-US" sz="2000" b="1" dirty="0" err="1">
                <a:latin typeface="Times" pitchFamily="2" charset="0"/>
              </a:rPr>
              <a:t>Bombarda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 Alessandro </a:t>
            </a:r>
            <a:r>
              <a:rPr lang="en-US" sz="2000" b="1" dirty="0" err="1">
                <a:latin typeface="Times" pitchFamily="2" charset="0"/>
              </a:rPr>
              <a:t>Fassina</a:t>
            </a:r>
            <a:r>
              <a:rPr lang="en-US" sz="2000" b="1" dirty="0">
                <a:latin typeface="Times" pitchFamily="2" charset="0"/>
              </a:rPr>
              <a:t>, Francesco </a:t>
            </a:r>
            <a:r>
              <a:rPr lang="en-US" sz="2000" b="1" dirty="0" err="1">
                <a:latin typeface="Times" pitchFamily="2" charset="0"/>
              </a:rPr>
              <a:t>Filippi</a:t>
            </a:r>
            <a:r>
              <a:rPr lang="en-US" sz="2000" b="1" dirty="0">
                <a:latin typeface="Times" pitchFamily="2" charset="0"/>
              </a:rPr>
              <a:t>,</a:t>
            </a:r>
          </a:p>
          <a:p>
            <a:r>
              <a:rPr lang="en-US" sz="2000" b="1" dirty="0">
                <a:latin typeface="Times" pitchFamily="2" charset="0"/>
              </a:rPr>
              <a:t>Donatella Fiorucci,  Giuseppe </a:t>
            </a:r>
            <a:r>
              <a:rPr lang="en-US" sz="2000" b="1" dirty="0" err="1">
                <a:latin typeface="Times" pitchFamily="2" charset="0"/>
              </a:rPr>
              <a:t>Galatola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Teka</a:t>
            </a:r>
            <a:r>
              <a:rPr lang="en-US" sz="2000" b="1" dirty="0">
                <a:latin typeface="Times" pitchFamily="2" charset="0"/>
              </a:rPr>
              <a:t>, </a:t>
            </a:r>
            <a:r>
              <a:rPr lang="en-US" sz="2000" b="1" dirty="0" err="1">
                <a:latin typeface="Times" pitchFamily="2" charset="0"/>
              </a:rPr>
              <a:t>Edmondo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Giovannozzi</a:t>
            </a:r>
            <a:r>
              <a:rPr lang="en-US" sz="2000" b="1" dirty="0">
                <a:latin typeface="Times" pitchFamily="2" charset="0"/>
              </a:rPr>
              <a:t>, Luigi Andrea </a:t>
            </a:r>
            <a:r>
              <a:rPr lang="en-US" sz="2000" b="1" dirty="0" err="1">
                <a:latin typeface="Times" pitchFamily="2" charset="0"/>
              </a:rPr>
              <a:t>Grosso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</a:t>
            </a:r>
          </a:p>
          <a:p>
            <a:r>
              <a:rPr lang="en-US" sz="2000" b="1" dirty="0">
                <a:latin typeface="Times" pitchFamily="2" charset="0"/>
              </a:rPr>
              <a:t>Matteo </a:t>
            </a:r>
            <a:r>
              <a:rPr lang="en-US" sz="2000" b="1" dirty="0" err="1">
                <a:latin typeface="Times" pitchFamily="2" charset="0"/>
              </a:rPr>
              <a:t>Iafrati</a:t>
            </a:r>
            <a:r>
              <a:rPr lang="en-US" sz="2000" b="1" dirty="0">
                <a:latin typeface="Times" pitchFamily="2" charset="0"/>
              </a:rPr>
              <a:t>, Alessandro </a:t>
            </a:r>
            <a:r>
              <a:rPr lang="en-US" sz="2000" b="1" dirty="0" err="1">
                <a:latin typeface="Times" pitchFamily="2" charset="0"/>
              </a:rPr>
              <a:t>Lampasi</a:t>
            </a:r>
            <a:r>
              <a:rPr lang="en-US" sz="2000" b="1" dirty="0">
                <a:latin typeface="Times" pitchFamily="2" charset="0"/>
              </a:rPr>
              <a:t>, Violeta </a:t>
            </a:r>
            <a:r>
              <a:rPr lang="en-US" sz="2000" b="1" dirty="0" err="1">
                <a:latin typeface="Times" pitchFamily="2" charset="0"/>
              </a:rPr>
              <a:t>Lazic</a:t>
            </a:r>
            <a:r>
              <a:rPr lang="en-US" sz="2000" b="1" dirty="0">
                <a:latin typeface="Times" pitchFamily="2" charset="0"/>
              </a:rPr>
              <a:t>, Simone </a:t>
            </a:r>
            <a:r>
              <a:rPr lang="en-US" sz="2000" b="1" dirty="0" err="1">
                <a:latin typeface="Times" pitchFamily="2" charset="0"/>
              </a:rPr>
              <a:t>Magagnino</a:t>
            </a:r>
            <a:r>
              <a:rPr lang="en-US" sz="2000" b="1" dirty="0">
                <a:latin typeface="Times" pitchFamily="2" charset="0"/>
              </a:rPr>
              <a:t>, Simone </a:t>
            </a:r>
            <a:r>
              <a:rPr lang="en-US" sz="2000" b="1" dirty="0" err="1">
                <a:latin typeface="Times" pitchFamily="2" charset="0"/>
              </a:rPr>
              <a:t>Mannori</a:t>
            </a:r>
            <a:r>
              <a:rPr lang="en-US" sz="2000" b="1" dirty="0">
                <a:latin typeface="Times" pitchFamily="2" charset="0"/>
              </a:rPr>
              <a:t>, Francesco Napoli, Valerio </a:t>
            </a:r>
            <a:r>
              <a:rPr lang="en-US" sz="2000" b="1" dirty="0" err="1">
                <a:latin typeface="Times" pitchFamily="2" charset="0"/>
              </a:rPr>
              <a:t>Piergotti</a:t>
            </a:r>
            <a:r>
              <a:rPr lang="en-US" sz="2000" b="1" dirty="0">
                <a:latin typeface="Times" pitchFamily="2" charset="0"/>
              </a:rPr>
              <a:t>, Giuliano </a:t>
            </a:r>
            <a:r>
              <a:rPr lang="en-US" sz="2000" b="1" dirty="0" err="1">
                <a:latin typeface="Times" pitchFamily="2" charset="0"/>
              </a:rPr>
              <a:t>Rocchi</a:t>
            </a:r>
            <a:r>
              <a:rPr lang="en-US" sz="2000" b="1" dirty="0">
                <a:latin typeface="Times" pitchFamily="2" charset="0"/>
              </a:rPr>
              <a:t>, Alessandro </a:t>
            </a:r>
            <a:r>
              <a:rPr lang="en-US" sz="2000" b="1" dirty="0" err="1">
                <a:latin typeface="Times" pitchFamily="2" charset="0"/>
              </a:rPr>
              <a:t>Sibio</a:t>
            </a:r>
            <a:r>
              <a:rPr lang="en-US" sz="2000" b="1" dirty="0">
                <a:latin typeface="Times" pitchFamily="2" charset="0"/>
              </a:rPr>
              <a:t>, Benedetto </a:t>
            </a:r>
            <a:r>
              <a:rPr lang="en-US" sz="2000" b="1" dirty="0" err="1">
                <a:latin typeface="Times" pitchFamily="2" charset="0"/>
              </a:rPr>
              <a:t>Tilia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 </a:t>
            </a:r>
            <a:r>
              <a:rPr lang="en-US" sz="2000" b="1" dirty="0" err="1">
                <a:latin typeface="Times" pitchFamily="2" charset="0"/>
              </a:rPr>
              <a:t>Onofrio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Tudisco</a:t>
            </a:r>
            <a:endParaRPr lang="en-US" sz="2000" b="1" dirty="0">
              <a:latin typeface="Times" pitchFamily="2" charset="0"/>
            </a:endParaRPr>
          </a:p>
          <a:p>
            <a:endParaRPr lang="en-US" sz="2000" i="1" dirty="0">
              <a:latin typeface="Times" pitchFamily="2" charset="0"/>
            </a:endParaRPr>
          </a:p>
          <a:p>
            <a:r>
              <a:rPr lang="it-IT" sz="2000" i="1" dirty="0">
                <a:latin typeface="Times" pitchFamily="2" charset="0"/>
              </a:rPr>
              <a:t>GSSI, Viale Francesco Crispi 7, 67100 L’Aquila, </a:t>
            </a:r>
            <a:r>
              <a:rPr lang="it-IT" sz="2000" i="1" dirty="0" err="1">
                <a:latin typeface="Times" pitchFamily="2" charset="0"/>
              </a:rPr>
              <a:t>Italy</a:t>
            </a:r>
            <a:r>
              <a:rPr lang="en-GB" sz="2000" dirty="0">
                <a:effectLst/>
                <a:latin typeface="Times" pitchFamily="2" charset="0"/>
              </a:rPr>
              <a:t> </a:t>
            </a:r>
            <a:endParaRPr lang="en-US" sz="2000" i="1" dirty="0">
              <a:latin typeface="Times" pitchFamily="2" charset="0"/>
            </a:endParaRPr>
          </a:p>
          <a:p>
            <a:r>
              <a:rPr lang="en-US" sz="2000" b="1" dirty="0" err="1">
                <a:latin typeface="Times" pitchFamily="2" charset="0"/>
              </a:rPr>
              <a:t>Samanta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Macera</a:t>
            </a:r>
            <a:endParaRPr lang="it-IT" sz="2000" b="1" dirty="0">
              <a:latin typeface="Times" pitchFamily="2" charset="0"/>
            </a:endParaRPr>
          </a:p>
          <a:p>
            <a:endParaRPr lang="en-US" sz="2000" i="1" dirty="0">
              <a:latin typeface="Times" pitchFamily="2" charset="0"/>
            </a:endParaRPr>
          </a:p>
          <a:p>
            <a:r>
              <a:rPr lang="en-US" sz="2000" i="1" dirty="0">
                <a:latin typeface="Times" pitchFamily="2" charset="0"/>
              </a:rPr>
              <a:t>Pisa University, </a:t>
            </a:r>
            <a:r>
              <a:rPr lang="en-US" sz="2000" i="1" dirty="0" err="1">
                <a:latin typeface="Times" pitchFamily="2" charset="0"/>
              </a:rPr>
              <a:t>Lungarno</a:t>
            </a:r>
            <a:r>
              <a:rPr lang="en-US" sz="2000" i="1" dirty="0">
                <a:latin typeface="Times" pitchFamily="2" charset="0"/>
              </a:rPr>
              <a:t> </a:t>
            </a:r>
            <a:r>
              <a:rPr lang="en-US" sz="2000" i="1" dirty="0" err="1">
                <a:latin typeface="Times" pitchFamily="2" charset="0"/>
              </a:rPr>
              <a:t>Pacinotti</a:t>
            </a:r>
            <a:r>
              <a:rPr lang="en-US" sz="2000" i="1" dirty="0">
                <a:latin typeface="Times" pitchFamily="2" charset="0"/>
              </a:rPr>
              <a:t> 43, 56126 Pisa, Italy</a:t>
            </a:r>
          </a:p>
          <a:p>
            <a:r>
              <a:rPr lang="en-US" sz="2000" b="1" dirty="0">
                <a:latin typeface="Times" pitchFamily="2" charset="0"/>
              </a:rPr>
              <a:t>Francesco </a:t>
            </a:r>
            <a:r>
              <a:rPr lang="en-US" sz="2000" b="1" dirty="0" err="1">
                <a:latin typeface="Times" pitchFamily="2" charset="0"/>
              </a:rPr>
              <a:t>Giammanco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 Paolo </a:t>
            </a:r>
            <a:r>
              <a:rPr lang="en-US" sz="2000" b="1" dirty="0" err="1">
                <a:latin typeface="Times" pitchFamily="2" charset="0"/>
              </a:rPr>
              <a:t>Marsili</a:t>
            </a:r>
            <a:endParaRPr lang="en-US" sz="2000" b="1" dirty="0">
              <a:latin typeface="Times" pitchFamily="2" charset="0"/>
            </a:endParaRPr>
          </a:p>
          <a:p>
            <a:endParaRPr lang="en-US" sz="2000" b="1" dirty="0">
              <a:latin typeface="Times" pitchFamily="2" charset="0"/>
            </a:endParaRPr>
          </a:p>
          <a:p>
            <a:r>
              <a:rPr lang="en-US" sz="2000" i="1" dirty="0" err="1">
                <a:latin typeface="Times" pitchFamily="2" charset="0"/>
              </a:rPr>
              <a:t>Università</a:t>
            </a:r>
            <a:r>
              <a:rPr lang="en-US" sz="2000" i="1" dirty="0">
                <a:latin typeface="Times" pitchFamily="2" charset="0"/>
              </a:rPr>
              <a:t> di Roma-1 La Sapienza</a:t>
            </a:r>
          </a:p>
          <a:p>
            <a:r>
              <a:rPr lang="en-US" sz="2000" b="1" dirty="0">
                <a:latin typeface="Times" pitchFamily="2" charset="0"/>
              </a:rPr>
              <a:t>Annamaria Pau, </a:t>
            </a:r>
            <a:r>
              <a:rPr lang="en-US" sz="2000" b="1" dirty="0" err="1">
                <a:latin typeface="Times" pitchFamily="2" charset="0"/>
              </a:rPr>
              <a:t>Shayesteh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Naghinajad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Mohammadkhanlou</a:t>
            </a:r>
            <a:r>
              <a:rPr lang="en-US" sz="2000" b="1" dirty="0">
                <a:latin typeface="Times" pitchFamily="2" charset="0"/>
              </a:rPr>
              <a:t>, </a:t>
            </a:r>
            <a:r>
              <a:rPr lang="en-US" sz="2000" b="1" dirty="0" err="1">
                <a:latin typeface="Times" pitchFamily="2" charset="0"/>
              </a:rPr>
              <a:t>Yacopo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Damizia</a:t>
            </a:r>
            <a:endParaRPr lang="en-US" sz="2000" b="1" dirty="0">
              <a:latin typeface="Times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F4E344DD-CDF6-2A5E-592D-6AA0FE0BF9EF}"/>
              </a:ext>
            </a:extLst>
          </p:cNvPr>
          <p:cNvSpPr txBox="1"/>
          <p:nvPr/>
        </p:nvSpPr>
        <p:spPr>
          <a:xfrm>
            <a:off x="4573467" y="213700"/>
            <a:ext cx="30450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400" b="1" dirty="0"/>
              <a:t>PROTO-SPHERA Group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30D585D2-199A-6C85-3C8F-5350B4077E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91730" y="6504746"/>
            <a:ext cx="50027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14</a:t>
            </a:fld>
            <a:endParaRPr lang="x-none" dirty="0"/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10F5EADE-68E2-65DE-6D6A-8B138FB124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1985" y="4325051"/>
            <a:ext cx="1198666" cy="38632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1FC0A921-BCAC-6070-6EC2-596EFD9947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66875" y="3486034"/>
            <a:ext cx="1561116" cy="623002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="" xmlns:a16="http://schemas.microsoft.com/office/drawing/2014/main" id="{2B316A8C-78AD-9A60-CDAF-0B0399A9DC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8401" y="4942554"/>
            <a:ext cx="752075" cy="75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579FD2DB-F9F2-ADC7-3AF0-F380ADFB4C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64294" y="4942554"/>
            <a:ext cx="864152" cy="81755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01810115-B495-2AB6-3990-7B2B02A3D62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67741" y="4942196"/>
            <a:ext cx="1385859" cy="758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413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12208</TotalTime>
  <Words>1780</Words>
  <Application>Microsoft Macintosh PowerPoint</Application>
  <PresentationFormat>Widescreen</PresentationFormat>
  <Paragraphs>302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6" baseType="lpstr">
      <vt:lpstr>Arial</vt:lpstr>
      <vt:lpstr>Calibri</vt:lpstr>
      <vt:lpstr>Calibri Light</vt:lpstr>
      <vt:lpstr>Comic Sans MS</vt:lpstr>
      <vt:lpstr>DengXian</vt:lpstr>
      <vt:lpstr>Lora</vt:lpstr>
      <vt:lpstr>Symbol</vt:lpstr>
      <vt:lpstr>Times</vt:lpstr>
      <vt:lpstr>Times New Roman</vt:lpstr>
      <vt:lpstr>华文细黑</vt:lpstr>
      <vt:lpstr>等线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15.0037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333</cp:revision>
  <cp:lastPrinted>2023-08-30T13:40:41Z</cp:lastPrinted>
  <dcterms:created xsi:type="dcterms:W3CDTF">2022-10-31T08:14:23Z</dcterms:created>
  <dcterms:modified xsi:type="dcterms:W3CDTF">2023-09-12T14:20:11Z</dcterms:modified>
</cp:coreProperties>
</file>